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3" r:id="rId2"/>
  </p:sldMasterIdLst>
  <p:notesMasterIdLst>
    <p:notesMasterId r:id="rId87"/>
  </p:notesMasterIdLst>
  <p:sldIdLst>
    <p:sldId id="376" r:id="rId3"/>
    <p:sldId id="407" r:id="rId4"/>
    <p:sldId id="652" r:id="rId5"/>
    <p:sldId id="594" r:id="rId6"/>
    <p:sldId id="283" r:id="rId7"/>
    <p:sldId id="275" r:id="rId8"/>
    <p:sldId id="306" r:id="rId9"/>
    <p:sldId id="361" r:id="rId10"/>
    <p:sldId id="298" r:id="rId11"/>
    <p:sldId id="302" r:id="rId12"/>
    <p:sldId id="304" r:id="rId13"/>
    <p:sldId id="648" r:id="rId14"/>
    <p:sldId id="649" r:id="rId15"/>
    <p:sldId id="373" r:id="rId16"/>
    <p:sldId id="650" r:id="rId17"/>
    <p:sldId id="620" r:id="rId18"/>
    <p:sldId id="621" r:id="rId19"/>
    <p:sldId id="622" r:id="rId20"/>
    <p:sldId id="623" r:id="rId21"/>
    <p:sldId id="624" r:id="rId22"/>
    <p:sldId id="655" r:id="rId23"/>
    <p:sldId id="625" r:id="rId24"/>
    <p:sldId id="626" r:id="rId25"/>
    <p:sldId id="627" r:id="rId26"/>
    <p:sldId id="628" r:id="rId27"/>
    <p:sldId id="348" r:id="rId28"/>
    <p:sldId id="656" r:id="rId29"/>
    <p:sldId id="646" r:id="rId30"/>
    <p:sldId id="350" r:id="rId31"/>
    <p:sldId id="647" r:id="rId32"/>
    <p:sldId id="629" r:id="rId33"/>
    <p:sldId id="630" r:id="rId34"/>
    <p:sldId id="631" r:id="rId35"/>
    <p:sldId id="651" r:id="rId36"/>
    <p:sldId id="611" r:id="rId37"/>
    <p:sldId id="956" r:id="rId38"/>
    <p:sldId id="619" r:id="rId39"/>
    <p:sldId id="618" r:id="rId40"/>
    <p:sldId id="349" r:id="rId41"/>
    <p:sldId id="637" r:id="rId42"/>
    <p:sldId id="277" r:id="rId43"/>
    <p:sldId id="259" r:id="rId44"/>
    <p:sldId id="635" r:id="rId45"/>
    <p:sldId id="636" r:id="rId46"/>
    <p:sldId id="264" r:id="rId47"/>
    <p:sldId id="266" r:id="rId48"/>
    <p:sldId id="267" r:id="rId49"/>
    <p:sldId id="269" r:id="rId50"/>
    <p:sldId id="270" r:id="rId51"/>
    <p:sldId id="268" r:id="rId52"/>
    <p:sldId id="271" r:id="rId53"/>
    <p:sldId id="289" r:id="rId54"/>
    <p:sldId id="632" r:id="rId55"/>
    <p:sldId id="315" r:id="rId56"/>
    <p:sldId id="262" r:id="rId57"/>
    <p:sldId id="633" r:id="rId58"/>
    <p:sldId id="653" r:id="rId59"/>
    <p:sldId id="328" r:id="rId60"/>
    <p:sldId id="634" r:id="rId61"/>
    <p:sldId id="334" r:id="rId62"/>
    <p:sldId id="336" r:id="rId63"/>
    <p:sldId id="657" r:id="rId64"/>
    <p:sldId id="345" r:id="rId65"/>
    <p:sldId id="954" r:id="rId66"/>
    <p:sldId id="955" r:id="rId67"/>
    <p:sldId id="940" r:id="rId68"/>
    <p:sldId id="953" r:id="rId69"/>
    <p:sldId id="658" r:id="rId70"/>
    <p:sldId id="659" r:id="rId71"/>
    <p:sldId id="638" r:id="rId72"/>
    <p:sldId id="660" r:id="rId73"/>
    <p:sldId id="661" r:id="rId74"/>
    <p:sldId id="639" r:id="rId75"/>
    <p:sldId id="615" r:id="rId76"/>
    <p:sldId id="351" r:id="rId77"/>
    <p:sldId id="654" r:id="rId78"/>
    <p:sldId id="354" r:id="rId79"/>
    <p:sldId id="640" r:id="rId80"/>
    <p:sldId id="662" r:id="rId81"/>
    <p:sldId id="641" r:id="rId82"/>
    <p:sldId id="642" r:id="rId83"/>
    <p:sldId id="643" r:id="rId84"/>
    <p:sldId id="364" r:id="rId85"/>
    <p:sldId id="387" r:id="rId86"/>
  </p:sldIdLst>
  <p:sldSz cx="14630400" cy="8229600"/>
  <p:notesSz cx="8229600" cy="146304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0E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0233" autoAdjust="0"/>
  </p:normalViewPr>
  <p:slideViewPr>
    <p:cSldViewPr snapToGrid="0" snapToObjects="1">
      <p:cViewPr varScale="1">
        <p:scale>
          <a:sx n="83" d="100"/>
          <a:sy n="83" d="100"/>
        </p:scale>
        <p:origin x="103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viewProps" Target="view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theme" Target="theme/theme1.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notesMaster" Target="notesMasters/notesMaster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1475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rontiersin.org/articles/10.3389/fpsyg.2020.01390/full#B18"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isaca.org/resources/isaca-journal/issues/2019/volume-2/implementing-a-cybersecurity-culture?utm_source=chatgpt.com"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n.wikipedia.org/wiki/Christian_Streich#cite_note-Saviour_of_the_season:_Christian_Streich-3"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en.wikipedia.org/wiki/Christian_Streich#cite_note-Freiburg_pinning_their_hopes_on_a_low-key_firebrand-4"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frontiersin.org/articles/10.3389/fpsyg.2020.01390/full#B18"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1</a:t>
            </a:fld>
            <a:endParaRPr lang="en-US" noProof="0" dirty="0"/>
          </a:p>
        </p:txBody>
      </p:sp>
    </p:spTree>
    <p:extLst>
      <p:ext uri="{BB962C8B-B14F-4D97-AF65-F5344CB8AC3E}">
        <p14:creationId xmlns:p14="http://schemas.microsoft.com/office/powerpoint/2010/main" val="2278711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a:r>
              <a:rPr lang="nb-NO" sz="1200" b="0" i="0" u="none" strike="noStrike" kern="1200" dirty="0">
                <a:solidFill>
                  <a:schemeClr val="tx1"/>
                </a:solidFill>
                <a:effectLst/>
                <a:latin typeface="+mn-lt"/>
                <a:ea typeface="+mn-ea"/>
                <a:cs typeface="+mn-cs"/>
              </a:rPr>
              <a:t>For Software Developers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review </a:t>
            </a:r>
            <a:r>
              <a:rPr lang="nb-NO" sz="1200" b="0" i="0" u="none" strike="noStrike" kern="1200" dirty="0" err="1">
                <a:solidFill>
                  <a:schemeClr val="tx1"/>
                </a:solidFill>
                <a:effectLst/>
                <a:latin typeface="+mn-lt"/>
                <a:ea typeface="+mn-ea"/>
                <a:cs typeface="+mn-cs"/>
              </a:rPr>
              <a:t>revealed</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similar</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issue</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what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well-known</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internet</a:t>
            </a:r>
            <a:r>
              <a:rPr lang="nb-NO" sz="1200" b="0" i="0" u="none" strike="noStrike" kern="1200" dirty="0">
                <a:solidFill>
                  <a:schemeClr val="tx1"/>
                </a:solidFill>
                <a:effectLst/>
                <a:latin typeface="+mn-lt"/>
                <a:ea typeface="+mn-ea"/>
                <a:cs typeface="+mn-cs"/>
              </a:rPr>
              <a:t> essayist </a:t>
            </a:r>
            <a:r>
              <a:rPr lang="nb-NO" sz="1200" b="0" i="0" u="none" strike="noStrike" kern="1200" dirty="0">
                <a:solidFill>
                  <a:schemeClr val="tx1"/>
                </a:solidFill>
                <a:effectLst/>
                <a:latin typeface="+mn-lt"/>
                <a:ea typeface="+mn-ea"/>
                <a:cs typeface="+mn-cs"/>
                <a:hlinkClick r:id="rId3"/>
              </a:rPr>
              <a:t>Norton (2014)</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noted</a:t>
            </a:r>
            <a:r>
              <a:rPr lang="nb-NO" sz="1200" b="0" i="0" u="none" strike="noStrike" kern="1200" dirty="0">
                <a:solidFill>
                  <a:schemeClr val="tx1"/>
                </a:solidFill>
                <a:effectLst/>
                <a:latin typeface="+mn-lt"/>
                <a:ea typeface="+mn-ea"/>
                <a:cs typeface="+mn-cs"/>
              </a:rPr>
              <a:t> in her </a:t>
            </a:r>
            <a:r>
              <a:rPr lang="nb-NO" sz="1200" b="0" i="0" u="none" strike="noStrike" kern="1200" dirty="0" err="1">
                <a:solidFill>
                  <a:schemeClr val="tx1"/>
                </a:solidFill>
                <a:effectLst/>
                <a:latin typeface="+mn-lt"/>
                <a:ea typeface="+mn-ea"/>
                <a:cs typeface="+mn-cs"/>
              </a:rPr>
              <a:t>much-shared</a:t>
            </a:r>
            <a:r>
              <a:rPr lang="nb-NO" sz="1200" b="0" i="0" u="none" strike="noStrike" kern="1200" dirty="0">
                <a:solidFill>
                  <a:schemeClr val="tx1"/>
                </a:solidFill>
                <a:effectLst/>
                <a:latin typeface="+mn-lt"/>
                <a:ea typeface="+mn-ea"/>
                <a:cs typeface="+mn-cs"/>
              </a:rPr>
              <a:t> opinion </a:t>
            </a:r>
            <a:r>
              <a:rPr lang="nb-NO" sz="1200" b="0" i="0" u="none" strike="noStrike" kern="1200" dirty="0" err="1">
                <a:solidFill>
                  <a:schemeClr val="tx1"/>
                </a:solidFill>
                <a:effectLst/>
                <a:latin typeface="+mn-lt"/>
                <a:ea typeface="+mn-ea"/>
                <a:cs typeface="+mn-cs"/>
              </a:rPr>
              <a:t>piece</a:t>
            </a:r>
            <a:r>
              <a:rPr lang="nb-NO" sz="1200" b="0" i="0" u="none" strike="noStrike" kern="1200" dirty="0">
                <a:solidFill>
                  <a:schemeClr val="tx1"/>
                </a:solidFill>
                <a:effectLst/>
                <a:latin typeface="+mn-lt"/>
                <a:ea typeface="+mn-ea"/>
                <a:cs typeface="+mn-cs"/>
              </a:rPr>
              <a:t> for The Message, </a:t>
            </a:r>
            <a:r>
              <a:rPr lang="nb-NO" sz="1200" b="0" i="0" u="none" strike="noStrike" kern="1200" dirty="0" err="1">
                <a:solidFill>
                  <a:schemeClr val="tx1"/>
                </a:solidFill>
                <a:effectLst/>
                <a:latin typeface="+mn-lt"/>
                <a:ea typeface="+mn-ea"/>
                <a:cs typeface="+mn-cs"/>
              </a:rPr>
              <a:t>that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Everything</a:t>
            </a:r>
            <a:r>
              <a:rPr lang="nb-NO" sz="1200" b="0" i="0" u="none" strike="noStrike" kern="1200" dirty="0">
                <a:solidFill>
                  <a:schemeClr val="tx1"/>
                </a:solidFill>
                <a:effectLst/>
                <a:latin typeface="+mn-lt"/>
                <a:ea typeface="+mn-ea"/>
                <a:cs typeface="+mn-cs"/>
              </a:rPr>
              <a:t> is broken.” in </a:t>
            </a:r>
            <a:r>
              <a:rPr lang="nb-NO" sz="1200" b="0" i="0" u="none" strike="noStrike" kern="1200" dirty="0" err="1">
                <a:solidFill>
                  <a:schemeClr val="tx1"/>
                </a:solidFill>
                <a:effectLst/>
                <a:latin typeface="+mn-lt"/>
                <a:ea typeface="+mn-ea"/>
                <a:cs typeface="+mn-cs"/>
              </a:rPr>
              <a:t>that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there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are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high-impact</a:t>
            </a:r>
            <a:r>
              <a:rPr lang="nb-NO" sz="1200" b="0" i="0" u="none" strike="noStrike" kern="1200" dirty="0">
                <a:solidFill>
                  <a:schemeClr val="tx1"/>
                </a:solidFill>
                <a:effectLst/>
                <a:latin typeface="+mn-lt"/>
                <a:ea typeface="+mn-ea"/>
                <a:cs typeface="+mn-cs"/>
              </a:rPr>
              <a:t> first </a:t>
            </a:r>
            <a:r>
              <a:rPr lang="nb-NO" sz="1200" b="0" i="0" u="none" strike="noStrike" kern="1200" dirty="0" err="1">
                <a:solidFill>
                  <a:schemeClr val="tx1"/>
                </a:solidFill>
                <a:effectLst/>
                <a:latin typeface="+mn-lt"/>
                <a:ea typeface="+mn-ea"/>
                <a:cs typeface="+mn-cs"/>
              </a:rPr>
              <a:t>steps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that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can</a:t>
            </a:r>
            <a:r>
              <a:rPr lang="nb-NO" sz="1200" b="0" i="0" u="none" strike="noStrike" kern="1200" dirty="0">
                <a:solidFill>
                  <a:schemeClr val="tx1"/>
                </a:solidFill>
                <a:effectLst/>
                <a:latin typeface="+mn-lt"/>
                <a:ea typeface="+mn-ea"/>
                <a:cs typeface="+mn-cs"/>
              </a:rPr>
              <a:t> be taken to make it </a:t>
            </a:r>
            <a:r>
              <a:rPr lang="nb-NO" sz="1200" b="0" i="0" u="none" strike="noStrike" kern="1200" dirty="0" err="1">
                <a:solidFill>
                  <a:schemeClr val="tx1"/>
                </a:solidFill>
                <a:effectLst/>
                <a:latin typeface="+mn-lt"/>
                <a:ea typeface="+mn-ea"/>
                <a:cs typeface="+mn-cs"/>
              </a:rPr>
              <a:t>easy</a:t>
            </a:r>
            <a:r>
              <a:rPr lang="nb-NO" sz="1200" b="0" i="0" u="none" strike="noStrike" kern="1200" dirty="0">
                <a:solidFill>
                  <a:schemeClr val="tx1"/>
                </a:solidFill>
                <a:effectLst/>
                <a:latin typeface="+mn-lt"/>
                <a:ea typeface="+mn-ea"/>
                <a:cs typeface="+mn-cs"/>
              </a:rPr>
              <a:t> for </a:t>
            </a:r>
            <a:r>
              <a:rPr lang="nb-NO" sz="1200" b="0" i="0" u="none" strike="noStrike" kern="1200" dirty="0" err="1">
                <a:solidFill>
                  <a:schemeClr val="tx1"/>
                </a:solidFill>
                <a:effectLst/>
                <a:latin typeface="+mn-lt"/>
                <a:ea typeface="+mn-ea"/>
                <a:cs typeface="+mn-cs"/>
              </a:rPr>
              <a:t>developers</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produce</a:t>
            </a:r>
            <a:r>
              <a:rPr lang="nb-NO" sz="1200" b="0" i="0" u="none" strike="noStrike" kern="1200" dirty="0">
                <a:solidFill>
                  <a:schemeClr val="tx1"/>
                </a:solidFill>
                <a:effectLst/>
                <a:latin typeface="+mn-lt"/>
                <a:ea typeface="+mn-ea"/>
                <a:cs typeface="+mn-cs"/>
              </a:rPr>
              <a:t> more </a:t>
            </a:r>
            <a:r>
              <a:rPr lang="nb-NO" sz="1200" b="0" i="0" u="none" strike="noStrike" kern="1200" dirty="0" err="1">
                <a:solidFill>
                  <a:schemeClr val="tx1"/>
                </a:solidFill>
                <a:effectLst/>
                <a:latin typeface="+mn-lt"/>
                <a:ea typeface="+mn-ea"/>
                <a:cs typeface="+mn-cs"/>
              </a:rPr>
              <a:t>secure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code</a:t>
            </a:r>
            <a:r>
              <a:rPr lang="nb-NO" sz="1200" b="0" i="0" u="none" strike="noStrike" kern="1200" dirty="0">
                <a:solidFill>
                  <a:schemeClr val="tx1"/>
                </a:solidFill>
                <a:effectLst/>
                <a:latin typeface="+mn-lt"/>
                <a:ea typeface="+mn-ea"/>
                <a:cs typeface="+mn-cs"/>
              </a:rPr>
              <a:t> - by </a:t>
            </a:r>
            <a:r>
              <a:rPr lang="nb-NO" sz="1200" b="0" i="0" u="none" strike="noStrike" kern="1200" dirty="0" err="1">
                <a:solidFill>
                  <a:schemeClr val="tx1"/>
                </a:solidFill>
                <a:effectLst/>
                <a:latin typeface="+mn-lt"/>
                <a:ea typeface="+mn-ea"/>
                <a:cs typeface="+mn-cs"/>
              </a:rPr>
              <a:t>ensuring</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that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platforms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tools</a:t>
            </a:r>
            <a:r>
              <a:rPr lang="nb-NO" sz="1200" b="0" i="0" u="none" strike="noStrike" kern="1200" dirty="0">
                <a:solidFill>
                  <a:schemeClr val="tx1"/>
                </a:solidFill>
                <a:effectLst/>
                <a:latin typeface="+mn-lt"/>
                <a:ea typeface="+mn-ea"/>
                <a:cs typeface="+mn-cs"/>
              </a:rPr>
              <a:t> and APIs </a:t>
            </a:r>
            <a:r>
              <a:rPr lang="nb-NO" sz="1200" b="0" i="0" u="none" strike="noStrike" kern="1200" dirty="0" err="1">
                <a:solidFill>
                  <a:schemeClr val="tx1"/>
                </a:solidFill>
                <a:effectLst/>
                <a:latin typeface="+mn-lt"/>
                <a:ea typeface="+mn-ea"/>
                <a:cs typeface="+mn-cs"/>
              </a:rPr>
              <a:t>they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use</a:t>
            </a:r>
            <a:r>
              <a:rPr lang="nb-NO" sz="1200" b="0" i="0" u="none" strike="noStrike" kern="1200" dirty="0">
                <a:solidFill>
                  <a:schemeClr val="tx1"/>
                </a:solidFill>
                <a:effectLst/>
                <a:latin typeface="+mn-lt"/>
                <a:ea typeface="+mn-ea"/>
                <a:cs typeface="+mn-cs"/>
              </a:rPr>
              <a:t> have </a:t>
            </a:r>
            <a:r>
              <a:rPr lang="nb-NO" sz="1200" b="0" i="0" u="none" strike="noStrike" kern="1200" dirty="0" err="1">
                <a:solidFill>
                  <a:schemeClr val="tx1"/>
                </a:solidFill>
                <a:effectLst/>
                <a:latin typeface="+mn-lt"/>
                <a:ea typeface="+mn-ea"/>
                <a:cs typeface="+mn-cs"/>
              </a:rPr>
              <a:t>secure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defaults</a:t>
            </a:r>
            <a:r>
              <a:rPr lang="nb-NO" sz="1200" b="0" i="0" u="none" strike="noStrike" kern="1200" dirty="0">
                <a:solidFill>
                  <a:schemeClr val="tx1"/>
                </a:solidFill>
                <a:effectLst/>
                <a:latin typeface="+mn-lt"/>
                <a:ea typeface="+mn-ea"/>
                <a:cs typeface="+mn-cs"/>
              </a:rPr>
              <a:t> and settings, and </a:t>
            </a:r>
            <a:r>
              <a:rPr lang="nb-NO" sz="1200" b="0" i="0" u="none" strike="noStrike" kern="1200" dirty="0" err="1">
                <a:solidFill>
                  <a:schemeClr val="tx1"/>
                </a:solidFill>
                <a:effectLst/>
                <a:latin typeface="+mn-lt"/>
                <a:ea typeface="+mn-ea"/>
                <a:cs typeface="+mn-cs"/>
              </a:rPr>
              <a:t>that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code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that</a:t>
            </a:r>
            <a:r>
              <a:rPr lang="nb-NO" sz="1200" b="0" i="0" u="none" strike="noStrike" kern="1200" dirty="0">
                <a:solidFill>
                  <a:schemeClr val="tx1"/>
                </a:solidFill>
                <a:effectLst/>
                <a:latin typeface="+mn-lt"/>
                <a:ea typeface="+mn-ea"/>
                <a:cs typeface="+mn-cs"/>
              </a:rPr>
              <a:t> is </a:t>
            </a:r>
            <a:r>
              <a:rPr lang="nb-NO" sz="1200" b="0" i="0" u="none" strike="noStrike" kern="1200" dirty="0" err="1">
                <a:solidFill>
                  <a:schemeClr val="tx1"/>
                </a:solidFill>
                <a:effectLst/>
                <a:latin typeface="+mn-lt"/>
                <a:ea typeface="+mn-ea"/>
                <a:cs typeface="+mn-cs"/>
              </a:rPr>
              <a:t>frequently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copied</a:t>
            </a:r>
            <a:r>
              <a:rPr lang="nb-NO" sz="1200" b="0" i="0" u="none" strike="noStrike" kern="1200" dirty="0">
                <a:solidFill>
                  <a:schemeClr val="tx1"/>
                </a:solidFill>
                <a:effectLst/>
                <a:latin typeface="+mn-lt"/>
                <a:ea typeface="+mn-ea"/>
                <a:cs typeface="+mn-cs"/>
              </a:rPr>
              <a:t> is </a:t>
            </a:r>
            <a:r>
              <a:rPr lang="nb-NO" sz="1200" b="0" i="0" u="none" strike="noStrike" kern="1200" dirty="0" err="1">
                <a:solidFill>
                  <a:schemeClr val="tx1"/>
                </a:solidFill>
                <a:effectLst/>
                <a:latin typeface="+mn-lt"/>
                <a:ea typeface="+mn-ea"/>
                <a:cs typeface="+mn-cs"/>
              </a:rPr>
              <a:t>vetted</a:t>
            </a:r>
            <a:r>
              <a:rPr lang="nb-NO" sz="1200" b="0" i="0" u="none" strike="noStrike" kern="1200" dirty="0">
                <a:solidFill>
                  <a:schemeClr val="tx1"/>
                </a:solidFill>
                <a:effectLst/>
                <a:latin typeface="+mn-lt"/>
                <a:ea typeface="+mn-ea"/>
                <a:cs typeface="+mn-cs"/>
              </a:rPr>
              <a:t> and </a:t>
            </a:r>
            <a:r>
              <a:rPr lang="nb-NO" sz="1200" b="0" i="0" u="none" strike="noStrike" kern="1200" dirty="0" err="1">
                <a:solidFill>
                  <a:schemeClr val="tx1"/>
                </a:solidFill>
                <a:effectLst/>
                <a:latin typeface="+mn-lt"/>
                <a:ea typeface="+mn-ea"/>
                <a:cs typeface="+mn-cs"/>
              </a:rPr>
              <a:t>made</a:t>
            </a:r>
            <a:r>
              <a:rPr lang="nb-NO" sz="1200" b="0" i="0" u="none" strike="noStrike" kern="1200" dirty="0">
                <a:solidFill>
                  <a:schemeClr val="tx1"/>
                </a:solidFill>
                <a:effectLst/>
                <a:latin typeface="+mn-lt"/>
                <a:ea typeface="+mn-ea"/>
                <a:cs typeface="+mn-cs"/>
              </a:rPr>
              <a:t> safe. ENISA </a:t>
            </a:r>
            <a:r>
              <a:rPr lang="nb-NO" sz="1200" b="0" i="0" u="none" strike="noStrike" kern="1200" dirty="0" err="1">
                <a:solidFill>
                  <a:schemeClr val="tx1"/>
                </a:solidFill>
                <a:effectLst/>
                <a:latin typeface="+mn-lt"/>
                <a:ea typeface="+mn-ea"/>
                <a:cs typeface="+mn-cs"/>
              </a:rPr>
              <a:t>also</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highlighted</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that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enabling</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security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experts</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become</a:t>
            </a:r>
            <a:r>
              <a:rPr lang="nb-NO" sz="1200" b="0" i="0" u="none" strike="noStrike" kern="1200" dirty="0">
                <a:solidFill>
                  <a:schemeClr val="tx1"/>
                </a:solidFill>
                <a:effectLst/>
                <a:latin typeface="+mn-lt"/>
                <a:ea typeface="+mn-ea"/>
                <a:cs typeface="+mn-cs"/>
              </a:rPr>
              <a:t> more </a:t>
            </a:r>
            <a:r>
              <a:rPr lang="nb-NO" sz="1200" b="0" i="0" u="none" strike="noStrike" kern="1200" dirty="0" err="1">
                <a:solidFill>
                  <a:schemeClr val="tx1"/>
                </a:solidFill>
                <a:effectLst/>
                <a:latin typeface="+mn-lt"/>
                <a:ea typeface="+mn-ea"/>
                <a:cs typeface="+mn-cs"/>
              </a:rPr>
              <a:t>approachable</a:t>
            </a:r>
            <a:r>
              <a:rPr lang="nb-NO" sz="1200" b="0" i="0" u="none" strike="noStrike" kern="1200" dirty="0">
                <a:solidFill>
                  <a:schemeClr val="tx1"/>
                </a:solidFill>
                <a:effectLst/>
                <a:latin typeface="+mn-lt"/>
                <a:ea typeface="+mn-ea"/>
                <a:cs typeface="+mn-cs"/>
              </a:rPr>
              <a:t> and </a:t>
            </a:r>
            <a:r>
              <a:rPr lang="nb-NO" sz="1200" b="0" i="0" u="none" strike="noStrike" kern="1200" dirty="0" err="1">
                <a:solidFill>
                  <a:schemeClr val="tx1"/>
                </a:solidFill>
                <a:effectLst/>
                <a:latin typeface="+mn-lt"/>
                <a:ea typeface="+mn-ea"/>
                <a:cs typeface="+mn-cs"/>
              </a:rPr>
              <a:t>supportive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can</a:t>
            </a:r>
            <a:r>
              <a:rPr lang="nb-NO" sz="1200" b="0" i="0" u="none" strike="noStrike" kern="1200" dirty="0">
                <a:solidFill>
                  <a:schemeClr val="tx1"/>
                </a:solidFill>
                <a:effectLst/>
                <a:latin typeface="+mn-lt"/>
                <a:ea typeface="+mn-ea"/>
                <a:cs typeface="+mn-cs"/>
              </a:rPr>
              <a:t> lead to more - and most </a:t>
            </a:r>
            <a:r>
              <a:rPr lang="nb-NO" sz="1200" b="0" i="0" u="none" strike="noStrike" kern="1200" dirty="0" err="1">
                <a:solidFill>
                  <a:schemeClr val="tx1"/>
                </a:solidFill>
                <a:effectLst/>
                <a:latin typeface="+mn-lt"/>
                <a:ea typeface="+mn-ea"/>
                <a:cs typeface="+mn-cs"/>
              </a:rPr>
              <a:t>critically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earlier</a:t>
            </a:r>
            <a:r>
              <a:rPr lang="nb-NO" sz="1200" b="0" i="0" u="none" strike="noStrike" kern="1200" dirty="0">
                <a:solidFill>
                  <a:schemeClr val="tx1"/>
                </a:solidFill>
                <a:effectLst/>
                <a:latin typeface="+mn-lt"/>
                <a:ea typeface="+mn-ea"/>
                <a:cs typeface="+mn-cs"/>
              </a:rPr>
              <a:t> - </a:t>
            </a:r>
            <a:r>
              <a:rPr lang="nb-NO" sz="1200" b="0" i="0" u="none" strike="noStrike" kern="1200" dirty="0" err="1">
                <a:solidFill>
                  <a:schemeClr val="tx1"/>
                </a:solidFill>
                <a:effectLst/>
                <a:latin typeface="+mn-lt"/>
                <a:ea typeface="+mn-ea"/>
                <a:cs typeface="+mn-cs"/>
              </a:rPr>
              <a:t>engagement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between</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security</a:t>
            </a:r>
            <a:r>
              <a:rPr lang="nb-NO" sz="1200" b="0" i="0" u="none" strike="noStrike" kern="1200" dirty="0">
                <a:solidFill>
                  <a:schemeClr val="tx1"/>
                </a:solidFill>
                <a:effectLst/>
                <a:latin typeface="+mn-lt"/>
                <a:ea typeface="+mn-ea"/>
                <a:cs typeface="+mn-cs"/>
              </a:rPr>
              <a:t> and staff.</a:t>
            </a:r>
            <a:endParaRPr lang="nb-NO" b="0" dirty="0">
              <a:effectLst/>
            </a:endParaRPr>
          </a:p>
          <a:p>
            <a:pPr rtl="0"/>
            <a:br>
              <a:rPr lang="nb-NO" b="0" dirty="0">
                <a:effectLst/>
              </a:rPr>
            </a:br>
            <a:r>
              <a:rPr lang="nb-NO" sz="1200" b="0" i="0" u="none" strike="noStrike" kern="1200" dirty="0">
                <a:solidFill>
                  <a:schemeClr val="tx1"/>
                </a:solidFill>
                <a:effectLst/>
                <a:latin typeface="+mn-lt"/>
                <a:ea typeface="+mn-ea"/>
                <a:cs typeface="+mn-cs"/>
              </a:rPr>
              <a:t>Re </a:t>
            </a:r>
            <a:r>
              <a:rPr lang="nb-NO" sz="1200" b="0" i="0" u="none" strike="noStrike" kern="1200" dirty="0" err="1">
                <a:solidFill>
                  <a:schemeClr val="tx1"/>
                </a:solidFill>
                <a:effectLst/>
                <a:latin typeface="+mn-lt"/>
                <a:ea typeface="+mn-ea"/>
                <a:cs typeface="+mn-cs"/>
              </a:rPr>
              <a:t>emphasising</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what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Ric</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mentioned</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regarding</a:t>
            </a:r>
            <a:r>
              <a:rPr lang="nb-NO" sz="1200" b="0" i="0" u="none" strike="noStrike" kern="1200" dirty="0">
                <a:solidFill>
                  <a:schemeClr val="tx1"/>
                </a:solidFill>
                <a:effectLst/>
                <a:latin typeface="+mn-lt"/>
                <a:ea typeface="+mn-ea"/>
                <a:cs typeface="+mn-cs"/>
              </a:rPr>
              <a:t> striking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balance</a:t>
            </a:r>
            <a:r>
              <a:rPr lang="nb-NO" sz="1200" b="0" i="0" u="none" strike="noStrike" kern="1200" dirty="0">
                <a:solidFill>
                  <a:schemeClr val="tx1"/>
                </a:solidFill>
                <a:effectLst/>
                <a:latin typeface="+mn-lt"/>
                <a:ea typeface="+mn-ea"/>
                <a:cs typeface="+mn-cs"/>
              </a:rPr>
              <a:t> in an </a:t>
            </a:r>
            <a:r>
              <a:rPr lang="nb-NO" sz="1200" b="0" i="0" u="none" strike="noStrike" kern="1200" dirty="0" err="1">
                <a:solidFill>
                  <a:schemeClr val="tx1"/>
                </a:solidFill>
                <a:effectLst/>
                <a:latin typeface="+mn-lt"/>
                <a:ea typeface="+mn-ea"/>
                <a:cs typeface="+mn-cs"/>
              </a:rPr>
              <a:t>organisation</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those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who</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manage</a:t>
            </a:r>
            <a:r>
              <a:rPr lang="nb-NO" sz="1200" b="0" i="0" u="none" strike="noStrike" kern="1200" dirty="0">
                <a:solidFill>
                  <a:schemeClr val="tx1"/>
                </a:solidFill>
                <a:effectLst/>
                <a:latin typeface="+mn-lt"/>
                <a:ea typeface="+mn-ea"/>
                <a:cs typeface="+mn-cs"/>
              </a:rPr>
              <a:t> and </a:t>
            </a:r>
            <a:r>
              <a:rPr lang="nb-NO" sz="1200" b="0" i="0" u="none" strike="noStrike" kern="1200" dirty="0" err="1">
                <a:solidFill>
                  <a:schemeClr val="tx1"/>
                </a:solidFill>
                <a:effectLst/>
                <a:latin typeface="+mn-lt"/>
                <a:ea typeface="+mn-ea"/>
                <a:cs typeface="+mn-cs"/>
              </a:rPr>
              <a:t>educate</a:t>
            </a:r>
            <a:r>
              <a:rPr lang="nb-NO" sz="1200" b="0" i="0" u="none" strike="noStrike" kern="1200" dirty="0">
                <a:solidFill>
                  <a:schemeClr val="tx1"/>
                </a:solidFill>
                <a:effectLst/>
                <a:latin typeface="+mn-lt"/>
                <a:ea typeface="+mn-ea"/>
                <a:cs typeface="+mn-cs"/>
              </a:rPr>
              <a:t> </a:t>
            </a:r>
            <a:endParaRPr lang="nb-NO" b="0" dirty="0">
              <a:effectLst/>
            </a:endParaRPr>
          </a:p>
          <a:p>
            <a:pPr rtl="0"/>
            <a:r>
              <a:rPr lang="nb-NO" sz="1200" b="0" i="0" u="none" strike="noStrike" kern="1200" dirty="0" err="1">
                <a:solidFill>
                  <a:schemeClr val="tx1"/>
                </a:solidFill>
                <a:effectLst/>
                <a:latin typeface="+mn-lt"/>
                <a:ea typeface="+mn-ea"/>
                <a:cs typeface="+mn-cs"/>
              </a:rPr>
              <a:t>need</a:t>
            </a:r>
            <a:r>
              <a:rPr lang="nb-NO" sz="1200" b="0" i="0" u="none" strike="noStrike" kern="1200" dirty="0">
                <a:solidFill>
                  <a:schemeClr val="tx1"/>
                </a:solidFill>
                <a:effectLst/>
                <a:latin typeface="+mn-lt"/>
                <a:ea typeface="+mn-ea"/>
                <a:cs typeface="+mn-cs"/>
              </a:rPr>
              <a:t> to make sure </a:t>
            </a:r>
            <a:r>
              <a:rPr lang="nb-NO" sz="1200" b="0" i="0" u="none" strike="noStrike" kern="1200" dirty="0" err="1">
                <a:solidFill>
                  <a:schemeClr val="tx1"/>
                </a:solidFill>
                <a:effectLst/>
                <a:latin typeface="+mn-lt"/>
                <a:ea typeface="+mn-ea"/>
                <a:cs typeface="+mn-cs"/>
              </a:rPr>
              <a:t>that</a:t>
            </a:r>
            <a:r>
              <a:rPr lang="nb-NO" sz="1200" b="0" i="0" u="none" strike="noStrike" kern="1200" dirty="0">
                <a:solidFill>
                  <a:schemeClr val="tx1"/>
                </a:solidFill>
                <a:effectLst/>
                <a:latin typeface="+mn-lt"/>
                <a:ea typeface="+mn-ea"/>
                <a:cs typeface="+mn-cs"/>
              </a:rPr>
              <a:t> problems </a:t>
            </a:r>
            <a:r>
              <a:rPr lang="nb-NO" sz="1200" b="0" i="0" u="none" strike="noStrike" kern="1200" dirty="0" err="1">
                <a:solidFill>
                  <a:schemeClr val="tx1"/>
                </a:solidFill>
                <a:effectLst/>
                <a:latin typeface="+mn-lt"/>
                <a:ea typeface="+mn-ea"/>
                <a:cs typeface="+mn-cs"/>
              </a:rPr>
              <a:t>arising</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with</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security</a:t>
            </a:r>
            <a:r>
              <a:rPr lang="nb-NO" sz="1200" b="0" i="0" u="none" strike="noStrike" kern="1200" dirty="0">
                <a:solidFill>
                  <a:schemeClr val="tx1"/>
                </a:solidFill>
                <a:effectLst/>
                <a:latin typeface="+mn-lt"/>
                <a:ea typeface="+mn-ea"/>
                <a:cs typeface="+mn-cs"/>
              </a:rPr>
              <a:t> end up at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right “</a:t>
            </a:r>
            <a:r>
              <a:rPr lang="nb-NO" sz="1200" b="0" i="0" u="none" strike="noStrike" kern="1200" dirty="0" err="1">
                <a:solidFill>
                  <a:schemeClr val="tx1"/>
                </a:solidFill>
                <a:effectLst/>
                <a:latin typeface="+mn-lt"/>
                <a:ea typeface="+mn-ea"/>
                <a:cs typeface="+mn-cs"/>
              </a:rPr>
              <a:t>help</a:t>
            </a:r>
            <a:r>
              <a:rPr lang="nb-NO" sz="1200" b="0" i="0" u="none" strike="noStrike" kern="1200" dirty="0">
                <a:solidFill>
                  <a:schemeClr val="tx1"/>
                </a:solidFill>
                <a:effectLst/>
                <a:latin typeface="+mn-lt"/>
                <a:ea typeface="+mn-ea"/>
                <a:cs typeface="+mn-cs"/>
              </a:rPr>
              <a:t>” desk </a:t>
            </a:r>
            <a:r>
              <a:rPr lang="nb-NO" sz="1200" b="0" i="0" u="none" strike="noStrike" kern="1200" dirty="0" err="1">
                <a:solidFill>
                  <a:schemeClr val="tx1"/>
                </a:solidFill>
                <a:effectLst/>
                <a:latin typeface="+mn-lt"/>
                <a:ea typeface="+mn-ea"/>
                <a:cs typeface="+mn-cs"/>
              </a:rPr>
              <a:t>with</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people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who</a:t>
            </a:r>
            <a:r>
              <a:rPr lang="nb-NO" sz="1200" b="0" i="0" u="none" strike="noStrike" kern="1200" dirty="0">
                <a:solidFill>
                  <a:schemeClr val="tx1"/>
                </a:solidFill>
                <a:effectLst/>
                <a:latin typeface="+mn-lt"/>
                <a:ea typeface="+mn-ea"/>
                <a:cs typeface="+mn-cs"/>
              </a:rPr>
              <a:t> have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right skills. </a:t>
            </a:r>
            <a:r>
              <a:rPr lang="nb-NO" sz="1200" b="0" i="0" u="none" strike="noStrike" kern="1200" dirty="0" err="1">
                <a:solidFill>
                  <a:schemeClr val="tx1"/>
                </a:solidFill>
                <a:effectLst/>
                <a:latin typeface="+mn-lt"/>
                <a:ea typeface="+mn-ea"/>
                <a:cs typeface="+mn-cs"/>
              </a:rPr>
              <a:t>There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needs</a:t>
            </a:r>
            <a:r>
              <a:rPr lang="nb-NO" sz="1200" b="0" i="0" u="none" strike="noStrike" kern="1200" dirty="0">
                <a:solidFill>
                  <a:schemeClr val="tx1"/>
                </a:solidFill>
                <a:effectLst/>
                <a:latin typeface="+mn-lt"/>
                <a:ea typeface="+mn-ea"/>
                <a:cs typeface="+mn-cs"/>
              </a:rPr>
              <a:t> to be </a:t>
            </a:r>
            <a:r>
              <a:rPr lang="nb-NO" sz="1200" b="0" i="0" u="none" strike="noStrike" kern="1200" dirty="0" err="1">
                <a:solidFill>
                  <a:schemeClr val="tx1"/>
                </a:solidFill>
                <a:effectLst/>
                <a:latin typeface="+mn-lt"/>
                <a:ea typeface="+mn-ea"/>
                <a:cs typeface="+mn-cs"/>
              </a:rPr>
              <a:t>clear</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roles</a:t>
            </a:r>
            <a:r>
              <a:rPr lang="nb-NO" sz="1200" b="0" i="0" u="none" strike="noStrike" kern="1200" dirty="0">
                <a:solidFill>
                  <a:schemeClr val="tx1"/>
                </a:solidFill>
                <a:effectLst/>
                <a:latin typeface="+mn-lt"/>
                <a:ea typeface="+mn-ea"/>
                <a:cs typeface="+mn-cs"/>
              </a:rPr>
              <a:t> and </a:t>
            </a:r>
            <a:r>
              <a:rPr lang="nb-NO" sz="1200" b="0" i="0" u="none" strike="noStrike" kern="1200" dirty="0" err="1">
                <a:solidFill>
                  <a:schemeClr val="tx1"/>
                </a:solidFill>
                <a:effectLst/>
                <a:latin typeface="+mn-lt"/>
                <a:ea typeface="+mn-ea"/>
                <a:cs typeface="+mn-cs"/>
              </a:rPr>
              <a:t>responsibilities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based</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upon</a:t>
            </a:r>
            <a:r>
              <a:rPr lang="nb-NO" sz="1200" b="0" i="0" u="none" strike="noStrike" kern="1200" dirty="0">
                <a:solidFill>
                  <a:schemeClr val="tx1"/>
                </a:solidFill>
                <a:effectLst/>
                <a:latin typeface="+mn-lt"/>
                <a:ea typeface="+mn-ea"/>
                <a:cs typeface="+mn-cs"/>
              </a:rPr>
              <a:t> skills. And all staff, not just </a:t>
            </a:r>
            <a:r>
              <a:rPr lang="nb-NO" sz="1200" b="0" i="0" u="none" strike="noStrike" kern="1200" dirty="0" err="1">
                <a:solidFill>
                  <a:schemeClr val="tx1"/>
                </a:solidFill>
                <a:effectLst/>
                <a:latin typeface="+mn-lt"/>
                <a:ea typeface="+mn-ea"/>
                <a:cs typeface="+mn-cs"/>
              </a:rPr>
              <a:t>those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such</a:t>
            </a:r>
            <a:r>
              <a:rPr lang="nb-NO" sz="1200" b="0" i="0" u="none" strike="noStrike" kern="1200" dirty="0">
                <a:solidFill>
                  <a:schemeClr val="tx1"/>
                </a:solidFill>
                <a:effectLst/>
                <a:latin typeface="+mn-lt"/>
                <a:ea typeface="+mn-ea"/>
                <a:cs typeface="+mn-cs"/>
              </a:rPr>
              <a:t> as </a:t>
            </a:r>
            <a:r>
              <a:rPr lang="nb-NO" sz="1200" b="0" i="0" u="none" strike="noStrike" kern="1200" dirty="0" err="1">
                <a:solidFill>
                  <a:schemeClr val="tx1"/>
                </a:solidFill>
                <a:effectLst/>
                <a:latin typeface="+mn-lt"/>
                <a:ea typeface="+mn-ea"/>
                <a:cs typeface="+mn-cs"/>
              </a:rPr>
              <a:t>developers</a:t>
            </a:r>
            <a:r>
              <a:rPr lang="nb-NO" sz="1200" b="0" i="0" u="none" strike="noStrike" kern="1200" dirty="0">
                <a:solidFill>
                  <a:schemeClr val="tx1"/>
                </a:solidFill>
                <a:effectLst/>
                <a:latin typeface="+mn-lt"/>
                <a:ea typeface="+mn-ea"/>
                <a:cs typeface="+mn-cs"/>
              </a:rPr>
              <a:t> or </a:t>
            </a:r>
            <a:r>
              <a:rPr lang="nb-NO" sz="1200" b="0" i="0" u="none" strike="noStrike" kern="1200" dirty="0" err="1">
                <a:solidFill>
                  <a:schemeClr val="tx1"/>
                </a:solidFill>
                <a:effectLst/>
                <a:latin typeface="+mn-lt"/>
                <a:ea typeface="+mn-ea"/>
                <a:cs typeface="+mn-cs"/>
              </a:rPr>
              <a:t>security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specialists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need</a:t>
            </a:r>
            <a:r>
              <a:rPr lang="nb-NO" sz="1200" b="0" i="0" u="none" strike="noStrike" kern="1200" dirty="0">
                <a:solidFill>
                  <a:schemeClr val="tx1"/>
                </a:solidFill>
                <a:effectLst/>
                <a:latin typeface="+mn-lt"/>
                <a:ea typeface="+mn-ea"/>
                <a:cs typeface="+mn-cs"/>
              </a:rPr>
              <a:t> time to </a:t>
            </a:r>
            <a:r>
              <a:rPr lang="nb-NO" sz="1200" b="0" i="0" u="none" strike="noStrike" kern="1200" dirty="0" err="1">
                <a:solidFill>
                  <a:schemeClr val="tx1"/>
                </a:solidFill>
                <a:effectLst/>
                <a:latin typeface="+mn-lt"/>
                <a:ea typeface="+mn-ea"/>
                <a:cs typeface="+mn-cs"/>
              </a:rPr>
              <a:t>keep</a:t>
            </a:r>
            <a:r>
              <a:rPr lang="nb-NO" sz="1200" b="0" i="0" u="none" strike="noStrike" kern="1200" dirty="0">
                <a:solidFill>
                  <a:schemeClr val="tx1"/>
                </a:solidFill>
                <a:effectLst/>
                <a:latin typeface="+mn-lt"/>
                <a:ea typeface="+mn-ea"/>
                <a:cs typeface="+mn-cs"/>
              </a:rPr>
              <a:t> up-to-date </a:t>
            </a:r>
            <a:r>
              <a:rPr lang="nb-NO" sz="1200" b="0" i="0" u="none" strike="noStrike" kern="1200" dirty="0" err="1">
                <a:solidFill>
                  <a:schemeClr val="tx1"/>
                </a:solidFill>
                <a:effectLst/>
                <a:latin typeface="+mn-lt"/>
                <a:ea typeface="+mn-ea"/>
                <a:cs typeface="+mn-cs"/>
              </a:rPr>
              <a:t>with</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threats</a:t>
            </a:r>
            <a:r>
              <a:rPr lang="nb-NO" sz="1200" b="0" i="0" u="none" strike="noStrike" kern="1200" dirty="0">
                <a:solidFill>
                  <a:schemeClr val="tx1"/>
                </a:solidFill>
                <a:effectLst/>
                <a:latin typeface="+mn-lt"/>
                <a:ea typeface="+mn-ea"/>
                <a:cs typeface="+mn-cs"/>
              </a:rPr>
              <a:t> and </a:t>
            </a:r>
            <a:r>
              <a:rPr lang="nb-NO" sz="1200" b="0" i="0" u="none" strike="noStrike" kern="1200" dirty="0" err="1">
                <a:solidFill>
                  <a:schemeClr val="tx1"/>
                </a:solidFill>
                <a:effectLst/>
                <a:latin typeface="+mn-lt"/>
                <a:ea typeface="+mn-ea"/>
                <a:cs typeface="+mn-cs"/>
              </a:rPr>
              <a:t>update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their</a:t>
            </a:r>
            <a:r>
              <a:rPr lang="nb-NO" sz="1200" b="0" i="0" u="none" strike="noStrike" kern="1200" dirty="0">
                <a:solidFill>
                  <a:schemeClr val="tx1"/>
                </a:solidFill>
                <a:effectLst/>
                <a:latin typeface="+mn-lt"/>
                <a:ea typeface="+mn-ea"/>
                <a:cs typeface="+mn-cs"/>
              </a:rPr>
              <a:t> skills. So </a:t>
            </a:r>
            <a:r>
              <a:rPr lang="nb-NO" sz="1200" b="0" i="0" u="none" strike="noStrike" kern="1200" dirty="0" err="1">
                <a:solidFill>
                  <a:schemeClr val="tx1"/>
                </a:solidFill>
                <a:effectLst/>
                <a:latin typeface="+mn-lt"/>
                <a:ea typeface="+mn-ea"/>
                <a:cs typeface="+mn-cs"/>
              </a:rPr>
              <a:t>they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can</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speak</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language</a:t>
            </a:r>
            <a:r>
              <a:rPr lang="nb-NO" sz="1200" b="0" i="0" u="none" strike="noStrike" kern="1200" dirty="0">
                <a:solidFill>
                  <a:schemeClr val="tx1"/>
                </a:solidFill>
                <a:effectLst/>
                <a:latin typeface="+mn-lt"/>
                <a:ea typeface="+mn-ea"/>
                <a:cs typeface="+mn-cs"/>
              </a:rPr>
              <a:t>’ and not be </a:t>
            </a:r>
            <a:r>
              <a:rPr lang="nb-NO" sz="1200" b="0" i="0" u="none" strike="noStrike" kern="1200" dirty="0" err="1">
                <a:solidFill>
                  <a:schemeClr val="tx1"/>
                </a:solidFill>
                <a:effectLst/>
                <a:latin typeface="+mn-lt"/>
                <a:ea typeface="+mn-ea"/>
                <a:cs typeface="+mn-cs"/>
              </a:rPr>
              <a:t>demotivated</a:t>
            </a:r>
            <a:r>
              <a:rPr lang="nb-NO" sz="1200" b="0" i="0" u="none" strike="noStrike" kern="1200" dirty="0">
                <a:solidFill>
                  <a:schemeClr val="tx1"/>
                </a:solidFill>
                <a:effectLst/>
                <a:latin typeface="+mn-lt"/>
                <a:ea typeface="+mn-ea"/>
                <a:cs typeface="+mn-cs"/>
              </a:rPr>
              <a:t> by cyber-</a:t>
            </a:r>
            <a:r>
              <a:rPr lang="nb-NO" sz="1200" b="0" i="0" u="none" strike="noStrike" kern="1200" dirty="0" err="1">
                <a:solidFill>
                  <a:schemeClr val="tx1"/>
                </a:solidFill>
                <a:effectLst/>
                <a:latin typeface="+mn-lt"/>
                <a:ea typeface="+mn-ea"/>
                <a:cs typeface="+mn-cs"/>
              </a:rPr>
              <a:t>elitism</a:t>
            </a:r>
            <a:r>
              <a:rPr lang="nb-NO" sz="1200" b="0" i="0" u="none" strike="noStrike" kern="1200" dirty="0">
                <a:solidFill>
                  <a:schemeClr val="tx1"/>
                </a:solidFill>
                <a:effectLst/>
                <a:latin typeface="+mn-lt"/>
                <a:ea typeface="+mn-ea"/>
                <a:cs typeface="+mn-cs"/>
              </a:rPr>
              <a:t>. </a:t>
            </a:r>
            <a:endParaRPr lang="nb-NO" b="0" dirty="0">
              <a:effectLst/>
            </a:endParaRPr>
          </a:p>
          <a:p>
            <a:pPr rtl="0"/>
            <a:br>
              <a:rPr lang="nb-NO" b="0" dirty="0">
                <a:effectLst/>
              </a:rPr>
            </a:br>
            <a:r>
              <a:rPr lang="nb-NO" sz="1200" b="0" i="0" u="none" strike="noStrike" kern="1200" dirty="0">
                <a:solidFill>
                  <a:schemeClr val="tx1"/>
                </a:solidFill>
                <a:effectLst/>
                <a:latin typeface="+mn-lt"/>
                <a:ea typeface="+mn-ea"/>
                <a:cs typeface="+mn-cs"/>
              </a:rPr>
              <a:t>And </a:t>
            </a:r>
            <a:r>
              <a:rPr lang="nb-NO" sz="1200" b="0" i="0" u="none" strike="noStrike" kern="1200" dirty="0" err="1">
                <a:solidFill>
                  <a:schemeClr val="tx1"/>
                </a:solidFill>
                <a:effectLst/>
                <a:latin typeface="+mn-lt"/>
                <a:ea typeface="+mn-ea"/>
                <a:cs typeface="+mn-cs"/>
              </a:rPr>
              <a:t>lastly</a:t>
            </a:r>
            <a:r>
              <a:rPr lang="nb-NO" sz="1200" b="0" i="0" u="none" strike="noStrike" kern="1200" dirty="0">
                <a:solidFill>
                  <a:schemeClr val="tx1"/>
                </a:solidFill>
                <a:effectLst/>
                <a:latin typeface="+mn-lt"/>
                <a:ea typeface="+mn-ea"/>
                <a:cs typeface="+mn-cs"/>
              </a:rPr>
              <a:t> -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critical</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aspect</a:t>
            </a:r>
            <a:r>
              <a:rPr lang="nb-NO" sz="1200" b="0" i="0" u="none" strike="noStrike" kern="1200" dirty="0">
                <a:solidFill>
                  <a:schemeClr val="tx1"/>
                </a:solidFill>
                <a:effectLst/>
                <a:latin typeface="+mn-lt"/>
                <a:ea typeface="+mn-ea"/>
                <a:cs typeface="+mn-cs"/>
              </a:rPr>
              <a:t> for </a:t>
            </a:r>
            <a:r>
              <a:rPr lang="nb-NO" sz="1200" b="0" i="0" u="none" strike="noStrike" kern="1200" dirty="0" err="1">
                <a:solidFill>
                  <a:schemeClr val="tx1"/>
                </a:solidFill>
                <a:effectLst/>
                <a:latin typeface="+mn-lt"/>
                <a:ea typeface="+mn-ea"/>
                <a:cs typeface="+mn-cs"/>
              </a:rPr>
              <a:t>capturing</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rest, </a:t>
            </a:r>
            <a:r>
              <a:rPr lang="nb-NO" sz="1200" b="0" i="0" u="none" strike="noStrike" kern="1200" dirty="0" err="1">
                <a:solidFill>
                  <a:schemeClr val="tx1"/>
                </a:solidFill>
                <a:effectLst/>
                <a:latin typeface="+mn-lt"/>
                <a:ea typeface="+mn-ea"/>
                <a:cs typeface="+mn-cs"/>
              </a:rPr>
              <a:t>meaning</a:t>
            </a:r>
            <a:r>
              <a:rPr lang="nb-NO" sz="1200" b="0" i="0" u="none" strike="noStrike" kern="1200" dirty="0">
                <a:solidFill>
                  <a:schemeClr val="tx1"/>
                </a:solidFill>
                <a:effectLst/>
                <a:latin typeface="+mn-lt"/>
                <a:ea typeface="+mn-ea"/>
                <a:cs typeface="+mn-cs"/>
              </a:rPr>
              <a:t> all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other</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essential</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people</a:t>
            </a:r>
            <a:r>
              <a:rPr lang="nb-NO" sz="1200" b="0" i="0" u="none" strike="noStrike" kern="1200" dirty="0">
                <a:solidFill>
                  <a:schemeClr val="tx1"/>
                </a:solidFill>
                <a:effectLst/>
                <a:latin typeface="+mn-lt"/>
                <a:ea typeface="+mn-ea"/>
                <a:cs typeface="+mn-cs"/>
              </a:rPr>
              <a:t> in </a:t>
            </a:r>
            <a:r>
              <a:rPr lang="nb-NO" sz="1200" b="0" i="0" u="none" strike="noStrike" kern="1200" dirty="0" err="1">
                <a:solidFill>
                  <a:schemeClr val="tx1"/>
                </a:solidFill>
                <a:effectLst/>
                <a:latin typeface="+mn-lt"/>
                <a:ea typeface="+mn-ea"/>
                <a:cs typeface="+mn-cs"/>
              </a:rPr>
              <a:t>your</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organisation</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Tailoring</a:t>
            </a:r>
            <a:r>
              <a:rPr lang="nb-NO" sz="1200" b="0" i="0" u="none" strike="noStrike" kern="1200" dirty="0">
                <a:solidFill>
                  <a:schemeClr val="tx1"/>
                </a:solidFill>
                <a:effectLst/>
                <a:latin typeface="+mn-lt"/>
                <a:ea typeface="+mn-ea"/>
                <a:cs typeface="+mn-cs"/>
              </a:rPr>
              <a:t> is </a:t>
            </a:r>
            <a:r>
              <a:rPr lang="nb-NO" sz="1200" b="0" i="0" u="none" strike="noStrike" kern="1200" dirty="0" err="1">
                <a:solidFill>
                  <a:schemeClr val="tx1"/>
                </a:solidFill>
                <a:effectLst/>
                <a:latin typeface="+mn-lt"/>
                <a:ea typeface="+mn-ea"/>
                <a:cs typeface="+mn-cs"/>
              </a:rPr>
              <a:t>key</a:t>
            </a:r>
            <a:r>
              <a:rPr lang="nb-NO" sz="1200" b="0" i="0" u="none" strike="noStrike" kern="1200" dirty="0">
                <a:solidFill>
                  <a:schemeClr val="tx1"/>
                </a:solidFill>
                <a:effectLst/>
                <a:latin typeface="+mn-lt"/>
                <a:ea typeface="+mn-ea"/>
                <a:cs typeface="+mn-cs"/>
              </a:rPr>
              <a:t>. One </a:t>
            </a:r>
            <a:r>
              <a:rPr lang="nb-NO" sz="1200" b="0" i="0" u="none" strike="noStrike" kern="1200" dirty="0" err="1">
                <a:solidFill>
                  <a:schemeClr val="tx1"/>
                </a:solidFill>
                <a:effectLst/>
                <a:latin typeface="+mn-lt"/>
                <a:ea typeface="+mn-ea"/>
                <a:cs typeface="+mn-cs"/>
              </a:rPr>
              <a:t>size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does</a:t>
            </a:r>
            <a:r>
              <a:rPr lang="nb-NO" sz="1200" b="0" i="0" u="none" strike="noStrike" kern="1200" dirty="0">
                <a:solidFill>
                  <a:schemeClr val="tx1"/>
                </a:solidFill>
                <a:effectLst/>
                <a:latin typeface="+mn-lt"/>
                <a:ea typeface="+mn-ea"/>
                <a:cs typeface="+mn-cs"/>
              </a:rPr>
              <a:t> not </a:t>
            </a:r>
            <a:r>
              <a:rPr lang="nb-NO" sz="1200" b="0" i="0" u="none" strike="noStrike" kern="1200" dirty="0" err="1">
                <a:solidFill>
                  <a:schemeClr val="tx1"/>
                </a:solidFill>
                <a:effectLst/>
                <a:latin typeface="+mn-lt"/>
                <a:ea typeface="+mn-ea"/>
                <a:cs typeface="+mn-cs"/>
              </a:rPr>
              <a:t>fit</a:t>
            </a:r>
            <a:r>
              <a:rPr lang="nb-NO" sz="1200" b="0" i="0" u="none" strike="noStrike" kern="1200" dirty="0">
                <a:solidFill>
                  <a:schemeClr val="tx1"/>
                </a:solidFill>
                <a:effectLst/>
                <a:latin typeface="+mn-lt"/>
                <a:ea typeface="+mn-ea"/>
                <a:cs typeface="+mn-cs"/>
              </a:rPr>
              <a:t> all. As </a:t>
            </a:r>
            <a:r>
              <a:rPr lang="nb-NO" sz="1200" b="0" i="0" u="none" strike="noStrike" kern="1200" dirty="0" err="1">
                <a:solidFill>
                  <a:schemeClr val="tx1"/>
                </a:solidFill>
                <a:effectLst/>
                <a:latin typeface="+mn-lt"/>
                <a:ea typeface="+mn-ea"/>
                <a:cs typeface="+mn-cs"/>
              </a:rPr>
              <a:t>we</a:t>
            </a:r>
            <a:r>
              <a:rPr lang="nb-NO" sz="1200" b="0" i="0" u="none" strike="noStrike" kern="1200" dirty="0">
                <a:solidFill>
                  <a:schemeClr val="tx1"/>
                </a:solidFill>
                <a:effectLst/>
                <a:latin typeface="+mn-lt"/>
                <a:ea typeface="+mn-ea"/>
                <a:cs typeface="+mn-cs"/>
              </a:rPr>
              <a:t> have </a:t>
            </a:r>
            <a:r>
              <a:rPr lang="nb-NO" sz="1200" b="0" i="0" u="none" strike="noStrike" kern="1200" dirty="0" err="1">
                <a:solidFill>
                  <a:schemeClr val="tx1"/>
                </a:solidFill>
                <a:effectLst/>
                <a:latin typeface="+mn-lt"/>
                <a:ea typeface="+mn-ea"/>
                <a:cs typeface="+mn-cs"/>
              </a:rPr>
              <a:t>shown</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people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need</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feel</a:t>
            </a:r>
            <a:r>
              <a:rPr lang="nb-NO" sz="1200" b="0" i="0" u="none" strike="noStrike" kern="1200" dirty="0">
                <a:solidFill>
                  <a:schemeClr val="tx1"/>
                </a:solidFill>
                <a:effectLst/>
                <a:latin typeface="+mn-lt"/>
                <a:ea typeface="+mn-ea"/>
                <a:cs typeface="+mn-cs"/>
              </a:rPr>
              <a:t> a </a:t>
            </a:r>
            <a:r>
              <a:rPr lang="nb-NO" sz="1200" b="0" i="0" u="none" strike="noStrike" kern="1200" dirty="0" err="1">
                <a:solidFill>
                  <a:schemeClr val="tx1"/>
                </a:solidFill>
                <a:effectLst/>
                <a:latin typeface="+mn-lt"/>
                <a:ea typeface="+mn-ea"/>
                <a:cs typeface="+mn-cs"/>
              </a:rPr>
              <a:t>sense</a:t>
            </a:r>
            <a:r>
              <a:rPr lang="nb-NO" sz="1200" b="0" i="0" u="none" strike="noStrike" kern="1200" dirty="0">
                <a:solidFill>
                  <a:schemeClr val="tx1"/>
                </a:solidFill>
                <a:effectLst/>
                <a:latin typeface="+mn-lt"/>
                <a:ea typeface="+mn-ea"/>
                <a:cs typeface="+mn-cs"/>
              </a:rPr>
              <a:t> of </a:t>
            </a:r>
            <a:r>
              <a:rPr lang="nb-NO" sz="1200" b="0" i="0" u="none" strike="noStrike" kern="1200" dirty="0" err="1">
                <a:solidFill>
                  <a:schemeClr val="tx1"/>
                </a:solidFill>
                <a:effectLst/>
                <a:latin typeface="+mn-lt"/>
                <a:ea typeface="+mn-ea"/>
                <a:cs typeface="+mn-cs"/>
              </a:rPr>
              <a:t>relatedness</a:t>
            </a:r>
            <a:r>
              <a:rPr lang="nb-NO" sz="1200" b="0" i="0" u="none" strike="noStrike" kern="1200" dirty="0">
                <a:solidFill>
                  <a:schemeClr val="tx1"/>
                </a:solidFill>
                <a:effectLst/>
                <a:latin typeface="+mn-lt"/>
                <a:ea typeface="+mn-ea"/>
                <a:cs typeface="+mn-cs"/>
              </a:rPr>
              <a:t>.</a:t>
            </a:r>
            <a:endParaRPr lang="nb-NO" b="0" dirty="0">
              <a:effectLst/>
            </a:endParaRPr>
          </a:p>
          <a:p>
            <a:pPr rtl="0"/>
            <a:r>
              <a:rPr lang="nb-NO" sz="1200" b="0" i="0" u="none" strike="noStrike" kern="1200" dirty="0">
                <a:solidFill>
                  <a:schemeClr val="tx1"/>
                </a:solidFill>
                <a:effectLst/>
                <a:latin typeface="+mn-lt"/>
                <a:ea typeface="+mn-ea"/>
                <a:cs typeface="+mn-cs"/>
              </a:rPr>
              <a:t>Your </a:t>
            </a:r>
            <a:r>
              <a:rPr lang="nb-NO" sz="1200" b="0" i="0" u="none" strike="noStrike" kern="1200" dirty="0" err="1">
                <a:solidFill>
                  <a:schemeClr val="tx1"/>
                </a:solidFill>
                <a:effectLst/>
                <a:latin typeface="+mn-lt"/>
                <a:ea typeface="+mn-ea"/>
                <a:cs typeface="+mn-cs"/>
              </a:rPr>
              <a:t>adversary</a:t>
            </a:r>
            <a:r>
              <a:rPr lang="nb-NO" sz="1200" b="0" i="0" u="none" strike="noStrike" kern="1200" dirty="0">
                <a:solidFill>
                  <a:schemeClr val="tx1"/>
                </a:solidFill>
                <a:effectLst/>
                <a:latin typeface="+mn-lt"/>
                <a:ea typeface="+mn-ea"/>
                <a:cs typeface="+mn-cs"/>
              </a:rPr>
              <a:t> is </a:t>
            </a:r>
            <a:r>
              <a:rPr lang="nb-NO" sz="1200" b="0" i="0" u="none" strike="noStrike" kern="1200" dirty="0" err="1">
                <a:solidFill>
                  <a:schemeClr val="tx1"/>
                </a:solidFill>
                <a:effectLst/>
                <a:latin typeface="+mn-lt"/>
                <a:ea typeface="+mn-ea"/>
                <a:cs typeface="+mn-cs"/>
              </a:rPr>
              <a:t>tailoring</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their</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attacks</a:t>
            </a:r>
            <a:r>
              <a:rPr lang="nb-NO" sz="1200" b="0" i="0" u="none" strike="noStrike" kern="1200" dirty="0">
                <a:solidFill>
                  <a:schemeClr val="tx1"/>
                </a:solidFill>
                <a:effectLst/>
                <a:latin typeface="+mn-lt"/>
                <a:ea typeface="+mn-ea"/>
                <a:cs typeface="+mn-cs"/>
              </a:rPr>
              <a:t> so </a:t>
            </a:r>
            <a:r>
              <a:rPr lang="nb-NO" sz="1200" b="0" i="0" u="none" strike="noStrike" kern="1200" dirty="0" err="1">
                <a:solidFill>
                  <a:schemeClr val="tx1"/>
                </a:solidFill>
                <a:effectLst/>
                <a:latin typeface="+mn-lt"/>
                <a:ea typeface="+mn-ea"/>
                <a:cs typeface="+mn-cs"/>
              </a:rPr>
              <a:t>you</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should</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consider</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doing</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same </a:t>
            </a:r>
            <a:r>
              <a:rPr lang="nb-NO" sz="1200" b="0" i="0" u="none" strike="noStrike" kern="1200" dirty="0" err="1">
                <a:solidFill>
                  <a:schemeClr val="tx1"/>
                </a:solidFill>
                <a:effectLst/>
                <a:latin typeface="+mn-lt"/>
                <a:ea typeface="+mn-ea"/>
                <a:cs typeface="+mn-cs"/>
              </a:rPr>
              <a:t>if</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you</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want</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avoid</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pain</a:t>
            </a:r>
            <a:r>
              <a:rPr lang="nb-NO" sz="1200" b="0" i="0" u="none" strike="noStrike" kern="1200" dirty="0">
                <a:solidFill>
                  <a:schemeClr val="tx1"/>
                </a:solidFill>
                <a:effectLst/>
                <a:latin typeface="+mn-lt"/>
                <a:ea typeface="+mn-ea"/>
                <a:cs typeface="+mn-cs"/>
              </a:rPr>
              <a:t>. </a:t>
            </a:r>
            <a:endParaRPr lang="nb-NO" b="0" dirty="0">
              <a:effectLst/>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31968-C942-0A4A-A985-4800B9457E60}"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51062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article "Companies Need to Rethink What Cybersecurity Leadership Is" from Harvard Business Review emphasizes the evolving role of Chief Information Security Officers (CISOs) in today's digital landscape. Traditionally, CISOs have focused on technical aspects of cybersecurity, but the article argues that they must now adopt a more strategic and business-oriented approach.</a:t>
            </a:r>
          </a:p>
          <a:p>
            <a:r>
              <a:rPr lang="en-GB" dirty="0"/>
              <a:t>Key points include:</a:t>
            </a:r>
          </a:p>
          <a:p>
            <a:pPr>
              <a:buFont typeface="Arial" panose="020B0604020202020204" pitchFamily="34" charset="0"/>
              <a:buChar char="•"/>
            </a:pPr>
            <a:r>
              <a:rPr lang="en-GB" b="1" dirty="0"/>
              <a:t>Strategic Alignment</a:t>
            </a:r>
            <a:r>
              <a:rPr lang="en-GB" dirty="0"/>
              <a:t>: CISOs should align cybersecurity initiatives with business objectives, ensuring that security measures support and enhance overall organizational goals.</a:t>
            </a:r>
          </a:p>
          <a:p>
            <a:pPr>
              <a:buFont typeface="Arial" panose="020B0604020202020204" pitchFamily="34" charset="0"/>
              <a:buChar char="•"/>
            </a:pPr>
            <a:r>
              <a:rPr lang="en-GB" b="1" dirty="0"/>
              <a:t>Risk Management</a:t>
            </a:r>
            <a:r>
              <a:rPr lang="en-GB" dirty="0"/>
              <a:t>: Beyond technical </a:t>
            </a:r>
            <a:r>
              <a:rPr lang="en-GB" dirty="0" err="1"/>
              <a:t>defenses</a:t>
            </a:r>
            <a:r>
              <a:rPr lang="en-GB" dirty="0"/>
              <a:t>, CISOs need to assess and manage risks from a business perspective, understanding the potential impact of cyber threats on operations and reputation.</a:t>
            </a:r>
          </a:p>
          <a:p>
            <a:pPr>
              <a:buFont typeface="Arial" panose="020B0604020202020204" pitchFamily="34" charset="0"/>
              <a:buChar char="•"/>
            </a:pPr>
            <a:r>
              <a:rPr lang="en-GB" b="1" dirty="0"/>
              <a:t>Communication Skills</a:t>
            </a:r>
            <a:r>
              <a:rPr lang="en-GB" dirty="0"/>
              <a:t>: Effective communication with executive leadership and the board is crucial. CISOs must articulate cybersecurity issues in business terms to facilitate informed decision-making.</a:t>
            </a:r>
          </a:p>
          <a:p>
            <a:pPr>
              <a:buFont typeface="Arial" panose="020B0604020202020204" pitchFamily="34" charset="0"/>
              <a:buChar char="•"/>
            </a:pPr>
            <a:r>
              <a:rPr lang="en-GB" b="1" dirty="0"/>
              <a:t>Leadership and Influence</a:t>
            </a:r>
            <a:r>
              <a:rPr lang="en-GB" dirty="0"/>
              <a:t>: Building a security-conscious culture requires CISOs to lead cross-functional teams and influence stakeholders across the organization.</a:t>
            </a:r>
          </a:p>
          <a:p>
            <a:r>
              <a:rPr lang="en-GB" dirty="0"/>
              <a:t>The article concludes that as cyber threats become more sophisticated, the role of the CISO must evolve to encompass broader business responsibilities, integrating cybersecurity into the fabric of organizational strategy and operations.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902CB-7487-49F8-9035-BAA64ED05E1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209499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 are ten rules in the law as defined by </a:t>
            </a:r>
            <a:r>
              <a:rPr lang="en-US" dirty="0" err="1"/>
              <a:t>Sandemose</a:t>
            </a:r>
            <a:r>
              <a:rPr lang="en-US" dirty="0"/>
              <a:t>, all expressive of variations on a single theme and usually referred to as a homogeneous unit: </a:t>
            </a:r>
            <a:r>
              <a:rPr lang="en-US" i="1" dirty="0"/>
              <a:t>You are not to think you're anyone special, or that you're better than us.</a:t>
            </a:r>
            <a:r>
              <a:rPr lang="en-US" dirty="0"/>
              <a:t> </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Although intended as criticism of society in general, the meaning of the Law of Jante has shifted to refer to personal criticism of people who want to break out of their social groups and reach a higher position</a:t>
            </a:r>
            <a:endParaRPr lang="nb-NO" dirty="0"/>
          </a:p>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B6CAF-8741-4B2C-B608-CDC0C1984F8F}"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82530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https://www.isaca.org/resources/isaca-journal/issues/2019/volume-2/implementing-a-cybersecurity-culture</a:t>
            </a:r>
          </a:p>
          <a:p>
            <a:r>
              <a:rPr lang="en-GB" dirty="0"/>
              <a:t>The ISACA article "Implementing a Cybersecurity Culture" emphasizes the importance of fostering a cybersecurity culture within organizations to enhance information security. It defines cybersecurity culture as the collective knowledge, beliefs, perceptions, attitudes, assumptions, norms, and values of individuals regarding cybersecurity, which manifest in their </a:t>
            </a:r>
            <a:r>
              <a:rPr lang="en-GB" dirty="0" err="1"/>
              <a:t>behavior</a:t>
            </a:r>
            <a:r>
              <a:rPr lang="en-GB" dirty="0"/>
              <a:t> with information technologies. </a:t>
            </a:r>
            <a:r>
              <a:rPr lang="en-GB" dirty="0">
                <a:hlinkClick r:id="rId3"/>
              </a:rPr>
              <a:t>ISACA</a:t>
            </a:r>
            <a:endParaRPr lang="en-GB" dirty="0"/>
          </a:p>
          <a:p>
            <a:r>
              <a:rPr lang="en-GB" dirty="0"/>
              <a:t>Key components of a robust cybersecurity culture include:</a:t>
            </a:r>
          </a:p>
          <a:p>
            <a:pPr>
              <a:buFont typeface="Arial" panose="020B0604020202020204" pitchFamily="34" charset="0"/>
              <a:buChar char="•"/>
            </a:pPr>
            <a:r>
              <a:rPr lang="en-GB" b="1" dirty="0"/>
              <a:t>Trust</a:t>
            </a:r>
            <a:r>
              <a:rPr lang="en-GB" dirty="0"/>
              <a:t>: Building interpersonal trust among coworkers to facilitate open communication about security concerns.</a:t>
            </a:r>
          </a:p>
          <a:p>
            <a:pPr>
              <a:buFont typeface="Arial" panose="020B0604020202020204" pitchFamily="34" charset="0"/>
              <a:buChar char="•"/>
            </a:pPr>
            <a:r>
              <a:rPr lang="en-GB" b="1" dirty="0"/>
              <a:t>Information Systems</a:t>
            </a:r>
            <a:r>
              <a:rPr lang="en-GB" dirty="0"/>
              <a:t>: Implementing systems that effectively convert data into actionable information.</a:t>
            </a:r>
          </a:p>
          <a:p>
            <a:pPr>
              <a:buFont typeface="Arial" panose="020B0604020202020204" pitchFamily="34" charset="0"/>
              <a:buChar char="•"/>
            </a:pPr>
            <a:r>
              <a:rPr lang="en-GB" b="1" dirty="0"/>
              <a:t>Communication</a:t>
            </a:r>
            <a:r>
              <a:rPr lang="en-GB" dirty="0"/>
              <a:t>: Encouraging human interactions necessary for knowledge transfer and security awareness.</a:t>
            </a:r>
          </a:p>
          <a:p>
            <a:pPr>
              <a:buFont typeface="Arial" panose="020B0604020202020204" pitchFamily="34" charset="0"/>
              <a:buChar char="•"/>
            </a:pPr>
            <a:r>
              <a:rPr lang="en-GB" b="1" dirty="0"/>
              <a:t>Organizational Structure</a:t>
            </a:r>
            <a:r>
              <a:rPr lang="en-GB" dirty="0"/>
              <a:t>: Designing structures that promote knowledge sharing and accountability in security practices.</a:t>
            </a:r>
          </a:p>
          <a:p>
            <a:pPr>
              <a:buFont typeface="Arial" panose="020B0604020202020204" pitchFamily="34" charset="0"/>
              <a:buChar char="•"/>
            </a:pPr>
            <a:r>
              <a:rPr lang="en-GB" b="1" dirty="0"/>
              <a:t>Reward Systems</a:t>
            </a:r>
            <a:r>
              <a:rPr lang="en-GB" dirty="0"/>
              <a:t>: Establishing motivating mechanisms to encourage adherence to security protocols.</a:t>
            </a:r>
          </a:p>
          <a:p>
            <a:r>
              <a:rPr lang="en-GB" dirty="0"/>
              <a:t>The article also highlights the need for continuous research to define and measure cybersecurity culture effectively, suggesting that this area presents opportunities for further study by scholars and practitioners.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902CB-7487-49F8-9035-BAA64ED05E1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66084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Different management skills required by manager level (Adapted from Daft, 2003; Dance, 2011; Katz, 1974) </a:t>
            </a:r>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A4DB9-0DBE-4B71-BCB6-EB44613F1D0F}" type="slidenum">
              <a:rPr kumimoji="0" lang="en-US" altLang="el-G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altLang="el-G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621437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a:r>
              <a:rPr lang="nb-NO" sz="1200" b="0" i="0" u="none" strike="noStrike" kern="1200" dirty="0">
                <a:solidFill>
                  <a:schemeClr val="tx1"/>
                </a:solidFill>
                <a:effectLst/>
                <a:latin typeface="+mn-lt"/>
                <a:ea typeface="+mn-ea"/>
                <a:cs typeface="+mn-cs"/>
              </a:rPr>
              <a:t>Figure: Lee, M. Y. (2007). </a:t>
            </a:r>
            <a:r>
              <a:rPr lang="nb-NO" sz="1200" b="0" i="1" u="none" strike="noStrike" kern="1200" dirty="0" err="1">
                <a:solidFill>
                  <a:schemeClr val="tx1"/>
                </a:solidFill>
                <a:effectLst/>
                <a:latin typeface="+mn-lt"/>
                <a:ea typeface="+mn-ea"/>
                <a:cs typeface="+mn-cs"/>
              </a:rPr>
              <a:t>Understanding</a:t>
            </a:r>
            <a:r>
              <a:rPr lang="nb-NO" sz="1200" b="0" i="1" u="none" strike="noStrike" kern="1200" dirty="0">
                <a:solidFill>
                  <a:schemeClr val="tx1"/>
                </a:solidFill>
                <a:effectLst/>
                <a:latin typeface="+mn-lt"/>
                <a:ea typeface="+mn-ea"/>
                <a:cs typeface="+mn-cs"/>
              </a:rPr>
              <a:t> </a:t>
            </a:r>
            <a:r>
              <a:rPr lang="nb-NO" sz="1200" b="0" i="1" u="none" strike="noStrike" kern="1200" dirty="0" err="1">
                <a:solidFill>
                  <a:schemeClr val="tx1"/>
                </a:solidFill>
                <a:effectLst/>
                <a:latin typeface="+mn-lt"/>
                <a:ea typeface="+mn-ea"/>
                <a:cs typeface="+mn-cs"/>
              </a:rPr>
              <a:t>changes</a:t>
            </a:r>
            <a:r>
              <a:rPr lang="nb-NO" sz="1200" b="0" i="1" u="none" strike="noStrike" kern="1200" dirty="0">
                <a:solidFill>
                  <a:schemeClr val="tx1"/>
                </a:solidFill>
                <a:effectLst/>
                <a:latin typeface="+mn-lt"/>
                <a:ea typeface="+mn-ea"/>
                <a:cs typeface="+mn-cs"/>
              </a:rPr>
              <a:t> in team-</a:t>
            </a:r>
            <a:r>
              <a:rPr lang="nb-NO" sz="1200" b="0" i="1" u="none" strike="noStrike" kern="1200" dirty="0" err="1">
                <a:solidFill>
                  <a:schemeClr val="tx1"/>
                </a:solidFill>
                <a:effectLst/>
                <a:latin typeface="+mn-lt"/>
                <a:ea typeface="+mn-ea"/>
                <a:cs typeface="+mn-cs"/>
              </a:rPr>
              <a:t>related</a:t>
            </a:r>
            <a:r>
              <a:rPr lang="nb-NO" sz="1200" b="0" i="1" u="none" strike="noStrike" kern="1200" dirty="0">
                <a:solidFill>
                  <a:schemeClr val="tx1"/>
                </a:solidFill>
                <a:effectLst/>
                <a:latin typeface="+mn-lt"/>
                <a:ea typeface="+mn-ea"/>
                <a:cs typeface="+mn-cs"/>
              </a:rPr>
              <a:t> and </a:t>
            </a:r>
            <a:r>
              <a:rPr lang="nb-NO" sz="1200" b="0" i="1" u="none" strike="noStrike" kern="1200" dirty="0" err="1">
                <a:solidFill>
                  <a:schemeClr val="tx1"/>
                </a:solidFill>
                <a:effectLst/>
                <a:latin typeface="+mn-lt"/>
                <a:ea typeface="+mn-ea"/>
                <a:cs typeface="+mn-cs"/>
              </a:rPr>
              <a:t>task-related</a:t>
            </a:r>
            <a:r>
              <a:rPr lang="nb-NO" sz="1200" b="0" i="1" u="none" strike="noStrike" kern="1200" dirty="0">
                <a:solidFill>
                  <a:schemeClr val="tx1"/>
                </a:solidFill>
                <a:effectLst/>
                <a:latin typeface="+mn-lt"/>
                <a:ea typeface="+mn-ea"/>
                <a:cs typeface="+mn-cs"/>
              </a:rPr>
              <a:t> mental </a:t>
            </a:r>
            <a:r>
              <a:rPr lang="nb-NO" sz="1200" b="0" i="1" u="none" strike="noStrike" kern="1200" dirty="0" err="1">
                <a:solidFill>
                  <a:schemeClr val="tx1"/>
                </a:solidFill>
                <a:effectLst/>
                <a:latin typeface="+mn-lt"/>
                <a:ea typeface="+mn-ea"/>
                <a:cs typeface="+mn-cs"/>
              </a:rPr>
              <a:t>models</a:t>
            </a:r>
            <a:r>
              <a:rPr lang="nb-NO" sz="1200" b="0" i="1" u="none" strike="noStrike" kern="1200" dirty="0">
                <a:solidFill>
                  <a:schemeClr val="tx1"/>
                </a:solidFill>
                <a:effectLst/>
                <a:latin typeface="+mn-lt"/>
                <a:ea typeface="+mn-ea"/>
                <a:cs typeface="+mn-cs"/>
              </a:rPr>
              <a:t> and </a:t>
            </a:r>
            <a:r>
              <a:rPr lang="nb-NO" sz="1200" b="0" i="1" u="none" strike="noStrike" kern="1200" dirty="0" err="1">
                <a:solidFill>
                  <a:schemeClr val="tx1"/>
                </a:solidFill>
                <a:effectLst/>
                <a:latin typeface="+mn-lt"/>
                <a:ea typeface="+mn-ea"/>
                <a:cs typeface="+mn-cs"/>
              </a:rPr>
              <a:t>their</a:t>
            </a:r>
            <a:r>
              <a:rPr lang="nb-NO" sz="1200" b="0" i="1" u="none" strike="noStrike" kern="1200" dirty="0">
                <a:solidFill>
                  <a:schemeClr val="tx1"/>
                </a:solidFill>
                <a:effectLst/>
                <a:latin typeface="+mn-lt"/>
                <a:ea typeface="+mn-ea"/>
                <a:cs typeface="+mn-cs"/>
              </a:rPr>
              <a:t> effects </a:t>
            </a:r>
            <a:r>
              <a:rPr lang="nb-NO" sz="1200" b="0" i="1" u="none" strike="noStrike" kern="1200" dirty="0" err="1">
                <a:solidFill>
                  <a:schemeClr val="tx1"/>
                </a:solidFill>
                <a:effectLst/>
                <a:latin typeface="+mn-lt"/>
                <a:ea typeface="+mn-ea"/>
                <a:cs typeface="+mn-cs"/>
              </a:rPr>
              <a:t>on</a:t>
            </a:r>
            <a:r>
              <a:rPr lang="nb-NO" sz="1200" b="0" i="1" u="none" strike="noStrike" kern="1200" dirty="0">
                <a:solidFill>
                  <a:schemeClr val="tx1"/>
                </a:solidFill>
                <a:effectLst/>
                <a:latin typeface="+mn-lt"/>
                <a:ea typeface="+mn-ea"/>
                <a:cs typeface="+mn-cs"/>
              </a:rPr>
              <a:t> team and </a:t>
            </a:r>
            <a:r>
              <a:rPr lang="nb-NO" sz="1200" b="0" i="1" u="none" strike="noStrike" kern="1200" dirty="0" err="1">
                <a:solidFill>
                  <a:schemeClr val="tx1"/>
                </a:solidFill>
                <a:effectLst/>
                <a:latin typeface="+mn-lt"/>
                <a:ea typeface="+mn-ea"/>
                <a:cs typeface="+mn-cs"/>
              </a:rPr>
              <a:t>individual</a:t>
            </a:r>
            <a:r>
              <a:rPr lang="nb-NO" sz="1200" b="0" i="1" u="none" strike="noStrike" kern="1200" dirty="0">
                <a:solidFill>
                  <a:schemeClr val="tx1"/>
                </a:solidFill>
                <a:effectLst/>
                <a:latin typeface="+mn-lt"/>
                <a:ea typeface="+mn-ea"/>
                <a:cs typeface="+mn-cs"/>
              </a:rPr>
              <a:t> performance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Doctoral</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dissertation</a:t>
            </a:r>
            <a:r>
              <a:rPr lang="nb-NO" sz="1200" b="0" i="0" u="none" strike="noStrike" kern="1200" dirty="0">
                <a:solidFill>
                  <a:schemeClr val="tx1"/>
                </a:solidFill>
                <a:effectLst/>
                <a:latin typeface="+mn-lt"/>
                <a:ea typeface="+mn-ea"/>
                <a:cs typeface="+mn-cs"/>
              </a:rPr>
              <a:t>, The Florida State University).</a:t>
            </a:r>
            <a:endParaRPr lang="nb-NO" b="0" dirty="0">
              <a:effectLst/>
            </a:endParaRPr>
          </a:p>
          <a:p>
            <a:pPr rtl="0"/>
            <a:br>
              <a:rPr lang="nb-NO" b="0" dirty="0">
                <a:effectLst/>
              </a:rPr>
            </a:br>
            <a:r>
              <a:rPr lang="nb-NO" sz="1200" b="0" i="0" u="none" strike="noStrike" kern="1200" dirty="0" err="1">
                <a:solidFill>
                  <a:schemeClr val="tx1"/>
                </a:solidFill>
                <a:effectLst/>
                <a:latin typeface="+mn-lt"/>
                <a:ea typeface="+mn-ea"/>
                <a:cs typeface="+mn-cs"/>
              </a:rPr>
              <a:t>Lencioni</a:t>
            </a:r>
            <a:r>
              <a:rPr lang="nb-NO" sz="1200" b="0" i="0" u="none" strike="noStrike" kern="1200" dirty="0">
                <a:solidFill>
                  <a:schemeClr val="tx1"/>
                </a:solidFill>
                <a:effectLst/>
                <a:latin typeface="+mn-lt"/>
                <a:ea typeface="+mn-ea"/>
                <a:cs typeface="+mn-cs"/>
              </a:rPr>
              <a:t>, P. M. (2002). Make </a:t>
            </a:r>
            <a:r>
              <a:rPr lang="nb-NO" sz="1200" b="0" i="0" u="none" strike="noStrike" kern="1200" dirty="0" err="1">
                <a:solidFill>
                  <a:schemeClr val="tx1"/>
                </a:solidFill>
                <a:effectLst/>
                <a:latin typeface="+mn-lt"/>
                <a:ea typeface="+mn-ea"/>
                <a:cs typeface="+mn-cs"/>
              </a:rPr>
              <a:t>your</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values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mean</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something</a:t>
            </a:r>
            <a:r>
              <a:rPr lang="nb-NO" sz="1200" b="0" i="0" u="none" strike="noStrike" kern="1200" dirty="0">
                <a:solidFill>
                  <a:schemeClr val="tx1"/>
                </a:solidFill>
                <a:effectLst/>
                <a:latin typeface="+mn-lt"/>
                <a:ea typeface="+mn-ea"/>
                <a:cs typeface="+mn-cs"/>
              </a:rPr>
              <a:t>. </a:t>
            </a:r>
            <a:r>
              <a:rPr lang="nb-NO" sz="1200" b="0" i="1" u="none" strike="noStrike" kern="1200" dirty="0">
                <a:solidFill>
                  <a:schemeClr val="tx1"/>
                </a:solidFill>
                <a:effectLst/>
                <a:latin typeface="+mn-lt"/>
                <a:ea typeface="+mn-ea"/>
                <a:cs typeface="+mn-cs"/>
              </a:rPr>
              <a:t>Harvard business review</a:t>
            </a:r>
            <a:r>
              <a:rPr lang="nb-NO" sz="1200" b="0" i="0" u="none" strike="noStrike" kern="1200" dirty="0">
                <a:solidFill>
                  <a:schemeClr val="tx1"/>
                </a:solidFill>
                <a:effectLst/>
                <a:latin typeface="+mn-lt"/>
                <a:ea typeface="+mn-ea"/>
                <a:cs typeface="+mn-cs"/>
              </a:rPr>
              <a:t>, </a:t>
            </a:r>
            <a:r>
              <a:rPr lang="nb-NO" sz="1200" b="0" i="1" u="none" strike="noStrike" kern="1200" dirty="0">
                <a:solidFill>
                  <a:schemeClr val="tx1"/>
                </a:solidFill>
                <a:effectLst/>
                <a:latin typeface="+mn-lt"/>
                <a:ea typeface="+mn-ea"/>
                <a:cs typeface="+mn-cs"/>
              </a:rPr>
              <a:t>80</a:t>
            </a:r>
            <a:r>
              <a:rPr lang="nb-NO" sz="1200" b="0" i="0" u="none" strike="noStrike" kern="1200" dirty="0">
                <a:solidFill>
                  <a:schemeClr val="tx1"/>
                </a:solidFill>
                <a:effectLst/>
                <a:latin typeface="+mn-lt"/>
                <a:ea typeface="+mn-ea"/>
                <a:cs typeface="+mn-cs"/>
              </a:rPr>
              <a:t>(7), 113-117.</a:t>
            </a:r>
            <a:endParaRPr lang="nb-NO" b="0" dirty="0">
              <a:effectLst/>
            </a:endParaRPr>
          </a:p>
          <a:p>
            <a:pPr rtl="0"/>
            <a:r>
              <a:rPr lang="nb-NO" sz="1200" b="0" i="0" u="none" strike="noStrike" kern="1200" dirty="0">
                <a:solidFill>
                  <a:schemeClr val="tx1"/>
                </a:solidFill>
                <a:effectLst/>
                <a:latin typeface="+mn-lt"/>
                <a:ea typeface="+mn-ea"/>
                <a:cs typeface="+mn-cs"/>
              </a:rPr>
              <a:t>Companies </a:t>
            </a:r>
            <a:r>
              <a:rPr lang="nb-NO" sz="1200" b="0" i="0" u="none" strike="noStrike" kern="1200" dirty="0" err="1">
                <a:solidFill>
                  <a:schemeClr val="tx1"/>
                </a:solidFill>
                <a:effectLst/>
                <a:latin typeface="+mn-lt"/>
                <a:ea typeface="+mn-ea"/>
                <a:cs typeface="+mn-cs"/>
              </a:rPr>
              <a:t>should</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establish</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some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basic</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definitions</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ensure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that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people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know</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what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they’re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talking</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about</a:t>
            </a:r>
            <a:r>
              <a:rPr lang="nb-NO" sz="1200" b="0" i="0" u="none" strike="noStrike" kern="1200" dirty="0">
                <a:solidFill>
                  <a:schemeClr val="tx1"/>
                </a:solidFill>
                <a:effectLst/>
                <a:latin typeface="+mn-lt"/>
                <a:ea typeface="+mn-ea"/>
                <a:cs typeface="+mn-cs"/>
              </a:rPr>
              <a:t> and </a:t>
            </a:r>
            <a:r>
              <a:rPr lang="nb-NO" sz="1200" b="0" i="0" u="none" strike="noStrike" kern="1200" dirty="0" err="1">
                <a:solidFill>
                  <a:schemeClr val="tx1"/>
                </a:solidFill>
                <a:effectLst/>
                <a:latin typeface="+mn-lt"/>
                <a:ea typeface="+mn-ea"/>
                <a:cs typeface="+mn-cs"/>
              </a:rPr>
              <a:t>what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they’re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trying</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accomplish</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organize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values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into</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four</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categories</a:t>
            </a:r>
            <a:r>
              <a:rPr lang="nb-NO" sz="1200" b="0" i="0" u="none" strike="noStrike" kern="1200" dirty="0">
                <a:solidFill>
                  <a:schemeClr val="tx1"/>
                </a:solidFill>
                <a:effectLst/>
                <a:latin typeface="+mn-lt"/>
                <a:ea typeface="+mn-ea"/>
                <a:cs typeface="+mn-cs"/>
              </a:rPr>
              <a:t>.</a:t>
            </a:r>
            <a:endParaRPr lang="nb-NO" b="0" dirty="0">
              <a:effectLst/>
            </a:endParaRPr>
          </a:p>
          <a:p>
            <a:pPr rtl="0"/>
            <a:r>
              <a:rPr lang="nb-NO" sz="1200" b="0" i="1" u="none" strike="noStrike" kern="1200" dirty="0" err="1">
                <a:solidFill>
                  <a:schemeClr val="tx1"/>
                </a:solidFill>
                <a:effectLst/>
                <a:latin typeface="+mn-lt"/>
                <a:ea typeface="+mn-ea"/>
                <a:cs typeface="+mn-cs"/>
              </a:rPr>
              <a:t>Core</a:t>
            </a:r>
            <a:r>
              <a:rPr lang="nb-NO" sz="1200" b="0" i="1" u="none" strike="noStrike" kern="1200" dirty="0">
                <a:solidFill>
                  <a:schemeClr val="tx1"/>
                </a:solidFill>
                <a:effectLst/>
                <a:latin typeface="+mn-lt"/>
                <a:ea typeface="+mn-ea"/>
                <a:cs typeface="+mn-cs"/>
              </a:rPr>
              <a:t> </a:t>
            </a:r>
            <a:r>
              <a:rPr lang="nb-NO" sz="1200" b="0" i="1" u="none" strike="noStrike" kern="1200" dirty="0" err="1">
                <a:solidFill>
                  <a:schemeClr val="tx1"/>
                </a:solidFill>
                <a:effectLst/>
                <a:latin typeface="+mn-lt"/>
                <a:ea typeface="+mn-ea"/>
                <a:cs typeface="+mn-cs"/>
              </a:rPr>
              <a:t>values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are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deeply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ingrained</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principles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that</a:t>
            </a:r>
            <a:r>
              <a:rPr lang="nb-NO" sz="1200" b="0" i="0" u="none" strike="noStrike" kern="1200" dirty="0">
                <a:solidFill>
                  <a:schemeClr val="tx1"/>
                </a:solidFill>
                <a:effectLst/>
                <a:latin typeface="+mn-lt"/>
                <a:ea typeface="+mn-ea"/>
                <a:cs typeface="+mn-cs"/>
              </a:rPr>
              <a:t> guide all of a </a:t>
            </a:r>
            <a:r>
              <a:rPr lang="nb-NO" sz="1200" b="0" i="0" u="none" strike="noStrike" kern="1200" dirty="0" err="1">
                <a:solidFill>
                  <a:schemeClr val="tx1"/>
                </a:solidFill>
                <a:effectLst/>
                <a:latin typeface="+mn-lt"/>
                <a:ea typeface="+mn-ea"/>
                <a:cs typeface="+mn-cs"/>
              </a:rPr>
              <a:t>company’s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actions</a:t>
            </a:r>
            <a:r>
              <a:rPr lang="nb-NO" sz="1200" b="0" i="0" u="none" strike="noStrike" kern="1200" dirty="0">
                <a:solidFill>
                  <a:schemeClr val="tx1"/>
                </a:solidFill>
                <a:effectLst/>
                <a:latin typeface="+mn-lt"/>
                <a:ea typeface="+mn-ea"/>
                <a:cs typeface="+mn-cs"/>
              </a:rPr>
              <a:t> and serve as </a:t>
            </a:r>
            <a:r>
              <a:rPr lang="nb-NO" sz="1200" b="0" i="0" u="none" strike="noStrike" kern="1200" dirty="0" err="1">
                <a:solidFill>
                  <a:schemeClr val="tx1"/>
                </a:solidFill>
                <a:effectLst/>
                <a:latin typeface="+mn-lt"/>
                <a:ea typeface="+mn-ea"/>
                <a:cs typeface="+mn-cs"/>
              </a:rPr>
              <a:t>its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cultural</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cornerstones</a:t>
            </a:r>
            <a:r>
              <a:rPr lang="nb-NO" sz="1200" b="0" i="0" u="none" strike="noStrike" kern="1200" dirty="0">
                <a:solidFill>
                  <a:schemeClr val="tx1"/>
                </a:solidFill>
                <a:effectLst/>
                <a:latin typeface="+mn-lt"/>
                <a:ea typeface="+mn-ea"/>
                <a:cs typeface="+mn-cs"/>
              </a:rPr>
              <a:t> and </a:t>
            </a:r>
            <a:r>
              <a:rPr lang="nb-NO" sz="1200" b="0" i="0" u="none" strike="noStrike" kern="1200" dirty="0" err="1">
                <a:solidFill>
                  <a:schemeClr val="tx1"/>
                </a:solidFill>
                <a:effectLst/>
                <a:latin typeface="+mn-lt"/>
                <a:ea typeface="+mn-ea"/>
                <a:cs typeface="+mn-cs"/>
              </a:rPr>
              <a:t>can</a:t>
            </a:r>
            <a:r>
              <a:rPr lang="nb-NO" sz="1200" b="0" i="0" u="none" strike="noStrike" kern="1200" dirty="0">
                <a:solidFill>
                  <a:schemeClr val="tx1"/>
                </a:solidFill>
                <a:effectLst/>
                <a:latin typeface="+mn-lt"/>
                <a:ea typeface="+mn-ea"/>
                <a:cs typeface="+mn-cs"/>
              </a:rPr>
              <a:t> never be </a:t>
            </a:r>
            <a:r>
              <a:rPr lang="nb-NO" sz="1200" b="0" i="0" u="none" strike="noStrike" kern="1200" dirty="0" err="1">
                <a:solidFill>
                  <a:schemeClr val="tx1"/>
                </a:solidFill>
                <a:effectLst/>
                <a:latin typeface="+mn-lt"/>
                <a:ea typeface="+mn-ea"/>
                <a:cs typeface="+mn-cs"/>
              </a:rPr>
              <a:t>compromised</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either</a:t>
            </a:r>
            <a:r>
              <a:rPr lang="nb-NO" sz="1200" b="0" i="0" u="none" strike="noStrike" kern="1200" dirty="0">
                <a:solidFill>
                  <a:schemeClr val="tx1"/>
                </a:solidFill>
                <a:effectLst/>
                <a:latin typeface="+mn-lt"/>
                <a:ea typeface="+mn-ea"/>
                <a:cs typeface="+mn-cs"/>
              </a:rPr>
              <a:t> for </a:t>
            </a:r>
            <a:r>
              <a:rPr lang="nb-NO" sz="1200" b="0" i="0" u="none" strike="noStrike" kern="1200" dirty="0" err="1">
                <a:solidFill>
                  <a:schemeClr val="tx1"/>
                </a:solidFill>
                <a:effectLst/>
                <a:latin typeface="+mn-lt"/>
                <a:ea typeface="+mn-ea"/>
                <a:cs typeface="+mn-cs"/>
              </a:rPr>
              <a:t>convenience</a:t>
            </a:r>
            <a:r>
              <a:rPr lang="nb-NO" sz="1200" b="0" i="0" u="none" strike="noStrike" kern="1200" dirty="0">
                <a:solidFill>
                  <a:schemeClr val="tx1"/>
                </a:solidFill>
                <a:effectLst/>
                <a:latin typeface="+mn-lt"/>
                <a:ea typeface="+mn-ea"/>
                <a:cs typeface="+mn-cs"/>
              </a:rPr>
              <a:t> or </a:t>
            </a:r>
            <a:r>
              <a:rPr lang="nb-NO" sz="1200" b="0" i="0" u="none" strike="noStrike" kern="1200" dirty="0" err="1">
                <a:solidFill>
                  <a:schemeClr val="tx1"/>
                </a:solidFill>
                <a:effectLst/>
                <a:latin typeface="+mn-lt"/>
                <a:ea typeface="+mn-ea"/>
                <a:cs typeface="+mn-cs"/>
              </a:rPr>
              <a:t>short</a:t>
            </a:r>
            <a:r>
              <a:rPr lang="nb-NO" sz="1200" b="0" i="0" u="none" strike="noStrike" kern="1200" dirty="0">
                <a:solidFill>
                  <a:schemeClr val="tx1"/>
                </a:solidFill>
                <a:effectLst/>
                <a:latin typeface="+mn-lt"/>
                <a:ea typeface="+mn-ea"/>
                <a:cs typeface="+mn-cs"/>
              </a:rPr>
              <a:t>-term </a:t>
            </a:r>
            <a:r>
              <a:rPr lang="nb-NO" sz="1200" b="0" i="0" u="none" strike="noStrike" kern="1200" dirty="0" err="1">
                <a:solidFill>
                  <a:schemeClr val="tx1"/>
                </a:solidFill>
                <a:effectLst/>
                <a:latin typeface="+mn-lt"/>
                <a:ea typeface="+mn-ea"/>
                <a:cs typeface="+mn-cs"/>
              </a:rPr>
              <a:t>economic</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gain</a:t>
            </a:r>
            <a:r>
              <a:rPr lang="nb-NO" sz="1200" b="0" i="0" u="none" strike="noStrike" kern="1200" dirty="0">
                <a:solidFill>
                  <a:schemeClr val="tx1"/>
                </a:solidFill>
                <a:effectLst/>
                <a:latin typeface="+mn-lt"/>
                <a:ea typeface="+mn-ea"/>
                <a:cs typeface="+mn-cs"/>
              </a:rPr>
              <a:t>. </a:t>
            </a:r>
            <a:endParaRPr lang="nb-NO" b="0" dirty="0">
              <a:effectLst/>
            </a:endParaRPr>
          </a:p>
          <a:p>
            <a:pPr rtl="0"/>
            <a:r>
              <a:rPr lang="nb-NO" sz="1200" b="0" i="1" u="none" strike="noStrike" kern="1200" dirty="0" err="1">
                <a:solidFill>
                  <a:schemeClr val="tx1"/>
                </a:solidFill>
                <a:effectLst/>
                <a:latin typeface="+mn-lt"/>
                <a:ea typeface="+mn-ea"/>
                <a:cs typeface="+mn-cs"/>
              </a:rPr>
              <a:t>Aspirational</a:t>
            </a:r>
            <a:r>
              <a:rPr lang="nb-NO" sz="1200" b="0" i="1" u="none" strike="noStrike" kern="1200" dirty="0">
                <a:solidFill>
                  <a:schemeClr val="tx1"/>
                </a:solidFill>
                <a:effectLst/>
                <a:latin typeface="+mn-lt"/>
                <a:ea typeface="+mn-ea"/>
                <a:cs typeface="+mn-cs"/>
              </a:rPr>
              <a:t> </a:t>
            </a:r>
            <a:r>
              <a:rPr lang="nb-NO" sz="1200" b="0" i="1" u="none" strike="noStrike" kern="1200" dirty="0" err="1">
                <a:solidFill>
                  <a:schemeClr val="tx1"/>
                </a:solidFill>
                <a:effectLst/>
                <a:latin typeface="+mn-lt"/>
                <a:ea typeface="+mn-ea"/>
                <a:cs typeface="+mn-cs"/>
              </a:rPr>
              <a:t>values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are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those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that</a:t>
            </a:r>
            <a:r>
              <a:rPr lang="nb-NO" sz="1200" b="0" i="0" u="none" strike="noStrike" kern="1200" dirty="0">
                <a:solidFill>
                  <a:schemeClr val="tx1"/>
                </a:solidFill>
                <a:effectLst/>
                <a:latin typeface="+mn-lt"/>
                <a:ea typeface="+mn-ea"/>
                <a:cs typeface="+mn-cs"/>
              </a:rPr>
              <a:t> a </a:t>
            </a:r>
            <a:r>
              <a:rPr lang="nb-NO" sz="1200" b="0" i="0" u="none" strike="noStrike" kern="1200" dirty="0" err="1">
                <a:solidFill>
                  <a:schemeClr val="tx1"/>
                </a:solidFill>
                <a:effectLst/>
                <a:latin typeface="+mn-lt"/>
                <a:ea typeface="+mn-ea"/>
                <a:cs typeface="+mn-cs"/>
              </a:rPr>
              <a:t>company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needs</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succeed</a:t>
            </a:r>
            <a:r>
              <a:rPr lang="nb-NO" sz="1200" b="0" i="0" u="none" strike="noStrike" kern="1200" dirty="0">
                <a:solidFill>
                  <a:schemeClr val="tx1"/>
                </a:solidFill>
                <a:effectLst/>
                <a:latin typeface="+mn-lt"/>
                <a:ea typeface="+mn-ea"/>
                <a:cs typeface="+mn-cs"/>
              </a:rPr>
              <a:t> in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future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but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currently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lacks</a:t>
            </a:r>
            <a:r>
              <a:rPr lang="nb-NO" sz="1200" b="0" i="0" u="none" strike="noStrike" kern="1200" dirty="0">
                <a:solidFill>
                  <a:schemeClr val="tx1"/>
                </a:solidFill>
                <a:effectLst/>
                <a:latin typeface="+mn-lt"/>
                <a:ea typeface="+mn-ea"/>
                <a:cs typeface="+mn-cs"/>
              </a:rPr>
              <a:t>. A </a:t>
            </a:r>
            <a:r>
              <a:rPr lang="nb-NO" sz="1200" b="0" i="0" u="none" strike="noStrike" kern="1200" dirty="0" err="1">
                <a:solidFill>
                  <a:schemeClr val="tx1"/>
                </a:solidFill>
                <a:effectLst/>
                <a:latin typeface="+mn-lt"/>
                <a:ea typeface="+mn-ea"/>
                <a:cs typeface="+mn-cs"/>
              </a:rPr>
              <a:t>company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may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need</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develop</a:t>
            </a:r>
            <a:r>
              <a:rPr lang="nb-NO" sz="1200" b="0" i="0" u="none" strike="noStrike" kern="1200" dirty="0">
                <a:solidFill>
                  <a:schemeClr val="tx1"/>
                </a:solidFill>
                <a:effectLst/>
                <a:latin typeface="+mn-lt"/>
                <a:ea typeface="+mn-ea"/>
                <a:cs typeface="+mn-cs"/>
              </a:rPr>
              <a:t> a </a:t>
            </a:r>
            <a:r>
              <a:rPr lang="nb-NO" sz="1200" b="0" i="0" u="none" strike="noStrike" kern="1200" dirty="0" err="1">
                <a:solidFill>
                  <a:schemeClr val="tx1"/>
                </a:solidFill>
                <a:effectLst/>
                <a:latin typeface="+mn-lt"/>
                <a:ea typeface="+mn-ea"/>
                <a:cs typeface="+mn-cs"/>
              </a:rPr>
              <a:t>new</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value</a:t>
            </a:r>
            <a:r>
              <a:rPr lang="nb-NO" sz="1200" b="0" i="0" u="none" strike="noStrike" kern="1200" dirty="0">
                <a:solidFill>
                  <a:schemeClr val="tx1"/>
                </a:solidFill>
                <a:effectLst/>
                <a:latin typeface="+mn-lt"/>
                <a:ea typeface="+mn-ea"/>
                <a:cs typeface="+mn-cs"/>
              </a:rPr>
              <a:t> to support a </a:t>
            </a:r>
            <a:r>
              <a:rPr lang="nb-NO" sz="1200" b="0" i="0" u="none" strike="noStrike" kern="1200" dirty="0" err="1">
                <a:solidFill>
                  <a:schemeClr val="tx1"/>
                </a:solidFill>
                <a:effectLst/>
                <a:latin typeface="+mn-lt"/>
                <a:ea typeface="+mn-ea"/>
                <a:cs typeface="+mn-cs"/>
              </a:rPr>
              <a:t>new</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strategy</a:t>
            </a:r>
            <a:r>
              <a:rPr lang="nb-NO" sz="1200" b="0" i="0" u="none" strike="noStrike" kern="1200" dirty="0">
                <a:solidFill>
                  <a:schemeClr val="tx1"/>
                </a:solidFill>
                <a:effectLst/>
                <a:latin typeface="+mn-lt"/>
                <a:ea typeface="+mn-ea"/>
                <a:cs typeface="+mn-cs"/>
              </a:rPr>
              <a:t> or to </a:t>
            </a:r>
            <a:r>
              <a:rPr lang="nb-NO" sz="1200" b="0" i="0" u="none" strike="noStrike" kern="1200" dirty="0" err="1">
                <a:solidFill>
                  <a:schemeClr val="tx1"/>
                </a:solidFill>
                <a:effectLst/>
                <a:latin typeface="+mn-lt"/>
                <a:ea typeface="+mn-ea"/>
                <a:cs typeface="+mn-cs"/>
              </a:rPr>
              <a:t>meet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requirements</a:t>
            </a:r>
            <a:r>
              <a:rPr lang="nb-NO" sz="1200" b="0" i="0" u="none" strike="noStrike" kern="1200" dirty="0">
                <a:solidFill>
                  <a:schemeClr val="tx1"/>
                </a:solidFill>
                <a:effectLst/>
                <a:latin typeface="+mn-lt"/>
                <a:ea typeface="+mn-ea"/>
                <a:cs typeface="+mn-cs"/>
              </a:rPr>
              <a:t> of a </a:t>
            </a:r>
            <a:r>
              <a:rPr lang="nb-NO" sz="1200" b="0" i="0" u="none" strike="noStrike" kern="1200" dirty="0" err="1">
                <a:solidFill>
                  <a:schemeClr val="tx1"/>
                </a:solidFill>
                <a:effectLst/>
                <a:latin typeface="+mn-lt"/>
                <a:ea typeface="+mn-ea"/>
                <a:cs typeface="+mn-cs"/>
              </a:rPr>
              <a:t>changing</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market</a:t>
            </a:r>
            <a:r>
              <a:rPr lang="nb-NO" sz="1200" b="0" i="0" u="none" strike="noStrike" kern="1200" dirty="0">
                <a:solidFill>
                  <a:schemeClr val="tx1"/>
                </a:solidFill>
                <a:effectLst/>
                <a:latin typeface="+mn-lt"/>
                <a:ea typeface="+mn-ea"/>
                <a:cs typeface="+mn-cs"/>
              </a:rPr>
              <a:t> or </a:t>
            </a:r>
            <a:r>
              <a:rPr lang="nb-NO" sz="1200" b="0" i="0" u="none" strike="noStrike" kern="1200" dirty="0" err="1">
                <a:solidFill>
                  <a:schemeClr val="tx1"/>
                </a:solidFill>
                <a:effectLst/>
                <a:latin typeface="+mn-lt"/>
                <a:ea typeface="+mn-ea"/>
                <a:cs typeface="+mn-cs"/>
              </a:rPr>
              <a:t>industry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need</a:t>
            </a:r>
            <a:r>
              <a:rPr lang="nb-NO" sz="1200" b="0" i="0" u="none" strike="noStrike" kern="1200" dirty="0">
                <a:solidFill>
                  <a:schemeClr val="tx1"/>
                </a:solidFill>
                <a:effectLst/>
                <a:latin typeface="+mn-lt"/>
                <a:ea typeface="+mn-ea"/>
                <a:cs typeface="+mn-cs"/>
              </a:rPr>
              <a:t> to be </a:t>
            </a:r>
            <a:r>
              <a:rPr lang="nb-NO" sz="1200" b="0" i="0" u="none" strike="noStrike" kern="1200" dirty="0" err="1">
                <a:solidFill>
                  <a:schemeClr val="tx1"/>
                </a:solidFill>
                <a:effectLst/>
                <a:latin typeface="+mn-lt"/>
                <a:ea typeface="+mn-ea"/>
                <a:cs typeface="+mn-cs"/>
              </a:rPr>
              <a:t>carefully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managed</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ensure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that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they</a:t>
            </a:r>
            <a:r>
              <a:rPr lang="nb-NO" sz="1200" b="0" i="0" u="none" strike="noStrike" kern="1200" dirty="0">
                <a:solidFill>
                  <a:schemeClr val="tx1"/>
                </a:solidFill>
                <a:effectLst/>
                <a:latin typeface="+mn-lt"/>
                <a:ea typeface="+mn-ea"/>
                <a:cs typeface="+mn-cs"/>
              </a:rPr>
              <a:t> do not </a:t>
            </a:r>
            <a:r>
              <a:rPr lang="nb-NO" sz="1200" b="0" i="0" u="none" strike="noStrike" kern="1200" dirty="0" err="1">
                <a:solidFill>
                  <a:schemeClr val="tx1"/>
                </a:solidFill>
                <a:effectLst/>
                <a:latin typeface="+mn-lt"/>
                <a:ea typeface="+mn-ea"/>
                <a:cs typeface="+mn-cs"/>
              </a:rPr>
              <a:t>dilute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core</a:t>
            </a:r>
            <a:endParaRPr lang="nb-NO" b="0" dirty="0">
              <a:effectLst/>
            </a:endParaRPr>
          </a:p>
          <a:p>
            <a:pPr rtl="0"/>
            <a:r>
              <a:rPr lang="nb-NO" sz="1200" b="0" i="1" u="none" strike="noStrike" kern="1200" dirty="0" err="1">
                <a:solidFill>
                  <a:schemeClr val="tx1"/>
                </a:solidFill>
                <a:effectLst/>
                <a:latin typeface="+mn-lt"/>
                <a:ea typeface="+mn-ea"/>
                <a:cs typeface="+mn-cs"/>
              </a:rPr>
              <a:t>Permission</a:t>
            </a:r>
            <a:r>
              <a:rPr lang="nb-NO" sz="1200" b="0" i="1" u="none" strike="noStrike" kern="1200" dirty="0">
                <a:solidFill>
                  <a:schemeClr val="tx1"/>
                </a:solidFill>
                <a:effectLst/>
                <a:latin typeface="+mn-lt"/>
                <a:ea typeface="+mn-ea"/>
                <a:cs typeface="+mn-cs"/>
              </a:rPr>
              <a:t>-to-play </a:t>
            </a:r>
            <a:r>
              <a:rPr lang="nb-NO" sz="1200" b="0" i="1" u="none" strike="noStrike" kern="1200" dirty="0" err="1">
                <a:solidFill>
                  <a:schemeClr val="tx1"/>
                </a:solidFill>
                <a:effectLst/>
                <a:latin typeface="+mn-lt"/>
                <a:ea typeface="+mn-ea"/>
                <a:cs typeface="+mn-cs"/>
              </a:rPr>
              <a:t>values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simply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reflect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minimum </a:t>
            </a:r>
            <a:r>
              <a:rPr lang="nb-NO" sz="1200" b="0" i="0" u="none" strike="noStrike" kern="1200" dirty="0" err="1">
                <a:solidFill>
                  <a:schemeClr val="tx1"/>
                </a:solidFill>
                <a:effectLst/>
                <a:latin typeface="+mn-lt"/>
                <a:ea typeface="+mn-ea"/>
                <a:cs typeface="+mn-cs"/>
              </a:rPr>
              <a:t>behavioral</a:t>
            </a:r>
            <a:r>
              <a:rPr lang="nb-NO" sz="1200" b="0" i="0" u="none" strike="noStrike" kern="1200" dirty="0">
                <a:solidFill>
                  <a:schemeClr val="tx1"/>
                </a:solidFill>
                <a:effectLst/>
                <a:latin typeface="+mn-lt"/>
                <a:ea typeface="+mn-ea"/>
                <a:cs typeface="+mn-cs"/>
              </a:rPr>
              <a:t> and </a:t>
            </a:r>
            <a:r>
              <a:rPr lang="nb-NO" sz="1200" b="0" i="0" u="none" strike="noStrike" kern="1200" dirty="0" err="1">
                <a:solidFill>
                  <a:schemeClr val="tx1"/>
                </a:solidFill>
                <a:effectLst/>
                <a:latin typeface="+mn-lt"/>
                <a:ea typeface="+mn-ea"/>
                <a:cs typeface="+mn-cs"/>
              </a:rPr>
              <a:t>social</a:t>
            </a:r>
            <a:r>
              <a:rPr lang="nb-NO" sz="1200" b="0" i="0" u="none" strike="noStrike" kern="1200" dirty="0">
                <a:solidFill>
                  <a:schemeClr val="tx1"/>
                </a:solidFill>
                <a:effectLst/>
                <a:latin typeface="+mn-lt"/>
                <a:ea typeface="+mn-ea"/>
                <a:cs typeface="+mn-cs"/>
              </a:rPr>
              <a:t> standards </a:t>
            </a:r>
            <a:r>
              <a:rPr lang="nb-NO" sz="1200" b="0" i="0" u="none" strike="noStrike" kern="1200" dirty="0" err="1">
                <a:solidFill>
                  <a:schemeClr val="tx1"/>
                </a:solidFill>
                <a:effectLst/>
                <a:latin typeface="+mn-lt"/>
                <a:ea typeface="+mn-ea"/>
                <a:cs typeface="+mn-cs"/>
              </a:rPr>
              <a:t>required</a:t>
            </a:r>
            <a:r>
              <a:rPr lang="nb-NO" sz="1200" b="0" i="0" u="none" strike="noStrike" kern="1200" dirty="0">
                <a:solidFill>
                  <a:schemeClr val="tx1"/>
                </a:solidFill>
                <a:effectLst/>
                <a:latin typeface="+mn-lt"/>
                <a:ea typeface="+mn-ea"/>
                <a:cs typeface="+mn-cs"/>
              </a:rPr>
              <a:t> of </a:t>
            </a:r>
            <a:r>
              <a:rPr lang="nb-NO" sz="1200" b="0" i="0" u="none" strike="noStrike" kern="1200" dirty="0" err="1">
                <a:solidFill>
                  <a:schemeClr val="tx1"/>
                </a:solidFill>
                <a:effectLst/>
                <a:latin typeface="+mn-lt"/>
                <a:ea typeface="+mn-ea"/>
                <a:cs typeface="+mn-cs"/>
              </a:rPr>
              <a:t>any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employee</a:t>
            </a:r>
            <a:r>
              <a:rPr lang="nb-NO" sz="1200" b="0" i="0" u="none" strike="noStrike" kern="1200" dirty="0">
                <a:solidFill>
                  <a:schemeClr val="tx1"/>
                </a:solidFill>
                <a:effectLst/>
                <a:latin typeface="+mn-lt"/>
                <a:ea typeface="+mn-ea"/>
                <a:cs typeface="+mn-cs"/>
              </a:rPr>
              <a:t>. </a:t>
            </a:r>
            <a:endParaRPr lang="nb-NO" b="0" dirty="0">
              <a:effectLst/>
            </a:endParaRPr>
          </a:p>
          <a:p>
            <a:pPr rtl="0"/>
            <a:r>
              <a:rPr lang="nb-NO" sz="1200" b="0" i="1" u="none" strike="noStrike" kern="1200" dirty="0" err="1">
                <a:solidFill>
                  <a:schemeClr val="tx1"/>
                </a:solidFill>
                <a:effectLst/>
                <a:latin typeface="+mn-lt"/>
                <a:ea typeface="+mn-ea"/>
                <a:cs typeface="+mn-cs"/>
              </a:rPr>
              <a:t>Accidental</a:t>
            </a:r>
            <a:r>
              <a:rPr lang="nb-NO" sz="1200" b="0" i="1" u="none" strike="noStrike" kern="1200" dirty="0">
                <a:solidFill>
                  <a:schemeClr val="tx1"/>
                </a:solidFill>
                <a:effectLst/>
                <a:latin typeface="+mn-lt"/>
                <a:ea typeface="+mn-ea"/>
                <a:cs typeface="+mn-cs"/>
              </a:rPr>
              <a:t> </a:t>
            </a:r>
            <a:r>
              <a:rPr lang="nb-NO" sz="1200" b="0" i="1" u="none" strike="noStrike" kern="1200" dirty="0" err="1">
                <a:solidFill>
                  <a:schemeClr val="tx1"/>
                </a:solidFill>
                <a:effectLst/>
                <a:latin typeface="+mn-lt"/>
                <a:ea typeface="+mn-ea"/>
                <a:cs typeface="+mn-cs"/>
              </a:rPr>
              <a:t>values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arise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spontaneously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without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being</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cultivated</a:t>
            </a:r>
            <a:r>
              <a:rPr lang="nb-NO" sz="1200" b="0" i="0" u="none" strike="noStrike" kern="1200" dirty="0">
                <a:solidFill>
                  <a:schemeClr val="tx1"/>
                </a:solidFill>
                <a:effectLst/>
                <a:latin typeface="+mn-lt"/>
                <a:ea typeface="+mn-ea"/>
                <a:cs typeface="+mn-cs"/>
              </a:rPr>
              <a:t> by </a:t>
            </a:r>
            <a:r>
              <a:rPr lang="nb-NO" sz="1200" b="0" i="0" u="none" strike="noStrike" kern="1200" dirty="0" err="1">
                <a:solidFill>
                  <a:schemeClr val="tx1"/>
                </a:solidFill>
                <a:effectLst/>
                <a:latin typeface="+mn-lt"/>
                <a:ea typeface="+mn-ea"/>
                <a:cs typeface="+mn-cs"/>
              </a:rPr>
              <a:t>leadership</a:t>
            </a:r>
            <a:r>
              <a:rPr lang="nb-NO" sz="1200" b="0" i="0" u="none" strike="noStrike" kern="1200" dirty="0">
                <a:solidFill>
                  <a:schemeClr val="tx1"/>
                </a:solidFill>
                <a:effectLst/>
                <a:latin typeface="+mn-lt"/>
                <a:ea typeface="+mn-ea"/>
                <a:cs typeface="+mn-cs"/>
              </a:rPr>
              <a:t> and </a:t>
            </a:r>
            <a:r>
              <a:rPr lang="nb-NO" sz="1200" b="0" i="0" u="none" strike="noStrike" kern="1200" dirty="0" err="1">
                <a:solidFill>
                  <a:schemeClr val="tx1"/>
                </a:solidFill>
                <a:effectLst/>
                <a:latin typeface="+mn-lt"/>
                <a:ea typeface="+mn-ea"/>
                <a:cs typeface="+mn-cs"/>
              </a:rPr>
              <a:t>take</a:t>
            </a:r>
            <a:r>
              <a:rPr lang="nb-NO" sz="1200" b="0" i="0" u="none" strike="noStrike" kern="1200" dirty="0">
                <a:solidFill>
                  <a:schemeClr val="tx1"/>
                </a:solidFill>
                <a:effectLst/>
                <a:latin typeface="+mn-lt"/>
                <a:ea typeface="+mn-ea"/>
                <a:cs typeface="+mn-cs"/>
              </a:rPr>
              <a:t> hold over time. </a:t>
            </a:r>
            <a:r>
              <a:rPr lang="nb-NO" sz="1200" b="0" i="0" u="none" strike="noStrike" kern="1200" dirty="0" err="1">
                <a:solidFill>
                  <a:schemeClr val="tx1"/>
                </a:solidFill>
                <a:effectLst/>
                <a:latin typeface="+mn-lt"/>
                <a:ea typeface="+mn-ea"/>
                <a:cs typeface="+mn-cs"/>
              </a:rPr>
              <a:t>They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usually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reflect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common</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interests</a:t>
            </a:r>
            <a:r>
              <a:rPr lang="nb-NO" sz="1200" b="0" i="0" u="none" strike="noStrike" kern="1200" dirty="0">
                <a:solidFill>
                  <a:schemeClr val="tx1"/>
                </a:solidFill>
                <a:effectLst/>
                <a:latin typeface="+mn-lt"/>
                <a:ea typeface="+mn-ea"/>
                <a:cs typeface="+mn-cs"/>
              </a:rPr>
              <a:t> or </a:t>
            </a:r>
            <a:r>
              <a:rPr lang="nb-NO" sz="1200" b="0" i="0" u="none" strike="noStrike" kern="1200" dirty="0" err="1">
                <a:solidFill>
                  <a:schemeClr val="tx1"/>
                </a:solidFill>
                <a:effectLst/>
                <a:latin typeface="+mn-lt"/>
                <a:ea typeface="+mn-ea"/>
                <a:cs typeface="+mn-cs"/>
              </a:rPr>
              <a:t>personalities</a:t>
            </a:r>
            <a:r>
              <a:rPr lang="nb-NO" sz="1200" b="0" i="0" u="none" strike="noStrike" kern="1200" dirty="0">
                <a:solidFill>
                  <a:schemeClr val="tx1"/>
                </a:solidFill>
                <a:effectLst/>
                <a:latin typeface="+mn-lt"/>
                <a:ea typeface="+mn-ea"/>
                <a:cs typeface="+mn-cs"/>
              </a:rPr>
              <a:t> of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organization’s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employees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Accidental</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values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can</a:t>
            </a:r>
            <a:r>
              <a:rPr lang="nb-NO" sz="1200" b="0" i="0" u="none" strike="noStrike" kern="1200" dirty="0">
                <a:solidFill>
                  <a:schemeClr val="tx1"/>
                </a:solidFill>
                <a:effectLst/>
                <a:latin typeface="+mn-lt"/>
                <a:ea typeface="+mn-ea"/>
                <a:cs typeface="+mn-cs"/>
              </a:rPr>
              <a:t> be </a:t>
            </a:r>
            <a:r>
              <a:rPr lang="nb-NO" sz="1200" b="0" i="0" u="none" strike="noStrike" kern="1200" dirty="0" err="1">
                <a:solidFill>
                  <a:schemeClr val="tx1"/>
                </a:solidFill>
                <a:effectLst/>
                <a:latin typeface="+mn-lt"/>
                <a:ea typeface="+mn-ea"/>
                <a:cs typeface="+mn-cs"/>
              </a:rPr>
              <a:t>good</a:t>
            </a:r>
            <a:r>
              <a:rPr lang="nb-NO" sz="1200" b="0" i="0" u="none" strike="noStrike" kern="1200" dirty="0">
                <a:solidFill>
                  <a:schemeClr val="tx1"/>
                </a:solidFill>
                <a:effectLst/>
                <a:latin typeface="+mn-lt"/>
                <a:ea typeface="+mn-ea"/>
                <a:cs typeface="+mn-cs"/>
              </a:rPr>
              <a:t> for a </a:t>
            </a:r>
            <a:r>
              <a:rPr lang="nb-NO" sz="1200" b="0" i="0" u="none" strike="noStrike" kern="1200" dirty="0" err="1">
                <a:solidFill>
                  <a:schemeClr val="tx1"/>
                </a:solidFill>
                <a:effectLst/>
                <a:latin typeface="+mn-lt"/>
                <a:ea typeface="+mn-ea"/>
                <a:cs typeface="+mn-cs"/>
              </a:rPr>
              <a:t>company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such</a:t>
            </a:r>
            <a:r>
              <a:rPr lang="nb-NO" sz="1200" b="0" i="0" u="none" strike="noStrike" kern="1200" dirty="0">
                <a:solidFill>
                  <a:schemeClr val="tx1"/>
                </a:solidFill>
                <a:effectLst/>
                <a:latin typeface="+mn-lt"/>
                <a:ea typeface="+mn-ea"/>
                <a:cs typeface="+mn-cs"/>
              </a:rPr>
              <a:t> as </a:t>
            </a:r>
            <a:r>
              <a:rPr lang="nb-NO" sz="1200" b="0" i="0" u="none" strike="noStrike" kern="1200" dirty="0" err="1">
                <a:solidFill>
                  <a:schemeClr val="tx1"/>
                </a:solidFill>
                <a:effectLst/>
                <a:latin typeface="+mn-lt"/>
                <a:ea typeface="+mn-ea"/>
                <a:cs typeface="+mn-cs"/>
              </a:rPr>
              <a:t>when</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create</a:t>
            </a:r>
            <a:r>
              <a:rPr lang="nb-NO" sz="1200" b="0" i="0" u="none" strike="noStrike" kern="1200" dirty="0">
                <a:solidFill>
                  <a:schemeClr val="tx1"/>
                </a:solidFill>
                <a:effectLst/>
                <a:latin typeface="+mn-lt"/>
                <a:ea typeface="+mn-ea"/>
                <a:cs typeface="+mn-cs"/>
              </a:rPr>
              <a:t> an </a:t>
            </a:r>
            <a:r>
              <a:rPr lang="nb-NO" sz="1200" b="0" i="0" u="none" strike="noStrike" kern="1200" dirty="0" err="1">
                <a:solidFill>
                  <a:schemeClr val="tx1"/>
                </a:solidFill>
                <a:effectLst/>
                <a:latin typeface="+mn-lt"/>
                <a:ea typeface="+mn-ea"/>
                <a:cs typeface="+mn-cs"/>
              </a:rPr>
              <a:t>atmosphere</a:t>
            </a:r>
            <a:r>
              <a:rPr lang="nb-NO" sz="1200" b="0" i="0" u="none" strike="noStrike" kern="1200" dirty="0">
                <a:solidFill>
                  <a:schemeClr val="tx1"/>
                </a:solidFill>
                <a:effectLst/>
                <a:latin typeface="+mn-lt"/>
                <a:ea typeface="+mn-ea"/>
                <a:cs typeface="+mn-cs"/>
              </a:rPr>
              <a:t> of </a:t>
            </a:r>
            <a:r>
              <a:rPr lang="nb-NO" sz="1200" b="0" i="0" u="none" strike="noStrike" kern="1200" dirty="0" err="1">
                <a:solidFill>
                  <a:schemeClr val="tx1"/>
                </a:solidFill>
                <a:effectLst/>
                <a:latin typeface="+mn-lt"/>
                <a:ea typeface="+mn-ea"/>
                <a:cs typeface="+mn-cs"/>
              </a:rPr>
              <a:t>inclusivity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But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can</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also</a:t>
            </a:r>
            <a:r>
              <a:rPr lang="nb-NO" sz="1200" b="0" i="0" u="none" strike="noStrike" kern="1200" dirty="0">
                <a:solidFill>
                  <a:schemeClr val="tx1"/>
                </a:solidFill>
                <a:effectLst/>
                <a:latin typeface="+mn-lt"/>
                <a:ea typeface="+mn-ea"/>
                <a:cs typeface="+mn-cs"/>
              </a:rPr>
              <a:t> be negative </a:t>
            </a:r>
            <a:r>
              <a:rPr lang="nb-NO" sz="1200" b="0" i="0" u="none" strike="noStrike" kern="1200" dirty="0" err="1">
                <a:solidFill>
                  <a:schemeClr val="tx1"/>
                </a:solidFill>
                <a:effectLst/>
                <a:latin typeface="+mn-lt"/>
                <a:ea typeface="+mn-ea"/>
                <a:cs typeface="+mn-cs"/>
              </a:rPr>
              <a:t>forces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such</a:t>
            </a:r>
            <a:r>
              <a:rPr lang="nb-NO" sz="1200" b="0" i="0" u="none" strike="noStrike" kern="1200" dirty="0">
                <a:solidFill>
                  <a:schemeClr val="tx1"/>
                </a:solidFill>
                <a:effectLst/>
                <a:latin typeface="+mn-lt"/>
                <a:ea typeface="+mn-ea"/>
                <a:cs typeface="+mn-cs"/>
              </a:rPr>
              <a:t> as </a:t>
            </a:r>
            <a:r>
              <a:rPr lang="nb-NO" sz="1200" b="0" i="0" u="none" strike="noStrike" kern="1200" dirty="0" err="1">
                <a:solidFill>
                  <a:schemeClr val="tx1"/>
                </a:solidFill>
                <a:effectLst/>
                <a:latin typeface="+mn-lt"/>
                <a:ea typeface="+mn-ea"/>
                <a:cs typeface="+mn-cs"/>
              </a:rPr>
              <a:t>treating</a:t>
            </a:r>
            <a:r>
              <a:rPr lang="nb-NO" sz="1200" b="0" i="0" u="none" strike="noStrike" kern="1200" dirty="0">
                <a:solidFill>
                  <a:schemeClr val="tx1"/>
                </a:solidFill>
                <a:effectLst/>
                <a:latin typeface="+mn-lt"/>
                <a:ea typeface="+mn-ea"/>
                <a:cs typeface="+mn-cs"/>
              </a:rPr>
              <a:t> CS as </a:t>
            </a:r>
            <a:r>
              <a:rPr lang="nb-NO" sz="1200" b="0" i="0" u="none" strike="noStrike" kern="1200" dirty="0" err="1">
                <a:solidFill>
                  <a:schemeClr val="tx1"/>
                </a:solidFill>
                <a:effectLst/>
                <a:latin typeface="+mn-lt"/>
                <a:ea typeface="+mn-ea"/>
                <a:cs typeface="+mn-cs"/>
              </a:rPr>
              <a:t>something</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that</a:t>
            </a:r>
            <a:r>
              <a:rPr lang="nb-NO" sz="1200" b="0" i="0" u="none" strike="noStrike" kern="1200" dirty="0">
                <a:solidFill>
                  <a:schemeClr val="tx1"/>
                </a:solidFill>
                <a:effectLst/>
                <a:latin typeface="+mn-lt"/>
                <a:ea typeface="+mn-ea"/>
                <a:cs typeface="+mn-cs"/>
              </a:rPr>
              <a:t> has to be done</a:t>
            </a:r>
            <a:endParaRPr lang="nb-NO" b="0" dirty="0">
              <a:effectLst/>
            </a:endParaRPr>
          </a:p>
          <a:p>
            <a:pPr rtl="0"/>
            <a:br>
              <a:rPr lang="nb-NO" b="0" dirty="0">
                <a:effectLst/>
              </a:rPr>
            </a:br>
            <a:endParaRPr lang="nb-NO" b="0" dirty="0">
              <a:effectLst/>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31968-C942-0A4A-A985-4800B9457E60}"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95125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a:br>
              <a:rPr lang="nb-NO" b="0" dirty="0">
                <a:effectLst/>
              </a:rPr>
            </a:br>
            <a:r>
              <a:rPr lang="nb-NO" sz="1200" b="0" i="0" u="none" strike="noStrike" kern="1200" dirty="0">
                <a:solidFill>
                  <a:schemeClr val="tx1"/>
                </a:solidFill>
                <a:effectLst/>
                <a:latin typeface="+mn-lt"/>
                <a:ea typeface="+mn-ea"/>
                <a:cs typeface="+mn-cs"/>
              </a:rPr>
              <a:t>Chen, Y., </a:t>
            </a:r>
            <a:r>
              <a:rPr lang="nb-NO" sz="1200" b="0" i="0" u="none" strike="noStrike" kern="1200" dirty="0" err="1">
                <a:solidFill>
                  <a:schemeClr val="tx1"/>
                </a:solidFill>
                <a:effectLst/>
                <a:latin typeface="+mn-lt"/>
                <a:ea typeface="+mn-ea"/>
                <a:cs typeface="+mn-cs"/>
              </a:rPr>
              <a:t>Ramamurthy</a:t>
            </a:r>
            <a:r>
              <a:rPr lang="nb-NO" sz="1200" b="0" i="0" u="none" strike="noStrike" kern="1200" dirty="0">
                <a:solidFill>
                  <a:schemeClr val="tx1"/>
                </a:solidFill>
                <a:effectLst/>
                <a:latin typeface="+mn-lt"/>
                <a:ea typeface="+mn-ea"/>
                <a:cs typeface="+mn-cs"/>
              </a:rPr>
              <a:t>, K., &amp; </a:t>
            </a:r>
            <a:r>
              <a:rPr lang="nb-NO" sz="1200" b="0" i="0" u="none" strike="noStrike" kern="1200" dirty="0" err="1">
                <a:solidFill>
                  <a:schemeClr val="tx1"/>
                </a:solidFill>
                <a:effectLst/>
                <a:latin typeface="+mn-lt"/>
                <a:ea typeface="+mn-ea"/>
                <a:cs typeface="+mn-cs"/>
              </a:rPr>
              <a:t>Wen</a:t>
            </a:r>
            <a:r>
              <a:rPr lang="nb-NO" sz="1200" b="0" i="0" u="none" strike="noStrike" kern="1200" dirty="0">
                <a:solidFill>
                  <a:schemeClr val="tx1"/>
                </a:solidFill>
                <a:effectLst/>
                <a:latin typeface="+mn-lt"/>
                <a:ea typeface="+mn-ea"/>
                <a:cs typeface="+mn-cs"/>
              </a:rPr>
              <a:t>, K. W. (2012). Organizations' </a:t>
            </a:r>
            <a:r>
              <a:rPr lang="nb-NO" sz="1200" b="0" i="0" u="none" strike="noStrike" kern="1200" dirty="0" err="1">
                <a:solidFill>
                  <a:schemeClr val="tx1"/>
                </a:solidFill>
                <a:effectLst/>
                <a:latin typeface="+mn-lt"/>
                <a:ea typeface="+mn-ea"/>
                <a:cs typeface="+mn-cs"/>
              </a:rPr>
              <a:t>information</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security</a:t>
            </a:r>
            <a:r>
              <a:rPr lang="nb-NO" sz="1200" b="0" i="0" u="none" strike="noStrike" kern="1200" dirty="0">
                <a:solidFill>
                  <a:schemeClr val="tx1"/>
                </a:solidFill>
                <a:effectLst/>
                <a:latin typeface="+mn-lt"/>
                <a:ea typeface="+mn-ea"/>
                <a:cs typeface="+mn-cs"/>
              </a:rPr>
              <a:t> policy </a:t>
            </a:r>
            <a:r>
              <a:rPr lang="nb-NO" sz="1200" b="0" i="0" u="none" strike="noStrike" kern="1200" dirty="0" err="1">
                <a:solidFill>
                  <a:schemeClr val="tx1"/>
                </a:solidFill>
                <a:effectLst/>
                <a:latin typeface="+mn-lt"/>
                <a:ea typeface="+mn-ea"/>
                <a:cs typeface="+mn-cs"/>
              </a:rPr>
              <a:t>compliance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Stick</a:t>
            </a:r>
            <a:r>
              <a:rPr lang="nb-NO" sz="1200" b="0" i="0" u="none" strike="noStrike" kern="1200" dirty="0">
                <a:solidFill>
                  <a:schemeClr val="tx1"/>
                </a:solidFill>
                <a:effectLst/>
                <a:latin typeface="+mn-lt"/>
                <a:ea typeface="+mn-ea"/>
                <a:cs typeface="+mn-cs"/>
              </a:rPr>
              <a:t> or </a:t>
            </a:r>
            <a:r>
              <a:rPr lang="nb-NO" sz="1200" b="0" i="0" u="none" strike="noStrike" kern="1200" dirty="0" err="1">
                <a:solidFill>
                  <a:schemeClr val="tx1"/>
                </a:solidFill>
                <a:effectLst/>
                <a:latin typeface="+mn-lt"/>
                <a:ea typeface="+mn-ea"/>
                <a:cs typeface="+mn-cs"/>
              </a:rPr>
              <a:t>carrot</a:t>
            </a:r>
            <a:r>
              <a:rPr lang="nb-NO" sz="1200" b="0" i="0" u="none" strike="noStrike" kern="1200" dirty="0">
                <a:solidFill>
                  <a:schemeClr val="tx1"/>
                </a:solidFill>
                <a:effectLst/>
                <a:latin typeface="+mn-lt"/>
                <a:ea typeface="+mn-ea"/>
                <a:cs typeface="+mn-cs"/>
              </a:rPr>
              <a:t> approach?. </a:t>
            </a:r>
            <a:r>
              <a:rPr lang="nb-NO" sz="1200" b="0" i="1" u="none" strike="noStrike" kern="1200" dirty="0">
                <a:solidFill>
                  <a:schemeClr val="tx1"/>
                </a:solidFill>
                <a:effectLst/>
                <a:latin typeface="+mn-lt"/>
                <a:ea typeface="+mn-ea"/>
                <a:cs typeface="+mn-cs"/>
              </a:rPr>
              <a:t>Journal of Management Information Systems</a:t>
            </a:r>
            <a:r>
              <a:rPr lang="nb-NO" sz="1200" b="0" i="0" u="none" strike="noStrike" kern="1200" dirty="0">
                <a:solidFill>
                  <a:schemeClr val="tx1"/>
                </a:solidFill>
                <a:effectLst/>
                <a:latin typeface="+mn-lt"/>
                <a:ea typeface="+mn-ea"/>
                <a:cs typeface="+mn-cs"/>
              </a:rPr>
              <a:t>, </a:t>
            </a:r>
            <a:r>
              <a:rPr lang="nb-NO" sz="1200" b="0" i="1" u="none" strike="noStrike" kern="1200" dirty="0">
                <a:solidFill>
                  <a:schemeClr val="tx1"/>
                </a:solidFill>
                <a:effectLst/>
                <a:latin typeface="+mn-lt"/>
                <a:ea typeface="+mn-ea"/>
                <a:cs typeface="+mn-cs"/>
              </a:rPr>
              <a:t>29</a:t>
            </a:r>
            <a:r>
              <a:rPr lang="nb-NO" sz="1200" b="0" i="0" u="none" strike="noStrike" kern="1200" dirty="0">
                <a:solidFill>
                  <a:schemeClr val="tx1"/>
                </a:solidFill>
                <a:effectLst/>
                <a:latin typeface="+mn-lt"/>
                <a:ea typeface="+mn-ea"/>
                <a:cs typeface="+mn-cs"/>
              </a:rPr>
              <a:t>(3), 157-188.</a:t>
            </a:r>
            <a:endParaRPr lang="nb-NO" b="0" dirty="0">
              <a:effectLst/>
            </a:endParaRPr>
          </a:p>
          <a:p>
            <a:pPr rtl="0"/>
            <a:br>
              <a:rPr lang="nb-NO" b="0" dirty="0">
                <a:effectLst/>
              </a:rPr>
            </a:br>
            <a:r>
              <a:rPr lang="nb-NO" sz="1200" b="0" i="0" u="none" strike="noStrike" kern="1200" dirty="0" err="1">
                <a:solidFill>
                  <a:schemeClr val="tx1"/>
                </a:solidFill>
                <a:effectLst/>
                <a:latin typeface="+mn-lt"/>
                <a:ea typeface="+mn-ea"/>
                <a:cs typeface="+mn-cs"/>
              </a:rPr>
              <a:t>Core</a:t>
            </a:r>
            <a:r>
              <a:rPr lang="nb-NO" sz="1200" b="0" i="0" u="none" strike="noStrike" kern="1200" dirty="0">
                <a:solidFill>
                  <a:schemeClr val="tx1"/>
                </a:solidFill>
                <a:effectLst/>
                <a:latin typeface="+mn-lt"/>
                <a:ea typeface="+mn-ea"/>
                <a:cs typeface="+mn-cs"/>
              </a:rPr>
              <a:t> and </a:t>
            </a:r>
            <a:r>
              <a:rPr lang="nb-NO" sz="1200" b="0" i="0" u="none" strike="noStrike" kern="1200" dirty="0" err="1">
                <a:solidFill>
                  <a:schemeClr val="tx1"/>
                </a:solidFill>
                <a:effectLst/>
                <a:latin typeface="+mn-lt"/>
                <a:ea typeface="+mn-ea"/>
                <a:cs typeface="+mn-cs"/>
              </a:rPr>
              <a:t>Aspirational</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values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will</a:t>
            </a:r>
            <a:r>
              <a:rPr lang="nb-NO" sz="1200" b="0" i="0" u="none" strike="noStrike" kern="1200" dirty="0">
                <a:solidFill>
                  <a:schemeClr val="tx1"/>
                </a:solidFill>
                <a:effectLst/>
                <a:latin typeface="+mn-lt"/>
                <a:ea typeface="+mn-ea"/>
                <a:cs typeface="+mn-cs"/>
              </a:rPr>
              <a:t> lead to more </a:t>
            </a:r>
            <a:r>
              <a:rPr lang="nb-NO" sz="1200" b="0" i="0" u="none" strike="noStrike" kern="1200" dirty="0" err="1">
                <a:solidFill>
                  <a:schemeClr val="tx1"/>
                </a:solidFill>
                <a:effectLst/>
                <a:latin typeface="+mn-lt"/>
                <a:ea typeface="+mn-ea"/>
                <a:cs typeface="+mn-cs"/>
              </a:rPr>
              <a:t>adherence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while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Permission</a:t>
            </a:r>
            <a:r>
              <a:rPr lang="nb-NO" sz="1200" b="0" i="0" u="none" strike="noStrike" kern="1200" dirty="0">
                <a:solidFill>
                  <a:schemeClr val="tx1"/>
                </a:solidFill>
                <a:effectLst/>
                <a:latin typeface="+mn-lt"/>
                <a:ea typeface="+mn-ea"/>
                <a:cs typeface="+mn-cs"/>
              </a:rPr>
              <a:t>-to play and </a:t>
            </a:r>
            <a:r>
              <a:rPr lang="nb-NO" sz="1200" b="0" i="0" u="none" strike="noStrike" kern="1200" dirty="0" err="1">
                <a:solidFill>
                  <a:schemeClr val="tx1"/>
                </a:solidFill>
                <a:effectLst/>
                <a:latin typeface="+mn-lt"/>
                <a:ea typeface="+mn-ea"/>
                <a:cs typeface="+mn-cs"/>
              </a:rPr>
              <a:t>Accidental</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values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will</a:t>
            </a:r>
            <a:r>
              <a:rPr lang="nb-NO" sz="1200" b="0" i="0" u="none" strike="noStrike" kern="1200" dirty="0">
                <a:solidFill>
                  <a:schemeClr val="tx1"/>
                </a:solidFill>
                <a:effectLst/>
                <a:latin typeface="+mn-lt"/>
                <a:ea typeface="+mn-ea"/>
                <a:cs typeface="+mn-cs"/>
              </a:rPr>
              <a:t> lead to more </a:t>
            </a:r>
            <a:r>
              <a:rPr lang="nb-NO" sz="1200" b="0" i="0" u="none" strike="noStrike" kern="1200" dirty="0" err="1">
                <a:solidFill>
                  <a:schemeClr val="tx1"/>
                </a:solidFill>
                <a:effectLst/>
                <a:latin typeface="+mn-lt"/>
                <a:ea typeface="+mn-ea"/>
                <a:cs typeface="+mn-cs"/>
              </a:rPr>
              <a:t>compliance</a:t>
            </a:r>
            <a:r>
              <a:rPr lang="nb-NO" sz="1200" b="0" i="0" u="none" strike="noStrike" kern="1200" dirty="0">
                <a:solidFill>
                  <a:schemeClr val="tx1"/>
                </a:solidFill>
                <a:effectLst/>
                <a:latin typeface="+mn-lt"/>
                <a:ea typeface="+mn-ea"/>
                <a:cs typeface="+mn-cs"/>
              </a:rPr>
              <a:t> - ENISA has </a:t>
            </a:r>
            <a:endParaRPr lang="nb-NO" b="0" dirty="0">
              <a:effectLst/>
            </a:endParaRPr>
          </a:p>
          <a:p>
            <a:br>
              <a:rPr lang="nb-NO" b="0" dirty="0">
                <a:effectLst/>
              </a:rPr>
            </a:br>
            <a:endParaRPr lang="nb-NO" b="0" dirty="0">
              <a:effectLst/>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31968-C942-0A4A-A985-4800B9457E60}"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573620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rtl="0" fontAlgn="base">
              <a:buFont typeface="Arial" charset="0"/>
              <a:buChar char="•"/>
            </a:pPr>
            <a:r>
              <a:rPr lang="nb-NO" sz="1200" b="0" i="1" u="none" strike="noStrike" kern="1200" dirty="0" err="1">
                <a:solidFill>
                  <a:schemeClr val="tx1"/>
                </a:solidFill>
                <a:effectLst/>
                <a:latin typeface="+mn-lt"/>
                <a:ea typeface="+mn-ea"/>
                <a:cs typeface="+mn-cs"/>
              </a:rPr>
              <a:t>Core</a:t>
            </a:r>
            <a:r>
              <a:rPr lang="nb-NO" sz="1200" b="0" i="1" u="none" strike="noStrike" kern="1200" dirty="0">
                <a:solidFill>
                  <a:schemeClr val="tx1"/>
                </a:solidFill>
                <a:effectLst/>
                <a:latin typeface="+mn-lt"/>
                <a:ea typeface="+mn-ea"/>
                <a:cs typeface="+mn-cs"/>
              </a:rPr>
              <a:t> </a:t>
            </a:r>
            <a:r>
              <a:rPr lang="nb-NO" sz="1200" b="0" i="1" u="none" strike="noStrike" kern="1200" dirty="0" err="1">
                <a:solidFill>
                  <a:schemeClr val="tx1"/>
                </a:solidFill>
                <a:effectLst/>
                <a:latin typeface="+mn-lt"/>
                <a:ea typeface="+mn-ea"/>
                <a:cs typeface="+mn-cs"/>
              </a:rPr>
              <a:t>values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are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deeply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ingrained</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principles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that</a:t>
            </a:r>
            <a:r>
              <a:rPr lang="nb-NO" sz="1200" b="0" i="0" u="none" strike="noStrike" kern="1200" dirty="0">
                <a:solidFill>
                  <a:schemeClr val="tx1"/>
                </a:solidFill>
                <a:effectLst/>
                <a:latin typeface="+mn-lt"/>
                <a:ea typeface="+mn-ea"/>
                <a:cs typeface="+mn-cs"/>
              </a:rPr>
              <a:t> guide all of a </a:t>
            </a:r>
            <a:r>
              <a:rPr lang="nb-NO" sz="1200" b="0" i="0" u="none" strike="noStrike" kern="1200" dirty="0" err="1">
                <a:solidFill>
                  <a:schemeClr val="tx1"/>
                </a:solidFill>
                <a:effectLst/>
                <a:latin typeface="+mn-lt"/>
                <a:ea typeface="+mn-ea"/>
                <a:cs typeface="+mn-cs"/>
              </a:rPr>
              <a:t>company’s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actions</a:t>
            </a:r>
            <a:r>
              <a:rPr lang="nb-NO" sz="1200" b="0" i="0" u="none" strike="noStrike" kern="1200" dirty="0">
                <a:solidFill>
                  <a:schemeClr val="tx1"/>
                </a:solidFill>
                <a:effectLst/>
                <a:latin typeface="+mn-lt"/>
                <a:ea typeface="+mn-ea"/>
                <a:cs typeface="+mn-cs"/>
              </a:rPr>
              <a:t> and serve as </a:t>
            </a:r>
            <a:r>
              <a:rPr lang="nb-NO" sz="1200" b="0" i="0" u="none" strike="noStrike" kern="1200" dirty="0" err="1">
                <a:solidFill>
                  <a:schemeClr val="tx1"/>
                </a:solidFill>
                <a:effectLst/>
                <a:latin typeface="+mn-lt"/>
                <a:ea typeface="+mn-ea"/>
                <a:cs typeface="+mn-cs"/>
              </a:rPr>
              <a:t>its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cultural</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cornerstones</a:t>
            </a:r>
            <a:r>
              <a:rPr lang="nb-NO" sz="1200" b="0" i="0" u="none" strike="noStrike" kern="1200" dirty="0">
                <a:solidFill>
                  <a:schemeClr val="tx1"/>
                </a:solidFill>
                <a:effectLst/>
                <a:latin typeface="+mn-lt"/>
                <a:ea typeface="+mn-ea"/>
                <a:cs typeface="+mn-cs"/>
              </a:rPr>
              <a:t> and </a:t>
            </a:r>
            <a:r>
              <a:rPr lang="nb-NO" sz="1200" b="0" i="0" u="none" strike="noStrike" kern="1200" dirty="0" err="1">
                <a:solidFill>
                  <a:schemeClr val="tx1"/>
                </a:solidFill>
                <a:effectLst/>
                <a:latin typeface="+mn-lt"/>
                <a:ea typeface="+mn-ea"/>
                <a:cs typeface="+mn-cs"/>
              </a:rPr>
              <a:t>can</a:t>
            </a:r>
            <a:r>
              <a:rPr lang="nb-NO" sz="1200" b="0" i="0" u="none" strike="noStrike" kern="1200" dirty="0">
                <a:solidFill>
                  <a:schemeClr val="tx1"/>
                </a:solidFill>
                <a:effectLst/>
                <a:latin typeface="+mn-lt"/>
                <a:ea typeface="+mn-ea"/>
                <a:cs typeface="+mn-cs"/>
              </a:rPr>
              <a:t> never be </a:t>
            </a:r>
            <a:r>
              <a:rPr lang="nb-NO" sz="1200" b="0" i="0" u="none" strike="noStrike" kern="1200" dirty="0" err="1">
                <a:solidFill>
                  <a:schemeClr val="tx1"/>
                </a:solidFill>
                <a:effectLst/>
                <a:latin typeface="+mn-lt"/>
                <a:ea typeface="+mn-ea"/>
                <a:cs typeface="+mn-cs"/>
              </a:rPr>
              <a:t>compromised</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either</a:t>
            </a:r>
            <a:r>
              <a:rPr lang="nb-NO" sz="1200" b="0" i="0" u="none" strike="noStrike" kern="1200" dirty="0">
                <a:solidFill>
                  <a:schemeClr val="tx1"/>
                </a:solidFill>
                <a:effectLst/>
                <a:latin typeface="+mn-lt"/>
                <a:ea typeface="+mn-ea"/>
                <a:cs typeface="+mn-cs"/>
              </a:rPr>
              <a:t> for </a:t>
            </a:r>
            <a:r>
              <a:rPr lang="nb-NO" sz="1200" b="0" i="0" u="none" strike="noStrike" kern="1200" dirty="0" err="1">
                <a:solidFill>
                  <a:schemeClr val="tx1"/>
                </a:solidFill>
                <a:effectLst/>
                <a:latin typeface="+mn-lt"/>
                <a:ea typeface="+mn-ea"/>
                <a:cs typeface="+mn-cs"/>
              </a:rPr>
              <a:t>convenience</a:t>
            </a:r>
            <a:r>
              <a:rPr lang="nb-NO" sz="1200" b="0" i="0" u="none" strike="noStrike" kern="1200" dirty="0">
                <a:solidFill>
                  <a:schemeClr val="tx1"/>
                </a:solidFill>
                <a:effectLst/>
                <a:latin typeface="+mn-lt"/>
                <a:ea typeface="+mn-ea"/>
                <a:cs typeface="+mn-cs"/>
              </a:rPr>
              <a:t> or </a:t>
            </a:r>
            <a:r>
              <a:rPr lang="nb-NO" sz="1200" b="0" i="0" u="none" strike="noStrike" kern="1200" dirty="0" err="1">
                <a:solidFill>
                  <a:schemeClr val="tx1"/>
                </a:solidFill>
                <a:effectLst/>
                <a:latin typeface="+mn-lt"/>
                <a:ea typeface="+mn-ea"/>
                <a:cs typeface="+mn-cs"/>
              </a:rPr>
              <a:t>short</a:t>
            </a:r>
            <a:r>
              <a:rPr lang="nb-NO" sz="1200" b="0" i="0" u="none" strike="noStrike" kern="1200" dirty="0">
                <a:solidFill>
                  <a:schemeClr val="tx1"/>
                </a:solidFill>
                <a:effectLst/>
                <a:latin typeface="+mn-lt"/>
                <a:ea typeface="+mn-ea"/>
                <a:cs typeface="+mn-cs"/>
              </a:rPr>
              <a:t>-term </a:t>
            </a:r>
            <a:r>
              <a:rPr lang="nb-NO" sz="1200" b="0" i="0" u="none" strike="noStrike" kern="1200" dirty="0" err="1">
                <a:solidFill>
                  <a:schemeClr val="tx1"/>
                </a:solidFill>
                <a:effectLst/>
                <a:latin typeface="+mn-lt"/>
                <a:ea typeface="+mn-ea"/>
                <a:cs typeface="+mn-cs"/>
              </a:rPr>
              <a:t>economic</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gain</a:t>
            </a:r>
            <a:r>
              <a:rPr lang="nb-NO" sz="1200" b="0" i="0" u="none" strike="noStrike" kern="1200" dirty="0">
                <a:solidFill>
                  <a:schemeClr val="tx1"/>
                </a:solidFill>
                <a:effectLst/>
                <a:latin typeface="+mn-lt"/>
                <a:ea typeface="+mn-ea"/>
                <a:cs typeface="+mn-cs"/>
              </a:rPr>
              <a:t>. </a:t>
            </a:r>
          </a:p>
          <a:p>
            <a:pPr marL="171450" indent="-171450" rtl="0" fontAlgn="base">
              <a:buFont typeface="Arial" charset="0"/>
              <a:buChar char="•"/>
            </a:pPr>
            <a:r>
              <a:rPr lang="nb-NO" sz="1200" b="0" i="1" u="none" strike="noStrike" kern="1200" dirty="0" err="1">
                <a:solidFill>
                  <a:schemeClr val="tx1"/>
                </a:solidFill>
                <a:effectLst/>
                <a:latin typeface="+mn-lt"/>
                <a:ea typeface="+mn-ea"/>
                <a:cs typeface="+mn-cs"/>
              </a:rPr>
              <a:t>Aspirational</a:t>
            </a:r>
            <a:r>
              <a:rPr lang="nb-NO" sz="1200" b="0" i="1" u="none" strike="noStrike" kern="1200" dirty="0">
                <a:solidFill>
                  <a:schemeClr val="tx1"/>
                </a:solidFill>
                <a:effectLst/>
                <a:latin typeface="+mn-lt"/>
                <a:ea typeface="+mn-ea"/>
                <a:cs typeface="+mn-cs"/>
              </a:rPr>
              <a:t> </a:t>
            </a:r>
            <a:r>
              <a:rPr lang="nb-NO" sz="1200" b="0" i="1" u="none" strike="noStrike" kern="1200" dirty="0" err="1">
                <a:solidFill>
                  <a:schemeClr val="tx1"/>
                </a:solidFill>
                <a:effectLst/>
                <a:latin typeface="+mn-lt"/>
                <a:ea typeface="+mn-ea"/>
                <a:cs typeface="+mn-cs"/>
              </a:rPr>
              <a:t>values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are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those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that</a:t>
            </a:r>
            <a:r>
              <a:rPr lang="nb-NO" sz="1200" b="0" i="0" u="none" strike="noStrike" kern="1200" dirty="0">
                <a:solidFill>
                  <a:schemeClr val="tx1"/>
                </a:solidFill>
                <a:effectLst/>
                <a:latin typeface="+mn-lt"/>
                <a:ea typeface="+mn-ea"/>
                <a:cs typeface="+mn-cs"/>
              </a:rPr>
              <a:t> a </a:t>
            </a:r>
            <a:r>
              <a:rPr lang="nb-NO" sz="1200" b="0" i="0" u="none" strike="noStrike" kern="1200" dirty="0" err="1">
                <a:solidFill>
                  <a:schemeClr val="tx1"/>
                </a:solidFill>
                <a:effectLst/>
                <a:latin typeface="+mn-lt"/>
                <a:ea typeface="+mn-ea"/>
                <a:cs typeface="+mn-cs"/>
              </a:rPr>
              <a:t>company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needs</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succeed</a:t>
            </a:r>
            <a:r>
              <a:rPr lang="nb-NO" sz="1200" b="0" i="0" u="none" strike="noStrike" kern="1200" dirty="0">
                <a:solidFill>
                  <a:schemeClr val="tx1"/>
                </a:solidFill>
                <a:effectLst/>
                <a:latin typeface="+mn-lt"/>
                <a:ea typeface="+mn-ea"/>
                <a:cs typeface="+mn-cs"/>
              </a:rPr>
              <a:t> in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future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but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currently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lacks</a:t>
            </a:r>
            <a:r>
              <a:rPr lang="nb-NO" sz="1200" b="0" i="0" u="none" strike="noStrike" kern="1200" dirty="0">
                <a:solidFill>
                  <a:schemeClr val="tx1"/>
                </a:solidFill>
                <a:effectLst/>
                <a:latin typeface="+mn-lt"/>
                <a:ea typeface="+mn-ea"/>
                <a:cs typeface="+mn-cs"/>
              </a:rPr>
              <a:t>. </a:t>
            </a:r>
          </a:p>
          <a:p>
            <a:pPr marL="171450" indent="-171450" rtl="0" fontAlgn="base">
              <a:buFont typeface="Arial" charset="0"/>
              <a:buChar char="•"/>
            </a:pPr>
            <a:r>
              <a:rPr lang="nb-NO" sz="1200" b="0" i="1" u="none" strike="noStrike" kern="1200" dirty="0" err="1">
                <a:solidFill>
                  <a:schemeClr val="tx1"/>
                </a:solidFill>
                <a:effectLst/>
                <a:latin typeface="+mn-lt"/>
                <a:ea typeface="+mn-ea"/>
                <a:cs typeface="+mn-cs"/>
              </a:rPr>
              <a:t>Permission</a:t>
            </a:r>
            <a:r>
              <a:rPr lang="nb-NO" sz="1200" b="0" i="1" u="none" strike="noStrike" kern="1200" dirty="0">
                <a:solidFill>
                  <a:schemeClr val="tx1"/>
                </a:solidFill>
                <a:effectLst/>
                <a:latin typeface="+mn-lt"/>
                <a:ea typeface="+mn-ea"/>
                <a:cs typeface="+mn-cs"/>
              </a:rPr>
              <a:t>-to-play </a:t>
            </a:r>
            <a:r>
              <a:rPr lang="nb-NO" sz="1200" b="0" i="1" u="none" strike="noStrike" kern="1200" dirty="0" err="1">
                <a:solidFill>
                  <a:schemeClr val="tx1"/>
                </a:solidFill>
                <a:effectLst/>
                <a:latin typeface="+mn-lt"/>
                <a:ea typeface="+mn-ea"/>
                <a:cs typeface="+mn-cs"/>
              </a:rPr>
              <a:t>values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simply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reflect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minimum </a:t>
            </a:r>
            <a:r>
              <a:rPr lang="nb-NO" sz="1200" b="0" i="0" u="none" strike="noStrike" kern="1200" dirty="0" err="1">
                <a:solidFill>
                  <a:schemeClr val="tx1"/>
                </a:solidFill>
                <a:effectLst/>
                <a:latin typeface="+mn-lt"/>
                <a:ea typeface="+mn-ea"/>
                <a:cs typeface="+mn-cs"/>
              </a:rPr>
              <a:t>behavioral</a:t>
            </a:r>
            <a:r>
              <a:rPr lang="nb-NO" sz="1200" b="0" i="0" u="none" strike="noStrike" kern="1200" dirty="0">
                <a:solidFill>
                  <a:schemeClr val="tx1"/>
                </a:solidFill>
                <a:effectLst/>
                <a:latin typeface="+mn-lt"/>
                <a:ea typeface="+mn-ea"/>
                <a:cs typeface="+mn-cs"/>
              </a:rPr>
              <a:t> and </a:t>
            </a:r>
            <a:r>
              <a:rPr lang="nb-NO" sz="1200" b="0" i="0" u="none" strike="noStrike" kern="1200" dirty="0" err="1">
                <a:solidFill>
                  <a:schemeClr val="tx1"/>
                </a:solidFill>
                <a:effectLst/>
                <a:latin typeface="+mn-lt"/>
                <a:ea typeface="+mn-ea"/>
                <a:cs typeface="+mn-cs"/>
              </a:rPr>
              <a:t>social</a:t>
            </a:r>
            <a:r>
              <a:rPr lang="nb-NO" sz="1200" b="0" i="0" u="none" strike="noStrike" kern="1200" dirty="0">
                <a:solidFill>
                  <a:schemeClr val="tx1"/>
                </a:solidFill>
                <a:effectLst/>
                <a:latin typeface="+mn-lt"/>
                <a:ea typeface="+mn-ea"/>
                <a:cs typeface="+mn-cs"/>
              </a:rPr>
              <a:t> standards </a:t>
            </a:r>
            <a:r>
              <a:rPr lang="nb-NO" sz="1200" b="0" i="0" u="none" strike="noStrike" kern="1200" dirty="0" err="1">
                <a:solidFill>
                  <a:schemeClr val="tx1"/>
                </a:solidFill>
                <a:effectLst/>
                <a:latin typeface="+mn-lt"/>
                <a:ea typeface="+mn-ea"/>
                <a:cs typeface="+mn-cs"/>
              </a:rPr>
              <a:t>required</a:t>
            </a:r>
            <a:r>
              <a:rPr lang="nb-NO" sz="1200" b="0" i="0" u="none" strike="noStrike" kern="1200" dirty="0">
                <a:solidFill>
                  <a:schemeClr val="tx1"/>
                </a:solidFill>
                <a:effectLst/>
                <a:latin typeface="+mn-lt"/>
                <a:ea typeface="+mn-ea"/>
                <a:cs typeface="+mn-cs"/>
              </a:rPr>
              <a:t> of </a:t>
            </a:r>
            <a:r>
              <a:rPr lang="nb-NO" sz="1200" b="0" i="0" u="none" strike="noStrike" kern="1200" dirty="0" err="1">
                <a:solidFill>
                  <a:schemeClr val="tx1"/>
                </a:solidFill>
                <a:effectLst/>
                <a:latin typeface="+mn-lt"/>
                <a:ea typeface="+mn-ea"/>
                <a:cs typeface="+mn-cs"/>
              </a:rPr>
              <a:t>any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employee</a:t>
            </a:r>
            <a:r>
              <a:rPr lang="nb-NO" sz="1200" b="0" i="0" u="none" strike="noStrike" kern="1200" dirty="0">
                <a:solidFill>
                  <a:schemeClr val="tx1"/>
                </a:solidFill>
                <a:effectLst/>
                <a:latin typeface="+mn-lt"/>
                <a:ea typeface="+mn-ea"/>
                <a:cs typeface="+mn-cs"/>
              </a:rPr>
              <a:t>. </a:t>
            </a:r>
          </a:p>
          <a:p>
            <a:pPr marL="171450" indent="-171450" rtl="0" fontAlgn="base">
              <a:buFont typeface="Arial" charset="0"/>
              <a:buChar char="•"/>
            </a:pPr>
            <a:r>
              <a:rPr lang="nb-NO" sz="1200" b="0" i="1" u="none" strike="noStrike" kern="1200" dirty="0" err="1">
                <a:solidFill>
                  <a:schemeClr val="tx1"/>
                </a:solidFill>
                <a:effectLst/>
                <a:latin typeface="+mn-lt"/>
                <a:ea typeface="+mn-ea"/>
                <a:cs typeface="+mn-cs"/>
              </a:rPr>
              <a:t>Accidental</a:t>
            </a:r>
            <a:r>
              <a:rPr lang="nb-NO" sz="1200" b="0" i="1" u="none" strike="noStrike" kern="1200" dirty="0">
                <a:solidFill>
                  <a:schemeClr val="tx1"/>
                </a:solidFill>
                <a:effectLst/>
                <a:latin typeface="+mn-lt"/>
                <a:ea typeface="+mn-ea"/>
                <a:cs typeface="+mn-cs"/>
              </a:rPr>
              <a:t> </a:t>
            </a:r>
            <a:r>
              <a:rPr lang="nb-NO" sz="1200" b="0" i="1" u="none" strike="noStrike" kern="1200" dirty="0" err="1">
                <a:solidFill>
                  <a:schemeClr val="tx1"/>
                </a:solidFill>
                <a:effectLst/>
                <a:latin typeface="+mn-lt"/>
                <a:ea typeface="+mn-ea"/>
                <a:cs typeface="+mn-cs"/>
              </a:rPr>
              <a:t>values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arise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spontaneously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without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being</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cultivated</a:t>
            </a:r>
            <a:r>
              <a:rPr lang="nb-NO" sz="1200" b="0" i="0" u="none" strike="noStrike" kern="1200" dirty="0">
                <a:solidFill>
                  <a:schemeClr val="tx1"/>
                </a:solidFill>
                <a:effectLst/>
                <a:latin typeface="+mn-lt"/>
                <a:ea typeface="+mn-ea"/>
                <a:cs typeface="+mn-cs"/>
              </a:rPr>
              <a:t> by </a:t>
            </a:r>
            <a:r>
              <a:rPr lang="nb-NO" sz="1200" b="0" i="0" u="none" strike="noStrike" kern="1200" dirty="0" err="1">
                <a:solidFill>
                  <a:schemeClr val="tx1"/>
                </a:solidFill>
                <a:effectLst/>
                <a:latin typeface="+mn-lt"/>
                <a:ea typeface="+mn-ea"/>
                <a:cs typeface="+mn-cs"/>
              </a:rPr>
              <a:t>leadership</a:t>
            </a:r>
            <a:r>
              <a:rPr lang="nb-NO" sz="1200" b="0" i="0" u="none" strike="noStrike" kern="1200" dirty="0">
                <a:solidFill>
                  <a:schemeClr val="tx1"/>
                </a:solidFill>
                <a:effectLst/>
                <a:latin typeface="+mn-lt"/>
                <a:ea typeface="+mn-ea"/>
                <a:cs typeface="+mn-cs"/>
              </a:rPr>
              <a:t> and </a:t>
            </a:r>
            <a:r>
              <a:rPr lang="nb-NO" sz="1200" b="0" i="0" u="none" strike="noStrike" kern="1200" dirty="0" err="1">
                <a:solidFill>
                  <a:schemeClr val="tx1"/>
                </a:solidFill>
                <a:effectLst/>
                <a:latin typeface="+mn-lt"/>
                <a:ea typeface="+mn-ea"/>
                <a:cs typeface="+mn-cs"/>
              </a:rPr>
              <a:t>take</a:t>
            </a:r>
            <a:r>
              <a:rPr lang="nb-NO" sz="1200" b="0" i="0" u="none" strike="noStrike" kern="1200" dirty="0">
                <a:solidFill>
                  <a:schemeClr val="tx1"/>
                </a:solidFill>
                <a:effectLst/>
                <a:latin typeface="+mn-lt"/>
                <a:ea typeface="+mn-ea"/>
                <a:cs typeface="+mn-cs"/>
              </a:rPr>
              <a:t> hold over time. </a:t>
            </a: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31968-C942-0A4A-A985-4800B9457E60}"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471850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Attentional </a:t>
            </a:r>
            <a:r>
              <a:rPr lang="de-DE" dirty="0" err="1"/>
              <a:t>tunneling</a:t>
            </a:r>
            <a:r>
              <a:rPr lang="de-DE" dirty="0"/>
              <a:t> (</a:t>
            </a:r>
            <a:r>
              <a:rPr lang="de-DE" dirty="0" err="1"/>
              <a:t>or</a:t>
            </a:r>
            <a:r>
              <a:rPr lang="de-DE" dirty="0"/>
              <a:t>: </a:t>
            </a:r>
            <a:r>
              <a:rPr lang="de-DE" dirty="0" err="1"/>
              <a:t>attentional</a:t>
            </a:r>
            <a:r>
              <a:rPr lang="de-DE" dirty="0"/>
              <a:t> </a:t>
            </a:r>
            <a:r>
              <a:rPr lang="de-DE" dirty="0" err="1"/>
              <a:t>narrowing</a:t>
            </a:r>
            <a:r>
              <a:rPr lang="de-DE" dirty="0"/>
              <a:t>)</a:t>
            </a:r>
          </a:p>
          <a:p>
            <a:pPr lvl="1"/>
            <a:r>
              <a:rPr lang="de-DE" sz="2100" dirty="0"/>
              <a:t>Attention </a:t>
            </a:r>
            <a:r>
              <a:rPr lang="de-DE" sz="2100" dirty="0" err="1"/>
              <a:t>can</a:t>
            </a:r>
            <a:r>
              <a:rPr lang="de-DE" sz="2100" dirty="0"/>
              <a:t> not </a:t>
            </a:r>
            <a:r>
              <a:rPr lang="de-DE" sz="2100" dirty="0" err="1"/>
              <a:t>be</a:t>
            </a:r>
            <a:r>
              <a:rPr lang="de-DE" sz="2100" dirty="0"/>
              <a:t> </a:t>
            </a:r>
            <a:r>
              <a:rPr lang="de-DE" sz="2100" dirty="0" err="1"/>
              <a:t>divided</a:t>
            </a:r>
            <a:r>
              <a:rPr lang="de-DE" sz="2100" dirty="0"/>
              <a:t>.</a:t>
            </a:r>
          </a:p>
          <a:p>
            <a:pPr lvl="1"/>
            <a:r>
              <a:rPr lang="de-DE" sz="2100" dirty="0" err="1"/>
              <a:t>Get</a:t>
            </a:r>
            <a:r>
              <a:rPr lang="de-DE" sz="2100" dirty="0"/>
              <a:t> </a:t>
            </a:r>
            <a:r>
              <a:rPr lang="de-DE" sz="2100" dirty="0" err="1"/>
              <a:t>hooked</a:t>
            </a:r>
            <a:r>
              <a:rPr lang="de-DE" sz="2100" dirty="0"/>
              <a:t> on </a:t>
            </a:r>
            <a:r>
              <a:rPr lang="de-DE" sz="2100" dirty="0" err="1"/>
              <a:t>particular</a:t>
            </a:r>
            <a:r>
              <a:rPr lang="de-DE" sz="2100" dirty="0"/>
              <a:t> </a:t>
            </a:r>
            <a:r>
              <a:rPr lang="de-DE" sz="2100" dirty="0" err="1"/>
              <a:t>features</a:t>
            </a:r>
            <a:r>
              <a:rPr lang="de-DE" sz="2100" dirty="0"/>
              <a:t> and </a:t>
            </a:r>
            <a:r>
              <a:rPr lang="de-DE" sz="2100" dirty="0" err="1"/>
              <a:t>inadvertently</a:t>
            </a:r>
            <a:r>
              <a:rPr lang="de-DE" sz="2100" dirty="0"/>
              <a:t> </a:t>
            </a:r>
            <a:r>
              <a:rPr lang="de-DE" sz="2100" dirty="0" err="1"/>
              <a:t>drop</a:t>
            </a:r>
            <a:r>
              <a:rPr lang="de-DE" sz="2100" dirty="0"/>
              <a:t> </a:t>
            </a:r>
            <a:r>
              <a:rPr lang="de-DE" sz="2100" dirty="0" err="1"/>
              <a:t>scanning</a:t>
            </a:r>
            <a:r>
              <a:rPr lang="de-DE" sz="2100" dirty="0"/>
              <a:t>.</a:t>
            </a:r>
          </a:p>
          <a:p>
            <a:pPr lvl="1"/>
            <a:r>
              <a:rPr lang="de-DE" sz="2100" dirty="0" err="1"/>
              <a:t>Mind</a:t>
            </a:r>
            <a:r>
              <a:rPr lang="de-DE" sz="2100" dirty="0"/>
              <a:t> </a:t>
            </a:r>
            <a:r>
              <a:rPr lang="de-DE" sz="2100" dirty="0" err="1"/>
              <a:t>the</a:t>
            </a:r>
            <a:r>
              <a:rPr lang="de-DE" sz="2100" dirty="0"/>
              <a:t> Gorilla. </a:t>
            </a:r>
          </a:p>
          <a:p>
            <a:r>
              <a:rPr lang="de-DE" dirty="0"/>
              <a:t>Requisite </a:t>
            </a:r>
            <a:r>
              <a:rPr lang="de-DE" dirty="0" err="1"/>
              <a:t>memory</a:t>
            </a:r>
            <a:r>
              <a:rPr lang="de-DE" dirty="0"/>
              <a:t> </a:t>
            </a:r>
            <a:r>
              <a:rPr lang="de-DE" dirty="0" err="1"/>
              <a:t>trap</a:t>
            </a:r>
            <a:endParaRPr lang="de-DE" dirty="0"/>
          </a:p>
          <a:p>
            <a:pPr lvl="1"/>
            <a:r>
              <a:rPr lang="de-DE" sz="2100" dirty="0"/>
              <a:t>Working </a:t>
            </a:r>
            <a:r>
              <a:rPr lang="de-DE" sz="2100" dirty="0" err="1"/>
              <a:t>memory</a:t>
            </a:r>
            <a:r>
              <a:rPr lang="de-DE" sz="2100" dirty="0"/>
              <a:t> </a:t>
            </a:r>
            <a:r>
              <a:rPr lang="de-DE" sz="2100" dirty="0" err="1"/>
              <a:t>overload</a:t>
            </a:r>
            <a:r>
              <a:rPr lang="de-DE" sz="2100" dirty="0"/>
              <a:t>.</a:t>
            </a:r>
          </a:p>
          <a:p>
            <a:pPr lvl="1"/>
            <a:r>
              <a:rPr lang="de-DE" sz="2100" dirty="0"/>
              <a:t>In </a:t>
            </a:r>
            <a:r>
              <a:rPr lang="de-DE" sz="2100" dirty="0" err="1"/>
              <a:t>particular</a:t>
            </a:r>
            <a:r>
              <a:rPr lang="de-DE" sz="2100" dirty="0"/>
              <a:t> </a:t>
            </a:r>
            <a:r>
              <a:rPr lang="de-DE" sz="2100" dirty="0" err="1"/>
              <a:t>auditory</a:t>
            </a:r>
            <a:r>
              <a:rPr lang="de-DE" sz="2100" dirty="0"/>
              <a:t> </a:t>
            </a:r>
            <a:r>
              <a:rPr lang="de-DE" sz="2100" dirty="0" err="1"/>
              <a:t>information</a:t>
            </a:r>
            <a:r>
              <a:rPr lang="de-DE" sz="2100" dirty="0"/>
              <a:t>.</a:t>
            </a:r>
          </a:p>
          <a:p>
            <a:r>
              <a:rPr lang="de-DE" dirty="0"/>
              <a:t>Stressors</a:t>
            </a:r>
          </a:p>
          <a:p>
            <a:pPr lvl="1"/>
            <a:r>
              <a:rPr lang="de-DE" sz="2000" dirty="0"/>
              <a:t>Workload, </a:t>
            </a:r>
            <a:r>
              <a:rPr lang="de-DE" sz="2000" dirty="0" err="1"/>
              <a:t>anxiety</a:t>
            </a:r>
            <a:r>
              <a:rPr lang="de-DE" sz="2000" dirty="0"/>
              <a:t>, </a:t>
            </a:r>
            <a:r>
              <a:rPr lang="de-DE" sz="2000" dirty="0" err="1"/>
              <a:t>fatigue</a:t>
            </a:r>
            <a:r>
              <a:rPr lang="de-DE" sz="2000" dirty="0"/>
              <a:t>, etc.</a:t>
            </a:r>
          </a:p>
          <a:p>
            <a:pPr lvl="1"/>
            <a:r>
              <a:rPr lang="de-DE" sz="2000" dirty="0"/>
              <a:t>Time </a:t>
            </a:r>
            <a:r>
              <a:rPr lang="de-DE" sz="2000" dirty="0" err="1"/>
              <a:t>pressure</a:t>
            </a:r>
            <a:r>
              <a:rPr lang="de-DE" sz="2000" dirty="0"/>
              <a:t>, </a:t>
            </a:r>
            <a:r>
              <a:rPr lang="de-DE" sz="2000" dirty="0" err="1"/>
              <a:t>uncertainty</a:t>
            </a:r>
            <a:r>
              <a:rPr lang="de-DE" sz="2000" dirty="0"/>
              <a:t>, etc.</a:t>
            </a:r>
          </a:p>
          <a:p>
            <a:pPr lvl="1"/>
            <a:r>
              <a:rPr lang="de-DE" sz="2000" dirty="0"/>
              <a:t>Limits SA via </a:t>
            </a:r>
            <a:r>
              <a:rPr lang="de-DE" sz="2000" dirty="0" err="1"/>
              <a:t>limiting</a:t>
            </a:r>
            <a:r>
              <a:rPr lang="de-DE" sz="2000" dirty="0"/>
              <a:t> WMC and </a:t>
            </a:r>
            <a:r>
              <a:rPr lang="de-DE" sz="2000" dirty="0" err="1"/>
              <a:t>slowing</a:t>
            </a:r>
            <a:r>
              <a:rPr lang="de-DE" sz="2000" dirty="0"/>
              <a:t> down </a:t>
            </a:r>
            <a:r>
              <a:rPr lang="de-DE" sz="2000" dirty="0" err="1"/>
              <a:t>information</a:t>
            </a:r>
            <a:r>
              <a:rPr lang="de-DE" sz="2000" dirty="0"/>
              <a:t> </a:t>
            </a:r>
            <a:r>
              <a:rPr lang="de-DE" sz="2000" dirty="0" err="1"/>
              <a:t>processing</a:t>
            </a:r>
            <a:r>
              <a:rPr lang="de-DE" sz="2000" dirty="0"/>
              <a:t>, </a:t>
            </a:r>
            <a:r>
              <a:rPr lang="de-DE" sz="2000" dirty="0" err="1"/>
              <a:t>more</a:t>
            </a:r>
            <a:r>
              <a:rPr lang="de-DE" sz="2000" dirty="0"/>
              <a:t> </a:t>
            </a:r>
            <a:r>
              <a:rPr lang="de-DE" sz="2000" dirty="0" err="1"/>
              <a:t>likely</a:t>
            </a:r>
            <a:r>
              <a:rPr lang="de-DE" sz="2000" dirty="0"/>
              <a:t> </a:t>
            </a:r>
            <a:r>
              <a:rPr lang="de-DE" sz="2000" dirty="0" err="1"/>
              <a:t>attentional</a:t>
            </a:r>
            <a:r>
              <a:rPr lang="de-DE" sz="2000" dirty="0"/>
              <a:t> </a:t>
            </a:r>
            <a:r>
              <a:rPr lang="de-DE" sz="2000" dirty="0" err="1"/>
              <a:t>tunneling</a:t>
            </a:r>
            <a:r>
              <a:rPr lang="de-DE" sz="2000" dirty="0"/>
              <a:t>, </a:t>
            </a:r>
            <a:r>
              <a:rPr lang="de-DE" sz="2000" dirty="0" err="1"/>
              <a:t>disorganized</a:t>
            </a:r>
            <a:r>
              <a:rPr lang="de-DE" sz="2000" dirty="0"/>
              <a:t> </a:t>
            </a:r>
            <a:r>
              <a:rPr lang="de-DE" sz="2000" dirty="0" err="1"/>
              <a:t>scanning</a:t>
            </a:r>
            <a:r>
              <a:rPr lang="de-DE" sz="2000" dirty="0"/>
              <a:t> </a:t>
            </a:r>
            <a:r>
              <a:rPr lang="de-DE" sz="2000" dirty="0" err="1"/>
              <a:t>for</a:t>
            </a:r>
            <a:r>
              <a:rPr lang="de-DE" sz="2000" dirty="0"/>
              <a:t> </a:t>
            </a:r>
            <a:r>
              <a:rPr lang="de-DE" sz="2000" dirty="0" err="1"/>
              <a:t>elements</a:t>
            </a:r>
            <a:r>
              <a:rPr lang="de-DE" sz="2000" dirty="0"/>
              <a:t> and </a:t>
            </a:r>
            <a:r>
              <a:rPr lang="de-DE" sz="2000" dirty="0" err="1"/>
              <a:t>less</a:t>
            </a:r>
            <a:r>
              <a:rPr lang="de-DE" sz="2000" dirty="0"/>
              <a:t> </a:t>
            </a:r>
            <a:r>
              <a:rPr lang="de-DE" sz="2000" dirty="0" err="1"/>
              <a:t>attention</a:t>
            </a:r>
            <a:r>
              <a:rPr lang="de-DE" sz="2000" dirty="0"/>
              <a:t> </a:t>
            </a:r>
            <a:r>
              <a:rPr lang="de-DE" sz="2000" dirty="0" err="1"/>
              <a:t>to</a:t>
            </a:r>
            <a:r>
              <a:rPr lang="de-DE" sz="2000" dirty="0"/>
              <a:t> </a:t>
            </a:r>
            <a:r>
              <a:rPr lang="de-DE" sz="2000" dirty="0" err="1"/>
              <a:t>peripheral</a:t>
            </a:r>
            <a:r>
              <a:rPr lang="de-DE" sz="2000" dirty="0"/>
              <a:t> </a:t>
            </a:r>
            <a:r>
              <a:rPr lang="de-DE" sz="2000" dirty="0" err="1"/>
              <a:t>cues</a:t>
            </a:r>
            <a:r>
              <a:rPr lang="de-DE" sz="2000" dirty="0"/>
              <a:t>.</a:t>
            </a:r>
          </a:p>
          <a:p>
            <a:r>
              <a:rPr lang="de-DE" dirty="0"/>
              <a:t>Data </a:t>
            </a:r>
            <a:r>
              <a:rPr lang="de-DE" dirty="0" err="1"/>
              <a:t>overload</a:t>
            </a:r>
            <a:endParaRPr lang="de-DE" dirty="0"/>
          </a:p>
          <a:p>
            <a:pPr lvl="1"/>
            <a:r>
              <a:rPr lang="de-DE" dirty="0"/>
              <a:t>Volume and rate </a:t>
            </a:r>
            <a:r>
              <a:rPr lang="de-DE" dirty="0" err="1"/>
              <a:t>of</a:t>
            </a:r>
            <a:r>
              <a:rPr lang="de-DE" dirty="0"/>
              <a:t> </a:t>
            </a:r>
            <a:r>
              <a:rPr lang="de-DE" dirty="0" err="1"/>
              <a:t>change</a:t>
            </a:r>
            <a:endParaRPr lang="de-DE" dirty="0"/>
          </a:p>
          <a:p>
            <a:pPr lvl="1"/>
            <a:r>
              <a:rPr lang="de-DE" dirty="0"/>
              <a:t>Limited </a:t>
            </a:r>
            <a:r>
              <a:rPr lang="de-DE" dirty="0" err="1"/>
              <a:t>bandwith</a:t>
            </a:r>
            <a:r>
              <a:rPr lang="de-DE" dirty="0"/>
              <a:t> </a:t>
            </a:r>
            <a:r>
              <a:rPr lang="de-DE" dirty="0" err="1"/>
              <a:t>of</a:t>
            </a:r>
            <a:r>
              <a:rPr lang="de-DE" dirty="0"/>
              <a:t> human </a:t>
            </a:r>
            <a:r>
              <a:rPr lang="de-DE" dirty="0" err="1"/>
              <a:t>sensory</a:t>
            </a:r>
            <a:r>
              <a:rPr lang="de-DE" dirty="0"/>
              <a:t> and </a:t>
            </a:r>
            <a:r>
              <a:rPr lang="de-DE" dirty="0" err="1"/>
              <a:t>information-processing</a:t>
            </a:r>
            <a:r>
              <a:rPr lang="de-DE" dirty="0"/>
              <a:t> </a:t>
            </a:r>
            <a:r>
              <a:rPr lang="de-DE" dirty="0" err="1"/>
              <a:t>mechanisms</a:t>
            </a:r>
            <a:r>
              <a:rPr lang="de-DE" dirty="0"/>
              <a:t>.</a:t>
            </a:r>
          </a:p>
          <a:p>
            <a:pPr lvl="1"/>
            <a:r>
              <a:rPr lang="de-DE" dirty="0"/>
              <a:t>Rate </a:t>
            </a:r>
            <a:r>
              <a:rPr lang="de-DE" dirty="0" err="1"/>
              <a:t>of</a:t>
            </a:r>
            <a:r>
              <a:rPr lang="de-DE" dirty="0"/>
              <a:t> </a:t>
            </a:r>
            <a:r>
              <a:rPr lang="de-DE" dirty="0" err="1"/>
              <a:t>data</a:t>
            </a:r>
            <a:r>
              <a:rPr lang="de-DE" dirty="0"/>
              <a:t> </a:t>
            </a:r>
            <a:r>
              <a:rPr lang="de-DE" dirty="0" err="1"/>
              <a:t>flow</a:t>
            </a:r>
            <a:r>
              <a:rPr lang="de-DE" dirty="0"/>
              <a:t> </a:t>
            </a:r>
            <a:r>
              <a:rPr lang="de-DE" dirty="0" err="1"/>
              <a:t>can</a:t>
            </a:r>
            <a:r>
              <a:rPr lang="de-DE" dirty="0"/>
              <a:t> </a:t>
            </a:r>
            <a:r>
              <a:rPr lang="de-DE" dirty="0" err="1"/>
              <a:t>be</a:t>
            </a:r>
            <a:r>
              <a:rPr lang="de-DE" dirty="0"/>
              <a:t> </a:t>
            </a:r>
            <a:r>
              <a:rPr lang="de-DE" dirty="0" err="1"/>
              <a:t>enhanced</a:t>
            </a:r>
            <a:r>
              <a:rPr lang="de-DE" dirty="0"/>
              <a:t> </a:t>
            </a:r>
            <a:r>
              <a:rPr lang="de-DE" dirty="0" err="1"/>
              <a:t>significantly</a:t>
            </a:r>
            <a:r>
              <a:rPr lang="de-DE" dirty="0"/>
              <a:t> </a:t>
            </a:r>
            <a:r>
              <a:rPr lang="de-DE" dirty="0" err="1"/>
              <a:t>by</a:t>
            </a:r>
            <a:r>
              <a:rPr lang="de-DE" dirty="0"/>
              <a:t> </a:t>
            </a:r>
            <a:r>
              <a:rPr lang="de-DE" dirty="0" err="1"/>
              <a:t>ergonomic</a:t>
            </a:r>
            <a:r>
              <a:rPr lang="de-DE" dirty="0"/>
              <a:t> </a:t>
            </a:r>
            <a:r>
              <a:rPr lang="de-DE" dirty="0" err="1"/>
              <a:t>user</a:t>
            </a:r>
            <a:r>
              <a:rPr lang="de-DE" dirty="0"/>
              <a:t> </a:t>
            </a:r>
            <a:r>
              <a:rPr lang="de-DE" dirty="0" err="1"/>
              <a:t>interfaces</a:t>
            </a:r>
            <a:endParaRPr lang="de-DE" dirty="0"/>
          </a:p>
          <a:p>
            <a:r>
              <a:rPr lang="de-DE" dirty="0" err="1"/>
              <a:t>Misplaced</a:t>
            </a:r>
            <a:r>
              <a:rPr lang="de-DE" dirty="0"/>
              <a:t> </a:t>
            </a:r>
            <a:r>
              <a:rPr lang="de-DE" dirty="0" err="1"/>
              <a:t>salience</a:t>
            </a:r>
            <a:endParaRPr lang="de-DE" dirty="0"/>
          </a:p>
          <a:p>
            <a:pPr lvl="1"/>
            <a:r>
              <a:rPr lang="de-DE" dirty="0" err="1"/>
              <a:t>Some</a:t>
            </a:r>
            <a:r>
              <a:rPr lang="de-DE" dirty="0"/>
              <a:t> </a:t>
            </a:r>
            <a:r>
              <a:rPr lang="de-DE" dirty="0" err="1"/>
              <a:t>features</a:t>
            </a:r>
            <a:r>
              <a:rPr lang="de-DE" dirty="0"/>
              <a:t> (</a:t>
            </a:r>
            <a:r>
              <a:rPr lang="de-DE" dirty="0" err="1"/>
              <a:t>size</a:t>
            </a:r>
            <a:r>
              <a:rPr lang="de-DE" dirty="0"/>
              <a:t>, </a:t>
            </a:r>
            <a:r>
              <a:rPr lang="de-DE" dirty="0" err="1"/>
              <a:t>shape</a:t>
            </a:r>
            <a:r>
              <a:rPr lang="de-DE" dirty="0"/>
              <a:t>, </a:t>
            </a:r>
            <a:r>
              <a:rPr lang="de-DE" dirty="0" err="1"/>
              <a:t>movement</a:t>
            </a:r>
            <a:r>
              <a:rPr lang="de-DE" dirty="0"/>
              <a:t>, </a:t>
            </a:r>
            <a:r>
              <a:rPr lang="de-DE" dirty="0" err="1"/>
              <a:t>flashing</a:t>
            </a:r>
            <a:r>
              <a:rPr lang="de-DE" dirty="0"/>
              <a:t> </a:t>
            </a:r>
            <a:r>
              <a:rPr lang="de-DE" dirty="0" err="1"/>
              <a:t>lights</a:t>
            </a:r>
            <a:r>
              <a:rPr lang="de-DE" dirty="0"/>
              <a:t>, </a:t>
            </a:r>
            <a:r>
              <a:rPr lang="de-DE" dirty="0" err="1"/>
              <a:t>noise</a:t>
            </a:r>
            <a:r>
              <a:rPr lang="de-DE" dirty="0"/>
              <a:t>) </a:t>
            </a:r>
            <a:r>
              <a:rPr lang="de-DE" dirty="0" err="1"/>
              <a:t>are</a:t>
            </a:r>
            <a:r>
              <a:rPr lang="de-DE" dirty="0"/>
              <a:t> </a:t>
            </a:r>
            <a:r>
              <a:rPr lang="de-DE" dirty="0" err="1"/>
              <a:t>prioritized</a:t>
            </a:r>
            <a:r>
              <a:rPr lang="de-DE" dirty="0"/>
              <a:t> in </a:t>
            </a:r>
            <a:r>
              <a:rPr lang="de-DE" dirty="0" err="1"/>
              <a:t>sensory</a:t>
            </a:r>
            <a:r>
              <a:rPr lang="de-DE" dirty="0"/>
              <a:t> and </a:t>
            </a:r>
            <a:r>
              <a:rPr lang="de-DE" dirty="0" err="1"/>
              <a:t>attentional</a:t>
            </a:r>
            <a:r>
              <a:rPr lang="de-DE" dirty="0"/>
              <a:t> </a:t>
            </a:r>
            <a:r>
              <a:rPr lang="de-DE" dirty="0" err="1"/>
              <a:t>processing</a:t>
            </a:r>
            <a:endParaRPr lang="de-DE" dirty="0"/>
          </a:p>
          <a:p>
            <a:pPr lvl="1"/>
            <a:r>
              <a:rPr lang="de-DE" dirty="0" err="1"/>
              <a:t>Overuse</a:t>
            </a:r>
            <a:r>
              <a:rPr lang="de-DE" dirty="0"/>
              <a:t> </a:t>
            </a:r>
            <a:r>
              <a:rPr lang="de-DE" dirty="0" err="1"/>
              <a:t>or</a:t>
            </a:r>
            <a:r>
              <a:rPr lang="de-DE" dirty="0"/>
              <a:t> </a:t>
            </a:r>
            <a:r>
              <a:rPr lang="de-DE" dirty="0" err="1"/>
              <a:t>inappropriate</a:t>
            </a:r>
            <a:r>
              <a:rPr lang="de-DE" dirty="0"/>
              <a:t> </a:t>
            </a:r>
            <a:r>
              <a:rPr lang="de-DE" dirty="0" err="1"/>
              <a:t>use</a:t>
            </a:r>
            <a:r>
              <a:rPr lang="de-DE" dirty="0"/>
              <a:t> </a:t>
            </a:r>
            <a:r>
              <a:rPr lang="de-DE" dirty="0" err="1"/>
              <a:t>degrades</a:t>
            </a:r>
            <a:r>
              <a:rPr lang="de-DE" dirty="0"/>
              <a:t> SA </a:t>
            </a:r>
            <a:r>
              <a:rPr lang="de-DE" dirty="0" err="1"/>
              <a:t>to</a:t>
            </a:r>
            <a:r>
              <a:rPr lang="de-DE" dirty="0"/>
              <a:t> </a:t>
            </a:r>
            <a:r>
              <a:rPr lang="de-DE" dirty="0" err="1"/>
              <a:t>other</a:t>
            </a:r>
            <a:r>
              <a:rPr lang="de-DE" dirty="0"/>
              <a:t> </a:t>
            </a:r>
            <a:r>
              <a:rPr lang="de-DE" dirty="0" err="1"/>
              <a:t>information</a:t>
            </a:r>
            <a:endParaRPr lang="de-DE" dirty="0"/>
          </a:p>
          <a:p>
            <a:r>
              <a:rPr lang="de-DE" dirty="0" err="1"/>
              <a:t>Errant</a:t>
            </a:r>
            <a:r>
              <a:rPr lang="de-DE" dirty="0"/>
              <a:t> mental </a:t>
            </a:r>
            <a:r>
              <a:rPr lang="de-DE" dirty="0" err="1"/>
              <a:t>models</a:t>
            </a:r>
            <a:endParaRPr lang="de-DE" dirty="0"/>
          </a:p>
          <a:p>
            <a:pPr lvl="1"/>
            <a:r>
              <a:rPr lang="de-DE" dirty="0"/>
              <a:t>„</a:t>
            </a:r>
            <a:r>
              <a:rPr lang="de-DE" dirty="0" err="1"/>
              <a:t>representational</a:t>
            </a:r>
            <a:r>
              <a:rPr lang="de-DE" dirty="0"/>
              <a:t> </a:t>
            </a:r>
            <a:r>
              <a:rPr lang="de-DE" dirty="0" err="1"/>
              <a:t>error</a:t>
            </a:r>
            <a:r>
              <a:rPr lang="de-DE" dirty="0"/>
              <a:t>“</a:t>
            </a:r>
          </a:p>
          <a:p>
            <a:pPr lvl="1"/>
            <a:r>
              <a:rPr lang="de-DE" dirty="0"/>
              <a:t>A </a:t>
            </a:r>
            <a:r>
              <a:rPr lang="de-DE" dirty="0" err="1"/>
              <a:t>wrong</a:t>
            </a:r>
            <a:r>
              <a:rPr lang="de-DE" dirty="0"/>
              <a:t> mental </a:t>
            </a:r>
            <a:r>
              <a:rPr lang="de-DE" dirty="0" err="1"/>
              <a:t>model</a:t>
            </a:r>
            <a:r>
              <a:rPr lang="de-DE" dirty="0"/>
              <a:t> </a:t>
            </a:r>
            <a:r>
              <a:rPr lang="de-DE" dirty="0" err="1"/>
              <a:t>is</a:t>
            </a:r>
            <a:r>
              <a:rPr lang="de-DE" dirty="0"/>
              <a:t> </a:t>
            </a:r>
            <a:r>
              <a:rPr lang="de-DE" dirty="0" err="1"/>
              <a:t>applied</a:t>
            </a:r>
            <a:endParaRPr lang="de-DE" dirty="0"/>
          </a:p>
          <a:p>
            <a:r>
              <a:rPr lang="de-DE" dirty="0"/>
              <a:t>Out </a:t>
            </a:r>
            <a:r>
              <a:rPr lang="de-DE" dirty="0" err="1"/>
              <a:t>of</a:t>
            </a:r>
            <a:r>
              <a:rPr lang="de-DE" dirty="0"/>
              <a:t> </a:t>
            </a:r>
            <a:r>
              <a:rPr lang="de-DE" dirty="0" err="1"/>
              <a:t>the</a:t>
            </a:r>
            <a:r>
              <a:rPr lang="de-DE" dirty="0"/>
              <a:t> loop </a:t>
            </a:r>
            <a:r>
              <a:rPr lang="de-DE" dirty="0" err="1"/>
              <a:t>syndrome</a:t>
            </a:r>
            <a:endParaRPr lang="de-DE" dirty="0"/>
          </a:p>
          <a:p>
            <a:pPr lvl="1"/>
            <a:r>
              <a:rPr lang="de-DE" dirty="0"/>
              <a:t>Automation </a:t>
            </a:r>
            <a:r>
              <a:rPr lang="de-DE" dirty="0" err="1"/>
              <a:t>can</a:t>
            </a:r>
            <a:r>
              <a:rPr lang="de-DE" dirty="0"/>
              <a:t> </a:t>
            </a:r>
            <a:r>
              <a:rPr lang="de-DE" dirty="0" err="1"/>
              <a:t>eliminate</a:t>
            </a:r>
            <a:r>
              <a:rPr lang="de-DE" dirty="0"/>
              <a:t> </a:t>
            </a:r>
            <a:r>
              <a:rPr lang="de-DE" dirty="0" err="1"/>
              <a:t>excessive</a:t>
            </a:r>
            <a:r>
              <a:rPr lang="de-DE" dirty="0"/>
              <a:t> </a:t>
            </a:r>
            <a:r>
              <a:rPr lang="de-DE" dirty="0" err="1"/>
              <a:t>workload</a:t>
            </a:r>
            <a:r>
              <a:rPr lang="de-DE" dirty="0"/>
              <a:t>, but </a:t>
            </a:r>
            <a:r>
              <a:rPr lang="de-DE" dirty="0" err="1"/>
              <a:t>can</a:t>
            </a:r>
            <a:r>
              <a:rPr lang="de-DE" dirty="0"/>
              <a:t> also </a:t>
            </a:r>
            <a:r>
              <a:rPr lang="de-DE" dirty="0" err="1"/>
              <a:t>lower</a:t>
            </a:r>
            <a:r>
              <a:rPr lang="de-DE" dirty="0"/>
              <a:t> SA </a:t>
            </a:r>
            <a:r>
              <a:rPr lang="de-DE" dirty="0" err="1"/>
              <a:t>by</a:t>
            </a:r>
            <a:r>
              <a:rPr lang="de-DE" dirty="0"/>
              <a:t> </a:t>
            </a:r>
            <a:r>
              <a:rPr lang="de-DE" dirty="0" err="1"/>
              <a:t>putting</a:t>
            </a:r>
            <a:r>
              <a:rPr lang="de-DE" dirty="0"/>
              <a:t> </a:t>
            </a:r>
            <a:r>
              <a:rPr lang="de-DE" dirty="0" err="1"/>
              <a:t>people</a:t>
            </a:r>
            <a:r>
              <a:rPr lang="de-DE" dirty="0"/>
              <a:t> out </a:t>
            </a:r>
            <a:r>
              <a:rPr lang="de-DE" dirty="0" err="1"/>
              <a:t>of</a:t>
            </a:r>
            <a:r>
              <a:rPr lang="de-DE" dirty="0"/>
              <a:t> </a:t>
            </a:r>
            <a:r>
              <a:rPr lang="de-DE" dirty="0" err="1"/>
              <a:t>the</a:t>
            </a:r>
            <a:r>
              <a:rPr lang="de-DE" dirty="0"/>
              <a:t> loop. </a:t>
            </a:r>
          </a:p>
          <a:p>
            <a:pPr lvl="1"/>
            <a:r>
              <a:rPr lang="de-DE" dirty="0"/>
              <a:t>„</a:t>
            </a:r>
            <a:r>
              <a:rPr lang="de-DE" dirty="0" err="1"/>
              <a:t>take-over</a:t>
            </a:r>
            <a:r>
              <a:rPr lang="de-DE" dirty="0"/>
              <a:t>-time“ </a:t>
            </a:r>
            <a:r>
              <a:rPr lang="de-DE" dirty="0" err="1"/>
              <a:t>where</a:t>
            </a:r>
            <a:r>
              <a:rPr lang="de-DE" dirty="0"/>
              <a:t> </a:t>
            </a:r>
            <a:r>
              <a:rPr lang="de-DE" dirty="0" err="1"/>
              <a:t>automatisation</a:t>
            </a:r>
            <a:r>
              <a:rPr lang="de-DE" dirty="0"/>
              <a:t> </a:t>
            </a:r>
            <a:r>
              <a:rPr lang="de-DE" dirty="0" err="1"/>
              <a:t>fails</a:t>
            </a:r>
            <a:r>
              <a:rPr lang="de-DE" dirty="0"/>
              <a:t> </a:t>
            </a:r>
            <a:r>
              <a:rPr lang="de-DE" dirty="0" err="1"/>
              <a:t>or</a:t>
            </a:r>
            <a:r>
              <a:rPr lang="de-DE" dirty="0"/>
              <a:t> </a:t>
            </a:r>
            <a:r>
              <a:rPr lang="de-DE" dirty="0" err="1"/>
              <a:t>is</a:t>
            </a:r>
            <a:r>
              <a:rPr lang="de-DE" dirty="0"/>
              <a:t> not </a:t>
            </a:r>
            <a:r>
              <a:rPr lang="de-DE" dirty="0" err="1"/>
              <a:t>equipped</a:t>
            </a:r>
            <a:r>
              <a:rPr lang="de-DE" dirty="0"/>
              <a:t> </a:t>
            </a:r>
            <a:r>
              <a:rPr lang="de-DE" dirty="0" err="1"/>
              <a:t>to</a:t>
            </a:r>
            <a:r>
              <a:rPr lang="de-DE" dirty="0"/>
              <a:t> handle a </a:t>
            </a:r>
            <a:r>
              <a:rPr lang="de-DE" dirty="0" err="1"/>
              <a:t>situation</a:t>
            </a:r>
            <a:endParaRPr lang="de-DE" dirty="0"/>
          </a:p>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D5B37-16A7-41E0-A180-A2CCA22AEF43}"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897066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2771B-DA63-4BD4-90AF-8C545A7CE5A4}"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98688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2</a:t>
            </a:fld>
            <a:endParaRPr lang="en-US" noProof="0" dirty="0"/>
          </a:p>
        </p:txBody>
      </p:sp>
    </p:spTree>
    <p:extLst>
      <p:ext uri="{BB962C8B-B14F-4D97-AF65-F5344CB8AC3E}">
        <p14:creationId xmlns:p14="http://schemas.microsoft.com/office/powerpoint/2010/main" val="20600559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Empowering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is a </a:t>
            </a:r>
            <a:r>
              <a:rPr lang="en-US" i="1" dirty="0"/>
              <a:t>burdening process</a:t>
            </a:r>
            <a:r>
              <a:rPr lang="en-US" dirty="0"/>
              <a:t> in which specific empowering behaviors of the leader increase followers' job induced tension, which in turn diminishes the positive influence of empowering leadership on followers' work role performance. The results generally support these contrasting notions, suggesting that there are two faces, enabling and burdening, of empowering leadership. Implications for future research and professional practice on empowering leadership are also discussed.</a:t>
            </a:r>
            <a:endParaRPr lang="nb-NO" b="1" dirty="0"/>
          </a:p>
          <a:p>
            <a:endParaRPr lang="nb-NO" dirty="0"/>
          </a:p>
          <a:p>
            <a:r>
              <a:rPr lang="en-US" dirty="0"/>
              <a:t>Transformational Leadership: Hannah, S. T., </a:t>
            </a:r>
            <a:r>
              <a:rPr lang="en-US" dirty="0" err="1"/>
              <a:t>Schaubroeck</a:t>
            </a:r>
            <a:r>
              <a:rPr lang="en-US" dirty="0"/>
              <a:t>, J. M., &amp; Peng, A. C. (2016). Transforming followers’ value internalization and role self-efficacy: Dual processes promoting performance and peer norm-enforcement. Journal of Applied Psychology, 101(2), 252.</a:t>
            </a:r>
          </a:p>
          <a:p>
            <a:br>
              <a:rPr lang="en-US" dirty="0"/>
            </a:br>
            <a:r>
              <a:rPr lang="en-US" dirty="0"/>
              <a:t>There are 4 components to transformational leadership the 4 I's: Bass. (1999) Two decade of research and development in transformational leadership. European Journal of Work and Organizational Psychology</a:t>
            </a:r>
          </a:p>
          <a:p>
            <a:r>
              <a:rPr lang="en-US" dirty="0"/>
              <a:t>Idealized Influence (II) – the leader serves as an ideal role model for followers; embodies the qualities that he/she wants in his/her team. In this case, the followers see the leader as a model to emulate. For the followers, it is easy to believe and trust in a transformational leader.</a:t>
            </a:r>
          </a:p>
          <a:p>
            <a:r>
              <a:rPr lang="en-US" dirty="0"/>
              <a:t>Inspirational Motivation (IM) – Transformational leaders have the ability to inspire and motivate followers through having a vision and presenting that vision. Combined, these first two I's are what constitute the transformational leader's productivity. A transformational leader manages to inspire the followers easily with clarity..</a:t>
            </a:r>
          </a:p>
          <a:p>
            <a:r>
              <a:rPr lang="en-US" dirty="0"/>
              <a:t>Individualized Consideration (IC) – Transformational leaders demonstrate genuine concern for the needs and feelings of followers and help them self-actualize. This personal attention to each follower assists in developing trust among the organization's members and their authority figure(s). </a:t>
            </a:r>
          </a:p>
          <a:p>
            <a:r>
              <a:rPr lang="en-US" dirty="0"/>
              <a:t>Intellectual Stimulation (IS) – the leader challenges followers to be innovative and creative, they encourage their followers to challenge the status quo, constantly challenge followers to higher levels of performance</a:t>
            </a:r>
          </a:p>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B6CAF-8741-4B2C-B608-CDC0C1984F8F}"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002522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altLang="el-GR" dirty="0"/>
              <a:t>Is there a set of characteristics </a:t>
            </a:r>
            <a:br>
              <a:rPr lang="en-GB" altLang="el-GR" dirty="0"/>
            </a:br>
            <a:r>
              <a:rPr lang="en-GB" altLang="el-GR" dirty="0"/>
              <a:t>that determine a good leader?</a:t>
            </a:r>
          </a:p>
          <a:p>
            <a:pPr lvl="1" eaLnBrk="1" hangingPunct="1"/>
            <a:r>
              <a:rPr lang="en-GB" altLang="el-GR" dirty="0"/>
              <a:t>Personality?</a:t>
            </a:r>
          </a:p>
          <a:p>
            <a:pPr lvl="1" eaLnBrk="1" hangingPunct="1"/>
            <a:r>
              <a:rPr lang="en-GB" altLang="el-GR" dirty="0"/>
              <a:t>Dominance and personal presence?</a:t>
            </a:r>
          </a:p>
          <a:p>
            <a:pPr lvl="1" eaLnBrk="1" hangingPunct="1"/>
            <a:r>
              <a:rPr lang="en-GB" altLang="el-GR" dirty="0"/>
              <a:t>Charisma?</a:t>
            </a:r>
          </a:p>
          <a:p>
            <a:pPr lvl="1" eaLnBrk="1" hangingPunct="1"/>
            <a:r>
              <a:rPr lang="en-GB" altLang="el-GR" dirty="0"/>
              <a:t>Self confidence?</a:t>
            </a:r>
          </a:p>
          <a:p>
            <a:pPr lvl="1" eaLnBrk="1" hangingPunct="1"/>
            <a:r>
              <a:rPr lang="en-GB" altLang="el-GR" dirty="0"/>
              <a:t>Achievement?</a:t>
            </a:r>
          </a:p>
          <a:p>
            <a:pPr lvl="1" eaLnBrk="1" hangingPunct="1"/>
            <a:r>
              <a:rPr lang="en-GB" altLang="el-GR" dirty="0"/>
              <a:t>Ability to formulate a clear vision?</a:t>
            </a:r>
          </a:p>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2771B-DA63-4BD4-90AF-8C545A7CE5A4}"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755641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ln/>
        </p:spPr>
      </p:sp>
      <p:sp>
        <p:nvSpPr>
          <p:cNvPr id="212995" name="Notes Placeholder 2"/>
          <p:cNvSpPr>
            <a:spLocks noGrp="1"/>
          </p:cNvSpPr>
          <p:nvPr>
            <p:ph type="body" idx="1"/>
          </p:nvPr>
        </p:nvSpPr>
        <p:spPr>
          <a:noFill/>
        </p:spPr>
        <p:txBody>
          <a:bodyPr/>
          <a:lstStyle/>
          <a:p>
            <a:pPr>
              <a:spcBef>
                <a:spcPct val="0"/>
              </a:spcBef>
            </a:pPr>
            <a:r>
              <a:rPr lang="en-US" dirty="0">
                <a:latin typeface="Verdana" pitchFamily="34" charset="0"/>
                <a:cs typeface="Verdana" pitchFamily="34" charset="0"/>
              </a:rPr>
              <a:t>In order for the learning system to generate and institutionalize improvements, we need to make sure there is </a:t>
            </a:r>
            <a:r>
              <a:rPr lang="en-US" b="1" i="1" dirty="0">
                <a:latin typeface="Verdana" pitchFamily="34" charset="0"/>
                <a:cs typeface="Verdana" pitchFamily="34" charset="0"/>
              </a:rPr>
              <a:t>psychological safety</a:t>
            </a:r>
            <a:r>
              <a:rPr lang="en-US" dirty="0">
                <a:latin typeface="Verdana" pitchFamily="34" charset="0"/>
                <a:cs typeface="Verdana" pitchFamily="34" charset="0"/>
              </a:rPr>
              <a:t>.</a:t>
            </a:r>
          </a:p>
          <a:p>
            <a:pPr>
              <a:spcBef>
                <a:spcPct val="0"/>
              </a:spcBef>
            </a:pPr>
            <a:r>
              <a:rPr lang="en-US" dirty="0">
                <a:latin typeface="Verdana" pitchFamily="34" charset="0"/>
                <a:cs typeface="Verdana" pitchFamily="34" charset="0"/>
              </a:rPr>
              <a:t> </a:t>
            </a:r>
          </a:p>
          <a:p>
            <a:pPr>
              <a:spcBef>
                <a:spcPct val="0"/>
              </a:spcBef>
            </a:pPr>
            <a:r>
              <a:rPr lang="en-US" dirty="0">
                <a:latin typeface="Verdana" pitchFamily="34" charset="0"/>
                <a:cs typeface="Verdana" pitchFamily="34" charset="0"/>
              </a:rPr>
              <a:t>Amy Edmondson states that we are the owners of our image, our own “image consultants”.</a:t>
            </a:r>
          </a:p>
          <a:p>
            <a:pPr>
              <a:spcBef>
                <a:spcPct val="0"/>
              </a:spcBef>
            </a:pPr>
            <a:r>
              <a:rPr lang="en-US" dirty="0">
                <a:latin typeface="Verdana" pitchFamily="34" charset="0"/>
                <a:cs typeface="Verdana" pitchFamily="34" charset="0"/>
              </a:rPr>
              <a:t> </a:t>
            </a:r>
          </a:p>
          <a:p>
            <a:pPr>
              <a:spcBef>
                <a:spcPct val="0"/>
              </a:spcBef>
            </a:pPr>
            <a:r>
              <a:rPr lang="en-US" dirty="0">
                <a:latin typeface="Verdana" pitchFamily="34" charset="0"/>
                <a:cs typeface="Verdana" pitchFamily="34" charset="0"/>
              </a:rPr>
              <a:t>In order to protect our image we don’t want to look:</a:t>
            </a:r>
          </a:p>
          <a:p>
            <a:pPr>
              <a:spcBef>
                <a:spcPct val="0"/>
              </a:spcBef>
            </a:pPr>
            <a:r>
              <a:rPr lang="en-US" dirty="0">
                <a:latin typeface="Verdana" pitchFamily="34" charset="0"/>
                <a:cs typeface="Verdana" pitchFamily="34" charset="0"/>
              </a:rPr>
              <a:t> </a:t>
            </a:r>
          </a:p>
          <a:p>
            <a:pPr>
              <a:spcBef>
                <a:spcPct val="0"/>
              </a:spcBef>
            </a:pPr>
            <a:r>
              <a:rPr lang="en-US" dirty="0">
                <a:latin typeface="Verdana" pitchFamily="34" charset="0"/>
                <a:cs typeface="Verdana" pitchFamily="34" charset="0"/>
              </a:rPr>
              <a:t>Stupid; therefore Don’t ask questions</a:t>
            </a:r>
          </a:p>
          <a:p>
            <a:pPr>
              <a:spcBef>
                <a:spcPct val="0"/>
              </a:spcBef>
            </a:pPr>
            <a:r>
              <a:rPr lang="en-US" dirty="0">
                <a:latin typeface="Verdana" pitchFamily="34" charset="0"/>
                <a:cs typeface="Verdana" pitchFamily="34" charset="0"/>
              </a:rPr>
              <a:t>Incompetent; therefore Don’t ask for feedback</a:t>
            </a:r>
          </a:p>
          <a:p>
            <a:pPr>
              <a:spcBef>
                <a:spcPct val="0"/>
              </a:spcBef>
            </a:pPr>
            <a:r>
              <a:rPr lang="en-US" dirty="0">
                <a:latin typeface="Verdana" pitchFamily="34" charset="0"/>
                <a:cs typeface="Verdana" pitchFamily="34" charset="0"/>
              </a:rPr>
              <a:t>Negative; therefore Don’t be doubtful or criticize</a:t>
            </a:r>
          </a:p>
          <a:p>
            <a:pPr>
              <a:spcBef>
                <a:spcPct val="0"/>
              </a:spcBef>
            </a:pPr>
            <a:r>
              <a:rPr lang="en-US" dirty="0">
                <a:latin typeface="Verdana" pitchFamily="34" charset="0"/>
                <a:cs typeface="Verdana" pitchFamily="34" charset="0"/>
              </a:rPr>
              <a:t>Disruptive; therefore Don’t suggest anything innovative</a:t>
            </a:r>
          </a:p>
          <a:p>
            <a:pPr>
              <a:spcBef>
                <a:spcPct val="0"/>
              </a:spcBef>
            </a:pPr>
            <a:endParaRPr lang="en-US" dirty="0">
              <a:latin typeface="Verdana" pitchFamily="34" charset="0"/>
              <a:cs typeface="Verdana" pitchFamily="34" charset="0"/>
            </a:endParaRPr>
          </a:p>
          <a:p>
            <a:pPr>
              <a:spcBef>
                <a:spcPct val="0"/>
              </a:spcBef>
            </a:pPr>
            <a:r>
              <a:rPr lang="en-US" dirty="0">
                <a:latin typeface="Verdana" pitchFamily="34" charset="0"/>
                <a:cs typeface="Verdana" pitchFamily="34" charset="0"/>
              </a:rPr>
              <a:t>When</a:t>
            </a:r>
            <a:r>
              <a:rPr lang="en-US" baseline="0" dirty="0">
                <a:latin typeface="Verdana" pitchFamily="34" charset="0"/>
                <a:cs typeface="Verdana" pitchFamily="34" charset="0"/>
              </a:rPr>
              <a:t> psychological safety exists in a unit or organization, these things don’t exist, and, in fact, aren’t tolerated. Creating psychological safety is one of the critical roles of leaders at all levels of the organization.</a:t>
            </a:r>
            <a:endParaRPr lang="en-US" dirty="0">
              <a:latin typeface="Verdana" pitchFamily="34" charset="0"/>
              <a:cs typeface="Verdana" pitchFamily="34" charset="0"/>
            </a:endParaRPr>
          </a:p>
        </p:txBody>
      </p:sp>
      <p:sp>
        <p:nvSpPr>
          <p:cNvPr id="212996" name="Slide Number Placeholder 3"/>
          <p:cNvSpPr>
            <a:spLocks noGrp="1"/>
          </p:cNvSpPr>
          <p:nvPr>
            <p:ph type="sldNum" sz="quarter" idx="5"/>
          </p:nvPr>
        </p:nvSpPr>
        <p:spPr>
          <a:noFill/>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B04A64-9E8B-48B4-9787-0C5F9ADADC3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823289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4B5B03-0631-4B9C-8C48-368AFAF587AE}" type="slidenum">
              <a:rPr kumimoji="0" lang="en-US" altLang="en-US" sz="1200" b="0" i="0" u="none" strike="noStrike" kern="1200" cap="none" spc="0" normalizeH="0" baseline="0" noProof="0" smtClean="0">
                <a:ln>
                  <a:noFill/>
                </a:ln>
                <a:solidFill>
                  <a:srgbClr val="000000"/>
                </a:solidFill>
                <a:effectLst/>
                <a:uLnTx/>
                <a:uFillTx/>
                <a:latin typeface="Aptos" panose="02110004020202020204"/>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altLang="en-US" sz="1200" b="0" i="0" u="none" strike="noStrike" kern="1200" cap="none" spc="0" normalizeH="0" baseline="0" noProof="0">
              <a:ln>
                <a:noFill/>
              </a:ln>
              <a:solidFill>
                <a:srgbClr val="000000"/>
              </a:solidFill>
              <a:effectLst/>
              <a:uLnTx/>
              <a:uFillTx/>
              <a:latin typeface="Aptos" panose="02110004020202020204"/>
              <a:ea typeface="ＭＳ Ｐゴシック" pitchFamily="34" charset="-128"/>
              <a:cs typeface="+mn-cs"/>
            </a:endParaRPr>
          </a:p>
        </p:txBody>
      </p:sp>
      <p:sp>
        <p:nvSpPr>
          <p:cNvPr id="90115" name="Rectangle 2"/>
          <p:cNvSpPr>
            <a:spLocks noGrp="1" noRot="1" noChangeAspect="1" noChangeArrowheads="1" noTextEdit="1"/>
          </p:cNvSpPr>
          <p:nvPr>
            <p:ph type="sldImg"/>
          </p:nvPr>
        </p:nvSpPr>
        <p:spPr>
          <a:solidFill>
            <a:srgbClr val="FFFFFF"/>
          </a:solidFill>
          <a:ln/>
        </p:spPr>
      </p:sp>
      <p:sp>
        <p:nvSpPr>
          <p:cNvPr id="901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itchFamily="34" charset="-128"/>
            </a:endParaRPr>
          </a:p>
        </p:txBody>
      </p:sp>
    </p:spTree>
    <p:extLst>
      <p:ext uri="{BB962C8B-B14F-4D97-AF65-F5344CB8AC3E}">
        <p14:creationId xmlns:p14="http://schemas.microsoft.com/office/powerpoint/2010/main" val="18277273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4B5B03-0631-4B9C-8C48-368AFAF587AE}" type="slidenum">
              <a:rPr kumimoji="0" lang="en-US" altLang="en-US" sz="1200" b="0" i="0" u="none" strike="noStrike" kern="1200" cap="none" spc="0" normalizeH="0" baseline="0" noProof="0" smtClean="0">
                <a:ln>
                  <a:noFill/>
                </a:ln>
                <a:solidFill>
                  <a:srgbClr val="000000"/>
                </a:solidFill>
                <a:effectLst/>
                <a:uLnTx/>
                <a:uFillTx/>
                <a:latin typeface="Aptos" panose="02110004020202020204"/>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altLang="en-US" sz="1200" b="0" i="0" u="none" strike="noStrike" kern="1200" cap="none" spc="0" normalizeH="0" baseline="0" noProof="0">
              <a:ln>
                <a:noFill/>
              </a:ln>
              <a:solidFill>
                <a:srgbClr val="000000"/>
              </a:solidFill>
              <a:effectLst/>
              <a:uLnTx/>
              <a:uFillTx/>
              <a:latin typeface="Aptos" panose="02110004020202020204"/>
              <a:ea typeface="ＭＳ Ｐゴシック" pitchFamily="34" charset="-128"/>
              <a:cs typeface="+mn-cs"/>
            </a:endParaRPr>
          </a:p>
        </p:txBody>
      </p:sp>
      <p:sp>
        <p:nvSpPr>
          <p:cNvPr id="90115" name="Rectangle 2"/>
          <p:cNvSpPr>
            <a:spLocks noGrp="1" noRot="1" noChangeAspect="1" noChangeArrowheads="1" noTextEdit="1"/>
          </p:cNvSpPr>
          <p:nvPr>
            <p:ph type="sldImg"/>
          </p:nvPr>
        </p:nvSpPr>
        <p:spPr>
          <a:solidFill>
            <a:srgbClr val="FFFFFF"/>
          </a:solidFill>
          <a:ln/>
        </p:spPr>
      </p:sp>
      <p:sp>
        <p:nvSpPr>
          <p:cNvPr id="9011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ffectLst/>
                <a:latin typeface="Arial" panose="020B0604020202020204" pitchFamily="34" charset="0"/>
              </a:rPr>
              <a:t>Leroy and colleagues (2012) studied nursing</a:t>
            </a:r>
            <a:br>
              <a:rPr lang="en-US" dirty="0"/>
            </a:br>
            <a:r>
              <a:rPr lang="en-US" dirty="0">
                <a:effectLst/>
                <a:latin typeface="Arial" panose="020B0604020202020204" pitchFamily="34" charset="0"/>
              </a:rPr>
              <a:t>teams and found that team leaders who admit their mistakes can improve the team’s compliance</a:t>
            </a:r>
            <a:br>
              <a:rPr lang="en-US" dirty="0"/>
            </a:br>
            <a:r>
              <a:rPr lang="en-US" dirty="0">
                <a:effectLst/>
                <a:latin typeface="Arial" panose="020B0604020202020204" pitchFamily="34" charset="0"/>
              </a:rPr>
              <a:t>with safety protocols and psychological safety to report errors (Salas et al 2019)</a:t>
            </a:r>
            <a:endParaRPr lang="en-US" altLang="en-US" dirty="0">
              <a:ea typeface="ＭＳ Ｐゴシック" pitchFamily="34" charset="-128"/>
            </a:endParaRPr>
          </a:p>
        </p:txBody>
      </p:sp>
    </p:spTree>
    <p:extLst>
      <p:ext uri="{BB962C8B-B14F-4D97-AF65-F5344CB8AC3E}">
        <p14:creationId xmlns:p14="http://schemas.microsoft.com/office/powerpoint/2010/main" val="10985087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2012, Google initiated Project Aristotle to determine the key factors that make teams effective. After </a:t>
            </a:r>
            <a:r>
              <a:rPr lang="en-GB" dirty="0" err="1"/>
              <a:t>analyzing</a:t>
            </a:r>
            <a:r>
              <a:rPr lang="en-GB" dirty="0"/>
              <a:t> over 180 teams, the study identified five critical elements:</a:t>
            </a:r>
          </a:p>
          <a:p>
            <a:endParaRPr lang="en-GB" dirty="0"/>
          </a:p>
          <a:p>
            <a:r>
              <a:rPr lang="en-GB" b="1" dirty="0"/>
              <a:t>Psychological Safety</a:t>
            </a:r>
          </a:p>
          <a:p>
            <a:r>
              <a:rPr lang="en-GB" dirty="0"/>
              <a:t>Project Aristotle, Google’s internal study, identified psychological safety as the most crucial factor for team success. It emphasizes creating an environment where employees feel safe to express concerns, share ideas, and take risks without fear of punishment. However, the actions described in the protest article—terminating employees and placing others on leave for internal advocacy—seem to undermine this principle. Such measures can create a culture of fear, discouraging employees from speaking up and eroding trust.</a:t>
            </a:r>
          </a:p>
          <a:p>
            <a:r>
              <a:rPr lang="en-GB" b="1" dirty="0"/>
              <a:t>Dependability and Structure</a:t>
            </a:r>
          </a:p>
          <a:p>
            <a:r>
              <a:rPr lang="en-GB" dirty="0"/>
              <a:t>The study also found that dependability and clear structures are essential for effective teams. When team members trust each other to </a:t>
            </a:r>
            <a:r>
              <a:rPr lang="en-GB" dirty="0" err="1"/>
              <a:t>fulfill</a:t>
            </a:r>
            <a:r>
              <a:rPr lang="en-GB" dirty="0"/>
              <a:t> their roles consistently, collaboration thrives. Yet, the perception that Google’s actions against employees were punitive and inconsistent could erode this trust. Employees may view such disciplinary measures as prioritizing authority over fairness, damaging dependability within teams.</a:t>
            </a:r>
          </a:p>
          <a:p>
            <a:r>
              <a:rPr lang="en-GB" b="1" dirty="0"/>
              <a:t>Meaning and Impact</a:t>
            </a:r>
          </a:p>
          <a:p>
            <a:r>
              <a:rPr lang="en-GB" dirty="0"/>
              <a:t>According to Project Aristotle, employees are more motivated when their work feels meaningful and contributes to a larger purpose. For those advocating for ethical practices and workplace improvements, their activism likely represented meaningful engagement. Google’s response to this activism—penalizing those involved—could demoralize employees, reducing their sense of purpose and impact within the organization.</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902CB-7487-49F8-9035-BAA64ED05E1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062938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But inn November 2019, Google employees organized a protest in response to the company's decision to terminate an employee accused of leaking personal information to the media and to place two others on administrative leave for allegedly accessing documents unrelated to their roles. The protest, which included full-time employees, temporary workers, vendors, and contractors, took place outside Google's offices. Participants expressed concerns that these actions were attempts to suppress internal dissent and discourage workers from voicing concerns about workplace conditions and company policies.</a:t>
            </a:r>
          </a:p>
          <a:p>
            <a:endParaRPr lang="en-GB" dirty="0"/>
          </a:p>
          <a:p>
            <a:r>
              <a:rPr lang="en-GB" dirty="0"/>
              <a:t>The two articles—</a:t>
            </a:r>
            <a:r>
              <a:rPr lang="en-GB" b="1" dirty="0"/>
              <a:t>“Google Workers Protest Company’s Treatment of Fired Worker, Employees Forced Leave”</a:t>
            </a:r>
            <a:r>
              <a:rPr lang="en-GB" dirty="0"/>
              <a:t> and </a:t>
            </a:r>
            <a:r>
              <a:rPr lang="en-GB" b="1" dirty="0"/>
              <a:t>“What Google Learned From Its Quest to Build the Perfect Team”</a:t>
            </a:r>
            <a:r>
              <a:rPr lang="en-GB" dirty="0"/>
              <a:t>—highlight a notable contradiction between Google's stated values for fostering effective teams and its approach to handling workplace dissent.</a:t>
            </a:r>
          </a:p>
          <a:p>
            <a:r>
              <a:rPr lang="en-GB" b="1" dirty="0"/>
              <a:t>The Contradiction</a:t>
            </a:r>
          </a:p>
          <a:p>
            <a:r>
              <a:rPr lang="en-GB" dirty="0"/>
              <a:t>While Google champions openness, collaboration, and psychological safety as cornerstones of team effectiveness, its handling of dissent appears to conflict with these principles. Actions perceived as suppressing internal advocacy risk creating a workplace culture that stifles the very qualities Google claims are essential for high-performing teams.</a:t>
            </a:r>
          </a:p>
          <a:p>
            <a:r>
              <a:rPr lang="en-GB" b="1" dirty="0"/>
              <a:t>Broader Implications</a:t>
            </a:r>
          </a:p>
          <a:p>
            <a:r>
              <a:rPr lang="en-GB" dirty="0"/>
              <a:t>This contradiction highlights a broader challenge for organizations: aligning their internal practices with their stated values. Balancing business priorities, security concerns, and a commitment to fostering a safe and open environment is essential for credibility and long-term success. Bridging this gap will be crucial for Google to maintain trust and embody the principles it promotes.</a:t>
            </a:r>
          </a:p>
          <a:p>
            <a:r>
              <a:rPr lang="en-GB" dirty="0"/>
              <a:t>4o</a:t>
            </a:r>
          </a:p>
          <a:p>
            <a:br>
              <a:rPr lang="en-GB" dirty="0"/>
            </a:b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902CB-7487-49F8-9035-BAA64ED05E1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259880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Pixar Animation Studios has cultivated a workplace culture that emphasizes vulnerability, creativity, and collaboration. This environment encourages employees to openly share ideas and feedback, fostering innovation and continuous improvement.</a:t>
            </a:r>
          </a:p>
          <a:p>
            <a:r>
              <a:rPr lang="en-GB" dirty="0"/>
              <a:t>A key component of Pixar's approach is the "Braintrust" meetings, where directors present their projects to a group of peers for candid feedback. These sessions are characterized by open dialogue and constructive criticism, allowing filmmakers to refine their work without fear of judgment.</a:t>
            </a:r>
          </a:p>
          <a:p>
            <a:r>
              <a:rPr lang="en-GB" dirty="0"/>
              <a:t>Additionally, Pixar promotes a culture where failure is viewed as a learning opportunity rather than a setback. By normalizing vulnerability and embracing mistakes, the studio creates a safe space for employees to take creative risks, leading to groundbreaking storytelling and artistic achievements.</a:t>
            </a:r>
          </a:p>
          <a:p>
            <a:r>
              <a:rPr lang="en-GB" dirty="0"/>
              <a:t>This commitment to vulnerability and open communication has been instrumental in Pixar's success, enabling the studio to produce critically acclaimed and beloved films.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902CB-7487-49F8-9035-BAA64ED05E1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372548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document, </a:t>
            </a:r>
            <a:r>
              <a:rPr lang="en-GB" b="1" dirty="0"/>
              <a:t>"A Survey of Cybersecurity Professionals’ Perceptions and Experiences of Safety and Belonging in the Community,"</a:t>
            </a:r>
            <a:r>
              <a:rPr lang="en-GB" dirty="0"/>
              <a:t> explores the challenges faced by marginalized groups in cybersecurity. Here’s a summary:</a:t>
            </a:r>
          </a:p>
          <a:p>
            <a:r>
              <a:rPr lang="en-GB" b="1" dirty="0"/>
              <a:t>Key Findings:</a:t>
            </a:r>
          </a:p>
          <a:p>
            <a:pPr>
              <a:buFont typeface="+mj-lt"/>
              <a:buAutoNum type="arabicPeriod"/>
            </a:pPr>
            <a:r>
              <a:rPr lang="en-GB" b="1" dirty="0"/>
              <a:t>Diversity Challenges</a:t>
            </a:r>
            <a:r>
              <a:rPr lang="en-GB" dirty="0"/>
              <a:t>:</a:t>
            </a:r>
          </a:p>
          <a:p>
            <a:pPr marL="742950" lvl="1" indent="-285750">
              <a:buFont typeface="+mj-lt"/>
              <a:buAutoNum type="arabicPeriod"/>
            </a:pPr>
            <a:r>
              <a:rPr lang="en-GB" dirty="0"/>
              <a:t>The cybersecurity field lacks diversity, with fewer than 10% representation from women, Latine, and Black professionals.</a:t>
            </a:r>
          </a:p>
          <a:p>
            <a:pPr marL="742950" lvl="1" indent="-285750">
              <a:buFont typeface="+mj-lt"/>
              <a:buAutoNum type="arabicPeriod"/>
            </a:pPr>
            <a:r>
              <a:rPr lang="en-GB" dirty="0"/>
              <a:t>Marginalized groups face barriers such as harassment, stereotyping, and exclusion from supportive networks.</a:t>
            </a:r>
          </a:p>
          <a:p>
            <a:pPr>
              <a:buFont typeface="+mj-lt"/>
              <a:buAutoNum type="arabicPeriod"/>
            </a:pPr>
            <a:r>
              <a:rPr lang="en-GB" b="1" dirty="0"/>
              <a:t>Psychological Safety</a:t>
            </a:r>
            <a:r>
              <a:rPr lang="en-GB" dirty="0"/>
              <a:t>:</a:t>
            </a:r>
          </a:p>
          <a:p>
            <a:pPr marL="742950" lvl="1" indent="-285750">
              <a:buFont typeface="+mj-lt"/>
              <a:buAutoNum type="arabicPeriod"/>
            </a:pPr>
            <a:r>
              <a:rPr lang="en-GB" dirty="0"/>
              <a:t>Across all demographics, professionals reported low psychological safety, meaning they often do not feel comfortable speaking up or taking risks in their community.</a:t>
            </a:r>
          </a:p>
          <a:p>
            <a:pPr>
              <a:buFont typeface="+mj-lt"/>
              <a:buAutoNum type="arabicPeriod"/>
            </a:pPr>
            <a:r>
              <a:rPr lang="en-GB" b="1" dirty="0"/>
              <a:t>Harassment and Identity-Based Challenges</a:t>
            </a:r>
            <a:r>
              <a:rPr lang="en-GB" dirty="0"/>
              <a:t>:</a:t>
            </a:r>
          </a:p>
          <a:p>
            <a:pPr marL="742950" lvl="1" indent="-285750">
              <a:buFont typeface="+mj-lt"/>
              <a:buAutoNum type="arabicPeriod"/>
            </a:pPr>
            <a:r>
              <a:rPr lang="en-GB" dirty="0"/>
              <a:t>Women reported significantly higher rates of harassment, stereotyping, and othering than men.</a:t>
            </a:r>
          </a:p>
          <a:p>
            <a:pPr marL="742950" lvl="1" indent="-285750">
              <a:buFont typeface="+mj-lt"/>
              <a:buAutoNum type="arabicPeriod"/>
            </a:pPr>
            <a:r>
              <a:rPr lang="en-GB" dirty="0"/>
              <a:t>Genderqueer participants also reported challenges but had too small a sample size for generalizable findings.</a:t>
            </a:r>
          </a:p>
          <a:p>
            <a:pPr>
              <a:buFont typeface="+mj-lt"/>
              <a:buAutoNum type="arabicPeriod"/>
            </a:pPr>
            <a:r>
              <a:rPr lang="en-GB" b="1" dirty="0"/>
              <a:t>Support Networks</a:t>
            </a:r>
            <a:r>
              <a:rPr lang="en-GB" dirty="0"/>
              <a:t>:</a:t>
            </a:r>
          </a:p>
          <a:p>
            <a:pPr marL="742950" lvl="1" indent="-285750">
              <a:buFont typeface="+mj-lt"/>
              <a:buAutoNum type="arabicPeriod"/>
            </a:pPr>
            <a:r>
              <a:rPr lang="en-GB" dirty="0"/>
              <a:t>Black participants found community organizations more helpful compared to their White counterparts.</a:t>
            </a:r>
          </a:p>
          <a:p>
            <a:pPr marL="742950" lvl="1" indent="-285750">
              <a:buFont typeface="+mj-lt"/>
              <a:buAutoNum type="arabicPeriod"/>
            </a:pPr>
            <a:r>
              <a:rPr lang="en-GB" dirty="0"/>
              <a:t>Women preferred identity-focused groups like “Women in Cybersecurity,” while men tended to join general-interest organizations.</a:t>
            </a:r>
          </a:p>
          <a:p>
            <a:pPr>
              <a:buFont typeface="+mj-lt"/>
              <a:buAutoNum type="arabicPeriod"/>
            </a:pPr>
            <a:r>
              <a:rPr lang="en-GB" b="1" dirty="0"/>
              <a:t>Early Experiences and Psychological Impact</a:t>
            </a:r>
            <a:r>
              <a:rPr lang="en-GB" dirty="0"/>
              <a:t>:</a:t>
            </a:r>
          </a:p>
          <a:p>
            <a:pPr marL="742950" lvl="1" indent="-285750">
              <a:buFont typeface="+mj-lt"/>
              <a:buAutoNum type="arabicPeriod"/>
            </a:pPr>
            <a:r>
              <a:rPr lang="en-GB" dirty="0"/>
              <a:t>Early programming experiences in high school correlated with both increased confidence in technical skills and higher rates of harassment.</a:t>
            </a:r>
          </a:p>
          <a:p>
            <a:r>
              <a:rPr lang="en-GB" b="1" dirty="0"/>
              <a:t>Recommendations:</a:t>
            </a:r>
          </a:p>
          <a:p>
            <a:pPr>
              <a:buFont typeface="Arial" panose="020B0604020202020204" pitchFamily="34" charset="0"/>
              <a:buChar char="•"/>
            </a:pPr>
            <a:r>
              <a:rPr lang="en-GB" b="1" dirty="0"/>
              <a:t>Cultural Changes</a:t>
            </a:r>
            <a:r>
              <a:rPr lang="en-GB" dirty="0"/>
              <a:t>: Leaders must foster inclusive environments by emphasizing safety and inclusivity as shared community values.</a:t>
            </a:r>
          </a:p>
          <a:p>
            <a:pPr>
              <a:buFont typeface="Arial" panose="020B0604020202020204" pitchFamily="34" charset="0"/>
              <a:buChar char="•"/>
            </a:pPr>
            <a:r>
              <a:rPr lang="en-GB" b="1" dirty="0"/>
              <a:t>Training and Policies</a:t>
            </a:r>
            <a:r>
              <a:rPr lang="en-GB" dirty="0"/>
              <a:t>: Implement training for allyship and bystander intervention and enforce clear policies against harassment.</a:t>
            </a:r>
          </a:p>
          <a:p>
            <a:pPr>
              <a:buFont typeface="Arial" panose="020B0604020202020204" pitchFamily="34" charset="0"/>
              <a:buChar char="•"/>
            </a:pPr>
            <a:r>
              <a:rPr lang="en-GB" b="1" dirty="0"/>
              <a:t>Support Systems</a:t>
            </a:r>
            <a:r>
              <a:rPr lang="en-GB" dirty="0"/>
              <a:t>: Encourage mentoring programs and identity-based support networks.</a:t>
            </a:r>
          </a:p>
          <a:p>
            <a:pPr>
              <a:buFont typeface="Arial" panose="020B0604020202020204" pitchFamily="34" charset="0"/>
              <a:buChar char="•"/>
            </a:pPr>
            <a:r>
              <a:rPr lang="en-GB" b="1" dirty="0"/>
              <a:t>Welcoming Early Education</a:t>
            </a:r>
            <a:r>
              <a:rPr lang="en-GB" dirty="0"/>
              <a:t>: Address barriers in early development stages, making learning environments inclusive and supportive.</a:t>
            </a:r>
          </a:p>
          <a:p>
            <a:r>
              <a:rPr lang="en-GB" b="1" dirty="0"/>
              <a:t>Broader Implications:</a:t>
            </a:r>
          </a:p>
          <a:p>
            <a:r>
              <a:rPr lang="en-GB" dirty="0"/>
              <a:t>The study highlights a need for systemic changes in the cybersecurity field to improve diversity and inclusion. While some progress has been made, persistent challenges underscore the importance of targeted interventions and community-building efforts to create a more equitable profession.</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902CB-7487-49F8-9035-BAA64ED05E1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229163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22222"/>
                </a:solidFill>
                <a:effectLst/>
                <a:latin typeface="Arial" panose="020B0604020202020204" pitchFamily="34" charset="0"/>
              </a:rPr>
              <a:t>Newman, A., Donohue, R., &amp; Eva, N. (2017). Psychological safety: A systematic review of the literature. </a:t>
            </a:r>
            <a:r>
              <a:rPr lang="en-GB" b="0" i="1" dirty="0">
                <a:solidFill>
                  <a:srgbClr val="222222"/>
                </a:solidFill>
                <a:effectLst/>
                <a:latin typeface="Arial" panose="020B0604020202020204" pitchFamily="34" charset="0"/>
              </a:rPr>
              <a:t>Human resource management review</a:t>
            </a:r>
            <a:r>
              <a:rPr lang="en-GB" b="0" i="0" dirty="0">
                <a:solidFill>
                  <a:srgbClr val="222222"/>
                </a:solidFill>
                <a:effectLst/>
                <a:latin typeface="Arial" panose="020B0604020202020204" pitchFamily="34" charset="0"/>
              </a:rPr>
              <a:t>, </a:t>
            </a:r>
            <a:r>
              <a:rPr lang="en-GB" b="0" i="1" dirty="0">
                <a:solidFill>
                  <a:srgbClr val="222222"/>
                </a:solidFill>
                <a:effectLst/>
                <a:latin typeface="Arial" panose="020B0604020202020204" pitchFamily="34" charset="0"/>
              </a:rPr>
              <a:t>27</a:t>
            </a:r>
            <a:r>
              <a:rPr lang="en-GB" b="0" i="0" dirty="0">
                <a:solidFill>
                  <a:srgbClr val="222222"/>
                </a:solidFill>
                <a:effectLst/>
                <a:latin typeface="Arial" panose="020B0604020202020204" pitchFamily="34" charset="0"/>
              </a:rPr>
              <a:t>(3), 521-535.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222222"/>
              </a:solidFill>
              <a:effectLst/>
              <a:latin typeface="Arial" panose="020B0604020202020204" pitchFamily="34" charset="0"/>
            </a:endParaRPr>
          </a:p>
          <a:p>
            <a:r>
              <a:rPr lang="en-GB" dirty="0"/>
              <a:t>The article "Psychological Safety: A Systematic Review of the Literature" provides a comprehensive examination of psychological safety, defining it as a shared belief among team members that the team is a safe space for interpersonal risk-taking. The review highlights the critical role of psychological safety in fostering learning, collaboration, and performance in organizations, particularly in complex and hazardous work environments.</a:t>
            </a:r>
          </a:p>
          <a:p>
            <a:r>
              <a:rPr lang="en-GB" b="1" dirty="0"/>
              <a:t>Key Highlights:</a:t>
            </a:r>
          </a:p>
          <a:p>
            <a:pPr>
              <a:buFont typeface="+mj-lt"/>
              <a:buAutoNum type="arabicPeriod"/>
            </a:pPr>
            <a:r>
              <a:rPr lang="en-GB" b="1" dirty="0"/>
              <a:t>Importance</a:t>
            </a:r>
            <a:r>
              <a:rPr lang="en-GB" dirty="0"/>
              <a:t>:</a:t>
            </a:r>
          </a:p>
          <a:p>
            <a:pPr marL="742950" lvl="1" indent="-285750">
              <a:buFont typeface="+mj-lt"/>
              <a:buAutoNum type="arabicPeriod"/>
            </a:pPr>
            <a:r>
              <a:rPr lang="en-GB" dirty="0"/>
              <a:t>Psychological safety is essential for learning, innovation, and error reduction.</a:t>
            </a:r>
          </a:p>
          <a:p>
            <a:pPr marL="742950" lvl="1" indent="-285750">
              <a:buFont typeface="+mj-lt"/>
              <a:buAutoNum type="arabicPeriod"/>
            </a:pPr>
            <a:r>
              <a:rPr lang="en-GB" dirty="0"/>
              <a:t>It enables open communication, feedback exchange, and risk-taking in teams.</a:t>
            </a:r>
          </a:p>
          <a:p>
            <a:pPr>
              <a:buFont typeface="+mj-lt"/>
              <a:buAutoNum type="arabicPeriod"/>
            </a:pPr>
            <a:r>
              <a:rPr lang="en-GB" b="1" dirty="0"/>
              <a:t>Antecedents</a:t>
            </a:r>
            <a:r>
              <a:rPr lang="en-GB" dirty="0"/>
              <a:t>:</a:t>
            </a:r>
          </a:p>
          <a:p>
            <a:pPr marL="742950" lvl="1" indent="-285750">
              <a:buFont typeface="+mj-lt"/>
              <a:buAutoNum type="arabicPeriod"/>
            </a:pPr>
            <a:r>
              <a:rPr lang="en-GB" dirty="0"/>
              <a:t>Supportive leadership </a:t>
            </a:r>
            <a:r>
              <a:rPr lang="en-GB" dirty="0" err="1"/>
              <a:t>behaviors</a:t>
            </a:r>
            <a:r>
              <a:rPr lang="en-GB" dirty="0"/>
              <a:t> (e.g., inclusiveness, trustworthiness).</a:t>
            </a:r>
          </a:p>
          <a:p>
            <a:pPr marL="742950" lvl="1" indent="-285750">
              <a:buFont typeface="+mj-lt"/>
              <a:buAutoNum type="arabicPeriod"/>
            </a:pPr>
            <a:r>
              <a:rPr lang="en-GB" dirty="0"/>
              <a:t>Organizational practices (e.g., diversity initiatives, mentoring).</a:t>
            </a:r>
          </a:p>
          <a:p>
            <a:pPr marL="742950" lvl="1" indent="-285750">
              <a:buFont typeface="+mj-lt"/>
              <a:buAutoNum type="arabicPeriod"/>
            </a:pPr>
            <a:r>
              <a:rPr lang="en-GB" dirty="0"/>
              <a:t>Strong social networks and relationships within teams.</a:t>
            </a:r>
          </a:p>
          <a:p>
            <a:pPr>
              <a:buFont typeface="+mj-lt"/>
              <a:buAutoNum type="arabicPeriod"/>
            </a:pPr>
            <a:r>
              <a:rPr lang="en-GB" b="1" dirty="0"/>
              <a:t>Outcomes</a:t>
            </a:r>
            <a:r>
              <a:rPr lang="en-GB" dirty="0"/>
              <a:t>:</a:t>
            </a:r>
          </a:p>
          <a:p>
            <a:pPr marL="742950" lvl="1" indent="-285750">
              <a:buFont typeface="+mj-lt"/>
              <a:buAutoNum type="arabicPeriod"/>
            </a:pPr>
            <a:r>
              <a:rPr lang="en-GB" dirty="0"/>
              <a:t>Improved team learning, creativity, and performance.</a:t>
            </a:r>
          </a:p>
          <a:p>
            <a:pPr marL="742950" lvl="1" indent="-285750">
              <a:buFont typeface="+mj-lt"/>
              <a:buAutoNum type="arabicPeriod"/>
            </a:pPr>
            <a:r>
              <a:rPr lang="en-GB" dirty="0"/>
              <a:t>Enhanced individual attitudes, such as engagement and commitment.</a:t>
            </a:r>
          </a:p>
          <a:p>
            <a:pPr>
              <a:buFont typeface="+mj-lt"/>
              <a:buAutoNum type="arabicPeriod"/>
            </a:pPr>
            <a:r>
              <a:rPr lang="en-GB" b="1" dirty="0"/>
              <a:t>Research Gaps</a:t>
            </a:r>
            <a:r>
              <a:rPr lang="en-GB" dirty="0"/>
              <a:t>:</a:t>
            </a:r>
          </a:p>
          <a:p>
            <a:pPr marL="742950" lvl="1" indent="-285750">
              <a:buFont typeface="+mj-lt"/>
              <a:buAutoNum type="arabicPeriod"/>
            </a:pPr>
            <a:r>
              <a:rPr lang="en-GB" dirty="0"/>
              <a:t>Limited understanding of the negative consequences of "too much" psychological safety.</a:t>
            </a:r>
          </a:p>
          <a:p>
            <a:pPr marL="742950" lvl="1" indent="-285750">
              <a:buFont typeface="+mj-lt"/>
              <a:buAutoNum type="arabicPeriod"/>
            </a:pPr>
            <a:r>
              <a:rPr lang="en-GB" dirty="0"/>
              <a:t>Need for longitudinal studies to explore its dynamic development over time.</a:t>
            </a:r>
          </a:p>
          <a:p>
            <a:pPr marL="742950" lvl="1" indent="-285750">
              <a:buFont typeface="+mj-lt"/>
              <a:buAutoNum type="arabicPeriod"/>
            </a:pPr>
            <a:r>
              <a:rPr lang="en-GB" dirty="0"/>
              <a:t>Insufficient integration of theories explaining how psychological safety evolves.</a:t>
            </a:r>
          </a:p>
          <a:p>
            <a:pPr>
              <a:buFont typeface="+mj-lt"/>
              <a:buAutoNum type="arabicPeriod"/>
            </a:pPr>
            <a:r>
              <a:rPr lang="en-GB" b="1" dirty="0"/>
              <a:t>Theoretical Contributions</a:t>
            </a:r>
            <a:r>
              <a:rPr lang="en-GB" dirty="0"/>
              <a:t>:</a:t>
            </a:r>
          </a:p>
          <a:p>
            <a:pPr marL="742950" lvl="1" indent="-285750">
              <a:buFont typeface="+mj-lt"/>
              <a:buAutoNum type="arabicPeriod"/>
            </a:pPr>
            <a:r>
              <a:rPr lang="en-GB" dirty="0"/>
              <a:t>Suggests using Conservation of Resources (COR) theory to explain resource-driven psychological safety outcomes.</a:t>
            </a:r>
          </a:p>
          <a:p>
            <a:pPr marL="742950" lvl="1" indent="-285750">
              <a:buFont typeface="+mj-lt"/>
              <a:buAutoNum type="arabicPeriod"/>
            </a:pPr>
            <a:r>
              <a:rPr lang="en-GB" dirty="0"/>
              <a:t>Recommends Trait Activation Theory (TAT) to understand how individual traits interact with psychological safety climates.</a:t>
            </a:r>
          </a:p>
          <a:p>
            <a:r>
              <a:rPr lang="en-GB" dirty="0"/>
              <a:t>The paper concludes by urging future research to address these gaps and explore cultural and multi-level influences on psychological safety to maximize its benefits in diverse organizational contexts.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902CB-7487-49F8-9035-BAA64ED05E1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79785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Christian </a:t>
            </a:r>
            <a:r>
              <a:rPr lang="nb-NO" dirty="0" err="1"/>
              <a:t>Streich</a:t>
            </a:r>
            <a:endParaRPr lang="nb-NO" dirty="0"/>
          </a:p>
          <a:p>
            <a:r>
              <a:rPr lang="en-US" dirty="0"/>
              <a:t>Because of his immediate success at the club and his enigmatic and, oftentimes, energetic personality, </a:t>
            </a:r>
            <a:r>
              <a:rPr lang="en-US" dirty="0" err="1"/>
              <a:t>Streich</a:t>
            </a:r>
            <a:r>
              <a:rPr lang="en-US" dirty="0"/>
              <a:t> has been called a "cult figure",</a:t>
            </a:r>
            <a:r>
              <a:rPr lang="en-US" baseline="30000" dirty="0">
                <a:hlinkClick r:id="rId3"/>
              </a:rPr>
              <a:t>[3]</a:t>
            </a:r>
            <a:r>
              <a:rPr lang="en-US" dirty="0"/>
              <a:t> a "firebrand",</a:t>
            </a:r>
            <a:r>
              <a:rPr lang="en-US" baseline="30000" dirty="0">
                <a:hlinkClick r:id="rId4"/>
              </a:rPr>
              <a:t>[4]</a:t>
            </a:r>
            <a:r>
              <a:rPr lang="en-US" dirty="0"/>
              <a:t> and a "football philosopher</a:t>
            </a:r>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2771B-DA63-4BD4-90AF-8C545A7CE5A4}"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643679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66A75E-C629-4FC0-BC09-9153E07C2EAB}"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879006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t>The role models the female cadets are exposed too, both nationally and locally at the institution also have cultural aspects that represent equality and support. </a:t>
            </a:r>
            <a:endParaRPr lang="en-GB"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E00CDE-E440-46BE-B0A4-B5FD47D332F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018498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article </a:t>
            </a:r>
            <a:r>
              <a:rPr lang="en-GB" b="1" dirty="0"/>
              <a:t>"Closing the Gap: Boosting Women’s Representation in Cybersecurity Leadership"</a:t>
            </a:r>
            <a:r>
              <a:rPr lang="en-GB" dirty="0"/>
              <a:t> highlights the significant gender disparity in cybersecurity, particularly in leadership roles, and emphasizes the need for targeted interventions. Challenges include biased recruitment practices with masculine-coded job descriptions, workplace cultures that marginalize women, a lack of flexible policies for work-life balance, and the absence of female role models and mentors. To address these issues, the article suggests adopting gender-neutral language in job postings, implementing blind recruitment processes, promoting STEM education for girls, and establishing mentorship programs and inclusive networking spaces. Flexible work arrangements and policies valuing diversity are essential to retaining female talent, while celebrating the achievements of women leaders can inspire future generations. Collaboration with industry and government, combined with regular data collection to assess progress, is vital to creating a more equitable and innovative cybersecurity sector. Diversity in leadership is framed not just as an ethical imperative but as a strategic advantage for combating evolving cyber threats​</a:t>
            </a:r>
          </a:p>
          <a:p>
            <a:endParaRPr lang="en-GB" dirty="0"/>
          </a:p>
          <a:p>
            <a:r>
              <a:rPr lang="en-GB" dirty="0"/>
              <a:t>The study </a:t>
            </a:r>
            <a:r>
              <a:rPr lang="en-GB" b="1" dirty="0"/>
              <a:t>"Empowering Women to Lead Cybersecurity: The Effect of Female Executives on Disclosure Sentiment"</a:t>
            </a:r>
            <a:r>
              <a:rPr lang="en-GB" dirty="0"/>
              <a:t> highlights the critical role of female executives in enhancing corporate cybersecurity disclosure practices. It finds that companies with gender-diverse boards are 38.65% more likely to disclose cybersecurity-related information, with female executives contributing to more detailed and transparent disclosures. Their approach often includes a conservative, litigious, and uncertain tone, reflecting risk-aversion and a focus on robust governance. The research aligns with theories like upper echelon and human capital, suggesting that the diverse perspectives of women improve decision-making, risk management, and stakeholder trust. These findings emphasize the strategic value of gender diversity in corporate leadership, particularly in navigating complex risks like cybersecurity, while addressing stakeholder demands for transparency and accountability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902CB-7487-49F8-9035-BAA64ED05E1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494200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740838-DC75-0840-AF24-B704BFEDA841}"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850942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a:r>
              <a:rPr lang="nb-NO" sz="1200" b="0" i="0" u="none" strike="noStrike" kern="1200" dirty="0">
                <a:solidFill>
                  <a:schemeClr val="tx1"/>
                </a:solidFill>
                <a:effectLst/>
                <a:latin typeface="+mn-lt"/>
                <a:ea typeface="+mn-ea"/>
                <a:cs typeface="+mn-cs"/>
              </a:rPr>
              <a:t>Figure: Lee, M. Y. (2007). </a:t>
            </a:r>
            <a:r>
              <a:rPr lang="nb-NO" sz="1200" b="0" i="1" u="none" strike="noStrike" kern="1200" dirty="0" err="1">
                <a:solidFill>
                  <a:schemeClr val="tx1"/>
                </a:solidFill>
                <a:effectLst/>
                <a:latin typeface="+mn-lt"/>
                <a:ea typeface="+mn-ea"/>
                <a:cs typeface="+mn-cs"/>
              </a:rPr>
              <a:t>Understanding</a:t>
            </a:r>
            <a:r>
              <a:rPr lang="nb-NO" sz="1200" b="0" i="1" u="none" strike="noStrike" kern="1200" dirty="0">
                <a:solidFill>
                  <a:schemeClr val="tx1"/>
                </a:solidFill>
                <a:effectLst/>
                <a:latin typeface="+mn-lt"/>
                <a:ea typeface="+mn-ea"/>
                <a:cs typeface="+mn-cs"/>
              </a:rPr>
              <a:t> </a:t>
            </a:r>
            <a:r>
              <a:rPr lang="nb-NO" sz="1200" b="0" i="1" u="none" strike="noStrike" kern="1200" dirty="0" err="1">
                <a:solidFill>
                  <a:schemeClr val="tx1"/>
                </a:solidFill>
                <a:effectLst/>
                <a:latin typeface="+mn-lt"/>
                <a:ea typeface="+mn-ea"/>
                <a:cs typeface="+mn-cs"/>
              </a:rPr>
              <a:t>changes</a:t>
            </a:r>
            <a:r>
              <a:rPr lang="nb-NO" sz="1200" b="0" i="1" u="none" strike="noStrike" kern="1200" dirty="0">
                <a:solidFill>
                  <a:schemeClr val="tx1"/>
                </a:solidFill>
                <a:effectLst/>
                <a:latin typeface="+mn-lt"/>
                <a:ea typeface="+mn-ea"/>
                <a:cs typeface="+mn-cs"/>
              </a:rPr>
              <a:t> in team-</a:t>
            </a:r>
            <a:r>
              <a:rPr lang="nb-NO" sz="1200" b="0" i="1" u="none" strike="noStrike" kern="1200" dirty="0" err="1">
                <a:solidFill>
                  <a:schemeClr val="tx1"/>
                </a:solidFill>
                <a:effectLst/>
                <a:latin typeface="+mn-lt"/>
                <a:ea typeface="+mn-ea"/>
                <a:cs typeface="+mn-cs"/>
              </a:rPr>
              <a:t>related</a:t>
            </a:r>
            <a:r>
              <a:rPr lang="nb-NO" sz="1200" b="0" i="1" u="none" strike="noStrike" kern="1200" dirty="0">
                <a:solidFill>
                  <a:schemeClr val="tx1"/>
                </a:solidFill>
                <a:effectLst/>
                <a:latin typeface="+mn-lt"/>
                <a:ea typeface="+mn-ea"/>
                <a:cs typeface="+mn-cs"/>
              </a:rPr>
              <a:t> and </a:t>
            </a:r>
            <a:r>
              <a:rPr lang="nb-NO" sz="1200" b="0" i="1" u="none" strike="noStrike" kern="1200" dirty="0" err="1">
                <a:solidFill>
                  <a:schemeClr val="tx1"/>
                </a:solidFill>
                <a:effectLst/>
                <a:latin typeface="+mn-lt"/>
                <a:ea typeface="+mn-ea"/>
                <a:cs typeface="+mn-cs"/>
              </a:rPr>
              <a:t>task-related</a:t>
            </a:r>
            <a:r>
              <a:rPr lang="nb-NO" sz="1200" b="0" i="1" u="none" strike="noStrike" kern="1200" dirty="0">
                <a:solidFill>
                  <a:schemeClr val="tx1"/>
                </a:solidFill>
                <a:effectLst/>
                <a:latin typeface="+mn-lt"/>
                <a:ea typeface="+mn-ea"/>
                <a:cs typeface="+mn-cs"/>
              </a:rPr>
              <a:t> mental </a:t>
            </a:r>
            <a:r>
              <a:rPr lang="nb-NO" sz="1200" b="0" i="1" u="none" strike="noStrike" kern="1200" dirty="0" err="1">
                <a:solidFill>
                  <a:schemeClr val="tx1"/>
                </a:solidFill>
                <a:effectLst/>
                <a:latin typeface="+mn-lt"/>
                <a:ea typeface="+mn-ea"/>
                <a:cs typeface="+mn-cs"/>
              </a:rPr>
              <a:t>models</a:t>
            </a:r>
            <a:r>
              <a:rPr lang="nb-NO" sz="1200" b="0" i="1" u="none" strike="noStrike" kern="1200" dirty="0">
                <a:solidFill>
                  <a:schemeClr val="tx1"/>
                </a:solidFill>
                <a:effectLst/>
                <a:latin typeface="+mn-lt"/>
                <a:ea typeface="+mn-ea"/>
                <a:cs typeface="+mn-cs"/>
              </a:rPr>
              <a:t> and </a:t>
            </a:r>
            <a:r>
              <a:rPr lang="nb-NO" sz="1200" b="0" i="1" u="none" strike="noStrike" kern="1200" dirty="0" err="1">
                <a:solidFill>
                  <a:schemeClr val="tx1"/>
                </a:solidFill>
                <a:effectLst/>
                <a:latin typeface="+mn-lt"/>
                <a:ea typeface="+mn-ea"/>
                <a:cs typeface="+mn-cs"/>
              </a:rPr>
              <a:t>their</a:t>
            </a:r>
            <a:r>
              <a:rPr lang="nb-NO" sz="1200" b="0" i="1" u="none" strike="noStrike" kern="1200" dirty="0">
                <a:solidFill>
                  <a:schemeClr val="tx1"/>
                </a:solidFill>
                <a:effectLst/>
                <a:latin typeface="+mn-lt"/>
                <a:ea typeface="+mn-ea"/>
                <a:cs typeface="+mn-cs"/>
              </a:rPr>
              <a:t> effects </a:t>
            </a:r>
            <a:r>
              <a:rPr lang="nb-NO" sz="1200" b="0" i="1" u="none" strike="noStrike" kern="1200" dirty="0" err="1">
                <a:solidFill>
                  <a:schemeClr val="tx1"/>
                </a:solidFill>
                <a:effectLst/>
                <a:latin typeface="+mn-lt"/>
                <a:ea typeface="+mn-ea"/>
                <a:cs typeface="+mn-cs"/>
              </a:rPr>
              <a:t>on</a:t>
            </a:r>
            <a:r>
              <a:rPr lang="nb-NO" sz="1200" b="0" i="1" u="none" strike="noStrike" kern="1200" dirty="0">
                <a:solidFill>
                  <a:schemeClr val="tx1"/>
                </a:solidFill>
                <a:effectLst/>
                <a:latin typeface="+mn-lt"/>
                <a:ea typeface="+mn-ea"/>
                <a:cs typeface="+mn-cs"/>
              </a:rPr>
              <a:t> team and </a:t>
            </a:r>
            <a:r>
              <a:rPr lang="nb-NO" sz="1200" b="0" i="1" u="none" strike="noStrike" kern="1200" dirty="0" err="1">
                <a:solidFill>
                  <a:schemeClr val="tx1"/>
                </a:solidFill>
                <a:effectLst/>
                <a:latin typeface="+mn-lt"/>
                <a:ea typeface="+mn-ea"/>
                <a:cs typeface="+mn-cs"/>
              </a:rPr>
              <a:t>individual</a:t>
            </a:r>
            <a:r>
              <a:rPr lang="nb-NO" sz="1200" b="0" i="1" u="none" strike="noStrike" kern="1200" dirty="0">
                <a:solidFill>
                  <a:schemeClr val="tx1"/>
                </a:solidFill>
                <a:effectLst/>
                <a:latin typeface="+mn-lt"/>
                <a:ea typeface="+mn-ea"/>
                <a:cs typeface="+mn-cs"/>
              </a:rPr>
              <a:t> performance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Doctoral</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dissertation</a:t>
            </a:r>
            <a:r>
              <a:rPr lang="nb-NO" sz="1200" b="0" i="0" u="none" strike="noStrike" kern="1200" dirty="0">
                <a:solidFill>
                  <a:schemeClr val="tx1"/>
                </a:solidFill>
                <a:effectLst/>
                <a:latin typeface="+mn-lt"/>
                <a:ea typeface="+mn-ea"/>
                <a:cs typeface="+mn-cs"/>
              </a:rPr>
              <a:t>, The Florida State University).</a:t>
            </a:r>
            <a:endParaRPr lang="nb-NO" b="0" dirty="0">
              <a:effectLst/>
            </a:endParaRPr>
          </a:p>
          <a:p>
            <a:pPr rtl="0"/>
            <a:br>
              <a:rPr lang="nb-NO" b="0" dirty="0">
                <a:effectLst/>
              </a:rPr>
            </a:br>
            <a:r>
              <a:rPr lang="nb-NO" sz="1200" b="0" i="0" u="none" strike="noStrike" kern="1200" dirty="0" err="1">
                <a:solidFill>
                  <a:schemeClr val="tx1"/>
                </a:solidFill>
                <a:effectLst/>
                <a:latin typeface="+mn-lt"/>
                <a:ea typeface="+mn-ea"/>
                <a:cs typeface="+mn-cs"/>
              </a:rPr>
              <a:t>Lencioni</a:t>
            </a:r>
            <a:r>
              <a:rPr lang="nb-NO" sz="1200" b="0" i="0" u="none" strike="noStrike" kern="1200" dirty="0">
                <a:solidFill>
                  <a:schemeClr val="tx1"/>
                </a:solidFill>
                <a:effectLst/>
                <a:latin typeface="+mn-lt"/>
                <a:ea typeface="+mn-ea"/>
                <a:cs typeface="+mn-cs"/>
              </a:rPr>
              <a:t>, P. M. (2002). Make </a:t>
            </a:r>
            <a:r>
              <a:rPr lang="nb-NO" sz="1200" b="0" i="0" u="none" strike="noStrike" kern="1200" dirty="0" err="1">
                <a:solidFill>
                  <a:schemeClr val="tx1"/>
                </a:solidFill>
                <a:effectLst/>
                <a:latin typeface="+mn-lt"/>
                <a:ea typeface="+mn-ea"/>
                <a:cs typeface="+mn-cs"/>
              </a:rPr>
              <a:t>your</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values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mean</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something</a:t>
            </a:r>
            <a:r>
              <a:rPr lang="nb-NO" sz="1200" b="0" i="0" u="none" strike="noStrike" kern="1200" dirty="0">
                <a:solidFill>
                  <a:schemeClr val="tx1"/>
                </a:solidFill>
                <a:effectLst/>
                <a:latin typeface="+mn-lt"/>
                <a:ea typeface="+mn-ea"/>
                <a:cs typeface="+mn-cs"/>
              </a:rPr>
              <a:t>. </a:t>
            </a:r>
            <a:r>
              <a:rPr lang="nb-NO" sz="1200" b="0" i="1" u="none" strike="noStrike" kern="1200" dirty="0">
                <a:solidFill>
                  <a:schemeClr val="tx1"/>
                </a:solidFill>
                <a:effectLst/>
                <a:latin typeface="+mn-lt"/>
                <a:ea typeface="+mn-ea"/>
                <a:cs typeface="+mn-cs"/>
              </a:rPr>
              <a:t>Harvard business review</a:t>
            </a:r>
            <a:r>
              <a:rPr lang="nb-NO" sz="1200" b="0" i="0" u="none" strike="noStrike" kern="1200" dirty="0">
                <a:solidFill>
                  <a:schemeClr val="tx1"/>
                </a:solidFill>
                <a:effectLst/>
                <a:latin typeface="+mn-lt"/>
                <a:ea typeface="+mn-ea"/>
                <a:cs typeface="+mn-cs"/>
              </a:rPr>
              <a:t>, </a:t>
            </a:r>
            <a:r>
              <a:rPr lang="nb-NO" sz="1200" b="0" i="1" u="none" strike="noStrike" kern="1200" dirty="0">
                <a:solidFill>
                  <a:schemeClr val="tx1"/>
                </a:solidFill>
                <a:effectLst/>
                <a:latin typeface="+mn-lt"/>
                <a:ea typeface="+mn-ea"/>
                <a:cs typeface="+mn-cs"/>
              </a:rPr>
              <a:t>80</a:t>
            </a:r>
            <a:r>
              <a:rPr lang="nb-NO" sz="1200" b="0" i="0" u="none" strike="noStrike" kern="1200" dirty="0">
                <a:solidFill>
                  <a:schemeClr val="tx1"/>
                </a:solidFill>
                <a:effectLst/>
                <a:latin typeface="+mn-lt"/>
                <a:ea typeface="+mn-ea"/>
                <a:cs typeface="+mn-cs"/>
              </a:rPr>
              <a:t>(7), 113-117.</a:t>
            </a:r>
            <a:endParaRPr lang="nb-NO" b="0" dirty="0">
              <a:effectLst/>
            </a:endParaRPr>
          </a:p>
          <a:p>
            <a:pPr rtl="0"/>
            <a:r>
              <a:rPr lang="nb-NO" sz="1200" b="0" i="0" u="none" strike="noStrike" kern="1200" dirty="0">
                <a:solidFill>
                  <a:schemeClr val="tx1"/>
                </a:solidFill>
                <a:effectLst/>
                <a:latin typeface="+mn-lt"/>
                <a:ea typeface="+mn-ea"/>
                <a:cs typeface="+mn-cs"/>
              </a:rPr>
              <a:t>Companies </a:t>
            </a:r>
            <a:r>
              <a:rPr lang="nb-NO" sz="1200" b="0" i="0" u="none" strike="noStrike" kern="1200" dirty="0" err="1">
                <a:solidFill>
                  <a:schemeClr val="tx1"/>
                </a:solidFill>
                <a:effectLst/>
                <a:latin typeface="+mn-lt"/>
                <a:ea typeface="+mn-ea"/>
                <a:cs typeface="+mn-cs"/>
              </a:rPr>
              <a:t>should</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establish</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some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basic</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definitions</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ensure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that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people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know</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what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they’re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talking</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about</a:t>
            </a:r>
            <a:r>
              <a:rPr lang="nb-NO" sz="1200" b="0" i="0" u="none" strike="noStrike" kern="1200" dirty="0">
                <a:solidFill>
                  <a:schemeClr val="tx1"/>
                </a:solidFill>
                <a:effectLst/>
                <a:latin typeface="+mn-lt"/>
                <a:ea typeface="+mn-ea"/>
                <a:cs typeface="+mn-cs"/>
              </a:rPr>
              <a:t> and </a:t>
            </a:r>
            <a:r>
              <a:rPr lang="nb-NO" sz="1200" b="0" i="0" u="none" strike="noStrike" kern="1200" dirty="0" err="1">
                <a:solidFill>
                  <a:schemeClr val="tx1"/>
                </a:solidFill>
                <a:effectLst/>
                <a:latin typeface="+mn-lt"/>
                <a:ea typeface="+mn-ea"/>
                <a:cs typeface="+mn-cs"/>
              </a:rPr>
              <a:t>what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they’re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trying</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accomplish</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organize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values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into</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four</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categories</a:t>
            </a:r>
            <a:r>
              <a:rPr lang="nb-NO" sz="1200" b="0" i="0" u="none" strike="noStrike" kern="1200" dirty="0">
                <a:solidFill>
                  <a:schemeClr val="tx1"/>
                </a:solidFill>
                <a:effectLst/>
                <a:latin typeface="+mn-lt"/>
                <a:ea typeface="+mn-ea"/>
                <a:cs typeface="+mn-cs"/>
              </a:rPr>
              <a:t>.</a:t>
            </a:r>
            <a:endParaRPr lang="nb-NO" b="0" dirty="0">
              <a:effectLst/>
            </a:endParaRPr>
          </a:p>
          <a:p>
            <a:pPr rtl="0"/>
            <a:r>
              <a:rPr lang="nb-NO" sz="1200" b="0" i="1" u="none" strike="noStrike" kern="1200" dirty="0" err="1">
                <a:solidFill>
                  <a:schemeClr val="tx1"/>
                </a:solidFill>
                <a:effectLst/>
                <a:latin typeface="+mn-lt"/>
                <a:ea typeface="+mn-ea"/>
                <a:cs typeface="+mn-cs"/>
              </a:rPr>
              <a:t>Core</a:t>
            </a:r>
            <a:r>
              <a:rPr lang="nb-NO" sz="1200" b="0" i="1" u="none" strike="noStrike" kern="1200" dirty="0">
                <a:solidFill>
                  <a:schemeClr val="tx1"/>
                </a:solidFill>
                <a:effectLst/>
                <a:latin typeface="+mn-lt"/>
                <a:ea typeface="+mn-ea"/>
                <a:cs typeface="+mn-cs"/>
              </a:rPr>
              <a:t> </a:t>
            </a:r>
            <a:r>
              <a:rPr lang="nb-NO" sz="1200" b="0" i="1" u="none" strike="noStrike" kern="1200" dirty="0" err="1">
                <a:solidFill>
                  <a:schemeClr val="tx1"/>
                </a:solidFill>
                <a:effectLst/>
                <a:latin typeface="+mn-lt"/>
                <a:ea typeface="+mn-ea"/>
                <a:cs typeface="+mn-cs"/>
              </a:rPr>
              <a:t>values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are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deeply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ingrained</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principles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that</a:t>
            </a:r>
            <a:r>
              <a:rPr lang="nb-NO" sz="1200" b="0" i="0" u="none" strike="noStrike" kern="1200" dirty="0">
                <a:solidFill>
                  <a:schemeClr val="tx1"/>
                </a:solidFill>
                <a:effectLst/>
                <a:latin typeface="+mn-lt"/>
                <a:ea typeface="+mn-ea"/>
                <a:cs typeface="+mn-cs"/>
              </a:rPr>
              <a:t> guide all of a </a:t>
            </a:r>
            <a:r>
              <a:rPr lang="nb-NO" sz="1200" b="0" i="0" u="none" strike="noStrike" kern="1200" dirty="0" err="1">
                <a:solidFill>
                  <a:schemeClr val="tx1"/>
                </a:solidFill>
                <a:effectLst/>
                <a:latin typeface="+mn-lt"/>
                <a:ea typeface="+mn-ea"/>
                <a:cs typeface="+mn-cs"/>
              </a:rPr>
              <a:t>company’s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actions</a:t>
            </a:r>
            <a:r>
              <a:rPr lang="nb-NO" sz="1200" b="0" i="0" u="none" strike="noStrike" kern="1200" dirty="0">
                <a:solidFill>
                  <a:schemeClr val="tx1"/>
                </a:solidFill>
                <a:effectLst/>
                <a:latin typeface="+mn-lt"/>
                <a:ea typeface="+mn-ea"/>
                <a:cs typeface="+mn-cs"/>
              </a:rPr>
              <a:t> and serve as </a:t>
            </a:r>
            <a:r>
              <a:rPr lang="nb-NO" sz="1200" b="0" i="0" u="none" strike="noStrike" kern="1200" dirty="0" err="1">
                <a:solidFill>
                  <a:schemeClr val="tx1"/>
                </a:solidFill>
                <a:effectLst/>
                <a:latin typeface="+mn-lt"/>
                <a:ea typeface="+mn-ea"/>
                <a:cs typeface="+mn-cs"/>
              </a:rPr>
              <a:t>its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cultural</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cornerstones</a:t>
            </a:r>
            <a:r>
              <a:rPr lang="nb-NO" sz="1200" b="0" i="0" u="none" strike="noStrike" kern="1200" dirty="0">
                <a:solidFill>
                  <a:schemeClr val="tx1"/>
                </a:solidFill>
                <a:effectLst/>
                <a:latin typeface="+mn-lt"/>
                <a:ea typeface="+mn-ea"/>
                <a:cs typeface="+mn-cs"/>
              </a:rPr>
              <a:t> and </a:t>
            </a:r>
            <a:r>
              <a:rPr lang="nb-NO" sz="1200" b="0" i="0" u="none" strike="noStrike" kern="1200" dirty="0" err="1">
                <a:solidFill>
                  <a:schemeClr val="tx1"/>
                </a:solidFill>
                <a:effectLst/>
                <a:latin typeface="+mn-lt"/>
                <a:ea typeface="+mn-ea"/>
                <a:cs typeface="+mn-cs"/>
              </a:rPr>
              <a:t>can</a:t>
            </a:r>
            <a:r>
              <a:rPr lang="nb-NO" sz="1200" b="0" i="0" u="none" strike="noStrike" kern="1200" dirty="0">
                <a:solidFill>
                  <a:schemeClr val="tx1"/>
                </a:solidFill>
                <a:effectLst/>
                <a:latin typeface="+mn-lt"/>
                <a:ea typeface="+mn-ea"/>
                <a:cs typeface="+mn-cs"/>
              </a:rPr>
              <a:t> never be </a:t>
            </a:r>
            <a:r>
              <a:rPr lang="nb-NO" sz="1200" b="0" i="0" u="none" strike="noStrike" kern="1200" dirty="0" err="1">
                <a:solidFill>
                  <a:schemeClr val="tx1"/>
                </a:solidFill>
                <a:effectLst/>
                <a:latin typeface="+mn-lt"/>
                <a:ea typeface="+mn-ea"/>
                <a:cs typeface="+mn-cs"/>
              </a:rPr>
              <a:t>compromised</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either</a:t>
            </a:r>
            <a:r>
              <a:rPr lang="nb-NO" sz="1200" b="0" i="0" u="none" strike="noStrike" kern="1200" dirty="0">
                <a:solidFill>
                  <a:schemeClr val="tx1"/>
                </a:solidFill>
                <a:effectLst/>
                <a:latin typeface="+mn-lt"/>
                <a:ea typeface="+mn-ea"/>
                <a:cs typeface="+mn-cs"/>
              </a:rPr>
              <a:t> for </a:t>
            </a:r>
            <a:r>
              <a:rPr lang="nb-NO" sz="1200" b="0" i="0" u="none" strike="noStrike" kern="1200" dirty="0" err="1">
                <a:solidFill>
                  <a:schemeClr val="tx1"/>
                </a:solidFill>
                <a:effectLst/>
                <a:latin typeface="+mn-lt"/>
                <a:ea typeface="+mn-ea"/>
                <a:cs typeface="+mn-cs"/>
              </a:rPr>
              <a:t>convenience</a:t>
            </a:r>
            <a:r>
              <a:rPr lang="nb-NO" sz="1200" b="0" i="0" u="none" strike="noStrike" kern="1200" dirty="0">
                <a:solidFill>
                  <a:schemeClr val="tx1"/>
                </a:solidFill>
                <a:effectLst/>
                <a:latin typeface="+mn-lt"/>
                <a:ea typeface="+mn-ea"/>
                <a:cs typeface="+mn-cs"/>
              </a:rPr>
              <a:t> or </a:t>
            </a:r>
            <a:r>
              <a:rPr lang="nb-NO" sz="1200" b="0" i="0" u="none" strike="noStrike" kern="1200" dirty="0" err="1">
                <a:solidFill>
                  <a:schemeClr val="tx1"/>
                </a:solidFill>
                <a:effectLst/>
                <a:latin typeface="+mn-lt"/>
                <a:ea typeface="+mn-ea"/>
                <a:cs typeface="+mn-cs"/>
              </a:rPr>
              <a:t>short</a:t>
            </a:r>
            <a:r>
              <a:rPr lang="nb-NO" sz="1200" b="0" i="0" u="none" strike="noStrike" kern="1200" dirty="0">
                <a:solidFill>
                  <a:schemeClr val="tx1"/>
                </a:solidFill>
                <a:effectLst/>
                <a:latin typeface="+mn-lt"/>
                <a:ea typeface="+mn-ea"/>
                <a:cs typeface="+mn-cs"/>
              </a:rPr>
              <a:t>-term </a:t>
            </a:r>
            <a:r>
              <a:rPr lang="nb-NO" sz="1200" b="0" i="0" u="none" strike="noStrike" kern="1200" dirty="0" err="1">
                <a:solidFill>
                  <a:schemeClr val="tx1"/>
                </a:solidFill>
                <a:effectLst/>
                <a:latin typeface="+mn-lt"/>
                <a:ea typeface="+mn-ea"/>
                <a:cs typeface="+mn-cs"/>
              </a:rPr>
              <a:t>economic</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gain</a:t>
            </a:r>
            <a:r>
              <a:rPr lang="nb-NO" sz="1200" b="0" i="0" u="none" strike="noStrike" kern="1200" dirty="0">
                <a:solidFill>
                  <a:schemeClr val="tx1"/>
                </a:solidFill>
                <a:effectLst/>
                <a:latin typeface="+mn-lt"/>
                <a:ea typeface="+mn-ea"/>
                <a:cs typeface="+mn-cs"/>
              </a:rPr>
              <a:t>. </a:t>
            </a:r>
            <a:endParaRPr lang="nb-NO" b="0" dirty="0">
              <a:effectLst/>
            </a:endParaRPr>
          </a:p>
          <a:p>
            <a:pPr rtl="0"/>
            <a:r>
              <a:rPr lang="nb-NO" sz="1200" b="0" i="1" u="none" strike="noStrike" kern="1200" dirty="0" err="1">
                <a:solidFill>
                  <a:schemeClr val="tx1"/>
                </a:solidFill>
                <a:effectLst/>
                <a:latin typeface="+mn-lt"/>
                <a:ea typeface="+mn-ea"/>
                <a:cs typeface="+mn-cs"/>
              </a:rPr>
              <a:t>Aspirational</a:t>
            </a:r>
            <a:r>
              <a:rPr lang="nb-NO" sz="1200" b="0" i="1" u="none" strike="noStrike" kern="1200" dirty="0">
                <a:solidFill>
                  <a:schemeClr val="tx1"/>
                </a:solidFill>
                <a:effectLst/>
                <a:latin typeface="+mn-lt"/>
                <a:ea typeface="+mn-ea"/>
                <a:cs typeface="+mn-cs"/>
              </a:rPr>
              <a:t> </a:t>
            </a:r>
            <a:r>
              <a:rPr lang="nb-NO" sz="1200" b="0" i="1" u="none" strike="noStrike" kern="1200" dirty="0" err="1">
                <a:solidFill>
                  <a:schemeClr val="tx1"/>
                </a:solidFill>
                <a:effectLst/>
                <a:latin typeface="+mn-lt"/>
                <a:ea typeface="+mn-ea"/>
                <a:cs typeface="+mn-cs"/>
              </a:rPr>
              <a:t>values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are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those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that</a:t>
            </a:r>
            <a:r>
              <a:rPr lang="nb-NO" sz="1200" b="0" i="0" u="none" strike="noStrike" kern="1200" dirty="0">
                <a:solidFill>
                  <a:schemeClr val="tx1"/>
                </a:solidFill>
                <a:effectLst/>
                <a:latin typeface="+mn-lt"/>
                <a:ea typeface="+mn-ea"/>
                <a:cs typeface="+mn-cs"/>
              </a:rPr>
              <a:t> a </a:t>
            </a:r>
            <a:r>
              <a:rPr lang="nb-NO" sz="1200" b="0" i="0" u="none" strike="noStrike" kern="1200" dirty="0" err="1">
                <a:solidFill>
                  <a:schemeClr val="tx1"/>
                </a:solidFill>
                <a:effectLst/>
                <a:latin typeface="+mn-lt"/>
                <a:ea typeface="+mn-ea"/>
                <a:cs typeface="+mn-cs"/>
              </a:rPr>
              <a:t>company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needs</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succeed</a:t>
            </a:r>
            <a:r>
              <a:rPr lang="nb-NO" sz="1200" b="0" i="0" u="none" strike="noStrike" kern="1200" dirty="0">
                <a:solidFill>
                  <a:schemeClr val="tx1"/>
                </a:solidFill>
                <a:effectLst/>
                <a:latin typeface="+mn-lt"/>
                <a:ea typeface="+mn-ea"/>
                <a:cs typeface="+mn-cs"/>
              </a:rPr>
              <a:t> in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future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but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currently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lacks</a:t>
            </a:r>
            <a:r>
              <a:rPr lang="nb-NO" sz="1200" b="0" i="0" u="none" strike="noStrike" kern="1200" dirty="0">
                <a:solidFill>
                  <a:schemeClr val="tx1"/>
                </a:solidFill>
                <a:effectLst/>
                <a:latin typeface="+mn-lt"/>
                <a:ea typeface="+mn-ea"/>
                <a:cs typeface="+mn-cs"/>
              </a:rPr>
              <a:t>. A </a:t>
            </a:r>
            <a:r>
              <a:rPr lang="nb-NO" sz="1200" b="0" i="0" u="none" strike="noStrike" kern="1200" dirty="0" err="1">
                <a:solidFill>
                  <a:schemeClr val="tx1"/>
                </a:solidFill>
                <a:effectLst/>
                <a:latin typeface="+mn-lt"/>
                <a:ea typeface="+mn-ea"/>
                <a:cs typeface="+mn-cs"/>
              </a:rPr>
              <a:t>company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may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need</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develop</a:t>
            </a:r>
            <a:r>
              <a:rPr lang="nb-NO" sz="1200" b="0" i="0" u="none" strike="noStrike" kern="1200" dirty="0">
                <a:solidFill>
                  <a:schemeClr val="tx1"/>
                </a:solidFill>
                <a:effectLst/>
                <a:latin typeface="+mn-lt"/>
                <a:ea typeface="+mn-ea"/>
                <a:cs typeface="+mn-cs"/>
              </a:rPr>
              <a:t> a </a:t>
            </a:r>
            <a:r>
              <a:rPr lang="nb-NO" sz="1200" b="0" i="0" u="none" strike="noStrike" kern="1200" dirty="0" err="1">
                <a:solidFill>
                  <a:schemeClr val="tx1"/>
                </a:solidFill>
                <a:effectLst/>
                <a:latin typeface="+mn-lt"/>
                <a:ea typeface="+mn-ea"/>
                <a:cs typeface="+mn-cs"/>
              </a:rPr>
              <a:t>new</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value</a:t>
            </a:r>
            <a:r>
              <a:rPr lang="nb-NO" sz="1200" b="0" i="0" u="none" strike="noStrike" kern="1200" dirty="0">
                <a:solidFill>
                  <a:schemeClr val="tx1"/>
                </a:solidFill>
                <a:effectLst/>
                <a:latin typeface="+mn-lt"/>
                <a:ea typeface="+mn-ea"/>
                <a:cs typeface="+mn-cs"/>
              </a:rPr>
              <a:t> to support a </a:t>
            </a:r>
            <a:r>
              <a:rPr lang="nb-NO" sz="1200" b="0" i="0" u="none" strike="noStrike" kern="1200" dirty="0" err="1">
                <a:solidFill>
                  <a:schemeClr val="tx1"/>
                </a:solidFill>
                <a:effectLst/>
                <a:latin typeface="+mn-lt"/>
                <a:ea typeface="+mn-ea"/>
                <a:cs typeface="+mn-cs"/>
              </a:rPr>
              <a:t>new</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strategy</a:t>
            </a:r>
            <a:r>
              <a:rPr lang="nb-NO" sz="1200" b="0" i="0" u="none" strike="noStrike" kern="1200" dirty="0">
                <a:solidFill>
                  <a:schemeClr val="tx1"/>
                </a:solidFill>
                <a:effectLst/>
                <a:latin typeface="+mn-lt"/>
                <a:ea typeface="+mn-ea"/>
                <a:cs typeface="+mn-cs"/>
              </a:rPr>
              <a:t> or to </a:t>
            </a:r>
            <a:r>
              <a:rPr lang="nb-NO" sz="1200" b="0" i="0" u="none" strike="noStrike" kern="1200" dirty="0" err="1">
                <a:solidFill>
                  <a:schemeClr val="tx1"/>
                </a:solidFill>
                <a:effectLst/>
                <a:latin typeface="+mn-lt"/>
                <a:ea typeface="+mn-ea"/>
                <a:cs typeface="+mn-cs"/>
              </a:rPr>
              <a:t>meet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requirements</a:t>
            </a:r>
            <a:r>
              <a:rPr lang="nb-NO" sz="1200" b="0" i="0" u="none" strike="noStrike" kern="1200" dirty="0">
                <a:solidFill>
                  <a:schemeClr val="tx1"/>
                </a:solidFill>
                <a:effectLst/>
                <a:latin typeface="+mn-lt"/>
                <a:ea typeface="+mn-ea"/>
                <a:cs typeface="+mn-cs"/>
              </a:rPr>
              <a:t> of a </a:t>
            </a:r>
            <a:r>
              <a:rPr lang="nb-NO" sz="1200" b="0" i="0" u="none" strike="noStrike" kern="1200" dirty="0" err="1">
                <a:solidFill>
                  <a:schemeClr val="tx1"/>
                </a:solidFill>
                <a:effectLst/>
                <a:latin typeface="+mn-lt"/>
                <a:ea typeface="+mn-ea"/>
                <a:cs typeface="+mn-cs"/>
              </a:rPr>
              <a:t>changing</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market</a:t>
            </a:r>
            <a:r>
              <a:rPr lang="nb-NO" sz="1200" b="0" i="0" u="none" strike="noStrike" kern="1200" dirty="0">
                <a:solidFill>
                  <a:schemeClr val="tx1"/>
                </a:solidFill>
                <a:effectLst/>
                <a:latin typeface="+mn-lt"/>
                <a:ea typeface="+mn-ea"/>
                <a:cs typeface="+mn-cs"/>
              </a:rPr>
              <a:t> or </a:t>
            </a:r>
            <a:r>
              <a:rPr lang="nb-NO" sz="1200" b="0" i="0" u="none" strike="noStrike" kern="1200" dirty="0" err="1">
                <a:solidFill>
                  <a:schemeClr val="tx1"/>
                </a:solidFill>
                <a:effectLst/>
                <a:latin typeface="+mn-lt"/>
                <a:ea typeface="+mn-ea"/>
                <a:cs typeface="+mn-cs"/>
              </a:rPr>
              <a:t>industry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need</a:t>
            </a:r>
            <a:r>
              <a:rPr lang="nb-NO" sz="1200" b="0" i="0" u="none" strike="noStrike" kern="1200" dirty="0">
                <a:solidFill>
                  <a:schemeClr val="tx1"/>
                </a:solidFill>
                <a:effectLst/>
                <a:latin typeface="+mn-lt"/>
                <a:ea typeface="+mn-ea"/>
                <a:cs typeface="+mn-cs"/>
              </a:rPr>
              <a:t> to be </a:t>
            </a:r>
            <a:r>
              <a:rPr lang="nb-NO" sz="1200" b="0" i="0" u="none" strike="noStrike" kern="1200" dirty="0" err="1">
                <a:solidFill>
                  <a:schemeClr val="tx1"/>
                </a:solidFill>
                <a:effectLst/>
                <a:latin typeface="+mn-lt"/>
                <a:ea typeface="+mn-ea"/>
                <a:cs typeface="+mn-cs"/>
              </a:rPr>
              <a:t>carefully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managed</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ensure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that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they</a:t>
            </a:r>
            <a:r>
              <a:rPr lang="nb-NO" sz="1200" b="0" i="0" u="none" strike="noStrike" kern="1200" dirty="0">
                <a:solidFill>
                  <a:schemeClr val="tx1"/>
                </a:solidFill>
                <a:effectLst/>
                <a:latin typeface="+mn-lt"/>
                <a:ea typeface="+mn-ea"/>
                <a:cs typeface="+mn-cs"/>
              </a:rPr>
              <a:t> do not </a:t>
            </a:r>
            <a:r>
              <a:rPr lang="nb-NO" sz="1200" b="0" i="0" u="none" strike="noStrike" kern="1200" dirty="0" err="1">
                <a:solidFill>
                  <a:schemeClr val="tx1"/>
                </a:solidFill>
                <a:effectLst/>
                <a:latin typeface="+mn-lt"/>
                <a:ea typeface="+mn-ea"/>
                <a:cs typeface="+mn-cs"/>
              </a:rPr>
              <a:t>dilute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core</a:t>
            </a:r>
            <a:endParaRPr lang="nb-NO" b="0" dirty="0">
              <a:effectLst/>
            </a:endParaRPr>
          </a:p>
          <a:p>
            <a:pPr rtl="0"/>
            <a:r>
              <a:rPr lang="nb-NO" sz="1200" b="0" i="1" u="none" strike="noStrike" kern="1200" dirty="0" err="1">
                <a:solidFill>
                  <a:schemeClr val="tx1"/>
                </a:solidFill>
                <a:effectLst/>
                <a:latin typeface="+mn-lt"/>
                <a:ea typeface="+mn-ea"/>
                <a:cs typeface="+mn-cs"/>
              </a:rPr>
              <a:t>Permission</a:t>
            </a:r>
            <a:r>
              <a:rPr lang="nb-NO" sz="1200" b="0" i="1" u="none" strike="noStrike" kern="1200" dirty="0">
                <a:solidFill>
                  <a:schemeClr val="tx1"/>
                </a:solidFill>
                <a:effectLst/>
                <a:latin typeface="+mn-lt"/>
                <a:ea typeface="+mn-ea"/>
                <a:cs typeface="+mn-cs"/>
              </a:rPr>
              <a:t>-to-play </a:t>
            </a:r>
            <a:r>
              <a:rPr lang="nb-NO" sz="1200" b="0" i="1" u="none" strike="noStrike" kern="1200" dirty="0" err="1">
                <a:solidFill>
                  <a:schemeClr val="tx1"/>
                </a:solidFill>
                <a:effectLst/>
                <a:latin typeface="+mn-lt"/>
                <a:ea typeface="+mn-ea"/>
                <a:cs typeface="+mn-cs"/>
              </a:rPr>
              <a:t>values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simply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reflect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minimum </a:t>
            </a:r>
            <a:r>
              <a:rPr lang="nb-NO" sz="1200" b="0" i="0" u="none" strike="noStrike" kern="1200" dirty="0" err="1">
                <a:solidFill>
                  <a:schemeClr val="tx1"/>
                </a:solidFill>
                <a:effectLst/>
                <a:latin typeface="+mn-lt"/>
                <a:ea typeface="+mn-ea"/>
                <a:cs typeface="+mn-cs"/>
              </a:rPr>
              <a:t>behavioral</a:t>
            </a:r>
            <a:r>
              <a:rPr lang="nb-NO" sz="1200" b="0" i="0" u="none" strike="noStrike" kern="1200" dirty="0">
                <a:solidFill>
                  <a:schemeClr val="tx1"/>
                </a:solidFill>
                <a:effectLst/>
                <a:latin typeface="+mn-lt"/>
                <a:ea typeface="+mn-ea"/>
                <a:cs typeface="+mn-cs"/>
              </a:rPr>
              <a:t> and </a:t>
            </a:r>
            <a:r>
              <a:rPr lang="nb-NO" sz="1200" b="0" i="0" u="none" strike="noStrike" kern="1200" dirty="0" err="1">
                <a:solidFill>
                  <a:schemeClr val="tx1"/>
                </a:solidFill>
                <a:effectLst/>
                <a:latin typeface="+mn-lt"/>
                <a:ea typeface="+mn-ea"/>
                <a:cs typeface="+mn-cs"/>
              </a:rPr>
              <a:t>social</a:t>
            </a:r>
            <a:r>
              <a:rPr lang="nb-NO" sz="1200" b="0" i="0" u="none" strike="noStrike" kern="1200" dirty="0">
                <a:solidFill>
                  <a:schemeClr val="tx1"/>
                </a:solidFill>
                <a:effectLst/>
                <a:latin typeface="+mn-lt"/>
                <a:ea typeface="+mn-ea"/>
                <a:cs typeface="+mn-cs"/>
              </a:rPr>
              <a:t> standards </a:t>
            </a:r>
            <a:r>
              <a:rPr lang="nb-NO" sz="1200" b="0" i="0" u="none" strike="noStrike" kern="1200" dirty="0" err="1">
                <a:solidFill>
                  <a:schemeClr val="tx1"/>
                </a:solidFill>
                <a:effectLst/>
                <a:latin typeface="+mn-lt"/>
                <a:ea typeface="+mn-ea"/>
                <a:cs typeface="+mn-cs"/>
              </a:rPr>
              <a:t>required</a:t>
            </a:r>
            <a:r>
              <a:rPr lang="nb-NO" sz="1200" b="0" i="0" u="none" strike="noStrike" kern="1200" dirty="0">
                <a:solidFill>
                  <a:schemeClr val="tx1"/>
                </a:solidFill>
                <a:effectLst/>
                <a:latin typeface="+mn-lt"/>
                <a:ea typeface="+mn-ea"/>
                <a:cs typeface="+mn-cs"/>
              </a:rPr>
              <a:t> of </a:t>
            </a:r>
            <a:r>
              <a:rPr lang="nb-NO" sz="1200" b="0" i="0" u="none" strike="noStrike" kern="1200" dirty="0" err="1">
                <a:solidFill>
                  <a:schemeClr val="tx1"/>
                </a:solidFill>
                <a:effectLst/>
                <a:latin typeface="+mn-lt"/>
                <a:ea typeface="+mn-ea"/>
                <a:cs typeface="+mn-cs"/>
              </a:rPr>
              <a:t>any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employee</a:t>
            </a:r>
            <a:r>
              <a:rPr lang="nb-NO" sz="1200" b="0" i="0" u="none" strike="noStrike" kern="1200" dirty="0">
                <a:solidFill>
                  <a:schemeClr val="tx1"/>
                </a:solidFill>
                <a:effectLst/>
                <a:latin typeface="+mn-lt"/>
                <a:ea typeface="+mn-ea"/>
                <a:cs typeface="+mn-cs"/>
              </a:rPr>
              <a:t>. </a:t>
            </a:r>
            <a:endParaRPr lang="nb-NO" b="0" dirty="0">
              <a:effectLst/>
            </a:endParaRPr>
          </a:p>
          <a:p>
            <a:pPr rtl="0"/>
            <a:r>
              <a:rPr lang="nb-NO" sz="1200" b="0" i="1" u="none" strike="noStrike" kern="1200" dirty="0" err="1">
                <a:solidFill>
                  <a:schemeClr val="tx1"/>
                </a:solidFill>
                <a:effectLst/>
                <a:latin typeface="+mn-lt"/>
                <a:ea typeface="+mn-ea"/>
                <a:cs typeface="+mn-cs"/>
              </a:rPr>
              <a:t>Accidental</a:t>
            </a:r>
            <a:r>
              <a:rPr lang="nb-NO" sz="1200" b="0" i="1" u="none" strike="noStrike" kern="1200" dirty="0">
                <a:solidFill>
                  <a:schemeClr val="tx1"/>
                </a:solidFill>
                <a:effectLst/>
                <a:latin typeface="+mn-lt"/>
                <a:ea typeface="+mn-ea"/>
                <a:cs typeface="+mn-cs"/>
              </a:rPr>
              <a:t> </a:t>
            </a:r>
            <a:r>
              <a:rPr lang="nb-NO" sz="1200" b="0" i="1" u="none" strike="noStrike" kern="1200" dirty="0" err="1">
                <a:solidFill>
                  <a:schemeClr val="tx1"/>
                </a:solidFill>
                <a:effectLst/>
                <a:latin typeface="+mn-lt"/>
                <a:ea typeface="+mn-ea"/>
                <a:cs typeface="+mn-cs"/>
              </a:rPr>
              <a:t>values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arise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spontaneously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without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being</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cultivated</a:t>
            </a:r>
            <a:r>
              <a:rPr lang="nb-NO" sz="1200" b="0" i="0" u="none" strike="noStrike" kern="1200" dirty="0">
                <a:solidFill>
                  <a:schemeClr val="tx1"/>
                </a:solidFill>
                <a:effectLst/>
                <a:latin typeface="+mn-lt"/>
                <a:ea typeface="+mn-ea"/>
                <a:cs typeface="+mn-cs"/>
              </a:rPr>
              <a:t> by </a:t>
            </a:r>
            <a:r>
              <a:rPr lang="nb-NO" sz="1200" b="0" i="0" u="none" strike="noStrike" kern="1200" dirty="0" err="1">
                <a:solidFill>
                  <a:schemeClr val="tx1"/>
                </a:solidFill>
                <a:effectLst/>
                <a:latin typeface="+mn-lt"/>
                <a:ea typeface="+mn-ea"/>
                <a:cs typeface="+mn-cs"/>
              </a:rPr>
              <a:t>leadership</a:t>
            </a:r>
            <a:r>
              <a:rPr lang="nb-NO" sz="1200" b="0" i="0" u="none" strike="noStrike" kern="1200" dirty="0">
                <a:solidFill>
                  <a:schemeClr val="tx1"/>
                </a:solidFill>
                <a:effectLst/>
                <a:latin typeface="+mn-lt"/>
                <a:ea typeface="+mn-ea"/>
                <a:cs typeface="+mn-cs"/>
              </a:rPr>
              <a:t> and </a:t>
            </a:r>
            <a:r>
              <a:rPr lang="nb-NO" sz="1200" b="0" i="0" u="none" strike="noStrike" kern="1200" dirty="0" err="1">
                <a:solidFill>
                  <a:schemeClr val="tx1"/>
                </a:solidFill>
                <a:effectLst/>
                <a:latin typeface="+mn-lt"/>
                <a:ea typeface="+mn-ea"/>
                <a:cs typeface="+mn-cs"/>
              </a:rPr>
              <a:t>take</a:t>
            </a:r>
            <a:r>
              <a:rPr lang="nb-NO" sz="1200" b="0" i="0" u="none" strike="noStrike" kern="1200" dirty="0">
                <a:solidFill>
                  <a:schemeClr val="tx1"/>
                </a:solidFill>
                <a:effectLst/>
                <a:latin typeface="+mn-lt"/>
                <a:ea typeface="+mn-ea"/>
                <a:cs typeface="+mn-cs"/>
              </a:rPr>
              <a:t> hold over time. </a:t>
            </a:r>
            <a:r>
              <a:rPr lang="nb-NO" sz="1200" b="0" i="0" u="none" strike="noStrike" kern="1200" dirty="0" err="1">
                <a:solidFill>
                  <a:schemeClr val="tx1"/>
                </a:solidFill>
                <a:effectLst/>
                <a:latin typeface="+mn-lt"/>
                <a:ea typeface="+mn-ea"/>
                <a:cs typeface="+mn-cs"/>
              </a:rPr>
              <a:t>They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usually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reflect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common</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interests</a:t>
            </a:r>
            <a:r>
              <a:rPr lang="nb-NO" sz="1200" b="0" i="0" u="none" strike="noStrike" kern="1200" dirty="0">
                <a:solidFill>
                  <a:schemeClr val="tx1"/>
                </a:solidFill>
                <a:effectLst/>
                <a:latin typeface="+mn-lt"/>
                <a:ea typeface="+mn-ea"/>
                <a:cs typeface="+mn-cs"/>
              </a:rPr>
              <a:t> or </a:t>
            </a:r>
            <a:r>
              <a:rPr lang="nb-NO" sz="1200" b="0" i="0" u="none" strike="noStrike" kern="1200" dirty="0" err="1">
                <a:solidFill>
                  <a:schemeClr val="tx1"/>
                </a:solidFill>
                <a:effectLst/>
                <a:latin typeface="+mn-lt"/>
                <a:ea typeface="+mn-ea"/>
                <a:cs typeface="+mn-cs"/>
              </a:rPr>
              <a:t>personalities</a:t>
            </a:r>
            <a:r>
              <a:rPr lang="nb-NO" sz="1200" b="0" i="0" u="none" strike="noStrike" kern="1200" dirty="0">
                <a:solidFill>
                  <a:schemeClr val="tx1"/>
                </a:solidFill>
                <a:effectLst/>
                <a:latin typeface="+mn-lt"/>
                <a:ea typeface="+mn-ea"/>
                <a:cs typeface="+mn-cs"/>
              </a:rPr>
              <a:t> of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organization’s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employees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Accidental</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values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can</a:t>
            </a:r>
            <a:r>
              <a:rPr lang="nb-NO" sz="1200" b="0" i="0" u="none" strike="noStrike" kern="1200" dirty="0">
                <a:solidFill>
                  <a:schemeClr val="tx1"/>
                </a:solidFill>
                <a:effectLst/>
                <a:latin typeface="+mn-lt"/>
                <a:ea typeface="+mn-ea"/>
                <a:cs typeface="+mn-cs"/>
              </a:rPr>
              <a:t> be </a:t>
            </a:r>
            <a:r>
              <a:rPr lang="nb-NO" sz="1200" b="0" i="0" u="none" strike="noStrike" kern="1200" dirty="0" err="1">
                <a:solidFill>
                  <a:schemeClr val="tx1"/>
                </a:solidFill>
                <a:effectLst/>
                <a:latin typeface="+mn-lt"/>
                <a:ea typeface="+mn-ea"/>
                <a:cs typeface="+mn-cs"/>
              </a:rPr>
              <a:t>good</a:t>
            </a:r>
            <a:r>
              <a:rPr lang="nb-NO" sz="1200" b="0" i="0" u="none" strike="noStrike" kern="1200" dirty="0">
                <a:solidFill>
                  <a:schemeClr val="tx1"/>
                </a:solidFill>
                <a:effectLst/>
                <a:latin typeface="+mn-lt"/>
                <a:ea typeface="+mn-ea"/>
                <a:cs typeface="+mn-cs"/>
              </a:rPr>
              <a:t> for a </a:t>
            </a:r>
            <a:r>
              <a:rPr lang="nb-NO" sz="1200" b="0" i="0" u="none" strike="noStrike" kern="1200" dirty="0" err="1">
                <a:solidFill>
                  <a:schemeClr val="tx1"/>
                </a:solidFill>
                <a:effectLst/>
                <a:latin typeface="+mn-lt"/>
                <a:ea typeface="+mn-ea"/>
                <a:cs typeface="+mn-cs"/>
              </a:rPr>
              <a:t>company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such</a:t>
            </a:r>
            <a:r>
              <a:rPr lang="nb-NO" sz="1200" b="0" i="0" u="none" strike="noStrike" kern="1200" dirty="0">
                <a:solidFill>
                  <a:schemeClr val="tx1"/>
                </a:solidFill>
                <a:effectLst/>
                <a:latin typeface="+mn-lt"/>
                <a:ea typeface="+mn-ea"/>
                <a:cs typeface="+mn-cs"/>
              </a:rPr>
              <a:t> as </a:t>
            </a:r>
            <a:r>
              <a:rPr lang="nb-NO" sz="1200" b="0" i="0" u="none" strike="noStrike" kern="1200" dirty="0" err="1">
                <a:solidFill>
                  <a:schemeClr val="tx1"/>
                </a:solidFill>
                <a:effectLst/>
                <a:latin typeface="+mn-lt"/>
                <a:ea typeface="+mn-ea"/>
                <a:cs typeface="+mn-cs"/>
              </a:rPr>
              <a:t>when</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create</a:t>
            </a:r>
            <a:r>
              <a:rPr lang="nb-NO" sz="1200" b="0" i="0" u="none" strike="noStrike" kern="1200" dirty="0">
                <a:solidFill>
                  <a:schemeClr val="tx1"/>
                </a:solidFill>
                <a:effectLst/>
                <a:latin typeface="+mn-lt"/>
                <a:ea typeface="+mn-ea"/>
                <a:cs typeface="+mn-cs"/>
              </a:rPr>
              <a:t> an </a:t>
            </a:r>
            <a:r>
              <a:rPr lang="nb-NO" sz="1200" b="0" i="0" u="none" strike="noStrike" kern="1200" dirty="0" err="1">
                <a:solidFill>
                  <a:schemeClr val="tx1"/>
                </a:solidFill>
                <a:effectLst/>
                <a:latin typeface="+mn-lt"/>
                <a:ea typeface="+mn-ea"/>
                <a:cs typeface="+mn-cs"/>
              </a:rPr>
              <a:t>atmosphere</a:t>
            </a:r>
            <a:r>
              <a:rPr lang="nb-NO" sz="1200" b="0" i="0" u="none" strike="noStrike" kern="1200" dirty="0">
                <a:solidFill>
                  <a:schemeClr val="tx1"/>
                </a:solidFill>
                <a:effectLst/>
                <a:latin typeface="+mn-lt"/>
                <a:ea typeface="+mn-ea"/>
                <a:cs typeface="+mn-cs"/>
              </a:rPr>
              <a:t> of </a:t>
            </a:r>
            <a:r>
              <a:rPr lang="nb-NO" sz="1200" b="0" i="0" u="none" strike="noStrike" kern="1200" dirty="0" err="1">
                <a:solidFill>
                  <a:schemeClr val="tx1"/>
                </a:solidFill>
                <a:effectLst/>
                <a:latin typeface="+mn-lt"/>
                <a:ea typeface="+mn-ea"/>
                <a:cs typeface="+mn-cs"/>
              </a:rPr>
              <a:t>inclusivity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But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can</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also</a:t>
            </a:r>
            <a:r>
              <a:rPr lang="nb-NO" sz="1200" b="0" i="0" u="none" strike="noStrike" kern="1200" dirty="0">
                <a:solidFill>
                  <a:schemeClr val="tx1"/>
                </a:solidFill>
                <a:effectLst/>
                <a:latin typeface="+mn-lt"/>
                <a:ea typeface="+mn-ea"/>
                <a:cs typeface="+mn-cs"/>
              </a:rPr>
              <a:t> be negative </a:t>
            </a:r>
            <a:r>
              <a:rPr lang="nb-NO" sz="1200" b="0" i="0" u="none" strike="noStrike" kern="1200" dirty="0" err="1">
                <a:solidFill>
                  <a:schemeClr val="tx1"/>
                </a:solidFill>
                <a:effectLst/>
                <a:latin typeface="+mn-lt"/>
                <a:ea typeface="+mn-ea"/>
                <a:cs typeface="+mn-cs"/>
              </a:rPr>
              <a:t>forces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such</a:t>
            </a:r>
            <a:r>
              <a:rPr lang="nb-NO" sz="1200" b="0" i="0" u="none" strike="noStrike" kern="1200" dirty="0">
                <a:solidFill>
                  <a:schemeClr val="tx1"/>
                </a:solidFill>
                <a:effectLst/>
                <a:latin typeface="+mn-lt"/>
                <a:ea typeface="+mn-ea"/>
                <a:cs typeface="+mn-cs"/>
              </a:rPr>
              <a:t> as </a:t>
            </a:r>
            <a:r>
              <a:rPr lang="nb-NO" sz="1200" b="0" i="0" u="none" strike="noStrike" kern="1200" dirty="0" err="1">
                <a:solidFill>
                  <a:schemeClr val="tx1"/>
                </a:solidFill>
                <a:effectLst/>
                <a:latin typeface="+mn-lt"/>
                <a:ea typeface="+mn-ea"/>
                <a:cs typeface="+mn-cs"/>
              </a:rPr>
              <a:t>treating</a:t>
            </a:r>
            <a:r>
              <a:rPr lang="nb-NO" sz="1200" b="0" i="0" u="none" strike="noStrike" kern="1200" dirty="0">
                <a:solidFill>
                  <a:schemeClr val="tx1"/>
                </a:solidFill>
                <a:effectLst/>
                <a:latin typeface="+mn-lt"/>
                <a:ea typeface="+mn-ea"/>
                <a:cs typeface="+mn-cs"/>
              </a:rPr>
              <a:t> CS as </a:t>
            </a:r>
            <a:r>
              <a:rPr lang="nb-NO" sz="1200" b="0" i="0" u="none" strike="noStrike" kern="1200" dirty="0" err="1">
                <a:solidFill>
                  <a:schemeClr val="tx1"/>
                </a:solidFill>
                <a:effectLst/>
                <a:latin typeface="+mn-lt"/>
                <a:ea typeface="+mn-ea"/>
                <a:cs typeface="+mn-cs"/>
              </a:rPr>
              <a:t>something</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that</a:t>
            </a:r>
            <a:r>
              <a:rPr lang="nb-NO" sz="1200" b="0" i="0" u="none" strike="noStrike" kern="1200" dirty="0">
                <a:solidFill>
                  <a:schemeClr val="tx1"/>
                </a:solidFill>
                <a:effectLst/>
                <a:latin typeface="+mn-lt"/>
                <a:ea typeface="+mn-ea"/>
                <a:cs typeface="+mn-cs"/>
              </a:rPr>
              <a:t> has to be done</a:t>
            </a:r>
            <a:endParaRPr lang="nb-NO" b="0" dirty="0">
              <a:effectLst/>
            </a:endParaRPr>
          </a:p>
          <a:p>
            <a:pPr rtl="0"/>
            <a:br>
              <a:rPr lang="nb-NO" b="0" dirty="0">
                <a:effectLst/>
              </a:rPr>
            </a:br>
            <a:r>
              <a:rPr lang="nb-NO" sz="1200" b="0" i="0" u="none" strike="noStrike" kern="1200" dirty="0" err="1">
                <a:solidFill>
                  <a:schemeClr val="tx1"/>
                </a:solidFill>
                <a:effectLst/>
                <a:latin typeface="+mn-lt"/>
                <a:ea typeface="+mn-ea"/>
                <a:cs typeface="+mn-cs"/>
              </a:rPr>
              <a:t>Transformational</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Leadership</a:t>
            </a:r>
            <a:r>
              <a:rPr lang="nb-NO" sz="1200" b="0" i="0" u="none" strike="noStrike" kern="1200" dirty="0">
                <a:solidFill>
                  <a:schemeClr val="tx1"/>
                </a:solidFill>
                <a:effectLst/>
                <a:latin typeface="+mn-lt"/>
                <a:ea typeface="+mn-ea"/>
                <a:cs typeface="+mn-cs"/>
              </a:rPr>
              <a:t>: Hannah, S. T., </a:t>
            </a:r>
            <a:r>
              <a:rPr lang="nb-NO" sz="1200" b="0" i="0" u="none" strike="noStrike" kern="1200" dirty="0" err="1">
                <a:solidFill>
                  <a:schemeClr val="tx1"/>
                </a:solidFill>
                <a:effectLst/>
                <a:latin typeface="+mn-lt"/>
                <a:ea typeface="+mn-ea"/>
                <a:cs typeface="+mn-cs"/>
              </a:rPr>
              <a:t>Schaubroeck</a:t>
            </a:r>
            <a:r>
              <a:rPr lang="nb-NO" sz="1200" b="0" i="0" u="none" strike="noStrike" kern="1200" dirty="0">
                <a:solidFill>
                  <a:schemeClr val="tx1"/>
                </a:solidFill>
                <a:effectLst/>
                <a:latin typeface="+mn-lt"/>
                <a:ea typeface="+mn-ea"/>
                <a:cs typeface="+mn-cs"/>
              </a:rPr>
              <a:t>, J. M., &amp; </a:t>
            </a:r>
            <a:r>
              <a:rPr lang="nb-NO" sz="1200" b="0" i="0" u="none" strike="noStrike" kern="1200" dirty="0" err="1">
                <a:solidFill>
                  <a:schemeClr val="tx1"/>
                </a:solidFill>
                <a:effectLst/>
                <a:latin typeface="+mn-lt"/>
                <a:ea typeface="+mn-ea"/>
                <a:cs typeface="+mn-cs"/>
              </a:rPr>
              <a:t>Peng</a:t>
            </a:r>
            <a:r>
              <a:rPr lang="nb-NO" sz="1200" b="0" i="0" u="none" strike="noStrike" kern="1200" dirty="0">
                <a:solidFill>
                  <a:schemeClr val="tx1"/>
                </a:solidFill>
                <a:effectLst/>
                <a:latin typeface="+mn-lt"/>
                <a:ea typeface="+mn-ea"/>
                <a:cs typeface="+mn-cs"/>
              </a:rPr>
              <a:t>, A. C. (2016). Transforming </a:t>
            </a:r>
            <a:r>
              <a:rPr lang="nb-NO" sz="1200" b="0" i="0" u="none" strike="noStrike" kern="1200" dirty="0" err="1">
                <a:solidFill>
                  <a:schemeClr val="tx1"/>
                </a:solidFill>
                <a:effectLst/>
                <a:latin typeface="+mn-lt"/>
                <a:ea typeface="+mn-ea"/>
                <a:cs typeface="+mn-cs"/>
              </a:rPr>
              <a:t>followers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value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internalization</a:t>
            </a:r>
            <a:r>
              <a:rPr lang="nb-NO" sz="1200" b="0" i="0" u="none" strike="noStrike" kern="1200" dirty="0">
                <a:solidFill>
                  <a:schemeClr val="tx1"/>
                </a:solidFill>
                <a:effectLst/>
                <a:latin typeface="+mn-lt"/>
                <a:ea typeface="+mn-ea"/>
                <a:cs typeface="+mn-cs"/>
              </a:rPr>
              <a:t> and </a:t>
            </a:r>
            <a:r>
              <a:rPr lang="nb-NO" sz="1200" b="0" i="0" u="none" strike="noStrike" kern="1200" dirty="0" err="1">
                <a:solidFill>
                  <a:schemeClr val="tx1"/>
                </a:solidFill>
                <a:effectLst/>
                <a:latin typeface="+mn-lt"/>
                <a:ea typeface="+mn-ea"/>
                <a:cs typeface="+mn-cs"/>
              </a:rPr>
              <a:t>role</a:t>
            </a:r>
            <a:r>
              <a:rPr lang="nb-NO" sz="1200" b="0" i="0" u="none" strike="noStrike" kern="1200" dirty="0">
                <a:solidFill>
                  <a:schemeClr val="tx1"/>
                </a:solidFill>
                <a:effectLst/>
                <a:latin typeface="+mn-lt"/>
                <a:ea typeface="+mn-ea"/>
                <a:cs typeface="+mn-cs"/>
              </a:rPr>
              <a:t> self-efficacy: Dual </a:t>
            </a:r>
            <a:r>
              <a:rPr lang="nb-NO" sz="1200" b="0" i="0" u="none" strike="noStrike" kern="1200" dirty="0" err="1">
                <a:solidFill>
                  <a:schemeClr val="tx1"/>
                </a:solidFill>
                <a:effectLst/>
                <a:latin typeface="+mn-lt"/>
                <a:ea typeface="+mn-ea"/>
                <a:cs typeface="+mn-cs"/>
              </a:rPr>
              <a:t>processes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promoting</a:t>
            </a:r>
            <a:r>
              <a:rPr lang="nb-NO" sz="1200" b="0" i="0" u="none" strike="noStrike" kern="1200" dirty="0">
                <a:solidFill>
                  <a:schemeClr val="tx1"/>
                </a:solidFill>
                <a:effectLst/>
                <a:latin typeface="+mn-lt"/>
                <a:ea typeface="+mn-ea"/>
                <a:cs typeface="+mn-cs"/>
              </a:rPr>
              <a:t> performance and peer norm-</a:t>
            </a:r>
            <a:r>
              <a:rPr lang="nb-NO" sz="1200" b="0" i="0" u="none" strike="noStrike" kern="1200" dirty="0" err="1">
                <a:solidFill>
                  <a:schemeClr val="tx1"/>
                </a:solidFill>
                <a:effectLst/>
                <a:latin typeface="+mn-lt"/>
                <a:ea typeface="+mn-ea"/>
                <a:cs typeface="+mn-cs"/>
              </a:rPr>
              <a:t>enforcement</a:t>
            </a:r>
            <a:r>
              <a:rPr lang="nb-NO" sz="1200" b="0" i="0" u="none" strike="noStrike" kern="1200" dirty="0">
                <a:solidFill>
                  <a:schemeClr val="tx1"/>
                </a:solidFill>
                <a:effectLst/>
                <a:latin typeface="+mn-lt"/>
                <a:ea typeface="+mn-ea"/>
                <a:cs typeface="+mn-cs"/>
              </a:rPr>
              <a:t>. </a:t>
            </a:r>
            <a:r>
              <a:rPr lang="nb-NO" sz="1200" b="0" i="1" u="none" strike="noStrike" kern="1200" dirty="0">
                <a:solidFill>
                  <a:schemeClr val="tx1"/>
                </a:solidFill>
                <a:effectLst/>
                <a:latin typeface="+mn-lt"/>
                <a:ea typeface="+mn-ea"/>
                <a:cs typeface="+mn-cs"/>
              </a:rPr>
              <a:t>Journal of Applied </a:t>
            </a:r>
            <a:r>
              <a:rPr lang="nb-NO" sz="1200" b="0" i="1" u="none" strike="noStrike" kern="1200" dirty="0" err="1">
                <a:solidFill>
                  <a:schemeClr val="tx1"/>
                </a:solidFill>
                <a:effectLst/>
                <a:latin typeface="+mn-lt"/>
                <a:ea typeface="+mn-ea"/>
                <a:cs typeface="+mn-cs"/>
              </a:rPr>
              <a:t>Psychology</a:t>
            </a:r>
            <a:r>
              <a:rPr lang="nb-NO" sz="1200" b="0" i="0" u="none" strike="noStrike" kern="1200" dirty="0">
                <a:solidFill>
                  <a:schemeClr val="tx1"/>
                </a:solidFill>
                <a:effectLst/>
                <a:latin typeface="+mn-lt"/>
                <a:ea typeface="+mn-ea"/>
                <a:cs typeface="+mn-cs"/>
              </a:rPr>
              <a:t>, </a:t>
            </a:r>
            <a:r>
              <a:rPr lang="nb-NO" sz="1200" b="0" i="1" u="none" strike="noStrike" kern="1200" dirty="0">
                <a:solidFill>
                  <a:schemeClr val="tx1"/>
                </a:solidFill>
                <a:effectLst/>
                <a:latin typeface="+mn-lt"/>
                <a:ea typeface="+mn-ea"/>
                <a:cs typeface="+mn-cs"/>
              </a:rPr>
              <a:t>101</a:t>
            </a:r>
            <a:r>
              <a:rPr lang="nb-NO" sz="1200" b="0" i="0" u="none" strike="noStrike" kern="1200" dirty="0">
                <a:solidFill>
                  <a:schemeClr val="tx1"/>
                </a:solidFill>
                <a:effectLst/>
                <a:latin typeface="+mn-lt"/>
                <a:ea typeface="+mn-ea"/>
                <a:cs typeface="+mn-cs"/>
              </a:rPr>
              <a:t>(2), 252.</a:t>
            </a:r>
            <a:endParaRPr lang="nb-NO" b="0" dirty="0">
              <a:effectLst/>
            </a:endParaRPr>
          </a:p>
          <a:p>
            <a:pPr rtl="0"/>
            <a:br>
              <a:rPr lang="nb-NO" b="0" dirty="0">
                <a:effectLst/>
              </a:rPr>
            </a:br>
            <a:r>
              <a:rPr lang="nb-NO" sz="1200" b="0" i="0" u="none" strike="noStrike" kern="1200" dirty="0" err="1">
                <a:solidFill>
                  <a:schemeClr val="tx1"/>
                </a:solidFill>
                <a:effectLst/>
                <a:latin typeface="+mn-lt"/>
                <a:ea typeface="+mn-ea"/>
                <a:cs typeface="+mn-cs"/>
              </a:rPr>
              <a:t>There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are</a:t>
            </a:r>
            <a:r>
              <a:rPr lang="nb-NO" sz="1200" b="0" i="0" u="none" strike="noStrike" kern="1200" dirty="0">
                <a:solidFill>
                  <a:schemeClr val="tx1"/>
                </a:solidFill>
                <a:effectLst/>
                <a:latin typeface="+mn-lt"/>
                <a:ea typeface="+mn-ea"/>
                <a:cs typeface="+mn-cs"/>
              </a:rPr>
              <a:t> 4 </a:t>
            </a:r>
            <a:r>
              <a:rPr lang="nb-NO" sz="1200" b="0" i="0" u="none" strike="noStrike" kern="1200" dirty="0" err="1">
                <a:solidFill>
                  <a:schemeClr val="tx1"/>
                </a:solidFill>
                <a:effectLst/>
                <a:latin typeface="+mn-lt"/>
                <a:ea typeface="+mn-ea"/>
                <a:cs typeface="+mn-cs"/>
              </a:rPr>
              <a:t>components</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transformational</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leadership</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4 I's: Bass. (1999) </a:t>
            </a:r>
            <a:r>
              <a:rPr lang="nb-NO" sz="1200" b="0" i="0" u="none" strike="noStrike" kern="1200" dirty="0" err="1">
                <a:solidFill>
                  <a:schemeClr val="tx1"/>
                </a:solidFill>
                <a:effectLst/>
                <a:latin typeface="+mn-lt"/>
                <a:ea typeface="+mn-ea"/>
                <a:cs typeface="+mn-cs"/>
              </a:rPr>
              <a:t>Two</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decade</a:t>
            </a:r>
            <a:r>
              <a:rPr lang="nb-NO" sz="1200" b="0" i="0" u="none" strike="noStrike" kern="1200" dirty="0">
                <a:solidFill>
                  <a:schemeClr val="tx1"/>
                </a:solidFill>
                <a:effectLst/>
                <a:latin typeface="+mn-lt"/>
                <a:ea typeface="+mn-ea"/>
                <a:cs typeface="+mn-cs"/>
              </a:rPr>
              <a:t> of </a:t>
            </a:r>
            <a:r>
              <a:rPr lang="nb-NO" sz="1200" b="0" i="0" u="none" strike="noStrike" kern="1200" dirty="0" err="1">
                <a:solidFill>
                  <a:schemeClr val="tx1"/>
                </a:solidFill>
                <a:effectLst/>
                <a:latin typeface="+mn-lt"/>
                <a:ea typeface="+mn-ea"/>
                <a:cs typeface="+mn-cs"/>
              </a:rPr>
              <a:t>research</a:t>
            </a:r>
            <a:r>
              <a:rPr lang="nb-NO" sz="1200" b="0" i="0" u="none" strike="noStrike" kern="1200" dirty="0">
                <a:solidFill>
                  <a:schemeClr val="tx1"/>
                </a:solidFill>
                <a:effectLst/>
                <a:latin typeface="+mn-lt"/>
                <a:ea typeface="+mn-ea"/>
                <a:cs typeface="+mn-cs"/>
              </a:rPr>
              <a:t> and </a:t>
            </a:r>
            <a:r>
              <a:rPr lang="nb-NO" sz="1200" b="0" i="0" u="none" strike="noStrike" kern="1200" dirty="0" err="1">
                <a:solidFill>
                  <a:schemeClr val="tx1"/>
                </a:solidFill>
                <a:effectLst/>
                <a:latin typeface="+mn-lt"/>
                <a:ea typeface="+mn-ea"/>
                <a:cs typeface="+mn-cs"/>
              </a:rPr>
              <a:t>development</a:t>
            </a:r>
            <a:r>
              <a:rPr lang="nb-NO" sz="1200" b="0" i="0" u="none" strike="noStrike" kern="1200" dirty="0">
                <a:solidFill>
                  <a:schemeClr val="tx1"/>
                </a:solidFill>
                <a:effectLst/>
                <a:latin typeface="+mn-lt"/>
                <a:ea typeface="+mn-ea"/>
                <a:cs typeface="+mn-cs"/>
              </a:rPr>
              <a:t> in </a:t>
            </a:r>
            <a:r>
              <a:rPr lang="nb-NO" sz="1200" b="0" i="0" u="none" strike="noStrike" kern="1200" dirty="0" err="1">
                <a:solidFill>
                  <a:schemeClr val="tx1"/>
                </a:solidFill>
                <a:effectLst/>
                <a:latin typeface="+mn-lt"/>
                <a:ea typeface="+mn-ea"/>
                <a:cs typeface="+mn-cs"/>
              </a:rPr>
              <a:t>transformational</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leadership</a:t>
            </a:r>
            <a:r>
              <a:rPr lang="nb-NO" sz="1200" b="0" i="0" u="none" strike="noStrike" kern="1200" dirty="0">
                <a:solidFill>
                  <a:schemeClr val="tx1"/>
                </a:solidFill>
                <a:effectLst/>
                <a:latin typeface="+mn-lt"/>
                <a:ea typeface="+mn-ea"/>
                <a:cs typeface="+mn-cs"/>
              </a:rPr>
              <a:t>. European Journal of </a:t>
            </a:r>
            <a:r>
              <a:rPr lang="nb-NO" sz="1200" b="0" i="0" u="none" strike="noStrike" kern="1200" dirty="0" err="1">
                <a:solidFill>
                  <a:schemeClr val="tx1"/>
                </a:solidFill>
                <a:effectLst/>
                <a:latin typeface="+mn-lt"/>
                <a:ea typeface="+mn-ea"/>
                <a:cs typeface="+mn-cs"/>
              </a:rPr>
              <a:t>Work</a:t>
            </a:r>
            <a:r>
              <a:rPr lang="nb-NO" sz="1200" b="0" i="0" u="none" strike="noStrike" kern="1200" dirty="0">
                <a:solidFill>
                  <a:schemeClr val="tx1"/>
                </a:solidFill>
                <a:effectLst/>
                <a:latin typeface="+mn-lt"/>
                <a:ea typeface="+mn-ea"/>
                <a:cs typeface="+mn-cs"/>
              </a:rPr>
              <a:t> and </a:t>
            </a:r>
            <a:r>
              <a:rPr lang="nb-NO" sz="1200" b="0" i="0" u="none" strike="noStrike" kern="1200" dirty="0" err="1">
                <a:solidFill>
                  <a:schemeClr val="tx1"/>
                </a:solidFill>
                <a:effectLst/>
                <a:latin typeface="+mn-lt"/>
                <a:ea typeface="+mn-ea"/>
                <a:cs typeface="+mn-cs"/>
              </a:rPr>
              <a:t>Organizational</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Psychology</a:t>
            </a:r>
            <a:endParaRPr lang="nb-NO" b="0" dirty="0">
              <a:effectLst/>
            </a:endParaRPr>
          </a:p>
          <a:p>
            <a:pPr rtl="0"/>
            <a:r>
              <a:rPr lang="nb-NO" sz="1200" b="1" i="0" u="sng" kern="1200" dirty="0" err="1">
                <a:solidFill>
                  <a:schemeClr val="tx1"/>
                </a:solidFill>
                <a:effectLst/>
                <a:latin typeface="+mn-lt"/>
                <a:ea typeface="+mn-ea"/>
                <a:cs typeface="+mn-cs"/>
              </a:rPr>
              <a:t>Idealized</a:t>
            </a:r>
            <a:r>
              <a:rPr lang="nb-NO" sz="1200" b="1" i="0" u="sng" kern="1200" dirty="0">
                <a:solidFill>
                  <a:schemeClr val="tx1"/>
                </a:solidFill>
                <a:effectLst/>
                <a:latin typeface="+mn-lt"/>
                <a:ea typeface="+mn-ea"/>
                <a:cs typeface="+mn-cs"/>
              </a:rPr>
              <a:t> </a:t>
            </a:r>
            <a:r>
              <a:rPr lang="nb-NO" sz="1200" b="1" i="0" u="sng" kern="1200" dirty="0" err="1">
                <a:solidFill>
                  <a:schemeClr val="tx1"/>
                </a:solidFill>
                <a:effectLst/>
                <a:latin typeface="+mn-lt"/>
                <a:ea typeface="+mn-ea"/>
                <a:cs typeface="+mn-cs"/>
              </a:rPr>
              <a:t>Influence</a:t>
            </a:r>
            <a:r>
              <a:rPr lang="nb-NO" sz="1200" b="1" i="0" u="sng" kern="1200" dirty="0">
                <a:solidFill>
                  <a:schemeClr val="tx1"/>
                </a:solidFill>
                <a:effectLst/>
                <a:latin typeface="+mn-lt"/>
                <a:ea typeface="+mn-ea"/>
                <a:cs typeface="+mn-cs"/>
              </a:rPr>
              <a:t> (II)</a:t>
            </a:r>
            <a:r>
              <a:rPr lang="nb-NO" sz="1200" b="0" i="0" u="none" strike="noStrike" kern="1200" dirty="0">
                <a:solidFill>
                  <a:schemeClr val="tx1"/>
                </a:solidFill>
                <a:effectLst/>
                <a:latin typeface="+mn-lt"/>
                <a:ea typeface="+mn-ea"/>
                <a:cs typeface="+mn-cs"/>
              </a:rPr>
              <a:t> –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leader serves as an ideal </a:t>
            </a:r>
            <a:r>
              <a:rPr lang="nb-NO" sz="1200" b="0" i="0" u="none" strike="noStrike" kern="1200" dirty="0" err="1">
                <a:solidFill>
                  <a:schemeClr val="tx1"/>
                </a:solidFill>
                <a:effectLst/>
                <a:latin typeface="+mn-lt"/>
                <a:ea typeface="+mn-ea"/>
                <a:cs typeface="+mn-cs"/>
              </a:rPr>
              <a:t>role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model</a:t>
            </a:r>
            <a:r>
              <a:rPr lang="nb-NO" sz="1200" b="0" i="0" u="none" strike="noStrike" kern="1200" dirty="0">
                <a:solidFill>
                  <a:schemeClr val="tx1"/>
                </a:solidFill>
                <a:effectLst/>
                <a:latin typeface="+mn-lt"/>
                <a:ea typeface="+mn-ea"/>
                <a:cs typeface="+mn-cs"/>
              </a:rPr>
              <a:t> for </a:t>
            </a:r>
            <a:r>
              <a:rPr lang="nb-NO" sz="1200" b="0" i="0" u="none" strike="noStrike" kern="1200" dirty="0" err="1">
                <a:solidFill>
                  <a:schemeClr val="tx1"/>
                </a:solidFill>
                <a:effectLst/>
                <a:latin typeface="+mn-lt"/>
                <a:ea typeface="+mn-ea"/>
                <a:cs typeface="+mn-cs"/>
              </a:rPr>
              <a:t>followers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embodies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qualities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that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he</a:t>
            </a:r>
            <a:r>
              <a:rPr lang="nb-NO" sz="1200" b="0" i="0" u="none" strike="noStrike" kern="1200" dirty="0">
                <a:solidFill>
                  <a:schemeClr val="tx1"/>
                </a:solidFill>
                <a:effectLst/>
                <a:latin typeface="+mn-lt"/>
                <a:ea typeface="+mn-ea"/>
                <a:cs typeface="+mn-cs"/>
              </a:rPr>
              <a:t>/</a:t>
            </a:r>
            <a:r>
              <a:rPr lang="nb-NO" sz="1200" b="0" i="0" u="none" strike="noStrike" kern="1200" dirty="0" err="1">
                <a:solidFill>
                  <a:schemeClr val="tx1"/>
                </a:solidFill>
                <a:effectLst/>
                <a:latin typeface="+mn-lt"/>
                <a:ea typeface="+mn-ea"/>
                <a:cs typeface="+mn-cs"/>
              </a:rPr>
              <a:t>she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wants</a:t>
            </a:r>
            <a:r>
              <a:rPr lang="nb-NO" sz="1200" b="0" i="0" u="none" strike="noStrike" kern="1200" dirty="0">
                <a:solidFill>
                  <a:schemeClr val="tx1"/>
                </a:solidFill>
                <a:effectLst/>
                <a:latin typeface="+mn-lt"/>
                <a:ea typeface="+mn-ea"/>
                <a:cs typeface="+mn-cs"/>
              </a:rPr>
              <a:t> in his/her team. In </a:t>
            </a:r>
            <a:r>
              <a:rPr lang="nb-NO" sz="1200" b="0" i="0" u="none" strike="noStrike" kern="1200" dirty="0" err="1">
                <a:solidFill>
                  <a:schemeClr val="tx1"/>
                </a:solidFill>
                <a:effectLst/>
                <a:latin typeface="+mn-lt"/>
                <a:ea typeface="+mn-ea"/>
                <a:cs typeface="+mn-cs"/>
              </a:rPr>
              <a:t>this</a:t>
            </a:r>
            <a:r>
              <a:rPr lang="nb-NO" sz="1200" b="0" i="0" u="none" strike="noStrike" kern="1200" dirty="0">
                <a:solidFill>
                  <a:schemeClr val="tx1"/>
                </a:solidFill>
                <a:effectLst/>
                <a:latin typeface="+mn-lt"/>
                <a:ea typeface="+mn-ea"/>
                <a:cs typeface="+mn-cs"/>
              </a:rPr>
              <a:t> case,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followers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see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leader as a </a:t>
            </a:r>
            <a:r>
              <a:rPr lang="nb-NO" sz="1200" b="0" i="0" u="none" strike="noStrike" kern="1200" dirty="0" err="1">
                <a:solidFill>
                  <a:schemeClr val="tx1"/>
                </a:solidFill>
                <a:effectLst/>
                <a:latin typeface="+mn-lt"/>
                <a:ea typeface="+mn-ea"/>
                <a:cs typeface="+mn-cs"/>
              </a:rPr>
              <a:t>model</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emulate</a:t>
            </a:r>
            <a:r>
              <a:rPr lang="nb-NO" sz="1200" b="0" i="0" u="none" strike="noStrike" kern="1200" dirty="0">
                <a:solidFill>
                  <a:schemeClr val="tx1"/>
                </a:solidFill>
                <a:effectLst/>
                <a:latin typeface="+mn-lt"/>
                <a:ea typeface="+mn-ea"/>
                <a:cs typeface="+mn-cs"/>
              </a:rPr>
              <a:t>. For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followers</a:t>
            </a:r>
            <a:r>
              <a:rPr lang="nb-NO" sz="1200" b="0" i="0" u="none" strike="noStrike" kern="1200" dirty="0">
                <a:solidFill>
                  <a:schemeClr val="tx1"/>
                </a:solidFill>
                <a:effectLst/>
                <a:latin typeface="+mn-lt"/>
                <a:ea typeface="+mn-ea"/>
                <a:cs typeface="+mn-cs"/>
              </a:rPr>
              <a:t>, it is </a:t>
            </a:r>
            <a:r>
              <a:rPr lang="nb-NO" sz="1200" b="0" i="0" u="none" strike="noStrike" kern="1200" dirty="0" err="1">
                <a:solidFill>
                  <a:schemeClr val="tx1"/>
                </a:solidFill>
                <a:effectLst/>
                <a:latin typeface="+mn-lt"/>
                <a:ea typeface="+mn-ea"/>
                <a:cs typeface="+mn-cs"/>
              </a:rPr>
              <a:t>easy</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believe</a:t>
            </a:r>
            <a:r>
              <a:rPr lang="nb-NO" sz="1200" b="0" i="0" u="none" strike="noStrike" kern="1200" dirty="0">
                <a:solidFill>
                  <a:schemeClr val="tx1"/>
                </a:solidFill>
                <a:effectLst/>
                <a:latin typeface="+mn-lt"/>
                <a:ea typeface="+mn-ea"/>
                <a:cs typeface="+mn-cs"/>
              </a:rPr>
              <a:t> and trust in a </a:t>
            </a:r>
            <a:r>
              <a:rPr lang="nb-NO" sz="1200" b="0" i="0" u="none" strike="noStrike" kern="1200" dirty="0" err="1">
                <a:solidFill>
                  <a:schemeClr val="tx1"/>
                </a:solidFill>
                <a:effectLst/>
                <a:latin typeface="+mn-lt"/>
                <a:ea typeface="+mn-ea"/>
                <a:cs typeface="+mn-cs"/>
              </a:rPr>
              <a:t>transformational</a:t>
            </a:r>
            <a:r>
              <a:rPr lang="nb-NO" sz="1200" b="0" i="0" u="none" strike="noStrike" kern="1200" dirty="0">
                <a:solidFill>
                  <a:schemeClr val="tx1"/>
                </a:solidFill>
                <a:effectLst/>
                <a:latin typeface="+mn-lt"/>
                <a:ea typeface="+mn-ea"/>
                <a:cs typeface="+mn-cs"/>
              </a:rPr>
              <a:t> leader.</a:t>
            </a:r>
            <a:endParaRPr lang="nb-NO" b="0" dirty="0">
              <a:effectLst/>
            </a:endParaRPr>
          </a:p>
          <a:p>
            <a:pPr rtl="0"/>
            <a:r>
              <a:rPr lang="nb-NO" sz="1200" b="1" i="0" u="sng" kern="1200" dirty="0" err="1">
                <a:solidFill>
                  <a:schemeClr val="tx1"/>
                </a:solidFill>
                <a:effectLst/>
                <a:latin typeface="+mn-lt"/>
                <a:ea typeface="+mn-ea"/>
                <a:cs typeface="+mn-cs"/>
              </a:rPr>
              <a:t>Inspirational</a:t>
            </a:r>
            <a:r>
              <a:rPr lang="nb-NO" sz="1200" b="1" i="0" u="sng" kern="1200" dirty="0">
                <a:solidFill>
                  <a:schemeClr val="tx1"/>
                </a:solidFill>
                <a:effectLst/>
                <a:latin typeface="+mn-lt"/>
                <a:ea typeface="+mn-ea"/>
                <a:cs typeface="+mn-cs"/>
              </a:rPr>
              <a:t> </a:t>
            </a:r>
            <a:r>
              <a:rPr lang="nb-NO" sz="1200" b="1" i="0" u="sng" kern="1200" dirty="0" err="1">
                <a:solidFill>
                  <a:schemeClr val="tx1"/>
                </a:solidFill>
                <a:effectLst/>
                <a:latin typeface="+mn-lt"/>
                <a:ea typeface="+mn-ea"/>
                <a:cs typeface="+mn-cs"/>
              </a:rPr>
              <a:t>Motivation</a:t>
            </a:r>
            <a:r>
              <a:rPr lang="nb-NO" sz="1200" b="1" i="0" u="sng" kern="1200" dirty="0">
                <a:solidFill>
                  <a:schemeClr val="tx1"/>
                </a:solidFill>
                <a:effectLst/>
                <a:latin typeface="+mn-lt"/>
                <a:ea typeface="+mn-ea"/>
                <a:cs typeface="+mn-cs"/>
              </a:rPr>
              <a:t> (IM)</a:t>
            </a:r>
            <a:r>
              <a:rPr lang="nb-NO" sz="1200" b="0" i="0" u="none" strike="noStrike" kern="1200" dirty="0">
                <a:solidFill>
                  <a:schemeClr val="tx1"/>
                </a:solidFill>
                <a:effectLst/>
                <a:latin typeface="+mn-lt"/>
                <a:ea typeface="+mn-ea"/>
                <a:cs typeface="+mn-cs"/>
              </a:rPr>
              <a:t> – </a:t>
            </a:r>
            <a:r>
              <a:rPr lang="nb-NO" sz="1200" b="0" i="0" u="none" strike="noStrike" kern="1200" dirty="0" err="1">
                <a:solidFill>
                  <a:schemeClr val="tx1"/>
                </a:solidFill>
                <a:effectLst/>
                <a:latin typeface="+mn-lt"/>
                <a:ea typeface="+mn-ea"/>
                <a:cs typeface="+mn-cs"/>
              </a:rPr>
              <a:t>Transformational</a:t>
            </a:r>
            <a:r>
              <a:rPr lang="nb-NO" sz="1200" b="0" i="0" u="none" strike="noStrike" kern="1200" dirty="0">
                <a:solidFill>
                  <a:schemeClr val="tx1"/>
                </a:solidFill>
                <a:effectLst/>
                <a:latin typeface="+mn-lt"/>
                <a:ea typeface="+mn-ea"/>
                <a:cs typeface="+mn-cs"/>
              </a:rPr>
              <a:t> leaders have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ability</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inspire</a:t>
            </a:r>
            <a:r>
              <a:rPr lang="nb-NO" sz="1200" b="0" i="0" u="none" strike="noStrike" kern="1200" dirty="0">
                <a:solidFill>
                  <a:schemeClr val="tx1"/>
                </a:solidFill>
                <a:effectLst/>
                <a:latin typeface="+mn-lt"/>
                <a:ea typeface="+mn-ea"/>
                <a:cs typeface="+mn-cs"/>
              </a:rPr>
              <a:t> and </a:t>
            </a:r>
            <a:r>
              <a:rPr lang="nb-NO" sz="1200" b="0" i="0" u="none" strike="noStrike" kern="1200" dirty="0" err="1">
                <a:solidFill>
                  <a:schemeClr val="tx1"/>
                </a:solidFill>
                <a:effectLst/>
                <a:latin typeface="+mn-lt"/>
                <a:ea typeface="+mn-ea"/>
                <a:cs typeface="+mn-cs"/>
              </a:rPr>
              <a:t>motivate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followers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through</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having</a:t>
            </a:r>
            <a:r>
              <a:rPr lang="nb-NO" sz="1200" b="0" i="0" u="none" strike="noStrike" kern="1200" dirty="0">
                <a:solidFill>
                  <a:schemeClr val="tx1"/>
                </a:solidFill>
                <a:effectLst/>
                <a:latin typeface="+mn-lt"/>
                <a:ea typeface="+mn-ea"/>
                <a:cs typeface="+mn-cs"/>
              </a:rPr>
              <a:t> a </a:t>
            </a:r>
            <a:r>
              <a:rPr lang="nb-NO" sz="1200" b="0" i="0" u="none" strike="noStrike" kern="1200" dirty="0" err="1">
                <a:solidFill>
                  <a:schemeClr val="tx1"/>
                </a:solidFill>
                <a:effectLst/>
                <a:latin typeface="+mn-lt"/>
                <a:ea typeface="+mn-ea"/>
                <a:cs typeface="+mn-cs"/>
              </a:rPr>
              <a:t>vision</a:t>
            </a:r>
            <a:r>
              <a:rPr lang="nb-NO" sz="1200" b="0" i="0" u="none" strike="noStrike" kern="1200" dirty="0">
                <a:solidFill>
                  <a:schemeClr val="tx1"/>
                </a:solidFill>
                <a:effectLst/>
                <a:latin typeface="+mn-lt"/>
                <a:ea typeface="+mn-ea"/>
                <a:cs typeface="+mn-cs"/>
              </a:rPr>
              <a:t> and </a:t>
            </a:r>
            <a:r>
              <a:rPr lang="nb-NO" sz="1200" b="0" i="0" u="none" strike="noStrike" kern="1200" dirty="0" err="1">
                <a:solidFill>
                  <a:schemeClr val="tx1"/>
                </a:solidFill>
                <a:effectLst/>
                <a:latin typeface="+mn-lt"/>
                <a:ea typeface="+mn-ea"/>
                <a:cs typeface="+mn-cs"/>
              </a:rPr>
              <a:t>presenting</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that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vision</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Combined</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these</a:t>
            </a:r>
            <a:r>
              <a:rPr lang="nb-NO" sz="1200" b="0" i="0" u="none" strike="noStrike" kern="1200" dirty="0">
                <a:solidFill>
                  <a:schemeClr val="tx1"/>
                </a:solidFill>
                <a:effectLst/>
                <a:latin typeface="+mn-lt"/>
                <a:ea typeface="+mn-ea"/>
                <a:cs typeface="+mn-cs"/>
              </a:rPr>
              <a:t> first </a:t>
            </a:r>
            <a:r>
              <a:rPr lang="nb-NO" sz="1200" b="0" i="0" u="none" strike="noStrike" kern="1200" dirty="0" err="1">
                <a:solidFill>
                  <a:schemeClr val="tx1"/>
                </a:solidFill>
                <a:effectLst/>
                <a:latin typeface="+mn-lt"/>
                <a:ea typeface="+mn-ea"/>
                <a:cs typeface="+mn-cs"/>
              </a:rPr>
              <a:t>two</a:t>
            </a:r>
            <a:r>
              <a:rPr lang="nb-NO" sz="1200" b="0" i="0" u="none" strike="noStrike" kern="1200" dirty="0">
                <a:solidFill>
                  <a:schemeClr val="tx1"/>
                </a:solidFill>
                <a:effectLst/>
                <a:latin typeface="+mn-lt"/>
                <a:ea typeface="+mn-ea"/>
                <a:cs typeface="+mn-cs"/>
              </a:rPr>
              <a:t> I's </a:t>
            </a:r>
            <a:r>
              <a:rPr lang="nb-NO" sz="1200" b="0" i="0" u="none" strike="noStrike" kern="1200" dirty="0" err="1">
                <a:solidFill>
                  <a:schemeClr val="tx1"/>
                </a:solidFill>
                <a:effectLst/>
                <a:latin typeface="+mn-lt"/>
                <a:ea typeface="+mn-ea"/>
                <a:cs typeface="+mn-cs"/>
              </a:rPr>
              <a:t>are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what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constitute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transformational</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leader's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productivity</a:t>
            </a:r>
            <a:r>
              <a:rPr lang="nb-NO" sz="1200" b="0" i="0" u="none" strike="noStrike" kern="1200" dirty="0">
                <a:solidFill>
                  <a:schemeClr val="tx1"/>
                </a:solidFill>
                <a:effectLst/>
                <a:latin typeface="+mn-lt"/>
                <a:ea typeface="+mn-ea"/>
                <a:cs typeface="+mn-cs"/>
              </a:rPr>
              <a:t>. A </a:t>
            </a:r>
            <a:r>
              <a:rPr lang="nb-NO" sz="1200" b="0" i="0" u="none" strike="noStrike" kern="1200" dirty="0" err="1">
                <a:solidFill>
                  <a:schemeClr val="tx1"/>
                </a:solidFill>
                <a:effectLst/>
                <a:latin typeface="+mn-lt"/>
                <a:ea typeface="+mn-ea"/>
                <a:cs typeface="+mn-cs"/>
              </a:rPr>
              <a:t>transformational</a:t>
            </a:r>
            <a:r>
              <a:rPr lang="nb-NO" sz="1200" b="0" i="0" u="none" strike="noStrike" kern="1200" dirty="0">
                <a:solidFill>
                  <a:schemeClr val="tx1"/>
                </a:solidFill>
                <a:effectLst/>
                <a:latin typeface="+mn-lt"/>
                <a:ea typeface="+mn-ea"/>
                <a:cs typeface="+mn-cs"/>
              </a:rPr>
              <a:t> leader </a:t>
            </a:r>
            <a:r>
              <a:rPr lang="nb-NO" sz="1200" b="0" i="0" u="none" strike="noStrike" kern="1200" dirty="0" err="1">
                <a:solidFill>
                  <a:schemeClr val="tx1"/>
                </a:solidFill>
                <a:effectLst/>
                <a:latin typeface="+mn-lt"/>
                <a:ea typeface="+mn-ea"/>
                <a:cs typeface="+mn-cs"/>
              </a:rPr>
              <a:t>manages</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inspire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followers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easily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with</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clarity</a:t>
            </a:r>
            <a:r>
              <a:rPr lang="nb-NO" sz="1200" b="0" i="0" u="none" strike="noStrike" kern="1200" dirty="0">
                <a:solidFill>
                  <a:schemeClr val="tx1"/>
                </a:solidFill>
                <a:effectLst/>
                <a:latin typeface="+mn-lt"/>
                <a:ea typeface="+mn-ea"/>
                <a:cs typeface="+mn-cs"/>
              </a:rPr>
              <a:t>..</a:t>
            </a:r>
            <a:endParaRPr lang="nb-NO" sz="1200" b="1" i="0" u="sng" kern="1200" dirty="0">
              <a:solidFill>
                <a:schemeClr val="tx1"/>
              </a:solidFill>
              <a:effectLst/>
              <a:latin typeface="+mn-lt"/>
              <a:ea typeface="+mn-ea"/>
              <a:cs typeface="+mn-cs"/>
            </a:endParaRPr>
          </a:p>
          <a:p>
            <a:pPr rtl="0"/>
            <a:r>
              <a:rPr lang="nb-NO" sz="1200" b="1" i="0" u="sng" kern="1200" dirty="0" err="1">
                <a:solidFill>
                  <a:schemeClr val="tx1"/>
                </a:solidFill>
                <a:effectLst/>
                <a:latin typeface="+mn-lt"/>
                <a:ea typeface="+mn-ea"/>
                <a:cs typeface="+mn-cs"/>
              </a:rPr>
              <a:t>Individualized</a:t>
            </a:r>
            <a:r>
              <a:rPr lang="nb-NO" sz="1200" b="1" i="0" u="sng" kern="1200" dirty="0">
                <a:solidFill>
                  <a:schemeClr val="tx1"/>
                </a:solidFill>
                <a:effectLst/>
                <a:latin typeface="+mn-lt"/>
                <a:ea typeface="+mn-ea"/>
                <a:cs typeface="+mn-cs"/>
              </a:rPr>
              <a:t> </a:t>
            </a:r>
            <a:r>
              <a:rPr lang="nb-NO" sz="1200" b="1" i="0" u="sng" kern="1200" dirty="0" err="1">
                <a:solidFill>
                  <a:schemeClr val="tx1"/>
                </a:solidFill>
                <a:effectLst/>
                <a:latin typeface="+mn-lt"/>
                <a:ea typeface="+mn-ea"/>
                <a:cs typeface="+mn-cs"/>
              </a:rPr>
              <a:t>Consideration</a:t>
            </a:r>
            <a:r>
              <a:rPr lang="nb-NO" sz="1200" b="1" i="0" u="sng" kern="1200" dirty="0">
                <a:solidFill>
                  <a:schemeClr val="tx1"/>
                </a:solidFill>
                <a:effectLst/>
                <a:latin typeface="+mn-lt"/>
                <a:ea typeface="+mn-ea"/>
                <a:cs typeface="+mn-cs"/>
              </a:rPr>
              <a:t> (IC)</a:t>
            </a:r>
            <a:r>
              <a:rPr lang="nb-NO" sz="1200" b="0" i="0" u="none" strike="noStrike" kern="1200" dirty="0">
                <a:solidFill>
                  <a:schemeClr val="tx1"/>
                </a:solidFill>
                <a:effectLst/>
                <a:latin typeface="+mn-lt"/>
                <a:ea typeface="+mn-ea"/>
                <a:cs typeface="+mn-cs"/>
              </a:rPr>
              <a:t> – </a:t>
            </a:r>
            <a:r>
              <a:rPr lang="nb-NO" sz="1200" b="0" i="0" u="none" strike="noStrike" kern="1200" dirty="0" err="1">
                <a:solidFill>
                  <a:schemeClr val="tx1"/>
                </a:solidFill>
                <a:effectLst/>
                <a:latin typeface="+mn-lt"/>
                <a:ea typeface="+mn-ea"/>
                <a:cs typeface="+mn-cs"/>
              </a:rPr>
              <a:t>Transformational</a:t>
            </a:r>
            <a:r>
              <a:rPr lang="nb-NO" sz="1200" b="0" i="0" u="none" strike="noStrike" kern="1200" dirty="0">
                <a:solidFill>
                  <a:schemeClr val="tx1"/>
                </a:solidFill>
                <a:effectLst/>
                <a:latin typeface="+mn-lt"/>
                <a:ea typeface="+mn-ea"/>
                <a:cs typeface="+mn-cs"/>
              </a:rPr>
              <a:t> leaders </a:t>
            </a:r>
            <a:r>
              <a:rPr lang="nb-NO" sz="1200" b="0" i="0" u="none" strike="noStrike" kern="1200" dirty="0" err="1">
                <a:solidFill>
                  <a:schemeClr val="tx1"/>
                </a:solidFill>
                <a:effectLst/>
                <a:latin typeface="+mn-lt"/>
                <a:ea typeface="+mn-ea"/>
                <a:cs typeface="+mn-cs"/>
              </a:rPr>
              <a:t>demonstrate</a:t>
            </a:r>
            <a:r>
              <a:rPr lang="nb-NO" sz="1200" b="0" i="0" u="none" strike="noStrike" kern="1200" dirty="0">
                <a:solidFill>
                  <a:schemeClr val="tx1"/>
                </a:solidFill>
                <a:effectLst/>
                <a:latin typeface="+mn-lt"/>
                <a:ea typeface="+mn-ea"/>
                <a:cs typeface="+mn-cs"/>
              </a:rPr>
              <a:t> genuine </a:t>
            </a:r>
            <a:r>
              <a:rPr lang="nb-NO" sz="1200" b="0" i="0" u="none" strike="noStrike" kern="1200" dirty="0" err="1">
                <a:solidFill>
                  <a:schemeClr val="tx1"/>
                </a:solidFill>
                <a:effectLst/>
                <a:latin typeface="+mn-lt"/>
                <a:ea typeface="+mn-ea"/>
                <a:cs typeface="+mn-cs"/>
              </a:rPr>
              <a:t>concern</a:t>
            </a:r>
            <a:r>
              <a:rPr lang="nb-NO" sz="1200" b="0" i="0" u="none" strike="noStrike" kern="1200" dirty="0">
                <a:solidFill>
                  <a:schemeClr val="tx1"/>
                </a:solidFill>
                <a:effectLst/>
                <a:latin typeface="+mn-lt"/>
                <a:ea typeface="+mn-ea"/>
                <a:cs typeface="+mn-cs"/>
              </a:rPr>
              <a:t> for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needs</a:t>
            </a:r>
            <a:r>
              <a:rPr lang="nb-NO" sz="1200" b="0" i="0" u="none" strike="noStrike" kern="1200" dirty="0">
                <a:solidFill>
                  <a:schemeClr val="tx1"/>
                </a:solidFill>
                <a:effectLst/>
                <a:latin typeface="+mn-lt"/>
                <a:ea typeface="+mn-ea"/>
                <a:cs typeface="+mn-cs"/>
              </a:rPr>
              <a:t> and feelings of </a:t>
            </a:r>
            <a:r>
              <a:rPr lang="nb-NO" sz="1200" b="0" i="0" u="none" strike="noStrike" kern="1200" dirty="0" err="1">
                <a:solidFill>
                  <a:schemeClr val="tx1"/>
                </a:solidFill>
                <a:effectLst/>
                <a:latin typeface="+mn-lt"/>
                <a:ea typeface="+mn-ea"/>
                <a:cs typeface="+mn-cs"/>
              </a:rPr>
              <a:t>followers</a:t>
            </a:r>
            <a:r>
              <a:rPr lang="nb-NO" sz="1200" b="0" i="0" u="none" strike="noStrike" kern="1200" dirty="0">
                <a:solidFill>
                  <a:schemeClr val="tx1"/>
                </a:solidFill>
                <a:effectLst/>
                <a:latin typeface="+mn-lt"/>
                <a:ea typeface="+mn-ea"/>
                <a:cs typeface="+mn-cs"/>
              </a:rPr>
              <a:t> and </a:t>
            </a:r>
            <a:r>
              <a:rPr lang="nb-NO" sz="1200" b="0" i="0" u="none" strike="noStrike" kern="1200" dirty="0" err="1">
                <a:solidFill>
                  <a:schemeClr val="tx1"/>
                </a:solidFill>
                <a:effectLst/>
                <a:latin typeface="+mn-lt"/>
                <a:ea typeface="+mn-ea"/>
                <a:cs typeface="+mn-cs"/>
              </a:rPr>
              <a:t>help</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them</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self-actualize</a:t>
            </a:r>
            <a:r>
              <a:rPr lang="nb-NO" sz="1200" b="0" i="0" u="none" strike="noStrike" kern="1200" dirty="0">
                <a:solidFill>
                  <a:schemeClr val="tx1"/>
                </a:solidFill>
                <a:effectLst/>
                <a:latin typeface="+mn-lt"/>
                <a:ea typeface="+mn-ea"/>
                <a:cs typeface="+mn-cs"/>
              </a:rPr>
              <a:t>. This personal </a:t>
            </a:r>
            <a:r>
              <a:rPr lang="nb-NO" sz="1200" b="0" i="0" u="none" strike="noStrike" kern="1200" dirty="0" err="1">
                <a:solidFill>
                  <a:schemeClr val="tx1"/>
                </a:solidFill>
                <a:effectLst/>
                <a:latin typeface="+mn-lt"/>
                <a:ea typeface="+mn-ea"/>
                <a:cs typeface="+mn-cs"/>
              </a:rPr>
              <a:t>attention</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each</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follower</a:t>
            </a:r>
            <a:r>
              <a:rPr lang="nb-NO" sz="1200" b="0" i="0" u="none" strike="noStrike" kern="1200" dirty="0">
                <a:solidFill>
                  <a:schemeClr val="tx1"/>
                </a:solidFill>
                <a:effectLst/>
                <a:latin typeface="+mn-lt"/>
                <a:ea typeface="+mn-ea"/>
                <a:cs typeface="+mn-cs"/>
              </a:rPr>
              <a:t> assists in </a:t>
            </a:r>
            <a:r>
              <a:rPr lang="nb-NO" sz="1200" b="0" i="0" u="none" strike="noStrike" kern="1200" dirty="0" err="1">
                <a:solidFill>
                  <a:schemeClr val="tx1"/>
                </a:solidFill>
                <a:effectLst/>
                <a:latin typeface="+mn-lt"/>
                <a:ea typeface="+mn-ea"/>
                <a:cs typeface="+mn-cs"/>
              </a:rPr>
              <a:t>developing</a:t>
            </a:r>
            <a:r>
              <a:rPr lang="nb-NO" sz="1200" b="0" i="0" u="none" strike="noStrike" kern="1200" dirty="0">
                <a:solidFill>
                  <a:schemeClr val="tx1"/>
                </a:solidFill>
                <a:effectLst/>
                <a:latin typeface="+mn-lt"/>
                <a:ea typeface="+mn-ea"/>
                <a:cs typeface="+mn-cs"/>
              </a:rPr>
              <a:t> trust </a:t>
            </a:r>
            <a:r>
              <a:rPr lang="nb-NO" sz="1200" b="0" i="0" u="none" strike="noStrike" kern="1200" dirty="0" err="1">
                <a:solidFill>
                  <a:schemeClr val="tx1"/>
                </a:solidFill>
                <a:effectLst/>
                <a:latin typeface="+mn-lt"/>
                <a:ea typeface="+mn-ea"/>
                <a:cs typeface="+mn-cs"/>
              </a:rPr>
              <a:t>among</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organization's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members</a:t>
            </a:r>
            <a:r>
              <a:rPr lang="nb-NO" sz="1200" b="0" i="0" u="none" strike="noStrike" kern="1200" dirty="0">
                <a:solidFill>
                  <a:schemeClr val="tx1"/>
                </a:solidFill>
                <a:effectLst/>
                <a:latin typeface="+mn-lt"/>
                <a:ea typeface="+mn-ea"/>
                <a:cs typeface="+mn-cs"/>
              </a:rPr>
              <a:t> and </a:t>
            </a:r>
            <a:r>
              <a:rPr lang="nb-NO" sz="1200" b="0" i="0" u="none" strike="noStrike" kern="1200" dirty="0" err="1">
                <a:solidFill>
                  <a:schemeClr val="tx1"/>
                </a:solidFill>
                <a:effectLst/>
                <a:latin typeface="+mn-lt"/>
                <a:ea typeface="+mn-ea"/>
                <a:cs typeface="+mn-cs"/>
              </a:rPr>
              <a:t>their</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authority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figure</a:t>
            </a:r>
            <a:r>
              <a:rPr lang="nb-NO" sz="1200" b="0" i="0" u="none" strike="noStrike" kern="1200" dirty="0">
                <a:solidFill>
                  <a:schemeClr val="tx1"/>
                </a:solidFill>
                <a:effectLst/>
                <a:latin typeface="+mn-lt"/>
                <a:ea typeface="+mn-ea"/>
                <a:cs typeface="+mn-cs"/>
              </a:rPr>
              <a:t>(s). </a:t>
            </a:r>
            <a:endParaRPr lang="nb-NO" sz="1200" b="1" i="0" u="sng" kern="1200" dirty="0">
              <a:solidFill>
                <a:schemeClr val="tx1"/>
              </a:solidFill>
              <a:effectLst/>
              <a:latin typeface="+mn-lt"/>
              <a:ea typeface="+mn-ea"/>
              <a:cs typeface="+mn-cs"/>
            </a:endParaRPr>
          </a:p>
          <a:p>
            <a:pPr rtl="0"/>
            <a:r>
              <a:rPr lang="nb-NO" sz="1200" b="1" i="0" u="sng" kern="1200" dirty="0" err="1">
                <a:solidFill>
                  <a:schemeClr val="tx1"/>
                </a:solidFill>
                <a:effectLst/>
                <a:latin typeface="+mn-lt"/>
                <a:ea typeface="+mn-ea"/>
                <a:cs typeface="+mn-cs"/>
              </a:rPr>
              <a:t>Intellectual</a:t>
            </a:r>
            <a:r>
              <a:rPr lang="nb-NO" sz="1200" b="1" i="0" u="sng" kern="1200" dirty="0">
                <a:solidFill>
                  <a:schemeClr val="tx1"/>
                </a:solidFill>
                <a:effectLst/>
                <a:latin typeface="+mn-lt"/>
                <a:ea typeface="+mn-ea"/>
                <a:cs typeface="+mn-cs"/>
              </a:rPr>
              <a:t> </a:t>
            </a:r>
            <a:r>
              <a:rPr lang="nb-NO" sz="1200" b="1" i="0" u="sng" kern="1200" dirty="0" err="1">
                <a:solidFill>
                  <a:schemeClr val="tx1"/>
                </a:solidFill>
                <a:effectLst/>
                <a:latin typeface="+mn-lt"/>
                <a:ea typeface="+mn-ea"/>
                <a:cs typeface="+mn-cs"/>
              </a:rPr>
              <a:t>Stimulation</a:t>
            </a:r>
            <a:r>
              <a:rPr lang="nb-NO" sz="1200" b="1" i="0" u="sng" kern="1200" dirty="0">
                <a:solidFill>
                  <a:schemeClr val="tx1"/>
                </a:solidFill>
                <a:effectLst/>
                <a:latin typeface="+mn-lt"/>
                <a:ea typeface="+mn-ea"/>
                <a:cs typeface="+mn-cs"/>
              </a:rPr>
              <a:t> (IS)</a:t>
            </a:r>
            <a:r>
              <a:rPr lang="nb-NO" sz="1200" b="0" i="0" u="none" strike="noStrike" kern="1200" dirty="0">
                <a:solidFill>
                  <a:schemeClr val="tx1"/>
                </a:solidFill>
                <a:effectLst/>
                <a:latin typeface="+mn-lt"/>
                <a:ea typeface="+mn-ea"/>
                <a:cs typeface="+mn-cs"/>
              </a:rPr>
              <a:t> –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leader </a:t>
            </a:r>
            <a:r>
              <a:rPr lang="nb-NO" sz="1200" b="0" i="0" u="none" strike="noStrike" kern="1200" dirty="0" err="1">
                <a:solidFill>
                  <a:schemeClr val="tx1"/>
                </a:solidFill>
                <a:effectLst/>
                <a:latin typeface="+mn-lt"/>
                <a:ea typeface="+mn-ea"/>
                <a:cs typeface="+mn-cs"/>
              </a:rPr>
              <a:t>challenges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followers</a:t>
            </a:r>
            <a:r>
              <a:rPr lang="nb-NO" sz="1200" b="0" i="0" u="none" strike="noStrike" kern="1200" dirty="0">
                <a:solidFill>
                  <a:schemeClr val="tx1"/>
                </a:solidFill>
                <a:effectLst/>
                <a:latin typeface="+mn-lt"/>
                <a:ea typeface="+mn-ea"/>
                <a:cs typeface="+mn-cs"/>
              </a:rPr>
              <a:t> to be innovative and </a:t>
            </a:r>
            <a:r>
              <a:rPr lang="nb-NO" sz="1200" b="0" i="0" u="none" strike="noStrike" kern="1200" dirty="0" err="1">
                <a:solidFill>
                  <a:schemeClr val="tx1"/>
                </a:solidFill>
                <a:effectLst/>
                <a:latin typeface="+mn-lt"/>
                <a:ea typeface="+mn-ea"/>
                <a:cs typeface="+mn-cs"/>
              </a:rPr>
              <a:t>creative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encourage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their</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followers</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challenge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status quo, </a:t>
            </a:r>
            <a:r>
              <a:rPr lang="nb-NO" sz="1200" b="0" i="0" u="none" strike="noStrike" kern="1200" dirty="0" err="1">
                <a:solidFill>
                  <a:schemeClr val="tx1"/>
                </a:solidFill>
                <a:effectLst/>
                <a:latin typeface="+mn-lt"/>
                <a:ea typeface="+mn-ea"/>
                <a:cs typeface="+mn-cs"/>
              </a:rPr>
              <a:t>constantly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challenge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followers</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higher</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levels</a:t>
            </a:r>
            <a:r>
              <a:rPr lang="nb-NO" sz="1200" b="0" i="0" u="none" strike="noStrike" kern="1200" dirty="0">
                <a:solidFill>
                  <a:schemeClr val="tx1"/>
                </a:solidFill>
                <a:effectLst/>
                <a:latin typeface="+mn-lt"/>
                <a:ea typeface="+mn-ea"/>
                <a:cs typeface="+mn-cs"/>
              </a:rPr>
              <a:t> of performance</a:t>
            </a:r>
            <a:endParaRPr lang="nb-NO" b="0" dirty="0">
              <a:effectLst/>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31968-C942-0A4A-A985-4800B9457E60}"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95125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Times New Roman" panose="02020603050405020304" pitchFamily="18" charset="0"/>
              </a:rPr>
              <a:t>Even with robust and resilient controls in place, the global nature of information technology systems makes the response in the moments after a cyberattack much more than technological. The response from leadership must be obtained by recognizing a broad scope of factors: behavior, culture, socioeconomic context, and a single organization or across multiple organizations. </a:t>
            </a:r>
            <a:r>
              <a:rPr lang="en-US" sz="1800" b="0" i="0" u="none" strike="noStrike" baseline="0" dirty="0" err="1">
                <a:solidFill>
                  <a:srgbClr val="000000"/>
                </a:solidFill>
                <a:latin typeface="Times New Roman" panose="02020603050405020304" pitchFamily="18" charset="0"/>
              </a:rPr>
              <a:t>Auffret</a:t>
            </a:r>
            <a:r>
              <a:rPr lang="en-US" sz="1800" b="0" i="0" u="none" strike="noStrike" baseline="0" dirty="0">
                <a:solidFill>
                  <a:srgbClr val="000000"/>
                </a:solidFill>
                <a:latin typeface="Times New Roman" panose="02020603050405020304" pitchFamily="18" charset="0"/>
              </a:rPr>
              <a:t> et al. (2017) argued that many of these factors have led to the creation of the Chief Information Security Officer (CISO) role in </a:t>
            </a:r>
            <a:r>
              <a:rPr lang="en-US" sz="1800" b="0" i="1" u="none" strike="noStrike" baseline="0" dirty="0">
                <a:solidFill>
                  <a:srgbClr val="000000"/>
                </a:solidFill>
                <a:latin typeface="Times New Roman" panose="02020603050405020304" pitchFamily="18" charset="0"/>
              </a:rPr>
              <a:t>Cleveland et al. Toward Cybersecurity Leadership Framework </a:t>
            </a:r>
            <a:endParaRPr lang="en-US" sz="1800" b="0" i="0" u="none" strike="noStrike" baseline="0" dirty="0">
              <a:solidFill>
                <a:srgbClr val="000000"/>
              </a:solidFill>
              <a:latin typeface="Times New Roman" panose="02020603050405020304" pitchFamily="18" charset="0"/>
            </a:endParaRPr>
          </a:p>
          <a:p>
            <a:r>
              <a:rPr lang="en-US" sz="1800" b="0" i="1" u="none" strike="noStrike" baseline="0" dirty="0">
                <a:latin typeface="Times New Roman" panose="02020603050405020304" pitchFamily="18" charset="0"/>
              </a:rPr>
              <a:t>Proceedings of the Thirteenth Midwest Association for Information Systems Conference, Saint Louis, Missouri May 17-18, 2018 3 </a:t>
            </a:r>
            <a:endParaRPr lang="en-US" sz="1800" b="0" i="0" u="none" strike="noStrike" baseline="0" dirty="0">
              <a:latin typeface="Times New Roman" panose="02020603050405020304" pitchFamily="18" charset="0"/>
            </a:endParaRPr>
          </a:p>
          <a:p>
            <a:endParaRPr lang="nb-NO" sz="1800" b="0" i="0" u="none" strike="noStrike" baseline="0" dirty="0">
              <a:latin typeface="Times New Roman" panose="02020603050405020304" pitchFamily="18" charset="0"/>
            </a:endParaRPr>
          </a:p>
          <a:p>
            <a:r>
              <a:rPr lang="en-US" sz="1800" b="0" i="0" u="none" strike="noStrike" baseline="0" dirty="0">
                <a:latin typeface="Times New Roman" panose="02020603050405020304" pitchFamily="18" charset="0"/>
              </a:rPr>
              <a:t>organizations. The leader in this role is responsible for the strategic planning and implementation of the cybersecurity programs that can enhance the defense of the organization against cyber threats. As such, the person in this role needs to have power and authority to assemble the required resources in place to make the program a success, while taking into account the variety of factors that can have negative impacts on the implementation of the program. As a result, this CISO as a leader needs to possess not only technical skills, but also business acumen, resilience, and team building skills. </a:t>
            </a:r>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B6CAF-8741-4B2C-B608-CDC0C1984F8F}"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833676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902CB-7487-49F8-9035-BAA64ED05E1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954751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study </a:t>
            </a:r>
            <a:r>
              <a:rPr lang="en-GB" b="1" dirty="0"/>
              <a:t>"</a:t>
            </a:r>
            <a:r>
              <a:rPr lang="en-GB" b="1" dirty="0" err="1"/>
              <a:t>Sociometrics</a:t>
            </a:r>
            <a:r>
              <a:rPr lang="en-GB" b="1" dirty="0"/>
              <a:t> and Observational Assessment of Teaming and Leadership in a Cybersecurity </a:t>
            </a:r>
            <a:r>
              <a:rPr lang="en-GB" b="1" dirty="0" err="1"/>
              <a:t>Defense</a:t>
            </a:r>
            <a:r>
              <a:rPr lang="en-GB" b="1" dirty="0"/>
              <a:t> Competition"</a:t>
            </a:r>
            <a:r>
              <a:rPr lang="en-GB" dirty="0"/>
              <a:t> examines the factors influencing the effectiveness of cyber </a:t>
            </a:r>
            <a:r>
              <a:rPr lang="en-GB" dirty="0" err="1"/>
              <a:t>defense</a:t>
            </a:r>
            <a:r>
              <a:rPr lang="en-GB" dirty="0"/>
              <a:t> teams by </a:t>
            </a:r>
            <a:r>
              <a:rPr lang="en-GB" dirty="0" err="1"/>
              <a:t>analyzing</a:t>
            </a:r>
            <a:r>
              <a:rPr lang="en-GB" dirty="0"/>
              <a:t> team processes, leadership, and sociometric data collected during a collegiate cybersecurity competition.</a:t>
            </a:r>
          </a:p>
          <a:p>
            <a:r>
              <a:rPr lang="en-GB" b="1" dirty="0"/>
              <a:t>Key Findings:</a:t>
            </a:r>
          </a:p>
          <a:p>
            <a:pPr>
              <a:buFont typeface="+mj-lt"/>
              <a:buAutoNum type="arabicPeriod"/>
            </a:pPr>
            <a:r>
              <a:rPr lang="en-GB" b="1" dirty="0"/>
              <a:t>Team Performance Dimensions</a:t>
            </a:r>
            <a:r>
              <a:rPr lang="en-GB" dirty="0"/>
              <a:t>:</a:t>
            </a:r>
          </a:p>
          <a:p>
            <a:pPr marL="742950" lvl="1" indent="-285750">
              <a:buFont typeface="+mj-lt"/>
              <a:buAutoNum type="arabicPeriod"/>
            </a:pPr>
            <a:r>
              <a:rPr lang="en-GB" dirty="0"/>
              <a:t>Teams were evaluated across three dimensions: maintaining services, incident response, and scenario injects. Performance varied based on task types and the interplay of team dynamics and leadership styles.</a:t>
            </a:r>
          </a:p>
          <a:p>
            <a:pPr>
              <a:buFont typeface="+mj-lt"/>
              <a:buAutoNum type="arabicPeriod"/>
            </a:pPr>
            <a:r>
              <a:rPr lang="en-GB" b="1" dirty="0"/>
              <a:t>Leadership and Interaction</a:t>
            </a:r>
            <a:r>
              <a:rPr lang="en-GB" dirty="0"/>
              <a:t>:</a:t>
            </a:r>
          </a:p>
          <a:p>
            <a:pPr marL="742950" lvl="1" indent="-285750">
              <a:buFont typeface="+mj-lt"/>
              <a:buAutoNum type="arabicPeriod"/>
            </a:pPr>
            <a:r>
              <a:rPr lang="en-GB" dirty="0"/>
              <a:t>Effective leadership and structured interactions were critical to team success.</a:t>
            </a:r>
          </a:p>
          <a:p>
            <a:pPr marL="742950" lvl="1" indent="-285750">
              <a:buFont typeface="+mj-lt"/>
              <a:buAutoNum type="arabicPeriod"/>
            </a:pPr>
            <a:r>
              <a:rPr lang="en-GB" dirty="0"/>
              <a:t>Directive leadership was found to benefit tasks requiring focused outputs, such as incident response.</a:t>
            </a:r>
          </a:p>
          <a:p>
            <a:pPr marL="742950" lvl="1" indent="-285750">
              <a:buFont typeface="+mj-lt"/>
              <a:buAutoNum type="arabicPeriod"/>
            </a:pPr>
            <a:r>
              <a:rPr lang="en-GB" dirty="0"/>
              <a:t>Consensus-driven leadership styles improved collaboration and performance in tasks involving team-wide coordination, like scenario injects.</a:t>
            </a:r>
          </a:p>
          <a:p>
            <a:pPr>
              <a:buFont typeface="+mj-lt"/>
              <a:buAutoNum type="arabicPeriod"/>
            </a:pPr>
            <a:r>
              <a:rPr lang="en-GB" b="1" dirty="0"/>
              <a:t>Face-to-Face Interactions</a:t>
            </a:r>
            <a:r>
              <a:rPr lang="en-GB" dirty="0"/>
              <a:t>:</a:t>
            </a:r>
          </a:p>
          <a:p>
            <a:pPr marL="742950" lvl="1" indent="-285750">
              <a:buFont typeface="+mj-lt"/>
              <a:buAutoNum type="arabicPeriod"/>
            </a:pPr>
            <a:r>
              <a:rPr lang="en-GB" dirty="0"/>
              <a:t>High face-to-face interaction density was a negative predictor for tasks like maintaining services and incident response, where functional specialization and reduced distractions were advantageous.</a:t>
            </a:r>
          </a:p>
          <a:p>
            <a:pPr marL="742950" lvl="1" indent="-285750">
              <a:buFont typeface="+mj-lt"/>
              <a:buAutoNum type="arabicPeriod"/>
            </a:pPr>
            <a:r>
              <a:rPr lang="en-GB" dirty="0"/>
              <a:t>For scenario inject tasks, richer face-to-face communication was positively associated with higher scores, emphasizing the need for flexibility in communication strategies based on task requirements.</a:t>
            </a:r>
          </a:p>
          <a:p>
            <a:pPr>
              <a:buFont typeface="+mj-lt"/>
              <a:buAutoNum type="arabicPeriod"/>
            </a:pPr>
            <a:r>
              <a:rPr lang="en-GB" b="1" dirty="0"/>
              <a:t>Sociometric Insights</a:t>
            </a:r>
            <a:r>
              <a:rPr lang="en-GB" dirty="0"/>
              <a:t>:</a:t>
            </a:r>
          </a:p>
          <a:p>
            <a:pPr marL="742950" lvl="1" indent="-285750">
              <a:buFont typeface="+mj-lt"/>
              <a:buAutoNum type="arabicPeriod"/>
            </a:pPr>
            <a:r>
              <a:rPr lang="en-GB" dirty="0"/>
              <a:t>Teams with well-distributed leadership and a balance of communication showed higher effectiveness.</a:t>
            </a:r>
          </a:p>
          <a:p>
            <a:pPr marL="742950" lvl="1" indent="-285750">
              <a:buFont typeface="+mj-lt"/>
              <a:buAutoNum type="arabicPeriod"/>
            </a:pPr>
            <a:r>
              <a:rPr lang="en-GB" dirty="0"/>
              <a:t>Sociometric badges captured data on team dynamics, such as proximity, speech patterns, and interaction frequencies, providing quantitative insights into collaboration and leadership.</a:t>
            </a:r>
          </a:p>
          <a:p>
            <a:r>
              <a:rPr lang="en-GB" b="1" dirty="0"/>
              <a:t>Implications:</a:t>
            </a:r>
          </a:p>
          <a:p>
            <a:r>
              <a:rPr lang="en-GB" dirty="0"/>
              <a:t>The study underscores the importance of adapting leadership and communication strategies to the nature of specific cybersecurity tasks. It highlights the role of functional specialization, task-specific collaboration, and dynamic leadership in optimizing team performance, offering valuable insights for training and evaluating cybersecurity professionals.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902CB-7487-49F8-9035-BAA64ED05E1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442047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a:r>
              <a:rPr lang="nb-NO" sz="1200" b="0" i="0" u="none" strike="noStrike" kern="1200" dirty="0">
                <a:solidFill>
                  <a:schemeClr val="tx1"/>
                </a:solidFill>
                <a:effectLst/>
                <a:latin typeface="+mn-lt"/>
                <a:ea typeface="+mn-ea"/>
                <a:cs typeface="+mn-cs"/>
              </a:rPr>
              <a:t>From European Network and Information Security </a:t>
            </a:r>
            <a:r>
              <a:rPr lang="nb-NO" sz="1200" b="0" i="0" u="none" strike="noStrike" kern="1200" dirty="0" err="1">
                <a:solidFill>
                  <a:schemeClr val="tx1"/>
                </a:solidFill>
                <a:effectLst/>
                <a:latin typeface="+mn-lt"/>
                <a:ea typeface="+mn-ea"/>
                <a:cs typeface="+mn-cs"/>
              </a:rPr>
              <a:t>Agency</a:t>
            </a:r>
            <a:r>
              <a:rPr lang="nb-NO" sz="1200" b="0" i="0" u="none" strike="noStrike" kern="1200" dirty="0">
                <a:solidFill>
                  <a:schemeClr val="tx1"/>
                </a:solidFill>
                <a:effectLst/>
                <a:latin typeface="+mn-lt"/>
                <a:ea typeface="+mn-ea"/>
                <a:cs typeface="+mn-cs"/>
              </a:rPr>
              <a:t> (ENISA) </a:t>
            </a:r>
            <a:r>
              <a:rPr lang="nb-NO" sz="1200" b="0" i="0" u="none" strike="noStrike" kern="1200" dirty="0" err="1">
                <a:solidFill>
                  <a:schemeClr val="tx1"/>
                </a:solidFill>
                <a:effectLst/>
                <a:latin typeface="+mn-lt"/>
                <a:ea typeface="+mn-ea"/>
                <a:cs typeface="+mn-cs"/>
              </a:rPr>
              <a:t>findings</a:t>
            </a:r>
            <a:r>
              <a:rPr lang="nb-NO" sz="1200" b="0" i="0" u="none" strike="noStrike" kern="1200" dirty="0">
                <a:solidFill>
                  <a:schemeClr val="tx1"/>
                </a:solidFill>
                <a:effectLst/>
                <a:latin typeface="+mn-lt"/>
                <a:ea typeface="+mn-ea"/>
                <a:cs typeface="+mn-cs"/>
              </a:rPr>
              <a:t>:</a:t>
            </a:r>
            <a:endParaRPr lang="nb-NO" b="0" dirty="0">
              <a:effectLst/>
            </a:endParaRPr>
          </a:p>
          <a:p>
            <a:pPr rtl="0"/>
            <a:br>
              <a:rPr lang="nb-NO" b="0" dirty="0">
                <a:effectLst/>
              </a:rPr>
            </a:br>
            <a:r>
              <a:rPr lang="nb-NO" sz="1200" b="0" i="0" u="none" strike="noStrike" kern="1200" dirty="0">
                <a:solidFill>
                  <a:schemeClr val="tx1"/>
                </a:solidFill>
                <a:effectLst/>
                <a:latin typeface="+mn-lt"/>
                <a:ea typeface="+mn-ea"/>
                <a:cs typeface="+mn-cs"/>
              </a:rPr>
              <a:t>A </a:t>
            </a:r>
            <a:r>
              <a:rPr lang="nb-NO" sz="1200" b="0" i="0" u="none" strike="noStrike" kern="1200" dirty="0" err="1">
                <a:solidFill>
                  <a:schemeClr val="tx1"/>
                </a:solidFill>
                <a:effectLst/>
                <a:latin typeface="+mn-lt"/>
                <a:ea typeface="+mn-ea"/>
                <a:cs typeface="+mn-cs"/>
              </a:rPr>
              <a:t>thorough</a:t>
            </a:r>
            <a:r>
              <a:rPr lang="nb-NO" sz="1200" b="0" i="0" u="none" strike="noStrike" kern="1200" dirty="0">
                <a:solidFill>
                  <a:schemeClr val="tx1"/>
                </a:solidFill>
                <a:effectLst/>
                <a:latin typeface="+mn-lt"/>
                <a:ea typeface="+mn-ea"/>
                <a:cs typeface="+mn-cs"/>
              </a:rPr>
              <a:t> review by ENISA lead to </a:t>
            </a:r>
            <a:r>
              <a:rPr lang="nb-NO" sz="1200" b="0" i="0" u="none" strike="noStrike" kern="1200" dirty="0" err="1">
                <a:solidFill>
                  <a:schemeClr val="tx1"/>
                </a:solidFill>
                <a:effectLst/>
                <a:latin typeface="+mn-lt"/>
                <a:ea typeface="+mn-ea"/>
                <a:cs typeface="+mn-cs"/>
              </a:rPr>
              <a:t>some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clear</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recommendations</a:t>
            </a:r>
            <a:r>
              <a:rPr lang="nb-NO" sz="1200" b="0" i="0" u="none" strike="noStrike" kern="1200" dirty="0">
                <a:solidFill>
                  <a:schemeClr val="tx1"/>
                </a:solidFill>
                <a:effectLst/>
                <a:latin typeface="+mn-lt"/>
                <a:ea typeface="+mn-ea"/>
                <a:cs typeface="+mn-cs"/>
              </a:rPr>
              <a:t>. I </a:t>
            </a:r>
            <a:r>
              <a:rPr lang="nb-NO" sz="1200" b="0" i="0" u="none" strike="noStrike" kern="1200" dirty="0" err="1">
                <a:solidFill>
                  <a:schemeClr val="tx1"/>
                </a:solidFill>
                <a:effectLst/>
                <a:latin typeface="+mn-lt"/>
                <a:ea typeface="+mn-ea"/>
                <a:cs typeface="+mn-cs"/>
              </a:rPr>
              <a:t>will</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now</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go</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through</a:t>
            </a:r>
            <a:r>
              <a:rPr lang="nb-NO" sz="1200" b="0" i="0" u="none" strike="noStrike" kern="1200" dirty="0">
                <a:solidFill>
                  <a:schemeClr val="tx1"/>
                </a:solidFill>
                <a:effectLst/>
                <a:latin typeface="+mn-lt"/>
                <a:ea typeface="+mn-ea"/>
                <a:cs typeface="+mn-cs"/>
              </a:rPr>
              <a:t> and </a:t>
            </a:r>
            <a:r>
              <a:rPr lang="nb-NO" sz="1200" b="0" i="0" u="none" strike="noStrike" kern="1200" dirty="0" err="1">
                <a:solidFill>
                  <a:schemeClr val="tx1"/>
                </a:solidFill>
                <a:effectLst/>
                <a:latin typeface="+mn-lt"/>
                <a:ea typeface="+mn-ea"/>
                <a:cs typeface="+mn-cs"/>
              </a:rPr>
              <a:t>highlight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key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takeaways</a:t>
            </a:r>
            <a:r>
              <a:rPr lang="nb-NO" sz="1200" b="0" i="0" u="none" strike="noStrike" kern="1200" dirty="0">
                <a:solidFill>
                  <a:schemeClr val="tx1"/>
                </a:solidFill>
                <a:effectLst/>
                <a:latin typeface="+mn-lt"/>
                <a:ea typeface="+mn-ea"/>
                <a:cs typeface="+mn-cs"/>
              </a:rPr>
              <a:t>. </a:t>
            </a:r>
            <a:endParaRPr lang="nb-NO" b="0" dirty="0">
              <a:effectLst/>
            </a:endParaRPr>
          </a:p>
          <a:p>
            <a:pPr rtl="0"/>
            <a:br>
              <a:rPr lang="nb-NO" b="0" dirty="0">
                <a:effectLst/>
              </a:rPr>
            </a:br>
            <a:r>
              <a:rPr lang="nb-NO" sz="1200" b="0" i="0" u="none" strike="noStrike" kern="1200" dirty="0">
                <a:solidFill>
                  <a:schemeClr val="tx1"/>
                </a:solidFill>
                <a:effectLst/>
                <a:latin typeface="+mn-lt"/>
                <a:ea typeface="+mn-ea"/>
                <a:cs typeface="+mn-cs"/>
              </a:rPr>
              <a:t>For Policy makers ENISA </a:t>
            </a:r>
            <a:r>
              <a:rPr lang="nb-NO" sz="1200" b="0" i="0" u="none" strike="noStrike" kern="1200" dirty="0" err="1">
                <a:solidFill>
                  <a:schemeClr val="tx1"/>
                </a:solidFill>
                <a:effectLst/>
                <a:latin typeface="+mn-lt"/>
                <a:ea typeface="+mn-ea"/>
                <a:cs typeface="+mn-cs"/>
              </a:rPr>
              <a:t>identified</a:t>
            </a:r>
            <a:r>
              <a:rPr lang="nb-NO" sz="1200" b="0" i="0" u="none" strike="noStrike" kern="1200" dirty="0">
                <a:solidFill>
                  <a:schemeClr val="tx1"/>
                </a:solidFill>
                <a:effectLst/>
                <a:latin typeface="+mn-lt"/>
                <a:ea typeface="+mn-ea"/>
                <a:cs typeface="+mn-cs"/>
              </a:rPr>
              <a:t> a </a:t>
            </a:r>
            <a:r>
              <a:rPr lang="nb-NO" sz="1200" b="0" i="0" u="none" strike="noStrike" kern="1200" dirty="0" err="1">
                <a:solidFill>
                  <a:schemeClr val="tx1"/>
                </a:solidFill>
                <a:effectLst/>
                <a:latin typeface="+mn-lt"/>
                <a:ea typeface="+mn-ea"/>
                <a:cs typeface="+mn-cs"/>
              </a:rPr>
              <a:t>clear</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lesson</a:t>
            </a:r>
            <a:r>
              <a:rPr lang="nb-NO" sz="1200" b="0" i="0" u="none" strike="noStrike" kern="1200" dirty="0">
                <a:solidFill>
                  <a:schemeClr val="tx1"/>
                </a:solidFill>
                <a:effectLst/>
                <a:latin typeface="+mn-lt"/>
                <a:ea typeface="+mn-ea"/>
                <a:cs typeface="+mn-cs"/>
              </a:rPr>
              <a:t> – </a:t>
            </a:r>
            <a:r>
              <a:rPr lang="nb-NO" sz="1200" b="0" i="0" u="none" strike="noStrike" kern="1200" dirty="0" err="1">
                <a:solidFill>
                  <a:schemeClr val="tx1"/>
                </a:solidFill>
                <a:effectLst/>
                <a:latin typeface="+mn-lt"/>
                <a:ea typeface="+mn-ea"/>
                <a:cs typeface="+mn-cs"/>
              </a:rPr>
              <a:t>they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found</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that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increasing</a:t>
            </a:r>
            <a:r>
              <a:rPr lang="nb-NO" sz="1200" b="0" i="0" u="none" strike="noStrike" kern="1200" dirty="0">
                <a:solidFill>
                  <a:schemeClr val="tx1"/>
                </a:solidFill>
                <a:effectLst/>
                <a:latin typeface="+mn-lt"/>
                <a:ea typeface="+mn-ea"/>
                <a:cs typeface="+mn-cs"/>
              </a:rPr>
              <a:t> cybersecurity </a:t>
            </a:r>
            <a:r>
              <a:rPr lang="nb-NO" sz="1200" b="0" i="0" u="none" strike="noStrike" kern="1200" dirty="0" err="1">
                <a:solidFill>
                  <a:schemeClr val="tx1"/>
                </a:solidFill>
                <a:effectLst/>
                <a:latin typeface="+mn-lt"/>
                <a:ea typeface="+mn-ea"/>
                <a:cs typeface="+mn-cs"/>
              </a:rPr>
              <a:t>literacy</a:t>
            </a:r>
            <a:r>
              <a:rPr lang="nb-NO" sz="1200" b="0" i="0" u="none" strike="noStrike" kern="1200" dirty="0">
                <a:solidFill>
                  <a:schemeClr val="tx1"/>
                </a:solidFill>
                <a:effectLst/>
                <a:latin typeface="+mn-lt"/>
                <a:ea typeface="+mn-ea"/>
                <a:cs typeface="+mn-cs"/>
              </a:rPr>
              <a:t> and skills is an </a:t>
            </a:r>
            <a:r>
              <a:rPr lang="nb-NO" sz="1200" b="0" i="0" u="none" strike="noStrike" kern="1200" dirty="0" err="1">
                <a:solidFill>
                  <a:schemeClr val="tx1"/>
                </a:solidFill>
                <a:effectLst/>
                <a:latin typeface="+mn-lt"/>
                <a:ea typeface="+mn-ea"/>
                <a:cs typeface="+mn-cs"/>
              </a:rPr>
              <a:t>evidenced</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method</a:t>
            </a:r>
            <a:r>
              <a:rPr lang="nb-NO" sz="1200" b="0" i="0" u="none" strike="noStrike" kern="1200" dirty="0">
                <a:solidFill>
                  <a:schemeClr val="tx1"/>
                </a:solidFill>
                <a:effectLst/>
                <a:latin typeface="+mn-lt"/>
                <a:ea typeface="+mn-ea"/>
                <a:cs typeface="+mn-cs"/>
              </a:rPr>
              <a:t> to support </a:t>
            </a:r>
            <a:r>
              <a:rPr lang="nb-NO" sz="1200" b="0" i="0" u="none" strike="noStrike" kern="1200" dirty="0" err="1">
                <a:solidFill>
                  <a:schemeClr val="tx1"/>
                </a:solidFill>
                <a:effectLst/>
                <a:latin typeface="+mn-lt"/>
                <a:ea typeface="+mn-ea"/>
                <a:cs typeface="+mn-cs"/>
              </a:rPr>
              <a:t>citizens</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protect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their</a:t>
            </a:r>
            <a:r>
              <a:rPr lang="nb-NO" sz="1200" b="0" i="0" u="none" strike="noStrike" kern="1200" dirty="0">
                <a:solidFill>
                  <a:schemeClr val="tx1"/>
                </a:solidFill>
                <a:effectLst/>
                <a:latin typeface="+mn-lt"/>
                <a:ea typeface="+mn-ea"/>
                <a:cs typeface="+mn-cs"/>
              </a:rPr>
              <a:t> cybersecurity. </a:t>
            </a:r>
            <a:endParaRPr lang="nb-NO" b="0" dirty="0">
              <a:effectLst/>
            </a:endParaRPr>
          </a:p>
          <a:p>
            <a:pPr rtl="0"/>
            <a:br>
              <a:rPr lang="nb-NO" b="0" dirty="0">
                <a:effectLst/>
              </a:rPr>
            </a:br>
            <a:r>
              <a:rPr lang="nb-NO" sz="1200" b="0" i="0" u="none" strike="noStrike" kern="1200" dirty="0">
                <a:solidFill>
                  <a:schemeClr val="tx1"/>
                </a:solidFill>
                <a:effectLst/>
                <a:latin typeface="+mn-lt"/>
                <a:ea typeface="+mn-ea"/>
                <a:cs typeface="+mn-cs"/>
              </a:rPr>
              <a:t>For Management and </a:t>
            </a:r>
            <a:r>
              <a:rPr lang="nb-NO" sz="1200" b="0" i="0" u="none" strike="noStrike" kern="1200" dirty="0" err="1">
                <a:solidFill>
                  <a:schemeClr val="tx1"/>
                </a:solidFill>
                <a:effectLst/>
                <a:latin typeface="+mn-lt"/>
                <a:ea typeface="+mn-ea"/>
                <a:cs typeface="+mn-cs"/>
              </a:rPr>
              <a:t>organisational</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leadership</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outcome</a:t>
            </a:r>
            <a:r>
              <a:rPr lang="nb-NO" sz="1200" b="0" i="0" u="none" strike="noStrike" kern="1200" dirty="0">
                <a:solidFill>
                  <a:schemeClr val="tx1"/>
                </a:solidFill>
                <a:effectLst/>
                <a:latin typeface="+mn-lt"/>
                <a:ea typeface="+mn-ea"/>
                <a:cs typeface="+mn-cs"/>
              </a:rPr>
              <a:t> of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reviews</a:t>
            </a:r>
            <a:r>
              <a:rPr lang="nb-NO" sz="1200" b="0" i="0" u="none" strike="noStrike" kern="1200" dirty="0">
                <a:solidFill>
                  <a:schemeClr val="tx1"/>
                </a:solidFill>
                <a:effectLst/>
                <a:latin typeface="+mn-lt"/>
                <a:ea typeface="+mn-ea"/>
                <a:cs typeface="+mn-cs"/>
              </a:rPr>
              <a:t> is </a:t>
            </a:r>
            <a:r>
              <a:rPr lang="nb-NO" sz="1200" b="0" i="0" u="none" strike="noStrike" kern="1200" dirty="0" err="1">
                <a:solidFill>
                  <a:schemeClr val="tx1"/>
                </a:solidFill>
                <a:effectLst/>
                <a:latin typeface="+mn-lt"/>
                <a:ea typeface="+mn-ea"/>
                <a:cs typeface="+mn-cs"/>
              </a:rPr>
              <a:t>that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organisational</a:t>
            </a:r>
            <a:r>
              <a:rPr lang="nb-NO" sz="1200" b="0" i="0" u="none" strike="noStrike" kern="1200" dirty="0">
                <a:solidFill>
                  <a:schemeClr val="tx1"/>
                </a:solidFill>
                <a:effectLst/>
                <a:latin typeface="+mn-lt"/>
                <a:ea typeface="+mn-ea"/>
                <a:cs typeface="+mn-cs"/>
              </a:rPr>
              <a:t> leaders </a:t>
            </a:r>
            <a:r>
              <a:rPr lang="nb-NO" sz="1200" b="0" i="0" u="none" strike="noStrike" kern="1200" dirty="0" err="1">
                <a:solidFill>
                  <a:schemeClr val="tx1"/>
                </a:solidFill>
                <a:effectLst/>
                <a:latin typeface="+mn-lt"/>
                <a:ea typeface="+mn-ea"/>
                <a:cs typeface="+mn-cs"/>
              </a:rPr>
              <a:t>need</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shift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their</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perspective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on</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what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their</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role</a:t>
            </a:r>
            <a:r>
              <a:rPr lang="nb-NO" sz="1200" b="0" i="0" u="none" strike="noStrike" kern="1200" dirty="0">
                <a:solidFill>
                  <a:schemeClr val="tx1"/>
                </a:solidFill>
                <a:effectLst/>
                <a:latin typeface="+mn-lt"/>
                <a:ea typeface="+mn-ea"/>
                <a:cs typeface="+mn-cs"/>
              </a:rPr>
              <a:t> and </a:t>
            </a:r>
            <a:r>
              <a:rPr lang="nb-NO" sz="1200" b="0" i="0" u="none" strike="noStrike" kern="1200" dirty="0" err="1">
                <a:solidFill>
                  <a:schemeClr val="tx1"/>
                </a:solidFill>
                <a:effectLst/>
                <a:latin typeface="+mn-lt"/>
                <a:ea typeface="+mn-ea"/>
                <a:cs typeface="+mn-cs"/>
              </a:rPr>
              <a:t>responsibilities</a:t>
            </a:r>
            <a:r>
              <a:rPr lang="nb-NO" sz="1200" b="0" i="0" u="none" strike="noStrike" kern="1200" dirty="0">
                <a:solidFill>
                  <a:schemeClr val="tx1"/>
                </a:solidFill>
                <a:effectLst/>
                <a:latin typeface="+mn-lt"/>
                <a:ea typeface="+mn-ea"/>
                <a:cs typeface="+mn-cs"/>
              </a:rPr>
              <a:t> in </a:t>
            </a:r>
            <a:r>
              <a:rPr lang="nb-NO" sz="1200" b="0" i="0" u="none" strike="noStrike" kern="1200" dirty="0" err="1">
                <a:solidFill>
                  <a:schemeClr val="tx1"/>
                </a:solidFill>
                <a:effectLst/>
                <a:latin typeface="+mn-lt"/>
                <a:ea typeface="+mn-ea"/>
                <a:cs typeface="+mn-cs"/>
              </a:rPr>
              <a:t>managing</a:t>
            </a:r>
            <a:r>
              <a:rPr lang="nb-NO" sz="1200" b="0" i="0" u="none" strike="noStrike" kern="1200" dirty="0">
                <a:solidFill>
                  <a:schemeClr val="tx1"/>
                </a:solidFill>
                <a:effectLst/>
                <a:latin typeface="+mn-lt"/>
                <a:ea typeface="+mn-ea"/>
                <a:cs typeface="+mn-cs"/>
              </a:rPr>
              <a:t> cybersecurity in </a:t>
            </a:r>
            <a:r>
              <a:rPr lang="nb-NO" sz="1200" b="0" i="0" u="none" strike="noStrike" kern="1200" dirty="0" err="1">
                <a:solidFill>
                  <a:schemeClr val="tx1"/>
                </a:solidFill>
                <a:effectLst/>
                <a:latin typeface="+mn-lt"/>
                <a:ea typeface="+mn-ea"/>
                <a:cs typeface="+mn-cs"/>
              </a:rPr>
              <a:t>their</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organisation</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are</a:t>
            </a:r>
            <a:r>
              <a:rPr lang="nb-NO" sz="1200" b="0" i="0" u="none" strike="noStrike" kern="1200" dirty="0">
                <a:solidFill>
                  <a:schemeClr val="tx1"/>
                </a:solidFill>
                <a:effectLst/>
                <a:latin typeface="+mn-lt"/>
                <a:ea typeface="+mn-ea"/>
                <a:cs typeface="+mn-cs"/>
              </a:rPr>
              <a:t>. Leaders </a:t>
            </a:r>
            <a:r>
              <a:rPr lang="nb-NO" sz="1200" b="0" i="0" u="none" strike="noStrike" kern="1200" dirty="0" err="1">
                <a:solidFill>
                  <a:schemeClr val="tx1"/>
                </a:solidFill>
                <a:effectLst/>
                <a:latin typeface="+mn-lt"/>
                <a:ea typeface="+mn-ea"/>
                <a:cs typeface="+mn-cs"/>
              </a:rPr>
              <a:t>need</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see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problem not as a </a:t>
            </a:r>
            <a:r>
              <a:rPr lang="nb-NO" sz="1200" b="0" i="0" u="none" strike="noStrike" kern="1200" dirty="0" err="1">
                <a:solidFill>
                  <a:schemeClr val="tx1"/>
                </a:solidFill>
                <a:effectLst/>
                <a:latin typeface="+mn-lt"/>
                <a:ea typeface="+mn-ea"/>
                <a:cs typeface="+mn-cs"/>
              </a:rPr>
              <a:t>technical</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one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with</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little</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no</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consideration</a:t>
            </a:r>
            <a:r>
              <a:rPr lang="nb-NO" sz="1200" b="0" i="0" u="none" strike="noStrike" kern="1200" dirty="0">
                <a:solidFill>
                  <a:schemeClr val="tx1"/>
                </a:solidFill>
                <a:effectLst/>
                <a:latin typeface="+mn-lt"/>
                <a:ea typeface="+mn-ea"/>
                <a:cs typeface="+mn-cs"/>
              </a:rPr>
              <a:t> of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impact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on</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individual</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employees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going</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about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their</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daily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work</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tasks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Organisational</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leadership</a:t>
            </a:r>
            <a:r>
              <a:rPr lang="nb-NO" sz="1200" b="0" i="0" u="none" strike="noStrike" kern="1200" dirty="0">
                <a:solidFill>
                  <a:schemeClr val="tx1"/>
                </a:solidFill>
                <a:effectLst/>
                <a:latin typeface="+mn-lt"/>
                <a:ea typeface="+mn-ea"/>
                <a:cs typeface="+mn-cs"/>
              </a:rPr>
              <a:t> - </a:t>
            </a:r>
            <a:r>
              <a:rPr lang="nb-NO" sz="1200" b="0" i="0" u="none" strike="noStrike" kern="1200" dirty="0" err="1">
                <a:solidFill>
                  <a:schemeClr val="tx1"/>
                </a:solidFill>
                <a:effectLst/>
                <a:latin typeface="+mn-lt"/>
                <a:ea typeface="+mn-ea"/>
                <a:cs typeface="+mn-cs"/>
              </a:rPr>
              <a:t>while</a:t>
            </a:r>
            <a:r>
              <a:rPr lang="nb-NO" sz="1200" b="0" i="0" u="none" strike="noStrike" kern="1200" dirty="0">
                <a:solidFill>
                  <a:schemeClr val="tx1"/>
                </a:solidFill>
                <a:effectLst/>
                <a:latin typeface="+mn-lt"/>
                <a:ea typeface="+mn-ea"/>
                <a:cs typeface="+mn-cs"/>
              </a:rPr>
              <a:t> happy to </a:t>
            </a:r>
            <a:r>
              <a:rPr lang="nb-NO" sz="1200" b="0" i="0" u="none" strike="noStrike" kern="1200" dirty="0" err="1">
                <a:solidFill>
                  <a:schemeClr val="tx1"/>
                </a:solidFill>
                <a:effectLst/>
                <a:latin typeface="+mn-lt"/>
                <a:ea typeface="+mn-ea"/>
                <a:cs typeface="+mn-cs"/>
              </a:rPr>
              <a:t>keep</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saying</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how</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important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security</a:t>
            </a:r>
            <a:r>
              <a:rPr lang="nb-NO" sz="1200" b="0" i="0" u="none" strike="noStrike" kern="1200" dirty="0">
                <a:solidFill>
                  <a:schemeClr val="tx1"/>
                </a:solidFill>
                <a:effectLst/>
                <a:latin typeface="+mn-lt"/>
                <a:ea typeface="+mn-ea"/>
                <a:cs typeface="+mn-cs"/>
              </a:rPr>
              <a:t> is to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organisation</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need</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take</a:t>
            </a:r>
            <a:r>
              <a:rPr lang="nb-NO" sz="1200" b="0" i="0" u="none" strike="noStrike" kern="1200" dirty="0">
                <a:solidFill>
                  <a:schemeClr val="tx1"/>
                </a:solidFill>
                <a:effectLst/>
                <a:latin typeface="+mn-lt"/>
                <a:ea typeface="+mn-ea"/>
                <a:cs typeface="+mn-cs"/>
              </a:rPr>
              <a:t> an </a:t>
            </a:r>
            <a:r>
              <a:rPr lang="nb-NO" sz="1200" b="0" i="0" u="none" strike="noStrike" kern="1200" dirty="0" err="1">
                <a:solidFill>
                  <a:schemeClr val="tx1"/>
                </a:solidFill>
                <a:effectLst/>
                <a:latin typeface="+mn-lt"/>
                <a:ea typeface="+mn-ea"/>
                <a:cs typeface="+mn-cs"/>
              </a:rPr>
              <a:t>active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role</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ensure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that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security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behaviour</a:t>
            </a:r>
            <a:r>
              <a:rPr lang="nb-NO" sz="1200" b="0" i="0" u="none" strike="noStrike" kern="1200" dirty="0">
                <a:solidFill>
                  <a:schemeClr val="tx1"/>
                </a:solidFill>
                <a:effectLst/>
                <a:latin typeface="+mn-lt"/>
                <a:ea typeface="+mn-ea"/>
                <a:cs typeface="+mn-cs"/>
              </a:rPr>
              <a:t> staff </a:t>
            </a:r>
            <a:r>
              <a:rPr lang="nb-NO" sz="1200" b="0" i="0" u="none" strike="noStrike" kern="1200" dirty="0" err="1">
                <a:solidFill>
                  <a:schemeClr val="tx1"/>
                </a:solidFill>
                <a:effectLst/>
                <a:latin typeface="+mn-lt"/>
                <a:ea typeface="+mn-ea"/>
                <a:cs typeface="+mn-cs"/>
              </a:rPr>
              <a:t>are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asked</a:t>
            </a:r>
            <a:r>
              <a:rPr lang="nb-NO" sz="1200" b="0" i="0" u="none" strike="noStrike" kern="1200" dirty="0">
                <a:solidFill>
                  <a:schemeClr val="tx1"/>
                </a:solidFill>
                <a:effectLst/>
                <a:latin typeface="+mn-lt"/>
                <a:ea typeface="+mn-ea"/>
                <a:cs typeface="+mn-cs"/>
              </a:rPr>
              <a:t> for is </a:t>
            </a:r>
            <a:r>
              <a:rPr lang="nb-NO" sz="1200" b="0" i="0" u="none" strike="noStrike" kern="1200" dirty="0" err="1">
                <a:solidFill>
                  <a:schemeClr val="tx1"/>
                </a:solidFill>
                <a:effectLst/>
                <a:latin typeface="+mn-lt"/>
                <a:ea typeface="+mn-ea"/>
                <a:cs typeface="+mn-cs"/>
              </a:rPr>
              <a:t>doable</a:t>
            </a:r>
            <a:r>
              <a:rPr lang="nb-NO" sz="1200" b="0" i="0" u="none" strike="noStrike" kern="1200" dirty="0">
                <a:solidFill>
                  <a:schemeClr val="tx1"/>
                </a:solidFill>
                <a:effectLst/>
                <a:latin typeface="+mn-lt"/>
                <a:ea typeface="+mn-ea"/>
                <a:cs typeface="+mn-cs"/>
              </a:rPr>
              <a:t> in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context</a:t>
            </a:r>
            <a:r>
              <a:rPr lang="nb-NO" sz="1200" b="0" i="0" u="none" strike="noStrike" kern="1200" dirty="0">
                <a:solidFill>
                  <a:schemeClr val="tx1"/>
                </a:solidFill>
                <a:effectLst/>
                <a:latin typeface="+mn-lt"/>
                <a:ea typeface="+mn-ea"/>
                <a:cs typeface="+mn-cs"/>
              </a:rPr>
              <a:t> of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business. </a:t>
            </a:r>
            <a:r>
              <a:rPr lang="nb-NO" sz="1200" b="0" i="0" u="none" strike="noStrike" kern="1200" dirty="0" err="1">
                <a:solidFill>
                  <a:schemeClr val="tx1"/>
                </a:solidFill>
                <a:effectLst/>
                <a:latin typeface="+mn-lt"/>
                <a:ea typeface="+mn-ea"/>
                <a:cs typeface="+mn-cs"/>
              </a:rPr>
              <a:t>Doing</a:t>
            </a:r>
            <a:r>
              <a:rPr lang="nb-NO" sz="1200" b="0" i="0" u="none" strike="noStrike" kern="1200" dirty="0">
                <a:solidFill>
                  <a:schemeClr val="tx1"/>
                </a:solidFill>
                <a:effectLst/>
                <a:latin typeface="+mn-lt"/>
                <a:ea typeface="+mn-ea"/>
                <a:cs typeface="+mn-cs"/>
              </a:rPr>
              <a:t> so </a:t>
            </a:r>
            <a:r>
              <a:rPr lang="nb-NO" sz="1200" b="0" i="0" u="none" strike="noStrike" kern="1200" dirty="0" err="1">
                <a:solidFill>
                  <a:schemeClr val="tx1"/>
                </a:solidFill>
                <a:effectLst/>
                <a:latin typeface="+mn-lt"/>
                <a:ea typeface="+mn-ea"/>
                <a:cs typeface="+mn-cs"/>
              </a:rPr>
              <a:t>can</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build</a:t>
            </a:r>
            <a:r>
              <a:rPr lang="nb-NO" sz="1200" b="0" i="0" u="none" strike="noStrike" kern="1200" dirty="0">
                <a:solidFill>
                  <a:schemeClr val="tx1"/>
                </a:solidFill>
                <a:effectLst/>
                <a:latin typeface="+mn-lt"/>
                <a:ea typeface="+mn-ea"/>
                <a:cs typeface="+mn-cs"/>
              </a:rPr>
              <a:t> self-efficacy. </a:t>
            </a:r>
            <a:endParaRPr lang="nb-NO" b="0" dirty="0">
              <a:effectLst/>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31968-C942-0A4A-A985-4800B9457E60}"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891965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a:r>
              <a:rPr lang="nb-NO" sz="1200" b="0" i="0" u="none" strike="noStrike" kern="1200" dirty="0">
                <a:solidFill>
                  <a:schemeClr val="tx1"/>
                </a:solidFill>
                <a:effectLst/>
                <a:latin typeface="+mn-lt"/>
                <a:ea typeface="+mn-ea"/>
                <a:cs typeface="+mn-cs"/>
              </a:rPr>
              <a:t>Studies </a:t>
            </a:r>
            <a:r>
              <a:rPr lang="nb-NO" sz="1200" b="0" i="0" u="none" strike="noStrike" kern="1200" dirty="0" err="1">
                <a:solidFill>
                  <a:schemeClr val="tx1"/>
                </a:solidFill>
                <a:effectLst/>
                <a:latin typeface="+mn-lt"/>
                <a:ea typeface="+mn-ea"/>
                <a:cs typeface="+mn-cs"/>
              </a:rPr>
              <a:t>with</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CISOs</a:t>
            </a:r>
            <a:r>
              <a:rPr lang="nb-NO" sz="1200" b="0" i="0" u="none" strike="noStrike" kern="1200" dirty="0">
                <a:solidFill>
                  <a:schemeClr val="tx1"/>
                </a:solidFill>
                <a:effectLst/>
                <a:latin typeface="+mn-lt"/>
                <a:ea typeface="+mn-ea"/>
                <a:cs typeface="+mn-cs"/>
              </a:rPr>
              <a:t> and </a:t>
            </a:r>
            <a:r>
              <a:rPr lang="nb-NO" sz="1200" b="0" i="0" u="none" strike="noStrike" kern="1200" dirty="0" err="1">
                <a:solidFill>
                  <a:schemeClr val="tx1"/>
                </a:solidFill>
                <a:effectLst/>
                <a:latin typeface="+mn-lt"/>
                <a:ea typeface="+mn-ea"/>
                <a:cs typeface="+mn-cs"/>
              </a:rPr>
              <a:t>security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specialists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showed</a:t>
            </a:r>
            <a:r>
              <a:rPr lang="nb-NO" sz="1200" b="0" i="0" u="none" strike="noStrike" kern="1200" dirty="0">
                <a:solidFill>
                  <a:schemeClr val="tx1"/>
                </a:solidFill>
                <a:effectLst/>
                <a:latin typeface="+mn-lt"/>
                <a:ea typeface="+mn-ea"/>
                <a:cs typeface="+mn-cs"/>
              </a:rPr>
              <a:t> a </a:t>
            </a:r>
            <a:r>
              <a:rPr lang="nb-NO" sz="1200" b="0" i="0" u="none" strike="noStrike" kern="1200" dirty="0" err="1">
                <a:solidFill>
                  <a:schemeClr val="tx1"/>
                </a:solidFill>
                <a:effectLst/>
                <a:latin typeface="+mn-lt"/>
                <a:ea typeface="+mn-ea"/>
                <a:cs typeface="+mn-cs"/>
              </a:rPr>
              <a:t>need</a:t>
            </a:r>
            <a:r>
              <a:rPr lang="nb-NO" sz="1200" b="0" i="0" u="none" strike="noStrike" kern="1200" dirty="0">
                <a:solidFill>
                  <a:schemeClr val="tx1"/>
                </a:solidFill>
                <a:effectLst/>
                <a:latin typeface="+mn-lt"/>
                <a:ea typeface="+mn-ea"/>
                <a:cs typeface="+mn-cs"/>
              </a:rPr>
              <a:t> for a </a:t>
            </a:r>
            <a:r>
              <a:rPr lang="nb-NO" sz="1200" b="0" i="0" u="none" strike="noStrike" kern="1200" dirty="0" err="1">
                <a:solidFill>
                  <a:schemeClr val="tx1"/>
                </a:solidFill>
                <a:effectLst/>
                <a:latin typeface="+mn-lt"/>
                <a:ea typeface="+mn-ea"/>
                <a:cs typeface="+mn-cs"/>
              </a:rPr>
              <a:t>shift</a:t>
            </a:r>
            <a:r>
              <a:rPr lang="nb-NO" sz="1200" b="0" i="0" u="none" strike="noStrike" kern="1200" dirty="0">
                <a:solidFill>
                  <a:schemeClr val="tx1"/>
                </a:solidFill>
                <a:effectLst/>
                <a:latin typeface="+mn-lt"/>
                <a:ea typeface="+mn-ea"/>
                <a:cs typeface="+mn-cs"/>
              </a:rPr>
              <a:t> in </a:t>
            </a:r>
            <a:r>
              <a:rPr lang="nb-NO" sz="1200" b="0" i="0" u="none" strike="noStrike" kern="1200" dirty="0" err="1">
                <a:solidFill>
                  <a:schemeClr val="tx1"/>
                </a:solidFill>
                <a:effectLst/>
                <a:latin typeface="+mn-lt"/>
                <a:ea typeface="+mn-ea"/>
                <a:cs typeface="+mn-cs"/>
              </a:rPr>
              <a:t>what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job</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entails</a:t>
            </a:r>
            <a:r>
              <a:rPr lang="nb-NO" sz="1200" b="0" i="0" u="none" strike="noStrike" kern="1200" dirty="0">
                <a:solidFill>
                  <a:schemeClr val="tx1"/>
                </a:solidFill>
                <a:effectLst/>
                <a:latin typeface="+mn-lt"/>
                <a:ea typeface="+mn-ea"/>
                <a:cs typeface="+mn-cs"/>
              </a:rPr>
              <a:t>. The crux </a:t>
            </a:r>
            <a:r>
              <a:rPr lang="nb-NO" sz="1200" b="0" i="0" u="none" strike="noStrike" kern="1200" dirty="0" err="1">
                <a:solidFill>
                  <a:schemeClr val="tx1"/>
                </a:solidFill>
                <a:effectLst/>
                <a:latin typeface="+mn-lt"/>
                <a:ea typeface="+mn-ea"/>
                <a:cs typeface="+mn-cs"/>
              </a:rPr>
              <a:t>being</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being</a:t>
            </a:r>
            <a:r>
              <a:rPr lang="nb-NO" sz="1200" b="0" i="0" u="none" strike="noStrike" kern="1200" dirty="0">
                <a:solidFill>
                  <a:schemeClr val="tx1"/>
                </a:solidFill>
                <a:effectLst/>
                <a:latin typeface="+mn-lt"/>
                <a:ea typeface="+mn-ea"/>
                <a:cs typeface="+mn-cs"/>
              </a:rPr>
              <a:t> visible and </a:t>
            </a:r>
            <a:r>
              <a:rPr lang="nb-NO" sz="1200" b="0" i="0" u="none" strike="noStrike" kern="1200" dirty="0" err="1">
                <a:solidFill>
                  <a:schemeClr val="tx1"/>
                </a:solidFill>
                <a:effectLst/>
                <a:latin typeface="+mn-lt"/>
                <a:ea typeface="+mn-ea"/>
                <a:cs typeface="+mn-cs"/>
              </a:rPr>
              <a:t>approachable</a:t>
            </a:r>
            <a:r>
              <a:rPr lang="nb-NO" sz="1200" b="0" i="0" u="none" strike="noStrike" kern="1200" dirty="0">
                <a:solidFill>
                  <a:schemeClr val="tx1"/>
                </a:solidFill>
                <a:effectLst/>
                <a:latin typeface="+mn-lt"/>
                <a:ea typeface="+mn-ea"/>
                <a:cs typeface="+mn-cs"/>
              </a:rPr>
              <a:t>. Here </a:t>
            </a:r>
            <a:r>
              <a:rPr lang="nb-NO" sz="1200" b="0" i="0" u="none" strike="noStrike" kern="1200" dirty="0" err="1">
                <a:solidFill>
                  <a:schemeClr val="tx1"/>
                </a:solidFill>
                <a:effectLst/>
                <a:latin typeface="+mn-lt"/>
                <a:ea typeface="+mn-ea"/>
                <a:cs typeface="+mn-cs"/>
              </a:rPr>
              <a:t>again</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we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see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importance</a:t>
            </a:r>
            <a:r>
              <a:rPr lang="nb-NO" sz="1200" b="0" i="0" u="none" strike="noStrike" kern="1200" dirty="0">
                <a:solidFill>
                  <a:schemeClr val="tx1"/>
                </a:solidFill>
                <a:effectLst/>
                <a:latin typeface="+mn-lt"/>
                <a:ea typeface="+mn-ea"/>
                <a:cs typeface="+mn-cs"/>
              </a:rPr>
              <a:t> of ‘</a:t>
            </a:r>
            <a:r>
              <a:rPr lang="nb-NO" sz="1200" b="0" i="0" u="none" strike="noStrike" kern="1200" dirty="0" err="1">
                <a:solidFill>
                  <a:schemeClr val="tx1"/>
                </a:solidFill>
                <a:effectLst/>
                <a:latin typeface="+mn-lt"/>
                <a:ea typeface="+mn-ea"/>
                <a:cs typeface="+mn-cs"/>
              </a:rPr>
              <a:t>role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modelling</a:t>
            </a:r>
            <a:r>
              <a:rPr lang="nb-NO" sz="1200" b="0" i="0" u="none" strike="noStrike" kern="1200" dirty="0">
                <a:solidFill>
                  <a:schemeClr val="tx1"/>
                </a:solidFill>
                <a:effectLst/>
                <a:latin typeface="+mn-lt"/>
                <a:ea typeface="+mn-ea"/>
                <a:cs typeface="+mn-cs"/>
              </a:rPr>
              <a:t>’ and ‘coaching’ as a performance </a:t>
            </a:r>
            <a:r>
              <a:rPr lang="nb-NO" sz="1200" b="0" i="0" u="none" strike="noStrike" kern="1200" dirty="0" err="1">
                <a:solidFill>
                  <a:schemeClr val="tx1"/>
                </a:solidFill>
                <a:effectLst/>
                <a:latin typeface="+mn-lt"/>
                <a:ea typeface="+mn-ea"/>
                <a:cs typeface="+mn-cs"/>
              </a:rPr>
              <a:t>pathway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Unfortunately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what</a:t>
            </a:r>
            <a:r>
              <a:rPr lang="nb-NO" sz="1200" b="0" i="0" u="none" strike="noStrike" kern="1200" dirty="0">
                <a:solidFill>
                  <a:schemeClr val="tx1"/>
                </a:solidFill>
                <a:effectLst/>
                <a:latin typeface="+mn-lt"/>
                <a:ea typeface="+mn-ea"/>
                <a:cs typeface="+mn-cs"/>
              </a:rPr>
              <a:t> is </a:t>
            </a:r>
            <a:r>
              <a:rPr lang="nb-NO" sz="1200" b="0" i="0" u="none" strike="noStrike" kern="1200" dirty="0" err="1">
                <a:solidFill>
                  <a:schemeClr val="tx1"/>
                </a:solidFill>
                <a:effectLst/>
                <a:latin typeface="+mn-lt"/>
                <a:ea typeface="+mn-ea"/>
                <a:cs typeface="+mn-cs"/>
              </a:rPr>
              <a:t>often</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observed</a:t>
            </a:r>
            <a:r>
              <a:rPr lang="nb-NO" sz="1200" b="0" i="0" u="none" strike="noStrike" kern="1200" dirty="0">
                <a:solidFill>
                  <a:schemeClr val="tx1"/>
                </a:solidFill>
                <a:effectLst/>
                <a:latin typeface="+mn-lt"/>
                <a:ea typeface="+mn-ea"/>
                <a:cs typeface="+mn-cs"/>
              </a:rPr>
              <a:t> is a mode of </a:t>
            </a:r>
            <a:r>
              <a:rPr lang="nb-NO" sz="1200" b="0" i="0" u="none" strike="noStrike" kern="1200" dirty="0" err="1">
                <a:solidFill>
                  <a:schemeClr val="tx1"/>
                </a:solidFill>
                <a:effectLst/>
                <a:latin typeface="+mn-lt"/>
                <a:ea typeface="+mn-ea"/>
                <a:cs typeface="+mn-cs"/>
              </a:rPr>
              <a:t>communication</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that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does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exactly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opposite</a:t>
            </a:r>
            <a:r>
              <a:rPr lang="nb-NO" sz="1200" b="0" i="0" u="none" strike="noStrike" kern="1200" dirty="0">
                <a:solidFill>
                  <a:schemeClr val="tx1"/>
                </a:solidFill>
                <a:effectLst/>
                <a:latin typeface="+mn-lt"/>
                <a:ea typeface="+mn-ea"/>
                <a:cs typeface="+mn-cs"/>
              </a:rPr>
              <a:t>. </a:t>
            </a:r>
            <a:br>
              <a:rPr lang="nb-NO" b="0" dirty="0">
                <a:effectLst/>
              </a:rPr>
            </a:br>
            <a:br>
              <a:rPr lang="nb-NO" b="0" dirty="0">
                <a:effectLst/>
              </a:rPr>
            </a:br>
            <a:r>
              <a:rPr lang="nb-NO" sz="1200" b="0" i="0" u="none" strike="noStrike" kern="1200" dirty="0">
                <a:solidFill>
                  <a:schemeClr val="tx1"/>
                </a:solidFill>
                <a:effectLst/>
                <a:latin typeface="+mn-lt"/>
                <a:ea typeface="+mn-ea"/>
                <a:cs typeface="+mn-cs"/>
              </a:rPr>
              <a:t>For </a:t>
            </a:r>
            <a:r>
              <a:rPr lang="nb-NO" sz="1200" b="0" i="0" u="none" strike="noStrike" kern="1200" dirty="0" err="1">
                <a:solidFill>
                  <a:schemeClr val="tx1"/>
                </a:solidFill>
                <a:effectLst/>
                <a:latin typeface="+mn-lt"/>
                <a:ea typeface="+mn-ea"/>
                <a:cs typeface="+mn-cs"/>
              </a:rPr>
              <a:t>Incident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response</a:t>
            </a:r>
            <a:r>
              <a:rPr lang="nb-NO" sz="1200" b="0" i="0" u="none" strike="noStrike" kern="1200" dirty="0">
                <a:solidFill>
                  <a:schemeClr val="tx1"/>
                </a:solidFill>
                <a:effectLst/>
                <a:latin typeface="+mn-lt"/>
                <a:ea typeface="+mn-ea"/>
                <a:cs typeface="+mn-cs"/>
              </a:rPr>
              <a:t> teams (</a:t>
            </a:r>
            <a:r>
              <a:rPr lang="nb-NO" sz="1200" b="0" i="0" u="none" strike="noStrike" kern="1200" dirty="0" err="1">
                <a:solidFill>
                  <a:schemeClr val="tx1"/>
                </a:solidFill>
                <a:effectLst/>
                <a:latin typeface="+mn-lt"/>
                <a:ea typeface="+mn-ea"/>
                <a:cs typeface="+mn-cs"/>
              </a:rPr>
              <a:t>CSIRT’s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CERT’s</a:t>
            </a:r>
            <a:r>
              <a:rPr lang="nb-NO" sz="1200" b="0" i="0" u="none" strike="noStrike" kern="1200" dirty="0">
                <a:solidFill>
                  <a:schemeClr val="tx1"/>
                </a:solidFill>
                <a:effectLst/>
                <a:latin typeface="+mn-lt"/>
                <a:ea typeface="+mn-ea"/>
                <a:cs typeface="+mn-cs"/>
              </a:rPr>
              <a:t> &amp; </a:t>
            </a:r>
            <a:r>
              <a:rPr lang="nb-NO" sz="1200" b="0" i="0" u="none" strike="noStrike" kern="1200" dirty="0" err="1">
                <a:solidFill>
                  <a:schemeClr val="tx1"/>
                </a:solidFill>
                <a:effectLst/>
                <a:latin typeface="+mn-lt"/>
                <a:ea typeface="+mn-ea"/>
                <a:cs typeface="+mn-cs"/>
              </a:rPr>
              <a:t>SOC’s</a:t>
            </a:r>
            <a:r>
              <a:rPr lang="nb-NO" sz="1200" b="0" i="0" u="none" strike="noStrike" kern="1200" dirty="0">
                <a:solidFill>
                  <a:schemeClr val="tx1"/>
                </a:solidFill>
                <a:effectLst/>
                <a:latin typeface="+mn-lt"/>
                <a:ea typeface="+mn-ea"/>
                <a:cs typeface="+mn-cs"/>
              </a:rPr>
              <a:t>) and </a:t>
            </a:r>
            <a:r>
              <a:rPr lang="nb-NO" sz="1200" b="0" i="0" u="none" strike="noStrike" kern="1200" dirty="0" err="1">
                <a:solidFill>
                  <a:schemeClr val="tx1"/>
                </a:solidFill>
                <a:effectLst/>
                <a:latin typeface="+mn-lt"/>
                <a:ea typeface="+mn-ea"/>
                <a:cs typeface="+mn-cs"/>
              </a:rPr>
              <a:t>security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operations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centre</a:t>
            </a:r>
            <a:r>
              <a:rPr lang="nb-NO" sz="1200" b="0" i="0" u="none" strike="noStrike" kern="1200" dirty="0">
                <a:solidFill>
                  <a:schemeClr val="tx1"/>
                </a:solidFill>
                <a:effectLst/>
                <a:latin typeface="+mn-lt"/>
                <a:ea typeface="+mn-ea"/>
                <a:cs typeface="+mn-cs"/>
              </a:rPr>
              <a:t> staff </a:t>
            </a:r>
            <a:r>
              <a:rPr lang="nb-NO" sz="1200" b="0" i="0" u="none" strike="noStrike" kern="1200" dirty="0" err="1">
                <a:solidFill>
                  <a:schemeClr val="tx1"/>
                </a:solidFill>
                <a:effectLst/>
                <a:latin typeface="+mn-lt"/>
                <a:ea typeface="+mn-ea"/>
                <a:cs typeface="+mn-cs"/>
              </a:rPr>
              <a:t>are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among</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most </a:t>
            </a:r>
            <a:r>
              <a:rPr lang="nb-NO" sz="1200" b="0" i="0" u="none" strike="noStrike" kern="1200" dirty="0" err="1">
                <a:solidFill>
                  <a:schemeClr val="tx1"/>
                </a:solidFill>
                <a:effectLst/>
                <a:latin typeface="+mn-lt"/>
                <a:ea typeface="+mn-ea"/>
                <a:cs typeface="+mn-cs"/>
              </a:rPr>
              <a:t>important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assets</a:t>
            </a:r>
            <a:r>
              <a:rPr lang="nb-NO" sz="1200" b="0" i="0" u="none" strike="noStrike" kern="1200" dirty="0">
                <a:solidFill>
                  <a:schemeClr val="tx1"/>
                </a:solidFill>
                <a:effectLst/>
                <a:latin typeface="+mn-lt"/>
                <a:ea typeface="+mn-ea"/>
                <a:cs typeface="+mn-cs"/>
              </a:rPr>
              <a:t> in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fight </a:t>
            </a:r>
            <a:r>
              <a:rPr lang="nb-NO" sz="1200" b="0" i="0" u="none" strike="noStrike" kern="1200" dirty="0" err="1">
                <a:solidFill>
                  <a:schemeClr val="tx1"/>
                </a:solidFill>
                <a:effectLst/>
                <a:latin typeface="+mn-lt"/>
                <a:ea typeface="+mn-ea"/>
                <a:cs typeface="+mn-cs"/>
              </a:rPr>
              <a:t>against</a:t>
            </a:r>
            <a:r>
              <a:rPr lang="nb-NO" sz="1200" b="0" i="0" u="none" strike="noStrike" kern="1200" dirty="0">
                <a:solidFill>
                  <a:schemeClr val="tx1"/>
                </a:solidFill>
                <a:effectLst/>
                <a:latin typeface="+mn-lt"/>
                <a:ea typeface="+mn-ea"/>
                <a:cs typeface="+mn-cs"/>
              </a:rPr>
              <a:t> cyber </a:t>
            </a:r>
            <a:r>
              <a:rPr lang="nb-NO" sz="1200" b="0" i="0" u="none" strike="noStrike" kern="1200" dirty="0" err="1">
                <a:solidFill>
                  <a:schemeClr val="tx1"/>
                </a:solidFill>
                <a:effectLst/>
                <a:latin typeface="+mn-lt"/>
                <a:ea typeface="+mn-ea"/>
                <a:cs typeface="+mn-cs"/>
              </a:rPr>
              <a:t>threats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Enabling</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them</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perform</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well</a:t>
            </a:r>
            <a:r>
              <a:rPr lang="nb-NO" sz="1200" b="0" i="0" u="none" strike="noStrike" kern="1200" dirty="0">
                <a:solidFill>
                  <a:schemeClr val="tx1"/>
                </a:solidFill>
                <a:effectLst/>
                <a:latin typeface="+mn-lt"/>
                <a:ea typeface="+mn-ea"/>
                <a:cs typeface="+mn-cs"/>
              </a:rPr>
              <a:t> is </a:t>
            </a:r>
            <a:r>
              <a:rPr lang="nb-NO" sz="1200" b="0" i="0" u="none" strike="noStrike" kern="1200" dirty="0" err="1">
                <a:solidFill>
                  <a:schemeClr val="tx1"/>
                </a:solidFill>
                <a:effectLst/>
                <a:latin typeface="+mn-lt"/>
                <a:ea typeface="+mn-ea"/>
                <a:cs typeface="+mn-cs"/>
              </a:rPr>
              <a:t>clearly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important</a:t>
            </a:r>
            <a:r>
              <a:rPr lang="nb-NO" sz="1200" b="0" i="0" u="none" strike="noStrike" kern="1200" dirty="0">
                <a:solidFill>
                  <a:schemeClr val="tx1"/>
                </a:solidFill>
                <a:effectLst/>
                <a:latin typeface="+mn-lt"/>
                <a:ea typeface="+mn-ea"/>
                <a:cs typeface="+mn-cs"/>
              </a:rPr>
              <a:t>. ENISA </a:t>
            </a:r>
            <a:r>
              <a:rPr lang="nb-NO" sz="1200" b="0" i="0" u="none" strike="noStrike" kern="1200" dirty="0" err="1">
                <a:solidFill>
                  <a:schemeClr val="tx1"/>
                </a:solidFill>
                <a:effectLst/>
                <a:latin typeface="+mn-lt"/>
                <a:ea typeface="+mn-ea"/>
                <a:cs typeface="+mn-cs"/>
              </a:rPr>
              <a:t>found</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that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burnout</a:t>
            </a:r>
            <a:r>
              <a:rPr lang="nb-NO" sz="1200" b="0" i="0" u="none" strike="noStrike" kern="1200" dirty="0">
                <a:solidFill>
                  <a:schemeClr val="tx1"/>
                </a:solidFill>
                <a:effectLst/>
                <a:latin typeface="+mn-lt"/>
                <a:ea typeface="+mn-ea"/>
                <a:cs typeface="+mn-cs"/>
              </a:rPr>
              <a:t> is a </a:t>
            </a:r>
            <a:r>
              <a:rPr lang="nb-NO" sz="1200" b="0" i="0" u="none" strike="noStrike" kern="1200" dirty="0" err="1">
                <a:solidFill>
                  <a:schemeClr val="tx1"/>
                </a:solidFill>
                <a:effectLst/>
                <a:latin typeface="+mn-lt"/>
                <a:ea typeface="+mn-ea"/>
                <a:cs typeface="+mn-cs"/>
              </a:rPr>
              <a:t>serious</a:t>
            </a:r>
            <a:r>
              <a:rPr lang="nb-NO" sz="1200" b="0" i="0" u="none" strike="noStrike" kern="1200" dirty="0">
                <a:solidFill>
                  <a:schemeClr val="tx1"/>
                </a:solidFill>
                <a:effectLst/>
                <a:latin typeface="+mn-lt"/>
                <a:ea typeface="+mn-ea"/>
                <a:cs typeface="+mn-cs"/>
              </a:rPr>
              <a:t> problem. This </a:t>
            </a:r>
            <a:r>
              <a:rPr lang="nb-NO" sz="1200" b="0" i="0" u="none" strike="noStrike" kern="1200" dirty="0" err="1">
                <a:solidFill>
                  <a:schemeClr val="tx1"/>
                </a:solidFill>
                <a:effectLst/>
                <a:latin typeface="+mn-lt"/>
                <a:ea typeface="+mn-ea"/>
                <a:cs typeface="+mn-cs"/>
              </a:rPr>
              <a:t>should</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give</a:t>
            </a:r>
            <a:r>
              <a:rPr lang="nb-NO" sz="1200" b="0" i="0" u="none" strike="noStrike" kern="1200" dirty="0">
                <a:solidFill>
                  <a:schemeClr val="tx1"/>
                </a:solidFill>
                <a:effectLst/>
                <a:latin typeface="+mn-lt"/>
                <a:ea typeface="+mn-ea"/>
                <a:cs typeface="+mn-cs"/>
              </a:rPr>
              <a:t> rise for </a:t>
            </a:r>
            <a:r>
              <a:rPr lang="nb-NO" sz="1200" b="0" i="0" u="none" strike="noStrike" kern="1200" dirty="0" err="1">
                <a:solidFill>
                  <a:schemeClr val="tx1"/>
                </a:solidFill>
                <a:effectLst/>
                <a:latin typeface="+mn-lt"/>
                <a:ea typeface="+mn-ea"/>
                <a:cs typeface="+mn-cs"/>
              </a:rPr>
              <a:t>concern</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especially</a:t>
            </a:r>
            <a:r>
              <a:rPr lang="nb-NO" sz="1200" b="0" i="0" u="none" strike="noStrike" kern="1200" dirty="0">
                <a:solidFill>
                  <a:schemeClr val="tx1"/>
                </a:solidFill>
                <a:effectLst/>
                <a:latin typeface="+mn-lt"/>
                <a:ea typeface="+mn-ea"/>
                <a:cs typeface="+mn-cs"/>
              </a:rPr>
              <a:t> given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growing</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shortage</a:t>
            </a:r>
            <a:r>
              <a:rPr lang="nb-NO" sz="1200" b="0" i="0" u="none" strike="noStrike" kern="1200" dirty="0">
                <a:solidFill>
                  <a:schemeClr val="tx1"/>
                </a:solidFill>
                <a:effectLst/>
                <a:latin typeface="+mn-lt"/>
                <a:ea typeface="+mn-ea"/>
                <a:cs typeface="+mn-cs"/>
              </a:rPr>
              <a:t> of cyber skills </a:t>
            </a:r>
            <a:r>
              <a:rPr lang="nb-NO" sz="1200" b="0" i="0" u="none" strike="noStrike" kern="1200" dirty="0" err="1">
                <a:solidFill>
                  <a:schemeClr val="tx1"/>
                </a:solidFill>
                <a:effectLst/>
                <a:latin typeface="+mn-lt"/>
                <a:ea typeface="+mn-ea"/>
                <a:cs typeface="+mn-cs"/>
              </a:rPr>
              <a:t>professionals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Oltsig</a:t>
            </a:r>
            <a:r>
              <a:rPr lang="nb-NO" sz="1200" b="0" i="0" u="none" strike="noStrike" kern="1200" dirty="0">
                <a:solidFill>
                  <a:schemeClr val="tx1"/>
                </a:solidFill>
                <a:effectLst/>
                <a:latin typeface="+mn-lt"/>
                <a:ea typeface="+mn-ea"/>
                <a:cs typeface="+mn-cs"/>
              </a:rPr>
              <a:t>, 2017). </a:t>
            </a:r>
            <a:r>
              <a:rPr lang="nb-NO" sz="1200" b="0" i="0" u="none" strike="noStrike" kern="1200" dirty="0" err="1">
                <a:solidFill>
                  <a:schemeClr val="tx1"/>
                </a:solidFill>
                <a:effectLst/>
                <a:latin typeface="+mn-lt"/>
                <a:ea typeface="+mn-ea"/>
                <a:cs typeface="+mn-cs"/>
              </a:rPr>
              <a:t>Organisations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need</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take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steps</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manage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this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precious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resource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effectively</a:t>
            </a:r>
            <a:r>
              <a:rPr lang="nb-NO" sz="1200" b="0" i="0" u="none" strike="noStrike" kern="1200" dirty="0">
                <a:solidFill>
                  <a:schemeClr val="tx1"/>
                </a:solidFill>
                <a:effectLst/>
                <a:latin typeface="+mn-lt"/>
                <a:ea typeface="+mn-ea"/>
                <a:cs typeface="+mn-cs"/>
              </a:rPr>
              <a:t>.</a:t>
            </a:r>
            <a:endParaRPr lang="nb-NO" b="0" dirty="0">
              <a:effectLst/>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31968-C942-0A4A-A985-4800B9457E60}"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20579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err="1"/>
              <a:t>Reciprocal</a:t>
            </a:r>
            <a:r>
              <a:rPr lang="nb-NO" dirty="0"/>
              <a:t> </a:t>
            </a:r>
            <a:r>
              <a:rPr lang="nb-NO" dirty="0" err="1"/>
              <a:t>influence</a:t>
            </a:r>
            <a:endParaRPr lang="nb-NO" dirty="0"/>
          </a:p>
          <a:p>
            <a:endParaRPr lang="nb-NO" dirty="0"/>
          </a:p>
          <a:p>
            <a:r>
              <a:rPr lang="nb-NO" dirty="0" err="1"/>
              <a:t>Mediation</a:t>
            </a:r>
            <a:r>
              <a:rPr lang="nb-NO" dirty="0"/>
              <a:t> </a:t>
            </a:r>
            <a:r>
              <a:rPr lang="nb-NO" dirty="0" err="1"/>
              <a:t>effects</a:t>
            </a:r>
            <a:endParaRPr lang="nb-NO" dirty="0"/>
          </a:p>
          <a:p>
            <a:pPr lvl="1"/>
            <a:r>
              <a:rPr lang="nb-NO" dirty="0" err="1"/>
              <a:t>Other</a:t>
            </a:r>
            <a:r>
              <a:rPr lang="nb-NO" dirty="0"/>
              <a:t> SE </a:t>
            </a:r>
            <a:r>
              <a:rPr lang="nb-NO" dirty="0" err="1"/>
              <a:t>on</a:t>
            </a:r>
            <a:r>
              <a:rPr lang="nb-NO" dirty="0"/>
              <a:t> SE</a:t>
            </a:r>
          </a:p>
          <a:p>
            <a:pPr lvl="1"/>
            <a:endParaRPr lang="nb-NO" dirty="0"/>
          </a:p>
          <a:p>
            <a:r>
              <a:rPr lang="nb-NO" dirty="0" err="1"/>
              <a:t>Coping</a:t>
            </a:r>
            <a:r>
              <a:rPr lang="nb-NO" dirty="0"/>
              <a:t> </a:t>
            </a:r>
            <a:r>
              <a:rPr lang="nb-NO" dirty="0" err="1"/>
              <a:t>effects</a:t>
            </a:r>
            <a:endParaRPr lang="nb-NO" dirty="0"/>
          </a:p>
          <a:p>
            <a:r>
              <a:rPr lang="nb-NO" dirty="0"/>
              <a:t>Skill </a:t>
            </a:r>
            <a:r>
              <a:rPr lang="nb-NO" dirty="0" err="1"/>
              <a:t>development</a:t>
            </a:r>
            <a:r>
              <a:rPr lang="nb-NO" dirty="0"/>
              <a:t> and </a:t>
            </a:r>
            <a:r>
              <a:rPr lang="nb-NO" dirty="0" err="1"/>
              <a:t>deployment</a:t>
            </a:r>
            <a:endParaRPr lang="nb-NO" dirty="0"/>
          </a:p>
          <a:p>
            <a:r>
              <a:rPr lang="nb-NO" dirty="0" err="1"/>
              <a:t>Appraisal</a:t>
            </a:r>
            <a:r>
              <a:rPr lang="nb-NO" dirty="0"/>
              <a:t> of </a:t>
            </a:r>
            <a:r>
              <a:rPr lang="nb-NO" dirty="0" err="1"/>
              <a:t>social</a:t>
            </a:r>
            <a:r>
              <a:rPr lang="nb-NO" dirty="0"/>
              <a:t> support</a:t>
            </a:r>
          </a:p>
          <a:p>
            <a:r>
              <a:rPr lang="nb-NO" dirty="0" err="1"/>
              <a:t>Relationship</a:t>
            </a:r>
            <a:r>
              <a:rPr lang="nb-NO" dirty="0"/>
              <a:t> </a:t>
            </a:r>
            <a:r>
              <a:rPr lang="nb-NO" dirty="0" err="1"/>
              <a:t>satisfaction</a:t>
            </a:r>
            <a:endParaRPr lang="nb-NO" dirty="0"/>
          </a:p>
          <a:p>
            <a:r>
              <a:rPr lang="nb-NO" dirty="0" err="1"/>
              <a:t>Persistance</a:t>
            </a:r>
            <a:endParaRPr lang="nb-NO" dirty="0"/>
          </a:p>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2771B-DA63-4BD4-90AF-8C545A7CE5A4}"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60551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a:r>
              <a:rPr lang="nb-NO" sz="1200" b="0" i="0" u="none" strike="noStrike" kern="1200" dirty="0">
                <a:solidFill>
                  <a:schemeClr val="tx1"/>
                </a:solidFill>
                <a:effectLst/>
                <a:latin typeface="+mn-lt"/>
                <a:ea typeface="+mn-ea"/>
                <a:cs typeface="+mn-cs"/>
              </a:rPr>
              <a:t>For Software Developers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review </a:t>
            </a:r>
            <a:r>
              <a:rPr lang="nb-NO" sz="1200" b="0" i="0" u="none" strike="noStrike" kern="1200" dirty="0" err="1">
                <a:solidFill>
                  <a:schemeClr val="tx1"/>
                </a:solidFill>
                <a:effectLst/>
                <a:latin typeface="+mn-lt"/>
                <a:ea typeface="+mn-ea"/>
                <a:cs typeface="+mn-cs"/>
              </a:rPr>
              <a:t>revealed</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similar</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issue</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what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well-known</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internet</a:t>
            </a:r>
            <a:r>
              <a:rPr lang="nb-NO" sz="1200" b="0" i="0" u="none" strike="noStrike" kern="1200" dirty="0">
                <a:solidFill>
                  <a:schemeClr val="tx1"/>
                </a:solidFill>
                <a:effectLst/>
                <a:latin typeface="+mn-lt"/>
                <a:ea typeface="+mn-ea"/>
                <a:cs typeface="+mn-cs"/>
              </a:rPr>
              <a:t> essayist </a:t>
            </a:r>
            <a:r>
              <a:rPr lang="nb-NO" sz="1200" b="0" i="0" u="none" strike="noStrike" kern="1200" dirty="0">
                <a:solidFill>
                  <a:schemeClr val="tx1"/>
                </a:solidFill>
                <a:effectLst/>
                <a:latin typeface="+mn-lt"/>
                <a:ea typeface="+mn-ea"/>
                <a:cs typeface="+mn-cs"/>
                <a:hlinkClick r:id="rId3"/>
              </a:rPr>
              <a:t>Norton (2014)</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noted</a:t>
            </a:r>
            <a:r>
              <a:rPr lang="nb-NO" sz="1200" b="0" i="0" u="none" strike="noStrike" kern="1200" dirty="0">
                <a:solidFill>
                  <a:schemeClr val="tx1"/>
                </a:solidFill>
                <a:effectLst/>
                <a:latin typeface="+mn-lt"/>
                <a:ea typeface="+mn-ea"/>
                <a:cs typeface="+mn-cs"/>
              </a:rPr>
              <a:t> in her </a:t>
            </a:r>
            <a:r>
              <a:rPr lang="nb-NO" sz="1200" b="0" i="0" u="none" strike="noStrike" kern="1200" dirty="0" err="1">
                <a:solidFill>
                  <a:schemeClr val="tx1"/>
                </a:solidFill>
                <a:effectLst/>
                <a:latin typeface="+mn-lt"/>
                <a:ea typeface="+mn-ea"/>
                <a:cs typeface="+mn-cs"/>
              </a:rPr>
              <a:t>much-shared</a:t>
            </a:r>
            <a:r>
              <a:rPr lang="nb-NO" sz="1200" b="0" i="0" u="none" strike="noStrike" kern="1200" dirty="0">
                <a:solidFill>
                  <a:schemeClr val="tx1"/>
                </a:solidFill>
                <a:effectLst/>
                <a:latin typeface="+mn-lt"/>
                <a:ea typeface="+mn-ea"/>
                <a:cs typeface="+mn-cs"/>
              </a:rPr>
              <a:t> opinion </a:t>
            </a:r>
            <a:r>
              <a:rPr lang="nb-NO" sz="1200" b="0" i="0" u="none" strike="noStrike" kern="1200" dirty="0" err="1">
                <a:solidFill>
                  <a:schemeClr val="tx1"/>
                </a:solidFill>
                <a:effectLst/>
                <a:latin typeface="+mn-lt"/>
                <a:ea typeface="+mn-ea"/>
                <a:cs typeface="+mn-cs"/>
              </a:rPr>
              <a:t>piece</a:t>
            </a:r>
            <a:r>
              <a:rPr lang="nb-NO" sz="1200" b="0" i="0" u="none" strike="noStrike" kern="1200" dirty="0">
                <a:solidFill>
                  <a:schemeClr val="tx1"/>
                </a:solidFill>
                <a:effectLst/>
                <a:latin typeface="+mn-lt"/>
                <a:ea typeface="+mn-ea"/>
                <a:cs typeface="+mn-cs"/>
              </a:rPr>
              <a:t> for The Message, </a:t>
            </a:r>
            <a:r>
              <a:rPr lang="nb-NO" sz="1200" b="0" i="0" u="none" strike="noStrike" kern="1200" dirty="0" err="1">
                <a:solidFill>
                  <a:schemeClr val="tx1"/>
                </a:solidFill>
                <a:effectLst/>
                <a:latin typeface="+mn-lt"/>
                <a:ea typeface="+mn-ea"/>
                <a:cs typeface="+mn-cs"/>
              </a:rPr>
              <a:t>that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Everything</a:t>
            </a:r>
            <a:r>
              <a:rPr lang="nb-NO" sz="1200" b="0" i="0" u="none" strike="noStrike" kern="1200" dirty="0">
                <a:solidFill>
                  <a:schemeClr val="tx1"/>
                </a:solidFill>
                <a:effectLst/>
                <a:latin typeface="+mn-lt"/>
                <a:ea typeface="+mn-ea"/>
                <a:cs typeface="+mn-cs"/>
              </a:rPr>
              <a:t> is broken.” in </a:t>
            </a:r>
            <a:r>
              <a:rPr lang="nb-NO" sz="1200" b="0" i="0" u="none" strike="noStrike" kern="1200" dirty="0" err="1">
                <a:solidFill>
                  <a:schemeClr val="tx1"/>
                </a:solidFill>
                <a:effectLst/>
                <a:latin typeface="+mn-lt"/>
                <a:ea typeface="+mn-ea"/>
                <a:cs typeface="+mn-cs"/>
              </a:rPr>
              <a:t>that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there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are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high-impact</a:t>
            </a:r>
            <a:r>
              <a:rPr lang="nb-NO" sz="1200" b="0" i="0" u="none" strike="noStrike" kern="1200" dirty="0">
                <a:solidFill>
                  <a:schemeClr val="tx1"/>
                </a:solidFill>
                <a:effectLst/>
                <a:latin typeface="+mn-lt"/>
                <a:ea typeface="+mn-ea"/>
                <a:cs typeface="+mn-cs"/>
              </a:rPr>
              <a:t> first </a:t>
            </a:r>
            <a:r>
              <a:rPr lang="nb-NO" sz="1200" b="0" i="0" u="none" strike="noStrike" kern="1200" dirty="0" err="1">
                <a:solidFill>
                  <a:schemeClr val="tx1"/>
                </a:solidFill>
                <a:effectLst/>
                <a:latin typeface="+mn-lt"/>
                <a:ea typeface="+mn-ea"/>
                <a:cs typeface="+mn-cs"/>
              </a:rPr>
              <a:t>steps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that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can</a:t>
            </a:r>
            <a:r>
              <a:rPr lang="nb-NO" sz="1200" b="0" i="0" u="none" strike="noStrike" kern="1200" dirty="0">
                <a:solidFill>
                  <a:schemeClr val="tx1"/>
                </a:solidFill>
                <a:effectLst/>
                <a:latin typeface="+mn-lt"/>
                <a:ea typeface="+mn-ea"/>
                <a:cs typeface="+mn-cs"/>
              </a:rPr>
              <a:t> be taken to make it </a:t>
            </a:r>
            <a:r>
              <a:rPr lang="nb-NO" sz="1200" b="0" i="0" u="none" strike="noStrike" kern="1200" dirty="0" err="1">
                <a:solidFill>
                  <a:schemeClr val="tx1"/>
                </a:solidFill>
                <a:effectLst/>
                <a:latin typeface="+mn-lt"/>
                <a:ea typeface="+mn-ea"/>
                <a:cs typeface="+mn-cs"/>
              </a:rPr>
              <a:t>easy</a:t>
            </a:r>
            <a:r>
              <a:rPr lang="nb-NO" sz="1200" b="0" i="0" u="none" strike="noStrike" kern="1200" dirty="0">
                <a:solidFill>
                  <a:schemeClr val="tx1"/>
                </a:solidFill>
                <a:effectLst/>
                <a:latin typeface="+mn-lt"/>
                <a:ea typeface="+mn-ea"/>
                <a:cs typeface="+mn-cs"/>
              </a:rPr>
              <a:t> for </a:t>
            </a:r>
            <a:r>
              <a:rPr lang="nb-NO" sz="1200" b="0" i="0" u="none" strike="noStrike" kern="1200" dirty="0" err="1">
                <a:solidFill>
                  <a:schemeClr val="tx1"/>
                </a:solidFill>
                <a:effectLst/>
                <a:latin typeface="+mn-lt"/>
                <a:ea typeface="+mn-ea"/>
                <a:cs typeface="+mn-cs"/>
              </a:rPr>
              <a:t>developers</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produce</a:t>
            </a:r>
            <a:r>
              <a:rPr lang="nb-NO" sz="1200" b="0" i="0" u="none" strike="noStrike" kern="1200" dirty="0">
                <a:solidFill>
                  <a:schemeClr val="tx1"/>
                </a:solidFill>
                <a:effectLst/>
                <a:latin typeface="+mn-lt"/>
                <a:ea typeface="+mn-ea"/>
                <a:cs typeface="+mn-cs"/>
              </a:rPr>
              <a:t> more </a:t>
            </a:r>
            <a:r>
              <a:rPr lang="nb-NO" sz="1200" b="0" i="0" u="none" strike="noStrike" kern="1200" dirty="0" err="1">
                <a:solidFill>
                  <a:schemeClr val="tx1"/>
                </a:solidFill>
                <a:effectLst/>
                <a:latin typeface="+mn-lt"/>
                <a:ea typeface="+mn-ea"/>
                <a:cs typeface="+mn-cs"/>
              </a:rPr>
              <a:t>secure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code</a:t>
            </a:r>
            <a:r>
              <a:rPr lang="nb-NO" sz="1200" b="0" i="0" u="none" strike="noStrike" kern="1200" dirty="0">
                <a:solidFill>
                  <a:schemeClr val="tx1"/>
                </a:solidFill>
                <a:effectLst/>
                <a:latin typeface="+mn-lt"/>
                <a:ea typeface="+mn-ea"/>
                <a:cs typeface="+mn-cs"/>
              </a:rPr>
              <a:t> - by </a:t>
            </a:r>
            <a:r>
              <a:rPr lang="nb-NO" sz="1200" b="0" i="0" u="none" strike="noStrike" kern="1200" dirty="0" err="1">
                <a:solidFill>
                  <a:schemeClr val="tx1"/>
                </a:solidFill>
                <a:effectLst/>
                <a:latin typeface="+mn-lt"/>
                <a:ea typeface="+mn-ea"/>
                <a:cs typeface="+mn-cs"/>
              </a:rPr>
              <a:t>ensuring</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that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platforms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tools</a:t>
            </a:r>
            <a:r>
              <a:rPr lang="nb-NO" sz="1200" b="0" i="0" u="none" strike="noStrike" kern="1200" dirty="0">
                <a:solidFill>
                  <a:schemeClr val="tx1"/>
                </a:solidFill>
                <a:effectLst/>
                <a:latin typeface="+mn-lt"/>
                <a:ea typeface="+mn-ea"/>
                <a:cs typeface="+mn-cs"/>
              </a:rPr>
              <a:t> and APIs </a:t>
            </a:r>
            <a:r>
              <a:rPr lang="nb-NO" sz="1200" b="0" i="0" u="none" strike="noStrike" kern="1200" dirty="0" err="1">
                <a:solidFill>
                  <a:schemeClr val="tx1"/>
                </a:solidFill>
                <a:effectLst/>
                <a:latin typeface="+mn-lt"/>
                <a:ea typeface="+mn-ea"/>
                <a:cs typeface="+mn-cs"/>
              </a:rPr>
              <a:t>they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use</a:t>
            </a:r>
            <a:r>
              <a:rPr lang="nb-NO" sz="1200" b="0" i="0" u="none" strike="noStrike" kern="1200" dirty="0">
                <a:solidFill>
                  <a:schemeClr val="tx1"/>
                </a:solidFill>
                <a:effectLst/>
                <a:latin typeface="+mn-lt"/>
                <a:ea typeface="+mn-ea"/>
                <a:cs typeface="+mn-cs"/>
              </a:rPr>
              <a:t> have </a:t>
            </a:r>
            <a:r>
              <a:rPr lang="nb-NO" sz="1200" b="0" i="0" u="none" strike="noStrike" kern="1200" dirty="0" err="1">
                <a:solidFill>
                  <a:schemeClr val="tx1"/>
                </a:solidFill>
                <a:effectLst/>
                <a:latin typeface="+mn-lt"/>
                <a:ea typeface="+mn-ea"/>
                <a:cs typeface="+mn-cs"/>
              </a:rPr>
              <a:t>secure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defaults</a:t>
            </a:r>
            <a:r>
              <a:rPr lang="nb-NO" sz="1200" b="0" i="0" u="none" strike="noStrike" kern="1200" dirty="0">
                <a:solidFill>
                  <a:schemeClr val="tx1"/>
                </a:solidFill>
                <a:effectLst/>
                <a:latin typeface="+mn-lt"/>
                <a:ea typeface="+mn-ea"/>
                <a:cs typeface="+mn-cs"/>
              </a:rPr>
              <a:t> and settings, and </a:t>
            </a:r>
            <a:r>
              <a:rPr lang="nb-NO" sz="1200" b="0" i="0" u="none" strike="noStrike" kern="1200" dirty="0" err="1">
                <a:solidFill>
                  <a:schemeClr val="tx1"/>
                </a:solidFill>
                <a:effectLst/>
                <a:latin typeface="+mn-lt"/>
                <a:ea typeface="+mn-ea"/>
                <a:cs typeface="+mn-cs"/>
              </a:rPr>
              <a:t>that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code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that</a:t>
            </a:r>
            <a:r>
              <a:rPr lang="nb-NO" sz="1200" b="0" i="0" u="none" strike="noStrike" kern="1200" dirty="0">
                <a:solidFill>
                  <a:schemeClr val="tx1"/>
                </a:solidFill>
                <a:effectLst/>
                <a:latin typeface="+mn-lt"/>
                <a:ea typeface="+mn-ea"/>
                <a:cs typeface="+mn-cs"/>
              </a:rPr>
              <a:t> is </a:t>
            </a:r>
            <a:r>
              <a:rPr lang="nb-NO" sz="1200" b="0" i="0" u="none" strike="noStrike" kern="1200" dirty="0" err="1">
                <a:solidFill>
                  <a:schemeClr val="tx1"/>
                </a:solidFill>
                <a:effectLst/>
                <a:latin typeface="+mn-lt"/>
                <a:ea typeface="+mn-ea"/>
                <a:cs typeface="+mn-cs"/>
              </a:rPr>
              <a:t>frequently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copied</a:t>
            </a:r>
            <a:r>
              <a:rPr lang="nb-NO" sz="1200" b="0" i="0" u="none" strike="noStrike" kern="1200" dirty="0">
                <a:solidFill>
                  <a:schemeClr val="tx1"/>
                </a:solidFill>
                <a:effectLst/>
                <a:latin typeface="+mn-lt"/>
                <a:ea typeface="+mn-ea"/>
                <a:cs typeface="+mn-cs"/>
              </a:rPr>
              <a:t> is </a:t>
            </a:r>
            <a:r>
              <a:rPr lang="nb-NO" sz="1200" b="0" i="0" u="none" strike="noStrike" kern="1200" dirty="0" err="1">
                <a:solidFill>
                  <a:schemeClr val="tx1"/>
                </a:solidFill>
                <a:effectLst/>
                <a:latin typeface="+mn-lt"/>
                <a:ea typeface="+mn-ea"/>
                <a:cs typeface="+mn-cs"/>
              </a:rPr>
              <a:t>vetted</a:t>
            </a:r>
            <a:r>
              <a:rPr lang="nb-NO" sz="1200" b="0" i="0" u="none" strike="noStrike" kern="1200" dirty="0">
                <a:solidFill>
                  <a:schemeClr val="tx1"/>
                </a:solidFill>
                <a:effectLst/>
                <a:latin typeface="+mn-lt"/>
                <a:ea typeface="+mn-ea"/>
                <a:cs typeface="+mn-cs"/>
              </a:rPr>
              <a:t> and </a:t>
            </a:r>
            <a:r>
              <a:rPr lang="nb-NO" sz="1200" b="0" i="0" u="none" strike="noStrike" kern="1200" dirty="0" err="1">
                <a:solidFill>
                  <a:schemeClr val="tx1"/>
                </a:solidFill>
                <a:effectLst/>
                <a:latin typeface="+mn-lt"/>
                <a:ea typeface="+mn-ea"/>
                <a:cs typeface="+mn-cs"/>
              </a:rPr>
              <a:t>made</a:t>
            </a:r>
            <a:r>
              <a:rPr lang="nb-NO" sz="1200" b="0" i="0" u="none" strike="noStrike" kern="1200" dirty="0">
                <a:solidFill>
                  <a:schemeClr val="tx1"/>
                </a:solidFill>
                <a:effectLst/>
                <a:latin typeface="+mn-lt"/>
                <a:ea typeface="+mn-ea"/>
                <a:cs typeface="+mn-cs"/>
              </a:rPr>
              <a:t> safe. ENISA </a:t>
            </a:r>
            <a:r>
              <a:rPr lang="nb-NO" sz="1200" b="0" i="0" u="none" strike="noStrike" kern="1200" dirty="0" err="1">
                <a:solidFill>
                  <a:schemeClr val="tx1"/>
                </a:solidFill>
                <a:effectLst/>
                <a:latin typeface="+mn-lt"/>
                <a:ea typeface="+mn-ea"/>
                <a:cs typeface="+mn-cs"/>
              </a:rPr>
              <a:t>also</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highlighted</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that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enabling</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security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experts</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become</a:t>
            </a:r>
            <a:r>
              <a:rPr lang="nb-NO" sz="1200" b="0" i="0" u="none" strike="noStrike" kern="1200" dirty="0">
                <a:solidFill>
                  <a:schemeClr val="tx1"/>
                </a:solidFill>
                <a:effectLst/>
                <a:latin typeface="+mn-lt"/>
                <a:ea typeface="+mn-ea"/>
                <a:cs typeface="+mn-cs"/>
              </a:rPr>
              <a:t> more </a:t>
            </a:r>
            <a:r>
              <a:rPr lang="nb-NO" sz="1200" b="0" i="0" u="none" strike="noStrike" kern="1200" dirty="0" err="1">
                <a:solidFill>
                  <a:schemeClr val="tx1"/>
                </a:solidFill>
                <a:effectLst/>
                <a:latin typeface="+mn-lt"/>
                <a:ea typeface="+mn-ea"/>
                <a:cs typeface="+mn-cs"/>
              </a:rPr>
              <a:t>approachable</a:t>
            </a:r>
            <a:r>
              <a:rPr lang="nb-NO" sz="1200" b="0" i="0" u="none" strike="noStrike" kern="1200" dirty="0">
                <a:solidFill>
                  <a:schemeClr val="tx1"/>
                </a:solidFill>
                <a:effectLst/>
                <a:latin typeface="+mn-lt"/>
                <a:ea typeface="+mn-ea"/>
                <a:cs typeface="+mn-cs"/>
              </a:rPr>
              <a:t> and </a:t>
            </a:r>
            <a:r>
              <a:rPr lang="nb-NO" sz="1200" b="0" i="0" u="none" strike="noStrike" kern="1200" dirty="0" err="1">
                <a:solidFill>
                  <a:schemeClr val="tx1"/>
                </a:solidFill>
                <a:effectLst/>
                <a:latin typeface="+mn-lt"/>
                <a:ea typeface="+mn-ea"/>
                <a:cs typeface="+mn-cs"/>
              </a:rPr>
              <a:t>supportive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can</a:t>
            </a:r>
            <a:r>
              <a:rPr lang="nb-NO" sz="1200" b="0" i="0" u="none" strike="noStrike" kern="1200" dirty="0">
                <a:solidFill>
                  <a:schemeClr val="tx1"/>
                </a:solidFill>
                <a:effectLst/>
                <a:latin typeface="+mn-lt"/>
                <a:ea typeface="+mn-ea"/>
                <a:cs typeface="+mn-cs"/>
              </a:rPr>
              <a:t> lead to more - and most </a:t>
            </a:r>
            <a:r>
              <a:rPr lang="nb-NO" sz="1200" b="0" i="0" u="none" strike="noStrike" kern="1200" dirty="0" err="1">
                <a:solidFill>
                  <a:schemeClr val="tx1"/>
                </a:solidFill>
                <a:effectLst/>
                <a:latin typeface="+mn-lt"/>
                <a:ea typeface="+mn-ea"/>
                <a:cs typeface="+mn-cs"/>
              </a:rPr>
              <a:t>critically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earlier</a:t>
            </a:r>
            <a:r>
              <a:rPr lang="nb-NO" sz="1200" b="0" i="0" u="none" strike="noStrike" kern="1200" dirty="0">
                <a:solidFill>
                  <a:schemeClr val="tx1"/>
                </a:solidFill>
                <a:effectLst/>
                <a:latin typeface="+mn-lt"/>
                <a:ea typeface="+mn-ea"/>
                <a:cs typeface="+mn-cs"/>
              </a:rPr>
              <a:t> - </a:t>
            </a:r>
            <a:r>
              <a:rPr lang="nb-NO" sz="1200" b="0" i="0" u="none" strike="noStrike" kern="1200" dirty="0" err="1">
                <a:solidFill>
                  <a:schemeClr val="tx1"/>
                </a:solidFill>
                <a:effectLst/>
                <a:latin typeface="+mn-lt"/>
                <a:ea typeface="+mn-ea"/>
                <a:cs typeface="+mn-cs"/>
              </a:rPr>
              <a:t>engagement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between</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security</a:t>
            </a:r>
            <a:r>
              <a:rPr lang="nb-NO" sz="1200" b="0" i="0" u="none" strike="noStrike" kern="1200" dirty="0">
                <a:solidFill>
                  <a:schemeClr val="tx1"/>
                </a:solidFill>
                <a:effectLst/>
                <a:latin typeface="+mn-lt"/>
                <a:ea typeface="+mn-ea"/>
                <a:cs typeface="+mn-cs"/>
              </a:rPr>
              <a:t> and staff.</a:t>
            </a:r>
            <a:endParaRPr lang="nb-NO" b="0" dirty="0">
              <a:effectLst/>
            </a:endParaRPr>
          </a:p>
          <a:p>
            <a:pPr rtl="0"/>
            <a:br>
              <a:rPr lang="nb-NO" b="0" dirty="0">
                <a:effectLst/>
              </a:rPr>
            </a:br>
            <a:r>
              <a:rPr lang="nb-NO" sz="1200" b="0" i="0" u="none" strike="noStrike" kern="1200" dirty="0">
                <a:solidFill>
                  <a:schemeClr val="tx1"/>
                </a:solidFill>
                <a:effectLst/>
                <a:latin typeface="+mn-lt"/>
                <a:ea typeface="+mn-ea"/>
                <a:cs typeface="+mn-cs"/>
              </a:rPr>
              <a:t>Re </a:t>
            </a:r>
            <a:r>
              <a:rPr lang="nb-NO" sz="1200" b="0" i="0" u="none" strike="noStrike" kern="1200" dirty="0" err="1">
                <a:solidFill>
                  <a:schemeClr val="tx1"/>
                </a:solidFill>
                <a:effectLst/>
                <a:latin typeface="+mn-lt"/>
                <a:ea typeface="+mn-ea"/>
                <a:cs typeface="+mn-cs"/>
              </a:rPr>
              <a:t>emphasising</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what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Ric</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mentioned</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regarding</a:t>
            </a:r>
            <a:r>
              <a:rPr lang="nb-NO" sz="1200" b="0" i="0" u="none" strike="noStrike" kern="1200" dirty="0">
                <a:solidFill>
                  <a:schemeClr val="tx1"/>
                </a:solidFill>
                <a:effectLst/>
                <a:latin typeface="+mn-lt"/>
                <a:ea typeface="+mn-ea"/>
                <a:cs typeface="+mn-cs"/>
              </a:rPr>
              <a:t> striking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balance</a:t>
            </a:r>
            <a:r>
              <a:rPr lang="nb-NO" sz="1200" b="0" i="0" u="none" strike="noStrike" kern="1200" dirty="0">
                <a:solidFill>
                  <a:schemeClr val="tx1"/>
                </a:solidFill>
                <a:effectLst/>
                <a:latin typeface="+mn-lt"/>
                <a:ea typeface="+mn-ea"/>
                <a:cs typeface="+mn-cs"/>
              </a:rPr>
              <a:t> in an </a:t>
            </a:r>
            <a:r>
              <a:rPr lang="nb-NO" sz="1200" b="0" i="0" u="none" strike="noStrike" kern="1200" dirty="0" err="1">
                <a:solidFill>
                  <a:schemeClr val="tx1"/>
                </a:solidFill>
                <a:effectLst/>
                <a:latin typeface="+mn-lt"/>
                <a:ea typeface="+mn-ea"/>
                <a:cs typeface="+mn-cs"/>
              </a:rPr>
              <a:t>organisation</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those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who</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manage</a:t>
            </a:r>
            <a:r>
              <a:rPr lang="nb-NO" sz="1200" b="0" i="0" u="none" strike="noStrike" kern="1200" dirty="0">
                <a:solidFill>
                  <a:schemeClr val="tx1"/>
                </a:solidFill>
                <a:effectLst/>
                <a:latin typeface="+mn-lt"/>
                <a:ea typeface="+mn-ea"/>
                <a:cs typeface="+mn-cs"/>
              </a:rPr>
              <a:t> and </a:t>
            </a:r>
            <a:r>
              <a:rPr lang="nb-NO" sz="1200" b="0" i="0" u="none" strike="noStrike" kern="1200" dirty="0" err="1">
                <a:solidFill>
                  <a:schemeClr val="tx1"/>
                </a:solidFill>
                <a:effectLst/>
                <a:latin typeface="+mn-lt"/>
                <a:ea typeface="+mn-ea"/>
                <a:cs typeface="+mn-cs"/>
              </a:rPr>
              <a:t>educate</a:t>
            </a:r>
            <a:r>
              <a:rPr lang="nb-NO" sz="1200" b="0" i="0" u="none" strike="noStrike" kern="1200" dirty="0">
                <a:solidFill>
                  <a:schemeClr val="tx1"/>
                </a:solidFill>
                <a:effectLst/>
                <a:latin typeface="+mn-lt"/>
                <a:ea typeface="+mn-ea"/>
                <a:cs typeface="+mn-cs"/>
              </a:rPr>
              <a:t> </a:t>
            </a:r>
            <a:endParaRPr lang="nb-NO" b="0" dirty="0">
              <a:effectLst/>
            </a:endParaRPr>
          </a:p>
          <a:p>
            <a:pPr rtl="0"/>
            <a:r>
              <a:rPr lang="nb-NO" sz="1200" b="0" i="0" u="none" strike="noStrike" kern="1200" dirty="0" err="1">
                <a:solidFill>
                  <a:schemeClr val="tx1"/>
                </a:solidFill>
                <a:effectLst/>
                <a:latin typeface="+mn-lt"/>
                <a:ea typeface="+mn-ea"/>
                <a:cs typeface="+mn-cs"/>
              </a:rPr>
              <a:t>need</a:t>
            </a:r>
            <a:r>
              <a:rPr lang="nb-NO" sz="1200" b="0" i="0" u="none" strike="noStrike" kern="1200" dirty="0">
                <a:solidFill>
                  <a:schemeClr val="tx1"/>
                </a:solidFill>
                <a:effectLst/>
                <a:latin typeface="+mn-lt"/>
                <a:ea typeface="+mn-ea"/>
                <a:cs typeface="+mn-cs"/>
              </a:rPr>
              <a:t> to make sure </a:t>
            </a:r>
            <a:r>
              <a:rPr lang="nb-NO" sz="1200" b="0" i="0" u="none" strike="noStrike" kern="1200" dirty="0" err="1">
                <a:solidFill>
                  <a:schemeClr val="tx1"/>
                </a:solidFill>
                <a:effectLst/>
                <a:latin typeface="+mn-lt"/>
                <a:ea typeface="+mn-ea"/>
                <a:cs typeface="+mn-cs"/>
              </a:rPr>
              <a:t>that</a:t>
            </a:r>
            <a:r>
              <a:rPr lang="nb-NO" sz="1200" b="0" i="0" u="none" strike="noStrike" kern="1200" dirty="0">
                <a:solidFill>
                  <a:schemeClr val="tx1"/>
                </a:solidFill>
                <a:effectLst/>
                <a:latin typeface="+mn-lt"/>
                <a:ea typeface="+mn-ea"/>
                <a:cs typeface="+mn-cs"/>
              </a:rPr>
              <a:t> problems </a:t>
            </a:r>
            <a:r>
              <a:rPr lang="nb-NO" sz="1200" b="0" i="0" u="none" strike="noStrike" kern="1200" dirty="0" err="1">
                <a:solidFill>
                  <a:schemeClr val="tx1"/>
                </a:solidFill>
                <a:effectLst/>
                <a:latin typeface="+mn-lt"/>
                <a:ea typeface="+mn-ea"/>
                <a:cs typeface="+mn-cs"/>
              </a:rPr>
              <a:t>arising</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with</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security</a:t>
            </a:r>
            <a:r>
              <a:rPr lang="nb-NO" sz="1200" b="0" i="0" u="none" strike="noStrike" kern="1200" dirty="0">
                <a:solidFill>
                  <a:schemeClr val="tx1"/>
                </a:solidFill>
                <a:effectLst/>
                <a:latin typeface="+mn-lt"/>
                <a:ea typeface="+mn-ea"/>
                <a:cs typeface="+mn-cs"/>
              </a:rPr>
              <a:t> end up at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right “</a:t>
            </a:r>
            <a:r>
              <a:rPr lang="nb-NO" sz="1200" b="0" i="0" u="none" strike="noStrike" kern="1200" dirty="0" err="1">
                <a:solidFill>
                  <a:schemeClr val="tx1"/>
                </a:solidFill>
                <a:effectLst/>
                <a:latin typeface="+mn-lt"/>
                <a:ea typeface="+mn-ea"/>
                <a:cs typeface="+mn-cs"/>
              </a:rPr>
              <a:t>help</a:t>
            </a:r>
            <a:r>
              <a:rPr lang="nb-NO" sz="1200" b="0" i="0" u="none" strike="noStrike" kern="1200" dirty="0">
                <a:solidFill>
                  <a:schemeClr val="tx1"/>
                </a:solidFill>
                <a:effectLst/>
                <a:latin typeface="+mn-lt"/>
                <a:ea typeface="+mn-ea"/>
                <a:cs typeface="+mn-cs"/>
              </a:rPr>
              <a:t>” desk </a:t>
            </a:r>
            <a:r>
              <a:rPr lang="nb-NO" sz="1200" b="0" i="0" u="none" strike="noStrike" kern="1200" dirty="0" err="1">
                <a:solidFill>
                  <a:schemeClr val="tx1"/>
                </a:solidFill>
                <a:effectLst/>
                <a:latin typeface="+mn-lt"/>
                <a:ea typeface="+mn-ea"/>
                <a:cs typeface="+mn-cs"/>
              </a:rPr>
              <a:t>with</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people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who</a:t>
            </a:r>
            <a:r>
              <a:rPr lang="nb-NO" sz="1200" b="0" i="0" u="none" strike="noStrike" kern="1200" dirty="0">
                <a:solidFill>
                  <a:schemeClr val="tx1"/>
                </a:solidFill>
                <a:effectLst/>
                <a:latin typeface="+mn-lt"/>
                <a:ea typeface="+mn-ea"/>
                <a:cs typeface="+mn-cs"/>
              </a:rPr>
              <a:t> have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right skills. </a:t>
            </a:r>
            <a:r>
              <a:rPr lang="nb-NO" sz="1200" b="0" i="0" u="none" strike="noStrike" kern="1200" dirty="0" err="1">
                <a:solidFill>
                  <a:schemeClr val="tx1"/>
                </a:solidFill>
                <a:effectLst/>
                <a:latin typeface="+mn-lt"/>
                <a:ea typeface="+mn-ea"/>
                <a:cs typeface="+mn-cs"/>
              </a:rPr>
              <a:t>There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needs</a:t>
            </a:r>
            <a:r>
              <a:rPr lang="nb-NO" sz="1200" b="0" i="0" u="none" strike="noStrike" kern="1200" dirty="0">
                <a:solidFill>
                  <a:schemeClr val="tx1"/>
                </a:solidFill>
                <a:effectLst/>
                <a:latin typeface="+mn-lt"/>
                <a:ea typeface="+mn-ea"/>
                <a:cs typeface="+mn-cs"/>
              </a:rPr>
              <a:t> to be </a:t>
            </a:r>
            <a:r>
              <a:rPr lang="nb-NO" sz="1200" b="0" i="0" u="none" strike="noStrike" kern="1200" dirty="0" err="1">
                <a:solidFill>
                  <a:schemeClr val="tx1"/>
                </a:solidFill>
                <a:effectLst/>
                <a:latin typeface="+mn-lt"/>
                <a:ea typeface="+mn-ea"/>
                <a:cs typeface="+mn-cs"/>
              </a:rPr>
              <a:t>clear</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roles</a:t>
            </a:r>
            <a:r>
              <a:rPr lang="nb-NO" sz="1200" b="0" i="0" u="none" strike="noStrike" kern="1200" dirty="0">
                <a:solidFill>
                  <a:schemeClr val="tx1"/>
                </a:solidFill>
                <a:effectLst/>
                <a:latin typeface="+mn-lt"/>
                <a:ea typeface="+mn-ea"/>
                <a:cs typeface="+mn-cs"/>
              </a:rPr>
              <a:t> and </a:t>
            </a:r>
            <a:r>
              <a:rPr lang="nb-NO" sz="1200" b="0" i="0" u="none" strike="noStrike" kern="1200" dirty="0" err="1">
                <a:solidFill>
                  <a:schemeClr val="tx1"/>
                </a:solidFill>
                <a:effectLst/>
                <a:latin typeface="+mn-lt"/>
                <a:ea typeface="+mn-ea"/>
                <a:cs typeface="+mn-cs"/>
              </a:rPr>
              <a:t>responsibilities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based</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upon</a:t>
            </a:r>
            <a:r>
              <a:rPr lang="nb-NO" sz="1200" b="0" i="0" u="none" strike="noStrike" kern="1200" dirty="0">
                <a:solidFill>
                  <a:schemeClr val="tx1"/>
                </a:solidFill>
                <a:effectLst/>
                <a:latin typeface="+mn-lt"/>
                <a:ea typeface="+mn-ea"/>
                <a:cs typeface="+mn-cs"/>
              </a:rPr>
              <a:t> skills. And all staff, not just </a:t>
            </a:r>
            <a:r>
              <a:rPr lang="nb-NO" sz="1200" b="0" i="0" u="none" strike="noStrike" kern="1200" dirty="0" err="1">
                <a:solidFill>
                  <a:schemeClr val="tx1"/>
                </a:solidFill>
                <a:effectLst/>
                <a:latin typeface="+mn-lt"/>
                <a:ea typeface="+mn-ea"/>
                <a:cs typeface="+mn-cs"/>
              </a:rPr>
              <a:t>those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such</a:t>
            </a:r>
            <a:r>
              <a:rPr lang="nb-NO" sz="1200" b="0" i="0" u="none" strike="noStrike" kern="1200" dirty="0">
                <a:solidFill>
                  <a:schemeClr val="tx1"/>
                </a:solidFill>
                <a:effectLst/>
                <a:latin typeface="+mn-lt"/>
                <a:ea typeface="+mn-ea"/>
                <a:cs typeface="+mn-cs"/>
              </a:rPr>
              <a:t> as </a:t>
            </a:r>
            <a:r>
              <a:rPr lang="nb-NO" sz="1200" b="0" i="0" u="none" strike="noStrike" kern="1200" dirty="0" err="1">
                <a:solidFill>
                  <a:schemeClr val="tx1"/>
                </a:solidFill>
                <a:effectLst/>
                <a:latin typeface="+mn-lt"/>
                <a:ea typeface="+mn-ea"/>
                <a:cs typeface="+mn-cs"/>
              </a:rPr>
              <a:t>developers</a:t>
            </a:r>
            <a:r>
              <a:rPr lang="nb-NO" sz="1200" b="0" i="0" u="none" strike="noStrike" kern="1200" dirty="0">
                <a:solidFill>
                  <a:schemeClr val="tx1"/>
                </a:solidFill>
                <a:effectLst/>
                <a:latin typeface="+mn-lt"/>
                <a:ea typeface="+mn-ea"/>
                <a:cs typeface="+mn-cs"/>
              </a:rPr>
              <a:t> or </a:t>
            </a:r>
            <a:r>
              <a:rPr lang="nb-NO" sz="1200" b="0" i="0" u="none" strike="noStrike" kern="1200" dirty="0" err="1">
                <a:solidFill>
                  <a:schemeClr val="tx1"/>
                </a:solidFill>
                <a:effectLst/>
                <a:latin typeface="+mn-lt"/>
                <a:ea typeface="+mn-ea"/>
                <a:cs typeface="+mn-cs"/>
              </a:rPr>
              <a:t>security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specialists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need</a:t>
            </a:r>
            <a:r>
              <a:rPr lang="nb-NO" sz="1200" b="0" i="0" u="none" strike="noStrike" kern="1200" dirty="0">
                <a:solidFill>
                  <a:schemeClr val="tx1"/>
                </a:solidFill>
                <a:effectLst/>
                <a:latin typeface="+mn-lt"/>
                <a:ea typeface="+mn-ea"/>
                <a:cs typeface="+mn-cs"/>
              </a:rPr>
              <a:t> time to </a:t>
            </a:r>
            <a:r>
              <a:rPr lang="nb-NO" sz="1200" b="0" i="0" u="none" strike="noStrike" kern="1200" dirty="0" err="1">
                <a:solidFill>
                  <a:schemeClr val="tx1"/>
                </a:solidFill>
                <a:effectLst/>
                <a:latin typeface="+mn-lt"/>
                <a:ea typeface="+mn-ea"/>
                <a:cs typeface="+mn-cs"/>
              </a:rPr>
              <a:t>keep</a:t>
            </a:r>
            <a:r>
              <a:rPr lang="nb-NO" sz="1200" b="0" i="0" u="none" strike="noStrike" kern="1200" dirty="0">
                <a:solidFill>
                  <a:schemeClr val="tx1"/>
                </a:solidFill>
                <a:effectLst/>
                <a:latin typeface="+mn-lt"/>
                <a:ea typeface="+mn-ea"/>
                <a:cs typeface="+mn-cs"/>
              </a:rPr>
              <a:t> up-to-date </a:t>
            </a:r>
            <a:r>
              <a:rPr lang="nb-NO" sz="1200" b="0" i="0" u="none" strike="noStrike" kern="1200" dirty="0" err="1">
                <a:solidFill>
                  <a:schemeClr val="tx1"/>
                </a:solidFill>
                <a:effectLst/>
                <a:latin typeface="+mn-lt"/>
                <a:ea typeface="+mn-ea"/>
                <a:cs typeface="+mn-cs"/>
              </a:rPr>
              <a:t>with</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threats</a:t>
            </a:r>
            <a:r>
              <a:rPr lang="nb-NO" sz="1200" b="0" i="0" u="none" strike="noStrike" kern="1200" dirty="0">
                <a:solidFill>
                  <a:schemeClr val="tx1"/>
                </a:solidFill>
                <a:effectLst/>
                <a:latin typeface="+mn-lt"/>
                <a:ea typeface="+mn-ea"/>
                <a:cs typeface="+mn-cs"/>
              </a:rPr>
              <a:t> and </a:t>
            </a:r>
            <a:r>
              <a:rPr lang="nb-NO" sz="1200" b="0" i="0" u="none" strike="noStrike" kern="1200" dirty="0" err="1">
                <a:solidFill>
                  <a:schemeClr val="tx1"/>
                </a:solidFill>
                <a:effectLst/>
                <a:latin typeface="+mn-lt"/>
                <a:ea typeface="+mn-ea"/>
                <a:cs typeface="+mn-cs"/>
              </a:rPr>
              <a:t>update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their</a:t>
            </a:r>
            <a:r>
              <a:rPr lang="nb-NO" sz="1200" b="0" i="0" u="none" strike="noStrike" kern="1200" dirty="0">
                <a:solidFill>
                  <a:schemeClr val="tx1"/>
                </a:solidFill>
                <a:effectLst/>
                <a:latin typeface="+mn-lt"/>
                <a:ea typeface="+mn-ea"/>
                <a:cs typeface="+mn-cs"/>
              </a:rPr>
              <a:t> skills. So </a:t>
            </a:r>
            <a:r>
              <a:rPr lang="nb-NO" sz="1200" b="0" i="0" u="none" strike="noStrike" kern="1200" dirty="0" err="1">
                <a:solidFill>
                  <a:schemeClr val="tx1"/>
                </a:solidFill>
                <a:effectLst/>
                <a:latin typeface="+mn-lt"/>
                <a:ea typeface="+mn-ea"/>
                <a:cs typeface="+mn-cs"/>
              </a:rPr>
              <a:t>they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can</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speak</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language</a:t>
            </a:r>
            <a:r>
              <a:rPr lang="nb-NO" sz="1200" b="0" i="0" u="none" strike="noStrike" kern="1200" dirty="0">
                <a:solidFill>
                  <a:schemeClr val="tx1"/>
                </a:solidFill>
                <a:effectLst/>
                <a:latin typeface="+mn-lt"/>
                <a:ea typeface="+mn-ea"/>
                <a:cs typeface="+mn-cs"/>
              </a:rPr>
              <a:t>’ and not be </a:t>
            </a:r>
            <a:r>
              <a:rPr lang="nb-NO" sz="1200" b="0" i="0" u="none" strike="noStrike" kern="1200" dirty="0" err="1">
                <a:solidFill>
                  <a:schemeClr val="tx1"/>
                </a:solidFill>
                <a:effectLst/>
                <a:latin typeface="+mn-lt"/>
                <a:ea typeface="+mn-ea"/>
                <a:cs typeface="+mn-cs"/>
              </a:rPr>
              <a:t>demotivated</a:t>
            </a:r>
            <a:r>
              <a:rPr lang="nb-NO" sz="1200" b="0" i="0" u="none" strike="noStrike" kern="1200" dirty="0">
                <a:solidFill>
                  <a:schemeClr val="tx1"/>
                </a:solidFill>
                <a:effectLst/>
                <a:latin typeface="+mn-lt"/>
                <a:ea typeface="+mn-ea"/>
                <a:cs typeface="+mn-cs"/>
              </a:rPr>
              <a:t> by cyber-</a:t>
            </a:r>
            <a:r>
              <a:rPr lang="nb-NO" sz="1200" b="0" i="0" u="none" strike="noStrike" kern="1200" dirty="0" err="1">
                <a:solidFill>
                  <a:schemeClr val="tx1"/>
                </a:solidFill>
                <a:effectLst/>
                <a:latin typeface="+mn-lt"/>
                <a:ea typeface="+mn-ea"/>
                <a:cs typeface="+mn-cs"/>
              </a:rPr>
              <a:t>elitism</a:t>
            </a:r>
            <a:r>
              <a:rPr lang="nb-NO" sz="1200" b="0" i="0" u="none" strike="noStrike" kern="1200" dirty="0">
                <a:solidFill>
                  <a:schemeClr val="tx1"/>
                </a:solidFill>
                <a:effectLst/>
                <a:latin typeface="+mn-lt"/>
                <a:ea typeface="+mn-ea"/>
                <a:cs typeface="+mn-cs"/>
              </a:rPr>
              <a:t>. </a:t>
            </a:r>
            <a:endParaRPr lang="nb-NO" b="0" dirty="0">
              <a:effectLst/>
            </a:endParaRPr>
          </a:p>
          <a:p>
            <a:pPr rtl="0"/>
            <a:br>
              <a:rPr lang="nb-NO" b="0" dirty="0">
                <a:effectLst/>
              </a:rPr>
            </a:br>
            <a:r>
              <a:rPr lang="nb-NO" sz="1200" b="0" i="0" u="none" strike="noStrike" kern="1200" dirty="0">
                <a:solidFill>
                  <a:schemeClr val="tx1"/>
                </a:solidFill>
                <a:effectLst/>
                <a:latin typeface="+mn-lt"/>
                <a:ea typeface="+mn-ea"/>
                <a:cs typeface="+mn-cs"/>
              </a:rPr>
              <a:t>And </a:t>
            </a:r>
            <a:r>
              <a:rPr lang="nb-NO" sz="1200" b="0" i="0" u="none" strike="noStrike" kern="1200" dirty="0" err="1">
                <a:solidFill>
                  <a:schemeClr val="tx1"/>
                </a:solidFill>
                <a:effectLst/>
                <a:latin typeface="+mn-lt"/>
                <a:ea typeface="+mn-ea"/>
                <a:cs typeface="+mn-cs"/>
              </a:rPr>
              <a:t>lastly</a:t>
            </a:r>
            <a:r>
              <a:rPr lang="nb-NO" sz="1200" b="0" i="0" u="none" strike="noStrike" kern="1200" dirty="0">
                <a:solidFill>
                  <a:schemeClr val="tx1"/>
                </a:solidFill>
                <a:effectLst/>
                <a:latin typeface="+mn-lt"/>
                <a:ea typeface="+mn-ea"/>
                <a:cs typeface="+mn-cs"/>
              </a:rPr>
              <a:t> -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critical</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aspect</a:t>
            </a:r>
            <a:r>
              <a:rPr lang="nb-NO" sz="1200" b="0" i="0" u="none" strike="noStrike" kern="1200" dirty="0">
                <a:solidFill>
                  <a:schemeClr val="tx1"/>
                </a:solidFill>
                <a:effectLst/>
                <a:latin typeface="+mn-lt"/>
                <a:ea typeface="+mn-ea"/>
                <a:cs typeface="+mn-cs"/>
              </a:rPr>
              <a:t> for </a:t>
            </a:r>
            <a:r>
              <a:rPr lang="nb-NO" sz="1200" b="0" i="0" u="none" strike="noStrike" kern="1200" dirty="0" err="1">
                <a:solidFill>
                  <a:schemeClr val="tx1"/>
                </a:solidFill>
                <a:effectLst/>
                <a:latin typeface="+mn-lt"/>
                <a:ea typeface="+mn-ea"/>
                <a:cs typeface="+mn-cs"/>
              </a:rPr>
              <a:t>capturing</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rest, </a:t>
            </a:r>
            <a:r>
              <a:rPr lang="nb-NO" sz="1200" b="0" i="0" u="none" strike="noStrike" kern="1200" dirty="0" err="1">
                <a:solidFill>
                  <a:schemeClr val="tx1"/>
                </a:solidFill>
                <a:effectLst/>
                <a:latin typeface="+mn-lt"/>
                <a:ea typeface="+mn-ea"/>
                <a:cs typeface="+mn-cs"/>
              </a:rPr>
              <a:t>meaning</a:t>
            </a:r>
            <a:r>
              <a:rPr lang="nb-NO" sz="1200" b="0" i="0" u="none" strike="noStrike" kern="1200" dirty="0">
                <a:solidFill>
                  <a:schemeClr val="tx1"/>
                </a:solidFill>
                <a:effectLst/>
                <a:latin typeface="+mn-lt"/>
                <a:ea typeface="+mn-ea"/>
                <a:cs typeface="+mn-cs"/>
              </a:rPr>
              <a:t> all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other</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essential</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people</a:t>
            </a:r>
            <a:r>
              <a:rPr lang="nb-NO" sz="1200" b="0" i="0" u="none" strike="noStrike" kern="1200" dirty="0">
                <a:solidFill>
                  <a:schemeClr val="tx1"/>
                </a:solidFill>
                <a:effectLst/>
                <a:latin typeface="+mn-lt"/>
                <a:ea typeface="+mn-ea"/>
                <a:cs typeface="+mn-cs"/>
              </a:rPr>
              <a:t> in </a:t>
            </a:r>
            <a:r>
              <a:rPr lang="nb-NO" sz="1200" b="0" i="0" u="none" strike="noStrike" kern="1200" dirty="0" err="1">
                <a:solidFill>
                  <a:schemeClr val="tx1"/>
                </a:solidFill>
                <a:effectLst/>
                <a:latin typeface="+mn-lt"/>
                <a:ea typeface="+mn-ea"/>
                <a:cs typeface="+mn-cs"/>
              </a:rPr>
              <a:t>your</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organisation</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Tailoring</a:t>
            </a:r>
            <a:r>
              <a:rPr lang="nb-NO" sz="1200" b="0" i="0" u="none" strike="noStrike" kern="1200" dirty="0">
                <a:solidFill>
                  <a:schemeClr val="tx1"/>
                </a:solidFill>
                <a:effectLst/>
                <a:latin typeface="+mn-lt"/>
                <a:ea typeface="+mn-ea"/>
                <a:cs typeface="+mn-cs"/>
              </a:rPr>
              <a:t> is </a:t>
            </a:r>
            <a:r>
              <a:rPr lang="nb-NO" sz="1200" b="0" i="0" u="none" strike="noStrike" kern="1200" dirty="0" err="1">
                <a:solidFill>
                  <a:schemeClr val="tx1"/>
                </a:solidFill>
                <a:effectLst/>
                <a:latin typeface="+mn-lt"/>
                <a:ea typeface="+mn-ea"/>
                <a:cs typeface="+mn-cs"/>
              </a:rPr>
              <a:t>key</a:t>
            </a:r>
            <a:r>
              <a:rPr lang="nb-NO" sz="1200" b="0" i="0" u="none" strike="noStrike" kern="1200" dirty="0">
                <a:solidFill>
                  <a:schemeClr val="tx1"/>
                </a:solidFill>
                <a:effectLst/>
                <a:latin typeface="+mn-lt"/>
                <a:ea typeface="+mn-ea"/>
                <a:cs typeface="+mn-cs"/>
              </a:rPr>
              <a:t>. One </a:t>
            </a:r>
            <a:r>
              <a:rPr lang="nb-NO" sz="1200" b="0" i="0" u="none" strike="noStrike" kern="1200" dirty="0" err="1">
                <a:solidFill>
                  <a:schemeClr val="tx1"/>
                </a:solidFill>
                <a:effectLst/>
                <a:latin typeface="+mn-lt"/>
                <a:ea typeface="+mn-ea"/>
                <a:cs typeface="+mn-cs"/>
              </a:rPr>
              <a:t>size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does</a:t>
            </a:r>
            <a:r>
              <a:rPr lang="nb-NO" sz="1200" b="0" i="0" u="none" strike="noStrike" kern="1200" dirty="0">
                <a:solidFill>
                  <a:schemeClr val="tx1"/>
                </a:solidFill>
                <a:effectLst/>
                <a:latin typeface="+mn-lt"/>
                <a:ea typeface="+mn-ea"/>
                <a:cs typeface="+mn-cs"/>
              </a:rPr>
              <a:t> not </a:t>
            </a:r>
            <a:r>
              <a:rPr lang="nb-NO" sz="1200" b="0" i="0" u="none" strike="noStrike" kern="1200" dirty="0" err="1">
                <a:solidFill>
                  <a:schemeClr val="tx1"/>
                </a:solidFill>
                <a:effectLst/>
                <a:latin typeface="+mn-lt"/>
                <a:ea typeface="+mn-ea"/>
                <a:cs typeface="+mn-cs"/>
              </a:rPr>
              <a:t>fit</a:t>
            </a:r>
            <a:r>
              <a:rPr lang="nb-NO" sz="1200" b="0" i="0" u="none" strike="noStrike" kern="1200" dirty="0">
                <a:solidFill>
                  <a:schemeClr val="tx1"/>
                </a:solidFill>
                <a:effectLst/>
                <a:latin typeface="+mn-lt"/>
                <a:ea typeface="+mn-ea"/>
                <a:cs typeface="+mn-cs"/>
              </a:rPr>
              <a:t> all. As </a:t>
            </a:r>
            <a:r>
              <a:rPr lang="nb-NO" sz="1200" b="0" i="0" u="none" strike="noStrike" kern="1200" dirty="0" err="1">
                <a:solidFill>
                  <a:schemeClr val="tx1"/>
                </a:solidFill>
                <a:effectLst/>
                <a:latin typeface="+mn-lt"/>
                <a:ea typeface="+mn-ea"/>
                <a:cs typeface="+mn-cs"/>
              </a:rPr>
              <a:t>we</a:t>
            </a:r>
            <a:r>
              <a:rPr lang="nb-NO" sz="1200" b="0" i="0" u="none" strike="noStrike" kern="1200" dirty="0">
                <a:solidFill>
                  <a:schemeClr val="tx1"/>
                </a:solidFill>
                <a:effectLst/>
                <a:latin typeface="+mn-lt"/>
                <a:ea typeface="+mn-ea"/>
                <a:cs typeface="+mn-cs"/>
              </a:rPr>
              <a:t> have </a:t>
            </a:r>
            <a:r>
              <a:rPr lang="nb-NO" sz="1200" b="0" i="0" u="none" strike="noStrike" kern="1200" dirty="0" err="1">
                <a:solidFill>
                  <a:schemeClr val="tx1"/>
                </a:solidFill>
                <a:effectLst/>
                <a:latin typeface="+mn-lt"/>
                <a:ea typeface="+mn-ea"/>
                <a:cs typeface="+mn-cs"/>
              </a:rPr>
              <a:t>shown</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people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need</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feel</a:t>
            </a:r>
            <a:r>
              <a:rPr lang="nb-NO" sz="1200" b="0" i="0" u="none" strike="noStrike" kern="1200" dirty="0">
                <a:solidFill>
                  <a:schemeClr val="tx1"/>
                </a:solidFill>
                <a:effectLst/>
                <a:latin typeface="+mn-lt"/>
                <a:ea typeface="+mn-ea"/>
                <a:cs typeface="+mn-cs"/>
              </a:rPr>
              <a:t> a </a:t>
            </a:r>
            <a:r>
              <a:rPr lang="nb-NO" sz="1200" b="0" i="0" u="none" strike="noStrike" kern="1200" dirty="0" err="1">
                <a:solidFill>
                  <a:schemeClr val="tx1"/>
                </a:solidFill>
                <a:effectLst/>
                <a:latin typeface="+mn-lt"/>
                <a:ea typeface="+mn-ea"/>
                <a:cs typeface="+mn-cs"/>
              </a:rPr>
              <a:t>sense</a:t>
            </a:r>
            <a:r>
              <a:rPr lang="nb-NO" sz="1200" b="0" i="0" u="none" strike="noStrike" kern="1200" dirty="0">
                <a:solidFill>
                  <a:schemeClr val="tx1"/>
                </a:solidFill>
                <a:effectLst/>
                <a:latin typeface="+mn-lt"/>
                <a:ea typeface="+mn-ea"/>
                <a:cs typeface="+mn-cs"/>
              </a:rPr>
              <a:t> of </a:t>
            </a:r>
            <a:r>
              <a:rPr lang="nb-NO" sz="1200" b="0" i="0" u="none" strike="noStrike" kern="1200" dirty="0" err="1">
                <a:solidFill>
                  <a:schemeClr val="tx1"/>
                </a:solidFill>
                <a:effectLst/>
                <a:latin typeface="+mn-lt"/>
                <a:ea typeface="+mn-ea"/>
                <a:cs typeface="+mn-cs"/>
              </a:rPr>
              <a:t>relatedness</a:t>
            </a:r>
            <a:r>
              <a:rPr lang="nb-NO" sz="1200" b="0" i="0" u="none" strike="noStrike" kern="1200" dirty="0">
                <a:solidFill>
                  <a:schemeClr val="tx1"/>
                </a:solidFill>
                <a:effectLst/>
                <a:latin typeface="+mn-lt"/>
                <a:ea typeface="+mn-ea"/>
                <a:cs typeface="+mn-cs"/>
              </a:rPr>
              <a:t>.</a:t>
            </a:r>
            <a:endParaRPr lang="nb-NO" b="0" dirty="0">
              <a:effectLst/>
            </a:endParaRPr>
          </a:p>
          <a:p>
            <a:pPr rtl="0"/>
            <a:r>
              <a:rPr lang="nb-NO" sz="1200" b="0" i="0" u="none" strike="noStrike" kern="1200" dirty="0">
                <a:solidFill>
                  <a:schemeClr val="tx1"/>
                </a:solidFill>
                <a:effectLst/>
                <a:latin typeface="+mn-lt"/>
                <a:ea typeface="+mn-ea"/>
                <a:cs typeface="+mn-cs"/>
              </a:rPr>
              <a:t>Your </a:t>
            </a:r>
            <a:r>
              <a:rPr lang="nb-NO" sz="1200" b="0" i="0" u="none" strike="noStrike" kern="1200" dirty="0" err="1">
                <a:solidFill>
                  <a:schemeClr val="tx1"/>
                </a:solidFill>
                <a:effectLst/>
                <a:latin typeface="+mn-lt"/>
                <a:ea typeface="+mn-ea"/>
                <a:cs typeface="+mn-cs"/>
              </a:rPr>
              <a:t>adversary</a:t>
            </a:r>
            <a:r>
              <a:rPr lang="nb-NO" sz="1200" b="0" i="0" u="none" strike="noStrike" kern="1200" dirty="0">
                <a:solidFill>
                  <a:schemeClr val="tx1"/>
                </a:solidFill>
                <a:effectLst/>
                <a:latin typeface="+mn-lt"/>
                <a:ea typeface="+mn-ea"/>
                <a:cs typeface="+mn-cs"/>
              </a:rPr>
              <a:t> is </a:t>
            </a:r>
            <a:r>
              <a:rPr lang="nb-NO" sz="1200" b="0" i="0" u="none" strike="noStrike" kern="1200" dirty="0" err="1">
                <a:solidFill>
                  <a:schemeClr val="tx1"/>
                </a:solidFill>
                <a:effectLst/>
                <a:latin typeface="+mn-lt"/>
                <a:ea typeface="+mn-ea"/>
                <a:cs typeface="+mn-cs"/>
              </a:rPr>
              <a:t>tailoring</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their</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attacks</a:t>
            </a:r>
            <a:r>
              <a:rPr lang="nb-NO" sz="1200" b="0" i="0" u="none" strike="noStrike" kern="1200" dirty="0">
                <a:solidFill>
                  <a:schemeClr val="tx1"/>
                </a:solidFill>
                <a:effectLst/>
                <a:latin typeface="+mn-lt"/>
                <a:ea typeface="+mn-ea"/>
                <a:cs typeface="+mn-cs"/>
              </a:rPr>
              <a:t> so </a:t>
            </a:r>
            <a:r>
              <a:rPr lang="nb-NO" sz="1200" b="0" i="0" u="none" strike="noStrike" kern="1200" dirty="0" err="1">
                <a:solidFill>
                  <a:schemeClr val="tx1"/>
                </a:solidFill>
                <a:effectLst/>
                <a:latin typeface="+mn-lt"/>
                <a:ea typeface="+mn-ea"/>
                <a:cs typeface="+mn-cs"/>
              </a:rPr>
              <a:t>you</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should</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consider</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doing</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same </a:t>
            </a:r>
            <a:r>
              <a:rPr lang="nb-NO" sz="1200" b="0" i="0" u="none" strike="noStrike" kern="1200" dirty="0" err="1">
                <a:solidFill>
                  <a:schemeClr val="tx1"/>
                </a:solidFill>
                <a:effectLst/>
                <a:latin typeface="+mn-lt"/>
                <a:ea typeface="+mn-ea"/>
                <a:cs typeface="+mn-cs"/>
              </a:rPr>
              <a:t>if</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you</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want</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avoid</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pain</a:t>
            </a:r>
            <a:r>
              <a:rPr lang="nb-NO" sz="1200" b="0" i="0" u="none" strike="noStrike" kern="1200" dirty="0">
                <a:solidFill>
                  <a:schemeClr val="tx1"/>
                </a:solidFill>
                <a:effectLst/>
                <a:latin typeface="+mn-lt"/>
                <a:ea typeface="+mn-ea"/>
                <a:cs typeface="+mn-cs"/>
              </a:rPr>
              <a:t>. </a:t>
            </a:r>
            <a:endParaRPr lang="nb-NO" b="0" dirty="0">
              <a:effectLst/>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31968-C942-0A4A-A985-4800B9457E60}"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915633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B6CAF-8741-4B2C-B608-CDC0C1984F8F}"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76922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2771B-DA63-4BD4-90AF-8C545A7CE5A4}"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80005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study integrates prior research findings via meta-analysis to make 4 contributions to theory on narcissism and leadership, by (a) distinguishing between leadership emergence and leadership effectiveness, to reveal that narcissism displays a positive relationship with leadership emergence, but no relationship with leadership effectiveness; (b) showing narcissism's positive effect on leadership emergence can be explained by leader extraversion; (c) demonstrating that whereas observer-reported leadership effectiveness ratings (e.g., supervisor-report, subordinate-report, and peer-report) are not related to narcissism, self-reported leadership effectiveness ratings are positively related to narcissism; and (d) illustrating that the nil linear relationship between narcissism and leadership effectiveness masks an underlying curvilinear trend, advancing the idea that there exists an optimal, midrange level of leader narcissism.</a:t>
            </a:r>
          </a:p>
          <a:p>
            <a:r>
              <a:rPr lang="en-US" dirty="0"/>
              <a:t>Narcissism and Leadership: A Meta-Analytic Review of Linear and Nonlinear Relationships</a:t>
            </a:r>
          </a:p>
          <a:p>
            <a:r>
              <a:rPr lang="en-US" dirty="0"/>
              <a:t>Emily Grijalva, Peter D. Harms, Daniel A. Newman, Blaine H. Gaddis, R. Chris Fraley</a:t>
            </a:r>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2771B-DA63-4BD4-90AF-8C545A7CE5A4}"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80980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rtl="0" fontAlgn="base">
              <a:buFont typeface="Arial" charset="0"/>
              <a:buChar char="•"/>
            </a:pPr>
            <a:endParaRPr lang="nb-NO" sz="1200" b="0" i="0" u="none" strike="noStrike"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31968-C942-0A4A-A985-4800B9457E60}"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43840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a:r>
              <a:rPr lang="nb-NO" sz="1200" b="0" i="0" u="none" strike="noStrike" kern="1200" dirty="0">
                <a:solidFill>
                  <a:schemeClr val="tx1"/>
                </a:solidFill>
                <a:effectLst/>
                <a:latin typeface="+mn-lt"/>
                <a:ea typeface="+mn-ea"/>
                <a:cs typeface="+mn-cs"/>
              </a:rPr>
              <a:t>From European Network and Information Security </a:t>
            </a:r>
            <a:r>
              <a:rPr lang="nb-NO" sz="1200" b="0" i="0" u="none" strike="noStrike" kern="1200" dirty="0" err="1">
                <a:solidFill>
                  <a:schemeClr val="tx1"/>
                </a:solidFill>
                <a:effectLst/>
                <a:latin typeface="+mn-lt"/>
                <a:ea typeface="+mn-ea"/>
                <a:cs typeface="+mn-cs"/>
              </a:rPr>
              <a:t>Agency</a:t>
            </a:r>
            <a:r>
              <a:rPr lang="nb-NO" sz="1200" b="0" i="0" u="none" strike="noStrike" kern="1200" dirty="0">
                <a:solidFill>
                  <a:schemeClr val="tx1"/>
                </a:solidFill>
                <a:effectLst/>
                <a:latin typeface="+mn-lt"/>
                <a:ea typeface="+mn-ea"/>
                <a:cs typeface="+mn-cs"/>
              </a:rPr>
              <a:t> (ENISA) </a:t>
            </a:r>
            <a:r>
              <a:rPr lang="nb-NO" sz="1200" b="0" i="0" u="none" strike="noStrike" kern="1200" dirty="0" err="1">
                <a:solidFill>
                  <a:schemeClr val="tx1"/>
                </a:solidFill>
                <a:effectLst/>
                <a:latin typeface="+mn-lt"/>
                <a:ea typeface="+mn-ea"/>
                <a:cs typeface="+mn-cs"/>
              </a:rPr>
              <a:t>findings</a:t>
            </a:r>
            <a:r>
              <a:rPr lang="nb-NO" sz="1200" b="0" i="0" u="none" strike="noStrike" kern="1200" dirty="0">
                <a:solidFill>
                  <a:schemeClr val="tx1"/>
                </a:solidFill>
                <a:effectLst/>
                <a:latin typeface="+mn-lt"/>
                <a:ea typeface="+mn-ea"/>
                <a:cs typeface="+mn-cs"/>
              </a:rPr>
              <a:t>:</a:t>
            </a:r>
            <a:endParaRPr lang="nb-NO" b="0" dirty="0">
              <a:effectLst/>
            </a:endParaRPr>
          </a:p>
          <a:p>
            <a:pPr rtl="0"/>
            <a:br>
              <a:rPr lang="nb-NO" b="0" dirty="0">
                <a:effectLst/>
              </a:rPr>
            </a:br>
            <a:r>
              <a:rPr lang="nb-NO" sz="1200" b="0" i="0" u="none" strike="noStrike" kern="1200" dirty="0">
                <a:solidFill>
                  <a:schemeClr val="tx1"/>
                </a:solidFill>
                <a:effectLst/>
                <a:latin typeface="+mn-lt"/>
                <a:ea typeface="+mn-ea"/>
                <a:cs typeface="+mn-cs"/>
              </a:rPr>
              <a:t>A </a:t>
            </a:r>
            <a:r>
              <a:rPr lang="nb-NO" sz="1200" b="0" i="0" u="none" strike="noStrike" kern="1200" dirty="0" err="1">
                <a:solidFill>
                  <a:schemeClr val="tx1"/>
                </a:solidFill>
                <a:effectLst/>
                <a:latin typeface="+mn-lt"/>
                <a:ea typeface="+mn-ea"/>
                <a:cs typeface="+mn-cs"/>
              </a:rPr>
              <a:t>thorough</a:t>
            </a:r>
            <a:r>
              <a:rPr lang="nb-NO" sz="1200" b="0" i="0" u="none" strike="noStrike" kern="1200" dirty="0">
                <a:solidFill>
                  <a:schemeClr val="tx1"/>
                </a:solidFill>
                <a:effectLst/>
                <a:latin typeface="+mn-lt"/>
                <a:ea typeface="+mn-ea"/>
                <a:cs typeface="+mn-cs"/>
              </a:rPr>
              <a:t> review by ENISA lead to </a:t>
            </a:r>
            <a:r>
              <a:rPr lang="nb-NO" sz="1200" b="0" i="0" u="none" strike="noStrike" kern="1200" dirty="0" err="1">
                <a:solidFill>
                  <a:schemeClr val="tx1"/>
                </a:solidFill>
                <a:effectLst/>
                <a:latin typeface="+mn-lt"/>
                <a:ea typeface="+mn-ea"/>
                <a:cs typeface="+mn-cs"/>
              </a:rPr>
              <a:t>some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clear</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recommendations</a:t>
            </a:r>
            <a:r>
              <a:rPr lang="nb-NO" sz="1200" b="0" i="0" u="none" strike="noStrike" kern="1200" dirty="0">
                <a:solidFill>
                  <a:schemeClr val="tx1"/>
                </a:solidFill>
                <a:effectLst/>
                <a:latin typeface="+mn-lt"/>
                <a:ea typeface="+mn-ea"/>
                <a:cs typeface="+mn-cs"/>
              </a:rPr>
              <a:t>. I </a:t>
            </a:r>
            <a:r>
              <a:rPr lang="nb-NO" sz="1200" b="0" i="0" u="none" strike="noStrike" kern="1200" dirty="0" err="1">
                <a:solidFill>
                  <a:schemeClr val="tx1"/>
                </a:solidFill>
                <a:effectLst/>
                <a:latin typeface="+mn-lt"/>
                <a:ea typeface="+mn-ea"/>
                <a:cs typeface="+mn-cs"/>
              </a:rPr>
              <a:t>will</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now</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go</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through</a:t>
            </a:r>
            <a:r>
              <a:rPr lang="nb-NO" sz="1200" b="0" i="0" u="none" strike="noStrike" kern="1200" dirty="0">
                <a:solidFill>
                  <a:schemeClr val="tx1"/>
                </a:solidFill>
                <a:effectLst/>
                <a:latin typeface="+mn-lt"/>
                <a:ea typeface="+mn-ea"/>
                <a:cs typeface="+mn-cs"/>
              </a:rPr>
              <a:t> and </a:t>
            </a:r>
            <a:r>
              <a:rPr lang="nb-NO" sz="1200" b="0" i="0" u="none" strike="noStrike" kern="1200" dirty="0" err="1">
                <a:solidFill>
                  <a:schemeClr val="tx1"/>
                </a:solidFill>
                <a:effectLst/>
                <a:latin typeface="+mn-lt"/>
                <a:ea typeface="+mn-ea"/>
                <a:cs typeface="+mn-cs"/>
              </a:rPr>
              <a:t>highlight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key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takeaways</a:t>
            </a:r>
            <a:r>
              <a:rPr lang="nb-NO" sz="1200" b="0" i="0" u="none" strike="noStrike" kern="1200" dirty="0">
                <a:solidFill>
                  <a:schemeClr val="tx1"/>
                </a:solidFill>
                <a:effectLst/>
                <a:latin typeface="+mn-lt"/>
                <a:ea typeface="+mn-ea"/>
                <a:cs typeface="+mn-cs"/>
              </a:rPr>
              <a:t>. </a:t>
            </a:r>
            <a:endParaRPr lang="nb-NO" b="0" dirty="0">
              <a:effectLst/>
            </a:endParaRPr>
          </a:p>
          <a:p>
            <a:pPr rtl="0"/>
            <a:br>
              <a:rPr lang="nb-NO" b="0" dirty="0">
                <a:effectLst/>
              </a:rPr>
            </a:br>
            <a:r>
              <a:rPr lang="nb-NO" sz="1200" b="0" i="0" u="none" strike="noStrike" kern="1200" dirty="0">
                <a:solidFill>
                  <a:schemeClr val="tx1"/>
                </a:solidFill>
                <a:effectLst/>
                <a:latin typeface="+mn-lt"/>
                <a:ea typeface="+mn-ea"/>
                <a:cs typeface="+mn-cs"/>
              </a:rPr>
              <a:t>For Policy makers ENISA </a:t>
            </a:r>
            <a:r>
              <a:rPr lang="nb-NO" sz="1200" b="0" i="0" u="none" strike="noStrike" kern="1200" dirty="0" err="1">
                <a:solidFill>
                  <a:schemeClr val="tx1"/>
                </a:solidFill>
                <a:effectLst/>
                <a:latin typeface="+mn-lt"/>
                <a:ea typeface="+mn-ea"/>
                <a:cs typeface="+mn-cs"/>
              </a:rPr>
              <a:t>identified</a:t>
            </a:r>
            <a:r>
              <a:rPr lang="nb-NO" sz="1200" b="0" i="0" u="none" strike="noStrike" kern="1200" dirty="0">
                <a:solidFill>
                  <a:schemeClr val="tx1"/>
                </a:solidFill>
                <a:effectLst/>
                <a:latin typeface="+mn-lt"/>
                <a:ea typeface="+mn-ea"/>
                <a:cs typeface="+mn-cs"/>
              </a:rPr>
              <a:t> a </a:t>
            </a:r>
            <a:r>
              <a:rPr lang="nb-NO" sz="1200" b="0" i="0" u="none" strike="noStrike" kern="1200" dirty="0" err="1">
                <a:solidFill>
                  <a:schemeClr val="tx1"/>
                </a:solidFill>
                <a:effectLst/>
                <a:latin typeface="+mn-lt"/>
                <a:ea typeface="+mn-ea"/>
                <a:cs typeface="+mn-cs"/>
              </a:rPr>
              <a:t>clear</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lesson</a:t>
            </a:r>
            <a:r>
              <a:rPr lang="nb-NO" sz="1200" b="0" i="0" u="none" strike="noStrike" kern="1200" dirty="0">
                <a:solidFill>
                  <a:schemeClr val="tx1"/>
                </a:solidFill>
                <a:effectLst/>
                <a:latin typeface="+mn-lt"/>
                <a:ea typeface="+mn-ea"/>
                <a:cs typeface="+mn-cs"/>
              </a:rPr>
              <a:t> – </a:t>
            </a:r>
            <a:r>
              <a:rPr lang="nb-NO" sz="1200" b="0" i="0" u="none" strike="noStrike" kern="1200" dirty="0" err="1">
                <a:solidFill>
                  <a:schemeClr val="tx1"/>
                </a:solidFill>
                <a:effectLst/>
                <a:latin typeface="+mn-lt"/>
                <a:ea typeface="+mn-ea"/>
                <a:cs typeface="+mn-cs"/>
              </a:rPr>
              <a:t>they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found</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that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increasing</a:t>
            </a:r>
            <a:r>
              <a:rPr lang="nb-NO" sz="1200" b="0" i="0" u="none" strike="noStrike" kern="1200" dirty="0">
                <a:solidFill>
                  <a:schemeClr val="tx1"/>
                </a:solidFill>
                <a:effectLst/>
                <a:latin typeface="+mn-lt"/>
                <a:ea typeface="+mn-ea"/>
                <a:cs typeface="+mn-cs"/>
              </a:rPr>
              <a:t> cybersecurity </a:t>
            </a:r>
            <a:r>
              <a:rPr lang="nb-NO" sz="1200" b="0" i="0" u="none" strike="noStrike" kern="1200" dirty="0" err="1">
                <a:solidFill>
                  <a:schemeClr val="tx1"/>
                </a:solidFill>
                <a:effectLst/>
                <a:latin typeface="+mn-lt"/>
                <a:ea typeface="+mn-ea"/>
                <a:cs typeface="+mn-cs"/>
              </a:rPr>
              <a:t>literacy</a:t>
            </a:r>
            <a:r>
              <a:rPr lang="nb-NO" sz="1200" b="0" i="0" u="none" strike="noStrike" kern="1200" dirty="0">
                <a:solidFill>
                  <a:schemeClr val="tx1"/>
                </a:solidFill>
                <a:effectLst/>
                <a:latin typeface="+mn-lt"/>
                <a:ea typeface="+mn-ea"/>
                <a:cs typeface="+mn-cs"/>
              </a:rPr>
              <a:t> and skills is an </a:t>
            </a:r>
            <a:r>
              <a:rPr lang="nb-NO" sz="1200" b="0" i="0" u="none" strike="noStrike" kern="1200" dirty="0" err="1">
                <a:solidFill>
                  <a:schemeClr val="tx1"/>
                </a:solidFill>
                <a:effectLst/>
                <a:latin typeface="+mn-lt"/>
                <a:ea typeface="+mn-ea"/>
                <a:cs typeface="+mn-cs"/>
              </a:rPr>
              <a:t>evidenced</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method</a:t>
            </a:r>
            <a:r>
              <a:rPr lang="nb-NO" sz="1200" b="0" i="0" u="none" strike="noStrike" kern="1200" dirty="0">
                <a:solidFill>
                  <a:schemeClr val="tx1"/>
                </a:solidFill>
                <a:effectLst/>
                <a:latin typeface="+mn-lt"/>
                <a:ea typeface="+mn-ea"/>
                <a:cs typeface="+mn-cs"/>
              </a:rPr>
              <a:t> to support </a:t>
            </a:r>
            <a:r>
              <a:rPr lang="nb-NO" sz="1200" b="0" i="0" u="none" strike="noStrike" kern="1200" dirty="0" err="1">
                <a:solidFill>
                  <a:schemeClr val="tx1"/>
                </a:solidFill>
                <a:effectLst/>
                <a:latin typeface="+mn-lt"/>
                <a:ea typeface="+mn-ea"/>
                <a:cs typeface="+mn-cs"/>
              </a:rPr>
              <a:t>citizens</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protect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their</a:t>
            </a:r>
            <a:r>
              <a:rPr lang="nb-NO" sz="1200" b="0" i="0" u="none" strike="noStrike" kern="1200" dirty="0">
                <a:solidFill>
                  <a:schemeClr val="tx1"/>
                </a:solidFill>
                <a:effectLst/>
                <a:latin typeface="+mn-lt"/>
                <a:ea typeface="+mn-ea"/>
                <a:cs typeface="+mn-cs"/>
              </a:rPr>
              <a:t> cybersecurity. </a:t>
            </a:r>
            <a:endParaRPr lang="nb-NO" b="0" dirty="0">
              <a:effectLst/>
            </a:endParaRPr>
          </a:p>
          <a:p>
            <a:pPr rtl="0"/>
            <a:br>
              <a:rPr lang="nb-NO" b="0" dirty="0">
                <a:effectLst/>
              </a:rPr>
            </a:br>
            <a:r>
              <a:rPr lang="nb-NO" sz="1200" b="0" i="0" u="none" strike="noStrike" kern="1200" dirty="0">
                <a:solidFill>
                  <a:schemeClr val="tx1"/>
                </a:solidFill>
                <a:effectLst/>
                <a:latin typeface="+mn-lt"/>
                <a:ea typeface="+mn-ea"/>
                <a:cs typeface="+mn-cs"/>
              </a:rPr>
              <a:t>For Management and </a:t>
            </a:r>
            <a:r>
              <a:rPr lang="nb-NO" sz="1200" b="0" i="0" u="none" strike="noStrike" kern="1200" dirty="0" err="1">
                <a:solidFill>
                  <a:schemeClr val="tx1"/>
                </a:solidFill>
                <a:effectLst/>
                <a:latin typeface="+mn-lt"/>
                <a:ea typeface="+mn-ea"/>
                <a:cs typeface="+mn-cs"/>
              </a:rPr>
              <a:t>organisational</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leadership</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outcome</a:t>
            </a:r>
            <a:r>
              <a:rPr lang="nb-NO" sz="1200" b="0" i="0" u="none" strike="noStrike" kern="1200" dirty="0">
                <a:solidFill>
                  <a:schemeClr val="tx1"/>
                </a:solidFill>
                <a:effectLst/>
                <a:latin typeface="+mn-lt"/>
                <a:ea typeface="+mn-ea"/>
                <a:cs typeface="+mn-cs"/>
              </a:rPr>
              <a:t> of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reviews</a:t>
            </a:r>
            <a:r>
              <a:rPr lang="nb-NO" sz="1200" b="0" i="0" u="none" strike="noStrike" kern="1200" dirty="0">
                <a:solidFill>
                  <a:schemeClr val="tx1"/>
                </a:solidFill>
                <a:effectLst/>
                <a:latin typeface="+mn-lt"/>
                <a:ea typeface="+mn-ea"/>
                <a:cs typeface="+mn-cs"/>
              </a:rPr>
              <a:t> is </a:t>
            </a:r>
            <a:r>
              <a:rPr lang="nb-NO" sz="1200" b="0" i="0" u="none" strike="noStrike" kern="1200" dirty="0" err="1">
                <a:solidFill>
                  <a:schemeClr val="tx1"/>
                </a:solidFill>
                <a:effectLst/>
                <a:latin typeface="+mn-lt"/>
                <a:ea typeface="+mn-ea"/>
                <a:cs typeface="+mn-cs"/>
              </a:rPr>
              <a:t>that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organisational</a:t>
            </a:r>
            <a:r>
              <a:rPr lang="nb-NO" sz="1200" b="0" i="0" u="none" strike="noStrike" kern="1200" dirty="0">
                <a:solidFill>
                  <a:schemeClr val="tx1"/>
                </a:solidFill>
                <a:effectLst/>
                <a:latin typeface="+mn-lt"/>
                <a:ea typeface="+mn-ea"/>
                <a:cs typeface="+mn-cs"/>
              </a:rPr>
              <a:t> leaders </a:t>
            </a:r>
            <a:r>
              <a:rPr lang="nb-NO" sz="1200" b="0" i="0" u="none" strike="noStrike" kern="1200" dirty="0" err="1">
                <a:solidFill>
                  <a:schemeClr val="tx1"/>
                </a:solidFill>
                <a:effectLst/>
                <a:latin typeface="+mn-lt"/>
                <a:ea typeface="+mn-ea"/>
                <a:cs typeface="+mn-cs"/>
              </a:rPr>
              <a:t>need</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shift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their</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perspective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on</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what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their</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role</a:t>
            </a:r>
            <a:r>
              <a:rPr lang="nb-NO" sz="1200" b="0" i="0" u="none" strike="noStrike" kern="1200" dirty="0">
                <a:solidFill>
                  <a:schemeClr val="tx1"/>
                </a:solidFill>
                <a:effectLst/>
                <a:latin typeface="+mn-lt"/>
                <a:ea typeface="+mn-ea"/>
                <a:cs typeface="+mn-cs"/>
              </a:rPr>
              <a:t> and </a:t>
            </a:r>
            <a:r>
              <a:rPr lang="nb-NO" sz="1200" b="0" i="0" u="none" strike="noStrike" kern="1200" dirty="0" err="1">
                <a:solidFill>
                  <a:schemeClr val="tx1"/>
                </a:solidFill>
                <a:effectLst/>
                <a:latin typeface="+mn-lt"/>
                <a:ea typeface="+mn-ea"/>
                <a:cs typeface="+mn-cs"/>
              </a:rPr>
              <a:t>responsibilities</a:t>
            </a:r>
            <a:r>
              <a:rPr lang="nb-NO" sz="1200" b="0" i="0" u="none" strike="noStrike" kern="1200" dirty="0">
                <a:solidFill>
                  <a:schemeClr val="tx1"/>
                </a:solidFill>
                <a:effectLst/>
                <a:latin typeface="+mn-lt"/>
                <a:ea typeface="+mn-ea"/>
                <a:cs typeface="+mn-cs"/>
              </a:rPr>
              <a:t> in </a:t>
            </a:r>
            <a:r>
              <a:rPr lang="nb-NO" sz="1200" b="0" i="0" u="none" strike="noStrike" kern="1200" dirty="0" err="1">
                <a:solidFill>
                  <a:schemeClr val="tx1"/>
                </a:solidFill>
                <a:effectLst/>
                <a:latin typeface="+mn-lt"/>
                <a:ea typeface="+mn-ea"/>
                <a:cs typeface="+mn-cs"/>
              </a:rPr>
              <a:t>managing</a:t>
            </a:r>
            <a:r>
              <a:rPr lang="nb-NO" sz="1200" b="0" i="0" u="none" strike="noStrike" kern="1200" dirty="0">
                <a:solidFill>
                  <a:schemeClr val="tx1"/>
                </a:solidFill>
                <a:effectLst/>
                <a:latin typeface="+mn-lt"/>
                <a:ea typeface="+mn-ea"/>
                <a:cs typeface="+mn-cs"/>
              </a:rPr>
              <a:t> cybersecurity in </a:t>
            </a:r>
            <a:r>
              <a:rPr lang="nb-NO" sz="1200" b="0" i="0" u="none" strike="noStrike" kern="1200" dirty="0" err="1">
                <a:solidFill>
                  <a:schemeClr val="tx1"/>
                </a:solidFill>
                <a:effectLst/>
                <a:latin typeface="+mn-lt"/>
                <a:ea typeface="+mn-ea"/>
                <a:cs typeface="+mn-cs"/>
              </a:rPr>
              <a:t>their</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organisation</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are</a:t>
            </a:r>
            <a:r>
              <a:rPr lang="nb-NO" sz="1200" b="0" i="0" u="none" strike="noStrike" kern="1200" dirty="0">
                <a:solidFill>
                  <a:schemeClr val="tx1"/>
                </a:solidFill>
                <a:effectLst/>
                <a:latin typeface="+mn-lt"/>
                <a:ea typeface="+mn-ea"/>
                <a:cs typeface="+mn-cs"/>
              </a:rPr>
              <a:t>. Leaders </a:t>
            </a:r>
            <a:r>
              <a:rPr lang="nb-NO" sz="1200" b="0" i="0" u="none" strike="noStrike" kern="1200" dirty="0" err="1">
                <a:solidFill>
                  <a:schemeClr val="tx1"/>
                </a:solidFill>
                <a:effectLst/>
                <a:latin typeface="+mn-lt"/>
                <a:ea typeface="+mn-ea"/>
                <a:cs typeface="+mn-cs"/>
              </a:rPr>
              <a:t>need</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see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problem not as a </a:t>
            </a:r>
            <a:r>
              <a:rPr lang="nb-NO" sz="1200" b="0" i="0" u="none" strike="noStrike" kern="1200" dirty="0" err="1">
                <a:solidFill>
                  <a:schemeClr val="tx1"/>
                </a:solidFill>
                <a:effectLst/>
                <a:latin typeface="+mn-lt"/>
                <a:ea typeface="+mn-ea"/>
                <a:cs typeface="+mn-cs"/>
              </a:rPr>
              <a:t>technical</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one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with</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little</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no</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consideration</a:t>
            </a:r>
            <a:r>
              <a:rPr lang="nb-NO" sz="1200" b="0" i="0" u="none" strike="noStrike" kern="1200" dirty="0">
                <a:solidFill>
                  <a:schemeClr val="tx1"/>
                </a:solidFill>
                <a:effectLst/>
                <a:latin typeface="+mn-lt"/>
                <a:ea typeface="+mn-ea"/>
                <a:cs typeface="+mn-cs"/>
              </a:rPr>
              <a:t> of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impact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on</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individual</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employees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going</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about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their</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daily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work</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tasks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Organisational</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leadership</a:t>
            </a:r>
            <a:r>
              <a:rPr lang="nb-NO" sz="1200" b="0" i="0" u="none" strike="noStrike" kern="1200" dirty="0">
                <a:solidFill>
                  <a:schemeClr val="tx1"/>
                </a:solidFill>
                <a:effectLst/>
                <a:latin typeface="+mn-lt"/>
                <a:ea typeface="+mn-ea"/>
                <a:cs typeface="+mn-cs"/>
              </a:rPr>
              <a:t> - </a:t>
            </a:r>
            <a:r>
              <a:rPr lang="nb-NO" sz="1200" b="0" i="0" u="none" strike="noStrike" kern="1200" dirty="0" err="1">
                <a:solidFill>
                  <a:schemeClr val="tx1"/>
                </a:solidFill>
                <a:effectLst/>
                <a:latin typeface="+mn-lt"/>
                <a:ea typeface="+mn-ea"/>
                <a:cs typeface="+mn-cs"/>
              </a:rPr>
              <a:t>while</a:t>
            </a:r>
            <a:r>
              <a:rPr lang="nb-NO" sz="1200" b="0" i="0" u="none" strike="noStrike" kern="1200" dirty="0">
                <a:solidFill>
                  <a:schemeClr val="tx1"/>
                </a:solidFill>
                <a:effectLst/>
                <a:latin typeface="+mn-lt"/>
                <a:ea typeface="+mn-ea"/>
                <a:cs typeface="+mn-cs"/>
              </a:rPr>
              <a:t> happy to </a:t>
            </a:r>
            <a:r>
              <a:rPr lang="nb-NO" sz="1200" b="0" i="0" u="none" strike="noStrike" kern="1200" dirty="0" err="1">
                <a:solidFill>
                  <a:schemeClr val="tx1"/>
                </a:solidFill>
                <a:effectLst/>
                <a:latin typeface="+mn-lt"/>
                <a:ea typeface="+mn-ea"/>
                <a:cs typeface="+mn-cs"/>
              </a:rPr>
              <a:t>keep</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saying</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how</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important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security</a:t>
            </a:r>
            <a:r>
              <a:rPr lang="nb-NO" sz="1200" b="0" i="0" u="none" strike="noStrike" kern="1200" dirty="0">
                <a:solidFill>
                  <a:schemeClr val="tx1"/>
                </a:solidFill>
                <a:effectLst/>
                <a:latin typeface="+mn-lt"/>
                <a:ea typeface="+mn-ea"/>
                <a:cs typeface="+mn-cs"/>
              </a:rPr>
              <a:t> is to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organisation</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need</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take</a:t>
            </a:r>
            <a:r>
              <a:rPr lang="nb-NO" sz="1200" b="0" i="0" u="none" strike="noStrike" kern="1200" dirty="0">
                <a:solidFill>
                  <a:schemeClr val="tx1"/>
                </a:solidFill>
                <a:effectLst/>
                <a:latin typeface="+mn-lt"/>
                <a:ea typeface="+mn-ea"/>
                <a:cs typeface="+mn-cs"/>
              </a:rPr>
              <a:t> an </a:t>
            </a:r>
            <a:r>
              <a:rPr lang="nb-NO" sz="1200" b="0" i="0" u="none" strike="noStrike" kern="1200" dirty="0" err="1">
                <a:solidFill>
                  <a:schemeClr val="tx1"/>
                </a:solidFill>
                <a:effectLst/>
                <a:latin typeface="+mn-lt"/>
                <a:ea typeface="+mn-ea"/>
                <a:cs typeface="+mn-cs"/>
              </a:rPr>
              <a:t>active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role</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ensure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that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security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behaviour</a:t>
            </a:r>
            <a:r>
              <a:rPr lang="nb-NO" sz="1200" b="0" i="0" u="none" strike="noStrike" kern="1200" dirty="0">
                <a:solidFill>
                  <a:schemeClr val="tx1"/>
                </a:solidFill>
                <a:effectLst/>
                <a:latin typeface="+mn-lt"/>
                <a:ea typeface="+mn-ea"/>
                <a:cs typeface="+mn-cs"/>
              </a:rPr>
              <a:t> staff </a:t>
            </a:r>
            <a:r>
              <a:rPr lang="nb-NO" sz="1200" b="0" i="0" u="none" strike="noStrike" kern="1200" dirty="0" err="1">
                <a:solidFill>
                  <a:schemeClr val="tx1"/>
                </a:solidFill>
                <a:effectLst/>
                <a:latin typeface="+mn-lt"/>
                <a:ea typeface="+mn-ea"/>
                <a:cs typeface="+mn-cs"/>
              </a:rPr>
              <a:t>are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asked</a:t>
            </a:r>
            <a:r>
              <a:rPr lang="nb-NO" sz="1200" b="0" i="0" u="none" strike="noStrike" kern="1200" dirty="0">
                <a:solidFill>
                  <a:schemeClr val="tx1"/>
                </a:solidFill>
                <a:effectLst/>
                <a:latin typeface="+mn-lt"/>
                <a:ea typeface="+mn-ea"/>
                <a:cs typeface="+mn-cs"/>
              </a:rPr>
              <a:t> for is </a:t>
            </a:r>
            <a:r>
              <a:rPr lang="nb-NO" sz="1200" b="0" i="0" u="none" strike="noStrike" kern="1200" dirty="0" err="1">
                <a:solidFill>
                  <a:schemeClr val="tx1"/>
                </a:solidFill>
                <a:effectLst/>
                <a:latin typeface="+mn-lt"/>
                <a:ea typeface="+mn-ea"/>
                <a:cs typeface="+mn-cs"/>
              </a:rPr>
              <a:t>doable</a:t>
            </a:r>
            <a:r>
              <a:rPr lang="nb-NO" sz="1200" b="0" i="0" u="none" strike="noStrike" kern="1200" dirty="0">
                <a:solidFill>
                  <a:schemeClr val="tx1"/>
                </a:solidFill>
                <a:effectLst/>
                <a:latin typeface="+mn-lt"/>
                <a:ea typeface="+mn-ea"/>
                <a:cs typeface="+mn-cs"/>
              </a:rPr>
              <a:t> in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context</a:t>
            </a:r>
            <a:r>
              <a:rPr lang="nb-NO" sz="1200" b="0" i="0" u="none" strike="noStrike" kern="1200" dirty="0">
                <a:solidFill>
                  <a:schemeClr val="tx1"/>
                </a:solidFill>
                <a:effectLst/>
                <a:latin typeface="+mn-lt"/>
                <a:ea typeface="+mn-ea"/>
                <a:cs typeface="+mn-cs"/>
              </a:rPr>
              <a:t> of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business. </a:t>
            </a:r>
            <a:r>
              <a:rPr lang="nb-NO" sz="1200" b="0" i="0" u="none" strike="noStrike" kern="1200" dirty="0" err="1">
                <a:solidFill>
                  <a:schemeClr val="tx1"/>
                </a:solidFill>
                <a:effectLst/>
                <a:latin typeface="+mn-lt"/>
                <a:ea typeface="+mn-ea"/>
                <a:cs typeface="+mn-cs"/>
              </a:rPr>
              <a:t>Doing</a:t>
            </a:r>
            <a:r>
              <a:rPr lang="nb-NO" sz="1200" b="0" i="0" u="none" strike="noStrike" kern="1200" dirty="0">
                <a:solidFill>
                  <a:schemeClr val="tx1"/>
                </a:solidFill>
                <a:effectLst/>
                <a:latin typeface="+mn-lt"/>
                <a:ea typeface="+mn-ea"/>
                <a:cs typeface="+mn-cs"/>
              </a:rPr>
              <a:t> so </a:t>
            </a:r>
            <a:r>
              <a:rPr lang="nb-NO" sz="1200" b="0" i="0" u="none" strike="noStrike" kern="1200" dirty="0" err="1">
                <a:solidFill>
                  <a:schemeClr val="tx1"/>
                </a:solidFill>
                <a:effectLst/>
                <a:latin typeface="+mn-lt"/>
                <a:ea typeface="+mn-ea"/>
                <a:cs typeface="+mn-cs"/>
              </a:rPr>
              <a:t>can</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build</a:t>
            </a:r>
            <a:r>
              <a:rPr lang="nb-NO" sz="1200" b="0" i="0" u="none" strike="noStrike" kern="1200" dirty="0">
                <a:solidFill>
                  <a:schemeClr val="tx1"/>
                </a:solidFill>
                <a:effectLst/>
                <a:latin typeface="+mn-lt"/>
                <a:ea typeface="+mn-ea"/>
                <a:cs typeface="+mn-cs"/>
              </a:rPr>
              <a:t> self-efficacy. </a:t>
            </a:r>
            <a:endParaRPr lang="nb-NO" b="0" dirty="0">
              <a:effectLst/>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31968-C942-0A4A-A985-4800B9457E60}"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68587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a:r>
              <a:rPr lang="nb-NO" sz="1200" b="0" i="0" u="none" strike="noStrike" kern="1200" dirty="0">
                <a:solidFill>
                  <a:schemeClr val="tx1"/>
                </a:solidFill>
                <a:effectLst/>
                <a:latin typeface="+mn-lt"/>
                <a:ea typeface="+mn-ea"/>
                <a:cs typeface="+mn-cs"/>
              </a:rPr>
              <a:t>Studies </a:t>
            </a:r>
            <a:r>
              <a:rPr lang="nb-NO" sz="1200" b="0" i="0" u="none" strike="noStrike" kern="1200" dirty="0" err="1">
                <a:solidFill>
                  <a:schemeClr val="tx1"/>
                </a:solidFill>
                <a:effectLst/>
                <a:latin typeface="+mn-lt"/>
                <a:ea typeface="+mn-ea"/>
                <a:cs typeface="+mn-cs"/>
              </a:rPr>
              <a:t>with</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CISOs</a:t>
            </a:r>
            <a:r>
              <a:rPr lang="nb-NO" sz="1200" b="0" i="0" u="none" strike="noStrike" kern="1200" dirty="0">
                <a:solidFill>
                  <a:schemeClr val="tx1"/>
                </a:solidFill>
                <a:effectLst/>
                <a:latin typeface="+mn-lt"/>
                <a:ea typeface="+mn-ea"/>
                <a:cs typeface="+mn-cs"/>
              </a:rPr>
              <a:t> and </a:t>
            </a:r>
            <a:r>
              <a:rPr lang="nb-NO" sz="1200" b="0" i="0" u="none" strike="noStrike" kern="1200" dirty="0" err="1">
                <a:solidFill>
                  <a:schemeClr val="tx1"/>
                </a:solidFill>
                <a:effectLst/>
                <a:latin typeface="+mn-lt"/>
                <a:ea typeface="+mn-ea"/>
                <a:cs typeface="+mn-cs"/>
              </a:rPr>
              <a:t>security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specialists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showed</a:t>
            </a:r>
            <a:r>
              <a:rPr lang="nb-NO" sz="1200" b="0" i="0" u="none" strike="noStrike" kern="1200" dirty="0">
                <a:solidFill>
                  <a:schemeClr val="tx1"/>
                </a:solidFill>
                <a:effectLst/>
                <a:latin typeface="+mn-lt"/>
                <a:ea typeface="+mn-ea"/>
                <a:cs typeface="+mn-cs"/>
              </a:rPr>
              <a:t> a </a:t>
            </a:r>
            <a:r>
              <a:rPr lang="nb-NO" sz="1200" b="0" i="0" u="none" strike="noStrike" kern="1200" dirty="0" err="1">
                <a:solidFill>
                  <a:schemeClr val="tx1"/>
                </a:solidFill>
                <a:effectLst/>
                <a:latin typeface="+mn-lt"/>
                <a:ea typeface="+mn-ea"/>
                <a:cs typeface="+mn-cs"/>
              </a:rPr>
              <a:t>need</a:t>
            </a:r>
            <a:r>
              <a:rPr lang="nb-NO" sz="1200" b="0" i="0" u="none" strike="noStrike" kern="1200" dirty="0">
                <a:solidFill>
                  <a:schemeClr val="tx1"/>
                </a:solidFill>
                <a:effectLst/>
                <a:latin typeface="+mn-lt"/>
                <a:ea typeface="+mn-ea"/>
                <a:cs typeface="+mn-cs"/>
              </a:rPr>
              <a:t> for a </a:t>
            </a:r>
            <a:r>
              <a:rPr lang="nb-NO" sz="1200" b="0" i="0" u="none" strike="noStrike" kern="1200" dirty="0" err="1">
                <a:solidFill>
                  <a:schemeClr val="tx1"/>
                </a:solidFill>
                <a:effectLst/>
                <a:latin typeface="+mn-lt"/>
                <a:ea typeface="+mn-ea"/>
                <a:cs typeface="+mn-cs"/>
              </a:rPr>
              <a:t>shift</a:t>
            </a:r>
            <a:r>
              <a:rPr lang="nb-NO" sz="1200" b="0" i="0" u="none" strike="noStrike" kern="1200" dirty="0">
                <a:solidFill>
                  <a:schemeClr val="tx1"/>
                </a:solidFill>
                <a:effectLst/>
                <a:latin typeface="+mn-lt"/>
                <a:ea typeface="+mn-ea"/>
                <a:cs typeface="+mn-cs"/>
              </a:rPr>
              <a:t> in </a:t>
            </a:r>
            <a:r>
              <a:rPr lang="nb-NO" sz="1200" b="0" i="0" u="none" strike="noStrike" kern="1200" dirty="0" err="1">
                <a:solidFill>
                  <a:schemeClr val="tx1"/>
                </a:solidFill>
                <a:effectLst/>
                <a:latin typeface="+mn-lt"/>
                <a:ea typeface="+mn-ea"/>
                <a:cs typeface="+mn-cs"/>
              </a:rPr>
              <a:t>what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job</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entails</a:t>
            </a:r>
            <a:r>
              <a:rPr lang="nb-NO" sz="1200" b="0" i="0" u="none" strike="noStrike" kern="1200" dirty="0">
                <a:solidFill>
                  <a:schemeClr val="tx1"/>
                </a:solidFill>
                <a:effectLst/>
                <a:latin typeface="+mn-lt"/>
                <a:ea typeface="+mn-ea"/>
                <a:cs typeface="+mn-cs"/>
              </a:rPr>
              <a:t>. The crux </a:t>
            </a:r>
            <a:r>
              <a:rPr lang="nb-NO" sz="1200" b="0" i="0" u="none" strike="noStrike" kern="1200" dirty="0" err="1">
                <a:solidFill>
                  <a:schemeClr val="tx1"/>
                </a:solidFill>
                <a:effectLst/>
                <a:latin typeface="+mn-lt"/>
                <a:ea typeface="+mn-ea"/>
                <a:cs typeface="+mn-cs"/>
              </a:rPr>
              <a:t>being</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being</a:t>
            </a:r>
            <a:r>
              <a:rPr lang="nb-NO" sz="1200" b="0" i="0" u="none" strike="noStrike" kern="1200" dirty="0">
                <a:solidFill>
                  <a:schemeClr val="tx1"/>
                </a:solidFill>
                <a:effectLst/>
                <a:latin typeface="+mn-lt"/>
                <a:ea typeface="+mn-ea"/>
                <a:cs typeface="+mn-cs"/>
              </a:rPr>
              <a:t> visible and </a:t>
            </a:r>
            <a:r>
              <a:rPr lang="nb-NO" sz="1200" b="0" i="0" u="none" strike="noStrike" kern="1200" dirty="0" err="1">
                <a:solidFill>
                  <a:schemeClr val="tx1"/>
                </a:solidFill>
                <a:effectLst/>
                <a:latin typeface="+mn-lt"/>
                <a:ea typeface="+mn-ea"/>
                <a:cs typeface="+mn-cs"/>
              </a:rPr>
              <a:t>approachable</a:t>
            </a:r>
            <a:r>
              <a:rPr lang="nb-NO" sz="1200" b="0" i="0" u="none" strike="noStrike" kern="1200" dirty="0">
                <a:solidFill>
                  <a:schemeClr val="tx1"/>
                </a:solidFill>
                <a:effectLst/>
                <a:latin typeface="+mn-lt"/>
                <a:ea typeface="+mn-ea"/>
                <a:cs typeface="+mn-cs"/>
              </a:rPr>
              <a:t>. Here </a:t>
            </a:r>
            <a:r>
              <a:rPr lang="nb-NO" sz="1200" b="0" i="0" u="none" strike="noStrike" kern="1200" dirty="0" err="1">
                <a:solidFill>
                  <a:schemeClr val="tx1"/>
                </a:solidFill>
                <a:effectLst/>
                <a:latin typeface="+mn-lt"/>
                <a:ea typeface="+mn-ea"/>
                <a:cs typeface="+mn-cs"/>
              </a:rPr>
              <a:t>again</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we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see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importance</a:t>
            </a:r>
            <a:r>
              <a:rPr lang="nb-NO" sz="1200" b="0" i="0" u="none" strike="noStrike" kern="1200" dirty="0">
                <a:solidFill>
                  <a:schemeClr val="tx1"/>
                </a:solidFill>
                <a:effectLst/>
                <a:latin typeface="+mn-lt"/>
                <a:ea typeface="+mn-ea"/>
                <a:cs typeface="+mn-cs"/>
              </a:rPr>
              <a:t> of ‘</a:t>
            </a:r>
            <a:r>
              <a:rPr lang="nb-NO" sz="1200" b="0" i="0" u="none" strike="noStrike" kern="1200" dirty="0" err="1">
                <a:solidFill>
                  <a:schemeClr val="tx1"/>
                </a:solidFill>
                <a:effectLst/>
                <a:latin typeface="+mn-lt"/>
                <a:ea typeface="+mn-ea"/>
                <a:cs typeface="+mn-cs"/>
              </a:rPr>
              <a:t>role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modelling</a:t>
            </a:r>
            <a:r>
              <a:rPr lang="nb-NO" sz="1200" b="0" i="0" u="none" strike="noStrike" kern="1200" dirty="0">
                <a:solidFill>
                  <a:schemeClr val="tx1"/>
                </a:solidFill>
                <a:effectLst/>
                <a:latin typeface="+mn-lt"/>
                <a:ea typeface="+mn-ea"/>
                <a:cs typeface="+mn-cs"/>
              </a:rPr>
              <a:t>’ and ‘coaching’ as a performance </a:t>
            </a:r>
            <a:r>
              <a:rPr lang="nb-NO" sz="1200" b="0" i="0" u="none" strike="noStrike" kern="1200" dirty="0" err="1">
                <a:solidFill>
                  <a:schemeClr val="tx1"/>
                </a:solidFill>
                <a:effectLst/>
                <a:latin typeface="+mn-lt"/>
                <a:ea typeface="+mn-ea"/>
                <a:cs typeface="+mn-cs"/>
              </a:rPr>
              <a:t>pathway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Unfortunately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what</a:t>
            </a:r>
            <a:r>
              <a:rPr lang="nb-NO" sz="1200" b="0" i="0" u="none" strike="noStrike" kern="1200" dirty="0">
                <a:solidFill>
                  <a:schemeClr val="tx1"/>
                </a:solidFill>
                <a:effectLst/>
                <a:latin typeface="+mn-lt"/>
                <a:ea typeface="+mn-ea"/>
                <a:cs typeface="+mn-cs"/>
              </a:rPr>
              <a:t> is </a:t>
            </a:r>
            <a:r>
              <a:rPr lang="nb-NO" sz="1200" b="0" i="0" u="none" strike="noStrike" kern="1200" dirty="0" err="1">
                <a:solidFill>
                  <a:schemeClr val="tx1"/>
                </a:solidFill>
                <a:effectLst/>
                <a:latin typeface="+mn-lt"/>
                <a:ea typeface="+mn-ea"/>
                <a:cs typeface="+mn-cs"/>
              </a:rPr>
              <a:t>often</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observed</a:t>
            </a:r>
            <a:r>
              <a:rPr lang="nb-NO" sz="1200" b="0" i="0" u="none" strike="noStrike" kern="1200" dirty="0">
                <a:solidFill>
                  <a:schemeClr val="tx1"/>
                </a:solidFill>
                <a:effectLst/>
                <a:latin typeface="+mn-lt"/>
                <a:ea typeface="+mn-ea"/>
                <a:cs typeface="+mn-cs"/>
              </a:rPr>
              <a:t> is a mode of </a:t>
            </a:r>
            <a:r>
              <a:rPr lang="nb-NO" sz="1200" b="0" i="0" u="none" strike="noStrike" kern="1200" dirty="0" err="1">
                <a:solidFill>
                  <a:schemeClr val="tx1"/>
                </a:solidFill>
                <a:effectLst/>
                <a:latin typeface="+mn-lt"/>
                <a:ea typeface="+mn-ea"/>
                <a:cs typeface="+mn-cs"/>
              </a:rPr>
              <a:t>communication</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that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does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exactly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opposite</a:t>
            </a:r>
            <a:r>
              <a:rPr lang="nb-NO" sz="1200" b="0" i="0" u="none" strike="noStrike" kern="1200" dirty="0">
                <a:solidFill>
                  <a:schemeClr val="tx1"/>
                </a:solidFill>
                <a:effectLst/>
                <a:latin typeface="+mn-lt"/>
                <a:ea typeface="+mn-ea"/>
                <a:cs typeface="+mn-cs"/>
              </a:rPr>
              <a:t>. </a:t>
            </a:r>
            <a:br>
              <a:rPr lang="nb-NO" b="0" dirty="0">
                <a:effectLst/>
              </a:rPr>
            </a:br>
            <a:br>
              <a:rPr lang="nb-NO" b="0" dirty="0">
                <a:effectLst/>
              </a:rPr>
            </a:br>
            <a:r>
              <a:rPr lang="nb-NO" sz="1200" b="0" i="0" u="none" strike="noStrike" kern="1200" dirty="0">
                <a:solidFill>
                  <a:schemeClr val="tx1"/>
                </a:solidFill>
                <a:effectLst/>
                <a:latin typeface="+mn-lt"/>
                <a:ea typeface="+mn-ea"/>
                <a:cs typeface="+mn-cs"/>
              </a:rPr>
              <a:t>For </a:t>
            </a:r>
            <a:r>
              <a:rPr lang="nb-NO" sz="1200" b="0" i="0" u="none" strike="noStrike" kern="1200" dirty="0" err="1">
                <a:solidFill>
                  <a:schemeClr val="tx1"/>
                </a:solidFill>
                <a:effectLst/>
                <a:latin typeface="+mn-lt"/>
                <a:ea typeface="+mn-ea"/>
                <a:cs typeface="+mn-cs"/>
              </a:rPr>
              <a:t>Incident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response</a:t>
            </a:r>
            <a:r>
              <a:rPr lang="nb-NO" sz="1200" b="0" i="0" u="none" strike="noStrike" kern="1200" dirty="0">
                <a:solidFill>
                  <a:schemeClr val="tx1"/>
                </a:solidFill>
                <a:effectLst/>
                <a:latin typeface="+mn-lt"/>
                <a:ea typeface="+mn-ea"/>
                <a:cs typeface="+mn-cs"/>
              </a:rPr>
              <a:t> teams (</a:t>
            </a:r>
            <a:r>
              <a:rPr lang="nb-NO" sz="1200" b="0" i="0" u="none" strike="noStrike" kern="1200" dirty="0" err="1">
                <a:solidFill>
                  <a:schemeClr val="tx1"/>
                </a:solidFill>
                <a:effectLst/>
                <a:latin typeface="+mn-lt"/>
                <a:ea typeface="+mn-ea"/>
                <a:cs typeface="+mn-cs"/>
              </a:rPr>
              <a:t>CSIRT’s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CERT’s</a:t>
            </a:r>
            <a:r>
              <a:rPr lang="nb-NO" sz="1200" b="0" i="0" u="none" strike="noStrike" kern="1200" dirty="0">
                <a:solidFill>
                  <a:schemeClr val="tx1"/>
                </a:solidFill>
                <a:effectLst/>
                <a:latin typeface="+mn-lt"/>
                <a:ea typeface="+mn-ea"/>
                <a:cs typeface="+mn-cs"/>
              </a:rPr>
              <a:t> &amp; </a:t>
            </a:r>
            <a:r>
              <a:rPr lang="nb-NO" sz="1200" b="0" i="0" u="none" strike="noStrike" kern="1200" dirty="0" err="1">
                <a:solidFill>
                  <a:schemeClr val="tx1"/>
                </a:solidFill>
                <a:effectLst/>
                <a:latin typeface="+mn-lt"/>
                <a:ea typeface="+mn-ea"/>
                <a:cs typeface="+mn-cs"/>
              </a:rPr>
              <a:t>SOC’s</a:t>
            </a:r>
            <a:r>
              <a:rPr lang="nb-NO" sz="1200" b="0" i="0" u="none" strike="noStrike" kern="1200" dirty="0">
                <a:solidFill>
                  <a:schemeClr val="tx1"/>
                </a:solidFill>
                <a:effectLst/>
                <a:latin typeface="+mn-lt"/>
                <a:ea typeface="+mn-ea"/>
                <a:cs typeface="+mn-cs"/>
              </a:rPr>
              <a:t>) and </a:t>
            </a:r>
            <a:r>
              <a:rPr lang="nb-NO" sz="1200" b="0" i="0" u="none" strike="noStrike" kern="1200" dirty="0" err="1">
                <a:solidFill>
                  <a:schemeClr val="tx1"/>
                </a:solidFill>
                <a:effectLst/>
                <a:latin typeface="+mn-lt"/>
                <a:ea typeface="+mn-ea"/>
                <a:cs typeface="+mn-cs"/>
              </a:rPr>
              <a:t>security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operations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centre</a:t>
            </a:r>
            <a:r>
              <a:rPr lang="nb-NO" sz="1200" b="0" i="0" u="none" strike="noStrike" kern="1200" dirty="0">
                <a:solidFill>
                  <a:schemeClr val="tx1"/>
                </a:solidFill>
                <a:effectLst/>
                <a:latin typeface="+mn-lt"/>
                <a:ea typeface="+mn-ea"/>
                <a:cs typeface="+mn-cs"/>
              </a:rPr>
              <a:t> staff </a:t>
            </a:r>
            <a:r>
              <a:rPr lang="nb-NO" sz="1200" b="0" i="0" u="none" strike="noStrike" kern="1200" dirty="0" err="1">
                <a:solidFill>
                  <a:schemeClr val="tx1"/>
                </a:solidFill>
                <a:effectLst/>
                <a:latin typeface="+mn-lt"/>
                <a:ea typeface="+mn-ea"/>
                <a:cs typeface="+mn-cs"/>
              </a:rPr>
              <a:t>are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among</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most </a:t>
            </a:r>
            <a:r>
              <a:rPr lang="nb-NO" sz="1200" b="0" i="0" u="none" strike="noStrike" kern="1200" dirty="0" err="1">
                <a:solidFill>
                  <a:schemeClr val="tx1"/>
                </a:solidFill>
                <a:effectLst/>
                <a:latin typeface="+mn-lt"/>
                <a:ea typeface="+mn-ea"/>
                <a:cs typeface="+mn-cs"/>
              </a:rPr>
              <a:t>important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assets</a:t>
            </a:r>
            <a:r>
              <a:rPr lang="nb-NO" sz="1200" b="0" i="0" u="none" strike="noStrike" kern="1200" dirty="0">
                <a:solidFill>
                  <a:schemeClr val="tx1"/>
                </a:solidFill>
                <a:effectLst/>
                <a:latin typeface="+mn-lt"/>
                <a:ea typeface="+mn-ea"/>
                <a:cs typeface="+mn-cs"/>
              </a:rPr>
              <a:t> in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fight </a:t>
            </a:r>
            <a:r>
              <a:rPr lang="nb-NO" sz="1200" b="0" i="0" u="none" strike="noStrike" kern="1200" dirty="0" err="1">
                <a:solidFill>
                  <a:schemeClr val="tx1"/>
                </a:solidFill>
                <a:effectLst/>
                <a:latin typeface="+mn-lt"/>
                <a:ea typeface="+mn-ea"/>
                <a:cs typeface="+mn-cs"/>
              </a:rPr>
              <a:t>against</a:t>
            </a:r>
            <a:r>
              <a:rPr lang="nb-NO" sz="1200" b="0" i="0" u="none" strike="noStrike" kern="1200" dirty="0">
                <a:solidFill>
                  <a:schemeClr val="tx1"/>
                </a:solidFill>
                <a:effectLst/>
                <a:latin typeface="+mn-lt"/>
                <a:ea typeface="+mn-ea"/>
                <a:cs typeface="+mn-cs"/>
              </a:rPr>
              <a:t> cyber </a:t>
            </a:r>
            <a:r>
              <a:rPr lang="nb-NO" sz="1200" b="0" i="0" u="none" strike="noStrike" kern="1200" dirty="0" err="1">
                <a:solidFill>
                  <a:schemeClr val="tx1"/>
                </a:solidFill>
                <a:effectLst/>
                <a:latin typeface="+mn-lt"/>
                <a:ea typeface="+mn-ea"/>
                <a:cs typeface="+mn-cs"/>
              </a:rPr>
              <a:t>threats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Enabling</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them</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perform</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well</a:t>
            </a:r>
            <a:r>
              <a:rPr lang="nb-NO" sz="1200" b="0" i="0" u="none" strike="noStrike" kern="1200" dirty="0">
                <a:solidFill>
                  <a:schemeClr val="tx1"/>
                </a:solidFill>
                <a:effectLst/>
                <a:latin typeface="+mn-lt"/>
                <a:ea typeface="+mn-ea"/>
                <a:cs typeface="+mn-cs"/>
              </a:rPr>
              <a:t> is </a:t>
            </a:r>
            <a:r>
              <a:rPr lang="nb-NO" sz="1200" b="0" i="0" u="none" strike="noStrike" kern="1200" dirty="0" err="1">
                <a:solidFill>
                  <a:schemeClr val="tx1"/>
                </a:solidFill>
                <a:effectLst/>
                <a:latin typeface="+mn-lt"/>
                <a:ea typeface="+mn-ea"/>
                <a:cs typeface="+mn-cs"/>
              </a:rPr>
              <a:t>clearly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important</a:t>
            </a:r>
            <a:r>
              <a:rPr lang="nb-NO" sz="1200" b="0" i="0" u="none" strike="noStrike" kern="1200" dirty="0">
                <a:solidFill>
                  <a:schemeClr val="tx1"/>
                </a:solidFill>
                <a:effectLst/>
                <a:latin typeface="+mn-lt"/>
                <a:ea typeface="+mn-ea"/>
                <a:cs typeface="+mn-cs"/>
              </a:rPr>
              <a:t>. ENISA </a:t>
            </a:r>
            <a:r>
              <a:rPr lang="nb-NO" sz="1200" b="0" i="0" u="none" strike="noStrike" kern="1200" dirty="0" err="1">
                <a:solidFill>
                  <a:schemeClr val="tx1"/>
                </a:solidFill>
                <a:effectLst/>
                <a:latin typeface="+mn-lt"/>
                <a:ea typeface="+mn-ea"/>
                <a:cs typeface="+mn-cs"/>
              </a:rPr>
              <a:t>found</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that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burnout</a:t>
            </a:r>
            <a:r>
              <a:rPr lang="nb-NO" sz="1200" b="0" i="0" u="none" strike="noStrike" kern="1200" dirty="0">
                <a:solidFill>
                  <a:schemeClr val="tx1"/>
                </a:solidFill>
                <a:effectLst/>
                <a:latin typeface="+mn-lt"/>
                <a:ea typeface="+mn-ea"/>
                <a:cs typeface="+mn-cs"/>
              </a:rPr>
              <a:t> is a </a:t>
            </a:r>
            <a:r>
              <a:rPr lang="nb-NO" sz="1200" b="0" i="0" u="none" strike="noStrike" kern="1200" dirty="0" err="1">
                <a:solidFill>
                  <a:schemeClr val="tx1"/>
                </a:solidFill>
                <a:effectLst/>
                <a:latin typeface="+mn-lt"/>
                <a:ea typeface="+mn-ea"/>
                <a:cs typeface="+mn-cs"/>
              </a:rPr>
              <a:t>serious</a:t>
            </a:r>
            <a:r>
              <a:rPr lang="nb-NO" sz="1200" b="0" i="0" u="none" strike="noStrike" kern="1200" dirty="0">
                <a:solidFill>
                  <a:schemeClr val="tx1"/>
                </a:solidFill>
                <a:effectLst/>
                <a:latin typeface="+mn-lt"/>
                <a:ea typeface="+mn-ea"/>
                <a:cs typeface="+mn-cs"/>
              </a:rPr>
              <a:t> problem. This </a:t>
            </a:r>
            <a:r>
              <a:rPr lang="nb-NO" sz="1200" b="0" i="0" u="none" strike="noStrike" kern="1200" dirty="0" err="1">
                <a:solidFill>
                  <a:schemeClr val="tx1"/>
                </a:solidFill>
                <a:effectLst/>
                <a:latin typeface="+mn-lt"/>
                <a:ea typeface="+mn-ea"/>
                <a:cs typeface="+mn-cs"/>
              </a:rPr>
              <a:t>should</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give</a:t>
            </a:r>
            <a:r>
              <a:rPr lang="nb-NO" sz="1200" b="0" i="0" u="none" strike="noStrike" kern="1200" dirty="0">
                <a:solidFill>
                  <a:schemeClr val="tx1"/>
                </a:solidFill>
                <a:effectLst/>
                <a:latin typeface="+mn-lt"/>
                <a:ea typeface="+mn-ea"/>
                <a:cs typeface="+mn-cs"/>
              </a:rPr>
              <a:t> rise for </a:t>
            </a:r>
            <a:r>
              <a:rPr lang="nb-NO" sz="1200" b="0" i="0" u="none" strike="noStrike" kern="1200" dirty="0" err="1">
                <a:solidFill>
                  <a:schemeClr val="tx1"/>
                </a:solidFill>
                <a:effectLst/>
                <a:latin typeface="+mn-lt"/>
                <a:ea typeface="+mn-ea"/>
                <a:cs typeface="+mn-cs"/>
              </a:rPr>
              <a:t>concern</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especially</a:t>
            </a:r>
            <a:r>
              <a:rPr lang="nb-NO" sz="1200" b="0" i="0" u="none" strike="noStrike" kern="1200" dirty="0">
                <a:solidFill>
                  <a:schemeClr val="tx1"/>
                </a:solidFill>
                <a:effectLst/>
                <a:latin typeface="+mn-lt"/>
                <a:ea typeface="+mn-ea"/>
                <a:cs typeface="+mn-cs"/>
              </a:rPr>
              <a:t> given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growing</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shortage</a:t>
            </a:r>
            <a:r>
              <a:rPr lang="nb-NO" sz="1200" b="0" i="0" u="none" strike="noStrike" kern="1200" dirty="0">
                <a:solidFill>
                  <a:schemeClr val="tx1"/>
                </a:solidFill>
                <a:effectLst/>
                <a:latin typeface="+mn-lt"/>
                <a:ea typeface="+mn-ea"/>
                <a:cs typeface="+mn-cs"/>
              </a:rPr>
              <a:t> of cyber skills </a:t>
            </a:r>
            <a:r>
              <a:rPr lang="nb-NO" sz="1200" b="0" i="0" u="none" strike="noStrike" kern="1200" dirty="0" err="1">
                <a:solidFill>
                  <a:schemeClr val="tx1"/>
                </a:solidFill>
                <a:effectLst/>
                <a:latin typeface="+mn-lt"/>
                <a:ea typeface="+mn-ea"/>
                <a:cs typeface="+mn-cs"/>
              </a:rPr>
              <a:t>professionals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Oltsig</a:t>
            </a:r>
            <a:r>
              <a:rPr lang="nb-NO" sz="1200" b="0" i="0" u="none" strike="noStrike" kern="1200" dirty="0">
                <a:solidFill>
                  <a:schemeClr val="tx1"/>
                </a:solidFill>
                <a:effectLst/>
                <a:latin typeface="+mn-lt"/>
                <a:ea typeface="+mn-ea"/>
                <a:cs typeface="+mn-cs"/>
              </a:rPr>
              <a:t>, 2017). </a:t>
            </a:r>
            <a:r>
              <a:rPr lang="nb-NO" sz="1200" b="0" i="0" u="none" strike="noStrike" kern="1200" dirty="0" err="1">
                <a:solidFill>
                  <a:schemeClr val="tx1"/>
                </a:solidFill>
                <a:effectLst/>
                <a:latin typeface="+mn-lt"/>
                <a:ea typeface="+mn-ea"/>
                <a:cs typeface="+mn-cs"/>
              </a:rPr>
              <a:t>Organisations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need</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take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steps</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manage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this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precious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resource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effectively</a:t>
            </a:r>
            <a:r>
              <a:rPr lang="nb-NO" sz="1200" b="0" i="0" u="none" strike="noStrike" kern="1200" dirty="0">
                <a:solidFill>
                  <a:schemeClr val="tx1"/>
                </a:solidFill>
                <a:effectLst/>
                <a:latin typeface="+mn-lt"/>
                <a:ea typeface="+mn-ea"/>
                <a:cs typeface="+mn-cs"/>
              </a:rPr>
              <a:t>.</a:t>
            </a:r>
            <a:endParaRPr lang="nb-NO" b="0" dirty="0">
              <a:effectLst/>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31968-C942-0A4A-A985-4800B9457E60}"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59813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E4F854-A94C-6A85-8DD2-3328099CE6A1}"/>
              </a:ext>
            </a:extLst>
          </p:cNvPr>
          <p:cNvSpPr>
            <a:spLocks noGrp="1"/>
          </p:cNvSpPr>
          <p:nvPr>
            <p:ph type="dt" sz="half" idx="10"/>
          </p:nvPr>
        </p:nvSpPr>
        <p:spPr/>
        <p:txBody>
          <a:bodyPr/>
          <a:lstStyle/>
          <a:p>
            <a:fld id="{4BA23CA1-9920-470A-A7BA-ECD9676719E4}" type="datetimeFigureOut">
              <a:rPr lang="en-GB" smtClean="0"/>
              <a:t>04/02/2026</a:t>
            </a:fld>
            <a:endParaRPr lang="en-GB"/>
          </a:p>
        </p:txBody>
      </p:sp>
      <p:sp>
        <p:nvSpPr>
          <p:cNvPr id="3" name="Footer Placeholder 2">
            <a:extLst>
              <a:ext uri="{FF2B5EF4-FFF2-40B4-BE49-F238E27FC236}">
                <a16:creationId xmlns:a16="http://schemas.microsoft.com/office/drawing/2014/main" id="{48FD8C73-EF7F-2B88-FF6B-2F9AD867304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1C2B570-6F37-F3D5-5A32-142639A4922F}"/>
              </a:ext>
            </a:extLst>
          </p:cNvPr>
          <p:cNvSpPr>
            <a:spLocks noGrp="1"/>
          </p:cNvSpPr>
          <p:nvPr>
            <p:ph type="sldNum" sz="quarter" idx="12"/>
          </p:nvPr>
        </p:nvSpPr>
        <p:spPr/>
        <p:txBody>
          <a:bodyPr/>
          <a:lstStyle/>
          <a:p>
            <a:fld id="{C4632FC7-F2FB-4481-9DAE-3E4B693155A6}" type="slidenum">
              <a:rPr lang="en-GB" smtClean="0"/>
              <a:t>‹#›</a:t>
            </a:fld>
            <a:endParaRPr lang="en-GB"/>
          </a:p>
        </p:txBody>
      </p:sp>
    </p:spTree>
    <p:extLst>
      <p:ext uri="{BB962C8B-B14F-4D97-AF65-F5344CB8AC3E}">
        <p14:creationId xmlns:p14="http://schemas.microsoft.com/office/powerpoint/2010/main" val="3187996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5FC39-89BA-3472-A37C-53EE384943BE}"/>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4F68A59-5C38-E9C1-C9D3-9DBDCC85C884}"/>
              </a:ext>
            </a:extLst>
          </p:cNvPr>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720F344-D5D7-07DF-121F-8AFE260F269B}"/>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9ED53EE4-0A34-2872-D2D7-0D97A74C7BBC}"/>
              </a:ext>
            </a:extLst>
          </p:cNvPr>
          <p:cNvSpPr>
            <a:spLocks noGrp="1"/>
          </p:cNvSpPr>
          <p:nvPr>
            <p:ph type="dt" sz="half" idx="10"/>
          </p:nvPr>
        </p:nvSpPr>
        <p:spPr/>
        <p:txBody>
          <a:bodyPr/>
          <a:lstStyle/>
          <a:p>
            <a:fld id="{4BA23CA1-9920-470A-A7BA-ECD9676719E4}" type="datetimeFigureOut">
              <a:rPr lang="en-GB" smtClean="0"/>
              <a:t>04/02/2026</a:t>
            </a:fld>
            <a:endParaRPr lang="en-GB"/>
          </a:p>
        </p:txBody>
      </p:sp>
      <p:sp>
        <p:nvSpPr>
          <p:cNvPr id="6" name="Footer Placeholder 5">
            <a:extLst>
              <a:ext uri="{FF2B5EF4-FFF2-40B4-BE49-F238E27FC236}">
                <a16:creationId xmlns:a16="http://schemas.microsoft.com/office/drawing/2014/main" id="{B665043C-AB03-C0C6-605E-3F506FDF017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842AE53-9E5F-8CDF-F445-E4800FA419E8}"/>
              </a:ext>
            </a:extLst>
          </p:cNvPr>
          <p:cNvSpPr>
            <a:spLocks noGrp="1"/>
          </p:cNvSpPr>
          <p:nvPr>
            <p:ph type="sldNum" sz="quarter" idx="12"/>
          </p:nvPr>
        </p:nvSpPr>
        <p:spPr/>
        <p:txBody>
          <a:bodyPr/>
          <a:lstStyle/>
          <a:p>
            <a:fld id="{C4632FC7-F2FB-4481-9DAE-3E4B693155A6}" type="slidenum">
              <a:rPr lang="en-GB" smtClean="0"/>
              <a:t>‹#›</a:t>
            </a:fld>
            <a:endParaRPr lang="en-GB"/>
          </a:p>
        </p:txBody>
      </p:sp>
    </p:spTree>
    <p:extLst>
      <p:ext uri="{BB962C8B-B14F-4D97-AF65-F5344CB8AC3E}">
        <p14:creationId xmlns:p14="http://schemas.microsoft.com/office/powerpoint/2010/main" val="1146060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DCD7F-2C35-1EA1-F731-87ABAEDB9973}"/>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88F5569-8E30-4647-9342-7926CCBE2FBB}"/>
              </a:ext>
            </a:extLst>
          </p:cNvPr>
          <p:cNvSpPr>
            <a:spLocks noGrp="1"/>
          </p:cNvSpPr>
          <p:nvPr>
            <p:ph type="pic" idx="1"/>
          </p:nvPr>
        </p:nvSpPr>
        <p:spPr>
          <a:xfrm>
            <a:off x="6219826" y="1184911"/>
            <a:ext cx="7406640" cy="584835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en-GB"/>
          </a:p>
        </p:txBody>
      </p:sp>
      <p:sp>
        <p:nvSpPr>
          <p:cNvPr id="4" name="Text Placeholder 3">
            <a:extLst>
              <a:ext uri="{FF2B5EF4-FFF2-40B4-BE49-F238E27FC236}">
                <a16:creationId xmlns:a16="http://schemas.microsoft.com/office/drawing/2014/main" id="{5388C19F-7C28-E3BD-6F38-919FE30BE9C3}"/>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1FC97724-9405-108E-9001-DE918E871A15}"/>
              </a:ext>
            </a:extLst>
          </p:cNvPr>
          <p:cNvSpPr>
            <a:spLocks noGrp="1"/>
          </p:cNvSpPr>
          <p:nvPr>
            <p:ph type="dt" sz="half" idx="10"/>
          </p:nvPr>
        </p:nvSpPr>
        <p:spPr/>
        <p:txBody>
          <a:bodyPr/>
          <a:lstStyle/>
          <a:p>
            <a:fld id="{4BA23CA1-9920-470A-A7BA-ECD9676719E4}" type="datetimeFigureOut">
              <a:rPr lang="en-GB" smtClean="0"/>
              <a:t>04/02/2026</a:t>
            </a:fld>
            <a:endParaRPr lang="en-GB"/>
          </a:p>
        </p:txBody>
      </p:sp>
      <p:sp>
        <p:nvSpPr>
          <p:cNvPr id="6" name="Footer Placeholder 5">
            <a:extLst>
              <a:ext uri="{FF2B5EF4-FFF2-40B4-BE49-F238E27FC236}">
                <a16:creationId xmlns:a16="http://schemas.microsoft.com/office/drawing/2014/main" id="{1064B4DB-3A87-A2BD-466F-4A6E51E60B0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4758D06-98D4-D238-D8B1-5DC8D48E987E}"/>
              </a:ext>
            </a:extLst>
          </p:cNvPr>
          <p:cNvSpPr>
            <a:spLocks noGrp="1"/>
          </p:cNvSpPr>
          <p:nvPr>
            <p:ph type="sldNum" sz="quarter" idx="12"/>
          </p:nvPr>
        </p:nvSpPr>
        <p:spPr/>
        <p:txBody>
          <a:bodyPr/>
          <a:lstStyle/>
          <a:p>
            <a:fld id="{C4632FC7-F2FB-4481-9DAE-3E4B693155A6}" type="slidenum">
              <a:rPr lang="en-GB" smtClean="0"/>
              <a:t>‹#›</a:t>
            </a:fld>
            <a:endParaRPr lang="en-GB"/>
          </a:p>
        </p:txBody>
      </p:sp>
    </p:spTree>
    <p:extLst>
      <p:ext uri="{BB962C8B-B14F-4D97-AF65-F5344CB8AC3E}">
        <p14:creationId xmlns:p14="http://schemas.microsoft.com/office/powerpoint/2010/main" val="3664609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67CEF-BB0E-A40F-E868-1FC1C62969B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A90FC75-6A0F-94C2-6512-39F62DF960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9F20AAF-6CE0-EDAB-BDCB-41D79ECEDB99}"/>
              </a:ext>
            </a:extLst>
          </p:cNvPr>
          <p:cNvSpPr>
            <a:spLocks noGrp="1"/>
          </p:cNvSpPr>
          <p:nvPr>
            <p:ph type="dt" sz="half" idx="10"/>
          </p:nvPr>
        </p:nvSpPr>
        <p:spPr/>
        <p:txBody>
          <a:bodyPr/>
          <a:lstStyle/>
          <a:p>
            <a:fld id="{4BA23CA1-9920-470A-A7BA-ECD9676719E4}" type="datetimeFigureOut">
              <a:rPr lang="en-GB" smtClean="0"/>
              <a:t>04/02/2026</a:t>
            </a:fld>
            <a:endParaRPr lang="en-GB"/>
          </a:p>
        </p:txBody>
      </p:sp>
      <p:sp>
        <p:nvSpPr>
          <p:cNvPr id="5" name="Footer Placeholder 4">
            <a:extLst>
              <a:ext uri="{FF2B5EF4-FFF2-40B4-BE49-F238E27FC236}">
                <a16:creationId xmlns:a16="http://schemas.microsoft.com/office/drawing/2014/main" id="{801BF3A5-6361-4F18-452F-B9489027AE4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C690B52-E449-E3DA-AD14-73DE11995E0A}"/>
              </a:ext>
            </a:extLst>
          </p:cNvPr>
          <p:cNvSpPr>
            <a:spLocks noGrp="1"/>
          </p:cNvSpPr>
          <p:nvPr>
            <p:ph type="sldNum" sz="quarter" idx="12"/>
          </p:nvPr>
        </p:nvSpPr>
        <p:spPr/>
        <p:txBody>
          <a:bodyPr/>
          <a:lstStyle/>
          <a:p>
            <a:fld id="{C4632FC7-F2FB-4481-9DAE-3E4B693155A6}" type="slidenum">
              <a:rPr lang="en-GB" smtClean="0"/>
              <a:t>‹#›</a:t>
            </a:fld>
            <a:endParaRPr lang="en-GB"/>
          </a:p>
        </p:txBody>
      </p:sp>
    </p:spTree>
    <p:extLst>
      <p:ext uri="{BB962C8B-B14F-4D97-AF65-F5344CB8AC3E}">
        <p14:creationId xmlns:p14="http://schemas.microsoft.com/office/powerpoint/2010/main" val="903972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4ADB8B-C802-FBA3-0610-7940B55BB660}"/>
              </a:ext>
            </a:extLst>
          </p:cNvPr>
          <p:cNvSpPr>
            <a:spLocks noGrp="1"/>
          </p:cNvSpPr>
          <p:nvPr>
            <p:ph type="title" orient="vert"/>
          </p:nvPr>
        </p:nvSpPr>
        <p:spPr>
          <a:xfrm>
            <a:off x="10469880" y="438150"/>
            <a:ext cx="3154680" cy="6974206"/>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B5907FC-8705-2794-5294-90D1107988EC}"/>
              </a:ext>
            </a:extLst>
          </p:cNvPr>
          <p:cNvSpPr>
            <a:spLocks noGrp="1"/>
          </p:cNvSpPr>
          <p:nvPr>
            <p:ph type="body" orient="vert" idx="1"/>
          </p:nvPr>
        </p:nvSpPr>
        <p:spPr>
          <a:xfrm>
            <a:off x="1005840" y="438150"/>
            <a:ext cx="9281160"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7251D6F-EDA8-AA9B-9761-79CA9171E326}"/>
              </a:ext>
            </a:extLst>
          </p:cNvPr>
          <p:cNvSpPr>
            <a:spLocks noGrp="1"/>
          </p:cNvSpPr>
          <p:nvPr>
            <p:ph type="dt" sz="half" idx="10"/>
          </p:nvPr>
        </p:nvSpPr>
        <p:spPr/>
        <p:txBody>
          <a:bodyPr/>
          <a:lstStyle/>
          <a:p>
            <a:fld id="{4BA23CA1-9920-470A-A7BA-ECD9676719E4}" type="datetimeFigureOut">
              <a:rPr lang="en-GB" smtClean="0"/>
              <a:t>04/02/2026</a:t>
            </a:fld>
            <a:endParaRPr lang="en-GB"/>
          </a:p>
        </p:txBody>
      </p:sp>
      <p:sp>
        <p:nvSpPr>
          <p:cNvPr id="5" name="Footer Placeholder 4">
            <a:extLst>
              <a:ext uri="{FF2B5EF4-FFF2-40B4-BE49-F238E27FC236}">
                <a16:creationId xmlns:a16="http://schemas.microsoft.com/office/drawing/2014/main" id="{73A58396-A013-5A91-7599-6F03E560FA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7F1D758-5210-CA59-7F1E-3E1085FF3A68}"/>
              </a:ext>
            </a:extLst>
          </p:cNvPr>
          <p:cNvSpPr>
            <a:spLocks noGrp="1"/>
          </p:cNvSpPr>
          <p:nvPr>
            <p:ph type="sldNum" sz="quarter" idx="12"/>
          </p:nvPr>
        </p:nvSpPr>
        <p:spPr/>
        <p:txBody>
          <a:bodyPr/>
          <a:lstStyle/>
          <a:p>
            <a:fld id="{C4632FC7-F2FB-4481-9DAE-3E4B693155A6}" type="slidenum">
              <a:rPr lang="en-GB" smtClean="0"/>
              <a:t>‹#›</a:t>
            </a:fld>
            <a:endParaRPr lang="en-GB"/>
          </a:p>
        </p:txBody>
      </p:sp>
    </p:spTree>
    <p:extLst>
      <p:ext uri="{BB962C8B-B14F-4D97-AF65-F5344CB8AC3E}">
        <p14:creationId xmlns:p14="http://schemas.microsoft.com/office/powerpoint/2010/main" val="3136081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tel og innhold">
    <p:spTree>
      <p:nvGrpSpPr>
        <p:cNvPr id="1" name=""/>
        <p:cNvGrpSpPr/>
        <p:nvPr/>
      </p:nvGrpSpPr>
      <p:grpSpPr>
        <a:xfrm>
          <a:off x="0" y="0"/>
          <a:ext cx="0" cy="0"/>
          <a:chOff x="0" y="0"/>
          <a:chExt cx="0" cy="0"/>
        </a:xfrm>
      </p:grpSpPr>
      <p:sp>
        <p:nvSpPr>
          <p:cNvPr id="7" name="Plassholder for lysbildenummer 5"/>
          <p:cNvSpPr txBox="1">
            <a:spLocks/>
          </p:cNvSpPr>
          <p:nvPr userDrawn="1"/>
        </p:nvSpPr>
        <p:spPr>
          <a:xfrm>
            <a:off x="-1" y="7705498"/>
            <a:ext cx="1024837" cy="438150"/>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sz="1600" b="1" i="0" smtClean="0">
                <a:latin typeface="Arial"/>
                <a:cs typeface="Arial"/>
              </a:rPr>
              <a:pPr algn="ctr"/>
              <a:t>‹#›</a:t>
            </a:fld>
            <a:endParaRPr lang="nb-NO" sz="1600" b="1" i="0" dirty="0">
              <a:latin typeface="Arial"/>
              <a:cs typeface="Arial"/>
            </a:endParaRPr>
          </a:p>
        </p:txBody>
      </p:sp>
      <p:sp>
        <p:nvSpPr>
          <p:cNvPr id="5" name="Tittel 1">
            <a:extLst>
              <a:ext uri="{FF2B5EF4-FFF2-40B4-BE49-F238E27FC236}">
                <a16:creationId xmlns:a16="http://schemas.microsoft.com/office/drawing/2014/main" id="{901B6BB6-8BBC-1049-9603-B959ED93923A}"/>
              </a:ext>
            </a:extLst>
          </p:cNvPr>
          <p:cNvSpPr>
            <a:spLocks noGrp="1"/>
          </p:cNvSpPr>
          <p:nvPr>
            <p:ph type="title"/>
          </p:nvPr>
        </p:nvSpPr>
        <p:spPr>
          <a:xfrm>
            <a:off x="1571510" y="329568"/>
            <a:ext cx="12290425" cy="842077"/>
          </a:xfrm>
        </p:spPr>
        <p:txBody>
          <a:bodyPr wrap="square" anchor="t" anchorCtr="0">
            <a:spAutoFit/>
          </a:bodyPr>
          <a:lstStyle/>
          <a:p>
            <a:r>
              <a:rPr lang="nb-NO" dirty="0"/>
              <a:t>Klikk for å redigere tittelstil</a:t>
            </a:r>
          </a:p>
        </p:txBody>
      </p:sp>
      <p:sp>
        <p:nvSpPr>
          <p:cNvPr id="6" name="Plassholder for innhold 2">
            <a:extLst>
              <a:ext uri="{FF2B5EF4-FFF2-40B4-BE49-F238E27FC236}">
                <a16:creationId xmlns:a16="http://schemas.microsoft.com/office/drawing/2014/main" id="{E1E3CEDE-1D85-F54C-B415-CE6111D39453}"/>
              </a:ext>
            </a:extLst>
          </p:cNvPr>
          <p:cNvSpPr>
            <a:spLocks noGrp="1"/>
          </p:cNvSpPr>
          <p:nvPr>
            <p:ph idx="1"/>
          </p:nvPr>
        </p:nvSpPr>
        <p:spPr>
          <a:xfrm>
            <a:off x="1571510" y="1510234"/>
            <a:ext cx="12290425" cy="6195263"/>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256189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Pictur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Slide Number Placeholder 2"/>
          <p:cNvSpPr>
            <a:spLocks noGrp="1"/>
          </p:cNvSpPr>
          <p:nvPr>
            <p:ph type="sldNum" sz="quarter" idx="4"/>
          </p:nvPr>
        </p:nvSpPr>
        <p:spPr>
          <a:xfrm>
            <a:off x="13167360" y="384812"/>
            <a:ext cx="883920" cy="438150"/>
          </a:xfrm>
          <a:prstGeom prst="rect">
            <a:avLst/>
          </a:prstGeom>
        </p:spPr>
        <p:txBody>
          <a:bodyPr/>
          <a:lstStyle>
            <a:lvl1pPr algn="r">
              <a:defRPr sz="1440" b="1">
                <a:solidFill>
                  <a:schemeClr val="accent5"/>
                </a:solidFill>
                <a:latin typeface="Arial" pitchFamily="34" charset="0"/>
                <a:cs typeface="Arial" pitchFamily="34" charset="0"/>
              </a:defRPr>
            </a:lvl1pPr>
          </a:lstStyle>
          <a:p>
            <a:fld id="{7A940A5D-325F-44A0-ACEA-57E44675DB4E}" type="slidenum">
              <a:rPr lang="en-US" smtClean="0"/>
              <a:t>‹#›</a:t>
            </a:fld>
            <a:endParaRPr lang="en-US" dirty="0"/>
          </a:p>
        </p:txBody>
      </p:sp>
      <p:sp>
        <p:nvSpPr>
          <p:cNvPr id="9" name="Picture Placeholder 8"/>
          <p:cNvSpPr>
            <a:spLocks noGrp="1"/>
          </p:cNvSpPr>
          <p:nvPr>
            <p:ph type="pic" sz="quarter" idx="10"/>
          </p:nvPr>
        </p:nvSpPr>
        <p:spPr>
          <a:xfrm>
            <a:off x="731520" y="1737360"/>
            <a:ext cx="13167360" cy="5577840"/>
          </a:xfrm>
        </p:spPr>
        <p:txBody>
          <a:bodyPr/>
          <a:lstStyle>
            <a:lvl1pPr marL="0" indent="0">
              <a:spcBef>
                <a:spcPts val="0"/>
              </a:spcBef>
              <a:buFont typeface="Arial" pitchFamily="34" charset="0"/>
              <a:buNone/>
              <a:defRPr>
                <a:solidFill>
                  <a:schemeClr val="tx1"/>
                </a:solidFill>
              </a:defRPr>
            </a:lvl1pPr>
          </a:lstStyle>
          <a:p>
            <a:r>
              <a:rPr lang="en-US" dirty="0"/>
              <a:t>Click icon to add picture</a:t>
            </a:r>
          </a:p>
        </p:txBody>
      </p:sp>
    </p:spTree>
    <p:extLst>
      <p:ext uri="{BB962C8B-B14F-4D97-AF65-F5344CB8AC3E}">
        <p14:creationId xmlns:p14="http://schemas.microsoft.com/office/powerpoint/2010/main" val="12140527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 Title Only">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482035" y="7856526"/>
            <a:ext cx="2326234" cy="187300"/>
          </a:xfrm>
          <a:prstGeom prst="rect">
            <a:avLst/>
          </a:prstGeom>
        </p:spPr>
        <p:txBody>
          <a:bodyPr/>
          <a:lstStyle>
            <a:lvl1pPr algn="l">
              <a:defRPr sz="960">
                <a:solidFill>
                  <a:schemeClr val="tx1"/>
                </a:solidFill>
              </a:defRPr>
            </a:lvl1pPr>
          </a:lstStyle>
          <a:p>
            <a:fld id="{A7710188-B3F3-4F17-8FB1-3C541C932A0F}" type="datetime1">
              <a:rPr lang="en-US" smtClean="0">
                <a:solidFill>
                  <a:srgbClr val="5A5A5A"/>
                </a:solidFill>
                <a:latin typeface="Verdana"/>
              </a:rPr>
              <a:pPr/>
              <a:t>2/4/2026</a:t>
            </a:fld>
            <a:endParaRPr lang="en-US" dirty="0">
              <a:solidFill>
                <a:srgbClr val="5A5A5A"/>
              </a:solidFill>
              <a:latin typeface="Verdana"/>
            </a:endParaRPr>
          </a:p>
        </p:txBody>
      </p:sp>
      <p:sp>
        <p:nvSpPr>
          <p:cNvPr id="3" name="Footer Placeholder 2"/>
          <p:cNvSpPr>
            <a:spLocks noGrp="1"/>
          </p:cNvSpPr>
          <p:nvPr>
            <p:ph type="ftr" sz="quarter" idx="11"/>
          </p:nvPr>
        </p:nvSpPr>
        <p:spPr>
          <a:xfrm>
            <a:off x="6954317" y="7856526"/>
            <a:ext cx="5486400" cy="187300"/>
          </a:xfrm>
          <a:prstGeom prst="rect">
            <a:avLst/>
          </a:prstGeom>
        </p:spPr>
        <p:txBody>
          <a:bodyPr/>
          <a:lstStyle>
            <a:lvl1pPr algn="l">
              <a:defRPr sz="960">
                <a:solidFill>
                  <a:schemeClr val="tx1"/>
                </a:solidFill>
              </a:defRPr>
            </a:lvl1pPr>
          </a:lstStyle>
          <a:p>
            <a:endParaRPr lang="en-US" dirty="0">
              <a:solidFill>
                <a:srgbClr val="5A5A5A"/>
              </a:solidFill>
              <a:latin typeface="Verdana"/>
            </a:endParaRPr>
          </a:p>
        </p:txBody>
      </p:sp>
      <p:sp>
        <p:nvSpPr>
          <p:cNvPr id="4" name="Slide Number Placeholder 3"/>
          <p:cNvSpPr>
            <a:spLocks noGrp="1"/>
          </p:cNvSpPr>
          <p:nvPr>
            <p:ph type="sldNum" sz="quarter" idx="12"/>
          </p:nvPr>
        </p:nvSpPr>
        <p:spPr>
          <a:xfrm>
            <a:off x="13586765" y="7856526"/>
            <a:ext cx="731520" cy="187300"/>
          </a:xfrm>
          <a:prstGeom prst="rect">
            <a:avLst/>
          </a:prstGeom>
        </p:spPr>
        <p:txBody>
          <a:bodyPr/>
          <a:lstStyle>
            <a:lvl1pPr>
              <a:defRPr sz="960">
                <a:solidFill>
                  <a:schemeClr val="tx1"/>
                </a:solidFill>
              </a:defRPr>
            </a:lvl1pPr>
          </a:lstStyle>
          <a:p>
            <a:fld id="{CC7E918A-9B91-40F9-8F6A-2D222BFC816F}" type="slidenum">
              <a:rPr lang="en-US" smtClean="0">
                <a:solidFill>
                  <a:srgbClr val="777779"/>
                </a:solidFill>
              </a:rPr>
              <a:pPr/>
              <a:t>‹#›</a:t>
            </a:fld>
            <a:endParaRPr lang="en-US" dirty="0">
              <a:solidFill>
                <a:srgbClr val="777779"/>
              </a:solidFill>
            </a:endParaRPr>
          </a:p>
        </p:txBody>
      </p:sp>
      <p:sp>
        <p:nvSpPr>
          <p:cNvPr id="10" name="Title 9"/>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60494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endParaRPr lang="en-GB"/>
          </a:p>
        </p:txBody>
      </p:sp>
      <p:sp>
        <p:nvSpPr>
          <p:cNvPr id="3" name="Undertittel 2"/>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lang="en-GB"/>
          </a:p>
        </p:txBody>
      </p:sp>
      <p:sp>
        <p:nvSpPr>
          <p:cNvPr id="4" name="Plassholder for dato 3"/>
          <p:cNvSpPr>
            <a:spLocks noGrp="1"/>
          </p:cNvSpPr>
          <p:nvPr>
            <p:ph type="dt" sz="half" idx="10"/>
          </p:nvPr>
        </p:nvSpPr>
        <p:spPr/>
        <p:txBody>
          <a:bodyPr/>
          <a:lstStyle/>
          <a:p>
            <a:fld id="{A9EB906E-B0C1-4DA3-8BC7-2B2086BE024D}" type="datetimeFigureOut">
              <a:rPr lang="nb-NO" smtClean="0"/>
              <a:t>04.02.2026</a:t>
            </a:fld>
            <a:endParaRPr lang="nb-NO"/>
          </a:p>
        </p:txBody>
      </p:sp>
      <p:sp>
        <p:nvSpPr>
          <p:cNvPr id="6" name="Plassholder for lysbildenummer 5"/>
          <p:cNvSpPr>
            <a:spLocks noGrp="1"/>
          </p:cNvSpPr>
          <p:nvPr>
            <p:ph type="sldNum" sz="quarter" idx="12"/>
          </p:nvPr>
        </p:nvSpPr>
        <p:spPr/>
        <p:txBody>
          <a:bodyPr/>
          <a:lstStyle/>
          <a:p>
            <a:fld id="{A6E6339C-DE17-4E4C-B690-AB7E8B8C7D3B}" type="slidenum">
              <a:rPr lang="nb-NO" smtClean="0"/>
              <a:t>‹#›</a:t>
            </a:fld>
            <a:endParaRPr lang="nb-NO"/>
          </a:p>
        </p:txBody>
      </p:sp>
    </p:spTree>
    <p:extLst>
      <p:ext uri="{BB962C8B-B14F-4D97-AF65-F5344CB8AC3E}">
        <p14:creationId xmlns:p14="http://schemas.microsoft.com/office/powerpoint/2010/main" val="2354934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7FAC3601-9744-9840-0229-E000CCFBEA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38558" y="-36008"/>
            <a:ext cx="7277392" cy="8255864"/>
          </a:xfrm>
          <a:prstGeom prst="rect">
            <a:avLst/>
          </a:prstGeom>
        </p:spPr>
      </p:pic>
      <p:sp>
        <p:nvSpPr>
          <p:cNvPr id="2" name="Title 1"/>
          <p:cNvSpPr>
            <a:spLocks noGrp="1"/>
          </p:cNvSpPr>
          <p:nvPr>
            <p:ph type="ctrTitle" hasCustomPrompt="1"/>
          </p:nvPr>
        </p:nvSpPr>
        <p:spPr>
          <a:xfrm>
            <a:off x="8543868" y="868128"/>
            <a:ext cx="5188111" cy="3094862"/>
          </a:xfrm>
        </p:spPr>
        <p:txBody>
          <a:bodyPr anchor="b">
            <a:normAutofit/>
          </a:bodyPr>
          <a:lstStyle>
            <a:lvl1pPr algn="l">
              <a:lnSpc>
                <a:spcPct val="90000"/>
              </a:lnSpc>
              <a:defRPr sz="7200" spc="-60" baseline="0">
                <a:solidFill>
                  <a:schemeClr val="tx1"/>
                </a:solidFill>
              </a:defRPr>
            </a:lvl1pPr>
          </a:lstStyle>
          <a:p>
            <a:r>
              <a:rPr lang="en-US" dirty="0"/>
              <a:t>Add title here</a:t>
            </a:r>
          </a:p>
        </p:txBody>
      </p:sp>
      <p:sp>
        <p:nvSpPr>
          <p:cNvPr id="3" name="Subtitle 2"/>
          <p:cNvSpPr>
            <a:spLocks noGrp="1"/>
          </p:cNvSpPr>
          <p:nvPr>
            <p:ph type="subTitle" idx="1" hasCustomPrompt="1"/>
          </p:nvPr>
        </p:nvSpPr>
        <p:spPr>
          <a:xfrm>
            <a:off x="8553783" y="6298601"/>
            <a:ext cx="5188111" cy="1210710"/>
          </a:xfrm>
        </p:spPr>
        <p:txBody>
          <a:bodyPr lIns="91440" rIns="91440">
            <a:normAutofit/>
          </a:bodyPr>
          <a:lstStyle>
            <a:lvl1pPr marL="0" indent="0" algn="l">
              <a:spcBef>
                <a:spcPts val="0"/>
              </a:spcBef>
              <a:spcAft>
                <a:spcPts val="0"/>
              </a:spcAft>
              <a:buNone/>
              <a:defRPr sz="1920" cap="all" spc="120" baseline="0">
                <a:solidFill>
                  <a:schemeClr val="tx1"/>
                </a:solidFill>
                <a:latin typeface="+mn-lt"/>
              </a:defRPr>
            </a:lvl1pPr>
            <a:lvl2pPr marL="548640" indent="0" algn="ctr">
              <a:buNone/>
              <a:defRPr sz="2880"/>
            </a:lvl2pPr>
            <a:lvl3pPr marL="1097280" indent="0" algn="ctr">
              <a:buNone/>
              <a:defRPr sz="2880"/>
            </a:lvl3pPr>
            <a:lvl4pPr marL="1645920" indent="0" algn="ctr">
              <a:buNone/>
              <a:defRPr sz="2400"/>
            </a:lvl4pPr>
            <a:lvl5pPr marL="2194560" indent="0" algn="ctr">
              <a:buNone/>
              <a:defRPr sz="2400"/>
            </a:lvl5pPr>
            <a:lvl6pPr marL="2743200" indent="0" algn="ctr">
              <a:buNone/>
              <a:defRPr sz="2400"/>
            </a:lvl6pPr>
            <a:lvl7pPr marL="3291840" indent="0" algn="ctr">
              <a:buNone/>
              <a:defRPr sz="2400"/>
            </a:lvl7pPr>
            <a:lvl8pPr marL="3840480" indent="0" algn="ctr">
              <a:buNone/>
              <a:defRPr sz="2400"/>
            </a:lvl8pPr>
            <a:lvl9pPr marL="4389120" indent="0" algn="ctr">
              <a:buNone/>
              <a:defRPr sz="24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681"/>
            <a:ext cx="7008876" cy="823473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p:spPr>
        <p:txBody>
          <a:bodyPr anchor="ctr"/>
          <a:lstStyle>
            <a:lvl1pPr algn="ctr">
              <a:defRPr baseline="-25000"/>
            </a:lvl1pPr>
          </a:lstStyle>
          <a:p>
            <a:r>
              <a:rPr lang="en-US"/>
              <a:t>Click icon to add picture</a:t>
            </a:r>
            <a:endParaRPr lang="en-US" dirty="0"/>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543129" y="4048218"/>
            <a:ext cx="5188111" cy="1210711"/>
          </a:xfrm>
        </p:spPr>
        <p:txBody>
          <a:bodyPr lIns="91440" rIns="91440">
            <a:noAutofit/>
          </a:bodyPr>
          <a:lstStyle>
            <a:lvl1pPr marL="0" indent="0">
              <a:buNone/>
              <a:defRPr sz="7200" b="1">
                <a:solidFill>
                  <a:schemeClr val="tx2"/>
                </a:solidFill>
              </a:defRPr>
            </a:lvl1pPr>
            <a:lvl2pPr marL="241402" indent="0">
              <a:buNone/>
              <a:defRPr/>
            </a:lvl2pPr>
            <a:lvl3pPr marL="460858" indent="0">
              <a:buNone/>
              <a:defRPr/>
            </a:lvl3pPr>
            <a:lvl4pPr marL="680314" indent="0">
              <a:buNone/>
              <a:defRPr/>
            </a:lvl4pPr>
            <a:lvl5pPr marL="899770" indent="0">
              <a:buNone/>
              <a:defRPr/>
            </a:lvl5pPr>
          </a:lstStyle>
          <a:p>
            <a:pPr lvl="0"/>
            <a:r>
              <a:rPr lang="en-US" dirty="0"/>
              <a:t>###</a:t>
            </a:r>
          </a:p>
        </p:txBody>
      </p:sp>
      <p:cxnSp>
        <p:nvCxnSpPr>
          <p:cNvPr id="19" name="Straight Connector 18">
            <a:extLst>
              <a:ext uri="{FF2B5EF4-FFF2-40B4-BE49-F238E27FC236}">
                <a16:creationId xmlns:a16="http://schemas.microsoft.com/office/drawing/2014/main" id="{7ADF7228-F4CB-A1B9-79EA-63240531648D}"/>
              </a:ext>
              <a:ext uri="{C183D7F6-B498-43B3-948B-1728B52AA6E4}">
                <adec:decorative xmlns:adec="http://schemas.microsoft.com/office/drawing/2017/decorative" val="1"/>
              </a:ext>
            </a:extLst>
          </p:cNvPr>
          <p:cNvCxnSpPr>
            <a:cxnSpLocks/>
          </p:cNvCxnSpPr>
          <p:nvPr userDrawn="1"/>
        </p:nvCxnSpPr>
        <p:spPr>
          <a:xfrm flipH="1">
            <a:off x="5471467" y="-12798"/>
            <a:ext cx="2316173" cy="825274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C3BFD4C7-9C22-E8F3-26F8-B9FD73F57504}"/>
              </a:ext>
            </a:extLst>
          </p:cNvPr>
          <p:cNvGrpSpPr/>
          <p:nvPr userDrawn="1"/>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0A9362C1-F84D-F59A-D0AE-C75D13B285A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7AAB01AD-EF6D-3770-9C4F-177DFD46EA8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319755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Closing Slide">
    <p:bg>
      <p:bgPr>
        <a:solidFill>
          <a:schemeClr val="tx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CD5142E-2E7B-1488-E5DB-290186766DFD}"/>
              </a:ext>
              <a:ext uri="{C183D7F6-B498-43B3-948B-1728B52AA6E4}">
                <adec:decorative xmlns:adec="http://schemas.microsoft.com/office/drawing/2017/decorative" val="1"/>
              </a:ext>
            </a:extLst>
          </p:cNvPr>
          <p:cNvGrpSpPr/>
          <p:nvPr userDrawn="1"/>
        </p:nvGrpSpPr>
        <p:grpSpPr>
          <a:xfrm>
            <a:off x="6459083" y="2691"/>
            <a:ext cx="8168291" cy="8234977"/>
            <a:chOff x="5382569" y="2242"/>
            <a:chExt cx="6806909" cy="6862481"/>
          </a:xfrm>
        </p:grpSpPr>
        <p:pic>
          <p:nvPicPr>
            <p:cNvPr id="6" name="Graphic 5">
              <a:extLst>
                <a:ext uri="{FF2B5EF4-FFF2-40B4-BE49-F238E27FC236}">
                  <a16:creationId xmlns:a16="http://schemas.microsoft.com/office/drawing/2014/main" id="{02299C1B-36CA-1E4A-2BE2-A212B68067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40328" y="2242"/>
              <a:ext cx="6049150" cy="6862481"/>
            </a:xfrm>
            <a:prstGeom prst="rect">
              <a:avLst/>
            </a:prstGeom>
          </p:spPr>
        </p:pic>
        <p:pic>
          <p:nvPicPr>
            <p:cNvPr id="8" name="Graphic 7">
              <a:extLst>
                <a:ext uri="{FF2B5EF4-FFF2-40B4-BE49-F238E27FC236}">
                  <a16:creationId xmlns:a16="http://schemas.microsoft.com/office/drawing/2014/main" id="{37875AA7-8584-C85D-D920-B6F3612211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382569" y="5060315"/>
              <a:ext cx="927943" cy="1801301"/>
            </a:xfrm>
            <a:prstGeom prst="rect">
              <a:avLst/>
            </a:prstGeom>
          </p:spPr>
        </p:pic>
      </p:grpSp>
      <p:sp>
        <p:nvSpPr>
          <p:cNvPr id="2" name="Title 1"/>
          <p:cNvSpPr>
            <a:spLocks noGrp="1"/>
          </p:cNvSpPr>
          <p:nvPr>
            <p:ph type="ctrTitle" hasCustomPrompt="1"/>
          </p:nvPr>
        </p:nvSpPr>
        <p:spPr>
          <a:xfrm>
            <a:off x="8364392" y="2015060"/>
            <a:ext cx="5744252" cy="1821978"/>
          </a:xfrm>
        </p:spPr>
        <p:txBody>
          <a:bodyPr anchor="b">
            <a:normAutofit/>
          </a:bodyPr>
          <a:lstStyle>
            <a:lvl1pPr algn="l">
              <a:lnSpc>
                <a:spcPct val="90000"/>
              </a:lnSpc>
              <a:defRPr sz="7200" spc="120" baseline="0">
                <a:solidFill>
                  <a:schemeClr val="accent1"/>
                </a:solidFill>
              </a:defRPr>
            </a:lvl1pPr>
          </a:lstStyle>
          <a:p>
            <a:r>
              <a:rPr lang="en-US" dirty="0"/>
              <a:t>Add title </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35399" y="-2683"/>
            <a:ext cx="8176949" cy="8245314"/>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973394 w 6814124"/>
              <a:gd name="connsiteY15" fmla="*/ 6877052 h 6887938"/>
              <a:gd name="connsiteX16" fmla="*/ 0 w 6814124"/>
              <a:gd name="connsiteY16" fmla="*/ 0 h 6887938"/>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0 w 6814124"/>
              <a:gd name="connsiteY15" fmla="*/ 6877052 h 6887938"/>
              <a:gd name="connsiteX16" fmla="*/ 0 w 6814124"/>
              <a:gd name="connsiteY16" fmla="*/ 0 h 6887938"/>
              <a:gd name="connsiteX0" fmla="*/ 0 w 6814124"/>
              <a:gd name="connsiteY0" fmla="*/ 0 h 6896790"/>
              <a:gd name="connsiteX1" fmla="*/ 6814124 w 6814124"/>
              <a:gd name="connsiteY1" fmla="*/ 1 h 6896790"/>
              <a:gd name="connsiteX2" fmla="*/ 6063554 w 6814124"/>
              <a:gd name="connsiteY2" fmla="*/ 2775916 h 6896790"/>
              <a:gd name="connsiteX3" fmla="*/ 5827334 w 6814124"/>
              <a:gd name="connsiteY3" fmla="*/ 2962606 h 6896790"/>
              <a:gd name="connsiteX4" fmla="*/ 5728274 w 6814124"/>
              <a:gd name="connsiteY4" fmla="*/ 2692096 h 6896790"/>
              <a:gd name="connsiteX5" fmla="*/ 5953064 w 6814124"/>
              <a:gd name="connsiteY5" fmla="*/ 1846276 h 6896790"/>
              <a:gd name="connsiteX6" fmla="*/ 5846384 w 6814124"/>
              <a:gd name="connsiteY6" fmla="*/ 1571956 h 6896790"/>
              <a:gd name="connsiteX7" fmla="*/ 5629214 w 6814124"/>
              <a:gd name="connsiteY7" fmla="*/ 1770076 h 6896790"/>
              <a:gd name="connsiteX8" fmla="*/ 4867214 w 6814124"/>
              <a:gd name="connsiteY8" fmla="*/ 4688536 h 6896790"/>
              <a:gd name="connsiteX9" fmla="*/ 4966274 w 6814124"/>
              <a:gd name="connsiteY9" fmla="*/ 4905706 h 6896790"/>
              <a:gd name="connsiteX10" fmla="*/ 5187254 w 6814124"/>
              <a:gd name="connsiteY10" fmla="*/ 4757116 h 6896790"/>
              <a:gd name="connsiteX11" fmla="*/ 5431094 w 6814124"/>
              <a:gd name="connsiteY11" fmla="*/ 3842716 h 6896790"/>
              <a:gd name="connsiteX12" fmla="*/ 5659694 w 6814124"/>
              <a:gd name="connsiteY12" fmla="*/ 3713176 h 6896790"/>
              <a:gd name="connsiteX13" fmla="*/ 5758754 w 6814124"/>
              <a:gd name="connsiteY13" fmla="*/ 3926536 h 6896790"/>
              <a:gd name="connsiteX14" fmla="*/ 5002015 w 6814124"/>
              <a:gd name="connsiteY14" fmla="*/ 6887938 h 6896790"/>
              <a:gd name="connsiteX15" fmla="*/ 0 w 6814124"/>
              <a:gd name="connsiteY15" fmla="*/ 6896790 h 6896790"/>
              <a:gd name="connsiteX16" fmla="*/ 0 w 6814124"/>
              <a:gd name="connsiteY16" fmla="*/ 0 h 68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4124" h="6896790">
                <a:moveTo>
                  <a:pt x="0" y="0"/>
                </a:moveTo>
                <a:lnTo>
                  <a:pt x="6814124" y="1"/>
                </a:lnTo>
                <a:lnTo>
                  <a:pt x="6063554" y="2775916"/>
                </a:lnTo>
                <a:cubicBezTo>
                  <a:pt x="6030534" y="2883866"/>
                  <a:pt x="5993704" y="2976576"/>
                  <a:pt x="5827334" y="2962606"/>
                </a:cubicBezTo>
                <a:cubicBezTo>
                  <a:pt x="5641914" y="2845766"/>
                  <a:pt x="5734624" y="2747976"/>
                  <a:pt x="5728274" y="2692096"/>
                </a:cubicBezTo>
                <a:cubicBezTo>
                  <a:pt x="5818444" y="2355546"/>
                  <a:pt x="5878134" y="2121866"/>
                  <a:pt x="5953064" y="1846276"/>
                </a:cubicBezTo>
                <a:cubicBezTo>
                  <a:pt x="5994974" y="1687526"/>
                  <a:pt x="5969574" y="1615136"/>
                  <a:pt x="5846384" y="1571956"/>
                </a:cubicBezTo>
                <a:cubicBezTo>
                  <a:pt x="5711764" y="1563066"/>
                  <a:pt x="5672394" y="1597356"/>
                  <a:pt x="5629214" y="1770076"/>
                </a:cubicBezTo>
                <a:cubicBezTo>
                  <a:pt x="5644454" y="1858976"/>
                  <a:pt x="4851974" y="4599636"/>
                  <a:pt x="4867214" y="4688536"/>
                </a:cubicBezTo>
                <a:cubicBezTo>
                  <a:pt x="4832289" y="4824426"/>
                  <a:pt x="4898964" y="4880306"/>
                  <a:pt x="4966274" y="4905706"/>
                </a:cubicBezTo>
                <a:cubicBezTo>
                  <a:pt x="5075494" y="4904436"/>
                  <a:pt x="5132009" y="4917136"/>
                  <a:pt x="5187254" y="4757116"/>
                </a:cubicBezTo>
                <a:lnTo>
                  <a:pt x="5431094" y="3842716"/>
                </a:lnTo>
                <a:cubicBezTo>
                  <a:pt x="5455224" y="3756356"/>
                  <a:pt x="5528884" y="3692856"/>
                  <a:pt x="5659694" y="3713176"/>
                </a:cubicBezTo>
                <a:cubicBezTo>
                  <a:pt x="5803204" y="3791916"/>
                  <a:pt x="5756214" y="3882086"/>
                  <a:pt x="5758754" y="3926536"/>
                </a:cubicBezTo>
                <a:lnTo>
                  <a:pt x="5002015" y="6887938"/>
                </a:lnTo>
                <a:lnTo>
                  <a:pt x="0" y="6896790"/>
                </a:lnTo>
                <a:lnTo>
                  <a:pt x="0" y="0"/>
                </a:lnTo>
                <a:close/>
              </a:path>
            </a:pathLst>
          </a:custGeom>
          <a:solidFill>
            <a:schemeClr val="bg2"/>
          </a:solidFill>
          <a:ln>
            <a:noFill/>
          </a:ln>
        </p:spPr>
        <p:txBody>
          <a:bodyPr anchor="ctr"/>
          <a:lstStyle>
            <a:lvl1pPr algn="ctr">
              <a:defRPr baseline="-25000"/>
            </a:lvl1pPr>
          </a:lstStyle>
          <a:p>
            <a:r>
              <a:rPr lang="en-US"/>
              <a:t>Click icon to add picture</a:t>
            </a:r>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8364391" y="4498750"/>
            <a:ext cx="5744254" cy="2709616"/>
          </a:xfrm>
        </p:spPr>
        <p:txBody>
          <a:bodyPr lIns="91440" tIns="0">
            <a:normAutofit/>
          </a:bodyPr>
          <a:lstStyle>
            <a:lvl1pPr marL="0" indent="0">
              <a:spcBef>
                <a:spcPts val="0"/>
              </a:spcBef>
              <a:spcAft>
                <a:spcPts val="0"/>
              </a:spcAft>
              <a:buFont typeface="Courier New" panose="02070309020205020404" pitchFamily="49" charset="0"/>
              <a:buNone/>
              <a:defRPr sz="1920">
                <a:solidFill>
                  <a:schemeClr val="bg1"/>
                </a:solidFill>
              </a:defRPr>
            </a:lvl1pPr>
            <a:lvl2pPr marL="329184" indent="-329184">
              <a:buFont typeface="Courier New" panose="02070309020205020404" pitchFamily="49" charset="0"/>
              <a:buChar char="o"/>
              <a:defRPr sz="1440">
                <a:solidFill>
                  <a:schemeClr val="bg1"/>
                </a:solidFill>
              </a:defRPr>
            </a:lvl2pPr>
            <a:lvl3pPr marL="329184" indent="-329184">
              <a:buFont typeface="Courier New" panose="02070309020205020404" pitchFamily="49" charset="0"/>
              <a:buChar char="o"/>
              <a:defRPr sz="1260">
                <a:solidFill>
                  <a:schemeClr val="bg1"/>
                </a:solidFill>
              </a:defRPr>
            </a:lvl3pPr>
            <a:lvl4pPr marL="329184" indent="-329184">
              <a:buFont typeface="Courier New" panose="02070309020205020404" pitchFamily="49" charset="0"/>
              <a:buChar char="o"/>
              <a:defRPr sz="1260">
                <a:solidFill>
                  <a:schemeClr val="bg1"/>
                </a:solidFill>
              </a:defRPr>
            </a:lvl4pPr>
            <a:lvl5pPr marL="329184" indent="-329184">
              <a:buFont typeface="Courier New" panose="02070309020205020404" pitchFamily="49" charset="0"/>
              <a:buChar char="o"/>
              <a:defRPr sz="1260">
                <a:solidFill>
                  <a:schemeClr val="bg1"/>
                </a:solidFill>
              </a:defRPr>
            </a:lvl5pPr>
          </a:lstStyle>
          <a:p>
            <a:pPr lvl="0"/>
            <a:r>
              <a:rPr lang="en-US" dirty="0"/>
              <a:t>Click to add text</a:t>
            </a:r>
          </a:p>
        </p:txBody>
      </p:sp>
      <p:grpSp>
        <p:nvGrpSpPr>
          <p:cNvPr id="3" name="Group 2">
            <a:extLst>
              <a:ext uri="{FF2B5EF4-FFF2-40B4-BE49-F238E27FC236}">
                <a16:creationId xmlns:a16="http://schemas.microsoft.com/office/drawing/2014/main" id="{2D1226B1-E438-B98C-74AA-15297E2869AC}"/>
              </a:ext>
            </a:extLst>
          </p:cNvPr>
          <p:cNvGrpSpPr/>
          <p:nvPr userDrawn="1"/>
        </p:nvGrpSpPr>
        <p:grpSpPr>
          <a:xfrm>
            <a:off x="10972801" y="7594540"/>
            <a:ext cx="2591913" cy="481557"/>
            <a:chOff x="5179092" y="5483822"/>
            <a:chExt cx="3294001" cy="612000"/>
          </a:xfrm>
        </p:grpSpPr>
        <p:pic>
          <p:nvPicPr>
            <p:cNvPr id="4" name="Picture 3">
              <a:extLst>
                <a:ext uri="{FF2B5EF4-FFF2-40B4-BE49-F238E27FC236}">
                  <a16:creationId xmlns:a16="http://schemas.microsoft.com/office/drawing/2014/main" id="{0E1D0B9D-63B5-DAC2-ED23-816BD7F9EB2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BD38B8C8-0F76-05A7-0A45-65FC84BF9CE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569132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381B2-538C-BCAF-3E93-059BE2383EC9}"/>
              </a:ext>
            </a:extLst>
          </p:cNvPr>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endParaRPr lang="en-GB"/>
          </a:p>
        </p:txBody>
      </p:sp>
      <p:sp>
        <p:nvSpPr>
          <p:cNvPr id="3" name="Subtitle 2">
            <a:extLst>
              <a:ext uri="{FF2B5EF4-FFF2-40B4-BE49-F238E27FC236}">
                <a16:creationId xmlns:a16="http://schemas.microsoft.com/office/drawing/2014/main" id="{0B5545A1-3DB2-CCF1-F91C-79DADA35BB3E}"/>
              </a:ext>
            </a:extLst>
          </p:cNvPr>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EA0300F-6FE4-463C-04FC-0BD4D7A15DEE}"/>
              </a:ext>
            </a:extLst>
          </p:cNvPr>
          <p:cNvSpPr>
            <a:spLocks noGrp="1"/>
          </p:cNvSpPr>
          <p:nvPr>
            <p:ph type="dt" sz="half" idx="10"/>
          </p:nvPr>
        </p:nvSpPr>
        <p:spPr/>
        <p:txBody>
          <a:bodyPr/>
          <a:lstStyle/>
          <a:p>
            <a:fld id="{4BA23CA1-9920-470A-A7BA-ECD9676719E4}" type="datetimeFigureOut">
              <a:rPr lang="en-GB" smtClean="0"/>
              <a:t>04/02/2026</a:t>
            </a:fld>
            <a:endParaRPr lang="en-GB"/>
          </a:p>
        </p:txBody>
      </p:sp>
      <p:sp>
        <p:nvSpPr>
          <p:cNvPr id="5" name="Footer Placeholder 4">
            <a:extLst>
              <a:ext uri="{FF2B5EF4-FFF2-40B4-BE49-F238E27FC236}">
                <a16:creationId xmlns:a16="http://schemas.microsoft.com/office/drawing/2014/main" id="{7D2D4398-2214-5552-84C4-047118F6AE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92B7193-8031-2E57-B139-2B78B3744E9D}"/>
              </a:ext>
            </a:extLst>
          </p:cNvPr>
          <p:cNvSpPr>
            <a:spLocks noGrp="1"/>
          </p:cNvSpPr>
          <p:nvPr>
            <p:ph type="sldNum" sz="quarter" idx="12"/>
          </p:nvPr>
        </p:nvSpPr>
        <p:spPr/>
        <p:txBody>
          <a:bodyPr/>
          <a:lstStyle/>
          <a:p>
            <a:fld id="{C4632FC7-F2FB-4481-9DAE-3E4B693155A6}" type="slidenum">
              <a:rPr lang="en-GB" smtClean="0"/>
              <a:t>‹#›</a:t>
            </a:fld>
            <a:endParaRPr lang="en-GB"/>
          </a:p>
        </p:txBody>
      </p:sp>
    </p:spTree>
    <p:extLst>
      <p:ext uri="{BB962C8B-B14F-4D97-AF65-F5344CB8AC3E}">
        <p14:creationId xmlns:p14="http://schemas.microsoft.com/office/powerpoint/2010/main" val="767741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66E04-7A00-FF8A-4AEB-7EC1917BB62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58EEB61-E257-6DA9-5743-56EB3E5E3F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07B24C1-71F0-5D99-3497-97704BFC0AA8}"/>
              </a:ext>
            </a:extLst>
          </p:cNvPr>
          <p:cNvSpPr>
            <a:spLocks noGrp="1"/>
          </p:cNvSpPr>
          <p:nvPr>
            <p:ph type="dt" sz="half" idx="10"/>
          </p:nvPr>
        </p:nvSpPr>
        <p:spPr/>
        <p:txBody>
          <a:bodyPr/>
          <a:lstStyle/>
          <a:p>
            <a:fld id="{4BA23CA1-9920-470A-A7BA-ECD9676719E4}" type="datetimeFigureOut">
              <a:rPr lang="en-GB" smtClean="0"/>
              <a:t>04/02/2026</a:t>
            </a:fld>
            <a:endParaRPr lang="en-GB"/>
          </a:p>
        </p:txBody>
      </p:sp>
      <p:sp>
        <p:nvSpPr>
          <p:cNvPr id="5" name="Footer Placeholder 4">
            <a:extLst>
              <a:ext uri="{FF2B5EF4-FFF2-40B4-BE49-F238E27FC236}">
                <a16:creationId xmlns:a16="http://schemas.microsoft.com/office/drawing/2014/main" id="{881C35B0-B4BB-FDD0-1D14-6B650F96C4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F24FB6-2D14-2AA2-D1C8-914A7A77CF6C}"/>
              </a:ext>
            </a:extLst>
          </p:cNvPr>
          <p:cNvSpPr>
            <a:spLocks noGrp="1"/>
          </p:cNvSpPr>
          <p:nvPr>
            <p:ph type="sldNum" sz="quarter" idx="12"/>
          </p:nvPr>
        </p:nvSpPr>
        <p:spPr/>
        <p:txBody>
          <a:bodyPr/>
          <a:lstStyle/>
          <a:p>
            <a:fld id="{C4632FC7-F2FB-4481-9DAE-3E4B693155A6}" type="slidenum">
              <a:rPr lang="en-GB" smtClean="0"/>
              <a:t>‹#›</a:t>
            </a:fld>
            <a:endParaRPr lang="en-GB"/>
          </a:p>
        </p:txBody>
      </p:sp>
    </p:spTree>
    <p:extLst>
      <p:ext uri="{BB962C8B-B14F-4D97-AF65-F5344CB8AC3E}">
        <p14:creationId xmlns:p14="http://schemas.microsoft.com/office/powerpoint/2010/main" val="3098911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99859-5003-4E9C-3CC2-41C9E8379396}"/>
              </a:ext>
            </a:extLst>
          </p:cNvPr>
          <p:cNvSpPr>
            <a:spLocks noGrp="1"/>
          </p:cNvSpPr>
          <p:nvPr>
            <p:ph type="title"/>
          </p:nvPr>
        </p:nvSpPr>
        <p:spPr>
          <a:xfrm>
            <a:off x="998220" y="2051686"/>
            <a:ext cx="12618720" cy="3423284"/>
          </a:xfrm>
        </p:spPr>
        <p:txBody>
          <a:bodyPr anchor="b"/>
          <a:lstStyle>
            <a:lvl1pPr>
              <a:defRPr sz="72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6F82C43-C166-FF29-915F-506D521FF141}"/>
              </a:ext>
            </a:extLst>
          </p:cNvPr>
          <p:cNvSpPr>
            <a:spLocks noGrp="1"/>
          </p:cNvSpPr>
          <p:nvPr>
            <p:ph type="body" idx="1"/>
          </p:nvPr>
        </p:nvSpPr>
        <p:spPr>
          <a:xfrm>
            <a:off x="998220" y="5507356"/>
            <a:ext cx="12618720" cy="1800224"/>
          </a:xfrm>
        </p:spPr>
        <p:txBody>
          <a:bodyPr/>
          <a:lstStyle>
            <a:lvl1pPr marL="0" indent="0">
              <a:buNone/>
              <a:defRPr sz="2880">
                <a:solidFill>
                  <a:schemeClr val="tx1">
                    <a:tint val="82000"/>
                  </a:schemeClr>
                </a:solidFill>
              </a:defRPr>
            </a:lvl1pPr>
            <a:lvl2pPr marL="548640" indent="0">
              <a:buNone/>
              <a:defRPr sz="2400">
                <a:solidFill>
                  <a:schemeClr val="tx1">
                    <a:tint val="82000"/>
                  </a:schemeClr>
                </a:solidFill>
              </a:defRPr>
            </a:lvl2pPr>
            <a:lvl3pPr marL="1097280" indent="0">
              <a:buNone/>
              <a:defRPr sz="2160">
                <a:solidFill>
                  <a:schemeClr val="tx1">
                    <a:tint val="82000"/>
                  </a:schemeClr>
                </a:solidFill>
              </a:defRPr>
            </a:lvl3pPr>
            <a:lvl4pPr marL="1645920" indent="0">
              <a:buNone/>
              <a:defRPr sz="1920">
                <a:solidFill>
                  <a:schemeClr val="tx1">
                    <a:tint val="82000"/>
                  </a:schemeClr>
                </a:solidFill>
              </a:defRPr>
            </a:lvl4pPr>
            <a:lvl5pPr marL="2194560" indent="0">
              <a:buNone/>
              <a:defRPr sz="1920">
                <a:solidFill>
                  <a:schemeClr val="tx1">
                    <a:tint val="82000"/>
                  </a:schemeClr>
                </a:solidFill>
              </a:defRPr>
            </a:lvl5pPr>
            <a:lvl6pPr marL="2743200" indent="0">
              <a:buNone/>
              <a:defRPr sz="1920">
                <a:solidFill>
                  <a:schemeClr val="tx1">
                    <a:tint val="82000"/>
                  </a:schemeClr>
                </a:solidFill>
              </a:defRPr>
            </a:lvl6pPr>
            <a:lvl7pPr marL="3291840" indent="0">
              <a:buNone/>
              <a:defRPr sz="1920">
                <a:solidFill>
                  <a:schemeClr val="tx1">
                    <a:tint val="82000"/>
                  </a:schemeClr>
                </a:solidFill>
              </a:defRPr>
            </a:lvl7pPr>
            <a:lvl8pPr marL="3840480" indent="0">
              <a:buNone/>
              <a:defRPr sz="1920">
                <a:solidFill>
                  <a:schemeClr val="tx1">
                    <a:tint val="82000"/>
                  </a:schemeClr>
                </a:solidFill>
              </a:defRPr>
            </a:lvl8pPr>
            <a:lvl9pPr marL="4389120" indent="0">
              <a:buNone/>
              <a:defRPr sz="192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E031625-1F4E-231B-75CF-FB2AD9046033}"/>
              </a:ext>
            </a:extLst>
          </p:cNvPr>
          <p:cNvSpPr>
            <a:spLocks noGrp="1"/>
          </p:cNvSpPr>
          <p:nvPr>
            <p:ph type="dt" sz="half" idx="10"/>
          </p:nvPr>
        </p:nvSpPr>
        <p:spPr/>
        <p:txBody>
          <a:bodyPr/>
          <a:lstStyle/>
          <a:p>
            <a:fld id="{4BA23CA1-9920-470A-A7BA-ECD9676719E4}" type="datetimeFigureOut">
              <a:rPr lang="en-GB" smtClean="0"/>
              <a:t>04/02/2026</a:t>
            </a:fld>
            <a:endParaRPr lang="en-GB"/>
          </a:p>
        </p:txBody>
      </p:sp>
      <p:sp>
        <p:nvSpPr>
          <p:cNvPr id="5" name="Footer Placeholder 4">
            <a:extLst>
              <a:ext uri="{FF2B5EF4-FFF2-40B4-BE49-F238E27FC236}">
                <a16:creationId xmlns:a16="http://schemas.microsoft.com/office/drawing/2014/main" id="{30D2D55B-6A03-BC34-28B7-5F0C53B59CC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2F6956-0CC6-7D1B-70CE-7156DEC6172B}"/>
              </a:ext>
            </a:extLst>
          </p:cNvPr>
          <p:cNvSpPr>
            <a:spLocks noGrp="1"/>
          </p:cNvSpPr>
          <p:nvPr>
            <p:ph type="sldNum" sz="quarter" idx="12"/>
          </p:nvPr>
        </p:nvSpPr>
        <p:spPr/>
        <p:txBody>
          <a:bodyPr/>
          <a:lstStyle/>
          <a:p>
            <a:fld id="{C4632FC7-F2FB-4481-9DAE-3E4B693155A6}" type="slidenum">
              <a:rPr lang="en-GB" smtClean="0"/>
              <a:t>‹#›</a:t>
            </a:fld>
            <a:endParaRPr lang="en-GB"/>
          </a:p>
        </p:txBody>
      </p:sp>
    </p:spTree>
    <p:extLst>
      <p:ext uri="{BB962C8B-B14F-4D97-AF65-F5344CB8AC3E}">
        <p14:creationId xmlns:p14="http://schemas.microsoft.com/office/powerpoint/2010/main" val="667962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D42B0-F19E-D2BB-D28F-619ED4B4165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8AFE728-FEAA-B461-BF16-18EB3C0E2705}"/>
              </a:ext>
            </a:extLst>
          </p:cNvPr>
          <p:cNvSpPr>
            <a:spLocks noGrp="1"/>
          </p:cNvSpPr>
          <p:nvPr>
            <p:ph sz="half" idx="1"/>
          </p:nvPr>
        </p:nvSpPr>
        <p:spPr>
          <a:xfrm>
            <a:off x="10058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BA55CE0-F592-0F03-6B93-CC67C7514A41}"/>
              </a:ext>
            </a:extLst>
          </p:cNvPr>
          <p:cNvSpPr>
            <a:spLocks noGrp="1"/>
          </p:cNvSpPr>
          <p:nvPr>
            <p:ph sz="half" idx="2"/>
          </p:nvPr>
        </p:nvSpPr>
        <p:spPr>
          <a:xfrm>
            <a:off x="74066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0223B6F-D578-292D-FDE9-D2E4899C245F}"/>
              </a:ext>
            </a:extLst>
          </p:cNvPr>
          <p:cNvSpPr>
            <a:spLocks noGrp="1"/>
          </p:cNvSpPr>
          <p:nvPr>
            <p:ph type="dt" sz="half" idx="10"/>
          </p:nvPr>
        </p:nvSpPr>
        <p:spPr/>
        <p:txBody>
          <a:bodyPr/>
          <a:lstStyle/>
          <a:p>
            <a:fld id="{4BA23CA1-9920-470A-A7BA-ECD9676719E4}" type="datetimeFigureOut">
              <a:rPr lang="en-GB" smtClean="0"/>
              <a:t>04/02/2026</a:t>
            </a:fld>
            <a:endParaRPr lang="en-GB"/>
          </a:p>
        </p:txBody>
      </p:sp>
      <p:sp>
        <p:nvSpPr>
          <p:cNvPr id="6" name="Footer Placeholder 5">
            <a:extLst>
              <a:ext uri="{FF2B5EF4-FFF2-40B4-BE49-F238E27FC236}">
                <a16:creationId xmlns:a16="http://schemas.microsoft.com/office/drawing/2014/main" id="{A727FC15-7C15-CA62-2238-69F60CD094D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A9BCF2D-5A7C-35C6-6436-E4EA2C5F2D8B}"/>
              </a:ext>
            </a:extLst>
          </p:cNvPr>
          <p:cNvSpPr>
            <a:spLocks noGrp="1"/>
          </p:cNvSpPr>
          <p:nvPr>
            <p:ph type="sldNum" sz="quarter" idx="12"/>
          </p:nvPr>
        </p:nvSpPr>
        <p:spPr/>
        <p:txBody>
          <a:bodyPr/>
          <a:lstStyle/>
          <a:p>
            <a:fld id="{C4632FC7-F2FB-4481-9DAE-3E4B693155A6}" type="slidenum">
              <a:rPr lang="en-GB" smtClean="0"/>
              <a:t>‹#›</a:t>
            </a:fld>
            <a:endParaRPr lang="en-GB"/>
          </a:p>
        </p:txBody>
      </p:sp>
    </p:spTree>
    <p:extLst>
      <p:ext uri="{BB962C8B-B14F-4D97-AF65-F5344CB8AC3E}">
        <p14:creationId xmlns:p14="http://schemas.microsoft.com/office/powerpoint/2010/main" val="3720738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B6109-7D8E-68A6-7DC5-3B214A2DBD38}"/>
              </a:ext>
            </a:extLst>
          </p:cNvPr>
          <p:cNvSpPr>
            <a:spLocks noGrp="1"/>
          </p:cNvSpPr>
          <p:nvPr>
            <p:ph type="title"/>
          </p:nvPr>
        </p:nvSpPr>
        <p:spPr>
          <a:xfrm>
            <a:off x="1007746" y="438150"/>
            <a:ext cx="12618720" cy="1590676"/>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4F4D034-7E44-2FBA-DBF8-9284099B5719}"/>
              </a:ext>
            </a:extLst>
          </p:cNvPr>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a:extLst>
              <a:ext uri="{FF2B5EF4-FFF2-40B4-BE49-F238E27FC236}">
                <a16:creationId xmlns:a16="http://schemas.microsoft.com/office/drawing/2014/main" id="{027468B5-1DA5-9152-9611-71949A56CDB5}"/>
              </a:ext>
            </a:extLst>
          </p:cNvPr>
          <p:cNvSpPr>
            <a:spLocks noGrp="1"/>
          </p:cNvSpPr>
          <p:nvPr>
            <p:ph sz="half" idx="2"/>
          </p:nvPr>
        </p:nvSpPr>
        <p:spPr>
          <a:xfrm>
            <a:off x="1007746"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139EFD2-7C58-0A53-713A-F20AB4477362}"/>
              </a:ext>
            </a:extLst>
          </p:cNvPr>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a:extLst>
              <a:ext uri="{FF2B5EF4-FFF2-40B4-BE49-F238E27FC236}">
                <a16:creationId xmlns:a16="http://schemas.microsoft.com/office/drawing/2014/main" id="{3E961FA4-4159-94D6-6831-471EE200F178}"/>
              </a:ext>
            </a:extLst>
          </p:cNvPr>
          <p:cNvSpPr>
            <a:spLocks noGrp="1"/>
          </p:cNvSpPr>
          <p:nvPr>
            <p:ph sz="quarter" idx="4"/>
          </p:nvPr>
        </p:nvSpPr>
        <p:spPr>
          <a:xfrm>
            <a:off x="7406640" y="3006090"/>
            <a:ext cx="6219826"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61A1204-9AA7-3471-CA06-8C8FDB62DA05}"/>
              </a:ext>
            </a:extLst>
          </p:cNvPr>
          <p:cNvSpPr>
            <a:spLocks noGrp="1"/>
          </p:cNvSpPr>
          <p:nvPr>
            <p:ph type="dt" sz="half" idx="10"/>
          </p:nvPr>
        </p:nvSpPr>
        <p:spPr/>
        <p:txBody>
          <a:bodyPr/>
          <a:lstStyle/>
          <a:p>
            <a:fld id="{4BA23CA1-9920-470A-A7BA-ECD9676719E4}" type="datetimeFigureOut">
              <a:rPr lang="en-GB" smtClean="0"/>
              <a:t>04/02/2026</a:t>
            </a:fld>
            <a:endParaRPr lang="en-GB"/>
          </a:p>
        </p:txBody>
      </p:sp>
      <p:sp>
        <p:nvSpPr>
          <p:cNvPr id="8" name="Footer Placeholder 7">
            <a:extLst>
              <a:ext uri="{FF2B5EF4-FFF2-40B4-BE49-F238E27FC236}">
                <a16:creationId xmlns:a16="http://schemas.microsoft.com/office/drawing/2014/main" id="{EFB671D0-0DFF-8EFB-9436-6CE7FC3EE67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98B57D7-187D-FDFF-3A14-A62D6D129F92}"/>
              </a:ext>
            </a:extLst>
          </p:cNvPr>
          <p:cNvSpPr>
            <a:spLocks noGrp="1"/>
          </p:cNvSpPr>
          <p:nvPr>
            <p:ph type="sldNum" sz="quarter" idx="12"/>
          </p:nvPr>
        </p:nvSpPr>
        <p:spPr/>
        <p:txBody>
          <a:bodyPr/>
          <a:lstStyle/>
          <a:p>
            <a:fld id="{C4632FC7-F2FB-4481-9DAE-3E4B693155A6}" type="slidenum">
              <a:rPr lang="en-GB" smtClean="0"/>
              <a:t>‹#›</a:t>
            </a:fld>
            <a:endParaRPr lang="en-GB"/>
          </a:p>
        </p:txBody>
      </p:sp>
    </p:spTree>
    <p:extLst>
      <p:ext uri="{BB962C8B-B14F-4D97-AF65-F5344CB8AC3E}">
        <p14:creationId xmlns:p14="http://schemas.microsoft.com/office/powerpoint/2010/main" val="734154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07FEA-612A-6914-3BE3-D39B803709C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DA468AE-3899-2484-D121-015A15FD2791}"/>
              </a:ext>
            </a:extLst>
          </p:cNvPr>
          <p:cNvSpPr>
            <a:spLocks noGrp="1"/>
          </p:cNvSpPr>
          <p:nvPr>
            <p:ph type="dt" sz="half" idx="10"/>
          </p:nvPr>
        </p:nvSpPr>
        <p:spPr/>
        <p:txBody>
          <a:bodyPr/>
          <a:lstStyle/>
          <a:p>
            <a:fld id="{4BA23CA1-9920-470A-A7BA-ECD9676719E4}" type="datetimeFigureOut">
              <a:rPr lang="en-GB" smtClean="0"/>
              <a:t>04/02/2026</a:t>
            </a:fld>
            <a:endParaRPr lang="en-GB"/>
          </a:p>
        </p:txBody>
      </p:sp>
      <p:sp>
        <p:nvSpPr>
          <p:cNvPr id="4" name="Footer Placeholder 3">
            <a:extLst>
              <a:ext uri="{FF2B5EF4-FFF2-40B4-BE49-F238E27FC236}">
                <a16:creationId xmlns:a16="http://schemas.microsoft.com/office/drawing/2014/main" id="{02C8CFC0-AF84-27DA-7CFE-44B5085C3D5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53B73C6-97BA-80AC-C451-5AE3C540766D}"/>
              </a:ext>
            </a:extLst>
          </p:cNvPr>
          <p:cNvSpPr>
            <a:spLocks noGrp="1"/>
          </p:cNvSpPr>
          <p:nvPr>
            <p:ph type="sldNum" sz="quarter" idx="12"/>
          </p:nvPr>
        </p:nvSpPr>
        <p:spPr/>
        <p:txBody>
          <a:bodyPr/>
          <a:lstStyle/>
          <a:p>
            <a:fld id="{C4632FC7-F2FB-4481-9DAE-3E4B693155A6}" type="slidenum">
              <a:rPr lang="en-GB" smtClean="0"/>
              <a:t>‹#›</a:t>
            </a:fld>
            <a:endParaRPr lang="en-GB"/>
          </a:p>
        </p:txBody>
      </p:sp>
    </p:spTree>
    <p:extLst>
      <p:ext uri="{BB962C8B-B14F-4D97-AF65-F5344CB8AC3E}">
        <p14:creationId xmlns:p14="http://schemas.microsoft.com/office/powerpoint/2010/main" val="1598666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image" Target="../media/image1.png"/><Relationship Id="rId2" Type="http://schemas.openxmlformats.org/officeDocument/2006/relationships/slideLayout" Target="../slideLayouts/slideLayout5.xml"/><Relationship Id="rId16" Type="http://schemas.openxmlformats.org/officeDocument/2006/relationships/theme" Target="../theme/theme2.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803302C-615A-C3E1-7C63-7D8DE8CC811A}"/>
              </a:ext>
            </a:extLst>
          </p:cNvPr>
          <p:cNvGrpSpPr/>
          <p:nvPr userDrawn="1"/>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93B5B20A-6EBA-D301-1627-ECECD33A539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87BFED39-5426-F4A5-F4DF-7BD27BF6E35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76A835-F462-1CE2-E172-A9CCF85211EC}"/>
              </a:ext>
            </a:extLst>
          </p:cNvPr>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B3779CE-856E-E2C5-C89F-5EC79EA234A5}"/>
              </a:ext>
            </a:extLst>
          </p:cNvPr>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01FE400-C4FA-1EA8-4913-D3703DDB1BCA}"/>
              </a:ext>
            </a:extLst>
          </p:cNvPr>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82000"/>
                  </a:schemeClr>
                </a:solidFill>
              </a:defRPr>
            </a:lvl1pPr>
          </a:lstStyle>
          <a:p>
            <a:fld id="{4BA23CA1-9920-470A-A7BA-ECD9676719E4}" type="datetimeFigureOut">
              <a:rPr lang="en-GB" smtClean="0"/>
              <a:t>04/02/2026</a:t>
            </a:fld>
            <a:endParaRPr lang="en-GB"/>
          </a:p>
        </p:txBody>
      </p:sp>
      <p:sp>
        <p:nvSpPr>
          <p:cNvPr id="5" name="Footer Placeholder 4">
            <a:extLst>
              <a:ext uri="{FF2B5EF4-FFF2-40B4-BE49-F238E27FC236}">
                <a16:creationId xmlns:a16="http://schemas.microsoft.com/office/drawing/2014/main" id="{FAD267C7-3E88-85B0-A166-7580A88C4D7E}"/>
              </a:ext>
            </a:extLst>
          </p:cNvPr>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CA1BE407-DC17-B063-40B3-324059A2C866}"/>
              </a:ext>
            </a:extLst>
          </p:cNvPr>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82000"/>
                  </a:schemeClr>
                </a:solidFill>
              </a:defRPr>
            </a:lvl1pPr>
          </a:lstStyle>
          <a:p>
            <a:fld id="{C4632FC7-F2FB-4481-9DAE-3E4B693155A6}" type="slidenum">
              <a:rPr lang="en-GB" smtClean="0"/>
              <a:t>‹#›</a:t>
            </a:fld>
            <a:endParaRPr lang="en-GB"/>
          </a:p>
        </p:txBody>
      </p:sp>
      <p:grpSp>
        <p:nvGrpSpPr>
          <p:cNvPr id="7" name="Group 6">
            <a:extLst>
              <a:ext uri="{FF2B5EF4-FFF2-40B4-BE49-F238E27FC236}">
                <a16:creationId xmlns:a16="http://schemas.microsoft.com/office/drawing/2014/main" id="{771C2E4B-F961-BA06-4794-3A2D14C4B621}"/>
              </a:ext>
            </a:extLst>
          </p:cNvPr>
          <p:cNvGrpSpPr/>
          <p:nvPr userDrawn="1"/>
        </p:nvGrpSpPr>
        <p:grpSpPr>
          <a:xfrm>
            <a:off x="10972801" y="7594540"/>
            <a:ext cx="2591913" cy="481557"/>
            <a:chOff x="5179092" y="5483822"/>
            <a:chExt cx="3294001" cy="612000"/>
          </a:xfrm>
        </p:grpSpPr>
        <p:pic>
          <p:nvPicPr>
            <p:cNvPr id="8" name="Picture 7">
              <a:extLst>
                <a:ext uri="{FF2B5EF4-FFF2-40B4-BE49-F238E27FC236}">
                  <a16:creationId xmlns:a16="http://schemas.microsoft.com/office/drawing/2014/main" id="{0A7830D5-507B-7A68-03E9-0DB5DB783CB7}"/>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9F414321-C416-3F2B-CCAF-7D184D810459}"/>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824873313"/>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29.jp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hyperlink" Target="https://blogs.brandeis.edu/gps/2018/12/04/when-the-wrong-person-leads-cybersecurity/" TargetMode="External"/><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5.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47.jpeg"/><Relationship Id="rId4" Type="http://schemas.openxmlformats.org/officeDocument/2006/relationships/hyperlink" Target="https://www.isaca.org/resources/isaca-journal/issues/2019/volume-2/implementing-a-cybersecurity-culture"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15.xml"/><Relationship Id="rId5" Type="http://schemas.openxmlformats.org/officeDocument/2006/relationships/image" Target="../media/image62.png"/><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hyperlink" Target="https://www.youtube.com/watch?v=aqz7R-QalqY" TargetMode="External"/><Relationship Id="rId5" Type="http://schemas.openxmlformats.org/officeDocument/2006/relationships/image" Target="../media/image12.jpeg"/><Relationship Id="rId10" Type="http://schemas.openxmlformats.org/officeDocument/2006/relationships/image" Target="../media/image2.png"/><Relationship Id="rId4" Type="http://schemas.openxmlformats.org/officeDocument/2006/relationships/hyperlink" Target="https://www.youtube.com/watch?v=m-X65JuYJyk" TargetMode="External"/><Relationship Id="rId9" Type="http://schemas.openxmlformats.org/officeDocument/2006/relationships/image" Target="../media/image1.png"/></Relationships>
</file>

<file path=ppt/slides/_rels/slide5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2.png"/><Relationship Id="rId2" Type="http://schemas.openxmlformats.org/officeDocument/2006/relationships/slideLayout" Target="../slideLayouts/slideLayout15.xml"/><Relationship Id="rId1" Type="http://schemas.openxmlformats.org/officeDocument/2006/relationships/video" Target="https://www.youtube.com/embed/USJ8OSIjhvk?feature=oembed" TargetMode="External"/><Relationship Id="rId6" Type="http://schemas.openxmlformats.org/officeDocument/2006/relationships/image" Target="../media/image1.png"/><Relationship Id="rId5" Type="http://schemas.openxmlformats.org/officeDocument/2006/relationships/image" Target="../media/image72.jpeg"/><Relationship Id="rId4" Type="http://schemas.openxmlformats.org/officeDocument/2006/relationships/hyperlink" Target="https://www.youtube.com/watch?v=USJ8OSIjhvk"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3.jpeg"/><Relationship Id="rId7"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5.xml"/><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image" Target="../media/image74.png"/></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image" Target="../media/image78.pn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6.jpeg"/><Relationship Id="rId7"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5.xml"/><Relationship Id="rId6" Type="http://schemas.openxmlformats.org/officeDocument/2006/relationships/hyperlink" Target="https://www.youtube.com/watch?v=3zmSX2dnYWg" TargetMode="External"/><Relationship Id="rId5" Type="http://schemas.openxmlformats.org/officeDocument/2006/relationships/hyperlink" Target="http://www.youtube.com/watch?v=tiOTjoKAJt0" TargetMode="External"/><Relationship Id="rId4" Type="http://schemas.openxmlformats.org/officeDocument/2006/relationships/image" Target="../media/image17.jpeg"/></Relationships>
</file>

<file path=ppt/slides/_rels/slide60.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83.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jpeg"/></Relationships>
</file>

<file path=ppt/slides/_rels/slide6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79.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6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notesSlide" Target="../notesSlides/notesSlide30.xml"/><Relationship Id="rId1" Type="http://schemas.openxmlformats.org/officeDocument/2006/relationships/slideLayout" Target="../slideLayouts/slideLayout15.xml"/><Relationship Id="rId4" Type="http://schemas.openxmlformats.org/officeDocument/2006/relationships/image" Target="../media/image96.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5.xml"/><Relationship Id="rId1" Type="http://schemas.openxmlformats.org/officeDocument/2006/relationships/video" Target="https://www.youtube.com/embed/-k2SXcnkNtM?feature=oembed" TargetMode="External"/><Relationship Id="rId5" Type="http://schemas.openxmlformats.org/officeDocument/2006/relationships/image" Target="../media/image2.png"/><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7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 Id="rId5" Type="http://schemas.openxmlformats.org/officeDocument/2006/relationships/image" Target="../media/image102.png"/><Relationship Id="rId4" Type="http://schemas.openxmlformats.org/officeDocument/2006/relationships/image" Target="../media/image101.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7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5.xml"/><Relationship Id="rId1" Type="http://schemas.openxmlformats.org/officeDocument/2006/relationships/slideLayout" Target="../slideLayouts/slideLayout15.xml"/><Relationship Id="rId4" Type="http://schemas.openxmlformats.org/officeDocument/2006/relationships/image" Target="../media/image108.png"/></Relationships>
</file>

<file path=ppt/slides/_rels/slide7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111.jpe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3" Type="http://schemas.openxmlformats.org/officeDocument/2006/relationships/hyperlink" Target="https://www.linkedin.com/pulse/when-wrong-person-leads-cybersecurity-matthew-rosenquist/" TargetMode="External"/><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itle 94">
            <a:extLst>
              <a:ext uri="{FF2B5EF4-FFF2-40B4-BE49-F238E27FC236}">
                <a16:creationId xmlns:a16="http://schemas.microsoft.com/office/drawing/2014/main" id="{7643F50D-950F-5A7E-722A-79E4F5D31565}"/>
              </a:ext>
            </a:extLst>
          </p:cNvPr>
          <p:cNvSpPr>
            <a:spLocks noGrp="1"/>
          </p:cNvSpPr>
          <p:nvPr>
            <p:ph type="ctrTitle"/>
          </p:nvPr>
        </p:nvSpPr>
        <p:spPr>
          <a:xfrm>
            <a:off x="7946025" y="868128"/>
            <a:ext cx="5714743" cy="3094862"/>
          </a:xfrm>
        </p:spPr>
        <p:txBody>
          <a:bodyPr anchor="t">
            <a:noAutofit/>
          </a:bodyPr>
          <a:lstStyle/>
          <a:p>
            <a:endParaRPr lang="en-US" sz="2800" dirty="0"/>
          </a:p>
        </p:txBody>
      </p:sp>
      <p:sp>
        <p:nvSpPr>
          <p:cNvPr id="96" name="Subtitle 95">
            <a:extLst>
              <a:ext uri="{FF2B5EF4-FFF2-40B4-BE49-F238E27FC236}">
                <a16:creationId xmlns:a16="http://schemas.microsoft.com/office/drawing/2014/main" id="{1C5A4B6C-BAC7-A685-A9B1-2F354B12832E}"/>
              </a:ext>
            </a:extLst>
          </p:cNvPr>
          <p:cNvSpPr>
            <a:spLocks noGrp="1"/>
          </p:cNvSpPr>
          <p:nvPr>
            <p:ph type="subTitle" idx="1"/>
          </p:nvPr>
        </p:nvSpPr>
        <p:spPr>
          <a:xfrm>
            <a:off x="7946025" y="5378105"/>
            <a:ext cx="6248440" cy="1210710"/>
          </a:xfrm>
        </p:spPr>
        <p:txBody>
          <a:bodyPr>
            <a:normAutofit/>
          </a:bodyPr>
          <a:lstStyle/>
          <a:p>
            <a:r>
              <a:rPr lang="en-US" dirty="0"/>
              <a:t>Presentation by: </a:t>
            </a:r>
          </a:p>
          <a:p>
            <a:r>
              <a:rPr lang="en-US" sz="2400" b="1" cap="none" dirty="0" err="1"/>
              <a:t>RicardoLugo</a:t>
            </a:r>
            <a:endParaRPr lang="en-US" sz="1700" cap="none" dirty="0"/>
          </a:p>
        </p:txBody>
      </p:sp>
      <p:sp>
        <p:nvSpPr>
          <p:cNvPr id="97" name="Text Placeholder 96">
            <a:extLst>
              <a:ext uri="{FF2B5EF4-FFF2-40B4-BE49-F238E27FC236}">
                <a16:creationId xmlns:a16="http://schemas.microsoft.com/office/drawing/2014/main" id="{2A924E96-9B1C-6D19-49F6-49CA70E65537}"/>
              </a:ext>
            </a:extLst>
          </p:cNvPr>
          <p:cNvSpPr>
            <a:spLocks noGrp="1"/>
          </p:cNvSpPr>
          <p:nvPr>
            <p:ph type="body" sz="quarter" idx="10"/>
          </p:nvPr>
        </p:nvSpPr>
        <p:spPr>
          <a:xfrm>
            <a:off x="7946025" y="1954289"/>
            <a:ext cx="6684375" cy="1210711"/>
          </a:xfrm>
        </p:spPr>
        <p:txBody>
          <a:bodyPr/>
          <a:lstStyle/>
          <a:p>
            <a:r>
              <a:rPr lang="en-US" sz="4800" dirty="0">
                <a:solidFill>
                  <a:schemeClr val="tx1"/>
                </a:solidFill>
              </a:rPr>
              <a:t>Topic 12: </a:t>
            </a:r>
            <a:r>
              <a:rPr lang="en-GB" sz="4800" dirty="0" err="1">
                <a:solidFill>
                  <a:schemeClr val="tx1"/>
                </a:solidFill>
              </a:rPr>
              <a:t>OrganisationalCulture</a:t>
            </a:r>
            <a:r>
              <a:rPr lang="en-GB" sz="4800" dirty="0">
                <a:solidFill>
                  <a:schemeClr val="tx1"/>
                </a:solidFill>
              </a:rPr>
              <a:t>, Leadership, and Cybersecurity</a:t>
            </a:r>
          </a:p>
        </p:txBody>
      </p:sp>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4209308" y="-13391"/>
            <a:ext cx="3063696" cy="8230609"/>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sz="2160" dirty="0"/>
          </a:p>
        </p:txBody>
      </p:sp>
      <p:grpSp>
        <p:nvGrpSpPr>
          <p:cNvPr id="2" name="Group 1">
            <a:extLst>
              <a:ext uri="{FF2B5EF4-FFF2-40B4-BE49-F238E27FC236}">
                <a16:creationId xmlns:a16="http://schemas.microsoft.com/office/drawing/2014/main" id="{ABF25152-ECFC-F87E-6A60-9E7B0D98374B}"/>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56048E62-9FDC-6A86-C84F-4D7DFCAA18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B4A6FF37-150C-0183-163E-54E5A9398FB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pic>
        <p:nvPicPr>
          <p:cNvPr id="8" name="Picture Placeholder 7" descr="A screenshot of a computer training&#10;&#10;Description automatically generated">
            <a:extLst>
              <a:ext uri="{FF2B5EF4-FFF2-40B4-BE49-F238E27FC236}">
                <a16:creationId xmlns:a16="http://schemas.microsoft.com/office/drawing/2014/main" id="{50970EFB-319E-7174-E221-FC24ED09B21B}"/>
              </a:ext>
            </a:extLst>
          </p:cNvPr>
          <p:cNvPicPr>
            <a:picLocks noGrp="1" noChangeAspect="1"/>
          </p:cNvPicPr>
          <p:nvPr>
            <p:ph type="pic" sz="quarter" idx="11"/>
          </p:nvPr>
        </p:nvPicPr>
        <p:blipFill>
          <a:blip r:embed="rId5"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503979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3000"/>
            <a:lum/>
          </a:blip>
          <a:srcRect/>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a:t>RISE</a:t>
            </a:r>
            <a:br>
              <a:rPr lang="nb-NO" dirty="0"/>
            </a:br>
            <a:r>
              <a:rPr lang="nb-NO" dirty="0" err="1"/>
              <a:t>Relation-inferred</a:t>
            </a:r>
            <a:r>
              <a:rPr lang="nb-NO" dirty="0"/>
              <a:t> </a:t>
            </a:r>
            <a:r>
              <a:rPr lang="nb-NO" dirty="0" err="1"/>
              <a:t>Self-efficacy</a:t>
            </a:r>
            <a:r>
              <a:rPr lang="nb-NO" dirty="0"/>
              <a:t> </a:t>
            </a:r>
            <a:r>
              <a:rPr lang="nb-NO" sz="3240" dirty="0"/>
              <a:t>(Lent &amp; Lopez 2002)</a:t>
            </a:r>
          </a:p>
        </p:txBody>
      </p:sp>
      <p:sp>
        <p:nvSpPr>
          <p:cNvPr id="3" name="Plassholder for innhold 2"/>
          <p:cNvSpPr>
            <a:spLocks noGrp="1"/>
          </p:cNvSpPr>
          <p:nvPr>
            <p:ph sz="half" idx="1"/>
          </p:nvPr>
        </p:nvSpPr>
        <p:spPr/>
        <p:txBody>
          <a:bodyPr/>
          <a:lstStyle/>
          <a:p>
            <a:r>
              <a:rPr lang="nb-NO" dirty="0" err="1"/>
              <a:t>Scaffolding</a:t>
            </a:r>
            <a:r>
              <a:rPr lang="nb-NO" dirty="0"/>
              <a:t> (</a:t>
            </a:r>
            <a:r>
              <a:rPr lang="nb-NO" dirty="0" err="1"/>
              <a:t>Vygotsky</a:t>
            </a:r>
            <a:r>
              <a:rPr lang="nb-NO" dirty="0"/>
              <a:t>, 1987)</a:t>
            </a:r>
          </a:p>
          <a:p>
            <a:r>
              <a:rPr lang="nb-NO" dirty="0" err="1"/>
              <a:t>Unique</a:t>
            </a:r>
            <a:r>
              <a:rPr lang="nb-NO" dirty="0"/>
              <a:t> relationships</a:t>
            </a:r>
          </a:p>
          <a:p>
            <a:pPr lvl="1"/>
            <a:r>
              <a:rPr lang="nb-NO" dirty="0" err="1"/>
              <a:t>Athlete-coach</a:t>
            </a:r>
            <a:endParaRPr lang="nb-NO" dirty="0"/>
          </a:p>
          <a:p>
            <a:pPr lvl="1"/>
            <a:endParaRPr lang="nb-NO" dirty="0"/>
          </a:p>
          <a:p>
            <a:r>
              <a:rPr lang="nb-NO" dirty="0"/>
              <a:t>SE</a:t>
            </a:r>
          </a:p>
          <a:p>
            <a:pPr lvl="1"/>
            <a:r>
              <a:rPr lang="nb-NO" dirty="0" err="1"/>
              <a:t>Own</a:t>
            </a:r>
            <a:endParaRPr lang="nb-NO" dirty="0"/>
          </a:p>
          <a:p>
            <a:pPr lvl="1"/>
            <a:r>
              <a:rPr lang="nb-NO" dirty="0" err="1"/>
              <a:t>Other</a:t>
            </a:r>
            <a:endParaRPr lang="nb-NO" dirty="0"/>
          </a:p>
          <a:p>
            <a:pPr lvl="1"/>
            <a:r>
              <a:rPr lang="nb-NO" dirty="0"/>
              <a:t>RISE</a:t>
            </a:r>
          </a:p>
        </p:txBody>
      </p:sp>
      <p:sp>
        <p:nvSpPr>
          <p:cNvPr id="4" name="Plassholder for innhold 3"/>
          <p:cNvSpPr>
            <a:spLocks noGrp="1"/>
          </p:cNvSpPr>
          <p:nvPr>
            <p:ph sz="half" idx="2"/>
          </p:nvPr>
        </p:nvSpPr>
        <p:spPr/>
        <p:txBody>
          <a:bodyPr/>
          <a:lstStyle/>
          <a:p>
            <a:endParaRPr lang="nb-NO" dirty="0"/>
          </a:p>
        </p:txBody>
      </p:sp>
    </p:spTree>
    <p:extLst>
      <p:ext uri="{BB962C8B-B14F-4D97-AF65-F5344CB8AC3E}">
        <p14:creationId xmlns:p14="http://schemas.microsoft.com/office/powerpoint/2010/main" val="3290499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3000"/>
            <a:lum/>
          </a:blip>
          <a:srcRect/>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RISE</a:t>
            </a:r>
          </a:p>
        </p:txBody>
      </p:sp>
      <p:sp>
        <p:nvSpPr>
          <p:cNvPr id="3" name="Plassholder for innhold 2"/>
          <p:cNvSpPr>
            <a:spLocks noGrp="1"/>
          </p:cNvSpPr>
          <p:nvPr>
            <p:ph sz="half" idx="1"/>
          </p:nvPr>
        </p:nvSpPr>
        <p:spPr/>
        <p:txBody>
          <a:bodyPr/>
          <a:lstStyle/>
          <a:p>
            <a:endParaRPr lang="nb-NO" dirty="0"/>
          </a:p>
        </p:txBody>
      </p:sp>
      <p:sp>
        <p:nvSpPr>
          <p:cNvPr id="4" name="Plassholder for innhold 3"/>
          <p:cNvSpPr>
            <a:spLocks noGrp="1"/>
          </p:cNvSpPr>
          <p:nvPr>
            <p:ph sz="half" idx="2"/>
          </p:nvPr>
        </p:nvSpPr>
        <p:spPr/>
        <p:txBody>
          <a:bodyPr/>
          <a:lstStyle/>
          <a:p>
            <a:endParaRPr lang="nb-NO"/>
          </a:p>
        </p:txBody>
      </p:sp>
      <p:pic>
        <p:nvPicPr>
          <p:cNvPr id="7" name="Picture 6">
            <a:extLst>
              <a:ext uri="{FF2B5EF4-FFF2-40B4-BE49-F238E27FC236}">
                <a16:creationId xmlns:a16="http://schemas.microsoft.com/office/drawing/2014/main" id="{ADDFF7B6-3B84-7056-8926-27BEC70158EF}"/>
              </a:ext>
            </a:extLst>
          </p:cNvPr>
          <p:cNvPicPr>
            <a:picLocks noChangeAspect="1"/>
          </p:cNvPicPr>
          <p:nvPr/>
        </p:nvPicPr>
        <p:blipFill>
          <a:blip r:embed="rId4"/>
          <a:stretch>
            <a:fillRect/>
          </a:stretch>
        </p:blipFill>
        <p:spPr>
          <a:xfrm>
            <a:off x="5552930" y="2190750"/>
            <a:ext cx="8268217" cy="4745957"/>
          </a:xfrm>
          <a:prstGeom prst="rect">
            <a:avLst/>
          </a:prstGeom>
        </p:spPr>
      </p:pic>
      <p:sp>
        <p:nvSpPr>
          <p:cNvPr id="8" name="Rectangle: Rounded Corners 7">
            <a:extLst>
              <a:ext uri="{FF2B5EF4-FFF2-40B4-BE49-F238E27FC236}">
                <a16:creationId xmlns:a16="http://schemas.microsoft.com/office/drawing/2014/main" id="{AC00F838-A9C3-2074-3955-B09A3B731A96}"/>
              </a:ext>
            </a:extLst>
          </p:cNvPr>
          <p:cNvSpPr/>
          <p:nvPr/>
        </p:nvSpPr>
        <p:spPr>
          <a:xfrm>
            <a:off x="500027" y="5129781"/>
            <a:ext cx="2169394" cy="12038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r>
              <a:rPr lang="nb-NO" sz="1440" dirty="0" err="1">
                <a:solidFill>
                  <a:prstClr val="white"/>
                </a:solidFill>
                <a:latin typeface="Aptos" panose="02110004020202020204"/>
              </a:rPr>
              <a:t>Other-Efficacy</a:t>
            </a:r>
            <a:endParaRPr lang="nb-NO" sz="1440" dirty="0">
              <a:solidFill>
                <a:prstClr val="white"/>
              </a:solidFill>
              <a:latin typeface="Aptos" panose="02110004020202020204"/>
            </a:endParaRPr>
          </a:p>
          <a:p>
            <a:pPr algn="ctr" defTabSz="1097280"/>
            <a:r>
              <a:rPr lang="nb-NO" sz="1440" dirty="0">
                <a:solidFill>
                  <a:prstClr val="white"/>
                </a:solidFill>
                <a:latin typeface="Aptos" panose="02110004020202020204"/>
              </a:rPr>
              <a:t>Person B </a:t>
            </a:r>
            <a:r>
              <a:rPr lang="nb-NO" sz="1440" dirty="0" err="1">
                <a:solidFill>
                  <a:prstClr val="white"/>
                </a:solidFill>
                <a:latin typeface="Aptos" panose="02110004020202020204"/>
              </a:rPr>
              <a:t>beliefs</a:t>
            </a:r>
            <a:r>
              <a:rPr lang="nb-NO" sz="1440" dirty="0">
                <a:solidFill>
                  <a:prstClr val="white"/>
                </a:solidFill>
                <a:latin typeface="Aptos" panose="02110004020202020204"/>
              </a:rPr>
              <a:t> </a:t>
            </a:r>
            <a:r>
              <a:rPr lang="nb-NO" sz="1440" dirty="0" err="1">
                <a:solidFill>
                  <a:prstClr val="white"/>
                </a:solidFill>
                <a:latin typeface="Aptos" panose="02110004020202020204"/>
              </a:rPr>
              <a:t>about</a:t>
            </a:r>
            <a:r>
              <a:rPr lang="nb-NO" sz="1440" dirty="0">
                <a:solidFill>
                  <a:prstClr val="white"/>
                </a:solidFill>
                <a:latin typeface="Aptos" panose="02110004020202020204"/>
              </a:rPr>
              <a:t> Person A</a:t>
            </a:r>
          </a:p>
          <a:p>
            <a:pPr algn="ctr" defTabSz="1097280"/>
            <a:endParaRPr lang="nb-NO" sz="1440" dirty="0">
              <a:solidFill>
                <a:prstClr val="white"/>
              </a:solidFill>
              <a:latin typeface="Aptos" panose="02110004020202020204"/>
            </a:endParaRPr>
          </a:p>
        </p:txBody>
      </p:sp>
      <p:sp>
        <p:nvSpPr>
          <p:cNvPr id="9" name="Rectangle: Rounded Corners 8">
            <a:extLst>
              <a:ext uri="{FF2B5EF4-FFF2-40B4-BE49-F238E27FC236}">
                <a16:creationId xmlns:a16="http://schemas.microsoft.com/office/drawing/2014/main" id="{B60D13D9-9ED6-7D08-FD0B-7A129D8F8C05}"/>
              </a:ext>
            </a:extLst>
          </p:cNvPr>
          <p:cNvSpPr/>
          <p:nvPr/>
        </p:nvSpPr>
        <p:spPr>
          <a:xfrm>
            <a:off x="3175235" y="5129782"/>
            <a:ext cx="1602794" cy="4957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r>
              <a:rPr lang="nb-NO" sz="1260" dirty="0" err="1">
                <a:solidFill>
                  <a:prstClr val="white"/>
                </a:solidFill>
                <a:latin typeface="Aptos" panose="02110004020202020204"/>
              </a:rPr>
              <a:t>Social</a:t>
            </a:r>
            <a:r>
              <a:rPr lang="nb-NO" sz="1260" dirty="0">
                <a:solidFill>
                  <a:prstClr val="white"/>
                </a:solidFill>
                <a:latin typeface="Aptos" panose="02110004020202020204"/>
              </a:rPr>
              <a:t> </a:t>
            </a:r>
            <a:r>
              <a:rPr lang="nb-NO" sz="1260" dirty="0" err="1">
                <a:solidFill>
                  <a:prstClr val="white"/>
                </a:solidFill>
                <a:latin typeface="Aptos" panose="02110004020202020204"/>
              </a:rPr>
              <a:t>Cues</a:t>
            </a:r>
            <a:endParaRPr lang="nb-NO" sz="1260" dirty="0">
              <a:solidFill>
                <a:prstClr val="white"/>
              </a:solidFill>
              <a:latin typeface="Aptos" panose="02110004020202020204"/>
            </a:endParaRPr>
          </a:p>
        </p:txBody>
      </p:sp>
      <p:sp>
        <p:nvSpPr>
          <p:cNvPr id="10" name="Rectangle: Rounded Corners 9">
            <a:extLst>
              <a:ext uri="{FF2B5EF4-FFF2-40B4-BE49-F238E27FC236}">
                <a16:creationId xmlns:a16="http://schemas.microsoft.com/office/drawing/2014/main" id="{4780DA32-2666-9BC9-EFA9-C540D68FFA9E}"/>
              </a:ext>
            </a:extLst>
          </p:cNvPr>
          <p:cNvSpPr/>
          <p:nvPr/>
        </p:nvSpPr>
        <p:spPr>
          <a:xfrm>
            <a:off x="3207044" y="5706535"/>
            <a:ext cx="1570986" cy="4957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r>
              <a:rPr lang="nb-NO" sz="1320" dirty="0" err="1">
                <a:solidFill>
                  <a:prstClr val="white"/>
                </a:solidFill>
                <a:latin typeface="Aptos" panose="02110004020202020204"/>
              </a:rPr>
              <a:t>Impression</a:t>
            </a:r>
            <a:r>
              <a:rPr lang="nb-NO" sz="1320" dirty="0">
                <a:solidFill>
                  <a:prstClr val="white"/>
                </a:solidFill>
                <a:latin typeface="Aptos" panose="02110004020202020204"/>
              </a:rPr>
              <a:t> management</a:t>
            </a:r>
          </a:p>
        </p:txBody>
      </p:sp>
      <p:cxnSp>
        <p:nvCxnSpPr>
          <p:cNvPr id="12" name="Straight Arrow Connector 11">
            <a:extLst>
              <a:ext uri="{FF2B5EF4-FFF2-40B4-BE49-F238E27FC236}">
                <a16:creationId xmlns:a16="http://schemas.microsoft.com/office/drawing/2014/main" id="{80ECBC37-013F-ACF3-1DAB-4C5EC7C6C0EE}"/>
              </a:ext>
            </a:extLst>
          </p:cNvPr>
          <p:cNvCxnSpPr>
            <a:cxnSpLocks/>
            <a:endCxn id="9" idx="1"/>
          </p:cNvCxnSpPr>
          <p:nvPr/>
        </p:nvCxnSpPr>
        <p:spPr>
          <a:xfrm flipV="1">
            <a:off x="2709934" y="5377678"/>
            <a:ext cx="465301" cy="18674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CC81F92-89C9-6CE1-A173-1B5865CDD5B0}"/>
              </a:ext>
            </a:extLst>
          </p:cNvPr>
          <p:cNvCxnSpPr>
            <a:cxnSpLocks/>
          </p:cNvCxnSpPr>
          <p:nvPr/>
        </p:nvCxnSpPr>
        <p:spPr>
          <a:xfrm flipH="1" flipV="1">
            <a:off x="2709934" y="5625574"/>
            <a:ext cx="465301" cy="24789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6E1208E-2C99-1580-41F6-C7F905AC08C5}"/>
              </a:ext>
            </a:extLst>
          </p:cNvPr>
          <p:cNvCxnSpPr>
            <a:cxnSpLocks/>
            <a:stCxn id="9" idx="3"/>
          </p:cNvCxnSpPr>
          <p:nvPr/>
        </p:nvCxnSpPr>
        <p:spPr>
          <a:xfrm>
            <a:off x="4778029" y="5377678"/>
            <a:ext cx="774900" cy="3260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D7CE28D-8B63-FCC8-17CB-C84547C10BFF}"/>
              </a:ext>
            </a:extLst>
          </p:cNvPr>
          <p:cNvCxnSpPr>
            <a:cxnSpLocks/>
          </p:cNvCxnSpPr>
          <p:nvPr/>
        </p:nvCxnSpPr>
        <p:spPr>
          <a:xfrm flipH="1">
            <a:off x="4778030" y="5658180"/>
            <a:ext cx="801419" cy="29625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0391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3000"/>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1B2869-74EC-A072-8247-9F497C54FCF2}"/>
              </a:ext>
            </a:extLst>
          </p:cNvPr>
          <p:cNvSpPr>
            <a:spLocks noGrp="1"/>
          </p:cNvSpPr>
          <p:nvPr>
            <p:ph type="ctrTitle"/>
          </p:nvPr>
        </p:nvSpPr>
        <p:spPr/>
        <p:txBody>
          <a:bodyPr/>
          <a:lstStyle/>
          <a:p>
            <a:r>
              <a:rPr lang="nb-NO" dirty="0" err="1"/>
              <a:t>Background</a:t>
            </a:r>
            <a:r>
              <a:rPr lang="nb-NO" dirty="0"/>
              <a:t> </a:t>
            </a:r>
            <a:r>
              <a:rPr lang="nb-NO" dirty="0" err="1"/>
              <a:t>factors</a:t>
            </a:r>
            <a:endParaRPr lang="nb-NO" dirty="0"/>
          </a:p>
        </p:txBody>
      </p:sp>
      <p:sp>
        <p:nvSpPr>
          <p:cNvPr id="5" name="Subtitle 4">
            <a:extLst>
              <a:ext uri="{FF2B5EF4-FFF2-40B4-BE49-F238E27FC236}">
                <a16:creationId xmlns:a16="http://schemas.microsoft.com/office/drawing/2014/main" id="{AEC3DE06-D65A-656C-A889-F075A9A906AD}"/>
              </a:ext>
            </a:extLst>
          </p:cNvPr>
          <p:cNvSpPr>
            <a:spLocks noGrp="1"/>
          </p:cNvSpPr>
          <p:nvPr>
            <p:ph type="subTitle" idx="1"/>
          </p:nvPr>
        </p:nvSpPr>
        <p:spPr/>
        <p:txBody>
          <a:bodyPr/>
          <a:lstStyle/>
          <a:p>
            <a:endParaRPr lang="nb-NO"/>
          </a:p>
        </p:txBody>
      </p:sp>
    </p:spTree>
    <p:extLst>
      <p:ext uri="{BB962C8B-B14F-4D97-AF65-F5344CB8AC3E}">
        <p14:creationId xmlns:p14="http://schemas.microsoft.com/office/powerpoint/2010/main" val="38147117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D9F5E-FD07-2181-619C-168A9E70559D}"/>
              </a:ext>
            </a:extLst>
          </p:cNvPr>
          <p:cNvSpPr>
            <a:spLocks noGrp="1"/>
          </p:cNvSpPr>
          <p:nvPr>
            <p:ph type="title"/>
          </p:nvPr>
        </p:nvSpPr>
        <p:spPr/>
        <p:txBody>
          <a:bodyPr/>
          <a:lstStyle/>
          <a:p>
            <a:endParaRPr lang="nb-NO"/>
          </a:p>
        </p:txBody>
      </p:sp>
      <p:sp>
        <p:nvSpPr>
          <p:cNvPr id="3" name="Content Placeholder 2">
            <a:extLst>
              <a:ext uri="{FF2B5EF4-FFF2-40B4-BE49-F238E27FC236}">
                <a16:creationId xmlns:a16="http://schemas.microsoft.com/office/drawing/2014/main" id="{BDF050EB-A55F-28E1-E39C-AB53791F7BF5}"/>
              </a:ext>
            </a:extLst>
          </p:cNvPr>
          <p:cNvSpPr>
            <a:spLocks noGrp="1"/>
          </p:cNvSpPr>
          <p:nvPr>
            <p:ph idx="1"/>
          </p:nvPr>
        </p:nvSpPr>
        <p:spPr/>
        <p:txBody>
          <a:bodyPr/>
          <a:lstStyle/>
          <a:p>
            <a:endParaRPr lang="nb-NO" dirty="0"/>
          </a:p>
        </p:txBody>
      </p:sp>
      <p:sp>
        <p:nvSpPr>
          <p:cNvPr id="5" name="Rectangle: Rounded Corners 4">
            <a:extLst>
              <a:ext uri="{FF2B5EF4-FFF2-40B4-BE49-F238E27FC236}">
                <a16:creationId xmlns:a16="http://schemas.microsoft.com/office/drawing/2014/main" id="{A806A441-77DA-2482-1F88-BA9B3294FA89}"/>
              </a:ext>
            </a:extLst>
          </p:cNvPr>
          <p:cNvSpPr/>
          <p:nvPr/>
        </p:nvSpPr>
        <p:spPr>
          <a:xfrm>
            <a:off x="5808176" y="3468933"/>
            <a:ext cx="3014048" cy="12917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r>
              <a:rPr lang="nb-NO" sz="2160" dirty="0" err="1">
                <a:solidFill>
                  <a:prstClr val="white"/>
                </a:solidFill>
                <a:latin typeface="Aptos" panose="02110004020202020204"/>
              </a:rPr>
              <a:t>What</a:t>
            </a:r>
            <a:r>
              <a:rPr lang="nb-NO" sz="2160" dirty="0">
                <a:solidFill>
                  <a:prstClr val="white"/>
                </a:solidFill>
                <a:latin typeface="Aptos" panose="02110004020202020204"/>
              </a:rPr>
              <a:t> is the </a:t>
            </a:r>
            <a:r>
              <a:rPr lang="nb-NO" sz="2160" dirty="0" err="1">
                <a:solidFill>
                  <a:prstClr val="white"/>
                </a:solidFill>
                <a:latin typeface="Aptos" panose="02110004020202020204"/>
              </a:rPr>
              <a:t>Cybersecurity</a:t>
            </a:r>
            <a:r>
              <a:rPr lang="nb-NO" sz="2160" dirty="0">
                <a:solidFill>
                  <a:prstClr val="white"/>
                </a:solidFill>
                <a:latin typeface="Aptos" panose="02110004020202020204"/>
              </a:rPr>
              <a:t> </a:t>
            </a:r>
            <a:r>
              <a:rPr lang="nb-NO" sz="2160" dirty="0" err="1">
                <a:solidFill>
                  <a:prstClr val="white"/>
                </a:solidFill>
                <a:latin typeface="Aptos" panose="02110004020202020204"/>
              </a:rPr>
              <a:t>Domain</a:t>
            </a:r>
            <a:r>
              <a:rPr lang="nb-NO" sz="2160" dirty="0">
                <a:solidFill>
                  <a:prstClr val="white"/>
                </a:solidFill>
                <a:latin typeface="Aptos" panose="02110004020202020204"/>
              </a:rPr>
              <a:t>?</a:t>
            </a:r>
          </a:p>
        </p:txBody>
      </p:sp>
      <p:pic>
        <p:nvPicPr>
          <p:cNvPr id="4" name="Picture 3">
            <a:extLst>
              <a:ext uri="{FF2B5EF4-FFF2-40B4-BE49-F238E27FC236}">
                <a16:creationId xmlns:a16="http://schemas.microsoft.com/office/drawing/2014/main" id="{7D895076-926E-5356-5E46-B06A24FA0D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6794" y="0"/>
            <a:ext cx="14316810" cy="8229600"/>
          </a:xfrm>
          <a:prstGeom prst="rect">
            <a:avLst/>
          </a:prstGeom>
        </p:spPr>
      </p:pic>
      <p:grpSp>
        <p:nvGrpSpPr>
          <p:cNvPr id="6" name="Group 5">
            <a:extLst>
              <a:ext uri="{FF2B5EF4-FFF2-40B4-BE49-F238E27FC236}">
                <a16:creationId xmlns:a16="http://schemas.microsoft.com/office/drawing/2014/main" id="{B9FBFCC9-E694-9199-47BC-6A0FA646FB83}"/>
              </a:ext>
            </a:extLst>
          </p:cNvPr>
          <p:cNvGrpSpPr/>
          <p:nvPr/>
        </p:nvGrpSpPr>
        <p:grpSpPr>
          <a:xfrm>
            <a:off x="10972801" y="7594540"/>
            <a:ext cx="2591913" cy="481557"/>
            <a:chOff x="5179092" y="5483822"/>
            <a:chExt cx="3294001" cy="612000"/>
          </a:xfrm>
        </p:grpSpPr>
        <p:pic>
          <p:nvPicPr>
            <p:cNvPr id="7" name="Picture 6">
              <a:extLst>
                <a:ext uri="{FF2B5EF4-FFF2-40B4-BE49-F238E27FC236}">
                  <a16:creationId xmlns:a16="http://schemas.microsoft.com/office/drawing/2014/main" id="{B7BDA5E1-E7E5-C205-261D-40A050E417D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65504F2F-98FC-41B0-8E10-82AEF707242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4257761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000"/>
                                        <p:tgtEl>
                                          <p:spTgt spid="4"/>
                                        </p:tgtEl>
                                      </p:cBhvr>
                                    </p:animEffect>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3000"/>
            <a:lum/>
          </a:blip>
          <a:srcRect/>
          <a:stretch>
            <a:fillRect/>
          </a:stretch>
        </a:blip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3E15DCB-420E-4CFA-A719-948C341C27C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7417" y="292162"/>
            <a:ext cx="7347396" cy="5796404"/>
          </a:xfrm>
          <a:prstGeom prst="rect">
            <a:avLst/>
          </a:prstGeom>
        </p:spPr>
      </p:pic>
      <p:pic>
        <p:nvPicPr>
          <p:cNvPr id="5" name="Grafik 4">
            <a:extLst>
              <a:ext uri="{FF2B5EF4-FFF2-40B4-BE49-F238E27FC236}">
                <a16:creationId xmlns:a16="http://schemas.microsoft.com/office/drawing/2014/main" id="{DFBF0D82-66E9-4138-A664-4B06978F337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15200" y="1376898"/>
            <a:ext cx="7265158" cy="4711668"/>
          </a:xfrm>
          <a:prstGeom prst="rect">
            <a:avLst/>
          </a:prstGeom>
        </p:spPr>
      </p:pic>
    </p:spTree>
    <p:extLst>
      <p:ext uri="{BB962C8B-B14F-4D97-AF65-F5344CB8AC3E}">
        <p14:creationId xmlns:p14="http://schemas.microsoft.com/office/powerpoint/2010/main" val="20982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E21B7-813E-D2D3-69E3-AD8B54FD7601}"/>
              </a:ext>
            </a:extLst>
          </p:cNvPr>
          <p:cNvSpPr>
            <a:spLocks noGrp="1"/>
          </p:cNvSpPr>
          <p:nvPr>
            <p:ph type="title"/>
          </p:nvPr>
        </p:nvSpPr>
        <p:spPr/>
        <p:txBody>
          <a:bodyPr/>
          <a:lstStyle/>
          <a:p>
            <a:r>
              <a:rPr lang="nb-NO" dirty="0" err="1"/>
              <a:t>Personality</a:t>
            </a:r>
            <a:r>
              <a:rPr lang="nb-NO" dirty="0"/>
              <a:t> of Leaders</a:t>
            </a:r>
          </a:p>
        </p:txBody>
      </p:sp>
      <p:pic>
        <p:nvPicPr>
          <p:cNvPr id="5" name="Content Placeholder 4" descr="Diagram&#10;&#10;Description automatically generated">
            <a:extLst>
              <a:ext uri="{FF2B5EF4-FFF2-40B4-BE49-F238E27FC236}">
                <a16:creationId xmlns:a16="http://schemas.microsoft.com/office/drawing/2014/main" id="{C5D357AB-4C9D-C5F6-ED64-25AC4D6AE054}"/>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811352" y="3140557"/>
            <a:ext cx="6530828" cy="1948486"/>
          </a:xfrm>
        </p:spPr>
      </p:pic>
      <p:pic>
        <p:nvPicPr>
          <p:cNvPr id="6" name="Picture 5">
            <a:extLst>
              <a:ext uri="{FF2B5EF4-FFF2-40B4-BE49-F238E27FC236}">
                <a16:creationId xmlns:a16="http://schemas.microsoft.com/office/drawing/2014/main" id="{CB81F034-4D15-1B56-38C8-04F55176363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01494" y="4943474"/>
            <a:ext cx="3639790" cy="3286126"/>
          </a:xfrm>
          <a:prstGeom prst="ellipse">
            <a:avLst/>
          </a:prstGeom>
          <a:ln>
            <a:noFill/>
          </a:ln>
          <a:effectLst>
            <a:softEdge rad="112500"/>
          </a:effectLst>
        </p:spPr>
      </p:pic>
      <p:pic>
        <p:nvPicPr>
          <p:cNvPr id="8" name="Picture 7" descr="Diagram&#10;&#10;Description automatically generated">
            <a:extLst>
              <a:ext uri="{FF2B5EF4-FFF2-40B4-BE49-F238E27FC236}">
                <a16:creationId xmlns:a16="http://schemas.microsoft.com/office/drawing/2014/main" id="{038B6878-DE86-57EB-598F-A5F7F453648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995285" y="142674"/>
            <a:ext cx="6252210" cy="5303520"/>
          </a:xfrm>
          <a:prstGeom prst="rect">
            <a:avLst/>
          </a:prstGeom>
        </p:spPr>
      </p:pic>
      <p:sp>
        <p:nvSpPr>
          <p:cNvPr id="15" name="Oval 14">
            <a:extLst>
              <a:ext uri="{FF2B5EF4-FFF2-40B4-BE49-F238E27FC236}">
                <a16:creationId xmlns:a16="http://schemas.microsoft.com/office/drawing/2014/main" id="{A71D221D-80FD-DF75-0D80-6848DABF07BB}"/>
              </a:ext>
            </a:extLst>
          </p:cNvPr>
          <p:cNvSpPr/>
          <p:nvPr/>
        </p:nvSpPr>
        <p:spPr>
          <a:xfrm>
            <a:off x="4457889" y="3027937"/>
            <a:ext cx="1542427" cy="902825"/>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16" name="Oval 15">
            <a:extLst>
              <a:ext uri="{FF2B5EF4-FFF2-40B4-BE49-F238E27FC236}">
                <a16:creationId xmlns:a16="http://schemas.microsoft.com/office/drawing/2014/main" id="{1FC9133B-F048-8FD8-1B68-862D114CF4D2}"/>
              </a:ext>
            </a:extLst>
          </p:cNvPr>
          <p:cNvSpPr/>
          <p:nvPr/>
        </p:nvSpPr>
        <p:spPr>
          <a:xfrm>
            <a:off x="10988716" y="2491399"/>
            <a:ext cx="2605672" cy="2800546"/>
          </a:xfrm>
          <a:prstGeom prst="ellipse">
            <a:avLst/>
          </a:prstGeom>
          <a:no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Tree>
    <p:extLst>
      <p:ext uri="{BB962C8B-B14F-4D97-AF65-F5344CB8AC3E}">
        <p14:creationId xmlns:p14="http://schemas.microsoft.com/office/powerpoint/2010/main" val="2109011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par>
                                <p:cTn id="17" presetID="16" presetClass="entr" presetSubtype="2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70390" y="285366"/>
            <a:ext cx="13889621" cy="881364"/>
          </a:xfrm>
        </p:spPr>
        <p:txBody>
          <a:bodyPr>
            <a:normAutofit/>
          </a:bodyPr>
          <a:lstStyle/>
          <a:p>
            <a:r>
              <a:rPr lang="nb-NO" sz="3840" dirty="0">
                <a:solidFill>
                  <a:schemeClr val="accent1"/>
                </a:solidFill>
                <a:latin typeface="Helvetica Neue" charset="0"/>
                <a:ea typeface="Helvetica Neue" charset="0"/>
                <a:cs typeface="Helvetica Neue" charset="0"/>
              </a:rPr>
              <a:t>Reading </a:t>
            </a:r>
            <a:r>
              <a:rPr lang="nb-NO" sz="3840" dirty="0" err="1">
                <a:solidFill>
                  <a:schemeClr val="accent1"/>
                </a:solidFill>
                <a:latin typeface="Helvetica Neue" charset="0"/>
                <a:ea typeface="Helvetica Neue" charset="0"/>
                <a:cs typeface="Helvetica Neue" charset="0"/>
              </a:rPr>
              <a:t>recommendation</a:t>
            </a:r>
            <a:endParaRPr lang="en-US" sz="3840" dirty="0">
              <a:solidFill>
                <a:schemeClr val="accent1"/>
              </a:solidFill>
            </a:endParaRPr>
          </a:p>
        </p:txBody>
      </p:sp>
      <p:sp>
        <p:nvSpPr>
          <p:cNvPr id="3" name="TekstSylinder 2"/>
          <p:cNvSpPr txBox="1"/>
          <p:nvPr/>
        </p:nvSpPr>
        <p:spPr>
          <a:xfrm>
            <a:off x="706379" y="4336399"/>
            <a:ext cx="5135261" cy="2308324"/>
          </a:xfrm>
          <a:prstGeom prst="rect">
            <a:avLst/>
          </a:prstGeom>
          <a:noFill/>
        </p:spPr>
        <p:txBody>
          <a:bodyPr wrap="square" rtlCol="0">
            <a:spAutoFit/>
          </a:bodyPr>
          <a:lstStyle/>
          <a:p>
            <a:pPr defTabSz="1097280"/>
            <a:r>
              <a:rPr lang="nb-NO" sz="2400" dirty="0">
                <a:solidFill>
                  <a:prstClr val="black"/>
                </a:solidFill>
                <a:latin typeface="Arial" charset="0"/>
                <a:ea typeface="Arial" charset="0"/>
                <a:cs typeface="Arial" charset="0"/>
              </a:rPr>
              <a:t>A </a:t>
            </a:r>
            <a:r>
              <a:rPr lang="nb-NO" sz="2400" dirty="0" err="1">
                <a:solidFill>
                  <a:prstClr val="black"/>
                </a:solidFill>
                <a:latin typeface="Arial" charset="0"/>
                <a:ea typeface="Arial" charset="0"/>
                <a:cs typeface="Arial" charset="0"/>
              </a:rPr>
              <a:t>detailed</a:t>
            </a:r>
            <a:r>
              <a:rPr lang="nb-NO" sz="2400" dirty="0">
                <a:solidFill>
                  <a:prstClr val="black"/>
                </a:solidFill>
                <a:latin typeface="Arial" charset="0"/>
                <a:ea typeface="Arial" charset="0"/>
                <a:cs typeface="Arial" charset="0"/>
              </a:rPr>
              <a:t> report </a:t>
            </a:r>
            <a:r>
              <a:rPr lang="nb-NO" sz="2400" dirty="0" err="1">
                <a:solidFill>
                  <a:prstClr val="black"/>
                </a:solidFill>
                <a:latin typeface="Arial" charset="0"/>
                <a:ea typeface="Arial" charset="0"/>
                <a:cs typeface="Arial" charset="0"/>
              </a:rPr>
              <a:t>about</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the</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behavioural</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aspects</a:t>
            </a:r>
            <a:r>
              <a:rPr lang="nb-NO" sz="2400" dirty="0">
                <a:solidFill>
                  <a:prstClr val="black"/>
                </a:solidFill>
                <a:latin typeface="Arial" charset="0"/>
                <a:ea typeface="Arial" charset="0"/>
                <a:cs typeface="Arial" charset="0"/>
              </a:rPr>
              <a:t> of cybersecurity, </a:t>
            </a:r>
            <a:r>
              <a:rPr lang="nb-NO" sz="2400" dirty="0" err="1">
                <a:solidFill>
                  <a:prstClr val="black"/>
                </a:solidFill>
                <a:latin typeface="Arial" charset="0"/>
                <a:ea typeface="Arial" charset="0"/>
                <a:cs typeface="Arial" charset="0"/>
              </a:rPr>
              <a:t>current</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practice</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the</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scientific</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background</a:t>
            </a:r>
            <a:r>
              <a:rPr lang="nb-NO" sz="2400" dirty="0">
                <a:solidFill>
                  <a:prstClr val="black"/>
                </a:solidFill>
                <a:latin typeface="Arial" charset="0"/>
                <a:ea typeface="Arial" charset="0"/>
                <a:cs typeface="Arial" charset="0"/>
              </a:rPr>
              <a:t> and </a:t>
            </a:r>
            <a:r>
              <a:rPr lang="nb-NO" sz="2400" dirty="0" err="1">
                <a:solidFill>
                  <a:prstClr val="black"/>
                </a:solidFill>
                <a:latin typeface="Arial" charset="0"/>
                <a:ea typeface="Arial" charset="0"/>
                <a:cs typeface="Arial" charset="0"/>
              </a:rPr>
              <a:t>ways</a:t>
            </a:r>
            <a:r>
              <a:rPr lang="nb-NO" sz="2400" dirty="0">
                <a:solidFill>
                  <a:prstClr val="black"/>
                </a:solidFill>
                <a:latin typeface="Arial" charset="0"/>
                <a:ea typeface="Arial" charset="0"/>
                <a:cs typeface="Arial" charset="0"/>
              </a:rPr>
              <a:t> to </a:t>
            </a:r>
            <a:r>
              <a:rPr lang="nb-NO" sz="2400" dirty="0" err="1">
                <a:solidFill>
                  <a:prstClr val="black"/>
                </a:solidFill>
                <a:latin typeface="Arial" charset="0"/>
                <a:ea typeface="Arial" charset="0"/>
                <a:cs typeface="Arial" charset="0"/>
              </a:rPr>
              <a:t>improve</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the</a:t>
            </a:r>
            <a:r>
              <a:rPr lang="nb-NO" sz="2400" dirty="0">
                <a:solidFill>
                  <a:prstClr val="black"/>
                </a:solidFill>
                <a:latin typeface="Arial" charset="0"/>
                <a:ea typeface="Arial" charset="0"/>
                <a:cs typeface="Arial" charset="0"/>
              </a:rPr>
              <a:t> cybersecurity </a:t>
            </a:r>
            <a:r>
              <a:rPr lang="nb-NO" sz="2400" dirty="0" err="1">
                <a:solidFill>
                  <a:prstClr val="black"/>
                </a:solidFill>
                <a:latin typeface="Arial" charset="0"/>
                <a:ea typeface="Arial" charset="0"/>
                <a:cs typeface="Arial" charset="0"/>
              </a:rPr>
              <a:t>culture</a:t>
            </a:r>
            <a:r>
              <a:rPr lang="nb-NO" sz="2400" dirty="0">
                <a:solidFill>
                  <a:prstClr val="black"/>
                </a:solidFill>
                <a:latin typeface="Arial" charset="0"/>
                <a:ea typeface="Arial" charset="0"/>
                <a:cs typeface="Arial" charset="0"/>
              </a:rPr>
              <a:t> in an </a:t>
            </a:r>
            <a:r>
              <a:rPr lang="nb-NO" sz="2400" dirty="0" err="1">
                <a:solidFill>
                  <a:prstClr val="black"/>
                </a:solidFill>
                <a:latin typeface="Arial" charset="0"/>
                <a:ea typeface="Arial" charset="0"/>
                <a:cs typeface="Arial" charset="0"/>
              </a:rPr>
              <a:t>organization</a:t>
            </a:r>
            <a:r>
              <a:rPr lang="nb-NO" sz="2400" dirty="0">
                <a:solidFill>
                  <a:prstClr val="black"/>
                </a:solidFill>
                <a:latin typeface="Arial" charset="0"/>
                <a:ea typeface="Arial" charset="0"/>
                <a:cs typeface="Arial" charset="0"/>
              </a:rPr>
              <a:t>.</a:t>
            </a:r>
          </a:p>
        </p:txBody>
      </p:sp>
      <p:sp>
        <p:nvSpPr>
          <p:cNvPr id="8" name="Rektangel 7"/>
          <p:cNvSpPr/>
          <p:nvPr/>
        </p:nvSpPr>
        <p:spPr>
          <a:xfrm>
            <a:off x="12632473" y="2308366"/>
            <a:ext cx="240772" cy="424732"/>
          </a:xfrm>
          <a:prstGeom prst="rect">
            <a:avLst/>
          </a:prstGeom>
        </p:spPr>
        <p:txBody>
          <a:bodyPr wrap="none">
            <a:spAutoFit/>
          </a:bodyPr>
          <a:lstStyle/>
          <a:p>
            <a:pPr defTabSz="1097280"/>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
        <p:nvSpPr>
          <p:cNvPr id="9" name="Rektangel 8"/>
          <p:cNvSpPr/>
          <p:nvPr/>
        </p:nvSpPr>
        <p:spPr>
          <a:xfrm>
            <a:off x="7172661" y="3893201"/>
            <a:ext cx="240772" cy="424732"/>
          </a:xfrm>
          <a:prstGeom prst="rect">
            <a:avLst/>
          </a:prstGeom>
        </p:spPr>
        <p:txBody>
          <a:bodyPr wrap="none">
            <a:spAutoFit/>
          </a:bodyPr>
          <a:lstStyle/>
          <a:p>
            <a:pPr defTabSz="1097280"/>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
        <p:nvSpPr>
          <p:cNvPr id="10" name="Rektangel 9"/>
          <p:cNvSpPr/>
          <p:nvPr/>
        </p:nvSpPr>
        <p:spPr>
          <a:xfrm>
            <a:off x="7172661" y="3893201"/>
            <a:ext cx="240772" cy="424732"/>
          </a:xfrm>
          <a:prstGeom prst="rect">
            <a:avLst/>
          </a:prstGeom>
        </p:spPr>
        <p:txBody>
          <a:bodyPr wrap="none">
            <a:spAutoFit/>
          </a:bodyPr>
          <a:lstStyle/>
          <a:p>
            <a:pPr defTabSz="1097280"/>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pic>
        <p:nvPicPr>
          <p:cNvPr id="23554" name="Picture 2" descr="https://lh5.googleusercontent.com/Wc1l-J1R5ZaGH1fbPwUuKkXlFIw18ljHkJzWyZWLAd64gtpN3dE4OgODHvHPabeD9lvnpFg0btBK7VbKb01yyxx2PNdJD3HZi955VrGP930DfvsVRuE3nqeBXqZDWM9uJGkyuZ4RBrU"/>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3610" y="1278967"/>
            <a:ext cx="3334760" cy="2501070"/>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https://lh4.googleusercontent.com/JwnadF4clNXp4UuPoFiOQULjlGuvTFjIDaMhmh5uXHTeCs4pq7zNBqMDt0Fi88OcSaXEVIBni9lJLpKwOeXtqnhvJyVoTt9F-sJR_IzTw5Ut2LPCi0N1SLzEg2gMSei22NnwEA-PL4I"/>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84019" y="1406768"/>
            <a:ext cx="7478072" cy="2062916"/>
          </a:xfrm>
          <a:prstGeom prst="rect">
            <a:avLst/>
          </a:prstGeom>
          <a:noFill/>
          <a:extLst>
            <a:ext uri="{909E8E84-426E-40DD-AFC4-6F175D3DCCD1}">
              <a14:hiddenFill xmlns:a14="http://schemas.microsoft.com/office/drawing/2010/main">
                <a:solidFill>
                  <a:srgbClr val="FFFFFF"/>
                </a:solidFill>
              </a14:hiddenFill>
            </a:ext>
          </a:extLst>
        </p:spPr>
      </p:pic>
      <p:sp>
        <p:nvSpPr>
          <p:cNvPr id="11" name="Rektangel 10"/>
          <p:cNvSpPr/>
          <p:nvPr/>
        </p:nvSpPr>
        <p:spPr>
          <a:xfrm>
            <a:off x="6608821" y="3625800"/>
            <a:ext cx="7315200" cy="4228850"/>
          </a:xfrm>
          <a:prstGeom prst="rect">
            <a:avLst/>
          </a:prstGeom>
        </p:spPr>
        <p:txBody>
          <a:bodyPr>
            <a:spAutoFit/>
          </a:bodyPr>
          <a:lstStyle/>
          <a:p>
            <a:pPr algn="just" defTabSz="1097280"/>
            <a:r>
              <a:rPr lang="nb-NO" sz="1920" dirty="0">
                <a:solidFill>
                  <a:srgbClr val="000000"/>
                </a:solidFill>
                <a:latin typeface="Calibri" charset="0"/>
              </a:rPr>
              <a:t>The European Union </a:t>
            </a:r>
            <a:r>
              <a:rPr lang="nb-NO" sz="1920" dirty="0" err="1">
                <a:solidFill>
                  <a:srgbClr val="000000"/>
                </a:solidFill>
                <a:latin typeface="Calibri" charset="0"/>
              </a:rPr>
              <a:t>Agency</a:t>
            </a:r>
            <a:r>
              <a:rPr lang="nb-NO" sz="1920" dirty="0">
                <a:solidFill>
                  <a:srgbClr val="000000"/>
                </a:solidFill>
                <a:latin typeface="Calibri" charset="0"/>
              </a:rPr>
              <a:t> for Network and Information Security (ENISA) is a </a:t>
            </a:r>
            <a:r>
              <a:rPr lang="nb-NO" sz="1920" dirty="0" err="1">
                <a:solidFill>
                  <a:srgbClr val="000000"/>
                </a:solidFill>
                <a:latin typeface="Calibri" charset="0"/>
              </a:rPr>
              <a:t>centre</a:t>
            </a:r>
            <a:r>
              <a:rPr lang="nb-NO" sz="1920" dirty="0">
                <a:solidFill>
                  <a:srgbClr val="000000"/>
                </a:solidFill>
                <a:latin typeface="Calibri" charset="0"/>
              </a:rPr>
              <a:t> of </a:t>
            </a:r>
            <a:r>
              <a:rPr lang="nb-NO" sz="1920" dirty="0" err="1">
                <a:solidFill>
                  <a:srgbClr val="000000"/>
                </a:solidFill>
                <a:latin typeface="Calibri" charset="0"/>
              </a:rPr>
              <a:t>network</a:t>
            </a:r>
            <a:r>
              <a:rPr lang="nb-NO" sz="1920" dirty="0">
                <a:solidFill>
                  <a:srgbClr val="000000"/>
                </a:solidFill>
                <a:latin typeface="Calibri" charset="0"/>
              </a:rPr>
              <a:t> and </a:t>
            </a:r>
            <a:r>
              <a:rPr lang="nb-NO" sz="1920" dirty="0" err="1">
                <a:solidFill>
                  <a:srgbClr val="000000"/>
                </a:solidFill>
                <a:latin typeface="Calibri" charset="0"/>
              </a:rPr>
              <a:t>information</a:t>
            </a:r>
            <a:r>
              <a:rPr lang="nb-NO" sz="1920" dirty="0">
                <a:solidFill>
                  <a:srgbClr val="000000"/>
                </a:solidFill>
                <a:latin typeface="Calibri" charset="0"/>
              </a:rPr>
              <a:t> </a:t>
            </a:r>
            <a:r>
              <a:rPr lang="nb-NO" sz="1920" dirty="0" err="1">
                <a:solidFill>
                  <a:srgbClr val="000000"/>
                </a:solidFill>
                <a:latin typeface="Calibri" charset="0"/>
              </a:rPr>
              <a:t>security</a:t>
            </a:r>
            <a:r>
              <a:rPr lang="nb-NO" sz="1920" dirty="0">
                <a:solidFill>
                  <a:srgbClr val="000000"/>
                </a:solidFill>
                <a:latin typeface="Calibri" charset="0"/>
              </a:rPr>
              <a:t> </a:t>
            </a:r>
            <a:r>
              <a:rPr lang="nb-NO" sz="1920" dirty="0" err="1">
                <a:solidFill>
                  <a:srgbClr val="000000"/>
                </a:solidFill>
                <a:latin typeface="Calibri" charset="0"/>
              </a:rPr>
              <a:t>expertise</a:t>
            </a:r>
            <a:r>
              <a:rPr lang="nb-NO" sz="1920" dirty="0">
                <a:solidFill>
                  <a:srgbClr val="000000"/>
                </a:solidFill>
                <a:latin typeface="Calibri" charset="0"/>
              </a:rPr>
              <a:t> for </a:t>
            </a:r>
            <a:r>
              <a:rPr lang="nb-NO" sz="1920" dirty="0" err="1">
                <a:solidFill>
                  <a:srgbClr val="000000"/>
                </a:solidFill>
                <a:latin typeface="Calibri" charset="0"/>
              </a:rPr>
              <a:t>the</a:t>
            </a:r>
            <a:r>
              <a:rPr lang="nb-NO" sz="1920" dirty="0">
                <a:solidFill>
                  <a:srgbClr val="000000"/>
                </a:solidFill>
                <a:latin typeface="Calibri" charset="0"/>
              </a:rPr>
              <a:t> EU, </a:t>
            </a:r>
            <a:r>
              <a:rPr lang="nb-NO" sz="1920" dirty="0" err="1">
                <a:solidFill>
                  <a:srgbClr val="000000"/>
                </a:solidFill>
                <a:latin typeface="Calibri" charset="0"/>
              </a:rPr>
              <a:t>its</a:t>
            </a:r>
            <a:r>
              <a:rPr lang="nb-NO" sz="1920" dirty="0">
                <a:solidFill>
                  <a:srgbClr val="000000"/>
                </a:solidFill>
                <a:latin typeface="Calibri" charset="0"/>
              </a:rPr>
              <a:t> </a:t>
            </a:r>
            <a:r>
              <a:rPr lang="nb-NO" sz="1920" dirty="0" err="1">
                <a:solidFill>
                  <a:srgbClr val="000000"/>
                </a:solidFill>
                <a:latin typeface="Calibri" charset="0"/>
              </a:rPr>
              <a:t>member</a:t>
            </a:r>
            <a:r>
              <a:rPr lang="nb-NO" sz="1920" dirty="0">
                <a:solidFill>
                  <a:srgbClr val="000000"/>
                </a:solidFill>
                <a:latin typeface="Calibri" charset="0"/>
              </a:rPr>
              <a:t> </a:t>
            </a:r>
            <a:r>
              <a:rPr lang="nb-NO" sz="1920" dirty="0" err="1">
                <a:solidFill>
                  <a:srgbClr val="000000"/>
                </a:solidFill>
                <a:latin typeface="Calibri" charset="0"/>
              </a:rPr>
              <a:t>states</a:t>
            </a:r>
            <a:r>
              <a:rPr lang="nb-NO" sz="1920" dirty="0">
                <a:solidFill>
                  <a:srgbClr val="000000"/>
                </a:solidFill>
                <a:latin typeface="Calibri" charset="0"/>
              </a:rPr>
              <a:t>, </a:t>
            </a:r>
            <a:r>
              <a:rPr lang="nb-NO" sz="1920" dirty="0" err="1">
                <a:solidFill>
                  <a:srgbClr val="000000"/>
                </a:solidFill>
                <a:latin typeface="Calibri" charset="0"/>
              </a:rPr>
              <a:t>the</a:t>
            </a:r>
            <a:r>
              <a:rPr lang="nb-NO" sz="1920" dirty="0">
                <a:solidFill>
                  <a:srgbClr val="000000"/>
                </a:solidFill>
                <a:latin typeface="Calibri" charset="0"/>
              </a:rPr>
              <a:t> private </a:t>
            </a:r>
            <a:r>
              <a:rPr lang="nb-NO" sz="1920" dirty="0" err="1">
                <a:solidFill>
                  <a:srgbClr val="000000"/>
                </a:solidFill>
                <a:latin typeface="Calibri" charset="0"/>
              </a:rPr>
              <a:t>sector</a:t>
            </a:r>
            <a:r>
              <a:rPr lang="nb-NO" sz="1920" dirty="0">
                <a:solidFill>
                  <a:srgbClr val="000000"/>
                </a:solidFill>
                <a:latin typeface="Calibri" charset="0"/>
              </a:rPr>
              <a:t> and EU </a:t>
            </a:r>
            <a:r>
              <a:rPr lang="nb-NO" sz="1920" dirty="0" err="1">
                <a:solidFill>
                  <a:srgbClr val="000000"/>
                </a:solidFill>
                <a:latin typeface="Calibri" charset="0"/>
              </a:rPr>
              <a:t>citizens</a:t>
            </a:r>
            <a:r>
              <a:rPr lang="nb-NO" sz="1920" dirty="0">
                <a:solidFill>
                  <a:srgbClr val="000000"/>
                </a:solidFill>
                <a:latin typeface="Calibri" charset="0"/>
              </a:rPr>
              <a:t>. ENISA </a:t>
            </a:r>
            <a:r>
              <a:rPr lang="nb-NO" sz="1920" dirty="0" err="1">
                <a:solidFill>
                  <a:srgbClr val="000000"/>
                </a:solidFill>
                <a:latin typeface="Calibri" charset="0"/>
              </a:rPr>
              <a:t>works</a:t>
            </a:r>
            <a:r>
              <a:rPr lang="nb-NO" sz="1920" dirty="0">
                <a:solidFill>
                  <a:srgbClr val="000000"/>
                </a:solidFill>
                <a:latin typeface="Calibri" charset="0"/>
              </a:rPr>
              <a:t> </a:t>
            </a:r>
            <a:r>
              <a:rPr lang="nb-NO" sz="1920" dirty="0" err="1">
                <a:solidFill>
                  <a:srgbClr val="000000"/>
                </a:solidFill>
                <a:latin typeface="Calibri" charset="0"/>
              </a:rPr>
              <a:t>with</a:t>
            </a:r>
            <a:r>
              <a:rPr lang="nb-NO" sz="1920" dirty="0">
                <a:solidFill>
                  <a:srgbClr val="000000"/>
                </a:solidFill>
                <a:latin typeface="Calibri" charset="0"/>
              </a:rPr>
              <a:t> </a:t>
            </a:r>
            <a:r>
              <a:rPr lang="nb-NO" sz="1920" dirty="0" err="1">
                <a:solidFill>
                  <a:srgbClr val="000000"/>
                </a:solidFill>
                <a:latin typeface="Calibri" charset="0"/>
              </a:rPr>
              <a:t>these</a:t>
            </a:r>
            <a:r>
              <a:rPr lang="nb-NO" sz="1920" dirty="0">
                <a:solidFill>
                  <a:srgbClr val="000000"/>
                </a:solidFill>
                <a:latin typeface="Calibri" charset="0"/>
              </a:rPr>
              <a:t> </a:t>
            </a:r>
            <a:r>
              <a:rPr lang="nb-NO" sz="1920" dirty="0" err="1">
                <a:solidFill>
                  <a:srgbClr val="000000"/>
                </a:solidFill>
                <a:latin typeface="Calibri" charset="0"/>
              </a:rPr>
              <a:t>groups</a:t>
            </a:r>
            <a:r>
              <a:rPr lang="nb-NO" sz="1920" dirty="0">
                <a:solidFill>
                  <a:srgbClr val="000000"/>
                </a:solidFill>
                <a:latin typeface="Calibri" charset="0"/>
              </a:rPr>
              <a:t> to </a:t>
            </a:r>
            <a:r>
              <a:rPr lang="nb-NO" sz="1920" dirty="0" err="1">
                <a:solidFill>
                  <a:srgbClr val="000000"/>
                </a:solidFill>
                <a:latin typeface="Calibri" charset="0"/>
              </a:rPr>
              <a:t>develop</a:t>
            </a:r>
            <a:r>
              <a:rPr lang="nb-NO" sz="1920" dirty="0">
                <a:solidFill>
                  <a:srgbClr val="000000"/>
                </a:solidFill>
                <a:latin typeface="Calibri" charset="0"/>
              </a:rPr>
              <a:t> </a:t>
            </a:r>
            <a:r>
              <a:rPr lang="nb-NO" sz="1920" dirty="0" err="1">
                <a:solidFill>
                  <a:srgbClr val="000000"/>
                </a:solidFill>
                <a:latin typeface="Calibri" charset="0"/>
              </a:rPr>
              <a:t>advice</a:t>
            </a:r>
            <a:r>
              <a:rPr lang="nb-NO" sz="1920" dirty="0">
                <a:solidFill>
                  <a:srgbClr val="000000"/>
                </a:solidFill>
                <a:latin typeface="Calibri" charset="0"/>
              </a:rPr>
              <a:t> and </a:t>
            </a:r>
            <a:r>
              <a:rPr lang="nb-NO" sz="1920" dirty="0" err="1">
                <a:solidFill>
                  <a:srgbClr val="000000"/>
                </a:solidFill>
                <a:latin typeface="Calibri" charset="0"/>
              </a:rPr>
              <a:t>recommendations</a:t>
            </a:r>
            <a:r>
              <a:rPr lang="nb-NO" sz="1920" dirty="0">
                <a:solidFill>
                  <a:srgbClr val="000000"/>
                </a:solidFill>
                <a:latin typeface="Calibri" charset="0"/>
              </a:rPr>
              <a:t> </a:t>
            </a:r>
            <a:r>
              <a:rPr lang="nb-NO" sz="1920" dirty="0" err="1">
                <a:solidFill>
                  <a:srgbClr val="000000"/>
                </a:solidFill>
                <a:latin typeface="Calibri" charset="0"/>
              </a:rPr>
              <a:t>on</a:t>
            </a:r>
            <a:r>
              <a:rPr lang="nb-NO" sz="1920" dirty="0">
                <a:solidFill>
                  <a:srgbClr val="000000"/>
                </a:solidFill>
                <a:latin typeface="Calibri" charset="0"/>
              </a:rPr>
              <a:t> </a:t>
            </a:r>
            <a:r>
              <a:rPr lang="nb-NO" sz="1920" dirty="0" err="1">
                <a:solidFill>
                  <a:srgbClr val="000000"/>
                </a:solidFill>
                <a:latin typeface="Calibri" charset="0"/>
              </a:rPr>
              <a:t>good</a:t>
            </a:r>
            <a:r>
              <a:rPr lang="nb-NO" sz="1920" dirty="0">
                <a:solidFill>
                  <a:srgbClr val="000000"/>
                </a:solidFill>
                <a:latin typeface="Calibri" charset="0"/>
              </a:rPr>
              <a:t> </a:t>
            </a:r>
            <a:r>
              <a:rPr lang="nb-NO" sz="1920" dirty="0" err="1">
                <a:solidFill>
                  <a:srgbClr val="000000"/>
                </a:solidFill>
                <a:latin typeface="Calibri" charset="0"/>
              </a:rPr>
              <a:t>practice</a:t>
            </a:r>
            <a:r>
              <a:rPr lang="nb-NO" sz="1920" dirty="0">
                <a:solidFill>
                  <a:srgbClr val="000000"/>
                </a:solidFill>
                <a:latin typeface="Calibri" charset="0"/>
              </a:rPr>
              <a:t> in </a:t>
            </a:r>
            <a:r>
              <a:rPr lang="nb-NO" sz="1920" dirty="0" err="1">
                <a:solidFill>
                  <a:srgbClr val="000000"/>
                </a:solidFill>
                <a:latin typeface="Calibri" charset="0"/>
              </a:rPr>
              <a:t>information</a:t>
            </a:r>
            <a:r>
              <a:rPr lang="nb-NO" sz="1920" dirty="0">
                <a:solidFill>
                  <a:srgbClr val="000000"/>
                </a:solidFill>
                <a:latin typeface="Calibri" charset="0"/>
              </a:rPr>
              <a:t> </a:t>
            </a:r>
            <a:r>
              <a:rPr lang="nb-NO" sz="1920" dirty="0" err="1">
                <a:solidFill>
                  <a:srgbClr val="000000"/>
                </a:solidFill>
                <a:latin typeface="Calibri" charset="0"/>
              </a:rPr>
              <a:t>security</a:t>
            </a:r>
            <a:r>
              <a:rPr lang="nb-NO" sz="1920" dirty="0">
                <a:solidFill>
                  <a:srgbClr val="000000"/>
                </a:solidFill>
                <a:latin typeface="Calibri" charset="0"/>
              </a:rPr>
              <a:t>. It assists </a:t>
            </a:r>
            <a:r>
              <a:rPr lang="nb-NO" sz="1920" dirty="0" err="1">
                <a:solidFill>
                  <a:srgbClr val="000000"/>
                </a:solidFill>
                <a:latin typeface="Calibri" charset="0"/>
              </a:rPr>
              <a:t>member</a:t>
            </a:r>
            <a:r>
              <a:rPr lang="nb-NO" sz="1920" dirty="0">
                <a:solidFill>
                  <a:srgbClr val="000000"/>
                </a:solidFill>
                <a:latin typeface="Calibri" charset="0"/>
              </a:rPr>
              <a:t> </a:t>
            </a:r>
            <a:r>
              <a:rPr lang="nb-NO" sz="1920" dirty="0" err="1">
                <a:solidFill>
                  <a:srgbClr val="000000"/>
                </a:solidFill>
                <a:latin typeface="Calibri" charset="0"/>
              </a:rPr>
              <a:t>states</a:t>
            </a:r>
            <a:r>
              <a:rPr lang="nb-NO" sz="1920" dirty="0">
                <a:solidFill>
                  <a:srgbClr val="000000"/>
                </a:solidFill>
                <a:latin typeface="Calibri" charset="0"/>
              </a:rPr>
              <a:t> in </a:t>
            </a:r>
            <a:r>
              <a:rPr lang="nb-NO" sz="1920" dirty="0" err="1">
                <a:solidFill>
                  <a:srgbClr val="000000"/>
                </a:solidFill>
                <a:latin typeface="Calibri" charset="0"/>
              </a:rPr>
              <a:t>implementing</a:t>
            </a:r>
            <a:r>
              <a:rPr lang="nb-NO" sz="1920" dirty="0">
                <a:solidFill>
                  <a:srgbClr val="000000"/>
                </a:solidFill>
                <a:latin typeface="Calibri" charset="0"/>
              </a:rPr>
              <a:t> relevant EU </a:t>
            </a:r>
            <a:r>
              <a:rPr lang="nb-NO" sz="1920" dirty="0" err="1">
                <a:solidFill>
                  <a:srgbClr val="000000"/>
                </a:solidFill>
                <a:latin typeface="Calibri" charset="0"/>
              </a:rPr>
              <a:t>legislation</a:t>
            </a:r>
            <a:r>
              <a:rPr lang="nb-NO" sz="1920" dirty="0">
                <a:solidFill>
                  <a:srgbClr val="000000"/>
                </a:solidFill>
                <a:latin typeface="Calibri" charset="0"/>
              </a:rPr>
              <a:t> and </a:t>
            </a:r>
            <a:r>
              <a:rPr lang="nb-NO" sz="1920" dirty="0" err="1">
                <a:solidFill>
                  <a:srgbClr val="000000"/>
                </a:solidFill>
                <a:latin typeface="Calibri" charset="0"/>
              </a:rPr>
              <a:t>works</a:t>
            </a:r>
            <a:r>
              <a:rPr lang="nb-NO" sz="1920" dirty="0">
                <a:solidFill>
                  <a:srgbClr val="000000"/>
                </a:solidFill>
                <a:latin typeface="Calibri" charset="0"/>
              </a:rPr>
              <a:t> to </a:t>
            </a:r>
            <a:r>
              <a:rPr lang="nb-NO" sz="1920" dirty="0" err="1">
                <a:solidFill>
                  <a:srgbClr val="000000"/>
                </a:solidFill>
                <a:latin typeface="Calibri" charset="0"/>
              </a:rPr>
              <a:t>improve</a:t>
            </a:r>
            <a:r>
              <a:rPr lang="nb-NO" sz="1920" dirty="0">
                <a:solidFill>
                  <a:srgbClr val="000000"/>
                </a:solidFill>
                <a:latin typeface="Calibri" charset="0"/>
              </a:rPr>
              <a:t> </a:t>
            </a:r>
            <a:r>
              <a:rPr lang="nb-NO" sz="1920" dirty="0" err="1">
                <a:solidFill>
                  <a:srgbClr val="000000"/>
                </a:solidFill>
                <a:latin typeface="Calibri" charset="0"/>
              </a:rPr>
              <a:t>the</a:t>
            </a:r>
            <a:r>
              <a:rPr lang="nb-NO" sz="1920" dirty="0">
                <a:solidFill>
                  <a:srgbClr val="000000"/>
                </a:solidFill>
                <a:latin typeface="Calibri" charset="0"/>
              </a:rPr>
              <a:t> </a:t>
            </a:r>
            <a:r>
              <a:rPr lang="nb-NO" sz="1920" dirty="0" err="1">
                <a:solidFill>
                  <a:srgbClr val="000000"/>
                </a:solidFill>
                <a:latin typeface="Calibri" charset="0"/>
              </a:rPr>
              <a:t>resilience</a:t>
            </a:r>
            <a:r>
              <a:rPr lang="nb-NO" sz="1920" dirty="0">
                <a:solidFill>
                  <a:srgbClr val="000000"/>
                </a:solidFill>
                <a:latin typeface="Calibri" charset="0"/>
              </a:rPr>
              <a:t> of </a:t>
            </a:r>
            <a:r>
              <a:rPr lang="nb-NO" sz="1920" dirty="0" err="1">
                <a:solidFill>
                  <a:srgbClr val="000000"/>
                </a:solidFill>
                <a:latin typeface="Calibri" charset="0"/>
              </a:rPr>
              <a:t>Europe’s</a:t>
            </a:r>
            <a:r>
              <a:rPr lang="nb-NO" sz="1920" dirty="0">
                <a:solidFill>
                  <a:srgbClr val="000000"/>
                </a:solidFill>
                <a:latin typeface="Calibri" charset="0"/>
              </a:rPr>
              <a:t> </a:t>
            </a:r>
            <a:r>
              <a:rPr lang="nb-NO" sz="1920" dirty="0" err="1">
                <a:solidFill>
                  <a:srgbClr val="000000"/>
                </a:solidFill>
                <a:latin typeface="Calibri" charset="0"/>
              </a:rPr>
              <a:t>critical</a:t>
            </a:r>
            <a:r>
              <a:rPr lang="nb-NO" sz="1920" dirty="0">
                <a:solidFill>
                  <a:srgbClr val="000000"/>
                </a:solidFill>
                <a:latin typeface="Calibri" charset="0"/>
              </a:rPr>
              <a:t> </a:t>
            </a:r>
            <a:r>
              <a:rPr lang="nb-NO" sz="1920" dirty="0" err="1">
                <a:solidFill>
                  <a:srgbClr val="000000"/>
                </a:solidFill>
                <a:latin typeface="Calibri" charset="0"/>
              </a:rPr>
              <a:t>information</a:t>
            </a:r>
            <a:r>
              <a:rPr lang="nb-NO" sz="1920" dirty="0">
                <a:solidFill>
                  <a:srgbClr val="000000"/>
                </a:solidFill>
                <a:latin typeface="Calibri" charset="0"/>
              </a:rPr>
              <a:t> </a:t>
            </a:r>
            <a:r>
              <a:rPr lang="nb-NO" sz="1920" dirty="0" err="1">
                <a:solidFill>
                  <a:srgbClr val="000000"/>
                </a:solidFill>
                <a:latin typeface="Calibri" charset="0"/>
              </a:rPr>
              <a:t>infrastructure</a:t>
            </a:r>
            <a:r>
              <a:rPr lang="nb-NO" sz="1920" dirty="0">
                <a:solidFill>
                  <a:srgbClr val="000000"/>
                </a:solidFill>
                <a:latin typeface="Calibri" charset="0"/>
              </a:rPr>
              <a:t> and </a:t>
            </a:r>
            <a:r>
              <a:rPr lang="nb-NO" sz="1920" dirty="0" err="1">
                <a:solidFill>
                  <a:srgbClr val="000000"/>
                </a:solidFill>
                <a:latin typeface="Calibri" charset="0"/>
              </a:rPr>
              <a:t>networks</a:t>
            </a:r>
            <a:r>
              <a:rPr lang="nb-NO" sz="1920" dirty="0">
                <a:solidFill>
                  <a:srgbClr val="000000"/>
                </a:solidFill>
                <a:latin typeface="Calibri" charset="0"/>
              </a:rPr>
              <a:t>. ENISA </a:t>
            </a:r>
            <a:r>
              <a:rPr lang="nb-NO" sz="1920" dirty="0" err="1">
                <a:solidFill>
                  <a:srgbClr val="000000"/>
                </a:solidFill>
                <a:latin typeface="Calibri" charset="0"/>
              </a:rPr>
              <a:t>seeks</a:t>
            </a:r>
            <a:r>
              <a:rPr lang="nb-NO" sz="1920" dirty="0">
                <a:solidFill>
                  <a:srgbClr val="000000"/>
                </a:solidFill>
                <a:latin typeface="Calibri" charset="0"/>
              </a:rPr>
              <a:t> to </a:t>
            </a:r>
            <a:r>
              <a:rPr lang="nb-NO" sz="1920" dirty="0" err="1">
                <a:solidFill>
                  <a:srgbClr val="000000"/>
                </a:solidFill>
                <a:latin typeface="Calibri" charset="0"/>
              </a:rPr>
              <a:t>enhance</a:t>
            </a:r>
            <a:r>
              <a:rPr lang="nb-NO" sz="1920" dirty="0">
                <a:solidFill>
                  <a:srgbClr val="000000"/>
                </a:solidFill>
                <a:latin typeface="Calibri" charset="0"/>
              </a:rPr>
              <a:t> </a:t>
            </a:r>
            <a:r>
              <a:rPr lang="nb-NO" sz="1920" dirty="0" err="1">
                <a:solidFill>
                  <a:srgbClr val="000000"/>
                </a:solidFill>
                <a:latin typeface="Calibri" charset="0"/>
              </a:rPr>
              <a:t>existing</a:t>
            </a:r>
            <a:r>
              <a:rPr lang="nb-NO" sz="1920" dirty="0">
                <a:solidFill>
                  <a:srgbClr val="000000"/>
                </a:solidFill>
                <a:latin typeface="Calibri" charset="0"/>
              </a:rPr>
              <a:t> </a:t>
            </a:r>
            <a:r>
              <a:rPr lang="nb-NO" sz="1920" dirty="0" err="1">
                <a:solidFill>
                  <a:srgbClr val="000000"/>
                </a:solidFill>
                <a:latin typeface="Calibri" charset="0"/>
              </a:rPr>
              <a:t>expertise</a:t>
            </a:r>
            <a:r>
              <a:rPr lang="nb-NO" sz="1920" dirty="0">
                <a:solidFill>
                  <a:srgbClr val="000000"/>
                </a:solidFill>
                <a:latin typeface="Calibri" charset="0"/>
              </a:rPr>
              <a:t> in </a:t>
            </a:r>
            <a:r>
              <a:rPr lang="nb-NO" sz="1920" dirty="0" err="1">
                <a:solidFill>
                  <a:srgbClr val="000000"/>
                </a:solidFill>
                <a:latin typeface="Calibri" charset="0"/>
              </a:rPr>
              <a:t>member</a:t>
            </a:r>
            <a:r>
              <a:rPr lang="nb-NO" sz="1920" dirty="0">
                <a:solidFill>
                  <a:srgbClr val="000000"/>
                </a:solidFill>
                <a:latin typeface="Calibri" charset="0"/>
              </a:rPr>
              <a:t> </a:t>
            </a:r>
            <a:r>
              <a:rPr lang="nb-NO" sz="1920" dirty="0" err="1">
                <a:solidFill>
                  <a:srgbClr val="000000"/>
                </a:solidFill>
                <a:latin typeface="Calibri" charset="0"/>
              </a:rPr>
              <a:t>states</a:t>
            </a:r>
            <a:r>
              <a:rPr lang="nb-NO" sz="1920" dirty="0">
                <a:solidFill>
                  <a:srgbClr val="000000"/>
                </a:solidFill>
                <a:latin typeface="Calibri" charset="0"/>
              </a:rPr>
              <a:t> by </a:t>
            </a:r>
            <a:r>
              <a:rPr lang="nb-NO" sz="1920" dirty="0" err="1">
                <a:solidFill>
                  <a:srgbClr val="000000"/>
                </a:solidFill>
                <a:latin typeface="Calibri" charset="0"/>
              </a:rPr>
              <a:t>supporting</a:t>
            </a:r>
            <a:r>
              <a:rPr lang="nb-NO" sz="1920" dirty="0">
                <a:solidFill>
                  <a:srgbClr val="000000"/>
                </a:solidFill>
                <a:latin typeface="Calibri" charset="0"/>
              </a:rPr>
              <a:t> </a:t>
            </a:r>
            <a:r>
              <a:rPr lang="nb-NO" sz="1920" dirty="0" err="1">
                <a:solidFill>
                  <a:srgbClr val="000000"/>
                </a:solidFill>
                <a:latin typeface="Calibri" charset="0"/>
              </a:rPr>
              <a:t>the</a:t>
            </a:r>
            <a:r>
              <a:rPr lang="nb-NO" sz="1920" dirty="0">
                <a:solidFill>
                  <a:srgbClr val="000000"/>
                </a:solidFill>
                <a:latin typeface="Calibri" charset="0"/>
              </a:rPr>
              <a:t> </a:t>
            </a:r>
            <a:r>
              <a:rPr lang="nb-NO" sz="1920" dirty="0" err="1">
                <a:solidFill>
                  <a:srgbClr val="000000"/>
                </a:solidFill>
                <a:latin typeface="Calibri" charset="0"/>
              </a:rPr>
              <a:t>development</a:t>
            </a:r>
            <a:r>
              <a:rPr lang="nb-NO" sz="1920" dirty="0">
                <a:solidFill>
                  <a:srgbClr val="000000"/>
                </a:solidFill>
                <a:latin typeface="Calibri" charset="0"/>
              </a:rPr>
              <a:t> of cross-border </a:t>
            </a:r>
            <a:r>
              <a:rPr lang="nb-NO" sz="1920" dirty="0" err="1">
                <a:solidFill>
                  <a:srgbClr val="000000"/>
                </a:solidFill>
                <a:latin typeface="Calibri" charset="0"/>
              </a:rPr>
              <a:t>communities</a:t>
            </a:r>
            <a:r>
              <a:rPr lang="nb-NO" sz="1920" dirty="0">
                <a:solidFill>
                  <a:srgbClr val="000000"/>
                </a:solidFill>
                <a:latin typeface="Calibri" charset="0"/>
              </a:rPr>
              <a:t> </a:t>
            </a:r>
            <a:r>
              <a:rPr lang="nb-NO" sz="1920" dirty="0" err="1">
                <a:solidFill>
                  <a:srgbClr val="000000"/>
                </a:solidFill>
                <a:latin typeface="Calibri" charset="0"/>
              </a:rPr>
              <a:t>committed</a:t>
            </a:r>
            <a:r>
              <a:rPr lang="nb-NO" sz="1920" dirty="0">
                <a:solidFill>
                  <a:srgbClr val="000000"/>
                </a:solidFill>
                <a:latin typeface="Calibri" charset="0"/>
              </a:rPr>
              <a:t> to </a:t>
            </a:r>
            <a:r>
              <a:rPr lang="nb-NO" sz="1920" dirty="0" err="1">
                <a:solidFill>
                  <a:srgbClr val="000000"/>
                </a:solidFill>
                <a:latin typeface="Calibri" charset="0"/>
              </a:rPr>
              <a:t>improving</a:t>
            </a:r>
            <a:r>
              <a:rPr lang="nb-NO" sz="1920" dirty="0">
                <a:solidFill>
                  <a:srgbClr val="000000"/>
                </a:solidFill>
                <a:latin typeface="Calibri" charset="0"/>
              </a:rPr>
              <a:t> </a:t>
            </a:r>
            <a:r>
              <a:rPr lang="nb-NO" sz="1920" dirty="0" err="1">
                <a:solidFill>
                  <a:srgbClr val="000000"/>
                </a:solidFill>
                <a:latin typeface="Calibri" charset="0"/>
              </a:rPr>
              <a:t>network</a:t>
            </a:r>
            <a:r>
              <a:rPr lang="nb-NO" sz="1920" dirty="0">
                <a:solidFill>
                  <a:srgbClr val="000000"/>
                </a:solidFill>
                <a:latin typeface="Calibri" charset="0"/>
              </a:rPr>
              <a:t> and </a:t>
            </a:r>
            <a:r>
              <a:rPr lang="nb-NO" sz="1920" dirty="0" err="1">
                <a:solidFill>
                  <a:srgbClr val="000000"/>
                </a:solidFill>
                <a:latin typeface="Calibri" charset="0"/>
              </a:rPr>
              <a:t>information</a:t>
            </a:r>
            <a:r>
              <a:rPr lang="nb-NO" sz="1920" dirty="0">
                <a:solidFill>
                  <a:srgbClr val="000000"/>
                </a:solidFill>
                <a:latin typeface="Calibri" charset="0"/>
              </a:rPr>
              <a:t> </a:t>
            </a:r>
            <a:r>
              <a:rPr lang="nb-NO" sz="1920" dirty="0" err="1">
                <a:solidFill>
                  <a:srgbClr val="000000"/>
                </a:solidFill>
                <a:latin typeface="Calibri" charset="0"/>
              </a:rPr>
              <a:t>security</a:t>
            </a:r>
            <a:r>
              <a:rPr lang="nb-NO" sz="1920" dirty="0">
                <a:solidFill>
                  <a:srgbClr val="000000"/>
                </a:solidFill>
                <a:latin typeface="Calibri" charset="0"/>
              </a:rPr>
              <a:t> </a:t>
            </a:r>
            <a:r>
              <a:rPr lang="nb-NO" sz="1920" dirty="0" err="1">
                <a:solidFill>
                  <a:srgbClr val="000000"/>
                </a:solidFill>
                <a:latin typeface="Calibri" charset="0"/>
              </a:rPr>
              <a:t>throughout</a:t>
            </a:r>
            <a:r>
              <a:rPr lang="nb-NO" sz="1920" dirty="0">
                <a:solidFill>
                  <a:srgbClr val="000000"/>
                </a:solidFill>
                <a:latin typeface="Calibri" charset="0"/>
              </a:rPr>
              <a:t> </a:t>
            </a:r>
            <a:r>
              <a:rPr lang="nb-NO" sz="1920" dirty="0" err="1">
                <a:solidFill>
                  <a:srgbClr val="000000"/>
                </a:solidFill>
                <a:latin typeface="Calibri" charset="0"/>
              </a:rPr>
              <a:t>the</a:t>
            </a:r>
            <a:r>
              <a:rPr lang="nb-NO" sz="1920" dirty="0">
                <a:solidFill>
                  <a:srgbClr val="000000"/>
                </a:solidFill>
                <a:latin typeface="Calibri" charset="0"/>
              </a:rPr>
              <a:t> EU. More </a:t>
            </a:r>
            <a:r>
              <a:rPr lang="nb-NO" sz="1920" dirty="0" err="1">
                <a:solidFill>
                  <a:srgbClr val="000000"/>
                </a:solidFill>
                <a:latin typeface="Calibri" charset="0"/>
              </a:rPr>
              <a:t>information</a:t>
            </a:r>
            <a:r>
              <a:rPr lang="nb-NO" sz="1920" dirty="0">
                <a:solidFill>
                  <a:srgbClr val="000000"/>
                </a:solidFill>
                <a:latin typeface="Calibri" charset="0"/>
              </a:rPr>
              <a:t> </a:t>
            </a:r>
            <a:r>
              <a:rPr lang="nb-NO" sz="1920" dirty="0" err="1">
                <a:solidFill>
                  <a:srgbClr val="000000"/>
                </a:solidFill>
                <a:latin typeface="Calibri" charset="0"/>
              </a:rPr>
              <a:t>about</a:t>
            </a:r>
            <a:r>
              <a:rPr lang="nb-NO" sz="1920" dirty="0">
                <a:solidFill>
                  <a:srgbClr val="000000"/>
                </a:solidFill>
                <a:latin typeface="Calibri" charset="0"/>
              </a:rPr>
              <a:t> ENISA and </a:t>
            </a:r>
            <a:r>
              <a:rPr lang="nb-NO" sz="1920" dirty="0" err="1">
                <a:solidFill>
                  <a:srgbClr val="000000"/>
                </a:solidFill>
                <a:latin typeface="Calibri" charset="0"/>
              </a:rPr>
              <a:t>its</a:t>
            </a:r>
            <a:r>
              <a:rPr lang="nb-NO" sz="1920" dirty="0">
                <a:solidFill>
                  <a:srgbClr val="000000"/>
                </a:solidFill>
                <a:latin typeface="Calibri" charset="0"/>
              </a:rPr>
              <a:t> </a:t>
            </a:r>
            <a:r>
              <a:rPr lang="nb-NO" sz="1920" dirty="0" err="1">
                <a:solidFill>
                  <a:srgbClr val="000000"/>
                </a:solidFill>
                <a:latin typeface="Calibri" charset="0"/>
              </a:rPr>
              <a:t>work</a:t>
            </a:r>
            <a:r>
              <a:rPr lang="nb-NO" sz="1920" dirty="0">
                <a:solidFill>
                  <a:srgbClr val="000000"/>
                </a:solidFill>
                <a:latin typeface="Calibri" charset="0"/>
              </a:rPr>
              <a:t> </a:t>
            </a:r>
            <a:r>
              <a:rPr lang="nb-NO" sz="1920" dirty="0" err="1">
                <a:solidFill>
                  <a:srgbClr val="000000"/>
                </a:solidFill>
                <a:latin typeface="Calibri" charset="0"/>
              </a:rPr>
              <a:t>can</a:t>
            </a:r>
            <a:r>
              <a:rPr lang="nb-NO" sz="1920" dirty="0">
                <a:solidFill>
                  <a:srgbClr val="000000"/>
                </a:solidFill>
                <a:latin typeface="Calibri" charset="0"/>
              </a:rPr>
              <a:t> be </a:t>
            </a:r>
            <a:r>
              <a:rPr lang="nb-NO" sz="1920" dirty="0" err="1">
                <a:solidFill>
                  <a:srgbClr val="000000"/>
                </a:solidFill>
                <a:latin typeface="Calibri" charset="0"/>
              </a:rPr>
              <a:t>found</a:t>
            </a:r>
            <a:r>
              <a:rPr lang="nb-NO" sz="1920" dirty="0">
                <a:solidFill>
                  <a:srgbClr val="000000"/>
                </a:solidFill>
                <a:latin typeface="Calibri" charset="0"/>
              </a:rPr>
              <a:t> at </a:t>
            </a:r>
            <a:r>
              <a:rPr lang="nb-NO" sz="1920" b="1" dirty="0" err="1">
                <a:solidFill>
                  <a:srgbClr val="000000"/>
                </a:solidFill>
                <a:latin typeface="Calibri" charset="0"/>
              </a:rPr>
              <a:t>www.enisa.europa.eu</a:t>
            </a:r>
            <a:r>
              <a:rPr lang="nb-NO" sz="1920" dirty="0">
                <a:solidFill>
                  <a:srgbClr val="000000"/>
                </a:solidFill>
                <a:latin typeface="Calibri" charset="0"/>
              </a:rPr>
              <a:t>. </a:t>
            </a:r>
            <a:endParaRPr lang="nb-NO" sz="1920" dirty="0">
              <a:solidFill>
                <a:prstClr val="black"/>
              </a:solidFill>
              <a:latin typeface="Aptos" panose="02110004020202020204"/>
            </a:endParaRPr>
          </a:p>
          <a:p>
            <a:pPr defTabSz="1097280"/>
            <a:br>
              <a:rPr lang="nb-NO" sz="1920" dirty="0">
                <a:solidFill>
                  <a:prstClr val="black"/>
                </a:solidFill>
                <a:latin typeface="Aptos" panose="02110004020202020204"/>
              </a:rPr>
            </a:br>
            <a:endParaRPr lang="nb-NO" sz="1920" dirty="0">
              <a:solidFill>
                <a:prstClr val="black"/>
              </a:solidFill>
              <a:latin typeface="Aptos" panose="02110004020202020204"/>
            </a:endParaRPr>
          </a:p>
        </p:txBody>
      </p:sp>
    </p:spTree>
    <p:extLst>
      <p:ext uri="{BB962C8B-B14F-4D97-AF65-F5344CB8AC3E}">
        <p14:creationId xmlns:p14="http://schemas.microsoft.com/office/powerpoint/2010/main" val="3569397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11"/>
          <p:cNvSpPr/>
          <p:nvPr/>
        </p:nvSpPr>
        <p:spPr>
          <a:xfrm>
            <a:off x="7374937" y="4385412"/>
            <a:ext cx="1557307" cy="2154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11" name="TekstSylinder 10"/>
          <p:cNvSpPr txBox="1"/>
          <p:nvPr/>
        </p:nvSpPr>
        <p:spPr>
          <a:xfrm>
            <a:off x="6929589" y="1162983"/>
            <a:ext cx="6738284" cy="6334042"/>
          </a:xfrm>
          <a:prstGeom prst="rect">
            <a:avLst/>
          </a:prstGeom>
          <a:noFill/>
        </p:spPr>
        <p:txBody>
          <a:bodyPr wrap="square" rtlCol="0">
            <a:spAutoFit/>
          </a:bodyPr>
          <a:lstStyle/>
          <a:p>
            <a:pPr defTabSz="1097280"/>
            <a:r>
              <a:rPr lang="nb-NO" sz="1920" b="1" u="sng" dirty="0">
                <a:solidFill>
                  <a:prstClr val="black"/>
                </a:solidFill>
                <a:latin typeface="Aptos" panose="02110004020202020204"/>
              </a:rPr>
              <a:t>Management and </a:t>
            </a:r>
            <a:r>
              <a:rPr lang="nb-NO" sz="1920" b="1" u="sng" dirty="0" err="1">
                <a:solidFill>
                  <a:prstClr val="black"/>
                </a:solidFill>
                <a:latin typeface="Aptos" panose="02110004020202020204"/>
              </a:rPr>
              <a:t>organisational</a:t>
            </a:r>
            <a:r>
              <a:rPr lang="nb-NO" sz="1920" b="1" u="sng" dirty="0">
                <a:solidFill>
                  <a:prstClr val="black"/>
                </a:solidFill>
                <a:latin typeface="Aptos" panose="02110004020202020204"/>
              </a:rPr>
              <a:t> </a:t>
            </a:r>
            <a:r>
              <a:rPr lang="nb-NO" sz="1920" b="1" u="sng" dirty="0" err="1">
                <a:solidFill>
                  <a:prstClr val="black"/>
                </a:solidFill>
                <a:latin typeface="Aptos" panose="02110004020202020204"/>
              </a:rPr>
              <a:t>leadership</a:t>
            </a:r>
            <a:endParaRPr lang="nb-NO" sz="1920" b="1" u="sng" dirty="0">
              <a:solidFill>
                <a:prstClr val="black"/>
              </a:solidFill>
              <a:latin typeface="Aptos" panose="02110004020202020204"/>
            </a:endParaRPr>
          </a:p>
          <a:p>
            <a:pPr defTabSz="1097280"/>
            <a:endParaRPr lang="nb-NO" sz="1680" dirty="0">
              <a:solidFill>
                <a:prstClr val="black"/>
              </a:solidFill>
              <a:latin typeface="Aptos" panose="02110004020202020204"/>
            </a:endParaRPr>
          </a:p>
          <a:p>
            <a:pPr marL="342900" indent="-342900" defTabSz="1097280" fontAlgn="base">
              <a:buFont typeface="Arial" charset="0"/>
              <a:buChar char="•"/>
            </a:pPr>
            <a:r>
              <a:rPr lang="nb-NO" sz="1680" dirty="0" err="1">
                <a:solidFill>
                  <a:prstClr val="black"/>
                </a:solidFill>
                <a:latin typeface="Aptos" panose="02110004020202020204"/>
              </a:rPr>
              <a:t>Take</a:t>
            </a:r>
            <a:r>
              <a:rPr lang="nb-NO" sz="1680" dirty="0">
                <a:solidFill>
                  <a:prstClr val="black"/>
                </a:solidFill>
                <a:latin typeface="Aptos" panose="02110004020202020204"/>
              </a:rPr>
              <a:t> </a:t>
            </a:r>
            <a:r>
              <a:rPr lang="nb-NO" sz="1680" dirty="0" err="1">
                <a:solidFill>
                  <a:prstClr val="black"/>
                </a:solidFill>
                <a:latin typeface="Aptos" panose="02110004020202020204"/>
              </a:rPr>
              <a:t>responsibility</a:t>
            </a:r>
            <a:r>
              <a:rPr lang="nb-NO" sz="1680" dirty="0">
                <a:solidFill>
                  <a:prstClr val="black"/>
                </a:solidFill>
                <a:latin typeface="Aptos" panose="02110004020202020204"/>
              </a:rPr>
              <a:t>: </a:t>
            </a:r>
            <a:r>
              <a:rPr lang="nb-NO" sz="1680" dirty="0" err="1">
                <a:solidFill>
                  <a:prstClr val="black"/>
                </a:solidFill>
                <a:latin typeface="Aptos" panose="02110004020202020204"/>
              </a:rPr>
              <a:t>Decide</a:t>
            </a:r>
            <a:r>
              <a:rPr lang="nb-NO" sz="1680" dirty="0">
                <a:solidFill>
                  <a:prstClr val="black"/>
                </a:solidFill>
                <a:latin typeface="Aptos" panose="02110004020202020204"/>
              </a:rPr>
              <a:t> </a:t>
            </a:r>
            <a:r>
              <a:rPr lang="nb-NO" sz="1680" dirty="0" err="1">
                <a:solidFill>
                  <a:prstClr val="black"/>
                </a:solidFill>
                <a:latin typeface="Aptos" panose="02110004020202020204"/>
              </a:rPr>
              <a:t>which</a:t>
            </a:r>
            <a:r>
              <a:rPr lang="nb-NO" sz="1680" dirty="0">
                <a:solidFill>
                  <a:prstClr val="black"/>
                </a:solidFill>
                <a:latin typeface="Aptos" panose="02110004020202020204"/>
              </a:rPr>
              <a:t> </a:t>
            </a:r>
            <a:r>
              <a:rPr lang="nb-NO" sz="1680" dirty="0" err="1">
                <a:solidFill>
                  <a:prstClr val="black"/>
                </a:solidFill>
                <a:latin typeface="Aptos" panose="02110004020202020204"/>
              </a:rPr>
              <a:t>security</a:t>
            </a:r>
            <a:r>
              <a:rPr lang="nb-NO" sz="1680" dirty="0">
                <a:solidFill>
                  <a:prstClr val="black"/>
                </a:solidFill>
                <a:latin typeface="Aptos" panose="02110004020202020204"/>
              </a:rPr>
              <a:t> risks </a:t>
            </a:r>
            <a:r>
              <a:rPr lang="nb-NO" sz="1680" dirty="0" err="1">
                <a:solidFill>
                  <a:prstClr val="black"/>
                </a:solidFill>
                <a:latin typeface="Aptos" panose="02110004020202020204"/>
              </a:rPr>
              <a:t>they</a:t>
            </a:r>
            <a:r>
              <a:rPr lang="nb-NO" sz="1680" dirty="0">
                <a:solidFill>
                  <a:prstClr val="black"/>
                </a:solidFill>
                <a:latin typeface="Aptos" panose="02110004020202020204"/>
              </a:rPr>
              <a:t> </a:t>
            </a:r>
            <a:r>
              <a:rPr lang="nb-NO" sz="1680" dirty="0" err="1">
                <a:solidFill>
                  <a:prstClr val="black"/>
                </a:solidFill>
                <a:latin typeface="Aptos" panose="02110004020202020204"/>
              </a:rPr>
              <a:t>want</a:t>
            </a:r>
            <a:r>
              <a:rPr lang="nb-NO" sz="1680" dirty="0">
                <a:solidFill>
                  <a:prstClr val="black"/>
                </a:solidFill>
                <a:latin typeface="Aptos" panose="02110004020202020204"/>
              </a:rPr>
              <a:t> to </a:t>
            </a:r>
            <a:r>
              <a:rPr lang="nb-NO" sz="1680" dirty="0" err="1">
                <a:solidFill>
                  <a:prstClr val="black"/>
                </a:solidFill>
                <a:latin typeface="Aptos" panose="02110004020202020204"/>
              </a:rPr>
              <a:t>manage</a:t>
            </a:r>
            <a:r>
              <a:rPr lang="nb-NO" sz="1680" dirty="0">
                <a:solidFill>
                  <a:prstClr val="black"/>
                </a:solidFill>
                <a:latin typeface="Aptos" panose="02110004020202020204"/>
              </a:rPr>
              <a:t>, and </a:t>
            </a:r>
            <a:r>
              <a:rPr lang="nb-NO" sz="1680" dirty="0" err="1">
                <a:solidFill>
                  <a:prstClr val="black"/>
                </a:solidFill>
                <a:latin typeface="Aptos" panose="02110004020202020204"/>
              </a:rPr>
              <a:t>commit</a:t>
            </a:r>
            <a:r>
              <a:rPr lang="nb-NO" sz="1680" dirty="0">
                <a:solidFill>
                  <a:prstClr val="black"/>
                </a:solidFill>
                <a:latin typeface="Aptos" panose="02110004020202020204"/>
              </a:rPr>
              <a:t> </a:t>
            </a:r>
            <a:r>
              <a:rPr lang="nb-NO" sz="1680" dirty="0" err="1">
                <a:solidFill>
                  <a:prstClr val="black"/>
                </a:solidFill>
                <a:latin typeface="Aptos" panose="02110004020202020204"/>
              </a:rPr>
              <a:t>the</a:t>
            </a:r>
            <a:r>
              <a:rPr lang="nb-NO" sz="1680" dirty="0">
                <a:solidFill>
                  <a:prstClr val="black"/>
                </a:solidFill>
                <a:latin typeface="Aptos" panose="02110004020202020204"/>
              </a:rPr>
              <a:t> </a:t>
            </a:r>
            <a:r>
              <a:rPr lang="nb-NO" sz="1680" dirty="0" err="1">
                <a:solidFill>
                  <a:prstClr val="black"/>
                </a:solidFill>
                <a:latin typeface="Aptos" panose="02110004020202020204"/>
              </a:rPr>
              <a:t>resources</a:t>
            </a:r>
            <a:r>
              <a:rPr lang="nb-NO" sz="1680" dirty="0">
                <a:solidFill>
                  <a:prstClr val="black"/>
                </a:solidFill>
                <a:latin typeface="Aptos" panose="02110004020202020204"/>
              </a:rPr>
              <a:t> </a:t>
            </a:r>
            <a:r>
              <a:rPr lang="nb-NO" sz="1680" dirty="0" err="1">
                <a:solidFill>
                  <a:prstClr val="black"/>
                </a:solidFill>
                <a:latin typeface="Aptos" panose="02110004020202020204"/>
              </a:rPr>
              <a:t>required</a:t>
            </a:r>
            <a:r>
              <a:rPr lang="nb-NO" sz="1680" dirty="0">
                <a:solidFill>
                  <a:prstClr val="black"/>
                </a:solidFill>
                <a:latin typeface="Aptos" panose="02110004020202020204"/>
              </a:rPr>
              <a:t>. This </a:t>
            </a:r>
            <a:r>
              <a:rPr lang="nb-NO" sz="1680" dirty="0" err="1">
                <a:solidFill>
                  <a:prstClr val="black"/>
                </a:solidFill>
                <a:latin typeface="Aptos" panose="02110004020202020204"/>
              </a:rPr>
              <a:t>includes</a:t>
            </a:r>
            <a:r>
              <a:rPr lang="nb-NO" sz="1680" dirty="0">
                <a:solidFill>
                  <a:prstClr val="black"/>
                </a:solidFill>
                <a:latin typeface="Aptos" panose="02110004020202020204"/>
              </a:rPr>
              <a:t> </a:t>
            </a:r>
            <a:r>
              <a:rPr lang="nb-NO" sz="1680" dirty="0" err="1">
                <a:solidFill>
                  <a:prstClr val="black"/>
                </a:solidFill>
                <a:latin typeface="Aptos" panose="02110004020202020204"/>
              </a:rPr>
              <a:t>the</a:t>
            </a:r>
            <a:r>
              <a:rPr lang="nb-NO" sz="1680" dirty="0">
                <a:solidFill>
                  <a:prstClr val="black"/>
                </a:solidFill>
                <a:latin typeface="Aptos" panose="02110004020202020204"/>
              </a:rPr>
              <a:t> </a:t>
            </a:r>
            <a:r>
              <a:rPr lang="nb-NO" sz="1680" dirty="0" err="1">
                <a:solidFill>
                  <a:prstClr val="black"/>
                </a:solidFill>
                <a:latin typeface="Aptos" panose="02110004020202020204"/>
              </a:rPr>
              <a:t>cost</a:t>
            </a:r>
            <a:r>
              <a:rPr lang="nb-NO" sz="1680" dirty="0">
                <a:solidFill>
                  <a:prstClr val="black"/>
                </a:solidFill>
                <a:latin typeface="Aptos" panose="02110004020202020204"/>
              </a:rPr>
              <a:t> of </a:t>
            </a:r>
            <a:r>
              <a:rPr lang="nb-NO" sz="1680" dirty="0" err="1">
                <a:solidFill>
                  <a:prstClr val="black"/>
                </a:solidFill>
                <a:latin typeface="Aptos" panose="02110004020202020204"/>
              </a:rPr>
              <a:t>buying</a:t>
            </a:r>
            <a:r>
              <a:rPr lang="nb-NO" sz="1680" dirty="0">
                <a:solidFill>
                  <a:prstClr val="black"/>
                </a:solidFill>
                <a:latin typeface="Aptos" panose="02110004020202020204"/>
              </a:rPr>
              <a:t> </a:t>
            </a:r>
            <a:r>
              <a:rPr lang="nb-NO" sz="1680" dirty="0" err="1">
                <a:solidFill>
                  <a:prstClr val="black"/>
                </a:solidFill>
                <a:latin typeface="Aptos" panose="02110004020202020204"/>
              </a:rPr>
              <a:t>security</a:t>
            </a:r>
            <a:r>
              <a:rPr lang="nb-NO" sz="1680" dirty="0">
                <a:solidFill>
                  <a:prstClr val="black"/>
                </a:solidFill>
                <a:latin typeface="Aptos" panose="02110004020202020204"/>
              </a:rPr>
              <a:t> </a:t>
            </a:r>
            <a:r>
              <a:rPr lang="nb-NO" sz="1680" dirty="0" err="1">
                <a:solidFill>
                  <a:prstClr val="black"/>
                </a:solidFill>
                <a:latin typeface="Aptos" panose="02110004020202020204"/>
              </a:rPr>
              <a:t>equipment</a:t>
            </a:r>
            <a:r>
              <a:rPr lang="nb-NO" sz="1680" dirty="0">
                <a:solidFill>
                  <a:prstClr val="black"/>
                </a:solidFill>
                <a:latin typeface="Aptos" panose="02110004020202020204"/>
              </a:rPr>
              <a:t> and services, </a:t>
            </a:r>
            <a:r>
              <a:rPr lang="nb-NO" sz="1680" dirty="0" err="1">
                <a:solidFill>
                  <a:prstClr val="black"/>
                </a:solidFill>
                <a:latin typeface="Aptos" panose="02110004020202020204"/>
              </a:rPr>
              <a:t>but</a:t>
            </a:r>
            <a:r>
              <a:rPr lang="nb-NO" sz="1680" dirty="0">
                <a:solidFill>
                  <a:prstClr val="black"/>
                </a:solidFill>
                <a:latin typeface="Aptos" panose="02110004020202020204"/>
              </a:rPr>
              <a:t> more </a:t>
            </a:r>
            <a:r>
              <a:rPr lang="nb-NO" sz="1680" dirty="0" err="1">
                <a:solidFill>
                  <a:prstClr val="black"/>
                </a:solidFill>
                <a:latin typeface="Aptos" panose="02110004020202020204"/>
              </a:rPr>
              <a:t>important</a:t>
            </a:r>
            <a:r>
              <a:rPr lang="nb-NO" sz="1680" dirty="0">
                <a:solidFill>
                  <a:prstClr val="black"/>
                </a:solidFill>
                <a:latin typeface="Aptos" panose="02110004020202020204"/>
              </a:rPr>
              <a:t> </a:t>
            </a:r>
            <a:r>
              <a:rPr lang="nb-NO" sz="1680" dirty="0" err="1">
                <a:solidFill>
                  <a:prstClr val="black"/>
                </a:solidFill>
                <a:latin typeface="Aptos" panose="02110004020202020204"/>
              </a:rPr>
              <a:t>the</a:t>
            </a:r>
            <a:r>
              <a:rPr lang="nb-NO" sz="1680" dirty="0">
                <a:solidFill>
                  <a:prstClr val="black"/>
                </a:solidFill>
                <a:latin typeface="Aptos" panose="02110004020202020204"/>
              </a:rPr>
              <a:t> total </a:t>
            </a:r>
            <a:r>
              <a:rPr lang="nb-NO" sz="1680" dirty="0" err="1">
                <a:solidFill>
                  <a:prstClr val="black"/>
                </a:solidFill>
                <a:latin typeface="Aptos" panose="02110004020202020204"/>
              </a:rPr>
              <a:t>cost</a:t>
            </a:r>
            <a:r>
              <a:rPr lang="nb-NO" sz="1680" dirty="0">
                <a:solidFill>
                  <a:prstClr val="black"/>
                </a:solidFill>
                <a:latin typeface="Aptos" panose="02110004020202020204"/>
              </a:rPr>
              <a:t> of operating </a:t>
            </a:r>
            <a:r>
              <a:rPr lang="nb-NO" sz="1680" dirty="0" err="1">
                <a:solidFill>
                  <a:prstClr val="black"/>
                </a:solidFill>
                <a:latin typeface="Aptos" panose="02110004020202020204"/>
              </a:rPr>
              <a:t>those</a:t>
            </a:r>
            <a:r>
              <a:rPr lang="nb-NO" sz="1680" dirty="0">
                <a:solidFill>
                  <a:prstClr val="black"/>
                </a:solidFill>
                <a:latin typeface="Aptos" panose="02110004020202020204"/>
              </a:rPr>
              <a:t> </a:t>
            </a:r>
            <a:r>
              <a:rPr lang="nb-NO" sz="1680" dirty="0" err="1">
                <a:solidFill>
                  <a:prstClr val="black"/>
                </a:solidFill>
                <a:latin typeface="Aptos" panose="02110004020202020204"/>
              </a:rPr>
              <a:t>security</a:t>
            </a:r>
            <a:r>
              <a:rPr lang="nb-NO" sz="1680" dirty="0">
                <a:solidFill>
                  <a:prstClr val="black"/>
                </a:solidFill>
                <a:latin typeface="Aptos" panose="02110004020202020204"/>
              </a:rPr>
              <a:t> </a:t>
            </a:r>
            <a:r>
              <a:rPr lang="nb-NO" sz="1680" dirty="0" err="1">
                <a:solidFill>
                  <a:prstClr val="black"/>
                </a:solidFill>
                <a:latin typeface="Aptos" panose="02110004020202020204"/>
              </a:rPr>
              <a:t>measures</a:t>
            </a:r>
            <a:r>
              <a:rPr lang="nb-NO" sz="1680" dirty="0">
                <a:solidFill>
                  <a:prstClr val="black"/>
                </a:solidFill>
                <a:latin typeface="Aptos" panose="02110004020202020204"/>
              </a:rPr>
              <a:t>:</a:t>
            </a:r>
          </a:p>
          <a:p>
            <a:pPr marL="891540" lvl="1" indent="-342900" defTabSz="1097280" fontAlgn="base">
              <a:buFont typeface="Arial" charset="0"/>
              <a:buChar char="•"/>
            </a:pPr>
            <a:r>
              <a:rPr lang="nb-NO" sz="1680" dirty="0" err="1">
                <a:solidFill>
                  <a:prstClr val="black"/>
                </a:solidFill>
                <a:latin typeface="Aptos" panose="02110004020202020204"/>
              </a:rPr>
              <a:t>the</a:t>
            </a:r>
            <a:r>
              <a:rPr lang="nb-NO" sz="1680" dirty="0">
                <a:solidFill>
                  <a:prstClr val="black"/>
                </a:solidFill>
                <a:latin typeface="Aptos" panose="02110004020202020204"/>
              </a:rPr>
              <a:t> time staff have to spend </a:t>
            </a:r>
            <a:r>
              <a:rPr lang="nb-NO" sz="1680" dirty="0" err="1">
                <a:solidFill>
                  <a:prstClr val="black"/>
                </a:solidFill>
                <a:latin typeface="Aptos" panose="02110004020202020204"/>
              </a:rPr>
              <a:t>on</a:t>
            </a:r>
            <a:r>
              <a:rPr lang="nb-NO" sz="1680" dirty="0">
                <a:solidFill>
                  <a:prstClr val="black"/>
                </a:solidFill>
                <a:latin typeface="Aptos" panose="02110004020202020204"/>
              </a:rPr>
              <a:t> </a:t>
            </a:r>
            <a:r>
              <a:rPr lang="nb-NO" sz="1680" dirty="0" err="1">
                <a:solidFill>
                  <a:prstClr val="black"/>
                </a:solidFill>
                <a:latin typeface="Aptos" panose="02110004020202020204"/>
              </a:rPr>
              <a:t>security</a:t>
            </a:r>
            <a:endParaRPr lang="nb-NO" sz="1680" dirty="0">
              <a:solidFill>
                <a:prstClr val="black"/>
              </a:solidFill>
              <a:latin typeface="Aptos" panose="02110004020202020204"/>
            </a:endParaRPr>
          </a:p>
          <a:p>
            <a:pPr marL="891540" lvl="1" indent="-342900" defTabSz="1097280" fontAlgn="base">
              <a:buFont typeface="Arial" charset="0"/>
              <a:buChar char="•"/>
            </a:pPr>
            <a:r>
              <a:rPr lang="nb-NO" sz="1680" dirty="0" err="1">
                <a:solidFill>
                  <a:prstClr val="black"/>
                </a:solidFill>
                <a:latin typeface="Aptos" panose="02110004020202020204"/>
              </a:rPr>
              <a:t>the</a:t>
            </a:r>
            <a:r>
              <a:rPr lang="nb-NO" sz="1680" dirty="0">
                <a:solidFill>
                  <a:prstClr val="black"/>
                </a:solidFill>
                <a:latin typeface="Aptos" panose="02110004020202020204"/>
              </a:rPr>
              <a:t> time and </a:t>
            </a:r>
            <a:r>
              <a:rPr lang="nb-NO" sz="1680" dirty="0" err="1">
                <a:solidFill>
                  <a:prstClr val="black"/>
                </a:solidFill>
                <a:latin typeface="Aptos" panose="02110004020202020204"/>
              </a:rPr>
              <a:t>effort</a:t>
            </a:r>
            <a:r>
              <a:rPr lang="nb-NO" sz="1680" dirty="0">
                <a:solidFill>
                  <a:prstClr val="black"/>
                </a:solidFill>
                <a:latin typeface="Aptos" panose="02110004020202020204"/>
              </a:rPr>
              <a:t> </a:t>
            </a:r>
            <a:r>
              <a:rPr lang="nb-NO" sz="1680" dirty="0" err="1">
                <a:solidFill>
                  <a:prstClr val="black"/>
                </a:solidFill>
                <a:latin typeface="Aptos" panose="02110004020202020204"/>
              </a:rPr>
              <a:t>required</a:t>
            </a:r>
            <a:r>
              <a:rPr lang="nb-NO" sz="1680" dirty="0">
                <a:solidFill>
                  <a:prstClr val="black"/>
                </a:solidFill>
                <a:latin typeface="Aptos" panose="02110004020202020204"/>
              </a:rPr>
              <a:t> to </a:t>
            </a:r>
            <a:r>
              <a:rPr lang="nb-NO" sz="1680" dirty="0" err="1">
                <a:solidFill>
                  <a:prstClr val="black"/>
                </a:solidFill>
                <a:latin typeface="Aptos" panose="02110004020202020204"/>
              </a:rPr>
              <a:t>change</a:t>
            </a:r>
            <a:r>
              <a:rPr lang="nb-NO" sz="1680" dirty="0">
                <a:solidFill>
                  <a:prstClr val="black"/>
                </a:solidFill>
                <a:latin typeface="Aptos" panose="02110004020202020204"/>
              </a:rPr>
              <a:t> </a:t>
            </a:r>
            <a:r>
              <a:rPr lang="nb-NO" sz="1680" dirty="0" err="1">
                <a:solidFill>
                  <a:prstClr val="black"/>
                </a:solidFill>
                <a:latin typeface="Aptos" panose="02110004020202020204"/>
              </a:rPr>
              <a:t>insecure</a:t>
            </a:r>
            <a:r>
              <a:rPr lang="nb-NO" sz="1680" dirty="0">
                <a:solidFill>
                  <a:prstClr val="black"/>
                </a:solidFill>
                <a:latin typeface="Aptos" panose="02110004020202020204"/>
              </a:rPr>
              <a:t> </a:t>
            </a:r>
            <a:r>
              <a:rPr lang="nb-NO" sz="1680" dirty="0" err="1">
                <a:solidFill>
                  <a:prstClr val="black"/>
                </a:solidFill>
                <a:latin typeface="Aptos" panose="02110004020202020204"/>
              </a:rPr>
              <a:t>behaviours</a:t>
            </a:r>
            <a:r>
              <a:rPr lang="nb-NO" sz="1680" dirty="0">
                <a:solidFill>
                  <a:prstClr val="black"/>
                </a:solidFill>
                <a:latin typeface="Aptos" panose="02110004020202020204"/>
              </a:rPr>
              <a:t> </a:t>
            </a:r>
            <a:r>
              <a:rPr lang="nb-NO" sz="1680" dirty="0" err="1">
                <a:solidFill>
                  <a:prstClr val="black"/>
                </a:solidFill>
                <a:latin typeface="Aptos" panose="02110004020202020204"/>
              </a:rPr>
              <a:t>into</a:t>
            </a:r>
            <a:r>
              <a:rPr lang="nb-NO" sz="1680" dirty="0">
                <a:solidFill>
                  <a:prstClr val="black"/>
                </a:solidFill>
                <a:latin typeface="Aptos" panose="02110004020202020204"/>
              </a:rPr>
              <a:t> </a:t>
            </a:r>
            <a:r>
              <a:rPr lang="nb-NO" sz="1680" dirty="0" err="1">
                <a:solidFill>
                  <a:prstClr val="black"/>
                </a:solidFill>
                <a:latin typeface="Aptos" panose="02110004020202020204"/>
              </a:rPr>
              <a:t>secure</a:t>
            </a:r>
            <a:r>
              <a:rPr lang="nb-NO" sz="1680" dirty="0">
                <a:solidFill>
                  <a:prstClr val="black"/>
                </a:solidFill>
                <a:latin typeface="Aptos" panose="02110004020202020204"/>
              </a:rPr>
              <a:t> </a:t>
            </a:r>
            <a:r>
              <a:rPr lang="nb-NO" sz="1680" dirty="0" err="1">
                <a:solidFill>
                  <a:prstClr val="black"/>
                </a:solidFill>
                <a:latin typeface="Aptos" panose="02110004020202020204"/>
              </a:rPr>
              <a:t>ones</a:t>
            </a:r>
            <a:endParaRPr lang="nb-NO" sz="1680" dirty="0">
              <a:solidFill>
                <a:prstClr val="black"/>
              </a:solidFill>
              <a:latin typeface="Aptos" panose="02110004020202020204"/>
            </a:endParaRPr>
          </a:p>
          <a:p>
            <a:pPr marL="891540" lvl="1" indent="-342900" defTabSz="1097280" fontAlgn="base">
              <a:buFont typeface="Arial" charset="0"/>
              <a:buChar char="•"/>
            </a:pPr>
            <a:r>
              <a:rPr lang="nb-NO" sz="1680" dirty="0">
                <a:solidFill>
                  <a:prstClr val="black"/>
                </a:solidFill>
                <a:latin typeface="Aptos" panose="02110004020202020204"/>
              </a:rPr>
              <a:t>business </a:t>
            </a:r>
            <a:r>
              <a:rPr lang="nb-NO" sz="1680" dirty="0" err="1">
                <a:solidFill>
                  <a:prstClr val="black"/>
                </a:solidFill>
                <a:latin typeface="Aptos" panose="02110004020202020204"/>
              </a:rPr>
              <a:t>that</a:t>
            </a:r>
            <a:r>
              <a:rPr lang="nb-NO" sz="1680" dirty="0">
                <a:solidFill>
                  <a:prstClr val="black"/>
                </a:solidFill>
                <a:latin typeface="Aptos" panose="02110004020202020204"/>
              </a:rPr>
              <a:t> </a:t>
            </a:r>
            <a:r>
              <a:rPr lang="nb-NO" sz="1680" dirty="0" err="1">
                <a:solidFill>
                  <a:prstClr val="black"/>
                </a:solidFill>
                <a:latin typeface="Aptos" panose="02110004020202020204"/>
              </a:rPr>
              <a:t>may</a:t>
            </a:r>
            <a:r>
              <a:rPr lang="nb-NO" sz="1680" dirty="0">
                <a:solidFill>
                  <a:prstClr val="black"/>
                </a:solidFill>
                <a:latin typeface="Aptos" panose="02110004020202020204"/>
              </a:rPr>
              <a:t> be lost as a </a:t>
            </a:r>
            <a:r>
              <a:rPr lang="nb-NO" sz="1680" dirty="0" err="1">
                <a:solidFill>
                  <a:prstClr val="black"/>
                </a:solidFill>
                <a:latin typeface="Aptos" panose="02110004020202020204"/>
              </a:rPr>
              <a:t>result</a:t>
            </a:r>
            <a:r>
              <a:rPr lang="nb-NO" sz="1680" dirty="0">
                <a:solidFill>
                  <a:prstClr val="black"/>
                </a:solidFill>
                <a:latin typeface="Aptos" panose="02110004020202020204"/>
              </a:rPr>
              <a:t> of staff </a:t>
            </a:r>
            <a:r>
              <a:rPr lang="nb-NO" sz="1680" dirty="0" err="1">
                <a:solidFill>
                  <a:prstClr val="black"/>
                </a:solidFill>
                <a:latin typeface="Aptos" panose="02110004020202020204"/>
              </a:rPr>
              <a:t>following</a:t>
            </a:r>
            <a:r>
              <a:rPr lang="nb-NO" sz="1680" dirty="0">
                <a:solidFill>
                  <a:prstClr val="black"/>
                </a:solidFill>
                <a:latin typeface="Aptos" panose="02110004020202020204"/>
              </a:rPr>
              <a:t> </a:t>
            </a:r>
            <a:r>
              <a:rPr lang="nb-NO" sz="1680" dirty="0" err="1">
                <a:solidFill>
                  <a:prstClr val="black"/>
                </a:solidFill>
                <a:latin typeface="Aptos" panose="02110004020202020204"/>
              </a:rPr>
              <a:t>the</a:t>
            </a:r>
            <a:r>
              <a:rPr lang="nb-NO" sz="1680" dirty="0">
                <a:solidFill>
                  <a:prstClr val="black"/>
                </a:solidFill>
                <a:latin typeface="Aptos" panose="02110004020202020204"/>
              </a:rPr>
              <a:t> </a:t>
            </a:r>
            <a:r>
              <a:rPr lang="nb-NO" sz="1680" dirty="0" err="1">
                <a:solidFill>
                  <a:prstClr val="black"/>
                </a:solidFill>
                <a:latin typeface="Aptos" panose="02110004020202020204"/>
              </a:rPr>
              <a:t>policies</a:t>
            </a:r>
            <a:endParaRPr lang="nb-NO" sz="1680" dirty="0">
              <a:solidFill>
                <a:prstClr val="black"/>
              </a:solidFill>
              <a:latin typeface="Aptos" panose="02110004020202020204"/>
            </a:endParaRPr>
          </a:p>
          <a:p>
            <a:pPr marL="891540" lvl="1" indent="-342900" defTabSz="1097280" fontAlgn="base">
              <a:buFont typeface="Arial" charset="0"/>
              <a:buChar char="•"/>
            </a:pPr>
            <a:r>
              <a:rPr lang="nb-NO" sz="1680" dirty="0" err="1">
                <a:solidFill>
                  <a:prstClr val="black"/>
                </a:solidFill>
                <a:latin typeface="Aptos" panose="02110004020202020204"/>
              </a:rPr>
              <a:t>building</a:t>
            </a:r>
            <a:r>
              <a:rPr lang="nb-NO" sz="1680" dirty="0">
                <a:solidFill>
                  <a:prstClr val="black"/>
                </a:solidFill>
                <a:latin typeface="Aptos" panose="02110004020202020204"/>
              </a:rPr>
              <a:t> </a:t>
            </a:r>
            <a:r>
              <a:rPr lang="nb-NO" sz="1680" dirty="0" err="1">
                <a:solidFill>
                  <a:prstClr val="black"/>
                </a:solidFill>
                <a:latin typeface="Aptos" panose="02110004020202020204"/>
              </a:rPr>
              <a:t>the</a:t>
            </a:r>
            <a:r>
              <a:rPr lang="nb-NO" sz="1680" dirty="0">
                <a:solidFill>
                  <a:prstClr val="black"/>
                </a:solidFill>
                <a:latin typeface="Aptos" panose="02110004020202020204"/>
              </a:rPr>
              <a:t> skills different parts of </a:t>
            </a:r>
            <a:r>
              <a:rPr lang="nb-NO" sz="1680" dirty="0" err="1">
                <a:solidFill>
                  <a:prstClr val="black"/>
                </a:solidFill>
                <a:latin typeface="Aptos" panose="02110004020202020204"/>
              </a:rPr>
              <a:t>the</a:t>
            </a:r>
            <a:r>
              <a:rPr lang="nb-NO" sz="1680" dirty="0">
                <a:solidFill>
                  <a:prstClr val="black"/>
                </a:solidFill>
                <a:latin typeface="Aptos" panose="02110004020202020204"/>
              </a:rPr>
              <a:t> </a:t>
            </a:r>
            <a:r>
              <a:rPr lang="nb-NO" sz="1680" dirty="0" err="1">
                <a:solidFill>
                  <a:prstClr val="black"/>
                </a:solidFill>
                <a:latin typeface="Aptos" panose="02110004020202020204"/>
              </a:rPr>
              <a:t>organisation</a:t>
            </a:r>
            <a:r>
              <a:rPr lang="nb-NO" sz="1680" dirty="0">
                <a:solidFill>
                  <a:prstClr val="black"/>
                </a:solidFill>
                <a:latin typeface="Aptos" panose="02110004020202020204"/>
              </a:rPr>
              <a:t> </a:t>
            </a:r>
            <a:r>
              <a:rPr lang="nb-NO" sz="1680" dirty="0" err="1">
                <a:solidFill>
                  <a:prstClr val="black"/>
                </a:solidFill>
                <a:latin typeface="Aptos" panose="02110004020202020204"/>
              </a:rPr>
              <a:t>need</a:t>
            </a:r>
            <a:endParaRPr lang="nb-NO" sz="1680" dirty="0">
              <a:solidFill>
                <a:prstClr val="black"/>
              </a:solidFill>
              <a:latin typeface="Aptos" panose="02110004020202020204"/>
            </a:endParaRPr>
          </a:p>
          <a:p>
            <a:pPr marL="342900" indent="-342900" defTabSz="1097280" fontAlgn="base">
              <a:buFont typeface="Arial" charset="0"/>
              <a:buChar char="•"/>
            </a:pPr>
            <a:r>
              <a:rPr lang="nb-NO" sz="1680" dirty="0">
                <a:solidFill>
                  <a:prstClr val="black"/>
                </a:solidFill>
                <a:latin typeface="Aptos" panose="02110004020202020204"/>
              </a:rPr>
              <a:t>Lead by </a:t>
            </a:r>
            <a:r>
              <a:rPr lang="nb-NO" sz="1680" dirty="0" err="1">
                <a:solidFill>
                  <a:prstClr val="black"/>
                </a:solidFill>
                <a:latin typeface="Aptos" panose="02110004020202020204"/>
              </a:rPr>
              <a:t>example</a:t>
            </a:r>
            <a:r>
              <a:rPr lang="nb-NO" sz="1680" dirty="0">
                <a:solidFill>
                  <a:prstClr val="black"/>
                </a:solidFill>
                <a:latin typeface="Aptos" panose="02110004020202020204"/>
              </a:rPr>
              <a:t>: </a:t>
            </a:r>
            <a:r>
              <a:rPr lang="nb-NO" sz="1680" dirty="0" err="1">
                <a:solidFill>
                  <a:prstClr val="black"/>
                </a:solidFill>
                <a:latin typeface="Aptos" panose="02110004020202020204"/>
              </a:rPr>
              <a:t>always</a:t>
            </a:r>
            <a:r>
              <a:rPr lang="nb-NO" sz="1680" dirty="0">
                <a:solidFill>
                  <a:prstClr val="black"/>
                </a:solidFill>
                <a:latin typeface="Aptos" panose="02110004020202020204"/>
              </a:rPr>
              <a:t> </a:t>
            </a:r>
            <a:r>
              <a:rPr lang="nb-NO" sz="1680" dirty="0" err="1">
                <a:solidFill>
                  <a:prstClr val="black"/>
                </a:solidFill>
                <a:latin typeface="Aptos" panose="02110004020202020204"/>
              </a:rPr>
              <a:t>follow</a:t>
            </a:r>
            <a:r>
              <a:rPr lang="nb-NO" sz="1680" dirty="0">
                <a:solidFill>
                  <a:prstClr val="black"/>
                </a:solidFill>
                <a:latin typeface="Aptos" panose="02110004020202020204"/>
              </a:rPr>
              <a:t> </a:t>
            </a:r>
            <a:r>
              <a:rPr lang="nb-NO" sz="1680" dirty="0" err="1">
                <a:solidFill>
                  <a:prstClr val="black"/>
                </a:solidFill>
                <a:latin typeface="Aptos" panose="02110004020202020204"/>
              </a:rPr>
              <a:t>security</a:t>
            </a:r>
            <a:r>
              <a:rPr lang="nb-NO" sz="1680" dirty="0">
                <a:solidFill>
                  <a:prstClr val="black"/>
                </a:solidFill>
                <a:latin typeface="Aptos" panose="02110004020202020204"/>
              </a:rPr>
              <a:t> </a:t>
            </a:r>
            <a:r>
              <a:rPr lang="nb-NO" sz="1680" dirty="0" err="1">
                <a:solidFill>
                  <a:prstClr val="black"/>
                </a:solidFill>
                <a:latin typeface="Aptos" panose="02110004020202020204"/>
              </a:rPr>
              <a:t>policies</a:t>
            </a:r>
            <a:r>
              <a:rPr lang="nb-NO" sz="1680" dirty="0">
                <a:solidFill>
                  <a:prstClr val="black"/>
                </a:solidFill>
                <a:latin typeface="Aptos" panose="02110004020202020204"/>
              </a:rPr>
              <a:t> (</a:t>
            </a:r>
            <a:r>
              <a:rPr lang="nb-NO" sz="1680" dirty="0" err="1">
                <a:solidFill>
                  <a:prstClr val="black"/>
                </a:solidFill>
                <a:latin typeface="Aptos" panose="02110004020202020204"/>
              </a:rPr>
              <a:t>you</a:t>
            </a:r>
            <a:r>
              <a:rPr lang="nb-NO" sz="1680" dirty="0">
                <a:solidFill>
                  <a:prstClr val="black"/>
                </a:solidFill>
                <a:latin typeface="Aptos" panose="02110004020202020204"/>
              </a:rPr>
              <a:t> </a:t>
            </a:r>
            <a:r>
              <a:rPr lang="nb-NO" sz="1680" dirty="0" err="1">
                <a:solidFill>
                  <a:prstClr val="black"/>
                </a:solidFill>
                <a:latin typeface="Aptos" panose="02110004020202020204"/>
              </a:rPr>
              <a:t>are</a:t>
            </a:r>
            <a:r>
              <a:rPr lang="nb-NO" sz="1680" dirty="0">
                <a:solidFill>
                  <a:prstClr val="black"/>
                </a:solidFill>
                <a:latin typeface="Aptos" panose="02110004020202020204"/>
              </a:rPr>
              <a:t> a </a:t>
            </a:r>
            <a:r>
              <a:rPr lang="nb-NO" sz="1680" dirty="0" err="1">
                <a:solidFill>
                  <a:prstClr val="black"/>
                </a:solidFill>
                <a:latin typeface="Aptos" panose="02110004020202020204"/>
              </a:rPr>
              <a:t>high-value</a:t>
            </a:r>
            <a:r>
              <a:rPr lang="nb-NO" sz="1680" dirty="0">
                <a:solidFill>
                  <a:prstClr val="black"/>
                </a:solidFill>
                <a:latin typeface="Aptos" panose="02110004020202020204"/>
              </a:rPr>
              <a:t> target) and </a:t>
            </a:r>
            <a:r>
              <a:rPr lang="nb-NO" sz="1680" dirty="0" err="1">
                <a:solidFill>
                  <a:prstClr val="black"/>
                </a:solidFill>
                <a:latin typeface="Aptos" panose="02110004020202020204"/>
              </a:rPr>
              <a:t>commit</a:t>
            </a:r>
            <a:r>
              <a:rPr lang="nb-NO" sz="1680" dirty="0">
                <a:solidFill>
                  <a:prstClr val="black"/>
                </a:solidFill>
                <a:latin typeface="Aptos" panose="02110004020202020204"/>
              </a:rPr>
              <a:t> a </a:t>
            </a:r>
            <a:r>
              <a:rPr lang="nb-NO" sz="1680" dirty="0" err="1">
                <a:solidFill>
                  <a:prstClr val="black"/>
                </a:solidFill>
                <a:latin typeface="Aptos" panose="02110004020202020204"/>
              </a:rPr>
              <a:t>portion</a:t>
            </a:r>
            <a:r>
              <a:rPr lang="nb-NO" sz="1680" dirty="0">
                <a:solidFill>
                  <a:prstClr val="black"/>
                </a:solidFill>
                <a:latin typeface="Aptos" panose="02110004020202020204"/>
              </a:rPr>
              <a:t> of </a:t>
            </a:r>
            <a:r>
              <a:rPr lang="nb-NO" sz="1680" dirty="0" err="1">
                <a:solidFill>
                  <a:prstClr val="black"/>
                </a:solidFill>
                <a:latin typeface="Aptos" panose="02110004020202020204"/>
              </a:rPr>
              <a:t>your</a:t>
            </a:r>
            <a:r>
              <a:rPr lang="nb-NO" sz="1680" dirty="0">
                <a:solidFill>
                  <a:prstClr val="black"/>
                </a:solidFill>
                <a:latin typeface="Aptos" panose="02110004020202020204"/>
              </a:rPr>
              <a:t> time to </a:t>
            </a:r>
            <a:r>
              <a:rPr lang="nb-NO" sz="1680" dirty="0" err="1">
                <a:solidFill>
                  <a:prstClr val="black"/>
                </a:solidFill>
                <a:latin typeface="Aptos" panose="02110004020202020204"/>
              </a:rPr>
              <a:t>work</a:t>
            </a:r>
            <a:r>
              <a:rPr lang="nb-NO" sz="1680" dirty="0">
                <a:solidFill>
                  <a:prstClr val="black"/>
                </a:solidFill>
                <a:latin typeface="Aptos" panose="02110004020202020204"/>
              </a:rPr>
              <a:t> </a:t>
            </a:r>
            <a:r>
              <a:rPr lang="nb-NO" sz="1680" dirty="0" err="1">
                <a:solidFill>
                  <a:prstClr val="black"/>
                </a:solidFill>
                <a:latin typeface="Aptos" panose="02110004020202020204"/>
              </a:rPr>
              <a:t>with</a:t>
            </a:r>
            <a:r>
              <a:rPr lang="nb-NO" sz="1680" dirty="0">
                <a:solidFill>
                  <a:prstClr val="black"/>
                </a:solidFill>
                <a:latin typeface="Aptos" panose="02110004020202020204"/>
              </a:rPr>
              <a:t> </a:t>
            </a:r>
            <a:r>
              <a:rPr lang="nb-NO" sz="1680" dirty="0" err="1">
                <a:solidFill>
                  <a:prstClr val="black"/>
                </a:solidFill>
                <a:latin typeface="Aptos" panose="02110004020202020204"/>
              </a:rPr>
              <a:t>security</a:t>
            </a:r>
            <a:r>
              <a:rPr lang="nb-NO" sz="1680" dirty="0">
                <a:solidFill>
                  <a:prstClr val="black"/>
                </a:solidFill>
                <a:latin typeface="Aptos" panose="02110004020202020204"/>
              </a:rPr>
              <a:t> </a:t>
            </a:r>
            <a:r>
              <a:rPr lang="nb-NO" sz="1680" dirty="0" err="1">
                <a:solidFill>
                  <a:prstClr val="black"/>
                </a:solidFill>
                <a:latin typeface="Aptos" panose="02110004020202020204"/>
              </a:rPr>
              <a:t>specialists</a:t>
            </a:r>
            <a:r>
              <a:rPr lang="nb-NO" sz="1680" dirty="0">
                <a:solidFill>
                  <a:prstClr val="black"/>
                </a:solidFill>
                <a:latin typeface="Aptos" panose="02110004020202020204"/>
              </a:rPr>
              <a:t> and staff to </a:t>
            </a:r>
            <a:r>
              <a:rPr lang="nb-NO" sz="1680" dirty="0" err="1">
                <a:solidFill>
                  <a:prstClr val="black"/>
                </a:solidFill>
                <a:latin typeface="Aptos" panose="02110004020202020204"/>
              </a:rPr>
              <a:t>finding</a:t>
            </a:r>
            <a:r>
              <a:rPr lang="nb-NO" sz="1680" dirty="0">
                <a:solidFill>
                  <a:prstClr val="black"/>
                </a:solidFill>
                <a:latin typeface="Aptos" panose="02110004020202020204"/>
              </a:rPr>
              <a:t> </a:t>
            </a:r>
            <a:r>
              <a:rPr lang="nb-NO" sz="1680" dirty="0" err="1">
                <a:solidFill>
                  <a:prstClr val="black"/>
                </a:solidFill>
                <a:latin typeface="Aptos" panose="02110004020202020204"/>
              </a:rPr>
              <a:t>workable</a:t>
            </a:r>
            <a:r>
              <a:rPr lang="nb-NO" sz="1680" dirty="0">
                <a:solidFill>
                  <a:prstClr val="black"/>
                </a:solidFill>
                <a:latin typeface="Aptos" panose="02110004020202020204"/>
              </a:rPr>
              <a:t> </a:t>
            </a:r>
            <a:r>
              <a:rPr lang="nb-NO" sz="1680" dirty="0" err="1">
                <a:solidFill>
                  <a:prstClr val="black"/>
                </a:solidFill>
                <a:latin typeface="Aptos" panose="02110004020202020204"/>
              </a:rPr>
              <a:t>solutions</a:t>
            </a:r>
            <a:r>
              <a:rPr lang="nb-NO" sz="1680" dirty="0">
                <a:solidFill>
                  <a:prstClr val="black"/>
                </a:solidFill>
                <a:latin typeface="Aptos" panose="02110004020202020204"/>
              </a:rPr>
              <a:t> in </a:t>
            </a:r>
            <a:r>
              <a:rPr lang="nb-NO" sz="1680" dirty="0" err="1">
                <a:solidFill>
                  <a:prstClr val="black"/>
                </a:solidFill>
                <a:latin typeface="Aptos" panose="02110004020202020204"/>
              </a:rPr>
              <a:t>your</a:t>
            </a:r>
            <a:r>
              <a:rPr lang="nb-NO" sz="1680" dirty="0">
                <a:solidFill>
                  <a:prstClr val="black"/>
                </a:solidFill>
                <a:latin typeface="Aptos" panose="02110004020202020204"/>
              </a:rPr>
              <a:t> areas of </a:t>
            </a:r>
            <a:r>
              <a:rPr lang="nb-NO" sz="1680" dirty="0" err="1">
                <a:solidFill>
                  <a:prstClr val="black"/>
                </a:solidFill>
                <a:latin typeface="Aptos" panose="02110004020202020204"/>
              </a:rPr>
              <a:t>expertise</a:t>
            </a:r>
            <a:r>
              <a:rPr lang="nb-NO" sz="1680" dirty="0">
                <a:solidFill>
                  <a:prstClr val="black"/>
                </a:solidFill>
                <a:latin typeface="Aptos" panose="02110004020202020204"/>
              </a:rPr>
              <a:t> (e.g. </a:t>
            </a:r>
            <a:r>
              <a:rPr lang="nb-NO" sz="1680" dirty="0" err="1">
                <a:solidFill>
                  <a:prstClr val="black"/>
                </a:solidFill>
                <a:latin typeface="Aptos" panose="02110004020202020204"/>
              </a:rPr>
              <a:t>operations</a:t>
            </a:r>
            <a:r>
              <a:rPr lang="nb-NO" sz="1680" dirty="0">
                <a:solidFill>
                  <a:prstClr val="black"/>
                </a:solidFill>
                <a:latin typeface="Aptos" panose="02110004020202020204"/>
              </a:rPr>
              <a:t>, </a:t>
            </a:r>
            <a:r>
              <a:rPr lang="nb-NO" sz="1680" dirty="0" err="1">
                <a:solidFill>
                  <a:prstClr val="black"/>
                </a:solidFill>
                <a:latin typeface="Aptos" panose="02110004020202020204"/>
              </a:rPr>
              <a:t>finance</a:t>
            </a:r>
            <a:r>
              <a:rPr lang="nb-NO" sz="1680" dirty="0">
                <a:solidFill>
                  <a:prstClr val="black"/>
                </a:solidFill>
                <a:latin typeface="Aptos" panose="02110004020202020204"/>
              </a:rPr>
              <a:t>, </a:t>
            </a:r>
            <a:r>
              <a:rPr lang="nb-NO" sz="1680" dirty="0" err="1">
                <a:solidFill>
                  <a:prstClr val="black"/>
                </a:solidFill>
                <a:latin typeface="Aptos" panose="02110004020202020204"/>
              </a:rPr>
              <a:t>marketing</a:t>
            </a:r>
            <a:r>
              <a:rPr lang="nb-NO" sz="1680" dirty="0">
                <a:solidFill>
                  <a:prstClr val="black"/>
                </a:solidFill>
                <a:latin typeface="Aptos" panose="02110004020202020204"/>
              </a:rPr>
              <a:t>)</a:t>
            </a:r>
          </a:p>
          <a:p>
            <a:pPr marL="342900" indent="-342900" defTabSz="1097280" fontAlgn="base">
              <a:buFont typeface="Arial" charset="0"/>
              <a:buChar char="•"/>
            </a:pPr>
            <a:r>
              <a:rPr lang="nb-NO" sz="1680" dirty="0" err="1">
                <a:solidFill>
                  <a:prstClr val="black"/>
                </a:solidFill>
                <a:latin typeface="Aptos" panose="02110004020202020204"/>
              </a:rPr>
              <a:t>Manage</a:t>
            </a:r>
            <a:r>
              <a:rPr lang="nb-NO" sz="1680" dirty="0">
                <a:solidFill>
                  <a:prstClr val="black"/>
                </a:solidFill>
                <a:latin typeface="Aptos" panose="02110004020202020204"/>
              </a:rPr>
              <a:t> </a:t>
            </a:r>
            <a:r>
              <a:rPr lang="nb-NO" sz="1680" dirty="0" err="1">
                <a:solidFill>
                  <a:prstClr val="black"/>
                </a:solidFill>
                <a:latin typeface="Aptos" panose="02110004020202020204"/>
              </a:rPr>
              <a:t>your</a:t>
            </a:r>
            <a:r>
              <a:rPr lang="nb-NO" sz="1680" dirty="0">
                <a:solidFill>
                  <a:prstClr val="black"/>
                </a:solidFill>
                <a:latin typeface="Aptos" panose="02110004020202020204"/>
              </a:rPr>
              <a:t> </a:t>
            </a:r>
            <a:r>
              <a:rPr lang="nb-NO" sz="1680" dirty="0" err="1">
                <a:solidFill>
                  <a:prstClr val="black"/>
                </a:solidFill>
                <a:latin typeface="Aptos" panose="02110004020202020204"/>
              </a:rPr>
              <a:t>organisation</a:t>
            </a:r>
            <a:r>
              <a:rPr lang="nb-NO" sz="1680" dirty="0">
                <a:solidFill>
                  <a:prstClr val="black"/>
                </a:solidFill>
                <a:latin typeface="Aptos" panose="02110004020202020204"/>
              </a:rPr>
              <a:t> to </a:t>
            </a:r>
            <a:r>
              <a:rPr lang="nb-NO" sz="1680" dirty="0" err="1">
                <a:solidFill>
                  <a:prstClr val="black"/>
                </a:solidFill>
                <a:latin typeface="Aptos" panose="02110004020202020204"/>
              </a:rPr>
              <a:t>help</a:t>
            </a:r>
            <a:r>
              <a:rPr lang="nb-NO" sz="1680" dirty="0">
                <a:solidFill>
                  <a:prstClr val="black"/>
                </a:solidFill>
                <a:latin typeface="Aptos" panose="02110004020202020204"/>
              </a:rPr>
              <a:t> </a:t>
            </a:r>
            <a:r>
              <a:rPr lang="nb-NO" sz="1680" dirty="0" err="1">
                <a:solidFill>
                  <a:prstClr val="black"/>
                </a:solidFill>
                <a:latin typeface="Aptos" panose="02110004020202020204"/>
              </a:rPr>
              <a:t>security</a:t>
            </a:r>
            <a:r>
              <a:rPr lang="nb-NO" sz="1680" dirty="0">
                <a:solidFill>
                  <a:prstClr val="black"/>
                </a:solidFill>
                <a:latin typeface="Aptos" panose="02110004020202020204"/>
              </a:rPr>
              <a:t>: The report has </a:t>
            </a:r>
            <a:r>
              <a:rPr lang="nb-NO" sz="1680" dirty="0" err="1">
                <a:solidFill>
                  <a:prstClr val="black"/>
                </a:solidFill>
                <a:latin typeface="Aptos" panose="02110004020202020204"/>
              </a:rPr>
              <a:t>found</a:t>
            </a:r>
            <a:r>
              <a:rPr lang="nb-NO" sz="1680" dirty="0">
                <a:solidFill>
                  <a:prstClr val="black"/>
                </a:solidFill>
                <a:latin typeface="Aptos" panose="02110004020202020204"/>
              </a:rPr>
              <a:t> </a:t>
            </a:r>
            <a:r>
              <a:rPr lang="nb-NO" sz="1680" dirty="0" err="1">
                <a:solidFill>
                  <a:prstClr val="black"/>
                </a:solidFill>
                <a:latin typeface="Aptos" panose="02110004020202020204"/>
              </a:rPr>
              <a:t>that</a:t>
            </a:r>
            <a:r>
              <a:rPr lang="nb-NO" sz="1680" dirty="0">
                <a:solidFill>
                  <a:prstClr val="black"/>
                </a:solidFill>
                <a:latin typeface="Aptos" panose="02110004020202020204"/>
              </a:rPr>
              <a:t> </a:t>
            </a:r>
            <a:r>
              <a:rPr lang="nb-NO" sz="1680" dirty="0" err="1">
                <a:solidFill>
                  <a:prstClr val="black"/>
                </a:solidFill>
                <a:latin typeface="Aptos" panose="02110004020202020204"/>
              </a:rPr>
              <a:t>effective</a:t>
            </a:r>
            <a:r>
              <a:rPr lang="nb-NO" sz="1680" dirty="0">
                <a:solidFill>
                  <a:prstClr val="black"/>
                </a:solidFill>
                <a:latin typeface="Aptos" panose="02110004020202020204"/>
              </a:rPr>
              <a:t> management of </a:t>
            </a:r>
            <a:r>
              <a:rPr lang="nb-NO" sz="1680" dirty="0" err="1">
                <a:solidFill>
                  <a:prstClr val="black"/>
                </a:solidFill>
                <a:latin typeface="Aptos" panose="02110004020202020204"/>
              </a:rPr>
              <a:t>security</a:t>
            </a:r>
            <a:r>
              <a:rPr lang="nb-NO" sz="1680" dirty="0">
                <a:solidFill>
                  <a:prstClr val="black"/>
                </a:solidFill>
                <a:latin typeface="Aptos" panose="02110004020202020204"/>
              </a:rPr>
              <a:t> </a:t>
            </a:r>
            <a:r>
              <a:rPr lang="nb-NO" sz="1680" dirty="0" err="1">
                <a:solidFill>
                  <a:prstClr val="black"/>
                </a:solidFill>
                <a:latin typeface="Aptos" panose="02110004020202020204"/>
              </a:rPr>
              <a:t>can</a:t>
            </a:r>
            <a:r>
              <a:rPr lang="nb-NO" sz="1680" dirty="0">
                <a:solidFill>
                  <a:prstClr val="black"/>
                </a:solidFill>
                <a:latin typeface="Aptos" panose="02110004020202020204"/>
              </a:rPr>
              <a:t> </a:t>
            </a:r>
            <a:r>
              <a:rPr lang="nb-NO" sz="1680" dirty="0" err="1">
                <a:solidFill>
                  <a:prstClr val="black"/>
                </a:solidFill>
                <a:latin typeface="Aptos" panose="02110004020202020204"/>
              </a:rPr>
              <a:t>draw</a:t>
            </a:r>
            <a:r>
              <a:rPr lang="nb-NO" sz="1680" dirty="0">
                <a:solidFill>
                  <a:prstClr val="black"/>
                </a:solidFill>
                <a:latin typeface="Aptos" panose="02110004020202020204"/>
              </a:rPr>
              <a:t> </a:t>
            </a:r>
            <a:r>
              <a:rPr lang="nb-NO" sz="1680" dirty="0" err="1">
                <a:solidFill>
                  <a:prstClr val="black"/>
                </a:solidFill>
                <a:latin typeface="Aptos" panose="02110004020202020204"/>
              </a:rPr>
              <a:t>knowledge</a:t>
            </a:r>
            <a:r>
              <a:rPr lang="nb-NO" sz="1680" dirty="0">
                <a:solidFill>
                  <a:prstClr val="black"/>
                </a:solidFill>
                <a:latin typeface="Aptos" panose="02110004020202020204"/>
              </a:rPr>
              <a:t> and </a:t>
            </a:r>
            <a:r>
              <a:rPr lang="nb-NO" sz="1680" dirty="0" err="1">
                <a:solidFill>
                  <a:prstClr val="black"/>
                </a:solidFill>
                <a:latin typeface="Aptos" panose="02110004020202020204"/>
              </a:rPr>
              <a:t>tools</a:t>
            </a:r>
            <a:r>
              <a:rPr lang="nb-NO" sz="1680" dirty="0">
                <a:solidFill>
                  <a:prstClr val="black"/>
                </a:solidFill>
                <a:latin typeface="Aptos" panose="02110004020202020204"/>
              </a:rPr>
              <a:t> from </a:t>
            </a:r>
            <a:r>
              <a:rPr lang="nb-NO" sz="1680" dirty="0" err="1">
                <a:solidFill>
                  <a:prstClr val="black"/>
                </a:solidFill>
                <a:latin typeface="Aptos" panose="02110004020202020204"/>
              </a:rPr>
              <a:t>safety</a:t>
            </a:r>
            <a:r>
              <a:rPr lang="nb-NO" sz="1680" dirty="0">
                <a:solidFill>
                  <a:prstClr val="black"/>
                </a:solidFill>
                <a:latin typeface="Aptos" panose="02110004020202020204"/>
              </a:rPr>
              <a:t>. </a:t>
            </a:r>
            <a:r>
              <a:rPr lang="nb-NO" sz="1680" dirty="0" err="1">
                <a:solidFill>
                  <a:prstClr val="black"/>
                </a:solidFill>
                <a:latin typeface="Aptos" panose="02110004020202020204"/>
              </a:rPr>
              <a:t>Similarly</a:t>
            </a:r>
            <a:r>
              <a:rPr lang="nb-NO" sz="1680" dirty="0">
                <a:solidFill>
                  <a:prstClr val="black"/>
                </a:solidFill>
                <a:latin typeface="Aptos" panose="02110004020202020204"/>
              </a:rPr>
              <a:t>, Human Resources </a:t>
            </a:r>
            <a:r>
              <a:rPr lang="nb-NO" sz="1680" dirty="0" err="1">
                <a:solidFill>
                  <a:prstClr val="black"/>
                </a:solidFill>
                <a:latin typeface="Aptos" panose="02110004020202020204"/>
              </a:rPr>
              <a:t>can</a:t>
            </a:r>
            <a:r>
              <a:rPr lang="nb-NO" sz="1680" dirty="0">
                <a:solidFill>
                  <a:prstClr val="black"/>
                </a:solidFill>
                <a:latin typeface="Aptos" panose="02110004020202020204"/>
              </a:rPr>
              <a:t> assist </a:t>
            </a:r>
            <a:r>
              <a:rPr lang="nb-NO" sz="1680" dirty="0" err="1">
                <a:solidFill>
                  <a:prstClr val="black"/>
                </a:solidFill>
                <a:latin typeface="Aptos" panose="02110004020202020204"/>
              </a:rPr>
              <a:t>with</a:t>
            </a:r>
            <a:r>
              <a:rPr lang="nb-NO" sz="1680" dirty="0">
                <a:solidFill>
                  <a:prstClr val="black"/>
                </a:solidFill>
                <a:latin typeface="Aptos" panose="02110004020202020204"/>
              </a:rPr>
              <a:t> </a:t>
            </a:r>
            <a:r>
              <a:rPr lang="nb-NO" sz="1680" dirty="0" err="1">
                <a:solidFill>
                  <a:prstClr val="black"/>
                </a:solidFill>
                <a:latin typeface="Aptos" panose="02110004020202020204"/>
              </a:rPr>
              <a:t>the</a:t>
            </a:r>
            <a:r>
              <a:rPr lang="nb-NO" sz="1680" dirty="0">
                <a:solidFill>
                  <a:prstClr val="black"/>
                </a:solidFill>
                <a:latin typeface="Aptos" panose="02110004020202020204"/>
              </a:rPr>
              <a:t> design of </a:t>
            </a:r>
            <a:r>
              <a:rPr lang="nb-NO" sz="1680" dirty="0" err="1">
                <a:solidFill>
                  <a:prstClr val="black"/>
                </a:solidFill>
                <a:latin typeface="Aptos" panose="02110004020202020204"/>
              </a:rPr>
              <a:t>incentives</a:t>
            </a:r>
            <a:r>
              <a:rPr lang="nb-NO" sz="1680" dirty="0">
                <a:solidFill>
                  <a:prstClr val="black"/>
                </a:solidFill>
                <a:latin typeface="Aptos" panose="02110004020202020204"/>
              </a:rPr>
              <a:t> and KPIs, and </a:t>
            </a:r>
            <a:r>
              <a:rPr lang="nb-NO" sz="1680" dirty="0" err="1">
                <a:solidFill>
                  <a:prstClr val="black"/>
                </a:solidFill>
                <a:latin typeface="Aptos" panose="02110004020202020204"/>
              </a:rPr>
              <a:t>helping</a:t>
            </a:r>
            <a:r>
              <a:rPr lang="nb-NO" sz="1680" dirty="0">
                <a:solidFill>
                  <a:prstClr val="black"/>
                </a:solidFill>
                <a:latin typeface="Aptos" panose="02110004020202020204"/>
              </a:rPr>
              <a:t> to </a:t>
            </a:r>
            <a:r>
              <a:rPr lang="nb-NO" sz="1680" dirty="0" err="1">
                <a:solidFill>
                  <a:prstClr val="black"/>
                </a:solidFill>
                <a:latin typeface="Aptos" panose="02110004020202020204"/>
              </a:rPr>
              <a:t>identify</a:t>
            </a:r>
            <a:r>
              <a:rPr lang="nb-NO" sz="1680" dirty="0">
                <a:solidFill>
                  <a:prstClr val="black"/>
                </a:solidFill>
                <a:latin typeface="Aptos" panose="02110004020202020204"/>
              </a:rPr>
              <a:t> staff </a:t>
            </a:r>
            <a:r>
              <a:rPr lang="nb-NO" sz="1680" dirty="0" err="1">
                <a:solidFill>
                  <a:prstClr val="black"/>
                </a:solidFill>
                <a:latin typeface="Aptos" panose="02110004020202020204"/>
              </a:rPr>
              <a:t>who</a:t>
            </a:r>
            <a:r>
              <a:rPr lang="nb-NO" sz="1680" dirty="0">
                <a:solidFill>
                  <a:prstClr val="black"/>
                </a:solidFill>
                <a:latin typeface="Aptos" panose="02110004020202020204"/>
              </a:rPr>
              <a:t> </a:t>
            </a:r>
            <a:r>
              <a:rPr lang="nb-NO" sz="1680" dirty="0" err="1">
                <a:solidFill>
                  <a:prstClr val="black"/>
                </a:solidFill>
                <a:latin typeface="Aptos" panose="02110004020202020204"/>
              </a:rPr>
              <a:t>are</a:t>
            </a:r>
            <a:r>
              <a:rPr lang="nb-NO" sz="1680" dirty="0">
                <a:solidFill>
                  <a:prstClr val="black"/>
                </a:solidFill>
                <a:latin typeface="Aptos" panose="02110004020202020204"/>
              </a:rPr>
              <a:t> </a:t>
            </a:r>
            <a:r>
              <a:rPr lang="nb-NO" sz="1680" dirty="0" err="1">
                <a:solidFill>
                  <a:prstClr val="black"/>
                </a:solidFill>
                <a:latin typeface="Aptos" panose="02110004020202020204"/>
              </a:rPr>
              <a:t>interested</a:t>
            </a:r>
            <a:r>
              <a:rPr lang="nb-NO" sz="1680" dirty="0">
                <a:solidFill>
                  <a:prstClr val="black"/>
                </a:solidFill>
                <a:latin typeface="Aptos" panose="02110004020202020204"/>
              </a:rPr>
              <a:t> in </a:t>
            </a:r>
            <a:r>
              <a:rPr lang="nb-NO" sz="1680" dirty="0" err="1">
                <a:solidFill>
                  <a:prstClr val="black"/>
                </a:solidFill>
                <a:latin typeface="Aptos" panose="02110004020202020204"/>
              </a:rPr>
              <a:t>acquiring</a:t>
            </a:r>
            <a:r>
              <a:rPr lang="nb-NO" sz="1680" dirty="0">
                <a:solidFill>
                  <a:prstClr val="black"/>
                </a:solidFill>
                <a:latin typeface="Aptos" panose="02110004020202020204"/>
              </a:rPr>
              <a:t> </a:t>
            </a:r>
            <a:r>
              <a:rPr lang="nb-NO" sz="1680" dirty="0" err="1">
                <a:solidFill>
                  <a:prstClr val="black"/>
                </a:solidFill>
                <a:latin typeface="Aptos" panose="02110004020202020204"/>
              </a:rPr>
              <a:t>new</a:t>
            </a:r>
            <a:r>
              <a:rPr lang="nb-NO" sz="1680" dirty="0">
                <a:solidFill>
                  <a:prstClr val="black"/>
                </a:solidFill>
                <a:latin typeface="Aptos" panose="02110004020202020204"/>
              </a:rPr>
              <a:t> skills and </a:t>
            </a:r>
            <a:r>
              <a:rPr lang="nb-NO" sz="1680" dirty="0" err="1">
                <a:solidFill>
                  <a:prstClr val="black"/>
                </a:solidFill>
                <a:latin typeface="Aptos" panose="02110004020202020204"/>
              </a:rPr>
              <a:t>take</a:t>
            </a:r>
            <a:r>
              <a:rPr lang="nb-NO" sz="1680" dirty="0">
                <a:solidFill>
                  <a:prstClr val="black"/>
                </a:solidFill>
                <a:latin typeface="Aptos" panose="02110004020202020204"/>
              </a:rPr>
              <a:t> </a:t>
            </a:r>
            <a:r>
              <a:rPr lang="nb-NO" sz="1680" dirty="0" err="1">
                <a:solidFill>
                  <a:prstClr val="black"/>
                </a:solidFill>
                <a:latin typeface="Aptos" panose="02110004020202020204"/>
              </a:rPr>
              <a:t>on</a:t>
            </a:r>
            <a:r>
              <a:rPr lang="nb-NO" sz="1680" dirty="0">
                <a:solidFill>
                  <a:prstClr val="black"/>
                </a:solidFill>
                <a:latin typeface="Aptos" panose="02110004020202020204"/>
              </a:rPr>
              <a:t> </a:t>
            </a:r>
            <a:r>
              <a:rPr lang="nb-NO" sz="1680" dirty="0" err="1">
                <a:solidFill>
                  <a:prstClr val="black"/>
                </a:solidFill>
                <a:latin typeface="Aptos" panose="02110004020202020204"/>
              </a:rPr>
              <a:t>extra</a:t>
            </a:r>
            <a:r>
              <a:rPr lang="nb-NO" sz="1680" dirty="0">
                <a:solidFill>
                  <a:prstClr val="black"/>
                </a:solidFill>
                <a:latin typeface="Aptos" panose="02110004020202020204"/>
              </a:rPr>
              <a:t> </a:t>
            </a:r>
            <a:r>
              <a:rPr lang="nb-NO" sz="1680" dirty="0" err="1">
                <a:solidFill>
                  <a:prstClr val="black"/>
                </a:solidFill>
                <a:latin typeface="Aptos" panose="02110004020202020204"/>
              </a:rPr>
              <a:t>responsibilities</a:t>
            </a:r>
            <a:r>
              <a:rPr lang="nb-NO" sz="1680" dirty="0">
                <a:solidFill>
                  <a:prstClr val="black"/>
                </a:solidFill>
                <a:latin typeface="Aptos" panose="02110004020202020204"/>
              </a:rPr>
              <a:t>. Communications and </a:t>
            </a:r>
            <a:r>
              <a:rPr lang="nb-NO" sz="1680" dirty="0" err="1">
                <a:solidFill>
                  <a:prstClr val="black"/>
                </a:solidFill>
                <a:latin typeface="Aptos" panose="02110004020202020204"/>
              </a:rPr>
              <a:t>marketing</a:t>
            </a:r>
            <a:r>
              <a:rPr lang="nb-NO" sz="1680" dirty="0">
                <a:solidFill>
                  <a:prstClr val="black"/>
                </a:solidFill>
                <a:latin typeface="Aptos" panose="02110004020202020204"/>
              </a:rPr>
              <a:t> </a:t>
            </a:r>
            <a:r>
              <a:rPr lang="nb-NO" sz="1680" dirty="0" err="1">
                <a:solidFill>
                  <a:prstClr val="black"/>
                </a:solidFill>
                <a:latin typeface="Aptos" panose="02110004020202020204"/>
              </a:rPr>
              <a:t>can</a:t>
            </a:r>
            <a:r>
              <a:rPr lang="nb-NO" sz="1680" dirty="0">
                <a:solidFill>
                  <a:prstClr val="black"/>
                </a:solidFill>
                <a:latin typeface="Aptos" panose="02110004020202020204"/>
              </a:rPr>
              <a:t> </a:t>
            </a:r>
            <a:r>
              <a:rPr lang="nb-NO" sz="1680" dirty="0" err="1">
                <a:solidFill>
                  <a:prstClr val="black"/>
                </a:solidFill>
                <a:latin typeface="Aptos" panose="02110004020202020204"/>
              </a:rPr>
              <a:t>help</a:t>
            </a:r>
            <a:r>
              <a:rPr lang="nb-NO" sz="1680" dirty="0">
                <a:solidFill>
                  <a:prstClr val="black"/>
                </a:solidFill>
                <a:latin typeface="Aptos" panose="02110004020202020204"/>
              </a:rPr>
              <a:t> to </a:t>
            </a:r>
            <a:r>
              <a:rPr lang="nb-NO" sz="1680" dirty="0" err="1">
                <a:solidFill>
                  <a:prstClr val="black"/>
                </a:solidFill>
                <a:latin typeface="Aptos" panose="02110004020202020204"/>
              </a:rPr>
              <a:t>improve</a:t>
            </a:r>
            <a:r>
              <a:rPr lang="nb-NO" sz="1680" dirty="0">
                <a:solidFill>
                  <a:prstClr val="black"/>
                </a:solidFill>
                <a:latin typeface="Aptos" panose="02110004020202020204"/>
              </a:rPr>
              <a:t> </a:t>
            </a:r>
            <a:r>
              <a:rPr lang="nb-NO" sz="1680" dirty="0" err="1">
                <a:solidFill>
                  <a:prstClr val="black"/>
                </a:solidFill>
                <a:latin typeface="Aptos" panose="02110004020202020204"/>
              </a:rPr>
              <a:t>effectiveness</a:t>
            </a:r>
            <a:r>
              <a:rPr lang="nb-NO" sz="1680" dirty="0">
                <a:solidFill>
                  <a:prstClr val="black"/>
                </a:solidFill>
                <a:latin typeface="Aptos" panose="02110004020202020204"/>
              </a:rPr>
              <a:t> of </a:t>
            </a:r>
            <a:r>
              <a:rPr lang="nb-NO" sz="1680" dirty="0" err="1">
                <a:solidFill>
                  <a:prstClr val="black"/>
                </a:solidFill>
                <a:latin typeface="Aptos" panose="02110004020202020204"/>
              </a:rPr>
              <a:t>awareness</a:t>
            </a:r>
            <a:r>
              <a:rPr lang="nb-NO" sz="1680" dirty="0">
                <a:solidFill>
                  <a:prstClr val="black"/>
                </a:solidFill>
                <a:latin typeface="Aptos" panose="02110004020202020204"/>
              </a:rPr>
              <a:t> materials. Leveraging </a:t>
            </a:r>
            <a:r>
              <a:rPr lang="nb-NO" sz="1680" dirty="0" err="1">
                <a:solidFill>
                  <a:prstClr val="black"/>
                </a:solidFill>
                <a:latin typeface="Aptos" panose="02110004020202020204"/>
              </a:rPr>
              <a:t>your</a:t>
            </a:r>
            <a:r>
              <a:rPr lang="nb-NO" sz="1680" dirty="0">
                <a:solidFill>
                  <a:prstClr val="black"/>
                </a:solidFill>
                <a:latin typeface="Aptos" panose="02110004020202020204"/>
              </a:rPr>
              <a:t> </a:t>
            </a:r>
            <a:r>
              <a:rPr lang="nb-NO" sz="1680" dirty="0" err="1">
                <a:solidFill>
                  <a:prstClr val="black"/>
                </a:solidFill>
                <a:latin typeface="Aptos" panose="02110004020202020204"/>
              </a:rPr>
              <a:t>own</a:t>
            </a:r>
            <a:r>
              <a:rPr lang="nb-NO" sz="1680" dirty="0">
                <a:solidFill>
                  <a:prstClr val="black"/>
                </a:solidFill>
                <a:latin typeface="Aptos" panose="02110004020202020204"/>
              </a:rPr>
              <a:t> </a:t>
            </a:r>
            <a:r>
              <a:rPr lang="nb-NO" sz="1680" dirty="0" err="1">
                <a:solidFill>
                  <a:prstClr val="black"/>
                </a:solidFill>
                <a:latin typeface="Aptos" panose="02110004020202020204"/>
              </a:rPr>
              <a:t>resources</a:t>
            </a:r>
            <a:r>
              <a:rPr lang="nb-NO" sz="1680" dirty="0">
                <a:solidFill>
                  <a:prstClr val="black"/>
                </a:solidFill>
                <a:latin typeface="Aptos" panose="02110004020202020204"/>
              </a:rPr>
              <a:t> and </a:t>
            </a:r>
            <a:r>
              <a:rPr lang="nb-NO" sz="1680" dirty="0" err="1">
                <a:solidFill>
                  <a:prstClr val="black"/>
                </a:solidFill>
                <a:latin typeface="Aptos" panose="02110004020202020204"/>
              </a:rPr>
              <a:t>breaking</a:t>
            </a:r>
            <a:r>
              <a:rPr lang="nb-NO" sz="1680" dirty="0">
                <a:solidFill>
                  <a:prstClr val="black"/>
                </a:solidFill>
                <a:latin typeface="Aptos" panose="02110004020202020204"/>
              </a:rPr>
              <a:t> down silos to </a:t>
            </a:r>
            <a:r>
              <a:rPr lang="nb-NO" sz="1680" dirty="0" err="1">
                <a:solidFill>
                  <a:prstClr val="black"/>
                </a:solidFill>
                <a:latin typeface="Aptos" panose="02110004020202020204"/>
              </a:rPr>
              <a:t>solve</a:t>
            </a:r>
            <a:r>
              <a:rPr lang="nb-NO" sz="1680" dirty="0">
                <a:solidFill>
                  <a:prstClr val="black"/>
                </a:solidFill>
                <a:latin typeface="Aptos" panose="02110004020202020204"/>
              </a:rPr>
              <a:t> problems is a management </a:t>
            </a:r>
            <a:r>
              <a:rPr lang="nb-NO" sz="1680" dirty="0" err="1">
                <a:solidFill>
                  <a:prstClr val="black"/>
                </a:solidFill>
                <a:latin typeface="Aptos" panose="02110004020202020204"/>
              </a:rPr>
              <a:t>task</a:t>
            </a:r>
            <a:r>
              <a:rPr lang="nb-NO" sz="1680" dirty="0">
                <a:solidFill>
                  <a:prstClr val="black"/>
                </a:solidFill>
                <a:latin typeface="Aptos" panose="02110004020202020204"/>
              </a:rPr>
              <a:t>.</a:t>
            </a:r>
          </a:p>
        </p:txBody>
      </p:sp>
      <p:sp>
        <p:nvSpPr>
          <p:cNvPr id="2" name="Tittel 1"/>
          <p:cNvSpPr>
            <a:spLocks noGrp="1"/>
          </p:cNvSpPr>
          <p:nvPr>
            <p:ph type="title"/>
          </p:nvPr>
        </p:nvSpPr>
        <p:spPr>
          <a:xfrm>
            <a:off x="370390" y="285366"/>
            <a:ext cx="13889621" cy="881364"/>
          </a:xfrm>
        </p:spPr>
        <p:txBody>
          <a:bodyPr>
            <a:normAutofit/>
          </a:bodyPr>
          <a:lstStyle/>
          <a:p>
            <a:r>
              <a:rPr lang="nb-NO" sz="3840" dirty="0" err="1">
                <a:solidFill>
                  <a:schemeClr val="accent1"/>
                </a:solidFill>
                <a:latin typeface="Helvetica Neue" charset="0"/>
                <a:ea typeface="Helvetica Neue" charset="0"/>
                <a:cs typeface="Helvetica Neue" charset="0"/>
              </a:rPr>
              <a:t>Recommendations</a:t>
            </a:r>
            <a:r>
              <a:rPr lang="nb-NO" sz="3840" dirty="0">
                <a:solidFill>
                  <a:schemeClr val="accent1"/>
                </a:solidFill>
                <a:latin typeface="Helvetica Neue" charset="0"/>
                <a:ea typeface="Helvetica Neue" charset="0"/>
                <a:cs typeface="Helvetica Neue" charset="0"/>
              </a:rPr>
              <a:t> for </a:t>
            </a:r>
            <a:r>
              <a:rPr lang="nb-NO" sz="3840" dirty="0" err="1">
                <a:solidFill>
                  <a:schemeClr val="accent1"/>
                </a:solidFill>
                <a:latin typeface="Helvetica Neue" charset="0"/>
                <a:ea typeface="Helvetica Neue" charset="0"/>
                <a:cs typeface="Helvetica Neue" charset="0"/>
              </a:rPr>
              <a:t>specific</a:t>
            </a:r>
            <a:r>
              <a:rPr lang="nb-NO" sz="3840" dirty="0">
                <a:solidFill>
                  <a:schemeClr val="accent1"/>
                </a:solidFill>
                <a:latin typeface="Helvetica Neue" charset="0"/>
                <a:ea typeface="Helvetica Neue" charset="0"/>
                <a:cs typeface="Helvetica Neue" charset="0"/>
              </a:rPr>
              <a:t> </a:t>
            </a:r>
            <a:r>
              <a:rPr lang="nb-NO" sz="3840" dirty="0" err="1">
                <a:solidFill>
                  <a:schemeClr val="accent1"/>
                </a:solidFill>
                <a:latin typeface="Helvetica Neue" charset="0"/>
                <a:ea typeface="Helvetica Neue" charset="0"/>
                <a:cs typeface="Helvetica Neue" charset="0"/>
              </a:rPr>
              <a:t>groups</a:t>
            </a:r>
            <a:endParaRPr lang="en-US" sz="3840" dirty="0">
              <a:solidFill>
                <a:schemeClr val="accent1"/>
              </a:solidFill>
            </a:endParaRPr>
          </a:p>
        </p:txBody>
      </p:sp>
      <p:sp>
        <p:nvSpPr>
          <p:cNvPr id="3" name="TekstSylinder 2"/>
          <p:cNvSpPr txBox="1"/>
          <p:nvPr/>
        </p:nvSpPr>
        <p:spPr>
          <a:xfrm>
            <a:off x="370390" y="1166730"/>
            <a:ext cx="6251791" cy="5706177"/>
          </a:xfrm>
          <a:prstGeom prst="rect">
            <a:avLst/>
          </a:prstGeom>
          <a:noFill/>
        </p:spPr>
        <p:txBody>
          <a:bodyPr wrap="square" rtlCol="0">
            <a:spAutoFit/>
          </a:bodyPr>
          <a:lstStyle/>
          <a:p>
            <a:pPr defTabSz="1097280"/>
            <a:r>
              <a:rPr lang="nb-NO" sz="1920" b="1" u="sng" dirty="0">
                <a:solidFill>
                  <a:prstClr val="black"/>
                </a:solidFill>
                <a:latin typeface="Aptos" panose="02110004020202020204"/>
              </a:rPr>
              <a:t>Policy Makers</a:t>
            </a:r>
          </a:p>
          <a:p>
            <a:pPr defTabSz="1097280"/>
            <a:endParaRPr lang="nb-NO" sz="1920" dirty="0">
              <a:solidFill>
                <a:prstClr val="black"/>
              </a:solidFill>
              <a:latin typeface="Aptos" panose="02110004020202020204"/>
            </a:endParaRPr>
          </a:p>
          <a:p>
            <a:pPr marL="342900" indent="-342900" defTabSz="1097280" fontAlgn="base">
              <a:buFont typeface="Arial" charset="0"/>
              <a:buChar char="•"/>
            </a:pPr>
            <a:r>
              <a:rPr lang="nb-NO" sz="1920" dirty="0">
                <a:solidFill>
                  <a:prstClr val="black"/>
                </a:solidFill>
                <a:latin typeface="Aptos" panose="02110004020202020204"/>
              </a:rPr>
              <a:t>Ensure </a:t>
            </a:r>
            <a:r>
              <a:rPr lang="nb-NO" sz="1920" dirty="0" err="1">
                <a:solidFill>
                  <a:prstClr val="black"/>
                </a:solidFill>
                <a:latin typeface="Aptos" panose="02110004020202020204"/>
              </a:rPr>
              <a:t>responsibilities</a:t>
            </a:r>
            <a:r>
              <a:rPr lang="nb-NO" sz="1920" dirty="0">
                <a:solidFill>
                  <a:prstClr val="black"/>
                </a:solidFill>
                <a:latin typeface="Aptos" panose="02110004020202020204"/>
              </a:rPr>
              <a:t> </a:t>
            </a:r>
            <a:r>
              <a:rPr lang="nb-NO" sz="1920" dirty="0" err="1">
                <a:solidFill>
                  <a:prstClr val="black"/>
                </a:solidFill>
                <a:latin typeface="Aptos" panose="02110004020202020204"/>
              </a:rPr>
              <a:t>are</a:t>
            </a:r>
            <a:r>
              <a:rPr lang="nb-NO" sz="1920" dirty="0">
                <a:solidFill>
                  <a:prstClr val="black"/>
                </a:solidFill>
                <a:latin typeface="Aptos" panose="02110004020202020204"/>
              </a:rPr>
              <a:t> </a:t>
            </a:r>
            <a:r>
              <a:rPr lang="nb-NO" sz="1920" dirty="0" err="1">
                <a:solidFill>
                  <a:prstClr val="black"/>
                </a:solidFill>
                <a:latin typeface="Aptos" panose="02110004020202020204"/>
              </a:rPr>
              <a:t>assigned</a:t>
            </a:r>
            <a:r>
              <a:rPr lang="nb-NO" sz="1920" dirty="0">
                <a:solidFill>
                  <a:prstClr val="black"/>
                </a:solidFill>
                <a:latin typeface="Aptos" panose="02110004020202020204"/>
              </a:rPr>
              <a:t> to </a:t>
            </a:r>
            <a:r>
              <a:rPr lang="nb-NO" sz="1920" dirty="0" err="1">
                <a:solidFill>
                  <a:prstClr val="black"/>
                </a:solidFill>
                <a:latin typeface="Aptos" panose="02110004020202020204"/>
              </a:rPr>
              <a:t>those</a:t>
            </a:r>
            <a:r>
              <a:rPr lang="nb-NO" sz="1920" dirty="0">
                <a:solidFill>
                  <a:prstClr val="black"/>
                </a:solidFill>
                <a:latin typeface="Aptos" panose="02110004020202020204"/>
              </a:rPr>
              <a:t> </a:t>
            </a:r>
            <a:r>
              <a:rPr lang="nb-NO" sz="1920" dirty="0" err="1">
                <a:solidFill>
                  <a:prstClr val="black"/>
                </a:solidFill>
                <a:latin typeface="Aptos" panose="02110004020202020204"/>
              </a:rPr>
              <a:t>who</a:t>
            </a:r>
            <a:r>
              <a:rPr lang="nb-NO" sz="1920" dirty="0">
                <a:solidFill>
                  <a:prstClr val="black"/>
                </a:solidFill>
                <a:latin typeface="Aptos" panose="02110004020202020204"/>
              </a:rPr>
              <a:t> have </a:t>
            </a:r>
            <a:r>
              <a:rPr lang="nb-NO" sz="1920" dirty="0" err="1">
                <a:solidFill>
                  <a:prstClr val="black"/>
                </a:solidFill>
                <a:latin typeface="Aptos" panose="02110004020202020204"/>
              </a:rPr>
              <a:t>the</a:t>
            </a:r>
            <a:r>
              <a:rPr lang="nb-NO" sz="1920" dirty="0">
                <a:solidFill>
                  <a:prstClr val="black"/>
                </a:solidFill>
                <a:latin typeface="Aptos" panose="02110004020202020204"/>
              </a:rPr>
              <a:t> </a:t>
            </a:r>
            <a:r>
              <a:rPr lang="nb-NO" sz="1920" dirty="0" err="1">
                <a:solidFill>
                  <a:prstClr val="black"/>
                </a:solidFill>
                <a:latin typeface="Aptos" panose="02110004020202020204"/>
              </a:rPr>
              <a:t>capability</a:t>
            </a:r>
            <a:r>
              <a:rPr lang="nb-NO" sz="1920" dirty="0">
                <a:solidFill>
                  <a:prstClr val="black"/>
                </a:solidFill>
                <a:latin typeface="Aptos" panose="02110004020202020204"/>
              </a:rPr>
              <a:t> to </a:t>
            </a:r>
            <a:r>
              <a:rPr lang="nb-NO" sz="1920" dirty="0" err="1">
                <a:solidFill>
                  <a:prstClr val="black"/>
                </a:solidFill>
                <a:latin typeface="Aptos" panose="02110004020202020204"/>
              </a:rPr>
              <a:t>discharge</a:t>
            </a:r>
            <a:r>
              <a:rPr lang="nb-NO" sz="1920" dirty="0">
                <a:solidFill>
                  <a:prstClr val="black"/>
                </a:solidFill>
                <a:latin typeface="Aptos" panose="02110004020202020204"/>
              </a:rPr>
              <a:t> </a:t>
            </a:r>
            <a:r>
              <a:rPr lang="nb-NO" sz="1920" dirty="0" err="1">
                <a:solidFill>
                  <a:prstClr val="black"/>
                </a:solidFill>
                <a:latin typeface="Aptos" panose="02110004020202020204"/>
              </a:rPr>
              <a:t>those</a:t>
            </a:r>
            <a:r>
              <a:rPr lang="nb-NO" sz="1920" dirty="0">
                <a:solidFill>
                  <a:prstClr val="black"/>
                </a:solidFill>
                <a:latin typeface="Aptos" panose="02110004020202020204"/>
              </a:rPr>
              <a:t> </a:t>
            </a:r>
            <a:r>
              <a:rPr lang="nb-NO" sz="1920" dirty="0" err="1">
                <a:solidFill>
                  <a:prstClr val="black"/>
                </a:solidFill>
                <a:latin typeface="Aptos" panose="02110004020202020204"/>
              </a:rPr>
              <a:t>responsibilities</a:t>
            </a:r>
            <a:r>
              <a:rPr lang="nb-NO" sz="1920" dirty="0">
                <a:solidFill>
                  <a:prstClr val="black"/>
                </a:solidFill>
                <a:latin typeface="Aptos" panose="02110004020202020204"/>
              </a:rPr>
              <a:t> </a:t>
            </a:r>
          </a:p>
          <a:p>
            <a:pPr marL="342900" indent="-342900" defTabSz="1097280" fontAlgn="base">
              <a:buFont typeface="Arial" charset="0"/>
              <a:buChar char="•"/>
            </a:pPr>
            <a:r>
              <a:rPr lang="nb-NO" sz="1920" dirty="0" err="1">
                <a:solidFill>
                  <a:prstClr val="black"/>
                </a:solidFill>
                <a:latin typeface="Aptos" panose="02110004020202020204"/>
              </a:rPr>
              <a:t>Signpost</a:t>
            </a:r>
            <a:r>
              <a:rPr lang="nb-NO" sz="1920" dirty="0">
                <a:solidFill>
                  <a:prstClr val="black"/>
                </a:solidFill>
                <a:latin typeface="Aptos" panose="02110004020202020204"/>
              </a:rPr>
              <a:t> </a:t>
            </a:r>
            <a:r>
              <a:rPr lang="nb-NO" sz="1920" dirty="0" err="1">
                <a:solidFill>
                  <a:prstClr val="black"/>
                </a:solidFill>
                <a:latin typeface="Aptos" panose="02110004020202020204"/>
              </a:rPr>
              <a:t>trustworthy</a:t>
            </a:r>
            <a:r>
              <a:rPr lang="nb-NO" sz="1920" dirty="0">
                <a:solidFill>
                  <a:prstClr val="black"/>
                </a:solidFill>
                <a:latin typeface="Aptos" panose="02110004020202020204"/>
              </a:rPr>
              <a:t> </a:t>
            </a:r>
            <a:r>
              <a:rPr lang="nb-NO" sz="1920" dirty="0" err="1">
                <a:solidFill>
                  <a:prstClr val="black"/>
                </a:solidFill>
                <a:latin typeface="Aptos" panose="02110004020202020204"/>
              </a:rPr>
              <a:t>competence</a:t>
            </a:r>
            <a:r>
              <a:rPr lang="nb-NO" sz="1920" dirty="0">
                <a:solidFill>
                  <a:prstClr val="black"/>
                </a:solidFill>
                <a:latin typeface="Aptos" panose="02110004020202020204"/>
              </a:rPr>
              <a:t> - e.g. </a:t>
            </a:r>
            <a:r>
              <a:rPr lang="nb-NO" sz="1920" dirty="0" err="1">
                <a:solidFill>
                  <a:prstClr val="black"/>
                </a:solidFill>
                <a:latin typeface="Aptos" panose="02110004020202020204"/>
              </a:rPr>
              <a:t>where</a:t>
            </a:r>
            <a:r>
              <a:rPr lang="nb-NO" sz="1920" dirty="0">
                <a:solidFill>
                  <a:prstClr val="black"/>
                </a:solidFill>
                <a:latin typeface="Aptos" panose="02110004020202020204"/>
              </a:rPr>
              <a:t> to </a:t>
            </a:r>
            <a:r>
              <a:rPr lang="nb-NO" sz="1920" dirty="0" err="1">
                <a:solidFill>
                  <a:prstClr val="black"/>
                </a:solidFill>
                <a:latin typeface="Aptos" panose="02110004020202020204"/>
              </a:rPr>
              <a:t>look</a:t>
            </a:r>
            <a:r>
              <a:rPr lang="nb-NO" sz="1920" dirty="0">
                <a:solidFill>
                  <a:prstClr val="black"/>
                </a:solidFill>
                <a:latin typeface="Aptos" panose="02110004020202020204"/>
              </a:rPr>
              <a:t> for </a:t>
            </a:r>
            <a:r>
              <a:rPr lang="nb-NO" sz="1920" dirty="0" err="1">
                <a:solidFill>
                  <a:prstClr val="black"/>
                </a:solidFill>
                <a:latin typeface="Aptos" panose="02110004020202020204"/>
              </a:rPr>
              <a:t>guidance</a:t>
            </a:r>
            <a:r>
              <a:rPr lang="nb-NO" sz="1920" dirty="0">
                <a:solidFill>
                  <a:prstClr val="black"/>
                </a:solidFill>
                <a:latin typeface="Aptos" panose="02110004020202020204"/>
              </a:rPr>
              <a:t> </a:t>
            </a:r>
            <a:r>
              <a:rPr lang="nb-NO" sz="1920" dirty="0" err="1">
                <a:solidFill>
                  <a:prstClr val="black"/>
                </a:solidFill>
                <a:latin typeface="Aptos" panose="02110004020202020204"/>
              </a:rPr>
              <a:t>on</a:t>
            </a:r>
            <a:r>
              <a:rPr lang="nb-NO" sz="1920" dirty="0">
                <a:solidFill>
                  <a:prstClr val="black"/>
                </a:solidFill>
                <a:latin typeface="Aptos" panose="02110004020202020204"/>
              </a:rPr>
              <a:t> </a:t>
            </a:r>
            <a:r>
              <a:rPr lang="nb-NO" sz="1920" dirty="0" err="1">
                <a:solidFill>
                  <a:prstClr val="black"/>
                </a:solidFill>
                <a:latin typeface="Aptos" panose="02110004020202020204"/>
              </a:rPr>
              <a:t>specific</a:t>
            </a:r>
            <a:r>
              <a:rPr lang="nb-NO" sz="1920" dirty="0">
                <a:solidFill>
                  <a:prstClr val="black"/>
                </a:solidFill>
                <a:latin typeface="Aptos" panose="02110004020202020204"/>
              </a:rPr>
              <a:t> </a:t>
            </a:r>
            <a:r>
              <a:rPr lang="nb-NO" sz="1920" dirty="0" err="1">
                <a:solidFill>
                  <a:prstClr val="black"/>
                </a:solidFill>
                <a:latin typeface="Aptos" panose="02110004020202020204"/>
              </a:rPr>
              <a:t>issues</a:t>
            </a:r>
            <a:r>
              <a:rPr lang="nb-NO" sz="1920" dirty="0">
                <a:solidFill>
                  <a:prstClr val="black"/>
                </a:solidFill>
                <a:latin typeface="Aptos" panose="02110004020202020204"/>
              </a:rPr>
              <a:t>.</a:t>
            </a:r>
          </a:p>
          <a:p>
            <a:pPr marL="342900" indent="-342900" defTabSz="1097280" fontAlgn="base">
              <a:buFont typeface="Arial" charset="0"/>
              <a:buChar char="•"/>
            </a:pPr>
            <a:r>
              <a:rPr lang="nb-NO" sz="1920" dirty="0" err="1">
                <a:solidFill>
                  <a:prstClr val="black"/>
                </a:solidFill>
                <a:latin typeface="Aptos" panose="02110004020202020204"/>
              </a:rPr>
              <a:t>Promoting</a:t>
            </a:r>
            <a:r>
              <a:rPr lang="nb-NO" sz="1920" dirty="0">
                <a:solidFill>
                  <a:prstClr val="black"/>
                </a:solidFill>
                <a:latin typeface="Aptos" panose="02110004020202020204"/>
              </a:rPr>
              <a:t> </a:t>
            </a:r>
            <a:r>
              <a:rPr lang="nb-NO" sz="1920" dirty="0" err="1">
                <a:solidFill>
                  <a:prstClr val="black"/>
                </a:solidFill>
                <a:latin typeface="Aptos" panose="02110004020202020204"/>
              </a:rPr>
              <a:t>collaboration</a:t>
            </a:r>
            <a:r>
              <a:rPr lang="nb-NO" sz="1920" dirty="0">
                <a:solidFill>
                  <a:prstClr val="black"/>
                </a:solidFill>
                <a:latin typeface="Aptos" panose="02110004020202020204"/>
              </a:rPr>
              <a:t> and trust-</a:t>
            </a:r>
            <a:r>
              <a:rPr lang="nb-NO" sz="1920" dirty="0" err="1">
                <a:solidFill>
                  <a:prstClr val="black"/>
                </a:solidFill>
                <a:latin typeface="Aptos" panose="02110004020202020204"/>
              </a:rPr>
              <a:t>building</a:t>
            </a:r>
            <a:r>
              <a:rPr lang="nb-NO" sz="1920" dirty="0">
                <a:solidFill>
                  <a:prstClr val="black"/>
                </a:solidFill>
                <a:latin typeface="Aptos" panose="02110004020202020204"/>
              </a:rPr>
              <a:t> </a:t>
            </a:r>
            <a:r>
              <a:rPr lang="nb-NO" sz="1920" dirty="0" err="1">
                <a:solidFill>
                  <a:prstClr val="black"/>
                </a:solidFill>
                <a:latin typeface="Aptos" panose="02110004020202020204"/>
              </a:rPr>
              <a:t>within</a:t>
            </a:r>
            <a:r>
              <a:rPr lang="nb-NO" sz="1920" dirty="0">
                <a:solidFill>
                  <a:prstClr val="black"/>
                </a:solidFill>
                <a:latin typeface="Aptos" panose="02110004020202020204"/>
              </a:rPr>
              <a:t> and </a:t>
            </a:r>
            <a:r>
              <a:rPr lang="nb-NO" sz="1920" dirty="0" err="1">
                <a:solidFill>
                  <a:prstClr val="black"/>
                </a:solidFill>
                <a:latin typeface="Aptos" panose="02110004020202020204"/>
              </a:rPr>
              <a:t>across</a:t>
            </a:r>
            <a:r>
              <a:rPr lang="nb-NO" sz="1920" dirty="0">
                <a:solidFill>
                  <a:prstClr val="black"/>
                </a:solidFill>
                <a:latin typeface="Aptos" panose="02110004020202020204"/>
              </a:rPr>
              <a:t> </a:t>
            </a:r>
            <a:r>
              <a:rPr lang="nb-NO" sz="1920" dirty="0" err="1">
                <a:solidFill>
                  <a:prstClr val="black"/>
                </a:solidFill>
                <a:latin typeface="Aptos" panose="02110004020202020204"/>
              </a:rPr>
              <a:t>organisation</a:t>
            </a:r>
            <a:r>
              <a:rPr lang="nb-NO" sz="1920" dirty="0">
                <a:solidFill>
                  <a:prstClr val="black"/>
                </a:solidFill>
                <a:latin typeface="Aptos" panose="02110004020202020204"/>
              </a:rPr>
              <a:t>; </a:t>
            </a:r>
            <a:r>
              <a:rPr lang="nb-NO" sz="1920" dirty="0" err="1">
                <a:solidFill>
                  <a:prstClr val="black"/>
                </a:solidFill>
                <a:latin typeface="Aptos" panose="02110004020202020204"/>
              </a:rPr>
              <a:t>promote</a:t>
            </a:r>
            <a:r>
              <a:rPr lang="nb-NO" sz="1920" dirty="0">
                <a:solidFill>
                  <a:prstClr val="black"/>
                </a:solidFill>
                <a:latin typeface="Aptos" panose="02110004020202020204"/>
              </a:rPr>
              <a:t> </a:t>
            </a:r>
            <a:r>
              <a:rPr lang="nb-NO" sz="1920" dirty="0" err="1">
                <a:solidFill>
                  <a:prstClr val="black"/>
                </a:solidFill>
                <a:latin typeface="Aptos" panose="02110004020202020204"/>
              </a:rPr>
              <a:t>respect</a:t>
            </a:r>
            <a:r>
              <a:rPr lang="nb-NO" sz="1920" dirty="0">
                <a:solidFill>
                  <a:prstClr val="black"/>
                </a:solidFill>
                <a:latin typeface="Aptos" panose="02110004020202020204"/>
              </a:rPr>
              <a:t> and ban </a:t>
            </a:r>
            <a:r>
              <a:rPr lang="nb-NO" sz="1920" dirty="0" err="1">
                <a:solidFill>
                  <a:prstClr val="black"/>
                </a:solidFill>
                <a:latin typeface="Aptos" panose="02110004020202020204"/>
              </a:rPr>
              <a:t>disrespectful</a:t>
            </a:r>
            <a:r>
              <a:rPr lang="nb-NO" sz="1920" dirty="0">
                <a:solidFill>
                  <a:prstClr val="black"/>
                </a:solidFill>
                <a:latin typeface="Aptos" panose="02110004020202020204"/>
              </a:rPr>
              <a:t> </a:t>
            </a:r>
            <a:r>
              <a:rPr lang="nb-NO" sz="1920" dirty="0" err="1">
                <a:solidFill>
                  <a:prstClr val="black"/>
                </a:solidFill>
                <a:latin typeface="Aptos" panose="02110004020202020204"/>
              </a:rPr>
              <a:t>language</a:t>
            </a:r>
            <a:r>
              <a:rPr lang="nb-NO" sz="1920" dirty="0">
                <a:solidFill>
                  <a:prstClr val="black"/>
                </a:solidFill>
                <a:latin typeface="Aptos" panose="02110004020202020204"/>
              </a:rPr>
              <a:t> </a:t>
            </a:r>
            <a:r>
              <a:rPr lang="nb-NO" sz="1920" dirty="0" err="1">
                <a:solidFill>
                  <a:prstClr val="black"/>
                </a:solidFill>
                <a:latin typeface="Aptos" panose="02110004020202020204"/>
              </a:rPr>
              <a:t>about</a:t>
            </a:r>
            <a:r>
              <a:rPr lang="nb-NO" sz="1920" dirty="0">
                <a:solidFill>
                  <a:prstClr val="black"/>
                </a:solidFill>
                <a:latin typeface="Aptos" panose="02110004020202020204"/>
              </a:rPr>
              <a:t> stakeholders</a:t>
            </a:r>
          </a:p>
          <a:p>
            <a:pPr marL="342900" indent="-342900" defTabSz="1097280" fontAlgn="base">
              <a:buFont typeface="Arial" charset="0"/>
              <a:buChar char="•"/>
            </a:pPr>
            <a:r>
              <a:rPr lang="nb-NO" sz="1920" dirty="0">
                <a:solidFill>
                  <a:prstClr val="black"/>
                </a:solidFill>
                <a:latin typeface="Aptos" panose="02110004020202020204"/>
              </a:rPr>
              <a:t>Support </a:t>
            </a:r>
            <a:r>
              <a:rPr lang="nb-NO" sz="1920" dirty="0" err="1">
                <a:solidFill>
                  <a:prstClr val="black"/>
                </a:solidFill>
                <a:latin typeface="Aptos" panose="02110004020202020204"/>
              </a:rPr>
              <a:t>the</a:t>
            </a:r>
            <a:r>
              <a:rPr lang="nb-NO" sz="1920" dirty="0">
                <a:solidFill>
                  <a:prstClr val="black"/>
                </a:solidFill>
                <a:latin typeface="Aptos" panose="02110004020202020204"/>
              </a:rPr>
              <a:t> </a:t>
            </a:r>
            <a:r>
              <a:rPr lang="nb-NO" sz="1920" dirty="0" err="1">
                <a:solidFill>
                  <a:prstClr val="black"/>
                </a:solidFill>
                <a:latin typeface="Aptos" panose="02110004020202020204"/>
              </a:rPr>
              <a:t>development</a:t>
            </a:r>
            <a:r>
              <a:rPr lang="nb-NO" sz="1920" dirty="0">
                <a:solidFill>
                  <a:prstClr val="black"/>
                </a:solidFill>
                <a:latin typeface="Aptos" panose="02110004020202020204"/>
              </a:rPr>
              <a:t> and </a:t>
            </a:r>
            <a:r>
              <a:rPr lang="nb-NO" sz="1920" dirty="0" err="1">
                <a:solidFill>
                  <a:prstClr val="black"/>
                </a:solidFill>
                <a:latin typeface="Aptos" panose="02110004020202020204"/>
              </a:rPr>
              <a:t>use</a:t>
            </a:r>
            <a:r>
              <a:rPr lang="nb-NO" sz="1920" dirty="0">
                <a:solidFill>
                  <a:prstClr val="black"/>
                </a:solidFill>
                <a:latin typeface="Aptos" panose="02110004020202020204"/>
              </a:rPr>
              <a:t> of </a:t>
            </a:r>
            <a:r>
              <a:rPr lang="nb-NO" sz="1920" dirty="0" err="1">
                <a:solidFill>
                  <a:prstClr val="black"/>
                </a:solidFill>
                <a:latin typeface="Aptos" panose="02110004020202020204"/>
              </a:rPr>
              <a:t>evidence-based</a:t>
            </a:r>
            <a:r>
              <a:rPr lang="nb-NO" sz="1920" dirty="0">
                <a:solidFill>
                  <a:prstClr val="black"/>
                </a:solidFill>
                <a:latin typeface="Aptos" panose="02110004020202020204"/>
              </a:rPr>
              <a:t> </a:t>
            </a:r>
            <a:r>
              <a:rPr lang="nb-NO" sz="1920" dirty="0" err="1">
                <a:solidFill>
                  <a:prstClr val="black"/>
                </a:solidFill>
                <a:latin typeface="Aptos" panose="02110004020202020204"/>
              </a:rPr>
              <a:t>metrics</a:t>
            </a:r>
            <a:r>
              <a:rPr lang="nb-NO" sz="1920" dirty="0">
                <a:solidFill>
                  <a:prstClr val="black"/>
                </a:solidFill>
                <a:latin typeface="Aptos" panose="02110004020202020204"/>
              </a:rPr>
              <a:t> and </a:t>
            </a:r>
            <a:r>
              <a:rPr lang="nb-NO" sz="1920" dirty="0" err="1">
                <a:solidFill>
                  <a:prstClr val="black"/>
                </a:solidFill>
                <a:latin typeface="Aptos" panose="02110004020202020204"/>
              </a:rPr>
              <a:t>measures</a:t>
            </a:r>
            <a:r>
              <a:rPr lang="nb-NO" sz="1920" dirty="0">
                <a:solidFill>
                  <a:prstClr val="black"/>
                </a:solidFill>
                <a:latin typeface="Aptos" panose="02110004020202020204"/>
              </a:rPr>
              <a:t> to </a:t>
            </a:r>
            <a:r>
              <a:rPr lang="nb-NO" sz="1920" dirty="0" err="1">
                <a:solidFill>
                  <a:prstClr val="black"/>
                </a:solidFill>
                <a:latin typeface="Aptos" panose="02110004020202020204"/>
              </a:rPr>
              <a:t>assess</a:t>
            </a:r>
            <a:r>
              <a:rPr lang="nb-NO" sz="1920" dirty="0">
                <a:solidFill>
                  <a:prstClr val="black"/>
                </a:solidFill>
                <a:latin typeface="Aptos" panose="02110004020202020204"/>
              </a:rPr>
              <a:t> cybersecurity skills, </a:t>
            </a:r>
            <a:r>
              <a:rPr lang="nb-NO" sz="1920" dirty="0" err="1">
                <a:solidFill>
                  <a:prstClr val="black"/>
                </a:solidFill>
                <a:latin typeface="Aptos" panose="02110004020202020204"/>
              </a:rPr>
              <a:t>knowledge</a:t>
            </a:r>
            <a:r>
              <a:rPr lang="nb-NO" sz="1920" dirty="0">
                <a:solidFill>
                  <a:prstClr val="black"/>
                </a:solidFill>
                <a:latin typeface="Aptos" panose="02110004020202020204"/>
              </a:rPr>
              <a:t> and </a:t>
            </a:r>
            <a:r>
              <a:rPr lang="nb-NO" sz="1920" dirty="0" err="1">
                <a:solidFill>
                  <a:prstClr val="black"/>
                </a:solidFill>
                <a:latin typeface="Aptos" panose="02110004020202020204"/>
              </a:rPr>
              <a:t>organisational</a:t>
            </a:r>
            <a:r>
              <a:rPr lang="nb-NO" sz="1920" dirty="0">
                <a:solidFill>
                  <a:prstClr val="black"/>
                </a:solidFill>
                <a:latin typeface="Aptos" panose="02110004020202020204"/>
              </a:rPr>
              <a:t> </a:t>
            </a:r>
            <a:r>
              <a:rPr lang="nb-NO" sz="1920" dirty="0" err="1">
                <a:solidFill>
                  <a:prstClr val="black"/>
                </a:solidFill>
                <a:latin typeface="Aptos" panose="02110004020202020204"/>
              </a:rPr>
              <a:t>culture</a:t>
            </a:r>
            <a:r>
              <a:rPr lang="nb-NO" sz="1920" dirty="0">
                <a:solidFill>
                  <a:prstClr val="black"/>
                </a:solidFill>
                <a:latin typeface="Aptos" panose="02110004020202020204"/>
              </a:rPr>
              <a:t>.</a:t>
            </a:r>
          </a:p>
          <a:p>
            <a:pPr marL="342900" indent="-342900" defTabSz="1097280" fontAlgn="base">
              <a:buFont typeface="Arial" charset="0"/>
              <a:buChar char="•"/>
            </a:pPr>
            <a:r>
              <a:rPr lang="nb-NO" sz="1920" dirty="0" err="1">
                <a:solidFill>
                  <a:prstClr val="black"/>
                </a:solidFill>
                <a:latin typeface="Aptos" panose="02110004020202020204"/>
              </a:rPr>
              <a:t>Encourage</a:t>
            </a:r>
            <a:r>
              <a:rPr lang="nb-NO" sz="1920" dirty="0">
                <a:solidFill>
                  <a:prstClr val="black"/>
                </a:solidFill>
                <a:latin typeface="Aptos" panose="02110004020202020204"/>
              </a:rPr>
              <a:t> and support </a:t>
            </a:r>
            <a:r>
              <a:rPr lang="nb-NO" sz="1920" dirty="0" err="1">
                <a:solidFill>
                  <a:prstClr val="black"/>
                </a:solidFill>
                <a:latin typeface="Aptos" panose="02110004020202020204"/>
              </a:rPr>
              <a:t>collaboration</a:t>
            </a:r>
            <a:r>
              <a:rPr lang="nb-NO" sz="1920" dirty="0">
                <a:solidFill>
                  <a:prstClr val="black"/>
                </a:solidFill>
                <a:latin typeface="Aptos" panose="02110004020202020204"/>
              </a:rPr>
              <a:t> </a:t>
            </a:r>
            <a:r>
              <a:rPr lang="nb-NO" sz="1920" dirty="0" err="1">
                <a:solidFill>
                  <a:prstClr val="black"/>
                </a:solidFill>
                <a:latin typeface="Aptos" panose="02110004020202020204"/>
              </a:rPr>
              <a:t>between</a:t>
            </a:r>
            <a:r>
              <a:rPr lang="nb-NO" sz="1920" dirty="0">
                <a:solidFill>
                  <a:prstClr val="black"/>
                </a:solidFill>
                <a:latin typeface="Aptos" panose="02110004020202020204"/>
              </a:rPr>
              <a:t> </a:t>
            </a:r>
            <a:r>
              <a:rPr lang="nb-NO" sz="1920" dirty="0" err="1">
                <a:solidFill>
                  <a:prstClr val="black"/>
                </a:solidFill>
                <a:latin typeface="Aptos" panose="02110004020202020204"/>
              </a:rPr>
              <a:t>technical</a:t>
            </a:r>
            <a:r>
              <a:rPr lang="nb-NO" sz="1920" dirty="0">
                <a:solidFill>
                  <a:prstClr val="black"/>
                </a:solidFill>
                <a:latin typeface="Aptos" panose="02110004020202020204"/>
              </a:rPr>
              <a:t> and </a:t>
            </a:r>
            <a:r>
              <a:rPr lang="nb-NO" sz="1920" dirty="0" err="1">
                <a:solidFill>
                  <a:prstClr val="black"/>
                </a:solidFill>
                <a:latin typeface="Aptos" panose="02110004020202020204"/>
              </a:rPr>
              <a:t>social</a:t>
            </a:r>
            <a:r>
              <a:rPr lang="nb-NO" sz="1920" dirty="0">
                <a:solidFill>
                  <a:prstClr val="black"/>
                </a:solidFill>
                <a:latin typeface="Aptos" panose="02110004020202020204"/>
              </a:rPr>
              <a:t> / </a:t>
            </a:r>
            <a:r>
              <a:rPr lang="nb-NO" sz="1920" dirty="0" err="1">
                <a:solidFill>
                  <a:prstClr val="black"/>
                </a:solidFill>
                <a:latin typeface="Aptos" panose="02110004020202020204"/>
              </a:rPr>
              <a:t>behavioural</a:t>
            </a:r>
            <a:r>
              <a:rPr lang="nb-NO" sz="1920" dirty="0">
                <a:solidFill>
                  <a:prstClr val="black"/>
                </a:solidFill>
                <a:latin typeface="Aptos" panose="02110004020202020204"/>
              </a:rPr>
              <a:t> </a:t>
            </a:r>
            <a:r>
              <a:rPr lang="nb-NO" sz="1920" dirty="0" err="1">
                <a:solidFill>
                  <a:prstClr val="black"/>
                </a:solidFill>
                <a:latin typeface="Aptos" panose="02110004020202020204"/>
              </a:rPr>
              <a:t>domain</a:t>
            </a:r>
            <a:r>
              <a:rPr lang="nb-NO" sz="1920" dirty="0">
                <a:solidFill>
                  <a:prstClr val="black"/>
                </a:solidFill>
                <a:latin typeface="Aptos" panose="02110004020202020204"/>
              </a:rPr>
              <a:t> </a:t>
            </a:r>
            <a:r>
              <a:rPr lang="nb-NO" sz="1920" dirty="0" err="1">
                <a:solidFill>
                  <a:prstClr val="black"/>
                </a:solidFill>
                <a:latin typeface="Aptos" panose="02110004020202020204"/>
              </a:rPr>
              <a:t>experts</a:t>
            </a:r>
            <a:r>
              <a:rPr lang="nb-NO" sz="1920" dirty="0">
                <a:solidFill>
                  <a:prstClr val="black"/>
                </a:solidFill>
                <a:latin typeface="Aptos" panose="02110004020202020204"/>
              </a:rPr>
              <a:t> in </a:t>
            </a:r>
            <a:r>
              <a:rPr lang="nb-NO" sz="1920" dirty="0" err="1">
                <a:solidFill>
                  <a:prstClr val="black"/>
                </a:solidFill>
                <a:latin typeface="Aptos" panose="02110004020202020204"/>
              </a:rPr>
              <a:t>tackling</a:t>
            </a:r>
            <a:r>
              <a:rPr lang="nb-NO" sz="1920" dirty="0">
                <a:solidFill>
                  <a:prstClr val="black"/>
                </a:solidFill>
                <a:latin typeface="Aptos" panose="02110004020202020204"/>
              </a:rPr>
              <a:t> cybersecurity </a:t>
            </a:r>
            <a:r>
              <a:rPr lang="nb-NO" sz="1920" dirty="0" err="1">
                <a:solidFill>
                  <a:prstClr val="black"/>
                </a:solidFill>
                <a:latin typeface="Aptos" panose="02110004020202020204"/>
              </a:rPr>
              <a:t>behaviours</a:t>
            </a:r>
            <a:r>
              <a:rPr lang="nb-NO" sz="1920" dirty="0">
                <a:solidFill>
                  <a:prstClr val="black"/>
                </a:solidFill>
                <a:latin typeface="Aptos" panose="02110004020202020204"/>
              </a:rPr>
              <a:t>.</a:t>
            </a:r>
          </a:p>
          <a:p>
            <a:pPr marL="342900" indent="-342900" defTabSz="1097280" fontAlgn="base">
              <a:buFont typeface="Arial" charset="0"/>
              <a:buChar char="•"/>
            </a:pPr>
            <a:r>
              <a:rPr lang="nb-NO" sz="1920" dirty="0" err="1">
                <a:solidFill>
                  <a:prstClr val="black"/>
                </a:solidFill>
                <a:latin typeface="Aptos" panose="02110004020202020204"/>
              </a:rPr>
              <a:t>Don’t</a:t>
            </a:r>
            <a:r>
              <a:rPr lang="nb-NO" sz="1920" dirty="0">
                <a:solidFill>
                  <a:prstClr val="black"/>
                </a:solidFill>
                <a:latin typeface="Aptos" panose="02110004020202020204"/>
              </a:rPr>
              <a:t> </a:t>
            </a:r>
            <a:r>
              <a:rPr lang="nb-NO" sz="1920" dirty="0" err="1">
                <a:solidFill>
                  <a:prstClr val="black"/>
                </a:solidFill>
                <a:latin typeface="Aptos" panose="02110004020202020204"/>
              </a:rPr>
              <a:t>assume</a:t>
            </a:r>
            <a:r>
              <a:rPr lang="nb-NO" sz="1920" dirty="0">
                <a:solidFill>
                  <a:prstClr val="black"/>
                </a:solidFill>
                <a:latin typeface="Aptos" panose="02110004020202020204"/>
              </a:rPr>
              <a:t> </a:t>
            </a:r>
            <a:r>
              <a:rPr lang="nb-NO" sz="1920" dirty="0" err="1">
                <a:solidFill>
                  <a:prstClr val="black"/>
                </a:solidFill>
                <a:latin typeface="Aptos" panose="02110004020202020204"/>
              </a:rPr>
              <a:t>that</a:t>
            </a:r>
            <a:r>
              <a:rPr lang="nb-NO" sz="1920" dirty="0">
                <a:solidFill>
                  <a:prstClr val="black"/>
                </a:solidFill>
                <a:latin typeface="Aptos" panose="02110004020202020204"/>
              </a:rPr>
              <a:t> </a:t>
            </a:r>
            <a:r>
              <a:rPr lang="nb-NO" sz="1920" dirty="0" err="1">
                <a:solidFill>
                  <a:prstClr val="black"/>
                </a:solidFill>
                <a:latin typeface="Aptos" panose="02110004020202020204"/>
              </a:rPr>
              <a:t>awareness</a:t>
            </a:r>
            <a:r>
              <a:rPr lang="nb-NO" sz="1920" dirty="0">
                <a:solidFill>
                  <a:prstClr val="black"/>
                </a:solidFill>
                <a:latin typeface="Aptos" panose="02110004020202020204"/>
              </a:rPr>
              <a:t> of a </a:t>
            </a:r>
            <a:r>
              <a:rPr lang="nb-NO" sz="1920" dirty="0" err="1">
                <a:solidFill>
                  <a:prstClr val="black"/>
                </a:solidFill>
                <a:latin typeface="Aptos" panose="02110004020202020204"/>
              </a:rPr>
              <a:t>threat</a:t>
            </a:r>
            <a:r>
              <a:rPr lang="nb-NO" sz="1920" dirty="0">
                <a:solidFill>
                  <a:prstClr val="black"/>
                </a:solidFill>
                <a:latin typeface="Aptos" panose="02110004020202020204"/>
              </a:rPr>
              <a:t> </a:t>
            </a:r>
            <a:r>
              <a:rPr lang="nb-NO" sz="1920" dirty="0" err="1">
                <a:solidFill>
                  <a:prstClr val="black"/>
                </a:solidFill>
                <a:latin typeface="Aptos" panose="02110004020202020204"/>
              </a:rPr>
              <a:t>will</a:t>
            </a:r>
            <a:r>
              <a:rPr lang="nb-NO" sz="1920" dirty="0">
                <a:solidFill>
                  <a:prstClr val="black"/>
                </a:solidFill>
                <a:latin typeface="Aptos" panose="02110004020202020204"/>
              </a:rPr>
              <a:t> lead to </a:t>
            </a:r>
            <a:r>
              <a:rPr lang="nb-NO" sz="1920" dirty="0" err="1">
                <a:solidFill>
                  <a:prstClr val="black"/>
                </a:solidFill>
                <a:latin typeface="Aptos" panose="02110004020202020204"/>
              </a:rPr>
              <a:t>protective</a:t>
            </a:r>
            <a:r>
              <a:rPr lang="nb-NO" sz="1920" dirty="0">
                <a:solidFill>
                  <a:prstClr val="black"/>
                </a:solidFill>
                <a:latin typeface="Aptos" panose="02110004020202020204"/>
              </a:rPr>
              <a:t> action! Citizens (and </a:t>
            </a:r>
            <a:r>
              <a:rPr lang="nb-NO" sz="1920" dirty="0" err="1">
                <a:solidFill>
                  <a:prstClr val="black"/>
                </a:solidFill>
                <a:latin typeface="Aptos" panose="02110004020202020204"/>
              </a:rPr>
              <a:t>workers</a:t>
            </a:r>
            <a:r>
              <a:rPr lang="nb-NO" sz="1920" dirty="0">
                <a:solidFill>
                  <a:prstClr val="black"/>
                </a:solidFill>
                <a:latin typeface="Aptos" panose="02110004020202020204"/>
              </a:rPr>
              <a:t>) </a:t>
            </a:r>
            <a:r>
              <a:rPr lang="nb-NO" sz="1920" dirty="0" err="1">
                <a:solidFill>
                  <a:prstClr val="black"/>
                </a:solidFill>
                <a:latin typeface="Aptos" panose="02110004020202020204"/>
              </a:rPr>
              <a:t>also</a:t>
            </a:r>
            <a:r>
              <a:rPr lang="nb-NO" sz="1920" dirty="0">
                <a:solidFill>
                  <a:prstClr val="black"/>
                </a:solidFill>
                <a:latin typeface="Aptos" panose="02110004020202020204"/>
              </a:rPr>
              <a:t> </a:t>
            </a:r>
            <a:r>
              <a:rPr lang="nb-NO" sz="1920" dirty="0" err="1">
                <a:solidFill>
                  <a:prstClr val="black"/>
                </a:solidFill>
                <a:latin typeface="Aptos" panose="02110004020202020204"/>
              </a:rPr>
              <a:t>need</a:t>
            </a:r>
            <a:r>
              <a:rPr lang="nb-NO" sz="1920" dirty="0">
                <a:solidFill>
                  <a:prstClr val="black"/>
                </a:solidFill>
                <a:latin typeface="Aptos" panose="02110004020202020204"/>
              </a:rPr>
              <a:t> </a:t>
            </a:r>
            <a:r>
              <a:rPr lang="nb-NO" sz="1920" dirty="0" err="1">
                <a:solidFill>
                  <a:prstClr val="black"/>
                </a:solidFill>
                <a:latin typeface="Aptos" panose="02110004020202020204"/>
              </a:rPr>
              <a:t>the</a:t>
            </a:r>
            <a:r>
              <a:rPr lang="nb-NO" sz="1920" dirty="0">
                <a:solidFill>
                  <a:prstClr val="black"/>
                </a:solidFill>
                <a:latin typeface="Aptos" panose="02110004020202020204"/>
              </a:rPr>
              <a:t> skills to </a:t>
            </a:r>
            <a:r>
              <a:rPr lang="nb-NO" sz="1920" dirty="0" err="1">
                <a:solidFill>
                  <a:prstClr val="black"/>
                </a:solidFill>
                <a:latin typeface="Aptos" panose="02110004020202020204"/>
              </a:rPr>
              <a:t>avoid</a:t>
            </a:r>
            <a:r>
              <a:rPr lang="nb-NO" sz="1920" dirty="0">
                <a:solidFill>
                  <a:prstClr val="black"/>
                </a:solidFill>
                <a:latin typeface="Aptos" panose="02110004020202020204"/>
              </a:rPr>
              <a:t> </a:t>
            </a:r>
            <a:r>
              <a:rPr lang="nb-NO" sz="1920" dirty="0" err="1">
                <a:solidFill>
                  <a:prstClr val="black"/>
                </a:solidFill>
                <a:latin typeface="Aptos" panose="02110004020202020204"/>
              </a:rPr>
              <a:t>the</a:t>
            </a:r>
            <a:r>
              <a:rPr lang="nb-NO" sz="1920" dirty="0">
                <a:solidFill>
                  <a:prstClr val="black"/>
                </a:solidFill>
                <a:latin typeface="Aptos" panose="02110004020202020204"/>
              </a:rPr>
              <a:t> </a:t>
            </a:r>
            <a:r>
              <a:rPr lang="nb-NO" sz="1920" dirty="0" err="1">
                <a:solidFill>
                  <a:prstClr val="black"/>
                </a:solidFill>
                <a:latin typeface="Aptos" panose="02110004020202020204"/>
              </a:rPr>
              <a:t>threat</a:t>
            </a:r>
            <a:r>
              <a:rPr lang="nb-NO" sz="1920" dirty="0">
                <a:solidFill>
                  <a:prstClr val="black"/>
                </a:solidFill>
                <a:latin typeface="Aptos" panose="02110004020202020204"/>
              </a:rPr>
              <a:t>, and an </a:t>
            </a:r>
            <a:r>
              <a:rPr lang="nb-NO" sz="1920" dirty="0" err="1">
                <a:solidFill>
                  <a:prstClr val="black"/>
                </a:solidFill>
                <a:latin typeface="Aptos" panose="02110004020202020204"/>
              </a:rPr>
              <a:t>understanding</a:t>
            </a:r>
            <a:r>
              <a:rPr lang="nb-NO" sz="1920" dirty="0">
                <a:solidFill>
                  <a:prstClr val="black"/>
                </a:solidFill>
                <a:latin typeface="Aptos" panose="02110004020202020204"/>
              </a:rPr>
              <a:t> </a:t>
            </a:r>
            <a:r>
              <a:rPr lang="nb-NO" sz="1920" dirty="0" err="1">
                <a:solidFill>
                  <a:prstClr val="black"/>
                </a:solidFill>
                <a:latin typeface="Aptos" panose="02110004020202020204"/>
              </a:rPr>
              <a:t>that</a:t>
            </a:r>
            <a:r>
              <a:rPr lang="nb-NO" sz="1920" dirty="0">
                <a:solidFill>
                  <a:prstClr val="black"/>
                </a:solidFill>
                <a:latin typeface="Aptos" panose="02110004020202020204"/>
              </a:rPr>
              <a:t> </a:t>
            </a:r>
            <a:r>
              <a:rPr lang="nb-NO" sz="1920" dirty="0" err="1">
                <a:solidFill>
                  <a:prstClr val="black"/>
                </a:solidFill>
                <a:latin typeface="Aptos" panose="02110004020202020204"/>
              </a:rPr>
              <a:t>doing</a:t>
            </a:r>
            <a:r>
              <a:rPr lang="nb-NO" sz="1920" dirty="0">
                <a:solidFill>
                  <a:prstClr val="black"/>
                </a:solidFill>
                <a:latin typeface="Aptos" panose="02110004020202020204"/>
              </a:rPr>
              <a:t> so </a:t>
            </a:r>
            <a:r>
              <a:rPr lang="nb-NO" sz="1920" dirty="0" err="1">
                <a:solidFill>
                  <a:prstClr val="black"/>
                </a:solidFill>
                <a:latin typeface="Aptos" panose="02110004020202020204"/>
              </a:rPr>
              <a:t>will</a:t>
            </a:r>
            <a:r>
              <a:rPr lang="nb-NO" sz="1920" dirty="0">
                <a:solidFill>
                  <a:prstClr val="black"/>
                </a:solidFill>
                <a:latin typeface="Aptos" panose="02110004020202020204"/>
              </a:rPr>
              <a:t> be </a:t>
            </a:r>
            <a:r>
              <a:rPr lang="nb-NO" sz="1920" dirty="0" err="1">
                <a:solidFill>
                  <a:prstClr val="black"/>
                </a:solidFill>
                <a:latin typeface="Aptos" panose="02110004020202020204"/>
              </a:rPr>
              <a:t>effective</a:t>
            </a:r>
            <a:r>
              <a:rPr lang="nb-NO" sz="1920" dirty="0">
                <a:solidFill>
                  <a:prstClr val="black"/>
                </a:solidFill>
                <a:latin typeface="Aptos" panose="02110004020202020204"/>
              </a:rPr>
              <a:t>.</a:t>
            </a:r>
          </a:p>
        </p:txBody>
      </p:sp>
      <p:sp>
        <p:nvSpPr>
          <p:cNvPr id="8" name="Rektangel 7"/>
          <p:cNvSpPr/>
          <p:nvPr/>
        </p:nvSpPr>
        <p:spPr>
          <a:xfrm>
            <a:off x="12632473" y="2308366"/>
            <a:ext cx="240772" cy="424732"/>
          </a:xfrm>
          <a:prstGeom prst="rect">
            <a:avLst/>
          </a:prstGeom>
        </p:spPr>
        <p:txBody>
          <a:bodyPr wrap="none">
            <a:spAutoFit/>
          </a:bodyPr>
          <a:lstStyle/>
          <a:p>
            <a:pPr defTabSz="1097280"/>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
        <p:nvSpPr>
          <p:cNvPr id="9" name="Rektangel 8"/>
          <p:cNvSpPr/>
          <p:nvPr/>
        </p:nvSpPr>
        <p:spPr>
          <a:xfrm>
            <a:off x="7172661" y="3893201"/>
            <a:ext cx="240772" cy="424732"/>
          </a:xfrm>
          <a:prstGeom prst="rect">
            <a:avLst/>
          </a:prstGeom>
        </p:spPr>
        <p:txBody>
          <a:bodyPr wrap="none">
            <a:spAutoFit/>
          </a:bodyPr>
          <a:lstStyle/>
          <a:p>
            <a:pPr defTabSz="1097280"/>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
        <p:nvSpPr>
          <p:cNvPr id="10" name="Rektangel 9"/>
          <p:cNvSpPr/>
          <p:nvPr/>
        </p:nvSpPr>
        <p:spPr>
          <a:xfrm>
            <a:off x="7172661" y="3893201"/>
            <a:ext cx="240772" cy="424732"/>
          </a:xfrm>
          <a:prstGeom prst="rect">
            <a:avLst/>
          </a:prstGeom>
        </p:spPr>
        <p:txBody>
          <a:bodyPr wrap="none">
            <a:spAutoFit/>
          </a:bodyPr>
          <a:lstStyle/>
          <a:p>
            <a:pPr defTabSz="1097280"/>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grpSp>
        <p:nvGrpSpPr>
          <p:cNvPr id="4" name="Gruppe 4">
            <a:extLst>
              <a:ext uri="{FF2B5EF4-FFF2-40B4-BE49-F238E27FC236}">
                <a16:creationId xmlns:a16="http://schemas.microsoft.com/office/drawing/2014/main" id="{3A21C029-5976-BC69-5A37-3476F6EDE252}"/>
              </a:ext>
            </a:extLst>
          </p:cNvPr>
          <p:cNvGrpSpPr/>
          <p:nvPr/>
        </p:nvGrpSpPr>
        <p:grpSpPr>
          <a:xfrm>
            <a:off x="222812" y="7227033"/>
            <a:ext cx="14407589" cy="1056362"/>
            <a:chOff x="185677" y="6022527"/>
            <a:chExt cx="12006324" cy="880302"/>
          </a:xfrm>
        </p:grpSpPr>
        <p:grpSp>
          <p:nvGrpSpPr>
            <p:cNvPr id="5" name="Gruppe 5">
              <a:extLst>
                <a:ext uri="{FF2B5EF4-FFF2-40B4-BE49-F238E27FC236}">
                  <a16:creationId xmlns:a16="http://schemas.microsoft.com/office/drawing/2014/main" id="{8C78F161-93FD-86B8-FD75-DB01649C2295}"/>
                </a:ext>
              </a:extLst>
            </p:cNvPr>
            <p:cNvGrpSpPr/>
            <p:nvPr/>
          </p:nvGrpSpPr>
          <p:grpSpPr>
            <a:xfrm>
              <a:off x="185677" y="6022527"/>
              <a:ext cx="12006324" cy="880302"/>
              <a:chOff x="185677" y="6022527"/>
              <a:chExt cx="12006324" cy="880302"/>
            </a:xfrm>
          </p:grpSpPr>
          <p:pic>
            <p:nvPicPr>
              <p:cNvPr id="7" name="Bilde 7">
                <a:extLst>
                  <a:ext uri="{FF2B5EF4-FFF2-40B4-BE49-F238E27FC236}">
                    <a16:creationId xmlns:a16="http://schemas.microsoft.com/office/drawing/2014/main" id="{B5437137-8A1D-A149-80E8-2619931BFA6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45850" y="6205714"/>
                <a:ext cx="3346151" cy="697115"/>
              </a:xfrm>
              <a:prstGeom prst="rect">
                <a:avLst/>
              </a:prstGeom>
            </p:spPr>
          </p:pic>
          <p:pic>
            <p:nvPicPr>
              <p:cNvPr id="13" name="Bilde 8">
                <a:extLst>
                  <a:ext uri="{FF2B5EF4-FFF2-40B4-BE49-F238E27FC236}">
                    <a16:creationId xmlns:a16="http://schemas.microsoft.com/office/drawing/2014/main" id="{85041C13-39D2-59C3-191C-319996B2811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5677" y="6412375"/>
                <a:ext cx="3223540" cy="307112"/>
              </a:xfrm>
              <a:prstGeom prst="rect">
                <a:avLst/>
              </a:prstGeom>
            </p:spPr>
          </p:pic>
          <p:pic>
            <p:nvPicPr>
              <p:cNvPr id="14" name="Bilde 9">
                <a:extLst>
                  <a:ext uri="{FF2B5EF4-FFF2-40B4-BE49-F238E27FC236}">
                    <a16:creationId xmlns:a16="http://schemas.microsoft.com/office/drawing/2014/main" id="{9CCA4C21-976A-8C13-F589-BE3A354D070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05375" y="6022527"/>
                <a:ext cx="945086" cy="779695"/>
              </a:xfrm>
              <a:prstGeom prst="rect">
                <a:avLst/>
              </a:prstGeom>
            </p:spPr>
          </p:pic>
        </p:grpSp>
        <p:pic>
          <p:nvPicPr>
            <p:cNvPr id="6" name="Bilde 6">
              <a:extLst>
                <a:ext uri="{FF2B5EF4-FFF2-40B4-BE49-F238E27FC236}">
                  <a16:creationId xmlns:a16="http://schemas.microsoft.com/office/drawing/2014/main" id="{9F470A86-30D7-8441-1A97-CA211E21049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14907" y="6294168"/>
              <a:ext cx="3784778" cy="520205"/>
            </a:xfrm>
            <a:prstGeom prst="rect">
              <a:avLst/>
            </a:prstGeom>
          </p:spPr>
        </p:pic>
      </p:grpSp>
    </p:spTree>
    <p:extLst>
      <p:ext uri="{BB962C8B-B14F-4D97-AF65-F5344CB8AC3E}">
        <p14:creationId xmlns:p14="http://schemas.microsoft.com/office/powerpoint/2010/main" val="4064848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ktangel 20"/>
          <p:cNvSpPr/>
          <p:nvPr/>
        </p:nvSpPr>
        <p:spPr>
          <a:xfrm>
            <a:off x="8001683" y="5778816"/>
            <a:ext cx="3626083" cy="2500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20" name="Rektangel 19"/>
          <p:cNvSpPr/>
          <p:nvPr/>
        </p:nvSpPr>
        <p:spPr>
          <a:xfrm>
            <a:off x="8001682" y="4165673"/>
            <a:ext cx="3285841" cy="2500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12" name="Rektangel 11"/>
          <p:cNvSpPr/>
          <p:nvPr/>
        </p:nvSpPr>
        <p:spPr>
          <a:xfrm>
            <a:off x="793987" y="3525518"/>
            <a:ext cx="2370263" cy="2500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19" name="Rektangel 18"/>
          <p:cNvSpPr/>
          <p:nvPr/>
        </p:nvSpPr>
        <p:spPr>
          <a:xfrm>
            <a:off x="793986" y="5942849"/>
            <a:ext cx="2429806" cy="2500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2" name="Tittel 1"/>
          <p:cNvSpPr>
            <a:spLocks noGrp="1"/>
          </p:cNvSpPr>
          <p:nvPr>
            <p:ph type="title"/>
          </p:nvPr>
        </p:nvSpPr>
        <p:spPr>
          <a:xfrm>
            <a:off x="370390" y="285366"/>
            <a:ext cx="13889621" cy="881364"/>
          </a:xfrm>
        </p:spPr>
        <p:txBody>
          <a:bodyPr>
            <a:normAutofit/>
          </a:bodyPr>
          <a:lstStyle/>
          <a:p>
            <a:r>
              <a:rPr lang="nb-NO" sz="3840" dirty="0" err="1">
                <a:solidFill>
                  <a:schemeClr val="accent1"/>
                </a:solidFill>
                <a:latin typeface="Helvetica Neue" charset="0"/>
                <a:ea typeface="Helvetica Neue" charset="0"/>
                <a:cs typeface="Helvetica Neue" charset="0"/>
              </a:rPr>
              <a:t>Recommendations</a:t>
            </a:r>
            <a:r>
              <a:rPr lang="nb-NO" sz="3840" dirty="0">
                <a:solidFill>
                  <a:schemeClr val="accent1"/>
                </a:solidFill>
                <a:latin typeface="Helvetica Neue" charset="0"/>
                <a:ea typeface="Helvetica Neue" charset="0"/>
                <a:cs typeface="Helvetica Neue" charset="0"/>
              </a:rPr>
              <a:t> for </a:t>
            </a:r>
            <a:r>
              <a:rPr lang="nb-NO" sz="3840" dirty="0" err="1">
                <a:solidFill>
                  <a:schemeClr val="accent1"/>
                </a:solidFill>
                <a:latin typeface="Helvetica Neue" charset="0"/>
                <a:ea typeface="Helvetica Neue" charset="0"/>
                <a:cs typeface="Helvetica Neue" charset="0"/>
              </a:rPr>
              <a:t>specific</a:t>
            </a:r>
            <a:r>
              <a:rPr lang="nb-NO" sz="3840" dirty="0">
                <a:solidFill>
                  <a:schemeClr val="accent1"/>
                </a:solidFill>
                <a:latin typeface="Helvetica Neue" charset="0"/>
                <a:ea typeface="Helvetica Neue" charset="0"/>
                <a:cs typeface="Helvetica Neue" charset="0"/>
              </a:rPr>
              <a:t> </a:t>
            </a:r>
            <a:r>
              <a:rPr lang="nb-NO" sz="3840" dirty="0" err="1">
                <a:solidFill>
                  <a:schemeClr val="accent1"/>
                </a:solidFill>
                <a:latin typeface="Helvetica Neue" charset="0"/>
                <a:ea typeface="Helvetica Neue" charset="0"/>
                <a:cs typeface="Helvetica Neue" charset="0"/>
              </a:rPr>
              <a:t>groups</a:t>
            </a:r>
            <a:endParaRPr lang="en-US" sz="3840" dirty="0">
              <a:solidFill>
                <a:schemeClr val="accent1"/>
              </a:solidFill>
            </a:endParaRPr>
          </a:p>
        </p:txBody>
      </p:sp>
      <p:sp>
        <p:nvSpPr>
          <p:cNvPr id="3" name="TekstSylinder 2"/>
          <p:cNvSpPr txBox="1"/>
          <p:nvPr/>
        </p:nvSpPr>
        <p:spPr>
          <a:xfrm>
            <a:off x="370390" y="1166730"/>
            <a:ext cx="5845423" cy="6407908"/>
          </a:xfrm>
          <a:prstGeom prst="rect">
            <a:avLst/>
          </a:prstGeom>
          <a:noFill/>
        </p:spPr>
        <p:txBody>
          <a:bodyPr wrap="square" rtlCol="0">
            <a:spAutoFit/>
          </a:bodyPr>
          <a:lstStyle/>
          <a:p>
            <a:pPr defTabSz="1097280"/>
            <a:r>
              <a:rPr lang="nb-NO" sz="1680" b="1" u="sng" dirty="0">
                <a:solidFill>
                  <a:prstClr val="black"/>
                </a:solidFill>
                <a:latin typeface="Arial" charset="0"/>
                <a:ea typeface="Arial" charset="0"/>
                <a:cs typeface="Arial" charset="0"/>
              </a:rPr>
              <a:t>CISO and </a:t>
            </a:r>
            <a:r>
              <a:rPr lang="nb-NO" sz="1680" b="1" u="sng" dirty="0" err="1">
                <a:solidFill>
                  <a:prstClr val="black"/>
                </a:solidFill>
                <a:latin typeface="Arial" charset="0"/>
                <a:ea typeface="Arial" charset="0"/>
                <a:cs typeface="Arial" charset="0"/>
              </a:rPr>
              <a:t>security</a:t>
            </a:r>
            <a:r>
              <a:rPr lang="nb-NO" sz="1680" b="1" u="sng" dirty="0">
                <a:solidFill>
                  <a:prstClr val="black"/>
                </a:solidFill>
                <a:latin typeface="Arial" charset="0"/>
                <a:ea typeface="Arial" charset="0"/>
                <a:cs typeface="Arial" charset="0"/>
              </a:rPr>
              <a:t> </a:t>
            </a:r>
            <a:r>
              <a:rPr lang="nb-NO" sz="1680" b="1" u="sng" dirty="0" err="1">
                <a:solidFill>
                  <a:prstClr val="black"/>
                </a:solidFill>
                <a:latin typeface="Arial" charset="0"/>
                <a:ea typeface="Arial" charset="0"/>
                <a:cs typeface="Arial" charset="0"/>
              </a:rPr>
              <a:t>specialists</a:t>
            </a:r>
            <a:endParaRPr lang="nb-NO" sz="1680" b="1" u="sng" dirty="0">
              <a:solidFill>
                <a:prstClr val="black"/>
              </a:solidFill>
              <a:latin typeface="Arial" charset="0"/>
              <a:ea typeface="Arial" charset="0"/>
              <a:cs typeface="Arial" charset="0"/>
            </a:endParaRPr>
          </a:p>
          <a:p>
            <a:pPr defTabSz="1097280"/>
            <a:endParaRPr lang="nb-NO" sz="1920" dirty="0">
              <a:solidFill>
                <a:prstClr val="black"/>
              </a:solidFill>
              <a:latin typeface="Arial" charset="0"/>
              <a:ea typeface="Arial" charset="0"/>
              <a:cs typeface="Arial" charset="0"/>
            </a:endParaRPr>
          </a:p>
          <a:p>
            <a:pPr marL="342900" indent="-342900" defTabSz="1097280" fontAlgn="base">
              <a:buFont typeface="Arial" charset="0"/>
              <a:buChar char="•"/>
            </a:pPr>
            <a:r>
              <a:rPr lang="nb-NO" sz="1440" dirty="0" err="1">
                <a:solidFill>
                  <a:prstClr val="black"/>
                </a:solidFill>
                <a:latin typeface="Arial" charset="0"/>
                <a:ea typeface="Arial" charset="0"/>
                <a:cs typeface="Arial" charset="0"/>
              </a:rPr>
              <a:t>Calculate</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the</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impact</a:t>
            </a:r>
            <a:r>
              <a:rPr lang="nb-NO" sz="1440" dirty="0">
                <a:solidFill>
                  <a:prstClr val="black"/>
                </a:solidFill>
                <a:latin typeface="Arial" charset="0"/>
                <a:ea typeface="Arial" charset="0"/>
                <a:cs typeface="Arial" charset="0"/>
              </a:rPr>
              <a:t> of </a:t>
            </a:r>
            <a:r>
              <a:rPr lang="nb-NO" sz="1440" dirty="0" err="1">
                <a:solidFill>
                  <a:prstClr val="black"/>
                </a:solidFill>
                <a:latin typeface="Arial" charset="0"/>
                <a:ea typeface="Arial" charset="0"/>
                <a:cs typeface="Arial" charset="0"/>
              </a:rPr>
              <a:t>your</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policies</a:t>
            </a:r>
            <a:r>
              <a:rPr lang="nb-NO" sz="1440" dirty="0">
                <a:solidFill>
                  <a:prstClr val="black"/>
                </a:solidFill>
                <a:latin typeface="Arial" charset="0"/>
                <a:ea typeface="Arial" charset="0"/>
                <a:cs typeface="Arial" charset="0"/>
              </a:rPr>
              <a:t>. Security </a:t>
            </a:r>
            <a:r>
              <a:rPr lang="nb-NO" sz="1440" dirty="0" err="1">
                <a:solidFill>
                  <a:prstClr val="black"/>
                </a:solidFill>
                <a:latin typeface="Arial" charset="0"/>
                <a:ea typeface="Arial" charset="0"/>
                <a:cs typeface="Arial" charset="0"/>
              </a:rPr>
              <a:t>policies</a:t>
            </a:r>
            <a:r>
              <a:rPr lang="nb-NO" sz="1440" dirty="0">
                <a:solidFill>
                  <a:prstClr val="black"/>
                </a:solidFill>
                <a:latin typeface="Arial" charset="0"/>
                <a:ea typeface="Arial" charset="0"/>
                <a:cs typeface="Arial" charset="0"/>
              </a:rPr>
              <a:t> and </a:t>
            </a:r>
            <a:r>
              <a:rPr lang="nb-NO" sz="1440" dirty="0" err="1">
                <a:solidFill>
                  <a:prstClr val="black"/>
                </a:solidFill>
                <a:latin typeface="Arial" charset="0"/>
                <a:ea typeface="Arial" charset="0"/>
                <a:cs typeface="Arial" charset="0"/>
              </a:rPr>
              <a:t>measures</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can</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only</a:t>
            </a:r>
            <a:r>
              <a:rPr lang="nb-NO" sz="1440" dirty="0">
                <a:solidFill>
                  <a:prstClr val="black"/>
                </a:solidFill>
                <a:latin typeface="Arial" charset="0"/>
                <a:ea typeface="Arial" charset="0"/>
                <a:cs typeface="Arial" charset="0"/>
              </a:rPr>
              <a:t> be </a:t>
            </a:r>
            <a:r>
              <a:rPr lang="nb-NO" sz="1440" dirty="0" err="1">
                <a:solidFill>
                  <a:prstClr val="black"/>
                </a:solidFill>
                <a:latin typeface="Arial" charset="0"/>
                <a:ea typeface="Arial" charset="0"/>
                <a:cs typeface="Arial" charset="0"/>
              </a:rPr>
              <a:t>effective</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if</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they</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are</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adopted</a:t>
            </a:r>
            <a:r>
              <a:rPr lang="nb-NO" sz="1440" dirty="0">
                <a:solidFill>
                  <a:prstClr val="black"/>
                </a:solidFill>
                <a:latin typeface="Arial" charset="0"/>
                <a:ea typeface="Arial" charset="0"/>
                <a:cs typeface="Arial" charset="0"/>
              </a:rPr>
              <a:t> and used </a:t>
            </a:r>
            <a:r>
              <a:rPr lang="nb-NO" sz="1440" dirty="0" err="1">
                <a:solidFill>
                  <a:prstClr val="black"/>
                </a:solidFill>
                <a:latin typeface="Arial" charset="0"/>
                <a:ea typeface="Arial" charset="0"/>
                <a:cs typeface="Arial" charset="0"/>
              </a:rPr>
              <a:t>correctly</a:t>
            </a:r>
            <a:r>
              <a:rPr lang="nb-NO" sz="1440" dirty="0">
                <a:solidFill>
                  <a:prstClr val="black"/>
                </a:solidFill>
                <a:latin typeface="Arial" charset="0"/>
                <a:ea typeface="Arial" charset="0"/>
                <a:cs typeface="Arial" charset="0"/>
              </a:rPr>
              <a:t>. To </a:t>
            </a:r>
            <a:r>
              <a:rPr lang="nb-NO" sz="1440" dirty="0" err="1">
                <a:solidFill>
                  <a:prstClr val="black"/>
                </a:solidFill>
                <a:latin typeface="Arial" charset="0"/>
                <a:ea typeface="Arial" charset="0"/>
                <a:cs typeface="Arial" charset="0"/>
              </a:rPr>
              <a:t>ensure</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this</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CISOs</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need</a:t>
            </a:r>
            <a:r>
              <a:rPr lang="nb-NO" sz="1440" dirty="0">
                <a:solidFill>
                  <a:prstClr val="black"/>
                </a:solidFill>
                <a:latin typeface="Arial" charset="0"/>
                <a:ea typeface="Arial" charset="0"/>
                <a:cs typeface="Arial" charset="0"/>
              </a:rPr>
              <a:t> to </a:t>
            </a:r>
            <a:r>
              <a:rPr lang="nb-NO" sz="1440" dirty="0" err="1">
                <a:solidFill>
                  <a:prstClr val="black"/>
                </a:solidFill>
                <a:latin typeface="Arial" charset="0"/>
                <a:ea typeface="Arial" charset="0"/>
                <a:cs typeface="Arial" charset="0"/>
              </a:rPr>
              <a:t>know</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the</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impact</a:t>
            </a:r>
            <a:r>
              <a:rPr lang="nb-NO" sz="1440" dirty="0">
                <a:solidFill>
                  <a:prstClr val="black"/>
                </a:solidFill>
                <a:latin typeface="Arial" charset="0"/>
                <a:ea typeface="Arial" charset="0"/>
                <a:cs typeface="Arial" charset="0"/>
              </a:rPr>
              <a:t> it has </a:t>
            </a:r>
            <a:r>
              <a:rPr lang="nb-NO" sz="1440" dirty="0" err="1">
                <a:solidFill>
                  <a:prstClr val="black"/>
                </a:solidFill>
                <a:latin typeface="Arial" charset="0"/>
                <a:ea typeface="Arial" charset="0"/>
                <a:cs typeface="Arial" charset="0"/>
              </a:rPr>
              <a:t>on</a:t>
            </a:r>
            <a:r>
              <a:rPr lang="nb-NO" sz="1440" dirty="0">
                <a:solidFill>
                  <a:prstClr val="black"/>
                </a:solidFill>
                <a:latin typeface="Arial" charset="0"/>
                <a:ea typeface="Arial" charset="0"/>
                <a:cs typeface="Arial" charset="0"/>
              </a:rPr>
              <a:t> staff in </a:t>
            </a:r>
            <a:r>
              <a:rPr lang="nb-NO" sz="1440" dirty="0" err="1">
                <a:solidFill>
                  <a:prstClr val="black"/>
                </a:solidFill>
                <a:latin typeface="Arial" charset="0"/>
                <a:ea typeface="Arial" charset="0"/>
                <a:cs typeface="Arial" charset="0"/>
              </a:rPr>
              <a:t>daily</a:t>
            </a:r>
            <a:r>
              <a:rPr lang="nb-NO" sz="1440" dirty="0">
                <a:solidFill>
                  <a:prstClr val="black"/>
                </a:solidFill>
                <a:latin typeface="Arial" charset="0"/>
                <a:ea typeface="Arial" charset="0"/>
                <a:cs typeface="Arial" charset="0"/>
              </a:rPr>
              <a:t> business </a:t>
            </a:r>
            <a:r>
              <a:rPr lang="nb-NO" sz="1440" dirty="0" err="1">
                <a:solidFill>
                  <a:prstClr val="black"/>
                </a:solidFill>
                <a:latin typeface="Arial" charset="0"/>
                <a:ea typeface="Arial" charset="0"/>
                <a:cs typeface="Arial" charset="0"/>
              </a:rPr>
              <a:t>operations</a:t>
            </a:r>
            <a:r>
              <a:rPr lang="nb-NO" sz="1440" dirty="0">
                <a:solidFill>
                  <a:prstClr val="black"/>
                </a:solidFill>
                <a:latin typeface="Arial" charset="0"/>
                <a:ea typeface="Arial" charset="0"/>
                <a:cs typeface="Arial" charset="0"/>
              </a:rPr>
              <a:t> - so </a:t>
            </a:r>
            <a:r>
              <a:rPr lang="nb-NO" sz="1440" dirty="0" err="1">
                <a:solidFill>
                  <a:prstClr val="black"/>
                </a:solidFill>
                <a:latin typeface="Arial" charset="0"/>
                <a:ea typeface="Arial" charset="0"/>
                <a:cs typeface="Arial" charset="0"/>
              </a:rPr>
              <a:t>they</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should</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know</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the</a:t>
            </a:r>
            <a:r>
              <a:rPr lang="nb-NO" sz="1440" dirty="0">
                <a:solidFill>
                  <a:prstClr val="black"/>
                </a:solidFill>
                <a:latin typeface="Arial" charset="0"/>
                <a:ea typeface="Arial" charset="0"/>
                <a:cs typeface="Arial" charset="0"/>
              </a:rPr>
              <a:t> time and </a:t>
            </a:r>
            <a:r>
              <a:rPr lang="nb-NO" sz="1440" dirty="0" err="1">
                <a:solidFill>
                  <a:prstClr val="black"/>
                </a:solidFill>
                <a:latin typeface="Arial" charset="0"/>
                <a:ea typeface="Arial" charset="0"/>
                <a:cs typeface="Arial" charset="0"/>
              </a:rPr>
              <a:t>effort</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compliance</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requires</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before</a:t>
            </a:r>
            <a:r>
              <a:rPr lang="nb-NO" sz="1440" dirty="0">
                <a:solidFill>
                  <a:prstClr val="black"/>
                </a:solidFill>
                <a:latin typeface="Arial" charset="0"/>
                <a:ea typeface="Arial" charset="0"/>
                <a:cs typeface="Arial" charset="0"/>
              </a:rPr>
              <a:t> putting a </a:t>
            </a:r>
            <a:r>
              <a:rPr lang="nb-NO" sz="1440" dirty="0" err="1">
                <a:solidFill>
                  <a:prstClr val="black"/>
                </a:solidFill>
                <a:latin typeface="Arial" charset="0"/>
                <a:ea typeface="Arial" charset="0"/>
                <a:cs typeface="Arial" charset="0"/>
              </a:rPr>
              <a:t>security</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measure</a:t>
            </a:r>
            <a:r>
              <a:rPr lang="nb-NO" sz="1440" dirty="0">
                <a:solidFill>
                  <a:prstClr val="black"/>
                </a:solidFill>
                <a:latin typeface="Arial" charset="0"/>
                <a:ea typeface="Arial" charset="0"/>
                <a:cs typeface="Arial" charset="0"/>
              </a:rPr>
              <a:t> in </a:t>
            </a:r>
            <a:r>
              <a:rPr lang="nb-NO" sz="1440" dirty="0" err="1">
                <a:solidFill>
                  <a:prstClr val="black"/>
                </a:solidFill>
                <a:latin typeface="Arial" charset="0"/>
                <a:ea typeface="Arial" charset="0"/>
                <a:cs typeface="Arial" charset="0"/>
              </a:rPr>
              <a:t>place</a:t>
            </a:r>
            <a:r>
              <a:rPr lang="nb-NO" sz="1440" dirty="0">
                <a:solidFill>
                  <a:prstClr val="black"/>
                </a:solidFill>
                <a:latin typeface="Arial" charset="0"/>
                <a:ea typeface="Arial" charset="0"/>
                <a:cs typeface="Arial" charset="0"/>
              </a:rPr>
              <a:t>. General </a:t>
            </a:r>
            <a:r>
              <a:rPr lang="nb-NO" sz="1440" dirty="0" err="1">
                <a:solidFill>
                  <a:prstClr val="black"/>
                </a:solidFill>
                <a:latin typeface="Arial" charset="0"/>
                <a:ea typeface="Arial" charset="0"/>
                <a:cs typeface="Arial" charset="0"/>
              </a:rPr>
              <a:t>MacArthur’s</a:t>
            </a:r>
            <a:r>
              <a:rPr lang="nb-NO" sz="1440" dirty="0">
                <a:solidFill>
                  <a:prstClr val="black"/>
                </a:solidFill>
                <a:latin typeface="Arial" charset="0"/>
                <a:ea typeface="Arial" charset="0"/>
                <a:cs typeface="Arial" charset="0"/>
              </a:rPr>
              <a:t> dictum ‘Never </a:t>
            </a:r>
            <a:r>
              <a:rPr lang="nb-NO" sz="1440" dirty="0" err="1">
                <a:solidFill>
                  <a:prstClr val="black"/>
                </a:solidFill>
                <a:latin typeface="Arial" charset="0"/>
                <a:ea typeface="Arial" charset="0"/>
                <a:cs typeface="Arial" charset="0"/>
              </a:rPr>
              <a:t>give</a:t>
            </a:r>
            <a:r>
              <a:rPr lang="nb-NO" sz="1440" dirty="0">
                <a:solidFill>
                  <a:prstClr val="black"/>
                </a:solidFill>
                <a:latin typeface="Arial" charset="0"/>
                <a:ea typeface="Arial" charset="0"/>
                <a:cs typeface="Arial" charset="0"/>
              </a:rPr>
              <a:t> an order </a:t>
            </a:r>
            <a:r>
              <a:rPr lang="nb-NO" sz="1440" dirty="0" err="1">
                <a:solidFill>
                  <a:prstClr val="black"/>
                </a:solidFill>
                <a:latin typeface="Arial" charset="0"/>
                <a:ea typeface="Arial" charset="0"/>
                <a:cs typeface="Arial" charset="0"/>
              </a:rPr>
              <a:t>that</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can’t</a:t>
            </a:r>
            <a:r>
              <a:rPr lang="nb-NO" sz="1440" dirty="0">
                <a:solidFill>
                  <a:prstClr val="black"/>
                </a:solidFill>
                <a:latin typeface="Arial" charset="0"/>
                <a:ea typeface="Arial" charset="0"/>
                <a:cs typeface="Arial" charset="0"/>
              </a:rPr>
              <a:t> be </a:t>
            </a:r>
            <a:r>
              <a:rPr lang="nb-NO" sz="1440" dirty="0" err="1">
                <a:solidFill>
                  <a:prstClr val="black"/>
                </a:solidFill>
                <a:latin typeface="Arial" charset="0"/>
                <a:ea typeface="Arial" charset="0"/>
                <a:cs typeface="Arial" charset="0"/>
              </a:rPr>
              <a:t>obeyed</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should</a:t>
            </a:r>
            <a:r>
              <a:rPr lang="nb-NO" sz="1440" dirty="0">
                <a:solidFill>
                  <a:prstClr val="black"/>
                </a:solidFill>
                <a:latin typeface="Arial" charset="0"/>
                <a:ea typeface="Arial" charset="0"/>
                <a:cs typeface="Arial" charset="0"/>
              </a:rPr>
              <a:t> be </a:t>
            </a:r>
            <a:r>
              <a:rPr lang="nb-NO" sz="1440" dirty="0" err="1">
                <a:solidFill>
                  <a:prstClr val="black"/>
                </a:solidFill>
                <a:latin typeface="Arial" charset="0"/>
                <a:ea typeface="Arial" charset="0"/>
                <a:cs typeface="Arial" charset="0"/>
              </a:rPr>
              <a:t>framed</a:t>
            </a:r>
            <a:r>
              <a:rPr lang="nb-NO" sz="1440" dirty="0">
                <a:solidFill>
                  <a:prstClr val="black"/>
                </a:solidFill>
                <a:latin typeface="Arial" charset="0"/>
                <a:ea typeface="Arial" charset="0"/>
                <a:cs typeface="Arial" charset="0"/>
              </a:rPr>
              <a:t> and </a:t>
            </a:r>
            <a:r>
              <a:rPr lang="nb-NO" sz="1440" dirty="0" err="1">
                <a:solidFill>
                  <a:prstClr val="black"/>
                </a:solidFill>
                <a:latin typeface="Arial" charset="0"/>
                <a:ea typeface="Arial" charset="0"/>
                <a:cs typeface="Arial" charset="0"/>
              </a:rPr>
              <a:t>hung</a:t>
            </a:r>
            <a:r>
              <a:rPr lang="nb-NO" sz="1440" dirty="0">
                <a:solidFill>
                  <a:prstClr val="black"/>
                </a:solidFill>
                <a:latin typeface="Arial" charset="0"/>
                <a:ea typeface="Arial" charset="0"/>
                <a:cs typeface="Arial" charset="0"/>
              </a:rPr>
              <a:t> over </a:t>
            </a:r>
            <a:r>
              <a:rPr lang="nb-NO" sz="1440" dirty="0" err="1">
                <a:solidFill>
                  <a:prstClr val="black"/>
                </a:solidFill>
                <a:latin typeface="Arial" charset="0"/>
                <a:ea typeface="Arial" charset="0"/>
                <a:cs typeface="Arial" charset="0"/>
              </a:rPr>
              <a:t>their</a:t>
            </a:r>
            <a:r>
              <a:rPr lang="nb-NO" sz="1440" dirty="0">
                <a:solidFill>
                  <a:prstClr val="black"/>
                </a:solidFill>
                <a:latin typeface="Arial" charset="0"/>
                <a:ea typeface="Arial" charset="0"/>
                <a:cs typeface="Arial" charset="0"/>
              </a:rPr>
              <a:t> desk.</a:t>
            </a:r>
          </a:p>
          <a:p>
            <a:pPr marL="342900" indent="-342900" defTabSz="1097280" fontAlgn="base">
              <a:buFont typeface="Arial" charset="0"/>
              <a:buChar char="•"/>
            </a:pPr>
            <a:r>
              <a:rPr lang="nb-NO" sz="1440" dirty="0">
                <a:solidFill>
                  <a:prstClr val="black"/>
                </a:solidFill>
                <a:latin typeface="Arial" charset="0"/>
                <a:ea typeface="Arial" charset="0"/>
                <a:cs typeface="Arial" charset="0"/>
              </a:rPr>
              <a:t>Be visible and </a:t>
            </a:r>
            <a:r>
              <a:rPr lang="nb-NO" sz="1440" dirty="0" err="1">
                <a:solidFill>
                  <a:prstClr val="black"/>
                </a:solidFill>
                <a:latin typeface="Arial" charset="0"/>
                <a:ea typeface="Arial" charset="0"/>
                <a:cs typeface="Arial" charset="0"/>
              </a:rPr>
              <a:t>approachable</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CISOs</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should</a:t>
            </a:r>
            <a:r>
              <a:rPr lang="nb-NO" sz="1440" dirty="0">
                <a:solidFill>
                  <a:prstClr val="black"/>
                </a:solidFill>
                <a:latin typeface="Arial" charset="0"/>
                <a:ea typeface="Arial" charset="0"/>
                <a:cs typeface="Arial" charset="0"/>
              </a:rPr>
              <a:t> be </a:t>
            </a:r>
            <a:r>
              <a:rPr lang="nb-NO" sz="1440" dirty="0" err="1">
                <a:solidFill>
                  <a:prstClr val="black"/>
                </a:solidFill>
                <a:latin typeface="Arial" charset="0"/>
                <a:ea typeface="Arial" charset="0"/>
                <a:cs typeface="Arial" charset="0"/>
              </a:rPr>
              <a:t>security</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cheerleaders</a:t>
            </a:r>
            <a:r>
              <a:rPr lang="nb-NO" sz="1440" dirty="0">
                <a:solidFill>
                  <a:prstClr val="black"/>
                </a:solidFill>
                <a:latin typeface="Arial" charset="0"/>
                <a:ea typeface="Arial" charset="0"/>
                <a:cs typeface="Arial" charset="0"/>
              </a:rPr>
              <a:t>, not </a:t>
            </a:r>
            <a:r>
              <a:rPr lang="nb-NO" sz="1440" dirty="0" err="1">
                <a:solidFill>
                  <a:prstClr val="black"/>
                </a:solidFill>
                <a:latin typeface="Arial" charset="0"/>
                <a:ea typeface="Arial" charset="0"/>
                <a:cs typeface="Arial" charset="0"/>
              </a:rPr>
              <a:t>policemen</a:t>
            </a:r>
            <a:r>
              <a:rPr lang="nb-NO" sz="1440" dirty="0">
                <a:solidFill>
                  <a:prstClr val="black"/>
                </a:solidFill>
                <a:latin typeface="Arial" charset="0"/>
                <a:ea typeface="Arial" charset="0"/>
                <a:cs typeface="Arial" charset="0"/>
              </a:rPr>
              <a:t> - to </a:t>
            </a:r>
            <a:r>
              <a:rPr lang="nb-NO" sz="1440" dirty="0" err="1">
                <a:solidFill>
                  <a:prstClr val="black"/>
                </a:solidFill>
                <a:latin typeface="Arial" charset="0"/>
                <a:ea typeface="Arial" charset="0"/>
                <a:cs typeface="Arial" charset="0"/>
              </a:rPr>
              <a:t>engage</a:t>
            </a:r>
            <a:r>
              <a:rPr lang="nb-NO" sz="1440" dirty="0">
                <a:solidFill>
                  <a:prstClr val="black"/>
                </a:solidFill>
                <a:latin typeface="Arial" charset="0"/>
                <a:ea typeface="Arial" charset="0"/>
                <a:cs typeface="Arial" charset="0"/>
              </a:rPr>
              <a:t> staff, </a:t>
            </a:r>
            <a:r>
              <a:rPr lang="nb-NO" sz="1440" dirty="0" err="1">
                <a:solidFill>
                  <a:prstClr val="black"/>
                </a:solidFill>
                <a:latin typeface="Arial" charset="0"/>
                <a:ea typeface="Arial" charset="0"/>
                <a:cs typeface="Arial" charset="0"/>
              </a:rPr>
              <a:t>they</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need</a:t>
            </a:r>
            <a:r>
              <a:rPr lang="nb-NO" sz="1440" dirty="0">
                <a:solidFill>
                  <a:prstClr val="black"/>
                </a:solidFill>
                <a:latin typeface="Arial" charset="0"/>
                <a:ea typeface="Arial" charset="0"/>
                <a:cs typeface="Arial" charset="0"/>
              </a:rPr>
              <a:t> to be visible and </a:t>
            </a:r>
            <a:r>
              <a:rPr lang="nb-NO" sz="1440" dirty="0" err="1">
                <a:solidFill>
                  <a:prstClr val="black"/>
                </a:solidFill>
                <a:latin typeface="Arial" charset="0"/>
                <a:ea typeface="Arial" charset="0"/>
                <a:cs typeface="Arial" charset="0"/>
              </a:rPr>
              <a:t>approachable</a:t>
            </a:r>
            <a:r>
              <a:rPr lang="nb-NO" sz="1440" dirty="0">
                <a:solidFill>
                  <a:prstClr val="black"/>
                </a:solidFill>
                <a:latin typeface="Arial" charset="0"/>
                <a:ea typeface="Arial" charset="0"/>
                <a:cs typeface="Arial" charset="0"/>
              </a:rPr>
              <a:t> at all times. And to </a:t>
            </a:r>
            <a:r>
              <a:rPr lang="nb-NO" sz="1440" dirty="0" err="1">
                <a:solidFill>
                  <a:prstClr val="black"/>
                </a:solidFill>
                <a:latin typeface="Arial" charset="0"/>
                <a:ea typeface="Arial" charset="0"/>
                <a:cs typeface="Arial" charset="0"/>
              </a:rPr>
              <a:t>build</a:t>
            </a:r>
            <a:r>
              <a:rPr lang="nb-NO" sz="1440" dirty="0">
                <a:solidFill>
                  <a:prstClr val="black"/>
                </a:solidFill>
                <a:latin typeface="Arial" charset="0"/>
                <a:ea typeface="Arial" charset="0"/>
                <a:cs typeface="Arial" charset="0"/>
              </a:rPr>
              <a:t> trust, </a:t>
            </a:r>
            <a:r>
              <a:rPr lang="nb-NO" sz="1440" dirty="0" err="1">
                <a:solidFill>
                  <a:prstClr val="black"/>
                </a:solidFill>
                <a:latin typeface="Arial" charset="0"/>
                <a:ea typeface="Arial" charset="0"/>
                <a:cs typeface="Arial" charset="0"/>
              </a:rPr>
              <a:t>they</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need</a:t>
            </a:r>
            <a:r>
              <a:rPr lang="nb-NO" sz="1440" dirty="0">
                <a:solidFill>
                  <a:prstClr val="black"/>
                </a:solidFill>
                <a:latin typeface="Arial" charset="0"/>
                <a:ea typeface="Arial" charset="0"/>
                <a:cs typeface="Arial" charset="0"/>
              </a:rPr>
              <a:t> to listen and </a:t>
            </a:r>
            <a:r>
              <a:rPr lang="nb-NO" sz="1440" dirty="0" err="1">
                <a:solidFill>
                  <a:prstClr val="black"/>
                </a:solidFill>
                <a:latin typeface="Arial" charset="0"/>
                <a:ea typeface="Arial" charset="0"/>
                <a:cs typeface="Arial" charset="0"/>
              </a:rPr>
              <a:t>negotiate</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rather</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than</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try</a:t>
            </a:r>
            <a:r>
              <a:rPr lang="nb-NO" sz="1440" dirty="0">
                <a:solidFill>
                  <a:prstClr val="black"/>
                </a:solidFill>
                <a:latin typeface="Arial" charset="0"/>
                <a:ea typeface="Arial" charset="0"/>
                <a:cs typeface="Arial" charset="0"/>
              </a:rPr>
              <a:t> to ‘stamp </a:t>
            </a:r>
            <a:r>
              <a:rPr lang="nb-NO" sz="1440" dirty="0" err="1">
                <a:solidFill>
                  <a:prstClr val="black"/>
                </a:solidFill>
                <a:latin typeface="Arial" charset="0"/>
                <a:ea typeface="Arial" charset="0"/>
                <a:cs typeface="Arial" charset="0"/>
              </a:rPr>
              <a:t>out</a:t>
            </a:r>
            <a:r>
              <a:rPr lang="nb-NO" sz="1440" dirty="0">
                <a:solidFill>
                  <a:prstClr val="black"/>
                </a:solidFill>
                <a:latin typeface="Arial" charset="0"/>
                <a:ea typeface="Arial" charset="0"/>
                <a:cs typeface="Arial" charset="0"/>
              </a:rPr>
              <a:t>’ non-</a:t>
            </a:r>
            <a:r>
              <a:rPr lang="nb-NO" sz="1440" dirty="0" err="1">
                <a:solidFill>
                  <a:prstClr val="black"/>
                </a:solidFill>
                <a:latin typeface="Arial" charset="0"/>
                <a:ea typeface="Arial" charset="0"/>
                <a:cs typeface="Arial" charset="0"/>
              </a:rPr>
              <a:t>compliance</a:t>
            </a:r>
            <a:r>
              <a:rPr lang="nb-NO" sz="1440" dirty="0">
                <a:solidFill>
                  <a:prstClr val="black"/>
                </a:solidFill>
                <a:latin typeface="Arial" charset="0"/>
                <a:ea typeface="Arial" charset="0"/>
                <a:cs typeface="Arial" charset="0"/>
              </a:rPr>
              <a:t> and </a:t>
            </a:r>
            <a:r>
              <a:rPr lang="nb-NO" sz="1440" dirty="0" err="1">
                <a:solidFill>
                  <a:prstClr val="black"/>
                </a:solidFill>
                <a:latin typeface="Arial" charset="0"/>
                <a:ea typeface="Arial" charset="0"/>
                <a:cs typeface="Arial" charset="0"/>
              </a:rPr>
              <a:t>throttle</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innovation</a:t>
            </a:r>
            <a:r>
              <a:rPr lang="nb-NO" sz="1440" dirty="0">
                <a:solidFill>
                  <a:prstClr val="black"/>
                </a:solidFill>
                <a:latin typeface="Arial" charset="0"/>
                <a:ea typeface="Arial" charset="0"/>
                <a:cs typeface="Arial" charset="0"/>
              </a:rPr>
              <a:t> and </a:t>
            </a:r>
            <a:r>
              <a:rPr lang="nb-NO" sz="1440" dirty="0" err="1">
                <a:solidFill>
                  <a:prstClr val="black"/>
                </a:solidFill>
                <a:latin typeface="Arial" charset="0"/>
                <a:ea typeface="Arial" charset="0"/>
                <a:cs typeface="Arial" charset="0"/>
              </a:rPr>
              <a:t>experimentation</a:t>
            </a:r>
            <a:r>
              <a:rPr lang="nb-NO" sz="1440" dirty="0">
                <a:solidFill>
                  <a:prstClr val="black"/>
                </a:solidFill>
                <a:latin typeface="Arial" charset="0"/>
                <a:ea typeface="Arial" charset="0"/>
                <a:cs typeface="Arial" charset="0"/>
              </a:rPr>
              <a:t>.</a:t>
            </a:r>
          </a:p>
          <a:p>
            <a:pPr marL="342900" indent="-342900" defTabSz="1097280" fontAlgn="base">
              <a:buFont typeface="Arial" charset="0"/>
              <a:buChar char="•"/>
            </a:pPr>
            <a:r>
              <a:rPr lang="nb-NO" sz="1440" dirty="0" err="1">
                <a:solidFill>
                  <a:prstClr val="black"/>
                </a:solidFill>
                <a:latin typeface="Arial" charset="0"/>
                <a:ea typeface="Arial" charset="0"/>
                <a:cs typeface="Arial" charset="0"/>
              </a:rPr>
              <a:t>You</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need</a:t>
            </a:r>
            <a:r>
              <a:rPr lang="nb-NO" sz="1440" dirty="0">
                <a:solidFill>
                  <a:prstClr val="black"/>
                </a:solidFill>
                <a:latin typeface="Arial" charset="0"/>
                <a:ea typeface="Arial" charset="0"/>
                <a:cs typeface="Arial" charset="0"/>
              </a:rPr>
              <a:t> soft skills. </a:t>
            </a:r>
            <a:r>
              <a:rPr lang="nb-NO" sz="1440" dirty="0" err="1">
                <a:solidFill>
                  <a:prstClr val="black"/>
                </a:solidFill>
                <a:latin typeface="Arial" charset="0"/>
                <a:ea typeface="Arial" charset="0"/>
                <a:cs typeface="Arial" charset="0"/>
              </a:rPr>
              <a:t>CISOs</a:t>
            </a:r>
            <a:r>
              <a:rPr lang="nb-NO" sz="1440" dirty="0">
                <a:solidFill>
                  <a:prstClr val="black"/>
                </a:solidFill>
                <a:latin typeface="Arial" charset="0"/>
                <a:ea typeface="Arial" charset="0"/>
                <a:cs typeface="Arial" charset="0"/>
              </a:rPr>
              <a:t> and </a:t>
            </a:r>
            <a:r>
              <a:rPr lang="nb-NO" sz="1440" dirty="0" err="1">
                <a:solidFill>
                  <a:prstClr val="black"/>
                </a:solidFill>
                <a:latin typeface="Arial" charset="0"/>
                <a:ea typeface="Arial" charset="0"/>
                <a:cs typeface="Arial" charset="0"/>
              </a:rPr>
              <a:t>other</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security</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specialists</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need</a:t>
            </a:r>
            <a:r>
              <a:rPr lang="nb-NO" sz="1440" dirty="0">
                <a:solidFill>
                  <a:prstClr val="black"/>
                </a:solidFill>
                <a:latin typeface="Arial" charset="0"/>
                <a:ea typeface="Arial" charset="0"/>
                <a:cs typeface="Arial" charset="0"/>
              </a:rPr>
              <a:t> to </a:t>
            </a:r>
            <a:r>
              <a:rPr lang="nb-NO" sz="1440" dirty="0" err="1">
                <a:solidFill>
                  <a:prstClr val="black"/>
                </a:solidFill>
                <a:latin typeface="Arial" charset="0"/>
                <a:ea typeface="Arial" charset="0"/>
                <a:cs typeface="Arial" charset="0"/>
              </a:rPr>
              <a:t>acquire</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the</a:t>
            </a:r>
            <a:r>
              <a:rPr lang="nb-NO" sz="1440" dirty="0">
                <a:solidFill>
                  <a:prstClr val="black"/>
                </a:solidFill>
                <a:latin typeface="Arial" charset="0"/>
                <a:ea typeface="Arial" charset="0"/>
                <a:cs typeface="Arial" charset="0"/>
              </a:rPr>
              <a:t> ‘soft skills’ to do </a:t>
            </a:r>
            <a:r>
              <a:rPr lang="nb-NO" sz="1440" dirty="0" err="1">
                <a:solidFill>
                  <a:prstClr val="black"/>
                </a:solidFill>
                <a:latin typeface="Arial" charset="0"/>
                <a:ea typeface="Arial" charset="0"/>
                <a:cs typeface="Arial" charset="0"/>
              </a:rPr>
              <a:t>this</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effectively</a:t>
            </a:r>
            <a:r>
              <a:rPr lang="nb-NO" sz="1440" dirty="0">
                <a:solidFill>
                  <a:prstClr val="black"/>
                </a:solidFill>
                <a:latin typeface="Arial" charset="0"/>
                <a:ea typeface="Arial" charset="0"/>
                <a:cs typeface="Arial" charset="0"/>
              </a:rPr>
              <a:t>. The </a:t>
            </a:r>
            <a:r>
              <a:rPr lang="nb-NO" sz="1440" dirty="0" err="1">
                <a:solidFill>
                  <a:prstClr val="black"/>
                </a:solidFill>
                <a:latin typeface="Arial" charset="0"/>
                <a:ea typeface="Arial" charset="0"/>
                <a:cs typeface="Arial" charset="0"/>
              </a:rPr>
              <a:t>programme</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developed</a:t>
            </a:r>
            <a:r>
              <a:rPr lang="nb-NO" sz="1440" dirty="0">
                <a:solidFill>
                  <a:prstClr val="black"/>
                </a:solidFill>
                <a:latin typeface="Arial" charset="0"/>
                <a:ea typeface="Arial" charset="0"/>
                <a:cs typeface="Arial" charset="0"/>
              </a:rPr>
              <a:t> by </a:t>
            </a:r>
            <a:r>
              <a:rPr lang="nb-NO" sz="1440" dirty="0" err="1">
                <a:solidFill>
                  <a:prstClr val="black"/>
                </a:solidFill>
                <a:latin typeface="Arial" charset="0"/>
                <a:ea typeface="Arial" charset="0"/>
                <a:cs typeface="Arial" charset="0"/>
              </a:rPr>
              <a:t>Ashenden</a:t>
            </a:r>
            <a:r>
              <a:rPr lang="nb-NO" sz="1440" dirty="0">
                <a:solidFill>
                  <a:prstClr val="black"/>
                </a:solidFill>
                <a:latin typeface="Arial" charset="0"/>
                <a:ea typeface="Arial" charset="0"/>
                <a:cs typeface="Arial" charset="0"/>
              </a:rPr>
              <a:t> &amp; Lawrence (2016) </a:t>
            </a:r>
            <a:r>
              <a:rPr lang="nb-NO" sz="1440" dirty="0" err="1">
                <a:solidFill>
                  <a:prstClr val="black"/>
                </a:solidFill>
                <a:latin typeface="Arial" charset="0"/>
                <a:ea typeface="Arial" charset="0"/>
                <a:cs typeface="Arial" charset="0"/>
              </a:rPr>
              <a:t>with</a:t>
            </a:r>
            <a:r>
              <a:rPr lang="nb-NO" sz="1440" dirty="0">
                <a:solidFill>
                  <a:prstClr val="black"/>
                </a:solidFill>
                <a:latin typeface="Arial" charset="0"/>
                <a:ea typeface="Arial" charset="0"/>
                <a:cs typeface="Arial" charset="0"/>
              </a:rPr>
              <a:t> funding by </a:t>
            </a:r>
            <a:r>
              <a:rPr lang="nb-NO" sz="1440" dirty="0" err="1">
                <a:solidFill>
                  <a:prstClr val="black"/>
                </a:solidFill>
                <a:latin typeface="Arial" charset="0"/>
                <a:ea typeface="Arial" charset="0"/>
                <a:cs typeface="Arial" charset="0"/>
              </a:rPr>
              <a:t>the</a:t>
            </a:r>
            <a:r>
              <a:rPr lang="nb-NO" sz="1440" dirty="0">
                <a:solidFill>
                  <a:prstClr val="black"/>
                </a:solidFill>
                <a:latin typeface="Arial" charset="0"/>
                <a:ea typeface="Arial" charset="0"/>
                <a:cs typeface="Arial" charset="0"/>
              </a:rPr>
              <a:t> UK NCSC is a </a:t>
            </a:r>
            <a:r>
              <a:rPr lang="nb-NO" sz="1440" dirty="0" err="1">
                <a:solidFill>
                  <a:prstClr val="black"/>
                </a:solidFill>
                <a:latin typeface="Arial" charset="0"/>
                <a:ea typeface="Arial" charset="0"/>
                <a:cs typeface="Arial" charset="0"/>
              </a:rPr>
              <a:t>pioneer</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effort</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that</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should</a:t>
            </a:r>
            <a:r>
              <a:rPr lang="nb-NO" sz="1440" dirty="0">
                <a:solidFill>
                  <a:prstClr val="black"/>
                </a:solidFill>
                <a:latin typeface="Arial" charset="0"/>
                <a:ea typeface="Arial" charset="0"/>
                <a:cs typeface="Arial" charset="0"/>
              </a:rPr>
              <a:t> to be </a:t>
            </a:r>
            <a:r>
              <a:rPr lang="nb-NO" sz="1440" dirty="0" err="1">
                <a:solidFill>
                  <a:prstClr val="black"/>
                </a:solidFill>
                <a:latin typeface="Arial" charset="0"/>
                <a:ea typeface="Arial" charset="0"/>
                <a:cs typeface="Arial" charset="0"/>
              </a:rPr>
              <a:t>replicated</a:t>
            </a:r>
            <a:r>
              <a:rPr lang="nb-NO" sz="1440" dirty="0">
                <a:solidFill>
                  <a:prstClr val="black"/>
                </a:solidFill>
                <a:latin typeface="Arial" charset="0"/>
                <a:ea typeface="Arial" charset="0"/>
                <a:cs typeface="Arial" charset="0"/>
              </a:rPr>
              <a:t>, and </a:t>
            </a:r>
            <a:r>
              <a:rPr lang="nb-NO" sz="1440" dirty="0" err="1">
                <a:solidFill>
                  <a:prstClr val="black"/>
                </a:solidFill>
                <a:latin typeface="Arial" charset="0"/>
                <a:ea typeface="Arial" charset="0"/>
                <a:cs typeface="Arial" charset="0"/>
              </a:rPr>
              <a:t>become</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incorporated</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into</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academic</a:t>
            </a:r>
            <a:r>
              <a:rPr lang="nb-NO" sz="1440" dirty="0">
                <a:solidFill>
                  <a:prstClr val="black"/>
                </a:solidFill>
                <a:latin typeface="Arial" charset="0"/>
                <a:ea typeface="Arial" charset="0"/>
                <a:cs typeface="Arial" charset="0"/>
              </a:rPr>
              <a:t> and </a:t>
            </a:r>
            <a:r>
              <a:rPr lang="nb-NO" sz="1440" dirty="0" err="1">
                <a:solidFill>
                  <a:prstClr val="black"/>
                </a:solidFill>
                <a:latin typeface="Arial" charset="0"/>
                <a:ea typeface="Arial" charset="0"/>
                <a:cs typeface="Arial" charset="0"/>
              </a:rPr>
              <a:t>professional</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security</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courses</a:t>
            </a:r>
            <a:r>
              <a:rPr lang="nb-NO" sz="1440" dirty="0">
                <a:solidFill>
                  <a:prstClr val="black"/>
                </a:solidFill>
                <a:latin typeface="Arial" charset="0"/>
                <a:ea typeface="Arial" charset="0"/>
                <a:cs typeface="Arial" charset="0"/>
              </a:rPr>
              <a:t>.</a:t>
            </a:r>
          </a:p>
          <a:p>
            <a:pPr marL="342900" indent="-342900" defTabSz="1097280" fontAlgn="base">
              <a:buFont typeface="Arial" charset="0"/>
              <a:buChar char="•"/>
            </a:pPr>
            <a:r>
              <a:rPr lang="nb-NO" sz="1440" dirty="0">
                <a:solidFill>
                  <a:prstClr val="black"/>
                </a:solidFill>
                <a:latin typeface="Arial" charset="0"/>
                <a:ea typeface="Arial" charset="0"/>
                <a:cs typeface="Arial" charset="0"/>
              </a:rPr>
              <a:t>Stop </a:t>
            </a:r>
            <a:r>
              <a:rPr lang="nb-NO" sz="1440" dirty="0" err="1">
                <a:solidFill>
                  <a:prstClr val="black"/>
                </a:solidFill>
                <a:latin typeface="Arial" charset="0"/>
                <a:ea typeface="Arial" charset="0"/>
                <a:cs typeface="Arial" charset="0"/>
              </a:rPr>
              <a:t>verbally</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bashing</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people</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Effective</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engagement</a:t>
            </a:r>
            <a:r>
              <a:rPr lang="nb-NO" sz="1440" dirty="0">
                <a:solidFill>
                  <a:prstClr val="black"/>
                </a:solidFill>
                <a:latin typeface="Arial" charset="0"/>
                <a:ea typeface="Arial" charset="0"/>
                <a:cs typeface="Arial" charset="0"/>
              </a:rPr>
              <a:t> and trust </a:t>
            </a:r>
            <a:r>
              <a:rPr lang="nb-NO" sz="1440" dirty="0" err="1">
                <a:solidFill>
                  <a:prstClr val="black"/>
                </a:solidFill>
                <a:latin typeface="Arial" charset="0"/>
                <a:ea typeface="Arial" charset="0"/>
                <a:cs typeface="Arial" charset="0"/>
              </a:rPr>
              <a:t>require</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respect</a:t>
            </a:r>
            <a:r>
              <a:rPr lang="nb-NO" sz="1440" dirty="0">
                <a:solidFill>
                  <a:prstClr val="black"/>
                </a:solidFill>
                <a:latin typeface="Arial" charset="0"/>
                <a:ea typeface="Arial" charset="0"/>
                <a:cs typeface="Arial" charset="0"/>
              </a:rPr>
              <a:t> for </a:t>
            </a:r>
            <a:r>
              <a:rPr lang="nb-NO" sz="1440" dirty="0" err="1">
                <a:solidFill>
                  <a:prstClr val="black"/>
                </a:solidFill>
                <a:latin typeface="Arial" charset="0"/>
                <a:ea typeface="Arial" charset="0"/>
                <a:cs typeface="Arial" charset="0"/>
              </a:rPr>
              <a:t>others</a:t>
            </a:r>
            <a:r>
              <a:rPr lang="nb-NO" sz="1440" dirty="0">
                <a:solidFill>
                  <a:prstClr val="black"/>
                </a:solidFill>
                <a:latin typeface="Arial" charset="0"/>
                <a:ea typeface="Arial" charset="0"/>
                <a:cs typeface="Arial" charset="0"/>
              </a:rPr>
              <a:t>. The </a:t>
            </a:r>
            <a:r>
              <a:rPr lang="nb-NO" sz="1440" dirty="0" err="1">
                <a:solidFill>
                  <a:prstClr val="black"/>
                </a:solidFill>
                <a:latin typeface="Arial" charset="0"/>
                <a:ea typeface="Arial" charset="0"/>
                <a:cs typeface="Arial" charset="0"/>
              </a:rPr>
              <a:t>security</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profession</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needs</a:t>
            </a:r>
            <a:r>
              <a:rPr lang="nb-NO" sz="1440" dirty="0">
                <a:solidFill>
                  <a:prstClr val="black"/>
                </a:solidFill>
                <a:latin typeface="Arial" charset="0"/>
                <a:ea typeface="Arial" charset="0"/>
                <a:cs typeface="Arial" charset="0"/>
              </a:rPr>
              <a:t> to </a:t>
            </a:r>
            <a:r>
              <a:rPr lang="nb-NO" sz="1440" dirty="0" err="1">
                <a:solidFill>
                  <a:prstClr val="black"/>
                </a:solidFill>
                <a:latin typeface="Arial" charset="0"/>
                <a:ea typeface="Arial" charset="0"/>
                <a:cs typeface="Arial" charset="0"/>
              </a:rPr>
              <a:t>revise</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its</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perspective</a:t>
            </a:r>
            <a:r>
              <a:rPr lang="nb-NO" sz="1440" dirty="0">
                <a:solidFill>
                  <a:prstClr val="black"/>
                </a:solidFill>
                <a:latin typeface="Arial" charset="0"/>
                <a:ea typeface="Arial" charset="0"/>
                <a:cs typeface="Arial" charset="0"/>
              </a:rPr>
              <a:t> of non-</a:t>
            </a:r>
            <a:r>
              <a:rPr lang="nb-NO" sz="1440" dirty="0" err="1">
                <a:solidFill>
                  <a:prstClr val="black"/>
                </a:solidFill>
                <a:latin typeface="Arial" charset="0"/>
                <a:ea typeface="Arial" charset="0"/>
                <a:cs typeface="Arial" charset="0"/>
              </a:rPr>
              <a:t>specialists</a:t>
            </a:r>
            <a:r>
              <a:rPr lang="nb-NO" sz="1440" dirty="0">
                <a:solidFill>
                  <a:prstClr val="black"/>
                </a:solidFill>
                <a:latin typeface="Arial" charset="0"/>
                <a:ea typeface="Arial" charset="0"/>
                <a:cs typeface="Arial" charset="0"/>
              </a:rPr>
              <a:t>, and </a:t>
            </a:r>
            <a:r>
              <a:rPr lang="nb-NO" sz="1440" dirty="0" err="1">
                <a:solidFill>
                  <a:prstClr val="black"/>
                </a:solidFill>
                <a:latin typeface="Arial" charset="0"/>
                <a:ea typeface="Arial" charset="0"/>
                <a:cs typeface="Arial" charset="0"/>
              </a:rPr>
              <a:t>accept</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they</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are</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the</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only</a:t>
            </a:r>
            <a:r>
              <a:rPr lang="nb-NO" sz="1440" dirty="0">
                <a:solidFill>
                  <a:prstClr val="black"/>
                </a:solidFill>
                <a:latin typeface="Arial" charset="0"/>
                <a:ea typeface="Arial" charset="0"/>
                <a:cs typeface="Arial" charset="0"/>
              </a:rPr>
              <a:t> stakeholders in </a:t>
            </a:r>
            <a:r>
              <a:rPr lang="nb-NO" sz="1440" dirty="0" err="1">
                <a:solidFill>
                  <a:prstClr val="black"/>
                </a:solidFill>
                <a:latin typeface="Arial" charset="0"/>
                <a:ea typeface="Arial" charset="0"/>
                <a:cs typeface="Arial" charset="0"/>
              </a:rPr>
              <a:t>the</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ecosystem</a:t>
            </a:r>
            <a:r>
              <a:rPr lang="nb-NO" sz="1440" dirty="0">
                <a:solidFill>
                  <a:prstClr val="black"/>
                </a:solidFill>
                <a:latin typeface="Arial" charset="0"/>
                <a:ea typeface="Arial" charset="0"/>
                <a:cs typeface="Arial" charset="0"/>
              </a:rPr>
              <a:t> for </a:t>
            </a:r>
            <a:r>
              <a:rPr lang="nb-NO" sz="1440" dirty="0" err="1">
                <a:solidFill>
                  <a:prstClr val="black"/>
                </a:solidFill>
                <a:latin typeface="Arial" charset="0"/>
                <a:ea typeface="Arial" charset="0"/>
                <a:cs typeface="Arial" charset="0"/>
              </a:rPr>
              <a:t>whom</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security</a:t>
            </a:r>
            <a:r>
              <a:rPr lang="nb-NO" sz="1440" dirty="0">
                <a:solidFill>
                  <a:prstClr val="black"/>
                </a:solidFill>
                <a:latin typeface="Arial" charset="0"/>
                <a:ea typeface="Arial" charset="0"/>
                <a:cs typeface="Arial" charset="0"/>
              </a:rPr>
              <a:t> is </a:t>
            </a:r>
            <a:r>
              <a:rPr lang="nb-NO" sz="1440" dirty="0" err="1">
                <a:solidFill>
                  <a:prstClr val="black"/>
                </a:solidFill>
                <a:latin typeface="Arial" charset="0"/>
                <a:ea typeface="Arial" charset="0"/>
                <a:cs typeface="Arial" charset="0"/>
              </a:rPr>
              <a:t>the</a:t>
            </a:r>
            <a:r>
              <a:rPr lang="nb-NO" sz="1440" dirty="0">
                <a:solidFill>
                  <a:prstClr val="black"/>
                </a:solidFill>
                <a:latin typeface="Arial" charset="0"/>
                <a:ea typeface="Arial" charset="0"/>
                <a:cs typeface="Arial" charset="0"/>
              </a:rPr>
              <a:t> primary </a:t>
            </a:r>
            <a:r>
              <a:rPr lang="nb-NO" sz="1440" dirty="0" err="1">
                <a:solidFill>
                  <a:prstClr val="black"/>
                </a:solidFill>
                <a:latin typeface="Arial" charset="0"/>
                <a:ea typeface="Arial" charset="0"/>
                <a:cs typeface="Arial" charset="0"/>
              </a:rPr>
              <a:t>roles</a:t>
            </a:r>
            <a:r>
              <a:rPr lang="nb-NO" sz="1440" dirty="0">
                <a:solidFill>
                  <a:prstClr val="black"/>
                </a:solidFill>
                <a:latin typeface="Arial" charset="0"/>
                <a:ea typeface="Arial" charset="0"/>
                <a:cs typeface="Arial" charset="0"/>
              </a:rPr>
              <a:t>. And </a:t>
            </a:r>
            <a:r>
              <a:rPr lang="nb-NO" sz="1440" dirty="0" err="1">
                <a:solidFill>
                  <a:prstClr val="black"/>
                </a:solidFill>
                <a:latin typeface="Arial" charset="0"/>
                <a:ea typeface="Arial" charset="0"/>
                <a:cs typeface="Arial" charset="0"/>
              </a:rPr>
              <a:t>they</a:t>
            </a:r>
            <a:r>
              <a:rPr lang="nb-NO" sz="1440" dirty="0">
                <a:solidFill>
                  <a:prstClr val="black"/>
                </a:solidFill>
                <a:latin typeface="Arial" charset="0"/>
                <a:ea typeface="Arial" charset="0"/>
                <a:cs typeface="Arial" charset="0"/>
              </a:rPr>
              <a:t> must </a:t>
            </a:r>
            <a:r>
              <a:rPr lang="nb-NO" sz="1440" dirty="0" err="1">
                <a:solidFill>
                  <a:prstClr val="black"/>
                </a:solidFill>
                <a:latin typeface="Arial" charset="0"/>
                <a:ea typeface="Arial" charset="0"/>
                <a:cs typeface="Arial" charset="0"/>
              </a:rPr>
              <a:t>change</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the</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language</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they</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use</a:t>
            </a:r>
            <a:r>
              <a:rPr lang="nb-NO" sz="1440" dirty="0">
                <a:solidFill>
                  <a:prstClr val="black"/>
                </a:solidFill>
                <a:latin typeface="Arial" charset="0"/>
                <a:ea typeface="Arial" charset="0"/>
                <a:cs typeface="Arial" charset="0"/>
              </a:rPr>
              <a:t> to </a:t>
            </a:r>
            <a:r>
              <a:rPr lang="nb-NO" sz="1440" dirty="0" err="1">
                <a:solidFill>
                  <a:prstClr val="black"/>
                </a:solidFill>
                <a:latin typeface="Arial" charset="0"/>
                <a:ea typeface="Arial" charset="0"/>
                <a:cs typeface="Arial" charset="0"/>
              </a:rPr>
              <a:t>reflect</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this</a:t>
            </a:r>
            <a:r>
              <a:rPr lang="nb-NO" sz="1440" dirty="0">
                <a:solidFill>
                  <a:prstClr val="black"/>
                </a:solidFill>
                <a:latin typeface="Arial" charset="0"/>
                <a:ea typeface="Arial" charset="0"/>
                <a:cs typeface="Arial" charset="0"/>
              </a:rPr>
              <a:t> - </a:t>
            </a:r>
            <a:r>
              <a:rPr lang="nb-NO" sz="1440" dirty="0" err="1">
                <a:solidFill>
                  <a:prstClr val="black"/>
                </a:solidFill>
                <a:latin typeface="Arial" charset="0"/>
                <a:ea typeface="Arial" charset="0"/>
                <a:cs typeface="Arial" charset="0"/>
              </a:rPr>
              <a:t>no</a:t>
            </a:r>
            <a:r>
              <a:rPr lang="nb-NO" sz="1440" dirty="0">
                <a:solidFill>
                  <a:prstClr val="black"/>
                </a:solidFill>
                <a:latin typeface="Arial" charset="0"/>
                <a:ea typeface="Arial" charset="0"/>
                <a:cs typeface="Arial" charset="0"/>
              </a:rPr>
              <a:t> more </a:t>
            </a:r>
            <a:r>
              <a:rPr lang="nb-NO" sz="1440" dirty="0" err="1">
                <a:solidFill>
                  <a:prstClr val="black"/>
                </a:solidFill>
                <a:latin typeface="Arial" charset="0"/>
                <a:ea typeface="Arial" charset="0"/>
                <a:cs typeface="Arial" charset="0"/>
              </a:rPr>
              <a:t>referring</a:t>
            </a:r>
            <a:r>
              <a:rPr lang="nb-NO" sz="1440" dirty="0">
                <a:solidFill>
                  <a:prstClr val="black"/>
                </a:solidFill>
                <a:latin typeface="Arial" charset="0"/>
                <a:ea typeface="Arial" charset="0"/>
                <a:cs typeface="Arial" charset="0"/>
              </a:rPr>
              <a:t> to </a:t>
            </a:r>
            <a:r>
              <a:rPr lang="nb-NO" sz="1440" dirty="0" err="1">
                <a:solidFill>
                  <a:prstClr val="black"/>
                </a:solidFill>
                <a:latin typeface="Arial" charset="0"/>
                <a:ea typeface="Arial" charset="0"/>
                <a:cs typeface="Arial" charset="0"/>
              </a:rPr>
              <a:t>humans</a:t>
            </a:r>
            <a:r>
              <a:rPr lang="nb-NO" sz="1440" dirty="0">
                <a:solidFill>
                  <a:prstClr val="black"/>
                </a:solidFill>
                <a:latin typeface="Arial" charset="0"/>
                <a:ea typeface="Arial" charset="0"/>
                <a:cs typeface="Arial" charset="0"/>
              </a:rPr>
              <a:t> as ‘</a:t>
            </a:r>
            <a:r>
              <a:rPr lang="nb-NO" sz="1440" dirty="0" err="1">
                <a:solidFill>
                  <a:prstClr val="black"/>
                </a:solidFill>
                <a:latin typeface="Arial" charset="0"/>
                <a:ea typeface="Arial" charset="0"/>
                <a:cs typeface="Arial" charset="0"/>
              </a:rPr>
              <a:t>the</a:t>
            </a:r>
            <a:r>
              <a:rPr lang="nb-NO" sz="1440" dirty="0">
                <a:solidFill>
                  <a:prstClr val="black"/>
                </a:solidFill>
                <a:latin typeface="Arial" charset="0"/>
                <a:ea typeface="Arial" charset="0"/>
                <a:cs typeface="Arial" charset="0"/>
              </a:rPr>
              <a:t> problem’, ‘stupid </a:t>
            </a:r>
            <a:r>
              <a:rPr lang="nb-NO" sz="1440" dirty="0" err="1">
                <a:solidFill>
                  <a:prstClr val="black"/>
                </a:solidFill>
                <a:latin typeface="Arial" charset="0"/>
                <a:ea typeface="Arial" charset="0"/>
                <a:cs typeface="Arial" charset="0"/>
              </a:rPr>
              <a:t>users</a:t>
            </a:r>
            <a:r>
              <a:rPr lang="nb-NO" sz="1440" dirty="0">
                <a:solidFill>
                  <a:prstClr val="black"/>
                </a:solidFill>
                <a:latin typeface="Arial" charset="0"/>
                <a:ea typeface="Arial" charset="0"/>
                <a:cs typeface="Arial" charset="0"/>
              </a:rPr>
              <a:t>’ and </a:t>
            </a:r>
            <a:r>
              <a:rPr lang="nb-NO" sz="1440" dirty="0" err="1">
                <a:solidFill>
                  <a:prstClr val="black"/>
                </a:solidFill>
                <a:latin typeface="Arial" charset="0"/>
                <a:ea typeface="Arial" charset="0"/>
                <a:cs typeface="Arial" charset="0"/>
              </a:rPr>
              <a:t>the</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Weakest</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Link.’z</a:t>
            </a:r>
            <a:endParaRPr lang="nb-NO" sz="1440" dirty="0">
              <a:solidFill>
                <a:prstClr val="black"/>
              </a:solidFill>
              <a:latin typeface="Arial" charset="0"/>
              <a:ea typeface="Arial" charset="0"/>
              <a:cs typeface="Arial" charset="0"/>
            </a:endParaRPr>
          </a:p>
        </p:txBody>
      </p:sp>
      <p:sp>
        <p:nvSpPr>
          <p:cNvPr id="8" name="Rektangel 7"/>
          <p:cNvSpPr/>
          <p:nvPr/>
        </p:nvSpPr>
        <p:spPr>
          <a:xfrm>
            <a:off x="12632473" y="2308366"/>
            <a:ext cx="240772" cy="424732"/>
          </a:xfrm>
          <a:prstGeom prst="rect">
            <a:avLst/>
          </a:prstGeom>
        </p:spPr>
        <p:txBody>
          <a:bodyPr wrap="none">
            <a:spAutoFit/>
          </a:bodyPr>
          <a:lstStyle/>
          <a:p>
            <a:pPr defTabSz="1097280"/>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
        <p:nvSpPr>
          <p:cNvPr id="9" name="Rektangel 8"/>
          <p:cNvSpPr/>
          <p:nvPr/>
        </p:nvSpPr>
        <p:spPr>
          <a:xfrm>
            <a:off x="7172661" y="3893201"/>
            <a:ext cx="240772" cy="424732"/>
          </a:xfrm>
          <a:prstGeom prst="rect">
            <a:avLst/>
          </a:prstGeom>
        </p:spPr>
        <p:txBody>
          <a:bodyPr wrap="none">
            <a:spAutoFit/>
          </a:bodyPr>
          <a:lstStyle/>
          <a:p>
            <a:pPr defTabSz="1097280"/>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
        <p:nvSpPr>
          <p:cNvPr id="10" name="Rektangel 9"/>
          <p:cNvSpPr/>
          <p:nvPr/>
        </p:nvSpPr>
        <p:spPr>
          <a:xfrm>
            <a:off x="7172661" y="3893201"/>
            <a:ext cx="240772" cy="424732"/>
          </a:xfrm>
          <a:prstGeom prst="rect">
            <a:avLst/>
          </a:prstGeom>
        </p:spPr>
        <p:txBody>
          <a:bodyPr wrap="none">
            <a:spAutoFit/>
          </a:bodyPr>
          <a:lstStyle/>
          <a:p>
            <a:pPr defTabSz="1097280"/>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
        <p:nvSpPr>
          <p:cNvPr id="11" name="TekstSylinder 10"/>
          <p:cNvSpPr txBox="1"/>
          <p:nvPr/>
        </p:nvSpPr>
        <p:spPr>
          <a:xfrm>
            <a:off x="7577257" y="1268182"/>
            <a:ext cx="5845423" cy="5955476"/>
          </a:xfrm>
          <a:prstGeom prst="rect">
            <a:avLst/>
          </a:prstGeom>
          <a:noFill/>
        </p:spPr>
        <p:txBody>
          <a:bodyPr wrap="square" rtlCol="0">
            <a:spAutoFit/>
          </a:bodyPr>
          <a:lstStyle/>
          <a:p>
            <a:pPr defTabSz="1097280"/>
            <a:r>
              <a:rPr lang="nb-NO" sz="1680" b="1" u="sng" dirty="0" err="1">
                <a:solidFill>
                  <a:prstClr val="black"/>
                </a:solidFill>
                <a:latin typeface="Arial" charset="0"/>
                <a:ea typeface="Arial" charset="0"/>
                <a:cs typeface="Arial" charset="0"/>
              </a:rPr>
              <a:t>CSIRT’s</a:t>
            </a:r>
            <a:r>
              <a:rPr lang="nb-NO" sz="1680" b="1" u="sng" dirty="0">
                <a:solidFill>
                  <a:prstClr val="black"/>
                </a:solidFill>
                <a:latin typeface="Arial" charset="0"/>
                <a:ea typeface="Arial" charset="0"/>
                <a:cs typeface="Arial" charset="0"/>
              </a:rPr>
              <a:t> /</a:t>
            </a:r>
            <a:r>
              <a:rPr lang="nb-NO" sz="1680" b="1" u="sng" dirty="0" err="1">
                <a:solidFill>
                  <a:prstClr val="black"/>
                </a:solidFill>
                <a:latin typeface="Arial" charset="0"/>
                <a:ea typeface="Arial" charset="0"/>
                <a:cs typeface="Arial" charset="0"/>
              </a:rPr>
              <a:t>CERT’s</a:t>
            </a:r>
            <a:r>
              <a:rPr lang="nb-NO" sz="1680" b="1" u="sng" dirty="0">
                <a:solidFill>
                  <a:prstClr val="black"/>
                </a:solidFill>
                <a:latin typeface="Arial" charset="0"/>
                <a:ea typeface="Arial" charset="0"/>
                <a:cs typeface="Arial" charset="0"/>
              </a:rPr>
              <a:t> &amp; </a:t>
            </a:r>
            <a:r>
              <a:rPr lang="nb-NO" sz="1680" b="1" u="sng" dirty="0" err="1">
                <a:solidFill>
                  <a:prstClr val="black"/>
                </a:solidFill>
                <a:latin typeface="Arial" charset="0"/>
                <a:ea typeface="Arial" charset="0"/>
                <a:cs typeface="Arial" charset="0"/>
              </a:rPr>
              <a:t>SOC’s</a:t>
            </a:r>
            <a:endParaRPr lang="nb-NO" sz="1680" b="1" u="sng" dirty="0">
              <a:solidFill>
                <a:prstClr val="black"/>
              </a:solidFill>
              <a:latin typeface="Arial" charset="0"/>
              <a:ea typeface="Arial" charset="0"/>
              <a:cs typeface="Arial" charset="0"/>
            </a:endParaRPr>
          </a:p>
          <a:p>
            <a:pPr defTabSz="1097280"/>
            <a:endParaRPr lang="nb-NO" sz="1920" dirty="0">
              <a:solidFill>
                <a:prstClr val="black"/>
              </a:solidFill>
              <a:latin typeface="Arial" charset="0"/>
              <a:ea typeface="Arial" charset="0"/>
              <a:cs typeface="Arial" charset="0"/>
            </a:endParaRPr>
          </a:p>
          <a:p>
            <a:pPr marL="342900" indent="-342900" defTabSz="1097280" fontAlgn="base">
              <a:buFont typeface="Arial" charset="0"/>
              <a:buChar char="•"/>
            </a:pPr>
            <a:r>
              <a:rPr lang="nb-NO" sz="1500" dirty="0" err="1">
                <a:solidFill>
                  <a:prstClr val="black"/>
                </a:solidFill>
                <a:latin typeface="Arial" charset="0"/>
                <a:ea typeface="Arial" charset="0"/>
                <a:cs typeface="Arial" charset="0"/>
              </a:rPr>
              <a:t>Look</a:t>
            </a:r>
            <a:r>
              <a:rPr lang="nb-NO" sz="1500" dirty="0">
                <a:solidFill>
                  <a:prstClr val="black"/>
                </a:solidFill>
                <a:latin typeface="Arial" charset="0"/>
                <a:ea typeface="Arial" charset="0"/>
                <a:cs typeface="Arial" charset="0"/>
              </a:rPr>
              <a:t> after </a:t>
            </a:r>
            <a:r>
              <a:rPr lang="nb-NO" sz="1500" dirty="0" err="1">
                <a:solidFill>
                  <a:prstClr val="black"/>
                </a:solidFill>
                <a:latin typeface="Arial" charset="0"/>
                <a:ea typeface="Arial" charset="0"/>
                <a:cs typeface="Arial" charset="0"/>
              </a:rPr>
              <a:t>your</a:t>
            </a:r>
            <a:r>
              <a:rPr lang="nb-NO" sz="1500" dirty="0">
                <a:solidFill>
                  <a:prstClr val="black"/>
                </a:solidFill>
                <a:latin typeface="Arial" charset="0"/>
                <a:ea typeface="Arial" charset="0"/>
                <a:cs typeface="Arial" charset="0"/>
              </a:rPr>
              <a:t> staff. </a:t>
            </a:r>
            <a:r>
              <a:rPr lang="nb-NO" sz="1500" dirty="0" err="1">
                <a:solidFill>
                  <a:prstClr val="black"/>
                </a:solidFill>
                <a:latin typeface="Arial" charset="0"/>
                <a:ea typeface="Arial" charset="0"/>
                <a:cs typeface="Arial" charset="0"/>
              </a:rPr>
              <a:t>Burnout</a:t>
            </a:r>
            <a:r>
              <a:rPr lang="nb-NO" sz="1500" dirty="0">
                <a:solidFill>
                  <a:prstClr val="black"/>
                </a:solidFill>
                <a:latin typeface="Arial" charset="0"/>
                <a:ea typeface="Arial" charset="0"/>
                <a:cs typeface="Arial" charset="0"/>
              </a:rPr>
              <a:t> is </a:t>
            </a:r>
            <a:r>
              <a:rPr lang="nb-NO" sz="1500" dirty="0" err="1">
                <a:solidFill>
                  <a:prstClr val="black"/>
                </a:solidFill>
                <a:latin typeface="Arial" charset="0"/>
                <a:ea typeface="Arial" charset="0"/>
                <a:cs typeface="Arial" charset="0"/>
              </a:rPr>
              <a:t>largely</a:t>
            </a:r>
            <a:r>
              <a:rPr lang="nb-NO" sz="1500" dirty="0">
                <a:solidFill>
                  <a:prstClr val="black"/>
                </a:solidFill>
                <a:latin typeface="Arial" charset="0"/>
                <a:ea typeface="Arial" charset="0"/>
                <a:cs typeface="Arial" charset="0"/>
              </a:rPr>
              <a:t> driven by </a:t>
            </a:r>
            <a:r>
              <a:rPr lang="nb-NO" sz="1500" dirty="0" err="1">
                <a:solidFill>
                  <a:prstClr val="black"/>
                </a:solidFill>
                <a:latin typeface="Arial" charset="0"/>
                <a:ea typeface="Arial" charset="0"/>
                <a:cs typeface="Arial" charset="0"/>
              </a:rPr>
              <a:t>overload</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but</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also</a:t>
            </a:r>
            <a:r>
              <a:rPr lang="nb-NO" sz="1500" dirty="0">
                <a:solidFill>
                  <a:prstClr val="black"/>
                </a:solidFill>
                <a:latin typeface="Arial" charset="0"/>
                <a:ea typeface="Arial" charset="0"/>
                <a:cs typeface="Arial" charset="0"/>
              </a:rPr>
              <a:t> by </a:t>
            </a:r>
            <a:r>
              <a:rPr lang="nb-NO" sz="1500" dirty="0" err="1">
                <a:solidFill>
                  <a:prstClr val="black"/>
                </a:solidFill>
                <a:latin typeface="Arial" charset="0"/>
                <a:ea typeface="Arial" charset="0"/>
                <a:cs typeface="Arial" charset="0"/>
              </a:rPr>
              <a:t>boredom</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through</a:t>
            </a:r>
            <a:r>
              <a:rPr lang="nb-NO" sz="1500" dirty="0">
                <a:solidFill>
                  <a:prstClr val="black"/>
                </a:solidFill>
                <a:latin typeface="Arial" charset="0"/>
                <a:ea typeface="Arial" charset="0"/>
                <a:cs typeface="Arial" charset="0"/>
              </a:rPr>
              <a:t> repetitive </a:t>
            </a:r>
            <a:r>
              <a:rPr lang="nb-NO" sz="1500" dirty="0" err="1">
                <a:solidFill>
                  <a:prstClr val="black"/>
                </a:solidFill>
                <a:latin typeface="Arial" charset="0"/>
                <a:ea typeface="Arial" charset="0"/>
                <a:cs typeface="Arial" charset="0"/>
              </a:rPr>
              <a:t>tasks</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Organisations</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need</a:t>
            </a:r>
            <a:r>
              <a:rPr lang="nb-NO" sz="1500" dirty="0">
                <a:solidFill>
                  <a:prstClr val="black"/>
                </a:solidFill>
                <a:latin typeface="Arial" charset="0"/>
                <a:ea typeface="Arial" charset="0"/>
                <a:cs typeface="Arial" charset="0"/>
              </a:rPr>
              <a:t> to </a:t>
            </a:r>
            <a:r>
              <a:rPr lang="nb-NO" sz="1500" dirty="0" err="1">
                <a:solidFill>
                  <a:prstClr val="black"/>
                </a:solidFill>
                <a:latin typeface="Arial" charset="0"/>
                <a:ea typeface="Arial" charset="0"/>
                <a:cs typeface="Arial" charset="0"/>
              </a:rPr>
              <a:t>ensure</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sufficient</a:t>
            </a:r>
            <a:r>
              <a:rPr lang="nb-NO" sz="1500" dirty="0">
                <a:solidFill>
                  <a:prstClr val="black"/>
                </a:solidFill>
                <a:latin typeface="Arial" charset="0"/>
                <a:ea typeface="Arial" charset="0"/>
                <a:cs typeface="Arial" charset="0"/>
              </a:rPr>
              <a:t> staffing </a:t>
            </a:r>
            <a:r>
              <a:rPr lang="nb-NO" sz="1500" dirty="0" err="1">
                <a:solidFill>
                  <a:prstClr val="black"/>
                </a:solidFill>
                <a:latin typeface="Arial" charset="0"/>
                <a:ea typeface="Arial" charset="0"/>
                <a:cs typeface="Arial" charset="0"/>
              </a:rPr>
              <a:t>levels</a:t>
            </a:r>
            <a:r>
              <a:rPr lang="nb-NO" sz="1500" dirty="0">
                <a:solidFill>
                  <a:prstClr val="black"/>
                </a:solidFill>
                <a:latin typeface="Arial" charset="0"/>
                <a:ea typeface="Arial" charset="0"/>
                <a:cs typeface="Arial" charset="0"/>
              </a:rPr>
              <a:t> - </a:t>
            </a:r>
            <a:r>
              <a:rPr lang="nb-NO" sz="1500" dirty="0" err="1">
                <a:solidFill>
                  <a:prstClr val="black"/>
                </a:solidFill>
                <a:latin typeface="Arial" charset="0"/>
                <a:ea typeface="Arial" charset="0"/>
                <a:cs typeface="Arial" charset="0"/>
              </a:rPr>
              <a:t>this</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can</a:t>
            </a:r>
            <a:r>
              <a:rPr lang="nb-NO" sz="1500" dirty="0">
                <a:solidFill>
                  <a:prstClr val="black"/>
                </a:solidFill>
                <a:latin typeface="Arial" charset="0"/>
                <a:ea typeface="Arial" charset="0"/>
                <a:cs typeface="Arial" charset="0"/>
              </a:rPr>
              <a:t> be a </a:t>
            </a:r>
            <a:r>
              <a:rPr lang="nb-NO" sz="1500" dirty="0" err="1">
                <a:solidFill>
                  <a:prstClr val="black"/>
                </a:solidFill>
                <a:latin typeface="Arial" charset="0"/>
                <a:ea typeface="Arial" charset="0"/>
                <a:cs typeface="Arial" charset="0"/>
              </a:rPr>
              <a:t>challenge</a:t>
            </a:r>
            <a:r>
              <a:rPr lang="nb-NO" sz="1500" dirty="0">
                <a:solidFill>
                  <a:prstClr val="black"/>
                </a:solidFill>
                <a:latin typeface="Arial" charset="0"/>
                <a:ea typeface="Arial" charset="0"/>
                <a:cs typeface="Arial" charset="0"/>
              </a:rPr>
              <a:t> in </a:t>
            </a:r>
            <a:r>
              <a:rPr lang="nb-NO" sz="1500" dirty="0" err="1">
                <a:solidFill>
                  <a:prstClr val="black"/>
                </a:solidFill>
                <a:latin typeface="Arial" charset="0"/>
                <a:ea typeface="Arial" charset="0"/>
                <a:cs typeface="Arial" charset="0"/>
              </a:rPr>
              <a:t>CSIRTs</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where</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demand</a:t>
            </a:r>
            <a:r>
              <a:rPr lang="nb-NO" sz="1500" dirty="0">
                <a:solidFill>
                  <a:prstClr val="black"/>
                </a:solidFill>
                <a:latin typeface="Arial" charset="0"/>
                <a:ea typeface="Arial" charset="0"/>
                <a:cs typeface="Arial" charset="0"/>
              </a:rPr>
              <a:t> is </a:t>
            </a:r>
            <a:r>
              <a:rPr lang="nb-NO" sz="1500" dirty="0" err="1">
                <a:solidFill>
                  <a:prstClr val="black"/>
                </a:solidFill>
                <a:latin typeface="Arial" charset="0"/>
                <a:ea typeface="Arial" charset="0"/>
                <a:cs typeface="Arial" charset="0"/>
              </a:rPr>
              <a:t>high</a:t>
            </a:r>
            <a:r>
              <a:rPr lang="nb-NO" sz="1500" dirty="0">
                <a:solidFill>
                  <a:prstClr val="black"/>
                </a:solidFill>
                <a:latin typeface="Arial" charset="0"/>
                <a:ea typeface="Arial" charset="0"/>
                <a:cs typeface="Arial" charset="0"/>
              </a:rPr>
              <a:t> during </a:t>
            </a:r>
            <a:r>
              <a:rPr lang="nb-NO" sz="1500" dirty="0" err="1">
                <a:solidFill>
                  <a:prstClr val="black"/>
                </a:solidFill>
                <a:latin typeface="Arial" charset="0"/>
                <a:ea typeface="Arial" charset="0"/>
                <a:cs typeface="Arial" charset="0"/>
              </a:rPr>
              <a:t>incidents</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but</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lower</a:t>
            </a:r>
            <a:r>
              <a:rPr lang="nb-NO" sz="1500" dirty="0">
                <a:solidFill>
                  <a:prstClr val="black"/>
                </a:solidFill>
                <a:latin typeface="Arial" charset="0"/>
                <a:ea typeface="Arial" charset="0"/>
                <a:cs typeface="Arial" charset="0"/>
              </a:rPr>
              <a:t> during </a:t>
            </a:r>
            <a:r>
              <a:rPr lang="nb-NO" sz="1500" dirty="0" err="1">
                <a:solidFill>
                  <a:prstClr val="black"/>
                </a:solidFill>
                <a:latin typeface="Arial" charset="0"/>
                <a:ea typeface="Arial" charset="0"/>
                <a:cs typeface="Arial" charset="0"/>
              </a:rPr>
              <a:t>other</a:t>
            </a:r>
            <a:r>
              <a:rPr lang="nb-NO" sz="1500" dirty="0">
                <a:solidFill>
                  <a:prstClr val="black"/>
                </a:solidFill>
                <a:latin typeface="Arial" charset="0"/>
                <a:ea typeface="Arial" charset="0"/>
                <a:cs typeface="Arial" charset="0"/>
              </a:rPr>
              <a:t> times. More </a:t>
            </a:r>
            <a:r>
              <a:rPr lang="nb-NO" sz="1500" dirty="0" err="1">
                <a:solidFill>
                  <a:prstClr val="black"/>
                </a:solidFill>
                <a:latin typeface="Arial" charset="0"/>
                <a:ea typeface="Arial" charset="0"/>
                <a:cs typeface="Arial" charset="0"/>
              </a:rPr>
              <a:t>flexible</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task</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allocations</a:t>
            </a:r>
            <a:r>
              <a:rPr lang="nb-NO" sz="1500" dirty="0">
                <a:solidFill>
                  <a:prstClr val="black"/>
                </a:solidFill>
                <a:latin typeface="Arial" charset="0"/>
                <a:ea typeface="Arial" charset="0"/>
                <a:cs typeface="Arial" charset="0"/>
              </a:rPr>
              <a:t> - e.g. </a:t>
            </a:r>
            <a:r>
              <a:rPr lang="nb-NO" sz="1500" dirty="0" err="1">
                <a:solidFill>
                  <a:prstClr val="black"/>
                </a:solidFill>
                <a:latin typeface="Arial" charset="0"/>
                <a:ea typeface="Arial" charset="0"/>
                <a:cs typeface="Arial" charset="0"/>
              </a:rPr>
              <a:t>having</a:t>
            </a:r>
            <a:r>
              <a:rPr lang="nb-NO" sz="1500" dirty="0">
                <a:solidFill>
                  <a:prstClr val="black"/>
                </a:solidFill>
                <a:latin typeface="Arial" charset="0"/>
                <a:ea typeface="Arial" charset="0"/>
                <a:cs typeface="Arial" charset="0"/>
              </a:rPr>
              <a:t> staff </a:t>
            </a:r>
            <a:r>
              <a:rPr lang="nb-NO" sz="1500" dirty="0" err="1">
                <a:solidFill>
                  <a:prstClr val="black"/>
                </a:solidFill>
                <a:latin typeface="Arial" charset="0"/>
                <a:ea typeface="Arial" charset="0"/>
                <a:cs typeface="Arial" charset="0"/>
              </a:rPr>
              <a:t>work</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on</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tool</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development</a:t>
            </a:r>
            <a:r>
              <a:rPr lang="nb-NO" sz="1500" dirty="0">
                <a:solidFill>
                  <a:prstClr val="black"/>
                </a:solidFill>
                <a:latin typeface="Arial" charset="0"/>
                <a:ea typeface="Arial" charset="0"/>
                <a:cs typeface="Arial" charset="0"/>
              </a:rPr>
              <a:t>, skills </a:t>
            </a:r>
            <a:r>
              <a:rPr lang="nb-NO" sz="1500" dirty="0" err="1">
                <a:solidFill>
                  <a:prstClr val="black"/>
                </a:solidFill>
                <a:latin typeface="Arial" charset="0"/>
                <a:ea typeface="Arial" charset="0"/>
                <a:cs typeface="Arial" charset="0"/>
              </a:rPr>
              <a:t>resources</a:t>
            </a:r>
            <a:r>
              <a:rPr lang="nb-NO" sz="1500" dirty="0">
                <a:solidFill>
                  <a:prstClr val="black"/>
                </a:solidFill>
                <a:latin typeface="Arial" charset="0"/>
                <a:ea typeface="Arial" charset="0"/>
                <a:cs typeface="Arial" charset="0"/>
              </a:rPr>
              <a:t> and team </a:t>
            </a:r>
            <a:r>
              <a:rPr lang="nb-NO" sz="1500" dirty="0" err="1">
                <a:solidFill>
                  <a:prstClr val="black"/>
                </a:solidFill>
                <a:latin typeface="Arial" charset="0"/>
                <a:ea typeface="Arial" charset="0"/>
                <a:cs typeface="Arial" charset="0"/>
              </a:rPr>
              <a:t>building</a:t>
            </a:r>
            <a:r>
              <a:rPr lang="nb-NO" sz="1500" dirty="0">
                <a:solidFill>
                  <a:prstClr val="black"/>
                </a:solidFill>
                <a:latin typeface="Arial" charset="0"/>
                <a:ea typeface="Arial" charset="0"/>
                <a:cs typeface="Arial" charset="0"/>
              </a:rPr>
              <a:t> and </a:t>
            </a:r>
            <a:r>
              <a:rPr lang="nb-NO" sz="1500" dirty="0" err="1">
                <a:solidFill>
                  <a:prstClr val="black"/>
                </a:solidFill>
                <a:latin typeface="Arial" charset="0"/>
                <a:ea typeface="Arial" charset="0"/>
                <a:cs typeface="Arial" charset="0"/>
              </a:rPr>
              <a:t>knowledge-sharing</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between</a:t>
            </a:r>
            <a:r>
              <a:rPr lang="nb-NO" sz="1500" dirty="0">
                <a:solidFill>
                  <a:prstClr val="black"/>
                </a:solidFill>
                <a:latin typeface="Arial" charset="0"/>
                <a:ea typeface="Arial" charset="0"/>
                <a:cs typeface="Arial" charset="0"/>
              </a:rPr>
              <a:t> teams - </a:t>
            </a:r>
            <a:r>
              <a:rPr lang="nb-NO" sz="1500" dirty="0" err="1">
                <a:solidFill>
                  <a:prstClr val="black"/>
                </a:solidFill>
                <a:latin typeface="Arial" charset="0"/>
                <a:ea typeface="Arial" charset="0"/>
                <a:cs typeface="Arial" charset="0"/>
              </a:rPr>
              <a:t>would</a:t>
            </a:r>
            <a:r>
              <a:rPr lang="nb-NO" sz="1500" dirty="0">
                <a:solidFill>
                  <a:prstClr val="black"/>
                </a:solidFill>
                <a:latin typeface="Arial" charset="0"/>
                <a:ea typeface="Arial" charset="0"/>
                <a:cs typeface="Arial" charset="0"/>
              </a:rPr>
              <a:t> be a </a:t>
            </a:r>
            <a:r>
              <a:rPr lang="nb-NO" sz="1500" dirty="0" err="1">
                <a:solidFill>
                  <a:prstClr val="black"/>
                </a:solidFill>
                <a:latin typeface="Arial" charset="0"/>
                <a:ea typeface="Arial" charset="0"/>
                <a:cs typeface="Arial" charset="0"/>
              </a:rPr>
              <a:t>way</a:t>
            </a:r>
            <a:r>
              <a:rPr lang="nb-NO" sz="1500" dirty="0">
                <a:solidFill>
                  <a:prstClr val="black"/>
                </a:solidFill>
                <a:latin typeface="Arial" charset="0"/>
                <a:ea typeface="Arial" charset="0"/>
                <a:cs typeface="Arial" charset="0"/>
              </a:rPr>
              <a:t> forward. </a:t>
            </a:r>
            <a:r>
              <a:rPr lang="nb-NO" sz="1500" dirty="0" err="1">
                <a:solidFill>
                  <a:prstClr val="black"/>
                </a:solidFill>
                <a:latin typeface="Arial" charset="0"/>
                <a:ea typeface="Arial" charset="0"/>
                <a:cs typeface="Arial" charset="0"/>
              </a:rPr>
              <a:t>Managing</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incidents</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affecting</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safety</a:t>
            </a:r>
            <a:r>
              <a:rPr lang="nb-NO" sz="1500" dirty="0">
                <a:solidFill>
                  <a:prstClr val="black"/>
                </a:solidFill>
                <a:latin typeface="Arial" charset="0"/>
                <a:ea typeface="Arial" charset="0"/>
                <a:cs typeface="Arial" charset="0"/>
              </a:rPr>
              <a:t> and cyber </a:t>
            </a:r>
            <a:r>
              <a:rPr lang="nb-NO" sz="1500" dirty="0" err="1">
                <a:solidFill>
                  <a:prstClr val="black"/>
                </a:solidFill>
                <a:latin typeface="Arial" charset="0"/>
                <a:ea typeface="Arial" charset="0"/>
                <a:cs typeface="Arial" charset="0"/>
              </a:rPr>
              <a:t>physical</a:t>
            </a:r>
            <a:r>
              <a:rPr lang="nb-NO" sz="1500" dirty="0">
                <a:solidFill>
                  <a:prstClr val="black"/>
                </a:solidFill>
                <a:latin typeface="Arial" charset="0"/>
                <a:ea typeface="Arial" charset="0"/>
                <a:cs typeface="Arial" charset="0"/>
              </a:rPr>
              <a:t> systems </a:t>
            </a:r>
            <a:r>
              <a:rPr lang="nb-NO" sz="1500" dirty="0" err="1">
                <a:solidFill>
                  <a:prstClr val="black"/>
                </a:solidFill>
                <a:latin typeface="Arial" charset="0"/>
                <a:ea typeface="Arial" charset="0"/>
                <a:cs typeface="Arial" charset="0"/>
              </a:rPr>
              <a:t>can</a:t>
            </a:r>
            <a:r>
              <a:rPr lang="nb-NO" sz="1500" dirty="0">
                <a:solidFill>
                  <a:prstClr val="black"/>
                </a:solidFill>
                <a:latin typeface="Arial" charset="0"/>
                <a:ea typeface="Arial" charset="0"/>
                <a:cs typeface="Arial" charset="0"/>
              </a:rPr>
              <a:t> be </a:t>
            </a:r>
            <a:r>
              <a:rPr lang="nb-NO" sz="1500" dirty="0" err="1">
                <a:solidFill>
                  <a:prstClr val="black"/>
                </a:solidFill>
                <a:latin typeface="Arial" charset="0"/>
                <a:ea typeface="Arial" charset="0"/>
                <a:cs typeface="Arial" charset="0"/>
              </a:rPr>
              <a:t>stressful</a:t>
            </a:r>
            <a:r>
              <a:rPr lang="nb-NO" sz="1500" dirty="0">
                <a:solidFill>
                  <a:prstClr val="black"/>
                </a:solidFill>
                <a:latin typeface="Arial" charset="0"/>
                <a:ea typeface="Arial" charset="0"/>
                <a:cs typeface="Arial" charset="0"/>
              </a:rPr>
              <a:t> - </a:t>
            </a:r>
            <a:r>
              <a:rPr lang="nb-NO" sz="1500" dirty="0" err="1">
                <a:solidFill>
                  <a:prstClr val="black"/>
                </a:solidFill>
                <a:latin typeface="Arial" charset="0"/>
                <a:ea typeface="Arial" charset="0"/>
                <a:cs typeface="Arial" charset="0"/>
              </a:rPr>
              <a:t>organisations</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need</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appropriate</a:t>
            </a:r>
            <a:r>
              <a:rPr lang="nb-NO" sz="1500" dirty="0">
                <a:solidFill>
                  <a:prstClr val="black"/>
                </a:solidFill>
                <a:latin typeface="Arial" charset="0"/>
                <a:ea typeface="Arial" charset="0"/>
                <a:cs typeface="Arial" charset="0"/>
              </a:rPr>
              <a:t> support to </a:t>
            </a:r>
            <a:r>
              <a:rPr lang="nb-NO" sz="1500" dirty="0" err="1">
                <a:solidFill>
                  <a:prstClr val="black"/>
                </a:solidFill>
                <a:latin typeface="Arial" charset="0"/>
                <a:ea typeface="Arial" charset="0"/>
                <a:cs typeface="Arial" charset="0"/>
              </a:rPr>
              <a:t>help</a:t>
            </a:r>
            <a:r>
              <a:rPr lang="nb-NO" sz="1500" dirty="0">
                <a:solidFill>
                  <a:prstClr val="black"/>
                </a:solidFill>
                <a:latin typeface="Arial" charset="0"/>
                <a:ea typeface="Arial" charset="0"/>
                <a:cs typeface="Arial" charset="0"/>
              </a:rPr>
              <a:t> staff </a:t>
            </a:r>
            <a:r>
              <a:rPr lang="nb-NO" sz="1500" dirty="0" err="1">
                <a:solidFill>
                  <a:prstClr val="black"/>
                </a:solidFill>
                <a:latin typeface="Arial" charset="0"/>
                <a:ea typeface="Arial" charset="0"/>
                <a:cs typeface="Arial" charset="0"/>
              </a:rPr>
              <a:t>deal</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with</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the</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aftermath</a:t>
            </a:r>
            <a:r>
              <a:rPr lang="nb-NO" sz="1500" dirty="0">
                <a:solidFill>
                  <a:prstClr val="black"/>
                </a:solidFill>
                <a:latin typeface="Arial" charset="0"/>
                <a:ea typeface="Arial" charset="0"/>
                <a:cs typeface="Arial" charset="0"/>
              </a:rPr>
              <a:t>.</a:t>
            </a:r>
          </a:p>
          <a:p>
            <a:pPr marL="342900" indent="-342900" defTabSz="1097280" fontAlgn="base">
              <a:buFont typeface="Arial" charset="0"/>
              <a:buChar char="•"/>
            </a:pPr>
            <a:r>
              <a:rPr lang="nb-NO" sz="1500" dirty="0" err="1">
                <a:solidFill>
                  <a:prstClr val="black"/>
                </a:solidFill>
                <a:latin typeface="Arial" charset="0"/>
                <a:ea typeface="Arial" charset="0"/>
                <a:cs typeface="Arial" charset="0"/>
              </a:rPr>
              <a:t>Invest</a:t>
            </a:r>
            <a:r>
              <a:rPr lang="nb-NO" sz="1500" dirty="0">
                <a:solidFill>
                  <a:prstClr val="black"/>
                </a:solidFill>
                <a:latin typeface="Arial" charset="0"/>
                <a:ea typeface="Arial" charset="0"/>
                <a:cs typeface="Arial" charset="0"/>
              </a:rPr>
              <a:t> in training and personal growth. </a:t>
            </a:r>
            <a:r>
              <a:rPr lang="nb-NO" sz="1500" dirty="0" err="1">
                <a:solidFill>
                  <a:prstClr val="black"/>
                </a:solidFill>
                <a:latin typeface="Arial" charset="0"/>
                <a:ea typeface="Arial" charset="0"/>
                <a:cs typeface="Arial" charset="0"/>
              </a:rPr>
              <a:t>Having</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the</a:t>
            </a:r>
            <a:r>
              <a:rPr lang="nb-NO" sz="1500" dirty="0">
                <a:solidFill>
                  <a:prstClr val="black"/>
                </a:solidFill>
                <a:latin typeface="Arial" charset="0"/>
                <a:ea typeface="Arial" charset="0"/>
                <a:cs typeface="Arial" charset="0"/>
              </a:rPr>
              <a:t> skills, and </a:t>
            </a:r>
            <a:r>
              <a:rPr lang="nb-NO" sz="1500" dirty="0" err="1">
                <a:solidFill>
                  <a:prstClr val="black"/>
                </a:solidFill>
                <a:latin typeface="Arial" charset="0"/>
                <a:ea typeface="Arial" charset="0"/>
                <a:cs typeface="Arial" charset="0"/>
              </a:rPr>
              <a:t>ability</a:t>
            </a:r>
            <a:r>
              <a:rPr lang="nb-NO" sz="1500" dirty="0">
                <a:solidFill>
                  <a:prstClr val="black"/>
                </a:solidFill>
                <a:latin typeface="Arial" charset="0"/>
                <a:ea typeface="Arial" charset="0"/>
                <a:cs typeface="Arial" charset="0"/>
              </a:rPr>
              <a:t> to </a:t>
            </a:r>
            <a:r>
              <a:rPr lang="nb-NO" sz="1500" dirty="0" err="1">
                <a:solidFill>
                  <a:prstClr val="black"/>
                </a:solidFill>
                <a:latin typeface="Arial" charset="0"/>
                <a:ea typeface="Arial" charset="0"/>
                <a:cs typeface="Arial" charset="0"/>
              </a:rPr>
              <a:t>grow</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are</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key</a:t>
            </a:r>
            <a:r>
              <a:rPr lang="nb-NO" sz="1500" dirty="0">
                <a:solidFill>
                  <a:prstClr val="black"/>
                </a:solidFill>
                <a:latin typeface="Arial" charset="0"/>
                <a:ea typeface="Arial" charset="0"/>
                <a:cs typeface="Arial" charset="0"/>
              </a:rPr>
              <a:t> for </a:t>
            </a:r>
            <a:r>
              <a:rPr lang="nb-NO" sz="1500" dirty="0" err="1">
                <a:solidFill>
                  <a:prstClr val="black"/>
                </a:solidFill>
                <a:latin typeface="Arial" charset="0"/>
                <a:ea typeface="Arial" charset="0"/>
                <a:cs typeface="Arial" charset="0"/>
              </a:rPr>
              <a:t>effective</a:t>
            </a:r>
            <a:r>
              <a:rPr lang="nb-NO" sz="1500" dirty="0">
                <a:solidFill>
                  <a:prstClr val="black"/>
                </a:solidFill>
                <a:latin typeface="Arial" charset="0"/>
                <a:ea typeface="Arial" charset="0"/>
                <a:cs typeface="Arial" charset="0"/>
              </a:rPr>
              <a:t> performance, </a:t>
            </a:r>
            <a:r>
              <a:rPr lang="nb-NO" sz="1500" dirty="0" err="1">
                <a:solidFill>
                  <a:prstClr val="black"/>
                </a:solidFill>
                <a:latin typeface="Arial" charset="0"/>
                <a:ea typeface="Arial" charset="0"/>
                <a:cs typeface="Arial" charset="0"/>
              </a:rPr>
              <a:t>confidence</a:t>
            </a:r>
            <a:r>
              <a:rPr lang="nb-NO" sz="1500" dirty="0">
                <a:solidFill>
                  <a:prstClr val="black"/>
                </a:solidFill>
                <a:latin typeface="Arial" charset="0"/>
                <a:ea typeface="Arial" charset="0"/>
                <a:cs typeface="Arial" charset="0"/>
              </a:rPr>
              <a:t> and </a:t>
            </a:r>
            <a:r>
              <a:rPr lang="nb-NO" sz="1500" dirty="0" err="1">
                <a:solidFill>
                  <a:prstClr val="black"/>
                </a:solidFill>
                <a:latin typeface="Arial" charset="0"/>
                <a:ea typeface="Arial" charset="0"/>
                <a:cs typeface="Arial" charset="0"/>
              </a:rPr>
              <a:t>job</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satisfaction</a:t>
            </a:r>
            <a:r>
              <a:rPr lang="nb-NO" sz="1500" dirty="0">
                <a:solidFill>
                  <a:prstClr val="black"/>
                </a:solidFill>
                <a:latin typeface="Arial" charset="0"/>
                <a:ea typeface="Arial" charset="0"/>
                <a:cs typeface="Arial" charset="0"/>
              </a:rPr>
              <a:t> of </a:t>
            </a:r>
            <a:r>
              <a:rPr lang="nb-NO" sz="1500" dirty="0" err="1">
                <a:solidFill>
                  <a:prstClr val="black"/>
                </a:solidFill>
                <a:latin typeface="Arial" charset="0"/>
                <a:ea typeface="Arial" charset="0"/>
                <a:cs typeface="Arial" charset="0"/>
              </a:rPr>
              <a:t>security</a:t>
            </a:r>
            <a:r>
              <a:rPr lang="nb-NO" sz="1500" dirty="0">
                <a:solidFill>
                  <a:prstClr val="black"/>
                </a:solidFill>
                <a:latin typeface="Arial" charset="0"/>
                <a:ea typeface="Arial" charset="0"/>
                <a:cs typeface="Arial" charset="0"/>
              </a:rPr>
              <a:t> staff. In a </a:t>
            </a:r>
            <a:r>
              <a:rPr lang="nb-NO" sz="1500" dirty="0" err="1">
                <a:solidFill>
                  <a:prstClr val="black"/>
                </a:solidFill>
                <a:latin typeface="Arial" charset="0"/>
                <a:ea typeface="Arial" charset="0"/>
                <a:cs typeface="Arial" charset="0"/>
              </a:rPr>
              <a:t>rapidly</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evolving</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threat</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environment</a:t>
            </a:r>
            <a:r>
              <a:rPr lang="nb-NO" sz="1500" dirty="0">
                <a:solidFill>
                  <a:prstClr val="black"/>
                </a:solidFill>
                <a:latin typeface="Arial" charset="0"/>
                <a:ea typeface="Arial" charset="0"/>
                <a:cs typeface="Arial" charset="0"/>
              </a:rPr>
              <a:t>, funding for </a:t>
            </a:r>
            <a:r>
              <a:rPr lang="nb-NO" sz="1500" dirty="0" err="1">
                <a:solidFill>
                  <a:prstClr val="black"/>
                </a:solidFill>
                <a:latin typeface="Arial" charset="0"/>
                <a:ea typeface="Arial" charset="0"/>
                <a:cs typeface="Arial" charset="0"/>
              </a:rPr>
              <a:t>research</a:t>
            </a:r>
            <a:r>
              <a:rPr lang="nb-NO" sz="1500" dirty="0">
                <a:solidFill>
                  <a:prstClr val="black"/>
                </a:solidFill>
                <a:latin typeface="Arial" charset="0"/>
                <a:ea typeface="Arial" charset="0"/>
                <a:cs typeface="Arial" charset="0"/>
              </a:rPr>
              <a:t> and </a:t>
            </a:r>
            <a:r>
              <a:rPr lang="nb-NO" sz="1500" dirty="0" err="1">
                <a:solidFill>
                  <a:prstClr val="black"/>
                </a:solidFill>
                <a:latin typeface="Arial" charset="0"/>
                <a:ea typeface="Arial" charset="0"/>
                <a:cs typeface="Arial" charset="0"/>
              </a:rPr>
              <a:t>specialist</a:t>
            </a:r>
            <a:r>
              <a:rPr lang="nb-NO" sz="1500" dirty="0">
                <a:solidFill>
                  <a:prstClr val="black"/>
                </a:solidFill>
                <a:latin typeface="Arial" charset="0"/>
                <a:ea typeface="Arial" charset="0"/>
                <a:cs typeface="Arial" charset="0"/>
              </a:rPr>
              <a:t> skills is an </a:t>
            </a:r>
            <a:r>
              <a:rPr lang="nb-NO" sz="1500" dirty="0" err="1">
                <a:solidFill>
                  <a:prstClr val="black"/>
                </a:solidFill>
                <a:latin typeface="Arial" charset="0"/>
                <a:ea typeface="Arial" charset="0"/>
                <a:cs typeface="Arial" charset="0"/>
              </a:rPr>
              <a:t>essential</a:t>
            </a:r>
            <a:r>
              <a:rPr lang="nb-NO" sz="1500" dirty="0">
                <a:solidFill>
                  <a:prstClr val="black"/>
                </a:solidFill>
                <a:latin typeface="Arial" charset="0"/>
                <a:ea typeface="Arial" charset="0"/>
                <a:cs typeface="Arial" charset="0"/>
              </a:rPr>
              <a:t>, not a </a:t>
            </a:r>
            <a:r>
              <a:rPr lang="nb-NO" sz="1500" dirty="0" err="1">
                <a:solidFill>
                  <a:prstClr val="black"/>
                </a:solidFill>
                <a:latin typeface="Arial" charset="0"/>
                <a:ea typeface="Arial" charset="0"/>
                <a:cs typeface="Arial" charset="0"/>
              </a:rPr>
              <a:t>luxury</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Some</a:t>
            </a:r>
            <a:r>
              <a:rPr lang="nb-NO" sz="1500" dirty="0">
                <a:solidFill>
                  <a:prstClr val="black"/>
                </a:solidFill>
                <a:latin typeface="Arial" charset="0"/>
                <a:ea typeface="Arial" charset="0"/>
                <a:cs typeface="Arial" charset="0"/>
              </a:rPr>
              <a:t> skill-</a:t>
            </a:r>
            <a:r>
              <a:rPr lang="nb-NO" sz="1500" dirty="0" err="1">
                <a:solidFill>
                  <a:prstClr val="black"/>
                </a:solidFill>
                <a:latin typeface="Arial" charset="0"/>
                <a:ea typeface="Arial" charset="0"/>
                <a:cs typeface="Arial" charset="0"/>
              </a:rPr>
              <a:t>building</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can</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happen</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through</a:t>
            </a:r>
            <a:r>
              <a:rPr lang="nb-NO" sz="1500" dirty="0">
                <a:solidFill>
                  <a:prstClr val="black"/>
                </a:solidFill>
                <a:latin typeface="Arial" charset="0"/>
                <a:ea typeface="Arial" charset="0"/>
                <a:cs typeface="Arial" charset="0"/>
              </a:rPr>
              <a:t> online </a:t>
            </a:r>
            <a:r>
              <a:rPr lang="nb-NO" sz="1500" dirty="0" err="1">
                <a:solidFill>
                  <a:prstClr val="black"/>
                </a:solidFill>
                <a:latin typeface="Arial" charset="0"/>
                <a:ea typeface="Arial" charset="0"/>
                <a:cs typeface="Arial" charset="0"/>
              </a:rPr>
              <a:t>courses</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but</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hands-on</a:t>
            </a:r>
            <a:r>
              <a:rPr lang="nb-NO" sz="1500" dirty="0">
                <a:solidFill>
                  <a:prstClr val="black"/>
                </a:solidFill>
                <a:latin typeface="Arial" charset="0"/>
                <a:ea typeface="Arial" charset="0"/>
                <a:cs typeface="Arial" charset="0"/>
              </a:rPr>
              <a:t> case </a:t>
            </a:r>
            <a:r>
              <a:rPr lang="nb-NO" sz="1500" dirty="0" err="1">
                <a:solidFill>
                  <a:prstClr val="black"/>
                </a:solidFill>
                <a:latin typeface="Arial" charset="0"/>
                <a:ea typeface="Arial" charset="0"/>
                <a:cs typeface="Arial" charset="0"/>
              </a:rPr>
              <a:t>analysis</a:t>
            </a:r>
            <a:r>
              <a:rPr lang="nb-NO" sz="1500" dirty="0">
                <a:solidFill>
                  <a:prstClr val="black"/>
                </a:solidFill>
                <a:latin typeface="Arial" charset="0"/>
                <a:ea typeface="Arial" charset="0"/>
                <a:cs typeface="Arial" charset="0"/>
              </a:rPr>
              <a:t>, master </a:t>
            </a:r>
            <a:r>
              <a:rPr lang="nb-NO" sz="1500" dirty="0" err="1">
                <a:solidFill>
                  <a:prstClr val="black"/>
                </a:solidFill>
                <a:latin typeface="Arial" charset="0"/>
                <a:ea typeface="Arial" charset="0"/>
                <a:cs typeface="Arial" charset="0"/>
              </a:rPr>
              <a:t>classes</a:t>
            </a:r>
            <a:r>
              <a:rPr lang="nb-NO" sz="1500" dirty="0">
                <a:solidFill>
                  <a:prstClr val="black"/>
                </a:solidFill>
                <a:latin typeface="Arial" charset="0"/>
                <a:ea typeface="Arial" charset="0"/>
                <a:cs typeface="Arial" charset="0"/>
              </a:rPr>
              <a:t> and </a:t>
            </a:r>
            <a:r>
              <a:rPr lang="nb-NO" sz="1500" dirty="0" err="1">
                <a:solidFill>
                  <a:prstClr val="black"/>
                </a:solidFill>
                <a:latin typeface="Arial" charset="0"/>
                <a:ea typeface="Arial" charset="0"/>
                <a:cs typeface="Arial" charset="0"/>
              </a:rPr>
              <a:t>wargaming</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are</a:t>
            </a:r>
            <a:r>
              <a:rPr lang="nb-NO" sz="1500" dirty="0">
                <a:solidFill>
                  <a:prstClr val="black"/>
                </a:solidFill>
                <a:latin typeface="Arial" charset="0"/>
                <a:ea typeface="Arial" charset="0"/>
                <a:cs typeface="Arial" charset="0"/>
              </a:rPr>
              <a:t> more </a:t>
            </a:r>
            <a:r>
              <a:rPr lang="nb-NO" sz="1500" dirty="0" err="1">
                <a:solidFill>
                  <a:prstClr val="black"/>
                </a:solidFill>
                <a:latin typeface="Arial" charset="0"/>
                <a:ea typeface="Arial" charset="0"/>
                <a:cs typeface="Arial" charset="0"/>
              </a:rPr>
              <a:t>engaging</a:t>
            </a:r>
            <a:r>
              <a:rPr lang="nb-NO" sz="1500" dirty="0">
                <a:solidFill>
                  <a:prstClr val="black"/>
                </a:solidFill>
                <a:latin typeface="Arial" charset="0"/>
                <a:ea typeface="Arial" charset="0"/>
                <a:cs typeface="Arial" charset="0"/>
              </a:rPr>
              <a:t> and </a:t>
            </a:r>
            <a:r>
              <a:rPr lang="nb-NO" sz="1500" dirty="0" err="1">
                <a:solidFill>
                  <a:prstClr val="black"/>
                </a:solidFill>
                <a:latin typeface="Arial" charset="0"/>
                <a:ea typeface="Arial" charset="0"/>
                <a:cs typeface="Arial" charset="0"/>
              </a:rPr>
              <a:t>effective</a:t>
            </a:r>
            <a:r>
              <a:rPr lang="nb-NO" sz="1500" dirty="0">
                <a:solidFill>
                  <a:prstClr val="black"/>
                </a:solidFill>
                <a:latin typeface="Arial" charset="0"/>
                <a:ea typeface="Arial" charset="0"/>
                <a:cs typeface="Arial" charset="0"/>
              </a:rPr>
              <a:t>.</a:t>
            </a:r>
          </a:p>
          <a:p>
            <a:pPr marL="342900" indent="-342900" defTabSz="1097280" fontAlgn="base">
              <a:buFont typeface="Arial" charset="0"/>
              <a:buChar char="•"/>
            </a:pPr>
            <a:r>
              <a:rPr lang="nb-NO" sz="1500" dirty="0">
                <a:solidFill>
                  <a:prstClr val="black"/>
                </a:solidFill>
                <a:latin typeface="Arial" charset="0"/>
                <a:ea typeface="Arial" charset="0"/>
                <a:cs typeface="Arial" charset="0"/>
              </a:rPr>
              <a:t>Support team and multi-team </a:t>
            </a:r>
            <a:r>
              <a:rPr lang="nb-NO" sz="1500" dirty="0" err="1">
                <a:solidFill>
                  <a:prstClr val="black"/>
                </a:solidFill>
                <a:latin typeface="Arial" charset="0"/>
                <a:ea typeface="Arial" charset="0"/>
                <a:cs typeface="Arial" charset="0"/>
              </a:rPr>
              <a:t>approaches</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Effective</a:t>
            </a:r>
            <a:r>
              <a:rPr lang="nb-NO" sz="1500" dirty="0">
                <a:solidFill>
                  <a:prstClr val="black"/>
                </a:solidFill>
                <a:latin typeface="Arial" charset="0"/>
                <a:ea typeface="Arial" charset="0"/>
                <a:cs typeface="Arial" charset="0"/>
              </a:rPr>
              <a:t> cybersecurity </a:t>
            </a:r>
            <a:r>
              <a:rPr lang="nb-NO" sz="1500" dirty="0" err="1">
                <a:solidFill>
                  <a:prstClr val="black"/>
                </a:solidFill>
                <a:latin typeface="Arial" charset="0"/>
                <a:ea typeface="Arial" charset="0"/>
                <a:cs typeface="Arial" charset="0"/>
              </a:rPr>
              <a:t>defence</a:t>
            </a:r>
            <a:r>
              <a:rPr lang="nb-NO" sz="1500" dirty="0">
                <a:solidFill>
                  <a:prstClr val="black"/>
                </a:solidFill>
                <a:latin typeface="Arial" charset="0"/>
                <a:ea typeface="Arial" charset="0"/>
                <a:cs typeface="Arial" charset="0"/>
              </a:rPr>
              <a:t> is a team sport - </a:t>
            </a:r>
            <a:r>
              <a:rPr lang="nb-NO" sz="1500" dirty="0" err="1">
                <a:solidFill>
                  <a:prstClr val="black"/>
                </a:solidFill>
                <a:latin typeface="Arial" charset="0"/>
                <a:ea typeface="Arial" charset="0"/>
                <a:cs typeface="Arial" charset="0"/>
              </a:rPr>
              <a:t>building</a:t>
            </a:r>
            <a:r>
              <a:rPr lang="nb-NO" sz="1500" dirty="0">
                <a:solidFill>
                  <a:prstClr val="black"/>
                </a:solidFill>
                <a:latin typeface="Arial" charset="0"/>
                <a:ea typeface="Arial" charset="0"/>
                <a:cs typeface="Arial" charset="0"/>
              </a:rPr>
              <a:t> trust </a:t>
            </a:r>
            <a:r>
              <a:rPr lang="nb-NO" sz="1500" dirty="0" err="1">
                <a:solidFill>
                  <a:prstClr val="black"/>
                </a:solidFill>
                <a:latin typeface="Arial" charset="0"/>
                <a:ea typeface="Arial" charset="0"/>
                <a:cs typeface="Arial" charset="0"/>
              </a:rPr>
              <a:t>among</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analyst</a:t>
            </a:r>
            <a:r>
              <a:rPr lang="nb-NO" sz="1500" dirty="0">
                <a:solidFill>
                  <a:prstClr val="black"/>
                </a:solidFill>
                <a:latin typeface="Arial" charset="0"/>
                <a:ea typeface="Arial" charset="0"/>
                <a:cs typeface="Arial" charset="0"/>
              </a:rPr>
              <a:t> teams, and </a:t>
            </a:r>
            <a:r>
              <a:rPr lang="nb-NO" sz="1500" dirty="0" err="1">
                <a:solidFill>
                  <a:prstClr val="black"/>
                </a:solidFill>
                <a:latin typeface="Arial" charset="0"/>
                <a:ea typeface="Arial" charset="0"/>
                <a:cs typeface="Arial" charset="0"/>
              </a:rPr>
              <a:t>between</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them</a:t>
            </a:r>
            <a:r>
              <a:rPr lang="nb-NO" sz="1500" dirty="0">
                <a:solidFill>
                  <a:prstClr val="black"/>
                </a:solidFill>
                <a:latin typeface="Arial" charset="0"/>
                <a:ea typeface="Arial" charset="0"/>
                <a:cs typeface="Arial" charset="0"/>
              </a:rPr>
              <a:t> and management is </a:t>
            </a:r>
            <a:r>
              <a:rPr lang="nb-NO" sz="1500" dirty="0" err="1">
                <a:solidFill>
                  <a:prstClr val="black"/>
                </a:solidFill>
                <a:latin typeface="Arial" charset="0"/>
                <a:ea typeface="Arial" charset="0"/>
                <a:cs typeface="Arial" charset="0"/>
              </a:rPr>
              <a:t>essential</a:t>
            </a:r>
            <a:r>
              <a:rPr lang="nb-NO" sz="1500" dirty="0">
                <a:solidFill>
                  <a:prstClr val="black"/>
                </a:solidFill>
                <a:latin typeface="Arial" charset="0"/>
                <a:ea typeface="Arial" charset="0"/>
                <a:cs typeface="Arial" charset="0"/>
              </a:rPr>
              <a:t>. This is a </a:t>
            </a:r>
            <a:r>
              <a:rPr lang="nb-NO" sz="1500" dirty="0" err="1">
                <a:solidFill>
                  <a:prstClr val="black"/>
                </a:solidFill>
                <a:latin typeface="Arial" charset="0"/>
                <a:ea typeface="Arial" charset="0"/>
                <a:cs typeface="Arial" charset="0"/>
              </a:rPr>
              <a:t>new</a:t>
            </a:r>
            <a:r>
              <a:rPr lang="nb-NO" sz="1500" dirty="0">
                <a:solidFill>
                  <a:prstClr val="black"/>
                </a:solidFill>
                <a:latin typeface="Arial" charset="0"/>
                <a:ea typeface="Arial" charset="0"/>
                <a:cs typeface="Arial" charset="0"/>
              </a:rPr>
              <a:t> problem for </a:t>
            </a:r>
            <a:r>
              <a:rPr lang="nb-NO" sz="1500" dirty="0" err="1">
                <a:solidFill>
                  <a:prstClr val="black"/>
                </a:solidFill>
                <a:latin typeface="Arial" charset="0"/>
                <a:ea typeface="Arial" charset="0"/>
                <a:cs typeface="Arial" charset="0"/>
              </a:rPr>
              <a:t>many</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organisations</a:t>
            </a:r>
            <a:r>
              <a:rPr lang="nb-NO" sz="1500" dirty="0">
                <a:solidFill>
                  <a:prstClr val="black"/>
                </a:solidFill>
                <a:latin typeface="Arial" charset="0"/>
                <a:ea typeface="Arial" charset="0"/>
                <a:cs typeface="Arial" charset="0"/>
              </a:rPr>
              <a:t>, so </a:t>
            </a:r>
            <a:r>
              <a:rPr lang="nb-NO" sz="1500" dirty="0" err="1">
                <a:solidFill>
                  <a:prstClr val="black"/>
                </a:solidFill>
                <a:latin typeface="Arial" charset="0"/>
                <a:ea typeface="Arial" charset="0"/>
                <a:cs typeface="Arial" charset="0"/>
              </a:rPr>
              <a:t>some</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investment</a:t>
            </a:r>
            <a:r>
              <a:rPr lang="nb-NO" sz="1500" dirty="0">
                <a:solidFill>
                  <a:prstClr val="black"/>
                </a:solidFill>
                <a:latin typeface="Arial" charset="0"/>
                <a:ea typeface="Arial" charset="0"/>
                <a:cs typeface="Arial" charset="0"/>
              </a:rPr>
              <a:t> in </a:t>
            </a:r>
            <a:r>
              <a:rPr lang="nb-NO" sz="1500" dirty="0" err="1">
                <a:solidFill>
                  <a:prstClr val="black"/>
                </a:solidFill>
                <a:latin typeface="Arial" charset="0"/>
                <a:ea typeface="Arial" charset="0"/>
                <a:cs typeface="Arial" charset="0"/>
              </a:rPr>
              <a:t>external</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expertise</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research</a:t>
            </a:r>
            <a:r>
              <a:rPr lang="nb-NO" sz="1500" dirty="0">
                <a:solidFill>
                  <a:prstClr val="black"/>
                </a:solidFill>
                <a:latin typeface="Arial" charset="0"/>
                <a:ea typeface="Arial" charset="0"/>
                <a:cs typeface="Arial" charset="0"/>
              </a:rPr>
              <a:t> or </a:t>
            </a:r>
            <a:r>
              <a:rPr lang="nb-NO" sz="1500" dirty="0" err="1">
                <a:solidFill>
                  <a:prstClr val="black"/>
                </a:solidFill>
                <a:latin typeface="Arial" charset="0"/>
                <a:ea typeface="Arial" charset="0"/>
                <a:cs typeface="Arial" charset="0"/>
              </a:rPr>
              <a:t>consultancy</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may</a:t>
            </a:r>
            <a:r>
              <a:rPr lang="nb-NO" sz="1500" dirty="0">
                <a:solidFill>
                  <a:prstClr val="black"/>
                </a:solidFill>
                <a:latin typeface="Arial" charset="0"/>
                <a:ea typeface="Arial" charset="0"/>
                <a:cs typeface="Arial" charset="0"/>
              </a:rPr>
              <a:t> be </a:t>
            </a:r>
            <a:r>
              <a:rPr lang="nb-NO" sz="1500" dirty="0" err="1">
                <a:solidFill>
                  <a:prstClr val="black"/>
                </a:solidFill>
                <a:latin typeface="Arial" charset="0"/>
                <a:ea typeface="Arial" charset="0"/>
                <a:cs typeface="Arial" charset="0"/>
              </a:rPr>
              <a:t>required</a:t>
            </a:r>
            <a:r>
              <a:rPr lang="nb-NO" sz="1500" dirty="0">
                <a:solidFill>
                  <a:prstClr val="black"/>
                </a:solidFill>
                <a:latin typeface="Arial" charset="0"/>
                <a:ea typeface="Arial" charset="0"/>
                <a:cs typeface="Arial" charset="0"/>
              </a:rPr>
              <a:t>.</a:t>
            </a:r>
          </a:p>
        </p:txBody>
      </p:sp>
      <p:grpSp>
        <p:nvGrpSpPr>
          <p:cNvPr id="4" name="Gruppe 4">
            <a:extLst>
              <a:ext uri="{FF2B5EF4-FFF2-40B4-BE49-F238E27FC236}">
                <a16:creationId xmlns:a16="http://schemas.microsoft.com/office/drawing/2014/main" id="{45DA1DFE-1C60-A081-A4A4-B767E901BAED}"/>
              </a:ext>
            </a:extLst>
          </p:cNvPr>
          <p:cNvGrpSpPr/>
          <p:nvPr/>
        </p:nvGrpSpPr>
        <p:grpSpPr>
          <a:xfrm>
            <a:off x="222812" y="7227033"/>
            <a:ext cx="14407589" cy="1056362"/>
            <a:chOff x="185677" y="6022527"/>
            <a:chExt cx="12006324" cy="880302"/>
          </a:xfrm>
        </p:grpSpPr>
        <p:grpSp>
          <p:nvGrpSpPr>
            <p:cNvPr id="5" name="Gruppe 5">
              <a:extLst>
                <a:ext uri="{FF2B5EF4-FFF2-40B4-BE49-F238E27FC236}">
                  <a16:creationId xmlns:a16="http://schemas.microsoft.com/office/drawing/2014/main" id="{4B3450E2-5D15-EB13-550A-3B29187E19A4}"/>
                </a:ext>
              </a:extLst>
            </p:cNvPr>
            <p:cNvGrpSpPr/>
            <p:nvPr/>
          </p:nvGrpSpPr>
          <p:grpSpPr>
            <a:xfrm>
              <a:off x="185677" y="6022527"/>
              <a:ext cx="12006324" cy="880302"/>
              <a:chOff x="185677" y="6022527"/>
              <a:chExt cx="12006324" cy="880302"/>
            </a:xfrm>
          </p:grpSpPr>
          <p:pic>
            <p:nvPicPr>
              <p:cNvPr id="7" name="Bilde 7">
                <a:extLst>
                  <a:ext uri="{FF2B5EF4-FFF2-40B4-BE49-F238E27FC236}">
                    <a16:creationId xmlns:a16="http://schemas.microsoft.com/office/drawing/2014/main" id="{4DA8E5D6-30DB-E372-ACF7-E9CB51D0022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45850" y="6205714"/>
                <a:ext cx="3346151" cy="697115"/>
              </a:xfrm>
              <a:prstGeom prst="rect">
                <a:avLst/>
              </a:prstGeom>
            </p:spPr>
          </p:pic>
          <p:pic>
            <p:nvPicPr>
              <p:cNvPr id="13" name="Bilde 8">
                <a:extLst>
                  <a:ext uri="{FF2B5EF4-FFF2-40B4-BE49-F238E27FC236}">
                    <a16:creationId xmlns:a16="http://schemas.microsoft.com/office/drawing/2014/main" id="{CA5E65B5-08D5-5E45-59FE-228A09C8665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5677" y="6412375"/>
                <a:ext cx="3223540" cy="307112"/>
              </a:xfrm>
              <a:prstGeom prst="rect">
                <a:avLst/>
              </a:prstGeom>
            </p:spPr>
          </p:pic>
          <p:pic>
            <p:nvPicPr>
              <p:cNvPr id="14" name="Bilde 9">
                <a:extLst>
                  <a:ext uri="{FF2B5EF4-FFF2-40B4-BE49-F238E27FC236}">
                    <a16:creationId xmlns:a16="http://schemas.microsoft.com/office/drawing/2014/main" id="{0EE1DE31-FD0C-B6D4-DAF3-21E370A21E1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05375" y="6022527"/>
                <a:ext cx="945086" cy="779695"/>
              </a:xfrm>
              <a:prstGeom prst="rect">
                <a:avLst/>
              </a:prstGeom>
            </p:spPr>
          </p:pic>
        </p:grpSp>
        <p:pic>
          <p:nvPicPr>
            <p:cNvPr id="6" name="Bilde 6">
              <a:extLst>
                <a:ext uri="{FF2B5EF4-FFF2-40B4-BE49-F238E27FC236}">
                  <a16:creationId xmlns:a16="http://schemas.microsoft.com/office/drawing/2014/main" id="{F5621446-8822-509C-34DE-069F98DB80F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14907" y="6294168"/>
              <a:ext cx="3784778" cy="520205"/>
            </a:xfrm>
            <a:prstGeom prst="rect">
              <a:avLst/>
            </a:prstGeom>
          </p:spPr>
        </p:pic>
      </p:grpSp>
    </p:spTree>
    <p:extLst>
      <p:ext uri="{BB962C8B-B14F-4D97-AF65-F5344CB8AC3E}">
        <p14:creationId xmlns:p14="http://schemas.microsoft.com/office/powerpoint/2010/main" val="481931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ktangel 23"/>
          <p:cNvSpPr/>
          <p:nvPr/>
        </p:nvSpPr>
        <p:spPr>
          <a:xfrm>
            <a:off x="7260767" y="4928134"/>
            <a:ext cx="5153966" cy="4306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23" name="Rektangel 22"/>
          <p:cNvSpPr/>
          <p:nvPr/>
        </p:nvSpPr>
        <p:spPr>
          <a:xfrm>
            <a:off x="11425984" y="4499992"/>
            <a:ext cx="2338142" cy="428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22" name="Rektangel 21"/>
          <p:cNvSpPr/>
          <p:nvPr/>
        </p:nvSpPr>
        <p:spPr>
          <a:xfrm>
            <a:off x="7623209" y="1947717"/>
            <a:ext cx="1771049" cy="4047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25" name="Rektangel 24"/>
          <p:cNvSpPr/>
          <p:nvPr/>
        </p:nvSpPr>
        <p:spPr>
          <a:xfrm>
            <a:off x="9375617" y="6320332"/>
            <a:ext cx="1154422" cy="4776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21" name="Rektangel 20"/>
          <p:cNvSpPr/>
          <p:nvPr/>
        </p:nvSpPr>
        <p:spPr>
          <a:xfrm>
            <a:off x="1864663" y="5871404"/>
            <a:ext cx="3313729" cy="33485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20" name="Rektangel 19"/>
          <p:cNvSpPr/>
          <p:nvPr/>
        </p:nvSpPr>
        <p:spPr>
          <a:xfrm>
            <a:off x="813023" y="3893200"/>
            <a:ext cx="5423502" cy="3161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19" name="Rektangel 18"/>
          <p:cNvSpPr/>
          <p:nvPr/>
        </p:nvSpPr>
        <p:spPr>
          <a:xfrm>
            <a:off x="813024" y="1921933"/>
            <a:ext cx="3922606" cy="3378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2" name="Tittel 1"/>
          <p:cNvSpPr>
            <a:spLocks noGrp="1"/>
          </p:cNvSpPr>
          <p:nvPr>
            <p:ph type="title"/>
          </p:nvPr>
        </p:nvSpPr>
        <p:spPr>
          <a:xfrm>
            <a:off x="370390" y="285366"/>
            <a:ext cx="13889621" cy="881364"/>
          </a:xfrm>
        </p:spPr>
        <p:txBody>
          <a:bodyPr>
            <a:normAutofit/>
          </a:bodyPr>
          <a:lstStyle/>
          <a:p>
            <a:r>
              <a:rPr lang="nb-NO" sz="3840" dirty="0" err="1">
                <a:solidFill>
                  <a:schemeClr val="accent1"/>
                </a:solidFill>
                <a:latin typeface="Helvetica Neue" charset="0"/>
                <a:ea typeface="Helvetica Neue" charset="0"/>
                <a:cs typeface="Helvetica Neue" charset="0"/>
              </a:rPr>
              <a:t>Recommendations</a:t>
            </a:r>
            <a:r>
              <a:rPr lang="nb-NO" sz="3840" dirty="0">
                <a:solidFill>
                  <a:schemeClr val="accent1"/>
                </a:solidFill>
                <a:latin typeface="Helvetica Neue" charset="0"/>
                <a:ea typeface="Helvetica Neue" charset="0"/>
                <a:cs typeface="Helvetica Neue" charset="0"/>
              </a:rPr>
              <a:t> for </a:t>
            </a:r>
            <a:r>
              <a:rPr lang="nb-NO" sz="3840" dirty="0" err="1">
                <a:solidFill>
                  <a:schemeClr val="accent1"/>
                </a:solidFill>
                <a:latin typeface="Helvetica Neue" charset="0"/>
                <a:ea typeface="Helvetica Neue" charset="0"/>
                <a:cs typeface="Helvetica Neue" charset="0"/>
              </a:rPr>
              <a:t>specific</a:t>
            </a:r>
            <a:r>
              <a:rPr lang="nb-NO" sz="3840" dirty="0">
                <a:solidFill>
                  <a:schemeClr val="accent1"/>
                </a:solidFill>
                <a:latin typeface="Helvetica Neue" charset="0"/>
                <a:ea typeface="Helvetica Neue" charset="0"/>
                <a:cs typeface="Helvetica Neue" charset="0"/>
              </a:rPr>
              <a:t> </a:t>
            </a:r>
            <a:r>
              <a:rPr lang="nb-NO" sz="3840" dirty="0" err="1">
                <a:solidFill>
                  <a:schemeClr val="accent1"/>
                </a:solidFill>
                <a:latin typeface="Helvetica Neue" charset="0"/>
                <a:ea typeface="Helvetica Neue" charset="0"/>
                <a:cs typeface="Helvetica Neue" charset="0"/>
              </a:rPr>
              <a:t>groups</a:t>
            </a:r>
            <a:endParaRPr lang="en-US" sz="3840" dirty="0">
              <a:solidFill>
                <a:schemeClr val="accent1"/>
              </a:solidFill>
            </a:endParaRPr>
          </a:p>
        </p:txBody>
      </p:sp>
      <p:sp>
        <p:nvSpPr>
          <p:cNvPr id="3" name="TekstSylinder 2"/>
          <p:cNvSpPr txBox="1"/>
          <p:nvPr/>
        </p:nvSpPr>
        <p:spPr>
          <a:xfrm>
            <a:off x="370390" y="1166731"/>
            <a:ext cx="6337385" cy="5410712"/>
          </a:xfrm>
          <a:prstGeom prst="rect">
            <a:avLst/>
          </a:prstGeom>
          <a:noFill/>
        </p:spPr>
        <p:txBody>
          <a:bodyPr wrap="square" rtlCol="0">
            <a:spAutoFit/>
          </a:bodyPr>
          <a:lstStyle/>
          <a:p>
            <a:pPr defTabSz="1097280"/>
            <a:r>
              <a:rPr lang="nb-NO" sz="2160" b="1" u="sng" dirty="0">
                <a:solidFill>
                  <a:prstClr val="black"/>
                </a:solidFill>
                <a:latin typeface="Arial" charset="0"/>
                <a:ea typeface="Arial" charset="0"/>
                <a:cs typeface="Arial" charset="0"/>
              </a:rPr>
              <a:t>Software Developers</a:t>
            </a:r>
          </a:p>
          <a:p>
            <a:pPr defTabSz="1097280"/>
            <a:endParaRPr lang="nb-NO" sz="2160" dirty="0">
              <a:solidFill>
                <a:prstClr val="black"/>
              </a:solidFill>
              <a:latin typeface="Arial" charset="0"/>
              <a:ea typeface="Arial" charset="0"/>
              <a:cs typeface="Arial" charset="0"/>
            </a:endParaRPr>
          </a:p>
          <a:p>
            <a:pPr marL="342900" indent="-342900" defTabSz="1097280" fontAlgn="base">
              <a:buFont typeface="Arial" charset="0"/>
              <a:buChar char="•"/>
            </a:pPr>
            <a:r>
              <a:rPr lang="nb-NO" sz="2160" dirty="0" err="1">
                <a:solidFill>
                  <a:prstClr val="black"/>
                </a:solidFill>
                <a:latin typeface="Arial" charset="0"/>
                <a:ea typeface="Arial" charset="0"/>
                <a:cs typeface="Arial" charset="0"/>
              </a:rPr>
              <a:t>You</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cannot</a:t>
            </a:r>
            <a:r>
              <a:rPr lang="nb-NO" sz="2160" dirty="0">
                <a:solidFill>
                  <a:prstClr val="black"/>
                </a:solidFill>
                <a:latin typeface="Arial" charset="0"/>
                <a:ea typeface="Arial" charset="0"/>
                <a:cs typeface="Arial" charset="0"/>
              </a:rPr>
              <a:t> be a </a:t>
            </a:r>
            <a:r>
              <a:rPr lang="nb-NO" sz="2160" dirty="0" err="1">
                <a:solidFill>
                  <a:prstClr val="black"/>
                </a:solidFill>
                <a:latin typeface="Arial" charset="0"/>
                <a:ea typeface="Arial" charset="0"/>
                <a:cs typeface="Arial" charset="0"/>
              </a:rPr>
              <a:t>security</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expert</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but</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you</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need</a:t>
            </a:r>
            <a:r>
              <a:rPr lang="nb-NO" sz="2160" dirty="0">
                <a:solidFill>
                  <a:prstClr val="black"/>
                </a:solidFill>
                <a:latin typeface="Arial" charset="0"/>
                <a:ea typeface="Arial" charset="0"/>
                <a:cs typeface="Arial" charset="0"/>
              </a:rPr>
              <a:t> to </a:t>
            </a:r>
            <a:r>
              <a:rPr lang="nb-NO" sz="2160" dirty="0" err="1">
                <a:solidFill>
                  <a:prstClr val="black"/>
                </a:solidFill>
                <a:latin typeface="Arial" charset="0"/>
                <a:ea typeface="Arial" charset="0"/>
                <a:cs typeface="Arial" charset="0"/>
              </a:rPr>
              <a:t>think</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about</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security</a:t>
            </a:r>
            <a:r>
              <a:rPr lang="nb-NO" sz="2160" dirty="0">
                <a:solidFill>
                  <a:prstClr val="black"/>
                </a:solidFill>
                <a:latin typeface="Arial" charset="0"/>
                <a:ea typeface="Arial" charset="0"/>
                <a:cs typeface="Arial" charset="0"/>
              </a:rPr>
              <a:t> from </a:t>
            </a:r>
            <a:r>
              <a:rPr lang="nb-NO" sz="2160" dirty="0" err="1">
                <a:solidFill>
                  <a:prstClr val="black"/>
                </a:solidFill>
                <a:latin typeface="Arial" charset="0"/>
                <a:ea typeface="Arial" charset="0"/>
                <a:cs typeface="Arial" charset="0"/>
              </a:rPr>
              <a:t>the</a:t>
            </a:r>
            <a:r>
              <a:rPr lang="nb-NO" sz="2160" dirty="0">
                <a:solidFill>
                  <a:prstClr val="black"/>
                </a:solidFill>
                <a:latin typeface="Arial" charset="0"/>
                <a:ea typeface="Arial" charset="0"/>
                <a:cs typeface="Arial" charset="0"/>
              </a:rPr>
              <a:t> start (</a:t>
            </a:r>
            <a:r>
              <a:rPr lang="nb-NO" sz="2160" dirty="0" err="1">
                <a:solidFill>
                  <a:prstClr val="black"/>
                </a:solidFill>
                <a:latin typeface="Arial" charset="0"/>
                <a:ea typeface="Arial" charset="0"/>
                <a:cs typeface="Arial" charset="0"/>
              </a:rPr>
              <a:t>security</a:t>
            </a:r>
            <a:r>
              <a:rPr lang="nb-NO" sz="2160" dirty="0">
                <a:solidFill>
                  <a:prstClr val="black"/>
                </a:solidFill>
                <a:latin typeface="Arial" charset="0"/>
                <a:ea typeface="Arial" charset="0"/>
                <a:cs typeface="Arial" charset="0"/>
              </a:rPr>
              <a:t> by design) and </a:t>
            </a:r>
            <a:r>
              <a:rPr lang="nb-NO" sz="2160" dirty="0" err="1">
                <a:solidFill>
                  <a:prstClr val="black"/>
                </a:solidFill>
                <a:latin typeface="Arial" charset="0"/>
                <a:ea typeface="Arial" charset="0"/>
                <a:cs typeface="Arial" charset="0"/>
              </a:rPr>
              <a:t>throughout</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the</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whole</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lifecycle</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secure</a:t>
            </a:r>
            <a:r>
              <a:rPr lang="nb-NO" sz="2160" dirty="0">
                <a:solidFill>
                  <a:prstClr val="black"/>
                </a:solidFill>
                <a:latin typeface="Arial" charset="0"/>
                <a:ea typeface="Arial" charset="0"/>
                <a:cs typeface="Arial" charset="0"/>
              </a:rPr>
              <a:t> software </a:t>
            </a:r>
            <a:r>
              <a:rPr lang="nb-NO" sz="2160" dirty="0" err="1">
                <a:solidFill>
                  <a:prstClr val="black"/>
                </a:solidFill>
                <a:latin typeface="Arial" charset="0"/>
                <a:ea typeface="Arial" charset="0"/>
                <a:cs typeface="Arial" charset="0"/>
              </a:rPr>
              <a:t>development</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lifecycle</a:t>
            </a:r>
            <a:r>
              <a:rPr lang="nb-NO" sz="2160" dirty="0">
                <a:solidFill>
                  <a:prstClr val="black"/>
                </a:solidFill>
                <a:latin typeface="Arial" charset="0"/>
                <a:ea typeface="Arial" charset="0"/>
                <a:cs typeface="Arial" charset="0"/>
              </a:rPr>
              <a:t>). The longer </a:t>
            </a:r>
            <a:r>
              <a:rPr lang="nb-NO" sz="2160" dirty="0" err="1">
                <a:solidFill>
                  <a:prstClr val="black"/>
                </a:solidFill>
                <a:latin typeface="Arial" charset="0"/>
                <a:ea typeface="Arial" charset="0"/>
                <a:cs typeface="Arial" charset="0"/>
              </a:rPr>
              <a:t>you</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leave</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thinking</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about</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security</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the</a:t>
            </a:r>
            <a:r>
              <a:rPr lang="nb-NO" sz="2160" dirty="0">
                <a:solidFill>
                  <a:prstClr val="black"/>
                </a:solidFill>
                <a:latin typeface="Arial" charset="0"/>
                <a:ea typeface="Arial" charset="0"/>
                <a:cs typeface="Arial" charset="0"/>
              </a:rPr>
              <a:t> more </a:t>
            </a:r>
            <a:r>
              <a:rPr lang="nb-NO" sz="2160" dirty="0" err="1">
                <a:solidFill>
                  <a:prstClr val="black"/>
                </a:solidFill>
                <a:latin typeface="Arial" charset="0"/>
                <a:ea typeface="Arial" charset="0"/>
                <a:cs typeface="Arial" charset="0"/>
              </a:rPr>
              <a:t>expensive</a:t>
            </a:r>
            <a:r>
              <a:rPr lang="nb-NO" sz="2160" dirty="0">
                <a:solidFill>
                  <a:prstClr val="black"/>
                </a:solidFill>
                <a:latin typeface="Arial" charset="0"/>
                <a:ea typeface="Arial" charset="0"/>
                <a:cs typeface="Arial" charset="0"/>
              </a:rPr>
              <a:t> it </a:t>
            </a:r>
            <a:r>
              <a:rPr lang="nb-NO" sz="2160" dirty="0" err="1">
                <a:solidFill>
                  <a:prstClr val="black"/>
                </a:solidFill>
                <a:latin typeface="Arial" charset="0"/>
                <a:ea typeface="Arial" charset="0"/>
                <a:cs typeface="Arial" charset="0"/>
              </a:rPr>
              <a:t>will</a:t>
            </a:r>
            <a:r>
              <a:rPr lang="nb-NO" sz="2160" dirty="0">
                <a:solidFill>
                  <a:prstClr val="black"/>
                </a:solidFill>
                <a:latin typeface="Arial" charset="0"/>
                <a:ea typeface="Arial" charset="0"/>
                <a:cs typeface="Arial" charset="0"/>
              </a:rPr>
              <a:t> be to make it </a:t>
            </a:r>
            <a:r>
              <a:rPr lang="nb-NO" sz="2160" dirty="0" err="1">
                <a:solidFill>
                  <a:prstClr val="black"/>
                </a:solidFill>
                <a:latin typeface="Arial" charset="0"/>
                <a:ea typeface="Arial" charset="0"/>
                <a:cs typeface="Arial" charset="0"/>
              </a:rPr>
              <a:t>secure</a:t>
            </a:r>
            <a:r>
              <a:rPr lang="nb-NO" sz="2160" dirty="0">
                <a:solidFill>
                  <a:prstClr val="black"/>
                </a:solidFill>
                <a:latin typeface="Arial" charset="0"/>
                <a:ea typeface="Arial" charset="0"/>
                <a:cs typeface="Arial" charset="0"/>
              </a:rPr>
              <a:t>.</a:t>
            </a:r>
          </a:p>
          <a:p>
            <a:pPr marL="342900" indent="-342900" defTabSz="1097280" fontAlgn="base">
              <a:buFont typeface="Arial" charset="0"/>
              <a:buChar char="•"/>
            </a:pPr>
            <a:r>
              <a:rPr lang="nb-NO" sz="2160" dirty="0">
                <a:solidFill>
                  <a:prstClr val="black"/>
                </a:solidFill>
                <a:latin typeface="Arial" charset="0"/>
                <a:ea typeface="Arial" charset="0"/>
                <a:cs typeface="Arial" charset="0"/>
              </a:rPr>
              <a:t>Security </a:t>
            </a:r>
            <a:r>
              <a:rPr lang="nb-NO" sz="2160" dirty="0" err="1">
                <a:solidFill>
                  <a:prstClr val="black"/>
                </a:solidFill>
                <a:latin typeface="Arial" charset="0"/>
                <a:ea typeface="Arial" charset="0"/>
                <a:cs typeface="Arial" charset="0"/>
              </a:rPr>
              <a:t>experts</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can</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advise</a:t>
            </a:r>
            <a:r>
              <a:rPr lang="nb-NO" sz="2160" dirty="0">
                <a:solidFill>
                  <a:prstClr val="black"/>
                </a:solidFill>
                <a:latin typeface="Arial" charset="0"/>
                <a:ea typeface="Arial" charset="0"/>
                <a:cs typeface="Arial" charset="0"/>
              </a:rPr>
              <a:t> and support </a:t>
            </a:r>
            <a:r>
              <a:rPr lang="nb-NO" sz="2160" dirty="0" err="1">
                <a:solidFill>
                  <a:prstClr val="black"/>
                </a:solidFill>
                <a:latin typeface="Arial" charset="0"/>
                <a:ea typeface="Arial" charset="0"/>
                <a:cs typeface="Arial" charset="0"/>
              </a:rPr>
              <a:t>you</a:t>
            </a:r>
            <a:r>
              <a:rPr lang="nb-NO" sz="2160" dirty="0">
                <a:solidFill>
                  <a:prstClr val="black"/>
                </a:solidFill>
                <a:latin typeface="Arial" charset="0"/>
                <a:ea typeface="Arial" charset="0"/>
                <a:cs typeface="Arial" charset="0"/>
              </a:rPr>
              <a:t> - </a:t>
            </a:r>
            <a:r>
              <a:rPr lang="nb-NO" sz="2160" dirty="0" err="1">
                <a:solidFill>
                  <a:prstClr val="black"/>
                </a:solidFill>
                <a:latin typeface="Arial" charset="0"/>
                <a:ea typeface="Arial" charset="0"/>
                <a:cs typeface="Arial" charset="0"/>
              </a:rPr>
              <a:t>work</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with</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them</a:t>
            </a:r>
            <a:r>
              <a:rPr lang="nb-NO" sz="2160" dirty="0">
                <a:solidFill>
                  <a:prstClr val="black"/>
                </a:solidFill>
                <a:latin typeface="Arial" charset="0"/>
                <a:ea typeface="Arial" charset="0"/>
                <a:cs typeface="Arial" charset="0"/>
              </a:rPr>
              <a:t>, and tell </a:t>
            </a:r>
            <a:r>
              <a:rPr lang="nb-NO" sz="2160" dirty="0" err="1">
                <a:solidFill>
                  <a:prstClr val="black"/>
                </a:solidFill>
                <a:latin typeface="Arial" charset="0"/>
                <a:ea typeface="Arial" charset="0"/>
                <a:cs typeface="Arial" charset="0"/>
              </a:rPr>
              <a:t>them</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everything</a:t>
            </a:r>
            <a:r>
              <a:rPr lang="nb-NO" sz="2160" dirty="0">
                <a:solidFill>
                  <a:prstClr val="black"/>
                </a:solidFill>
                <a:latin typeface="Arial" charset="0"/>
                <a:ea typeface="Arial" charset="0"/>
                <a:cs typeface="Arial" charset="0"/>
              </a:rPr>
              <a:t>.</a:t>
            </a:r>
          </a:p>
          <a:p>
            <a:pPr marL="342900" indent="-342900" defTabSz="1097280" fontAlgn="base">
              <a:buFont typeface="Arial" charset="0"/>
              <a:buChar char="•"/>
            </a:pPr>
            <a:r>
              <a:rPr lang="nb-NO" sz="2160" dirty="0">
                <a:solidFill>
                  <a:prstClr val="black"/>
                </a:solidFill>
                <a:latin typeface="Arial" charset="0"/>
                <a:ea typeface="Arial" charset="0"/>
                <a:cs typeface="Arial" charset="0"/>
              </a:rPr>
              <a:t>If </a:t>
            </a:r>
            <a:r>
              <a:rPr lang="nb-NO" sz="2160" dirty="0" err="1">
                <a:solidFill>
                  <a:prstClr val="black"/>
                </a:solidFill>
                <a:latin typeface="Arial" charset="0"/>
                <a:ea typeface="Arial" charset="0"/>
                <a:cs typeface="Arial" charset="0"/>
              </a:rPr>
              <a:t>your</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code</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includes</a:t>
            </a:r>
            <a:r>
              <a:rPr lang="nb-NO" sz="2160" dirty="0">
                <a:solidFill>
                  <a:prstClr val="black"/>
                </a:solidFill>
                <a:latin typeface="Arial" charset="0"/>
                <a:ea typeface="Arial" charset="0"/>
                <a:cs typeface="Arial" charset="0"/>
              </a:rPr>
              <a:t> a </a:t>
            </a:r>
            <a:r>
              <a:rPr lang="nb-NO" sz="2160" dirty="0" err="1">
                <a:solidFill>
                  <a:prstClr val="black"/>
                </a:solidFill>
                <a:latin typeface="Arial" charset="0"/>
                <a:ea typeface="Arial" charset="0"/>
                <a:cs typeface="Arial" charset="0"/>
              </a:rPr>
              <a:t>security</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mechanism</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you</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need</a:t>
            </a:r>
            <a:r>
              <a:rPr lang="nb-NO" sz="2160" dirty="0">
                <a:solidFill>
                  <a:prstClr val="black"/>
                </a:solidFill>
                <a:latin typeface="Arial" charset="0"/>
                <a:ea typeface="Arial" charset="0"/>
                <a:cs typeface="Arial" charset="0"/>
              </a:rPr>
              <a:t> to make sure it is </a:t>
            </a:r>
            <a:r>
              <a:rPr lang="nb-NO" sz="2160" dirty="0" err="1">
                <a:solidFill>
                  <a:prstClr val="black"/>
                </a:solidFill>
                <a:latin typeface="Arial" charset="0"/>
                <a:ea typeface="Arial" charset="0"/>
                <a:cs typeface="Arial" charset="0"/>
              </a:rPr>
              <a:t>usable</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how</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much</a:t>
            </a:r>
            <a:r>
              <a:rPr lang="nb-NO" sz="2160" dirty="0">
                <a:solidFill>
                  <a:prstClr val="black"/>
                </a:solidFill>
                <a:latin typeface="Arial" charset="0"/>
                <a:ea typeface="Arial" charset="0"/>
                <a:cs typeface="Arial" charset="0"/>
              </a:rPr>
              <a:t> time </a:t>
            </a:r>
            <a:r>
              <a:rPr lang="nb-NO" sz="2160" dirty="0" err="1">
                <a:solidFill>
                  <a:prstClr val="black"/>
                </a:solidFill>
                <a:latin typeface="Arial" charset="0"/>
                <a:ea typeface="Arial" charset="0"/>
                <a:cs typeface="Arial" charset="0"/>
              </a:rPr>
              <a:t>will</a:t>
            </a:r>
            <a:r>
              <a:rPr lang="nb-NO" sz="2160" dirty="0">
                <a:solidFill>
                  <a:prstClr val="black"/>
                </a:solidFill>
                <a:latin typeface="Arial" charset="0"/>
                <a:ea typeface="Arial" charset="0"/>
                <a:cs typeface="Arial" charset="0"/>
              </a:rPr>
              <a:t> it </a:t>
            </a:r>
            <a:r>
              <a:rPr lang="nb-NO" sz="2160" dirty="0" err="1">
                <a:solidFill>
                  <a:prstClr val="black"/>
                </a:solidFill>
                <a:latin typeface="Arial" charset="0"/>
                <a:ea typeface="Arial" charset="0"/>
                <a:cs typeface="Arial" charset="0"/>
              </a:rPr>
              <a:t>take</a:t>
            </a:r>
            <a:r>
              <a:rPr lang="nb-NO" sz="2160" dirty="0">
                <a:solidFill>
                  <a:prstClr val="black"/>
                </a:solidFill>
                <a:latin typeface="Arial" charset="0"/>
                <a:ea typeface="Arial" charset="0"/>
                <a:cs typeface="Arial" charset="0"/>
              </a:rPr>
              <a:t>? Will </a:t>
            </a:r>
            <a:r>
              <a:rPr lang="nb-NO" sz="2160" dirty="0" err="1">
                <a:solidFill>
                  <a:prstClr val="black"/>
                </a:solidFill>
                <a:latin typeface="Arial" charset="0"/>
                <a:ea typeface="Arial" charset="0"/>
                <a:cs typeface="Arial" charset="0"/>
              </a:rPr>
              <a:t>they</a:t>
            </a:r>
            <a:r>
              <a:rPr lang="nb-NO" sz="2160" dirty="0">
                <a:solidFill>
                  <a:prstClr val="black"/>
                </a:solidFill>
                <a:latin typeface="Arial" charset="0"/>
                <a:ea typeface="Arial" charset="0"/>
                <a:cs typeface="Arial" charset="0"/>
              </a:rPr>
              <a:t> be </a:t>
            </a:r>
            <a:r>
              <a:rPr lang="nb-NO" sz="2160" dirty="0" err="1">
                <a:solidFill>
                  <a:prstClr val="black"/>
                </a:solidFill>
                <a:latin typeface="Arial" charset="0"/>
                <a:ea typeface="Arial" charset="0"/>
                <a:cs typeface="Arial" charset="0"/>
              </a:rPr>
              <a:t>able</a:t>
            </a:r>
            <a:r>
              <a:rPr lang="nb-NO" sz="2160" dirty="0">
                <a:solidFill>
                  <a:prstClr val="black"/>
                </a:solidFill>
                <a:latin typeface="Arial" charset="0"/>
                <a:ea typeface="Arial" charset="0"/>
                <a:cs typeface="Arial" charset="0"/>
              </a:rPr>
              <a:t> to understand </a:t>
            </a:r>
            <a:r>
              <a:rPr lang="nb-NO" sz="2160" dirty="0" err="1">
                <a:solidFill>
                  <a:prstClr val="black"/>
                </a:solidFill>
                <a:latin typeface="Arial" charset="0"/>
                <a:ea typeface="Arial" charset="0"/>
                <a:cs typeface="Arial" charset="0"/>
              </a:rPr>
              <a:t>the</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decisions</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you</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are</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asking</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them</a:t>
            </a:r>
            <a:r>
              <a:rPr lang="nb-NO" sz="2160" dirty="0">
                <a:solidFill>
                  <a:prstClr val="black"/>
                </a:solidFill>
                <a:latin typeface="Arial" charset="0"/>
                <a:ea typeface="Arial" charset="0"/>
                <a:cs typeface="Arial" charset="0"/>
              </a:rPr>
              <a:t> to </a:t>
            </a:r>
            <a:r>
              <a:rPr lang="nb-NO" sz="2160" dirty="0" err="1">
                <a:solidFill>
                  <a:prstClr val="black"/>
                </a:solidFill>
                <a:latin typeface="Arial" charset="0"/>
                <a:ea typeface="Arial" charset="0"/>
                <a:cs typeface="Arial" charset="0"/>
              </a:rPr>
              <a:t>take</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Work</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with</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usability</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experts</a:t>
            </a:r>
            <a:r>
              <a:rPr lang="nb-NO" sz="2160" dirty="0">
                <a:solidFill>
                  <a:prstClr val="black"/>
                </a:solidFill>
                <a:latin typeface="Arial" charset="0"/>
                <a:ea typeface="Arial" charset="0"/>
                <a:cs typeface="Arial" charset="0"/>
              </a:rPr>
              <a:t> to </a:t>
            </a:r>
            <a:r>
              <a:rPr lang="nb-NO" sz="2160" dirty="0" err="1">
                <a:solidFill>
                  <a:prstClr val="black"/>
                </a:solidFill>
                <a:latin typeface="Arial" charset="0"/>
                <a:ea typeface="Arial" charset="0"/>
                <a:cs typeface="Arial" charset="0"/>
              </a:rPr>
              <a:t>help</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you</a:t>
            </a:r>
            <a:r>
              <a:rPr lang="nb-NO" sz="2160" dirty="0">
                <a:solidFill>
                  <a:prstClr val="black"/>
                </a:solidFill>
                <a:latin typeface="Arial" charset="0"/>
                <a:ea typeface="Arial" charset="0"/>
                <a:cs typeface="Arial" charset="0"/>
              </a:rPr>
              <a:t> design and test for </a:t>
            </a:r>
            <a:r>
              <a:rPr lang="nb-NO" sz="2160" dirty="0" err="1">
                <a:solidFill>
                  <a:prstClr val="black"/>
                </a:solidFill>
                <a:latin typeface="Arial" charset="0"/>
                <a:ea typeface="Arial" charset="0"/>
                <a:cs typeface="Arial" charset="0"/>
              </a:rPr>
              <a:t>usable</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security</a:t>
            </a:r>
            <a:r>
              <a:rPr lang="nb-NO" sz="2160" dirty="0">
                <a:solidFill>
                  <a:prstClr val="black"/>
                </a:solidFill>
                <a:latin typeface="Arial" charset="0"/>
                <a:ea typeface="Arial" charset="0"/>
                <a:cs typeface="Arial" charset="0"/>
              </a:rPr>
              <a:t>.</a:t>
            </a:r>
          </a:p>
        </p:txBody>
      </p:sp>
      <p:sp>
        <p:nvSpPr>
          <p:cNvPr id="8" name="Rektangel 7"/>
          <p:cNvSpPr/>
          <p:nvPr/>
        </p:nvSpPr>
        <p:spPr>
          <a:xfrm>
            <a:off x="12632473" y="2308366"/>
            <a:ext cx="240772" cy="424732"/>
          </a:xfrm>
          <a:prstGeom prst="rect">
            <a:avLst/>
          </a:prstGeom>
        </p:spPr>
        <p:txBody>
          <a:bodyPr wrap="none">
            <a:spAutoFit/>
          </a:bodyPr>
          <a:lstStyle/>
          <a:p>
            <a:pPr defTabSz="1097280"/>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
        <p:nvSpPr>
          <p:cNvPr id="9" name="Rektangel 8"/>
          <p:cNvSpPr/>
          <p:nvPr/>
        </p:nvSpPr>
        <p:spPr>
          <a:xfrm>
            <a:off x="7172661" y="3893201"/>
            <a:ext cx="240772" cy="424732"/>
          </a:xfrm>
          <a:prstGeom prst="rect">
            <a:avLst/>
          </a:prstGeom>
        </p:spPr>
        <p:txBody>
          <a:bodyPr wrap="none">
            <a:spAutoFit/>
          </a:bodyPr>
          <a:lstStyle/>
          <a:p>
            <a:pPr defTabSz="1097280"/>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
        <p:nvSpPr>
          <p:cNvPr id="10" name="Rektangel 9"/>
          <p:cNvSpPr/>
          <p:nvPr/>
        </p:nvSpPr>
        <p:spPr>
          <a:xfrm>
            <a:off x="7172661" y="3893201"/>
            <a:ext cx="240772" cy="424732"/>
          </a:xfrm>
          <a:prstGeom prst="rect">
            <a:avLst/>
          </a:prstGeom>
        </p:spPr>
        <p:txBody>
          <a:bodyPr wrap="none">
            <a:spAutoFit/>
          </a:bodyPr>
          <a:lstStyle/>
          <a:p>
            <a:pPr defTabSz="1097280"/>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
        <p:nvSpPr>
          <p:cNvPr id="11" name="TekstSylinder 10"/>
          <p:cNvSpPr txBox="1"/>
          <p:nvPr/>
        </p:nvSpPr>
        <p:spPr>
          <a:xfrm>
            <a:off x="7172660" y="1156399"/>
            <a:ext cx="6822473" cy="5632311"/>
          </a:xfrm>
          <a:prstGeom prst="rect">
            <a:avLst/>
          </a:prstGeom>
          <a:noFill/>
        </p:spPr>
        <p:txBody>
          <a:bodyPr wrap="square" rtlCol="0">
            <a:spAutoFit/>
          </a:bodyPr>
          <a:lstStyle/>
          <a:p>
            <a:pPr defTabSz="1097280"/>
            <a:r>
              <a:rPr lang="nb-NO" sz="2400" b="1" u="sng" dirty="0" err="1">
                <a:solidFill>
                  <a:prstClr val="black"/>
                </a:solidFill>
                <a:latin typeface="Arial" charset="0"/>
                <a:ea typeface="Arial" charset="0"/>
                <a:cs typeface="Arial" charset="0"/>
              </a:rPr>
              <a:t>Those</a:t>
            </a:r>
            <a:r>
              <a:rPr lang="nb-NO" sz="2400" b="1" u="sng" dirty="0">
                <a:solidFill>
                  <a:prstClr val="black"/>
                </a:solidFill>
                <a:latin typeface="Arial" charset="0"/>
                <a:ea typeface="Arial" charset="0"/>
                <a:cs typeface="Arial" charset="0"/>
              </a:rPr>
              <a:t> </a:t>
            </a:r>
            <a:r>
              <a:rPr lang="nb-NO" sz="2400" b="1" u="sng" dirty="0" err="1">
                <a:solidFill>
                  <a:prstClr val="black"/>
                </a:solidFill>
                <a:latin typeface="Arial" charset="0"/>
                <a:ea typeface="Arial" charset="0"/>
                <a:cs typeface="Arial" charset="0"/>
              </a:rPr>
              <a:t>who</a:t>
            </a:r>
            <a:r>
              <a:rPr lang="nb-NO" sz="2400" b="1" u="sng" dirty="0">
                <a:solidFill>
                  <a:prstClr val="black"/>
                </a:solidFill>
                <a:latin typeface="Arial" charset="0"/>
                <a:ea typeface="Arial" charset="0"/>
                <a:cs typeface="Arial" charset="0"/>
              </a:rPr>
              <a:t> </a:t>
            </a:r>
            <a:r>
              <a:rPr lang="nb-NO" sz="2400" b="1" u="sng" dirty="0" err="1">
                <a:solidFill>
                  <a:prstClr val="black"/>
                </a:solidFill>
                <a:latin typeface="Arial" charset="0"/>
                <a:ea typeface="Arial" charset="0"/>
                <a:cs typeface="Arial" charset="0"/>
              </a:rPr>
              <a:t>manage</a:t>
            </a:r>
            <a:r>
              <a:rPr lang="nb-NO" sz="2400" b="1" u="sng" dirty="0">
                <a:solidFill>
                  <a:prstClr val="black"/>
                </a:solidFill>
                <a:latin typeface="Arial" charset="0"/>
                <a:ea typeface="Arial" charset="0"/>
                <a:cs typeface="Arial" charset="0"/>
              </a:rPr>
              <a:t> and </a:t>
            </a:r>
            <a:r>
              <a:rPr lang="nb-NO" sz="2400" b="1" u="sng" dirty="0" err="1">
                <a:solidFill>
                  <a:prstClr val="black"/>
                </a:solidFill>
                <a:latin typeface="Arial" charset="0"/>
                <a:ea typeface="Arial" charset="0"/>
                <a:cs typeface="Arial" charset="0"/>
              </a:rPr>
              <a:t>educate</a:t>
            </a:r>
            <a:endParaRPr lang="nb-NO" sz="2400" b="1" u="sng" dirty="0">
              <a:solidFill>
                <a:prstClr val="black"/>
              </a:solidFill>
              <a:latin typeface="Arial" charset="0"/>
              <a:ea typeface="Arial" charset="0"/>
              <a:cs typeface="Arial" charset="0"/>
            </a:endParaRPr>
          </a:p>
          <a:p>
            <a:pPr defTabSz="1097280"/>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pPr>
            <a:r>
              <a:rPr lang="nb-NO" sz="2400" dirty="0" err="1">
                <a:solidFill>
                  <a:prstClr val="black"/>
                </a:solidFill>
                <a:latin typeface="Arial" charset="0"/>
                <a:ea typeface="Arial" charset="0"/>
                <a:cs typeface="Arial" charset="0"/>
              </a:rPr>
              <a:t>Compulsory</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security</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courses</a:t>
            </a:r>
            <a:r>
              <a:rPr lang="nb-NO" sz="2400" dirty="0">
                <a:solidFill>
                  <a:prstClr val="black"/>
                </a:solidFill>
                <a:latin typeface="Arial" charset="0"/>
                <a:ea typeface="Arial" charset="0"/>
                <a:cs typeface="Arial" charset="0"/>
              </a:rPr>
              <a:t>.</a:t>
            </a:r>
          </a:p>
          <a:p>
            <a:pPr marL="411480" indent="-411480" defTabSz="1097280" fontAlgn="base">
              <a:buFont typeface="Arial" charset="0"/>
              <a:buChar char="•"/>
            </a:pPr>
            <a:r>
              <a:rPr lang="nb-NO" sz="2400" dirty="0" err="1">
                <a:solidFill>
                  <a:prstClr val="black"/>
                </a:solidFill>
                <a:latin typeface="Arial" charset="0"/>
                <a:ea typeface="Arial" charset="0"/>
                <a:cs typeface="Arial" charset="0"/>
              </a:rPr>
              <a:t>Teach</a:t>
            </a:r>
            <a:r>
              <a:rPr lang="nb-NO" sz="2400" dirty="0">
                <a:solidFill>
                  <a:prstClr val="black"/>
                </a:solidFill>
                <a:latin typeface="Arial" charset="0"/>
                <a:ea typeface="Arial" charset="0"/>
                <a:cs typeface="Arial" charset="0"/>
              </a:rPr>
              <a:t> to program </a:t>
            </a:r>
            <a:r>
              <a:rPr lang="nb-NO" sz="2400" dirty="0" err="1">
                <a:solidFill>
                  <a:prstClr val="black"/>
                </a:solidFill>
                <a:latin typeface="Arial" charset="0"/>
                <a:ea typeface="Arial" charset="0"/>
                <a:cs typeface="Arial" charset="0"/>
              </a:rPr>
              <a:t>securely</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rather</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than</a:t>
            </a:r>
            <a:r>
              <a:rPr lang="nb-NO" sz="2400" dirty="0">
                <a:solidFill>
                  <a:prstClr val="black"/>
                </a:solidFill>
                <a:latin typeface="Arial" charset="0"/>
                <a:ea typeface="Arial" charset="0"/>
                <a:cs typeface="Arial" charset="0"/>
              </a:rPr>
              <a:t> just </a:t>
            </a:r>
            <a:r>
              <a:rPr lang="nb-NO" sz="2400" dirty="0" err="1">
                <a:solidFill>
                  <a:prstClr val="black"/>
                </a:solidFill>
                <a:latin typeface="Arial" charset="0"/>
                <a:ea typeface="Arial" charset="0"/>
                <a:cs typeface="Arial" charset="0"/>
              </a:rPr>
              <a:t>how</a:t>
            </a:r>
            <a:r>
              <a:rPr lang="nb-NO" sz="2400" dirty="0">
                <a:solidFill>
                  <a:prstClr val="black"/>
                </a:solidFill>
                <a:latin typeface="Arial" charset="0"/>
                <a:ea typeface="Arial" charset="0"/>
                <a:cs typeface="Arial" charset="0"/>
              </a:rPr>
              <a:t> to program.</a:t>
            </a:r>
          </a:p>
          <a:p>
            <a:pPr marL="411480" indent="-411480" defTabSz="1097280" fontAlgn="base">
              <a:buFont typeface="Arial" charset="0"/>
              <a:buChar char="•"/>
            </a:pPr>
            <a:r>
              <a:rPr lang="nb-NO" sz="2400" dirty="0">
                <a:solidFill>
                  <a:prstClr val="black"/>
                </a:solidFill>
                <a:latin typeface="Arial" charset="0"/>
                <a:ea typeface="Arial" charset="0"/>
                <a:cs typeface="Arial" charset="0"/>
              </a:rPr>
              <a:t>Material in all </a:t>
            </a:r>
            <a:r>
              <a:rPr lang="nb-NO" sz="2400" dirty="0" err="1">
                <a:solidFill>
                  <a:prstClr val="black"/>
                </a:solidFill>
                <a:latin typeface="Arial" charset="0"/>
                <a:ea typeface="Arial" charset="0"/>
                <a:cs typeface="Arial" charset="0"/>
              </a:rPr>
              <a:t>other</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modules</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should</a:t>
            </a:r>
            <a:r>
              <a:rPr lang="nb-NO" sz="2400" dirty="0">
                <a:solidFill>
                  <a:prstClr val="black"/>
                </a:solidFill>
                <a:latin typeface="Arial" charset="0"/>
                <a:ea typeface="Arial" charset="0"/>
                <a:cs typeface="Arial" charset="0"/>
              </a:rPr>
              <a:t> be </a:t>
            </a:r>
            <a:r>
              <a:rPr lang="nb-NO" sz="2400" dirty="0" err="1">
                <a:solidFill>
                  <a:prstClr val="black"/>
                </a:solidFill>
                <a:latin typeface="Arial" charset="0"/>
                <a:ea typeface="Arial" charset="0"/>
                <a:cs typeface="Arial" charset="0"/>
              </a:rPr>
              <a:t>reviewed</a:t>
            </a:r>
            <a:r>
              <a:rPr lang="nb-NO" sz="2400" dirty="0">
                <a:solidFill>
                  <a:prstClr val="black"/>
                </a:solidFill>
                <a:latin typeface="Arial" charset="0"/>
                <a:ea typeface="Arial" charset="0"/>
                <a:cs typeface="Arial" charset="0"/>
              </a:rPr>
              <a:t> to </a:t>
            </a:r>
            <a:r>
              <a:rPr lang="nb-NO" sz="2400" dirty="0" err="1">
                <a:solidFill>
                  <a:prstClr val="black"/>
                </a:solidFill>
                <a:latin typeface="Arial" charset="0"/>
                <a:ea typeface="Arial" charset="0"/>
                <a:cs typeface="Arial" charset="0"/>
              </a:rPr>
              <a:t>remove</a:t>
            </a:r>
            <a:r>
              <a:rPr lang="nb-NO" sz="2400" dirty="0">
                <a:solidFill>
                  <a:prstClr val="black"/>
                </a:solidFill>
                <a:latin typeface="Arial" charset="0"/>
                <a:ea typeface="Arial" charset="0"/>
                <a:cs typeface="Arial" charset="0"/>
              </a:rPr>
              <a:t> or </a:t>
            </a:r>
            <a:r>
              <a:rPr lang="nb-NO" sz="2400" dirty="0" err="1">
                <a:solidFill>
                  <a:prstClr val="black"/>
                </a:solidFill>
                <a:latin typeface="Arial" charset="0"/>
                <a:ea typeface="Arial" charset="0"/>
                <a:cs typeface="Arial" charset="0"/>
              </a:rPr>
              <a:t>annotate</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examples</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that</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would</a:t>
            </a:r>
            <a:r>
              <a:rPr lang="nb-NO" sz="2400" dirty="0">
                <a:solidFill>
                  <a:prstClr val="black"/>
                </a:solidFill>
                <a:latin typeface="Arial" charset="0"/>
                <a:ea typeface="Arial" charset="0"/>
                <a:cs typeface="Arial" charset="0"/>
              </a:rPr>
              <a:t> lead to </a:t>
            </a:r>
            <a:r>
              <a:rPr lang="nb-NO" sz="2400" dirty="0" err="1">
                <a:solidFill>
                  <a:prstClr val="black"/>
                </a:solidFill>
                <a:latin typeface="Arial" charset="0"/>
                <a:ea typeface="Arial" charset="0"/>
                <a:cs typeface="Arial" charset="0"/>
              </a:rPr>
              <a:t>insecure</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code</a:t>
            </a:r>
            <a:r>
              <a:rPr lang="nb-NO" sz="2400" dirty="0">
                <a:solidFill>
                  <a:prstClr val="black"/>
                </a:solidFill>
                <a:latin typeface="Arial" charset="0"/>
                <a:ea typeface="Arial" charset="0"/>
                <a:cs typeface="Arial" charset="0"/>
              </a:rPr>
              <a:t>.</a:t>
            </a:r>
            <a:br>
              <a:rPr lang="nb-NO" sz="2400" dirty="0">
                <a:solidFill>
                  <a:prstClr val="black"/>
                </a:solidFill>
                <a:latin typeface="Arial" charset="0"/>
                <a:ea typeface="Arial" charset="0"/>
                <a:cs typeface="Arial" charset="0"/>
              </a:rPr>
            </a:br>
            <a:endParaRPr lang="nb-NO" sz="2400" dirty="0">
              <a:solidFill>
                <a:prstClr val="black"/>
              </a:solidFill>
              <a:latin typeface="Arial" charset="0"/>
              <a:ea typeface="Arial" charset="0"/>
              <a:cs typeface="Arial" charset="0"/>
            </a:endParaRPr>
          </a:p>
          <a:p>
            <a:pPr defTabSz="1097280"/>
            <a:r>
              <a:rPr lang="nb-NO" sz="2400" u="sng" dirty="0" err="1">
                <a:solidFill>
                  <a:prstClr val="black"/>
                </a:solidFill>
                <a:latin typeface="Arial" charset="0"/>
                <a:ea typeface="Arial" charset="0"/>
                <a:cs typeface="Arial" charset="0"/>
              </a:rPr>
              <a:t>Awareness</a:t>
            </a:r>
            <a:r>
              <a:rPr lang="nb-NO" sz="2400" u="sng" dirty="0">
                <a:solidFill>
                  <a:prstClr val="black"/>
                </a:solidFill>
                <a:latin typeface="Arial" charset="0"/>
                <a:ea typeface="Arial" charset="0"/>
                <a:cs typeface="Arial" charset="0"/>
              </a:rPr>
              <a:t> </a:t>
            </a:r>
            <a:r>
              <a:rPr lang="nb-NO" sz="2400" u="sng" dirty="0" err="1">
                <a:solidFill>
                  <a:prstClr val="black"/>
                </a:solidFill>
                <a:latin typeface="Arial" charset="0"/>
                <a:ea typeface="Arial" charset="0"/>
                <a:cs typeface="Arial" charset="0"/>
              </a:rPr>
              <a:t>raising</a:t>
            </a:r>
            <a:r>
              <a:rPr lang="nb-NO" sz="2400" u="sng" dirty="0">
                <a:solidFill>
                  <a:prstClr val="black"/>
                </a:solidFill>
                <a:latin typeface="Arial" charset="0"/>
                <a:ea typeface="Arial" charset="0"/>
                <a:cs typeface="Arial" charset="0"/>
              </a:rPr>
              <a:t> managers - for ALL </a:t>
            </a:r>
            <a:r>
              <a:rPr lang="nb-NO" sz="2400" u="sng" dirty="0" err="1">
                <a:solidFill>
                  <a:prstClr val="black"/>
                </a:solidFill>
                <a:latin typeface="Arial" charset="0"/>
                <a:ea typeface="Arial" charset="0"/>
                <a:cs typeface="Arial" charset="0"/>
              </a:rPr>
              <a:t>the</a:t>
            </a:r>
            <a:r>
              <a:rPr lang="nb-NO" sz="2400" u="sng" dirty="0">
                <a:solidFill>
                  <a:prstClr val="black"/>
                </a:solidFill>
                <a:latin typeface="Arial" charset="0"/>
                <a:ea typeface="Arial" charset="0"/>
                <a:cs typeface="Arial" charset="0"/>
              </a:rPr>
              <a:t> </a:t>
            </a:r>
            <a:r>
              <a:rPr lang="nb-NO" sz="2400" u="sng" dirty="0" err="1">
                <a:solidFill>
                  <a:prstClr val="black"/>
                </a:solidFill>
                <a:latin typeface="Arial" charset="0"/>
                <a:ea typeface="Arial" charset="0"/>
                <a:cs typeface="Arial" charset="0"/>
              </a:rPr>
              <a:t>other</a:t>
            </a:r>
            <a:r>
              <a:rPr lang="nb-NO" sz="2400" u="sng" dirty="0">
                <a:solidFill>
                  <a:prstClr val="black"/>
                </a:solidFill>
                <a:latin typeface="Arial" charset="0"/>
                <a:ea typeface="Arial" charset="0"/>
                <a:cs typeface="Arial" charset="0"/>
              </a:rPr>
              <a:t> </a:t>
            </a:r>
            <a:r>
              <a:rPr lang="nb-NO" sz="2400" u="sng" dirty="0" err="1">
                <a:solidFill>
                  <a:prstClr val="black"/>
                </a:solidFill>
                <a:latin typeface="Arial" charset="0"/>
                <a:ea typeface="Arial" charset="0"/>
                <a:cs typeface="Arial" charset="0"/>
              </a:rPr>
              <a:t>important</a:t>
            </a:r>
            <a:r>
              <a:rPr lang="nb-NO" sz="2400" u="sng" dirty="0">
                <a:solidFill>
                  <a:prstClr val="black"/>
                </a:solidFill>
                <a:latin typeface="Arial" charset="0"/>
                <a:ea typeface="Arial" charset="0"/>
                <a:cs typeface="Arial" charset="0"/>
              </a:rPr>
              <a:t> </a:t>
            </a:r>
            <a:r>
              <a:rPr lang="nb-NO" sz="2400" u="sng" dirty="0" err="1">
                <a:solidFill>
                  <a:prstClr val="black"/>
                </a:solidFill>
                <a:latin typeface="Arial" charset="0"/>
                <a:ea typeface="Arial" charset="0"/>
                <a:cs typeface="Arial" charset="0"/>
              </a:rPr>
              <a:t>people</a:t>
            </a:r>
            <a:r>
              <a:rPr lang="nb-NO" sz="2400" u="sng" dirty="0">
                <a:solidFill>
                  <a:prstClr val="black"/>
                </a:solidFill>
                <a:latin typeface="Arial" charset="0"/>
                <a:ea typeface="Arial" charset="0"/>
                <a:cs typeface="Arial" charset="0"/>
              </a:rPr>
              <a:t> in </a:t>
            </a:r>
            <a:r>
              <a:rPr lang="nb-NO" sz="2400" u="sng" dirty="0" err="1">
                <a:solidFill>
                  <a:prstClr val="black"/>
                </a:solidFill>
                <a:latin typeface="Arial" charset="0"/>
                <a:ea typeface="Arial" charset="0"/>
                <a:cs typeface="Arial" charset="0"/>
              </a:rPr>
              <a:t>your</a:t>
            </a:r>
            <a:r>
              <a:rPr lang="nb-NO" sz="2400" u="sng" dirty="0">
                <a:solidFill>
                  <a:prstClr val="black"/>
                </a:solidFill>
                <a:latin typeface="Arial" charset="0"/>
                <a:ea typeface="Arial" charset="0"/>
                <a:cs typeface="Arial" charset="0"/>
              </a:rPr>
              <a:t> </a:t>
            </a:r>
            <a:r>
              <a:rPr lang="nb-NO" sz="2400" u="sng" dirty="0" err="1">
                <a:solidFill>
                  <a:prstClr val="black"/>
                </a:solidFill>
                <a:latin typeface="Arial" charset="0"/>
                <a:ea typeface="Arial" charset="0"/>
                <a:cs typeface="Arial" charset="0"/>
              </a:rPr>
              <a:t>organisation</a:t>
            </a:r>
            <a:br>
              <a:rPr lang="nb-NO" sz="2400" u="sng" dirty="0">
                <a:solidFill>
                  <a:prstClr val="black"/>
                </a:solidFill>
                <a:latin typeface="Arial" charset="0"/>
                <a:ea typeface="Arial" charset="0"/>
                <a:cs typeface="Arial" charset="0"/>
              </a:rPr>
            </a:b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pPr>
            <a:r>
              <a:rPr lang="nb-NO" sz="2400" dirty="0" err="1">
                <a:solidFill>
                  <a:prstClr val="black"/>
                </a:solidFill>
                <a:latin typeface="Arial" charset="0"/>
                <a:ea typeface="Arial" charset="0"/>
                <a:cs typeface="Arial" charset="0"/>
              </a:rPr>
              <a:t>Awareness</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based</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around</a:t>
            </a:r>
            <a:r>
              <a:rPr lang="nb-NO" sz="2400" dirty="0">
                <a:solidFill>
                  <a:prstClr val="black"/>
                </a:solidFill>
                <a:latin typeface="Arial" charset="0"/>
                <a:ea typeface="Arial" charset="0"/>
                <a:cs typeface="Arial" charset="0"/>
              </a:rPr>
              <a:t> THREAT not </a:t>
            </a:r>
            <a:r>
              <a:rPr lang="nb-NO" sz="2400" dirty="0" err="1">
                <a:solidFill>
                  <a:prstClr val="black"/>
                </a:solidFill>
                <a:latin typeface="Arial" charset="0"/>
                <a:ea typeface="Arial" charset="0"/>
                <a:cs typeface="Arial" charset="0"/>
              </a:rPr>
              <a:t>effective</a:t>
            </a: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pPr>
            <a:r>
              <a:rPr lang="nb-NO" sz="2400" dirty="0" err="1">
                <a:solidFill>
                  <a:prstClr val="black"/>
                </a:solidFill>
                <a:latin typeface="Arial" charset="0"/>
                <a:ea typeface="Arial" charset="0"/>
                <a:cs typeface="Arial" charset="0"/>
              </a:rPr>
              <a:t>Strategically</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tailoring</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awareness</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campaigns</a:t>
            </a:r>
            <a:endParaRPr lang="nb-NO" sz="2400" dirty="0">
              <a:solidFill>
                <a:prstClr val="black"/>
              </a:solidFill>
              <a:latin typeface="Arial" charset="0"/>
              <a:ea typeface="Arial" charset="0"/>
              <a:cs typeface="Arial" charset="0"/>
            </a:endParaRPr>
          </a:p>
        </p:txBody>
      </p:sp>
    </p:spTree>
    <p:extLst>
      <p:ext uri="{BB962C8B-B14F-4D97-AF65-F5344CB8AC3E}">
        <p14:creationId xmlns:p14="http://schemas.microsoft.com/office/powerpoint/2010/main" val="2469259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4209308" y="-13391"/>
            <a:ext cx="3063696" cy="8230609"/>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sz="2160" dirty="0"/>
          </a:p>
        </p:txBody>
      </p:sp>
      <p:sp>
        <p:nvSpPr>
          <p:cNvPr id="2" name="Title 94">
            <a:extLst>
              <a:ext uri="{FF2B5EF4-FFF2-40B4-BE49-F238E27FC236}">
                <a16:creationId xmlns:a16="http://schemas.microsoft.com/office/drawing/2014/main" id="{7756903B-8F4C-AF9C-0003-DFC6020F757E}"/>
              </a:ext>
            </a:extLst>
          </p:cNvPr>
          <p:cNvSpPr>
            <a:spLocks noGrp="1"/>
          </p:cNvSpPr>
          <p:nvPr>
            <p:ph type="ctrTitle"/>
          </p:nvPr>
        </p:nvSpPr>
        <p:spPr>
          <a:xfrm>
            <a:off x="7772400" y="868128"/>
            <a:ext cx="6561089" cy="1297556"/>
          </a:xfrm>
        </p:spPr>
        <p:txBody>
          <a:bodyPr>
            <a:noAutofit/>
          </a:bodyPr>
          <a:lstStyle/>
          <a:p>
            <a:r>
              <a:rPr lang="en-US" sz="5760" b="1" dirty="0"/>
              <a:t>Acknowledgement</a:t>
            </a:r>
          </a:p>
        </p:txBody>
      </p:sp>
      <p:sp>
        <p:nvSpPr>
          <p:cNvPr id="3" name="Text Placeholder 14">
            <a:extLst>
              <a:ext uri="{FF2B5EF4-FFF2-40B4-BE49-F238E27FC236}">
                <a16:creationId xmlns:a16="http://schemas.microsoft.com/office/drawing/2014/main" id="{93D28EA7-99A1-8FAD-E39B-AF6C31772915}"/>
              </a:ext>
            </a:extLst>
          </p:cNvPr>
          <p:cNvSpPr txBox="1">
            <a:spLocks/>
          </p:cNvSpPr>
          <p:nvPr/>
        </p:nvSpPr>
        <p:spPr>
          <a:xfrm>
            <a:off x="7797756" y="2372421"/>
            <a:ext cx="6649764" cy="3083839"/>
          </a:xfr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GB" sz="2400" b="0" i="0" dirty="0">
                <a:effectLst/>
              </a:rPr>
              <a:t>Co-funded by the European Union. Views and opinions expressed are however those of the author(s) only and do not necessarily reflect those of the European Union or HADEA. Neither the European Union nor the granting authority can be held responsible for them.</a:t>
            </a:r>
          </a:p>
          <a:p>
            <a:pPr algn="just"/>
            <a:r>
              <a:rPr lang="en-GB" sz="2400" b="0" i="0" dirty="0">
                <a:effectLst/>
              </a:rPr>
              <a:t>Project Agreement no. 101083594</a:t>
            </a:r>
          </a:p>
        </p:txBody>
      </p:sp>
      <p:grpSp>
        <p:nvGrpSpPr>
          <p:cNvPr id="7" name="Group 6">
            <a:extLst>
              <a:ext uri="{FF2B5EF4-FFF2-40B4-BE49-F238E27FC236}">
                <a16:creationId xmlns:a16="http://schemas.microsoft.com/office/drawing/2014/main" id="{F202EC2E-9D8F-7DB9-DA92-0AA925ACC56A}"/>
              </a:ext>
            </a:extLst>
          </p:cNvPr>
          <p:cNvGrpSpPr/>
          <p:nvPr/>
        </p:nvGrpSpPr>
        <p:grpSpPr>
          <a:xfrm>
            <a:off x="10972801" y="7594540"/>
            <a:ext cx="2591913" cy="481557"/>
            <a:chOff x="5179092" y="5483822"/>
            <a:chExt cx="3294001" cy="612000"/>
          </a:xfrm>
        </p:grpSpPr>
        <p:pic>
          <p:nvPicPr>
            <p:cNvPr id="8" name="Picture 7">
              <a:extLst>
                <a:ext uri="{FF2B5EF4-FFF2-40B4-BE49-F238E27FC236}">
                  <a16:creationId xmlns:a16="http://schemas.microsoft.com/office/drawing/2014/main" id="{3C1A5B1E-31DD-9C7E-E79A-AFC9873526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73D5C77E-356B-2B62-196C-2F6DE96B425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pic>
        <p:nvPicPr>
          <p:cNvPr id="10" name="Picture Placeholder 9" descr="A screenshot of a computer training&#10;&#10;Description automatically generated">
            <a:extLst>
              <a:ext uri="{FF2B5EF4-FFF2-40B4-BE49-F238E27FC236}">
                <a16:creationId xmlns:a16="http://schemas.microsoft.com/office/drawing/2014/main" id="{BC655B53-FBA0-4F55-E9D2-19239DB6E54B}"/>
              </a:ext>
            </a:extLst>
          </p:cNvPr>
          <p:cNvPicPr>
            <a:picLocks noGrp="1" noChangeAspect="1"/>
          </p:cNvPicPr>
          <p:nvPr>
            <p:ph type="pic" sz="quarter" idx="11"/>
          </p:nvPr>
        </p:nvPicPr>
        <p:blipFill>
          <a:blip r:embed="rId5"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034516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3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E8F8B-73CF-4EF7-BCE9-82852ED5F42B}"/>
              </a:ext>
            </a:extLst>
          </p:cNvPr>
          <p:cNvSpPr>
            <a:spLocks noGrp="1"/>
          </p:cNvSpPr>
          <p:nvPr>
            <p:ph type="title"/>
          </p:nvPr>
        </p:nvSpPr>
        <p:spPr/>
        <p:txBody>
          <a:bodyPr/>
          <a:lstStyle/>
          <a:p>
            <a:r>
              <a:rPr lang="nb-NO" dirty="0"/>
              <a:t>Problems in CS</a:t>
            </a:r>
          </a:p>
        </p:txBody>
      </p:sp>
      <p:sp>
        <p:nvSpPr>
          <p:cNvPr id="3" name="Content Placeholder 2">
            <a:extLst>
              <a:ext uri="{FF2B5EF4-FFF2-40B4-BE49-F238E27FC236}">
                <a16:creationId xmlns:a16="http://schemas.microsoft.com/office/drawing/2014/main" id="{6DD8C36D-0CFE-46F1-830C-76F58CCB6D95}"/>
              </a:ext>
            </a:extLst>
          </p:cNvPr>
          <p:cNvSpPr>
            <a:spLocks noGrp="1"/>
          </p:cNvSpPr>
          <p:nvPr>
            <p:ph idx="1"/>
          </p:nvPr>
        </p:nvSpPr>
        <p:spPr/>
        <p:txBody>
          <a:bodyPr/>
          <a:lstStyle/>
          <a:p>
            <a:r>
              <a:rPr lang="en-US" dirty="0">
                <a:hlinkClick r:id="rId3">
                  <a:extLst>
                    <a:ext uri="{A12FA001-AC4F-418D-AE19-62706E023703}">
                      <ahyp:hlinkClr xmlns:ahyp="http://schemas.microsoft.com/office/drawing/2018/hyperlinkcolor" val="tx"/>
                    </a:ext>
                  </a:extLst>
                </a:hlinkClick>
              </a:rPr>
              <a:t>, the turnover rate in cybersecurity leadership positions across the industry has been very high, with most Chief Information Security Officers (CISO) only lasting 2 to 4 years. When surveyed, CISO’s cite a lack of executive management support or insufficient budgets were the pervasive motivators. But that is only one side of the story as many CISO’s have been let go.</a:t>
            </a:r>
            <a:endParaRPr lang="en-US" dirty="0"/>
          </a:p>
          <a:p>
            <a:endParaRPr lang="en-US" dirty="0"/>
          </a:p>
          <a:p>
            <a:r>
              <a:rPr lang="en-US" dirty="0"/>
              <a:t>‘Masters of all’</a:t>
            </a:r>
          </a:p>
          <a:p>
            <a:r>
              <a:rPr lang="en-US" dirty="0"/>
              <a:t>Rosenquist, 2018</a:t>
            </a:r>
            <a:endParaRPr lang="nb-NO" dirty="0"/>
          </a:p>
        </p:txBody>
      </p:sp>
    </p:spTree>
    <p:extLst>
      <p:ext uri="{BB962C8B-B14F-4D97-AF65-F5344CB8AC3E}">
        <p14:creationId xmlns:p14="http://schemas.microsoft.com/office/powerpoint/2010/main" val="3672807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BBFF19-62BB-24CB-9815-FCA51C4AFC06}"/>
              </a:ext>
            </a:extLst>
          </p:cNvPr>
          <p:cNvPicPr>
            <a:picLocks noChangeAspect="1"/>
          </p:cNvPicPr>
          <p:nvPr/>
        </p:nvPicPr>
        <p:blipFill>
          <a:blip r:embed="rId3"/>
          <a:stretch>
            <a:fillRect/>
          </a:stretch>
        </p:blipFill>
        <p:spPr>
          <a:xfrm>
            <a:off x="0" y="108014"/>
            <a:ext cx="8747868" cy="3981848"/>
          </a:xfrm>
          <a:prstGeom prst="rect">
            <a:avLst/>
          </a:prstGeom>
        </p:spPr>
      </p:pic>
      <p:sp>
        <p:nvSpPr>
          <p:cNvPr id="2" name="Title 1">
            <a:extLst>
              <a:ext uri="{FF2B5EF4-FFF2-40B4-BE49-F238E27FC236}">
                <a16:creationId xmlns:a16="http://schemas.microsoft.com/office/drawing/2014/main" id="{40E9B818-6D0D-F9E7-A4F8-5818784D1AD0}"/>
              </a:ext>
            </a:extLst>
          </p:cNvPr>
          <p:cNvSpPr>
            <a:spLocks noGrp="1"/>
          </p:cNvSpPr>
          <p:nvPr>
            <p:ph type="title"/>
          </p:nvPr>
        </p:nvSpPr>
        <p:spPr/>
        <p:txBody>
          <a:bodyPr/>
          <a:lstStyle/>
          <a:p>
            <a:endParaRPr lang="en-GB"/>
          </a:p>
        </p:txBody>
      </p:sp>
      <p:pic>
        <p:nvPicPr>
          <p:cNvPr id="7" name="Content Placeholder 6">
            <a:extLst>
              <a:ext uri="{FF2B5EF4-FFF2-40B4-BE49-F238E27FC236}">
                <a16:creationId xmlns:a16="http://schemas.microsoft.com/office/drawing/2014/main" id="{3E9877A7-CACA-A8F9-DA54-93A795BEB83C}"/>
              </a:ext>
            </a:extLst>
          </p:cNvPr>
          <p:cNvPicPr>
            <a:picLocks noGrp="1" noChangeAspect="1"/>
          </p:cNvPicPr>
          <p:nvPr>
            <p:ph idx="1"/>
          </p:nvPr>
        </p:nvPicPr>
        <p:blipFill>
          <a:blip r:embed="rId4"/>
          <a:stretch>
            <a:fillRect/>
          </a:stretch>
        </p:blipFill>
        <p:spPr>
          <a:xfrm>
            <a:off x="2247138" y="2367603"/>
            <a:ext cx="10940036" cy="4481185"/>
          </a:xfrm>
        </p:spPr>
      </p:pic>
      <p:sp>
        <p:nvSpPr>
          <p:cNvPr id="8" name="Oval 7">
            <a:extLst>
              <a:ext uri="{FF2B5EF4-FFF2-40B4-BE49-F238E27FC236}">
                <a16:creationId xmlns:a16="http://schemas.microsoft.com/office/drawing/2014/main" id="{190C7FB3-7F58-D88C-537F-C05CA890DAAA}"/>
              </a:ext>
            </a:extLst>
          </p:cNvPr>
          <p:cNvSpPr/>
          <p:nvPr/>
        </p:nvSpPr>
        <p:spPr>
          <a:xfrm>
            <a:off x="2247138" y="4114800"/>
            <a:ext cx="10940036" cy="1970117"/>
          </a:xfrm>
          <a:prstGeom prst="ellipse">
            <a:avLst/>
          </a:prstGeom>
          <a:noFill/>
          <a:ln w="57150">
            <a:solidFill>
              <a:srgbClr val="F802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endParaRPr lang="en-GB" sz="2160">
              <a:solidFill>
                <a:prstClr val="white"/>
              </a:solidFill>
              <a:latin typeface="Aptos" panose="02110004020202020204"/>
            </a:endParaRPr>
          </a:p>
        </p:txBody>
      </p:sp>
      <p:pic>
        <p:nvPicPr>
          <p:cNvPr id="10" name="Picture 9">
            <a:extLst>
              <a:ext uri="{FF2B5EF4-FFF2-40B4-BE49-F238E27FC236}">
                <a16:creationId xmlns:a16="http://schemas.microsoft.com/office/drawing/2014/main" id="{E88D6858-E5E8-C34A-1A06-46C7A34C5613}"/>
              </a:ext>
            </a:extLst>
          </p:cNvPr>
          <p:cNvPicPr>
            <a:picLocks noChangeAspect="1"/>
          </p:cNvPicPr>
          <p:nvPr/>
        </p:nvPicPr>
        <p:blipFill>
          <a:blip r:embed="rId5"/>
          <a:stretch>
            <a:fillRect/>
          </a:stretch>
        </p:blipFill>
        <p:spPr>
          <a:xfrm>
            <a:off x="1513666" y="936817"/>
            <a:ext cx="11603069" cy="6355967"/>
          </a:xfrm>
          <a:prstGeom prst="rect">
            <a:avLst/>
          </a:prstGeom>
        </p:spPr>
      </p:pic>
      <p:pic>
        <p:nvPicPr>
          <p:cNvPr id="12" name="Picture 11">
            <a:extLst>
              <a:ext uri="{FF2B5EF4-FFF2-40B4-BE49-F238E27FC236}">
                <a16:creationId xmlns:a16="http://schemas.microsoft.com/office/drawing/2014/main" id="{60941BAC-6301-2161-963F-DDC4B0770D96}"/>
              </a:ext>
            </a:extLst>
          </p:cNvPr>
          <p:cNvPicPr>
            <a:picLocks noChangeAspect="1"/>
          </p:cNvPicPr>
          <p:nvPr/>
        </p:nvPicPr>
        <p:blipFill>
          <a:blip r:embed="rId6"/>
          <a:stretch>
            <a:fillRect/>
          </a:stretch>
        </p:blipFill>
        <p:spPr>
          <a:xfrm>
            <a:off x="1571510" y="1669358"/>
            <a:ext cx="10585657" cy="3143689"/>
          </a:xfrm>
          <a:prstGeom prst="rect">
            <a:avLst/>
          </a:prstGeom>
        </p:spPr>
      </p:pic>
      <p:pic>
        <p:nvPicPr>
          <p:cNvPr id="14" name="Picture 13">
            <a:extLst>
              <a:ext uri="{FF2B5EF4-FFF2-40B4-BE49-F238E27FC236}">
                <a16:creationId xmlns:a16="http://schemas.microsoft.com/office/drawing/2014/main" id="{E95F119E-7958-403F-CFE1-01E0FB977FF6}"/>
              </a:ext>
            </a:extLst>
          </p:cNvPr>
          <p:cNvPicPr>
            <a:picLocks noChangeAspect="1"/>
          </p:cNvPicPr>
          <p:nvPr/>
        </p:nvPicPr>
        <p:blipFill>
          <a:blip r:embed="rId7"/>
          <a:stretch>
            <a:fillRect/>
          </a:stretch>
        </p:blipFill>
        <p:spPr>
          <a:xfrm>
            <a:off x="1514351" y="2536082"/>
            <a:ext cx="10699973" cy="4504049"/>
          </a:xfrm>
          <a:prstGeom prst="rect">
            <a:avLst/>
          </a:prstGeom>
        </p:spPr>
      </p:pic>
    </p:spTree>
    <p:extLst>
      <p:ext uri="{BB962C8B-B14F-4D97-AF65-F5344CB8AC3E}">
        <p14:creationId xmlns:p14="http://schemas.microsoft.com/office/powerpoint/2010/main" val="1429491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DB7C9A-8310-4B54-AB15-BADFA2A70D96}"/>
              </a:ext>
            </a:extLst>
          </p:cNvPr>
          <p:cNvSpPr>
            <a:spLocks noGrp="1"/>
          </p:cNvSpPr>
          <p:nvPr>
            <p:ph type="title"/>
          </p:nvPr>
        </p:nvSpPr>
        <p:spPr>
          <a:xfrm>
            <a:off x="1007746" y="548640"/>
            <a:ext cx="5105671" cy="1920240"/>
          </a:xfrm>
        </p:spPr>
        <p:txBody>
          <a:bodyPr vert="horz" lIns="109728" tIns="54864" rIns="109728" bIns="54864" rtlCol="0" anchor="b">
            <a:normAutofit/>
          </a:bodyPr>
          <a:lstStyle/>
          <a:p>
            <a:r>
              <a:rPr lang="nb-NO" dirty="0"/>
              <a:t>Cultural </a:t>
            </a:r>
            <a:r>
              <a:rPr lang="nb-NO" dirty="0" err="1"/>
              <a:t>considerations</a:t>
            </a:r>
            <a:endParaRPr lang="nb-NO" dirty="0"/>
          </a:p>
        </p:txBody>
      </p:sp>
      <p:pic>
        <p:nvPicPr>
          <p:cNvPr id="9" name="Bild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19826" y="1803768"/>
            <a:ext cx="7406640" cy="4610633"/>
          </a:xfrm>
          <a:prstGeom prst="rect">
            <a:avLst/>
          </a:prstGeom>
          <a:noFill/>
        </p:spPr>
      </p:pic>
      <p:sp>
        <p:nvSpPr>
          <p:cNvPr id="8" name="object 8"/>
          <p:cNvSpPr txBox="1"/>
          <p:nvPr/>
        </p:nvSpPr>
        <p:spPr>
          <a:xfrm>
            <a:off x="1007746" y="2468880"/>
            <a:ext cx="4718684" cy="4573906"/>
          </a:xfrm>
          <a:prstGeom prst="rect">
            <a:avLst/>
          </a:prstGeom>
        </p:spPr>
        <p:txBody>
          <a:bodyPr vert="horz" lIns="109728" tIns="54864" rIns="109728" bIns="54864" rtlCol="0">
            <a:normAutofit/>
          </a:bodyPr>
          <a:lstStyle/>
          <a:p>
            <a:pPr defTabSz="1097280">
              <a:lnSpc>
                <a:spcPct val="90000"/>
              </a:lnSpc>
              <a:spcBef>
                <a:spcPts val="1200"/>
              </a:spcBef>
              <a:buSzPct val="96000"/>
              <a:tabLst>
                <a:tab pos="203590" algn="l"/>
              </a:tabLst>
            </a:pPr>
            <a:r>
              <a:rPr lang="en-US" sz="3360" spc="-8" dirty="0">
                <a:solidFill>
                  <a:prstClr val="black"/>
                </a:solidFill>
                <a:latin typeface="Aptos" panose="02110004020202020204"/>
              </a:rPr>
              <a:t>Background</a:t>
            </a:r>
            <a:endParaRPr lang="en-US" sz="3360" dirty="0">
              <a:solidFill>
                <a:prstClr val="black"/>
              </a:solidFill>
              <a:latin typeface="Aptos" panose="02110004020202020204"/>
            </a:endParaRPr>
          </a:p>
          <a:p>
            <a:pPr defTabSz="1097280">
              <a:lnSpc>
                <a:spcPct val="90000"/>
              </a:lnSpc>
              <a:spcBef>
                <a:spcPts val="1200"/>
              </a:spcBef>
              <a:buSzPct val="96000"/>
              <a:tabLst>
                <a:tab pos="203590" algn="l"/>
              </a:tabLst>
            </a:pPr>
            <a:r>
              <a:rPr lang="en-US" sz="3360" spc="-8" dirty="0">
                <a:solidFill>
                  <a:prstClr val="black"/>
                </a:solidFill>
                <a:latin typeface="Aptos" panose="02110004020202020204"/>
              </a:rPr>
              <a:t>Education</a:t>
            </a:r>
            <a:endParaRPr lang="en-US" sz="3360" dirty="0">
              <a:solidFill>
                <a:prstClr val="black"/>
              </a:solidFill>
              <a:latin typeface="Aptos" panose="02110004020202020204"/>
            </a:endParaRPr>
          </a:p>
          <a:p>
            <a:pPr defTabSz="1097280">
              <a:lnSpc>
                <a:spcPct val="90000"/>
              </a:lnSpc>
              <a:spcBef>
                <a:spcPts val="1200"/>
              </a:spcBef>
              <a:buSzPct val="96000"/>
              <a:tabLst>
                <a:tab pos="203590" algn="l"/>
              </a:tabLst>
            </a:pPr>
            <a:r>
              <a:rPr lang="en-US" sz="3360" spc="-8" dirty="0">
                <a:solidFill>
                  <a:prstClr val="black"/>
                </a:solidFill>
                <a:latin typeface="Aptos" panose="02110004020202020204"/>
              </a:rPr>
              <a:t>Perspectives</a:t>
            </a:r>
            <a:endParaRPr lang="en-US" sz="3360" dirty="0">
              <a:solidFill>
                <a:prstClr val="black"/>
              </a:solidFill>
              <a:latin typeface="Aptos" panose="02110004020202020204"/>
            </a:endParaRPr>
          </a:p>
          <a:p>
            <a:pPr defTabSz="1097280">
              <a:lnSpc>
                <a:spcPct val="90000"/>
              </a:lnSpc>
              <a:spcBef>
                <a:spcPts val="1200"/>
              </a:spcBef>
              <a:buSzPct val="96000"/>
              <a:tabLst>
                <a:tab pos="203590" algn="l"/>
              </a:tabLst>
            </a:pPr>
            <a:r>
              <a:rPr lang="en-US" sz="3360" spc="-8" dirty="0">
                <a:solidFill>
                  <a:prstClr val="black"/>
                </a:solidFill>
                <a:latin typeface="Aptos" panose="02110004020202020204"/>
              </a:rPr>
              <a:t>Ambitions</a:t>
            </a:r>
            <a:endParaRPr lang="en-US" sz="3360" dirty="0">
              <a:solidFill>
                <a:prstClr val="black"/>
              </a:solidFill>
              <a:latin typeface="Aptos" panose="02110004020202020204"/>
            </a:endParaRPr>
          </a:p>
          <a:p>
            <a:pPr defTabSz="1097280">
              <a:lnSpc>
                <a:spcPct val="90000"/>
              </a:lnSpc>
              <a:spcBef>
                <a:spcPts val="1200"/>
              </a:spcBef>
              <a:buSzPct val="96000"/>
              <a:tabLst>
                <a:tab pos="203590" algn="l"/>
              </a:tabLst>
            </a:pPr>
            <a:r>
              <a:rPr lang="en-US" sz="3360" spc="-8" dirty="0">
                <a:solidFill>
                  <a:prstClr val="black"/>
                </a:solidFill>
                <a:latin typeface="Aptos" panose="02110004020202020204"/>
              </a:rPr>
              <a:t>Stressors</a:t>
            </a:r>
            <a:endParaRPr lang="en-US" sz="3360" dirty="0">
              <a:solidFill>
                <a:prstClr val="black"/>
              </a:solidFill>
              <a:latin typeface="Aptos" panose="02110004020202020204"/>
            </a:endParaRPr>
          </a:p>
          <a:p>
            <a:pPr defTabSz="1097280">
              <a:lnSpc>
                <a:spcPct val="90000"/>
              </a:lnSpc>
              <a:spcBef>
                <a:spcPts val="1200"/>
              </a:spcBef>
              <a:buSzPct val="96000"/>
              <a:tabLst>
                <a:tab pos="203590" algn="l"/>
              </a:tabLst>
            </a:pPr>
            <a:r>
              <a:rPr lang="en-US" sz="3360" spc="-8" dirty="0">
                <a:solidFill>
                  <a:prstClr val="black"/>
                </a:solidFill>
                <a:latin typeface="Aptos" panose="02110004020202020204"/>
              </a:rPr>
              <a:t>Values</a:t>
            </a:r>
            <a:endParaRPr lang="en-US" sz="3360" dirty="0">
              <a:solidFill>
                <a:prstClr val="black"/>
              </a:solidFill>
              <a:latin typeface="Aptos" panose="02110004020202020204"/>
            </a:endParaRPr>
          </a:p>
        </p:txBody>
      </p:sp>
    </p:spTree>
    <p:extLst>
      <p:ext uri="{BB962C8B-B14F-4D97-AF65-F5344CB8AC3E}">
        <p14:creationId xmlns:p14="http://schemas.microsoft.com/office/powerpoint/2010/main" val="3766670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 calcmode="lin" valueType="num">
                                      <p:cBhvr additive="base">
                                        <p:cTn id="1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 calcmode="lin" valueType="num">
                                      <p:cBhvr additive="base">
                                        <p:cTn id="15"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 calcmode="lin" valueType="num">
                                      <p:cBhvr additive="base">
                                        <p:cTn id="19"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 calcmode="lin" valueType="num">
                                      <p:cBhvr additive="base">
                                        <p:cTn id="23"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 calcmode="lin" valueType="num">
                                      <p:cBhvr additive="base">
                                        <p:cTn id="27"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3000"/>
            <a:lum/>
          </a:blip>
          <a:srcRect/>
          <a:stretch>
            <a:fillRect t="-5000" b="-5000"/>
          </a:stretch>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Approaches</a:t>
            </a:r>
            <a:r>
              <a:rPr lang="nb-NO" dirty="0"/>
              <a:t> to </a:t>
            </a:r>
            <a:r>
              <a:rPr lang="nb-NO" dirty="0" err="1"/>
              <a:t>culture</a:t>
            </a:r>
            <a:endParaRPr lang="nb-NO" dirty="0"/>
          </a:p>
        </p:txBody>
      </p:sp>
      <p:sp>
        <p:nvSpPr>
          <p:cNvPr id="4" name="Text Placeholder 3">
            <a:extLst>
              <a:ext uri="{FF2B5EF4-FFF2-40B4-BE49-F238E27FC236}">
                <a16:creationId xmlns:a16="http://schemas.microsoft.com/office/drawing/2014/main" id="{4999FC9E-F6B9-41DA-9F1B-8830D635CD61}"/>
              </a:ext>
            </a:extLst>
          </p:cNvPr>
          <p:cNvSpPr>
            <a:spLocks noGrp="1"/>
          </p:cNvSpPr>
          <p:nvPr>
            <p:ph type="body" idx="1"/>
          </p:nvPr>
        </p:nvSpPr>
        <p:spPr/>
        <p:txBody>
          <a:bodyPr/>
          <a:lstStyle/>
          <a:p>
            <a:r>
              <a:rPr lang="nb-NO" dirty="0" err="1"/>
              <a:t>Evoked</a:t>
            </a:r>
            <a:endParaRPr lang="nb-NO" dirty="0"/>
          </a:p>
        </p:txBody>
      </p:sp>
      <p:sp>
        <p:nvSpPr>
          <p:cNvPr id="3" name="Plassholder for innhold 2"/>
          <p:cNvSpPr>
            <a:spLocks noGrp="1"/>
          </p:cNvSpPr>
          <p:nvPr>
            <p:ph sz="half" idx="2"/>
          </p:nvPr>
        </p:nvSpPr>
        <p:spPr/>
        <p:txBody>
          <a:bodyPr>
            <a:normAutofit/>
          </a:bodyPr>
          <a:lstStyle/>
          <a:p>
            <a:r>
              <a:rPr lang="nb-NO" dirty="0"/>
              <a:t>How </a:t>
            </a:r>
            <a:r>
              <a:rPr lang="nb-NO" dirty="0" err="1"/>
              <a:t>environmental</a:t>
            </a:r>
            <a:r>
              <a:rPr lang="nb-NO" dirty="0"/>
              <a:t> </a:t>
            </a:r>
            <a:r>
              <a:rPr lang="nb-NO" dirty="0" err="1"/>
              <a:t>factors</a:t>
            </a:r>
            <a:r>
              <a:rPr lang="nb-NO" dirty="0"/>
              <a:t> </a:t>
            </a:r>
            <a:r>
              <a:rPr lang="nb-NO" dirty="0" err="1"/>
              <a:t>evoke</a:t>
            </a:r>
            <a:r>
              <a:rPr lang="nb-NO" dirty="0"/>
              <a:t> </a:t>
            </a:r>
            <a:r>
              <a:rPr lang="nb-NO" dirty="0" err="1"/>
              <a:t>responses</a:t>
            </a:r>
            <a:endParaRPr lang="nb-NO" dirty="0"/>
          </a:p>
          <a:p>
            <a:pPr lvl="1"/>
            <a:r>
              <a:rPr lang="nb-NO" dirty="0"/>
              <a:t>Universal </a:t>
            </a:r>
            <a:r>
              <a:rPr lang="nb-NO" dirty="0" err="1"/>
              <a:t>mechanisms</a:t>
            </a:r>
            <a:endParaRPr lang="nb-NO" dirty="0"/>
          </a:p>
          <a:p>
            <a:pPr lvl="1"/>
            <a:r>
              <a:rPr lang="nb-NO" dirty="0" err="1"/>
              <a:t>Environmental</a:t>
            </a:r>
            <a:r>
              <a:rPr lang="nb-NO" dirty="0"/>
              <a:t> </a:t>
            </a:r>
            <a:r>
              <a:rPr lang="nb-NO" dirty="0" err="1"/>
              <a:t>factors</a:t>
            </a:r>
            <a:r>
              <a:rPr lang="nb-NO" dirty="0"/>
              <a:t> that </a:t>
            </a:r>
            <a:r>
              <a:rPr lang="nb-NO" dirty="0" err="1"/>
              <a:t>cause</a:t>
            </a:r>
            <a:r>
              <a:rPr lang="nb-NO" dirty="0"/>
              <a:t> </a:t>
            </a:r>
            <a:r>
              <a:rPr lang="nb-NO" dirty="0" err="1"/>
              <a:t>differences</a:t>
            </a:r>
            <a:r>
              <a:rPr lang="nb-NO" dirty="0"/>
              <a:t> </a:t>
            </a:r>
          </a:p>
          <a:p>
            <a:r>
              <a:rPr lang="nb-NO" dirty="0" err="1"/>
              <a:t>Helping</a:t>
            </a:r>
            <a:r>
              <a:rPr lang="nb-NO" dirty="0"/>
              <a:t> and </a:t>
            </a:r>
            <a:r>
              <a:rPr lang="nb-NO" dirty="0" err="1"/>
              <a:t>sharing</a:t>
            </a:r>
            <a:r>
              <a:rPr lang="nb-NO" dirty="0"/>
              <a:t> </a:t>
            </a:r>
          </a:p>
          <a:p>
            <a:r>
              <a:rPr lang="nb-NO" dirty="0" err="1"/>
              <a:t>Aggression</a:t>
            </a:r>
            <a:endParaRPr lang="nb-NO" dirty="0"/>
          </a:p>
          <a:p>
            <a:pPr lvl="3"/>
            <a:endParaRPr lang="nb-NO" dirty="0"/>
          </a:p>
          <a:p>
            <a:endParaRPr lang="nb-NO" dirty="0"/>
          </a:p>
        </p:txBody>
      </p:sp>
      <p:sp>
        <p:nvSpPr>
          <p:cNvPr id="5" name="Text Placeholder 4">
            <a:extLst>
              <a:ext uri="{FF2B5EF4-FFF2-40B4-BE49-F238E27FC236}">
                <a16:creationId xmlns:a16="http://schemas.microsoft.com/office/drawing/2014/main" id="{CC5D01B6-2DA8-4C6B-A9EC-80CF41FFBE67}"/>
              </a:ext>
            </a:extLst>
          </p:cNvPr>
          <p:cNvSpPr>
            <a:spLocks noGrp="1"/>
          </p:cNvSpPr>
          <p:nvPr>
            <p:ph type="body" sz="quarter" idx="3"/>
          </p:nvPr>
        </p:nvSpPr>
        <p:spPr/>
        <p:txBody>
          <a:bodyPr/>
          <a:lstStyle/>
          <a:p>
            <a:r>
              <a:rPr lang="nb-NO" dirty="0" err="1"/>
              <a:t>Transmitted</a:t>
            </a:r>
            <a:endParaRPr lang="nb-NO" dirty="0"/>
          </a:p>
        </p:txBody>
      </p:sp>
      <p:sp>
        <p:nvSpPr>
          <p:cNvPr id="6" name="Content Placeholder 5">
            <a:extLst>
              <a:ext uri="{FF2B5EF4-FFF2-40B4-BE49-F238E27FC236}">
                <a16:creationId xmlns:a16="http://schemas.microsoft.com/office/drawing/2014/main" id="{3732F978-3FD8-4548-A81E-3F4592C3D479}"/>
              </a:ext>
            </a:extLst>
          </p:cNvPr>
          <p:cNvSpPr>
            <a:spLocks noGrp="1"/>
          </p:cNvSpPr>
          <p:nvPr>
            <p:ph sz="quarter" idx="4"/>
          </p:nvPr>
        </p:nvSpPr>
        <p:spPr/>
        <p:txBody>
          <a:bodyPr>
            <a:normAutofit/>
          </a:bodyPr>
          <a:lstStyle/>
          <a:p>
            <a:r>
              <a:rPr lang="nb-NO" dirty="0"/>
              <a:t>Ideals, </a:t>
            </a:r>
            <a:r>
              <a:rPr lang="nb-NO" dirty="0" err="1"/>
              <a:t>values</a:t>
            </a:r>
            <a:r>
              <a:rPr lang="nb-NO" dirty="0"/>
              <a:t>, </a:t>
            </a:r>
            <a:r>
              <a:rPr lang="nb-NO" dirty="0" err="1"/>
              <a:t>attitudes</a:t>
            </a:r>
            <a:endParaRPr lang="nb-NO" dirty="0"/>
          </a:p>
          <a:p>
            <a:r>
              <a:rPr lang="nb-NO" dirty="0" err="1"/>
              <a:t>Shared</a:t>
            </a:r>
            <a:r>
              <a:rPr lang="nb-NO" dirty="0"/>
              <a:t> </a:t>
            </a:r>
            <a:r>
              <a:rPr lang="nb-NO" dirty="0" err="1"/>
              <a:t>between</a:t>
            </a:r>
            <a:r>
              <a:rPr lang="nb-NO" dirty="0"/>
              <a:t> </a:t>
            </a:r>
            <a:r>
              <a:rPr lang="nb-NO" dirty="0" err="1"/>
              <a:t>members</a:t>
            </a:r>
            <a:endParaRPr lang="nb-NO" dirty="0"/>
          </a:p>
          <a:p>
            <a:r>
              <a:rPr lang="nb-NO" dirty="0" err="1"/>
              <a:t>Individual</a:t>
            </a:r>
            <a:r>
              <a:rPr lang="nb-NO" dirty="0"/>
              <a:t> </a:t>
            </a:r>
            <a:r>
              <a:rPr lang="nb-NO" dirty="0" err="1"/>
              <a:t>vs</a:t>
            </a:r>
            <a:r>
              <a:rPr lang="nb-NO" dirty="0"/>
              <a:t> </a:t>
            </a:r>
            <a:r>
              <a:rPr lang="nb-NO" dirty="0" err="1"/>
              <a:t>collectivist</a:t>
            </a:r>
            <a:r>
              <a:rPr lang="nb-NO" dirty="0"/>
              <a:t> </a:t>
            </a:r>
            <a:r>
              <a:rPr lang="nb-NO" sz="2400" dirty="0"/>
              <a:t>(Markus &amp; </a:t>
            </a:r>
            <a:r>
              <a:rPr lang="nb-NO" sz="2400" dirty="0" err="1"/>
              <a:t>Kitayama</a:t>
            </a:r>
            <a:r>
              <a:rPr lang="nb-NO" sz="2400" dirty="0"/>
              <a:t>, 1998)</a:t>
            </a:r>
          </a:p>
          <a:p>
            <a:pPr lvl="1"/>
            <a:r>
              <a:rPr lang="nb-NO" dirty="0"/>
              <a:t>Person/ </a:t>
            </a:r>
            <a:r>
              <a:rPr lang="nb-NO" dirty="0" err="1"/>
              <a:t>situation</a:t>
            </a:r>
            <a:endParaRPr lang="nb-NO" dirty="0"/>
          </a:p>
        </p:txBody>
      </p:sp>
    </p:spTree>
    <p:extLst>
      <p:ext uri="{BB962C8B-B14F-4D97-AF65-F5344CB8AC3E}">
        <p14:creationId xmlns:p14="http://schemas.microsoft.com/office/powerpoint/2010/main" val="1758336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heckerboard(across)">
                                      <p:cBhvr>
                                        <p:cTn id="10" dur="500"/>
                                        <p:tgtEl>
                                          <p:spTgt spid="3">
                                            <p:txEl>
                                              <p:pRg st="1" end="1"/>
                                            </p:txEl>
                                          </p:spTgt>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heckerboard(across)">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checkerboard(across)">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checkerboard(across)">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Effect transition="in" filter="fade">
                                      <p:cBhvr>
                                        <p:cTn id="28" dur="500"/>
                                        <p:tgtEl>
                                          <p:spTgt spid="5">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Effect transition="in" filter="fade">
                                      <p:cBhvr>
                                        <p:cTn id="31" dur="500"/>
                                        <p:tgtEl>
                                          <p:spTgt spid="6">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
                                            <p:txEl>
                                              <p:pRg st="1" end="1"/>
                                            </p:txEl>
                                          </p:spTgt>
                                        </p:tgtEl>
                                        <p:attrNameLst>
                                          <p:attrName>style.visibility</p:attrName>
                                        </p:attrNameLst>
                                      </p:cBhvr>
                                      <p:to>
                                        <p:strVal val="visible"/>
                                      </p:to>
                                    </p:set>
                                    <p:animEffect transition="in" filter="fade">
                                      <p:cBhvr>
                                        <p:cTn id="36" dur="500"/>
                                        <p:tgtEl>
                                          <p:spTgt spid="6">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
                                            <p:txEl>
                                              <p:pRg st="2" end="2"/>
                                            </p:txEl>
                                          </p:spTgt>
                                        </p:tgtEl>
                                        <p:attrNameLst>
                                          <p:attrName>style.visibility</p:attrName>
                                        </p:attrNameLst>
                                      </p:cBhvr>
                                      <p:to>
                                        <p:strVal val="visible"/>
                                      </p:to>
                                    </p:set>
                                    <p:animEffect transition="in" filter="fade">
                                      <p:cBhvr>
                                        <p:cTn id="41" dur="500"/>
                                        <p:tgtEl>
                                          <p:spTgt spid="6">
                                            <p:txEl>
                                              <p:pRg st="2" end="2"/>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6">
                                            <p:txEl>
                                              <p:pRg st="3" end="3"/>
                                            </p:txEl>
                                          </p:spTgt>
                                        </p:tgtEl>
                                        <p:attrNameLst>
                                          <p:attrName>style.visibility</p:attrName>
                                        </p:attrNameLst>
                                      </p:cBhvr>
                                      <p:to>
                                        <p:strVal val="visible"/>
                                      </p:to>
                                    </p:set>
                                    <p:animEffect transition="in" filter="fade">
                                      <p:cBhvr>
                                        <p:cTn id="44"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6"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3000"/>
            <a:lum/>
          </a:blip>
          <a:srcRect/>
          <a:stretch>
            <a:fillRect t="-5000" b="-5000"/>
          </a:stretch>
        </a:blipFill>
        <a:effectLst/>
      </p:bgPr>
    </p:bg>
    <p:spTree>
      <p:nvGrpSpPr>
        <p:cNvPr id="1" name=""/>
        <p:cNvGrpSpPr/>
        <p:nvPr/>
      </p:nvGrpSpPr>
      <p:grpSpPr>
        <a:xfrm>
          <a:off x="0" y="0"/>
          <a:ext cx="0" cy="0"/>
          <a:chOff x="0" y="0"/>
          <a:chExt cx="0" cy="0"/>
        </a:xfrm>
      </p:grpSpPr>
      <p:pic>
        <p:nvPicPr>
          <p:cNvPr id="90117" name="Picture 5"/>
          <p:cNvPicPr>
            <a:picLocks noChangeAspect="1" noChangeArrowheads="1"/>
          </p:cNvPicPr>
          <p:nvPr/>
        </p:nvPicPr>
        <p:blipFill>
          <a:blip r:embed="rId3" cstate="print"/>
          <a:srcRect/>
          <a:stretch>
            <a:fillRect/>
          </a:stretch>
        </p:blipFill>
        <p:spPr bwMode="auto">
          <a:xfrm>
            <a:off x="7574431" y="4892486"/>
            <a:ext cx="1908810" cy="1211580"/>
          </a:xfrm>
          <a:prstGeom prst="rect">
            <a:avLst/>
          </a:prstGeom>
          <a:noFill/>
          <a:ln w="9525">
            <a:noFill/>
            <a:miter lim="800000"/>
            <a:headEnd/>
            <a:tailEnd/>
          </a:ln>
        </p:spPr>
      </p:pic>
      <p:pic>
        <p:nvPicPr>
          <p:cNvPr id="90116" name="Picture 4" descr="Fish 8 Black White Line Art Coloring Sheet Colouring Page 555px.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37514" y="2040970"/>
            <a:ext cx="1987421" cy="1987421"/>
          </a:xfrm>
          <a:prstGeom prst="rect">
            <a:avLst/>
          </a:prstGeom>
          <a:noFill/>
        </p:spPr>
      </p:pic>
      <p:pic>
        <p:nvPicPr>
          <p:cNvPr id="6" name="Picture 4" descr="Fish 8 Black White Line Art Coloring Sheet Colouring Page 555px.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265706" y="2559427"/>
            <a:ext cx="1987421" cy="1987421"/>
          </a:xfrm>
          <a:prstGeom prst="rect">
            <a:avLst/>
          </a:prstGeom>
          <a:noFill/>
        </p:spPr>
      </p:pic>
      <p:pic>
        <p:nvPicPr>
          <p:cNvPr id="7" name="Picture 4" descr="Fish 8 Black White Line Art Coloring Sheet Colouring Page 555px.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747248" y="1436102"/>
            <a:ext cx="1987421" cy="1987421"/>
          </a:xfrm>
          <a:prstGeom prst="rect">
            <a:avLst/>
          </a:prstGeom>
          <a:noFill/>
        </p:spPr>
      </p:pic>
      <p:pic>
        <p:nvPicPr>
          <p:cNvPr id="8" name="Picture 4" descr="Fish 8 Black White Line Art Coloring Sheet Colouring Page 555px.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55971" y="2991475"/>
            <a:ext cx="1987421" cy="1987421"/>
          </a:xfrm>
          <a:prstGeom prst="rect">
            <a:avLst/>
          </a:prstGeom>
          <a:noFill/>
        </p:spPr>
      </p:pic>
      <p:pic>
        <p:nvPicPr>
          <p:cNvPr id="9" name="Picture 4" descr="Fish 8 Black White Line Art Coloring Sheet Colouring Page 555px.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673418" y="3682752"/>
            <a:ext cx="1987421" cy="1987421"/>
          </a:xfrm>
          <a:prstGeom prst="rect">
            <a:avLst/>
          </a:prstGeom>
          <a:noFill/>
        </p:spPr>
      </p:pic>
      <p:pic>
        <p:nvPicPr>
          <p:cNvPr id="10" name="Picture 4" descr="Fish 8 Black White Line Art Coloring Sheet Colouring Page 555px.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438525" y="4719667"/>
            <a:ext cx="1987421" cy="1987421"/>
          </a:xfrm>
          <a:prstGeom prst="rect">
            <a:avLst/>
          </a:prstGeom>
          <a:noFill/>
        </p:spPr>
      </p:pic>
      <p:pic>
        <p:nvPicPr>
          <p:cNvPr id="11" name="Picture 4" descr="Fish 8 Black White Line Art Coloring Sheet Colouring Page 555px.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27779" y="4201210"/>
            <a:ext cx="1987421" cy="1987421"/>
          </a:xfrm>
          <a:prstGeom prst="rect">
            <a:avLst/>
          </a:prstGeom>
          <a:noFill/>
        </p:spPr>
      </p:pic>
      <p:pic>
        <p:nvPicPr>
          <p:cNvPr id="12" name="Picture 4" descr="Fish 8 Black White Line Art Coloring Sheet Colouring Page 555px.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74429" y="3769162"/>
            <a:ext cx="1987421" cy="1987421"/>
          </a:xfrm>
          <a:prstGeom prst="rect">
            <a:avLst/>
          </a:prstGeom>
          <a:noFill/>
        </p:spPr>
      </p:pic>
      <p:pic>
        <p:nvPicPr>
          <p:cNvPr id="13" name="Picture 4" descr="Fish 8 Black White Line Art Coloring Sheet Colouring Page 555px.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10333" y="3509933"/>
            <a:ext cx="1987421" cy="1987421"/>
          </a:xfrm>
          <a:prstGeom prst="rect">
            <a:avLst/>
          </a:prstGeom>
          <a:noFill/>
        </p:spPr>
      </p:pic>
      <p:pic>
        <p:nvPicPr>
          <p:cNvPr id="14" name="Picture 4" descr="Fish 8 Black White Line Art Coloring Sheet Colouring Page 555px.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27779" y="1868150"/>
            <a:ext cx="1987421" cy="1987421"/>
          </a:xfrm>
          <a:prstGeom prst="rect">
            <a:avLst/>
          </a:prstGeom>
          <a:noFill/>
        </p:spPr>
      </p:pic>
      <p:pic>
        <p:nvPicPr>
          <p:cNvPr id="15" name="Picture 4" descr="Fish 8 Black White Line Art Coloring Sheet Colouring Page 555px.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697754" y="2991475"/>
            <a:ext cx="1987421" cy="1987421"/>
          </a:xfrm>
          <a:prstGeom prst="rect">
            <a:avLst/>
          </a:prstGeom>
          <a:noFill/>
        </p:spPr>
      </p:pic>
      <p:pic>
        <p:nvPicPr>
          <p:cNvPr id="16" name="Picture 4" descr="Fish 8 Black White Line Art Coloring Sheet Colouring Page 555px.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265706" y="5065306"/>
            <a:ext cx="1987421" cy="1987421"/>
          </a:xfrm>
          <a:prstGeom prst="rect">
            <a:avLst/>
          </a:prstGeom>
          <a:noFill/>
        </p:spPr>
      </p:pic>
      <p:pic>
        <p:nvPicPr>
          <p:cNvPr id="17" name="Picture 4" descr="Fish 8 Black White Line Art Coloring Sheet Colouring Page 555px.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46237" y="2559427"/>
            <a:ext cx="1987421" cy="1987421"/>
          </a:xfrm>
          <a:prstGeom prst="rect">
            <a:avLst/>
          </a:prstGeom>
          <a:noFill/>
        </p:spPr>
      </p:pic>
      <p:pic>
        <p:nvPicPr>
          <p:cNvPr id="18" name="Picture 4" descr="Fish 8 Black White Line Art Coloring Sheet Colouring Page 555px.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05466" y="3250704"/>
            <a:ext cx="1987421" cy="1987421"/>
          </a:xfrm>
          <a:prstGeom prst="rect">
            <a:avLst/>
          </a:prstGeom>
          <a:noFill/>
        </p:spPr>
      </p:pic>
      <p:pic>
        <p:nvPicPr>
          <p:cNvPr id="19" name="Picture 4" descr="Fish 8 Black White Line Art Coloring Sheet Colouring Page 555px.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82141" y="2991475"/>
            <a:ext cx="1987421" cy="1987421"/>
          </a:xfrm>
          <a:prstGeom prst="rect">
            <a:avLst/>
          </a:prstGeom>
          <a:noFill/>
        </p:spPr>
      </p:pic>
      <p:pic>
        <p:nvPicPr>
          <p:cNvPr id="20" name="Picture 4" descr="Fish 8 Black White Line Art Coloring Sheet Colouring Page 555px.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87008" y="4892486"/>
            <a:ext cx="1987421" cy="1987421"/>
          </a:xfrm>
          <a:prstGeom prst="rect">
            <a:avLst/>
          </a:prstGeom>
          <a:noFill/>
        </p:spPr>
      </p:pic>
    </p:spTree>
    <p:extLst>
      <p:ext uri="{BB962C8B-B14F-4D97-AF65-F5344CB8AC3E}">
        <p14:creationId xmlns:p14="http://schemas.microsoft.com/office/powerpoint/2010/main" val="12808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0116"/>
                                        </p:tgtEl>
                                        <p:attrNameLst>
                                          <p:attrName>style.visibility</p:attrName>
                                        </p:attrNameLst>
                                      </p:cBhvr>
                                      <p:to>
                                        <p:strVal val="visible"/>
                                      </p:to>
                                    </p:set>
                                    <p:anim calcmode="lin" valueType="num">
                                      <p:cBhvr additive="base">
                                        <p:cTn id="7" dur="1000" fill="hold"/>
                                        <p:tgtEl>
                                          <p:spTgt spid="90116"/>
                                        </p:tgtEl>
                                        <p:attrNameLst>
                                          <p:attrName>ppt_x</p:attrName>
                                        </p:attrNameLst>
                                      </p:cBhvr>
                                      <p:tavLst>
                                        <p:tav tm="0">
                                          <p:val>
                                            <p:strVal val="1+#ppt_w/2"/>
                                          </p:val>
                                        </p:tav>
                                        <p:tav tm="100000">
                                          <p:val>
                                            <p:strVal val="#ppt_x"/>
                                          </p:val>
                                        </p:tav>
                                      </p:tavLst>
                                    </p:anim>
                                    <p:anim calcmode="lin" valueType="num">
                                      <p:cBhvr additive="base">
                                        <p:cTn id="8" dur="1000" fill="hold"/>
                                        <p:tgtEl>
                                          <p:spTgt spid="9011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1+#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2000" fill="hold"/>
                                        <p:tgtEl>
                                          <p:spTgt spid="13"/>
                                        </p:tgtEl>
                                        <p:attrNameLst>
                                          <p:attrName>ppt_x</p:attrName>
                                        </p:attrNameLst>
                                      </p:cBhvr>
                                      <p:tavLst>
                                        <p:tav tm="0">
                                          <p:val>
                                            <p:strVal val="1+#ppt_w/2"/>
                                          </p:val>
                                        </p:tav>
                                        <p:tav tm="100000">
                                          <p:val>
                                            <p:strVal val="#ppt_x"/>
                                          </p:val>
                                        </p:tav>
                                      </p:tavLst>
                                    </p:anim>
                                    <p:anim calcmode="lin" valueType="num">
                                      <p:cBhvr additive="base">
                                        <p:cTn id="16" dur="2000" fill="hold"/>
                                        <p:tgtEl>
                                          <p:spTgt spid="13"/>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2000" fill="hold"/>
                                        <p:tgtEl>
                                          <p:spTgt spid="9"/>
                                        </p:tgtEl>
                                        <p:attrNameLst>
                                          <p:attrName>ppt_x</p:attrName>
                                        </p:attrNameLst>
                                      </p:cBhvr>
                                      <p:tavLst>
                                        <p:tav tm="0">
                                          <p:val>
                                            <p:strVal val="1+#ppt_w/2"/>
                                          </p:val>
                                        </p:tav>
                                        <p:tav tm="100000">
                                          <p:val>
                                            <p:strVal val="#ppt_x"/>
                                          </p:val>
                                        </p:tav>
                                      </p:tavLst>
                                    </p:anim>
                                    <p:anim calcmode="lin" valueType="num">
                                      <p:cBhvr additive="base">
                                        <p:cTn id="20" dur="2000" fill="hold"/>
                                        <p:tgtEl>
                                          <p:spTgt spid="9"/>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1+#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1+#ppt_w/2"/>
                                          </p:val>
                                        </p:tav>
                                        <p:tav tm="100000">
                                          <p:val>
                                            <p:strVal val="#ppt_x"/>
                                          </p:val>
                                        </p:tav>
                                      </p:tavLst>
                                    </p:anim>
                                    <p:anim calcmode="lin" valueType="num">
                                      <p:cBhvr additive="base">
                                        <p:cTn id="28" dur="500" fill="hold"/>
                                        <p:tgtEl>
                                          <p:spTgt spid="11"/>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1+#ppt_w/2"/>
                                          </p:val>
                                        </p:tav>
                                        <p:tav tm="100000">
                                          <p:val>
                                            <p:strVal val="#ppt_x"/>
                                          </p:val>
                                        </p:tav>
                                      </p:tavLst>
                                    </p:anim>
                                    <p:anim calcmode="lin" valueType="num">
                                      <p:cBhvr additive="base">
                                        <p:cTn id="32" dur="500" fill="hold"/>
                                        <p:tgtEl>
                                          <p:spTgt spid="19"/>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1000" fill="hold"/>
                                        <p:tgtEl>
                                          <p:spTgt spid="20"/>
                                        </p:tgtEl>
                                        <p:attrNameLst>
                                          <p:attrName>ppt_x</p:attrName>
                                        </p:attrNameLst>
                                      </p:cBhvr>
                                      <p:tavLst>
                                        <p:tav tm="0">
                                          <p:val>
                                            <p:strVal val="1+#ppt_w/2"/>
                                          </p:val>
                                        </p:tav>
                                        <p:tav tm="100000">
                                          <p:val>
                                            <p:strVal val="#ppt_x"/>
                                          </p:val>
                                        </p:tav>
                                      </p:tavLst>
                                    </p:anim>
                                    <p:anim calcmode="lin" valueType="num">
                                      <p:cBhvr additive="base">
                                        <p:cTn id="36" dur="1000" fill="hold"/>
                                        <p:tgtEl>
                                          <p:spTgt spid="20"/>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2000" fill="hold"/>
                                        <p:tgtEl>
                                          <p:spTgt spid="15"/>
                                        </p:tgtEl>
                                        <p:attrNameLst>
                                          <p:attrName>ppt_x</p:attrName>
                                        </p:attrNameLst>
                                      </p:cBhvr>
                                      <p:tavLst>
                                        <p:tav tm="0">
                                          <p:val>
                                            <p:strVal val="1+#ppt_w/2"/>
                                          </p:val>
                                        </p:tav>
                                        <p:tav tm="100000">
                                          <p:val>
                                            <p:strVal val="#ppt_x"/>
                                          </p:val>
                                        </p:tav>
                                      </p:tavLst>
                                    </p:anim>
                                    <p:anim calcmode="lin" valueType="num">
                                      <p:cBhvr additive="base">
                                        <p:cTn id="40" dur="2000" fill="hold"/>
                                        <p:tgtEl>
                                          <p:spTgt spid="15"/>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2000" fill="hold"/>
                                        <p:tgtEl>
                                          <p:spTgt spid="17"/>
                                        </p:tgtEl>
                                        <p:attrNameLst>
                                          <p:attrName>ppt_x</p:attrName>
                                        </p:attrNameLst>
                                      </p:cBhvr>
                                      <p:tavLst>
                                        <p:tav tm="0">
                                          <p:val>
                                            <p:strVal val="1+#ppt_w/2"/>
                                          </p:val>
                                        </p:tav>
                                        <p:tav tm="100000">
                                          <p:val>
                                            <p:strVal val="#ppt_x"/>
                                          </p:val>
                                        </p:tav>
                                      </p:tavLst>
                                    </p:anim>
                                    <p:anim calcmode="lin" valueType="num">
                                      <p:cBhvr additive="base">
                                        <p:cTn id="44" dur="2000" fill="hold"/>
                                        <p:tgtEl>
                                          <p:spTgt spid="17"/>
                                        </p:tgtEl>
                                        <p:attrNameLst>
                                          <p:attrName>ppt_y</p:attrName>
                                        </p:attrNameLst>
                                      </p:cBhvr>
                                      <p:tavLst>
                                        <p:tav tm="0">
                                          <p:val>
                                            <p:strVal val="#ppt_y"/>
                                          </p:val>
                                        </p:tav>
                                        <p:tav tm="100000">
                                          <p:val>
                                            <p:strVal val="#ppt_y"/>
                                          </p:val>
                                        </p:tav>
                                      </p:tavLst>
                                    </p:anim>
                                  </p:childTnLst>
                                </p:cTn>
                              </p:par>
                              <p:par>
                                <p:cTn id="45" presetID="2" presetClass="entr" presetSubtype="2"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1+#ppt_w/2"/>
                                          </p:val>
                                        </p:tav>
                                        <p:tav tm="100000">
                                          <p:val>
                                            <p:strVal val="#ppt_x"/>
                                          </p:val>
                                        </p:tav>
                                      </p:tavLst>
                                    </p:anim>
                                    <p:anim calcmode="lin" valueType="num">
                                      <p:cBhvr additive="base">
                                        <p:cTn id="48" dur="500" fill="hold"/>
                                        <p:tgtEl>
                                          <p:spTgt spid="18"/>
                                        </p:tgtEl>
                                        <p:attrNameLst>
                                          <p:attrName>ppt_y</p:attrName>
                                        </p:attrNameLst>
                                      </p:cBhvr>
                                      <p:tavLst>
                                        <p:tav tm="0">
                                          <p:val>
                                            <p:strVal val="#ppt_y"/>
                                          </p:val>
                                        </p:tav>
                                        <p:tav tm="100000">
                                          <p:val>
                                            <p:strVal val="#ppt_y"/>
                                          </p:val>
                                        </p:tav>
                                      </p:tavLst>
                                    </p:anim>
                                  </p:childTnLst>
                                </p:cTn>
                              </p:par>
                              <p:par>
                                <p:cTn id="49" presetID="2" presetClass="entr" presetSubtype="2" fill="hold" nodeType="with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additive="base">
                                        <p:cTn id="51" dur="500" fill="hold"/>
                                        <p:tgtEl>
                                          <p:spTgt spid="6"/>
                                        </p:tgtEl>
                                        <p:attrNameLst>
                                          <p:attrName>ppt_x</p:attrName>
                                        </p:attrNameLst>
                                      </p:cBhvr>
                                      <p:tavLst>
                                        <p:tav tm="0">
                                          <p:val>
                                            <p:strVal val="1+#ppt_w/2"/>
                                          </p:val>
                                        </p:tav>
                                        <p:tav tm="100000">
                                          <p:val>
                                            <p:strVal val="#ppt_x"/>
                                          </p:val>
                                        </p:tav>
                                      </p:tavLst>
                                    </p:anim>
                                    <p:anim calcmode="lin" valueType="num">
                                      <p:cBhvr additive="base">
                                        <p:cTn id="52" dur="500" fill="hold"/>
                                        <p:tgtEl>
                                          <p:spTgt spid="6"/>
                                        </p:tgtEl>
                                        <p:attrNameLst>
                                          <p:attrName>ppt_y</p:attrName>
                                        </p:attrNameLst>
                                      </p:cBhvr>
                                      <p:tavLst>
                                        <p:tav tm="0">
                                          <p:val>
                                            <p:strVal val="#ppt_y"/>
                                          </p:val>
                                        </p:tav>
                                        <p:tav tm="100000">
                                          <p:val>
                                            <p:strVal val="#ppt_y"/>
                                          </p:val>
                                        </p:tav>
                                      </p:tavLst>
                                    </p:anim>
                                  </p:childTnLst>
                                </p:cTn>
                              </p:par>
                              <p:par>
                                <p:cTn id="53" presetID="2" presetClass="entr" presetSubtype="2" fill="hold" nodeType="with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1000" fill="hold"/>
                                        <p:tgtEl>
                                          <p:spTgt spid="12"/>
                                        </p:tgtEl>
                                        <p:attrNameLst>
                                          <p:attrName>ppt_x</p:attrName>
                                        </p:attrNameLst>
                                      </p:cBhvr>
                                      <p:tavLst>
                                        <p:tav tm="0">
                                          <p:val>
                                            <p:strVal val="1+#ppt_w/2"/>
                                          </p:val>
                                        </p:tav>
                                        <p:tav tm="100000">
                                          <p:val>
                                            <p:strVal val="#ppt_x"/>
                                          </p:val>
                                        </p:tav>
                                      </p:tavLst>
                                    </p:anim>
                                    <p:anim calcmode="lin" valueType="num">
                                      <p:cBhvr additive="base">
                                        <p:cTn id="56" dur="1000" fill="hold"/>
                                        <p:tgtEl>
                                          <p:spTgt spid="12"/>
                                        </p:tgtEl>
                                        <p:attrNameLst>
                                          <p:attrName>ppt_y</p:attrName>
                                        </p:attrNameLst>
                                      </p:cBhvr>
                                      <p:tavLst>
                                        <p:tav tm="0">
                                          <p:val>
                                            <p:strVal val="#ppt_y"/>
                                          </p:val>
                                        </p:tav>
                                        <p:tav tm="100000">
                                          <p:val>
                                            <p:strVal val="#ppt_y"/>
                                          </p:val>
                                        </p:tav>
                                      </p:tavLst>
                                    </p:anim>
                                  </p:childTnLst>
                                </p:cTn>
                              </p:par>
                              <p:par>
                                <p:cTn id="57" presetID="2" presetClass="entr" presetSubtype="2" fill="hold" nodeType="with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additive="base">
                                        <p:cTn id="59" dur="2000" fill="hold"/>
                                        <p:tgtEl>
                                          <p:spTgt spid="10"/>
                                        </p:tgtEl>
                                        <p:attrNameLst>
                                          <p:attrName>ppt_x</p:attrName>
                                        </p:attrNameLst>
                                      </p:cBhvr>
                                      <p:tavLst>
                                        <p:tav tm="0">
                                          <p:val>
                                            <p:strVal val="1+#ppt_w/2"/>
                                          </p:val>
                                        </p:tav>
                                        <p:tav tm="100000">
                                          <p:val>
                                            <p:strVal val="#ppt_x"/>
                                          </p:val>
                                        </p:tav>
                                      </p:tavLst>
                                    </p:anim>
                                    <p:anim calcmode="lin" valueType="num">
                                      <p:cBhvr additive="base">
                                        <p:cTn id="60" dur="2000" fill="hold"/>
                                        <p:tgtEl>
                                          <p:spTgt spid="10"/>
                                        </p:tgtEl>
                                        <p:attrNameLst>
                                          <p:attrName>ppt_y</p:attrName>
                                        </p:attrNameLst>
                                      </p:cBhvr>
                                      <p:tavLst>
                                        <p:tav tm="0">
                                          <p:val>
                                            <p:strVal val="#ppt_y"/>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8"/>
                                        </p:tgtEl>
                                        <p:attrNameLst>
                                          <p:attrName>style.visibility</p:attrName>
                                        </p:attrNameLst>
                                      </p:cBhvr>
                                      <p:to>
                                        <p:strVal val="visible"/>
                                      </p:to>
                                    </p:set>
                                    <p:anim calcmode="lin" valueType="num">
                                      <p:cBhvr additive="base">
                                        <p:cTn id="63" dur="500" fill="hold"/>
                                        <p:tgtEl>
                                          <p:spTgt spid="8"/>
                                        </p:tgtEl>
                                        <p:attrNameLst>
                                          <p:attrName>ppt_x</p:attrName>
                                        </p:attrNameLst>
                                      </p:cBhvr>
                                      <p:tavLst>
                                        <p:tav tm="0">
                                          <p:val>
                                            <p:strVal val="#ppt_x"/>
                                          </p:val>
                                        </p:tav>
                                        <p:tav tm="100000">
                                          <p:val>
                                            <p:strVal val="#ppt_x"/>
                                          </p:val>
                                        </p:tav>
                                      </p:tavLst>
                                    </p:anim>
                                    <p:anim calcmode="lin" valueType="num">
                                      <p:cBhvr additive="base">
                                        <p:cTn id="64" dur="500" fill="hold"/>
                                        <p:tgtEl>
                                          <p:spTgt spid="8"/>
                                        </p:tgtEl>
                                        <p:attrNameLst>
                                          <p:attrName>ppt_y</p:attrName>
                                        </p:attrNameLst>
                                      </p:cBhvr>
                                      <p:tavLst>
                                        <p:tav tm="0">
                                          <p:val>
                                            <p:strVal val="1+#ppt_h/2"/>
                                          </p:val>
                                        </p:tav>
                                        <p:tav tm="100000">
                                          <p:val>
                                            <p:strVal val="#ppt_y"/>
                                          </p:val>
                                        </p:tav>
                                      </p:tavLst>
                                    </p:anim>
                                  </p:childTnLst>
                                </p:cTn>
                              </p:par>
                              <p:par>
                                <p:cTn id="65" presetID="2" presetClass="entr" presetSubtype="2" fill="hold" nodeType="withEffect">
                                  <p:stCondLst>
                                    <p:cond delay="0"/>
                                  </p:stCondLst>
                                  <p:childTnLst>
                                    <p:set>
                                      <p:cBhvr>
                                        <p:cTn id="66" dur="1" fill="hold">
                                          <p:stCondLst>
                                            <p:cond delay="0"/>
                                          </p:stCondLst>
                                        </p:cTn>
                                        <p:tgtEl>
                                          <p:spTgt spid="7"/>
                                        </p:tgtEl>
                                        <p:attrNameLst>
                                          <p:attrName>style.visibility</p:attrName>
                                        </p:attrNameLst>
                                      </p:cBhvr>
                                      <p:to>
                                        <p:strVal val="visible"/>
                                      </p:to>
                                    </p:set>
                                    <p:anim calcmode="lin" valueType="num">
                                      <p:cBhvr additive="base">
                                        <p:cTn id="67" dur="2000" fill="hold"/>
                                        <p:tgtEl>
                                          <p:spTgt spid="7"/>
                                        </p:tgtEl>
                                        <p:attrNameLst>
                                          <p:attrName>ppt_x</p:attrName>
                                        </p:attrNameLst>
                                      </p:cBhvr>
                                      <p:tavLst>
                                        <p:tav tm="0">
                                          <p:val>
                                            <p:strVal val="1+#ppt_w/2"/>
                                          </p:val>
                                        </p:tav>
                                        <p:tav tm="100000">
                                          <p:val>
                                            <p:strVal val="#ppt_x"/>
                                          </p:val>
                                        </p:tav>
                                      </p:tavLst>
                                    </p:anim>
                                    <p:anim calcmode="lin" valueType="num">
                                      <p:cBhvr additive="base">
                                        <p:cTn id="68" dur="2000" fill="hold"/>
                                        <p:tgtEl>
                                          <p:spTgt spid="7"/>
                                        </p:tgtEl>
                                        <p:attrNameLst>
                                          <p:attrName>ppt_y</p:attrName>
                                        </p:attrNameLst>
                                      </p:cBhvr>
                                      <p:tavLst>
                                        <p:tav tm="0">
                                          <p:val>
                                            <p:strVal val="#ppt_y"/>
                                          </p:val>
                                        </p:tav>
                                        <p:tav tm="100000">
                                          <p:val>
                                            <p:strVal val="#ppt_y"/>
                                          </p:val>
                                        </p:tav>
                                      </p:tavLst>
                                    </p:anim>
                                  </p:childTnLst>
                                </p:cTn>
                              </p:par>
                              <p:par>
                                <p:cTn id="69" presetID="2" presetClass="entr" presetSubtype="2" fill="hold" nodeType="withEffect">
                                  <p:stCondLst>
                                    <p:cond delay="0"/>
                                  </p:stCondLst>
                                  <p:childTnLst>
                                    <p:set>
                                      <p:cBhvr>
                                        <p:cTn id="70" dur="1" fill="hold">
                                          <p:stCondLst>
                                            <p:cond delay="0"/>
                                          </p:stCondLst>
                                        </p:cTn>
                                        <p:tgtEl>
                                          <p:spTgt spid="90117"/>
                                        </p:tgtEl>
                                        <p:attrNameLst>
                                          <p:attrName>style.visibility</p:attrName>
                                        </p:attrNameLst>
                                      </p:cBhvr>
                                      <p:to>
                                        <p:strVal val="visible"/>
                                      </p:to>
                                    </p:set>
                                    <p:anim calcmode="lin" valueType="num">
                                      <p:cBhvr additive="base">
                                        <p:cTn id="71" dur="500" fill="hold"/>
                                        <p:tgtEl>
                                          <p:spTgt spid="90117"/>
                                        </p:tgtEl>
                                        <p:attrNameLst>
                                          <p:attrName>ppt_x</p:attrName>
                                        </p:attrNameLst>
                                      </p:cBhvr>
                                      <p:tavLst>
                                        <p:tav tm="0">
                                          <p:val>
                                            <p:strVal val="1+#ppt_w/2"/>
                                          </p:val>
                                        </p:tav>
                                        <p:tav tm="100000">
                                          <p:val>
                                            <p:strVal val="#ppt_x"/>
                                          </p:val>
                                        </p:tav>
                                      </p:tavLst>
                                    </p:anim>
                                    <p:anim calcmode="lin" valueType="num">
                                      <p:cBhvr additive="base">
                                        <p:cTn id="72" dur="500" fill="hold"/>
                                        <p:tgtEl>
                                          <p:spTgt spid="90117"/>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0" presetClass="path" presetSubtype="0" accel="50000" decel="50000" fill="hold" nodeType="clickEffect">
                                  <p:stCondLst>
                                    <p:cond delay="0"/>
                                  </p:stCondLst>
                                  <p:childTnLst>
                                    <p:animMotion origin="layout" path="M -5.55556E-7 -7.40741E-6 C -0.02274 -0.09978 -0.04531 -0.19931 -0.08889 -0.19769 C -0.13246 -0.19607 -0.2066 0.00509 -0.26111 0.00972 C -0.31562 0.01434 -0.38333 -0.13843 -0.4158 -0.16922 C -0.44826 -0.20001 -0.44896 -0.17431 -0.45555 -0.17547 " pathEditMode="relative" ptsTypes="aaaaA">
                                      <p:cBhvr>
                                        <p:cTn id="76" dur="2000" fill="hold"/>
                                        <p:tgtEl>
                                          <p:spTgt spid="9011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3000"/>
            <a:lum/>
          </a:blip>
          <a:srcRect/>
          <a:stretch>
            <a:fillRect t="-5000" b="-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B9D9C-B551-4CEF-827B-B1F4EDED7E1D}"/>
              </a:ext>
            </a:extLst>
          </p:cNvPr>
          <p:cNvSpPr>
            <a:spLocks noGrp="1"/>
          </p:cNvSpPr>
          <p:nvPr>
            <p:ph type="title"/>
          </p:nvPr>
        </p:nvSpPr>
        <p:spPr/>
        <p:txBody>
          <a:bodyPr/>
          <a:lstStyle/>
          <a:p>
            <a:r>
              <a:rPr lang="nb-NO" dirty="0"/>
              <a:t>Norwegian 3rd Variable – 10 Rules</a:t>
            </a:r>
          </a:p>
        </p:txBody>
      </p:sp>
      <p:sp>
        <p:nvSpPr>
          <p:cNvPr id="3" name="Content Placeholder 2">
            <a:extLst>
              <a:ext uri="{FF2B5EF4-FFF2-40B4-BE49-F238E27FC236}">
                <a16:creationId xmlns:a16="http://schemas.microsoft.com/office/drawing/2014/main" id="{EBF33612-DF54-40EA-BEFD-A818E3BD716A}"/>
              </a:ext>
            </a:extLst>
          </p:cNvPr>
          <p:cNvSpPr>
            <a:spLocks noGrp="1"/>
          </p:cNvSpPr>
          <p:nvPr>
            <p:ph idx="1"/>
          </p:nvPr>
        </p:nvSpPr>
        <p:spPr/>
        <p:txBody>
          <a:bodyPr>
            <a:normAutofit fontScale="92500" lnSpcReduction="20000"/>
          </a:bodyPr>
          <a:lstStyle/>
          <a:p>
            <a:pPr>
              <a:buFont typeface="+mj-lt"/>
              <a:buAutoNum type="arabicPeriod"/>
            </a:pPr>
            <a:r>
              <a:rPr lang="en-US" dirty="0"/>
              <a:t>You're not to think </a:t>
            </a:r>
            <a:r>
              <a:rPr lang="en-US" i="1" dirty="0"/>
              <a:t>you</a:t>
            </a:r>
            <a:r>
              <a:rPr lang="en-US" dirty="0"/>
              <a:t> are anything special.</a:t>
            </a:r>
          </a:p>
          <a:p>
            <a:pPr>
              <a:buFont typeface="+mj-lt"/>
              <a:buAutoNum type="arabicPeriod"/>
            </a:pPr>
            <a:r>
              <a:rPr lang="en-US" dirty="0"/>
              <a:t>You're not to think </a:t>
            </a:r>
            <a:r>
              <a:rPr lang="en-US" i="1" dirty="0"/>
              <a:t>you</a:t>
            </a:r>
            <a:r>
              <a:rPr lang="en-US" dirty="0"/>
              <a:t> are as good as </a:t>
            </a:r>
            <a:r>
              <a:rPr lang="en-US" i="1" dirty="0"/>
              <a:t>we</a:t>
            </a:r>
            <a:r>
              <a:rPr lang="en-US" dirty="0"/>
              <a:t> are.</a:t>
            </a:r>
          </a:p>
          <a:p>
            <a:pPr>
              <a:buFont typeface="+mj-lt"/>
              <a:buAutoNum type="arabicPeriod"/>
            </a:pPr>
            <a:r>
              <a:rPr lang="en-US" dirty="0"/>
              <a:t>You're not to think </a:t>
            </a:r>
            <a:r>
              <a:rPr lang="en-US" i="1" dirty="0"/>
              <a:t>you</a:t>
            </a:r>
            <a:r>
              <a:rPr lang="en-US" dirty="0"/>
              <a:t> are smarter than </a:t>
            </a:r>
            <a:r>
              <a:rPr lang="en-US" i="1" dirty="0"/>
              <a:t>we</a:t>
            </a:r>
            <a:r>
              <a:rPr lang="en-US" dirty="0"/>
              <a:t> are.</a:t>
            </a:r>
          </a:p>
          <a:p>
            <a:pPr>
              <a:buFont typeface="+mj-lt"/>
              <a:buAutoNum type="arabicPeriod"/>
            </a:pPr>
            <a:r>
              <a:rPr lang="en-US" dirty="0"/>
              <a:t>You're not to imagine yourself better than </a:t>
            </a:r>
            <a:r>
              <a:rPr lang="en-US" i="1" dirty="0"/>
              <a:t>we</a:t>
            </a:r>
            <a:r>
              <a:rPr lang="en-US" dirty="0"/>
              <a:t> are.</a:t>
            </a:r>
          </a:p>
          <a:p>
            <a:pPr>
              <a:buFont typeface="+mj-lt"/>
              <a:buAutoNum type="arabicPeriod"/>
            </a:pPr>
            <a:r>
              <a:rPr lang="en-US" dirty="0"/>
              <a:t>You're not to think </a:t>
            </a:r>
            <a:r>
              <a:rPr lang="en-US" i="1" dirty="0"/>
              <a:t>you</a:t>
            </a:r>
            <a:r>
              <a:rPr lang="en-US" dirty="0"/>
              <a:t> know more than </a:t>
            </a:r>
            <a:r>
              <a:rPr lang="en-US" i="1" dirty="0"/>
              <a:t>we</a:t>
            </a:r>
            <a:r>
              <a:rPr lang="en-US" dirty="0"/>
              <a:t> do.</a:t>
            </a:r>
          </a:p>
          <a:p>
            <a:pPr>
              <a:buFont typeface="+mj-lt"/>
              <a:buAutoNum type="arabicPeriod"/>
            </a:pPr>
            <a:r>
              <a:rPr lang="en-US" dirty="0"/>
              <a:t>You're not to think </a:t>
            </a:r>
            <a:r>
              <a:rPr lang="en-US" i="1" dirty="0"/>
              <a:t>you</a:t>
            </a:r>
            <a:r>
              <a:rPr lang="en-US" dirty="0"/>
              <a:t> are more important than </a:t>
            </a:r>
            <a:r>
              <a:rPr lang="en-US" i="1" dirty="0"/>
              <a:t>we</a:t>
            </a:r>
            <a:r>
              <a:rPr lang="en-US" dirty="0"/>
              <a:t> are.</a:t>
            </a:r>
          </a:p>
          <a:p>
            <a:pPr>
              <a:buFont typeface="+mj-lt"/>
              <a:buAutoNum type="arabicPeriod"/>
            </a:pPr>
            <a:r>
              <a:rPr lang="en-US" dirty="0"/>
              <a:t>You're not to think </a:t>
            </a:r>
            <a:r>
              <a:rPr lang="en-US" i="1" dirty="0"/>
              <a:t>you</a:t>
            </a:r>
            <a:r>
              <a:rPr lang="en-US" dirty="0"/>
              <a:t> are good at anything.</a:t>
            </a:r>
          </a:p>
          <a:p>
            <a:pPr>
              <a:buFont typeface="+mj-lt"/>
              <a:buAutoNum type="arabicPeriod"/>
            </a:pPr>
            <a:r>
              <a:rPr lang="en-US" dirty="0"/>
              <a:t>You're not to laugh at </a:t>
            </a:r>
            <a:r>
              <a:rPr lang="en-US" i="1" dirty="0"/>
              <a:t>us</a:t>
            </a:r>
            <a:r>
              <a:rPr lang="en-US" dirty="0"/>
              <a:t>.</a:t>
            </a:r>
          </a:p>
          <a:p>
            <a:pPr>
              <a:buFont typeface="+mj-lt"/>
              <a:buAutoNum type="arabicPeriod"/>
            </a:pPr>
            <a:r>
              <a:rPr lang="en-US" dirty="0"/>
              <a:t>You're not to think anyone cares about </a:t>
            </a:r>
            <a:r>
              <a:rPr lang="en-US" i="1" dirty="0"/>
              <a:t>you</a:t>
            </a:r>
            <a:r>
              <a:rPr lang="en-US" dirty="0"/>
              <a:t>.</a:t>
            </a:r>
          </a:p>
          <a:p>
            <a:pPr>
              <a:buFont typeface="+mj-lt"/>
              <a:buAutoNum type="arabicPeriod"/>
            </a:pPr>
            <a:r>
              <a:rPr lang="en-US" dirty="0"/>
              <a:t>You're not to think </a:t>
            </a:r>
            <a:r>
              <a:rPr lang="en-US" i="1" dirty="0"/>
              <a:t>you</a:t>
            </a:r>
            <a:r>
              <a:rPr lang="en-US" dirty="0"/>
              <a:t> can teach </a:t>
            </a:r>
            <a:r>
              <a:rPr lang="en-US" i="1" dirty="0"/>
              <a:t>us</a:t>
            </a:r>
            <a:r>
              <a:rPr lang="en-US" dirty="0"/>
              <a:t> anything.</a:t>
            </a:r>
          </a:p>
          <a:p>
            <a:pPr marL="0" indent="0">
              <a:buNone/>
            </a:pPr>
            <a:r>
              <a:rPr lang="en-US" dirty="0"/>
              <a:t>An eleventh rule recognized in the novel as 'the penal code of Jante' is: </a:t>
            </a:r>
          </a:p>
          <a:p>
            <a:pPr>
              <a:buFont typeface="+mj-lt"/>
              <a:buAutoNum type="arabicPeriod" startAt="11"/>
            </a:pPr>
            <a:r>
              <a:rPr lang="en-US" dirty="0"/>
              <a:t>Perhaps you don't think </a:t>
            </a:r>
            <a:r>
              <a:rPr lang="en-US" i="1" dirty="0"/>
              <a:t>we</a:t>
            </a:r>
            <a:r>
              <a:rPr lang="en-US" dirty="0"/>
              <a:t> know a few things about </a:t>
            </a:r>
            <a:r>
              <a:rPr lang="en-US" i="1" dirty="0"/>
              <a:t>you</a:t>
            </a:r>
            <a:r>
              <a:rPr lang="en-US" dirty="0"/>
              <a:t>?</a:t>
            </a:r>
          </a:p>
        </p:txBody>
      </p:sp>
    </p:spTree>
    <p:extLst>
      <p:ext uri="{BB962C8B-B14F-4D97-AF65-F5344CB8AC3E}">
        <p14:creationId xmlns:p14="http://schemas.microsoft.com/office/powerpoint/2010/main" val="3053991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0" nodeType="after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3000"/>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FD38D6-4ACF-411A-91FC-780B60F189D8}"/>
              </a:ext>
            </a:extLst>
          </p:cNvPr>
          <p:cNvSpPr>
            <a:spLocks noGrp="1"/>
          </p:cNvSpPr>
          <p:nvPr>
            <p:ph type="ctrTitle"/>
          </p:nvPr>
        </p:nvSpPr>
        <p:spPr/>
        <p:txBody>
          <a:bodyPr/>
          <a:lstStyle/>
          <a:p>
            <a:r>
              <a:rPr lang="nb-NO" dirty="0" err="1"/>
              <a:t>Organizational</a:t>
            </a:r>
            <a:r>
              <a:rPr lang="nb-NO" dirty="0"/>
              <a:t> </a:t>
            </a:r>
            <a:r>
              <a:rPr lang="nb-NO" dirty="0" err="1"/>
              <a:t>Perspectives</a:t>
            </a:r>
            <a:endParaRPr lang="nb-NO" dirty="0"/>
          </a:p>
        </p:txBody>
      </p:sp>
      <p:sp>
        <p:nvSpPr>
          <p:cNvPr id="5" name="Subtitle 4">
            <a:extLst>
              <a:ext uri="{FF2B5EF4-FFF2-40B4-BE49-F238E27FC236}">
                <a16:creationId xmlns:a16="http://schemas.microsoft.com/office/drawing/2014/main" id="{364CF287-6500-4733-A3B6-EDA3A51AE9E2}"/>
              </a:ext>
            </a:extLst>
          </p:cNvPr>
          <p:cNvSpPr>
            <a:spLocks noGrp="1"/>
          </p:cNvSpPr>
          <p:nvPr>
            <p:ph type="subTitle" idx="1"/>
          </p:nvPr>
        </p:nvSpPr>
        <p:spPr/>
        <p:txBody>
          <a:bodyPr/>
          <a:lstStyle/>
          <a:p>
            <a:endParaRPr lang="nb-NO"/>
          </a:p>
        </p:txBody>
      </p:sp>
    </p:spTree>
    <p:extLst>
      <p:ext uri="{BB962C8B-B14F-4D97-AF65-F5344CB8AC3E}">
        <p14:creationId xmlns:p14="http://schemas.microsoft.com/office/powerpoint/2010/main" val="3331664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3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1EE07-316A-1635-428D-AD9325A81ADD}"/>
              </a:ext>
            </a:extLst>
          </p:cNvPr>
          <p:cNvSpPr>
            <a:spLocks noGrp="1"/>
          </p:cNvSpPr>
          <p:nvPr>
            <p:ph type="title"/>
          </p:nvPr>
        </p:nvSpPr>
        <p:spPr/>
        <p:txBody>
          <a:bodyPr/>
          <a:lstStyle/>
          <a:p>
            <a:r>
              <a:rPr lang="nb-NO" dirty="0">
                <a:hlinkClick r:id="rId4"/>
              </a:rPr>
              <a:t>ISACA</a:t>
            </a:r>
            <a:endParaRPr lang="en-GB" dirty="0"/>
          </a:p>
        </p:txBody>
      </p:sp>
      <p:sp>
        <p:nvSpPr>
          <p:cNvPr id="3" name="Content Placeholder 2">
            <a:extLst>
              <a:ext uri="{FF2B5EF4-FFF2-40B4-BE49-F238E27FC236}">
                <a16:creationId xmlns:a16="http://schemas.microsoft.com/office/drawing/2014/main" id="{7917B634-8497-37DB-1C7A-792558848602}"/>
              </a:ext>
            </a:extLst>
          </p:cNvPr>
          <p:cNvSpPr>
            <a:spLocks noGrp="1"/>
          </p:cNvSpPr>
          <p:nvPr>
            <p:ph idx="1"/>
          </p:nvPr>
        </p:nvSpPr>
        <p:spPr/>
        <p:txBody>
          <a:bodyPr/>
          <a:lstStyle/>
          <a:p>
            <a:endParaRPr lang="en-GB" dirty="0"/>
          </a:p>
        </p:txBody>
      </p:sp>
      <p:pic>
        <p:nvPicPr>
          <p:cNvPr id="2050" name="Picture 2" descr="Figure 3">
            <a:extLst>
              <a:ext uri="{FF2B5EF4-FFF2-40B4-BE49-F238E27FC236}">
                <a16:creationId xmlns:a16="http://schemas.microsoft.com/office/drawing/2014/main" id="{10AD9346-32EB-FA44-5B24-A297681750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2605" y="1620722"/>
            <a:ext cx="9616464" cy="6361661"/>
          </a:xfrm>
          <a:prstGeom prst="rect">
            <a:avLst/>
          </a:prstGeom>
          <a:blipFill>
            <a:blip r:embed="rId3">
              <a:alphaModFix amt="23000"/>
            </a:blip>
            <a:stretch>
              <a:fillRect/>
            </a:stretch>
          </a:blipFill>
        </p:spPr>
      </p:pic>
    </p:spTree>
    <p:extLst>
      <p:ext uri="{BB962C8B-B14F-4D97-AF65-F5344CB8AC3E}">
        <p14:creationId xmlns:p14="http://schemas.microsoft.com/office/powerpoint/2010/main" val="1350774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tel 2">
            <a:extLst>
              <a:ext uri="{FF2B5EF4-FFF2-40B4-BE49-F238E27FC236}">
                <a16:creationId xmlns:a16="http://schemas.microsoft.com/office/drawing/2014/main" id="{0130F847-9A87-AB4D-8D0D-FF9DA6C9AB2A}"/>
              </a:ext>
            </a:extLst>
          </p:cNvPr>
          <p:cNvSpPr txBox="1">
            <a:spLocks/>
          </p:cNvSpPr>
          <p:nvPr/>
        </p:nvSpPr>
        <p:spPr>
          <a:xfrm>
            <a:off x="8723623" y="954633"/>
            <a:ext cx="4948486" cy="1719988"/>
          </a:xfrm>
          <a:prstGeom prst="rect">
            <a:avLst/>
          </a:prstGeom>
        </p:spPr>
        <p:txBody>
          <a:bodyPr vert="horz" lIns="109728" tIns="54864" rIns="109728" bIns="54864" rtlCol="0" anchor="ctr" anchorCtr="0">
            <a:normAutofit/>
          </a:bodyPr>
          <a:lstStyle>
            <a:lvl1pPr algn="l" defTabSz="457200" rtl="0" eaLnBrk="1" latinLnBrk="0" hangingPunct="1">
              <a:spcBef>
                <a:spcPct val="0"/>
              </a:spcBef>
              <a:buNone/>
              <a:defRPr sz="3600" b="1" i="0" kern="1200">
                <a:solidFill>
                  <a:schemeClr val="tx1"/>
                </a:solidFill>
                <a:latin typeface="Arial"/>
                <a:ea typeface="+mj-ea"/>
                <a:cs typeface="Arial"/>
              </a:defRPr>
            </a:lvl1pPr>
          </a:lstStyle>
          <a:p>
            <a:pPr defTabSz="1097280">
              <a:lnSpc>
                <a:spcPct val="90000"/>
              </a:lnSpc>
              <a:spcAft>
                <a:spcPts val="720"/>
              </a:spcAft>
            </a:pPr>
            <a:r>
              <a:rPr lang="en-US" sz="3840">
                <a:solidFill>
                  <a:prstClr val="black"/>
                </a:solidFill>
                <a:latin typeface="Aptos Display" panose="02110004020202020204"/>
              </a:rPr>
              <a:t>Security Operation Centers (SOCs)</a:t>
            </a:r>
          </a:p>
        </p:txBody>
      </p:sp>
      <p:pic>
        <p:nvPicPr>
          <p:cNvPr id="3" name="Bilde 2" descr="Diagram&#10;&#10;Description automatically generated"/>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33053" y="1152257"/>
            <a:ext cx="3837188" cy="5903366"/>
          </a:xfrm>
          <a:prstGeom prst="rect">
            <a:avLst/>
          </a:prstGeom>
          <a:ln w="12700">
            <a:noFill/>
          </a:ln>
        </p:spPr>
      </p:pic>
      <p:sp>
        <p:nvSpPr>
          <p:cNvPr id="4" name="TekstSylinder 3"/>
          <p:cNvSpPr txBox="1"/>
          <p:nvPr/>
        </p:nvSpPr>
        <p:spPr>
          <a:xfrm>
            <a:off x="8752581" y="2806066"/>
            <a:ext cx="4919528" cy="4413884"/>
          </a:xfrm>
          <a:prstGeom prst="rect">
            <a:avLst/>
          </a:prstGeom>
        </p:spPr>
        <p:txBody>
          <a:bodyPr vert="horz" lIns="109728" tIns="54864" rIns="109728" bIns="54864" rtlCol="0" anchor="ctr">
            <a:normAutofit/>
          </a:bodyPr>
          <a:lstStyle/>
          <a:p>
            <a:pPr marL="457188" indent="-274320" defTabSz="1097280">
              <a:lnSpc>
                <a:spcPct val="90000"/>
              </a:lnSpc>
              <a:spcAft>
                <a:spcPts val="720"/>
              </a:spcAft>
              <a:buClr>
                <a:srgbClr val="28D2FF"/>
              </a:buClr>
              <a:buFont typeface="Arial" panose="020B0604020202020204" pitchFamily="34" charset="0"/>
              <a:buChar char="•"/>
            </a:pPr>
            <a:r>
              <a:rPr lang="en-US" sz="2160" dirty="0">
                <a:solidFill>
                  <a:prstClr val="black"/>
                </a:solidFill>
                <a:latin typeface="Aptos" panose="02110004020202020204"/>
              </a:rPr>
              <a:t>Organizations assign their cybersecurity operations to SOCs </a:t>
            </a:r>
          </a:p>
          <a:p>
            <a:pPr marL="457188" indent="-274320" defTabSz="1097280">
              <a:lnSpc>
                <a:spcPct val="90000"/>
              </a:lnSpc>
              <a:spcAft>
                <a:spcPts val="720"/>
              </a:spcAft>
              <a:buClr>
                <a:srgbClr val="28D2FF"/>
              </a:buClr>
              <a:buFont typeface="Arial" panose="020B0604020202020204" pitchFamily="34" charset="0"/>
              <a:buChar char="•"/>
            </a:pPr>
            <a:endParaRPr lang="en-US" sz="2160" dirty="0">
              <a:solidFill>
                <a:prstClr val="black"/>
              </a:solidFill>
              <a:latin typeface="Aptos" panose="02110004020202020204"/>
            </a:endParaRPr>
          </a:p>
          <a:p>
            <a:pPr marL="457188" indent="-274320" defTabSz="1097280">
              <a:lnSpc>
                <a:spcPct val="90000"/>
              </a:lnSpc>
              <a:spcAft>
                <a:spcPts val="720"/>
              </a:spcAft>
              <a:buClr>
                <a:srgbClr val="28D2FF"/>
              </a:buClr>
              <a:buFont typeface="Arial" panose="020B0604020202020204" pitchFamily="34" charset="0"/>
              <a:buChar char="•"/>
            </a:pPr>
            <a:r>
              <a:rPr lang="en-US" sz="2160" dirty="0">
                <a:solidFill>
                  <a:prstClr val="black"/>
                </a:solidFill>
                <a:latin typeface="Aptos" panose="02110004020202020204"/>
              </a:rPr>
              <a:t>SOC teams cover multiple security activities and analyze </a:t>
            </a:r>
            <a:br>
              <a:rPr lang="en-US" sz="2160" dirty="0">
                <a:solidFill>
                  <a:prstClr val="black"/>
                </a:solidFill>
                <a:latin typeface="Aptos" panose="02110004020202020204"/>
              </a:rPr>
            </a:br>
            <a:r>
              <a:rPr lang="en-US" sz="2160" dirty="0">
                <a:solidFill>
                  <a:prstClr val="black"/>
                </a:solidFill>
                <a:latin typeface="Aptos" panose="02110004020202020204"/>
              </a:rPr>
              <a:t>large and continuous streams of data </a:t>
            </a:r>
            <a:br>
              <a:rPr lang="en-US" sz="2160" dirty="0">
                <a:solidFill>
                  <a:prstClr val="black"/>
                </a:solidFill>
                <a:latin typeface="Aptos" panose="02110004020202020204"/>
              </a:rPr>
            </a:br>
            <a:endParaRPr lang="en-US" sz="2160" dirty="0">
              <a:solidFill>
                <a:prstClr val="black"/>
              </a:solidFill>
              <a:latin typeface="Aptos" panose="02110004020202020204"/>
            </a:endParaRPr>
          </a:p>
          <a:p>
            <a:pPr marL="457188" indent="-274320" defTabSz="1097280">
              <a:lnSpc>
                <a:spcPct val="90000"/>
              </a:lnSpc>
              <a:spcAft>
                <a:spcPts val="720"/>
              </a:spcAft>
              <a:buClr>
                <a:srgbClr val="28D2FF"/>
              </a:buClr>
              <a:buFont typeface="Arial" panose="020B0604020202020204" pitchFamily="34" charset="0"/>
              <a:buChar char="•"/>
            </a:pPr>
            <a:r>
              <a:rPr lang="en-US" sz="2160" dirty="0">
                <a:solidFill>
                  <a:prstClr val="black"/>
                </a:solidFill>
                <a:latin typeface="Aptos" panose="02110004020202020204"/>
              </a:rPr>
              <a:t>Technical tasks and decision-making assigned to different </a:t>
            </a:r>
            <a:br>
              <a:rPr lang="en-US" sz="2160" dirty="0">
                <a:solidFill>
                  <a:prstClr val="black"/>
                </a:solidFill>
                <a:latin typeface="Aptos" panose="02110004020202020204"/>
              </a:rPr>
            </a:br>
            <a:r>
              <a:rPr lang="en-US" sz="2160" dirty="0">
                <a:solidFill>
                  <a:prstClr val="black"/>
                </a:solidFill>
                <a:latin typeface="Aptos" panose="02110004020202020204"/>
              </a:rPr>
              <a:t>positions in the SOC (Muniz et al., 2015) </a:t>
            </a:r>
          </a:p>
          <a:p>
            <a:pPr marL="457188" indent="-274320" defTabSz="1097280">
              <a:lnSpc>
                <a:spcPct val="90000"/>
              </a:lnSpc>
              <a:spcAft>
                <a:spcPts val="720"/>
              </a:spcAft>
              <a:buClr>
                <a:srgbClr val="28D2FF"/>
              </a:buClr>
              <a:buFont typeface="Arial" panose="020B0604020202020204" pitchFamily="34" charset="0"/>
              <a:buChar char="•"/>
            </a:pPr>
            <a:endParaRPr lang="en-US" sz="2160" dirty="0">
              <a:solidFill>
                <a:prstClr val="black"/>
              </a:solidFill>
              <a:latin typeface="Aptos" panose="02110004020202020204"/>
            </a:endParaRPr>
          </a:p>
          <a:p>
            <a:pPr marL="457188" indent="-274320" defTabSz="1097280">
              <a:lnSpc>
                <a:spcPct val="90000"/>
              </a:lnSpc>
              <a:spcAft>
                <a:spcPts val="720"/>
              </a:spcAft>
              <a:buClr>
                <a:srgbClr val="28D2FF"/>
              </a:buClr>
              <a:buFont typeface="Arial" panose="020B0604020202020204" pitchFamily="34" charset="0"/>
              <a:buChar char="•"/>
            </a:pPr>
            <a:endParaRPr lang="en-US" sz="2160" dirty="0">
              <a:solidFill>
                <a:prstClr val="black"/>
              </a:solidFill>
              <a:latin typeface="Aptos" panose="02110004020202020204"/>
            </a:endParaRPr>
          </a:p>
        </p:txBody>
      </p:sp>
    </p:spTree>
    <p:extLst>
      <p:ext uri="{BB962C8B-B14F-4D97-AF65-F5344CB8AC3E}">
        <p14:creationId xmlns:p14="http://schemas.microsoft.com/office/powerpoint/2010/main" val="3752360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with low confidence">
            <a:extLst>
              <a:ext uri="{FF2B5EF4-FFF2-40B4-BE49-F238E27FC236}">
                <a16:creationId xmlns:a16="http://schemas.microsoft.com/office/drawing/2014/main" id="{6B901E58-CF01-B978-362B-B7918B12BF8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6830" y="2194560"/>
            <a:ext cx="9715500" cy="3840480"/>
          </a:xfrm>
          <a:prstGeom prst="rect">
            <a:avLst/>
          </a:prstGeom>
        </p:spPr>
      </p:pic>
      <p:pic>
        <p:nvPicPr>
          <p:cNvPr id="2" name="Bilde 2" descr="Diagram&#10;&#10;Description automatically generated">
            <a:extLst>
              <a:ext uri="{FF2B5EF4-FFF2-40B4-BE49-F238E27FC236}">
                <a16:creationId xmlns:a16="http://schemas.microsoft.com/office/drawing/2014/main" id="{093CFEB8-BB53-F751-2417-3631C659AD9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616383" y="1048817"/>
            <a:ext cx="3837188" cy="5903366"/>
          </a:xfrm>
          <a:prstGeom prst="rect">
            <a:avLst/>
          </a:prstGeom>
          <a:ln w="12700">
            <a:noFill/>
          </a:ln>
        </p:spPr>
      </p:pic>
      <p:sp>
        <p:nvSpPr>
          <p:cNvPr id="10" name="Title 9">
            <a:extLst>
              <a:ext uri="{FF2B5EF4-FFF2-40B4-BE49-F238E27FC236}">
                <a16:creationId xmlns:a16="http://schemas.microsoft.com/office/drawing/2014/main" id="{BAA2DBC7-8A59-B130-9BD2-1F81A6A4D20E}"/>
              </a:ext>
            </a:extLst>
          </p:cNvPr>
          <p:cNvSpPr>
            <a:spLocks noGrp="1"/>
          </p:cNvSpPr>
          <p:nvPr>
            <p:ph type="title"/>
          </p:nvPr>
        </p:nvSpPr>
        <p:spPr/>
        <p:txBody>
          <a:bodyPr/>
          <a:lstStyle/>
          <a:p>
            <a:r>
              <a:rPr lang="nb-NO" dirty="0"/>
              <a:t>Skills </a:t>
            </a:r>
            <a:r>
              <a:rPr lang="nb-NO" dirty="0" err="1"/>
              <a:t>needed</a:t>
            </a:r>
            <a:endParaRPr lang="nb-NO"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11" name="Rectangle 10">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srgbClr val="000000"/>
              </a:solidFill>
              <a:latin typeface="Calibri" panose="020F0502020204030204"/>
            </a:endParaRPr>
          </a:p>
        </p:txBody>
      </p:sp>
      <p:pic>
        <p:nvPicPr>
          <p:cNvPr id="5" name="Picture 4" descr="An abstract design with lines and financial symbols">
            <a:extLst>
              <a:ext uri="{FF2B5EF4-FFF2-40B4-BE49-F238E27FC236}">
                <a16:creationId xmlns:a16="http://schemas.microsoft.com/office/drawing/2014/main" id="{83CCA713-A1B8-E5A7-9B94-046B15F855C1}"/>
              </a:ext>
            </a:extLst>
          </p:cNvPr>
          <p:cNvPicPr>
            <a:picLocks noChangeAspect="1"/>
          </p:cNvPicPr>
          <p:nvPr/>
        </p:nvPicPr>
        <p:blipFill>
          <a:blip r:embed="rId2">
            <a:alphaModFix amt="60000"/>
          </a:blip>
          <a:srcRect t="10400" b="5014"/>
          <a:stretch/>
        </p:blipFill>
        <p:spPr>
          <a:xfrm>
            <a:off x="-1" y="12"/>
            <a:ext cx="14630401" cy="8229588"/>
          </a:xfrm>
          <a:prstGeom prst="rect">
            <a:avLst/>
          </a:prstGeom>
        </p:spPr>
      </p:pic>
      <p:sp>
        <p:nvSpPr>
          <p:cNvPr id="2" name="Title 1">
            <a:extLst>
              <a:ext uri="{FF2B5EF4-FFF2-40B4-BE49-F238E27FC236}">
                <a16:creationId xmlns:a16="http://schemas.microsoft.com/office/drawing/2014/main" id="{46F4BA89-E66C-ECFE-0E4C-26366A471EAD}"/>
              </a:ext>
            </a:extLst>
          </p:cNvPr>
          <p:cNvSpPr>
            <a:spLocks noGrp="1"/>
          </p:cNvSpPr>
          <p:nvPr>
            <p:ph type="title"/>
          </p:nvPr>
        </p:nvSpPr>
        <p:spPr>
          <a:xfrm>
            <a:off x="1437818" y="874688"/>
            <a:ext cx="11750965" cy="2468444"/>
          </a:xfrm>
        </p:spPr>
        <p:txBody>
          <a:bodyPr>
            <a:normAutofit/>
          </a:bodyPr>
          <a:lstStyle/>
          <a:p>
            <a:r>
              <a:rPr lang="nb-NO">
                <a:solidFill>
                  <a:srgbClr val="FFFFFF"/>
                </a:solidFill>
              </a:rPr>
              <a:t>Plan</a:t>
            </a:r>
          </a:p>
        </p:txBody>
      </p:sp>
      <p:sp>
        <p:nvSpPr>
          <p:cNvPr id="3" name="Content Placeholder 2">
            <a:extLst>
              <a:ext uri="{FF2B5EF4-FFF2-40B4-BE49-F238E27FC236}">
                <a16:creationId xmlns:a16="http://schemas.microsoft.com/office/drawing/2014/main" id="{710B93A0-1E7E-8E65-DA32-1BE8061F83F1}"/>
              </a:ext>
            </a:extLst>
          </p:cNvPr>
          <p:cNvSpPr>
            <a:spLocks noGrp="1"/>
          </p:cNvSpPr>
          <p:nvPr>
            <p:ph idx="1"/>
          </p:nvPr>
        </p:nvSpPr>
        <p:spPr>
          <a:xfrm>
            <a:off x="1437818" y="3549198"/>
            <a:ext cx="11750965" cy="3805708"/>
          </a:xfrm>
        </p:spPr>
        <p:txBody>
          <a:bodyPr>
            <a:normAutofit/>
          </a:bodyPr>
          <a:lstStyle/>
          <a:p>
            <a:r>
              <a:rPr lang="nb-NO" sz="2400">
                <a:solidFill>
                  <a:srgbClr val="FFFFFF"/>
                </a:solidFill>
              </a:rPr>
              <a:t>Background factors</a:t>
            </a:r>
          </a:p>
          <a:p>
            <a:r>
              <a:rPr lang="nb-NO" sz="2400">
                <a:solidFill>
                  <a:srgbClr val="FFFFFF"/>
                </a:solidFill>
              </a:rPr>
              <a:t>Organizational perspectives</a:t>
            </a:r>
          </a:p>
          <a:p>
            <a:r>
              <a:rPr lang="nb-NO" sz="2400">
                <a:solidFill>
                  <a:srgbClr val="FFFFFF"/>
                </a:solidFill>
              </a:rPr>
              <a:t>Leadership styles</a:t>
            </a:r>
          </a:p>
          <a:p>
            <a:r>
              <a:rPr lang="nb-NO" sz="2400">
                <a:solidFill>
                  <a:srgbClr val="FFFFFF"/>
                </a:solidFill>
              </a:rPr>
              <a:t>Psychological safety in the workplace</a:t>
            </a:r>
          </a:p>
          <a:p>
            <a:r>
              <a:rPr lang="nb-NO" sz="2400">
                <a:solidFill>
                  <a:srgbClr val="FFFFFF"/>
                </a:solidFill>
              </a:rPr>
              <a:t>Leadership in cybersecurity</a:t>
            </a:r>
          </a:p>
        </p:txBody>
      </p:sp>
      <p:grpSp>
        <p:nvGrpSpPr>
          <p:cNvPr id="4" name="Group 3">
            <a:extLst>
              <a:ext uri="{FF2B5EF4-FFF2-40B4-BE49-F238E27FC236}">
                <a16:creationId xmlns:a16="http://schemas.microsoft.com/office/drawing/2014/main" id="{232F36D8-29E6-7944-36E8-58E96B71681B}"/>
              </a:ext>
            </a:extLst>
          </p:cNvPr>
          <p:cNvGrpSpPr/>
          <p:nvPr/>
        </p:nvGrpSpPr>
        <p:grpSpPr>
          <a:xfrm>
            <a:off x="10972801" y="7594540"/>
            <a:ext cx="2591913" cy="481557"/>
            <a:chOff x="5179092" y="5483822"/>
            <a:chExt cx="3294001" cy="612000"/>
          </a:xfrm>
        </p:grpSpPr>
        <p:pic>
          <p:nvPicPr>
            <p:cNvPr id="6" name="Picture 5">
              <a:extLst>
                <a:ext uri="{FF2B5EF4-FFF2-40B4-BE49-F238E27FC236}">
                  <a16:creationId xmlns:a16="http://schemas.microsoft.com/office/drawing/2014/main" id="{0304E8C6-3605-7BAC-CCC9-C1B90267535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2CEFF0AB-CB57-BE70-49D2-D568575E044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35837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766656" y="548640"/>
            <a:ext cx="13091568" cy="1642336"/>
          </a:xfrm>
          <a:prstGeom prst="rect">
            <a:avLst/>
          </a:prstGeom>
        </p:spPr>
        <p:txBody>
          <a:bodyPr vert="horz" lIns="146304" tIns="73152" rIns="146304" bIns="73152"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097280">
              <a:lnSpc>
                <a:spcPct val="90000"/>
              </a:lnSpc>
              <a:spcAft>
                <a:spcPts val="960"/>
              </a:spcAft>
            </a:pPr>
            <a:r>
              <a:rPr lang="en-US" sz="4960">
                <a:solidFill>
                  <a:prstClr val="black"/>
                </a:solidFill>
                <a:latin typeface="Aptos Display" panose="02110004020202020204"/>
              </a:rPr>
              <a:t>Orient-Locate-Bridge – The role of Cognisance and Communication (Knox et al, 2018)</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6656" y="2021028"/>
            <a:ext cx="13269472" cy="4014013"/>
          </a:xfrm>
          <a:prstGeom prst="rect">
            <a:avLst/>
          </a:prstGeom>
        </p:spPr>
      </p:pic>
      <p:pic>
        <p:nvPicPr>
          <p:cNvPr id="11" name="Picture 10" descr="A screenshot of a computer&#10;&#10;Description automatically generated with low confidence">
            <a:extLst>
              <a:ext uri="{FF2B5EF4-FFF2-40B4-BE49-F238E27FC236}">
                <a16:creationId xmlns:a16="http://schemas.microsoft.com/office/drawing/2014/main" id="{E0344B0C-FACE-7095-51E1-A524848BB13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49524" y="6045271"/>
            <a:ext cx="5525832" cy="2184329"/>
          </a:xfrm>
          <a:prstGeom prst="rect">
            <a:avLst/>
          </a:prstGeom>
        </p:spPr>
      </p:pic>
    </p:spTree>
    <p:extLst>
      <p:ext uri="{BB962C8B-B14F-4D97-AF65-F5344CB8AC3E}">
        <p14:creationId xmlns:p14="http://schemas.microsoft.com/office/powerpoint/2010/main" val="954405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70390" y="285366"/>
            <a:ext cx="13889621" cy="881364"/>
          </a:xfrm>
        </p:spPr>
        <p:txBody>
          <a:bodyPr>
            <a:normAutofit/>
          </a:bodyPr>
          <a:lstStyle/>
          <a:p>
            <a:r>
              <a:rPr lang="nb-NO" sz="3840" dirty="0" err="1">
                <a:solidFill>
                  <a:schemeClr val="accent1"/>
                </a:solidFill>
                <a:latin typeface="Helvetica Neue" charset="0"/>
                <a:ea typeface="Helvetica Neue" charset="0"/>
                <a:cs typeface="Helvetica Neue" charset="0"/>
              </a:rPr>
              <a:t>Organisational</a:t>
            </a:r>
            <a:r>
              <a:rPr lang="nb-NO" sz="3840" dirty="0">
                <a:solidFill>
                  <a:schemeClr val="accent1"/>
                </a:solidFill>
                <a:latin typeface="Helvetica Neue" charset="0"/>
                <a:ea typeface="Helvetica Neue" charset="0"/>
                <a:cs typeface="Helvetica Neue" charset="0"/>
              </a:rPr>
              <a:t> </a:t>
            </a:r>
            <a:r>
              <a:rPr lang="nb-NO" sz="3840" dirty="0" err="1">
                <a:solidFill>
                  <a:schemeClr val="accent1"/>
                </a:solidFill>
                <a:latin typeface="Helvetica Neue" charset="0"/>
                <a:ea typeface="Helvetica Neue" charset="0"/>
                <a:cs typeface="Helvetica Neue" charset="0"/>
              </a:rPr>
              <a:t>Culture</a:t>
            </a:r>
            <a:r>
              <a:rPr lang="nb-NO" sz="3840" dirty="0">
                <a:solidFill>
                  <a:schemeClr val="accent1"/>
                </a:solidFill>
                <a:latin typeface="Helvetica Neue" charset="0"/>
                <a:ea typeface="Helvetica Neue" charset="0"/>
                <a:cs typeface="Helvetica Neue" charset="0"/>
              </a:rPr>
              <a:t> and </a:t>
            </a:r>
            <a:r>
              <a:rPr lang="nb-NO" sz="3840" dirty="0" err="1">
                <a:solidFill>
                  <a:schemeClr val="accent1"/>
                </a:solidFill>
                <a:latin typeface="Helvetica Neue" charset="0"/>
                <a:ea typeface="Helvetica Neue" charset="0"/>
                <a:cs typeface="Helvetica Neue" charset="0"/>
              </a:rPr>
              <a:t>Social</a:t>
            </a:r>
            <a:r>
              <a:rPr lang="nb-NO" sz="3840" dirty="0">
                <a:solidFill>
                  <a:schemeClr val="accent1"/>
                </a:solidFill>
                <a:latin typeface="Helvetica Neue" charset="0"/>
                <a:ea typeface="Helvetica Neue" charset="0"/>
                <a:cs typeface="Helvetica Neue" charset="0"/>
              </a:rPr>
              <a:t> </a:t>
            </a:r>
            <a:r>
              <a:rPr lang="nb-NO" sz="3840" dirty="0" err="1">
                <a:solidFill>
                  <a:schemeClr val="accent1"/>
                </a:solidFill>
                <a:latin typeface="Helvetica Neue" charset="0"/>
                <a:ea typeface="Helvetica Neue" charset="0"/>
                <a:cs typeface="Helvetica Neue" charset="0"/>
              </a:rPr>
              <a:t>Aspects</a:t>
            </a:r>
            <a:r>
              <a:rPr lang="nb-NO" sz="3840" dirty="0">
                <a:solidFill>
                  <a:schemeClr val="accent1"/>
                </a:solidFill>
                <a:latin typeface="Helvetica Neue" charset="0"/>
                <a:ea typeface="Helvetica Neue" charset="0"/>
                <a:cs typeface="Helvetica Neue" charset="0"/>
              </a:rPr>
              <a:t> of Cybersecurity</a:t>
            </a:r>
            <a:endParaRPr lang="en-US" sz="3840" dirty="0">
              <a:solidFill>
                <a:schemeClr val="accent1"/>
              </a:solidFill>
            </a:endParaRPr>
          </a:p>
        </p:txBody>
      </p:sp>
      <p:sp>
        <p:nvSpPr>
          <p:cNvPr id="3" name="TekstSylinder 2"/>
          <p:cNvSpPr txBox="1"/>
          <p:nvPr/>
        </p:nvSpPr>
        <p:spPr>
          <a:xfrm>
            <a:off x="412504" y="1971783"/>
            <a:ext cx="13240537" cy="6001643"/>
          </a:xfrm>
          <a:prstGeom prst="rect">
            <a:avLst/>
          </a:prstGeom>
          <a:noFill/>
        </p:spPr>
        <p:txBody>
          <a:bodyPr wrap="square" rtlCol="0">
            <a:spAutoFit/>
          </a:bodyPr>
          <a:lstStyle/>
          <a:p>
            <a:pPr defTabSz="1097280"/>
            <a:r>
              <a:rPr lang="nb-NO" sz="2400" dirty="0">
                <a:solidFill>
                  <a:prstClr val="black"/>
                </a:solidFill>
                <a:latin typeface="Arial" charset="0"/>
                <a:ea typeface="Arial" charset="0"/>
                <a:cs typeface="Arial" charset="0"/>
              </a:rPr>
              <a:t>Is CS an </a:t>
            </a:r>
            <a:r>
              <a:rPr lang="nb-NO" sz="2400" dirty="0" err="1">
                <a:solidFill>
                  <a:prstClr val="black"/>
                </a:solidFill>
                <a:latin typeface="Arial" charset="0"/>
                <a:ea typeface="Arial" charset="0"/>
                <a:cs typeface="Arial" charset="0"/>
              </a:rPr>
              <a:t>organisational</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value</a:t>
            </a:r>
            <a:r>
              <a:rPr lang="nb-NO" sz="2400" dirty="0">
                <a:solidFill>
                  <a:prstClr val="black"/>
                </a:solidFill>
                <a:latin typeface="Arial" charset="0"/>
                <a:ea typeface="Arial" charset="0"/>
                <a:cs typeface="Arial" charset="0"/>
              </a:rPr>
              <a:t>?</a:t>
            </a:r>
          </a:p>
          <a:p>
            <a:pPr defTabSz="1097280"/>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pPr>
            <a:r>
              <a:rPr lang="nb-NO" sz="2400" dirty="0" err="1">
                <a:solidFill>
                  <a:prstClr val="black"/>
                </a:solidFill>
                <a:latin typeface="Arial" charset="0"/>
                <a:ea typeface="Arial" charset="0"/>
                <a:cs typeface="Arial" charset="0"/>
              </a:rPr>
              <a:t>Core</a:t>
            </a: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pPr>
            <a:r>
              <a:rPr lang="nb-NO" sz="2400" dirty="0" err="1">
                <a:solidFill>
                  <a:prstClr val="black"/>
                </a:solidFill>
                <a:latin typeface="Arial" charset="0"/>
                <a:ea typeface="Arial" charset="0"/>
                <a:cs typeface="Arial" charset="0"/>
              </a:rPr>
              <a:t>Aspirational</a:t>
            </a: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pPr>
            <a:r>
              <a:rPr lang="nb-NO" sz="2400" dirty="0" err="1">
                <a:solidFill>
                  <a:prstClr val="black"/>
                </a:solidFill>
                <a:latin typeface="Arial" charset="0"/>
                <a:ea typeface="Arial" charset="0"/>
                <a:cs typeface="Arial" charset="0"/>
              </a:rPr>
              <a:t>Permission</a:t>
            </a:r>
            <a:r>
              <a:rPr lang="nb-NO" sz="2400" dirty="0">
                <a:solidFill>
                  <a:prstClr val="black"/>
                </a:solidFill>
                <a:latin typeface="Arial" charset="0"/>
                <a:ea typeface="Arial" charset="0"/>
                <a:cs typeface="Arial" charset="0"/>
              </a:rPr>
              <a:t>-to-play</a:t>
            </a:r>
          </a:p>
          <a:p>
            <a:pPr marL="411480" indent="-411480" defTabSz="1097280" fontAlgn="base">
              <a:buFont typeface="Arial" charset="0"/>
              <a:buChar char="•"/>
            </a:pPr>
            <a:r>
              <a:rPr lang="nb-NO" sz="2400" dirty="0" err="1">
                <a:solidFill>
                  <a:prstClr val="black"/>
                </a:solidFill>
                <a:latin typeface="Arial" charset="0"/>
                <a:ea typeface="Arial" charset="0"/>
                <a:cs typeface="Arial" charset="0"/>
              </a:rPr>
              <a:t>Accidental</a:t>
            </a: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pP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pP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pP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pP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pPr>
            <a:r>
              <a:rPr lang="nb-NO" sz="2400" dirty="0" err="1">
                <a:solidFill>
                  <a:prstClr val="black"/>
                </a:solidFill>
                <a:latin typeface="Arial" charset="0"/>
                <a:ea typeface="Arial" charset="0"/>
                <a:cs typeface="Arial" charset="0"/>
              </a:rPr>
              <a:t>Lencioni</a:t>
            </a:r>
            <a:r>
              <a:rPr lang="nb-NO" sz="2400" dirty="0">
                <a:solidFill>
                  <a:prstClr val="black"/>
                </a:solidFill>
                <a:latin typeface="Arial" charset="0"/>
                <a:ea typeface="Arial" charset="0"/>
                <a:cs typeface="Arial" charset="0"/>
              </a:rPr>
              <a:t>, 2002</a:t>
            </a:r>
          </a:p>
          <a:p>
            <a:pPr marL="411480" indent="-411480" defTabSz="1097280" fontAlgn="base">
              <a:buFont typeface="Arial" charset="0"/>
              <a:buChar char="•"/>
            </a:pPr>
            <a:endParaRPr lang="nb-NO" sz="2400" dirty="0">
              <a:solidFill>
                <a:prstClr val="black"/>
              </a:solidFill>
              <a:latin typeface="Arial" charset="0"/>
              <a:ea typeface="Arial" charset="0"/>
              <a:cs typeface="Arial" charset="0"/>
            </a:endParaRPr>
          </a:p>
          <a:p>
            <a:pPr defTabSz="1097280" fontAlgn="base"/>
            <a:endParaRPr lang="nb-NO" sz="2400" dirty="0">
              <a:solidFill>
                <a:prstClr val="black"/>
              </a:solidFill>
              <a:latin typeface="Arial" charset="0"/>
              <a:ea typeface="Arial" charset="0"/>
              <a:cs typeface="Arial" charset="0"/>
            </a:endParaRPr>
          </a:p>
          <a:p>
            <a:pPr defTabSz="1097280" fontAlgn="base"/>
            <a:endParaRPr lang="nb-NO" sz="2400" dirty="0">
              <a:solidFill>
                <a:prstClr val="black"/>
              </a:solidFill>
              <a:latin typeface="Arial" charset="0"/>
              <a:ea typeface="Arial" charset="0"/>
              <a:cs typeface="Arial" charset="0"/>
            </a:endParaRPr>
          </a:p>
          <a:p>
            <a:pPr defTabSz="1097280"/>
            <a:br>
              <a:rPr lang="nb-NO" sz="2400" dirty="0">
                <a:solidFill>
                  <a:prstClr val="black"/>
                </a:solidFill>
                <a:latin typeface="Arial" charset="0"/>
                <a:ea typeface="Arial" charset="0"/>
                <a:cs typeface="Arial" charset="0"/>
              </a:rPr>
            </a:br>
            <a:endParaRPr lang="nb-NO" sz="2400" dirty="0">
              <a:solidFill>
                <a:prstClr val="black"/>
              </a:solidFill>
              <a:latin typeface="Arial" charset="0"/>
              <a:ea typeface="Arial" charset="0"/>
              <a:cs typeface="Arial" charset="0"/>
            </a:endParaRPr>
          </a:p>
        </p:txBody>
      </p:sp>
      <p:sp>
        <p:nvSpPr>
          <p:cNvPr id="8" name="Rektangel 7"/>
          <p:cNvSpPr/>
          <p:nvPr/>
        </p:nvSpPr>
        <p:spPr>
          <a:xfrm>
            <a:off x="7172661" y="3893201"/>
            <a:ext cx="240772" cy="424732"/>
          </a:xfrm>
          <a:prstGeom prst="rect">
            <a:avLst/>
          </a:prstGeom>
        </p:spPr>
        <p:txBody>
          <a:bodyPr wrap="none">
            <a:spAutoFit/>
          </a:bodyPr>
          <a:lstStyle/>
          <a:p>
            <a:pPr defTabSz="1097280"/>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
        <p:nvSpPr>
          <p:cNvPr id="9" name="Rektangel 8"/>
          <p:cNvSpPr/>
          <p:nvPr/>
        </p:nvSpPr>
        <p:spPr>
          <a:xfrm>
            <a:off x="7172661" y="3893201"/>
            <a:ext cx="240772" cy="424732"/>
          </a:xfrm>
          <a:prstGeom prst="rect">
            <a:avLst/>
          </a:prstGeom>
        </p:spPr>
        <p:txBody>
          <a:bodyPr wrap="none">
            <a:spAutoFit/>
          </a:bodyPr>
          <a:lstStyle/>
          <a:p>
            <a:pPr defTabSz="1097280"/>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
        <p:nvSpPr>
          <p:cNvPr id="10" name="Rektangel 9"/>
          <p:cNvSpPr/>
          <p:nvPr/>
        </p:nvSpPr>
        <p:spPr>
          <a:xfrm>
            <a:off x="7172661" y="3893201"/>
            <a:ext cx="240772" cy="424732"/>
          </a:xfrm>
          <a:prstGeom prst="rect">
            <a:avLst/>
          </a:prstGeom>
        </p:spPr>
        <p:txBody>
          <a:bodyPr wrap="none">
            <a:spAutoFit/>
          </a:bodyPr>
          <a:lstStyle/>
          <a:p>
            <a:pPr defTabSz="1097280"/>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Tree>
    <p:extLst>
      <p:ext uri="{BB962C8B-B14F-4D97-AF65-F5344CB8AC3E}">
        <p14:creationId xmlns:p14="http://schemas.microsoft.com/office/powerpoint/2010/main" val="1805151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70390" y="285366"/>
            <a:ext cx="13889621" cy="881364"/>
          </a:xfrm>
        </p:spPr>
        <p:txBody>
          <a:bodyPr>
            <a:normAutofit/>
          </a:bodyPr>
          <a:lstStyle/>
          <a:p>
            <a:r>
              <a:rPr lang="nb-NO" sz="3840" dirty="0" err="1">
                <a:solidFill>
                  <a:schemeClr val="accent1"/>
                </a:solidFill>
                <a:latin typeface="Helvetica Neue" charset="0"/>
                <a:ea typeface="Helvetica Neue" charset="0"/>
                <a:cs typeface="Helvetica Neue" charset="0"/>
              </a:rPr>
              <a:t>Organisational</a:t>
            </a:r>
            <a:r>
              <a:rPr lang="nb-NO" sz="3840" dirty="0">
                <a:solidFill>
                  <a:schemeClr val="accent1"/>
                </a:solidFill>
                <a:latin typeface="Helvetica Neue" charset="0"/>
                <a:ea typeface="Helvetica Neue" charset="0"/>
                <a:cs typeface="Helvetica Neue" charset="0"/>
              </a:rPr>
              <a:t> </a:t>
            </a:r>
            <a:r>
              <a:rPr lang="nb-NO" sz="3840" dirty="0" err="1">
                <a:solidFill>
                  <a:schemeClr val="accent1"/>
                </a:solidFill>
                <a:latin typeface="Helvetica Neue" charset="0"/>
                <a:ea typeface="Helvetica Neue" charset="0"/>
                <a:cs typeface="Helvetica Neue" charset="0"/>
              </a:rPr>
              <a:t>Culture</a:t>
            </a:r>
            <a:r>
              <a:rPr lang="nb-NO" sz="3840" dirty="0">
                <a:solidFill>
                  <a:schemeClr val="accent1"/>
                </a:solidFill>
                <a:latin typeface="Helvetica Neue" charset="0"/>
                <a:ea typeface="Helvetica Neue" charset="0"/>
                <a:cs typeface="Helvetica Neue" charset="0"/>
              </a:rPr>
              <a:t> (Chen et al, 2012)</a:t>
            </a:r>
            <a:endParaRPr lang="en-US" sz="3840" dirty="0">
              <a:solidFill>
                <a:schemeClr val="accent1"/>
              </a:solidFill>
            </a:endParaRPr>
          </a:p>
        </p:txBody>
      </p:sp>
      <p:sp>
        <p:nvSpPr>
          <p:cNvPr id="3" name="TekstSylinder 2"/>
          <p:cNvSpPr txBox="1"/>
          <p:nvPr/>
        </p:nvSpPr>
        <p:spPr>
          <a:xfrm>
            <a:off x="412504" y="1766035"/>
            <a:ext cx="6395802" cy="3046988"/>
          </a:xfrm>
          <a:prstGeom prst="rect">
            <a:avLst/>
          </a:prstGeom>
          <a:noFill/>
        </p:spPr>
        <p:txBody>
          <a:bodyPr wrap="square" rtlCol="0">
            <a:spAutoFit/>
          </a:bodyPr>
          <a:lstStyle/>
          <a:p>
            <a:pPr defTabSz="1097280"/>
            <a:r>
              <a:rPr lang="nb-NO" sz="2400" dirty="0" err="1">
                <a:solidFill>
                  <a:prstClr val="black"/>
                </a:solidFill>
                <a:latin typeface="Arial" charset="0"/>
                <a:ea typeface="Arial" charset="0"/>
                <a:cs typeface="Arial" charset="0"/>
              </a:rPr>
              <a:t>Compliance</a:t>
            </a:r>
            <a:endParaRPr lang="nb-NO" sz="2400" dirty="0">
              <a:solidFill>
                <a:prstClr val="black"/>
              </a:solidFill>
              <a:latin typeface="Arial" charset="0"/>
              <a:ea typeface="Arial" charset="0"/>
              <a:cs typeface="Arial" charset="0"/>
            </a:endParaRPr>
          </a:p>
          <a:p>
            <a:pPr defTabSz="1097280"/>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pPr>
            <a:r>
              <a:rPr lang="nb-NO" sz="2400" dirty="0" err="1">
                <a:solidFill>
                  <a:prstClr val="black"/>
                </a:solidFill>
                <a:latin typeface="Arial" charset="0"/>
                <a:ea typeface="Arial" charset="0"/>
                <a:cs typeface="Arial" charset="0"/>
              </a:rPr>
              <a:t>Instruction</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following</a:t>
            </a: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pPr>
            <a:r>
              <a:rPr lang="nb-NO" sz="2400" dirty="0" err="1">
                <a:solidFill>
                  <a:prstClr val="black"/>
                </a:solidFill>
                <a:latin typeface="Arial" charset="0"/>
                <a:ea typeface="Arial" charset="0"/>
                <a:cs typeface="Arial" charset="0"/>
              </a:rPr>
              <a:t>Sanction</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based</a:t>
            </a: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pPr>
            <a:r>
              <a:rPr lang="nb-NO" sz="2400" dirty="0">
                <a:solidFill>
                  <a:prstClr val="black"/>
                </a:solidFill>
                <a:latin typeface="Arial" charset="0"/>
                <a:ea typeface="Arial" charset="0"/>
                <a:cs typeface="Arial" charset="0"/>
              </a:rPr>
              <a:t>Ego </a:t>
            </a:r>
            <a:r>
              <a:rPr lang="nb-NO" sz="2400" dirty="0" err="1">
                <a:solidFill>
                  <a:prstClr val="black"/>
                </a:solidFill>
                <a:latin typeface="Arial" charset="0"/>
                <a:ea typeface="Arial" charset="0"/>
                <a:cs typeface="Arial" charset="0"/>
              </a:rPr>
              <a:t>motivation</a:t>
            </a: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pPr>
            <a:r>
              <a:rPr lang="nb-NO" sz="2400" dirty="0" err="1">
                <a:solidFill>
                  <a:prstClr val="black"/>
                </a:solidFill>
                <a:latin typeface="Arial" charset="0"/>
                <a:ea typeface="Arial" charset="0"/>
                <a:cs typeface="Arial" charset="0"/>
              </a:rPr>
              <a:t>Induces</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fear</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behaviours</a:t>
            </a: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pPr>
            <a:r>
              <a:rPr lang="nb-NO" sz="2400" dirty="0">
                <a:solidFill>
                  <a:prstClr val="black"/>
                </a:solidFill>
                <a:latin typeface="Arial" charset="0"/>
                <a:ea typeface="Arial" charset="0"/>
                <a:cs typeface="Arial" charset="0"/>
              </a:rPr>
              <a:t>Passive </a:t>
            </a:r>
            <a:r>
              <a:rPr lang="nb-NO" sz="2400" dirty="0" err="1">
                <a:solidFill>
                  <a:prstClr val="black"/>
                </a:solidFill>
                <a:latin typeface="Arial" charset="0"/>
                <a:ea typeface="Arial" charset="0"/>
                <a:cs typeface="Arial" charset="0"/>
              </a:rPr>
              <a:t>behaviours</a:t>
            </a: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pPr>
            <a:r>
              <a:rPr lang="nb-NO" sz="2400" dirty="0" err="1">
                <a:solidFill>
                  <a:prstClr val="black"/>
                </a:solidFill>
                <a:latin typeface="Arial" charset="0"/>
                <a:ea typeface="Arial" charset="0"/>
                <a:cs typeface="Arial" charset="0"/>
              </a:rPr>
              <a:t>Fluctuating</a:t>
            </a:r>
            <a:r>
              <a:rPr lang="nb-NO" sz="2400" dirty="0">
                <a:solidFill>
                  <a:prstClr val="black"/>
                </a:solidFill>
                <a:latin typeface="Arial" charset="0"/>
                <a:ea typeface="Arial" charset="0"/>
                <a:cs typeface="Arial" charset="0"/>
              </a:rPr>
              <a:t> self-efficacy</a:t>
            </a:r>
          </a:p>
        </p:txBody>
      </p:sp>
      <p:sp>
        <p:nvSpPr>
          <p:cNvPr id="8" name="Rektangel 7"/>
          <p:cNvSpPr/>
          <p:nvPr/>
        </p:nvSpPr>
        <p:spPr>
          <a:xfrm>
            <a:off x="12632473" y="2308366"/>
            <a:ext cx="240772" cy="424732"/>
          </a:xfrm>
          <a:prstGeom prst="rect">
            <a:avLst/>
          </a:prstGeom>
        </p:spPr>
        <p:txBody>
          <a:bodyPr wrap="none">
            <a:spAutoFit/>
          </a:bodyPr>
          <a:lstStyle/>
          <a:p>
            <a:pPr defTabSz="1097280"/>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
        <p:nvSpPr>
          <p:cNvPr id="9" name="Rektangel 8"/>
          <p:cNvSpPr/>
          <p:nvPr/>
        </p:nvSpPr>
        <p:spPr>
          <a:xfrm>
            <a:off x="7172661" y="3893201"/>
            <a:ext cx="240772" cy="424732"/>
          </a:xfrm>
          <a:prstGeom prst="rect">
            <a:avLst/>
          </a:prstGeom>
        </p:spPr>
        <p:txBody>
          <a:bodyPr wrap="none">
            <a:spAutoFit/>
          </a:bodyPr>
          <a:lstStyle/>
          <a:p>
            <a:pPr defTabSz="1097280"/>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
        <p:nvSpPr>
          <p:cNvPr id="10" name="Rektangel 9"/>
          <p:cNvSpPr/>
          <p:nvPr/>
        </p:nvSpPr>
        <p:spPr>
          <a:xfrm>
            <a:off x="7172661" y="3893201"/>
            <a:ext cx="240772" cy="424732"/>
          </a:xfrm>
          <a:prstGeom prst="rect">
            <a:avLst/>
          </a:prstGeom>
        </p:spPr>
        <p:txBody>
          <a:bodyPr wrap="none">
            <a:spAutoFit/>
          </a:bodyPr>
          <a:lstStyle/>
          <a:p>
            <a:pPr defTabSz="1097280"/>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
        <p:nvSpPr>
          <p:cNvPr id="12" name="TekstSylinder 11"/>
          <p:cNvSpPr txBox="1"/>
          <p:nvPr/>
        </p:nvSpPr>
        <p:spPr>
          <a:xfrm>
            <a:off x="6808306" y="1766034"/>
            <a:ext cx="6395802" cy="3046988"/>
          </a:xfrm>
          <a:prstGeom prst="rect">
            <a:avLst/>
          </a:prstGeom>
          <a:noFill/>
        </p:spPr>
        <p:txBody>
          <a:bodyPr wrap="square" rtlCol="0">
            <a:spAutoFit/>
          </a:bodyPr>
          <a:lstStyle/>
          <a:p>
            <a:pPr defTabSz="1097280"/>
            <a:r>
              <a:rPr lang="nb-NO" sz="2400" dirty="0" err="1">
                <a:solidFill>
                  <a:prstClr val="black"/>
                </a:solidFill>
                <a:latin typeface="Arial" charset="0"/>
                <a:ea typeface="Arial" charset="0"/>
                <a:cs typeface="Arial" charset="0"/>
              </a:rPr>
              <a:t>Adherence</a:t>
            </a:r>
            <a:endParaRPr lang="nb-NO" sz="2400" dirty="0">
              <a:solidFill>
                <a:prstClr val="black"/>
              </a:solidFill>
              <a:latin typeface="Arial" charset="0"/>
              <a:ea typeface="Arial" charset="0"/>
              <a:cs typeface="Arial" charset="0"/>
            </a:endParaRPr>
          </a:p>
          <a:p>
            <a:pPr defTabSz="1097280"/>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pPr>
            <a:r>
              <a:rPr lang="nb-NO" sz="2400" dirty="0">
                <a:solidFill>
                  <a:prstClr val="black"/>
                </a:solidFill>
                <a:latin typeface="Arial" charset="0"/>
                <a:ea typeface="Arial" charset="0"/>
                <a:cs typeface="Arial" charset="0"/>
              </a:rPr>
              <a:t>Integrated </a:t>
            </a:r>
            <a:r>
              <a:rPr lang="nb-NO" sz="2400" dirty="0" err="1">
                <a:solidFill>
                  <a:prstClr val="black"/>
                </a:solidFill>
                <a:latin typeface="Arial" charset="0"/>
                <a:ea typeface="Arial" charset="0"/>
                <a:cs typeface="Arial" charset="0"/>
              </a:rPr>
              <a:t>understanding</a:t>
            </a: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pPr>
            <a:r>
              <a:rPr lang="nb-NO" sz="2400" dirty="0">
                <a:solidFill>
                  <a:prstClr val="black"/>
                </a:solidFill>
                <a:latin typeface="Arial" charset="0"/>
                <a:ea typeface="Arial" charset="0"/>
                <a:cs typeface="Arial" charset="0"/>
              </a:rPr>
              <a:t>Task </a:t>
            </a:r>
            <a:r>
              <a:rPr lang="nb-NO" sz="2400" dirty="0" err="1">
                <a:solidFill>
                  <a:prstClr val="black"/>
                </a:solidFill>
                <a:latin typeface="Arial" charset="0"/>
                <a:ea typeface="Arial" charset="0"/>
                <a:cs typeface="Arial" charset="0"/>
              </a:rPr>
              <a:t>orientation</a:t>
            </a: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pPr>
            <a:r>
              <a:rPr lang="nb-NO" sz="2400" dirty="0" err="1">
                <a:solidFill>
                  <a:prstClr val="black"/>
                </a:solidFill>
                <a:latin typeface="Arial" charset="0"/>
                <a:ea typeface="Arial" charset="0"/>
                <a:cs typeface="Arial" charset="0"/>
              </a:rPr>
              <a:t>Empowers</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user</a:t>
            </a: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pPr>
            <a:r>
              <a:rPr lang="nb-NO" sz="2400" dirty="0" err="1">
                <a:solidFill>
                  <a:prstClr val="black"/>
                </a:solidFill>
                <a:latin typeface="Arial" charset="0"/>
                <a:ea typeface="Arial" charset="0"/>
                <a:cs typeface="Arial" charset="0"/>
              </a:rPr>
              <a:t>Self-directed</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exercises</a:t>
            </a: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pPr>
            <a:r>
              <a:rPr lang="nb-NO" sz="2400" dirty="0" err="1">
                <a:solidFill>
                  <a:prstClr val="black"/>
                </a:solidFill>
                <a:latin typeface="Arial" charset="0"/>
                <a:ea typeface="Arial" charset="0"/>
                <a:cs typeface="Arial" charset="0"/>
              </a:rPr>
              <a:t>Increases</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autonomous</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behaviours</a:t>
            </a: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pPr>
            <a:r>
              <a:rPr lang="nb-NO" sz="2400" dirty="0">
                <a:solidFill>
                  <a:prstClr val="black"/>
                </a:solidFill>
                <a:latin typeface="Arial" charset="0"/>
                <a:ea typeface="Arial" charset="0"/>
                <a:cs typeface="Arial" charset="0"/>
              </a:rPr>
              <a:t>More resilient self-efficacy</a:t>
            </a:r>
          </a:p>
        </p:txBody>
      </p:sp>
      <p:sp>
        <p:nvSpPr>
          <p:cNvPr id="11" name="TekstSylinder 10"/>
          <p:cNvSpPr txBox="1"/>
          <p:nvPr/>
        </p:nvSpPr>
        <p:spPr>
          <a:xfrm>
            <a:off x="370390" y="5119710"/>
            <a:ext cx="13465626" cy="2751522"/>
          </a:xfrm>
          <a:prstGeom prst="rect">
            <a:avLst/>
          </a:prstGeom>
          <a:noFill/>
        </p:spPr>
        <p:txBody>
          <a:bodyPr wrap="square" rtlCol="0">
            <a:spAutoFit/>
          </a:bodyPr>
          <a:lstStyle/>
          <a:p>
            <a:pPr defTabSz="1097280"/>
            <a:r>
              <a:rPr lang="en-US" sz="2160" dirty="0">
                <a:solidFill>
                  <a:prstClr val="black"/>
                </a:solidFill>
                <a:latin typeface="Arial" charset="0"/>
                <a:ea typeface="Arial" charset="0"/>
                <a:cs typeface="Arial" charset="0"/>
              </a:rPr>
              <a:t>Both compliance and adherence policies need to be used in CS training and education. </a:t>
            </a:r>
          </a:p>
          <a:p>
            <a:pPr defTabSz="1097280"/>
            <a:r>
              <a:rPr lang="en-US" sz="2160" dirty="0" err="1">
                <a:solidFill>
                  <a:prstClr val="black"/>
                </a:solidFill>
                <a:latin typeface="Arial" charset="0"/>
                <a:ea typeface="Arial" charset="0"/>
                <a:cs typeface="Arial" charset="0"/>
              </a:rPr>
              <a:t>Organisations</a:t>
            </a:r>
            <a:r>
              <a:rPr lang="en-US" sz="2160" dirty="0">
                <a:solidFill>
                  <a:prstClr val="black"/>
                </a:solidFill>
                <a:latin typeface="Arial" charset="0"/>
                <a:ea typeface="Arial" charset="0"/>
                <a:cs typeface="Arial" charset="0"/>
              </a:rPr>
              <a:t> need to have salient CS values, goals, procedures, and follow-up for training and education programs. Values and goals (adherence increase) increase task oriented </a:t>
            </a:r>
            <a:r>
              <a:rPr lang="en-US" sz="2160" dirty="0" err="1">
                <a:solidFill>
                  <a:prstClr val="black"/>
                </a:solidFill>
                <a:latin typeface="Arial" charset="0"/>
                <a:ea typeface="Arial" charset="0"/>
                <a:cs typeface="Arial" charset="0"/>
              </a:rPr>
              <a:t>behaviours</a:t>
            </a:r>
            <a:r>
              <a:rPr lang="en-US" sz="2160" dirty="0">
                <a:solidFill>
                  <a:prstClr val="black"/>
                </a:solidFill>
                <a:latin typeface="Arial" charset="0"/>
                <a:ea typeface="Arial" charset="0"/>
                <a:cs typeface="Arial" charset="0"/>
              </a:rPr>
              <a:t> and procedures and follow-up increase ego oriented behaviors</a:t>
            </a:r>
          </a:p>
          <a:p>
            <a:pPr defTabSz="1097280"/>
            <a:br>
              <a:rPr lang="en-US" sz="2160" dirty="0">
                <a:solidFill>
                  <a:prstClr val="black"/>
                </a:solidFill>
                <a:latin typeface="Arial" charset="0"/>
                <a:ea typeface="Arial" charset="0"/>
                <a:cs typeface="Arial" charset="0"/>
              </a:rPr>
            </a:br>
            <a:r>
              <a:rPr lang="en-US" sz="2160" b="1" u="sng" dirty="0">
                <a:solidFill>
                  <a:prstClr val="black"/>
                </a:solidFill>
                <a:latin typeface="Arial" charset="0"/>
                <a:ea typeface="Arial" charset="0"/>
                <a:cs typeface="Arial" charset="0"/>
              </a:rPr>
              <a:t>Leadership styles moderates the approaches taken</a:t>
            </a:r>
          </a:p>
          <a:p>
            <a:pPr defTabSz="1097280"/>
            <a:br>
              <a:rPr lang="en-US" sz="2160" dirty="0">
                <a:solidFill>
                  <a:prstClr val="black"/>
                </a:solidFill>
                <a:latin typeface="Arial" charset="0"/>
                <a:ea typeface="Arial" charset="0"/>
                <a:cs typeface="Arial" charset="0"/>
              </a:rPr>
            </a:br>
            <a:endParaRPr lang="en-US" sz="2160" dirty="0">
              <a:solidFill>
                <a:prstClr val="black"/>
              </a:solidFill>
              <a:latin typeface="Arial" charset="0"/>
              <a:ea typeface="Arial" charset="0"/>
              <a:cs typeface="Arial" charset="0"/>
            </a:endParaRPr>
          </a:p>
        </p:txBody>
      </p:sp>
    </p:spTree>
    <p:extLst>
      <p:ext uri="{BB962C8B-B14F-4D97-AF65-F5344CB8AC3E}">
        <p14:creationId xmlns:p14="http://schemas.microsoft.com/office/powerpoint/2010/main" val="2511835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70390" y="285366"/>
            <a:ext cx="13889621" cy="881364"/>
          </a:xfrm>
        </p:spPr>
        <p:txBody>
          <a:bodyPr>
            <a:normAutofit/>
          </a:bodyPr>
          <a:lstStyle/>
          <a:p>
            <a:r>
              <a:rPr lang="nb-NO" sz="3840" dirty="0" err="1">
                <a:solidFill>
                  <a:schemeClr val="accent1"/>
                </a:solidFill>
                <a:latin typeface="Helvetica Neue" charset="0"/>
                <a:ea typeface="Helvetica Neue" charset="0"/>
                <a:cs typeface="Helvetica Neue" charset="0"/>
              </a:rPr>
              <a:t>Recommendations</a:t>
            </a:r>
            <a:r>
              <a:rPr lang="nb-NO" sz="3840" dirty="0">
                <a:solidFill>
                  <a:schemeClr val="accent1"/>
                </a:solidFill>
                <a:latin typeface="Helvetica Neue" charset="0"/>
                <a:ea typeface="Helvetica Neue" charset="0"/>
                <a:cs typeface="Helvetica Neue" charset="0"/>
              </a:rPr>
              <a:t> for </a:t>
            </a:r>
            <a:r>
              <a:rPr lang="nb-NO" sz="3840" dirty="0" err="1">
                <a:solidFill>
                  <a:schemeClr val="accent1"/>
                </a:solidFill>
                <a:latin typeface="Helvetica Neue" charset="0"/>
                <a:ea typeface="Helvetica Neue" charset="0"/>
                <a:cs typeface="Helvetica Neue" charset="0"/>
              </a:rPr>
              <a:t>better</a:t>
            </a:r>
            <a:r>
              <a:rPr lang="nb-NO" sz="3840" dirty="0">
                <a:solidFill>
                  <a:schemeClr val="accent1"/>
                </a:solidFill>
                <a:latin typeface="Helvetica Neue" charset="0"/>
                <a:ea typeface="Helvetica Neue" charset="0"/>
                <a:cs typeface="Helvetica Neue" charset="0"/>
              </a:rPr>
              <a:t> </a:t>
            </a:r>
            <a:r>
              <a:rPr lang="nb-NO" sz="3840" dirty="0" err="1">
                <a:solidFill>
                  <a:schemeClr val="accent1"/>
                </a:solidFill>
                <a:latin typeface="Helvetica Neue" charset="0"/>
                <a:ea typeface="Helvetica Neue" charset="0"/>
                <a:cs typeface="Helvetica Neue" charset="0"/>
              </a:rPr>
              <a:t>practice</a:t>
            </a:r>
            <a:endParaRPr lang="en-US" sz="3840" dirty="0">
              <a:solidFill>
                <a:schemeClr val="accent1"/>
              </a:solidFill>
            </a:endParaRPr>
          </a:p>
        </p:txBody>
      </p:sp>
      <p:sp>
        <p:nvSpPr>
          <p:cNvPr id="3" name="TekstSylinder 2"/>
          <p:cNvSpPr txBox="1"/>
          <p:nvPr/>
        </p:nvSpPr>
        <p:spPr>
          <a:xfrm>
            <a:off x="412503" y="1766036"/>
            <a:ext cx="13847507" cy="5576911"/>
          </a:xfrm>
          <a:prstGeom prst="rect">
            <a:avLst/>
          </a:prstGeom>
          <a:noFill/>
        </p:spPr>
        <p:txBody>
          <a:bodyPr wrap="square" rtlCol="0">
            <a:spAutoFit/>
          </a:bodyPr>
          <a:lstStyle/>
          <a:p>
            <a:pPr marL="548640" indent="-548640" defTabSz="1097280" fontAlgn="base">
              <a:buFont typeface="+mj-lt"/>
              <a:buAutoNum type="arabicPeriod"/>
            </a:pPr>
            <a:r>
              <a:rPr lang="nb-NO" sz="3240" dirty="0">
                <a:solidFill>
                  <a:prstClr val="black"/>
                </a:solidFill>
                <a:latin typeface="Arial" charset="0"/>
                <a:ea typeface="Arial" charset="0"/>
                <a:cs typeface="Arial" charset="0"/>
              </a:rPr>
              <a:t>Cyber Security has to </a:t>
            </a:r>
            <a:r>
              <a:rPr lang="nb-NO" sz="3240" dirty="0" err="1">
                <a:solidFill>
                  <a:prstClr val="black"/>
                </a:solidFill>
                <a:latin typeface="Arial" charset="0"/>
                <a:ea typeface="Arial" charset="0"/>
                <a:cs typeface="Arial" charset="0"/>
              </a:rPr>
              <a:t>become</a:t>
            </a:r>
            <a:r>
              <a:rPr lang="nb-NO" sz="3240" dirty="0">
                <a:solidFill>
                  <a:prstClr val="black"/>
                </a:solidFill>
                <a:latin typeface="Arial" charset="0"/>
                <a:ea typeface="Arial" charset="0"/>
                <a:cs typeface="Arial" charset="0"/>
              </a:rPr>
              <a:t> </a:t>
            </a:r>
            <a:r>
              <a:rPr lang="nb-NO" sz="3240" i="1" dirty="0" err="1">
                <a:solidFill>
                  <a:prstClr val="black"/>
                </a:solidFill>
                <a:latin typeface="Arial" charset="0"/>
                <a:ea typeface="Arial" charset="0"/>
                <a:cs typeface="Arial" charset="0"/>
              </a:rPr>
              <a:t>Core</a:t>
            </a:r>
            <a:r>
              <a:rPr lang="nb-NO" sz="3240" dirty="0">
                <a:solidFill>
                  <a:prstClr val="black"/>
                </a:solidFill>
                <a:latin typeface="Arial" charset="0"/>
                <a:ea typeface="Arial" charset="0"/>
                <a:cs typeface="Arial" charset="0"/>
              </a:rPr>
              <a:t> or </a:t>
            </a:r>
            <a:r>
              <a:rPr lang="nb-NO" sz="3240" i="1" dirty="0" err="1">
                <a:solidFill>
                  <a:prstClr val="black"/>
                </a:solidFill>
                <a:latin typeface="Arial" charset="0"/>
                <a:ea typeface="Arial" charset="0"/>
                <a:cs typeface="Arial" charset="0"/>
              </a:rPr>
              <a:t>Aspirational</a:t>
            </a:r>
            <a:r>
              <a:rPr lang="nb-NO" sz="3240" dirty="0">
                <a:solidFill>
                  <a:prstClr val="black"/>
                </a:solidFill>
                <a:latin typeface="Arial" charset="0"/>
                <a:ea typeface="Arial" charset="0"/>
                <a:cs typeface="Arial" charset="0"/>
              </a:rPr>
              <a:t> </a:t>
            </a:r>
            <a:r>
              <a:rPr lang="nb-NO" sz="3240" dirty="0" err="1">
                <a:solidFill>
                  <a:prstClr val="black"/>
                </a:solidFill>
                <a:latin typeface="Arial" charset="0"/>
                <a:ea typeface="Arial" charset="0"/>
                <a:cs typeface="Arial" charset="0"/>
              </a:rPr>
              <a:t>value</a:t>
            </a:r>
            <a:r>
              <a:rPr lang="nb-NO" sz="3240" dirty="0">
                <a:solidFill>
                  <a:prstClr val="black"/>
                </a:solidFill>
                <a:latin typeface="Arial" charset="0"/>
                <a:ea typeface="Arial" charset="0"/>
                <a:cs typeface="Arial" charset="0"/>
              </a:rPr>
              <a:t> more so </a:t>
            </a:r>
            <a:r>
              <a:rPr lang="nb-NO" sz="3240" dirty="0" err="1">
                <a:solidFill>
                  <a:prstClr val="black"/>
                </a:solidFill>
                <a:latin typeface="Arial" charset="0"/>
                <a:ea typeface="Arial" charset="0"/>
                <a:cs typeface="Arial" charset="0"/>
              </a:rPr>
              <a:t>than</a:t>
            </a:r>
            <a:r>
              <a:rPr lang="nb-NO" sz="3240" dirty="0">
                <a:solidFill>
                  <a:prstClr val="black"/>
                </a:solidFill>
                <a:latin typeface="Arial" charset="0"/>
                <a:ea typeface="Arial" charset="0"/>
                <a:cs typeface="Arial" charset="0"/>
              </a:rPr>
              <a:t> a </a:t>
            </a:r>
            <a:r>
              <a:rPr lang="nb-NO" sz="3240" i="1" dirty="0" err="1">
                <a:solidFill>
                  <a:prstClr val="black"/>
                </a:solidFill>
                <a:latin typeface="Arial" charset="0"/>
                <a:ea typeface="Arial" charset="0"/>
                <a:cs typeface="Arial" charset="0"/>
              </a:rPr>
              <a:t>Permission</a:t>
            </a:r>
            <a:r>
              <a:rPr lang="nb-NO" sz="3240" i="1" dirty="0">
                <a:solidFill>
                  <a:prstClr val="black"/>
                </a:solidFill>
                <a:latin typeface="Arial" charset="0"/>
                <a:ea typeface="Arial" charset="0"/>
                <a:cs typeface="Arial" charset="0"/>
              </a:rPr>
              <a:t>-to-play </a:t>
            </a:r>
            <a:r>
              <a:rPr lang="nb-NO" sz="3240" dirty="0">
                <a:solidFill>
                  <a:prstClr val="black"/>
                </a:solidFill>
                <a:latin typeface="Arial" charset="0"/>
                <a:ea typeface="Arial" charset="0"/>
                <a:cs typeface="Arial" charset="0"/>
              </a:rPr>
              <a:t>or </a:t>
            </a:r>
            <a:r>
              <a:rPr lang="nb-NO" sz="3240" i="1" dirty="0" err="1">
                <a:solidFill>
                  <a:prstClr val="black"/>
                </a:solidFill>
                <a:latin typeface="Arial" charset="0"/>
                <a:ea typeface="Arial" charset="0"/>
                <a:cs typeface="Arial" charset="0"/>
              </a:rPr>
              <a:t>Accidental</a:t>
            </a:r>
            <a:r>
              <a:rPr lang="nb-NO" sz="3240" dirty="0">
                <a:solidFill>
                  <a:prstClr val="black"/>
                </a:solidFill>
                <a:latin typeface="Arial" charset="0"/>
                <a:ea typeface="Arial" charset="0"/>
                <a:cs typeface="Arial" charset="0"/>
              </a:rPr>
              <a:t> </a:t>
            </a:r>
            <a:r>
              <a:rPr lang="nb-NO" sz="3240" dirty="0" err="1">
                <a:solidFill>
                  <a:prstClr val="black"/>
                </a:solidFill>
                <a:latin typeface="Arial" charset="0"/>
                <a:ea typeface="Arial" charset="0"/>
                <a:cs typeface="Arial" charset="0"/>
              </a:rPr>
              <a:t>value</a:t>
            </a:r>
            <a:br>
              <a:rPr lang="nb-NO" sz="3240" dirty="0">
                <a:solidFill>
                  <a:prstClr val="black"/>
                </a:solidFill>
                <a:latin typeface="Arial" charset="0"/>
                <a:ea typeface="Arial" charset="0"/>
                <a:cs typeface="Arial" charset="0"/>
              </a:rPr>
            </a:br>
            <a:endParaRPr lang="nb-NO" sz="3240" dirty="0">
              <a:solidFill>
                <a:prstClr val="black"/>
              </a:solidFill>
              <a:latin typeface="Arial" charset="0"/>
              <a:ea typeface="Arial" charset="0"/>
              <a:cs typeface="Arial" charset="0"/>
            </a:endParaRPr>
          </a:p>
          <a:p>
            <a:pPr marL="548640" indent="-548640" defTabSz="1097280" fontAlgn="base">
              <a:buFont typeface="+mj-lt"/>
              <a:buAutoNum type="arabicPeriod"/>
            </a:pPr>
            <a:r>
              <a:rPr lang="nb-NO" sz="3240" dirty="0" err="1">
                <a:solidFill>
                  <a:prstClr val="black"/>
                </a:solidFill>
                <a:latin typeface="Arial" charset="0"/>
                <a:ea typeface="Arial" charset="0"/>
                <a:cs typeface="Arial" charset="0"/>
              </a:rPr>
              <a:t>Leadership</a:t>
            </a:r>
            <a:r>
              <a:rPr lang="nb-NO" sz="3240" dirty="0">
                <a:solidFill>
                  <a:prstClr val="black"/>
                </a:solidFill>
                <a:latin typeface="Arial" charset="0"/>
                <a:ea typeface="Arial" charset="0"/>
                <a:cs typeface="Arial" charset="0"/>
              </a:rPr>
              <a:t> has to </a:t>
            </a:r>
            <a:r>
              <a:rPr lang="nb-NO" sz="3240" dirty="0" err="1">
                <a:solidFill>
                  <a:prstClr val="black"/>
                </a:solidFill>
                <a:latin typeface="Arial" charset="0"/>
                <a:ea typeface="Arial" charset="0"/>
                <a:cs typeface="Arial" charset="0"/>
              </a:rPr>
              <a:t>embody</a:t>
            </a:r>
            <a:r>
              <a:rPr lang="nb-NO" sz="3240" dirty="0">
                <a:solidFill>
                  <a:prstClr val="black"/>
                </a:solidFill>
                <a:latin typeface="Arial" charset="0"/>
                <a:ea typeface="Arial" charset="0"/>
                <a:cs typeface="Arial" charset="0"/>
              </a:rPr>
              <a:t> </a:t>
            </a:r>
            <a:r>
              <a:rPr lang="nb-NO" sz="3240" dirty="0" err="1">
                <a:solidFill>
                  <a:prstClr val="black"/>
                </a:solidFill>
                <a:latin typeface="Arial" charset="0"/>
                <a:ea typeface="Arial" charset="0"/>
                <a:cs typeface="Arial" charset="0"/>
              </a:rPr>
              <a:t>the</a:t>
            </a:r>
            <a:r>
              <a:rPr lang="nb-NO" sz="3240" dirty="0">
                <a:solidFill>
                  <a:prstClr val="black"/>
                </a:solidFill>
                <a:latin typeface="Arial" charset="0"/>
                <a:ea typeface="Arial" charset="0"/>
                <a:cs typeface="Arial" charset="0"/>
              </a:rPr>
              <a:t> </a:t>
            </a:r>
            <a:r>
              <a:rPr lang="nb-NO" sz="3240" dirty="0" err="1">
                <a:solidFill>
                  <a:prstClr val="black"/>
                </a:solidFill>
                <a:latin typeface="Arial" charset="0"/>
                <a:ea typeface="Arial" charset="0"/>
                <a:cs typeface="Arial" charset="0"/>
              </a:rPr>
              <a:t>behaviour</a:t>
            </a:r>
            <a:r>
              <a:rPr lang="nb-NO" sz="3240" dirty="0">
                <a:solidFill>
                  <a:prstClr val="black"/>
                </a:solidFill>
                <a:latin typeface="Arial" charset="0"/>
                <a:ea typeface="Arial" charset="0"/>
                <a:cs typeface="Arial" charset="0"/>
              </a:rPr>
              <a:t> to </a:t>
            </a:r>
            <a:r>
              <a:rPr lang="nb-NO" sz="3240" dirty="0" err="1">
                <a:solidFill>
                  <a:prstClr val="black"/>
                </a:solidFill>
                <a:latin typeface="Arial" charset="0"/>
                <a:ea typeface="Arial" charset="0"/>
                <a:cs typeface="Arial" charset="0"/>
              </a:rPr>
              <a:t>influence</a:t>
            </a:r>
            <a:r>
              <a:rPr lang="nb-NO" sz="3240" dirty="0">
                <a:solidFill>
                  <a:prstClr val="black"/>
                </a:solidFill>
                <a:latin typeface="Arial" charset="0"/>
                <a:ea typeface="Arial" charset="0"/>
                <a:cs typeface="Arial" charset="0"/>
              </a:rPr>
              <a:t> self-efficacy</a:t>
            </a:r>
            <a:br>
              <a:rPr lang="nb-NO" sz="3240" dirty="0">
                <a:solidFill>
                  <a:prstClr val="black"/>
                </a:solidFill>
                <a:latin typeface="Arial" charset="0"/>
                <a:ea typeface="Arial" charset="0"/>
                <a:cs typeface="Arial" charset="0"/>
              </a:rPr>
            </a:br>
            <a:endParaRPr lang="nb-NO" sz="3240" dirty="0">
              <a:solidFill>
                <a:prstClr val="black"/>
              </a:solidFill>
              <a:latin typeface="Arial" charset="0"/>
              <a:ea typeface="Arial" charset="0"/>
              <a:cs typeface="Arial" charset="0"/>
            </a:endParaRPr>
          </a:p>
          <a:p>
            <a:pPr marL="548640" indent="-548640" defTabSz="1097280" fontAlgn="base">
              <a:buFont typeface="+mj-lt"/>
              <a:buAutoNum type="arabicPeriod"/>
            </a:pPr>
            <a:r>
              <a:rPr lang="nb-NO" sz="3240" dirty="0">
                <a:solidFill>
                  <a:prstClr val="black"/>
                </a:solidFill>
                <a:latin typeface="Arial" charset="0"/>
                <a:ea typeface="Arial" charset="0"/>
                <a:cs typeface="Arial" charset="0"/>
              </a:rPr>
              <a:t>Training and </a:t>
            </a:r>
            <a:r>
              <a:rPr lang="nb-NO" sz="3240" dirty="0" err="1">
                <a:solidFill>
                  <a:prstClr val="black"/>
                </a:solidFill>
                <a:latin typeface="Arial" charset="0"/>
                <a:ea typeface="Arial" charset="0"/>
                <a:cs typeface="Arial" charset="0"/>
              </a:rPr>
              <a:t>education</a:t>
            </a:r>
            <a:r>
              <a:rPr lang="nb-NO" sz="3240" dirty="0">
                <a:solidFill>
                  <a:prstClr val="black"/>
                </a:solidFill>
                <a:latin typeface="Arial" charset="0"/>
                <a:ea typeface="Arial" charset="0"/>
                <a:cs typeface="Arial" charset="0"/>
              </a:rPr>
              <a:t> </a:t>
            </a:r>
            <a:r>
              <a:rPr lang="nb-NO" sz="3240" dirty="0" err="1">
                <a:solidFill>
                  <a:prstClr val="black"/>
                </a:solidFill>
                <a:latin typeface="Arial" charset="0"/>
                <a:ea typeface="Arial" charset="0"/>
                <a:cs typeface="Arial" charset="0"/>
              </a:rPr>
              <a:t>need</a:t>
            </a:r>
            <a:r>
              <a:rPr lang="nb-NO" sz="3240" dirty="0">
                <a:solidFill>
                  <a:prstClr val="black"/>
                </a:solidFill>
                <a:latin typeface="Arial" charset="0"/>
                <a:ea typeface="Arial" charset="0"/>
                <a:cs typeface="Arial" charset="0"/>
              </a:rPr>
              <a:t> to </a:t>
            </a:r>
            <a:r>
              <a:rPr lang="nb-NO" sz="3240" dirty="0" err="1">
                <a:solidFill>
                  <a:prstClr val="black"/>
                </a:solidFill>
                <a:latin typeface="Arial" charset="0"/>
                <a:ea typeface="Arial" charset="0"/>
                <a:cs typeface="Arial" charset="0"/>
              </a:rPr>
              <a:t>promote</a:t>
            </a:r>
            <a:r>
              <a:rPr lang="nb-NO" sz="3240" dirty="0">
                <a:solidFill>
                  <a:prstClr val="black"/>
                </a:solidFill>
                <a:latin typeface="Arial" charset="0"/>
                <a:ea typeface="Arial" charset="0"/>
                <a:cs typeface="Arial" charset="0"/>
              </a:rPr>
              <a:t> </a:t>
            </a:r>
            <a:r>
              <a:rPr lang="nb-NO" sz="3240" dirty="0" err="1">
                <a:solidFill>
                  <a:prstClr val="black"/>
                </a:solidFill>
                <a:latin typeface="Arial" charset="0"/>
                <a:ea typeface="Arial" charset="0"/>
                <a:cs typeface="Arial" charset="0"/>
              </a:rPr>
              <a:t>both</a:t>
            </a:r>
            <a:r>
              <a:rPr lang="nb-NO" sz="3240" dirty="0">
                <a:solidFill>
                  <a:prstClr val="black"/>
                </a:solidFill>
                <a:latin typeface="Arial" charset="0"/>
                <a:ea typeface="Arial" charset="0"/>
                <a:cs typeface="Arial" charset="0"/>
              </a:rPr>
              <a:t> Cyber Security </a:t>
            </a:r>
            <a:r>
              <a:rPr lang="nb-NO" sz="3240" dirty="0" err="1">
                <a:solidFill>
                  <a:prstClr val="black"/>
                </a:solidFill>
                <a:latin typeface="Arial" charset="0"/>
                <a:ea typeface="Arial" charset="0"/>
                <a:cs typeface="Arial" charset="0"/>
              </a:rPr>
              <a:t>compliance</a:t>
            </a:r>
            <a:r>
              <a:rPr lang="nb-NO" sz="3240" dirty="0">
                <a:solidFill>
                  <a:prstClr val="black"/>
                </a:solidFill>
                <a:latin typeface="Arial" charset="0"/>
                <a:ea typeface="Arial" charset="0"/>
                <a:cs typeface="Arial" charset="0"/>
              </a:rPr>
              <a:t> and </a:t>
            </a:r>
            <a:r>
              <a:rPr lang="nb-NO" sz="3240" dirty="0" err="1">
                <a:solidFill>
                  <a:prstClr val="black"/>
                </a:solidFill>
                <a:latin typeface="Arial" charset="0"/>
                <a:ea typeface="Arial" charset="0"/>
                <a:cs typeface="Arial" charset="0"/>
              </a:rPr>
              <a:t>adherence</a:t>
            </a:r>
            <a:r>
              <a:rPr lang="nb-NO" sz="3240" dirty="0">
                <a:solidFill>
                  <a:prstClr val="black"/>
                </a:solidFill>
                <a:latin typeface="Arial" charset="0"/>
                <a:ea typeface="Arial" charset="0"/>
                <a:cs typeface="Arial" charset="0"/>
              </a:rPr>
              <a:t> </a:t>
            </a:r>
            <a:r>
              <a:rPr lang="nb-NO" sz="3240" dirty="0" err="1">
                <a:solidFill>
                  <a:prstClr val="black"/>
                </a:solidFill>
                <a:latin typeface="Arial" charset="0"/>
                <a:ea typeface="Arial" charset="0"/>
                <a:cs typeface="Arial" charset="0"/>
              </a:rPr>
              <a:t>through</a:t>
            </a:r>
            <a:r>
              <a:rPr lang="nb-NO" sz="3240" dirty="0">
                <a:solidFill>
                  <a:prstClr val="black"/>
                </a:solidFill>
                <a:latin typeface="Arial" charset="0"/>
                <a:ea typeface="Arial" charset="0"/>
                <a:cs typeface="Arial" charset="0"/>
              </a:rPr>
              <a:t> human </a:t>
            </a:r>
            <a:r>
              <a:rPr lang="nb-NO" sz="3240" dirty="0" err="1">
                <a:solidFill>
                  <a:prstClr val="black"/>
                </a:solidFill>
                <a:latin typeface="Arial" charset="0"/>
                <a:ea typeface="Arial" charset="0"/>
                <a:cs typeface="Arial" charset="0"/>
              </a:rPr>
              <a:t>factor</a:t>
            </a:r>
            <a:r>
              <a:rPr lang="nb-NO" sz="3240" dirty="0">
                <a:solidFill>
                  <a:prstClr val="black"/>
                </a:solidFill>
                <a:latin typeface="Arial" charset="0"/>
                <a:ea typeface="Arial" charset="0"/>
                <a:cs typeface="Arial" charset="0"/>
              </a:rPr>
              <a:t> </a:t>
            </a:r>
            <a:r>
              <a:rPr lang="nb-NO" sz="3240" dirty="0" err="1">
                <a:solidFill>
                  <a:prstClr val="black"/>
                </a:solidFill>
                <a:latin typeface="Arial" charset="0"/>
                <a:ea typeface="Arial" charset="0"/>
                <a:cs typeface="Arial" charset="0"/>
              </a:rPr>
              <a:t>tailored</a:t>
            </a:r>
            <a:r>
              <a:rPr lang="nb-NO" sz="3240" dirty="0">
                <a:solidFill>
                  <a:prstClr val="black"/>
                </a:solidFill>
                <a:latin typeface="Arial" charset="0"/>
                <a:ea typeface="Arial" charset="0"/>
                <a:cs typeface="Arial" charset="0"/>
              </a:rPr>
              <a:t> programs </a:t>
            </a:r>
            <a:r>
              <a:rPr lang="nb-NO" sz="3240" dirty="0" err="1">
                <a:solidFill>
                  <a:prstClr val="black"/>
                </a:solidFill>
                <a:latin typeface="Arial" charset="0"/>
                <a:ea typeface="Arial" charset="0"/>
                <a:cs typeface="Arial" charset="0"/>
              </a:rPr>
              <a:t>that</a:t>
            </a:r>
            <a:r>
              <a:rPr lang="nb-NO" sz="3240" dirty="0">
                <a:solidFill>
                  <a:prstClr val="black"/>
                </a:solidFill>
                <a:latin typeface="Arial" charset="0"/>
                <a:ea typeface="Arial" charset="0"/>
                <a:cs typeface="Arial" charset="0"/>
              </a:rPr>
              <a:t> </a:t>
            </a:r>
            <a:r>
              <a:rPr lang="nb-NO" sz="3240" dirty="0" err="1">
                <a:solidFill>
                  <a:prstClr val="black"/>
                </a:solidFill>
                <a:latin typeface="Arial" charset="0"/>
                <a:ea typeface="Arial" charset="0"/>
                <a:cs typeface="Arial" charset="0"/>
              </a:rPr>
              <a:t>incorporate</a:t>
            </a:r>
            <a:r>
              <a:rPr lang="nb-NO" sz="3240" dirty="0">
                <a:solidFill>
                  <a:prstClr val="black"/>
                </a:solidFill>
                <a:latin typeface="Arial" charset="0"/>
                <a:ea typeface="Arial" charset="0"/>
                <a:cs typeface="Arial" charset="0"/>
              </a:rPr>
              <a:t> </a:t>
            </a:r>
            <a:r>
              <a:rPr lang="nb-NO" sz="3240" dirty="0" err="1">
                <a:solidFill>
                  <a:prstClr val="black"/>
                </a:solidFill>
                <a:latin typeface="Arial" charset="0"/>
                <a:ea typeface="Arial" charset="0"/>
                <a:cs typeface="Arial" charset="0"/>
              </a:rPr>
              <a:t>both</a:t>
            </a:r>
            <a:r>
              <a:rPr lang="nb-NO" sz="3240" dirty="0">
                <a:solidFill>
                  <a:prstClr val="black"/>
                </a:solidFill>
                <a:latin typeface="Arial" charset="0"/>
                <a:ea typeface="Arial" charset="0"/>
                <a:cs typeface="Arial" charset="0"/>
              </a:rPr>
              <a:t> microcognitive (</a:t>
            </a:r>
            <a:r>
              <a:rPr lang="nb-NO" sz="3240" dirty="0" err="1">
                <a:solidFill>
                  <a:prstClr val="black"/>
                </a:solidFill>
                <a:latin typeface="Arial" charset="0"/>
                <a:ea typeface="Arial" charset="0"/>
                <a:cs typeface="Arial" charset="0"/>
              </a:rPr>
              <a:t>individual</a:t>
            </a:r>
            <a:r>
              <a:rPr lang="nb-NO" sz="3240" dirty="0">
                <a:solidFill>
                  <a:prstClr val="black"/>
                </a:solidFill>
                <a:latin typeface="Arial" charset="0"/>
                <a:ea typeface="Arial" charset="0"/>
                <a:cs typeface="Arial" charset="0"/>
              </a:rPr>
              <a:t>: i.e. </a:t>
            </a:r>
            <a:r>
              <a:rPr lang="nb-NO" sz="3240" dirty="0" err="1">
                <a:solidFill>
                  <a:prstClr val="black"/>
                </a:solidFill>
                <a:latin typeface="Arial" charset="0"/>
                <a:ea typeface="Arial" charset="0"/>
                <a:cs typeface="Arial" charset="0"/>
              </a:rPr>
              <a:t>motivation</a:t>
            </a:r>
            <a:r>
              <a:rPr lang="nb-NO" sz="3240" dirty="0">
                <a:solidFill>
                  <a:prstClr val="black"/>
                </a:solidFill>
                <a:latin typeface="Arial" charset="0"/>
                <a:ea typeface="Arial" charset="0"/>
                <a:cs typeface="Arial" charset="0"/>
              </a:rPr>
              <a:t>, self-efficacy) and macrocognitive (</a:t>
            </a:r>
            <a:r>
              <a:rPr lang="nb-NO" sz="3240" dirty="0" err="1">
                <a:solidFill>
                  <a:prstClr val="black"/>
                </a:solidFill>
                <a:latin typeface="Arial" charset="0"/>
                <a:ea typeface="Arial" charset="0"/>
                <a:cs typeface="Arial" charset="0"/>
              </a:rPr>
              <a:t>situational</a:t>
            </a:r>
            <a:r>
              <a:rPr lang="nb-NO" sz="3240" dirty="0">
                <a:solidFill>
                  <a:prstClr val="black"/>
                </a:solidFill>
                <a:latin typeface="Arial" charset="0"/>
                <a:ea typeface="Arial" charset="0"/>
                <a:cs typeface="Arial" charset="0"/>
              </a:rPr>
              <a:t>: i.e. </a:t>
            </a:r>
            <a:r>
              <a:rPr lang="nb-NO" sz="3240" dirty="0" err="1">
                <a:solidFill>
                  <a:prstClr val="black"/>
                </a:solidFill>
                <a:latin typeface="Arial" charset="0"/>
                <a:ea typeface="Arial" charset="0"/>
                <a:cs typeface="Arial" charset="0"/>
              </a:rPr>
              <a:t>role-modelling</a:t>
            </a:r>
            <a:r>
              <a:rPr lang="nb-NO" sz="3240" dirty="0">
                <a:solidFill>
                  <a:prstClr val="black"/>
                </a:solidFill>
                <a:latin typeface="Arial" charset="0"/>
                <a:ea typeface="Arial" charset="0"/>
                <a:cs typeface="Arial" charset="0"/>
              </a:rPr>
              <a:t>, </a:t>
            </a:r>
            <a:r>
              <a:rPr lang="nb-NO" sz="3240" dirty="0" err="1">
                <a:solidFill>
                  <a:prstClr val="black"/>
                </a:solidFill>
                <a:latin typeface="Arial" charset="0"/>
                <a:ea typeface="Arial" charset="0"/>
                <a:cs typeface="Arial" charset="0"/>
              </a:rPr>
              <a:t>communication</a:t>
            </a:r>
            <a:r>
              <a:rPr lang="nb-NO" sz="3240" dirty="0">
                <a:solidFill>
                  <a:prstClr val="black"/>
                </a:solidFill>
                <a:latin typeface="Arial" charset="0"/>
                <a:ea typeface="Arial" charset="0"/>
                <a:cs typeface="Arial" charset="0"/>
              </a:rPr>
              <a:t>) </a:t>
            </a:r>
            <a:r>
              <a:rPr lang="nb-NO" sz="3240" dirty="0" err="1">
                <a:solidFill>
                  <a:prstClr val="black"/>
                </a:solidFill>
                <a:latin typeface="Arial" charset="0"/>
                <a:ea typeface="Arial" charset="0"/>
                <a:cs typeface="Arial" charset="0"/>
              </a:rPr>
              <a:t>aspects</a:t>
            </a:r>
            <a:r>
              <a:rPr lang="nb-NO" sz="3240" dirty="0">
                <a:solidFill>
                  <a:prstClr val="black"/>
                </a:solidFill>
                <a:latin typeface="Arial" charset="0"/>
                <a:ea typeface="Arial" charset="0"/>
                <a:cs typeface="Arial" charset="0"/>
              </a:rPr>
              <a:t>. </a:t>
            </a:r>
          </a:p>
          <a:p>
            <a:pPr marL="548640" indent="-548640" defTabSz="1097280">
              <a:buFont typeface="+mj-lt"/>
              <a:buAutoNum type="arabicPeriod"/>
            </a:pPr>
            <a:endParaRPr lang="nb-NO" sz="3240" dirty="0">
              <a:solidFill>
                <a:prstClr val="black"/>
              </a:solidFill>
              <a:latin typeface="Arial" charset="0"/>
              <a:ea typeface="Arial" charset="0"/>
              <a:cs typeface="Arial" charset="0"/>
            </a:endParaRPr>
          </a:p>
        </p:txBody>
      </p:sp>
      <p:sp>
        <p:nvSpPr>
          <p:cNvPr id="8" name="Rektangel 7"/>
          <p:cNvSpPr/>
          <p:nvPr/>
        </p:nvSpPr>
        <p:spPr>
          <a:xfrm>
            <a:off x="12632473" y="2308366"/>
            <a:ext cx="240772" cy="424732"/>
          </a:xfrm>
          <a:prstGeom prst="rect">
            <a:avLst/>
          </a:prstGeom>
        </p:spPr>
        <p:txBody>
          <a:bodyPr wrap="none">
            <a:spAutoFit/>
          </a:bodyPr>
          <a:lstStyle/>
          <a:p>
            <a:pPr defTabSz="1097280"/>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
        <p:nvSpPr>
          <p:cNvPr id="9" name="Rektangel 8"/>
          <p:cNvSpPr/>
          <p:nvPr/>
        </p:nvSpPr>
        <p:spPr>
          <a:xfrm>
            <a:off x="7172661" y="3893201"/>
            <a:ext cx="240772" cy="424732"/>
          </a:xfrm>
          <a:prstGeom prst="rect">
            <a:avLst/>
          </a:prstGeom>
        </p:spPr>
        <p:txBody>
          <a:bodyPr wrap="none">
            <a:spAutoFit/>
          </a:bodyPr>
          <a:lstStyle/>
          <a:p>
            <a:pPr defTabSz="1097280"/>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
        <p:nvSpPr>
          <p:cNvPr id="10" name="Rektangel 9"/>
          <p:cNvSpPr/>
          <p:nvPr/>
        </p:nvSpPr>
        <p:spPr>
          <a:xfrm>
            <a:off x="7172661" y="3893201"/>
            <a:ext cx="240772" cy="424732"/>
          </a:xfrm>
          <a:prstGeom prst="rect">
            <a:avLst/>
          </a:prstGeom>
        </p:spPr>
        <p:txBody>
          <a:bodyPr wrap="none">
            <a:spAutoFit/>
          </a:bodyPr>
          <a:lstStyle/>
          <a:p>
            <a:pPr defTabSz="1097280"/>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Tree>
    <p:extLst>
      <p:ext uri="{BB962C8B-B14F-4D97-AF65-F5344CB8AC3E}">
        <p14:creationId xmlns:p14="http://schemas.microsoft.com/office/powerpoint/2010/main" val="841674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0ADBD-3168-7C30-ACEE-BF50CBB5F521}"/>
              </a:ext>
            </a:extLst>
          </p:cNvPr>
          <p:cNvSpPr>
            <a:spLocks noGrp="1"/>
          </p:cNvSpPr>
          <p:nvPr>
            <p:ph type="title"/>
          </p:nvPr>
        </p:nvSpPr>
        <p:spPr/>
        <p:txBody>
          <a:bodyPr/>
          <a:lstStyle/>
          <a:p>
            <a:r>
              <a:rPr lang="nb-NO" dirty="0" err="1"/>
              <a:t>Communication</a:t>
            </a:r>
            <a:endParaRPr lang="nb-NO" dirty="0"/>
          </a:p>
        </p:txBody>
      </p:sp>
      <p:sp>
        <p:nvSpPr>
          <p:cNvPr id="3" name="Content Placeholder 2">
            <a:extLst>
              <a:ext uri="{FF2B5EF4-FFF2-40B4-BE49-F238E27FC236}">
                <a16:creationId xmlns:a16="http://schemas.microsoft.com/office/drawing/2014/main" id="{B0172FCC-9808-4078-9BA2-E7CDEB4DA702}"/>
              </a:ext>
            </a:extLst>
          </p:cNvPr>
          <p:cNvSpPr>
            <a:spLocks noGrp="1"/>
          </p:cNvSpPr>
          <p:nvPr>
            <p:ph idx="1"/>
          </p:nvPr>
        </p:nvSpPr>
        <p:spPr/>
        <p:txBody>
          <a:bodyPr/>
          <a:lstStyle/>
          <a:p>
            <a:r>
              <a:rPr lang="nb-NO" dirty="0"/>
              <a:t>(2-way)</a:t>
            </a:r>
          </a:p>
          <a:p>
            <a:r>
              <a:rPr lang="nb-NO" dirty="0"/>
              <a:t>How </a:t>
            </a:r>
            <a:r>
              <a:rPr lang="nb-NO" dirty="0" err="1"/>
              <a:t>does</a:t>
            </a:r>
            <a:r>
              <a:rPr lang="nb-NO" dirty="0"/>
              <a:t> </a:t>
            </a:r>
            <a:r>
              <a:rPr lang="nb-NO" dirty="0" err="1"/>
              <a:t>communication</a:t>
            </a:r>
            <a:r>
              <a:rPr lang="nb-NO" dirty="0"/>
              <a:t> </a:t>
            </a:r>
            <a:r>
              <a:rPr lang="nb-NO" dirty="0" err="1"/>
              <a:t>flow</a:t>
            </a:r>
            <a:r>
              <a:rPr lang="nb-NO" dirty="0"/>
              <a:t> </a:t>
            </a:r>
            <a:r>
              <a:rPr lang="nb-NO" dirty="0" err="1"/>
              <a:t>upward</a:t>
            </a:r>
            <a:r>
              <a:rPr lang="nb-NO" dirty="0"/>
              <a:t>?</a:t>
            </a:r>
          </a:p>
          <a:p>
            <a:r>
              <a:rPr lang="nb-NO" dirty="0"/>
              <a:t>How </a:t>
            </a:r>
            <a:r>
              <a:rPr lang="nb-NO" dirty="0" err="1"/>
              <a:t>does</a:t>
            </a:r>
            <a:r>
              <a:rPr lang="nb-NO" dirty="0"/>
              <a:t> </a:t>
            </a:r>
            <a:r>
              <a:rPr lang="nb-NO" dirty="0" err="1"/>
              <a:t>communication</a:t>
            </a:r>
            <a:r>
              <a:rPr lang="nb-NO" dirty="0"/>
              <a:t> </a:t>
            </a:r>
            <a:r>
              <a:rPr lang="nb-NO" dirty="0" err="1"/>
              <a:t>flow</a:t>
            </a:r>
            <a:r>
              <a:rPr lang="nb-NO" dirty="0"/>
              <a:t> </a:t>
            </a:r>
            <a:r>
              <a:rPr lang="nb-NO" dirty="0" err="1"/>
              <a:t>downward</a:t>
            </a:r>
            <a:r>
              <a:rPr lang="nb-NO" dirty="0"/>
              <a:t>?</a:t>
            </a:r>
          </a:p>
        </p:txBody>
      </p:sp>
      <p:pic>
        <p:nvPicPr>
          <p:cNvPr id="4" name="Picture 3">
            <a:extLst>
              <a:ext uri="{FF2B5EF4-FFF2-40B4-BE49-F238E27FC236}">
                <a16:creationId xmlns:a16="http://schemas.microsoft.com/office/drawing/2014/main" id="{0F70FE32-4E3F-FAAC-ADCB-82FE695661F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57805" y="2616040"/>
            <a:ext cx="3219478" cy="4958240"/>
          </a:xfrm>
          <a:prstGeom prst="rect">
            <a:avLst/>
          </a:prstGeom>
        </p:spPr>
      </p:pic>
      <p:pic>
        <p:nvPicPr>
          <p:cNvPr id="5" name="Picture 4">
            <a:extLst>
              <a:ext uri="{FF2B5EF4-FFF2-40B4-BE49-F238E27FC236}">
                <a16:creationId xmlns:a16="http://schemas.microsoft.com/office/drawing/2014/main" id="{7278E33E-4A4B-A15B-7465-59D06D99598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43419" y="197729"/>
            <a:ext cx="4631803" cy="1831097"/>
          </a:xfrm>
          <a:prstGeom prst="rect">
            <a:avLst/>
          </a:prstGeom>
        </p:spPr>
      </p:pic>
    </p:spTree>
    <p:extLst>
      <p:ext uri="{BB962C8B-B14F-4D97-AF65-F5344CB8AC3E}">
        <p14:creationId xmlns:p14="http://schemas.microsoft.com/office/powerpoint/2010/main" val="2814678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AFBA1-CAD2-75CE-23E7-134AF7E416BE}"/>
              </a:ext>
            </a:extLst>
          </p:cNvPr>
          <p:cNvSpPr>
            <a:spLocks noGrp="1"/>
          </p:cNvSpPr>
          <p:nvPr>
            <p:ph type="title"/>
          </p:nvPr>
        </p:nvSpPr>
        <p:spPr/>
        <p:txBody>
          <a:bodyPr/>
          <a:lstStyle/>
          <a:p>
            <a:endParaRPr lang="nb-NO"/>
          </a:p>
        </p:txBody>
      </p:sp>
      <p:sp>
        <p:nvSpPr>
          <p:cNvPr id="3" name="Content Placeholder 2">
            <a:extLst>
              <a:ext uri="{FF2B5EF4-FFF2-40B4-BE49-F238E27FC236}">
                <a16:creationId xmlns:a16="http://schemas.microsoft.com/office/drawing/2014/main" id="{BBBADD3A-7F9B-49BB-A361-1F8FD9AC15E7}"/>
              </a:ext>
            </a:extLst>
          </p:cNvPr>
          <p:cNvSpPr>
            <a:spLocks noGrp="1"/>
          </p:cNvSpPr>
          <p:nvPr>
            <p:ph sz="half" idx="1"/>
          </p:nvPr>
        </p:nvSpPr>
        <p:spPr/>
        <p:txBody>
          <a:bodyPr/>
          <a:lstStyle/>
          <a:p>
            <a:endParaRPr lang="nb-NO"/>
          </a:p>
        </p:txBody>
      </p:sp>
      <p:sp>
        <p:nvSpPr>
          <p:cNvPr id="4" name="Content Placeholder 3">
            <a:extLst>
              <a:ext uri="{FF2B5EF4-FFF2-40B4-BE49-F238E27FC236}">
                <a16:creationId xmlns:a16="http://schemas.microsoft.com/office/drawing/2014/main" id="{9E82DE8F-3F8E-4E1F-23FE-2A54208A4FDF}"/>
              </a:ext>
            </a:extLst>
          </p:cNvPr>
          <p:cNvSpPr>
            <a:spLocks noGrp="1"/>
          </p:cNvSpPr>
          <p:nvPr>
            <p:ph sz="half" idx="2"/>
          </p:nvPr>
        </p:nvSpPr>
        <p:spPr/>
        <p:txBody>
          <a:bodyPr/>
          <a:lstStyle/>
          <a:p>
            <a:endParaRPr lang="nb-NO"/>
          </a:p>
        </p:txBody>
      </p:sp>
      <p:pic>
        <p:nvPicPr>
          <p:cNvPr id="6" name="Picture 5">
            <a:extLst>
              <a:ext uri="{FF2B5EF4-FFF2-40B4-BE49-F238E27FC236}">
                <a16:creationId xmlns:a16="http://schemas.microsoft.com/office/drawing/2014/main" id="{5FA7315F-0B55-9F31-3517-FAF03BA2B4B8}"/>
              </a:ext>
            </a:extLst>
          </p:cNvPr>
          <p:cNvPicPr>
            <a:picLocks noChangeAspect="1"/>
          </p:cNvPicPr>
          <p:nvPr/>
        </p:nvPicPr>
        <p:blipFill>
          <a:blip r:embed="rId2"/>
          <a:stretch>
            <a:fillRect/>
          </a:stretch>
        </p:blipFill>
        <p:spPr>
          <a:xfrm>
            <a:off x="113295" y="79447"/>
            <a:ext cx="14403810" cy="8070707"/>
          </a:xfrm>
          <a:prstGeom prst="rect">
            <a:avLst/>
          </a:prstGeom>
        </p:spPr>
      </p:pic>
      <p:pic>
        <p:nvPicPr>
          <p:cNvPr id="8" name="Picture 7">
            <a:extLst>
              <a:ext uri="{FF2B5EF4-FFF2-40B4-BE49-F238E27FC236}">
                <a16:creationId xmlns:a16="http://schemas.microsoft.com/office/drawing/2014/main" id="{7283FECB-8E26-06B3-6BF6-CFCDA86FF3A3}"/>
              </a:ext>
            </a:extLst>
          </p:cNvPr>
          <p:cNvPicPr>
            <a:picLocks noChangeAspect="1"/>
          </p:cNvPicPr>
          <p:nvPr/>
        </p:nvPicPr>
        <p:blipFill>
          <a:blip r:embed="rId3"/>
          <a:stretch>
            <a:fillRect/>
          </a:stretch>
        </p:blipFill>
        <p:spPr>
          <a:xfrm>
            <a:off x="942086" y="119458"/>
            <a:ext cx="12746228" cy="7990685"/>
          </a:xfrm>
          <a:prstGeom prst="rect">
            <a:avLst/>
          </a:prstGeom>
        </p:spPr>
      </p:pic>
    </p:spTree>
    <p:extLst>
      <p:ext uri="{BB962C8B-B14F-4D97-AF65-F5344CB8AC3E}">
        <p14:creationId xmlns:p14="http://schemas.microsoft.com/office/powerpoint/2010/main" val="1775929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8F966-4264-48E9-A52F-66595B1BEAE1}"/>
              </a:ext>
            </a:extLst>
          </p:cNvPr>
          <p:cNvSpPr>
            <a:spLocks noGrp="1"/>
          </p:cNvSpPr>
          <p:nvPr>
            <p:ph type="title"/>
          </p:nvPr>
        </p:nvSpPr>
        <p:spPr>
          <a:xfrm>
            <a:off x="1" y="231052"/>
            <a:ext cx="4912520" cy="2128880"/>
          </a:xfrm>
        </p:spPr>
        <p:txBody>
          <a:bodyPr vert="horz" lIns="109728" tIns="54864" rIns="109728" bIns="54864" rtlCol="0" anchor="b">
            <a:normAutofit/>
          </a:bodyPr>
          <a:lstStyle/>
          <a:p>
            <a:r>
              <a:rPr lang="en-US" sz="4800" dirty="0"/>
              <a:t>What to Communicate - SITREPS</a:t>
            </a:r>
          </a:p>
        </p:txBody>
      </p:sp>
      <p:pic>
        <p:nvPicPr>
          <p:cNvPr id="6" name="Picture 5">
            <a:extLst>
              <a:ext uri="{FF2B5EF4-FFF2-40B4-BE49-F238E27FC236}">
                <a16:creationId xmlns:a16="http://schemas.microsoft.com/office/drawing/2014/main" id="{F4D4DCC2-BE39-48AA-BB00-667FFF3C7EF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16693" y="1592837"/>
            <a:ext cx="7005451" cy="5043926"/>
          </a:xfrm>
          <a:prstGeom prst="rect">
            <a:avLst/>
          </a:prstGeom>
        </p:spPr>
      </p:pic>
      <p:pic>
        <p:nvPicPr>
          <p:cNvPr id="8" name="Content Placeholder 7">
            <a:extLst>
              <a:ext uri="{FF2B5EF4-FFF2-40B4-BE49-F238E27FC236}">
                <a16:creationId xmlns:a16="http://schemas.microsoft.com/office/drawing/2014/main" id="{E2AA6BAE-8757-43B3-9EA6-D7AC2520E808}"/>
              </a:ext>
            </a:extLst>
          </p:cNvPr>
          <p:cNvPicPr>
            <a:picLocks noGrp="1" noChangeAspect="1"/>
          </p:cNvPicPr>
          <p:nvPr>
            <p:ph sz="half" idx="2"/>
          </p:nvPr>
        </p:nvPicPr>
        <p:blipFill>
          <a:blip r:embed="rId4"/>
          <a:stretch>
            <a:fillRect/>
          </a:stretch>
        </p:blipFill>
        <p:spPr>
          <a:xfrm>
            <a:off x="6835140" y="2359932"/>
            <a:ext cx="7679803" cy="5183868"/>
          </a:xfrm>
          <a:prstGeom prst="rect">
            <a:avLst/>
          </a:prstGeom>
        </p:spPr>
      </p:pic>
      <p:pic>
        <p:nvPicPr>
          <p:cNvPr id="10" name="Picture 9">
            <a:extLst>
              <a:ext uri="{FF2B5EF4-FFF2-40B4-BE49-F238E27FC236}">
                <a16:creationId xmlns:a16="http://schemas.microsoft.com/office/drawing/2014/main" id="{A9E8293F-2416-4490-B1A1-2FAFF5D953FA}"/>
              </a:ext>
            </a:extLst>
          </p:cNvPr>
          <p:cNvPicPr>
            <a:picLocks noChangeAspect="1"/>
          </p:cNvPicPr>
          <p:nvPr/>
        </p:nvPicPr>
        <p:blipFill>
          <a:blip r:embed="rId5"/>
          <a:stretch>
            <a:fillRect/>
          </a:stretch>
        </p:blipFill>
        <p:spPr>
          <a:xfrm>
            <a:off x="5716693" y="742824"/>
            <a:ext cx="8323231" cy="7255724"/>
          </a:xfrm>
          <a:prstGeom prst="rect">
            <a:avLst/>
          </a:prstGeom>
        </p:spPr>
      </p:pic>
      <p:pic>
        <p:nvPicPr>
          <p:cNvPr id="3" name="Picture 2">
            <a:extLst>
              <a:ext uri="{FF2B5EF4-FFF2-40B4-BE49-F238E27FC236}">
                <a16:creationId xmlns:a16="http://schemas.microsoft.com/office/drawing/2014/main" id="{DF8E192D-0D53-D498-8877-CF453B878FD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83977" y="2359933"/>
            <a:ext cx="5589854" cy="4541756"/>
          </a:xfrm>
          <a:prstGeom prst="rect">
            <a:avLst/>
          </a:prstGeom>
          <a:effectLst/>
        </p:spPr>
      </p:pic>
      <p:sp>
        <p:nvSpPr>
          <p:cNvPr id="4" name="Oval 3">
            <a:extLst>
              <a:ext uri="{FF2B5EF4-FFF2-40B4-BE49-F238E27FC236}">
                <a16:creationId xmlns:a16="http://schemas.microsoft.com/office/drawing/2014/main" id="{781EE743-2F6F-4D82-BB3F-970F68D37247}"/>
              </a:ext>
            </a:extLst>
          </p:cNvPr>
          <p:cNvSpPr/>
          <p:nvPr/>
        </p:nvSpPr>
        <p:spPr>
          <a:xfrm>
            <a:off x="926085" y="3393438"/>
            <a:ext cx="1395306" cy="1449493"/>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n-GB" sz="2160" dirty="0">
              <a:solidFill>
                <a:prstClr val="white"/>
              </a:solidFill>
              <a:latin typeface="Aptos" panose="02110004020202020204"/>
            </a:endParaRPr>
          </a:p>
        </p:txBody>
      </p:sp>
      <p:sp>
        <p:nvSpPr>
          <p:cNvPr id="5" name="Oval 4">
            <a:extLst>
              <a:ext uri="{FF2B5EF4-FFF2-40B4-BE49-F238E27FC236}">
                <a16:creationId xmlns:a16="http://schemas.microsoft.com/office/drawing/2014/main" id="{99793408-CAA8-FBAB-EEEC-43B38CED7BC7}"/>
              </a:ext>
            </a:extLst>
          </p:cNvPr>
          <p:cNvSpPr/>
          <p:nvPr/>
        </p:nvSpPr>
        <p:spPr>
          <a:xfrm>
            <a:off x="2025824" y="3393438"/>
            <a:ext cx="1395306" cy="1449493"/>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n-GB" sz="2160" dirty="0">
              <a:solidFill>
                <a:prstClr val="white"/>
              </a:solidFill>
              <a:latin typeface="Aptos" panose="02110004020202020204"/>
            </a:endParaRPr>
          </a:p>
        </p:txBody>
      </p:sp>
      <p:sp>
        <p:nvSpPr>
          <p:cNvPr id="7" name="Oval 6">
            <a:extLst>
              <a:ext uri="{FF2B5EF4-FFF2-40B4-BE49-F238E27FC236}">
                <a16:creationId xmlns:a16="http://schemas.microsoft.com/office/drawing/2014/main" id="{BF5941B6-095B-ABED-667C-21E55E751C12}"/>
              </a:ext>
            </a:extLst>
          </p:cNvPr>
          <p:cNvSpPr/>
          <p:nvPr/>
        </p:nvSpPr>
        <p:spPr>
          <a:xfrm>
            <a:off x="3007453" y="3398304"/>
            <a:ext cx="1395306" cy="1449493"/>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n-GB" sz="2160" dirty="0">
              <a:solidFill>
                <a:prstClr val="white"/>
              </a:solidFill>
              <a:latin typeface="Aptos" panose="02110004020202020204"/>
            </a:endParaRPr>
          </a:p>
        </p:txBody>
      </p:sp>
    </p:spTree>
    <p:extLst>
      <p:ext uri="{BB962C8B-B14F-4D97-AF65-F5344CB8AC3E}">
        <p14:creationId xmlns:p14="http://schemas.microsoft.com/office/powerpoint/2010/main" val="1035892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0" presetClass="exit" presetSubtype="0" fill="hold" grpId="1" nodeType="withEffect">
                                  <p:stCondLst>
                                    <p:cond delay="0"/>
                                  </p:stCondLst>
                                  <p:childTnLst>
                                    <p:animEffect transition="out" filter="fade">
                                      <p:cBhvr>
                                        <p:cTn id="22" dur="500"/>
                                        <p:tgtEl>
                                          <p:spTgt spid="4"/>
                                        </p:tgtEl>
                                      </p:cBhvr>
                                    </p:animEffect>
                                    <p:set>
                                      <p:cBhvr>
                                        <p:cTn id="23" dur="1" fill="hold">
                                          <p:stCondLst>
                                            <p:cond delay="499"/>
                                          </p:stCondLst>
                                        </p:cTn>
                                        <p:tgtEl>
                                          <p:spTgt spid="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par>
                                <p:cTn id="30" presetID="16" presetClass="entr" presetSubtype="21"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par>
                                <p:cTn id="33" presetID="16" presetClass="exit" presetSubtype="21" fill="hold" grpId="1" nodeType="withEffect">
                                  <p:stCondLst>
                                    <p:cond delay="0"/>
                                  </p:stCondLst>
                                  <p:childTnLst>
                                    <p:animEffect transition="out" filter="barn(inVertical)">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ssholder for innhold 7"/>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28762" y="845446"/>
            <a:ext cx="7841170" cy="3425438"/>
          </a:xfrm>
        </p:spPr>
      </p:pic>
      <p:sp>
        <p:nvSpPr>
          <p:cNvPr id="9" name="Plassholder for innhold 2"/>
          <p:cNvSpPr txBox="1">
            <a:spLocks/>
          </p:cNvSpPr>
          <p:nvPr/>
        </p:nvSpPr>
        <p:spPr>
          <a:xfrm>
            <a:off x="528762" y="4401314"/>
            <a:ext cx="12618720" cy="626620"/>
          </a:xfrm>
          <a:prstGeom prst="rect">
            <a:avLst/>
          </a:prstGeom>
        </p:spPr>
        <p:txBody>
          <a:bodyPr vert="horz" lIns="109728" tIns="54864" rIns="109728" bIns="54864"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defTabSz="1097280">
              <a:spcBef>
                <a:spcPts val="1200"/>
              </a:spcBef>
              <a:buNone/>
            </a:pPr>
            <a:r>
              <a:rPr lang="nb-NO" sz="3360" dirty="0">
                <a:solidFill>
                  <a:prstClr val="black"/>
                </a:solidFill>
                <a:latin typeface="Arial" charset="0"/>
                <a:ea typeface="Arial" charset="0"/>
                <a:cs typeface="Arial" charset="0"/>
              </a:rPr>
              <a:t>How </a:t>
            </a:r>
            <a:r>
              <a:rPr lang="nb-NO" sz="3360" dirty="0" err="1">
                <a:solidFill>
                  <a:prstClr val="black"/>
                </a:solidFill>
                <a:latin typeface="Arial" charset="0"/>
                <a:ea typeface="Arial" charset="0"/>
                <a:cs typeface="Arial" charset="0"/>
              </a:rPr>
              <a:t>critical</a:t>
            </a:r>
            <a:r>
              <a:rPr lang="nb-NO" sz="3360" dirty="0">
                <a:solidFill>
                  <a:prstClr val="black"/>
                </a:solidFill>
                <a:latin typeface="Arial" charset="0"/>
                <a:ea typeface="Arial" charset="0"/>
                <a:cs typeface="Arial" charset="0"/>
              </a:rPr>
              <a:t> is </a:t>
            </a:r>
            <a:r>
              <a:rPr lang="nb-NO" sz="3360" dirty="0" err="1">
                <a:solidFill>
                  <a:prstClr val="black"/>
                </a:solidFill>
                <a:latin typeface="Arial" charset="0"/>
                <a:ea typeface="Arial" charset="0"/>
                <a:cs typeface="Arial" charset="0"/>
              </a:rPr>
              <a:t>the</a:t>
            </a:r>
            <a:r>
              <a:rPr lang="nb-NO" sz="3360" dirty="0">
                <a:solidFill>
                  <a:prstClr val="black"/>
                </a:solidFill>
                <a:latin typeface="Arial" charset="0"/>
                <a:ea typeface="Arial" charset="0"/>
                <a:cs typeface="Arial" charset="0"/>
              </a:rPr>
              <a:t> system?</a:t>
            </a:r>
            <a:endParaRPr lang="en-US" sz="3360" dirty="0">
              <a:solidFill>
                <a:prstClr val="black"/>
              </a:solidFill>
              <a:latin typeface="Arial" charset="0"/>
              <a:ea typeface="Arial" charset="0"/>
              <a:cs typeface="Arial" charset="0"/>
            </a:endParaRPr>
          </a:p>
        </p:txBody>
      </p:sp>
      <p:sp>
        <p:nvSpPr>
          <p:cNvPr id="10" name="Plassholder for innhold 2"/>
          <p:cNvSpPr txBox="1">
            <a:spLocks/>
          </p:cNvSpPr>
          <p:nvPr/>
        </p:nvSpPr>
        <p:spPr>
          <a:xfrm>
            <a:off x="711642" y="218826"/>
            <a:ext cx="12618720" cy="626620"/>
          </a:xfrm>
          <a:prstGeom prst="rect">
            <a:avLst/>
          </a:prstGeom>
        </p:spPr>
        <p:txBody>
          <a:bodyPr vert="horz" lIns="109728" tIns="54864" rIns="109728" bIns="54864"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defTabSz="1097280">
              <a:spcBef>
                <a:spcPts val="1200"/>
              </a:spcBef>
              <a:buNone/>
            </a:pPr>
            <a:r>
              <a:rPr lang="nb-NO" sz="3360" dirty="0" err="1">
                <a:solidFill>
                  <a:prstClr val="black"/>
                </a:solidFill>
                <a:latin typeface="Arial" charset="0"/>
                <a:ea typeface="Arial" charset="0"/>
                <a:cs typeface="Arial" charset="0"/>
              </a:rPr>
              <a:t>Where</a:t>
            </a:r>
            <a:r>
              <a:rPr lang="nb-NO" sz="3360" dirty="0">
                <a:solidFill>
                  <a:prstClr val="black"/>
                </a:solidFill>
                <a:latin typeface="Arial" charset="0"/>
                <a:ea typeface="Arial" charset="0"/>
                <a:cs typeface="Arial" charset="0"/>
              </a:rPr>
              <a:t> in </a:t>
            </a:r>
            <a:r>
              <a:rPr lang="nb-NO" sz="3360" dirty="0" err="1">
                <a:solidFill>
                  <a:prstClr val="black"/>
                </a:solidFill>
                <a:latin typeface="Arial" charset="0"/>
                <a:ea typeface="Arial" charset="0"/>
                <a:cs typeface="Arial" charset="0"/>
              </a:rPr>
              <a:t>the</a:t>
            </a:r>
            <a:r>
              <a:rPr lang="nb-NO" sz="3360" dirty="0">
                <a:solidFill>
                  <a:prstClr val="black"/>
                </a:solidFill>
                <a:latin typeface="Arial" charset="0"/>
                <a:ea typeface="Arial" charset="0"/>
                <a:cs typeface="Arial" charset="0"/>
              </a:rPr>
              <a:t> Kill Chain is </a:t>
            </a:r>
            <a:r>
              <a:rPr lang="nb-NO" sz="3360" dirty="0" err="1">
                <a:solidFill>
                  <a:prstClr val="black"/>
                </a:solidFill>
                <a:latin typeface="Arial" charset="0"/>
                <a:ea typeface="Arial" charset="0"/>
                <a:cs typeface="Arial" charset="0"/>
              </a:rPr>
              <a:t>attack</a:t>
            </a:r>
            <a:r>
              <a:rPr lang="nb-NO" sz="3360" dirty="0">
                <a:solidFill>
                  <a:prstClr val="black"/>
                </a:solidFill>
                <a:latin typeface="Arial" charset="0"/>
                <a:ea typeface="Arial" charset="0"/>
                <a:cs typeface="Arial" charset="0"/>
              </a:rPr>
              <a:t> 1?</a:t>
            </a:r>
            <a:endParaRPr lang="en-US" sz="3360" dirty="0">
              <a:solidFill>
                <a:prstClr val="black"/>
              </a:solidFill>
              <a:latin typeface="Arial" charset="0"/>
              <a:ea typeface="Arial" charset="0"/>
              <a:cs typeface="Arial" charset="0"/>
            </a:endParaRPr>
          </a:p>
        </p:txBody>
      </p:sp>
      <p:pic>
        <p:nvPicPr>
          <p:cNvPr id="12" name="Bild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28259" y="1158755"/>
            <a:ext cx="3582204" cy="1827286"/>
          </a:xfrm>
          <a:prstGeom prst="rect">
            <a:avLst/>
          </a:prstGeom>
        </p:spPr>
      </p:pic>
      <p:sp>
        <p:nvSpPr>
          <p:cNvPr id="13" name="Plassholder for innhold 2"/>
          <p:cNvSpPr txBox="1">
            <a:spLocks/>
          </p:cNvSpPr>
          <p:nvPr/>
        </p:nvSpPr>
        <p:spPr>
          <a:xfrm>
            <a:off x="528762" y="5804564"/>
            <a:ext cx="12618720" cy="626620"/>
          </a:xfrm>
          <a:prstGeom prst="rect">
            <a:avLst/>
          </a:prstGeom>
        </p:spPr>
        <p:txBody>
          <a:bodyPr vert="horz" lIns="109728" tIns="54864" rIns="109728" bIns="54864"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defTabSz="1097280">
              <a:spcBef>
                <a:spcPts val="1200"/>
              </a:spcBef>
              <a:buNone/>
            </a:pPr>
            <a:r>
              <a:rPr lang="nb-NO" sz="3360" dirty="0">
                <a:solidFill>
                  <a:prstClr val="black"/>
                </a:solidFill>
                <a:latin typeface="Arial" charset="0"/>
                <a:ea typeface="Arial" charset="0"/>
                <a:cs typeface="Arial" charset="0"/>
              </a:rPr>
              <a:t>How severe was </a:t>
            </a:r>
            <a:r>
              <a:rPr lang="nb-NO" sz="3360" dirty="0" err="1">
                <a:solidFill>
                  <a:prstClr val="black"/>
                </a:solidFill>
                <a:latin typeface="Arial" charset="0"/>
                <a:ea typeface="Arial" charset="0"/>
                <a:cs typeface="Arial" charset="0"/>
              </a:rPr>
              <a:t>the</a:t>
            </a:r>
            <a:r>
              <a:rPr lang="nb-NO" sz="3360" dirty="0">
                <a:solidFill>
                  <a:prstClr val="black"/>
                </a:solidFill>
                <a:latin typeface="Arial" charset="0"/>
                <a:ea typeface="Arial" charset="0"/>
                <a:cs typeface="Arial" charset="0"/>
              </a:rPr>
              <a:t> </a:t>
            </a:r>
            <a:r>
              <a:rPr lang="nb-NO" sz="3360" dirty="0" err="1">
                <a:solidFill>
                  <a:prstClr val="black"/>
                </a:solidFill>
                <a:latin typeface="Arial" charset="0"/>
                <a:ea typeface="Arial" charset="0"/>
                <a:cs typeface="Arial" charset="0"/>
              </a:rPr>
              <a:t>attack</a:t>
            </a:r>
            <a:r>
              <a:rPr lang="nb-NO" sz="3360" dirty="0">
                <a:solidFill>
                  <a:prstClr val="black"/>
                </a:solidFill>
                <a:latin typeface="Arial" charset="0"/>
                <a:ea typeface="Arial" charset="0"/>
                <a:cs typeface="Arial" charset="0"/>
              </a:rPr>
              <a:t>? </a:t>
            </a:r>
            <a:endParaRPr lang="en-US" sz="3360" dirty="0">
              <a:solidFill>
                <a:prstClr val="black"/>
              </a:solidFill>
              <a:latin typeface="Arial" charset="0"/>
              <a:ea typeface="Arial" charset="0"/>
              <a:cs typeface="Arial" charset="0"/>
            </a:endParaRPr>
          </a:p>
        </p:txBody>
      </p:sp>
      <p:pic>
        <p:nvPicPr>
          <p:cNvPr id="14" name="Bilde 1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28762" y="5047514"/>
            <a:ext cx="9860280" cy="731520"/>
          </a:xfrm>
          <a:prstGeom prst="rect">
            <a:avLst/>
          </a:prstGeom>
        </p:spPr>
      </p:pic>
      <p:pic>
        <p:nvPicPr>
          <p:cNvPr id="15" name="Bilde 1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11642" y="6622392"/>
            <a:ext cx="9921240" cy="853440"/>
          </a:xfrm>
          <a:prstGeom prst="rect">
            <a:avLst/>
          </a:prstGeom>
        </p:spPr>
      </p:pic>
    </p:spTree>
    <p:extLst>
      <p:ext uri="{BB962C8B-B14F-4D97-AF65-F5344CB8AC3E}">
        <p14:creationId xmlns:p14="http://schemas.microsoft.com/office/powerpoint/2010/main" val="2651977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528762" y="218827"/>
            <a:ext cx="12618720" cy="7764282"/>
          </a:xfrm>
        </p:spPr>
        <p:txBody>
          <a:bodyPr/>
          <a:lstStyle/>
          <a:p>
            <a:pPr marL="0" indent="0">
              <a:buNone/>
            </a:pPr>
            <a:r>
              <a:rPr lang="nb-NO" dirty="0" err="1">
                <a:latin typeface="Arial" charset="0"/>
                <a:ea typeface="Arial" charset="0"/>
                <a:cs typeface="Arial" charset="0"/>
              </a:rPr>
              <a:t>Describe</a:t>
            </a:r>
            <a:r>
              <a:rPr lang="nb-NO" dirty="0">
                <a:latin typeface="Arial" charset="0"/>
                <a:ea typeface="Arial" charset="0"/>
                <a:cs typeface="Arial" charset="0"/>
              </a:rPr>
              <a:t> </a:t>
            </a:r>
            <a:r>
              <a:rPr lang="nb-NO" dirty="0" err="1">
                <a:latin typeface="Arial" charset="0"/>
                <a:ea typeface="Arial" charset="0"/>
                <a:cs typeface="Arial" charset="0"/>
              </a:rPr>
              <a:t>the</a:t>
            </a:r>
            <a:r>
              <a:rPr lang="nb-NO" dirty="0">
                <a:latin typeface="Arial" charset="0"/>
                <a:ea typeface="Arial" charset="0"/>
                <a:cs typeface="Arial" charset="0"/>
              </a:rPr>
              <a:t> </a:t>
            </a:r>
            <a:r>
              <a:rPr lang="nb-NO" dirty="0" err="1">
                <a:latin typeface="Arial" charset="0"/>
                <a:ea typeface="Arial" charset="0"/>
                <a:cs typeface="Arial" charset="0"/>
              </a:rPr>
              <a:t>activity</a:t>
            </a:r>
            <a:r>
              <a:rPr lang="nb-NO" dirty="0">
                <a:latin typeface="Arial" charset="0"/>
                <a:ea typeface="Arial" charset="0"/>
                <a:cs typeface="Arial" charset="0"/>
              </a:rPr>
              <a:t> </a:t>
            </a:r>
            <a:r>
              <a:rPr lang="nb-NO" dirty="0" err="1">
                <a:latin typeface="Arial" charset="0"/>
                <a:ea typeface="Arial" charset="0"/>
                <a:cs typeface="Arial" charset="0"/>
              </a:rPr>
              <a:t>you</a:t>
            </a:r>
            <a:r>
              <a:rPr lang="nb-NO" dirty="0">
                <a:latin typeface="Arial" charset="0"/>
                <a:ea typeface="Arial" charset="0"/>
                <a:cs typeface="Arial" charset="0"/>
              </a:rPr>
              <a:t> </a:t>
            </a:r>
            <a:r>
              <a:rPr lang="nb-NO" dirty="0" err="1">
                <a:latin typeface="Arial" charset="0"/>
                <a:ea typeface="Arial" charset="0"/>
                <a:cs typeface="Arial" charset="0"/>
              </a:rPr>
              <a:t>saw</a:t>
            </a:r>
            <a:r>
              <a:rPr lang="nb-NO" dirty="0">
                <a:latin typeface="Arial" charset="0"/>
                <a:ea typeface="Arial" charset="0"/>
                <a:cs typeface="Arial" charset="0"/>
              </a:rPr>
              <a:t> (</a:t>
            </a:r>
            <a:r>
              <a:rPr lang="nb-NO" dirty="0" err="1">
                <a:latin typeface="Arial" charset="0"/>
                <a:ea typeface="Arial" charset="0"/>
                <a:cs typeface="Arial" charset="0"/>
              </a:rPr>
              <a:t>specific</a:t>
            </a:r>
            <a:r>
              <a:rPr lang="nb-NO" dirty="0">
                <a:latin typeface="Arial" charset="0"/>
                <a:ea typeface="Arial" charset="0"/>
                <a:cs typeface="Arial" charset="0"/>
              </a:rPr>
              <a:t> </a:t>
            </a:r>
            <a:r>
              <a:rPr lang="nb-NO" dirty="0" err="1">
                <a:latin typeface="Arial" charset="0"/>
                <a:ea typeface="Arial" charset="0"/>
                <a:cs typeface="Arial" charset="0"/>
              </a:rPr>
              <a:t>but</a:t>
            </a:r>
            <a:r>
              <a:rPr lang="nb-NO" dirty="0">
                <a:latin typeface="Arial" charset="0"/>
                <a:ea typeface="Arial" charset="0"/>
                <a:cs typeface="Arial" charset="0"/>
              </a:rPr>
              <a:t> not </a:t>
            </a:r>
            <a:r>
              <a:rPr lang="nb-NO" dirty="0" err="1">
                <a:latin typeface="Arial" charset="0"/>
                <a:ea typeface="Arial" charset="0"/>
                <a:cs typeface="Arial" charset="0"/>
              </a:rPr>
              <a:t>overly</a:t>
            </a:r>
            <a:r>
              <a:rPr lang="nb-NO" dirty="0">
                <a:latin typeface="Arial" charset="0"/>
                <a:ea typeface="Arial" charset="0"/>
                <a:cs typeface="Arial" charset="0"/>
              </a:rPr>
              <a:t> </a:t>
            </a:r>
            <a:r>
              <a:rPr lang="nb-NO" dirty="0" err="1">
                <a:latin typeface="Arial" charset="0"/>
                <a:ea typeface="Arial" charset="0"/>
                <a:cs typeface="Arial" charset="0"/>
              </a:rPr>
              <a:t>detailed</a:t>
            </a:r>
            <a:r>
              <a:rPr lang="nb-NO" dirty="0">
                <a:latin typeface="Arial" charset="0"/>
                <a:ea typeface="Arial" charset="0"/>
                <a:cs typeface="Arial" charset="0"/>
              </a:rPr>
              <a:t>) </a:t>
            </a:r>
          </a:p>
          <a:p>
            <a:pPr marL="617220" indent="-617220">
              <a:buFont typeface="+mj-lt"/>
              <a:buAutoNum type="arabicPeriod"/>
            </a:pPr>
            <a:endParaRPr lang="nb-NO" dirty="0">
              <a:latin typeface="Arial" charset="0"/>
              <a:ea typeface="Arial" charset="0"/>
              <a:cs typeface="Arial" charset="0"/>
            </a:endParaRPr>
          </a:p>
          <a:p>
            <a:pPr marL="617220" indent="-617220">
              <a:buFont typeface="+mj-lt"/>
              <a:buAutoNum type="arabicPeriod"/>
            </a:pPr>
            <a:endParaRPr lang="nb-NO" dirty="0">
              <a:latin typeface="Arial" charset="0"/>
              <a:ea typeface="Arial" charset="0"/>
              <a:cs typeface="Arial" charset="0"/>
            </a:endParaRPr>
          </a:p>
          <a:p>
            <a:pPr marL="617220" indent="-617220">
              <a:buFont typeface="+mj-lt"/>
              <a:buAutoNum type="arabicPeriod"/>
            </a:pPr>
            <a:endParaRPr lang="nb-NO" dirty="0">
              <a:latin typeface="Arial" charset="0"/>
              <a:ea typeface="Arial" charset="0"/>
              <a:cs typeface="Arial" charset="0"/>
            </a:endParaRPr>
          </a:p>
          <a:p>
            <a:pPr marL="0" indent="0">
              <a:buNone/>
            </a:pPr>
            <a:r>
              <a:rPr lang="nb-NO" dirty="0" err="1">
                <a:latin typeface="Arial" charset="0"/>
                <a:ea typeface="Arial" charset="0"/>
                <a:cs typeface="Arial" charset="0"/>
              </a:rPr>
              <a:t>What</a:t>
            </a:r>
            <a:r>
              <a:rPr lang="nb-NO" dirty="0">
                <a:latin typeface="Arial" charset="0"/>
                <a:ea typeface="Arial" charset="0"/>
                <a:cs typeface="Arial" charset="0"/>
              </a:rPr>
              <a:t> type of </a:t>
            </a:r>
            <a:r>
              <a:rPr lang="nb-NO" dirty="0" err="1">
                <a:latin typeface="Arial" charset="0"/>
                <a:ea typeface="Arial" charset="0"/>
                <a:cs typeface="Arial" charset="0"/>
              </a:rPr>
              <a:t>incident</a:t>
            </a:r>
            <a:r>
              <a:rPr lang="nb-NO" dirty="0">
                <a:latin typeface="Arial" charset="0"/>
                <a:ea typeface="Arial" charset="0"/>
                <a:cs typeface="Arial" charset="0"/>
              </a:rPr>
              <a:t> do </a:t>
            </a:r>
            <a:r>
              <a:rPr lang="nb-NO" dirty="0" err="1">
                <a:latin typeface="Arial" charset="0"/>
                <a:ea typeface="Arial" charset="0"/>
                <a:cs typeface="Arial" charset="0"/>
              </a:rPr>
              <a:t>you</a:t>
            </a:r>
            <a:r>
              <a:rPr lang="nb-NO" dirty="0">
                <a:latin typeface="Arial" charset="0"/>
                <a:ea typeface="Arial" charset="0"/>
                <a:cs typeface="Arial" charset="0"/>
              </a:rPr>
              <a:t> </a:t>
            </a:r>
            <a:r>
              <a:rPr lang="nb-NO" dirty="0" err="1">
                <a:latin typeface="Arial" charset="0"/>
                <a:ea typeface="Arial" charset="0"/>
                <a:cs typeface="Arial" charset="0"/>
              </a:rPr>
              <a:t>think</a:t>
            </a:r>
            <a:r>
              <a:rPr lang="nb-NO" dirty="0">
                <a:latin typeface="Arial" charset="0"/>
                <a:ea typeface="Arial" charset="0"/>
                <a:cs typeface="Arial" charset="0"/>
              </a:rPr>
              <a:t> it was? </a:t>
            </a:r>
          </a:p>
          <a:p>
            <a:pPr marL="617220" indent="-617220">
              <a:buFont typeface="+mj-lt"/>
              <a:buAutoNum type="arabicPeriod"/>
            </a:pPr>
            <a:endParaRPr lang="nb-NO" dirty="0">
              <a:latin typeface="Arial" charset="0"/>
              <a:ea typeface="Arial" charset="0"/>
              <a:cs typeface="Arial" charset="0"/>
            </a:endParaRPr>
          </a:p>
          <a:p>
            <a:pPr marL="617220" indent="-617220">
              <a:buFont typeface="+mj-lt"/>
              <a:buAutoNum type="arabicPeriod"/>
            </a:pPr>
            <a:endParaRPr lang="nb-NO" dirty="0">
              <a:latin typeface="Arial" charset="0"/>
              <a:ea typeface="Arial" charset="0"/>
              <a:cs typeface="Arial" charset="0"/>
            </a:endParaRPr>
          </a:p>
          <a:p>
            <a:pPr marL="617220" indent="-617220">
              <a:buFont typeface="+mj-lt"/>
              <a:buAutoNum type="arabicPeriod"/>
            </a:pPr>
            <a:endParaRPr lang="nb-NO" dirty="0">
              <a:latin typeface="Arial" charset="0"/>
              <a:ea typeface="Arial" charset="0"/>
              <a:cs typeface="Arial" charset="0"/>
            </a:endParaRPr>
          </a:p>
          <a:p>
            <a:pPr marL="0" indent="0">
              <a:buNone/>
            </a:pPr>
            <a:r>
              <a:rPr lang="nb-NO" dirty="0">
                <a:latin typeface="Arial" charset="0"/>
                <a:ea typeface="Arial" charset="0"/>
                <a:cs typeface="Arial" charset="0"/>
              </a:rPr>
              <a:t>If </a:t>
            </a:r>
            <a:r>
              <a:rPr lang="nb-NO" dirty="0" err="1">
                <a:latin typeface="Arial" charset="0"/>
                <a:ea typeface="Arial" charset="0"/>
                <a:cs typeface="Arial" charset="0"/>
              </a:rPr>
              <a:t>you</a:t>
            </a:r>
            <a:r>
              <a:rPr lang="nb-NO" dirty="0">
                <a:latin typeface="Arial" charset="0"/>
                <a:ea typeface="Arial" charset="0"/>
                <a:cs typeface="Arial" charset="0"/>
              </a:rPr>
              <a:t> </a:t>
            </a:r>
            <a:r>
              <a:rPr lang="nb-NO" dirty="0" err="1">
                <a:latin typeface="Arial" charset="0"/>
                <a:ea typeface="Arial" charset="0"/>
                <a:cs typeface="Arial" charset="0"/>
              </a:rPr>
              <a:t>could</a:t>
            </a:r>
            <a:r>
              <a:rPr lang="nb-NO" dirty="0">
                <a:latin typeface="Arial" charset="0"/>
                <a:ea typeface="Arial" charset="0"/>
                <a:cs typeface="Arial" charset="0"/>
              </a:rPr>
              <a:t> </a:t>
            </a:r>
            <a:r>
              <a:rPr lang="nb-NO" dirty="0" err="1">
                <a:latin typeface="Arial" charset="0"/>
                <a:ea typeface="Arial" charset="0"/>
                <a:cs typeface="Arial" charset="0"/>
              </a:rPr>
              <a:t>suggest</a:t>
            </a:r>
            <a:r>
              <a:rPr lang="nb-NO" dirty="0">
                <a:latin typeface="Arial" charset="0"/>
                <a:ea typeface="Arial" charset="0"/>
                <a:cs typeface="Arial" charset="0"/>
              </a:rPr>
              <a:t> </a:t>
            </a:r>
            <a:r>
              <a:rPr lang="nb-NO" dirty="0" err="1">
                <a:latin typeface="Arial" charset="0"/>
                <a:ea typeface="Arial" charset="0"/>
                <a:cs typeface="Arial" charset="0"/>
              </a:rPr>
              <a:t>anything</a:t>
            </a:r>
            <a:r>
              <a:rPr lang="nb-NO" dirty="0">
                <a:latin typeface="Arial" charset="0"/>
                <a:ea typeface="Arial" charset="0"/>
                <a:cs typeface="Arial" charset="0"/>
              </a:rPr>
              <a:t> - </a:t>
            </a:r>
            <a:r>
              <a:rPr lang="nb-NO" dirty="0" err="1">
                <a:latin typeface="Arial" charset="0"/>
                <a:ea typeface="Arial" charset="0"/>
                <a:cs typeface="Arial" charset="0"/>
              </a:rPr>
              <a:t>which</a:t>
            </a:r>
            <a:r>
              <a:rPr lang="nb-NO" dirty="0">
                <a:latin typeface="Arial" charset="0"/>
                <a:ea typeface="Arial" charset="0"/>
                <a:cs typeface="Arial" charset="0"/>
              </a:rPr>
              <a:t> </a:t>
            </a:r>
            <a:r>
              <a:rPr lang="nb-NO" dirty="0" err="1">
                <a:latin typeface="Arial" charset="0"/>
                <a:ea typeface="Arial" charset="0"/>
                <a:cs typeface="Arial" charset="0"/>
              </a:rPr>
              <a:t>actions</a:t>
            </a:r>
            <a:r>
              <a:rPr lang="nb-NO" dirty="0">
                <a:latin typeface="Arial" charset="0"/>
                <a:ea typeface="Arial" charset="0"/>
                <a:cs typeface="Arial" charset="0"/>
              </a:rPr>
              <a:t> </a:t>
            </a:r>
            <a:r>
              <a:rPr lang="nb-NO" dirty="0" err="1">
                <a:latin typeface="Arial" charset="0"/>
                <a:ea typeface="Arial" charset="0"/>
                <a:cs typeface="Arial" charset="0"/>
              </a:rPr>
              <a:t>should</a:t>
            </a:r>
            <a:r>
              <a:rPr lang="nb-NO" dirty="0">
                <a:latin typeface="Arial" charset="0"/>
                <a:ea typeface="Arial" charset="0"/>
                <a:cs typeface="Arial" charset="0"/>
              </a:rPr>
              <a:t> be done? </a:t>
            </a:r>
            <a:br>
              <a:rPr lang="nb-NO" dirty="0">
                <a:latin typeface="Arial" charset="0"/>
                <a:ea typeface="Arial" charset="0"/>
                <a:cs typeface="Arial" charset="0"/>
              </a:rPr>
            </a:br>
            <a:endParaRPr lang="en-US" dirty="0">
              <a:latin typeface="Arial" charset="0"/>
              <a:ea typeface="Arial" charset="0"/>
              <a:cs typeface="Arial" charset="0"/>
            </a:endParaRPr>
          </a:p>
        </p:txBody>
      </p:sp>
      <p:grpSp>
        <p:nvGrpSpPr>
          <p:cNvPr id="7" name="Gruppe 6"/>
          <p:cNvGrpSpPr/>
          <p:nvPr/>
        </p:nvGrpSpPr>
        <p:grpSpPr>
          <a:xfrm>
            <a:off x="683812" y="826936"/>
            <a:ext cx="13421802" cy="6666215"/>
            <a:chOff x="569843" y="689113"/>
            <a:chExt cx="11184835" cy="5555179"/>
          </a:xfrm>
        </p:grpSpPr>
        <p:sp>
          <p:nvSpPr>
            <p:cNvPr id="4" name="Ramme 3"/>
            <p:cNvSpPr/>
            <p:nvPr/>
          </p:nvSpPr>
          <p:spPr>
            <a:xfrm>
              <a:off x="569843" y="689113"/>
              <a:ext cx="11184835" cy="1417982"/>
            </a:xfrm>
            <a:prstGeom prst="frame">
              <a:avLst>
                <a:gd name="adj1" fmla="val 222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black"/>
                </a:solidFill>
                <a:latin typeface="Aptos" panose="02110004020202020204"/>
              </a:endParaRPr>
            </a:p>
          </p:txBody>
        </p:sp>
        <p:sp>
          <p:nvSpPr>
            <p:cNvPr id="5" name="Ramme 4"/>
            <p:cNvSpPr/>
            <p:nvPr/>
          </p:nvSpPr>
          <p:spPr>
            <a:xfrm>
              <a:off x="569843" y="2708481"/>
              <a:ext cx="11184835" cy="1417982"/>
            </a:xfrm>
            <a:prstGeom prst="frame">
              <a:avLst>
                <a:gd name="adj1" fmla="val 222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black"/>
                </a:solidFill>
                <a:latin typeface="Aptos" panose="02110004020202020204"/>
              </a:endParaRPr>
            </a:p>
          </p:txBody>
        </p:sp>
        <p:sp>
          <p:nvSpPr>
            <p:cNvPr id="6" name="Ramme 5"/>
            <p:cNvSpPr/>
            <p:nvPr/>
          </p:nvSpPr>
          <p:spPr>
            <a:xfrm>
              <a:off x="569843" y="4826310"/>
              <a:ext cx="11184835" cy="1417982"/>
            </a:xfrm>
            <a:prstGeom prst="frame">
              <a:avLst>
                <a:gd name="adj1" fmla="val 222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black"/>
                </a:solidFill>
                <a:latin typeface="Aptos" panose="02110004020202020204"/>
              </a:endParaRPr>
            </a:p>
          </p:txBody>
        </p:sp>
      </p:grpSp>
      <p:pic>
        <p:nvPicPr>
          <p:cNvPr id="2" name="Picture 1">
            <a:extLst>
              <a:ext uri="{FF2B5EF4-FFF2-40B4-BE49-F238E27FC236}">
                <a16:creationId xmlns:a16="http://schemas.microsoft.com/office/drawing/2014/main" id="{62AD3FA7-2B5A-83EB-A98F-05972AE5F17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47488" y="7188403"/>
            <a:ext cx="5512303" cy="1402814"/>
          </a:xfrm>
          <a:prstGeom prst="rect">
            <a:avLst/>
          </a:prstGeom>
        </p:spPr>
      </p:pic>
      <p:sp>
        <p:nvSpPr>
          <p:cNvPr id="8" name="Oval 7">
            <a:extLst>
              <a:ext uri="{FF2B5EF4-FFF2-40B4-BE49-F238E27FC236}">
                <a16:creationId xmlns:a16="http://schemas.microsoft.com/office/drawing/2014/main" id="{F4343CE9-8995-AEBC-B46C-6E22B2F0F636}"/>
              </a:ext>
            </a:extLst>
          </p:cNvPr>
          <p:cNvSpPr/>
          <p:nvPr/>
        </p:nvSpPr>
        <p:spPr>
          <a:xfrm>
            <a:off x="864108" y="932688"/>
            <a:ext cx="2921508" cy="147767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097280"/>
            <a:r>
              <a:rPr lang="nb-NO" sz="8640" dirty="0">
                <a:solidFill>
                  <a:prstClr val="white"/>
                </a:solidFill>
                <a:latin typeface="Aptos" panose="02110004020202020204"/>
              </a:rPr>
              <a:t>L1</a:t>
            </a:r>
          </a:p>
        </p:txBody>
      </p:sp>
      <p:sp>
        <p:nvSpPr>
          <p:cNvPr id="9" name="Oval 8">
            <a:extLst>
              <a:ext uri="{FF2B5EF4-FFF2-40B4-BE49-F238E27FC236}">
                <a16:creationId xmlns:a16="http://schemas.microsoft.com/office/drawing/2014/main" id="{533472C9-3F7B-C3B3-4D7F-1A0B37B7558B}"/>
              </a:ext>
            </a:extLst>
          </p:cNvPr>
          <p:cNvSpPr/>
          <p:nvPr/>
        </p:nvSpPr>
        <p:spPr>
          <a:xfrm>
            <a:off x="3474720" y="3362130"/>
            <a:ext cx="2921508" cy="1477673"/>
          </a:xfrm>
          <a:prstGeom prst="ellipse">
            <a:avLst/>
          </a:prstGeom>
          <a:solidFill>
            <a:srgbClr val="8E5677"/>
          </a:solidFill>
          <a:ln>
            <a:solidFill>
              <a:srgbClr val="A12F89"/>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097280"/>
            <a:r>
              <a:rPr lang="nb-NO" sz="8640" dirty="0">
                <a:solidFill>
                  <a:prstClr val="white"/>
                </a:solidFill>
                <a:latin typeface="Aptos" panose="02110004020202020204"/>
              </a:rPr>
              <a:t>L2</a:t>
            </a:r>
          </a:p>
        </p:txBody>
      </p:sp>
      <p:sp>
        <p:nvSpPr>
          <p:cNvPr id="10" name="Oval 9">
            <a:extLst>
              <a:ext uri="{FF2B5EF4-FFF2-40B4-BE49-F238E27FC236}">
                <a16:creationId xmlns:a16="http://schemas.microsoft.com/office/drawing/2014/main" id="{938CCD3E-FAC7-88FA-8E7A-AA2C8DC7865A}"/>
              </a:ext>
            </a:extLst>
          </p:cNvPr>
          <p:cNvSpPr/>
          <p:nvPr/>
        </p:nvSpPr>
        <p:spPr>
          <a:xfrm>
            <a:off x="6519672" y="5924992"/>
            <a:ext cx="2921508" cy="1477673"/>
          </a:xfrm>
          <a:prstGeom prst="ellipse">
            <a:avLst/>
          </a:prstGeom>
          <a:solidFill>
            <a:schemeClr val="bg1">
              <a:lumMod val="6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097280"/>
            <a:r>
              <a:rPr lang="nb-NO" sz="8640" dirty="0">
                <a:solidFill>
                  <a:prstClr val="white"/>
                </a:solidFill>
                <a:latin typeface="Aptos" panose="02110004020202020204"/>
              </a:rPr>
              <a:t>L3</a:t>
            </a:r>
          </a:p>
        </p:txBody>
      </p:sp>
    </p:spTree>
    <p:extLst>
      <p:ext uri="{BB962C8B-B14F-4D97-AF65-F5344CB8AC3E}">
        <p14:creationId xmlns:p14="http://schemas.microsoft.com/office/powerpoint/2010/main" val="2101133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33D1BE9-7A49-4ECE-9781-DCEA58970A7C}"/>
              </a:ext>
            </a:extLst>
          </p:cNvPr>
          <p:cNvSpPr>
            <a:spLocks noGrp="1"/>
          </p:cNvSpPr>
          <p:nvPr>
            <p:ph type="ctrTitle"/>
          </p:nvPr>
        </p:nvSpPr>
        <p:spPr>
          <a:xfrm>
            <a:off x="1005839" y="349308"/>
            <a:ext cx="12618719" cy="1119226"/>
          </a:xfrm>
        </p:spPr>
        <p:txBody>
          <a:bodyPr>
            <a:normAutofit/>
          </a:bodyPr>
          <a:lstStyle/>
          <a:p>
            <a:pPr algn="l"/>
            <a:r>
              <a:rPr lang="nb-NO" sz="6480"/>
              <a:t>Leadership styles</a:t>
            </a:r>
          </a:p>
        </p:txBody>
      </p:sp>
      <p:sp>
        <p:nvSpPr>
          <p:cNvPr id="7" name="Subtitle 6">
            <a:extLst>
              <a:ext uri="{FF2B5EF4-FFF2-40B4-BE49-F238E27FC236}">
                <a16:creationId xmlns:a16="http://schemas.microsoft.com/office/drawing/2014/main" id="{C907E34F-322B-422F-ACCD-1716C3C49796}"/>
              </a:ext>
            </a:extLst>
          </p:cNvPr>
          <p:cNvSpPr>
            <a:spLocks noGrp="1"/>
          </p:cNvSpPr>
          <p:nvPr>
            <p:ph type="subTitle" idx="1"/>
          </p:nvPr>
        </p:nvSpPr>
        <p:spPr>
          <a:xfrm>
            <a:off x="1005839" y="1602871"/>
            <a:ext cx="12618719" cy="504749"/>
          </a:xfrm>
        </p:spPr>
        <p:txBody>
          <a:bodyPr>
            <a:normAutofit/>
          </a:bodyPr>
          <a:lstStyle/>
          <a:p>
            <a:pPr algn="l"/>
            <a:endParaRPr lang="nb-NO"/>
          </a:p>
        </p:txBody>
      </p:sp>
      <p:pic>
        <p:nvPicPr>
          <p:cNvPr id="9" name="Picture 8" descr="Timeline&#10;&#10;Description automatically generated">
            <a:extLst>
              <a:ext uri="{FF2B5EF4-FFF2-40B4-BE49-F238E27FC236}">
                <a16:creationId xmlns:a16="http://schemas.microsoft.com/office/drawing/2014/main" id="{5E5046D9-D2F9-4C64-BAD2-779760FBFEC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168199" y="2236561"/>
            <a:ext cx="8293999" cy="5328895"/>
          </a:xfrm>
          <a:prstGeom prst="rect">
            <a:avLst/>
          </a:prstGeom>
        </p:spPr>
      </p:pic>
    </p:spTree>
    <p:extLst>
      <p:ext uri="{BB962C8B-B14F-4D97-AF65-F5344CB8AC3E}">
        <p14:creationId xmlns:p14="http://schemas.microsoft.com/office/powerpoint/2010/main" val="1214702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5000"/>
            <a:lum/>
          </a:blip>
          <a:srcRect/>
          <a:stretch>
            <a:fillRect l="-16000" r="-16000"/>
          </a:stretch>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Interaction</a:t>
            </a:r>
            <a:r>
              <a:rPr lang="nb-NO" dirty="0"/>
              <a:t> </a:t>
            </a:r>
            <a:r>
              <a:rPr lang="nb-NO" dirty="0" err="1"/>
              <a:t>Paradigm</a:t>
            </a:r>
            <a:endParaRPr lang="nb-NO" dirty="0"/>
          </a:p>
        </p:txBody>
      </p:sp>
      <p:sp>
        <p:nvSpPr>
          <p:cNvPr id="3" name="Plassholder for innhold 2"/>
          <p:cNvSpPr>
            <a:spLocks noGrp="1"/>
          </p:cNvSpPr>
          <p:nvPr>
            <p:ph idx="1"/>
          </p:nvPr>
        </p:nvSpPr>
        <p:spPr>
          <a:xfrm>
            <a:off x="649411" y="2190750"/>
            <a:ext cx="13346507" cy="5221606"/>
          </a:xfrm>
        </p:spPr>
        <p:txBody>
          <a:bodyPr>
            <a:normAutofit lnSpcReduction="10000"/>
          </a:bodyPr>
          <a:lstStyle/>
          <a:p>
            <a:pPr marL="0" indent="0">
              <a:buNone/>
            </a:pPr>
            <a:r>
              <a:rPr lang="nb-NO" sz="2400" dirty="0" err="1"/>
              <a:t>Other</a:t>
            </a:r>
            <a:r>
              <a:rPr lang="nb-NO" sz="2400" dirty="0"/>
              <a:t> </a:t>
            </a:r>
            <a:r>
              <a:rPr lang="nb-NO" sz="2400" dirty="0" err="1"/>
              <a:t>people</a:t>
            </a:r>
            <a:r>
              <a:rPr lang="nb-NO" sz="2400" dirty="0"/>
              <a:t> </a:t>
            </a:r>
            <a:r>
              <a:rPr lang="nb-NO" sz="2400" dirty="0" err="1"/>
              <a:t>become</a:t>
            </a:r>
            <a:r>
              <a:rPr lang="nb-NO" sz="2400" dirty="0"/>
              <a:t> </a:t>
            </a:r>
            <a:r>
              <a:rPr lang="nb-NO" sz="2400" dirty="0" err="1"/>
              <a:t>person’s</a:t>
            </a:r>
            <a:r>
              <a:rPr lang="nb-NO" sz="2400" dirty="0"/>
              <a:t> </a:t>
            </a:r>
            <a:r>
              <a:rPr lang="nb-NO" sz="2400" dirty="0" err="1"/>
              <a:t>situation</a:t>
            </a:r>
            <a:r>
              <a:rPr lang="nb-NO" sz="2400" dirty="0"/>
              <a:t> </a:t>
            </a:r>
          </a:p>
          <a:p>
            <a:pPr marL="0" indent="0" algn="ctr">
              <a:buNone/>
            </a:pPr>
            <a:r>
              <a:rPr lang="nb-NO" sz="11520" dirty="0"/>
              <a:t>B= f(P x S)</a:t>
            </a:r>
          </a:p>
          <a:p>
            <a:pPr marL="0" indent="0">
              <a:buNone/>
            </a:pPr>
            <a:r>
              <a:rPr lang="nb-NO" sz="5160" dirty="0" err="1"/>
              <a:t>Complicated</a:t>
            </a:r>
            <a:r>
              <a:rPr lang="nb-NO" sz="5160" dirty="0"/>
              <a:t> </a:t>
            </a:r>
            <a:r>
              <a:rPr lang="nb-NO" sz="5160" dirty="0" err="1"/>
              <a:t>picture</a:t>
            </a:r>
            <a:r>
              <a:rPr lang="nb-NO" sz="5160" dirty="0"/>
              <a:t>:</a:t>
            </a:r>
          </a:p>
          <a:p>
            <a:pPr marL="0" indent="0" algn="ctr">
              <a:buNone/>
            </a:pPr>
            <a:r>
              <a:rPr lang="nb-NO" sz="6480" dirty="0" err="1"/>
              <a:t>Behaviour</a:t>
            </a:r>
            <a:r>
              <a:rPr lang="nb-NO" sz="6480" dirty="0"/>
              <a:t>= f</a:t>
            </a:r>
            <a:r>
              <a:rPr lang="nb-NO" sz="6480" baseline="-25000" dirty="0"/>
              <a:t>c</a:t>
            </a:r>
            <a:r>
              <a:rPr lang="nb-NO" sz="6480" dirty="0"/>
              <a:t>[P</a:t>
            </a:r>
            <a:r>
              <a:rPr lang="nb-NO" sz="6480" baseline="-25000" dirty="0"/>
              <a:t>c</a:t>
            </a:r>
            <a:r>
              <a:rPr lang="nb-NO" sz="6480" dirty="0"/>
              <a:t>*</a:t>
            </a:r>
            <a:r>
              <a:rPr lang="nb-NO" sz="6480" dirty="0" err="1"/>
              <a:t>f</a:t>
            </a:r>
            <a:r>
              <a:rPr lang="nb-NO" sz="6480" baseline="-25000" dirty="0" err="1"/>
              <a:t>o</a:t>
            </a:r>
            <a:r>
              <a:rPr lang="nb-NO" sz="6480" dirty="0"/>
              <a:t>(S*P</a:t>
            </a:r>
            <a:r>
              <a:rPr lang="nb-NO" sz="6480" baseline="-25000" dirty="0"/>
              <a:t>o</a:t>
            </a:r>
            <a:r>
              <a:rPr lang="nb-NO" sz="6480" dirty="0"/>
              <a:t>)]*</a:t>
            </a:r>
            <a:r>
              <a:rPr lang="nb-NO" sz="6480" dirty="0" err="1"/>
              <a:t>f</a:t>
            </a:r>
            <a:r>
              <a:rPr lang="nb-NO" sz="6480" baseline="-25000" dirty="0" err="1"/>
              <a:t>o</a:t>
            </a:r>
            <a:r>
              <a:rPr lang="nb-NO" sz="6480" dirty="0"/>
              <a:t>[P</a:t>
            </a:r>
            <a:r>
              <a:rPr lang="nb-NO" sz="6480" baseline="-25000" dirty="0"/>
              <a:t>o</a:t>
            </a:r>
            <a:r>
              <a:rPr lang="nb-NO" sz="6480" dirty="0"/>
              <a:t>*f</a:t>
            </a:r>
            <a:r>
              <a:rPr lang="nb-NO" sz="6480" baseline="-25000" dirty="0"/>
              <a:t>c</a:t>
            </a:r>
            <a:r>
              <a:rPr lang="nb-NO" sz="6480" dirty="0"/>
              <a:t>(P</a:t>
            </a:r>
            <a:r>
              <a:rPr lang="nb-NO" sz="6480" baseline="-25000" dirty="0"/>
              <a:t>c</a:t>
            </a:r>
            <a:r>
              <a:rPr lang="nb-NO" sz="6480" dirty="0"/>
              <a:t>*S)]</a:t>
            </a:r>
          </a:p>
          <a:p>
            <a:pPr marL="0" indent="0" algn="ctr">
              <a:buNone/>
            </a:pPr>
            <a:r>
              <a:rPr lang="nb-NO" sz="1440" dirty="0"/>
              <a:t>C=cyber </a:t>
            </a:r>
            <a:r>
              <a:rPr lang="nb-NO" sz="1440" dirty="0" err="1"/>
              <a:t>officer</a:t>
            </a:r>
            <a:r>
              <a:rPr lang="nb-NO" sz="1440" dirty="0"/>
              <a:t>; o=</a:t>
            </a:r>
            <a:r>
              <a:rPr lang="nb-NO" sz="1440" dirty="0" err="1"/>
              <a:t>other</a:t>
            </a:r>
            <a:r>
              <a:rPr lang="nb-NO" sz="1440" dirty="0"/>
              <a:t> person</a:t>
            </a:r>
          </a:p>
          <a:p>
            <a:pPr marL="0" indent="0" algn="ctr">
              <a:buNone/>
            </a:pPr>
            <a:endParaRPr lang="nb-NO" sz="11520" dirty="0"/>
          </a:p>
        </p:txBody>
      </p:sp>
    </p:spTree>
    <p:extLst>
      <p:ext uri="{BB962C8B-B14F-4D97-AF65-F5344CB8AC3E}">
        <p14:creationId xmlns:p14="http://schemas.microsoft.com/office/powerpoint/2010/main" val="3855199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979" y="308364"/>
            <a:ext cx="12618720" cy="882250"/>
          </a:xfrm>
        </p:spPr>
        <p:txBody>
          <a:bodyPr>
            <a:normAutofit/>
          </a:bodyPr>
          <a:lstStyle/>
          <a:p>
            <a:r>
              <a:rPr lang="en-US" dirty="0"/>
              <a:t>Framework for Excellence</a:t>
            </a:r>
            <a:endParaRPr lang="en-US" sz="2640" dirty="0"/>
          </a:p>
        </p:txBody>
      </p:sp>
      <p:grpSp>
        <p:nvGrpSpPr>
          <p:cNvPr id="4" name="Group 3"/>
          <p:cNvGrpSpPr/>
          <p:nvPr/>
        </p:nvGrpSpPr>
        <p:grpSpPr>
          <a:xfrm>
            <a:off x="1161063" y="946481"/>
            <a:ext cx="12308275" cy="7283119"/>
            <a:chOff x="457200" y="1520228"/>
            <a:chExt cx="8229600" cy="4648200"/>
          </a:xfrm>
        </p:grpSpPr>
        <p:pic>
          <p:nvPicPr>
            <p:cNvPr id="34" name="Picture Placeholder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7200" y="1520228"/>
              <a:ext cx="8229600" cy="4648200"/>
            </a:xfrm>
            <a:prstGeom prst="rect">
              <a:avLst/>
            </a:prstGeom>
          </p:spPr>
        </p:pic>
        <p:sp>
          <p:nvSpPr>
            <p:cNvPr id="6" name="TextBox 5"/>
            <p:cNvSpPr txBox="1"/>
            <p:nvPr/>
          </p:nvSpPr>
          <p:spPr>
            <a:xfrm>
              <a:off x="2411557" y="3967776"/>
              <a:ext cx="1244286" cy="188571"/>
            </a:xfrm>
            <a:prstGeom prst="rect">
              <a:avLst/>
            </a:prstGeom>
            <a:noFill/>
          </p:spPr>
          <p:txBody>
            <a:bodyPr wrap="square" rtlCol="0">
              <a:spAutoFit/>
            </a:bodyPr>
            <a:lstStyle/>
            <a:p>
              <a:pPr defTabSz="1097280"/>
              <a:r>
                <a:rPr lang="en-US" sz="1320" b="1" dirty="0">
                  <a:solidFill>
                    <a:prstClr val="white"/>
                  </a:solidFill>
                  <a:latin typeface="Aptos" panose="02110004020202020204"/>
                </a:rPr>
                <a:t>Transparency</a:t>
              </a:r>
            </a:p>
          </p:txBody>
        </p:sp>
        <p:sp>
          <p:nvSpPr>
            <p:cNvPr id="7" name="TextBox 6"/>
            <p:cNvSpPr txBox="1"/>
            <p:nvPr/>
          </p:nvSpPr>
          <p:spPr>
            <a:xfrm>
              <a:off x="2707575" y="2901733"/>
              <a:ext cx="929192" cy="188571"/>
            </a:xfrm>
            <a:prstGeom prst="rect">
              <a:avLst/>
            </a:prstGeom>
            <a:noFill/>
          </p:spPr>
          <p:txBody>
            <a:bodyPr wrap="square" rtlCol="0">
              <a:spAutoFit/>
            </a:bodyPr>
            <a:lstStyle/>
            <a:p>
              <a:pPr algn="ctr" defTabSz="1097280"/>
              <a:r>
                <a:rPr lang="en-US" sz="1320" b="1" dirty="0">
                  <a:solidFill>
                    <a:prstClr val="white"/>
                  </a:solidFill>
                  <a:latin typeface="Aptos" panose="02110004020202020204"/>
                </a:rPr>
                <a:t>Leadership</a:t>
              </a:r>
              <a:endParaRPr lang="en-US" sz="1260" b="1" dirty="0">
                <a:solidFill>
                  <a:prstClr val="white"/>
                </a:solidFill>
                <a:latin typeface="Aptos" panose="02110004020202020204"/>
              </a:endParaRPr>
            </a:p>
          </p:txBody>
        </p:sp>
        <p:sp>
          <p:nvSpPr>
            <p:cNvPr id="8" name="TextBox 7"/>
            <p:cNvSpPr txBox="1"/>
            <p:nvPr/>
          </p:nvSpPr>
          <p:spPr>
            <a:xfrm>
              <a:off x="3440629" y="2165152"/>
              <a:ext cx="1173983" cy="188571"/>
            </a:xfrm>
            <a:prstGeom prst="rect">
              <a:avLst/>
            </a:prstGeom>
            <a:noFill/>
          </p:spPr>
          <p:txBody>
            <a:bodyPr wrap="square" rtlCol="0">
              <a:spAutoFit/>
            </a:bodyPr>
            <a:lstStyle/>
            <a:p>
              <a:pPr algn="ctr" defTabSz="1097280"/>
              <a:r>
                <a:rPr lang="en-US" sz="1320" b="1" dirty="0">
                  <a:solidFill>
                    <a:prstClr val="white"/>
                  </a:solidFill>
                  <a:latin typeface="Aptos" panose="02110004020202020204"/>
                </a:rPr>
                <a:t>Psychological Safety</a:t>
              </a:r>
            </a:p>
          </p:txBody>
        </p:sp>
        <p:sp>
          <p:nvSpPr>
            <p:cNvPr id="9" name="TextBox 8"/>
            <p:cNvSpPr txBox="1"/>
            <p:nvPr/>
          </p:nvSpPr>
          <p:spPr>
            <a:xfrm>
              <a:off x="5572233" y="4061443"/>
              <a:ext cx="960318" cy="188571"/>
            </a:xfrm>
            <a:prstGeom prst="rect">
              <a:avLst/>
            </a:prstGeom>
            <a:noFill/>
          </p:spPr>
          <p:txBody>
            <a:bodyPr wrap="square" rtlCol="0">
              <a:spAutoFit/>
            </a:bodyPr>
            <a:lstStyle/>
            <a:p>
              <a:pPr algn="ctr" defTabSz="1097280"/>
              <a:r>
                <a:rPr lang="en-US" sz="1320" b="1" dirty="0">
                  <a:solidFill>
                    <a:prstClr val="white"/>
                  </a:solidFill>
                  <a:latin typeface="Aptos" panose="02110004020202020204"/>
                </a:rPr>
                <a:t>Negotiation</a:t>
              </a:r>
            </a:p>
          </p:txBody>
        </p:sp>
        <p:sp>
          <p:nvSpPr>
            <p:cNvPr id="10" name="TextBox 9"/>
            <p:cNvSpPr txBox="1"/>
            <p:nvPr/>
          </p:nvSpPr>
          <p:spPr>
            <a:xfrm>
              <a:off x="5236811" y="3017056"/>
              <a:ext cx="1525001" cy="318213"/>
            </a:xfrm>
            <a:prstGeom prst="rect">
              <a:avLst/>
            </a:prstGeom>
            <a:noFill/>
          </p:spPr>
          <p:txBody>
            <a:bodyPr wrap="square" rtlCol="0">
              <a:spAutoFit/>
            </a:bodyPr>
            <a:lstStyle/>
            <a:p>
              <a:pPr defTabSz="1097280"/>
              <a:r>
                <a:rPr lang="en-US" sz="1320" b="1" dirty="0">
                  <a:solidFill>
                    <a:prstClr val="white"/>
                  </a:solidFill>
                  <a:latin typeface="Aptos" panose="02110004020202020204"/>
                </a:rPr>
                <a:t>Teamwork &amp; </a:t>
              </a:r>
            </a:p>
            <a:p>
              <a:pPr marL="142876" defTabSz="1097280"/>
              <a:r>
                <a:rPr lang="en-US" sz="1320" b="1" dirty="0">
                  <a:solidFill>
                    <a:prstClr val="white"/>
                  </a:solidFill>
                  <a:latin typeface="Aptos" panose="02110004020202020204"/>
                </a:rPr>
                <a:t>Communication</a:t>
              </a:r>
            </a:p>
          </p:txBody>
        </p:sp>
        <p:sp>
          <p:nvSpPr>
            <p:cNvPr id="11" name="TextBox 10"/>
            <p:cNvSpPr txBox="1"/>
            <p:nvPr/>
          </p:nvSpPr>
          <p:spPr>
            <a:xfrm>
              <a:off x="4736762" y="2206717"/>
              <a:ext cx="1193328" cy="188571"/>
            </a:xfrm>
            <a:prstGeom prst="rect">
              <a:avLst/>
            </a:prstGeom>
            <a:noFill/>
          </p:spPr>
          <p:txBody>
            <a:bodyPr wrap="square" rtlCol="0">
              <a:spAutoFit/>
            </a:bodyPr>
            <a:lstStyle/>
            <a:p>
              <a:pPr algn="ctr" defTabSz="1097280"/>
              <a:r>
                <a:rPr lang="en-US" sz="1320" b="1" dirty="0">
                  <a:solidFill>
                    <a:prstClr val="white"/>
                  </a:solidFill>
                  <a:latin typeface="Aptos" panose="02110004020202020204"/>
                </a:rPr>
                <a:t>Accountability</a:t>
              </a:r>
            </a:p>
          </p:txBody>
        </p:sp>
        <p:sp>
          <p:nvSpPr>
            <p:cNvPr id="12" name="TextBox 11"/>
            <p:cNvSpPr txBox="1"/>
            <p:nvPr/>
          </p:nvSpPr>
          <p:spPr>
            <a:xfrm>
              <a:off x="3019845" y="4956164"/>
              <a:ext cx="929192" cy="188571"/>
            </a:xfrm>
            <a:prstGeom prst="rect">
              <a:avLst/>
            </a:prstGeom>
            <a:noFill/>
          </p:spPr>
          <p:txBody>
            <a:bodyPr wrap="square" rtlCol="0">
              <a:spAutoFit/>
            </a:bodyPr>
            <a:lstStyle/>
            <a:p>
              <a:pPr algn="ctr" defTabSz="1097280"/>
              <a:r>
                <a:rPr lang="en-US" sz="1320" b="1" dirty="0">
                  <a:solidFill>
                    <a:prstClr val="white"/>
                  </a:solidFill>
                  <a:latin typeface="Aptos" panose="02110004020202020204"/>
                </a:rPr>
                <a:t>Reliability</a:t>
              </a:r>
            </a:p>
          </p:txBody>
        </p:sp>
        <p:sp>
          <p:nvSpPr>
            <p:cNvPr id="13" name="TextBox 12"/>
            <p:cNvSpPr txBox="1"/>
            <p:nvPr/>
          </p:nvSpPr>
          <p:spPr>
            <a:xfrm>
              <a:off x="3849926" y="5083615"/>
              <a:ext cx="1265811" cy="611545"/>
            </a:xfrm>
            <a:prstGeom prst="rect">
              <a:avLst/>
            </a:prstGeom>
            <a:noFill/>
          </p:spPr>
          <p:txBody>
            <a:bodyPr wrap="square" rtlCol="0">
              <a:spAutoFit/>
            </a:bodyPr>
            <a:lstStyle/>
            <a:p>
              <a:pPr algn="ctr" defTabSz="1097280">
                <a:spcBef>
                  <a:spcPts val="960"/>
                </a:spcBef>
              </a:pPr>
              <a:r>
                <a:rPr lang="en-US" sz="1320" b="1" dirty="0">
                  <a:solidFill>
                    <a:prstClr val="white"/>
                  </a:solidFill>
                  <a:latin typeface="Aptos" panose="02110004020202020204"/>
                </a:rPr>
                <a:t>Improvement </a:t>
              </a:r>
            </a:p>
            <a:p>
              <a:pPr algn="ctr" defTabSz="1097280">
                <a:spcBef>
                  <a:spcPts val="960"/>
                </a:spcBef>
              </a:pPr>
              <a:r>
                <a:rPr lang="en-US" sz="1320" b="1" dirty="0">
                  <a:solidFill>
                    <a:prstClr val="white"/>
                  </a:solidFill>
                  <a:latin typeface="Aptos" panose="02110004020202020204"/>
                </a:rPr>
                <a:t>&amp; </a:t>
              </a:r>
            </a:p>
            <a:p>
              <a:pPr marL="142876" algn="ctr" defTabSz="1097280">
                <a:spcBef>
                  <a:spcPts val="960"/>
                </a:spcBef>
              </a:pPr>
              <a:r>
                <a:rPr lang="en-US" sz="1320" b="1" dirty="0">
                  <a:solidFill>
                    <a:prstClr val="white"/>
                  </a:solidFill>
                  <a:latin typeface="Aptos" panose="02110004020202020204"/>
                </a:rPr>
                <a:t>Measurement</a:t>
              </a:r>
            </a:p>
          </p:txBody>
        </p:sp>
        <p:sp>
          <p:nvSpPr>
            <p:cNvPr id="14" name="TextBox 13"/>
            <p:cNvSpPr txBox="1"/>
            <p:nvPr/>
          </p:nvSpPr>
          <p:spPr>
            <a:xfrm>
              <a:off x="5039715" y="4943788"/>
              <a:ext cx="1012677" cy="318213"/>
            </a:xfrm>
            <a:prstGeom prst="rect">
              <a:avLst/>
            </a:prstGeom>
            <a:noFill/>
          </p:spPr>
          <p:txBody>
            <a:bodyPr wrap="square" rtlCol="0">
              <a:spAutoFit/>
            </a:bodyPr>
            <a:lstStyle/>
            <a:p>
              <a:pPr algn="ctr" defTabSz="1097280"/>
              <a:r>
                <a:rPr lang="en-US" sz="1320" b="1" dirty="0">
                  <a:solidFill>
                    <a:prstClr val="white"/>
                  </a:solidFill>
                  <a:latin typeface="Aptos" panose="02110004020202020204"/>
                </a:rPr>
                <a:t>Continuous Learning</a:t>
              </a:r>
            </a:p>
          </p:txBody>
        </p:sp>
        <p:sp>
          <p:nvSpPr>
            <p:cNvPr id="15" name="TextBox 14"/>
            <p:cNvSpPr txBox="1"/>
            <p:nvPr/>
          </p:nvSpPr>
          <p:spPr>
            <a:xfrm>
              <a:off x="3693503" y="3606998"/>
              <a:ext cx="1588263" cy="318213"/>
            </a:xfrm>
            <a:prstGeom prst="rect">
              <a:avLst/>
            </a:prstGeom>
            <a:noFill/>
          </p:spPr>
          <p:txBody>
            <a:bodyPr wrap="square" rtlCol="0">
              <a:spAutoFit/>
            </a:bodyPr>
            <a:lstStyle/>
            <a:p>
              <a:pPr algn="ctr" defTabSz="1097280"/>
              <a:r>
                <a:rPr lang="en-US" sz="1320" b="1" dirty="0">
                  <a:solidFill>
                    <a:prstClr val="black"/>
                  </a:solidFill>
                  <a:latin typeface="Aptos" panose="02110004020202020204"/>
                </a:rPr>
                <a:t>Engagement of Patients &amp; Family</a:t>
              </a:r>
            </a:p>
          </p:txBody>
        </p:sp>
      </p:grpSp>
      <p:sp>
        <p:nvSpPr>
          <p:cNvPr id="16" name="TextBox 15"/>
          <p:cNvSpPr txBox="1"/>
          <p:nvPr/>
        </p:nvSpPr>
        <p:spPr>
          <a:xfrm>
            <a:off x="766878" y="6577937"/>
            <a:ext cx="2754173" cy="424732"/>
          </a:xfrm>
          <a:prstGeom prst="rect">
            <a:avLst/>
          </a:prstGeom>
          <a:noFill/>
        </p:spPr>
        <p:txBody>
          <a:bodyPr wrap="square" rtlCol="0">
            <a:spAutoFit/>
          </a:bodyPr>
          <a:lstStyle/>
          <a:p>
            <a:pPr algn="r" defTabSz="1097280"/>
            <a:r>
              <a:rPr lang="en-US" sz="2160" b="1" dirty="0">
                <a:solidFill>
                  <a:prstClr val="black"/>
                </a:solidFill>
                <a:latin typeface="Aptos" panose="02110004020202020204"/>
              </a:rPr>
              <a:t>Learning System</a:t>
            </a:r>
          </a:p>
        </p:txBody>
      </p:sp>
      <p:sp>
        <p:nvSpPr>
          <p:cNvPr id="17" name="TextBox 16"/>
          <p:cNvSpPr txBox="1"/>
          <p:nvPr/>
        </p:nvSpPr>
        <p:spPr>
          <a:xfrm>
            <a:off x="10895623" y="2330539"/>
            <a:ext cx="2455598" cy="424732"/>
          </a:xfrm>
          <a:prstGeom prst="rect">
            <a:avLst/>
          </a:prstGeom>
          <a:noFill/>
        </p:spPr>
        <p:txBody>
          <a:bodyPr wrap="square" rtlCol="0">
            <a:spAutoFit/>
          </a:bodyPr>
          <a:lstStyle/>
          <a:p>
            <a:pPr defTabSz="1097280"/>
            <a:r>
              <a:rPr lang="en-US" sz="2160" b="1" dirty="0">
                <a:solidFill>
                  <a:srgbClr val="E87722"/>
                </a:solidFill>
                <a:latin typeface="Aptos" panose="02110004020202020204"/>
              </a:rPr>
              <a:t>Culture</a:t>
            </a:r>
          </a:p>
        </p:txBody>
      </p:sp>
      <p:cxnSp>
        <p:nvCxnSpPr>
          <p:cNvPr id="19" name="Straight Connector 18"/>
          <p:cNvCxnSpPr>
            <a:endCxn id="16" idx="3"/>
          </p:cNvCxnSpPr>
          <p:nvPr/>
        </p:nvCxnSpPr>
        <p:spPr>
          <a:xfrm flipH="1">
            <a:off x="3521051" y="6386508"/>
            <a:ext cx="537667" cy="4037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17" idx="1"/>
          </p:cNvCxnSpPr>
          <p:nvPr/>
        </p:nvCxnSpPr>
        <p:spPr>
          <a:xfrm flipH="1">
            <a:off x="10493393" y="2542905"/>
            <a:ext cx="402230" cy="338948"/>
          </a:xfrm>
          <a:prstGeom prst="line">
            <a:avLst/>
          </a:prstGeom>
          <a:ln w="19050">
            <a:solidFill>
              <a:srgbClr val="E87722"/>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A69D4981-B4A6-106E-4F9B-A84C54E94952}"/>
              </a:ext>
            </a:extLst>
          </p:cNvPr>
          <p:cNvSpPr/>
          <p:nvPr/>
        </p:nvSpPr>
        <p:spPr>
          <a:xfrm>
            <a:off x="4058718" y="2419842"/>
            <a:ext cx="2280806" cy="1742540"/>
          </a:xfrm>
          <a:prstGeom prst="ellipse">
            <a:avLst/>
          </a:prstGeom>
          <a:noFill/>
          <a:ln w="762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Tree>
    <p:extLst>
      <p:ext uri="{BB962C8B-B14F-4D97-AF65-F5344CB8AC3E}">
        <p14:creationId xmlns:p14="http://schemas.microsoft.com/office/powerpoint/2010/main" val="2496625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2DDE1474-6063-D9BB-400E-7BEFEAD86650}"/>
              </a:ext>
            </a:extLst>
          </p:cNvPr>
          <p:cNvSpPr>
            <a:spLocks noGrp="1"/>
          </p:cNvSpPr>
          <p:nvPr>
            <p:ph type="title"/>
          </p:nvPr>
        </p:nvSpPr>
        <p:spPr>
          <a:xfrm>
            <a:off x="2766060" y="1737362"/>
            <a:ext cx="9464040" cy="1590676"/>
          </a:xfrm>
        </p:spPr>
        <p:txBody>
          <a:bodyPr/>
          <a:lstStyle/>
          <a:p>
            <a:pPr eaLnBrk="1" hangingPunct="1"/>
            <a:r>
              <a:rPr lang="en-US" altLang="el-GR"/>
              <a:t>What is leadership style?</a:t>
            </a:r>
          </a:p>
        </p:txBody>
      </p:sp>
      <p:sp>
        <p:nvSpPr>
          <p:cNvPr id="11267" name="Content Placeholder 2">
            <a:extLst>
              <a:ext uri="{FF2B5EF4-FFF2-40B4-BE49-F238E27FC236}">
                <a16:creationId xmlns:a16="http://schemas.microsoft.com/office/drawing/2014/main" id="{ABCE7A55-F102-FFF1-969E-38CD278D5231}"/>
              </a:ext>
            </a:extLst>
          </p:cNvPr>
          <p:cNvSpPr>
            <a:spLocks noGrp="1"/>
          </p:cNvSpPr>
          <p:nvPr>
            <p:ph idx="1"/>
          </p:nvPr>
        </p:nvSpPr>
        <p:spPr>
          <a:xfrm>
            <a:off x="2651760" y="3383280"/>
            <a:ext cx="9692640" cy="2432686"/>
          </a:xfrm>
        </p:spPr>
        <p:txBody>
          <a:bodyPr rtlCol="0">
            <a:normAutofit/>
          </a:bodyPr>
          <a:lstStyle/>
          <a:p>
            <a:pPr marL="0" indent="0" algn="ctr">
              <a:buNone/>
              <a:defRPr/>
            </a:pPr>
            <a:r>
              <a:rPr lang="en-US" dirty="0">
                <a:solidFill>
                  <a:srgbClr val="4CB29A"/>
                </a:solidFill>
              </a:rPr>
              <a:t>Leaders’ styles encompass how they relate to others within and outside the organization, how they view themselves and their position, and—to a large extent—whether or not they are successful as leaders.</a:t>
            </a:r>
          </a:p>
          <a:p>
            <a:pPr>
              <a:buFont typeface="Wingdings 3" charset="2"/>
              <a:buChar char=""/>
              <a:defRPr/>
            </a:pPr>
            <a:endParaRPr lang="en-US" dirty="0">
              <a:solidFill>
                <a:schemeClr val="tx1">
                  <a:lumMod val="75000"/>
                  <a:lumOff val="2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7EF8AD08-36FB-7C85-486A-1CD079D6EA54}"/>
              </a:ext>
            </a:extLst>
          </p:cNvPr>
          <p:cNvSpPr>
            <a:spLocks noGrp="1" noChangeArrowheads="1"/>
          </p:cNvSpPr>
          <p:nvPr>
            <p:ph type="title"/>
          </p:nvPr>
        </p:nvSpPr>
        <p:spPr>
          <a:xfrm>
            <a:off x="4162426" y="748666"/>
            <a:ext cx="7907654" cy="1537334"/>
          </a:xfrm>
        </p:spPr>
        <p:txBody>
          <a:bodyPr/>
          <a:lstStyle/>
          <a:p>
            <a:pPr eaLnBrk="1" hangingPunct="1"/>
            <a:r>
              <a:rPr lang="en-US" altLang="el-GR"/>
              <a:t>How important is a leader?</a:t>
            </a:r>
          </a:p>
        </p:txBody>
      </p:sp>
      <p:sp>
        <p:nvSpPr>
          <p:cNvPr id="58371" name="Rectangle 3">
            <a:extLst>
              <a:ext uri="{FF2B5EF4-FFF2-40B4-BE49-F238E27FC236}">
                <a16:creationId xmlns:a16="http://schemas.microsoft.com/office/drawing/2014/main" id="{F5F59418-8CA7-33B1-E85C-B395743E72BE}"/>
              </a:ext>
            </a:extLst>
          </p:cNvPr>
          <p:cNvSpPr>
            <a:spLocks noGrp="1" noChangeArrowheads="1"/>
          </p:cNvSpPr>
          <p:nvPr>
            <p:ph idx="1"/>
          </p:nvPr>
        </p:nvSpPr>
        <p:spPr>
          <a:xfrm>
            <a:off x="4160520" y="2560320"/>
            <a:ext cx="7909560" cy="4533900"/>
          </a:xfrm>
        </p:spPr>
        <p:txBody>
          <a:bodyPr/>
          <a:lstStyle/>
          <a:p>
            <a:pPr eaLnBrk="1" hangingPunct="1"/>
            <a:r>
              <a:rPr lang="en-US" altLang="el-GR"/>
              <a:t>In most cases, people will perform at about 60% of their potential with </a:t>
            </a:r>
            <a:r>
              <a:rPr lang="en-US" altLang="el-GR" u="sng"/>
              <a:t>no leadership at all</a:t>
            </a:r>
          </a:p>
          <a:p>
            <a:pPr eaLnBrk="1" hangingPunct="1"/>
            <a:r>
              <a:rPr lang="en-US" altLang="el-GR"/>
              <a:t>Thus, an </a:t>
            </a:r>
            <a:r>
              <a:rPr lang="en-US" altLang="el-GR" u="sng"/>
              <a:t>additional 40% can be realized</a:t>
            </a:r>
            <a:r>
              <a:rPr lang="en-US" altLang="el-GR"/>
              <a:t> if effective leadership is available</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13746-F76D-48DF-A261-BB4567575E47}"/>
              </a:ext>
            </a:extLst>
          </p:cNvPr>
          <p:cNvSpPr>
            <a:spLocks noGrp="1"/>
          </p:cNvSpPr>
          <p:nvPr>
            <p:ph type="title"/>
          </p:nvPr>
        </p:nvSpPr>
        <p:spPr/>
        <p:txBody>
          <a:bodyPr/>
          <a:lstStyle/>
          <a:p>
            <a:endParaRPr lang="nb-NO"/>
          </a:p>
        </p:txBody>
      </p:sp>
      <p:sp>
        <p:nvSpPr>
          <p:cNvPr id="3" name="Content Placeholder 2">
            <a:extLst>
              <a:ext uri="{FF2B5EF4-FFF2-40B4-BE49-F238E27FC236}">
                <a16:creationId xmlns:a16="http://schemas.microsoft.com/office/drawing/2014/main" id="{ABBF89D9-35EC-4E94-A814-6B00DD507621}"/>
              </a:ext>
            </a:extLst>
          </p:cNvPr>
          <p:cNvSpPr>
            <a:spLocks noGrp="1"/>
          </p:cNvSpPr>
          <p:nvPr>
            <p:ph idx="1"/>
          </p:nvPr>
        </p:nvSpPr>
        <p:spPr/>
        <p:txBody>
          <a:bodyPr/>
          <a:lstStyle/>
          <a:p>
            <a:endParaRPr lang="nb-NO"/>
          </a:p>
        </p:txBody>
      </p:sp>
      <p:pic>
        <p:nvPicPr>
          <p:cNvPr id="5" name="Picture 4">
            <a:extLst>
              <a:ext uri="{FF2B5EF4-FFF2-40B4-BE49-F238E27FC236}">
                <a16:creationId xmlns:a16="http://schemas.microsoft.com/office/drawing/2014/main" id="{32CEAA3D-685A-466C-8408-48E6B11FCB3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71509" y="329567"/>
            <a:ext cx="10428228" cy="7222967"/>
          </a:xfrm>
          <a:prstGeom prst="rect">
            <a:avLst/>
          </a:prstGeom>
        </p:spPr>
      </p:pic>
      <p:sp>
        <p:nvSpPr>
          <p:cNvPr id="11" name="Oval 10">
            <a:extLst>
              <a:ext uri="{FF2B5EF4-FFF2-40B4-BE49-F238E27FC236}">
                <a16:creationId xmlns:a16="http://schemas.microsoft.com/office/drawing/2014/main" id="{E24D3D40-4B16-A831-FA52-ED150C2C91F8}"/>
              </a:ext>
            </a:extLst>
          </p:cNvPr>
          <p:cNvSpPr/>
          <p:nvPr/>
        </p:nvSpPr>
        <p:spPr>
          <a:xfrm>
            <a:off x="1970128" y="2437730"/>
            <a:ext cx="2685000" cy="1503320"/>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12" name="Oval 11">
            <a:extLst>
              <a:ext uri="{FF2B5EF4-FFF2-40B4-BE49-F238E27FC236}">
                <a16:creationId xmlns:a16="http://schemas.microsoft.com/office/drawing/2014/main" id="{6F9553CB-C80D-98FA-737E-EFA6414B44DC}"/>
              </a:ext>
            </a:extLst>
          </p:cNvPr>
          <p:cNvSpPr/>
          <p:nvPr/>
        </p:nvSpPr>
        <p:spPr>
          <a:xfrm>
            <a:off x="1970128" y="5960300"/>
            <a:ext cx="2453298" cy="1518133"/>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Tree>
    <p:extLst>
      <p:ext uri="{BB962C8B-B14F-4D97-AF65-F5344CB8AC3E}">
        <p14:creationId xmlns:p14="http://schemas.microsoft.com/office/powerpoint/2010/main" val="3970334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3C2F6-F55D-40DF-972D-777E498C0292}"/>
              </a:ext>
            </a:extLst>
          </p:cNvPr>
          <p:cNvSpPr>
            <a:spLocks noGrp="1"/>
          </p:cNvSpPr>
          <p:nvPr>
            <p:ph type="title"/>
          </p:nvPr>
        </p:nvSpPr>
        <p:spPr/>
        <p:txBody>
          <a:bodyPr/>
          <a:lstStyle/>
          <a:p>
            <a:r>
              <a:rPr lang="nb-NO" dirty="0" err="1"/>
              <a:t>Inclusive</a:t>
            </a:r>
            <a:r>
              <a:rPr lang="nb-NO" dirty="0"/>
              <a:t> </a:t>
            </a:r>
            <a:r>
              <a:rPr lang="nb-NO" dirty="0" err="1"/>
              <a:t>Leadership</a:t>
            </a:r>
            <a:endParaRPr lang="nb-NO" dirty="0"/>
          </a:p>
        </p:txBody>
      </p:sp>
      <p:sp>
        <p:nvSpPr>
          <p:cNvPr id="3" name="Content Placeholder 2">
            <a:extLst>
              <a:ext uri="{FF2B5EF4-FFF2-40B4-BE49-F238E27FC236}">
                <a16:creationId xmlns:a16="http://schemas.microsoft.com/office/drawing/2014/main" id="{43178F97-6FD0-4796-8006-8A286064F781}"/>
              </a:ext>
            </a:extLst>
          </p:cNvPr>
          <p:cNvSpPr>
            <a:spLocks noGrp="1"/>
          </p:cNvSpPr>
          <p:nvPr>
            <p:ph idx="1"/>
          </p:nvPr>
        </p:nvSpPr>
        <p:spPr/>
        <p:txBody>
          <a:bodyPr>
            <a:normAutofit/>
          </a:bodyPr>
          <a:lstStyle/>
          <a:p>
            <a:pPr marL="0" indent="0">
              <a:buNone/>
            </a:pPr>
            <a:r>
              <a:rPr lang="nb-NO" b="1" dirty="0" err="1">
                <a:latin typeface="+mj-lt"/>
                <a:cs typeface="Arial" panose="020B0604020202020204" pitchFamily="34" charset="0"/>
              </a:rPr>
              <a:t>Empowering</a:t>
            </a:r>
            <a:r>
              <a:rPr lang="nb-NO" b="1" dirty="0">
                <a:latin typeface="+mj-lt"/>
                <a:cs typeface="Arial" panose="020B0604020202020204" pitchFamily="34" charset="0"/>
              </a:rPr>
              <a:t> </a:t>
            </a:r>
            <a:r>
              <a:rPr lang="nb-NO" b="1" dirty="0" err="1">
                <a:latin typeface="+mj-lt"/>
                <a:cs typeface="Arial" panose="020B0604020202020204" pitchFamily="34" charset="0"/>
              </a:rPr>
              <a:t>leadership</a:t>
            </a:r>
            <a:r>
              <a:rPr lang="nb-NO" b="1" dirty="0">
                <a:latin typeface="+mj-lt"/>
                <a:cs typeface="Arial" panose="020B0604020202020204" pitchFamily="34" charset="0"/>
              </a:rPr>
              <a:t> (</a:t>
            </a:r>
            <a:r>
              <a:rPr lang="nb-NO" b="1" dirty="0" err="1">
                <a:latin typeface="+mj-lt"/>
                <a:cs typeface="Arial" panose="020B0604020202020204" pitchFamily="34" charset="0"/>
              </a:rPr>
              <a:t>Choeng</a:t>
            </a:r>
            <a:r>
              <a:rPr lang="nb-NO" b="1" dirty="0">
                <a:latin typeface="+mj-lt"/>
                <a:cs typeface="Arial" panose="020B0604020202020204" pitchFamily="34" charset="0"/>
              </a:rPr>
              <a:t> et al, 2016)</a:t>
            </a:r>
          </a:p>
          <a:p>
            <a:r>
              <a:rPr lang="en-US" dirty="0">
                <a:latin typeface="+mj-lt"/>
              </a:rPr>
              <a:t>an </a:t>
            </a:r>
            <a:r>
              <a:rPr lang="en-US" i="1" dirty="0">
                <a:latin typeface="+mj-lt"/>
              </a:rPr>
              <a:t>enabling process</a:t>
            </a:r>
            <a:r>
              <a:rPr lang="en-US" dirty="0">
                <a:latin typeface="+mj-lt"/>
              </a:rPr>
              <a:t> of empowering leadership is enhancing followers' </a:t>
            </a:r>
            <a:r>
              <a:rPr lang="en-US" b="1" u="sng" dirty="0">
                <a:latin typeface="+mj-lt"/>
              </a:rPr>
              <a:t>self-efficacy </a:t>
            </a:r>
            <a:r>
              <a:rPr lang="en-US" dirty="0">
                <a:latin typeface="+mj-lt"/>
              </a:rPr>
              <a:t>and performance, </a:t>
            </a:r>
            <a:endParaRPr lang="nb-NO" dirty="0">
              <a:latin typeface="+mj-lt"/>
            </a:endParaRPr>
          </a:p>
          <a:p>
            <a:pPr marL="0" indent="0">
              <a:buNone/>
            </a:pPr>
            <a:endParaRPr lang="nb-NO" dirty="0">
              <a:latin typeface="+mj-lt"/>
            </a:endParaRPr>
          </a:p>
          <a:p>
            <a:pPr marL="0" indent="0">
              <a:buNone/>
            </a:pPr>
            <a:r>
              <a:rPr lang="nb-NO" b="1" dirty="0">
                <a:latin typeface="+mj-lt"/>
                <a:ea typeface="Arial" charset="0"/>
                <a:cs typeface="Arial" charset="0"/>
              </a:rPr>
              <a:t>Transformational </a:t>
            </a:r>
            <a:r>
              <a:rPr lang="nb-NO" b="1" dirty="0" err="1">
                <a:latin typeface="+mj-lt"/>
                <a:ea typeface="Arial" charset="0"/>
                <a:cs typeface="Arial" charset="0"/>
              </a:rPr>
              <a:t>Leadership</a:t>
            </a:r>
            <a:r>
              <a:rPr lang="nb-NO" b="1" dirty="0">
                <a:latin typeface="+mj-lt"/>
                <a:ea typeface="Arial" charset="0"/>
                <a:cs typeface="Arial" charset="0"/>
              </a:rPr>
              <a:t> (Hannah et al., 2016)</a:t>
            </a:r>
          </a:p>
          <a:p>
            <a:r>
              <a:rPr lang="nb-NO" dirty="0" err="1">
                <a:latin typeface="+mj-lt"/>
                <a:ea typeface="Arial" charset="0"/>
                <a:cs typeface="Arial" charset="0"/>
              </a:rPr>
              <a:t>leadership</a:t>
            </a:r>
            <a:r>
              <a:rPr lang="nb-NO" dirty="0">
                <a:latin typeface="+mj-lt"/>
                <a:ea typeface="Arial" charset="0"/>
                <a:cs typeface="Arial" charset="0"/>
              </a:rPr>
              <a:t> promotes </a:t>
            </a:r>
            <a:r>
              <a:rPr lang="nb-NO" dirty="0" err="1">
                <a:latin typeface="+mj-lt"/>
                <a:ea typeface="Arial" charset="0"/>
                <a:cs typeface="Arial" charset="0"/>
              </a:rPr>
              <a:t>performance</a:t>
            </a:r>
            <a:r>
              <a:rPr lang="nb-NO" dirty="0">
                <a:latin typeface="+mj-lt"/>
                <a:ea typeface="Arial" charset="0"/>
                <a:cs typeface="Arial" charset="0"/>
              </a:rPr>
              <a:t> by </a:t>
            </a:r>
            <a:r>
              <a:rPr lang="nb-NO" dirty="0" err="1">
                <a:latin typeface="+mj-lt"/>
                <a:ea typeface="Arial" charset="0"/>
                <a:cs typeface="Arial" charset="0"/>
              </a:rPr>
              <a:t>enhancing</a:t>
            </a:r>
            <a:r>
              <a:rPr lang="nb-NO" dirty="0">
                <a:latin typeface="+mj-lt"/>
                <a:ea typeface="Arial" charset="0"/>
                <a:cs typeface="Arial" charset="0"/>
              </a:rPr>
              <a:t> </a:t>
            </a:r>
            <a:r>
              <a:rPr lang="nb-NO" dirty="0" err="1">
                <a:latin typeface="+mj-lt"/>
                <a:ea typeface="Arial" charset="0"/>
                <a:cs typeface="Arial" charset="0"/>
              </a:rPr>
              <a:t>followers</a:t>
            </a:r>
            <a:r>
              <a:rPr lang="nb-NO" dirty="0">
                <a:latin typeface="+mj-lt"/>
                <a:ea typeface="Arial" charset="0"/>
                <a:cs typeface="Arial" charset="0"/>
              </a:rPr>
              <a:t>’ </a:t>
            </a:r>
            <a:r>
              <a:rPr lang="nb-NO" dirty="0" err="1">
                <a:latin typeface="+mj-lt"/>
                <a:ea typeface="Arial" charset="0"/>
                <a:cs typeface="Arial" charset="0"/>
              </a:rPr>
              <a:t>beliefs</a:t>
            </a:r>
            <a:r>
              <a:rPr lang="nb-NO" dirty="0">
                <a:latin typeface="+mj-lt"/>
                <a:ea typeface="Arial" charset="0"/>
                <a:cs typeface="Arial" charset="0"/>
              </a:rPr>
              <a:t> in </a:t>
            </a:r>
            <a:r>
              <a:rPr lang="nb-NO" dirty="0" err="1">
                <a:latin typeface="+mj-lt"/>
                <a:ea typeface="Arial" charset="0"/>
                <a:cs typeface="Arial" charset="0"/>
              </a:rPr>
              <a:t>their</a:t>
            </a:r>
            <a:r>
              <a:rPr lang="nb-NO" dirty="0">
                <a:latin typeface="+mj-lt"/>
                <a:ea typeface="Arial" charset="0"/>
                <a:cs typeface="Arial" charset="0"/>
              </a:rPr>
              <a:t> </a:t>
            </a:r>
            <a:r>
              <a:rPr lang="nb-NO" dirty="0" err="1">
                <a:latin typeface="+mj-lt"/>
                <a:ea typeface="Arial" charset="0"/>
                <a:cs typeface="Arial" charset="0"/>
              </a:rPr>
              <a:t>own</a:t>
            </a:r>
            <a:r>
              <a:rPr lang="nb-NO" dirty="0">
                <a:latin typeface="+mj-lt"/>
                <a:ea typeface="Arial" charset="0"/>
                <a:cs typeface="Arial" charset="0"/>
              </a:rPr>
              <a:t> </a:t>
            </a:r>
            <a:r>
              <a:rPr lang="nb-NO" dirty="0" err="1">
                <a:latin typeface="+mj-lt"/>
                <a:ea typeface="Arial" charset="0"/>
                <a:cs typeface="Arial" charset="0"/>
              </a:rPr>
              <a:t>capabilities</a:t>
            </a:r>
            <a:r>
              <a:rPr lang="nb-NO" dirty="0">
                <a:latin typeface="+mj-lt"/>
                <a:ea typeface="Arial" charset="0"/>
                <a:cs typeface="Arial" charset="0"/>
              </a:rPr>
              <a:t> (i.e., </a:t>
            </a:r>
            <a:r>
              <a:rPr lang="nb-NO" b="1" u="sng" dirty="0" err="1">
                <a:latin typeface="+mj-lt"/>
                <a:ea typeface="Arial" charset="0"/>
                <a:cs typeface="Arial" charset="0"/>
              </a:rPr>
              <a:t>self-efficacy</a:t>
            </a:r>
            <a:r>
              <a:rPr lang="nb-NO" dirty="0">
                <a:latin typeface="+mj-lt"/>
                <a:ea typeface="Arial" charset="0"/>
                <a:cs typeface="Arial" charset="0"/>
              </a:rPr>
              <a:t>)</a:t>
            </a:r>
          </a:p>
          <a:p>
            <a:endParaRPr lang="nb-NO" dirty="0">
              <a:latin typeface="+mj-lt"/>
            </a:endParaRPr>
          </a:p>
        </p:txBody>
      </p:sp>
    </p:spTree>
    <p:extLst>
      <p:ext uri="{BB962C8B-B14F-4D97-AF65-F5344CB8AC3E}">
        <p14:creationId xmlns:p14="http://schemas.microsoft.com/office/powerpoint/2010/main" val="2707445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6AB0F37A-604F-31D7-6C86-2682B58CD685}"/>
              </a:ext>
            </a:extLst>
          </p:cNvPr>
          <p:cNvSpPr>
            <a:spLocks noGrp="1" noChangeArrowheads="1"/>
          </p:cNvSpPr>
          <p:nvPr>
            <p:ph type="title"/>
          </p:nvPr>
        </p:nvSpPr>
        <p:spPr>
          <a:xfrm>
            <a:off x="4162426" y="748666"/>
            <a:ext cx="7907654" cy="1537334"/>
          </a:xfrm>
        </p:spPr>
        <p:txBody>
          <a:bodyPr/>
          <a:lstStyle/>
          <a:p>
            <a:pPr eaLnBrk="1" hangingPunct="1"/>
            <a:r>
              <a:rPr lang="en-US" altLang="el-GR"/>
              <a:t>Styles of leadership</a:t>
            </a:r>
          </a:p>
        </p:txBody>
      </p:sp>
      <p:sp>
        <p:nvSpPr>
          <p:cNvPr id="63491" name="Rectangle 3">
            <a:extLst>
              <a:ext uri="{FF2B5EF4-FFF2-40B4-BE49-F238E27FC236}">
                <a16:creationId xmlns:a16="http://schemas.microsoft.com/office/drawing/2014/main" id="{456C67F3-7282-06EB-B3DE-66E4E4386CFF}"/>
              </a:ext>
            </a:extLst>
          </p:cNvPr>
          <p:cNvSpPr>
            <a:spLocks noChangeArrowheads="1"/>
          </p:cNvSpPr>
          <p:nvPr/>
        </p:nvSpPr>
        <p:spPr bwMode="auto">
          <a:xfrm>
            <a:off x="4937760" y="2377440"/>
            <a:ext cx="5577840" cy="5394960"/>
          </a:xfrm>
          <a:prstGeom prst="rect">
            <a:avLst/>
          </a:prstGeom>
          <a:solidFill>
            <a:schemeClr val="accent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1097280">
              <a:spcBef>
                <a:spcPct val="0"/>
              </a:spcBef>
              <a:buClrTx/>
              <a:buNone/>
            </a:pPr>
            <a:endParaRPr lang="el-GR" altLang="el-GR" sz="2880">
              <a:solidFill>
                <a:prstClr val="black"/>
              </a:solidFill>
              <a:latin typeface="Times" panose="02020603050405020304" pitchFamily="18" charset="0"/>
            </a:endParaRPr>
          </a:p>
        </p:txBody>
      </p:sp>
      <p:sp>
        <p:nvSpPr>
          <p:cNvPr id="63492" name="Line 5">
            <a:extLst>
              <a:ext uri="{FF2B5EF4-FFF2-40B4-BE49-F238E27FC236}">
                <a16:creationId xmlns:a16="http://schemas.microsoft.com/office/drawing/2014/main" id="{17520664-C535-4A7B-232C-8EA68B3AA386}"/>
              </a:ext>
            </a:extLst>
          </p:cNvPr>
          <p:cNvSpPr>
            <a:spLocks noChangeShapeType="1"/>
          </p:cNvSpPr>
          <p:nvPr/>
        </p:nvSpPr>
        <p:spPr bwMode="auto">
          <a:xfrm>
            <a:off x="7772400" y="2377440"/>
            <a:ext cx="0" cy="539496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097280"/>
            <a:endParaRPr lang="nb-NO" sz="2160">
              <a:solidFill>
                <a:prstClr val="black"/>
              </a:solidFill>
              <a:latin typeface="Aptos" panose="02110004020202020204"/>
            </a:endParaRPr>
          </a:p>
        </p:txBody>
      </p:sp>
      <p:sp>
        <p:nvSpPr>
          <p:cNvPr id="63493" name="Line 6">
            <a:extLst>
              <a:ext uri="{FF2B5EF4-FFF2-40B4-BE49-F238E27FC236}">
                <a16:creationId xmlns:a16="http://schemas.microsoft.com/office/drawing/2014/main" id="{A12CE0AF-6AAA-6466-264D-C0AC3E990A70}"/>
              </a:ext>
            </a:extLst>
          </p:cNvPr>
          <p:cNvSpPr>
            <a:spLocks noChangeShapeType="1"/>
          </p:cNvSpPr>
          <p:nvPr/>
        </p:nvSpPr>
        <p:spPr bwMode="auto">
          <a:xfrm>
            <a:off x="4937760" y="5029200"/>
            <a:ext cx="557784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097280"/>
            <a:endParaRPr lang="nb-NO" sz="2160">
              <a:solidFill>
                <a:prstClr val="black"/>
              </a:solidFill>
              <a:latin typeface="Aptos" panose="02110004020202020204"/>
            </a:endParaRPr>
          </a:p>
        </p:txBody>
      </p:sp>
      <p:sp>
        <p:nvSpPr>
          <p:cNvPr id="63494" name="Text Box 7">
            <a:extLst>
              <a:ext uri="{FF2B5EF4-FFF2-40B4-BE49-F238E27FC236}">
                <a16:creationId xmlns:a16="http://schemas.microsoft.com/office/drawing/2014/main" id="{4ABEAD0F-15C7-5010-58F2-ABB1F9372D31}"/>
              </a:ext>
            </a:extLst>
          </p:cNvPr>
          <p:cNvSpPr txBox="1">
            <a:spLocks noChangeArrowheads="1"/>
          </p:cNvSpPr>
          <p:nvPr/>
        </p:nvSpPr>
        <p:spPr bwMode="auto">
          <a:xfrm>
            <a:off x="6217920" y="7753352"/>
            <a:ext cx="4114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1097280">
              <a:spcBef>
                <a:spcPct val="0"/>
              </a:spcBef>
              <a:buClrTx/>
              <a:buNone/>
            </a:pPr>
            <a:r>
              <a:rPr lang="en-US" altLang="el-GR" sz="2400">
                <a:solidFill>
                  <a:prstClr val="black"/>
                </a:solidFill>
                <a:latin typeface="Times" panose="02020603050405020304" pitchFamily="18" charset="0"/>
              </a:rPr>
              <a:t>concern for production  </a:t>
            </a:r>
            <a:r>
              <a:rPr lang="en-US" altLang="el-GR" sz="2400">
                <a:solidFill>
                  <a:prstClr val="black"/>
                </a:solidFill>
                <a:latin typeface="Times" panose="02020603050405020304" pitchFamily="18" charset="0"/>
                <a:sym typeface="Symbol" panose="05050102010706020507" pitchFamily="18" charset="2"/>
              </a:rPr>
              <a:t></a:t>
            </a:r>
            <a:endParaRPr lang="en-US" altLang="el-GR" sz="2400">
              <a:solidFill>
                <a:prstClr val="black"/>
              </a:solidFill>
              <a:latin typeface="Times" panose="02020603050405020304" pitchFamily="18" charset="0"/>
            </a:endParaRPr>
          </a:p>
        </p:txBody>
      </p:sp>
      <p:sp>
        <p:nvSpPr>
          <p:cNvPr id="63495" name="Text Box 8">
            <a:extLst>
              <a:ext uri="{FF2B5EF4-FFF2-40B4-BE49-F238E27FC236}">
                <a16:creationId xmlns:a16="http://schemas.microsoft.com/office/drawing/2014/main" id="{2657ECA9-D114-A748-702E-CE8B7C9CCB6E}"/>
              </a:ext>
            </a:extLst>
          </p:cNvPr>
          <p:cNvSpPr txBox="1">
            <a:spLocks noChangeArrowheads="1"/>
          </p:cNvSpPr>
          <p:nvPr/>
        </p:nvSpPr>
        <p:spPr bwMode="auto">
          <a:xfrm>
            <a:off x="2845135" y="4389122"/>
            <a:ext cx="167065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1097280">
              <a:spcBef>
                <a:spcPct val="0"/>
              </a:spcBef>
              <a:buClrTx/>
              <a:buNone/>
            </a:pPr>
            <a:r>
              <a:rPr lang="en-US" altLang="el-GR" sz="2400">
                <a:solidFill>
                  <a:prstClr val="black"/>
                </a:solidFill>
                <a:latin typeface="Times" panose="02020603050405020304" pitchFamily="18" charset="0"/>
              </a:rPr>
              <a:t>concern for </a:t>
            </a:r>
          </a:p>
          <a:p>
            <a:pPr algn="ctr" defTabSz="1097280">
              <a:spcBef>
                <a:spcPct val="0"/>
              </a:spcBef>
              <a:buClrTx/>
              <a:buNone/>
            </a:pPr>
            <a:r>
              <a:rPr lang="en-US" altLang="el-GR" sz="2400">
                <a:solidFill>
                  <a:prstClr val="black"/>
                </a:solidFill>
                <a:latin typeface="Times" panose="02020603050405020304" pitchFamily="18" charset="0"/>
              </a:rPr>
              <a:t>people</a:t>
            </a:r>
            <a:endParaRPr lang="en-US" altLang="el-GR" sz="2880">
              <a:solidFill>
                <a:prstClr val="black"/>
              </a:solidFill>
              <a:latin typeface="Times" panose="02020603050405020304" pitchFamily="18" charset="0"/>
            </a:endParaRPr>
          </a:p>
        </p:txBody>
      </p:sp>
      <p:sp>
        <p:nvSpPr>
          <p:cNvPr id="63496" name="Text Box 9">
            <a:extLst>
              <a:ext uri="{FF2B5EF4-FFF2-40B4-BE49-F238E27FC236}">
                <a16:creationId xmlns:a16="http://schemas.microsoft.com/office/drawing/2014/main" id="{30A61ED0-86DC-A20E-9324-2F7C20239D5A}"/>
              </a:ext>
            </a:extLst>
          </p:cNvPr>
          <p:cNvSpPr txBox="1">
            <a:spLocks noChangeArrowheads="1"/>
          </p:cNvSpPr>
          <p:nvPr/>
        </p:nvSpPr>
        <p:spPr bwMode="auto">
          <a:xfrm rot="16141666">
            <a:off x="3474766" y="3771789"/>
            <a:ext cx="548548"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1097280">
              <a:spcBef>
                <a:spcPct val="0"/>
              </a:spcBef>
              <a:buClrTx/>
              <a:buNone/>
            </a:pPr>
            <a:r>
              <a:rPr lang="en-US" altLang="el-GR" sz="2880">
                <a:solidFill>
                  <a:prstClr val="black"/>
                </a:solidFill>
                <a:latin typeface="Times" panose="02020603050405020304" pitchFamily="18" charset="0"/>
                <a:sym typeface="Symbol" panose="05050102010706020507" pitchFamily="18" charset="2"/>
              </a:rPr>
              <a:t></a:t>
            </a:r>
            <a:endParaRPr lang="en-US" altLang="el-GR" sz="2880">
              <a:solidFill>
                <a:prstClr val="black"/>
              </a:solidFill>
              <a:latin typeface="Times" panose="02020603050405020304" pitchFamily="18" charset="0"/>
            </a:endParaRPr>
          </a:p>
        </p:txBody>
      </p:sp>
      <p:sp>
        <p:nvSpPr>
          <p:cNvPr id="63497" name="Text Box 11">
            <a:extLst>
              <a:ext uri="{FF2B5EF4-FFF2-40B4-BE49-F238E27FC236}">
                <a16:creationId xmlns:a16="http://schemas.microsoft.com/office/drawing/2014/main" id="{CD02918C-086B-20B9-F137-7FB8D9EC0B16}"/>
              </a:ext>
            </a:extLst>
          </p:cNvPr>
          <p:cNvSpPr txBox="1">
            <a:spLocks noChangeArrowheads="1"/>
          </p:cNvSpPr>
          <p:nvPr/>
        </p:nvSpPr>
        <p:spPr bwMode="auto">
          <a:xfrm>
            <a:off x="5587313" y="5943601"/>
            <a:ext cx="1619354" cy="1089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1097280">
              <a:spcBef>
                <a:spcPct val="0"/>
              </a:spcBef>
              <a:buClrTx/>
              <a:buNone/>
            </a:pPr>
            <a:r>
              <a:rPr lang="en-US" altLang="el-GR" sz="2160">
                <a:solidFill>
                  <a:prstClr val="black"/>
                </a:solidFill>
                <a:latin typeface="Times" panose="02020603050405020304" pitchFamily="18" charset="0"/>
              </a:rPr>
              <a:t>Laissez-faire</a:t>
            </a:r>
          </a:p>
          <a:p>
            <a:pPr algn="ctr" defTabSz="1097280">
              <a:spcBef>
                <a:spcPct val="0"/>
              </a:spcBef>
              <a:buClrTx/>
              <a:buNone/>
            </a:pPr>
            <a:r>
              <a:rPr lang="en-US" altLang="el-GR" sz="2160">
                <a:solidFill>
                  <a:prstClr val="black"/>
                </a:solidFill>
                <a:latin typeface="Times" panose="02020603050405020304" pitchFamily="18" charset="0"/>
              </a:rPr>
              <a:t>Leader</a:t>
            </a:r>
          </a:p>
          <a:p>
            <a:pPr algn="ctr" defTabSz="1097280">
              <a:spcBef>
                <a:spcPct val="0"/>
              </a:spcBef>
              <a:buClrTx/>
              <a:buNone/>
            </a:pPr>
            <a:r>
              <a:rPr lang="en-US" altLang="el-GR" sz="2160" b="1">
                <a:solidFill>
                  <a:prstClr val="black"/>
                </a:solidFill>
                <a:latin typeface="Times" panose="02020603050405020304" pitchFamily="18" charset="0"/>
              </a:rPr>
              <a:t>(L)</a:t>
            </a:r>
            <a:endParaRPr lang="en-US" altLang="el-GR" sz="2160">
              <a:solidFill>
                <a:prstClr val="black"/>
              </a:solidFill>
              <a:latin typeface="Times" panose="02020603050405020304" pitchFamily="18" charset="0"/>
            </a:endParaRPr>
          </a:p>
        </p:txBody>
      </p:sp>
      <p:sp>
        <p:nvSpPr>
          <p:cNvPr id="63498" name="Text Box 12">
            <a:extLst>
              <a:ext uri="{FF2B5EF4-FFF2-40B4-BE49-F238E27FC236}">
                <a16:creationId xmlns:a16="http://schemas.microsoft.com/office/drawing/2014/main" id="{66576181-8A66-F232-7641-FDC1CA939C94}"/>
              </a:ext>
            </a:extLst>
          </p:cNvPr>
          <p:cNvSpPr txBox="1">
            <a:spLocks noChangeArrowheads="1"/>
          </p:cNvSpPr>
          <p:nvPr/>
        </p:nvSpPr>
        <p:spPr bwMode="auto">
          <a:xfrm>
            <a:off x="5682298" y="3200401"/>
            <a:ext cx="1444626" cy="1089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1097280">
              <a:spcBef>
                <a:spcPct val="0"/>
              </a:spcBef>
              <a:buClrTx/>
              <a:buNone/>
            </a:pPr>
            <a:r>
              <a:rPr lang="en-US" altLang="el-GR" sz="2160">
                <a:solidFill>
                  <a:prstClr val="black"/>
                </a:solidFill>
                <a:latin typeface="Times" panose="02020603050405020304" pitchFamily="18" charset="0"/>
              </a:rPr>
              <a:t>Benevolent</a:t>
            </a:r>
          </a:p>
          <a:p>
            <a:pPr algn="ctr" defTabSz="1097280">
              <a:spcBef>
                <a:spcPct val="0"/>
              </a:spcBef>
              <a:buClrTx/>
              <a:buNone/>
            </a:pPr>
            <a:r>
              <a:rPr lang="en-US" altLang="el-GR" sz="2160">
                <a:solidFill>
                  <a:prstClr val="black"/>
                </a:solidFill>
                <a:latin typeface="Times" panose="02020603050405020304" pitchFamily="18" charset="0"/>
              </a:rPr>
              <a:t>Leader</a:t>
            </a:r>
          </a:p>
          <a:p>
            <a:pPr algn="ctr" defTabSz="1097280">
              <a:spcBef>
                <a:spcPct val="0"/>
              </a:spcBef>
              <a:buClrTx/>
              <a:buNone/>
            </a:pPr>
            <a:r>
              <a:rPr lang="en-US" altLang="el-GR" sz="2160" b="1">
                <a:solidFill>
                  <a:prstClr val="black"/>
                </a:solidFill>
                <a:latin typeface="Times" panose="02020603050405020304" pitchFamily="18" charset="0"/>
              </a:rPr>
              <a:t>(Y)</a:t>
            </a:r>
            <a:endParaRPr lang="en-US" altLang="el-GR" sz="2160">
              <a:solidFill>
                <a:prstClr val="black"/>
              </a:solidFill>
              <a:latin typeface="Times" panose="02020603050405020304" pitchFamily="18" charset="0"/>
            </a:endParaRPr>
          </a:p>
        </p:txBody>
      </p:sp>
      <p:sp>
        <p:nvSpPr>
          <p:cNvPr id="63499" name="Text Box 13">
            <a:extLst>
              <a:ext uri="{FF2B5EF4-FFF2-40B4-BE49-F238E27FC236}">
                <a16:creationId xmlns:a16="http://schemas.microsoft.com/office/drawing/2014/main" id="{A42B33BF-22FD-0E2E-FCA8-E3D49EA1D246}"/>
              </a:ext>
            </a:extLst>
          </p:cNvPr>
          <p:cNvSpPr txBox="1">
            <a:spLocks noChangeArrowheads="1"/>
          </p:cNvSpPr>
          <p:nvPr/>
        </p:nvSpPr>
        <p:spPr bwMode="auto">
          <a:xfrm>
            <a:off x="8607542" y="5943601"/>
            <a:ext cx="1354858" cy="1089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1097280">
              <a:spcBef>
                <a:spcPct val="0"/>
              </a:spcBef>
              <a:buClrTx/>
              <a:buNone/>
            </a:pPr>
            <a:r>
              <a:rPr lang="en-US" altLang="el-GR" sz="2160">
                <a:solidFill>
                  <a:prstClr val="black"/>
                </a:solidFill>
                <a:latin typeface="Times" panose="02020603050405020304" pitchFamily="18" charset="0"/>
              </a:rPr>
              <a:t>Autocratic</a:t>
            </a:r>
          </a:p>
          <a:p>
            <a:pPr algn="ctr" defTabSz="1097280">
              <a:spcBef>
                <a:spcPct val="0"/>
              </a:spcBef>
              <a:buClrTx/>
              <a:buNone/>
            </a:pPr>
            <a:r>
              <a:rPr lang="en-US" altLang="el-GR" sz="2160">
                <a:solidFill>
                  <a:prstClr val="black"/>
                </a:solidFill>
                <a:latin typeface="Times" panose="02020603050405020304" pitchFamily="18" charset="0"/>
              </a:rPr>
              <a:t>Leader</a:t>
            </a:r>
          </a:p>
          <a:p>
            <a:pPr algn="ctr" defTabSz="1097280">
              <a:spcBef>
                <a:spcPct val="0"/>
              </a:spcBef>
              <a:buClrTx/>
              <a:buNone/>
            </a:pPr>
            <a:r>
              <a:rPr lang="en-US" altLang="el-GR" sz="2160" b="1">
                <a:solidFill>
                  <a:prstClr val="black"/>
                </a:solidFill>
                <a:latin typeface="Times" panose="02020603050405020304" pitchFamily="18" charset="0"/>
              </a:rPr>
              <a:t>(X)</a:t>
            </a:r>
            <a:endParaRPr lang="en-US" altLang="el-GR" sz="2160">
              <a:solidFill>
                <a:prstClr val="black"/>
              </a:solidFill>
              <a:latin typeface="Times" panose="02020603050405020304" pitchFamily="18" charset="0"/>
            </a:endParaRPr>
          </a:p>
        </p:txBody>
      </p:sp>
      <p:sp>
        <p:nvSpPr>
          <p:cNvPr id="63500" name="Text Box 14">
            <a:extLst>
              <a:ext uri="{FF2B5EF4-FFF2-40B4-BE49-F238E27FC236}">
                <a16:creationId xmlns:a16="http://schemas.microsoft.com/office/drawing/2014/main" id="{F6346E58-C934-0257-B727-E31C512E238C}"/>
              </a:ext>
            </a:extLst>
          </p:cNvPr>
          <p:cNvSpPr txBox="1">
            <a:spLocks noChangeArrowheads="1"/>
          </p:cNvSpPr>
          <p:nvPr/>
        </p:nvSpPr>
        <p:spPr bwMode="auto">
          <a:xfrm>
            <a:off x="8700436" y="3200401"/>
            <a:ext cx="955710" cy="1089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1097280">
              <a:spcBef>
                <a:spcPct val="0"/>
              </a:spcBef>
              <a:buClrTx/>
              <a:buNone/>
            </a:pPr>
            <a:r>
              <a:rPr lang="en-US" altLang="el-GR" sz="2160">
                <a:solidFill>
                  <a:prstClr val="black"/>
                </a:solidFill>
                <a:latin typeface="Times" panose="02020603050405020304" pitchFamily="18" charset="0"/>
              </a:rPr>
              <a:t>Team </a:t>
            </a:r>
          </a:p>
          <a:p>
            <a:pPr algn="ctr" defTabSz="1097280">
              <a:spcBef>
                <a:spcPct val="0"/>
              </a:spcBef>
              <a:buClrTx/>
              <a:buNone/>
            </a:pPr>
            <a:r>
              <a:rPr lang="en-US" altLang="el-GR" sz="2160">
                <a:solidFill>
                  <a:prstClr val="black"/>
                </a:solidFill>
                <a:latin typeface="Times" panose="02020603050405020304" pitchFamily="18" charset="0"/>
              </a:rPr>
              <a:t>Leader</a:t>
            </a:r>
          </a:p>
          <a:p>
            <a:pPr algn="ctr" defTabSz="1097280">
              <a:spcBef>
                <a:spcPct val="0"/>
              </a:spcBef>
              <a:buClrTx/>
              <a:buNone/>
            </a:pPr>
            <a:r>
              <a:rPr lang="en-US" altLang="el-GR" sz="2160" b="1">
                <a:solidFill>
                  <a:prstClr val="black"/>
                </a:solidFill>
                <a:latin typeface="Times" panose="02020603050405020304" pitchFamily="18" charset="0"/>
              </a:rPr>
              <a:t>(Z)</a:t>
            </a:r>
            <a:endParaRPr lang="en-US" altLang="el-GR" sz="2160">
              <a:solidFill>
                <a:prstClr val="black"/>
              </a:solidFill>
              <a:latin typeface="Times" panose="02020603050405020304" pitchFamily="18" charset="0"/>
            </a:endParaRPr>
          </a:p>
        </p:txBody>
      </p:sp>
      <p:sp>
        <p:nvSpPr>
          <p:cNvPr id="63501" name="Text Box 15">
            <a:extLst>
              <a:ext uri="{FF2B5EF4-FFF2-40B4-BE49-F238E27FC236}">
                <a16:creationId xmlns:a16="http://schemas.microsoft.com/office/drawing/2014/main" id="{526B97BF-5E51-E3D3-5016-441B726EF7EE}"/>
              </a:ext>
            </a:extLst>
          </p:cNvPr>
          <p:cNvSpPr txBox="1">
            <a:spLocks noChangeArrowheads="1"/>
          </p:cNvSpPr>
          <p:nvPr/>
        </p:nvSpPr>
        <p:spPr bwMode="auto">
          <a:xfrm>
            <a:off x="4552950" y="2312670"/>
            <a:ext cx="322524"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1097280">
              <a:spcBef>
                <a:spcPct val="0"/>
              </a:spcBef>
              <a:buClrTx/>
              <a:buNone/>
            </a:pPr>
            <a:r>
              <a:rPr lang="en-US" altLang="el-GR" sz="2160" b="1">
                <a:solidFill>
                  <a:prstClr val="black"/>
                </a:solidFill>
                <a:latin typeface="Times" panose="02020603050405020304" pitchFamily="18" charset="0"/>
              </a:rPr>
              <a:t>9</a:t>
            </a:r>
          </a:p>
        </p:txBody>
      </p:sp>
      <p:sp>
        <p:nvSpPr>
          <p:cNvPr id="63502" name="Text Box 16">
            <a:extLst>
              <a:ext uri="{FF2B5EF4-FFF2-40B4-BE49-F238E27FC236}">
                <a16:creationId xmlns:a16="http://schemas.microsoft.com/office/drawing/2014/main" id="{3B1FA6F1-1D9F-CC28-9E41-CAE433B00AB0}"/>
              </a:ext>
            </a:extLst>
          </p:cNvPr>
          <p:cNvSpPr txBox="1">
            <a:spLocks noChangeArrowheads="1"/>
          </p:cNvSpPr>
          <p:nvPr/>
        </p:nvSpPr>
        <p:spPr bwMode="auto">
          <a:xfrm>
            <a:off x="10241280" y="7772400"/>
            <a:ext cx="322524"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1097280">
              <a:spcBef>
                <a:spcPct val="0"/>
              </a:spcBef>
              <a:buClrTx/>
              <a:buNone/>
            </a:pPr>
            <a:r>
              <a:rPr lang="en-US" altLang="el-GR" sz="2160" b="1">
                <a:solidFill>
                  <a:prstClr val="black"/>
                </a:solidFill>
                <a:latin typeface="Times" panose="02020603050405020304" pitchFamily="18" charset="0"/>
              </a:rPr>
              <a:t>9</a:t>
            </a:r>
          </a:p>
        </p:txBody>
      </p:sp>
      <p:sp>
        <p:nvSpPr>
          <p:cNvPr id="63503" name="Text Box 17">
            <a:extLst>
              <a:ext uri="{FF2B5EF4-FFF2-40B4-BE49-F238E27FC236}">
                <a16:creationId xmlns:a16="http://schemas.microsoft.com/office/drawing/2014/main" id="{9255C2F7-D904-F6DC-97A7-2EE332DEB321}"/>
              </a:ext>
            </a:extLst>
          </p:cNvPr>
          <p:cNvSpPr txBox="1">
            <a:spLocks noChangeArrowheads="1"/>
          </p:cNvSpPr>
          <p:nvPr/>
        </p:nvSpPr>
        <p:spPr bwMode="auto">
          <a:xfrm>
            <a:off x="4572000" y="7680960"/>
            <a:ext cx="322524"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1097280">
              <a:spcBef>
                <a:spcPct val="0"/>
              </a:spcBef>
              <a:buClrTx/>
              <a:buNone/>
            </a:pPr>
            <a:r>
              <a:rPr lang="en-US" altLang="el-GR" sz="2160" b="1">
                <a:solidFill>
                  <a:prstClr val="black"/>
                </a:solidFill>
                <a:latin typeface="Times" panose="02020603050405020304" pitchFamily="18" charset="0"/>
              </a:rPr>
              <a:t>1</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552C042E-9FAF-8956-B17B-FAE52D9FFBB9}"/>
              </a:ext>
            </a:extLst>
          </p:cNvPr>
          <p:cNvSpPr>
            <a:spLocks noGrp="1" noChangeArrowheads="1"/>
          </p:cNvSpPr>
          <p:nvPr>
            <p:ph type="title"/>
          </p:nvPr>
        </p:nvSpPr>
        <p:spPr>
          <a:xfrm>
            <a:off x="4162426" y="748666"/>
            <a:ext cx="7907654" cy="1537334"/>
          </a:xfrm>
        </p:spPr>
        <p:txBody>
          <a:bodyPr>
            <a:normAutofit fontScale="90000"/>
          </a:bodyPr>
          <a:lstStyle/>
          <a:p>
            <a:pPr eaLnBrk="1" hangingPunct="1"/>
            <a:r>
              <a:rPr lang="en-US" altLang="el-GR"/>
              <a:t>Theory “L”: Laissez-faire leader</a:t>
            </a:r>
          </a:p>
        </p:txBody>
      </p:sp>
      <p:sp>
        <p:nvSpPr>
          <p:cNvPr id="17411" name="Rectangle 3">
            <a:extLst>
              <a:ext uri="{FF2B5EF4-FFF2-40B4-BE49-F238E27FC236}">
                <a16:creationId xmlns:a16="http://schemas.microsoft.com/office/drawing/2014/main" id="{158B5E18-77B1-88C4-0A38-1C361EE44FAF}"/>
              </a:ext>
            </a:extLst>
          </p:cNvPr>
          <p:cNvSpPr>
            <a:spLocks noGrp="1" noChangeArrowheads="1"/>
          </p:cNvSpPr>
          <p:nvPr>
            <p:ph idx="1"/>
          </p:nvPr>
        </p:nvSpPr>
        <p:spPr>
          <a:xfrm>
            <a:off x="4160520" y="2560320"/>
            <a:ext cx="7909560" cy="4533900"/>
          </a:xfrm>
        </p:spPr>
        <p:txBody>
          <a:bodyPr>
            <a:normAutofit lnSpcReduction="10000"/>
          </a:bodyPr>
          <a:lstStyle/>
          <a:p>
            <a:pPr eaLnBrk="1" hangingPunct="1">
              <a:buFont typeface="Wingdings" panose="05000000000000000000" pitchFamily="2" charset="2"/>
              <a:buNone/>
            </a:pPr>
            <a:endParaRPr lang="en-US" altLang="el-GR" dirty="0"/>
          </a:p>
          <a:p>
            <a:pPr eaLnBrk="1" hangingPunct="1"/>
            <a:r>
              <a:rPr lang="en-US" altLang="el-GR" dirty="0"/>
              <a:t>Uninvolved - “leave them alone”</a:t>
            </a:r>
          </a:p>
          <a:p>
            <a:pPr eaLnBrk="1" hangingPunct="1"/>
            <a:r>
              <a:rPr lang="en-US" altLang="el-GR" dirty="0"/>
              <a:t>Sees main role as passer of information</a:t>
            </a:r>
          </a:p>
          <a:p>
            <a:pPr eaLnBrk="1" hangingPunct="1"/>
            <a:r>
              <a:rPr lang="en-US" altLang="el-GR" dirty="0"/>
              <a:t>Lets others make decisions</a:t>
            </a:r>
          </a:p>
          <a:p>
            <a:pPr eaLnBrk="1" hangingPunct="1"/>
            <a:r>
              <a:rPr lang="en-US" altLang="el-GR" dirty="0"/>
              <a:t>Basically abdicates responsibility for team or unit</a:t>
            </a:r>
          </a:p>
          <a:p>
            <a:pPr eaLnBrk="1" hangingPunct="1"/>
            <a:r>
              <a:rPr lang="en-US" altLang="el-GR" dirty="0"/>
              <a:t>Pros?</a:t>
            </a:r>
          </a:p>
          <a:p>
            <a:pPr eaLnBrk="1" hangingPunct="1"/>
            <a:r>
              <a:rPr lang="en-US" altLang="el-GR" dirty="0"/>
              <a:t>Cons?</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2856192" presetClass="entr" presetSubtype="143251456" fill="hold" grpId="0" nodeType="clickEffect">
                                  <p:stCondLst>
                                    <p:cond delay="0"/>
                                  </p:stCondLst>
                                  <p:childTnLst>
                                    <p:set>
                                      <p:cBhvr>
                                        <p:cTn id="6" dur="1" fill="hold">
                                          <p:stCondLst>
                                            <p:cond delay="499"/>
                                          </p:stCondLst>
                                        </p:cTn>
                                        <p:tgtEl>
                                          <p:spTgt spid="1741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22856192" presetClass="entr" presetSubtype="143251456" fill="hold" grpId="0" nodeType="clickEffect">
                                  <p:stCondLst>
                                    <p:cond delay="0"/>
                                  </p:stCondLst>
                                  <p:childTnLst>
                                    <p:set>
                                      <p:cBhvr>
                                        <p:cTn id="10" dur="1" fill="hold">
                                          <p:stCondLst>
                                            <p:cond delay="499"/>
                                          </p:stCondLst>
                                        </p:cTn>
                                        <p:tgtEl>
                                          <p:spTgt spid="1741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22856192" presetClass="entr" presetSubtype="143251456" fill="hold" grpId="0" nodeType="clickEffect">
                                  <p:stCondLst>
                                    <p:cond delay="0"/>
                                  </p:stCondLst>
                                  <p:childTnLst>
                                    <p:set>
                                      <p:cBhvr>
                                        <p:cTn id="14" dur="1" fill="hold">
                                          <p:stCondLst>
                                            <p:cond delay="499"/>
                                          </p:stCondLst>
                                        </p:cTn>
                                        <p:tgtEl>
                                          <p:spTgt spid="1741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22856192" presetClass="entr" presetSubtype="143251456" fill="hold" grpId="0" nodeType="clickEffect">
                                  <p:stCondLst>
                                    <p:cond delay="0"/>
                                  </p:stCondLst>
                                  <p:childTnLst>
                                    <p:set>
                                      <p:cBhvr>
                                        <p:cTn id="18" dur="1" fill="hold">
                                          <p:stCondLst>
                                            <p:cond delay="499"/>
                                          </p:stCondLst>
                                        </p:cTn>
                                        <p:tgtEl>
                                          <p:spTgt spid="1741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22856192" presetClass="entr" presetSubtype="143251456" fill="hold" grpId="0" nodeType="clickEffect">
                                  <p:stCondLst>
                                    <p:cond delay="0"/>
                                  </p:stCondLst>
                                  <p:childTnLst>
                                    <p:set>
                                      <p:cBhvr>
                                        <p:cTn id="22" dur="1" fill="hold">
                                          <p:stCondLst>
                                            <p:cond delay="499"/>
                                          </p:stCondLst>
                                        </p:cTn>
                                        <p:tgtEl>
                                          <p:spTgt spid="17411">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22856192" presetClass="entr" presetSubtype="143251456" fill="hold" grpId="0" nodeType="clickEffect">
                                  <p:stCondLst>
                                    <p:cond delay="0"/>
                                  </p:stCondLst>
                                  <p:childTnLst>
                                    <p:set>
                                      <p:cBhvr>
                                        <p:cTn id="26" dur="1" fill="hold">
                                          <p:stCondLst>
                                            <p:cond delay="499"/>
                                          </p:stCondLst>
                                        </p:cTn>
                                        <p:tgtEl>
                                          <p:spTgt spid="174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72990505-4658-5BF9-F402-0F92C6D9991C}"/>
              </a:ext>
            </a:extLst>
          </p:cNvPr>
          <p:cNvSpPr>
            <a:spLocks noGrp="1" noChangeArrowheads="1"/>
          </p:cNvSpPr>
          <p:nvPr>
            <p:ph type="title"/>
          </p:nvPr>
        </p:nvSpPr>
        <p:spPr>
          <a:xfrm>
            <a:off x="4162426" y="748666"/>
            <a:ext cx="7907654" cy="1537334"/>
          </a:xfrm>
        </p:spPr>
        <p:txBody>
          <a:bodyPr>
            <a:normAutofit fontScale="90000"/>
          </a:bodyPr>
          <a:lstStyle/>
          <a:p>
            <a:pPr eaLnBrk="1" hangingPunct="1"/>
            <a:r>
              <a:rPr lang="en-US" altLang="el-GR"/>
              <a:t>Theory “X”: Autocratic leader</a:t>
            </a:r>
          </a:p>
        </p:txBody>
      </p:sp>
      <p:sp>
        <p:nvSpPr>
          <p:cNvPr id="18435" name="Rectangle 3">
            <a:extLst>
              <a:ext uri="{FF2B5EF4-FFF2-40B4-BE49-F238E27FC236}">
                <a16:creationId xmlns:a16="http://schemas.microsoft.com/office/drawing/2014/main" id="{1E649B1E-D719-6D35-C276-5D79BF26BFFC}"/>
              </a:ext>
            </a:extLst>
          </p:cNvPr>
          <p:cNvSpPr>
            <a:spLocks noGrp="1" noChangeArrowheads="1"/>
          </p:cNvSpPr>
          <p:nvPr>
            <p:ph idx="1"/>
          </p:nvPr>
        </p:nvSpPr>
        <p:spPr>
          <a:xfrm>
            <a:off x="4160520" y="2560320"/>
            <a:ext cx="7909560" cy="4533900"/>
          </a:xfrm>
        </p:spPr>
        <p:txBody>
          <a:bodyPr/>
          <a:lstStyle/>
          <a:p>
            <a:pPr eaLnBrk="1" hangingPunct="1">
              <a:buFont typeface="Wingdings" panose="05000000000000000000" pitchFamily="2" charset="2"/>
              <a:buNone/>
            </a:pPr>
            <a:endParaRPr lang="en-US" altLang="el-GR" dirty="0"/>
          </a:p>
          <a:p>
            <a:pPr eaLnBrk="1" hangingPunct="1"/>
            <a:r>
              <a:rPr lang="en-US" altLang="el-GR" dirty="0"/>
              <a:t>Lacks flexibility</a:t>
            </a:r>
          </a:p>
          <a:p>
            <a:pPr eaLnBrk="1" hangingPunct="1"/>
            <a:r>
              <a:rPr lang="en-US" altLang="el-GR" dirty="0"/>
              <a:t>Controlling and demanding</a:t>
            </a:r>
          </a:p>
          <a:p>
            <a:pPr eaLnBrk="1" hangingPunct="1"/>
            <a:r>
              <a:rPr lang="en-US" altLang="el-GR" dirty="0"/>
              <a:t>“carrot and stick” approach</a:t>
            </a:r>
          </a:p>
          <a:p>
            <a:pPr eaLnBrk="1" hangingPunct="1"/>
            <a:r>
              <a:rPr lang="en-US" altLang="el-GR" dirty="0"/>
              <a:t>Focused solely on productivity</a:t>
            </a:r>
          </a:p>
          <a:p>
            <a:pPr eaLnBrk="1" hangingPunct="1"/>
            <a:r>
              <a:rPr lang="en-US" altLang="el-GR" dirty="0"/>
              <a:t>Pros?</a:t>
            </a:r>
          </a:p>
          <a:p>
            <a:pPr eaLnBrk="1" hangingPunct="1"/>
            <a:r>
              <a:rPr lang="en-US" altLang="el-GR" dirty="0"/>
              <a:t>Cons?</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32" fill="hold" grpId="0" nodeType="clickEffect">
                                  <p:stCondLst>
                                    <p:cond delay="0"/>
                                  </p:stCondLst>
                                  <p:childTnLst>
                                    <p:set>
                                      <p:cBhvr>
                                        <p:cTn id="6" dur="1" fill="hold">
                                          <p:stCondLst>
                                            <p:cond delay="0"/>
                                          </p:stCondLst>
                                        </p:cTn>
                                        <p:tgtEl>
                                          <p:spTgt spid="18435">
                                            <p:txEl>
                                              <p:pRg st="1" end="1"/>
                                            </p:txEl>
                                          </p:spTgt>
                                        </p:tgtEl>
                                        <p:attrNameLst>
                                          <p:attrName>style.visibility</p:attrName>
                                        </p:attrNameLst>
                                      </p:cBhvr>
                                      <p:to>
                                        <p:strVal val="visible"/>
                                      </p:to>
                                    </p:set>
                                    <p:animEffect transition="in" filter="diamond(out)">
                                      <p:cBhvr>
                                        <p:cTn id="7" dur="500"/>
                                        <p:tgtEl>
                                          <p:spTgt spid="1843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32" fill="hold" grpId="0" nodeType="clickEffect">
                                  <p:stCondLst>
                                    <p:cond delay="0"/>
                                  </p:stCondLst>
                                  <p:childTnLst>
                                    <p:set>
                                      <p:cBhvr>
                                        <p:cTn id="11" dur="1" fill="hold">
                                          <p:stCondLst>
                                            <p:cond delay="0"/>
                                          </p:stCondLst>
                                        </p:cTn>
                                        <p:tgtEl>
                                          <p:spTgt spid="18435">
                                            <p:txEl>
                                              <p:pRg st="2" end="2"/>
                                            </p:txEl>
                                          </p:spTgt>
                                        </p:tgtEl>
                                        <p:attrNameLst>
                                          <p:attrName>style.visibility</p:attrName>
                                        </p:attrNameLst>
                                      </p:cBhvr>
                                      <p:to>
                                        <p:strVal val="visible"/>
                                      </p:to>
                                    </p:set>
                                    <p:animEffect transition="in" filter="diamond(out)">
                                      <p:cBhvr>
                                        <p:cTn id="12" dur="500"/>
                                        <p:tgtEl>
                                          <p:spTgt spid="1843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32" fill="hold" grpId="0" nodeType="clickEffect">
                                  <p:stCondLst>
                                    <p:cond delay="0"/>
                                  </p:stCondLst>
                                  <p:childTnLst>
                                    <p:set>
                                      <p:cBhvr>
                                        <p:cTn id="16" dur="1" fill="hold">
                                          <p:stCondLst>
                                            <p:cond delay="0"/>
                                          </p:stCondLst>
                                        </p:cTn>
                                        <p:tgtEl>
                                          <p:spTgt spid="18435">
                                            <p:txEl>
                                              <p:pRg st="3" end="3"/>
                                            </p:txEl>
                                          </p:spTgt>
                                        </p:tgtEl>
                                        <p:attrNameLst>
                                          <p:attrName>style.visibility</p:attrName>
                                        </p:attrNameLst>
                                      </p:cBhvr>
                                      <p:to>
                                        <p:strVal val="visible"/>
                                      </p:to>
                                    </p:set>
                                    <p:animEffect transition="in" filter="diamond(out)">
                                      <p:cBhvr>
                                        <p:cTn id="17" dur="500"/>
                                        <p:tgtEl>
                                          <p:spTgt spid="18435">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32" fill="hold" grpId="0" nodeType="clickEffect">
                                  <p:stCondLst>
                                    <p:cond delay="0"/>
                                  </p:stCondLst>
                                  <p:childTnLst>
                                    <p:set>
                                      <p:cBhvr>
                                        <p:cTn id="21" dur="1" fill="hold">
                                          <p:stCondLst>
                                            <p:cond delay="0"/>
                                          </p:stCondLst>
                                        </p:cTn>
                                        <p:tgtEl>
                                          <p:spTgt spid="18435">
                                            <p:txEl>
                                              <p:pRg st="4" end="4"/>
                                            </p:txEl>
                                          </p:spTgt>
                                        </p:tgtEl>
                                        <p:attrNameLst>
                                          <p:attrName>style.visibility</p:attrName>
                                        </p:attrNameLst>
                                      </p:cBhvr>
                                      <p:to>
                                        <p:strVal val="visible"/>
                                      </p:to>
                                    </p:set>
                                    <p:animEffect transition="in" filter="diamond(out)">
                                      <p:cBhvr>
                                        <p:cTn id="22" dur="500"/>
                                        <p:tgtEl>
                                          <p:spTgt spid="1843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32" fill="hold" grpId="0" nodeType="clickEffect">
                                  <p:stCondLst>
                                    <p:cond delay="0"/>
                                  </p:stCondLst>
                                  <p:childTnLst>
                                    <p:set>
                                      <p:cBhvr>
                                        <p:cTn id="26" dur="1" fill="hold">
                                          <p:stCondLst>
                                            <p:cond delay="0"/>
                                          </p:stCondLst>
                                        </p:cTn>
                                        <p:tgtEl>
                                          <p:spTgt spid="18435">
                                            <p:txEl>
                                              <p:pRg st="5" end="5"/>
                                            </p:txEl>
                                          </p:spTgt>
                                        </p:tgtEl>
                                        <p:attrNameLst>
                                          <p:attrName>style.visibility</p:attrName>
                                        </p:attrNameLst>
                                      </p:cBhvr>
                                      <p:to>
                                        <p:strVal val="visible"/>
                                      </p:to>
                                    </p:set>
                                    <p:animEffect transition="in" filter="diamond(out)">
                                      <p:cBhvr>
                                        <p:cTn id="27" dur="500"/>
                                        <p:tgtEl>
                                          <p:spTgt spid="1843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32" fill="hold" grpId="0" nodeType="clickEffect">
                                  <p:stCondLst>
                                    <p:cond delay="0"/>
                                  </p:stCondLst>
                                  <p:childTnLst>
                                    <p:set>
                                      <p:cBhvr>
                                        <p:cTn id="31" dur="1" fill="hold">
                                          <p:stCondLst>
                                            <p:cond delay="0"/>
                                          </p:stCondLst>
                                        </p:cTn>
                                        <p:tgtEl>
                                          <p:spTgt spid="18435">
                                            <p:txEl>
                                              <p:pRg st="6" end="6"/>
                                            </p:txEl>
                                          </p:spTgt>
                                        </p:tgtEl>
                                        <p:attrNameLst>
                                          <p:attrName>style.visibility</p:attrName>
                                        </p:attrNameLst>
                                      </p:cBhvr>
                                      <p:to>
                                        <p:strVal val="visible"/>
                                      </p:to>
                                    </p:set>
                                    <p:animEffect transition="in" filter="diamond(out)">
                                      <p:cBhvr>
                                        <p:cTn id="32" dur="500"/>
                                        <p:tgtEl>
                                          <p:spTgt spid="184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005BF519-B063-0D70-289E-0262E62D7616}"/>
              </a:ext>
            </a:extLst>
          </p:cNvPr>
          <p:cNvSpPr>
            <a:spLocks noGrp="1" noChangeArrowheads="1"/>
          </p:cNvSpPr>
          <p:nvPr>
            <p:ph type="title"/>
          </p:nvPr>
        </p:nvSpPr>
        <p:spPr>
          <a:xfrm>
            <a:off x="4162426" y="748666"/>
            <a:ext cx="7907654" cy="1537334"/>
          </a:xfrm>
        </p:spPr>
        <p:txBody>
          <a:bodyPr>
            <a:normAutofit fontScale="90000"/>
          </a:bodyPr>
          <a:lstStyle/>
          <a:p>
            <a:pPr eaLnBrk="1" hangingPunct="1"/>
            <a:r>
              <a:rPr lang="en-US" altLang="el-GR"/>
              <a:t>Theory “Y”: Benevolent leader</a:t>
            </a:r>
          </a:p>
        </p:txBody>
      </p:sp>
      <p:sp>
        <p:nvSpPr>
          <p:cNvPr id="20483" name="Rectangle 3">
            <a:extLst>
              <a:ext uri="{FF2B5EF4-FFF2-40B4-BE49-F238E27FC236}">
                <a16:creationId xmlns:a16="http://schemas.microsoft.com/office/drawing/2014/main" id="{39B05655-22CE-FAB4-1AB6-17687699C0B6}"/>
              </a:ext>
            </a:extLst>
          </p:cNvPr>
          <p:cNvSpPr>
            <a:spLocks noGrp="1" noChangeArrowheads="1"/>
          </p:cNvSpPr>
          <p:nvPr>
            <p:ph idx="1"/>
          </p:nvPr>
        </p:nvSpPr>
        <p:spPr>
          <a:xfrm>
            <a:off x="4160520" y="2560320"/>
            <a:ext cx="7909560" cy="4533900"/>
          </a:xfrm>
        </p:spPr>
        <p:txBody>
          <a:bodyPr>
            <a:normAutofit lnSpcReduction="10000"/>
          </a:bodyPr>
          <a:lstStyle/>
          <a:p>
            <a:pPr eaLnBrk="1" hangingPunct="1">
              <a:buFont typeface="Wingdings" panose="05000000000000000000" pitchFamily="2" charset="2"/>
              <a:buNone/>
            </a:pPr>
            <a:endParaRPr lang="en-US" altLang="el-GR" dirty="0"/>
          </a:p>
          <a:p>
            <a:pPr eaLnBrk="1" hangingPunct="1"/>
            <a:r>
              <a:rPr lang="en-US" altLang="el-GR" dirty="0"/>
              <a:t>Very people oriented; encouraging</a:t>
            </a:r>
          </a:p>
          <a:p>
            <a:pPr eaLnBrk="1" hangingPunct="1"/>
            <a:r>
              <a:rPr lang="en-US" altLang="el-GR" dirty="0"/>
              <a:t>Organizes around people</a:t>
            </a:r>
          </a:p>
          <a:p>
            <a:pPr eaLnBrk="1" hangingPunct="1"/>
            <a:r>
              <a:rPr lang="en-US" altLang="el-GR" dirty="0"/>
              <a:t>Can be paternalistic</a:t>
            </a:r>
          </a:p>
          <a:p>
            <a:pPr eaLnBrk="1" hangingPunct="1"/>
            <a:r>
              <a:rPr lang="en-US" altLang="el-GR" dirty="0"/>
              <a:t>“country club” atmosphere: non-competitive</a:t>
            </a:r>
          </a:p>
          <a:p>
            <a:pPr eaLnBrk="1" hangingPunct="1"/>
            <a:r>
              <a:rPr lang="en-US" altLang="el-GR" dirty="0"/>
              <a:t>Pros?</a:t>
            </a:r>
          </a:p>
          <a:p>
            <a:pPr eaLnBrk="1" hangingPunct="1"/>
            <a:r>
              <a:rPr lang="en-US" altLang="el-GR" dirty="0"/>
              <a:t>Cons?</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11392256" presetClass="entr" presetSubtype="143364096" fill="hold" grpId="0" nodeType="clickEffect">
                                  <p:stCondLst>
                                    <p:cond delay="0"/>
                                  </p:stCondLst>
                                  <p:childTnLst>
                                    <p:set>
                                      <p:cBhvr>
                                        <p:cTn id="6" dur="1" fill="hold">
                                          <p:stCondLst>
                                            <p:cond delay="499"/>
                                          </p:stCondLst>
                                        </p:cTn>
                                        <p:tgtEl>
                                          <p:spTgt spid="2048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11392256" presetClass="entr" presetSubtype="143364096" fill="hold" grpId="0" nodeType="clickEffect">
                                  <p:stCondLst>
                                    <p:cond delay="0"/>
                                  </p:stCondLst>
                                  <p:childTnLst>
                                    <p:set>
                                      <p:cBhvr>
                                        <p:cTn id="10" dur="1" fill="hold">
                                          <p:stCondLst>
                                            <p:cond delay="499"/>
                                          </p:stCondLst>
                                        </p:cTn>
                                        <p:tgtEl>
                                          <p:spTgt spid="2048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11392256" presetClass="entr" presetSubtype="143364096" fill="hold" grpId="0" nodeType="clickEffect">
                                  <p:stCondLst>
                                    <p:cond delay="0"/>
                                  </p:stCondLst>
                                  <p:childTnLst>
                                    <p:set>
                                      <p:cBhvr>
                                        <p:cTn id="14" dur="1" fill="hold">
                                          <p:stCondLst>
                                            <p:cond delay="499"/>
                                          </p:stCondLst>
                                        </p:cTn>
                                        <p:tgtEl>
                                          <p:spTgt spid="2048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11392256" presetClass="entr" presetSubtype="143364096" fill="hold" grpId="0" nodeType="clickEffect">
                                  <p:stCondLst>
                                    <p:cond delay="0"/>
                                  </p:stCondLst>
                                  <p:childTnLst>
                                    <p:set>
                                      <p:cBhvr>
                                        <p:cTn id="18" dur="1" fill="hold">
                                          <p:stCondLst>
                                            <p:cond delay="499"/>
                                          </p:stCondLst>
                                        </p:cTn>
                                        <p:tgtEl>
                                          <p:spTgt spid="2048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11392256" presetClass="entr" presetSubtype="143364096" fill="hold" grpId="0" nodeType="clickEffect">
                                  <p:stCondLst>
                                    <p:cond delay="0"/>
                                  </p:stCondLst>
                                  <p:childTnLst>
                                    <p:set>
                                      <p:cBhvr>
                                        <p:cTn id="22" dur="1" fill="hold">
                                          <p:stCondLst>
                                            <p:cond delay="499"/>
                                          </p:stCondLst>
                                        </p:cTn>
                                        <p:tgtEl>
                                          <p:spTgt spid="2048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11392256" presetClass="entr" presetSubtype="143364096" fill="hold" grpId="0" nodeType="clickEffect">
                                  <p:stCondLst>
                                    <p:cond delay="0"/>
                                  </p:stCondLst>
                                  <p:childTnLst>
                                    <p:set>
                                      <p:cBhvr>
                                        <p:cTn id="26" dur="1" fill="hold">
                                          <p:stCondLst>
                                            <p:cond delay="499"/>
                                          </p:stCondLst>
                                        </p:cTn>
                                        <p:tgtEl>
                                          <p:spTgt spid="2048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E7D26AB0-F5B1-3D18-A1C0-FB07F0E2EE4A}"/>
              </a:ext>
            </a:extLst>
          </p:cNvPr>
          <p:cNvSpPr>
            <a:spLocks noGrp="1" noChangeArrowheads="1"/>
          </p:cNvSpPr>
          <p:nvPr>
            <p:ph type="title"/>
          </p:nvPr>
        </p:nvSpPr>
        <p:spPr>
          <a:xfrm>
            <a:off x="4162426" y="748666"/>
            <a:ext cx="7907654" cy="1537334"/>
          </a:xfrm>
        </p:spPr>
        <p:txBody>
          <a:bodyPr/>
          <a:lstStyle/>
          <a:p>
            <a:pPr eaLnBrk="1" hangingPunct="1"/>
            <a:r>
              <a:rPr lang="en-US" altLang="el-GR"/>
              <a:t>Theory “Z”: Team leader</a:t>
            </a:r>
          </a:p>
        </p:txBody>
      </p:sp>
      <p:sp>
        <p:nvSpPr>
          <p:cNvPr id="21507" name="Rectangle 3">
            <a:extLst>
              <a:ext uri="{FF2B5EF4-FFF2-40B4-BE49-F238E27FC236}">
                <a16:creationId xmlns:a16="http://schemas.microsoft.com/office/drawing/2014/main" id="{0D372C45-8B0A-10B6-8C99-31738CE4A18F}"/>
              </a:ext>
            </a:extLst>
          </p:cNvPr>
          <p:cNvSpPr>
            <a:spLocks noGrp="1" noChangeArrowheads="1"/>
          </p:cNvSpPr>
          <p:nvPr>
            <p:ph idx="1"/>
          </p:nvPr>
        </p:nvSpPr>
        <p:spPr>
          <a:xfrm>
            <a:off x="4160520" y="2560320"/>
            <a:ext cx="7909560" cy="4533900"/>
          </a:xfrm>
        </p:spPr>
        <p:txBody>
          <a:bodyPr>
            <a:normAutofit lnSpcReduction="10000"/>
          </a:bodyPr>
          <a:lstStyle/>
          <a:p>
            <a:pPr eaLnBrk="1" hangingPunct="1">
              <a:buFont typeface="Wingdings" panose="05000000000000000000" pitchFamily="2" charset="2"/>
              <a:buNone/>
            </a:pPr>
            <a:endParaRPr lang="en-US" altLang="el-GR" dirty="0"/>
          </a:p>
          <a:p>
            <a:pPr eaLnBrk="1" hangingPunct="1"/>
            <a:r>
              <a:rPr lang="en-US" altLang="el-GR" dirty="0"/>
              <a:t>Balances production and people issues</a:t>
            </a:r>
          </a:p>
          <a:p>
            <a:pPr eaLnBrk="1" hangingPunct="1"/>
            <a:r>
              <a:rPr lang="en-US" altLang="el-GR" dirty="0"/>
              <a:t>Builds a working team of employees</a:t>
            </a:r>
          </a:p>
          <a:p>
            <a:pPr eaLnBrk="1" hangingPunct="1"/>
            <a:r>
              <a:rPr lang="en-US" altLang="el-GR" dirty="0"/>
              <a:t>Team approach: </a:t>
            </a:r>
            <a:r>
              <a:rPr lang="en-US" altLang="el-GR" i="1" dirty="0"/>
              <a:t>involves</a:t>
            </a:r>
            <a:r>
              <a:rPr lang="en-US" altLang="el-GR" dirty="0"/>
              <a:t> subordinates</a:t>
            </a:r>
          </a:p>
          <a:p>
            <a:pPr eaLnBrk="1" hangingPunct="1"/>
            <a:r>
              <a:rPr lang="en-US" altLang="el-GR" dirty="0"/>
              <a:t>Organization is a </a:t>
            </a:r>
            <a:r>
              <a:rPr lang="en-US" altLang="el-GR" i="1" dirty="0"/>
              <a:t>vehicle</a:t>
            </a:r>
            <a:r>
              <a:rPr lang="en-US" altLang="el-GR" dirty="0"/>
              <a:t> for carrying out plans</a:t>
            </a:r>
          </a:p>
          <a:p>
            <a:pPr eaLnBrk="1" hangingPunct="1"/>
            <a:r>
              <a:rPr lang="en-US" altLang="el-GR" dirty="0"/>
              <a:t>Pros?</a:t>
            </a:r>
          </a:p>
          <a:p>
            <a:pPr eaLnBrk="1" hangingPunct="1"/>
            <a:r>
              <a:rPr lang="en-US" altLang="el-GR" dirty="0"/>
              <a:t>Cons?</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32" fill="hold" grpId="0" nodeType="clickEffect">
                                  <p:stCondLst>
                                    <p:cond delay="0"/>
                                  </p:stCondLst>
                                  <p:childTnLst>
                                    <p:set>
                                      <p:cBhvr>
                                        <p:cTn id="6" dur="1" fill="hold">
                                          <p:stCondLst>
                                            <p:cond delay="0"/>
                                          </p:stCondLst>
                                        </p:cTn>
                                        <p:tgtEl>
                                          <p:spTgt spid="21507">
                                            <p:txEl>
                                              <p:pRg st="1" end="1"/>
                                            </p:txEl>
                                          </p:spTgt>
                                        </p:tgtEl>
                                        <p:attrNameLst>
                                          <p:attrName>style.visibility</p:attrName>
                                        </p:attrNameLst>
                                      </p:cBhvr>
                                      <p:to>
                                        <p:strVal val="visible"/>
                                      </p:to>
                                    </p:set>
                                    <p:animEffect transition="in" filter="diamond(out)">
                                      <p:cBhvr>
                                        <p:cTn id="7" dur="500"/>
                                        <p:tgtEl>
                                          <p:spTgt spid="21507">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32" fill="hold" grpId="0" nodeType="clickEffect">
                                  <p:stCondLst>
                                    <p:cond delay="0"/>
                                  </p:stCondLst>
                                  <p:childTnLst>
                                    <p:set>
                                      <p:cBhvr>
                                        <p:cTn id="11" dur="1" fill="hold">
                                          <p:stCondLst>
                                            <p:cond delay="0"/>
                                          </p:stCondLst>
                                        </p:cTn>
                                        <p:tgtEl>
                                          <p:spTgt spid="21507">
                                            <p:txEl>
                                              <p:pRg st="2" end="2"/>
                                            </p:txEl>
                                          </p:spTgt>
                                        </p:tgtEl>
                                        <p:attrNameLst>
                                          <p:attrName>style.visibility</p:attrName>
                                        </p:attrNameLst>
                                      </p:cBhvr>
                                      <p:to>
                                        <p:strVal val="visible"/>
                                      </p:to>
                                    </p:set>
                                    <p:animEffect transition="in" filter="diamond(out)">
                                      <p:cBhvr>
                                        <p:cTn id="12" dur="500"/>
                                        <p:tgtEl>
                                          <p:spTgt spid="2150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32" fill="hold" grpId="0" nodeType="clickEffect">
                                  <p:stCondLst>
                                    <p:cond delay="0"/>
                                  </p:stCondLst>
                                  <p:childTnLst>
                                    <p:set>
                                      <p:cBhvr>
                                        <p:cTn id="16" dur="1" fill="hold">
                                          <p:stCondLst>
                                            <p:cond delay="0"/>
                                          </p:stCondLst>
                                        </p:cTn>
                                        <p:tgtEl>
                                          <p:spTgt spid="21507">
                                            <p:txEl>
                                              <p:pRg st="3" end="3"/>
                                            </p:txEl>
                                          </p:spTgt>
                                        </p:tgtEl>
                                        <p:attrNameLst>
                                          <p:attrName>style.visibility</p:attrName>
                                        </p:attrNameLst>
                                      </p:cBhvr>
                                      <p:to>
                                        <p:strVal val="visible"/>
                                      </p:to>
                                    </p:set>
                                    <p:animEffect transition="in" filter="diamond(out)">
                                      <p:cBhvr>
                                        <p:cTn id="17" dur="500"/>
                                        <p:tgtEl>
                                          <p:spTgt spid="21507">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32" fill="hold" grpId="0" nodeType="clickEffect">
                                  <p:stCondLst>
                                    <p:cond delay="0"/>
                                  </p:stCondLst>
                                  <p:childTnLst>
                                    <p:set>
                                      <p:cBhvr>
                                        <p:cTn id="21" dur="1" fill="hold">
                                          <p:stCondLst>
                                            <p:cond delay="0"/>
                                          </p:stCondLst>
                                        </p:cTn>
                                        <p:tgtEl>
                                          <p:spTgt spid="21507">
                                            <p:txEl>
                                              <p:pRg st="4" end="4"/>
                                            </p:txEl>
                                          </p:spTgt>
                                        </p:tgtEl>
                                        <p:attrNameLst>
                                          <p:attrName>style.visibility</p:attrName>
                                        </p:attrNameLst>
                                      </p:cBhvr>
                                      <p:to>
                                        <p:strVal val="visible"/>
                                      </p:to>
                                    </p:set>
                                    <p:animEffect transition="in" filter="diamond(out)">
                                      <p:cBhvr>
                                        <p:cTn id="22" dur="500"/>
                                        <p:tgtEl>
                                          <p:spTgt spid="2150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32" fill="hold" grpId="0" nodeType="clickEffect">
                                  <p:stCondLst>
                                    <p:cond delay="0"/>
                                  </p:stCondLst>
                                  <p:childTnLst>
                                    <p:set>
                                      <p:cBhvr>
                                        <p:cTn id="26" dur="1" fill="hold">
                                          <p:stCondLst>
                                            <p:cond delay="0"/>
                                          </p:stCondLst>
                                        </p:cTn>
                                        <p:tgtEl>
                                          <p:spTgt spid="21507">
                                            <p:txEl>
                                              <p:pRg st="5" end="5"/>
                                            </p:txEl>
                                          </p:spTgt>
                                        </p:tgtEl>
                                        <p:attrNameLst>
                                          <p:attrName>style.visibility</p:attrName>
                                        </p:attrNameLst>
                                      </p:cBhvr>
                                      <p:to>
                                        <p:strVal val="visible"/>
                                      </p:to>
                                    </p:set>
                                    <p:animEffect transition="in" filter="diamond(out)">
                                      <p:cBhvr>
                                        <p:cTn id="27" dur="500"/>
                                        <p:tgtEl>
                                          <p:spTgt spid="2150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32" fill="hold" grpId="0" nodeType="clickEffect">
                                  <p:stCondLst>
                                    <p:cond delay="0"/>
                                  </p:stCondLst>
                                  <p:childTnLst>
                                    <p:set>
                                      <p:cBhvr>
                                        <p:cTn id="31" dur="1" fill="hold">
                                          <p:stCondLst>
                                            <p:cond delay="0"/>
                                          </p:stCondLst>
                                        </p:cTn>
                                        <p:tgtEl>
                                          <p:spTgt spid="21507">
                                            <p:txEl>
                                              <p:pRg st="6" end="6"/>
                                            </p:txEl>
                                          </p:spTgt>
                                        </p:tgtEl>
                                        <p:attrNameLst>
                                          <p:attrName>style.visibility</p:attrName>
                                        </p:attrNameLst>
                                      </p:cBhvr>
                                      <p:to>
                                        <p:strVal val="visible"/>
                                      </p:to>
                                    </p:set>
                                    <p:animEffect transition="in" filter="diamond(out)">
                                      <p:cBhvr>
                                        <p:cTn id="32" dur="500"/>
                                        <p:tgtEl>
                                          <p:spTgt spid="2150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5000"/>
            <a:lum/>
          </a:blip>
          <a:srcRect/>
          <a:stretch>
            <a:fillRect l="-16000" r="-16000"/>
          </a:stretch>
        </a:blipFill>
        <a:effectLst/>
      </p:bgPr>
    </p:bg>
    <p:spTree>
      <p:nvGrpSpPr>
        <p:cNvPr id="1" name=""/>
        <p:cNvGrpSpPr/>
        <p:nvPr/>
      </p:nvGrpSpPr>
      <p:grpSpPr>
        <a:xfrm>
          <a:off x="0" y="0"/>
          <a:ext cx="0" cy="0"/>
          <a:chOff x="0" y="0"/>
          <a:chExt cx="0" cy="0"/>
        </a:xfrm>
      </p:grpSpPr>
      <p:sp>
        <p:nvSpPr>
          <p:cNvPr id="5" name="Tittel 4"/>
          <p:cNvSpPr>
            <a:spLocks noGrp="1"/>
          </p:cNvSpPr>
          <p:nvPr>
            <p:ph type="title"/>
          </p:nvPr>
        </p:nvSpPr>
        <p:spPr/>
        <p:txBody>
          <a:bodyPr/>
          <a:lstStyle/>
          <a:p>
            <a:r>
              <a:rPr lang="nb-NO" dirty="0"/>
              <a:t>How </a:t>
            </a:r>
            <a:r>
              <a:rPr lang="nb-NO" dirty="0" err="1"/>
              <a:t>would</a:t>
            </a:r>
            <a:r>
              <a:rPr lang="nb-NO" dirty="0"/>
              <a:t> </a:t>
            </a:r>
            <a:r>
              <a:rPr lang="nb-NO" dirty="0" err="1"/>
              <a:t>you</a:t>
            </a:r>
            <a:r>
              <a:rPr lang="nb-NO" dirty="0"/>
              <a:t> </a:t>
            </a:r>
            <a:r>
              <a:rPr lang="nb-NO" dirty="0" err="1"/>
              <a:t>describe</a:t>
            </a:r>
            <a:r>
              <a:rPr lang="nb-NO" dirty="0"/>
              <a:t> </a:t>
            </a:r>
            <a:r>
              <a:rPr lang="nb-NO" dirty="0" err="1"/>
              <a:t>these</a:t>
            </a:r>
            <a:r>
              <a:rPr lang="nb-NO" dirty="0"/>
              <a:t>?</a:t>
            </a:r>
          </a:p>
        </p:txBody>
      </p:sp>
      <p:pic>
        <p:nvPicPr>
          <p:cNvPr id="1026" name="Picture 2" descr="Image result for alex ferguson">
            <a:hlinkClick r:id="rId4"/>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 y="2092469"/>
            <a:ext cx="5286894" cy="35245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phil jackson">
            <a:hlinkClick r:id="rId6"/>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809619" y="2452145"/>
            <a:ext cx="3937511" cy="459376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9C74AB8-DF7B-DFA3-89A9-73D941F58D0D}"/>
              </a:ext>
            </a:extLst>
          </p:cNvPr>
          <p:cNvPicPr>
            <a:picLocks noChangeAspect="1"/>
          </p:cNvPicPr>
          <p:nvPr/>
        </p:nvPicPr>
        <p:blipFill>
          <a:blip r:embed="rId8"/>
          <a:stretch>
            <a:fillRect/>
          </a:stretch>
        </p:blipFill>
        <p:spPr>
          <a:xfrm>
            <a:off x="10742101" y="3101037"/>
            <a:ext cx="3354706" cy="5032058"/>
          </a:xfrm>
          <a:prstGeom prst="rect">
            <a:avLst/>
          </a:prstGeom>
        </p:spPr>
      </p:pic>
      <p:grpSp>
        <p:nvGrpSpPr>
          <p:cNvPr id="2" name="Group 1">
            <a:extLst>
              <a:ext uri="{FF2B5EF4-FFF2-40B4-BE49-F238E27FC236}">
                <a16:creationId xmlns:a16="http://schemas.microsoft.com/office/drawing/2014/main" id="{05BC23F8-3BE6-848E-4B52-3CFD4A5736A3}"/>
              </a:ext>
            </a:extLst>
          </p:cNvPr>
          <p:cNvGrpSpPr/>
          <p:nvPr/>
        </p:nvGrpSpPr>
        <p:grpSpPr>
          <a:xfrm>
            <a:off x="10972801" y="7594540"/>
            <a:ext cx="2591913" cy="481557"/>
            <a:chOff x="5179092" y="5483822"/>
            <a:chExt cx="3294001" cy="612000"/>
          </a:xfrm>
        </p:grpSpPr>
        <p:pic>
          <p:nvPicPr>
            <p:cNvPr id="4" name="Picture 3">
              <a:extLst>
                <a:ext uri="{FF2B5EF4-FFF2-40B4-BE49-F238E27FC236}">
                  <a16:creationId xmlns:a16="http://schemas.microsoft.com/office/drawing/2014/main" id="{ECE9D096-CFAC-4D2A-D41E-22F275A5EED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E4DD1B7C-396A-26DD-66D6-0E6077BF7CD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656193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97EA1015-1E09-412C-3C20-6A8C0F90C5DF}"/>
              </a:ext>
            </a:extLst>
          </p:cNvPr>
          <p:cNvSpPr>
            <a:spLocks noGrp="1" noChangeArrowheads="1"/>
          </p:cNvSpPr>
          <p:nvPr>
            <p:ph type="title"/>
          </p:nvPr>
        </p:nvSpPr>
        <p:spPr>
          <a:xfrm>
            <a:off x="3613786" y="417866"/>
            <a:ext cx="7907654" cy="1109513"/>
          </a:xfrm>
        </p:spPr>
        <p:txBody>
          <a:bodyPr/>
          <a:lstStyle/>
          <a:p>
            <a:pPr eaLnBrk="1" hangingPunct="1"/>
            <a:r>
              <a:rPr lang="en-US" altLang="el-GR" dirty="0"/>
              <a:t>Results of leadership styles</a:t>
            </a:r>
          </a:p>
        </p:txBody>
      </p:sp>
      <p:sp>
        <p:nvSpPr>
          <p:cNvPr id="19459" name="Rectangle 3">
            <a:extLst>
              <a:ext uri="{FF2B5EF4-FFF2-40B4-BE49-F238E27FC236}">
                <a16:creationId xmlns:a16="http://schemas.microsoft.com/office/drawing/2014/main" id="{1B0C6FC9-817D-A386-FDE7-C5EFE4FFA08F}"/>
              </a:ext>
            </a:extLst>
          </p:cNvPr>
          <p:cNvSpPr>
            <a:spLocks noGrp="1" noChangeArrowheads="1"/>
          </p:cNvSpPr>
          <p:nvPr>
            <p:ph idx="1"/>
          </p:nvPr>
        </p:nvSpPr>
        <p:spPr>
          <a:xfrm>
            <a:off x="729618" y="1858178"/>
            <a:ext cx="9732644" cy="5669280"/>
          </a:xfrm>
        </p:spPr>
        <p:txBody>
          <a:bodyPr/>
          <a:lstStyle/>
          <a:p>
            <a:pPr marL="731520" indent="-731520">
              <a:buFont typeface="Times" panose="02020603050405020304" pitchFamily="18" charset="0"/>
              <a:buAutoNum type="arabicPeriod"/>
            </a:pPr>
            <a:r>
              <a:rPr lang="en-US" altLang="el-GR" dirty="0"/>
              <a:t>Theory L: “missing management”</a:t>
            </a:r>
          </a:p>
          <a:p>
            <a:pPr marL="1188720" lvl="1" indent="-640080">
              <a:buFont typeface="Wingdings" panose="05000000000000000000" pitchFamily="2" charset="2"/>
              <a:buChar char="§"/>
            </a:pPr>
            <a:r>
              <a:rPr lang="en-US" altLang="el-GR" dirty="0"/>
              <a:t>Very low productivity</a:t>
            </a:r>
          </a:p>
          <a:p>
            <a:pPr marL="731520" indent="-731520">
              <a:buFont typeface="Times" panose="02020603050405020304" pitchFamily="18" charset="0"/>
              <a:buAutoNum type="arabicPeriod"/>
            </a:pPr>
            <a:r>
              <a:rPr lang="en-US" altLang="el-GR" dirty="0"/>
              <a:t>Theory X: “my way or the highway”</a:t>
            </a:r>
          </a:p>
          <a:p>
            <a:pPr marL="1188720" lvl="1" indent="-640080">
              <a:buFont typeface="Wingdings" panose="05000000000000000000" pitchFamily="2" charset="2"/>
              <a:buChar char="§"/>
            </a:pPr>
            <a:r>
              <a:rPr lang="en-US" altLang="el-GR" dirty="0"/>
              <a:t>Job stress; low satisfaction; unions form</a:t>
            </a:r>
          </a:p>
          <a:p>
            <a:pPr marL="731520" indent="-731520">
              <a:buFont typeface="Times" panose="02020603050405020304" pitchFamily="18" charset="0"/>
              <a:buAutoNum type="arabicPeriod"/>
            </a:pPr>
            <a:r>
              <a:rPr lang="en-US" altLang="el-GR" dirty="0"/>
              <a:t>Theory Y: “country club”</a:t>
            </a:r>
          </a:p>
          <a:p>
            <a:pPr marL="1188720" lvl="1" indent="-640080">
              <a:buFont typeface="Wingdings" panose="05000000000000000000" pitchFamily="2" charset="2"/>
              <a:buChar char="§"/>
            </a:pPr>
            <a:r>
              <a:rPr lang="en-US" altLang="el-GR" dirty="0"/>
              <a:t>Low achievement; good people leave</a:t>
            </a:r>
          </a:p>
          <a:p>
            <a:pPr marL="731520" indent="-731520">
              <a:buFont typeface="Times" panose="02020603050405020304" pitchFamily="18" charset="0"/>
              <a:buAutoNum type="arabicPeriod"/>
            </a:pPr>
            <a:r>
              <a:rPr lang="en-US" altLang="el-GR" dirty="0"/>
              <a:t>Theory Z: “good manager”</a:t>
            </a:r>
          </a:p>
          <a:p>
            <a:pPr marL="1188720" lvl="1" indent="-640080">
              <a:buFont typeface="Wingdings" panose="05000000000000000000" pitchFamily="2" charset="2"/>
              <a:buChar char="§"/>
            </a:pPr>
            <a:r>
              <a:rPr lang="en-US" altLang="el-GR" dirty="0"/>
              <a:t>High productivity, cooperation, low turnover, employee commitment</a:t>
            </a:r>
          </a:p>
        </p:txBody>
      </p:sp>
      <p:pic>
        <p:nvPicPr>
          <p:cNvPr id="16" name="Picture 15">
            <a:extLst>
              <a:ext uri="{FF2B5EF4-FFF2-40B4-BE49-F238E27FC236}">
                <a16:creationId xmlns:a16="http://schemas.microsoft.com/office/drawing/2014/main" id="{C0FAC1FE-E564-FF55-A982-32AE02CD1D6E}"/>
              </a:ext>
            </a:extLst>
          </p:cNvPr>
          <p:cNvPicPr>
            <a:picLocks noChangeAspect="1"/>
          </p:cNvPicPr>
          <p:nvPr/>
        </p:nvPicPr>
        <p:blipFill>
          <a:blip r:embed="rId2"/>
          <a:stretch>
            <a:fillRect/>
          </a:stretch>
        </p:blipFill>
        <p:spPr>
          <a:xfrm>
            <a:off x="9435900" y="1858179"/>
            <a:ext cx="4945118" cy="47837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3376384" presetClass="entr" presetSubtype="143366096" fill="hold" grpId="0" nodeType="clickEffect">
                                  <p:stCondLst>
                                    <p:cond delay="0"/>
                                  </p:stCondLst>
                                  <p:childTnLst>
                                    <p:set>
                                      <p:cBhvr>
                                        <p:cTn id="6" dur="1" fill="hold">
                                          <p:stCondLst>
                                            <p:cond delay="499"/>
                                          </p:stCondLst>
                                        </p:cTn>
                                        <p:tgtEl>
                                          <p:spTgt spid="19459">
                                            <p:txEl>
                                              <p:pRg st="0" end="0"/>
                                            </p:txEl>
                                          </p:spTgt>
                                        </p:tgtEl>
                                        <p:attrNameLst>
                                          <p:attrName>style.visibility</p:attrName>
                                        </p:attrNameLst>
                                      </p:cBhvr>
                                      <p:to>
                                        <p:strVal val="visible"/>
                                      </p:to>
                                    </p:set>
                                  </p:childTnLst>
                                </p:cTn>
                              </p:par>
                              <p:par>
                                <p:cTn id="7" presetID="143376384" presetClass="entr" presetSubtype="143366096" fill="hold" grpId="0" nodeType="withEffect">
                                  <p:stCondLst>
                                    <p:cond delay="0"/>
                                  </p:stCondLst>
                                  <p:childTnLst>
                                    <p:set>
                                      <p:cBhvr>
                                        <p:cTn id="8" dur="1" fill="hold">
                                          <p:stCondLst>
                                            <p:cond delay="499"/>
                                          </p:stCondLst>
                                        </p:cTn>
                                        <p:tgtEl>
                                          <p:spTgt spid="19459">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43376384" presetClass="entr" presetSubtype="143366096" fill="hold" grpId="0" nodeType="clickEffect">
                                  <p:stCondLst>
                                    <p:cond delay="0"/>
                                  </p:stCondLst>
                                  <p:childTnLst>
                                    <p:set>
                                      <p:cBhvr>
                                        <p:cTn id="12" dur="1" fill="hold">
                                          <p:stCondLst>
                                            <p:cond delay="499"/>
                                          </p:stCondLst>
                                        </p:cTn>
                                        <p:tgtEl>
                                          <p:spTgt spid="19459">
                                            <p:txEl>
                                              <p:pRg st="2" end="2"/>
                                            </p:txEl>
                                          </p:spTgt>
                                        </p:tgtEl>
                                        <p:attrNameLst>
                                          <p:attrName>style.visibility</p:attrName>
                                        </p:attrNameLst>
                                      </p:cBhvr>
                                      <p:to>
                                        <p:strVal val="visible"/>
                                      </p:to>
                                    </p:set>
                                  </p:childTnLst>
                                </p:cTn>
                              </p:par>
                              <p:par>
                                <p:cTn id="13" presetID="143376384" presetClass="entr" presetSubtype="143366096" fill="hold" grpId="0" nodeType="withEffect">
                                  <p:stCondLst>
                                    <p:cond delay="0"/>
                                  </p:stCondLst>
                                  <p:childTnLst>
                                    <p:set>
                                      <p:cBhvr>
                                        <p:cTn id="14" dur="1" fill="hold">
                                          <p:stCondLst>
                                            <p:cond delay="499"/>
                                          </p:stCondLst>
                                        </p:cTn>
                                        <p:tgtEl>
                                          <p:spTgt spid="19459">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43376384" presetClass="entr" presetSubtype="143366096" fill="hold" grpId="0" nodeType="clickEffect">
                                  <p:stCondLst>
                                    <p:cond delay="0"/>
                                  </p:stCondLst>
                                  <p:childTnLst>
                                    <p:set>
                                      <p:cBhvr>
                                        <p:cTn id="18" dur="1" fill="hold">
                                          <p:stCondLst>
                                            <p:cond delay="499"/>
                                          </p:stCondLst>
                                        </p:cTn>
                                        <p:tgtEl>
                                          <p:spTgt spid="19459">
                                            <p:txEl>
                                              <p:pRg st="4" end="4"/>
                                            </p:txEl>
                                          </p:spTgt>
                                        </p:tgtEl>
                                        <p:attrNameLst>
                                          <p:attrName>style.visibility</p:attrName>
                                        </p:attrNameLst>
                                      </p:cBhvr>
                                      <p:to>
                                        <p:strVal val="visible"/>
                                      </p:to>
                                    </p:set>
                                  </p:childTnLst>
                                </p:cTn>
                              </p:par>
                              <p:par>
                                <p:cTn id="19" presetID="143376384" presetClass="entr" presetSubtype="143366096" fill="hold" grpId="0" nodeType="withEffect">
                                  <p:stCondLst>
                                    <p:cond delay="0"/>
                                  </p:stCondLst>
                                  <p:childTnLst>
                                    <p:set>
                                      <p:cBhvr>
                                        <p:cTn id="20" dur="1" fill="hold">
                                          <p:stCondLst>
                                            <p:cond delay="499"/>
                                          </p:stCondLst>
                                        </p:cTn>
                                        <p:tgtEl>
                                          <p:spTgt spid="19459">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43376384" presetClass="entr" presetSubtype="143366096" fill="hold" grpId="0" nodeType="clickEffect">
                                  <p:stCondLst>
                                    <p:cond delay="0"/>
                                  </p:stCondLst>
                                  <p:childTnLst>
                                    <p:set>
                                      <p:cBhvr>
                                        <p:cTn id="24" dur="1" fill="hold">
                                          <p:stCondLst>
                                            <p:cond delay="499"/>
                                          </p:stCondLst>
                                        </p:cTn>
                                        <p:tgtEl>
                                          <p:spTgt spid="19459">
                                            <p:txEl>
                                              <p:pRg st="6" end="6"/>
                                            </p:txEl>
                                          </p:spTgt>
                                        </p:tgtEl>
                                        <p:attrNameLst>
                                          <p:attrName>style.visibility</p:attrName>
                                        </p:attrNameLst>
                                      </p:cBhvr>
                                      <p:to>
                                        <p:strVal val="visible"/>
                                      </p:to>
                                    </p:set>
                                  </p:childTnLst>
                                </p:cTn>
                              </p:par>
                              <p:par>
                                <p:cTn id="25" presetID="143376384" presetClass="entr" presetSubtype="143366096" fill="hold" grpId="0" nodeType="withEffect">
                                  <p:stCondLst>
                                    <p:cond delay="0"/>
                                  </p:stCondLst>
                                  <p:childTnLst>
                                    <p:set>
                                      <p:cBhvr>
                                        <p:cTn id="26" dur="1" fill="hold">
                                          <p:stCondLst>
                                            <p:cond delay="499"/>
                                          </p:stCondLst>
                                        </p:cTn>
                                        <p:tgtEl>
                                          <p:spTgt spid="1945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AB842B7E-FE1D-0A60-AAD6-1392F9C05300}"/>
              </a:ext>
            </a:extLst>
          </p:cNvPr>
          <p:cNvSpPr>
            <a:spLocks noGrp="1" noChangeArrowheads="1"/>
          </p:cNvSpPr>
          <p:nvPr>
            <p:ph type="title"/>
          </p:nvPr>
        </p:nvSpPr>
        <p:spPr>
          <a:xfrm>
            <a:off x="4162426" y="748666"/>
            <a:ext cx="7907654" cy="1537334"/>
          </a:xfrm>
        </p:spPr>
        <p:txBody>
          <a:bodyPr/>
          <a:lstStyle/>
          <a:p>
            <a:pPr eaLnBrk="1" hangingPunct="1"/>
            <a:r>
              <a:rPr lang="en-US" altLang="el-GR"/>
              <a:t>Origins of leadership</a:t>
            </a:r>
          </a:p>
        </p:txBody>
      </p:sp>
      <p:sp>
        <p:nvSpPr>
          <p:cNvPr id="22531" name="Rectangle 3">
            <a:extLst>
              <a:ext uri="{FF2B5EF4-FFF2-40B4-BE49-F238E27FC236}">
                <a16:creationId xmlns:a16="http://schemas.microsoft.com/office/drawing/2014/main" id="{77178D53-B29C-906B-75B1-E9D1C9F8B0D9}"/>
              </a:ext>
            </a:extLst>
          </p:cNvPr>
          <p:cNvSpPr>
            <a:spLocks noGrp="1" noChangeArrowheads="1"/>
          </p:cNvSpPr>
          <p:nvPr>
            <p:ph idx="1"/>
          </p:nvPr>
        </p:nvSpPr>
        <p:spPr>
          <a:xfrm>
            <a:off x="2651760" y="3017520"/>
            <a:ext cx="9732646" cy="3108960"/>
          </a:xfrm>
        </p:spPr>
        <p:txBody>
          <a:bodyPr/>
          <a:lstStyle/>
          <a:p>
            <a:pPr eaLnBrk="1" hangingPunct="1">
              <a:buFont typeface="Wingdings" panose="05000000000000000000" pitchFamily="2" charset="2"/>
              <a:buNone/>
            </a:pPr>
            <a:endParaRPr lang="en-US" altLang="el-GR"/>
          </a:p>
          <a:p>
            <a:pPr lvl="1" eaLnBrk="1" hangingPunct="1"/>
            <a:r>
              <a:rPr lang="en-US" altLang="el-GR"/>
              <a:t>BOTH. Evidence that both inherent personality and environment are factors</a:t>
            </a:r>
          </a:p>
          <a:p>
            <a:pPr lvl="1" eaLnBrk="1" hangingPunct="1">
              <a:buFont typeface="Wingdings" panose="05000000000000000000" pitchFamily="2" charset="2"/>
              <a:buNone/>
            </a:pPr>
            <a:endParaRPr lang="en-US" altLang="el-GR"/>
          </a:p>
        </p:txBody>
      </p:sp>
      <p:sp>
        <p:nvSpPr>
          <p:cNvPr id="70660" name="Text Box 5">
            <a:extLst>
              <a:ext uri="{FF2B5EF4-FFF2-40B4-BE49-F238E27FC236}">
                <a16:creationId xmlns:a16="http://schemas.microsoft.com/office/drawing/2014/main" id="{CF676BF2-D1EB-17F2-3A0E-8A7FA21EA033}"/>
              </a:ext>
            </a:extLst>
          </p:cNvPr>
          <p:cNvSpPr txBox="1">
            <a:spLocks noChangeArrowheads="1"/>
          </p:cNvSpPr>
          <p:nvPr/>
        </p:nvSpPr>
        <p:spPr bwMode="auto">
          <a:xfrm>
            <a:off x="2834642" y="2286000"/>
            <a:ext cx="6042039"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1097280">
              <a:spcBef>
                <a:spcPct val="0"/>
              </a:spcBef>
              <a:buClrTx/>
              <a:buNone/>
            </a:pPr>
            <a:r>
              <a:rPr lang="en-US" altLang="el-GR" sz="3840">
                <a:solidFill>
                  <a:prstClr val="black"/>
                </a:solidFill>
                <a:latin typeface="Helvetica" panose="020B0604020202020204" pitchFamily="34" charset="0"/>
              </a:rPr>
              <a:t>Are leaders born or made?</a:t>
            </a:r>
          </a:p>
        </p:txBody>
      </p:sp>
      <p:sp>
        <p:nvSpPr>
          <p:cNvPr id="22534" name="Text Box 6">
            <a:extLst>
              <a:ext uri="{FF2B5EF4-FFF2-40B4-BE49-F238E27FC236}">
                <a16:creationId xmlns:a16="http://schemas.microsoft.com/office/drawing/2014/main" id="{CD81727F-23CA-4E21-767F-31A40840D2BD}"/>
              </a:ext>
            </a:extLst>
          </p:cNvPr>
          <p:cNvSpPr txBox="1">
            <a:spLocks noChangeArrowheads="1"/>
          </p:cNvSpPr>
          <p:nvPr/>
        </p:nvSpPr>
        <p:spPr bwMode="auto">
          <a:xfrm>
            <a:off x="2998470" y="6307456"/>
            <a:ext cx="8015336" cy="95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1097280">
              <a:lnSpc>
                <a:spcPct val="90000"/>
              </a:lnSpc>
              <a:spcBef>
                <a:spcPct val="20000"/>
              </a:spcBef>
              <a:buClr>
                <a:srgbClr val="96607D"/>
              </a:buClr>
              <a:buSzPct val="75000"/>
              <a:buFont typeface="Wingdings" panose="05000000000000000000" pitchFamily="2" charset="2"/>
              <a:buChar char="n"/>
            </a:pPr>
            <a:r>
              <a:rPr lang="en-US" altLang="el-GR" sz="3840">
                <a:solidFill>
                  <a:prstClr val="black"/>
                </a:solidFill>
                <a:latin typeface="Helvetica" panose="020B0604020202020204" pitchFamily="34" charset="0"/>
              </a:rPr>
              <a:t>What kind of leader would you be?</a:t>
            </a:r>
          </a:p>
          <a:p>
            <a:pPr defTabSz="1097280">
              <a:spcBef>
                <a:spcPct val="0"/>
              </a:spcBef>
              <a:buClrTx/>
              <a:buNone/>
            </a:pPr>
            <a:endParaRPr lang="en-US" altLang="el-GR" sz="2160">
              <a:solidFill>
                <a:prstClr val="black"/>
              </a:solidFill>
              <a:latin typeface="Times"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32" fill="hold" grpId="0" nodeType="clickEffect">
                                  <p:stCondLst>
                                    <p:cond delay="0"/>
                                  </p:stCondLst>
                                  <p:childTnLst>
                                    <p:set>
                                      <p:cBhvr>
                                        <p:cTn id="6" dur="1" fill="hold">
                                          <p:stCondLst>
                                            <p:cond delay="0"/>
                                          </p:stCondLst>
                                        </p:cTn>
                                        <p:tgtEl>
                                          <p:spTgt spid="22531">
                                            <p:txEl>
                                              <p:pRg st="1" end="1"/>
                                            </p:txEl>
                                          </p:spTgt>
                                        </p:tgtEl>
                                        <p:attrNameLst>
                                          <p:attrName>style.visibility</p:attrName>
                                        </p:attrNameLst>
                                      </p:cBhvr>
                                      <p:to>
                                        <p:strVal val="visible"/>
                                      </p:to>
                                    </p:set>
                                    <p:animEffect transition="in" filter="diamond(out)">
                                      <p:cBhvr>
                                        <p:cTn id="7" dur="500"/>
                                        <p:tgtEl>
                                          <p:spTgt spid="22531">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3376768" presetClass="entr" presetSubtype="143368016" fill="hold" grpId="0" nodeType="clickEffect">
                                  <p:stCondLst>
                                    <p:cond delay="0"/>
                                  </p:stCondLst>
                                  <p:childTnLst>
                                    <p:set>
                                      <p:cBhvr>
                                        <p:cTn id="11" dur="1" fill="hold">
                                          <p:stCondLst>
                                            <p:cond delay="499"/>
                                          </p:stCondLst>
                                        </p:cTn>
                                        <p:tgtEl>
                                          <p:spTgt spid="225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autoUpdateAnimBg="0"/>
      <p:bldP spid="22534"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Leadership</a:t>
            </a:r>
            <a:r>
              <a:rPr lang="nb-NO" dirty="0"/>
              <a:t> styles</a:t>
            </a:r>
            <a:endParaRPr lang="en-GB" dirty="0"/>
          </a:p>
        </p:txBody>
      </p:sp>
      <p:sp>
        <p:nvSpPr>
          <p:cNvPr id="3" name="Plassholder for innhold 2"/>
          <p:cNvSpPr>
            <a:spLocks noGrp="1"/>
          </p:cNvSpPr>
          <p:nvPr>
            <p:ph idx="1"/>
          </p:nvPr>
        </p:nvSpPr>
        <p:spPr>
          <a:xfrm>
            <a:off x="1005840" y="2190750"/>
            <a:ext cx="5934100" cy="5221606"/>
          </a:xfrm>
        </p:spPr>
        <p:txBody>
          <a:bodyPr>
            <a:normAutofit/>
          </a:bodyPr>
          <a:lstStyle/>
          <a:p>
            <a:r>
              <a:rPr lang="nb-NO" dirty="0" err="1"/>
              <a:t>Walumbwa</a:t>
            </a:r>
            <a:r>
              <a:rPr lang="nb-NO" dirty="0"/>
              <a:t> &amp; </a:t>
            </a:r>
            <a:r>
              <a:rPr lang="nb-NO" dirty="0" err="1"/>
              <a:t>Schaubroeck</a:t>
            </a:r>
            <a:r>
              <a:rPr lang="nb-NO" dirty="0"/>
              <a:t> 2009</a:t>
            </a:r>
          </a:p>
          <a:p>
            <a:pPr lvl="1"/>
            <a:r>
              <a:rPr lang="nb-NO" dirty="0" err="1"/>
              <a:t>Ethical</a:t>
            </a:r>
            <a:r>
              <a:rPr lang="nb-NO" dirty="0"/>
              <a:t> </a:t>
            </a:r>
            <a:r>
              <a:rPr lang="nb-NO" dirty="0" err="1"/>
              <a:t>Leadership</a:t>
            </a:r>
            <a:endParaRPr lang="nb-NO" dirty="0"/>
          </a:p>
          <a:p>
            <a:pPr lvl="2"/>
            <a:r>
              <a:rPr lang="en-GB" dirty="0"/>
              <a:t>provide followers with voice</a:t>
            </a:r>
          </a:p>
          <a:p>
            <a:pPr lvl="2"/>
            <a:r>
              <a:rPr lang="en-GB" dirty="0"/>
              <a:t>speak out publicly against inappropriate organizational </a:t>
            </a:r>
            <a:r>
              <a:rPr lang="en-GB" dirty="0" err="1"/>
              <a:t>behaviors</a:t>
            </a:r>
            <a:r>
              <a:rPr lang="en-GB" dirty="0"/>
              <a:t> </a:t>
            </a:r>
          </a:p>
          <a:p>
            <a:pPr lvl="2"/>
            <a:r>
              <a:rPr lang="en-GB" dirty="0"/>
              <a:t>do the right thing</a:t>
            </a:r>
          </a:p>
          <a:p>
            <a:pPr lvl="2"/>
            <a:r>
              <a:rPr lang="en-GB" dirty="0"/>
              <a:t>convey high moral standards</a:t>
            </a:r>
          </a:p>
          <a:p>
            <a:pPr lvl="2"/>
            <a:r>
              <a:rPr lang="en-GB" dirty="0"/>
              <a:t>encourage to voice opinions and suggestions on ethical matters &amp; other work-related processes</a:t>
            </a:r>
          </a:p>
        </p:txBody>
      </p:sp>
      <p:pic>
        <p:nvPicPr>
          <p:cNvPr id="5" name="Bilde 4"/>
          <p:cNvPicPr>
            <a:picLocks noChangeAspect="1"/>
          </p:cNvPicPr>
          <p:nvPr/>
        </p:nvPicPr>
        <p:blipFill>
          <a:blip r:embed="rId2"/>
          <a:stretch>
            <a:fillRect/>
          </a:stretch>
        </p:blipFill>
        <p:spPr>
          <a:xfrm>
            <a:off x="7058025" y="2345017"/>
            <a:ext cx="7710628" cy="4295664"/>
          </a:xfrm>
          <a:prstGeom prst="rect">
            <a:avLst/>
          </a:prstGeom>
        </p:spPr>
      </p:pic>
    </p:spTree>
    <p:extLst>
      <p:ext uri="{BB962C8B-B14F-4D97-AF65-F5344CB8AC3E}">
        <p14:creationId xmlns:p14="http://schemas.microsoft.com/office/powerpoint/2010/main" val="330443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2" presetClass="entr" presetSubtype="4" fill="hold" grpId="0"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additive="base">
                                        <p:cTn id="2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additive="base">
                                        <p:cTn id="3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 calcmode="lin" valueType="num">
                                      <p:cBhvr additive="base">
                                        <p:cTn id="36"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655554" y="1286435"/>
            <a:ext cx="10327061" cy="2282342"/>
          </a:xfrm>
          <a:prstGeom prst="rect">
            <a:avLst/>
          </a:prstGeom>
          <a:solidFill>
            <a:schemeClr val="bg1">
              <a:lumMod val="95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274320" defTabSz="1097280">
              <a:lnSpc>
                <a:spcPts val="3720"/>
              </a:lnSpc>
              <a:defRPr/>
            </a:pPr>
            <a:r>
              <a:rPr lang="en-US" sz="2640" b="1" dirty="0">
                <a:solidFill>
                  <a:srgbClr val="2D637E"/>
                </a:solidFill>
                <a:latin typeface="Aptos" panose="02110004020202020204"/>
                <a:ea typeface="ＭＳ Ｐゴシック" pitchFamily="34" charset="-128"/>
              </a:rPr>
              <a:t>We are both image consultants and protectors </a:t>
            </a:r>
          </a:p>
        </p:txBody>
      </p:sp>
      <p:sp>
        <p:nvSpPr>
          <p:cNvPr id="107530" name="Rectangle 13"/>
          <p:cNvSpPr>
            <a:spLocks noChangeArrowheads="1"/>
          </p:cNvSpPr>
          <p:nvPr/>
        </p:nvSpPr>
        <p:spPr bwMode="auto">
          <a:xfrm>
            <a:off x="655554" y="3568778"/>
            <a:ext cx="9740266" cy="461665"/>
          </a:xfrm>
          <a:prstGeom prst="rect">
            <a:avLst/>
          </a:prstGeom>
          <a:noFill/>
          <a:ln w="9525">
            <a:noFill/>
            <a:miter lim="800000"/>
            <a:headEnd/>
            <a:tailEnd/>
          </a:ln>
        </p:spPr>
        <p:txBody>
          <a:bodyPr>
            <a:spAutoFit/>
          </a:bodyPr>
          <a:lstStyle/>
          <a:p>
            <a:pPr defTabSz="1097280"/>
            <a:r>
              <a:rPr lang="en-US" sz="2400" b="1" dirty="0">
                <a:solidFill>
                  <a:srgbClr val="000000"/>
                </a:solidFill>
                <a:latin typeface="Aptos" panose="02110004020202020204"/>
              </a:rPr>
              <a:t>To protect one’s image, if you don’t want to look:</a:t>
            </a:r>
          </a:p>
        </p:txBody>
      </p:sp>
      <p:sp>
        <p:nvSpPr>
          <p:cNvPr id="19" name="Right Arrow 18"/>
          <p:cNvSpPr/>
          <p:nvPr/>
        </p:nvSpPr>
        <p:spPr>
          <a:xfrm>
            <a:off x="773666" y="4032664"/>
            <a:ext cx="4280536" cy="822960"/>
          </a:xfrm>
          <a:prstGeom prst="rightArrow">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329184" anchor="ctr"/>
          <a:lstStyle/>
          <a:p>
            <a:pPr defTabSz="1097280">
              <a:defRPr/>
            </a:pPr>
            <a:r>
              <a:rPr lang="en-US" sz="2160" dirty="0">
                <a:solidFill>
                  <a:srgbClr val="000000"/>
                </a:solidFill>
                <a:latin typeface="Aptos" panose="02110004020202020204"/>
                <a:ea typeface="ＭＳ Ｐゴシック" pitchFamily="34" charset="-128"/>
              </a:rPr>
              <a:t>STUPID</a:t>
            </a:r>
          </a:p>
        </p:txBody>
      </p:sp>
      <p:sp>
        <p:nvSpPr>
          <p:cNvPr id="20" name="Right Arrow 19"/>
          <p:cNvSpPr/>
          <p:nvPr/>
        </p:nvSpPr>
        <p:spPr>
          <a:xfrm>
            <a:off x="773666" y="4806728"/>
            <a:ext cx="4280536" cy="822960"/>
          </a:xfrm>
          <a:prstGeom prst="rightArrow">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329184" anchor="ctr"/>
          <a:lstStyle/>
          <a:p>
            <a:pPr defTabSz="1097280">
              <a:defRPr/>
            </a:pPr>
            <a:r>
              <a:rPr lang="en-US" sz="2160" dirty="0">
                <a:solidFill>
                  <a:srgbClr val="000000"/>
                </a:solidFill>
                <a:latin typeface="Aptos" panose="02110004020202020204"/>
                <a:ea typeface="ＭＳ Ｐゴシック" pitchFamily="34" charset="-128"/>
              </a:rPr>
              <a:t>INCOMPETENT</a:t>
            </a:r>
          </a:p>
        </p:txBody>
      </p:sp>
      <p:sp>
        <p:nvSpPr>
          <p:cNvPr id="21" name="Right Arrow 20"/>
          <p:cNvSpPr/>
          <p:nvPr/>
        </p:nvSpPr>
        <p:spPr>
          <a:xfrm>
            <a:off x="773666" y="5580793"/>
            <a:ext cx="4280536" cy="822960"/>
          </a:xfrm>
          <a:prstGeom prst="rightArrow">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329184" anchor="ctr"/>
          <a:lstStyle/>
          <a:p>
            <a:pPr defTabSz="1097280">
              <a:defRPr/>
            </a:pPr>
            <a:r>
              <a:rPr lang="en-US" sz="2160" dirty="0">
                <a:solidFill>
                  <a:srgbClr val="000000"/>
                </a:solidFill>
                <a:latin typeface="Aptos" panose="02110004020202020204"/>
                <a:ea typeface="ＭＳ Ｐゴシック" pitchFamily="34" charset="-128"/>
              </a:rPr>
              <a:t>NEGATIVE</a:t>
            </a:r>
          </a:p>
        </p:txBody>
      </p:sp>
      <p:sp>
        <p:nvSpPr>
          <p:cNvPr id="22" name="Right Arrow 21"/>
          <p:cNvSpPr/>
          <p:nvPr/>
        </p:nvSpPr>
        <p:spPr>
          <a:xfrm>
            <a:off x="769856" y="6354859"/>
            <a:ext cx="4280536" cy="822960"/>
          </a:xfrm>
          <a:prstGeom prst="rightArrow">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329184" anchor="ctr"/>
          <a:lstStyle/>
          <a:p>
            <a:pPr defTabSz="1097280">
              <a:defRPr/>
            </a:pPr>
            <a:r>
              <a:rPr lang="en-US" sz="2160" dirty="0">
                <a:solidFill>
                  <a:srgbClr val="000000"/>
                </a:solidFill>
                <a:latin typeface="Aptos" panose="02110004020202020204"/>
                <a:ea typeface="ＭＳ Ｐゴシック" pitchFamily="34" charset="-128"/>
              </a:rPr>
              <a:t>DISRUPTIVE</a:t>
            </a:r>
          </a:p>
        </p:txBody>
      </p:sp>
      <p:sp>
        <p:nvSpPr>
          <p:cNvPr id="23" name="Rectangle 22"/>
          <p:cNvSpPr/>
          <p:nvPr/>
        </p:nvSpPr>
        <p:spPr>
          <a:xfrm>
            <a:off x="5240890" y="4115534"/>
            <a:ext cx="5537834" cy="657224"/>
          </a:xfrm>
          <a:prstGeom prst="rect">
            <a:avLst/>
          </a:prstGeom>
          <a:solidFill>
            <a:schemeClr val="bg1"/>
          </a:solidFill>
          <a:ln w="381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109728" anchor="ctr"/>
          <a:lstStyle/>
          <a:p>
            <a:pPr defTabSz="1097280">
              <a:defRPr/>
            </a:pPr>
            <a:r>
              <a:rPr lang="en-US" sz="2160" b="1" dirty="0">
                <a:solidFill>
                  <a:srgbClr val="000000"/>
                </a:solidFill>
                <a:latin typeface="Aptos" panose="02110004020202020204"/>
                <a:ea typeface="ＭＳ Ｐゴシック" pitchFamily="34" charset="-128"/>
              </a:rPr>
              <a:t>Don’t ask</a:t>
            </a:r>
          </a:p>
        </p:txBody>
      </p:sp>
      <p:sp>
        <p:nvSpPr>
          <p:cNvPr id="25" name="Rectangle 24"/>
          <p:cNvSpPr/>
          <p:nvPr/>
        </p:nvSpPr>
        <p:spPr>
          <a:xfrm>
            <a:off x="5240890" y="4888646"/>
            <a:ext cx="5537834" cy="657224"/>
          </a:xfrm>
          <a:prstGeom prst="rect">
            <a:avLst/>
          </a:prstGeom>
          <a:solidFill>
            <a:schemeClr val="bg1"/>
          </a:solidFill>
          <a:ln w="381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109728" anchor="ctr"/>
          <a:lstStyle/>
          <a:p>
            <a:pPr defTabSz="1097280">
              <a:defRPr/>
            </a:pPr>
            <a:r>
              <a:rPr lang="en-US" sz="2160" b="1" dirty="0" err="1">
                <a:solidFill>
                  <a:srgbClr val="000000"/>
                </a:solidFill>
                <a:latin typeface="Aptos" panose="02110004020202020204"/>
                <a:ea typeface="ＭＳ Ｐゴシック" pitchFamily="34" charset="-128"/>
              </a:rPr>
              <a:t>Don’task</a:t>
            </a:r>
            <a:r>
              <a:rPr lang="en-US" sz="2160" b="1" dirty="0">
                <a:solidFill>
                  <a:srgbClr val="000000"/>
                </a:solidFill>
                <a:latin typeface="Aptos" panose="02110004020202020204"/>
                <a:ea typeface="ＭＳ Ｐゴシック" pitchFamily="34" charset="-128"/>
              </a:rPr>
              <a:t> for feedback</a:t>
            </a:r>
          </a:p>
        </p:txBody>
      </p:sp>
      <p:sp>
        <p:nvSpPr>
          <p:cNvPr id="26" name="Rectangle 25"/>
          <p:cNvSpPr/>
          <p:nvPr/>
        </p:nvSpPr>
        <p:spPr>
          <a:xfrm>
            <a:off x="5240890" y="5661758"/>
            <a:ext cx="5537834" cy="659130"/>
          </a:xfrm>
          <a:prstGeom prst="rect">
            <a:avLst/>
          </a:prstGeom>
          <a:solidFill>
            <a:schemeClr val="bg1"/>
          </a:solidFill>
          <a:ln w="381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109728" anchor="ctr"/>
          <a:lstStyle/>
          <a:p>
            <a:pPr defTabSz="1097280">
              <a:defRPr/>
            </a:pPr>
            <a:r>
              <a:rPr lang="en-US" sz="2160" b="1" dirty="0">
                <a:solidFill>
                  <a:srgbClr val="000000"/>
                </a:solidFill>
                <a:latin typeface="Aptos" panose="02110004020202020204"/>
                <a:ea typeface="ＭＳ Ｐゴシック" pitchFamily="34" charset="-128"/>
              </a:rPr>
              <a:t>Don’t criticize</a:t>
            </a:r>
          </a:p>
        </p:txBody>
      </p:sp>
      <p:sp>
        <p:nvSpPr>
          <p:cNvPr id="27" name="Rectangle 26"/>
          <p:cNvSpPr/>
          <p:nvPr/>
        </p:nvSpPr>
        <p:spPr>
          <a:xfrm>
            <a:off x="5240890" y="6436777"/>
            <a:ext cx="5537834" cy="659130"/>
          </a:xfrm>
          <a:prstGeom prst="rect">
            <a:avLst/>
          </a:prstGeom>
          <a:solidFill>
            <a:schemeClr val="bg1"/>
          </a:solidFill>
          <a:ln w="381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109728" anchor="ctr"/>
          <a:lstStyle/>
          <a:p>
            <a:pPr defTabSz="1097280">
              <a:defRPr/>
            </a:pPr>
            <a:r>
              <a:rPr lang="en-US" sz="2160" b="1" dirty="0">
                <a:solidFill>
                  <a:srgbClr val="000000"/>
                </a:solidFill>
                <a:latin typeface="Aptos" panose="02110004020202020204"/>
                <a:ea typeface="ＭＳ Ｐゴシック" pitchFamily="34" charset="-128"/>
              </a:rPr>
              <a:t>Don’t come with novel ideas</a:t>
            </a:r>
          </a:p>
        </p:txBody>
      </p:sp>
      <p:sp>
        <p:nvSpPr>
          <p:cNvPr id="17" name="Rectangle 2"/>
          <p:cNvSpPr txBox="1">
            <a:spLocks noChangeArrowheads="1"/>
          </p:cNvSpPr>
          <p:nvPr/>
        </p:nvSpPr>
        <p:spPr>
          <a:xfrm>
            <a:off x="655554" y="265020"/>
            <a:ext cx="9875520" cy="1188720"/>
          </a:xfrm>
          <a:prstGeom prst="rect">
            <a:avLst/>
          </a:prstGeom>
        </p:spPr>
        <p:txBody>
          <a:bodyPr vert="horz" lIns="109728" tIns="54864" rIns="109728" bIns="54864" rtlCol="0" anchor="ctr">
            <a:normAutofit/>
          </a:bodyPr>
          <a:lstStyle>
            <a:lvl1pPr algn="l" defTabSz="914400" rtl="0" eaLnBrk="1" latinLnBrk="0" hangingPunct="1">
              <a:spcBef>
                <a:spcPct val="0"/>
              </a:spcBef>
              <a:buNone/>
              <a:defRPr sz="4000" b="0" i="0" kern="1200" spc="-100" baseline="0">
                <a:solidFill>
                  <a:schemeClr val="accent1">
                    <a:lumMod val="75000"/>
                  </a:schemeClr>
                </a:solidFill>
                <a:latin typeface="Cambria"/>
                <a:ea typeface="+mj-ea"/>
                <a:cs typeface="Cambria"/>
              </a:defRPr>
            </a:lvl1pPr>
          </a:lstStyle>
          <a:p>
            <a:pPr defTabSz="1097280"/>
            <a:r>
              <a:rPr lang="en-US" sz="4800" spc="-120" dirty="0">
                <a:solidFill>
                  <a:srgbClr val="009EC2"/>
                </a:solidFill>
                <a:latin typeface="Arial" pitchFamily="34" charset="0"/>
                <a:cs typeface="Arial" pitchFamily="34" charset="0"/>
              </a:rPr>
              <a:t>Psychological safety</a:t>
            </a:r>
          </a:p>
        </p:txBody>
      </p:sp>
    </p:spTree>
    <p:extLst>
      <p:ext uri="{BB962C8B-B14F-4D97-AF65-F5344CB8AC3E}">
        <p14:creationId xmlns:p14="http://schemas.microsoft.com/office/powerpoint/2010/main" val="258213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a:spLocks noGrp="1" noChangeArrowheads="1"/>
          </p:cNvSpPr>
          <p:nvPr>
            <p:ph type="title"/>
          </p:nvPr>
        </p:nvSpPr>
        <p:spPr>
          <a:xfrm>
            <a:off x="964166" y="377298"/>
            <a:ext cx="9772650" cy="964406"/>
          </a:xfrm>
        </p:spPr>
        <p:txBody>
          <a:bodyPr>
            <a:noAutofit/>
          </a:bodyPr>
          <a:lstStyle/>
          <a:p>
            <a:pPr eaLnBrk="1" hangingPunct="1"/>
            <a:r>
              <a:rPr lang="en-US" altLang="en-US" dirty="0">
                <a:solidFill>
                  <a:schemeClr val="tx1"/>
                </a:solidFill>
                <a:ea typeface="ＭＳ Ｐゴシック" pitchFamily="34" charset="-128"/>
                <a:cs typeface="Arial" charset="0"/>
              </a:rPr>
              <a:t>Psychological Safety  </a:t>
            </a:r>
          </a:p>
        </p:txBody>
      </p:sp>
      <p:sp>
        <p:nvSpPr>
          <p:cNvPr id="44036" name="Rectangle 3"/>
          <p:cNvSpPr>
            <a:spLocks noGrp="1" noChangeArrowheads="1"/>
          </p:cNvSpPr>
          <p:nvPr>
            <p:ph idx="1"/>
          </p:nvPr>
        </p:nvSpPr>
        <p:spPr>
          <a:xfrm>
            <a:off x="964166" y="1643725"/>
            <a:ext cx="7112536" cy="4491990"/>
          </a:xfrm>
        </p:spPr>
        <p:txBody>
          <a:bodyPr>
            <a:normAutofit fontScale="92500" lnSpcReduction="10000"/>
          </a:bodyPr>
          <a:lstStyle/>
          <a:p>
            <a:pPr eaLnBrk="1" hangingPunct="1"/>
            <a:r>
              <a:rPr lang="en-US" altLang="en-US" sz="2880" dirty="0">
                <a:ea typeface="ＭＳ Ｐゴシック" pitchFamily="34" charset="-128"/>
              </a:rPr>
              <a:t>Psychological safety is a belief that one will not be punished or humiliated for speaking up with ideas, questions, concerns, or mistakes.</a:t>
            </a:r>
          </a:p>
          <a:p>
            <a:pPr eaLnBrk="1" hangingPunct="1"/>
            <a:r>
              <a:rPr lang="en-US" altLang="en-US" sz="2880" dirty="0">
                <a:ea typeface="ＭＳ Ｐゴシック" pitchFamily="34" charset="-128"/>
              </a:rPr>
              <a:t>A shared sense of psychological safety is a critical input to an effective learning system.</a:t>
            </a:r>
          </a:p>
          <a:p>
            <a:r>
              <a:rPr lang="en-US" altLang="en-US" sz="3000" dirty="0">
                <a:ea typeface="ＭＳ Ｐゴシック" pitchFamily="34" charset="-128"/>
              </a:rPr>
              <a:t>Allows cross-disciplinary teams to overcome inhibiting effects of status differences</a:t>
            </a:r>
          </a:p>
          <a:p>
            <a:r>
              <a:rPr lang="en-US" altLang="en-US" sz="3000" dirty="0">
                <a:ea typeface="ＭＳ Ｐゴシック" pitchFamily="34" charset="-128"/>
              </a:rPr>
              <a:t>Psychological safety predicts engagement in quality improvement work</a:t>
            </a:r>
            <a:endParaRPr lang="en-US" altLang="en-US" sz="2880" dirty="0">
              <a:ea typeface="ＭＳ Ｐゴシック" pitchFamily="34" charset="-128"/>
            </a:endParaRPr>
          </a:p>
        </p:txBody>
      </p:sp>
      <p:sp>
        <p:nvSpPr>
          <p:cNvPr id="44037" name="Rectangle 5"/>
          <p:cNvSpPr>
            <a:spLocks noChangeArrowheads="1"/>
          </p:cNvSpPr>
          <p:nvPr/>
        </p:nvSpPr>
        <p:spPr bwMode="auto">
          <a:xfrm>
            <a:off x="709933" y="7150589"/>
            <a:ext cx="13210534" cy="701714"/>
          </a:xfrm>
          <a:prstGeom prst="rect">
            <a:avLst/>
          </a:prstGeom>
          <a:noFill/>
          <a:ln w="9525">
            <a:noFill/>
            <a:miter lim="800000"/>
            <a:headEnd/>
            <a:tailEnd/>
          </a:ln>
        </p:spPr>
        <p:txBody>
          <a:bodyPr wrap="square" lIns="109710" tIns="54856" rIns="109710" bIns="54856" anchor="ctr">
            <a:spAutoFit/>
          </a:bodyPr>
          <a:lstStyle/>
          <a:p>
            <a:pPr defTabSz="1097280"/>
            <a:r>
              <a:rPr lang="en-US" altLang="en-US" sz="1920" dirty="0">
                <a:solidFill>
                  <a:srgbClr val="000000"/>
                </a:solidFill>
                <a:latin typeface="Aptos" panose="02110004020202020204"/>
              </a:rPr>
              <a:t>Psychological Safety and Learning Behavior in Work Teams. </a:t>
            </a:r>
            <a:r>
              <a:rPr lang="en-US" altLang="en-US" sz="1920" i="1" dirty="0">
                <a:solidFill>
                  <a:srgbClr val="000000"/>
                </a:solidFill>
                <a:latin typeface="Aptos" panose="02110004020202020204"/>
              </a:rPr>
              <a:t>Administrative Science Quarterly</a:t>
            </a:r>
            <a:r>
              <a:rPr lang="en-US" altLang="en-US" sz="1920" dirty="0">
                <a:solidFill>
                  <a:srgbClr val="000000"/>
                </a:solidFill>
                <a:latin typeface="Aptos" panose="02110004020202020204"/>
              </a:rPr>
              <a:t>, Vol. 44, No. 2 (Jun., 1999), pp. 350-383, Amy Edmondson </a:t>
            </a:r>
          </a:p>
        </p:txBody>
      </p:sp>
      <p:pic>
        <p:nvPicPr>
          <p:cNvPr id="2" name="Picture 1">
            <a:extLst>
              <a:ext uri="{FF2B5EF4-FFF2-40B4-BE49-F238E27FC236}">
                <a16:creationId xmlns:a16="http://schemas.microsoft.com/office/drawing/2014/main" id="{EC3CDFF3-CE5F-4511-8965-479D4EA5C1B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24625" y="1643724"/>
            <a:ext cx="5973392" cy="4491991"/>
          </a:xfrm>
          <a:prstGeom prst="ellipse">
            <a:avLst/>
          </a:prstGeom>
          <a:ln>
            <a:noFill/>
          </a:ln>
          <a:effectLst>
            <a:softEdge rad="112500"/>
          </a:effectLst>
        </p:spPr>
      </p:pic>
    </p:spTree>
    <p:extLst>
      <p:ext uri="{BB962C8B-B14F-4D97-AF65-F5344CB8AC3E}">
        <p14:creationId xmlns:p14="http://schemas.microsoft.com/office/powerpoint/2010/main" val="3796405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4036">
                                            <p:txEl>
                                              <p:pRg st="0" end="0"/>
                                            </p:txEl>
                                          </p:spTgt>
                                        </p:tgtEl>
                                        <p:attrNameLst>
                                          <p:attrName>style.visibility</p:attrName>
                                        </p:attrNameLst>
                                      </p:cBhvr>
                                      <p:to>
                                        <p:strVal val="visible"/>
                                      </p:to>
                                    </p:set>
                                    <p:animEffect transition="in" filter="fade">
                                      <p:cBhvr>
                                        <p:cTn id="7" dur="1000"/>
                                        <p:tgtEl>
                                          <p:spTgt spid="44036">
                                            <p:txEl>
                                              <p:pRg st="0" end="0"/>
                                            </p:txEl>
                                          </p:spTgt>
                                        </p:tgtEl>
                                      </p:cBhvr>
                                    </p:animEffect>
                                    <p:anim calcmode="lin" valueType="num">
                                      <p:cBhvr>
                                        <p:cTn id="8" dur="1000" fill="hold"/>
                                        <p:tgtEl>
                                          <p:spTgt spid="4403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403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4036">
                                            <p:txEl>
                                              <p:pRg st="1" end="1"/>
                                            </p:txEl>
                                          </p:spTgt>
                                        </p:tgtEl>
                                        <p:attrNameLst>
                                          <p:attrName>style.visibility</p:attrName>
                                        </p:attrNameLst>
                                      </p:cBhvr>
                                      <p:to>
                                        <p:strVal val="visible"/>
                                      </p:to>
                                    </p:set>
                                    <p:animEffect transition="in" filter="fade">
                                      <p:cBhvr>
                                        <p:cTn id="14" dur="1000"/>
                                        <p:tgtEl>
                                          <p:spTgt spid="44036">
                                            <p:txEl>
                                              <p:pRg st="1" end="1"/>
                                            </p:txEl>
                                          </p:spTgt>
                                        </p:tgtEl>
                                      </p:cBhvr>
                                    </p:animEffect>
                                    <p:anim calcmode="lin" valueType="num">
                                      <p:cBhvr>
                                        <p:cTn id="15" dur="1000" fill="hold"/>
                                        <p:tgtEl>
                                          <p:spTgt spid="4403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403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4036">
                                            <p:txEl>
                                              <p:pRg st="2" end="2"/>
                                            </p:txEl>
                                          </p:spTgt>
                                        </p:tgtEl>
                                        <p:attrNameLst>
                                          <p:attrName>style.visibility</p:attrName>
                                        </p:attrNameLst>
                                      </p:cBhvr>
                                      <p:to>
                                        <p:strVal val="visible"/>
                                      </p:to>
                                    </p:set>
                                    <p:animEffect transition="in" filter="fade">
                                      <p:cBhvr>
                                        <p:cTn id="21" dur="1000"/>
                                        <p:tgtEl>
                                          <p:spTgt spid="44036">
                                            <p:txEl>
                                              <p:pRg st="2" end="2"/>
                                            </p:txEl>
                                          </p:spTgt>
                                        </p:tgtEl>
                                      </p:cBhvr>
                                    </p:animEffect>
                                    <p:anim calcmode="lin" valueType="num">
                                      <p:cBhvr>
                                        <p:cTn id="22" dur="1000" fill="hold"/>
                                        <p:tgtEl>
                                          <p:spTgt spid="4403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403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4036">
                                            <p:txEl>
                                              <p:pRg st="3" end="3"/>
                                            </p:txEl>
                                          </p:spTgt>
                                        </p:tgtEl>
                                        <p:attrNameLst>
                                          <p:attrName>style.visibility</p:attrName>
                                        </p:attrNameLst>
                                      </p:cBhvr>
                                      <p:to>
                                        <p:strVal val="visible"/>
                                      </p:to>
                                    </p:set>
                                    <p:animEffect transition="in" filter="fade">
                                      <p:cBhvr>
                                        <p:cTn id="28" dur="1000"/>
                                        <p:tgtEl>
                                          <p:spTgt spid="44036">
                                            <p:txEl>
                                              <p:pRg st="3" end="3"/>
                                            </p:txEl>
                                          </p:spTgt>
                                        </p:tgtEl>
                                      </p:cBhvr>
                                    </p:animEffect>
                                    <p:anim calcmode="lin" valueType="num">
                                      <p:cBhvr>
                                        <p:cTn id="29" dur="1000" fill="hold"/>
                                        <p:tgtEl>
                                          <p:spTgt spid="4403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403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6"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a:spLocks noGrp="1" noChangeArrowheads="1"/>
          </p:cNvSpPr>
          <p:nvPr>
            <p:ph type="title"/>
          </p:nvPr>
        </p:nvSpPr>
        <p:spPr/>
        <p:txBody>
          <a:bodyPr>
            <a:noAutofit/>
          </a:bodyPr>
          <a:lstStyle/>
          <a:p>
            <a:pPr eaLnBrk="1" hangingPunct="1"/>
            <a:r>
              <a:rPr lang="en-US" altLang="en-US" dirty="0">
                <a:solidFill>
                  <a:schemeClr val="tx1"/>
                </a:solidFill>
                <a:ea typeface="ＭＳ Ｐゴシック" pitchFamily="34" charset="-128"/>
                <a:cs typeface="Arial" charset="0"/>
              </a:rPr>
              <a:t>Psychological Safety (Edmondson, 1999)</a:t>
            </a:r>
          </a:p>
        </p:txBody>
      </p:sp>
      <p:sp>
        <p:nvSpPr>
          <p:cNvPr id="2" name="Content Placeholder 1">
            <a:extLst>
              <a:ext uri="{FF2B5EF4-FFF2-40B4-BE49-F238E27FC236}">
                <a16:creationId xmlns:a16="http://schemas.microsoft.com/office/drawing/2014/main" id="{6BA6A76B-BED5-4E24-B03C-55C8052C475C}"/>
              </a:ext>
            </a:extLst>
          </p:cNvPr>
          <p:cNvSpPr>
            <a:spLocks noGrp="1"/>
          </p:cNvSpPr>
          <p:nvPr>
            <p:ph sz="half" idx="2"/>
          </p:nvPr>
        </p:nvSpPr>
        <p:spPr>
          <a:xfrm>
            <a:off x="815010" y="1692740"/>
            <a:ext cx="5813576" cy="5221606"/>
          </a:xfrm>
        </p:spPr>
        <p:txBody>
          <a:bodyPr>
            <a:normAutofit fontScale="77500" lnSpcReduction="20000"/>
          </a:bodyPr>
          <a:lstStyle/>
          <a:p>
            <a:pPr marL="0" indent="0">
              <a:buNone/>
            </a:pPr>
            <a:r>
              <a:rPr lang="en-US" sz="3600" i="1" dirty="0">
                <a:solidFill>
                  <a:srgbClr val="0070C0"/>
                </a:solidFill>
                <a:latin typeface="Calibri" panose="020F0502020204030204" pitchFamily="34" charset="0"/>
              </a:rPr>
              <a:t>Leaders: </a:t>
            </a:r>
          </a:p>
          <a:p>
            <a:pPr marL="548640" indent="-548640"/>
            <a:r>
              <a:rPr lang="en-US" sz="3600" i="1" dirty="0">
                <a:solidFill>
                  <a:srgbClr val="0070C0"/>
                </a:solidFill>
                <a:latin typeface="Calibri" panose="020F0502020204030204" pitchFamily="34" charset="0"/>
              </a:rPr>
              <a:t>Questions disruptions in professionalism and psychological safety</a:t>
            </a:r>
            <a:endParaRPr lang="en-US" sz="3600" dirty="0">
              <a:latin typeface="Calibri" panose="020F0502020204030204" pitchFamily="34" charset="0"/>
            </a:endParaRPr>
          </a:p>
          <a:p>
            <a:pPr marL="548640" indent="-548640"/>
            <a:r>
              <a:rPr lang="en-US" sz="3600" i="1" dirty="0">
                <a:solidFill>
                  <a:srgbClr val="0070C0"/>
                </a:solidFill>
                <a:latin typeface="Calibri" panose="020F0502020204030204" pitchFamily="34" charset="0"/>
              </a:rPr>
              <a:t>Encourages team to cross-monitor and report difficult interactions</a:t>
            </a:r>
          </a:p>
          <a:p>
            <a:pPr marL="548640" lvl="8" indent="-548640"/>
            <a:r>
              <a:rPr lang="en-US" sz="3600" i="1" dirty="0">
                <a:solidFill>
                  <a:schemeClr val="accent1">
                    <a:lumMod val="75000"/>
                  </a:schemeClr>
                </a:solidFill>
                <a:latin typeface="Calibri" panose="020F0502020204030204" pitchFamily="34" charset="0"/>
              </a:rPr>
              <a:t>Creates personal connections with all team members</a:t>
            </a:r>
            <a:endParaRPr lang="en-US" sz="3600" dirty="0">
              <a:latin typeface="Calibri" panose="020F0502020204030204" pitchFamily="34" charset="0"/>
            </a:endParaRPr>
          </a:p>
          <a:p>
            <a:pPr marL="548640" lvl="8" indent="-548640"/>
            <a:r>
              <a:rPr lang="en-US" sz="3600" i="1" dirty="0">
                <a:solidFill>
                  <a:schemeClr val="accent1">
                    <a:lumMod val="75000"/>
                  </a:schemeClr>
                </a:solidFill>
                <a:latin typeface="Calibri" panose="020F0502020204030204" pitchFamily="34" charset="0"/>
              </a:rPr>
              <a:t>Ensures trust among team members</a:t>
            </a:r>
            <a:endParaRPr lang="en-US" sz="3600" dirty="0">
              <a:latin typeface="Calibri" panose="020F0502020204030204" pitchFamily="34" charset="0"/>
            </a:endParaRPr>
          </a:p>
          <a:p>
            <a:pPr marL="548640" lvl="8" indent="-548640"/>
            <a:r>
              <a:rPr lang="en-US" sz="3600" i="1" dirty="0">
                <a:solidFill>
                  <a:schemeClr val="accent1">
                    <a:lumMod val="75000"/>
                  </a:schemeClr>
                </a:solidFill>
                <a:latin typeface="Calibri" panose="020F0502020204030204" pitchFamily="34" charset="0"/>
              </a:rPr>
              <a:t>Model who positively respond to feedback</a:t>
            </a:r>
            <a:endParaRPr lang="en-US" sz="3600" dirty="0">
              <a:latin typeface="Calibri" panose="020F0502020204030204" pitchFamily="34" charset="0"/>
            </a:endParaRPr>
          </a:p>
          <a:p>
            <a:pPr marL="548640" lvl="8" indent="-548640"/>
            <a:r>
              <a:rPr lang="en-US" sz="3600" i="1" dirty="0">
                <a:solidFill>
                  <a:schemeClr val="accent1">
                    <a:lumMod val="75000"/>
                  </a:schemeClr>
                </a:solidFill>
                <a:latin typeface="Calibri" panose="020F0502020204030204" pitchFamily="34" charset="0"/>
              </a:rPr>
              <a:t>Don’t judge person, question process</a:t>
            </a:r>
          </a:p>
        </p:txBody>
      </p:sp>
      <p:sp>
        <p:nvSpPr>
          <p:cNvPr id="44037" name="Rectangle 5"/>
          <p:cNvSpPr>
            <a:spLocks noChangeArrowheads="1"/>
          </p:cNvSpPr>
          <p:nvPr/>
        </p:nvSpPr>
        <p:spPr bwMode="auto">
          <a:xfrm>
            <a:off x="515662" y="7223423"/>
            <a:ext cx="13599077" cy="701714"/>
          </a:xfrm>
          <a:prstGeom prst="rect">
            <a:avLst/>
          </a:prstGeom>
          <a:noFill/>
          <a:ln w="9525">
            <a:noFill/>
            <a:miter lim="800000"/>
            <a:headEnd/>
            <a:tailEnd/>
          </a:ln>
        </p:spPr>
        <p:txBody>
          <a:bodyPr wrap="square" lIns="109710" tIns="54856" rIns="109710" bIns="54856" anchor="ctr">
            <a:spAutoFit/>
          </a:bodyPr>
          <a:lstStyle/>
          <a:p>
            <a:pPr defTabSz="1097280"/>
            <a:r>
              <a:rPr lang="en-US" altLang="en-US" sz="1920" dirty="0">
                <a:solidFill>
                  <a:srgbClr val="000000"/>
                </a:solidFill>
                <a:latin typeface="Aptos" panose="02110004020202020204"/>
              </a:rPr>
              <a:t>Psychological Safety and Learning Behavior in Work Teams. </a:t>
            </a:r>
            <a:r>
              <a:rPr lang="en-US" altLang="en-US" sz="1920" i="1" dirty="0">
                <a:solidFill>
                  <a:srgbClr val="000000"/>
                </a:solidFill>
                <a:latin typeface="Aptos" panose="02110004020202020204"/>
              </a:rPr>
              <a:t>Administrative Science Quarterly</a:t>
            </a:r>
            <a:r>
              <a:rPr lang="en-US" altLang="en-US" sz="1920" dirty="0">
                <a:solidFill>
                  <a:srgbClr val="000000"/>
                </a:solidFill>
                <a:latin typeface="Aptos" panose="02110004020202020204"/>
              </a:rPr>
              <a:t>, Vol. 44, No. 2 (Jun., 1999), pp. 350-383, Amy Edmondson </a:t>
            </a:r>
          </a:p>
        </p:txBody>
      </p:sp>
      <p:pic>
        <p:nvPicPr>
          <p:cNvPr id="5" name="Picture 4">
            <a:extLst>
              <a:ext uri="{FF2B5EF4-FFF2-40B4-BE49-F238E27FC236}">
                <a16:creationId xmlns:a16="http://schemas.microsoft.com/office/drawing/2014/main" id="{E5173D35-7D42-4A84-AD0F-A1F0053B68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28585" y="1692741"/>
            <a:ext cx="8002850" cy="5368758"/>
          </a:xfrm>
          <a:prstGeom prst="rect">
            <a:avLst/>
          </a:prstGeom>
        </p:spPr>
      </p:pic>
    </p:spTree>
    <p:extLst>
      <p:ext uri="{BB962C8B-B14F-4D97-AF65-F5344CB8AC3E}">
        <p14:creationId xmlns:p14="http://schemas.microsoft.com/office/powerpoint/2010/main" val="937950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barn(inVertical)">
                                      <p:cBhvr>
                                        <p:cTn id="20" dur="500"/>
                                        <p:tgtEl>
                                          <p:spTgt spid="2">
                                            <p:txEl>
                                              <p:pRg st="3" end="3"/>
                                            </p:txEl>
                                          </p:spTgt>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barn(inVertical)">
                                      <p:cBhvr>
                                        <p:cTn id="23" dur="500"/>
                                        <p:tgtEl>
                                          <p:spTgt spid="2">
                                            <p:txEl>
                                              <p:pRg st="4" end="4"/>
                                            </p:txEl>
                                          </p:spTgt>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barn(inVertical)">
                                      <p:cBhvr>
                                        <p:cTn id="26" dur="500"/>
                                        <p:tgtEl>
                                          <p:spTgt spid="2">
                                            <p:txEl>
                                              <p:pRg st="5" end="5"/>
                                            </p:txEl>
                                          </p:spTgt>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Effect transition="in" filter="barn(inVertical)">
                                      <p:cBhvr>
                                        <p:cTn id="29"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59" y="0"/>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pic>
        <p:nvPicPr>
          <p:cNvPr id="1026" name="Picture 2" descr="Challenger explosion: The space shuttle broke apart and killed everyone on  board 34 years ago today | CNN">
            <a:extLst>
              <a:ext uri="{FF2B5EF4-FFF2-40B4-BE49-F238E27FC236}">
                <a16:creationId xmlns:a16="http://schemas.microsoft.com/office/drawing/2014/main" id="{7C033941-F268-DC63-B8B1-4A0C4F1C50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987" r="16701"/>
          <a:stretch/>
        </p:blipFill>
        <p:spPr bwMode="auto">
          <a:xfrm>
            <a:off x="3026827" y="12"/>
            <a:ext cx="11603570" cy="8229588"/>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868316" cy="82296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dirty="0">
              <a:solidFill>
                <a:prstClr val="white"/>
              </a:solidFill>
              <a:latin typeface="Aptos" panose="02110004020202020204"/>
            </a:endParaRPr>
          </a:p>
        </p:txBody>
      </p:sp>
      <p:sp>
        <p:nvSpPr>
          <p:cNvPr id="2" name="Tittel 1"/>
          <p:cNvSpPr>
            <a:spLocks noGrp="1"/>
          </p:cNvSpPr>
          <p:nvPr>
            <p:ph type="title"/>
          </p:nvPr>
        </p:nvSpPr>
        <p:spPr>
          <a:xfrm>
            <a:off x="1005841" y="438150"/>
            <a:ext cx="4586627" cy="2279894"/>
          </a:xfrm>
        </p:spPr>
        <p:txBody>
          <a:bodyPr vert="horz" wrap="square" lIns="109728" tIns="54864" rIns="109728" bIns="54864" rtlCol="0" anchor="ctr" anchorCtr="0">
            <a:normAutofit/>
          </a:bodyPr>
          <a:lstStyle/>
          <a:p>
            <a:r>
              <a:rPr lang="en-US" sz="4800" dirty="0"/>
              <a:t>Missing psychological safety</a:t>
            </a:r>
          </a:p>
        </p:txBody>
      </p:sp>
      <p:sp>
        <p:nvSpPr>
          <p:cNvPr id="3" name="Plassholder for innhold 2"/>
          <p:cNvSpPr>
            <a:spLocks noGrp="1"/>
          </p:cNvSpPr>
          <p:nvPr>
            <p:ph idx="1"/>
          </p:nvPr>
        </p:nvSpPr>
        <p:spPr>
          <a:xfrm>
            <a:off x="1005841" y="2921041"/>
            <a:ext cx="4586627" cy="4491314"/>
          </a:xfrm>
        </p:spPr>
        <p:txBody>
          <a:bodyPr vert="horz" lIns="109728" tIns="54864" rIns="109728" bIns="54864" rtlCol="0">
            <a:normAutofit/>
          </a:bodyPr>
          <a:lstStyle/>
          <a:p>
            <a:pPr marL="0" indent="0">
              <a:buNone/>
            </a:pPr>
            <a:r>
              <a:rPr lang="en-US" sz="2400" dirty="0">
                <a:hlinkClick r:id="rId4"/>
              </a:rPr>
              <a:t>Groupthink</a:t>
            </a:r>
            <a:endParaRPr lang="en-US" sz="2400" dirty="0"/>
          </a:p>
          <a:p>
            <a:endParaRPr lang="en-US" sz="2400" dirty="0"/>
          </a:p>
        </p:txBody>
      </p:sp>
      <p:pic>
        <p:nvPicPr>
          <p:cNvPr id="11" name="Online Media 10" title="groupthink challenger disaster">
            <a:hlinkClick r:id="" action="ppaction://media"/>
            <a:extLst>
              <a:ext uri="{FF2B5EF4-FFF2-40B4-BE49-F238E27FC236}">
                <a16:creationId xmlns:a16="http://schemas.microsoft.com/office/drawing/2014/main" id="{4AAA10E1-06D8-23B8-7AD9-33CDA29E8079}"/>
              </a:ext>
            </a:extLst>
          </p:cNvPr>
          <p:cNvPicPr>
            <a:picLocks noRot="1" noChangeAspect="1"/>
          </p:cNvPicPr>
          <p:nvPr>
            <a:videoFile r:link="rId1"/>
          </p:nvPr>
        </p:nvPicPr>
        <p:blipFill>
          <a:blip r:embed="rId5"/>
          <a:stretch>
            <a:fillRect/>
          </a:stretch>
        </p:blipFill>
        <p:spPr>
          <a:xfrm>
            <a:off x="4660670" y="1712422"/>
            <a:ext cx="8689571" cy="6517178"/>
          </a:xfrm>
          <a:prstGeom prst="rect">
            <a:avLst/>
          </a:prstGeom>
        </p:spPr>
      </p:pic>
      <p:grpSp>
        <p:nvGrpSpPr>
          <p:cNvPr id="4" name="Group 3">
            <a:extLst>
              <a:ext uri="{FF2B5EF4-FFF2-40B4-BE49-F238E27FC236}">
                <a16:creationId xmlns:a16="http://schemas.microsoft.com/office/drawing/2014/main" id="{24EB5F53-5AE3-5F38-147E-BCEF202B57B2}"/>
              </a:ext>
            </a:extLst>
          </p:cNvPr>
          <p:cNvGrpSpPr/>
          <p:nvPr/>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24954AB6-C521-B6A9-B70B-91985DBC560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DC815797-0D02-5AF6-709A-DC7B49B4804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616258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1"/>
                </p:tgtEl>
              </p:cMediaNode>
            </p:video>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Missing</a:t>
            </a:r>
            <a:r>
              <a:rPr lang="nb-NO" dirty="0"/>
              <a:t> </a:t>
            </a:r>
            <a:r>
              <a:rPr lang="nb-NO" dirty="0" err="1"/>
              <a:t>psychological</a:t>
            </a:r>
            <a:r>
              <a:rPr lang="nb-NO" dirty="0"/>
              <a:t> </a:t>
            </a:r>
            <a:r>
              <a:rPr lang="nb-NO" dirty="0" err="1"/>
              <a:t>safety</a:t>
            </a:r>
            <a:endParaRPr lang="nb-NO" dirty="0"/>
          </a:p>
        </p:txBody>
      </p:sp>
      <p:sp>
        <p:nvSpPr>
          <p:cNvPr id="3" name="Plassholder for innhold 2"/>
          <p:cNvSpPr>
            <a:spLocks noGrp="1"/>
          </p:cNvSpPr>
          <p:nvPr>
            <p:ph idx="1"/>
          </p:nvPr>
        </p:nvSpPr>
        <p:spPr/>
        <p:txBody>
          <a:bodyPr>
            <a:normAutofit/>
          </a:bodyPr>
          <a:lstStyle/>
          <a:p>
            <a:r>
              <a:rPr lang="nb-NO" dirty="0"/>
              <a:t>Symptoms</a:t>
            </a:r>
          </a:p>
          <a:p>
            <a:r>
              <a:rPr lang="en-GB" dirty="0"/>
              <a:t>Type I: Overestimation of group power &amp; values</a:t>
            </a:r>
          </a:p>
          <a:p>
            <a:pPr lvl="1"/>
            <a:r>
              <a:rPr lang="en-GB" i="1" dirty="0"/>
              <a:t>‘Illusions of invulnerability’</a:t>
            </a:r>
            <a:r>
              <a:rPr lang="en-GB" dirty="0"/>
              <a:t> too much optimism &amp; promotes risk-taking</a:t>
            </a:r>
          </a:p>
          <a:p>
            <a:pPr lvl="1"/>
            <a:r>
              <a:rPr lang="en-GB" i="1" dirty="0"/>
              <a:t>‘Unquestioned belief’</a:t>
            </a:r>
            <a:r>
              <a:rPr lang="en-GB" dirty="0"/>
              <a:t> - ignores consequences</a:t>
            </a:r>
          </a:p>
          <a:p>
            <a:r>
              <a:rPr lang="en-GB" dirty="0"/>
              <a:t>Type II: Closed-mindedness</a:t>
            </a:r>
          </a:p>
          <a:p>
            <a:pPr lvl="1"/>
            <a:r>
              <a:rPr lang="en-GB" i="1" dirty="0"/>
              <a:t>Rationalization of warnings that can go against group beliefs</a:t>
            </a:r>
            <a:endParaRPr lang="en-GB" dirty="0"/>
          </a:p>
          <a:p>
            <a:pPr lvl="1"/>
            <a:r>
              <a:rPr lang="en-GB" i="1" dirty="0"/>
              <a:t>Stereotyping people against</a:t>
            </a:r>
            <a:endParaRPr lang="en-GB" dirty="0"/>
          </a:p>
          <a:p>
            <a:r>
              <a:rPr lang="en-GB" dirty="0"/>
              <a:t>Type III: Pressures toward uniformity</a:t>
            </a:r>
          </a:p>
          <a:p>
            <a:pPr lvl="1"/>
            <a:r>
              <a:rPr lang="en-GB" i="1" dirty="0"/>
              <a:t>Self-censoring of own ideas that differ from group</a:t>
            </a:r>
            <a:endParaRPr lang="en-GB" dirty="0"/>
          </a:p>
          <a:p>
            <a:pPr lvl="1"/>
            <a:r>
              <a:rPr lang="en-GB" i="1" dirty="0"/>
              <a:t>Illusions of unanimity – silence is seen as agreement</a:t>
            </a:r>
            <a:endParaRPr lang="en-GB" dirty="0"/>
          </a:p>
          <a:p>
            <a:pPr lvl="1"/>
            <a:r>
              <a:rPr lang="en-GB" i="1" dirty="0"/>
              <a:t>Direct pressure to conform</a:t>
            </a:r>
            <a:endParaRPr lang="en-GB" dirty="0"/>
          </a:p>
          <a:p>
            <a:pPr lvl="1"/>
            <a:r>
              <a:rPr lang="en-GB" i="1" dirty="0"/>
              <a:t>Mindguards</a:t>
            </a:r>
            <a:r>
              <a:rPr lang="en-GB" dirty="0"/>
              <a:t>— self-appointed group protectors</a:t>
            </a:r>
          </a:p>
        </p:txBody>
      </p:sp>
    </p:spTree>
    <p:extLst>
      <p:ext uri="{BB962C8B-B14F-4D97-AF65-F5344CB8AC3E}">
        <p14:creationId xmlns:p14="http://schemas.microsoft.com/office/powerpoint/2010/main" val="4192767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down)">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down)">
                                      <p:cBhvr>
                                        <p:cTn id="23" dur="500"/>
                                        <p:tgtEl>
                                          <p:spTgt spid="3">
                                            <p:txEl>
                                              <p:pRg st="4" end="4"/>
                                            </p:txEl>
                                          </p:spTgt>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wipe(down)">
                                      <p:cBhvr>
                                        <p:cTn id="26" dur="500"/>
                                        <p:tgtEl>
                                          <p:spTgt spid="3">
                                            <p:txEl>
                                              <p:pRg st="5" end="5"/>
                                            </p:txEl>
                                          </p:spTgt>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wipe(down)">
                                      <p:cBhvr>
                                        <p:cTn id="29" dur="500"/>
                                        <p:tgtEl>
                                          <p:spTgt spid="3">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wipe(down)">
                                      <p:cBhvr>
                                        <p:cTn id="34" dur="500"/>
                                        <p:tgtEl>
                                          <p:spTgt spid="3">
                                            <p:txEl>
                                              <p:pRg st="7" end="7"/>
                                            </p:txEl>
                                          </p:spTgt>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wipe(down)">
                                      <p:cBhvr>
                                        <p:cTn id="37" dur="500"/>
                                        <p:tgtEl>
                                          <p:spTgt spid="3">
                                            <p:txEl>
                                              <p:pRg st="8" end="8"/>
                                            </p:txEl>
                                          </p:spTgt>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wipe(down)">
                                      <p:cBhvr>
                                        <p:cTn id="40" dur="500"/>
                                        <p:tgtEl>
                                          <p:spTgt spid="3">
                                            <p:txEl>
                                              <p:pRg st="9" end="9"/>
                                            </p:txEl>
                                          </p:spTgt>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Effect transition="in" filter="wipe(down)">
                                      <p:cBhvr>
                                        <p:cTn id="43" dur="500"/>
                                        <p:tgtEl>
                                          <p:spTgt spid="3">
                                            <p:txEl>
                                              <p:pRg st="10" end="10"/>
                                            </p:txEl>
                                          </p:spTgt>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
                                            <p:txEl>
                                              <p:pRg st="11" end="11"/>
                                            </p:txEl>
                                          </p:spTgt>
                                        </p:tgtEl>
                                        <p:attrNameLst>
                                          <p:attrName>style.visibility</p:attrName>
                                        </p:attrNameLst>
                                      </p:cBhvr>
                                      <p:to>
                                        <p:strVal val="visible"/>
                                      </p:to>
                                    </p:set>
                                    <p:animEffect transition="in" filter="wipe(down)">
                                      <p:cBhvr>
                                        <p:cTn id="46"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o Googling, says Google — unless you really mean it">
            <a:extLst>
              <a:ext uri="{FF2B5EF4-FFF2-40B4-BE49-F238E27FC236}">
                <a16:creationId xmlns:a16="http://schemas.microsoft.com/office/drawing/2014/main" id="{9F28002E-09AF-B664-16E9-C863C4A624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14350"/>
            <a:ext cx="13716000" cy="7200900"/>
          </a:xfrm>
          <a:prstGeom prst="rect">
            <a:avLst/>
          </a:prstGeom>
          <a:noFill/>
          <a:extLst>
            <a:ext uri="{909E8E84-426E-40DD-AFC4-6F175D3DCCD1}">
              <a14:hiddenFill xmlns:a14="http://schemas.microsoft.com/office/drawing/2010/main">
                <a:solidFill>
                  <a:srgbClr val="FFFFFF"/>
                </a:solidFill>
              </a14:hiddenFill>
            </a:ext>
          </a:extLst>
        </p:spPr>
      </p:pic>
      <p:sp>
        <p:nvSpPr>
          <p:cNvPr id="7" name="object 7"/>
          <p:cNvSpPr txBox="1">
            <a:spLocks noGrp="1"/>
          </p:cNvSpPr>
          <p:nvPr>
            <p:ph type="title"/>
          </p:nvPr>
        </p:nvSpPr>
        <p:spPr>
          <a:xfrm>
            <a:off x="1168244" y="531592"/>
            <a:ext cx="8735777" cy="582736"/>
          </a:xfrm>
          <a:prstGeom prst="rect">
            <a:avLst/>
          </a:prstGeom>
        </p:spPr>
        <p:txBody>
          <a:bodyPr vert="horz" wrap="square" lIns="0" tIns="11251" rIns="0" bIns="0" rtlCol="0" anchor="ctr" anchorCtr="0">
            <a:spAutoFit/>
          </a:bodyPr>
          <a:lstStyle/>
          <a:p>
            <a:pPr marL="10715">
              <a:lnSpc>
                <a:spcPct val="100000"/>
              </a:lnSpc>
              <a:spcBef>
                <a:spcPts val="89"/>
              </a:spcBef>
            </a:pPr>
            <a:r>
              <a:rPr lang="nb-NO" sz="3713" dirty="0">
                <a:latin typeface="Arial"/>
                <a:cs typeface="Arial"/>
              </a:rPr>
              <a:t>Google </a:t>
            </a:r>
            <a:r>
              <a:rPr lang="nb-NO" sz="3713" dirty="0" err="1">
                <a:latin typeface="Arial"/>
                <a:cs typeface="Arial"/>
              </a:rPr>
              <a:t>Aristotle</a:t>
            </a:r>
            <a:r>
              <a:rPr lang="nb-NO" sz="3713" dirty="0">
                <a:latin typeface="Arial"/>
                <a:cs typeface="Arial"/>
              </a:rPr>
              <a:t> Project</a:t>
            </a:r>
            <a:endParaRPr sz="3713" dirty="0">
              <a:latin typeface="Arial"/>
              <a:cs typeface="Arial"/>
            </a:endParaRPr>
          </a:p>
        </p:txBody>
      </p:sp>
      <p:pic>
        <p:nvPicPr>
          <p:cNvPr id="11" name="Bilde 10"/>
          <p:cNvPicPr>
            <a:picLocks noChangeAspect="1"/>
          </p:cNvPicPr>
          <p:nvPr/>
        </p:nvPicPr>
        <p:blipFill>
          <a:blip r:embed="rId4"/>
          <a:srcRect l="8972" r="11289"/>
          <a:stretch/>
        </p:blipFill>
        <p:spPr>
          <a:xfrm>
            <a:off x="8222458" y="928591"/>
            <a:ext cx="6407942" cy="7301009"/>
          </a:xfrm>
          <a:prstGeom prst="rect">
            <a:avLst/>
          </a:prstGeom>
        </p:spPr>
      </p:pic>
      <p:sp>
        <p:nvSpPr>
          <p:cNvPr id="2" name="object 3">
            <a:extLst>
              <a:ext uri="{FF2B5EF4-FFF2-40B4-BE49-F238E27FC236}">
                <a16:creationId xmlns:a16="http://schemas.microsoft.com/office/drawing/2014/main" id="{E29D2E37-7BDC-7C33-7291-DEEAC688D613}"/>
              </a:ext>
            </a:extLst>
          </p:cNvPr>
          <p:cNvSpPr/>
          <p:nvPr/>
        </p:nvSpPr>
        <p:spPr>
          <a:xfrm>
            <a:off x="1168245" y="1529568"/>
            <a:ext cx="4733306" cy="668654"/>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pPr defTabSz="1097280"/>
            <a:endParaRPr sz="1519">
              <a:solidFill>
                <a:prstClr val="black"/>
              </a:solidFill>
              <a:latin typeface="Aptos" panose="02110004020202020204"/>
            </a:endParaRPr>
          </a:p>
        </p:txBody>
      </p:sp>
      <p:sp>
        <p:nvSpPr>
          <p:cNvPr id="3" name="object 5">
            <a:extLst>
              <a:ext uri="{FF2B5EF4-FFF2-40B4-BE49-F238E27FC236}">
                <a16:creationId xmlns:a16="http://schemas.microsoft.com/office/drawing/2014/main" id="{8963742E-E185-76BD-777D-F45F766999E0}"/>
              </a:ext>
            </a:extLst>
          </p:cNvPr>
          <p:cNvSpPr/>
          <p:nvPr/>
        </p:nvSpPr>
        <p:spPr>
          <a:xfrm>
            <a:off x="1168244" y="2546059"/>
            <a:ext cx="5097209" cy="4501848"/>
          </a:xfrm>
          <a:prstGeom prst="rect">
            <a:avLst/>
          </a:prstGeom>
          <a:blipFill>
            <a:blip r:embed="rId6" cstate="email">
              <a:extLst>
                <a:ext uri="{28A0092B-C50C-407E-A947-70E740481C1C}">
                  <a14:useLocalDpi xmlns:a14="http://schemas.microsoft.com/office/drawing/2010/main"/>
                </a:ext>
              </a:extLst>
            </a:blip>
            <a:stretch>
              <a:fillRect/>
            </a:stretch>
          </a:blipFill>
        </p:spPr>
        <p:txBody>
          <a:bodyPr wrap="square" lIns="0" tIns="0" rIns="0" bIns="0" rtlCol="0"/>
          <a:lstStyle/>
          <a:p>
            <a:pPr defTabSz="1097280"/>
            <a:endParaRPr sz="1519">
              <a:solidFill>
                <a:prstClr val="black"/>
              </a:solidFill>
              <a:latin typeface="Aptos" panose="02110004020202020204"/>
            </a:endParaRPr>
          </a:p>
        </p:txBody>
      </p:sp>
      <p:grpSp>
        <p:nvGrpSpPr>
          <p:cNvPr id="4" name="Group 3">
            <a:extLst>
              <a:ext uri="{FF2B5EF4-FFF2-40B4-BE49-F238E27FC236}">
                <a16:creationId xmlns:a16="http://schemas.microsoft.com/office/drawing/2014/main" id="{1D52E70B-DAA2-53D4-C9E0-68C76C386050}"/>
              </a:ext>
            </a:extLst>
          </p:cNvPr>
          <p:cNvGrpSpPr/>
          <p:nvPr/>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F87023F4-0204-801F-96F5-FCD08A95221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159A2735-8842-7FC3-DABB-782EF5DF745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803478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en-GB"/>
          </a:p>
        </p:txBody>
      </p:sp>
      <p:pic>
        <p:nvPicPr>
          <p:cNvPr id="5" name="Plassholder for innhold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394386" y="167195"/>
            <a:ext cx="8911118" cy="6192113"/>
          </a:xfrm>
          <a:prstGeom prst="rect">
            <a:avLst/>
          </a:prstGeom>
        </p:spPr>
      </p:pic>
      <p:pic>
        <p:nvPicPr>
          <p:cNvPr id="6" name="Bilde 5"/>
          <p:cNvPicPr>
            <a:picLocks noChangeAspect="1"/>
          </p:cNvPicPr>
          <p:nvPr/>
        </p:nvPicPr>
        <p:blipFill>
          <a:blip r:embed="rId4"/>
          <a:stretch>
            <a:fillRect/>
          </a:stretch>
        </p:blipFill>
        <p:spPr>
          <a:xfrm>
            <a:off x="4846321" y="3781634"/>
            <a:ext cx="8933807" cy="4029534"/>
          </a:xfrm>
          <a:prstGeom prst="rect">
            <a:avLst/>
          </a:prstGeom>
        </p:spPr>
      </p:pic>
    </p:spTree>
    <p:extLst>
      <p:ext uri="{BB962C8B-B14F-4D97-AF65-F5344CB8AC3E}">
        <p14:creationId xmlns:p14="http://schemas.microsoft.com/office/powerpoint/2010/main" val="21481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13" name="Rectangle 12">
            <a:extLst>
              <a:ext uri="{FF2B5EF4-FFF2-40B4-BE49-F238E27FC236}">
                <a16:creationId xmlns:a16="http://schemas.microsoft.com/office/drawing/2014/main" id="{2F36CA75-CFBF-4844-B719-8FE9EBADA9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dirty="0">
              <a:solidFill>
                <a:prstClr val="white"/>
              </a:solidFill>
              <a:latin typeface="Aptos" panose="02110004020202020204"/>
            </a:endParaRPr>
          </a:p>
        </p:txBody>
      </p:sp>
      <p:sp>
        <p:nvSpPr>
          <p:cNvPr id="15" name="Rectangle 14">
            <a:extLst>
              <a:ext uri="{FF2B5EF4-FFF2-40B4-BE49-F238E27FC236}">
                <a16:creationId xmlns:a16="http://schemas.microsoft.com/office/drawing/2014/main" id="{3D4A84B9-E564-4DD0-97F8-DBF1C460C2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pic>
        <p:nvPicPr>
          <p:cNvPr id="17" name="Picture 16">
            <a:extLst>
              <a:ext uri="{FF2B5EF4-FFF2-40B4-BE49-F238E27FC236}">
                <a16:creationId xmlns:a16="http://schemas.microsoft.com/office/drawing/2014/main" id="{4A599609-F5C2-4A0B-A992-913F814A631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40000"/>
            <a:extLst>
              <a:ext uri="{28A0092B-C50C-407E-A947-70E740481C1C}">
                <a14:useLocalDpi xmlns:a14="http://schemas.microsoft.com/office/drawing/2010/main" val="0"/>
              </a:ext>
            </a:extLst>
          </a:blip>
          <a:stretch>
            <a:fillRect/>
          </a:stretch>
        </p:blipFill>
        <p:spPr>
          <a:xfrm>
            <a:off x="6497" y="0"/>
            <a:ext cx="14617406" cy="8229600"/>
          </a:xfrm>
          <a:prstGeom prst="rect">
            <a:avLst/>
          </a:prstGeom>
        </p:spPr>
      </p:pic>
      <p:sp>
        <p:nvSpPr>
          <p:cNvPr id="19" name="Rectangle 18">
            <a:extLst>
              <a:ext uri="{FF2B5EF4-FFF2-40B4-BE49-F238E27FC236}">
                <a16:creationId xmlns:a16="http://schemas.microsoft.com/office/drawing/2014/main" id="{102382E0-0A09-46AE-B955-B911CAFE7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dirty="0">
              <a:solidFill>
                <a:prstClr val="white"/>
              </a:solidFill>
              <a:latin typeface="Aptos" panose="02110004020202020204"/>
            </a:endParaRPr>
          </a:p>
        </p:txBody>
      </p:sp>
      <p:sp>
        <p:nvSpPr>
          <p:cNvPr id="21" name="Rectangle 20">
            <a:extLst>
              <a:ext uri="{FF2B5EF4-FFF2-40B4-BE49-F238E27FC236}">
                <a16:creationId xmlns:a16="http://schemas.microsoft.com/office/drawing/2014/main" id="{7DE75D4A-0965-4973-BE75-DECCAC9A9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829" y="0"/>
            <a:ext cx="14626742" cy="822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097280"/>
            <a:endParaRPr lang="en-US" sz="2160">
              <a:solidFill>
                <a:prstClr val="white"/>
              </a:solidFill>
              <a:latin typeface="Aptos" panose="02110004020202020204"/>
            </a:endParaRPr>
          </a:p>
        </p:txBody>
      </p:sp>
      <p:pic>
        <p:nvPicPr>
          <p:cNvPr id="5" name="Picture 4" descr="A person wearing a red jacket and holding up the middle finger&#10;&#10;Description automatically generated with low confidence">
            <a:extLst>
              <a:ext uri="{FF2B5EF4-FFF2-40B4-BE49-F238E27FC236}">
                <a16:creationId xmlns:a16="http://schemas.microsoft.com/office/drawing/2014/main" id="{5063FAC7-9EB1-90F2-7107-5372F1734814}"/>
              </a:ext>
            </a:extLst>
          </p:cNvPr>
          <p:cNvPicPr>
            <a:picLocks noChangeAspect="1"/>
          </p:cNvPicPr>
          <p:nvPr/>
        </p:nvPicPr>
        <p:blipFill>
          <a:blip r:embed="rId3" cstate="email">
            <a:alphaModFix amt="60000"/>
            <a:extLst>
              <a:ext uri="{28A0092B-C50C-407E-A947-70E740481C1C}">
                <a14:useLocalDpi xmlns:a14="http://schemas.microsoft.com/office/drawing/2010/main"/>
              </a:ext>
            </a:extLst>
          </a:blip>
          <a:srcRect r="-2" b="16186"/>
          <a:stretch/>
        </p:blipFill>
        <p:spPr>
          <a:xfrm>
            <a:off x="24" y="12"/>
            <a:ext cx="7315176" cy="8229588"/>
          </a:xfrm>
          <a:prstGeom prst="rect">
            <a:avLst/>
          </a:prstGeom>
        </p:spPr>
      </p:pic>
      <p:pic>
        <p:nvPicPr>
          <p:cNvPr id="6" name="Picture 5">
            <a:extLst>
              <a:ext uri="{FF2B5EF4-FFF2-40B4-BE49-F238E27FC236}">
                <a16:creationId xmlns:a16="http://schemas.microsoft.com/office/drawing/2014/main" id="{C1D895BE-13B8-29D9-ED9D-4EADA897875E}"/>
              </a:ext>
            </a:extLst>
          </p:cNvPr>
          <p:cNvPicPr>
            <a:picLocks noChangeAspect="1"/>
          </p:cNvPicPr>
          <p:nvPr/>
        </p:nvPicPr>
        <p:blipFill rotWithShape="1">
          <a:blip r:embed="rId4" cstate="email">
            <a:alphaModFix amt="60000"/>
            <a:extLst>
              <a:ext uri="{28A0092B-C50C-407E-A947-70E740481C1C}">
                <a14:useLocalDpi xmlns:a14="http://schemas.microsoft.com/office/drawing/2010/main"/>
              </a:ext>
            </a:extLst>
          </a:blip>
          <a:srcRect b="7904"/>
          <a:stretch/>
        </p:blipFill>
        <p:spPr>
          <a:xfrm>
            <a:off x="7315200" y="12"/>
            <a:ext cx="7315200" cy="8229588"/>
          </a:xfrm>
          <a:prstGeom prst="rect">
            <a:avLst/>
          </a:prstGeom>
        </p:spPr>
      </p:pic>
      <p:sp>
        <p:nvSpPr>
          <p:cNvPr id="2" name="Tittel 1"/>
          <p:cNvSpPr>
            <a:spLocks noGrp="1"/>
          </p:cNvSpPr>
          <p:nvPr>
            <p:ph type="title"/>
          </p:nvPr>
        </p:nvSpPr>
        <p:spPr>
          <a:xfrm>
            <a:off x="1430358" y="663369"/>
            <a:ext cx="11762225" cy="3348397"/>
          </a:xfrm>
        </p:spPr>
        <p:txBody>
          <a:bodyPr anchor="b">
            <a:normAutofit/>
          </a:bodyPr>
          <a:lstStyle/>
          <a:p>
            <a:pPr algn="ctr"/>
            <a:r>
              <a:rPr lang="nb-NO" sz="5760">
                <a:solidFill>
                  <a:srgbClr val="FFFFFF"/>
                </a:solidFill>
              </a:rPr>
              <a:t>Ledership style</a:t>
            </a:r>
          </a:p>
        </p:txBody>
      </p:sp>
      <p:sp>
        <p:nvSpPr>
          <p:cNvPr id="3" name="Plassholder for innhold 2"/>
          <p:cNvSpPr>
            <a:spLocks noGrp="1"/>
          </p:cNvSpPr>
          <p:nvPr>
            <p:ph idx="1"/>
          </p:nvPr>
        </p:nvSpPr>
        <p:spPr>
          <a:xfrm>
            <a:off x="1430359" y="4212572"/>
            <a:ext cx="11762225" cy="3137077"/>
          </a:xfrm>
        </p:spPr>
        <p:txBody>
          <a:bodyPr anchor="t">
            <a:normAutofit/>
          </a:bodyPr>
          <a:lstStyle/>
          <a:p>
            <a:pPr algn="ctr"/>
            <a:r>
              <a:rPr lang="nb-NO" sz="2160">
                <a:solidFill>
                  <a:srgbClr val="FFFFFF"/>
                </a:solidFill>
                <a:hlinkClick r:id="rId5"/>
              </a:rPr>
              <a:t>Marit</a:t>
            </a:r>
            <a:endParaRPr lang="nb-NO" sz="2160">
              <a:solidFill>
                <a:srgbClr val="FFFFFF"/>
              </a:solidFill>
            </a:endParaRPr>
          </a:p>
          <a:p>
            <a:pPr lvl="1" algn="ctr"/>
            <a:r>
              <a:rPr lang="nb-NO" sz="2160">
                <a:solidFill>
                  <a:srgbClr val="FFFFFF"/>
                </a:solidFill>
              </a:rPr>
              <a:t>1 OL gold; 1 WC; 4 EC</a:t>
            </a:r>
          </a:p>
          <a:p>
            <a:pPr algn="ctr"/>
            <a:r>
              <a:rPr lang="nb-NO" sz="2160">
                <a:solidFill>
                  <a:srgbClr val="FFFFFF"/>
                </a:solidFill>
              </a:rPr>
              <a:t>vs </a:t>
            </a:r>
          </a:p>
          <a:p>
            <a:pPr algn="ctr"/>
            <a:r>
              <a:rPr lang="nb-NO" sz="2160">
                <a:solidFill>
                  <a:srgbClr val="FFFFFF"/>
                </a:solidFill>
                <a:hlinkClick r:id="rId6"/>
              </a:rPr>
              <a:t>Yevgeni</a:t>
            </a:r>
            <a:endParaRPr lang="nb-NO" sz="2160">
              <a:solidFill>
                <a:srgbClr val="FFFFFF"/>
              </a:solidFill>
            </a:endParaRPr>
          </a:p>
          <a:p>
            <a:pPr lvl="1" algn="ctr"/>
            <a:r>
              <a:rPr lang="nb-NO" sz="2160">
                <a:solidFill>
                  <a:srgbClr val="FFFFFF"/>
                </a:solidFill>
              </a:rPr>
              <a:t>4 WC, 1 OL Gold, 1 EC Silver</a:t>
            </a:r>
          </a:p>
          <a:p>
            <a:pPr algn="ctr"/>
            <a:endParaRPr lang="nb-NO" sz="2160">
              <a:solidFill>
                <a:srgbClr val="FFFFFF"/>
              </a:solidFill>
            </a:endParaRPr>
          </a:p>
        </p:txBody>
      </p:sp>
      <p:grpSp>
        <p:nvGrpSpPr>
          <p:cNvPr id="4" name="Group 3">
            <a:extLst>
              <a:ext uri="{FF2B5EF4-FFF2-40B4-BE49-F238E27FC236}">
                <a16:creationId xmlns:a16="http://schemas.microsoft.com/office/drawing/2014/main" id="{2C082E35-6478-D697-6006-0B79BF2398EF}"/>
              </a:ext>
            </a:extLst>
          </p:cNvPr>
          <p:cNvGrpSpPr/>
          <p:nvPr/>
        </p:nvGrpSpPr>
        <p:grpSpPr>
          <a:xfrm>
            <a:off x="10972801" y="7594540"/>
            <a:ext cx="2591913" cy="481557"/>
            <a:chOff x="5179092" y="5483822"/>
            <a:chExt cx="3294001" cy="612000"/>
          </a:xfrm>
        </p:grpSpPr>
        <p:pic>
          <p:nvPicPr>
            <p:cNvPr id="7" name="Picture 6">
              <a:extLst>
                <a:ext uri="{FF2B5EF4-FFF2-40B4-BE49-F238E27FC236}">
                  <a16:creationId xmlns:a16="http://schemas.microsoft.com/office/drawing/2014/main" id="{D79C4A65-408B-C7B8-81D4-E469A3FE974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5DCB1D94-9D7F-CCC9-CA01-3B08E18298D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4042540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CB95DAA0-A305-8FE4-0204-DF272B224D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57176"/>
            <a:ext cx="13716000" cy="7715250"/>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p:cNvSpPr>
            <a:spLocks noGrp="1"/>
          </p:cNvSpPr>
          <p:nvPr>
            <p:ph type="title"/>
          </p:nvPr>
        </p:nvSpPr>
        <p:spPr/>
        <p:txBody>
          <a:bodyPr/>
          <a:lstStyle/>
          <a:p>
            <a:r>
              <a:rPr lang="nb-NO" dirty="0" err="1">
                <a:solidFill>
                  <a:schemeClr val="bg1"/>
                </a:solidFill>
              </a:rPr>
              <a:t>Childhood</a:t>
            </a:r>
            <a:r>
              <a:rPr lang="nb-NO" dirty="0">
                <a:solidFill>
                  <a:schemeClr val="bg1"/>
                </a:solidFill>
              </a:rPr>
              <a:t> </a:t>
            </a:r>
            <a:r>
              <a:rPr lang="nb-NO" dirty="0" err="1">
                <a:solidFill>
                  <a:schemeClr val="bg1"/>
                </a:solidFill>
              </a:rPr>
              <a:t>memories</a:t>
            </a:r>
            <a:r>
              <a:rPr lang="nb-NO" dirty="0">
                <a:solidFill>
                  <a:schemeClr val="bg1"/>
                </a:solidFill>
              </a:rPr>
              <a:t>…</a:t>
            </a:r>
            <a:endParaRPr lang="en-GB" dirty="0">
              <a:solidFill>
                <a:schemeClr val="bg1"/>
              </a:solidFill>
            </a:endParaRPr>
          </a:p>
        </p:txBody>
      </p:sp>
      <p:pic>
        <p:nvPicPr>
          <p:cNvPr id="5" name="Plassholder for innhold 4"/>
          <p:cNvPicPr>
            <a:picLocks noGrp="1" noChangeAspect="1"/>
          </p:cNvPicPr>
          <p:nvPr>
            <p:ph sz="half" idx="1"/>
          </p:nvPr>
        </p:nvPicPr>
        <p:blipFill>
          <a:blip r:embed="rId4" cstate="email">
            <a:extLst>
              <a:ext uri="{28A0092B-C50C-407E-A947-70E740481C1C}">
                <a14:useLocalDpi xmlns:a14="http://schemas.microsoft.com/office/drawing/2010/main"/>
              </a:ext>
            </a:extLst>
          </a:blip>
          <a:stretch>
            <a:fillRect/>
          </a:stretch>
        </p:blipFill>
        <p:spPr>
          <a:xfrm>
            <a:off x="8906494" y="216367"/>
            <a:ext cx="5723906" cy="3577441"/>
          </a:xfrm>
          <a:prstGeom prst="rect">
            <a:avLst/>
          </a:prstGeom>
        </p:spPr>
      </p:pic>
      <p:pic>
        <p:nvPicPr>
          <p:cNvPr id="8" name="Plassholder for innhold 7"/>
          <p:cNvPicPr>
            <a:picLocks noGrp="1" noChangeAspect="1"/>
          </p:cNvPicPr>
          <p:nvPr>
            <p:ph sz="half" idx="2"/>
          </p:nvPr>
        </p:nvPicPr>
        <p:blipFill>
          <a:blip r:embed="rId5" cstate="email">
            <a:extLst>
              <a:ext uri="{28A0092B-C50C-407E-A947-70E740481C1C}">
                <a14:useLocalDpi xmlns:a14="http://schemas.microsoft.com/office/drawing/2010/main"/>
              </a:ext>
            </a:extLst>
          </a:blip>
          <a:stretch>
            <a:fillRect/>
          </a:stretch>
        </p:blipFill>
        <p:spPr>
          <a:xfrm>
            <a:off x="2204291" y="3871455"/>
            <a:ext cx="8564477" cy="1942129"/>
          </a:xfrm>
          <a:prstGeom prst="rect">
            <a:avLst/>
          </a:prstGeom>
        </p:spPr>
      </p:pic>
      <p:pic>
        <p:nvPicPr>
          <p:cNvPr id="7" name="Bilde 6"/>
          <p:cNvPicPr>
            <a:picLocks noChangeAspect="1"/>
          </p:cNvPicPr>
          <p:nvPr/>
        </p:nvPicPr>
        <p:blipFill>
          <a:blip r:embed="rId6"/>
          <a:stretch>
            <a:fillRect/>
          </a:stretch>
        </p:blipFill>
        <p:spPr>
          <a:xfrm>
            <a:off x="268605" y="1724978"/>
            <a:ext cx="9155430" cy="2068830"/>
          </a:xfrm>
          <a:prstGeom prst="rect">
            <a:avLst/>
          </a:prstGeom>
        </p:spPr>
      </p:pic>
      <p:pic>
        <p:nvPicPr>
          <p:cNvPr id="9" name="Bilde 8"/>
          <p:cNvPicPr>
            <a:picLocks noChangeAspect="1"/>
          </p:cNvPicPr>
          <p:nvPr/>
        </p:nvPicPr>
        <p:blipFill>
          <a:blip r:embed="rId7"/>
          <a:stretch>
            <a:fillRect/>
          </a:stretch>
        </p:blipFill>
        <p:spPr>
          <a:xfrm>
            <a:off x="1" y="5891233"/>
            <a:ext cx="9224010" cy="1863090"/>
          </a:xfrm>
          <a:prstGeom prst="rect">
            <a:avLst/>
          </a:prstGeom>
        </p:spPr>
      </p:pic>
    </p:spTree>
    <p:extLst>
      <p:ext uri="{BB962C8B-B14F-4D97-AF65-F5344CB8AC3E}">
        <p14:creationId xmlns:p14="http://schemas.microsoft.com/office/powerpoint/2010/main" val="1160660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E44896A4-ACD7-DA16-D377-267BBF5573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57176"/>
            <a:ext cx="13716000" cy="7715250"/>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p:cNvSpPr>
            <a:spLocks noGrp="1"/>
          </p:cNvSpPr>
          <p:nvPr>
            <p:ph type="title"/>
          </p:nvPr>
        </p:nvSpPr>
        <p:spPr>
          <a:xfrm>
            <a:off x="1005840" y="438151"/>
            <a:ext cx="12618720" cy="891887"/>
          </a:xfrm>
        </p:spPr>
        <p:txBody>
          <a:bodyPr/>
          <a:lstStyle/>
          <a:p>
            <a:r>
              <a:rPr lang="nb-NO" dirty="0" err="1"/>
              <a:t>Pixar</a:t>
            </a:r>
            <a:r>
              <a:rPr lang="nb-NO" dirty="0"/>
              <a:t>…</a:t>
            </a:r>
            <a:endParaRPr lang="en-GB" dirty="0"/>
          </a:p>
        </p:txBody>
      </p:sp>
      <p:sp>
        <p:nvSpPr>
          <p:cNvPr id="3" name="Plassholder for innhold 2"/>
          <p:cNvSpPr>
            <a:spLocks noGrp="1"/>
          </p:cNvSpPr>
          <p:nvPr>
            <p:ph sz="half" idx="1"/>
          </p:nvPr>
        </p:nvSpPr>
        <p:spPr/>
        <p:txBody>
          <a:bodyPr/>
          <a:lstStyle/>
          <a:p>
            <a:endParaRPr lang="en-GB"/>
          </a:p>
        </p:txBody>
      </p:sp>
      <p:sp>
        <p:nvSpPr>
          <p:cNvPr id="4" name="Plassholder for innhold 3"/>
          <p:cNvSpPr>
            <a:spLocks noGrp="1"/>
          </p:cNvSpPr>
          <p:nvPr>
            <p:ph sz="half" idx="2"/>
          </p:nvPr>
        </p:nvSpPr>
        <p:spPr/>
        <p:txBody>
          <a:bodyPr/>
          <a:lstStyle/>
          <a:p>
            <a:endParaRPr lang="en-GB"/>
          </a:p>
        </p:txBody>
      </p:sp>
      <p:pic>
        <p:nvPicPr>
          <p:cNvPr id="6" name="Bilde 5"/>
          <p:cNvPicPr>
            <a:picLocks noChangeAspect="1"/>
          </p:cNvPicPr>
          <p:nvPr/>
        </p:nvPicPr>
        <p:blipFill>
          <a:blip r:embed="rId3"/>
          <a:stretch>
            <a:fillRect/>
          </a:stretch>
        </p:blipFill>
        <p:spPr>
          <a:xfrm>
            <a:off x="1814039" y="1157127"/>
            <a:ext cx="11368084" cy="6815298"/>
          </a:xfrm>
          <a:prstGeom prst="rect">
            <a:avLst/>
          </a:prstGeom>
        </p:spPr>
      </p:pic>
      <p:grpSp>
        <p:nvGrpSpPr>
          <p:cNvPr id="5" name="Group 4">
            <a:extLst>
              <a:ext uri="{FF2B5EF4-FFF2-40B4-BE49-F238E27FC236}">
                <a16:creationId xmlns:a16="http://schemas.microsoft.com/office/drawing/2014/main" id="{2FBE4000-2859-E18D-6699-F47772B697A9}"/>
              </a:ext>
            </a:extLst>
          </p:cNvPr>
          <p:cNvGrpSpPr/>
          <p:nvPr/>
        </p:nvGrpSpPr>
        <p:grpSpPr>
          <a:xfrm>
            <a:off x="10972801" y="7594540"/>
            <a:ext cx="2591913" cy="481557"/>
            <a:chOff x="5179092" y="5483822"/>
            <a:chExt cx="3294001" cy="612000"/>
          </a:xfrm>
        </p:grpSpPr>
        <p:pic>
          <p:nvPicPr>
            <p:cNvPr id="7" name="Picture 6">
              <a:extLst>
                <a:ext uri="{FF2B5EF4-FFF2-40B4-BE49-F238E27FC236}">
                  <a16:creationId xmlns:a16="http://schemas.microsoft.com/office/drawing/2014/main" id="{8BD94376-7AD9-A060-5FB9-BBD13400D46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B7FFAB22-2E22-8C2B-2F25-939FFA74BA7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724865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BD219-6E4E-4B9F-D6F6-387595262834}"/>
              </a:ext>
            </a:extLst>
          </p:cNvPr>
          <p:cNvSpPr>
            <a:spLocks noGrp="1"/>
          </p:cNvSpPr>
          <p:nvPr>
            <p:ph type="title"/>
          </p:nvPr>
        </p:nvSpPr>
        <p:spPr/>
        <p:txBody>
          <a:bodyPr/>
          <a:lstStyle/>
          <a:p>
            <a:r>
              <a:rPr lang="nb-NO" dirty="0"/>
              <a:t>Professional Perceptions </a:t>
            </a:r>
            <a:endParaRPr lang="en-GB" dirty="0"/>
          </a:p>
        </p:txBody>
      </p:sp>
      <p:sp>
        <p:nvSpPr>
          <p:cNvPr id="3" name="Content Placeholder 2">
            <a:extLst>
              <a:ext uri="{FF2B5EF4-FFF2-40B4-BE49-F238E27FC236}">
                <a16:creationId xmlns:a16="http://schemas.microsoft.com/office/drawing/2014/main" id="{EFDB6E5D-AA76-6A58-7DA7-3A07EBEC1324}"/>
              </a:ext>
            </a:extLst>
          </p:cNvPr>
          <p:cNvSpPr>
            <a:spLocks noGrp="1"/>
          </p:cNvSpPr>
          <p:nvPr>
            <p:ph sz="half" idx="1"/>
          </p:nvPr>
        </p:nvSpPr>
        <p:spPr/>
        <p:txBody>
          <a:bodyPr/>
          <a:lstStyle/>
          <a:p>
            <a:endParaRPr lang="en-GB"/>
          </a:p>
        </p:txBody>
      </p:sp>
      <p:sp>
        <p:nvSpPr>
          <p:cNvPr id="4" name="Content Placeholder 3">
            <a:extLst>
              <a:ext uri="{FF2B5EF4-FFF2-40B4-BE49-F238E27FC236}">
                <a16:creationId xmlns:a16="http://schemas.microsoft.com/office/drawing/2014/main" id="{AFD5855D-5CE2-D6B3-33DD-090494C97519}"/>
              </a:ext>
            </a:extLst>
          </p:cNvPr>
          <p:cNvSpPr>
            <a:spLocks noGrp="1"/>
          </p:cNvSpPr>
          <p:nvPr>
            <p:ph sz="half" idx="2"/>
          </p:nvPr>
        </p:nvSpPr>
        <p:spPr/>
        <p:txBody>
          <a:bodyPr/>
          <a:lstStyle/>
          <a:p>
            <a:endParaRPr lang="en-GB"/>
          </a:p>
        </p:txBody>
      </p:sp>
      <p:pic>
        <p:nvPicPr>
          <p:cNvPr id="6" name="Picture 5">
            <a:extLst>
              <a:ext uri="{FF2B5EF4-FFF2-40B4-BE49-F238E27FC236}">
                <a16:creationId xmlns:a16="http://schemas.microsoft.com/office/drawing/2014/main" id="{A372370E-0C45-7B9A-8655-374AA10F9C39}"/>
              </a:ext>
            </a:extLst>
          </p:cNvPr>
          <p:cNvPicPr>
            <a:picLocks noChangeAspect="1"/>
          </p:cNvPicPr>
          <p:nvPr/>
        </p:nvPicPr>
        <p:blipFill>
          <a:blip r:embed="rId3"/>
          <a:stretch>
            <a:fillRect/>
          </a:stretch>
        </p:blipFill>
        <p:spPr>
          <a:xfrm>
            <a:off x="468057" y="1550673"/>
            <a:ext cx="8207886" cy="2434930"/>
          </a:xfrm>
          <a:prstGeom prst="rect">
            <a:avLst/>
          </a:prstGeom>
        </p:spPr>
      </p:pic>
      <p:pic>
        <p:nvPicPr>
          <p:cNvPr id="8" name="Picture 7">
            <a:extLst>
              <a:ext uri="{FF2B5EF4-FFF2-40B4-BE49-F238E27FC236}">
                <a16:creationId xmlns:a16="http://schemas.microsoft.com/office/drawing/2014/main" id="{2FDB7004-4694-1560-7EFD-ACC9DABDC502}"/>
              </a:ext>
            </a:extLst>
          </p:cNvPr>
          <p:cNvPicPr>
            <a:picLocks noChangeAspect="1"/>
          </p:cNvPicPr>
          <p:nvPr/>
        </p:nvPicPr>
        <p:blipFill>
          <a:blip r:embed="rId4"/>
          <a:stretch>
            <a:fillRect/>
          </a:stretch>
        </p:blipFill>
        <p:spPr>
          <a:xfrm>
            <a:off x="1674853" y="1651290"/>
            <a:ext cx="10913412" cy="5514280"/>
          </a:xfrm>
          <a:prstGeom prst="rect">
            <a:avLst/>
          </a:prstGeom>
        </p:spPr>
      </p:pic>
      <p:pic>
        <p:nvPicPr>
          <p:cNvPr id="12" name="Picture 11">
            <a:extLst>
              <a:ext uri="{FF2B5EF4-FFF2-40B4-BE49-F238E27FC236}">
                <a16:creationId xmlns:a16="http://schemas.microsoft.com/office/drawing/2014/main" id="{5813A3FD-ECB7-DD7A-8C31-3455A948EF06}"/>
              </a:ext>
            </a:extLst>
          </p:cNvPr>
          <p:cNvPicPr>
            <a:picLocks noChangeAspect="1"/>
          </p:cNvPicPr>
          <p:nvPr/>
        </p:nvPicPr>
        <p:blipFill>
          <a:blip r:embed="rId5"/>
          <a:stretch>
            <a:fillRect/>
          </a:stretch>
        </p:blipFill>
        <p:spPr>
          <a:xfrm>
            <a:off x="2477197" y="1651291"/>
            <a:ext cx="6716893" cy="5569189"/>
          </a:xfrm>
          <a:prstGeom prst="rect">
            <a:avLst/>
          </a:prstGeom>
        </p:spPr>
      </p:pic>
      <p:pic>
        <p:nvPicPr>
          <p:cNvPr id="14" name="Picture 13">
            <a:extLst>
              <a:ext uri="{FF2B5EF4-FFF2-40B4-BE49-F238E27FC236}">
                <a16:creationId xmlns:a16="http://schemas.microsoft.com/office/drawing/2014/main" id="{40485F26-DABA-91A0-E559-3D33F2341CEF}"/>
              </a:ext>
            </a:extLst>
          </p:cNvPr>
          <p:cNvPicPr>
            <a:picLocks noChangeAspect="1"/>
          </p:cNvPicPr>
          <p:nvPr/>
        </p:nvPicPr>
        <p:blipFill>
          <a:blip r:embed="rId6"/>
          <a:stretch>
            <a:fillRect/>
          </a:stretch>
        </p:blipFill>
        <p:spPr>
          <a:xfrm>
            <a:off x="2902590" y="1596380"/>
            <a:ext cx="7920580" cy="6051000"/>
          </a:xfrm>
          <a:prstGeom prst="rect">
            <a:avLst/>
          </a:prstGeom>
        </p:spPr>
      </p:pic>
      <p:pic>
        <p:nvPicPr>
          <p:cNvPr id="16" name="Picture 15">
            <a:extLst>
              <a:ext uri="{FF2B5EF4-FFF2-40B4-BE49-F238E27FC236}">
                <a16:creationId xmlns:a16="http://schemas.microsoft.com/office/drawing/2014/main" id="{BBDD56B7-7A9D-5E7C-2425-AD57FA028436}"/>
              </a:ext>
            </a:extLst>
          </p:cNvPr>
          <p:cNvPicPr>
            <a:picLocks noChangeAspect="1"/>
          </p:cNvPicPr>
          <p:nvPr/>
        </p:nvPicPr>
        <p:blipFill>
          <a:blip r:embed="rId7"/>
          <a:stretch>
            <a:fillRect/>
          </a:stretch>
        </p:blipFill>
        <p:spPr>
          <a:xfrm>
            <a:off x="5411839" y="3200272"/>
            <a:ext cx="3806722" cy="1829056"/>
          </a:xfrm>
          <a:prstGeom prst="rect">
            <a:avLst/>
          </a:prstGeom>
        </p:spPr>
      </p:pic>
    </p:spTree>
    <p:extLst>
      <p:ext uri="{BB962C8B-B14F-4D97-AF65-F5344CB8AC3E}">
        <p14:creationId xmlns:p14="http://schemas.microsoft.com/office/powerpoint/2010/main" val="751500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en-GB"/>
          </a:p>
        </p:txBody>
      </p:sp>
      <p:sp>
        <p:nvSpPr>
          <p:cNvPr id="3" name="Plassholder for innhold 2"/>
          <p:cNvSpPr>
            <a:spLocks noGrp="1"/>
          </p:cNvSpPr>
          <p:nvPr>
            <p:ph idx="1"/>
          </p:nvPr>
        </p:nvSpPr>
        <p:spPr/>
        <p:txBody>
          <a:bodyPr/>
          <a:lstStyle/>
          <a:p>
            <a:endParaRPr lang="en-GB"/>
          </a:p>
        </p:txBody>
      </p:sp>
      <p:pic>
        <p:nvPicPr>
          <p:cNvPr id="5" name="Bilde 4"/>
          <p:cNvPicPr>
            <a:picLocks noChangeAspect="1"/>
          </p:cNvPicPr>
          <p:nvPr/>
        </p:nvPicPr>
        <p:blipFill>
          <a:blip r:embed="rId3"/>
          <a:stretch>
            <a:fillRect/>
          </a:stretch>
        </p:blipFill>
        <p:spPr>
          <a:xfrm>
            <a:off x="1016528" y="1"/>
            <a:ext cx="11495809" cy="7760708"/>
          </a:xfrm>
          <a:prstGeom prst="rect">
            <a:avLst/>
          </a:prstGeom>
        </p:spPr>
      </p:pic>
      <p:sp>
        <p:nvSpPr>
          <p:cNvPr id="11" name="Oval 10">
            <a:extLst>
              <a:ext uri="{FF2B5EF4-FFF2-40B4-BE49-F238E27FC236}">
                <a16:creationId xmlns:a16="http://schemas.microsoft.com/office/drawing/2014/main" id="{2B7A8E74-E55F-1752-4652-F633439908B8}"/>
              </a:ext>
            </a:extLst>
          </p:cNvPr>
          <p:cNvSpPr/>
          <p:nvPr/>
        </p:nvSpPr>
        <p:spPr>
          <a:xfrm>
            <a:off x="2118064" y="347770"/>
            <a:ext cx="6666808" cy="1986340"/>
          </a:xfrm>
          <a:prstGeom prst="ellipse">
            <a:avLst/>
          </a:prstGeom>
          <a:noFill/>
          <a:ln w="57150">
            <a:solidFill>
              <a:srgbClr val="F802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endParaRPr lang="en-GB" sz="2160">
              <a:solidFill>
                <a:prstClr val="white"/>
              </a:solidFill>
              <a:latin typeface="Aptos" panose="02110004020202020204"/>
            </a:endParaRPr>
          </a:p>
        </p:txBody>
      </p:sp>
      <p:sp>
        <p:nvSpPr>
          <p:cNvPr id="12" name="Oval 11">
            <a:extLst>
              <a:ext uri="{FF2B5EF4-FFF2-40B4-BE49-F238E27FC236}">
                <a16:creationId xmlns:a16="http://schemas.microsoft.com/office/drawing/2014/main" id="{479AFC9E-B61D-23BF-6BD7-DCFDD100D1F1}"/>
              </a:ext>
            </a:extLst>
          </p:cNvPr>
          <p:cNvSpPr/>
          <p:nvPr/>
        </p:nvSpPr>
        <p:spPr>
          <a:xfrm>
            <a:off x="1961805" y="5913694"/>
            <a:ext cx="6666808" cy="1986340"/>
          </a:xfrm>
          <a:prstGeom prst="ellipse">
            <a:avLst/>
          </a:prstGeom>
          <a:noFill/>
          <a:ln w="57150">
            <a:solidFill>
              <a:srgbClr val="F802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endParaRPr lang="en-GB" sz="2160">
              <a:solidFill>
                <a:prstClr val="white"/>
              </a:solidFill>
              <a:latin typeface="Aptos" panose="02110004020202020204"/>
            </a:endParaRPr>
          </a:p>
        </p:txBody>
      </p:sp>
    </p:spTree>
    <p:extLst>
      <p:ext uri="{BB962C8B-B14F-4D97-AF65-F5344CB8AC3E}">
        <p14:creationId xmlns:p14="http://schemas.microsoft.com/office/powerpoint/2010/main" val="3998243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1CA78-1CA1-6DBF-3CE3-E4F9A046AF0E}"/>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499CA4EB-0067-F367-7469-AAF11F448EBE}"/>
              </a:ext>
            </a:extLst>
          </p:cNvPr>
          <p:cNvSpPr>
            <a:spLocks noGrp="1"/>
          </p:cNvSpPr>
          <p:nvPr>
            <p:ph sz="half" idx="1"/>
          </p:nvPr>
        </p:nvSpPr>
        <p:spPr/>
        <p:txBody>
          <a:bodyPr/>
          <a:lstStyle/>
          <a:p>
            <a:endParaRPr lang="en-GB"/>
          </a:p>
        </p:txBody>
      </p:sp>
      <p:sp>
        <p:nvSpPr>
          <p:cNvPr id="4" name="Content Placeholder 3">
            <a:extLst>
              <a:ext uri="{FF2B5EF4-FFF2-40B4-BE49-F238E27FC236}">
                <a16:creationId xmlns:a16="http://schemas.microsoft.com/office/drawing/2014/main" id="{48E4079A-6B50-4C23-CDA8-E3FC063028BA}"/>
              </a:ext>
            </a:extLst>
          </p:cNvPr>
          <p:cNvSpPr>
            <a:spLocks noGrp="1"/>
          </p:cNvSpPr>
          <p:nvPr>
            <p:ph sz="half" idx="2"/>
          </p:nvPr>
        </p:nvSpPr>
        <p:spPr/>
        <p:txBody>
          <a:bodyPr/>
          <a:lstStyle/>
          <a:p>
            <a:endParaRPr lang="en-GB"/>
          </a:p>
        </p:txBody>
      </p:sp>
      <p:pic>
        <p:nvPicPr>
          <p:cNvPr id="5" name="Picture 4">
            <a:extLst>
              <a:ext uri="{FF2B5EF4-FFF2-40B4-BE49-F238E27FC236}">
                <a16:creationId xmlns:a16="http://schemas.microsoft.com/office/drawing/2014/main" id="{9B905852-9BC7-4D01-581C-7D7718925C0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68042" y="0"/>
            <a:ext cx="7294316" cy="8229600"/>
          </a:xfrm>
          <a:prstGeom prst="ellipse">
            <a:avLst/>
          </a:prstGeom>
          <a:ln>
            <a:noFill/>
          </a:ln>
          <a:effectLst>
            <a:softEdge rad="112500"/>
          </a:effectLst>
        </p:spPr>
      </p:pic>
    </p:spTree>
    <p:extLst>
      <p:ext uri="{BB962C8B-B14F-4D97-AF65-F5344CB8AC3E}">
        <p14:creationId xmlns:p14="http://schemas.microsoft.com/office/powerpoint/2010/main" val="874982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3E15DCB-420E-4CFA-A719-948C341C2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7417" y="292162"/>
            <a:ext cx="7347396" cy="5796404"/>
          </a:xfrm>
          <a:prstGeom prst="rect">
            <a:avLst/>
          </a:prstGeom>
        </p:spPr>
      </p:pic>
      <p:pic>
        <p:nvPicPr>
          <p:cNvPr id="5" name="Grafik 4">
            <a:extLst>
              <a:ext uri="{FF2B5EF4-FFF2-40B4-BE49-F238E27FC236}">
                <a16:creationId xmlns:a16="http://schemas.microsoft.com/office/drawing/2014/main" id="{DFBF0D82-66E9-4138-A664-4B06978F337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94813" y="1758966"/>
            <a:ext cx="7265158" cy="4711668"/>
          </a:xfrm>
          <a:prstGeom prst="rect">
            <a:avLst/>
          </a:prstGeom>
        </p:spPr>
      </p:pic>
    </p:spTree>
    <p:extLst>
      <p:ext uri="{BB962C8B-B14F-4D97-AF65-F5344CB8AC3E}">
        <p14:creationId xmlns:p14="http://schemas.microsoft.com/office/powerpoint/2010/main" val="1252865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AD101-1AAD-538D-E34C-6E1BE2681960}"/>
              </a:ext>
            </a:extLst>
          </p:cNvPr>
          <p:cNvSpPr>
            <a:spLocks noGrp="1"/>
          </p:cNvSpPr>
          <p:nvPr>
            <p:ph type="title"/>
          </p:nvPr>
        </p:nvSpPr>
        <p:spPr/>
        <p:txBody>
          <a:bodyPr/>
          <a:lstStyle/>
          <a:p>
            <a:endParaRPr lang="et-EE" dirty="0"/>
          </a:p>
        </p:txBody>
      </p:sp>
      <p:sp>
        <p:nvSpPr>
          <p:cNvPr id="3" name="Content Placeholder 2">
            <a:extLst>
              <a:ext uri="{FF2B5EF4-FFF2-40B4-BE49-F238E27FC236}">
                <a16:creationId xmlns:a16="http://schemas.microsoft.com/office/drawing/2014/main" id="{F96F6D10-DE4D-D812-406B-56298C78B9F8}"/>
              </a:ext>
            </a:extLst>
          </p:cNvPr>
          <p:cNvSpPr>
            <a:spLocks noGrp="1"/>
          </p:cNvSpPr>
          <p:nvPr>
            <p:ph idx="1"/>
          </p:nvPr>
        </p:nvSpPr>
        <p:spPr/>
        <p:txBody>
          <a:bodyPr/>
          <a:lstStyle/>
          <a:p>
            <a:endParaRPr lang="et-EE" dirty="0"/>
          </a:p>
        </p:txBody>
      </p:sp>
      <p:sp>
        <p:nvSpPr>
          <p:cNvPr id="4" name="Date Placeholder 3">
            <a:extLst>
              <a:ext uri="{FF2B5EF4-FFF2-40B4-BE49-F238E27FC236}">
                <a16:creationId xmlns:a16="http://schemas.microsoft.com/office/drawing/2014/main" id="{F1298B83-83E3-E7D1-D492-349245244FD1}"/>
              </a:ext>
            </a:extLst>
          </p:cNvPr>
          <p:cNvSpPr>
            <a:spLocks noGrp="1"/>
          </p:cNvSpPr>
          <p:nvPr>
            <p:ph type="dt" sz="half" idx="10"/>
          </p:nvPr>
        </p:nvSpPr>
        <p:spPr>
          <a:xfrm>
            <a:off x="1005840" y="7627621"/>
            <a:ext cx="3291840" cy="438150"/>
          </a:xfrm>
          <a:prstGeom prst="rect">
            <a:avLst/>
          </a:prstGeom>
        </p:spPr>
        <p:txBody>
          <a:bodyPr vert="horz" lIns="109728" tIns="54864" rIns="109728" bIns="54864" rtlCol="0" anchor="ctr"/>
          <a:lstStyle>
            <a:defPPr>
              <a:defRPr lang="en-US"/>
            </a:defPPr>
            <a:lvl1pPr marL="0" algn="l" defTabSz="1097280" rtl="0" eaLnBrk="1" latinLnBrk="0" hangingPunct="1">
              <a:defRPr sz="1440" kern="1200">
                <a:solidFill>
                  <a:schemeClr val="tx1">
                    <a:tint val="75000"/>
                  </a:schemeClr>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fld id="{0E91287F-08D8-4CD3-8C3E-1ABD7DA00DD6}" type="datetimeFigureOut">
              <a:rPr lang="en-GB">
                <a:solidFill>
                  <a:prstClr val="black">
                    <a:tint val="75000"/>
                  </a:prstClr>
                </a:solidFill>
                <a:latin typeface="Aptos" panose="02110004020202020204"/>
              </a:rPr>
              <a:pPr/>
              <a:t>04/02/2026</a:t>
            </a:fld>
            <a:endParaRPr lang="nb-NO" dirty="0">
              <a:solidFill>
                <a:prstClr val="black">
                  <a:tint val="75000"/>
                </a:prstClr>
              </a:solidFill>
              <a:latin typeface="Aptos" panose="02110004020202020204"/>
            </a:endParaRPr>
          </a:p>
        </p:txBody>
      </p:sp>
      <p:sp>
        <p:nvSpPr>
          <p:cNvPr id="5" name="Slide Number Placeholder 4">
            <a:extLst>
              <a:ext uri="{FF2B5EF4-FFF2-40B4-BE49-F238E27FC236}">
                <a16:creationId xmlns:a16="http://schemas.microsoft.com/office/drawing/2014/main" id="{CF0C719D-7A63-2256-2180-7428246F6519}"/>
              </a:ext>
            </a:extLst>
          </p:cNvPr>
          <p:cNvSpPr>
            <a:spLocks noGrp="1"/>
          </p:cNvSpPr>
          <p:nvPr>
            <p:ph type="sldNum" sz="quarter" idx="12"/>
          </p:nvPr>
        </p:nvSpPr>
        <p:spPr>
          <a:xfrm>
            <a:off x="10332720" y="7627621"/>
            <a:ext cx="3291840" cy="438150"/>
          </a:xfrm>
          <a:prstGeom prst="rect">
            <a:avLst/>
          </a:prstGeom>
        </p:spPr>
        <p:txBody>
          <a:bodyPr vert="horz" lIns="109728" tIns="54864" rIns="109728" bIns="54864" rtlCol="0" anchor="ctr"/>
          <a:lstStyle>
            <a:defPPr>
              <a:defRPr lang="en-US"/>
            </a:defPPr>
            <a:lvl1pPr marL="0" algn="r" defTabSz="1097280" rtl="0" eaLnBrk="1" latinLnBrk="0" hangingPunct="1">
              <a:defRPr sz="1440" kern="1200">
                <a:solidFill>
                  <a:schemeClr val="tx1">
                    <a:tint val="75000"/>
                  </a:schemeClr>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fld id="{6F609ECE-A72F-4C46-8953-F5851AFA089B}" type="slidenum">
              <a:rPr lang="en-GB">
                <a:solidFill>
                  <a:prstClr val="black">
                    <a:tint val="75000"/>
                  </a:prstClr>
                </a:solidFill>
                <a:latin typeface="Aptos" panose="02110004020202020204"/>
              </a:rPr>
              <a:pPr/>
              <a:t>66</a:t>
            </a:fld>
            <a:endParaRPr lang="nb-NO">
              <a:solidFill>
                <a:prstClr val="black">
                  <a:tint val="75000"/>
                </a:prstClr>
              </a:solidFill>
              <a:latin typeface="Aptos" panose="02110004020202020204"/>
            </a:endParaRPr>
          </a:p>
        </p:txBody>
      </p:sp>
      <p:pic>
        <p:nvPicPr>
          <p:cNvPr id="6" name="Picture 5">
            <a:extLst>
              <a:ext uri="{FF2B5EF4-FFF2-40B4-BE49-F238E27FC236}">
                <a16:creationId xmlns:a16="http://schemas.microsoft.com/office/drawing/2014/main" id="{1D343086-CC7A-4F6E-162E-18BFBD2558F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57486" y="1759102"/>
            <a:ext cx="9715428" cy="4711397"/>
          </a:xfrm>
          <a:prstGeom prst="rect">
            <a:avLst/>
          </a:prstGeom>
        </p:spPr>
      </p:pic>
      <p:sp>
        <p:nvSpPr>
          <p:cNvPr id="7" name="Oval 6">
            <a:extLst>
              <a:ext uri="{FF2B5EF4-FFF2-40B4-BE49-F238E27FC236}">
                <a16:creationId xmlns:a16="http://schemas.microsoft.com/office/drawing/2014/main" id="{0B0BB01A-3C5D-63C4-C46F-1C23705442C6}"/>
              </a:ext>
            </a:extLst>
          </p:cNvPr>
          <p:cNvSpPr/>
          <p:nvPr/>
        </p:nvSpPr>
        <p:spPr>
          <a:xfrm>
            <a:off x="2628901" y="1668780"/>
            <a:ext cx="3348990" cy="5212080"/>
          </a:xfrm>
          <a:prstGeom prst="ellipse">
            <a:avLst/>
          </a:prstGeom>
          <a:noFill/>
          <a:ln w="38100">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t-EE" sz="2160" dirty="0">
              <a:solidFill>
                <a:prstClr val="white"/>
              </a:solidFill>
              <a:latin typeface="Aptos" panose="02110004020202020204"/>
            </a:endParaRPr>
          </a:p>
        </p:txBody>
      </p:sp>
      <p:sp>
        <p:nvSpPr>
          <p:cNvPr id="8" name="Oval 7">
            <a:extLst>
              <a:ext uri="{FF2B5EF4-FFF2-40B4-BE49-F238E27FC236}">
                <a16:creationId xmlns:a16="http://schemas.microsoft.com/office/drawing/2014/main" id="{02726CE5-24F9-55E7-B682-6EB4B61BFE7E}"/>
              </a:ext>
            </a:extLst>
          </p:cNvPr>
          <p:cNvSpPr/>
          <p:nvPr/>
        </p:nvSpPr>
        <p:spPr>
          <a:xfrm>
            <a:off x="8823925" y="1668780"/>
            <a:ext cx="3348990" cy="5212080"/>
          </a:xfrm>
          <a:prstGeom prst="ellipse">
            <a:avLst/>
          </a:prstGeom>
          <a:noFill/>
          <a:ln w="38100">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t-EE" sz="2160" dirty="0">
              <a:solidFill>
                <a:prstClr val="white"/>
              </a:solidFill>
              <a:latin typeface="Aptos" panose="02110004020202020204"/>
            </a:endParaRPr>
          </a:p>
        </p:txBody>
      </p:sp>
      <p:sp>
        <p:nvSpPr>
          <p:cNvPr id="9" name="Oval 8">
            <a:extLst>
              <a:ext uri="{FF2B5EF4-FFF2-40B4-BE49-F238E27FC236}">
                <a16:creationId xmlns:a16="http://schemas.microsoft.com/office/drawing/2014/main" id="{C6A457A0-3D9F-B7D6-69FE-8B811645D339}"/>
              </a:ext>
            </a:extLst>
          </p:cNvPr>
          <p:cNvSpPr/>
          <p:nvPr/>
        </p:nvSpPr>
        <p:spPr>
          <a:xfrm>
            <a:off x="251461" y="1577341"/>
            <a:ext cx="2206026" cy="2251710"/>
          </a:xfrm>
          <a:prstGeom prst="ellipse">
            <a:avLst/>
          </a:prstGeom>
          <a:solidFill>
            <a:srgbClr val="E4067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r>
              <a:rPr lang="nb-NO" sz="2160" dirty="0">
                <a:solidFill>
                  <a:prstClr val="white"/>
                </a:solidFill>
                <a:latin typeface="Aptos" panose="02110004020202020204"/>
              </a:rPr>
              <a:t>IT</a:t>
            </a:r>
            <a:endParaRPr lang="et-EE" sz="2160" dirty="0">
              <a:solidFill>
                <a:prstClr val="white"/>
              </a:solidFill>
              <a:latin typeface="Aptos" panose="02110004020202020204"/>
            </a:endParaRPr>
          </a:p>
        </p:txBody>
      </p:sp>
      <p:sp>
        <p:nvSpPr>
          <p:cNvPr id="10" name="Oval 9">
            <a:extLst>
              <a:ext uri="{FF2B5EF4-FFF2-40B4-BE49-F238E27FC236}">
                <a16:creationId xmlns:a16="http://schemas.microsoft.com/office/drawing/2014/main" id="{0F884AA0-515A-8CCB-0BEF-152CA12C1DB5}"/>
              </a:ext>
            </a:extLst>
          </p:cNvPr>
          <p:cNvSpPr/>
          <p:nvPr/>
        </p:nvSpPr>
        <p:spPr>
          <a:xfrm>
            <a:off x="12344329" y="937261"/>
            <a:ext cx="2206026" cy="2251710"/>
          </a:xfrm>
          <a:prstGeom prst="ellipse">
            <a:avLst/>
          </a:prstGeom>
          <a:solidFill>
            <a:srgbClr val="E4067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r>
              <a:rPr lang="nb-NO" sz="2160" dirty="0">
                <a:solidFill>
                  <a:prstClr val="white"/>
                </a:solidFill>
                <a:latin typeface="Aptos" panose="02110004020202020204"/>
              </a:rPr>
              <a:t>Decision Makers</a:t>
            </a:r>
            <a:endParaRPr lang="et-EE" sz="2160" dirty="0">
              <a:solidFill>
                <a:prstClr val="white"/>
              </a:solidFill>
              <a:latin typeface="Aptos" panose="02110004020202020204"/>
            </a:endParaRPr>
          </a:p>
        </p:txBody>
      </p:sp>
    </p:spTree>
    <p:extLst>
      <p:ext uri="{BB962C8B-B14F-4D97-AF65-F5344CB8AC3E}">
        <p14:creationId xmlns:p14="http://schemas.microsoft.com/office/powerpoint/2010/main" val="1966614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94049FD-1546-CF1A-7DEB-8C246888769A}"/>
              </a:ext>
            </a:extLst>
          </p:cNvPr>
          <p:cNvSpPr>
            <a:spLocks noGrp="1"/>
          </p:cNvSpPr>
          <p:nvPr>
            <p:ph type="title"/>
          </p:nvPr>
        </p:nvSpPr>
        <p:spPr/>
        <p:txBody>
          <a:bodyPr/>
          <a:lstStyle/>
          <a:p>
            <a:endParaRPr lang="en-GB"/>
          </a:p>
        </p:txBody>
      </p:sp>
      <p:pic>
        <p:nvPicPr>
          <p:cNvPr id="8" name="Content Placeholder 7">
            <a:extLst>
              <a:ext uri="{FF2B5EF4-FFF2-40B4-BE49-F238E27FC236}">
                <a16:creationId xmlns:a16="http://schemas.microsoft.com/office/drawing/2014/main" id="{E4F76CD5-756E-18D1-3367-32CB823740CB}"/>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92244" y="-54428"/>
            <a:ext cx="5918278" cy="8138160"/>
          </a:xfrm>
          <a:prstGeom prst="rect">
            <a:avLst/>
          </a:prstGeom>
        </p:spPr>
      </p:pic>
      <p:pic>
        <p:nvPicPr>
          <p:cNvPr id="9" name="Picture 8">
            <a:extLst>
              <a:ext uri="{FF2B5EF4-FFF2-40B4-BE49-F238E27FC236}">
                <a16:creationId xmlns:a16="http://schemas.microsoft.com/office/drawing/2014/main" id="{F1A86C28-2140-98C3-ED66-07B6F9EB7452}"/>
              </a:ext>
            </a:extLst>
          </p:cNvPr>
          <p:cNvPicPr>
            <a:picLocks noChangeAspect="1"/>
          </p:cNvPicPr>
          <p:nvPr/>
        </p:nvPicPr>
        <p:blipFill>
          <a:blip r:embed="rId3"/>
          <a:stretch>
            <a:fillRect/>
          </a:stretch>
        </p:blipFill>
        <p:spPr>
          <a:xfrm>
            <a:off x="6039100" y="818575"/>
            <a:ext cx="8768512" cy="5686728"/>
          </a:xfrm>
          <a:prstGeom prst="rect">
            <a:avLst/>
          </a:prstGeom>
        </p:spPr>
      </p:pic>
      <p:sp>
        <p:nvSpPr>
          <p:cNvPr id="10" name="Oval 9">
            <a:extLst>
              <a:ext uri="{FF2B5EF4-FFF2-40B4-BE49-F238E27FC236}">
                <a16:creationId xmlns:a16="http://schemas.microsoft.com/office/drawing/2014/main" id="{94BEA3FB-337A-FD3C-2704-7B13674A777E}"/>
              </a:ext>
            </a:extLst>
          </p:cNvPr>
          <p:cNvSpPr/>
          <p:nvPr/>
        </p:nvSpPr>
        <p:spPr>
          <a:xfrm>
            <a:off x="8820696" y="4451577"/>
            <a:ext cx="1250768" cy="1224643"/>
          </a:xfrm>
          <a:prstGeom prst="ellipse">
            <a:avLst/>
          </a:prstGeom>
          <a:noFill/>
          <a:ln w="38100">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t-EE" sz="2160" dirty="0">
              <a:solidFill>
                <a:prstClr val="white"/>
              </a:solidFill>
              <a:latin typeface="Aptos" panose="02110004020202020204"/>
            </a:endParaRPr>
          </a:p>
        </p:txBody>
      </p:sp>
      <p:sp>
        <p:nvSpPr>
          <p:cNvPr id="11" name="Oval 10">
            <a:extLst>
              <a:ext uri="{FF2B5EF4-FFF2-40B4-BE49-F238E27FC236}">
                <a16:creationId xmlns:a16="http://schemas.microsoft.com/office/drawing/2014/main" id="{87AD14FF-056E-2811-1CC6-2240CFA8497F}"/>
              </a:ext>
            </a:extLst>
          </p:cNvPr>
          <p:cNvSpPr/>
          <p:nvPr/>
        </p:nvSpPr>
        <p:spPr>
          <a:xfrm>
            <a:off x="380456" y="1428750"/>
            <a:ext cx="2480310" cy="935626"/>
          </a:xfrm>
          <a:prstGeom prst="ellipse">
            <a:avLst/>
          </a:prstGeom>
          <a:noFill/>
          <a:ln w="38100">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t-EE" sz="2160" dirty="0">
              <a:solidFill>
                <a:prstClr val="white"/>
              </a:solidFill>
              <a:latin typeface="Aptos" panose="02110004020202020204"/>
            </a:endParaRPr>
          </a:p>
        </p:txBody>
      </p:sp>
      <p:sp>
        <p:nvSpPr>
          <p:cNvPr id="12" name="Oval 11">
            <a:extLst>
              <a:ext uri="{FF2B5EF4-FFF2-40B4-BE49-F238E27FC236}">
                <a16:creationId xmlns:a16="http://schemas.microsoft.com/office/drawing/2014/main" id="{757D413E-7BC8-7BC3-0AC9-B89C64BD171D}"/>
              </a:ext>
            </a:extLst>
          </p:cNvPr>
          <p:cNvSpPr/>
          <p:nvPr/>
        </p:nvSpPr>
        <p:spPr>
          <a:xfrm>
            <a:off x="8252460" y="3863340"/>
            <a:ext cx="847452" cy="823776"/>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t-EE" sz="2160" dirty="0">
              <a:solidFill>
                <a:prstClr val="white"/>
              </a:solidFill>
              <a:latin typeface="Aptos" panose="02110004020202020204"/>
            </a:endParaRPr>
          </a:p>
        </p:txBody>
      </p:sp>
      <p:sp>
        <p:nvSpPr>
          <p:cNvPr id="13" name="Oval 12">
            <a:extLst>
              <a:ext uri="{FF2B5EF4-FFF2-40B4-BE49-F238E27FC236}">
                <a16:creationId xmlns:a16="http://schemas.microsoft.com/office/drawing/2014/main" id="{9004D088-9CD5-0C08-5F72-80D1E5057CD0}"/>
              </a:ext>
            </a:extLst>
          </p:cNvPr>
          <p:cNvSpPr/>
          <p:nvPr/>
        </p:nvSpPr>
        <p:spPr>
          <a:xfrm>
            <a:off x="708661" y="7033259"/>
            <a:ext cx="1468733" cy="935626"/>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t-EE" sz="2160" dirty="0">
              <a:solidFill>
                <a:prstClr val="white"/>
              </a:solidFill>
              <a:latin typeface="Aptos" panose="02110004020202020204"/>
            </a:endParaRPr>
          </a:p>
        </p:txBody>
      </p:sp>
      <p:sp>
        <p:nvSpPr>
          <p:cNvPr id="14" name="Oval 13">
            <a:extLst>
              <a:ext uri="{FF2B5EF4-FFF2-40B4-BE49-F238E27FC236}">
                <a16:creationId xmlns:a16="http://schemas.microsoft.com/office/drawing/2014/main" id="{1A7F88AF-1F94-60F5-B988-2DCD9FCC2565}"/>
              </a:ext>
            </a:extLst>
          </p:cNvPr>
          <p:cNvSpPr/>
          <p:nvPr/>
        </p:nvSpPr>
        <p:spPr>
          <a:xfrm>
            <a:off x="12777108" y="1616938"/>
            <a:ext cx="847452" cy="823776"/>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t-EE" sz="2160" dirty="0">
              <a:solidFill>
                <a:prstClr val="white"/>
              </a:solidFill>
              <a:latin typeface="Aptos" panose="02110004020202020204"/>
            </a:endParaRPr>
          </a:p>
        </p:txBody>
      </p:sp>
      <p:sp>
        <p:nvSpPr>
          <p:cNvPr id="15" name="Oval 14">
            <a:extLst>
              <a:ext uri="{FF2B5EF4-FFF2-40B4-BE49-F238E27FC236}">
                <a16:creationId xmlns:a16="http://schemas.microsoft.com/office/drawing/2014/main" id="{671D98EF-1974-C3BE-CD66-AFBE25D0F57C}"/>
              </a:ext>
            </a:extLst>
          </p:cNvPr>
          <p:cNvSpPr/>
          <p:nvPr/>
        </p:nvSpPr>
        <p:spPr>
          <a:xfrm>
            <a:off x="2177393" y="6316163"/>
            <a:ext cx="1268729" cy="823776"/>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t-EE" sz="2160" dirty="0">
              <a:solidFill>
                <a:prstClr val="white"/>
              </a:solidFill>
              <a:latin typeface="Aptos" panose="02110004020202020204"/>
            </a:endParaRPr>
          </a:p>
        </p:txBody>
      </p:sp>
      <p:sp>
        <p:nvSpPr>
          <p:cNvPr id="16" name="Oval 15">
            <a:extLst>
              <a:ext uri="{FF2B5EF4-FFF2-40B4-BE49-F238E27FC236}">
                <a16:creationId xmlns:a16="http://schemas.microsoft.com/office/drawing/2014/main" id="{ACE0594A-6D46-D977-A608-E1E083D5C0C2}"/>
              </a:ext>
            </a:extLst>
          </p:cNvPr>
          <p:cNvSpPr/>
          <p:nvPr/>
        </p:nvSpPr>
        <p:spPr>
          <a:xfrm>
            <a:off x="13508628" y="4240122"/>
            <a:ext cx="847452" cy="823776"/>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t-EE" sz="2160" dirty="0">
              <a:solidFill>
                <a:prstClr val="white"/>
              </a:solidFill>
              <a:latin typeface="Aptos" panose="02110004020202020204"/>
            </a:endParaRPr>
          </a:p>
        </p:txBody>
      </p:sp>
      <p:sp>
        <p:nvSpPr>
          <p:cNvPr id="17" name="Oval 16">
            <a:extLst>
              <a:ext uri="{FF2B5EF4-FFF2-40B4-BE49-F238E27FC236}">
                <a16:creationId xmlns:a16="http://schemas.microsoft.com/office/drawing/2014/main" id="{AC3764E5-D0AA-6A41-8CD8-84950048137B}"/>
              </a:ext>
            </a:extLst>
          </p:cNvPr>
          <p:cNvSpPr/>
          <p:nvPr/>
        </p:nvSpPr>
        <p:spPr>
          <a:xfrm>
            <a:off x="582114" y="6115321"/>
            <a:ext cx="847452" cy="823776"/>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t-EE" sz="2160" dirty="0">
              <a:solidFill>
                <a:prstClr val="white"/>
              </a:solidFill>
              <a:latin typeface="Aptos" panose="02110004020202020204"/>
            </a:endParaRPr>
          </a:p>
        </p:txBody>
      </p:sp>
    </p:spTree>
    <p:extLst>
      <p:ext uri="{BB962C8B-B14F-4D97-AF65-F5344CB8AC3E}">
        <p14:creationId xmlns:p14="http://schemas.microsoft.com/office/powerpoint/2010/main" val="3666536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05839" y="438150"/>
            <a:ext cx="6635932" cy="1590676"/>
          </a:xfrm>
        </p:spPr>
        <p:txBody>
          <a:bodyPr>
            <a:normAutofit/>
          </a:bodyPr>
          <a:lstStyle/>
          <a:p>
            <a:r>
              <a:rPr lang="nb-NO" dirty="0" err="1">
                <a:latin typeface="Bodoni 72 Book" charset="0"/>
                <a:ea typeface="Bodoni 72 Book" charset="0"/>
                <a:cs typeface="Bodoni 72 Book" charset="0"/>
              </a:rPr>
              <a:t>Leadership</a:t>
            </a:r>
            <a:endParaRPr lang="en-US" dirty="0">
              <a:latin typeface="Bodoni 72 Book" charset="0"/>
              <a:ea typeface="Bodoni 72 Book" charset="0"/>
              <a:cs typeface="Bodoni 72 Book" charset="0"/>
            </a:endParaRPr>
          </a:p>
        </p:txBody>
      </p:sp>
      <p:sp>
        <p:nvSpPr>
          <p:cNvPr id="3" name="Plassholder for innhold 2"/>
          <p:cNvSpPr>
            <a:spLocks noGrp="1"/>
          </p:cNvSpPr>
          <p:nvPr>
            <p:ph idx="1"/>
          </p:nvPr>
        </p:nvSpPr>
        <p:spPr>
          <a:xfrm>
            <a:off x="1005840" y="2190750"/>
            <a:ext cx="4970509" cy="4079422"/>
          </a:xfrm>
        </p:spPr>
        <p:txBody>
          <a:bodyPr>
            <a:normAutofit/>
          </a:bodyPr>
          <a:lstStyle/>
          <a:p>
            <a:r>
              <a:rPr lang="en-US" sz="2400">
                <a:latin typeface="Bodoni 72 Book" charset="0"/>
                <a:ea typeface="Bodoni 72 Book" charset="0"/>
                <a:cs typeface="Bodoni 72 Book" charset="0"/>
              </a:rPr>
              <a:t>Better rated leaders were worse at emotion regulation</a:t>
            </a:r>
          </a:p>
          <a:p>
            <a:pPr lvl="1"/>
            <a:r>
              <a:rPr lang="en-US" sz="2400">
                <a:latin typeface="Bodoni 72 Book" charset="0"/>
                <a:ea typeface="Bodoni 72 Book" charset="0"/>
                <a:cs typeface="Bodoni 72 Book" charset="0"/>
              </a:rPr>
              <a:t>not typical leadership qualities, not E,C,A, rather I</a:t>
            </a:r>
          </a:p>
          <a:p>
            <a:pPr lvl="2"/>
            <a:r>
              <a:rPr lang="nb-NO" i="1" dirty="0">
                <a:latin typeface="Bodoni 72 Book" charset="0"/>
                <a:ea typeface="Bodoni 72 Book" charset="0"/>
                <a:cs typeface="Bodoni 72 Book" charset="0"/>
              </a:rPr>
              <a:t>R</a:t>
            </a:r>
            <a:r>
              <a:rPr lang="nb-NO" baseline="30000" dirty="0">
                <a:latin typeface="Bodoni 72 Book" charset="0"/>
                <a:ea typeface="Bodoni 72 Book" charset="0"/>
                <a:cs typeface="Bodoni 72 Book" charset="0"/>
              </a:rPr>
              <a:t>2 </a:t>
            </a:r>
            <a:r>
              <a:rPr lang="nb-NO" dirty="0">
                <a:latin typeface="Bodoni 72 Book" charset="0"/>
                <a:ea typeface="Bodoni 72 Book" charset="0"/>
                <a:cs typeface="Bodoni 72 Book" charset="0"/>
              </a:rPr>
              <a:t>= .466, </a:t>
            </a:r>
            <a:r>
              <a:rPr lang="nb-NO" i="1" dirty="0">
                <a:latin typeface="Bodoni 72 Book" charset="0"/>
                <a:ea typeface="Bodoni 72 Book" charset="0"/>
                <a:cs typeface="Bodoni 72 Book" charset="0"/>
              </a:rPr>
              <a:t>F </a:t>
            </a:r>
            <a:r>
              <a:rPr lang="nb-NO" dirty="0">
                <a:latin typeface="Bodoni 72 Book" charset="0"/>
                <a:ea typeface="Bodoni 72 Book" charset="0"/>
                <a:cs typeface="Bodoni 72 Book" charset="0"/>
              </a:rPr>
              <a:t>(2,20) = 8.74, </a:t>
            </a:r>
            <a:r>
              <a:rPr lang="nb-NO" i="1" dirty="0">
                <a:latin typeface="Bodoni 72 Book" charset="0"/>
                <a:ea typeface="Bodoni 72 Book" charset="0"/>
                <a:cs typeface="Bodoni 72 Book" charset="0"/>
              </a:rPr>
              <a:t>p </a:t>
            </a:r>
            <a:r>
              <a:rPr lang="nb-NO" dirty="0">
                <a:latin typeface="Bodoni 72 Book" charset="0"/>
                <a:ea typeface="Bodoni 72 Book" charset="0"/>
                <a:cs typeface="Bodoni 72 Book" charset="0"/>
              </a:rPr>
              <a:t>= .002</a:t>
            </a:r>
          </a:p>
          <a:p>
            <a:endParaRPr lang="nb-NO" sz="2400">
              <a:latin typeface="Bodoni 72 Book" charset="0"/>
              <a:ea typeface="Bodoni 72 Book" charset="0"/>
              <a:cs typeface="Bodoni 72 Book" charset="0"/>
            </a:endParaRPr>
          </a:p>
          <a:p>
            <a:r>
              <a:rPr lang="nb-NO" sz="2400">
                <a:latin typeface="Bodoni 72 Book" charset="0"/>
                <a:ea typeface="Bodoni 72 Book" charset="0"/>
                <a:cs typeface="Bodoni 72 Book" charset="0"/>
              </a:rPr>
              <a:t>Emotion Regulation strategies moderated leadership scores:</a:t>
            </a:r>
          </a:p>
          <a:p>
            <a:pPr marL="731502" lvl="1" indent="0">
              <a:buNone/>
            </a:pPr>
            <a:r>
              <a:rPr lang="nb-NO" sz="2400" i="1">
                <a:latin typeface="Bodoni 72 Book" charset="0"/>
                <a:ea typeface="Bodoni 72 Book" charset="0"/>
                <a:cs typeface="Bodoni 72 Book" charset="0"/>
              </a:rPr>
              <a:t>R</a:t>
            </a:r>
            <a:r>
              <a:rPr lang="nb-NO" sz="2400" baseline="30000">
                <a:latin typeface="Bodoni 72 Book" charset="0"/>
                <a:ea typeface="Bodoni 72 Book" charset="0"/>
                <a:cs typeface="Bodoni 72 Book" charset="0"/>
              </a:rPr>
              <a:t>2 </a:t>
            </a:r>
            <a:r>
              <a:rPr lang="nb-NO" sz="2400">
                <a:latin typeface="Bodoni 72 Book" charset="0"/>
                <a:ea typeface="Bodoni 72 Book" charset="0"/>
                <a:cs typeface="Bodoni 72 Book" charset="0"/>
              </a:rPr>
              <a:t>= 11.7%, </a:t>
            </a:r>
            <a:r>
              <a:rPr lang="nb-NO" sz="2400" i="1">
                <a:latin typeface="Bodoni 72 Book" charset="0"/>
                <a:ea typeface="Bodoni 72 Book" charset="0"/>
                <a:cs typeface="Bodoni 72 Book" charset="0"/>
              </a:rPr>
              <a:t>F </a:t>
            </a:r>
            <a:r>
              <a:rPr lang="nb-NO" sz="2400">
                <a:latin typeface="Bodoni 72 Book" charset="0"/>
                <a:ea typeface="Bodoni 72 Book" charset="0"/>
                <a:cs typeface="Bodoni 72 Book" charset="0"/>
              </a:rPr>
              <a:t>(1,19) = 5.3 </a:t>
            </a:r>
            <a:r>
              <a:rPr lang="nb-NO" sz="2400" i="1">
                <a:latin typeface="Bodoni 72 Book" charset="0"/>
                <a:ea typeface="Bodoni 72 Book" charset="0"/>
                <a:cs typeface="Bodoni 72 Book" charset="0"/>
              </a:rPr>
              <a:t>p </a:t>
            </a:r>
            <a:r>
              <a:rPr lang="nb-NO" sz="2400">
                <a:latin typeface="Bodoni 72 Book" charset="0"/>
                <a:ea typeface="Bodoni 72 Book" charset="0"/>
                <a:cs typeface="Bodoni 72 Book" charset="0"/>
              </a:rPr>
              <a:t>= .03</a:t>
            </a:r>
          </a:p>
          <a:p>
            <a:pPr lvl="1"/>
            <a:endParaRPr lang="en-US" sz="2400"/>
          </a:p>
        </p:txBody>
      </p:sp>
      <p:pic>
        <p:nvPicPr>
          <p:cNvPr id="4" name="Bilde 3"/>
          <p:cNvPicPr>
            <a:picLocks noChangeAspect="1"/>
          </p:cNvPicPr>
          <p:nvPr/>
        </p:nvPicPr>
        <p:blipFill>
          <a:blip r:embed="rId3"/>
          <a:stretch>
            <a:fillRect/>
          </a:stretch>
        </p:blipFill>
        <p:spPr>
          <a:xfrm>
            <a:off x="9099769" y="551425"/>
            <a:ext cx="4723786" cy="2667673"/>
          </a:xfrm>
          <a:prstGeom prst="rect">
            <a:avLst/>
          </a:prstGeom>
        </p:spPr>
      </p:pic>
      <p:pic>
        <p:nvPicPr>
          <p:cNvPr id="6" name="Bilde 5" descr="Chart, line chart&#10;&#10;Description automatically generated"/>
          <p:cNvPicPr>
            <a:picLocks noChangeAspect="1"/>
          </p:cNvPicPr>
          <p:nvPr/>
        </p:nvPicPr>
        <p:blipFill>
          <a:blip r:embed="rId4"/>
          <a:stretch>
            <a:fillRect/>
          </a:stretch>
        </p:blipFill>
        <p:spPr>
          <a:xfrm>
            <a:off x="7795150" y="2970793"/>
            <a:ext cx="6787002" cy="4079422"/>
          </a:xfrm>
          <a:prstGeom prst="rect">
            <a:avLst/>
          </a:prstGeom>
        </p:spPr>
      </p:pic>
    </p:spTree>
    <p:extLst>
      <p:ext uri="{BB962C8B-B14F-4D97-AF65-F5344CB8AC3E}">
        <p14:creationId xmlns:p14="http://schemas.microsoft.com/office/powerpoint/2010/main" val="3127020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Females</a:t>
            </a:r>
            <a:r>
              <a:rPr lang="nb-NO" dirty="0"/>
              <a:t> and STEM</a:t>
            </a:r>
            <a:endParaRPr lang="en-GB" dirty="0"/>
          </a:p>
        </p:txBody>
      </p:sp>
      <p:sp>
        <p:nvSpPr>
          <p:cNvPr id="5" name="Plassholder for innhold 4"/>
          <p:cNvSpPr>
            <a:spLocks noGrp="1"/>
          </p:cNvSpPr>
          <p:nvPr>
            <p:ph idx="1"/>
          </p:nvPr>
        </p:nvSpPr>
        <p:spPr>
          <a:xfrm>
            <a:off x="1005840" y="2190750"/>
            <a:ext cx="6716268" cy="5221606"/>
          </a:xfrm>
        </p:spPr>
        <p:txBody>
          <a:bodyPr>
            <a:normAutofit fontScale="92500" lnSpcReduction="20000"/>
          </a:bodyPr>
          <a:lstStyle/>
          <a:p>
            <a:r>
              <a:rPr lang="en-US" sz="2880" dirty="0"/>
              <a:t>a) staff composition and </a:t>
            </a:r>
            <a:r>
              <a:rPr lang="en-US" sz="2880" dirty="0" err="1"/>
              <a:t>behaviours</a:t>
            </a:r>
            <a:endParaRPr lang="en-US" sz="2880" dirty="0"/>
          </a:p>
          <a:p>
            <a:pPr lvl="1"/>
            <a:r>
              <a:rPr lang="en-US" sz="2160" dirty="0"/>
              <a:t>The Commandant of the institute is female and the students have access to female professors in STEM subjects. But only 3 of the 20 teachers are  females.</a:t>
            </a:r>
            <a:endParaRPr lang="en-US" sz="1920" dirty="0"/>
          </a:p>
          <a:p>
            <a:r>
              <a:rPr lang="en-US" sz="2880" dirty="0"/>
              <a:t>b) institutional support</a:t>
            </a:r>
          </a:p>
          <a:p>
            <a:pPr lvl="1"/>
            <a:r>
              <a:rPr lang="en-US" sz="2160" dirty="0"/>
              <a:t>Norway’s minister of </a:t>
            </a:r>
            <a:r>
              <a:rPr lang="en-US" sz="2160" dirty="0" err="1"/>
              <a:t>defence</a:t>
            </a:r>
            <a:r>
              <a:rPr lang="en-US" sz="2160" dirty="0"/>
              <a:t> from 2013 to 2017 was also female and was the first woman to hold this position. </a:t>
            </a:r>
          </a:p>
          <a:p>
            <a:r>
              <a:rPr lang="en-US" sz="2880" dirty="0"/>
              <a:t>c) accessible job market</a:t>
            </a:r>
          </a:p>
          <a:p>
            <a:r>
              <a:rPr lang="en-US" sz="2880" dirty="0"/>
              <a:t>d) sufficient number of females in the study.</a:t>
            </a:r>
          </a:p>
          <a:p>
            <a:pPr lvl="1"/>
            <a:r>
              <a:rPr lang="en-GB" sz="2160" dirty="0"/>
              <a:t>During this time period, there has been a 2.5% total dropout rate; 2.7% for females and 2.5% for males. The drop-out rate does not include two females that left within the first school week having been offered places at civilian engineer universities. In cases where female officer cadets decided to leave the school, poor academic performance was not the motivation.</a:t>
            </a:r>
          </a:p>
        </p:txBody>
      </p:sp>
      <p:sp>
        <p:nvSpPr>
          <p:cNvPr id="6" name="Rektangel 5"/>
          <p:cNvSpPr/>
          <p:nvPr/>
        </p:nvSpPr>
        <p:spPr>
          <a:xfrm>
            <a:off x="8348472" y="2190751"/>
            <a:ext cx="6423660" cy="2751522"/>
          </a:xfrm>
          <a:prstGeom prst="rect">
            <a:avLst/>
          </a:prstGeom>
        </p:spPr>
        <p:txBody>
          <a:bodyPr wrap="square">
            <a:spAutoFit/>
          </a:bodyPr>
          <a:lstStyle/>
          <a:p>
            <a:pPr defTabSz="1097280"/>
            <a:r>
              <a:rPr lang="en-GB" sz="2160" dirty="0">
                <a:solidFill>
                  <a:prstClr val="black"/>
                </a:solidFill>
                <a:latin typeface="Aptos" panose="02110004020202020204"/>
              </a:rPr>
              <a:t>Percentage of females at NDCA</a:t>
            </a:r>
          </a:p>
          <a:p>
            <a:pPr defTabSz="1097280"/>
            <a:r>
              <a:rPr lang="en-GB" sz="2160" dirty="0">
                <a:solidFill>
                  <a:prstClr val="black"/>
                </a:solidFill>
                <a:latin typeface="Aptos" panose="02110004020202020204"/>
              </a:rPr>
              <a:t>Year	Total Students	Females % (number)</a:t>
            </a:r>
          </a:p>
          <a:p>
            <a:pPr defTabSz="1097280"/>
            <a:r>
              <a:rPr lang="en-GB" sz="2160" dirty="0">
                <a:solidFill>
                  <a:prstClr val="black"/>
                </a:solidFill>
                <a:latin typeface="Aptos" panose="02110004020202020204"/>
              </a:rPr>
              <a:t>2013	        37		18.9% (7)</a:t>
            </a:r>
          </a:p>
          <a:p>
            <a:pPr defTabSz="1097280"/>
            <a:r>
              <a:rPr lang="en-GB" sz="2160" dirty="0">
                <a:solidFill>
                  <a:prstClr val="black"/>
                </a:solidFill>
                <a:latin typeface="Aptos" panose="02110004020202020204"/>
              </a:rPr>
              <a:t>2014	        38		18.4% (7)</a:t>
            </a:r>
          </a:p>
          <a:p>
            <a:pPr defTabSz="1097280"/>
            <a:r>
              <a:rPr lang="en-GB" sz="2160" dirty="0">
                <a:solidFill>
                  <a:prstClr val="black"/>
                </a:solidFill>
                <a:latin typeface="Aptos" panose="02110004020202020204"/>
              </a:rPr>
              <a:t>2015	        40		10% (4)</a:t>
            </a:r>
          </a:p>
          <a:p>
            <a:pPr defTabSz="1097280"/>
            <a:r>
              <a:rPr lang="en-GB" sz="2160" dirty="0">
                <a:solidFill>
                  <a:prstClr val="black"/>
                </a:solidFill>
                <a:latin typeface="Aptos" panose="02110004020202020204"/>
              </a:rPr>
              <a:t>2016	        35		28.6% (10)</a:t>
            </a:r>
          </a:p>
          <a:p>
            <a:pPr defTabSz="1097280"/>
            <a:r>
              <a:rPr lang="en-GB" sz="2160" dirty="0">
                <a:solidFill>
                  <a:prstClr val="black"/>
                </a:solidFill>
                <a:latin typeface="Aptos" panose="02110004020202020204"/>
              </a:rPr>
              <a:t>2017	        40		12.5% (5)</a:t>
            </a:r>
          </a:p>
          <a:p>
            <a:pPr defTabSz="1097280"/>
            <a:r>
              <a:rPr lang="en-GB" sz="2160" dirty="0">
                <a:solidFill>
                  <a:prstClr val="black"/>
                </a:solidFill>
                <a:latin typeface="Aptos" panose="02110004020202020204"/>
              </a:rPr>
              <a:t>Total	        190		17.4% (33)</a:t>
            </a:r>
          </a:p>
        </p:txBody>
      </p:sp>
    </p:spTree>
    <p:extLst>
      <p:ext uri="{BB962C8B-B14F-4D97-AF65-F5344CB8AC3E}">
        <p14:creationId xmlns:p14="http://schemas.microsoft.com/office/powerpoint/2010/main" val="2032671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2" name="Tittel 1"/>
          <p:cNvSpPr>
            <a:spLocks noGrp="1"/>
          </p:cNvSpPr>
          <p:nvPr>
            <p:ph type="title"/>
          </p:nvPr>
        </p:nvSpPr>
        <p:spPr>
          <a:xfrm>
            <a:off x="757123" y="767424"/>
            <a:ext cx="4114800" cy="2062886"/>
          </a:xfrm>
        </p:spPr>
        <p:txBody>
          <a:bodyPr anchor="b">
            <a:normAutofit/>
          </a:bodyPr>
          <a:lstStyle/>
          <a:p>
            <a:r>
              <a:rPr lang="nb-NO" sz="6480"/>
              <a:t>What is the truth</a:t>
            </a:r>
          </a:p>
        </p:txBody>
      </p:sp>
      <p:sp>
        <p:nvSpPr>
          <p:cNvPr id="19"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1934" y="3088507"/>
            <a:ext cx="3906114" cy="21946"/>
          </a:xfrm>
          <a:custGeom>
            <a:avLst/>
            <a:gdLst>
              <a:gd name="csX0" fmla="*/ 0 w 3906114"/>
              <a:gd name="csY0" fmla="*/ 0 h 21946"/>
              <a:gd name="csX1" fmla="*/ 729141 w 3906114"/>
              <a:gd name="csY1" fmla="*/ 0 h 21946"/>
              <a:gd name="csX2" fmla="*/ 1419221 w 3906114"/>
              <a:gd name="csY2" fmla="*/ 0 h 21946"/>
              <a:gd name="csX3" fmla="*/ 2109302 w 3906114"/>
              <a:gd name="csY3" fmla="*/ 0 h 21946"/>
              <a:gd name="csX4" fmla="*/ 2643137 w 3906114"/>
              <a:gd name="csY4" fmla="*/ 0 h 21946"/>
              <a:gd name="csX5" fmla="*/ 3216034 w 3906114"/>
              <a:gd name="csY5" fmla="*/ 0 h 21946"/>
              <a:gd name="csX6" fmla="*/ 3906114 w 3906114"/>
              <a:gd name="csY6" fmla="*/ 0 h 21946"/>
              <a:gd name="csX7" fmla="*/ 3906114 w 3906114"/>
              <a:gd name="csY7" fmla="*/ 21946 h 21946"/>
              <a:gd name="csX8" fmla="*/ 3255095 w 3906114"/>
              <a:gd name="csY8" fmla="*/ 21946 h 21946"/>
              <a:gd name="csX9" fmla="*/ 2721259 w 3906114"/>
              <a:gd name="csY9" fmla="*/ 21946 h 21946"/>
              <a:gd name="csX10" fmla="*/ 2187424 w 3906114"/>
              <a:gd name="csY10" fmla="*/ 21946 h 21946"/>
              <a:gd name="csX11" fmla="*/ 1497344 w 3906114"/>
              <a:gd name="csY11" fmla="*/ 21946 h 21946"/>
              <a:gd name="csX12" fmla="*/ 924447 w 3906114"/>
              <a:gd name="csY12" fmla="*/ 21946 h 21946"/>
              <a:gd name="csX13" fmla="*/ 0 w 3906114"/>
              <a:gd name="csY13" fmla="*/ 21946 h 21946"/>
              <a:gd name="csX14" fmla="*/ 0 w 3906114"/>
              <a:gd name="csY14" fmla="*/ 0 h 219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906114" h="21946" fill="none" extrusionOk="0">
                <a:moveTo>
                  <a:pt x="0" y="0"/>
                </a:moveTo>
                <a:cubicBezTo>
                  <a:pt x="252156" y="-20460"/>
                  <a:pt x="476174" y="-27800"/>
                  <a:pt x="729141" y="0"/>
                </a:cubicBezTo>
                <a:cubicBezTo>
                  <a:pt x="982108" y="27800"/>
                  <a:pt x="1081401" y="-4067"/>
                  <a:pt x="1419221" y="0"/>
                </a:cubicBezTo>
                <a:cubicBezTo>
                  <a:pt x="1757041" y="4067"/>
                  <a:pt x="1835425" y="27359"/>
                  <a:pt x="2109302" y="0"/>
                </a:cubicBezTo>
                <a:cubicBezTo>
                  <a:pt x="2383179" y="-27359"/>
                  <a:pt x="2437492" y="-20254"/>
                  <a:pt x="2643137" y="0"/>
                </a:cubicBezTo>
                <a:cubicBezTo>
                  <a:pt x="2848783" y="20254"/>
                  <a:pt x="2986492" y="22460"/>
                  <a:pt x="3216034" y="0"/>
                </a:cubicBezTo>
                <a:cubicBezTo>
                  <a:pt x="3445576" y="-22460"/>
                  <a:pt x="3574572" y="-31501"/>
                  <a:pt x="3906114" y="0"/>
                </a:cubicBezTo>
                <a:cubicBezTo>
                  <a:pt x="3905647" y="10233"/>
                  <a:pt x="3905122" y="11611"/>
                  <a:pt x="3906114" y="21946"/>
                </a:cubicBezTo>
                <a:cubicBezTo>
                  <a:pt x="3684360" y="3697"/>
                  <a:pt x="3562432" y="-10333"/>
                  <a:pt x="3255095" y="21946"/>
                </a:cubicBezTo>
                <a:cubicBezTo>
                  <a:pt x="2947758" y="54225"/>
                  <a:pt x="2881475" y="33033"/>
                  <a:pt x="2721259" y="21946"/>
                </a:cubicBezTo>
                <a:cubicBezTo>
                  <a:pt x="2561043" y="10859"/>
                  <a:pt x="2330921" y="37540"/>
                  <a:pt x="2187424" y="21946"/>
                </a:cubicBezTo>
                <a:cubicBezTo>
                  <a:pt x="2043927" y="6352"/>
                  <a:pt x="1756372" y="33030"/>
                  <a:pt x="1497344" y="21946"/>
                </a:cubicBezTo>
                <a:cubicBezTo>
                  <a:pt x="1238316" y="10862"/>
                  <a:pt x="1125800" y="18078"/>
                  <a:pt x="924447" y="21946"/>
                </a:cubicBezTo>
                <a:cubicBezTo>
                  <a:pt x="723094" y="25814"/>
                  <a:pt x="399256" y="2502"/>
                  <a:pt x="0" y="21946"/>
                </a:cubicBezTo>
                <a:cubicBezTo>
                  <a:pt x="999" y="16912"/>
                  <a:pt x="-379" y="8769"/>
                  <a:pt x="0" y="0"/>
                </a:cubicBezTo>
                <a:close/>
              </a:path>
              <a:path w="3906114" h="21946" stroke="0" extrusionOk="0">
                <a:moveTo>
                  <a:pt x="0" y="0"/>
                </a:moveTo>
                <a:cubicBezTo>
                  <a:pt x="204270" y="-19114"/>
                  <a:pt x="320245" y="-8859"/>
                  <a:pt x="611958" y="0"/>
                </a:cubicBezTo>
                <a:cubicBezTo>
                  <a:pt x="903671" y="8859"/>
                  <a:pt x="954540" y="768"/>
                  <a:pt x="1145793" y="0"/>
                </a:cubicBezTo>
                <a:cubicBezTo>
                  <a:pt x="1337047" y="-768"/>
                  <a:pt x="1676795" y="-34102"/>
                  <a:pt x="1874935" y="0"/>
                </a:cubicBezTo>
                <a:cubicBezTo>
                  <a:pt x="2073075" y="34102"/>
                  <a:pt x="2202627" y="11146"/>
                  <a:pt x="2486893" y="0"/>
                </a:cubicBezTo>
                <a:cubicBezTo>
                  <a:pt x="2771159" y="-11146"/>
                  <a:pt x="2869791" y="-15785"/>
                  <a:pt x="3098850" y="0"/>
                </a:cubicBezTo>
                <a:cubicBezTo>
                  <a:pt x="3327909" y="15785"/>
                  <a:pt x="3739236" y="-28068"/>
                  <a:pt x="3906114" y="0"/>
                </a:cubicBezTo>
                <a:cubicBezTo>
                  <a:pt x="3905865" y="5270"/>
                  <a:pt x="3905823" y="17483"/>
                  <a:pt x="3906114" y="21946"/>
                </a:cubicBezTo>
                <a:cubicBezTo>
                  <a:pt x="3642508" y="23045"/>
                  <a:pt x="3480132" y="32863"/>
                  <a:pt x="3255095" y="21946"/>
                </a:cubicBezTo>
                <a:cubicBezTo>
                  <a:pt x="3030058" y="11029"/>
                  <a:pt x="2873451" y="7335"/>
                  <a:pt x="2721259" y="21946"/>
                </a:cubicBezTo>
                <a:cubicBezTo>
                  <a:pt x="2569067" y="36557"/>
                  <a:pt x="2382684" y="13320"/>
                  <a:pt x="2070240" y="21946"/>
                </a:cubicBezTo>
                <a:cubicBezTo>
                  <a:pt x="1757796" y="30572"/>
                  <a:pt x="1718913" y="11568"/>
                  <a:pt x="1419221" y="21946"/>
                </a:cubicBezTo>
                <a:cubicBezTo>
                  <a:pt x="1119529" y="32324"/>
                  <a:pt x="995238" y="9896"/>
                  <a:pt x="807264" y="21946"/>
                </a:cubicBezTo>
                <a:cubicBezTo>
                  <a:pt x="619290" y="33996"/>
                  <a:pt x="365530" y="18100"/>
                  <a:pt x="0" y="21946"/>
                </a:cubicBezTo>
                <a:cubicBezTo>
                  <a:pt x="428" y="16188"/>
                  <a:pt x="7" y="748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3" name="Plassholder for innhold 2"/>
          <p:cNvSpPr>
            <a:spLocks noGrp="1"/>
          </p:cNvSpPr>
          <p:nvPr>
            <p:ph idx="1"/>
          </p:nvPr>
        </p:nvSpPr>
        <p:spPr>
          <a:xfrm>
            <a:off x="757123" y="3368650"/>
            <a:ext cx="4114800" cy="4092854"/>
          </a:xfrm>
        </p:spPr>
        <p:txBody>
          <a:bodyPr anchor="t">
            <a:normAutofit/>
          </a:bodyPr>
          <a:lstStyle/>
          <a:p>
            <a:pPr marL="0" indent="0">
              <a:buNone/>
            </a:pPr>
            <a:endParaRPr lang="nb-NO" sz="2640" dirty="0"/>
          </a:p>
          <a:p>
            <a:r>
              <a:rPr lang="nb-NO" sz="2640" dirty="0"/>
              <a:t>Key words:</a:t>
            </a:r>
          </a:p>
          <a:p>
            <a:pPr lvl="1"/>
            <a:r>
              <a:rPr lang="nb-NO" sz="2640" dirty="0"/>
              <a:t>‘Goodness –of –fit’</a:t>
            </a:r>
          </a:p>
          <a:p>
            <a:endParaRPr lang="nb-NO" sz="2640" dirty="0"/>
          </a:p>
        </p:txBody>
      </p:sp>
      <p:pic>
        <p:nvPicPr>
          <p:cNvPr id="12" name="Online Media 11" title="FSN Sport Science - Ep5 - Out of Control - Coach's Curse">
            <a:hlinkClick r:id="" action="ppaction://media"/>
            <a:extLst>
              <a:ext uri="{FF2B5EF4-FFF2-40B4-BE49-F238E27FC236}">
                <a16:creationId xmlns:a16="http://schemas.microsoft.com/office/drawing/2014/main" id="{C41273E8-3929-F5B5-B037-BAFB04FD6A73}"/>
              </a:ext>
            </a:extLst>
          </p:cNvPr>
          <p:cNvPicPr>
            <a:picLocks noRot="1" noChangeAspect="1"/>
          </p:cNvPicPr>
          <p:nvPr>
            <a:videoFile r:link="rId1"/>
          </p:nvPr>
        </p:nvPicPr>
        <p:blipFill>
          <a:blip r:embed="rId3"/>
          <a:stretch>
            <a:fillRect/>
          </a:stretch>
        </p:blipFill>
        <p:spPr>
          <a:xfrm>
            <a:off x="5585155" y="1774440"/>
            <a:ext cx="8284464" cy="4680721"/>
          </a:xfrm>
          <a:prstGeom prst="rect">
            <a:avLst/>
          </a:prstGeom>
        </p:spPr>
      </p:pic>
      <p:grpSp>
        <p:nvGrpSpPr>
          <p:cNvPr id="4" name="Group 3">
            <a:extLst>
              <a:ext uri="{FF2B5EF4-FFF2-40B4-BE49-F238E27FC236}">
                <a16:creationId xmlns:a16="http://schemas.microsoft.com/office/drawing/2014/main" id="{35FD28B3-3ED8-1DDD-7BC2-637256CDEAC9}"/>
              </a:ext>
            </a:extLst>
          </p:cNvPr>
          <p:cNvGrpSpPr/>
          <p:nvPr/>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3BBF00E2-2837-6FB7-E587-84D152D6EFF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FA17FB6C-65E5-65E7-6A5D-461EC0F66EA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989455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7" dur="500"/>
                                        <p:tgtEl>
                                          <p:spTgt spid="3">
                                            <p:txEl>
                                              <p:pRg st="1" end="1"/>
                                            </p:txEl>
                                          </p:spTgt>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12"/>
                </p:tgtEl>
              </p:cMediaNode>
            </p:video>
          </p:childTnLst>
        </p:cTn>
      </p:par>
    </p:tnLst>
    <p:bldLst>
      <p:bldP spid="2" grpId="0"/>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5C5AB-4EEB-4A3A-8BED-1CAAC4F4FE04}"/>
              </a:ext>
            </a:extLst>
          </p:cNvPr>
          <p:cNvSpPr>
            <a:spLocks noGrp="1"/>
          </p:cNvSpPr>
          <p:nvPr>
            <p:ph type="title"/>
          </p:nvPr>
        </p:nvSpPr>
        <p:spPr/>
        <p:txBody>
          <a:bodyPr/>
          <a:lstStyle/>
          <a:p>
            <a:r>
              <a:rPr lang="nb-NO" dirty="0" err="1"/>
              <a:t>What</a:t>
            </a:r>
            <a:r>
              <a:rPr lang="nb-NO" dirty="0"/>
              <a:t> leaders have and do</a:t>
            </a:r>
          </a:p>
        </p:txBody>
      </p:sp>
      <p:sp>
        <p:nvSpPr>
          <p:cNvPr id="3" name="Content Placeholder 2">
            <a:extLst>
              <a:ext uri="{FF2B5EF4-FFF2-40B4-BE49-F238E27FC236}">
                <a16:creationId xmlns:a16="http://schemas.microsoft.com/office/drawing/2014/main" id="{DCB5EB81-3BD6-4AAB-83B2-3987999533BE}"/>
              </a:ext>
            </a:extLst>
          </p:cNvPr>
          <p:cNvSpPr>
            <a:spLocks noGrp="1"/>
          </p:cNvSpPr>
          <p:nvPr>
            <p:ph sz="half" idx="1"/>
          </p:nvPr>
        </p:nvSpPr>
        <p:spPr/>
        <p:txBody>
          <a:bodyPr/>
          <a:lstStyle/>
          <a:p>
            <a:r>
              <a:rPr lang="nb-NO" dirty="0"/>
              <a:t>Source of </a:t>
            </a:r>
            <a:r>
              <a:rPr lang="nb-NO" dirty="0" err="1"/>
              <a:t>expertise</a:t>
            </a:r>
            <a:r>
              <a:rPr lang="nb-NO" dirty="0"/>
              <a:t> and </a:t>
            </a:r>
            <a:r>
              <a:rPr lang="nb-NO" dirty="0" err="1"/>
              <a:t>authority</a:t>
            </a:r>
            <a:endParaRPr lang="nb-NO" dirty="0"/>
          </a:p>
          <a:p>
            <a:r>
              <a:rPr lang="nb-NO" dirty="0" err="1"/>
              <a:t>Decision</a:t>
            </a:r>
            <a:r>
              <a:rPr lang="nb-NO" dirty="0"/>
              <a:t>-maker</a:t>
            </a:r>
          </a:p>
          <a:p>
            <a:r>
              <a:rPr lang="nb-NO" dirty="0" err="1"/>
              <a:t>Role-modelling</a:t>
            </a:r>
            <a:endParaRPr lang="nb-NO" dirty="0"/>
          </a:p>
          <a:p>
            <a:r>
              <a:rPr lang="nb-NO" dirty="0" err="1"/>
              <a:t>Mentoring</a:t>
            </a:r>
            <a:endParaRPr lang="nb-NO" dirty="0"/>
          </a:p>
          <a:p>
            <a:r>
              <a:rPr lang="nb-NO" dirty="0" err="1"/>
              <a:t>Resilience</a:t>
            </a:r>
            <a:endParaRPr lang="nb-NO" dirty="0"/>
          </a:p>
          <a:p>
            <a:endParaRPr lang="nb-NO" dirty="0"/>
          </a:p>
          <a:p>
            <a:endParaRPr lang="nb-NO" dirty="0"/>
          </a:p>
        </p:txBody>
      </p:sp>
      <p:sp>
        <p:nvSpPr>
          <p:cNvPr id="4" name="Content Placeholder 3">
            <a:extLst>
              <a:ext uri="{FF2B5EF4-FFF2-40B4-BE49-F238E27FC236}">
                <a16:creationId xmlns:a16="http://schemas.microsoft.com/office/drawing/2014/main" id="{DF619BED-913A-49EC-9D7D-AF8737C35E33}"/>
              </a:ext>
            </a:extLst>
          </p:cNvPr>
          <p:cNvSpPr>
            <a:spLocks noGrp="1"/>
          </p:cNvSpPr>
          <p:nvPr>
            <p:ph sz="half" idx="2"/>
          </p:nvPr>
        </p:nvSpPr>
        <p:spPr/>
        <p:txBody>
          <a:bodyPr/>
          <a:lstStyle/>
          <a:p>
            <a:r>
              <a:rPr lang="nb-NO" dirty="0" err="1"/>
              <a:t>Self-efficacy</a:t>
            </a:r>
            <a:endParaRPr lang="nb-NO" dirty="0"/>
          </a:p>
          <a:p>
            <a:pPr lvl="1"/>
            <a:r>
              <a:rPr lang="nb-NO" dirty="0" err="1"/>
              <a:t>Mastery</a:t>
            </a:r>
            <a:endParaRPr lang="nb-NO" dirty="0"/>
          </a:p>
          <a:p>
            <a:pPr lvl="1"/>
            <a:r>
              <a:rPr lang="nb-NO" dirty="0" err="1"/>
              <a:t>Role-modelling</a:t>
            </a:r>
            <a:endParaRPr lang="nb-NO" dirty="0"/>
          </a:p>
          <a:p>
            <a:pPr lvl="1"/>
            <a:r>
              <a:rPr lang="nb-NO" dirty="0" err="1"/>
              <a:t>Coaching</a:t>
            </a:r>
            <a:endParaRPr lang="nb-NO" dirty="0"/>
          </a:p>
          <a:p>
            <a:pPr lvl="1"/>
            <a:r>
              <a:rPr lang="nb-NO" dirty="0"/>
              <a:t>(</a:t>
            </a:r>
            <a:r>
              <a:rPr lang="nb-NO" dirty="0" err="1"/>
              <a:t>Physiological</a:t>
            </a:r>
            <a:r>
              <a:rPr lang="nb-NO" dirty="0"/>
              <a:t> </a:t>
            </a:r>
            <a:r>
              <a:rPr lang="nb-NO" dirty="0" err="1"/>
              <a:t>responses</a:t>
            </a:r>
            <a:r>
              <a:rPr lang="nb-NO" dirty="0"/>
              <a:t>)</a:t>
            </a:r>
          </a:p>
        </p:txBody>
      </p:sp>
    </p:spTree>
    <p:extLst>
      <p:ext uri="{BB962C8B-B14F-4D97-AF65-F5344CB8AC3E}">
        <p14:creationId xmlns:p14="http://schemas.microsoft.com/office/powerpoint/2010/main" val="4084260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fade">
                                      <p:cBhvr>
                                        <p:cTn id="32" dur="1000"/>
                                        <p:tgtEl>
                                          <p:spTgt spid="4">
                                            <p:txEl>
                                              <p:pRg st="0" end="0"/>
                                            </p:txEl>
                                          </p:spTgt>
                                        </p:tgtEl>
                                      </p:cBhvr>
                                    </p:animEffect>
                                    <p:anim calcmode="lin" valueType="num">
                                      <p:cBhvr>
                                        <p:cTn id="3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0" end="0"/>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Effect transition="in" filter="fade">
                                      <p:cBhvr>
                                        <p:cTn id="37" dur="1000"/>
                                        <p:tgtEl>
                                          <p:spTgt spid="4">
                                            <p:txEl>
                                              <p:pRg st="1" end="1"/>
                                            </p:txEl>
                                          </p:spTgt>
                                        </p:tgtEl>
                                      </p:cBhvr>
                                    </p:animEffect>
                                    <p:anim calcmode="lin" valueType="num">
                                      <p:cBhvr>
                                        <p:cTn id="3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9" dur="1000" fill="hold"/>
                                        <p:tgtEl>
                                          <p:spTgt spid="4">
                                            <p:txEl>
                                              <p:pRg st="1" end="1"/>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animEffect transition="in" filter="fade">
                                      <p:cBhvr>
                                        <p:cTn id="42" dur="1000"/>
                                        <p:tgtEl>
                                          <p:spTgt spid="4">
                                            <p:txEl>
                                              <p:pRg st="2" end="2"/>
                                            </p:txEl>
                                          </p:spTgt>
                                        </p:tgtEl>
                                      </p:cBhvr>
                                    </p:animEffect>
                                    <p:anim calcmode="lin" valueType="num">
                                      <p:cBhvr>
                                        <p:cTn id="43"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2" end="2"/>
                                            </p:txEl>
                                          </p:spTgt>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4">
                                            <p:txEl>
                                              <p:pRg st="3" end="3"/>
                                            </p:txEl>
                                          </p:spTgt>
                                        </p:tgtEl>
                                        <p:attrNameLst>
                                          <p:attrName>style.visibility</p:attrName>
                                        </p:attrNameLst>
                                      </p:cBhvr>
                                      <p:to>
                                        <p:strVal val="visible"/>
                                      </p:to>
                                    </p:set>
                                    <p:animEffect transition="in" filter="fade">
                                      <p:cBhvr>
                                        <p:cTn id="47" dur="1000"/>
                                        <p:tgtEl>
                                          <p:spTgt spid="4">
                                            <p:txEl>
                                              <p:pRg st="3" end="3"/>
                                            </p:txEl>
                                          </p:spTgt>
                                        </p:tgtEl>
                                      </p:cBhvr>
                                    </p:animEffect>
                                    <p:anim calcmode="lin" valueType="num">
                                      <p:cBhvr>
                                        <p:cTn id="48"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49" dur="1000" fill="hold"/>
                                        <p:tgtEl>
                                          <p:spTgt spid="4">
                                            <p:txEl>
                                              <p:pRg st="3" end="3"/>
                                            </p:txEl>
                                          </p:spTgt>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4">
                                            <p:txEl>
                                              <p:pRg st="4" end="4"/>
                                            </p:txEl>
                                          </p:spTgt>
                                        </p:tgtEl>
                                        <p:attrNameLst>
                                          <p:attrName>style.visibility</p:attrName>
                                        </p:attrNameLst>
                                      </p:cBhvr>
                                      <p:to>
                                        <p:strVal val="visible"/>
                                      </p:to>
                                    </p:set>
                                    <p:animEffect transition="in" filter="fade">
                                      <p:cBhvr>
                                        <p:cTn id="52" dur="1000"/>
                                        <p:tgtEl>
                                          <p:spTgt spid="4">
                                            <p:txEl>
                                              <p:pRg st="4" end="4"/>
                                            </p:txEl>
                                          </p:spTgt>
                                        </p:tgtEl>
                                      </p:cBhvr>
                                    </p:animEffect>
                                    <p:anim calcmode="lin" valueType="num">
                                      <p:cBhvr>
                                        <p:cTn id="53"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54"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2FAA1AA-39F1-2D71-2533-2999A233BCB6}"/>
              </a:ext>
            </a:extLst>
          </p:cNvPr>
          <p:cNvPicPr>
            <a:picLocks noChangeAspect="1"/>
          </p:cNvPicPr>
          <p:nvPr/>
        </p:nvPicPr>
        <p:blipFill>
          <a:blip r:embed="rId3"/>
          <a:stretch>
            <a:fillRect/>
          </a:stretch>
        </p:blipFill>
        <p:spPr>
          <a:xfrm>
            <a:off x="232756" y="1513378"/>
            <a:ext cx="10048373" cy="4355438"/>
          </a:xfrm>
          <a:prstGeom prst="rect">
            <a:avLst/>
          </a:prstGeom>
        </p:spPr>
      </p:pic>
      <p:sp>
        <p:nvSpPr>
          <p:cNvPr id="2" name="Title 1">
            <a:extLst>
              <a:ext uri="{FF2B5EF4-FFF2-40B4-BE49-F238E27FC236}">
                <a16:creationId xmlns:a16="http://schemas.microsoft.com/office/drawing/2014/main" id="{7B3E1A94-FBFE-E973-A999-EED99ABB38ED}"/>
              </a:ext>
            </a:extLst>
          </p:cNvPr>
          <p:cNvSpPr>
            <a:spLocks noGrp="1"/>
          </p:cNvSpPr>
          <p:nvPr>
            <p:ph type="title"/>
          </p:nvPr>
        </p:nvSpPr>
        <p:spPr/>
        <p:txBody>
          <a:bodyPr/>
          <a:lstStyle/>
          <a:p>
            <a:r>
              <a:rPr lang="nb-NO" dirty="0"/>
              <a:t>Leadership...</a:t>
            </a:r>
            <a:endParaRPr lang="en-GB" dirty="0"/>
          </a:p>
        </p:txBody>
      </p:sp>
      <p:pic>
        <p:nvPicPr>
          <p:cNvPr id="8" name="Content Placeholder 7">
            <a:extLst>
              <a:ext uri="{FF2B5EF4-FFF2-40B4-BE49-F238E27FC236}">
                <a16:creationId xmlns:a16="http://schemas.microsoft.com/office/drawing/2014/main" id="{7CA49456-F2F7-EFD0-3983-33EE29D474E1}"/>
              </a:ext>
            </a:extLst>
          </p:cNvPr>
          <p:cNvPicPr>
            <a:picLocks noGrp="1" noChangeAspect="1"/>
          </p:cNvPicPr>
          <p:nvPr>
            <p:ph sz="half" idx="1"/>
          </p:nvPr>
        </p:nvPicPr>
        <p:blipFill>
          <a:blip r:embed="rId4"/>
          <a:stretch>
            <a:fillRect/>
          </a:stretch>
        </p:blipFill>
        <p:spPr>
          <a:xfrm>
            <a:off x="5024187" y="4368470"/>
            <a:ext cx="9734204" cy="3721259"/>
          </a:xfrm>
        </p:spPr>
      </p:pic>
      <p:sp>
        <p:nvSpPr>
          <p:cNvPr id="4" name="Content Placeholder 3">
            <a:extLst>
              <a:ext uri="{FF2B5EF4-FFF2-40B4-BE49-F238E27FC236}">
                <a16:creationId xmlns:a16="http://schemas.microsoft.com/office/drawing/2014/main" id="{BDD171BC-CD57-B64D-56DB-3C3709837335}"/>
              </a:ext>
            </a:extLst>
          </p:cNvPr>
          <p:cNvSpPr>
            <a:spLocks noGrp="1"/>
          </p:cNvSpPr>
          <p:nvPr>
            <p:ph sz="half" idx="2"/>
          </p:nvPr>
        </p:nvSpPr>
        <p:spPr/>
        <p:txBody>
          <a:bodyPr/>
          <a:lstStyle/>
          <a:p>
            <a:endParaRPr lang="en-GB" dirty="0"/>
          </a:p>
        </p:txBody>
      </p:sp>
    </p:spTree>
    <p:extLst>
      <p:ext uri="{BB962C8B-B14F-4D97-AF65-F5344CB8AC3E}">
        <p14:creationId xmlns:p14="http://schemas.microsoft.com/office/powerpoint/2010/main" val="3457833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9702B54-BFD6-ABF1-E233-0D2FABC7D1A4}"/>
              </a:ext>
            </a:extLst>
          </p:cNvPr>
          <p:cNvPicPr>
            <a:picLocks noChangeAspect="1"/>
          </p:cNvPicPr>
          <p:nvPr/>
        </p:nvPicPr>
        <p:blipFill>
          <a:blip r:embed="rId2"/>
          <a:stretch>
            <a:fillRect/>
          </a:stretch>
        </p:blipFill>
        <p:spPr>
          <a:xfrm>
            <a:off x="1347907" y="1674154"/>
            <a:ext cx="11934586" cy="4881292"/>
          </a:xfrm>
          <a:prstGeom prst="rect">
            <a:avLst/>
          </a:prstGeom>
        </p:spPr>
      </p:pic>
      <p:sp>
        <p:nvSpPr>
          <p:cNvPr id="2" name="Title 1">
            <a:extLst>
              <a:ext uri="{FF2B5EF4-FFF2-40B4-BE49-F238E27FC236}">
                <a16:creationId xmlns:a16="http://schemas.microsoft.com/office/drawing/2014/main" id="{73EC422E-57B7-37F9-192F-A530E68E67EA}"/>
              </a:ext>
            </a:extLst>
          </p:cNvPr>
          <p:cNvSpPr>
            <a:spLocks noGrp="1"/>
          </p:cNvSpPr>
          <p:nvPr>
            <p:ph type="title"/>
          </p:nvPr>
        </p:nvSpPr>
        <p:spPr/>
        <p:txBody>
          <a:bodyPr/>
          <a:lstStyle/>
          <a:p>
            <a:r>
              <a:rPr lang="nb-NO" dirty="0"/>
              <a:t>But...</a:t>
            </a:r>
            <a:endParaRPr lang="en-GB" dirty="0"/>
          </a:p>
        </p:txBody>
      </p:sp>
      <p:sp>
        <p:nvSpPr>
          <p:cNvPr id="3" name="Content Placeholder 2">
            <a:extLst>
              <a:ext uri="{FF2B5EF4-FFF2-40B4-BE49-F238E27FC236}">
                <a16:creationId xmlns:a16="http://schemas.microsoft.com/office/drawing/2014/main" id="{43078623-7416-996A-4DDE-C2B06A2B14E0}"/>
              </a:ext>
            </a:extLst>
          </p:cNvPr>
          <p:cNvSpPr>
            <a:spLocks noGrp="1"/>
          </p:cNvSpPr>
          <p:nvPr>
            <p:ph sz="half" idx="1"/>
          </p:nvPr>
        </p:nvSpPr>
        <p:spPr/>
        <p:txBody>
          <a:bodyPr/>
          <a:lstStyle/>
          <a:p>
            <a:endParaRPr lang="en-GB" dirty="0"/>
          </a:p>
        </p:txBody>
      </p:sp>
      <p:sp>
        <p:nvSpPr>
          <p:cNvPr id="4" name="Content Placeholder 3">
            <a:extLst>
              <a:ext uri="{FF2B5EF4-FFF2-40B4-BE49-F238E27FC236}">
                <a16:creationId xmlns:a16="http://schemas.microsoft.com/office/drawing/2014/main" id="{8769ED6B-810D-CA3E-36B8-4C56B4ECC76E}"/>
              </a:ext>
            </a:extLst>
          </p:cNvPr>
          <p:cNvSpPr>
            <a:spLocks noGrp="1"/>
          </p:cNvSpPr>
          <p:nvPr>
            <p:ph sz="half" idx="2"/>
          </p:nvPr>
        </p:nvSpPr>
        <p:spPr/>
        <p:txBody>
          <a:bodyPr/>
          <a:lstStyle/>
          <a:p>
            <a:endParaRPr lang="en-GB"/>
          </a:p>
        </p:txBody>
      </p:sp>
      <p:pic>
        <p:nvPicPr>
          <p:cNvPr id="6" name="Picture 5">
            <a:extLst>
              <a:ext uri="{FF2B5EF4-FFF2-40B4-BE49-F238E27FC236}">
                <a16:creationId xmlns:a16="http://schemas.microsoft.com/office/drawing/2014/main" id="{AE4FEE1A-ADCE-DD9A-D5B7-C80DE2807C0F}"/>
              </a:ext>
            </a:extLst>
          </p:cNvPr>
          <p:cNvPicPr>
            <a:picLocks noChangeAspect="1"/>
          </p:cNvPicPr>
          <p:nvPr/>
        </p:nvPicPr>
        <p:blipFill>
          <a:blip r:embed="rId3"/>
          <a:stretch>
            <a:fillRect/>
          </a:stretch>
        </p:blipFill>
        <p:spPr>
          <a:xfrm>
            <a:off x="595193" y="1536085"/>
            <a:ext cx="10414183" cy="3029372"/>
          </a:xfrm>
          <a:prstGeom prst="rect">
            <a:avLst/>
          </a:prstGeom>
        </p:spPr>
      </p:pic>
      <p:pic>
        <p:nvPicPr>
          <p:cNvPr id="10" name="Picture 9">
            <a:extLst>
              <a:ext uri="{FF2B5EF4-FFF2-40B4-BE49-F238E27FC236}">
                <a16:creationId xmlns:a16="http://schemas.microsoft.com/office/drawing/2014/main" id="{2458718B-AD91-9ACD-C0E1-F4C8E3D41748}"/>
              </a:ext>
            </a:extLst>
          </p:cNvPr>
          <p:cNvPicPr>
            <a:picLocks noChangeAspect="1"/>
          </p:cNvPicPr>
          <p:nvPr/>
        </p:nvPicPr>
        <p:blipFill>
          <a:blip r:embed="rId4"/>
          <a:stretch>
            <a:fillRect/>
          </a:stretch>
        </p:blipFill>
        <p:spPr>
          <a:xfrm>
            <a:off x="0" y="4264526"/>
            <a:ext cx="14630400" cy="1458774"/>
          </a:xfrm>
          <a:prstGeom prst="rect">
            <a:avLst/>
          </a:prstGeom>
        </p:spPr>
      </p:pic>
      <p:pic>
        <p:nvPicPr>
          <p:cNvPr id="12" name="Picture 11">
            <a:extLst>
              <a:ext uri="{FF2B5EF4-FFF2-40B4-BE49-F238E27FC236}">
                <a16:creationId xmlns:a16="http://schemas.microsoft.com/office/drawing/2014/main" id="{C3A4FC26-9AED-00EB-21F8-E6A8207C0BC4}"/>
              </a:ext>
            </a:extLst>
          </p:cNvPr>
          <p:cNvPicPr>
            <a:picLocks noChangeAspect="1"/>
          </p:cNvPicPr>
          <p:nvPr/>
        </p:nvPicPr>
        <p:blipFill>
          <a:blip r:embed="rId5"/>
          <a:stretch>
            <a:fillRect/>
          </a:stretch>
        </p:blipFill>
        <p:spPr>
          <a:xfrm>
            <a:off x="3034055" y="1376473"/>
            <a:ext cx="8745170" cy="6035882"/>
          </a:xfrm>
          <a:prstGeom prst="rect">
            <a:avLst/>
          </a:prstGeom>
        </p:spPr>
      </p:pic>
    </p:spTree>
    <p:extLst>
      <p:ext uri="{BB962C8B-B14F-4D97-AF65-F5344CB8AC3E}">
        <p14:creationId xmlns:p14="http://schemas.microsoft.com/office/powerpoint/2010/main" val="1246788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387621-CF90-4717-BF3D-6D4CFAE81B51}"/>
              </a:ext>
            </a:extLst>
          </p:cNvPr>
          <p:cNvSpPr>
            <a:spLocks noGrp="1"/>
          </p:cNvSpPr>
          <p:nvPr>
            <p:ph type="ctrTitle"/>
          </p:nvPr>
        </p:nvSpPr>
        <p:spPr/>
        <p:txBody>
          <a:bodyPr/>
          <a:lstStyle/>
          <a:p>
            <a:r>
              <a:rPr lang="nb-NO" dirty="0" err="1"/>
              <a:t>What</a:t>
            </a:r>
            <a:r>
              <a:rPr lang="nb-NO" dirty="0"/>
              <a:t> </a:t>
            </a:r>
            <a:r>
              <a:rPr lang="nb-NO" dirty="0" err="1"/>
              <a:t>does</a:t>
            </a:r>
            <a:r>
              <a:rPr lang="nb-NO" dirty="0"/>
              <a:t> </a:t>
            </a:r>
            <a:r>
              <a:rPr lang="nb-NO" dirty="0" err="1"/>
              <a:t>this</a:t>
            </a:r>
            <a:r>
              <a:rPr lang="nb-NO" dirty="0"/>
              <a:t> </a:t>
            </a:r>
            <a:r>
              <a:rPr lang="nb-NO" dirty="0" err="1"/>
              <a:t>mean</a:t>
            </a:r>
            <a:r>
              <a:rPr lang="nb-NO" dirty="0"/>
              <a:t> for </a:t>
            </a:r>
            <a:r>
              <a:rPr lang="nb-NO" dirty="0" err="1"/>
              <a:t>Cybersecurity</a:t>
            </a:r>
            <a:endParaRPr lang="nb-NO" dirty="0"/>
          </a:p>
        </p:txBody>
      </p:sp>
      <p:sp>
        <p:nvSpPr>
          <p:cNvPr id="5" name="Subtitle 4">
            <a:extLst>
              <a:ext uri="{FF2B5EF4-FFF2-40B4-BE49-F238E27FC236}">
                <a16:creationId xmlns:a16="http://schemas.microsoft.com/office/drawing/2014/main" id="{7C52FD7C-C8CE-4AB9-9D23-CDDA30EF1CE5}"/>
              </a:ext>
            </a:extLst>
          </p:cNvPr>
          <p:cNvSpPr>
            <a:spLocks noGrp="1"/>
          </p:cNvSpPr>
          <p:nvPr>
            <p:ph type="subTitle" idx="1"/>
          </p:nvPr>
        </p:nvSpPr>
        <p:spPr/>
        <p:txBody>
          <a:bodyPr/>
          <a:lstStyle/>
          <a:p>
            <a:endParaRPr lang="nb-NO"/>
          </a:p>
        </p:txBody>
      </p:sp>
    </p:spTree>
    <p:extLst>
      <p:ext uri="{BB962C8B-B14F-4D97-AF65-F5344CB8AC3E}">
        <p14:creationId xmlns:p14="http://schemas.microsoft.com/office/powerpoint/2010/main" val="3797046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tel 2">
            <a:extLst>
              <a:ext uri="{FF2B5EF4-FFF2-40B4-BE49-F238E27FC236}">
                <a16:creationId xmlns:a16="http://schemas.microsoft.com/office/drawing/2014/main" id="{0130F847-9A87-AB4D-8D0D-FF9DA6C9AB2A}"/>
              </a:ext>
            </a:extLst>
          </p:cNvPr>
          <p:cNvSpPr txBox="1">
            <a:spLocks/>
          </p:cNvSpPr>
          <p:nvPr/>
        </p:nvSpPr>
        <p:spPr>
          <a:xfrm>
            <a:off x="768096" y="395021"/>
            <a:ext cx="8273491" cy="2139696"/>
          </a:xfrm>
          <a:prstGeom prst="rect">
            <a:avLst/>
          </a:prstGeom>
        </p:spPr>
        <p:txBody>
          <a:bodyPr vert="horz" lIns="109728" tIns="54864" rIns="109728" bIns="54864" rtlCol="0" anchor="b" anchorCtr="0">
            <a:normAutofit lnSpcReduction="10000"/>
          </a:bodyPr>
          <a:lstStyle>
            <a:lvl1pPr algn="l" defTabSz="457200" rtl="0" eaLnBrk="1" latinLnBrk="0" hangingPunct="1">
              <a:spcBef>
                <a:spcPct val="0"/>
              </a:spcBef>
              <a:buNone/>
              <a:defRPr sz="3600" b="1" i="0" kern="1200">
                <a:solidFill>
                  <a:schemeClr val="tx1"/>
                </a:solidFill>
                <a:latin typeface="Arial"/>
                <a:ea typeface="+mj-ea"/>
                <a:cs typeface="Arial"/>
              </a:defRPr>
            </a:lvl1pPr>
          </a:lstStyle>
          <a:p>
            <a:pPr defTabSz="1097280">
              <a:lnSpc>
                <a:spcPct val="90000"/>
              </a:lnSpc>
              <a:spcAft>
                <a:spcPts val="720"/>
              </a:spcAft>
            </a:pPr>
            <a:r>
              <a:rPr lang="en-US" sz="5040">
                <a:solidFill>
                  <a:prstClr val="black"/>
                </a:solidFill>
                <a:latin typeface="Aptos Display" panose="02110004020202020204"/>
              </a:rPr>
              <a:t>COs collaborative practices during RCP creation and sharing</a:t>
            </a:r>
          </a:p>
        </p:txBody>
      </p:sp>
      <p:sp>
        <p:nvSpPr>
          <p:cNvPr id="2" name="TekstSylinder 1"/>
          <p:cNvSpPr txBox="1"/>
          <p:nvPr/>
        </p:nvSpPr>
        <p:spPr>
          <a:xfrm>
            <a:off x="768096" y="3247949"/>
            <a:ext cx="8273491" cy="4180637"/>
          </a:xfrm>
          <a:prstGeom prst="rect">
            <a:avLst/>
          </a:prstGeom>
        </p:spPr>
        <p:txBody>
          <a:bodyPr vert="horz" lIns="109728" tIns="54864" rIns="109728" bIns="54864" rtlCol="0">
            <a:normAutofit/>
          </a:bodyPr>
          <a:lstStyle/>
          <a:p>
            <a:pPr indent="-274320" defTabSz="1097280">
              <a:lnSpc>
                <a:spcPct val="90000"/>
              </a:lnSpc>
              <a:spcAft>
                <a:spcPts val="720"/>
              </a:spcAft>
              <a:buFont typeface="Arial" panose="020B0604020202020204" pitchFamily="34" charset="0"/>
              <a:buChar char="•"/>
            </a:pPr>
            <a:r>
              <a:rPr lang="en-US" dirty="0">
                <a:solidFill>
                  <a:prstClr val="black"/>
                </a:solidFill>
                <a:latin typeface="Aptos" panose="02110004020202020204"/>
              </a:rPr>
              <a:t>COs communicate with other COs when tailoring RCPs to their clients</a:t>
            </a:r>
          </a:p>
          <a:p>
            <a:pPr marL="1188690" lvl="1" indent="-274320" defTabSz="1097280">
              <a:lnSpc>
                <a:spcPct val="90000"/>
              </a:lnSpc>
              <a:spcAft>
                <a:spcPts val="720"/>
              </a:spcAft>
              <a:buFont typeface="Arial" panose="020B0604020202020204" pitchFamily="34" charset="0"/>
              <a:buChar char="•"/>
            </a:pPr>
            <a:r>
              <a:rPr lang="en-US" dirty="0">
                <a:solidFill>
                  <a:prstClr val="black"/>
                </a:solidFill>
                <a:latin typeface="Aptos" panose="02110004020202020204"/>
              </a:rPr>
              <a:t>Less common further up in SOC organizational hierarchy</a:t>
            </a:r>
          </a:p>
          <a:p>
            <a:pPr marL="1188690" lvl="1" indent="-274320" defTabSz="1097280">
              <a:lnSpc>
                <a:spcPct val="90000"/>
              </a:lnSpc>
              <a:spcAft>
                <a:spcPts val="720"/>
              </a:spcAft>
              <a:buFont typeface="Arial" panose="020B0604020202020204" pitchFamily="34" charset="0"/>
              <a:buChar char="•"/>
            </a:pPr>
            <a:r>
              <a:rPr lang="en-US" b="1" dirty="0">
                <a:solidFill>
                  <a:prstClr val="black"/>
                </a:solidFill>
                <a:latin typeface="Aptos" panose="02110004020202020204"/>
              </a:rPr>
              <a:t>HS</a:t>
            </a:r>
            <a:r>
              <a:rPr lang="en-US" dirty="0">
                <a:solidFill>
                  <a:prstClr val="black"/>
                </a:solidFill>
                <a:latin typeface="Aptos" panose="02110004020202020204"/>
              </a:rPr>
              <a:t>: Problems when DM and COs are located in different quadrants</a:t>
            </a:r>
          </a:p>
          <a:p>
            <a:pPr marL="1188690" lvl="1" indent="-274320" defTabSz="1097280">
              <a:lnSpc>
                <a:spcPct val="90000"/>
              </a:lnSpc>
              <a:spcAft>
                <a:spcPts val="720"/>
              </a:spcAft>
              <a:buFont typeface="Arial" panose="020B0604020202020204" pitchFamily="34" charset="0"/>
              <a:buChar char="•"/>
            </a:pPr>
            <a:r>
              <a:rPr lang="en-US" dirty="0">
                <a:solidFill>
                  <a:prstClr val="black"/>
                </a:solidFill>
                <a:latin typeface="Aptos" panose="02110004020202020204"/>
              </a:rPr>
              <a:t>Beliefs and expectations affect sharing and absorption </a:t>
            </a:r>
            <a:r>
              <a:rPr lang="en-US" dirty="0">
                <a:solidFill>
                  <a:prstClr val="black"/>
                </a:solidFill>
                <a:latin typeface="Aptos" panose="02110004020202020204"/>
                <a:sym typeface="Wingdings"/>
              </a:rPr>
              <a:t> RCP and CSA</a:t>
            </a:r>
            <a:endParaRPr lang="en-US" dirty="0">
              <a:solidFill>
                <a:prstClr val="black"/>
              </a:solidFill>
              <a:latin typeface="Aptos" panose="02110004020202020204"/>
            </a:endParaRPr>
          </a:p>
          <a:p>
            <a:pPr indent="-274320" defTabSz="1097280">
              <a:lnSpc>
                <a:spcPct val="90000"/>
              </a:lnSpc>
              <a:spcAft>
                <a:spcPts val="720"/>
              </a:spcAft>
              <a:buFont typeface="Arial" panose="020B0604020202020204" pitchFamily="34" charset="0"/>
              <a:buChar char="•"/>
            </a:pPr>
            <a:endParaRPr lang="en-US" dirty="0">
              <a:solidFill>
                <a:prstClr val="black"/>
              </a:solidFill>
              <a:latin typeface="Aptos" panose="02110004020202020204"/>
            </a:endParaRPr>
          </a:p>
          <a:p>
            <a:pPr indent="-274320" defTabSz="1097280">
              <a:lnSpc>
                <a:spcPct val="90000"/>
              </a:lnSpc>
              <a:spcAft>
                <a:spcPts val="720"/>
              </a:spcAft>
              <a:buFont typeface="Arial" panose="020B0604020202020204" pitchFamily="34" charset="0"/>
              <a:buChar char="•"/>
            </a:pPr>
            <a:r>
              <a:rPr lang="en-US" dirty="0">
                <a:solidFill>
                  <a:prstClr val="black"/>
                </a:solidFill>
                <a:latin typeface="Aptos" panose="02110004020202020204"/>
              </a:rPr>
              <a:t>Centralized/official systems are circumvented</a:t>
            </a:r>
          </a:p>
          <a:p>
            <a:pPr marL="1188690" lvl="1" indent="-274320" defTabSz="1097280">
              <a:lnSpc>
                <a:spcPct val="90000"/>
              </a:lnSpc>
              <a:spcAft>
                <a:spcPts val="720"/>
              </a:spcAft>
              <a:buFont typeface="Arial" panose="020B0604020202020204" pitchFamily="34" charset="0"/>
              <a:buChar char="•"/>
            </a:pPr>
            <a:r>
              <a:rPr lang="en-US" dirty="0">
                <a:solidFill>
                  <a:prstClr val="black"/>
                </a:solidFill>
                <a:latin typeface="Aptos" panose="02110004020202020204"/>
              </a:rPr>
              <a:t>Information sharing between COs not incentivized</a:t>
            </a:r>
          </a:p>
          <a:p>
            <a:pPr marL="1188690" lvl="1" indent="-274320" defTabSz="1097280">
              <a:lnSpc>
                <a:spcPct val="90000"/>
              </a:lnSpc>
              <a:spcAft>
                <a:spcPts val="720"/>
              </a:spcAft>
              <a:buFont typeface="Arial" panose="020B0604020202020204" pitchFamily="34" charset="0"/>
              <a:buChar char="•"/>
            </a:pPr>
            <a:r>
              <a:rPr lang="en-US" dirty="0">
                <a:solidFill>
                  <a:prstClr val="black"/>
                </a:solidFill>
                <a:latin typeface="Aptos" panose="02110004020202020204"/>
              </a:rPr>
              <a:t>Use of Gamification</a:t>
            </a:r>
          </a:p>
        </p:txBody>
      </p:sp>
      <p:pic>
        <p:nvPicPr>
          <p:cNvPr id="11" name="Bild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05206" y="395020"/>
            <a:ext cx="2679863" cy="4115963"/>
          </a:xfrm>
          <a:prstGeom prst="rect">
            <a:avLst/>
          </a:prstGeom>
        </p:spPr>
      </p:pic>
      <p:pic>
        <p:nvPicPr>
          <p:cNvPr id="12" name="Bilde 2">
            <a:extLst>
              <a:ext uri="{FF2B5EF4-FFF2-40B4-BE49-F238E27FC236}">
                <a16:creationId xmlns:a16="http://schemas.microsoft.com/office/drawing/2014/main" id="{364B61D2-056F-400C-8434-563D620F7E44}"/>
              </a:ext>
            </a:extLst>
          </p:cNvPr>
          <p:cNvPicPr>
            <a:picLocks noChangeAspect="1"/>
          </p:cNvPicPr>
          <p:nvPr/>
        </p:nvPicPr>
        <p:blipFill rotWithShape="1">
          <a:blip r:embed="rId4" cstate="email">
            <a:extLst>
              <a:ext uri="{28A0092B-C50C-407E-A947-70E740481C1C}">
                <a14:useLocalDpi xmlns:a14="http://schemas.microsoft.com/office/drawing/2010/main"/>
              </a:ext>
            </a:extLst>
          </a:blip>
          <a:stretch/>
        </p:blipFill>
        <p:spPr>
          <a:xfrm>
            <a:off x="9436608" y="5247767"/>
            <a:ext cx="4795114" cy="1906056"/>
          </a:xfrm>
          <a:prstGeom prst="rect">
            <a:avLst/>
          </a:prstGeom>
        </p:spPr>
      </p:pic>
      <p:sp>
        <p:nvSpPr>
          <p:cNvPr id="4" name="Plassholder for lysbildenummer 3"/>
          <p:cNvSpPr>
            <a:spLocks noGrp="1"/>
          </p:cNvSpPr>
          <p:nvPr>
            <p:ph type="sldNum" sz="quarter" idx="12"/>
          </p:nvPr>
        </p:nvSpPr>
        <p:spPr>
          <a:xfrm>
            <a:off x="10332720" y="7627621"/>
            <a:ext cx="3291840" cy="438150"/>
          </a:xfrm>
        </p:spPr>
        <p:txBody>
          <a:bodyPr vert="horz" lIns="109728" tIns="54864" rIns="109728" bIns="54864" rtlCol="0" anchor="ctr">
            <a:normAutofit/>
          </a:bodyPr>
          <a:lstStyle/>
          <a:p>
            <a:pPr defTabSz="1097280">
              <a:spcAft>
                <a:spcPts val="720"/>
              </a:spcAft>
            </a:pPr>
            <a:fld id="{91853A39-49B3-554A-AE82-85611CEBD8E3}" type="slidenum">
              <a:rPr lang="en-US">
                <a:solidFill>
                  <a:prstClr val="black">
                    <a:tint val="82000"/>
                  </a:prstClr>
                </a:solidFill>
                <a:latin typeface="Aptos" panose="02110004020202020204"/>
              </a:rPr>
              <a:pPr defTabSz="1097280">
                <a:spcAft>
                  <a:spcPts val="720"/>
                </a:spcAft>
              </a:pPr>
              <a:t>74</a:t>
            </a:fld>
            <a:endParaRPr lang="en-US">
              <a:solidFill>
                <a:prstClr val="black">
                  <a:tint val="82000"/>
                </a:prstClr>
              </a:solidFill>
              <a:latin typeface="Aptos" panose="02110004020202020204"/>
            </a:endParaRPr>
          </a:p>
        </p:txBody>
      </p:sp>
    </p:spTree>
    <p:extLst>
      <p:ext uri="{BB962C8B-B14F-4D97-AF65-F5344CB8AC3E}">
        <p14:creationId xmlns:p14="http://schemas.microsoft.com/office/powerpoint/2010/main" val="462684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s://lh6.googleusercontent.com/lLbaIOUbeUcd_aVQ_iabTa8CmYR30jvb9bC4rE0d4w-5e0xd0r_Ky8yS98kyiy46jvBF8bQTokCIzSyYO5dHIjPew6nLGqhKWfnnTgzhTfnKbcDIKTvZf5G2owv_m_WaGGbVuhQXZk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09360" y="1258170"/>
            <a:ext cx="8321041" cy="5379113"/>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p:cNvSpPr>
            <a:spLocks noGrp="1"/>
          </p:cNvSpPr>
          <p:nvPr>
            <p:ph type="title"/>
          </p:nvPr>
        </p:nvSpPr>
        <p:spPr>
          <a:xfrm>
            <a:off x="370390" y="285366"/>
            <a:ext cx="13889621" cy="881364"/>
          </a:xfrm>
        </p:spPr>
        <p:txBody>
          <a:bodyPr>
            <a:normAutofit/>
          </a:bodyPr>
          <a:lstStyle/>
          <a:p>
            <a:r>
              <a:rPr lang="nb-NO" sz="3840" dirty="0" err="1">
                <a:solidFill>
                  <a:schemeClr val="accent1"/>
                </a:solidFill>
                <a:latin typeface="Helvetica Neue" charset="0"/>
                <a:ea typeface="Helvetica Neue" charset="0"/>
                <a:cs typeface="Helvetica Neue" charset="0"/>
              </a:rPr>
              <a:t>Organisational</a:t>
            </a:r>
            <a:r>
              <a:rPr lang="nb-NO" sz="3840" dirty="0">
                <a:solidFill>
                  <a:schemeClr val="accent1"/>
                </a:solidFill>
                <a:latin typeface="Helvetica Neue" charset="0"/>
                <a:ea typeface="Helvetica Neue" charset="0"/>
                <a:cs typeface="Helvetica Neue" charset="0"/>
              </a:rPr>
              <a:t> </a:t>
            </a:r>
            <a:r>
              <a:rPr lang="nb-NO" sz="3840" dirty="0" err="1">
                <a:solidFill>
                  <a:schemeClr val="accent1"/>
                </a:solidFill>
                <a:latin typeface="Helvetica Neue" charset="0"/>
                <a:ea typeface="Helvetica Neue" charset="0"/>
                <a:cs typeface="Helvetica Neue" charset="0"/>
              </a:rPr>
              <a:t>Culture</a:t>
            </a:r>
            <a:r>
              <a:rPr lang="nb-NO" sz="3840" dirty="0">
                <a:solidFill>
                  <a:schemeClr val="accent1"/>
                </a:solidFill>
                <a:latin typeface="Helvetica Neue" charset="0"/>
                <a:ea typeface="Helvetica Neue" charset="0"/>
                <a:cs typeface="Helvetica Neue" charset="0"/>
              </a:rPr>
              <a:t> and </a:t>
            </a:r>
            <a:r>
              <a:rPr lang="nb-NO" sz="3840" dirty="0" err="1">
                <a:solidFill>
                  <a:schemeClr val="accent1"/>
                </a:solidFill>
                <a:latin typeface="Helvetica Neue" charset="0"/>
                <a:ea typeface="Helvetica Neue" charset="0"/>
                <a:cs typeface="Helvetica Neue" charset="0"/>
              </a:rPr>
              <a:t>Social</a:t>
            </a:r>
            <a:r>
              <a:rPr lang="nb-NO" sz="3840" dirty="0">
                <a:solidFill>
                  <a:schemeClr val="accent1"/>
                </a:solidFill>
                <a:latin typeface="Helvetica Neue" charset="0"/>
                <a:ea typeface="Helvetica Neue" charset="0"/>
                <a:cs typeface="Helvetica Neue" charset="0"/>
              </a:rPr>
              <a:t> </a:t>
            </a:r>
            <a:r>
              <a:rPr lang="nb-NO" sz="3840" dirty="0" err="1">
                <a:solidFill>
                  <a:schemeClr val="accent1"/>
                </a:solidFill>
                <a:latin typeface="Helvetica Neue" charset="0"/>
                <a:ea typeface="Helvetica Neue" charset="0"/>
                <a:cs typeface="Helvetica Neue" charset="0"/>
              </a:rPr>
              <a:t>Aspects</a:t>
            </a:r>
            <a:r>
              <a:rPr lang="nb-NO" sz="3840" dirty="0">
                <a:solidFill>
                  <a:schemeClr val="accent1"/>
                </a:solidFill>
                <a:latin typeface="Helvetica Neue" charset="0"/>
                <a:ea typeface="Helvetica Neue" charset="0"/>
                <a:cs typeface="Helvetica Neue" charset="0"/>
              </a:rPr>
              <a:t> of Cybersecurity</a:t>
            </a:r>
            <a:endParaRPr lang="en-US" sz="3840" dirty="0">
              <a:solidFill>
                <a:schemeClr val="accent1"/>
              </a:solidFill>
            </a:endParaRPr>
          </a:p>
        </p:txBody>
      </p:sp>
      <p:sp>
        <p:nvSpPr>
          <p:cNvPr id="3" name="TekstSylinder 2"/>
          <p:cNvSpPr txBox="1"/>
          <p:nvPr/>
        </p:nvSpPr>
        <p:spPr>
          <a:xfrm>
            <a:off x="370390" y="1554793"/>
            <a:ext cx="7800470" cy="6370975"/>
          </a:xfrm>
          <a:prstGeom prst="rect">
            <a:avLst/>
          </a:prstGeom>
          <a:noFill/>
        </p:spPr>
        <p:txBody>
          <a:bodyPr wrap="square" rtlCol="0">
            <a:spAutoFit/>
          </a:bodyPr>
          <a:lstStyle/>
          <a:p>
            <a:pPr defTabSz="1097280"/>
            <a:r>
              <a:rPr lang="nb-NO" sz="2400" dirty="0">
                <a:solidFill>
                  <a:prstClr val="black"/>
                </a:solidFill>
                <a:latin typeface="Arial" charset="0"/>
                <a:ea typeface="Arial" charset="0"/>
                <a:cs typeface="Arial" charset="0"/>
              </a:rPr>
              <a:t>Is CS a an </a:t>
            </a:r>
            <a:r>
              <a:rPr lang="nb-NO" sz="2400" dirty="0" err="1">
                <a:solidFill>
                  <a:prstClr val="black"/>
                </a:solidFill>
                <a:latin typeface="Arial" charset="0"/>
                <a:ea typeface="Arial" charset="0"/>
                <a:cs typeface="Arial" charset="0"/>
              </a:rPr>
              <a:t>organisational</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value</a:t>
            </a:r>
            <a:r>
              <a:rPr lang="nb-NO" sz="2400" dirty="0">
                <a:solidFill>
                  <a:prstClr val="black"/>
                </a:solidFill>
                <a:latin typeface="Arial" charset="0"/>
                <a:ea typeface="Arial" charset="0"/>
                <a:cs typeface="Arial" charset="0"/>
              </a:rPr>
              <a:t>?</a:t>
            </a:r>
          </a:p>
          <a:p>
            <a:pPr defTabSz="1097280"/>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pPr>
            <a:r>
              <a:rPr lang="nb-NO" sz="2400" dirty="0" err="1">
                <a:solidFill>
                  <a:prstClr val="black"/>
                </a:solidFill>
                <a:latin typeface="Arial" charset="0"/>
                <a:ea typeface="Arial" charset="0"/>
                <a:cs typeface="Arial" charset="0"/>
              </a:rPr>
              <a:t>Core</a:t>
            </a: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pPr>
            <a:r>
              <a:rPr lang="nb-NO" sz="2400" dirty="0" err="1">
                <a:solidFill>
                  <a:prstClr val="black"/>
                </a:solidFill>
                <a:latin typeface="Arial" charset="0"/>
                <a:ea typeface="Arial" charset="0"/>
                <a:cs typeface="Arial" charset="0"/>
              </a:rPr>
              <a:t>Aspirational</a:t>
            </a: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pPr>
            <a:r>
              <a:rPr lang="nb-NO" sz="2400" dirty="0" err="1">
                <a:solidFill>
                  <a:prstClr val="black"/>
                </a:solidFill>
                <a:latin typeface="Arial" charset="0"/>
                <a:ea typeface="Arial" charset="0"/>
                <a:cs typeface="Arial" charset="0"/>
              </a:rPr>
              <a:t>Permission</a:t>
            </a:r>
            <a:r>
              <a:rPr lang="nb-NO" sz="2400" dirty="0">
                <a:solidFill>
                  <a:prstClr val="black"/>
                </a:solidFill>
                <a:latin typeface="Arial" charset="0"/>
                <a:ea typeface="Arial" charset="0"/>
                <a:cs typeface="Arial" charset="0"/>
              </a:rPr>
              <a:t>-to-play</a:t>
            </a:r>
          </a:p>
          <a:p>
            <a:pPr marL="411480" indent="-411480" defTabSz="1097280" fontAlgn="base">
              <a:buFont typeface="Arial" charset="0"/>
              <a:buChar char="•"/>
            </a:pPr>
            <a:r>
              <a:rPr lang="nb-NO" sz="2400" dirty="0" err="1">
                <a:solidFill>
                  <a:prstClr val="black"/>
                </a:solidFill>
                <a:latin typeface="Arial" charset="0"/>
                <a:ea typeface="Arial" charset="0"/>
                <a:cs typeface="Arial" charset="0"/>
              </a:rPr>
              <a:t>Accidental</a:t>
            </a:r>
            <a:endParaRPr lang="nb-NO" sz="2400" dirty="0">
              <a:solidFill>
                <a:prstClr val="black"/>
              </a:solidFill>
              <a:latin typeface="Arial" charset="0"/>
              <a:ea typeface="Arial" charset="0"/>
              <a:cs typeface="Arial" charset="0"/>
            </a:endParaRPr>
          </a:p>
          <a:p>
            <a:pPr defTabSz="1097280" fontAlgn="base"/>
            <a:endParaRPr lang="nb-NO" sz="2400" dirty="0">
              <a:solidFill>
                <a:prstClr val="black"/>
              </a:solidFill>
              <a:latin typeface="Arial" charset="0"/>
              <a:ea typeface="Arial" charset="0"/>
              <a:cs typeface="Arial" charset="0"/>
            </a:endParaRPr>
          </a:p>
          <a:p>
            <a:pPr defTabSz="1097280"/>
            <a:r>
              <a:rPr lang="nb-NO" sz="2400" b="1" dirty="0" err="1">
                <a:solidFill>
                  <a:prstClr val="black"/>
                </a:solidFill>
                <a:latin typeface="Arial" charset="0"/>
                <a:ea typeface="Arial" charset="0"/>
                <a:cs typeface="Arial" charset="0"/>
              </a:rPr>
              <a:t>Transformational</a:t>
            </a:r>
            <a:r>
              <a:rPr lang="nb-NO" sz="2400" b="1" dirty="0">
                <a:solidFill>
                  <a:prstClr val="black"/>
                </a:solidFill>
                <a:latin typeface="Arial" charset="0"/>
                <a:ea typeface="Arial" charset="0"/>
                <a:cs typeface="Arial" charset="0"/>
              </a:rPr>
              <a:t> </a:t>
            </a:r>
            <a:r>
              <a:rPr lang="nb-NO" sz="2400" b="1" dirty="0" err="1">
                <a:solidFill>
                  <a:prstClr val="black"/>
                </a:solidFill>
                <a:latin typeface="Arial" charset="0"/>
                <a:ea typeface="Arial" charset="0"/>
                <a:cs typeface="Arial" charset="0"/>
              </a:rPr>
              <a:t>Leadership</a:t>
            </a:r>
            <a:r>
              <a:rPr lang="nb-NO" sz="2400" b="1" dirty="0">
                <a:solidFill>
                  <a:prstClr val="black"/>
                </a:solidFill>
                <a:latin typeface="Arial" charset="0"/>
                <a:ea typeface="Arial" charset="0"/>
                <a:cs typeface="Arial" charset="0"/>
              </a:rPr>
              <a:t> </a:t>
            </a:r>
          </a:p>
          <a:p>
            <a:pPr defTabSz="1097280"/>
            <a:r>
              <a:rPr lang="nb-NO" sz="2400" dirty="0" err="1">
                <a:solidFill>
                  <a:prstClr val="black"/>
                </a:solidFill>
                <a:latin typeface="Arial" charset="0"/>
                <a:ea typeface="Arial" charset="0"/>
                <a:cs typeface="Arial" charset="0"/>
              </a:rPr>
              <a:t>leadership</a:t>
            </a:r>
            <a:r>
              <a:rPr lang="nb-NO" sz="2400" dirty="0">
                <a:solidFill>
                  <a:prstClr val="black"/>
                </a:solidFill>
                <a:latin typeface="Arial" charset="0"/>
                <a:ea typeface="Arial" charset="0"/>
                <a:cs typeface="Arial" charset="0"/>
              </a:rPr>
              <a:t> promotes performance by </a:t>
            </a:r>
            <a:r>
              <a:rPr lang="nb-NO" sz="2400" dirty="0" err="1">
                <a:solidFill>
                  <a:prstClr val="black"/>
                </a:solidFill>
                <a:latin typeface="Arial" charset="0"/>
                <a:ea typeface="Arial" charset="0"/>
                <a:cs typeface="Arial" charset="0"/>
              </a:rPr>
              <a:t>enhancing</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followers</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beliefs</a:t>
            </a:r>
            <a:r>
              <a:rPr lang="nb-NO" sz="2400" dirty="0">
                <a:solidFill>
                  <a:prstClr val="black"/>
                </a:solidFill>
                <a:latin typeface="Arial" charset="0"/>
                <a:ea typeface="Arial" charset="0"/>
                <a:cs typeface="Arial" charset="0"/>
              </a:rPr>
              <a:t> in </a:t>
            </a:r>
            <a:r>
              <a:rPr lang="nb-NO" sz="2400" dirty="0" err="1">
                <a:solidFill>
                  <a:prstClr val="black"/>
                </a:solidFill>
                <a:latin typeface="Arial" charset="0"/>
                <a:ea typeface="Arial" charset="0"/>
                <a:cs typeface="Arial" charset="0"/>
              </a:rPr>
              <a:t>their</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own</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capabilities</a:t>
            </a:r>
            <a:r>
              <a:rPr lang="nb-NO" sz="2400" dirty="0">
                <a:solidFill>
                  <a:prstClr val="black"/>
                </a:solidFill>
                <a:latin typeface="Arial" charset="0"/>
                <a:ea typeface="Arial" charset="0"/>
                <a:cs typeface="Arial" charset="0"/>
              </a:rPr>
              <a:t> (i.e., self-efficacy)</a:t>
            </a:r>
          </a:p>
          <a:p>
            <a:pPr defTabSz="1097280"/>
            <a:br>
              <a:rPr lang="nb-NO" sz="2400" dirty="0">
                <a:solidFill>
                  <a:prstClr val="black"/>
                </a:solidFill>
                <a:latin typeface="Arial" charset="0"/>
                <a:ea typeface="Arial" charset="0"/>
                <a:cs typeface="Arial" charset="0"/>
              </a:rPr>
            </a:br>
            <a:r>
              <a:rPr lang="en-GB" sz="2400" b="1" dirty="0">
                <a:solidFill>
                  <a:srgbClr val="202122"/>
                </a:solidFill>
                <a:latin typeface="Arial" panose="020B0604020202020204" pitchFamily="34" charset="0"/>
              </a:rPr>
              <a:t>Situational Leadership</a:t>
            </a:r>
            <a:r>
              <a:rPr lang="en-GB" sz="2400" dirty="0">
                <a:solidFill>
                  <a:srgbClr val="202122"/>
                </a:solidFill>
                <a:latin typeface="Arial" panose="020B0604020202020204" pitchFamily="34" charset="0"/>
              </a:rPr>
              <a:t> is the idea that effective leaders adapt their style to each situation. No one style is appropriate for all situations. Leaders may use a different style in each situation, even when working with the same team, followers or employees.</a:t>
            </a:r>
            <a:endParaRPr lang="nb-NO" sz="2400" dirty="0">
              <a:solidFill>
                <a:prstClr val="black"/>
              </a:solidFill>
              <a:latin typeface="Arial" charset="0"/>
              <a:ea typeface="Arial" charset="0"/>
              <a:cs typeface="Arial" charset="0"/>
            </a:endParaRPr>
          </a:p>
        </p:txBody>
      </p:sp>
      <p:sp>
        <p:nvSpPr>
          <p:cNvPr id="8" name="Rektangel 7"/>
          <p:cNvSpPr/>
          <p:nvPr/>
        </p:nvSpPr>
        <p:spPr>
          <a:xfrm>
            <a:off x="7172661" y="3893201"/>
            <a:ext cx="240772" cy="424732"/>
          </a:xfrm>
          <a:prstGeom prst="rect">
            <a:avLst/>
          </a:prstGeom>
        </p:spPr>
        <p:txBody>
          <a:bodyPr wrap="none">
            <a:spAutoFit/>
          </a:bodyPr>
          <a:lstStyle/>
          <a:p>
            <a:pPr defTabSz="1097280"/>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
        <p:nvSpPr>
          <p:cNvPr id="9" name="Rektangel 8"/>
          <p:cNvSpPr/>
          <p:nvPr/>
        </p:nvSpPr>
        <p:spPr>
          <a:xfrm>
            <a:off x="7172661" y="3893201"/>
            <a:ext cx="240772" cy="424732"/>
          </a:xfrm>
          <a:prstGeom prst="rect">
            <a:avLst/>
          </a:prstGeom>
        </p:spPr>
        <p:txBody>
          <a:bodyPr wrap="none">
            <a:spAutoFit/>
          </a:bodyPr>
          <a:lstStyle/>
          <a:p>
            <a:pPr defTabSz="1097280"/>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
        <p:nvSpPr>
          <p:cNvPr id="10" name="Rektangel 9"/>
          <p:cNvSpPr/>
          <p:nvPr/>
        </p:nvSpPr>
        <p:spPr>
          <a:xfrm>
            <a:off x="7172661" y="3893201"/>
            <a:ext cx="240772" cy="424732"/>
          </a:xfrm>
          <a:prstGeom prst="rect">
            <a:avLst/>
          </a:prstGeom>
        </p:spPr>
        <p:txBody>
          <a:bodyPr wrap="none">
            <a:spAutoFit/>
          </a:bodyPr>
          <a:lstStyle/>
          <a:p>
            <a:pPr defTabSz="1097280"/>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Tree>
    <p:extLst>
      <p:ext uri="{BB962C8B-B14F-4D97-AF65-F5344CB8AC3E}">
        <p14:creationId xmlns:p14="http://schemas.microsoft.com/office/powerpoint/2010/main" val="75005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arn(inVertical)">
                                      <p:cBhvr>
                                        <p:cTn id="10" dur="500"/>
                                        <p:tgtEl>
                                          <p:spTgt spid="3">
                                            <p:txEl>
                                              <p:pRg st="2" end="2"/>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barn(inVertical)">
                                      <p:cBhvr>
                                        <p:cTn id="13" dur="500"/>
                                        <p:tgtEl>
                                          <p:spTgt spid="3">
                                            <p:txEl>
                                              <p:pRg st="3" end="3"/>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barn(inVertical)">
                                      <p:cBhvr>
                                        <p:cTn id="16" dur="500"/>
                                        <p:tgtEl>
                                          <p:spTgt spid="3">
                                            <p:txEl>
                                              <p:pRg st="4" end="4"/>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barn(inVertical)">
                                      <p:cBhvr>
                                        <p:cTn id="19" dur="500"/>
                                        <p:tgtEl>
                                          <p:spTgt spid="3">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wipe(down)">
                                      <p:cBhvr>
                                        <p:cTn id="24" dur="500"/>
                                        <p:tgtEl>
                                          <p:spTgt spid="3">
                                            <p:txEl>
                                              <p:pRg st="7" end="7"/>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wipe(down)">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 calcmode="lin" valueType="num">
                                      <p:cBhvr additive="base">
                                        <p:cTn id="32"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NIST Cybersecurity Framework 2.0">
            <a:extLst>
              <a:ext uri="{FF2B5EF4-FFF2-40B4-BE49-F238E27FC236}">
                <a16:creationId xmlns:a16="http://schemas.microsoft.com/office/drawing/2014/main" id="{4C6D633A-E06C-978E-FD1D-BF8E6F1BD9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6094" y="493064"/>
            <a:ext cx="8538210" cy="8229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B4E74E6-D56C-21D0-2816-6FBBDCFE10F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B98CE409-9D9A-9AFA-2D1D-34613609EAFF}"/>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247F792F-1179-575B-BBBC-396A93DBC1C1}"/>
              </a:ext>
            </a:extLst>
          </p:cNvPr>
          <p:cNvPicPr>
            <a:picLocks noChangeAspect="1"/>
          </p:cNvPicPr>
          <p:nvPr/>
        </p:nvPicPr>
        <p:blipFill>
          <a:blip r:embed="rId3"/>
          <a:stretch>
            <a:fillRect/>
          </a:stretch>
        </p:blipFill>
        <p:spPr>
          <a:xfrm>
            <a:off x="2610197" y="0"/>
            <a:ext cx="10659426" cy="8678568"/>
          </a:xfrm>
          <a:prstGeom prst="rect">
            <a:avLst/>
          </a:prstGeom>
        </p:spPr>
      </p:pic>
    </p:spTree>
    <p:extLst>
      <p:ext uri="{BB962C8B-B14F-4D97-AF65-F5344CB8AC3E}">
        <p14:creationId xmlns:p14="http://schemas.microsoft.com/office/powerpoint/2010/main" val="3342119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NIST Cybersecurity Framework 2.0">
            <a:extLst>
              <a:ext uri="{FF2B5EF4-FFF2-40B4-BE49-F238E27FC236}">
                <a16:creationId xmlns:a16="http://schemas.microsoft.com/office/drawing/2014/main" id="{755F5F1F-395F-F3B8-8222-855D37EE90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6096" y="0"/>
            <a:ext cx="8538210" cy="8229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C334481-5144-4E43-A48F-7DE52A297815}"/>
              </a:ext>
            </a:extLst>
          </p:cNvPr>
          <p:cNvSpPr>
            <a:spLocks noGrp="1"/>
          </p:cNvSpPr>
          <p:nvPr>
            <p:ph type="title"/>
          </p:nvPr>
        </p:nvSpPr>
        <p:spPr/>
        <p:txBody>
          <a:bodyPr/>
          <a:lstStyle/>
          <a:p>
            <a:r>
              <a:rPr lang="nb-NO" dirty="0"/>
              <a:t>CS </a:t>
            </a:r>
            <a:r>
              <a:rPr lang="nb-NO" dirty="0" err="1"/>
              <a:t>Leadership</a:t>
            </a:r>
            <a:endParaRPr lang="nb-NO" dirty="0"/>
          </a:p>
        </p:txBody>
      </p:sp>
      <p:sp>
        <p:nvSpPr>
          <p:cNvPr id="3" name="Content Placeholder 2">
            <a:extLst>
              <a:ext uri="{FF2B5EF4-FFF2-40B4-BE49-F238E27FC236}">
                <a16:creationId xmlns:a16="http://schemas.microsoft.com/office/drawing/2014/main" id="{F64E72B6-FE2D-4947-8257-A621572D7449}"/>
              </a:ext>
            </a:extLst>
          </p:cNvPr>
          <p:cNvSpPr>
            <a:spLocks noGrp="1"/>
          </p:cNvSpPr>
          <p:nvPr>
            <p:ph idx="1"/>
          </p:nvPr>
        </p:nvSpPr>
        <p:spPr>
          <a:xfrm>
            <a:off x="1005841" y="2190750"/>
            <a:ext cx="5182099" cy="5221606"/>
          </a:xfrm>
        </p:spPr>
        <p:txBody>
          <a:bodyPr>
            <a:normAutofit lnSpcReduction="10000"/>
          </a:bodyPr>
          <a:lstStyle/>
          <a:p>
            <a:r>
              <a:rPr lang="en-US" dirty="0"/>
              <a:t>Chief Information Security Officer (CISO)</a:t>
            </a:r>
          </a:p>
          <a:p>
            <a:pPr lvl="1"/>
            <a:r>
              <a:rPr lang="en-US" dirty="0"/>
              <a:t>strategic planning</a:t>
            </a:r>
          </a:p>
          <a:p>
            <a:pPr lvl="1"/>
            <a:r>
              <a:rPr lang="en-US" dirty="0"/>
              <a:t>implementation of cybersecurity programs</a:t>
            </a:r>
          </a:p>
          <a:p>
            <a:pPr lvl="1"/>
            <a:r>
              <a:rPr lang="en-US" dirty="0"/>
              <a:t>Needs power and authority</a:t>
            </a:r>
          </a:p>
          <a:p>
            <a:pPr lvl="1"/>
            <a:r>
              <a:rPr lang="en-US" dirty="0"/>
              <a:t>Consider negative impacts</a:t>
            </a:r>
          </a:p>
          <a:p>
            <a:pPr lvl="1"/>
            <a:r>
              <a:rPr lang="en-US" dirty="0"/>
              <a:t>Requirements: technical, personal (resilience), team building </a:t>
            </a:r>
            <a:endParaRPr lang="nb-NO" dirty="0"/>
          </a:p>
        </p:txBody>
      </p:sp>
      <p:pic>
        <p:nvPicPr>
          <p:cNvPr id="5" name="Picture 4">
            <a:extLst>
              <a:ext uri="{FF2B5EF4-FFF2-40B4-BE49-F238E27FC236}">
                <a16:creationId xmlns:a16="http://schemas.microsoft.com/office/drawing/2014/main" id="{ABD42C3C-0E23-44ED-AC93-9DBB98B15E8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87942" y="1"/>
            <a:ext cx="7613381" cy="7960724"/>
          </a:xfrm>
          <a:prstGeom prst="rect">
            <a:avLst/>
          </a:prstGeom>
        </p:spPr>
      </p:pic>
    </p:spTree>
    <p:extLst>
      <p:ext uri="{BB962C8B-B14F-4D97-AF65-F5344CB8AC3E}">
        <p14:creationId xmlns:p14="http://schemas.microsoft.com/office/powerpoint/2010/main" val="3847569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87B68-CB84-432E-BB57-153F745843A2}"/>
              </a:ext>
            </a:extLst>
          </p:cNvPr>
          <p:cNvSpPr>
            <a:spLocks noGrp="1"/>
          </p:cNvSpPr>
          <p:nvPr>
            <p:ph type="title"/>
          </p:nvPr>
        </p:nvSpPr>
        <p:spPr>
          <a:xfrm>
            <a:off x="1005840" y="438151"/>
            <a:ext cx="12618720" cy="1000906"/>
          </a:xfrm>
        </p:spPr>
        <p:txBody>
          <a:bodyPr anchor="ctr">
            <a:normAutofit/>
          </a:bodyPr>
          <a:lstStyle/>
          <a:p>
            <a:r>
              <a:rPr lang="nb-NO" dirty="0"/>
              <a:t>Cyber </a:t>
            </a:r>
            <a:r>
              <a:rPr lang="nb-NO" dirty="0" err="1"/>
              <a:t>security</a:t>
            </a:r>
            <a:r>
              <a:rPr lang="nb-NO" dirty="0"/>
              <a:t> and </a:t>
            </a:r>
            <a:r>
              <a:rPr lang="nb-NO" dirty="0" err="1"/>
              <a:t>attacks</a:t>
            </a:r>
            <a:r>
              <a:rPr lang="nb-NO" dirty="0"/>
              <a:t> </a:t>
            </a:r>
            <a:r>
              <a:rPr lang="nb-NO" dirty="0" err="1"/>
              <a:t>are</a:t>
            </a:r>
            <a:r>
              <a:rPr lang="nb-NO" dirty="0"/>
              <a:t>…</a:t>
            </a:r>
          </a:p>
        </p:txBody>
      </p:sp>
      <p:sp>
        <p:nvSpPr>
          <p:cNvPr id="3" name="Content Placeholder 2">
            <a:extLst>
              <a:ext uri="{FF2B5EF4-FFF2-40B4-BE49-F238E27FC236}">
                <a16:creationId xmlns:a16="http://schemas.microsoft.com/office/drawing/2014/main" id="{73B801D6-E89F-4B58-8C90-591408B0108E}"/>
              </a:ext>
            </a:extLst>
          </p:cNvPr>
          <p:cNvSpPr>
            <a:spLocks noGrp="1"/>
          </p:cNvSpPr>
          <p:nvPr>
            <p:ph sz="half" idx="1"/>
          </p:nvPr>
        </p:nvSpPr>
        <p:spPr>
          <a:xfrm>
            <a:off x="1005841" y="1723057"/>
            <a:ext cx="6217920" cy="5221606"/>
          </a:xfrm>
        </p:spPr>
        <p:txBody>
          <a:bodyPr>
            <a:normAutofit/>
          </a:bodyPr>
          <a:lstStyle/>
          <a:p>
            <a:pPr marL="0" indent="0">
              <a:buNone/>
            </a:pPr>
            <a:r>
              <a:rPr lang="nb-NO" sz="2400" dirty="0" err="1"/>
              <a:t>Ambiguous</a:t>
            </a:r>
            <a:r>
              <a:rPr lang="en-US" sz="2400" dirty="0"/>
              <a:t>(van der Hoek et al., 2021)</a:t>
            </a:r>
            <a:endParaRPr lang="nb-NO" sz="2400" dirty="0"/>
          </a:p>
          <a:p>
            <a:r>
              <a:rPr lang="en-US" sz="2400" dirty="0"/>
              <a:t>leaders in ambiguous contexts narrow the range of their actions, and a lack of authority in particular constrains the available repertoire</a:t>
            </a:r>
          </a:p>
          <a:p>
            <a:endParaRPr lang="en-US" sz="2400" dirty="0"/>
          </a:p>
          <a:p>
            <a:endParaRPr lang="nb-NO" sz="2400" dirty="0"/>
          </a:p>
        </p:txBody>
      </p:sp>
      <p:sp>
        <p:nvSpPr>
          <p:cNvPr id="7" name="Content Placeholder 6">
            <a:extLst>
              <a:ext uri="{FF2B5EF4-FFF2-40B4-BE49-F238E27FC236}">
                <a16:creationId xmlns:a16="http://schemas.microsoft.com/office/drawing/2014/main" id="{DE76AFAD-0E87-420F-AAB6-A9C76B16880E}"/>
              </a:ext>
            </a:extLst>
          </p:cNvPr>
          <p:cNvSpPr>
            <a:spLocks noGrp="1"/>
          </p:cNvSpPr>
          <p:nvPr>
            <p:ph sz="half" idx="2"/>
          </p:nvPr>
        </p:nvSpPr>
        <p:spPr>
          <a:xfrm>
            <a:off x="7406639" y="1723057"/>
            <a:ext cx="6217920" cy="5221606"/>
          </a:xfrm>
        </p:spPr>
        <p:txBody>
          <a:bodyPr>
            <a:normAutofit/>
          </a:bodyPr>
          <a:lstStyle/>
          <a:p>
            <a:pPr marL="0" indent="0">
              <a:buNone/>
            </a:pPr>
            <a:r>
              <a:rPr lang="en-US" sz="2400" dirty="0"/>
              <a:t>Crisis situations (</a:t>
            </a:r>
            <a:r>
              <a:rPr lang="nb-NO" sz="2400" dirty="0" err="1"/>
              <a:t>Oroszi</a:t>
            </a:r>
            <a:r>
              <a:rPr lang="nb-NO" sz="2400" dirty="0"/>
              <a:t>, 2018)</a:t>
            </a:r>
            <a:endParaRPr lang="en-US" sz="2400" dirty="0"/>
          </a:p>
          <a:p>
            <a:r>
              <a:rPr lang="nb-NO" sz="2400" dirty="0" err="1"/>
              <a:t>Crises</a:t>
            </a:r>
            <a:r>
              <a:rPr lang="nb-NO" sz="2400" dirty="0"/>
              <a:t> have </a:t>
            </a:r>
            <a:r>
              <a:rPr lang="nb-NO" sz="2400" dirty="0" err="1"/>
              <a:t>distinct</a:t>
            </a:r>
            <a:r>
              <a:rPr lang="nb-NO" sz="2400" dirty="0"/>
              <a:t> </a:t>
            </a:r>
            <a:r>
              <a:rPr lang="nb-NO" sz="2400" dirty="0" err="1"/>
              <a:t>factors</a:t>
            </a:r>
            <a:r>
              <a:rPr lang="nb-NO" sz="2400" dirty="0"/>
              <a:t>:</a:t>
            </a:r>
          </a:p>
          <a:p>
            <a:r>
              <a:rPr lang="en-US" sz="2400" dirty="0"/>
              <a:t>they are time-sensitive, pose significant risks </a:t>
            </a:r>
            <a:r>
              <a:rPr lang="nb-NO" sz="2400" dirty="0"/>
              <a:t>and </a:t>
            </a:r>
            <a:r>
              <a:rPr lang="nb-NO" sz="2400" dirty="0" err="1"/>
              <a:t>require</a:t>
            </a:r>
            <a:r>
              <a:rPr lang="nb-NO" sz="2400" dirty="0"/>
              <a:t> </a:t>
            </a:r>
            <a:r>
              <a:rPr lang="nb-NO" sz="2400" dirty="0" err="1"/>
              <a:t>consequential</a:t>
            </a:r>
            <a:r>
              <a:rPr lang="nb-NO" sz="2400" dirty="0"/>
              <a:t> </a:t>
            </a:r>
            <a:r>
              <a:rPr lang="nb-NO" sz="2400" dirty="0" err="1"/>
              <a:t>decisions</a:t>
            </a:r>
            <a:r>
              <a:rPr lang="nb-NO" sz="2400" dirty="0"/>
              <a:t>. </a:t>
            </a:r>
          </a:p>
          <a:p>
            <a:endParaRPr lang="nb-NO" sz="2400" dirty="0"/>
          </a:p>
        </p:txBody>
      </p:sp>
      <p:pic>
        <p:nvPicPr>
          <p:cNvPr id="12" name="Picture 11">
            <a:extLst>
              <a:ext uri="{FF2B5EF4-FFF2-40B4-BE49-F238E27FC236}">
                <a16:creationId xmlns:a16="http://schemas.microsoft.com/office/drawing/2014/main" id="{A2FA6733-FFF3-47F4-9BD5-92A25FE14FE3}"/>
              </a:ext>
            </a:extLst>
          </p:cNvPr>
          <p:cNvPicPr>
            <a:picLocks noChangeAspect="1"/>
          </p:cNvPicPr>
          <p:nvPr/>
        </p:nvPicPr>
        <p:blipFill>
          <a:blip r:embed="rId3"/>
          <a:stretch>
            <a:fillRect/>
          </a:stretch>
        </p:blipFill>
        <p:spPr>
          <a:xfrm>
            <a:off x="1005840" y="3774392"/>
            <a:ext cx="12976044" cy="3618757"/>
          </a:xfrm>
          <a:prstGeom prst="rect">
            <a:avLst/>
          </a:prstGeom>
        </p:spPr>
      </p:pic>
    </p:spTree>
    <p:extLst>
      <p:ext uri="{BB962C8B-B14F-4D97-AF65-F5344CB8AC3E}">
        <p14:creationId xmlns:p14="http://schemas.microsoft.com/office/powerpoint/2010/main" val="931185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2538B-34E3-F0B8-9040-C9788578E15A}"/>
              </a:ext>
            </a:extLst>
          </p:cNvPr>
          <p:cNvSpPr>
            <a:spLocks noGrp="1"/>
          </p:cNvSpPr>
          <p:nvPr>
            <p:ph type="title"/>
          </p:nvPr>
        </p:nvSpPr>
        <p:spPr/>
        <p:txBody>
          <a:bodyPr/>
          <a:lstStyle/>
          <a:p>
            <a:endParaRPr lang="en-GB"/>
          </a:p>
        </p:txBody>
      </p:sp>
      <p:sp>
        <p:nvSpPr>
          <p:cNvPr id="4" name="Content Placeholder 3">
            <a:extLst>
              <a:ext uri="{FF2B5EF4-FFF2-40B4-BE49-F238E27FC236}">
                <a16:creationId xmlns:a16="http://schemas.microsoft.com/office/drawing/2014/main" id="{FA1659E8-8053-C59F-8CA2-B982EF3BFE48}"/>
              </a:ext>
            </a:extLst>
          </p:cNvPr>
          <p:cNvSpPr>
            <a:spLocks noGrp="1"/>
          </p:cNvSpPr>
          <p:nvPr>
            <p:ph sz="half" idx="2"/>
          </p:nvPr>
        </p:nvSpPr>
        <p:spPr>
          <a:xfrm>
            <a:off x="9493133" y="2190750"/>
            <a:ext cx="4131426" cy="5221606"/>
          </a:xfrm>
        </p:spPr>
        <p:txBody>
          <a:bodyPr/>
          <a:lstStyle/>
          <a:p>
            <a:r>
              <a:rPr lang="nb-NO" dirty="0"/>
              <a:t>Effective and Adaptive leadership (situational leadership)</a:t>
            </a:r>
          </a:p>
          <a:p>
            <a:r>
              <a:rPr lang="nb-NO" dirty="0"/>
              <a:t>Psychological Safety Principles</a:t>
            </a:r>
            <a:endParaRPr lang="en-GB" dirty="0"/>
          </a:p>
        </p:txBody>
      </p:sp>
      <p:pic>
        <p:nvPicPr>
          <p:cNvPr id="6" name="Picture 5">
            <a:extLst>
              <a:ext uri="{FF2B5EF4-FFF2-40B4-BE49-F238E27FC236}">
                <a16:creationId xmlns:a16="http://schemas.microsoft.com/office/drawing/2014/main" id="{A039DA61-B407-2FCA-0023-264108EE0D30}"/>
              </a:ext>
            </a:extLst>
          </p:cNvPr>
          <p:cNvPicPr>
            <a:picLocks noChangeAspect="1"/>
          </p:cNvPicPr>
          <p:nvPr/>
        </p:nvPicPr>
        <p:blipFill>
          <a:blip r:embed="rId3"/>
          <a:stretch>
            <a:fillRect/>
          </a:stretch>
        </p:blipFill>
        <p:spPr>
          <a:xfrm>
            <a:off x="269962" y="438150"/>
            <a:ext cx="8622270" cy="3306868"/>
          </a:xfrm>
          <a:prstGeom prst="rect">
            <a:avLst/>
          </a:prstGeom>
        </p:spPr>
      </p:pic>
      <p:pic>
        <p:nvPicPr>
          <p:cNvPr id="8194" name="Picture 2">
            <a:extLst>
              <a:ext uri="{FF2B5EF4-FFF2-40B4-BE49-F238E27FC236}">
                <a16:creationId xmlns:a16="http://schemas.microsoft.com/office/drawing/2014/main" id="{D242027A-5B2E-DD7C-3290-A32EDA2ED3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3013" y="2190749"/>
            <a:ext cx="6192710" cy="5383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7226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barn(inVertical)">
                                      <p:cBhvr>
                                        <p:cTn id="7" dur="5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60121" y="1789612"/>
            <a:ext cx="4000499" cy="4198924"/>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2" name="Tittel 1"/>
          <p:cNvSpPr>
            <a:spLocks noGrp="1"/>
          </p:cNvSpPr>
          <p:nvPr>
            <p:ph type="title"/>
          </p:nvPr>
        </p:nvSpPr>
        <p:spPr>
          <a:xfrm>
            <a:off x="1234440" y="2360720"/>
            <a:ext cx="3154680" cy="3056708"/>
          </a:xfrm>
          <a:noFill/>
        </p:spPr>
        <p:txBody>
          <a:bodyPr vert="horz" lIns="109728" tIns="54864" rIns="109728" bIns="54864" rtlCol="0" anchor="ctr">
            <a:normAutofit/>
          </a:bodyPr>
          <a:lstStyle/>
          <a:p>
            <a:pPr algn="ctr"/>
            <a:r>
              <a:rPr lang="en-US" sz="4320">
                <a:solidFill>
                  <a:srgbClr val="FFFFFF"/>
                </a:solidFill>
              </a:rPr>
              <a:t>Self-Efficacy (Bandura, 1986)</a:t>
            </a:r>
          </a:p>
        </p:txBody>
      </p:sp>
      <p:pic>
        <p:nvPicPr>
          <p:cNvPr id="4" name="Bilde 3"/>
          <p:cNvPicPr>
            <a:picLocks noGrp="1" noChangeAspect="1"/>
          </p:cNvPicPr>
          <p:nvPr>
            <p:ph idx="1"/>
          </p:nvPr>
        </p:nvPicPr>
        <p:blipFill>
          <a:blip r:embed="rId2"/>
          <a:stretch>
            <a:fillRect/>
          </a:stretch>
        </p:blipFill>
        <p:spPr>
          <a:xfrm>
            <a:off x="5732779" y="1611324"/>
            <a:ext cx="8136840" cy="5004156"/>
          </a:xfrm>
          <a:prstGeom prst="rect">
            <a:avLst/>
          </a:prstGeom>
        </p:spPr>
      </p:pic>
    </p:spTree>
    <p:extLst>
      <p:ext uri="{BB962C8B-B14F-4D97-AF65-F5344CB8AC3E}">
        <p14:creationId xmlns:p14="http://schemas.microsoft.com/office/powerpoint/2010/main" val="587064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11"/>
          <p:cNvSpPr/>
          <p:nvPr/>
        </p:nvSpPr>
        <p:spPr>
          <a:xfrm>
            <a:off x="7374937" y="4385412"/>
            <a:ext cx="1557307" cy="2154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11" name="TekstSylinder 10"/>
          <p:cNvSpPr txBox="1"/>
          <p:nvPr/>
        </p:nvSpPr>
        <p:spPr>
          <a:xfrm>
            <a:off x="6929589" y="1162983"/>
            <a:ext cx="6738284" cy="6334042"/>
          </a:xfrm>
          <a:prstGeom prst="rect">
            <a:avLst/>
          </a:prstGeom>
          <a:noFill/>
        </p:spPr>
        <p:txBody>
          <a:bodyPr wrap="square" rtlCol="0">
            <a:spAutoFit/>
          </a:bodyPr>
          <a:lstStyle/>
          <a:p>
            <a:pPr defTabSz="1097280"/>
            <a:r>
              <a:rPr lang="nb-NO" sz="1920" b="1" u="sng" dirty="0">
                <a:solidFill>
                  <a:prstClr val="black"/>
                </a:solidFill>
                <a:latin typeface="Aptos" panose="02110004020202020204"/>
              </a:rPr>
              <a:t>Management and </a:t>
            </a:r>
            <a:r>
              <a:rPr lang="nb-NO" sz="1920" b="1" u="sng" dirty="0" err="1">
                <a:solidFill>
                  <a:prstClr val="black"/>
                </a:solidFill>
                <a:latin typeface="Aptos" panose="02110004020202020204"/>
              </a:rPr>
              <a:t>organisational</a:t>
            </a:r>
            <a:r>
              <a:rPr lang="nb-NO" sz="1920" b="1" u="sng" dirty="0">
                <a:solidFill>
                  <a:prstClr val="black"/>
                </a:solidFill>
                <a:latin typeface="Aptos" panose="02110004020202020204"/>
              </a:rPr>
              <a:t> </a:t>
            </a:r>
            <a:r>
              <a:rPr lang="nb-NO" sz="1920" b="1" u="sng" dirty="0" err="1">
                <a:solidFill>
                  <a:prstClr val="black"/>
                </a:solidFill>
                <a:latin typeface="Aptos" panose="02110004020202020204"/>
              </a:rPr>
              <a:t>leadership</a:t>
            </a:r>
            <a:endParaRPr lang="nb-NO" sz="1920" b="1" u="sng" dirty="0">
              <a:solidFill>
                <a:prstClr val="black"/>
              </a:solidFill>
              <a:latin typeface="Aptos" panose="02110004020202020204"/>
            </a:endParaRPr>
          </a:p>
          <a:p>
            <a:pPr defTabSz="1097280"/>
            <a:endParaRPr lang="nb-NO" sz="1680" dirty="0">
              <a:solidFill>
                <a:prstClr val="black"/>
              </a:solidFill>
              <a:latin typeface="Aptos" panose="02110004020202020204"/>
            </a:endParaRPr>
          </a:p>
          <a:p>
            <a:pPr marL="342900" indent="-342900" defTabSz="1097280" fontAlgn="base">
              <a:buFont typeface="Arial" charset="0"/>
              <a:buChar char="•"/>
            </a:pPr>
            <a:r>
              <a:rPr lang="nb-NO" sz="1680" dirty="0" err="1">
                <a:solidFill>
                  <a:prstClr val="black"/>
                </a:solidFill>
                <a:latin typeface="Aptos" panose="02110004020202020204"/>
              </a:rPr>
              <a:t>Take</a:t>
            </a:r>
            <a:r>
              <a:rPr lang="nb-NO" sz="1680" dirty="0">
                <a:solidFill>
                  <a:prstClr val="black"/>
                </a:solidFill>
                <a:latin typeface="Aptos" panose="02110004020202020204"/>
              </a:rPr>
              <a:t> </a:t>
            </a:r>
            <a:r>
              <a:rPr lang="nb-NO" sz="1680" dirty="0" err="1">
                <a:solidFill>
                  <a:prstClr val="black"/>
                </a:solidFill>
                <a:latin typeface="Aptos" panose="02110004020202020204"/>
              </a:rPr>
              <a:t>responsibility</a:t>
            </a:r>
            <a:r>
              <a:rPr lang="nb-NO" sz="1680" dirty="0">
                <a:solidFill>
                  <a:prstClr val="black"/>
                </a:solidFill>
                <a:latin typeface="Aptos" panose="02110004020202020204"/>
              </a:rPr>
              <a:t>: </a:t>
            </a:r>
            <a:r>
              <a:rPr lang="nb-NO" sz="1680" dirty="0" err="1">
                <a:solidFill>
                  <a:prstClr val="black"/>
                </a:solidFill>
                <a:latin typeface="Aptos" panose="02110004020202020204"/>
              </a:rPr>
              <a:t>Decide</a:t>
            </a:r>
            <a:r>
              <a:rPr lang="nb-NO" sz="1680" dirty="0">
                <a:solidFill>
                  <a:prstClr val="black"/>
                </a:solidFill>
                <a:latin typeface="Aptos" panose="02110004020202020204"/>
              </a:rPr>
              <a:t> </a:t>
            </a:r>
            <a:r>
              <a:rPr lang="nb-NO" sz="1680" dirty="0" err="1">
                <a:solidFill>
                  <a:prstClr val="black"/>
                </a:solidFill>
                <a:latin typeface="Aptos" panose="02110004020202020204"/>
              </a:rPr>
              <a:t>which</a:t>
            </a:r>
            <a:r>
              <a:rPr lang="nb-NO" sz="1680" dirty="0">
                <a:solidFill>
                  <a:prstClr val="black"/>
                </a:solidFill>
                <a:latin typeface="Aptos" panose="02110004020202020204"/>
              </a:rPr>
              <a:t> </a:t>
            </a:r>
            <a:r>
              <a:rPr lang="nb-NO" sz="1680" dirty="0" err="1">
                <a:solidFill>
                  <a:prstClr val="black"/>
                </a:solidFill>
                <a:latin typeface="Aptos" panose="02110004020202020204"/>
              </a:rPr>
              <a:t>security</a:t>
            </a:r>
            <a:r>
              <a:rPr lang="nb-NO" sz="1680" dirty="0">
                <a:solidFill>
                  <a:prstClr val="black"/>
                </a:solidFill>
                <a:latin typeface="Aptos" panose="02110004020202020204"/>
              </a:rPr>
              <a:t> risks </a:t>
            </a:r>
            <a:r>
              <a:rPr lang="nb-NO" sz="1680" dirty="0" err="1">
                <a:solidFill>
                  <a:prstClr val="black"/>
                </a:solidFill>
                <a:latin typeface="Aptos" panose="02110004020202020204"/>
              </a:rPr>
              <a:t>they</a:t>
            </a:r>
            <a:r>
              <a:rPr lang="nb-NO" sz="1680" dirty="0">
                <a:solidFill>
                  <a:prstClr val="black"/>
                </a:solidFill>
                <a:latin typeface="Aptos" panose="02110004020202020204"/>
              </a:rPr>
              <a:t> </a:t>
            </a:r>
            <a:r>
              <a:rPr lang="nb-NO" sz="1680" dirty="0" err="1">
                <a:solidFill>
                  <a:prstClr val="black"/>
                </a:solidFill>
                <a:latin typeface="Aptos" panose="02110004020202020204"/>
              </a:rPr>
              <a:t>want</a:t>
            </a:r>
            <a:r>
              <a:rPr lang="nb-NO" sz="1680" dirty="0">
                <a:solidFill>
                  <a:prstClr val="black"/>
                </a:solidFill>
                <a:latin typeface="Aptos" panose="02110004020202020204"/>
              </a:rPr>
              <a:t> to </a:t>
            </a:r>
            <a:r>
              <a:rPr lang="nb-NO" sz="1680" dirty="0" err="1">
                <a:solidFill>
                  <a:prstClr val="black"/>
                </a:solidFill>
                <a:latin typeface="Aptos" panose="02110004020202020204"/>
              </a:rPr>
              <a:t>manage</a:t>
            </a:r>
            <a:r>
              <a:rPr lang="nb-NO" sz="1680" dirty="0">
                <a:solidFill>
                  <a:prstClr val="black"/>
                </a:solidFill>
                <a:latin typeface="Aptos" panose="02110004020202020204"/>
              </a:rPr>
              <a:t>, and </a:t>
            </a:r>
            <a:r>
              <a:rPr lang="nb-NO" sz="1680" dirty="0" err="1">
                <a:solidFill>
                  <a:prstClr val="black"/>
                </a:solidFill>
                <a:latin typeface="Aptos" panose="02110004020202020204"/>
              </a:rPr>
              <a:t>commit</a:t>
            </a:r>
            <a:r>
              <a:rPr lang="nb-NO" sz="1680" dirty="0">
                <a:solidFill>
                  <a:prstClr val="black"/>
                </a:solidFill>
                <a:latin typeface="Aptos" panose="02110004020202020204"/>
              </a:rPr>
              <a:t> </a:t>
            </a:r>
            <a:r>
              <a:rPr lang="nb-NO" sz="1680" dirty="0" err="1">
                <a:solidFill>
                  <a:prstClr val="black"/>
                </a:solidFill>
                <a:latin typeface="Aptos" panose="02110004020202020204"/>
              </a:rPr>
              <a:t>the</a:t>
            </a:r>
            <a:r>
              <a:rPr lang="nb-NO" sz="1680" dirty="0">
                <a:solidFill>
                  <a:prstClr val="black"/>
                </a:solidFill>
                <a:latin typeface="Aptos" panose="02110004020202020204"/>
              </a:rPr>
              <a:t> </a:t>
            </a:r>
            <a:r>
              <a:rPr lang="nb-NO" sz="1680" dirty="0" err="1">
                <a:solidFill>
                  <a:prstClr val="black"/>
                </a:solidFill>
                <a:latin typeface="Aptos" panose="02110004020202020204"/>
              </a:rPr>
              <a:t>resources</a:t>
            </a:r>
            <a:r>
              <a:rPr lang="nb-NO" sz="1680" dirty="0">
                <a:solidFill>
                  <a:prstClr val="black"/>
                </a:solidFill>
                <a:latin typeface="Aptos" panose="02110004020202020204"/>
              </a:rPr>
              <a:t> </a:t>
            </a:r>
            <a:r>
              <a:rPr lang="nb-NO" sz="1680" dirty="0" err="1">
                <a:solidFill>
                  <a:prstClr val="black"/>
                </a:solidFill>
                <a:latin typeface="Aptos" panose="02110004020202020204"/>
              </a:rPr>
              <a:t>required</a:t>
            </a:r>
            <a:r>
              <a:rPr lang="nb-NO" sz="1680" dirty="0">
                <a:solidFill>
                  <a:prstClr val="black"/>
                </a:solidFill>
                <a:latin typeface="Aptos" panose="02110004020202020204"/>
              </a:rPr>
              <a:t>. This </a:t>
            </a:r>
            <a:r>
              <a:rPr lang="nb-NO" sz="1680" dirty="0" err="1">
                <a:solidFill>
                  <a:prstClr val="black"/>
                </a:solidFill>
                <a:latin typeface="Aptos" panose="02110004020202020204"/>
              </a:rPr>
              <a:t>includes</a:t>
            </a:r>
            <a:r>
              <a:rPr lang="nb-NO" sz="1680" dirty="0">
                <a:solidFill>
                  <a:prstClr val="black"/>
                </a:solidFill>
                <a:latin typeface="Aptos" panose="02110004020202020204"/>
              </a:rPr>
              <a:t> </a:t>
            </a:r>
            <a:r>
              <a:rPr lang="nb-NO" sz="1680" dirty="0" err="1">
                <a:solidFill>
                  <a:prstClr val="black"/>
                </a:solidFill>
                <a:latin typeface="Aptos" panose="02110004020202020204"/>
              </a:rPr>
              <a:t>the</a:t>
            </a:r>
            <a:r>
              <a:rPr lang="nb-NO" sz="1680" dirty="0">
                <a:solidFill>
                  <a:prstClr val="black"/>
                </a:solidFill>
                <a:latin typeface="Aptos" panose="02110004020202020204"/>
              </a:rPr>
              <a:t> </a:t>
            </a:r>
            <a:r>
              <a:rPr lang="nb-NO" sz="1680" dirty="0" err="1">
                <a:solidFill>
                  <a:prstClr val="black"/>
                </a:solidFill>
                <a:latin typeface="Aptos" panose="02110004020202020204"/>
              </a:rPr>
              <a:t>cost</a:t>
            </a:r>
            <a:r>
              <a:rPr lang="nb-NO" sz="1680" dirty="0">
                <a:solidFill>
                  <a:prstClr val="black"/>
                </a:solidFill>
                <a:latin typeface="Aptos" panose="02110004020202020204"/>
              </a:rPr>
              <a:t> of </a:t>
            </a:r>
            <a:r>
              <a:rPr lang="nb-NO" sz="1680" dirty="0" err="1">
                <a:solidFill>
                  <a:prstClr val="black"/>
                </a:solidFill>
                <a:latin typeface="Aptos" panose="02110004020202020204"/>
              </a:rPr>
              <a:t>buying</a:t>
            </a:r>
            <a:r>
              <a:rPr lang="nb-NO" sz="1680" dirty="0">
                <a:solidFill>
                  <a:prstClr val="black"/>
                </a:solidFill>
                <a:latin typeface="Aptos" panose="02110004020202020204"/>
              </a:rPr>
              <a:t> </a:t>
            </a:r>
            <a:r>
              <a:rPr lang="nb-NO" sz="1680" dirty="0" err="1">
                <a:solidFill>
                  <a:prstClr val="black"/>
                </a:solidFill>
                <a:latin typeface="Aptos" panose="02110004020202020204"/>
              </a:rPr>
              <a:t>security</a:t>
            </a:r>
            <a:r>
              <a:rPr lang="nb-NO" sz="1680" dirty="0">
                <a:solidFill>
                  <a:prstClr val="black"/>
                </a:solidFill>
                <a:latin typeface="Aptos" panose="02110004020202020204"/>
              </a:rPr>
              <a:t> </a:t>
            </a:r>
            <a:r>
              <a:rPr lang="nb-NO" sz="1680" dirty="0" err="1">
                <a:solidFill>
                  <a:prstClr val="black"/>
                </a:solidFill>
                <a:latin typeface="Aptos" panose="02110004020202020204"/>
              </a:rPr>
              <a:t>equipment</a:t>
            </a:r>
            <a:r>
              <a:rPr lang="nb-NO" sz="1680" dirty="0">
                <a:solidFill>
                  <a:prstClr val="black"/>
                </a:solidFill>
                <a:latin typeface="Aptos" panose="02110004020202020204"/>
              </a:rPr>
              <a:t> and services, </a:t>
            </a:r>
            <a:r>
              <a:rPr lang="nb-NO" sz="1680" dirty="0" err="1">
                <a:solidFill>
                  <a:prstClr val="black"/>
                </a:solidFill>
                <a:latin typeface="Aptos" panose="02110004020202020204"/>
              </a:rPr>
              <a:t>but</a:t>
            </a:r>
            <a:r>
              <a:rPr lang="nb-NO" sz="1680" dirty="0">
                <a:solidFill>
                  <a:prstClr val="black"/>
                </a:solidFill>
                <a:latin typeface="Aptos" panose="02110004020202020204"/>
              </a:rPr>
              <a:t> more </a:t>
            </a:r>
            <a:r>
              <a:rPr lang="nb-NO" sz="1680" dirty="0" err="1">
                <a:solidFill>
                  <a:prstClr val="black"/>
                </a:solidFill>
                <a:latin typeface="Aptos" panose="02110004020202020204"/>
              </a:rPr>
              <a:t>important</a:t>
            </a:r>
            <a:r>
              <a:rPr lang="nb-NO" sz="1680" dirty="0">
                <a:solidFill>
                  <a:prstClr val="black"/>
                </a:solidFill>
                <a:latin typeface="Aptos" panose="02110004020202020204"/>
              </a:rPr>
              <a:t> </a:t>
            </a:r>
            <a:r>
              <a:rPr lang="nb-NO" sz="1680" dirty="0" err="1">
                <a:solidFill>
                  <a:prstClr val="black"/>
                </a:solidFill>
                <a:latin typeface="Aptos" panose="02110004020202020204"/>
              </a:rPr>
              <a:t>the</a:t>
            </a:r>
            <a:r>
              <a:rPr lang="nb-NO" sz="1680" dirty="0">
                <a:solidFill>
                  <a:prstClr val="black"/>
                </a:solidFill>
                <a:latin typeface="Aptos" panose="02110004020202020204"/>
              </a:rPr>
              <a:t> total </a:t>
            </a:r>
            <a:r>
              <a:rPr lang="nb-NO" sz="1680" dirty="0" err="1">
                <a:solidFill>
                  <a:prstClr val="black"/>
                </a:solidFill>
                <a:latin typeface="Aptos" panose="02110004020202020204"/>
              </a:rPr>
              <a:t>cost</a:t>
            </a:r>
            <a:r>
              <a:rPr lang="nb-NO" sz="1680" dirty="0">
                <a:solidFill>
                  <a:prstClr val="black"/>
                </a:solidFill>
                <a:latin typeface="Aptos" panose="02110004020202020204"/>
              </a:rPr>
              <a:t> of operating </a:t>
            </a:r>
            <a:r>
              <a:rPr lang="nb-NO" sz="1680" dirty="0" err="1">
                <a:solidFill>
                  <a:prstClr val="black"/>
                </a:solidFill>
                <a:latin typeface="Aptos" panose="02110004020202020204"/>
              </a:rPr>
              <a:t>those</a:t>
            </a:r>
            <a:r>
              <a:rPr lang="nb-NO" sz="1680" dirty="0">
                <a:solidFill>
                  <a:prstClr val="black"/>
                </a:solidFill>
                <a:latin typeface="Aptos" panose="02110004020202020204"/>
              </a:rPr>
              <a:t> </a:t>
            </a:r>
            <a:r>
              <a:rPr lang="nb-NO" sz="1680" dirty="0" err="1">
                <a:solidFill>
                  <a:prstClr val="black"/>
                </a:solidFill>
                <a:latin typeface="Aptos" panose="02110004020202020204"/>
              </a:rPr>
              <a:t>security</a:t>
            </a:r>
            <a:r>
              <a:rPr lang="nb-NO" sz="1680" dirty="0">
                <a:solidFill>
                  <a:prstClr val="black"/>
                </a:solidFill>
                <a:latin typeface="Aptos" panose="02110004020202020204"/>
              </a:rPr>
              <a:t> </a:t>
            </a:r>
            <a:r>
              <a:rPr lang="nb-NO" sz="1680" dirty="0" err="1">
                <a:solidFill>
                  <a:prstClr val="black"/>
                </a:solidFill>
                <a:latin typeface="Aptos" panose="02110004020202020204"/>
              </a:rPr>
              <a:t>measures</a:t>
            </a:r>
            <a:r>
              <a:rPr lang="nb-NO" sz="1680" dirty="0">
                <a:solidFill>
                  <a:prstClr val="black"/>
                </a:solidFill>
                <a:latin typeface="Aptos" panose="02110004020202020204"/>
              </a:rPr>
              <a:t>:</a:t>
            </a:r>
          </a:p>
          <a:p>
            <a:pPr marL="891540" lvl="1" indent="-342900" defTabSz="1097280" fontAlgn="base">
              <a:buFont typeface="Arial" charset="0"/>
              <a:buChar char="•"/>
            </a:pPr>
            <a:r>
              <a:rPr lang="nb-NO" sz="1680" dirty="0" err="1">
                <a:solidFill>
                  <a:prstClr val="black"/>
                </a:solidFill>
                <a:latin typeface="Aptos" panose="02110004020202020204"/>
              </a:rPr>
              <a:t>the</a:t>
            </a:r>
            <a:r>
              <a:rPr lang="nb-NO" sz="1680" dirty="0">
                <a:solidFill>
                  <a:prstClr val="black"/>
                </a:solidFill>
                <a:latin typeface="Aptos" panose="02110004020202020204"/>
              </a:rPr>
              <a:t> time staff have to spend </a:t>
            </a:r>
            <a:r>
              <a:rPr lang="nb-NO" sz="1680" dirty="0" err="1">
                <a:solidFill>
                  <a:prstClr val="black"/>
                </a:solidFill>
                <a:latin typeface="Aptos" panose="02110004020202020204"/>
              </a:rPr>
              <a:t>on</a:t>
            </a:r>
            <a:r>
              <a:rPr lang="nb-NO" sz="1680" dirty="0">
                <a:solidFill>
                  <a:prstClr val="black"/>
                </a:solidFill>
                <a:latin typeface="Aptos" panose="02110004020202020204"/>
              </a:rPr>
              <a:t> </a:t>
            </a:r>
            <a:r>
              <a:rPr lang="nb-NO" sz="1680" dirty="0" err="1">
                <a:solidFill>
                  <a:prstClr val="black"/>
                </a:solidFill>
                <a:latin typeface="Aptos" panose="02110004020202020204"/>
              </a:rPr>
              <a:t>security</a:t>
            </a:r>
            <a:endParaRPr lang="nb-NO" sz="1680" dirty="0">
              <a:solidFill>
                <a:prstClr val="black"/>
              </a:solidFill>
              <a:latin typeface="Aptos" panose="02110004020202020204"/>
            </a:endParaRPr>
          </a:p>
          <a:p>
            <a:pPr marL="891540" lvl="1" indent="-342900" defTabSz="1097280" fontAlgn="base">
              <a:buFont typeface="Arial" charset="0"/>
              <a:buChar char="•"/>
            </a:pPr>
            <a:r>
              <a:rPr lang="nb-NO" sz="1680" dirty="0" err="1">
                <a:solidFill>
                  <a:prstClr val="black"/>
                </a:solidFill>
                <a:latin typeface="Aptos" panose="02110004020202020204"/>
              </a:rPr>
              <a:t>the</a:t>
            </a:r>
            <a:r>
              <a:rPr lang="nb-NO" sz="1680" dirty="0">
                <a:solidFill>
                  <a:prstClr val="black"/>
                </a:solidFill>
                <a:latin typeface="Aptos" panose="02110004020202020204"/>
              </a:rPr>
              <a:t> time and </a:t>
            </a:r>
            <a:r>
              <a:rPr lang="nb-NO" sz="1680" dirty="0" err="1">
                <a:solidFill>
                  <a:prstClr val="black"/>
                </a:solidFill>
                <a:latin typeface="Aptos" panose="02110004020202020204"/>
              </a:rPr>
              <a:t>effort</a:t>
            </a:r>
            <a:r>
              <a:rPr lang="nb-NO" sz="1680" dirty="0">
                <a:solidFill>
                  <a:prstClr val="black"/>
                </a:solidFill>
                <a:latin typeface="Aptos" panose="02110004020202020204"/>
              </a:rPr>
              <a:t> </a:t>
            </a:r>
            <a:r>
              <a:rPr lang="nb-NO" sz="1680" dirty="0" err="1">
                <a:solidFill>
                  <a:prstClr val="black"/>
                </a:solidFill>
                <a:latin typeface="Aptos" panose="02110004020202020204"/>
              </a:rPr>
              <a:t>required</a:t>
            </a:r>
            <a:r>
              <a:rPr lang="nb-NO" sz="1680" dirty="0">
                <a:solidFill>
                  <a:prstClr val="black"/>
                </a:solidFill>
                <a:latin typeface="Aptos" panose="02110004020202020204"/>
              </a:rPr>
              <a:t> to </a:t>
            </a:r>
            <a:r>
              <a:rPr lang="nb-NO" sz="1680" dirty="0" err="1">
                <a:solidFill>
                  <a:prstClr val="black"/>
                </a:solidFill>
                <a:latin typeface="Aptos" panose="02110004020202020204"/>
              </a:rPr>
              <a:t>change</a:t>
            </a:r>
            <a:r>
              <a:rPr lang="nb-NO" sz="1680" dirty="0">
                <a:solidFill>
                  <a:prstClr val="black"/>
                </a:solidFill>
                <a:latin typeface="Aptos" panose="02110004020202020204"/>
              </a:rPr>
              <a:t> </a:t>
            </a:r>
            <a:r>
              <a:rPr lang="nb-NO" sz="1680" dirty="0" err="1">
                <a:solidFill>
                  <a:prstClr val="black"/>
                </a:solidFill>
                <a:latin typeface="Aptos" panose="02110004020202020204"/>
              </a:rPr>
              <a:t>insecure</a:t>
            </a:r>
            <a:r>
              <a:rPr lang="nb-NO" sz="1680" dirty="0">
                <a:solidFill>
                  <a:prstClr val="black"/>
                </a:solidFill>
                <a:latin typeface="Aptos" panose="02110004020202020204"/>
              </a:rPr>
              <a:t> </a:t>
            </a:r>
            <a:r>
              <a:rPr lang="nb-NO" sz="1680" dirty="0" err="1">
                <a:solidFill>
                  <a:prstClr val="black"/>
                </a:solidFill>
                <a:latin typeface="Aptos" panose="02110004020202020204"/>
              </a:rPr>
              <a:t>behaviours</a:t>
            </a:r>
            <a:r>
              <a:rPr lang="nb-NO" sz="1680" dirty="0">
                <a:solidFill>
                  <a:prstClr val="black"/>
                </a:solidFill>
                <a:latin typeface="Aptos" panose="02110004020202020204"/>
              </a:rPr>
              <a:t> </a:t>
            </a:r>
            <a:r>
              <a:rPr lang="nb-NO" sz="1680" dirty="0" err="1">
                <a:solidFill>
                  <a:prstClr val="black"/>
                </a:solidFill>
                <a:latin typeface="Aptos" panose="02110004020202020204"/>
              </a:rPr>
              <a:t>into</a:t>
            </a:r>
            <a:r>
              <a:rPr lang="nb-NO" sz="1680" dirty="0">
                <a:solidFill>
                  <a:prstClr val="black"/>
                </a:solidFill>
                <a:latin typeface="Aptos" panose="02110004020202020204"/>
              </a:rPr>
              <a:t> </a:t>
            </a:r>
            <a:r>
              <a:rPr lang="nb-NO" sz="1680" dirty="0" err="1">
                <a:solidFill>
                  <a:prstClr val="black"/>
                </a:solidFill>
                <a:latin typeface="Aptos" panose="02110004020202020204"/>
              </a:rPr>
              <a:t>secure</a:t>
            </a:r>
            <a:r>
              <a:rPr lang="nb-NO" sz="1680" dirty="0">
                <a:solidFill>
                  <a:prstClr val="black"/>
                </a:solidFill>
                <a:latin typeface="Aptos" panose="02110004020202020204"/>
              </a:rPr>
              <a:t> </a:t>
            </a:r>
            <a:r>
              <a:rPr lang="nb-NO" sz="1680" dirty="0" err="1">
                <a:solidFill>
                  <a:prstClr val="black"/>
                </a:solidFill>
                <a:latin typeface="Aptos" panose="02110004020202020204"/>
              </a:rPr>
              <a:t>ones</a:t>
            </a:r>
            <a:endParaRPr lang="nb-NO" sz="1680" dirty="0">
              <a:solidFill>
                <a:prstClr val="black"/>
              </a:solidFill>
              <a:latin typeface="Aptos" panose="02110004020202020204"/>
            </a:endParaRPr>
          </a:p>
          <a:p>
            <a:pPr marL="891540" lvl="1" indent="-342900" defTabSz="1097280" fontAlgn="base">
              <a:buFont typeface="Arial" charset="0"/>
              <a:buChar char="•"/>
            </a:pPr>
            <a:r>
              <a:rPr lang="nb-NO" sz="1680" dirty="0">
                <a:solidFill>
                  <a:prstClr val="black"/>
                </a:solidFill>
                <a:latin typeface="Aptos" panose="02110004020202020204"/>
              </a:rPr>
              <a:t>business </a:t>
            </a:r>
            <a:r>
              <a:rPr lang="nb-NO" sz="1680" dirty="0" err="1">
                <a:solidFill>
                  <a:prstClr val="black"/>
                </a:solidFill>
                <a:latin typeface="Aptos" panose="02110004020202020204"/>
              </a:rPr>
              <a:t>that</a:t>
            </a:r>
            <a:r>
              <a:rPr lang="nb-NO" sz="1680" dirty="0">
                <a:solidFill>
                  <a:prstClr val="black"/>
                </a:solidFill>
                <a:latin typeface="Aptos" panose="02110004020202020204"/>
              </a:rPr>
              <a:t> </a:t>
            </a:r>
            <a:r>
              <a:rPr lang="nb-NO" sz="1680" dirty="0" err="1">
                <a:solidFill>
                  <a:prstClr val="black"/>
                </a:solidFill>
                <a:latin typeface="Aptos" panose="02110004020202020204"/>
              </a:rPr>
              <a:t>may</a:t>
            </a:r>
            <a:r>
              <a:rPr lang="nb-NO" sz="1680" dirty="0">
                <a:solidFill>
                  <a:prstClr val="black"/>
                </a:solidFill>
                <a:latin typeface="Aptos" panose="02110004020202020204"/>
              </a:rPr>
              <a:t> be lost as a </a:t>
            </a:r>
            <a:r>
              <a:rPr lang="nb-NO" sz="1680" dirty="0" err="1">
                <a:solidFill>
                  <a:prstClr val="black"/>
                </a:solidFill>
                <a:latin typeface="Aptos" panose="02110004020202020204"/>
              </a:rPr>
              <a:t>result</a:t>
            </a:r>
            <a:r>
              <a:rPr lang="nb-NO" sz="1680" dirty="0">
                <a:solidFill>
                  <a:prstClr val="black"/>
                </a:solidFill>
                <a:latin typeface="Aptos" panose="02110004020202020204"/>
              </a:rPr>
              <a:t> of staff </a:t>
            </a:r>
            <a:r>
              <a:rPr lang="nb-NO" sz="1680" dirty="0" err="1">
                <a:solidFill>
                  <a:prstClr val="black"/>
                </a:solidFill>
                <a:latin typeface="Aptos" panose="02110004020202020204"/>
              </a:rPr>
              <a:t>following</a:t>
            </a:r>
            <a:r>
              <a:rPr lang="nb-NO" sz="1680" dirty="0">
                <a:solidFill>
                  <a:prstClr val="black"/>
                </a:solidFill>
                <a:latin typeface="Aptos" panose="02110004020202020204"/>
              </a:rPr>
              <a:t> </a:t>
            </a:r>
            <a:r>
              <a:rPr lang="nb-NO" sz="1680" dirty="0" err="1">
                <a:solidFill>
                  <a:prstClr val="black"/>
                </a:solidFill>
                <a:latin typeface="Aptos" panose="02110004020202020204"/>
              </a:rPr>
              <a:t>the</a:t>
            </a:r>
            <a:r>
              <a:rPr lang="nb-NO" sz="1680" dirty="0">
                <a:solidFill>
                  <a:prstClr val="black"/>
                </a:solidFill>
                <a:latin typeface="Aptos" panose="02110004020202020204"/>
              </a:rPr>
              <a:t> </a:t>
            </a:r>
            <a:r>
              <a:rPr lang="nb-NO" sz="1680" dirty="0" err="1">
                <a:solidFill>
                  <a:prstClr val="black"/>
                </a:solidFill>
                <a:latin typeface="Aptos" panose="02110004020202020204"/>
              </a:rPr>
              <a:t>policies</a:t>
            </a:r>
            <a:endParaRPr lang="nb-NO" sz="1680" dirty="0">
              <a:solidFill>
                <a:prstClr val="black"/>
              </a:solidFill>
              <a:latin typeface="Aptos" panose="02110004020202020204"/>
            </a:endParaRPr>
          </a:p>
          <a:p>
            <a:pPr marL="891540" lvl="1" indent="-342900" defTabSz="1097280" fontAlgn="base">
              <a:buFont typeface="Arial" charset="0"/>
              <a:buChar char="•"/>
            </a:pPr>
            <a:r>
              <a:rPr lang="nb-NO" sz="1680" dirty="0" err="1">
                <a:solidFill>
                  <a:prstClr val="black"/>
                </a:solidFill>
                <a:latin typeface="Aptos" panose="02110004020202020204"/>
              </a:rPr>
              <a:t>building</a:t>
            </a:r>
            <a:r>
              <a:rPr lang="nb-NO" sz="1680" dirty="0">
                <a:solidFill>
                  <a:prstClr val="black"/>
                </a:solidFill>
                <a:latin typeface="Aptos" panose="02110004020202020204"/>
              </a:rPr>
              <a:t> </a:t>
            </a:r>
            <a:r>
              <a:rPr lang="nb-NO" sz="1680" dirty="0" err="1">
                <a:solidFill>
                  <a:prstClr val="black"/>
                </a:solidFill>
                <a:latin typeface="Aptos" panose="02110004020202020204"/>
              </a:rPr>
              <a:t>the</a:t>
            </a:r>
            <a:r>
              <a:rPr lang="nb-NO" sz="1680" dirty="0">
                <a:solidFill>
                  <a:prstClr val="black"/>
                </a:solidFill>
                <a:latin typeface="Aptos" panose="02110004020202020204"/>
              </a:rPr>
              <a:t> skills different parts of </a:t>
            </a:r>
            <a:r>
              <a:rPr lang="nb-NO" sz="1680" dirty="0" err="1">
                <a:solidFill>
                  <a:prstClr val="black"/>
                </a:solidFill>
                <a:latin typeface="Aptos" panose="02110004020202020204"/>
              </a:rPr>
              <a:t>the</a:t>
            </a:r>
            <a:r>
              <a:rPr lang="nb-NO" sz="1680" dirty="0">
                <a:solidFill>
                  <a:prstClr val="black"/>
                </a:solidFill>
                <a:latin typeface="Aptos" panose="02110004020202020204"/>
              </a:rPr>
              <a:t> </a:t>
            </a:r>
            <a:r>
              <a:rPr lang="nb-NO" sz="1680" dirty="0" err="1">
                <a:solidFill>
                  <a:prstClr val="black"/>
                </a:solidFill>
                <a:latin typeface="Aptos" panose="02110004020202020204"/>
              </a:rPr>
              <a:t>organisation</a:t>
            </a:r>
            <a:r>
              <a:rPr lang="nb-NO" sz="1680" dirty="0">
                <a:solidFill>
                  <a:prstClr val="black"/>
                </a:solidFill>
                <a:latin typeface="Aptos" panose="02110004020202020204"/>
              </a:rPr>
              <a:t> </a:t>
            </a:r>
            <a:r>
              <a:rPr lang="nb-NO" sz="1680" dirty="0" err="1">
                <a:solidFill>
                  <a:prstClr val="black"/>
                </a:solidFill>
                <a:latin typeface="Aptos" panose="02110004020202020204"/>
              </a:rPr>
              <a:t>need</a:t>
            </a:r>
            <a:endParaRPr lang="nb-NO" sz="1680" dirty="0">
              <a:solidFill>
                <a:prstClr val="black"/>
              </a:solidFill>
              <a:latin typeface="Aptos" panose="02110004020202020204"/>
            </a:endParaRPr>
          </a:p>
          <a:p>
            <a:pPr marL="342900" indent="-342900" defTabSz="1097280" fontAlgn="base">
              <a:buFont typeface="Arial" charset="0"/>
              <a:buChar char="•"/>
            </a:pPr>
            <a:r>
              <a:rPr lang="nb-NO" sz="1680" dirty="0">
                <a:solidFill>
                  <a:prstClr val="black"/>
                </a:solidFill>
                <a:latin typeface="Aptos" panose="02110004020202020204"/>
              </a:rPr>
              <a:t>Lead by </a:t>
            </a:r>
            <a:r>
              <a:rPr lang="nb-NO" sz="1680" dirty="0" err="1">
                <a:solidFill>
                  <a:prstClr val="black"/>
                </a:solidFill>
                <a:latin typeface="Aptos" panose="02110004020202020204"/>
              </a:rPr>
              <a:t>example</a:t>
            </a:r>
            <a:r>
              <a:rPr lang="nb-NO" sz="1680" dirty="0">
                <a:solidFill>
                  <a:prstClr val="black"/>
                </a:solidFill>
                <a:latin typeface="Aptos" panose="02110004020202020204"/>
              </a:rPr>
              <a:t>: </a:t>
            </a:r>
            <a:r>
              <a:rPr lang="nb-NO" sz="1680" dirty="0" err="1">
                <a:solidFill>
                  <a:prstClr val="black"/>
                </a:solidFill>
                <a:latin typeface="Aptos" panose="02110004020202020204"/>
              </a:rPr>
              <a:t>always</a:t>
            </a:r>
            <a:r>
              <a:rPr lang="nb-NO" sz="1680" dirty="0">
                <a:solidFill>
                  <a:prstClr val="black"/>
                </a:solidFill>
                <a:latin typeface="Aptos" panose="02110004020202020204"/>
              </a:rPr>
              <a:t> </a:t>
            </a:r>
            <a:r>
              <a:rPr lang="nb-NO" sz="1680" dirty="0" err="1">
                <a:solidFill>
                  <a:prstClr val="black"/>
                </a:solidFill>
                <a:latin typeface="Aptos" panose="02110004020202020204"/>
              </a:rPr>
              <a:t>follow</a:t>
            </a:r>
            <a:r>
              <a:rPr lang="nb-NO" sz="1680" dirty="0">
                <a:solidFill>
                  <a:prstClr val="black"/>
                </a:solidFill>
                <a:latin typeface="Aptos" panose="02110004020202020204"/>
              </a:rPr>
              <a:t> </a:t>
            </a:r>
            <a:r>
              <a:rPr lang="nb-NO" sz="1680" dirty="0" err="1">
                <a:solidFill>
                  <a:prstClr val="black"/>
                </a:solidFill>
                <a:latin typeface="Aptos" panose="02110004020202020204"/>
              </a:rPr>
              <a:t>security</a:t>
            </a:r>
            <a:r>
              <a:rPr lang="nb-NO" sz="1680" dirty="0">
                <a:solidFill>
                  <a:prstClr val="black"/>
                </a:solidFill>
                <a:latin typeface="Aptos" panose="02110004020202020204"/>
              </a:rPr>
              <a:t> </a:t>
            </a:r>
            <a:r>
              <a:rPr lang="nb-NO" sz="1680" dirty="0" err="1">
                <a:solidFill>
                  <a:prstClr val="black"/>
                </a:solidFill>
                <a:latin typeface="Aptos" panose="02110004020202020204"/>
              </a:rPr>
              <a:t>policies</a:t>
            </a:r>
            <a:r>
              <a:rPr lang="nb-NO" sz="1680" dirty="0">
                <a:solidFill>
                  <a:prstClr val="black"/>
                </a:solidFill>
                <a:latin typeface="Aptos" panose="02110004020202020204"/>
              </a:rPr>
              <a:t> (</a:t>
            </a:r>
            <a:r>
              <a:rPr lang="nb-NO" sz="1680" dirty="0" err="1">
                <a:solidFill>
                  <a:prstClr val="black"/>
                </a:solidFill>
                <a:latin typeface="Aptos" panose="02110004020202020204"/>
              </a:rPr>
              <a:t>you</a:t>
            </a:r>
            <a:r>
              <a:rPr lang="nb-NO" sz="1680" dirty="0">
                <a:solidFill>
                  <a:prstClr val="black"/>
                </a:solidFill>
                <a:latin typeface="Aptos" panose="02110004020202020204"/>
              </a:rPr>
              <a:t> </a:t>
            </a:r>
            <a:r>
              <a:rPr lang="nb-NO" sz="1680" dirty="0" err="1">
                <a:solidFill>
                  <a:prstClr val="black"/>
                </a:solidFill>
                <a:latin typeface="Aptos" panose="02110004020202020204"/>
              </a:rPr>
              <a:t>are</a:t>
            </a:r>
            <a:r>
              <a:rPr lang="nb-NO" sz="1680" dirty="0">
                <a:solidFill>
                  <a:prstClr val="black"/>
                </a:solidFill>
                <a:latin typeface="Aptos" panose="02110004020202020204"/>
              </a:rPr>
              <a:t> a </a:t>
            </a:r>
            <a:r>
              <a:rPr lang="nb-NO" sz="1680" dirty="0" err="1">
                <a:solidFill>
                  <a:prstClr val="black"/>
                </a:solidFill>
                <a:latin typeface="Aptos" panose="02110004020202020204"/>
              </a:rPr>
              <a:t>high-value</a:t>
            </a:r>
            <a:r>
              <a:rPr lang="nb-NO" sz="1680" dirty="0">
                <a:solidFill>
                  <a:prstClr val="black"/>
                </a:solidFill>
                <a:latin typeface="Aptos" panose="02110004020202020204"/>
              </a:rPr>
              <a:t> target) and </a:t>
            </a:r>
            <a:r>
              <a:rPr lang="nb-NO" sz="1680" dirty="0" err="1">
                <a:solidFill>
                  <a:prstClr val="black"/>
                </a:solidFill>
                <a:latin typeface="Aptos" panose="02110004020202020204"/>
              </a:rPr>
              <a:t>commit</a:t>
            </a:r>
            <a:r>
              <a:rPr lang="nb-NO" sz="1680" dirty="0">
                <a:solidFill>
                  <a:prstClr val="black"/>
                </a:solidFill>
                <a:latin typeface="Aptos" panose="02110004020202020204"/>
              </a:rPr>
              <a:t> a </a:t>
            </a:r>
            <a:r>
              <a:rPr lang="nb-NO" sz="1680" dirty="0" err="1">
                <a:solidFill>
                  <a:prstClr val="black"/>
                </a:solidFill>
                <a:latin typeface="Aptos" panose="02110004020202020204"/>
              </a:rPr>
              <a:t>portion</a:t>
            </a:r>
            <a:r>
              <a:rPr lang="nb-NO" sz="1680" dirty="0">
                <a:solidFill>
                  <a:prstClr val="black"/>
                </a:solidFill>
                <a:latin typeface="Aptos" panose="02110004020202020204"/>
              </a:rPr>
              <a:t> of </a:t>
            </a:r>
            <a:r>
              <a:rPr lang="nb-NO" sz="1680" dirty="0" err="1">
                <a:solidFill>
                  <a:prstClr val="black"/>
                </a:solidFill>
                <a:latin typeface="Aptos" panose="02110004020202020204"/>
              </a:rPr>
              <a:t>your</a:t>
            </a:r>
            <a:r>
              <a:rPr lang="nb-NO" sz="1680" dirty="0">
                <a:solidFill>
                  <a:prstClr val="black"/>
                </a:solidFill>
                <a:latin typeface="Aptos" panose="02110004020202020204"/>
              </a:rPr>
              <a:t> time to </a:t>
            </a:r>
            <a:r>
              <a:rPr lang="nb-NO" sz="1680" dirty="0" err="1">
                <a:solidFill>
                  <a:prstClr val="black"/>
                </a:solidFill>
                <a:latin typeface="Aptos" panose="02110004020202020204"/>
              </a:rPr>
              <a:t>work</a:t>
            </a:r>
            <a:r>
              <a:rPr lang="nb-NO" sz="1680" dirty="0">
                <a:solidFill>
                  <a:prstClr val="black"/>
                </a:solidFill>
                <a:latin typeface="Aptos" panose="02110004020202020204"/>
              </a:rPr>
              <a:t> </a:t>
            </a:r>
            <a:r>
              <a:rPr lang="nb-NO" sz="1680" dirty="0" err="1">
                <a:solidFill>
                  <a:prstClr val="black"/>
                </a:solidFill>
                <a:latin typeface="Aptos" panose="02110004020202020204"/>
              </a:rPr>
              <a:t>with</a:t>
            </a:r>
            <a:r>
              <a:rPr lang="nb-NO" sz="1680" dirty="0">
                <a:solidFill>
                  <a:prstClr val="black"/>
                </a:solidFill>
                <a:latin typeface="Aptos" panose="02110004020202020204"/>
              </a:rPr>
              <a:t> </a:t>
            </a:r>
            <a:r>
              <a:rPr lang="nb-NO" sz="1680" dirty="0" err="1">
                <a:solidFill>
                  <a:prstClr val="black"/>
                </a:solidFill>
                <a:latin typeface="Aptos" panose="02110004020202020204"/>
              </a:rPr>
              <a:t>security</a:t>
            </a:r>
            <a:r>
              <a:rPr lang="nb-NO" sz="1680" dirty="0">
                <a:solidFill>
                  <a:prstClr val="black"/>
                </a:solidFill>
                <a:latin typeface="Aptos" panose="02110004020202020204"/>
              </a:rPr>
              <a:t> </a:t>
            </a:r>
            <a:r>
              <a:rPr lang="nb-NO" sz="1680" dirty="0" err="1">
                <a:solidFill>
                  <a:prstClr val="black"/>
                </a:solidFill>
                <a:latin typeface="Aptos" panose="02110004020202020204"/>
              </a:rPr>
              <a:t>specialists</a:t>
            </a:r>
            <a:r>
              <a:rPr lang="nb-NO" sz="1680" dirty="0">
                <a:solidFill>
                  <a:prstClr val="black"/>
                </a:solidFill>
                <a:latin typeface="Aptos" panose="02110004020202020204"/>
              </a:rPr>
              <a:t> and staff to </a:t>
            </a:r>
            <a:r>
              <a:rPr lang="nb-NO" sz="1680" dirty="0" err="1">
                <a:solidFill>
                  <a:prstClr val="black"/>
                </a:solidFill>
                <a:latin typeface="Aptos" panose="02110004020202020204"/>
              </a:rPr>
              <a:t>finding</a:t>
            </a:r>
            <a:r>
              <a:rPr lang="nb-NO" sz="1680" dirty="0">
                <a:solidFill>
                  <a:prstClr val="black"/>
                </a:solidFill>
                <a:latin typeface="Aptos" panose="02110004020202020204"/>
              </a:rPr>
              <a:t> </a:t>
            </a:r>
            <a:r>
              <a:rPr lang="nb-NO" sz="1680" dirty="0" err="1">
                <a:solidFill>
                  <a:prstClr val="black"/>
                </a:solidFill>
                <a:latin typeface="Aptos" panose="02110004020202020204"/>
              </a:rPr>
              <a:t>workable</a:t>
            </a:r>
            <a:r>
              <a:rPr lang="nb-NO" sz="1680" dirty="0">
                <a:solidFill>
                  <a:prstClr val="black"/>
                </a:solidFill>
                <a:latin typeface="Aptos" panose="02110004020202020204"/>
              </a:rPr>
              <a:t> </a:t>
            </a:r>
            <a:r>
              <a:rPr lang="nb-NO" sz="1680" dirty="0" err="1">
                <a:solidFill>
                  <a:prstClr val="black"/>
                </a:solidFill>
                <a:latin typeface="Aptos" panose="02110004020202020204"/>
              </a:rPr>
              <a:t>solutions</a:t>
            </a:r>
            <a:r>
              <a:rPr lang="nb-NO" sz="1680" dirty="0">
                <a:solidFill>
                  <a:prstClr val="black"/>
                </a:solidFill>
                <a:latin typeface="Aptos" panose="02110004020202020204"/>
              </a:rPr>
              <a:t> in </a:t>
            </a:r>
            <a:r>
              <a:rPr lang="nb-NO" sz="1680" dirty="0" err="1">
                <a:solidFill>
                  <a:prstClr val="black"/>
                </a:solidFill>
                <a:latin typeface="Aptos" panose="02110004020202020204"/>
              </a:rPr>
              <a:t>your</a:t>
            </a:r>
            <a:r>
              <a:rPr lang="nb-NO" sz="1680" dirty="0">
                <a:solidFill>
                  <a:prstClr val="black"/>
                </a:solidFill>
                <a:latin typeface="Aptos" panose="02110004020202020204"/>
              </a:rPr>
              <a:t> areas of </a:t>
            </a:r>
            <a:r>
              <a:rPr lang="nb-NO" sz="1680" dirty="0" err="1">
                <a:solidFill>
                  <a:prstClr val="black"/>
                </a:solidFill>
                <a:latin typeface="Aptos" panose="02110004020202020204"/>
              </a:rPr>
              <a:t>expertise</a:t>
            </a:r>
            <a:r>
              <a:rPr lang="nb-NO" sz="1680" dirty="0">
                <a:solidFill>
                  <a:prstClr val="black"/>
                </a:solidFill>
                <a:latin typeface="Aptos" panose="02110004020202020204"/>
              </a:rPr>
              <a:t> (e.g. </a:t>
            </a:r>
            <a:r>
              <a:rPr lang="nb-NO" sz="1680" dirty="0" err="1">
                <a:solidFill>
                  <a:prstClr val="black"/>
                </a:solidFill>
                <a:latin typeface="Aptos" panose="02110004020202020204"/>
              </a:rPr>
              <a:t>operations</a:t>
            </a:r>
            <a:r>
              <a:rPr lang="nb-NO" sz="1680" dirty="0">
                <a:solidFill>
                  <a:prstClr val="black"/>
                </a:solidFill>
                <a:latin typeface="Aptos" panose="02110004020202020204"/>
              </a:rPr>
              <a:t>, </a:t>
            </a:r>
            <a:r>
              <a:rPr lang="nb-NO" sz="1680" dirty="0" err="1">
                <a:solidFill>
                  <a:prstClr val="black"/>
                </a:solidFill>
                <a:latin typeface="Aptos" panose="02110004020202020204"/>
              </a:rPr>
              <a:t>finance</a:t>
            </a:r>
            <a:r>
              <a:rPr lang="nb-NO" sz="1680" dirty="0">
                <a:solidFill>
                  <a:prstClr val="black"/>
                </a:solidFill>
                <a:latin typeface="Aptos" panose="02110004020202020204"/>
              </a:rPr>
              <a:t>, </a:t>
            </a:r>
            <a:r>
              <a:rPr lang="nb-NO" sz="1680" dirty="0" err="1">
                <a:solidFill>
                  <a:prstClr val="black"/>
                </a:solidFill>
                <a:latin typeface="Aptos" panose="02110004020202020204"/>
              </a:rPr>
              <a:t>marketing</a:t>
            </a:r>
            <a:r>
              <a:rPr lang="nb-NO" sz="1680" dirty="0">
                <a:solidFill>
                  <a:prstClr val="black"/>
                </a:solidFill>
                <a:latin typeface="Aptos" panose="02110004020202020204"/>
              </a:rPr>
              <a:t>)</a:t>
            </a:r>
          </a:p>
          <a:p>
            <a:pPr marL="342900" indent="-342900" defTabSz="1097280" fontAlgn="base">
              <a:buFont typeface="Arial" charset="0"/>
              <a:buChar char="•"/>
            </a:pPr>
            <a:r>
              <a:rPr lang="nb-NO" sz="1680" dirty="0" err="1">
                <a:solidFill>
                  <a:prstClr val="black"/>
                </a:solidFill>
                <a:latin typeface="Aptos" panose="02110004020202020204"/>
              </a:rPr>
              <a:t>Manage</a:t>
            </a:r>
            <a:r>
              <a:rPr lang="nb-NO" sz="1680" dirty="0">
                <a:solidFill>
                  <a:prstClr val="black"/>
                </a:solidFill>
                <a:latin typeface="Aptos" panose="02110004020202020204"/>
              </a:rPr>
              <a:t> </a:t>
            </a:r>
            <a:r>
              <a:rPr lang="nb-NO" sz="1680" dirty="0" err="1">
                <a:solidFill>
                  <a:prstClr val="black"/>
                </a:solidFill>
                <a:latin typeface="Aptos" panose="02110004020202020204"/>
              </a:rPr>
              <a:t>your</a:t>
            </a:r>
            <a:r>
              <a:rPr lang="nb-NO" sz="1680" dirty="0">
                <a:solidFill>
                  <a:prstClr val="black"/>
                </a:solidFill>
                <a:latin typeface="Aptos" panose="02110004020202020204"/>
              </a:rPr>
              <a:t> </a:t>
            </a:r>
            <a:r>
              <a:rPr lang="nb-NO" sz="1680" dirty="0" err="1">
                <a:solidFill>
                  <a:prstClr val="black"/>
                </a:solidFill>
                <a:latin typeface="Aptos" panose="02110004020202020204"/>
              </a:rPr>
              <a:t>organisation</a:t>
            </a:r>
            <a:r>
              <a:rPr lang="nb-NO" sz="1680" dirty="0">
                <a:solidFill>
                  <a:prstClr val="black"/>
                </a:solidFill>
                <a:latin typeface="Aptos" panose="02110004020202020204"/>
              </a:rPr>
              <a:t> to </a:t>
            </a:r>
            <a:r>
              <a:rPr lang="nb-NO" sz="1680" dirty="0" err="1">
                <a:solidFill>
                  <a:prstClr val="black"/>
                </a:solidFill>
                <a:latin typeface="Aptos" panose="02110004020202020204"/>
              </a:rPr>
              <a:t>help</a:t>
            </a:r>
            <a:r>
              <a:rPr lang="nb-NO" sz="1680" dirty="0">
                <a:solidFill>
                  <a:prstClr val="black"/>
                </a:solidFill>
                <a:latin typeface="Aptos" panose="02110004020202020204"/>
              </a:rPr>
              <a:t> </a:t>
            </a:r>
            <a:r>
              <a:rPr lang="nb-NO" sz="1680" dirty="0" err="1">
                <a:solidFill>
                  <a:prstClr val="black"/>
                </a:solidFill>
                <a:latin typeface="Aptos" panose="02110004020202020204"/>
              </a:rPr>
              <a:t>security</a:t>
            </a:r>
            <a:r>
              <a:rPr lang="nb-NO" sz="1680" dirty="0">
                <a:solidFill>
                  <a:prstClr val="black"/>
                </a:solidFill>
                <a:latin typeface="Aptos" panose="02110004020202020204"/>
              </a:rPr>
              <a:t>: The report has </a:t>
            </a:r>
            <a:r>
              <a:rPr lang="nb-NO" sz="1680" dirty="0" err="1">
                <a:solidFill>
                  <a:prstClr val="black"/>
                </a:solidFill>
                <a:latin typeface="Aptos" panose="02110004020202020204"/>
              </a:rPr>
              <a:t>found</a:t>
            </a:r>
            <a:r>
              <a:rPr lang="nb-NO" sz="1680" dirty="0">
                <a:solidFill>
                  <a:prstClr val="black"/>
                </a:solidFill>
                <a:latin typeface="Aptos" panose="02110004020202020204"/>
              </a:rPr>
              <a:t> </a:t>
            </a:r>
            <a:r>
              <a:rPr lang="nb-NO" sz="1680" dirty="0" err="1">
                <a:solidFill>
                  <a:prstClr val="black"/>
                </a:solidFill>
                <a:latin typeface="Aptos" panose="02110004020202020204"/>
              </a:rPr>
              <a:t>that</a:t>
            </a:r>
            <a:r>
              <a:rPr lang="nb-NO" sz="1680" dirty="0">
                <a:solidFill>
                  <a:prstClr val="black"/>
                </a:solidFill>
                <a:latin typeface="Aptos" panose="02110004020202020204"/>
              </a:rPr>
              <a:t> </a:t>
            </a:r>
            <a:r>
              <a:rPr lang="nb-NO" sz="1680" dirty="0" err="1">
                <a:solidFill>
                  <a:prstClr val="black"/>
                </a:solidFill>
                <a:latin typeface="Aptos" panose="02110004020202020204"/>
              </a:rPr>
              <a:t>effective</a:t>
            </a:r>
            <a:r>
              <a:rPr lang="nb-NO" sz="1680" dirty="0">
                <a:solidFill>
                  <a:prstClr val="black"/>
                </a:solidFill>
                <a:latin typeface="Aptos" panose="02110004020202020204"/>
              </a:rPr>
              <a:t> management of </a:t>
            </a:r>
            <a:r>
              <a:rPr lang="nb-NO" sz="1680" dirty="0" err="1">
                <a:solidFill>
                  <a:prstClr val="black"/>
                </a:solidFill>
                <a:latin typeface="Aptos" panose="02110004020202020204"/>
              </a:rPr>
              <a:t>security</a:t>
            </a:r>
            <a:r>
              <a:rPr lang="nb-NO" sz="1680" dirty="0">
                <a:solidFill>
                  <a:prstClr val="black"/>
                </a:solidFill>
                <a:latin typeface="Aptos" panose="02110004020202020204"/>
              </a:rPr>
              <a:t> </a:t>
            </a:r>
            <a:r>
              <a:rPr lang="nb-NO" sz="1680" dirty="0" err="1">
                <a:solidFill>
                  <a:prstClr val="black"/>
                </a:solidFill>
                <a:latin typeface="Aptos" panose="02110004020202020204"/>
              </a:rPr>
              <a:t>can</a:t>
            </a:r>
            <a:r>
              <a:rPr lang="nb-NO" sz="1680" dirty="0">
                <a:solidFill>
                  <a:prstClr val="black"/>
                </a:solidFill>
                <a:latin typeface="Aptos" panose="02110004020202020204"/>
              </a:rPr>
              <a:t> </a:t>
            </a:r>
            <a:r>
              <a:rPr lang="nb-NO" sz="1680" dirty="0" err="1">
                <a:solidFill>
                  <a:prstClr val="black"/>
                </a:solidFill>
                <a:latin typeface="Aptos" panose="02110004020202020204"/>
              </a:rPr>
              <a:t>draw</a:t>
            </a:r>
            <a:r>
              <a:rPr lang="nb-NO" sz="1680" dirty="0">
                <a:solidFill>
                  <a:prstClr val="black"/>
                </a:solidFill>
                <a:latin typeface="Aptos" panose="02110004020202020204"/>
              </a:rPr>
              <a:t> </a:t>
            </a:r>
            <a:r>
              <a:rPr lang="nb-NO" sz="1680" dirty="0" err="1">
                <a:solidFill>
                  <a:prstClr val="black"/>
                </a:solidFill>
                <a:latin typeface="Aptos" panose="02110004020202020204"/>
              </a:rPr>
              <a:t>knowledge</a:t>
            </a:r>
            <a:r>
              <a:rPr lang="nb-NO" sz="1680" dirty="0">
                <a:solidFill>
                  <a:prstClr val="black"/>
                </a:solidFill>
                <a:latin typeface="Aptos" panose="02110004020202020204"/>
              </a:rPr>
              <a:t> and </a:t>
            </a:r>
            <a:r>
              <a:rPr lang="nb-NO" sz="1680" dirty="0" err="1">
                <a:solidFill>
                  <a:prstClr val="black"/>
                </a:solidFill>
                <a:latin typeface="Aptos" panose="02110004020202020204"/>
              </a:rPr>
              <a:t>tools</a:t>
            </a:r>
            <a:r>
              <a:rPr lang="nb-NO" sz="1680" dirty="0">
                <a:solidFill>
                  <a:prstClr val="black"/>
                </a:solidFill>
                <a:latin typeface="Aptos" panose="02110004020202020204"/>
              </a:rPr>
              <a:t> from </a:t>
            </a:r>
            <a:r>
              <a:rPr lang="nb-NO" sz="1680" dirty="0" err="1">
                <a:solidFill>
                  <a:prstClr val="black"/>
                </a:solidFill>
                <a:latin typeface="Aptos" panose="02110004020202020204"/>
              </a:rPr>
              <a:t>safety</a:t>
            </a:r>
            <a:r>
              <a:rPr lang="nb-NO" sz="1680" dirty="0">
                <a:solidFill>
                  <a:prstClr val="black"/>
                </a:solidFill>
                <a:latin typeface="Aptos" panose="02110004020202020204"/>
              </a:rPr>
              <a:t>. </a:t>
            </a:r>
            <a:r>
              <a:rPr lang="nb-NO" sz="1680" dirty="0" err="1">
                <a:solidFill>
                  <a:prstClr val="black"/>
                </a:solidFill>
                <a:latin typeface="Aptos" panose="02110004020202020204"/>
              </a:rPr>
              <a:t>Similarly</a:t>
            </a:r>
            <a:r>
              <a:rPr lang="nb-NO" sz="1680" dirty="0">
                <a:solidFill>
                  <a:prstClr val="black"/>
                </a:solidFill>
                <a:latin typeface="Aptos" panose="02110004020202020204"/>
              </a:rPr>
              <a:t>, Human Resources </a:t>
            </a:r>
            <a:r>
              <a:rPr lang="nb-NO" sz="1680" dirty="0" err="1">
                <a:solidFill>
                  <a:prstClr val="black"/>
                </a:solidFill>
                <a:latin typeface="Aptos" panose="02110004020202020204"/>
              </a:rPr>
              <a:t>can</a:t>
            </a:r>
            <a:r>
              <a:rPr lang="nb-NO" sz="1680" dirty="0">
                <a:solidFill>
                  <a:prstClr val="black"/>
                </a:solidFill>
                <a:latin typeface="Aptos" panose="02110004020202020204"/>
              </a:rPr>
              <a:t> assist </a:t>
            </a:r>
            <a:r>
              <a:rPr lang="nb-NO" sz="1680" dirty="0" err="1">
                <a:solidFill>
                  <a:prstClr val="black"/>
                </a:solidFill>
                <a:latin typeface="Aptos" panose="02110004020202020204"/>
              </a:rPr>
              <a:t>with</a:t>
            </a:r>
            <a:r>
              <a:rPr lang="nb-NO" sz="1680" dirty="0">
                <a:solidFill>
                  <a:prstClr val="black"/>
                </a:solidFill>
                <a:latin typeface="Aptos" panose="02110004020202020204"/>
              </a:rPr>
              <a:t> </a:t>
            </a:r>
            <a:r>
              <a:rPr lang="nb-NO" sz="1680" dirty="0" err="1">
                <a:solidFill>
                  <a:prstClr val="black"/>
                </a:solidFill>
                <a:latin typeface="Aptos" panose="02110004020202020204"/>
              </a:rPr>
              <a:t>the</a:t>
            </a:r>
            <a:r>
              <a:rPr lang="nb-NO" sz="1680" dirty="0">
                <a:solidFill>
                  <a:prstClr val="black"/>
                </a:solidFill>
                <a:latin typeface="Aptos" panose="02110004020202020204"/>
              </a:rPr>
              <a:t> design of </a:t>
            </a:r>
            <a:r>
              <a:rPr lang="nb-NO" sz="1680" dirty="0" err="1">
                <a:solidFill>
                  <a:prstClr val="black"/>
                </a:solidFill>
                <a:latin typeface="Aptos" panose="02110004020202020204"/>
              </a:rPr>
              <a:t>incentives</a:t>
            </a:r>
            <a:r>
              <a:rPr lang="nb-NO" sz="1680" dirty="0">
                <a:solidFill>
                  <a:prstClr val="black"/>
                </a:solidFill>
                <a:latin typeface="Aptos" panose="02110004020202020204"/>
              </a:rPr>
              <a:t> and KPIs, and </a:t>
            </a:r>
            <a:r>
              <a:rPr lang="nb-NO" sz="1680" dirty="0" err="1">
                <a:solidFill>
                  <a:prstClr val="black"/>
                </a:solidFill>
                <a:latin typeface="Aptos" panose="02110004020202020204"/>
              </a:rPr>
              <a:t>helping</a:t>
            </a:r>
            <a:r>
              <a:rPr lang="nb-NO" sz="1680" dirty="0">
                <a:solidFill>
                  <a:prstClr val="black"/>
                </a:solidFill>
                <a:latin typeface="Aptos" panose="02110004020202020204"/>
              </a:rPr>
              <a:t> to </a:t>
            </a:r>
            <a:r>
              <a:rPr lang="nb-NO" sz="1680" dirty="0" err="1">
                <a:solidFill>
                  <a:prstClr val="black"/>
                </a:solidFill>
                <a:latin typeface="Aptos" panose="02110004020202020204"/>
              </a:rPr>
              <a:t>identify</a:t>
            </a:r>
            <a:r>
              <a:rPr lang="nb-NO" sz="1680" dirty="0">
                <a:solidFill>
                  <a:prstClr val="black"/>
                </a:solidFill>
                <a:latin typeface="Aptos" panose="02110004020202020204"/>
              </a:rPr>
              <a:t> staff </a:t>
            </a:r>
            <a:r>
              <a:rPr lang="nb-NO" sz="1680" dirty="0" err="1">
                <a:solidFill>
                  <a:prstClr val="black"/>
                </a:solidFill>
                <a:latin typeface="Aptos" panose="02110004020202020204"/>
              </a:rPr>
              <a:t>who</a:t>
            </a:r>
            <a:r>
              <a:rPr lang="nb-NO" sz="1680" dirty="0">
                <a:solidFill>
                  <a:prstClr val="black"/>
                </a:solidFill>
                <a:latin typeface="Aptos" panose="02110004020202020204"/>
              </a:rPr>
              <a:t> </a:t>
            </a:r>
            <a:r>
              <a:rPr lang="nb-NO" sz="1680" dirty="0" err="1">
                <a:solidFill>
                  <a:prstClr val="black"/>
                </a:solidFill>
                <a:latin typeface="Aptos" panose="02110004020202020204"/>
              </a:rPr>
              <a:t>are</a:t>
            </a:r>
            <a:r>
              <a:rPr lang="nb-NO" sz="1680" dirty="0">
                <a:solidFill>
                  <a:prstClr val="black"/>
                </a:solidFill>
                <a:latin typeface="Aptos" panose="02110004020202020204"/>
              </a:rPr>
              <a:t> </a:t>
            </a:r>
            <a:r>
              <a:rPr lang="nb-NO" sz="1680" dirty="0" err="1">
                <a:solidFill>
                  <a:prstClr val="black"/>
                </a:solidFill>
                <a:latin typeface="Aptos" panose="02110004020202020204"/>
              </a:rPr>
              <a:t>interested</a:t>
            </a:r>
            <a:r>
              <a:rPr lang="nb-NO" sz="1680" dirty="0">
                <a:solidFill>
                  <a:prstClr val="black"/>
                </a:solidFill>
                <a:latin typeface="Aptos" panose="02110004020202020204"/>
              </a:rPr>
              <a:t> in </a:t>
            </a:r>
            <a:r>
              <a:rPr lang="nb-NO" sz="1680" dirty="0" err="1">
                <a:solidFill>
                  <a:prstClr val="black"/>
                </a:solidFill>
                <a:latin typeface="Aptos" panose="02110004020202020204"/>
              </a:rPr>
              <a:t>acquiring</a:t>
            </a:r>
            <a:r>
              <a:rPr lang="nb-NO" sz="1680" dirty="0">
                <a:solidFill>
                  <a:prstClr val="black"/>
                </a:solidFill>
                <a:latin typeface="Aptos" panose="02110004020202020204"/>
              </a:rPr>
              <a:t> </a:t>
            </a:r>
            <a:r>
              <a:rPr lang="nb-NO" sz="1680" dirty="0" err="1">
                <a:solidFill>
                  <a:prstClr val="black"/>
                </a:solidFill>
                <a:latin typeface="Aptos" panose="02110004020202020204"/>
              </a:rPr>
              <a:t>new</a:t>
            </a:r>
            <a:r>
              <a:rPr lang="nb-NO" sz="1680" dirty="0">
                <a:solidFill>
                  <a:prstClr val="black"/>
                </a:solidFill>
                <a:latin typeface="Aptos" panose="02110004020202020204"/>
              </a:rPr>
              <a:t> skills and </a:t>
            </a:r>
            <a:r>
              <a:rPr lang="nb-NO" sz="1680" dirty="0" err="1">
                <a:solidFill>
                  <a:prstClr val="black"/>
                </a:solidFill>
                <a:latin typeface="Aptos" panose="02110004020202020204"/>
              </a:rPr>
              <a:t>take</a:t>
            </a:r>
            <a:r>
              <a:rPr lang="nb-NO" sz="1680" dirty="0">
                <a:solidFill>
                  <a:prstClr val="black"/>
                </a:solidFill>
                <a:latin typeface="Aptos" panose="02110004020202020204"/>
              </a:rPr>
              <a:t> </a:t>
            </a:r>
            <a:r>
              <a:rPr lang="nb-NO" sz="1680" dirty="0" err="1">
                <a:solidFill>
                  <a:prstClr val="black"/>
                </a:solidFill>
                <a:latin typeface="Aptos" panose="02110004020202020204"/>
              </a:rPr>
              <a:t>on</a:t>
            </a:r>
            <a:r>
              <a:rPr lang="nb-NO" sz="1680" dirty="0">
                <a:solidFill>
                  <a:prstClr val="black"/>
                </a:solidFill>
                <a:latin typeface="Aptos" panose="02110004020202020204"/>
              </a:rPr>
              <a:t> </a:t>
            </a:r>
            <a:r>
              <a:rPr lang="nb-NO" sz="1680" dirty="0" err="1">
                <a:solidFill>
                  <a:prstClr val="black"/>
                </a:solidFill>
                <a:latin typeface="Aptos" panose="02110004020202020204"/>
              </a:rPr>
              <a:t>extra</a:t>
            </a:r>
            <a:r>
              <a:rPr lang="nb-NO" sz="1680" dirty="0">
                <a:solidFill>
                  <a:prstClr val="black"/>
                </a:solidFill>
                <a:latin typeface="Aptos" panose="02110004020202020204"/>
              </a:rPr>
              <a:t> </a:t>
            </a:r>
            <a:r>
              <a:rPr lang="nb-NO" sz="1680" dirty="0" err="1">
                <a:solidFill>
                  <a:prstClr val="black"/>
                </a:solidFill>
                <a:latin typeface="Aptos" panose="02110004020202020204"/>
              </a:rPr>
              <a:t>responsibilities</a:t>
            </a:r>
            <a:r>
              <a:rPr lang="nb-NO" sz="1680" dirty="0">
                <a:solidFill>
                  <a:prstClr val="black"/>
                </a:solidFill>
                <a:latin typeface="Aptos" panose="02110004020202020204"/>
              </a:rPr>
              <a:t>. Communications and </a:t>
            </a:r>
            <a:r>
              <a:rPr lang="nb-NO" sz="1680" dirty="0" err="1">
                <a:solidFill>
                  <a:prstClr val="black"/>
                </a:solidFill>
                <a:latin typeface="Aptos" panose="02110004020202020204"/>
              </a:rPr>
              <a:t>marketing</a:t>
            </a:r>
            <a:r>
              <a:rPr lang="nb-NO" sz="1680" dirty="0">
                <a:solidFill>
                  <a:prstClr val="black"/>
                </a:solidFill>
                <a:latin typeface="Aptos" panose="02110004020202020204"/>
              </a:rPr>
              <a:t> </a:t>
            </a:r>
            <a:r>
              <a:rPr lang="nb-NO" sz="1680" dirty="0" err="1">
                <a:solidFill>
                  <a:prstClr val="black"/>
                </a:solidFill>
                <a:latin typeface="Aptos" panose="02110004020202020204"/>
              </a:rPr>
              <a:t>can</a:t>
            </a:r>
            <a:r>
              <a:rPr lang="nb-NO" sz="1680" dirty="0">
                <a:solidFill>
                  <a:prstClr val="black"/>
                </a:solidFill>
                <a:latin typeface="Aptos" panose="02110004020202020204"/>
              </a:rPr>
              <a:t> </a:t>
            </a:r>
            <a:r>
              <a:rPr lang="nb-NO" sz="1680" dirty="0" err="1">
                <a:solidFill>
                  <a:prstClr val="black"/>
                </a:solidFill>
                <a:latin typeface="Aptos" panose="02110004020202020204"/>
              </a:rPr>
              <a:t>help</a:t>
            </a:r>
            <a:r>
              <a:rPr lang="nb-NO" sz="1680" dirty="0">
                <a:solidFill>
                  <a:prstClr val="black"/>
                </a:solidFill>
                <a:latin typeface="Aptos" panose="02110004020202020204"/>
              </a:rPr>
              <a:t> to </a:t>
            </a:r>
            <a:r>
              <a:rPr lang="nb-NO" sz="1680" dirty="0" err="1">
                <a:solidFill>
                  <a:prstClr val="black"/>
                </a:solidFill>
                <a:latin typeface="Aptos" panose="02110004020202020204"/>
              </a:rPr>
              <a:t>improve</a:t>
            </a:r>
            <a:r>
              <a:rPr lang="nb-NO" sz="1680" dirty="0">
                <a:solidFill>
                  <a:prstClr val="black"/>
                </a:solidFill>
                <a:latin typeface="Aptos" panose="02110004020202020204"/>
              </a:rPr>
              <a:t> </a:t>
            </a:r>
            <a:r>
              <a:rPr lang="nb-NO" sz="1680" dirty="0" err="1">
                <a:solidFill>
                  <a:prstClr val="black"/>
                </a:solidFill>
                <a:latin typeface="Aptos" panose="02110004020202020204"/>
              </a:rPr>
              <a:t>effectiveness</a:t>
            </a:r>
            <a:r>
              <a:rPr lang="nb-NO" sz="1680" dirty="0">
                <a:solidFill>
                  <a:prstClr val="black"/>
                </a:solidFill>
                <a:latin typeface="Aptos" panose="02110004020202020204"/>
              </a:rPr>
              <a:t> of </a:t>
            </a:r>
            <a:r>
              <a:rPr lang="nb-NO" sz="1680" dirty="0" err="1">
                <a:solidFill>
                  <a:prstClr val="black"/>
                </a:solidFill>
                <a:latin typeface="Aptos" panose="02110004020202020204"/>
              </a:rPr>
              <a:t>awareness</a:t>
            </a:r>
            <a:r>
              <a:rPr lang="nb-NO" sz="1680" dirty="0">
                <a:solidFill>
                  <a:prstClr val="black"/>
                </a:solidFill>
                <a:latin typeface="Aptos" panose="02110004020202020204"/>
              </a:rPr>
              <a:t> materials. Leveraging </a:t>
            </a:r>
            <a:r>
              <a:rPr lang="nb-NO" sz="1680" dirty="0" err="1">
                <a:solidFill>
                  <a:prstClr val="black"/>
                </a:solidFill>
                <a:latin typeface="Aptos" panose="02110004020202020204"/>
              </a:rPr>
              <a:t>your</a:t>
            </a:r>
            <a:r>
              <a:rPr lang="nb-NO" sz="1680" dirty="0">
                <a:solidFill>
                  <a:prstClr val="black"/>
                </a:solidFill>
                <a:latin typeface="Aptos" panose="02110004020202020204"/>
              </a:rPr>
              <a:t> </a:t>
            </a:r>
            <a:r>
              <a:rPr lang="nb-NO" sz="1680" dirty="0" err="1">
                <a:solidFill>
                  <a:prstClr val="black"/>
                </a:solidFill>
                <a:latin typeface="Aptos" panose="02110004020202020204"/>
              </a:rPr>
              <a:t>own</a:t>
            </a:r>
            <a:r>
              <a:rPr lang="nb-NO" sz="1680" dirty="0">
                <a:solidFill>
                  <a:prstClr val="black"/>
                </a:solidFill>
                <a:latin typeface="Aptos" panose="02110004020202020204"/>
              </a:rPr>
              <a:t> </a:t>
            </a:r>
            <a:r>
              <a:rPr lang="nb-NO" sz="1680" dirty="0" err="1">
                <a:solidFill>
                  <a:prstClr val="black"/>
                </a:solidFill>
                <a:latin typeface="Aptos" panose="02110004020202020204"/>
              </a:rPr>
              <a:t>resources</a:t>
            </a:r>
            <a:r>
              <a:rPr lang="nb-NO" sz="1680" dirty="0">
                <a:solidFill>
                  <a:prstClr val="black"/>
                </a:solidFill>
                <a:latin typeface="Aptos" panose="02110004020202020204"/>
              </a:rPr>
              <a:t> and </a:t>
            </a:r>
            <a:r>
              <a:rPr lang="nb-NO" sz="1680" dirty="0" err="1">
                <a:solidFill>
                  <a:prstClr val="black"/>
                </a:solidFill>
                <a:latin typeface="Aptos" panose="02110004020202020204"/>
              </a:rPr>
              <a:t>breaking</a:t>
            </a:r>
            <a:r>
              <a:rPr lang="nb-NO" sz="1680" dirty="0">
                <a:solidFill>
                  <a:prstClr val="black"/>
                </a:solidFill>
                <a:latin typeface="Aptos" panose="02110004020202020204"/>
              </a:rPr>
              <a:t> down silos to </a:t>
            </a:r>
            <a:r>
              <a:rPr lang="nb-NO" sz="1680" dirty="0" err="1">
                <a:solidFill>
                  <a:prstClr val="black"/>
                </a:solidFill>
                <a:latin typeface="Aptos" panose="02110004020202020204"/>
              </a:rPr>
              <a:t>solve</a:t>
            </a:r>
            <a:r>
              <a:rPr lang="nb-NO" sz="1680" dirty="0">
                <a:solidFill>
                  <a:prstClr val="black"/>
                </a:solidFill>
                <a:latin typeface="Aptos" panose="02110004020202020204"/>
              </a:rPr>
              <a:t> problems is a management </a:t>
            </a:r>
            <a:r>
              <a:rPr lang="nb-NO" sz="1680" dirty="0" err="1">
                <a:solidFill>
                  <a:prstClr val="black"/>
                </a:solidFill>
                <a:latin typeface="Aptos" panose="02110004020202020204"/>
              </a:rPr>
              <a:t>task</a:t>
            </a:r>
            <a:r>
              <a:rPr lang="nb-NO" sz="1680" dirty="0">
                <a:solidFill>
                  <a:prstClr val="black"/>
                </a:solidFill>
                <a:latin typeface="Aptos" panose="02110004020202020204"/>
              </a:rPr>
              <a:t>.</a:t>
            </a:r>
          </a:p>
        </p:txBody>
      </p:sp>
      <p:sp>
        <p:nvSpPr>
          <p:cNvPr id="2" name="Tittel 1"/>
          <p:cNvSpPr>
            <a:spLocks noGrp="1"/>
          </p:cNvSpPr>
          <p:nvPr>
            <p:ph type="title"/>
          </p:nvPr>
        </p:nvSpPr>
        <p:spPr>
          <a:xfrm>
            <a:off x="370390" y="285366"/>
            <a:ext cx="13889621" cy="881364"/>
          </a:xfrm>
        </p:spPr>
        <p:txBody>
          <a:bodyPr>
            <a:normAutofit/>
          </a:bodyPr>
          <a:lstStyle/>
          <a:p>
            <a:r>
              <a:rPr lang="nb-NO" sz="3840" dirty="0" err="1">
                <a:solidFill>
                  <a:schemeClr val="accent1"/>
                </a:solidFill>
                <a:latin typeface="Helvetica Neue" charset="0"/>
                <a:ea typeface="Helvetica Neue" charset="0"/>
                <a:cs typeface="Helvetica Neue" charset="0"/>
              </a:rPr>
              <a:t>Recommendations</a:t>
            </a:r>
            <a:r>
              <a:rPr lang="nb-NO" sz="3840" dirty="0">
                <a:solidFill>
                  <a:schemeClr val="accent1"/>
                </a:solidFill>
                <a:latin typeface="Helvetica Neue" charset="0"/>
                <a:ea typeface="Helvetica Neue" charset="0"/>
                <a:cs typeface="Helvetica Neue" charset="0"/>
              </a:rPr>
              <a:t> for </a:t>
            </a:r>
            <a:r>
              <a:rPr lang="nb-NO" sz="3840" dirty="0" err="1">
                <a:solidFill>
                  <a:schemeClr val="accent1"/>
                </a:solidFill>
                <a:latin typeface="Helvetica Neue" charset="0"/>
                <a:ea typeface="Helvetica Neue" charset="0"/>
                <a:cs typeface="Helvetica Neue" charset="0"/>
              </a:rPr>
              <a:t>specific</a:t>
            </a:r>
            <a:r>
              <a:rPr lang="nb-NO" sz="3840" dirty="0">
                <a:solidFill>
                  <a:schemeClr val="accent1"/>
                </a:solidFill>
                <a:latin typeface="Helvetica Neue" charset="0"/>
                <a:ea typeface="Helvetica Neue" charset="0"/>
                <a:cs typeface="Helvetica Neue" charset="0"/>
              </a:rPr>
              <a:t> </a:t>
            </a:r>
            <a:r>
              <a:rPr lang="nb-NO" sz="3840" dirty="0" err="1">
                <a:solidFill>
                  <a:schemeClr val="accent1"/>
                </a:solidFill>
                <a:latin typeface="Helvetica Neue" charset="0"/>
                <a:ea typeface="Helvetica Neue" charset="0"/>
                <a:cs typeface="Helvetica Neue" charset="0"/>
              </a:rPr>
              <a:t>groups</a:t>
            </a:r>
            <a:endParaRPr lang="en-US" sz="3840" dirty="0">
              <a:solidFill>
                <a:schemeClr val="accent1"/>
              </a:solidFill>
            </a:endParaRPr>
          </a:p>
        </p:txBody>
      </p:sp>
      <p:sp>
        <p:nvSpPr>
          <p:cNvPr id="3" name="TekstSylinder 2"/>
          <p:cNvSpPr txBox="1"/>
          <p:nvPr/>
        </p:nvSpPr>
        <p:spPr>
          <a:xfrm>
            <a:off x="370390" y="1166730"/>
            <a:ext cx="6251791" cy="5706177"/>
          </a:xfrm>
          <a:prstGeom prst="rect">
            <a:avLst/>
          </a:prstGeom>
          <a:noFill/>
        </p:spPr>
        <p:txBody>
          <a:bodyPr wrap="square" rtlCol="0">
            <a:spAutoFit/>
          </a:bodyPr>
          <a:lstStyle/>
          <a:p>
            <a:pPr defTabSz="1097280"/>
            <a:r>
              <a:rPr lang="nb-NO" sz="1920" b="1" u="sng" dirty="0">
                <a:solidFill>
                  <a:prstClr val="black"/>
                </a:solidFill>
                <a:latin typeface="Aptos" panose="02110004020202020204"/>
              </a:rPr>
              <a:t>Policy Makers</a:t>
            </a:r>
          </a:p>
          <a:p>
            <a:pPr defTabSz="1097280"/>
            <a:endParaRPr lang="nb-NO" sz="1920" dirty="0">
              <a:solidFill>
                <a:prstClr val="black"/>
              </a:solidFill>
              <a:latin typeface="Aptos" panose="02110004020202020204"/>
            </a:endParaRPr>
          </a:p>
          <a:p>
            <a:pPr marL="342900" indent="-342900" defTabSz="1097280" fontAlgn="base">
              <a:buFont typeface="Arial" charset="0"/>
              <a:buChar char="•"/>
            </a:pPr>
            <a:r>
              <a:rPr lang="nb-NO" sz="1920" dirty="0">
                <a:solidFill>
                  <a:prstClr val="black"/>
                </a:solidFill>
                <a:latin typeface="Aptos" panose="02110004020202020204"/>
              </a:rPr>
              <a:t>Ensure </a:t>
            </a:r>
            <a:r>
              <a:rPr lang="nb-NO" sz="1920" dirty="0" err="1">
                <a:solidFill>
                  <a:prstClr val="black"/>
                </a:solidFill>
                <a:latin typeface="Aptos" panose="02110004020202020204"/>
              </a:rPr>
              <a:t>responsibilities</a:t>
            </a:r>
            <a:r>
              <a:rPr lang="nb-NO" sz="1920" dirty="0">
                <a:solidFill>
                  <a:prstClr val="black"/>
                </a:solidFill>
                <a:latin typeface="Aptos" panose="02110004020202020204"/>
              </a:rPr>
              <a:t> </a:t>
            </a:r>
            <a:r>
              <a:rPr lang="nb-NO" sz="1920" dirty="0" err="1">
                <a:solidFill>
                  <a:prstClr val="black"/>
                </a:solidFill>
                <a:latin typeface="Aptos" panose="02110004020202020204"/>
              </a:rPr>
              <a:t>are</a:t>
            </a:r>
            <a:r>
              <a:rPr lang="nb-NO" sz="1920" dirty="0">
                <a:solidFill>
                  <a:prstClr val="black"/>
                </a:solidFill>
                <a:latin typeface="Aptos" panose="02110004020202020204"/>
              </a:rPr>
              <a:t> </a:t>
            </a:r>
            <a:r>
              <a:rPr lang="nb-NO" sz="1920" dirty="0" err="1">
                <a:solidFill>
                  <a:prstClr val="black"/>
                </a:solidFill>
                <a:latin typeface="Aptos" panose="02110004020202020204"/>
              </a:rPr>
              <a:t>assigned</a:t>
            </a:r>
            <a:r>
              <a:rPr lang="nb-NO" sz="1920" dirty="0">
                <a:solidFill>
                  <a:prstClr val="black"/>
                </a:solidFill>
                <a:latin typeface="Aptos" panose="02110004020202020204"/>
              </a:rPr>
              <a:t> to </a:t>
            </a:r>
            <a:r>
              <a:rPr lang="nb-NO" sz="1920" dirty="0" err="1">
                <a:solidFill>
                  <a:prstClr val="black"/>
                </a:solidFill>
                <a:latin typeface="Aptos" panose="02110004020202020204"/>
              </a:rPr>
              <a:t>those</a:t>
            </a:r>
            <a:r>
              <a:rPr lang="nb-NO" sz="1920" dirty="0">
                <a:solidFill>
                  <a:prstClr val="black"/>
                </a:solidFill>
                <a:latin typeface="Aptos" panose="02110004020202020204"/>
              </a:rPr>
              <a:t> </a:t>
            </a:r>
            <a:r>
              <a:rPr lang="nb-NO" sz="1920" dirty="0" err="1">
                <a:solidFill>
                  <a:prstClr val="black"/>
                </a:solidFill>
                <a:latin typeface="Aptos" panose="02110004020202020204"/>
              </a:rPr>
              <a:t>who</a:t>
            </a:r>
            <a:r>
              <a:rPr lang="nb-NO" sz="1920" dirty="0">
                <a:solidFill>
                  <a:prstClr val="black"/>
                </a:solidFill>
                <a:latin typeface="Aptos" panose="02110004020202020204"/>
              </a:rPr>
              <a:t> have </a:t>
            </a:r>
            <a:r>
              <a:rPr lang="nb-NO" sz="1920" dirty="0" err="1">
                <a:solidFill>
                  <a:prstClr val="black"/>
                </a:solidFill>
                <a:latin typeface="Aptos" panose="02110004020202020204"/>
              </a:rPr>
              <a:t>the</a:t>
            </a:r>
            <a:r>
              <a:rPr lang="nb-NO" sz="1920" dirty="0">
                <a:solidFill>
                  <a:prstClr val="black"/>
                </a:solidFill>
                <a:latin typeface="Aptos" panose="02110004020202020204"/>
              </a:rPr>
              <a:t> </a:t>
            </a:r>
            <a:r>
              <a:rPr lang="nb-NO" sz="1920" dirty="0" err="1">
                <a:solidFill>
                  <a:prstClr val="black"/>
                </a:solidFill>
                <a:latin typeface="Aptos" panose="02110004020202020204"/>
              </a:rPr>
              <a:t>capability</a:t>
            </a:r>
            <a:r>
              <a:rPr lang="nb-NO" sz="1920" dirty="0">
                <a:solidFill>
                  <a:prstClr val="black"/>
                </a:solidFill>
                <a:latin typeface="Aptos" panose="02110004020202020204"/>
              </a:rPr>
              <a:t> to </a:t>
            </a:r>
            <a:r>
              <a:rPr lang="nb-NO" sz="1920" dirty="0" err="1">
                <a:solidFill>
                  <a:prstClr val="black"/>
                </a:solidFill>
                <a:latin typeface="Aptos" panose="02110004020202020204"/>
              </a:rPr>
              <a:t>discharge</a:t>
            </a:r>
            <a:r>
              <a:rPr lang="nb-NO" sz="1920" dirty="0">
                <a:solidFill>
                  <a:prstClr val="black"/>
                </a:solidFill>
                <a:latin typeface="Aptos" panose="02110004020202020204"/>
              </a:rPr>
              <a:t> </a:t>
            </a:r>
            <a:r>
              <a:rPr lang="nb-NO" sz="1920" dirty="0" err="1">
                <a:solidFill>
                  <a:prstClr val="black"/>
                </a:solidFill>
                <a:latin typeface="Aptos" panose="02110004020202020204"/>
              </a:rPr>
              <a:t>those</a:t>
            </a:r>
            <a:r>
              <a:rPr lang="nb-NO" sz="1920" dirty="0">
                <a:solidFill>
                  <a:prstClr val="black"/>
                </a:solidFill>
                <a:latin typeface="Aptos" panose="02110004020202020204"/>
              </a:rPr>
              <a:t> </a:t>
            </a:r>
            <a:r>
              <a:rPr lang="nb-NO" sz="1920" dirty="0" err="1">
                <a:solidFill>
                  <a:prstClr val="black"/>
                </a:solidFill>
                <a:latin typeface="Aptos" panose="02110004020202020204"/>
              </a:rPr>
              <a:t>responsibilities</a:t>
            </a:r>
            <a:r>
              <a:rPr lang="nb-NO" sz="1920" dirty="0">
                <a:solidFill>
                  <a:prstClr val="black"/>
                </a:solidFill>
                <a:latin typeface="Aptos" panose="02110004020202020204"/>
              </a:rPr>
              <a:t> </a:t>
            </a:r>
          </a:p>
          <a:p>
            <a:pPr marL="342900" indent="-342900" defTabSz="1097280" fontAlgn="base">
              <a:buFont typeface="Arial" charset="0"/>
              <a:buChar char="•"/>
            </a:pPr>
            <a:r>
              <a:rPr lang="nb-NO" sz="1920" dirty="0" err="1">
                <a:solidFill>
                  <a:prstClr val="black"/>
                </a:solidFill>
                <a:latin typeface="Aptos" panose="02110004020202020204"/>
              </a:rPr>
              <a:t>Signpost</a:t>
            </a:r>
            <a:r>
              <a:rPr lang="nb-NO" sz="1920" dirty="0">
                <a:solidFill>
                  <a:prstClr val="black"/>
                </a:solidFill>
                <a:latin typeface="Aptos" panose="02110004020202020204"/>
              </a:rPr>
              <a:t> </a:t>
            </a:r>
            <a:r>
              <a:rPr lang="nb-NO" sz="1920" dirty="0" err="1">
                <a:solidFill>
                  <a:prstClr val="black"/>
                </a:solidFill>
                <a:latin typeface="Aptos" panose="02110004020202020204"/>
              </a:rPr>
              <a:t>trustworthy</a:t>
            </a:r>
            <a:r>
              <a:rPr lang="nb-NO" sz="1920" dirty="0">
                <a:solidFill>
                  <a:prstClr val="black"/>
                </a:solidFill>
                <a:latin typeface="Aptos" panose="02110004020202020204"/>
              </a:rPr>
              <a:t> </a:t>
            </a:r>
            <a:r>
              <a:rPr lang="nb-NO" sz="1920" dirty="0" err="1">
                <a:solidFill>
                  <a:prstClr val="black"/>
                </a:solidFill>
                <a:latin typeface="Aptos" panose="02110004020202020204"/>
              </a:rPr>
              <a:t>competence</a:t>
            </a:r>
            <a:r>
              <a:rPr lang="nb-NO" sz="1920" dirty="0">
                <a:solidFill>
                  <a:prstClr val="black"/>
                </a:solidFill>
                <a:latin typeface="Aptos" panose="02110004020202020204"/>
              </a:rPr>
              <a:t> - e.g. </a:t>
            </a:r>
            <a:r>
              <a:rPr lang="nb-NO" sz="1920" dirty="0" err="1">
                <a:solidFill>
                  <a:prstClr val="black"/>
                </a:solidFill>
                <a:latin typeface="Aptos" panose="02110004020202020204"/>
              </a:rPr>
              <a:t>where</a:t>
            </a:r>
            <a:r>
              <a:rPr lang="nb-NO" sz="1920" dirty="0">
                <a:solidFill>
                  <a:prstClr val="black"/>
                </a:solidFill>
                <a:latin typeface="Aptos" panose="02110004020202020204"/>
              </a:rPr>
              <a:t> to </a:t>
            </a:r>
            <a:r>
              <a:rPr lang="nb-NO" sz="1920" dirty="0" err="1">
                <a:solidFill>
                  <a:prstClr val="black"/>
                </a:solidFill>
                <a:latin typeface="Aptos" panose="02110004020202020204"/>
              </a:rPr>
              <a:t>look</a:t>
            </a:r>
            <a:r>
              <a:rPr lang="nb-NO" sz="1920" dirty="0">
                <a:solidFill>
                  <a:prstClr val="black"/>
                </a:solidFill>
                <a:latin typeface="Aptos" panose="02110004020202020204"/>
              </a:rPr>
              <a:t> for </a:t>
            </a:r>
            <a:r>
              <a:rPr lang="nb-NO" sz="1920" dirty="0" err="1">
                <a:solidFill>
                  <a:prstClr val="black"/>
                </a:solidFill>
                <a:latin typeface="Aptos" panose="02110004020202020204"/>
              </a:rPr>
              <a:t>guidance</a:t>
            </a:r>
            <a:r>
              <a:rPr lang="nb-NO" sz="1920" dirty="0">
                <a:solidFill>
                  <a:prstClr val="black"/>
                </a:solidFill>
                <a:latin typeface="Aptos" panose="02110004020202020204"/>
              </a:rPr>
              <a:t> </a:t>
            </a:r>
            <a:r>
              <a:rPr lang="nb-NO" sz="1920" dirty="0" err="1">
                <a:solidFill>
                  <a:prstClr val="black"/>
                </a:solidFill>
                <a:latin typeface="Aptos" panose="02110004020202020204"/>
              </a:rPr>
              <a:t>on</a:t>
            </a:r>
            <a:r>
              <a:rPr lang="nb-NO" sz="1920" dirty="0">
                <a:solidFill>
                  <a:prstClr val="black"/>
                </a:solidFill>
                <a:latin typeface="Aptos" panose="02110004020202020204"/>
              </a:rPr>
              <a:t> </a:t>
            </a:r>
            <a:r>
              <a:rPr lang="nb-NO" sz="1920" dirty="0" err="1">
                <a:solidFill>
                  <a:prstClr val="black"/>
                </a:solidFill>
                <a:latin typeface="Aptos" panose="02110004020202020204"/>
              </a:rPr>
              <a:t>specific</a:t>
            </a:r>
            <a:r>
              <a:rPr lang="nb-NO" sz="1920" dirty="0">
                <a:solidFill>
                  <a:prstClr val="black"/>
                </a:solidFill>
                <a:latin typeface="Aptos" panose="02110004020202020204"/>
              </a:rPr>
              <a:t> </a:t>
            </a:r>
            <a:r>
              <a:rPr lang="nb-NO" sz="1920" dirty="0" err="1">
                <a:solidFill>
                  <a:prstClr val="black"/>
                </a:solidFill>
                <a:latin typeface="Aptos" panose="02110004020202020204"/>
              </a:rPr>
              <a:t>issues</a:t>
            </a:r>
            <a:r>
              <a:rPr lang="nb-NO" sz="1920" dirty="0">
                <a:solidFill>
                  <a:prstClr val="black"/>
                </a:solidFill>
                <a:latin typeface="Aptos" panose="02110004020202020204"/>
              </a:rPr>
              <a:t>.</a:t>
            </a:r>
          </a:p>
          <a:p>
            <a:pPr marL="342900" indent="-342900" defTabSz="1097280" fontAlgn="base">
              <a:buFont typeface="Arial" charset="0"/>
              <a:buChar char="•"/>
            </a:pPr>
            <a:r>
              <a:rPr lang="nb-NO" sz="1920" dirty="0" err="1">
                <a:solidFill>
                  <a:prstClr val="black"/>
                </a:solidFill>
                <a:latin typeface="Aptos" panose="02110004020202020204"/>
              </a:rPr>
              <a:t>Promoting</a:t>
            </a:r>
            <a:r>
              <a:rPr lang="nb-NO" sz="1920" dirty="0">
                <a:solidFill>
                  <a:prstClr val="black"/>
                </a:solidFill>
                <a:latin typeface="Aptos" panose="02110004020202020204"/>
              </a:rPr>
              <a:t> </a:t>
            </a:r>
            <a:r>
              <a:rPr lang="nb-NO" sz="1920" dirty="0" err="1">
                <a:solidFill>
                  <a:prstClr val="black"/>
                </a:solidFill>
                <a:latin typeface="Aptos" panose="02110004020202020204"/>
              </a:rPr>
              <a:t>collaboration</a:t>
            </a:r>
            <a:r>
              <a:rPr lang="nb-NO" sz="1920" dirty="0">
                <a:solidFill>
                  <a:prstClr val="black"/>
                </a:solidFill>
                <a:latin typeface="Aptos" panose="02110004020202020204"/>
              </a:rPr>
              <a:t> and trust-</a:t>
            </a:r>
            <a:r>
              <a:rPr lang="nb-NO" sz="1920" dirty="0" err="1">
                <a:solidFill>
                  <a:prstClr val="black"/>
                </a:solidFill>
                <a:latin typeface="Aptos" panose="02110004020202020204"/>
              </a:rPr>
              <a:t>building</a:t>
            </a:r>
            <a:r>
              <a:rPr lang="nb-NO" sz="1920" dirty="0">
                <a:solidFill>
                  <a:prstClr val="black"/>
                </a:solidFill>
                <a:latin typeface="Aptos" panose="02110004020202020204"/>
              </a:rPr>
              <a:t> </a:t>
            </a:r>
            <a:r>
              <a:rPr lang="nb-NO" sz="1920" dirty="0" err="1">
                <a:solidFill>
                  <a:prstClr val="black"/>
                </a:solidFill>
                <a:latin typeface="Aptos" panose="02110004020202020204"/>
              </a:rPr>
              <a:t>within</a:t>
            </a:r>
            <a:r>
              <a:rPr lang="nb-NO" sz="1920" dirty="0">
                <a:solidFill>
                  <a:prstClr val="black"/>
                </a:solidFill>
                <a:latin typeface="Aptos" panose="02110004020202020204"/>
              </a:rPr>
              <a:t> and </a:t>
            </a:r>
            <a:r>
              <a:rPr lang="nb-NO" sz="1920" dirty="0" err="1">
                <a:solidFill>
                  <a:prstClr val="black"/>
                </a:solidFill>
                <a:latin typeface="Aptos" panose="02110004020202020204"/>
              </a:rPr>
              <a:t>across</a:t>
            </a:r>
            <a:r>
              <a:rPr lang="nb-NO" sz="1920" dirty="0">
                <a:solidFill>
                  <a:prstClr val="black"/>
                </a:solidFill>
                <a:latin typeface="Aptos" panose="02110004020202020204"/>
              </a:rPr>
              <a:t> </a:t>
            </a:r>
            <a:r>
              <a:rPr lang="nb-NO" sz="1920" dirty="0" err="1">
                <a:solidFill>
                  <a:prstClr val="black"/>
                </a:solidFill>
                <a:latin typeface="Aptos" panose="02110004020202020204"/>
              </a:rPr>
              <a:t>organisation</a:t>
            </a:r>
            <a:r>
              <a:rPr lang="nb-NO" sz="1920" dirty="0">
                <a:solidFill>
                  <a:prstClr val="black"/>
                </a:solidFill>
                <a:latin typeface="Aptos" panose="02110004020202020204"/>
              </a:rPr>
              <a:t>; </a:t>
            </a:r>
            <a:r>
              <a:rPr lang="nb-NO" sz="1920" dirty="0" err="1">
                <a:solidFill>
                  <a:prstClr val="black"/>
                </a:solidFill>
                <a:latin typeface="Aptos" panose="02110004020202020204"/>
              </a:rPr>
              <a:t>promote</a:t>
            </a:r>
            <a:r>
              <a:rPr lang="nb-NO" sz="1920" dirty="0">
                <a:solidFill>
                  <a:prstClr val="black"/>
                </a:solidFill>
                <a:latin typeface="Aptos" panose="02110004020202020204"/>
              </a:rPr>
              <a:t> </a:t>
            </a:r>
            <a:r>
              <a:rPr lang="nb-NO" sz="1920" dirty="0" err="1">
                <a:solidFill>
                  <a:prstClr val="black"/>
                </a:solidFill>
                <a:latin typeface="Aptos" panose="02110004020202020204"/>
              </a:rPr>
              <a:t>respect</a:t>
            </a:r>
            <a:r>
              <a:rPr lang="nb-NO" sz="1920" dirty="0">
                <a:solidFill>
                  <a:prstClr val="black"/>
                </a:solidFill>
                <a:latin typeface="Aptos" panose="02110004020202020204"/>
              </a:rPr>
              <a:t> and ban </a:t>
            </a:r>
            <a:r>
              <a:rPr lang="nb-NO" sz="1920" dirty="0" err="1">
                <a:solidFill>
                  <a:prstClr val="black"/>
                </a:solidFill>
                <a:latin typeface="Aptos" panose="02110004020202020204"/>
              </a:rPr>
              <a:t>disrespectful</a:t>
            </a:r>
            <a:r>
              <a:rPr lang="nb-NO" sz="1920" dirty="0">
                <a:solidFill>
                  <a:prstClr val="black"/>
                </a:solidFill>
                <a:latin typeface="Aptos" panose="02110004020202020204"/>
              </a:rPr>
              <a:t> </a:t>
            </a:r>
            <a:r>
              <a:rPr lang="nb-NO" sz="1920" dirty="0" err="1">
                <a:solidFill>
                  <a:prstClr val="black"/>
                </a:solidFill>
                <a:latin typeface="Aptos" panose="02110004020202020204"/>
              </a:rPr>
              <a:t>language</a:t>
            </a:r>
            <a:r>
              <a:rPr lang="nb-NO" sz="1920" dirty="0">
                <a:solidFill>
                  <a:prstClr val="black"/>
                </a:solidFill>
                <a:latin typeface="Aptos" panose="02110004020202020204"/>
              </a:rPr>
              <a:t> </a:t>
            </a:r>
            <a:r>
              <a:rPr lang="nb-NO" sz="1920" dirty="0" err="1">
                <a:solidFill>
                  <a:prstClr val="black"/>
                </a:solidFill>
                <a:latin typeface="Aptos" panose="02110004020202020204"/>
              </a:rPr>
              <a:t>about</a:t>
            </a:r>
            <a:r>
              <a:rPr lang="nb-NO" sz="1920" dirty="0">
                <a:solidFill>
                  <a:prstClr val="black"/>
                </a:solidFill>
                <a:latin typeface="Aptos" panose="02110004020202020204"/>
              </a:rPr>
              <a:t> stakeholders</a:t>
            </a:r>
          </a:p>
          <a:p>
            <a:pPr marL="342900" indent="-342900" defTabSz="1097280" fontAlgn="base">
              <a:buFont typeface="Arial" charset="0"/>
              <a:buChar char="•"/>
            </a:pPr>
            <a:r>
              <a:rPr lang="nb-NO" sz="1920" dirty="0">
                <a:solidFill>
                  <a:prstClr val="black"/>
                </a:solidFill>
                <a:latin typeface="Aptos" panose="02110004020202020204"/>
              </a:rPr>
              <a:t>Support </a:t>
            </a:r>
            <a:r>
              <a:rPr lang="nb-NO" sz="1920" dirty="0" err="1">
                <a:solidFill>
                  <a:prstClr val="black"/>
                </a:solidFill>
                <a:latin typeface="Aptos" panose="02110004020202020204"/>
              </a:rPr>
              <a:t>the</a:t>
            </a:r>
            <a:r>
              <a:rPr lang="nb-NO" sz="1920" dirty="0">
                <a:solidFill>
                  <a:prstClr val="black"/>
                </a:solidFill>
                <a:latin typeface="Aptos" panose="02110004020202020204"/>
              </a:rPr>
              <a:t> </a:t>
            </a:r>
            <a:r>
              <a:rPr lang="nb-NO" sz="1920" dirty="0" err="1">
                <a:solidFill>
                  <a:prstClr val="black"/>
                </a:solidFill>
                <a:latin typeface="Aptos" panose="02110004020202020204"/>
              </a:rPr>
              <a:t>development</a:t>
            </a:r>
            <a:r>
              <a:rPr lang="nb-NO" sz="1920" dirty="0">
                <a:solidFill>
                  <a:prstClr val="black"/>
                </a:solidFill>
                <a:latin typeface="Aptos" panose="02110004020202020204"/>
              </a:rPr>
              <a:t> and </a:t>
            </a:r>
            <a:r>
              <a:rPr lang="nb-NO" sz="1920" dirty="0" err="1">
                <a:solidFill>
                  <a:prstClr val="black"/>
                </a:solidFill>
                <a:latin typeface="Aptos" panose="02110004020202020204"/>
              </a:rPr>
              <a:t>use</a:t>
            </a:r>
            <a:r>
              <a:rPr lang="nb-NO" sz="1920" dirty="0">
                <a:solidFill>
                  <a:prstClr val="black"/>
                </a:solidFill>
                <a:latin typeface="Aptos" panose="02110004020202020204"/>
              </a:rPr>
              <a:t> of </a:t>
            </a:r>
            <a:r>
              <a:rPr lang="nb-NO" sz="1920" dirty="0" err="1">
                <a:solidFill>
                  <a:prstClr val="black"/>
                </a:solidFill>
                <a:latin typeface="Aptos" panose="02110004020202020204"/>
              </a:rPr>
              <a:t>evidence-based</a:t>
            </a:r>
            <a:r>
              <a:rPr lang="nb-NO" sz="1920" dirty="0">
                <a:solidFill>
                  <a:prstClr val="black"/>
                </a:solidFill>
                <a:latin typeface="Aptos" panose="02110004020202020204"/>
              </a:rPr>
              <a:t> </a:t>
            </a:r>
            <a:r>
              <a:rPr lang="nb-NO" sz="1920" dirty="0" err="1">
                <a:solidFill>
                  <a:prstClr val="black"/>
                </a:solidFill>
                <a:latin typeface="Aptos" panose="02110004020202020204"/>
              </a:rPr>
              <a:t>metrics</a:t>
            </a:r>
            <a:r>
              <a:rPr lang="nb-NO" sz="1920" dirty="0">
                <a:solidFill>
                  <a:prstClr val="black"/>
                </a:solidFill>
                <a:latin typeface="Aptos" panose="02110004020202020204"/>
              </a:rPr>
              <a:t> and </a:t>
            </a:r>
            <a:r>
              <a:rPr lang="nb-NO" sz="1920" dirty="0" err="1">
                <a:solidFill>
                  <a:prstClr val="black"/>
                </a:solidFill>
                <a:latin typeface="Aptos" panose="02110004020202020204"/>
              </a:rPr>
              <a:t>measures</a:t>
            </a:r>
            <a:r>
              <a:rPr lang="nb-NO" sz="1920" dirty="0">
                <a:solidFill>
                  <a:prstClr val="black"/>
                </a:solidFill>
                <a:latin typeface="Aptos" panose="02110004020202020204"/>
              </a:rPr>
              <a:t> to </a:t>
            </a:r>
            <a:r>
              <a:rPr lang="nb-NO" sz="1920" dirty="0" err="1">
                <a:solidFill>
                  <a:prstClr val="black"/>
                </a:solidFill>
                <a:latin typeface="Aptos" panose="02110004020202020204"/>
              </a:rPr>
              <a:t>assess</a:t>
            </a:r>
            <a:r>
              <a:rPr lang="nb-NO" sz="1920" dirty="0">
                <a:solidFill>
                  <a:prstClr val="black"/>
                </a:solidFill>
                <a:latin typeface="Aptos" panose="02110004020202020204"/>
              </a:rPr>
              <a:t> cybersecurity skills, </a:t>
            </a:r>
            <a:r>
              <a:rPr lang="nb-NO" sz="1920" dirty="0" err="1">
                <a:solidFill>
                  <a:prstClr val="black"/>
                </a:solidFill>
                <a:latin typeface="Aptos" panose="02110004020202020204"/>
              </a:rPr>
              <a:t>knowledge</a:t>
            </a:r>
            <a:r>
              <a:rPr lang="nb-NO" sz="1920" dirty="0">
                <a:solidFill>
                  <a:prstClr val="black"/>
                </a:solidFill>
                <a:latin typeface="Aptos" panose="02110004020202020204"/>
              </a:rPr>
              <a:t> and </a:t>
            </a:r>
            <a:r>
              <a:rPr lang="nb-NO" sz="1920" dirty="0" err="1">
                <a:solidFill>
                  <a:prstClr val="black"/>
                </a:solidFill>
                <a:latin typeface="Aptos" panose="02110004020202020204"/>
              </a:rPr>
              <a:t>organisational</a:t>
            </a:r>
            <a:r>
              <a:rPr lang="nb-NO" sz="1920" dirty="0">
                <a:solidFill>
                  <a:prstClr val="black"/>
                </a:solidFill>
                <a:latin typeface="Aptos" panose="02110004020202020204"/>
              </a:rPr>
              <a:t> </a:t>
            </a:r>
            <a:r>
              <a:rPr lang="nb-NO" sz="1920" dirty="0" err="1">
                <a:solidFill>
                  <a:prstClr val="black"/>
                </a:solidFill>
                <a:latin typeface="Aptos" panose="02110004020202020204"/>
              </a:rPr>
              <a:t>culture</a:t>
            </a:r>
            <a:r>
              <a:rPr lang="nb-NO" sz="1920" dirty="0">
                <a:solidFill>
                  <a:prstClr val="black"/>
                </a:solidFill>
                <a:latin typeface="Aptos" panose="02110004020202020204"/>
              </a:rPr>
              <a:t>.</a:t>
            </a:r>
          </a:p>
          <a:p>
            <a:pPr marL="342900" indent="-342900" defTabSz="1097280" fontAlgn="base">
              <a:buFont typeface="Arial" charset="0"/>
              <a:buChar char="•"/>
            </a:pPr>
            <a:r>
              <a:rPr lang="nb-NO" sz="1920" dirty="0" err="1">
                <a:solidFill>
                  <a:prstClr val="black"/>
                </a:solidFill>
                <a:latin typeface="Aptos" panose="02110004020202020204"/>
              </a:rPr>
              <a:t>Encourage</a:t>
            </a:r>
            <a:r>
              <a:rPr lang="nb-NO" sz="1920" dirty="0">
                <a:solidFill>
                  <a:prstClr val="black"/>
                </a:solidFill>
                <a:latin typeface="Aptos" panose="02110004020202020204"/>
              </a:rPr>
              <a:t> and support </a:t>
            </a:r>
            <a:r>
              <a:rPr lang="nb-NO" sz="1920" dirty="0" err="1">
                <a:solidFill>
                  <a:prstClr val="black"/>
                </a:solidFill>
                <a:latin typeface="Aptos" panose="02110004020202020204"/>
              </a:rPr>
              <a:t>collaboration</a:t>
            </a:r>
            <a:r>
              <a:rPr lang="nb-NO" sz="1920" dirty="0">
                <a:solidFill>
                  <a:prstClr val="black"/>
                </a:solidFill>
                <a:latin typeface="Aptos" panose="02110004020202020204"/>
              </a:rPr>
              <a:t> </a:t>
            </a:r>
            <a:r>
              <a:rPr lang="nb-NO" sz="1920" dirty="0" err="1">
                <a:solidFill>
                  <a:prstClr val="black"/>
                </a:solidFill>
                <a:latin typeface="Aptos" panose="02110004020202020204"/>
              </a:rPr>
              <a:t>between</a:t>
            </a:r>
            <a:r>
              <a:rPr lang="nb-NO" sz="1920" dirty="0">
                <a:solidFill>
                  <a:prstClr val="black"/>
                </a:solidFill>
                <a:latin typeface="Aptos" panose="02110004020202020204"/>
              </a:rPr>
              <a:t> </a:t>
            </a:r>
            <a:r>
              <a:rPr lang="nb-NO" sz="1920" dirty="0" err="1">
                <a:solidFill>
                  <a:prstClr val="black"/>
                </a:solidFill>
                <a:latin typeface="Aptos" panose="02110004020202020204"/>
              </a:rPr>
              <a:t>technical</a:t>
            </a:r>
            <a:r>
              <a:rPr lang="nb-NO" sz="1920" dirty="0">
                <a:solidFill>
                  <a:prstClr val="black"/>
                </a:solidFill>
                <a:latin typeface="Aptos" panose="02110004020202020204"/>
              </a:rPr>
              <a:t> and </a:t>
            </a:r>
            <a:r>
              <a:rPr lang="nb-NO" sz="1920" dirty="0" err="1">
                <a:solidFill>
                  <a:prstClr val="black"/>
                </a:solidFill>
                <a:latin typeface="Aptos" panose="02110004020202020204"/>
              </a:rPr>
              <a:t>social</a:t>
            </a:r>
            <a:r>
              <a:rPr lang="nb-NO" sz="1920" dirty="0">
                <a:solidFill>
                  <a:prstClr val="black"/>
                </a:solidFill>
                <a:latin typeface="Aptos" panose="02110004020202020204"/>
              </a:rPr>
              <a:t> / </a:t>
            </a:r>
            <a:r>
              <a:rPr lang="nb-NO" sz="1920" dirty="0" err="1">
                <a:solidFill>
                  <a:prstClr val="black"/>
                </a:solidFill>
                <a:latin typeface="Aptos" panose="02110004020202020204"/>
              </a:rPr>
              <a:t>behavioural</a:t>
            </a:r>
            <a:r>
              <a:rPr lang="nb-NO" sz="1920" dirty="0">
                <a:solidFill>
                  <a:prstClr val="black"/>
                </a:solidFill>
                <a:latin typeface="Aptos" panose="02110004020202020204"/>
              </a:rPr>
              <a:t> </a:t>
            </a:r>
            <a:r>
              <a:rPr lang="nb-NO" sz="1920" dirty="0" err="1">
                <a:solidFill>
                  <a:prstClr val="black"/>
                </a:solidFill>
                <a:latin typeface="Aptos" panose="02110004020202020204"/>
              </a:rPr>
              <a:t>domain</a:t>
            </a:r>
            <a:r>
              <a:rPr lang="nb-NO" sz="1920" dirty="0">
                <a:solidFill>
                  <a:prstClr val="black"/>
                </a:solidFill>
                <a:latin typeface="Aptos" panose="02110004020202020204"/>
              </a:rPr>
              <a:t> </a:t>
            </a:r>
            <a:r>
              <a:rPr lang="nb-NO" sz="1920" dirty="0" err="1">
                <a:solidFill>
                  <a:prstClr val="black"/>
                </a:solidFill>
                <a:latin typeface="Aptos" panose="02110004020202020204"/>
              </a:rPr>
              <a:t>experts</a:t>
            </a:r>
            <a:r>
              <a:rPr lang="nb-NO" sz="1920" dirty="0">
                <a:solidFill>
                  <a:prstClr val="black"/>
                </a:solidFill>
                <a:latin typeface="Aptos" panose="02110004020202020204"/>
              </a:rPr>
              <a:t> in </a:t>
            </a:r>
            <a:r>
              <a:rPr lang="nb-NO" sz="1920" dirty="0" err="1">
                <a:solidFill>
                  <a:prstClr val="black"/>
                </a:solidFill>
                <a:latin typeface="Aptos" panose="02110004020202020204"/>
              </a:rPr>
              <a:t>tackling</a:t>
            </a:r>
            <a:r>
              <a:rPr lang="nb-NO" sz="1920" dirty="0">
                <a:solidFill>
                  <a:prstClr val="black"/>
                </a:solidFill>
                <a:latin typeface="Aptos" panose="02110004020202020204"/>
              </a:rPr>
              <a:t> cybersecurity </a:t>
            </a:r>
            <a:r>
              <a:rPr lang="nb-NO" sz="1920" dirty="0" err="1">
                <a:solidFill>
                  <a:prstClr val="black"/>
                </a:solidFill>
                <a:latin typeface="Aptos" panose="02110004020202020204"/>
              </a:rPr>
              <a:t>behaviours</a:t>
            </a:r>
            <a:r>
              <a:rPr lang="nb-NO" sz="1920" dirty="0">
                <a:solidFill>
                  <a:prstClr val="black"/>
                </a:solidFill>
                <a:latin typeface="Aptos" panose="02110004020202020204"/>
              </a:rPr>
              <a:t>.</a:t>
            </a:r>
          </a:p>
          <a:p>
            <a:pPr marL="342900" indent="-342900" defTabSz="1097280" fontAlgn="base">
              <a:buFont typeface="Arial" charset="0"/>
              <a:buChar char="•"/>
            </a:pPr>
            <a:r>
              <a:rPr lang="nb-NO" sz="1920" dirty="0" err="1">
                <a:solidFill>
                  <a:prstClr val="black"/>
                </a:solidFill>
                <a:latin typeface="Aptos" panose="02110004020202020204"/>
              </a:rPr>
              <a:t>Don’t</a:t>
            </a:r>
            <a:r>
              <a:rPr lang="nb-NO" sz="1920" dirty="0">
                <a:solidFill>
                  <a:prstClr val="black"/>
                </a:solidFill>
                <a:latin typeface="Aptos" panose="02110004020202020204"/>
              </a:rPr>
              <a:t> </a:t>
            </a:r>
            <a:r>
              <a:rPr lang="nb-NO" sz="1920" dirty="0" err="1">
                <a:solidFill>
                  <a:prstClr val="black"/>
                </a:solidFill>
                <a:latin typeface="Aptos" panose="02110004020202020204"/>
              </a:rPr>
              <a:t>assume</a:t>
            </a:r>
            <a:r>
              <a:rPr lang="nb-NO" sz="1920" dirty="0">
                <a:solidFill>
                  <a:prstClr val="black"/>
                </a:solidFill>
                <a:latin typeface="Aptos" panose="02110004020202020204"/>
              </a:rPr>
              <a:t> </a:t>
            </a:r>
            <a:r>
              <a:rPr lang="nb-NO" sz="1920" dirty="0" err="1">
                <a:solidFill>
                  <a:prstClr val="black"/>
                </a:solidFill>
                <a:latin typeface="Aptos" panose="02110004020202020204"/>
              </a:rPr>
              <a:t>that</a:t>
            </a:r>
            <a:r>
              <a:rPr lang="nb-NO" sz="1920" dirty="0">
                <a:solidFill>
                  <a:prstClr val="black"/>
                </a:solidFill>
                <a:latin typeface="Aptos" panose="02110004020202020204"/>
              </a:rPr>
              <a:t> </a:t>
            </a:r>
            <a:r>
              <a:rPr lang="nb-NO" sz="1920" dirty="0" err="1">
                <a:solidFill>
                  <a:prstClr val="black"/>
                </a:solidFill>
                <a:latin typeface="Aptos" panose="02110004020202020204"/>
              </a:rPr>
              <a:t>awareness</a:t>
            </a:r>
            <a:r>
              <a:rPr lang="nb-NO" sz="1920" dirty="0">
                <a:solidFill>
                  <a:prstClr val="black"/>
                </a:solidFill>
                <a:latin typeface="Aptos" panose="02110004020202020204"/>
              </a:rPr>
              <a:t> of a </a:t>
            </a:r>
            <a:r>
              <a:rPr lang="nb-NO" sz="1920" dirty="0" err="1">
                <a:solidFill>
                  <a:prstClr val="black"/>
                </a:solidFill>
                <a:latin typeface="Aptos" panose="02110004020202020204"/>
              </a:rPr>
              <a:t>threat</a:t>
            </a:r>
            <a:r>
              <a:rPr lang="nb-NO" sz="1920" dirty="0">
                <a:solidFill>
                  <a:prstClr val="black"/>
                </a:solidFill>
                <a:latin typeface="Aptos" panose="02110004020202020204"/>
              </a:rPr>
              <a:t> </a:t>
            </a:r>
            <a:r>
              <a:rPr lang="nb-NO" sz="1920" dirty="0" err="1">
                <a:solidFill>
                  <a:prstClr val="black"/>
                </a:solidFill>
                <a:latin typeface="Aptos" panose="02110004020202020204"/>
              </a:rPr>
              <a:t>will</a:t>
            </a:r>
            <a:r>
              <a:rPr lang="nb-NO" sz="1920" dirty="0">
                <a:solidFill>
                  <a:prstClr val="black"/>
                </a:solidFill>
                <a:latin typeface="Aptos" panose="02110004020202020204"/>
              </a:rPr>
              <a:t> lead to </a:t>
            </a:r>
            <a:r>
              <a:rPr lang="nb-NO" sz="1920" dirty="0" err="1">
                <a:solidFill>
                  <a:prstClr val="black"/>
                </a:solidFill>
                <a:latin typeface="Aptos" panose="02110004020202020204"/>
              </a:rPr>
              <a:t>protective</a:t>
            </a:r>
            <a:r>
              <a:rPr lang="nb-NO" sz="1920" dirty="0">
                <a:solidFill>
                  <a:prstClr val="black"/>
                </a:solidFill>
                <a:latin typeface="Aptos" panose="02110004020202020204"/>
              </a:rPr>
              <a:t> action! Citizens (and </a:t>
            </a:r>
            <a:r>
              <a:rPr lang="nb-NO" sz="1920" dirty="0" err="1">
                <a:solidFill>
                  <a:prstClr val="black"/>
                </a:solidFill>
                <a:latin typeface="Aptos" panose="02110004020202020204"/>
              </a:rPr>
              <a:t>workers</a:t>
            </a:r>
            <a:r>
              <a:rPr lang="nb-NO" sz="1920" dirty="0">
                <a:solidFill>
                  <a:prstClr val="black"/>
                </a:solidFill>
                <a:latin typeface="Aptos" panose="02110004020202020204"/>
              </a:rPr>
              <a:t>) </a:t>
            </a:r>
            <a:r>
              <a:rPr lang="nb-NO" sz="1920" dirty="0" err="1">
                <a:solidFill>
                  <a:prstClr val="black"/>
                </a:solidFill>
                <a:latin typeface="Aptos" panose="02110004020202020204"/>
              </a:rPr>
              <a:t>also</a:t>
            </a:r>
            <a:r>
              <a:rPr lang="nb-NO" sz="1920" dirty="0">
                <a:solidFill>
                  <a:prstClr val="black"/>
                </a:solidFill>
                <a:latin typeface="Aptos" panose="02110004020202020204"/>
              </a:rPr>
              <a:t> </a:t>
            </a:r>
            <a:r>
              <a:rPr lang="nb-NO" sz="1920" dirty="0" err="1">
                <a:solidFill>
                  <a:prstClr val="black"/>
                </a:solidFill>
                <a:latin typeface="Aptos" panose="02110004020202020204"/>
              </a:rPr>
              <a:t>need</a:t>
            </a:r>
            <a:r>
              <a:rPr lang="nb-NO" sz="1920" dirty="0">
                <a:solidFill>
                  <a:prstClr val="black"/>
                </a:solidFill>
                <a:latin typeface="Aptos" panose="02110004020202020204"/>
              </a:rPr>
              <a:t> </a:t>
            </a:r>
            <a:r>
              <a:rPr lang="nb-NO" sz="1920" dirty="0" err="1">
                <a:solidFill>
                  <a:prstClr val="black"/>
                </a:solidFill>
                <a:latin typeface="Aptos" panose="02110004020202020204"/>
              </a:rPr>
              <a:t>the</a:t>
            </a:r>
            <a:r>
              <a:rPr lang="nb-NO" sz="1920" dirty="0">
                <a:solidFill>
                  <a:prstClr val="black"/>
                </a:solidFill>
                <a:latin typeface="Aptos" panose="02110004020202020204"/>
              </a:rPr>
              <a:t> skills to </a:t>
            </a:r>
            <a:r>
              <a:rPr lang="nb-NO" sz="1920" dirty="0" err="1">
                <a:solidFill>
                  <a:prstClr val="black"/>
                </a:solidFill>
                <a:latin typeface="Aptos" panose="02110004020202020204"/>
              </a:rPr>
              <a:t>avoid</a:t>
            </a:r>
            <a:r>
              <a:rPr lang="nb-NO" sz="1920" dirty="0">
                <a:solidFill>
                  <a:prstClr val="black"/>
                </a:solidFill>
                <a:latin typeface="Aptos" panose="02110004020202020204"/>
              </a:rPr>
              <a:t> </a:t>
            </a:r>
            <a:r>
              <a:rPr lang="nb-NO" sz="1920" dirty="0" err="1">
                <a:solidFill>
                  <a:prstClr val="black"/>
                </a:solidFill>
                <a:latin typeface="Aptos" panose="02110004020202020204"/>
              </a:rPr>
              <a:t>the</a:t>
            </a:r>
            <a:r>
              <a:rPr lang="nb-NO" sz="1920" dirty="0">
                <a:solidFill>
                  <a:prstClr val="black"/>
                </a:solidFill>
                <a:latin typeface="Aptos" panose="02110004020202020204"/>
              </a:rPr>
              <a:t> </a:t>
            </a:r>
            <a:r>
              <a:rPr lang="nb-NO" sz="1920" dirty="0" err="1">
                <a:solidFill>
                  <a:prstClr val="black"/>
                </a:solidFill>
                <a:latin typeface="Aptos" panose="02110004020202020204"/>
              </a:rPr>
              <a:t>threat</a:t>
            </a:r>
            <a:r>
              <a:rPr lang="nb-NO" sz="1920" dirty="0">
                <a:solidFill>
                  <a:prstClr val="black"/>
                </a:solidFill>
                <a:latin typeface="Aptos" panose="02110004020202020204"/>
              </a:rPr>
              <a:t>, and an </a:t>
            </a:r>
            <a:r>
              <a:rPr lang="nb-NO" sz="1920" dirty="0" err="1">
                <a:solidFill>
                  <a:prstClr val="black"/>
                </a:solidFill>
                <a:latin typeface="Aptos" panose="02110004020202020204"/>
              </a:rPr>
              <a:t>understanding</a:t>
            </a:r>
            <a:r>
              <a:rPr lang="nb-NO" sz="1920" dirty="0">
                <a:solidFill>
                  <a:prstClr val="black"/>
                </a:solidFill>
                <a:latin typeface="Aptos" panose="02110004020202020204"/>
              </a:rPr>
              <a:t> </a:t>
            </a:r>
            <a:r>
              <a:rPr lang="nb-NO" sz="1920" dirty="0" err="1">
                <a:solidFill>
                  <a:prstClr val="black"/>
                </a:solidFill>
                <a:latin typeface="Aptos" panose="02110004020202020204"/>
              </a:rPr>
              <a:t>that</a:t>
            </a:r>
            <a:r>
              <a:rPr lang="nb-NO" sz="1920" dirty="0">
                <a:solidFill>
                  <a:prstClr val="black"/>
                </a:solidFill>
                <a:latin typeface="Aptos" panose="02110004020202020204"/>
              </a:rPr>
              <a:t> </a:t>
            </a:r>
            <a:r>
              <a:rPr lang="nb-NO" sz="1920" dirty="0" err="1">
                <a:solidFill>
                  <a:prstClr val="black"/>
                </a:solidFill>
                <a:latin typeface="Aptos" panose="02110004020202020204"/>
              </a:rPr>
              <a:t>doing</a:t>
            </a:r>
            <a:r>
              <a:rPr lang="nb-NO" sz="1920" dirty="0">
                <a:solidFill>
                  <a:prstClr val="black"/>
                </a:solidFill>
                <a:latin typeface="Aptos" panose="02110004020202020204"/>
              </a:rPr>
              <a:t> so </a:t>
            </a:r>
            <a:r>
              <a:rPr lang="nb-NO" sz="1920" dirty="0" err="1">
                <a:solidFill>
                  <a:prstClr val="black"/>
                </a:solidFill>
                <a:latin typeface="Aptos" panose="02110004020202020204"/>
              </a:rPr>
              <a:t>will</a:t>
            </a:r>
            <a:r>
              <a:rPr lang="nb-NO" sz="1920" dirty="0">
                <a:solidFill>
                  <a:prstClr val="black"/>
                </a:solidFill>
                <a:latin typeface="Aptos" panose="02110004020202020204"/>
              </a:rPr>
              <a:t> be </a:t>
            </a:r>
            <a:r>
              <a:rPr lang="nb-NO" sz="1920" dirty="0" err="1">
                <a:solidFill>
                  <a:prstClr val="black"/>
                </a:solidFill>
                <a:latin typeface="Aptos" panose="02110004020202020204"/>
              </a:rPr>
              <a:t>effective</a:t>
            </a:r>
            <a:r>
              <a:rPr lang="nb-NO" sz="1920" dirty="0">
                <a:solidFill>
                  <a:prstClr val="black"/>
                </a:solidFill>
                <a:latin typeface="Aptos" panose="02110004020202020204"/>
              </a:rPr>
              <a:t>.</a:t>
            </a:r>
          </a:p>
        </p:txBody>
      </p:sp>
      <p:sp>
        <p:nvSpPr>
          <p:cNvPr id="8" name="Rektangel 7"/>
          <p:cNvSpPr/>
          <p:nvPr/>
        </p:nvSpPr>
        <p:spPr>
          <a:xfrm>
            <a:off x="12632473" y="2308366"/>
            <a:ext cx="240772" cy="424732"/>
          </a:xfrm>
          <a:prstGeom prst="rect">
            <a:avLst/>
          </a:prstGeom>
        </p:spPr>
        <p:txBody>
          <a:bodyPr wrap="none">
            <a:spAutoFit/>
          </a:bodyPr>
          <a:lstStyle/>
          <a:p>
            <a:pPr defTabSz="1097280"/>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
        <p:nvSpPr>
          <p:cNvPr id="9" name="Rektangel 8"/>
          <p:cNvSpPr/>
          <p:nvPr/>
        </p:nvSpPr>
        <p:spPr>
          <a:xfrm>
            <a:off x="7172661" y="3893201"/>
            <a:ext cx="240772" cy="424732"/>
          </a:xfrm>
          <a:prstGeom prst="rect">
            <a:avLst/>
          </a:prstGeom>
        </p:spPr>
        <p:txBody>
          <a:bodyPr wrap="none">
            <a:spAutoFit/>
          </a:bodyPr>
          <a:lstStyle/>
          <a:p>
            <a:pPr defTabSz="1097280"/>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
        <p:nvSpPr>
          <p:cNvPr id="10" name="Rektangel 9"/>
          <p:cNvSpPr/>
          <p:nvPr/>
        </p:nvSpPr>
        <p:spPr>
          <a:xfrm>
            <a:off x="7172661" y="3893201"/>
            <a:ext cx="240772" cy="424732"/>
          </a:xfrm>
          <a:prstGeom prst="rect">
            <a:avLst/>
          </a:prstGeom>
        </p:spPr>
        <p:txBody>
          <a:bodyPr wrap="none">
            <a:spAutoFit/>
          </a:bodyPr>
          <a:lstStyle/>
          <a:p>
            <a:pPr defTabSz="1097280"/>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grpSp>
        <p:nvGrpSpPr>
          <p:cNvPr id="15" name="Gruppe 14"/>
          <p:cNvGrpSpPr/>
          <p:nvPr/>
        </p:nvGrpSpPr>
        <p:grpSpPr>
          <a:xfrm>
            <a:off x="650235" y="3774282"/>
            <a:ext cx="5447324" cy="1124234"/>
            <a:chOff x="736855" y="2862364"/>
            <a:chExt cx="4539437" cy="936862"/>
          </a:xfrm>
        </p:grpSpPr>
        <p:sp>
          <p:nvSpPr>
            <p:cNvPr id="13" name="Avrundet rektangel 12"/>
            <p:cNvSpPr/>
            <p:nvPr/>
          </p:nvSpPr>
          <p:spPr>
            <a:xfrm rot="19508378">
              <a:off x="746963" y="2862364"/>
              <a:ext cx="4383280" cy="936862"/>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14" name="TekstSylinder 13"/>
            <p:cNvSpPr txBox="1"/>
            <p:nvPr/>
          </p:nvSpPr>
          <p:spPr>
            <a:xfrm rot="19494747">
              <a:off x="736855" y="2947620"/>
              <a:ext cx="4539437" cy="630942"/>
            </a:xfrm>
            <a:prstGeom prst="rect">
              <a:avLst/>
            </a:prstGeom>
            <a:noFill/>
          </p:spPr>
          <p:txBody>
            <a:bodyPr wrap="none" rtlCol="0">
              <a:spAutoFit/>
            </a:bodyPr>
            <a:lstStyle/>
            <a:p>
              <a:pPr algn="ctr" defTabSz="1097280"/>
              <a:r>
                <a:rPr lang="nb-NO" sz="2160" b="1" dirty="0" err="1">
                  <a:solidFill>
                    <a:srgbClr val="FF0000"/>
                  </a:solidFill>
                  <a:latin typeface="Aptos" panose="02110004020202020204"/>
                </a:rPr>
                <a:t>Increase</a:t>
              </a:r>
              <a:r>
                <a:rPr lang="nb-NO" sz="2160" b="1" dirty="0">
                  <a:solidFill>
                    <a:srgbClr val="FF0000"/>
                  </a:solidFill>
                  <a:latin typeface="Aptos" panose="02110004020202020204"/>
                </a:rPr>
                <a:t> cybersecurity </a:t>
              </a:r>
              <a:r>
                <a:rPr lang="nb-NO" sz="2160" b="1" dirty="0" err="1">
                  <a:solidFill>
                    <a:srgbClr val="FF0000"/>
                  </a:solidFill>
                  <a:latin typeface="Aptos" panose="02110004020202020204"/>
                </a:rPr>
                <a:t>literacy</a:t>
              </a:r>
              <a:r>
                <a:rPr lang="nb-NO" sz="2160" b="1" dirty="0">
                  <a:solidFill>
                    <a:srgbClr val="FF0000"/>
                  </a:solidFill>
                  <a:latin typeface="Aptos" panose="02110004020202020204"/>
                </a:rPr>
                <a:t> and skills. </a:t>
              </a:r>
            </a:p>
            <a:p>
              <a:pPr algn="ctr" defTabSz="1097280"/>
              <a:r>
                <a:rPr lang="nb-NO" sz="2160" b="1" dirty="0" err="1">
                  <a:solidFill>
                    <a:srgbClr val="FF0000"/>
                  </a:solidFill>
                  <a:latin typeface="Aptos" panose="02110004020202020204"/>
                </a:rPr>
                <a:t>Perceived</a:t>
              </a:r>
              <a:r>
                <a:rPr lang="nb-NO" sz="2160" b="1" dirty="0">
                  <a:solidFill>
                    <a:srgbClr val="FF0000"/>
                  </a:solidFill>
                  <a:latin typeface="Aptos" panose="02110004020202020204"/>
                </a:rPr>
                <a:t> </a:t>
              </a:r>
              <a:r>
                <a:rPr lang="nb-NO" sz="2160" b="1" dirty="0" err="1">
                  <a:solidFill>
                    <a:srgbClr val="FF0000"/>
                  </a:solidFill>
                  <a:latin typeface="Aptos" panose="02110004020202020204"/>
                </a:rPr>
                <a:t>competence</a:t>
              </a:r>
              <a:r>
                <a:rPr lang="nb-NO" sz="2160" b="1" dirty="0">
                  <a:solidFill>
                    <a:srgbClr val="FF0000"/>
                  </a:solidFill>
                  <a:latin typeface="Aptos" panose="02110004020202020204"/>
                </a:rPr>
                <a:t>.</a:t>
              </a:r>
              <a:endParaRPr lang="nb-NO" sz="2160" dirty="0">
                <a:solidFill>
                  <a:srgbClr val="FF0000"/>
                </a:solidFill>
                <a:latin typeface="Aptos" panose="02110004020202020204"/>
              </a:endParaRPr>
            </a:p>
          </p:txBody>
        </p:sp>
      </p:grpSp>
      <p:grpSp>
        <p:nvGrpSpPr>
          <p:cNvPr id="16" name="Gruppe 15"/>
          <p:cNvGrpSpPr/>
          <p:nvPr/>
        </p:nvGrpSpPr>
        <p:grpSpPr>
          <a:xfrm>
            <a:off x="6773340" y="4008312"/>
            <a:ext cx="6592317" cy="656174"/>
            <a:chOff x="259786" y="3037215"/>
            <a:chExt cx="5493598" cy="546812"/>
          </a:xfrm>
        </p:grpSpPr>
        <p:sp>
          <p:nvSpPr>
            <p:cNvPr id="17" name="Avrundet rektangel 16"/>
            <p:cNvSpPr/>
            <p:nvPr/>
          </p:nvSpPr>
          <p:spPr>
            <a:xfrm rot="19508378">
              <a:off x="405298" y="3037215"/>
              <a:ext cx="5203769" cy="546812"/>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18" name="TekstSylinder 17"/>
            <p:cNvSpPr txBox="1"/>
            <p:nvPr/>
          </p:nvSpPr>
          <p:spPr>
            <a:xfrm rot="19494747">
              <a:off x="259786" y="3086118"/>
              <a:ext cx="5493598" cy="353944"/>
            </a:xfrm>
            <a:prstGeom prst="rect">
              <a:avLst/>
            </a:prstGeom>
            <a:noFill/>
          </p:spPr>
          <p:txBody>
            <a:bodyPr wrap="none" rtlCol="0">
              <a:spAutoFit/>
            </a:bodyPr>
            <a:lstStyle/>
            <a:p>
              <a:pPr algn="ctr" defTabSz="1097280"/>
              <a:r>
                <a:rPr lang="nb-NO" sz="2160" b="1" dirty="0" err="1">
                  <a:solidFill>
                    <a:srgbClr val="FF0000"/>
                  </a:solidFill>
                  <a:latin typeface="Aptos" panose="02110004020202020204"/>
                </a:rPr>
                <a:t>Role</a:t>
              </a:r>
              <a:r>
                <a:rPr lang="nb-NO" sz="2160" b="1" dirty="0">
                  <a:solidFill>
                    <a:srgbClr val="FF0000"/>
                  </a:solidFill>
                  <a:latin typeface="Aptos" panose="02110004020202020204"/>
                </a:rPr>
                <a:t> </a:t>
              </a:r>
              <a:r>
                <a:rPr lang="nb-NO" sz="2160" b="1" dirty="0" err="1">
                  <a:solidFill>
                    <a:srgbClr val="FF0000"/>
                  </a:solidFill>
                  <a:latin typeface="Aptos" panose="02110004020202020204"/>
                </a:rPr>
                <a:t>modelling</a:t>
              </a:r>
              <a:r>
                <a:rPr lang="nb-NO" sz="2160" b="1" dirty="0">
                  <a:solidFill>
                    <a:srgbClr val="FF0000"/>
                  </a:solidFill>
                  <a:latin typeface="Aptos" panose="02110004020202020204"/>
                </a:rPr>
                <a:t> </a:t>
              </a:r>
              <a:r>
                <a:rPr lang="mr-IN" sz="2160" b="1" dirty="0">
                  <a:solidFill>
                    <a:srgbClr val="FF0000"/>
                  </a:solidFill>
                  <a:latin typeface="Aptos" panose="02110004020202020204"/>
                  <a:cs typeface="Mangal" panose="02040503050203030202" pitchFamily="18" charset="0"/>
                </a:rPr>
                <a:t>–</a:t>
              </a:r>
              <a:r>
                <a:rPr lang="nb-NO" sz="2160" b="1" dirty="0">
                  <a:solidFill>
                    <a:srgbClr val="FF0000"/>
                  </a:solidFill>
                  <a:latin typeface="Aptos" panose="02110004020202020204"/>
                </a:rPr>
                <a:t> </a:t>
              </a:r>
              <a:r>
                <a:rPr lang="nb-NO" sz="2160" b="1" dirty="0" err="1">
                  <a:solidFill>
                    <a:srgbClr val="FF0000"/>
                  </a:solidFill>
                  <a:latin typeface="Aptos" panose="02110004020202020204"/>
                </a:rPr>
                <a:t>factor</a:t>
              </a:r>
              <a:r>
                <a:rPr lang="nb-NO" sz="2160" b="1" dirty="0">
                  <a:solidFill>
                    <a:srgbClr val="FF0000"/>
                  </a:solidFill>
                  <a:latin typeface="Aptos" panose="02110004020202020204"/>
                </a:rPr>
                <a:t> </a:t>
              </a:r>
              <a:r>
                <a:rPr lang="nb-NO" sz="2160" b="1" dirty="0" err="1">
                  <a:solidFill>
                    <a:srgbClr val="FF0000"/>
                  </a:solidFill>
                  <a:latin typeface="Aptos" panose="02110004020202020204"/>
                </a:rPr>
                <a:t>contributing</a:t>
              </a:r>
              <a:r>
                <a:rPr lang="nb-NO" sz="2160" b="1" dirty="0">
                  <a:solidFill>
                    <a:srgbClr val="FF0000"/>
                  </a:solidFill>
                  <a:latin typeface="Aptos" panose="02110004020202020204"/>
                </a:rPr>
                <a:t> to self-efficacy</a:t>
              </a:r>
              <a:endParaRPr lang="nb-NO" sz="2160" dirty="0">
                <a:solidFill>
                  <a:srgbClr val="FF0000"/>
                </a:solidFill>
                <a:latin typeface="Aptos" panose="02110004020202020204"/>
              </a:endParaRPr>
            </a:p>
          </p:txBody>
        </p:sp>
      </p:grpSp>
    </p:spTree>
    <p:extLst>
      <p:ext uri="{BB962C8B-B14F-4D97-AF65-F5344CB8AC3E}">
        <p14:creationId xmlns:p14="http://schemas.microsoft.com/office/powerpoint/2010/main" val="2979953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ktangel 20"/>
          <p:cNvSpPr/>
          <p:nvPr/>
        </p:nvSpPr>
        <p:spPr>
          <a:xfrm>
            <a:off x="8001683" y="5778816"/>
            <a:ext cx="3626083" cy="2500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20" name="Rektangel 19"/>
          <p:cNvSpPr/>
          <p:nvPr/>
        </p:nvSpPr>
        <p:spPr>
          <a:xfrm>
            <a:off x="8001682" y="4165673"/>
            <a:ext cx="3285841" cy="2500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12" name="Rektangel 11"/>
          <p:cNvSpPr/>
          <p:nvPr/>
        </p:nvSpPr>
        <p:spPr>
          <a:xfrm>
            <a:off x="793987" y="3525518"/>
            <a:ext cx="2370263" cy="2500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19" name="Rektangel 18"/>
          <p:cNvSpPr/>
          <p:nvPr/>
        </p:nvSpPr>
        <p:spPr>
          <a:xfrm>
            <a:off x="793986" y="5942849"/>
            <a:ext cx="2429806" cy="2500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2" name="Tittel 1"/>
          <p:cNvSpPr>
            <a:spLocks noGrp="1"/>
          </p:cNvSpPr>
          <p:nvPr>
            <p:ph type="title"/>
          </p:nvPr>
        </p:nvSpPr>
        <p:spPr>
          <a:xfrm>
            <a:off x="370390" y="285366"/>
            <a:ext cx="13889621" cy="881364"/>
          </a:xfrm>
        </p:spPr>
        <p:txBody>
          <a:bodyPr>
            <a:normAutofit/>
          </a:bodyPr>
          <a:lstStyle/>
          <a:p>
            <a:r>
              <a:rPr lang="nb-NO" sz="3840" dirty="0" err="1">
                <a:solidFill>
                  <a:schemeClr val="accent1"/>
                </a:solidFill>
                <a:latin typeface="Helvetica Neue" charset="0"/>
                <a:ea typeface="Helvetica Neue" charset="0"/>
                <a:cs typeface="Helvetica Neue" charset="0"/>
              </a:rPr>
              <a:t>Recommendations</a:t>
            </a:r>
            <a:r>
              <a:rPr lang="nb-NO" sz="3840" dirty="0">
                <a:solidFill>
                  <a:schemeClr val="accent1"/>
                </a:solidFill>
                <a:latin typeface="Helvetica Neue" charset="0"/>
                <a:ea typeface="Helvetica Neue" charset="0"/>
                <a:cs typeface="Helvetica Neue" charset="0"/>
              </a:rPr>
              <a:t> for </a:t>
            </a:r>
            <a:r>
              <a:rPr lang="nb-NO" sz="3840" dirty="0" err="1">
                <a:solidFill>
                  <a:schemeClr val="accent1"/>
                </a:solidFill>
                <a:latin typeface="Helvetica Neue" charset="0"/>
                <a:ea typeface="Helvetica Neue" charset="0"/>
                <a:cs typeface="Helvetica Neue" charset="0"/>
              </a:rPr>
              <a:t>specific</a:t>
            </a:r>
            <a:r>
              <a:rPr lang="nb-NO" sz="3840" dirty="0">
                <a:solidFill>
                  <a:schemeClr val="accent1"/>
                </a:solidFill>
                <a:latin typeface="Helvetica Neue" charset="0"/>
                <a:ea typeface="Helvetica Neue" charset="0"/>
                <a:cs typeface="Helvetica Neue" charset="0"/>
              </a:rPr>
              <a:t> </a:t>
            </a:r>
            <a:r>
              <a:rPr lang="nb-NO" sz="3840" dirty="0" err="1">
                <a:solidFill>
                  <a:schemeClr val="accent1"/>
                </a:solidFill>
                <a:latin typeface="Helvetica Neue" charset="0"/>
                <a:ea typeface="Helvetica Neue" charset="0"/>
                <a:cs typeface="Helvetica Neue" charset="0"/>
              </a:rPr>
              <a:t>groups</a:t>
            </a:r>
            <a:endParaRPr lang="en-US" sz="3840" dirty="0">
              <a:solidFill>
                <a:schemeClr val="accent1"/>
              </a:solidFill>
            </a:endParaRPr>
          </a:p>
        </p:txBody>
      </p:sp>
      <p:sp>
        <p:nvSpPr>
          <p:cNvPr id="3" name="TekstSylinder 2"/>
          <p:cNvSpPr txBox="1"/>
          <p:nvPr/>
        </p:nvSpPr>
        <p:spPr>
          <a:xfrm>
            <a:off x="370390" y="1166730"/>
            <a:ext cx="5845423" cy="6407908"/>
          </a:xfrm>
          <a:prstGeom prst="rect">
            <a:avLst/>
          </a:prstGeom>
          <a:noFill/>
        </p:spPr>
        <p:txBody>
          <a:bodyPr wrap="square" rtlCol="0">
            <a:spAutoFit/>
          </a:bodyPr>
          <a:lstStyle/>
          <a:p>
            <a:pPr defTabSz="1097280"/>
            <a:r>
              <a:rPr lang="nb-NO" sz="1680" b="1" u="sng" dirty="0">
                <a:solidFill>
                  <a:prstClr val="black"/>
                </a:solidFill>
                <a:latin typeface="Arial" charset="0"/>
                <a:ea typeface="Arial" charset="0"/>
                <a:cs typeface="Arial" charset="0"/>
              </a:rPr>
              <a:t>CISO and </a:t>
            </a:r>
            <a:r>
              <a:rPr lang="nb-NO" sz="1680" b="1" u="sng" dirty="0" err="1">
                <a:solidFill>
                  <a:prstClr val="black"/>
                </a:solidFill>
                <a:latin typeface="Arial" charset="0"/>
                <a:ea typeface="Arial" charset="0"/>
                <a:cs typeface="Arial" charset="0"/>
              </a:rPr>
              <a:t>security</a:t>
            </a:r>
            <a:r>
              <a:rPr lang="nb-NO" sz="1680" b="1" u="sng" dirty="0">
                <a:solidFill>
                  <a:prstClr val="black"/>
                </a:solidFill>
                <a:latin typeface="Arial" charset="0"/>
                <a:ea typeface="Arial" charset="0"/>
                <a:cs typeface="Arial" charset="0"/>
              </a:rPr>
              <a:t> </a:t>
            </a:r>
            <a:r>
              <a:rPr lang="nb-NO" sz="1680" b="1" u="sng" dirty="0" err="1">
                <a:solidFill>
                  <a:prstClr val="black"/>
                </a:solidFill>
                <a:latin typeface="Arial" charset="0"/>
                <a:ea typeface="Arial" charset="0"/>
                <a:cs typeface="Arial" charset="0"/>
              </a:rPr>
              <a:t>specialists</a:t>
            </a:r>
            <a:endParaRPr lang="nb-NO" sz="1680" b="1" u="sng" dirty="0">
              <a:solidFill>
                <a:prstClr val="black"/>
              </a:solidFill>
              <a:latin typeface="Arial" charset="0"/>
              <a:ea typeface="Arial" charset="0"/>
              <a:cs typeface="Arial" charset="0"/>
            </a:endParaRPr>
          </a:p>
          <a:p>
            <a:pPr defTabSz="1097280"/>
            <a:endParaRPr lang="nb-NO" sz="1920" dirty="0">
              <a:solidFill>
                <a:prstClr val="black"/>
              </a:solidFill>
              <a:latin typeface="Arial" charset="0"/>
              <a:ea typeface="Arial" charset="0"/>
              <a:cs typeface="Arial" charset="0"/>
            </a:endParaRPr>
          </a:p>
          <a:p>
            <a:pPr marL="342900" indent="-342900" defTabSz="1097280" fontAlgn="base">
              <a:buFont typeface="Arial" charset="0"/>
              <a:buChar char="•"/>
            </a:pPr>
            <a:r>
              <a:rPr lang="nb-NO" sz="1440" dirty="0" err="1">
                <a:solidFill>
                  <a:prstClr val="black"/>
                </a:solidFill>
                <a:latin typeface="Arial" charset="0"/>
                <a:ea typeface="Arial" charset="0"/>
                <a:cs typeface="Arial" charset="0"/>
              </a:rPr>
              <a:t>Calculate</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the</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impact</a:t>
            </a:r>
            <a:r>
              <a:rPr lang="nb-NO" sz="1440" dirty="0">
                <a:solidFill>
                  <a:prstClr val="black"/>
                </a:solidFill>
                <a:latin typeface="Arial" charset="0"/>
                <a:ea typeface="Arial" charset="0"/>
                <a:cs typeface="Arial" charset="0"/>
              </a:rPr>
              <a:t> of </a:t>
            </a:r>
            <a:r>
              <a:rPr lang="nb-NO" sz="1440" dirty="0" err="1">
                <a:solidFill>
                  <a:prstClr val="black"/>
                </a:solidFill>
                <a:latin typeface="Arial" charset="0"/>
                <a:ea typeface="Arial" charset="0"/>
                <a:cs typeface="Arial" charset="0"/>
              </a:rPr>
              <a:t>your</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policies</a:t>
            </a:r>
            <a:r>
              <a:rPr lang="nb-NO" sz="1440" dirty="0">
                <a:solidFill>
                  <a:prstClr val="black"/>
                </a:solidFill>
                <a:latin typeface="Arial" charset="0"/>
                <a:ea typeface="Arial" charset="0"/>
                <a:cs typeface="Arial" charset="0"/>
              </a:rPr>
              <a:t>. Security </a:t>
            </a:r>
            <a:r>
              <a:rPr lang="nb-NO" sz="1440" dirty="0" err="1">
                <a:solidFill>
                  <a:prstClr val="black"/>
                </a:solidFill>
                <a:latin typeface="Arial" charset="0"/>
                <a:ea typeface="Arial" charset="0"/>
                <a:cs typeface="Arial" charset="0"/>
              </a:rPr>
              <a:t>policies</a:t>
            </a:r>
            <a:r>
              <a:rPr lang="nb-NO" sz="1440" dirty="0">
                <a:solidFill>
                  <a:prstClr val="black"/>
                </a:solidFill>
                <a:latin typeface="Arial" charset="0"/>
                <a:ea typeface="Arial" charset="0"/>
                <a:cs typeface="Arial" charset="0"/>
              </a:rPr>
              <a:t> and </a:t>
            </a:r>
            <a:r>
              <a:rPr lang="nb-NO" sz="1440" dirty="0" err="1">
                <a:solidFill>
                  <a:prstClr val="black"/>
                </a:solidFill>
                <a:latin typeface="Arial" charset="0"/>
                <a:ea typeface="Arial" charset="0"/>
                <a:cs typeface="Arial" charset="0"/>
              </a:rPr>
              <a:t>measures</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can</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only</a:t>
            </a:r>
            <a:r>
              <a:rPr lang="nb-NO" sz="1440" dirty="0">
                <a:solidFill>
                  <a:prstClr val="black"/>
                </a:solidFill>
                <a:latin typeface="Arial" charset="0"/>
                <a:ea typeface="Arial" charset="0"/>
                <a:cs typeface="Arial" charset="0"/>
              </a:rPr>
              <a:t> be </a:t>
            </a:r>
            <a:r>
              <a:rPr lang="nb-NO" sz="1440" dirty="0" err="1">
                <a:solidFill>
                  <a:prstClr val="black"/>
                </a:solidFill>
                <a:latin typeface="Arial" charset="0"/>
                <a:ea typeface="Arial" charset="0"/>
                <a:cs typeface="Arial" charset="0"/>
              </a:rPr>
              <a:t>effective</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if</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they</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are</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adopted</a:t>
            </a:r>
            <a:r>
              <a:rPr lang="nb-NO" sz="1440" dirty="0">
                <a:solidFill>
                  <a:prstClr val="black"/>
                </a:solidFill>
                <a:latin typeface="Arial" charset="0"/>
                <a:ea typeface="Arial" charset="0"/>
                <a:cs typeface="Arial" charset="0"/>
              </a:rPr>
              <a:t> and used </a:t>
            </a:r>
            <a:r>
              <a:rPr lang="nb-NO" sz="1440" dirty="0" err="1">
                <a:solidFill>
                  <a:prstClr val="black"/>
                </a:solidFill>
                <a:latin typeface="Arial" charset="0"/>
                <a:ea typeface="Arial" charset="0"/>
                <a:cs typeface="Arial" charset="0"/>
              </a:rPr>
              <a:t>correctly</a:t>
            </a:r>
            <a:r>
              <a:rPr lang="nb-NO" sz="1440" dirty="0">
                <a:solidFill>
                  <a:prstClr val="black"/>
                </a:solidFill>
                <a:latin typeface="Arial" charset="0"/>
                <a:ea typeface="Arial" charset="0"/>
                <a:cs typeface="Arial" charset="0"/>
              </a:rPr>
              <a:t>. To </a:t>
            </a:r>
            <a:r>
              <a:rPr lang="nb-NO" sz="1440" dirty="0" err="1">
                <a:solidFill>
                  <a:prstClr val="black"/>
                </a:solidFill>
                <a:latin typeface="Arial" charset="0"/>
                <a:ea typeface="Arial" charset="0"/>
                <a:cs typeface="Arial" charset="0"/>
              </a:rPr>
              <a:t>ensure</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this</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CISOs</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need</a:t>
            </a:r>
            <a:r>
              <a:rPr lang="nb-NO" sz="1440" dirty="0">
                <a:solidFill>
                  <a:prstClr val="black"/>
                </a:solidFill>
                <a:latin typeface="Arial" charset="0"/>
                <a:ea typeface="Arial" charset="0"/>
                <a:cs typeface="Arial" charset="0"/>
              </a:rPr>
              <a:t> to </a:t>
            </a:r>
            <a:r>
              <a:rPr lang="nb-NO" sz="1440" dirty="0" err="1">
                <a:solidFill>
                  <a:prstClr val="black"/>
                </a:solidFill>
                <a:latin typeface="Arial" charset="0"/>
                <a:ea typeface="Arial" charset="0"/>
                <a:cs typeface="Arial" charset="0"/>
              </a:rPr>
              <a:t>know</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the</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impact</a:t>
            </a:r>
            <a:r>
              <a:rPr lang="nb-NO" sz="1440" dirty="0">
                <a:solidFill>
                  <a:prstClr val="black"/>
                </a:solidFill>
                <a:latin typeface="Arial" charset="0"/>
                <a:ea typeface="Arial" charset="0"/>
                <a:cs typeface="Arial" charset="0"/>
              </a:rPr>
              <a:t> it has </a:t>
            </a:r>
            <a:r>
              <a:rPr lang="nb-NO" sz="1440" dirty="0" err="1">
                <a:solidFill>
                  <a:prstClr val="black"/>
                </a:solidFill>
                <a:latin typeface="Arial" charset="0"/>
                <a:ea typeface="Arial" charset="0"/>
                <a:cs typeface="Arial" charset="0"/>
              </a:rPr>
              <a:t>on</a:t>
            </a:r>
            <a:r>
              <a:rPr lang="nb-NO" sz="1440" dirty="0">
                <a:solidFill>
                  <a:prstClr val="black"/>
                </a:solidFill>
                <a:latin typeface="Arial" charset="0"/>
                <a:ea typeface="Arial" charset="0"/>
                <a:cs typeface="Arial" charset="0"/>
              </a:rPr>
              <a:t> staff in </a:t>
            </a:r>
            <a:r>
              <a:rPr lang="nb-NO" sz="1440" dirty="0" err="1">
                <a:solidFill>
                  <a:prstClr val="black"/>
                </a:solidFill>
                <a:latin typeface="Arial" charset="0"/>
                <a:ea typeface="Arial" charset="0"/>
                <a:cs typeface="Arial" charset="0"/>
              </a:rPr>
              <a:t>daily</a:t>
            </a:r>
            <a:r>
              <a:rPr lang="nb-NO" sz="1440" dirty="0">
                <a:solidFill>
                  <a:prstClr val="black"/>
                </a:solidFill>
                <a:latin typeface="Arial" charset="0"/>
                <a:ea typeface="Arial" charset="0"/>
                <a:cs typeface="Arial" charset="0"/>
              </a:rPr>
              <a:t> business </a:t>
            </a:r>
            <a:r>
              <a:rPr lang="nb-NO" sz="1440" dirty="0" err="1">
                <a:solidFill>
                  <a:prstClr val="black"/>
                </a:solidFill>
                <a:latin typeface="Arial" charset="0"/>
                <a:ea typeface="Arial" charset="0"/>
                <a:cs typeface="Arial" charset="0"/>
              </a:rPr>
              <a:t>operations</a:t>
            </a:r>
            <a:r>
              <a:rPr lang="nb-NO" sz="1440" dirty="0">
                <a:solidFill>
                  <a:prstClr val="black"/>
                </a:solidFill>
                <a:latin typeface="Arial" charset="0"/>
                <a:ea typeface="Arial" charset="0"/>
                <a:cs typeface="Arial" charset="0"/>
              </a:rPr>
              <a:t> - so </a:t>
            </a:r>
            <a:r>
              <a:rPr lang="nb-NO" sz="1440" dirty="0" err="1">
                <a:solidFill>
                  <a:prstClr val="black"/>
                </a:solidFill>
                <a:latin typeface="Arial" charset="0"/>
                <a:ea typeface="Arial" charset="0"/>
                <a:cs typeface="Arial" charset="0"/>
              </a:rPr>
              <a:t>they</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should</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know</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the</a:t>
            </a:r>
            <a:r>
              <a:rPr lang="nb-NO" sz="1440" dirty="0">
                <a:solidFill>
                  <a:prstClr val="black"/>
                </a:solidFill>
                <a:latin typeface="Arial" charset="0"/>
                <a:ea typeface="Arial" charset="0"/>
                <a:cs typeface="Arial" charset="0"/>
              </a:rPr>
              <a:t> time and </a:t>
            </a:r>
            <a:r>
              <a:rPr lang="nb-NO" sz="1440" dirty="0" err="1">
                <a:solidFill>
                  <a:prstClr val="black"/>
                </a:solidFill>
                <a:latin typeface="Arial" charset="0"/>
                <a:ea typeface="Arial" charset="0"/>
                <a:cs typeface="Arial" charset="0"/>
              </a:rPr>
              <a:t>effort</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compliance</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requires</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before</a:t>
            </a:r>
            <a:r>
              <a:rPr lang="nb-NO" sz="1440" dirty="0">
                <a:solidFill>
                  <a:prstClr val="black"/>
                </a:solidFill>
                <a:latin typeface="Arial" charset="0"/>
                <a:ea typeface="Arial" charset="0"/>
                <a:cs typeface="Arial" charset="0"/>
              </a:rPr>
              <a:t> putting a </a:t>
            </a:r>
            <a:r>
              <a:rPr lang="nb-NO" sz="1440" dirty="0" err="1">
                <a:solidFill>
                  <a:prstClr val="black"/>
                </a:solidFill>
                <a:latin typeface="Arial" charset="0"/>
                <a:ea typeface="Arial" charset="0"/>
                <a:cs typeface="Arial" charset="0"/>
              </a:rPr>
              <a:t>security</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measure</a:t>
            </a:r>
            <a:r>
              <a:rPr lang="nb-NO" sz="1440" dirty="0">
                <a:solidFill>
                  <a:prstClr val="black"/>
                </a:solidFill>
                <a:latin typeface="Arial" charset="0"/>
                <a:ea typeface="Arial" charset="0"/>
                <a:cs typeface="Arial" charset="0"/>
              </a:rPr>
              <a:t> in </a:t>
            </a:r>
            <a:r>
              <a:rPr lang="nb-NO" sz="1440" dirty="0" err="1">
                <a:solidFill>
                  <a:prstClr val="black"/>
                </a:solidFill>
                <a:latin typeface="Arial" charset="0"/>
                <a:ea typeface="Arial" charset="0"/>
                <a:cs typeface="Arial" charset="0"/>
              </a:rPr>
              <a:t>place</a:t>
            </a:r>
            <a:r>
              <a:rPr lang="nb-NO" sz="1440" dirty="0">
                <a:solidFill>
                  <a:prstClr val="black"/>
                </a:solidFill>
                <a:latin typeface="Arial" charset="0"/>
                <a:ea typeface="Arial" charset="0"/>
                <a:cs typeface="Arial" charset="0"/>
              </a:rPr>
              <a:t>. General </a:t>
            </a:r>
            <a:r>
              <a:rPr lang="nb-NO" sz="1440" dirty="0" err="1">
                <a:solidFill>
                  <a:prstClr val="black"/>
                </a:solidFill>
                <a:latin typeface="Arial" charset="0"/>
                <a:ea typeface="Arial" charset="0"/>
                <a:cs typeface="Arial" charset="0"/>
              </a:rPr>
              <a:t>MacArthur’s</a:t>
            </a:r>
            <a:r>
              <a:rPr lang="nb-NO" sz="1440" dirty="0">
                <a:solidFill>
                  <a:prstClr val="black"/>
                </a:solidFill>
                <a:latin typeface="Arial" charset="0"/>
                <a:ea typeface="Arial" charset="0"/>
                <a:cs typeface="Arial" charset="0"/>
              </a:rPr>
              <a:t> dictum ‘Never </a:t>
            </a:r>
            <a:r>
              <a:rPr lang="nb-NO" sz="1440" dirty="0" err="1">
                <a:solidFill>
                  <a:prstClr val="black"/>
                </a:solidFill>
                <a:latin typeface="Arial" charset="0"/>
                <a:ea typeface="Arial" charset="0"/>
                <a:cs typeface="Arial" charset="0"/>
              </a:rPr>
              <a:t>give</a:t>
            </a:r>
            <a:r>
              <a:rPr lang="nb-NO" sz="1440" dirty="0">
                <a:solidFill>
                  <a:prstClr val="black"/>
                </a:solidFill>
                <a:latin typeface="Arial" charset="0"/>
                <a:ea typeface="Arial" charset="0"/>
                <a:cs typeface="Arial" charset="0"/>
              </a:rPr>
              <a:t> an order </a:t>
            </a:r>
            <a:r>
              <a:rPr lang="nb-NO" sz="1440" dirty="0" err="1">
                <a:solidFill>
                  <a:prstClr val="black"/>
                </a:solidFill>
                <a:latin typeface="Arial" charset="0"/>
                <a:ea typeface="Arial" charset="0"/>
                <a:cs typeface="Arial" charset="0"/>
              </a:rPr>
              <a:t>that</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can’t</a:t>
            </a:r>
            <a:r>
              <a:rPr lang="nb-NO" sz="1440" dirty="0">
                <a:solidFill>
                  <a:prstClr val="black"/>
                </a:solidFill>
                <a:latin typeface="Arial" charset="0"/>
                <a:ea typeface="Arial" charset="0"/>
                <a:cs typeface="Arial" charset="0"/>
              </a:rPr>
              <a:t> be </a:t>
            </a:r>
            <a:r>
              <a:rPr lang="nb-NO" sz="1440" dirty="0" err="1">
                <a:solidFill>
                  <a:prstClr val="black"/>
                </a:solidFill>
                <a:latin typeface="Arial" charset="0"/>
                <a:ea typeface="Arial" charset="0"/>
                <a:cs typeface="Arial" charset="0"/>
              </a:rPr>
              <a:t>obeyed</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should</a:t>
            </a:r>
            <a:r>
              <a:rPr lang="nb-NO" sz="1440" dirty="0">
                <a:solidFill>
                  <a:prstClr val="black"/>
                </a:solidFill>
                <a:latin typeface="Arial" charset="0"/>
                <a:ea typeface="Arial" charset="0"/>
                <a:cs typeface="Arial" charset="0"/>
              </a:rPr>
              <a:t> be </a:t>
            </a:r>
            <a:r>
              <a:rPr lang="nb-NO" sz="1440" dirty="0" err="1">
                <a:solidFill>
                  <a:prstClr val="black"/>
                </a:solidFill>
                <a:latin typeface="Arial" charset="0"/>
                <a:ea typeface="Arial" charset="0"/>
                <a:cs typeface="Arial" charset="0"/>
              </a:rPr>
              <a:t>framed</a:t>
            </a:r>
            <a:r>
              <a:rPr lang="nb-NO" sz="1440" dirty="0">
                <a:solidFill>
                  <a:prstClr val="black"/>
                </a:solidFill>
                <a:latin typeface="Arial" charset="0"/>
                <a:ea typeface="Arial" charset="0"/>
                <a:cs typeface="Arial" charset="0"/>
              </a:rPr>
              <a:t> and </a:t>
            </a:r>
            <a:r>
              <a:rPr lang="nb-NO" sz="1440" dirty="0" err="1">
                <a:solidFill>
                  <a:prstClr val="black"/>
                </a:solidFill>
                <a:latin typeface="Arial" charset="0"/>
                <a:ea typeface="Arial" charset="0"/>
                <a:cs typeface="Arial" charset="0"/>
              </a:rPr>
              <a:t>hung</a:t>
            </a:r>
            <a:r>
              <a:rPr lang="nb-NO" sz="1440" dirty="0">
                <a:solidFill>
                  <a:prstClr val="black"/>
                </a:solidFill>
                <a:latin typeface="Arial" charset="0"/>
                <a:ea typeface="Arial" charset="0"/>
                <a:cs typeface="Arial" charset="0"/>
              </a:rPr>
              <a:t> over </a:t>
            </a:r>
            <a:r>
              <a:rPr lang="nb-NO" sz="1440" dirty="0" err="1">
                <a:solidFill>
                  <a:prstClr val="black"/>
                </a:solidFill>
                <a:latin typeface="Arial" charset="0"/>
                <a:ea typeface="Arial" charset="0"/>
                <a:cs typeface="Arial" charset="0"/>
              </a:rPr>
              <a:t>their</a:t>
            </a:r>
            <a:r>
              <a:rPr lang="nb-NO" sz="1440" dirty="0">
                <a:solidFill>
                  <a:prstClr val="black"/>
                </a:solidFill>
                <a:latin typeface="Arial" charset="0"/>
                <a:ea typeface="Arial" charset="0"/>
                <a:cs typeface="Arial" charset="0"/>
              </a:rPr>
              <a:t> desk.</a:t>
            </a:r>
          </a:p>
          <a:p>
            <a:pPr marL="342900" indent="-342900" defTabSz="1097280" fontAlgn="base">
              <a:buFont typeface="Arial" charset="0"/>
              <a:buChar char="•"/>
            </a:pPr>
            <a:r>
              <a:rPr lang="nb-NO" sz="1440" dirty="0">
                <a:solidFill>
                  <a:prstClr val="black"/>
                </a:solidFill>
                <a:latin typeface="Arial" charset="0"/>
                <a:ea typeface="Arial" charset="0"/>
                <a:cs typeface="Arial" charset="0"/>
              </a:rPr>
              <a:t>Be visible and </a:t>
            </a:r>
            <a:r>
              <a:rPr lang="nb-NO" sz="1440" dirty="0" err="1">
                <a:solidFill>
                  <a:prstClr val="black"/>
                </a:solidFill>
                <a:latin typeface="Arial" charset="0"/>
                <a:ea typeface="Arial" charset="0"/>
                <a:cs typeface="Arial" charset="0"/>
              </a:rPr>
              <a:t>approachable</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CISOs</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should</a:t>
            </a:r>
            <a:r>
              <a:rPr lang="nb-NO" sz="1440" dirty="0">
                <a:solidFill>
                  <a:prstClr val="black"/>
                </a:solidFill>
                <a:latin typeface="Arial" charset="0"/>
                <a:ea typeface="Arial" charset="0"/>
                <a:cs typeface="Arial" charset="0"/>
              </a:rPr>
              <a:t> be </a:t>
            </a:r>
            <a:r>
              <a:rPr lang="nb-NO" sz="1440" dirty="0" err="1">
                <a:solidFill>
                  <a:prstClr val="black"/>
                </a:solidFill>
                <a:latin typeface="Arial" charset="0"/>
                <a:ea typeface="Arial" charset="0"/>
                <a:cs typeface="Arial" charset="0"/>
              </a:rPr>
              <a:t>security</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cheerleaders</a:t>
            </a:r>
            <a:r>
              <a:rPr lang="nb-NO" sz="1440" dirty="0">
                <a:solidFill>
                  <a:prstClr val="black"/>
                </a:solidFill>
                <a:latin typeface="Arial" charset="0"/>
                <a:ea typeface="Arial" charset="0"/>
                <a:cs typeface="Arial" charset="0"/>
              </a:rPr>
              <a:t>, not </a:t>
            </a:r>
            <a:r>
              <a:rPr lang="nb-NO" sz="1440" dirty="0" err="1">
                <a:solidFill>
                  <a:prstClr val="black"/>
                </a:solidFill>
                <a:latin typeface="Arial" charset="0"/>
                <a:ea typeface="Arial" charset="0"/>
                <a:cs typeface="Arial" charset="0"/>
              </a:rPr>
              <a:t>policemen</a:t>
            </a:r>
            <a:r>
              <a:rPr lang="nb-NO" sz="1440" dirty="0">
                <a:solidFill>
                  <a:prstClr val="black"/>
                </a:solidFill>
                <a:latin typeface="Arial" charset="0"/>
                <a:ea typeface="Arial" charset="0"/>
                <a:cs typeface="Arial" charset="0"/>
              </a:rPr>
              <a:t> - to </a:t>
            </a:r>
            <a:r>
              <a:rPr lang="nb-NO" sz="1440" dirty="0" err="1">
                <a:solidFill>
                  <a:prstClr val="black"/>
                </a:solidFill>
                <a:latin typeface="Arial" charset="0"/>
                <a:ea typeface="Arial" charset="0"/>
                <a:cs typeface="Arial" charset="0"/>
              </a:rPr>
              <a:t>engage</a:t>
            </a:r>
            <a:r>
              <a:rPr lang="nb-NO" sz="1440" dirty="0">
                <a:solidFill>
                  <a:prstClr val="black"/>
                </a:solidFill>
                <a:latin typeface="Arial" charset="0"/>
                <a:ea typeface="Arial" charset="0"/>
                <a:cs typeface="Arial" charset="0"/>
              </a:rPr>
              <a:t> staff, </a:t>
            </a:r>
            <a:r>
              <a:rPr lang="nb-NO" sz="1440" dirty="0" err="1">
                <a:solidFill>
                  <a:prstClr val="black"/>
                </a:solidFill>
                <a:latin typeface="Arial" charset="0"/>
                <a:ea typeface="Arial" charset="0"/>
                <a:cs typeface="Arial" charset="0"/>
              </a:rPr>
              <a:t>they</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need</a:t>
            </a:r>
            <a:r>
              <a:rPr lang="nb-NO" sz="1440" dirty="0">
                <a:solidFill>
                  <a:prstClr val="black"/>
                </a:solidFill>
                <a:latin typeface="Arial" charset="0"/>
                <a:ea typeface="Arial" charset="0"/>
                <a:cs typeface="Arial" charset="0"/>
              </a:rPr>
              <a:t> to be visible and </a:t>
            </a:r>
            <a:r>
              <a:rPr lang="nb-NO" sz="1440" dirty="0" err="1">
                <a:solidFill>
                  <a:prstClr val="black"/>
                </a:solidFill>
                <a:latin typeface="Arial" charset="0"/>
                <a:ea typeface="Arial" charset="0"/>
                <a:cs typeface="Arial" charset="0"/>
              </a:rPr>
              <a:t>approachable</a:t>
            </a:r>
            <a:r>
              <a:rPr lang="nb-NO" sz="1440" dirty="0">
                <a:solidFill>
                  <a:prstClr val="black"/>
                </a:solidFill>
                <a:latin typeface="Arial" charset="0"/>
                <a:ea typeface="Arial" charset="0"/>
                <a:cs typeface="Arial" charset="0"/>
              </a:rPr>
              <a:t> at all times. And to </a:t>
            </a:r>
            <a:r>
              <a:rPr lang="nb-NO" sz="1440" dirty="0" err="1">
                <a:solidFill>
                  <a:prstClr val="black"/>
                </a:solidFill>
                <a:latin typeface="Arial" charset="0"/>
                <a:ea typeface="Arial" charset="0"/>
                <a:cs typeface="Arial" charset="0"/>
              </a:rPr>
              <a:t>build</a:t>
            </a:r>
            <a:r>
              <a:rPr lang="nb-NO" sz="1440" dirty="0">
                <a:solidFill>
                  <a:prstClr val="black"/>
                </a:solidFill>
                <a:latin typeface="Arial" charset="0"/>
                <a:ea typeface="Arial" charset="0"/>
                <a:cs typeface="Arial" charset="0"/>
              </a:rPr>
              <a:t> trust, </a:t>
            </a:r>
            <a:r>
              <a:rPr lang="nb-NO" sz="1440" dirty="0" err="1">
                <a:solidFill>
                  <a:prstClr val="black"/>
                </a:solidFill>
                <a:latin typeface="Arial" charset="0"/>
                <a:ea typeface="Arial" charset="0"/>
                <a:cs typeface="Arial" charset="0"/>
              </a:rPr>
              <a:t>they</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need</a:t>
            </a:r>
            <a:r>
              <a:rPr lang="nb-NO" sz="1440" dirty="0">
                <a:solidFill>
                  <a:prstClr val="black"/>
                </a:solidFill>
                <a:latin typeface="Arial" charset="0"/>
                <a:ea typeface="Arial" charset="0"/>
                <a:cs typeface="Arial" charset="0"/>
              </a:rPr>
              <a:t> to listen and </a:t>
            </a:r>
            <a:r>
              <a:rPr lang="nb-NO" sz="1440" dirty="0" err="1">
                <a:solidFill>
                  <a:prstClr val="black"/>
                </a:solidFill>
                <a:latin typeface="Arial" charset="0"/>
                <a:ea typeface="Arial" charset="0"/>
                <a:cs typeface="Arial" charset="0"/>
              </a:rPr>
              <a:t>negotiate</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rather</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than</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try</a:t>
            </a:r>
            <a:r>
              <a:rPr lang="nb-NO" sz="1440" dirty="0">
                <a:solidFill>
                  <a:prstClr val="black"/>
                </a:solidFill>
                <a:latin typeface="Arial" charset="0"/>
                <a:ea typeface="Arial" charset="0"/>
                <a:cs typeface="Arial" charset="0"/>
              </a:rPr>
              <a:t> to ‘stamp </a:t>
            </a:r>
            <a:r>
              <a:rPr lang="nb-NO" sz="1440" dirty="0" err="1">
                <a:solidFill>
                  <a:prstClr val="black"/>
                </a:solidFill>
                <a:latin typeface="Arial" charset="0"/>
                <a:ea typeface="Arial" charset="0"/>
                <a:cs typeface="Arial" charset="0"/>
              </a:rPr>
              <a:t>out</a:t>
            </a:r>
            <a:r>
              <a:rPr lang="nb-NO" sz="1440" dirty="0">
                <a:solidFill>
                  <a:prstClr val="black"/>
                </a:solidFill>
                <a:latin typeface="Arial" charset="0"/>
                <a:ea typeface="Arial" charset="0"/>
                <a:cs typeface="Arial" charset="0"/>
              </a:rPr>
              <a:t>’ non-</a:t>
            </a:r>
            <a:r>
              <a:rPr lang="nb-NO" sz="1440" dirty="0" err="1">
                <a:solidFill>
                  <a:prstClr val="black"/>
                </a:solidFill>
                <a:latin typeface="Arial" charset="0"/>
                <a:ea typeface="Arial" charset="0"/>
                <a:cs typeface="Arial" charset="0"/>
              </a:rPr>
              <a:t>compliance</a:t>
            </a:r>
            <a:r>
              <a:rPr lang="nb-NO" sz="1440" dirty="0">
                <a:solidFill>
                  <a:prstClr val="black"/>
                </a:solidFill>
                <a:latin typeface="Arial" charset="0"/>
                <a:ea typeface="Arial" charset="0"/>
                <a:cs typeface="Arial" charset="0"/>
              </a:rPr>
              <a:t> and </a:t>
            </a:r>
            <a:r>
              <a:rPr lang="nb-NO" sz="1440" dirty="0" err="1">
                <a:solidFill>
                  <a:prstClr val="black"/>
                </a:solidFill>
                <a:latin typeface="Arial" charset="0"/>
                <a:ea typeface="Arial" charset="0"/>
                <a:cs typeface="Arial" charset="0"/>
              </a:rPr>
              <a:t>throttle</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innovation</a:t>
            </a:r>
            <a:r>
              <a:rPr lang="nb-NO" sz="1440" dirty="0">
                <a:solidFill>
                  <a:prstClr val="black"/>
                </a:solidFill>
                <a:latin typeface="Arial" charset="0"/>
                <a:ea typeface="Arial" charset="0"/>
                <a:cs typeface="Arial" charset="0"/>
              </a:rPr>
              <a:t> and </a:t>
            </a:r>
            <a:r>
              <a:rPr lang="nb-NO" sz="1440" dirty="0" err="1">
                <a:solidFill>
                  <a:prstClr val="black"/>
                </a:solidFill>
                <a:latin typeface="Arial" charset="0"/>
                <a:ea typeface="Arial" charset="0"/>
                <a:cs typeface="Arial" charset="0"/>
              </a:rPr>
              <a:t>experimentation</a:t>
            </a:r>
            <a:r>
              <a:rPr lang="nb-NO" sz="1440" dirty="0">
                <a:solidFill>
                  <a:prstClr val="black"/>
                </a:solidFill>
                <a:latin typeface="Arial" charset="0"/>
                <a:ea typeface="Arial" charset="0"/>
                <a:cs typeface="Arial" charset="0"/>
              </a:rPr>
              <a:t>.</a:t>
            </a:r>
          </a:p>
          <a:p>
            <a:pPr marL="342900" indent="-342900" defTabSz="1097280" fontAlgn="base">
              <a:buFont typeface="Arial" charset="0"/>
              <a:buChar char="•"/>
            </a:pPr>
            <a:r>
              <a:rPr lang="nb-NO" sz="1440" dirty="0" err="1">
                <a:solidFill>
                  <a:prstClr val="black"/>
                </a:solidFill>
                <a:latin typeface="Arial" charset="0"/>
                <a:ea typeface="Arial" charset="0"/>
                <a:cs typeface="Arial" charset="0"/>
              </a:rPr>
              <a:t>You</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need</a:t>
            </a:r>
            <a:r>
              <a:rPr lang="nb-NO" sz="1440" dirty="0">
                <a:solidFill>
                  <a:prstClr val="black"/>
                </a:solidFill>
                <a:latin typeface="Arial" charset="0"/>
                <a:ea typeface="Arial" charset="0"/>
                <a:cs typeface="Arial" charset="0"/>
              </a:rPr>
              <a:t> soft skills. </a:t>
            </a:r>
            <a:r>
              <a:rPr lang="nb-NO" sz="1440" dirty="0" err="1">
                <a:solidFill>
                  <a:prstClr val="black"/>
                </a:solidFill>
                <a:latin typeface="Arial" charset="0"/>
                <a:ea typeface="Arial" charset="0"/>
                <a:cs typeface="Arial" charset="0"/>
              </a:rPr>
              <a:t>CISOs</a:t>
            </a:r>
            <a:r>
              <a:rPr lang="nb-NO" sz="1440" dirty="0">
                <a:solidFill>
                  <a:prstClr val="black"/>
                </a:solidFill>
                <a:latin typeface="Arial" charset="0"/>
                <a:ea typeface="Arial" charset="0"/>
                <a:cs typeface="Arial" charset="0"/>
              </a:rPr>
              <a:t> and </a:t>
            </a:r>
            <a:r>
              <a:rPr lang="nb-NO" sz="1440" dirty="0" err="1">
                <a:solidFill>
                  <a:prstClr val="black"/>
                </a:solidFill>
                <a:latin typeface="Arial" charset="0"/>
                <a:ea typeface="Arial" charset="0"/>
                <a:cs typeface="Arial" charset="0"/>
              </a:rPr>
              <a:t>other</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security</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specialists</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need</a:t>
            </a:r>
            <a:r>
              <a:rPr lang="nb-NO" sz="1440" dirty="0">
                <a:solidFill>
                  <a:prstClr val="black"/>
                </a:solidFill>
                <a:latin typeface="Arial" charset="0"/>
                <a:ea typeface="Arial" charset="0"/>
                <a:cs typeface="Arial" charset="0"/>
              </a:rPr>
              <a:t> to </a:t>
            </a:r>
            <a:r>
              <a:rPr lang="nb-NO" sz="1440" dirty="0" err="1">
                <a:solidFill>
                  <a:prstClr val="black"/>
                </a:solidFill>
                <a:latin typeface="Arial" charset="0"/>
                <a:ea typeface="Arial" charset="0"/>
                <a:cs typeface="Arial" charset="0"/>
              </a:rPr>
              <a:t>acquire</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the</a:t>
            </a:r>
            <a:r>
              <a:rPr lang="nb-NO" sz="1440" dirty="0">
                <a:solidFill>
                  <a:prstClr val="black"/>
                </a:solidFill>
                <a:latin typeface="Arial" charset="0"/>
                <a:ea typeface="Arial" charset="0"/>
                <a:cs typeface="Arial" charset="0"/>
              </a:rPr>
              <a:t> ‘soft skills’ to do </a:t>
            </a:r>
            <a:r>
              <a:rPr lang="nb-NO" sz="1440" dirty="0" err="1">
                <a:solidFill>
                  <a:prstClr val="black"/>
                </a:solidFill>
                <a:latin typeface="Arial" charset="0"/>
                <a:ea typeface="Arial" charset="0"/>
                <a:cs typeface="Arial" charset="0"/>
              </a:rPr>
              <a:t>this</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effectively</a:t>
            </a:r>
            <a:r>
              <a:rPr lang="nb-NO" sz="1440" dirty="0">
                <a:solidFill>
                  <a:prstClr val="black"/>
                </a:solidFill>
                <a:latin typeface="Arial" charset="0"/>
                <a:ea typeface="Arial" charset="0"/>
                <a:cs typeface="Arial" charset="0"/>
              </a:rPr>
              <a:t>. The </a:t>
            </a:r>
            <a:r>
              <a:rPr lang="nb-NO" sz="1440" dirty="0" err="1">
                <a:solidFill>
                  <a:prstClr val="black"/>
                </a:solidFill>
                <a:latin typeface="Arial" charset="0"/>
                <a:ea typeface="Arial" charset="0"/>
                <a:cs typeface="Arial" charset="0"/>
              </a:rPr>
              <a:t>programme</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developed</a:t>
            </a:r>
            <a:r>
              <a:rPr lang="nb-NO" sz="1440" dirty="0">
                <a:solidFill>
                  <a:prstClr val="black"/>
                </a:solidFill>
                <a:latin typeface="Arial" charset="0"/>
                <a:ea typeface="Arial" charset="0"/>
                <a:cs typeface="Arial" charset="0"/>
              </a:rPr>
              <a:t> by </a:t>
            </a:r>
            <a:r>
              <a:rPr lang="nb-NO" sz="1440" dirty="0" err="1">
                <a:solidFill>
                  <a:prstClr val="black"/>
                </a:solidFill>
                <a:latin typeface="Arial" charset="0"/>
                <a:ea typeface="Arial" charset="0"/>
                <a:cs typeface="Arial" charset="0"/>
              </a:rPr>
              <a:t>Ashenden</a:t>
            </a:r>
            <a:r>
              <a:rPr lang="nb-NO" sz="1440" dirty="0">
                <a:solidFill>
                  <a:prstClr val="black"/>
                </a:solidFill>
                <a:latin typeface="Arial" charset="0"/>
                <a:ea typeface="Arial" charset="0"/>
                <a:cs typeface="Arial" charset="0"/>
              </a:rPr>
              <a:t> &amp; Lawrence (2016) </a:t>
            </a:r>
            <a:r>
              <a:rPr lang="nb-NO" sz="1440" dirty="0" err="1">
                <a:solidFill>
                  <a:prstClr val="black"/>
                </a:solidFill>
                <a:latin typeface="Arial" charset="0"/>
                <a:ea typeface="Arial" charset="0"/>
                <a:cs typeface="Arial" charset="0"/>
              </a:rPr>
              <a:t>with</a:t>
            </a:r>
            <a:r>
              <a:rPr lang="nb-NO" sz="1440" dirty="0">
                <a:solidFill>
                  <a:prstClr val="black"/>
                </a:solidFill>
                <a:latin typeface="Arial" charset="0"/>
                <a:ea typeface="Arial" charset="0"/>
                <a:cs typeface="Arial" charset="0"/>
              </a:rPr>
              <a:t> funding by </a:t>
            </a:r>
            <a:r>
              <a:rPr lang="nb-NO" sz="1440" dirty="0" err="1">
                <a:solidFill>
                  <a:prstClr val="black"/>
                </a:solidFill>
                <a:latin typeface="Arial" charset="0"/>
                <a:ea typeface="Arial" charset="0"/>
                <a:cs typeface="Arial" charset="0"/>
              </a:rPr>
              <a:t>the</a:t>
            </a:r>
            <a:r>
              <a:rPr lang="nb-NO" sz="1440" dirty="0">
                <a:solidFill>
                  <a:prstClr val="black"/>
                </a:solidFill>
                <a:latin typeface="Arial" charset="0"/>
                <a:ea typeface="Arial" charset="0"/>
                <a:cs typeface="Arial" charset="0"/>
              </a:rPr>
              <a:t> UK NCSC is a </a:t>
            </a:r>
            <a:r>
              <a:rPr lang="nb-NO" sz="1440" dirty="0" err="1">
                <a:solidFill>
                  <a:prstClr val="black"/>
                </a:solidFill>
                <a:latin typeface="Arial" charset="0"/>
                <a:ea typeface="Arial" charset="0"/>
                <a:cs typeface="Arial" charset="0"/>
              </a:rPr>
              <a:t>pioneer</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effort</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that</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should</a:t>
            </a:r>
            <a:r>
              <a:rPr lang="nb-NO" sz="1440" dirty="0">
                <a:solidFill>
                  <a:prstClr val="black"/>
                </a:solidFill>
                <a:latin typeface="Arial" charset="0"/>
                <a:ea typeface="Arial" charset="0"/>
                <a:cs typeface="Arial" charset="0"/>
              </a:rPr>
              <a:t> to be </a:t>
            </a:r>
            <a:r>
              <a:rPr lang="nb-NO" sz="1440" dirty="0" err="1">
                <a:solidFill>
                  <a:prstClr val="black"/>
                </a:solidFill>
                <a:latin typeface="Arial" charset="0"/>
                <a:ea typeface="Arial" charset="0"/>
                <a:cs typeface="Arial" charset="0"/>
              </a:rPr>
              <a:t>replicated</a:t>
            </a:r>
            <a:r>
              <a:rPr lang="nb-NO" sz="1440" dirty="0">
                <a:solidFill>
                  <a:prstClr val="black"/>
                </a:solidFill>
                <a:latin typeface="Arial" charset="0"/>
                <a:ea typeface="Arial" charset="0"/>
                <a:cs typeface="Arial" charset="0"/>
              </a:rPr>
              <a:t>, and </a:t>
            </a:r>
            <a:r>
              <a:rPr lang="nb-NO" sz="1440" dirty="0" err="1">
                <a:solidFill>
                  <a:prstClr val="black"/>
                </a:solidFill>
                <a:latin typeface="Arial" charset="0"/>
                <a:ea typeface="Arial" charset="0"/>
                <a:cs typeface="Arial" charset="0"/>
              </a:rPr>
              <a:t>become</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incorporated</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into</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academic</a:t>
            </a:r>
            <a:r>
              <a:rPr lang="nb-NO" sz="1440" dirty="0">
                <a:solidFill>
                  <a:prstClr val="black"/>
                </a:solidFill>
                <a:latin typeface="Arial" charset="0"/>
                <a:ea typeface="Arial" charset="0"/>
                <a:cs typeface="Arial" charset="0"/>
              </a:rPr>
              <a:t> and </a:t>
            </a:r>
            <a:r>
              <a:rPr lang="nb-NO" sz="1440" dirty="0" err="1">
                <a:solidFill>
                  <a:prstClr val="black"/>
                </a:solidFill>
                <a:latin typeface="Arial" charset="0"/>
                <a:ea typeface="Arial" charset="0"/>
                <a:cs typeface="Arial" charset="0"/>
              </a:rPr>
              <a:t>professional</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security</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courses</a:t>
            </a:r>
            <a:r>
              <a:rPr lang="nb-NO" sz="1440" dirty="0">
                <a:solidFill>
                  <a:prstClr val="black"/>
                </a:solidFill>
                <a:latin typeface="Arial" charset="0"/>
                <a:ea typeface="Arial" charset="0"/>
                <a:cs typeface="Arial" charset="0"/>
              </a:rPr>
              <a:t>.</a:t>
            </a:r>
          </a:p>
          <a:p>
            <a:pPr marL="342900" indent="-342900" defTabSz="1097280" fontAlgn="base">
              <a:buFont typeface="Arial" charset="0"/>
              <a:buChar char="•"/>
            </a:pPr>
            <a:r>
              <a:rPr lang="nb-NO" sz="1440" dirty="0">
                <a:solidFill>
                  <a:prstClr val="black"/>
                </a:solidFill>
                <a:latin typeface="Arial" charset="0"/>
                <a:ea typeface="Arial" charset="0"/>
                <a:cs typeface="Arial" charset="0"/>
              </a:rPr>
              <a:t>Stop </a:t>
            </a:r>
            <a:r>
              <a:rPr lang="nb-NO" sz="1440" dirty="0" err="1">
                <a:solidFill>
                  <a:prstClr val="black"/>
                </a:solidFill>
                <a:latin typeface="Arial" charset="0"/>
                <a:ea typeface="Arial" charset="0"/>
                <a:cs typeface="Arial" charset="0"/>
              </a:rPr>
              <a:t>verbally</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bashing</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people</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Effective</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engagement</a:t>
            </a:r>
            <a:r>
              <a:rPr lang="nb-NO" sz="1440" dirty="0">
                <a:solidFill>
                  <a:prstClr val="black"/>
                </a:solidFill>
                <a:latin typeface="Arial" charset="0"/>
                <a:ea typeface="Arial" charset="0"/>
                <a:cs typeface="Arial" charset="0"/>
              </a:rPr>
              <a:t> and trust </a:t>
            </a:r>
            <a:r>
              <a:rPr lang="nb-NO" sz="1440" dirty="0" err="1">
                <a:solidFill>
                  <a:prstClr val="black"/>
                </a:solidFill>
                <a:latin typeface="Arial" charset="0"/>
                <a:ea typeface="Arial" charset="0"/>
                <a:cs typeface="Arial" charset="0"/>
              </a:rPr>
              <a:t>require</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respect</a:t>
            </a:r>
            <a:r>
              <a:rPr lang="nb-NO" sz="1440" dirty="0">
                <a:solidFill>
                  <a:prstClr val="black"/>
                </a:solidFill>
                <a:latin typeface="Arial" charset="0"/>
                <a:ea typeface="Arial" charset="0"/>
                <a:cs typeface="Arial" charset="0"/>
              </a:rPr>
              <a:t> for </a:t>
            </a:r>
            <a:r>
              <a:rPr lang="nb-NO" sz="1440" dirty="0" err="1">
                <a:solidFill>
                  <a:prstClr val="black"/>
                </a:solidFill>
                <a:latin typeface="Arial" charset="0"/>
                <a:ea typeface="Arial" charset="0"/>
                <a:cs typeface="Arial" charset="0"/>
              </a:rPr>
              <a:t>others</a:t>
            </a:r>
            <a:r>
              <a:rPr lang="nb-NO" sz="1440" dirty="0">
                <a:solidFill>
                  <a:prstClr val="black"/>
                </a:solidFill>
                <a:latin typeface="Arial" charset="0"/>
                <a:ea typeface="Arial" charset="0"/>
                <a:cs typeface="Arial" charset="0"/>
              </a:rPr>
              <a:t>. The </a:t>
            </a:r>
            <a:r>
              <a:rPr lang="nb-NO" sz="1440" dirty="0" err="1">
                <a:solidFill>
                  <a:prstClr val="black"/>
                </a:solidFill>
                <a:latin typeface="Arial" charset="0"/>
                <a:ea typeface="Arial" charset="0"/>
                <a:cs typeface="Arial" charset="0"/>
              </a:rPr>
              <a:t>security</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profession</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needs</a:t>
            </a:r>
            <a:r>
              <a:rPr lang="nb-NO" sz="1440" dirty="0">
                <a:solidFill>
                  <a:prstClr val="black"/>
                </a:solidFill>
                <a:latin typeface="Arial" charset="0"/>
                <a:ea typeface="Arial" charset="0"/>
                <a:cs typeface="Arial" charset="0"/>
              </a:rPr>
              <a:t> to </a:t>
            </a:r>
            <a:r>
              <a:rPr lang="nb-NO" sz="1440" dirty="0" err="1">
                <a:solidFill>
                  <a:prstClr val="black"/>
                </a:solidFill>
                <a:latin typeface="Arial" charset="0"/>
                <a:ea typeface="Arial" charset="0"/>
                <a:cs typeface="Arial" charset="0"/>
              </a:rPr>
              <a:t>revise</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its</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perspective</a:t>
            </a:r>
            <a:r>
              <a:rPr lang="nb-NO" sz="1440" dirty="0">
                <a:solidFill>
                  <a:prstClr val="black"/>
                </a:solidFill>
                <a:latin typeface="Arial" charset="0"/>
                <a:ea typeface="Arial" charset="0"/>
                <a:cs typeface="Arial" charset="0"/>
              </a:rPr>
              <a:t> of non-</a:t>
            </a:r>
            <a:r>
              <a:rPr lang="nb-NO" sz="1440" dirty="0" err="1">
                <a:solidFill>
                  <a:prstClr val="black"/>
                </a:solidFill>
                <a:latin typeface="Arial" charset="0"/>
                <a:ea typeface="Arial" charset="0"/>
                <a:cs typeface="Arial" charset="0"/>
              </a:rPr>
              <a:t>specialists</a:t>
            </a:r>
            <a:r>
              <a:rPr lang="nb-NO" sz="1440" dirty="0">
                <a:solidFill>
                  <a:prstClr val="black"/>
                </a:solidFill>
                <a:latin typeface="Arial" charset="0"/>
                <a:ea typeface="Arial" charset="0"/>
                <a:cs typeface="Arial" charset="0"/>
              </a:rPr>
              <a:t>, and </a:t>
            </a:r>
            <a:r>
              <a:rPr lang="nb-NO" sz="1440" dirty="0" err="1">
                <a:solidFill>
                  <a:prstClr val="black"/>
                </a:solidFill>
                <a:latin typeface="Arial" charset="0"/>
                <a:ea typeface="Arial" charset="0"/>
                <a:cs typeface="Arial" charset="0"/>
              </a:rPr>
              <a:t>accept</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they</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are</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the</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only</a:t>
            </a:r>
            <a:r>
              <a:rPr lang="nb-NO" sz="1440" dirty="0">
                <a:solidFill>
                  <a:prstClr val="black"/>
                </a:solidFill>
                <a:latin typeface="Arial" charset="0"/>
                <a:ea typeface="Arial" charset="0"/>
                <a:cs typeface="Arial" charset="0"/>
              </a:rPr>
              <a:t> stakeholders in </a:t>
            </a:r>
            <a:r>
              <a:rPr lang="nb-NO" sz="1440" dirty="0" err="1">
                <a:solidFill>
                  <a:prstClr val="black"/>
                </a:solidFill>
                <a:latin typeface="Arial" charset="0"/>
                <a:ea typeface="Arial" charset="0"/>
                <a:cs typeface="Arial" charset="0"/>
              </a:rPr>
              <a:t>the</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ecosystem</a:t>
            </a:r>
            <a:r>
              <a:rPr lang="nb-NO" sz="1440" dirty="0">
                <a:solidFill>
                  <a:prstClr val="black"/>
                </a:solidFill>
                <a:latin typeface="Arial" charset="0"/>
                <a:ea typeface="Arial" charset="0"/>
                <a:cs typeface="Arial" charset="0"/>
              </a:rPr>
              <a:t> for </a:t>
            </a:r>
            <a:r>
              <a:rPr lang="nb-NO" sz="1440" dirty="0" err="1">
                <a:solidFill>
                  <a:prstClr val="black"/>
                </a:solidFill>
                <a:latin typeface="Arial" charset="0"/>
                <a:ea typeface="Arial" charset="0"/>
                <a:cs typeface="Arial" charset="0"/>
              </a:rPr>
              <a:t>whom</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security</a:t>
            </a:r>
            <a:r>
              <a:rPr lang="nb-NO" sz="1440" dirty="0">
                <a:solidFill>
                  <a:prstClr val="black"/>
                </a:solidFill>
                <a:latin typeface="Arial" charset="0"/>
                <a:ea typeface="Arial" charset="0"/>
                <a:cs typeface="Arial" charset="0"/>
              </a:rPr>
              <a:t> is </a:t>
            </a:r>
            <a:r>
              <a:rPr lang="nb-NO" sz="1440" dirty="0" err="1">
                <a:solidFill>
                  <a:prstClr val="black"/>
                </a:solidFill>
                <a:latin typeface="Arial" charset="0"/>
                <a:ea typeface="Arial" charset="0"/>
                <a:cs typeface="Arial" charset="0"/>
              </a:rPr>
              <a:t>the</a:t>
            </a:r>
            <a:r>
              <a:rPr lang="nb-NO" sz="1440" dirty="0">
                <a:solidFill>
                  <a:prstClr val="black"/>
                </a:solidFill>
                <a:latin typeface="Arial" charset="0"/>
                <a:ea typeface="Arial" charset="0"/>
                <a:cs typeface="Arial" charset="0"/>
              </a:rPr>
              <a:t> primary </a:t>
            </a:r>
            <a:r>
              <a:rPr lang="nb-NO" sz="1440" dirty="0" err="1">
                <a:solidFill>
                  <a:prstClr val="black"/>
                </a:solidFill>
                <a:latin typeface="Arial" charset="0"/>
                <a:ea typeface="Arial" charset="0"/>
                <a:cs typeface="Arial" charset="0"/>
              </a:rPr>
              <a:t>roles</a:t>
            </a:r>
            <a:r>
              <a:rPr lang="nb-NO" sz="1440" dirty="0">
                <a:solidFill>
                  <a:prstClr val="black"/>
                </a:solidFill>
                <a:latin typeface="Arial" charset="0"/>
                <a:ea typeface="Arial" charset="0"/>
                <a:cs typeface="Arial" charset="0"/>
              </a:rPr>
              <a:t>. And </a:t>
            </a:r>
            <a:r>
              <a:rPr lang="nb-NO" sz="1440" dirty="0" err="1">
                <a:solidFill>
                  <a:prstClr val="black"/>
                </a:solidFill>
                <a:latin typeface="Arial" charset="0"/>
                <a:ea typeface="Arial" charset="0"/>
                <a:cs typeface="Arial" charset="0"/>
              </a:rPr>
              <a:t>they</a:t>
            </a:r>
            <a:r>
              <a:rPr lang="nb-NO" sz="1440" dirty="0">
                <a:solidFill>
                  <a:prstClr val="black"/>
                </a:solidFill>
                <a:latin typeface="Arial" charset="0"/>
                <a:ea typeface="Arial" charset="0"/>
                <a:cs typeface="Arial" charset="0"/>
              </a:rPr>
              <a:t> must </a:t>
            </a:r>
            <a:r>
              <a:rPr lang="nb-NO" sz="1440" dirty="0" err="1">
                <a:solidFill>
                  <a:prstClr val="black"/>
                </a:solidFill>
                <a:latin typeface="Arial" charset="0"/>
                <a:ea typeface="Arial" charset="0"/>
                <a:cs typeface="Arial" charset="0"/>
              </a:rPr>
              <a:t>change</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the</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language</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they</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use</a:t>
            </a:r>
            <a:r>
              <a:rPr lang="nb-NO" sz="1440" dirty="0">
                <a:solidFill>
                  <a:prstClr val="black"/>
                </a:solidFill>
                <a:latin typeface="Arial" charset="0"/>
                <a:ea typeface="Arial" charset="0"/>
                <a:cs typeface="Arial" charset="0"/>
              </a:rPr>
              <a:t> to </a:t>
            </a:r>
            <a:r>
              <a:rPr lang="nb-NO" sz="1440" dirty="0" err="1">
                <a:solidFill>
                  <a:prstClr val="black"/>
                </a:solidFill>
                <a:latin typeface="Arial" charset="0"/>
                <a:ea typeface="Arial" charset="0"/>
                <a:cs typeface="Arial" charset="0"/>
              </a:rPr>
              <a:t>reflect</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this</a:t>
            </a:r>
            <a:r>
              <a:rPr lang="nb-NO" sz="1440" dirty="0">
                <a:solidFill>
                  <a:prstClr val="black"/>
                </a:solidFill>
                <a:latin typeface="Arial" charset="0"/>
                <a:ea typeface="Arial" charset="0"/>
                <a:cs typeface="Arial" charset="0"/>
              </a:rPr>
              <a:t> - </a:t>
            </a:r>
            <a:r>
              <a:rPr lang="nb-NO" sz="1440" dirty="0" err="1">
                <a:solidFill>
                  <a:prstClr val="black"/>
                </a:solidFill>
                <a:latin typeface="Arial" charset="0"/>
                <a:ea typeface="Arial" charset="0"/>
                <a:cs typeface="Arial" charset="0"/>
              </a:rPr>
              <a:t>no</a:t>
            </a:r>
            <a:r>
              <a:rPr lang="nb-NO" sz="1440" dirty="0">
                <a:solidFill>
                  <a:prstClr val="black"/>
                </a:solidFill>
                <a:latin typeface="Arial" charset="0"/>
                <a:ea typeface="Arial" charset="0"/>
                <a:cs typeface="Arial" charset="0"/>
              </a:rPr>
              <a:t> more </a:t>
            </a:r>
            <a:r>
              <a:rPr lang="nb-NO" sz="1440" dirty="0" err="1">
                <a:solidFill>
                  <a:prstClr val="black"/>
                </a:solidFill>
                <a:latin typeface="Arial" charset="0"/>
                <a:ea typeface="Arial" charset="0"/>
                <a:cs typeface="Arial" charset="0"/>
              </a:rPr>
              <a:t>referring</a:t>
            </a:r>
            <a:r>
              <a:rPr lang="nb-NO" sz="1440" dirty="0">
                <a:solidFill>
                  <a:prstClr val="black"/>
                </a:solidFill>
                <a:latin typeface="Arial" charset="0"/>
                <a:ea typeface="Arial" charset="0"/>
                <a:cs typeface="Arial" charset="0"/>
              </a:rPr>
              <a:t> to </a:t>
            </a:r>
            <a:r>
              <a:rPr lang="nb-NO" sz="1440" dirty="0" err="1">
                <a:solidFill>
                  <a:prstClr val="black"/>
                </a:solidFill>
                <a:latin typeface="Arial" charset="0"/>
                <a:ea typeface="Arial" charset="0"/>
                <a:cs typeface="Arial" charset="0"/>
              </a:rPr>
              <a:t>humans</a:t>
            </a:r>
            <a:r>
              <a:rPr lang="nb-NO" sz="1440" dirty="0">
                <a:solidFill>
                  <a:prstClr val="black"/>
                </a:solidFill>
                <a:latin typeface="Arial" charset="0"/>
                <a:ea typeface="Arial" charset="0"/>
                <a:cs typeface="Arial" charset="0"/>
              </a:rPr>
              <a:t> as ‘</a:t>
            </a:r>
            <a:r>
              <a:rPr lang="nb-NO" sz="1440" dirty="0" err="1">
                <a:solidFill>
                  <a:prstClr val="black"/>
                </a:solidFill>
                <a:latin typeface="Arial" charset="0"/>
                <a:ea typeface="Arial" charset="0"/>
                <a:cs typeface="Arial" charset="0"/>
              </a:rPr>
              <a:t>the</a:t>
            </a:r>
            <a:r>
              <a:rPr lang="nb-NO" sz="1440" dirty="0">
                <a:solidFill>
                  <a:prstClr val="black"/>
                </a:solidFill>
                <a:latin typeface="Arial" charset="0"/>
                <a:ea typeface="Arial" charset="0"/>
                <a:cs typeface="Arial" charset="0"/>
              </a:rPr>
              <a:t> problem’, ‘stupid </a:t>
            </a:r>
            <a:r>
              <a:rPr lang="nb-NO" sz="1440" dirty="0" err="1">
                <a:solidFill>
                  <a:prstClr val="black"/>
                </a:solidFill>
                <a:latin typeface="Arial" charset="0"/>
                <a:ea typeface="Arial" charset="0"/>
                <a:cs typeface="Arial" charset="0"/>
              </a:rPr>
              <a:t>users</a:t>
            </a:r>
            <a:r>
              <a:rPr lang="nb-NO" sz="1440" dirty="0">
                <a:solidFill>
                  <a:prstClr val="black"/>
                </a:solidFill>
                <a:latin typeface="Arial" charset="0"/>
                <a:ea typeface="Arial" charset="0"/>
                <a:cs typeface="Arial" charset="0"/>
              </a:rPr>
              <a:t>’ and </a:t>
            </a:r>
            <a:r>
              <a:rPr lang="nb-NO" sz="1440" dirty="0" err="1">
                <a:solidFill>
                  <a:prstClr val="black"/>
                </a:solidFill>
                <a:latin typeface="Arial" charset="0"/>
                <a:ea typeface="Arial" charset="0"/>
                <a:cs typeface="Arial" charset="0"/>
              </a:rPr>
              <a:t>the</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Weakest</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Link.’z</a:t>
            </a:r>
            <a:endParaRPr lang="nb-NO" sz="1440" dirty="0">
              <a:solidFill>
                <a:prstClr val="black"/>
              </a:solidFill>
              <a:latin typeface="Arial" charset="0"/>
              <a:ea typeface="Arial" charset="0"/>
              <a:cs typeface="Arial" charset="0"/>
            </a:endParaRPr>
          </a:p>
        </p:txBody>
      </p:sp>
      <p:sp>
        <p:nvSpPr>
          <p:cNvPr id="8" name="Rektangel 7"/>
          <p:cNvSpPr/>
          <p:nvPr/>
        </p:nvSpPr>
        <p:spPr>
          <a:xfrm>
            <a:off x="12632473" y="2308366"/>
            <a:ext cx="240772" cy="424732"/>
          </a:xfrm>
          <a:prstGeom prst="rect">
            <a:avLst/>
          </a:prstGeom>
        </p:spPr>
        <p:txBody>
          <a:bodyPr wrap="none">
            <a:spAutoFit/>
          </a:bodyPr>
          <a:lstStyle/>
          <a:p>
            <a:pPr defTabSz="1097280"/>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
        <p:nvSpPr>
          <p:cNvPr id="9" name="Rektangel 8"/>
          <p:cNvSpPr/>
          <p:nvPr/>
        </p:nvSpPr>
        <p:spPr>
          <a:xfrm>
            <a:off x="7172661" y="3893201"/>
            <a:ext cx="240772" cy="424732"/>
          </a:xfrm>
          <a:prstGeom prst="rect">
            <a:avLst/>
          </a:prstGeom>
        </p:spPr>
        <p:txBody>
          <a:bodyPr wrap="none">
            <a:spAutoFit/>
          </a:bodyPr>
          <a:lstStyle/>
          <a:p>
            <a:pPr defTabSz="1097280"/>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
        <p:nvSpPr>
          <p:cNvPr id="10" name="Rektangel 9"/>
          <p:cNvSpPr/>
          <p:nvPr/>
        </p:nvSpPr>
        <p:spPr>
          <a:xfrm>
            <a:off x="7172661" y="3893201"/>
            <a:ext cx="240772" cy="424732"/>
          </a:xfrm>
          <a:prstGeom prst="rect">
            <a:avLst/>
          </a:prstGeom>
        </p:spPr>
        <p:txBody>
          <a:bodyPr wrap="none">
            <a:spAutoFit/>
          </a:bodyPr>
          <a:lstStyle/>
          <a:p>
            <a:pPr defTabSz="1097280"/>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
        <p:nvSpPr>
          <p:cNvPr id="11" name="TekstSylinder 10"/>
          <p:cNvSpPr txBox="1"/>
          <p:nvPr/>
        </p:nvSpPr>
        <p:spPr>
          <a:xfrm>
            <a:off x="7577257" y="1268182"/>
            <a:ext cx="5845423" cy="5955476"/>
          </a:xfrm>
          <a:prstGeom prst="rect">
            <a:avLst/>
          </a:prstGeom>
          <a:noFill/>
        </p:spPr>
        <p:txBody>
          <a:bodyPr wrap="square" rtlCol="0">
            <a:spAutoFit/>
          </a:bodyPr>
          <a:lstStyle/>
          <a:p>
            <a:pPr defTabSz="1097280"/>
            <a:r>
              <a:rPr lang="nb-NO" sz="1680" b="1" u="sng" dirty="0" err="1">
                <a:solidFill>
                  <a:prstClr val="black"/>
                </a:solidFill>
                <a:latin typeface="Arial" charset="0"/>
                <a:ea typeface="Arial" charset="0"/>
                <a:cs typeface="Arial" charset="0"/>
              </a:rPr>
              <a:t>CSIRT’s</a:t>
            </a:r>
            <a:r>
              <a:rPr lang="nb-NO" sz="1680" b="1" u="sng" dirty="0">
                <a:solidFill>
                  <a:prstClr val="black"/>
                </a:solidFill>
                <a:latin typeface="Arial" charset="0"/>
                <a:ea typeface="Arial" charset="0"/>
                <a:cs typeface="Arial" charset="0"/>
              </a:rPr>
              <a:t> /</a:t>
            </a:r>
            <a:r>
              <a:rPr lang="nb-NO" sz="1680" b="1" u="sng" dirty="0" err="1">
                <a:solidFill>
                  <a:prstClr val="black"/>
                </a:solidFill>
                <a:latin typeface="Arial" charset="0"/>
                <a:ea typeface="Arial" charset="0"/>
                <a:cs typeface="Arial" charset="0"/>
              </a:rPr>
              <a:t>CERT’s</a:t>
            </a:r>
            <a:r>
              <a:rPr lang="nb-NO" sz="1680" b="1" u="sng" dirty="0">
                <a:solidFill>
                  <a:prstClr val="black"/>
                </a:solidFill>
                <a:latin typeface="Arial" charset="0"/>
                <a:ea typeface="Arial" charset="0"/>
                <a:cs typeface="Arial" charset="0"/>
              </a:rPr>
              <a:t> &amp; </a:t>
            </a:r>
            <a:r>
              <a:rPr lang="nb-NO" sz="1680" b="1" u="sng" dirty="0" err="1">
                <a:solidFill>
                  <a:prstClr val="black"/>
                </a:solidFill>
                <a:latin typeface="Arial" charset="0"/>
                <a:ea typeface="Arial" charset="0"/>
                <a:cs typeface="Arial" charset="0"/>
              </a:rPr>
              <a:t>SOC’s</a:t>
            </a:r>
            <a:endParaRPr lang="nb-NO" sz="1680" b="1" u="sng" dirty="0">
              <a:solidFill>
                <a:prstClr val="black"/>
              </a:solidFill>
              <a:latin typeface="Arial" charset="0"/>
              <a:ea typeface="Arial" charset="0"/>
              <a:cs typeface="Arial" charset="0"/>
            </a:endParaRPr>
          </a:p>
          <a:p>
            <a:pPr defTabSz="1097280"/>
            <a:endParaRPr lang="nb-NO" sz="1920" dirty="0">
              <a:solidFill>
                <a:prstClr val="black"/>
              </a:solidFill>
              <a:latin typeface="Arial" charset="0"/>
              <a:ea typeface="Arial" charset="0"/>
              <a:cs typeface="Arial" charset="0"/>
            </a:endParaRPr>
          </a:p>
          <a:p>
            <a:pPr marL="342900" indent="-342900" defTabSz="1097280" fontAlgn="base">
              <a:buFont typeface="Arial" charset="0"/>
              <a:buChar char="•"/>
            </a:pPr>
            <a:r>
              <a:rPr lang="nb-NO" sz="1500" dirty="0" err="1">
                <a:solidFill>
                  <a:prstClr val="black"/>
                </a:solidFill>
                <a:latin typeface="Arial" charset="0"/>
                <a:ea typeface="Arial" charset="0"/>
                <a:cs typeface="Arial" charset="0"/>
              </a:rPr>
              <a:t>Look</a:t>
            </a:r>
            <a:r>
              <a:rPr lang="nb-NO" sz="1500" dirty="0">
                <a:solidFill>
                  <a:prstClr val="black"/>
                </a:solidFill>
                <a:latin typeface="Arial" charset="0"/>
                <a:ea typeface="Arial" charset="0"/>
                <a:cs typeface="Arial" charset="0"/>
              </a:rPr>
              <a:t> after </a:t>
            </a:r>
            <a:r>
              <a:rPr lang="nb-NO" sz="1500" dirty="0" err="1">
                <a:solidFill>
                  <a:prstClr val="black"/>
                </a:solidFill>
                <a:latin typeface="Arial" charset="0"/>
                <a:ea typeface="Arial" charset="0"/>
                <a:cs typeface="Arial" charset="0"/>
              </a:rPr>
              <a:t>your</a:t>
            </a:r>
            <a:r>
              <a:rPr lang="nb-NO" sz="1500" dirty="0">
                <a:solidFill>
                  <a:prstClr val="black"/>
                </a:solidFill>
                <a:latin typeface="Arial" charset="0"/>
                <a:ea typeface="Arial" charset="0"/>
                <a:cs typeface="Arial" charset="0"/>
              </a:rPr>
              <a:t> staff. </a:t>
            </a:r>
            <a:r>
              <a:rPr lang="nb-NO" sz="1500" dirty="0" err="1">
                <a:solidFill>
                  <a:prstClr val="black"/>
                </a:solidFill>
                <a:latin typeface="Arial" charset="0"/>
                <a:ea typeface="Arial" charset="0"/>
                <a:cs typeface="Arial" charset="0"/>
              </a:rPr>
              <a:t>Burnout</a:t>
            </a:r>
            <a:r>
              <a:rPr lang="nb-NO" sz="1500" dirty="0">
                <a:solidFill>
                  <a:prstClr val="black"/>
                </a:solidFill>
                <a:latin typeface="Arial" charset="0"/>
                <a:ea typeface="Arial" charset="0"/>
                <a:cs typeface="Arial" charset="0"/>
              </a:rPr>
              <a:t> is </a:t>
            </a:r>
            <a:r>
              <a:rPr lang="nb-NO" sz="1500" dirty="0" err="1">
                <a:solidFill>
                  <a:prstClr val="black"/>
                </a:solidFill>
                <a:latin typeface="Arial" charset="0"/>
                <a:ea typeface="Arial" charset="0"/>
                <a:cs typeface="Arial" charset="0"/>
              </a:rPr>
              <a:t>largely</a:t>
            </a:r>
            <a:r>
              <a:rPr lang="nb-NO" sz="1500" dirty="0">
                <a:solidFill>
                  <a:prstClr val="black"/>
                </a:solidFill>
                <a:latin typeface="Arial" charset="0"/>
                <a:ea typeface="Arial" charset="0"/>
                <a:cs typeface="Arial" charset="0"/>
              </a:rPr>
              <a:t> driven by </a:t>
            </a:r>
            <a:r>
              <a:rPr lang="nb-NO" sz="1500" dirty="0" err="1">
                <a:solidFill>
                  <a:prstClr val="black"/>
                </a:solidFill>
                <a:latin typeface="Arial" charset="0"/>
                <a:ea typeface="Arial" charset="0"/>
                <a:cs typeface="Arial" charset="0"/>
              </a:rPr>
              <a:t>overload</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but</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also</a:t>
            </a:r>
            <a:r>
              <a:rPr lang="nb-NO" sz="1500" dirty="0">
                <a:solidFill>
                  <a:prstClr val="black"/>
                </a:solidFill>
                <a:latin typeface="Arial" charset="0"/>
                <a:ea typeface="Arial" charset="0"/>
                <a:cs typeface="Arial" charset="0"/>
              </a:rPr>
              <a:t> by </a:t>
            </a:r>
            <a:r>
              <a:rPr lang="nb-NO" sz="1500" dirty="0" err="1">
                <a:solidFill>
                  <a:prstClr val="black"/>
                </a:solidFill>
                <a:latin typeface="Arial" charset="0"/>
                <a:ea typeface="Arial" charset="0"/>
                <a:cs typeface="Arial" charset="0"/>
              </a:rPr>
              <a:t>boredom</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through</a:t>
            </a:r>
            <a:r>
              <a:rPr lang="nb-NO" sz="1500" dirty="0">
                <a:solidFill>
                  <a:prstClr val="black"/>
                </a:solidFill>
                <a:latin typeface="Arial" charset="0"/>
                <a:ea typeface="Arial" charset="0"/>
                <a:cs typeface="Arial" charset="0"/>
              </a:rPr>
              <a:t> repetitive </a:t>
            </a:r>
            <a:r>
              <a:rPr lang="nb-NO" sz="1500" dirty="0" err="1">
                <a:solidFill>
                  <a:prstClr val="black"/>
                </a:solidFill>
                <a:latin typeface="Arial" charset="0"/>
                <a:ea typeface="Arial" charset="0"/>
                <a:cs typeface="Arial" charset="0"/>
              </a:rPr>
              <a:t>tasks</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Organisations</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need</a:t>
            </a:r>
            <a:r>
              <a:rPr lang="nb-NO" sz="1500" dirty="0">
                <a:solidFill>
                  <a:prstClr val="black"/>
                </a:solidFill>
                <a:latin typeface="Arial" charset="0"/>
                <a:ea typeface="Arial" charset="0"/>
                <a:cs typeface="Arial" charset="0"/>
              </a:rPr>
              <a:t> to </a:t>
            </a:r>
            <a:r>
              <a:rPr lang="nb-NO" sz="1500" dirty="0" err="1">
                <a:solidFill>
                  <a:prstClr val="black"/>
                </a:solidFill>
                <a:latin typeface="Arial" charset="0"/>
                <a:ea typeface="Arial" charset="0"/>
                <a:cs typeface="Arial" charset="0"/>
              </a:rPr>
              <a:t>ensure</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sufficient</a:t>
            </a:r>
            <a:r>
              <a:rPr lang="nb-NO" sz="1500" dirty="0">
                <a:solidFill>
                  <a:prstClr val="black"/>
                </a:solidFill>
                <a:latin typeface="Arial" charset="0"/>
                <a:ea typeface="Arial" charset="0"/>
                <a:cs typeface="Arial" charset="0"/>
              </a:rPr>
              <a:t> staffing </a:t>
            </a:r>
            <a:r>
              <a:rPr lang="nb-NO" sz="1500" dirty="0" err="1">
                <a:solidFill>
                  <a:prstClr val="black"/>
                </a:solidFill>
                <a:latin typeface="Arial" charset="0"/>
                <a:ea typeface="Arial" charset="0"/>
                <a:cs typeface="Arial" charset="0"/>
              </a:rPr>
              <a:t>levels</a:t>
            </a:r>
            <a:r>
              <a:rPr lang="nb-NO" sz="1500" dirty="0">
                <a:solidFill>
                  <a:prstClr val="black"/>
                </a:solidFill>
                <a:latin typeface="Arial" charset="0"/>
                <a:ea typeface="Arial" charset="0"/>
                <a:cs typeface="Arial" charset="0"/>
              </a:rPr>
              <a:t> - </a:t>
            </a:r>
            <a:r>
              <a:rPr lang="nb-NO" sz="1500" dirty="0" err="1">
                <a:solidFill>
                  <a:prstClr val="black"/>
                </a:solidFill>
                <a:latin typeface="Arial" charset="0"/>
                <a:ea typeface="Arial" charset="0"/>
                <a:cs typeface="Arial" charset="0"/>
              </a:rPr>
              <a:t>this</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can</a:t>
            </a:r>
            <a:r>
              <a:rPr lang="nb-NO" sz="1500" dirty="0">
                <a:solidFill>
                  <a:prstClr val="black"/>
                </a:solidFill>
                <a:latin typeface="Arial" charset="0"/>
                <a:ea typeface="Arial" charset="0"/>
                <a:cs typeface="Arial" charset="0"/>
              </a:rPr>
              <a:t> be a </a:t>
            </a:r>
            <a:r>
              <a:rPr lang="nb-NO" sz="1500" dirty="0" err="1">
                <a:solidFill>
                  <a:prstClr val="black"/>
                </a:solidFill>
                <a:latin typeface="Arial" charset="0"/>
                <a:ea typeface="Arial" charset="0"/>
                <a:cs typeface="Arial" charset="0"/>
              </a:rPr>
              <a:t>challenge</a:t>
            </a:r>
            <a:r>
              <a:rPr lang="nb-NO" sz="1500" dirty="0">
                <a:solidFill>
                  <a:prstClr val="black"/>
                </a:solidFill>
                <a:latin typeface="Arial" charset="0"/>
                <a:ea typeface="Arial" charset="0"/>
                <a:cs typeface="Arial" charset="0"/>
              </a:rPr>
              <a:t> in </a:t>
            </a:r>
            <a:r>
              <a:rPr lang="nb-NO" sz="1500" dirty="0" err="1">
                <a:solidFill>
                  <a:prstClr val="black"/>
                </a:solidFill>
                <a:latin typeface="Arial" charset="0"/>
                <a:ea typeface="Arial" charset="0"/>
                <a:cs typeface="Arial" charset="0"/>
              </a:rPr>
              <a:t>CSIRTs</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where</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demand</a:t>
            </a:r>
            <a:r>
              <a:rPr lang="nb-NO" sz="1500" dirty="0">
                <a:solidFill>
                  <a:prstClr val="black"/>
                </a:solidFill>
                <a:latin typeface="Arial" charset="0"/>
                <a:ea typeface="Arial" charset="0"/>
                <a:cs typeface="Arial" charset="0"/>
              </a:rPr>
              <a:t> is </a:t>
            </a:r>
            <a:r>
              <a:rPr lang="nb-NO" sz="1500" dirty="0" err="1">
                <a:solidFill>
                  <a:prstClr val="black"/>
                </a:solidFill>
                <a:latin typeface="Arial" charset="0"/>
                <a:ea typeface="Arial" charset="0"/>
                <a:cs typeface="Arial" charset="0"/>
              </a:rPr>
              <a:t>high</a:t>
            </a:r>
            <a:r>
              <a:rPr lang="nb-NO" sz="1500" dirty="0">
                <a:solidFill>
                  <a:prstClr val="black"/>
                </a:solidFill>
                <a:latin typeface="Arial" charset="0"/>
                <a:ea typeface="Arial" charset="0"/>
                <a:cs typeface="Arial" charset="0"/>
              </a:rPr>
              <a:t> during </a:t>
            </a:r>
            <a:r>
              <a:rPr lang="nb-NO" sz="1500" dirty="0" err="1">
                <a:solidFill>
                  <a:prstClr val="black"/>
                </a:solidFill>
                <a:latin typeface="Arial" charset="0"/>
                <a:ea typeface="Arial" charset="0"/>
                <a:cs typeface="Arial" charset="0"/>
              </a:rPr>
              <a:t>incidents</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but</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lower</a:t>
            </a:r>
            <a:r>
              <a:rPr lang="nb-NO" sz="1500" dirty="0">
                <a:solidFill>
                  <a:prstClr val="black"/>
                </a:solidFill>
                <a:latin typeface="Arial" charset="0"/>
                <a:ea typeface="Arial" charset="0"/>
                <a:cs typeface="Arial" charset="0"/>
              </a:rPr>
              <a:t> during </a:t>
            </a:r>
            <a:r>
              <a:rPr lang="nb-NO" sz="1500" dirty="0" err="1">
                <a:solidFill>
                  <a:prstClr val="black"/>
                </a:solidFill>
                <a:latin typeface="Arial" charset="0"/>
                <a:ea typeface="Arial" charset="0"/>
                <a:cs typeface="Arial" charset="0"/>
              </a:rPr>
              <a:t>other</a:t>
            </a:r>
            <a:r>
              <a:rPr lang="nb-NO" sz="1500" dirty="0">
                <a:solidFill>
                  <a:prstClr val="black"/>
                </a:solidFill>
                <a:latin typeface="Arial" charset="0"/>
                <a:ea typeface="Arial" charset="0"/>
                <a:cs typeface="Arial" charset="0"/>
              </a:rPr>
              <a:t> times. More </a:t>
            </a:r>
            <a:r>
              <a:rPr lang="nb-NO" sz="1500" dirty="0" err="1">
                <a:solidFill>
                  <a:prstClr val="black"/>
                </a:solidFill>
                <a:latin typeface="Arial" charset="0"/>
                <a:ea typeface="Arial" charset="0"/>
                <a:cs typeface="Arial" charset="0"/>
              </a:rPr>
              <a:t>flexible</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task</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allocations</a:t>
            </a:r>
            <a:r>
              <a:rPr lang="nb-NO" sz="1500" dirty="0">
                <a:solidFill>
                  <a:prstClr val="black"/>
                </a:solidFill>
                <a:latin typeface="Arial" charset="0"/>
                <a:ea typeface="Arial" charset="0"/>
                <a:cs typeface="Arial" charset="0"/>
              </a:rPr>
              <a:t> - e.g. </a:t>
            </a:r>
            <a:r>
              <a:rPr lang="nb-NO" sz="1500" dirty="0" err="1">
                <a:solidFill>
                  <a:prstClr val="black"/>
                </a:solidFill>
                <a:latin typeface="Arial" charset="0"/>
                <a:ea typeface="Arial" charset="0"/>
                <a:cs typeface="Arial" charset="0"/>
              </a:rPr>
              <a:t>having</a:t>
            </a:r>
            <a:r>
              <a:rPr lang="nb-NO" sz="1500" dirty="0">
                <a:solidFill>
                  <a:prstClr val="black"/>
                </a:solidFill>
                <a:latin typeface="Arial" charset="0"/>
                <a:ea typeface="Arial" charset="0"/>
                <a:cs typeface="Arial" charset="0"/>
              </a:rPr>
              <a:t> staff </a:t>
            </a:r>
            <a:r>
              <a:rPr lang="nb-NO" sz="1500" dirty="0" err="1">
                <a:solidFill>
                  <a:prstClr val="black"/>
                </a:solidFill>
                <a:latin typeface="Arial" charset="0"/>
                <a:ea typeface="Arial" charset="0"/>
                <a:cs typeface="Arial" charset="0"/>
              </a:rPr>
              <a:t>work</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on</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tool</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development</a:t>
            </a:r>
            <a:r>
              <a:rPr lang="nb-NO" sz="1500" dirty="0">
                <a:solidFill>
                  <a:prstClr val="black"/>
                </a:solidFill>
                <a:latin typeface="Arial" charset="0"/>
                <a:ea typeface="Arial" charset="0"/>
                <a:cs typeface="Arial" charset="0"/>
              </a:rPr>
              <a:t>, skills </a:t>
            </a:r>
            <a:r>
              <a:rPr lang="nb-NO" sz="1500" dirty="0" err="1">
                <a:solidFill>
                  <a:prstClr val="black"/>
                </a:solidFill>
                <a:latin typeface="Arial" charset="0"/>
                <a:ea typeface="Arial" charset="0"/>
                <a:cs typeface="Arial" charset="0"/>
              </a:rPr>
              <a:t>resources</a:t>
            </a:r>
            <a:r>
              <a:rPr lang="nb-NO" sz="1500" dirty="0">
                <a:solidFill>
                  <a:prstClr val="black"/>
                </a:solidFill>
                <a:latin typeface="Arial" charset="0"/>
                <a:ea typeface="Arial" charset="0"/>
                <a:cs typeface="Arial" charset="0"/>
              </a:rPr>
              <a:t> and team </a:t>
            </a:r>
            <a:r>
              <a:rPr lang="nb-NO" sz="1500" dirty="0" err="1">
                <a:solidFill>
                  <a:prstClr val="black"/>
                </a:solidFill>
                <a:latin typeface="Arial" charset="0"/>
                <a:ea typeface="Arial" charset="0"/>
                <a:cs typeface="Arial" charset="0"/>
              </a:rPr>
              <a:t>building</a:t>
            </a:r>
            <a:r>
              <a:rPr lang="nb-NO" sz="1500" dirty="0">
                <a:solidFill>
                  <a:prstClr val="black"/>
                </a:solidFill>
                <a:latin typeface="Arial" charset="0"/>
                <a:ea typeface="Arial" charset="0"/>
                <a:cs typeface="Arial" charset="0"/>
              </a:rPr>
              <a:t> and </a:t>
            </a:r>
            <a:r>
              <a:rPr lang="nb-NO" sz="1500" dirty="0" err="1">
                <a:solidFill>
                  <a:prstClr val="black"/>
                </a:solidFill>
                <a:latin typeface="Arial" charset="0"/>
                <a:ea typeface="Arial" charset="0"/>
                <a:cs typeface="Arial" charset="0"/>
              </a:rPr>
              <a:t>knowledge-sharing</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between</a:t>
            </a:r>
            <a:r>
              <a:rPr lang="nb-NO" sz="1500" dirty="0">
                <a:solidFill>
                  <a:prstClr val="black"/>
                </a:solidFill>
                <a:latin typeface="Arial" charset="0"/>
                <a:ea typeface="Arial" charset="0"/>
                <a:cs typeface="Arial" charset="0"/>
              </a:rPr>
              <a:t> teams - </a:t>
            </a:r>
            <a:r>
              <a:rPr lang="nb-NO" sz="1500" dirty="0" err="1">
                <a:solidFill>
                  <a:prstClr val="black"/>
                </a:solidFill>
                <a:latin typeface="Arial" charset="0"/>
                <a:ea typeface="Arial" charset="0"/>
                <a:cs typeface="Arial" charset="0"/>
              </a:rPr>
              <a:t>would</a:t>
            </a:r>
            <a:r>
              <a:rPr lang="nb-NO" sz="1500" dirty="0">
                <a:solidFill>
                  <a:prstClr val="black"/>
                </a:solidFill>
                <a:latin typeface="Arial" charset="0"/>
                <a:ea typeface="Arial" charset="0"/>
                <a:cs typeface="Arial" charset="0"/>
              </a:rPr>
              <a:t> be a </a:t>
            </a:r>
            <a:r>
              <a:rPr lang="nb-NO" sz="1500" dirty="0" err="1">
                <a:solidFill>
                  <a:prstClr val="black"/>
                </a:solidFill>
                <a:latin typeface="Arial" charset="0"/>
                <a:ea typeface="Arial" charset="0"/>
                <a:cs typeface="Arial" charset="0"/>
              </a:rPr>
              <a:t>way</a:t>
            </a:r>
            <a:r>
              <a:rPr lang="nb-NO" sz="1500" dirty="0">
                <a:solidFill>
                  <a:prstClr val="black"/>
                </a:solidFill>
                <a:latin typeface="Arial" charset="0"/>
                <a:ea typeface="Arial" charset="0"/>
                <a:cs typeface="Arial" charset="0"/>
              </a:rPr>
              <a:t> forward. </a:t>
            </a:r>
            <a:r>
              <a:rPr lang="nb-NO" sz="1500" dirty="0" err="1">
                <a:solidFill>
                  <a:prstClr val="black"/>
                </a:solidFill>
                <a:latin typeface="Arial" charset="0"/>
                <a:ea typeface="Arial" charset="0"/>
                <a:cs typeface="Arial" charset="0"/>
              </a:rPr>
              <a:t>Managing</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incidents</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affecting</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safety</a:t>
            </a:r>
            <a:r>
              <a:rPr lang="nb-NO" sz="1500" dirty="0">
                <a:solidFill>
                  <a:prstClr val="black"/>
                </a:solidFill>
                <a:latin typeface="Arial" charset="0"/>
                <a:ea typeface="Arial" charset="0"/>
                <a:cs typeface="Arial" charset="0"/>
              </a:rPr>
              <a:t> and cyber </a:t>
            </a:r>
            <a:r>
              <a:rPr lang="nb-NO" sz="1500" dirty="0" err="1">
                <a:solidFill>
                  <a:prstClr val="black"/>
                </a:solidFill>
                <a:latin typeface="Arial" charset="0"/>
                <a:ea typeface="Arial" charset="0"/>
                <a:cs typeface="Arial" charset="0"/>
              </a:rPr>
              <a:t>physical</a:t>
            </a:r>
            <a:r>
              <a:rPr lang="nb-NO" sz="1500" dirty="0">
                <a:solidFill>
                  <a:prstClr val="black"/>
                </a:solidFill>
                <a:latin typeface="Arial" charset="0"/>
                <a:ea typeface="Arial" charset="0"/>
                <a:cs typeface="Arial" charset="0"/>
              </a:rPr>
              <a:t> systems </a:t>
            </a:r>
            <a:r>
              <a:rPr lang="nb-NO" sz="1500" dirty="0" err="1">
                <a:solidFill>
                  <a:prstClr val="black"/>
                </a:solidFill>
                <a:latin typeface="Arial" charset="0"/>
                <a:ea typeface="Arial" charset="0"/>
                <a:cs typeface="Arial" charset="0"/>
              </a:rPr>
              <a:t>can</a:t>
            </a:r>
            <a:r>
              <a:rPr lang="nb-NO" sz="1500" dirty="0">
                <a:solidFill>
                  <a:prstClr val="black"/>
                </a:solidFill>
                <a:latin typeface="Arial" charset="0"/>
                <a:ea typeface="Arial" charset="0"/>
                <a:cs typeface="Arial" charset="0"/>
              </a:rPr>
              <a:t> be </a:t>
            </a:r>
            <a:r>
              <a:rPr lang="nb-NO" sz="1500" dirty="0" err="1">
                <a:solidFill>
                  <a:prstClr val="black"/>
                </a:solidFill>
                <a:latin typeface="Arial" charset="0"/>
                <a:ea typeface="Arial" charset="0"/>
                <a:cs typeface="Arial" charset="0"/>
              </a:rPr>
              <a:t>stressful</a:t>
            </a:r>
            <a:r>
              <a:rPr lang="nb-NO" sz="1500" dirty="0">
                <a:solidFill>
                  <a:prstClr val="black"/>
                </a:solidFill>
                <a:latin typeface="Arial" charset="0"/>
                <a:ea typeface="Arial" charset="0"/>
                <a:cs typeface="Arial" charset="0"/>
              </a:rPr>
              <a:t> - </a:t>
            </a:r>
            <a:r>
              <a:rPr lang="nb-NO" sz="1500" dirty="0" err="1">
                <a:solidFill>
                  <a:prstClr val="black"/>
                </a:solidFill>
                <a:latin typeface="Arial" charset="0"/>
                <a:ea typeface="Arial" charset="0"/>
                <a:cs typeface="Arial" charset="0"/>
              </a:rPr>
              <a:t>organisations</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need</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appropriate</a:t>
            </a:r>
            <a:r>
              <a:rPr lang="nb-NO" sz="1500" dirty="0">
                <a:solidFill>
                  <a:prstClr val="black"/>
                </a:solidFill>
                <a:latin typeface="Arial" charset="0"/>
                <a:ea typeface="Arial" charset="0"/>
                <a:cs typeface="Arial" charset="0"/>
              </a:rPr>
              <a:t> support to </a:t>
            </a:r>
            <a:r>
              <a:rPr lang="nb-NO" sz="1500" dirty="0" err="1">
                <a:solidFill>
                  <a:prstClr val="black"/>
                </a:solidFill>
                <a:latin typeface="Arial" charset="0"/>
                <a:ea typeface="Arial" charset="0"/>
                <a:cs typeface="Arial" charset="0"/>
              </a:rPr>
              <a:t>help</a:t>
            </a:r>
            <a:r>
              <a:rPr lang="nb-NO" sz="1500" dirty="0">
                <a:solidFill>
                  <a:prstClr val="black"/>
                </a:solidFill>
                <a:latin typeface="Arial" charset="0"/>
                <a:ea typeface="Arial" charset="0"/>
                <a:cs typeface="Arial" charset="0"/>
              </a:rPr>
              <a:t> staff </a:t>
            </a:r>
            <a:r>
              <a:rPr lang="nb-NO" sz="1500" dirty="0" err="1">
                <a:solidFill>
                  <a:prstClr val="black"/>
                </a:solidFill>
                <a:latin typeface="Arial" charset="0"/>
                <a:ea typeface="Arial" charset="0"/>
                <a:cs typeface="Arial" charset="0"/>
              </a:rPr>
              <a:t>deal</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with</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the</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aftermath</a:t>
            </a:r>
            <a:r>
              <a:rPr lang="nb-NO" sz="1500" dirty="0">
                <a:solidFill>
                  <a:prstClr val="black"/>
                </a:solidFill>
                <a:latin typeface="Arial" charset="0"/>
                <a:ea typeface="Arial" charset="0"/>
                <a:cs typeface="Arial" charset="0"/>
              </a:rPr>
              <a:t>.</a:t>
            </a:r>
          </a:p>
          <a:p>
            <a:pPr marL="342900" indent="-342900" defTabSz="1097280" fontAlgn="base">
              <a:buFont typeface="Arial" charset="0"/>
              <a:buChar char="•"/>
            </a:pPr>
            <a:r>
              <a:rPr lang="nb-NO" sz="1500" dirty="0" err="1">
                <a:solidFill>
                  <a:prstClr val="black"/>
                </a:solidFill>
                <a:latin typeface="Arial" charset="0"/>
                <a:ea typeface="Arial" charset="0"/>
                <a:cs typeface="Arial" charset="0"/>
              </a:rPr>
              <a:t>Invest</a:t>
            </a:r>
            <a:r>
              <a:rPr lang="nb-NO" sz="1500" dirty="0">
                <a:solidFill>
                  <a:prstClr val="black"/>
                </a:solidFill>
                <a:latin typeface="Arial" charset="0"/>
                <a:ea typeface="Arial" charset="0"/>
                <a:cs typeface="Arial" charset="0"/>
              </a:rPr>
              <a:t> in training and personal growth. </a:t>
            </a:r>
            <a:r>
              <a:rPr lang="nb-NO" sz="1500" dirty="0" err="1">
                <a:solidFill>
                  <a:prstClr val="black"/>
                </a:solidFill>
                <a:latin typeface="Arial" charset="0"/>
                <a:ea typeface="Arial" charset="0"/>
                <a:cs typeface="Arial" charset="0"/>
              </a:rPr>
              <a:t>Having</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the</a:t>
            </a:r>
            <a:r>
              <a:rPr lang="nb-NO" sz="1500" dirty="0">
                <a:solidFill>
                  <a:prstClr val="black"/>
                </a:solidFill>
                <a:latin typeface="Arial" charset="0"/>
                <a:ea typeface="Arial" charset="0"/>
                <a:cs typeface="Arial" charset="0"/>
              </a:rPr>
              <a:t> skills, and </a:t>
            </a:r>
            <a:r>
              <a:rPr lang="nb-NO" sz="1500" dirty="0" err="1">
                <a:solidFill>
                  <a:prstClr val="black"/>
                </a:solidFill>
                <a:latin typeface="Arial" charset="0"/>
                <a:ea typeface="Arial" charset="0"/>
                <a:cs typeface="Arial" charset="0"/>
              </a:rPr>
              <a:t>ability</a:t>
            </a:r>
            <a:r>
              <a:rPr lang="nb-NO" sz="1500" dirty="0">
                <a:solidFill>
                  <a:prstClr val="black"/>
                </a:solidFill>
                <a:latin typeface="Arial" charset="0"/>
                <a:ea typeface="Arial" charset="0"/>
                <a:cs typeface="Arial" charset="0"/>
              </a:rPr>
              <a:t> to </a:t>
            </a:r>
            <a:r>
              <a:rPr lang="nb-NO" sz="1500" dirty="0" err="1">
                <a:solidFill>
                  <a:prstClr val="black"/>
                </a:solidFill>
                <a:latin typeface="Arial" charset="0"/>
                <a:ea typeface="Arial" charset="0"/>
                <a:cs typeface="Arial" charset="0"/>
              </a:rPr>
              <a:t>grow</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are</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key</a:t>
            </a:r>
            <a:r>
              <a:rPr lang="nb-NO" sz="1500" dirty="0">
                <a:solidFill>
                  <a:prstClr val="black"/>
                </a:solidFill>
                <a:latin typeface="Arial" charset="0"/>
                <a:ea typeface="Arial" charset="0"/>
                <a:cs typeface="Arial" charset="0"/>
              </a:rPr>
              <a:t> for </a:t>
            </a:r>
            <a:r>
              <a:rPr lang="nb-NO" sz="1500" dirty="0" err="1">
                <a:solidFill>
                  <a:prstClr val="black"/>
                </a:solidFill>
                <a:latin typeface="Arial" charset="0"/>
                <a:ea typeface="Arial" charset="0"/>
                <a:cs typeface="Arial" charset="0"/>
              </a:rPr>
              <a:t>effective</a:t>
            </a:r>
            <a:r>
              <a:rPr lang="nb-NO" sz="1500" dirty="0">
                <a:solidFill>
                  <a:prstClr val="black"/>
                </a:solidFill>
                <a:latin typeface="Arial" charset="0"/>
                <a:ea typeface="Arial" charset="0"/>
                <a:cs typeface="Arial" charset="0"/>
              </a:rPr>
              <a:t> performance, </a:t>
            </a:r>
            <a:r>
              <a:rPr lang="nb-NO" sz="1500" dirty="0" err="1">
                <a:solidFill>
                  <a:prstClr val="black"/>
                </a:solidFill>
                <a:latin typeface="Arial" charset="0"/>
                <a:ea typeface="Arial" charset="0"/>
                <a:cs typeface="Arial" charset="0"/>
              </a:rPr>
              <a:t>confidence</a:t>
            </a:r>
            <a:r>
              <a:rPr lang="nb-NO" sz="1500" dirty="0">
                <a:solidFill>
                  <a:prstClr val="black"/>
                </a:solidFill>
                <a:latin typeface="Arial" charset="0"/>
                <a:ea typeface="Arial" charset="0"/>
                <a:cs typeface="Arial" charset="0"/>
              </a:rPr>
              <a:t> and </a:t>
            </a:r>
            <a:r>
              <a:rPr lang="nb-NO" sz="1500" dirty="0" err="1">
                <a:solidFill>
                  <a:prstClr val="black"/>
                </a:solidFill>
                <a:latin typeface="Arial" charset="0"/>
                <a:ea typeface="Arial" charset="0"/>
                <a:cs typeface="Arial" charset="0"/>
              </a:rPr>
              <a:t>job</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satisfaction</a:t>
            </a:r>
            <a:r>
              <a:rPr lang="nb-NO" sz="1500" dirty="0">
                <a:solidFill>
                  <a:prstClr val="black"/>
                </a:solidFill>
                <a:latin typeface="Arial" charset="0"/>
                <a:ea typeface="Arial" charset="0"/>
                <a:cs typeface="Arial" charset="0"/>
              </a:rPr>
              <a:t> of </a:t>
            </a:r>
            <a:r>
              <a:rPr lang="nb-NO" sz="1500" dirty="0" err="1">
                <a:solidFill>
                  <a:prstClr val="black"/>
                </a:solidFill>
                <a:latin typeface="Arial" charset="0"/>
                <a:ea typeface="Arial" charset="0"/>
                <a:cs typeface="Arial" charset="0"/>
              </a:rPr>
              <a:t>security</a:t>
            </a:r>
            <a:r>
              <a:rPr lang="nb-NO" sz="1500" dirty="0">
                <a:solidFill>
                  <a:prstClr val="black"/>
                </a:solidFill>
                <a:latin typeface="Arial" charset="0"/>
                <a:ea typeface="Arial" charset="0"/>
                <a:cs typeface="Arial" charset="0"/>
              </a:rPr>
              <a:t> staff. In a </a:t>
            </a:r>
            <a:r>
              <a:rPr lang="nb-NO" sz="1500" dirty="0" err="1">
                <a:solidFill>
                  <a:prstClr val="black"/>
                </a:solidFill>
                <a:latin typeface="Arial" charset="0"/>
                <a:ea typeface="Arial" charset="0"/>
                <a:cs typeface="Arial" charset="0"/>
              </a:rPr>
              <a:t>rapidly</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evolving</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threat</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environment</a:t>
            </a:r>
            <a:r>
              <a:rPr lang="nb-NO" sz="1500" dirty="0">
                <a:solidFill>
                  <a:prstClr val="black"/>
                </a:solidFill>
                <a:latin typeface="Arial" charset="0"/>
                <a:ea typeface="Arial" charset="0"/>
                <a:cs typeface="Arial" charset="0"/>
              </a:rPr>
              <a:t>, funding for </a:t>
            </a:r>
            <a:r>
              <a:rPr lang="nb-NO" sz="1500" dirty="0" err="1">
                <a:solidFill>
                  <a:prstClr val="black"/>
                </a:solidFill>
                <a:latin typeface="Arial" charset="0"/>
                <a:ea typeface="Arial" charset="0"/>
                <a:cs typeface="Arial" charset="0"/>
              </a:rPr>
              <a:t>research</a:t>
            </a:r>
            <a:r>
              <a:rPr lang="nb-NO" sz="1500" dirty="0">
                <a:solidFill>
                  <a:prstClr val="black"/>
                </a:solidFill>
                <a:latin typeface="Arial" charset="0"/>
                <a:ea typeface="Arial" charset="0"/>
                <a:cs typeface="Arial" charset="0"/>
              </a:rPr>
              <a:t> and </a:t>
            </a:r>
            <a:r>
              <a:rPr lang="nb-NO" sz="1500" dirty="0" err="1">
                <a:solidFill>
                  <a:prstClr val="black"/>
                </a:solidFill>
                <a:latin typeface="Arial" charset="0"/>
                <a:ea typeface="Arial" charset="0"/>
                <a:cs typeface="Arial" charset="0"/>
              </a:rPr>
              <a:t>specialist</a:t>
            </a:r>
            <a:r>
              <a:rPr lang="nb-NO" sz="1500" dirty="0">
                <a:solidFill>
                  <a:prstClr val="black"/>
                </a:solidFill>
                <a:latin typeface="Arial" charset="0"/>
                <a:ea typeface="Arial" charset="0"/>
                <a:cs typeface="Arial" charset="0"/>
              </a:rPr>
              <a:t> skills is an </a:t>
            </a:r>
            <a:r>
              <a:rPr lang="nb-NO" sz="1500" dirty="0" err="1">
                <a:solidFill>
                  <a:prstClr val="black"/>
                </a:solidFill>
                <a:latin typeface="Arial" charset="0"/>
                <a:ea typeface="Arial" charset="0"/>
                <a:cs typeface="Arial" charset="0"/>
              </a:rPr>
              <a:t>essential</a:t>
            </a:r>
            <a:r>
              <a:rPr lang="nb-NO" sz="1500" dirty="0">
                <a:solidFill>
                  <a:prstClr val="black"/>
                </a:solidFill>
                <a:latin typeface="Arial" charset="0"/>
                <a:ea typeface="Arial" charset="0"/>
                <a:cs typeface="Arial" charset="0"/>
              </a:rPr>
              <a:t>, not a </a:t>
            </a:r>
            <a:r>
              <a:rPr lang="nb-NO" sz="1500" dirty="0" err="1">
                <a:solidFill>
                  <a:prstClr val="black"/>
                </a:solidFill>
                <a:latin typeface="Arial" charset="0"/>
                <a:ea typeface="Arial" charset="0"/>
                <a:cs typeface="Arial" charset="0"/>
              </a:rPr>
              <a:t>luxury</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Some</a:t>
            </a:r>
            <a:r>
              <a:rPr lang="nb-NO" sz="1500" dirty="0">
                <a:solidFill>
                  <a:prstClr val="black"/>
                </a:solidFill>
                <a:latin typeface="Arial" charset="0"/>
                <a:ea typeface="Arial" charset="0"/>
                <a:cs typeface="Arial" charset="0"/>
              </a:rPr>
              <a:t> skill-</a:t>
            </a:r>
            <a:r>
              <a:rPr lang="nb-NO" sz="1500" dirty="0" err="1">
                <a:solidFill>
                  <a:prstClr val="black"/>
                </a:solidFill>
                <a:latin typeface="Arial" charset="0"/>
                <a:ea typeface="Arial" charset="0"/>
                <a:cs typeface="Arial" charset="0"/>
              </a:rPr>
              <a:t>building</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can</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happen</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through</a:t>
            </a:r>
            <a:r>
              <a:rPr lang="nb-NO" sz="1500" dirty="0">
                <a:solidFill>
                  <a:prstClr val="black"/>
                </a:solidFill>
                <a:latin typeface="Arial" charset="0"/>
                <a:ea typeface="Arial" charset="0"/>
                <a:cs typeface="Arial" charset="0"/>
              </a:rPr>
              <a:t> online </a:t>
            </a:r>
            <a:r>
              <a:rPr lang="nb-NO" sz="1500" dirty="0" err="1">
                <a:solidFill>
                  <a:prstClr val="black"/>
                </a:solidFill>
                <a:latin typeface="Arial" charset="0"/>
                <a:ea typeface="Arial" charset="0"/>
                <a:cs typeface="Arial" charset="0"/>
              </a:rPr>
              <a:t>courses</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but</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hands-on</a:t>
            </a:r>
            <a:r>
              <a:rPr lang="nb-NO" sz="1500" dirty="0">
                <a:solidFill>
                  <a:prstClr val="black"/>
                </a:solidFill>
                <a:latin typeface="Arial" charset="0"/>
                <a:ea typeface="Arial" charset="0"/>
                <a:cs typeface="Arial" charset="0"/>
              </a:rPr>
              <a:t> case </a:t>
            </a:r>
            <a:r>
              <a:rPr lang="nb-NO" sz="1500" dirty="0" err="1">
                <a:solidFill>
                  <a:prstClr val="black"/>
                </a:solidFill>
                <a:latin typeface="Arial" charset="0"/>
                <a:ea typeface="Arial" charset="0"/>
                <a:cs typeface="Arial" charset="0"/>
              </a:rPr>
              <a:t>analysis</a:t>
            </a:r>
            <a:r>
              <a:rPr lang="nb-NO" sz="1500" dirty="0">
                <a:solidFill>
                  <a:prstClr val="black"/>
                </a:solidFill>
                <a:latin typeface="Arial" charset="0"/>
                <a:ea typeface="Arial" charset="0"/>
                <a:cs typeface="Arial" charset="0"/>
              </a:rPr>
              <a:t>, master </a:t>
            </a:r>
            <a:r>
              <a:rPr lang="nb-NO" sz="1500" dirty="0" err="1">
                <a:solidFill>
                  <a:prstClr val="black"/>
                </a:solidFill>
                <a:latin typeface="Arial" charset="0"/>
                <a:ea typeface="Arial" charset="0"/>
                <a:cs typeface="Arial" charset="0"/>
              </a:rPr>
              <a:t>classes</a:t>
            </a:r>
            <a:r>
              <a:rPr lang="nb-NO" sz="1500" dirty="0">
                <a:solidFill>
                  <a:prstClr val="black"/>
                </a:solidFill>
                <a:latin typeface="Arial" charset="0"/>
                <a:ea typeface="Arial" charset="0"/>
                <a:cs typeface="Arial" charset="0"/>
              </a:rPr>
              <a:t> and </a:t>
            </a:r>
            <a:r>
              <a:rPr lang="nb-NO" sz="1500" dirty="0" err="1">
                <a:solidFill>
                  <a:prstClr val="black"/>
                </a:solidFill>
                <a:latin typeface="Arial" charset="0"/>
                <a:ea typeface="Arial" charset="0"/>
                <a:cs typeface="Arial" charset="0"/>
              </a:rPr>
              <a:t>wargaming</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are</a:t>
            </a:r>
            <a:r>
              <a:rPr lang="nb-NO" sz="1500" dirty="0">
                <a:solidFill>
                  <a:prstClr val="black"/>
                </a:solidFill>
                <a:latin typeface="Arial" charset="0"/>
                <a:ea typeface="Arial" charset="0"/>
                <a:cs typeface="Arial" charset="0"/>
              </a:rPr>
              <a:t> more </a:t>
            </a:r>
            <a:r>
              <a:rPr lang="nb-NO" sz="1500" dirty="0" err="1">
                <a:solidFill>
                  <a:prstClr val="black"/>
                </a:solidFill>
                <a:latin typeface="Arial" charset="0"/>
                <a:ea typeface="Arial" charset="0"/>
                <a:cs typeface="Arial" charset="0"/>
              </a:rPr>
              <a:t>engaging</a:t>
            </a:r>
            <a:r>
              <a:rPr lang="nb-NO" sz="1500" dirty="0">
                <a:solidFill>
                  <a:prstClr val="black"/>
                </a:solidFill>
                <a:latin typeface="Arial" charset="0"/>
                <a:ea typeface="Arial" charset="0"/>
                <a:cs typeface="Arial" charset="0"/>
              </a:rPr>
              <a:t> and </a:t>
            </a:r>
            <a:r>
              <a:rPr lang="nb-NO" sz="1500" dirty="0" err="1">
                <a:solidFill>
                  <a:prstClr val="black"/>
                </a:solidFill>
                <a:latin typeface="Arial" charset="0"/>
                <a:ea typeface="Arial" charset="0"/>
                <a:cs typeface="Arial" charset="0"/>
              </a:rPr>
              <a:t>effective</a:t>
            </a:r>
            <a:r>
              <a:rPr lang="nb-NO" sz="1500" dirty="0">
                <a:solidFill>
                  <a:prstClr val="black"/>
                </a:solidFill>
                <a:latin typeface="Arial" charset="0"/>
                <a:ea typeface="Arial" charset="0"/>
                <a:cs typeface="Arial" charset="0"/>
              </a:rPr>
              <a:t>.</a:t>
            </a:r>
          </a:p>
          <a:p>
            <a:pPr marL="342900" indent="-342900" defTabSz="1097280" fontAlgn="base">
              <a:buFont typeface="Arial" charset="0"/>
              <a:buChar char="•"/>
            </a:pPr>
            <a:r>
              <a:rPr lang="nb-NO" sz="1500" dirty="0">
                <a:solidFill>
                  <a:prstClr val="black"/>
                </a:solidFill>
                <a:latin typeface="Arial" charset="0"/>
                <a:ea typeface="Arial" charset="0"/>
                <a:cs typeface="Arial" charset="0"/>
              </a:rPr>
              <a:t>Support team and multi-team </a:t>
            </a:r>
            <a:r>
              <a:rPr lang="nb-NO" sz="1500" dirty="0" err="1">
                <a:solidFill>
                  <a:prstClr val="black"/>
                </a:solidFill>
                <a:latin typeface="Arial" charset="0"/>
                <a:ea typeface="Arial" charset="0"/>
                <a:cs typeface="Arial" charset="0"/>
              </a:rPr>
              <a:t>approaches</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Effective</a:t>
            </a:r>
            <a:r>
              <a:rPr lang="nb-NO" sz="1500" dirty="0">
                <a:solidFill>
                  <a:prstClr val="black"/>
                </a:solidFill>
                <a:latin typeface="Arial" charset="0"/>
                <a:ea typeface="Arial" charset="0"/>
                <a:cs typeface="Arial" charset="0"/>
              </a:rPr>
              <a:t> cybersecurity </a:t>
            </a:r>
            <a:r>
              <a:rPr lang="nb-NO" sz="1500" dirty="0" err="1">
                <a:solidFill>
                  <a:prstClr val="black"/>
                </a:solidFill>
                <a:latin typeface="Arial" charset="0"/>
                <a:ea typeface="Arial" charset="0"/>
                <a:cs typeface="Arial" charset="0"/>
              </a:rPr>
              <a:t>defence</a:t>
            </a:r>
            <a:r>
              <a:rPr lang="nb-NO" sz="1500" dirty="0">
                <a:solidFill>
                  <a:prstClr val="black"/>
                </a:solidFill>
                <a:latin typeface="Arial" charset="0"/>
                <a:ea typeface="Arial" charset="0"/>
                <a:cs typeface="Arial" charset="0"/>
              </a:rPr>
              <a:t> is a team sport - </a:t>
            </a:r>
            <a:r>
              <a:rPr lang="nb-NO" sz="1500" dirty="0" err="1">
                <a:solidFill>
                  <a:prstClr val="black"/>
                </a:solidFill>
                <a:latin typeface="Arial" charset="0"/>
                <a:ea typeface="Arial" charset="0"/>
                <a:cs typeface="Arial" charset="0"/>
              </a:rPr>
              <a:t>building</a:t>
            </a:r>
            <a:r>
              <a:rPr lang="nb-NO" sz="1500" dirty="0">
                <a:solidFill>
                  <a:prstClr val="black"/>
                </a:solidFill>
                <a:latin typeface="Arial" charset="0"/>
                <a:ea typeface="Arial" charset="0"/>
                <a:cs typeface="Arial" charset="0"/>
              </a:rPr>
              <a:t> trust </a:t>
            </a:r>
            <a:r>
              <a:rPr lang="nb-NO" sz="1500" dirty="0" err="1">
                <a:solidFill>
                  <a:prstClr val="black"/>
                </a:solidFill>
                <a:latin typeface="Arial" charset="0"/>
                <a:ea typeface="Arial" charset="0"/>
                <a:cs typeface="Arial" charset="0"/>
              </a:rPr>
              <a:t>among</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analyst</a:t>
            </a:r>
            <a:r>
              <a:rPr lang="nb-NO" sz="1500" dirty="0">
                <a:solidFill>
                  <a:prstClr val="black"/>
                </a:solidFill>
                <a:latin typeface="Arial" charset="0"/>
                <a:ea typeface="Arial" charset="0"/>
                <a:cs typeface="Arial" charset="0"/>
              </a:rPr>
              <a:t> teams, and </a:t>
            </a:r>
            <a:r>
              <a:rPr lang="nb-NO" sz="1500" dirty="0" err="1">
                <a:solidFill>
                  <a:prstClr val="black"/>
                </a:solidFill>
                <a:latin typeface="Arial" charset="0"/>
                <a:ea typeface="Arial" charset="0"/>
                <a:cs typeface="Arial" charset="0"/>
              </a:rPr>
              <a:t>between</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them</a:t>
            </a:r>
            <a:r>
              <a:rPr lang="nb-NO" sz="1500" dirty="0">
                <a:solidFill>
                  <a:prstClr val="black"/>
                </a:solidFill>
                <a:latin typeface="Arial" charset="0"/>
                <a:ea typeface="Arial" charset="0"/>
                <a:cs typeface="Arial" charset="0"/>
              </a:rPr>
              <a:t> and management is </a:t>
            </a:r>
            <a:r>
              <a:rPr lang="nb-NO" sz="1500" dirty="0" err="1">
                <a:solidFill>
                  <a:prstClr val="black"/>
                </a:solidFill>
                <a:latin typeface="Arial" charset="0"/>
                <a:ea typeface="Arial" charset="0"/>
                <a:cs typeface="Arial" charset="0"/>
              </a:rPr>
              <a:t>essential</a:t>
            </a:r>
            <a:r>
              <a:rPr lang="nb-NO" sz="1500" dirty="0">
                <a:solidFill>
                  <a:prstClr val="black"/>
                </a:solidFill>
                <a:latin typeface="Arial" charset="0"/>
                <a:ea typeface="Arial" charset="0"/>
                <a:cs typeface="Arial" charset="0"/>
              </a:rPr>
              <a:t>. This is a </a:t>
            </a:r>
            <a:r>
              <a:rPr lang="nb-NO" sz="1500" dirty="0" err="1">
                <a:solidFill>
                  <a:prstClr val="black"/>
                </a:solidFill>
                <a:latin typeface="Arial" charset="0"/>
                <a:ea typeface="Arial" charset="0"/>
                <a:cs typeface="Arial" charset="0"/>
              </a:rPr>
              <a:t>new</a:t>
            </a:r>
            <a:r>
              <a:rPr lang="nb-NO" sz="1500" dirty="0">
                <a:solidFill>
                  <a:prstClr val="black"/>
                </a:solidFill>
                <a:latin typeface="Arial" charset="0"/>
                <a:ea typeface="Arial" charset="0"/>
                <a:cs typeface="Arial" charset="0"/>
              </a:rPr>
              <a:t> problem for </a:t>
            </a:r>
            <a:r>
              <a:rPr lang="nb-NO" sz="1500" dirty="0" err="1">
                <a:solidFill>
                  <a:prstClr val="black"/>
                </a:solidFill>
                <a:latin typeface="Arial" charset="0"/>
                <a:ea typeface="Arial" charset="0"/>
                <a:cs typeface="Arial" charset="0"/>
              </a:rPr>
              <a:t>many</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organisations</a:t>
            </a:r>
            <a:r>
              <a:rPr lang="nb-NO" sz="1500" dirty="0">
                <a:solidFill>
                  <a:prstClr val="black"/>
                </a:solidFill>
                <a:latin typeface="Arial" charset="0"/>
                <a:ea typeface="Arial" charset="0"/>
                <a:cs typeface="Arial" charset="0"/>
              </a:rPr>
              <a:t>, so </a:t>
            </a:r>
            <a:r>
              <a:rPr lang="nb-NO" sz="1500" dirty="0" err="1">
                <a:solidFill>
                  <a:prstClr val="black"/>
                </a:solidFill>
                <a:latin typeface="Arial" charset="0"/>
                <a:ea typeface="Arial" charset="0"/>
                <a:cs typeface="Arial" charset="0"/>
              </a:rPr>
              <a:t>some</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investment</a:t>
            </a:r>
            <a:r>
              <a:rPr lang="nb-NO" sz="1500" dirty="0">
                <a:solidFill>
                  <a:prstClr val="black"/>
                </a:solidFill>
                <a:latin typeface="Arial" charset="0"/>
                <a:ea typeface="Arial" charset="0"/>
                <a:cs typeface="Arial" charset="0"/>
              </a:rPr>
              <a:t> in </a:t>
            </a:r>
            <a:r>
              <a:rPr lang="nb-NO" sz="1500" dirty="0" err="1">
                <a:solidFill>
                  <a:prstClr val="black"/>
                </a:solidFill>
                <a:latin typeface="Arial" charset="0"/>
                <a:ea typeface="Arial" charset="0"/>
                <a:cs typeface="Arial" charset="0"/>
              </a:rPr>
              <a:t>external</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expertise</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research</a:t>
            </a:r>
            <a:r>
              <a:rPr lang="nb-NO" sz="1500" dirty="0">
                <a:solidFill>
                  <a:prstClr val="black"/>
                </a:solidFill>
                <a:latin typeface="Arial" charset="0"/>
                <a:ea typeface="Arial" charset="0"/>
                <a:cs typeface="Arial" charset="0"/>
              </a:rPr>
              <a:t> or </a:t>
            </a:r>
            <a:r>
              <a:rPr lang="nb-NO" sz="1500" dirty="0" err="1">
                <a:solidFill>
                  <a:prstClr val="black"/>
                </a:solidFill>
                <a:latin typeface="Arial" charset="0"/>
                <a:ea typeface="Arial" charset="0"/>
                <a:cs typeface="Arial" charset="0"/>
              </a:rPr>
              <a:t>consultancy</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may</a:t>
            </a:r>
            <a:r>
              <a:rPr lang="nb-NO" sz="1500" dirty="0">
                <a:solidFill>
                  <a:prstClr val="black"/>
                </a:solidFill>
                <a:latin typeface="Arial" charset="0"/>
                <a:ea typeface="Arial" charset="0"/>
                <a:cs typeface="Arial" charset="0"/>
              </a:rPr>
              <a:t> be </a:t>
            </a:r>
            <a:r>
              <a:rPr lang="nb-NO" sz="1500" dirty="0" err="1">
                <a:solidFill>
                  <a:prstClr val="black"/>
                </a:solidFill>
                <a:latin typeface="Arial" charset="0"/>
                <a:ea typeface="Arial" charset="0"/>
                <a:cs typeface="Arial" charset="0"/>
              </a:rPr>
              <a:t>required</a:t>
            </a:r>
            <a:r>
              <a:rPr lang="nb-NO" sz="1500" dirty="0">
                <a:solidFill>
                  <a:prstClr val="black"/>
                </a:solidFill>
                <a:latin typeface="Arial" charset="0"/>
                <a:ea typeface="Arial" charset="0"/>
                <a:cs typeface="Arial" charset="0"/>
              </a:rPr>
              <a:t>.</a:t>
            </a:r>
          </a:p>
        </p:txBody>
      </p:sp>
      <p:grpSp>
        <p:nvGrpSpPr>
          <p:cNvPr id="15" name="Gruppe 14"/>
          <p:cNvGrpSpPr/>
          <p:nvPr/>
        </p:nvGrpSpPr>
        <p:grpSpPr>
          <a:xfrm>
            <a:off x="1135853" y="3637099"/>
            <a:ext cx="5121887" cy="607910"/>
            <a:chOff x="862371" y="3034125"/>
            <a:chExt cx="4268239" cy="506592"/>
          </a:xfrm>
        </p:grpSpPr>
        <p:sp>
          <p:nvSpPr>
            <p:cNvPr id="13" name="Avrundet rektangel 12"/>
            <p:cNvSpPr/>
            <p:nvPr/>
          </p:nvSpPr>
          <p:spPr>
            <a:xfrm rot="19508378">
              <a:off x="862371" y="3034125"/>
              <a:ext cx="4231866" cy="506592"/>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14" name="TekstSylinder 13"/>
            <p:cNvSpPr txBox="1"/>
            <p:nvPr/>
          </p:nvSpPr>
          <p:spPr>
            <a:xfrm rot="19494747">
              <a:off x="882545" y="3086118"/>
              <a:ext cx="4248065" cy="353944"/>
            </a:xfrm>
            <a:prstGeom prst="rect">
              <a:avLst/>
            </a:prstGeom>
            <a:noFill/>
          </p:spPr>
          <p:txBody>
            <a:bodyPr wrap="none" rtlCol="0">
              <a:spAutoFit/>
            </a:bodyPr>
            <a:lstStyle/>
            <a:p>
              <a:pPr algn="ctr" defTabSz="1097280"/>
              <a:r>
                <a:rPr lang="nb-NO" sz="2160" b="1" dirty="0">
                  <a:solidFill>
                    <a:srgbClr val="FF0000"/>
                  </a:solidFill>
                  <a:latin typeface="Aptos" panose="02110004020202020204"/>
                </a:rPr>
                <a:t>Self-Efficacy: </a:t>
              </a:r>
              <a:r>
                <a:rPr lang="nb-NO" sz="2160" b="1" dirty="0" err="1">
                  <a:solidFill>
                    <a:srgbClr val="FF0000"/>
                  </a:solidFill>
                  <a:latin typeface="Aptos" panose="02110004020202020204"/>
                </a:rPr>
                <a:t>role</a:t>
              </a:r>
              <a:r>
                <a:rPr lang="nb-NO" sz="2160" b="1" dirty="0">
                  <a:solidFill>
                    <a:srgbClr val="FF0000"/>
                  </a:solidFill>
                  <a:latin typeface="Aptos" panose="02110004020202020204"/>
                </a:rPr>
                <a:t> </a:t>
              </a:r>
              <a:r>
                <a:rPr lang="nb-NO" sz="2160" b="1" dirty="0" err="1">
                  <a:solidFill>
                    <a:srgbClr val="FF0000"/>
                  </a:solidFill>
                  <a:latin typeface="Aptos" panose="02110004020202020204"/>
                </a:rPr>
                <a:t>modeling</a:t>
              </a:r>
              <a:r>
                <a:rPr lang="nb-NO" sz="2160" b="1" dirty="0">
                  <a:solidFill>
                    <a:srgbClr val="FF0000"/>
                  </a:solidFill>
                  <a:latin typeface="Aptos" panose="02110004020202020204"/>
                </a:rPr>
                <a:t> &amp; coaching</a:t>
              </a:r>
            </a:p>
          </p:txBody>
        </p:sp>
      </p:grpSp>
      <p:grpSp>
        <p:nvGrpSpPr>
          <p:cNvPr id="16" name="Gruppe 15"/>
          <p:cNvGrpSpPr/>
          <p:nvPr/>
        </p:nvGrpSpPr>
        <p:grpSpPr>
          <a:xfrm>
            <a:off x="8974824" y="2385958"/>
            <a:ext cx="3437942" cy="772862"/>
            <a:chOff x="1578131" y="2947620"/>
            <a:chExt cx="2864952" cy="644052"/>
          </a:xfrm>
        </p:grpSpPr>
        <p:sp>
          <p:nvSpPr>
            <p:cNvPr id="17" name="Avrundet rektangel 16"/>
            <p:cNvSpPr/>
            <p:nvPr/>
          </p:nvSpPr>
          <p:spPr>
            <a:xfrm rot="19508378">
              <a:off x="1626836" y="2948395"/>
              <a:ext cx="2816247" cy="643277"/>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18" name="TekstSylinder 17"/>
            <p:cNvSpPr txBox="1"/>
            <p:nvPr/>
          </p:nvSpPr>
          <p:spPr>
            <a:xfrm rot="19494747">
              <a:off x="1578131" y="2947620"/>
              <a:ext cx="2856926" cy="630942"/>
            </a:xfrm>
            <a:prstGeom prst="rect">
              <a:avLst/>
            </a:prstGeom>
            <a:noFill/>
          </p:spPr>
          <p:txBody>
            <a:bodyPr wrap="none" rtlCol="0">
              <a:spAutoFit/>
            </a:bodyPr>
            <a:lstStyle/>
            <a:p>
              <a:pPr algn="ctr" defTabSz="1097280"/>
              <a:r>
                <a:rPr lang="nb-NO" sz="2160" b="1" dirty="0" err="1">
                  <a:solidFill>
                    <a:srgbClr val="FF0000"/>
                  </a:solidFill>
                  <a:latin typeface="Aptos" panose="02110004020202020204"/>
                </a:rPr>
                <a:t>Increase</a:t>
              </a:r>
              <a:r>
                <a:rPr lang="nb-NO" sz="2160" b="1" dirty="0">
                  <a:solidFill>
                    <a:srgbClr val="FF0000"/>
                  </a:solidFill>
                  <a:latin typeface="Aptos" panose="02110004020202020204"/>
                </a:rPr>
                <a:t> </a:t>
              </a:r>
              <a:r>
                <a:rPr lang="nb-NO" sz="2160" b="1" dirty="0" err="1">
                  <a:solidFill>
                    <a:srgbClr val="FF0000"/>
                  </a:solidFill>
                  <a:latin typeface="Aptos" panose="02110004020202020204"/>
                </a:rPr>
                <a:t>task</a:t>
              </a:r>
              <a:r>
                <a:rPr lang="nb-NO" sz="2160" b="1" dirty="0">
                  <a:solidFill>
                    <a:srgbClr val="FF0000"/>
                  </a:solidFill>
                  <a:latin typeface="Aptos" panose="02110004020202020204"/>
                </a:rPr>
                <a:t> </a:t>
              </a:r>
              <a:r>
                <a:rPr lang="nb-NO" sz="2160" b="1" dirty="0" err="1">
                  <a:solidFill>
                    <a:srgbClr val="FF0000"/>
                  </a:solidFill>
                  <a:latin typeface="Aptos" panose="02110004020202020204"/>
                </a:rPr>
                <a:t>orientation</a:t>
              </a:r>
              <a:r>
                <a:rPr lang="nb-NO" sz="2160" b="1" dirty="0">
                  <a:solidFill>
                    <a:srgbClr val="FF0000"/>
                  </a:solidFill>
                  <a:latin typeface="Aptos" panose="02110004020202020204"/>
                </a:rPr>
                <a:t>/</a:t>
              </a:r>
            </a:p>
            <a:p>
              <a:pPr algn="ctr" defTabSz="1097280"/>
              <a:r>
                <a:rPr lang="nb-NO" sz="2160" b="1" dirty="0" err="1">
                  <a:solidFill>
                    <a:srgbClr val="FF0000"/>
                  </a:solidFill>
                  <a:latin typeface="Aptos" panose="02110004020202020204"/>
                </a:rPr>
                <a:t>internal</a:t>
              </a:r>
              <a:r>
                <a:rPr lang="nb-NO" sz="2160" b="1" dirty="0">
                  <a:solidFill>
                    <a:srgbClr val="FF0000"/>
                  </a:solidFill>
                  <a:latin typeface="Aptos" panose="02110004020202020204"/>
                </a:rPr>
                <a:t> </a:t>
              </a:r>
              <a:r>
                <a:rPr lang="nb-NO" sz="2160" b="1" dirty="0" err="1">
                  <a:solidFill>
                    <a:srgbClr val="FF0000"/>
                  </a:solidFill>
                  <a:latin typeface="Aptos" panose="02110004020202020204"/>
                </a:rPr>
                <a:t>motivation</a:t>
              </a:r>
              <a:endParaRPr lang="nb-NO" sz="2160" b="1" dirty="0">
                <a:solidFill>
                  <a:srgbClr val="FF0000"/>
                </a:solidFill>
                <a:latin typeface="Aptos" panose="02110004020202020204"/>
              </a:endParaRPr>
            </a:p>
          </p:txBody>
        </p:sp>
      </p:grpSp>
      <p:grpSp>
        <p:nvGrpSpPr>
          <p:cNvPr id="23" name="Gruppe 22"/>
          <p:cNvGrpSpPr/>
          <p:nvPr/>
        </p:nvGrpSpPr>
        <p:grpSpPr>
          <a:xfrm>
            <a:off x="2099870" y="5212139"/>
            <a:ext cx="5233612" cy="1225693"/>
            <a:chOff x="825912" y="2761044"/>
            <a:chExt cx="4361344" cy="1021411"/>
          </a:xfrm>
        </p:grpSpPr>
        <p:sp>
          <p:nvSpPr>
            <p:cNvPr id="24" name="Avrundet rektangel 23"/>
            <p:cNvSpPr/>
            <p:nvPr/>
          </p:nvSpPr>
          <p:spPr>
            <a:xfrm rot="19508378">
              <a:off x="909219" y="2761044"/>
              <a:ext cx="4199942" cy="1021411"/>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25" name="TekstSylinder 24"/>
            <p:cNvSpPr txBox="1"/>
            <p:nvPr/>
          </p:nvSpPr>
          <p:spPr>
            <a:xfrm rot="19494747">
              <a:off x="825912" y="2809121"/>
              <a:ext cx="4361344" cy="907941"/>
            </a:xfrm>
            <a:prstGeom prst="rect">
              <a:avLst/>
            </a:prstGeom>
            <a:noFill/>
          </p:spPr>
          <p:txBody>
            <a:bodyPr wrap="none" rtlCol="0">
              <a:spAutoFit/>
            </a:bodyPr>
            <a:lstStyle/>
            <a:p>
              <a:pPr algn="ctr" defTabSz="1097280"/>
              <a:r>
                <a:rPr lang="nb-NO" sz="2160" b="1" dirty="0">
                  <a:solidFill>
                    <a:srgbClr val="FF0000"/>
                  </a:solidFill>
                  <a:latin typeface="Aptos" panose="02110004020202020204"/>
                </a:rPr>
                <a:t>Mode of </a:t>
              </a:r>
              <a:r>
                <a:rPr lang="nb-NO" sz="2160" b="1" dirty="0" err="1">
                  <a:solidFill>
                    <a:srgbClr val="FF0000"/>
                  </a:solidFill>
                  <a:latin typeface="Aptos" panose="02110004020202020204"/>
                </a:rPr>
                <a:t>communication</a:t>
              </a:r>
              <a:r>
                <a:rPr lang="nb-NO" sz="2160" b="1" dirty="0">
                  <a:solidFill>
                    <a:srgbClr val="FF0000"/>
                  </a:solidFill>
                  <a:latin typeface="Aptos" panose="02110004020202020204"/>
                </a:rPr>
                <a:t> &amp; feedback </a:t>
              </a:r>
              <a:r>
                <a:rPr lang="nb-NO" sz="2160" b="1" dirty="0" err="1">
                  <a:solidFill>
                    <a:srgbClr val="FF0000"/>
                  </a:solidFill>
                  <a:latin typeface="Aptos" panose="02110004020202020204"/>
                </a:rPr>
                <a:t>can</a:t>
              </a:r>
              <a:endParaRPr lang="nb-NO" sz="2160" b="1" dirty="0">
                <a:solidFill>
                  <a:srgbClr val="FF0000"/>
                </a:solidFill>
                <a:latin typeface="Aptos" panose="02110004020202020204"/>
              </a:endParaRPr>
            </a:p>
            <a:p>
              <a:pPr algn="ctr" defTabSz="1097280"/>
              <a:r>
                <a:rPr lang="nb-NO" sz="2160" b="1" dirty="0">
                  <a:solidFill>
                    <a:srgbClr val="FF0000"/>
                  </a:solidFill>
                  <a:latin typeface="Aptos" panose="02110004020202020204"/>
                </a:rPr>
                <a:t>lead to self-efficacy &amp; </a:t>
              </a:r>
              <a:r>
                <a:rPr lang="nb-NO" sz="2160" b="1" dirty="0" err="1">
                  <a:solidFill>
                    <a:srgbClr val="FF0000"/>
                  </a:solidFill>
                  <a:latin typeface="Aptos" panose="02110004020202020204"/>
                </a:rPr>
                <a:t>motivation</a:t>
              </a:r>
              <a:br>
                <a:rPr lang="nb-NO" sz="2160" b="1" dirty="0">
                  <a:solidFill>
                    <a:srgbClr val="FF0000"/>
                  </a:solidFill>
                  <a:latin typeface="Aptos" panose="02110004020202020204"/>
                </a:rPr>
              </a:br>
              <a:r>
                <a:rPr lang="nb-NO" sz="2160" b="1" dirty="0" err="1">
                  <a:solidFill>
                    <a:srgbClr val="FF0000"/>
                  </a:solidFill>
                  <a:latin typeface="Aptos" panose="02110004020202020204"/>
                </a:rPr>
                <a:t>decreasing</a:t>
              </a:r>
              <a:endParaRPr lang="nb-NO" sz="2160" b="1" dirty="0">
                <a:solidFill>
                  <a:srgbClr val="FF0000"/>
                </a:solidFill>
                <a:latin typeface="Aptos" panose="02110004020202020204"/>
              </a:endParaRPr>
            </a:p>
          </p:txBody>
        </p:sp>
      </p:grpSp>
      <p:grpSp>
        <p:nvGrpSpPr>
          <p:cNvPr id="26" name="Gruppe 25"/>
          <p:cNvGrpSpPr/>
          <p:nvPr/>
        </p:nvGrpSpPr>
        <p:grpSpPr>
          <a:xfrm>
            <a:off x="9746831" y="5898272"/>
            <a:ext cx="4456121" cy="778839"/>
            <a:chOff x="1403397" y="2769528"/>
            <a:chExt cx="3713434" cy="649032"/>
          </a:xfrm>
        </p:grpSpPr>
        <p:sp>
          <p:nvSpPr>
            <p:cNvPr id="27" name="Avrundet rektangel 26"/>
            <p:cNvSpPr/>
            <p:nvPr/>
          </p:nvSpPr>
          <p:spPr>
            <a:xfrm rot="19508378">
              <a:off x="1572486" y="2775283"/>
              <a:ext cx="3421981" cy="643277"/>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28" name="TekstSylinder 27"/>
            <p:cNvSpPr txBox="1"/>
            <p:nvPr/>
          </p:nvSpPr>
          <p:spPr>
            <a:xfrm rot="19494747">
              <a:off x="1403397" y="2769528"/>
              <a:ext cx="3713434" cy="630942"/>
            </a:xfrm>
            <a:prstGeom prst="rect">
              <a:avLst/>
            </a:prstGeom>
            <a:noFill/>
          </p:spPr>
          <p:txBody>
            <a:bodyPr wrap="square" rtlCol="0">
              <a:spAutoFit/>
            </a:bodyPr>
            <a:lstStyle/>
            <a:p>
              <a:pPr algn="ctr" defTabSz="1097280"/>
              <a:r>
                <a:rPr lang="nb-NO" sz="2160" b="1" dirty="0" err="1">
                  <a:solidFill>
                    <a:srgbClr val="FF0000"/>
                  </a:solidFill>
                  <a:latin typeface="Aptos" panose="02110004020202020204"/>
                </a:rPr>
                <a:t>Motivation</a:t>
              </a:r>
              <a:r>
                <a:rPr lang="nb-NO" sz="2160" b="1" dirty="0">
                  <a:solidFill>
                    <a:srgbClr val="FF0000"/>
                  </a:solidFill>
                  <a:latin typeface="Aptos" panose="02110004020202020204"/>
                </a:rPr>
                <a:t> </a:t>
              </a:r>
              <a:r>
                <a:rPr lang="nb-NO" sz="2160" b="1" dirty="0" err="1">
                  <a:solidFill>
                    <a:srgbClr val="FF0000"/>
                  </a:solidFill>
                  <a:latin typeface="Aptos" panose="02110004020202020204"/>
                </a:rPr>
                <a:t>Self-determination</a:t>
              </a:r>
              <a:endParaRPr lang="nb-NO" sz="2160" b="1" dirty="0">
                <a:solidFill>
                  <a:srgbClr val="FF0000"/>
                </a:solidFill>
                <a:latin typeface="Aptos" panose="02110004020202020204"/>
              </a:endParaRPr>
            </a:p>
            <a:p>
              <a:pPr algn="ctr" defTabSz="1097280"/>
              <a:r>
                <a:rPr lang="nb-NO" sz="2160" b="1" dirty="0">
                  <a:solidFill>
                    <a:srgbClr val="FF0000"/>
                  </a:solidFill>
                  <a:latin typeface="Aptos" panose="02110004020202020204"/>
                </a:rPr>
                <a:t>Theory: </a:t>
              </a:r>
              <a:r>
                <a:rPr lang="nb-NO" sz="2160" b="1" dirty="0" err="1">
                  <a:solidFill>
                    <a:srgbClr val="FF0000"/>
                  </a:solidFill>
                  <a:latin typeface="Aptos" panose="02110004020202020204"/>
                </a:rPr>
                <a:t>the</a:t>
              </a:r>
              <a:r>
                <a:rPr lang="nb-NO" sz="2160" b="1" dirty="0">
                  <a:solidFill>
                    <a:srgbClr val="FF0000"/>
                  </a:solidFill>
                  <a:latin typeface="Aptos" panose="02110004020202020204"/>
                </a:rPr>
                <a:t> </a:t>
              </a:r>
              <a:r>
                <a:rPr lang="nb-NO" sz="2160" b="1" dirty="0" err="1">
                  <a:solidFill>
                    <a:srgbClr val="FF0000"/>
                  </a:solidFill>
                  <a:latin typeface="Aptos" panose="02110004020202020204"/>
                </a:rPr>
                <a:t>need</a:t>
              </a:r>
              <a:r>
                <a:rPr lang="nb-NO" sz="2160" b="1" dirty="0">
                  <a:solidFill>
                    <a:srgbClr val="FF0000"/>
                  </a:solidFill>
                  <a:latin typeface="Aptos" panose="02110004020202020204"/>
                </a:rPr>
                <a:t> for </a:t>
              </a:r>
              <a:r>
                <a:rPr lang="nb-NO" sz="2160" b="1" dirty="0" err="1">
                  <a:solidFill>
                    <a:srgbClr val="FF0000"/>
                  </a:solidFill>
                  <a:latin typeface="Aptos" panose="02110004020202020204"/>
                </a:rPr>
                <a:t>relatedness</a:t>
              </a:r>
              <a:endParaRPr lang="nb-NO" sz="2160" b="1" dirty="0">
                <a:solidFill>
                  <a:srgbClr val="FF0000"/>
                </a:solidFill>
                <a:latin typeface="Aptos" panose="02110004020202020204"/>
              </a:endParaRPr>
            </a:p>
          </p:txBody>
        </p:sp>
      </p:grpSp>
    </p:spTree>
    <p:extLst>
      <p:ext uri="{BB962C8B-B14F-4D97-AF65-F5344CB8AC3E}">
        <p14:creationId xmlns:p14="http://schemas.microsoft.com/office/powerpoint/2010/main" val="1515277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ktangel 23"/>
          <p:cNvSpPr/>
          <p:nvPr/>
        </p:nvSpPr>
        <p:spPr>
          <a:xfrm>
            <a:off x="7260767" y="4928134"/>
            <a:ext cx="5153966" cy="4306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23" name="Rektangel 22"/>
          <p:cNvSpPr/>
          <p:nvPr/>
        </p:nvSpPr>
        <p:spPr>
          <a:xfrm>
            <a:off x="11425984" y="4499992"/>
            <a:ext cx="2338142" cy="428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22" name="Rektangel 21"/>
          <p:cNvSpPr/>
          <p:nvPr/>
        </p:nvSpPr>
        <p:spPr>
          <a:xfrm>
            <a:off x="7623209" y="1947717"/>
            <a:ext cx="1771049" cy="4047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25" name="Rektangel 24"/>
          <p:cNvSpPr/>
          <p:nvPr/>
        </p:nvSpPr>
        <p:spPr>
          <a:xfrm>
            <a:off x="9375617" y="6320332"/>
            <a:ext cx="1154422" cy="4776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21" name="Rektangel 20"/>
          <p:cNvSpPr/>
          <p:nvPr/>
        </p:nvSpPr>
        <p:spPr>
          <a:xfrm>
            <a:off x="1864663" y="5871404"/>
            <a:ext cx="3313729" cy="33485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20" name="Rektangel 19"/>
          <p:cNvSpPr/>
          <p:nvPr/>
        </p:nvSpPr>
        <p:spPr>
          <a:xfrm>
            <a:off x="813023" y="3893200"/>
            <a:ext cx="5423502" cy="3161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19" name="Rektangel 18"/>
          <p:cNvSpPr/>
          <p:nvPr/>
        </p:nvSpPr>
        <p:spPr>
          <a:xfrm>
            <a:off x="813024" y="1921933"/>
            <a:ext cx="3922606" cy="3378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2" name="Tittel 1"/>
          <p:cNvSpPr>
            <a:spLocks noGrp="1"/>
          </p:cNvSpPr>
          <p:nvPr>
            <p:ph type="title"/>
          </p:nvPr>
        </p:nvSpPr>
        <p:spPr>
          <a:xfrm>
            <a:off x="370390" y="285366"/>
            <a:ext cx="13889621" cy="881364"/>
          </a:xfrm>
        </p:spPr>
        <p:txBody>
          <a:bodyPr>
            <a:normAutofit/>
          </a:bodyPr>
          <a:lstStyle/>
          <a:p>
            <a:r>
              <a:rPr lang="nb-NO" sz="3840" dirty="0" err="1">
                <a:solidFill>
                  <a:schemeClr val="accent1"/>
                </a:solidFill>
                <a:latin typeface="Helvetica Neue" charset="0"/>
                <a:ea typeface="Helvetica Neue" charset="0"/>
                <a:cs typeface="Helvetica Neue" charset="0"/>
              </a:rPr>
              <a:t>Recommendations</a:t>
            </a:r>
            <a:r>
              <a:rPr lang="nb-NO" sz="3840" dirty="0">
                <a:solidFill>
                  <a:schemeClr val="accent1"/>
                </a:solidFill>
                <a:latin typeface="Helvetica Neue" charset="0"/>
                <a:ea typeface="Helvetica Neue" charset="0"/>
                <a:cs typeface="Helvetica Neue" charset="0"/>
              </a:rPr>
              <a:t> for </a:t>
            </a:r>
            <a:r>
              <a:rPr lang="nb-NO" sz="3840" dirty="0" err="1">
                <a:solidFill>
                  <a:schemeClr val="accent1"/>
                </a:solidFill>
                <a:latin typeface="Helvetica Neue" charset="0"/>
                <a:ea typeface="Helvetica Neue" charset="0"/>
                <a:cs typeface="Helvetica Neue" charset="0"/>
              </a:rPr>
              <a:t>specific</a:t>
            </a:r>
            <a:r>
              <a:rPr lang="nb-NO" sz="3840" dirty="0">
                <a:solidFill>
                  <a:schemeClr val="accent1"/>
                </a:solidFill>
                <a:latin typeface="Helvetica Neue" charset="0"/>
                <a:ea typeface="Helvetica Neue" charset="0"/>
                <a:cs typeface="Helvetica Neue" charset="0"/>
              </a:rPr>
              <a:t> </a:t>
            </a:r>
            <a:r>
              <a:rPr lang="nb-NO" sz="3840" dirty="0" err="1">
                <a:solidFill>
                  <a:schemeClr val="accent1"/>
                </a:solidFill>
                <a:latin typeface="Helvetica Neue" charset="0"/>
                <a:ea typeface="Helvetica Neue" charset="0"/>
                <a:cs typeface="Helvetica Neue" charset="0"/>
              </a:rPr>
              <a:t>groups</a:t>
            </a:r>
            <a:endParaRPr lang="en-US" sz="3840" dirty="0">
              <a:solidFill>
                <a:schemeClr val="accent1"/>
              </a:solidFill>
            </a:endParaRPr>
          </a:p>
        </p:txBody>
      </p:sp>
      <p:sp>
        <p:nvSpPr>
          <p:cNvPr id="3" name="TekstSylinder 2"/>
          <p:cNvSpPr txBox="1"/>
          <p:nvPr/>
        </p:nvSpPr>
        <p:spPr>
          <a:xfrm>
            <a:off x="370390" y="1166731"/>
            <a:ext cx="6337385" cy="5410712"/>
          </a:xfrm>
          <a:prstGeom prst="rect">
            <a:avLst/>
          </a:prstGeom>
          <a:noFill/>
        </p:spPr>
        <p:txBody>
          <a:bodyPr wrap="square" rtlCol="0">
            <a:spAutoFit/>
          </a:bodyPr>
          <a:lstStyle/>
          <a:p>
            <a:pPr defTabSz="1097280"/>
            <a:r>
              <a:rPr lang="nb-NO" sz="2160" b="1" u="sng" dirty="0">
                <a:solidFill>
                  <a:prstClr val="black"/>
                </a:solidFill>
                <a:latin typeface="Arial" charset="0"/>
                <a:ea typeface="Arial" charset="0"/>
                <a:cs typeface="Arial" charset="0"/>
              </a:rPr>
              <a:t>Software Developers</a:t>
            </a:r>
          </a:p>
          <a:p>
            <a:pPr defTabSz="1097280"/>
            <a:endParaRPr lang="nb-NO" sz="2160" dirty="0">
              <a:solidFill>
                <a:prstClr val="black"/>
              </a:solidFill>
              <a:latin typeface="Arial" charset="0"/>
              <a:ea typeface="Arial" charset="0"/>
              <a:cs typeface="Arial" charset="0"/>
            </a:endParaRPr>
          </a:p>
          <a:p>
            <a:pPr marL="342900" indent="-342900" defTabSz="1097280" fontAlgn="base">
              <a:buFont typeface="Arial" charset="0"/>
              <a:buChar char="•"/>
            </a:pPr>
            <a:r>
              <a:rPr lang="nb-NO" sz="2160" dirty="0" err="1">
                <a:solidFill>
                  <a:prstClr val="black"/>
                </a:solidFill>
                <a:latin typeface="Arial" charset="0"/>
                <a:ea typeface="Arial" charset="0"/>
                <a:cs typeface="Arial" charset="0"/>
              </a:rPr>
              <a:t>You</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cannot</a:t>
            </a:r>
            <a:r>
              <a:rPr lang="nb-NO" sz="2160" dirty="0">
                <a:solidFill>
                  <a:prstClr val="black"/>
                </a:solidFill>
                <a:latin typeface="Arial" charset="0"/>
                <a:ea typeface="Arial" charset="0"/>
                <a:cs typeface="Arial" charset="0"/>
              </a:rPr>
              <a:t> be a </a:t>
            </a:r>
            <a:r>
              <a:rPr lang="nb-NO" sz="2160" dirty="0" err="1">
                <a:solidFill>
                  <a:prstClr val="black"/>
                </a:solidFill>
                <a:latin typeface="Arial" charset="0"/>
                <a:ea typeface="Arial" charset="0"/>
                <a:cs typeface="Arial" charset="0"/>
              </a:rPr>
              <a:t>security</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expert</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but</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you</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need</a:t>
            </a:r>
            <a:r>
              <a:rPr lang="nb-NO" sz="2160" dirty="0">
                <a:solidFill>
                  <a:prstClr val="black"/>
                </a:solidFill>
                <a:latin typeface="Arial" charset="0"/>
                <a:ea typeface="Arial" charset="0"/>
                <a:cs typeface="Arial" charset="0"/>
              </a:rPr>
              <a:t> to </a:t>
            </a:r>
            <a:r>
              <a:rPr lang="nb-NO" sz="2160" dirty="0" err="1">
                <a:solidFill>
                  <a:prstClr val="black"/>
                </a:solidFill>
                <a:latin typeface="Arial" charset="0"/>
                <a:ea typeface="Arial" charset="0"/>
                <a:cs typeface="Arial" charset="0"/>
              </a:rPr>
              <a:t>think</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about</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security</a:t>
            </a:r>
            <a:r>
              <a:rPr lang="nb-NO" sz="2160" dirty="0">
                <a:solidFill>
                  <a:prstClr val="black"/>
                </a:solidFill>
                <a:latin typeface="Arial" charset="0"/>
                <a:ea typeface="Arial" charset="0"/>
                <a:cs typeface="Arial" charset="0"/>
              </a:rPr>
              <a:t> from </a:t>
            </a:r>
            <a:r>
              <a:rPr lang="nb-NO" sz="2160" dirty="0" err="1">
                <a:solidFill>
                  <a:prstClr val="black"/>
                </a:solidFill>
                <a:latin typeface="Arial" charset="0"/>
                <a:ea typeface="Arial" charset="0"/>
                <a:cs typeface="Arial" charset="0"/>
              </a:rPr>
              <a:t>the</a:t>
            </a:r>
            <a:r>
              <a:rPr lang="nb-NO" sz="2160" dirty="0">
                <a:solidFill>
                  <a:prstClr val="black"/>
                </a:solidFill>
                <a:latin typeface="Arial" charset="0"/>
                <a:ea typeface="Arial" charset="0"/>
                <a:cs typeface="Arial" charset="0"/>
              </a:rPr>
              <a:t> start (</a:t>
            </a:r>
            <a:r>
              <a:rPr lang="nb-NO" sz="2160" dirty="0" err="1">
                <a:solidFill>
                  <a:prstClr val="black"/>
                </a:solidFill>
                <a:latin typeface="Arial" charset="0"/>
                <a:ea typeface="Arial" charset="0"/>
                <a:cs typeface="Arial" charset="0"/>
              </a:rPr>
              <a:t>security</a:t>
            </a:r>
            <a:r>
              <a:rPr lang="nb-NO" sz="2160" dirty="0">
                <a:solidFill>
                  <a:prstClr val="black"/>
                </a:solidFill>
                <a:latin typeface="Arial" charset="0"/>
                <a:ea typeface="Arial" charset="0"/>
                <a:cs typeface="Arial" charset="0"/>
              </a:rPr>
              <a:t> by design) and </a:t>
            </a:r>
            <a:r>
              <a:rPr lang="nb-NO" sz="2160" dirty="0" err="1">
                <a:solidFill>
                  <a:prstClr val="black"/>
                </a:solidFill>
                <a:latin typeface="Arial" charset="0"/>
                <a:ea typeface="Arial" charset="0"/>
                <a:cs typeface="Arial" charset="0"/>
              </a:rPr>
              <a:t>throughout</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the</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whole</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lifecycle</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secure</a:t>
            </a:r>
            <a:r>
              <a:rPr lang="nb-NO" sz="2160" dirty="0">
                <a:solidFill>
                  <a:prstClr val="black"/>
                </a:solidFill>
                <a:latin typeface="Arial" charset="0"/>
                <a:ea typeface="Arial" charset="0"/>
                <a:cs typeface="Arial" charset="0"/>
              </a:rPr>
              <a:t> software </a:t>
            </a:r>
            <a:r>
              <a:rPr lang="nb-NO" sz="2160" dirty="0" err="1">
                <a:solidFill>
                  <a:prstClr val="black"/>
                </a:solidFill>
                <a:latin typeface="Arial" charset="0"/>
                <a:ea typeface="Arial" charset="0"/>
                <a:cs typeface="Arial" charset="0"/>
              </a:rPr>
              <a:t>development</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lifecycle</a:t>
            </a:r>
            <a:r>
              <a:rPr lang="nb-NO" sz="2160" dirty="0">
                <a:solidFill>
                  <a:prstClr val="black"/>
                </a:solidFill>
                <a:latin typeface="Arial" charset="0"/>
                <a:ea typeface="Arial" charset="0"/>
                <a:cs typeface="Arial" charset="0"/>
              </a:rPr>
              <a:t>). The longer </a:t>
            </a:r>
            <a:r>
              <a:rPr lang="nb-NO" sz="2160" dirty="0" err="1">
                <a:solidFill>
                  <a:prstClr val="black"/>
                </a:solidFill>
                <a:latin typeface="Arial" charset="0"/>
                <a:ea typeface="Arial" charset="0"/>
                <a:cs typeface="Arial" charset="0"/>
              </a:rPr>
              <a:t>you</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leave</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thinking</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about</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security</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the</a:t>
            </a:r>
            <a:r>
              <a:rPr lang="nb-NO" sz="2160" dirty="0">
                <a:solidFill>
                  <a:prstClr val="black"/>
                </a:solidFill>
                <a:latin typeface="Arial" charset="0"/>
                <a:ea typeface="Arial" charset="0"/>
                <a:cs typeface="Arial" charset="0"/>
              </a:rPr>
              <a:t> more </a:t>
            </a:r>
            <a:r>
              <a:rPr lang="nb-NO" sz="2160" dirty="0" err="1">
                <a:solidFill>
                  <a:prstClr val="black"/>
                </a:solidFill>
                <a:latin typeface="Arial" charset="0"/>
                <a:ea typeface="Arial" charset="0"/>
                <a:cs typeface="Arial" charset="0"/>
              </a:rPr>
              <a:t>expensive</a:t>
            </a:r>
            <a:r>
              <a:rPr lang="nb-NO" sz="2160" dirty="0">
                <a:solidFill>
                  <a:prstClr val="black"/>
                </a:solidFill>
                <a:latin typeface="Arial" charset="0"/>
                <a:ea typeface="Arial" charset="0"/>
                <a:cs typeface="Arial" charset="0"/>
              </a:rPr>
              <a:t> it </a:t>
            </a:r>
            <a:r>
              <a:rPr lang="nb-NO" sz="2160" dirty="0" err="1">
                <a:solidFill>
                  <a:prstClr val="black"/>
                </a:solidFill>
                <a:latin typeface="Arial" charset="0"/>
                <a:ea typeface="Arial" charset="0"/>
                <a:cs typeface="Arial" charset="0"/>
              </a:rPr>
              <a:t>will</a:t>
            </a:r>
            <a:r>
              <a:rPr lang="nb-NO" sz="2160" dirty="0">
                <a:solidFill>
                  <a:prstClr val="black"/>
                </a:solidFill>
                <a:latin typeface="Arial" charset="0"/>
                <a:ea typeface="Arial" charset="0"/>
                <a:cs typeface="Arial" charset="0"/>
              </a:rPr>
              <a:t> be to make it </a:t>
            </a:r>
            <a:r>
              <a:rPr lang="nb-NO" sz="2160" dirty="0" err="1">
                <a:solidFill>
                  <a:prstClr val="black"/>
                </a:solidFill>
                <a:latin typeface="Arial" charset="0"/>
                <a:ea typeface="Arial" charset="0"/>
                <a:cs typeface="Arial" charset="0"/>
              </a:rPr>
              <a:t>secure</a:t>
            </a:r>
            <a:r>
              <a:rPr lang="nb-NO" sz="2160" dirty="0">
                <a:solidFill>
                  <a:prstClr val="black"/>
                </a:solidFill>
                <a:latin typeface="Arial" charset="0"/>
                <a:ea typeface="Arial" charset="0"/>
                <a:cs typeface="Arial" charset="0"/>
              </a:rPr>
              <a:t>.</a:t>
            </a:r>
          </a:p>
          <a:p>
            <a:pPr marL="342900" indent="-342900" defTabSz="1097280" fontAlgn="base">
              <a:buFont typeface="Arial" charset="0"/>
              <a:buChar char="•"/>
            </a:pPr>
            <a:r>
              <a:rPr lang="nb-NO" sz="2160" dirty="0">
                <a:solidFill>
                  <a:prstClr val="black"/>
                </a:solidFill>
                <a:latin typeface="Arial" charset="0"/>
                <a:ea typeface="Arial" charset="0"/>
                <a:cs typeface="Arial" charset="0"/>
              </a:rPr>
              <a:t>Security </a:t>
            </a:r>
            <a:r>
              <a:rPr lang="nb-NO" sz="2160" dirty="0" err="1">
                <a:solidFill>
                  <a:prstClr val="black"/>
                </a:solidFill>
                <a:latin typeface="Arial" charset="0"/>
                <a:ea typeface="Arial" charset="0"/>
                <a:cs typeface="Arial" charset="0"/>
              </a:rPr>
              <a:t>experts</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can</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advise</a:t>
            </a:r>
            <a:r>
              <a:rPr lang="nb-NO" sz="2160" dirty="0">
                <a:solidFill>
                  <a:prstClr val="black"/>
                </a:solidFill>
                <a:latin typeface="Arial" charset="0"/>
                <a:ea typeface="Arial" charset="0"/>
                <a:cs typeface="Arial" charset="0"/>
              </a:rPr>
              <a:t> and support </a:t>
            </a:r>
            <a:r>
              <a:rPr lang="nb-NO" sz="2160" dirty="0" err="1">
                <a:solidFill>
                  <a:prstClr val="black"/>
                </a:solidFill>
                <a:latin typeface="Arial" charset="0"/>
                <a:ea typeface="Arial" charset="0"/>
                <a:cs typeface="Arial" charset="0"/>
              </a:rPr>
              <a:t>you</a:t>
            </a:r>
            <a:r>
              <a:rPr lang="nb-NO" sz="2160" dirty="0">
                <a:solidFill>
                  <a:prstClr val="black"/>
                </a:solidFill>
                <a:latin typeface="Arial" charset="0"/>
                <a:ea typeface="Arial" charset="0"/>
                <a:cs typeface="Arial" charset="0"/>
              </a:rPr>
              <a:t> - </a:t>
            </a:r>
            <a:r>
              <a:rPr lang="nb-NO" sz="2160" dirty="0" err="1">
                <a:solidFill>
                  <a:prstClr val="black"/>
                </a:solidFill>
                <a:latin typeface="Arial" charset="0"/>
                <a:ea typeface="Arial" charset="0"/>
                <a:cs typeface="Arial" charset="0"/>
              </a:rPr>
              <a:t>work</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with</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them</a:t>
            </a:r>
            <a:r>
              <a:rPr lang="nb-NO" sz="2160" dirty="0">
                <a:solidFill>
                  <a:prstClr val="black"/>
                </a:solidFill>
                <a:latin typeface="Arial" charset="0"/>
                <a:ea typeface="Arial" charset="0"/>
                <a:cs typeface="Arial" charset="0"/>
              </a:rPr>
              <a:t>, and tell </a:t>
            </a:r>
            <a:r>
              <a:rPr lang="nb-NO" sz="2160" dirty="0" err="1">
                <a:solidFill>
                  <a:prstClr val="black"/>
                </a:solidFill>
                <a:latin typeface="Arial" charset="0"/>
                <a:ea typeface="Arial" charset="0"/>
                <a:cs typeface="Arial" charset="0"/>
              </a:rPr>
              <a:t>them</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everything</a:t>
            </a:r>
            <a:r>
              <a:rPr lang="nb-NO" sz="2160" dirty="0">
                <a:solidFill>
                  <a:prstClr val="black"/>
                </a:solidFill>
                <a:latin typeface="Arial" charset="0"/>
                <a:ea typeface="Arial" charset="0"/>
                <a:cs typeface="Arial" charset="0"/>
              </a:rPr>
              <a:t>.</a:t>
            </a:r>
          </a:p>
          <a:p>
            <a:pPr marL="342900" indent="-342900" defTabSz="1097280" fontAlgn="base">
              <a:buFont typeface="Arial" charset="0"/>
              <a:buChar char="•"/>
            </a:pPr>
            <a:r>
              <a:rPr lang="nb-NO" sz="2160" dirty="0">
                <a:solidFill>
                  <a:prstClr val="black"/>
                </a:solidFill>
                <a:latin typeface="Arial" charset="0"/>
                <a:ea typeface="Arial" charset="0"/>
                <a:cs typeface="Arial" charset="0"/>
              </a:rPr>
              <a:t>If </a:t>
            </a:r>
            <a:r>
              <a:rPr lang="nb-NO" sz="2160" dirty="0" err="1">
                <a:solidFill>
                  <a:prstClr val="black"/>
                </a:solidFill>
                <a:latin typeface="Arial" charset="0"/>
                <a:ea typeface="Arial" charset="0"/>
                <a:cs typeface="Arial" charset="0"/>
              </a:rPr>
              <a:t>your</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code</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includes</a:t>
            </a:r>
            <a:r>
              <a:rPr lang="nb-NO" sz="2160" dirty="0">
                <a:solidFill>
                  <a:prstClr val="black"/>
                </a:solidFill>
                <a:latin typeface="Arial" charset="0"/>
                <a:ea typeface="Arial" charset="0"/>
                <a:cs typeface="Arial" charset="0"/>
              </a:rPr>
              <a:t> a </a:t>
            </a:r>
            <a:r>
              <a:rPr lang="nb-NO" sz="2160" dirty="0" err="1">
                <a:solidFill>
                  <a:prstClr val="black"/>
                </a:solidFill>
                <a:latin typeface="Arial" charset="0"/>
                <a:ea typeface="Arial" charset="0"/>
                <a:cs typeface="Arial" charset="0"/>
              </a:rPr>
              <a:t>security</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mechanism</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you</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need</a:t>
            </a:r>
            <a:r>
              <a:rPr lang="nb-NO" sz="2160" dirty="0">
                <a:solidFill>
                  <a:prstClr val="black"/>
                </a:solidFill>
                <a:latin typeface="Arial" charset="0"/>
                <a:ea typeface="Arial" charset="0"/>
                <a:cs typeface="Arial" charset="0"/>
              </a:rPr>
              <a:t> to make sure it is </a:t>
            </a:r>
            <a:r>
              <a:rPr lang="nb-NO" sz="2160" dirty="0" err="1">
                <a:solidFill>
                  <a:prstClr val="black"/>
                </a:solidFill>
                <a:latin typeface="Arial" charset="0"/>
                <a:ea typeface="Arial" charset="0"/>
                <a:cs typeface="Arial" charset="0"/>
              </a:rPr>
              <a:t>usable</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how</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much</a:t>
            </a:r>
            <a:r>
              <a:rPr lang="nb-NO" sz="2160" dirty="0">
                <a:solidFill>
                  <a:prstClr val="black"/>
                </a:solidFill>
                <a:latin typeface="Arial" charset="0"/>
                <a:ea typeface="Arial" charset="0"/>
                <a:cs typeface="Arial" charset="0"/>
              </a:rPr>
              <a:t> time </a:t>
            </a:r>
            <a:r>
              <a:rPr lang="nb-NO" sz="2160" dirty="0" err="1">
                <a:solidFill>
                  <a:prstClr val="black"/>
                </a:solidFill>
                <a:latin typeface="Arial" charset="0"/>
                <a:ea typeface="Arial" charset="0"/>
                <a:cs typeface="Arial" charset="0"/>
              </a:rPr>
              <a:t>will</a:t>
            </a:r>
            <a:r>
              <a:rPr lang="nb-NO" sz="2160" dirty="0">
                <a:solidFill>
                  <a:prstClr val="black"/>
                </a:solidFill>
                <a:latin typeface="Arial" charset="0"/>
                <a:ea typeface="Arial" charset="0"/>
                <a:cs typeface="Arial" charset="0"/>
              </a:rPr>
              <a:t> it </a:t>
            </a:r>
            <a:r>
              <a:rPr lang="nb-NO" sz="2160" dirty="0" err="1">
                <a:solidFill>
                  <a:prstClr val="black"/>
                </a:solidFill>
                <a:latin typeface="Arial" charset="0"/>
                <a:ea typeface="Arial" charset="0"/>
                <a:cs typeface="Arial" charset="0"/>
              </a:rPr>
              <a:t>take</a:t>
            </a:r>
            <a:r>
              <a:rPr lang="nb-NO" sz="2160" dirty="0">
                <a:solidFill>
                  <a:prstClr val="black"/>
                </a:solidFill>
                <a:latin typeface="Arial" charset="0"/>
                <a:ea typeface="Arial" charset="0"/>
                <a:cs typeface="Arial" charset="0"/>
              </a:rPr>
              <a:t>? Will </a:t>
            </a:r>
            <a:r>
              <a:rPr lang="nb-NO" sz="2160" dirty="0" err="1">
                <a:solidFill>
                  <a:prstClr val="black"/>
                </a:solidFill>
                <a:latin typeface="Arial" charset="0"/>
                <a:ea typeface="Arial" charset="0"/>
                <a:cs typeface="Arial" charset="0"/>
              </a:rPr>
              <a:t>they</a:t>
            </a:r>
            <a:r>
              <a:rPr lang="nb-NO" sz="2160" dirty="0">
                <a:solidFill>
                  <a:prstClr val="black"/>
                </a:solidFill>
                <a:latin typeface="Arial" charset="0"/>
                <a:ea typeface="Arial" charset="0"/>
                <a:cs typeface="Arial" charset="0"/>
              </a:rPr>
              <a:t> be </a:t>
            </a:r>
            <a:r>
              <a:rPr lang="nb-NO" sz="2160" dirty="0" err="1">
                <a:solidFill>
                  <a:prstClr val="black"/>
                </a:solidFill>
                <a:latin typeface="Arial" charset="0"/>
                <a:ea typeface="Arial" charset="0"/>
                <a:cs typeface="Arial" charset="0"/>
              </a:rPr>
              <a:t>able</a:t>
            </a:r>
            <a:r>
              <a:rPr lang="nb-NO" sz="2160" dirty="0">
                <a:solidFill>
                  <a:prstClr val="black"/>
                </a:solidFill>
                <a:latin typeface="Arial" charset="0"/>
                <a:ea typeface="Arial" charset="0"/>
                <a:cs typeface="Arial" charset="0"/>
              </a:rPr>
              <a:t> to understand </a:t>
            </a:r>
            <a:r>
              <a:rPr lang="nb-NO" sz="2160" dirty="0" err="1">
                <a:solidFill>
                  <a:prstClr val="black"/>
                </a:solidFill>
                <a:latin typeface="Arial" charset="0"/>
                <a:ea typeface="Arial" charset="0"/>
                <a:cs typeface="Arial" charset="0"/>
              </a:rPr>
              <a:t>the</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decisions</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you</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are</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asking</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them</a:t>
            </a:r>
            <a:r>
              <a:rPr lang="nb-NO" sz="2160" dirty="0">
                <a:solidFill>
                  <a:prstClr val="black"/>
                </a:solidFill>
                <a:latin typeface="Arial" charset="0"/>
                <a:ea typeface="Arial" charset="0"/>
                <a:cs typeface="Arial" charset="0"/>
              </a:rPr>
              <a:t> to </a:t>
            </a:r>
            <a:r>
              <a:rPr lang="nb-NO" sz="2160" dirty="0" err="1">
                <a:solidFill>
                  <a:prstClr val="black"/>
                </a:solidFill>
                <a:latin typeface="Arial" charset="0"/>
                <a:ea typeface="Arial" charset="0"/>
                <a:cs typeface="Arial" charset="0"/>
              </a:rPr>
              <a:t>take</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Work</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with</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usability</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experts</a:t>
            </a:r>
            <a:r>
              <a:rPr lang="nb-NO" sz="2160" dirty="0">
                <a:solidFill>
                  <a:prstClr val="black"/>
                </a:solidFill>
                <a:latin typeface="Arial" charset="0"/>
                <a:ea typeface="Arial" charset="0"/>
                <a:cs typeface="Arial" charset="0"/>
              </a:rPr>
              <a:t> to </a:t>
            </a:r>
            <a:r>
              <a:rPr lang="nb-NO" sz="2160" dirty="0" err="1">
                <a:solidFill>
                  <a:prstClr val="black"/>
                </a:solidFill>
                <a:latin typeface="Arial" charset="0"/>
                <a:ea typeface="Arial" charset="0"/>
                <a:cs typeface="Arial" charset="0"/>
              </a:rPr>
              <a:t>help</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you</a:t>
            </a:r>
            <a:r>
              <a:rPr lang="nb-NO" sz="2160" dirty="0">
                <a:solidFill>
                  <a:prstClr val="black"/>
                </a:solidFill>
                <a:latin typeface="Arial" charset="0"/>
                <a:ea typeface="Arial" charset="0"/>
                <a:cs typeface="Arial" charset="0"/>
              </a:rPr>
              <a:t> design and test for </a:t>
            </a:r>
            <a:r>
              <a:rPr lang="nb-NO" sz="2160" dirty="0" err="1">
                <a:solidFill>
                  <a:prstClr val="black"/>
                </a:solidFill>
                <a:latin typeface="Arial" charset="0"/>
                <a:ea typeface="Arial" charset="0"/>
                <a:cs typeface="Arial" charset="0"/>
              </a:rPr>
              <a:t>usable</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security</a:t>
            </a:r>
            <a:r>
              <a:rPr lang="nb-NO" sz="2160" dirty="0">
                <a:solidFill>
                  <a:prstClr val="black"/>
                </a:solidFill>
                <a:latin typeface="Arial" charset="0"/>
                <a:ea typeface="Arial" charset="0"/>
                <a:cs typeface="Arial" charset="0"/>
              </a:rPr>
              <a:t>.</a:t>
            </a:r>
          </a:p>
        </p:txBody>
      </p:sp>
      <p:sp>
        <p:nvSpPr>
          <p:cNvPr id="8" name="Rektangel 7"/>
          <p:cNvSpPr/>
          <p:nvPr/>
        </p:nvSpPr>
        <p:spPr>
          <a:xfrm>
            <a:off x="12632473" y="2308366"/>
            <a:ext cx="240772" cy="424732"/>
          </a:xfrm>
          <a:prstGeom prst="rect">
            <a:avLst/>
          </a:prstGeom>
        </p:spPr>
        <p:txBody>
          <a:bodyPr wrap="none">
            <a:spAutoFit/>
          </a:bodyPr>
          <a:lstStyle/>
          <a:p>
            <a:pPr defTabSz="1097280"/>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
        <p:nvSpPr>
          <p:cNvPr id="9" name="Rektangel 8"/>
          <p:cNvSpPr/>
          <p:nvPr/>
        </p:nvSpPr>
        <p:spPr>
          <a:xfrm>
            <a:off x="7172661" y="3893201"/>
            <a:ext cx="240772" cy="424732"/>
          </a:xfrm>
          <a:prstGeom prst="rect">
            <a:avLst/>
          </a:prstGeom>
        </p:spPr>
        <p:txBody>
          <a:bodyPr wrap="none">
            <a:spAutoFit/>
          </a:bodyPr>
          <a:lstStyle/>
          <a:p>
            <a:pPr defTabSz="1097280"/>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
        <p:nvSpPr>
          <p:cNvPr id="10" name="Rektangel 9"/>
          <p:cNvSpPr/>
          <p:nvPr/>
        </p:nvSpPr>
        <p:spPr>
          <a:xfrm>
            <a:off x="7172661" y="3893201"/>
            <a:ext cx="240772" cy="424732"/>
          </a:xfrm>
          <a:prstGeom prst="rect">
            <a:avLst/>
          </a:prstGeom>
        </p:spPr>
        <p:txBody>
          <a:bodyPr wrap="none">
            <a:spAutoFit/>
          </a:bodyPr>
          <a:lstStyle/>
          <a:p>
            <a:pPr defTabSz="1097280"/>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
        <p:nvSpPr>
          <p:cNvPr id="11" name="TekstSylinder 10"/>
          <p:cNvSpPr txBox="1"/>
          <p:nvPr/>
        </p:nvSpPr>
        <p:spPr>
          <a:xfrm>
            <a:off x="7172660" y="1156399"/>
            <a:ext cx="6822473" cy="5632311"/>
          </a:xfrm>
          <a:prstGeom prst="rect">
            <a:avLst/>
          </a:prstGeom>
          <a:noFill/>
        </p:spPr>
        <p:txBody>
          <a:bodyPr wrap="square" rtlCol="0">
            <a:spAutoFit/>
          </a:bodyPr>
          <a:lstStyle/>
          <a:p>
            <a:pPr defTabSz="1097280"/>
            <a:r>
              <a:rPr lang="nb-NO" sz="2400" b="1" u="sng" dirty="0" err="1">
                <a:solidFill>
                  <a:prstClr val="black"/>
                </a:solidFill>
                <a:latin typeface="Arial" charset="0"/>
                <a:ea typeface="Arial" charset="0"/>
                <a:cs typeface="Arial" charset="0"/>
              </a:rPr>
              <a:t>Those</a:t>
            </a:r>
            <a:r>
              <a:rPr lang="nb-NO" sz="2400" b="1" u="sng" dirty="0">
                <a:solidFill>
                  <a:prstClr val="black"/>
                </a:solidFill>
                <a:latin typeface="Arial" charset="0"/>
                <a:ea typeface="Arial" charset="0"/>
                <a:cs typeface="Arial" charset="0"/>
              </a:rPr>
              <a:t> </a:t>
            </a:r>
            <a:r>
              <a:rPr lang="nb-NO" sz="2400" b="1" u="sng" dirty="0" err="1">
                <a:solidFill>
                  <a:prstClr val="black"/>
                </a:solidFill>
                <a:latin typeface="Arial" charset="0"/>
                <a:ea typeface="Arial" charset="0"/>
                <a:cs typeface="Arial" charset="0"/>
              </a:rPr>
              <a:t>who</a:t>
            </a:r>
            <a:r>
              <a:rPr lang="nb-NO" sz="2400" b="1" u="sng" dirty="0">
                <a:solidFill>
                  <a:prstClr val="black"/>
                </a:solidFill>
                <a:latin typeface="Arial" charset="0"/>
                <a:ea typeface="Arial" charset="0"/>
                <a:cs typeface="Arial" charset="0"/>
              </a:rPr>
              <a:t> </a:t>
            </a:r>
            <a:r>
              <a:rPr lang="nb-NO" sz="2400" b="1" u="sng" dirty="0" err="1">
                <a:solidFill>
                  <a:prstClr val="black"/>
                </a:solidFill>
                <a:latin typeface="Arial" charset="0"/>
                <a:ea typeface="Arial" charset="0"/>
                <a:cs typeface="Arial" charset="0"/>
              </a:rPr>
              <a:t>manage</a:t>
            </a:r>
            <a:r>
              <a:rPr lang="nb-NO" sz="2400" b="1" u="sng" dirty="0">
                <a:solidFill>
                  <a:prstClr val="black"/>
                </a:solidFill>
                <a:latin typeface="Arial" charset="0"/>
                <a:ea typeface="Arial" charset="0"/>
                <a:cs typeface="Arial" charset="0"/>
              </a:rPr>
              <a:t> and </a:t>
            </a:r>
            <a:r>
              <a:rPr lang="nb-NO" sz="2400" b="1" u="sng" dirty="0" err="1">
                <a:solidFill>
                  <a:prstClr val="black"/>
                </a:solidFill>
                <a:latin typeface="Arial" charset="0"/>
                <a:ea typeface="Arial" charset="0"/>
                <a:cs typeface="Arial" charset="0"/>
              </a:rPr>
              <a:t>educate</a:t>
            </a:r>
            <a:endParaRPr lang="nb-NO" sz="2400" b="1" u="sng" dirty="0">
              <a:solidFill>
                <a:prstClr val="black"/>
              </a:solidFill>
              <a:latin typeface="Arial" charset="0"/>
              <a:ea typeface="Arial" charset="0"/>
              <a:cs typeface="Arial" charset="0"/>
            </a:endParaRPr>
          </a:p>
          <a:p>
            <a:pPr defTabSz="1097280"/>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pPr>
            <a:r>
              <a:rPr lang="nb-NO" sz="2400" dirty="0" err="1">
                <a:solidFill>
                  <a:prstClr val="black"/>
                </a:solidFill>
                <a:latin typeface="Arial" charset="0"/>
                <a:ea typeface="Arial" charset="0"/>
                <a:cs typeface="Arial" charset="0"/>
              </a:rPr>
              <a:t>Compulsory</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security</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courses</a:t>
            </a:r>
            <a:r>
              <a:rPr lang="nb-NO" sz="2400" dirty="0">
                <a:solidFill>
                  <a:prstClr val="black"/>
                </a:solidFill>
                <a:latin typeface="Arial" charset="0"/>
                <a:ea typeface="Arial" charset="0"/>
                <a:cs typeface="Arial" charset="0"/>
              </a:rPr>
              <a:t>.</a:t>
            </a:r>
          </a:p>
          <a:p>
            <a:pPr marL="411480" indent="-411480" defTabSz="1097280" fontAlgn="base">
              <a:buFont typeface="Arial" charset="0"/>
              <a:buChar char="•"/>
            </a:pPr>
            <a:r>
              <a:rPr lang="nb-NO" sz="2400" dirty="0" err="1">
                <a:solidFill>
                  <a:prstClr val="black"/>
                </a:solidFill>
                <a:latin typeface="Arial" charset="0"/>
                <a:ea typeface="Arial" charset="0"/>
                <a:cs typeface="Arial" charset="0"/>
              </a:rPr>
              <a:t>Teach</a:t>
            </a:r>
            <a:r>
              <a:rPr lang="nb-NO" sz="2400" dirty="0">
                <a:solidFill>
                  <a:prstClr val="black"/>
                </a:solidFill>
                <a:latin typeface="Arial" charset="0"/>
                <a:ea typeface="Arial" charset="0"/>
                <a:cs typeface="Arial" charset="0"/>
              </a:rPr>
              <a:t> to program </a:t>
            </a:r>
            <a:r>
              <a:rPr lang="nb-NO" sz="2400" dirty="0" err="1">
                <a:solidFill>
                  <a:prstClr val="black"/>
                </a:solidFill>
                <a:latin typeface="Arial" charset="0"/>
                <a:ea typeface="Arial" charset="0"/>
                <a:cs typeface="Arial" charset="0"/>
              </a:rPr>
              <a:t>securely</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rather</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than</a:t>
            </a:r>
            <a:r>
              <a:rPr lang="nb-NO" sz="2400" dirty="0">
                <a:solidFill>
                  <a:prstClr val="black"/>
                </a:solidFill>
                <a:latin typeface="Arial" charset="0"/>
                <a:ea typeface="Arial" charset="0"/>
                <a:cs typeface="Arial" charset="0"/>
              </a:rPr>
              <a:t> just </a:t>
            </a:r>
            <a:r>
              <a:rPr lang="nb-NO" sz="2400" dirty="0" err="1">
                <a:solidFill>
                  <a:prstClr val="black"/>
                </a:solidFill>
                <a:latin typeface="Arial" charset="0"/>
                <a:ea typeface="Arial" charset="0"/>
                <a:cs typeface="Arial" charset="0"/>
              </a:rPr>
              <a:t>how</a:t>
            </a:r>
            <a:r>
              <a:rPr lang="nb-NO" sz="2400" dirty="0">
                <a:solidFill>
                  <a:prstClr val="black"/>
                </a:solidFill>
                <a:latin typeface="Arial" charset="0"/>
                <a:ea typeface="Arial" charset="0"/>
                <a:cs typeface="Arial" charset="0"/>
              </a:rPr>
              <a:t> to program.</a:t>
            </a:r>
          </a:p>
          <a:p>
            <a:pPr marL="411480" indent="-411480" defTabSz="1097280" fontAlgn="base">
              <a:buFont typeface="Arial" charset="0"/>
              <a:buChar char="•"/>
            </a:pPr>
            <a:r>
              <a:rPr lang="nb-NO" sz="2400" dirty="0">
                <a:solidFill>
                  <a:prstClr val="black"/>
                </a:solidFill>
                <a:latin typeface="Arial" charset="0"/>
                <a:ea typeface="Arial" charset="0"/>
                <a:cs typeface="Arial" charset="0"/>
              </a:rPr>
              <a:t>Material in all </a:t>
            </a:r>
            <a:r>
              <a:rPr lang="nb-NO" sz="2400" dirty="0" err="1">
                <a:solidFill>
                  <a:prstClr val="black"/>
                </a:solidFill>
                <a:latin typeface="Arial" charset="0"/>
                <a:ea typeface="Arial" charset="0"/>
                <a:cs typeface="Arial" charset="0"/>
              </a:rPr>
              <a:t>other</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modules</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should</a:t>
            </a:r>
            <a:r>
              <a:rPr lang="nb-NO" sz="2400" dirty="0">
                <a:solidFill>
                  <a:prstClr val="black"/>
                </a:solidFill>
                <a:latin typeface="Arial" charset="0"/>
                <a:ea typeface="Arial" charset="0"/>
                <a:cs typeface="Arial" charset="0"/>
              </a:rPr>
              <a:t> be </a:t>
            </a:r>
            <a:r>
              <a:rPr lang="nb-NO" sz="2400" dirty="0" err="1">
                <a:solidFill>
                  <a:prstClr val="black"/>
                </a:solidFill>
                <a:latin typeface="Arial" charset="0"/>
                <a:ea typeface="Arial" charset="0"/>
                <a:cs typeface="Arial" charset="0"/>
              </a:rPr>
              <a:t>reviewed</a:t>
            </a:r>
            <a:r>
              <a:rPr lang="nb-NO" sz="2400" dirty="0">
                <a:solidFill>
                  <a:prstClr val="black"/>
                </a:solidFill>
                <a:latin typeface="Arial" charset="0"/>
                <a:ea typeface="Arial" charset="0"/>
                <a:cs typeface="Arial" charset="0"/>
              </a:rPr>
              <a:t> to </a:t>
            </a:r>
            <a:r>
              <a:rPr lang="nb-NO" sz="2400" dirty="0" err="1">
                <a:solidFill>
                  <a:prstClr val="black"/>
                </a:solidFill>
                <a:latin typeface="Arial" charset="0"/>
                <a:ea typeface="Arial" charset="0"/>
                <a:cs typeface="Arial" charset="0"/>
              </a:rPr>
              <a:t>remove</a:t>
            </a:r>
            <a:r>
              <a:rPr lang="nb-NO" sz="2400" dirty="0">
                <a:solidFill>
                  <a:prstClr val="black"/>
                </a:solidFill>
                <a:latin typeface="Arial" charset="0"/>
                <a:ea typeface="Arial" charset="0"/>
                <a:cs typeface="Arial" charset="0"/>
              </a:rPr>
              <a:t> or </a:t>
            </a:r>
            <a:r>
              <a:rPr lang="nb-NO" sz="2400" dirty="0" err="1">
                <a:solidFill>
                  <a:prstClr val="black"/>
                </a:solidFill>
                <a:latin typeface="Arial" charset="0"/>
                <a:ea typeface="Arial" charset="0"/>
                <a:cs typeface="Arial" charset="0"/>
              </a:rPr>
              <a:t>annotate</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examples</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that</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would</a:t>
            </a:r>
            <a:r>
              <a:rPr lang="nb-NO" sz="2400" dirty="0">
                <a:solidFill>
                  <a:prstClr val="black"/>
                </a:solidFill>
                <a:latin typeface="Arial" charset="0"/>
                <a:ea typeface="Arial" charset="0"/>
                <a:cs typeface="Arial" charset="0"/>
              </a:rPr>
              <a:t> lead to </a:t>
            </a:r>
            <a:r>
              <a:rPr lang="nb-NO" sz="2400" dirty="0" err="1">
                <a:solidFill>
                  <a:prstClr val="black"/>
                </a:solidFill>
                <a:latin typeface="Arial" charset="0"/>
                <a:ea typeface="Arial" charset="0"/>
                <a:cs typeface="Arial" charset="0"/>
              </a:rPr>
              <a:t>insecure</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code</a:t>
            </a:r>
            <a:r>
              <a:rPr lang="nb-NO" sz="2400" dirty="0">
                <a:solidFill>
                  <a:prstClr val="black"/>
                </a:solidFill>
                <a:latin typeface="Arial" charset="0"/>
                <a:ea typeface="Arial" charset="0"/>
                <a:cs typeface="Arial" charset="0"/>
              </a:rPr>
              <a:t>.</a:t>
            </a:r>
            <a:br>
              <a:rPr lang="nb-NO" sz="2400" dirty="0">
                <a:solidFill>
                  <a:prstClr val="black"/>
                </a:solidFill>
                <a:latin typeface="Arial" charset="0"/>
                <a:ea typeface="Arial" charset="0"/>
                <a:cs typeface="Arial" charset="0"/>
              </a:rPr>
            </a:br>
            <a:endParaRPr lang="nb-NO" sz="2400" dirty="0">
              <a:solidFill>
                <a:prstClr val="black"/>
              </a:solidFill>
              <a:latin typeface="Arial" charset="0"/>
              <a:ea typeface="Arial" charset="0"/>
              <a:cs typeface="Arial" charset="0"/>
            </a:endParaRPr>
          </a:p>
          <a:p>
            <a:pPr defTabSz="1097280"/>
            <a:r>
              <a:rPr lang="nb-NO" sz="2400" u="sng" dirty="0" err="1">
                <a:solidFill>
                  <a:prstClr val="black"/>
                </a:solidFill>
                <a:latin typeface="Arial" charset="0"/>
                <a:ea typeface="Arial" charset="0"/>
                <a:cs typeface="Arial" charset="0"/>
              </a:rPr>
              <a:t>Awareness</a:t>
            </a:r>
            <a:r>
              <a:rPr lang="nb-NO" sz="2400" u="sng" dirty="0">
                <a:solidFill>
                  <a:prstClr val="black"/>
                </a:solidFill>
                <a:latin typeface="Arial" charset="0"/>
                <a:ea typeface="Arial" charset="0"/>
                <a:cs typeface="Arial" charset="0"/>
              </a:rPr>
              <a:t> </a:t>
            </a:r>
            <a:r>
              <a:rPr lang="nb-NO" sz="2400" u="sng" dirty="0" err="1">
                <a:solidFill>
                  <a:prstClr val="black"/>
                </a:solidFill>
                <a:latin typeface="Arial" charset="0"/>
                <a:ea typeface="Arial" charset="0"/>
                <a:cs typeface="Arial" charset="0"/>
              </a:rPr>
              <a:t>raising</a:t>
            </a:r>
            <a:r>
              <a:rPr lang="nb-NO" sz="2400" u="sng" dirty="0">
                <a:solidFill>
                  <a:prstClr val="black"/>
                </a:solidFill>
                <a:latin typeface="Arial" charset="0"/>
                <a:ea typeface="Arial" charset="0"/>
                <a:cs typeface="Arial" charset="0"/>
              </a:rPr>
              <a:t> managers - for ALL </a:t>
            </a:r>
            <a:r>
              <a:rPr lang="nb-NO" sz="2400" u="sng" dirty="0" err="1">
                <a:solidFill>
                  <a:prstClr val="black"/>
                </a:solidFill>
                <a:latin typeface="Arial" charset="0"/>
                <a:ea typeface="Arial" charset="0"/>
                <a:cs typeface="Arial" charset="0"/>
              </a:rPr>
              <a:t>the</a:t>
            </a:r>
            <a:r>
              <a:rPr lang="nb-NO" sz="2400" u="sng" dirty="0">
                <a:solidFill>
                  <a:prstClr val="black"/>
                </a:solidFill>
                <a:latin typeface="Arial" charset="0"/>
                <a:ea typeface="Arial" charset="0"/>
                <a:cs typeface="Arial" charset="0"/>
              </a:rPr>
              <a:t> </a:t>
            </a:r>
            <a:r>
              <a:rPr lang="nb-NO" sz="2400" u="sng" dirty="0" err="1">
                <a:solidFill>
                  <a:prstClr val="black"/>
                </a:solidFill>
                <a:latin typeface="Arial" charset="0"/>
                <a:ea typeface="Arial" charset="0"/>
                <a:cs typeface="Arial" charset="0"/>
              </a:rPr>
              <a:t>other</a:t>
            </a:r>
            <a:r>
              <a:rPr lang="nb-NO" sz="2400" u="sng" dirty="0">
                <a:solidFill>
                  <a:prstClr val="black"/>
                </a:solidFill>
                <a:latin typeface="Arial" charset="0"/>
                <a:ea typeface="Arial" charset="0"/>
                <a:cs typeface="Arial" charset="0"/>
              </a:rPr>
              <a:t> </a:t>
            </a:r>
            <a:r>
              <a:rPr lang="nb-NO" sz="2400" u="sng" dirty="0" err="1">
                <a:solidFill>
                  <a:prstClr val="black"/>
                </a:solidFill>
                <a:latin typeface="Arial" charset="0"/>
                <a:ea typeface="Arial" charset="0"/>
                <a:cs typeface="Arial" charset="0"/>
              </a:rPr>
              <a:t>important</a:t>
            </a:r>
            <a:r>
              <a:rPr lang="nb-NO" sz="2400" u="sng" dirty="0">
                <a:solidFill>
                  <a:prstClr val="black"/>
                </a:solidFill>
                <a:latin typeface="Arial" charset="0"/>
                <a:ea typeface="Arial" charset="0"/>
                <a:cs typeface="Arial" charset="0"/>
              </a:rPr>
              <a:t> </a:t>
            </a:r>
            <a:r>
              <a:rPr lang="nb-NO" sz="2400" u="sng" dirty="0" err="1">
                <a:solidFill>
                  <a:prstClr val="black"/>
                </a:solidFill>
                <a:latin typeface="Arial" charset="0"/>
                <a:ea typeface="Arial" charset="0"/>
                <a:cs typeface="Arial" charset="0"/>
              </a:rPr>
              <a:t>people</a:t>
            </a:r>
            <a:r>
              <a:rPr lang="nb-NO" sz="2400" u="sng" dirty="0">
                <a:solidFill>
                  <a:prstClr val="black"/>
                </a:solidFill>
                <a:latin typeface="Arial" charset="0"/>
                <a:ea typeface="Arial" charset="0"/>
                <a:cs typeface="Arial" charset="0"/>
              </a:rPr>
              <a:t> in </a:t>
            </a:r>
            <a:r>
              <a:rPr lang="nb-NO" sz="2400" u="sng" dirty="0" err="1">
                <a:solidFill>
                  <a:prstClr val="black"/>
                </a:solidFill>
                <a:latin typeface="Arial" charset="0"/>
                <a:ea typeface="Arial" charset="0"/>
                <a:cs typeface="Arial" charset="0"/>
              </a:rPr>
              <a:t>your</a:t>
            </a:r>
            <a:r>
              <a:rPr lang="nb-NO" sz="2400" u="sng" dirty="0">
                <a:solidFill>
                  <a:prstClr val="black"/>
                </a:solidFill>
                <a:latin typeface="Arial" charset="0"/>
                <a:ea typeface="Arial" charset="0"/>
                <a:cs typeface="Arial" charset="0"/>
              </a:rPr>
              <a:t> </a:t>
            </a:r>
            <a:r>
              <a:rPr lang="nb-NO" sz="2400" u="sng" dirty="0" err="1">
                <a:solidFill>
                  <a:prstClr val="black"/>
                </a:solidFill>
                <a:latin typeface="Arial" charset="0"/>
                <a:ea typeface="Arial" charset="0"/>
                <a:cs typeface="Arial" charset="0"/>
              </a:rPr>
              <a:t>organisation</a:t>
            </a:r>
            <a:br>
              <a:rPr lang="nb-NO" sz="2400" u="sng" dirty="0">
                <a:solidFill>
                  <a:prstClr val="black"/>
                </a:solidFill>
                <a:latin typeface="Arial" charset="0"/>
                <a:ea typeface="Arial" charset="0"/>
                <a:cs typeface="Arial" charset="0"/>
              </a:rPr>
            </a:b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pPr>
            <a:r>
              <a:rPr lang="nb-NO" sz="2400" dirty="0" err="1">
                <a:solidFill>
                  <a:prstClr val="black"/>
                </a:solidFill>
                <a:latin typeface="Arial" charset="0"/>
                <a:ea typeface="Arial" charset="0"/>
                <a:cs typeface="Arial" charset="0"/>
              </a:rPr>
              <a:t>Awareness</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based</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around</a:t>
            </a:r>
            <a:r>
              <a:rPr lang="nb-NO" sz="2400" dirty="0">
                <a:solidFill>
                  <a:prstClr val="black"/>
                </a:solidFill>
                <a:latin typeface="Arial" charset="0"/>
                <a:ea typeface="Arial" charset="0"/>
                <a:cs typeface="Arial" charset="0"/>
              </a:rPr>
              <a:t> THREAT not </a:t>
            </a:r>
            <a:r>
              <a:rPr lang="nb-NO" sz="2400" dirty="0" err="1">
                <a:solidFill>
                  <a:prstClr val="black"/>
                </a:solidFill>
                <a:latin typeface="Arial" charset="0"/>
                <a:ea typeface="Arial" charset="0"/>
                <a:cs typeface="Arial" charset="0"/>
              </a:rPr>
              <a:t>effective</a:t>
            </a: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pPr>
            <a:r>
              <a:rPr lang="nb-NO" sz="2400" dirty="0" err="1">
                <a:solidFill>
                  <a:prstClr val="black"/>
                </a:solidFill>
                <a:latin typeface="Arial" charset="0"/>
                <a:ea typeface="Arial" charset="0"/>
                <a:cs typeface="Arial" charset="0"/>
              </a:rPr>
              <a:t>Strategically</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tailoring</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awareness</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campaigns</a:t>
            </a:r>
            <a:endParaRPr lang="nb-NO" sz="2400" dirty="0">
              <a:solidFill>
                <a:prstClr val="black"/>
              </a:solidFill>
              <a:latin typeface="Arial" charset="0"/>
              <a:ea typeface="Arial" charset="0"/>
              <a:cs typeface="Arial" charset="0"/>
            </a:endParaRPr>
          </a:p>
        </p:txBody>
      </p:sp>
      <p:grpSp>
        <p:nvGrpSpPr>
          <p:cNvPr id="15" name="Gruppe 14"/>
          <p:cNvGrpSpPr/>
          <p:nvPr/>
        </p:nvGrpSpPr>
        <p:grpSpPr>
          <a:xfrm>
            <a:off x="976589" y="3295061"/>
            <a:ext cx="5259936" cy="1124234"/>
            <a:chOff x="746963" y="2862364"/>
            <a:chExt cx="4383280" cy="936862"/>
          </a:xfrm>
        </p:grpSpPr>
        <p:sp>
          <p:nvSpPr>
            <p:cNvPr id="13" name="Avrundet rektangel 12"/>
            <p:cNvSpPr/>
            <p:nvPr/>
          </p:nvSpPr>
          <p:spPr>
            <a:xfrm rot="19508378">
              <a:off x="746963" y="2862364"/>
              <a:ext cx="4383280" cy="936862"/>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14" name="TekstSylinder 13"/>
            <p:cNvSpPr txBox="1"/>
            <p:nvPr/>
          </p:nvSpPr>
          <p:spPr>
            <a:xfrm rot="19494747">
              <a:off x="936860" y="2947620"/>
              <a:ext cx="4139434" cy="630942"/>
            </a:xfrm>
            <a:prstGeom prst="rect">
              <a:avLst/>
            </a:prstGeom>
            <a:noFill/>
          </p:spPr>
          <p:txBody>
            <a:bodyPr wrap="none" rtlCol="0">
              <a:spAutoFit/>
            </a:bodyPr>
            <a:lstStyle/>
            <a:p>
              <a:pPr algn="ctr" defTabSz="1097280"/>
              <a:r>
                <a:rPr lang="nb-NO" sz="2160" b="1" dirty="0" err="1">
                  <a:solidFill>
                    <a:srgbClr val="FF0000"/>
                  </a:solidFill>
                  <a:latin typeface="Aptos" panose="02110004020202020204"/>
                </a:rPr>
                <a:t>Sense</a:t>
              </a:r>
              <a:r>
                <a:rPr lang="nb-NO" sz="2160" b="1" dirty="0">
                  <a:solidFill>
                    <a:srgbClr val="FF0000"/>
                  </a:solidFill>
                  <a:latin typeface="Aptos" panose="02110004020202020204"/>
                </a:rPr>
                <a:t> of </a:t>
              </a:r>
              <a:r>
                <a:rPr lang="nb-NO" sz="2160" b="1" dirty="0" err="1">
                  <a:solidFill>
                    <a:srgbClr val="FF0000"/>
                  </a:solidFill>
                  <a:latin typeface="Aptos" panose="02110004020202020204"/>
                </a:rPr>
                <a:t>relatedness</a:t>
              </a:r>
              <a:r>
                <a:rPr lang="nb-NO" sz="2160" b="1" dirty="0">
                  <a:solidFill>
                    <a:srgbClr val="FF0000"/>
                  </a:solidFill>
                  <a:latin typeface="Aptos" panose="02110004020202020204"/>
                </a:rPr>
                <a:t> (SDT) </a:t>
              </a:r>
              <a:r>
                <a:rPr lang="mr-IN" sz="2160" b="1" dirty="0">
                  <a:solidFill>
                    <a:srgbClr val="FF0000"/>
                  </a:solidFill>
                  <a:latin typeface="Aptos" panose="02110004020202020204"/>
                  <a:cs typeface="Mangal" panose="02040503050203030202" pitchFamily="18" charset="0"/>
                </a:rPr>
                <a:t>–</a:t>
              </a:r>
              <a:r>
                <a:rPr lang="nb-NO" sz="2160" b="1" dirty="0">
                  <a:solidFill>
                    <a:srgbClr val="FF0000"/>
                  </a:solidFill>
                  <a:latin typeface="Aptos" panose="02110004020202020204"/>
                </a:rPr>
                <a:t> Vital for a</a:t>
              </a:r>
            </a:p>
            <a:p>
              <a:pPr algn="ctr" defTabSz="1097280"/>
              <a:r>
                <a:rPr lang="nb-NO" sz="2160" b="1" dirty="0" err="1">
                  <a:solidFill>
                    <a:srgbClr val="FF0000"/>
                  </a:solidFill>
                  <a:latin typeface="Aptos" panose="02110004020202020204"/>
                </a:rPr>
                <a:t>multidisciplinary</a:t>
              </a:r>
              <a:r>
                <a:rPr lang="nb-NO" sz="2160" b="1" dirty="0">
                  <a:solidFill>
                    <a:srgbClr val="FF0000"/>
                  </a:solidFill>
                  <a:latin typeface="Aptos" panose="02110004020202020204"/>
                </a:rPr>
                <a:t> team to </a:t>
              </a:r>
              <a:r>
                <a:rPr lang="nb-NO" sz="2160" b="1" dirty="0" err="1">
                  <a:solidFill>
                    <a:srgbClr val="FF0000"/>
                  </a:solidFill>
                  <a:latin typeface="Aptos" panose="02110004020202020204"/>
                </a:rPr>
                <a:t>function</a:t>
              </a:r>
              <a:endParaRPr lang="nb-NO" sz="2160" dirty="0">
                <a:solidFill>
                  <a:srgbClr val="FF0000"/>
                </a:solidFill>
                <a:latin typeface="Aptos" panose="02110004020202020204"/>
              </a:endParaRPr>
            </a:p>
          </p:txBody>
        </p:sp>
      </p:grpSp>
      <p:grpSp>
        <p:nvGrpSpPr>
          <p:cNvPr id="16" name="Gruppe 15"/>
          <p:cNvGrpSpPr/>
          <p:nvPr/>
        </p:nvGrpSpPr>
        <p:grpSpPr>
          <a:xfrm>
            <a:off x="8513834" y="2657834"/>
            <a:ext cx="4308424" cy="887352"/>
            <a:chOff x="1211421" y="2890851"/>
            <a:chExt cx="3590353" cy="739460"/>
          </a:xfrm>
        </p:grpSpPr>
        <p:sp>
          <p:nvSpPr>
            <p:cNvPr id="17" name="Avrundet rektangel 16"/>
            <p:cNvSpPr/>
            <p:nvPr/>
          </p:nvSpPr>
          <p:spPr>
            <a:xfrm rot="19508378">
              <a:off x="1338077" y="2890851"/>
              <a:ext cx="3454863" cy="73946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18" name="TekstSylinder 17"/>
            <p:cNvSpPr txBox="1"/>
            <p:nvPr/>
          </p:nvSpPr>
          <p:spPr>
            <a:xfrm rot="19494747">
              <a:off x="1211421" y="2947620"/>
              <a:ext cx="3590353" cy="630942"/>
            </a:xfrm>
            <a:prstGeom prst="rect">
              <a:avLst/>
            </a:prstGeom>
            <a:noFill/>
          </p:spPr>
          <p:txBody>
            <a:bodyPr wrap="none" rtlCol="0">
              <a:spAutoFit/>
            </a:bodyPr>
            <a:lstStyle/>
            <a:p>
              <a:pPr algn="ctr" defTabSz="1097280"/>
              <a:r>
                <a:rPr lang="nb-NO" sz="2160" b="1" dirty="0">
                  <a:solidFill>
                    <a:srgbClr val="FF0000"/>
                  </a:solidFill>
                  <a:latin typeface="Aptos" panose="02110004020202020204"/>
                </a:rPr>
                <a:t>Time to </a:t>
              </a:r>
              <a:r>
                <a:rPr lang="nb-NO" sz="2160" b="1" dirty="0" err="1">
                  <a:solidFill>
                    <a:srgbClr val="FF0000"/>
                  </a:solidFill>
                  <a:latin typeface="Aptos" panose="02110004020202020204"/>
                </a:rPr>
                <a:t>learn</a:t>
              </a:r>
              <a:r>
                <a:rPr lang="nb-NO" sz="2160" b="1" dirty="0">
                  <a:solidFill>
                    <a:srgbClr val="FF0000"/>
                  </a:solidFill>
                  <a:latin typeface="Aptos" panose="02110004020202020204"/>
                </a:rPr>
                <a:t> &amp; </a:t>
              </a:r>
              <a:r>
                <a:rPr lang="nb-NO" sz="2160" b="1" dirty="0" err="1">
                  <a:solidFill>
                    <a:srgbClr val="FF0000"/>
                  </a:solidFill>
                  <a:latin typeface="Aptos" panose="02110004020202020204"/>
                </a:rPr>
                <a:t>practice</a:t>
              </a:r>
              <a:r>
                <a:rPr lang="nb-NO" sz="2160" b="1" dirty="0">
                  <a:solidFill>
                    <a:srgbClr val="FF0000"/>
                  </a:solidFill>
                  <a:latin typeface="Aptos" panose="02110004020202020204"/>
                </a:rPr>
                <a:t> &gt; </a:t>
              </a:r>
            </a:p>
            <a:p>
              <a:pPr algn="ctr" defTabSz="1097280"/>
              <a:r>
                <a:rPr lang="nb-NO" sz="2160" b="1" dirty="0" err="1">
                  <a:solidFill>
                    <a:srgbClr val="FF0000"/>
                  </a:solidFill>
                  <a:latin typeface="Aptos" panose="02110004020202020204"/>
                </a:rPr>
                <a:t>Compliance</a:t>
              </a:r>
              <a:r>
                <a:rPr lang="nb-NO" sz="2160" b="1" dirty="0">
                  <a:solidFill>
                    <a:srgbClr val="FF0000"/>
                  </a:solidFill>
                  <a:latin typeface="Aptos" panose="02110004020202020204"/>
                </a:rPr>
                <a:t> / </a:t>
              </a:r>
              <a:r>
                <a:rPr lang="nb-NO" sz="2160" b="1" dirty="0" err="1">
                  <a:solidFill>
                    <a:srgbClr val="FF0000"/>
                  </a:solidFill>
                  <a:latin typeface="Aptos" panose="02110004020202020204"/>
                </a:rPr>
                <a:t>avoid</a:t>
              </a:r>
              <a:r>
                <a:rPr lang="nb-NO" sz="2160" b="1" dirty="0">
                  <a:solidFill>
                    <a:srgbClr val="FF0000"/>
                  </a:solidFill>
                  <a:latin typeface="Aptos" panose="02110004020202020204"/>
                </a:rPr>
                <a:t> cyber </a:t>
              </a:r>
              <a:r>
                <a:rPr lang="nb-NO" sz="2160" b="1" dirty="0" err="1">
                  <a:solidFill>
                    <a:srgbClr val="FF0000"/>
                  </a:solidFill>
                  <a:latin typeface="Aptos" panose="02110004020202020204"/>
                </a:rPr>
                <a:t>elitism</a:t>
              </a:r>
              <a:endParaRPr lang="nb-NO" sz="2160" dirty="0">
                <a:solidFill>
                  <a:srgbClr val="FF0000"/>
                </a:solidFill>
                <a:latin typeface="Aptos" panose="02110004020202020204"/>
              </a:endParaRPr>
            </a:p>
          </p:txBody>
        </p:sp>
      </p:grpSp>
      <p:grpSp>
        <p:nvGrpSpPr>
          <p:cNvPr id="26" name="Gruppe 25"/>
          <p:cNvGrpSpPr/>
          <p:nvPr/>
        </p:nvGrpSpPr>
        <p:grpSpPr>
          <a:xfrm>
            <a:off x="9933578" y="5910881"/>
            <a:ext cx="4145836" cy="1098977"/>
            <a:chOff x="1331094" y="2801248"/>
            <a:chExt cx="3454863" cy="915814"/>
          </a:xfrm>
        </p:grpSpPr>
        <p:sp>
          <p:nvSpPr>
            <p:cNvPr id="27" name="Avrundet rektangel 26"/>
            <p:cNvSpPr/>
            <p:nvPr/>
          </p:nvSpPr>
          <p:spPr>
            <a:xfrm rot="19508378">
              <a:off x="1331094" y="2801248"/>
              <a:ext cx="3454863" cy="898618"/>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28" name="TekstSylinder 27"/>
            <p:cNvSpPr txBox="1"/>
            <p:nvPr/>
          </p:nvSpPr>
          <p:spPr>
            <a:xfrm rot="19494747">
              <a:off x="1620516" y="2809121"/>
              <a:ext cx="2772179" cy="907941"/>
            </a:xfrm>
            <a:prstGeom prst="rect">
              <a:avLst/>
            </a:prstGeom>
            <a:noFill/>
          </p:spPr>
          <p:txBody>
            <a:bodyPr wrap="none" rtlCol="0">
              <a:spAutoFit/>
            </a:bodyPr>
            <a:lstStyle/>
            <a:p>
              <a:pPr algn="ctr" defTabSz="1097280"/>
              <a:r>
                <a:rPr lang="nb-NO" sz="2160" b="1" dirty="0" err="1">
                  <a:solidFill>
                    <a:srgbClr val="FF0000"/>
                  </a:solidFill>
                  <a:latin typeface="Aptos" panose="02110004020202020204"/>
                </a:rPr>
                <a:t>Create</a:t>
              </a:r>
              <a:r>
                <a:rPr lang="nb-NO" sz="2160" b="1" dirty="0">
                  <a:solidFill>
                    <a:srgbClr val="FF0000"/>
                  </a:solidFill>
                  <a:latin typeface="Aptos" panose="02110004020202020204"/>
                </a:rPr>
                <a:t> a </a:t>
              </a:r>
              <a:r>
                <a:rPr lang="nb-NO" sz="2160" b="1" dirty="0" err="1">
                  <a:solidFill>
                    <a:srgbClr val="FF0000"/>
                  </a:solidFill>
                  <a:latin typeface="Aptos" panose="02110004020202020204"/>
                </a:rPr>
                <a:t>culture</a:t>
              </a:r>
              <a:r>
                <a:rPr lang="nb-NO" sz="2160" b="1" dirty="0">
                  <a:solidFill>
                    <a:srgbClr val="FF0000"/>
                  </a:solidFill>
                  <a:latin typeface="Aptos" panose="02110004020202020204"/>
                </a:rPr>
                <a:t> of </a:t>
              </a:r>
            </a:p>
            <a:p>
              <a:pPr algn="ctr" defTabSz="1097280"/>
              <a:r>
                <a:rPr lang="nb-NO" sz="2160" b="1" dirty="0" err="1">
                  <a:solidFill>
                    <a:srgbClr val="FF0000"/>
                  </a:solidFill>
                  <a:latin typeface="Aptos" panose="02110004020202020204"/>
                </a:rPr>
                <a:t>empowerment</a:t>
              </a:r>
              <a:r>
                <a:rPr lang="nb-NO" sz="2160" b="1" dirty="0">
                  <a:solidFill>
                    <a:srgbClr val="FF0000"/>
                  </a:solidFill>
                  <a:latin typeface="Aptos" panose="02110004020202020204"/>
                </a:rPr>
                <a:t> for</a:t>
              </a:r>
            </a:p>
            <a:p>
              <a:pPr algn="ctr" defTabSz="1097280"/>
              <a:r>
                <a:rPr lang="nb-NO" sz="2160" b="1" dirty="0" err="1">
                  <a:solidFill>
                    <a:srgbClr val="FF0000"/>
                  </a:solidFill>
                  <a:latin typeface="Aptos" panose="02110004020202020204"/>
                </a:rPr>
                <a:t>compliance</a:t>
              </a:r>
              <a:r>
                <a:rPr lang="nb-NO" sz="2160" b="1" dirty="0">
                  <a:solidFill>
                    <a:srgbClr val="FF0000"/>
                  </a:solidFill>
                  <a:latin typeface="Aptos" panose="02110004020202020204"/>
                </a:rPr>
                <a:t> &amp; </a:t>
              </a:r>
              <a:r>
                <a:rPr lang="nb-NO" sz="2160" b="1" dirty="0" err="1">
                  <a:solidFill>
                    <a:srgbClr val="FF0000"/>
                  </a:solidFill>
                  <a:latin typeface="Aptos" panose="02110004020202020204"/>
                </a:rPr>
                <a:t>adherence</a:t>
              </a:r>
              <a:endParaRPr lang="nb-NO" sz="2160" dirty="0">
                <a:solidFill>
                  <a:srgbClr val="FF0000"/>
                </a:solidFill>
                <a:latin typeface="Aptos" panose="02110004020202020204"/>
              </a:endParaRPr>
            </a:p>
          </p:txBody>
        </p:sp>
      </p:grpSp>
    </p:spTree>
    <p:extLst>
      <p:ext uri="{BB962C8B-B14F-4D97-AF65-F5344CB8AC3E}">
        <p14:creationId xmlns:p14="http://schemas.microsoft.com/office/powerpoint/2010/main" val="4040228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5D6CE-881D-47DD-8228-41F19F722569}"/>
              </a:ext>
            </a:extLst>
          </p:cNvPr>
          <p:cNvSpPr>
            <a:spLocks noGrp="1"/>
          </p:cNvSpPr>
          <p:nvPr>
            <p:ph type="title"/>
          </p:nvPr>
        </p:nvSpPr>
        <p:spPr>
          <a:xfrm>
            <a:off x="1005840" y="438151"/>
            <a:ext cx="12618720" cy="510347"/>
          </a:xfrm>
        </p:spPr>
        <p:txBody>
          <a:bodyPr>
            <a:normAutofit fontScale="90000"/>
          </a:bodyPr>
          <a:lstStyle/>
          <a:p>
            <a:r>
              <a:rPr lang="nb-NO" dirty="0"/>
              <a:t>References</a:t>
            </a:r>
          </a:p>
        </p:txBody>
      </p:sp>
      <p:sp>
        <p:nvSpPr>
          <p:cNvPr id="3" name="Content Placeholder 2">
            <a:extLst>
              <a:ext uri="{FF2B5EF4-FFF2-40B4-BE49-F238E27FC236}">
                <a16:creationId xmlns:a16="http://schemas.microsoft.com/office/drawing/2014/main" id="{71A674DD-DFB8-4E6B-AD75-5435B2D1AAB8}"/>
              </a:ext>
            </a:extLst>
          </p:cNvPr>
          <p:cNvSpPr>
            <a:spLocks noGrp="1"/>
          </p:cNvSpPr>
          <p:nvPr>
            <p:ph idx="1"/>
          </p:nvPr>
        </p:nvSpPr>
        <p:spPr>
          <a:xfrm>
            <a:off x="148783" y="948498"/>
            <a:ext cx="14153053" cy="7048628"/>
          </a:xfrm>
        </p:spPr>
        <p:txBody>
          <a:bodyPr>
            <a:normAutofit fontScale="70000" lnSpcReduction="20000"/>
          </a:bodyPr>
          <a:lstStyle/>
          <a:p>
            <a:r>
              <a:rPr lang="en-US" sz="2160" dirty="0">
                <a:solidFill>
                  <a:srgbClr val="000000"/>
                </a:solidFill>
                <a:latin typeface="Calibri" panose="020F0502020204030204" pitchFamily="34" charset="0"/>
              </a:rPr>
              <a:t>ENISA, “Good Practice Guide on Training Methodologies,” Report/Study, </a:t>
            </a:r>
            <a:r>
              <a:rPr lang="en-US" sz="2160" i="1" dirty="0">
                <a:solidFill>
                  <a:srgbClr val="000000"/>
                </a:solidFill>
                <a:latin typeface="Calibri" panose="020F0502020204030204" pitchFamily="34" charset="0"/>
              </a:rPr>
              <a:t>ENISA Eu-</a:t>
            </a:r>
            <a:r>
              <a:rPr lang="en-US" sz="2160" i="1" dirty="0" err="1">
                <a:solidFill>
                  <a:srgbClr val="000000"/>
                </a:solidFill>
                <a:latin typeface="Calibri" panose="020F0502020204030204" pitchFamily="34" charset="0"/>
              </a:rPr>
              <a:t>ropa</a:t>
            </a:r>
            <a:r>
              <a:rPr lang="en-US" sz="2160" dirty="0">
                <a:solidFill>
                  <a:srgbClr val="000000"/>
                </a:solidFill>
                <a:latin typeface="Calibri" panose="020F0502020204030204" pitchFamily="34" charset="0"/>
              </a:rPr>
              <a:t>, accessed April 4</a:t>
            </a:r>
            <a:r>
              <a:rPr lang="en-US" sz="2160" baseline="30000" dirty="0">
                <a:solidFill>
                  <a:srgbClr val="000000"/>
                </a:solidFill>
                <a:latin typeface="Calibri" panose="020F0502020204030204" pitchFamily="34" charset="0"/>
              </a:rPr>
              <a:t>th</a:t>
            </a:r>
            <a:r>
              <a:rPr lang="en-US" sz="2160" dirty="0">
                <a:solidFill>
                  <a:srgbClr val="000000"/>
                </a:solidFill>
                <a:latin typeface="Calibri" panose="020F0502020204030204" pitchFamily="34" charset="0"/>
              </a:rPr>
              <a:t> 2022, https://www.enisa.europa.eu/publications/good-prac-tice-guide-on-training-methodologies. </a:t>
            </a:r>
          </a:p>
          <a:p>
            <a:r>
              <a:rPr lang="nb-NO" sz="2160" dirty="0" err="1">
                <a:solidFill>
                  <a:srgbClr val="000000"/>
                </a:solidFill>
              </a:rPr>
              <a:t>Rosenquist</a:t>
            </a:r>
            <a:r>
              <a:rPr lang="nb-NO" sz="2160" dirty="0">
                <a:solidFill>
                  <a:srgbClr val="000000"/>
                </a:solidFill>
              </a:rPr>
              <a:t>, M. (2018). </a:t>
            </a:r>
            <a:r>
              <a:rPr lang="en-US" sz="2160" dirty="0"/>
              <a:t>When the Wrong Person Leads Cybersecurity. Retrieved April 4</a:t>
            </a:r>
            <a:r>
              <a:rPr lang="en-US" sz="2160" baseline="30000" dirty="0"/>
              <a:t>th</a:t>
            </a:r>
            <a:r>
              <a:rPr lang="en-US" sz="2160" dirty="0"/>
              <a:t> 2022 </a:t>
            </a:r>
            <a:r>
              <a:rPr lang="nb-NO" sz="2160" dirty="0">
                <a:solidFill>
                  <a:srgbClr val="000000"/>
                </a:solidFill>
                <a:hlinkClick r:id="rId3"/>
              </a:rPr>
              <a:t>https://www.linkedin.com/pulse/when-wrong-person-leads-cybersecurity-matthew-rosenquist/</a:t>
            </a:r>
            <a:endParaRPr lang="nb-NO" sz="2160" dirty="0">
              <a:solidFill>
                <a:srgbClr val="000000"/>
              </a:solidFill>
            </a:endParaRPr>
          </a:p>
          <a:p>
            <a:r>
              <a:rPr lang="en-US" sz="2160" dirty="0">
                <a:solidFill>
                  <a:srgbClr val="000000"/>
                </a:solidFill>
              </a:rPr>
              <a:t>Markus, H. R., &amp; </a:t>
            </a:r>
            <a:r>
              <a:rPr lang="en-US" sz="2160" dirty="0" err="1">
                <a:solidFill>
                  <a:srgbClr val="000000"/>
                </a:solidFill>
              </a:rPr>
              <a:t>Kitayama</a:t>
            </a:r>
            <a:r>
              <a:rPr lang="en-US" sz="2160" dirty="0">
                <a:solidFill>
                  <a:srgbClr val="000000"/>
                </a:solidFill>
              </a:rPr>
              <a:t>, S. (1998). The cultural psychology of personality. Journal of cross-cultural psychology, 29(1), 63-87.</a:t>
            </a:r>
          </a:p>
          <a:p>
            <a:r>
              <a:rPr lang="nb-NO" sz="2160" dirty="0" err="1"/>
              <a:t>Lencioni</a:t>
            </a:r>
            <a:r>
              <a:rPr lang="nb-NO" sz="2160" dirty="0"/>
              <a:t>, P. M. (2002). Make </a:t>
            </a:r>
            <a:r>
              <a:rPr lang="nb-NO" sz="2160" dirty="0" err="1"/>
              <a:t>your</a:t>
            </a:r>
            <a:r>
              <a:rPr lang="nb-NO" sz="2160" dirty="0"/>
              <a:t> </a:t>
            </a:r>
            <a:r>
              <a:rPr lang="nb-NO" sz="2160" dirty="0" err="1"/>
              <a:t>values</a:t>
            </a:r>
            <a:r>
              <a:rPr lang="nb-NO" sz="2160" dirty="0"/>
              <a:t> </a:t>
            </a:r>
            <a:r>
              <a:rPr lang="nb-NO" sz="2160" dirty="0" err="1"/>
              <a:t>mean</a:t>
            </a:r>
            <a:r>
              <a:rPr lang="nb-NO" sz="2160" dirty="0"/>
              <a:t> </a:t>
            </a:r>
            <a:r>
              <a:rPr lang="nb-NO" sz="2160" dirty="0" err="1"/>
              <a:t>something</a:t>
            </a:r>
            <a:r>
              <a:rPr lang="nb-NO" sz="2160" dirty="0"/>
              <a:t>. </a:t>
            </a:r>
            <a:r>
              <a:rPr lang="nb-NO" sz="2160" i="1" dirty="0"/>
              <a:t>Harvard business </a:t>
            </a:r>
            <a:r>
              <a:rPr lang="nb-NO" sz="2160" i="1" dirty="0" err="1"/>
              <a:t>review</a:t>
            </a:r>
            <a:r>
              <a:rPr lang="nb-NO" sz="2160" dirty="0"/>
              <a:t>, </a:t>
            </a:r>
            <a:r>
              <a:rPr lang="nb-NO" sz="2160" i="1" dirty="0"/>
              <a:t>80</a:t>
            </a:r>
            <a:r>
              <a:rPr lang="nb-NO" sz="2160" dirty="0"/>
              <a:t>(7), 113-117.</a:t>
            </a:r>
          </a:p>
          <a:p>
            <a:r>
              <a:rPr lang="nb-NO" sz="2160" dirty="0">
                <a:solidFill>
                  <a:srgbClr val="000000"/>
                </a:solidFill>
              </a:rPr>
              <a:t>Transformational </a:t>
            </a:r>
            <a:r>
              <a:rPr lang="nb-NO" sz="2160" dirty="0" err="1">
                <a:solidFill>
                  <a:srgbClr val="000000"/>
                </a:solidFill>
              </a:rPr>
              <a:t>Leadership</a:t>
            </a:r>
            <a:r>
              <a:rPr lang="nb-NO" sz="2160" dirty="0">
                <a:solidFill>
                  <a:srgbClr val="000000"/>
                </a:solidFill>
              </a:rPr>
              <a:t>: Hannah, S. T., </a:t>
            </a:r>
            <a:r>
              <a:rPr lang="nb-NO" sz="2160" dirty="0" err="1">
                <a:solidFill>
                  <a:srgbClr val="000000"/>
                </a:solidFill>
              </a:rPr>
              <a:t>Schaubroeck</a:t>
            </a:r>
            <a:r>
              <a:rPr lang="nb-NO" sz="2160" dirty="0">
                <a:solidFill>
                  <a:srgbClr val="000000"/>
                </a:solidFill>
              </a:rPr>
              <a:t>, J. M., &amp; </a:t>
            </a:r>
            <a:r>
              <a:rPr lang="nb-NO" sz="2160" dirty="0" err="1">
                <a:solidFill>
                  <a:srgbClr val="000000"/>
                </a:solidFill>
              </a:rPr>
              <a:t>Peng</a:t>
            </a:r>
            <a:r>
              <a:rPr lang="nb-NO" sz="2160" dirty="0">
                <a:solidFill>
                  <a:srgbClr val="000000"/>
                </a:solidFill>
              </a:rPr>
              <a:t>, A. C. (2016). Transforming </a:t>
            </a:r>
            <a:r>
              <a:rPr lang="nb-NO" sz="2160" dirty="0" err="1">
                <a:solidFill>
                  <a:srgbClr val="000000"/>
                </a:solidFill>
              </a:rPr>
              <a:t>followers</a:t>
            </a:r>
            <a:r>
              <a:rPr lang="nb-NO" sz="2160" dirty="0">
                <a:solidFill>
                  <a:srgbClr val="000000"/>
                </a:solidFill>
              </a:rPr>
              <a:t>’ </a:t>
            </a:r>
            <a:r>
              <a:rPr lang="nb-NO" sz="2160" dirty="0" err="1">
                <a:solidFill>
                  <a:srgbClr val="000000"/>
                </a:solidFill>
              </a:rPr>
              <a:t>value</a:t>
            </a:r>
            <a:r>
              <a:rPr lang="nb-NO" sz="2160" dirty="0">
                <a:solidFill>
                  <a:srgbClr val="000000"/>
                </a:solidFill>
              </a:rPr>
              <a:t> </a:t>
            </a:r>
            <a:r>
              <a:rPr lang="nb-NO" sz="2160" dirty="0" err="1">
                <a:solidFill>
                  <a:srgbClr val="000000"/>
                </a:solidFill>
              </a:rPr>
              <a:t>internalization</a:t>
            </a:r>
            <a:r>
              <a:rPr lang="nb-NO" sz="2160" dirty="0">
                <a:solidFill>
                  <a:srgbClr val="000000"/>
                </a:solidFill>
              </a:rPr>
              <a:t> and </a:t>
            </a:r>
            <a:r>
              <a:rPr lang="nb-NO" sz="2160" dirty="0" err="1">
                <a:solidFill>
                  <a:srgbClr val="000000"/>
                </a:solidFill>
              </a:rPr>
              <a:t>role</a:t>
            </a:r>
            <a:r>
              <a:rPr lang="nb-NO" sz="2160" dirty="0">
                <a:solidFill>
                  <a:srgbClr val="000000"/>
                </a:solidFill>
              </a:rPr>
              <a:t> </a:t>
            </a:r>
            <a:r>
              <a:rPr lang="nb-NO" sz="2160" dirty="0" err="1">
                <a:solidFill>
                  <a:srgbClr val="000000"/>
                </a:solidFill>
              </a:rPr>
              <a:t>self-efficacy</a:t>
            </a:r>
            <a:r>
              <a:rPr lang="nb-NO" sz="2160" dirty="0">
                <a:solidFill>
                  <a:srgbClr val="000000"/>
                </a:solidFill>
              </a:rPr>
              <a:t>: Dual </a:t>
            </a:r>
            <a:r>
              <a:rPr lang="nb-NO" sz="2160" dirty="0" err="1">
                <a:solidFill>
                  <a:srgbClr val="000000"/>
                </a:solidFill>
              </a:rPr>
              <a:t>processes</a:t>
            </a:r>
            <a:r>
              <a:rPr lang="nb-NO" sz="2160" dirty="0">
                <a:solidFill>
                  <a:srgbClr val="000000"/>
                </a:solidFill>
              </a:rPr>
              <a:t> </a:t>
            </a:r>
            <a:r>
              <a:rPr lang="nb-NO" sz="2160" dirty="0" err="1">
                <a:solidFill>
                  <a:srgbClr val="000000"/>
                </a:solidFill>
              </a:rPr>
              <a:t>promoting</a:t>
            </a:r>
            <a:r>
              <a:rPr lang="nb-NO" sz="2160" dirty="0">
                <a:solidFill>
                  <a:srgbClr val="000000"/>
                </a:solidFill>
              </a:rPr>
              <a:t> </a:t>
            </a:r>
            <a:r>
              <a:rPr lang="nb-NO" sz="2160" dirty="0" err="1">
                <a:solidFill>
                  <a:srgbClr val="000000"/>
                </a:solidFill>
              </a:rPr>
              <a:t>performance</a:t>
            </a:r>
            <a:r>
              <a:rPr lang="nb-NO" sz="2160" dirty="0">
                <a:solidFill>
                  <a:srgbClr val="000000"/>
                </a:solidFill>
              </a:rPr>
              <a:t> and peer norm-</a:t>
            </a:r>
            <a:r>
              <a:rPr lang="nb-NO" sz="2160" dirty="0" err="1">
                <a:solidFill>
                  <a:srgbClr val="000000"/>
                </a:solidFill>
              </a:rPr>
              <a:t>enforcement</a:t>
            </a:r>
            <a:r>
              <a:rPr lang="nb-NO" sz="2160" dirty="0">
                <a:solidFill>
                  <a:srgbClr val="000000"/>
                </a:solidFill>
              </a:rPr>
              <a:t>. Journal of Applied </a:t>
            </a:r>
            <a:r>
              <a:rPr lang="nb-NO" sz="2160" dirty="0" err="1">
                <a:solidFill>
                  <a:srgbClr val="000000"/>
                </a:solidFill>
              </a:rPr>
              <a:t>Psychology</a:t>
            </a:r>
            <a:r>
              <a:rPr lang="nb-NO" sz="2160" dirty="0">
                <a:solidFill>
                  <a:srgbClr val="000000"/>
                </a:solidFill>
              </a:rPr>
              <a:t>, 101(2), 252.</a:t>
            </a:r>
          </a:p>
          <a:p>
            <a:r>
              <a:rPr lang="en-US" sz="2160" dirty="0">
                <a:solidFill>
                  <a:srgbClr val="000000"/>
                </a:solidFill>
              </a:rPr>
              <a:t>Denison, D. R., </a:t>
            </a:r>
            <a:r>
              <a:rPr lang="en-US" sz="2160" dirty="0" err="1">
                <a:solidFill>
                  <a:srgbClr val="000000"/>
                </a:solidFill>
              </a:rPr>
              <a:t>Hooijberg</a:t>
            </a:r>
            <a:r>
              <a:rPr lang="en-US" sz="2160" dirty="0">
                <a:solidFill>
                  <a:srgbClr val="000000"/>
                </a:solidFill>
              </a:rPr>
              <a:t>, R., &amp; Quinn, R. E. (1995). Paradox and performance: Toward a theory of behavioral complexity in managerial leadership. Organization science, 6(5), 524-540.</a:t>
            </a:r>
            <a:endParaRPr lang="nb-NO" sz="2160" dirty="0">
              <a:solidFill>
                <a:srgbClr val="000000"/>
              </a:solidFill>
            </a:endParaRPr>
          </a:p>
          <a:p>
            <a:r>
              <a:rPr lang="en-US" sz="2160" dirty="0"/>
              <a:t>Chen, Y., Ramamurthy, K., &amp; Wen, K. W. (2012). Organizations' information security policy compliance: Stick or carrot approach?. Journal of Management Information Systems, 29(3), 157-188.</a:t>
            </a:r>
          </a:p>
          <a:p>
            <a:r>
              <a:rPr lang="en-US" sz="2160" dirty="0"/>
              <a:t>Edmondson, A. (1999). Psychological safety and learning behavior in work teams. Administrative science quarterly, 44(2), 350-383.</a:t>
            </a:r>
          </a:p>
          <a:p>
            <a:r>
              <a:rPr lang="en-US" sz="2160" dirty="0"/>
              <a:t>Cheong, M., Spain, S. M., </a:t>
            </a:r>
            <a:r>
              <a:rPr lang="en-US" sz="2160" dirty="0" err="1"/>
              <a:t>Yammarino</a:t>
            </a:r>
            <a:r>
              <a:rPr lang="en-US" sz="2160" dirty="0"/>
              <a:t>, F. J., &amp; Yun, S. (2016). Two faces of empowering leadership: Enabling and burdening. The Leadership Quarterly, 27(4), 602-616.</a:t>
            </a:r>
          </a:p>
          <a:p>
            <a:r>
              <a:rPr lang="en-US" sz="2160" dirty="0"/>
              <a:t>Walumbwa, F. O., &amp; </a:t>
            </a:r>
            <a:r>
              <a:rPr lang="en-US" sz="2160" dirty="0" err="1"/>
              <a:t>Schaubroeck</a:t>
            </a:r>
            <a:r>
              <a:rPr lang="en-US" sz="2160" dirty="0"/>
              <a:t>, J. (2009). Leader personality traits and employee voice behavior: mediating roles of ethical leadership and work group psychological safety. Journal of applied psychology, 94(5), 1275.</a:t>
            </a:r>
          </a:p>
          <a:p>
            <a:r>
              <a:rPr lang="en-US" sz="2160" dirty="0"/>
              <a:t>Newman, A., Donohue, R., &amp; Eva, N. (2017). Psychological safety: A systematic review of the literature. Human resource management review, 27(3), 521-535.</a:t>
            </a:r>
          </a:p>
          <a:p>
            <a:r>
              <a:rPr lang="en-US" sz="2160" dirty="0"/>
              <a:t>van der Hoek, M., </a:t>
            </a:r>
            <a:r>
              <a:rPr lang="en-US" sz="2160" dirty="0" err="1"/>
              <a:t>Beerkens</a:t>
            </a:r>
            <a:r>
              <a:rPr lang="en-US" sz="2160" dirty="0"/>
              <a:t>, M., &amp; Groeneveld, S. (2021). Matching leadership to circumstances? A vignette study of leadership behavior adaptation in an ambiguous context. International Public Management Journal, 24(3), 394-417.</a:t>
            </a:r>
          </a:p>
          <a:p>
            <a:r>
              <a:rPr lang="en-US" sz="2160" dirty="0" err="1"/>
              <a:t>Oroszi</a:t>
            </a:r>
            <a:r>
              <a:rPr lang="en-US" sz="2160" dirty="0"/>
              <a:t>, T. (2018). A preliminary analysis of high-stakes decision-making for crisis leadership. Journal of business continuity &amp; emergency planning, 11(4), 335-359.</a:t>
            </a:r>
          </a:p>
          <a:p>
            <a:r>
              <a:rPr lang="en-US" sz="2160" dirty="0"/>
              <a:t>Cleveland et al. Toward Cybersecurity Leadership Framework Proceedings of the Thirteenth Midwest Association for Information Systems Conference, Saint Louis, Missouri May 17-18, 2018 3 </a:t>
            </a:r>
          </a:p>
          <a:p>
            <a:r>
              <a:rPr lang="en-US" sz="2160" dirty="0"/>
              <a:t>Cleveland, S., &amp; Cleveland, M. (2020). Leadership competencies for sustained project success. International Journal of Applied Management Theory and Research (IJAMTR), 2(1), 35-47.</a:t>
            </a:r>
          </a:p>
          <a:p>
            <a:r>
              <a:rPr lang="en-US" sz="2160" dirty="0"/>
              <a:t>Salas, E., </a:t>
            </a:r>
            <a:r>
              <a:rPr lang="en-US" sz="2160" dirty="0" err="1"/>
              <a:t>Bisbey</a:t>
            </a:r>
            <a:r>
              <a:rPr lang="en-US" sz="2160" dirty="0"/>
              <a:t>, T. M., Traylor, A. M., &amp; Rosen, M. A. (2020). Can teamwork promote safety in organizations?. Annual Review of Organizational Psychology and Organizational Behavior, 7, 283-313.</a:t>
            </a:r>
            <a:endParaRPr lang="nb-NO" sz="2160" dirty="0"/>
          </a:p>
        </p:txBody>
      </p:sp>
    </p:spTree>
    <p:extLst>
      <p:ext uri="{BB962C8B-B14F-4D97-AF65-F5344CB8AC3E}">
        <p14:creationId xmlns:p14="http://schemas.microsoft.com/office/powerpoint/2010/main" val="570299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452219-785E-4657-C5F4-A53FEF2EB02D}"/>
              </a:ext>
            </a:extLst>
          </p:cNvPr>
          <p:cNvSpPr>
            <a:spLocks noGrp="1"/>
          </p:cNvSpPr>
          <p:nvPr>
            <p:ph type="ctrTitle"/>
          </p:nvPr>
        </p:nvSpPr>
        <p:spPr/>
        <p:txBody>
          <a:bodyPr/>
          <a:lstStyle/>
          <a:p>
            <a:r>
              <a:rPr lang="en-US" dirty="0"/>
              <a:t>Thank you</a:t>
            </a:r>
          </a:p>
        </p:txBody>
      </p:sp>
      <p:pic>
        <p:nvPicPr>
          <p:cNvPr id="6" name="Picture Placeholder 5" descr="A person and person looking at a computer screen">
            <a:extLst>
              <a:ext uri="{FF2B5EF4-FFF2-40B4-BE49-F238E27FC236}">
                <a16:creationId xmlns:a16="http://schemas.microsoft.com/office/drawing/2014/main" id="{AA35CD3A-9896-7953-C82D-AAE87F6124DB}"/>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p:blipFill>
        <p:spPr/>
      </p:pic>
      <p:sp>
        <p:nvSpPr>
          <p:cNvPr id="4" name="Text Placeholder 3">
            <a:extLst>
              <a:ext uri="{FF2B5EF4-FFF2-40B4-BE49-F238E27FC236}">
                <a16:creationId xmlns:a16="http://schemas.microsoft.com/office/drawing/2014/main" id="{7AF90D79-5C58-F576-D2D0-3F4F1822E757}"/>
              </a:ext>
            </a:extLst>
          </p:cNvPr>
          <p:cNvSpPr>
            <a:spLocks noGrp="1"/>
          </p:cNvSpPr>
          <p:nvPr>
            <p:ph type="body" sz="quarter" idx="12"/>
          </p:nvPr>
        </p:nvSpPr>
        <p:spPr/>
        <p:txBody>
          <a:bodyPr/>
          <a:lstStyle/>
          <a:p>
            <a:r>
              <a:rPr lang="en-US" dirty="0"/>
              <a:t>Please send all questions to trainers.</a:t>
            </a:r>
          </a:p>
        </p:txBody>
      </p:sp>
      <p:grpSp>
        <p:nvGrpSpPr>
          <p:cNvPr id="7" name="Group 6">
            <a:extLst>
              <a:ext uri="{FF2B5EF4-FFF2-40B4-BE49-F238E27FC236}">
                <a16:creationId xmlns:a16="http://schemas.microsoft.com/office/drawing/2014/main" id="{6A8DFC8D-4AE6-170E-C27A-DA97EBD7DC87}"/>
              </a:ext>
              <a:ext uri="{C183D7F6-B498-43B3-948B-1728B52AA6E4}">
                <adec:decorative xmlns:adec="http://schemas.microsoft.com/office/drawing/2017/decorative" val="1"/>
              </a:ext>
            </a:extLst>
          </p:cNvPr>
          <p:cNvGrpSpPr/>
          <p:nvPr/>
        </p:nvGrpSpPr>
        <p:grpSpPr>
          <a:xfrm>
            <a:off x="4871645" y="1"/>
            <a:ext cx="3514660" cy="8245736"/>
            <a:chOff x="4059704" y="0"/>
            <a:chExt cx="2928883" cy="6871447"/>
          </a:xfrm>
        </p:grpSpPr>
        <p:sp>
          <p:nvSpPr>
            <p:cNvPr id="8" name="Freeform: Shape 7">
              <a:extLst>
                <a:ext uri="{FF2B5EF4-FFF2-40B4-BE49-F238E27FC236}">
                  <a16:creationId xmlns:a16="http://schemas.microsoft.com/office/drawing/2014/main" id="{CF966C9E-A9A2-BF8C-EDCB-B7F6AE51C425}"/>
                </a:ext>
              </a:extLst>
            </p:cNvPr>
            <p:cNvSpPr/>
            <p:nvPr/>
          </p:nvSpPr>
          <p:spPr>
            <a:xfrm rot="10800000">
              <a:off x="4443586" y="50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sz="2160" dirty="0"/>
            </a:p>
          </p:txBody>
        </p:sp>
        <p:cxnSp>
          <p:nvCxnSpPr>
            <p:cNvPr id="9" name="Straight Connector 8">
              <a:extLst>
                <a:ext uri="{FF2B5EF4-FFF2-40B4-BE49-F238E27FC236}">
                  <a16:creationId xmlns:a16="http://schemas.microsoft.com/office/drawing/2014/main" id="{433BC35A-F255-48AA-48B8-D6561A6FAB9E}"/>
                </a:ext>
              </a:extLst>
            </p:cNvPr>
            <p:cNvCxnSpPr>
              <a:cxnSpLocks/>
            </p:cNvCxnSpPr>
            <p:nvPr/>
          </p:nvCxnSpPr>
          <p:spPr>
            <a:xfrm flipH="1">
              <a:off x="4059704"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994851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3000"/>
            <a:lum/>
          </a:blip>
          <a:srcRect/>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Self-efficacy</a:t>
            </a:r>
            <a:r>
              <a:rPr lang="nb-NO" dirty="0"/>
              <a:t> – </a:t>
            </a:r>
            <a:r>
              <a:rPr lang="nb-NO" dirty="0" err="1"/>
              <a:t>Role</a:t>
            </a:r>
            <a:r>
              <a:rPr lang="nb-NO" dirty="0"/>
              <a:t> Models &amp; </a:t>
            </a:r>
            <a:r>
              <a:rPr lang="nb-NO" dirty="0" err="1"/>
              <a:t>Observation</a:t>
            </a:r>
            <a:endParaRPr lang="nb-NO" dirty="0"/>
          </a:p>
        </p:txBody>
      </p:sp>
      <p:sp>
        <p:nvSpPr>
          <p:cNvPr id="3" name="Plassholder for innhold 2"/>
          <p:cNvSpPr>
            <a:spLocks noGrp="1"/>
          </p:cNvSpPr>
          <p:nvPr>
            <p:ph sz="half" idx="1"/>
          </p:nvPr>
        </p:nvSpPr>
        <p:spPr/>
        <p:txBody>
          <a:bodyPr/>
          <a:lstStyle/>
          <a:p>
            <a:r>
              <a:rPr lang="nb-NO" dirty="0" err="1"/>
              <a:t>Similarities</a:t>
            </a:r>
            <a:endParaRPr lang="nb-NO" dirty="0"/>
          </a:p>
          <a:p>
            <a:pPr lvl="1"/>
            <a:r>
              <a:rPr lang="nb-NO" dirty="0"/>
              <a:t>Transfer </a:t>
            </a:r>
            <a:r>
              <a:rPr lang="nb-NO" dirty="0" err="1"/>
              <a:t>of</a:t>
            </a:r>
            <a:r>
              <a:rPr lang="nb-NO" dirty="0"/>
              <a:t> skills</a:t>
            </a:r>
          </a:p>
          <a:p>
            <a:endParaRPr lang="nb-NO" dirty="0"/>
          </a:p>
          <a:p>
            <a:endParaRPr lang="nb-NO" dirty="0"/>
          </a:p>
          <a:p>
            <a:r>
              <a:rPr lang="nb-NO" dirty="0" err="1"/>
              <a:t>Comparisons</a:t>
            </a:r>
            <a:r>
              <a:rPr lang="nb-NO" dirty="0"/>
              <a:t> to </a:t>
            </a:r>
            <a:r>
              <a:rPr lang="nb-NO" dirty="0" err="1"/>
              <a:t>others</a:t>
            </a:r>
            <a:endParaRPr lang="nb-NO" dirty="0"/>
          </a:p>
          <a:p>
            <a:pPr lvl="1"/>
            <a:r>
              <a:rPr lang="nb-NO" dirty="0" err="1"/>
              <a:t>Increase</a:t>
            </a:r>
            <a:r>
              <a:rPr lang="nb-NO" dirty="0"/>
              <a:t>/</a:t>
            </a:r>
            <a:r>
              <a:rPr lang="nb-NO" dirty="0" err="1"/>
              <a:t>decrease</a:t>
            </a:r>
            <a:endParaRPr lang="nb-NO" dirty="0"/>
          </a:p>
          <a:p>
            <a:endParaRPr lang="nb-NO" dirty="0"/>
          </a:p>
        </p:txBody>
      </p:sp>
      <p:sp>
        <p:nvSpPr>
          <p:cNvPr id="4" name="Plassholder for innhold 3"/>
          <p:cNvSpPr>
            <a:spLocks noGrp="1"/>
          </p:cNvSpPr>
          <p:nvPr>
            <p:ph sz="half" idx="2"/>
          </p:nvPr>
        </p:nvSpPr>
        <p:spPr/>
        <p:txBody>
          <a:bodyPr/>
          <a:lstStyle/>
          <a:p>
            <a:r>
              <a:rPr lang="nb-NO" dirty="0" err="1"/>
              <a:t>Mastery</a:t>
            </a:r>
            <a:r>
              <a:rPr lang="nb-NO" dirty="0"/>
              <a:t> Models</a:t>
            </a:r>
          </a:p>
          <a:p>
            <a:pPr lvl="1"/>
            <a:r>
              <a:rPr lang="nb-NO" dirty="0" err="1"/>
              <a:t>Boxing</a:t>
            </a:r>
            <a:r>
              <a:rPr lang="nb-NO" dirty="0"/>
              <a:t> (</a:t>
            </a:r>
            <a:r>
              <a:rPr lang="nb-NO" dirty="0" err="1"/>
              <a:t>Legrain</a:t>
            </a:r>
            <a:r>
              <a:rPr lang="nb-NO" dirty="0"/>
              <a:t> et al,2003)</a:t>
            </a:r>
          </a:p>
          <a:p>
            <a:pPr lvl="1"/>
            <a:r>
              <a:rPr lang="nb-NO" dirty="0" err="1"/>
              <a:t>Climbing</a:t>
            </a:r>
            <a:r>
              <a:rPr lang="nb-NO" dirty="0"/>
              <a:t> (</a:t>
            </a:r>
            <a:r>
              <a:rPr lang="nb-NO" dirty="0" err="1"/>
              <a:t>Boschker</a:t>
            </a:r>
            <a:r>
              <a:rPr lang="nb-NO" dirty="0"/>
              <a:t> &amp; Baker, 2002)</a:t>
            </a:r>
          </a:p>
          <a:p>
            <a:pPr lvl="1"/>
            <a:r>
              <a:rPr lang="nb-NO" dirty="0" err="1"/>
              <a:t>Mistake</a:t>
            </a:r>
            <a:r>
              <a:rPr lang="nb-NO" dirty="0"/>
              <a:t> </a:t>
            </a:r>
            <a:r>
              <a:rPr lang="nb-NO" dirty="0">
                <a:sym typeface="Wingdings" panose="05000000000000000000" pitchFamily="2" charset="2"/>
              </a:rPr>
              <a:t> </a:t>
            </a:r>
            <a:r>
              <a:rPr lang="nb-NO" dirty="0" err="1">
                <a:sym typeface="Wingdings" panose="05000000000000000000" pitchFamily="2" charset="2"/>
              </a:rPr>
              <a:t>Inadequate</a:t>
            </a:r>
            <a:r>
              <a:rPr lang="nb-NO" dirty="0">
                <a:sym typeface="Wingdings" panose="05000000000000000000" pitchFamily="2" charset="2"/>
              </a:rPr>
              <a:t> skills</a:t>
            </a:r>
            <a:endParaRPr lang="nb-NO" dirty="0"/>
          </a:p>
          <a:p>
            <a:endParaRPr lang="nb-NO" dirty="0"/>
          </a:p>
          <a:p>
            <a:r>
              <a:rPr lang="nb-NO" dirty="0" err="1"/>
              <a:t>Coping</a:t>
            </a:r>
            <a:r>
              <a:rPr lang="nb-NO" dirty="0"/>
              <a:t> </a:t>
            </a:r>
            <a:r>
              <a:rPr lang="nb-NO" dirty="0" err="1"/>
              <a:t>models</a:t>
            </a:r>
            <a:endParaRPr lang="nb-NO" dirty="0"/>
          </a:p>
          <a:p>
            <a:pPr lvl="1"/>
            <a:r>
              <a:rPr lang="nb-NO" dirty="0" err="1"/>
              <a:t>Include</a:t>
            </a:r>
            <a:r>
              <a:rPr lang="nb-NO" dirty="0"/>
              <a:t> feedback skills</a:t>
            </a:r>
          </a:p>
          <a:p>
            <a:pPr lvl="1"/>
            <a:r>
              <a:rPr lang="nb-NO" dirty="0" err="1"/>
              <a:t>Anxiety</a:t>
            </a:r>
            <a:endParaRPr lang="nb-NO" dirty="0"/>
          </a:p>
          <a:p>
            <a:pPr lvl="1"/>
            <a:r>
              <a:rPr lang="nb-NO" dirty="0"/>
              <a:t>More </a:t>
            </a:r>
            <a:r>
              <a:rPr lang="nb-NO" dirty="0" err="1"/>
              <a:t>prefered</a:t>
            </a:r>
            <a:endParaRPr lang="nb-NO" dirty="0"/>
          </a:p>
          <a:p>
            <a:pPr lvl="1"/>
            <a:endParaRPr lang="nb-NO" dirty="0"/>
          </a:p>
        </p:txBody>
      </p:sp>
    </p:spTree>
    <p:extLst>
      <p:ext uri="{BB962C8B-B14F-4D97-AF65-F5344CB8AC3E}">
        <p14:creationId xmlns:p14="http://schemas.microsoft.com/office/powerpoint/2010/main" val="1027245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barn(inVertical)">
                                      <p:cBhvr>
                                        <p:cTn id="15" dur="500"/>
                                        <p:tgtEl>
                                          <p:spTgt spid="3">
                                            <p:txEl>
                                              <p:pRg st="4" end="4"/>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barn(inVertical)">
                                      <p:cBhvr>
                                        <p:cTn id="18" dur="500"/>
                                        <p:tgtEl>
                                          <p:spTgt spid="3">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wipe(down)">
                                      <p:cBhvr>
                                        <p:cTn id="23" dur="500"/>
                                        <p:tgtEl>
                                          <p:spTgt spid="4">
                                            <p:txEl>
                                              <p:pRg st="0" end="0"/>
                                            </p:txEl>
                                          </p:spTgt>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wipe(down)">
                                      <p:cBhvr>
                                        <p:cTn id="26" dur="500"/>
                                        <p:tgtEl>
                                          <p:spTgt spid="4">
                                            <p:txEl>
                                              <p:pRg st="1" end="1"/>
                                            </p:txEl>
                                          </p:spTgt>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wipe(down)">
                                      <p:cBhvr>
                                        <p:cTn id="29" dur="500"/>
                                        <p:tgtEl>
                                          <p:spTgt spid="4">
                                            <p:txEl>
                                              <p:pRg st="2" end="2"/>
                                            </p:txEl>
                                          </p:spTgt>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wipe(down)">
                                      <p:cBhvr>
                                        <p:cTn id="32" dur="500"/>
                                        <p:tgtEl>
                                          <p:spTgt spid="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wipe(down)">
                                      <p:cBhvr>
                                        <p:cTn id="37" dur="500"/>
                                        <p:tgtEl>
                                          <p:spTgt spid="4">
                                            <p:txEl>
                                              <p:pRg st="5" end="5"/>
                                            </p:txEl>
                                          </p:spTgt>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4">
                                            <p:txEl>
                                              <p:pRg st="6" end="6"/>
                                            </p:txEl>
                                          </p:spTgt>
                                        </p:tgtEl>
                                        <p:attrNameLst>
                                          <p:attrName>style.visibility</p:attrName>
                                        </p:attrNameLst>
                                      </p:cBhvr>
                                      <p:to>
                                        <p:strVal val="visible"/>
                                      </p:to>
                                    </p:set>
                                    <p:animEffect transition="in" filter="wipe(down)">
                                      <p:cBhvr>
                                        <p:cTn id="40" dur="500"/>
                                        <p:tgtEl>
                                          <p:spTgt spid="4">
                                            <p:txEl>
                                              <p:pRg st="6" end="6"/>
                                            </p:txEl>
                                          </p:spTgt>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animEffect transition="in" filter="wipe(down)">
                                      <p:cBhvr>
                                        <p:cTn id="43" dur="500"/>
                                        <p:tgtEl>
                                          <p:spTgt spid="4">
                                            <p:txEl>
                                              <p:pRg st="7" end="7"/>
                                            </p:txEl>
                                          </p:spTgt>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4">
                                            <p:txEl>
                                              <p:pRg st="8" end="8"/>
                                            </p:txEl>
                                          </p:spTgt>
                                        </p:tgtEl>
                                        <p:attrNameLst>
                                          <p:attrName>style.visibility</p:attrName>
                                        </p:attrNameLst>
                                      </p:cBhvr>
                                      <p:to>
                                        <p:strVal val="visible"/>
                                      </p:to>
                                    </p:set>
                                    <p:animEffect transition="in" filter="wipe(down)">
                                      <p:cBhvr>
                                        <p:cTn id="46"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4D0A7A2-7BE6-4EA9-B9F9-99CA4DBC03F3}" vid="{1ECF88F3-7EA2-44A5-BDE5-1200A1A52E6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41</TotalTime>
  <Words>10986</Words>
  <Application>Microsoft Office PowerPoint</Application>
  <PresentationFormat>Custom</PresentationFormat>
  <Paragraphs>821</Paragraphs>
  <Slides>84</Slides>
  <Notes>41</Notes>
  <HiddenSlides>0</HiddenSlides>
  <MMClips>2</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84</vt:i4>
      </vt:variant>
    </vt:vector>
  </HeadingPairs>
  <TitlesOfParts>
    <vt:vector size="100" baseType="lpstr">
      <vt:lpstr>ＭＳ Ｐゴシック</vt:lpstr>
      <vt:lpstr>Aptos</vt:lpstr>
      <vt:lpstr>Aptos Display</vt:lpstr>
      <vt:lpstr>Arial</vt:lpstr>
      <vt:lpstr>Bodoni 72 Book</vt:lpstr>
      <vt:lpstr>Calibri</vt:lpstr>
      <vt:lpstr>Courier New</vt:lpstr>
      <vt:lpstr>Helvetica</vt:lpstr>
      <vt:lpstr>Helvetica Neue</vt:lpstr>
      <vt:lpstr>Times</vt:lpstr>
      <vt:lpstr>Times New Roman</vt:lpstr>
      <vt:lpstr>Verdana</vt:lpstr>
      <vt:lpstr>Wingdings</vt:lpstr>
      <vt:lpstr>Wingdings 3</vt:lpstr>
      <vt:lpstr>Office Theme</vt:lpstr>
      <vt:lpstr>1_Office Theme</vt:lpstr>
      <vt:lpstr>PowerPoint Presentation</vt:lpstr>
      <vt:lpstr>Acknowledgement</vt:lpstr>
      <vt:lpstr>Plan</vt:lpstr>
      <vt:lpstr>Interaction Paradigm</vt:lpstr>
      <vt:lpstr>How would you describe these?</vt:lpstr>
      <vt:lpstr>Ledership style</vt:lpstr>
      <vt:lpstr>What is the truth</vt:lpstr>
      <vt:lpstr>Self-Efficacy (Bandura, 1986)</vt:lpstr>
      <vt:lpstr>Self-efficacy – Role Models &amp; Observation</vt:lpstr>
      <vt:lpstr>RISE Relation-inferred Self-efficacy (Lent &amp; Lopez 2002)</vt:lpstr>
      <vt:lpstr>RISE</vt:lpstr>
      <vt:lpstr>Background factors</vt:lpstr>
      <vt:lpstr>PowerPoint Presentation</vt:lpstr>
      <vt:lpstr>PowerPoint Presentation</vt:lpstr>
      <vt:lpstr>Personality of Leaders</vt:lpstr>
      <vt:lpstr>Reading recommendation</vt:lpstr>
      <vt:lpstr>Recommendations for specific groups</vt:lpstr>
      <vt:lpstr>Recommendations for specific groups</vt:lpstr>
      <vt:lpstr>Recommendations for specific groups</vt:lpstr>
      <vt:lpstr>Problems in CS</vt:lpstr>
      <vt:lpstr>PowerPoint Presentation</vt:lpstr>
      <vt:lpstr>Cultural considerations</vt:lpstr>
      <vt:lpstr>Approaches to culture</vt:lpstr>
      <vt:lpstr>PowerPoint Presentation</vt:lpstr>
      <vt:lpstr>Norwegian 3rd Variable – 10 Rules</vt:lpstr>
      <vt:lpstr>Organizational Perspectives</vt:lpstr>
      <vt:lpstr>ISACA</vt:lpstr>
      <vt:lpstr>PowerPoint Presentation</vt:lpstr>
      <vt:lpstr>Skills needed</vt:lpstr>
      <vt:lpstr>PowerPoint Presentation</vt:lpstr>
      <vt:lpstr>Organisational Culture and Social Aspects of Cybersecurity</vt:lpstr>
      <vt:lpstr>Organisational Culture (Chen et al, 2012)</vt:lpstr>
      <vt:lpstr>Recommendations for better practice</vt:lpstr>
      <vt:lpstr>Communication</vt:lpstr>
      <vt:lpstr>PowerPoint Presentation</vt:lpstr>
      <vt:lpstr>What to Communicate - SITREPS</vt:lpstr>
      <vt:lpstr>PowerPoint Presentation</vt:lpstr>
      <vt:lpstr>PowerPoint Presentation</vt:lpstr>
      <vt:lpstr>Leadership styles</vt:lpstr>
      <vt:lpstr>Framework for Excellence</vt:lpstr>
      <vt:lpstr>What is leadership style?</vt:lpstr>
      <vt:lpstr>How important is a leader?</vt:lpstr>
      <vt:lpstr>PowerPoint Presentation</vt:lpstr>
      <vt:lpstr>Inclusive Leadership</vt:lpstr>
      <vt:lpstr>Styles of leadership</vt:lpstr>
      <vt:lpstr>Theory “L”: Laissez-faire leader</vt:lpstr>
      <vt:lpstr>Theory “X”: Autocratic leader</vt:lpstr>
      <vt:lpstr>Theory “Y”: Benevolent leader</vt:lpstr>
      <vt:lpstr>Theory “Z”: Team leader</vt:lpstr>
      <vt:lpstr>Results of leadership styles</vt:lpstr>
      <vt:lpstr>Origins of leadership</vt:lpstr>
      <vt:lpstr>Leadership styles</vt:lpstr>
      <vt:lpstr>PowerPoint Presentation</vt:lpstr>
      <vt:lpstr>Psychological Safety  </vt:lpstr>
      <vt:lpstr>Psychological Safety (Edmondson, 1999)</vt:lpstr>
      <vt:lpstr>Missing psychological safety</vt:lpstr>
      <vt:lpstr>Missing psychological safety</vt:lpstr>
      <vt:lpstr>Google Aristotle Project</vt:lpstr>
      <vt:lpstr>PowerPoint Presentation</vt:lpstr>
      <vt:lpstr>Childhood memories…</vt:lpstr>
      <vt:lpstr>Pixar…</vt:lpstr>
      <vt:lpstr>Professional Perceptions </vt:lpstr>
      <vt:lpstr>PowerPoint Presentation</vt:lpstr>
      <vt:lpstr>PowerPoint Presentation</vt:lpstr>
      <vt:lpstr>PowerPoint Presentation</vt:lpstr>
      <vt:lpstr>PowerPoint Presentation</vt:lpstr>
      <vt:lpstr>PowerPoint Presentation</vt:lpstr>
      <vt:lpstr>Leadership</vt:lpstr>
      <vt:lpstr>Females and STEM</vt:lpstr>
      <vt:lpstr>What leaders have and do</vt:lpstr>
      <vt:lpstr>Leadership...</vt:lpstr>
      <vt:lpstr>But...</vt:lpstr>
      <vt:lpstr>What does this mean for Cybersecurity</vt:lpstr>
      <vt:lpstr>PowerPoint Presentation</vt:lpstr>
      <vt:lpstr>Organisational Culture and Social Aspects of Cybersecurity</vt:lpstr>
      <vt:lpstr>PowerPoint Presentation</vt:lpstr>
      <vt:lpstr>CS Leadership</vt:lpstr>
      <vt:lpstr>Cyber security and attacks are…</vt:lpstr>
      <vt:lpstr>PowerPoint Presentation</vt:lpstr>
      <vt:lpstr>Recommendations for specific groups</vt:lpstr>
      <vt:lpstr>Recommendations for specific groups</vt:lpstr>
      <vt:lpstr>Recommendations for specific groups</vt:lpstr>
      <vt:lpstr>References</vt:lpstr>
      <vt:lpstr>Thank you</vt:lpstr>
    </vt:vector>
  </TitlesOfParts>
  <Company>Tallinn University of Technology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CyberSecPro Module-1-Professional Training</dc:subject>
  <dc:creator>Ricardo Gregorio Lugo</dc:creator>
  <cp:lastModifiedBy>Ricardo Gregorio Lugo</cp:lastModifiedBy>
  <cp:revision>11</cp:revision>
  <dcterms:created xsi:type="dcterms:W3CDTF">2026-02-04T08:41:44Z</dcterms:created>
  <dcterms:modified xsi:type="dcterms:W3CDTF">2026-02-04T09:23:29Z</dcterms:modified>
</cp:coreProperties>
</file>