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3E767-EBE2-537C-C453-70949F9D8E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EEB52-807F-4A1B-C29E-413E54E326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318A9D-7F66-18C2-CFF4-5AFD156A77E4}"/>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1912EDD7-3A0D-FAC2-7818-29A2B2F2EE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90584F-0C1C-F304-6D6F-D9CF5C9DB51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013626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E5D8A-CCCA-BC95-DDAB-7602952F24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A42112-50FD-BD64-26D1-705AB99F42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DE228D-ACFF-0AB1-3DF6-33A5890E1426}"/>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5A48795E-6F56-66B7-C3C4-EDD557E634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DD88ED-244F-31EB-FE98-9FE79EE37F4A}"/>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085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6BEB1F-B996-38A4-5095-CA01C9FF53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9EB46E-E26D-63B2-F873-DD7A06655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F6D095-D383-50FE-4227-C345BB0FB717}"/>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A95ED487-64AA-59F6-5FF4-903AA882AC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8F9157-05BB-4E2B-5E75-1CD47D15BB7B}"/>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67628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E92-9C7A-9CF8-ACC1-CBB03B0877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D95281-E166-B414-F259-E04BC44F2F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CA1FA2-D2EC-B81D-2E0D-88CB71E5948C}"/>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CED57723-4686-4695-FEE9-915996B11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5DF2BC-2AFC-22C4-A686-87CC5BBE2FC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06567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A8DF-9431-3E96-93DC-0B78C0F83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C68942B-E6B0-6947-0C87-11804F5B3F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CACCB5-CA2A-7BAA-91BA-AEF4F6327A1B}"/>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CBA0729B-4F4B-1451-EEB9-45EF8E4D0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3364AD-CEF3-CD4A-4DA4-496096CA1B3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64733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1A93-720E-8FC1-7DD5-74738BF2F6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46F5F0-2680-5E2D-6609-440C87F261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E79B9B-F567-05B7-9E34-C32109827C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881F7A-F1A5-189E-A860-25CCF1450010}"/>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14D26DDA-A557-A17A-C4AD-B94D8A2E73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6044D6-BC5B-1452-810B-9B2AF90D4C07}"/>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90622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74A02-3E3C-B1BF-10CF-AA6F2CD426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D1CC7-FBF7-D62B-56F6-5C6109A37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574F4A-DF42-66E8-ACEF-685B8EA3AE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69608F-9E5F-3CB3-7C3C-73EFE3ADAF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589098-5FAE-6741-F114-544F9DD7DE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04BF6D-E0B4-D671-AD26-40E5984CF48F}"/>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8" name="Footer Placeholder 7">
            <a:extLst>
              <a:ext uri="{FF2B5EF4-FFF2-40B4-BE49-F238E27FC236}">
                <a16:creationId xmlns:a16="http://schemas.microsoft.com/office/drawing/2014/main" id="{E2351077-7B3B-4181-7EAE-4A3A135778A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D04BBD-C8CB-29D9-3BD5-5BC2AD6B5FE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87468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0312-A8A9-6298-553C-227F2165BA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D2BA0B0-D115-1762-5943-5754AB552A7A}"/>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4" name="Footer Placeholder 3">
            <a:extLst>
              <a:ext uri="{FF2B5EF4-FFF2-40B4-BE49-F238E27FC236}">
                <a16:creationId xmlns:a16="http://schemas.microsoft.com/office/drawing/2014/main" id="{DB9C095B-C78B-28B5-4812-A9E4D38E51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708B29-E34C-12A3-372D-63CB45C5F11E}"/>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6364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82D986-AF30-7E7E-3151-4E8521C5D5D2}"/>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3" name="Footer Placeholder 2">
            <a:extLst>
              <a:ext uri="{FF2B5EF4-FFF2-40B4-BE49-F238E27FC236}">
                <a16:creationId xmlns:a16="http://schemas.microsoft.com/office/drawing/2014/main" id="{80A22EB2-045C-4C5E-7BE0-CD98FE95C9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69576D-570D-5DF6-0D02-93E4DB825FB9}"/>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8704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F6F15-9F64-4101-1DB4-68F8349C51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DDADC1-6980-2E23-DEF4-67BD0250F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B34527-C2EF-9BA6-340E-A0E591EA4A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8DD560-47B5-54A6-F9F3-74C72B8128B8}"/>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6BBAA834-5474-5817-C627-CBE56E0956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A08A2B-7919-B374-F06E-DAD1AC15A82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251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5256F-95F9-5C88-A37A-01A0558A7E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59F4D47-AF4D-9ED8-9516-BC3D85BD9F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7B6673A-9230-3165-82EF-5087DD120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478BA-2563-06D8-AC68-B68D3839FADC}"/>
              </a:ext>
            </a:extLst>
          </p:cNvPr>
          <p:cNvSpPr>
            <a:spLocks noGrp="1"/>
          </p:cNvSpPr>
          <p:nvPr>
            <p:ph type="dt" sz="half" idx="10"/>
          </p:nvPr>
        </p:nvSpPr>
        <p:spPr/>
        <p:txBody>
          <a:bodyPr/>
          <a:lstStyle/>
          <a:p>
            <a:fld id="{9372EC6D-1813-4B26-9759-6784E2EA975C}" type="datetimeFigureOut">
              <a:rPr lang="en-GB" smtClean="0"/>
              <a:t>04/02/2026</a:t>
            </a:fld>
            <a:endParaRPr lang="en-GB"/>
          </a:p>
        </p:txBody>
      </p:sp>
      <p:sp>
        <p:nvSpPr>
          <p:cNvPr id="6" name="Footer Placeholder 5">
            <a:extLst>
              <a:ext uri="{FF2B5EF4-FFF2-40B4-BE49-F238E27FC236}">
                <a16:creationId xmlns:a16="http://schemas.microsoft.com/office/drawing/2014/main" id="{51F48827-5898-7CBA-8DBF-E0618724CF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E4867C-4B9C-42FC-88B3-A12683CA5355}"/>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9060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99DD5C-43EB-0053-7F64-36CF0235B3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Clicca per modificare lo stile del titolo principale</a:t>
            </a:r>
            <a:endParaRPr lang="en-GB"/>
          </a:p>
        </p:txBody>
      </p:sp>
      <p:sp>
        <p:nvSpPr>
          <p:cNvPr id="3" name="Text Placeholder 2">
            <a:extLst>
              <a:ext uri="{FF2B5EF4-FFF2-40B4-BE49-F238E27FC236}">
                <a16:creationId xmlns:a16="http://schemas.microsoft.com/office/drawing/2014/main" id="{202D2C7C-D181-1713-F992-51CF2378AC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Clicca per modificare gli stili del testo principale</a:t>
            </a:r>
          </a:p>
          <a:p>
            <a:pPr lvl="1"/>
            <a:r>
              <a:rPr lang="en-US"/>
              <a:t>Secondo livello</a:t>
            </a:r>
          </a:p>
          <a:p>
            <a:pPr lvl="2"/>
            <a:r>
              <a:rPr lang="en-US"/>
              <a:t>Terzo livello</a:t>
            </a:r>
          </a:p>
          <a:p>
            <a:pPr lvl="3"/>
            <a:r>
              <a:rPr lang="en-US"/>
              <a:t>Quarto livello</a:t>
            </a:r>
          </a:p>
          <a:p>
            <a:pPr lvl="4"/>
            <a:r>
              <a:rPr lang="en-US"/>
              <a:t>Quinto livello</a:t>
            </a:r>
            <a:endParaRPr lang="en-GB"/>
          </a:p>
        </p:txBody>
      </p:sp>
      <p:sp>
        <p:nvSpPr>
          <p:cNvPr id="4" name="Date Placeholder 3">
            <a:extLst>
              <a:ext uri="{FF2B5EF4-FFF2-40B4-BE49-F238E27FC236}">
                <a16:creationId xmlns:a16="http://schemas.microsoft.com/office/drawing/2014/main" id="{6F542EC6-3A8D-3AF8-01F2-6A00067E86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72EC6D-1813-4B26-9759-6784E2EA975C}" type="datetimeFigureOut">
              <a:rPr lang="en-GB" smtClean="0"/>
              <a:t>04/02/2026</a:t>
            </a:fld>
            <a:endParaRPr lang="en-GB"/>
          </a:p>
        </p:txBody>
      </p:sp>
      <p:sp>
        <p:nvSpPr>
          <p:cNvPr id="5" name="Footer Placeholder 4">
            <a:extLst>
              <a:ext uri="{FF2B5EF4-FFF2-40B4-BE49-F238E27FC236}">
                <a16:creationId xmlns:a16="http://schemas.microsoft.com/office/drawing/2014/main" id="{20E48AEE-A38B-3DAA-7C75-62A07B024D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9F7DBF9-EF4E-D847-E100-D9C94A3B7F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961BEA-612D-4627-8279-6F542F82D931}" type="slidenum">
              <a:rPr lang="en-GB" smtClean="0"/>
              <a:t>‹#›</a:t>
            </a:fld>
            <a:endParaRPr lang="en-GB"/>
          </a:p>
        </p:txBody>
      </p:sp>
    </p:spTree>
    <p:extLst>
      <p:ext uri="{BB962C8B-B14F-4D97-AF65-F5344CB8AC3E}">
        <p14:creationId xmlns:p14="http://schemas.microsoft.com/office/powerpoint/2010/main" val="2400727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IMRAD"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F0138-6529-6B13-6C65-2DD4117B0A6F}"/>
              </a:ext>
            </a:extLst>
          </p:cNvPr>
          <p:cNvSpPr>
            <a:spLocks noGrp="1"/>
          </p:cNvSpPr>
          <p:nvPr>
            <p:ph type="title"/>
          </p:nvPr>
        </p:nvSpPr>
        <p:spPr/>
        <p:txBody>
          <a:bodyPr/>
          <a:lstStyle/>
          <a:p>
            <a:r>
              <a:rPr lang="nb-NO" dirty="0"/>
              <a:t>Compito (non obbligatorio)</a:t>
            </a:r>
            <a:endParaRPr lang="en-GB" dirty="0"/>
          </a:p>
        </p:txBody>
      </p:sp>
      <p:sp>
        <p:nvSpPr>
          <p:cNvPr id="3" name="Content Placeholder 2">
            <a:extLst>
              <a:ext uri="{FF2B5EF4-FFF2-40B4-BE49-F238E27FC236}">
                <a16:creationId xmlns:a16="http://schemas.microsoft.com/office/drawing/2014/main" id="{14144A27-402E-2A5B-F013-FDD332DB9759}"/>
              </a:ext>
            </a:extLst>
          </p:cNvPr>
          <p:cNvSpPr>
            <a:spLocks noGrp="1"/>
          </p:cNvSpPr>
          <p:nvPr>
            <p:ph idx="1"/>
          </p:nvPr>
        </p:nvSpPr>
        <p:spPr/>
        <p:txBody>
          <a:bodyPr>
            <a:normAutofit fontScale="77500" lnSpcReduction="20000"/>
          </a:bodyPr>
          <a:lstStyle/>
          <a:p>
            <a:r>
              <a:rPr lang="nb-NO" dirty="0"/>
              <a:t>Trova 2 (o più, se lo desideri) articoli che descrivono un esperimento nel campo della sicurezza informatica con argomento "assistenti virtuali per l'apprendimento della sicurezza informatica". Potrebbero esserci altri sinonimi (ad esempio assistenti virtuali, avatar pedagogici, ecc.). Le parole chiave possono essere complicate, ma provale.</a:t>
            </a:r>
          </a:p>
          <a:p>
            <a:r>
              <a:rPr lang="nb-NO" dirty="0"/>
              <a:t>Il tuo compito sarà formattato in </a:t>
            </a:r>
            <a:r>
              <a:rPr lang="nb-NO" b="1" dirty="0">
                <a:hlinkClick r:id="rId2"/>
              </a:rPr>
              <a:t>IMRaD </a:t>
            </a:r>
            <a:r>
              <a:rPr lang="nb-NO" dirty="0"/>
              <a:t>(clicca per il link). </a:t>
            </a:r>
          </a:p>
          <a:p>
            <a:pPr lvl="1"/>
            <a:r>
              <a:rPr lang="nb-NO" dirty="0"/>
              <a:t>L'introduzione descriverà cosa sono e come funzionano gli assistenti virtuali all'apprendimento. Queste informazioni dovrebbero essere contenute negli articoli che sceglierai.</a:t>
            </a:r>
          </a:p>
          <a:p>
            <a:pPr lvl="1"/>
            <a:r>
              <a:rPr lang="nb-NO" dirty="0"/>
              <a:t>Per la </a:t>
            </a:r>
            <a:r>
              <a:rPr lang="nb-NO" dirty="0"/>
              <a:t>sezione Metodo/Risultato, descrivete la procedura utilizzata per identificare e selezionare gli articoli. Includete le parole chiave che avete utilizzato.</a:t>
            </a:r>
          </a:p>
          <a:p>
            <a:pPr lvl="1"/>
            <a:r>
              <a:rPr lang="nb-NO" dirty="0"/>
              <a:t>Nella </a:t>
            </a:r>
            <a:r>
              <a:rPr lang="nb-NO" dirty="0"/>
              <a:t>discussione, valuta al meglio le prove fornite dagli articoli.</a:t>
            </a:r>
          </a:p>
          <a:p>
            <a:pPr lvl="2"/>
            <a:r>
              <a:rPr lang="nb-NO" dirty="0"/>
              <a:t>Progettazione</a:t>
            </a:r>
          </a:p>
          <a:p>
            <a:pPr lvl="2"/>
            <a:r>
              <a:rPr lang="nb-NO" dirty="0"/>
              <a:t>Metodi</a:t>
            </a:r>
          </a:p>
          <a:p>
            <a:pPr lvl="2"/>
            <a:r>
              <a:rPr lang="nb-NO" dirty="0"/>
              <a:t>Risultati</a:t>
            </a:r>
          </a:p>
          <a:p>
            <a:pPr lvl="2"/>
            <a:r>
              <a:rPr lang="nb-NO" dirty="0"/>
              <a:t>E una breve conclusione</a:t>
            </a:r>
          </a:p>
          <a:p>
            <a:r>
              <a:rPr lang="nb-NO" dirty="0"/>
              <a:t>500-700 parole</a:t>
            </a:r>
          </a:p>
          <a:p>
            <a:pPr lvl="1"/>
            <a:r>
              <a:rPr lang="nb-NO" dirty="0"/>
              <a:t>Ricordate l'APA, compresi i riferimenti nel testo</a:t>
            </a:r>
          </a:p>
          <a:p>
            <a:pPr lvl="1"/>
            <a:endParaRPr lang="nb-NO" dirty="0"/>
          </a:p>
        </p:txBody>
      </p:sp>
      <p:grpSp>
        <p:nvGrpSpPr>
          <p:cNvPr id="4" name="Group 3">
            <a:extLst>
              <a:ext uri="{FF2B5EF4-FFF2-40B4-BE49-F238E27FC236}">
                <a16:creationId xmlns:a16="http://schemas.microsoft.com/office/drawing/2014/main" id="{9924CD09-9C4C-C931-B232-534E0036486D}"/>
              </a:ext>
            </a:extLst>
          </p:cNvPr>
          <p:cNvGrpSpPr/>
          <p:nvPr/>
        </p:nvGrpSpPr>
        <p:grpSpPr>
          <a:xfrm>
            <a:off x="7991857" y="6376443"/>
            <a:ext cx="2591913" cy="481557"/>
            <a:chOff x="5179092" y="5483822"/>
            <a:chExt cx="3294001" cy="612000"/>
          </a:xfrm>
        </p:grpSpPr>
        <p:pic>
          <p:nvPicPr>
            <p:cNvPr id="5" name="Picture 4">
              <a:extLst>
                <a:ext uri="{FF2B5EF4-FFF2-40B4-BE49-F238E27FC236}">
                  <a16:creationId xmlns:a16="http://schemas.microsoft.com/office/drawing/2014/main" id="{F25A1057-34B5-FAD3-41B1-FD44A9A2016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6" name="Picture 5">
              <a:extLst>
                <a:ext uri="{FF2B5EF4-FFF2-40B4-BE49-F238E27FC236}">
                  <a16:creationId xmlns:a16="http://schemas.microsoft.com/office/drawing/2014/main" id="{1A80A42B-EBC6-6A49-A48A-25BB052FAEA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60072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arn(inVertical)">
                                      <p:cBhvr>
                                        <p:cTn id="30" dur="500"/>
                                        <p:tgtEl>
                                          <p:spTgt spid="3">
                                            <p:txEl>
                                              <p:pRg st="7" end="7"/>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arn(inVertical)">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arn(inVertical)">
                                      <p:cBhvr>
                                        <p:cTn id="38" dur="500"/>
                                        <p:tgtEl>
                                          <p:spTgt spid="3">
                                            <p:txEl>
                                              <p:pRg st="9" end="9"/>
                                            </p:txEl>
                                          </p:spTgt>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arn(inVertical)">
                                      <p:cBhvr>
                                        <p:cTn id="4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TotalTime>
  <Words>145</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Task (not obligatory)</vt:lpstr>
    </vt:vector>
  </TitlesOfParts>
  <Company>Tallinn University of Technology</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
  <dc:creator>Ricardo Gregorio Lugo</dc:creator>
  <lastModifiedBy>Ricardo Gregorio Lugo</lastModifiedBy>
  <revision>3</revision>
  <dcterms:created xsi:type="dcterms:W3CDTF">2024-12-13T06:50:08.0000000Z</dcterms:created>
  <dcterms:modified xsi:type="dcterms:W3CDTF">2026-02-04T09:30:46.0000000Z</dcterms:modified>
  <keywords>, docId:5A79822F1E865812D22D92462F629DE8</keywords>
</coreProperties>
</file>