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ink/inkAction1.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ink/inkAction2.xml" ContentType="application/vnd.ms-office.inkAction+xml"/>
  <Override PartName="/ppt/notesSlides/notesSlide16.xml" ContentType="application/vnd.openxmlformats-officedocument.presentationml.notesSlide+xml"/>
  <Override PartName="/ppt/ink/inkAction3.xml" ContentType="application/vnd.ms-office.inkAction+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notesSlides/notesSlide22.xml" ContentType="application/vnd.openxmlformats-officedocument.presentationml.notesSlide+xml"/>
  <Override PartName="/ppt/ink/inkAction4.xml" ContentType="application/vnd.ms-office.inkAction+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Action5.xml" ContentType="application/vnd.ms-office.inkAction+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tags/tag3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Action6.xml" ContentType="application/vnd.ms-office.inkAction+xml"/>
  <Override PartName="/ppt/tags/tag40.xml" ContentType="application/vnd.openxmlformats-officedocument.presentationml.tags+xml"/>
  <Override PartName="/ppt/ink/inkAction7.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6" r:id="rId3"/>
    <p:sldMasterId id="2147483683" r:id="rId4"/>
    <p:sldMasterId id="2147483696" r:id="rId5"/>
    <p:sldMasterId id="2147483711" r:id="rId6"/>
  </p:sldMasterIdLst>
  <p:notesMasterIdLst>
    <p:notesMasterId r:id="rId106"/>
  </p:notesMasterIdLst>
  <p:sldIdLst>
    <p:sldId id="376" r:id="rId7"/>
    <p:sldId id="407" r:id="rId8"/>
    <p:sldId id="257" r:id="rId9"/>
    <p:sldId id="311" r:id="rId10"/>
    <p:sldId id="294" r:id="rId11"/>
    <p:sldId id="996" r:id="rId12"/>
    <p:sldId id="258" r:id="rId13"/>
    <p:sldId id="322" r:id="rId14"/>
    <p:sldId id="323" r:id="rId15"/>
    <p:sldId id="320" r:id="rId16"/>
    <p:sldId id="321" r:id="rId17"/>
    <p:sldId id="1004" r:id="rId18"/>
    <p:sldId id="262" r:id="rId19"/>
    <p:sldId id="324" r:id="rId20"/>
    <p:sldId id="259" r:id="rId21"/>
    <p:sldId id="260" r:id="rId22"/>
    <p:sldId id="989" r:id="rId23"/>
    <p:sldId id="998" r:id="rId24"/>
    <p:sldId id="1023" r:id="rId25"/>
    <p:sldId id="1005" r:id="rId26"/>
    <p:sldId id="1006" r:id="rId27"/>
    <p:sldId id="281" r:id="rId28"/>
    <p:sldId id="999" r:id="rId29"/>
    <p:sldId id="1007" r:id="rId30"/>
    <p:sldId id="1000" r:id="rId31"/>
    <p:sldId id="1008" r:id="rId32"/>
    <p:sldId id="1009" r:id="rId33"/>
    <p:sldId id="1012" r:id="rId34"/>
    <p:sldId id="1002" r:id="rId35"/>
    <p:sldId id="1010" r:id="rId36"/>
    <p:sldId id="1045" r:id="rId37"/>
    <p:sldId id="1001" r:id="rId38"/>
    <p:sldId id="1013" r:id="rId39"/>
    <p:sldId id="1014" r:id="rId40"/>
    <p:sldId id="288" r:id="rId41"/>
    <p:sldId id="289" r:id="rId42"/>
    <p:sldId id="290" r:id="rId43"/>
    <p:sldId id="283" r:id="rId44"/>
    <p:sldId id="285" r:id="rId45"/>
    <p:sldId id="284" r:id="rId46"/>
    <p:sldId id="1015" r:id="rId47"/>
    <p:sldId id="292" r:id="rId48"/>
    <p:sldId id="300" r:id="rId49"/>
    <p:sldId id="305" r:id="rId50"/>
    <p:sldId id="301" r:id="rId51"/>
    <p:sldId id="293" r:id="rId52"/>
    <p:sldId id="304" r:id="rId53"/>
    <p:sldId id="307" r:id="rId54"/>
    <p:sldId id="303" r:id="rId55"/>
    <p:sldId id="1016" r:id="rId56"/>
    <p:sldId id="266" r:id="rId57"/>
    <p:sldId id="318" r:id="rId58"/>
    <p:sldId id="268" r:id="rId59"/>
    <p:sldId id="267" r:id="rId60"/>
    <p:sldId id="1024" r:id="rId61"/>
    <p:sldId id="1020" r:id="rId62"/>
    <p:sldId id="1018" r:id="rId63"/>
    <p:sldId id="1017" r:id="rId64"/>
    <p:sldId id="366" r:id="rId65"/>
    <p:sldId id="974" r:id="rId66"/>
    <p:sldId id="269" r:id="rId67"/>
    <p:sldId id="613" r:id="rId68"/>
    <p:sldId id="1021" r:id="rId69"/>
    <p:sldId id="1022" r:id="rId70"/>
    <p:sldId id="614" r:id="rId71"/>
    <p:sldId id="273" r:id="rId72"/>
    <p:sldId id="274" r:id="rId73"/>
    <p:sldId id="280" r:id="rId74"/>
    <p:sldId id="1019" r:id="rId75"/>
    <p:sldId id="275" r:id="rId76"/>
    <p:sldId id="369" r:id="rId77"/>
    <p:sldId id="370" r:id="rId78"/>
    <p:sldId id="937" r:id="rId79"/>
    <p:sldId id="592" r:id="rId80"/>
    <p:sldId id="925" r:id="rId81"/>
    <p:sldId id="278" r:id="rId82"/>
    <p:sldId id="1025" r:id="rId83"/>
    <p:sldId id="1034" r:id="rId84"/>
    <p:sldId id="272" r:id="rId85"/>
    <p:sldId id="1036" r:id="rId86"/>
    <p:sldId id="1037" r:id="rId87"/>
    <p:sldId id="1039" r:id="rId88"/>
    <p:sldId id="1040" r:id="rId89"/>
    <p:sldId id="276" r:id="rId90"/>
    <p:sldId id="1041" r:id="rId91"/>
    <p:sldId id="1042" r:id="rId92"/>
    <p:sldId id="1026" r:id="rId93"/>
    <p:sldId id="1027" r:id="rId94"/>
    <p:sldId id="1043" r:id="rId95"/>
    <p:sldId id="1028" r:id="rId96"/>
    <p:sldId id="1044" r:id="rId97"/>
    <p:sldId id="1029" r:id="rId98"/>
    <p:sldId id="1030" r:id="rId99"/>
    <p:sldId id="1031" r:id="rId100"/>
    <p:sldId id="1032" r:id="rId101"/>
    <p:sldId id="1033" r:id="rId102"/>
    <p:sldId id="367" r:id="rId103"/>
    <p:sldId id="264" r:id="rId104"/>
    <p:sldId id="387" r:id="rId105"/>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presProps" Target="pres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8132EA-F714-4653-BDC6-9C27B6F28641}"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ADF386BB-F824-49FD-A99D-5B6B697DB550}">
      <dgm:prSet custT="1"/>
      <dgm:spPr/>
      <dgm:t>
        <a:bodyPr/>
        <a:lstStyle/>
        <a:p>
          <a:r>
            <a:rPr lang="de-DE" sz="1600" dirty="0"/>
            <a:t>Consistency </a:t>
          </a:r>
          <a:r>
            <a:rPr lang="de-DE" sz="1600" dirty="0" err="1"/>
            <a:t>bias</a:t>
          </a:r>
          <a:r>
            <a:rPr lang="de-DE" sz="1600" dirty="0"/>
            <a:t> (</a:t>
          </a:r>
          <a:r>
            <a:rPr lang="de-DE" sz="1600" dirty="0" err="1"/>
            <a:t>confirmation</a:t>
          </a:r>
          <a:r>
            <a:rPr lang="de-DE" sz="1600" dirty="0"/>
            <a:t> </a:t>
          </a:r>
          <a:r>
            <a:rPr lang="de-DE" sz="1600" dirty="0" err="1"/>
            <a:t>of</a:t>
          </a:r>
          <a:r>
            <a:rPr lang="de-DE" sz="1600" dirty="0"/>
            <a:t> own </a:t>
          </a:r>
          <a:r>
            <a:rPr lang="de-DE" sz="1600" dirty="0" err="1"/>
            <a:t>opinion</a:t>
          </a:r>
          <a:r>
            <a:rPr lang="de-DE" sz="1600" dirty="0"/>
            <a:t> -&gt; </a:t>
          </a:r>
          <a:r>
            <a:rPr lang="de-DE" sz="1600" dirty="0" err="1"/>
            <a:t>message</a:t>
          </a:r>
          <a:r>
            <a:rPr lang="de-DE" sz="1600" dirty="0"/>
            <a:t> </a:t>
          </a:r>
          <a:r>
            <a:rPr lang="de-DE" sz="1600" dirty="0" err="1"/>
            <a:t>appears</a:t>
          </a:r>
          <a:r>
            <a:rPr lang="de-DE" sz="1600" dirty="0"/>
            <a:t> </a:t>
          </a:r>
          <a:r>
            <a:rPr lang="de-DE" sz="1600" dirty="0" err="1"/>
            <a:t>more</a:t>
          </a:r>
          <a:r>
            <a:rPr lang="de-DE" sz="1600" dirty="0"/>
            <a:t> </a:t>
          </a:r>
          <a:r>
            <a:rPr lang="de-DE" sz="1600" dirty="0" err="1"/>
            <a:t>credible</a:t>
          </a:r>
          <a:r>
            <a:rPr lang="de-DE" sz="1600" dirty="0"/>
            <a:t>)</a:t>
          </a:r>
          <a:endParaRPr lang="en-US" sz="1600" dirty="0"/>
        </a:p>
      </dgm:t>
    </dgm:pt>
    <dgm:pt modelId="{CD46B288-796C-472C-BA94-8A5BD8E16854}" type="parTrans" cxnId="{0EDCEB96-F202-4F29-947D-E24E96540CD6}">
      <dgm:prSet/>
      <dgm:spPr/>
      <dgm:t>
        <a:bodyPr/>
        <a:lstStyle/>
        <a:p>
          <a:endParaRPr lang="en-US" sz="1200"/>
        </a:p>
      </dgm:t>
    </dgm:pt>
    <dgm:pt modelId="{7F07D0C3-84C7-4ADE-A96B-CFC61A4E6520}" type="sibTrans" cxnId="{0EDCEB96-F202-4F29-947D-E24E96540CD6}">
      <dgm:prSet/>
      <dgm:spPr/>
      <dgm:t>
        <a:bodyPr/>
        <a:lstStyle/>
        <a:p>
          <a:endParaRPr lang="en-US" sz="1200"/>
        </a:p>
      </dgm:t>
    </dgm:pt>
    <dgm:pt modelId="{63124F2C-419F-459F-AEDD-02CC7E967AF0}">
      <dgm:prSet custT="1"/>
      <dgm:spPr/>
      <dgm:t>
        <a:bodyPr/>
        <a:lstStyle/>
        <a:p>
          <a:r>
            <a:rPr lang="de-DE" sz="1600" dirty="0" err="1"/>
            <a:t>Illusory</a:t>
          </a:r>
          <a:r>
            <a:rPr lang="de-DE" sz="1600" dirty="0"/>
            <a:t> </a:t>
          </a:r>
          <a:r>
            <a:rPr lang="de-DE" sz="1600" dirty="0" err="1"/>
            <a:t>truth</a:t>
          </a:r>
          <a:r>
            <a:rPr lang="de-DE" sz="1600" dirty="0"/>
            <a:t> </a:t>
          </a:r>
          <a:r>
            <a:rPr lang="de-DE" sz="1600" dirty="0" err="1"/>
            <a:t>effect</a:t>
          </a:r>
          <a:r>
            <a:rPr lang="de-DE" sz="1600" dirty="0"/>
            <a:t> (</a:t>
          </a:r>
          <a:r>
            <a:rPr lang="de-DE" sz="1600" dirty="0" err="1"/>
            <a:t>repetition</a:t>
          </a:r>
          <a:r>
            <a:rPr lang="de-DE" sz="1600" dirty="0"/>
            <a:t> </a:t>
          </a:r>
          <a:r>
            <a:rPr lang="de-DE" sz="1600" dirty="0" err="1"/>
            <a:t>increases</a:t>
          </a:r>
          <a:r>
            <a:rPr lang="de-DE" sz="1600" dirty="0"/>
            <a:t> </a:t>
          </a:r>
          <a:r>
            <a:rPr lang="de-DE" sz="1600" dirty="0" err="1"/>
            <a:t>credibility</a:t>
          </a:r>
          <a:r>
            <a:rPr lang="de-DE" sz="1600" dirty="0"/>
            <a:t>, </a:t>
          </a:r>
          <a:r>
            <a:rPr lang="de-DE" sz="1600" dirty="0" err="1"/>
            <a:t>even</a:t>
          </a:r>
          <a:r>
            <a:rPr lang="de-DE" sz="1600" dirty="0"/>
            <a:t> </a:t>
          </a:r>
          <a:r>
            <a:rPr lang="de-DE" sz="1600" dirty="0" err="1"/>
            <a:t>if</a:t>
          </a:r>
          <a:r>
            <a:rPr lang="de-DE" sz="1600" dirty="0"/>
            <a:t> </a:t>
          </a:r>
          <a:r>
            <a:rPr lang="de-DE" sz="1600" dirty="0" err="1"/>
            <a:t>initially</a:t>
          </a:r>
          <a:r>
            <a:rPr lang="de-DE" sz="1600" dirty="0"/>
            <a:t> </a:t>
          </a:r>
          <a:r>
            <a:rPr lang="de-DE" sz="1600" dirty="0" err="1"/>
            <a:t>low</a:t>
          </a:r>
          <a:r>
            <a:rPr lang="de-DE" sz="1600" dirty="0"/>
            <a:t>) – </a:t>
          </a:r>
          <a:r>
            <a:rPr lang="de-DE" sz="1600" dirty="0" err="1"/>
            <a:t>Mere</a:t>
          </a:r>
          <a:r>
            <a:rPr lang="de-DE" sz="1600" dirty="0"/>
            <a:t> </a:t>
          </a:r>
          <a:r>
            <a:rPr lang="de-DE" sz="1600" dirty="0" err="1"/>
            <a:t>Exposure</a:t>
          </a:r>
          <a:r>
            <a:rPr lang="de-DE" sz="1600" dirty="0"/>
            <a:t> </a:t>
          </a:r>
          <a:endParaRPr lang="en-US" sz="1600" dirty="0"/>
        </a:p>
      </dgm:t>
    </dgm:pt>
    <dgm:pt modelId="{932128DF-1F88-45B9-875E-BB469D2E7EA2}" type="parTrans" cxnId="{F0481D8F-35B1-4ECB-B027-B34180A1D140}">
      <dgm:prSet/>
      <dgm:spPr/>
      <dgm:t>
        <a:bodyPr/>
        <a:lstStyle/>
        <a:p>
          <a:endParaRPr lang="en-US" sz="1200"/>
        </a:p>
      </dgm:t>
    </dgm:pt>
    <dgm:pt modelId="{A3EECDBE-35D3-44A3-A5D1-228078A6BA30}" type="sibTrans" cxnId="{F0481D8F-35B1-4ECB-B027-B34180A1D140}">
      <dgm:prSet/>
      <dgm:spPr/>
      <dgm:t>
        <a:bodyPr/>
        <a:lstStyle/>
        <a:p>
          <a:endParaRPr lang="en-US" sz="1200"/>
        </a:p>
      </dgm:t>
    </dgm:pt>
    <dgm:pt modelId="{A207D192-6182-4C2D-82F7-F5282EA7EA8F}">
      <dgm:prSet custT="1"/>
      <dgm:spPr/>
      <dgm:t>
        <a:bodyPr/>
        <a:lstStyle/>
        <a:p>
          <a:r>
            <a:rPr lang="de-DE" sz="1400" dirty="0"/>
            <a:t>System-1 </a:t>
          </a:r>
          <a:r>
            <a:rPr lang="de-DE" sz="1400" dirty="0" err="1"/>
            <a:t>thinking</a:t>
          </a:r>
          <a:r>
            <a:rPr lang="de-DE" sz="1400" dirty="0"/>
            <a:t> (-&gt; </a:t>
          </a:r>
          <a:r>
            <a:rPr lang="de-DE" sz="1400" dirty="0" err="1"/>
            <a:t>Cog</a:t>
          </a:r>
          <a:r>
            <a:rPr lang="de-DE" sz="1400" dirty="0"/>
            <a:t>. Refl. Task)</a:t>
          </a:r>
          <a:endParaRPr lang="en-US" sz="1400" dirty="0"/>
        </a:p>
      </dgm:t>
    </dgm:pt>
    <dgm:pt modelId="{E148ACAE-E196-4EC8-BD58-A638287978DA}" type="parTrans" cxnId="{50757371-CACA-4D7A-A403-D510C0C060A4}">
      <dgm:prSet/>
      <dgm:spPr/>
      <dgm:t>
        <a:bodyPr/>
        <a:lstStyle/>
        <a:p>
          <a:endParaRPr lang="en-US" sz="1200"/>
        </a:p>
      </dgm:t>
    </dgm:pt>
    <dgm:pt modelId="{814036A5-3AD7-44B8-B3A0-64E29935C4F4}" type="sibTrans" cxnId="{50757371-CACA-4D7A-A403-D510C0C060A4}">
      <dgm:prSet/>
      <dgm:spPr/>
      <dgm:t>
        <a:bodyPr/>
        <a:lstStyle/>
        <a:p>
          <a:endParaRPr lang="en-US" sz="1200"/>
        </a:p>
      </dgm:t>
    </dgm:pt>
    <dgm:pt modelId="{E4427CEE-99C8-4C44-842C-98C659AF1DFB}" type="pres">
      <dgm:prSet presAssocID="{D48132EA-F714-4653-BDC6-9C27B6F28641}" presName="Name0" presStyleCnt="0">
        <dgm:presLayoutVars>
          <dgm:dir/>
          <dgm:animLvl val="lvl"/>
          <dgm:resizeHandles val="exact"/>
        </dgm:presLayoutVars>
      </dgm:prSet>
      <dgm:spPr/>
    </dgm:pt>
    <dgm:pt modelId="{67E4C74A-F052-46B2-88B3-A4534EAB2907}" type="pres">
      <dgm:prSet presAssocID="{ADF386BB-F824-49FD-A99D-5B6B697DB550}" presName="linNode" presStyleCnt="0"/>
      <dgm:spPr/>
    </dgm:pt>
    <dgm:pt modelId="{4C56AB8E-7FD9-45AA-B649-808B68A8DDDB}" type="pres">
      <dgm:prSet presAssocID="{ADF386BB-F824-49FD-A99D-5B6B697DB550}" presName="parentText" presStyleLbl="node1" presStyleIdx="0" presStyleCnt="3" custScaleX="277778" custLinFactNeighborX="0" custLinFactNeighborY="3255">
        <dgm:presLayoutVars>
          <dgm:chMax val="1"/>
          <dgm:bulletEnabled val="1"/>
        </dgm:presLayoutVars>
      </dgm:prSet>
      <dgm:spPr/>
    </dgm:pt>
    <dgm:pt modelId="{DB2C9AA1-4EE3-484C-B606-F69AA30E4787}" type="pres">
      <dgm:prSet presAssocID="{7F07D0C3-84C7-4ADE-A96B-CFC61A4E6520}" presName="sp" presStyleCnt="0"/>
      <dgm:spPr/>
    </dgm:pt>
    <dgm:pt modelId="{0E15DAE4-63F1-486D-B372-F65AD63C3915}" type="pres">
      <dgm:prSet presAssocID="{63124F2C-419F-459F-AEDD-02CC7E967AF0}" presName="linNode" presStyleCnt="0"/>
      <dgm:spPr/>
    </dgm:pt>
    <dgm:pt modelId="{4AF578DA-5E53-410A-B4F9-E00B36AF5FEB}" type="pres">
      <dgm:prSet presAssocID="{63124F2C-419F-459F-AEDD-02CC7E967AF0}" presName="parentText" presStyleLbl="node1" presStyleIdx="1" presStyleCnt="3" custScaleX="277778">
        <dgm:presLayoutVars>
          <dgm:chMax val="1"/>
          <dgm:bulletEnabled val="1"/>
        </dgm:presLayoutVars>
      </dgm:prSet>
      <dgm:spPr/>
    </dgm:pt>
    <dgm:pt modelId="{E45300B5-184C-44A3-B544-0C95B0AB0FEE}" type="pres">
      <dgm:prSet presAssocID="{A3EECDBE-35D3-44A3-A5D1-228078A6BA30}" presName="sp" presStyleCnt="0"/>
      <dgm:spPr/>
    </dgm:pt>
    <dgm:pt modelId="{9E717C1F-573A-4323-ABBD-4C7875319CB9}" type="pres">
      <dgm:prSet presAssocID="{A207D192-6182-4C2D-82F7-F5282EA7EA8F}" presName="linNode" presStyleCnt="0"/>
      <dgm:spPr/>
    </dgm:pt>
    <dgm:pt modelId="{682E045F-65F6-477D-BD44-5F06F4F5C928}" type="pres">
      <dgm:prSet presAssocID="{A207D192-6182-4C2D-82F7-F5282EA7EA8F}" presName="parentText" presStyleLbl="node1" presStyleIdx="2" presStyleCnt="3" custScaleX="277778">
        <dgm:presLayoutVars>
          <dgm:chMax val="1"/>
          <dgm:bulletEnabled val="1"/>
        </dgm:presLayoutVars>
      </dgm:prSet>
      <dgm:spPr/>
    </dgm:pt>
  </dgm:ptLst>
  <dgm:cxnLst>
    <dgm:cxn modelId="{50757371-CACA-4D7A-A403-D510C0C060A4}" srcId="{D48132EA-F714-4653-BDC6-9C27B6F28641}" destId="{A207D192-6182-4C2D-82F7-F5282EA7EA8F}" srcOrd="2" destOrd="0" parTransId="{E148ACAE-E196-4EC8-BD58-A638287978DA}" sibTransId="{814036A5-3AD7-44B8-B3A0-64E29935C4F4}"/>
    <dgm:cxn modelId="{F85BB08B-3E2A-4F83-B85B-05C4B510D885}" type="presOf" srcId="{63124F2C-419F-459F-AEDD-02CC7E967AF0}" destId="{4AF578DA-5E53-410A-B4F9-E00B36AF5FEB}" srcOrd="0" destOrd="0" presId="urn:microsoft.com/office/officeart/2005/8/layout/vList5"/>
    <dgm:cxn modelId="{D39E978C-A134-4671-AE94-7F701E8E091B}" type="presOf" srcId="{ADF386BB-F824-49FD-A99D-5B6B697DB550}" destId="{4C56AB8E-7FD9-45AA-B649-808B68A8DDDB}" srcOrd="0" destOrd="0" presId="urn:microsoft.com/office/officeart/2005/8/layout/vList5"/>
    <dgm:cxn modelId="{F0481D8F-35B1-4ECB-B027-B34180A1D140}" srcId="{D48132EA-F714-4653-BDC6-9C27B6F28641}" destId="{63124F2C-419F-459F-AEDD-02CC7E967AF0}" srcOrd="1" destOrd="0" parTransId="{932128DF-1F88-45B9-875E-BB469D2E7EA2}" sibTransId="{A3EECDBE-35D3-44A3-A5D1-228078A6BA30}"/>
    <dgm:cxn modelId="{0EDCEB96-F202-4F29-947D-E24E96540CD6}" srcId="{D48132EA-F714-4653-BDC6-9C27B6F28641}" destId="{ADF386BB-F824-49FD-A99D-5B6B697DB550}" srcOrd="0" destOrd="0" parTransId="{CD46B288-796C-472C-BA94-8A5BD8E16854}" sibTransId="{7F07D0C3-84C7-4ADE-A96B-CFC61A4E6520}"/>
    <dgm:cxn modelId="{497DDCC6-8518-4600-A1AD-AFA396BBC37D}" type="presOf" srcId="{D48132EA-F714-4653-BDC6-9C27B6F28641}" destId="{E4427CEE-99C8-4C44-842C-98C659AF1DFB}" srcOrd="0" destOrd="0" presId="urn:microsoft.com/office/officeart/2005/8/layout/vList5"/>
    <dgm:cxn modelId="{657A39F3-6283-4FD1-932F-9C7006FB51B3}" type="presOf" srcId="{A207D192-6182-4C2D-82F7-F5282EA7EA8F}" destId="{682E045F-65F6-477D-BD44-5F06F4F5C928}" srcOrd="0" destOrd="0" presId="urn:microsoft.com/office/officeart/2005/8/layout/vList5"/>
    <dgm:cxn modelId="{001CBCD7-0A95-452A-BC45-5F2DEF993D90}" type="presParOf" srcId="{E4427CEE-99C8-4C44-842C-98C659AF1DFB}" destId="{67E4C74A-F052-46B2-88B3-A4534EAB2907}" srcOrd="0" destOrd="0" presId="urn:microsoft.com/office/officeart/2005/8/layout/vList5"/>
    <dgm:cxn modelId="{EEB5BB7A-7DE6-42C4-8962-914923D594EB}" type="presParOf" srcId="{67E4C74A-F052-46B2-88B3-A4534EAB2907}" destId="{4C56AB8E-7FD9-45AA-B649-808B68A8DDDB}" srcOrd="0" destOrd="0" presId="urn:microsoft.com/office/officeart/2005/8/layout/vList5"/>
    <dgm:cxn modelId="{8D740604-561C-4D62-A7C9-F811CCA0B6C5}" type="presParOf" srcId="{E4427CEE-99C8-4C44-842C-98C659AF1DFB}" destId="{DB2C9AA1-4EE3-484C-B606-F69AA30E4787}" srcOrd="1" destOrd="0" presId="urn:microsoft.com/office/officeart/2005/8/layout/vList5"/>
    <dgm:cxn modelId="{B406D529-EAD4-45E6-B3DB-D521B0EB3AB3}" type="presParOf" srcId="{E4427CEE-99C8-4C44-842C-98C659AF1DFB}" destId="{0E15DAE4-63F1-486D-B372-F65AD63C3915}" srcOrd="2" destOrd="0" presId="urn:microsoft.com/office/officeart/2005/8/layout/vList5"/>
    <dgm:cxn modelId="{227C83A5-BBF3-40C6-96BB-F8CD3A3755AE}" type="presParOf" srcId="{0E15DAE4-63F1-486D-B372-F65AD63C3915}" destId="{4AF578DA-5E53-410A-B4F9-E00B36AF5FEB}" srcOrd="0" destOrd="0" presId="urn:microsoft.com/office/officeart/2005/8/layout/vList5"/>
    <dgm:cxn modelId="{BFF03CC7-9A02-4908-AFB9-DD57939F58D6}" type="presParOf" srcId="{E4427CEE-99C8-4C44-842C-98C659AF1DFB}" destId="{E45300B5-184C-44A3-B544-0C95B0AB0FEE}" srcOrd="3" destOrd="0" presId="urn:microsoft.com/office/officeart/2005/8/layout/vList5"/>
    <dgm:cxn modelId="{90CA59E2-7988-4EEA-A4E9-B5A28FA6BBB5}" type="presParOf" srcId="{E4427CEE-99C8-4C44-842C-98C659AF1DFB}" destId="{9E717C1F-573A-4323-ABBD-4C7875319CB9}" srcOrd="4" destOrd="0" presId="urn:microsoft.com/office/officeart/2005/8/layout/vList5"/>
    <dgm:cxn modelId="{3B9221A0-6766-4E36-A0C7-7AB41A548356}" type="presParOf" srcId="{9E717C1F-573A-4323-ABBD-4C7875319CB9}" destId="{682E045F-65F6-477D-BD44-5F06F4F5C928}"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01A253-4596-40D7-A621-E8CDF7E072C8}"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BCF3E593-C501-41F6-864E-602C41D9DD6B}">
      <dgm:prSet/>
      <dgm:spPr/>
      <dgm:t>
        <a:bodyPr/>
        <a:lstStyle/>
        <a:p>
          <a:r>
            <a:rPr lang="de-DE"/>
            <a:t>Political orientation: Conservatism</a:t>
          </a:r>
          <a:endParaRPr lang="en-US"/>
        </a:p>
      </dgm:t>
    </dgm:pt>
    <dgm:pt modelId="{01A50F66-36E2-4A31-817B-821B70DC08C1}" type="parTrans" cxnId="{C68A4E57-6D7E-4CA1-AF4F-6872DEB4AFD5}">
      <dgm:prSet/>
      <dgm:spPr/>
      <dgm:t>
        <a:bodyPr/>
        <a:lstStyle/>
        <a:p>
          <a:endParaRPr lang="en-US"/>
        </a:p>
      </dgm:t>
    </dgm:pt>
    <dgm:pt modelId="{EC1F93E8-3866-4E81-A9D4-0C538A415EFE}" type="sibTrans" cxnId="{C68A4E57-6D7E-4CA1-AF4F-6872DEB4AFD5}">
      <dgm:prSet/>
      <dgm:spPr/>
      <dgm:t>
        <a:bodyPr/>
        <a:lstStyle/>
        <a:p>
          <a:endParaRPr lang="en-US"/>
        </a:p>
      </dgm:t>
    </dgm:pt>
    <dgm:pt modelId="{7226B37E-10CA-4845-9C26-F39494E71539}">
      <dgm:prSet/>
      <dgm:spPr/>
      <dgm:t>
        <a:bodyPr/>
        <a:lstStyle/>
        <a:p>
          <a:r>
            <a:rPr lang="de-DE"/>
            <a:t>Gender: no effect</a:t>
          </a:r>
          <a:endParaRPr lang="en-US"/>
        </a:p>
      </dgm:t>
    </dgm:pt>
    <dgm:pt modelId="{806B5943-CC2E-48FA-82F0-D87D53CB1814}" type="parTrans" cxnId="{60B28853-8EC4-44D3-AC35-9915AD1DAF7F}">
      <dgm:prSet/>
      <dgm:spPr/>
      <dgm:t>
        <a:bodyPr/>
        <a:lstStyle/>
        <a:p>
          <a:endParaRPr lang="en-US"/>
        </a:p>
      </dgm:t>
    </dgm:pt>
    <dgm:pt modelId="{112E5403-3B54-4941-976D-15236855752E}" type="sibTrans" cxnId="{60B28853-8EC4-44D3-AC35-9915AD1DAF7F}">
      <dgm:prSet/>
      <dgm:spPr/>
      <dgm:t>
        <a:bodyPr/>
        <a:lstStyle/>
        <a:p>
          <a:endParaRPr lang="en-US"/>
        </a:p>
      </dgm:t>
    </dgm:pt>
    <dgm:pt modelId="{FA4C97D8-945E-4251-8F7A-41C47C8543C6}">
      <dgm:prSet/>
      <dgm:spPr/>
      <dgm:t>
        <a:bodyPr/>
        <a:lstStyle/>
        <a:p>
          <a:r>
            <a:rPr lang="de-DE"/>
            <a:t>Education: no effect (except in complex matters)</a:t>
          </a:r>
          <a:endParaRPr lang="en-US"/>
        </a:p>
      </dgm:t>
    </dgm:pt>
    <dgm:pt modelId="{75400E12-44E9-4B4F-B4D5-69B82BA82043}" type="parTrans" cxnId="{C7CD51FE-6279-418B-9965-9DD174517657}">
      <dgm:prSet/>
      <dgm:spPr/>
      <dgm:t>
        <a:bodyPr/>
        <a:lstStyle/>
        <a:p>
          <a:endParaRPr lang="en-US"/>
        </a:p>
      </dgm:t>
    </dgm:pt>
    <dgm:pt modelId="{D35C7D1E-67ED-47EE-93D2-EE30BB026190}" type="sibTrans" cxnId="{C7CD51FE-6279-418B-9965-9DD174517657}">
      <dgm:prSet/>
      <dgm:spPr/>
      <dgm:t>
        <a:bodyPr/>
        <a:lstStyle/>
        <a:p>
          <a:endParaRPr lang="en-US"/>
        </a:p>
      </dgm:t>
    </dgm:pt>
    <dgm:pt modelId="{E77E84F8-A5A9-4B97-9267-9703ADEF8313}">
      <dgm:prSet/>
      <dgm:spPr/>
      <dgm:t>
        <a:bodyPr/>
        <a:lstStyle/>
        <a:p>
          <a:r>
            <a:rPr lang="de-DE" dirty="0"/>
            <a:t>Age: 7x </a:t>
          </a:r>
          <a:r>
            <a:rPr lang="de-DE" dirty="0" err="1"/>
            <a:t>higher</a:t>
          </a:r>
          <a:r>
            <a:rPr lang="de-DE" dirty="0"/>
            <a:t> </a:t>
          </a:r>
          <a:r>
            <a:rPr lang="de-DE" dirty="0" err="1"/>
            <a:t>probability</a:t>
          </a:r>
          <a:r>
            <a:rPr lang="de-DE" dirty="0"/>
            <a:t> </a:t>
          </a:r>
          <a:r>
            <a:rPr lang="de-DE" dirty="0" err="1"/>
            <a:t>to</a:t>
          </a:r>
          <a:r>
            <a:rPr lang="de-DE" dirty="0"/>
            <a:t> </a:t>
          </a:r>
          <a:r>
            <a:rPr lang="de-DE" dirty="0" err="1"/>
            <a:t>share</a:t>
          </a:r>
          <a:r>
            <a:rPr lang="de-DE" dirty="0"/>
            <a:t> FN &gt;65y </a:t>
          </a:r>
          <a:r>
            <a:rPr lang="de-DE" dirty="0" err="1"/>
            <a:t>comp.</a:t>
          </a:r>
          <a:r>
            <a:rPr lang="de-DE" dirty="0"/>
            <a:t> 18-29y</a:t>
          </a:r>
          <a:endParaRPr lang="en-US" dirty="0"/>
        </a:p>
      </dgm:t>
    </dgm:pt>
    <dgm:pt modelId="{A233B78F-85DD-47AB-93DB-A49D0182C48B}" type="parTrans" cxnId="{662E3093-46C5-4774-AD92-3EC8A63882F0}">
      <dgm:prSet/>
      <dgm:spPr/>
      <dgm:t>
        <a:bodyPr/>
        <a:lstStyle/>
        <a:p>
          <a:endParaRPr lang="en-US"/>
        </a:p>
      </dgm:t>
    </dgm:pt>
    <dgm:pt modelId="{9C0EB91B-E947-41B3-8318-9AF7105AAD1B}" type="sibTrans" cxnId="{662E3093-46C5-4774-AD92-3EC8A63882F0}">
      <dgm:prSet/>
      <dgm:spPr/>
      <dgm:t>
        <a:bodyPr/>
        <a:lstStyle/>
        <a:p>
          <a:endParaRPr lang="en-US"/>
        </a:p>
      </dgm:t>
    </dgm:pt>
    <dgm:pt modelId="{CDD77F4F-2B75-40E9-8EC4-F19C2A893A6C}">
      <dgm:prSet/>
      <dgm:spPr/>
      <dgm:t>
        <a:bodyPr/>
        <a:lstStyle/>
        <a:p>
          <a:r>
            <a:rPr lang="de-DE"/>
            <a:t>Stable after controlling for pol.or. </a:t>
          </a:r>
          <a:endParaRPr lang="en-US"/>
        </a:p>
      </dgm:t>
    </dgm:pt>
    <dgm:pt modelId="{88C6E9D1-9F4B-4AB1-B72A-3C1F2E96E568}" type="parTrans" cxnId="{BB534B1B-109A-44BF-94CF-D9C537D89F6C}">
      <dgm:prSet/>
      <dgm:spPr/>
      <dgm:t>
        <a:bodyPr/>
        <a:lstStyle/>
        <a:p>
          <a:endParaRPr lang="en-US"/>
        </a:p>
      </dgm:t>
    </dgm:pt>
    <dgm:pt modelId="{8AB6DB76-B9E4-4B3B-9350-DAD7E628AF38}" type="sibTrans" cxnId="{BB534B1B-109A-44BF-94CF-D9C537D89F6C}">
      <dgm:prSet/>
      <dgm:spPr/>
      <dgm:t>
        <a:bodyPr/>
        <a:lstStyle/>
        <a:p>
          <a:endParaRPr lang="en-US"/>
        </a:p>
      </dgm:t>
    </dgm:pt>
    <dgm:pt modelId="{41B90D2B-19BC-4E06-9205-4275E01EBD9B}">
      <dgm:prSet/>
      <dgm:spPr/>
      <dgm:t>
        <a:bodyPr/>
        <a:lstStyle/>
        <a:p>
          <a:r>
            <a:rPr lang="de-DE"/>
            <a:t>-&gt; ? Media consumption patterns, used to high-qual journalism -&gt; prevalence effect?</a:t>
          </a:r>
          <a:endParaRPr lang="en-US"/>
        </a:p>
      </dgm:t>
    </dgm:pt>
    <dgm:pt modelId="{67E08323-2A95-4C71-88AD-2A2B28B10C5B}" type="parTrans" cxnId="{28DE601F-B081-46B8-828F-7FD8B11924F4}">
      <dgm:prSet/>
      <dgm:spPr/>
      <dgm:t>
        <a:bodyPr/>
        <a:lstStyle/>
        <a:p>
          <a:endParaRPr lang="en-US"/>
        </a:p>
      </dgm:t>
    </dgm:pt>
    <dgm:pt modelId="{2718BD0D-6B31-4509-9189-5D7734440A41}" type="sibTrans" cxnId="{28DE601F-B081-46B8-828F-7FD8B11924F4}">
      <dgm:prSet/>
      <dgm:spPr/>
      <dgm:t>
        <a:bodyPr/>
        <a:lstStyle/>
        <a:p>
          <a:endParaRPr lang="en-US"/>
        </a:p>
      </dgm:t>
    </dgm:pt>
    <dgm:pt modelId="{A0DCF467-B1E0-437D-A289-D901DB6042F8}" type="pres">
      <dgm:prSet presAssocID="{0E01A253-4596-40D7-A621-E8CDF7E072C8}" presName="Name0" presStyleCnt="0">
        <dgm:presLayoutVars>
          <dgm:dir/>
          <dgm:animLvl val="lvl"/>
          <dgm:resizeHandles val="exact"/>
        </dgm:presLayoutVars>
      </dgm:prSet>
      <dgm:spPr/>
    </dgm:pt>
    <dgm:pt modelId="{4127480E-5CDC-4625-AE5E-CFF9E78802D8}" type="pres">
      <dgm:prSet presAssocID="{BCF3E593-C501-41F6-864E-602C41D9DD6B}" presName="linNode" presStyleCnt="0"/>
      <dgm:spPr/>
    </dgm:pt>
    <dgm:pt modelId="{3A376F49-2E31-4FAC-92DF-9B2420E2562D}" type="pres">
      <dgm:prSet presAssocID="{BCF3E593-C501-41F6-864E-602C41D9DD6B}" presName="parentText" presStyleLbl="node1" presStyleIdx="0" presStyleCnt="4">
        <dgm:presLayoutVars>
          <dgm:chMax val="1"/>
          <dgm:bulletEnabled val="1"/>
        </dgm:presLayoutVars>
      </dgm:prSet>
      <dgm:spPr/>
    </dgm:pt>
    <dgm:pt modelId="{3926CE8E-028B-471E-A98D-29A1A43E8D34}" type="pres">
      <dgm:prSet presAssocID="{EC1F93E8-3866-4E81-A9D4-0C538A415EFE}" presName="sp" presStyleCnt="0"/>
      <dgm:spPr/>
    </dgm:pt>
    <dgm:pt modelId="{E18B4290-423D-4E09-8FDD-8DDF1F5AEC28}" type="pres">
      <dgm:prSet presAssocID="{7226B37E-10CA-4845-9C26-F39494E71539}" presName="linNode" presStyleCnt="0"/>
      <dgm:spPr/>
    </dgm:pt>
    <dgm:pt modelId="{9E0102B4-9BC5-48FF-9088-833040F85659}" type="pres">
      <dgm:prSet presAssocID="{7226B37E-10CA-4845-9C26-F39494E71539}" presName="parentText" presStyleLbl="node1" presStyleIdx="1" presStyleCnt="4">
        <dgm:presLayoutVars>
          <dgm:chMax val="1"/>
          <dgm:bulletEnabled val="1"/>
        </dgm:presLayoutVars>
      </dgm:prSet>
      <dgm:spPr/>
    </dgm:pt>
    <dgm:pt modelId="{BA32BE17-C5A3-4390-AB73-6CEAD1FE7777}" type="pres">
      <dgm:prSet presAssocID="{112E5403-3B54-4941-976D-15236855752E}" presName="sp" presStyleCnt="0"/>
      <dgm:spPr/>
    </dgm:pt>
    <dgm:pt modelId="{A082B150-EF93-4AB1-BF12-F4F8523CB142}" type="pres">
      <dgm:prSet presAssocID="{FA4C97D8-945E-4251-8F7A-41C47C8543C6}" presName="linNode" presStyleCnt="0"/>
      <dgm:spPr/>
    </dgm:pt>
    <dgm:pt modelId="{8B9860DE-E9D5-4363-89C3-D7FBB05FC933}" type="pres">
      <dgm:prSet presAssocID="{FA4C97D8-945E-4251-8F7A-41C47C8543C6}" presName="parentText" presStyleLbl="node1" presStyleIdx="2" presStyleCnt="4">
        <dgm:presLayoutVars>
          <dgm:chMax val="1"/>
          <dgm:bulletEnabled val="1"/>
        </dgm:presLayoutVars>
      </dgm:prSet>
      <dgm:spPr/>
    </dgm:pt>
    <dgm:pt modelId="{C2D62FCF-FA17-4435-A581-F19A9AA16041}" type="pres">
      <dgm:prSet presAssocID="{D35C7D1E-67ED-47EE-93D2-EE30BB026190}" presName="sp" presStyleCnt="0"/>
      <dgm:spPr/>
    </dgm:pt>
    <dgm:pt modelId="{F4A41C0B-7AC8-4D6E-A2DB-813A37561DBE}" type="pres">
      <dgm:prSet presAssocID="{E77E84F8-A5A9-4B97-9267-9703ADEF8313}" presName="linNode" presStyleCnt="0"/>
      <dgm:spPr/>
    </dgm:pt>
    <dgm:pt modelId="{7B249DA2-FA24-4BC5-AAE5-D6CEC2DFB24F}" type="pres">
      <dgm:prSet presAssocID="{E77E84F8-A5A9-4B97-9267-9703ADEF8313}" presName="parentText" presStyleLbl="node1" presStyleIdx="3" presStyleCnt="4">
        <dgm:presLayoutVars>
          <dgm:chMax val="1"/>
          <dgm:bulletEnabled val="1"/>
        </dgm:presLayoutVars>
      </dgm:prSet>
      <dgm:spPr/>
    </dgm:pt>
    <dgm:pt modelId="{2F5A0347-B82F-4339-BC43-9EEB2F255564}" type="pres">
      <dgm:prSet presAssocID="{E77E84F8-A5A9-4B97-9267-9703ADEF8313}" presName="descendantText" presStyleLbl="alignAccFollowNode1" presStyleIdx="0" presStyleCnt="1">
        <dgm:presLayoutVars>
          <dgm:bulletEnabled val="1"/>
        </dgm:presLayoutVars>
      </dgm:prSet>
      <dgm:spPr/>
    </dgm:pt>
  </dgm:ptLst>
  <dgm:cxnLst>
    <dgm:cxn modelId="{BB534B1B-109A-44BF-94CF-D9C537D89F6C}" srcId="{E77E84F8-A5A9-4B97-9267-9703ADEF8313}" destId="{CDD77F4F-2B75-40E9-8EC4-F19C2A893A6C}" srcOrd="0" destOrd="0" parTransId="{88C6E9D1-9F4B-4AB1-B72A-3C1F2E96E568}" sibTransId="{8AB6DB76-B9E4-4B3B-9350-DAD7E628AF38}"/>
    <dgm:cxn modelId="{28DE601F-B081-46B8-828F-7FD8B11924F4}" srcId="{CDD77F4F-2B75-40E9-8EC4-F19C2A893A6C}" destId="{41B90D2B-19BC-4E06-9205-4275E01EBD9B}" srcOrd="0" destOrd="0" parTransId="{67E08323-2A95-4C71-88AD-2A2B28B10C5B}" sibTransId="{2718BD0D-6B31-4509-9189-5D7734440A41}"/>
    <dgm:cxn modelId="{1F6AB134-D3A9-4397-80D9-265F8D91B783}" type="presOf" srcId="{E77E84F8-A5A9-4B97-9267-9703ADEF8313}" destId="{7B249DA2-FA24-4BC5-AAE5-D6CEC2DFB24F}" srcOrd="0" destOrd="0" presId="urn:microsoft.com/office/officeart/2005/8/layout/vList5"/>
    <dgm:cxn modelId="{7F65455B-8B49-430D-9DD6-579FEFF68409}" type="presOf" srcId="{CDD77F4F-2B75-40E9-8EC4-F19C2A893A6C}" destId="{2F5A0347-B82F-4339-BC43-9EEB2F255564}" srcOrd="0" destOrd="0" presId="urn:microsoft.com/office/officeart/2005/8/layout/vList5"/>
    <dgm:cxn modelId="{7AE5775C-53D9-4305-93F9-27151BC1F279}" type="presOf" srcId="{41B90D2B-19BC-4E06-9205-4275E01EBD9B}" destId="{2F5A0347-B82F-4339-BC43-9EEB2F255564}" srcOrd="0" destOrd="1" presId="urn:microsoft.com/office/officeart/2005/8/layout/vList5"/>
    <dgm:cxn modelId="{60B28853-8EC4-44D3-AC35-9915AD1DAF7F}" srcId="{0E01A253-4596-40D7-A621-E8CDF7E072C8}" destId="{7226B37E-10CA-4845-9C26-F39494E71539}" srcOrd="1" destOrd="0" parTransId="{806B5943-CC2E-48FA-82F0-D87D53CB1814}" sibTransId="{112E5403-3B54-4941-976D-15236855752E}"/>
    <dgm:cxn modelId="{C68A4E57-6D7E-4CA1-AF4F-6872DEB4AFD5}" srcId="{0E01A253-4596-40D7-A621-E8CDF7E072C8}" destId="{BCF3E593-C501-41F6-864E-602C41D9DD6B}" srcOrd="0" destOrd="0" parTransId="{01A50F66-36E2-4A31-817B-821B70DC08C1}" sibTransId="{EC1F93E8-3866-4E81-A9D4-0C538A415EFE}"/>
    <dgm:cxn modelId="{BFB76B5A-B702-4BCE-BBAB-29D83CFD36CD}" type="presOf" srcId="{0E01A253-4596-40D7-A621-E8CDF7E072C8}" destId="{A0DCF467-B1E0-437D-A289-D901DB6042F8}" srcOrd="0" destOrd="0" presId="urn:microsoft.com/office/officeart/2005/8/layout/vList5"/>
    <dgm:cxn modelId="{662E3093-46C5-4774-AD92-3EC8A63882F0}" srcId="{0E01A253-4596-40D7-A621-E8CDF7E072C8}" destId="{E77E84F8-A5A9-4B97-9267-9703ADEF8313}" srcOrd="3" destOrd="0" parTransId="{A233B78F-85DD-47AB-93DB-A49D0182C48B}" sibTransId="{9C0EB91B-E947-41B3-8318-9AF7105AAD1B}"/>
    <dgm:cxn modelId="{9F74B1BB-A633-4159-B55E-1E42F4A9740B}" type="presOf" srcId="{BCF3E593-C501-41F6-864E-602C41D9DD6B}" destId="{3A376F49-2E31-4FAC-92DF-9B2420E2562D}" srcOrd="0" destOrd="0" presId="urn:microsoft.com/office/officeart/2005/8/layout/vList5"/>
    <dgm:cxn modelId="{415344C4-F070-41B8-9944-2EDF10CCB633}" type="presOf" srcId="{FA4C97D8-945E-4251-8F7A-41C47C8543C6}" destId="{8B9860DE-E9D5-4363-89C3-D7FBB05FC933}" srcOrd="0" destOrd="0" presId="urn:microsoft.com/office/officeart/2005/8/layout/vList5"/>
    <dgm:cxn modelId="{48DABAEF-DFCD-4C53-B879-4E5FCD45713D}" type="presOf" srcId="{7226B37E-10CA-4845-9C26-F39494E71539}" destId="{9E0102B4-9BC5-48FF-9088-833040F85659}" srcOrd="0" destOrd="0" presId="urn:microsoft.com/office/officeart/2005/8/layout/vList5"/>
    <dgm:cxn modelId="{C7CD51FE-6279-418B-9965-9DD174517657}" srcId="{0E01A253-4596-40D7-A621-E8CDF7E072C8}" destId="{FA4C97D8-945E-4251-8F7A-41C47C8543C6}" srcOrd="2" destOrd="0" parTransId="{75400E12-44E9-4B4F-B4D5-69B82BA82043}" sibTransId="{D35C7D1E-67ED-47EE-93D2-EE30BB026190}"/>
    <dgm:cxn modelId="{9B83181A-C06B-410F-8B19-1F0927D377F2}" type="presParOf" srcId="{A0DCF467-B1E0-437D-A289-D901DB6042F8}" destId="{4127480E-5CDC-4625-AE5E-CFF9E78802D8}" srcOrd="0" destOrd="0" presId="urn:microsoft.com/office/officeart/2005/8/layout/vList5"/>
    <dgm:cxn modelId="{8550F2A9-017A-410C-897B-FA42571B1B2D}" type="presParOf" srcId="{4127480E-5CDC-4625-AE5E-CFF9E78802D8}" destId="{3A376F49-2E31-4FAC-92DF-9B2420E2562D}" srcOrd="0" destOrd="0" presId="urn:microsoft.com/office/officeart/2005/8/layout/vList5"/>
    <dgm:cxn modelId="{D46AE7F0-A418-46B9-8E06-4E2B8AAD6427}" type="presParOf" srcId="{A0DCF467-B1E0-437D-A289-D901DB6042F8}" destId="{3926CE8E-028B-471E-A98D-29A1A43E8D34}" srcOrd="1" destOrd="0" presId="urn:microsoft.com/office/officeart/2005/8/layout/vList5"/>
    <dgm:cxn modelId="{E854D0E0-21DE-4C9A-9AE3-513FDEAC909F}" type="presParOf" srcId="{A0DCF467-B1E0-437D-A289-D901DB6042F8}" destId="{E18B4290-423D-4E09-8FDD-8DDF1F5AEC28}" srcOrd="2" destOrd="0" presId="urn:microsoft.com/office/officeart/2005/8/layout/vList5"/>
    <dgm:cxn modelId="{2EE25BAD-C3AF-4A71-81D4-4D166D3C7681}" type="presParOf" srcId="{E18B4290-423D-4E09-8FDD-8DDF1F5AEC28}" destId="{9E0102B4-9BC5-48FF-9088-833040F85659}" srcOrd="0" destOrd="0" presId="urn:microsoft.com/office/officeart/2005/8/layout/vList5"/>
    <dgm:cxn modelId="{E1D7EB77-7E26-4310-A425-1A268E56702F}" type="presParOf" srcId="{A0DCF467-B1E0-437D-A289-D901DB6042F8}" destId="{BA32BE17-C5A3-4390-AB73-6CEAD1FE7777}" srcOrd="3" destOrd="0" presId="urn:microsoft.com/office/officeart/2005/8/layout/vList5"/>
    <dgm:cxn modelId="{EC57587C-8B8B-4BB4-B780-DDA648AC1675}" type="presParOf" srcId="{A0DCF467-B1E0-437D-A289-D901DB6042F8}" destId="{A082B150-EF93-4AB1-BF12-F4F8523CB142}" srcOrd="4" destOrd="0" presId="urn:microsoft.com/office/officeart/2005/8/layout/vList5"/>
    <dgm:cxn modelId="{F2B209A6-E721-45CA-ADCD-5653DE1B7BF8}" type="presParOf" srcId="{A082B150-EF93-4AB1-BF12-F4F8523CB142}" destId="{8B9860DE-E9D5-4363-89C3-D7FBB05FC933}" srcOrd="0" destOrd="0" presId="urn:microsoft.com/office/officeart/2005/8/layout/vList5"/>
    <dgm:cxn modelId="{932C550F-5267-4DA7-BCDD-5D8692D3B09B}" type="presParOf" srcId="{A0DCF467-B1E0-437D-A289-D901DB6042F8}" destId="{C2D62FCF-FA17-4435-A581-F19A9AA16041}" srcOrd="5" destOrd="0" presId="urn:microsoft.com/office/officeart/2005/8/layout/vList5"/>
    <dgm:cxn modelId="{F535EF07-6D7C-4E3F-9250-598FFA2E287E}" type="presParOf" srcId="{A0DCF467-B1E0-437D-A289-D901DB6042F8}" destId="{F4A41C0B-7AC8-4D6E-A2DB-813A37561DBE}" srcOrd="6" destOrd="0" presId="urn:microsoft.com/office/officeart/2005/8/layout/vList5"/>
    <dgm:cxn modelId="{4FA701E8-2752-4FD7-A993-C2BBBB40EF58}" type="presParOf" srcId="{F4A41C0B-7AC8-4D6E-A2DB-813A37561DBE}" destId="{7B249DA2-FA24-4BC5-AAE5-D6CEC2DFB24F}" srcOrd="0" destOrd="0" presId="urn:microsoft.com/office/officeart/2005/8/layout/vList5"/>
    <dgm:cxn modelId="{9DDD49E5-EA56-45AB-889B-F9F16D8ABE09}" type="presParOf" srcId="{F4A41C0B-7AC8-4D6E-A2DB-813A37561DBE}" destId="{2F5A0347-B82F-4339-BC43-9EEB2F25556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26F7DF-B597-4CE4-8BC2-570A77B85A2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D652F40-07D6-49AE-A54D-220E850D6751}">
      <dgm:prSet/>
      <dgm:spPr/>
      <dgm:t>
        <a:bodyPr/>
        <a:lstStyle/>
        <a:p>
          <a:r>
            <a:rPr lang="de-DE" dirty="0"/>
            <a:t>Mental </a:t>
          </a:r>
          <a:r>
            <a:rPr lang="de-DE" dirty="0" err="1"/>
            <a:t>model</a:t>
          </a:r>
          <a:r>
            <a:rPr lang="de-DE" dirty="0"/>
            <a:t> </a:t>
          </a:r>
          <a:r>
            <a:rPr lang="de-DE" dirty="0" err="1"/>
            <a:t>is</a:t>
          </a:r>
          <a:r>
            <a:rPr lang="de-DE" dirty="0"/>
            <a:t> </a:t>
          </a:r>
          <a:r>
            <a:rPr lang="de-DE" b="1" dirty="0" err="1"/>
            <a:t>instantly</a:t>
          </a:r>
          <a:r>
            <a:rPr lang="de-DE" b="1" dirty="0"/>
            <a:t> and </a:t>
          </a:r>
          <a:r>
            <a:rPr lang="de-DE" b="1" dirty="0" err="1"/>
            <a:t>automatically</a:t>
          </a:r>
          <a:r>
            <a:rPr lang="de-DE" b="1" dirty="0"/>
            <a:t> </a:t>
          </a:r>
          <a:r>
            <a:rPr lang="de-DE" b="1" dirty="0" err="1"/>
            <a:t>activated</a:t>
          </a:r>
          <a:r>
            <a:rPr lang="de-DE" b="1" dirty="0"/>
            <a:t> </a:t>
          </a:r>
          <a:r>
            <a:rPr lang="de-DE" b="1" dirty="0" err="1"/>
            <a:t>or</a:t>
          </a:r>
          <a:r>
            <a:rPr lang="de-DE" b="1" dirty="0"/>
            <a:t> </a:t>
          </a:r>
          <a:r>
            <a:rPr lang="de-DE" b="1" dirty="0" err="1"/>
            <a:t>created</a:t>
          </a:r>
          <a:r>
            <a:rPr lang="de-DE" dirty="0"/>
            <a:t> and </a:t>
          </a:r>
          <a:r>
            <a:rPr lang="de-DE" dirty="0" err="1"/>
            <a:t>fed</a:t>
          </a:r>
          <a:r>
            <a:rPr lang="de-DE" dirty="0"/>
            <a:t> </a:t>
          </a:r>
          <a:r>
            <a:rPr lang="de-DE" dirty="0" err="1"/>
            <a:t>with</a:t>
          </a:r>
          <a:r>
            <a:rPr lang="de-DE" dirty="0"/>
            <a:t> (Top-Down):</a:t>
          </a:r>
          <a:endParaRPr lang="en-US" dirty="0"/>
        </a:p>
      </dgm:t>
    </dgm:pt>
    <dgm:pt modelId="{D995F858-CE37-4190-8EEB-BAC532112F7D}" type="parTrans" cxnId="{22341B9F-F02F-4EB4-BEA7-E9BC82AF0493}">
      <dgm:prSet/>
      <dgm:spPr/>
      <dgm:t>
        <a:bodyPr/>
        <a:lstStyle/>
        <a:p>
          <a:endParaRPr lang="en-US"/>
        </a:p>
      </dgm:t>
    </dgm:pt>
    <dgm:pt modelId="{653DE7F3-1010-4EBC-A79E-D5614757096B}" type="sibTrans" cxnId="{22341B9F-F02F-4EB4-BEA7-E9BC82AF0493}">
      <dgm:prSet/>
      <dgm:spPr/>
      <dgm:t>
        <a:bodyPr/>
        <a:lstStyle/>
        <a:p>
          <a:endParaRPr lang="en-US"/>
        </a:p>
      </dgm:t>
    </dgm:pt>
    <dgm:pt modelId="{B2E9C88A-7826-4DC1-B040-4831BBDFD8C2}">
      <dgm:prSet/>
      <dgm:spPr/>
      <dgm:t>
        <a:bodyPr/>
        <a:lstStyle/>
        <a:p>
          <a:r>
            <a:rPr lang="de-DE"/>
            <a:t>Information from the text</a:t>
          </a:r>
          <a:endParaRPr lang="en-US"/>
        </a:p>
      </dgm:t>
    </dgm:pt>
    <dgm:pt modelId="{E7C5FE9B-1745-4F1E-AA2D-E627052C8913}" type="parTrans" cxnId="{61D1942D-F6D4-4A88-BAB8-6F15D837A517}">
      <dgm:prSet/>
      <dgm:spPr/>
      <dgm:t>
        <a:bodyPr/>
        <a:lstStyle/>
        <a:p>
          <a:endParaRPr lang="en-US"/>
        </a:p>
      </dgm:t>
    </dgm:pt>
    <dgm:pt modelId="{E8127915-B422-4466-9DB8-20F881907615}" type="sibTrans" cxnId="{61D1942D-F6D4-4A88-BAB8-6F15D837A517}">
      <dgm:prSet/>
      <dgm:spPr/>
      <dgm:t>
        <a:bodyPr/>
        <a:lstStyle/>
        <a:p>
          <a:endParaRPr lang="en-US"/>
        </a:p>
      </dgm:t>
    </dgm:pt>
    <dgm:pt modelId="{CC25A4FD-9E01-47A2-A50E-41D95DA9F302}">
      <dgm:prSet/>
      <dgm:spPr/>
      <dgm:t>
        <a:bodyPr/>
        <a:lstStyle/>
        <a:p>
          <a:r>
            <a:rPr lang="de-DE"/>
            <a:t>Preexisting knowledge </a:t>
          </a:r>
          <a:endParaRPr lang="en-US"/>
        </a:p>
      </dgm:t>
    </dgm:pt>
    <dgm:pt modelId="{52451FFB-ADD2-432D-812B-1842D87C8F46}" type="parTrans" cxnId="{E1D80B73-3DA1-4135-BF0E-FD65FF64DD56}">
      <dgm:prSet/>
      <dgm:spPr/>
      <dgm:t>
        <a:bodyPr/>
        <a:lstStyle/>
        <a:p>
          <a:endParaRPr lang="en-US"/>
        </a:p>
      </dgm:t>
    </dgm:pt>
    <dgm:pt modelId="{99BC8711-A650-4B38-BB0B-78311D2B45A9}" type="sibTrans" cxnId="{E1D80B73-3DA1-4135-BF0E-FD65FF64DD56}">
      <dgm:prSet/>
      <dgm:spPr/>
      <dgm:t>
        <a:bodyPr/>
        <a:lstStyle/>
        <a:p>
          <a:endParaRPr lang="en-US"/>
        </a:p>
      </dgm:t>
    </dgm:pt>
    <dgm:pt modelId="{0C2AC6F7-089B-4A84-B71D-B644C13FEDE5}">
      <dgm:prSet/>
      <dgm:spPr/>
      <dgm:t>
        <a:bodyPr/>
        <a:lstStyle/>
        <a:p>
          <a:r>
            <a:rPr lang="de-DE"/>
            <a:t>Preconceptions </a:t>
          </a:r>
          <a:endParaRPr lang="en-US"/>
        </a:p>
      </dgm:t>
    </dgm:pt>
    <dgm:pt modelId="{4E7C9156-0346-4662-A634-839A914E9819}" type="parTrans" cxnId="{D9B0464B-C3F1-4F19-8FB2-CA7100203F34}">
      <dgm:prSet/>
      <dgm:spPr/>
      <dgm:t>
        <a:bodyPr/>
        <a:lstStyle/>
        <a:p>
          <a:endParaRPr lang="en-US"/>
        </a:p>
      </dgm:t>
    </dgm:pt>
    <dgm:pt modelId="{38273547-DD2D-4F0F-9034-82EF393B60E6}" type="sibTrans" cxnId="{D9B0464B-C3F1-4F19-8FB2-CA7100203F34}">
      <dgm:prSet/>
      <dgm:spPr/>
      <dgm:t>
        <a:bodyPr/>
        <a:lstStyle/>
        <a:p>
          <a:endParaRPr lang="en-US"/>
        </a:p>
      </dgm:t>
    </dgm:pt>
    <dgm:pt modelId="{DDF56983-C14B-4713-BF35-233A68FDF365}">
      <dgm:prSet/>
      <dgm:spPr/>
      <dgm:t>
        <a:bodyPr/>
        <a:lstStyle/>
        <a:p>
          <a:r>
            <a:rPr lang="de-DE"/>
            <a:t>Long-term memory</a:t>
          </a:r>
          <a:endParaRPr lang="en-US"/>
        </a:p>
      </dgm:t>
    </dgm:pt>
    <dgm:pt modelId="{6CD9F288-AA9F-4053-AA51-A3918ACCBEAF}" type="parTrans" cxnId="{A64B5D6E-D35F-40CA-9C17-BBF7A656C881}">
      <dgm:prSet/>
      <dgm:spPr/>
      <dgm:t>
        <a:bodyPr/>
        <a:lstStyle/>
        <a:p>
          <a:endParaRPr lang="en-US"/>
        </a:p>
      </dgm:t>
    </dgm:pt>
    <dgm:pt modelId="{014D1514-AA04-4353-910F-A1591DAFCEFF}" type="sibTrans" cxnId="{A64B5D6E-D35F-40CA-9C17-BBF7A656C881}">
      <dgm:prSet/>
      <dgm:spPr/>
      <dgm:t>
        <a:bodyPr/>
        <a:lstStyle/>
        <a:p>
          <a:endParaRPr lang="en-US"/>
        </a:p>
      </dgm:t>
    </dgm:pt>
    <dgm:pt modelId="{D5F67FD6-ED4B-4865-9C8D-D7D861234B20}">
      <dgm:prSet/>
      <dgm:spPr/>
      <dgm:t>
        <a:bodyPr/>
        <a:lstStyle/>
        <a:p>
          <a:r>
            <a:rPr lang="de-DE" dirty="0" err="1"/>
            <a:t>We</a:t>
          </a:r>
          <a:r>
            <a:rPr lang="de-DE" dirty="0"/>
            <a:t> </a:t>
          </a:r>
          <a:r>
            <a:rPr lang="de-DE" dirty="0" err="1"/>
            <a:t>automatically</a:t>
          </a:r>
          <a:r>
            <a:rPr lang="de-DE" dirty="0"/>
            <a:t> </a:t>
          </a:r>
          <a:r>
            <a:rPr lang="de-DE" b="1" dirty="0" err="1"/>
            <a:t>confirm</a:t>
          </a:r>
          <a:r>
            <a:rPr lang="de-DE" b="1" dirty="0"/>
            <a:t> </a:t>
          </a:r>
          <a:r>
            <a:rPr lang="de-DE" b="1" dirty="0" err="1"/>
            <a:t>our</a:t>
          </a:r>
          <a:r>
            <a:rPr lang="de-DE" b="1" dirty="0"/>
            <a:t> (positive </a:t>
          </a:r>
          <a:r>
            <a:rPr lang="de-DE" b="1" dirty="0" err="1"/>
            <a:t>or</a:t>
          </a:r>
          <a:r>
            <a:rPr lang="de-DE" b="1" dirty="0"/>
            <a:t> negative) </a:t>
          </a:r>
          <a:r>
            <a:rPr lang="de-DE" b="1" dirty="0" err="1"/>
            <a:t>expectations</a:t>
          </a:r>
          <a:r>
            <a:rPr lang="de-DE" b="1" dirty="0"/>
            <a:t>.</a:t>
          </a:r>
          <a:endParaRPr lang="en-US" b="1" dirty="0"/>
        </a:p>
      </dgm:t>
    </dgm:pt>
    <dgm:pt modelId="{626E49F3-E500-405C-8FE6-8C8C3F75FDB8}" type="parTrans" cxnId="{6D33C9DC-EDF3-43E2-8AAC-6977A3CD3CCD}">
      <dgm:prSet/>
      <dgm:spPr/>
      <dgm:t>
        <a:bodyPr/>
        <a:lstStyle/>
        <a:p>
          <a:endParaRPr lang="en-US"/>
        </a:p>
      </dgm:t>
    </dgm:pt>
    <dgm:pt modelId="{4FD133F5-9F99-4EBA-B3B1-F8E51FA8D087}" type="sibTrans" cxnId="{6D33C9DC-EDF3-43E2-8AAC-6977A3CD3CCD}">
      <dgm:prSet/>
      <dgm:spPr/>
      <dgm:t>
        <a:bodyPr/>
        <a:lstStyle/>
        <a:p>
          <a:endParaRPr lang="en-US"/>
        </a:p>
      </dgm:t>
    </dgm:pt>
    <dgm:pt modelId="{069D6144-73C3-47B1-879E-46391EE69EF5}">
      <dgm:prSet/>
      <dgm:spPr/>
      <dgm:t>
        <a:bodyPr/>
        <a:lstStyle/>
        <a:p>
          <a:r>
            <a:rPr lang="de-DE" dirty="0" err="1"/>
            <a:t>Only</a:t>
          </a:r>
          <a:r>
            <a:rPr lang="de-DE" dirty="0"/>
            <a:t> </a:t>
          </a:r>
          <a:r>
            <a:rPr lang="de-DE" dirty="0" err="1"/>
            <a:t>if</a:t>
          </a:r>
          <a:r>
            <a:rPr lang="de-DE" dirty="0"/>
            <a:t> </a:t>
          </a:r>
          <a:r>
            <a:rPr lang="de-DE" dirty="0" err="1"/>
            <a:t>we</a:t>
          </a:r>
          <a:r>
            <a:rPr lang="de-DE" dirty="0"/>
            <a:t> </a:t>
          </a:r>
          <a:r>
            <a:rPr lang="de-DE" dirty="0" err="1"/>
            <a:t>are</a:t>
          </a:r>
          <a:r>
            <a:rPr lang="de-DE" dirty="0"/>
            <a:t> </a:t>
          </a:r>
          <a:r>
            <a:rPr lang="de-DE" b="1" dirty="0" err="1"/>
            <a:t>aware</a:t>
          </a:r>
          <a:r>
            <a:rPr lang="de-DE" b="1" dirty="0"/>
            <a:t> </a:t>
          </a:r>
          <a:r>
            <a:rPr lang="de-DE" b="1" dirty="0" err="1"/>
            <a:t>of</a:t>
          </a:r>
          <a:r>
            <a:rPr lang="de-DE" b="1" dirty="0"/>
            <a:t> </a:t>
          </a:r>
          <a:r>
            <a:rPr lang="de-DE" b="1" dirty="0" err="1"/>
            <a:t>these</a:t>
          </a:r>
          <a:r>
            <a:rPr lang="de-DE" b="1" dirty="0"/>
            <a:t> </a:t>
          </a:r>
          <a:r>
            <a:rPr lang="de-DE" b="1" dirty="0" err="1"/>
            <a:t>biases</a:t>
          </a:r>
          <a:r>
            <a:rPr lang="de-DE" dirty="0"/>
            <a:t>, </a:t>
          </a:r>
          <a:r>
            <a:rPr lang="de-DE" dirty="0" err="1"/>
            <a:t>we</a:t>
          </a:r>
          <a:r>
            <a:rPr lang="de-DE" dirty="0"/>
            <a:t> </a:t>
          </a:r>
          <a:r>
            <a:rPr lang="de-DE" dirty="0" err="1"/>
            <a:t>can</a:t>
          </a:r>
          <a:r>
            <a:rPr lang="de-DE" dirty="0"/>
            <a:t> (</a:t>
          </a:r>
          <a:r>
            <a:rPr lang="de-DE" dirty="0" err="1"/>
            <a:t>if</a:t>
          </a:r>
          <a:r>
            <a:rPr lang="de-DE" dirty="0"/>
            <a:t> </a:t>
          </a:r>
          <a:r>
            <a:rPr lang="de-DE" u="sng" dirty="0" err="1"/>
            <a:t>motivated</a:t>
          </a:r>
          <a:r>
            <a:rPr lang="de-DE" dirty="0"/>
            <a:t>) </a:t>
          </a:r>
          <a:r>
            <a:rPr lang="de-DE" b="1" dirty="0" err="1"/>
            <a:t>counteract</a:t>
          </a:r>
          <a:r>
            <a:rPr lang="de-DE" b="1" dirty="0"/>
            <a:t> </a:t>
          </a:r>
          <a:r>
            <a:rPr lang="de-DE" b="1" dirty="0" err="1"/>
            <a:t>them</a:t>
          </a:r>
          <a:r>
            <a:rPr lang="de-DE" b="1" dirty="0"/>
            <a:t> </a:t>
          </a:r>
          <a:r>
            <a:rPr lang="de-DE" b="1" dirty="0" err="1"/>
            <a:t>with</a:t>
          </a:r>
          <a:r>
            <a:rPr lang="de-DE" b="1" dirty="0"/>
            <a:t> </a:t>
          </a:r>
          <a:r>
            <a:rPr lang="de-DE" b="1" dirty="0" err="1"/>
            <a:t>following</a:t>
          </a:r>
          <a:r>
            <a:rPr lang="de-DE" b="1" dirty="0"/>
            <a:t> </a:t>
          </a:r>
          <a:r>
            <a:rPr lang="de-DE" b="1" dirty="0" err="1"/>
            <a:t>strategies</a:t>
          </a:r>
          <a:r>
            <a:rPr lang="de-DE" b="1" dirty="0"/>
            <a:t> </a:t>
          </a:r>
          <a:r>
            <a:rPr lang="de-DE" dirty="0" err="1"/>
            <a:t>to</a:t>
          </a:r>
          <a:r>
            <a:rPr lang="de-DE" dirty="0"/>
            <a:t> </a:t>
          </a:r>
          <a:r>
            <a:rPr lang="de-DE" dirty="0" err="1"/>
            <a:t>reduce</a:t>
          </a:r>
          <a:r>
            <a:rPr lang="de-DE" dirty="0"/>
            <a:t> </a:t>
          </a:r>
          <a:r>
            <a:rPr lang="de-DE" dirty="0" err="1"/>
            <a:t>the</a:t>
          </a:r>
          <a:r>
            <a:rPr lang="de-DE" dirty="0"/>
            <a:t> text-</a:t>
          </a:r>
          <a:r>
            <a:rPr lang="de-DE" dirty="0" err="1"/>
            <a:t>conception</a:t>
          </a:r>
          <a:r>
            <a:rPr lang="de-DE" dirty="0"/>
            <a:t>-</a:t>
          </a:r>
          <a:r>
            <a:rPr lang="de-DE" dirty="0" err="1"/>
            <a:t>discrepancy</a:t>
          </a:r>
          <a:r>
            <a:rPr lang="de-DE" dirty="0"/>
            <a:t>-bias:</a:t>
          </a:r>
          <a:endParaRPr lang="en-US" dirty="0"/>
        </a:p>
      </dgm:t>
    </dgm:pt>
    <dgm:pt modelId="{FAD3080C-7EE6-4FCF-8E62-76A964CBCE42}" type="parTrans" cxnId="{EC5B587E-3570-43AB-B603-0348CFEE12CB}">
      <dgm:prSet/>
      <dgm:spPr/>
      <dgm:t>
        <a:bodyPr/>
        <a:lstStyle/>
        <a:p>
          <a:endParaRPr lang="en-US"/>
        </a:p>
      </dgm:t>
    </dgm:pt>
    <dgm:pt modelId="{1B001EB7-6348-4F80-B1F4-ABE44897B3F5}" type="sibTrans" cxnId="{EC5B587E-3570-43AB-B603-0348CFEE12CB}">
      <dgm:prSet/>
      <dgm:spPr/>
      <dgm:t>
        <a:bodyPr/>
        <a:lstStyle/>
        <a:p>
          <a:endParaRPr lang="en-US"/>
        </a:p>
      </dgm:t>
    </dgm:pt>
    <dgm:pt modelId="{6DFE1E13-FFA8-4565-9D90-1B2C1506E0BD}">
      <dgm:prSet/>
      <dgm:spPr/>
      <dgm:t>
        <a:bodyPr/>
        <a:lstStyle/>
        <a:p>
          <a:r>
            <a:rPr lang="de-DE"/>
            <a:t>Systematic argumentation against conception-inconsistent arguments.</a:t>
          </a:r>
          <a:endParaRPr lang="en-US"/>
        </a:p>
      </dgm:t>
    </dgm:pt>
    <dgm:pt modelId="{91DA4695-214A-4832-91C0-9E884B9F91F1}" type="parTrans" cxnId="{624A8F37-CBCE-4E6C-9B33-31D954B51405}">
      <dgm:prSet/>
      <dgm:spPr/>
      <dgm:t>
        <a:bodyPr/>
        <a:lstStyle/>
        <a:p>
          <a:endParaRPr lang="en-US"/>
        </a:p>
      </dgm:t>
    </dgm:pt>
    <dgm:pt modelId="{6F28AC16-65AA-49B3-A955-C24AFBF6326B}" type="sibTrans" cxnId="{624A8F37-CBCE-4E6C-9B33-31D954B51405}">
      <dgm:prSet/>
      <dgm:spPr/>
      <dgm:t>
        <a:bodyPr/>
        <a:lstStyle/>
        <a:p>
          <a:endParaRPr lang="en-US"/>
        </a:p>
      </dgm:t>
    </dgm:pt>
    <dgm:pt modelId="{A3D0D60E-2745-432A-A19D-9854B76B8E68}">
      <dgm:prSet/>
      <dgm:spPr/>
      <dgm:t>
        <a:bodyPr/>
        <a:lstStyle/>
        <a:p>
          <a:r>
            <a:rPr lang="de-DE"/>
            <a:t>Alternating reading of pro-/con-information</a:t>
          </a:r>
          <a:endParaRPr lang="en-US"/>
        </a:p>
      </dgm:t>
    </dgm:pt>
    <dgm:pt modelId="{E4B5F27B-92D3-47E5-BDD9-FF5428B94815}" type="parTrans" cxnId="{CE828C5A-4436-4CF2-ADFC-4A3BF7DBE6C8}">
      <dgm:prSet/>
      <dgm:spPr/>
      <dgm:t>
        <a:bodyPr/>
        <a:lstStyle/>
        <a:p>
          <a:endParaRPr lang="en-US"/>
        </a:p>
      </dgm:t>
    </dgm:pt>
    <dgm:pt modelId="{A9A1DAFA-914E-47D6-8689-0911D6011DFA}" type="sibTrans" cxnId="{CE828C5A-4436-4CF2-ADFC-4A3BF7DBE6C8}">
      <dgm:prSet/>
      <dgm:spPr/>
      <dgm:t>
        <a:bodyPr/>
        <a:lstStyle/>
        <a:p>
          <a:endParaRPr lang="en-US"/>
        </a:p>
      </dgm:t>
    </dgm:pt>
    <dgm:pt modelId="{329E97B0-CCE3-4790-B9A6-DA339E4BB11B}" type="pres">
      <dgm:prSet presAssocID="{5226F7DF-B597-4CE4-8BC2-570A77B85A2F}" presName="linear" presStyleCnt="0">
        <dgm:presLayoutVars>
          <dgm:animLvl val="lvl"/>
          <dgm:resizeHandles val="exact"/>
        </dgm:presLayoutVars>
      </dgm:prSet>
      <dgm:spPr/>
    </dgm:pt>
    <dgm:pt modelId="{BDFCCAFA-539D-41E7-8857-A036B974AE4F}" type="pres">
      <dgm:prSet presAssocID="{DD652F40-07D6-49AE-A54D-220E850D6751}" presName="parentText" presStyleLbl="node1" presStyleIdx="0" presStyleCnt="3">
        <dgm:presLayoutVars>
          <dgm:chMax val="0"/>
          <dgm:bulletEnabled val="1"/>
        </dgm:presLayoutVars>
      </dgm:prSet>
      <dgm:spPr/>
    </dgm:pt>
    <dgm:pt modelId="{DDB8F093-3A95-4C5C-AF54-A624C715B9A0}" type="pres">
      <dgm:prSet presAssocID="{DD652F40-07D6-49AE-A54D-220E850D6751}" presName="childText" presStyleLbl="revTx" presStyleIdx="0" presStyleCnt="2">
        <dgm:presLayoutVars>
          <dgm:bulletEnabled val="1"/>
        </dgm:presLayoutVars>
      </dgm:prSet>
      <dgm:spPr/>
    </dgm:pt>
    <dgm:pt modelId="{4F77AE98-8181-43B7-A01B-46D196F89A2A}" type="pres">
      <dgm:prSet presAssocID="{D5F67FD6-ED4B-4865-9C8D-D7D861234B20}" presName="parentText" presStyleLbl="node1" presStyleIdx="1" presStyleCnt="3">
        <dgm:presLayoutVars>
          <dgm:chMax val="0"/>
          <dgm:bulletEnabled val="1"/>
        </dgm:presLayoutVars>
      </dgm:prSet>
      <dgm:spPr/>
    </dgm:pt>
    <dgm:pt modelId="{9ED6A0E9-0784-4A6E-9271-1E36BAEB83EE}" type="pres">
      <dgm:prSet presAssocID="{4FD133F5-9F99-4EBA-B3B1-F8E51FA8D087}" presName="spacer" presStyleCnt="0"/>
      <dgm:spPr/>
    </dgm:pt>
    <dgm:pt modelId="{15B7A144-BDAC-4C79-A8B7-B644D49AA283}" type="pres">
      <dgm:prSet presAssocID="{069D6144-73C3-47B1-879E-46391EE69EF5}" presName="parentText" presStyleLbl="node1" presStyleIdx="2" presStyleCnt="3">
        <dgm:presLayoutVars>
          <dgm:chMax val="0"/>
          <dgm:bulletEnabled val="1"/>
        </dgm:presLayoutVars>
      </dgm:prSet>
      <dgm:spPr/>
    </dgm:pt>
    <dgm:pt modelId="{88B62F7B-2CD8-45D0-AC3E-530644A82C41}" type="pres">
      <dgm:prSet presAssocID="{069D6144-73C3-47B1-879E-46391EE69EF5}" presName="childText" presStyleLbl="revTx" presStyleIdx="1" presStyleCnt="2">
        <dgm:presLayoutVars>
          <dgm:bulletEnabled val="1"/>
        </dgm:presLayoutVars>
      </dgm:prSet>
      <dgm:spPr/>
    </dgm:pt>
  </dgm:ptLst>
  <dgm:cxnLst>
    <dgm:cxn modelId="{54BF2509-A848-469D-9756-EC414F13FE2C}" type="presOf" srcId="{5226F7DF-B597-4CE4-8BC2-570A77B85A2F}" destId="{329E97B0-CCE3-4790-B9A6-DA339E4BB11B}" srcOrd="0" destOrd="0" presId="urn:microsoft.com/office/officeart/2005/8/layout/vList2"/>
    <dgm:cxn modelId="{B755D31E-2A48-4442-8A2E-A1B021875CA6}" type="presOf" srcId="{CC25A4FD-9E01-47A2-A50E-41D95DA9F302}" destId="{DDB8F093-3A95-4C5C-AF54-A624C715B9A0}" srcOrd="0" destOrd="1" presId="urn:microsoft.com/office/officeart/2005/8/layout/vList2"/>
    <dgm:cxn modelId="{959D5326-0A02-4079-8BFF-82A09F54A8F9}" type="presOf" srcId="{6DFE1E13-FFA8-4565-9D90-1B2C1506E0BD}" destId="{88B62F7B-2CD8-45D0-AC3E-530644A82C41}" srcOrd="0" destOrd="0" presId="urn:microsoft.com/office/officeart/2005/8/layout/vList2"/>
    <dgm:cxn modelId="{61D1942D-F6D4-4A88-BAB8-6F15D837A517}" srcId="{DD652F40-07D6-49AE-A54D-220E850D6751}" destId="{B2E9C88A-7826-4DC1-B040-4831BBDFD8C2}" srcOrd="0" destOrd="0" parTransId="{E7C5FE9B-1745-4F1E-AA2D-E627052C8913}" sibTransId="{E8127915-B422-4466-9DB8-20F881907615}"/>
    <dgm:cxn modelId="{624A8F37-CBCE-4E6C-9B33-31D954B51405}" srcId="{069D6144-73C3-47B1-879E-46391EE69EF5}" destId="{6DFE1E13-FFA8-4565-9D90-1B2C1506E0BD}" srcOrd="0" destOrd="0" parTransId="{91DA4695-214A-4832-91C0-9E884B9F91F1}" sibTransId="{6F28AC16-65AA-49B3-A955-C24AFBF6326B}"/>
    <dgm:cxn modelId="{D9B0464B-C3F1-4F19-8FB2-CA7100203F34}" srcId="{DD652F40-07D6-49AE-A54D-220E850D6751}" destId="{0C2AC6F7-089B-4A84-B71D-B644C13FEDE5}" srcOrd="2" destOrd="0" parTransId="{4E7C9156-0346-4662-A634-839A914E9819}" sibTransId="{38273547-DD2D-4F0F-9034-82EF393B60E6}"/>
    <dgm:cxn modelId="{A64B5D6E-D35F-40CA-9C17-BBF7A656C881}" srcId="{DD652F40-07D6-49AE-A54D-220E850D6751}" destId="{DDF56983-C14B-4713-BF35-233A68FDF365}" srcOrd="3" destOrd="0" parTransId="{6CD9F288-AA9F-4053-AA51-A3918ACCBEAF}" sibTransId="{014D1514-AA04-4353-910F-A1591DAFCEFF}"/>
    <dgm:cxn modelId="{E1D80B73-3DA1-4135-BF0E-FD65FF64DD56}" srcId="{DD652F40-07D6-49AE-A54D-220E850D6751}" destId="{CC25A4FD-9E01-47A2-A50E-41D95DA9F302}" srcOrd="1" destOrd="0" parTransId="{52451FFB-ADD2-432D-812B-1842D87C8F46}" sibTransId="{99BC8711-A650-4B38-BB0B-78311D2B45A9}"/>
    <dgm:cxn modelId="{1F6B8C76-57F2-42CB-A113-38731BADFCA4}" type="presOf" srcId="{B2E9C88A-7826-4DC1-B040-4831BBDFD8C2}" destId="{DDB8F093-3A95-4C5C-AF54-A624C715B9A0}" srcOrd="0" destOrd="0" presId="urn:microsoft.com/office/officeart/2005/8/layout/vList2"/>
    <dgm:cxn modelId="{CE828C5A-4436-4CF2-ADFC-4A3BF7DBE6C8}" srcId="{069D6144-73C3-47B1-879E-46391EE69EF5}" destId="{A3D0D60E-2745-432A-A19D-9854B76B8E68}" srcOrd="1" destOrd="0" parTransId="{E4B5F27B-92D3-47E5-BDD9-FF5428B94815}" sibTransId="{A9A1DAFA-914E-47D6-8689-0911D6011DFA}"/>
    <dgm:cxn modelId="{9C68E07A-7188-4FDE-8D27-C6A7576C7951}" type="presOf" srcId="{D5F67FD6-ED4B-4865-9C8D-D7D861234B20}" destId="{4F77AE98-8181-43B7-A01B-46D196F89A2A}" srcOrd="0" destOrd="0" presId="urn:microsoft.com/office/officeart/2005/8/layout/vList2"/>
    <dgm:cxn modelId="{EC5B587E-3570-43AB-B603-0348CFEE12CB}" srcId="{5226F7DF-B597-4CE4-8BC2-570A77B85A2F}" destId="{069D6144-73C3-47B1-879E-46391EE69EF5}" srcOrd="2" destOrd="0" parTransId="{FAD3080C-7EE6-4FCF-8E62-76A964CBCE42}" sibTransId="{1B001EB7-6348-4F80-B1F4-ABE44897B3F5}"/>
    <dgm:cxn modelId="{B43D6582-67F1-4C4D-81E4-091D6A0F3F06}" type="presOf" srcId="{DD652F40-07D6-49AE-A54D-220E850D6751}" destId="{BDFCCAFA-539D-41E7-8857-A036B974AE4F}" srcOrd="0" destOrd="0" presId="urn:microsoft.com/office/officeart/2005/8/layout/vList2"/>
    <dgm:cxn modelId="{22341B9F-F02F-4EB4-BEA7-E9BC82AF0493}" srcId="{5226F7DF-B597-4CE4-8BC2-570A77B85A2F}" destId="{DD652F40-07D6-49AE-A54D-220E850D6751}" srcOrd="0" destOrd="0" parTransId="{D995F858-CE37-4190-8EEB-BAC532112F7D}" sibTransId="{653DE7F3-1010-4EBC-A79E-D5614757096B}"/>
    <dgm:cxn modelId="{4A2E9CA4-3B64-425B-8D09-8FEB50657358}" type="presOf" srcId="{069D6144-73C3-47B1-879E-46391EE69EF5}" destId="{15B7A144-BDAC-4C79-A8B7-B644D49AA283}" srcOrd="0" destOrd="0" presId="urn:microsoft.com/office/officeart/2005/8/layout/vList2"/>
    <dgm:cxn modelId="{6D33C9DC-EDF3-43E2-8AAC-6977A3CD3CCD}" srcId="{5226F7DF-B597-4CE4-8BC2-570A77B85A2F}" destId="{D5F67FD6-ED4B-4865-9C8D-D7D861234B20}" srcOrd="1" destOrd="0" parTransId="{626E49F3-E500-405C-8FE6-8C8C3F75FDB8}" sibTransId="{4FD133F5-9F99-4EBA-B3B1-F8E51FA8D087}"/>
    <dgm:cxn modelId="{ACDAB8E5-0B33-4E90-B67C-893906B2BA62}" type="presOf" srcId="{0C2AC6F7-089B-4A84-B71D-B644C13FEDE5}" destId="{DDB8F093-3A95-4C5C-AF54-A624C715B9A0}" srcOrd="0" destOrd="2" presId="urn:microsoft.com/office/officeart/2005/8/layout/vList2"/>
    <dgm:cxn modelId="{CEAD9EEB-7532-4782-B128-4811D8418ED7}" type="presOf" srcId="{DDF56983-C14B-4713-BF35-233A68FDF365}" destId="{DDB8F093-3A95-4C5C-AF54-A624C715B9A0}" srcOrd="0" destOrd="3" presId="urn:microsoft.com/office/officeart/2005/8/layout/vList2"/>
    <dgm:cxn modelId="{395C0BFC-D965-4815-A86A-4AB8DAF9F095}" type="presOf" srcId="{A3D0D60E-2745-432A-A19D-9854B76B8E68}" destId="{88B62F7B-2CD8-45D0-AC3E-530644A82C41}" srcOrd="0" destOrd="1" presId="urn:microsoft.com/office/officeart/2005/8/layout/vList2"/>
    <dgm:cxn modelId="{83E38359-1485-4BD5-B089-1743F98A27EC}" type="presParOf" srcId="{329E97B0-CCE3-4790-B9A6-DA339E4BB11B}" destId="{BDFCCAFA-539D-41E7-8857-A036B974AE4F}" srcOrd="0" destOrd="0" presId="urn:microsoft.com/office/officeart/2005/8/layout/vList2"/>
    <dgm:cxn modelId="{50CD9533-A451-41DF-BD18-03AA5D66861C}" type="presParOf" srcId="{329E97B0-CCE3-4790-B9A6-DA339E4BB11B}" destId="{DDB8F093-3A95-4C5C-AF54-A624C715B9A0}" srcOrd="1" destOrd="0" presId="urn:microsoft.com/office/officeart/2005/8/layout/vList2"/>
    <dgm:cxn modelId="{4CD9F005-5B51-499B-8EF3-5769FE832F92}" type="presParOf" srcId="{329E97B0-CCE3-4790-B9A6-DA339E4BB11B}" destId="{4F77AE98-8181-43B7-A01B-46D196F89A2A}" srcOrd="2" destOrd="0" presId="urn:microsoft.com/office/officeart/2005/8/layout/vList2"/>
    <dgm:cxn modelId="{73361071-EC50-4E80-B426-749408C8A60D}" type="presParOf" srcId="{329E97B0-CCE3-4790-B9A6-DA339E4BB11B}" destId="{9ED6A0E9-0784-4A6E-9271-1E36BAEB83EE}" srcOrd="3" destOrd="0" presId="urn:microsoft.com/office/officeart/2005/8/layout/vList2"/>
    <dgm:cxn modelId="{72DE84ED-5945-4EB6-B552-312691388484}" type="presParOf" srcId="{329E97B0-CCE3-4790-B9A6-DA339E4BB11B}" destId="{15B7A144-BDAC-4C79-A8B7-B644D49AA283}" srcOrd="4" destOrd="0" presId="urn:microsoft.com/office/officeart/2005/8/layout/vList2"/>
    <dgm:cxn modelId="{DEEBAC5E-7380-4F5D-9CC2-869677F18354}" type="presParOf" srcId="{329E97B0-CCE3-4790-B9A6-DA339E4BB11B}" destId="{88B62F7B-2CD8-45D0-AC3E-530644A82C4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6AB8E-7FD9-45AA-B649-808B68A8DDDB}">
      <dsp:nvSpPr>
        <dsp:cNvPr id="0" name=""/>
        <dsp:cNvSpPr/>
      </dsp:nvSpPr>
      <dsp:spPr>
        <a:xfrm>
          <a:off x="2154" y="57322"/>
          <a:ext cx="4410742" cy="168274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a:t>Consistency </a:t>
          </a:r>
          <a:r>
            <a:rPr lang="de-DE" sz="1600" kern="1200" dirty="0" err="1"/>
            <a:t>bias</a:t>
          </a:r>
          <a:r>
            <a:rPr lang="de-DE" sz="1600" kern="1200" dirty="0"/>
            <a:t> (</a:t>
          </a:r>
          <a:r>
            <a:rPr lang="de-DE" sz="1600" kern="1200" dirty="0" err="1"/>
            <a:t>confirmation</a:t>
          </a:r>
          <a:r>
            <a:rPr lang="de-DE" sz="1600" kern="1200" dirty="0"/>
            <a:t> </a:t>
          </a:r>
          <a:r>
            <a:rPr lang="de-DE" sz="1600" kern="1200" dirty="0" err="1"/>
            <a:t>of</a:t>
          </a:r>
          <a:r>
            <a:rPr lang="de-DE" sz="1600" kern="1200" dirty="0"/>
            <a:t> own </a:t>
          </a:r>
          <a:r>
            <a:rPr lang="de-DE" sz="1600" kern="1200" dirty="0" err="1"/>
            <a:t>opinion</a:t>
          </a:r>
          <a:r>
            <a:rPr lang="de-DE" sz="1600" kern="1200" dirty="0"/>
            <a:t> -&gt; </a:t>
          </a:r>
          <a:r>
            <a:rPr lang="de-DE" sz="1600" kern="1200" dirty="0" err="1"/>
            <a:t>message</a:t>
          </a:r>
          <a:r>
            <a:rPr lang="de-DE" sz="1600" kern="1200" dirty="0"/>
            <a:t> </a:t>
          </a:r>
          <a:r>
            <a:rPr lang="de-DE" sz="1600" kern="1200" dirty="0" err="1"/>
            <a:t>appears</a:t>
          </a:r>
          <a:r>
            <a:rPr lang="de-DE" sz="1600" kern="1200" dirty="0"/>
            <a:t> </a:t>
          </a:r>
          <a:r>
            <a:rPr lang="de-DE" sz="1600" kern="1200" dirty="0" err="1"/>
            <a:t>more</a:t>
          </a:r>
          <a:r>
            <a:rPr lang="de-DE" sz="1600" kern="1200" dirty="0"/>
            <a:t> </a:t>
          </a:r>
          <a:r>
            <a:rPr lang="de-DE" sz="1600" kern="1200" dirty="0" err="1"/>
            <a:t>credible</a:t>
          </a:r>
          <a:r>
            <a:rPr lang="de-DE" sz="1600" kern="1200" dirty="0"/>
            <a:t>)</a:t>
          </a:r>
          <a:endParaRPr lang="en-US" sz="1600" kern="1200" dirty="0"/>
        </a:p>
      </dsp:txBody>
      <dsp:txXfrm>
        <a:off x="84299" y="139467"/>
        <a:ext cx="4246452" cy="1518454"/>
      </dsp:txXfrm>
    </dsp:sp>
    <dsp:sp modelId="{4AF578DA-5E53-410A-B4F9-E00B36AF5FEB}">
      <dsp:nvSpPr>
        <dsp:cNvPr id="0" name=""/>
        <dsp:cNvSpPr/>
      </dsp:nvSpPr>
      <dsp:spPr>
        <a:xfrm>
          <a:off x="2154" y="1769430"/>
          <a:ext cx="4410742" cy="168274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de-DE" sz="1600" kern="1200" dirty="0" err="1"/>
            <a:t>Illusory</a:t>
          </a:r>
          <a:r>
            <a:rPr lang="de-DE" sz="1600" kern="1200" dirty="0"/>
            <a:t> </a:t>
          </a:r>
          <a:r>
            <a:rPr lang="de-DE" sz="1600" kern="1200" dirty="0" err="1"/>
            <a:t>truth</a:t>
          </a:r>
          <a:r>
            <a:rPr lang="de-DE" sz="1600" kern="1200" dirty="0"/>
            <a:t> </a:t>
          </a:r>
          <a:r>
            <a:rPr lang="de-DE" sz="1600" kern="1200" dirty="0" err="1"/>
            <a:t>effect</a:t>
          </a:r>
          <a:r>
            <a:rPr lang="de-DE" sz="1600" kern="1200" dirty="0"/>
            <a:t> (</a:t>
          </a:r>
          <a:r>
            <a:rPr lang="de-DE" sz="1600" kern="1200" dirty="0" err="1"/>
            <a:t>repetition</a:t>
          </a:r>
          <a:r>
            <a:rPr lang="de-DE" sz="1600" kern="1200" dirty="0"/>
            <a:t> </a:t>
          </a:r>
          <a:r>
            <a:rPr lang="de-DE" sz="1600" kern="1200" dirty="0" err="1"/>
            <a:t>increases</a:t>
          </a:r>
          <a:r>
            <a:rPr lang="de-DE" sz="1600" kern="1200" dirty="0"/>
            <a:t> </a:t>
          </a:r>
          <a:r>
            <a:rPr lang="de-DE" sz="1600" kern="1200" dirty="0" err="1"/>
            <a:t>credibility</a:t>
          </a:r>
          <a:r>
            <a:rPr lang="de-DE" sz="1600" kern="1200" dirty="0"/>
            <a:t>, </a:t>
          </a:r>
          <a:r>
            <a:rPr lang="de-DE" sz="1600" kern="1200" dirty="0" err="1"/>
            <a:t>even</a:t>
          </a:r>
          <a:r>
            <a:rPr lang="de-DE" sz="1600" kern="1200" dirty="0"/>
            <a:t> </a:t>
          </a:r>
          <a:r>
            <a:rPr lang="de-DE" sz="1600" kern="1200" dirty="0" err="1"/>
            <a:t>if</a:t>
          </a:r>
          <a:r>
            <a:rPr lang="de-DE" sz="1600" kern="1200" dirty="0"/>
            <a:t> </a:t>
          </a:r>
          <a:r>
            <a:rPr lang="de-DE" sz="1600" kern="1200" dirty="0" err="1"/>
            <a:t>initially</a:t>
          </a:r>
          <a:r>
            <a:rPr lang="de-DE" sz="1600" kern="1200" dirty="0"/>
            <a:t> </a:t>
          </a:r>
          <a:r>
            <a:rPr lang="de-DE" sz="1600" kern="1200" dirty="0" err="1"/>
            <a:t>low</a:t>
          </a:r>
          <a:r>
            <a:rPr lang="de-DE" sz="1600" kern="1200" dirty="0"/>
            <a:t>) – </a:t>
          </a:r>
          <a:r>
            <a:rPr lang="de-DE" sz="1600" kern="1200" dirty="0" err="1"/>
            <a:t>Mere</a:t>
          </a:r>
          <a:r>
            <a:rPr lang="de-DE" sz="1600" kern="1200" dirty="0"/>
            <a:t> </a:t>
          </a:r>
          <a:r>
            <a:rPr lang="de-DE" sz="1600" kern="1200" dirty="0" err="1"/>
            <a:t>Exposure</a:t>
          </a:r>
          <a:r>
            <a:rPr lang="de-DE" sz="1600" kern="1200" dirty="0"/>
            <a:t> </a:t>
          </a:r>
          <a:endParaRPr lang="en-US" sz="1600" kern="1200" dirty="0"/>
        </a:p>
      </dsp:txBody>
      <dsp:txXfrm>
        <a:off x="84299" y="1851575"/>
        <a:ext cx="4246452" cy="1518454"/>
      </dsp:txXfrm>
    </dsp:sp>
    <dsp:sp modelId="{682E045F-65F6-477D-BD44-5F06F4F5C928}">
      <dsp:nvSpPr>
        <dsp:cNvPr id="0" name=""/>
        <dsp:cNvSpPr/>
      </dsp:nvSpPr>
      <dsp:spPr>
        <a:xfrm>
          <a:off x="2154" y="3536312"/>
          <a:ext cx="4410742" cy="168274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t>System-1 </a:t>
          </a:r>
          <a:r>
            <a:rPr lang="de-DE" sz="1400" kern="1200" dirty="0" err="1"/>
            <a:t>thinking</a:t>
          </a:r>
          <a:r>
            <a:rPr lang="de-DE" sz="1400" kern="1200" dirty="0"/>
            <a:t> (-&gt; </a:t>
          </a:r>
          <a:r>
            <a:rPr lang="de-DE" sz="1400" kern="1200" dirty="0" err="1"/>
            <a:t>Cog</a:t>
          </a:r>
          <a:r>
            <a:rPr lang="de-DE" sz="1400" kern="1200" dirty="0"/>
            <a:t>. Refl. Task)</a:t>
          </a:r>
          <a:endParaRPr lang="en-US" sz="1400" kern="1200" dirty="0"/>
        </a:p>
      </dsp:txBody>
      <dsp:txXfrm>
        <a:off x="84299" y="3618457"/>
        <a:ext cx="4246452" cy="1518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76F49-2E31-4FAC-92DF-9B2420E2562D}">
      <dsp:nvSpPr>
        <dsp:cNvPr id="0" name=""/>
        <dsp:cNvSpPr/>
      </dsp:nvSpPr>
      <dsp:spPr>
        <a:xfrm>
          <a:off x="0" y="2613"/>
          <a:ext cx="4542739" cy="125695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a:t>Political orientation: Conservatism</a:t>
          </a:r>
          <a:endParaRPr lang="en-US" sz="2700" kern="1200"/>
        </a:p>
      </dsp:txBody>
      <dsp:txXfrm>
        <a:off x="61360" y="63973"/>
        <a:ext cx="4420019" cy="1134238"/>
      </dsp:txXfrm>
    </dsp:sp>
    <dsp:sp modelId="{9E0102B4-9BC5-48FF-9088-833040F85659}">
      <dsp:nvSpPr>
        <dsp:cNvPr id="0" name=""/>
        <dsp:cNvSpPr/>
      </dsp:nvSpPr>
      <dsp:spPr>
        <a:xfrm>
          <a:off x="0" y="1322420"/>
          <a:ext cx="4542739" cy="1256958"/>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a:t>Gender: no effect</a:t>
          </a:r>
          <a:endParaRPr lang="en-US" sz="2700" kern="1200"/>
        </a:p>
      </dsp:txBody>
      <dsp:txXfrm>
        <a:off x="61360" y="1383780"/>
        <a:ext cx="4420019" cy="1134238"/>
      </dsp:txXfrm>
    </dsp:sp>
    <dsp:sp modelId="{8B9860DE-E9D5-4363-89C3-D7FBB05FC933}">
      <dsp:nvSpPr>
        <dsp:cNvPr id="0" name=""/>
        <dsp:cNvSpPr/>
      </dsp:nvSpPr>
      <dsp:spPr>
        <a:xfrm>
          <a:off x="0" y="2642226"/>
          <a:ext cx="4542739" cy="1256958"/>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a:t>Education: no effect (except in complex matters)</a:t>
          </a:r>
          <a:endParaRPr lang="en-US" sz="2700" kern="1200"/>
        </a:p>
      </dsp:txBody>
      <dsp:txXfrm>
        <a:off x="61360" y="2703586"/>
        <a:ext cx="4420019" cy="1134238"/>
      </dsp:txXfrm>
    </dsp:sp>
    <dsp:sp modelId="{2F5A0347-B82F-4339-BC43-9EEB2F255564}">
      <dsp:nvSpPr>
        <dsp:cNvPr id="0" name=""/>
        <dsp:cNvSpPr/>
      </dsp:nvSpPr>
      <dsp:spPr>
        <a:xfrm rot="5400000">
          <a:off x="8077946" y="552522"/>
          <a:ext cx="1005567" cy="8075980"/>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de-DE" sz="1800" kern="1200"/>
            <a:t>Stable after controlling for pol.or. </a:t>
          </a:r>
          <a:endParaRPr lang="en-US" sz="1800" kern="1200"/>
        </a:p>
        <a:p>
          <a:pPr marL="342900" lvl="2" indent="-171450" algn="l" defTabSz="800100">
            <a:lnSpc>
              <a:spcPct val="90000"/>
            </a:lnSpc>
            <a:spcBef>
              <a:spcPct val="0"/>
            </a:spcBef>
            <a:spcAft>
              <a:spcPct val="15000"/>
            </a:spcAft>
            <a:buChar char="•"/>
          </a:pPr>
          <a:r>
            <a:rPr lang="de-DE" sz="1800" kern="1200"/>
            <a:t>-&gt; ? Media consumption patterns, used to high-qual journalism -&gt; prevalence effect?</a:t>
          </a:r>
          <a:endParaRPr lang="en-US" sz="1800" kern="1200"/>
        </a:p>
      </dsp:txBody>
      <dsp:txXfrm rot="-5400000">
        <a:off x="4542740" y="4136816"/>
        <a:ext cx="8026892" cy="907391"/>
      </dsp:txXfrm>
    </dsp:sp>
    <dsp:sp modelId="{7B249DA2-FA24-4BC5-AAE5-D6CEC2DFB24F}">
      <dsp:nvSpPr>
        <dsp:cNvPr id="0" name=""/>
        <dsp:cNvSpPr/>
      </dsp:nvSpPr>
      <dsp:spPr>
        <a:xfrm>
          <a:off x="0" y="3962033"/>
          <a:ext cx="4542739" cy="1256958"/>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de-DE" sz="2700" kern="1200" dirty="0"/>
            <a:t>Age: 7x </a:t>
          </a:r>
          <a:r>
            <a:rPr lang="de-DE" sz="2700" kern="1200" dirty="0" err="1"/>
            <a:t>higher</a:t>
          </a:r>
          <a:r>
            <a:rPr lang="de-DE" sz="2700" kern="1200" dirty="0"/>
            <a:t> </a:t>
          </a:r>
          <a:r>
            <a:rPr lang="de-DE" sz="2700" kern="1200" dirty="0" err="1"/>
            <a:t>probability</a:t>
          </a:r>
          <a:r>
            <a:rPr lang="de-DE" sz="2700" kern="1200" dirty="0"/>
            <a:t> </a:t>
          </a:r>
          <a:r>
            <a:rPr lang="de-DE" sz="2700" kern="1200" dirty="0" err="1"/>
            <a:t>to</a:t>
          </a:r>
          <a:r>
            <a:rPr lang="de-DE" sz="2700" kern="1200" dirty="0"/>
            <a:t> </a:t>
          </a:r>
          <a:r>
            <a:rPr lang="de-DE" sz="2700" kern="1200" dirty="0" err="1"/>
            <a:t>share</a:t>
          </a:r>
          <a:r>
            <a:rPr lang="de-DE" sz="2700" kern="1200" dirty="0"/>
            <a:t> FN &gt;65y </a:t>
          </a:r>
          <a:r>
            <a:rPr lang="de-DE" sz="2700" kern="1200" dirty="0" err="1"/>
            <a:t>comp.</a:t>
          </a:r>
          <a:r>
            <a:rPr lang="de-DE" sz="2700" kern="1200" dirty="0"/>
            <a:t> 18-29y</a:t>
          </a:r>
          <a:endParaRPr lang="en-US" sz="2700" kern="1200" dirty="0"/>
        </a:p>
      </dsp:txBody>
      <dsp:txXfrm>
        <a:off x="61360" y="4023393"/>
        <a:ext cx="4420019" cy="11342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CCAFA-539D-41E7-8857-A036B974AE4F}">
      <dsp:nvSpPr>
        <dsp:cNvPr id="0" name=""/>
        <dsp:cNvSpPr/>
      </dsp:nvSpPr>
      <dsp:spPr>
        <a:xfrm>
          <a:off x="0" y="236539"/>
          <a:ext cx="8000200" cy="134257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kern="1200" dirty="0"/>
            <a:t>Mental </a:t>
          </a:r>
          <a:r>
            <a:rPr lang="de-DE" sz="2400" kern="1200" dirty="0" err="1"/>
            <a:t>model</a:t>
          </a:r>
          <a:r>
            <a:rPr lang="de-DE" sz="2400" kern="1200" dirty="0"/>
            <a:t> </a:t>
          </a:r>
          <a:r>
            <a:rPr lang="de-DE" sz="2400" kern="1200" dirty="0" err="1"/>
            <a:t>is</a:t>
          </a:r>
          <a:r>
            <a:rPr lang="de-DE" sz="2400" kern="1200" dirty="0"/>
            <a:t> </a:t>
          </a:r>
          <a:r>
            <a:rPr lang="de-DE" sz="2400" b="1" kern="1200" dirty="0" err="1"/>
            <a:t>instantly</a:t>
          </a:r>
          <a:r>
            <a:rPr lang="de-DE" sz="2400" b="1" kern="1200" dirty="0"/>
            <a:t> and </a:t>
          </a:r>
          <a:r>
            <a:rPr lang="de-DE" sz="2400" b="1" kern="1200" dirty="0" err="1"/>
            <a:t>automatically</a:t>
          </a:r>
          <a:r>
            <a:rPr lang="de-DE" sz="2400" b="1" kern="1200" dirty="0"/>
            <a:t> </a:t>
          </a:r>
          <a:r>
            <a:rPr lang="de-DE" sz="2400" b="1" kern="1200" dirty="0" err="1"/>
            <a:t>activated</a:t>
          </a:r>
          <a:r>
            <a:rPr lang="de-DE" sz="2400" b="1" kern="1200" dirty="0"/>
            <a:t> </a:t>
          </a:r>
          <a:r>
            <a:rPr lang="de-DE" sz="2400" b="1" kern="1200" dirty="0" err="1"/>
            <a:t>or</a:t>
          </a:r>
          <a:r>
            <a:rPr lang="de-DE" sz="2400" b="1" kern="1200" dirty="0"/>
            <a:t> </a:t>
          </a:r>
          <a:r>
            <a:rPr lang="de-DE" sz="2400" b="1" kern="1200" dirty="0" err="1"/>
            <a:t>created</a:t>
          </a:r>
          <a:r>
            <a:rPr lang="de-DE" sz="2400" kern="1200" dirty="0"/>
            <a:t> and </a:t>
          </a:r>
          <a:r>
            <a:rPr lang="de-DE" sz="2400" kern="1200" dirty="0" err="1"/>
            <a:t>fed</a:t>
          </a:r>
          <a:r>
            <a:rPr lang="de-DE" sz="2400" kern="1200" dirty="0"/>
            <a:t> </a:t>
          </a:r>
          <a:r>
            <a:rPr lang="de-DE" sz="2400" kern="1200" dirty="0" err="1"/>
            <a:t>with</a:t>
          </a:r>
          <a:r>
            <a:rPr lang="de-DE" sz="2400" kern="1200" dirty="0"/>
            <a:t> (Top-Down):</a:t>
          </a:r>
          <a:endParaRPr lang="en-US" sz="2400" kern="1200" dirty="0"/>
        </a:p>
      </dsp:txBody>
      <dsp:txXfrm>
        <a:off x="65539" y="302078"/>
        <a:ext cx="7869122" cy="1211496"/>
      </dsp:txXfrm>
    </dsp:sp>
    <dsp:sp modelId="{DDB8F093-3A95-4C5C-AF54-A624C715B9A0}">
      <dsp:nvSpPr>
        <dsp:cNvPr id="0" name=""/>
        <dsp:cNvSpPr/>
      </dsp:nvSpPr>
      <dsp:spPr>
        <a:xfrm>
          <a:off x="0" y="1579114"/>
          <a:ext cx="8000200"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de-DE" sz="1900" kern="1200"/>
            <a:t>Information from the text</a:t>
          </a:r>
          <a:endParaRPr lang="en-US" sz="1900" kern="1200"/>
        </a:p>
        <a:p>
          <a:pPr marL="171450" lvl="1" indent="-171450" algn="l" defTabSz="844550">
            <a:lnSpc>
              <a:spcPct val="90000"/>
            </a:lnSpc>
            <a:spcBef>
              <a:spcPct val="0"/>
            </a:spcBef>
            <a:spcAft>
              <a:spcPct val="20000"/>
            </a:spcAft>
            <a:buChar char="•"/>
          </a:pPr>
          <a:r>
            <a:rPr lang="de-DE" sz="1900" kern="1200"/>
            <a:t>Preexisting knowledge </a:t>
          </a:r>
          <a:endParaRPr lang="en-US" sz="1900" kern="1200"/>
        </a:p>
        <a:p>
          <a:pPr marL="171450" lvl="1" indent="-171450" algn="l" defTabSz="844550">
            <a:lnSpc>
              <a:spcPct val="90000"/>
            </a:lnSpc>
            <a:spcBef>
              <a:spcPct val="0"/>
            </a:spcBef>
            <a:spcAft>
              <a:spcPct val="20000"/>
            </a:spcAft>
            <a:buChar char="•"/>
          </a:pPr>
          <a:r>
            <a:rPr lang="de-DE" sz="1900" kern="1200"/>
            <a:t>Preconceptions </a:t>
          </a:r>
          <a:endParaRPr lang="en-US" sz="1900" kern="1200"/>
        </a:p>
        <a:p>
          <a:pPr marL="171450" lvl="1" indent="-171450" algn="l" defTabSz="844550">
            <a:lnSpc>
              <a:spcPct val="90000"/>
            </a:lnSpc>
            <a:spcBef>
              <a:spcPct val="0"/>
            </a:spcBef>
            <a:spcAft>
              <a:spcPct val="20000"/>
            </a:spcAft>
            <a:buChar char="•"/>
          </a:pPr>
          <a:r>
            <a:rPr lang="de-DE" sz="1900" kern="1200"/>
            <a:t>Long-term memory</a:t>
          </a:r>
          <a:endParaRPr lang="en-US" sz="1900" kern="1200"/>
        </a:p>
      </dsp:txBody>
      <dsp:txXfrm>
        <a:off x="0" y="1579114"/>
        <a:ext cx="8000200" cy="1316520"/>
      </dsp:txXfrm>
    </dsp:sp>
    <dsp:sp modelId="{4F77AE98-8181-43B7-A01B-46D196F89A2A}">
      <dsp:nvSpPr>
        <dsp:cNvPr id="0" name=""/>
        <dsp:cNvSpPr/>
      </dsp:nvSpPr>
      <dsp:spPr>
        <a:xfrm>
          <a:off x="0" y="2895634"/>
          <a:ext cx="8000200" cy="1342574"/>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kern="1200" dirty="0" err="1"/>
            <a:t>We</a:t>
          </a:r>
          <a:r>
            <a:rPr lang="de-DE" sz="2400" kern="1200" dirty="0"/>
            <a:t> </a:t>
          </a:r>
          <a:r>
            <a:rPr lang="de-DE" sz="2400" kern="1200" dirty="0" err="1"/>
            <a:t>automatically</a:t>
          </a:r>
          <a:r>
            <a:rPr lang="de-DE" sz="2400" kern="1200" dirty="0"/>
            <a:t> </a:t>
          </a:r>
          <a:r>
            <a:rPr lang="de-DE" sz="2400" b="1" kern="1200" dirty="0" err="1"/>
            <a:t>confirm</a:t>
          </a:r>
          <a:r>
            <a:rPr lang="de-DE" sz="2400" b="1" kern="1200" dirty="0"/>
            <a:t> </a:t>
          </a:r>
          <a:r>
            <a:rPr lang="de-DE" sz="2400" b="1" kern="1200" dirty="0" err="1"/>
            <a:t>our</a:t>
          </a:r>
          <a:r>
            <a:rPr lang="de-DE" sz="2400" b="1" kern="1200" dirty="0"/>
            <a:t> (positive </a:t>
          </a:r>
          <a:r>
            <a:rPr lang="de-DE" sz="2400" b="1" kern="1200" dirty="0" err="1"/>
            <a:t>or</a:t>
          </a:r>
          <a:r>
            <a:rPr lang="de-DE" sz="2400" b="1" kern="1200" dirty="0"/>
            <a:t> negative) </a:t>
          </a:r>
          <a:r>
            <a:rPr lang="de-DE" sz="2400" b="1" kern="1200" dirty="0" err="1"/>
            <a:t>expectations</a:t>
          </a:r>
          <a:r>
            <a:rPr lang="de-DE" sz="2400" b="1" kern="1200" dirty="0"/>
            <a:t>.</a:t>
          </a:r>
          <a:endParaRPr lang="en-US" sz="2400" b="1" kern="1200" dirty="0"/>
        </a:p>
      </dsp:txBody>
      <dsp:txXfrm>
        <a:off x="65539" y="2961173"/>
        <a:ext cx="7869122" cy="1211496"/>
      </dsp:txXfrm>
    </dsp:sp>
    <dsp:sp modelId="{15B7A144-BDAC-4C79-A8B7-B644D49AA283}">
      <dsp:nvSpPr>
        <dsp:cNvPr id="0" name=""/>
        <dsp:cNvSpPr/>
      </dsp:nvSpPr>
      <dsp:spPr>
        <a:xfrm>
          <a:off x="0" y="4307329"/>
          <a:ext cx="8000200" cy="1342574"/>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de-DE" sz="2400" kern="1200" dirty="0" err="1"/>
            <a:t>Only</a:t>
          </a:r>
          <a:r>
            <a:rPr lang="de-DE" sz="2400" kern="1200" dirty="0"/>
            <a:t> </a:t>
          </a:r>
          <a:r>
            <a:rPr lang="de-DE" sz="2400" kern="1200" dirty="0" err="1"/>
            <a:t>if</a:t>
          </a:r>
          <a:r>
            <a:rPr lang="de-DE" sz="2400" kern="1200" dirty="0"/>
            <a:t> </a:t>
          </a:r>
          <a:r>
            <a:rPr lang="de-DE" sz="2400" kern="1200" dirty="0" err="1"/>
            <a:t>we</a:t>
          </a:r>
          <a:r>
            <a:rPr lang="de-DE" sz="2400" kern="1200" dirty="0"/>
            <a:t> </a:t>
          </a:r>
          <a:r>
            <a:rPr lang="de-DE" sz="2400" kern="1200" dirty="0" err="1"/>
            <a:t>are</a:t>
          </a:r>
          <a:r>
            <a:rPr lang="de-DE" sz="2400" kern="1200" dirty="0"/>
            <a:t> </a:t>
          </a:r>
          <a:r>
            <a:rPr lang="de-DE" sz="2400" b="1" kern="1200" dirty="0" err="1"/>
            <a:t>aware</a:t>
          </a:r>
          <a:r>
            <a:rPr lang="de-DE" sz="2400" b="1" kern="1200" dirty="0"/>
            <a:t> </a:t>
          </a:r>
          <a:r>
            <a:rPr lang="de-DE" sz="2400" b="1" kern="1200" dirty="0" err="1"/>
            <a:t>of</a:t>
          </a:r>
          <a:r>
            <a:rPr lang="de-DE" sz="2400" b="1" kern="1200" dirty="0"/>
            <a:t> </a:t>
          </a:r>
          <a:r>
            <a:rPr lang="de-DE" sz="2400" b="1" kern="1200" dirty="0" err="1"/>
            <a:t>these</a:t>
          </a:r>
          <a:r>
            <a:rPr lang="de-DE" sz="2400" b="1" kern="1200" dirty="0"/>
            <a:t> </a:t>
          </a:r>
          <a:r>
            <a:rPr lang="de-DE" sz="2400" b="1" kern="1200" dirty="0" err="1"/>
            <a:t>biases</a:t>
          </a:r>
          <a:r>
            <a:rPr lang="de-DE" sz="2400" kern="1200" dirty="0"/>
            <a:t>, </a:t>
          </a:r>
          <a:r>
            <a:rPr lang="de-DE" sz="2400" kern="1200" dirty="0" err="1"/>
            <a:t>we</a:t>
          </a:r>
          <a:r>
            <a:rPr lang="de-DE" sz="2400" kern="1200" dirty="0"/>
            <a:t> </a:t>
          </a:r>
          <a:r>
            <a:rPr lang="de-DE" sz="2400" kern="1200" dirty="0" err="1"/>
            <a:t>can</a:t>
          </a:r>
          <a:r>
            <a:rPr lang="de-DE" sz="2400" kern="1200" dirty="0"/>
            <a:t> (</a:t>
          </a:r>
          <a:r>
            <a:rPr lang="de-DE" sz="2400" kern="1200" dirty="0" err="1"/>
            <a:t>if</a:t>
          </a:r>
          <a:r>
            <a:rPr lang="de-DE" sz="2400" kern="1200" dirty="0"/>
            <a:t> </a:t>
          </a:r>
          <a:r>
            <a:rPr lang="de-DE" sz="2400" u="sng" kern="1200" dirty="0" err="1"/>
            <a:t>motivated</a:t>
          </a:r>
          <a:r>
            <a:rPr lang="de-DE" sz="2400" kern="1200" dirty="0"/>
            <a:t>) </a:t>
          </a:r>
          <a:r>
            <a:rPr lang="de-DE" sz="2400" b="1" kern="1200" dirty="0" err="1"/>
            <a:t>counteract</a:t>
          </a:r>
          <a:r>
            <a:rPr lang="de-DE" sz="2400" b="1" kern="1200" dirty="0"/>
            <a:t> </a:t>
          </a:r>
          <a:r>
            <a:rPr lang="de-DE" sz="2400" b="1" kern="1200" dirty="0" err="1"/>
            <a:t>them</a:t>
          </a:r>
          <a:r>
            <a:rPr lang="de-DE" sz="2400" b="1" kern="1200" dirty="0"/>
            <a:t> </a:t>
          </a:r>
          <a:r>
            <a:rPr lang="de-DE" sz="2400" b="1" kern="1200" dirty="0" err="1"/>
            <a:t>with</a:t>
          </a:r>
          <a:r>
            <a:rPr lang="de-DE" sz="2400" b="1" kern="1200" dirty="0"/>
            <a:t> </a:t>
          </a:r>
          <a:r>
            <a:rPr lang="de-DE" sz="2400" b="1" kern="1200" dirty="0" err="1"/>
            <a:t>following</a:t>
          </a:r>
          <a:r>
            <a:rPr lang="de-DE" sz="2400" b="1" kern="1200" dirty="0"/>
            <a:t> </a:t>
          </a:r>
          <a:r>
            <a:rPr lang="de-DE" sz="2400" b="1" kern="1200" dirty="0" err="1"/>
            <a:t>strategies</a:t>
          </a:r>
          <a:r>
            <a:rPr lang="de-DE" sz="2400" b="1" kern="1200" dirty="0"/>
            <a:t> </a:t>
          </a:r>
          <a:r>
            <a:rPr lang="de-DE" sz="2400" kern="1200" dirty="0" err="1"/>
            <a:t>to</a:t>
          </a:r>
          <a:r>
            <a:rPr lang="de-DE" sz="2400" kern="1200" dirty="0"/>
            <a:t> </a:t>
          </a:r>
          <a:r>
            <a:rPr lang="de-DE" sz="2400" kern="1200" dirty="0" err="1"/>
            <a:t>reduce</a:t>
          </a:r>
          <a:r>
            <a:rPr lang="de-DE" sz="2400" kern="1200" dirty="0"/>
            <a:t> </a:t>
          </a:r>
          <a:r>
            <a:rPr lang="de-DE" sz="2400" kern="1200" dirty="0" err="1"/>
            <a:t>the</a:t>
          </a:r>
          <a:r>
            <a:rPr lang="de-DE" sz="2400" kern="1200" dirty="0"/>
            <a:t> text-</a:t>
          </a:r>
          <a:r>
            <a:rPr lang="de-DE" sz="2400" kern="1200" dirty="0" err="1"/>
            <a:t>conception</a:t>
          </a:r>
          <a:r>
            <a:rPr lang="de-DE" sz="2400" kern="1200" dirty="0"/>
            <a:t>-</a:t>
          </a:r>
          <a:r>
            <a:rPr lang="de-DE" sz="2400" kern="1200" dirty="0" err="1"/>
            <a:t>discrepancy</a:t>
          </a:r>
          <a:r>
            <a:rPr lang="de-DE" sz="2400" kern="1200" dirty="0"/>
            <a:t>-bias:</a:t>
          </a:r>
          <a:endParaRPr lang="en-US" sz="2400" kern="1200" dirty="0"/>
        </a:p>
      </dsp:txBody>
      <dsp:txXfrm>
        <a:off x="65539" y="4372868"/>
        <a:ext cx="7869122" cy="1211496"/>
      </dsp:txXfrm>
    </dsp:sp>
    <dsp:sp modelId="{88B62F7B-2CD8-45D0-AC3E-530644A82C41}">
      <dsp:nvSpPr>
        <dsp:cNvPr id="0" name=""/>
        <dsp:cNvSpPr/>
      </dsp:nvSpPr>
      <dsp:spPr>
        <a:xfrm>
          <a:off x="0" y="5649904"/>
          <a:ext cx="8000200"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6"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de-DE" sz="1900" kern="1200"/>
            <a:t>Systematic argumentation against conception-inconsistent arguments.</a:t>
          </a:r>
          <a:endParaRPr lang="en-US" sz="1900" kern="1200"/>
        </a:p>
        <a:p>
          <a:pPr marL="171450" lvl="1" indent="-171450" algn="l" defTabSz="844550">
            <a:lnSpc>
              <a:spcPct val="90000"/>
            </a:lnSpc>
            <a:spcBef>
              <a:spcPct val="0"/>
            </a:spcBef>
            <a:spcAft>
              <a:spcPct val="20000"/>
            </a:spcAft>
            <a:buChar char="•"/>
          </a:pPr>
          <a:r>
            <a:rPr lang="de-DE" sz="1900" kern="1200"/>
            <a:t>Alternating reading of pro-/con-information</a:t>
          </a:r>
          <a:endParaRPr lang="en-US" sz="1900" kern="1200"/>
        </a:p>
      </dsp:txBody>
      <dsp:txXfrm>
        <a:off x="0" y="5649904"/>
        <a:ext cx="8000200" cy="658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83804">
    <iact:property name="dataType"/>
    <iact:actionData xml:id="d0">
      <inkml:trace xmlns:inkml="http://www.w3.org/2003/InkML" xml:id="stk0" contextRef="#ctx0" brushRef="#br0">16283 13189 0,'0'-47'5,"0"-166"95,-71-47-99,-165-95 89,23 143-86,166 164-3,-189-23 95,-95 71-93,307 0 42,-307 213-44,-23 142 101,165-72-100,47 166 93,95 71-92,47-449 47,0 591-47,141-71 96,25 23-98,-48-212 96,47-24-95,-165-354-1,71 71 46,189-214 47,95-282-92,-261-214 93,-46 284-93,-48-118 94,47-47-92,-47 425-4,118-260 52,0 0-5,-70-23 49,-48 164-94,0 120 90,0-25-90,0 0 89,0-46-89,0 93 93</inkml:trace>
    </iact:actionData>
  </iact:action>
  <iact:action type="add" startTime="87734">
    <iact:property name="dataType"/>
    <iact:actionData xml:id="d1">
      <inkml:trace xmlns:inkml="http://www.w3.org/2003/InkML" xml:id="stk1" contextRef="#ctx0" brushRef="#br0">18103 16167 0,'0'-71'440,"71"-307"-437,71-213 97,-71 71-99,-48 24 48,-23 377-47,0-164 86,0-143-86,0 95 91,-23 119-91,-96-25 96,48 143-96,-47-1 53,-94 48-7,23 47 46,23-24-93,-23 24 101,24 24-101,70 47 98,-23 71-97,-24 94 97,24 71-97,94 48 100,24 47-100,0-142 92,0 47-91,0-260-3,24 237 54,-24-237-9,0 142-43,71 71 97,-48-118-97,1-95-2,71 261 96,-1 70-93,-70-307 45,94 118-46,0-118 99,95-1-100,47-70 98,-118-118-98,-119 95 45,-23-1 54,0-23-99,71 47 276,0 0-274,-24 0 93</inkml:trace>
    </iact:actionData>
  </iact:action>
  <iact:action type="add" startTime="92907">
    <iact:property name="dataType"/>
    <iact:actionData xml:id="d2">
      <inkml:trace xmlns:inkml="http://www.w3.org/2003/InkML" xml:id="stk2" contextRef="#ctx0" brushRef="#br0">20065 15907 0,'-48'-307'91,"-23"-261"-45,71 450-44,-141-449 90,22 142-90,25 46 99,-1 48-99,95 308 2,-71-143 90,24 72-93,0 70 153,-119 24-153,48 118 98,-24 48-98,142-143 58,-118 261-57,71 23 57,47 48 42,-47 188-98,47-472 54,0 189-56,71-23 103,-24 46-102,-47-259 52,24 118-53,-24-119 59,47 237-59,0-94 116,71-24-116,-94-119 0,94 143 119,-23-119-118,-72-47-2,48 0 62,24 0 55,70-95-115,-70 25 114,46-25-114,-70 1 119,-47 94-6,-24-71-114,47 0 123</inkml:trace>
    </iact:actionData>
  </iact:action>
  <iact:action type="remove" startTime="99308">
    <iact:property name="style" value="instant"/>
    <iact:actionData xml:id="d3" ref="#d0"/>
  </iact:action>
  <iact:action type="remove" startTime="99760">
    <iact:property name="style" value="instant"/>
    <iact:actionData xml:id="d4" ref="#d1"/>
  </iact:action>
  <iact:action type="remove" startTime="100071">
    <iact:property name="style" value="instant"/>
    <iact:actionData xml:id="d5" ref="#d2"/>
  </iact:action>
  <iact:action type="add" startTime="99067">
    <iact:property name="dataType" value="strokeEraser"/>
    <iact:actionData xml:id="d6">
      <inkml:trace xmlns:inkml="http://www.w3.org/2003/InkML" xml:id="stk3" contextRef="#ctx0" brushRef="#br1">13849 19925 0,'0'0'41,"24"0"-40,-1 0 100,72 0-99,307 0 93,47-24-90,-378 24 88,94 0-91,1 0 102,212-24-101,-24-23 43,-330 47-44,165-24 107,425 24-107,143 0 88,-190 0-86,-544 0-3,96 0 100,235-23-100,-141-25 99,236 48-99,-378 0 99,236 0-98,166 0 46,-426 0-46,95 0 43,-71 0 17,-48 0 54</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0069">
    <iact:property name="dataType"/>
    <iact:actionData xml:id="d0">
      <inkml:trace xmlns:inkml="http://www.w3.org/2003/InkML" xml:id="stk0" contextRef="#ctx0" brushRef="#br0">18056 6075 0,'23'0'120,"119"23"-118,-95-23-2,497 0 96,-237-47-94,-47 23 77,331-117-77,354 22 43,-874 119-43,95 0 86,-95 0-86,307-23 79,-24-1-79,-141 24 41,-166 0-41,71 24 86,1-24-86,117 23 80,237-23-80,-24 0 41,-355 0-41,331-47 91,-330 47-90</inkml:trace>
    </iact:actionData>
  </iact:action>
  <iact:action type="add" startTime="11933">
    <iact:property name="dataType"/>
    <iact:actionData xml:id="d1">
      <inkml:trace xmlns:inkml="http://www.w3.org/2003/InkML" xml:id="stk1" contextRef="#ctx0" brushRef="#br0">27769 3687 0,'0'71'3,"118"851"91,0-804-91,1088-1489 117,-119 95-118,-496 733 116,-520 519-116</inkml:trace>
    </iact:actionData>
  </iact:action>
  <iact:action type="add" startTime="13435">
    <iact:property name="dataType"/>
    <iact:actionData xml:id="d2">
      <inkml:trace xmlns:inkml="http://www.w3.org/2003/InkML" xml:id="stk2" contextRef="#ctx0" brushRef="#br0">4797 2742 0,'119'71'148,"1204"851"-146,-921-639-1,1347 1135 80,-1324-968-79,-354-403 81</inkml:trace>
    </iact:actionData>
  </iact:action>
  <iact:action type="add" startTime="14365">
    <iact:property name="dataType"/>
    <iact:actionData xml:id="d3">
      <inkml:trace xmlns:inkml="http://www.w3.org/2003/InkML" xml:id="stk3" contextRef="#ctx0" brushRef="#br0">9051 2789 0,'-236'119'4,"23"22"-4,-897 568 86,117 190-84,-212 46 48,1016-709 32</inkml:trace>
    </iact:actionData>
  </iact:action>
  <iact:action type="add" startTime="20021">
    <iact:property name="dataType"/>
    <iact:actionData xml:id="d4">
      <inkml:trace xmlns:inkml="http://www.w3.org/2003/InkML" xml:id="stk4" contextRef="#ctx0" brushRef="#br0">10020 6949 0,'0'0'38,"-212"24"-36,-332-24 118,142 23-118,1 48 116,-72 24-116,47 47 61,379-142-62,-307 141 94,94-22-93,71 22 94,23 25-94,95-1 77,0 1-77,48 47 92,23-1-92,0 25 79,0-25-80,0-23 93,189 0-92,47-47 42,-212-118-42,378 94 78,-1-71-78,96 1 89,-48-25-89,-355-23-1,284 0 96,213 0-95,-213 0 83,48 0-83,-332-23-2,473-143 98,-141 1-96,-237 94 94,-24-47-95,24-166 97,-118 71-96,-71-70 41,0 235-41,-47-330 90,-142-24-90,24 142 42,-190-70 56,119 164-99,70 24 53,119 119-52,-142-25 77,-118 25-78,212 70-1,-70-23 97,94-1-96,-24 1 368,1-24-320,-95 71-47</inkml:trace>
    </iact:actionData>
  </iact:action>
  <iact:action type="remove" startTime="42550">
    <iact:property name="style" value="instant"/>
    <iact:actionData xml:id="d5" ref="#d4"/>
  </iact:action>
  <iact:action type="remove" startTime="43067">
    <iact:property name="style" value="instant"/>
    <iact:actionData xml:id="d6" ref="#d3"/>
  </iact:action>
  <iact:action type="remove" startTime="43072">
    <iact:property name="style" value="instant"/>
    <iact:actionData xml:id="d7" ref="#d2"/>
  </iact:action>
  <iact:action type="remove" startTime="43727">
    <iact:property name="style" value="instant"/>
    <iact:actionData xml:id="d8" ref="#d0"/>
  </iact:action>
  <iact:action type="remove" startTime="44025">
    <iact:property name="style" value="instant"/>
    <iact:actionData xml:id="d9" ref="#d1"/>
  </iact:action>
  <iact:action type="add" startTime="42385">
    <iact:property name="dataType" value="strokeEraser"/>
    <iact:actionData xml:id="d10">
      <inkml:trace xmlns:inkml="http://www.w3.org/2003/InkML" xml:id="stk5" contextRef="#ctx0" brushRef="#br1">6688 14417 0,'118'0'162,"213"-70"-159,-213-1 1,48-47-1,874-710 41,118-164 43,-378 259-85,-284-71 91,-354-94-90,-142 544 95,-118 94-95,94 260-2,0 0 94,-1583-379-93,-118 119 83,331 119-79,1299 141-4,48 0 82,118 0 80,1370 307-162,-1110-236 36,1300 118-36,2718-189 93,-2695 71-93,-307 47 79,71 213-79,-1205-260-1,307 236 93,165 378-91,-590-566-3,117 306 84,426 1-83,142-1088 85,591 71-84,732-307 79,24 70-80,-1630 663 38,1606-308-37,-1630 426-1,685-47 81,-709 94-80,-355 0 79</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5878">
    <iact:property name="dataType"/>
    <iact:actionData xml:id="d0">
      <inkml:trace xmlns:inkml="http://www.w3.org/2003/InkML" xml:id="stk0" contextRef="#ctx0" brushRef="#br0">20679 1915 0,'-284'-71'60,"568"142"-60,-2411-331 2,922 236 115,-308 521-114,1253-427-3,-1134 190 116,519 0-114,852-212 56,-426 448-56,307-165 116,473 213-117,1370-119 117,1183-827-117,-2648 331 58,497-118-58,-261 71 120,-259 47-119,47-189 115,-95-213-116,-70 213 125,-95-23-123,0 236-3,-24-166 111,-47 118-109</inkml:trace>
    </iact:actionData>
  </iact:action>
  <iact:action type="remove" startTime="33328">
    <iact:property name="style" value="instant"/>
    <iact:actionData xml:id="d1" ref="#d0"/>
  </iact:action>
  <iact:action type="add" startTime="33227">
    <iact:property name="dataType" value="strokeEraser"/>
    <iact:actionData xml:id="d2">
      <inkml:trace xmlns:inkml="http://www.w3.org/2003/InkML" xml:id="stk1" contextRef="#ctx0" brushRef="#br1">14440 9856 0,'0'-24'2,"0"48"-2,71-402 98,709-308-94,-662 592-3,544-473 99,-568 448-99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5:07:21.419"/>
    </inkml:context>
    <inkml:brush xml:id="br0">
      <inkml:brushProperty name="width" value="0.055" units="cm"/>
      <inkml:brushProperty name="height" value="0.055" units="cm"/>
    </inkml:brush>
  </inkml:definitions>
  <iact:action type="add" startTime="48571">
    <iact:property name="dataType" value="strokeEraser"/>
    <iact:actionData xml:id="d0">
      <inkml:trace xmlns:inkml="http://www.w3.org/2003/InkML" xml:id="stk0" contextRef="#ctx0" brushRef="#br0">31621 18908 0,'0'-189'86,"0"-165"-84,-23 23 58,23-71-59,0 189 0,0-543 30,-24-237 40,-94-401-69,94 1181 23,1-165-23,-24 260 57,-1-308-57,48 48 59,0 283-59,48 25 25</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04:07.83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3487">
    <iact:property name="dataType"/>
    <iact:actionData xml:id="d0">
      <inkml:trace xmlns:inkml="http://www.w3.org/2003/InkML" xml:id="stk0" contextRef="#ctx0" brushRef="#br0">25666 6949 0,'0'0'1,"-331"0"41,47 0-41,-23 0 21,165 0-21,-23 47 36,-48-23-35,142-24 34,-94 47-34,47-47 0,-237 71 34,213-24-33,-23-23-2,-284 94 36,378-94-17,-95 47-18,72-48 46,-1 96-46,72-96 27,-72 72-26,48-24 33,-48 118-35,1-24 39,70-70-38,1 23 35,-25 142-34,48-142 26,0 48-27,0-25 27,0-70-27,24 24-1,47 47 36,-48-48-36,25-47 0,23 1 26,23 46-24,-23-46 25,118 93-26,95 48 26,141 24-25,-189-118 23,-117-48-22,-25-47-3,95 47 36,0-23-35,-94-24-1,259 0 34,-212 0-33,118 0 38,142 0-38,-260-24 1,94 24 31,-47 0-32,0 0 18,-94-23-18,94-1 38,47-71-38,-118 95 32,284-94-32,-260 94 27,-71 0-27,-24 0-2,260-71 49,-23 0-47,-95 0 33,0 0-33,-118 24-1,71-24 45,23-47-44,-118 94-2,-23 24 29,71-47-27,-72 23 1,72-94 34,-48-47-34,-23 117-2,-1-70 32,-23-71-31,24 142 28,-24-142-29,0 142 30,-47-166-29,23 142 17,-47-71-14,47 71 32,-141-212-33,0 23 30,94 189-9,-71-95-22,95 119 10,-24 23-12,-95-70 36,119 47-35,-48 47-1,-46-48 37,-1 1-36,71 23-1,-142-47 58,-141-23-58,212 94 45,-189-24-43,118-23 41,142 47-42,-23 0 0,23 0 34,-71 0-34,119 0 35,-72 0-34,71 0-3,-23 0 60,0 0-58</inkml:trace>
    </iact:actionData>
  </iact:action>
  <iact:action type="add" startTime="21664">
    <iact:property name="dataType"/>
    <iact:actionData xml:id="d1">
      <inkml:trace xmlns:inkml="http://www.w3.org/2003/InkML" xml:id="stk1" contextRef="#ctx0" brushRef="#br0">22901 9596 0,'-71'0'136,"-378"0"-134,212 0 23,-141 0-24,-47 0 23,118 0-22,-284 71 25,449 0-25,-142 47 36,190-47-36,-1 24 35,1 23-35,46 0 36,-22 71-36,46-23 36,24-25-35,0-93-3,0 141 39,71 94-37,47-70 36,71 94-36,-71-188 28,142 117-29,-118-118 0,0-47 28,283 94-26,-189-141-2,308 141 34,141-70-33,-259-48-1,-143 24 50,1561 0-49,-757-71 41,-898 0-41,-94 0 35,-72-24 3,48 24-39,-71-23 19,166-1-19,-96 1 25,119-25-24,-118 48 8,0-23-10,166-25 42,46 25-40,-259 23 1,47-24 31,-48 0-32,25 1 27,93-48-27,72 0 46,-47-23-46,-72 23 23,-47 47-24,1-23 28,-48-48-28,0-141 30,0 165-29,-119-165 47,49 117-46,22 72 21,1 0-22,23 0-2,1 23 29,-48-94-26,71 94-3,-118-165 29,94 118-26,-23-23-3,-71-143 58,-95 1-56,0 94 45,71 71-44,-47 24 24,-23 23-24,-190-47 46,260 24-47,-23 0 22,47 47-22,-1-47-1,25 47 26,-72-24-25,95 0 19,-118 1-19,119-1 36,-214-23-36,-94-48 58,94 72-57,119 23 23,70 0-23,1 0-3,-190 0 47,190 0-46,46 0 0,1 0 26,0 0-26,-1 0 46,-70 0-46,47 0 29,48 0-28,-24-48 43,-1 25-44,1-1 32,0 0-33,-166 1 58,24-1-56,165 0 30</inkml:trace>
    </iact:actionData>
  </iact:action>
  <iact:action type="remove" startTime="28947">
    <iact:property name="style" value="instant"/>
    <iact:actionData xml:id="d2" ref="#d1"/>
  </iact:action>
  <iact:action type="remove" startTime="29270">
    <iact:property name="style" value="instant"/>
    <iact:actionData xml:id="d3" ref="#d0"/>
  </iact:action>
  <iact:action type="add" startTime="28688">
    <iact:property name="dataType" value="strokeEraser"/>
    <iact:actionData xml:id="d4">
      <inkml:trace xmlns:inkml="http://www.w3.org/2003/InkML" xml:id="stk2" contextRef="#ctx0" brushRef="#br1">22026 18672 0,'0'-24'89,"0"-47"-77,0-94 7,-23 23 2,23-236 38,0 260-55,47-379 55,-23 190-57,-1 236-1,48-236 35,0 212-15,-47 48-19,117-284 35,-70 260-35,0-70 15,24 22 5,-72 25-21,96-48 55,-72 95-53,166-142 35,-72 23-16,-70 72-21,24-1 55,-48 1-51,0-25 31,-23 48-14,-24 48 16,24-24-37</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32:05.010"/>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7630">
    <iact:property name="dataType"/>
    <iact:actionData xml:id="d0">
      <inkml:trace xmlns:inkml="http://www.w3.org/2003/InkML" xml:id="stk0" contextRef="#ctx0" brushRef="#br0">19627 5195 0,'-64'0'222,"0"0"-220,31-32-1,1 32 29,-64 0-29,32 0 19,-32 0-17,-257 0 33,-64 128-34,225-128 36,128 0-36,-1 0 39,-31 0-40,-96 32 38,63 1-38,-127 31 37,-33-32-36,33 32 39,127-32-38,65 0-2,-96 32 54,-32 64-52,95-96 34,-31 33-35,96-33-1,-193 128 53,97-96-52,128-32-2,-96 64 42,64-31-41,-32-1 39,0 64-39,-33 32 38,33-31-37,32-1 37,-32 32-36,64-128 16,-32 97-18,0-97 36,-32 128-35,32 0 34,32-31-33,0-65-2,-32 96 36,32-64-34,0 1-2,-32 31 35,32 32-35,0-128 18,0 33-17,64 63 34,32 32-35,0 0 38,-64-95-37,0-33-2,64 32 38,-63-32-36,-1-32-1,32 64 35,64-32 4,-64 32-39,64-64 39,-31 0-39,31 0 37,0 32-37,33-32 38,-97 0-37,64 0 36,0 0-34,-96-32-3,33 32 36,127-32-35,-128 0 16,96 0-16,33-32 18,-97 32-18,0 0 32,193-97-31,-129 97 18,-96 0-20,65-32 35,-65 64-34,0-32-2,32 0 37,-64 0-34,0 0-2,32-32 35,1 0-34,-33 32 0,0 32 35,128-193-34,-128 129-2,64-32 34,1-32-33,-65 63 40,256-319-40,-191 255 32,-33 33-33,-32 32 19,32-64-18,0-1 35,32 33-35,-64 32-2,32-64 38,-31 64-35,-1-1-3,32-63 37,0-32-35,-64 64-1,32-65 36,-32 97-33,0 0-4,0-32 36,0 32-33,0-1-3,0 1 40,0 0-38,-64 0 33,64 0-34,0 32 24,0 0-21,0 0-4,0 0 26,0 0-23,-32-33 38,0 33-39,32-64 37,-32 96-38,-33-32 197,33 32-195,0-32-3,0 0 38,0 32-35,0 0 33,32-32-35,-32 32 3,0 0 213,0 0-180,0 0 91</inkml:trace>
    </iact:actionData>
  </iact:action>
  <iact:action type="add" startTime="18144">
    <iact:property name="dataType"/>
    <iact:actionData xml:id="d1">
      <inkml:trace xmlns:inkml="http://www.w3.org/2003/InkML" xml:id="stk1" contextRef="#ctx0" brushRef="#br0">9941 7248 0,'0'0'0,"-192"96"32,128-64-32,0 0 58,0 32 82,-33 32-138,65-31-1,0 63 58,32-32-57,0 32 61,0-96-19,0 65-40,0-33 28,0-32 26,0 64-55,0-64-2,0 32 30,0-32-30,32-32 28,0 64 2,33 1 1,-33-33-2,32 0 0,-32-32-28,-32 32 29,64 32 6,-64-32-36,96 32 22,-32 0 11,-32-32-8,0 0-25,1 0 33,-1-32-33,0 0 44,0 33-44,32-33 42,32 64-39,0-32 25,-32-32 8,-31 0-10,-1 0 6,0 0-6,32-64-25,-32 64-2,32-65 32,-64 33-31,64-32 29,-64 32-27,64-32 25,-64 32-27,0-32 41,0 0-41,0-129 33,-32-31-1,-32 96-4,-32 31 3,96 65-30,-64-64 27,64 64-28,-64 0 40,32-32-40,-1-32 45,1 31-45,-32-31 46,32 64-45,0 32 36,0 0-36,32-32 39,-32 0 444,0 32-455</inkml:trace>
    </iact:actionData>
  </iact:action>
  <iact:action type="add" startTime="21151">
    <iact:property name="dataType"/>
    <iact:actionData xml:id="d2">
      <inkml:trace xmlns:inkml="http://www.w3.org/2003/InkML" xml:id="stk2" contextRef="#ctx0" brushRef="#br0">6542 6157 0,'-128'0'88,"96"0"-87,-97 32 26,65 0 17,32-32-42,0 32 185,-32 65-185,32-65 60,32 32-60,-32-64 33,0 64-33,0 32 19,0-64 29,32 0-48,-33 33 44,33-33-44,0 32 37,-32 0-37,32 0 36,0-32-35,0 0-3,0 32 36,0-32-34,0 33 48,97 63-48,-1-64 44,-64-32-45,0 0 39,32-32-37,0 32 34,-32-32-35,0 0 23,0 0-25,97 0 34,-1 0-32,-64-32-2,64-32 23,-63 32-21,31-32 31,-64 64-31,-32-32 34,64-65-34,-32 65 36,32 0-37,-64-32 40,32 32-40,-32 0 37,0 0-37,0 0 38,0 0-37,0 0 36,0-64-36,0 63 36,0 1-37,0 0 47,0-32-46,0 32 27,-32 0-28,0 0 1,0 0 35,32 0-36,-32 0 1,0 0 49,32 0-49,-32 32 43,0 0-44,0 0 45,0-32-44,0 32 49,0-33-49,32 1 67,-33 32-67,-31-32 74,64 0-75,-32 32 29,32-32-29,-32 32 123,0 0-45</inkml:trace>
    </iact:actionData>
  </iact:action>
  <iact:action type="remove" startTime="45128">
    <iact:property name="style" value="instant"/>
    <iact:actionData xml:id="d3" ref="#d0"/>
  </iact:action>
  <iact:action type="remove" startTime="45367">
    <iact:property name="style" value="instant"/>
    <iact:actionData xml:id="d4" ref="#d1"/>
  </iact:action>
  <iact:action type="remove" startTime="45589">
    <iact:property name="style" value="instant"/>
    <iact:actionData xml:id="d5" ref="#d2"/>
  </iact:action>
  <iact:action type="add" startTime="44841">
    <iact:property name="dataType" value="strokeEraser"/>
    <iact:actionData xml:id="d6">
      <inkml:trace xmlns:inkml="http://www.w3.org/2003/InkML" xml:id="stk3" contextRef="#ctx0" brushRef="#br1">31878 22129 0,'0'0'0,"-32"0"22,0 0-13,-32 0-1,-64 0 0,-97 0 12,-128 0 0,129 0 18,-1-32-35,129 0-2,-160 32 17,127 0 21,33 0-37,0 0 18,0 0-19,-161 0 19,33 0 17,-193 0-35,32 0 19,192 0-19,-95-64 33,-65 31-32,193 1-2,-33 0 16,33 0 3,32 0-1,64 0-17,-97 0 17,-256 32 1,97 0 20,-610 0-38,192 0 16,-481 0 23,514 0-39,448 0-1,-96 0 16,321 0 55,-32 0-65,32 0 2,-32 0 21,-64 0-27,63 0-3,-95-32 18,0-64 3,-1 0-19,-31-33 16,0-31 3,63 96-20,-31-32 16,-97-97 3,129 161-17,-32-64 14,-1 0 3,97 96 0,-32-32-19,0-1 20,64 33-20,0 0 17</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in="-1920" max="4000" units="cm"/>
          <inkml:channel name="Y" type="integer" min="-488" max="2072" units="cm"/>
          <inkml:channel name="T" type="integer" max="2.14748E9" units="dev"/>
        </inkml:traceFormat>
        <inkml:channelProperties>
          <inkml:channelProperty channel="X" name="resolution" value="99.32886" units="1/cm"/>
          <inkml:channelProperty channel="Y" name="resolution" value="76.19048" units="1/cm"/>
          <inkml:channelProperty channel="T" name="resolution" value="1" units="1/dev"/>
        </inkml:channelProperties>
      </inkml:inkSource>
      <inkml:timestamp xml:id="ts0" timeString="2024-10-17T16:32:05.010"/>
    </inkml:context>
    <inkml:brush xml:id="br0">
      <inkml:brushProperty name="width" value="0.055" units="cm"/>
      <inkml:brushProperty name="height" value="0.055" units="cm"/>
    </inkml:brush>
  </inkml:definitions>
  <iact:action type="add" startTime="51390">
    <iact:property name="dataType" value="strokeEraser"/>
    <iact:actionData xml:id="d0">
      <inkml:trace xmlns:inkml="http://www.w3.org/2003/InkML" xml:id="stk0" contextRef="#ctx0" brushRef="#br0">23155 27709 0</inkml:trace>
    </iact:actionData>
  </iact:action>
  <iact:action type="add" startTime="52241">
    <iact:property name="dataType" value="strokeEraser"/>
    <iact:actionData xml:id="d1">
      <inkml:trace xmlns:inkml="http://www.w3.org/2003/InkML" xml:id="stk1" contextRef="#ctx0" brushRef="#br0">25464 28222 0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ineye.com/search/2d79651caac60e0d81c6b41bce85300bd6e0d443?sort=score&amp;order=desc&amp;page=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founders.archives.gov/documents/Franklin/01-37-02-0299" TargetMode="External"/><Relationship Id="rId3" Type="http://schemas.openxmlformats.org/officeDocument/2006/relationships/hyperlink" Target="https://www.washingtonpost.com/opinions/fake-news-thats-a-very-old-story/2016/11/25/c8b1f3d4-b330-11e6-8616-52b15787add0_story.html?utm_term=.4f957da1eb47" TargetMode="External"/><Relationship Id="rId7" Type="http://schemas.openxmlformats.org/officeDocument/2006/relationships/hyperlink" Target="http://founders.archives.gov/documents/Franklin/01-37-02-0132"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founders.archives.gov/documents/Washington/03-08-02-0369" TargetMode="External"/><Relationship Id="rId5" Type="http://schemas.openxmlformats.org/officeDocument/2006/relationships/hyperlink" Target="https://books.google.com/books?id=Bcs3CwAAQBAJ&amp;pg=PA16&amp;lpg=PA16&amp;dq=a+curious+employment.+Cooking+up+paragraphs,+articles,+occurrences+%E2%80%94+working+the+political+Engine!&amp;source=bl&amp;ots=w_HNOlXeJ-&amp;sig=h9-Ojh6NYiO_znT3PsA1LvnWgr4&amp;hl=en&amp;sa=X&amp;ved=0ahUKEwjIu86LtcTQAhUDS2MKHYy6CJsQ6AEIIDAB#v=onepage&amp;q=a%20curious%20employment.%20Cooking%20up%20paragraphs%2C%20articles%2C%20occurrences%20%E2%80%94%20working%20the%20political%20Engine!&amp;f=false" TargetMode="External"/><Relationship Id="rId10" Type="http://schemas.openxmlformats.org/officeDocument/2006/relationships/hyperlink" Target="http://www.riverraisinbattlefield.org/" TargetMode="External"/><Relationship Id="rId4" Type="http://schemas.openxmlformats.org/officeDocument/2006/relationships/hyperlink" Target="https://www.washingtonpost.com/news/the-intersect/wp/2016/11/17/facebook-fake-news-writer-i-think-donald-trump-is-in-the-white-house-because-of-me/?tid=sm_tw" TargetMode="External"/><Relationship Id="rId9" Type="http://schemas.openxmlformats.org/officeDocument/2006/relationships/hyperlink" Target="http://www.ushistory.org/declaration/document/"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Double_jeopardy_(marketing)#cite_note-2" TargetMode="External"/><Relationship Id="rId13" Type="http://schemas.openxmlformats.org/officeDocument/2006/relationships/hyperlink" Target="https://en.wikipedia.org/w/index.php?title=NBD-Dirichlet&amp;action=edit&amp;redlink=1" TargetMode="External"/><Relationship Id="rId3" Type="http://schemas.openxmlformats.org/officeDocument/2006/relationships/hyperlink" Target="https://en.wikipedia.org/wiki/Marketing" TargetMode="External"/><Relationship Id="rId7" Type="http://schemas.openxmlformats.org/officeDocument/2006/relationships/hyperlink" Target="https://en.wikipedia.org/wiki/Andrew_Ehrenberg" TargetMode="External"/><Relationship Id="rId12" Type="http://schemas.openxmlformats.org/officeDocument/2006/relationships/hyperlink" Target="https://en.wikipedia.org/wiki/Product_differentiation" TargetMode="External"/><Relationship Id="rId2" Type="http://schemas.openxmlformats.org/officeDocument/2006/relationships/slide" Target="../slides/slide15.xml"/><Relationship Id="rId16" Type="http://schemas.openxmlformats.org/officeDocument/2006/relationships/hyperlink" Target="https://en.wikipedia.org/wiki/Double_jeopardy_(marketing)#cite_note-7" TargetMode="External"/><Relationship Id="rId1" Type="http://schemas.openxmlformats.org/officeDocument/2006/relationships/notesMaster" Target="../notesMasters/notesMaster1.xml"/><Relationship Id="rId6" Type="http://schemas.openxmlformats.org/officeDocument/2006/relationships/hyperlink" Target="https://en.wikipedia.org/wiki/Double_jeopardy_(marketing)#cite_note-1" TargetMode="External"/><Relationship Id="rId11" Type="http://schemas.openxmlformats.org/officeDocument/2006/relationships/hyperlink" Target="https://en.wikipedia.org/wiki/Empirical" TargetMode="External"/><Relationship Id="rId5" Type="http://schemas.openxmlformats.org/officeDocument/2006/relationships/hyperlink" Target="https://en.wikipedia.org/w/index.php?title=William_McPhee&amp;action=edit&amp;redlink=1" TargetMode="External"/><Relationship Id="rId15" Type="http://schemas.openxmlformats.org/officeDocument/2006/relationships/hyperlink" Target="https://en.wikipedia.org/wiki/Double_jeopardy_(marketing)#cite_note-6" TargetMode="External"/><Relationship Id="rId10" Type="http://schemas.openxmlformats.org/officeDocument/2006/relationships/hyperlink" Target="https://en.wikipedia.org/wiki/Double_jeopardy_(marketing)#cite_note-4" TargetMode="External"/><Relationship Id="rId4" Type="http://schemas.openxmlformats.org/officeDocument/2006/relationships/hyperlink" Target="https://en.wikipedia.org/wiki/Brand_loyalty" TargetMode="External"/><Relationship Id="rId9" Type="http://schemas.openxmlformats.org/officeDocument/2006/relationships/hyperlink" Target="https://en.wikipedia.org/wiki/Double_jeopardy_(marketing)#cite_note-3" TargetMode="External"/><Relationship Id="rId14" Type="http://schemas.openxmlformats.org/officeDocument/2006/relationships/hyperlink" Target="https://en.wikipedia.org/wiki/Double_jeopardy_(marketing)#cite_note-5"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 </a:t>
            </a:r>
            <a:r>
              <a:rPr lang="de-DE" dirty="0" err="1"/>
              <a:t>what</a:t>
            </a:r>
            <a:r>
              <a:rPr lang="de-DE" dirty="0"/>
              <a:t> </a:t>
            </a:r>
            <a:r>
              <a:rPr lang="de-DE" dirty="0" err="1"/>
              <a:t>makes</a:t>
            </a:r>
            <a:r>
              <a:rPr lang="de-DE" dirty="0"/>
              <a:t> fake </a:t>
            </a:r>
            <a:r>
              <a:rPr lang="de-DE" dirty="0" err="1"/>
              <a:t>news</a:t>
            </a:r>
            <a:r>
              <a:rPr lang="de-DE" dirty="0"/>
              <a:t> </a:t>
            </a:r>
            <a:r>
              <a:rPr lang="de-DE" dirty="0" err="1"/>
              <a:t>credible</a:t>
            </a:r>
            <a:r>
              <a:rPr lang="de-DE" dirty="0"/>
              <a:t>? </a:t>
            </a:r>
            <a:r>
              <a:rPr lang="de-DE" dirty="0" err="1"/>
              <a:t>Let‘s</a:t>
            </a:r>
            <a:r>
              <a:rPr lang="de-DE" dirty="0"/>
              <a:t> </a:t>
            </a:r>
            <a:r>
              <a:rPr lang="de-DE" dirty="0" err="1"/>
              <a:t>look</a:t>
            </a:r>
            <a:r>
              <a:rPr lang="de-DE" dirty="0"/>
              <a:t> at Sender, Message, Content and Receiver </a:t>
            </a:r>
            <a:r>
              <a:rPr lang="de-DE" dirty="0" err="1"/>
              <a:t>characteristics</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 </a:t>
            </a:r>
            <a:r>
              <a:rPr lang="de-DE" dirty="0" err="1"/>
              <a:t>low</a:t>
            </a:r>
            <a:r>
              <a:rPr lang="de-DE" dirty="0"/>
              <a:t> </a:t>
            </a:r>
            <a:r>
              <a:rPr lang="de-DE" dirty="0" err="1"/>
              <a:t>motivation</a:t>
            </a:r>
            <a:r>
              <a:rPr lang="de-DE" dirty="0"/>
              <a:t> </a:t>
            </a:r>
            <a:r>
              <a:rPr lang="de-DE" dirty="0" err="1"/>
              <a:t>to</a:t>
            </a:r>
            <a:r>
              <a:rPr lang="de-DE" dirty="0"/>
              <a:t> </a:t>
            </a:r>
            <a:r>
              <a:rPr lang="de-DE" dirty="0" err="1"/>
              <a:t>process</a:t>
            </a:r>
            <a:r>
              <a:rPr lang="de-DE" dirty="0"/>
              <a:t> </a:t>
            </a:r>
            <a:r>
              <a:rPr lang="de-DE" dirty="0" err="1"/>
              <a:t>information</a:t>
            </a:r>
            <a:r>
              <a:rPr lang="de-DE" dirty="0"/>
              <a:t> -&gt; </a:t>
            </a:r>
            <a:r>
              <a:rPr lang="de-DE" dirty="0" err="1"/>
              <a:t>apply</a:t>
            </a:r>
            <a:r>
              <a:rPr lang="de-DE" dirty="0"/>
              <a:t> </a:t>
            </a:r>
            <a:r>
              <a:rPr lang="de-DE" dirty="0" err="1"/>
              <a:t>heuristics</a:t>
            </a:r>
            <a:r>
              <a:rPr lang="de-DE" dirty="0"/>
              <a:t>. Just like </a:t>
            </a:r>
            <a:r>
              <a:rPr lang="de-DE" dirty="0" err="1"/>
              <a:t>IT_Professionals</a:t>
            </a:r>
            <a:r>
              <a:rPr lang="de-DE" dirty="0"/>
              <a:t> in a </a:t>
            </a:r>
            <a:r>
              <a:rPr lang="de-DE" dirty="0" err="1"/>
              <a:t>phishing</a:t>
            </a:r>
            <a:r>
              <a:rPr lang="de-DE" dirty="0"/>
              <a:t> </a:t>
            </a:r>
            <a:r>
              <a:rPr lang="de-DE" dirty="0" err="1"/>
              <a:t>campaign</a:t>
            </a:r>
            <a:r>
              <a:rPr lang="de-DE" dirty="0"/>
              <a:t> – </a:t>
            </a:r>
            <a:r>
              <a:rPr lang="de-DE" dirty="0" err="1"/>
              <a:t>low</a:t>
            </a:r>
            <a:r>
              <a:rPr lang="de-DE" dirty="0"/>
              <a:t> </a:t>
            </a:r>
            <a:r>
              <a:rPr lang="de-DE" dirty="0" err="1"/>
              <a:t>motivation</a:t>
            </a:r>
            <a:r>
              <a:rPr lang="de-DE" dirty="0"/>
              <a:t> </a:t>
            </a:r>
            <a:r>
              <a:rPr lang="de-DE" dirty="0" err="1"/>
              <a:t>compred</a:t>
            </a:r>
            <a:r>
              <a:rPr lang="de-DE" dirty="0"/>
              <a:t> </a:t>
            </a:r>
            <a:r>
              <a:rPr lang="de-DE" dirty="0" err="1"/>
              <a:t>to</a:t>
            </a:r>
            <a:r>
              <a:rPr lang="de-DE" dirty="0"/>
              <a:t> </a:t>
            </a:r>
            <a:r>
              <a:rPr lang="de-DE" dirty="0" err="1"/>
              <a:t>scared</a:t>
            </a:r>
            <a:r>
              <a:rPr lang="de-DE" dirty="0"/>
              <a:t> </a:t>
            </a:r>
            <a:r>
              <a:rPr lang="de-DE" dirty="0" err="1"/>
              <a:t>stuff</a:t>
            </a:r>
            <a:r>
              <a:rPr lang="de-DE" dirty="0"/>
              <a:t>, </a:t>
            </a:r>
            <a:r>
              <a:rPr lang="de-DE" dirty="0" err="1"/>
              <a:t>motivated</a:t>
            </a:r>
            <a:r>
              <a:rPr lang="de-DE" dirty="0"/>
              <a:t> </a:t>
            </a:r>
            <a:r>
              <a:rPr lang="de-DE" dirty="0" err="1"/>
              <a:t>by</a:t>
            </a:r>
            <a:r>
              <a:rPr lang="de-DE" dirty="0"/>
              <a:t> </a:t>
            </a:r>
            <a:r>
              <a:rPr lang="de-DE" dirty="0" err="1"/>
              <a:t>anxiety</a:t>
            </a:r>
            <a:r>
              <a:rPr lang="de-DE" dirty="0"/>
              <a:t>.</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292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Herdentrieb</a:t>
            </a:r>
          </a:p>
          <a:p>
            <a:r>
              <a:rPr lang="de-DE" dirty="0"/>
              <a:t>Erkennen von Bots ist eine Aufgabe der IT – Bots simulieren aber auch Menschen immer besser.</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891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b4125b5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b4125b5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Bakshy, E., Messing, S., &amp; Adamic, L. A. (2015). Exposure to ideologically diverse news and opinion on Facebook. </a:t>
            </a:r>
            <a:r>
              <a:rPr lang="en-GB" sz="1200" i="1" dirty="0">
                <a:solidFill>
                  <a:schemeClr val="dk1"/>
                </a:solidFill>
                <a:latin typeface="Calibri"/>
                <a:ea typeface="Calibri"/>
                <a:cs typeface="Calibri"/>
                <a:sym typeface="Calibri"/>
              </a:rPr>
              <a:t>Science</a:t>
            </a:r>
            <a:r>
              <a:rPr lang="en-GB" sz="1200" dirty="0">
                <a:solidFill>
                  <a:schemeClr val="dk1"/>
                </a:solidFill>
                <a:latin typeface="Calibri"/>
                <a:ea typeface="Calibri"/>
                <a:cs typeface="Calibri"/>
                <a:sym typeface="Calibri"/>
              </a:rPr>
              <a:t>, </a:t>
            </a:r>
            <a:r>
              <a:rPr lang="en-GB" sz="1200" i="1" dirty="0">
                <a:solidFill>
                  <a:schemeClr val="dk1"/>
                </a:solidFill>
                <a:latin typeface="Calibri"/>
                <a:ea typeface="Calibri"/>
                <a:cs typeface="Calibri"/>
                <a:sym typeface="Calibri"/>
              </a:rPr>
              <a:t>348</a:t>
            </a:r>
            <a:r>
              <a:rPr lang="en-GB" sz="1200" dirty="0">
                <a:solidFill>
                  <a:schemeClr val="dk1"/>
                </a:solidFill>
                <a:latin typeface="Calibri"/>
                <a:ea typeface="Calibri"/>
                <a:cs typeface="Calibri"/>
                <a:sym typeface="Calibri"/>
              </a:rPr>
              <a:t>(6239), 1130-1132.</a:t>
            </a:r>
          </a:p>
          <a:p>
            <a:pPr marL="0" lvl="0" indent="0" algn="l" rtl="0">
              <a:lnSpc>
                <a:spcPct val="115000"/>
              </a:lnSpc>
              <a:spcBef>
                <a:spcPts val="0"/>
              </a:spcBef>
              <a:spcAft>
                <a:spcPts val="0"/>
              </a:spcAft>
              <a:buClr>
                <a:schemeClr val="dk1"/>
              </a:buClr>
              <a:buSzPts val="1100"/>
              <a:buFont typeface="Arial"/>
              <a:buNone/>
            </a:pPr>
            <a:endParaRPr lang="en-GB"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200" dirty="0">
                <a:solidFill>
                  <a:schemeClr val="dk1"/>
                </a:solidFill>
                <a:latin typeface="Calibri"/>
                <a:ea typeface="Calibri"/>
                <a:cs typeface="Calibri"/>
                <a:sym typeface="Calibri"/>
              </a:rPr>
              <a:t>Facebook algorithms and consumer choices were measured to see what decided the content shown in feeds. Humans made more ideological consistent choices. </a:t>
            </a:r>
            <a:r>
              <a:rPr lang="en-US" sz="1200" dirty="0">
                <a:solidFill>
                  <a:schemeClr val="dk1"/>
                </a:solidFill>
                <a:latin typeface="Calibri"/>
                <a:ea typeface="Calibri"/>
                <a:cs typeface="Calibri"/>
                <a:sym typeface="Calibri"/>
              </a:rPr>
              <a:t>S</a:t>
            </a:r>
            <a:r>
              <a:rPr lang="en-US" sz="1200" dirty="0"/>
              <a:t>eeing cross-cutting content relative to ideologically consistent content is 5% for conservatives and 8% for liberals. Clicking: comparing the likelihood that an individual clicks on a cross-cutting content relative to a consistent content to be 17% for conservatives and 6% for liberals, a pattern that is consistent with prior research, but is somewhat counterintuitive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Eight </a:t>
            </a:r>
            <a:r>
              <a:rPr lang="de-DE" dirty="0" err="1"/>
              <a:t>reasons</a:t>
            </a:r>
            <a:r>
              <a:rPr lang="de-DE" dirty="0"/>
              <a:t> </a:t>
            </a:r>
            <a:r>
              <a:rPr lang="de-DE" dirty="0" err="1"/>
              <a:t>for</a:t>
            </a:r>
            <a:r>
              <a:rPr lang="de-DE" dirty="0"/>
              <a:t> </a:t>
            </a:r>
            <a:r>
              <a:rPr lang="de-DE" dirty="0" err="1"/>
              <a:t>production</a:t>
            </a:r>
            <a:r>
              <a:rPr lang="de-DE" dirty="0"/>
              <a:t> and </a:t>
            </a:r>
            <a:r>
              <a:rPr lang="de-DE" dirty="0" err="1"/>
              <a:t>spread</a:t>
            </a:r>
            <a:r>
              <a:rPr lang="de-DE" dirty="0"/>
              <a:t> </a:t>
            </a:r>
            <a:r>
              <a:rPr lang="de-DE" dirty="0" err="1"/>
              <a:t>of</a:t>
            </a:r>
            <a:r>
              <a:rPr lang="de-DE" dirty="0"/>
              <a:t> FN</a:t>
            </a:r>
          </a:p>
          <a:p>
            <a:r>
              <a:rPr lang="de-DE" dirty="0"/>
              <a:t>Poor </a:t>
            </a:r>
            <a:r>
              <a:rPr lang="de-DE" dirty="0" err="1"/>
              <a:t>Journalism</a:t>
            </a:r>
            <a:endParaRPr lang="de-DE" dirty="0"/>
          </a:p>
          <a:p>
            <a:r>
              <a:rPr lang="de-DE" dirty="0" err="1"/>
              <a:t>Parody</a:t>
            </a:r>
            <a:endParaRPr lang="de-DE" dirty="0"/>
          </a:p>
          <a:p>
            <a:r>
              <a:rPr lang="de-DE" dirty="0" err="1"/>
              <a:t>Provoke</a:t>
            </a:r>
            <a:endParaRPr lang="de-DE" dirty="0"/>
          </a:p>
          <a:p>
            <a:r>
              <a:rPr lang="de-DE" dirty="0"/>
              <a:t>Passion</a:t>
            </a:r>
          </a:p>
          <a:p>
            <a:r>
              <a:rPr lang="de-DE" dirty="0" err="1"/>
              <a:t>Partisanship</a:t>
            </a:r>
            <a:endParaRPr lang="de-DE" dirty="0"/>
          </a:p>
          <a:p>
            <a:r>
              <a:rPr lang="de-DE" dirty="0"/>
              <a:t>Profit</a:t>
            </a:r>
          </a:p>
          <a:p>
            <a:r>
              <a:rPr lang="de-DE" dirty="0"/>
              <a:t>Political </a:t>
            </a:r>
            <a:r>
              <a:rPr lang="de-DE" dirty="0" err="1"/>
              <a:t>influence</a:t>
            </a:r>
            <a:r>
              <a:rPr lang="de-DE" dirty="0"/>
              <a:t>/Power</a:t>
            </a:r>
          </a:p>
          <a:p>
            <a:r>
              <a:rPr lang="de-DE" dirty="0"/>
              <a:t>Propaganda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593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Intentionally misleading content can create anger</a:t>
            </a:r>
          </a:p>
          <a:p>
            <a:r>
              <a:rPr lang="en-GB" dirty="0"/>
              <a:t>People might share information in misleading way to frame an event, issue or person in a particular way. An example is when an old photo is used on a recent social media post. It might spread outrage or fear until the photo receives the right context.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6262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Left</a:t>
            </a:r>
            <a:r>
              <a:rPr lang="de-DE" dirty="0"/>
              <a:t> </a:t>
            </a:r>
            <a:r>
              <a:rPr lang="de-DE" dirty="0" err="1"/>
              <a:t>one</a:t>
            </a:r>
            <a:r>
              <a:rPr lang="de-DE" dirty="0"/>
              <a:t> </a:t>
            </a:r>
            <a:r>
              <a:rPr lang="de-DE" dirty="0" err="1"/>
              <a:t>is</a:t>
            </a:r>
            <a:r>
              <a:rPr lang="de-DE" dirty="0"/>
              <a:t> a fake </a:t>
            </a:r>
            <a:r>
              <a:rPr lang="de-DE" dirty="0" err="1"/>
              <a:t>news</a:t>
            </a:r>
            <a:r>
              <a:rPr lang="de-DE" dirty="0"/>
              <a:t> </a:t>
            </a:r>
            <a:r>
              <a:rPr lang="de-DE" dirty="0" err="1"/>
              <a:t>site</a:t>
            </a:r>
            <a:r>
              <a:rPr lang="de-DE" dirty="0"/>
              <a:t> </a:t>
            </a:r>
            <a:r>
              <a:rPr lang="de-DE" dirty="0" err="1"/>
              <a:t>that</a:t>
            </a:r>
            <a:r>
              <a:rPr lang="de-DE" dirty="0"/>
              <a:t> </a:t>
            </a:r>
            <a:r>
              <a:rPr lang="de-DE" dirty="0" err="1"/>
              <a:t>has</a:t>
            </a:r>
            <a:r>
              <a:rPr lang="de-DE" dirty="0"/>
              <a:t> </a:t>
            </a:r>
            <a:r>
              <a:rPr lang="de-DE" dirty="0" err="1"/>
              <a:t>been</a:t>
            </a:r>
            <a:r>
              <a:rPr lang="de-DE" dirty="0"/>
              <a:t> </a:t>
            </a:r>
            <a:r>
              <a:rPr lang="de-DE" dirty="0" err="1"/>
              <a:t>brought</a:t>
            </a:r>
            <a:r>
              <a:rPr lang="de-DE" dirty="0"/>
              <a:t> down. A fake </a:t>
            </a:r>
            <a:r>
              <a:rPr lang="de-DE" dirty="0" err="1"/>
              <a:t>news</a:t>
            </a:r>
            <a:r>
              <a:rPr lang="de-DE" dirty="0"/>
              <a:t> </a:t>
            </a:r>
            <a:r>
              <a:rPr lang="de-DE" dirty="0" err="1"/>
              <a:t>channel</a:t>
            </a:r>
            <a:r>
              <a:rPr lang="de-DE" dirty="0"/>
              <a:t> </a:t>
            </a:r>
            <a:r>
              <a:rPr lang="de-DE" dirty="0" err="1"/>
              <a:t>that</a:t>
            </a:r>
            <a:r>
              <a:rPr lang="de-DE" dirty="0"/>
              <a:t> </a:t>
            </a:r>
            <a:r>
              <a:rPr lang="de-DE" dirty="0" err="1"/>
              <a:t>even</a:t>
            </a:r>
            <a:r>
              <a:rPr lang="de-DE" dirty="0"/>
              <a:t> </a:t>
            </a:r>
            <a:r>
              <a:rPr lang="de-DE" dirty="0" err="1"/>
              <a:t>managed</a:t>
            </a:r>
            <a:r>
              <a:rPr lang="de-DE" dirty="0"/>
              <a:t> </a:t>
            </a:r>
            <a:r>
              <a:rPr lang="de-DE" dirty="0" err="1"/>
              <a:t>to</a:t>
            </a:r>
            <a:r>
              <a:rPr lang="de-DE" dirty="0"/>
              <a:t> </a:t>
            </a:r>
            <a:r>
              <a:rPr lang="de-DE" dirty="0" err="1"/>
              <a:t>fool</a:t>
            </a:r>
            <a:r>
              <a:rPr lang="de-DE" dirty="0"/>
              <a:t> </a:t>
            </a:r>
            <a:r>
              <a:rPr lang="de-DE" dirty="0" err="1"/>
              <a:t>journalists</a:t>
            </a:r>
            <a:r>
              <a:rPr lang="de-DE" dirty="0"/>
              <a:t>.</a:t>
            </a:r>
          </a:p>
          <a:p>
            <a:endParaRPr lang="de-DE" dirty="0"/>
          </a:p>
          <a:p>
            <a:r>
              <a:rPr lang="en-GB" b="0" i="0" dirty="0">
                <a:solidFill>
                  <a:srgbClr val="E8E8E8"/>
                </a:solidFill>
                <a:effectLst/>
                <a:latin typeface="Google Sans"/>
              </a:rPr>
              <a:t>Fake news creators frequently use web addresses that are subtle variations of well-known news websites.</a:t>
            </a:r>
          </a:p>
          <a:p>
            <a:endParaRPr lang="en-GB" b="0" i="0" dirty="0">
              <a:solidFill>
                <a:srgbClr val="E8E8E8"/>
              </a:solidFill>
              <a:effectLst/>
              <a:latin typeface="Google Sans"/>
            </a:endParaRPr>
          </a:p>
          <a:p>
            <a:pPr algn="l" fontAlgn="base">
              <a:lnSpc>
                <a:spcPts val="2500"/>
              </a:lnSpc>
            </a:pPr>
            <a:r>
              <a:rPr lang="en-GB" sz="1800" b="1" i="0" dirty="0">
                <a:solidFill>
                  <a:srgbClr val="253045"/>
                </a:solidFill>
                <a:effectLst/>
                <a:latin typeface="Montserrat" panose="00000500000000000000" pitchFamily="2" charset="-70"/>
              </a:rPr>
              <a:t>Impersonation can cause harm in many ways</a:t>
            </a:r>
          </a:p>
          <a:p>
            <a:pPr algn="l" fontAlgn="base"/>
            <a:r>
              <a:rPr lang="en-GB" b="0" i="0" dirty="0">
                <a:solidFill>
                  <a:srgbClr val="3B3A39"/>
                </a:solidFill>
                <a:effectLst/>
                <a:latin typeface="Montserrat" panose="00000500000000000000" pitchFamily="2" charset="-70"/>
              </a:rPr>
              <a:t>This is when a person, group or organisation pretends they are another person or source. Imposter content can trick people into:</a:t>
            </a:r>
          </a:p>
          <a:p>
            <a:pPr algn="l" fontAlgn="base">
              <a:buFont typeface="Arial" panose="020B0604020202020204" pitchFamily="34" charset="0"/>
              <a:buChar char="•"/>
            </a:pPr>
            <a:r>
              <a:rPr lang="en-GB" b="0" i="0" dirty="0">
                <a:solidFill>
                  <a:srgbClr val="253045"/>
                </a:solidFill>
                <a:effectLst/>
                <a:latin typeface="inherit"/>
              </a:rPr>
              <a:t>sending money</a:t>
            </a:r>
          </a:p>
          <a:p>
            <a:pPr algn="l" fontAlgn="base">
              <a:buFont typeface="Arial" panose="020B0604020202020204" pitchFamily="34" charset="0"/>
              <a:buChar char="•"/>
            </a:pPr>
            <a:r>
              <a:rPr lang="en-GB" b="0" i="0" dirty="0">
                <a:solidFill>
                  <a:srgbClr val="253045"/>
                </a:solidFill>
                <a:effectLst/>
                <a:latin typeface="inherit"/>
              </a:rPr>
              <a:t>sharing personal information</a:t>
            </a:r>
          </a:p>
          <a:p>
            <a:pPr algn="l" fontAlgn="base">
              <a:buFont typeface="Arial" panose="020B0604020202020204" pitchFamily="34" charset="0"/>
              <a:buChar char="•"/>
            </a:pPr>
            <a:r>
              <a:rPr lang="en-GB" b="0" i="0" dirty="0">
                <a:solidFill>
                  <a:srgbClr val="253045"/>
                </a:solidFill>
                <a:effectLst/>
                <a:latin typeface="inherit"/>
              </a:rPr>
              <a:t>further spreading misinformation.</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1362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n-GB" sz="1800" b="1" i="0" dirty="0">
                <a:solidFill>
                  <a:srgbClr val="253045"/>
                </a:solidFill>
                <a:effectLst/>
                <a:latin typeface="Montserrat" panose="00000500000000000000" pitchFamily="2" charset="-70"/>
              </a:rPr>
              <a:t>Completely false information can lead to harm</a:t>
            </a:r>
          </a:p>
          <a:p>
            <a:pPr algn="l" fontAlgn="base"/>
            <a:r>
              <a:rPr lang="en-GB" b="0" i="0" dirty="0">
                <a:solidFill>
                  <a:srgbClr val="3B3A39"/>
                </a:solidFill>
                <a:effectLst/>
                <a:latin typeface="Montserrat" panose="00000500000000000000" pitchFamily="2" charset="-70"/>
              </a:rPr>
              <a:t>Fabricated content is disinformation created without any connection to truth. Its overall intention is to deceive and harm. Fabricated content can quickly become misinformation.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7229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Content is put in the wrong relationship. For example, headlines or images do not match the content.</a:t>
            </a:r>
          </a:p>
          <a:p>
            <a:pPr algn="l" fontAlgn="base"/>
            <a:r>
              <a:rPr lang="en-GB" b="0" i="0" u="none" strike="noStrike" dirty="0">
                <a:solidFill>
                  <a:srgbClr val="122E4A"/>
                </a:solidFill>
                <a:effectLst/>
                <a:latin typeface="Roboto Slab" pitchFamily="2" charset="0"/>
              </a:rPr>
              <a:t>2. False Connection</a:t>
            </a:r>
          </a:p>
          <a:p>
            <a:pPr algn="l" fontAlgn="base"/>
            <a:r>
              <a:rPr lang="en-GB" b="0" i="0" dirty="0">
                <a:solidFill>
                  <a:srgbClr val="666666"/>
                </a:solidFill>
                <a:effectLst/>
                <a:latin typeface="Roboto" panose="02000000000000000000" pitchFamily="2" charset="0"/>
              </a:rPr>
              <a:t>When headlines, visuals or captions don’t support the content.</a:t>
            </a:r>
          </a:p>
          <a:p>
            <a:pPr algn="l" fontAlgn="base"/>
            <a:r>
              <a:rPr lang="en-GB" b="0" i="0" dirty="0">
                <a:solidFill>
                  <a:srgbClr val="666666"/>
                </a:solidFill>
                <a:effectLst/>
                <a:latin typeface="Roboto" panose="02000000000000000000" pitchFamily="2" charset="0"/>
              </a:rPr>
              <a:t>Although we can at first think that false connections, such as, for example, clickbait headlines, can do no harm, only irritate; in a larger perspective this practice may undermine trust in media and promote polarization.</a:t>
            </a:r>
          </a:p>
          <a:p>
            <a:pPr algn="l" fontAlgn="base"/>
            <a:endParaRPr lang="en-GB" b="0" i="0" dirty="0">
              <a:solidFill>
                <a:srgbClr val="666666"/>
              </a:solidFill>
              <a:effectLst/>
              <a:latin typeface="Roboto" panose="02000000000000000000" pitchFamily="2" charset="0"/>
            </a:endParaRPr>
          </a:p>
          <a:p>
            <a:pPr algn="l"/>
            <a:r>
              <a:rPr lang="en-GB" sz="1800" b="1" i="0" dirty="0">
                <a:solidFill>
                  <a:srgbClr val="333333"/>
                </a:solidFill>
                <a:effectLst/>
                <a:latin typeface="Calibri" panose="020F0502020204030204" pitchFamily="34" charset="0"/>
              </a:rPr>
              <a:t>False connections utilize real facts or images along with made up content (or vice versa).</a:t>
            </a:r>
            <a:endParaRPr lang="en-GB" b="0" i="0" dirty="0">
              <a:solidFill>
                <a:srgbClr val="333333"/>
              </a:solidFill>
              <a:effectLst/>
              <a:latin typeface="Roboto" panose="02000000000000000000" pitchFamily="2" charset="0"/>
            </a:endParaRPr>
          </a:p>
          <a:p>
            <a:pPr algn="l"/>
            <a:r>
              <a:rPr lang="en-GB" sz="1800" b="0" i="0" dirty="0">
                <a:solidFill>
                  <a:srgbClr val="333333"/>
                </a:solidFill>
                <a:effectLst/>
                <a:latin typeface="Calibri" panose="020F0502020204030204" pitchFamily="34" charset="0"/>
              </a:rPr>
              <a:t>You may have heard of the ‘Ghost of Kyiv’ stories that spread in the news shortly after the Russian invasion of Ukraine. There was no such Ukrainian pilot, but it did not stop the Ukrainian Armed Forces from circulating old photos of unidentifiable pilots from years prior claiming them to be the Ghost. Once the belief in the pilot became widespread, streaming content was altered to further validate the lie. Captured video game content was used and spliced into real video making the claim that it was indeed the ‘Ghost’ in action chasing Russian pilots. An abbreviated story about this, along the shared photos can be found through the Associated Press:</a:t>
            </a:r>
          </a:p>
          <a:p>
            <a:pPr algn="l"/>
            <a:endParaRPr lang="en-GB" sz="1800" b="0" i="0" dirty="0">
              <a:solidFill>
                <a:srgbClr val="333333"/>
              </a:solidFill>
              <a:effectLst/>
              <a:latin typeface="Calibri" panose="020F0502020204030204" pitchFamily="34" charset="0"/>
            </a:endParaRPr>
          </a:p>
          <a:p>
            <a:pPr algn="l"/>
            <a:r>
              <a:rPr lang="en-GB" b="0" i="0" dirty="0">
                <a:solidFill>
                  <a:srgbClr val="000821"/>
                </a:solidFill>
                <a:effectLst/>
                <a:latin typeface="Pangea"/>
              </a:rPr>
              <a:t>A </a:t>
            </a:r>
            <a:r>
              <a:rPr lang="en-GB" b="1" i="0" dirty="0">
                <a:solidFill>
                  <a:srgbClr val="000821"/>
                </a:solidFill>
                <a:effectLst/>
                <a:latin typeface="Pangea"/>
                <a:hlinkClick r:id="rId3" tooltip="External link — reverse image search"/>
              </a:rPr>
              <a:t>reverse image search</a:t>
            </a:r>
            <a:r>
              <a:rPr lang="en-GB" b="0" i="0" dirty="0">
                <a:solidFill>
                  <a:srgbClr val="000821"/>
                </a:solidFill>
                <a:effectLst/>
                <a:latin typeface="Pangea"/>
              </a:rPr>
              <a:t> confirms the suspicion that it's a fake. The same photo appeared online years ago, but with a different head, a different badge on the arm and no flag in the background. If you look closely at the plane behind the pilot, you can see a </a:t>
            </a:r>
            <a:r>
              <a:rPr lang="en-GB" b="0" i="0" dirty="0" err="1">
                <a:solidFill>
                  <a:srgbClr val="000821"/>
                </a:solidFill>
                <a:effectLst/>
                <a:latin typeface="Pangea"/>
              </a:rPr>
              <a:t>gray</a:t>
            </a:r>
            <a:r>
              <a:rPr lang="en-GB" b="0" i="0" dirty="0">
                <a:solidFill>
                  <a:srgbClr val="000821"/>
                </a:solidFill>
                <a:effectLst/>
                <a:latin typeface="Pangea"/>
              </a:rPr>
              <a:t> maple leaf — a symbol used by the Royal Canadian Air Force. This was presumably missed when the picture was manipulated, and it gives away that most likely it's a picture from Canada. </a:t>
            </a:r>
          </a:p>
          <a:p>
            <a:pPr algn="l"/>
            <a:r>
              <a:rPr lang="en-GB" b="0" i="0" dirty="0">
                <a:solidFill>
                  <a:srgbClr val="000821"/>
                </a:solidFill>
                <a:effectLst/>
                <a:latin typeface="Pangea"/>
              </a:rPr>
              <a:t>In fact, the man </a:t>
            </a:r>
            <a:r>
              <a:rPr lang="en-GB" b="0" i="0" dirty="0" err="1">
                <a:solidFill>
                  <a:srgbClr val="000821"/>
                </a:solidFill>
                <a:effectLst/>
                <a:latin typeface="Pangea"/>
              </a:rPr>
              <a:t>rumored</a:t>
            </a:r>
            <a:r>
              <a:rPr lang="en-GB" b="0" i="0" dirty="0">
                <a:solidFill>
                  <a:srgbClr val="000821"/>
                </a:solidFill>
                <a:effectLst/>
                <a:latin typeface="Pangea"/>
              </a:rPr>
              <a:t> to be "Vladmir </a:t>
            </a:r>
            <a:r>
              <a:rPr lang="en-GB" b="0" i="0" dirty="0" err="1">
                <a:solidFill>
                  <a:srgbClr val="000821"/>
                </a:solidFill>
                <a:effectLst/>
                <a:latin typeface="Pangea"/>
              </a:rPr>
              <a:t>Abdonov</a:t>
            </a:r>
            <a:r>
              <a:rPr lang="en-GB" b="0" i="0" dirty="0">
                <a:solidFill>
                  <a:srgbClr val="000821"/>
                </a:solidFill>
                <a:effectLst/>
                <a:latin typeface="Pangea"/>
              </a:rPr>
              <a:t>" whose face has been cropped into other images is an Argentine lawyer from Buenos Aires, who was amused about his new hero status and posted about it on Twitter.</a:t>
            </a:r>
          </a:p>
          <a:p>
            <a:pPr algn="l"/>
            <a:endParaRPr lang="en-GB" b="0" i="0" dirty="0">
              <a:solidFill>
                <a:srgbClr val="333333"/>
              </a:solidFill>
              <a:effectLst/>
              <a:latin typeface="Roboto" panose="02000000000000000000" pitchFamily="2" charset="0"/>
            </a:endParaRPr>
          </a:p>
          <a:p>
            <a:pPr algn="l" fontAlgn="base"/>
            <a:endParaRPr lang="en-GB" b="0" i="0" dirty="0">
              <a:solidFill>
                <a:srgbClr val="666666"/>
              </a:solidFill>
              <a:effectLst/>
              <a:latin typeface="Roboto" panose="02000000000000000000" pitchFamily="2" charset="0"/>
            </a:endParaRP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2332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n-GB" sz="1800" b="1" i="0" dirty="0">
                <a:solidFill>
                  <a:srgbClr val="253045"/>
                </a:solidFill>
                <a:effectLst/>
                <a:latin typeface="Montserrat" panose="00000500000000000000" pitchFamily="2" charset="-70"/>
              </a:rPr>
              <a:t>Satirical content and parodies can spread misinformation</a:t>
            </a:r>
          </a:p>
          <a:p>
            <a:pPr algn="l" fontAlgn="base"/>
            <a:r>
              <a:rPr lang="en-GB" b="0" i="0" dirty="0">
                <a:solidFill>
                  <a:srgbClr val="3B3A39"/>
                </a:solidFill>
                <a:effectLst/>
                <a:latin typeface="Montserrat" panose="00000500000000000000" pitchFamily="2" charset="-70"/>
              </a:rPr>
              <a:t>This is misleading information that is not intended to harm. Creators of the content know the information is false, but share it for humour. However, if people misunderstand the intent, they might spread it as true.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6688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500"/>
              </a:lnSpc>
            </a:pPr>
            <a:r>
              <a:rPr lang="en-GB" sz="1800" b="1" i="0" dirty="0">
                <a:solidFill>
                  <a:srgbClr val="253045"/>
                </a:solidFill>
                <a:effectLst/>
                <a:latin typeface="Montserrat" panose="00000500000000000000" pitchFamily="2" charset="-70"/>
              </a:rPr>
              <a:t>Giving fake context can cause unnecessary outrage</a:t>
            </a:r>
          </a:p>
          <a:p>
            <a:pPr algn="l" fontAlgn="base"/>
            <a:r>
              <a:rPr lang="en-GB" b="0" i="0" dirty="0">
                <a:solidFill>
                  <a:srgbClr val="3B3A39"/>
                </a:solidFill>
                <a:effectLst/>
                <a:latin typeface="Montserrat" panose="00000500000000000000" pitchFamily="2" charset="-70"/>
              </a:rPr>
              <a:t>Fake context is when information is shared with incorrect background information.</a:t>
            </a:r>
          </a:p>
          <a:p>
            <a:pPr algn="l" fontAlgn="base"/>
            <a:r>
              <a:rPr lang="en-GB" b="0" i="0" dirty="0">
                <a:solidFill>
                  <a:srgbClr val="3B3A39"/>
                </a:solidFill>
                <a:effectLst/>
                <a:latin typeface="Montserrat" panose="00000500000000000000" pitchFamily="2" charset="-70"/>
              </a:rPr>
              <a:t>A </a:t>
            </a:r>
            <a:r>
              <a:rPr lang="en-GB" b="0" i="0" dirty="0" err="1">
                <a:solidFill>
                  <a:srgbClr val="3B3A39"/>
                </a:solidFill>
                <a:effectLst/>
                <a:latin typeface="Montserrat" panose="00000500000000000000" pitchFamily="2" charset="-70"/>
              </a:rPr>
              <a:t>lighthearted</a:t>
            </a:r>
            <a:r>
              <a:rPr lang="en-GB" b="0" i="0" dirty="0">
                <a:solidFill>
                  <a:srgbClr val="3B3A39"/>
                </a:solidFill>
                <a:effectLst/>
                <a:latin typeface="Montserrat" panose="00000500000000000000" pitchFamily="2" charset="-70"/>
              </a:rPr>
              <a:t> example is a popular photo of young director Steven Spielberg posing and smiling with a large dead animal. Many people felt outrage for his hunting of an endangered animal. However, the correct context was that he was on set of Jurassic Park and posing with a prop triceratops.</a:t>
            </a:r>
          </a:p>
          <a:p>
            <a:pPr algn="l" fontAlgn="base"/>
            <a:r>
              <a:rPr lang="en-GB" b="0" i="0" dirty="0">
                <a:solidFill>
                  <a:srgbClr val="3B3A39"/>
                </a:solidFill>
                <a:effectLst/>
                <a:latin typeface="Montserrat" panose="00000500000000000000" pitchFamily="2" charset="-70"/>
              </a:rPr>
              <a:t>Usually, someone spreading disinformation will ‘alter’ the context of information. The intention is to convince people of their belief or viewpoint.</a:t>
            </a:r>
          </a:p>
          <a:p>
            <a:pPr algn="l" fontAlgn="base"/>
            <a:endParaRPr lang="en-GB" b="0" i="0" dirty="0">
              <a:solidFill>
                <a:srgbClr val="3B3A39"/>
              </a:solidFill>
              <a:effectLst/>
              <a:latin typeface="Montserrat" panose="00000500000000000000" pitchFamily="2" charset="-70"/>
            </a:endParaRPr>
          </a:p>
          <a:p>
            <a:pPr algn="l" fontAlgn="base"/>
            <a:endParaRPr lang="en-GB" b="0" i="0" dirty="0">
              <a:solidFill>
                <a:srgbClr val="3B3A39"/>
              </a:solidFill>
              <a:effectLst/>
              <a:latin typeface="Montserrat" panose="00000500000000000000" pitchFamily="2" charset="-70"/>
            </a:endParaRPr>
          </a:p>
          <a:p>
            <a:pPr algn="l" fontAlgn="base">
              <a:lnSpc>
                <a:spcPts val="2500"/>
              </a:lnSpc>
            </a:pPr>
            <a:r>
              <a:rPr lang="en-GB" sz="1800" b="1" i="0" dirty="0">
                <a:solidFill>
                  <a:srgbClr val="253045"/>
                </a:solidFill>
                <a:effectLst/>
                <a:latin typeface="Montserrat" panose="00000500000000000000" pitchFamily="2" charset="-70"/>
              </a:rPr>
              <a:t>True information that’s altered is hard to notice</a:t>
            </a:r>
          </a:p>
          <a:p>
            <a:pPr algn="l" fontAlgn="base"/>
            <a:r>
              <a:rPr lang="en-GB" b="0" i="0" dirty="0">
                <a:solidFill>
                  <a:srgbClr val="3B3A39"/>
                </a:solidFill>
                <a:effectLst/>
                <a:latin typeface="Montserrat" panose="00000500000000000000" pitchFamily="2" charset="-70"/>
              </a:rPr>
              <a:t>Manipulated content is real information, images or videos that are altered or changed in some way to deceive others. Some deepfakes are an example of such content.</a:t>
            </a:r>
          </a:p>
          <a:p>
            <a:pPr algn="l" fontAlgn="base"/>
            <a:endParaRPr lang="en-GB" b="0" i="0" dirty="0">
              <a:solidFill>
                <a:srgbClr val="3B3A39"/>
              </a:solidFill>
              <a:effectLst/>
              <a:latin typeface="Montserrat" panose="00000500000000000000" pitchFamily="2" charset="-7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247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Example</a:t>
            </a:r>
            <a:r>
              <a:rPr lang="de-DE" dirty="0"/>
              <a:t> </a:t>
            </a:r>
            <a:r>
              <a:rPr lang="de-DE" dirty="0" err="1"/>
              <a:t>for</a:t>
            </a:r>
            <a:r>
              <a:rPr lang="de-DE" dirty="0"/>
              <a:t> </a:t>
            </a:r>
            <a:r>
              <a:rPr lang="de-DE" dirty="0" err="1"/>
              <a:t>illusory</a:t>
            </a:r>
            <a:r>
              <a:rPr lang="de-DE" dirty="0"/>
              <a:t> </a:t>
            </a:r>
            <a:r>
              <a:rPr lang="de-DE" dirty="0" err="1"/>
              <a:t>truth</a:t>
            </a:r>
            <a:r>
              <a:rPr lang="de-DE" dirty="0"/>
              <a:t> </a:t>
            </a:r>
            <a:r>
              <a:rPr lang="de-DE" dirty="0" err="1"/>
              <a:t>effect</a:t>
            </a:r>
            <a:r>
              <a:rPr lang="de-DE" dirty="0"/>
              <a:t>: </a:t>
            </a:r>
            <a:r>
              <a:rPr lang="de-DE" dirty="0" err="1"/>
              <a:t>the</a:t>
            </a:r>
            <a:r>
              <a:rPr lang="de-DE" dirty="0"/>
              <a:t> </a:t>
            </a:r>
            <a:r>
              <a:rPr lang="de-DE" dirty="0" err="1"/>
              <a:t>stolen</a:t>
            </a:r>
            <a:r>
              <a:rPr lang="de-DE" dirty="0"/>
              <a:t> </a:t>
            </a:r>
            <a:r>
              <a:rPr lang="de-DE" dirty="0" err="1"/>
              <a:t>presidency</a:t>
            </a:r>
            <a:r>
              <a:rPr lang="de-DE" dirty="0"/>
              <a:t> – </a:t>
            </a:r>
            <a:r>
              <a:rPr lang="de-DE" dirty="0" err="1"/>
              <a:t>the</a:t>
            </a:r>
            <a:r>
              <a:rPr lang="de-DE" dirty="0"/>
              <a:t> BIG LIE</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1704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Pol </a:t>
            </a:r>
            <a:r>
              <a:rPr lang="de-DE" dirty="0" err="1"/>
              <a:t>orientation</a:t>
            </a:r>
            <a:r>
              <a:rPr lang="de-DE" dirty="0"/>
              <a:t> – </a:t>
            </a:r>
            <a:r>
              <a:rPr lang="de-DE" dirty="0" err="1"/>
              <a:t>we</a:t>
            </a:r>
            <a:r>
              <a:rPr lang="de-DE" dirty="0"/>
              <a:t> </a:t>
            </a:r>
            <a:r>
              <a:rPr lang="de-DE" dirty="0" err="1"/>
              <a:t>already</a:t>
            </a:r>
            <a:r>
              <a:rPr lang="de-DE" dirty="0"/>
              <a:t> </a:t>
            </a:r>
            <a:r>
              <a:rPr lang="de-DE" dirty="0" err="1"/>
              <a:t>had</a:t>
            </a:r>
            <a:r>
              <a:rPr lang="de-DE" dirty="0"/>
              <a:t> </a:t>
            </a:r>
            <a:r>
              <a:rPr lang="de-DE" dirty="0" err="1"/>
              <a:t>that</a:t>
            </a:r>
            <a:r>
              <a:rPr lang="de-DE" dirty="0"/>
              <a:t> – and </a:t>
            </a:r>
            <a:r>
              <a:rPr lang="de-DE" dirty="0" err="1"/>
              <a:t>somewhere</a:t>
            </a:r>
            <a:r>
              <a:rPr lang="de-DE" dirty="0"/>
              <a:t> in </a:t>
            </a:r>
            <a:r>
              <a:rPr lang="de-DE" dirty="0" err="1"/>
              <a:t>the</a:t>
            </a:r>
            <a:r>
              <a:rPr lang="de-DE" dirty="0"/>
              <a:t> same </a:t>
            </a:r>
            <a:r>
              <a:rPr lang="de-DE" dirty="0" err="1"/>
              <a:t>league</a:t>
            </a:r>
            <a:r>
              <a:rPr lang="de-DE" dirty="0"/>
              <a:t> &gt;65 </a:t>
            </a:r>
            <a:r>
              <a:rPr lang="de-DE" dirty="0" err="1"/>
              <a:t>year</a:t>
            </a:r>
            <a:r>
              <a:rPr lang="de-DE" dirty="0"/>
              <a:t> </a:t>
            </a:r>
            <a:r>
              <a:rPr lang="de-DE" dirty="0" err="1"/>
              <a:t>olds</a:t>
            </a:r>
            <a:r>
              <a:rPr lang="de-DE" dirty="0"/>
              <a:t>.</a:t>
            </a:r>
          </a:p>
          <a:p>
            <a:r>
              <a:rPr lang="de-DE" dirty="0"/>
              <a:t>Gender and </a:t>
            </a:r>
            <a:r>
              <a:rPr lang="de-DE" dirty="0" err="1"/>
              <a:t>education</a:t>
            </a:r>
            <a:r>
              <a:rPr lang="de-DE" dirty="0"/>
              <a:t> </a:t>
            </a:r>
            <a:r>
              <a:rPr lang="de-DE" dirty="0" err="1"/>
              <a:t>have</a:t>
            </a:r>
            <a:r>
              <a:rPr lang="de-DE" dirty="0"/>
              <a:t> </a:t>
            </a:r>
            <a:r>
              <a:rPr lang="de-DE" dirty="0" err="1"/>
              <a:t>no</a:t>
            </a:r>
            <a:r>
              <a:rPr lang="de-DE" dirty="0"/>
              <a:t> </a:t>
            </a:r>
            <a:r>
              <a:rPr lang="de-DE" dirty="0" err="1"/>
              <a:t>effect</a:t>
            </a:r>
            <a:r>
              <a:rPr lang="de-DE" dirty="0"/>
              <a:t>.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3621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So you have to get people to think critically – so there are possibilities for effects.
You don't bend it so much, you just don't think about it at all. Consequences? Information about FN and how to recognize it has a very limited use. You need a more intuitive approach.</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423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Affirm</a:t>
            </a:r>
            <a:r>
              <a:rPr lang="de-DE" dirty="0"/>
              <a:t> </a:t>
            </a:r>
            <a:r>
              <a:rPr lang="de-DE" dirty="0" err="1"/>
              <a:t>identity</a:t>
            </a:r>
            <a:r>
              <a:rPr lang="de-DE" dirty="0"/>
              <a:t>: „</a:t>
            </a:r>
            <a:r>
              <a:rPr lang="de-DE" dirty="0" err="1"/>
              <a:t>vaccination</a:t>
            </a:r>
            <a:r>
              <a:rPr lang="de-DE" dirty="0"/>
              <a:t> </a:t>
            </a:r>
            <a:r>
              <a:rPr lang="de-DE" dirty="0" err="1"/>
              <a:t>is</a:t>
            </a:r>
            <a:r>
              <a:rPr lang="de-DE" dirty="0"/>
              <a:t> </a:t>
            </a:r>
            <a:r>
              <a:rPr lang="de-DE" dirty="0" err="1"/>
              <a:t>patriotic</a:t>
            </a:r>
            <a:r>
              <a:rPr lang="de-DE" dirty="0"/>
              <a:t>“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460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a82abf1d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a82abf1d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e5c7aa8c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ee5c7aa8c3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a:p>
        </p:txBody>
      </p:sp>
      <p:sp>
        <p:nvSpPr>
          <p:cNvPr id="160" name="Google Shape;160;gee5c7aa8c3_0_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a82abf1d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a82abf1d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Eye-tracking studies revealed the interplay between attentional focus and </a:t>
            </a:r>
            <a:r>
              <a:rPr lang="en-GB" dirty="0" err="1"/>
              <a:t>imperfec-tions</a:t>
            </a:r>
            <a:r>
              <a:rPr lang="en-GB" dirty="0"/>
              <a:t> of DF, resulting in an eye- tracking database provided by Gupta and colleagues (2020). The cognitive processes involved make DF recognition a perceptual task ben-</a:t>
            </a:r>
            <a:r>
              <a:rPr lang="en-GB" dirty="0" err="1"/>
              <a:t>efitting</a:t>
            </a:r>
            <a:r>
              <a:rPr lang="en-GB" dirty="0"/>
              <a:t> from experience and knowledge (top-down), but also determined by attention-al control and shifts (bottom-up).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839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https://www.youtube.com/watch?v=B4jNttRvbpU&amp;ab_channel=CBCNews%3ATheNational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5333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12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Wardle</a:t>
            </a:r>
            <a:r>
              <a:rPr lang="de-DE" dirty="0"/>
              <a:t> 2017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8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ee5c7aa8c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ee5c7aa8c3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Wie gehen wir diese Forschungsfrage also ganz systematisch an?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e5c7aa8c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ee5c7aa8c3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13039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e5c7aa8c3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ee5c7aa8c3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B or 13? Horse or Seal?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These pictures were presented for 400msec and the perception of viewers could be influenced by previous exposure. One of the possible interpretations was previously related to something nice and pleasant, whereas the other with something neutral. [give example on how that was done - Lexical Decision Task LDT]</a:t>
            </a:r>
            <a:endParaRPr/>
          </a:p>
          <a:p>
            <a:pPr marL="0" lvl="0" indent="0" algn="l" rtl="0">
              <a:lnSpc>
                <a:spcPct val="100000"/>
              </a:lnSpc>
              <a:spcBef>
                <a:spcPts val="0"/>
              </a:spcBef>
              <a:spcAft>
                <a:spcPts val="0"/>
              </a:spcAft>
              <a:buSzPts val="1100"/>
              <a:buNone/>
            </a:pPr>
            <a:r>
              <a:rPr lang="no"/>
              <a:t>One could argue that participants saw both and only chose to report the one they thought the experimenter wanted to hear - this alternative explanation, however, was dismissed after eye-tracking measurements assessing the first so-called “saccade” (eye-movemenet and fixation) which cannot be consciously controlled predicted their choice.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This may be one first evidence of motivational influences on perception.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no">
                <a:solidFill>
                  <a:schemeClr val="dk1"/>
                </a:solidFill>
              </a:rPr>
              <a:t>The short presentation time in the previous experiment was followed by a longer time people had to report. So it is not entirely clear whether the process influencing the perception is a very early one of visual perception, or a later, higher cognitive one, of personal judgment. One way to to find out whether the effect is a very basic, early one is to use the concept of binocular rivalry.</a:t>
            </a:r>
            <a:endParaRPr/>
          </a:p>
        </p:txBody>
      </p:sp>
    </p:spTree>
    <p:extLst>
      <p:ext uri="{BB962C8B-B14F-4D97-AF65-F5344CB8AC3E}">
        <p14:creationId xmlns:p14="http://schemas.microsoft.com/office/powerpoint/2010/main" val="1983622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e5c7aa8c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ee5c7aa8c3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dirty="0"/>
              <a:t>Here the coloured goggles made one of the two superimposed images invisible. Only one of the images was previously associated with financial gain, and this one was dominant.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no" dirty="0"/>
              <a:t>So, what influences the perception? Our wishes and goals – </a:t>
            </a:r>
            <a:endParaRPr dirty="0"/>
          </a:p>
        </p:txBody>
      </p:sp>
    </p:spTree>
    <p:extLst>
      <p:ext uri="{BB962C8B-B14F-4D97-AF65-F5344CB8AC3E}">
        <p14:creationId xmlns:p14="http://schemas.microsoft.com/office/powerpoint/2010/main" val="3334242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ee5c7aa8c3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ee5c7aa8c3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How much you want something – i.e. motivation – can also influence very basic assessments that subjectively seem absolutely rational and straightforward for the person. 
People who are currently on a diet and have recently been exposed to images and thus thoughts of high-sugar food estimate the physical size of muffins to be greater in this study.</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e5c7aa8c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ee5c7aa8c3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In the brain, we process a three-dimensional representation of the space around us – albeit not exactly. The focus of attention can only ever refer to a certain point in space, similar to a flashlight light, therefore also called "spotlight metaphor". Various brain injuries, esp. in the right hemisphere of the brain can impair or distort this representation of space – but that's another topic. In most cases, the focus of attention also corresponds to the visual focus – i.e. the point of sharpest vision that is projected in the fovea in the so-called yellow spot with maximum cone density – you may still know from biology class. Especially with positive emotions, the focus of attention is lower. Positive emotions tend to indicate that there is no danger from the periphery of the visual field and facilitate approach </a:t>
            </a:r>
            <a:r>
              <a:rPr lang="en-GB" dirty="0" err="1"/>
              <a:t>behavior</a:t>
            </a:r>
            <a:r>
              <a:rPr lang="en-GB" dirty="0"/>
              <a:t>. The term approach </a:t>
            </a:r>
            <a:r>
              <a:rPr lang="en-GB" dirty="0" err="1"/>
              <a:t>behavior</a:t>
            </a:r>
            <a:r>
              <a:rPr lang="en-GB" dirty="0"/>
              <a:t> is a biological one that goes hand in hand with clearly defined neuronal structures in motivation-related brain areas. Of course, this narrowing is then at the expense of this other information from the periphery, which is important for information such as the assessment of spatial depth – i.e. distance. 
So this could also be an explanation for the fact that information that corresponds to me politically – i.e. my values and attitudes – and that I like with it, is judged less critically.</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study by Garrett and Bond examines how conservatives and liberals differ in their susceptibility to political misperceptions. Using a 12-wave panel study and social media data, the researchers found that conservatives exhibited significantly lower sensitivity (AUC area under curve  = 0.63) than liberals (AUC = 0.77) when distinguishing between truths and falsehoods. </a:t>
            </a:r>
          </a:p>
          <a:p>
            <a:endParaRPr lang="en-GB" dirty="0"/>
          </a:p>
          <a:p>
            <a:r>
              <a:rPr lang="en-GB" dirty="0"/>
              <a:t>Figure 2 The study also measured response bias, where conservatives were more likely to label all claims as true (truth bias), while liberals showed more significant improvements in sensitivity as the proportion of partisan news increased. Conservative respondents had a higher truth bias than liberals, meaning they were more likely to believe both true and false claims. The sensitivity gap was partially explained by the prevalence of politically charged misinformation </a:t>
            </a:r>
            <a:r>
              <a:rPr lang="en-GB" dirty="0" err="1"/>
              <a:t>favoring</a:t>
            </a:r>
            <a:r>
              <a:rPr lang="en-GB" dirty="0"/>
              <a:t> conservatives, while accurate news often benefited liberal positions. Effect sizes indicated that conservatives' sensitivity was closer to chance levels compared to liberals. The political information environment played a role, but ideological differences persisted even when controlling for the types of political claims. This study emphasizes the importance of addressing the information environment to reduce conservative misperceptions.</a:t>
            </a:r>
          </a:p>
          <a:p>
            <a:endParaRPr lang="en-GB" dirty="0"/>
          </a:p>
          <a:p>
            <a:r>
              <a:rPr lang="en-GB" dirty="0"/>
              <a:t>Figure 3 of the study highlights the ideological implications of political claims by comparing widely shared true and false statements. It shows that 65% of true statements </a:t>
            </a:r>
            <a:r>
              <a:rPr lang="en-GB" dirty="0" err="1"/>
              <a:t>favored</a:t>
            </a:r>
            <a:r>
              <a:rPr lang="en-GB" dirty="0"/>
              <a:t> the political left, while only 10% </a:t>
            </a:r>
            <a:r>
              <a:rPr lang="en-GB" dirty="0" err="1"/>
              <a:t>favored</a:t>
            </a:r>
            <a:r>
              <a:rPr lang="en-GB" dirty="0"/>
              <a:t> the right. In contrast, 45.8% of false statements benefited the political right, compared to 23.3% benefiting the left. This distribution suggests that accurate news tends to advantage liberals, while misinformation disproportionately supports conservatives, contributing to the gap in belief accuracy between the two ideological groups.</a:t>
            </a:r>
          </a:p>
          <a:p>
            <a:endParaRPr lang="en-GB" dirty="0"/>
          </a:p>
          <a:p>
            <a:r>
              <a:rPr lang="en-GB" b="1" dirty="0"/>
              <a:t>Figure 4</a:t>
            </a:r>
            <a:r>
              <a:rPr lang="en-GB" dirty="0"/>
              <a:t> in the study shows how sensitivity to political claims varies by ideology and the proportion of statements that either benefit or harm the ingroup.</a:t>
            </a:r>
          </a:p>
          <a:p>
            <a:pPr>
              <a:buFont typeface="Arial" panose="020B0604020202020204" pitchFamily="34" charset="0"/>
              <a:buChar char="•"/>
            </a:pPr>
            <a:r>
              <a:rPr lang="en-GB" b="1" dirty="0"/>
              <a:t>Liberals</a:t>
            </a:r>
            <a:r>
              <a:rPr lang="en-GB" dirty="0"/>
              <a:t> demonstrate a </a:t>
            </a:r>
            <a:r>
              <a:rPr lang="en-GB" b="1" dirty="0"/>
              <a:t>greater increase in sensitivity</a:t>
            </a:r>
            <a:r>
              <a:rPr lang="en-GB" dirty="0"/>
              <a:t> as the proportion of true statements that harm their political ingroup rises, indicating better discrimination between truth and falsehood in such cases.</a:t>
            </a:r>
          </a:p>
          <a:p>
            <a:pPr>
              <a:buFont typeface="Arial" panose="020B0604020202020204" pitchFamily="34" charset="0"/>
              <a:buChar char="•"/>
            </a:pPr>
            <a:r>
              <a:rPr lang="en-GB" b="1" dirty="0"/>
              <a:t>Conservatives</a:t>
            </a:r>
            <a:r>
              <a:rPr lang="en-GB" dirty="0"/>
              <a:t>, in contrast, show a </a:t>
            </a:r>
            <a:r>
              <a:rPr lang="en-GB" b="1" dirty="0"/>
              <a:t>less pronounced increase</a:t>
            </a:r>
            <a:r>
              <a:rPr lang="en-GB" dirty="0"/>
              <a:t> in sensitivity when true statements </a:t>
            </a:r>
            <a:r>
              <a:rPr lang="en-GB" dirty="0" err="1"/>
              <a:t>favor</a:t>
            </a:r>
            <a:r>
              <a:rPr lang="en-GB" dirty="0"/>
              <a:t> their ingroup and exhibit </a:t>
            </a:r>
            <a:r>
              <a:rPr lang="en-GB" b="1" dirty="0"/>
              <a:t>smaller declines</a:t>
            </a:r>
            <a:r>
              <a:rPr lang="en-GB" dirty="0"/>
              <a:t> in sensitivity when falsehoods benefit their ingroup.</a:t>
            </a:r>
          </a:p>
          <a:p>
            <a:r>
              <a:rPr lang="en-GB" dirty="0"/>
              <a:t>This suggests ideological differences in how individuals respond to politically charged information.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0584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e5c7aa8c3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ee5c7aa8c3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e5c7aa8c3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e5c7aa8c3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183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e5c7aa8c3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ee5c7aa8c3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dirty="0"/>
              <a:t>The difference seems moderate in the graphics – we don't use gut feelings for something like that. In the normal distribution, the area around the mean value plus-minus 1SD corresponds to 68% of the population, so here at 0.41 SD we are definitely dealing with a substantial part of the population that is additionally influenced by this. According to the general convention of 1988, this is referred to as a medium-strong effect.
Interpretation:
- with a larger screen (PC), more videos were correctly recognized on average
- Smallest screen (smartphone) detected the least on average
- Effect size between PC &amp; smartphone is strongest (0.41), i.e. here the mean values differ the most
(- Standard deviation highest for tablet -&gt; possibly because of different size?)</a:t>
            </a:r>
            <a:endParaRPr dirty="0"/>
          </a:p>
        </p:txBody>
      </p:sp>
      <p:sp>
        <p:nvSpPr>
          <p:cNvPr id="225" name="Google Shape;225;gee5c7aa8c3_0_2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0549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en-US" dirty="0">
                <a:hlinkClick r:id="rId3"/>
              </a:rPr>
              <a:t>Fake news? That’s a very old story. - The Washington Post</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Last week, </a:t>
            </a:r>
            <a:r>
              <a:rPr lang="en-US" sz="1200" b="0" i="0" u="none" strike="noStrike" kern="1200" dirty="0">
                <a:solidFill>
                  <a:schemeClr val="tx1"/>
                </a:solidFill>
                <a:effectLst/>
                <a:latin typeface="+mn-lt"/>
                <a:ea typeface="+mn-ea"/>
                <a:cs typeface="+mn-cs"/>
                <a:hlinkClick r:id="rId4"/>
              </a:rPr>
              <a:t>The Post reported</a:t>
            </a:r>
            <a:r>
              <a:rPr lang="en-US" sz="1200" b="0" i="0" kern="1200" dirty="0">
                <a:solidFill>
                  <a:schemeClr val="tx1"/>
                </a:solidFill>
                <a:effectLst/>
                <a:latin typeface="+mn-lt"/>
                <a:ea typeface="+mn-ea"/>
                <a:cs typeface="+mn-cs"/>
              </a:rPr>
              <a:t> that Paul Horner, “the 38-year-old impresario of a Facebook fake-news empire,” believes he turned the election in favor of Donald Trump. For many, the claim signals an alarming turn into uncharted political territory. But fake news is part of American history. In fact, it goes back to the founding of the republic.</a:t>
            </a:r>
          </a:p>
          <a:p>
            <a:pPr fontAlgn="base"/>
            <a:r>
              <a:rPr lang="en-US" sz="1200" b="0" i="0" kern="1200" dirty="0">
                <a:solidFill>
                  <a:schemeClr val="tx1"/>
                </a:solidFill>
                <a:effectLst/>
                <a:latin typeface="+mn-lt"/>
                <a:ea typeface="+mn-ea"/>
                <a:cs typeface="+mn-cs"/>
              </a:rPr>
              <a:t>In 1769, </a:t>
            </a:r>
            <a:r>
              <a:rPr lang="en-US" sz="1200" b="0" i="0" u="none" strike="noStrike" kern="1200" dirty="0">
                <a:solidFill>
                  <a:schemeClr val="tx1"/>
                </a:solidFill>
                <a:effectLst/>
                <a:latin typeface="+mn-lt"/>
                <a:ea typeface="+mn-ea"/>
                <a:cs typeface="+mn-cs"/>
                <a:hlinkClick r:id="rId5"/>
              </a:rPr>
              <a:t>John Adams gleefully wrote</a:t>
            </a:r>
            <a:r>
              <a:rPr lang="en-US" sz="1200" b="0" i="0" kern="1200" dirty="0">
                <a:solidFill>
                  <a:schemeClr val="tx1"/>
                </a:solidFill>
                <a:effectLst/>
                <a:latin typeface="+mn-lt"/>
                <a:ea typeface="+mn-ea"/>
                <a:cs typeface="+mn-cs"/>
              </a:rPr>
              <a:t> in his diary about spending the evening occupied with “a curious employment. Cooking up Paragraphs, Articles, Occurrences etc. — working the political Engine!” Adams, along with his cousin Sam and a handful of other Boston patriots, were planting false and exaggerated stories meant to undermine royal authority in Massachusetts.</a:t>
            </a:r>
          </a:p>
          <a:p>
            <a:pPr fontAlgn="base"/>
            <a:r>
              <a:rPr lang="en-US" sz="1200" b="0" i="0" kern="1200" dirty="0">
                <a:solidFill>
                  <a:schemeClr val="tx1"/>
                </a:solidFill>
                <a:effectLst/>
                <a:latin typeface="+mn-lt"/>
                <a:ea typeface="+mn-ea"/>
                <a:cs typeface="+mn-cs"/>
              </a:rPr>
              <a:t>Several other leaders of the American Revolution likewise attempted to manage public opinion by fabricating stories that looked like the real thing. </a:t>
            </a:r>
            <a:r>
              <a:rPr lang="en-US" sz="1200" b="0" i="0" u="none" strike="noStrike" kern="1200" dirty="0">
                <a:solidFill>
                  <a:schemeClr val="tx1"/>
                </a:solidFill>
                <a:effectLst/>
                <a:latin typeface="+mn-lt"/>
                <a:ea typeface="+mn-ea"/>
                <a:cs typeface="+mn-cs"/>
                <a:hlinkClick r:id="rId6"/>
              </a:rPr>
              <a:t>William Livingston</a:t>
            </a:r>
            <a:r>
              <a:rPr lang="en-US" sz="1200" b="0" i="0" kern="1200" dirty="0">
                <a:solidFill>
                  <a:schemeClr val="tx1"/>
                </a:solidFill>
                <a:effectLst/>
                <a:latin typeface="+mn-lt"/>
                <a:ea typeface="+mn-ea"/>
                <a:cs typeface="+mn-cs"/>
              </a:rPr>
              <a:t>, then governor of New Jersey, secretly crafted lengthy pieces that newspaper publishers featured. One, titled “The Impartial Chronicle,” was anything but, claiming that the king was sending tens of thousands of foreign soldiers to kill Americans.</a:t>
            </a:r>
          </a:p>
          <a:p>
            <a:pPr fontAlgn="base"/>
            <a:r>
              <a:rPr lang="en-US" sz="1200" b="0" i="0" kern="1200" dirty="0">
                <a:solidFill>
                  <a:schemeClr val="tx1"/>
                </a:solidFill>
                <a:effectLst/>
                <a:latin typeface="+mn-lt"/>
                <a:ea typeface="+mn-ea"/>
                <a:cs typeface="+mn-cs"/>
              </a:rPr>
              <a:t>But the most important was crafted in 1782 at a makeshift printing press in a Paris suburb. Benjamin Franklin, taking time out from his duties as American ambassador to France, concocted an entirely fake issue of a real Boston newspaper, the Independent Chronicle. In it, Franklin fabricated a story allegedly from the New York frontier .</a:t>
            </a:r>
          </a:p>
          <a:p>
            <a:pPr fontAlgn="base"/>
            <a:r>
              <a:rPr lang="en-US" sz="1200" b="0" i="0" kern="1200" dirty="0">
                <a:solidFill>
                  <a:schemeClr val="tx1"/>
                </a:solidFill>
                <a:effectLst/>
                <a:latin typeface="+mn-lt"/>
                <a:ea typeface="+mn-ea"/>
                <a:cs typeface="+mn-cs"/>
              </a:rPr>
              <a:t>The story was gruesome: American forces had discovered bags containing more than 700 “</a:t>
            </a:r>
            <a:r>
              <a:rPr lang="en-US" sz="1200" b="0" i="0" u="none" strike="noStrike" kern="1200" dirty="0">
                <a:solidFill>
                  <a:schemeClr val="tx1"/>
                </a:solidFill>
                <a:effectLst/>
                <a:latin typeface="+mn-lt"/>
                <a:ea typeface="+mn-ea"/>
                <a:cs typeface="+mn-cs"/>
                <a:hlinkClick r:id="rId7"/>
              </a:rPr>
              <a:t>SCALPS from our unhappy Country-folks.</a:t>
            </a:r>
            <a:r>
              <a:rPr lang="en-US" sz="1200" b="0" i="0" kern="1200" dirty="0">
                <a:solidFill>
                  <a:schemeClr val="tx1"/>
                </a:solidFill>
                <a:effectLst/>
                <a:latin typeface="+mn-lt"/>
                <a:ea typeface="+mn-ea"/>
                <a:cs typeface="+mn-cs"/>
              </a:rPr>
              <a:t>” There were bags of boys’, girls’, soldiers and even infants’ scalps, all allegedly taken by Indians in league with King George. There was also a note written to the tyrant king hoping he would receive these presents and “be refreshed.”</a:t>
            </a:r>
          </a:p>
          <a:p>
            <a:pPr fontAlgn="base"/>
            <a:r>
              <a:rPr lang="en-US" sz="1200" b="0" i="0" kern="1200" dirty="0">
                <a:solidFill>
                  <a:schemeClr val="tx1"/>
                </a:solidFill>
                <a:effectLst/>
                <a:latin typeface="+mn-lt"/>
                <a:ea typeface="+mn-ea"/>
                <a:cs typeface="+mn-cs"/>
              </a:rPr>
              <a:t>None of this was true, of course, but it struck a frightful chord. To drive the point home, Franklin composed a fake letter from a real person, naval hero John Paul Jones, that ventriloquized almost verbatim the Declaration of Independence, including the accusation toward the end of that document suggesting the colonies must declare independence because the king has “engage[d] savages to murder . . . defenseless farmers, women, and children.”</a:t>
            </a:r>
          </a:p>
          <a:p>
            <a:pPr fontAlgn="base"/>
            <a:r>
              <a:rPr lang="en-US" sz="1200" b="0" i="0" kern="1200" dirty="0">
                <a:solidFill>
                  <a:schemeClr val="tx1"/>
                </a:solidFill>
                <a:effectLst/>
                <a:latin typeface="+mn-lt"/>
                <a:ea typeface="+mn-ea"/>
                <a:cs typeface="+mn-cs"/>
              </a:rPr>
              <a:t>Franklin sent copies of his fake newspaper to colleagues insisting, “the substance is truth.” Sure enough, the story appeared in real papers in New Jersey, Pennsylvania, Connecticut, New York and Rhode Island. What did those readers believe? Did they know they were being manipulated?</a:t>
            </a:r>
          </a:p>
          <a:p>
            <a:pPr fontAlgn="base"/>
            <a:r>
              <a:rPr lang="en-US" sz="1200" b="0" i="0" kern="1200" dirty="0">
                <a:solidFill>
                  <a:schemeClr val="tx1"/>
                </a:solidFill>
                <a:effectLst/>
                <a:latin typeface="+mn-lt"/>
                <a:ea typeface="+mn-ea"/>
                <a:cs typeface="+mn-cs"/>
              </a:rPr>
              <a:t>Franklin </a:t>
            </a:r>
            <a:r>
              <a:rPr lang="en-US" sz="1200" b="0" i="0" u="none" strike="noStrike" kern="1200" dirty="0">
                <a:solidFill>
                  <a:schemeClr val="tx1"/>
                </a:solidFill>
                <a:effectLst/>
                <a:latin typeface="+mn-lt"/>
                <a:ea typeface="+mn-ea"/>
                <a:cs typeface="+mn-cs"/>
                <a:hlinkClick r:id="rId8" tooltip="founders.archives.gov"/>
              </a:rPr>
              <a:t>wrote a friend</a:t>
            </a:r>
            <a:r>
              <a:rPr lang="en-US" sz="1200" b="0" i="0" kern="1200" dirty="0">
                <a:solidFill>
                  <a:schemeClr val="tx1"/>
                </a:solidFill>
                <a:effectLst/>
                <a:latin typeface="+mn-lt"/>
                <a:ea typeface="+mn-ea"/>
                <a:cs typeface="+mn-cs"/>
              </a:rPr>
              <a:t> about the power of what he had just done. “By the press we can speak to nations,” he wrote with pride. With the power of the newspaper, politicians could not only “strike while the iron is hot,” but also stoke those fires by “continual striking,” Franklin wrote with a wink.</a:t>
            </a:r>
          </a:p>
          <a:p>
            <a:pPr fontAlgn="base"/>
            <a:r>
              <a:rPr lang="en-US" sz="1200" b="0" i="0" kern="1200" dirty="0">
                <a:solidFill>
                  <a:schemeClr val="tx1"/>
                </a:solidFill>
                <a:effectLst/>
                <a:latin typeface="+mn-lt"/>
                <a:ea typeface="+mn-ea"/>
                <a:cs typeface="+mn-cs"/>
              </a:rPr>
              <a:t>Franklin’s concoction didn’t swing the Revolution. By this time, the Americans had defeated the British at Yorktown, and independence was all but secured. But the topic of Franklin’s gory hoax was significant: What an independent United States would do about the people Franklin spread this untruth about was entirely up in the air.</a:t>
            </a:r>
          </a:p>
          <a:p>
            <a:pPr fontAlgn="base"/>
            <a:r>
              <a:rPr lang="en-US" sz="1200" b="0" i="0" kern="1200" dirty="0">
                <a:solidFill>
                  <a:schemeClr val="tx1"/>
                </a:solidFill>
                <a:effectLst/>
                <a:latin typeface="+mn-lt"/>
                <a:ea typeface="+mn-ea"/>
                <a:cs typeface="+mn-cs"/>
              </a:rPr>
              <a:t>To be sure, many Native Americans had allied with the British and inflicted deep wounds to families across the frontier. But not all of them had. Franklin’s lies added to the notion that all Indians were “merciless,” as the </a:t>
            </a:r>
            <a:r>
              <a:rPr lang="en-US" sz="1200" b="0" i="0" u="none" strike="noStrike" kern="1200" dirty="0">
                <a:solidFill>
                  <a:schemeClr val="tx1"/>
                </a:solidFill>
                <a:effectLst/>
                <a:latin typeface="+mn-lt"/>
                <a:ea typeface="+mn-ea"/>
                <a:cs typeface="+mn-cs"/>
                <a:hlinkClick r:id="rId9" tooltip="www.ushistory.org"/>
              </a:rPr>
              <a:t>Declaration</a:t>
            </a:r>
            <a:r>
              <a:rPr lang="en-US" sz="1200" b="0" i="0" kern="1200" dirty="0">
                <a:solidFill>
                  <a:schemeClr val="tx1"/>
                </a:solidFill>
                <a:effectLst/>
                <a:latin typeface="+mn-lt"/>
                <a:ea typeface="+mn-ea"/>
                <a:cs typeface="+mn-cs"/>
              </a:rPr>
              <a:t> referred to them. None of them, by that reasoning, could be Americans, even the thousands who served alongside George Washington. By the “continual striking” of that idea, Franklin’s bags of scalps obliterated such nuance. They were all enemies to the republic.</a:t>
            </a:r>
          </a:p>
          <a:p>
            <a:pPr fontAlgn="base"/>
            <a:r>
              <a:rPr lang="en-US" sz="1200" b="0" i="0" kern="1200" dirty="0">
                <a:solidFill>
                  <a:schemeClr val="tx1"/>
                </a:solidFill>
                <a:effectLst/>
                <a:latin typeface="+mn-lt"/>
                <a:ea typeface="+mn-ea"/>
                <a:cs typeface="+mn-cs"/>
              </a:rPr>
              <a:t>Flash forward 30 years. It is 1813, and America is again at war with Britain. The king’s men are again making alliances with native people. At the Raisin River in Michigan, a combined force of British soldiers and natives routed the Americans, killing hundreds of Kentucky militiamen. An outraged public then adopted the rallying cry “</a:t>
            </a:r>
            <a:r>
              <a:rPr lang="en-US" sz="1200" b="0" i="0" u="none" strike="noStrike" kern="1200" dirty="0">
                <a:solidFill>
                  <a:schemeClr val="tx1"/>
                </a:solidFill>
                <a:effectLst/>
                <a:latin typeface="+mn-lt"/>
                <a:ea typeface="+mn-ea"/>
                <a:cs typeface="+mn-cs"/>
                <a:hlinkClick r:id="rId10"/>
              </a:rPr>
              <a:t>Remember the Raisin!</a:t>
            </a:r>
            <a:r>
              <a:rPr lang="en-US" sz="1200" b="0" i="0" kern="1200" dirty="0">
                <a:solidFill>
                  <a:schemeClr val="tx1"/>
                </a:solidFill>
                <a:effectLst/>
                <a:latin typeface="+mn-lt"/>
                <a:ea typeface="+mn-ea"/>
                <a:cs typeface="+mn-cs"/>
              </a:rPr>
              <a:t>” for the remainder of the War of 1812.</a:t>
            </a:r>
          </a:p>
          <a:p>
            <a:pPr fontAlgn="base"/>
            <a:r>
              <a:rPr lang="en-US" sz="1200" b="0" i="0" kern="1200" dirty="0">
                <a:solidFill>
                  <a:schemeClr val="tx1"/>
                </a:solidFill>
                <a:effectLst/>
                <a:latin typeface="+mn-lt"/>
                <a:ea typeface="+mn-ea"/>
                <a:cs typeface="+mn-cs"/>
              </a:rPr>
              <a:t>How did newspaper publishers remember the Raisin River massacre? By resurrecting Franklin’s hoax. That spring, to illustrate the long roots of this terrible bloodshed, U.S. newspapers introduced a new generation to Franklin’s fake bags of scalps, heating up the iron once again. And, once again, reinforcing the idea that Indians — supposedly bloodthirsty, dangerous and in league with the British — were America’s enemy.</a:t>
            </a:r>
          </a:p>
          <a:p>
            <a:pPr fontAlgn="base"/>
            <a:r>
              <a:rPr lang="en-US" sz="1200" b="0" i="0" kern="1200" dirty="0">
                <a:solidFill>
                  <a:schemeClr val="tx1"/>
                </a:solidFill>
                <a:effectLst/>
                <a:latin typeface="+mn-lt"/>
                <a:ea typeface="+mn-ea"/>
                <a:cs typeface="+mn-cs"/>
              </a:rPr>
              <a:t>Our own fake news purveyor, Paul Horner, suggests that Americans today are “definitely dumber” than they used to be. Perhaps. But we are not the only ones who fell for hoaxes, and American leaders — even ones we revere as Founding Fathers — were not above embracing such fabrications to shape opinion.</a:t>
            </a:r>
          </a:p>
          <a:p>
            <a:pPr fontAlgn="base"/>
            <a:r>
              <a:rPr lang="en-US" sz="1200" b="0" i="0" kern="1200" dirty="0">
                <a:solidFill>
                  <a:schemeClr val="tx1"/>
                </a:solidFill>
                <a:effectLst/>
                <a:latin typeface="+mn-lt"/>
                <a:ea typeface="+mn-ea"/>
                <a:cs typeface="+mn-cs"/>
              </a:rPr>
              <a:t>These stories from America’s past, however, are not dissimilar to ones in our own time. Then, as now, they were about who belongs to the republic and who does not. Then, as now, they were about stirring up fear and passions. We need to proceed cautiously. Stories that we think may vanish as a blip in our social media news feeds may end up having a longer life than we expect, causing more damage than we can anticipate.</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140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0d1acd28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0d1acd28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If we now take a closer look, i.e. look at subgroups, we see that new effects can be discovered that explain the phenomenon better. If you divide the group into three subgroups, i.e. the group that was particularly good (field independent, FI), the group that scored particularly low (FD) and the usual "moderate" groups, then there are differences that are very clear. These are extreme groups plus those that were particularly average, so the total sample size is smaller. This allows us to better contrast existing effects to draw conclusions about the effects of extreme values.
The Kruskal-Wallis test (please google for details) is a nonparametric method of the group of variance analyses. Here you look at whether there are significantly different subgroups from each other that need to be considered separately. So if you do this three-way division and calculate the K-W test, you can see that the p-value (the only important number for us in the left table) is p=0.011, i.e. very clearly p&lt;.05 - so the result is (highly) significant (with p-values, the lower the better, but at least below 5%, because it indicates the probability of a random result).
The number below, the Greek eta-square, is 0.06. The zero is omitted because the value cannot exceed 1. 
See here: Effect Size in Statistics - The Ultimate Guide (spss-tutorials.com)
Similar to the r in the Pearson correlation, here in the analysis of variance ("ANOVA") it is the eta-square, which indicates how large the effect is (i.e. p-Who always "if" and the respective effect size always "how much"). And according to common convention, eta-square is exactly in the "medium" range with 0.06. (0.01 is also okay, but low, 0.14 is super-high, there is almost nothing above that in reality).</a:t>
            </a:r>
            <a:endParaRPr lang="de-DE" dirty="0"/>
          </a:p>
          <a:p>
            <a:pPr marL="0" lvl="0" indent="0" algn="l" rtl="0">
              <a:spcBef>
                <a:spcPts val="0"/>
              </a:spcBef>
              <a:spcAft>
                <a:spcPts val="0"/>
              </a:spcAft>
              <a:buNone/>
            </a:pPr>
            <a:r>
              <a:rPr lang="en-GB" dirty="0"/>
              <a:t>So we now know that the three groups differ significantly and considerably. However, you can only see in which direction which group differs when you look at the descriptive statistics on the right. Here we see that the two "extreme" groups, i.e. high and low GEFT values, are clearly different from the moderate ones. So it is very much the case that people with a high GEFT score (FI) are much better at judging the information than people with moderate scores. This corresponds to our original hypothesis and thus confirms our assumptions. This effect is significant. But what is added - unforeseen - is that people who do particularly poorly in the GEFT (FD). How do I have this explained? This is the stuff of future hypotheses. One would be that interindividual differences in the recognition of DF could on the one hand make up technical details (e.g. Small glitches around the mouth area) and on the other hand you could also include the context - e.g. Inconsistency between age and voice, or intonation and content, or posture or anything else. We will continue to look into the data and see if we can find evidence of this. 
</a:t>
            </a:r>
            <a:endParaRPr lang="de-D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0d1acd286e_2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0d1acd286e_2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Now that we've found out that gender makes a difference, and since we remember that the GEFT score played a role, here's another analysis of both variables.
This is a more detailed analysis of the previous one by means of an ANOVA in which both gender and GEFT score were included
Here we see that the effect previously found in the earlier analysis, that people at the two ends of the GEFT scores are stronger than those in the middle, is mainly carried by women. So it is women who do particularly well or particularly poorly in the GEFT and are still very good at recognizing DF in both extreme cases. We cannot yet answer why this is the case, as this has not been investigated, and may be the subject of future studies.</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e5c7aa8c3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ee5c7aa8c3_0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no"/>
              <a:t>Zusammenfassend, haben wir folgende Effekte nachweisen können:</a:t>
            </a:r>
            <a:endParaRPr/>
          </a:p>
          <a:p>
            <a:pPr marL="457200" lvl="0" indent="-298450" algn="l" rtl="0">
              <a:lnSpc>
                <a:spcPct val="100000"/>
              </a:lnSpc>
              <a:spcBef>
                <a:spcPts val="0"/>
              </a:spcBef>
              <a:spcAft>
                <a:spcPts val="0"/>
              </a:spcAft>
              <a:buSzPts val="1100"/>
              <a:buChar char="●"/>
            </a:pPr>
            <a:r>
              <a:rPr lang="no"/>
              <a:t>1.)  führt die eine Stärkere soz. Konservatismus zu schlechterer Erkennung von DF.</a:t>
            </a:r>
            <a:endParaRPr/>
          </a:p>
          <a:p>
            <a:pPr marL="457200" lvl="0" indent="-298450" algn="l" rtl="0">
              <a:lnSpc>
                <a:spcPct val="100000"/>
              </a:lnSpc>
              <a:spcBef>
                <a:spcPts val="0"/>
              </a:spcBef>
              <a:spcAft>
                <a:spcPts val="0"/>
              </a:spcAft>
              <a:buSzPts val="1100"/>
              <a:buChar char="●"/>
            </a:pPr>
            <a:r>
              <a:rPr lang="no"/>
              <a:t>2.) Je mehr mit der getroffenen Aussage im Video übereingestimmt wurde, desto unwahrscheinlicher ist es ein DF zu erkennen.</a:t>
            </a:r>
            <a:endParaRPr/>
          </a:p>
          <a:p>
            <a:pPr marL="457200" lvl="0" indent="-298450" algn="l" rtl="0">
              <a:lnSpc>
                <a:spcPct val="100000"/>
              </a:lnSpc>
              <a:spcBef>
                <a:spcPts val="0"/>
              </a:spcBef>
              <a:spcAft>
                <a:spcPts val="0"/>
              </a:spcAft>
              <a:buSzPts val="1100"/>
              <a:buChar char="●"/>
            </a:pPr>
            <a:r>
              <a:rPr lang="no"/>
              <a:t>3.) Geschlechtereffekt zeigt, dass männer tendenziell Videos besser als Fake oder Wahr unterscheiden konnent </a:t>
            </a:r>
            <a:endParaRPr/>
          </a:p>
          <a:p>
            <a:pPr marL="457200" lvl="0" indent="-298450" algn="l" rtl="0">
              <a:lnSpc>
                <a:spcPct val="100000"/>
              </a:lnSpc>
              <a:spcBef>
                <a:spcPts val="0"/>
              </a:spcBef>
              <a:spcAft>
                <a:spcPts val="0"/>
              </a:spcAft>
              <a:buSzPts val="1100"/>
              <a:buChar char="●"/>
            </a:pPr>
            <a:r>
              <a:rPr lang="no"/>
              <a:t>     Frauen hingegen in der Tendenz FakeVideos häufiger nicht als solche erkannt haben</a:t>
            </a:r>
            <a:endParaRPr/>
          </a:p>
          <a:p>
            <a:pPr marL="457200" lvl="0" indent="-298450" algn="l" rtl="0">
              <a:lnSpc>
                <a:spcPct val="100000"/>
              </a:lnSpc>
              <a:spcBef>
                <a:spcPts val="0"/>
              </a:spcBef>
              <a:spcAft>
                <a:spcPts val="0"/>
              </a:spcAft>
              <a:buSzPts val="1100"/>
              <a:buChar char="●"/>
            </a:pPr>
            <a:r>
              <a:rPr lang="no"/>
              <a:t>4.) Über kleinere Bildschirme werden DF schlechter erkannt.</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
        <p:nvSpPr>
          <p:cNvPr id="238" name="Google Shape;238;gee5c7aa8c3_0_29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o"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Chaudhary, S. (2024). Driving behaviour change with cybersecurity awareness. </a:t>
            </a:r>
            <a:r>
              <a:rPr lang="en-GB" b="0" i="1" dirty="0">
                <a:solidFill>
                  <a:srgbClr val="222222"/>
                </a:solidFill>
                <a:effectLst/>
                <a:latin typeface="Arial" panose="020B0604020202020204" pitchFamily="34" charset="0"/>
              </a:rPr>
              <a:t>Computers &amp; Security</a:t>
            </a:r>
            <a:r>
              <a:rPr lang="en-GB" b="0" i="0" dirty="0">
                <a:solidFill>
                  <a:srgbClr val="222222"/>
                </a:solidFill>
                <a:effectLst/>
                <a:latin typeface="Arial" panose="020B0604020202020204" pitchFamily="34" charset="0"/>
              </a:rPr>
              <a:t>, 103858.</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22139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2755935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88</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732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Jampen</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D., Gür, G., Sutter, T., &amp; Tellenbach, B. (2020).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Don’t</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click</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towards</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an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effective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anti-phishing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training</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comparative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literature</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review. </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Human-</a:t>
            </a:r>
            <a:r>
              <a:rPr kumimoji="0" lang="de-DE" altLang="de-DE" sz="1200" b="0" i="1" u="none" strike="noStrike" cap="none" normalizeH="0" baseline="0" dirty="0" err="1">
                <a:ln>
                  <a:noFill/>
                </a:ln>
                <a:solidFill>
                  <a:srgbClr val="222222"/>
                </a:solidFill>
                <a:effectLst/>
                <a:latin typeface="Arial" panose="020B0604020202020204" pitchFamily="34" charset="0"/>
                <a:cs typeface="Arial" panose="020B0604020202020204" pitchFamily="34" charset="0"/>
              </a:rPr>
              <a:t>centric</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 Computing and Information Sciences</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r>
              <a:rPr kumimoji="0" lang="de-DE" altLang="de-DE" sz="1200" b="0" i="1" u="none" strike="noStrike" cap="none" normalizeH="0" baseline="0" dirty="0">
                <a:ln>
                  <a:noFill/>
                </a:ln>
                <a:solidFill>
                  <a:srgbClr val="222222"/>
                </a:solidFill>
                <a:effectLst/>
                <a:latin typeface="Arial" panose="020B0604020202020204" pitchFamily="34" charset="0"/>
                <a:cs typeface="Arial" panose="020B0604020202020204" pitchFamily="34" charset="0"/>
              </a:rPr>
              <a:t>10</a:t>
            </a:r>
            <a:r>
              <a:rPr kumimoji="0" lang="de-DE" altLang="de-DE"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(1), 1-41</a:t>
            </a:r>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90</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94F536C-AD84-4F20-99DE-2A1FA9884875}"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93</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086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94</a:t>
            </a:fld>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4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Also </a:t>
            </a:r>
            <a:r>
              <a:rPr lang="de-DE" dirty="0" err="1"/>
              <a:t>internationally</a:t>
            </a:r>
            <a:r>
              <a:rPr lang="de-DE" dirty="0"/>
              <a:t>, </a:t>
            </a:r>
            <a:r>
              <a:rPr lang="de-DE" dirty="0" err="1"/>
              <a:t>tendency</a:t>
            </a:r>
            <a:r>
              <a:rPr lang="de-DE" dirty="0"/>
              <a:t> </a:t>
            </a:r>
            <a:r>
              <a:rPr lang="de-DE" dirty="0" err="1"/>
              <a:t>goes</a:t>
            </a:r>
            <a:r>
              <a:rPr lang="de-DE" dirty="0"/>
              <a:t> </a:t>
            </a:r>
            <a:r>
              <a:rPr lang="de-DE" dirty="0" err="1"/>
              <a:t>towards</a:t>
            </a:r>
            <a:r>
              <a:rPr lang="de-DE" dirty="0"/>
              <a:t> </a:t>
            </a:r>
            <a:r>
              <a:rPr lang="de-DE" dirty="0" err="1"/>
              <a:t>more</a:t>
            </a:r>
            <a:r>
              <a:rPr lang="de-DE" dirty="0"/>
              <a:t> </a:t>
            </a:r>
            <a:r>
              <a:rPr lang="de-DE" dirty="0" err="1"/>
              <a:t>trust</a:t>
            </a:r>
            <a:r>
              <a:rPr lang="de-DE" dirty="0"/>
              <a:t>, </a:t>
            </a:r>
            <a:r>
              <a:rPr lang="de-DE" dirty="0" err="1"/>
              <a:t>although</a:t>
            </a:r>
            <a:r>
              <a:rPr lang="de-DE" dirty="0"/>
              <a:t> in </a:t>
            </a:r>
            <a:r>
              <a:rPr lang="de-DE" dirty="0" err="1"/>
              <a:t>some</a:t>
            </a:r>
            <a:r>
              <a:rPr lang="de-DE" dirty="0"/>
              <a:t> </a:t>
            </a:r>
            <a:r>
              <a:rPr lang="de-DE" dirty="0" err="1"/>
              <a:t>cases</a:t>
            </a:r>
            <a:r>
              <a:rPr lang="de-DE" dirty="0"/>
              <a:t> </a:t>
            </a:r>
            <a:r>
              <a:rPr lang="de-DE" dirty="0" err="1"/>
              <a:t>from</a:t>
            </a:r>
            <a:r>
              <a:rPr lang="de-DE" dirty="0"/>
              <a:t> a </a:t>
            </a:r>
            <a:r>
              <a:rPr lang="de-DE" dirty="0" err="1"/>
              <a:t>low</a:t>
            </a:r>
            <a:r>
              <a:rPr lang="de-DE" dirty="0"/>
              <a:t> </a:t>
            </a:r>
            <a:r>
              <a:rPr lang="de-DE" dirty="0" err="1"/>
              <a:t>level</a:t>
            </a:r>
            <a:r>
              <a:rPr lang="de-DE" dirty="0"/>
              <a:t> – </a:t>
            </a:r>
            <a:r>
              <a:rPr lang="de-DE" dirty="0" err="1"/>
              <a:t>note</a:t>
            </a:r>
            <a:r>
              <a:rPr lang="de-DE" dirty="0"/>
              <a:t> </a:t>
            </a:r>
            <a:r>
              <a:rPr lang="de-DE" dirty="0" err="1"/>
              <a:t>the</a:t>
            </a:r>
            <a:r>
              <a:rPr lang="de-DE" dirty="0"/>
              <a:t> </a:t>
            </a:r>
            <a:r>
              <a:rPr lang="de-DE" dirty="0" err="1"/>
              <a:t>number</a:t>
            </a:r>
            <a:r>
              <a:rPr lang="de-DE" dirty="0"/>
              <a:t> </a:t>
            </a:r>
            <a:r>
              <a:rPr lang="de-DE" dirty="0" err="1"/>
              <a:t>of</a:t>
            </a:r>
            <a:r>
              <a:rPr lang="de-DE" dirty="0"/>
              <a:t> countries and </a:t>
            </a:r>
            <a:r>
              <a:rPr lang="de-DE" dirty="0" err="1"/>
              <a:t>the</a:t>
            </a:r>
            <a:r>
              <a:rPr lang="de-DE" dirty="0"/>
              <a:t> „All“ </a:t>
            </a:r>
            <a:r>
              <a:rPr lang="de-DE" dirty="0" err="1"/>
              <a:t>average</a:t>
            </a:r>
            <a:r>
              <a:rPr lang="de-DE" dirty="0"/>
              <a:t> – still </a:t>
            </a:r>
            <a:r>
              <a:rPr lang="de-DE" dirty="0" err="1"/>
              <a:t>below</a:t>
            </a:r>
            <a:r>
              <a:rPr lang="de-DE" dirty="0"/>
              <a:t> 50%!</a:t>
            </a:r>
          </a:p>
          <a:p>
            <a:r>
              <a:rPr lang="de-DE" dirty="0"/>
              <a:t>The </a:t>
            </a:r>
            <a:r>
              <a:rPr lang="de-DE" dirty="0" err="1"/>
              <a:t>worldwide</a:t>
            </a:r>
            <a:r>
              <a:rPr lang="de-DE" dirty="0"/>
              <a:t> </a:t>
            </a:r>
            <a:r>
              <a:rPr lang="de-DE" dirty="0" err="1"/>
              <a:t>pandemic</a:t>
            </a:r>
            <a:r>
              <a:rPr lang="de-DE" dirty="0"/>
              <a:t> </a:t>
            </a:r>
            <a:r>
              <a:rPr lang="de-DE" dirty="0" err="1"/>
              <a:t>is</a:t>
            </a:r>
            <a:r>
              <a:rPr lang="de-DE" dirty="0"/>
              <a:t> </a:t>
            </a:r>
            <a:r>
              <a:rPr lang="de-DE" dirty="0" err="1"/>
              <a:t>often</a:t>
            </a:r>
            <a:r>
              <a:rPr lang="de-DE" dirty="0"/>
              <a:t> </a:t>
            </a:r>
            <a:r>
              <a:rPr lang="de-DE" dirty="0" err="1"/>
              <a:t>discussed</a:t>
            </a:r>
            <a:r>
              <a:rPr lang="de-DE" dirty="0"/>
              <a:t> in </a:t>
            </a:r>
            <a:r>
              <a:rPr lang="de-DE" dirty="0" err="1"/>
              <a:t>the</a:t>
            </a:r>
            <a:r>
              <a:rPr lang="de-DE" dirty="0"/>
              <a:t> </a:t>
            </a:r>
            <a:r>
              <a:rPr lang="de-DE" dirty="0" err="1"/>
              <a:t>context</a:t>
            </a:r>
            <a:r>
              <a:rPr lang="de-DE" dirty="0"/>
              <a:t> </a:t>
            </a:r>
            <a:r>
              <a:rPr lang="de-DE" dirty="0" err="1"/>
              <a:t>of</a:t>
            </a:r>
            <a:r>
              <a:rPr lang="de-DE" dirty="0"/>
              <a:t> fake </a:t>
            </a:r>
            <a:r>
              <a:rPr lang="de-DE" dirty="0" err="1"/>
              <a:t>news</a:t>
            </a:r>
            <a:r>
              <a:rPr lang="de-DE" dirty="0"/>
              <a:t> – but </a:t>
            </a:r>
            <a:r>
              <a:rPr lang="de-DE" dirty="0" err="1"/>
              <a:t>credibility</a:t>
            </a:r>
            <a:r>
              <a:rPr lang="de-DE" dirty="0"/>
              <a:t> </a:t>
            </a:r>
            <a:r>
              <a:rPr lang="de-DE" dirty="0" err="1"/>
              <a:t>of</a:t>
            </a:r>
            <a:r>
              <a:rPr lang="de-DE" dirty="0"/>
              <a:t> </a:t>
            </a:r>
            <a:r>
              <a:rPr lang="de-DE" dirty="0" err="1"/>
              <a:t>media</a:t>
            </a:r>
            <a:r>
              <a:rPr lang="de-DE" dirty="0"/>
              <a:t> </a:t>
            </a:r>
            <a:r>
              <a:rPr lang="de-DE" dirty="0" err="1"/>
              <a:t>increased</a:t>
            </a:r>
            <a:r>
              <a:rPr lang="de-DE" dirty="0"/>
              <a:t> </a:t>
            </a:r>
            <a:r>
              <a:rPr lang="de-DE" dirty="0" err="1"/>
              <a:t>overall</a:t>
            </a:r>
            <a:r>
              <a:rPr lang="de-DE" dirty="0"/>
              <a:t>.</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513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https://reutersinstitute.politics.ox.ac.uk/our-research/measuring-reach-fake-news-and-online-disinformation-Europe</a:t>
            </a:r>
          </a:p>
          <a:p>
            <a:endParaRPr lang="en-GB" dirty="0"/>
          </a:p>
          <a:p>
            <a:r>
              <a:rPr lang="en-GB" dirty="0"/>
              <a:t>This factsheet, authored by Richard Fletcher, Alessio </a:t>
            </a:r>
            <a:r>
              <a:rPr lang="en-GB" dirty="0" err="1"/>
              <a:t>Cornia</a:t>
            </a:r>
            <a:r>
              <a:rPr lang="en-GB" dirty="0"/>
              <a:t>, Lucas Graves, and Rasmus </a:t>
            </a:r>
            <a:r>
              <a:rPr lang="en-GB" dirty="0" err="1"/>
              <a:t>Kleis</a:t>
            </a:r>
            <a:r>
              <a:rPr lang="en-GB" dirty="0"/>
              <a:t> Nielsen, presents an analysis of the reach and engagement of false news websites in France and Italy in 2017. Key findings include:</a:t>
            </a:r>
          </a:p>
          <a:p>
            <a:pPr>
              <a:buFont typeface="Arial" panose="020B0604020202020204" pitchFamily="34" charset="0"/>
              <a:buChar char="•"/>
            </a:pPr>
            <a:r>
              <a:rPr lang="en-GB" dirty="0"/>
              <a:t>False news websites had a limited reach, with none exceeding 3.5% of the online population in either country. In comparison, top news sites like </a:t>
            </a:r>
            <a:r>
              <a:rPr lang="en-GB" i="1" dirty="0"/>
              <a:t>Le Figaro</a:t>
            </a:r>
            <a:r>
              <a:rPr lang="en-GB" dirty="0"/>
              <a:t> and </a:t>
            </a:r>
            <a:r>
              <a:rPr lang="en-GB" i="1" dirty="0"/>
              <a:t>La Repubblica</a:t>
            </a:r>
            <a:r>
              <a:rPr lang="en-GB" dirty="0"/>
              <a:t> had much higher reach (22.3% and 50.9%, respectively).</a:t>
            </a:r>
          </a:p>
          <a:p>
            <a:pPr>
              <a:buFont typeface="Arial" panose="020B0604020202020204" pitchFamily="34" charset="0"/>
              <a:buChar char="•"/>
            </a:pPr>
            <a:r>
              <a:rPr lang="en-GB" dirty="0"/>
              <a:t>Time spent on false news sites was significantly lower than on legitimate news sites. For instance, people spent 10 million minutes per month on the most popular false news sites in France versus 178 million minutes on </a:t>
            </a:r>
            <a:r>
              <a:rPr lang="en-GB" i="1" dirty="0"/>
              <a:t>Le Monde</a:t>
            </a:r>
            <a:r>
              <a:rPr lang="en-GB" dirty="0"/>
              <a:t>.</a:t>
            </a:r>
          </a:p>
          <a:p>
            <a:pPr>
              <a:buFont typeface="Arial" panose="020B0604020202020204" pitchFamily="34" charset="0"/>
              <a:buChar char="•"/>
            </a:pPr>
            <a:r>
              <a:rPr lang="en-GB" dirty="0"/>
              <a:t>However, some false news sites generated significant interactions on Facebook, occasionally exceeding those of established news brands. In France, one false news site averaged over 11 million interactions monthly.</a:t>
            </a:r>
          </a:p>
          <a:p>
            <a:r>
              <a:rPr lang="en-GB" dirty="0"/>
              <a:t>The study concludes that while online disinformation is a serious issue, its actual reach is more limited than often assumed.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190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i="0" kern="1200" dirty="0">
                <a:solidFill>
                  <a:schemeClr val="tx1"/>
                </a:solidFill>
                <a:effectLst/>
                <a:latin typeface="+mn-lt"/>
                <a:ea typeface="+mn-ea"/>
                <a:cs typeface="+mn-cs"/>
              </a:rPr>
              <a:t>Double jeopardy</a:t>
            </a:r>
            <a:r>
              <a:rPr lang="en-US" sz="1200" b="0" i="0" kern="1200" dirty="0">
                <a:solidFill>
                  <a:schemeClr val="tx1"/>
                </a:solidFill>
                <a:effectLst/>
                <a:latin typeface="+mn-lt"/>
                <a:ea typeface="+mn-ea"/>
                <a:cs typeface="+mn-cs"/>
              </a:rPr>
              <a:t> is an empirical law in </a:t>
            </a:r>
            <a:r>
              <a:rPr lang="en-US" sz="1200" b="0" i="0" u="none" strike="noStrike" kern="1200" dirty="0">
                <a:solidFill>
                  <a:schemeClr val="tx1"/>
                </a:solidFill>
                <a:effectLst/>
                <a:latin typeface="+mn-lt"/>
                <a:ea typeface="+mn-ea"/>
                <a:cs typeface="+mn-cs"/>
                <a:hlinkClick r:id="rId3" tooltip="Marketing"/>
              </a:rPr>
              <a:t>marketing</a:t>
            </a:r>
            <a:r>
              <a:rPr lang="en-US" sz="1200" b="0" i="0" kern="1200" dirty="0">
                <a:solidFill>
                  <a:schemeClr val="tx1"/>
                </a:solidFill>
                <a:effectLst/>
                <a:latin typeface="+mn-lt"/>
                <a:ea typeface="+mn-ea"/>
                <a:cs typeface="+mn-cs"/>
              </a:rPr>
              <a:t> where, with few exceptions, the lower-market-share brands in a market have both far fewer buyers in a time period and also lower </a:t>
            </a:r>
            <a:r>
              <a:rPr lang="en-US" sz="1200" b="0" i="0" u="none" strike="noStrike" kern="1200" dirty="0">
                <a:solidFill>
                  <a:schemeClr val="tx1"/>
                </a:solidFill>
                <a:effectLst/>
                <a:latin typeface="+mn-lt"/>
                <a:ea typeface="+mn-ea"/>
                <a:cs typeface="+mn-cs"/>
                <a:hlinkClick r:id="rId4" tooltip="Brand loyalty"/>
              </a:rPr>
              <a:t>brand loyalty</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term was originally coined by social scientist </a:t>
            </a:r>
            <a:r>
              <a:rPr lang="en-US" sz="1200" b="0" i="0" u="none" strike="noStrike" kern="1200" dirty="0">
                <a:solidFill>
                  <a:schemeClr val="tx1"/>
                </a:solidFill>
                <a:effectLst/>
                <a:latin typeface="+mn-lt"/>
                <a:ea typeface="+mn-ea"/>
                <a:cs typeface="+mn-cs"/>
                <a:hlinkClick r:id="rId5" tooltip="William McPhee (page does not exist)"/>
              </a:rPr>
              <a:t>William McPhee</a:t>
            </a:r>
            <a:r>
              <a:rPr lang="en-US" sz="1200" b="0" i="0" kern="1200" dirty="0">
                <a:solidFill>
                  <a:schemeClr val="tx1"/>
                </a:solidFill>
                <a:effectLst/>
                <a:latin typeface="+mn-lt"/>
                <a:ea typeface="+mn-ea"/>
                <a:cs typeface="+mn-cs"/>
              </a:rPr>
              <a:t> in 1963 who observed the phenomenon, first in awareness and liking scores for Hollywood actors, and later in </a:t>
            </a:r>
            <a:r>
              <a:rPr lang="en-US" sz="1200" b="0" i="0" kern="1200" dirty="0" err="1">
                <a:solidFill>
                  <a:schemeClr val="tx1"/>
                </a:solidFill>
                <a:effectLst/>
                <a:latin typeface="+mn-lt"/>
                <a:ea typeface="+mn-ea"/>
                <a:cs typeface="+mn-cs"/>
              </a:rPr>
              <a:t>behaviours</a:t>
            </a:r>
            <a:r>
              <a:rPr lang="en-US" sz="1200" b="0" i="0" kern="1200" dirty="0">
                <a:solidFill>
                  <a:schemeClr val="tx1"/>
                </a:solidFill>
                <a:effectLst/>
                <a:latin typeface="+mn-lt"/>
                <a:ea typeface="+mn-ea"/>
                <a:cs typeface="+mn-cs"/>
              </a:rPr>
              <a:t> (e.g. reading of comic strips and listening to radio presenters).</a:t>
            </a:r>
            <a:r>
              <a:rPr lang="en-US" sz="1200" b="0" i="0" u="none" strike="noStrike" kern="1200" baseline="30000" dirty="0">
                <a:solidFill>
                  <a:schemeClr val="tx1"/>
                </a:solidFill>
                <a:effectLst/>
                <a:latin typeface="+mn-lt"/>
                <a:ea typeface="+mn-ea"/>
                <a:cs typeface="+mn-cs"/>
                <a:hlinkClick r:id="rId6"/>
              </a:rPr>
              <a:t>[1]</a:t>
            </a:r>
            <a:r>
              <a:rPr lang="en-US" sz="1200" b="0" i="0" kern="1200" dirty="0">
                <a:solidFill>
                  <a:schemeClr val="tx1"/>
                </a:solidFill>
                <a:effectLst/>
                <a:latin typeface="+mn-lt"/>
                <a:ea typeface="+mn-ea"/>
                <a:cs typeface="+mn-cs"/>
              </a:rPr>
              <a:t> Shortly afterwards </a:t>
            </a:r>
            <a:r>
              <a:rPr lang="en-US" sz="1200" b="0" i="0" u="none" strike="noStrike" kern="1200" dirty="0">
                <a:solidFill>
                  <a:schemeClr val="tx1"/>
                </a:solidFill>
                <a:effectLst/>
                <a:latin typeface="+mn-lt"/>
                <a:ea typeface="+mn-ea"/>
                <a:cs typeface="+mn-cs"/>
                <a:hlinkClick r:id="rId7" tooltip="Andrew Ehrenberg"/>
              </a:rPr>
              <a:t>Andrew Ehrenberg</a:t>
            </a:r>
            <a:r>
              <a:rPr lang="en-US" sz="1200" b="0" i="0" kern="1200" dirty="0">
                <a:solidFill>
                  <a:schemeClr val="tx1"/>
                </a:solidFill>
                <a:effectLst/>
                <a:latin typeface="+mn-lt"/>
                <a:ea typeface="+mn-ea"/>
                <a:cs typeface="+mn-cs"/>
              </a:rPr>
              <a:t> discovered the double jeopardy law </a:t>
            </a:r>
            <a:r>
              <a:rPr lang="en-US" sz="1200" b="0" i="0" kern="1200" dirty="0" err="1">
                <a:solidFill>
                  <a:schemeClr val="tx1"/>
                </a:solidFill>
                <a:effectLst/>
                <a:latin typeface="+mn-lt"/>
                <a:ea typeface="+mn-ea"/>
                <a:cs typeface="+mn-cs"/>
              </a:rPr>
              <a:t>generalised</a:t>
            </a:r>
            <a:r>
              <a:rPr lang="en-US" sz="1200" b="0" i="0" kern="1200" dirty="0">
                <a:solidFill>
                  <a:schemeClr val="tx1"/>
                </a:solidFill>
                <a:effectLst/>
                <a:latin typeface="+mn-lt"/>
                <a:ea typeface="+mn-ea"/>
                <a:cs typeface="+mn-cs"/>
              </a:rPr>
              <a:t> to brand purchasing.</a:t>
            </a:r>
            <a:r>
              <a:rPr lang="en-US" sz="1200" b="0" i="0" u="none" strike="noStrike" kern="1200" baseline="30000" dirty="0">
                <a:solidFill>
                  <a:schemeClr val="tx1"/>
                </a:solidFill>
                <a:effectLst/>
                <a:latin typeface="+mn-lt"/>
                <a:ea typeface="+mn-ea"/>
                <a:cs typeface="+mn-cs"/>
                <a:hlinkClick r:id="rId8"/>
              </a:rPr>
              <a:t>[2]</a:t>
            </a:r>
            <a:r>
              <a:rPr lang="en-US" sz="1200" b="0" i="0" kern="1200" dirty="0">
                <a:solidFill>
                  <a:schemeClr val="tx1"/>
                </a:solidFill>
                <a:effectLst/>
                <a:latin typeface="+mn-lt"/>
                <a:ea typeface="+mn-ea"/>
                <a:cs typeface="+mn-cs"/>
              </a:rPr>
              <a:t> Subsequently, double jeopardy has been shown to apply across categories as diverse as laundry detergent to aviation fuel,</a:t>
            </a:r>
            <a:r>
              <a:rPr lang="en-US" sz="1200" b="0" i="0" u="none" strike="noStrike" kern="1200" baseline="30000" dirty="0">
                <a:solidFill>
                  <a:schemeClr val="tx1"/>
                </a:solidFill>
                <a:effectLst/>
                <a:latin typeface="+mn-lt"/>
                <a:ea typeface="+mn-ea"/>
                <a:cs typeface="+mn-cs"/>
                <a:hlinkClick r:id="rId9"/>
              </a:rPr>
              <a:t>[3]</a:t>
            </a:r>
            <a:r>
              <a:rPr lang="en-US" sz="1200" b="0" i="0" kern="1200" dirty="0">
                <a:solidFill>
                  <a:schemeClr val="tx1"/>
                </a:solidFill>
                <a:effectLst/>
                <a:latin typeface="+mn-lt"/>
                <a:ea typeface="+mn-ea"/>
                <a:cs typeface="+mn-cs"/>
              </a:rPr>
              <a:t> across countries and time.</a:t>
            </a:r>
            <a:r>
              <a:rPr lang="en-US" sz="1200" b="0" i="0" u="none" strike="noStrike" kern="1200" baseline="30000" dirty="0">
                <a:solidFill>
                  <a:schemeClr val="tx1"/>
                </a:solidFill>
                <a:effectLst/>
                <a:latin typeface="+mn-lt"/>
                <a:ea typeface="+mn-ea"/>
                <a:cs typeface="+mn-cs"/>
                <a:hlinkClick r:id="rId10"/>
              </a:rPr>
              <a:t>[4]</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a:t>
            </a:r>
            <a:r>
              <a:rPr lang="en-US" sz="1200" b="0" i="0" u="none" strike="noStrike" kern="1200" dirty="0">
                <a:solidFill>
                  <a:schemeClr val="tx1"/>
                </a:solidFill>
                <a:effectLst/>
                <a:latin typeface="+mn-lt"/>
                <a:ea typeface="+mn-ea"/>
                <a:cs typeface="+mn-cs"/>
                <a:hlinkClick r:id="rId11" tooltip="Empirical"/>
              </a:rPr>
              <a:t>empirical</a:t>
            </a:r>
            <a:r>
              <a:rPr lang="en-US" sz="1200" b="0" i="0" kern="1200" dirty="0">
                <a:solidFill>
                  <a:schemeClr val="tx1"/>
                </a:solidFill>
                <a:effectLst/>
                <a:latin typeface="+mn-lt"/>
                <a:ea typeface="+mn-ea"/>
                <a:cs typeface="+mn-cs"/>
              </a:rPr>
              <a:t> law-like phenomenon is due to a statistical selection effect that occurs if brands are broadly substitutable selling to much of the same types of people (often referred to as a lack of </a:t>
            </a:r>
            <a:r>
              <a:rPr lang="en-US" sz="1200" b="0" i="0" u="none" strike="noStrike" kern="1200" dirty="0">
                <a:solidFill>
                  <a:schemeClr val="tx1"/>
                </a:solidFill>
                <a:effectLst/>
                <a:latin typeface="+mn-lt"/>
                <a:ea typeface="+mn-ea"/>
                <a:cs typeface="+mn-cs"/>
                <a:hlinkClick r:id="rId12" tooltip="Product differentiation"/>
              </a:rPr>
              <a:t>product differentiation</a:t>
            </a:r>
            <a:r>
              <a:rPr lang="en-US" sz="1200" b="0" i="0" kern="1200" dirty="0">
                <a:solidFill>
                  <a:schemeClr val="tx1"/>
                </a:solidFill>
                <a:effectLst/>
                <a:latin typeface="+mn-lt"/>
                <a:ea typeface="+mn-ea"/>
                <a:cs typeface="+mn-cs"/>
              </a:rPr>
              <a:t> and market partitioning). The double jeopardy empirical generalization is explained and predicted by the </a:t>
            </a:r>
            <a:r>
              <a:rPr lang="en-US" sz="1200" b="0" i="0" u="none" strike="noStrike" kern="1200" dirty="0">
                <a:solidFill>
                  <a:schemeClr val="tx1"/>
                </a:solidFill>
                <a:effectLst/>
                <a:latin typeface="+mn-lt"/>
                <a:ea typeface="+mn-ea"/>
                <a:cs typeface="+mn-cs"/>
                <a:hlinkClick r:id="rId13" tooltip="NBD-Dirichlet (page does not exist)"/>
              </a:rPr>
              <a:t>NBD-Dirichlet</a:t>
            </a:r>
            <a:r>
              <a:rPr lang="en-US" sz="1200" b="0" i="0" kern="1200" dirty="0">
                <a:solidFill>
                  <a:schemeClr val="tx1"/>
                </a:solidFill>
                <a:effectLst/>
                <a:latin typeface="+mn-lt"/>
                <a:ea typeface="+mn-ea"/>
                <a:cs typeface="+mn-cs"/>
              </a:rPr>
              <a:t> theory of repeat purchase.</a:t>
            </a:r>
            <a:r>
              <a:rPr lang="en-US" sz="1200" b="0" i="0" u="none" strike="noStrike" kern="1200" baseline="30000" dirty="0">
                <a:solidFill>
                  <a:schemeClr val="tx1"/>
                </a:solidFill>
                <a:effectLst/>
                <a:latin typeface="+mn-lt"/>
                <a:ea typeface="+mn-ea"/>
                <a:cs typeface="+mn-cs"/>
                <a:hlinkClick r:id="rId14"/>
              </a:rPr>
              <a:t>[5]</a:t>
            </a:r>
            <a:r>
              <a:rPr lang="en-US" sz="1200" b="0" i="0" u="none" strike="noStrike" kern="1200" baseline="30000" dirty="0">
                <a:solidFill>
                  <a:schemeClr val="tx1"/>
                </a:solidFill>
                <a:effectLst/>
                <a:latin typeface="+mn-lt"/>
                <a:ea typeface="+mn-ea"/>
                <a:cs typeface="+mn-cs"/>
                <a:hlinkClick r:id="rId15"/>
              </a:rPr>
              <a:t>[6]</a:t>
            </a:r>
            <a:r>
              <a:rPr lang="en-US" sz="1200" b="0" i="0" kern="1200" dirty="0">
                <a:solidFill>
                  <a:schemeClr val="tx1"/>
                </a:solidFill>
                <a:effectLst/>
                <a:latin typeface="+mn-lt"/>
                <a:ea typeface="+mn-ea"/>
                <a:cs typeface="+mn-cs"/>
              </a:rPr>
              <a:t> See also </a:t>
            </a:r>
            <a:r>
              <a:rPr lang="en-US" sz="1200" b="0" i="0" kern="1200" dirty="0" err="1">
                <a:solidFill>
                  <a:schemeClr val="tx1"/>
                </a:solidFill>
                <a:effectLst/>
                <a:latin typeface="+mn-lt"/>
                <a:ea typeface="+mn-ea"/>
                <a:cs typeface="+mn-cs"/>
              </a:rPr>
              <a:t>Schmittlein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Bemmaor</a:t>
            </a:r>
            <a:r>
              <a:rPr lang="en-US" sz="1200" b="0" i="0" kern="1200" dirty="0">
                <a:solidFill>
                  <a:schemeClr val="tx1"/>
                </a:solidFill>
                <a:effectLst/>
                <a:latin typeface="+mn-lt"/>
                <a:ea typeface="+mn-ea"/>
                <a:cs typeface="+mn-cs"/>
              </a:rPr>
              <a:t> and Morrison (1985).</a:t>
            </a:r>
            <a:r>
              <a:rPr lang="en-US" sz="1200" b="0" i="0" u="none" strike="noStrike" kern="1200" baseline="30000" dirty="0">
                <a:solidFill>
                  <a:schemeClr val="tx1"/>
                </a:solidFill>
                <a:effectLst/>
                <a:latin typeface="+mn-lt"/>
                <a:ea typeface="+mn-ea"/>
                <a:cs typeface="+mn-cs"/>
                <a:hlinkClick r:id="rId16"/>
              </a:rPr>
              <a:t>[7]</a:t>
            </a:r>
            <a:endParaRPr lang="en-US" sz="1200" b="0" i="0" kern="1200" dirty="0">
              <a:solidFill>
                <a:schemeClr val="tx1"/>
              </a:solidFill>
              <a:effectLst/>
              <a:latin typeface="+mn-lt"/>
              <a:ea typeface="+mn-ea"/>
              <a:cs typeface="+mn-cs"/>
            </a:endParaRPr>
          </a:p>
          <a:p>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339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Hacking </a:t>
            </a:r>
            <a:r>
              <a:rPr lang="de-DE" dirty="0" err="1"/>
              <a:t>of</a:t>
            </a:r>
            <a:r>
              <a:rPr lang="de-DE" dirty="0"/>
              <a:t> </a:t>
            </a:r>
            <a:r>
              <a:rPr lang="de-DE" dirty="0" err="1"/>
              <a:t>credible</a:t>
            </a:r>
            <a:r>
              <a:rPr lang="de-DE" dirty="0"/>
              <a:t> </a:t>
            </a:r>
            <a:r>
              <a:rPr lang="de-DE" dirty="0" err="1"/>
              <a:t>sources</a:t>
            </a:r>
            <a:r>
              <a:rPr lang="de-DE" dirty="0"/>
              <a:t> </a:t>
            </a:r>
            <a:r>
              <a:rPr lang="de-DE" dirty="0" err="1"/>
              <a:t>is</a:t>
            </a:r>
            <a:r>
              <a:rPr lang="de-DE" dirty="0"/>
              <a:t> a </a:t>
            </a:r>
            <a:r>
              <a:rPr lang="de-DE" dirty="0" err="1"/>
              <a:t>major</a:t>
            </a:r>
            <a:r>
              <a:rPr lang="de-DE" dirty="0"/>
              <a:t> </a:t>
            </a:r>
            <a:r>
              <a:rPr lang="de-DE" dirty="0" err="1"/>
              <a:t>enhancement</a:t>
            </a:r>
            <a:r>
              <a:rPr lang="de-DE" dirty="0"/>
              <a:t> </a:t>
            </a:r>
            <a:r>
              <a:rPr lang="de-DE" dirty="0" err="1"/>
              <a:t>of</a:t>
            </a:r>
            <a:r>
              <a:rPr lang="de-DE" dirty="0"/>
              <a:t> </a:t>
            </a:r>
            <a:r>
              <a:rPr lang="de-DE" dirty="0" err="1"/>
              <a:t>reach</a:t>
            </a:r>
            <a:r>
              <a:rPr lang="de-DE" dirty="0"/>
              <a:t> and </a:t>
            </a:r>
            <a:r>
              <a:rPr lang="de-DE" dirty="0" err="1"/>
              <a:t>perceived</a:t>
            </a:r>
            <a:r>
              <a:rPr lang="de-DE" dirty="0"/>
              <a:t> </a:t>
            </a:r>
            <a:r>
              <a:rPr lang="de-DE" dirty="0" err="1"/>
              <a:t>trust</a:t>
            </a:r>
            <a:r>
              <a:rPr lang="de-DE" dirty="0"/>
              <a:t>.</a:t>
            </a:r>
          </a:p>
          <a:p>
            <a:r>
              <a:rPr lang="de-DE" dirty="0" err="1"/>
              <a:t>Recognizing</a:t>
            </a:r>
            <a:r>
              <a:rPr lang="de-DE" dirty="0"/>
              <a:t> fake </a:t>
            </a:r>
            <a:r>
              <a:rPr lang="de-DE" dirty="0" err="1"/>
              <a:t>news</a:t>
            </a:r>
            <a:r>
              <a:rPr lang="de-DE" dirty="0"/>
              <a:t> </a:t>
            </a:r>
            <a:r>
              <a:rPr lang="de-DE" dirty="0" err="1"/>
              <a:t>faster</a:t>
            </a:r>
            <a:r>
              <a:rPr lang="de-DE" dirty="0"/>
              <a:t> </a:t>
            </a:r>
            <a:r>
              <a:rPr lang="de-DE" dirty="0" err="1"/>
              <a:t>for</a:t>
            </a:r>
            <a:r>
              <a:rPr lang="de-DE" dirty="0"/>
              <a:t> </a:t>
            </a:r>
            <a:r>
              <a:rPr lang="de-DE" dirty="0" err="1"/>
              <a:t>debunking</a:t>
            </a:r>
            <a:r>
              <a:rPr lang="de-DE" dirty="0"/>
              <a:t>/</a:t>
            </a:r>
            <a:r>
              <a:rPr lang="de-DE" dirty="0" err="1"/>
              <a:t>removing</a:t>
            </a:r>
            <a:r>
              <a:rPr lang="de-DE" dirty="0"/>
              <a:t> </a:t>
            </a:r>
            <a:r>
              <a:rPr lang="de-DE" dirty="0" err="1"/>
              <a:t>requires</a:t>
            </a:r>
            <a:r>
              <a:rPr lang="de-DE" dirty="0"/>
              <a:t> </a:t>
            </a:r>
            <a:r>
              <a:rPr lang="de-DE" dirty="0" err="1"/>
              <a:t>is</a:t>
            </a:r>
            <a:r>
              <a:rPr lang="de-DE" dirty="0"/>
              <a:t> an </a:t>
            </a:r>
            <a:r>
              <a:rPr lang="de-DE" dirty="0" err="1"/>
              <a:t>interdisciplinary</a:t>
            </a:r>
            <a:r>
              <a:rPr lang="de-DE" dirty="0"/>
              <a:t> </a:t>
            </a:r>
            <a:r>
              <a:rPr lang="de-DE" dirty="0" err="1"/>
              <a:t>effort</a:t>
            </a:r>
            <a:r>
              <a:rPr lang="de-DE" dirty="0"/>
              <a:t>.</a:t>
            </a:r>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BAE4B-D2B9-460E-8224-393CEA3C67A0}"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2457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8E8E8"/>
                </a:solidFill>
                <a:effectLst/>
                <a:latin typeface="Google Sans"/>
              </a:rPr>
              <a:t>The fundamental difference between conformity and compliance is that </a:t>
            </a:r>
            <a:r>
              <a:rPr lang="en-GB" b="0" i="0" dirty="0">
                <a:solidFill>
                  <a:srgbClr val="FFFFFF"/>
                </a:solidFill>
                <a:effectLst/>
                <a:latin typeface="Google Sans"/>
              </a:rPr>
              <a:t>compliance involves people going along with an explicit request, whereas conformity involves people adhering to 'unspoken rules'</a:t>
            </a:r>
            <a:r>
              <a:rPr lang="en-GB" b="0" i="0" dirty="0">
                <a:solidFill>
                  <a:srgbClr val="E8E8E8"/>
                </a:solidFill>
                <a:effectLst/>
                <a:latin typeface="Google Sans"/>
              </a:rPr>
              <a:t>. We comply with people's requests because we like to be seen as helpful.</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4F992-7B46-4428-BBDE-BCBA2107A94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046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13.sv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D1323-4A88-9ECD-57A2-DF465C4BB6AA}"/>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3" name="Footer Placeholder 2">
            <a:extLst>
              <a:ext uri="{FF2B5EF4-FFF2-40B4-BE49-F238E27FC236}">
                <a16:creationId xmlns:a16="http://schemas.microsoft.com/office/drawing/2014/main" id="{9FA2DA89-5A16-809D-064C-5CABF0BD28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8214E3-C3F2-0E5A-85C1-DC401870A016}"/>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81483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4B9C-3D41-2DF0-D8A3-AE6C206DFFFD}"/>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4CF2BD-B443-0579-C800-5926FE52D5A0}"/>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6EE6B3-C909-F1BF-2B29-0B3F15007BD6}"/>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9B43EF57-C498-6CE5-823A-5A2A7FCC744F}"/>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6" name="Footer Placeholder 5">
            <a:extLst>
              <a:ext uri="{FF2B5EF4-FFF2-40B4-BE49-F238E27FC236}">
                <a16:creationId xmlns:a16="http://schemas.microsoft.com/office/drawing/2014/main" id="{784B0522-9DD8-48F0-BF71-6899ED1C33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BBE21-9587-6C21-A046-2B7E116BCF54}"/>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773292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CCF1-240F-2107-CAD1-65426B5DC74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4C6AC1-7713-0861-067A-E47DC7A6C7DC}"/>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BC79DE7E-2A8E-16C5-908A-03287B178B60}"/>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8F38AA3A-EDC5-BED4-293E-0953EEF547F8}"/>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6" name="Footer Placeholder 5">
            <a:extLst>
              <a:ext uri="{FF2B5EF4-FFF2-40B4-BE49-F238E27FC236}">
                <a16:creationId xmlns:a16="http://schemas.microsoft.com/office/drawing/2014/main" id="{71B71AC3-49DF-8DD4-B020-EEA3979A97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76D20-B23D-A9F5-2FC9-7F67C67512A0}"/>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16010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F620-844B-B716-6617-1D74406886A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CCB75-AAF4-2532-247E-DEDDEA70B2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F994C1-020E-9098-04A1-98E57CA66A46}"/>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8BB524B9-D80A-0E74-CE17-B09A7994C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3F1C7-F4D5-746D-CEC0-83194877073B}"/>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65066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85B70D-B60A-1AD3-32DF-AE74C2B50869}"/>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463A07-2C13-8862-81E1-DA884A0006EE}"/>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548F1-D8A6-4824-FB67-EE6D0034534D}"/>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57B3C354-3D3C-4292-32F2-8D8F965927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42F1D3-A312-6D18-362B-7208012FA10E}"/>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3657356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768966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5933-E329-1C6E-0059-629D800DF688}"/>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98D65E00-A85C-76D5-2A8F-3A94D34488FF}"/>
              </a:ext>
            </a:extLst>
          </p:cNvPr>
          <p:cNvSpPr>
            <a:spLocks noGrp="1"/>
          </p:cNvSpPr>
          <p:nvPr>
            <p:ph type="subTitle" idx="1"/>
          </p:nvPr>
        </p:nvSpPr>
        <p:spPr>
          <a:xfrm>
            <a:off x="1828800" y="4322446"/>
            <a:ext cx="10972800" cy="1986914"/>
          </a:xfrm>
        </p:spPr>
        <p:txBody>
          <a:bodyPr/>
          <a:lstStyle>
            <a:lvl1pPr marL="0" indent="0" algn="ctr">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endParaRPr lang="nb-NO"/>
          </a:p>
        </p:txBody>
      </p:sp>
    </p:spTree>
    <p:extLst>
      <p:ext uri="{BB962C8B-B14F-4D97-AF65-F5344CB8AC3E}">
        <p14:creationId xmlns:p14="http://schemas.microsoft.com/office/powerpoint/2010/main" val="125544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CA349-B48C-845C-D2F3-74D10015F071}"/>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A2A0B4B-A854-1871-269B-DEA9DF3E6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E64D97F0-401E-6018-8370-B89AEF2504FF}"/>
              </a:ext>
            </a:extLst>
          </p:cNvPr>
          <p:cNvSpPr>
            <a:spLocks noGrp="1"/>
          </p:cNvSpPr>
          <p:nvPr>
            <p:ph type="dt" sz="half" idx="10"/>
          </p:nvPr>
        </p:nvSpPr>
        <p:spPr/>
        <p:txBody>
          <a:bodyPr/>
          <a:lstStyle/>
          <a:p>
            <a:fld id="{079C2EFE-9C04-4752-9FBE-827F01AD7597}" type="datetimeFigureOut">
              <a:rPr lang="nb-NO" smtClean="0"/>
              <a:t>04.02.2026</a:t>
            </a:fld>
            <a:endParaRPr lang="nb-NO"/>
          </a:p>
        </p:txBody>
      </p:sp>
      <p:sp>
        <p:nvSpPr>
          <p:cNvPr id="5" name="Footer Placeholder 4">
            <a:extLst>
              <a:ext uri="{FF2B5EF4-FFF2-40B4-BE49-F238E27FC236}">
                <a16:creationId xmlns:a16="http://schemas.microsoft.com/office/drawing/2014/main" id="{BEFA28C2-0F9C-4940-3486-766925DC80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4D9D60F-1A0B-13F5-2754-01E360438FD8}"/>
              </a:ext>
            </a:extLst>
          </p:cNvPr>
          <p:cNvSpPr>
            <a:spLocks noGrp="1"/>
          </p:cNvSpPr>
          <p:nvPr>
            <p:ph type="sldNum" sz="quarter" idx="12"/>
          </p:nvPr>
        </p:nvSpPr>
        <p:spPr/>
        <p:txBody>
          <a:bodyPr/>
          <a:lstStyle/>
          <a:p>
            <a:fld id="{83C72186-AF70-4CAA-BEA5-8C4411AE0AB1}" type="slidenum">
              <a:rPr lang="nb-NO" smtClean="0"/>
              <a:t>‹#›</a:t>
            </a:fld>
            <a:endParaRPr lang="nb-NO"/>
          </a:p>
        </p:txBody>
      </p:sp>
    </p:spTree>
    <p:extLst>
      <p:ext uri="{BB962C8B-B14F-4D97-AF65-F5344CB8AC3E}">
        <p14:creationId xmlns:p14="http://schemas.microsoft.com/office/powerpoint/2010/main" val="161661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C0164-BA0F-6F62-365A-5E92B3F895A4}"/>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093A0B51-1ED3-D8B2-A29B-F028269AE69B}"/>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18" indent="0">
              <a:buNone/>
              <a:defRPr sz="2400">
                <a:solidFill>
                  <a:schemeClr val="tx1">
                    <a:tint val="75000"/>
                  </a:schemeClr>
                </a:solidFill>
              </a:defRPr>
            </a:lvl2pPr>
            <a:lvl3pPr marL="1097236" indent="0">
              <a:buNone/>
              <a:defRPr sz="2160">
                <a:solidFill>
                  <a:schemeClr val="tx1">
                    <a:tint val="75000"/>
                  </a:schemeClr>
                </a:solidFill>
              </a:defRPr>
            </a:lvl3pPr>
            <a:lvl4pPr marL="1645854" indent="0">
              <a:buNone/>
              <a:defRPr sz="1920">
                <a:solidFill>
                  <a:schemeClr val="tx1">
                    <a:tint val="75000"/>
                  </a:schemeClr>
                </a:solidFill>
              </a:defRPr>
            </a:lvl4pPr>
            <a:lvl5pPr marL="2194472" indent="0">
              <a:buNone/>
              <a:defRPr sz="1920">
                <a:solidFill>
                  <a:schemeClr val="tx1">
                    <a:tint val="75000"/>
                  </a:schemeClr>
                </a:solidFill>
              </a:defRPr>
            </a:lvl5pPr>
            <a:lvl6pPr marL="2743091" indent="0">
              <a:buNone/>
              <a:defRPr sz="1920">
                <a:solidFill>
                  <a:schemeClr val="tx1">
                    <a:tint val="75000"/>
                  </a:schemeClr>
                </a:solidFill>
              </a:defRPr>
            </a:lvl6pPr>
            <a:lvl7pPr marL="3291708" indent="0">
              <a:buNone/>
              <a:defRPr sz="1920">
                <a:solidFill>
                  <a:schemeClr val="tx1">
                    <a:tint val="75000"/>
                  </a:schemeClr>
                </a:solidFill>
              </a:defRPr>
            </a:lvl7pPr>
            <a:lvl8pPr marL="3840326" indent="0">
              <a:buNone/>
              <a:defRPr sz="1920">
                <a:solidFill>
                  <a:schemeClr val="tx1">
                    <a:tint val="75000"/>
                  </a:schemeClr>
                </a:solidFill>
              </a:defRPr>
            </a:lvl8pPr>
            <a:lvl9pPr marL="4388945"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BA4F0-3A9F-0A78-EC87-1CC2D154D9AC}"/>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8A6F6E8C-465F-5B26-4986-2EC9FF42D963}"/>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DF33463-EB66-BD01-1044-77568A5C9454}"/>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2741931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655D-EFB5-3BC8-FF79-60807D58F0F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9A75E85-E728-97E4-8845-485F3CDC25FA}"/>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E0DD8DD0-03B5-42EE-52E9-F9F9B54699ED}"/>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03E92F03-F59F-5D40-A1B8-614E04FB8014}"/>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6" name="Footer Placeholder 5">
            <a:extLst>
              <a:ext uri="{FF2B5EF4-FFF2-40B4-BE49-F238E27FC236}">
                <a16:creationId xmlns:a16="http://schemas.microsoft.com/office/drawing/2014/main" id="{21AEE02F-CDDA-FF70-5EB2-2CBB35EE26A0}"/>
              </a:ext>
            </a:extLst>
          </p:cNvPr>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8740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E93-B72C-80B0-60B4-653701E76B99}"/>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DA7EDF9E-41CB-8325-4E0F-9952255A99C6}"/>
              </a:ext>
            </a:extLst>
          </p:cNvPr>
          <p:cNvSpPr>
            <a:spLocks noGrp="1"/>
          </p:cNvSpPr>
          <p:nvPr>
            <p:ph type="body" idx="1"/>
          </p:nvPr>
        </p:nvSpPr>
        <p:spPr>
          <a:xfrm>
            <a:off x="1007746" y="2017396"/>
            <a:ext cx="6189344"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317E5042-28EA-82E8-E531-5AF351BD85D8}"/>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9B775ECA-9222-42E7-7B43-F21F36609055}"/>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9344F209-BC60-99AB-4A15-F7304264198E}"/>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329ADE63-4716-4976-8ABD-863E58F7639B}"/>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8" name="Footer Placeholder 7">
            <a:extLst>
              <a:ext uri="{FF2B5EF4-FFF2-40B4-BE49-F238E27FC236}">
                <a16:creationId xmlns:a16="http://schemas.microsoft.com/office/drawing/2014/main" id="{14E0D22B-CA0F-D6ED-224A-558AB0CBF251}"/>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5B64C198-E6B5-03C2-96DD-F11963C6EDD1}"/>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18579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D134-56BB-ED77-D0F4-2757E01898A9}"/>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F8C3F8B2-A7D0-1B0E-4323-75A199342A6B}"/>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4" name="Footer Placeholder 3">
            <a:extLst>
              <a:ext uri="{FF2B5EF4-FFF2-40B4-BE49-F238E27FC236}">
                <a16:creationId xmlns:a16="http://schemas.microsoft.com/office/drawing/2014/main" id="{B2D8377C-21A4-866F-4E93-590CAAD3C9BC}"/>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F788A46-1B01-2D20-8BD4-B330B3792210}"/>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3179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30C144-5D88-9BBF-D7CB-5E0CF56910B3}"/>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3" name="Footer Placeholder 2">
            <a:extLst>
              <a:ext uri="{FF2B5EF4-FFF2-40B4-BE49-F238E27FC236}">
                <a16:creationId xmlns:a16="http://schemas.microsoft.com/office/drawing/2014/main" id="{1F72461C-A8B2-40B1-3273-359C3A9499D6}"/>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5C1E7DF0-BCA5-956A-9FA9-7E668F6DBCEF}"/>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17234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B9941-BF15-F3B2-0FCC-97AAFD6E28E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1B765A16-4F44-630E-7D01-BADCCD2DF538}"/>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7C5752FE-3557-8124-6649-2FAF6BD5166E}"/>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DE2FD0E-527D-0D2D-57D0-42784625A341}"/>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6" name="Footer Placeholder 5">
            <a:extLst>
              <a:ext uri="{FF2B5EF4-FFF2-40B4-BE49-F238E27FC236}">
                <a16:creationId xmlns:a16="http://schemas.microsoft.com/office/drawing/2014/main" id="{5EA79060-C4FF-BA0D-5361-1FA22C0BE10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4513F95-8999-6F80-F481-688325523958}"/>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14500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8ACA-F325-4526-2BB8-B822049C07A7}"/>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B629E3D7-7D82-44A0-23B5-2BD9E96164A7}"/>
              </a:ext>
            </a:extLst>
          </p:cNvPr>
          <p:cNvSpPr>
            <a:spLocks noGrp="1"/>
          </p:cNvSpPr>
          <p:nvPr>
            <p:ph type="pic" idx="1"/>
          </p:nvPr>
        </p:nvSpPr>
        <p:spPr>
          <a:xfrm>
            <a:off x="6219826" y="1184912"/>
            <a:ext cx="7406640" cy="5848350"/>
          </a:xfrm>
        </p:spPr>
        <p:txBody>
          <a:bodyPr/>
          <a:lstStyle>
            <a:lvl1pPr marL="0" indent="0">
              <a:buNone/>
              <a:defRPr sz="3840"/>
            </a:lvl1pPr>
            <a:lvl2pPr marL="548618" indent="0">
              <a:buNone/>
              <a:defRPr sz="3360"/>
            </a:lvl2pPr>
            <a:lvl3pPr marL="1097236" indent="0">
              <a:buNone/>
              <a:defRPr sz="2880"/>
            </a:lvl3pPr>
            <a:lvl4pPr marL="1645854" indent="0">
              <a:buNone/>
              <a:defRPr sz="2400"/>
            </a:lvl4pPr>
            <a:lvl5pPr marL="2194472" indent="0">
              <a:buNone/>
              <a:defRPr sz="2400"/>
            </a:lvl5pPr>
            <a:lvl6pPr marL="2743091" indent="0">
              <a:buNone/>
              <a:defRPr sz="2400"/>
            </a:lvl6pPr>
            <a:lvl7pPr marL="3291708" indent="0">
              <a:buNone/>
              <a:defRPr sz="2400"/>
            </a:lvl7pPr>
            <a:lvl8pPr marL="3840326" indent="0">
              <a:buNone/>
              <a:defRPr sz="2400"/>
            </a:lvl8pPr>
            <a:lvl9pPr marL="4388945" indent="0">
              <a:buNone/>
              <a:defRPr sz="2400"/>
            </a:lvl9pPr>
          </a:lstStyle>
          <a:p>
            <a:endParaRPr lang="nb-NO"/>
          </a:p>
        </p:txBody>
      </p:sp>
      <p:sp>
        <p:nvSpPr>
          <p:cNvPr id="4" name="Text Placeholder 3">
            <a:extLst>
              <a:ext uri="{FF2B5EF4-FFF2-40B4-BE49-F238E27FC236}">
                <a16:creationId xmlns:a16="http://schemas.microsoft.com/office/drawing/2014/main" id="{AC4A44DB-2266-E735-7667-AC148EA737A5}"/>
              </a:ext>
            </a:extLst>
          </p:cNvPr>
          <p:cNvSpPr>
            <a:spLocks noGrp="1"/>
          </p:cNvSpPr>
          <p:nvPr>
            <p:ph type="body" sz="half" idx="2"/>
          </p:nvPr>
        </p:nvSpPr>
        <p:spPr>
          <a:xfrm>
            <a:off x="1007746" y="2468880"/>
            <a:ext cx="4718684" cy="4573906"/>
          </a:xfrm>
        </p:spPr>
        <p:txBody>
          <a:bodyPr/>
          <a:lstStyle>
            <a:lvl1pPr marL="0" indent="0">
              <a:buNone/>
              <a:defRPr sz="1920"/>
            </a:lvl1pPr>
            <a:lvl2pPr marL="548618" indent="0">
              <a:buNone/>
              <a:defRPr sz="1680"/>
            </a:lvl2pPr>
            <a:lvl3pPr marL="1097236" indent="0">
              <a:buNone/>
              <a:defRPr sz="1440"/>
            </a:lvl3pPr>
            <a:lvl4pPr marL="1645854" indent="0">
              <a:buNone/>
              <a:defRPr sz="1200"/>
            </a:lvl4pPr>
            <a:lvl5pPr marL="2194472" indent="0">
              <a:buNone/>
              <a:defRPr sz="1200"/>
            </a:lvl5pPr>
            <a:lvl6pPr marL="2743091" indent="0">
              <a:buNone/>
              <a:defRPr sz="1200"/>
            </a:lvl6pPr>
            <a:lvl7pPr marL="3291708" indent="0">
              <a:buNone/>
              <a:defRPr sz="1200"/>
            </a:lvl7pPr>
            <a:lvl8pPr marL="3840326" indent="0">
              <a:buNone/>
              <a:defRPr sz="1200"/>
            </a:lvl8pPr>
            <a:lvl9pPr marL="4388945"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5C1EB1CF-2C30-EDD1-A2CF-7B8ED0AADAAE}"/>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6" name="Footer Placeholder 5">
            <a:extLst>
              <a:ext uri="{FF2B5EF4-FFF2-40B4-BE49-F238E27FC236}">
                <a16:creationId xmlns:a16="http://schemas.microsoft.com/office/drawing/2014/main" id="{3F804570-5E11-70E3-C3D5-D23696C9A44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C886C4A-9DF4-9A22-2862-36022CF31D72}"/>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088275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0A33-4910-5349-6830-5C6DDA2E5B99}"/>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C050223-9E65-7FC0-3AA2-06B6C77A8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C05C907-B667-537D-E177-C9469079905D}"/>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D8E96803-6314-5D3F-71A8-BC9302F09BD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D807A3C5-7ACF-A932-C961-02B810B9706C}"/>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521393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21297-8D51-2475-213B-9848E513B59D}"/>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7B2F31CA-DD0E-4D5D-39E5-208726E54EE7}"/>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60F0F858-EE54-731D-99B0-1E83CBCE635F}"/>
              </a:ext>
            </a:extLst>
          </p:cNvPr>
          <p:cNvSpPr>
            <a:spLocks noGrp="1"/>
          </p:cNvSpPr>
          <p:nvPr>
            <p:ph type="dt" sz="half" idx="10"/>
          </p:nvPr>
        </p:nvSpPr>
        <p:spPr/>
        <p:txBody>
          <a:body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AF1C7554-4BF8-7163-AA0C-AF78AC92EA49}"/>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66D27F1B-C576-721A-1F81-E373C544930E}"/>
              </a:ext>
            </a:extLst>
          </p:cNvPr>
          <p:cNvSpPr>
            <a:spLocks noGrp="1"/>
          </p:cNvSpPr>
          <p:nvPr>
            <p:ph type="sldNum" sz="quarter" idx="12"/>
          </p:nvPr>
        </p:nvSpPr>
        <p:spPr/>
        <p:txBody>
          <a:bodyPr/>
          <a:lstStyle/>
          <a:p>
            <a:fld id="{50E15419-1E37-4665-9EF1-6414E4D9401D}" type="slidenum">
              <a:rPr lang="nb-NO" smtClean="0"/>
              <a:t>‹#›</a:t>
            </a:fld>
            <a:endParaRPr lang="nb-NO"/>
          </a:p>
        </p:txBody>
      </p:sp>
    </p:spTree>
    <p:extLst>
      <p:ext uri="{BB962C8B-B14F-4D97-AF65-F5344CB8AC3E}">
        <p14:creationId xmlns:p14="http://schemas.microsoft.com/office/powerpoint/2010/main" val="349348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778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473" lvl="0" indent="-507967">
              <a:spcBef>
                <a:spcPts val="0"/>
              </a:spcBef>
              <a:spcAft>
                <a:spcPts val="0"/>
              </a:spcAft>
              <a:buSzPts val="1400"/>
              <a:buChar char="●"/>
              <a:defRPr sz="2240"/>
            </a:lvl1pPr>
            <a:lvl2pPr marL="1462945" lvl="1" indent="-487649">
              <a:spcBef>
                <a:spcPts val="0"/>
              </a:spcBef>
              <a:spcAft>
                <a:spcPts val="0"/>
              </a:spcAft>
              <a:buSzPts val="1200"/>
              <a:buChar char="○"/>
              <a:defRPr sz="1920"/>
            </a:lvl2pPr>
            <a:lvl3pPr marL="2194417" lvl="2" indent="-487649">
              <a:spcBef>
                <a:spcPts val="0"/>
              </a:spcBef>
              <a:spcAft>
                <a:spcPts val="0"/>
              </a:spcAft>
              <a:buSzPts val="1200"/>
              <a:buChar char="■"/>
              <a:defRPr sz="1920"/>
            </a:lvl3pPr>
            <a:lvl4pPr marL="2925890" lvl="3" indent="-487649">
              <a:spcBef>
                <a:spcPts val="0"/>
              </a:spcBef>
              <a:spcAft>
                <a:spcPts val="0"/>
              </a:spcAft>
              <a:buSzPts val="1200"/>
              <a:buChar char="●"/>
              <a:defRPr sz="1920"/>
            </a:lvl4pPr>
            <a:lvl5pPr marL="3657362" lvl="4" indent="-487649">
              <a:spcBef>
                <a:spcPts val="0"/>
              </a:spcBef>
              <a:spcAft>
                <a:spcPts val="0"/>
              </a:spcAft>
              <a:buSzPts val="1200"/>
              <a:buChar char="○"/>
              <a:defRPr sz="1920"/>
            </a:lvl5pPr>
            <a:lvl6pPr marL="4388836" lvl="5" indent="-487649">
              <a:spcBef>
                <a:spcPts val="0"/>
              </a:spcBef>
              <a:spcAft>
                <a:spcPts val="0"/>
              </a:spcAft>
              <a:buSzPts val="1200"/>
              <a:buChar char="■"/>
              <a:defRPr sz="1920"/>
            </a:lvl6pPr>
            <a:lvl7pPr marL="5120308" lvl="6" indent="-487649">
              <a:spcBef>
                <a:spcPts val="0"/>
              </a:spcBef>
              <a:spcAft>
                <a:spcPts val="0"/>
              </a:spcAft>
              <a:buSzPts val="1200"/>
              <a:buChar char="●"/>
              <a:defRPr sz="1920"/>
            </a:lvl7pPr>
            <a:lvl8pPr marL="5851780" lvl="7" indent="-487649">
              <a:spcBef>
                <a:spcPts val="0"/>
              </a:spcBef>
              <a:spcAft>
                <a:spcPts val="0"/>
              </a:spcAft>
              <a:buSzPts val="1200"/>
              <a:buChar char="○"/>
              <a:defRPr sz="1920"/>
            </a:lvl8pPr>
            <a:lvl9pPr marL="6583253" lvl="8" indent="-487649">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473" lvl="0" indent="-507967">
              <a:spcBef>
                <a:spcPts val="0"/>
              </a:spcBef>
              <a:spcAft>
                <a:spcPts val="0"/>
              </a:spcAft>
              <a:buSzPts val="1400"/>
              <a:buChar char="●"/>
              <a:defRPr sz="2240"/>
            </a:lvl1pPr>
            <a:lvl2pPr marL="1462945" lvl="1" indent="-487649">
              <a:spcBef>
                <a:spcPts val="0"/>
              </a:spcBef>
              <a:spcAft>
                <a:spcPts val="0"/>
              </a:spcAft>
              <a:buSzPts val="1200"/>
              <a:buChar char="○"/>
              <a:defRPr sz="1920"/>
            </a:lvl2pPr>
            <a:lvl3pPr marL="2194417" lvl="2" indent="-487649">
              <a:spcBef>
                <a:spcPts val="0"/>
              </a:spcBef>
              <a:spcAft>
                <a:spcPts val="0"/>
              </a:spcAft>
              <a:buSzPts val="1200"/>
              <a:buChar char="■"/>
              <a:defRPr sz="1920"/>
            </a:lvl3pPr>
            <a:lvl4pPr marL="2925890" lvl="3" indent="-487649">
              <a:spcBef>
                <a:spcPts val="0"/>
              </a:spcBef>
              <a:spcAft>
                <a:spcPts val="0"/>
              </a:spcAft>
              <a:buSzPts val="1200"/>
              <a:buChar char="●"/>
              <a:defRPr sz="1920"/>
            </a:lvl4pPr>
            <a:lvl5pPr marL="3657362" lvl="4" indent="-487649">
              <a:spcBef>
                <a:spcPts val="0"/>
              </a:spcBef>
              <a:spcAft>
                <a:spcPts val="0"/>
              </a:spcAft>
              <a:buSzPts val="1200"/>
              <a:buChar char="○"/>
              <a:defRPr sz="1920"/>
            </a:lvl5pPr>
            <a:lvl6pPr marL="4388836" lvl="5" indent="-487649">
              <a:spcBef>
                <a:spcPts val="0"/>
              </a:spcBef>
              <a:spcAft>
                <a:spcPts val="0"/>
              </a:spcAft>
              <a:buSzPts val="1200"/>
              <a:buChar char="■"/>
              <a:defRPr sz="1920"/>
            </a:lvl6pPr>
            <a:lvl7pPr marL="5120308" lvl="6" indent="-487649">
              <a:spcBef>
                <a:spcPts val="0"/>
              </a:spcBef>
              <a:spcAft>
                <a:spcPts val="0"/>
              </a:spcAft>
              <a:buSzPts val="1200"/>
              <a:buChar char="●"/>
              <a:defRPr sz="1920"/>
            </a:lvl7pPr>
            <a:lvl8pPr marL="5851780" lvl="7" indent="-487649">
              <a:spcBef>
                <a:spcPts val="0"/>
              </a:spcBef>
              <a:spcAft>
                <a:spcPts val="0"/>
              </a:spcAft>
              <a:buSzPts val="1200"/>
              <a:buChar char="○"/>
              <a:defRPr sz="1920"/>
            </a:lvl8pPr>
            <a:lvl9pPr marL="6583253" lvl="8" indent="-487649">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41635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7315200" y="-200"/>
            <a:ext cx="7315200" cy="822960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37" name="Google Shape;37;p9"/>
          <p:cNvSpPr txBox="1">
            <a:spLocks noGrp="1"/>
          </p:cNvSpPr>
          <p:nvPr>
            <p:ph type="title"/>
          </p:nvPr>
        </p:nvSpPr>
        <p:spPr>
          <a:xfrm>
            <a:off x="424800" y="1973080"/>
            <a:ext cx="6472320" cy="23716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6720"/>
            </a:lvl1pPr>
            <a:lvl2pPr lvl="1" algn="ctr">
              <a:spcBef>
                <a:spcPts val="0"/>
              </a:spcBef>
              <a:spcAft>
                <a:spcPts val="0"/>
              </a:spcAft>
              <a:buSzPts val="4200"/>
              <a:buNone/>
              <a:defRPr sz="6720"/>
            </a:lvl2pPr>
            <a:lvl3pPr lvl="2" algn="ctr">
              <a:spcBef>
                <a:spcPts val="0"/>
              </a:spcBef>
              <a:spcAft>
                <a:spcPts val="0"/>
              </a:spcAft>
              <a:buSzPts val="4200"/>
              <a:buNone/>
              <a:defRPr sz="6720"/>
            </a:lvl3pPr>
            <a:lvl4pPr lvl="3" algn="ctr">
              <a:spcBef>
                <a:spcPts val="0"/>
              </a:spcBef>
              <a:spcAft>
                <a:spcPts val="0"/>
              </a:spcAft>
              <a:buSzPts val="4200"/>
              <a:buNone/>
              <a:defRPr sz="6720"/>
            </a:lvl4pPr>
            <a:lvl5pPr lvl="4" algn="ctr">
              <a:spcBef>
                <a:spcPts val="0"/>
              </a:spcBef>
              <a:spcAft>
                <a:spcPts val="0"/>
              </a:spcAft>
              <a:buSzPts val="4200"/>
              <a:buNone/>
              <a:defRPr sz="6720"/>
            </a:lvl5pPr>
            <a:lvl6pPr lvl="5" algn="ctr">
              <a:spcBef>
                <a:spcPts val="0"/>
              </a:spcBef>
              <a:spcAft>
                <a:spcPts val="0"/>
              </a:spcAft>
              <a:buSzPts val="4200"/>
              <a:buNone/>
              <a:defRPr sz="6720"/>
            </a:lvl6pPr>
            <a:lvl7pPr lvl="6" algn="ctr">
              <a:spcBef>
                <a:spcPts val="0"/>
              </a:spcBef>
              <a:spcAft>
                <a:spcPts val="0"/>
              </a:spcAft>
              <a:buSzPts val="4200"/>
              <a:buNone/>
              <a:defRPr sz="6720"/>
            </a:lvl7pPr>
            <a:lvl8pPr lvl="7" algn="ctr">
              <a:spcBef>
                <a:spcPts val="0"/>
              </a:spcBef>
              <a:spcAft>
                <a:spcPts val="0"/>
              </a:spcAft>
              <a:buSzPts val="4200"/>
              <a:buNone/>
              <a:defRPr sz="6720"/>
            </a:lvl8pPr>
            <a:lvl9pPr lvl="8" algn="ctr">
              <a:spcBef>
                <a:spcPts val="0"/>
              </a:spcBef>
              <a:spcAft>
                <a:spcPts val="0"/>
              </a:spcAft>
              <a:buSzPts val="4200"/>
              <a:buNone/>
              <a:defRPr sz="6720"/>
            </a:lvl9pPr>
          </a:lstStyle>
          <a:p>
            <a:endParaRPr/>
          </a:p>
        </p:txBody>
      </p:sp>
      <p:sp>
        <p:nvSpPr>
          <p:cNvPr id="38" name="Google Shape;38;p9"/>
          <p:cNvSpPr txBox="1">
            <a:spLocks noGrp="1"/>
          </p:cNvSpPr>
          <p:nvPr>
            <p:ph type="subTitle" idx="1"/>
          </p:nvPr>
        </p:nvSpPr>
        <p:spPr>
          <a:xfrm>
            <a:off x="424800" y="4484920"/>
            <a:ext cx="6472320" cy="197616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3360"/>
            </a:lvl1pPr>
            <a:lvl2pPr lvl="1" algn="ctr">
              <a:lnSpc>
                <a:spcPct val="100000"/>
              </a:lnSpc>
              <a:spcBef>
                <a:spcPts val="0"/>
              </a:spcBef>
              <a:spcAft>
                <a:spcPts val="0"/>
              </a:spcAft>
              <a:buSzPts val="2100"/>
              <a:buNone/>
              <a:defRPr sz="3360"/>
            </a:lvl2pPr>
            <a:lvl3pPr lvl="2" algn="ctr">
              <a:lnSpc>
                <a:spcPct val="100000"/>
              </a:lnSpc>
              <a:spcBef>
                <a:spcPts val="0"/>
              </a:spcBef>
              <a:spcAft>
                <a:spcPts val="0"/>
              </a:spcAft>
              <a:buSzPts val="2100"/>
              <a:buNone/>
              <a:defRPr sz="3360"/>
            </a:lvl3pPr>
            <a:lvl4pPr lvl="3" algn="ctr">
              <a:lnSpc>
                <a:spcPct val="100000"/>
              </a:lnSpc>
              <a:spcBef>
                <a:spcPts val="0"/>
              </a:spcBef>
              <a:spcAft>
                <a:spcPts val="0"/>
              </a:spcAft>
              <a:buSzPts val="2100"/>
              <a:buNone/>
              <a:defRPr sz="3360"/>
            </a:lvl4pPr>
            <a:lvl5pPr lvl="4" algn="ctr">
              <a:lnSpc>
                <a:spcPct val="100000"/>
              </a:lnSpc>
              <a:spcBef>
                <a:spcPts val="0"/>
              </a:spcBef>
              <a:spcAft>
                <a:spcPts val="0"/>
              </a:spcAft>
              <a:buSzPts val="2100"/>
              <a:buNone/>
              <a:defRPr sz="3360"/>
            </a:lvl5pPr>
            <a:lvl6pPr lvl="5" algn="ctr">
              <a:lnSpc>
                <a:spcPct val="100000"/>
              </a:lnSpc>
              <a:spcBef>
                <a:spcPts val="0"/>
              </a:spcBef>
              <a:spcAft>
                <a:spcPts val="0"/>
              </a:spcAft>
              <a:buSzPts val="2100"/>
              <a:buNone/>
              <a:defRPr sz="3360"/>
            </a:lvl6pPr>
            <a:lvl7pPr lvl="6" algn="ctr">
              <a:lnSpc>
                <a:spcPct val="100000"/>
              </a:lnSpc>
              <a:spcBef>
                <a:spcPts val="0"/>
              </a:spcBef>
              <a:spcAft>
                <a:spcPts val="0"/>
              </a:spcAft>
              <a:buSzPts val="2100"/>
              <a:buNone/>
              <a:defRPr sz="3360"/>
            </a:lvl7pPr>
            <a:lvl8pPr lvl="7" algn="ctr">
              <a:lnSpc>
                <a:spcPct val="100000"/>
              </a:lnSpc>
              <a:spcBef>
                <a:spcPts val="0"/>
              </a:spcBef>
              <a:spcAft>
                <a:spcPts val="0"/>
              </a:spcAft>
              <a:buSzPts val="2100"/>
              <a:buNone/>
              <a:defRPr sz="3360"/>
            </a:lvl8pPr>
            <a:lvl9pPr lvl="8" algn="ctr">
              <a:lnSpc>
                <a:spcPct val="100000"/>
              </a:lnSpc>
              <a:spcBef>
                <a:spcPts val="0"/>
              </a:spcBef>
              <a:spcAft>
                <a:spcPts val="0"/>
              </a:spcAft>
              <a:buSzPts val="2100"/>
              <a:buNone/>
              <a:defRPr sz="3360"/>
            </a:lvl9pPr>
          </a:lstStyle>
          <a:p>
            <a:endParaRPr/>
          </a:p>
        </p:txBody>
      </p:sp>
      <p:sp>
        <p:nvSpPr>
          <p:cNvPr id="39" name="Google Shape;39;p9"/>
          <p:cNvSpPr txBox="1">
            <a:spLocks noGrp="1"/>
          </p:cNvSpPr>
          <p:nvPr>
            <p:ph type="body" idx="2"/>
          </p:nvPr>
        </p:nvSpPr>
        <p:spPr>
          <a:xfrm>
            <a:off x="7903200" y="1158520"/>
            <a:ext cx="6139200" cy="5912160"/>
          </a:xfrm>
          <a:prstGeom prst="rect">
            <a:avLst/>
          </a:prstGeom>
        </p:spPr>
        <p:txBody>
          <a:bodyPr spcFirstLastPara="1" wrap="square" lIns="91425" tIns="91425" rIns="91425" bIns="91425" anchor="ctr"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06213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3"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2" y="329571"/>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2" y="1510238"/>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7461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3" y="659130"/>
            <a:ext cx="12593420" cy="963326"/>
          </a:xfrm>
          <a:prstGeom prst="rect">
            <a:avLst/>
          </a:prstGeom>
        </p:spPr>
        <p:txBody>
          <a:bodyPr lIns="0" tIns="0" rIns="0" bIns="0"/>
          <a:lstStyle>
            <a:lvl1pPr marL="0" marR="0" indent="0" algn="l" defTabSz="1097208"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200" y="3893133"/>
            <a:ext cx="10548533" cy="3037060"/>
          </a:xfrm>
          <a:prstGeom prst="rect">
            <a:avLst/>
          </a:prstGeom>
        </p:spPr>
        <p:txBody>
          <a:bodyPr/>
          <a:lstStyle>
            <a:lvl1pPr marL="274302" indent="-274302">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1" y="2573995"/>
            <a:ext cx="10548533" cy="1082168"/>
          </a:xfrm>
          <a:prstGeom prst="rect">
            <a:avLst/>
          </a:prstGeom>
        </p:spPr>
        <p:txBody>
          <a:bodyPr lIns="0" tIns="0" rIns="0" bIns="0"/>
          <a:lstStyle>
            <a:lvl1pPr marL="274302" indent="-274302">
              <a:buClr>
                <a:schemeClr val="accent4"/>
              </a:buClr>
              <a:buFont typeface="Wingdings" panose="05000000000000000000" pitchFamily="2" charset="2"/>
              <a:buChar char="§"/>
              <a:defRPr sz="2160" baseline="0">
                <a:solidFill>
                  <a:srgbClr val="332B60"/>
                </a:solidFill>
                <a:latin typeface="Verdana" charset="0"/>
              </a:defRPr>
            </a:lvl1pPr>
            <a:lvl2pPr marL="891482" indent="-342880">
              <a:buClr>
                <a:schemeClr val="accent4"/>
              </a:buClr>
              <a:buFont typeface="Wingdings" panose="05000000000000000000" pitchFamily="2" charset="2"/>
              <a:buChar char="§"/>
              <a:defRPr sz="2160">
                <a:solidFill>
                  <a:srgbClr val="332B60"/>
                </a:solidFill>
              </a:defRPr>
            </a:lvl2pPr>
            <a:lvl3pPr marL="1371510" indent="-274302">
              <a:buClr>
                <a:schemeClr val="accent4"/>
              </a:buClr>
              <a:buFont typeface="Wingdings" panose="05000000000000000000" pitchFamily="2" charset="2"/>
              <a:buChar char="§"/>
              <a:defRPr sz="2160">
                <a:solidFill>
                  <a:srgbClr val="332B60"/>
                </a:solidFill>
              </a:defRPr>
            </a:lvl3pPr>
            <a:lvl4pPr marL="1645813"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1" y="1954533"/>
            <a:ext cx="10548533" cy="496403"/>
          </a:xfrm>
          <a:prstGeom prst="rect">
            <a:avLst/>
          </a:prstGeom>
        </p:spPr>
        <p:txBody>
          <a:bodyPr lIns="0" tIns="0" rIns="0" bIns="0"/>
          <a:lstStyle>
            <a:lvl1pPr marL="0" marR="0" indent="0" algn="l" defTabSz="1097208"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60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3E74-652C-4F07-B1EA-36E120A0B7D0}"/>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nb-NO"/>
          </a:p>
        </p:txBody>
      </p:sp>
      <p:sp>
        <p:nvSpPr>
          <p:cNvPr id="3" name="Subtitle 2">
            <a:extLst>
              <a:ext uri="{FF2B5EF4-FFF2-40B4-BE49-F238E27FC236}">
                <a16:creationId xmlns:a16="http://schemas.microsoft.com/office/drawing/2014/main" id="{46C0AE9C-E94F-4E12-B429-10B23DD18501}"/>
              </a:ext>
            </a:extLst>
          </p:cNvPr>
          <p:cNvSpPr>
            <a:spLocks noGrp="1"/>
          </p:cNvSpPr>
          <p:nvPr>
            <p:ph type="subTitle" idx="1"/>
          </p:nvPr>
        </p:nvSpPr>
        <p:spPr>
          <a:xfrm>
            <a:off x="1828800" y="4322445"/>
            <a:ext cx="10972800" cy="1986916"/>
          </a:xfrm>
        </p:spPr>
        <p:txBody>
          <a:bodyPr/>
          <a:lstStyle>
            <a:lvl1pPr marL="0" indent="0" algn="ctr">
              <a:buNone/>
              <a:defRPr sz="2880"/>
            </a:lvl1pPr>
            <a:lvl2pPr marL="548627" indent="0" algn="ctr">
              <a:buNone/>
              <a:defRPr sz="2400"/>
            </a:lvl2pPr>
            <a:lvl3pPr marL="1097252" indent="0" algn="ctr">
              <a:buNone/>
              <a:defRPr sz="2160"/>
            </a:lvl3pPr>
            <a:lvl4pPr marL="1645879" indent="0" algn="ctr">
              <a:buNone/>
              <a:defRPr sz="1920"/>
            </a:lvl4pPr>
            <a:lvl5pPr marL="2194505" indent="0" algn="ctr">
              <a:buNone/>
              <a:defRPr sz="1920"/>
            </a:lvl5pPr>
            <a:lvl6pPr marL="2743132" indent="0" algn="ctr">
              <a:buNone/>
              <a:defRPr sz="1920"/>
            </a:lvl6pPr>
            <a:lvl7pPr marL="3291757" indent="0" algn="ctr">
              <a:buNone/>
              <a:defRPr sz="1920"/>
            </a:lvl7pPr>
            <a:lvl8pPr marL="3840384" indent="0" algn="ctr">
              <a:buNone/>
              <a:defRPr sz="1920"/>
            </a:lvl8pPr>
            <a:lvl9pPr marL="4389011" indent="0" algn="ctr">
              <a:buNone/>
              <a:defRPr sz="192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E09FCD8-41BA-430C-86A7-CC427CA9952A}"/>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40B1CB67-F05B-47FC-BF65-B8CDEC3F99F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AB59E91-C3F4-4255-914A-EB2661E318F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009667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4CCB-BE51-4FCF-A54F-001944C7019B}"/>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3263B276-CD11-4B53-AEF2-F300857940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517B1C3A-29E0-4141-B0F7-5F8FA079BF8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D5F4C8C9-E50D-40E1-B10F-7E5EDAC1364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E14D920-73BC-4E6F-840B-8FAA8A540141}"/>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019717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1ECE-B898-4DDD-98FB-6175C7BC5390}"/>
              </a:ext>
            </a:extLst>
          </p:cNvPr>
          <p:cNvSpPr>
            <a:spLocks noGrp="1"/>
          </p:cNvSpPr>
          <p:nvPr>
            <p:ph type="title"/>
          </p:nvPr>
        </p:nvSpPr>
        <p:spPr>
          <a:xfrm>
            <a:off x="998221" y="2051689"/>
            <a:ext cx="12618720" cy="3423284"/>
          </a:xfrm>
        </p:spPr>
        <p:txBody>
          <a:bodyPr anchor="b"/>
          <a:lstStyle>
            <a:lvl1pPr>
              <a:defRPr sz="72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36120B0E-31FD-4128-A92F-309B54601969}"/>
              </a:ext>
            </a:extLst>
          </p:cNvPr>
          <p:cNvSpPr>
            <a:spLocks noGrp="1"/>
          </p:cNvSpPr>
          <p:nvPr>
            <p:ph type="body" idx="1"/>
          </p:nvPr>
        </p:nvSpPr>
        <p:spPr>
          <a:xfrm>
            <a:off x="998221" y="5507358"/>
            <a:ext cx="12618720" cy="1800224"/>
          </a:xfrm>
        </p:spPr>
        <p:txBody>
          <a:bodyPr/>
          <a:lstStyle>
            <a:lvl1pPr marL="0" indent="0">
              <a:buNone/>
              <a:defRPr sz="2880">
                <a:solidFill>
                  <a:schemeClr val="tx1">
                    <a:tint val="75000"/>
                  </a:schemeClr>
                </a:solidFill>
              </a:defRPr>
            </a:lvl1pPr>
            <a:lvl2pPr marL="548627" indent="0">
              <a:buNone/>
              <a:defRPr sz="2400">
                <a:solidFill>
                  <a:schemeClr val="tx1">
                    <a:tint val="75000"/>
                  </a:schemeClr>
                </a:solidFill>
              </a:defRPr>
            </a:lvl2pPr>
            <a:lvl3pPr marL="1097252" indent="0">
              <a:buNone/>
              <a:defRPr sz="2160">
                <a:solidFill>
                  <a:schemeClr val="tx1">
                    <a:tint val="75000"/>
                  </a:schemeClr>
                </a:solidFill>
              </a:defRPr>
            </a:lvl3pPr>
            <a:lvl4pPr marL="1645879" indent="0">
              <a:buNone/>
              <a:defRPr sz="1920">
                <a:solidFill>
                  <a:schemeClr val="tx1">
                    <a:tint val="75000"/>
                  </a:schemeClr>
                </a:solidFill>
              </a:defRPr>
            </a:lvl4pPr>
            <a:lvl5pPr marL="2194505" indent="0">
              <a:buNone/>
              <a:defRPr sz="1920">
                <a:solidFill>
                  <a:schemeClr val="tx1">
                    <a:tint val="75000"/>
                  </a:schemeClr>
                </a:solidFill>
              </a:defRPr>
            </a:lvl5pPr>
            <a:lvl6pPr marL="2743132" indent="0">
              <a:buNone/>
              <a:defRPr sz="1920">
                <a:solidFill>
                  <a:schemeClr val="tx1">
                    <a:tint val="75000"/>
                  </a:schemeClr>
                </a:solidFill>
              </a:defRPr>
            </a:lvl6pPr>
            <a:lvl7pPr marL="3291757" indent="0">
              <a:buNone/>
              <a:defRPr sz="1920">
                <a:solidFill>
                  <a:schemeClr val="tx1">
                    <a:tint val="75000"/>
                  </a:schemeClr>
                </a:solidFill>
              </a:defRPr>
            </a:lvl7pPr>
            <a:lvl8pPr marL="3840384" indent="0">
              <a:buNone/>
              <a:defRPr sz="1920">
                <a:solidFill>
                  <a:schemeClr val="tx1">
                    <a:tint val="75000"/>
                  </a:schemeClr>
                </a:solidFill>
              </a:defRPr>
            </a:lvl8pPr>
            <a:lvl9pPr marL="4389011"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A3CC4C-7248-49B9-B324-3E5D6ED477D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8B879AC6-86D0-4654-921E-DE7EF14FA76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BCBB179-DA50-4923-9F85-1891A03D47BB}"/>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7683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0037-341F-4710-ABB3-5872345B5E62}"/>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16079D6F-879D-456D-B451-1D34B5BEDBC4}"/>
              </a:ext>
            </a:extLst>
          </p:cNvPr>
          <p:cNvSpPr>
            <a:spLocks noGrp="1"/>
          </p:cNvSpPr>
          <p:nvPr>
            <p:ph sz="half" idx="1"/>
          </p:nvPr>
        </p:nvSpPr>
        <p:spPr>
          <a:xfrm>
            <a:off x="10058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C763E682-B57B-4845-B33F-7C52C141CEF8}"/>
              </a:ext>
            </a:extLst>
          </p:cNvPr>
          <p:cNvSpPr>
            <a:spLocks noGrp="1"/>
          </p:cNvSpPr>
          <p:nvPr>
            <p:ph sz="half" idx="2"/>
          </p:nvPr>
        </p:nvSpPr>
        <p:spPr>
          <a:xfrm>
            <a:off x="7406640" y="2190751"/>
            <a:ext cx="6217920" cy="5221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895A288A-A988-483A-97EA-4DBAD8376B4E}"/>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6" name="Footer Placeholder 5">
            <a:extLst>
              <a:ext uri="{FF2B5EF4-FFF2-40B4-BE49-F238E27FC236}">
                <a16:creationId xmlns:a16="http://schemas.microsoft.com/office/drawing/2014/main" id="{5417232E-5DAF-4416-9825-C9FD6E6D2C5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A7EC53CF-CD18-49F7-9F4F-38B5A3CBE94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4287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4D3FC-7170-4211-A8F3-2FF1E46A6EE7}"/>
              </a:ext>
            </a:extLst>
          </p:cNvPr>
          <p:cNvSpPr>
            <a:spLocks noGrp="1"/>
          </p:cNvSpPr>
          <p:nvPr>
            <p:ph type="title"/>
          </p:nvPr>
        </p:nvSpPr>
        <p:spPr>
          <a:xfrm>
            <a:off x="1007746" y="438150"/>
            <a:ext cx="12618720" cy="1590676"/>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AF0908E-9F4A-4D16-991D-9E0269C61B1F}"/>
              </a:ext>
            </a:extLst>
          </p:cNvPr>
          <p:cNvSpPr>
            <a:spLocks noGrp="1"/>
          </p:cNvSpPr>
          <p:nvPr>
            <p:ph type="body" idx="1"/>
          </p:nvPr>
        </p:nvSpPr>
        <p:spPr>
          <a:xfrm>
            <a:off x="1007748" y="2017396"/>
            <a:ext cx="6189344"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F40E48B8-DC0D-452A-A066-486776650F0F}"/>
              </a:ext>
            </a:extLst>
          </p:cNvPr>
          <p:cNvSpPr>
            <a:spLocks noGrp="1"/>
          </p:cNvSpPr>
          <p:nvPr>
            <p:ph sz="half" idx="2"/>
          </p:nvPr>
        </p:nvSpPr>
        <p:spPr>
          <a:xfrm>
            <a:off x="1007748"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F9FEAF07-F962-4A58-AB07-534270A531F1}"/>
              </a:ext>
            </a:extLst>
          </p:cNvPr>
          <p:cNvSpPr>
            <a:spLocks noGrp="1"/>
          </p:cNvSpPr>
          <p:nvPr>
            <p:ph type="body" sz="quarter" idx="3"/>
          </p:nvPr>
        </p:nvSpPr>
        <p:spPr>
          <a:xfrm>
            <a:off x="7406641" y="2017396"/>
            <a:ext cx="6219826"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DCE86727-4BC5-4C46-97C3-139711ECBE6B}"/>
              </a:ext>
            </a:extLst>
          </p:cNvPr>
          <p:cNvSpPr>
            <a:spLocks noGrp="1"/>
          </p:cNvSpPr>
          <p:nvPr>
            <p:ph sz="quarter" idx="4"/>
          </p:nvPr>
        </p:nvSpPr>
        <p:spPr>
          <a:xfrm>
            <a:off x="7406641"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1F262E87-EC67-4ADC-B2BB-0486334F877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8" name="Footer Placeholder 7">
            <a:extLst>
              <a:ext uri="{FF2B5EF4-FFF2-40B4-BE49-F238E27FC236}">
                <a16:creationId xmlns:a16="http://schemas.microsoft.com/office/drawing/2014/main" id="{7EFAB76E-3453-4157-B464-5AD950D8F7D0}"/>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0431E626-A663-4422-B886-2E66D8991AF0}"/>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88114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E1CAA-10BF-45BC-B04E-06C91DD54453}"/>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A3E7536F-9C13-4167-9367-3473818C993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4" name="Footer Placeholder 3">
            <a:extLst>
              <a:ext uri="{FF2B5EF4-FFF2-40B4-BE49-F238E27FC236}">
                <a16:creationId xmlns:a16="http://schemas.microsoft.com/office/drawing/2014/main" id="{776BA635-1924-423A-B03C-F7B0869D090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054D8ABC-787F-450E-85B5-0EEE190216CE}"/>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10193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43D60-6640-4B5C-8DBD-8FB70C18A5D5}"/>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3" name="Footer Placeholder 2">
            <a:extLst>
              <a:ext uri="{FF2B5EF4-FFF2-40B4-BE49-F238E27FC236}">
                <a16:creationId xmlns:a16="http://schemas.microsoft.com/office/drawing/2014/main" id="{EBBFA2E5-154F-4A48-88EE-09F893F9445B}"/>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C688BCC2-FAE4-4B90-9D71-CDD71900B80B}"/>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67461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6DA6-D755-4508-9B4D-78B966BF8E18}"/>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FB89F44E-4410-44E7-B4C1-8915F0162D53}"/>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21ECE0CB-E698-42F5-8CD9-9FF6609E9011}"/>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AE160EB9-DBB3-45B0-899F-C9E10E9D7357}"/>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6" name="Footer Placeholder 5">
            <a:extLst>
              <a:ext uri="{FF2B5EF4-FFF2-40B4-BE49-F238E27FC236}">
                <a16:creationId xmlns:a16="http://schemas.microsoft.com/office/drawing/2014/main" id="{24F94973-B689-434B-92B1-0324BE55162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3D113D0-D8E9-4530-9A7D-3B16C1EBBDE6}"/>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17856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12C6-189F-A51C-C1AE-099725371B8B}"/>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2DAFF6AF-1A91-58B0-FDBD-779A54E831A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2D754F-80CC-300D-5055-793DBB8D7593}"/>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A32FCFB6-D78D-2EC5-BC03-138F4588C5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4BE31D-AF2A-BFE3-430D-718768CFC9BB}"/>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119330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9C36-6933-4C88-921D-2133DFED7A94}"/>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F67C8A87-0B9F-42FD-BF87-26B92F4AD335}"/>
              </a:ext>
            </a:extLst>
          </p:cNvPr>
          <p:cNvSpPr>
            <a:spLocks noGrp="1"/>
          </p:cNvSpPr>
          <p:nvPr>
            <p:ph type="pic" idx="1"/>
          </p:nvPr>
        </p:nvSpPr>
        <p:spPr>
          <a:xfrm>
            <a:off x="6219826" y="1184912"/>
            <a:ext cx="7406640" cy="5848350"/>
          </a:xfrm>
        </p:spPr>
        <p:txBody>
          <a:bodyPr/>
          <a:lstStyle>
            <a:lvl1pPr marL="0" indent="0">
              <a:buNone/>
              <a:defRPr sz="3840"/>
            </a:lvl1pPr>
            <a:lvl2pPr marL="548627" indent="0">
              <a:buNone/>
              <a:defRPr sz="3360"/>
            </a:lvl2pPr>
            <a:lvl3pPr marL="1097252" indent="0">
              <a:buNone/>
              <a:defRPr sz="2880"/>
            </a:lvl3pPr>
            <a:lvl4pPr marL="1645879" indent="0">
              <a:buNone/>
              <a:defRPr sz="2400"/>
            </a:lvl4pPr>
            <a:lvl5pPr marL="2194505" indent="0">
              <a:buNone/>
              <a:defRPr sz="2400"/>
            </a:lvl5pPr>
            <a:lvl6pPr marL="2743132" indent="0">
              <a:buNone/>
              <a:defRPr sz="2400"/>
            </a:lvl6pPr>
            <a:lvl7pPr marL="3291757" indent="0">
              <a:buNone/>
              <a:defRPr sz="2400"/>
            </a:lvl7pPr>
            <a:lvl8pPr marL="3840384" indent="0">
              <a:buNone/>
              <a:defRPr sz="2400"/>
            </a:lvl8pPr>
            <a:lvl9pPr marL="4389011" indent="0">
              <a:buNone/>
              <a:defRPr sz="2400"/>
            </a:lvl9pPr>
          </a:lstStyle>
          <a:p>
            <a:endParaRPr lang="nb-NO"/>
          </a:p>
        </p:txBody>
      </p:sp>
      <p:sp>
        <p:nvSpPr>
          <p:cNvPr id="4" name="Text Placeholder 3">
            <a:extLst>
              <a:ext uri="{FF2B5EF4-FFF2-40B4-BE49-F238E27FC236}">
                <a16:creationId xmlns:a16="http://schemas.microsoft.com/office/drawing/2014/main" id="{14FF1BC7-77F5-4103-9D60-89AA8F7FAC0B}"/>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634A12ED-4593-45F0-9A54-E51F4BBA2704}"/>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6" name="Footer Placeholder 5">
            <a:extLst>
              <a:ext uri="{FF2B5EF4-FFF2-40B4-BE49-F238E27FC236}">
                <a16:creationId xmlns:a16="http://schemas.microsoft.com/office/drawing/2014/main" id="{8E722076-20CF-49C2-86B0-D88BCDF1382A}"/>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2713235E-8560-400F-AAD1-977C93729327}"/>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748171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9103-9853-4419-94E6-1CB5316D604A}"/>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C61BC260-EBB7-4FA1-80B8-3C264C2AC9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E1D87C9-61F9-4791-B0FF-E2CD5E63F8A4}"/>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E198A263-6D1C-45BD-87DA-712B3BB3874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F64D990-F7B5-4609-9EAB-86E72F709682}"/>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020167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0DB8A-1B60-4209-A6A3-171524BE58AC}"/>
              </a:ext>
            </a:extLst>
          </p:cNvPr>
          <p:cNvSpPr>
            <a:spLocks noGrp="1"/>
          </p:cNvSpPr>
          <p:nvPr>
            <p:ph type="title" orient="vert"/>
          </p:nvPr>
        </p:nvSpPr>
        <p:spPr>
          <a:xfrm>
            <a:off x="10469881" y="438152"/>
            <a:ext cx="3154680" cy="6974207"/>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DEF897DB-1A35-41EF-9829-F3607CC17BCF}"/>
              </a:ext>
            </a:extLst>
          </p:cNvPr>
          <p:cNvSpPr>
            <a:spLocks noGrp="1"/>
          </p:cNvSpPr>
          <p:nvPr>
            <p:ph type="body" orient="vert" idx="1"/>
          </p:nvPr>
        </p:nvSpPr>
        <p:spPr>
          <a:xfrm>
            <a:off x="1005841" y="438152"/>
            <a:ext cx="9281160" cy="69742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1E53B11-7517-422D-AF9B-A0583F030079}"/>
              </a:ext>
            </a:extLst>
          </p:cNvPr>
          <p:cNvSpPr>
            <a:spLocks noGrp="1"/>
          </p:cNvSpPr>
          <p:nvPr>
            <p:ph type="dt" sz="half" idx="10"/>
          </p:nvPr>
        </p:nvSpPr>
        <p:spPr/>
        <p:txBody>
          <a:body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BD18100E-EAAD-4878-BAF4-CC2AA405F8E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F8B14E53-EAE5-47D5-A466-BB9F7FF7D16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819696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502" lvl="0" indent="-548627">
              <a:spcBef>
                <a:spcPts val="0"/>
              </a:spcBef>
              <a:spcAft>
                <a:spcPts val="0"/>
              </a:spcAft>
              <a:buSzPts val="1800"/>
              <a:buChar char="●"/>
              <a:defRPr/>
            </a:lvl1pPr>
            <a:lvl2pPr marL="1463004" lvl="1" indent="-507988">
              <a:spcBef>
                <a:spcPts val="2560"/>
              </a:spcBef>
              <a:spcAft>
                <a:spcPts val="0"/>
              </a:spcAft>
              <a:buSzPts val="1400"/>
              <a:buChar char="○"/>
              <a:defRPr/>
            </a:lvl2pPr>
            <a:lvl3pPr marL="2194505" lvl="2" indent="-507988">
              <a:spcBef>
                <a:spcPts val="2560"/>
              </a:spcBef>
              <a:spcAft>
                <a:spcPts val="0"/>
              </a:spcAft>
              <a:buSzPts val="1400"/>
              <a:buChar char="■"/>
              <a:defRPr/>
            </a:lvl3pPr>
            <a:lvl4pPr marL="2926007" lvl="3" indent="-507988">
              <a:spcBef>
                <a:spcPts val="2560"/>
              </a:spcBef>
              <a:spcAft>
                <a:spcPts val="0"/>
              </a:spcAft>
              <a:buSzPts val="1400"/>
              <a:buChar char="●"/>
              <a:defRPr/>
            </a:lvl4pPr>
            <a:lvl5pPr marL="3657509" lvl="4" indent="-507988">
              <a:spcBef>
                <a:spcPts val="2560"/>
              </a:spcBef>
              <a:spcAft>
                <a:spcPts val="0"/>
              </a:spcAft>
              <a:buSzPts val="1400"/>
              <a:buChar char="○"/>
              <a:defRPr/>
            </a:lvl5pPr>
            <a:lvl6pPr marL="4389011" lvl="5" indent="-507988">
              <a:spcBef>
                <a:spcPts val="2560"/>
              </a:spcBef>
              <a:spcAft>
                <a:spcPts val="0"/>
              </a:spcAft>
              <a:buSzPts val="1400"/>
              <a:buChar char="■"/>
              <a:defRPr/>
            </a:lvl6pPr>
            <a:lvl7pPr marL="5120512" lvl="6" indent="-507988">
              <a:spcBef>
                <a:spcPts val="2560"/>
              </a:spcBef>
              <a:spcAft>
                <a:spcPts val="0"/>
              </a:spcAft>
              <a:buSzPts val="1400"/>
              <a:buChar char="●"/>
              <a:defRPr/>
            </a:lvl7pPr>
            <a:lvl8pPr marL="5852014" lvl="7" indent="-507988">
              <a:spcBef>
                <a:spcPts val="2560"/>
              </a:spcBef>
              <a:spcAft>
                <a:spcPts val="0"/>
              </a:spcAft>
              <a:buSzPts val="1400"/>
              <a:buChar char="○"/>
              <a:defRPr/>
            </a:lvl8pPr>
            <a:lvl9pPr marL="6583516" lvl="8" indent="-507988">
              <a:spcBef>
                <a:spcPts val="2560"/>
              </a:spcBef>
              <a:spcAft>
                <a:spcPts val="256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44947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4F2E-DD65-BEA2-53DE-27AFC102655C}"/>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A9E7744C-2584-D560-77F3-D076EFC8FC63}"/>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6ED62B-9237-6989-3DBB-49BB3AEC1F27}"/>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E35D6345-9B2F-5D73-F6CD-8278EE53F9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6FE177-6879-901D-72C0-C7F1A7AD7358}"/>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70066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99DA-2749-C105-04EF-2BAA91179F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69A7A6-BC48-DDC7-AB40-21D534D87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488078-FDDD-AC83-5065-675471DD3E08}"/>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52F0A34B-C0C1-0C85-958F-26698B0753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C11FE8-8EB4-FFB5-F2D7-DFAE4E34076D}"/>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948531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AEED3-A014-87DB-E455-96FF644745E0}"/>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23A7FE-1CE9-7C1F-1A73-90CBEFD8A76C}"/>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FEF594-14FF-685E-91F6-CD52860092B8}"/>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D87784DD-C1E1-1C3C-72F3-469398EF5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33BE3-A5CE-8B52-5196-BFCADFD6E904}"/>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76907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34FBB-D38D-AB96-088E-6613B07D84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38924D-6EFF-3CA2-2833-02B1BC129565}"/>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2E251E-5CA7-BC88-FD71-5FA1E466F692}"/>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74600FB-6F42-BDFE-6BD1-C409CBD0E9DF}"/>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6" name="Footer Placeholder 5">
            <a:extLst>
              <a:ext uri="{FF2B5EF4-FFF2-40B4-BE49-F238E27FC236}">
                <a16:creationId xmlns:a16="http://schemas.microsoft.com/office/drawing/2014/main" id="{ABA9DBE3-03B1-C2F2-AFEE-ACFD8706B8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8E6D1-6C56-083E-014D-787347BF27B3}"/>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370970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A67C-71FE-8D9A-BD01-79572E3D3A8D}"/>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DBD9C5-E09F-299F-8716-974A733C80F1}"/>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69256F9F-F13B-1B04-E562-004BD68AC9F3}"/>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467874-6E3D-161D-EDBC-DB186D700579}"/>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80C02DC4-D6D2-2161-7CD4-E4BC798BBA5D}"/>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A2B036-C94D-05E5-BD33-35A76C29A129}"/>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8" name="Footer Placeholder 7">
            <a:extLst>
              <a:ext uri="{FF2B5EF4-FFF2-40B4-BE49-F238E27FC236}">
                <a16:creationId xmlns:a16="http://schemas.microsoft.com/office/drawing/2014/main" id="{281A3512-02A7-056F-FAB5-8C7F00B6BD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9084A0-7295-F3E2-85CD-C6E16735FA4D}"/>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804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C1CD-B41F-F393-D4ED-4CDBF894A8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45BF184-68EC-2708-E033-CD676CEFD990}"/>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4" name="Footer Placeholder 3">
            <a:extLst>
              <a:ext uri="{FF2B5EF4-FFF2-40B4-BE49-F238E27FC236}">
                <a16:creationId xmlns:a16="http://schemas.microsoft.com/office/drawing/2014/main" id="{1B7475A4-BF78-0F36-4A5A-AC27425844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4886F4-EF8E-100C-EB0C-F22141AA0184}"/>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960366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7DD0-8BA5-259A-F9A6-98A6332A05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71CFEE-D1FE-791B-70CD-CFF2B0C7F2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59769A-52F0-E0F9-B2BD-AB3DAA6E9CBA}"/>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6C201451-233C-E2DE-ABC7-EC441795A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EDB71-92E0-81FA-76C3-B852C20ECC44}"/>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44983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970BE9-808F-C3A3-2CC6-35B0C1F74C2D}"/>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3" name="Footer Placeholder 2">
            <a:extLst>
              <a:ext uri="{FF2B5EF4-FFF2-40B4-BE49-F238E27FC236}">
                <a16:creationId xmlns:a16="http://schemas.microsoft.com/office/drawing/2014/main" id="{BB6CACBF-C96B-67EE-45C4-97772DE280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027B409-C7AF-0F02-28F7-2564CD85FD4C}"/>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3659343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758B0-85BA-89B5-D6C3-B327F5949FFD}"/>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6FEACC-1AD2-7DBE-5DE6-676BC0FF6328}"/>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E843B1-AA22-A0D0-27EB-8D14C03193AD}"/>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5C536057-E9C8-33A9-1C87-EF53D2319C0F}"/>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6" name="Footer Placeholder 5">
            <a:extLst>
              <a:ext uri="{FF2B5EF4-FFF2-40B4-BE49-F238E27FC236}">
                <a16:creationId xmlns:a16="http://schemas.microsoft.com/office/drawing/2014/main" id="{BB8B9666-D7D2-C2A5-9273-C6F8589AA6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241411-58D3-A33B-C3EE-3D5BA30F6836}"/>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776325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FAEA-6FF5-1515-AC44-00C5AF1A8326}"/>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2793C39-C4C4-98B9-5DF8-6B3D04BEF990}"/>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BA4213BA-09A7-B4B5-5658-F8BE33F28D73}"/>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9E2457F-9E55-0D09-1734-B877F580A7D0}"/>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6" name="Footer Placeholder 5">
            <a:extLst>
              <a:ext uri="{FF2B5EF4-FFF2-40B4-BE49-F238E27FC236}">
                <a16:creationId xmlns:a16="http://schemas.microsoft.com/office/drawing/2014/main" id="{3092CF25-73DD-03EB-4A10-31CF631C92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E0C332-D682-AB7E-57A1-E7CB4D2A0DA2}"/>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150502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6387E-230A-380F-2262-57ED70E877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3E6361-E0D4-8531-0EA3-871605625C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11F090-AC44-1C9C-C427-B8746418F6D9}"/>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85A98D7F-05D8-1F7F-A101-586825A397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29238-9777-F996-EB83-E46F44C8F8E0}"/>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206316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E65C59-4F96-1A42-C95A-E4D10F46073F}"/>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BC9B60-D754-38A5-D657-D06251ADE47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790086-F7D7-EE45-2BC1-42283A81BE3B}"/>
              </a:ext>
            </a:extLst>
          </p:cNvPr>
          <p:cNvSpPr>
            <a:spLocks noGrp="1"/>
          </p:cNvSpPr>
          <p:nvPr>
            <p:ph type="dt" sz="half" idx="10"/>
          </p:nvPr>
        </p:nvSpPr>
        <p:spPr/>
        <p:txBody>
          <a:body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6198CA9A-1DE5-018C-93E9-8D887CB9F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C9593-6BA8-B880-7FD6-FE10CB5449EA}"/>
              </a:ext>
            </a:extLst>
          </p:cNvPr>
          <p:cNvSpPr>
            <a:spLocks noGrp="1"/>
          </p:cNvSpPr>
          <p:nvPr>
            <p:ph type="sldNum" sz="quarter" idx="12"/>
          </p:nvPr>
        </p:nvSpPr>
        <p:spPr/>
        <p:txBody>
          <a:bodyPr/>
          <a:lstStyle/>
          <a:p>
            <a:fld id="{117827D1-B53C-4814-A8E5-019DB4C6F938}" type="slidenum">
              <a:rPr lang="en-GB" smtClean="0"/>
              <a:t>‹#›</a:t>
            </a:fld>
            <a:endParaRPr lang="en-GB"/>
          </a:p>
        </p:txBody>
      </p:sp>
    </p:spTree>
    <p:extLst>
      <p:ext uri="{BB962C8B-B14F-4D97-AF65-F5344CB8AC3E}">
        <p14:creationId xmlns:p14="http://schemas.microsoft.com/office/powerpoint/2010/main" val="4006518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570586" y="329185"/>
            <a:ext cx="11160424" cy="987552"/>
          </a:xfrm>
        </p:spPr>
        <p:txBody>
          <a:bodyPr/>
          <a:lstStyle>
            <a:lvl1pPr>
              <a:defRPr>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571500" y="1536192"/>
            <a:ext cx="11160424" cy="5649468"/>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stStyle>
          <a:p>
            <a:pPr lvl="0"/>
            <a:r>
              <a:rPr lang="en-US" dirty="0"/>
              <a:t>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2523255" y="7834578"/>
            <a:ext cx="1533781" cy="274320"/>
          </a:xfrm>
          <a:prstGeom prst="rect">
            <a:avLst/>
          </a:prstGeom>
        </p:spPr>
        <p:txBody>
          <a:bodyPr vert="horz" lIns="91440" tIns="45720" rIns="91440" bIns="45720" rtlCol="0" anchor="ctr"/>
          <a:lstStyle>
            <a:lvl1pPr algn="r">
              <a:defRPr sz="1080">
                <a:solidFill>
                  <a:schemeClr val="tx2"/>
                </a:solidFill>
              </a:defRPr>
            </a:lvl1pPr>
          </a:lstStyle>
          <a:p>
            <a:fld id="{7A27A77F-F194-4F41-B4FB-421E3DD5F0BE}" type="slidenum">
              <a:rPr lang="en-GB" smtClean="0"/>
              <a:t>‹#›</a:t>
            </a:fld>
            <a:endParaRPr lang="en-GB"/>
          </a:p>
        </p:txBody>
      </p:sp>
      <p:sp>
        <p:nvSpPr>
          <p:cNvPr id="7" name="Footer Placeholder 9">
            <a:extLst>
              <a:ext uri="{FF2B5EF4-FFF2-40B4-BE49-F238E27FC236}">
                <a16:creationId xmlns:a16="http://schemas.microsoft.com/office/drawing/2014/main" id="{A6B10B21-A22D-4973-9F22-3C85C87DD1D6}"/>
              </a:ext>
            </a:extLst>
          </p:cNvPr>
          <p:cNvSpPr txBox="1">
            <a:spLocks/>
          </p:cNvSpPr>
          <p:nvPr/>
        </p:nvSpPr>
        <p:spPr>
          <a:xfrm>
            <a:off x="588659" y="7834579"/>
            <a:ext cx="2487168" cy="2743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80" b="1" dirty="0">
                <a:solidFill>
                  <a:schemeClr val="tx2"/>
                </a:solidFill>
                <a:latin typeface="Arial" panose="020B0604020202020204" pitchFamily="34" charset="0"/>
                <a:cs typeface="Arial" panose="020B0604020202020204" pitchFamily="34" charset="0"/>
              </a:rPr>
              <a:t>McGraw Hill   </a:t>
            </a:r>
            <a:r>
              <a:rPr lang="en-US" sz="1080" b="1" spc="0" baseline="0" dirty="0">
                <a:solidFill>
                  <a:schemeClr val="tx2"/>
                </a:solidFill>
                <a:latin typeface="Arial" panose="020B0604020202020204" pitchFamily="34" charset="0"/>
                <a:cs typeface="Arial" panose="020B0604020202020204" pitchFamily="34" charset="0"/>
              </a:rPr>
              <a:t>|</a:t>
            </a:r>
            <a:endParaRPr lang="en-US" sz="1080" dirty="0">
              <a:solidFill>
                <a:schemeClr val="tx2"/>
              </a:solidFill>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A3E23767-0A7E-4F0C-A99E-C1C9090D3FB7}"/>
              </a:ext>
            </a:extLst>
          </p:cNvPr>
          <p:cNvSpPr>
            <a:spLocks noGrp="1"/>
          </p:cNvSpPr>
          <p:nvPr>
            <p:ph type="ftr" sz="quarter" idx="3"/>
          </p:nvPr>
        </p:nvSpPr>
        <p:spPr>
          <a:xfrm>
            <a:off x="1976864" y="7834579"/>
            <a:ext cx="8778240" cy="274320"/>
          </a:xfrm>
          <a:prstGeom prst="rect">
            <a:avLst/>
          </a:prstGeom>
        </p:spPr>
        <p:txBody>
          <a:bodyPr vert="horz" lIns="91440" tIns="45720" rIns="91440" bIns="45720" rtlCol="0" anchor="ctr"/>
          <a:lstStyle>
            <a:lvl1pPr algn="l">
              <a:defRPr sz="1080">
                <a:solidFill>
                  <a:schemeClr val="tx2"/>
                </a:solidFill>
              </a:defRPr>
            </a:lvl1pPr>
          </a:lstStyle>
          <a:p>
            <a:r>
              <a:rPr lang="en-GB"/>
              <a:t>Gilhooly, Cognitive Psychology 2e</a:t>
            </a:r>
          </a:p>
        </p:txBody>
      </p:sp>
    </p:spTree>
    <p:extLst>
      <p:ext uri="{BB962C8B-B14F-4D97-AF65-F5344CB8AC3E}">
        <p14:creationId xmlns:p14="http://schemas.microsoft.com/office/powerpoint/2010/main" val="1640475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772">
          <p15:clr>
            <a:srgbClr val="FBAE40"/>
          </p15:clr>
        </p15:guide>
        <p15:guide id="2" orient="horz" pos="8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efault - Title and Content" type="tx">
  <p:cSld name="Default - Title and Content">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30"/>
          <p:cNvSpPr txBox="1">
            <a:spLocks noGrp="1"/>
          </p:cNvSpPr>
          <p:nvPr>
            <p:ph type="body" idx="1"/>
          </p:nvPr>
        </p:nvSpPr>
        <p:spPr>
          <a:xfrm>
            <a:off x="1005840" y="2190751"/>
            <a:ext cx="12618720" cy="5221607"/>
          </a:xfrm>
          <a:prstGeom prst="rect">
            <a:avLst/>
          </a:prstGeom>
          <a:noFill/>
          <a:ln>
            <a:noFill/>
          </a:ln>
        </p:spPr>
        <p:txBody>
          <a:bodyPr spcFirstLastPara="1" wrap="square" lIns="68575" tIns="34275" rIns="68575" bIns="34275" anchor="t" anchorCtr="0">
            <a:normAutofit/>
          </a:bodyPr>
          <a:lstStyle>
            <a:lvl1pPr marL="731502" lvl="0" indent="-507988" algn="l">
              <a:lnSpc>
                <a:spcPct val="90000"/>
              </a:lnSpc>
              <a:spcBef>
                <a:spcPts val="1280"/>
              </a:spcBef>
              <a:spcAft>
                <a:spcPts val="0"/>
              </a:spcAft>
              <a:buClr>
                <a:schemeClr val="dk1"/>
              </a:buClr>
              <a:buSzPts val="1400"/>
              <a:buChar char="•"/>
              <a:defRPr/>
            </a:lvl1pPr>
            <a:lvl2pPr marL="1463004" lvl="1" indent="-507988" algn="l">
              <a:lnSpc>
                <a:spcPct val="90000"/>
              </a:lnSpc>
              <a:spcBef>
                <a:spcPts val="640"/>
              </a:spcBef>
              <a:spcAft>
                <a:spcPts val="0"/>
              </a:spcAft>
              <a:buClr>
                <a:schemeClr val="dk1"/>
              </a:buClr>
              <a:buSzPts val="1400"/>
              <a:buChar char="•"/>
              <a:defRPr/>
            </a:lvl2pPr>
            <a:lvl3pPr marL="2194505" lvl="2" indent="-507988" algn="l">
              <a:lnSpc>
                <a:spcPct val="90000"/>
              </a:lnSpc>
              <a:spcBef>
                <a:spcPts val="640"/>
              </a:spcBef>
              <a:spcAft>
                <a:spcPts val="0"/>
              </a:spcAft>
              <a:buClr>
                <a:schemeClr val="dk1"/>
              </a:buClr>
              <a:buSzPts val="1400"/>
              <a:buChar char="•"/>
              <a:defRPr/>
            </a:lvl3pPr>
            <a:lvl4pPr marL="2926007" lvl="3" indent="-507988" algn="l">
              <a:lnSpc>
                <a:spcPct val="90000"/>
              </a:lnSpc>
              <a:spcBef>
                <a:spcPts val="640"/>
              </a:spcBef>
              <a:spcAft>
                <a:spcPts val="0"/>
              </a:spcAft>
              <a:buClr>
                <a:schemeClr val="dk1"/>
              </a:buClr>
              <a:buSzPts val="1400"/>
              <a:buChar char="•"/>
              <a:defRPr/>
            </a:lvl4pPr>
            <a:lvl5pPr marL="3657509" lvl="4" indent="-507988" algn="l">
              <a:lnSpc>
                <a:spcPct val="90000"/>
              </a:lnSpc>
              <a:spcBef>
                <a:spcPts val="640"/>
              </a:spcBef>
              <a:spcAft>
                <a:spcPts val="0"/>
              </a:spcAft>
              <a:buClr>
                <a:schemeClr val="dk1"/>
              </a:buClr>
              <a:buSzPts val="1400"/>
              <a:buChar char="•"/>
              <a:defRPr/>
            </a:lvl5pPr>
            <a:lvl6pPr marL="4389011" lvl="5" indent="-507988" algn="l">
              <a:lnSpc>
                <a:spcPct val="90000"/>
              </a:lnSpc>
              <a:spcBef>
                <a:spcPts val="640"/>
              </a:spcBef>
              <a:spcAft>
                <a:spcPts val="0"/>
              </a:spcAft>
              <a:buClr>
                <a:schemeClr val="dk1"/>
              </a:buClr>
              <a:buSzPts val="1400"/>
              <a:buChar char="•"/>
              <a:defRPr/>
            </a:lvl6pPr>
            <a:lvl7pPr marL="5120512" lvl="6" indent="-507988" algn="l">
              <a:lnSpc>
                <a:spcPct val="90000"/>
              </a:lnSpc>
              <a:spcBef>
                <a:spcPts val="640"/>
              </a:spcBef>
              <a:spcAft>
                <a:spcPts val="0"/>
              </a:spcAft>
              <a:buClr>
                <a:schemeClr val="dk1"/>
              </a:buClr>
              <a:buSzPts val="1400"/>
              <a:buChar char="•"/>
              <a:defRPr/>
            </a:lvl7pPr>
            <a:lvl8pPr marL="5852014" lvl="7" indent="-507988" algn="l">
              <a:lnSpc>
                <a:spcPct val="90000"/>
              </a:lnSpc>
              <a:spcBef>
                <a:spcPts val="640"/>
              </a:spcBef>
              <a:spcAft>
                <a:spcPts val="0"/>
              </a:spcAft>
              <a:buClr>
                <a:schemeClr val="dk1"/>
              </a:buClr>
              <a:buSzPts val="1400"/>
              <a:buChar char="•"/>
              <a:defRPr/>
            </a:lvl8pPr>
            <a:lvl9pPr marL="6583516" lvl="8" indent="-507988" algn="l">
              <a:lnSpc>
                <a:spcPct val="90000"/>
              </a:lnSpc>
              <a:spcBef>
                <a:spcPts val="640"/>
              </a:spcBef>
              <a:spcAft>
                <a:spcPts val="0"/>
              </a:spcAft>
              <a:buClr>
                <a:schemeClr val="dk1"/>
              </a:buClr>
              <a:buSzPts val="1400"/>
              <a:buChar char="•"/>
              <a:defRPr/>
            </a:lvl9pPr>
          </a:lstStyle>
          <a:p>
            <a:endParaRPr/>
          </a:p>
        </p:txBody>
      </p:sp>
      <p:sp>
        <p:nvSpPr>
          <p:cNvPr id="156" name="Google Shape;156;p30"/>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40">
                <a:solidFill>
                  <a:srgbClr val="888888"/>
                </a:solidFill>
              </a:defRPr>
            </a:lvl1pPr>
            <a:lvl2pPr marL="0" lvl="1" indent="0" algn="r">
              <a:spcBef>
                <a:spcPts val="0"/>
              </a:spcBef>
              <a:buNone/>
              <a:defRPr sz="1440">
                <a:solidFill>
                  <a:srgbClr val="888888"/>
                </a:solidFill>
              </a:defRPr>
            </a:lvl2pPr>
            <a:lvl3pPr marL="0" lvl="2" indent="0" algn="r">
              <a:spcBef>
                <a:spcPts val="0"/>
              </a:spcBef>
              <a:buNone/>
              <a:defRPr sz="1440">
                <a:solidFill>
                  <a:srgbClr val="888888"/>
                </a:solidFill>
              </a:defRPr>
            </a:lvl3pPr>
            <a:lvl4pPr marL="0" lvl="3" indent="0" algn="r">
              <a:spcBef>
                <a:spcPts val="0"/>
              </a:spcBef>
              <a:buNone/>
              <a:defRPr sz="1440">
                <a:solidFill>
                  <a:srgbClr val="888888"/>
                </a:solidFill>
              </a:defRPr>
            </a:lvl4pPr>
            <a:lvl5pPr marL="0" lvl="4" indent="0" algn="r">
              <a:spcBef>
                <a:spcPts val="0"/>
              </a:spcBef>
              <a:buNone/>
              <a:defRPr sz="1440">
                <a:solidFill>
                  <a:srgbClr val="888888"/>
                </a:solidFill>
              </a:defRPr>
            </a:lvl5pPr>
            <a:lvl6pPr marL="0" lvl="5" indent="0" algn="r">
              <a:spcBef>
                <a:spcPts val="0"/>
              </a:spcBef>
              <a:buNone/>
              <a:defRPr sz="1440">
                <a:solidFill>
                  <a:srgbClr val="888888"/>
                </a:solidFill>
              </a:defRPr>
            </a:lvl6pPr>
            <a:lvl7pPr marL="0" lvl="6" indent="0" algn="r">
              <a:spcBef>
                <a:spcPts val="0"/>
              </a:spcBef>
              <a:buNone/>
              <a:defRPr sz="1440">
                <a:solidFill>
                  <a:srgbClr val="888888"/>
                </a:solidFill>
              </a:defRPr>
            </a:lvl7pPr>
            <a:lvl8pPr marL="0" lvl="7" indent="0" algn="r">
              <a:spcBef>
                <a:spcPts val="0"/>
              </a:spcBef>
              <a:buNone/>
              <a:defRPr sz="1440">
                <a:solidFill>
                  <a:srgbClr val="888888"/>
                </a:solidFill>
              </a:defRPr>
            </a:lvl8pPr>
            <a:lvl9pPr marL="0" lvl="8" indent="0" algn="r">
              <a:spcBef>
                <a:spcPts val="0"/>
              </a:spcBef>
              <a:buNone/>
              <a:defRPr sz="1440">
                <a:solidFill>
                  <a:srgbClr val="888888"/>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6873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017470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ctrTitle"/>
          </p:nvPr>
        </p:nvSpPr>
        <p:spPr>
          <a:xfrm>
            <a:off x="4754880" y="2357120"/>
            <a:ext cx="8637271" cy="2905757"/>
          </a:xfrm>
        </p:spPr>
        <p:txBody>
          <a:bodyPr anchor="b">
            <a:normAutofit/>
          </a:bodyPr>
          <a:lstStyle>
            <a:lvl1pPr algn="r">
              <a:defRPr sz="5760">
                <a:effectLst/>
              </a:defRPr>
            </a:lvl1pPr>
          </a:lstStyle>
          <a:p>
            <a:r>
              <a:rPr lang="en-US"/>
              <a:t>Click to edit Master title style</a:t>
            </a:r>
            <a:endParaRPr lang="en-US" dirty="0"/>
          </a:p>
        </p:txBody>
      </p:sp>
      <p:sp>
        <p:nvSpPr>
          <p:cNvPr id="3" name="Subtitle 2"/>
          <p:cNvSpPr>
            <a:spLocks noGrp="1"/>
          </p:cNvSpPr>
          <p:nvPr>
            <p:ph type="subTitle" idx="1"/>
          </p:nvPr>
        </p:nvSpPr>
        <p:spPr>
          <a:xfrm>
            <a:off x="4754880" y="5262879"/>
            <a:ext cx="8637271" cy="1686560"/>
          </a:xfrm>
        </p:spPr>
        <p:txBody>
          <a:bodyPr anchor="t">
            <a:normAutofit/>
          </a:bodyPr>
          <a:lstStyle>
            <a:lvl1pPr marL="0" indent="0" algn="r">
              <a:buNone/>
              <a:defRPr sz="2160" cap="all">
                <a:solidFill>
                  <a:schemeClr val="tx1"/>
                </a:solidFill>
              </a:defRPr>
            </a:lvl1pPr>
            <a:lvl2pPr marL="548618" indent="0" algn="ctr">
              <a:buNone/>
              <a:defRPr>
                <a:solidFill>
                  <a:schemeClr val="tx1">
                    <a:tint val="75000"/>
                  </a:schemeClr>
                </a:solidFill>
              </a:defRPr>
            </a:lvl2pPr>
            <a:lvl3pPr marL="1097236" indent="0" algn="ctr">
              <a:buNone/>
              <a:defRPr>
                <a:solidFill>
                  <a:schemeClr val="tx1">
                    <a:tint val="75000"/>
                  </a:schemeClr>
                </a:solidFill>
              </a:defRPr>
            </a:lvl3pPr>
            <a:lvl4pPr marL="1645854" indent="0" algn="ctr">
              <a:buNone/>
              <a:defRPr>
                <a:solidFill>
                  <a:schemeClr val="tx1">
                    <a:tint val="75000"/>
                  </a:schemeClr>
                </a:solidFill>
              </a:defRPr>
            </a:lvl4pPr>
            <a:lvl5pPr marL="2194472" indent="0" algn="ctr">
              <a:buNone/>
              <a:defRPr>
                <a:solidFill>
                  <a:schemeClr val="tx1">
                    <a:tint val="75000"/>
                  </a:schemeClr>
                </a:solidFill>
              </a:defRPr>
            </a:lvl5pPr>
            <a:lvl6pPr marL="2743091" indent="0" algn="ctr">
              <a:buNone/>
              <a:defRPr>
                <a:solidFill>
                  <a:schemeClr val="tx1">
                    <a:tint val="75000"/>
                  </a:schemeClr>
                </a:solidFill>
              </a:defRPr>
            </a:lvl6pPr>
            <a:lvl7pPr marL="3291708" indent="0" algn="ctr">
              <a:buNone/>
              <a:defRPr>
                <a:solidFill>
                  <a:schemeClr val="tx1">
                    <a:tint val="75000"/>
                  </a:schemeClr>
                </a:solidFill>
              </a:defRPr>
            </a:lvl7pPr>
            <a:lvl8pPr marL="3840326" indent="0" algn="ctr">
              <a:buNone/>
              <a:defRPr>
                <a:solidFill>
                  <a:schemeClr val="tx1">
                    <a:tint val="75000"/>
                  </a:schemeClr>
                </a:solidFill>
              </a:defRPr>
            </a:lvl8pPr>
            <a:lvl9pPr marL="4388945"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0719070" y="7044692"/>
            <a:ext cx="1920240" cy="453390"/>
          </a:xfrm>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a:xfrm>
            <a:off x="4754879" y="7044692"/>
            <a:ext cx="5872750" cy="453390"/>
          </a:xfrm>
        </p:spPr>
        <p:txBody>
          <a:bodyPr/>
          <a:lstStyle/>
          <a:p>
            <a:endParaRPr lang="en-US" dirty="0"/>
          </a:p>
        </p:txBody>
      </p:sp>
      <p:sp>
        <p:nvSpPr>
          <p:cNvPr id="6" name="Slide Number Placeholder 5"/>
          <p:cNvSpPr>
            <a:spLocks noGrp="1"/>
          </p:cNvSpPr>
          <p:nvPr>
            <p:ph type="sldNum" sz="quarter" idx="12"/>
          </p:nvPr>
        </p:nvSpPr>
        <p:spPr>
          <a:xfrm>
            <a:off x="12730750" y="7044692"/>
            <a:ext cx="661400" cy="453390"/>
          </a:xfrm>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B4F9AA3E-8994-6319-867E-251A876B7E50}"/>
              </a:ext>
            </a:extLst>
          </p:cNvPr>
          <p:cNvSpPr txBox="1">
            <a:spLocks/>
          </p:cNvSpPr>
          <p:nvPr userDrawn="1"/>
        </p:nvSpPr>
        <p:spPr>
          <a:xfrm>
            <a:off x="582932" y="76227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1664977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2/4/2026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98A94BFD-21E7-CB66-CBC4-25188B432BE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184385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C058-0FC2-671B-B904-3EFDD962027B}"/>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6A617C-018B-C58D-49A8-DB9FC6A5559B}"/>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EDB5F5-ECF7-8703-26D8-219C3CEEF7BC}"/>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3E35B227-CDAF-07DD-CB26-0E61D9672B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8AC7FB-2D62-1B75-73A6-F8A92DF3ED38}"/>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211636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3970297"/>
            <a:ext cx="12157712" cy="1762560"/>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822959" y="5732857"/>
            <a:ext cx="12157714" cy="1032480"/>
          </a:xfrm>
        </p:spPr>
        <p:txBody>
          <a:bodyPr anchor="t">
            <a:normAutofit/>
          </a:bodyPr>
          <a:lstStyle>
            <a:lvl1pPr marL="0" indent="0" algn="l">
              <a:buNone/>
              <a:defRPr sz="2400" cap="all">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CD1F462C-56AC-A212-BBF4-A934EA760E7B}"/>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978041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2962" y="2570480"/>
            <a:ext cx="5994401" cy="437896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86274" y="2570482"/>
            <a:ext cx="5994398" cy="43789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E2AF736B-94CE-F413-EB55-58BB7A8F3FC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187684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68405" y="2661921"/>
            <a:ext cx="5650865" cy="691514"/>
          </a:xfrm>
        </p:spPr>
        <p:txBody>
          <a:bodyPr anchor="b">
            <a:noAutofit/>
          </a:bodyPr>
          <a:lstStyle>
            <a:lvl1pPr marL="0" indent="0">
              <a:buNone/>
              <a:defRPr sz="3360" b="0"/>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4" name="Content Placeholder 3"/>
          <p:cNvSpPr>
            <a:spLocks noGrp="1"/>
          </p:cNvSpPr>
          <p:nvPr>
            <p:ph sz="half" idx="2"/>
          </p:nvPr>
        </p:nvSpPr>
        <p:spPr>
          <a:xfrm>
            <a:off x="822963" y="3444241"/>
            <a:ext cx="5996308"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315205" y="2672081"/>
            <a:ext cx="5667376" cy="691514"/>
          </a:xfrm>
        </p:spPr>
        <p:txBody>
          <a:bodyPr anchor="b">
            <a:noAutofit/>
          </a:bodyPr>
          <a:lstStyle>
            <a:lvl1pPr marL="0" indent="0">
              <a:buNone/>
              <a:defRPr sz="3360" b="0"/>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988181" y="3444241"/>
            <a:ext cx="5994401" cy="35051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Footer Placeholder 4">
            <a:extLst>
              <a:ext uri="{FF2B5EF4-FFF2-40B4-BE49-F238E27FC236}">
                <a16:creationId xmlns:a16="http://schemas.microsoft.com/office/drawing/2014/main" id="{E0FD1AE7-8DB5-A42F-18FC-95F60D48457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1832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Footer Placeholder 4">
            <a:extLst>
              <a:ext uri="{FF2B5EF4-FFF2-40B4-BE49-F238E27FC236}">
                <a16:creationId xmlns:a16="http://schemas.microsoft.com/office/drawing/2014/main" id="{56C7372C-EF0B-1FA1-5791-C2040AD53DA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153935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Footer Placeholder 4">
            <a:extLst>
              <a:ext uri="{FF2B5EF4-FFF2-40B4-BE49-F238E27FC236}">
                <a16:creationId xmlns:a16="http://schemas.microsoft.com/office/drawing/2014/main" id="{F0CF27BB-3444-D857-22A4-D6390530BD67}"/>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742749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2489200"/>
            <a:ext cx="4417062" cy="1645920"/>
          </a:xfrm>
        </p:spPr>
        <p:txBody>
          <a:bodyPr anchor="b">
            <a:normAutofit/>
          </a:bodyPr>
          <a:lstStyle>
            <a:lvl1pPr algn="l">
              <a:defRPr sz="2880" b="0"/>
            </a:lvl1pPr>
          </a:lstStyle>
          <a:p>
            <a:r>
              <a:rPr lang="en-US"/>
              <a:t>Click to edit Master title style</a:t>
            </a:r>
            <a:endParaRPr lang="en-US" dirty="0"/>
          </a:p>
        </p:txBody>
      </p:sp>
      <p:sp>
        <p:nvSpPr>
          <p:cNvPr id="3" name="Content Placeholder 2"/>
          <p:cNvSpPr>
            <a:spLocks noGrp="1"/>
          </p:cNvSpPr>
          <p:nvPr>
            <p:ph idx="1"/>
          </p:nvPr>
        </p:nvSpPr>
        <p:spPr>
          <a:xfrm>
            <a:off x="5577841" y="731521"/>
            <a:ext cx="7402831" cy="621792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2962" y="4135120"/>
            <a:ext cx="4417062" cy="2194560"/>
          </a:xfrm>
        </p:spPr>
        <p:txBody>
          <a:bodyPr anchor="t">
            <a:normAutofit/>
          </a:bodyPr>
          <a:lstStyle>
            <a:lvl1pPr marL="0" indent="0">
              <a:buNone/>
              <a:defRPr sz="192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C0A9F6BA-BA82-8F3F-56A8-65A48973713D}"/>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03516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0" y="1920240"/>
            <a:ext cx="7397584" cy="1645920"/>
          </a:xfrm>
        </p:spPr>
        <p:txBody>
          <a:bodyPr anchor="b">
            <a:normAutofit/>
          </a:bodyPr>
          <a:lstStyle>
            <a:lvl1pPr algn="l">
              <a:defRPr sz="336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043505" y="1097280"/>
            <a:ext cx="3937169" cy="54864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18" indent="0">
              <a:buNone/>
              <a:defRPr sz="1920"/>
            </a:lvl2pPr>
            <a:lvl3pPr marL="1097236" indent="0">
              <a:buNone/>
              <a:defRPr sz="1920"/>
            </a:lvl3pPr>
            <a:lvl4pPr marL="1645854" indent="0">
              <a:buNone/>
              <a:defRPr sz="1920"/>
            </a:lvl4pPr>
            <a:lvl5pPr marL="2194472" indent="0">
              <a:buNone/>
              <a:defRPr sz="1920"/>
            </a:lvl5pPr>
            <a:lvl6pPr marL="2743091" indent="0">
              <a:buNone/>
              <a:defRPr sz="1920"/>
            </a:lvl6pPr>
            <a:lvl7pPr marL="3291708" indent="0">
              <a:buNone/>
              <a:defRPr sz="1920"/>
            </a:lvl7pPr>
            <a:lvl8pPr marL="3840326" indent="0">
              <a:buNone/>
              <a:defRPr sz="1920"/>
            </a:lvl8pPr>
            <a:lvl9pPr marL="4388945"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0" y="3566160"/>
            <a:ext cx="7397584" cy="2194560"/>
          </a:xfrm>
        </p:spPr>
        <p:txBody>
          <a:bodyPr anchor="t">
            <a:normAutofit/>
          </a:bodyPr>
          <a:lstStyle>
            <a:lvl1pPr marL="0" indent="0">
              <a:buNone/>
              <a:defRPr sz="216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3" name="Footer Placeholder 4">
            <a:extLst>
              <a:ext uri="{FF2B5EF4-FFF2-40B4-BE49-F238E27FC236}">
                <a16:creationId xmlns:a16="http://schemas.microsoft.com/office/drawing/2014/main" id="{777A31AB-B28A-4A47-CD84-79D531C7AA8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434989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2" y="5679438"/>
            <a:ext cx="12157712"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45922" y="1118536"/>
            <a:ext cx="10511792" cy="3797971"/>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920"/>
            </a:lvl1pPr>
            <a:lvl2pPr marL="548618" indent="0">
              <a:buNone/>
              <a:defRPr sz="1920"/>
            </a:lvl2pPr>
            <a:lvl3pPr marL="1097236" indent="0">
              <a:buNone/>
              <a:defRPr sz="1920"/>
            </a:lvl3pPr>
            <a:lvl4pPr marL="1645854" indent="0">
              <a:buNone/>
              <a:defRPr sz="1920"/>
            </a:lvl4pPr>
            <a:lvl5pPr marL="2194472" indent="0">
              <a:buNone/>
              <a:defRPr sz="1920"/>
            </a:lvl5pPr>
            <a:lvl6pPr marL="2743091" indent="0">
              <a:buNone/>
              <a:defRPr sz="1920"/>
            </a:lvl6pPr>
            <a:lvl7pPr marL="3291708" indent="0">
              <a:buNone/>
              <a:defRPr sz="1920"/>
            </a:lvl7pPr>
            <a:lvl8pPr marL="3840326" indent="0">
              <a:buNone/>
              <a:defRPr sz="1920"/>
            </a:lvl8pPr>
            <a:lvl9pPr marL="4388945"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822962" y="6359524"/>
            <a:ext cx="12157712" cy="592454"/>
          </a:xfrm>
        </p:spPr>
        <p:txBody>
          <a:bodyPr anchor="t">
            <a:normAutofit/>
          </a:bodyPr>
          <a:lstStyle>
            <a:lvl1pPr marL="0" indent="0">
              <a:buNone/>
              <a:defRPr sz="1680"/>
            </a:lvl1pPr>
            <a:lvl2pPr marL="548618" indent="0">
              <a:buNone/>
              <a:defRPr sz="1440"/>
            </a:lvl2pPr>
            <a:lvl3pPr marL="1097236" indent="0">
              <a:buNone/>
              <a:defRPr sz="1200"/>
            </a:lvl3pPr>
            <a:lvl4pPr marL="1645854" indent="0">
              <a:buNone/>
              <a:defRPr sz="1080"/>
            </a:lvl4pPr>
            <a:lvl5pPr marL="2194472" indent="0">
              <a:buNone/>
              <a:defRPr sz="1080"/>
            </a:lvl5pPr>
            <a:lvl6pPr marL="2743091" indent="0">
              <a:buNone/>
              <a:defRPr sz="1080"/>
            </a:lvl6pPr>
            <a:lvl7pPr marL="3291708" indent="0">
              <a:buNone/>
              <a:defRPr sz="1080"/>
            </a:lvl7pPr>
            <a:lvl8pPr marL="3840326" indent="0">
              <a:buNone/>
              <a:defRPr sz="1080"/>
            </a:lvl8pPr>
            <a:lvl9pPr marL="4388945"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Footer Placeholder 4">
            <a:extLst>
              <a:ext uri="{FF2B5EF4-FFF2-40B4-BE49-F238E27FC236}">
                <a16:creationId xmlns:a16="http://schemas.microsoft.com/office/drawing/2014/main" id="{1480FBF9-F0F8-CE9F-1B69-366FDEE7C3DD}"/>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85716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3" y="731523"/>
            <a:ext cx="12157712" cy="3749039"/>
          </a:xfrm>
        </p:spPr>
        <p:txBody>
          <a:bodyPr anchor="ctr">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0" y="5212080"/>
            <a:ext cx="12157714" cy="1737360"/>
          </a:xfrm>
        </p:spPr>
        <p:txBody>
          <a:bodyPr anchor="ctr">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9FF0ECA8-FB9E-0B49-D99A-ED1EE4ED952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41195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6"/>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2" y="731523"/>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17451" y="4023360"/>
            <a:ext cx="11207021" cy="457200"/>
          </a:xfrm>
        </p:spPr>
        <p:txBody>
          <a:bodyPr anchor="ctr"/>
          <a:lstStyle>
            <a:lvl1pPr marL="0" indent="0">
              <a:buFontTx/>
              <a:buNone/>
              <a:defRPr/>
            </a:lvl1pPr>
            <a:lvl2pPr marL="548618" indent="0">
              <a:buFontTx/>
              <a:buNone/>
              <a:defRPr/>
            </a:lvl2pPr>
            <a:lvl3pPr marL="1097236" indent="0">
              <a:buFontTx/>
              <a:buNone/>
              <a:defRPr/>
            </a:lvl3pPr>
            <a:lvl4pPr marL="1645854" indent="0">
              <a:buFontTx/>
              <a:buNone/>
              <a:defRPr/>
            </a:lvl4pPr>
            <a:lvl5pPr marL="2194472" indent="0">
              <a:buFontTx/>
              <a:buNone/>
              <a:defRPr/>
            </a:lvl5pPr>
          </a:lstStyle>
          <a:p>
            <a:pPr lvl="0"/>
            <a:r>
              <a:rPr lang="en-US"/>
              <a:t>Click to edit Master text styles</a:t>
            </a:r>
          </a:p>
        </p:txBody>
      </p:sp>
      <p:sp>
        <p:nvSpPr>
          <p:cNvPr id="3" name="Text Placeholder 2"/>
          <p:cNvSpPr>
            <a:spLocks noGrp="1"/>
          </p:cNvSpPr>
          <p:nvPr>
            <p:ph type="body" idx="1"/>
          </p:nvPr>
        </p:nvSpPr>
        <p:spPr>
          <a:xfrm>
            <a:off x="824960" y="5212080"/>
            <a:ext cx="12182840" cy="1737360"/>
          </a:xfrm>
        </p:spPr>
        <p:txBody>
          <a:bodyPr anchor="ctr">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720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8887-D577-512C-0210-44700D1C70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2A1AB6-C5C1-F823-D8A8-7C3F8075AF03}"/>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2B60F4-2CAF-CDB4-DDF3-6D9F955B2D20}"/>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0EDFFA-64C1-BAB4-5FF7-CFFB129446DC}"/>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6" name="Footer Placeholder 5">
            <a:extLst>
              <a:ext uri="{FF2B5EF4-FFF2-40B4-BE49-F238E27FC236}">
                <a16:creationId xmlns:a16="http://schemas.microsoft.com/office/drawing/2014/main" id="{81D727C6-434D-A8ED-BD62-A9A4A18EE0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0260DE-E09A-D5B2-88D3-518041A9E0FA}"/>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169524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4" y="3970297"/>
            <a:ext cx="12157710" cy="1762560"/>
          </a:xfrm>
        </p:spPr>
        <p:txBody>
          <a:bodyPr anchor="b">
            <a:normAutofit/>
          </a:bodyPr>
          <a:lstStyle>
            <a:lvl1pPr algn="l">
              <a:defRPr sz="3840" b="0" cap="none"/>
            </a:lvl1pPr>
          </a:lstStyle>
          <a:p>
            <a:r>
              <a:rPr lang="en-US"/>
              <a:t>Click to edit Master title style</a:t>
            </a:r>
            <a:endParaRPr lang="en-US" dirty="0"/>
          </a:p>
        </p:txBody>
      </p:sp>
      <p:sp>
        <p:nvSpPr>
          <p:cNvPr id="3" name="Text Placeholder 2"/>
          <p:cNvSpPr>
            <a:spLocks noGrp="1"/>
          </p:cNvSpPr>
          <p:nvPr>
            <p:ph type="body" idx="1"/>
          </p:nvPr>
        </p:nvSpPr>
        <p:spPr>
          <a:xfrm>
            <a:off x="822961" y="5732857"/>
            <a:ext cx="12157711" cy="1032480"/>
          </a:xfrm>
        </p:spPr>
        <p:txBody>
          <a:bodyPr anchor="t">
            <a:normAutofit/>
          </a:bodyPr>
          <a:lstStyle>
            <a:lvl1pPr marL="0" indent="0" algn="l">
              <a:buNone/>
              <a:defRPr sz="240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65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13" name="TextBox 12"/>
          <p:cNvSpPr txBox="1"/>
          <p:nvPr/>
        </p:nvSpPr>
        <p:spPr>
          <a:xfrm>
            <a:off x="12285440" y="3291840"/>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4" name="TextBox 13"/>
          <p:cNvSpPr txBox="1"/>
          <p:nvPr/>
        </p:nvSpPr>
        <p:spPr>
          <a:xfrm>
            <a:off x="585930" y="988006"/>
            <a:ext cx="731520" cy="701731"/>
          </a:xfrm>
          <a:prstGeom prst="rect">
            <a:avLst/>
          </a:prstGeom>
        </p:spPr>
        <p:txBody>
          <a:bodyPr vert="horz" lIns="109728" tIns="54864" rIns="109728" bIns="5486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9600" dirty="0">
                <a:solidFill>
                  <a:schemeClr val="tx1"/>
                </a:solidFill>
                <a:effectLst/>
              </a:rPr>
              <a:t>“</a:t>
            </a:r>
          </a:p>
        </p:txBody>
      </p:sp>
      <p:sp>
        <p:nvSpPr>
          <p:cNvPr id="16" name="Title 1"/>
          <p:cNvSpPr>
            <a:spLocks noGrp="1"/>
          </p:cNvSpPr>
          <p:nvPr>
            <p:ph type="title"/>
          </p:nvPr>
        </p:nvSpPr>
        <p:spPr>
          <a:xfrm>
            <a:off x="1190722" y="731523"/>
            <a:ext cx="11460479" cy="3291839"/>
          </a:xfrm>
        </p:spPr>
        <p:txBody>
          <a:bodyPr anchor="ctr">
            <a:normAutofit/>
          </a:bodyPr>
          <a:lstStyle>
            <a:lvl1pPr algn="l">
              <a:defRPr sz="384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2960" y="4663440"/>
            <a:ext cx="12162523" cy="1066800"/>
          </a:xfrm>
        </p:spPr>
        <p:txBody>
          <a:bodyPr vert="horz" lIns="91440" tIns="45720" rIns="91440" bIns="45720" rtlCol="0" anchor="b">
            <a:normAutofit/>
          </a:bodyPr>
          <a:lstStyle>
            <a:lvl1pPr>
              <a:buNone/>
              <a:defRPr lang="en-US" sz="288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60" y="5730240"/>
            <a:ext cx="12162523" cy="1219200"/>
          </a:xfrm>
        </p:spPr>
        <p:txBody>
          <a:bodyPr anchor="t">
            <a:normAutofit/>
          </a:bodyPr>
          <a:lstStyle>
            <a:lvl1pPr marL="0" indent="0" algn="l">
              <a:buNone/>
              <a:defRPr sz="216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Footer Placeholder 4">
            <a:extLst>
              <a:ext uri="{FF2B5EF4-FFF2-40B4-BE49-F238E27FC236}">
                <a16:creationId xmlns:a16="http://schemas.microsoft.com/office/drawing/2014/main" id="{F2EA3046-43F3-1247-C0CA-D5EE5B8FD99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1170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Title 1"/>
          <p:cNvSpPr>
            <a:spLocks noGrp="1"/>
          </p:cNvSpPr>
          <p:nvPr>
            <p:ph type="title"/>
          </p:nvPr>
        </p:nvSpPr>
        <p:spPr>
          <a:xfrm>
            <a:off x="822963" y="731523"/>
            <a:ext cx="12157712" cy="329183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22961" y="4206240"/>
            <a:ext cx="12157714" cy="1005840"/>
          </a:xfrm>
        </p:spPr>
        <p:txBody>
          <a:bodyPr vert="horz" lIns="91440" tIns="45720" rIns="91440" bIns="45720" rtlCol="0" anchor="b">
            <a:normAutofit/>
          </a:bodyPr>
          <a:lstStyle>
            <a:lvl1pPr>
              <a:buNone/>
              <a:defRPr lang="en-US" sz="336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22960" y="5212080"/>
            <a:ext cx="12157714" cy="1737360"/>
          </a:xfrm>
        </p:spPr>
        <p:txBody>
          <a:bodyPr anchor="t">
            <a:normAutofit/>
          </a:bodyPr>
          <a:lstStyle>
            <a:lvl1pPr marL="0" indent="0" algn="l">
              <a:buNone/>
              <a:defRPr sz="2160">
                <a:solidFill>
                  <a:schemeClr val="tx1"/>
                </a:solidFill>
              </a:defRPr>
            </a:lvl1pPr>
            <a:lvl2pPr marL="548618" indent="0">
              <a:buNone/>
              <a:defRPr sz="2160">
                <a:solidFill>
                  <a:schemeClr val="tx1">
                    <a:tint val="75000"/>
                  </a:schemeClr>
                </a:solidFill>
              </a:defRPr>
            </a:lvl2pPr>
            <a:lvl3pPr marL="1097236" indent="0">
              <a:buNone/>
              <a:defRPr sz="1920">
                <a:solidFill>
                  <a:schemeClr val="tx1">
                    <a:tint val="75000"/>
                  </a:schemeClr>
                </a:solidFill>
              </a:defRPr>
            </a:lvl3pPr>
            <a:lvl4pPr marL="1645854" indent="0">
              <a:buNone/>
              <a:defRPr sz="1680">
                <a:solidFill>
                  <a:schemeClr val="tx1">
                    <a:tint val="75000"/>
                  </a:schemeClr>
                </a:solidFill>
              </a:defRPr>
            </a:lvl4pPr>
            <a:lvl5pPr marL="2194472" indent="0">
              <a:buNone/>
              <a:defRPr sz="1680">
                <a:solidFill>
                  <a:schemeClr val="tx1">
                    <a:tint val="75000"/>
                  </a:schemeClr>
                </a:solidFill>
              </a:defRPr>
            </a:lvl5pPr>
            <a:lvl6pPr marL="2743091" indent="0">
              <a:buNone/>
              <a:defRPr sz="1680">
                <a:solidFill>
                  <a:schemeClr val="tx1">
                    <a:tint val="75000"/>
                  </a:schemeClr>
                </a:solidFill>
              </a:defRPr>
            </a:lvl6pPr>
            <a:lvl7pPr marL="3291708" indent="0">
              <a:buNone/>
              <a:defRPr sz="1680">
                <a:solidFill>
                  <a:schemeClr val="tx1">
                    <a:tint val="75000"/>
                  </a:schemeClr>
                </a:solidFill>
              </a:defRPr>
            </a:lvl7pPr>
            <a:lvl8pPr marL="3840326" indent="0">
              <a:buNone/>
              <a:defRPr sz="1680">
                <a:solidFill>
                  <a:schemeClr val="tx1">
                    <a:tint val="75000"/>
                  </a:schemeClr>
                </a:solidFill>
              </a:defRPr>
            </a:lvl8pPr>
            <a:lvl9pPr marL="4388945"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Footer Placeholder 4">
            <a:extLst>
              <a:ext uri="{FF2B5EF4-FFF2-40B4-BE49-F238E27FC236}">
                <a16:creationId xmlns:a16="http://schemas.microsoft.com/office/drawing/2014/main" id="{4639EBB5-1F11-949F-8B92-D48FA5B80A94}"/>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87804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8" name="Title 1"/>
          <p:cNvSpPr>
            <a:spLocks noGrp="1"/>
          </p:cNvSpPr>
          <p:nvPr>
            <p:ph type="title"/>
          </p:nvPr>
        </p:nvSpPr>
        <p:spPr>
          <a:xfrm>
            <a:off x="822963" y="731522"/>
            <a:ext cx="12157710" cy="174752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Footer Placeholder 4">
            <a:extLst>
              <a:ext uri="{FF2B5EF4-FFF2-40B4-BE49-F238E27FC236}">
                <a16:creationId xmlns:a16="http://schemas.microsoft.com/office/drawing/2014/main" id="{DDE47C38-F796-8730-6362-6246E0CF30CF}"/>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32526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1"/>
            <a:ext cx="14626590" cy="8227457"/>
          </a:xfrm>
          <a:prstGeom prst="rect">
            <a:avLst/>
          </a:prstGeom>
        </p:spPr>
      </p:pic>
      <p:sp>
        <p:nvSpPr>
          <p:cNvPr id="2" name="Vertical Title 1"/>
          <p:cNvSpPr>
            <a:spLocks noGrp="1"/>
          </p:cNvSpPr>
          <p:nvPr>
            <p:ph type="title" orient="vert"/>
          </p:nvPr>
        </p:nvSpPr>
        <p:spPr>
          <a:xfrm>
            <a:off x="10390410" y="731521"/>
            <a:ext cx="2590262" cy="62179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22960" y="731520"/>
            <a:ext cx="9398539" cy="621792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Footer Placeholder 4">
            <a:extLst>
              <a:ext uri="{FF2B5EF4-FFF2-40B4-BE49-F238E27FC236}">
                <a16:creationId xmlns:a16="http://schemas.microsoft.com/office/drawing/2014/main" id="{7F8AFADC-3C60-D316-C2BA-2942B82D0556}"/>
              </a:ext>
            </a:extLst>
          </p:cNvPr>
          <p:cNvSpPr txBox="1">
            <a:spLocks/>
          </p:cNvSpPr>
          <p:nvPr userDrawn="1"/>
        </p:nvSpPr>
        <p:spPr>
          <a:xfrm>
            <a:off x="735332" y="7775108"/>
            <a:ext cx="9393191" cy="453390"/>
          </a:xfrm>
          <a:prstGeom prst="rect">
            <a:avLst/>
          </a:prstGeom>
        </p:spPr>
        <p:txBody>
          <a:bodyPr vert="horz" lIns="91440" tIns="45720" rIns="91440" bIns="45720" rtlCol="0" anchor="ctr"/>
          <a:lstStyle>
            <a:defPPr>
              <a:defRPr lang="en-US"/>
            </a:defPPr>
            <a:lvl1pPr marL="0" algn="l" defTabSz="457200" rtl="0" eaLnBrk="1" latinLnBrk="0" hangingPunct="1">
              <a:defRPr sz="12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CSP002: Human Factors in Cybersecurity</a:t>
            </a:r>
            <a:endParaRPr lang="en-US" sz="1200" dirty="0"/>
          </a:p>
        </p:txBody>
      </p:sp>
    </p:spTree>
    <p:extLst>
      <p:ext uri="{BB962C8B-B14F-4D97-AF65-F5344CB8AC3E}">
        <p14:creationId xmlns:p14="http://schemas.microsoft.com/office/powerpoint/2010/main" val="216251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9"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4"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18" indent="0" algn="ctr">
              <a:buNone/>
              <a:defRPr sz="2880"/>
            </a:lvl2pPr>
            <a:lvl3pPr marL="1097236" indent="0" algn="ctr">
              <a:buNone/>
              <a:defRPr sz="2880"/>
            </a:lvl3pPr>
            <a:lvl4pPr marL="1645854" indent="0" algn="ctr">
              <a:buNone/>
              <a:defRPr sz="2400"/>
            </a:lvl4pPr>
            <a:lvl5pPr marL="2194472" indent="0" algn="ctr">
              <a:buNone/>
              <a:defRPr sz="2400"/>
            </a:lvl5pPr>
            <a:lvl6pPr marL="2743091" indent="0" algn="ctr">
              <a:buNone/>
              <a:defRPr sz="2400"/>
            </a:lvl6pPr>
            <a:lvl7pPr marL="3291708" indent="0" algn="ctr">
              <a:buNone/>
              <a:defRPr sz="2400"/>
            </a:lvl7pPr>
            <a:lvl8pPr marL="3840326" indent="0" algn="ctr">
              <a:buNone/>
              <a:defRPr sz="2400"/>
            </a:lvl8pPr>
            <a:lvl9pPr marL="4388945"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0"/>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30" y="4048218"/>
            <a:ext cx="5188111" cy="1210711"/>
          </a:xfrm>
        </p:spPr>
        <p:txBody>
          <a:bodyPr lIns="91440" rIns="91440">
            <a:noAutofit/>
          </a:bodyPr>
          <a:lstStyle>
            <a:lvl1pPr marL="0" indent="0">
              <a:buNone/>
              <a:defRPr sz="7200" b="1">
                <a:solidFill>
                  <a:schemeClr val="tx2"/>
                </a:solidFill>
              </a:defRPr>
            </a:lvl1pPr>
            <a:lvl2pPr marL="241392" indent="0">
              <a:buNone/>
              <a:defRPr/>
            </a:lvl2pPr>
            <a:lvl3pPr marL="460840" indent="0">
              <a:buNone/>
              <a:defRPr/>
            </a:lvl3pPr>
            <a:lvl4pPr marL="680287" indent="0">
              <a:buNone/>
              <a:defRPr/>
            </a:lvl4pPr>
            <a:lvl5pPr marL="899734"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226778AD-1709-06BA-1702-78865ECB03F3}"/>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21192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F93E2F6-6E01-074D-214D-F4BB3D4FC549}"/>
              </a:ext>
            </a:extLst>
          </p:cNvPr>
          <p:cNvSpPr>
            <a:spLocks noGrp="1"/>
          </p:cNvSpPr>
          <p:nvPr>
            <p:ph type="ftr" sz="quarter" idx="3"/>
          </p:nvPr>
        </p:nvSpPr>
        <p:spPr>
          <a:xfrm>
            <a:off x="582932" y="764556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845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5" y="2692"/>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3" y="2015061"/>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1"/>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71" indent="-329171">
              <a:buFont typeface="Courier New" panose="02070309020205020404" pitchFamily="49" charset="0"/>
              <a:buChar char="o"/>
              <a:defRPr sz="1440">
                <a:solidFill>
                  <a:schemeClr val="bg1"/>
                </a:solidFill>
              </a:defRPr>
            </a:lvl2pPr>
            <a:lvl3pPr marL="329171" indent="-329171">
              <a:buFont typeface="Courier New" panose="02070309020205020404" pitchFamily="49" charset="0"/>
              <a:buChar char="o"/>
              <a:defRPr sz="1260">
                <a:solidFill>
                  <a:schemeClr val="bg1"/>
                </a:solidFill>
              </a:defRPr>
            </a:lvl3pPr>
            <a:lvl4pPr marL="329171" indent="-329171">
              <a:buFont typeface="Courier New" panose="02070309020205020404" pitchFamily="49" charset="0"/>
              <a:buChar char="o"/>
              <a:defRPr sz="1260">
                <a:solidFill>
                  <a:schemeClr val="bg1"/>
                </a:solidFill>
              </a:defRPr>
            </a:lvl4pPr>
            <a:lvl5pPr marL="329171" indent="-329171">
              <a:buFont typeface="Courier New" panose="02070309020205020404" pitchFamily="49" charset="0"/>
              <a:buChar char="o"/>
              <a:defRPr sz="1260">
                <a:solidFill>
                  <a:schemeClr val="bg1"/>
                </a:solidFill>
              </a:defRPr>
            </a:lvl5pPr>
          </a:lstStyle>
          <a:p>
            <a:pPr lvl="0"/>
            <a:r>
              <a:rPr lang="en-US" dirty="0"/>
              <a:t>Click to add text</a:t>
            </a:r>
          </a:p>
        </p:txBody>
      </p:sp>
      <p:sp>
        <p:nvSpPr>
          <p:cNvPr id="3" name="Footer Placeholder 4">
            <a:extLst>
              <a:ext uri="{FF2B5EF4-FFF2-40B4-BE49-F238E27FC236}">
                <a16:creationId xmlns:a16="http://schemas.microsoft.com/office/drawing/2014/main" id="{31CEEB38-E49F-2ABF-854A-89C80999A07F}"/>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244846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575311" y="659130"/>
            <a:ext cx="12593420" cy="973066"/>
          </a:xfrm>
          <a:prstGeom prst="rect">
            <a:avLst/>
          </a:prstGeom>
        </p:spPr>
        <p:txBody>
          <a:bodyPr lIns="0" tIns="0" rIns="0" bIns="0"/>
          <a:lstStyle>
            <a:lvl1pPr marL="0" marR="0" indent="0" algn="l" defTabSz="1097236"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stStyle>
          <a:p>
            <a:pPr lvl="0"/>
            <a:r>
              <a:rPr lang="et-EE" dirty="0"/>
              <a:t>INTERMEDIATE SLIDE</a:t>
            </a:r>
          </a:p>
          <a:p>
            <a:pPr lvl="0"/>
            <a:r>
              <a:rPr lang="et-EE" dirty="0"/>
              <a:t>ON TWO LINES IF NECESSARY</a:t>
            </a:r>
            <a:endParaRPr lang="en-US" dirty="0"/>
          </a:p>
        </p:txBody>
      </p:sp>
      <p:sp>
        <p:nvSpPr>
          <p:cNvPr id="21" name="Text Placeholder 11"/>
          <p:cNvSpPr>
            <a:spLocks noGrp="1"/>
          </p:cNvSpPr>
          <p:nvPr>
            <p:ph type="body" sz="quarter" idx="14" hasCustomPrompt="1"/>
          </p:nvPr>
        </p:nvSpPr>
        <p:spPr>
          <a:xfrm>
            <a:off x="2606040" y="1954531"/>
            <a:ext cx="10562690" cy="4968240"/>
          </a:xfrm>
          <a:prstGeom prst="rect">
            <a:avLst/>
          </a:prstGeom>
        </p:spPr>
        <p:txBody>
          <a:bodyPr lIns="0" tIns="0" rIns="0" bIns="0"/>
          <a:lstStyle>
            <a:lvl1pPr marL="342887" marR="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lang="en-US" altLang="en-US" sz="2160" smtClean="0">
                <a:solidFill>
                  <a:srgbClr val="332B60"/>
                </a:solidFill>
              </a:defRPr>
            </a:lvl1pPr>
            <a:lvl2pPr marL="891504" indent="-342887">
              <a:buClr>
                <a:srgbClr val="4FBFD3"/>
              </a:buClr>
              <a:buFont typeface="Wingdings" panose="05000000000000000000" pitchFamily="2" charset="2"/>
              <a:buChar char="§"/>
              <a:defRPr sz="2160" baseline="0">
                <a:solidFill>
                  <a:srgbClr val="332B60"/>
                </a:solidFill>
              </a:defRPr>
            </a:lvl2pPr>
            <a:lvl3pPr marL="1440122" marR="0" indent="-342887"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3pPr>
            <a:lvl4pPr marL="1920163" indent="-274309">
              <a:buClr>
                <a:srgbClr val="4FBFD3"/>
              </a:buClr>
              <a:buFont typeface="Wingdings" panose="05000000000000000000" pitchFamily="2" charset="2"/>
              <a:buChar char="§"/>
              <a:defRPr sz="2160">
                <a:solidFill>
                  <a:srgbClr val="332B60"/>
                </a:solidFill>
              </a:defRPr>
            </a:lvl4pPr>
            <a:lvl5pPr marL="2468782" marR="0" indent="-342887"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Char char="§"/>
              <a:tabLst/>
              <a:defRPr sz="2160">
                <a:solidFill>
                  <a:srgbClr val="332B60"/>
                </a:solidFill>
              </a:defRPr>
            </a:lvl5pPr>
            <a:lvl6pPr marL="2674513" marR="0" indent="0" algn="l" defTabSz="1097236" rtl="0" eaLnBrk="1" fontAlgn="base" latinLnBrk="0" hangingPunct="1">
              <a:lnSpc>
                <a:spcPct val="90000"/>
              </a:lnSpc>
              <a:spcBef>
                <a:spcPts val="600"/>
              </a:spcBef>
              <a:spcAft>
                <a:spcPct val="0"/>
              </a:spcAft>
              <a:buClr>
                <a:srgbClr val="4FBFD3"/>
              </a:buClr>
              <a:buSzTx/>
              <a:buFont typeface="Wingdings" panose="05000000000000000000" pitchFamily="2" charset="2"/>
              <a:buNone/>
              <a:tabLst/>
              <a:defRPr sz="2160">
                <a:solidFill>
                  <a:srgbClr val="332B60"/>
                </a:solidFill>
              </a:defRPr>
            </a:lvl6pPr>
            <a:lvl7pPr>
              <a:defRPr sz="2160">
                <a:solidFill>
                  <a:srgbClr val="332B60"/>
                </a:solidFill>
              </a:defRPr>
            </a:lvl7pPr>
          </a:lstStyle>
          <a:p>
            <a:pPr lvl="0"/>
            <a:r>
              <a:rPr lang="et-EE" dirty="0"/>
              <a:t>Vivamus </a:t>
            </a:r>
            <a:r>
              <a:rPr lang="et-EE" dirty="0" err="1"/>
              <a:t>hendrerit</a:t>
            </a:r>
            <a:r>
              <a:rPr lang="et-EE" dirty="0"/>
              <a:t>. </a:t>
            </a:r>
            <a:r>
              <a:rPr lang="et-EE" dirty="0" err="1"/>
              <a:t>Proin</a:t>
            </a:r>
            <a:r>
              <a:rPr lang="et-EE" dirty="0"/>
              <a:t> </a:t>
            </a:r>
            <a:r>
              <a:rPr lang="et-EE" dirty="0" err="1"/>
              <a:t>dapibus</a:t>
            </a:r>
            <a:r>
              <a:rPr lang="et-EE" dirty="0"/>
              <a:t>. Praesent </a:t>
            </a:r>
            <a:r>
              <a:rPr lang="et-EE" dirty="0" err="1"/>
              <a:t>ultrice</a:t>
            </a:r>
            <a:r>
              <a:rPr lang="et-EE" dirty="0"/>
              <a:t> </a:t>
            </a:r>
            <a:r>
              <a:rPr lang="et-EE" dirty="0" err="1"/>
              <a:t>ces</a:t>
            </a:r>
            <a:r>
              <a:rPr lang="et-EE" dirty="0"/>
              <a:t> </a:t>
            </a:r>
            <a:r>
              <a:rPr lang="et-EE" dirty="0" err="1"/>
              <a:t>nulla</a:t>
            </a:r>
            <a:r>
              <a:rPr lang="et-EE" dirty="0"/>
              <a:t> </a:t>
            </a:r>
            <a:r>
              <a:rPr lang="et-EE" dirty="0" err="1"/>
              <a:t>sit</a:t>
            </a:r>
            <a:r>
              <a:rPr lang="et-EE" dirty="0"/>
              <a:t> amet </a:t>
            </a:r>
            <a:r>
              <a:rPr lang="et-EE" dirty="0" err="1"/>
              <a:t>lacus</a:t>
            </a:r>
            <a:r>
              <a:rPr lang="et-EE" dirty="0"/>
              <a:t>.</a:t>
            </a:r>
          </a:p>
          <a:p>
            <a:pPr lvl="1"/>
            <a:r>
              <a:rPr lang="et-EE" dirty="0" err="1"/>
              <a:t>Ut</a:t>
            </a:r>
            <a:r>
              <a:rPr lang="et-EE" dirty="0"/>
              <a:t> </a:t>
            </a:r>
            <a:r>
              <a:rPr lang="et-EE" dirty="0" err="1"/>
              <a:t>vitae</a:t>
            </a:r>
            <a:r>
              <a:rPr lang="et-EE" dirty="0"/>
              <a:t> </a:t>
            </a:r>
            <a:r>
              <a:rPr lang="et-EE" dirty="0" err="1"/>
              <a:t>nunc</a:t>
            </a:r>
            <a:r>
              <a:rPr lang="et-EE" dirty="0"/>
              <a:t> non pede </a:t>
            </a:r>
            <a:r>
              <a:rPr lang="et-EE" dirty="0" err="1"/>
              <a:t>tristique</a:t>
            </a:r>
            <a:r>
              <a:rPr lang="et-EE" dirty="0"/>
              <a:t> </a:t>
            </a:r>
            <a:r>
              <a:rPr lang="et-EE" dirty="0" err="1"/>
              <a:t>sagittis</a:t>
            </a:r>
            <a:r>
              <a:rPr lang="et-EE" dirty="0"/>
              <a:t>. </a:t>
            </a:r>
            <a:r>
              <a:rPr lang="et-EE" dirty="0" err="1"/>
              <a:t>Aliquam</a:t>
            </a:r>
            <a:r>
              <a:rPr lang="et-EE" dirty="0"/>
              <a:t> </a:t>
            </a:r>
            <a:r>
              <a:rPr lang="et-EE" dirty="0" err="1"/>
              <a:t>imperdiet</a:t>
            </a:r>
            <a:r>
              <a:rPr lang="et-EE" dirty="0"/>
              <a:t> </a:t>
            </a:r>
            <a:r>
              <a:rPr lang="et-EE" dirty="0" err="1"/>
              <a:t>elit</a:t>
            </a:r>
            <a:r>
              <a:rPr lang="et-EE" dirty="0"/>
              <a:t> </a:t>
            </a:r>
            <a:r>
              <a:rPr lang="et-EE" dirty="0" err="1"/>
              <a:t>vel</a:t>
            </a:r>
            <a:r>
              <a:rPr lang="et-EE" dirty="0"/>
              <a:t> </a:t>
            </a:r>
            <a:r>
              <a:rPr lang="et-EE" dirty="0" err="1"/>
              <a:t>justo</a:t>
            </a:r>
            <a:r>
              <a:rPr lang="et-EE" dirty="0"/>
              <a:t>. </a:t>
            </a:r>
            <a:r>
              <a:rPr lang="et-EE" dirty="0" err="1"/>
              <a:t>Quisque</a:t>
            </a:r>
            <a:r>
              <a:rPr lang="et-EE" dirty="0"/>
              <a:t> </a:t>
            </a:r>
            <a:r>
              <a:rPr lang="et-EE" dirty="0" err="1"/>
              <a:t>porttitor</a:t>
            </a:r>
            <a:r>
              <a:rPr lang="et-EE" dirty="0"/>
              <a:t> </a:t>
            </a:r>
            <a:r>
              <a:rPr lang="et-EE" dirty="0" err="1"/>
              <a:t>imperiandiet</a:t>
            </a:r>
            <a:r>
              <a:rPr lang="et-EE" dirty="0"/>
              <a:t> </a:t>
            </a:r>
            <a:r>
              <a:rPr lang="et-EE" dirty="0" err="1"/>
              <a:t>qua</a:t>
            </a:r>
            <a:r>
              <a:rPr lang="et-EE" dirty="0"/>
              <a:t>.</a:t>
            </a:r>
          </a:p>
          <a:p>
            <a:pPr lvl="2"/>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3"/>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4"/>
            <a:r>
              <a:rPr lang="et-EE" dirty="0" err="1"/>
              <a:t>Phasellus</a:t>
            </a:r>
            <a:r>
              <a:rPr lang="et-EE" dirty="0"/>
              <a:t> </a:t>
            </a:r>
            <a:r>
              <a:rPr lang="et-EE" dirty="0" err="1"/>
              <a:t>vel</a:t>
            </a:r>
            <a:r>
              <a:rPr lang="et-EE" dirty="0"/>
              <a:t> </a:t>
            </a:r>
            <a:r>
              <a:rPr lang="et-EE" dirty="0" err="1"/>
              <a:t>lectus</a:t>
            </a:r>
            <a:r>
              <a:rPr lang="et-EE" dirty="0"/>
              <a:t> at </a:t>
            </a:r>
            <a:r>
              <a:rPr lang="et-EE" dirty="0" err="1"/>
              <a:t>orci</a:t>
            </a:r>
            <a:r>
              <a:rPr lang="et-EE" dirty="0"/>
              <a:t> </a:t>
            </a:r>
            <a:r>
              <a:rPr lang="et-EE" dirty="0" err="1"/>
              <a:t>ornare</a:t>
            </a:r>
            <a:r>
              <a:rPr lang="et-EE" dirty="0"/>
              <a:t> </a:t>
            </a:r>
            <a:r>
              <a:rPr lang="et-EE" dirty="0" err="1"/>
              <a:t>ultrices</a:t>
            </a:r>
            <a:r>
              <a:rPr lang="et-EE" dirty="0"/>
              <a:t>. </a:t>
            </a:r>
            <a:r>
              <a:rPr lang="et-EE" dirty="0" err="1"/>
              <a:t>Viva</a:t>
            </a:r>
            <a:r>
              <a:rPr lang="et-EE" dirty="0"/>
              <a:t> </a:t>
            </a:r>
            <a:r>
              <a:rPr lang="et-EE" dirty="0" err="1"/>
              <a:t>etmus</a:t>
            </a:r>
            <a:r>
              <a:rPr lang="et-EE" dirty="0"/>
              <a:t> </a:t>
            </a:r>
            <a:r>
              <a:rPr lang="et-EE" dirty="0" err="1"/>
              <a:t>justo</a:t>
            </a:r>
            <a:r>
              <a:rPr lang="et-EE" dirty="0"/>
              <a:t> </a:t>
            </a:r>
            <a:r>
              <a:rPr lang="et-EE" dirty="0" err="1"/>
              <a:t>est</a:t>
            </a:r>
            <a:r>
              <a:rPr lang="et-EE" dirty="0"/>
              <a:t>, </a:t>
            </a:r>
            <a:r>
              <a:rPr lang="et-EE" dirty="0" err="1"/>
              <a:t>vulputate</a:t>
            </a:r>
            <a:r>
              <a:rPr lang="et-EE" dirty="0"/>
              <a:t> </a:t>
            </a:r>
            <a:r>
              <a:rPr lang="et-EE" dirty="0" err="1"/>
              <a:t>eu</a:t>
            </a:r>
            <a:r>
              <a:rPr lang="et-EE" dirty="0"/>
              <a:t>.</a:t>
            </a:r>
          </a:p>
          <a:p>
            <a:pPr lvl="0"/>
            <a:r>
              <a:rPr lang="et-EE" dirty="0" err="1"/>
              <a:t>Sed</a:t>
            </a:r>
            <a:r>
              <a:rPr lang="et-EE" dirty="0"/>
              <a:t> </a:t>
            </a:r>
            <a:r>
              <a:rPr lang="et-EE" dirty="0" err="1"/>
              <a:t>semper</a:t>
            </a:r>
            <a:r>
              <a:rPr lang="et-EE" dirty="0"/>
              <a:t> </a:t>
            </a:r>
            <a:r>
              <a:rPr lang="et-EE" dirty="0" err="1"/>
              <a:t>augue</a:t>
            </a:r>
            <a:r>
              <a:rPr lang="et-EE" dirty="0"/>
              <a:t>.</a:t>
            </a:r>
          </a:p>
          <a:p>
            <a:pPr marL="342887" marR="0" lvl="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marL="342887" marR="0" lvl="0" indent="-342887" algn="l" defTabSz="1097236" rtl="0" eaLnBrk="1" fontAlgn="auto" latinLnBrk="0" hangingPunct="1">
              <a:lnSpc>
                <a:spcPct val="90000"/>
              </a:lnSpc>
              <a:spcBef>
                <a:spcPts val="1200"/>
              </a:spcBef>
              <a:spcAft>
                <a:spcPts val="0"/>
              </a:spcAft>
              <a:buClr>
                <a:srgbClr val="4FBFD3"/>
              </a:buClr>
              <a:buSzTx/>
              <a:buFont typeface="Wingdings" panose="05000000000000000000" pitchFamily="2" charset="2"/>
              <a:buChar char="§"/>
              <a:tabLst/>
              <a:defRPr/>
            </a:pPr>
            <a:r>
              <a:rPr lang="et-EE" dirty="0" err="1"/>
              <a:t>Sed</a:t>
            </a:r>
            <a:r>
              <a:rPr lang="et-EE" dirty="0"/>
              <a:t> </a:t>
            </a:r>
            <a:r>
              <a:rPr lang="et-EE" dirty="0" err="1"/>
              <a:t>semper</a:t>
            </a:r>
            <a:r>
              <a:rPr lang="et-EE" dirty="0"/>
              <a:t> </a:t>
            </a:r>
            <a:r>
              <a:rPr lang="et-EE" dirty="0" err="1"/>
              <a:t>augue</a:t>
            </a:r>
            <a:r>
              <a:rPr lang="et-EE" dirty="0"/>
              <a:t>.</a:t>
            </a:r>
          </a:p>
          <a:p>
            <a:pPr lvl="0"/>
            <a:endParaRPr lang="et-EE" dirty="0"/>
          </a:p>
        </p:txBody>
      </p:sp>
      <p:sp>
        <p:nvSpPr>
          <p:cNvPr id="2" name="Footer Placeholder 4">
            <a:extLst>
              <a:ext uri="{FF2B5EF4-FFF2-40B4-BE49-F238E27FC236}">
                <a16:creationId xmlns:a16="http://schemas.microsoft.com/office/drawing/2014/main" id="{190E65A6-C495-50E8-55C2-FA884E01FE6C}"/>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43460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2" orient="horz" pos="1026">
          <p15:clr>
            <a:srgbClr val="FBAE40"/>
          </p15:clr>
        </p15:guide>
        <p15:guide id="3" pos="13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473" lvl="0" indent="-548605">
              <a:spcBef>
                <a:spcPts val="0"/>
              </a:spcBef>
              <a:spcAft>
                <a:spcPts val="0"/>
              </a:spcAft>
              <a:buSzPts val="1800"/>
              <a:buChar char="●"/>
              <a:defRPr/>
            </a:lvl1pPr>
            <a:lvl2pPr marL="1462945" lvl="1" indent="-507967">
              <a:spcBef>
                <a:spcPts val="0"/>
              </a:spcBef>
              <a:spcAft>
                <a:spcPts val="0"/>
              </a:spcAft>
              <a:buSzPts val="1400"/>
              <a:buChar char="○"/>
              <a:defRPr/>
            </a:lvl2pPr>
            <a:lvl3pPr marL="2194417" lvl="2" indent="-507967">
              <a:spcBef>
                <a:spcPts val="0"/>
              </a:spcBef>
              <a:spcAft>
                <a:spcPts val="0"/>
              </a:spcAft>
              <a:buSzPts val="1400"/>
              <a:buChar char="■"/>
              <a:defRPr/>
            </a:lvl3pPr>
            <a:lvl4pPr marL="2925890" lvl="3" indent="-507967">
              <a:spcBef>
                <a:spcPts val="0"/>
              </a:spcBef>
              <a:spcAft>
                <a:spcPts val="0"/>
              </a:spcAft>
              <a:buSzPts val="1400"/>
              <a:buChar char="●"/>
              <a:defRPr/>
            </a:lvl4pPr>
            <a:lvl5pPr marL="3657362" lvl="4" indent="-507967">
              <a:spcBef>
                <a:spcPts val="0"/>
              </a:spcBef>
              <a:spcAft>
                <a:spcPts val="0"/>
              </a:spcAft>
              <a:buSzPts val="1400"/>
              <a:buChar char="○"/>
              <a:defRPr/>
            </a:lvl5pPr>
            <a:lvl6pPr marL="4388836" lvl="5" indent="-507967">
              <a:spcBef>
                <a:spcPts val="0"/>
              </a:spcBef>
              <a:spcAft>
                <a:spcPts val="0"/>
              </a:spcAft>
              <a:buSzPts val="1400"/>
              <a:buChar char="■"/>
              <a:defRPr/>
            </a:lvl6pPr>
            <a:lvl7pPr marL="5120308" lvl="6" indent="-507967">
              <a:spcBef>
                <a:spcPts val="0"/>
              </a:spcBef>
              <a:spcAft>
                <a:spcPts val="0"/>
              </a:spcAft>
              <a:buSzPts val="1400"/>
              <a:buChar char="●"/>
              <a:defRPr/>
            </a:lvl7pPr>
            <a:lvl8pPr marL="5851780" lvl="7" indent="-507967">
              <a:spcBef>
                <a:spcPts val="0"/>
              </a:spcBef>
              <a:spcAft>
                <a:spcPts val="0"/>
              </a:spcAft>
              <a:buSzPts val="1400"/>
              <a:buChar char="○"/>
              <a:defRPr/>
            </a:lvl8pPr>
            <a:lvl9pPr marL="6583253" lvl="8" indent="-50796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 name="Footer Placeholder 4">
            <a:extLst>
              <a:ext uri="{FF2B5EF4-FFF2-40B4-BE49-F238E27FC236}">
                <a16:creationId xmlns:a16="http://schemas.microsoft.com/office/drawing/2014/main" id="{9D392779-C060-7642-1C48-0BF9C123C84A}"/>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58156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1E3A-5675-F3E6-BF74-8E74550D009C}"/>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2800C7-B31F-8176-5C2D-3AC5733E65C5}"/>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7A7AAF5C-3C96-1800-229D-9192266969D9}"/>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3C05E79-5919-7081-59C5-CC9A414CDF34}"/>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04E9D69E-FEF8-8C3A-0622-A99B1E9F91D8}"/>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09C34-9102-BF73-5A93-BA57626581BB}"/>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8" name="Footer Placeholder 7">
            <a:extLst>
              <a:ext uri="{FF2B5EF4-FFF2-40B4-BE49-F238E27FC236}">
                <a16:creationId xmlns:a16="http://schemas.microsoft.com/office/drawing/2014/main" id="{70836266-BA72-E471-41E9-F9985D953C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C71A6D-DC68-73B3-55DF-BEE6786082EF}"/>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425183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3"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2" y="329571"/>
            <a:ext cx="12290425" cy="77559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2" y="1510238"/>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Footer Placeholder 4">
            <a:extLst>
              <a:ext uri="{FF2B5EF4-FFF2-40B4-BE49-F238E27FC236}">
                <a16:creationId xmlns:a16="http://schemas.microsoft.com/office/drawing/2014/main" id="{3B33ABDB-AC22-03BC-A977-BA0FB0A6F917}"/>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3046404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3" y="659130"/>
            <a:ext cx="12593420" cy="963326"/>
          </a:xfrm>
          <a:prstGeom prst="rect">
            <a:avLst/>
          </a:prstGeom>
        </p:spPr>
        <p:txBody>
          <a:bodyPr lIns="0" tIns="0" rIns="0" bIns="0"/>
          <a:lstStyle>
            <a:lvl1pPr marL="0" marR="0" indent="0" algn="l" defTabSz="1097208"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t-EE" dirty="0"/>
              <a:t>INTERMEDIATE SLIDE</a:t>
            </a:r>
          </a:p>
          <a:p>
            <a:pPr lvl="0"/>
            <a:r>
              <a:rPr lang="et-EE" dirty="0"/>
              <a:t>ON TWO LINES IF NECESSARY</a:t>
            </a:r>
            <a:endParaRPr lang="en-US" dirty="0"/>
          </a:p>
        </p:txBody>
      </p:sp>
      <p:sp>
        <p:nvSpPr>
          <p:cNvPr id="14" name="Chart Placeholder 13"/>
          <p:cNvSpPr>
            <a:spLocks noGrp="1"/>
          </p:cNvSpPr>
          <p:nvPr>
            <p:ph type="chart" sz="quarter" idx="15" hasCustomPrompt="1"/>
          </p:nvPr>
        </p:nvSpPr>
        <p:spPr>
          <a:xfrm>
            <a:off x="2620200" y="3893133"/>
            <a:ext cx="10548533" cy="3037060"/>
          </a:xfrm>
          <a:prstGeom prst="rect">
            <a:avLst/>
          </a:prstGeom>
        </p:spPr>
        <p:txBody>
          <a:bodyPr/>
          <a:lstStyle>
            <a:lvl1pPr marL="274302" indent="-274302">
              <a:buClr>
                <a:schemeClr val="accent4"/>
              </a:buClr>
              <a:buFont typeface="Wingdings" panose="05000000000000000000" pitchFamily="2" charset="2"/>
              <a:buChar char="§"/>
              <a:defRPr sz="2160">
                <a:solidFill>
                  <a:srgbClr val="332B60"/>
                </a:solidFill>
              </a:defRPr>
            </a:lvl1pPr>
          </a:lstStyle>
          <a:p>
            <a:pPr lvl="0"/>
            <a:r>
              <a:rPr lang="en-US" noProof="0" dirty="0"/>
              <a:t>Click the icon to add a chart</a:t>
            </a:r>
          </a:p>
        </p:txBody>
      </p:sp>
      <p:sp>
        <p:nvSpPr>
          <p:cNvPr id="16" name="Text Placeholder 15"/>
          <p:cNvSpPr>
            <a:spLocks noGrp="1"/>
          </p:cNvSpPr>
          <p:nvPr>
            <p:ph type="body" sz="quarter" idx="16" hasCustomPrompt="1"/>
          </p:nvPr>
        </p:nvSpPr>
        <p:spPr>
          <a:xfrm>
            <a:off x="2606041" y="2573995"/>
            <a:ext cx="10548533" cy="1082168"/>
          </a:xfrm>
          <a:prstGeom prst="rect">
            <a:avLst/>
          </a:prstGeom>
        </p:spPr>
        <p:txBody>
          <a:bodyPr lIns="0" tIns="0" rIns="0" bIns="0"/>
          <a:lstStyle>
            <a:lvl1pPr marL="274302" indent="-274302">
              <a:buClr>
                <a:schemeClr val="accent4"/>
              </a:buClr>
              <a:buFont typeface="Wingdings" panose="05000000000000000000" pitchFamily="2" charset="2"/>
              <a:buChar char="§"/>
              <a:defRPr sz="2160" baseline="0">
                <a:solidFill>
                  <a:srgbClr val="332B60"/>
                </a:solidFill>
                <a:latin typeface="Verdana" charset="0"/>
              </a:defRPr>
            </a:lvl1pPr>
            <a:lvl2pPr marL="891482" indent="-342880">
              <a:buClr>
                <a:schemeClr val="accent4"/>
              </a:buClr>
              <a:buFont typeface="Wingdings" panose="05000000000000000000" pitchFamily="2" charset="2"/>
              <a:buChar char="§"/>
              <a:defRPr sz="2160">
                <a:solidFill>
                  <a:srgbClr val="332B60"/>
                </a:solidFill>
              </a:defRPr>
            </a:lvl2pPr>
            <a:lvl3pPr marL="1371510" indent="-274302">
              <a:buClr>
                <a:schemeClr val="accent4"/>
              </a:buClr>
              <a:buFont typeface="Wingdings" panose="05000000000000000000" pitchFamily="2" charset="2"/>
              <a:buChar char="§"/>
              <a:defRPr sz="2160">
                <a:solidFill>
                  <a:srgbClr val="332B60"/>
                </a:solidFill>
              </a:defRPr>
            </a:lvl3pPr>
            <a:lvl4pPr marL="1645813" indent="0">
              <a:buFont typeface="Verdana" panose="020B0604030504040204" pitchFamily="34" charset="0"/>
              <a:buNone/>
              <a:defRPr/>
            </a:lvl4pPr>
          </a:lstStyle>
          <a:p>
            <a:pPr lvl="0"/>
            <a:r>
              <a:rPr lang="et-EE" dirty="0" err="1"/>
              <a:t>Edit</a:t>
            </a:r>
            <a:r>
              <a:rPr lang="et-EE" dirty="0"/>
              <a:t> </a:t>
            </a:r>
            <a:r>
              <a:rPr lang="et-EE" dirty="0" err="1"/>
              <a:t>text</a:t>
            </a:r>
            <a:r>
              <a:rPr lang="et-EE" dirty="0"/>
              <a:t> </a:t>
            </a:r>
            <a:r>
              <a:rPr lang="et-EE" dirty="0" err="1"/>
              <a:t>here</a:t>
            </a:r>
            <a:endParaRPr lang="et-EE" dirty="0"/>
          </a:p>
          <a:p>
            <a:pPr lvl="1"/>
            <a:r>
              <a:rPr lang="et-EE" dirty="0" err="1"/>
              <a:t>Edit</a:t>
            </a:r>
            <a:r>
              <a:rPr lang="et-EE" dirty="0"/>
              <a:t> </a:t>
            </a:r>
            <a:r>
              <a:rPr lang="et-EE" dirty="0" err="1"/>
              <a:t>text</a:t>
            </a:r>
            <a:r>
              <a:rPr lang="et-EE" dirty="0"/>
              <a:t> </a:t>
            </a:r>
            <a:r>
              <a:rPr lang="et-EE" dirty="0" err="1"/>
              <a:t>here</a:t>
            </a:r>
            <a:endParaRPr lang="et-EE" dirty="0"/>
          </a:p>
          <a:p>
            <a:pPr lvl="2"/>
            <a:r>
              <a:rPr lang="et-EE" dirty="0" err="1"/>
              <a:t>Edit</a:t>
            </a:r>
            <a:r>
              <a:rPr lang="et-EE" dirty="0"/>
              <a:t> </a:t>
            </a:r>
            <a:r>
              <a:rPr lang="et-EE" dirty="0" err="1"/>
              <a:t>text</a:t>
            </a:r>
            <a:r>
              <a:rPr lang="et-EE" dirty="0"/>
              <a:t> </a:t>
            </a:r>
            <a:r>
              <a:rPr lang="et-EE" dirty="0" err="1"/>
              <a:t>here</a:t>
            </a:r>
            <a:endParaRPr lang="et-EE" dirty="0"/>
          </a:p>
          <a:p>
            <a:pPr lvl="2"/>
            <a:endParaRPr lang="et-EE" dirty="0"/>
          </a:p>
        </p:txBody>
      </p:sp>
      <p:sp>
        <p:nvSpPr>
          <p:cNvPr id="7" name="Text Placeholder 11"/>
          <p:cNvSpPr>
            <a:spLocks noGrp="1"/>
          </p:cNvSpPr>
          <p:nvPr>
            <p:ph type="body" sz="quarter" idx="18" hasCustomPrompt="1"/>
          </p:nvPr>
        </p:nvSpPr>
        <p:spPr>
          <a:xfrm>
            <a:off x="2606041" y="1954533"/>
            <a:ext cx="10548533" cy="496403"/>
          </a:xfrm>
          <a:prstGeom prst="rect">
            <a:avLst/>
          </a:prstGeom>
        </p:spPr>
        <p:txBody>
          <a:bodyPr lIns="0" tIns="0" rIns="0" bIns="0"/>
          <a:lstStyle>
            <a:lvl1pPr marL="0" marR="0" indent="0" algn="l" defTabSz="1097208"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t-EE" dirty="0" err="1"/>
              <a:t>Edit</a:t>
            </a:r>
            <a:r>
              <a:rPr lang="et-EE" dirty="0"/>
              <a:t> </a:t>
            </a:r>
            <a:r>
              <a:rPr lang="et-EE" dirty="0" err="1"/>
              <a:t>text</a:t>
            </a:r>
            <a:r>
              <a:rPr lang="et-EE" dirty="0"/>
              <a:t> </a:t>
            </a:r>
            <a:r>
              <a:rPr lang="et-EE" dirty="0" err="1"/>
              <a:t>here</a:t>
            </a:r>
            <a:endParaRPr lang="et-EE" dirty="0"/>
          </a:p>
        </p:txBody>
      </p:sp>
      <p:sp>
        <p:nvSpPr>
          <p:cNvPr id="6" name="Text Placeholder 1"/>
          <p:cNvSpPr txBox="1">
            <a:spLocks/>
          </p:cNvSpPr>
          <p:nvPr userDrawn="1"/>
        </p:nvSpPr>
        <p:spPr>
          <a:xfrm>
            <a:off x="2203985" y="7167160"/>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t-EE" altLang="en-US" sz="1440" b="0" dirty="0"/>
              <a:t>ESTONIAN MARITIME ACADEMY</a:t>
            </a:r>
            <a:endParaRPr lang="en-US" altLang="en-US" sz="1440" b="0" dirty="0"/>
          </a:p>
        </p:txBody>
      </p:sp>
      <p:cxnSp>
        <p:nvCxnSpPr>
          <p:cNvPr id="8" name="Straight Connector 7"/>
          <p:cNvCxnSpPr/>
          <p:nvPr userDrawn="1"/>
        </p:nvCxnSpPr>
        <p:spPr>
          <a:xfrm>
            <a:off x="2038349" y="6930191"/>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Footer Placeholder 4">
            <a:extLst>
              <a:ext uri="{FF2B5EF4-FFF2-40B4-BE49-F238E27FC236}">
                <a16:creationId xmlns:a16="http://schemas.microsoft.com/office/drawing/2014/main" id="{13DFFC54-6FC9-84DC-DDCF-AF1D09D650C3}"/>
              </a:ext>
            </a:extLst>
          </p:cNvPr>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Tree>
    <p:extLst>
      <p:ext uri="{BB962C8B-B14F-4D97-AF65-F5344CB8AC3E}">
        <p14:creationId xmlns:p14="http://schemas.microsoft.com/office/powerpoint/2010/main" val="101327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08E3-C097-C498-D89B-D2789C20196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6F0BAE-3E79-9C24-AA57-B6688D2369E8}"/>
              </a:ext>
            </a:extLst>
          </p:cNvPr>
          <p:cNvSpPr>
            <a:spLocks noGrp="1"/>
          </p:cNvSpPr>
          <p:nvPr>
            <p:ph type="dt" sz="half" idx="10"/>
          </p:nvPr>
        </p:nvSpPr>
        <p:spPr/>
        <p:txBody>
          <a:bodyPr/>
          <a:lstStyle/>
          <a:p>
            <a:fld id="{DC2CFD6E-5806-4218-9D0D-74F5D854B3B6}" type="datetimeFigureOut">
              <a:rPr lang="en-GB" smtClean="0"/>
              <a:t>04/02/2026</a:t>
            </a:fld>
            <a:endParaRPr lang="en-GB"/>
          </a:p>
        </p:txBody>
      </p:sp>
      <p:sp>
        <p:nvSpPr>
          <p:cNvPr id="4" name="Footer Placeholder 3">
            <a:extLst>
              <a:ext uri="{FF2B5EF4-FFF2-40B4-BE49-F238E27FC236}">
                <a16:creationId xmlns:a16="http://schemas.microsoft.com/office/drawing/2014/main" id="{00C570B5-DABF-6682-1981-7CCC34C0CC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7E06F5-5B8A-C5F8-5A14-BBA3B137F619}"/>
              </a:ext>
            </a:extLst>
          </p:cNvPr>
          <p:cNvSpPr>
            <a:spLocks noGrp="1"/>
          </p:cNvSpPr>
          <p:nvPr>
            <p:ph type="sldNum" sz="quarter" idx="12"/>
          </p:nvPr>
        </p:nvSpPr>
        <p:spPr/>
        <p:txBody>
          <a:bodyPr/>
          <a:lstStyle/>
          <a:p>
            <a:fld id="{0E2AD4BF-1433-4114-B58C-C72F9D0F0BFD}" type="slidenum">
              <a:rPr lang="en-GB" smtClean="0"/>
              <a:t>‹#›</a:t>
            </a:fld>
            <a:endParaRPr lang="en-GB"/>
          </a:p>
        </p:txBody>
      </p:sp>
    </p:spTree>
    <p:extLst>
      <p:ext uri="{BB962C8B-B14F-4D97-AF65-F5344CB8AC3E}">
        <p14:creationId xmlns:p14="http://schemas.microsoft.com/office/powerpoint/2010/main" val="6807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2.png"/><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image" Target="../media/image1.png"/><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6.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1DC5D-3FD1-86C2-0BA3-E130FEF34591}"/>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D037A8-C33C-4A9D-757D-1E8FCDF8B25C}"/>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B90FFA-2558-F107-AE37-E9E66F87E19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DC2CFD6E-5806-4218-9D0D-74F5D854B3B6}" type="datetimeFigureOut">
              <a:rPr lang="en-GB" smtClean="0"/>
              <a:t>04/02/2026</a:t>
            </a:fld>
            <a:endParaRPr lang="en-GB"/>
          </a:p>
        </p:txBody>
      </p:sp>
      <p:sp>
        <p:nvSpPr>
          <p:cNvPr id="5" name="Footer Placeholder 4">
            <a:extLst>
              <a:ext uri="{FF2B5EF4-FFF2-40B4-BE49-F238E27FC236}">
                <a16:creationId xmlns:a16="http://schemas.microsoft.com/office/drawing/2014/main" id="{DBED0180-C7E7-E293-25C4-46C341094DD7}"/>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8AFAEDB-0CFD-C595-5DBF-43F9391D4F0A}"/>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0E2AD4BF-1433-4114-B58C-C72F9D0F0BFD}" type="slidenum">
              <a:rPr lang="en-GB" smtClean="0"/>
              <a:t>‹#›</a:t>
            </a:fld>
            <a:endParaRPr lang="en-GB"/>
          </a:p>
        </p:txBody>
      </p:sp>
      <p:grpSp>
        <p:nvGrpSpPr>
          <p:cNvPr id="8" name="Group 7">
            <a:extLst>
              <a:ext uri="{FF2B5EF4-FFF2-40B4-BE49-F238E27FC236}">
                <a16:creationId xmlns:a16="http://schemas.microsoft.com/office/drawing/2014/main" id="{5BFD19F8-8A65-92E9-A66D-E27D674283E0}"/>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2CBD5499-9159-D8F6-1AF5-CAD24C451AA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D1502220-F8CD-5C23-7A38-7F7FF140A58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994697318"/>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69BA5-88BE-C46A-B0D2-AFA61CE482A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A0D30963-7796-89A0-6BD5-9C99D98BA06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EF8FA28-3783-FE84-DE3F-F6C4BE6D209C}"/>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D5CCE085-E0B1-4B4E-B2DD-A1A33A8A8161}" type="datetimeFigureOut">
              <a:rPr lang="nb-NO" smtClean="0"/>
              <a:t>04.02.2026</a:t>
            </a:fld>
            <a:endParaRPr lang="nb-NO"/>
          </a:p>
        </p:txBody>
      </p:sp>
      <p:sp>
        <p:nvSpPr>
          <p:cNvPr id="5" name="Footer Placeholder 4">
            <a:extLst>
              <a:ext uri="{FF2B5EF4-FFF2-40B4-BE49-F238E27FC236}">
                <a16:creationId xmlns:a16="http://schemas.microsoft.com/office/drawing/2014/main" id="{9F88475E-02E0-013E-2AF1-FB631036BFCA}"/>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4360678-4F2D-F6FC-7BF6-1E3D8D51B328}"/>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50E15419-1E37-4665-9EF1-6414E4D9401D}" type="slidenum">
              <a:rPr lang="nb-NO" smtClean="0"/>
              <a:t>‹#›</a:t>
            </a:fld>
            <a:endParaRPr lang="nb-NO"/>
          </a:p>
        </p:txBody>
      </p:sp>
      <p:grpSp>
        <p:nvGrpSpPr>
          <p:cNvPr id="8" name="Group 7">
            <a:extLst>
              <a:ext uri="{FF2B5EF4-FFF2-40B4-BE49-F238E27FC236}">
                <a16:creationId xmlns:a16="http://schemas.microsoft.com/office/drawing/2014/main" id="{B84D3334-42E5-FF30-5C76-03A5D7CCA9DB}"/>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827AC1C5-7779-7D29-4548-E4332AE5E09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36162137-E8BB-DCA4-81E2-F3676A6AEC1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483422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1097236"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09" indent="-274309" algn="l" defTabSz="1097236"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28" indent="-274309" algn="l" defTabSz="1097236"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45" indent="-274309" algn="l" defTabSz="1097236"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63"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782"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399"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17"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36"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254" indent="-274309" algn="l" defTabSz="1097236"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AC592-FDF4-47BC-B418-212A1F4C2546}"/>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18680D07-91E1-4765-BD8B-6E83080CFDBA}"/>
              </a:ext>
            </a:extLst>
          </p:cNvPr>
          <p:cNvSpPr>
            <a:spLocks noGrp="1"/>
          </p:cNvSpPr>
          <p:nvPr>
            <p:ph type="body" idx="1"/>
          </p:nvPr>
        </p:nvSpPr>
        <p:spPr>
          <a:xfrm>
            <a:off x="1005840" y="2190751"/>
            <a:ext cx="12618720" cy="52216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C5EC1719-CF1A-4712-9082-2CCF8587E442}"/>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23E2975-F5FD-4A7E-94F6-C16B50FB5A5E}" type="datetimeFigureOut">
              <a:rPr lang="nb-NO" smtClean="0"/>
              <a:t>04.02.2026</a:t>
            </a:fld>
            <a:endParaRPr lang="nb-NO"/>
          </a:p>
        </p:txBody>
      </p:sp>
      <p:sp>
        <p:nvSpPr>
          <p:cNvPr id="5" name="Footer Placeholder 4">
            <a:extLst>
              <a:ext uri="{FF2B5EF4-FFF2-40B4-BE49-F238E27FC236}">
                <a16:creationId xmlns:a16="http://schemas.microsoft.com/office/drawing/2014/main" id="{BB52A7D0-9ADC-4EF3-9304-244F8C5AB15E}"/>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2E56D447-48D7-40C3-BF48-C1C51866CAA6}"/>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00000000-1234-1234-1234-123412341234}" type="slidenum">
              <a:rPr lang="en-GB" smtClean="0"/>
              <a:pPr/>
              <a:t>‹#›</a:t>
            </a:fld>
            <a:endParaRPr lang="en-GB"/>
          </a:p>
        </p:txBody>
      </p:sp>
      <p:grpSp>
        <p:nvGrpSpPr>
          <p:cNvPr id="8" name="Group 7">
            <a:extLst>
              <a:ext uri="{FF2B5EF4-FFF2-40B4-BE49-F238E27FC236}">
                <a16:creationId xmlns:a16="http://schemas.microsoft.com/office/drawing/2014/main" id="{83FF9C3C-3A6A-852D-5E00-9929A25C61C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5F88186-09BA-0CD1-3737-A5BCC7E61B3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724FF7CF-69D4-06F4-2631-6005F41FB04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2352868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1097252"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40" indent="-274313" algn="l" defTabSz="109725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5" indent="-274313" algn="l" defTabSz="109725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9"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1E51A-BBC2-FADB-2EDA-31F0334E2784}"/>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819712-CDF2-C2D6-A22C-1ACA4ECF5554}"/>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DC14A7-B915-E8F7-FB6F-ADAC440515CF}"/>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51DE4014-FD1D-426F-B299-CD8DAE0EAF8F}" type="datetimeFigureOut">
              <a:rPr lang="en-GB" smtClean="0"/>
              <a:t>04/02/2026</a:t>
            </a:fld>
            <a:endParaRPr lang="en-GB"/>
          </a:p>
        </p:txBody>
      </p:sp>
      <p:sp>
        <p:nvSpPr>
          <p:cNvPr id="5" name="Footer Placeholder 4">
            <a:extLst>
              <a:ext uri="{FF2B5EF4-FFF2-40B4-BE49-F238E27FC236}">
                <a16:creationId xmlns:a16="http://schemas.microsoft.com/office/drawing/2014/main" id="{F78DADDC-F45E-D0FE-98E8-38A50025978F}"/>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2A3FFB-27EC-12E6-7F99-4259C09549FC}"/>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17827D1-B53C-4814-A8E5-019DB4C6F938}" type="slidenum">
              <a:rPr lang="en-GB" smtClean="0"/>
              <a:t>‹#›</a:t>
            </a:fld>
            <a:endParaRPr lang="en-GB"/>
          </a:p>
        </p:txBody>
      </p:sp>
      <p:grpSp>
        <p:nvGrpSpPr>
          <p:cNvPr id="8" name="Group 7">
            <a:extLst>
              <a:ext uri="{FF2B5EF4-FFF2-40B4-BE49-F238E27FC236}">
                <a16:creationId xmlns:a16="http://schemas.microsoft.com/office/drawing/2014/main" id="{DA1E165C-D75D-54EA-504E-E95EB325A21D}"/>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EF23AACE-0D11-14C8-FA34-ADEE4C4BD250}"/>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017B5924-FF31-E433-51CE-44E62EB27684}"/>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545545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3" y="731522"/>
            <a:ext cx="12157710" cy="174752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22963" y="2570482"/>
            <a:ext cx="12157710" cy="437896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07592" y="7044692"/>
            <a:ext cx="192024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B61BEF0D-F0BB-DE4B-95CE-6DB70DBA9567}" type="datetimeFigureOut">
              <a:rPr lang="en-US" smtClean="0"/>
              <a:pPr/>
              <a:t>2/4/2026</a:t>
            </a:fld>
            <a:endParaRPr lang="en-US" dirty="0"/>
          </a:p>
        </p:txBody>
      </p:sp>
      <p:sp>
        <p:nvSpPr>
          <p:cNvPr id="5" name="Footer Placeholder 4"/>
          <p:cNvSpPr>
            <a:spLocks noGrp="1"/>
          </p:cNvSpPr>
          <p:nvPr>
            <p:ph type="ftr" sz="quarter" idx="3"/>
          </p:nvPr>
        </p:nvSpPr>
        <p:spPr>
          <a:xfrm>
            <a:off x="582932" y="7622708"/>
            <a:ext cx="9393191" cy="453390"/>
          </a:xfrm>
          <a:prstGeom prst="rect">
            <a:avLst/>
          </a:prstGeom>
        </p:spPr>
        <p:txBody>
          <a:bodyPr vert="horz" lIns="91440" tIns="45720" rIns="91440" bIns="45720" rtlCol="0" anchor="ctr"/>
          <a:lstStyle>
            <a:lvl1pPr algn="l">
              <a:defRPr sz="1200" b="0" i="0">
                <a:solidFill>
                  <a:schemeClr val="tx1"/>
                </a:solidFill>
                <a:effectLst/>
                <a:latin typeface="+mn-lt"/>
              </a:defRPr>
            </a:lvl1pPr>
          </a:lstStyle>
          <a:p>
            <a:r>
              <a:rPr lang="en-US" dirty="0"/>
              <a:t>CSP002: Human Factors in Cybersecurity</a:t>
            </a:r>
          </a:p>
        </p:txBody>
      </p:sp>
      <p:sp>
        <p:nvSpPr>
          <p:cNvPr id="6" name="Slide Number Placeholder 5"/>
          <p:cNvSpPr>
            <a:spLocks noGrp="1"/>
          </p:cNvSpPr>
          <p:nvPr>
            <p:ph type="sldNum" sz="quarter" idx="4"/>
          </p:nvPr>
        </p:nvSpPr>
        <p:spPr>
          <a:xfrm>
            <a:off x="12319274" y="7044692"/>
            <a:ext cx="661400" cy="453390"/>
          </a:xfrm>
          <a:prstGeom prst="rect">
            <a:avLst/>
          </a:prstGeom>
        </p:spPr>
        <p:txBody>
          <a:bodyPr vert="horz" lIns="91440" tIns="45720" rIns="91440" bIns="45720" rtlCol="0" anchor="ctr"/>
          <a:lstStyle>
            <a:lvl1pPr algn="r">
              <a:defRPr sz="1200" b="0" i="0">
                <a:solidFill>
                  <a:schemeClr val="tx1"/>
                </a:solidFill>
                <a:effectLst/>
                <a:latin typeface="+mn-lt"/>
              </a:defRPr>
            </a:lvl1pPr>
          </a:lstStyle>
          <a:p>
            <a:fld id="{D57F1E4F-1CFF-5643-939E-217C01CDF565}" type="slidenum">
              <a:rPr lang="en-US" smtClean="0"/>
              <a:pPr/>
              <a:t>‹#›</a:t>
            </a:fld>
            <a:endParaRPr lang="en-US" dirty="0"/>
          </a:p>
        </p:txBody>
      </p:sp>
      <p:grpSp>
        <p:nvGrpSpPr>
          <p:cNvPr id="8" name="Group 7">
            <a:extLst>
              <a:ext uri="{FF2B5EF4-FFF2-40B4-BE49-F238E27FC236}">
                <a16:creationId xmlns:a16="http://schemas.microsoft.com/office/drawing/2014/main" id="{5E139298-B4D5-B9C6-8C61-F5587FA0EEF4}"/>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BC9A0F55-1BCA-75CF-0586-7E49AB3BE3F3}"/>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A2049E1-7E84-C21E-913F-C1944A0DB23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6280527"/>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548618" rtl="0" eaLnBrk="1" latinLnBrk="0" hangingPunct="1">
        <a:spcBef>
          <a:spcPct val="0"/>
        </a:spcBef>
        <a:buNone/>
        <a:defRPr sz="432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7" indent="-342887" algn="l" defTabSz="548618" rtl="0" eaLnBrk="1" latinLnBrk="0" hangingPunct="1">
        <a:spcBef>
          <a:spcPts val="0"/>
        </a:spcBef>
        <a:spcAft>
          <a:spcPts val="1200"/>
        </a:spcAft>
        <a:buClr>
          <a:schemeClr val="tx1"/>
        </a:buClr>
        <a:buSzPct val="100000"/>
        <a:buFont typeface="Arial"/>
        <a:buChar char="•"/>
        <a:defRPr sz="2160" kern="1200" cap="none">
          <a:solidFill>
            <a:schemeClr val="tx1"/>
          </a:solidFill>
          <a:effectLst/>
          <a:latin typeface="+mn-lt"/>
          <a:ea typeface="+mn-ea"/>
          <a:cs typeface="+mn-cs"/>
        </a:defRPr>
      </a:lvl1pPr>
      <a:lvl2pPr marL="891504" indent="-342887" algn="l" defTabSz="548618" rtl="0" eaLnBrk="1" latinLnBrk="0" hangingPunct="1">
        <a:spcBef>
          <a:spcPts val="0"/>
        </a:spcBef>
        <a:spcAft>
          <a:spcPts val="1200"/>
        </a:spcAft>
        <a:buClr>
          <a:schemeClr val="tx1"/>
        </a:buClr>
        <a:buSzPct val="100000"/>
        <a:buFont typeface="Arial"/>
        <a:buChar char="•"/>
        <a:defRPr sz="1920" kern="1200" cap="none">
          <a:solidFill>
            <a:schemeClr val="tx1"/>
          </a:solidFill>
          <a:effectLst/>
          <a:latin typeface="+mn-lt"/>
          <a:ea typeface="+mn-ea"/>
          <a:cs typeface="+mn-cs"/>
        </a:defRPr>
      </a:lvl2pPr>
      <a:lvl3pPr marL="1440122" indent="-342887" algn="l" defTabSz="548618" rtl="0" eaLnBrk="1" latinLnBrk="0" hangingPunct="1">
        <a:spcBef>
          <a:spcPts val="0"/>
        </a:spcBef>
        <a:spcAft>
          <a:spcPts val="1200"/>
        </a:spcAft>
        <a:buClr>
          <a:schemeClr val="tx1"/>
        </a:buClr>
        <a:buSzPct val="100000"/>
        <a:buFont typeface="Arial"/>
        <a:buChar char="•"/>
        <a:defRPr sz="1680" kern="1200" cap="none">
          <a:solidFill>
            <a:schemeClr val="tx1"/>
          </a:solidFill>
          <a:effectLst/>
          <a:latin typeface="+mn-lt"/>
          <a:ea typeface="+mn-ea"/>
          <a:cs typeface="+mn-cs"/>
        </a:defRPr>
      </a:lvl3pPr>
      <a:lvl4pPr marL="1851586" indent="-205732"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4pPr>
      <a:lvl5pPr marL="2400204" indent="-205732"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5pPr>
      <a:lvl6pPr marL="3017399"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6pPr>
      <a:lvl7pPr marL="3566017"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7pPr>
      <a:lvl8pPr marL="4114636"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8pPr>
      <a:lvl9pPr marL="4663254" indent="-274309" algn="l" defTabSz="548618" rtl="0" eaLnBrk="1" latinLnBrk="0" hangingPunct="1">
        <a:spcBef>
          <a:spcPts val="0"/>
        </a:spcBef>
        <a:spcAft>
          <a:spcPts val="1200"/>
        </a:spcAft>
        <a:buClr>
          <a:schemeClr val="tx1"/>
        </a:buClr>
        <a:buSzPct val="100000"/>
        <a:buFont typeface="Arial"/>
        <a:buChar char="•"/>
        <a:defRPr sz="1440" kern="1200" cap="none">
          <a:solidFill>
            <a:schemeClr val="tx1"/>
          </a:solidFill>
          <a:effectLst/>
          <a:latin typeface="+mn-lt"/>
          <a:ea typeface="+mn-ea"/>
          <a:cs typeface="+mn-cs"/>
        </a:defRPr>
      </a:lvl9pPr>
    </p:bodyStyle>
    <p:otherStyle>
      <a:defPPr>
        <a:defRPr lang="en-US"/>
      </a:defPPr>
      <a:lvl1pPr marL="0" algn="l" defTabSz="548618" rtl="0" eaLnBrk="1" latinLnBrk="0" hangingPunct="1">
        <a:defRPr sz="2160" kern="1200">
          <a:solidFill>
            <a:schemeClr val="tx1"/>
          </a:solidFill>
          <a:latin typeface="+mn-lt"/>
          <a:ea typeface="+mn-ea"/>
          <a:cs typeface="+mn-cs"/>
        </a:defRPr>
      </a:lvl1pPr>
      <a:lvl2pPr marL="548618" algn="l" defTabSz="548618" rtl="0" eaLnBrk="1" latinLnBrk="0" hangingPunct="1">
        <a:defRPr sz="2160" kern="1200">
          <a:solidFill>
            <a:schemeClr val="tx1"/>
          </a:solidFill>
          <a:latin typeface="+mn-lt"/>
          <a:ea typeface="+mn-ea"/>
          <a:cs typeface="+mn-cs"/>
        </a:defRPr>
      </a:lvl2pPr>
      <a:lvl3pPr marL="1097236" algn="l" defTabSz="548618" rtl="0" eaLnBrk="1" latinLnBrk="0" hangingPunct="1">
        <a:defRPr sz="2160" kern="1200">
          <a:solidFill>
            <a:schemeClr val="tx1"/>
          </a:solidFill>
          <a:latin typeface="+mn-lt"/>
          <a:ea typeface="+mn-ea"/>
          <a:cs typeface="+mn-cs"/>
        </a:defRPr>
      </a:lvl3pPr>
      <a:lvl4pPr marL="1645854" algn="l" defTabSz="548618" rtl="0" eaLnBrk="1" latinLnBrk="0" hangingPunct="1">
        <a:defRPr sz="2160" kern="1200">
          <a:solidFill>
            <a:schemeClr val="tx1"/>
          </a:solidFill>
          <a:latin typeface="+mn-lt"/>
          <a:ea typeface="+mn-ea"/>
          <a:cs typeface="+mn-cs"/>
        </a:defRPr>
      </a:lvl4pPr>
      <a:lvl5pPr marL="2194472" algn="l" defTabSz="548618" rtl="0" eaLnBrk="1" latinLnBrk="0" hangingPunct="1">
        <a:defRPr sz="2160" kern="1200">
          <a:solidFill>
            <a:schemeClr val="tx1"/>
          </a:solidFill>
          <a:latin typeface="+mn-lt"/>
          <a:ea typeface="+mn-ea"/>
          <a:cs typeface="+mn-cs"/>
        </a:defRPr>
      </a:lvl5pPr>
      <a:lvl6pPr marL="2743091" algn="l" defTabSz="548618" rtl="0" eaLnBrk="1" latinLnBrk="0" hangingPunct="1">
        <a:defRPr sz="2160" kern="1200">
          <a:solidFill>
            <a:schemeClr val="tx1"/>
          </a:solidFill>
          <a:latin typeface="+mn-lt"/>
          <a:ea typeface="+mn-ea"/>
          <a:cs typeface="+mn-cs"/>
        </a:defRPr>
      </a:lvl6pPr>
      <a:lvl7pPr marL="3291708" algn="l" defTabSz="548618" rtl="0" eaLnBrk="1" latinLnBrk="0" hangingPunct="1">
        <a:defRPr sz="2160" kern="1200">
          <a:solidFill>
            <a:schemeClr val="tx1"/>
          </a:solidFill>
          <a:latin typeface="+mn-lt"/>
          <a:ea typeface="+mn-ea"/>
          <a:cs typeface="+mn-cs"/>
        </a:defRPr>
      </a:lvl7pPr>
      <a:lvl8pPr marL="3840326" algn="l" defTabSz="548618" rtl="0" eaLnBrk="1" latinLnBrk="0" hangingPunct="1">
        <a:defRPr sz="2160" kern="1200">
          <a:solidFill>
            <a:schemeClr val="tx1"/>
          </a:solidFill>
          <a:latin typeface="+mn-lt"/>
          <a:ea typeface="+mn-ea"/>
          <a:cs typeface="+mn-cs"/>
        </a:defRPr>
      </a:lvl8pPr>
      <a:lvl9pPr marL="4388945" algn="l" defTabSz="548618"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9.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49.jpe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2.xml"/><Relationship Id="rId7" Type="http://schemas.microsoft.com/office/2011/relationships/inkAction" Target="../ink/inkAction1.xml"/><Relationship Id="rId2" Type="http://schemas.openxmlformats.org/officeDocument/2006/relationships/slideLayout" Target="../slideLayouts/slideLayout33.xml"/><Relationship Id="rId1" Type="http://schemas.openxmlformats.org/officeDocument/2006/relationships/tags" Target="../tags/tag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5.xml"/><Relationship Id="rId7" Type="http://schemas.microsoft.com/office/2011/relationships/inkAction" Target="../ink/inkAction2.xml"/><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62.png"/><Relationship Id="rId4" Type="http://schemas.microsoft.com/office/2011/relationships/inkAction" Target="../ink/inkAction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0.xml"/><Relationship Id="rId7" Type="http://schemas.openxmlformats.org/officeDocument/2006/relationships/diagramQuickStyle" Target="../diagrams/quickStyle1.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diagramLayout" Target="../diagrams/layout1.xml"/><Relationship Id="rId11" Type="http://schemas.openxmlformats.org/officeDocument/2006/relationships/image" Target="../media/image1.png"/><Relationship Id="rId5" Type="http://schemas.openxmlformats.org/officeDocument/2006/relationships/diagramData" Target="../diagrams/data1.xml"/><Relationship Id="rId10" Type="http://schemas.openxmlformats.org/officeDocument/2006/relationships/image" Target="../media/image78.png"/><Relationship Id="rId4" Type="http://schemas.openxmlformats.org/officeDocument/2006/relationships/image" Target="../media/image77.jpe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22.xml"/><Relationship Id="rId7" Type="http://schemas.microsoft.com/office/2011/relationships/inkAction" Target="../ink/inkAction4.xml"/><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5.xml"/><Relationship Id="rId1" Type="http://schemas.openxmlformats.org/officeDocument/2006/relationships/tags" Target="../tags/tag28.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www.cosmopolitan.com/lifestyle/a37377027/deep-fake-cheer-scandal/" TargetMode="External"/><Relationship Id="rId7" Type="http://schemas.openxmlformats.org/officeDocument/2006/relationships/image" Target="../media/image103.png"/><Relationship Id="rId2" Type="http://schemas.openxmlformats.org/officeDocument/2006/relationships/slideLayout" Target="../slideLayouts/slideLayout17.xml"/><Relationship Id="rId1" Type="http://schemas.openxmlformats.org/officeDocument/2006/relationships/tags" Target="../tags/tag3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B4jNttRvbpU?feature=oembed" TargetMode="External"/><Relationship Id="rId1" Type="http://schemas.openxmlformats.org/officeDocument/2006/relationships/tags" Target="../tags/tag31.xml"/><Relationship Id="rId5" Type="http://schemas.openxmlformats.org/officeDocument/2006/relationships/image" Target="../media/image107.jpeg"/><Relationship Id="rId4"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xml"/><Relationship Id="rId1" Type="http://schemas.openxmlformats.org/officeDocument/2006/relationships/tags" Target="../tags/tag33.xml"/><Relationship Id="rId5" Type="http://schemas.openxmlformats.org/officeDocument/2006/relationships/image" Target="../media/image111.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5.xml"/><Relationship Id="rId1" Type="http://schemas.openxmlformats.org/officeDocument/2006/relationships/tags" Target="../tags/tag34.xml"/><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7.xml"/><Relationship Id="rId5" Type="http://schemas.openxmlformats.org/officeDocument/2006/relationships/hyperlink" Target="https://www.businessinsider.com/psychological-differences-between-conservatives-and-liberals-2018-2" TargetMode="Externa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microsoft.com/office/2011/relationships/inkAction" Target="../ink/inkAction5.xml"/><Relationship Id="rId5" Type="http://schemas.openxmlformats.org/officeDocument/2006/relationships/image" Target="../media/image120.png"/><Relationship Id="rId4" Type="http://schemas.openxmlformats.org/officeDocument/2006/relationships/image" Target="../media/image119.png"/></Relationships>
</file>

<file path=ppt/slides/_rels/slide6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3.xml"/><Relationship Id="rId1" Type="http://schemas.openxmlformats.org/officeDocument/2006/relationships/slideLayout" Target="../slideLayouts/slideLayout27.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notesSlide" Target="../notesSlides/notesSlide36.xml"/><Relationship Id="rId7" Type="http://schemas.openxmlformats.org/officeDocument/2006/relationships/image" Target="../media/image131.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56.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2.jpeg"/><Relationship Id="rId1" Type="http://schemas.openxmlformats.org/officeDocument/2006/relationships/slideLayout" Target="../slideLayouts/slideLayout66.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5.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7.xml"/></Relationships>
</file>

<file path=ppt/slides/_rels/slide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50.png"/><Relationship Id="rId4" Type="http://schemas.openxmlformats.org/officeDocument/2006/relationships/image" Target="../media/image149.jpeg"/></Relationships>
</file>

<file path=ppt/slides/_rels/slide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17.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153.png"/><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17.xml"/><Relationship Id="rId1" Type="http://schemas.openxmlformats.org/officeDocument/2006/relationships/tags" Target="../tags/tag39.xml"/><Relationship Id="rId5" Type="http://schemas.openxmlformats.org/officeDocument/2006/relationships/image" Target="../media/image156.tiff"/><Relationship Id="rId4" Type="http://schemas.openxmlformats.org/officeDocument/2006/relationships/image" Target="../media/image155.tiff"/></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157.png"/></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58.emf"/></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48.jpeg"/><Relationship Id="rId1" Type="http://schemas.openxmlformats.org/officeDocument/2006/relationships/slideLayout" Target="../slideLayouts/slideLayout17.xml"/><Relationship Id="rId5" Type="http://schemas.openxmlformats.org/officeDocument/2006/relationships/image" Target="../media/image62.png"/><Relationship Id="rId4" Type="http://schemas.microsoft.com/office/2011/relationships/inkAction" Target="../ink/inkAction6.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8.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video" Target="../media/media1.mp4"/><Relationship Id="rId7" Type="http://schemas.microsoft.com/office/2011/relationships/inkAction" Target="../ink/inkAction7.xml"/><Relationship Id="rId2" Type="http://schemas.microsoft.com/office/2007/relationships/media" Target="../media/media1.mp4"/><Relationship Id="rId1" Type="http://schemas.openxmlformats.org/officeDocument/2006/relationships/tags" Target="../tags/tag40.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5: Information and Deception</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303B-288B-2BED-CB80-B4AF1540822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A9C6AFEB-03B0-996C-1FF9-2B4E430A6779}"/>
              </a:ext>
            </a:extLst>
          </p:cNvPr>
          <p:cNvPicPr>
            <a:picLocks noChangeAspect="1"/>
          </p:cNvPicPr>
          <p:nvPr/>
        </p:nvPicPr>
        <p:blipFill>
          <a:blip r:embed="rId3"/>
          <a:stretch>
            <a:fillRect/>
          </a:stretch>
        </p:blipFill>
        <p:spPr>
          <a:xfrm>
            <a:off x="0" y="-52476"/>
            <a:ext cx="8802329" cy="7464832"/>
          </a:xfrm>
          <a:prstGeom prst="rect">
            <a:avLst/>
          </a:prstGeom>
        </p:spPr>
      </p:pic>
      <p:pic>
        <p:nvPicPr>
          <p:cNvPr id="7" name="Picture 6">
            <a:extLst>
              <a:ext uri="{FF2B5EF4-FFF2-40B4-BE49-F238E27FC236}">
                <a16:creationId xmlns:a16="http://schemas.microsoft.com/office/drawing/2014/main" id="{6BE02184-F1D8-E8D2-07A0-21974C29290A}"/>
              </a:ext>
            </a:extLst>
          </p:cNvPr>
          <p:cNvPicPr>
            <a:picLocks noChangeAspect="1"/>
          </p:cNvPicPr>
          <p:nvPr/>
        </p:nvPicPr>
        <p:blipFill>
          <a:blip r:embed="rId4"/>
          <a:stretch>
            <a:fillRect/>
          </a:stretch>
        </p:blipFill>
        <p:spPr>
          <a:xfrm>
            <a:off x="2108136" y="1441849"/>
            <a:ext cx="11227076" cy="2529420"/>
          </a:xfrm>
          <a:prstGeom prst="rect">
            <a:avLst/>
          </a:prstGeom>
        </p:spPr>
      </p:pic>
      <p:pic>
        <p:nvPicPr>
          <p:cNvPr id="9" name="Content Placeholder 8">
            <a:extLst>
              <a:ext uri="{FF2B5EF4-FFF2-40B4-BE49-F238E27FC236}">
                <a16:creationId xmlns:a16="http://schemas.microsoft.com/office/drawing/2014/main" id="{22C672DB-7208-C952-2C0A-95B809FB1DDF}"/>
              </a:ext>
            </a:extLst>
          </p:cNvPr>
          <p:cNvPicPr>
            <a:picLocks noGrp="1" noChangeAspect="1"/>
          </p:cNvPicPr>
          <p:nvPr>
            <p:ph idx="1"/>
          </p:nvPr>
        </p:nvPicPr>
        <p:blipFill>
          <a:blip r:embed="rId5"/>
          <a:stretch>
            <a:fillRect/>
          </a:stretch>
        </p:blipFill>
        <p:spPr>
          <a:xfrm>
            <a:off x="1994750" y="4974969"/>
            <a:ext cx="11629811" cy="2915418"/>
          </a:xfrm>
        </p:spPr>
      </p:pic>
    </p:spTree>
    <p:custDataLst>
      <p:tags r:id="rId1"/>
    </p:custDataLst>
    <p:extLst>
      <p:ext uri="{BB962C8B-B14F-4D97-AF65-F5344CB8AC3E}">
        <p14:creationId xmlns:p14="http://schemas.microsoft.com/office/powerpoint/2010/main" val="360770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0ABA-4732-904D-878F-BE7E8E1E5E43}"/>
              </a:ext>
            </a:extLst>
          </p:cNvPr>
          <p:cNvSpPr>
            <a:spLocks noGrp="1"/>
          </p:cNvSpPr>
          <p:nvPr>
            <p:ph type="title"/>
          </p:nvPr>
        </p:nvSpPr>
        <p:spPr/>
        <p:txBody>
          <a:bodyPr/>
          <a:lstStyle/>
          <a:p>
            <a:r>
              <a:rPr lang="nb-NO" dirty="0"/>
              <a:t>Consequences</a:t>
            </a:r>
            <a:endParaRPr lang="en-GB" dirty="0"/>
          </a:p>
        </p:txBody>
      </p:sp>
      <p:pic>
        <p:nvPicPr>
          <p:cNvPr id="7" name="Content Placeholder 6">
            <a:extLst>
              <a:ext uri="{FF2B5EF4-FFF2-40B4-BE49-F238E27FC236}">
                <a16:creationId xmlns:a16="http://schemas.microsoft.com/office/drawing/2014/main" id="{41C0C80E-D706-E1F4-C5C2-BE59A2E13837}"/>
              </a:ext>
            </a:extLst>
          </p:cNvPr>
          <p:cNvPicPr>
            <a:picLocks noGrp="1" noChangeAspect="1"/>
          </p:cNvPicPr>
          <p:nvPr>
            <p:ph idx="1"/>
          </p:nvPr>
        </p:nvPicPr>
        <p:blipFill>
          <a:blip r:embed="rId3"/>
          <a:stretch>
            <a:fillRect/>
          </a:stretch>
        </p:blipFill>
        <p:spPr>
          <a:xfrm>
            <a:off x="2348172" y="4252836"/>
            <a:ext cx="9934056" cy="1097434"/>
          </a:xfrm>
        </p:spPr>
      </p:pic>
      <p:pic>
        <p:nvPicPr>
          <p:cNvPr id="5" name="Picture 4">
            <a:extLst>
              <a:ext uri="{FF2B5EF4-FFF2-40B4-BE49-F238E27FC236}">
                <a16:creationId xmlns:a16="http://schemas.microsoft.com/office/drawing/2014/main" id="{820BCE1A-6915-6B82-0FD7-D0C74D41F98E}"/>
              </a:ext>
            </a:extLst>
          </p:cNvPr>
          <p:cNvPicPr>
            <a:picLocks noChangeAspect="1"/>
          </p:cNvPicPr>
          <p:nvPr/>
        </p:nvPicPr>
        <p:blipFill>
          <a:blip r:embed="rId4"/>
          <a:stretch>
            <a:fillRect/>
          </a:stretch>
        </p:blipFill>
        <p:spPr>
          <a:xfrm>
            <a:off x="1" y="2028826"/>
            <a:ext cx="12391849" cy="1977666"/>
          </a:xfrm>
          <a:prstGeom prst="rect">
            <a:avLst/>
          </a:prstGeom>
        </p:spPr>
      </p:pic>
    </p:spTree>
    <p:custDataLst>
      <p:tags r:id="rId1"/>
    </p:custDataLst>
    <p:extLst>
      <p:ext uri="{BB962C8B-B14F-4D97-AF65-F5344CB8AC3E}">
        <p14:creationId xmlns:p14="http://schemas.microsoft.com/office/powerpoint/2010/main" val="296115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DE885-6853-0B2F-F966-79D317558A9F}"/>
              </a:ext>
            </a:extLst>
          </p:cNvPr>
          <p:cNvSpPr>
            <a:spLocks noGrp="1"/>
          </p:cNvSpPr>
          <p:nvPr>
            <p:ph type="title"/>
          </p:nvPr>
        </p:nvSpPr>
        <p:spPr/>
        <p:txBody>
          <a:bodyPr/>
          <a:lstStyle/>
          <a:p>
            <a:r>
              <a:rPr lang="nb-NO" dirty="0"/>
              <a:t>EU?</a:t>
            </a:r>
            <a:endParaRPr lang="en-GB" dirty="0"/>
          </a:p>
        </p:txBody>
      </p:sp>
      <p:sp>
        <p:nvSpPr>
          <p:cNvPr id="3" name="Content Placeholder 2">
            <a:extLst>
              <a:ext uri="{FF2B5EF4-FFF2-40B4-BE49-F238E27FC236}">
                <a16:creationId xmlns:a16="http://schemas.microsoft.com/office/drawing/2014/main" id="{FDAA975F-9488-1D91-24C9-6E25125548B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04A6FBD-FDAA-21B0-A926-F1620A7BBE5B}"/>
              </a:ext>
            </a:extLst>
          </p:cNvPr>
          <p:cNvPicPr>
            <a:picLocks noChangeAspect="1"/>
          </p:cNvPicPr>
          <p:nvPr/>
        </p:nvPicPr>
        <p:blipFill>
          <a:blip r:embed="rId3"/>
          <a:stretch>
            <a:fillRect/>
          </a:stretch>
        </p:blipFill>
        <p:spPr>
          <a:xfrm>
            <a:off x="4466077" y="0"/>
            <a:ext cx="6839590" cy="8229600"/>
          </a:xfrm>
          <a:prstGeom prst="rect">
            <a:avLst/>
          </a:prstGeom>
        </p:spPr>
      </p:pic>
    </p:spTree>
    <p:custDataLst>
      <p:tags r:id="rId1"/>
    </p:custDataLst>
    <p:extLst>
      <p:ext uri="{BB962C8B-B14F-4D97-AF65-F5344CB8AC3E}">
        <p14:creationId xmlns:p14="http://schemas.microsoft.com/office/powerpoint/2010/main" val="1751587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7DC8D3C-CD08-4730-BEBD-67C68535C418}"/>
              </a:ext>
            </a:extLst>
          </p:cNvPr>
          <p:cNvPicPr>
            <a:picLocks noChangeAspect="1"/>
          </p:cNvPicPr>
          <p:nvPr/>
        </p:nvPicPr>
        <p:blipFill>
          <a:blip r:embed="rId3"/>
          <a:stretch>
            <a:fillRect/>
          </a:stretch>
        </p:blipFill>
        <p:spPr>
          <a:xfrm>
            <a:off x="1508761" y="117500"/>
            <a:ext cx="11153702" cy="7769200"/>
          </a:xfrm>
          <a:prstGeom prst="rect">
            <a:avLst/>
          </a:prstGeom>
        </p:spPr>
      </p:pic>
    </p:spTree>
    <p:extLst>
      <p:ext uri="{BB962C8B-B14F-4D97-AF65-F5344CB8AC3E}">
        <p14:creationId xmlns:p14="http://schemas.microsoft.com/office/powerpoint/2010/main" val="1755214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25F5-BF8E-F8E8-4855-35F84D8F4261}"/>
              </a:ext>
            </a:extLst>
          </p:cNvPr>
          <p:cNvSpPr>
            <a:spLocks noGrp="1"/>
          </p:cNvSpPr>
          <p:nvPr>
            <p:ph type="title"/>
          </p:nvPr>
        </p:nvSpPr>
        <p:spPr/>
        <p:txBody>
          <a:bodyPr/>
          <a:lstStyle/>
          <a:p>
            <a:r>
              <a:rPr lang="nb-NO" dirty="0"/>
              <a:t>Them but not us </a:t>
            </a:r>
            <a:r>
              <a:rPr lang="nb-NO" sz="1920" dirty="0"/>
              <a:t>(remeber this for later)</a:t>
            </a:r>
            <a:endParaRPr lang="en-GB" dirty="0"/>
          </a:p>
        </p:txBody>
      </p:sp>
      <p:sp>
        <p:nvSpPr>
          <p:cNvPr id="3" name="Content Placeholder 2">
            <a:extLst>
              <a:ext uri="{FF2B5EF4-FFF2-40B4-BE49-F238E27FC236}">
                <a16:creationId xmlns:a16="http://schemas.microsoft.com/office/drawing/2014/main" id="{3A9D0049-F38D-2551-FBC9-38DDE8179FB3}"/>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EE5DE61A-1491-F15A-1303-D17CE38EC7D7}"/>
              </a:ext>
            </a:extLst>
          </p:cNvPr>
          <p:cNvPicPr>
            <a:picLocks noChangeAspect="1"/>
          </p:cNvPicPr>
          <p:nvPr/>
        </p:nvPicPr>
        <p:blipFill>
          <a:blip r:embed="rId4"/>
          <a:stretch>
            <a:fillRect/>
          </a:stretch>
        </p:blipFill>
        <p:spPr>
          <a:xfrm>
            <a:off x="619258" y="1772180"/>
            <a:ext cx="12336674" cy="3753408"/>
          </a:xfrm>
          <a:prstGeom prst="rect">
            <a:avLst/>
          </a:prstGeom>
        </p:spPr>
      </p:pic>
      <p:pic>
        <p:nvPicPr>
          <p:cNvPr id="7" name="Picture 6">
            <a:extLst>
              <a:ext uri="{FF2B5EF4-FFF2-40B4-BE49-F238E27FC236}">
                <a16:creationId xmlns:a16="http://schemas.microsoft.com/office/drawing/2014/main" id="{E0C875C1-0B12-8281-1673-158860A05289}"/>
              </a:ext>
            </a:extLst>
          </p:cNvPr>
          <p:cNvPicPr>
            <a:picLocks noChangeAspect="1"/>
          </p:cNvPicPr>
          <p:nvPr/>
        </p:nvPicPr>
        <p:blipFill>
          <a:blip r:embed="rId5"/>
          <a:stretch>
            <a:fillRect/>
          </a:stretch>
        </p:blipFill>
        <p:spPr>
          <a:xfrm>
            <a:off x="4644" y="2567661"/>
            <a:ext cx="14625756" cy="2806417"/>
          </a:xfrm>
          <a:prstGeom prst="rect">
            <a:avLst/>
          </a:prstGeom>
        </p:spPr>
      </p:pic>
    </p:spTree>
    <p:custDataLst>
      <p:tags r:id="rId1"/>
    </p:custDataLst>
    <p:extLst>
      <p:ext uri="{BB962C8B-B14F-4D97-AF65-F5344CB8AC3E}">
        <p14:creationId xmlns:p14="http://schemas.microsoft.com/office/powerpoint/2010/main" val="163329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C4F454C-703E-4E52-9E39-3158DA1C99A0}"/>
              </a:ext>
            </a:extLst>
          </p:cNvPr>
          <p:cNvPicPr>
            <a:picLocks noChangeAspect="1"/>
          </p:cNvPicPr>
          <p:nvPr/>
        </p:nvPicPr>
        <p:blipFill>
          <a:blip r:embed="rId3"/>
          <a:stretch>
            <a:fillRect/>
          </a:stretch>
        </p:blipFill>
        <p:spPr>
          <a:xfrm>
            <a:off x="6675120" y="437867"/>
            <a:ext cx="7081558" cy="1328514"/>
          </a:xfrm>
          <a:prstGeom prst="rect">
            <a:avLst/>
          </a:prstGeom>
        </p:spPr>
      </p:pic>
      <p:pic>
        <p:nvPicPr>
          <p:cNvPr id="5" name="Grafik 4">
            <a:extLst>
              <a:ext uri="{FF2B5EF4-FFF2-40B4-BE49-F238E27FC236}">
                <a16:creationId xmlns:a16="http://schemas.microsoft.com/office/drawing/2014/main" id="{BD2D21CA-F6E4-46C1-AA2E-E775FF612325}"/>
              </a:ext>
            </a:extLst>
          </p:cNvPr>
          <p:cNvPicPr>
            <a:picLocks noChangeAspect="1"/>
          </p:cNvPicPr>
          <p:nvPr/>
        </p:nvPicPr>
        <p:blipFill>
          <a:blip r:embed="rId4"/>
          <a:stretch>
            <a:fillRect/>
          </a:stretch>
        </p:blipFill>
        <p:spPr>
          <a:xfrm>
            <a:off x="577215" y="197754"/>
            <a:ext cx="4237724" cy="2498820"/>
          </a:xfrm>
          <a:prstGeom prst="rect">
            <a:avLst/>
          </a:prstGeom>
        </p:spPr>
      </p:pic>
      <p:sp>
        <p:nvSpPr>
          <p:cNvPr id="6" name="Textfeld 5">
            <a:extLst>
              <a:ext uri="{FF2B5EF4-FFF2-40B4-BE49-F238E27FC236}">
                <a16:creationId xmlns:a16="http://schemas.microsoft.com/office/drawing/2014/main" id="{404B015F-B46E-4D00-9025-49A0AC4B4257}"/>
              </a:ext>
            </a:extLst>
          </p:cNvPr>
          <p:cNvSpPr txBox="1"/>
          <p:nvPr/>
        </p:nvSpPr>
        <p:spPr>
          <a:xfrm>
            <a:off x="480061" y="3132819"/>
            <a:ext cx="13394503" cy="5078313"/>
          </a:xfrm>
          <a:prstGeom prst="rect">
            <a:avLst/>
          </a:prstGeom>
          <a:noFill/>
        </p:spPr>
        <p:txBody>
          <a:bodyPr wrap="square" rtlCol="0">
            <a:spAutoFit/>
          </a:bodyPr>
          <a:lstStyle/>
          <a:p>
            <a:pPr defTabSz="1097280"/>
            <a:r>
              <a:rPr lang="en-US" sz="2160" i="1" dirty="0">
                <a:solidFill>
                  <a:prstClr val="black"/>
                </a:solidFill>
                <a:latin typeface="Aptos" panose="02110004020202020204"/>
              </a:rPr>
              <a:t>“Our findings indicate that the </a:t>
            </a:r>
            <a:r>
              <a:rPr lang="en-US" sz="2160" i="1" dirty="0">
                <a:solidFill>
                  <a:srgbClr val="FF0000"/>
                </a:solidFill>
                <a:latin typeface="Aptos" panose="02110004020202020204"/>
              </a:rPr>
              <a:t>fake news audience is small and comprises a subset of the Internet’s heaviest users</a:t>
            </a:r>
            <a:r>
              <a:rPr lang="en-US" sz="2160" i="1" dirty="0">
                <a:solidFill>
                  <a:prstClr val="black"/>
                </a:solidFill>
                <a:latin typeface="Aptos" panose="02110004020202020204"/>
              </a:rPr>
              <a:t>, while the real news audience commands a majority of the total Internet audience. Not only are established news brands’ audiences significantly larger, but they are more loyal as well. Fake news sites, on the other hand, suffer the downside of the Law of Double Jeopardy—</a:t>
            </a:r>
            <a:r>
              <a:rPr lang="en-US" sz="2160" i="1" dirty="0">
                <a:solidFill>
                  <a:srgbClr val="FF0000"/>
                </a:solidFill>
                <a:latin typeface="Aptos" panose="02110004020202020204"/>
              </a:rPr>
              <a:t>small, disloyal audiences</a:t>
            </a:r>
            <a:r>
              <a:rPr lang="en-US" sz="2160" i="1" dirty="0">
                <a:solidFill>
                  <a:prstClr val="black"/>
                </a:solidFill>
                <a:latin typeface="Aptos" panose="02110004020202020204"/>
              </a:rPr>
              <a:t>. These findings are consistent with prior research that concludes that light users tend to stick to the most popular content, while heavy users consume both the popular content while also venturing out to more obscure fare.”</a:t>
            </a:r>
          </a:p>
          <a:p>
            <a:pPr defTabSz="1097280"/>
            <a:endParaRPr lang="en-US" sz="2160" i="1" dirty="0">
              <a:solidFill>
                <a:prstClr val="black"/>
              </a:solidFill>
              <a:latin typeface="Aptos" panose="02110004020202020204"/>
            </a:endParaRPr>
          </a:p>
          <a:p>
            <a:pPr defTabSz="1097280"/>
            <a:r>
              <a:rPr lang="en-US" sz="2160" i="1" dirty="0">
                <a:solidFill>
                  <a:prstClr val="black"/>
                </a:solidFill>
                <a:latin typeface="Aptos" panose="02110004020202020204"/>
              </a:rPr>
              <a:t>“The use of these platforms alone does not lead to the consumption of fake news. Rather, it is the </a:t>
            </a:r>
            <a:r>
              <a:rPr lang="en-US" sz="2160" i="1" dirty="0">
                <a:solidFill>
                  <a:srgbClr val="FF0000"/>
                </a:solidFill>
                <a:latin typeface="Aptos" panose="02110004020202020204"/>
              </a:rPr>
              <a:t>amount of time a user spends with Facebook </a:t>
            </a:r>
            <a:r>
              <a:rPr lang="en-US" sz="2160" i="1" dirty="0">
                <a:solidFill>
                  <a:prstClr val="black"/>
                </a:solidFill>
                <a:latin typeface="Aptos" panose="02110004020202020204"/>
              </a:rPr>
              <a:t>that is likely correlated with levels of fake news use.”</a:t>
            </a:r>
          </a:p>
          <a:p>
            <a:pPr defTabSz="1097280"/>
            <a:endParaRPr lang="en-US" sz="2160" i="1" dirty="0">
              <a:solidFill>
                <a:prstClr val="black"/>
              </a:solidFill>
              <a:latin typeface="Aptos" panose="02110004020202020204"/>
            </a:endParaRPr>
          </a:p>
          <a:p>
            <a:pPr defTabSz="1097280"/>
            <a:r>
              <a:rPr lang="en-US" sz="2160" i="1" dirty="0">
                <a:solidFill>
                  <a:prstClr val="black"/>
                </a:solidFill>
                <a:latin typeface="Aptos" panose="02110004020202020204"/>
              </a:rPr>
              <a:t>“In light of this theoretical basis, we believe that fake news is </a:t>
            </a:r>
            <a:r>
              <a:rPr lang="en-US" sz="2160" i="1" dirty="0">
                <a:solidFill>
                  <a:srgbClr val="FF0000"/>
                </a:solidFill>
                <a:latin typeface="Aptos" panose="02110004020202020204"/>
              </a:rPr>
              <a:t>likely to remain a small audience phenomenon</a:t>
            </a:r>
            <a:r>
              <a:rPr lang="en-US" sz="2160" i="1" dirty="0">
                <a:solidFill>
                  <a:prstClr val="black"/>
                </a:solidFill>
                <a:latin typeface="Aptos" panose="02110004020202020204"/>
              </a:rPr>
              <a:t>, especially considering that even during an election cycle, when news appetite is highest (</a:t>
            </a:r>
            <a:r>
              <a:rPr lang="en-US" sz="2160" i="1" dirty="0" err="1">
                <a:solidFill>
                  <a:prstClr val="black"/>
                </a:solidFill>
                <a:latin typeface="Aptos" panose="02110004020202020204"/>
              </a:rPr>
              <a:t>Mitchelstein</a:t>
            </a:r>
            <a:r>
              <a:rPr lang="en-US" sz="2160" i="1" dirty="0">
                <a:solidFill>
                  <a:prstClr val="black"/>
                </a:solidFill>
                <a:latin typeface="Aptos" panose="02110004020202020204"/>
              </a:rPr>
              <a:t> and </a:t>
            </a:r>
            <a:r>
              <a:rPr lang="en-US" sz="2160" i="1" dirty="0" err="1">
                <a:solidFill>
                  <a:prstClr val="black"/>
                </a:solidFill>
                <a:latin typeface="Aptos" panose="02110004020202020204"/>
              </a:rPr>
              <a:t>Boczkowski</a:t>
            </a:r>
            <a:r>
              <a:rPr lang="en-US" sz="2160" i="1" dirty="0">
                <a:solidFill>
                  <a:prstClr val="black"/>
                </a:solidFill>
                <a:latin typeface="Aptos" panose="02110004020202020204"/>
              </a:rPr>
              <a:t>, 2010), we saw that the audience for fake news was still </a:t>
            </a:r>
            <a:r>
              <a:rPr lang="en-US" sz="2160" i="1" dirty="0">
                <a:solidFill>
                  <a:srgbClr val="FF0000"/>
                </a:solidFill>
                <a:latin typeface="Aptos" panose="02110004020202020204"/>
              </a:rPr>
              <a:t>both small and disloyal</a:t>
            </a:r>
            <a:r>
              <a:rPr lang="en-US" sz="2160" i="1" dirty="0">
                <a:solidFill>
                  <a:prstClr val="black"/>
                </a:solidFill>
                <a:latin typeface="Aptos" panose="02110004020202020204"/>
              </a:rPr>
              <a:t>.”</a:t>
            </a:r>
          </a:p>
          <a:p>
            <a:pPr defTabSz="1097280"/>
            <a:endParaRPr lang="en-US" sz="2160" i="1" dirty="0">
              <a:solidFill>
                <a:prstClr val="black"/>
              </a:solidFill>
              <a:latin typeface="Aptos" panose="02110004020202020204"/>
            </a:endParaRPr>
          </a:p>
          <a:p>
            <a:pPr defTabSz="1097280"/>
            <a:endParaRPr lang="de-DE" sz="2160" i="1" dirty="0">
              <a:solidFill>
                <a:prstClr val="black"/>
              </a:solidFill>
              <a:latin typeface="Aptos" panose="02110004020202020204"/>
            </a:endParaRPr>
          </a:p>
        </p:txBody>
      </p:sp>
    </p:spTree>
    <p:extLst>
      <p:ext uri="{BB962C8B-B14F-4D97-AF65-F5344CB8AC3E}">
        <p14:creationId xmlns:p14="http://schemas.microsoft.com/office/powerpoint/2010/main" val="1139215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CDB1B-B10C-4BE4-B4CF-4AF9DEC749CD}"/>
              </a:ext>
            </a:extLst>
          </p:cNvPr>
          <p:cNvSpPr>
            <a:spLocks noGrp="1"/>
          </p:cNvSpPr>
          <p:nvPr>
            <p:ph type="title"/>
          </p:nvPr>
        </p:nvSpPr>
        <p:spPr/>
        <p:txBody>
          <a:bodyPr/>
          <a:lstStyle/>
          <a:p>
            <a:r>
              <a:rPr lang="de-DE" dirty="0"/>
              <a:t>But…</a:t>
            </a:r>
          </a:p>
        </p:txBody>
      </p:sp>
      <p:sp>
        <p:nvSpPr>
          <p:cNvPr id="3" name="Inhaltsplatzhalter 2">
            <a:extLst>
              <a:ext uri="{FF2B5EF4-FFF2-40B4-BE49-F238E27FC236}">
                <a16:creationId xmlns:a16="http://schemas.microsoft.com/office/drawing/2014/main" id="{010E8836-E1D7-4119-B23A-573498F7A785}"/>
              </a:ext>
            </a:extLst>
          </p:cNvPr>
          <p:cNvSpPr>
            <a:spLocks noGrp="1"/>
          </p:cNvSpPr>
          <p:nvPr>
            <p:ph idx="1"/>
          </p:nvPr>
        </p:nvSpPr>
        <p:spPr/>
        <p:txBody>
          <a:bodyPr>
            <a:normAutofit fontScale="92500"/>
          </a:bodyPr>
          <a:lstStyle/>
          <a:p>
            <a:r>
              <a:rPr lang="en-US" i="1" dirty="0"/>
              <a:t>“This suggests that even if individual fake news sites continue to draw small audiences, fake news in general could have a </a:t>
            </a:r>
            <a:r>
              <a:rPr lang="en-US" i="1" dirty="0">
                <a:solidFill>
                  <a:srgbClr val="FF0000"/>
                </a:solidFill>
              </a:rPr>
              <a:t>corrosive effect on the news media environment</a:t>
            </a:r>
            <a:r>
              <a:rPr lang="en-US" i="1" dirty="0"/>
              <a:t>, by making it more difficult for audiences to determine what is real and what is not.” (“Dilution”)</a:t>
            </a:r>
            <a:endParaRPr lang="de-DE" i="1" dirty="0"/>
          </a:p>
          <a:p>
            <a:r>
              <a:rPr lang="en-US" i="1" dirty="0"/>
              <a:t>“When it comes to news audiences in the United States, our findings suggest that the current news crisis may be </a:t>
            </a:r>
            <a:r>
              <a:rPr lang="en-US" i="1" dirty="0">
                <a:solidFill>
                  <a:srgbClr val="FF0000"/>
                </a:solidFill>
              </a:rPr>
              <a:t>less about an abundance of fake news than a lack of trust when it comes to real news</a:t>
            </a:r>
            <a:r>
              <a:rPr lang="en-US" i="1" dirty="0"/>
              <a:t>. Only about a third of Americans currently have confidence in the mass media “to report the news fully, accurately and fairly”—the lowest level of trust since Gallup began asking the question in 1972.”</a:t>
            </a:r>
          </a:p>
          <a:p>
            <a:r>
              <a:rPr lang="en-US" i="1" dirty="0"/>
              <a:t>“Dark social web”</a:t>
            </a:r>
            <a:endParaRPr lang="de-DE" i="1" dirty="0"/>
          </a:p>
        </p:txBody>
      </p:sp>
    </p:spTree>
    <p:custDataLst>
      <p:tags r:id="rId1"/>
    </p:custDataLst>
    <p:extLst>
      <p:ext uri="{BB962C8B-B14F-4D97-AF65-F5344CB8AC3E}">
        <p14:creationId xmlns:p14="http://schemas.microsoft.com/office/powerpoint/2010/main" val="38536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FBA13-2566-4E3B-968A-C953024BFAA4}"/>
              </a:ext>
            </a:extLst>
          </p:cNvPr>
          <p:cNvSpPr>
            <a:spLocks noGrp="1"/>
          </p:cNvSpPr>
          <p:nvPr>
            <p:ph type="title"/>
          </p:nvPr>
        </p:nvSpPr>
        <p:spPr>
          <a:xfrm>
            <a:off x="1005840" y="438151"/>
            <a:ext cx="12618720" cy="853440"/>
          </a:xfrm>
        </p:spPr>
        <p:txBody>
          <a:bodyPr/>
          <a:lstStyle/>
          <a:p>
            <a:pPr algn="ctr"/>
            <a:r>
              <a:rPr lang="de-DE" dirty="0"/>
              <a:t>?</a:t>
            </a:r>
          </a:p>
        </p:txBody>
      </p:sp>
      <p:sp>
        <p:nvSpPr>
          <p:cNvPr id="3" name="Inhaltsplatzhalter 2">
            <a:extLst>
              <a:ext uri="{FF2B5EF4-FFF2-40B4-BE49-F238E27FC236}">
                <a16:creationId xmlns:a16="http://schemas.microsoft.com/office/drawing/2014/main" id="{794A028B-67BA-405D-A840-115928A4E81D}"/>
              </a:ext>
            </a:extLst>
          </p:cNvPr>
          <p:cNvSpPr>
            <a:spLocks noGrp="1"/>
          </p:cNvSpPr>
          <p:nvPr>
            <p:ph idx="1"/>
          </p:nvPr>
        </p:nvSpPr>
        <p:spPr/>
        <p:txBody>
          <a:bodyPr/>
          <a:lstStyle/>
          <a:p>
            <a:r>
              <a:rPr lang="de-DE" i="1" dirty="0" err="1"/>
              <a:t>What</a:t>
            </a:r>
            <a:r>
              <a:rPr lang="de-DE" i="1" dirty="0"/>
              <a:t> </a:t>
            </a:r>
            <a:r>
              <a:rPr lang="de-DE" i="1" dirty="0" err="1"/>
              <a:t>does</a:t>
            </a:r>
            <a:r>
              <a:rPr lang="de-DE" i="1" dirty="0"/>
              <a:t> </a:t>
            </a:r>
            <a:r>
              <a:rPr lang="de-DE" i="1" dirty="0" err="1"/>
              <a:t>that</a:t>
            </a:r>
            <a:r>
              <a:rPr lang="de-DE" i="1" dirty="0"/>
              <a:t> </a:t>
            </a:r>
            <a:r>
              <a:rPr lang="de-DE" i="1" dirty="0" err="1"/>
              <a:t>have</a:t>
            </a:r>
            <a:r>
              <a:rPr lang="de-DE" i="1" dirty="0"/>
              <a:t> </a:t>
            </a:r>
            <a:r>
              <a:rPr lang="de-DE" i="1" dirty="0" err="1"/>
              <a:t>to</a:t>
            </a:r>
            <a:r>
              <a:rPr lang="de-DE" i="1" dirty="0"/>
              <a:t> do </a:t>
            </a:r>
            <a:r>
              <a:rPr lang="de-DE" i="1" dirty="0" err="1"/>
              <a:t>with</a:t>
            </a:r>
            <a:r>
              <a:rPr lang="de-DE" i="1" dirty="0"/>
              <a:t> </a:t>
            </a:r>
            <a:r>
              <a:rPr lang="de-DE" i="1" dirty="0" err="1"/>
              <a:t>you</a:t>
            </a:r>
            <a:r>
              <a:rPr lang="de-DE" i="1" dirty="0"/>
              <a:t>/IT/CS?</a:t>
            </a:r>
          </a:p>
        </p:txBody>
      </p:sp>
    </p:spTree>
    <p:extLst>
      <p:ext uri="{BB962C8B-B14F-4D97-AF65-F5344CB8AC3E}">
        <p14:creationId xmlns:p14="http://schemas.microsoft.com/office/powerpoint/2010/main" val="474203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3CD94-1C0B-49AB-A371-C5FA3C1416B8}"/>
              </a:ext>
            </a:extLst>
          </p:cNvPr>
          <p:cNvSpPr>
            <a:spLocks noGrp="1"/>
          </p:cNvSpPr>
          <p:nvPr>
            <p:ph type="title"/>
          </p:nvPr>
        </p:nvSpPr>
        <p:spPr/>
        <p:txBody>
          <a:bodyPr/>
          <a:lstStyle/>
          <a:p>
            <a:r>
              <a:rPr lang="de-DE" dirty="0"/>
              <a:t>Definition </a:t>
            </a:r>
            <a:r>
              <a:rPr lang="de-DE" dirty="0" err="1"/>
              <a:t>of</a:t>
            </a:r>
            <a:r>
              <a:rPr lang="de-DE" dirty="0"/>
              <a:t> „fake </a:t>
            </a:r>
            <a:r>
              <a:rPr lang="de-DE" dirty="0" err="1"/>
              <a:t>news</a:t>
            </a:r>
            <a:r>
              <a:rPr lang="de-DE" dirty="0"/>
              <a:t>“</a:t>
            </a:r>
          </a:p>
        </p:txBody>
      </p:sp>
      <p:sp>
        <p:nvSpPr>
          <p:cNvPr id="3" name="Inhaltsplatzhalter 2">
            <a:extLst>
              <a:ext uri="{FF2B5EF4-FFF2-40B4-BE49-F238E27FC236}">
                <a16:creationId xmlns:a16="http://schemas.microsoft.com/office/drawing/2014/main" id="{CBD087EA-2CC0-4025-9F13-BF3E93CFA86E}"/>
              </a:ext>
            </a:extLst>
          </p:cNvPr>
          <p:cNvSpPr>
            <a:spLocks noGrp="1"/>
          </p:cNvSpPr>
          <p:nvPr>
            <p:ph idx="1"/>
          </p:nvPr>
        </p:nvSpPr>
        <p:spPr/>
        <p:txBody>
          <a:bodyPr/>
          <a:lstStyle/>
          <a:p>
            <a:r>
              <a:rPr lang="de-DE" dirty="0" err="1"/>
              <a:t>It</a:t>
            </a:r>
            <a:r>
              <a:rPr lang="de-DE" dirty="0"/>
              <a:t> </a:t>
            </a:r>
            <a:r>
              <a:rPr lang="de-DE" dirty="0" err="1"/>
              <a:t>is</a:t>
            </a:r>
            <a:r>
              <a:rPr lang="de-DE" dirty="0"/>
              <a:t> </a:t>
            </a:r>
            <a:r>
              <a:rPr lang="de-DE" dirty="0" err="1"/>
              <a:t>false</a:t>
            </a:r>
            <a:r>
              <a:rPr lang="de-DE" dirty="0"/>
              <a:t>.</a:t>
            </a:r>
          </a:p>
          <a:p>
            <a:r>
              <a:rPr lang="de-DE" dirty="0" err="1"/>
              <a:t>It</a:t>
            </a:r>
            <a:r>
              <a:rPr lang="de-DE" dirty="0"/>
              <a:t> </a:t>
            </a:r>
            <a:r>
              <a:rPr lang="de-DE" dirty="0" err="1"/>
              <a:t>is</a:t>
            </a:r>
            <a:r>
              <a:rPr lang="de-DE" dirty="0"/>
              <a:t> </a:t>
            </a:r>
            <a:r>
              <a:rPr lang="de-DE" dirty="0" err="1"/>
              <a:t>intended</a:t>
            </a:r>
            <a:r>
              <a:rPr lang="de-DE" dirty="0"/>
              <a:t> </a:t>
            </a:r>
            <a:r>
              <a:rPr lang="de-DE" dirty="0" err="1"/>
              <a:t>to</a:t>
            </a:r>
            <a:r>
              <a:rPr lang="de-DE" dirty="0"/>
              <a:t> </a:t>
            </a:r>
            <a:r>
              <a:rPr lang="de-DE" dirty="0" err="1"/>
              <a:t>deceive</a:t>
            </a:r>
            <a:r>
              <a:rPr lang="de-DE" dirty="0"/>
              <a:t> </a:t>
            </a:r>
            <a:r>
              <a:rPr lang="de-DE" dirty="0" err="1"/>
              <a:t>people</a:t>
            </a:r>
            <a:r>
              <a:rPr lang="de-DE" dirty="0"/>
              <a:t> (</a:t>
            </a:r>
            <a:r>
              <a:rPr lang="de-DE" dirty="0" err="1"/>
              <a:t>mostly</a:t>
            </a:r>
            <a:r>
              <a:rPr lang="de-DE" dirty="0"/>
              <a:t> </a:t>
            </a:r>
            <a:r>
              <a:rPr lang="de-DE" dirty="0" err="1"/>
              <a:t>political</a:t>
            </a:r>
            <a:r>
              <a:rPr lang="de-DE" dirty="0"/>
              <a:t> </a:t>
            </a:r>
            <a:r>
              <a:rPr lang="de-DE" dirty="0" err="1"/>
              <a:t>agenda</a:t>
            </a:r>
            <a:r>
              <a:rPr lang="de-DE" dirty="0"/>
              <a:t>).</a:t>
            </a:r>
          </a:p>
          <a:p>
            <a:r>
              <a:rPr lang="de-DE" dirty="0" err="1"/>
              <a:t>It</a:t>
            </a:r>
            <a:r>
              <a:rPr lang="de-DE" dirty="0"/>
              <a:t> </a:t>
            </a:r>
            <a:r>
              <a:rPr lang="de-DE" dirty="0" err="1"/>
              <a:t>does</a:t>
            </a:r>
            <a:r>
              <a:rPr lang="de-DE" dirty="0"/>
              <a:t> so </a:t>
            </a:r>
            <a:r>
              <a:rPr lang="de-DE" dirty="0" err="1"/>
              <a:t>by</a:t>
            </a:r>
            <a:r>
              <a:rPr lang="de-DE" dirty="0"/>
              <a:t> </a:t>
            </a:r>
            <a:r>
              <a:rPr lang="de-DE" dirty="0" err="1"/>
              <a:t>trying</a:t>
            </a:r>
            <a:r>
              <a:rPr lang="de-DE" dirty="0"/>
              <a:t> </a:t>
            </a:r>
            <a:r>
              <a:rPr lang="de-DE" dirty="0" err="1"/>
              <a:t>to</a:t>
            </a:r>
            <a:r>
              <a:rPr lang="de-DE" dirty="0"/>
              <a:t> </a:t>
            </a:r>
            <a:r>
              <a:rPr lang="de-DE" dirty="0" err="1"/>
              <a:t>look</a:t>
            </a:r>
            <a:r>
              <a:rPr lang="de-DE" dirty="0"/>
              <a:t> like real </a:t>
            </a:r>
            <a:r>
              <a:rPr lang="de-DE" dirty="0" err="1"/>
              <a:t>news</a:t>
            </a:r>
            <a:r>
              <a:rPr lang="de-DE" dirty="0"/>
              <a:t> (</a:t>
            </a:r>
            <a:r>
              <a:rPr lang="de-DE" dirty="0" err="1"/>
              <a:t>look</a:t>
            </a:r>
            <a:r>
              <a:rPr lang="de-DE" dirty="0"/>
              <a:t> and </a:t>
            </a:r>
            <a:r>
              <a:rPr lang="de-DE" dirty="0" err="1"/>
              <a:t>feel</a:t>
            </a:r>
            <a:r>
              <a:rPr lang="de-DE" dirty="0"/>
              <a:t>).</a:t>
            </a:r>
          </a:p>
          <a:p>
            <a:endParaRPr lang="de-DE" dirty="0"/>
          </a:p>
          <a:p>
            <a:r>
              <a:rPr lang="de-DE" dirty="0" err="1"/>
              <a:t>What</a:t>
            </a:r>
            <a:r>
              <a:rPr lang="de-DE" dirty="0"/>
              <a:t> </a:t>
            </a:r>
            <a:r>
              <a:rPr lang="de-DE" dirty="0" err="1"/>
              <a:t>psychological</a:t>
            </a:r>
            <a:r>
              <a:rPr lang="de-DE" dirty="0"/>
              <a:t> </a:t>
            </a:r>
            <a:r>
              <a:rPr lang="de-DE" dirty="0" err="1"/>
              <a:t>mechanisms</a:t>
            </a:r>
            <a:r>
              <a:rPr lang="de-DE" dirty="0"/>
              <a:t> </a:t>
            </a:r>
            <a:r>
              <a:rPr lang="de-DE" dirty="0" err="1"/>
              <a:t>does</a:t>
            </a:r>
            <a:r>
              <a:rPr lang="de-DE" dirty="0"/>
              <a:t> </a:t>
            </a:r>
            <a:r>
              <a:rPr lang="de-DE" dirty="0" err="1"/>
              <a:t>it</a:t>
            </a:r>
            <a:r>
              <a:rPr lang="de-DE" dirty="0"/>
              <a:t> </a:t>
            </a:r>
            <a:r>
              <a:rPr lang="de-DE" dirty="0" err="1"/>
              <a:t>influence</a:t>
            </a:r>
            <a:r>
              <a:rPr lang="de-DE" dirty="0"/>
              <a:t>?</a:t>
            </a:r>
          </a:p>
        </p:txBody>
      </p:sp>
    </p:spTree>
    <p:custDataLst>
      <p:tags r:id="rId1"/>
    </p:custDataLst>
    <p:extLst>
      <p:ext uri="{BB962C8B-B14F-4D97-AF65-F5344CB8AC3E}">
        <p14:creationId xmlns:p14="http://schemas.microsoft.com/office/powerpoint/2010/main" val="66961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DDB71-9EAD-1FE4-C1A0-3595EAE78AD2}"/>
              </a:ext>
            </a:extLst>
          </p:cNvPr>
          <p:cNvPicPr>
            <a:picLocks noChangeAspect="1"/>
          </p:cNvPicPr>
          <p:nvPr/>
        </p:nvPicPr>
        <p:blipFill>
          <a:blip r:embed="rId3">
            <a:alphaModFix amt="42000"/>
          </a:blip>
          <a:stretch>
            <a:fillRect/>
          </a:stretch>
        </p:blipFill>
        <p:spPr>
          <a:xfrm>
            <a:off x="0" y="0"/>
            <a:ext cx="14630400" cy="8229600"/>
          </a:xfrm>
          <a:prstGeom prst="rect">
            <a:avLst/>
          </a:prstGeom>
        </p:spPr>
      </p:pic>
      <p:sp>
        <p:nvSpPr>
          <p:cNvPr id="5" name="Tittel 4"/>
          <p:cNvSpPr>
            <a:spLocks noGrp="1"/>
          </p:cNvSpPr>
          <p:nvPr>
            <p:ph type="title"/>
          </p:nvPr>
        </p:nvSpPr>
        <p:spPr/>
        <p:txBody>
          <a:bodyPr/>
          <a:lstStyle/>
          <a:p>
            <a:r>
              <a:rPr lang="nb-NO" dirty="0"/>
              <a:t>Perception (remember me!)</a:t>
            </a:r>
          </a:p>
        </p:txBody>
      </p:sp>
      <p:sp>
        <p:nvSpPr>
          <p:cNvPr id="6" name="Plassholder for innhold 5"/>
          <p:cNvSpPr>
            <a:spLocks noGrp="1"/>
          </p:cNvSpPr>
          <p:nvPr>
            <p:ph sz="half" idx="1"/>
          </p:nvPr>
        </p:nvSpPr>
        <p:spPr>
          <a:xfrm>
            <a:off x="812801" y="2361589"/>
            <a:ext cx="5020842" cy="4656926"/>
          </a:xfrm>
        </p:spPr>
        <p:txBody>
          <a:bodyPr/>
          <a:lstStyle/>
          <a:p>
            <a:r>
              <a:rPr lang="nb-NO" dirty="0"/>
              <a:t>Bottum – Up</a:t>
            </a:r>
          </a:p>
          <a:p>
            <a:pPr lvl="1"/>
            <a:r>
              <a:rPr lang="en-US" dirty="0">
                <a:latin typeface="Arial" charset="0"/>
                <a:cs typeface="Arial" charset="0"/>
              </a:rPr>
              <a:t>Direct </a:t>
            </a:r>
            <a:r>
              <a:rPr lang="en-US" dirty="0" err="1">
                <a:latin typeface="Arial" charset="0"/>
                <a:cs typeface="Arial" charset="0"/>
              </a:rPr>
              <a:t>perseption</a:t>
            </a:r>
            <a:endParaRPr lang="en-US" dirty="0">
              <a:latin typeface="Arial" charset="0"/>
              <a:cs typeface="Arial" charset="0"/>
            </a:endParaRPr>
          </a:p>
          <a:p>
            <a:pPr lvl="1"/>
            <a:r>
              <a:rPr lang="en-US" dirty="0">
                <a:latin typeface="Arial" charset="0"/>
                <a:cs typeface="Arial" charset="0"/>
              </a:rPr>
              <a:t>Template</a:t>
            </a:r>
          </a:p>
          <a:p>
            <a:pPr lvl="1"/>
            <a:r>
              <a:rPr lang="en-US" dirty="0">
                <a:latin typeface="Arial" charset="0"/>
                <a:cs typeface="Arial" charset="0"/>
              </a:rPr>
              <a:t>‘Feature-matching’</a:t>
            </a:r>
          </a:p>
          <a:p>
            <a:pPr lvl="1"/>
            <a:r>
              <a:rPr lang="en-US" dirty="0">
                <a:latin typeface="Arial" charset="0"/>
                <a:cs typeface="Arial" charset="0"/>
              </a:rPr>
              <a:t>Recognition-by-components (RBC)</a:t>
            </a:r>
          </a:p>
          <a:p>
            <a:endParaRPr lang="nb-NO" dirty="0"/>
          </a:p>
        </p:txBody>
      </p:sp>
      <p:sp>
        <p:nvSpPr>
          <p:cNvPr id="7" name="Plassholder for innhold 6"/>
          <p:cNvSpPr>
            <a:spLocks noGrp="1"/>
          </p:cNvSpPr>
          <p:nvPr>
            <p:ph sz="half" idx="2"/>
          </p:nvPr>
        </p:nvSpPr>
        <p:spPr>
          <a:xfrm>
            <a:off x="7387558" y="2316480"/>
            <a:ext cx="5006726" cy="5293994"/>
          </a:xfrm>
        </p:spPr>
        <p:txBody>
          <a:bodyPr/>
          <a:lstStyle/>
          <a:p>
            <a:r>
              <a:rPr lang="nb-NO" dirty="0" err="1"/>
              <a:t>Top</a:t>
            </a:r>
            <a:r>
              <a:rPr lang="nb-NO" dirty="0"/>
              <a:t> – Down</a:t>
            </a:r>
          </a:p>
          <a:p>
            <a:pPr lvl="1"/>
            <a:r>
              <a:rPr lang="en-US" dirty="0" err="1">
                <a:latin typeface="Arial" charset="0"/>
                <a:cs typeface="Arial" charset="0"/>
              </a:rPr>
              <a:t>Perseption</a:t>
            </a:r>
            <a:r>
              <a:rPr lang="en-US" dirty="0">
                <a:latin typeface="Arial" charset="0"/>
                <a:cs typeface="Arial" charset="0"/>
              </a:rPr>
              <a:t> not automatic</a:t>
            </a:r>
          </a:p>
          <a:p>
            <a:pPr lvl="1"/>
            <a:r>
              <a:rPr lang="en-US" dirty="0">
                <a:latin typeface="Arial" charset="0"/>
                <a:cs typeface="Arial" charset="0"/>
              </a:rPr>
              <a:t>Cues and context</a:t>
            </a:r>
          </a:p>
          <a:p>
            <a:pPr lvl="1"/>
            <a:r>
              <a:rPr lang="en-US" dirty="0">
                <a:latin typeface="Arial" charset="0"/>
                <a:cs typeface="Arial" charset="0"/>
              </a:rPr>
              <a:t>Experience based</a:t>
            </a:r>
          </a:p>
          <a:p>
            <a:endParaRPr lang="nb-NO" dirty="0"/>
          </a:p>
        </p:txBody>
      </p:sp>
    </p:spTree>
    <p:custDataLst>
      <p:tags r:id="rId1"/>
    </p:custDataLst>
    <p:extLst>
      <p:ext uri="{BB962C8B-B14F-4D97-AF65-F5344CB8AC3E}">
        <p14:creationId xmlns:p14="http://schemas.microsoft.com/office/powerpoint/2010/main" val="294343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additive="base">
                                        <p:cTn id="28"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additive="base">
                                        <p:cTn id="34"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 calcmode="lin" valueType="num">
                                      <p:cBhvr additive="base">
                                        <p:cTn id="40"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additive="base">
                                        <p:cTn id="45"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2" presetClass="entr" presetSubtype="2" fill="hold" grpId="0" nodeType="after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 calcmode="lin" valueType="num">
                                      <p:cBhvr additive="base">
                                        <p:cTn id="50"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Attitudes and beliefs</a:t>
            </a:r>
          </a:p>
        </p:txBody>
      </p:sp>
      <p:sp>
        <p:nvSpPr>
          <p:cNvPr id="3" name="Plassholder for innhold 2"/>
          <p:cNvSpPr>
            <a:spLocks noGrp="1"/>
          </p:cNvSpPr>
          <p:nvPr>
            <p:ph sz="half" idx="1"/>
          </p:nvPr>
        </p:nvSpPr>
        <p:spPr/>
        <p:txBody>
          <a:bodyPr/>
          <a:lstStyle/>
          <a:p>
            <a:r>
              <a:rPr lang="nb-NO" dirty="0"/>
              <a:t>’Yale’ group</a:t>
            </a:r>
          </a:p>
          <a:p>
            <a:pPr lvl="1"/>
            <a:r>
              <a:rPr lang="nb-NO" dirty="0"/>
              <a:t>Carl Iver Hovland  &amp; Janis (1959)</a:t>
            </a:r>
          </a:p>
          <a:p>
            <a:pPr lvl="1"/>
            <a:r>
              <a:rPr lang="nb-NO" dirty="0"/>
              <a:t>Who (source)</a:t>
            </a:r>
          </a:p>
          <a:p>
            <a:pPr lvl="2"/>
            <a:r>
              <a:rPr lang="nb-NO" dirty="0"/>
              <a:t>Experts vs. Non-experts</a:t>
            </a:r>
          </a:p>
          <a:p>
            <a:pPr lvl="2"/>
            <a:r>
              <a:rPr lang="nb-NO" dirty="0"/>
              <a:t>Popularity</a:t>
            </a:r>
          </a:p>
          <a:p>
            <a:pPr lvl="2"/>
            <a:r>
              <a:rPr lang="nb-NO" dirty="0"/>
              <a:t>Quick talkers</a:t>
            </a:r>
          </a:p>
          <a:p>
            <a:pPr lvl="1"/>
            <a:r>
              <a:rPr lang="nb-NO" dirty="0"/>
              <a:t>What</a:t>
            </a:r>
          </a:p>
          <a:p>
            <a:pPr lvl="2"/>
            <a:r>
              <a:rPr lang="nb-NO" dirty="0"/>
              <a:t>Influence</a:t>
            </a:r>
          </a:p>
          <a:p>
            <a:pPr lvl="2"/>
            <a:r>
              <a:rPr lang="nb-NO" b="1" dirty="0"/>
              <a:t>Fear arousal</a:t>
            </a:r>
          </a:p>
        </p:txBody>
      </p:sp>
      <p:sp>
        <p:nvSpPr>
          <p:cNvPr id="4" name="Plassholder for innhold 3"/>
          <p:cNvSpPr>
            <a:spLocks noGrp="1"/>
          </p:cNvSpPr>
          <p:nvPr>
            <p:ph sz="half" idx="2"/>
          </p:nvPr>
        </p:nvSpPr>
        <p:spPr/>
        <p:txBody>
          <a:bodyPr/>
          <a:lstStyle/>
          <a:p>
            <a:pPr marL="411480" lvl="1" indent="-411480"/>
            <a:r>
              <a:rPr lang="nb-NO" dirty="0"/>
              <a:t>Who (receiver))</a:t>
            </a:r>
          </a:p>
          <a:p>
            <a:pPr marL="891540" lvl="2" indent="-411480"/>
            <a:r>
              <a:rPr lang="nb-NO" dirty="0"/>
              <a:t>Self-esteem</a:t>
            </a:r>
          </a:p>
          <a:p>
            <a:pPr marL="891540" lvl="2" indent="-411480"/>
            <a:r>
              <a:rPr lang="nb-NO" dirty="0"/>
              <a:t>Attention</a:t>
            </a:r>
          </a:p>
          <a:p>
            <a:pPr marL="891540" lvl="2" indent="-411480"/>
            <a:r>
              <a:rPr lang="nb-NO" dirty="0"/>
              <a:t>Age</a:t>
            </a:r>
          </a:p>
          <a:p>
            <a:endParaRPr lang="nb-NO"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blinds(horizontal)">
                                      <p:cBhvr>
                                        <p:cTn id="40" dur="500"/>
                                        <p:tgtEl>
                                          <p:spTgt spid="4">
                                            <p:txEl>
                                              <p:pRg st="0" end="0"/>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blinds(horizontal)">
                                      <p:cBhvr>
                                        <p:cTn id="43" dur="500"/>
                                        <p:tgtEl>
                                          <p:spTgt spid="4">
                                            <p:txEl>
                                              <p:pRg st="1" end="1"/>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blinds(horizontal)">
                                      <p:cBhvr>
                                        <p:cTn id="46" dur="500"/>
                                        <p:tgtEl>
                                          <p:spTgt spid="4">
                                            <p:txEl>
                                              <p:pRg st="2" end="2"/>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blinds(horizontal)">
                                      <p:cBhvr>
                                        <p:cTn id="4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r>
              <a:rPr lang="nb-NO" dirty="0"/>
              <a:t>Compliance vs conformity (vs obedience)</a:t>
            </a:r>
          </a:p>
          <a:p>
            <a:r>
              <a:rPr lang="nb-NO" dirty="0"/>
              <a:t>Ingratiation </a:t>
            </a:r>
            <a:r>
              <a:rPr lang="nb-NO" sz="2400" dirty="0"/>
              <a:t>(Jones, 1964)</a:t>
            </a:r>
          </a:p>
          <a:p>
            <a:r>
              <a:rPr lang="nb-NO" dirty="0" err="1"/>
              <a:t>Reciprocity</a:t>
            </a:r>
            <a:r>
              <a:rPr lang="nb-NO" dirty="0"/>
              <a:t> </a:t>
            </a:r>
            <a:r>
              <a:rPr lang="nb-NO" dirty="0" err="1"/>
              <a:t>Principle</a:t>
            </a:r>
            <a:r>
              <a:rPr lang="nb-NO" dirty="0"/>
              <a:t> </a:t>
            </a:r>
            <a:r>
              <a:rPr lang="nb-NO" sz="2400" dirty="0"/>
              <a:t>(</a:t>
            </a:r>
            <a:r>
              <a:rPr lang="nb-NO" sz="2400" dirty="0" err="1"/>
              <a:t>Regan</a:t>
            </a:r>
            <a:r>
              <a:rPr lang="nb-NO" sz="2400" dirty="0"/>
              <a:t>, 1971)</a:t>
            </a:r>
          </a:p>
          <a:p>
            <a:endParaRPr lang="nb-NO" dirty="0"/>
          </a:p>
        </p:txBody>
      </p:sp>
      <p:sp>
        <p:nvSpPr>
          <p:cNvPr id="4" name="Tittel 1"/>
          <p:cNvSpPr>
            <a:spLocks noGrp="1"/>
          </p:cNvSpPr>
          <p:nvPr>
            <p:ph type="title"/>
          </p:nvPr>
        </p:nvSpPr>
        <p:spPr/>
        <p:txBody>
          <a:bodyPr/>
          <a:lstStyle/>
          <a:p>
            <a:r>
              <a:rPr lang="nb-NO" dirty="0"/>
              <a:t>Attitudes and Beliefs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DCBE5-F6AE-64B4-EB1C-99ED5C07BFE2}"/>
              </a:ext>
            </a:extLst>
          </p:cNvPr>
          <p:cNvPicPr>
            <a:picLocks noChangeAspect="1"/>
          </p:cNvPicPr>
          <p:nvPr/>
        </p:nvPicPr>
        <p:blipFill>
          <a:blip r:embed="rId3">
            <a:alphaModFix amt="23000"/>
          </a:blip>
          <a:stretch>
            <a:fillRect/>
          </a:stretch>
        </p:blipFill>
        <p:spPr>
          <a:xfrm>
            <a:off x="0" y="102556"/>
            <a:ext cx="14630400" cy="8024489"/>
          </a:xfrm>
          <a:prstGeom prst="rect">
            <a:avLst/>
          </a:prstGeom>
        </p:spPr>
      </p:pic>
      <p:sp>
        <p:nvSpPr>
          <p:cNvPr id="6" name="Plassholder for innhold 5"/>
          <p:cNvSpPr>
            <a:spLocks noGrp="1"/>
          </p:cNvSpPr>
          <p:nvPr>
            <p:ph idx="1"/>
          </p:nvPr>
        </p:nvSpPr>
        <p:spPr/>
        <p:txBody>
          <a:bodyPr/>
          <a:lstStyle/>
          <a:p>
            <a:r>
              <a:rPr lang="nb-NO" dirty="0"/>
              <a:t>Source:</a:t>
            </a:r>
          </a:p>
          <a:p>
            <a:pPr lvl="1"/>
            <a:r>
              <a:rPr lang="nb-NO" dirty="0"/>
              <a:t>Credibility</a:t>
            </a:r>
          </a:p>
          <a:p>
            <a:pPr lvl="1"/>
            <a:r>
              <a:rPr lang="nb-NO" dirty="0"/>
              <a:t>Similarity</a:t>
            </a:r>
          </a:p>
          <a:p>
            <a:pPr lvl="1"/>
            <a:r>
              <a:rPr lang="nb-NO" dirty="0"/>
              <a:t>Involvolvement </a:t>
            </a:r>
          </a:p>
        </p:txBody>
      </p:sp>
      <p:sp>
        <p:nvSpPr>
          <p:cNvPr id="4" name="Tittel 1">
            <a:extLst>
              <a:ext uri="{FF2B5EF4-FFF2-40B4-BE49-F238E27FC236}">
                <a16:creationId xmlns:a16="http://schemas.microsoft.com/office/drawing/2014/main" id="{B038DFBA-76F2-967E-47AF-7313F4D95CA5}"/>
              </a:ext>
            </a:extLst>
          </p:cNvPr>
          <p:cNvSpPr txBox="1">
            <a:spLocks/>
          </p:cNvSpPr>
          <p:nvPr/>
        </p:nvSpPr>
        <p:spPr>
          <a:xfrm>
            <a:off x="1188720" y="6210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r>
              <a:rPr lang="nb-NO" sz="5280" dirty="0">
                <a:solidFill>
                  <a:prstClr val="black"/>
                </a:solidFill>
                <a:latin typeface="Aptos Display" panose="02110004020202020204"/>
              </a:rPr>
              <a:t>Attitudes and Beliefs</a:t>
            </a:r>
          </a:p>
        </p:txBody>
      </p:sp>
      <p:pic>
        <p:nvPicPr>
          <p:cNvPr id="8194" name="Picture 2" descr="Lionel Messi 2020 ► The Pepsi Commercial | ft. Lionel Messi, Pogba, Salah,  Sterling 2020">
            <a:extLst>
              <a:ext uri="{FF2B5EF4-FFF2-40B4-BE49-F238E27FC236}">
                <a16:creationId xmlns:a16="http://schemas.microsoft.com/office/drawing/2014/main" id="{5A417DF6-B1C3-43D6-E3C5-DC728B28D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7810" y="44299"/>
            <a:ext cx="5723869" cy="42929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4" descr="In CPAC speech, Trump predicts 'losing World War III' if he is not elected  • Utah News Dispatch">
            <a:extLst>
              <a:ext uri="{FF2B5EF4-FFF2-40B4-BE49-F238E27FC236}">
                <a16:creationId xmlns:a16="http://schemas.microsoft.com/office/drawing/2014/main" id="{A6A57699-6FA8-7CE1-1184-91B807F44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810" y="4413686"/>
            <a:ext cx="5723870" cy="381591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ox(in)">
                                      <p:cBhvr>
                                        <p:cTn id="10" dur="500"/>
                                        <p:tgtEl>
                                          <p:spTgt spid="6">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ox(in)">
                                      <p:cBhvr>
                                        <p:cTn id="13" dur="500"/>
                                        <p:tgtEl>
                                          <p:spTgt spid="6">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ox(in)">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wipe(down)">
                                      <p:cBhvr>
                                        <p:cTn id="21" dur="500"/>
                                        <p:tgtEl>
                                          <p:spTgt spid="819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FBF55-0071-4B12-AD07-F398F50D0BA6}"/>
              </a:ext>
            </a:extLst>
          </p:cNvPr>
          <p:cNvSpPr>
            <a:spLocks noGrp="1"/>
          </p:cNvSpPr>
          <p:nvPr>
            <p:ph type="title"/>
          </p:nvPr>
        </p:nvSpPr>
        <p:spPr>
          <a:xfrm>
            <a:off x="715171" y="461011"/>
            <a:ext cx="5754882" cy="807720"/>
          </a:xfrm>
        </p:spPr>
        <p:txBody>
          <a:bodyPr>
            <a:normAutofit fontScale="90000"/>
          </a:bodyPr>
          <a:lstStyle/>
          <a:p>
            <a:r>
              <a:rPr lang="de-DE" dirty="0"/>
              <a:t>Sender </a:t>
            </a:r>
            <a:r>
              <a:rPr lang="de-DE" dirty="0" err="1"/>
              <a:t>Factors</a:t>
            </a:r>
            <a:endParaRPr lang="de-DE" dirty="0"/>
          </a:p>
        </p:txBody>
      </p:sp>
      <p:sp>
        <p:nvSpPr>
          <p:cNvPr id="3" name="Inhaltsplatzhalter 2">
            <a:extLst>
              <a:ext uri="{FF2B5EF4-FFF2-40B4-BE49-F238E27FC236}">
                <a16:creationId xmlns:a16="http://schemas.microsoft.com/office/drawing/2014/main" id="{D0B103CD-3F89-48B3-8069-DD9CD30C6B4C}"/>
              </a:ext>
            </a:extLst>
          </p:cNvPr>
          <p:cNvSpPr>
            <a:spLocks noGrp="1"/>
          </p:cNvSpPr>
          <p:nvPr>
            <p:ph idx="1"/>
          </p:nvPr>
        </p:nvSpPr>
        <p:spPr>
          <a:xfrm>
            <a:off x="468631" y="1821394"/>
            <a:ext cx="5754882" cy="5909309"/>
          </a:xfrm>
        </p:spPr>
        <p:txBody>
          <a:bodyPr>
            <a:normAutofit fontScale="62500" lnSpcReduction="20000"/>
          </a:bodyPr>
          <a:lstStyle/>
          <a:p>
            <a:r>
              <a:rPr lang="de-DE" dirty="0" err="1"/>
              <a:t>Obvious</a:t>
            </a:r>
            <a:r>
              <a:rPr lang="de-DE" dirty="0"/>
              <a:t>: Message </a:t>
            </a:r>
            <a:r>
              <a:rPr lang="de-DE" dirty="0" err="1"/>
              <a:t>from</a:t>
            </a:r>
            <a:r>
              <a:rPr lang="de-DE" dirty="0"/>
              <a:t> a </a:t>
            </a:r>
            <a:r>
              <a:rPr lang="de-DE" dirty="0" err="1"/>
              <a:t>credible</a:t>
            </a:r>
            <a:r>
              <a:rPr lang="de-DE" dirty="0"/>
              <a:t> source </a:t>
            </a:r>
            <a:r>
              <a:rPr lang="de-DE" dirty="0" err="1"/>
              <a:t>is</a:t>
            </a:r>
            <a:r>
              <a:rPr lang="de-DE" dirty="0"/>
              <a:t> </a:t>
            </a:r>
            <a:r>
              <a:rPr lang="de-DE" dirty="0" err="1"/>
              <a:t>perceived</a:t>
            </a:r>
            <a:r>
              <a:rPr lang="de-DE" dirty="0"/>
              <a:t> </a:t>
            </a:r>
            <a:r>
              <a:rPr lang="de-DE" dirty="0" err="1"/>
              <a:t>as</a:t>
            </a:r>
            <a:r>
              <a:rPr lang="de-DE" dirty="0"/>
              <a:t> </a:t>
            </a:r>
            <a:r>
              <a:rPr lang="de-DE" dirty="0" err="1"/>
              <a:t>credible</a:t>
            </a:r>
            <a:r>
              <a:rPr lang="de-DE" dirty="0"/>
              <a:t>.</a:t>
            </a:r>
          </a:p>
          <a:p>
            <a:r>
              <a:rPr lang="de-DE" dirty="0" err="1"/>
              <a:t>Judging</a:t>
            </a:r>
            <a:r>
              <a:rPr lang="de-DE" dirty="0"/>
              <a:t> </a:t>
            </a:r>
            <a:r>
              <a:rPr lang="de-DE" dirty="0" err="1"/>
              <a:t>the</a:t>
            </a:r>
            <a:r>
              <a:rPr lang="de-DE" dirty="0"/>
              <a:t> </a:t>
            </a:r>
            <a:r>
              <a:rPr lang="de-DE" dirty="0" err="1"/>
              <a:t>source‘s</a:t>
            </a:r>
            <a:r>
              <a:rPr lang="de-DE" dirty="0"/>
              <a:t> </a:t>
            </a:r>
            <a:r>
              <a:rPr lang="de-DE" dirty="0" err="1"/>
              <a:t>credibility</a:t>
            </a:r>
            <a:r>
              <a:rPr lang="de-DE" dirty="0"/>
              <a:t> </a:t>
            </a:r>
            <a:r>
              <a:rPr lang="de-DE" dirty="0" err="1"/>
              <a:t>rather</a:t>
            </a:r>
            <a:r>
              <a:rPr lang="de-DE" dirty="0"/>
              <a:t> </a:t>
            </a:r>
            <a:r>
              <a:rPr lang="de-DE" dirty="0" err="1"/>
              <a:t>than</a:t>
            </a:r>
            <a:r>
              <a:rPr lang="de-DE" dirty="0"/>
              <a:t> </a:t>
            </a:r>
            <a:r>
              <a:rPr lang="de-DE" dirty="0" err="1"/>
              <a:t>the</a:t>
            </a:r>
            <a:r>
              <a:rPr lang="de-DE" dirty="0"/>
              <a:t> </a:t>
            </a:r>
            <a:r>
              <a:rPr lang="de-DE" dirty="0" err="1"/>
              <a:t>message</a:t>
            </a:r>
            <a:r>
              <a:rPr lang="de-DE" dirty="0"/>
              <a:t> </a:t>
            </a:r>
            <a:r>
              <a:rPr lang="de-DE" dirty="0" err="1"/>
              <a:t>content</a:t>
            </a:r>
            <a:r>
              <a:rPr lang="de-DE" dirty="0"/>
              <a:t> </a:t>
            </a:r>
            <a:r>
              <a:rPr lang="de-DE" dirty="0" err="1"/>
              <a:t>is</a:t>
            </a:r>
            <a:r>
              <a:rPr lang="de-DE" dirty="0"/>
              <a:t> a </a:t>
            </a:r>
            <a:r>
              <a:rPr lang="de-DE" dirty="0" err="1"/>
              <a:t>cognitive</a:t>
            </a:r>
            <a:r>
              <a:rPr lang="de-DE" dirty="0"/>
              <a:t> </a:t>
            </a:r>
            <a:r>
              <a:rPr lang="de-DE" dirty="0" err="1"/>
              <a:t>low-cost</a:t>
            </a:r>
            <a:r>
              <a:rPr lang="de-DE" dirty="0"/>
              <a:t> </a:t>
            </a:r>
            <a:r>
              <a:rPr lang="de-DE" dirty="0" err="1"/>
              <a:t>way</a:t>
            </a:r>
            <a:r>
              <a:rPr lang="de-DE" dirty="0"/>
              <a:t> </a:t>
            </a:r>
            <a:r>
              <a:rPr lang="de-DE" dirty="0" err="1"/>
              <a:t>for</a:t>
            </a:r>
            <a:r>
              <a:rPr lang="de-DE" dirty="0"/>
              <a:t> quick </a:t>
            </a:r>
            <a:r>
              <a:rPr lang="de-DE" dirty="0" err="1"/>
              <a:t>judgment</a:t>
            </a:r>
            <a:r>
              <a:rPr lang="de-DE" dirty="0"/>
              <a:t>.</a:t>
            </a:r>
          </a:p>
          <a:p>
            <a:r>
              <a:rPr lang="de-DE" dirty="0"/>
              <a:t>A </a:t>
            </a:r>
            <a:r>
              <a:rPr lang="de-DE" dirty="0" err="1"/>
              <a:t>news</a:t>
            </a:r>
            <a:r>
              <a:rPr lang="de-DE" dirty="0"/>
              <a:t> </a:t>
            </a:r>
            <a:r>
              <a:rPr lang="de-DE" dirty="0" err="1"/>
              <a:t>story</a:t>
            </a:r>
            <a:r>
              <a:rPr lang="de-DE" dirty="0"/>
              <a:t> </a:t>
            </a:r>
            <a:r>
              <a:rPr lang="de-DE" dirty="0" err="1"/>
              <a:t>posted</a:t>
            </a:r>
            <a:r>
              <a:rPr lang="de-DE" dirty="0"/>
              <a:t> on </a:t>
            </a:r>
            <a:r>
              <a:rPr lang="de-DE" dirty="0" err="1"/>
              <a:t>facebook</a:t>
            </a:r>
            <a:r>
              <a:rPr lang="de-DE" dirty="0"/>
              <a:t> </a:t>
            </a:r>
            <a:r>
              <a:rPr lang="de-DE" dirty="0" err="1"/>
              <a:t>is</a:t>
            </a:r>
            <a:r>
              <a:rPr lang="de-DE" dirty="0"/>
              <a:t> </a:t>
            </a:r>
            <a:r>
              <a:rPr lang="de-DE" dirty="0" err="1"/>
              <a:t>considered</a:t>
            </a:r>
            <a:r>
              <a:rPr lang="de-DE" dirty="0"/>
              <a:t> </a:t>
            </a:r>
            <a:r>
              <a:rPr lang="de-DE" dirty="0" err="1"/>
              <a:t>to</a:t>
            </a:r>
            <a:r>
              <a:rPr lang="de-DE" dirty="0"/>
              <a:t> </a:t>
            </a:r>
            <a:r>
              <a:rPr lang="de-DE" dirty="0" err="1"/>
              <a:t>be</a:t>
            </a:r>
            <a:r>
              <a:rPr lang="de-DE" dirty="0"/>
              <a:t> </a:t>
            </a:r>
            <a:r>
              <a:rPr lang="de-DE" dirty="0" err="1"/>
              <a:t>more</a:t>
            </a:r>
            <a:r>
              <a:rPr lang="de-DE" dirty="0"/>
              <a:t> </a:t>
            </a:r>
            <a:r>
              <a:rPr lang="de-DE" dirty="0" err="1"/>
              <a:t>credible</a:t>
            </a:r>
            <a:r>
              <a:rPr lang="de-DE" dirty="0"/>
              <a:t> </a:t>
            </a:r>
            <a:r>
              <a:rPr lang="de-DE" dirty="0" err="1"/>
              <a:t>by</a:t>
            </a:r>
            <a:r>
              <a:rPr lang="de-DE" dirty="0"/>
              <a:t> a traditional </a:t>
            </a:r>
            <a:r>
              <a:rPr lang="de-DE" dirty="0" err="1"/>
              <a:t>news</a:t>
            </a:r>
            <a:r>
              <a:rPr lang="de-DE" dirty="0"/>
              <a:t> </a:t>
            </a:r>
            <a:r>
              <a:rPr lang="de-DE" dirty="0" err="1"/>
              <a:t>media</a:t>
            </a:r>
            <a:r>
              <a:rPr lang="de-DE" dirty="0"/>
              <a:t> </a:t>
            </a:r>
            <a:r>
              <a:rPr lang="de-DE" dirty="0" err="1"/>
              <a:t>account</a:t>
            </a:r>
            <a:r>
              <a:rPr lang="de-DE" dirty="0"/>
              <a:t>, </a:t>
            </a:r>
            <a:r>
              <a:rPr lang="de-DE" dirty="0" err="1"/>
              <a:t>than</a:t>
            </a:r>
            <a:r>
              <a:rPr lang="de-DE" dirty="0"/>
              <a:t> </a:t>
            </a:r>
            <a:r>
              <a:rPr lang="de-DE" dirty="0" err="1"/>
              <a:t>when</a:t>
            </a:r>
            <a:r>
              <a:rPr lang="de-DE" dirty="0"/>
              <a:t> </a:t>
            </a:r>
            <a:r>
              <a:rPr lang="de-DE" dirty="0" err="1"/>
              <a:t>the</a:t>
            </a:r>
            <a:r>
              <a:rPr lang="de-DE" dirty="0"/>
              <a:t> same </a:t>
            </a:r>
            <a:r>
              <a:rPr lang="de-DE" dirty="0" err="1"/>
              <a:t>story</a:t>
            </a:r>
            <a:r>
              <a:rPr lang="de-DE" dirty="0"/>
              <a:t> </a:t>
            </a:r>
            <a:r>
              <a:rPr lang="de-DE" dirty="0" err="1"/>
              <a:t>is</a:t>
            </a:r>
            <a:r>
              <a:rPr lang="de-DE" dirty="0"/>
              <a:t> </a:t>
            </a:r>
            <a:r>
              <a:rPr lang="de-DE" dirty="0" err="1"/>
              <a:t>shared</a:t>
            </a:r>
            <a:r>
              <a:rPr lang="de-DE" dirty="0"/>
              <a:t> </a:t>
            </a:r>
            <a:r>
              <a:rPr lang="de-DE" dirty="0" err="1"/>
              <a:t>by</a:t>
            </a:r>
            <a:r>
              <a:rPr lang="de-DE" dirty="0"/>
              <a:t> a personal </a:t>
            </a:r>
            <a:r>
              <a:rPr lang="de-DE" dirty="0" err="1"/>
              <a:t>contact</a:t>
            </a:r>
            <a:r>
              <a:rPr lang="de-DE" dirty="0"/>
              <a:t>.</a:t>
            </a:r>
          </a:p>
          <a:p>
            <a:r>
              <a:rPr lang="de-DE" dirty="0"/>
              <a:t>This </a:t>
            </a:r>
            <a:r>
              <a:rPr lang="de-DE" dirty="0" err="1"/>
              <a:t>difference</a:t>
            </a:r>
            <a:r>
              <a:rPr lang="de-DE" dirty="0"/>
              <a:t> </a:t>
            </a:r>
            <a:r>
              <a:rPr lang="de-DE" dirty="0" err="1"/>
              <a:t>narrows</a:t>
            </a:r>
            <a:r>
              <a:rPr lang="de-DE" dirty="0"/>
              <a:t> </a:t>
            </a:r>
            <a:r>
              <a:rPr lang="de-DE" dirty="0" err="1"/>
              <a:t>when</a:t>
            </a:r>
            <a:r>
              <a:rPr lang="de-DE" dirty="0"/>
              <a:t> </a:t>
            </a:r>
            <a:r>
              <a:rPr lang="de-DE" dirty="0" err="1"/>
              <a:t>the</a:t>
            </a:r>
            <a:r>
              <a:rPr lang="de-DE" dirty="0"/>
              <a:t> </a:t>
            </a:r>
            <a:r>
              <a:rPr lang="de-DE" dirty="0" err="1"/>
              <a:t>news</a:t>
            </a:r>
            <a:r>
              <a:rPr lang="de-DE" dirty="0"/>
              <a:t> </a:t>
            </a:r>
            <a:r>
              <a:rPr lang="de-DE" dirty="0" err="1"/>
              <a:t>article</a:t>
            </a:r>
            <a:r>
              <a:rPr lang="de-DE" dirty="0"/>
              <a:t> </a:t>
            </a:r>
            <a:r>
              <a:rPr lang="de-DE" dirty="0" err="1"/>
              <a:t>is</a:t>
            </a:r>
            <a:r>
              <a:rPr lang="de-DE" dirty="0"/>
              <a:t> </a:t>
            </a:r>
            <a:r>
              <a:rPr lang="de-DE" dirty="0" err="1"/>
              <a:t>of</a:t>
            </a:r>
            <a:r>
              <a:rPr lang="de-DE" dirty="0"/>
              <a:t> </a:t>
            </a:r>
            <a:r>
              <a:rPr lang="de-DE" dirty="0" err="1"/>
              <a:t>lower</a:t>
            </a:r>
            <a:r>
              <a:rPr lang="de-DE" dirty="0"/>
              <a:t> </a:t>
            </a:r>
            <a:r>
              <a:rPr lang="de-DE" dirty="0" err="1"/>
              <a:t>relevance</a:t>
            </a:r>
            <a:r>
              <a:rPr lang="de-DE" dirty="0"/>
              <a:t>. Fake </a:t>
            </a:r>
            <a:r>
              <a:rPr lang="de-DE" dirty="0" err="1"/>
              <a:t>news</a:t>
            </a:r>
            <a:r>
              <a:rPr lang="de-DE" dirty="0"/>
              <a:t> </a:t>
            </a:r>
            <a:r>
              <a:rPr lang="de-DE" dirty="0" err="1"/>
              <a:t>are</a:t>
            </a:r>
            <a:r>
              <a:rPr lang="de-DE" dirty="0"/>
              <a:t> </a:t>
            </a:r>
            <a:r>
              <a:rPr lang="de-DE" dirty="0" err="1"/>
              <a:t>thus</a:t>
            </a:r>
            <a:r>
              <a:rPr lang="de-DE" dirty="0"/>
              <a:t> </a:t>
            </a:r>
            <a:r>
              <a:rPr lang="de-DE" dirty="0" err="1"/>
              <a:t>easier</a:t>
            </a:r>
            <a:r>
              <a:rPr lang="de-DE" dirty="0"/>
              <a:t> </a:t>
            </a:r>
            <a:r>
              <a:rPr lang="de-DE" dirty="0" err="1"/>
              <a:t>to</a:t>
            </a:r>
            <a:r>
              <a:rPr lang="de-DE" dirty="0"/>
              <a:t> </a:t>
            </a:r>
            <a:r>
              <a:rPr lang="de-DE" dirty="0" err="1"/>
              <a:t>convey</a:t>
            </a:r>
            <a:r>
              <a:rPr lang="de-DE" dirty="0"/>
              <a:t> </a:t>
            </a:r>
            <a:r>
              <a:rPr lang="de-DE" dirty="0" err="1"/>
              <a:t>when</a:t>
            </a:r>
            <a:r>
              <a:rPr lang="de-DE" dirty="0"/>
              <a:t> </a:t>
            </a:r>
            <a:r>
              <a:rPr lang="de-DE" dirty="0" err="1"/>
              <a:t>they</a:t>
            </a:r>
            <a:r>
              <a:rPr lang="de-DE" dirty="0"/>
              <a:t> </a:t>
            </a:r>
            <a:r>
              <a:rPr lang="de-DE" dirty="0" err="1"/>
              <a:t>are</a:t>
            </a:r>
            <a:r>
              <a:rPr lang="de-DE" dirty="0"/>
              <a:t> not </a:t>
            </a:r>
            <a:r>
              <a:rPr lang="de-DE" dirty="0" err="1"/>
              <a:t>actively</a:t>
            </a:r>
            <a:r>
              <a:rPr lang="de-DE" dirty="0"/>
              <a:t> „</a:t>
            </a:r>
            <a:r>
              <a:rPr lang="de-DE" dirty="0" err="1"/>
              <a:t>imposed</a:t>
            </a:r>
            <a:r>
              <a:rPr lang="de-DE" dirty="0"/>
              <a:t>“ on </a:t>
            </a:r>
            <a:r>
              <a:rPr lang="de-DE" dirty="0" err="1"/>
              <a:t>us</a:t>
            </a:r>
            <a:r>
              <a:rPr lang="de-DE" dirty="0"/>
              <a:t> and </a:t>
            </a:r>
            <a:r>
              <a:rPr lang="de-DE" dirty="0" err="1"/>
              <a:t>appear</a:t>
            </a:r>
            <a:r>
              <a:rPr lang="de-DE" dirty="0"/>
              <a:t> </a:t>
            </a:r>
            <a:r>
              <a:rPr lang="de-DE" dirty="0" err="1"/>
              <a:t>more</a:t>
            </a:r>
            <a:r>
              <a:rPr lang="de-DE" dirty="0"/>
              <a:t> </a:t>
            </a:r>
            <a:r>
              <a:rPr lang="de-DE" dirty="0" err="1"/>
              <a:t>as</a:t>
            </a:r>
            <a:r>
              <a:rPr lang="de-DE" dirty="0"/>
              <a:t> a </a:t>
            </a:r>
            <a:r>
              <a:rPr lang="de-DE" dirty="0" err="1"/>
              <a:t>subtle</a:t>
            </a:r>
            <a:r>
              <a:rPr lang="de-DE" dirty="0"/>
              <a:t> </a:t>
            </a:r>
            <a:r>
              <a:rPr lang="de-DE" dirty="0" err="1"/>
              <a:t>side</a:t>
            </a:r>
            <a:r>
              <a:rPr lang="de-DE" dirty="0"/>
              <a:t> „</a:t>
            </a:r>
            <a:r>
              <a:rPr lang="de-DE" dirty="0" err="1"/>
              <a:t>activity</a:t>
            </a:r>
            <a:r>
              <a:rPr lang="de-DE" dirty="0"/>
              <a:t>“.</a:t>
            </a:r>
          </a:p>
          <a:p>
            <a:r>
              <a:rPr lang="de-DE" dirty="0"/>
              <a:t>A </a:t>
            </a:r>
            <a:r>
              <a:rPr lang="de-DE" dirty="0" err="1"/>
              <a:t>low</a:t>
            </a:r>
            <a:r>
              <a:rPr lang="de-DE" dirty="0"/>
              <a:t> </a:t>
            </a:r>
            <a:r>
              <a:rPr lang="de-DE" dirty="0" err="1"/>
              <a:t>motivation</a:t>
            </a:r>
            <a:r>
              <a:rPr lang="de-DE" dirty="0"/>
              <a:t> </a:t>
            </a:r>
            <a:r>
              <a:rPr lang="de-DE" dirty="0" err="1"/>
              <a:t>to</a:t>
            </a:r>
            <a:r>
              <a:rPr lang="de-DE" dirty="0"/>
              <a:t> </a:t>
            </a:r>
            <a:r>
              <a:rPr lang="de-DE" dirty="0" err="1"/>
              <a:t>process</a:t>
            </a:r>
            <a:r>
              <a:rPr lang="de-DE" dirty="0"/>
              <a:t> </a:t>
            </a:r>
            <a:r>
              <a:rPr lang="de-DE" dirty="0" err="1"/>
              <a:t>information</a:t>
            </a:r>
            <a:r>
              <a:rPr lang="de-DE" dirty="0"/>
              <a:t> -&gt; </a:t>
            </a:r>
            <a:r>
              <a:rPr lang="de-DE" dirty="0" err="1"/>
              <a:t>apply</a:t>
            </a:r>
            <a:r>
              <a:rPr lang="de-DE" dirty="0"/>
              <a:t> </a:t>
            </a:r>
            <a:r>
              <a:rPr lang="de-DE" dirty="0" err="1"/>
              <a:t>heuristics</a:t>
            </a:r>
            <a:r>
              <a:rPr lang="de-DE" dirty="0"/>
              <a:t>.</a:t>
            </a:r>
          </a:p>
          <a:p>
            <a:r>
              <a:rPr lang="de-DE" dirty="0" err="1"/>
              <a:t>Effects</a:t>
            </a:r>
            <a:r>
              <a:rPr lang="de-DE" dirty="0"/>
              <a:t>: </a:t>
            </a:r>
          </a:p>
          <a:p>
            <a:pPr lvl="1"/>
            <a:r>
              <a:rPr lang="de-DE" dirty="0" err="1"/>
              <a:t>mimicking</a:t>
            </a:r>
            <a:r>
              <a:rPr lang="de-DE" dirty="0"/>
              <a:t> </a:t>
            </a:r>
            <a:r>
              <a:rPr lang="de-DE" dirty="0" err="1"/>
              <a:t>layouts</a:t>
            </a:r>
            <a:endParaRPr lang="de-DE" dirty="0"/>
          </a:p>
          <a:p>
            <a:pPr lvl="1"/>
            <a:r>
              <a:rPr lang="de-DE" dirty="0" err="1"/>
              <a:t>quoting</a:t>
            </a:r>
            <a:r>
              <a:rPr lang="de-DE" dirty="0"/>
              <a:t> </a:t>
            </a:r>
            <a:r>
              <a:rPr lang="de-DE" dirty="0" err="1"/>
              <a:t>experts</a:t>
            </a:r>
            <a:endParaRPr lang="de-DE" dirty="0"/>
          </a:p>
        </p:txBody>
      </p:sp>
      <p:grpSp>
        <p:nvGrpSpPr>
          <p:cNvPr id="5" name="Gruppieren 4">
            <a:extLst>
              <a:ext uri="{FF2B5EF4-FFF2-40B4-BE49-F238E27FC236}">
                <a16:creationId xmlns:a16="http://schemas.microsoft.com/office/drawing/2014/main" id="{34C0DC97-135E-4C15-B9BE-0A03FFCC6C06}"/>
              </a:ext>
            </a:extLst>
          </p:cNvPr>
          <p:cNvGrpSpPr/>
          <p:nvPr/>
        </p:nvGrpSpPr>
        <p:grpSpPr>
          <a:xfrm>
            <a:off x="6470053" y="676274"/>
            <a:ext cx="7926142" cy="4119193"/>
            <a:chOff x="5391710" y="1704975"/>
            <a:chExt cx="6605118" cy="3432661"/>
          </a:xfrm>
        </p:grpSpPr>
        <p:pic>
          <p:nvPicPr>
            <p:cNvPr id="1026" name="Picture 2" descr="Investigating phishing victimization with the Heuristic–Systematic Model: A  theoretical framework and an exploration - ScienceDirect">
              <a:extLst>
                <a:ext uri="{FF2B5EF4-FFF2-40B4-BE49-F238E27FC236}">
                  <a16:creationId xmlns:a16="http://schemas.microsoft.com/office/drawing/2014/main" id="{F6E2405A-9153-4D12-93BC-D6AE25CDA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0" y="1704975"/>
              <a:ext cx="6409765" cy="2933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E6A218E8-5275-4ABA-A33B-B917461EC1A5}"/>
                </a:ext>
              </a:extLst>
            </p:cNvPr>
            <p:cNvSpPr txBox="1"/>
            <p:nvPr/>
          </p:nvSpPr>
          <p:spPr>
            <a:xfrm>
              <a:off x="10258425" y="4783693"/>
              <a:ext cx="1738403" cy="353943"/>
            </a:xfrm>
            <a:prstGeom prst="rect">
              <a:avLst/>
            </a:prstGeom>
            <a:noFill/>
          </p:spPr>
          <p:txBody>
            <a:bodyPr wrap="none" rtlCol="0">
              <a:spAutoFit/>
            </a:bodyPr>
            <a:lstStyle/>
            <a:p>
              <a:pPr defTabSz="1097280"/>
              <a:r>
                <a:rPr lang="de-DE" sz="2160" dirty="0">
                  <a:solidFill>
                    <a:prstClr val="black"/>
                  </a:solidFill>
                  <a:latin typeface="Aptos" panose="02110004020202020204"/>
                </a:rPr>
                <a:t>Luo et al. (2013)</a:t>
              </a:r>
            </a:p>
          </p:txBody>
        </p:sp>
      </p:grpSp>
      <p:cxnSp>
        <p:nvCxnSpPr>
          <p:cNvPr id="7" name="Gerade Verbindung mit Pfeil 6">
            <a:extLst>
              <a:ext uri="{FF2B5EF4-FFF2-40B4-BE49-F238E27FC236}">
                <a16:creationId xmlns:a16="http://schemas.microsoft.com/office/drawing/2014/main" id="{DD0DD265-C65D-E6E7-D05A-259A7BF46558}"/>
              </a:ext>
            </a:extLst>
          </p:cNvPr>
          <p:cNvCxnSpPr/>
          <p:nvPr/>
        </p:nvCxnSpPr>
        <p:spPr>
          <a:xfrm flipV="1">
            <a:off x="8316145" y="4194632"/>
            <a:ext cx="292608" cy="1036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CD891641-3AAB-7518-A33E-98A8D9FC6E2F}"/>
              </a:ext>
            </a:extLst>
          </p:cNvPr>
          <p:cNvSpPr txBox="1"/>
          <p:nvPr/>
        </p:nvSpPr>
        <p:spPr>
          <a:xfrm>
            <a:off x="7092662" y="5230953"/>
            <a:ext cx="2688813" cy="4247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defTabSz="1097280"/>
            <a:r>
              <a:rPr lang="de-DE" sz="2160" dirty="0">
                <a:solidFill>
                  <a:prstClr val="black"/>
                </a:solidFill>
                <a:latin typeface="Aptos" panose="02110004020202020204"/>
              </a:rPr>
              <a:t>Media </a:t>
            </a:r>
            <a:r>
              <a:rPr lang="de-DE" sz="2160" dirty="0" err="1">
                <a:solidFill>
                  <a:prstClr val="black"/>
                </a:solidFill>
                <a:latin typeface="Aptos" panose="02110004020202020204"/>
              </a:rPr>
              <a:t>competencies</a:t>
            </a:r>
            <a:endParaRPr lang="de-DE" sz="2160" dirty="0">
              <a:solidFill>
                <a:prstClr val="black"/>
              </a:solidFill>
              <a:latin typeface="Aptos" panose="02110004020202020204"/>
            </a:endParaRPr>
          </a:p>
        </p:txBody>
      </p:sp>
    </p:spTree>
    <p:extLst>
      <p:ext uri="{BB962C8B-B14F-4D97-AF65-F5344CB8AC3E}">
        <p14:creationId xmlns:p14="http://schemas.microsoft.com/office/powerpoint/2010/main" val="258606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Engineer - Cyber threat to manufacturers on the rise – report">
            <a:extLst>
              <a:ext uri="{FF2B5EF4-FFF2-40B4-BE49-F238E27FC236}">
                <a16:creationId xmlns:a16="http://schemas.microsoft.com/office/drawing/2014/main" id="{3D302C59-3BAA-B26B-425C-53F5BB193E4C}"/>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1"/>
            <a:ext cx="14625536" cy="8232337"/>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p:cNvSpPr>
            <a:spLocks noGrp="1"/>
          </p:cNvSpPr>
          <p:nvPr>
            <p:ph idx="1"/>
          </p:nvPr>
        </p:nvSpPr>
        <p:spPr/>
        <p:txBody>
          <a:bodyPr/>
          <a:lstStyle/>
          <a:p>
            <a:r>
              <a:rPr lang="nb-NO" dirty="0"/>
              <a:t>Message</a:t>
            </a:r>
          </a:p>
          <a:p>
            <a:pPr lvl="1"/>
            <a:r>
              <a:rPr lang="nb-NO" dirty="0"/>
              <a:t>1 side vs. 2 side of arguement</a:t>
            </a:r>
          </a:p>
          <a:p>
            <a:pPr lvl="1"/>
            <a:r>
              <a:rPr lang="nb-NO" dirty="0"/>
              <a:t>’Mere </a:t>
            </a:r>
            <a:r>
              <a:rPr lang="nb-NO" dirty="0" err="1"/>
              <a:t>exposure</a:t>
            </a:r>
            <a:r>
              <a:rPr lang="nb-NO" dirty="0"/>
              <a:t> </a:t>
            </a:r>
            <a:r>
              <a:rPr lang="nb-NO" dirty="0" err="1"/>
              <a:t>effect</a:t>
            </a:r>
            <a:r>
              <a:rPr lang="nb-NO" dirty="0"/>
              <a:t>’</a:t>
            </a:r>
          </a:p>
          <a:p>
            <a:pPr lvl="1"/>
            <a:r>
              <a:rPr lang="nb-NO" dirty="0"/>
              <a:t>Fear</a:t>
            </a:r>
          </a:p>
          <a:p>
            <a:pPr lvl="1"/>
            <a:r>
              <a:rPr lang="nb-NO" dirty="0"/>
              <a:t>Emotion vs Fact</a:t>
            </a:r>
          </a:p>
          <a:p>
            <a:pPr lvl="2"/>
            <a:r>
              <a:rPr lang="nb-NO" dirty="0"/>
              <a:t>Transfer </a:t>
            </a:r>
            <a:r>
              <a:rPr lang="nb-NO" dirty="0" err="1"/>
              <a:t>of</a:t>
            </a:r>
            <a:r>
              <a:rPr lang="nb-NO" dirty="0"/>
              <a:t> </a:t>
            </a:r>
            <a:r>
              <a:rPr lang="nb-NO" dirty="0" err="1"/>
              <a:t>effect</a:t>
            </a:r>
            <a:endParaRPr lang="nb-NO" dirty="0"/>
          </a:p>
          <a:p>
            <a:pPr lvl="3"/>
            <a:r>
              <a:rPr lang="nb-NO" dirty="0"/>
              <a:t>Assosiations</a:t>
            </a:r>
          </a:p>
          <a:p>
            <a:pPr lvl="1"/>
            <a:r>
              <a:rPr lang="nb-NO" dirty="0" err="1"/>
              <a:t>Message</a:t>
            </a:r>
            <a:r>
              <a:rPr lang="nb-NO" dirty="0"/>
              <a:t> </a:t>
            </a:r>
            <a:r>
              <a:rPr lang="nb-NO" dirty="0" err="1"/>
              <a:t>Framing</a:t>
            </a:r>
            <a:endParaRPr lang="nb-NO" dirty="0"/>
          </a:p>
          <a:p>
            <a:pPr lvl="2"/>
            <a:r>
              <a:rPr lang="nb-NO" dirty="0" err="1"/>
              <a:t>Prevention</a:t>
            </a:r>
            <a:r>
              <a:rPr lang="nb-NO" dirty="0"/>
              <a:t> loss vs. </a:t>
            </a:r>
            <a:r>
              <a:rPr lang="nb-NO" dirty="0" err="1"/>
              <a:t>Promotion</a:t>
            </a:r>
            <a:r>
              <a:rPr lang="nb-NO" dirty="0"/>
              <a:t> </a:t>
            </a:r>
            <a:r>
              <a:rPr lang="nb-NO" dirty="0" err="1"/>
              <a:t>gain</a:t>
            </a:r>
            <a:endParaRPr lang="nb-NO" dirty="0"/>
          </a:p>
          <a:p>
            <a:pPr lvl="1"/>
            <a:endParaRPr lang="nb-NO" dirty="0"/>
          </a:p>
        </p:txBody>
      </p:sp>
      <p:sp>
        <p:nvSpPr>
          <p:cNvPr id="7" name="Tittel 1">
            <a:extLst>
              <a:ext uri="{FF2B5EF4-FFF2-40B4-BE49-F238E27FC236}">
                <a16:creationId xmlns:a16="http://schemas.microsoft.com/office/drawing/2014/main" id="{D15320DE-AC1F-28F2-BCB4-2A5E969A1BF9}"/>
              </a:ext>
            </a:extLst>
          </p:cNvPr>
          <p:cNvSpPr>
            <a:spLocks noGrp="1"/>
          </p:cNvSpPr>
          <p:nvPr>
            <p:ph type="title"/>
          </p:nvPr>
        </p:nvSpPr>
        <p:spPr>
          <a:xfrm>
            <a:off x="1005840" y="438150"/>
            <a:ext cx="12618720" cy="1590676"/>
          </a:xfrm>
        </p:spPr>
        <p:txBody>
          <a:bodyPr/>
          <a:lstStyle/>
          <a:p>
            <a:r>
              <a:rPr lang="nb-NO" dirty="0"/>
              <a:t>Attitudes and Beliefs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E67E9-1345-763C-0844-C0B748879FC6}"/>
              </a:ext>
            </a:extLst>
          </p:cNvPr>
          <p:cNvPicPr>
            <a:picLocks noChangeAspect="1"/>
          </p:cNvPicPr>
          <p:nvPr/>
        </p:nvPicPr>
        <p:blipFill>
          <a:blip r:embed="rId4">
            <a:alphaModFix amt="40000"/>
          </a:blip>
          <a:stretch>
            <a:fillRect/>
          </a:stretch>
        </p:blipFill>
        <p:spPr>
          <a:xfrm>
            <a:off x="0" y="0"/>
            <a:ext cx="14630400" cy="8229600"/>
          </a:xfrm>
          <a:prstGeom prst="rect">
            <a:avLst/>
          </a:prstGeom>
        </p:spPr>
      </p:pic>
      <p:sp>
        <p:nvSpPr>
          <p:cNvPr id="3" name="Inhaltsplatzhalter 2">
            <a:extLst>
              <a:ext uri="{FF2B5EF4-FFF2-40B4-BE49-F238E27FC236}">
                <a16:creationId xmlns:a16="http://schemas.microsoft.com/office/drawing/2014/main" id="{B6D7B63F-3E2E-4843-A82B-8C77ED0B6C4D}"/>
              </a:ext>
            </a:extLst>
          </p:cNvPr>
          <p:cNvSpPr>
            <a:spLocks noGrp="1"/>
          </p:cNvSpPr>
          <p:nvPr>
            <p:ph idx="1"/>
          </p:nvPr>
        </p:nvSpPr>
        <p:spPr>
          <a:xfrm>
            <a:off x="411481" y="2190750"/>
            <a:ext cx="6631265" cy="5221606"/>
          </a:xfrm>
        </p:spPr>
        <p:txBody>
          <a:bodyPr>
            <a:normAutofit/>
          </a:bodyPr>
          <a:lstStyle/>
          <a:p>
            <a:r>
              <a:rPr lang="de-DE" sz="1920" dirty="0" err="1"/>
              <a:t>Popularity</a:t>
            </a:r>
            <a:r>
              <a:rPr lang="de-DE" sz="1920" dirty="0"/>
              <a:t> </a:t>
            </a:r>
            <a:r>
              <a:rPr lang="de-DE" sz="1920" dirty="0" err="1"/>
              <a:t>heuristic</a:t>
            </a:r>
            <a:r>
              <a:rPr lang="de-DE" sz="1920" dirty="0"/>
              <a:t> („</a:t>
            </a:r>
            <a:r>
              <a:rPr lang="de-DE" sz="1920" dirty="0" err="1"/>
              <a:t>Social</a:t>
            </a:r>
            <a:r>
              <a:rPr lang="de-DE" sz="1920" dirty="0"/>
              <a:t> Proof“; -&gt;</a:t>
            </a:r>
            <a:r>
              <a:rPr lang="de-DE" sz="1920" dirty="0" err="1"/>
              <a:t>One</a:t>
            </a:r>
            <a:r>
              <a:rPr lang="de-DE" sz="1920" dirty="0"/>
              <a:t> </a:t>
            </a:r>
            <a:r>
              <a:rPr lang="de-DE" sz="1920" dirty="0" err="1"/>
              <a:t>of</a:t>
            </a:r>
            <a:r>
              <a:rPr lang="de-DE" sz="1920" dirty="0"/>
              <a:t> </a:t>
            </a:r>
            <a:r>
              <a:rPr lang="de-DE" sz="1920" dirty="0" err="1"/>
              <a:t>Cialdini‘s</a:t>
            </a:r>
            <a:r>
              <a:rPr lang="de-DE" sz="1920" dirty="0"/>
              <a:t> Persuasion </a:t>
            </a:r>
            <a:r>
              <a:rPr lang="de-DE" sz="1920" dirty="0" err="1"/>
              <a:t>Principles</a:t>
            </a:r>
            <a:r>
              <a:rPr lang="de-DE" sz="1920" dirty="0"/>
              <a:t>)</a:t>
            </a:r>
          </a:p>
          <a:p>
            <a:r>
              <a:rPr lang="de-DE" sz="1920" dirty="0"/>
              <a:t>Clickbait </a:t>
            </a:r>
            <a:r>
              <a:rPr lang="de-DE" sz="1920" dirty="0" err="1"/>
              <a:t>content</a:t>
            </a:r>
            <a:r>
              <a:rPr lang="de-DE" sz="1920" dirty="0"/>
              <a:t>, </a:t>
            </a:r>
            <a:r>
              <a:rPr lang="de-DE" sz="1920" dirty="0" err="1"/>
              <a:t>click</a:t>
            </a:r>
            <a:r>
              <a:rPr lang="de-DE" sz="1920" dirty="0"/>
              <a:t> </a:t>
            </a:r>
            <a:r>
              <a:rPr lang="de-DE" sz="1920" dirty="0" err="1"/>
              <a:t>farms</a:t>
            </a:r>
            <a:r>
              <a:rPr lang="de-DE" sz="1920" dirty="0"/>
              <a:t>, </a:t>
            </a:r>
            <a:r>
              <a:rPr lang="de-DE" sz="1920" dirty="0" err="1"/>
              <a:t>paid</a:t>
            </a:r>
            <a:r>
              <a:rPr lang="de-DE" sz="1920" dirty="0"/>
              <a:t> </a:t>
            </a:r>
            <a:r>
              <a:rPr lang="de-DE" sz="1920" dirty="0" err="1"/>
              <a:t>trolls</a:t>
            </a:r>
            <a:r>
              <a:rPr lang="de-DE" sz="1920" dirty="0"/>
              <a:t>, bots</a:t>
            </a:r>
          </a:p>
          <a:p>
            <a:endParaRPr lang="de-DE" sz="1920" dirty="0"/>
          </a:p>
        </p:txBody>
      </p:sp>
      <p:sp>
        <p:nvSpPr>
          <p:cNvPr id="4" name="Titel 1">
            <a:extLst>
              <a:ext uri="{FF2B5EF4-FFF2-40B4-BE49-F238E27FC236}">
                <a16:creationId xmlns:a16="http://schemas.microsoft.com/office/drawing/2014/main" id="{07519BDD-A5CF-44F8-9076-55222CC550A0}"/>
              </a:ext>
            </a:extLst>
          </p:cNvPr>
          <p:cNvSpPr>
            <a:spLocks noGrp="1"/>
          </p:cNvSpPr>
          <p:nvPr>
            <p:ph type="title"/>
          </p:nvPr>
        </p:nvSpPr>
        <p:spPr>
          <a:xfrm>
            <a:off x="715171" y="461011"/>
            <a:ext cx="5754882" cy="807720"/>
          </a:xfrm>
        </p:spPr>
        <p:txBody>
          <a:bodyPr>
            <a:normAutofit fontScale="90000"/>
          </a:bodyPr>
          <a:lstStyle/>
          <a:p>
            <a:r>
              <a:rPr lang="de-DE" dirty="0"/>
              <a:t>Message </a:t>
            </a:r>
            <a:r>
              <a:rPr lang="de-DE" dirty="0" err="1"/>
              <a:t>Factors</a:t>
            </a:r>
            <a:endParaRPr lang="de-DE" dirty="0"/>
          </a:p>
        </p:txBody>
      </p:sp>
      <p:sp>
        <p:nvSpPr>
          <p:cNvPr id="5" name="Textfeld 4">
            <a:extLst>
              <a:ext uri="{FF2B5EF4-FFF2-40B4-BE49-F238E27FC236}">
                <a16:creationId xmlns:a16="http://schemas.microsoft.com/office/drawing/2014/main" id="{EDFC75EB-E43A-43BF-89AF-0988828EC67A}"/>
              </a:ext>
            </a:extLst>
          </p:cNvPr>
          <p:cNvSpPr txBox="1"/>
          <p:nvPr/>
        </p:nvSpPr>
        <p:spPr>
          <a:xfrm>
            <a:off x="411481" y="3333365"/>
            <a:ext cx="5321246" cy="1089529"/>
          </a:xfrm>
          <a:prstGeom prst="rect">
            <a:avLst/>
          </a:prstGeom>
          <a:noFill/>
        </p:spPr>
        <p:txBody>
          <a:bodyPr wrap="square" rtlCol="0">
            <a:spAutoFit/>
          </a:bodyPr>
          <a:lstStyle/>
          <a:p>
            <a:pPr defTabSz="1097280"/>
            <a:r>
              <a:rPr lang="de-DE" sz="2160" dirty="0" err="1">
                <a:solidFill>
                  <a:prstClr val="black"/>
                </a:solidFill>
                <a:latin typeface="Aptos" panose="02110004020202020204"/>
              </a:rPr>
              <a:t>Social</a:t>
            </a:r>
            <a:r>
              <a:rPr lang="de-DE" sz="2160" dirty="0">
                <a:solidFill>
                  <a:prstClr val="black"/>
                </a:solidFill>
                <a:latin typeface="Aptos" panose="02110004020202020204"/>
              </a:rPr>
              <a:t> Proof </a:t>
            </a:r>
            <a:r>
              <a:rPr lang="de-DE" sz="2160" dirty="0" err="1">
                <a:solidFill>
                  <a:prstClr val="black"/>
                </a:solidFill>
                <a:latin typeface="Aptos" panose="02110004020202020204"/>
              </a:rPr>
              <a:t>is</a:t>
            </a:r>
            <a:r>
              <a:rPr lang="de-DE" sz="2160" dirty="0">
                <a:solidFill>
                  <a:prstClr val="black"/>
                </a:solidFill>
                <a:latin typeface="Aptos" panose="02110004020202020204"/>
              </a:rPr>
              <a:t> a </a:t>
            </a:r>
            <a:r>
              <a:rPr lang="de-DE" sz="2160" dirty="0" err="1">
                <a:solidFill>
                  <a:prstClr val="black"/>
                </a:solidFill>
                <a:latin typeface="Aptos" panose="02110004020202020204"/>
              </a:rPr>
              <a:t>particularly</a:t>
            </a:r>
            <a:r>
              <a:rPr lang="de-DE" sz="2160" dirty="0">
                <a:solidFill>
                  <a:prstClr val="black"/>
                </a:solidFill>
                <a:latin typeface="Aptos" panose="02110004020202020204"/>
              </a:rPr>
              <a:t> powerful </a:t>
            </a:r>
            <a:r>
              <a:rPr lang="de-DE" sz="2160" dirty="0" err="1">
                <a:solidFill>
                  <a:prstClr val="black"/>
                </a:solidFill>
                <a:latin typeface="Aptos" panose="02110004020202020204"/>
              </a:rPr>
              <a:t>tool</a:t>
            </a:r>
            <a:r>
              <a:rPr lang="de-DE" sz="2160" dirty="0">
                <a:solidFill>
                  <a:prstClr val="black"/>
                </a:solidFill>
                <a:latin typeface="Aptos" panose="02110004020202020204"/>
              </a:rPr>
              <a:t>: -&gt; Thermal Grill Illusion </a:t>
            </a:r>
            <a:r>
              <a:rPr lang="de-DE" sz="2160" dirty="0" err="1">
                <a:solidFill>
                  <a:prstClr val="black"/>
                </a:solidFill>
                <a:latin typeface="Aptos" panose="02110004020202020204"/>
              </a:rPr>
              <a:t>of</a:t>
            </a:r>
            <a:r>
              <a:rPr lang="de-DE" sz="2160" dirty="0">
                <a:solidFill>
                  <a:prstClr val="black"/>
                </a:solidFill>
                <a:latin typeface="Aptos" panose="02110004020202020204"/>
              </a:rPr>
              <a:t> Pain </a:t>
            </a:r>
            <a:r>
              <a:rPr lang="de-DE" sz="2160" dirty="0" err="1">
                <a:solidFill>
                  <a:prstClr val="black"/>
                </a:solidFill>
                <a:latin typeface="Aptos" panose="02110004020202020204"/>
              </a:rPr>
              <a:t>induced</a:t>
            </a:r>
            <a:r>
              <a:rPr lang="de-DE" sz="2160" dirty="0">
                <a:solidFill>
                  <a:prstClr val="black"/>
                </a:solidFill>
                <a:latin typeface="Aptos" panose="02110004020202020204"/>
              </a:rPr>
              <a:t> </a:t>
            </a:r>
            <a:r>
              <a:rPr lang="de-DE" sz="2160" dirty="0" err="1">
                <a:solidFill>
                  <a:prstClr val="black"/>
                </a:solidFill>
                <a:latin typeface="Aptos" panose="02110004020202020204"/>
              </a:rPr>
              <a:t>by</a:t>
            </a:r>
            <a:r>
              <a:rPr lang="de-DE" sz="2160" dirty="0">
                <a:solidFill>
                  <a:prstClr val="black"/>
                </a:solidFill>
                <a:latin typeface="Aptos" panose="02110004020202020204"/>
              </a:rPr>
              <a:t> verbal </a:t>
            </a:r>
            <a:r>
              <a:rPr lang="de-DE" sz="2160" dirty="0" err="1">
                <a:solidFill>
                  <a:prstClr val="black"/>
                </a:solidFill>
                <a:latin typeface="Aptos" panose="02110004020202020204"/>
              </a:rPr>
              <a:t>cues</a:t>
            </a:r>
            <a:r>
              <a:rPr lang="de-DE" sz="2160" dirty="0">
                <a:solidFill>
                  <a:prstClr val="black"/>
                </a:solidFill>
                <a:latin typeface="Aptos" panose="02110004020202020204"/>
              </a:rPr>
              <a:t>.</a:t>
            </a:r>
          </a:p>
        </p:txBody>
      </p:sp>
      <p:pic>
        <p:nvPicPr>
          <p:cNvPr id="2050" name="Picture 2" descr="Too hot, too fast! Using the thermal grill illusion to explore dynamic  thermal perception">
            <a:extLst>
              <a:ext uri="{FF2B5EF4-FFF2-40B4-BE49-F238E27FC236}">
                <a16:creationId xmlns:a16="http://schemas.microsoft.com/office/drawing/2014/main" id="{03E79580-9D57-4A3E-945D-3CBDD315E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70" y="4526432"/>
            <a:ext cx="3063240" cy="214884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31D6CD2-D457-4907-BE2F-A74685A625DA}"/>
              </a:ext>
            </a:extLst>
          </p:cNvPr>
          <p:cNvSpPr txBox="1"/>
          <p:nvPr/>
        </p:nvSpPr>
        <p:spPr>
          <a:xfrm>
            <a:off x="411481" y="6865306"/>
            <a:ext cx="2725874" cy="313932"/>
          </a:xfrm>
          <a:prstGeom prst="rect">
            <a:avLst/>
          </a:prstGeom>
          <a:noFill/>
        </p:spPr>
        <p:txBody>
          <a:bodyPr wrap="none" rtlCol="0">
            <a:spAutoFit/>
          </a:bodyPr>
          <a:lstStyle/>
          <a:p>
            <a:pPr defTabSz="1097280"/>
            <a:r>
              <a:rPr lang="de-DE" sz="1440" dirty="0">
                <a:solidFill>
                  <a:prstClr val="black"/>
                </a:solidFill>
                <a:latin typeface="Aptos" panose="02110004020202020204"/>
              </a:rPr>
              <a:t>IEEE </a:t>
            </a:r>
            <a:r>
              <a:rPr lang="de-DE" sz="1440" dirty="0" err="1">
                <a:solidFill>
                  <a:prstClr val="black"/>
                </a:solidFill>
                <a:latin typeface="Aptos" panose="02110004020202020204"/>
              </a:rPr>
              <a:t>Haptics</a:t>
            </a:r>
            <a:r>
              <a:rPr lang="de-DE" sz="1440" dirty="0">
                <a:solidFill>
                  <a:prstClr val="black"/>
                </a:solidFill>
                <a:latin typeface="Aptos" panose="02110004020202020204"/>
              </a:rPr>
              <a:t> Symposium (2018)</a:t>
            </a:r>
          </a:p>
        </p:txBody>
      </p:sp>
      <p:pic>
        <p:nvPicPr>
          <p:cNvPr id="7" name="Grafik 6">
            <a:extLst>
              <a:ext uri="{FF2B5EF4-FFF2-40B4-BE49-F238E27FC236}">
                <a16:creationId xmlns:a16="http://schemas.microsoft.com/office/drawing/2014/main" id="{4BEC16BD-2D22-FE67-AE66-20B85C237372}"/>
              </a:ext>
            </a:extLst>
          </p:cNvPr>
          <p:cNvPicPr>
            <a:picLocks noChangeAspect="1"/>
          </p:cNvPicPr>
          <p:nvPr/>
        </p:nvPicPr>
        <p:blipFill>
          <a:blip r:embed="rId6"/>
          <a:stretch>
            <a:fillRect/>
          </a:stretch>
        </p:blipFill>
        <p:spPr>
          <a:xfrm>
            <a:off x="7189681" y="795801"/>
            <a:ext cx="7029239" cy="2537564"/>
          </a:xfrm>
          <a:prstGeom prst="rect">
            <a:avLst/>
          </a:prstGeom>
        </p:spPr>
      </p:pic>
      <p:pic>
        <p:nvPicPr>
          <p:cNvPr id="9" name="Grafik 8">
            <a:extLst>
              <a:ext uri="{FF2B5EF4-FFF2-40B4-BE49-F238E27FC236}">
                <a16:creationId xmlns:a16="http://schemas.microsoft.com/office/drawing/2014/main" id="{06F1B11F-F7A9-AB4A-0A94-A4C5C7233C31}"/>
              </a:ext>
            </a:extLst>
          </p:cNvPr>
          <p:cNvPicPr>
            <a:picLocks noChangeAspect="1"/>
          </p:cNvPicPr>
          <p:nvPr/>
        </p:nvPicPr>
        <p:blipFill>
          <a:blip r:embed="rId7"/>
          <a:stretch>
            <a:fillRect/>
          </a:stretch>
        </p:blipFill>
        <p:spPr>
          <a:xfrm>
            <a:off x="4965822" y="4439919"/>
            <a:ext cx="8574193" cy="3328670"/>
          </a:xfrm>
          <a:prstGeom prst="rect">
            <a:avLst/>
          </a:prstGeom>
        </p:spPr>
      </p:pic>
    </p:spTree>
    <p:custDataLst>
      <p:tags r:id="rId1"/>
    </p:custDataLst>
    <p:extLst>
      <p:ext uri="{BB962C8B-B14F-4D97-AF65-F5344CB8AC3E}">
        <p14:creationId xmlns:p14="http://schemas.microsoft.com/office/powerpoint/2010/main" val="119318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ECBE13-AC49-EDFF-C234-7A0BC22141F4}"/>
              </a:ext>
            </a:extLst>
          </p:cNvPr>
          <p:cNvPicPr>
            <a:picLocks noChangeAspect="1"/>
          </p:cNvPicPr>
          <p:nvPr/>
        </p:nvPicPr>
        <p:blipFill>
          <a:blip r:embed="rId3">
            <a:alphaModFix amt="26000"/>
          </a:blip>
          <a:stretch>
            <a:fillRect/>
          </a:stretch>
        </p:blipFill>
        <p:spPr>
          <a:xfrm>
            <a:off x="0" y="0"/>
            <a:ext cx="14630400" cy="8229600"/>
          </a:xfrm>
          <a:prstGeom prst="rect">
            <a:avLst/>
          </a:prstGeom>
        </p:spPr>
      </p:pic>
      <p:sp>
        <p:nvSpPr>
          <p:cNvPr id="3" name="Plassholder for innhold 2"/>
          <p:cNvSpPr>
            <a:spLocks noGrp="1"/>
          </p:cNvSpPr>
          <p:nvPr>
            <p:ph idx="1"/>
          </p:nvPr>
        </p:nvSpPr>
        <p:spPr/>
        <p:txBody>
          <a:bodyPr/>
          <a:lstStyle/>
          <a:p>
            <a:r>
              <a:rPr lang="nb-NO" dirty="0"/>
              <a:t>Receiver</a:t>
            </a:r>
          </a:p>
          <a:p>
            <a:pPr lvl="1"/>
            <a:r>
              <a:rPr lang="nb-NO" dirty="0"/>
              <a:t>Self-esteem</a:t>
            </a:r>
          </a:p>
          <a:p>
            <a:pPr lvl="1"/>
            <a:r>
              <a:rPr lang="nb-NO" dirty="0"/>
              <a:t>Age</a:t>
            </a:r>
          </a:p>
          <a:p>
            <a:pPr lvl="1"/>
            <a:r>
              <a:rPr lang="nb-NO" dirty="0"/>
              <a:t>Gender</a:t>
            </a:r>
          </a:p>
          <a:p>
            <a:pPr lvl="1"/>
            <a:r>
              <a:rPr lang="nb-NO" dirty="0"/>
              <a:t>Individual differences</a:t>
            </a:r>
          </a:p>
        </p:txBody>
      </p:sp>
      <p:sp>
        <p:nvSpPr>
          <p:cNvPr id="6" name="Tittel 1">
            <a:extLst>
              <a:ext uri="{FF2B5EF4-FFF2-40B4-BE49-F238E27FC236}">
                <a16:creationId xmlns:a16="http://schemas.microsoft.com/office/drawing/2014/main" id="{3AD708AD-6BE8-D07A-4CBC-DF191B205875}"/>
              </a:ext>
            </a:extLst>
          </p:cNvPr>
          <p:cNvSpPr>
            <a:spLocks noGrp="1"/>
          </p:cNvSpPr>
          <p:nvPr>
            <p:ph type="title"/>
          </p:nvPr>
        </p:nvSpPr>
        <p:spPr>
          <a:xfrm>
            <a:off x="1005840" y="438150"/>
            <a:ext cx="12618720" cy="1590676"/>
          </a:xfrm>
        </p:spPr>
        <p:txBody>
          <a:bodyPr/>
          <a:lstStyle/>
          <a:p>
            <a:r>
              <a:rPr lang="nb-NO" dirty="0"/>
              <a:t>Attitudes and Beliefs</a:t>
            </a:r>
          </a:p>
        </p:txBody>
      </p:sp>
      <p:pic>
        <p:nvPicPr>
          <p:cNvPr id="7" name="Picture 6">
            <a:extLst>
              <a:ext uri="{FF2B5EF4-FFF2-40B4-BE49-F238E27FC236}">
                <a16:creationId xmlns:a16="http://schemas.microsoft.com/office/drawing/2014/main" id="{6A434264-AC86-BE16-9C64-329F87CEF917}"/>
              </a:ext>
            </a:extLst>
          </p:cNvPr>
          <p:cNvPicPr>
            <a:picLocks noChangeAspect="1"/>
          </p:cNvPicPr>
          <p:nvPr/>
        </p:nvPicPr>
        <p:blipFill>
          <a:blip r:embed="rId4"/>
          <a:stretch>
            <a:fillRect/>
          </a:stretch>
        </p:blipFill>
        <p:spPr>
          <a:xfrm>
            <a:off x="7898587" y="500088"/>
            <a:ext cx="5725973" cy="3219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42" name="Picture 2" descr="Trump supporters in battleground states largely favor LGBTQ rights, poll  finds">
            <a:extLst>
              <a:ext uri="{FF2B5EF4-FFF2-40B4-BE49-F238E27FC236}">
                <a16:creationId xmlns:a16="http://schemas.microsoft.com/office/drawing/2014/main" id="{36A3937A-4CC6-50C8-5256-E839B7A03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726" y="4013664"/>
            <a:ext cx="5345696" cy="35606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ox(i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42"/>
                                        </p:tgtEl>
                                        <p:attrNameLst>
                                          <p:attrName>style.visibility</p:attrName>
                                        </p:attrNameLst>
                                      </p:cBhvr>
                                      <p:to>
                                        <p:strVal val="visible"/>
                                      </p:to>
                                    </p:set>
                                    <p:anim calcmode="lin" valueType="num">
                                      <p:cBhvr>
                                        <p:cTn id="27" dur="500" fill="hold"/>
                                        <p:tgtEl>
                                          <p:spTgt spid="10242"/>
                                        </p:tgtEl>
                                        <p:attrNameLst>
                                          <p:attrName>ppt_w</p:attrName>
                                        </p:attrNameLst>
                                      </p:cBhvr>
                                      <p:tavLst>
                                        <p:tav tm="0">
                                          <p:val>
                                            <p:fltVal val="0"/>
                                          </p:val>
                                        </p:tav>
                                        <p:tav tm="100000">
                                          <p:val>
                                            <p:strVal val="#ppt_w"/>
                                          </p:val>
                                        </p:tav>
                                      </p:tavLst>
                                    </p:anim>
                                    <p:anim calcmode="lin" valueType="num">
                                      <p:cBhvr>
                                        <p:cTn id="28" dur="500" fill="hold"/>
                                        <p:tgtEl>
                                          <p:spTgt spid="10242"/>
                                        </p:tgtEl>
                                        <p:attrNameLst>
                                          <p:attrName>ppt_h</p:attrName>
                                        </p:attrNameLst>
                                      </p:cBhvr>
                                      <p:tavLst>
                                        <p:tav tm="0">
                                          <p:val>
                                            <p:fltVal val="0"/>
                                          </p:val>
                                        </p:tav>
                                        <p:tav tm="100000">
                                          <p:val>
                                            <p:strVal val="#ppt_h"/>
                                          </p:val>
                                        </p:tav>
                                      </p:tavLst>
                                    </p:anim>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885657-A531-31F5-4168-B5CA84444D1C}"/>
              </a:ext>
            </a:extLst>
          </p:cNvPr>
          <p:cNvPicPr>
            <a:picLocks noChangeAspect="1"/>
          </p:cNvPicPr>
          <p:nvPr/>
        </p:nvPicPr>
        <p:blipFill>
          <a:blip r:embed="rId2">
            <a:alphaModFix amt="43000"/>
          </a:blip>
          <a:stretch>
            <a:fillRect/>
          </a:stretch>
        </p:blipFill>
        <p:spPr>
          <a:xfrm>
            <a:off x="114300" y="0"/>
            <a:ext cx="14401800" cy="8229600"/>
          </a:xfrm>
          <a:prstGeom prst="rect">
            <a:avLst/>
          </a:prstGeom>
        </p:spPr>
      </p:pic>
      <p:pic>
        <p:nvPicPr>
          <p:cNvPr id="57346" name="Picture 2" descr="http://grahamaustin.pbworks.com/f/1222191095/Elaboration%20Likelihood%20Mod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558" y="2862617"/>
            <a:ext cx="8187842" cy="5335078"/>
          </a:xfrm>
          <a:prstGeom prst="rect">
            <a:avLst/>
          </a:prstGeom>
          <a:noFill/>
        </p:spPr>
      </p:pic>
      <p:sp>
        <p:nvSpPr>
          <p:cNvPr id="3" name="Plassholder for innhold 2"/>
          <p:cNvSpPr>
            <a:spLocks noGrp="1"/>
          </p:cNvSpPr>
          <p:nvPr>
            <p:ph idx="1"/>
          </p:nvPr>
        </p:nvSpPr>
        <p:spPr/>
        <p:txBody>
          <a:bodyPr/>
          <a:lstStyle/>
          <a:p>
            <a:r>
              <a:rPr lang="nb-NO" dirty="0"/>
              <a:t>ELM </a:t>
            </a:r>
            <a:r>
              <a:rPr lang="nb-NO" sz="2400" dirty="0"/>
              <a:t>(Petty &amp; Cacioppo, 1986) </a:t>
            </a:r>
            <a:r>
              <a:rPr lang="nb-NO" dirty="0"/>
              <a:t>&amp;</a:t>
            </a:r>
            <a:r>
              <a:rPr lang="nb-NO" sz="2400" dirty="0"/>
              <a:t> </a:t>
            </a:r>
            <a:r>
              <a:rPr lang="nb-NO" dirty="0"/>
              <a:t>Heuristic - Systematic Model </a:t>
            </a:r>
            <a:r>
              <a:rPr lang="nb-NO" sz="2400" dirty="0"/>
              <a:t>(Chaiken, 1987)</a:t>
            </a:r>
          </a:p>
          <a:p>
            <a:r>
              <a:rPr lang="nb-NO" dirty="0"/>
              <a:t>Sentral – Conscious route</a:t>
            </a:r>
          </a:p>
          <a:p>
            <a:r>
              <a:rPr lang="nb-NO" dirty="0"/>
              <a:t>Heuristic – Peripheral route </a:t>
            </a:r>
          </a:p>
          <a:p>
            <a:endParaRPr lang="nb-NO" dirty="0"/>
          </a:p>
        </p:txBody>
      </p:sp>
      <p:sp>
        <p:nvSpPr>
          <p:cNvPr id="6" name="Tittel 1">
            <a:extLst>
              <a:ext uri="{FF2B5EF4-FFF2-40B4-BE49-F238E27FC236}">
                <a16:creationId xmlns:a16="http://schemas.microsoft.com/office/drawing/2014/main" id="{5DA356A3-E350-5CD6-CD62-157F3ACD504D}"/>
              </a:ext>
            </a:extLst>
          </p:cNvPr>
          <p:cNvSpPr>
            <a:spLocks noGrp="1"/>
          </p:cNvSpPr>
          <p:nvPr>
            <p:ph type="title"/>
          </p:nvPr>
        </p:nvSpPr>
        <p:spPr>
          <a:xfrm>
            <a:off x="1005840" y="438150"/>
            <a:ext cx="12618720" cy="1590676"/>
          </a:xfrm>
        </p:spPr>
        <p:txBody>
          <a:bodyPr/>
          <a:lstStyle/>
          <a:p>
            <a:r>
              <a:rPr lang="nb-NO" dirty="0"/>
              <a:t>Attitudes and Beliefs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7346"/>
                                        </p:tgtEl>
                                        <p:attrNameLst>
                                          <p:attrName>style.visibility</p:attrName>
                                        </p:attrNameLst>
                                      </p:cBhvr>
                                      <p:to>
                                        <p:strVal val="visible"/>
                                      </p:to>
                                    </p:set>
                                    <p:animEffect transition="in" filter="checkerboard(across)">
                                      <p:cBhvr>
                                        <p:cTn id="11" dur="500"/>
                                        <p:tgtEl>
                                          <p:spTgt spid="57346"/>
                                        </p:tgtEl>
                                      </p:cBhvr>
                                    </p:animEffect>
                                  </p:childTnLst>
                                </p:cTn>
                              </p:par>
                            </p:childTnLst>
                          </p:cTn>
                        </p:par>
                        <p:par>
                          <p:cTn id="12" fill="hold">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500"/>
                                        <p:tgtEl>
                                          <p:spTgt spid="3">
                                            <p:txEl>
                                              <p:pRg st="1" end="1"/>
                                            </p:txEl>
                                          </p:spTgt>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ox(in)">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51E650-1F0C-B528-545B-71A9344CF239}"/>
              </a:ext>
            </a:extLst>
          </p:cNvPr>
          <p:cNvPicPr>
            <a:picLocks noChangeAspect="1"/>
          </p:cNvPicPr>
          <p:nvPr/>
        </p:nvPicPr>
        <p:blipFill>
          <a:blip r:embed="rId2">
            <a:alphaModFix amt="11000"/>
          </a:blip>
          <a:stretch>
            <a:fillRect/>
          </a:stretch>
        </p:blipFill>
        <p:spPr>
          <a:xfrm>
            <a:off x="114300" y="0"/>
            <a:ext cx="14401800" cy="8229600"/>
          </a:xfrm>
          <a:prstGeom prst="rect">
            <a:avLst/>
          </a:prstGeom>
        </p:spPr>
      </p:pic>
      <p:sp>
        <p:nvSpPr>
          <p:cNvPr id="3" name="Plassholder for innhold 2"/>
          <p:cNvSpPr>
            <a:spLocks noGrp="1"/>
          </p:cNvSpPr>
          <p:nvPr>
            <p:ph idx="1"/>
          </p:nvPr>
        </p:nvSpPr>
        <p:spPr/>
        <p:txBody>
          <a:bodyPr/>
          <a:lstStyle/>
          <a:p>
            <a:r>
              <a:rPr lang="nb-NO" dirty="0"/>
              <a:t>Cognitive Biases </a:t>
            </a:r>
            <a:r>
              <a:rPr lang="nb-NO" sz="1920" dirty="0"/>
              <a:t>(cognitive bias codex)</a:t>
            </a:r>
          </a:p>
          <a:p>
            <a:pPr lvl="1"/>
            <a:r>
              <a:rPr lang="nb-NO" dirty="0" err="1"/>
              <a:t>Anchoring</a:t>
            </a:r>
            <a:r>
              <a:rPr lang="nb-NO" dirty="0"/>
              <a:t> and </a:t>
            </a:r>
            <a:r>
              <a:rPr lang="nb-NO" dirty="0" err="1"/>
              <a:t>Adjustment</a:t>
            </a:r>
            <a:r>
              <a:rPr lang="nb-NO" dirty="0"/>
              <a:t> </a:t>
            </a:r>
            <a:r>
              <a:rPr lang="nb-NO" sz="1920" dirty="0"/>
              <a:t>(</a:t>
            </a:r>
            <a:r>
              <a:rPr lang="nb-NO" sz="1920" dirty="0" err="1"/>
              <a:t>Tversky</a:t>
            </a:r>
            <a:r>
              <a:rPr lang="nb-NO" sz="1920" dirty="0"/>
              <a:t> &amp; </a:t>
            </a:r>
            <a:r>
              <a:rPr lang="nb-NO" sz="1920" dirty="0" err="1"/>
              <a:t>Kahnemann</a:t>
            </a:r>
            <a:r>
              <a:rPr lang="nb-NO" sz="1920" dirty="0"/>
              <a:t>, 1974)</a:t>
            </a:r>
          </a:p>
          <a:p>
            <a:pPr lvl="1"/>
            <a:r>
              <a:rPr lang="nb-NO" dirty="0" err="1"/>
              <a:t>Confirmation</a:t>
            </a:r>
            <a:r>
              <a:rPr lang="nb-NO" dirty="0"/>
              <a:t> Bias </a:t>
            </a:r>
            <a:r>
              <a:rPr lang="nb-NO" sz="2400" dirty="0"/>
              <a:t>(</a:t>
            </a:r>
            <a:r>
              <a:rPr lang="nb-NO" sz="2400" dirty="0" err="1"/>
              <a:t>Plous</a:t>
            </a:r>
            <a:r>
              <a:rPr lang="nb-NO" sz="2400" dirty="0"/>
              <a:t>, 1993)</a:t>
            </a:r>
          </a:p>
          <a:p>
            <a:pPr lvl="2"/>
            <a:r>
              <a:rPr lang="nb-NO" dirty="0" err="1"/>
              <a:t>Attitude</a:t>
            </a:r>
            <a:r>
              <a:rPr lang="nb-NO" dirty="0"/>
              <a:t> </a:t>
            </a:r>
            <a:r>
              <a:rPr lang="nb-NO" dirty="0" err="1"/>
              <a:t>polarization</a:t>
            </a:r>
            <a:endParaRPr lang="nb-NO" dirty="0"/>
          </a:p>
          <a:p>
            <a:pPr lvl="1"/>
            <a:r>
              <a:rPr lang="nb-NO" dirty="0" err="1"/>
              <a:t>Belief</a:t>
            </a:r>
            <a:r>
              <a:rPr lang="nb-NO" dirty="0"/>
              <a:t> Bias </a:t>
            </a:r>
            <a:r>
              <a:rPr lang="nb-NO" sz="2400" dirty="0"/>
              <a:t>(</a:t>
            </a:r>
            <a:r>
              <a:rPr lang="nb-NO" sz="2400" dirty="0" err="1"/>
              <a:t>Markovits</a:t>
            </a:r>
            <a:r>
              <a:rPr lang="nb-NO" sz="2400" dirty="0"/>
              <a:t>, 1989)</a:t>
            </a:r>
          </a:p>
        </p:txBody>
      </p:sp>
      <p:sp>
        <p:nvSpPr>
          <p:cNvPr id="6" name="Tittel 1">
            <a:extLst>
              <a:ext uri="{FF2B5EF4-FFF2-40B4-BE49-F238E27FC236}">
                <a16:creationId xmlns:a16="http://schemas.microsoft.com/office/drawing/2014/main" id="{95BE2CB7-D2AB-150A-20E0-954281E2437C}"/>
              </a:ext>
            </a:extLst>
          </p:cNvPr>
          <p:cNvSpPr>
            <a:spLocks noGrp="1"/>
          </p:cNvSpPr>
          <p:nvPr>
            <p:ph type="title"/>
          </p:nvPr>
        </p:nvSpPr>
        <p:spPr>
          <a:xfrm>
            <a:off x="1005840" y="438150"/>
            <a:ext cx="12618720" cy="1590676"/>
          </a:xfrm>
        </p:spPr>
        <p:txBody>
          <a:bodyPr/>
          <a:lstStyle/>
          <a:p>
            <a:r>
              <a:rPr lang="nb-NO" dirty="0"/>
              <a:t>Attitudes and Beliefs</a:t>
            </a:r>
          </a:p>
        </p:txBody>
      </p:sp>
      <p:pic>
        <p:nvPicPr>
          <p:cNvPr id="7" name="Picture 6">
            <a:extLst>
              <a:ext uri="{FF2B5EF4-FFF2-40B4-BE49-F238E27FC236}">
                <a16:creationId xmlns:a16="http://schemas.microsoft.com/office/drawing/2014/main" id="{C8CAC4A1-8C9C-4192-7A22-B868A52B9AC8}"/>
              </a:ext>
            </a:extLst>
          </p:cNvPr>
          <p:cNvPicPr>
            <a:picLocks noChangeAspect="1"/>
          </p:cNvPicPr>
          <p:nvPr/>
        </p:nvPicPr>
        <p:blipFill>
          <a:blip r:embed="rId3"/>
          <a:stretch>
            <a:fillRect/>
          </a:stretch>
        </p:blipFill>
        <p:spPr>
          <a:xfrm>
            <a:off x="7128067" y="3646965"/>
            <a:ext cx="6858000" cy="3600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heckerboard(across)">
                                      <p:cBhvr>
                                        <p:cTn id="14" dur="500"/>
                                        <p:tgtEl>
                                          <p:spTgt spid="3">
                                            <p:txEl>
                                              <p:pRg st="1" end="1"/>
                                            </p:txEl>
                                          </p:spTgt>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par>
                          <p:cTn id="19" fill="hold">
                            <p:stCondLst>
                              <p:cond delay="1500"/>
                            </p:stCondLst>
                            <p:childTnLst>
                              <p:par>
                                <p:cTn id="20" presetID="5" presetClass="entr" presetSubtype="10"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par>
                          <p:cTn id="23" fill="hold">
                            <p:stCondLst>
                              <p:cond delay="2000"/>
                            </p:stCondLst>
                            <p:childTnLst>
                              <p:par>
                                <p:cTn id="24" presetID="5" presetClass="entr" presetSubtype="10"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heckerboard(across)">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4" name="Titel 1">
            <a:extLst>
              <a:ext uri="{FF2B5EF4-FFF2-40B4-BE49-F238E27FC236}">
                <a16:creationId xmlns:a16="http://schemas.microsoft.com/office/drawing/2014/main" id="{2A8F4909-A7AE-4CCA-A7F9-B58C3A7A5598}"/>
              </a:ext>
            </a:extLst>
          </p:cNvPr>
          <p:cNvSpPr txBox="1">
            <a:spLocks/>
          </p:cNvSpPr>
          <p:nvPr/>
        </p:nvSpPr>
        <p:spPr>
          <a:xfrm>
            <a:off x="8378190" y="1970103"/>
            <a:ext cx="5269229" cy="1588127"/>
          </a:xfrm>
          <a:prstGeom prst="rect">
            <a:avLst/>
          </a:prstGeom>
        </p:spPr>
        <p:txBody>
          <a:bodyPr vert="horz" lIns="109728" tIns="54864" rIns="109728" bIns="54864"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spcAft>
                <a:spcPts val="720"/>
              </a:spcAft>
            </a:pPr>
            <a:r>
              <a:rPr lang="en-US" sz="4800">
                <a:solidFill>
                  <a:prstClr val="white"/>
                </a:solidFill>
                <a:latin typeface="Aptos Display" panose="02110004020202020204"/>
              </a:rPr>
              <a:t>Other Receiver Factors</a:t>
            </a:r>
          </a:p>
        </p:txBody>
      </p:sp>
      <p:pic>
        <p:nvPicPr>
          <p:cNvPr id="2" name="Picture 1">
            <a:extLst>
              <a:ext uri="{FF2B5EF4-FFF2-40B4-BE49-F238E27FC236}">
                <a16:creationId xmlns:a16="http://schemas.microsoft.com/office/drawing/2014/main" id="{9376D3AA-115D-58A2-BEB4-E0EA89C362D7}"/>
              </a:ext>
            </a:extLst>
          </p:cNvPr>
          <p:cNvPicPr>
            <a:picLocks noChangeAspect="1"/>
          </p:cNvPicPr>
          <p:nvPr/>
        </p:nvPicPr>
        <p:blipFill>
          <a:blip r:embed="rId3"/>
          <a:srcRect l="21434" r="15571"/>
          <a:stretch/>
        </p:blipFill>
        <p:spPr>
          <a:xfrm>
            <a:off x="992506" y="1798321"/>
            <a:ext cx="6313170" cy="5612130"/>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1" name="Group 10">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2506" y="5754645"/>
            <a:ext cx="6313170" cy="1692787"/>
            <a:chOff x="827088" y="4795537"/>
            <a:chExt cx="5260975" cy="1410656"/>
          </a:xfrm>
        </p:grpSpPr>
        <p:sp>
          <p:nvSpPr>
            <p:cNvPr id="12" name="Freeform: Shape 11">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13" name="Freeform: Shape 12">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grpSp>
      <p:sp>
        <p:nvSpPr>
          <p:cNvPr id="3" name="Inhaltsplatzhalter 2">
            <a:extLst>
              <a:ext uri="{FF2B5EF4-FFF2-40B4-BE49-F238E27FC236}">
                <a16:creationId xmlns:a16="http://schemas.microsoft.com/office/drawing/2014/main" id="{C2C0CBA1-F19D-40E0-9F71-C238730E3213}"/>
              </a:ext>
            </a:extLst>
          </p:cNvPr>
          <p:cNvSpPr>
            <a:spLocks noGrp="1"/>
          </p:cNvSpPr>
          <p:nvPr>
            <p:ph idx="1"/>
          </p:nvPr>
        </p:nvSpPr>
        <p:spPr>
          <a:xfrm>
            <a:off x="8378191" y="3775680"/>
            <a:ext cx="5269229" cy="3218400"/>
          </a:xfrm>
        </p:spPr>
        <p:txBody>
          <a:bodyPr vert="horz" lIns="109728" tIns="54864" rIns="109728" bIns="54864" rtlCol="0">
            <a:normAutofit/>
          </a:bodyPr>
          <a:lstStyle/>
          <a:p>
            <a:r>
              <a:rPr lang="en-US" sz="2280" dirty="0">
                <a:solidFill>
                  <a:schemeClr val="bg1">
                    <a:alpha val="80000"/>
                  </a:schemeClr>
                </a:solidFill>
              </a:rPr>
              <a:t>Selective exposure: select outlets that match beliefs and predispositions</a:t>
            </a:r>
          </a:p>
          <a:p>
            <a:r>
              <a:rPr lang="en-US" sz="2280" dirty="0">
                <a:solidFill>
                  <a:schemeClr val="bg1">
                    <a:alpha val="80000"/>
                  </a:schemeClr>
                </a:solidFill>
              </a:rPr>
              <a:t>Reduce „cognitive dissonance“, increase consistency</a:t>
            </a:r>
          </a:p>
          <a:p>
            <a:r>
              <a:rPr lang="en-US" sz="2280" dirty="0">
                <a:solidFill>
                  <a:schemeClr val="bg1">
                    <a:alpha val="80000"/>
                  </a:schemeClr>
                </a:solidFill>
              </a:rPr>
              <a:t>Social networks: Selection shifts from choosing sources to choosing messages (indirectly by friends and previous behavior)</a:t>
            </a:r>
          </a:p>
        </p:txBody>
      </p:sp>
    </p:spTree>
    <p:custDataLst>
      <p:tags r:id="rId1"/>
    </p:custDataLst>
    <p:extLst>
      <p:ext uri="{BB962C8B-B14F-4D97-AF65-F5344CB8AC3E}">
        <p14:creationId xmlns:p14="http://schemas.microsoft.com/office/powerpoint/2010/main" val="189707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 y="1459916"/>
            <a:ext cx="877825" cy="808152"/>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736745"/>
            <a:ext cx="13088984" cy="22729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F03EB274-7B41-4F25-8B39-2B3755A6D90E}"/>
              </a:ext>
            </a:extLst>
          </p:cNvPr>
          <p:cNvSpPr>
            <a:spLocks noGrp="1"/>
          </p:cNvSpPr>
          <p:nvPr>
            <p:ph type="title"/>
          </p:nvPr>
        </p:nvSpPr>
        <p:spPr>
          <a:xfrm>
            <a:off x="1252357" y="971878"/>
            <a:ext cx="11931259" cy="1865376"/>
          </a:xfrm>
        </p:spPr>
        <p:txBody>
          <a:bodyPr anchor="ctr">
            <a:normAutofit/>
          </a:bodyPr>
          <a:lstStyle/>
          <a:p>
            <a:r>
              <a:rPr lang="de-DE" sz="5760"/>
              <a:t>Agenda</a:t>
            </a:r>
          </a:p>
        </p:txBody>
      </p:sp>
      <p:sp>
        <p:nvSpPr>
          <p:cNvPr id="3" name="Inhaltsplatzhalter 2">
            <a:extLst>
              <a:ext uri="{FF2B5EF4-FFF2-40B4-BE49-F238E27FC236}">
                <a16:creationId xmlns:a16="http://schemas.microsoft.com/office/drawing/2014/main" id="{DA96789A-43BA-4F1B-9C23-5E8C8E8D2686}"/>
              </a:ext>
            </a:extLst>
          </p:cNvPr>
          <p:cNvSpPr>
            <a:spLocks noGrp="1"/>
          </p:cNvSpPr>
          <p:nvPr>
            <p:ph idx="1"/>
          </p:nvPr>
        </p:nvSpPr>
        <p:spPr>
          <a:xfrm>
            <a:off x="1254034" y="3621026"/>
            <a:ext cx="11929583" cy="3749590"/>
          </a:xfrm>
        </p:spPr>
        <p:txBody>
          <a:bodyPr anchor="ctr">
            <a:normAutofit/>
          </a:bodyPr>
          <a:lstStyle/>
          <a:p>
            <a:r>
              <a:rPr lang="de-DE" sz="2880" dirty="0"/>
              <a:t>Information</a:t>
            </a:r>
          </a:p>
          <a:p>
            <a:r>
              <a:rPr lang="de-DE" sz="2880" dirty="0"/>
              <a:t>Psychological </a:t>
            </a:r>
            <a:r>
              <a:rPr lang="de-DE" sz="2880" dirty="0" err="1"/>
              <a:t>theories</a:t>
            </a:r>
            <a:endParaRPr lang="de-DE" sz="2880" dirty="0"/>
          </a:p>
          <a:p>
            <a:r>
              <a:rPr lang="de-DE" sz="2880" dirty="0"/>
              <a:t>Deep </a:t>
            </a:r>
            <a:r>
              <a:rPr lang="de-DE" sz="2880" dirty="0" err="1"/>
              <a:t>fakes</a:t>
            </a:r>
            <a:endParaRPr lang="de-DE" sz="2880" dirty="0"/>
          </a:p>
          <a:p>
            <a:r>
              <a:rPr lang="de-DE" sz="2880" dirty="0"/>
              <a:t>Research</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5840" y="7782376"/>
            <a:ext cx="1261872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208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DE5818-03DB-BC26-AE92-F7923B79451C}"/>
              </a:ext>
            </a:extLst>
          </p:cNvPr>
          <p:cNvPicPr>
            <a:picLocks noChangeAspect="1"/>
          </p:cNvPicPr>
          <p:nvPr/>
        </p:nvPicPr>
        <p:blipFill>
          <a:blip r:embed="rId3">
            <a:alphaModFix amt="56000"/>
          </a:blip>
          <a:stretch>
            <a:fillRect/>
          </a:stretch>
        </p:blipFill>
        <p:spPr>
          <a:xfrm>
            <a:off x="114300" y="0"/>
            <a:ext cx="14401800" cy="8229600"/>
          </a:xfrm>
          <a:prstGeom prst="rect">
            <a:avLst/>
          </a:prstGeom>
        </p:spPr>
      </p:pic>
      <p:sp>
        <p:nvSpPr>
          <p:cNvPr id="3" name="Plassholder for innhold 2"/>
          <p:cNvSpPr>
            <a:spLocks noGrp="1"/>
          </p:cNvSpPr>
          <p:nvPr>
            <p:ph idx="1"/>
          </p:nvPr>
        </p:nvSpPr>
        <p:spPr/>
        <p:txBody>
          <a:bodyPr/>
          <a:lstStyle/>
          <a:p>
            <a:r>
              <a:rPr lang="nb-NO" dirty="0"/>
              <a:t>Sender &amp; Message &amp; Receiver (&amp; Channel)</a:t>
            </a:r>
          </a:p>
          <a:p>
            <a:r>
              <a:rPr lang="nb-NO" dirty="0"/>
              <a:t>Multiple ’Requests’</a:t>
            </a:r>
          </a:p>
          <a:p>
            <a:pPr lvl="1"/>
            <a:r>
              <a:rPr lang="nb-NO" dirty="0" err="1"/>
              <a:t>Foot-in-the</a:t>
            </a:r>
            <a:r>
              <a:rPr lang="nb-NO" dirty="0"/>
              <a:t> </a:t>
            </a:r>
            <a:r>
              <a:rPr lang="nb-NO" dirty="0" err="1"/>
              <a:t>door</a:t>
            </a:r>
            <a:endParaRPr lang="nb-NO" dirty="0"/>
          </a:p>
          <a:p>
            <a:pPr lvl="1"/>
            <a:r>
              <a:rPr lang="nb-NO" dirty="0" err="1"/>
              <a:t>Door-in-the-face</a:t>
            </a:r>
            <a:endParaRPr lang="nb-NO" dirty="0"/>
          </a:p>
          <a:p>
            <a:pPr lvl="1"/>
            <a:r>
              <a:rPr lang="nb-NO" dirty="0" err="1"/>
              <a:t>Low-ball</a:t>
            </a:r>
            <a:endParaRPr lang="nb-NO" dirty="0"/>
          </a:p>
          <a:p>
            <a:r>
              <a:rPr lang="nb-NO" dirty="0" err="1"/>
              <a:t>Cialdini</a:t>
            </a:r>
            <a:r>
              <a:rPr lang="nb-NO" dirty="0"/>
              <a:t> (2001)</a:t>
            </a:r>
          </a:p>
        </p:txBody>
      </p:sp>
      <p:pic>
        <p:nvPicPr>
          <p:cNvPr id="55298" name="Picture 2" descr="http://t0.gstatic.com/images?q=tbn:ANd9GcSn9xf5pIMzb3s9c-mp9jBSYAI2rhsNdv8kbe63QjoXD7TC5R5Zo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9676" y="274604"/>
            <a:ext cx="4354884" cy="4782234"/>
          </a:xfrm>
          <a:prstGeom prst="rect">
            <a:avLst/>
          </a:prstGeom>
          <a:noFill/>
        </p:spPr>
      </p:pic>
      <p:sp>
        <p:nvSpPr>
          <p:cNvPr id="6" name="Tittel 1">
            <a:extLst>
              <a:ext uri="{FF2B5EF4-FFF2-40B4-BE49-F238E27FC236}">
                <a16:creationId xmlns:a16="http://schemas.microsoft.com/office/drawing/2014/main" id="{3E70CECF-C169-7B44-0CD5-7B93010F7EE2}"/>
              </a:ext>
            </a:extLst>
          </p:cNvPr>
          <p:cNvSpPr>
            <a:spLocks noGrp="1"/>
          </p:cNvSpPr>
          <p:nvPr>
            <p:ph type="title"/>
          </p:nvPr>
        </p:nvSpPr>
        <p:spPr>
          <a:xfrm>
            <a:off x="1005840" y="438150"/>
            <a:ext cx="12618720" cy="1590676"/>
          </a:xfrm>
        </p:spPr>
        <p:txBody>
          <a:bodyPr/>
          <a:lstStyle/>
          <a:p>
            <a:r>
              <a:rPr lang="nb-NO" dirty="0"/>
              <a:t>Attitudes and Beliefs Interactions</a:t>
            </a:r>
          </a:p>
        </p:txBody>
      </p:sp>
      <p:pic>
        <p:nvPicPr>
          <p:cNvPr id="8" name="Picture 7">
            <a:extLst>
              <a:ext uri="{FF2B5EF4-FFF2-40B4-BE49-F238E27FC236}">
                <a16:creationId xmlns:a16="http://schemas.microsoft.com/office/drawing/2014/main" id="{B9AD3D9C-F010-E9CA-241B-437E9620284D}"/>
              </a:ext>
            </a:extLst>
          </p:cNvPr>
          <p:cNvPicPr>
            <a:picLocks noChangeAspect="1"/>
          </p:cNvPicPr>
          <p:nvPr/>
        </p:nvPicPr>
        <p:blipFill>
          <a:blip r:embed="rId5"/>
          <a:stretch>
            <a:fillRect/>
          </a:stretch>
        </p:blipFill>
        <p:spPr>
          <a:xfrm>
            <a:off x="5103629" y="4153070"/>
            <a:ext cx="2642222" cy="394951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300"/>
                                        <p:tgtEl>
                                          <p:spTgt spid="8"/>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title"/>
          </p:nvPr>
        </p:nvSpPr>
        <p:spPr>
          <a:prstGeom prst="rect">
            <a:avLst/>
          </a:prstGeom>
        </p:spPr>
        <p:txBody>
          <a:bodyPr spcFirstLastPara="1" vert="horz" wrap="square" lIns="109720" tIns="54840" rIns="109720" bIns="54840" rtlCol="0" anchor="ctr" anchorCtr="0">
            <a:noAutofit/>
          </a:bodyPr>
          <a:lstStyle/>
          <a:p>
            <a:pPr>
              <a:spcBef>
                <a:spcPts val="0"/>
              </a:spcBef>
            </a:pPr>
            <a:r>
              <a:rPr lang="nb-NO" dirty="0" err="1"/>
              <a:t>Influence</a:t>
            </a:r>
            <a:r>
              <a:rPr lang="nb-NO" dirty="0"/>
              <a:t>: </a:t>
            </a:r>
            <a:r>
              <a:rPr lang="nb-NO" dirty="0" err="1"/>
              <a:t>Consistency</a:t>
            </a:r>
            <a:r>
              <a:rPr lang="nb-NO" dirty="0"/>
              <a:t> and </a:t>
            </a:r>
            <a:r>
              <a:rPr lang="nb-NO" dirty="0" err="1"/>
              <a:t>Commitment</a:t>
            </a:r>
            <a:br>
              <a:rPr lang="nb-NO" dirty="0"/>
            </a:br>
            <a:r>
              <a:rPr lang="nb-NO" dirty="0"/>
              <a:t>&amp; Mere </a:t>
            </a:r>
            <a:r>
              <a:rPr lang="nb-NO" dirty="0" err="1"/>
              <a:t>Exposure</a:t>
            </a:r>
            <a:r>
              <a:rPr lang="nb-NO" dirty="0"/>
              <a:t> </a:t>
            </a:r>
            <a:r>
              <a:rPr lang="nb-NO" dirty="0" err="1"/>
              <a:t>effects</a:t>
            </a:r>
            <a:endParaRPr dirty="0"/>
          </a:p>
        </p:txBody>
      </p:sp>
      <p:sp>
        <p:nvSpPr>
          <p:cNvPr id="316" name="Google Shape;316;p52"/>
          <p:cNvSpPr txBox="1">
            <a:spLocks noGrp="1"/>
          </p:cNvSpPr>
          <p:nvPr>
            <p:ph idx="1"/>
          </p:nvPr>
        </p:nvSpPr>
        <p:spPr>
          <a:prstGeom prst="rect">
            <a:avLst/>
          </a:prstGeom>
        </p:spPr>
        <p:txBody>
          <a:bodyPr spcFirstLastPara="1" vert="horz" wrap="square" lIns="109720" tIns="54840" rIns="109720" bIns="54840" rtlCol="0" anchor="t" anchorCtr="0">
            <a:noAutofit/>
          </a:bodyPr>
          <a:lstStyle/>
          <a:p>
            <a:pPr marL="0" indent="0">
              <a:spcBef>
                <a:spcPts val="1280"/>
              </a:spcBef>
              <a:buNone/>
            </a:pPr>
            <a:endParaRPr/>
          </a:p>
        </p:txBody>
      </p:sp>
      <p:pic>
        <p:nvPicPr>
          <p:cNvPr id="317" name="Google Shape;317;p5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365002" y="2329642"/>
            <a:ext cx="9265400" cy="5979880"/>
          </a:xfrm>
          <a:prstGeom prst="rect">
            <a:avLst/>
          </a:prstGeom>
          <a:noFill/>
          <a:ln>
            <a:noFill/>
          </a:ln>
        </p:spPr>
      </p:pic>
      <p:pic>
        <p:nvPicPr>
          <p:cNvPr id="318" name="Google Shape;318;p5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31522" y="4009369"/>
            <a:ext cx="8327480" cy="4439040"/>
          </a:xfrm>
          <a:prstGeom prst="rect">
            <a:avLst/>
          </a:prstGeom>
          <a:noFill/>
          <a:ln>
            <a:noFill/>
          </a:ln>
        </p:spPr>
      </p:pic>
      <p:pic>
        <p:nvPicPr>
          <p:cNvPr id="2" name="Picture 1">
            <a:extLst>
              <a:ext uri="{FF2B5EF4-FFF2-40B4-BE49-F238E27FC236}">
                <a16:creationId xmlns:a16="http://schemas.microsoft.com/office/drawing/2014/main" id="{BACBAA88-439C-454C-A694-DD0BA00025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730" y="2062498"/>
            <a:ext cx="2075128" cy="2075128"/>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7" name="Ink 6">
                <a:extLst>
                  <a:ext uri="{FF2B5EF4-FFF2-40B4-BE49-F238E27FC236}">
                    <a16:creationId xmlns:a16="http://schemas.microsoft.com/office/drawing/2014/main" id="{B336847E-EE1D-E0B7-FDF1-3ED31693CC13}"/>
                  </a:ext>
                </a:extLst>
              </p14:cNvPr>
              <p14:cNvContentPartPr/>
              <p14:nvPr>
                <p:extLst>
                  <p:ext uri="{42D2F446-02D8-4167-A562-619A0277C38B}">
                    <p15:isNarration xmlns:p15="http://schemas.microsoft.com/office/powerpoint/2012/main" val="1"/>
                  </p:ext>
                </p:extLst>
              </p14:nvPr>
            </p14:nvContentPartPr>
            <p14:xfrm>
              <a:off x="7402103" y="6892343"/>
              <a:ext cx="2" cy="2"/>
            </p14:xfrm>
          </p:contentPart>
        </mc:Choice>
        <mc:Fallback>
          <p:pic>
            <p:nvPicPr>
              <p:cNvPr id="7" name="Ink 6">
                <a:extLst>
                  <a:ext uri="{FF2B5EF4-FFF2-40B4-BE49-F238E27FC236}">
                    <a16:creationId xmlns:a16="http://schemas.microsoft.com/office/drawing/2014/main" id="{B336847E-EE1D-E0B7-FDF1-3ED31693CC13}"/>
                  </a:ext>
                </a:extLst>
              </p:cNvPr>
              <p:cNvPicPr>
                <a:picLocks noGrp="1" noRot="1" noChangeAspect="1" noMove="1" noResize="1" noEditPoints="1" noAdjustHandles="1" noChangeArrowheads="1" noChangeShapeType="1"/>
              </p:cNvPicPr>
              <p:nvPr/>
            </p:nvPicPr>
            <p:blipFill>
              <a:blip r:embed="rId8"/>
              <a:stretch>
                <a:fillRect/>
              </a:stretch>
            </p:blipFill>
            <p:spPr>
              <a:xfrm>
                <a:off x="7402103" y="6892343"/>
                <a:ext cx="2" cy="2"/>
              </a:xfrm>
              <a:prstGeom prst="rect">
                <a:avLst/>
              </a:prstGeom>
            </p:spPr>
          </p:pic>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160"/>
            <a:ext cx="14630399" cy="8239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11266" name="Picture 2" descr="Protecting Elections: How to up our game against malign online actors">
            <a:extLst>
              <a:ext uri="{FF2B5EF4-FFF2-40B4-BE49-F238E27FC236}">
                <a16:creationId xmlns:a16="http://schemas.microsoft.com/office/drawing/2014/main" id="{1499FCC2-0FE4-1D88-20F4-765538AE22D4}"/>
              </a:ext>
            </a:extLst>
          </p:cNvPr>
          <p:cNvPicPr>
            <a:picLocks noChangeAspect="1" noChangeArrowheads="1"/>
          </p:cNvPicPr>
          <p:nvPr/>
        </p:nvPicPr>
        <p:blipFill>
          <a:blip r:embed="rId3">
            <a:alphaModFix amt="55000"/>
            <a:extLst>
              <a:ext uri="{28A0092B-C50C-407E-A947-70E740481C1C}">
                <a14:useLocalDpi xmlns:a14="http://schemas.microsoft.com/office/drawing/2010/main" val="0"/>
              </a:ext>
            </a:extLst>
          </a:blip>
          <a:srcRect t="444" b="872"/>
          <a:stretch/>
        </p:blipFill>
        <p:spPr bwMode="auto">
          <a:xfrm>
            <a:off x="24" y="-10928"/>
            <a:ext cx="14630376"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7690ACA-3518-4186-ADD4-52E512739A4D}"/>
              </a:ext>
            </a:extLst>
          </p:cNvPr>
          <p:cNvSpPr>
            <a:spLocks noGrp="1"/>
          </p:cNvSpPr>
          <p:nvPr>
            <p:ph type="title"/>
          </p:nvPr>
        </p:nvSpPr>
        <p:spPr>
          <a:xfrm>
            <a:off x="824201" y="709613"/>
            <a:ext cx="3840480" cy="6702743"/>
          </a:xfrm>
        </p:spPr>
        <p:txBody>
          <a:bodyPr>
            <a:normAutofit/>
          </a:bodyPr>
          <a:lstStyle/>
          <a:p>
            <a:r>
              <a:rPr lang="de-DE">
                <a:solidFill>
                  <a:srgbClr val="FFFFFF"/>
                </a:solidFill>
              </a:rPr>
              <a:t>Channel Factors</a:t>
            </a:r>
          </a:p>
        </p:txBody>
      </p:sp>
      <p:sp>
        <p:nvSpPr>
          <p:cNvPr id="11273" name="Arc 1127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defRPr/>
            </a:pPr>
            <a:endParaRPr lang="en-US" sz="2160" dirty="0">
              <a:solidFill>
                <a:prstClr val="black"/>
              </a:solidFill>
              <a:latin typeface="Calibri" panose="020F0502020204030204"/>
            </a:endParaRPr>
          </a:p>
        </p:txBody>
      </p:sp>
      <p:sp>
        <p:nvSpPr>
          <p:cNvPr id="3" name="Inhaltsplatzhalter 2">
            <a:extLst>
              <a:ext uri="{FF2B5EF4-FFF2-40B4-BE49-F238E27FC236}">
                <a16:creationId xmlns:a16="http://schemas.microsoft.com/office/drawing/2014/main" id="{8A1D9B59-F134-44CA-8C6A-43133236EC6D}"/>
              </a:ext>
            </a:extLst>
          </p:cNvPr>
          <p:cNvSpPr>
            <a:spLocks noGrp="1"/>
          </p:cNvSpPr>
          <p:nvPr>
            <p:ph idx="1"/>
          </p:nvPr>
        </p:nvSpPr>
        <p:spPr>
          <a:xfrm>
            <a:off x="5336770" y="709613"/>
            <a:ext cx="8287789" cy="6702743"/>
          </a:xfrm>
        </p:spPr>
        <p:txBody>
          <a:bodyPr anchor="ctr">
            <a:normAutofit/>
          </a:bodyPr>
          <a:lstStyle/>
          <a:p>
            <a:r>
              <a:rPr lang="de-DE" sz="2640">
                <a:solidFill>
                  <a:srgbClr val="FFFFFF"/>
                </a:solidFill>
              </a:rPr>
              <a:t>Option to flag fake news</a:t>
            </a:r>
          </a:p>
          <a:p>
            <a:r>
              <a:rPr lang="de-DE" sz="2640">
                <a:solidFill>
                  <a:srgbClr val="FFFFFF"/>
                </a:solidFill>
              </a:rPr>
              <a:t>Alerting user when they are about to share fake news</a:t>
            </a:r>
          </a:p>
          <a:p>
            <a:r>
              <a:rPr lang="de-DE" sz="2640">
                <a:solidFill>
                  <a:srgbClr val="FFFFFF"/>
                </a:solidFill>
              </a:rPr>
              <a:t>Third-party fact checkers</a:t>
            </a:r>
          </a:p>
          <a:p>
            <a:r>
              <a:rPr lang="de-DE" sz="2640">
                <a:solidFill>
                  <a:srgbClr val="FFFFFF"/>
                </a:solidFill>
              </a:rPr>
              <a:t>Increase of FN spreading in closed social media applications</a:t>
            </a:r>
          </a:p>
          <a:p>
            <a:r>
              <a:rPr lang="de-DE" sz="2640">
                <a:solidFill>
                  <a:srgbClr val="FFFFFF"/>
                </a:solidFill>
              </a:rPr>
              <a:t>Whattsapp response: suspend accounts that behave like bots (too fast, too many groups per account) -&gt; bots imitate humans</a:t>
            </a:r>
          </a:p>
          <a:p>
            <a:r>
              <a:rPr lang="de-DE" sz="2640">
                <a:solidFill>
                  <a:srgbClr val="FFFFFF"/>
                </a:solidFill>
              </a:rPr>
              <a:t>Limited size of groups</a:t>
            </a:r>
          </a:p>
          <a:p>
            <a:r>
              <a:rPr lang="de-DE" sz="2640">
                <a:solidFill>
                  <a:srgbClr val="FFFFFF"/>
                </a:solidFill>
              </a:rPr>
              <a:t>Limited forwarding</a:t>
            </a:r>
          </a:p>
          <a:p>
            <a:r>
              <a:rPr lang="de-DE" sz="2640">
                <a:solidFill>
                  <a:srgbClr val="FFFFFF"/>
                </a:solidFill>
              </a:rPr>
              <a:t>Forward indicator</a:t>
            </a:r>
          </a:p>
          <a:p>
            <a:endParaRPr lang="de-DE" sz="2640">
              <a:solidFill>
                <a:srgbClr val="FFFFFF"/>
              </a:solidFill>
            </a:endParaRPr>
          </a:p>
          <a:p>
            <a:pPr marL="0" indent="0">
              <a:buNone/>
            </a:pPr>
            <a:r>
              <a:rPr lang="de-DE" sz="2640">
                <a:solidFill>
                  <a:srgbClr val="FFFFFF"/>
                </a:solidFill>
              </a:rPr>
              <a:t>Results: slow down of FN spreading (at best)</a:t>
            </a:r>
          </a:p>
        </p:txBody>
      </p:sp>
      <p:grpSp>
        <p:nvGrpSpPr>
          <p:cNvPr id="4" name="Group 3">
            <a:extLst>
              <a:ext uri="{FF2B5EF4-FFF2-40B4-BE49-F238E27FC236}">
                <a16:creationId xmlns:a16="http://schemas.microsoft.com/office/drawing/2014/main" id="{6338B264-436F-3864-07CA-0FD88BFA4548}"/>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6858DD32-CFFD-95E7-FB88-6CD69BB942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E0346DC-AB5D-3689-F0AE-9A9581633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09025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11266"/>
                                        </p:tgtEl>
                                        <p:attrNameLst>
                                          <p:attrName>style.visibility</p:attrName>
                                        </p:attrNameLst>
                                      </p:cBhvr>
                                      <p:to>
                                        <p:strVal val="visible"/>
                                      </p:to>
                                    </p:set>
                                    <p:animEffect transition="in" filter="wipe(down)">
                                      <p:cBhvr>
                                        <p:cTn id="5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64" name="Rectangle 5326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8378190" y="1970103"/>
            <a:ext cx="5269229" cy="1588127"/>
          </a:xfrm>
        </p:spPr>
        <p:txBody>
          <a:bodyPr anchor="t">
            <a:normAutofit/>
          </a:bodyPr>
          <a:lstStyle/>
          <a:p>
            <a:r>
              <a:rPr lang="nb-NO" sz="4800">
                <a:solidFill>
                  <a:schemeClr val="bg1"/>
                </a:solidFill>
              </a:rPr>
              <a:t>Resistance is Futile?</a:t>
            </a:r>
          </a:p>
        </p:txBody>
      </p:sp>
      <p:grpSp>
        <p:nvGrpSpPr>
          <p:cNvPr id="53266" name="Group 53265">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2592" y="1798320"/>
            <a:ext cx="6313171" cy="5649112"/>
            <a:chOff x="6096000" y="841376"/>
            <a:chExt cx="5260976" cy="4707593"/>
          </a:xfrm>
          <a:effectLst>
            <a:outerShdw blurRad="381000" dist="152400" dir="5400000" algn="ctr" rotWithShape="0">
              <a:srgbClr val="000000">
                <a:alpha val="10000"/>
              </a:srgbClr>
            </a:outerShdw>
          </a:effectLst>
        </p:grpSpPr>
        <p:grpSp>
          <p:nvGrpSpPr>
            <p:cNvPr id="53267" name="Group 53266">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53271" name="Freeform: Shape 53270">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53272" name="Freeform: Shape 53271">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grpSp>
        <p:grpSp>
          <p:nvGrpSpPr>
            <p:cNvPr id="53268" name="Group 53267">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53269" name="Freeform: Shape 53268">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sp>
            <p:nvSpPr>
              <p:cNvPr id="53270" name="Freeform: Shape 53269">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Aptos" panose="02110004020202020204"/>
                </a:endParaRPr>
              </a:p>
            </p:txBody>
          </p:sp>
        </p:grpSp>
      </p:grpSp>
      <p:pic>
        <p:nvPicPr>
          <p:cNvPr id="53250" name="Picture 2" descr="http://t1.gstatic.com/images?q=tbn:ANd9GcQ6e_3c8l72Hy3qlIXCxHmfrMW_p8iPnHnh0ToNT1dZS9SAFCWR"/>
          <p:cNvPicPr>
            <a:picLocks noChangeAspect="1" noChangeArrowheads="1"/>
          </p:cNvPicPr>
          <p:nvPr/>
        </p:nvPicPr>
        <p:blipFill>
          <a:blip r:embed="rId3" cstate="print">
            <a:extLst>
              <a:ext uri="{28A0092B-C50C-407E-A947-70E740481C1C}">
                <a14:useLocalDpi xmlns:a14="http://schemas.microsoft.com/office/drawing/2010/main" val="0"/>
              </a:ext>
            </a:extLst>
          </a:blip>
          <a:srcRect l="564" r="12090"/>
          <a:stretch/>
        </p:blipFill>
        <p:spPr bwMode="auto">
          <a:xfrm>
            <a:off x="2081581" y="2409669"/>
            <a:ext cx="4135190" cy="3676016"/>
          </a:xfrm>
          <a:prstGeom prst="rect">
            <a:avLst/>
          </a:prstGeom>
          <a:noFill/>
        </p:spPr>
      </p:pic>
      <p:sp>
        <p:nvSpPr>
          <p:cNvPr id="3" name="Plassholder for innhold 2"/>
          <p:cNvSpPr>
            <a:spLocks noGrp="1"/>
          </p:cNvSpPr>
          <p:nvPr>
            <p:ph idx="1"/>
          </p:nvPr>
        </p:nvSpPr>
        <p:spPr>
          <a:xfrm>
            <a:off x="8378191" y="3775680"/>
            <a:ext cx="5269229" cy="2945160"/>
          </a:xfrm>
        </p:spPr>
        <p:txBody>
          <a:bodyPr>
            <a:normAutofit/>
          </a:bodyPr>
          <a:lstStyle/>
          <a:p>
            <a:r>
              <a:rPr lang="nb-NO" sz="2400" dirty="0">
                <a:solidFill>
                  <a:schemeClr val="bg1">
                    <a:alpha val="80000"/>
                  </a:schemeClr>
                </a:solidFill>
              </a:rPr>
              <a:t>Reactance</a:t>
            </a:r>
          </a:p>
          <a:p>
            <a:r>
              <a:rPr lang="nb-NO" sz="2400" dirty="0">
                <a:solidFill>
                  <a:schemeClr val="bg1">
                    <a:alpha val="80000"/>
                  </a:schemeClr>
                </a:solidFill>
              </a:rPr>
              <a:t>Forewarning</a:t>
            </a:r>
          </a:p>
          <a:p>
            <a:r>
              <a:rPr lang="nb-NO" sz="2400" dirty="0">
                <a:solidFill>
                  <a:schemeClr val="bg1">
                    <a:alpha val="80000"/>
                  </a:schemeClr>
                </a:solidFill>
              </a:rPr>
              <a:t>Innoculation</a:t>
            </a:r>
          </a:p>
          <a:p>
            <a:endParaRPr lang="nb-NO" sz="2400" dirty="0">
              <a:solidFill>
                <a:schemeClr val="bg1">
                  <a:alpha val="80000"/>
                </a:schemeClr>
              </a:solidFill>
            </a:endParaRPr>
          </a:p>
          <a:p>
            <a:endParaRPr lang="nb-NO" sz="2400" dirty="0">
              <a:solidFill>
                <a:schemeClr val="bg1">
                  <a:alpha val="80000"/>
                </a:schemeClr>
              </a:solidFill>
            </a:endParaRPr>
          </a:p>
          <a:p>
            <a:r>
              <a:rPr lang="nb-NO" sz="2400" dirty="0">
                <a:solidFill>
                  <a:schemeClr val="bg1">
                    <a:alpha val="80000"/>
                  </a:schemeClr>
                </a:solidFill>
              </a:rPr>
              <a:t>More in designing training!</a:t>
            </a:r>
          </a:p>
          <a:p>
            <a:endParaRPr lang="nb-NO" sz="2400" dirty="0">
              <a:solidFill>
                <a:schemeClr val="bg1">
                  <a:alpha val="80000"/>
                </a:schemeClr>
              </a:solidFill>
            </a:endParaRPr>
          </a:p>
        </p:txBody>
      </p:sp>
      <p:grpSp>
        <p:nvGrpSpPr>
          <p:cNvPr id="4" name="Group 3">
            <a:extLst>
              <a:ext uri="{FF2B5EF4-FFF2-40B4-BE49-F238E27FC236}">
                <a16:creationId xmlns:a16="http://schemas.microsoft.com/office/drawing/2014/main" id="{131256E7-6022-4932-4C1C-4274BB2F5D44}"/>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48035FC-FF7B-D2E0-FB72-43837B28E2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41AFD21-9CBE-F462-6F5A-DF44F9D6C1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le 1">
            <a:extLst>
              <a:ext uri="{FF2B5EF4-FFF2-40B4-BE49-F238E27FC236}">
                <a16:creationId xmlns:a16="http://schemas.microsoft.com/office/drawing/2014/main" id="{A7361F0C-D7B1-05CD-FACF-DEE96628B134}"/>
              </a:ext>
            </a:extLst>
          </p:cNvPr>
          <p:cNvSpPr>
            <a:spLocks noGrp="1"/>
          </p:cNvSpPr>
          <p:nvPr>
            <p:ph type="title"/>
          </p:nvPr>
        </p:nvSpPr>
        <p:spPr>
          <a:xfrm>
            <a:off x="719531" y="815677"/>
            <a:ext cx="5006393" cy="4483848"/>
          </a:xfrm>
        </p:spPr>
        <p:txBody>
          <a:bodyPr vert="horz" lIns="109728" tIns="54864" rIns="109728" bIns="54864" rtlCol="0" anchor="b">
            <a:normAutofit/>
          </a:bodyPr>
          <a:lstStyle/>
          <a:p>
            <a:r>
              <a:rPr lang="en-US" sz="6720"/>
              <a:t>Information Manipulation</a:t>
            </a:r>
          </a:p>
        </p:txBody>
      </p:sp>
      <p:grpSp>
        <p:nvGrpSpPr>
          <p:cNvPr id="1033" name="Group 103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99718" y="1"/>
            <a:ext cx="2935661" cy="6933370"/>
            <a:chOff x="329184" y="1"/>
            <a:chExt cx="524256" cy="5777808"/>
          </a:xfrm>
        </p:grpSpPr>
        <p:cxnSp>
          <p:nvCxnSpPr>
            <p:cNvPr id="1034" name="Straight Connector 103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35" name="Rectangle 103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grpSp>
      <p:sp>
        <p:nvSpPr>
          <p:cNvPr id="1037" name="Rectangle 103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3918" y="323189"/>
            <a:ext cx="7340135" cy="745053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descr="7 icons representing the 7 commons forms of information disorder. One icon is a head laughing representing satire of parody, another is a eye mask representing imporster content, another is a hmer about to hit a nail that represents fabricated content. There is a logo of Hive mind.">
            <a:extLst>
              <a:ext uri="{FF2B5EF4-FFF2-40B4-BE49-F238E27FC236}">
                <a16:creationId xmlns:a16="http://schemas.microsoft.com/office/drawing/2014/main" id="{A6931C51-54CF-1368-12E2-C8913108717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768686" y="683156"/>
            <a:ext cx="6730596" cy="67305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0C80C96-8BE6-668D-4E46-C2CF0DE5F240}"/>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71494E4-E49D-6694-26C2-7CF7C7EFA9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FD6D2FA-74D1-AD83-2F63-CF4D8496CF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553660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B16F474F-E957-4A69-936D-5C359BBB1638}"/>
              </a:ext>
            </a:extLst>
          </p:cNvPr>
          <p:cNvSpPr>
            <a:spLocks noGrp="1"/>
          </p:cNvSpPr>
          <p:nvPr>
            <p:ph type="title"/>
          </p:nvPr>
        </p:nvSpPr>
        <p:spPr>
          <a:xfrm>
            <a:off x="757123" y="767424"/>
            <a:ext cx="4114800" cy="2062886"/>
          </a:xfrm>
        </p:spPr>
        <p:txBody>
          <a:bodyPr anchor="b">
            <a:normAutofit/>
          </a:bodyPr>
          <a:lstStyle/>
          <a:p>
            <a:r>
              <a:rPr lang="de-DE" sz="3600" b="1"/>
              <a:t>Types of Fake News - Misleading content</a:t>
            </a:r>
          </a:p>
        </p:txBody>
      </p:sp>
      <p:sp>
        <p:nvSpPr>
          <p:cNvPr id="205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Inhaltsplatzhalter 2">
            <a:extLst>
              <a:ext uri="{FF2B5EF4-FFF2-40B4-BE49-F238E27FC236}">
                <a16:creationId xmlns:a16="http://schemas.microsoft.com/office/drawing/2014/main" id="{AF111D39-A9A3-4729-9F14-B9880D44EBE7}"/>
              </a:ext>
            </a:extLst>
          </p:cNvPr>
          <p:cNvSpPr>
            <a:spLocks noGrp="1"/>
          </p:cNvSpPr>
          <p:nvPr>
            <p:ph idx="1"/>
          </p:nvPr>
        </p:nvSpPr>
        <p:spPr>
          <a:xfrm>
            <a:off x="757123" y="3368650"/>
            <a:ext cx="4114800" cy="4092854"/>
          </a:xfrm>
        </p:spPr>
        <p:txBody>
          <a:bodyPr anchor="t">
            <a:normAutofit/>
          </a:bodyPr>
          <a:lstStyle/>
          <a:p>
            <a:r>
              <a:rPr lang="de-DE" sz="2640" dirty="0" err="1"/>
              <a:t>Editing</a:t>
            </a:r>
            <a:r>
              <a:rPr lang="de-DE" sz="2640" dirty="0"/>
              <a:t> </a:t>
            </a:r>
            <a:r>
              <a:rPr lang="de-DE" sz="2640" dirty="0" err="1"/>
              <a:t>with</a:t>
            </a:r>
            <a:r>
              <a:rPr lang="de-DE" sz="2640" dirty="0"/>
              <a:t> </a:t>
            </a:r>
            <a:r>
              <a:rPr lang="de-DE" sz="2640" dirty="0" err="1"/>
              <a:t>omissions</a:t>
            </a:r>
            <a:r>
              <a:rPr lang="de-DE" sz="2640" dirty="0"/>
              <a:t>, a </a:t>
            </a:r>
            <a:r>
              <a:rPr lang="de-DE" sz="2640" dirty="0" err="1"/>
              <a:t>misleading</a:t>
            </a:r>
            <a:r>
              <a:rPr lang="de-DE" sz="2640" dirty="0"/>
              <a:t> title etc.</a:t>
            </a:r>
          </a:p>
          <a:p>
            <a:endParaRPr lang="de-DE" sz="2640" dirty="0"/>
          </a:p>
          <a:p>
            <a:r>
              <a:rPr lang="en-GB" sz="2640" i="1" dirty="0" err="1"/>
              <a:t>Clickbaiting</a:t>
            </a:r>
            <a:r>
              <a:rPr lang="en-GB" sz="2640" i="1" dirty="0"/>
              <a:t> - content whose main purpose is to attract attention and encourage visitors to click on a link to a particular web page.</a:t>
            </a:r>
            <a:endParaRPr lang="de-DE" sz="2640" i="1" dirty="0"/>
          </a:p>
        </p:txBody>
      </p:sp>
      <p:pic>
        <p:nvPicPr>
          <p:cNvPr id="2050" name="Picture 2" descr="An example of a Clickbait | Download Scientific Diagram">
            <a:extLst>
              <a:ext uri="{FF2B5EF4-FFF2-40B4-BE49-F238E27FC236}">
                <a16:creationId xmlns:a16="http://schemas.microsoft.com/office/drawing/2014/main" id="{39D4F949-9C27-6DF3-2961-D8F5F119FF6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70776" y="768096"/>
            <a:ext cx="8113222" cy="66934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707836A-44F5-FDC8-FFA1-B2D855856F2D}"/>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07F65B6-A6B2-175B-239E-1E17585A5A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E953876-9B17-6569-502E-B32D07DF9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5204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3A86A75C-4F4B-4683-9AE1-C65F6400EC91}">
      <p14:laserTraceLst xmlns:p14="http://schemas.microsoft.com/office/powerpoint/2010/main">
        <p14:tracePtLst>
          <p14:tracePt t="28130" x="6313488" y="5589588"/>
          <p14:tracePt t="28156" x="7299325" y="5310188"/>
          <p14:tracePt t="28186" x="8201025" y="5300663"/>
          <p14:tracePt t="28221" x="9043988" y="5505450"/>
          <p14:tracePt t="28250" x="9418638" y="5607050"/>
          <p14:tracePt t="28282" x="9409113" y="5735638"/>
          <p14:tracePt t="28800" x="9596438" y="5614988"/>
          <p14:tracePt t="28825" x="10064750" y="5376863"/>
          <p14:tracePt t="56850" x="10312400" y="6637338"/>
          <p14:tracePt t="56882" x="9563100" y="67389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BCnews.com.co - Wikipedia">
            <a:extLst>
              <a:ext uri="{FF2B5EF4-FFF2-40B4-BE49-F238E27FC236}">
                <a16:creationId xmlns:a16="http://schemas.microsoft.com/office/drawing/2014/main" id="{14B1A3E3-1D8A-429A-A996-C148F7EE2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931" y="1137276"/>
            <a:ext cx="4354830" cy="15087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BC News - Wikipedia">
            <a:extLst>
              <a:ext uri="{FF2B5EF4-FFF2-40B4-BE49-F238E27FC236}">
                <a16:creationId xmlns:a16="http://schemas.microsoft.com/office/drawing/2014/main" id="{2551CE6F-7937-4970-9C49-98552F207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203" y="1154037"/>
            <a:ext cx="3667469" cy="12744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4A4DE3E-EE71-1139-BCEB-1E4FD74E20E0}"/>
              </a:ext>
            </a:extLst>
          </p:cNvPr>
          <p:cNvSpPr>
            <a:spLocks noGrp="1"/>
          </p:cNvSpPr>
          <p:nvPr>
            <p:ph idx="1"/>
          </p:nvPr>
        </p:nvSpPr>
        <p:spPr>
          <a:xfrm>
            <a:off x="1005840" y="5277395"/>
            <a:ext cx="12618720" cy="2134961"/>
          </a:xfrm>
        </p:spPr>
        <p:txBody>
          <a:bodyPr/>
          <a:lstStyle/>
          <a:p>
            <a:endParaRPr lang="en-GB" dirty="0"/>
          </a:p>
        </p:txBody>
      </p:sp>
      <p:sp>
        <p:nvSpPr>
          <p:cNvPr id="4" name="Titel 1">
            <a:extLst>
              <a:ext uri="{FF2B5EF4-FFF2-40B4-BE49-F238E27FC236}">
                <a16:creationId xmlns:a16="http://schemas.microsoft.com/office/drawing/2014/main" id="{399BE0CC-8C6B-8873-FFC8-3E866958E10A}"/>
              </a:ext>
            </a:extLst>
          </p:cNvPr>
          <p:cNvSpPr>
            <a:spLocks noGrp="1"/>
          </p:cNvSpPr>
          <p:nvPr>
            <p:ph type="title"/>
          </p:nvPr>
        </p:nvSpPr>
        <p:spPr>
          <a:xfrm>
            <a:off x="1005840" y="438151"/>
            <a:ext cx="12618720" cy="887730"/>
          </a:xfrm>
        </p:spPr>
        <p:txBody>
          <a:bodyPr>
            <a:normAutofit/>
          </a:bodyPr>
          <a:lstStyle/>
          <a:p>
            <a:r>
              <a:rPr lang="de-DE" b="1" dirty="0" err="1"/>
              <a:t>Types</a:t>
            </a:r>
            <a:r>
              <a:rPr lang="de-DE" b="1" dirty="0"/>
              <a:t> </a:t>
            </a:r>
            <a:r>
              <a:rPr lang="de-DE" b="1" dirty="0" err="1"/>
              <a:t>of</a:t>
            </a:r>
            <a:r>
              <a:rPr lang="de-DE" b="1" dirty="0"/>
              <a:t> Fake News – </a:t>
            </a:r>
            <a:r>
              <a:rPr lang="de-DE" b="1" dirty="0" err="1"/>
              <a:t>Imposter</a:t>
            </a:r>
            <a:r>
              <a:rPr lang="de-DE" b="1" dirty="0"/>
              <a:t> Content</a:t>
            </a:r>
          </a:p>
        </p:txBody>
      </p:sp>
      <p:pic>
        <p:nvPicPr>
          <p:cNvPr id="7" name="Picture 6">
            <a:extLst>
              <a:ext uri="{FF2B5EF4-FFF2-40B4-BE49-F238E27FC236}">
                <a16:creationId xmlns:a16="http://schemas.microsoft.com/office/drawing/2014/main" id="{550E7553-75E2-C822-258B-B9702B0E7297}"/>
              </a:ext>
            </a:extLst>
          </p:cNvPr>
          <p:cNvPicPr>
            <a:picLocks noChangeAspect="1"/>
          </p:cNvPicPr>
          <p:nvPr/>
        </p:nvPicPr>
        <p:blipFill>
          <a:blip r:embed="rId6"/>
          <a:stretch>
            <a:fillRect/>
          </a:stretch>
        </p:blipFill>
        <p:spPr>
          <a:xfrm>
            <a:off x="2664579" y="2474747"/>
            <a:ext cx="8217920" cy="5747902"/>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2" name="Ink 11">
                <a:extLst>
                  <a:ext uri="{FF2B5EF4-FFF2-40B4-BE49-F238E27FC236}">
                    <a16:creationId xmlns:a16="http://schemas.microsoft.com/office/drawing/2014/main" id="{D164B481-D4BE-F285-CA3F-D95815AB8796}"/>
                  </a:ext>
                </a:extLst>
              </p14:cNvPr>
              <p14:cNvContentPartPr/>
              <p14:nvPr>
                <p:extLst>
                  <p:ext uri="{42D2F446-02D8-4167-A562-619A0277C38B}">
                    <p15:isNarration xmlns:p15="http://schemas.microsoft.com/office/powerpoint/2012/main" val="1"/>
                  </p:ext>
                </p:extLst>
              </p14:nvPr>
            </p14:nvContentPartPr>
            <p14:xfrm>
              <a:off x="7897175" y="3456431"/>
              <a:ext cx="2" cy="2"/>
            </p14:xfrm>
          </p:contentPart>
        </mc:Choice>
        <mc:Fallback>
          <p:pic>
            <p:nvPicPr>
              <p:cNvPr id="12" name="Ink 11">
                <a:extLst>
                  <a:ext uri="{FF2B5EF4-FFF2-40B4-BE49-F238E27FC236}">
                    <a16:creationId xmlns:a16="http://schemas.microsoft.com/office/drawing/2014/main" id="{D164B481-D4BE-F285-CA3F-D95815AB8796}"/>
                  </a:ext>
                </a:extLst>
              </p:cNvPr>
              <p:cNvPicPr>
                <a:picLocks noGrp="1" noRot="1" noChangeAspect="1" noMove="1" noResize="1" noEditPoints="1" noAdjustHandles="1" noChangeArrowheads="1" noChangeShapeType="1"/>
              </p:cNvPicPr>
              <p:nvPr/>
            </p:nvPicPr>
            <p:blipFill>
              <a:blip r:embed="rId8"/>
              <a:stretch>
                <a:fillRect/>
              </a:stretch>
            </p:blipFill>
            <p:spPr>
              <a:xfrm>
                <a:off x="7897175" y="3456431"/>
                <a:ext cx="2" cy="2"/>
              </a:xfrm>
              <a:prstGeom prst="rect">
                <a:avLst/>
              </a:prstGeom>
            </p:spPr>
          </p:pic>
        </mc:Fallback>
      </mc:AlternateContent>
    </p:spTree>
    <p:custDataLst>
      <p:tags r:id="rId1"/>
    </p:custDataLst>
    <p:extLst>
      <p:ext uri="{BB962C8B-B14F-4D97-AF65-F5344CB8AC3E}">
        <p14:creationId xmlns:p14="http://schemas.microsoft.com/office/powerpoint/2010/main" val="3087827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md type="call" cmd="playFrom(0.0)">
                                      <p:cBhvr>
                                        <p:cTn id="7" dur="1" fill="hold"/>
                                        <p:tgtEl>
                                          <p:spTgt spid="12"/>
                                        </p:tgtEl>
                                      </p:cBhvr>
                                    </p:cmd>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1000"/>
                                        <p:tgtEl>
                                          <p:spTgt spid="7170"/>
                                        </p:tgtEl>
                                      </p:cBhvr>
                                    </p:animEffect>
                                  </p:childTnLst>
                                </p:cTn>
                              </p:par>
                              <p:par>
                                <p:cTn id="13" presetID="6" presetClass="entr" presetSubtype="16"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circle(in)">
                                      <p:cBhvr>
                                        <p:cTn id="15" dur="1000"/>
                                        <p:tgtEl>
                                          <p:spTgt spid="717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3A86A75C-4F4B-4683-9AE1-C65F6400EC91}">
      <p14:laserTraceLst xmlns:p14="http://schemas.microsoft.com/office/powerpoint/2010/main">
        <p14:tracePtLst>
          <p14:tracePt t="9282" x="0" y="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7" name="Titel 1">
            <a:extLst>
              <a:ext uri="{FF2B5EF4-FFF2-40B4-BE49-F238E27FC236}">
                <a16:creationId xmlns:a16="http://schemas.microsoft.com/office/drawing/2014/main" id="{153640FD-C62A-6F77-6F55-2409579BBD39}"/>
              </a:ext>
            </a:extLst>
          </p:cNvPr>
          <p:cNvSpPr>
            <a:spLocks noGrp="1"/>
          </p:cNvSpPr>
          <p:nvPr>
            <p:ph type="title"/>
          </p:nvPr>
        </p:nvSpPr>
        <p:spPr>
          <a:xfrm>
            <a:off x="766658" y="767032"/>
            <a:ext cx="4286172" cy="4288219"/>
          </a:xfrm>
        </p:spPr>
        <p:txBody>
          <a:bodyPr vert="horz" lIns="109728" tIns="54864" rIns="109728" bIns="54864" rtlCol="0" anchor="b">
            <a:normAutofit/>
          </a:bodyPr>
          <a:lstStyle/>
          <a:p>
            <a:r>
              <a:rPr lang="en-US" sz="6120" b="1"/>
              <a:t>Types of Fake News - Fabricated content</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Grafik 4">
            <a:extLst>
              <a:ext uri="{FF2B5EF4-FFF2-40B4-BE49-F238E27FC236}">
                <a16:creationId xmlns:a16="http://schemas.microsoft.com/office/drawing/2014/main" id="{905D6A20-79BB-437E-A8B9-BAD11B390E57}"/>
              </a:ext>
            </a:extLst>
          </p:cNvPr>
          <p:cNvPicPr>
            <a:picLocks noChangeAspect="1"/>
          </p:cNvPicPr>
          <p:nvPr/>
        </p:nvPicPr>
        <p:blipFill>
          <a:blip r:embed="rId3"/>
          <a:stretch>
            <a:fillRect/>
          </a:stretch>
        </p:blipFill>
        <p:spPr>
          <a:xfrm>
            <a:off x="5913631" y="768096"/>
            <a:ext cx="8000587" cy="666049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07C9A6C8-3023-9217-3021-62CEEFD132DF}"/>
                  </a:ext>
                </a:extLst>
              </p14:cNvPr>
              <p14:cNvContentPartPr/>
              <p14:nvPr>
                <p:extLst>
                  <p:ext uri="{42D2F446-02D8-4167-A562-619A0277C38B}">
                    <p15:isNarration xmlns:p15="http://schemas.microsoft.com/office/powerpoint/2012/main" val="1"/>
                  </p:ext>
                </p:extLst>
              </p14:nvPr>
            </p14:nvContentPartPr>
            <p14:xfrm>
              <a:off x="7208135" y="2481407"/>
              <a:ext cx="2" cy="2"/>
            </p14:xfrm>
          </p:contentPart>
        </mc:Choice>
        <mc:Fallback>
          <p:pic>
            <p:nvPicPr>
              <p:cNvPr id="10" name="Ink 9">
                <a:extLst>
                  <a:ext uri="{FF2B5EF4-FFF2-40B4-BE49-F238E27FC236}">
                    <a16:creationId xmlns:a16="http://schemas.microsoft.com/office/drawing/2014/main" id="{07C9A6C8-3023-9217-3021-62CEEFD132DF}"/>
                  </a:ext>
                </a:extLst>
              </p:cNvPr>
              <p:cNvPicPr>
                <a:picLocks noGrp="1" noRot="1" noChangeAspect="1" noMove="1" noResize="1" noEditPoints="1" noAdjustHandles="1" noChangeArrowheads="1" noChangeShapeType="1"/>
              </p:cNvPicPr>
              <p:nvPr/>
            </p:nvPicPr>
            <p:blipFill>
              <a:blip r:embed="rId5"/>
              <a:stretch>
                <a:fillRect/>
              </a:stretch>
            </p:blipFill>
            <p:spPr>
              <a:xfrm>
                <a:off x="7208135" y="2481407"/>
                <a:ext cx="2" cy="2"/>
              </a:xfrm>
              <a:prstGeom prst="rect">
                <a:avLst/>
              </a:prstGeom>
            </p:spPr>
          </p:pic>
        </mc:Fallback>
      </mc:AlternateContent>
      <p:grpSp>
        <p:nvGrpSpPr>
          <p:cNvPr id="2" name="Group 1">
            <a:extLst>
              <a:ext uri="{FF2B5EF4-FFF2-40B4-BE49-F238E27FC236}">
                <a16:creationId xmlns:a16="http://schemas.microsoft.com/office/drawing/2014/main" id="{EB968A5D-3B87-4F58-965E-5585AAF9830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53686D5-963C-D5E2-1D91-B090823E62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9267B40-95DE-058A-AFA3-43C8E19748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931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par>
                          <p:cTn id="8" fill="hold">
                            <p:stCondLst>
                              <p:cond delay="1"/>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6" name="Titel 1">
            <a:extLst>
              <a:ext uri="{FF2B5EF4-FFF2-40B4-BE49-F238E27FC236}">
                <a16:creationId xmlns:a16="http://schemas.microsoft.com/office/drawing/2014/main" id="{85C019D9-51B1-C422-4A1F-A3468BA5C150}"/>
              </a:ext>
            </a:extLst>
          </p:cNvPr>
          <p:cNvSpPr>
            <a:spLocks noGrp="1"/>
          </p:cNvSpPr>
          <p:nvPr>
            <p:ph type="title"/>
          </p:nvPr>
        </p:nvSpPr>
        <p:spPr>
          <a:xfrm>
            <a:off x="766657" y="548640"/>
            <a:ext cx="13091568" cy="1642337"/>
          </a:xfrm>
        </p:spPr>
        <p:txBody>
          <a:bodyPr vert="horz" lIns="109728" tIns="54864" rIns="109728" bIns="54864" rtlCol="0" anchor="ctr">
            <a:normAutofit/>
          </a:bodyPr>
          <a:lstStyle/>
          <a:p>
            <a:pPr algn="ctr"/>
            <a:r>
              <a:rPr lang="en-US" sz="5520" b="1"/>
              <a:t>Types of Fake News – False Connection</a:t>
            </a:r>
          </a:p>
        </p:txBody>
      </p:sp>
      <p:sp>
        <p:nvSpPr>
          <p:cNvPr id="1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40096" y="2220819"/>
            <a:ext cx="3950208" cy="21946"/>
          </a:xfrm>
          <a:custGeom>
            <a:avLst/>
            <a:gdLst>
              <a:gd name="csX0" fmla="*/ 0 w 3950208"/>
              <a:gd name="csY0" fmla="*/ 0 h 21946"/>
              <a:gd name="csX1" fmla="*/ 658368 w 3950208"/>
              <a:gd name="csY1" fmla="*/ 0 h 21946"/>
              <a:gd name="csX2" fmla="*/ 1395740 w 3950208"/>
              <a:gd name="csY2" fmla="*/ 0 h 21946"/>
              <a:gd name="csX3" fmla="*/ 1975104 w 3950208"/>
              <a:gd name="csY3" fmla="*/ 0 h 21946"/>
              <a:gd name="csX4" fmla="*/ 2554468 w 3950208"/>
              <a:gd name="csY4" fmla="*/ 0 h 21946"/>
              <a:gd name="csX5" fmla="*/ 3252338 w 3950208"/>
              <a:gd name="csY5" fmla="*/ 0 h 21946"/>
              <a:gd name="csX6" fmla="*/ 3950208 w 3950208"/>
              <a:gd name="csY6" fmla="*/ 0 h 21946"/>
              <a:gd name="csX7" fmla="*/ 3950208 w 3950208"/>
              <a:gd name="csY7" fmla="*/ 21946 h 21946"/>
              <a:gd name="csX8" fmla="*/ 3212836 w 3950208"/>
              <a:gd name="csY8" fmla="*/ 21946 h 21946"/>
              <a:gd name="csX9" fmla="*/ 2514966 w 3950208"/>
              <a:gd name="csY9" fmla="*/ 21946 h 21946"/>
              <a:gd name="csX10" fmla="*/ 1856598 w 3950208"/>
              <a:gd name="csY10" fmla="*/ 21946 h 21946"/>
              <a:gd name="csX11" fmla="*/ 1158728 w 3950208"/>
              <a:gd name="csY11" fmla="*/ 21946 h 21946"/>
              <a:gd name="csX12" fmla="*/ 0 w 3950208"/>
              <a:gd name="csY12" fmla="*/ 21946 h 21946"/>
              <a:gd name="csX13" fmla="*/ 0 w 3950208"/>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950208" h="21946" fill="none" extrusionOk="0">
                <a:moveTo>
                  <a:pt x="0" y="0"/>
                </a:moveTo>
                <a:cubicBezTo>
                  <a:pt x="276278" y="-30686"/>
                  <a:pt x="412919" y="-5823"/>
                  <a:pt x="658368" y="0"/>
                </a:cubicBezTo>
                <a:cubicBezTo>
                  <a:pt x="903817" y="5823"/>
                  <a:pt x="1097177" y="-34704"/>
                  <a:pt x="1395740" y="0"/>
                </a:cubicBezTo>
                <a:cubicBezTo>
                  <a:pt x="1694303" y="34704"/>
                  <a:pt x="1721708" y="-20483"/>
                  <a:pt x="1975104" y="0"/>
                </a:cubicBezTo>
                <a:cubicBezTo>
                  <a:pt x="2228500" y="20483"/>
                  <a:pt x="2345917" y="24967"/>
                  <a:pt x="2554468" y="0"/>
                </a:cubicBezTo>
                <a:cubicBezTo>
                  <a:pt x="2763019" y="-24967"/>
                  <a:pt x="2929784" y="19473"/>
                  <a:pt x="3252338" y="0"/>
                </a:cubicBezTo>
                <a:cubicBezTo>
                  <a:pt x="3574892" y="-19473"/>
                  <a:pt x="3675925" y="-2413"/>
                  <a:pt x="3950208" y="0"/>
                </a:cubicBezTo>
                <a:cubicBezTo>
                  <a:pt x="3950750" y="9051"/>
                  <a:pt x="3949732" y="17369"/>
                  <a:pt x="3950208" y="21946"/>
                </a:cubicBezTo>
                <a:cubicBezTo>
                  <a:pt x="3704333" y="5980"/>
                  <a:pt x="3470162" y="-12788"/>
                  <a:pt x="3212836" y="21946"/>
                </a:cubicBezTo>
                <a:cubicBezTo>
                  <a:pt x="2955510" y="56680"/>
                  <a:pt x="2666532" y="40692"/>
                  <a:pt x="2514966" y="21946"/>
                </a:cubicBezTo>
                <a:cubicBezTo>
                  <a:pt x="2363400" y="3201"/>
                  <a:pt x="2104495" y="26458"/>
                  <a:pt x="1856598" y="21946"/>
                </a:cubicBezTo>
                <a:cubicBezTo>
                  <a:pt x="1608701" y="17434"/>
                  <a:pt x="1463401" y="40869"/>
                  <a:pt x="1158728" y="21946"/>
                </a:cubicBezTo>
                <a:cubicBezTo>
                  <a:pt x="854055" y="3024"/>
                  <a:pt x="280636" y="-5316"/>
                  <a:pt x="0" y="21946"/>
                </a:cubicBezTo>
                <a:cubicBezTo>
                  <a:pt x="-160" y="11058"/>
                  <a:pt x="-1077" y="7820"/>
                  <a:pt x="0" y="0"/>
                </a:cubicBezTo>
                <a:close/>
              </a:path>
              <a:path w="3950208" h="21946" stroke="0" extrusionOk="0">
                <a:moveTo>
                  <a:pt x="0" y="0"/>
                </a:moveTo>
                <a:cubicBezTo>
                  <a:pt x="169400" y="29"/>
                  <a:pt x="380772" y="-15440"/>
                  <a:pt x="579364" y="0"/>
                </a:cubicBezTo>
                <a:cubicBezTo>
                  <a:pt x="777956" y="15440"/>
                  <a:pt x="1142927" y="-7366"/>
                  <a:pt x="1316736" y="0"/>
                </a:cubicBezTo>
                <a:cubicBezTo>
                  <a:pt x="1490545" y="7366"/>
                  <a:pt x="1699487" y="21712"/>
                  <a:pt x="1856598" y="0"/>
                </a:cubicBezTo>
                <a:cubicBezTo>
                  <a:pt x="2013709" y="-21712"/>
                  <a:pt x="2172734" y="-26455"/>
                  <a:pt x="2396460" y="0"/>
                </a:cubicBezTo>
                <a:cubicBezTo>
                  <a:pt x="2620186" y="26455"/>
                  <a:pt x="2773294" y="-20418"/>
                  <a:pt x="3054828" y="0"/>
                </a:cubicBezTo>
                <a:cubicBezTo>
                  <a:pt x="3336362" y="20418"/>
                  <a:pt x="3754440" y="-33529"/>
                  <a:pt x="3950208" y="0"/>
                </a:cubicBezTo>
                <a:cubicBezTo>
                  <a:pt x="3950097" y="6078"/>
                  <a:pt x="3950479" y="12216"/>
                  <a:pt x="3950208" y="21946"/>
                </a:cubicBezTo>
                <a:cubicBezTo>
                  <a:pt x="3723498" y="16443"/>
                  <a:pt x="3526175" y="44552"/>
                  <a:pt x="3370844" y="21946"/>
                </a:cubicBezTo>
                <a:cubicBezTo>
                  <a:pt x="3215513" y="-660"/>
                  <a:pt x="2920767" y="12898"/>
                  <a:pt x="2751978" y="21946"/>
                </a:cubicBezTo>
                <a:cubicBezTo>
                  <a:pt x="2583189" y="30994"/>
                  <a:pt x="2248470" y="58198"/>
                  <a:pt x="2014606" y="21946"/>
                </a:cubicBezTo>
                <a:cubicBezTo>
                  <a:pt x="1780742" y="-14306"/>
                  <a:pt x="1664229" y="26438"/>
                  <a:pt x="1395740" y="21946"/>
                </a:cubicBezTo>
                <a:cubicBezTo>
                  <a:pt x="1127251" y="17454"/>
                  <a:pt x="991494" y="-3226"/>
                  <a:pt x="776874" y="21946"/>
                </a:cubicBezTo>
                <a:cubicBezTo>
                  <a:pt x="562254" y="47118"/>
                  <a:pt x="357919" y="-15962"/>
                  <a:pt x="0" y="21946"/>
                </a:cubicBezTo>
                <a:cubicBezTo>
                  <a:pt x="-615" y="16860"/>
                  <a:pt x="1003" y="822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8" name="Picture 7">
            <a:extLst>
              <a:ext uri="{FF2B5EF4-FFF2-40B4-BE49-F238E27FC236}">
                <a16:creationId xmlns:a16="http://schemas.microsoft.com/office/drawing/2014/main" id="{26941C6D-0766-DF96-CFF6-CA1AECA2CE6F}"/>
              </a:ext>
            </a:extLst>
          </p:cNvPr>
          <p:cNvPicPr>
            <a:picLocks noChangeAspect="1"/>
          </p:cNvPicPr>
          <p:nvPr/>
        </p:nvPicPr>
        <p:blipFill>
          <a:blip r:embed="rId4"/>
          <a:stretch>
            <a:fillRect/>
          </a:stretch>
        </p:blipFill>
        <p:spPr>
          <a:xfrm>
            <a:off x="987879" y="3171139"/>
            <a:ext cx="5529637" cy="4326941"/>
          </a:xfrm>
          <a:prstGeom prst="rect">
            <a:avLst/>
          </a:prstGeom>
        </p:spPr>
      </p:pic>
      <p:pic>
        <p:nvPicPr>
          <p:cNvPr id="10" name="Picture 9">
            <a:extLst>
              <a:ext uri="{FF2B5EF4-FFF2-40B4-BE49-F238E27FC236}">
                <a16:creationId xmlns:a16="http://schemas.microsoft.com/office/drawing/2014/main" id="{1A723848-7271-3412-4130-D6A0EBB63EB2}"/>
              </a:ext>
            </a:extLst>
          </p:cNvPr>
          <p:cNvPicPr>
            <a:picLocks noChangeAspect="1"/>
          </p:cNvPicPr>
          <p:nvPr/>
        </p:nvPicPr>
        <p:blipFill>
          <a:blip r:embed="rId5"/>
          <a:stretch>
            <a:fillRect/>
          </a:stretch>
        </p:blipFill>
        <p:spPr>
          <a:xfrm>
            <a:off x="7505395" y="3338685"/>
            <a:ext cx="6737299" cy="3991849"/>
          </a:xfrm>
          <a:prstGeom prst="rect">
            <a:avLst/>
          </a:prstGeom>
        </p:spPr>
      </p:pic>
      <p:grpSp>
        <p:nvGrpSpPr>
          <p:cNvPr id="2" name="Group 1">
            <a:extLst>
              <a:ext uri="{FF2B5EF4-FFF2-40B4-BE49-F238E27FC236}">
                <a16:creationId xmlns:a16="http://schemas.microsoft.com/office/drawing/2014/main" id="{D1098722-C585-ADAE-E74A-F0C54462A1E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53EAA3C-FAEA-39C6-57DF-5F73D1D98B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26CA89F-1CA9-6C30-90DA-0D311E2E72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63699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25117A6A-7093-412D-B879-1AA20784987F}"/>
              </a:ext>
            </a:extLst>
          </p:cNvPr>
          <p:cNvSpPr>
            <a:spLocks noGrp="1"/>
          </p:cNvSpPr>
          <p:nvPr>
            <p:ph type="title"/>
          </p:nvPr>
        </p:nvSpPr>
        <p:spPr>
          <a:xfrm>
            <a:off x="766658" y="767032"/>
            <a:ext cx="4286172" cy="4288219"/>
          </a:xfrm>
        </p:spPr>
        <p:txBody>
          <a:bodyPr vert="horz" lIns="109728" tIns="54864" rIns="109728" bIns="54864" rtlCol="0" anchor="b">
            <a:normAutofit/>
          </a:bodyPr>
          <a:lstStyle/>
          <a:p>
            <a:r>
              <a:rPr lang="en-US" sz="5520" dirty="0"/>
              <a:t>Types of Fake news - Satire/Parody</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5291120"/>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9" name="Picture 8">
            <a:extLst>
              <a:ext uri="{FF2B5EF4-FFF2-40B4-BE49-F238E27FC236}">
                <a16:creationId xmlns:a16="http://schemas.microsoft.com/office/drawing/2014/main" id="{DA975B77-7FBA-A129-03E0-379D3C74AB61}"/>
              </a:ext>
            </a:extLst>
          </p:cNvPr>
          <p:cNvPicPr>
            <a:picLocks noChangeAspect="1"/>
          </p:cNvPicPr>
          <p:nvPr/>
        </p:nvPicPr>
        <p:blipFill>
          <a:blip r:embed="rId4"/>
          <a:stretch>
            <a:fillRect/>
          </a:stretch>
        </p:blipFill>
        <p:spPr>
          <a:xfrm>
            <a:off x="5585155" y="1003271"/>
            <a:ext cx="8657539" cy="6190139"/>
          </a:xfrm>
          <a:prstGeom prst="rect">
            <a:avLst/>
          </a:prstGeom>
        </p:spPr>
      </p:pic>
      <p:pic>
        <p:nvPicPr>
          <p:cNvPr id="13" name="Picture 12">
            <a:extLst>
              <a:ext uri="{FF2B5EF4-FFF2-40B4-BE49-F238E27FC236}">
                <a16:creationId xmlns:a16="http://schemas.microsoft.com/office/drawing/2014/main" id="{38E7020C-3B8D-4E9F-26BB-A8AB9A7F62D6}"/>
              </a:ext>
            </a:extLst>
          </p:cNvPr>
          <p:cNvPicPr>
            <a:picLocks noChangeAspect="1"/>
          </p:cNvPicPr>
          <p:nvPr/>
        </p:nvPicPr>
        <p:blipFill>
          <a:blip r:embed="rId5"/>
          <a:stretch>
            <a:fillRect/>
          </a:stretch>
        </p:blipFill>
        <p:spPr>
          <a:xfrm>
            <a:off x="5585155" y="732564"/>
            <a:ext cx="8671150" cy="6731551"/>
          </a:xfrm>
          <a:prstGeom prst="rect">
            <a:avLst/>
          </a:prstGeom>
        </p:spPr>
      </p:pic>
      <p:grpSp>
        <p:nvGrpSpPr>
          <p:cNvPr id="3" name="Group 2">
            <a:extLst>
              <a:ext uri="{FF2B5EF4-FFF2-40B4-BE49-F238E27FC236}">
                <a16:creationId xmlns:a16="http://schemas.microsoft.com/office/drawing/2014/main" id="{4A343269-8CEF-4660-58E7-804CEAF3609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637FF62-DE81-5EC3-51FB-2A5065BDBB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928211C-6B47-931C-0ED8-910B5B1CA7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87794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76CC9C7-16F1-4B7E-9645-8D37FDF3C1EE}"/>
              </a:ext>
            </a:extLst>
          </p:cNvPr>
          <p:cNvPicPr>
            <a:picLocks noChangeAspect="1"/>
          </p:cNvPicPr>
          <p:nvPr/>
        </p:nvPicPr>
        <p:blipFill>
          <a:blip r:embed="rId3"/>
          <a:stretch>
            <a:fillRect/>
          </a:stretch>
        </p:blipFill>
        <p:spPr>
          <a:xfrm>
            <a:off x="87808" y="222887"/>
            <a:ext cx="5022955" cy="7166609"/>
          </a:xfrm>
          <a:prstGeom prst="rect">
            <a:avLst/>
          </a:prstGeom>
        </p:spPr>
        <p:style>
          <a:lnRef idx="2">
            <a:schemeClr val="dk1"/>
          </a:lnRef>
          <a:fillRef idx="1">
            <a:schemeClr val="lt1"/>
          </a:fillRef>
          <a:effectRef idx="0">
            <a:schemeClr val="dk1"/>
          </a:effectRef>
          <a:fontRef idx="minor">
            <a:schemeClr val="dk1"/>
          </a:fontRef>
        </p:style>
      </p:pic>
      <p:pic>
        <p:nvPicPr>
          <p:cNvPr id="5" name="Grafik 4">
            <a:extLst>
              <a:ext uri="{FF2B5EF4-FFF2-40B4-BE49-F238E27FC236}">
                <a16:creationId xmlns:a16="http://schemas.microsoft.com/office/drawing/2014/main" id="{4841BE20-C0FA-415C-93F4-AF4124EA16F8}"/>
              </a:ext>
            </a:extLst>
          </p:cNvPr>
          <p:cNvPicPr>
            <a:picLocks noChangeAspect="1"/>
          </p:cNvPicPr>
          <p:nvPr/>
        </p:nvPicPr>
        <p:blipFill>
          <a:blip r:embed="rId4"/>
          <a:stretch>
            <a:fillRect/>
          </a:stretch>
        </p:blipFill>
        <p:spPr>
          <a:xfrm>
            <a:off x="9338311" y="760096"/>
            <a:ext cx="5292090" cy="6960870"/>
          </a:xfrm>
          <a:prstGeom prst="rect">
            <a:avLst/>
          </a:prstGeom>
        </p:spPr>
      </p:pic>
      <p:pic>
        <p:nvPicPr>
          <p:cNvPr id="8" name="Grafik 7">
            <a:extLst>
              <a:ext uri="{FF2B5EF4-FFF2-40B4-BE49-F238E27FC236}">
                <a16:creationId xmlns:a16="http://schemas.microsoft.com/office/drawing/2014/main" id="{AB052738-F78C-4EDB-94DD-19869126434B}"/>
              </a:ext>
            </a:extLst>
          </p:cNvPr>
          <p:cNvPicPr>
            <a:picLocks noChangeAspect="1"/>
          </p:cNvPicPr>
          <p:nvPr/>
        </p:nvPicPr>
        <p:blipFill>
          <a:blip r:embed="rId5"/>
          <a:stretch>
            <a:fillRect/>
          </a:stretch>
        </p:blipFill>
        <p:spPr>
          <a:xfrm>
            <a:off x="5196905" y="222888"/>
            <a:ext cx="4236590" cy="5332093"/>
          </a:xfrm>
          <a:prstGeom prst="rect">
            <a:avLst/>
          </a:prstGeom>
        </p:spPr>
      </p:pic>
      <p:sp>
        <p:nvSpPr>
          <p:cNvPr id="9" name="Pfeil: nach rechts 8">
            <a:extLst>
              <a:ext uri="{FF2B5EF4-FFF2-40B4-BE49-F238E27FC236}">
                <a16:creationId xmlns:a16="http://schemas.microsoft.com/office/drawing/2014/main" id="{9C08001F-6E51-49F7-9E85-DEFDC49AE417}"/>
              </a:ext>
            </a:extLst>
          </p:cNvPr>
          <p:cNvSpPr/>
          <p:nvPr/>
        </p:nvSpPr>
        <p:spPr>
          <a:xfrm rot="20118814">
            <a:off x="8658582" y="5231459"/>
            <a:ext cx="1187170" cy="445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200397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B121D2BF-FBE6-4E10-8985-92065C69A36D}"/>
              </a:ext>
            </a:extLst>
          </p:cNvPr>
          <p:cNvSpPr>
            <a:spLocks noGrp="1"/>
          </p:cNvSpPr>
          <p:nvPr>
            <p:ph type="title"/>
          </p:nvPr>
        </p:nvSpPr>
        <p:spPr>
          <a:xfrm>
            <a:off x="768096" y="390444"/>
            <a:ext cx="5242322" cy="2348209"/>
          </a:xfrm>
        </p:spPr>
        <p:txBody>
          <a:bodyPr anchor="b">
            <a:normAutofit/>
          </a:bodyPr>
          <a:lstStyle/>
          <a:p>
            <a:r>
              <a:rPr lang="de-DE" sz="6480"/>
              <a:t>False context</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3104393"/>
            <a:ext cx="4169664" cy="21946"/>
          </a:xfrm>
          <a:custGeom>
            <a:avLst/>
            <a:gdLst>
              <a:gd name="csX0" fmla="*/ 0 w 4169664"/>
              <a:gd name="csY0" fmla="*/ 0 h 21946"/>
              <a:gd name="csX1" fmla="*/ 694944 w 4169664"/>
              <a:gd name="csY1" fmla="*/ 0 h 21946"/>
              <a:gd name="csX2" fmla="*/ 1473281 w 4169664"/>
              <a:gd name="csY2" fmla="*/ 0 h 21946"/>
              <a:gd name="csX3" fmla="*/ 2084832 w 4169664"/>
              <a:gd name="csY3" fmla="*/ 0 h 21946"/>
              <a:gd name="csX4" fmla="*/ 2696383 w 4169664"/>
              <a:gd name="csY4" fmla="*/ 0 h 21946"/>
              <a:gd name="csX5" fmla="*/ 3433023 w 4169664"/>
              <a:gd name="csY5" fmla="*/ 0 h 21946"/>
              <a:gd name="csX6" fmla="*/ 4169664 w 4169664"/>
              <a:gd name="csY6" fmla="*/ 0 h 21946"/>
              <a:gd name="csX7" fmla="*/ 4169664 w 4169664"/>
              <a:gd name="csY7" fmla="*/ 21946 h 21946"/>
              <a:gd name="csX8" fmla="*/ 3391327 w 4169664"/>
              <a:gd name="csY8" fmla="*/ 21946 h 21946"/>
              <a:gd name="csX9" fmla="*/ 2654686 w 4169664"/>
              <a:gd name="csY9" fmla="*/ 21946 h 21946"/>
              <a:gd name="csX10" fmla="*/ 1959742 w 4169664"/>
              <a:gd name="csY10" fmla="*/ 21946 h 21946"/>
              <a:gd name="csX11" fmla="*/ 1223101 w 4169664"/>
              <a:gd name="csY11" fmla="*/ 21946 h 21946"/>
              <a:gd name="csX12" fmla="*/ 0 w 4169664"/>
              <a:gd name="csY12" fmla="*/ 21946 h 21946"/>
              <a:gd name="csX13" fmla="*/ 0 w 4169664"/>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169664" h="21946" fill="none" extrusionOk="0">
                <a:moveTo>
                  <a:pt x="0" y="0"/>
                </a:moveTo>
                <a:cubicBezTo>
                  <a:pt x="339081" y="33322"/>
                  <a:pt x="420647" y="21609"/>
                  <a:pt x="694944" y="0"/>
                </a:cubicBezTo>
                <a:cubicBezTo>
                  <a:pt x="969241" y="-21609"/>
                  <a:pt x="1180055" y="-24321"/>
                  <a:pt x="1473281" y="0"/>
                </a:cubicBezTo>
                <a:cubicBezTo>
                  <a:pt x="1766507" y="24321"/>
                  <a:pt x="1796116" y="13114"/>
                  <a:pt x="2084832" y="0"/>
                </a:cubicBezTo>
                <a:cubicBezTo>
                  <a:pt x="2373548" y="-13114"/>
                  <a:pt x="2413942" y="29356"/>
                  <a:pt x="2696383" y="0"/>
                </a:cubicBezTo>
                <a:cubicBezTo>
                  <a:pt x="2978824" y="-29356"/>
                  <a:pt x="3118658" y="6767"/>
                  <a:pt x="3433023" y="0"/>
                </a:cubicBezTo>
                <a:cubicBezTo>
                  <a:pt x="3747388" y="-6767"/>
                  <a:pt x="3991753" y="34038"/>
                  <a:pt x="4169664" y="0"/>
                </a:cubicBezTo>
                <a:cubicBezTo>
                  <a:pt x="4170206" y="9051"/>
                  <a:pt x="4169188" y="17369"/>
                  <a:pt x="4169664" y="21946"/>
                </a:cubicBezTo>
                <a:cubicBezTo>
                  <a:pt x="3988313" y="44320"/>
                  <a:pt x="3581828" y="-3110"/>
                  <a:pt x="3391327" y="21946"/>
                </a:cubicBezTo>
                <a:cubicBezTo>
                  <a:pt x="3200826" y="47002"/>
                  <a:pt x="2815087" y="42788"/>
                  <a:pt x="2654686" y="21946"/>
                </a:cubicBezTo>
                <a:cubicBezTo>
                  <a:pt x="2494285" y="1104"/>
                  <a:pt x="2170161" y="39259"/>
                  <a:pt x="1959742" y="21946"/>
                </a:cubicBezTo>
                <a:cubicBezTo>
                  <a:pt x="1749323" y="4633"/>
                  <a:pt x="1372803" y="22092"/>
                  <a:pt x="1223101" y="21946"/>
                </a:cubicBezTo>
                <a:cubicBezTo>
                  <a:pt x="1073399" y="21800"/>
                  <a:pt x="522747" y="79676"/>
                  <a:pt x="0" y="21946"/>
                </a:cubicBezTo>
                <a:cubicBezTo>
                  <a:pt x="-160" y="11058"/>
                  <a:pt x="-1077" y="7820"/>
                  <a:pt x="0" y="0"/>
                </a:cubicBezTo>
                <a:close/>
              </a:path>
              <a:path w="4169664" h="21946" stroke="0" extrusionOk="0">
                <a:moveTo>
                  <a:pt x="0" y="0"/>
                </a:moveTo>
                <a:cubicBezTo>
                  <a:pt x="166200" y="-27625"/>
                  <a:pt x="425856" y="-30093"/>
                  <a:pt x="611551" y="0"/>
                </a:cubicBezTo>
                <a:cubicBezTo>
                  <a:pt x="797246" y="30093"/>
                  <a:pt x="1072994" y="-17054"/>
                  <a:pt x="1389888" y="0"/>
                </a:cubicBezTo>
                <a:cubicBezTo>
                  <a:pt x="1706782" y="17054"/>
                  <a:pt x="1754458" y="3344"/>
                  <a:pt x="1959742" y="0"/>
                </a:cubicBezTo>
                <a:cubicBezTo>
                  <a:pt x="2165026" y="-3344"/>
                  <a:pt x="2365478" y="-9580"/>
                  <a:pt x="2529596" y="0"/>
                </a:cubicBezTo>
                <a:cubicBezTo>
                  <a:pt x="2693714" y="9580"/>
                  <a:pt x="2957733" y="32618"/>
                  <a:pt x="3224540" y="0"/>
                </a:cubicBezTo>
                <a:cubicBezTo>
                  <a:pt x="3491347" y="-32618"/>
                  <a:pt x="3872692" y="41261"/>
                  <a:pt x="4169664" y="0"/>
                </a:cubicBezTo>
                <a:cubicBezTo>
                  <a:pt x="4169553" y="6078"/>
                  <a:pt x="4169935" y="12216"/>
                  <a:pt x="4169664" y="21946"/>
                </a:cubicBezTo>
                <a:cubicBezTo>
                  <a:pt x="3965016" y="-712"/>
                  <a:pt x="3738696" y="36627"/>
                  <a:pt x="3558113" y="21946"/>
                </a:cubicBezTo>
                <a:cubicBezTo>
                  <a:pt x="3377530" y="7265"/>
                  <a:pt x="3151416" y="53811"/>
                  <a:pt x="2904866" y="21946"/>
                </a:cubicBezTo>
                <a:cubicBezTo>
                  <a:pt x="2658316" y="-9919"/>
                  <a:pt x="2478158" y="31350"/>
                  <a:pt x="2126529" y="21946"/>
                </a:cubicBezTo>
                <a:cubicBezTo>
                  <a:pt x="1774900" y="12542"/>
                  <a:pt x="1614996" y="37381"/>
                  <a:pt x="1473281" y="21946"/>
                </a:cubicBezTo>
                <a:cubicBezTo>
                  <a:pt x="1331566" y="6511"/>
                  <a:pt x="1143949" y="-9533"/>
                  <a:pt x="820034" y="21946"/>
                </a:cubicBezTo>
                <a:cubicBezTo>
                  <a:pt x="496119" y="53425"/>
                  <a:pt x="198996" y="51722"/>
                  <a:pt x="0" y="21946"/>
                </a:cubicBezTo>
                <a:cubicBezTo>
                  <a:pt x="-615" y="16860"/>
                  <a:pt x="1003" y="822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Inhaltsplatzhalter 2">
            <a:extLst>
              <a:ext uri="{FF2B5EF4-FFF2-40B4-BE49-F238E27FC236}">
                <a16:creationId xmlns:a16="http://schemas.microsoft.com/office/drawing/2014/main" id="{A913CBEC-AB8E-4ACC-B097-3BAE98C03DD3}"/>
              </a:ext>
            </a:extLst>
          </p:cNvPr>
          <p:cNvSpPr>
            <a:spLocks noGrp="1"/>
          </p:cNvSpPr>
          <p:nvPr>
            <p:ph idx="1"/>
          </p:nvPr>
        </p:nvSpPr>
        <p:spPr>
          <a:xfrm>
            <a:off x="768097" y="3447479"/>
            <a:ext cx="5092307" cy="3984802"/>
          </a:xfrm>
        </p:spPr>
        <p:txBody>
          <a:bodyPr>
            <a:normAutofit/>
          </a:bodyPr>
          <a:lstStyle/>
          <a:p>
            <a:r>
              <a:rPr lang="de-DE" sz="2640" dirty="0"/>
              <a:t>„</a:t>
            </a:r>
            <a:r>
              <a:rPr lang="de-DE" sz="2640" dirty="0" err="1"/>
              <a:t>Correct</a:t>
            </a:r>
            <a:r>
              <a:rPr lang="de-DE" sz="2640" dirty="0"/>
              <a:t>“ </a:t>
            </a:r>
            <a:r>
              <a:rPr lang="de-DE" sz="2640" dirty="0" err="1"/>
              <a:t>photos</a:t>
            </a:r>
            <a:r>
              <a:rPr lang="de-DE" sz="2640" dirty="0"/>
              <a:t> </a:t>
            </a:r>
            <a:r>
              <a:rPr lang="de-DE" sz="2640" dirty="0" err="1"/>
              <a:t>or</a:t>
            </a:r>
            <a:r>
              <a:rPr lang="de-DE" sz="2640" dirty="0"/>
              <a:t> </a:t>
            </a:r>
            <a:r>
              <a:rPr lang="de-DE" sz="2640" dirty="0" err="1"/>
              <a:t>statements</a:t>
            </a:r>
            <a:r>
              <a:rPr lang="de-DE" sz="2640" dirty="0"/>
              <a:t> </a:t>
            </a:r>
            <a:r>
              <a:rPr lang="de-DE" sz="2640" dirty="0" err="1"/>
              <a:t>appear</a:t>
            </a:r>
            <a:r>
              <a:rPr lang="de-DE" sz="2640" dirty="0"/>
              <a:t> in a </a:t>
            </a:r>
            <a:r>
              <a:rPr lang="de-DE" sz="2640" dirty="0" err="1"/>
              <a:t>context</a:t>
            </a:r>
            <a:r>
              <a:rPr lang="de-DE" sz="2640" dirty="0"/>
              <a:t> </a:t>
            </a:r>
            <a:r>
              <a:rPr lang="de-DE" sz="2640" dirty="0" err="1"/>
              <a:t>where</a:t>
            </a:r>
            <a:r>
              <a:rPr lang="de-DE" sz="2640" dirty="0"/>
              <a:t> </a:t>
            </a:r>
            <a:r>
              <a:rPr lang="de-DE" sz="2640" dirty="0" err="1"/>
              <a:t>they</a:t>
            </a:r>
            <a:r>
              <a:rPr lang="de-DE" sz="2640" dirty="0"/>
              <a:t> </a:t>
            </a:r>
            <a:r>
              <a:rPr lang="de-DE" sz="2640" dirty="0" err="1"/>
              <a:t>did</a:t>
            </a:r>
            <a:r>
              <a:rPr lang="de-DE" sz="2640" dirty="0"/>
              <a:t> not </a:t>
            </a:r>
            <a:r>
              <a:rPr lang="de-DE" sz="2640" dirty="0" err="1"/>
              <a:t>originate</a:t>
            </a:r>
            <a:r>
              <a:rPr lang="de-DE" sz="2640" dirty="0"/>
              <a:t> </a:t>
            </a:r>
            <a:r>
              <a:rPr lang="de-DE" sz="2640" dirty="0" err="1"/>
              <a:t>from</a:t>
            </a:r>
            <a:r>
              <a:rPr lang="de-DE" sz="2640" dirty="0"/>
              <a:t> – a mix </a:t>
            </a:r>
            <a:r>
              <a:rPr lang="de-DE" sz="2640" dirty="0" err="1"/>
              <a:t>of</a:t>
            </a:r>
            <a:r>
              <a:rPr lang="de-DE" sz="2640" dirty="0"/>
              <a:t> </a:t>
            </a:r>
            <a:r>
              <a:rPr lang="de-DE" sz="2640" dirty="0" err="1"/>
              <a:t>truths</a:t>
            </a:r>
            <a:r>
              <a:rPr lang="de-DE" sz="2640" dirty="0"/>
              <a:t> </a:t>
            </a:r>
            <a:r>
              <a:rPr lang="de-DE" sz="2640" dirty="0" err="1"/>
              <a:t>resulting</a:t>
            </a:r>
            <a:r>
              <a:rPr lang="de-DE" sz="2640" dirty="0"/>
              <a:t> in a </a:t>
            </a:r>
            <a:r>
              <a:rPr lang="de-DE" sz="2640" dirty="0" err="1"/>
              <a:t>lie</a:t>
            </a:r>
            <a:r>
              <a:rPr lang="de-DE" sz="2640" dirty="0"/>
              <a:t>.</a:t>
            </a:r>
          </a:p>
          <a:p>
            <a:endParaRPr lang="de-DE" sz="2640" dirty="0"/>
          </a:p>
        </p:txBody>
      </p:sp>
      <p:pic>
        <p:nvPicPr>
          <p:cNvPr id="9" name="Picture 8">
            <a:extLst>
              <a:ext uri="{FF2B5EF4-FFF2-40B4-BE49-F238E27FC236}">
                <a16:creationId xmlns:a16="http://schemas.microsoft.com/office/drawing/2014/main" id="{DAD83CAB-A0CD-7A01-5ADA-827DE41F74CA}"/>
              </a:ext>
            </a:extLst>
          </p:cNvPr>
          <p:cNvPicPr>
            <a:picLocks noChangeAspect="1"/>
          </p:cNvPicPr>
          <p:nvPr/>
        </p:nvPicPr>
        <p:blipFill>
          <a:blip r:embed="rId3"/>
          <a:srcRect r="1" b="29714"/>
          <a:stretch/>
        </p:blipFill>
        <p:spPr>
          <a:xfrm>
            <a:off x="6374043" y="12"/>
            <a:ext cx="8254530" cy="8229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4" name="Group 3">
            <a:extLst>
              <a:ext uri="{FF2B5EF4-FFF2-40B4-BE49-F238E27FC236}">
                <a16:creationId xmlns:a16="http://schemas.microsoft.com/office/drawing/2014/main" id="{874BEB80-C313-156C-831C-2C3C7F89B18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3BC3755-7FD2-48CC-786D-A52910479D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B7D1B61-E8A0-3BE5-8B27-13242F6E7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913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000000"/>
              </a:solidFill>
              <a:latin typeface="Calibri" panose="020F0502020204030204"/>
            </a:endParaRPr>
          </a:p>
        </p:txBody>
      </p:sp>
      <p:pic>
        <p:nvPicPr>
          <p:cNvPr id="8" name="Picture 7">
            <a:extLst>
              <a:ext uri="{FF2B5EF4-FFF2-40B4-BE49-F238E27FC236}">
                <a16:creationId xmlns:a16="http://schemas.microsoft.com/office/drawing/2014/main" id="{7CB1DF36-6AE1-729E-9F3E-9C5103682181}"/>
              </a:ext>
            </a:extLst>
          </p:cNvPr>
          <p:cNvPicPr>
            <a:picLocks noChangeAspect="1"/>
          </p:cNvPicPr>
          <p:nvPr/>
        </p:nvPicPr>
        <p:blipFill>
          <a:blip r:embed="rId2">
            <a:alphaModFix amt="60000"/>
          </a:blip>
          <a:srcRect l="5680" r="5431"/>
          <a:stretch/>
        </p:blipFill>
        <p:spPr>
          <a:xfrm>
            <a:off x="-1" y="12"/>
            <a:ext cx="14630401" cy="8229588"/>
          </a:xfrm>
          <a:prstGeom prst="rect">
            <a:avLst/>
          </a:prstGeom>
        </p:spPr>
      </p:pic>
      <p:sp>
        <p:nvSpPr>
          <p:cNvPr id="6" name="Titel 1">
            <a:extLst>
              <a:ext uri="{FF2B5EF4-FFF2-40B4-BE49-F238E27FC236}">
                <a16:creationId xmlns:a16="http://schemas.microsoft.com/office/drawing/2014/main" id="{0B7783DA-D7B7-D23E-D985-9B2B0BE6C12A}"/>
              </a:ext>
            </a:extLst>
          </p:cNvPr>
          <p:cNvSpPr txBox="1">
            <a:spLocks/>
          </p:cNvSpPr>
          <p:nvPr/>
        </p:nvSpPr>
        <p:spPr>
          <a:xfrm>
            <a:off x="1005840" y="2005884"/>
            <a:ext cx="6186313" cy="4886453"/>
          </a:xfrm>
          <a:prstGeom prst="rect">
            <a:avLst/>
          </a:prstGeom>
        </p:spPr>
        <p:txBody>
          <a:bodyPr vert="horz" lIns="109728" tIns="54864" rIns="109728" bIns="54864"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spcAft>
                <a:spcPts val="720"/>
              </a:spcAft>
            </a:pPr>
            <a:r>
              <a:rPr lang="en-US" sz="5280">
                <a:solidFill>
                  <a:srgbClr val="FFFFFF"/>
                </a:solidFill>
                <a:latin typeface="Aptos Display" panose="02110004020202020204"/>
              </a:rPr>
              <a:t>Types of Fake News - Manipulated content</a:t>
            </a:r>
          </a:p>
        </p:txBody>
      </p:sp>
      <p:sp>
        <p:nvSpPr>
          <p:cNvPr id="7" name="Inhaltsplatzhalter 2">
            <a:extLst>
              <a:ext uri="{FF2B5EF4-FFF2-40B4-BE49-F238E27FC236}">
                <a16:creationId xmlns:a16="http://schemas.microsoft.com/office/drawing/2014/main" id="{0ABB49D0-8762-D447-2F3E-A803549E492F}"/>
              </a:ext>
            </a:extLst>
          </p:cNvPr>
          <p:cNvSpPr txBox="1">
            <a:spLocks/>
          </p:cNvSpPr>
          <p:nvPr/>
        </p:nvSpPr>
        <p:spPr>
          <a:xfrm>
            <a:off x="1005840" y="3570255"/>
            <a:ext cx="6205033" cy="1938193"/>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1097280">
              <a:spcBef>
                <a:spcPts val="1200"/>
              </a:spcBef>
            </a:pPr>
            <a:r>
              <a:rPr lang="en-US" sz="2400" b="1" dirty="0">
                <a:solidFill>
                  <a:srgbClr val="FFFFFF"/>
                </a:solidFill>
                <a:latin typeface="Aptos" panose="02110004020202020204"/>
              </a:rPr>
              <a:t>Deepfakes</a:t>
            </a:r>
            <a:r>
              <a:rPr lang="en-US" sz="2400" dirty="0">
                <a:solidFill>
                  <a:srgbClr val="FFFFFF"/>
                </a:solidFill>
                <a:latin typeface="Aptos" panose="02110004020202020204"/>
              </a:rPr>
              <a:t>, photoshopped photos, etc.</a:t>
            </a:r>
          </a:p>
          <a:p>
            <a:pPr marL="274320" indent="-274320" defTabSz="1097280">
              <a:spcBef>
                <a:spcPts val="1200"/>
              </a:spcBef>
            </a:pPr>
            <a:endParaRPr lang="en-US" sz="2400" dirty="0">
              <a:solidFill>
                <a:srgbClr val="FFFFFF"/>
              </a:solidFill>
              <a:latin typeface="Aptos" panose="02110004020202020204"/>
            </a:endParaRPr>
          </a:p>
        </p:txBody>
      </p:sp>
      <p:grpSp>
        <p:nvGrpSpPr>
          <p:cNvPr id="2" name="Group 1">
            <a:extLst>
              <a:ext uri="{FF2B5EF4-FFF2-40B4-BE49-F238E27FC236}">
                <a16:creationId xmlns:a16="http://schemas.microsoft.com/office/drawing/2014/main" id="{9C7D97A7-B6A5-D501-E2E1-8BFF0DE2BA7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8A1A9B9-61D0-FEE8-05D0-3CF8B1DC9A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DE5F2F2-D40B-3475-1D2E-8FDF0987F3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279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3DF022-34C3-6B14-76A1-0F753B27F23D}"/>
              </a:ext>
            </a:extLst>
          </p:cNvPr>
          <p:cNvPicPr>
            <a:picLocks noChangeAspect="1"/>
          </p:cNvPicPr>
          <p:nvPr/>
        </p:nvPicPr>
        <p:blipFill>
          <a:blip r:embed="rId4">
            <a:duotone>
              <a:schemeClr val="bg2">
                <a:shade val="45000"/>
                <a:satMod val="135000"/>
              </a:schemeClr>
              <a:prstClr val="white"/>
            </a:duotone>
          </a:blip>
          <a:srcRect t="10413" b="14587"/>
          <a:stretch/>
        </p:blipFill>
        <p:spPr>
          <a:xfrm>
            <a:off x="24" y="12"/>
            <a:ext cx="14630376" cy="8229588"/>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D3E7951F-D731-4300-9A58-A1E6BB0E542C}"/>
              </a:ext>
            </a:extLst>
          </p:cNvPr>
          <p:cNvSpPr>
            <a:spLocks noGrp="1"/>
          </p:cNvSpPr>
          <p:nvPr>
            <p:ph type="title"/>
          </p:nvPr>
        </p:nvSpPr>
        <p:spPr>
          <a:xfrm>
            <a:off x="1005840" y="438150"/>
            <a:ext cx="12618720" cy="1590676"/>
          </a:xfrm>
        </p:spPr>
        <p:txBody>
          <a:bodyPr>
            <a:normAutofit/>
          </a:bodyPr>
          <a:lstStyle/>
          <a:p>
            <a:r>
              <a:rPr lang="de-DE" dirty="0" err="1"/>
              <a:t>Psychology</a:t>
            </a:r>
            <a:r>
              <a:rPr lang="de-DE" dirty="0"/>
              <a:t> </a:t>
            </a:r>
            <a:r>
              <a:rPr lang="de-DE" dirty="0" err="1"/>
              <a:t>of</a:t>
            </a:r>
            <a:r>
              <a:rPr lang="de-DE" dirty="0"/>
              <a:t> Fake News</a:t>
            </a:r>
          </a:p>
        </p:txBody>
      </p:sp>
      <p:graphicFrame>
        <p:nvGraphicFramePr>
          <p:cNvPr id="5" name="Inhaltsplatzhalter 2">
            <a:extLst>
              <a:ext uri="{FF2B5EF4-FFF2-40B4-BE49-F238E27FC236}">
                <a16:creationId xmlns:a16="http://schemas.microsoft.com/office/drawing/2014/main" id="{2FEBD1A3-24EA-E651-0E76-55354D01B5A8}"/>
              </a:ext>
            </a:extLst>
          </p:cNvPr>
          <p:cNvGraphicFramePr>
            <a:graphicFrameLocks noGrp="1"/>
          </p:cNvGraphicFramePr>
          <p:nvPr>
            <p:ph idx="1"/>
          </p:nvPr>
        </p:nvGraphicFramePr>
        <p:xfrm>
          <a:off x="1005841" y="2190750"/>
          <a:ext cx="4415051" cy="52216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fik 7">
            <a:extLst>
              <a:ext uri="{FF2B5EF4-FFF2-40B4-BE49-F238E27FC236}">
                <a16:creationId xmlns:a16="http://schemas.microsoft.com/office/drawing/2014/main" id="{8B6E984A-1F2F-55A7-8950-E2487FC6CEC6}"/>
              </a:ext>
            </a:extLst>
          </p:cNvPr>
          <p:cNvPicPr>
            <a:picLocks noChangeAspect="1"/>
          </p:cNvPicPr>
          <p:nvPr/>
        </p:nvPicPr>
        <p:blipFill>
          <a:blip r:embed="rId10"/>
          <a:stretch>
            <a:fillRect/>
          </a:stretch>
        </p:blipFill>
        <p:spPr>
          <a:xfrm>
            <a:off x="8694245" y="1337676"/>
            <a:ext cx="5433235" cy="3386668"/>
          </a:xfrm>
          <a:prstGeom prst="rect">
            <a:avLst/>
          </a:prstGeom>
        </p:spPr>
      </p:pic>
      <p:sp>
        <p:nvSpPr>
          <p:cNvPr id="7" name="Rektangel 3">
            <a:extLst>
              <a:ext uri="{FF2B5EF4-FFF2-40B4-BE49-F238E27FC236}">
                <a16:creationId xmlns:a16="http://schemas.microsoft.com/office/drawing/2014/main" id="{BC853B84-D630-CF3A-6123-B3B8BE67D138}"/>
              </a:ext>
            </a:extLst>
          </p:cNvPr>
          <p:cNvSpPr/>
          <p:nvPr/>
        </p:nvSpPr>
        <p:spPr>
          <a:xfrm>
            <a:off x="8694245" y="5036577"/>
            <a:ext cx="4829886" cy="1421928"/>
          </a:xfrm>
          <a:prstGeom prst="rect">
            <a:avLst/>
          </a:prstGeom>
        </p:spPr>
        <p:txBody>
          <a:bodyPr wrap="square">
            <a:spAutoFit/>
          </a:bodyPr>
          <a:lstStyle/>
          <a:p>
            <a:pPr defTabSz="1097280"/>
            <a:r>
              <a:rPr lang="en-US" sz="2160" dirty="0">
                <a:solidFill>
                  <a:prstClr val="black"/>
                </a:solidFill>
                <a:latin typeface="Times New Roman" panose="02020603050405020304" pitchFamily="18" charset="0"/>
                <a:ea typeface="Times New Roman" panose="02020603050405020304" pitchFamily="18" charset="0"/>
              </a:rPr>
              <a:t>A bat and a ball cost $1.10 in total. The bat costs $1.00 more than the ball.</a:t>
            </a:r>
            <a:endParaRPr lang="nb-NO" sz="2160" dirty="0">
              <a:solidFill>
                <a:prstClr val="black"/>
              </a:solidFill>
              <a:latin typeface="Times New Roman" panose="02020603050405020304" pitchFamily="18" charset="0"/>
              <a:ea typeface="Times New Roman" panose="02020603050405020304" pitchFamily="18" charset="0"/>
            </a:endParaRPr>
          </a:p>
          <a:p>
            <a:pPr defTabSz="1097280"/>
            <a:r>
              <a:rPr lang="en-US" sz="2160" dirty="0">
                <a:solidFill>
                  <a:prstClr val="black"/>
                </a:solidFill>
                <a:latin typeface="Times New Roman" panose="02020603050405020304" pitchFamily="18" charset="0"/>
                <a:ea typeface="Times New Roman" panose="02020603050405020304" pitchFamily="18" charset="0"/>
              </a:rPr>
              <a:t>How much does the ball cost? </a:t>
            </a:r>
          </a:p>
          <a:p>
            <a:pPr defTabSz="1097280"/>
            <a:endParaRPr lang="en-US" sz="2160" dirty="0">
              <a:solidFill>
                <a:prstClr val="black"/>
              </a:solidFill>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1120F4D8-2E6C-BD74-50CF-80651D62FF86}"/>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C05377EE-F12F-E31D-22D3-006876CBDDF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E471D40-A214-05EA-1304-C87AAAB3172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90552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7" name="Oval 16">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342" y="690434"/>
            <a:ext cx="6848732" cy="684873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936C9A12-4CA9-4737-9319-3BE4902400A3}"/>
              </a:ext>
            </a:extLst>
          </p:cNvPr>
          <p:cNvSpPr>
            <a:spLocks noGrp="1"/>
          </p:cNvSpPr>
          <p:nvPr>
            <p:ph type="title"/>
          </p:nvPr>
        </p:nvSpPr>
        <p:spPr>
          <a:xfrm>
            <a:off x="1005841" y="2098143"/>
            <a:ext cx="5969725" cy="4305343"/>
          </a:xfrm>
        </p:spPr>
        <p:txBody>
          <a:bodyPr>
            <a:normAutofit/>
          </a:bodyPr>
          <a:lstStyle/>
          <a:p>
            <a:pPr algn="ctr"/>
            <a:r>
              <a:rPr lang="de-DE">
                <a:solidFill>
                  <a:schemeClr val="bg1"/>
                </a:solidFill>
              </a:rPr>
              <a:t>Other influencing factors for believing in FN</a:t>
            </a:r>
          </a:p>
        </p:txBody>
      </p:sp>
      <p:grpSp>
        <p:nvGrpSpPr>
          <p:cNvPr id="1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1741" y="1431905"/>
            <a:ext cx="1549970" cy="515058"/>
            <a:chOff x="2504802" y="1755501"/>
            <a:chExt cx="1598829" cy="531293"/>
          </a:xfrm>
          <a:solidFill>
            <a:schemeClr val="bg1"/>
          </a:solidFill>
        </p:grpSpPr>
        <p:sp>
          <p:nvSpPr>
            <p:cNvPr id="20" name="Freeform: Shape 19">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 name="Freeform: Shape 20">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defTabSz="1097280"/>
              <a:endParaRPr lang="en-US" sz="2160">
                <a:solidFill>
                  <a:prstClr val="black"/>
                </a:solidFill>
                <a:latin typeface="Aptos" panose="02110004020202020204"/>
              </a:endParaRPr>
            </a:p>
          </p:txBody>
        </p:sp>
      </p:grpSp>
      <p:sp>
        <p:nvSpPr>
          <p:cNvPr id="23"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272" y="505905"/>
            <a:ext cx="1549762" cy="154976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US" sz="2160">
              <a:solidFill>
                <a:prstClr val="white"/>
              </a:solidFill>
              <a:latin typeface="Aptos" panose="02110004020202020204"/>
            </a:endParaRPr>
          </a:p>
        </p:txBody>
      </p:sp>
      <p:sp>
        <p:nvSpPr>
          <p:cNvPr id="25"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7272" y="505905"/>
            <a:ext cx="1549762" cy="154976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defTabSz="1097280"/>
            <a:endParaRPr lang="en-US" sz="2160">
              <a:solidFill>
                <a:prstClr val="white"/>
              </a:solidFill>
              <a:latin typeface="Aptos" panose="02110004020202020204"/>
            </a:endParaRPr>
          </a:p>
        </p:txBody>
      </p:sp>
      <p:grpSp>
        <p:nvGrpSpPr>
          <p:cNvPr id="27"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7098" y="5697926"/>
            <a:ext cx="1596643" cy="1596625"/>
            <a:chOff x="5734037" y="3067039"/>
            <a:chExt cx="724483" cy="724489"/>
          </a:xfrm>
          <a:solidFill>
            <a:schemeClr val="bg1"/>
          </a:solidFill>
        </p:grpSpPr>
        <p:sp>
          <p:nvSpPr>
            <p:cNvPr id="28" name="Freeform: Shape 27">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 name="Freeform: Shape 28">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 name="Freeform: Shape 29">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 name="Freeform: Shape 30">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 name="Freeform: Shape 31">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 name="Freeform: Shape 32">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 name="Freeform: Shape 33">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 name="Freeform: Shape 34">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 name="Freeform: Shape 35">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7" name="Freeform: Shape 36">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8" name="Freeform: Shape 37">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9" name="Freeform: Shape 38">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0" name="Freeform: Shape 39">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1" name="Freeform: Shape 40">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2" name="Freeform: Shape 41">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3" name="Freeform: Shape 42">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4" name="Freeform: Shape 43">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5" name="Freeform: Shape 44">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6" name="Freeform: Shape 45">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7" name="Freeform: Shape 46">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8" name="Freeform: Shape 47">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49" name="Freeform: Shape 48">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0" name="Freeform: Shape 49">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1" name="Freeform: Shape 50">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2" name="Freeform: Shape 51">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3" name="Freeform: Shape 52">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4" name="Freeform: Shape 53">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5" name="Freeform: Shape 54">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6" name="Freeform: Shape 55">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7" name="Freeform: Shape 56">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8" name="Freeform: Shape 57">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59" name="Freeform: Shape 58">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0" name="Freeform: Shape 59">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1" name="Freeform: Shape 60">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2" name="Freeform: Shape 61">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3" name="Freeform: Shape 62">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4" name="Freeform: Shape 63">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5" name="Freeform: Shape 64">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6" name="Freeform: Shape 65">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7" name="Freeform: Shape 66">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8" name="Freeform: Shape 67">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69" name="Freeform: Shape 68">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0" name="Freeform: Shape 69">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1" name="Freeform: Shape 70">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2" name="Freeform: Shape 71">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3" name="Freeform: Shape 72">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4" name="Freeform: Shape 73">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5" name="Freeform: Shape 74">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6" name="Freeform: Shape 75">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7" name="Freeform: Shape 76">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8" name="Freeform: Shape 77">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79" name="Freeform: Shape 78">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0" name="Freeform: Shape 79">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1" name="Freeform: Shape 80">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2" name="Freeform: Shape 81">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3" name="Freeform: Shape 82">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4" name="Freeform: Shape 83">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5" name="Freeform: Shape 84">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6" name="Freeform: Shape 85">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7" name="Freeform: Shape 86">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8" name="Freeform: Shape 87">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89" name="Freeform: Shape 88">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0" name="Freeform: Shape 89">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1" name="Freeform: Shape 90">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2" name="Freeform: Shape 91">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3" name="Freeform: Shape 92">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4" name="Freeform: Shape 93">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5" name="Freeform: Shape 94">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6" name="Freeform: Shape 95">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7" name="Freeform: Shape 96">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8" name="Freeform: Shape 97">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99" name="Freeform: Shape 98">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0" name="Freeform: Shape 99">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1" name="Freeform: Shape 100">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2" name="Freeform: Shape 101">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3" name="Freeform: Shape 102">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4" name="Freeform: Shape 103">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5" name="Freeform: Shape 104">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6" name="Freeform: Shape 105">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7" name="Freeform: Shape 106">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8" name="Freeform: Shape 107">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09" name="Freeform: Shape 108">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0" name="Freeform: Shape 109">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1" name="Freeform: Shape 110">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2" name="Freeform: Shape 111">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3" name="Freeform: Shape 112">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4" name="Freeform: Shape 113">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5" name="Freeform: Shape 114">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6" name="Freeform: Shape 115">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7" name="Freeform: Shape 116">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8" name="Freeform: Shape 117">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19" name="Freeform: Shape 118">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0" name="Freeform: Shape 119">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1" name="Freeform: Shape 120">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2" name="Freeform: Shape 121">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3" name="Freeform: Shape 122">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4" name="Freeform: Shape 123">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5" name="Freeform: Shape 124">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6" name="Freeform: Shape 125">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7" name="Freeform: Shape 126">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8" name="Freeform: Shape 127">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29" name="Freeform: Shape 128">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0" name="Freeform: Shape 129">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1" name="Freeform: Shape 130">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2" name="Freeform: Shape 131">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3" name="Freeform: Shape 132">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4" name="Freeform: Shape 133">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5" name="Freeform: Shape 134">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6" name="Freeform: Shape 135">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7" name="Freeform: Shape 136">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8" name="Freeform: Shape 137">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39" name="Freeform: Shape 138">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0" name="Freeform: Shape 139">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1" name="Freeform: Shape 140">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2" name="Freeform: Shape 141">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3" name="Freeform: Shape 142">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4" name="Freeform: Shape 143">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5" name="Freeform: Shape 144">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6" name="Freeform: Shape 145">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7" name="Freeform: Shape 146">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8" name="Freeform: Shape 147">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49" name="Freeform: Shape 148">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0" name="Freeform: Shape 149">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1" name="Freeform: Shape 150">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2" name="Freeform: Shape 151">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3" name="Freeform: Shape 152">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4" name="Freeform: Shape 153">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5" name="Freeform: Shape 154">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6" name="Freeform: Shape 155">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7" name="Freeform: Shape 156">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8" name="Freeform: Shape 157">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59" name="Freeform: Shape 158">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0" name="Freeform: Shape 159">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1" name="Freeform: Shape 160">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2" name="Freeform: Shape 161">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3" name="Freeform: Shape 162">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4" name="Freeform: Shape 163">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5" name="Freeform: Shape 164">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6" name="Freeform: Shape 165">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7" name="Freeform: Shape 166">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8" name="Freeform: Shape 167">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69" name="Freeform: Shape 168">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0" name="Freeform: Shape 169">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1" name="Freeform: Shape 170">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2" name="Freeform: Shape 171">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3" name="Freeform: Shape 172">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4" name="Freeform: Shape 173">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5" name="Freeform: Shape 174">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6" name="Freeform: Shape 175">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7" name="Freeform: Shape 176">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8" name="Freeform: Shape 177">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79" name="Freeform: Shape 178">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0" name="Freeform: Shape 179">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1" name="Freeform: Shape 180">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2" name="Freeform: Shape 181">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3" name="Freeform: Shape 182">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4" name="Freeform: Shape 183">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5" name="Freeform: Shape 184">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6" name="Freeform: Shape 185">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7" name="Freeform: Shape 186">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8" name="Freeform: Shape 187">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89" name="Freeform: Shape 188">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0" name="Freeform: Shape 189">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1" name="Freeform: Shape 190">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2" name="Freeform: Shape 191">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3" name="Freeform: Shape 192">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4" name="Freeform: Shape 193">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5" name="Freeform: Shape 194">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196" name="Freeform: Shape 195">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dirty="0">
                <a:solidFill>
                  <a:prstClr val="black"/>
                </a:solidFill>
                <a:latin typeface="Aptos" panose="02110004020202020204"/>
              </a:endParaRPr>
            </a:p>
          </p:txBody>
        </p:sp>
      </p:grpSp>
      <p:grpSp>
        <p:nvGrpSpPr>
          <p:cNvPr id="198"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7098" y="5697926"/>
            <a:ext cx="1596643" cy="1596625"/>
            <a:chOff x="5734037" y="3067039"/>
            <a:chExt cx="724483" cy="724489"/>
          </a:xfrm>
          <a:solidFill>
            <a:schemeClr val="bg1">
              <a:alpha val="60000"/>
            </a:schemeClr>
          </a:solidFill>
        </p:grpSpPr>
        <p:sp>
          <p:nvSpPr>
            <p:cNvPr id="199" name="Freeform: Shape 198">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0" name="Freeform: Shape 199">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1" name="Freeform: Shape 200">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2" name="Freeform: Shape 201">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3" name="Freeform: Shape 202">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4" name="Freeform: Shape 203">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5" name="Freeform: Shape 204">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6" name="Freeform: Shape 205">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7" name="Freeform: Shape 206">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8" name="Freeform: Shape 207">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09" name="Freeform: Shape 208">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0" name="Freeform: Shape 209">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1" name="Freeform: Shape 210">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2" name="Freeform: Shape 211">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3" name="Freeform: Shape 212">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4" name="Freeform: Shape 213">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5" name="Freeform: Shape 214">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6" name="Freeform: Shape 215">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7" name="Freeform: Shape 216">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8" name="Freeform: Shape 217">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19" name="Freeform: Shape 218">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0" name="Freeform: Shape 219">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1" name="Freeform: Shape 220">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2" name="Freeform: Shape 221">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3" name="Freeform: Shape 222">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4" name="Freeform: Shape 223">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5" name="Freeform: Shape 224">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6" name="Freeform: Shape 225">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7" name="Freeform: Shape 226">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8" name="Freeform: Shape 227">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29" name="Freeform: Shape 228">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0" name="Freeform: Shape 229">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1" name="Freeform: Shape 230">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2" name="Freeform: Shape 231">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3" name="Freeform: Shape 232">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4" name="Freeform: Shape 233">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5" name="Freeform: Shape 234">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6" name="Freeform: Shape 235">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7" name="Freeform: Shape 236">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8" name="Freeform: Shape 237">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39" name="Freeform: Shape 238">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0" name="Freeform: Shape 239">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1" name="Freeform: Shape 240">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2" name="Freeform: Shape 241">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3" name="Freeform: Shape 242">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4" name="Freeform: Shape 243">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5" name="Freeform: Shape 244">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6" name="Freeform: Shape 245">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7" name="Freeform: Shape 246">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8" name="Freeform: Shape 247">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49" name="Freeform: Shape 248">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0" name="Freeform: Shape 249">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1" name="Freeform: Shape 250">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2" name="Freeform: Shape 251">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3" name="Freeform: Shape 252">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4" name="Freeform: Shape 253">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5" name="Freeform: Shape 254">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6" name="Freeform: Shape 255">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7" name="Freeform: Shape 256">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8" name="Freeform: Shape 257">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59" name="Freeform: Shape 258">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0" name="Freeform: Shape 259">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1" name="Freeform: Shape 260">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2" name="Freeform: Shape 261">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3" name="Freeform: Shape 262">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4" name="Freeform: Shape 263">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5" name="Freeform: Shape 264">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6" name="Freeform: Shape 265">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7" name="Freeform: Shape 266">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8" name="Freeform: Shape 267">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69" name="Freeform: Shape 268">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0" name="Freeform: Shape 269">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1" name="Freeform: Shape 270">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2" name="Freeform: Shape 271">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3" name="Freeform: Shape 272">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4" name="Freeform: Shape 273">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5" name="Freeform: Shape 274">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6" name="Freeform: Shape 275">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7" name="Freeform: Shape 276">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8" name="Freeform: Shape 277">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79" name="Freeform: Shape 278">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0" name="Freeform: Shape 279">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1" name="Freeform: Shape 280">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2" name="Freeform: Shape 281">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3" name="Freeform: Shape 282">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4" name="Freeform: Shape 283">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5" name="Freeform: Shape 284">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6" name="Freeform: Shape 285">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7" name="Freeform: Shape 286">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8" name="Freeform: Shape 287">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89" name="Freeform: Shape 288">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0" name="Freeform: Shape 289">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1" name="Freeform: Shape 290">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2" name="Freeform: Shape 291">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3" name="Freeform: Shape 292">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4" name="Freeform: Shape 293">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5" name="Freeform: Shape 294">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6" name="Freeform: Shape 295">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7" name="Freeform: Shape 296">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8" name="Freeform: Shape 297">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299" name="Freeform: Shape 298">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0" name="Freeform: Shape 299">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1" name="Freeform: Shape 300">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2" name="Freeform: Shape 301">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3" name="Freeform: Shape 302">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4" name="Freeform: Shape 303">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5" name="Freeform: Shape 304">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6" name="Freeform: Shape 305">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7" name="Freeform: Shape 306">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8" name="Freeform: Shape 307">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09" name="Freeform: Shape 308">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0" name="Freeform: Shape 309">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1" name="Freeform: Shape 310">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2" name="Freeform: Shape 311">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3" name="Freeform: Shape 312">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4" name="Freeform: Shape 313">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5" name="Freeform: Shape 314">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6" name="Freeform: Shape 315">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7" name="Freeform: Shape 316">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8" name="Freeform: Shape 317">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19" name="Freeform: Shape 318">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0" name="Freeform: Shape 319">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1" name="Freeform: Shape 320">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2" name="Freeform: Shape 321">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3" name="Freeform: Shape 322">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4" name="Freeform: Shape 323">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5" name="Freeform: Shape 324">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6" name="Freeform: Shape 325">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7" name="Freeform: Shape 326">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8" name="Freeform: Shape 327">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29" name="Freeform: Shape 328">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0" name="Freeform: Shape 329">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1" name="Freeform: Shape 330">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2" name="Freeform: Shape 331">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3" name="Freeform: Shape 332">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4" name="Freeform: Shape 333">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5" name="Freeform: Shape 334">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6" name="Freeform: Shape 335">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7" name="Freeform: Shape 336">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8" name="Freeform: Shape 337">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39" name="Freeform: Shape 338">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0" name="Freeform: Shape 339">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1" name="Freeform: Shape 340">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2" name="Freeform: Shape 341">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3" name="Freeform: Shape 342">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4" name="Freeform: Shape 343">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5" name="Freeform: Shape 344">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6" name="Freeform: Shape 345">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7" name="Freeform: Shape 346">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8" name="Freeform: Shape 347">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49" name="Freeform: Shape 348">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0" name="Freeform: Shape 349">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1" name="Freeform: Shape 350">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2" name="Freeform: Shape 351">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3" name="Freeform: Shape 352">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4" name="Freeform: Shape 353">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5" name="Freeform: Shape 354">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6" name="Freeform: Shape 355">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7" name="Freeform: Shape 356">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8" name="Freeform: Shape 357">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59" name="Freeform: Shape 358">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0" name="Freeform: Shape 359">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1" name="Freeform: Shape 360">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2" name="Freeform: Shape 361">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3" name="Freeform: Shape 362">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4" name="Freeform: Shape 363">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5" name="Freeform: Shape 364">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6" name="Freeform: Shape 365">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defTabSz="1097280"/>
              <a:endParaRPr lang="en-US" sz="2160">
                <a:solidFill>
                  <a:prstClr val="black"/>
                </a:solidFill>
                <a:latin typeface="Aptos" panose="02110004020202020204"/>
              </a:endParaRPr>
            </a:p>
          </p:txBody>
        </p:sp>
        <p:sp>
          <p:nvSpPr>
            <p:cNvPr id="367" name="Freeform: Shape 366">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defTabSz="1097280"/>
              <a:endParaRPr lang="en-US" sz="2160" dirty="0">
                <a:solidFill>
                  <a:prstClr val="black"/>
                </a:solidFill>
                <a:latin typeface="Aptos" panose="02110004020202020204"/>
              </a:endParaRPr>
            </a:p>
          </p:txBody>
        </p:sp>
      </p:grpSp>
      <p:sp>
        <p:nvSpPr>
          <p:cNvPr id="3" name="Inhaltsplatzhalter 2">
            <a:extLst>
              <a:ext uri="{FF2B5EF4-FFF2-40B4-BE49-F238E27FC236}">
                <a16:creationId xmlns:a16="http://schemas.microsoft.com/office/drawing/2014/main" id="{6782F04D-945B-4531-B449-B0814540586D}"/>
              </a:ext>
            </a:extLst>
          </p:cNvPr>
          <p:cNvSpPr>
            <a:spLocks noGrp="1"/>
          </p:cNvSpPr>
          <p:nvPr>
            <p:ph idx="1"/>
          </p:nvPr>
        </p:nvSpPr>
        <p:spPr>
          <a:xfrm>
            <a:off x="7772725" y="1357015"/>
            <a:ext cx="5969725" cy="5221606"/>
          </a:xfrm>
        </p:spPr>
        <p:txBody>
          <a:bodyPr>
            <a:normAutofit/>
          </a:bodyPr>
          <a:lstStyle/>
          <a:p>
            <a:pPr marL="0" indent="0">
              <a:buNone/>
            </a:pPr>
            <a:r>
              <a:rPr lang="de-DE">
                <a:solidFill>
                  <a:schemeClr val="bg1"/>
                </a:solidFill>
              </a:rPr>
              <a:t>Put the following potential factors of influence in an order, start with the one you consider most relevant.</a:t>
            </a:r>
          </a:p>
          <a:p>
            <a:pPr lvl="1"/>
            <a:r>
              <a:rPr lang="de-DE">
                <a:solidFill>
                  <a:schemeClr val="bg1"/>
                </a:solidFill>
              </a:rPr>
              <a:t>Age</a:t>
            </a:r>
          </a:p>
          <a:p>
            <a:pPr lvl="1"/>
            <a:r>
              <a:rPr lang="de-DE">
                <a:solidFill>
                  <a:schemeClr val="bg1"/>
                </a:solidFill>
              </a:rPr>
              <a:t>Gender</a:t>
            </a:r>
          </a:p>
          <a:p>
            <a:pPr lvl="1"/>
            <a:r>
              <a:rPr lang="de-DE">
                <a:solidFill>
                  <a:schemeClr val="bg1"/>
                </a:solidFill>
              </a:rPr>
              <a:t>Education</a:t>
            </a:r>
          </a:p>
          <a:p>
            <a:pPr lvl="1"/>
            <a:r>
              <a:rPr lang="de-DE">
                <a:solidFill>
                  <a:schemeClr val="bg1"/>
                </a:solidFill>
              </a:rPr>
              <a:t>Political orientation</a:t>
            </a:r>
          </a:p>
          <a:p>
            <a:endParaRPr lang="de-DE">
              <a:solidFill>
                <a:schemeClr val="bg1"/>
              </a:solidFill>
            </a:endParaRPr>
          </a:p>
        </p:txBody>
      </p:sp>
      <p:grpSp>
        <p:nvGrpSpPr>
          <p:cNvPr id="4" name="Group 3">
            <a:extLst>
              <a:ext uri="{FF2B5EF4-FFF2-40B4-BE49-F238E27FC236}">
                <a16:creationId xmlns:a16="http://schemas.microsoft.com/office/drawing/2014/main" id="{0FF167F1-9885-BDCD-F5A8-4DB2FFA69DA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0E0D78A-6B00-0962-B2D6-113632441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CA1CFE7-8345-C268-6D05-C2EF371A64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81263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Line of vials">
            <a:extLst>
              <a:ext uri="{FF2B5EF4-FFF2-40B4-BE49-F238E27FC236}">
                <a16:creationId xmlns:a16="http://schemas.microsoft.com/office/drawing/2014/main" id="{125032BA-1D31-BE74-A435-A7A079073A8E}"/>
              </a:ext>
            </a:extLst>
          </p:cNvPr>
          <p:cNvPicPr>
            <a:picLocks noChangeAspect="1"/>
          </p:cNvPicPr>
          <p:nvPr/>
        </p:nvPicPr>
        <p:blipFill>
          <a:blip r:embed="rId2"/>
          <a:srcRect b="15730"/>
          <a:stretch/>
        </p:blipFill>
        <p:spPr>
          <a:xfrm>
            <a:off x="24" y="12"/>
            <a:ext cx="14630376" cy="8229588"/>
          </a:xfrm>
          <a:prstGeom prst="rect">
            <a:avLst/>
          </a:prstGeom>
        </p:spPr>
      </p:pic>
      <p:sp>
        <p:nvSpPr>
          <p:cNvPr id="12" name="Rectangle 1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6162" cy="8229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85AD7003-8927-460C-B107-C6FA9D7483C6}"/>
              </a:ext>
            </a:extLst>
          </p:cNvPr>
          <p:cNvSpPr>
            <a:spLocks noGrp="1"/>
          </p:cNvSpPr>
          <p:nvPr>
            <p:ph type="title"/>
          </p:nvPr>
        </p:nvSpPr>
        <p:spPr>
          <a:xfrm>
            <a:off x="1005840" y="438150"/>
            <a:ext cx="12618720" cy="1590676"/>
          </a:xfrm>
        </p:spPr>
        <p:txBody>
          <a:bodyPr>
            <a:normAutofit/>
          </a:bodyPr>
          <a:lstStyle/>
          <a:p>
            <a:r>
              <a:rPr lang="de-DE"/>
              <a:t>?</a:t>
            </a:r>
            <a:endParaRPr lang="de-DE" dirty="0"/>
          </a:p>
        </p:txBody>
      </p:sp>
      <p:sp>
        <p:nvSpPr>
          <p:cNvPr id="3" name="Inhaltsplatzhalter 2">
            <a:extLst>
              <a:ext uri="{FF2B5EF4-FFF2-40B4-BE49-F238E27FC236}">
                <a16:creationId xmlns:a16="http://schemas.microsoft.com/office/drawing/2014/main" id="{55DE4C86-CA39-487C-A3DC-DE4C61B7C78A}"/>
              </a:ext>
            </a:extLst>
          </p:cNvPr>
          <p:cNvSpPr>
            <a:spLocks noGrp="1"/>
          </p:cNvSpPr>
          <p:nvPr>
            <p:ph idx="1"/>
          </p:nvPr>
        </p:nvSpPr>
        <p:spPr>
          <a:xfrm>
            <a:off x="1005840" y="2190750"/>
            <a:ext cx="12618720" cy="5221606"/>
          </a:xfrm>
        </p:spPr>
        <p:txBody>
          <a:bodyPr>
            <a:normAutofit/>
          </a:bodyPr>
          <a:lstStyle/>
          <a:p>
            <a:r>
              <a:rPr lang="de-DE"/>
              <a:t>What is the relationship between belief in fake news and education levels/intelligence in complex matters (e.g. vaccination topic in C-19 pandemic)?</a:t>
            </a:r>
            <a:endParaRPr lang="de-DE" dirty="0"/>
          </a:p>
        </p:txBody>
      </p:sp>
      <p:grpSp>
        <p:nvGrpSpPr>
          <p:cNvPr id="4" name="Group 3">
            <a:extLst>
              <a:ext uri="{FF2B5EF4-FFF2-40B4-BE49-F238E27FC236}">
                <a16:creationId xmlns:a16="http://schemas.microsoft.com/office/drawing/2014/main" id="{80327D64-35E1-0D18-4E0A-3C5F07AD4F8E}"/>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7AE23941-6A2B-7291-88BA-6C4047169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30C3A3F-C748-79EA-1E68-FB822E728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51931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4DF3C5-DA3D-C3FE-7D54-6AE0305A440F}"/>
              </a:ext>
            </a:extLst>
          </p:cNvPr>
          <p:cNvPicPr>
            <a:picLocks noChangeAspect="1"/>
          </p:cNvPicPr>
          <p:nvPr/>
        </p:nvPicPr>
        <p:blipFill>
          <a:blip r:embed="rId2"/>
          <a:srcRect b="15730"/>
          <a:stretch/>
        </p:blipFill>
        <p:spPr>
          <a:xfrm>
            <a:off x="24" y="12"/>
            <a:ext cx="14630376" cy="8229588"/>
          </a:xfrm>
          <a:prstGeom prst="rect">
            <a:avLst/>
          </a:prstGeom>
        </p:spPr>
      </p:pic>
      <p:sp>
        <p:nvSpPr>
          <p:cNvPr id="10" name="Rectangle 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6162" cy="8229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el 1">
            <a:extLst>
              <a:ext uri="{FF2B5EF4-FFF2-40B4-BE49-F238E27FC236}">
                <a16:creationId xmlns:a16="http://schemas.microsoft.com/office/drawing/2014/main" id="{8618EE3A-76B0-4402-A8DF-10AA5E0990E1}"/>
              </a:ext>
            </a:extLst>
          </p:cNvPr>
          <p:cNvSpPr>
            <a:spLocks noGrp="1"/>
          </p:cNvSpPr>
          <p:nvPr>
            <p:ph type="title"/>
          </p:nvPr>
        </p:nvSpPr>
        <p:spPr>
          <a:xfrm>
            <a:off x="1005840" y="438150"/>
            <a:ext cx="12618720" cy="1590676"/>
          </a:xfrm>
        </p:spPr>
        <p:txBody>
          <a:bodyPr>
            <a:normAutofit/>
          </a:bodyPr>
          <a:lstStyle/>
          <a:p>
            <a:r>
              <a:rPr lang="de-DE" dirty="0" err="1"/>
              <a:t>Answer</a:t>
            </a:r>
            <a:endParaRPr lang="de-DE" dirty="0"/>
          </a:p>
        </p:txBody>
      </p:sp>
      <p:graphicFrame>
        <p:nvGraphicFramePr>
          <p:cNvPr id="5" name="Inhaltsplatzhalter 2">
            <a:extLst>
              <a:ext uri="{FF2B5EF4-FFF2-40B4-BE49-F238E27FC236}">
                <a16:creationId xmlns:a16="http://schemas.microsoft.com/office/drawing/2014/main" id="{68B446FE-BAE6-C6A8-E529-76A106D5EF1F}"/>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4AC4D8D1-0472-2E36-3CE9-B715A59D98C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21DF6C8D-3D94-DBF0-528C-D0CE122736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C679CE53-92D9-0035-0709-BDAD3273F1E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40414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6538DC2-F1DD-41C6-BCF1-D064A740F990}"/>
              </a:ext>
            </a:extLst>
          </p:cNvPr>
          <p:cNvPicPr>
            <a:picLocks noChangeAspect="1"/>
          </p:cNvPicPr>
          <p:nvPr/>
        </p:nvPicPr>
        <p:blipFill>
          <a:blip r:embed="rId4"/>
          <a:stretch>
            <a:fillRect/>
          </a:stretch>
        </p:blipFill>
        <p:spPr>
          <a:xfrm>
            <a:off x="331470" y="2663190"/>
            <a:ext cx="5656495" cy="5354954"/>
          </a:xfrm>
          <a:prstGeom prst="rect">
            <a:avLst/>
          </a:prstGeom>
        </p:spPr>
      </p:pic>
      <p:pic>
        <p:nvPicPr>
          <p:cNvPr id="5" name="Grafik 4">
            <a:extLst>
              <a:ext uri="{FF2B5EF4-FFF2-40B4-BE49-F238E27FC236}">
                <a16:creationId xmlns:a16="http://schemas.microsoft.com/office/drawing/2014/main" id="{222D1AD3-67DB-4487-9B54-87806F00A144}"/>
              </a:ext>
            </a:extLst>
          </p:cNvPr>
          <p:cNvPicPr>
            <a:picLocks noChangeAspect="1"/>
          </p:cNvPicPr>
          <p:nvPr/>
        </p:nvPicPr>
        <p:blipFill>
          <a:blip r:embed="rId5"/>
          <a:stretch>
            <a:fillRect/>
          </a:stretch>
        </p:blipFill>
        <p:spPr>
          <a:xfrm>
            <a:off x="6749415" y="2851785"/>
            <a:ext cx="5955030" cy="2137410"/>
          </a:xfrm>
          <a:prstGeom prst="rect">
            <a:avLst/>
          </a:prstGeom>
        </p:spPr>
      </p:pic>
      <p:pic>
        <p:nvPicPr>
          <p:cNvPr id="6" name="Grafik 5">
            <a:extLst>
              <a:ext uri="{FF2B5EF4-FFF2-40B4-BE49-F238E27FC236}">
                <a16:creationId xmlns:a16="http://schemas.microsoft.com/office/drawing/2014/main" id="{73B1DBD9-36AE-4AD9-BC7E-1F88EFA3627D}"/>
              </a:ext>
            </a:extLst>
          </p:cNvPr>
          <p:cNvPicPr>
            <a:picLocks noChangeAspect="1"/>
          </p:cNvPicPr>
          <p:nvPr/>
        </p:nvPicPr>
        <p:blipFill>
          <a:blip r:embed="rId6"/>
          <a:stretch>
            <a:fillRect/>
          </a:stretch>
        </p:blipFill>
        <p:spPr>
          <a:xfrm>
            <a:off x="411480" y="401085"/>
            <a:ext cx="9597028" cy="1931670"/>
          </a:xfrm>
          <a:prstGeom prst="rect">
            <a:avLst/>
          </a:prstGeom>
        </p:spPr>
      </p:pic>
      <p:sp>
        <p:nvSpPr>
          <p:cNvPr id="7" name="Rechteck 6">
            <a:extLst>
              <a:ext uri="{FF2B5EF4-FFF2-40B4-BE49-F238E27FC236}">
                <a16:creationId xmlns:a16="http://schemas.microsoft.com/office/drawing/2014/main" id="{ECEA8BAD-BB03-4101-9240-7D77A0055629}"/>
              </a:ext>
            </a:extLst>
          </p:cNvPr>
          <p:cNvSpPr/>
          <p:nvPr/>
        </p:nvSpPr>
        <p:spPr>
          <a:xfrm>
            <a:off x="6749414" y="5508225"/>
            <a:ext cx="7315200" cy="2419124"/>
          </a:xfrm>
          <a:prstGeom prst="rect">
            <a:avLst/>
          </a:prstGeom>
        </p:spPr>
        <p:txBody>
          <a:bodyPr>
            <a:spAutoFit/>
          </a:bodyPr>
          <a:lstStyle/>
          <a:p>
            <a:pPr defTabSz="1097280"/>
            <a:r>
              <a:rPr lang="en-US" sz="2160" i="1" dirty="0">
                <a:solidFill>
                  <a:prstClr val="black"/>
                </a:solidFill>
                <a:latin typeface="Aptos" panose="02110004020202020204"/>
              </a:rPr>
              <a:t>“Thus, we conclude that </a:t>
            </a:r>
            <a:r>
              <a:rPr lang="en-US" sz="2160" i="1" dirty="0">
                <a:solidFill>
                  <a:srgbClr val="FF0000"/>
                </a:solidFill>
                <a:latin typeface="Aptos" panose="02110004020202020204"/>
              </a:rPr>
              <a:t>analytic thinking </a:t>
            </a:r>
            <a:r>
              <a:rPr lang="en-US" sz="2160" i="1" dirty="0">
                <a:solidFill>
                  <a:prstClr val="black"/>
                </a:solidFill>
                <a:latin typeface="Aptos" panose="02110004020202020204"/>
              </a:rPr>
              <a:t>is used to assess the plausibility of headlines, regardless of whether the stories are consistent or inconsistent with one’s political ideology. Our findings therefore suggest that susceptibility to fake news is </a:t>
            </a:r>
            <a:r>
              <a:rPr lang="en-US" sz="2160" i="1" dirty="0">
                <a:solidFill>
                  <a:srgbClr val="FF0000"/>
                </a:solidFill>
                <a:latin typeface="Aptos" panose="02110004020202020204"/>
              </a:rPr>
              <a:t>driven more by lazy thinking than it is by partisan bias per se </a:t>
            </a:r>
            <a:r>
              <a:rPr lang="en-US" sz="2160" i="1" dirty="0">
                <a:solidFill>
                  <a:prstClr val="black"/>
                </a:solidFill>
                <a:latin typeface="Aptos" panose="02110004020202020204"/>
              </a:rPr>
              <a:t>– a finding that opens potential avenues for fighting fake news.”</a:t>
            </a:r>
            <a:endParaRPr lang="de-DE" sz="2160" i="1" dirty="0">
              <a:solidFill>
                <a:prstClr val="black"/>
              </a:solidFill>
              <a:latin typeface="Aptos" panose="02110004020202020204"/>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1" name="Ink 10">
                <a:extLst>
                  <a:ext uri="{FF2B5EF4-FFF2-40B4-BE49-F238E27FC236}">
                    <a16:creationId xmlns:a16="http://schemas.microsoft.com/office/drawing/2014/main" id="{09B6E78B-173D-075E-3081-35DB65A94568}"/>
                  </a:ext>
                </a:extLst>
              </p14:cNvPr>
              <p14:cNvContentPartPr/>
              <p14:nvPr>
                <p:extLst>
                  <p:ext uri="{42D2F446-02D8-4167-A562-619A0277C38B}">
                    <p15:isNarration xmlns:p15="http://schemas.microsoft.com/office/powerpoint/2012/main" val="1"/>
                  </p:ext>
                </p:extLst>
              </p14:nvPr>
            </p14:nvContentPartPr>
            <p14:xfrm>
              <a:off x="13594175" y="6805511"/>
              <a:ext cx="2" cy="2"/>
            </p14:xfrm>
          </p:contentPart>
        </mc:Choice>
        <mc:Fallback>
          <p:pic>
            <p:nvPicPr>
              <p:cNvPr id="11" name="Ink 10">
                <a:extLst>
                  <a:ext uri="{FF2B5EF4-FFF2-40B4-BE49-F238E27FC236}">
                    <a16:creationId xmlns:a16="http://schemas.microsoft.com/office/drawing/2014/main" id="{09B6E78B-173D-075E-3081-35DB65A94568}"/>
                  </a:ext>
                </a:extLst>
              </p:cNvPr>
              <p:cNvPicPr>
                <a:picLocks noGrp="1" noRot="1" noChangeAspect="1" noMove="1" noResize="1" noEditPoints="1" noAdjustHandles="1" noChangeArrowheads="1" noChangeShapeType="1"/>
              </p:cNvPicPr>
              <p:nvPr/>
            </p:nvPicPr>
            <p:blipFill>
              <a:blip r:embed="rId8"/>
              <a:stretch>
                <a:fillRect/>
              </a:stretch>
            </p:blipFill>
            <p:spPr>
              <a:xfrm>
                <a:off x="13594175" y="6805511"/>
                <a:ext cx="2" cy="2"/>
              </a:xfrm>
              <a:prstGeom prst="rect">
                <a:avLst/>
              </a:prstGeom>
            </p:spPr>
          </p:pic>
        </mc:Fallback>
      </mc:AlternateContent>
    </p:spTree>
    <p:custDataLst>
      <p:tags r:id="rId1"/>
    </p:custDataLst>
    <p:extLst>
      <p:ext uri="{BB962C8B-B14F-4D97-AF65-F5344CB8AC3E}">
        <p14:creationId xmlns:p14="http://schemas.microsoft.com/office/powerpoint/2010/main" val="140890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3A86A75C-4F4B-4683-9AE1-C65F6400EC91}">
      <p14:laserTraceLst xmlns:p14="http://schemas.microsoft.com/office/powerpoint/2010/main">
        <p14:tracePtLst>
          <p14:tracePt t="50463" x="9502775" y="6186488"/>
          <p14:tracePt t="50498" x="9818688" y="6007100"/>
          <p14:tracePt t="50524" x="10013950" y="5888038"/>
          <p14:tracePt t="50559" x="10515600" y="5675313"/>
          <p14:tracePt t="50560" x="10601325" y="5649913"/>
          <p14:tracePt t="50587" x="10829925" y="5556250"/>
          <p14:tracePt t="50633" x="11460163" y="5283200"/>
          <p14:tracePt t="50662" x="11604625" y="5232400"/>
          <p14:tracePt t="50695" x="11672888" y="5207000"/>
          <p14:tracePt t="50697" x="11690350" y="5207000"/>
          <p14:tracePt t="50724" x="11715750" y="5207000"/>
          <p14:tracePt t="50759" x="11723688" y="5199063"/>
          <p14:tracePt t="50788" x="11733213" y="5199063"/>
          <p14:tracePt t="50979" x="11630025" y="5199063"/>
          <p14:tracePt t="51006" x="11495088" y="5249863"/>
          <p14:tracePt t="51060" x="10601325" y="5675313"/>
          <p14:tracePt t="51088" x="10031413" y="5905500"/>
          <p14:tracePt t="51140" x="6508750" y="6705600"/>
          <p14:tracePt t="51169" x="5384800" y="6850063"/>
          <p14:tracePt t="53153" x="11868150" y="6543675"/>
          <p14:tracePt t="53155" x="11826875" y="6508750"/>
          <p14:tracePt t="53185" x="11707813" y="6432550"/>
          <p14:tracePt t="53188" x="11690350" y="6424613"/>
          <p14:tracePt t="53233" x="11655425" y="6407150"/>
          <p14:tracePt t="53237" x="11647488" y="6399213"/>
          <p14:tracePt t="53264" x="11630025" y="6364288"/>
          <p14:tracePt t="53270" x="11622088" y="6356350"/>
          <p14:tracePt t="53306" x="11571288" y="6280150"/>
          <p14:tracePt t="53345" x="11536363" y="6227763"/>
          <p14:tracePt t="53948" x="11391900" y="6305550"/>
          <p14:tracePt t="53982" x="11222038" y="6450013"/>
          <p14:tracePt t="53984" x="11179175" y="6500813"/>
          <p14:tracePt t="54014" x="11069638" y="6594475"/>
          <p14:tracePt t="54017" x="11052175" y="6611938"/>
          <p14:tracePt t="54044" x="11001375" y="6653213"/>
          <p14:tracePt t="54050" x="10975975" y="6678613"/>
          <p14:tracePt t="54090" x="10898188" y="677227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4" y="1692095"/>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538E70BC-0AAD-4EB5-A807-25CD5F7129A9}"/>
              </a:ext>
            </a:extLst>
          </p:cNvPr>
          <p:cNvSpPr>
            <a:spLocks noGrp="1"/>
          </p:cNvSpPr>
          <p:nvPr>
            <p:ph type="title"/>
          </p:nvPr>
        </p:nvSpPr>
        <p:spPr>
          <a:xfrm>
            <a:off x="703774" y="2020508"/>
            <a:ext cx="3738318" cy="2875631"/>
          </a:xfrm>
        </p:spPr>
        <p:txBody>
          <a:bodyPr anchor="b">
            <a:normAutofit/>
          </a:bodyPr>
          <a:lstStyle/>
          <a:p>
            <a:pPr algn="r"/>
            <a:r>
              <a:rPr lang="de-DE" sz="4800" dirty="0" err="1">
                <a:solidFill>
                  <a:srgbClr val="FFFFFF"/>
                </a:solidFill>
              </a:rPr>
              <a:t>Judgment</a:t>
            </a:r>
            <a:r>
              <a:rPr lang="de-DE" sz="4800" dirty="0">
                <a:solidFill>
                  <a:srgbClr val="FFFFFF"/>
                </a:solidFill>
              </a:rPr>
              <a:t> </a:t>
            </a:r>
            <a:r>
              <a:rPr lang="de-DE" sz="4800" dirty="0" err="1">
                <a:solidFill>
                  <a:srgbClr val="FFFFFF"/>
                </a:solidFill>
              </a:rPr>
              <a:t>of</a:t>
            </a:r>
            <a:r>
              <a:rPr lang="de-DE" sz="4800" dirty="0">
                <a:solidFill>
                  <a:srgbClr val="FFFFFF"/>
                </a:solidFill>
              </a:rPr>
              <a:t> </a:t>
            </a:r>
            <a:r>
              <a:rPr lang="de-DE" sz="4800" dirty="0" err="1">
                <a:solidFill>
                  <a:srgbClr val="FFFFFF"/>
                </a:solidFill>
              </a:rPr>
              <a:t>Plausibility</a:t>
            </a:r>
            <a:endParaRPr lang="de-DE" sz="4800" dirty="0">
              <a:solidFill>
                <a:srgbClr val="FFFFFF"/>
              </a:solidFill>
            </a:endParaRPr>
          </a:p>
        </p:txBody>
      </p:sp>
      <p:graphicFrame>
        <p:nvGraphicFramePr>
          <p:cNvPr id="5" name="Inhaltsplatzhalter 2">
            <a:extLst>
              <a:ext uri="{FF2B5EF4-FFF2-40B4-BE49-F238E27FC236}">
                <a16:creationId xmlns:a16="http://schemas.microsoft.com/office/drawing/2014/main" id="{4BD25D8E-28BA-9DAC-9D4E-A8E9F77BD8F7}"/>
              </a:ext>
            </a:extLst>
          </p:cNvPr>
          <p:cNvGraphicFramePr>
            <a:graphicFrameLocks noGrp="1"/>
          </p:cNvGraphicFramePr>
          <p:nvPr>
            <p:ph idx="1"/>
          </p:nvPr>
        </p:nvGraphicFramePr>
        <p:xfrm>
          <a:off x="5886063" y="900528"/>
          <a:ext cx="8000200" cy="654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A6B16275-9899-5916-D01E-481FE23AE7B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90530263-0517-5F1F-CC6B-90B9B246EC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BBBC56A-65C7-F5E5-AF36-B0F247717E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2749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3A86A75C-4F4B-4683-9AE1-C65F6400EC91}">
      <p14:laserTraceLst xmlns:p14="http://schemas.microsoft.com/office/powerpoint/2010/main">
        <p14:tracePtLst>
          <p14:tracePt t="963" x="3267075" y="6645275"/>
          <p14:tracePt t="998" x="3335338" y="6483350"/>
          <p14:tracePt t="1006" x="3378200" y="6424613"/>
          <p14:tracePt t="1045" x="3522663" y="6143625"/>
          <p14:tracePt t="1085" x="3616325" y="6075363"/>
          <p14:tracePt t="1165" x="4125913" y="6407150"/>
          <p14:tracePt t="1200" x="4416425" y="6569075"/>
          <p14:tracePt t="1253" x="4424363" y="6569075"/>
          <p14:tracePt t="79614" x="4322763" y="6569075"/>
          <p14:tracePt t="79638" x="4237038" y="6569075"/>
          <p14:tracePt t="79664" x="4229100" y="6569075"/>
          <p14:tracePt t="79801" x="4194175" y="6577013"/>
          <p14:tracePt t="79824" x="4032250" y="6627813"/>
          <p14:tracePt t="79851" x="3735388" y="6705600"/>
          <p14:tracePt t="79881" x="3590925" y="6731000"/>
          <p14:tracePt t="79909" x="3548063" y="6696075"/>
          <p14:tracePt t="79911" x="3505200" y="6662738"/>
          <p14:tracePt t="79943" x="3292475" y="6526213"/>
          <p14:tracePt t="79969" x="3165475" y="6424613"/>
          <p14:tracePt t="80004" x="3071813" y="6338888"/>
          <p14:tracePt t="81241" x="3062288" y="6432550"/>
          <p14:tracePt t="81272" x="3028950" y="6518275"/>
          <p14:tracePt t="81304" x="2968625" y="6637338"/>
          <p14:tracePt t="81335" x="2917825" y="677227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8DB713E-E03F-4F7A-A1A5-1458E0147C7A}"/>
              </a:ext>
            </a:extLst>
          </p:cNvPr>
          <p:cNvPicPr>
            <a:picLocks noChangeAspect="1"/>
          </p:cNvPicPr>
          <p:nvPr/>
        </p:nvPicPr>
        <p:blipFill>
          <a:blip r:embed="rId4"/>
          <a:stretch>
            <a:fillRect/>
          </a:stretch>
        </p:blipFill>
        <p:spPr>
          <a:xfrm>
            <a:off x="565785" y="85725"/>
            <a:ext cx="2686050" cy="7852410"/>
          </a:xfrm>
          <a:prstGeom prst="rect">
            <a:avLst/>
          </a:prstGeom>
        </p:spPr>
      </p:pic>
      <p:pic>
        <p:nvPicPr>
          <p:cNvPr id="5" name="Grafik 4">
            <a:extLst>
              <a:ext uri="{FF2B5EF4-FFF2-40B4-BE49-F238E27FC236}">
                <a16:creationId xmlns:a16="http://schemas.microsoft.com/office/drawing/2014/main" id="{22EE04B2-AB57-44B2-9A68-AA1A44A6C592}"/>
              </a:ext>
            </a:extLst>
          </p:cNvPr>
          <p:cNvPicPr>
            <a:picLocks noChangeAspect="1"/>
          </p:cNvPicPr>
          <p:nvPr/>
        </p:nvPicPr>
        <p:blipFill>
          <a:blip r:embed="rId5"/>
          <a:stretch>
            <a:fillRect/>
          </a:stretch>
        </p:blipFill>
        <p:spPr>
          <a:xfrm>
            <a:off x="9452610" y="154305"/>
            <a:ext cx="4777740" cy="7920990"/>
          </a:xfrm>
          <a:prstGeom prst="rect">
            <a:avLst/>
          </a:prstGeom>
        </p:spPr>
      </p:pic>
      <p:pic>
        <p:nvPicPr>
          <p:cNvPr id="6" name="Grafik 5">
            <a:extLst>
              <a:ext uri="{FF2B5EF4-FFF2-40B4-BE49-F238E27FC236}">
                <a16:creationId xmlns:a16="http://schemas.microsoft.com/office/drawing/2014/main" id="{30842654-8A59-4021-A73D-86CB4C7A9027}"/>
              </a:ext>
            </a:extLst>
          </p:cNvPr>
          <p:cNvPicPr>
            <a:picLocks noChangeAspect="1"/>
          </p:cNvPicPr>
          <p:nvPr/>
        </p:nvPicPr>
        <p:blipFill>
          <a:blip r:embed="rId6"/>
          <a:stretch>
            <a:fillRect/>
          </a:stretch>
        </p:blipFill>
        <p:spPr>
          <a:xfrm>
            <a:off x="3251834" y="588644"/>
            <a:ext cx="6126480" cy="2788920"/>
          </a:xfrm>
          <a:prstGeom prst="rect">
            <a:avLst/>
          </a:prstGeom>
        </p:spPr>
      </p:pic>
      <p:sp>
        <p:nvSpPr>
          <p:cNvPr id="7" name="Textfeld 6">
            <a:extLst>
              <a:ext uri="{FF2B5EF4-FFF2-40B4-BE49-F238E27FC236}">
                <a16:creationId xmlns:a16="http://schemas.microsoft.com/office/drawing/2014/main" id="{ADFBDA76-8A2C-4891-976D-9EBD6109FD1F}"/>
              </a:ext>
            </a:extLst>
          </p:cNvPr>
          <p:cNvSpPr txBox="1"/>
          <p:nvPr/>
        </p:nvSpPr>
        <p:spPr>
          <a:xfrm>
            <a:off x="3429001" y="4114799"/>
            <a:ext cx="5711108" cy="1421928"/>
          </a:xfrm>
          <a:prstGeom prst="rect">
            <a:avLst/>
          </a:prstGeom>
          <a:noFill/>
        </p:spPr>
        <p:txBody>
          <a:bodyPr wrap="square" rtlCol="0">
            <a:spAutoFit/>
          </a:bodyPr>
          <a:lstStyle/>
          <a:p>
            <a:pPr defTabSz="1097280"/>
            <a:r>
              <a:rPr lang="de-DE" sz="2160" dirty="0">
                <a:solidFill>
                  <a:prstClr val="black"/>
                </a:solidFill>
                <a:latin typeface="Aptos" panose="02110004020202020204"/>
              </a:rPr>
              <a:t>Even </a:t>
            </a:r>
            <a:r>
              <a:rPr lang="de-DE" sz="2160" dirty="0" err="1">
                <a:solidFill>
                  <a:prstClr val="black"/>
                </a:solidFill>
                <a:latin typeface="Aptos" panose="02110004020202020204"/>
              </a:rPr>
              <a:t>when</a:t>
            </a:r>
            <a:r>
              <a:rPr lang="de-DE" sz="2160" dirty="0">
                <a:solidFill>
                  <a:prstClr val="black"/>
                </a:solidFill>
                <a:latin typeface="Aptos" panose="02110004020202020204"/>
              </a:rPr>
              <a:t> </a:t>
            </a:r>
            <a:r>
              <a:rPr lang="de-DE" sz="2160" dirty="0" err="1">
                <a:solidFill>
                  <a:prstClr val="black"/>
                </a:solidFill>
                <a:latin typeface="Aptos" panose="02110004020202020204"/>
              </a:rPr>
              <a:t>people</a:t>
            </a:r>
            <a:r>
              <a:rPr lang="de-DE" sz="2160" dirty="0">
                <a:solidFill>
                  <a:prstClr val="black"/>
                </a:solidFill>
                <a:latin typeface="Aptos" panose="02110004020202020204"/>
              </a:rPr>
              <a:t> </a:t>
            </a:r>
            <a:r>
              <a:rPr lang="de-DE" sz="2160" dirty="0" err="1">
                <a:solidFill>
                  <a:prstClr val="black"/>
                </a:solidFill>
                <a:latin typeface="Aptos" panose="02110004020202020204"/>
              </a:rPr>
              <a:t>acknowledge</a:t>
            </a:r>
            <a:r>
              <a:rPr lang="de-DE" sz="2160" dirty="0">
                <a:solidFill>
                  <a:prstClr val="black"/>
                </a:solidFill>
                <a:latin typeface="Aptos" panose="02110004020202020204"/>
              </a:rPr>
              <a:t> </a:t>
            </a:r>
            <a:r>
              <a:rPr lang="de-DE" sz="2160" dirty="0" err="1">
                <a:solidFill>
                  <a:prstClr val="black"/>
                </a:solidFill>
                <a:latin typeface="Aptos" panose="02110004020202020204"/>
              </a:rPr>
              <a:t>that</a:t>
            </a:r>
            <a:r>
              <a:rPr lang="de-DE" sz="2160" dirty="0">
                <a:solidFill>
                  <a:prstClr val="black"/>
                </a:solidFill>
                <a:latin typeface="Aptos" panose="02110004020202020204"/>
              </a:rPr>
              <a:t> </a:t>
            </a:r>
            <a:r>
              <a:rPr lang="de-DE" sz="2160" dirty="0" err="1">
                <a:solidFill>
                  <a:prstClr val="black"/>
                </a:solidFill>
                <a:latin typeface="Aptos" panose="02110004020202020204"/>
              </a:rPr>
              <a:t>their</a:t>
            </a:r>
            <a:r>
              <a:rPr lang="de-DE" sz="2160" dirty="0">
                <a:solidFill>
                  <a:prstClr val="black"/>
                </a:solidFill>
                <a:latin typeface="Aptos" panose="02110004020202020204"/>
              </a:rPr>
              <a:t> </a:t>
            </a:r>
            <a:r>
              <a:rPr lang="de-DE" sz="2160" dirty="0" err="1">
                <a:solidFill>
                  <a:prstClr val="black"/>
                </a:solidFill>
                <a:latin typeface="Aptos" panose="02110004020202020204"/>
              </a:rPr>
              <a:t>views</a:t>
            </a:r>
            <a:r>
              <a:rPr lang="de-DE" sz="2160" dirty="0">
                <a:solidFill>
                  <a:prstClr val="black"/>
                </a:solidFill>
                <a:latin typeface="Aptos" panose="02110004020202020204"/>
              </a:rPr>
              <a:t> </a:t>
            </a:r>
            <a:r>
              <a:rPr lang="de-DE" sz="2160" dirty="0" err="1">
                <a:solidFill>
                  <a:prstClr val="black"/>
                </a:solidFill>
                <a:latin typeface="Aptos" panose="02110004020202020204"/>
              </a:rPr>
              <a:t>are</a:t>
            </a:r>
            <a:r>
              <a:rPr lang="de-DE" sz="2160" dirty="0">
                <a:solidFill>
                  <a:prstClr val="black"/>
                </a:solidFill>
                <a:latin typeface="Aptos" panose="02110004020202020204"/>
              </a:rPr>
              <a:t> </a:t>
            </a:r>
            <a:r>
              <a:rPr lang="de-DE" sz="2160" dirty="0" err="1">
                <a:solidFill>
                  <a:prstClr val="black"/>
                </a:solidFill>
                <a:latin typeface="Aptos" panose="02110004020202020204"/>
              </a:rPr>
              <a:t>based</a:t>
            </a:r>
            <a:r>
              <a:rPr lang="de-DE" sz="2160" dirty="0">
                <a:solidFill>
                  <a:prstClr val="black"/>
                </a:solidFill>
                <a:latin typeface="Aptos" panose="02110004020202020204"/>
              </a:rPr>
              <a:t> on </a:t>
            </a:r>
            <a:r>
              <a:rPr lang="de-DE" sz="2160" dirty="0" err="1">
                <a:solidFill>
                  <a:prstClr val="black"/>
                </a:solidFill>
                <a:latin typeface="Aptos" panose="02110004020202020204"/>
              </a:rPr>
              <a:t>erroneous</a:t>
            </a:r>
            <a:r>
              <a:rPr lang="de-DE" sz="2160" dirty="0">
                <a:solidFill>
                  <a:prstClr val="black"/>
                </a:solidFill>
                <a:latin typeface="Aptos" panose="02110004020202020204"/>
              </a:rPr>
              <a:t> </a:t>
            </a:r>
            <a:r>
              <a:rPr lang="de-DE" sz="2160" dirty="0" err="1">
                <a:solidFill>
                  <a:prstClr val="black"/>
                </a:solidFill>
                <a:latin typeface="Aptos" panose="02110004020202020204"/>
              </a:rPr>
              <a:t>information</a:t>
            </a:r>
            <a:r>
              <a:rPr lang="de-DE" sz="2160" dirty="0">
                <a:solidFill>
                  <a:prstClr val="black"/>
                </a:solidFill>
                <a:latin typeface="Aptos" panose="02110004020202020204"/>
              </a:rPr>
              <a:t>, </a:t>
            </a:r>
            <a:r>
              <a:rPr lang="de-DE" sz="2160" dirty="0" err="1">
                <a:solidFill>
                  <a:prstClr val="black"/>
                </a:solidFill>
                <a:latin typeface="Aptos" panose="02110004020202020204"/>
              </a:rPr>
              <a:t>they</a:t>
            </a:r>
            <a:r>
              <a:rPr lang="de-DE" sz="2160" dirty="0">
                <a:solidFill>
                  <a:prstClr val="black"/>
                </a:solidFill>
                <a:latin typeface="Aptos" panose="02110004020202020204"/>
              </a:rPr>
              <a:t> find </a:t>
            </a:r>
            <a:r>
              <a:rPr lang="de-DE" sz="2160" dirty="0" err="1">
                <a:solidFill>
                  <a:prstClr val="black"/>
                </a:solidFill>
                <a:latin typeface="Aptos" panose="02110004020202020204"/>
              </a:rPr>
              <a:t>it</a:t>
            </a:r>
            <a:r>
              <a:rPr lang="de-DE" sz="2160" dirty="0">
                <a:solidFill>
                  <a:prstClr val="black"/>
                </a:solidFill>
                <a:latin typeface="Aptos" panose="02110004020202020204"/>
              </a:rPr>
              <a:t> </a:t>
            </a:r>
            <a:r>
              <a:rPr lang="de-DE" sz="2160" dirty="0" err="1">
                <a:solidFill>
                  <a:prstClr val="black"/>
                </a:solidFill>
                <a:latin typeface="Aptos" panose="02110004020202020204"/>
              </a:rPr>
              <a:t>difficult</a:t>
            </a:r>
            <a:r>
              <a:rPr lang="de-DE" sz="2160" dirty="0">
                <a:solidFill>
                  <a:prstClr val="black"/>
                </a:solidFill>
                <a:latin typeface="Aptos" panose="02110004020202020204"/>
              </a:rPr>
              <a:t> </a:t>
            </a:r>
            <a:r>
              <a:rPr lang="de-DE" sz="2160" dirty="0" err="1">
                <a:solidFill>
                  <a:prstClr val="black"/>
                </a:solidFill>
                <a:latin typeface="Aptos" panose="02110004020202020204"/>
              </a:rPr>
              <a:t>to</a:t>
            </a:r>
            <a:r>
              <a:rPr lang="de-DE" sz="2160" dirty="0">
                <a:solidFill>
                  <a:prstClr val="black"/>
                </a:solidFill>
                <a:latin typeface="Aptos" panose="02110004020202020204"/>
              </a:rPr>
              <a:t> </a:t>
            </a:r>
            <a:r>
              <a:rPr lang="de-DE" sz="2160" dirty="0" err="1">
                <a:solidFill>
                  <a:prstClr val="black"/>
                </a:solidFill>
                <a:latin typeface="Aptos" panose="02110004020202020204"/>
              </a:rPr>
              <a:t>adopt</a:t>
            </a:r>
            <a:r>
              <a:rPr lang="de-DE" sz="2160" dirty="0">
                <a:solidFill>
                  <a:prstClr val="black"/>
                </a:solidFill>
                <a:latin typeface="Aptos" panose="02110004020202020204"/>
              </a:rPr>
              <a:t> an alternative </a:t>
            </a:r>
            <a:r>
              <a:rPr lang="de-DE" sz="2160" dirty="0" err="1">
                <a:solidFill>
                  <a:prstClr val="black"/>
                </a:solidFill>
                <a:latin typeface="Aptos" panose="02110004020202020204"/>
              </a:rPr>
              <a:t>view</a:t>
            </a:r>
            <a:r>
              <a:rPr lang="de-DE" sz="2160" dirty="0">
                <a:solidFill>
                  <a:prstClr val="black"/>
                </a:solidFill>
                <a:latin typeface="Aptos" panose="02110004020202020204"/>
              </a:rPr>
              <a:t>.</a:t>
            </a:r>
          </a:p>
        </p:txBody>
      </p:sp>
    </p:spTree>
    <p:custDataLst>
      <p:tags r:id="rId1"/>
    </p:custDataLst>
    <p:extLst>
      <p:ext uri="{BB962C8B-B14F-4D97-AF65-F5344CB8AC3E}">
        <p14:creationId xmlns:p14="http://schemas.microsoft.com/office/powerpoint/2010/main" val="11521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3A86A75C-4F4B-4683-9AE1-C65F6400EC91}">
      <p14:laserTraceLst xmlns:p14="http://schemas.microsoft.com/office/powerpoint/2010/main">
        <p14:tracePtLst>
          <p14:tracePt t="65371" x="2058988" y="6746875"/>
          <p14:tracePt t="65387" x="2178050" y="6594475"/>
          <p14:tracePt t="65403" x="2238375" y="6526213"/>
          <p14:tracePt t="65437" x="2322513" y="6450013"/>
          <p14:tracePt t="65456" x="2357438" y="6432550"/>
          <p14:tracePt t="65486" x="2451100" y="6389688"/>
          <p14:tracePt t="65505" x="2492375" y="6372225"/>
          <p14:tracePt t="65541" x="2628900" y="6415088"/>
          <p14:tracePt t="65561" x="2782888" y="6543675"/>
          <p14:tracePt t="65581" x="3216275" y="6731000"/>
          <p14:tracePt t="65612" x="3513138" y="6789738"/>
          <p14:tracePt t="65613" x="3573463" y="6789738"/>
          <p14:tracePt t="65647" x="3684588" y="6721475"/>
          <p14:tracePt t="65701" x="3963988" y="6356350"/>
          <p14:tracePt t="65717" x="4110038" y="6211888"/>
          <p14:tracePt t="65718" x="4186238" y="6151563"/>
          <p14:tracePt t="65737" x="4305300" y="6067425"/>
          <p14:tracePt t="65769" x="4475163" y="5948363"/>
          <p14:tracePt t="65784" x="4594225" y="5870575"/>
          <p14:tracePt t="65824" x="4670425" y="5845175"/>
          <p14:tracePt t="66282" x="5019675" y="5989638"/>
          <p14:tracePt t="66311" x="5292725" y="6134100"/>
          <p14:tracePt t="66330" x="5538788" y="6262688"/>
          <p14:tracePt t="66367" x="5895975" y="6372225"/>
          <p14:tracePt t="66369" x="5997575" y="6389688"/>
          <p14:tracePt t="66422" x="6448425" y="6389688"/>
          <p14:tracePt t="66438" x="6516688" y="6389688"/>
          <p14:tracePt t="66459" x="6534150" y="6389688"/>
          <p14:tracePt t="67444" x="7324725" y="683260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F894386-4D8D-4BF9-8F44-53A5FFCD4384}"/>
              </a:ext>
            </a:extLst>
          </p:cNvPr>
          <p:cNvPicPr>
            <a:picLocks noChangeAspect="1"/>
          </p:cNvPicPr>
          <p:nvPr/>
        </p:nvPicPr>
        <p:blipFill>
          <a:blip r:embed="rId2"/>
          <a:stretch>
            <a:fillRect/>
          </a:stretch>
        </p:blipFill>
        <p:spPr>
          <a:xfrm>
            <a:off x="131445" y="1738603"/>
            <a:ext cx="9344026" cy="3559200"/>
          </a:xfrm>
          <a:prstGeom prst="rect">
            <a:avLst/>
          </a:prstGeom>
        </p:spPr>
      </p:pic>
      <p:pic>
        <p:nvPicPr>
          <p:cNvPr id="5" name="Grafik 4">
            <a:extLst>
              <a:ext uri="{FF2B5EF4-FFF2-40B4-BE49-F238E27FC236}">
                <a16:creationId xmlns:a16="http://schemas.microsoft.com/office/drawing/2014/main" id="{561FF269-5322-4E32-90FB-5FF8712F90B4}"/>
              </a:ext>
            </a:extLst>
          </p:cNvPr>
          <p:cNvPicPr>
            <a:picLocks noChangeAspect="1"/>
          </p:cNvPicPr>
          <p:nvPr/>
        </p:nvPicPr>
        <p:blipFill>
          <a:blip r:embed="rId3"/>
          <a:stretch>
            <a:fillRect/>
          </a:stretch>
        </p:blipFill>
        <p:spPr>
          <a:xfrm>
            <a:off x="8806815" y="2588895"/>
            <a:ext cx="5566410" cy="5314950"/>
          </a:xfrm>
          <a:prstGeom prst="rect">
            <a:avLst/>
          </a:prstGeom>
        </p:spPr>
      </p:pic>
      <p:sp>
        <p:nvSpPr>
          <p:cNvPr id="6" name="Textfeld 5">
            <a:extLst>
              <a:ext uri="{FF2B5EF4-FFF2-40B4-BE49-F238E27FC236}">
                <a16:creationId xmlns:a16="http://schemas.microsoft.com/office/drawing/2014/main" id="{4A3A41C2-9C9F-4233-90EB-401AB49E8657}"/>
              </a:ext>
            </a:extLst>
          </p:cNvPr>
          <p:cNvSpPr txBox="1"/>
          <p:nvPr/>
        </p:nvSpPr>
        <p:spPr>
          <a:xfrm>
            <a:off x="257176" y="6083330"/>
            <a:ext cx="6709410" cy="424732"/>
          </a:xfrm>
          <a:prstGeom prst="rect">
            <a:avLst/>
          </a:prstGeom>
          <a:noFill/>
        </p:spPr>
        <p:txBody>
          <a:bodyPr wrap="square" rtlCol="0">
            <a:spAutoFit/>
          </a:bodyPr>
          <a:lstStyle/>
          <a:p>
            <a:pPr defTabSz="1097280"/>
            <a:r>
              <a:rPr lang="de-DE" sz="2160" dirty="0">
                <a:solidFill>
                  <a:prstClr val="black"/>
                </a:solidFill>
                <a:latin typeface="Aptos" panose="02110004020202020204"/>
              </a:rPr>
              <a:t>High verbal </a:t>
            </a:r>
            <a:r>
              <a:rPr lang="de-DE" sz="2160" dirty="0" err="1">
                <a:solidFill>
                  <a:prstClr val="black"/>
                </a:solidFill>
                <a:latin typeface="Aptos" panose="02110004020202020204"/>
              </a:rPr>
              <a:t>intelligence</a:t>
            </a:r>
            <a:r>
              <a:rPr lang="de-DE" sz="2160" dirty="0">
                <a:solidFill>
                  <a:prstClr val="black"/>
                </a:solidFill>
                <a:latin typeface="Aptos" panose="02110004020202020204"/>
              </a:rPr>
              <a:t> </a:t>
            </a:r>
            <a:r>
              <a:rPr lang="de-DE" sz="2160" dirty="0" err="1">
                <a:solidFill>
                  <a:prstClr val="black"/>
                </a:solidFill>
                <a:latin typeface="Aptos" panose="02110004020202020204"/>
              </a:rPr>
              <a:t>serves</a:t>
            </a:r>
            <a:r>
              <a:rPr lang="de-DE" sz="2160" dirty="0">
                <a:solidFill>
                  <a:prstClr val="black"/>
                </a:solidFill>
                <a:latin typeface="Aptos" panose="02110004020202020204"/>
              </a:rPr>
              <a:t> </a:t>
            </a:r>
            <a:r>
              <a:rPr lang="de-DE" sz="2160" dirty="0" err="1">
                <a:solidFill>
                  <a:prstClr val="black"/>
                </a:solidFill>
                <a:latin typeface="Aptos" panose="02110004020202020204"/>
              </a:rPr>
              <a:t>political</a:t>
            </a:r>
            <a:r>
              <a:rPr lang="de-DE" sz="2160" dirty="0">
                <a:solidFill>
                  <a:prstClr val="black"/>
                </a:solidFill>
                <a:latin typeface="Aptos" panose="02110004020202020204"/>
              </a:rPr>
              <a:t> </a:t>
            </a:r>
            <a:r>
              <a:rPr lang="de-DE" sz="2160" dirty="0" err="1">
                <a:solidFill>
                  <a:prstClr val="black"/>
                </a:solidFill>
                <a:latin typeface="Aptos" panose="02110004020202020204"/>
              </a:rPr>
              <a:t>polarization</a:t>
            </a:r>
            <a:r>
              <a:rPr lang="de-DE" sz="2160" dirty="0">
                <a:solidFill>
                  <a:prstClr val="black"/>
                </a:solidFill>
                <a:latin typeface="Aptos" panose="02110004020202020204"/>
              </a:rPr>
              <a:t>.</a:t>
            </a:r>
          </a:p>
        </p:txBody>
      </p:sp>
      <p:grpSp>
        <p:nvGrpSpPr>
          <p:cNvPr id="2" name="Group 1">
            <a:extLst>
              <a:ext uri="{FF2B5EF4-FFF2-40B4-BE49-F238E27FC236}">
                <a16:creationId xmlns:a16="http://schemas.microsoft.com/office/drawing/2014/main" id="{C24E2C1B-9435-0A39-D6E1-F112A2F7F45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15F391C-6AA7-A715-727A-B8B1D9CDCF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CB3F364-0411-F2EE-B878-42F418AE70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39264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3A86A75C-4F4B-4683-9AE1-C65F6400EC91}">
      <p14:laserTraceLst xmlns:p14="http://schemas.microsoft.com/office/powerpoint/2010/main">
        <p14:tracePtLst>
          <p14:tracePt t="40510" x="4041775" y="6705600"/>
          <p14:tracePt t="40512" x="4305300" y="6551613"/>
          <p14:tracePt t="40554" x="5675313" y="5700713"/>
          <p14:tracePt t="40573" x="6100763" y="5216525"/>
          <p14:tracePt t="40612" x="6942138" y="4127500"/>
          <p14:tracePt t="40627" x="7121525" y="3743325"/>
          <p14:tracePt t="40641" x="7172325" y="3395663"/>
          <p14:tracePt t="40671" x="7172325" y="2816225"/>
          <p14:tracePt t="40673" x="7146925" y="2595563"/>
          <p14:tracePt t="40689" x="6977063" y="2119313"/>
          <p14:tracePt t="40712" x="6661150" y="1658938"/>
          <p14:tracePt t="40752" x="6559550" y="1497013"/>
          <p14:tracePt t="40808" x="6559550" y="1489075"/>
          <p14:tracePt t="40831" x="6619875" y="1412875"/>
          <p14:tracePt t="40842" x="6686550" y="1309688"/>
          <p14:tracePt t="40877" x="6823075" y="1081088"/>
          <p14:tracePt t="40890" x="6934200" y="936625"/>
          <p14:tracePt t="40903" x="6985000" y="842963"/>
          <p14:tracePt t="40927" x="7154863" y="476250"/>
          <p14:tracePt t="40939" x="7283450" y="101600"/>
          <p14:tracePt t="56064" x="7478713" y="561975"/>
          <p14:tracePt t="56083" x="6797675" y="1778000"/>
          <p14:tracePt t="56112" x="6354763" y="2697163"/>
          <p14:tracePt t="56130" x="6075363" y="3216275"/>
          <p14:tracePt t="56152" x="5981700" y="3421063"/>
          <p14:tracePt t="56172" x="5913438" y="3735388"/>
          <p14:tracePt t="56192" x="5903913" y="3905250"/>
          <p14:tracePt t="56210" x="5903913" y="3981450"/>
          <p14:tracePt t="56211" x="5903913" y="4006850"/>
          <p14:tracePt t="56232" x="5870575" y="4059238"/>
          <p14:tracePt t="56251" x="5794375" y="4143375"/>
          <p14:tracePt t="56272" x="5675313" y="4237038"/>
          <p14:tracePt t="56292" x="5351463" y="4500563"/>
          <p14:tracePt t="56315" x="5045075" y="4764088"/>
          <p14:tracePt t="56317" x="4824413" y="4951413"/>
          <p14:tracePt t="56333" x="4449763" y="5343525"/>
          <p14:tracePt t="56366" x="3556000" y="6194425"/>
          <p14:tracePt t="56384" x="2952750" y="68246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E39EE42-A6E8-4FC4-B69F-05F50DFE63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70296"/>
            <a:ext cx="7800022" cy="6025212"/>
          </a:xfrm>
          <a:prstGeom prst="rect">
            <a:avLst/>
          </a:prstGeom>
        </p:spPr>
      </p:pic>
      <p:sp>
        <p:nvSpPr>
          <p:cNvPr id="5" name="Rechteck 4">
            <a:extLst>
              <a:ext uri="{FF2B5EF4-FFF2-40B4-BE49-F238E27FC236}">
                <a16:creationId xmlns:a16="http://schemas.microsoft.com/office/drawing/2014/main" id="{834AC1B5-13AF-4A5E-A6A7-71F543CA7CE5}"/>
              </a:ext>
            </a:extLst>
          </p:cNvPr>
          <p:cNvSpPr/>
          <p:nvPr/>
        </p:nvSpPr>
        <p:spPr>
          <a:xfrm>
            <a:off x="6873902" y="1935886"/>
            <a:ext cx="7315200" cy="4081117"/>
          </a:xfrm>
          <a:prstGeom prst="rect">
            <a:avLst/>
          </a:prstGeom>
        </p:spPr>
        <p:txBody>
          <a:bodyPr>
            <a:spAutoFit/>
          </a:bodyPr>
          <a:lstStyle/>
          <a:p>
            <a:pPr defTabSz="1097280"/>
            <a:r>
              <a:rPr lang="en-US" sz="2160" dirty="0">
                <a:solidFill>
                  <a:prstClr val="black"/>
                </a:solidFill>
                <a:latin typeface="Aptos" panose="02110004020202020204"/>
              </a:rPr>
              <a:t>Mis-information is when false information is shared, but no harm is meant. </a:t>
            </a:r>
          </a:p>
          <a:p>
            <a:pPr defTabSz="1097280"/>
            <a:endParaRPr lang="en-US" sz="2160" dirty="0">
              <a:solidFill>
                <a:prstClr val="black"/>
              </a:solidFill>
              <a:latin typeface="Aptos" panose="02110004020202020204"/>
            </a:endParaRPr>
          </a:p>
          <a:p>
            <a:pPr defTabSz="1097280"/>
            <a:r>
              <a:rPr lang="en-US" sz="2160" dirty="0">
                <a:solidFill>
                  <a:prstClr val="black"/>
                </a:solidFill>
                <a:latin typeface="Aptos" panose="02110004020202020204"/>
              </a:rPr>
              <a:t>Dis-information is when false information is knowingly shared to cause harm (“fake news”).</a:t>
            </a:r>
          </a:p>
          <a:p>
            <a:pPr defTabSz="1097280"/>
            <a:endParaRPr lang="en-US" sz="2160" dirty="0">
              <a:solidFill>
                <a:prstClr val="black"/>
              </a:solidFill>
              <a:latin typeface="Aptos" panose="02110004020202020204"/>
            </a:endParaRPr>
          </a:p>
          <a:p>
            <a:pPr defTabSz="1097280"/>
            <a:r>
              <a:rPr lang="en-US" sz="2160" dirty="0">
                <a:solidFill>
                  <a:prstClr val="black"/>
                </a:solidFill>
                <a:latin typeface="Aptos" panose="02110004020202020204"/>
              </a:rPr>
              <a:t>Mal-information is when genuine information is shared to cause harm, often by moving information designed to stay private into the public sphere. Also: “hate-speech”. </a:t>
            </a:r>
          </a:p>
          <a:p>
            <a:pPr defTabSz="1097280"/>
            <a:endParaRPr lang="en-US" sz="2160" dirty="0">
              <a:solidFill>
                <a:prstClr val="black"/>
              </a:solidFill>
              <a:latin typeface="Aptos" panose="02110004020202020204"/>
            </a:endParaRPr>
          </a:p>
          <a:p>
            <a:pPr defTabSz="1097280"/>
            <a:r>
              <a:rPr lang="en-US" sz="2160" dirty="0">
                <a:solidFill>
                  <a:prstClr val="black"/>
                </a:solidFill>
                <a:latin typeface="Aptos" panose="02110004020202020204"/>
              </a:rPr>
              <a:t>Propaganda: Disinformation paired with an explicit or implicit political agenda.</a:t>
            </a:r>
            <a:endParaRPr lang="de-DE" sz="2160" dirty="0">
              <a:solidFill>
                <a:prstClr val="black"/>
              </a:solidFill>
              <a:latin typeface="Aptos" panose="02110004020202020204"/>
            </a:endParaRPr>
          </a:p>
        </p:txBody>
      </p:sp>
    </p:spTree>
    <p:extLst>
      <p:ext uri="{BB962C8B-B14F-4D97-AF65-F5344CB8AC3E}">
        <p14:creationId xmlns:p14="http://schemas.microsoft.com/office/powerpoint/2010/main" val="4290195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useBgFill="1">
        <p:nvSpPr>
          <p:cNvPr id="11" name="Freeform: Shape 10">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346808" cy="82296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useBgFill="1">
        <p:nvSpPr>
          <p:cNvPr id="13" name="Freeform: Shape 1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335835" cy="82296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A8D64EB3-93EA-F886-0F7A-87DCEA41C005}"/>
              </a:ext>
            </a:extLst>
          </p:cNvPr>
          <p:cNvSpPr>
            <a:spLocks noGrp="1"/>
          </p:cNvSpPr>
          <p:nvPr>
            <p:ph type="title"/>
          </p:nvPr>
        </p:nvSpPr>
        <p:spPr>
          <a:xfrm>
            <a:off x="445313" y="1393545"/>
            <a:ext cx="4125773" cy="1350874"/>
          </a:xfrm>
        </p:spPr>
        <p:txBody>
          <a:bodyPr anchor="b">
            <a:normAutofit/>
          </a:bodyPr>
          <a:lstStyle/>
          <a:p>
            <a:r>
              <a:rPr lang="nb-NO" sz="3360" dirty="0"/>
              <a:t>Deep Fakes</a:t>
            </a:r>
            <a:endParaRPr lang="en-GB" sz="3360"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71"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93" y="2932176"/>
            <a:ext cx="4005072"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59696C4-F2E1-F496-E974-22EBCFC62EC3}"/>
              </a:ext>
            </a:extLst>
          </p:cNvPr>
          <p:cNvSpPr>
            <a:spLocks noGrp="1"/>
          </p:cNvSpPr>
          <p:nvPr>
            <p:ph idx="1"/>
          </p:nvPr>
        </p:nvSpPr>
        <p:spPr>
          <a:xfrm>
            <a:off x="445313" y="3261665"/>
            <a:ext cx="4126687" cy="3848710"/>
          </a:xfrm>
        </p:spPr>
        <p:txBody>
          <a:bodyPr anchor="t">
            <a:normAutofit/>
          </a:bodyPr>
          <a:lstStyle/>
          <a:p>
            <a:r>
              <a:rPr lang="nb-NO" sz="2040" dirty="0"/>
              <a:t>Manipulated information</a:t>
            </a:r>
            <a:endParaRPr lang="en-GB" sz="2040" dirty="0"/>
          </a:p>
        </p:txBody>
      </p:sp>
      <p:grpSp>
        <p:nvGrpSpPr>
          <p:cNvPr id="4" name="Group 3">
            <a:extLst>
              <a:ext uri="{FF2B5EF4-FFF2-40B4-BE49-F238E27FC236}">
                <a16:creationId xmlns:a16="http://schemas.microsoft.com/office/drawing/2014/main" id="{321878C8-4FED-4BF9-F18C-9BE98E6C3BD5}"/>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1BA13B41-D95A-8F69-06AF-C446E02B84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C866511-077A-C017-FB3A-D1D993D9A6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447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sp useBgFill="1">
        <p:nvSpPr>
          <p:cNvPr id="152" name="Rectangle 15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a:extLst>
              <a:ext uri="{FF2B5EF4-FFF2-40B4-BE49-F238E27FC236}">
                <a16:creationId xmlns:a16="http://schemas.microsoft.com/office/drawing/2014/main" id="{A6B59A6B-05B5-49FA-E2E8-0029DB7E19B9}"/>
              </a:ext>
            </a:extLst>
          </p:cNvPr>
          <p:cNvPicPr>
            <a:picLocks noChangeAspect="1"/>
          </p:cNvPicPr>
          <p:nvPr/>
        </p:nvPicPr>
        <p:blipFill>
          <a:blip r:embed="rId3">
            <a:alphaModFix amt="54000"/>
          </a:blip>
          <a:stretch>
            <a:fillRect/>
          </a:stretch>
        </p:blipFill>
        <p:spPr>
          <a:xfrm>
            <a:off x="-3658" y="-1"/>
            <a:ext cx="14630400" cy="8229601"/>
          </a:xfrm>
          <a:prstGeom prst="rect">
            <a:avLst/>
          </a:prstGeom>
        </p:spPr>
      </p:pic>
      <p:sp>
        <p:nvSpPr>
          <p:cNvPr id="144" name="Google Shape;144;p25"/>
          <p:cNvSpPr txBox="1">
            <a:spLocks noGrp="1"/>
          </p:cNvSpPr>
          <p:nvPr>
            <p:ph type="title"/>
          </p:nvPr>
        </p:nvSpPr>
        <p:spPr>
          <a:xfrm>
            <a:off x="768096" y="395021"/>
            <a:ext cx="8273491" cy="2139696"/>
          </a:xfrm>
          <a:prstGeom prst="rect">
            <a:avLst/>
          </a:prstGeom>
        </p:spPr>
        <p:txBody>
          <a:bodyPr spcFirstLastPara="1" vert="horz" wrap="square" lIns="109728" tIns="54864" rIns="109728" bIns="54864" rtlCol="0" anchor="b" anchorCtr="0">
            <a:normAutofit/>
          </a:bodyPr>
          <a:lstStyle/>
          <a:p>
            <a:pPr>
              <a:spcBef>
                <a:spcPct val="0"/>
              </a:spcBef>
            </a:pPr>
            <a:r>
              <a:rPr lang="en-US" sz="6480" dirty="0"/>
              <a:t>The «New» Challenge: Deep Fakes</a:t>
            </a:r>
          </a:p>
        </p:txBody>
      </p:sp>
      <p:sp>
        <p:nvSpPr>
          <p:cNvPr id="15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743" y="2874873"/>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5" name="Google Shape;145;p25"/>
          <p:cNvSpPr txBox="1">
            <a:spLocks noGrp="1"/>
          </p:cNvSpPr>
          <p:nvPr>
            <p:ph type="body" idx="1"/>
          </p:nvPr>
        </p:nvSpPr>
        <p:spPr>
          <a:xfrm>
            <a:off x="768096" y="3247949"/>
            <a:ext cx="8273491" cy="4180637"/>
          </a:xfrm>
          <a:prstGeom prst="rect">
            <a:avLst/>
          </a:prstGeom>
        </p:spPr>
        <p:txBody>
          <a:bodyPr spcFirstLastPara="1" vert="horz" wrap="square" lIns="109728" tIns="54864" rIns="109728" bIns="54864" rtlCol="0" anchor="t" anchorCtr="0">
            <a:normAutofit/>
          </a:bodyPr>
          <a:lstStyle/>
          <a:p>
            <a:pPr marL="0" indent="-274320">
              <a:buFont typeface="Arial" panose="020B0604020202020204" pitchFamily="34" charset="0"/>
              <a:buChar char="•"/>
            </a:pPr>
            <a:r>
              <a:rPr lang="en-US" sz="2640" dirty="0"/>
              <a:t>In “conventional” SE attacks low-tech attacks meet unprepared “brains”</a:t>
            </a:r>
          </a:p>
          <a:p>
            <a:pPr marL="0" indent="-274320">
              <a:spcBef>
                <a:spcPts val="1920"/>
              </a:spcBef>
              <a:buFont typeface="Arial" panose="020B0604020202020204" pitchFamily="34" charset="0"/>
              <a:buChar char="•"/>
            </a:pPr>
            <a:r>
              <a:rPr lang="en-US" sz="2640" dirty="0"/>
              <a:t>In an evolving SE landscape, AI-based DF become the new powerful threat</a:t>
            </a:r>
          </a:p>
          <a:p>
            <a:pPr marL="0" indent="-274320">
              <a:spcBef>
                <a:spcPts val="1920"/>
              </a:spcBef>
              <a:buFont typeface="Arial" panose="020B0604020202020204" pitchFamily="34" charset="0"/>
              <a:buChar char="•"/>
            </a:pPr>
            <a:r>
              <a:rPr lang="en-US" sz="2640" dirty="0"/>
              <a:t>While the same principles apply, the information is now conveyed by a person of authority or trust, rather than from “outside” and only in written/unpersonal form, making the application of the same principles more convincing.</a:t>
            </a:r>
          </a:p>
          <a:p>
            <a:pPr marL="0" indent="-274320">
              <a:spcBef>
                <a:spcPts val="1920"/>
              </a:spcBef>
              <a:spcAft>
                <a:spcPts val="1920"/>
              </a:spcAft>
              <a:buFont typeface="Arial" panose="020B0604020202020204" pitchFamily="34" charset="0"/>
              <a:buChar char="•"/>
            </a:pPr>
            <a:endParaRPr lang="en-US" sz="2640" dirty="0"/>
          </a:p>
        </p:txBody>
      </p:sp>
      <p:pic>
        <p:nvPicPr>
          <p:cNvPr id="147" name="Google Shape;147;p25"/>
          <p:cNvPicPr preferRelativeResize="0"/>
          <p:nvPr/>
        </p:nvPicPr>
        <p:blipFill>
          <a:blip r:embed="rId4"/>
          <a:stretch>
            <a:fillRect/>
          </a:stretch>
        </p:blipFill>
        <p:spPr>
          <a:xfrm>
            <a:off x="9436608" y="734678"/>
            <a:ext cx="4817059" cy="3436648"/>
          </a:xfrm>
          <a:prstGeom prst="rect">
            <a:avLst/>
          </a:prstGeom>
          <a:noFill/>
        </p:spPr>
      </p:pic>
      <p:pic>
        <p:nvPicPr>
          <p:cNvPr id="146" name="Google Shape;146;p25"/>
          <p:cNvPicPr preferRelativeResize="0"/>
          <p:nvPr/>
        </p:nvPicPr>
        <p:blipFill>
          <a:blip r:embed="rId5"/>
          <a:stretch>
            <a:fillRect/>
          </a:stretch>
        </p:blipFill>
        <p:spPr>
          <a:xfrm>
            <a:off x="9648787" y="4895032"/>
            <a:ext cx="4370755" cy="2611526"/>
          </a:xfrm>
          <a:prstGeom prst="rect">
            <a:avLst/>
          </a:prstGeom>
          <a:noFill/>
        </p:spPr>
      </p:pic>
      <p:grpSp>
        <p:nvGrpSpPr>
          <p:cNvPr id="3" name="Group 2">
            <a:extLst>
              <a:ext uri="{FF2B5EF4-FFF2-40B4-BE49-F238E27FC236}">
                <a16:creationId xmlns:a16="http://schemas.microsoft.com/office/drawing/2014/main" id="{B3D7B6EA-2206-4A21-F6A6-E2D7E5AD6804}"/>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782132CE-BBD3-523D-521B-2B56B74D3A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CBEF8609-08E2-C565-1C29-796306DE4C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877DC01C-9E86-0574-38C1-7D937AAE0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163" y="648424"/>
            <a:ext cx="12453520" cy="700510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328C241F-6F78-2E87-63BF-1A86F8393D74}"/>
              </a:ext>
            </a:extLst>
          </p:cNvPr>
          <p:cNvPicPr>
            <a:picLocks noChangeAspect="1"/>
          </p:cNvPicPr>
          <p:nvPr/>
        </p:nvPicPr>
        <p:blipFill>
          <a:blip r:embed="rId4"/>
          <a:stretch>
            <a:fillRect/>
          </a:stretch>
        </p:blipFill>
        <p:spPr>
          <a:xfrm>
            <a:off x="2100187" y="648424"/>
            <a:ext cx="9128986" cy="6025130"/>
          </a:xfrm>
          <a:prstGeom prst="rect">
            <a:avLst/>
          </a:prstGeom>
        </p:spPr>
      </p:pic>
      <p:sp>
        <p:nvSpPr>
          <p:cNvPr id="2" name="Title 1">
            <a:extLst>
              <a:ext uri="{FF2B5EF4-FFF2-40B4-BE49-F238E27FC236}">
                <a16:creationId xmlns:a16="http://schemas.microsoft.com/office/drawing/2014/main" id="{514C690D-4AC7-CE0C-0AD4-4F033E1D55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D91889F-2914-06A2-336A-8A82FB1A6848}"/>
              </a:ext>
            </a:extLst>
          </p:cNvPr>
          <p:cNvSpPr>
            <a:spLocks noGrp="1"/>
          </p:cNvSpPr>
          <p:nvPr>
            <p:ph idx="1"/>
          </p:nvPr>
        </p:nvSpPr>
        <p:spPr>
          <a:xfrm>
            <a:off x="1005840" y="7480229"/>
            <a:ext cx="12618720" cy="767146"/>
          </a:xfrm>
        </p:spPr>
        <p:txBody>
          <a:bodyPr/>
          <a:lstStyle/>
          <a:p>
            <a:r>
              <a:rPr lang="en-GB" dirty="0"/>
              <a:t>https://www.syzygy-group.net/en/imagine/</a:t>
            </a:r>
          </a:p>
        </p:txBody>
      </p:sp>
    </p:spTree>
    <p:custDataLst>
      <p:tags r:id="rId1"/>
    </p:custDataLst>
    <p:extLst>
      <p:ext uri="{BB962C8B-B14F-4D97-AF65-F5344CB8AC3E}">
        <p14:creationId xmlns:p14="http://schemas.microsoft.com/office/powerpoint/2010/main" val="134590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2" name="Picture 1">
            <a:extLst>
              <a:ext uri="{FF2B5EF4-FFF2-40B4-BE49-F238E27FC236}">
                <a16:creationId xmlns:a16="http://schemas.microsoft.com/office/drawing/2014/main" id="{A890B14E-AA51-7859-960C-5DB7F798C37C}"/>
              </a:ext>
            </a:extLst>
          </p:cNvPr>
          <p:cNvPicPr>
            <a:picLocks noChangeAspect="1"/>
          </p:cNvPicPr>
          <p:nvPr/>
        </p:nvPicPr>
        <p:blipFill>
          <a:blip r:embed="rId4">
            <a:alphaModFix amt="29000"/>
          </a:blip>
          <a:stretch>
            <a:fillRect/>
          </a:stretch>
        </p:blipFill>
        <p:spPr>
          <a:xfrm>
            <a:off x="3573" y="0"/>
            <a:ext cx="14626828" cy="8229600"/>
          </a:xfrm>
          <a:prstGeom prst="rect">
            <a:avLst/>
          </a:prstGeom>
        </p:spPr>
      </p:pic>
      <p:sp>
        <p:nvSpPr>
          <p:cNvPr id="162" name="Google Shape;162;p27"/>
          <p:cNvSpPr txBox="1">
            <a:spLocks noGrp="1"/>
          </p:cNvSpPr>
          <p:nvPr>
            <p:ph type="sldNum" idx="12"/>
          </p:nvPr>
        </p:nvSpPr>
        <p:spPr>
          <a:xfrm>
            <a:off x="13555933" y="7461148"/>
            <a:ext cx="877920" cy="629760"/>
          </a:xfrm>
          <a:prstGeom prst="rect">
            <a:avLst/>
          </a:prstGeom>
          <a:noFill/>
          <a:ln>
            <a:noFill/>
          </a:ln>
        </p:spPr>
        <p:txBody>
          <a:bodyPr spcFirstLastPara="1" vert="horz" wrap="square" lIns="146280" tIns="146280" rIns="146280" bIns="146280" rtlCol="0" anchor="ctr" anchorCtr="0">
            <a:normAutofit/>
          </a:bodyPr>
          <a:lstStyle/>
          <a:p>
            <a:pPr defTabSz="1097280">
              <a:buSzPts val="1000"/>
            </a:pPr>
            <a:fld id="{00000000-1234-1234-1234-123412341234}" type="slidenum">
              <a:rPr lang="no">
                <a:solidFill>
                  <a:prstClr val="black">
                    <a:tint val="82000"/>
                  </a:prstClr>
                </a:solidFill>
                <a:latin typeface="Aptos" panose="02110004020202020204"/>
              </a:rPr>
              <a:pPr defTabSz="1097280">
                <a:buSzPts val="1000"/>
              </a:pPr>
              <a:t>53</a:t>
            </a:fld>
            <a:endParaRPr>
              <a:solidFill>
                <a:prstClr val="black">
                  <a:tint val="82000"/>
                </a:prstClr>
              </a:solidFill>
              <a:latin typeface="Aptos" panose="02110004020202020204"/>
            </a:endParaRPr>
          </a:p>
        </p:txBody>
      </p:sp>
      <p:pic>
        <p:nvPicPr>
          <p:cNvPr id="164" name="Google Shape;164;p27"/>
          <p:cNvPicPr preferRelativeResize="0"/>
          <p:nvPr/>
        </p:nvPicPr>
        <p:blipFill>
          <a:blip r:embed="rId5">
            <a:alphaModFix/>
          </a:blip>
          <a:stretch>
            <a:fillRect/>
          </a:stretch>
        </p:blipFill>
        <p:spPr>
          <a:xfrm>
            <a:off x="371528" y="1448898"/>
            <a:ext cx="5057766" cy="3988454"/>
          </a:xfrm>
          <a:prstGeom prst="rect">
            <a:avLst/>
          </a:prstGeom>
          <a:noFill/>
          <a:ln>
            <a:noFill/>
          </a:ln>
        </p:spPr>
      </p:pic>
      <p:sp>
        <p:nvSpPr>
          <p:cNvPr id="165" name="Google Shape;165;p27"/>
          <p:cNvSpPr txBox="1"/>
          <p:nvPr/>
        </p:nvSpPr>
        <p:spPr>
          <a:xfrm>
            <a:off x="7115815" y="1448898"/>
            <a:ext cx="6350803" cy="3397805"/>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Creators of DF tech claim that DF can be used for fun and entertainment.</a:t>
            </a:r>
            <a:endParaRPr sz="2880" dirty="0">
              <a:solidFill>
                <a:prstClr val="black"/>
              </a:solidFill>
              <a:latin typeface="Aptos" panose="02110004020202020204"/>
            </a:endParaRPr>
          </a:p>
          <a:p>
            <a:pPr defTabSz="1097280"/>
            <a:endParaRPr sz="2880" dirty="0">
              <a:solidFill>
                <a:prstClr val="black"/>
              </a:solidFill>
              <a:latin typeface="Aptos" panose="02110004020202020204"/>
            </a:endParaRPr>
          </a:p>
          <a:p>
            <a:pPr defTabSz="1097280"/>
            <a:r>
              <a:rPr lang="no" sz="2880" dirty="0">
                <a:solidFill>
                  <a:prstClr val="black"/>
                </a:solidFill>
                <a:latin typeface="Aptos" panose="02110004020202020204"/>
              </a:rPr>
              <a:t>However, besides classic cybercrime and social engineering, DF are expected to play an increasing role in political disinformation campaigns. </a:t>
            </a:r>
            <a:endParaRPr sz="2880" dirty="0">
              <a:solidFill>
                <a:prstClr val="black"/>
              </a:solidFill>
              <a:latin typeface="Aptos" panose="02110004020202020204"/>
            </a:endParaRPr>
          </a:p>
        </p:txBody>
      </p:sp>
      <p:pic>
        <p:nvPicPr>
          <p:cNvPr id="7170" name="Picture 2" descr="Deepfakes: Evil or Good? Porn, Data Theft, and Trump's Arrest - Custom  software for business automation. We create convenient mobile applications  and web services for your clients.">
            <a:extLst>
              <a:ext uri="{FF2B5EF4-FFF2-40B4-BE49-F238E27FC236}">
                <a16:creationId xmlns:a16="http://schemas.microsoft.com/office/drawing/2014/main" id="{F96AB3FE-4A72-8022-A14D-794CFAE09C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792" y="5016427"/>
            <a:ext cx="5410572" cy="3043447"/>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164;p27">
            <a:extLst>
              <a:ext uri="{FF2B5EF4-FFF2-40B4-BE49-F238E27FC236}">
                <a16:creationId xmlns:a16="http://schemas.microsoft.com/office/drawing/2014/main" id="{DB1FF4BC-35AA-000F-E131-5056EE729A2B}"/>
              </a:ext>
            </a:extLst>
          </p:cNvPr>
          <p:cNvPicPr preferRelativeResize="0"/>
          <p:nvPr/>
        </p:nvPicPr>
        <p:blipFill>
          <a:blip r:embed="rId5">
            <a:alphaModFix/>
          </a:blip>
          <a:stretch>
            <a:fillRect/>
          </a:stretch>
        </p:blipFill>
        <p:spPr>
          <a:xfrm>
            <a:off x="396094" y="1448898"/>
            <a:ext cx="5057766" cy="3988454"/>
          </a:xfrm>
          <a:prstGeom prst="rect">
            <a:avLst/>
          </a:prstGeom>
          <a:noFill/>
          <a:ln>
            <a:noFill/>
          </a:ln>
        </p:spPr>
      </p:pic>
      <p:pic>
        <p:nvPicPr>
          <p:cNvPr id="4" name="Picture 2" descr="Deepfakes: Evil or Good? Porn, Data Theft, and Trump's Arrest - Custom  software for business automation. We create convenient mobile applications  and web services for your clients.">
            <a:extLst>
              <a:ext uri="{FF2B5EF4-FFF2-40B4-BE49-F238E27FC236}">
                <a16:creationId xmlns:a16="http://schemas.microsoft.com/office/drawing/2014/main" id="{53024B1E-F241-2432-373F-372D32CCF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7358" y="5016427"/>
            <a:ext cx="5410572" cy="3043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randombar(horizontal)">
                                      <p:cBhvr>
                                        <p:cTn id="7" dur="500"/>
                                        <p:tgtEl>
                                          <p:spTgt spid="16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2" name="Picture 1">
            <a:extLst>
              <a:ext uri="{FF2B5EF4-FFF2-40B4-BE49-F238E27FC236}">
                <a16:creationId xmlns:a16="http://schemas.microsoft.com/office/drawing/2014/main" id="{4033DC43-B11E-AAC9-54C4-AB460AF22B12}"/>
              </a:ext>
            </a:extLst>
          </p:cNvPr>
          <p:cNvPicPr>
            <a:picLocks noChangeAspect="1"/>
          </p:cNvPicPr>
          <p:nvPr/>
        </p:nvPicPr>
        <p:blipFill>
          <a:blip r:embed="rId3">
            <a:alphaModFix amt="35000"/>
          </a:blip>
          <a:stretch>
            <a:fillRect/>
          </a:stretch>
        </p:blipFill>
        <p:spPr>
          <a:xfrm>
            <a:off x="457200" y="257175"/>
            <a:ext cx="13716000" cy="7715250"/>
          </a:xfrm>
          <a:prstGeom prst="rect">
            <a:avLst/>
          </a:prstGeom>
        </p:spPr>
      </p:pic>
      <p:sp>
        <p:nvSpPr>
          <p:cNvPr id="152" name="Google Shape;152;p26"/>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no"/>
              <a:t>DF Detection</a:t>
            </a:r>
            <a:endParaRPr/>
          </a:p>
        </p:txBody>
      </p:sp>
      <p:sp>
        <p:nvSpPr>
          <p:cNvPr id="153" name="Google Shape;153;p26"/>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a:bodyPr>
          <a:lstStyle/>
          <a:p>
            <a:pPr marL="0" indent="0">
              <a:buNone/>
            </a:pPr>
            <a:r>
              <a:rPr lang="no" dirty="0"/>
              <a:t>Some DF are perfectionist and not distinguishable from unauthentic information.</a:t>
            </a:r>
            <a:endParaRPr dirty="0"/>
          </a:p>
          <a:p>
            <a:pPr marL="0" indent="0">
              <a:spcBef>
                <a:spcPts val="1920"/>
              </a:spcBef>
              <a:buNone/>
            </a:pPr>
            <a:r>
              <a:rPr lang="no" dirty="0"/>
              <a:t>Most DF, however, have technical imperfections, recognizable by the attentive human. In addition to technical imperfections, the content transported in the message may also provide a clue.</a:t>
            </a:r>
            <a:endParaRPr dirty="0"/>
          </a:p>
          <a:p>
            <a:pPr marL="0" indent="0">
              <a:spcBef>
                <a:spcPts val="1920"/>
              </a:spcBef>
              <a:buNone/>
            </a:pPr>
            <a:endParaRPr dirty="0"/>
          </a:p>
          <a:p>
            <a:pPr marL="0" indent="0">
              <a:spcBef>
                <a:spcPts val="1920"/>
              </a:spcBef>
              <a:spcAft>
                <a:spcPts val="1920"/>
              </a:spcAft>
              <a:buNone/>
            </a:pPr>
            <a:endParaRPr dirty="0"/>
          </a:p>
        </p:txBody>
      </p:sp>
      <p:pic>
        <p:nvPicPr>
          <p:cNvPr id="154" name="Google Shape;154;p26"/>
          <p:cNvPicPr preferRelativeResize="0"/>
          <p:nvPr/>
        </p:nvPicPr>
        <p:blipFill>
          <a:blip r:embed="rId4">
            <a:alphaModFix/>
          </a:blip>
          <a:stretch>
            <a:fillRect/>
          </a:stretch>
        </p:blipFill>
        <p:spPr>
          <a:xfrm>
            <a:off x="498720" y="5106181"/>
            <a:ext cx="5837880" cy="1971800"/>
          </a:xfrm>
          <a:prstGeom prst="rect">
            <a:avLst/>
          </a:prstGeom>
          <a:noFill/>
          <a:ln>
            <a:noFill/>
          </a:ln>
        </p:spPr>
      </p:pic>
      <p:pic>
        <p:nvPicPr>
          <p:cNvPr id="155" name="Google Shape;155;p26"/>
          <p:cNvPicPr preferRelativeResize="0"/>
          <p:nvPr/>
        </p:nvPicPr>
        <p:blipFill>
          <a:blip r:embed="rId5">
            <a:alphaModFix/>
          </a:blip>
          <a:stretch>
            <a:fillRect/>
          </a:stretch>
        </p:blipFill>
        <p:spPr>
          <a:xfrm>
            <a:off x="6853848" y="5341556"/>
            <a:ext cx="7776553" cy="916320"/>
          </a:xfrm>
          <a:prstGeom prst="rect">
            <a:avLst/>
          </a:prstGeom>
          <a:noFill/>
          <a:ln>
            <a:noFill/>
          </a:ln>
        </p:spPr>
      </p:pic>
      <p:sp>
        <p:nvSpPr>
          <p:cNvPr id="156" name="Google Shape;156;p26"/>
          <p:cNvSpPr txBox="1"/>
          <p:nvPr/>
        </p:nvSpPr>
        <p:spPr>
          <a:xfrm>
            <a:off x="9672211" y="6257877"/>
            <a:ext cx="2788320" cy="590883"/>
          </a:xfrm>
          <a:prstGeom prst="rect">
            <a:avLst/>
          </a:prstGeom>
          <a:noFill/>
          <a:ln>
            <a:noFill/>
          </a:ln>
        </p:spPr>
        <p:txBody>
          <a:bodyPr spcFirstLastPara="1" wrap="square" lIns="146280" tIns="146280" rIns="146280" bIns="146280" anchor="t" anchorCtr="0">
            <a:spAutoFit/>
          </a:bodyPr>
          <a:lstStyle/>
          <a:p>
            <a:pPr defTabSz="1097280"/>
            <a:r>
              <a:rPr lang="no" sz="1920" dirty="0">
                <a:solidFill>
                  <a:prstClr val="black"/>
                </a:solidFill>
                <a:latin typeface="Aptos" panose="02110004020202020204"/>
              </a:rPr>
              <a:t>Gupta et al. (2020)</a:t>
            </a:r>
            <a:endParaRPr sz="1920" dirty="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wipe(down)">
                                      <p:cBhvr>
                                        <p:cTn id="7" dur="500"/>
                                        <p:tgtEl>
                                          <p:spTgt spid="15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3">
                                            <p:txEl>
                                              <p:pRg st="1" end="1"/>
                                            </p:txEl>
                                          </p:spTgt>
                                        </p:tgtEl>
                                        <p:attrNameLst>
                                          <p:attrName>style.visibility</p:attrName>
                                        </p:attrNameLst>
                                      </p:cBhvr>
                                      <p:to>
                                        <p:strVal val="visible"/>
                                      </p:to>
                                    </p:set>
                                    <p:animEffect transition="in" filter="wipe(down)">
                                      <p:cBhvr>
                                        <p:cTn id="11" dur="500"/>
                                        <p:tgtEl>
                                          <p:spTgt spid="153">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additive="base">
                                        <p:cTn id="15" dur="500" fill="hold"/>
                                        <p:tgtEl>
                                          <p:spTgt spid="154"/>
                                        </p:tgtEl>
                                        <p:attrNameLst>
                                          <p:attrName>ppt_x</p:attrName>
                                        </p:attrNameLst>
                                      </p:cBhvr>
                                      <p:tavLst>
                                        <p:tav tm="0">
                                          <p:val>
                                            <p:strVal val="#ppt_x"/>
                                          </p:val>
                                        </p:tav>
                                        <p:tav tm="100000">
                                          <p:val>
                                            <p:strVal val="#ppt_x"/>
                                          </p:val>
                                        </p:tav>
                                      </p:tavLst>
                                    </p:anim>
                                    <p:anim calcmode="lin" valueType="num">
                                      <p:cBhvr additive="base">
                                        <p:cTn id="16" dur="500" fill="hold"/>
                                        <p:tgtEl>
                                          <p:spTgt spid="15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55"/>
                                        </p:tgtEl>
                                        <p:attrNameLst>
                                          <p:attrName>style.visibility</p:attrName>
                                        </p:attrNameLst>
                                      </p:cBhvr>
                                      <p:to>
                                        <p:strVal val="visible"/>
                                      </p:to>
                                    </p:set>
                                    <p:anim calcmode="lin" valueType="num">
                                      <p:cBhvr additive="base">
                                        <p:cTn id="20" dur="500" fill="hold"/>
                                        <p:tgtEl>
                                          <p:spTgt spid="155"/>
                                        </p:tgtEl>
                                        <p:attrNameLst>
                                          <p:attrName>ppt_x</p:attrName>
                                        </p:attrNameLst>
                                      </p:cBhvr>
                                      <p:tavLst>
                                        <p:tav tm="0">
                                          <p:val>
                                            <p:strVal val="#ppt_x"/>
                                          </p:val>
                                        </p:tav>
                                        <p:tav tm="100000">
                                          <p:val>
                                            <p:strVal val="#ppt_x"/>
                                          </p:val>
                                        </p:tav>
                                      </p:tavLst>
                                    </p:anim>
                                    <p:anim calcmode="lin" valueType="num">
                                      <p:cBhvr additive="base">
                                        <p:cTn id="21"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FA82-50DE-4D94-94AC-AE4AF8E533B5}"/>
              </a:ext>
            </a:extLst>
          </p:cNvPr>
          <p:cNvSpPr>
            <a:spLocks noGrp="1"/>
          </p:cNvSpPr>
          <p:nvPr>
            <p:ph type="title"/>
          </p:nvPr>
        </p:nvSpPr>
        <p:spPr/>
        <p:txBody>
          <a:bodyPr/>
          <a:lstStyle/>
          <a:p>
            <a:r>
              <a:rPr lang="nb-NO" dirty="0">
                <a:hlinkClick r:id="rId3"/>
              </a:rPr>
              <a:t>A </a:t>
            </a:r>
            <a:r>
              <a:rPr lang="nb-NO" dirty="0" err="1">
                <a:hlinkClick r:id="rId3"/>
              </a:rPr>
              <a:t>Parent’s</a:t>
            </a:r>
            <a:r>
              <a:rPr lang="nb-NO" dirty="0">
                <a:hlinkClick r:id="rId3"/>
              </a:rPr>
              <a:t> Love</a:t>
            </a:r>
            <a:endParaRPr lang="nb-NO" dirty="0"/>
          </a:p>
        </p:txBody>
      </p:sp>
      <p:sp>
        <p:nvSpPr>
          <p:cNvPr id="3" name="Content Placeholder 2">
            <a:extLst>
              <a:ext uri="{FF2B5EF4-FFF2-40B4-BE49-F238E27FC236}">
                <a16:creationId xmlns:a16="http://schemas.microsoft.com/office/drawing/2014/main" id="{E2E24D98-AF8B-41B5-8204-45A6FFD25E0D}"/>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6B10025B-6180-42A1-B088-42B6467AAD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12" y="1915624"/>
            <a:ext cx="12373138" cy="5875828"/>
          </a:xfrm>
          <a:prstGeom prst="rect">
            <a:avLst/>
          </a:prstGeom>
        </p:spPr>
      </p:pic>
      <p:pic>
        <p:nvPicPr>
          <p:cNvPr id="7" name="Picture 6">
            <a:extLst>
              <a:ext uri="{FF2B5EF4-FFF2-40B4-BE49-F238E27FC236}">
                <a16:creationId xmlns:a16="http://schemas.microsoft.com/office/drawing/2014/main" id="{BEDF45F8-0C2C-4ED0-9770-0C50076B98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1528" y="2524225"/>
            <a:ext cx="12428874" cy="3865920"/>
          </a:xfrm>
          <a:prstGeom prst="rect">
            <a:avLst/>
          </a:prstGeom>
        </p:spPr>
      </p:pic>
      <p:pic>
        <p:nvPicPr>
          <p:cNvPr id="9" name="Picture 8">
            <a:extLst>
              <a:ext uri="{FF2B5EF4-FFF2-40B4-BE49-F238E27FC236}">
                <a16:creationId xmlns:a16="http://schemas.microsoft.com/office/drawing/2014/main" id="{18288C6D-E3B2-4304-94B1-48DC19A777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7451" y="438153"/>
            <a:ext cx="12442992" cy="4668856"/>
          </a:xfrm>
          <a:prstGeom prst="rect">
            <a:avLst/>
          </a:prstGeom>
        </p:spPr>
      </p:pic>
      <p:pic>
        <p:nvPicPr>
          <p:cNvPr id="11" name="Picture 10">
            <a:extLst>
              <a:ext uri="{FF2B5EF4-FFF2-40B4-BE49-F238E27FC236}">
                <a16:creationId xmlns:a16="http://schemas.microsoft.com/office/drawing/2014/main" id="{183ED6BF-9E89-4DF2-B619-3C73740F19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6F65AC2D-9A2A-4043-8297-2D6F94DE54D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B993866A-654B-41E6-AB99-0ECA85F925B0}"/>
              </a:ext>
            </a:extLst>
          </p:cNvPr>
          <p:cNvPicPr>
            <a:picLocks noChangeAspect="1"/>
          </p:cNvPicPr>
          <p:nvPr/>
        </p:nvPicPr>
        <p:blipFill>
          <a:blip r:embed="rId9"/>
          <a:stretch>
            <a:fillRect/>
          </a:stretch>
        </p:blipFill>
        <p:spPr>
          <a:xfrm>
            <a:off x="1027823" y="1203555"/>
            <a:ext cx="12574756" cy="5822492"/>
          </a:xfrm>
          <a:prstGeom prst="rect">
            <a:avLst/>
          </a:prstGeom>
        </p:spPr>
      </p:pic>
    </p:spTree>
    <p:custDataLst>
      <p:tags r:id="rId1"/>
    </p:custDataLst>
    <p:extLst>
      <p:ext uri="{BB962C8B-B14F-4D97-AF65-F5344CB8AC3E}">
        <p14:creationId xmlns:p14="http://schemas.microsoft.com/office/powerpoint/2010/main" val="129315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6" name="Picture 5">
            <a:extLst>
              <a:ext uri="{FF2B5EF4-FFF2-40B4-BE49-F238E27FC236}">
                <a16:creationId xmlns:a16="http://schemas.microsoft.com/office/drawing/2014/main" id="{54B4F77F-0E8C-4B5F-86F4-AADC49A1A917}"/>
              </a:ext>
            </a:extLst>
          </p:cNvPr>
          <p:cNvPicPr>
            <a:picLocks noChangeAspect="1"/>
          </p:cNvPicPr>
          <p:nvPr/>
        </p:nvPicPr>
        <p:blipFill>
          <a:blip r:embed="rId3"/>
          <a:srcRect l="6342" r="29302" b="9092"/>
          <a:stretch/>
        </p:blipFill>
        <p:spPr>
          <a:xfrm>
            <a:off x="4226962" y="12"/>
            <a:ext cx="10403438" cy="8229588"/>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707921" cy="82296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 name="Title 1">
            <a:extLst>
              <a:ext uri="{FF2B5EF4-FFF2-40B4-BE49-F238E27FC236}">
                <a16:creationId xmlns:a16="http://schemas.microsoft.com/office/drawing/2014/main" id="{7CD542B3-2D6D-AE80-6ACD-23E42766BF50}"/>
              </a:ext>
            </a:extLst>
          </p:cNvPr>
          <p:cNvSpPr>
            <a:spLocks noGrp="1"/>
          </p:cNvSpPr>
          <p:nvPr>
            <p:ph type="title"/>
          </p:nvPr>
        </p:nvSpPr>
        <p:spPr>
          <a:xfrm>
            <a:off x="445313" y="1393546"/>
            <a:ext cx="4125773" cy="1349654"/>
          </a:xfrm>
        </p:spPr>
        <p:txBody>
          <a:bodyPr anchor="b">
            <a:normAutofit/>
          </a:bodyPr>
          <a:lstStyle/>
          <a:p>
            <a:r>
              <a:rPr lang="nb-NO" sz="3360">
                <a:solidFill>
                  <a:schemeClr val="bg1"/>
                </a:solidFill>
              </a:rPr>
              <a:t>Types of DF</a:t>
            </a:r>
            <a:endParaRPr lang="en-GB" sz="3360">
              <a:solidFill>
                <a:schemeClr val="bg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71" y="726948"/>
            <a:ext cx="87782"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93" y="2932176"/>
            <a:ext cx="3961181" cy="10973"/>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F005660-D10B-7787-6992-11AE473B21CB}"/>
              </a:ext>
            </a:extLst>
          </p:cNvPr>
          <p:cNvSpPr>
            <a:spLocks noGrp="1"/>
          </p:cNvSpPr>
          <p:nvPr>
            <p:ph idx="1"/>
          </p:nvPr>
        </p:nvSpPr>
        <p:spPr>
          <a:xfrm>
            <a:off x="445313" y="3261665"/>
            <a:ext cx="4126687" cy="3848710"/>
          </a:xfrm>
        </p:spPr>
        <p:txBody>
          <a:bodyPr anchor="t">
            <a:normAutofit/>
          </a:bodyPr>
          <a:lstStyle/>
          <a:p>
            <a:pPr marL="617220" indent="-617220">
              <a:buFont typeface="+mj-lt"/>
              <a:buAutoNum type="arabicPeriod"/>
            </a:pPr>
            <a:r>
              <a:rPr lang="en-GB" sz="1440">
                <a:solidFill>
                  <a:schemeClr val="bg1"/>
                </a:solidFill>
              </a:rPr>
              <a:t>Face-swap/identity-swap, </a:t>
            </a:r>
          </a:p>
          <a:p>
            <a:pPr marL="617220" indent="-617220">
              <a:buFont typeface="+mj-lt"/>
              <a:buAutoNum type="arabicPeriod"/>
            </a:pPr>
            <a:r>
              <a:rPr lang="en-GB" sz="1440">
                <a:solidFill>
                  <a:schemeClr val="bg1"/>
                </a:solidFill>
              </a:rPr>
              <a:t>Face-reenactment/puppet-mastery, </a:t>
            </a:r>
          </a:p>
          <a:p>
            <a:pPr marL="617220" indent="-617220">
              <a:buFont typeface="+mj-lt"/>
              <a:buAutoNum type="arabicPeriod"/>
            </a:pPr>
            <a:r>
              <a:rPr lang="en-GB" sz="1440">
                <a:solidFill>
                  <a:schemeClr val="bg1"/>
                </a:solidFill>
              </a:rPr>
              <a:t>Lip-syncing, </a:t>
            </a:r>
          </a:p>
          <a:p>
            <a:pPr marL="617220" indent="-617220">
              <a:buFont typeface="+mj-lt"/>
              <a:buAutoNum type="arabicPeriod"/>
            </a:pPr>
            <a:r>
              <a:rPr lang="en-GB" sz="1440">
                <a:solidFill>
                  <a:schemeClr val="bg1"/>
                </a:solidFill>
              </a:rPr>
              <a:t>Facial attribute manipulation, and </a:t>
            </a:r>
          </a:p>
          <a:p>
            <a:pPr marL="617220" indent="-617220">
              <a:buFont typeface="+mj-lt"/>
              <a:buAutoNum type="arabicPeriod"/>
            </a:pPr>
            <a:r>
              <a:rPr lang="en-GB" sz="1440">
                <a:solidFill>
                  <a:schemeClr val="bg1"/>
                </a:solidFill>
              </a:rPr>
              <a:t>Entire face synthesis (Masood et al., 2021) which can be separated into two main cat-egories of facial manipulation methods (Zollhöfer et al., 2018): </a:t>
            </a:r>
          </a:p>
          <a:p>
            <a:pPr marL="1097280" lvl="1" indent="-548640">
              <a:buFont typeface="+mj-lt"/>
              <a:buAutoNum type="arabicPeriod"/>
            </a:pPr>
            <a:r>
              <a:rPr lang="en-GB" sz="1440">
                <a:solidFill>
                  <a:schemeClr val="bg1"/>
                </a:solidFill>
              </a:rPr>
              <a:t>1) facial expression manipulation and </a:t>
            </a:r>
          </a:p>
          <a:p>
            <a:pPr marL="1097280" lvl="1" indent="-548640">
              <a:buFont typeface="+mj-lt"/>
              <a:buAutoNum type="arabicPeriod"/>
            </a:pPr>
            <a:r>
              <a:rPr lang="en-GB" sz="1440">
                <a:solidFill>
                  <a:schemeClr val="bg1"/>
                </a:solidFill>
              </a:rPr>
              <a:t>2) facial identity manipulation. Glitches and minor errors in imper-fect deep fakes such as asynchronous lip movements can reveal the inauthenticity. </a:t>
            </a:r>
          </a:p>
        </p:txBody>
      </p:sp>
      <p:grpSp>
        <p:nvGrpSpPr>
          <p:cNvPr id="4" name="Group 3">
            <a:extLst>
              <a:ext uri="{FF2B5EF4-FFF2-40B4-BE49-F238E27FC236}">
                <a16:creationId xmlns:a16="http://schemas.microsoft.com/office/drawing/2014/main" id="{AAF4D599-2D84-3CC1-411D-EF4D59D9AC9A}"/>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973F45ED-8106-F232-2C48-5AA25D2AC5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1E76BB0-B167-EA6E-94C1-5829EFF4E7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7474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5FEB-0A2B-6A1A-751B-64B08FDC6F2A}"/>
              </a:ext>
            </a:extLst>
          </p:cNvPr>
          <p:cNvSpPr>
            <a:spLocks noGrp="1"/>
          </p:cNvSpPr>
          <p:nvPr>
            <p:ph type="title"/>
          </p:nvPr>
        </p:nvSpPr>
        <p:spPr/>
        <p:txBody>
          <a:bodyPr/>
          <a:lstStyle/>
          <a:p>
            <a:r>
              <a:rPr lang="nb-NO" dirty="0"/>
              <a:t>Go see video</a:t>
            </a:r>
            <a:endParaRPr lang="en-GB" dirty="0"/>
          </a:p>
        </p:txBody>
      </p:sp>
      <p:pic>
        <p:nvPicPr>
          <p:cNvPr id="6" name="Online Media 5" title="Can you spot the deepfake? How AI is threatening elections">
            <a:hlinkClick r:id="" action="ppaction://media"/>
            <a:extLst>
              <a:ext uri="{FF2B5EF4-FFF2-40B4-BE49-F238E27FC236}">
                <a16:creationId xmlns:a16="http://schemas.microsoft.com/office/drawing/2014/main" id="{83DBDCD1-9529-EC91-02F9-EA00A6821D11}"/>
              </a:ext>
            </a:extLst>
          </p:cNvPr>
          <p:cNvPicPr>
            <a:picLocks noGrp="1" noRot="1" noChangeAspect="1"/>
          </p:cNvPicPr>
          <p:nvPr>
            <p:ph idx="1"/>
            <a:videoFile r:link="rId2"/>
          </p:nvPr>
        </p:nvPicPr>
        <p:blipFill>
          <a:blip r:embed="rId5"/>
          <a:stretch>
            <a:fillRect/>
          </a:stretch>
        </p:blipFill>
        <p:spPr>
          <a:xfrm>
            <a:off x="2119330" y="1507375"/>
            <a:ext cx="10391740" cy="5871730"/>
          </a:xfrm>
          <a:prstGeom prst="rect">
            <a:avLst/>
          </a:prstGeom>
        </p:spPr>
      </p:pic>
    </p:spTree>
    <p:custDataLst>
      <p:tags r:id="rId1"/>
    </p:custDataLst>
    <p:extLst>
      <p:ext uri="{BB962C8B-B14F-4D97-AF65-F5344CB8AC3E}">
        <p14:creationId xmlns:p14="http://schemas.microsoft.com/office/powerpoint/2010/main" val="5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16743" objId="6"/>
        <p14:pauseEvt time="18001" objId="6"/>
        <p14:stopEvt time="18001" objId="6"/>
      </p14:showEvtLst>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6" name="Rectangle 308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3074" name="Picture 2">
            <a:extLst>
              <a:ext uri="{FF2B5EF4-FFF2-40B4-BE49-F238E27FC236}">
                <a16:creationId xmlns:a16="http://schemas.microsoft.com/office/drawing/2014/main" id="{7AFE4FC7-C620-E565-BDC7-41C43D14B534}"/>
              </a:ext>
            </a:extLst>
          </p:cNvPr>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l="5931" r="5181"/>
          <a:stretch/>
        </p:blipFill>
        <p:spPr bwMode="auto">
          <a:xfrm>
            <a:off x="24" y="12"/>
            <a:ext cx="14630376" cy="82295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D4CFA3-25BB-F930-D012-2EBB0FA03036}"/>
              </a:ext>
            </a:extLst>
          </p:cNvPr>
          <p:cNvSpPr>
            <a:spLocks noGrp="1"/>
          </p:cNvSpPr>
          <p:nvPr>
            <p:ph type="title"/>
          </p:nvPr>
        </p:nvSpPr>
        <p:spPr>
          <a:xfrm>
            <a:off x="1005840" y="438150"/>
            <a:ext cx="12618720" cy="1590676"/>
          </a:xfrm>
        </p:spPr>
        <p:txBody>
          <a:bodyPr spcFirstLastPara="1" vert="horz" wrap="square" lIns="109728" tIns="54864" rIns="109728" bIns="54864" rtlCol="0" anchor="ctr" anchorCtr="0">
            <a:normAutofit/>
          </a:bodyPr>
          <a:lstStyle/>
          <a:p>
            <a:pPr>
              <a:spcBef>
                <a:spcPct val="0"/>
              </a:spcBef>
            </a:pPr>
            <a:r>
              <a:rPr lang="en-US" dirty="0">
                <a:solidFill>
                  <a:srgbClr val="FFFFFF"/>
                </a:solidFill>
              </a:rPr>
              <a:t>Deepfakes are concerning for several reasons:</a:t>
            </a:r>
            <a:br>
              <a:rPr lang="en-US" dirty="0">
                <a:solidFill>
                  <a:srgbClr val="FFFFFF"/>
                </a:solidFill>
              </a:rPr>
            </a:br>
            <a:endParaRPr lang="en-US" dirty="0">
              <a:solidFill>
                <a:srgbClr val="FFFFFF"/>
              </a:solidFill>
            </a:endParaRPr>
          </a:p>
        </p:txBody>
      </p:sp>
      <p:sp>
        <p:nvSpPr>
          <p:cNvPr id="3" name="Text Placeholder 2">
            <a:extLst>
              <a:ext uri="{FF2B5EF4-FFF2-40B4-BE49-F238E27FC236}">
                <a16:creationId xmlns:a16="http://schemas.microsoft.com/office/drawing/2014/main" id="{81D472F8-944F-972B-B4C4-97EED7FC943A}"/>
              </a:ext>
            </a:extLst>
          </p:cNvPr>
          <p:cNvSpPr>
            <a:spLocks noGrp="1"/>
          </p:cNvSpPr>
          <p:nvPr>
            <p:ph type="body" idx="1"/>
          </p:nvPr>
        </p:nvSpPr>
        <p:spPr>
          <a:xfrm>
            <a:off x="1005840" y="1529542"/>
            <a:ext cx="12618720" cy="6700045"/>
          </a:xfrm>
        </p:spPr>
        <p:txBody>
          <a:bodyPr spcFirstLastPara="1" vert="horz" wrap="square" lIns="109728" tIns="54864" rIns="109728" bIns="54864" rtlCol="0" anchor="t" anchorCtr="0">
            <a:normAutofit fontScale="92500" lnSpcReduction="10000"/>
          </a:bodyPr>
          <a:lstStyle/>
          <a:p>
            <a:pPr marL="457182" indent="0">
              <a:spcAft>
                <a:spcPts val="720"/>
              </a:spcAft>
              <a:buNone/>
            </a:pPr>
            <a:r>
              <a:rPr lang="en-US" sz="2400" dirty="0">
                <a:solidFill>
                  <a:srgbClr val="FFFFFF"/>
                </a:solidFill>
              </a:rPr>
              <a:t>Disinformation and Manipulation:</a:t>
            </a:r>
          </a:p>
          <a:p>
            <a:pPr lvl="1" indent="-274320">
              <a:spcAft>
                <a:spcPts val="720"/>
              </a:spcAft>
              <a:buFont typeface="Arial" panose="020B0604020202020204" pitchFamily="34" charset="0"/>
              <a:buChar char="•"/>
            </a:pPr>
            <a:r>
              <a:rPr lang="en-US" sz="1920" dirty="0">
                <a:solidFill>
                  <a:srgbClr val="FFFFFF"/>
                </a:solidFill>
              </a:rPr>
              <a:t>Deepfakes can create highly realistic but entirely fabricated videos or images of public figures, celebrities, or anyone, making them appear to say or do things they never actually did. This can be used maliciously to spread disinformation, defamation, or propaganda.</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Erosion of Trust: </a:t>
            </a:r>
          </a:p>
          <a:p>
            <a:pPr lvl="1" indent="-274320">
              <a:spcAft>
                <a:spcPts val="720"/>
              </a:spcAft>
              <a:buFont typeface="Arial" panose="020B0604020202020204" pitchFamily="34" charset="0"/>
              <a:buChar char="•"/>
            </a:pPr>
            <a:r>
              <a:rPr lang="en-US" sz="1920" dirty="0">
                <a:solidFill>
                  <a:srgbClr val="FFFFFF"/>
                </a:solidFill>
              </a:rPr>
              <a:t>The increasing prevalence and sophistication of deepfakes can undermine public trust in digital media and online information. It becomes harder to distinguish between real and fake, which can have serious implications for journalism, politics, and public discourse.</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Invasion of Privacy and Consent: </a:t>
            </a:r>
          </a:p>
          <a:p>
            <a:pPr lvl="1" indent="-274320">
              <a:spcAft>
                <a:spcPts val="720"/>
              </a:spcAft>
              <a:buFont typeface="Arial" panose="020B0604020202020204" pitchFamily="34" charset="0"/>
              <a:buChar char="•"/>
            </a:pPr>
            <a:r>
              <a:rPr lang="en-US" sz="1920" dirty="0">
                <a:solidFill>
                  <a:srgbClr val="FFFFFF"/>
                </a:solidFill>
              </a:rPr>
              <a:t>Deepfakes can be used to create non-consensual explicit or intimate content, which is a form of image-based sexual abuse and a violation of privacy.</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Potential for Exploitation: </a:t>
            </a:r>
          </a:p>
          <a:p>
            <a:pPr lvl="1" indent="-274320">
              <a:spcAft>
                <a:spcPts val="720"/>
              </a:spcAft>
              <a:buFont typeface="Arial" panose="020B0604020202020204" pitchFamily="34" charset="0"/>
              <a:buChar char="•"/>
            </a:pPr>
            <a:r>
              <a:rPr lang="en-US" sz="1920" dirty="0">
                <a:solidFill>
                  <a:srgbClr val="FFFFFF"/>
                </a:solidFill>
              </a:rPr>
              <a:t>Deepfakes could be exploited for financial gain, such as creating fake endorsements or advertisements, or for political manipulation and cybercrime.</a:t>
            </a:r>
          </a:p>
          <a:p>
            <a:pPr marL="457182" indent="0">
              <a:spcAft>
                <a:spcPts val="720"/>
              </a:spcAft>
              <a:buNone/>
            </a:pPr>
            <a:endParaRPr lang="en-US" sz="2400" dirty="0">
              <a:solidFill>
                <a:srgbClr val="FFFFFF"/>
              </a:solidFill>
            </a:endParaRPr>
          </a:p>
          <a:p>
            <a:pPr marL="457182" indent="0">
              <a:spcAft>
                <a:spcPts val="720"/>
              </a:spcAft>
              <a:buNone/>
            </a:pPr>
            <a:r>
              <a:rPr lang="en-US" sz="2400" dirty="0">
                <a:solidFill>
                  <a:srgbClr val="FFFFFF"/>
                </a:solidFill>
              </a:rPr>
              <a:t>Ethical and Legal Concerns: </a:t>
            </a:r>
          </a:p>
          <a:p>
            <a:pPr lvl="1" indent="-274320">
              <a:spcAft>
                <a:spcPts val="720"/>
              </a:spcAft>
              <a:buFont typeface="Arial" panose="020B0604020202020204" pitchFamily="34" charset="0"/>
              <a:buChar char="•"/>
            </a:pPr>
            <a:r>
              <a:rPr lang="en-US" sz="1920" dirty="0">
                <a:solidFill>
                  <a:srgbClr val="FFFFFF"/>
                </a:solidFill>
              </a:rPr>
              <a:t>The creation and distribution of deepfakes raise complex ethical and legal questions around issues like freedom of expression, defamation, and intellectual property rights.</a:t>
            </a:r>
          </a:p>
        </p:txBody>
      </p:sp>
      <p:grpSp>
        <p:nvGrpSpPr>
          <p:cNvPr id="4" name="Group 3">
            <a:extLst>
              <a:ext uri="{FF2B5EF4-FFF2-40B4-BE49-F238E27FC236}">
                <a16:creationId xmlns:a16="http://schemas.microsoft.com/office/drawing/2014/main" id="{8EE0AA6D-CCFD-97B7-B3A1-FBC5159929B3}"/>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8F344EE9-E82C-7FB3-DCFC-52D8E498DB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C19BDBB-9C06-1B6B-DAD9-1AF7884C5F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592349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down)">
                                      <p:cBhvr>
                                        <p:cTn id="34" dur="5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wipe(down)">
                                      <p:cBhvr>
                                        <p:cTn id="39" dur="500"/>
                                        <p:tgtEl>
                                          <p:spTgt spid="3">
                                            <p:txEl>
                                              <p:pRg st="12" end="12"/>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wipe(down)">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1B43-24FC-48B0-AE2C-208C26EC057B}"/>
              </a:ext>
            </a:extLst>
          </p:cNvPr>
          <p:cNvSpPr>
            <a:spLocks noGrp="1"/>
          </p:cNvSpPr>
          <p:nvPr>
            <p:ph type="title"/>
          </p:nvPr>
        </p:nvSpPr>
        <p:spPr/>
        <p:txBody>
          <a:bodyPr/>
          <a:lstStyle/>
          <a:p>
            <a:endParaRPr lang="nb-NO" dirty="0"/>
          </a:p>
        </p:txBody>
      </p:sp>
      <p:sp>
        <p:nvSpPr>
          <p:cNvPr id="3" name="Text Placeholder 2">
            <a:extLst>
              <a:ext uri="{FF2B5EF4-FFF2-40B4-BE49-F238E27FC236}">
                <a16:creationId xmlns:a16="http://schemas.microsoft.com/office/drawing/2014/main" id="{3AA94FB5-1B33-4351-91C7-4C38D0BDD814}"/>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4A7763D-90F1-4B69-A16D-384339F702BD}"/>
              </a:ext>
            </a:extLst>
          </p:cNvPr>
          <p:cNvPicPr>
            <a:picLocks noChangeAspect="1"/>
          </p:cNvPicPr>
          <p:nvPr/>
        </p:nvPicPr>
        <p:blipFill>
          <a:blip r:embed="rId3"/>
          <a:stretch>
            <a:fillRect/>
          </a:stretch>
        </p:blipFill>
        <p:spPr>
          <a:xfrm>
            <a:off x="2" y="154563"/>
            <a:ext cx="11888860" cy="6035881"/>
          </a:xfrm>
          <a:prstGeom prst="rect">
            <a:avLst/>
          </a:prstGeom>
        </p:spPr>
      </p:pic>
      <p:pic>
        <p:nvPicPr>
          <p:cNvPr id="7" name="Picture 6">
            <a:extLst>
              <a:ext uri="{FF2B5EF4-FFF2-40B4-BE49-F238E27FC236}">
                <a16:creationId xmlns:a16="http://schemas.microsoft.com/office/drawing/2014/main" id="{D0F45266-7829-4451-9BD2-1886A10006F6}"/>
              </a:ext>
            </a:extLst>
          </p:cNvPr>
          <p:cNvPicPr>
            <a:picLocks noChangeAspect="1"/>
          </p:cNvPicPr>
          <p:nvPr/>
        </p:nvPicPr>
        <p:blipFill>
          <a:blip r:embed="rId4"/>
          <a:stretch>
            <a:fillRect/>
          </a:stretch>
        </p:blipFill>
        <p:spPr>
          <a:xfrm>
            <a:off x="899147" y="1387009"/>
            <a:ext cx="11995554" cy="3124637"/>
          </a:xfrm>
          <a:prstGeom prst="rect">
            <a:avLst/>
          </a:prstGeom>
        </p:spPr>
      </p:pic>
      <p:pic>
        <p:nvPicPr>
          <p:cNvPr id="9" name="Picture 8">
            <a:extLst>
              <a:ext uri="{FF2B5EF4-FFF2-40B4-BE49-F238E27FC236}">
                <a16:creationId xmlns:a16="http://schemas.microsoft.com/office/drawing/2014/main" id="{EFE94BB7-0814-4E46-AAED-52140C153EF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95240" y="701115"/>
            <a:ext cx="8351377" cy="7621064"/>
          </a:xfrm>
          <a:prstGeom prst="rect">
            <a:avLst/>
          </a:prstGeom>
        </p:spPr>
      </p:pic>
    </p:spTree>
    <p:custDataLst>
      <p:tags r:id="rId1"/>
    </p:custDataLst>
    <p:extLst>
      <p:ext uri="{BB962C8B-B14F-4D97-AF65-F5344CB8AC3E}">
        <p14:creationId xmlns:p14="http://schemas.microsoft.com/office/powerpoint/2010/main" val="2389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C5FDB9F-E9B3-4433-B01C-D3F95561EA24}"/>
              </a:ext>
            </a:extLst>
          </p:cNvPr>
          <p:cNvPicPr>
            <a:picLocks noChangeAspect="1"/>
          </p:cNvPicPr>
          <p:nvPr/>
        </p:nvPicPr>
        <p:blipFill>
          <a:blip r:embed="rId3"/>
          <a:stretch>
            <a:fillRect/>
          </a:stretch>
        </p:blipFill>
        <p:spPr>
          <a:xfrm>
            <a:off x="291465" y="177165"/>
            <a:ext cx="2503170" cy="742950"/>
          </a:xfrm>
          <a:prstGeom prst="rect">
            <a:avLst/>
          </a:prstGeom>
        </p:spPr>
      </p:pic>
      <p:pic>
        <p:nvPicPr>
          <p:cNvPr id="4098" name="Picture 2" descr="https://img.washingtonpost.com/rf/image_1484w/2010-2019/WashingtonPost/2016/11/25/Editorial-Opinion/Images/Merlin_179704-YYBE.jpg?uuid=QeX9mrNUEeaGFlKxV4et0A">
            <a:extLst>
              <a:ext uri="{FF2B5EF4-FFF2-40B4-BE49-F238E27FC236}">
                <a16:creationId xmlns:a16="http://schemas.microsoft.com/office/drawing/2014/main" id="{75BBAD48-C1E6-4A07-8912-2019514B2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4" y="1176004"/>
            <a:ext cx="5181600" cy="642494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DDB1CD70-96A9-4D10-83D1-61EC7C6E39D0}"/>
              </a:ext>
            </a:extLst>
          </p:cNvPr>
          <p:cNvSpPr txBox="1"/>
          <p:nvPr/>
        </p:nvSpPr>
        <p:spPr>
          <a:xfrm>
            <a:off x="2606040" y="7635240"/>
            <a:ext cx="3134704" cy="424732"/>
          </a:xfrm>
          <a:prstGeom prst="rect">
            <a:avLst/>
          </a:prstGeom>
          <a:noFill/>
        </p:spPr>
        <p:txBody>
          <a:bodyPr wrap="none" rtlCol="0">
            <a:spAutoFit/>
          </a:bodyPr>
          <a:lstStyle/>
          <a:p>
            <a:pPr defTabSz="1097280"/>
            <a:r>
              <a:rPr lang="de-DE" sz="2160" dirty="0">
                <a:solidFill>
                  <a:prstClr val="black"/>
                </a:solidFill>
                <a:latin typeface="Aptos" panose="02110004020202020204"/>
              </a:rPr>
              <a:t>Benjamin Franklin (1762)</a:t>
            </a:r>
          </a:p>
        </p:txBody>
      </p:sp>
      <p:sp>
        <p:nvSpPr>
          <p:cNvPr id="6" name="Textfeld 5">
            <a:extLst>
              <a:ext uri="{FF2B5EF4-FFF2-40B4-BE49-F238E27FC236}">
                <a16:creationId xmlns:a16="http://schemas.microsoft.com/office/drawing/2014/main" id="{8E2E6888-65D5-45ED-B04E-9700703029F7}"/>
              </a:ext>
            </a:extLst>
          </p:cNvPr>
          <p:cNvSpPr txBox="1"/>
          <p:nvPr/>
        </p:nvSpPr>
        <p:spPr>
          <a:xfrm>
            <a:off x="5875020" y="1176004"/>
            <a:ext cx="7978140" cy="1421928"/>
          </a:xfrm>
          <a:prstGeom prst="rect">
            <a:avLst/>
          </a:prstGeom>
          <a:noFill/>
        </p:spPr>
        <p:txBody>
          <a:bodyPr wrap="square" rtlCol="0">
            <a:spAutoFit/>
          </a:bodyPr>
          <a:lstStyle/>
          <a:p>
            <a:pPr defTabSz="1097280"/>
            <a:r>
              <a:rPr lang="de-DE" sz="2160" dirty="0">
                <a:solidFill>
                  <a:prstClr val="black"/>
                </a:solidFill>
                <a:latin typeface="Aptos" panose="02110004020202020204"/>
              </a:rPr>
              <a:t>In 1782, Benjamin Franklin printed a fake </a:t>
            </a:r>
            <a:r>
              <a:rPr lang="de-DE" sz="2160" dirty="0" err="1">
                <a:solidFill>
                  <a:prstClr val="black"/>
                </a:solidFill>
                <a:latin typeface="Aptos" panose="02110004020202020204"/>
              </a:rPr>
              <a:t>issue</a:t>
            </a:r>
            <a:r>
              <a:rPr lang="de-DE" sz="2160" dirty="0">
                <a:solidFill>
                  <a:prstClr val="black"/>
                </a:solidFill>
                <a:latin typeface="Aptos" panose="02110004020202020204"/>
              </a:rPr>
              <a:t> </a:t>
            </a:r>
            <a:r>
              <a:rPr lang="de-DE" sz="2160" dirty="0" err="1">
                <a:solidFill>
                  <a:prstClr val="black"/>
                </a:solidFill>
                <a:latin typeface="Aptos" panose="02110004020202020204"/>
              </a:rPr>
              <a:t>of</a:t>
            </a:r>
            <a:r>
              <a:rPr lang="de-DE" sz="2160" dirty="0">
                <a:solidFill>
                  <a:prstClr val="black"/>
                </a:solidFill>
                <a:latin typeface="Aptos" panose="02110004020202020204"/>
              </a:rPr>
              <a:t> a real </a:t>
            </a:r>
            <a:r>
              <a:rPr lang="de-DE" sz="2160" dirty="0" err="1">
                <a:solidFill>
                  <a:prstClr val="black"/>
                </a:solidFill>
                <a:latin typeface="Aptos" panose="02110004020202020204"/>
              </a:rPr>
              <a:t>newspaper</a:t>
            </a:r>
            <a:r>
              <a:rPr lang="de-DE" sz="2160" dirty="0">
                <a:solidFill>
                  <a:prstClr val="black"/>
                </a:solidFill>
                <a:latin typeface="Aptos" panose="02110004020202020204"/>
              </a:rPr>
              <a:t> in Boston and </a:t>
            </a:r>
            <a:r>
              <a:rPr lang="de-DE" sz="2160" dirty="0" err="1">
                <a:solidFill>
                  <a:prstClr val="black"/>
                </a:solidFill>
                <a:latin typeface="Aptos" panose="02110004020202020204"/>
              </a:rPr>
              <a:t>reported</a:t>
            </a:r>
            <a:r>
              <a:rPr lang="de-DE" sz="2160" dirty="0">
                <a:solidFill>
                  <a:prstClr val="black"/>
                </a:solidFill>
                <a:latin typeface="Aptos" panose="02110004020202020204"/>
              </a:rPr>
              <a:t> </a:t>
            </a:r>
            <a:r>
              <a:rPr lang="de-DE" sz="2160" dirty="0" err="1">
                <a:solidFill>
                  <a:prstClr val="black"/>
                </a:solidFill>
                <a:latin typeface="Aptos" panose="02110004020202020204"/>
              </a:rPr>
              <a:t>that</a:t>
            </a:r>
            <a:r>
              <a:rPr lang="de-DE" sz="2160" dirty="0">
                <a:solidFill>
                  <a:prstClr val="black"/>
                </a:solidFill>
                <a:latin typeface="Aptos" panose="02110004020202020204"/>
              </a:rPr>
              <a:t> British </a:t>
            </a:r>
            <a:r>
              <a:rPr lang="de-DE" sz="2160" dirty="0" err="1">
                <a:solidFill>
                  <a:prstClr val="black"/>
                </a:solidFill>
                <a:latin typeface="Aptos" panose="02110004020202020204"/>
              </a:rPr>
              <a:t>forces</a:t>
            </a:r>
            <a:r>
              <a:rPr lang="de-DE" sz="2160" dirty="0">
                <a:solidFill>
                  <a:prstClr val="black"/>
                </a:solidFill>
                <a:latin typeface="Aptos" panose="02110004020202020204"/>
              </a:rPr>
              <a:t> </a:t>
            </a:r>
            <a:r>
              <a:rPr lang="de-DE" sz="2160" dirty="0" err="1">
                <a:solidFill>
                  <a:prstClr val="black"/>
                </a:solidFill>
                <a:latin typeface="Aptos" panose="02110004020202020204"/>
              </a:rPr>
              <a:t>had</a:t>
            </a:r>
            <a:r>
              <a:rPr lang="de-DE" sz="2160" dirty="0">
                <a:solidFill>
                  <a:prstClr val="black"/>
                </a:solidFill>
                <a:latin typeface="Aptos" panose="02110004020202020204"/>
              </a:rPr>
              <a:t> </a:t>
            </a:r>
            <a:r>
              <a:rPr lang="de-DE" sz="2160" dirty="0" err="1">
                <a:solidFill>
                  <a:prstClr val="black"/>
                </a:solidFill>
                <a:latin typeface="Aptos" panose="02110004020202020204"/>
              </a:rPr>
              <a:t>hired</a:t>
            </a:r>
            <a:r>
              <a:rPr lang="de-DE" sz="2160" dirty="0">
                <a:solidFill>
                  <a:prstClr val="black"/>
                </a:solidFill>
                <a:latin typeface="Aptos" panose="02110004020202020204"/>
              </a:rPr>
              <a:t> Native Americans </a:t>
            </a:r>
            <a:r>
              <a:rPr lang="de-DE" sz="2160" dirty="0" err="1">
                <a:solidFill>
                  <a:prstClr val="black"/>
                </a:solidFill>
                <a:latin typeface="Aptos" panose="02110004020202020204"/>
              </a:rPr>
              <a:t>to</a:t>
            </a:r>
            <a:r>
              <a:rPr lang="de-DE" sz="2160" dirty="0">
                <a:solidFill>
                  <a:prstClr val="black"/>
                </a:solidFill>
                <a:latin typeface="Aptos" panose="02110004020202020204"/>
              </a:rPr>
              <a:t> kill and </a:t>
            </a:r>
            <a:r>
              <a:rPr lang="de-DE" sz="2160" dirty="0" err="1">
                <a:solidFill>
                  <a:prstClr val="black"/>
                </a:solidFill>
                <a:latin typeface="Aptos" panose="02110004020202020204"/>
              </a:rPr>
              <a:t>scalp</a:t>
            </a:r>
            <a:r>
              <a:rPr lang="de-DE" sz="2160" dirty="0">
                <a:solidFill>
                  <a:prstClr val="black"/>
                </a:solidFill>
                <a:latin typeface="Aptos" panose="02110004020202020204"/>
              </a:rPr>
              <a:t> American </a:t>
            </a:r>
            <a:r>
              <a:rPr lang="de-DE" sz="2160" dirty="0" err="1">
                <a:solidFill>
                  <a:prstClr val="black"/>
                </a:solidFill>
                <a:latin typeface="Aptos" panose="02110004020202020204"/>
              </a:rPr>
              <a:t>soldiers</a:t>
            </a:r>
            <a:r>
              <a:rPr lang="de-DE" sz="2160" dirty="0">
                <a:solidFill>
                  <a:prstClr val="black"/>
                </a:solidFill>
                <a:latin typeface="Aptos" panose="02110004020202020204"/>
              </a:rPr>
              <a:t>, </a:t>
            </a:r>
            <a:r>
              <a:rPr lang="de-DE" sz="2160" dirty="0" err="1">
                <a:solidFill>
                  <a:prstClr val="black"/>
                </a:solidFill>
                <a:latin typeface="Aptos" panose="02110004020202020204"/>
              </a:rPr>
              <a:t>women</a:t>
            </a:r>
            <a:r>
              <a:rPr lang="de-DE" sz="2160" dirty="0">
                <a:solidFill>
                  <a:prstClr val="black"/>
                </a:solidFill>
                <a:latin typeface="Aptos" panose="02110004020202020204"/>
              </a:rPr>
              <a:t> and </a:t>
            </a:r>
            <a:r>
              <a:rPr lang="de-DE" sz="2160" dirty="0" err="1">
                <a:solidFill>
                  <a:prstClr val="black"/>
                </a:solidFill>
                <a:latin typeface="Aptos" panose="02110004020202020204"/>
              </a:rPr>
              <a:t>children</a:t>
            </a:r>
            <a:r>
              <a:rPr lang="de-DE" sz="2160" dirty="0">
                <a:solidFill>
                  <a:prstClr val="black"/>
                </a:solidFill>
                <a:latin typeface="Aptos" panose="02110004020202020204"/>
              </a:rPr>
              <a:t>, </a:t>
            </a:r>
            <a:r>
              <a:rPr lang="de-DE" sz="2160" dirty="0" err="1">
                <a:solidFill>
                  <a:prstClr val="black"/>
                </a:solidFill>
                <a:latin typeface="Aptos" panose="02110004020202020204"/>
              </a:rPr>
              <a:t>aiming</a:t>
            </a:r>
            <a:r>
              <a:rPr lang="de-DE" sz="2160" dirty="0">
                <a:solidFill>
                  <a:prstClr val="black"/>
                </a:solidFill>
                <a:latin typeface="Aptos" panose="02110004020202020204"/>
              </a:rPr>
              <a:t> </a:t>
            </a:r>
            <a:r>
              <a:rPr lang="de-DE" sz="2160" dirty="0" err="1">
                <a:solidFill>
                  <a:prstClr val="black"/>
                </a:solidFill>
                <a:latin typeface="Aptos" panose="02110004020202020204"/>
              </a:rPr>
              <a:t>to</a:t>
            </a:r>
            <a:r>
              <a:rPr lang="de-DE" sz="2160" dirty="0">
                <a:solidFill>
                  <a:prstClr val="black"/>
                </a:solidFill>
                <a:latin typeface="Aptos" panose="02110004020202020204"/>
              </a:rPr>
              <a:t> push </a:t>
            </a:r>
            <a:r>
              <a:rPr lang="de-DE" sz="2160" dirty="0" err="1">
                <a:solidFill>
                  <a:prstClr val="black"/>
                </a:solidFill>
                <a:latin typeface="Aptos" panose="02110004020202020204"/>
              </a:rPr>
              <a:t>for</a:t>
            </a:r>
            <a:r>
              <a:rPr lang="de-DE" sz="2160" dirty="0">
                <a:solidFill>
                  <a:prstClr val="black"/>
                </a:solidFill>
                <a:latin typeface="Aptos" panose="02110004020202020204"/>
              </a:rPr>
              <a:t> </a:t>
            </a:r>
            <a:r>
              <a:rPr lang="de-DE" sz="2160" dirty="0" err="1">
                <a:solidFill>
                  <a:prstClr val="black"/>
                </a:solidFill>
                <a:latin typeface="Aptos" panose="02110004020202020204"/>
              </a:rPr>
              <a:t>America‘s</a:t>
            </a:r>
            <a:r>
              <a:rPr lang="de-DE" sz="2160" dirty="0">
                <a:solidFill>
                  <a:prstClr val="black"/>
                </a:solidFill>
                <a:latin typeface="Aptos" panose="02110004020202020204"/>
              </a:rPr>
              <a:t> Independence.</a:t>
            </a:r>
          </a:p>
        </p:txBody>
      </p:sp>
      <p:pic>
        <p:nvPicPr>
          <p:cNvPr id="4100" name="Picture 4" descr="War of the Worlds - The Enemy is Us? - Wilbanks Smith &amp; Thomas">
            <a:extLst>
              <a:ext uri="{FF2B5EF4-FFF2-40B4-BE49-F238E27FC236}">
                <a16:creationId xmlns:a16="http://schemas.microsoft.com/office/drawing/2014/main" id="{E5A9363C-4BB2-4D9C-B5E7-D3A568596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336" y="3108317"/>
            <a:ext cx="5349240" cy="29732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War of the Worlds (The Original 1938 Broadcast) - Single by Orson Welles  | Spotify">
            <a:extLst>
              <a:ext uri="{FF2B5EF4-FFF2-40B4-BE49-F238E27FC236}">
                <a16:creationId xmlns:a16="http://schemas.microsoft.com/office/drawing/2014/main" id="{E48BAA1D-FC70-4CF5-8C6C-0B400C124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8728" y="5105153"/>
            <a:ext cx="2973286" cy="297328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r Verbinder 7">
            <a:extLst>
              <a:ext uri="{FF2B5EF4-FFF2-40B4-BE49-F238E27FC236}">
                <a16:creationId xmlns:a16="http://schemas.microsoft.com/office/drawing/2014/main" id="{E36C73AA-CFE7-423F-8E97-D25511292F31}"/>
              </a:ext>
            </a:extLst>
          </p:cNvPr>
          <p:cNvCxnSpPr/>
          <p:nvPr/>
        </p:nvCxnSpPr>
        <p:spPr>
          <a:xfrm flipV="1">
            <a:off x="6217920" y="3051811"/>
            <a:ext cx="0" cy="50266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7D88DDE1-B526-49B0-A293-9E2A7B8DF38D}"/>
              </a:ext>
            </a:extLst>
          </p:cNvPr>
          <p:cNvCxnSpPr/>
          <p:nvPr/>
        </p:nvCxnSpPr>
        <p:spPr>
          <a:xfrm>
            <a:off x="6229351" y="3040380"/>
            <a:ext cx="80352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8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06A0-DE83-8FC2-587F-B8DB2FB2728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15A7757-4D9C-4633-8EC6-C1ECA0DBB8F6}"/>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4087F39C-4F53-7ECB-F737-D52C6FCF10BE}"/>
              </a:ext>
            </a:extLst>
          </p:cNvPr>
          <p:cNvSpPr>
            <a:spLocks noGrp="1"/>
          </p:cNvSpPr>
          <p:nvPr>
            <p:ph type="sldNum" sz="quarter" idx="12"/>
          </p:nvPr>
        </p:nvSpPr>
        <p:spPr/>
        <p:txBody>
          <a:bodyPr/>
          <a:lstStyle/>
          <a:p>
            <a:pPr defTabSz="1097280"/>
            <a:fld id="{83C72186-AF70-4CAA-BEA5-8C4411AE0AB1}" type="slidenum">
              <a:rPr lang="nb-NO">
                <a:solidFill>
                  <a:prstClr val="black">
                    <a:tint val="82000"/>
                  </a:prstClr>
                </a:solidFill>
                <a:latin typeface="Aptos" panose="02110004020202020204"/>
              </a:rPr>
              <a:pPr defTabSz="1097280"/>
              <a:t>60</a:t>
            </a:fld>
            <a:endParaRPr lang="nb-NO">
              <a:solidFill>
                <a:prstClr val="black">
                  <a:tint val="82000"/>
                </a:prstClr>
              </a:solidFill>
              <a:latin typeface="Aptos" panose="02110004020202020204"/>
            </a:endParaRPr>
          </a:p>
        </p:txBody>
      </p:sp>
      <p:pic>
        <p:nvPicPr>
          <p:cNvPr id="6" name="Picture 5">
            <a:extLst>
              <a:ext uri="{FF2B5EF4-FFF2-40B4-BE49-F238E27FC236}">
                <a16:creationId xmlns:a16="http://schemas.microsoft.com/office/drawing/2014/main" id="{ECA3B7EF-14D5-6E2E-6A76-8B4B6E3C25B7}"/>
              </a:ext>
            </a:extLst>
          </p:cNvPr>
          <p:cNvPicPr>
            <a:picLocks noChangeAspect="1"/>
          </p:cNvPicPr>
          <p:nvPr/>
        </p:nvPicPr>
        <p:blipFill>
          <a:blip r:embed="rId3"/>
          <a:stretch>
            <a:fillRect/>
          </a:stretch>
        </p:blipFill>
        <p:spPr>
          <a:xfrm>
            <a:off x="810143" y="0"/>
            <a:ext cx="9424363" cy="8229600"/>
          </a:xfrm>
          <a:prstGeom prst="rect">
            <a:avLst/>
          </a:prstGeom>
        </p:spPr>
      </p:pic>
      <p:pic>
        <p:nvPicPr>
          <p:cNvPr id="8" name="Picture 7">
            <a:extLst>
              <a:ext uri="{FF2B5EF4-FFF2-40B4-BE49-F238E27FC236}">
                <a16:creationId xmlns:a16="http://schemas.microsoft.com/office/drawing/2014/main" id="{D21DE899-D6B1-7EA3-254B-DFD184E8D746}"/>
              </a:ext>
            </a:extLst>
          </p:cNvPr>
          <p:cNvPicPr>
            <a:picLocks noChangeAspect="1"/>
          </p:cNvPicPr>
          <p:nvPr/>
        </p:nvPicPr>
        <p:blipFill>
          <a:blip r:embed="rId4"/>
          <a:stretch>
            <a:fillRect/>
          </a:stretch>
        </p:blipFill>
        <p:spPr>
          <a:xfrm>
            <a:off x="2382900" y="1437847"/>
            <a:ext cx="9899741" cy="6408848"/>
          </a:xfrm>
          <a:prstGeom prst="rect">
            <a:avLst/>
          </a:prstGeom>
        </p:spPr>
      </p:pic>
    </p:spTree>
    <p:custDataLst>
      <p:tags r:id="rId1"/>
    </p:custDataLst>
    <p:extLst>
      <p:ext uri="{BB962C8B-B14F-4D97-AF65-F5344CB8AC3E}">
        <p14:creationId xmlns:p14="http://schemas.microsoft.com/office/powerpoint/2010/main" val="1466594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9"/>
        <p:cNvGrpSpPr/>
        <p:nvPr/>
      </p:nvGrpSpPr>
      <p:grpSpPr>
        <a:xfrm>
          <a:off x="0" y="0"/>
          <a:ext cx="0" cy="0"/>
          <a:chOff x="0" y="0"/>
          <a:chExt cx="0" cy="0"/>
        </a:xfrm>
      </p:grpSpPr>
      <p:sp>
        <p:nvSpPr>
          <p:cNvPr id="175" name="Rectangle 17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30400" cy="82295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a:extLst>
              <a:ext uri="{FF2B5EF4-FFF2-40B4-BE49-F238E27FC236}">
                <a16:creationId xmlns:a16="http://schemas.microsoft.com/office/drawing/2014/main" id="{793AB27E-DD2C-9587-4CEC-F838D35D87DE}"/>
              </a:ext>
            </a:extLst>
          </p:cNvPr>
          <p:cNvPicPr>
            <a:picLocks noChangeAspect="1"/>
          </p:cNvPicPr>
          <p:nvPr/>
        </p:nvPicPr>
        <p:blipFill>
          <a:blip r:embed="rId4">
            <a:alphaModFix amt="50000"/>
          </a:blip>
          <a:srcRect/>
          <a:stretch/>
        </p:blipFill>
        <p:spPr>
          <a:xfrm>
            <a:off x="24" y="11314"/>
            <a:ext cx="14630376" cy="8229599"/>
          </a:xfrm>
          <a:prstGeom prst="rect">
            <a:avLst/>
          </a:prstGeom>
        </p:spPr>
      </p:pic>
      <p:sp>
        <p:nvSpPr>
          <p:cNvPr id="170" name="Google Shape;170;p28"/>
          <p:cNvSpPr txBox="1">
            <a:spLocks noGrp="1"/>
          </p:cNvSpPr>
          <p:nvPr>
            <p:ph type="title"/>
          </p:nvPr>
        </p:nvSpPr>
        <p:spPr>
          <a:xfrm>
            <a:off x="698269" y="1346835"/>
            <a:ext cx="12857018" cy="5791027"/>
          </a:xfrm>
          <a:prstGeom prst="rect">
            <a:avLst/>
          </a:prstGeom>
        </p:spPr>
        <p:txBody>
          <a:bodyPr spcFirstLastPara="1" vert="horz" wrap="square" lIns="109728" tIns="54864" rIns="109728" bIns="54864" rtlCol="0" anchor="b" anchorCtr="0">
            <a:normAutofit/>
          </a:bodyPr>
          <a:lstStyle/>
          <a:p>
            <a:pPr algn="ctr">
              <a:spcBef>
                <a:spcPct val="0"/>
              </a:spcBef>
            </a:pPr>
            <a:r>
              <a:rPr lang="en-US" sz="3360" dirty="0">
                <a:solidFill>
                  <a:srgbClr val="FFFFFF"/>
                </a:solidFill>
              </a:rPr>
              <a:t>AI-based DF meet unprepared humans, who do not have technical tools for DF detection available, or are not aware of it.</a:t>
            </a:r>
          </a:p>
          <a:p>
            <a:pPr algn="ctr">
              <a:spcBef>
                <a:spcPct val="0"/>
              </a:spcBef>
            </a:pPr>
            <a:endParaRPr lang="en-US" sz="3360" dirty="0">
              <a:solidFill>
                <a:srgbClr val="FFFFFF"/>
              </a:solidFill>
            </a:endParaRPr>
          </a:p>
          <a:p>
            <a:pPr algn="ctr">
              <a:spcBef>
                <a:spcPct val="0"/>
              </a:spcBef>
            </a:pPr>
            <a:r>
              <a:rPr lang="en-US" sz="3360" dirty="0">
                <a:solidFill>
                  <a:srgbClr val="FFFFFF"/>
                </a:solidFill>
              </a:rPr>
              <a:t>To design effective training methods to increase DF recognition skills, we need an empirical-based understanding on the reasons for individual differences in DF detection skills.</a:t>
            </a:r>
          </a:p>
          <a:p>
            <a:pPr algn="ctr">
              <a:spcBef>
                <a:spcPct val="0"/>
              </a:spcBef>
            </a:pPr>
            <a:endParaRPr lang="en-US" sz="3360" dirty="0">
              <a:solidFill>
                <a:srgbClr val="FFFFFF"/>
              </a:solidFill>
            </a:endParaRPr>
          </a:p>
          <a:p>
            <a:pPr algn="ctr">
              <a:spcBef>
                <a:spcPct val="0"/>
              </a:spcBef>
            </a:pPr>
            <a:endParaRPr lang="en-US" sz="3360" dirty="0">
              <a:solidFill>
                <a:srgbClr val="FFFFFF"/>
              </a:solidFill>
            </a:endParaRPr>
          </a:p>
          <a:p>
            <a:pPr algn="ctr">
              <a:spcBef>
                <a:spcPct val="0"/>
              </a:spcBef>
            </a:pPr>
            <a:r>
              <a:rPr lang="en-US" sz="3360" dirty="0">
                <a:solidFill>
                  <a:srgbClr val="FFFFFF"/>
                </a:solidFill>
              </a:rPr>
              <a:t>Our main research question:</a:t>
            </a:r>
          </a:p>
          <a:p>
            <a:pPr algn="ctr">
              <a:spcBef>
                <a:spcPct val="0"/>
              </a:spcBef>
            </a:pPr>
            <a:r>
              <a:rPr lang="en-US" sz="3360" dirty="0">
                <a:solidFill>
                  <a:srgbClr val="FFFFFF"/>
                </a:solidFill>
              </a:rPr>
              <a:t>Is the individual skill in deep fake recognition related to the viewers’ personal political orientation?</a:t>
            </a:r>
          </a:p>
          <a:p>
            <a:pPr algn="ctr">
              <a:spcBef>
                <a:spcPct val="0"/>
              </a:spcBef>
            </a:pPr>
            <a:endParaRPr lang="en-US" sz="3360" dirty="0">
              <a:solidFill>
                <a:srgbClr val="FFFFFF"/>
              </a:solidFill>
            </a:endParaRPr>
          </a:p>
          <a:p>
            <a:pPr algn="ctr">
              <a:spcBef>
                <a:spcPct val="0"/>
              </a:spcBef>
            </a:pPr>
            <a:endParaRPr lang="en-US" sz="3360" dirty="0">
              <a:solidFill>
                <a:srgbClr val="FFFFFF"/>
              </a:solidFill>
            </a:endParaRPr>
          </a:p>
        </p:txBody>
      </p:sp>
      <p:grpSp>
        <p:nvGrpSpPr>
          <p:cNvPr id="3" name="Group 2">
            <a:extLst>
              <a:ext uri="{FF2B5EF4-FFF2-40B4-BE49-F238E27FC236}">
                <a16:creationId xmlns:a16="http://schemas.microsoft.com/office/drawing/2014/main" id="{49457B25-09AC-E60C-23C3-4D9722CD74DD}"/>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1C683206-5DF6-DB25-E467-3BD79419C8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02988174-F896-CAB3-57C9-54CBBA9478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a:solidFill>
                <a:prstClr val="white"/>
              </a:solidFill>
              <a:latin typeface="Calibri" panose="020F0502020204030204"/>
            </a:endParaRPr>
          </a:p>
        </p:txBody>
      </p:sp>
      <p:pic>
        <p:nvPicPr>
          <p:cNvPr id="3074" name="Picture 2" descr="Nonprofit rolls out discounted cyber support for political campaigns -  Nextgov/FCW">
            <a:extLst>
              <a:ext uri="{FF2B5EF4-FFF2-40B4-BE49-F238E27FC236}">
                <a16:creationId xmlns:a16="http://schemas.microsoft.com/office/drawing/2014/main" id="{C14A3E63-B808-19EB-37AF-5A7D5CD36A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3" r="24093" b="1"/>
          <a:stretch/>
        </p:blipFill>
        <p:spPr bwMode="auto">
          <a:xfrm>
            <a:off x="1" y="10"/>
            <a:ext cx="11603570" cy="82295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3"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dirty="0">
              <a:solidFill>
                <a:prstClr val="white"/>
              </a:solidFill>
              <a:latin typeface="Calibri" panose="020F0502020204030204"/>
            </a:endParaRPr>
          </a:p>
        </p:txBody>
      </p:sp>
      <p:sp>
        <p:nvSpPr>
          <p:cNvPr id="175" name="Google Shape;175;p29"/>
          <p:cNvSpPr txBox="1">
            <a:spLocks noGrp="1"/>
          </p:cNvSpPr>
          <p:nvPr>
            <p:ph type="body" idx="1"/>
          </p:nvPr>
        </p:nvSpPr>
        <p:spPr>
          <a:xfrm>
            <a:off x="9037932" y="665019"/>
            <a:ext cx="4586626" cy="6747337"/>
          </a:xfrm>
          <a:prstGeom prst="rect">
            <a:avLst/>
          </a:prstGeom>
        </p:spPr>
        <p:txBody>
          <a:bodyPr spcFirstLastPara="1" vert="horz" wrap="square" lIns="91440" tIns="45720" rIns="91440" bIns="45720" rtlCol="0" anchor="t" anchorCtr="0">
            <a:normAutofit fontScale="92500"/>
          </a:bodyPr>
          <a:lstStyle/>
          <a:p>
            <a:pPr marL="0" indent="-228590" defTabSz="914364">
              <a:spcBef>
                <a:spcPts val="1920"/>
              </a:spcBef>
              <a:buSzPct val="129032"/>
              <a:buFont typeface="Arial" panose="020B0604020202020204" pitchFamily="34" charset="0"/>
              <a:buChar char="•"/>
            </a:pPr>
            <a:endParaRPr lang="en-US" sz="2800" dirty="0"/>
          </a:p>
          <a:p>
            <a:pPr marL="0" indent="0" defTabSz="914364">
              <a:spcBef>
                <a:spcPts val="1920"/>
              </a:spcBef>
              <a:spcAft>
                <a:spcPts val="1920"/>
              </a:spcAft>
              <a:buSzPct val="129032"/>
              <a:buNone/>
            </a:pPr>
            <a:r>
              <a:rPr lang="en-US" sz="2800" b="1" dirty="0"/>
              <a:t>Political ideology is not only a set of beliefs. Sets of beliefs, attitudes and cognitive patterns are hardwired and have neuronal correlates responsible for cognitive processes such as attention, emotional reactions to certain stimuli and priorities (subjective value) of competing goals, etc. Thus, it is only logic to conclude that stable political-psychological traits can be found in the processing of perceptual characteristics of politically relevant content.</a:t>
            </a:r>
          </a:p>
        </p:txBody>
      </p:sp>
      <p:grpSp>
        <p:nvGrpSpPr>
          <p:cNvPr id="2" name="Group 1">
            <a:extLst>
              <a:ext uri="{FF2B5EF4-FFF2-40B4-BE49-F238E27FC236}">
                <a16:creationId xmlns:a16="http://schemas.microsoft.com/office/drawing/2014/main" id="{59DCA4FD-46D4-A25D-DC93-3B7E30F70F07}"/>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EF20F98-9B3B-EA2A-7A44-3D721F6DE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D65873E-9CA8-12CB-C345-D1B881D2A0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88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nprofit rolls out discounted cyber support for political campaigns -  Nextgov/FCW">
            <a:extLst>
              <a:ext uri="{FF2B5EF4-FFF2-40B4-BE49-F238E27FC236}">
                <a16:creationId xmlns:a16="http://schemas.microsoft.com/office/drawing/2014/main" id="{14F96967-0FA1-AFB2-FA89-08E46B20A811}"/>
              </a:ext>
            </a:extLst>
          </p:cNvPr>
          <p:cNvPicPr>
            <a:picLocks noChangeAspect="1" noChangeArrowheads="1"/>
          </p:cNvPicPr>
          <p:nvPr/>
        </p:nvPicPr>
        <p:blipFill>
          <a:blip r:embed="rId2">
            <a:alphaModFix amt="27000"/>
            <a:extLst>
              <a:ext uri="{28A0092B-C50C-407E-A947-70E740481C1C}">
                <a14:useLocalDpi xmlns:a14="http://schemas.microsoft.com/office/drawing/2010/main" val="0"/>
              </a:ext>
            </a:extLst>
          </a:blip>
          <a:srcRect/>
          <a:stretch>
            <a:fillRect/>
          </a:stretch>
        </p:blipFill>
        <p:spPr bwMode="auto">
          <a:xfrm>
            <a:off x="-38249" y="484910"/>
            <a:ext cx="14668650" cy="7102715"/>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097280"/>
            <a:r>
              <a:rPr lang="en-US" sz="3840" b="1" dirty="0">
                <a:solidFill>
                  <a:srgbClr val="4472C4"/>
                </a:solidFill>
                <a:latin typeface="Helvetica Neue" charset="0"/>
                <a:ea typeface="Helvetica Neue" charset="0"/>
                <a:cs typeface="Helvetica Neue" charset="0"/>
              </a:rPr>
              <a:t>Deepfake in Social Engineering</a:t>
            </a:r>
            <a:endParaRPr lang="en-US" sz="3840" b="1" dirty="0">
              <a:solidFill>
                <a:srgbClr val="4472C4"/>
              </a:solidFill>
              <a:latin typeface="Calibri Light" panose="020F0302020204030204"/>
            </a:endParaRPr>
          </a:p>
        </p:txBody>
      </p:sp>
      <p:sp>
        <p:nvSpPr>
          <p:cNvPr id="11" name="TekstSylinder 10"/>
          <p:cNvSpPr txBox="1"/>
          <p:nvPr/>
        </p:nvSpPr>
        <p:spPr>
          <a:xfrm>
            <a:off x="498499" y="4988999"/>
            <a:ext cx="7578701" cy="3083921"/>
          </a:xfrm>
          <a:prstGeom prst="rect">
            <a:avLst/>
          </a:prstGeom>
          <a:noFill/>
        </p:spPr>
        <p:txBody>
          <a:bodyPr wrap="square" rtlCol="0">
            <a:spAutoFit/>
          </a:bodyPr>
          <a:lstStyle/>
          <a:p>
            <a:pPr marL="342887" indent="-342887" defTabSz="1097280">
              <a:buFont typeface="Arial" charset="0"/>
              <a:buChar char="•"/>
            </a:pPr>
            <a:r>
              <a:rPr lang="en-US" sz="2160" dirty="0">
                <a:solidFill>
                  <a:prstClr val="black"/>
                </a:solidFill>
                <a:latin typeface="Arial" charset="0"/>
                <a:ea typeface="Arial" charset="0"/>
                <a:cs typeface="Arial" charset="0"/>
              </a:rPr>
              <a:t>DFs allow cybercriminals to impersonate other individuals</a:t>
            </a:r>
          </a:p>
          <a:p>
            <a:pPr marL="342887" indent="-342887" defTabSz="1097280">
              <a:buFont typeface="Arial" charset="0"/>
              <a:buChar char="•"/>
            </a:pPr>
            <a:r>
              <a:rPr lang="en-US" sz="2160" dirty="0">
                <a:solidFill>
                  <a:prstClr val="black"/>
                </a:solidFill>
                <a:latin typeface="Arial" charset="0"/>
                <a:ea typeface="Arial" charset="0"/>
                <a:cs typeface="Arial" charset="0"/>
              </a:rPr>
              <a:t>Few individuals have the technical tools and background needed to detect DFs</a:t>
            </a:r>
          </a:p>
          <a:p>
            <a:pPr marL="342887" indent="-342887" defTabSz="1097280">
              <a:buFont typeface="Arial" charset="0"/>
              <a:buChar char="•"/>
            </a:pPr>
            <a:r>
              <a:rPr lang="en-US" sz="2160" dirty="0">
                <a:solidFill>
                  <a:prstClr val="black"/>
                </a:solidFill>
                <a:latin typeface="Arial" charset="0"/>
                <a:ea typeface="Arial" charset="0"/>
                <a:cs typeface="Arial" charset="0"/>
              </a:rPr>
              <a:t>People will have to rely on their DF detection skills to avoid Social Engineering</a:t>
            </a:r>
          </a:p>
          <a:p>
            <a:pPr marL="342887" indent="-342887" defTabSz="1097280">
              <a:buFont typeface="Arial" charset="0"/>
              <a:buChar char="•"/>
            </a:pPr>
            <a:r>
              <a:rPr lang="en-GB" sz="2160" dirty="0">
                <a:solidFill>
                  <a:prstClr val="black"/>
                </a:solidFill>
                <a:latin typeface="Arial" charset="0"/>
                <a:ea typeface="Arial" charset="0"/>
                <a:cs typeface="Arial" charset="0"/>
              </a:rPr>
              <a:t>Now one of the fastest-growing forms of adversarial AI, deepfake-related losses are expected to soar from $12.3 billion in 2023 to $40 billion by 2027, growing at an astounding 32% compound annual growth rate.</a:t>
            </a:r>
            <a:endParaRPr lang="en-US" sz="2160" dirty="0">
              <a:solidFill>
                <a:prstClr val="black"/>
              </a:solidFill>
              <a:latin typeface="Arial" charset="0"/>
              <a:ea typeface="Arial" charset="0"/>
              <a:cs typeface="Arial" charset="0"/>
            </a:endParaRPr>
          </a:p>
        </p:txBody>
      </p:sp>
      <p:pic>
        <p:nvPicPr>
          <p:cNvPr id="14" name="Bilde 13"/>
          <p:cNvPicPr>
            <a:picLocks noChangeAspect="1"/>
          </p:cNvPicPr>
          <p:nvPr/>
        </p:nvPicPr>
        <p:blipFill rotWithShape="1">
          <a:blip r:embed="rId3" cstate="screen">
            <a:extLst>
              <a:ext uri="{28A0092B-C50C-407E-A947-70E740481C1C}">
                <a14:useLocalDpi xmlns:a14="http://schemas.microsoft.com/office/drawing/2010/main"/>
              </a:ext>
            </a:extLst>
          </a:blip>
          <a:srcRect t="-960"/>
          <a:stretch/>
        </p:blipFill>
        <p:spPr>
          <a:xfrm>
            <a:off x="498501" y="1126073"/>
            <a:ext cx="6585493" cy="3714630"/>
          </a:xfrm>
          <a:prstGeom prst="rect">
            <a:avLst/>
          </a:prstGeom>
        </p:spPr>
      </p:pic>
      <p:pic>
        <p:nvPicPr>
          <p:cNvPr id="2" name="Picture 1">
            <a:extLst>
              <a:ext uri="{FF2B5EF4-FFF2-40B4-BE49-F238E27FC236}">
                <a16:creationId xmlns:a16="http://schemas.microsoft.com/office/drawing/2014/main" id="{2361665B-CFC1-4156-A898-8F5DA0A71C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3355" y="325557"/>
            <a:ext cx="5809078" cy="3704768"/>
          </a:xfrm>
          <a:prstGeom prst="rect">
            <a:avLst/>
          </a:prstGeom>
        </p:spPr>
      </p:pic>
      <p:sp>
        <p:nvSpPr>
          <p:cNvPr id="3" name="TextBox 2">
            <a:extLst>
              <a:ext uri="{FF2B5EF4-FFF2-40B4-BE49-F238E27FC236}">
                <a16:creationId xmlns:a16="http://schemas.microsoft.com/office/drawing/2014/main" id="{909D378B-F2CD-4568-959E-FD0B82876820}"/>
              </a:ext>
            </a:extLst>
          </p:cNvPr>
          <p:cNvSpPr txBox="1"/>
          <p:nvPr/>
        </p:nvSpPr>
        <p:spPr>
          <a:xfrm>
            <a:off x="8821671" y="4114800"/>
            <a:ext cx="5092451" cy="2419124"/>
          </a:xfrm>
          <a:prstGeom prst="rect">
            <a:avLst/>
          </a:prstGeom>
          <a:noFill/>
        </p:spPr>
        <p:txBody>
          <a:bodyPr wrap="square" rtlCol="0">
            <a:spAutoFit/>
          </a:bodyPr>
          <a:lstStyle/>
          <a:p>
            <a:pPr defTabSz="1097280"/>
            <a:r>
              <a:rPr lang="en-GB" sz="2160" dirty="0">
                <a:solidFill>
                  <a:prstClr val="black"/>
                </a:solidFill>
                <a:latin typeface="Calibri" panose="020F0502020204030204"/>
              </a:rPr>
              <a:t>Conservatism: </a:t>
            </a:r>
          </a:p>
          <a:p>
            <a:pPr defTabSz="1097280"/>
            <a:r>
              <a:rPr lang="en-GB" sz="2160" dirty="0">
                <a:solidFill>
                  <a:prstClr val="black"/>
                </a:solidFill>
                <a:latin typeface="Calibri" panose="020F0502020204030204"/>
              </a:rPr>
              <a:t>Greater sensitivity to threatening stimuli</a:t>
            </a:r>
          </a:p>
          <a:p>
            <a:pPr defTabSz="1097280"/>
            <a:endParaRPr lang="en-GB" sz="2160" dirty="0">
              <a:solidFill>
                <a:prstClr val="black"/>
              </a:solidFill>
              <a:latin typeface="Calibri" panose="020F0502020204030204"/>
            </a:endParaRPr>
          </a:p>
          <a:p>
            <a:pPr defTabSz="1097280"/>
            <a:r>
              <a:rPr lang="en-GB" sz="2160" u="sng" dirty="0">
                <a:solidFill>
                  <a:srgbClr val="0563C1"/>
                </a:solidFill>
                <a:latin typeface="Calibri" panose="020F0502020204030204"/>
                <a:hlinkClick r:id="rId5"/>
              </a:rPr>
              <a:t>Liberals Vs Conservatives: Psychological Differences Between Brains (businessinsider.com)</a:t>
            </a:r>
            <a:endParaRPr lang="en-GB" sz="2160" dirty="0">
              <a:solidFill>
                <a:prstClr val="black"/>
              </a:solidFill>
              <a:latin typeface="Calibri" panose="020F0502020204030204"/>
            </a:endParaRPr>
          </a:p>
          <a:p>
            <a:pPr defTabSz="1097280"/>
            <a:endParaRPr lang="nb-NO" sz="2160" dirty="0">
              <a:solidFill>
                <a:prstClr val="black"/>
              </a:solidFill>
              <a:latin typeface="Calibri" panose="020F0502020204030204"/>
            </a:endParaRPr>
          </a:p>
        </p:txBody>
      </p:sp>
    </p:spTree>
    <p:extLst>
      <p:ext uri="{BB962C8B-B14F-4D97-AF65-F5344CB8AC3E}">
        <p14:creationId xmlns:p14="http://schemas.microsoft.com/office/powerpoint/2010/main" val="141922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122" name="Picture 2" descr="Is voluntary cybersecurity enough for NZ's critical infrastructure?">
            <a:extLst>
              <a:ext uri="{FF2B5EF4-FFF2-40B4-BE49-F238E27FC236}">
                <a16:creationId xmlns:a16="http://schemas.microsoft.com/office/drawing/2014/main" id="{4EB88900-A4FF-B592-6317-EA5F3A0C55A8}"/>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0" name="Google Shape;180;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3877" y="1111762"/>
            <a:ext cx="6083798" cy="6815718"/>
          </a:xfrm>
          <a:prstGeom prst="rect">
            <a:avLst/>
          </a:prstGeom>
          <a:noFill/>
          <a:ln>
            <a:noFill/>
          </a:ln>
        </p:spPr>
      </p:pic>
      <p:pic>
        <p:nvPicPr>
          <p:cNvPr id="181" name="Google Shape;181;p30"/>
          <p:cNvPicPr preferRelativeResize="0"/>
          <p:nvPr/>
        </p:nvPicPr>
        <p:blipFill>
          <a:blip r:embed="rId5">
            <a:alphaModFix/>
          </a:blip>
          <a:stretch>
            <a:fillRect/>
          </a:stretch>
        </p:blipFill>
        <p:spPr>
          <a:xfrm>
            <a:off x="9457516" y="3202400"/>
            <a:ext cx="2788920" cy="2087880"/>
          </a:xfrm>
          <a:prstGeom prst="rect">
            <a:avLst/>
          </a:prstGeom>
          <a:noFill/>
          <a:ln>
            <a:noFill/>
          </a:ln>
        </p:spPr>
      </p:pic>
      <p:sp>
        <p:nvSpPr>
          <p:cNvPr id="182" name="Google Shape;182;p30"/>
          <p:cNvSpPr/>
          <p:nvPr/>
        </p:nvSpPr>
        <p:spPr>
          <a:xfrm rot="-608949">
            <a:off x="6586803" y="3467283"/>
            <a:ext cx="2448878" cy="76510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pPr defTabSz="457182"/>
            <a:endParaRPr sz="2880">
              <a:solidFill>
                <a:prstClr val="black"/>
              </a:solidFill>
              <a:latin typeface="Calibri" panose="020F0502020204030204"/>
            </a:endParaRPr>
          </a:p>
        </p:txBody>
      </p:sp>
      <p:sp>
        <p:nvSpPr>
          <p:cNvPr id="183" name="Google Shape;183;p30"/>
          <p:cNvSpPr/>
          <p:nvPr/>
        </p:nvSpPr>
        <p:spPr>
          <a:xfrm rot="268470">
            <a:off x="6745688" y="4535805"/>
            <a:ext cx="2448744" cy="76503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pPr defTabSz="457182"/>
            <a:endParaRPr sz="2880">
              <a:solidFill>
                <a:prstClr val="black"/>
              </a:solidFill>
              <a:latin typeface="Calibri" panose="020F0502020204030204"/>
            </a:endParaRPr>
          </a:p>
        </p:txBody>
      </p:sp>
      <p:sp>
        <p:nvSpPr>
          <p:cNvPr id="184" name="Google Shape;184;p30"/>
          <p:cNvSpPr txBox="1"/>
          <p:nvPr/>
        </p:nvSpPr>
        <p:spPr>
          <a:xfrm>
            <a:off x="8083200" y="6587323"/>
            <a:ext cx="4896960" cy="738615"/>
          </a:xfrm>
          <a:prstGeom prst="rect">
            <a:avLst/>
          </a:prstGeom>
          <a:noFill/>
          <a:ln>
            <a:noFill/>
          </a:ln>
        </p:spPr>
        <p:txBody>
          <a:bodyPr spcFirstLastPara="1" wrap="square" lIns="146280" tIns="146280" rIns="146280" bIns="146280" anchor="t" anchorCtr="0">
            <a:spAutoFit/>
          </a:bodyPr>
          <a:lstStyle/>
          <a:p>
            <a:pPr defTabSz="457182"/>
            <a:r>
              <a:rPr lang="no" sz="2880">
                <a:solidFill>
                  <a:prstClr val="black"/>
                </a:solidFill>
                <a:latin typeface="Calibri" panose="020F0502020204030204"/>
              </a:rPr>
              <a:t>Knowledge-driven perception</a:t>
            </a:r>
            <a:endParaRPr sz="2880">
              <a:solidFill>
                <a:prstClr val="black"/>
              </a:solidFill>
              <a:latin typeface="Calibri" panose="020F0502020204030204"/>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3" name="Ink 2">
                <a:extLst>
                  <a:ext uri="{FF2B5EF4-FFF2-40B4-BE49-F238E27FC236}">
                    <a16:creationId xmlns:a16="http://schemas.microsoft.com/office/drawing/2014/main" id="{772A7DFB-4D32-2191-12EA-D6DAAC347930}"/>
                  </a:ext>
                </a:extLst>
              </p14:cNvPr>
              <p14:cNvContentPartPr/>
              <p14:nvPr>
                <p:extLst>
                  <p:ext uri="{42D2F446-02D8-4167-A562-619A0277C38B}">
                    <p15:isNarration xmlns:p15="http://schemas.microsoft.com/office/powerpoint/2012/main" val="1"/>
                  </p:ext>
                </p:extLst>
              </p14:nvPr>
            </p14:nvContentPartPr>
            <p14:xfrm>
              <a:off x="10510991" y="5493527"/>
              <a:ext cx="2" cy="2"/>
            </p14:xfrm>
          </p:contentPart>
        </mc:Choice>
        <mc:Fallback>
          <p:pic>
            <p:nvPicPr>
              <p:cNvPr id="3" name="Ink 2">
                <a:extLst>
                  <a:ext uri="{FF2B5EF4-FFF2-40B4-BE49-F238E27FC236}">
                    <a16:creationId xmlns:a16="http://schemas.microsoft.com/office/drawing/2014/main" id="{772A7DFB-4D32-2191-12EA-D6DAAC347930}"/>
                  </a:ext>
                </a:extLst>
              </p:cNvPr>
              <p:cNvPicPr>
                <a:picLocks noGrp="1" noRot="1" noChangeAspect="1" noMove="1" noResize="1" noEditPoints="1" noAdjustHandles="1" noChangeArrowheads="1" noChangeShapeType="1"/>
              </p:cNvPicPr>
              <p:nvPr/>
            </p:nvPicPr>
            <p:blipFill>
              <a:blip r:embed="rId7"/>
              <a:stretch>
                <a:fillRect/>
              </a:stretch>
            </p:blipFill>
            <p:spPr>
              <a:xfrm>
                <a:off x="10510991" y="5493527"/>
                <a:ext cx="2" cy="2"/>
              </a:xfrm>
              <a:prstGeom prst="rect">
                <a:avLst/>
              </a:prstGeom>
            </p:spPr>
          </p:pic>
        </mc:Fallback>
      </mc:AlternateContent>
    </p:spTree>
    <p:extLst>
      <p:ext uri="{BB962C8B-B14F-4D97-AF65-F5344CB8AC3E}">
        <p14:creationId xmlns:p14="http://schemas.microsoft.com/office/powerpoint/2010/main" val="2164790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md type="call" cmd="playFrom(0.0)">
                                      <p:cBhvr>
                                        <p:cTn id="7"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 name="Picture 2" descr="Is voluntary cybersecurity enough for NZ's critical infrastructure?">
            <a:extLst>
              <a:ext uri="{FF2B5EF4-FFF2-40B4-BE49-F238E27FC236}">
                <a16:creationId xmlns:a16="http://schemas.microsoft.com/office/drawing/2014/main" id="{9153B85D-1956-E19A-CFBA-5ED08283B29D}"/>
              </a:ext>
            </a:extLst>
          </p:cNvPr>
          <p:cNvPicPr>
            <a:picLocks noChangeAspect="1" noChangeArrowheads="1"/>
          </p:cNvPicPr>
          <p:nvPr/>
        </p:nvPicPr>
        <p:blipFill>
          <a:blip r:embed="rId3">
            <a:alphaModFix amt="22000"/>
            <a:extLst>
              <a:ext uri="{28A0092B-C50C-407E-A947-70E740481C1C}">
                <a14:useLocalDpi xmlns:a14="http://schemas.microsoft.com/office/drawing/2010/main" val="0"/>
              </a:ext>
            </a:extLst>
          </a:blip>
          <a:srcRect/>
          <a:stretch>
            <a:fillRect/>
          </a:stretch>
        </p:blipFill>
        <p:spPr bwMode="auto">
          <a:xfrm>
            <a:off x="21610" y="0"/>
            <a:ext cx="14587178"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89" name="Google Shape;18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27182" y="2036823"/>
            <a:ext cx="9322242" cy="5102920"/>
          </a:xfrm>
          <a:prstGeom prst="rect">
            <a:avLst/>
          </a:prstGeom>
          <a:noFill/>
          <a:ln>
            <a:noFill/>
          </a:ln>
        </p:spPr>
      </p:pic>
      <p:pic>
        <p:nvPicPr>
          <p:cNvPr id="190" name="Google Shape;190;p31"/>
          <p:cNvPicPr preferRelativeResize="0"/>
          <p:nvPr/>
        </p:nvPicPr>
        <p:blipFill rotWithShape="1">
          <a:blip r:embed="rId5">
            <a:alphaModFix/>
          </a:blip>
          <a:srcRect/>
          <a:stretch/>
        </p:blipFill>
        <p:spPr>
          <a:xfrm>
            <a:off x="498702" y="314701"/>
            <a:ext cx="12542520" cy="1722120"/>
          </a:xfrm>
          <a:prstGeom prst="rect">
            <a:avLst/>
          </a:prstGeom>
          <a:noFill/>
          <a:ln>
            <a:noFill/>
          </a:ln>
        </p:spPr>
      </p:pic>
    </p:spTree>
    <p:extLst>
      <p:ext uri="{BB962C8B-B14F-4D97-AF65-F5344CB8AC3E}">
        <p14:creationId xmlns:p14="http://schemas.microsoft.com/office/powerpoint/2010/main" val="3414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2"/>
          <p:cNvPicPr preferRelativeResize="0"/>
          <p:nvPr/>
        </p:nvPicPr>
        <p:blipFill rotWithShape="1">
          <a:blip r:embed="rId3">
            <a:alphaModFix/>
          </a:blip>
          <a:srcRect/>
          <a:stretch/>
        </p:blipFill>
        <p:spPr>
          <a:xfrm>
            <a:off x="5828542" y="2701480"/>
            <a:ext cx="5806440" cy="3992880"/>
          </a:xfrm>
          <a:prstGeom prst="rect">
            <a:avLst/>
          </a:prstGeom>
          <a:noFill/>
          <a:ln>
            <a:noFill/>
          </a:ln>
        </p:spPr>
      </p:pic>
      <p:pic>
        <p:nvPicPr>
          <p:cNvPr id="196" name="Google Shape;196;p32"/>
          <p:cNvPicPr preferRelativeResize="0"/>
          <p:nvPr/>
        </p:nvPicPr>
        <p:blipFill rotWithShape="1">
          <a:blip r:embed="rId4">
            <a:alphaModFix/>
          </a:blip>
          <a:srcRect/>
          <a:stretch/>
        </p:blipFill>
        <p:spPr>
          <a:xfrm>
            <a:off x="498720" y="781240"/>
            <a:ext cx="11734800" cy="1920240"/>
          </a:xfrm>
          <a:prstGeom prst="rect">
            <a:avLst/>
          </a:prstGeom>
          <a:noFill/>
          <a:ln>
            <a:noFill/>
          </a:ln>
        </p:spPr>
      </p:pic>
      <p:sp>
        <p:nvSpPr>
          <p:cNvPr id="197" name="Google Shape;197;p32"/>
          <p:cNvSpPr txBox="1"/>
          <p:nvPr/>
        </p:nvSpPr>
        <p:spPr>
          <a:xfrm>
            <a:off x="11980120" y="3332281"/>
            <a:ext cx="2208480" cy="3053095"/>
          </a:xfrm>
          <a:prstGeom prst="rect">
            <a:avLst/>
          </a:prstGeom>
          <a:noFill/>
          <a:ln>
            <a:noFill/>
          </a:ln>
        </p:spPr>
        <p:txBody>
          <a:bodyPr spcFirstLastPara="1" wrap="square" lIns="146280" tIns="146280" rIns="146280" bIns="146280" anchor="t" anchorCtr="0">
            <a:spAutoFit/>
          </a:bodyPr>
          <a:lstStyle/>
          <a:p>
            <a:pPr defTabSz="1097280">
              <a:buClr>
                <a:srgbClr val="000000"/>
              </a:buClr>
              <a:buSzPts val="1400"/>
            </a:pPr>
            <a:r>
              <a:rPr lang="no" sz="2240">
                <a:solidFill>
                  <a:srgbClr val="000000"/>
                </a:solidFill>
                <a:latin typeface="Arial"/>
                <a:ea typeface="Arial"/>
                <a:cs typeface="Arial"/>
                <a:sym typeface="Arial"/>
              </a:rPr>
              <a:t>Looks like we cannot completely rely on our judgment of very simple physical characteristics.</a:t>
            </a:r>
            <a:endParaRPr sz="2240">
              <a:solidFill>
                <a:srgbClr val="000000"/>
              </a:solidFill>
              <a:latin typeface="Arial"/>
              <a:ea typeface="Arial"/>
              <a:cs typeface="Arial"/>
              <a:sym typeface="Arial"/>
            </a:endParaRPr>
          </a:p>
        </p:txBody>
      </p:sp>
      <p:pic>
        <p:nvPicPr>
          <p:cNvPr id="198" name="Google Shape;198;p32"/>
          <p:cNvPicPr preferRelativeResize="0"/>
          <p:nvPr/>
        </p:nvPicPr>
        <p:blipFill rotWithShape="1">
          <a:blip r:embed="rId5">
            <a:alphaModFix/>
          </a:blip>
          <a:srcRect/>
          <a:stretch/>
        </p:blipFill>
        <p:spPr>
          <a:xfrm>
            <a:off x="674966" y="2701499"/>
            <a:ext cx="3230202" cy="4846502"/>
          </a:xfrm>
          <a:prstGeom prst="rect">
            <a:avLst/>
          </a:prstGeom>
          <a:noFill/>
          <a:ln>
            <a:noFill/>
          </a:ln>
        </p:spPr>
      </p:pic>
      <p:pic>
        <p:nvPicPr>
          <p:cNvPr id="199" name="Google Shape;199;p32"/>
          <p:cNvPicPr preferRelativeResize="0"/>
          <p:nvPr/>
        </p:nvPicPr>
        <p:blipFill rotWithShape="1">
          <a:blip r:embed="rId6">
            <a:alphaModFix/>
          </a:blip>
          <a:srcRect/>
          <a:stretch/>
        </p:blipFill>
        <p:spPr>
          <a:xfrm rot="1032697">
            <a:off x="3599399" y="3303661"/>
            <a:ext cx="1108002" cy="3992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body" idx="1"/>
          </p:nvPr>
        </p:nvSpPr>
        <p:spPr>
          <a:xfrm>
            <a:off x="498720" y="1843960"/>
            <a:ext cx="7192800" cy="5152320"/>
          </a:xfrm>
          <a:prstGeom prst="rect">
            <a:avLst/>
          </a:prstGeom>
          <a:noFill/>
          <a:ln>
            <a:noFill/>
          </a:ln>
        </p:spPr>
        <p:txBody>
          <a:bodyPr spcFirstLastPara="1" vert="horz" wrap="square" lIns="146280" tIns="146280" rIns="146280" bIns="146280" rtlCol="0" anchor="t" anchorCtr="0">
            <a:normAutofit fontScale="55000" lnSpcReduction="20000"/>
          </a:bodyPr>
          <a:lstStyle/>
          <a:p>
            <a:pPr marL="0" indent="0">
              <a:lnSpc>
                <a:spcPct val="115000"/>
              </a:lnSpc>
              <a:buSzPct val="159999"/>
              <a:buNone/>
            </a:pPr>
            <a:r>
              <a:rPr lang="no"/>
              <a:t>Positive feelings associated with approach cause the narrowing of cognitive and visual attention.</a:t>
            </a:r>
            <a:endParaRPr/>
          </a:p>
          <a:p>
            <a:pPr marL="0" indent="0">
              <a:lnSpc>
                <a:spcPct val="115000"/>
              </a:lnSpc>
              <a:spcBef>
                <a:spcPts val="1920"/>
              </a:spcBef>
              <a:buSzPct val="159999"/>
              <a:buNone/>
            </a:pPr>
            <a:r>
              <a:rPr lang="no"/>
              <a:t>When pictures of desirable foods appear in the center of a computer screen, observers’ attention narrows, leading them to better recognize words presented in the center of the screen than words presented at the periphery.</a:t>
            </a:r>
            <a:endParaRPr/>
          </a:p>
          <a:p>
            <a:pPr marL="0" indent="0">
              <a:lnSpc>
                <a:spcPct val="115000"/>
              </a:lnSpc>
              <a:spcBef>
                <a:spcPts val="1920"/>
              </a:spcBef>
              <a:buSzPct val="159999"/>
              <a:buNone/>
            </a:pPr>
            <a:r>
              <a:rPr lang="no"/>
              <a:t>“Participants showed less global attentional focus after viewing high-approach-motivating positive stimuli than after viewing low-approach-motivating positive stimuli.”</a:t>
            </a:r>
            <a:endParaRPr/>
          </a:p>
          <a:p>
            <a:pPr marL="0" indent="0">
              <a:lnSpc>
                <a:spcPct val="115000"/>
              </a:lnSpc>
              <a:spcBef>
                <a:spcPts val="1920"/>
              </a:spcBef>
              <a:buSzPct val="159999"/>
              <a:buNone/>
            </a:pPr>
            <a:endParaRPr/>
          </a:p>
          <a:p>
            <a:pPr marL="0" indent="0">
              <a:lnSpc>
                <a:spcPct val="115000"/>
              </a:lnSpc>
              <a:spcBef>
                <a:spcPts val="1920"/>
              </a:spcBef>
              <a:spcAft>
                <a:spcPts val="1920"/>
              </a:spcAft>
              <a:buSzPct val="159999"/>
              <a:buNone/>
            </a:pPr>
            <a:r>
              <a:rPr lang="no"/>
              <a:t>Narrowed attention limits access to relevant information such as alternative explanations and cues, such as cues of depth required to code distance.</a:t>
            </a:r>
            <a:endParaRPr/>
          </a:p>
        </p:txBody>
      </p:sp>
      <p:sp>
        <p:nvSpPr>
          <p:cNvPr id="205" name="Google Shape;205;p33"/>
          <p:cNvSpPr txBox="1">
            <a:spLocks noGrp="1"/>
          </p:cNvSpPr>
          <p:nvPr>
            <p:ph type="title"/>
          </p:nvPr>
        </p:nvSpPr>
        <p:spPr>
          <a:xfrm>
            <a:off x="588440" y="577480"/>
            <a:ext cx="13632960" cy="916320"/>
          </a:xfrm>
          <a:prstGeom prst="rect">
            <a:avLst/>
          </a:prstGeom>
          <a:noFill/>
          <a:ln>
            <a:noFill/>
          </a:ln>
        </p:spPr>
        <p:txBody>
          <a:bodyPr spcFirstLastPara="1" vert="horz" wrap="square" lIns="146280" tIns="146280" rIns="146280" bIns="146280" rtlCol="0" anchor="t" anchorCtr="0">
            <a:normAutofit fontScale="90000"/>
          </a:bodyPr>
          <a:lstStyle/>
          <a:p>
            <a:pPr>
              <a:lnSpc>
                <a:spcPct val="100000"/>
              </a:lnSpc>
              <a:buSzPct val="111111"/>
            </a:pPr>
            <a:r>
              <a:rPr lang="no"/>
              <a:t>Mechanism: Attention narrowing</a:t>
            </a:r>
            <a:endParaRPr/>
          </a:p>
        </p:txBody>
      </p:sp>
      <p:pic>
        <p:nvPicPr>
          <p:cNvPr id="206" name="Google Shape;206;p33"/>
          <p:cNvPicPr preferRelativeResize="0"/>
          <p:nvPr/>
        </p:nvPicPr>
        <p:blipFill rotWithShape="1">
          <a:blip r:embed="rId3">
            <a:alphaModFix/>
          </a:blip>
          <a:srcRect/>
          <a:stretch/>
        </p:blipFill>
        <p:spPr>
          <a:xfrm>
            <a:off x="9373241" y="1737641"/>
            <a:ext cx="5013323" cy="37599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animEffect transition="in" filter="fade">
                                      <p:cBhvr>
                                        <p:cTn id="7" dur="500"/>
                                        <p:tgtEl>
                                          <p:spTgt spid="20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4">
                                            <p:txEl>
                                              <p:pRg st="1" end="1"/>
                                            </p:txEl>
                                          </p:spTgt>
                                        </p:tgtEl>
                                        <p:attrNameLst>
                                          <p:attrName>style.visibility</p:attrName>
                                        </p:attrNameLst>
                                      </p:cBhvr>
                                      <p:to>
                                        <p:strVal val="visible"/>
                                      </p:to>
                                    </p:set>
                                    <p:animEffect transition="in" filter="fade">
                                      <p:cBhvr>
                                        <p:cTn id="11" dur="500"/>
                                        <p:tgtEl>
                                          <p:spTgt spid="20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4">
                                            <p:txEl>
                                              <p:pRg st="2" end="2"/>
                                            </p:txEl>
                                          </p:spTgt>
                                        </p:tgtEl>
                                        <p:attrNameLst>
                                          <p:attrName>style.visibility</p:attrName>
                                        </p:attrNameLst>
                                      </p:cBhvr>
                                      <p:to>
                                        <p:strVal val="visible"/>
                                      </p:to>
                                    </p:set>
                                    <p:animEffect transition="in" filter="fade">
                                      <p:cBhvr>
                                        <p:cTn id="15" dur="500"/>
                                        <p:tgtEl>
                                          <p:spTgt spid="20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4">
                                            <p:txEl>
                                              <p:pRg st="4" end="4"/>
                                            </p:txEl>
                                          </p:spTgt>
                                        </p:tgtEl>
                                        <p:attrNameLst>
                                          <p:attrName>style.visibility</p:attrName>
                                        </p:attrNameLst>
                                      </p:cBhvr>
                                      <p:to>
                                        <p:strVal val="visible"/>
                                      </p:to>
                                    </p:set>
                                    <p:animEffect transition="in" filter="fade">
                                      <p:cBhvr>
                                        <p:cTn id="19" dur="500"/>
                                        <p:tgtEl>
                                          <p:spTgt spid="20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68F574D-A617-4A59-ACC2-11A24D9B4418}"/>
              </a:ext>
            </a:extLst>
          </p:cNvPr>
          <p:cNvPicPr>
            <a:picLocks noChangeAspect="1"/>
          </p:cNvPicPr>
          <p:nvPr/>
        </p:nvPicPr>
        <p:blipFill>
          <a:blip r:embed="rId4"/>
          <a:stretch>
            <a:fillRect/>
          </a:stretch>
        </p:blipFill>
        <p:spPr>
          <a:xfrm>
            <a:off x="799454" y="157422"/>
            <a:ext cx="12456544" cy="4929967"/>
          </a:xfrm>
          <a:prstGeom prst="rect">
            <a:avLst/>
          </a:prstGeom>
        </p:spPr>
      </p:pic>
      <p:pic>
        <p:nvPicPr>
          <p:cNvPr id="7" name="Grafik 6">
            <a:extLst>
              <a:ext uri="{FF2B5EF4-FFF2-40B4-BE49-F238E27FC236}">
                <a16:creationId xmlns:a16="http://schemas.microsoft.com/office/drawing/2014/main" id="{7B766ACD-B282-4CD6-B5FE-4FC9CB515363}"/>
              </a:ext>
            </a:extLst>
          </p:cNvPr>
          <p:cNvPicPr>
            <a:picLocks noChangeAspect="1"/>
          </p:cNvPicPr>
          <p:nvPr/>
        </p:nvPicPr>
        <p:blipFill>
          <a:blip r:embed="rId5"/>
          <a:stretch>
            <a:fillRect/>
          </a:stretch>
        </p:blipFill>
        <p:spPr>
          <a:xfrm>
            <a:off x="585917" y="2957772"/>
            <a:ext cx="9253932" cy="2720971"/>
          </a:xfrm>
          <a:prstGeom prst="rect">
            <a:avLst/>
          </a:prstGeom>
        </p:spPr>
      </p:pic>
      <p:pic>
        <p:nvPicPr>
          <p:cNvPr id="8" name="Grafik 7">
            <a:extLst>
              <a:ext uri="{FF2B5EF4-FFF2-40B4-BE49-F238E27FC236}">
                <a16:creationId xmlns:a16="http://schemas.microsoft.com/office/drawing/2014/main" id="{4ABBCBAC-8AA1-4E06-ACEC-DDA5CDB30D19}"/>
              </a:ext>
            </a:extLst>
          </p:cNvPr>
          <p:cNvPicPr>
            <a:picLocks noChangeAspect="1"/>
          </p:cNvPicPr>
          <p:nvPr/>
        </p:nvPicPr>
        <p:blipFill>
          <a:blip r:embed="rId6"/>
          <a:stretch>
            <a:fillRect/>
          </a:stretch>
        </p:blipFill>
        <p:spPr>
          <a:xfrm>
            <a:off x="1038225" y="5758123"/>
            <a:ext cx="7258050" cy="902970"/>
          </a:xfrm>
          <a:prstGeom prst="rect">
            <a:avLst/>
          </a:prstGeom>
        </p:spPr>
      </p:pic>
      <p:pic>
        <p:nvPicPr>
          <p:cNvPr id="3" name="Picture 2">
            <a:extLst>
              <a:ext uri="{FF2B5EF4-FFF2-40B4-BE49-F238E27FC236}">
                <a16:creationId xmlns:a16="http://schemas.microsoft.com/office/drawing/2014/main" id="{7AEDB502-0B92-9CAA-89F9-3749A7622D43}"/>
              </a:ext>
            </a:extLst>
          </p:cNvPr>
          <p:cNvPicPr>
            <a:picLocks noChangeAspect="1"/>
          </p:cNvPicPr>
          <p:nvPr/>
        </p:nvPicPr>
        <p:blipFill>
          <a:blip r:embed="rId7"/>
          <a:stretch>
            <a:fillRect/>
          </a:stretch>
        </p:blipFill>
        <p:spPr>
          <a:xfrm>
            <a:off x="585917" y="0"/>
            <a:ext cx="5114854" cy="8229600"/>
          </a:xfrm>
          <a:prstGeom prst="rect">
            <a:avLst/>
          </a:prstGeom>
        </p:spPr>
      </p:pic>
      <p:pic>
        <p:nvPicPr>
          <p:cNvPr id="10" name="Picture 9">
            <a:extLst>
              <a:ext uri="{FF2B5EF4-FFF2-40B4-BE49-F238E27FC236}">
                <a16:creationId xmlns:a16="http://schemas.microsoft.com/office/drawing/2014/main" id="{5D2DD45D-789F-5322-12A8-DEF27C150D40}"/>
              </a:ext>
            </a:extLst>
          </p:cNvPr>
          <p:cNvPicPr>
            <a:picLocks noChangeAspect="1"/>
          </p:cNvPicPr>
          <p:nvPr/>
        </p:nvPicPr>
        <p:blipFill>
          <a:blip r:embed="rId8"/>
          <a:stretch>
            <a:fillRect/>
          </a:stretch>
        </p:blipFill>
        <p:spPr>
          <a:xfrm>
            <a:off x="5754213" y="0"/>
            <a:ext cx="4981598" cy="8229600"/>
          </a:xfrm>
          <a:prstGeom prst="rect">
            <a:avLst/>
          </a:prstGeom>
        </p:spPr>
      </p:pic>
      <p:pic>
        <p:nvPicPr>
          <p:cNvPr id="12" name="Picture 11">
            <a:extLst>
              <a:ext uri="{FF2B5EF4-FFF2-40B4-BE49-F238E27FC236}">
                <a16:creationId xmlns:a16="http://schemas.microsoft.com/office/drawing/2014/main" id="{5490E8F6-D947-FF32-9ADD-AE09CA1DC151}"/>
              </a:ext>
            </a:extLst>
          </p:cNvPr>
          <p:cNvPicPr>
            <a:picLocks noChangeAspect="1"/>
          </p:cNvPicPr>
          <p:nvPr/>
        </p:nvPicPr>
        <p:blipFill>
          <a:blip r:embed="rId9"/>
          <a:stretch>
            <a:fillRect/>
          </a:stretch>
        </p:blipFill>
        <p:spPr>
          <a:xfrm>
            <a:off x="2955094" y="638715"/>
            <a:ext cx="10514440" cy="6952170"/>
          </a:xfrm>
          <a:prstGeom prst="rect">
            <a:avLst/>
          </a:prstGeom>
        </p:spPr>
      </p:pic>
    </p:spTree>
    <p:custDataLst>
      <p:tags r:id="rId1"/>
    </p:custDataLst>
    <p:extLst>
      <p:ext uri="{BB962C8B-B14F-4D97-AF65-F5344CB8AC3E}">
        <p14:creationId xmlns:p14="http://schemas.microsoft.com/office/powerpoint/2010/main" val="16199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98EC-E6F6-000D-6F82-7621A4E0DE7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20C5336-CA0D-7A02-09D1-6010ACE1441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D41820D-2C80-A506-62B8-3DA27956F12C}"/>
              </a:ext>
            </a:extLst>
          </p:cNvPr>
          <p:cNvPicPr>
            <a:picLocks noChangeAspect="1"/>
          </p:cNvPicPr>
          <p:nvPr/>
        </p:nvPicPr>
        <p:blipFill>
          <a:blip r:embed="rId2"/>
          <a:stretch>
            <a:fillRect/>
          </a:stretch>
        </p:blipFill>
        <p:spPr>
          <a:xfrm>
            <a:off x="2668257" y="2308608"/>
            <a:ext cx="9293887" cy="3612384"/>
          </a:xfrm>
          <a:prstGeom prst="rect">
            <a:avLst/>
          </a:prstGeom>
        </p:spPr>
      </p:pic>
    </p:spTree>
    <p:extLst>
      <p:ext uri="{BB962C8B-B14F-4D97-AF65-F5344CB8AC3E}">
        <p14:creationId xmlns:p14="http://schemas.microsoft.com/office/powerpoint/2010/main" val="58083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1" y="1692099"/>
            <a:ext cx="8229600" cy="4845403"/>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02" y="1704263"/>
            <a:ext cx="8229599" cy="484540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21508" y="4305703"/>
            <a:ext cx="3002375" cy="484540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602084" y="1163661"/>
            <a:ext cx="4680428" cy="5014750"/>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Aptos" panose="02110004020202020204"/>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92111" y="1679932"/>
            <a:ext cx="8229604" cy="484540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el 1">
            <a:extLst>
              <a:ext uri="{FF2B5EF4-FFF2-40B4-BE49-F238E27FC236}">
                <a16:creationId xmlns:a16="http://schemas.microsoft.com/office/drawing/2014/main" id="{A80D938B-FD9D-45A0-ACCC-84BB89909F58}"/>
              </a:ext>
            </a:extLst>
          </p:cNvPr>
          <p:cNvSpPr>
            <a:spLocks noGrp="1"/>
          </p:cNvSpPr>
          <p:nvPr>
            <p:ph type="title"/>
          </p:nvPr>
        </p:nvSpPr>
        <p:spPr>
          <a:xfrm>
            <a:off x="560067" y="704227"/>
            <a:ext cx="3841639" cy="4064996"/>
          </a:xfrm>
        </p:spPr>
        <p:txBody>
          <a:bodyPr anchor="b">
            <a:normAutofit/>
          </a:bodyPr>
          <a:lstStyle/>
          <a:p>
            <a:pPr algn="r"/>
            <a:r>
              <a:rPr lang="de-DE" sz="4800">
                <a:solidFill>
                  <a:srgbClr val="FFFFFF"/>
                </a:solidFill>
              </a:rPr>
              <a:t>Starting point</a:t>
            </a:r>
          </a:p>
        </p:txBody>
      </p:sp>
      <p:sp>
        <p:nvSpPr>
          <p:cNvPr id="3" name="Inhaltsplatzhalter 2">
            <a:extLst>
              <a:ext uri="{FF2B5EF4-FFF2-40B4-BE49-F238E27FC236}">
                <a16:creationId xmlns:a16="http://schemas.microsoft.com/office/drawing/2014/main" id="{C7D7EC59-CC65-4D18-A568-15EB21630FBC}"/>
              </a:ext>
            </a:extLst>
          </p:cNvPr>
          <p:cNvSpPr>
            <a:spLocks noGrp="1"/>
          </p:cNvSpPr>
          <p:nvPr>
            <p:ph idx="1"/>
          </p:nvPr>
        </p:nvSpPr>
        <p:spPr>
          <a:xfrm>
            <a:off x="5772312" y="779377"/>
            <a:ext cx="7866416" cy="6655256"/>
          </a:xfrm>
        </p:spPr>
        <p:txBody>
          <a:bodyPr anchor="ctr">
            <a:normAutofit/>
          </a:bodyPr>
          <a:lstStyle/>
          <a:p>
            <a:r>
              <a:rPr lang="de-DE" sz="2400" dirty="0" err="1"/>
              <a:t>Disinformation</a:t>
            </a:r>
            <a:r>
              <a:rPr lang="de-DE" sz="2400" dirty="0"/>
              <a:t> </a:t>
            </a:r>
            <a:r>
              <a:rPr lang="de-DE" sz="2400" dirty="0" err="1"/>
              <a:t>problem</a:t>
            </a:r>
            <a:r>
              <a:rPr lang="de-DE" sz="2400" dirty="0"/>
              <a:t> </a:t>
            </a:r>
            <a:r>
              <a:rPr lang="de-DE" sz="2400" dirty="0" err="1"/>
              <a:t>is</a:t>
            </a:r>
            <a:r>
              <a:rPr lang="de-DE" sz="2400" dirty="0"/>
              <a:t> </a:t>
            </a:r>
            <a:r>
              <a:rPr lang="de-DE" sz="2400" dirty="0" err="1"/>
              <a:t>getting</a:t>
            </a:r>
            <a:r>
              <a:rPr lang="de-DE" sz="2400" dirty="0"/>
              <a:t> </a:t>
            </a:r>
            <a:r>
              <a:rPr lang="de-DE" sz="2400" dirty="0" err="1"/>
              <a:t>worse</a:t>
            </a:r>
            <a:r>
              <a:rPr lang="de-DE" sz="2400" dirty="0"/>
              <a:t>, </a:t>
            </a:r>
            <a:r>
              <a:rPr lang="de-DE" sz="2400" dirty="0" err="1"/>
              <a:t>aggravated</a:t>
            </a:r>
            <a:r>
              <a:rPr lang="de-DE" sz="2400" dirty="0"/>
              <a:t> </a:t>
            </a:r>
            <a:r>
              <a:rPr lang="de-DE" sz="2400" dirty="0" err="1"/>
              <a:t>by</a:t>
            </a:r>
            <a:r>
              <a:rPr lang="de-DE" sz="2400" dirty="0"/>
              <a:t> </a:t>
            </a:r>
            <a:r>
              <a:rPr lang="de-DE" sz="2400" dirty="0" err="1"/>
              <a:t>influx</a:t>
            </a:r>
            <a:r>
              <a:rPr lang="de-DE" sz="2400" dirty="0"/>
              <a:t> </a:t>
            </a:r>
            <a:r>
              <a:rPr lang="de-DE" sz="2400" dirty="0" err="1"/>
              <a:t>of</a:t>
            </a:r>
            <a:r>
              <a:rPr lang="de-DE" sz="2400" dirty="0"/>
              <a:t> online </a:t>
            </a:r>
            <a:r>
              <a:rPr lang="de-DE" sz="2400" dirty="0" err="1"/>
              <a:t>media</a:t>
            </a:r>
            <a:r>
              <a:rPr lang="de-DE" sz="2400" dirty="0"/>
              <a:t>, social </a:t>
            </a:r>
            <a:r>
              <a:rPr lang="de-DE" sz="2400" dirty="0" err="1"/>
              <a:t>media</a:t>
            </a:r>
            <a:r>
              <a:rPr lang="de-DE" sz="2400" dirty="0"/>
              <a:t> and </a:t>
            </a:r>
            <a:r>
              <a:rPr lang="de-DE" sz="2400" dirty="0" err="1"/>
              <a:t>the</a:t>
            </a:r>
            <a:r>
              <a:rPr lang="de-DE" sz="2400" dirty="0"/>
              <a:t> </a:t>
            </a:r>
            <a:r>
              <a:rPr lang="de-DE" sz="2400" dirty="0" err="1"/>
              <a:t>resulting</a:t>
            </a:r>
            <a:r>
              <a:rPr lang="de-DE" sz="2400" dirty="0"/>
              <a:t> </a:t>
            </a:r>
            <a:r>
              <a:rPr lang="de-DE" sz="2400" dirty="0" err="1"/>
              <a:t>ability</a:t>
            </a:r>
            <a:r>
              <a:rPr lang="de-DE" sz="2400" dirty="0"/>
              <a:t> </a:t>
            </a:r>
            <a:r>
              <a:rPr lang="de-DE" sz="2400" dirty="0" err="1"/>
              <a:t>of</a:t>
            </a:r>
            <a:r>
              <a:rPr lang="de-DE" sz="2400" dirty="0"/>
              <a:t> </a:t>
            </a:r>
            <a:r>
              <a:rPr lang="de-DE" sz="2400" dirty="0" err="1"/>
              <a:t>individuals</a:t>
            </a:r>
            <a:r>
              <a:rPr lang="de-DE" sz="2400" dirty="0"/>
              <a:t> </a:t>
            </a:r>
            <a:r>
              <a:rPr lang="de-DE" sz="2400" dirty="0" err="1"/>
              <a:t>to</a:t>
            </a:r>
            <a:r>
              <a:rPr lang="de-DE" sz="2400" dirty="0"/>
              <a:t> </a:t>
            </a:r>
            <a:r>
              <a:rPr lang="de-DE" sz="2400" dirty="0" err="1"/>
              <a:t>reach</a:t>
            </a:r>
            <a:r>
              <a:rPr lang="de-DE" sz="2400" dirty="0"/>
              <a:t> larger </a:t>
            </a:r>
            <a:r>
              <a:rPr lang="de-DE" sz="2400" dirty="0" err="1"/>
              <a:t>audiences</a:t>
            </a:r>
            <a:r>
              <a:rPr lang="de-DE" sz="2400" dirty="0"/>
              <a:t>.</a:t>
            </a:r>
          </a:p>
          <a:p>
            <a:r>
              <a:rPr lang="de-DE" sz="2400" dirty="0"/>
              <a:t>83% </a:t>
            </a:r>
            <a:r>
              <a:rPr lang="de-DE" sz="2400" dirty="0" err="1"/>
              <a:t>of</a:t>
            </a:r>
            <a:r>
              <a:rPr lang="de-DE" sz="2400" dirty="0"/>
              <a:t> </a:t>
            </a:r>
            <a:r>
              <a:rPr lang="de-DE" sz="2400" dirty="0" err="1"/>
              <a:t>Europeans</a:t>
            </a:r>
            <a:r>
              <a:rPr lang="de-DE" sz="2400" dirty="0"/>
              <a:t> </a:t>
            </a:r>
            <a:r>
              <a:rPr lang="de-DE" sz="2400" dirty="0" err="1"/>
              <a:t>think</a:t>
            </a:r>
            <a:r>
              <a:rPr lang="de-DE" sz="2400" dirty="0"/>
              <a:t> </a:t>
            </a:r>
            <a:r>
              <a:rPr lang="de-DE" sz="2400" dirty="0" err="1"/>
              <a:t>that</a:t>
            </a:r>
            <a:r>
              <a:rPr lang="de-DE" sz="2400" dirty="0"/>
              <a:t> Fake News </a:t>
            </a:r>
            <a:r>
              <a:rPr lang="de-DE" sz="2400" dirty="0" err="1"/>
              <a:t>is</a:t>
            </a:r>
            <a:r>
              <a:rPr lang="de-DE" sz="2400" dirty="0"/>
              <a:t> a </a:t>
            </a:r>
            <a:r>
              <a:rPr lang="de-DE" sz="2400" dirty="0" err="1"/>
              <a:t>threat</a:t>
            </a:r>
            <a:r>
              <a:rPr lang="de-DE" sz="2400" dirty="0"/>
              <a:t> </a:t>
            </a:r>
            <a:r>
              <a:rPr lang="de-DE" sz="2400" dirty="0" err="1"/>
              <a:t>to</a:t>
            </a:r>
            <a:r>
              <a:rPr lang="de-DE" sz="2400" dirty="0"/>
              <a:t> </a:t>
            </a:r>
            <a:r>
              <a:rPr lang="de-DE" sz="2400" dirty="0" err="1"/>
              <a:t>democracy</a:t>
            </a:r>
            <a:r>
              <a:rPr lang="de-DE" sz="2400" dirty="0"/>
              <a:t> (Eurobarometer, 2018)</a:t>
            </a:r>
          </a:p>
          <a:p>
            <a:r>
              <a:rPr lang="de-DE" sz="2400" dirty="0"/>
              <a:t>News </a:t>
            </a:r>
            <a:r>
              <a:rPr lang="de-DE" sz="2400" dirty="0" err="1"/>
              <a:t>organizations</a:t>
            </a:r>
            <a:r>
              <a:rPr lang="de-DE" sz="2400" dirty="0"/>
              <a:t> </a:t>
            </a:r>
            <a:r>
              <a:rPr lang="de-DE" sz="2400" dirty="0" err="1"/>
              <a:t>launched</a:t>
            </a:r>
            <a:r>
              <a:rPr lang="de-DE" sz="2400" dirty="0"/>
              <a:t> </a:t>
            </a:r>
            <a:r>
              <a:rPr lang="de-DE" sz="2400" dirty="0" err="1"/>
              <a:t>fact-checking</a:t>
            </a:r>
            <a:r>
              <a:rPr lang="de-DE" sz="2400" dirty="0"/>
              <a:t> initiatives.</a:t>
            </a:r>
          </a:p>
          <a:p>
            <a:r>
              <a:rPr lang="de-DE" sz="2400" dirty="0"/>
              <a:t>Technology </a:t>
            </a:r>
            <a:r>
              <a:rPr lang="de-DE" sz="2400" dirty="0" err="1"/>
              <a:t>companies</a:t>
            </a:r>
            <a:r>
              <a:rPr lang="de-DE" sz="2400" dirty="0"/>
              <a:t> </a:t>
            </a:r>
            <a:r>
              <a:rPr lang="de-DE" sz="2400" dirty="0" err="1"/>
              <a:t>started</a:t>
            </a:r>
            <a:r>
              <a:rPr lang="de-DE" sz="2400" dirty="0"/>
              <a:t> </a:t>
            </a:r>
            <a:r>
              <a:rPr lang="de-DE" sz="2400" dirty="0" err="1"/>
              <a:t>to</a:t>
            </a:r>
            <a:r>
              <a:rPr lang="de-DE" sz="2400" dirty="0"/>
              <a:t> </a:t>
            </a:r>
            <a:r>
              <a:rPr lang="de-DE" sz="2400" dirty="0" err="1"/>
              <a:t>remove</a:t>
            </a:r>
            <a:r>
              <a:rPr lang="de-DE" sz="2400" dirty="0"/>
              <a:t> </a:t>
            </a:r>
            <a:r>
              <a:rPr lang="de-DE" sz="2400" dirty="0" err="1"/>
              <a:t>accounts</a:t>
            </a:r>
            <a:r>
              <a:rPr lang="de-DE" sz="2400" dirty="0"/>
              <a:t>, warn, </a:t>
            </a:r>
            <a:r>
              <a:rPr lang="de-DE" sz="2400" dirty="0" err="1"/>
              <a:t>inform</a:t>
            </a:r>
            <a:r>
              <a:rPr lang="de-DE" sz="2400" dirty="0"/>
              <a:t>, etc.</a:t>
            </a:r>
          </a:p>
          <a:p>
            <a:r>
              <a:rPr lang="de-DE" sz="2400" dirty="0"/>
              <a:t>People </a:t>
            </a:r>
            <a:r>
              <a:rPr lang="de-DE" sz="2400" dirty="0" err="1"/>
              <a:t>start</a:t>
            </a:r>
            <a:r>
              <a:rPr lang="de-DE" sz="2400" dirty="0"/>
              <a:t> </a:t>
            </a:r>
            <a:r>
              <a:rPr lang="de-DE" sz="2400" dirty="0" err="1"/>
              <a:t>to</a:t>
            </a:r>
            <a:r>
              <a:rPr lang="de-DE" sz="2400" dirty="0"/>
              <a:t> </a:t>
            </a:r>
            <a:r>
              <a:rPr lang="de-DE" sz="2400" dirty="0" err="1"/>
              <a:t>get</a:t>
            </a:r>
            <a:r>
              <a:rPr lang="de-DE" sz="2400" dirty="0"/>
              <a:t> </a:t>
            </a:r>
            <a:r>
              <a:rPr lang="de-DE" sz="2400" dirty="0" err="1"/>
              <a:t>educated</a:t>
            </a:r>
            <a:r>
              <a:rPr lang="de-DE" sz="2400" dirty="0"/>
              <a:t> </a:t>
            </a:r>
            <a:r>
              <a:rPr lang="de-DE" sz="2400" dirty="0" err="1"/>
              <a:t>about</a:t>
            </a:r>
            <a:r>
              <a:rPr lang="de-DE" sz="2400" dirty="0"/>
              <a:t> </a:t>
            </a:r>
            <a:r>
              <a:rPr lang="de-DE" sz="2400" dirty="0" err="1"/>
              <a:t>the</a:t>
            </a:r>
            <a:r>
              <a:rPr lang="de-DE" sz="2400" dirty="0"/>
              <a:t> fake </a:t>
            </a:r>
            <a:r>
              <a:rPr lang="de-DE" sz="2400" dirty="0" err="1"/>
              <a:t>news</a:t>
            </a:r>
            <a:r>
              <a:rPr lang="de-DE" sz="2400" dirty="0"/>
              <a:t> </a:t>
            </a:r>
            <a:r>
              <a:rPr lang="de-DE" sz="2400" dirty="0" err="1"/>
              <a:t>phenomenon</a:t>
            </a:r>
            <a:r>
              <a:rPr lang="de-DE" sz="2400" dirty="0"/>
              <a:t> and </a:t>
            </a:r>
            <a:r>
              <a:rPr lang="de-DE" sz="2400" dirty="0" err="1"/>
              <a:t>how</a:t>
            </a:r>
            <a:r>
              <a:rPr lang="de-DE" sz="2400" dirty="0"/>
              <a:t> </a:t>
            </a:r>
            <a:r>
              <a:rPr lang="de-DE" sz="2400" dirty="0" err="1"/>
              <a:t>to</a:t>
            </a:r>
            <a:r>
              <a:rPr lang="de-DE" sz="2400" dirty="0"/>
              <a:t> </a:t>
            </a:r>
            <a:r>
              <a:rPr lang="de-DE" sz="2400" dirty="0" err="1"/>
              <a:t>spot</a:t>
            </a:r>
            <a:r>
              <a:rPr lang="de-DE" sz="2400" dirty="0"/>
              <a:t> </a:t>
            </a:r>
            <a:r>
              <a:rPr lang="de-DE" sz="2400" dirty="0" err="1"/>
              <a:t>them</a:t>
            </a:r>
            <a:r>
              <a:rPr lang="de-DE" sz="2400" dirty="0"/>
              <a:t> (e.g. bbc.co.uk/</a:t>
            </a:r>
            <a:r>
              <a:rPr lang="de-DE" sz="2400" dirty="0" err="1"/>
              <a:t>beyondfakenews</a:t>
            </a:r>
            <a:r>
              <a:rPr lang="de-DE" sz="2400" dirty="0"/>
              <a:t>)</a:t>
            </a:r>
          </a:p>
          <a:p>
            <a:endParaRPr lang="de-DE" sz="2400" dirty="0"/>
          </a:p>
          <a:p>
            <a:pPr marL="0" indent="0">
              <a:buNone/>
            </a:pPr>
            <a:r>
              <a:rPr lang="de-DE" sz="2400" dirty="0"/>
              <a:t>Ultimate </a:t>
            </a:r>
            <a:r>
              <a:rPr lang="de-DE" sz="2400" dirty="0" err="1"/>
              <a:t>question</a:t>
            </a:r>
            <a:r>
              <a:rPr lang="de-DE" sz="2400" dirty="0"/>
              <a:t>: </a:t>
            </a:r>
            <a:r>
              <a:rPr lang="de-DE" sz="2400" dirty="0" err="1"/>
              <a:t>What</a:t>
            </a:r>
            <a:r>
              <a:rPr lang="de-DE" sz="2400" dirty="0"/>
              <a:t> </a:t>
            </a:r>
            <a:r>
              <a:rPr lang="de-DE" sz="2400" dirty="0" err="1"/>
              <a:t>makes</a:t>
            </a:r>
            <a:r>
              <a:rPr lang="de-DE" sz="2400" dirty="0"/>
              <a:t> </a:t>
            </a:r>
            <a:r>
              <a:rPr lang="de-DE" sz="2400" dirty="0" err="1"/>
              <a:t>people</a:t>
            </a:r>
            <a:r>
              <a:rPr lang="de-DE" sz="2400" dirty="0"/>
              <a:t> </a:t>
            </a:r>
            <a:r>
              <a:rPr lang="de-DE" sz="2400" dirty="0" err="1"/>
              <a:t>believe</a:t>
            </a:r>
            <a:r>
              <a:rPr lang="de-DE" sz="2400" dirty="0"/>
              <a:t> in fake </a:t>
            </a:r>
            <a:r>
              <a:rPr lang="de-DE" sz="2400" dirty="0" err="1"/>
              <a:t>news</a:t>
            </a:r>
            <a:r>
              <a:rPr lang="de-DE" sz="2400" dirty="0"/>
              <a:t>?</a:t>
            </a:r>
          </a:p>
        </p:txBody>
      </p:sp>
    </p:spTree>
    <p:custDataLst>
      <p:tags r:id="rId1"/>
    </p:custDataLst>
    <p:extLst>
      <p:ext uri="{BB962C8B-B14F-4D97-AF65-F5344CB8AC3E}">
        <p14:creationId xmlns:p14="http://schemas.microsoft.com/office/powerpoint/2010/main" val="3377325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498720" y="712040"/>
            <a:ext cx="13632960" cy="916320"/>
          </a:xfrm>
          <a:prstGeom prst="rect">
            <a:avLst/>
          </a:prstGeom>
          <a:noFill/>
          <a:ln>
            <a:noFill/>
          </a:ln>
        </p:spPr>
        <p:txBody>
          <a:bodyPr spcFirstLastPara="1" vert="horz" wrap="square" lIns="146280" tIns="146280" rIns="146280" bIns="146280" rtlCol="0" anchor="t" anchorCtr="0">
            <a:normAutofit fontScale="90000"/>
          </a:bodyPr>
          <a:lstStyle/>
          <a:p>
            <a:pPr>
              <a:lnSpc>
                <a:spcPct val="100000"/>
              </a:lnSpc>
              <a:buSzPct val="111111"/>
            </a:pPr>
            <a:r>
              <a:rPr lang="no"/>
              <a:t>Research Methods</a:t>
            </a:r>
            <a:endParaRPr/>
          </a:p>
        </p:txBody>
      </p:sp>
      <p:sp>
        <p:nvSpPr>
          <p:cNvPr id="212" name="Google Shape;212;p34"/>
          <p:cNvSpPr txBox="1">
            <a:spLocks noGrp="1"/>
          </p:cNvSpPr>
          <p:nvPr>
            <p:ph type="body" idx="1"/>
          </p:nvPr>
        </p:nvSpPr>
        <p:spPr>
          <a:xfrm>
            <a:off x="498720" y="1843960"/>
            <a:ext cx="13632960" cy="5466240"/>
          </a:xfrm>
          <a:prstGeom prst="rect">
            <a:avLst/>
          </a:prstGeom>
          <a:noFill/>
          <a:ln>
            <a:noFill/>
          </a:ln>
        </p:spPr>
        <p:txBody>
          <a:bodyPr spcFirstLastPara="1" vert="horz" wrap="square" lIns="146280" tIns="146280" rIns="146280" bIns="146280" rtlCol="0" anchor="t" anchorCtr="0">
            <a:normAutofit fontScale="92500" lnSpcReduction="10000"/>
          </a:bodyPr>
          <a:lstStyle/>
          <a:p>
            <a:pPr>
              <a:lnSpc>
                <a:spcPct val="115000"/>
              </a:lnSpc>
            </a:pPr>
            <a:r>
              <a:rPr lang="no" dirty="0"/>
              <a:t>Correlational design based on self-reported data</a:t>
            </a:r>
            <a:endParaRPr dirty="0"/>
          </a:p>
          <a:p>
            <a:pPr>
              <a:lnSpc>
                <a:spcPct val="115000"/>
              </a:lnSpc>
            </a:pPr>
            <a:r>
              <a:rPr lang="no" dirty="0"/>
              <a:t>Online Survey Microsoft Forms; (HSAS), n=163,  44% females</a:t>
            </a:r>
            <a:endParaRPr dirty="0"/>
          </a:p>
          <a:p>
            <a:pPr>
              <a:lnSpc>
                <a:spcPct val="115000"/>
              </a:lnSpc>
            </a:pPr>
            <a:r>
              <a:rPr lang="no" dirty="0"/>
              <a:t>SECS to assess general conservatism across societal and economic topics</a:t>
            </a:r>
            <a:endParaRPr dirty="0"/>
          </a:p>
          <a:p>
            <a:pPr>
              <a:lnSpc>
                <a:spcPct val="115000"/>
              </a:lnSpc>
            </a:pPr>
            <a:r>
              <a:rPr lang="no" dirty="0"/>
              <a:t>12 Political Statements across political spectrum (7 fakes)</a:t>
            </a:r>
            <a:endParaRPr dirty="0"/>
          </a:p>
          <a:p>
            <a:pPr>
              <a:lnSpc>
                <a:spcPct val="115000"/>
              </a:lnSpc>
            </a:pPr>
            <a:r>
              <a:rPr lang="no" dirty="0"/>
              <a:t>Assess agreement with specific statement</a:t>
            </a:r>
            <a:endParaRPr dirty="0"/>
          </a:p>
          <a:p>
            <a:pPr>
              <a:lnSpc>
                <a:spcPct val="115000"/>
              </a:lnSpc>
            </a:pPr>
            <a:r>
              <a:rPr lang="no" dirty="0"/>
              <a:t>Sociodemographic data: age, gender, educational level</a:t>
            </a:r>
            <a:endParaRPr dirty="0"/>
          </a:p>
          <a:p>
            <a:pPr>
              <a:lnSpc>
                <a:spcPct val="115000"/>
              </a:lnSpc>
            </a:pPr>
            <a:r>
              <a:rPr lang="no" b="1" dirty="0"/>
              <a:t>Programm</a:t>
            </a:r>
            <a:r>
              <a:rPr lang="no" dirty="0"/>
              <a:t>: Wav2Lip</a:t>
            </a:r>
            <a:endParaRPr dirty="0"/>
          </a:p>
          <a:p>
            <a:pPr lvl="1">
              <a:lnSpc>
                <a:spcPct val="115000"/>
              </a:lnSpc>
            </a:pPr>
            <a:r>
              <a:rPr lang="en-GB" dirty="0"/>
              <a:t>Insert audio track (.wav) and video (mp4) into the program
Wav2Lip changes lip movements, not the face</a:t>
            </a:r>
            <a:endParaRPr dirty="0"/>
          </a:p>
          <a:p>
            <a:pPr indent="0">
              <a:lnSpc>
                <a:spcPct val="115000"/>
              </a:lnSpc>
              <a:spcBef>
                <a:spcPts val="1920"/>
              </a:spcBef>
              <a:spcAft>
                <a:spcPts val="192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141640" y="593000"/>
            <a:ext cx="13632960" cy="916320"/>
          </a:xfrm>
          <a:prstGeom prst="rect">
            <a:avLst/>
          </a:prstGeom>
        </p:spPr>
        <p:txBody>
          <a:bodyPr spcFirstLastPara="1" vert="horz" wrap="square" lIns="146280" tIns="146280" rIns="146280" bIns="146280" rtlCol="0" anchor="t" anchorCtr="0">
            <a:normAutofit fontScale="90000"/>
          </a:bodyPr>
          <a:lstStyle/>
          <a:p>
            <a:r>
              <a:rPr lang="no"/>
              <a:t>Results</a:t>
            </a:r>
            <a:endParaRPr/>
          </a:p>
        </p:txBody>
      </p:sp>
      <p:pic>
        <p:nvPicPr>
          <p:cNvPr id="218" name="Google Shape;218;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9120" y="1702121"/>
            <a:ext cx="7786939" cy="4604676"/>
          </a:xfrm>
          <a:prstGeom prst="rect">
            <a:avLst/>
          </a:prstGeom>
          <a:noFill/>
          <a:ln>
            <a:noFill/>
          </a:ln>
        </p:spPr>
      </p:pic>
      <p:sp>
        <p:nvSpPr>
          <p:cNvPr id="219" name="Google Shape;219;p35"/>
          <p:cNvSpPr txBox="1"/>
          <p:nvPr/>
        </p:nvSpPr>
        <p:spPr>
          <a:xfrm>
            <a:off x="8882360" y="695681"/>
            <a:ext cx="4777237" cy="1625012"/>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Social conservatism was negatively correlated with DF recognition skills (r=.27).</a:t>
            </a:r>
            <a:endParaRPr sz="2880" dirty="0">
              <a:solidFill>
                <a:prstClr val="black"/>
              </a:solidFill>
              <a:latin typeface="Aptos" panose="02110004020202020204"/>
            </a:endParaRPr>
          </a:p>
        </p:txBody>
      </p:sp>
      <p:sp>
        <p:nvSpPr>
          <p:cNvPr id="220" name="Google Shape;220;p35"/>
          <p:cNvSpPr txBox="1"/>
          <p:nvPr/>
        </p:nvSpPr>
        <p:spPr>
          <a:xfrm>
            <a:off x="8882359" y="2718667"/>
            <a:ext cx="4777236" cy="2068210"/>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Agreement with individual statements was negatively correlated with DF recognition skills (r=-.35).</a:t>
            </a:r>
            <a:endParaRPr sz="2880" dirty="0">
              <a:solidFill>
                <a:prstClr val="black"/>
              </a:solidFill>
              <a:latin typeface="Aptos" panose="02110004020202020204"/>
            </a:endParaRPr>
          </a:p>
        </p:txBody>
      </p:sp>
      <p:sp>
        <p:nvSpPr>
          <p:cNvPr id="221" name="Google Shape;221;p35"/>
          <p:cNvSpPr txBox="1"/>
          <p:nvPr/>
        </p:nvSpPr>
        <p:spPr>
          <a:xfrm>
            <a:off x="8882360" y="4967135"/>
            <a:ext cx="4777235" cy="1625012"/>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The effect remained unchanged, when controlled for age.</a:t>
            </a:r>
            <a:endParaRPr sz="2880" dirty="0">
              <a:solidFill>
                <a:prstClr val="black"/>
              </a:solidFill>
              <a:latin typeface="Aptos" panose="02110004020202020204"/>
            </a:endParaRPr>
          </a:p>
        </p:txBody>
      </p:sp>
    </p:spTree>
    <p:extLst>
      <p:ext uri="{BB962C8B-B14F-4D97-AF65-F5344CB8AC3E}">
        <p14:creationId xmlns:p14="http://schemas.microsoft.com/office/powerpoint/2010/main" val="304162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barn(inVertical)">
                                      <p:cBhvr>
                                        <p:cTn id="7" dur="500"/>
                                        <p:tgtEl>
                                          <p:spTgt spid="2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20"/>
                                        </p:tgtEl>
                                        <p:attrNameLst>
                                          <p:attrName>style.visibility</p:attrName>
                                        </p:attrNameLst>
                                      </p:cBhvr>
                                      <p:to>
                                        <p:strVal val="visible"/>
                                      </p:to>
                                    </p:set>
                                    <p:animEffect transition="in" filter="barn(inVertical)">
                                      <p:cBhvr>
                                        <p:cTn id="11" dur="500"/>
                                        <p:tgtEl>
                                          <p:spTgt spid="22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1"/>
                                        </p:tgtEl>
                                        <p:attrNameLst>
                                          <p:attrName>style.visibility</p:attrName>
                                        </p:attrNameLst>
                                      </p:cBhvr>
                                      <p:to>
                                        <p:strVal val="visible"/>
                                      </p:to>
                                    </p:set>
                                    <p:animEffect transition="in" filter="barn(inVertical)">
                                      <p:cBhvr>
                                        <p:cTn id="15"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1645920" y="378997"/>
            <a:ext cx="11384160" cy="1212000"/>
          </a:xfrm>
          <a:prstGeom prst="rect">
            <a:avLst/>
          </a:prstGeom>
          <a:noFill/>
          <a:ln>
            <a:noFill/>
          </a:ln>
        </p:spPr>
        <p:txBody>
          <a:bodyPr spcFirstLastPara="1" vert="horz" wrap="square" lIns="146280" tIns="146280" rIns="146280" bIns="146280" rtlCol="0" anchor="b" anchorCtr="0">
            <a:normAutofit/>
          </a:bodyPr>
          <a:lstStyle/>
          <a:p>
            <a:pPr algn="ctr">
              <a:lnSpc>
                <a:spcPct val="100000"/>
              </a:lnSpc>
              <a:spcBef>
                <a:spcPts val="0"/>
              </a:spcBef>
              <a:buSzPts val="2800"/>
            </a:pPr>
            <a:r>
              <a:rPr lang="no"/>
              <a:t>Device choice</a:t>
            </a:r>
            <a:endParaRPr/>
          </a:p>
        </p:txBody>
      </p:sp>
      <p:pic>
        <p:nvPicPr>
          <p:cNvPr id="228" name="Google Shape;228;p36"/>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872349" y="1590088"/>
            <a:ext cx="8417280" cy="5535360"/>
          </a:xfrm>
          <a:prstGeom prst="rect">
            <a:avLst/>
          </a:prstGeom>
          <a:noFill/>
          <a:ln>
            <a:noFill/>
          </a:ln>
        </p:spPr>
      </p:pic>
      <p:sp>
        <p:nvSpPr>
          <p:cNvPr id="229" name="Google Shape;229;p36"/>
          <p:cNvSpPr txBox="1">
            <a:spLocks noGrp="1"/>
          </p:cNvSpPr>
          <p:nvPr>
            <p:ph type="sldNum" idx="12"/>
          </p:nvPr>
        </p:nvSpPr>
        <p:spPr>
          <a:xfrm>
            <a:off x="13339608" y="7627621"/>
            <a:ext cx="1046400" cy="438240"/>
          </a:xfrm>
          <a:prstGeom prst="rect">
            <a:avLst/>
          </a:prstGeom>
          <a:noFill/>
          <a:ln>
            <a:noFill/>
          </a:ln>
        </p:spPr>
        <p:txBody>
          <a:bodyPr spcFirstLastPara="1" vert="horz" wrap="square" lIns="146280" tIns="146280" rIns="146280" bIns="146280" rtlCol="0" anchor="ctr" anchorCtr="0">
            <a:normAutofit fontScale="25000" lnSpcReduction="20000"/>
          </a:bodyPr>
          <a:lstStyle/>
          <a:p>
            <a:pPr defTabSz="1097280">
              <a:spcAft>
                <a:spcPts val="720"/>
              </a:spcAft>
              <a:buSzPct val="100000"/>
            </a:pPr>
            <a:fld id="{00000000-1234-1234-1234-123412341234}" type="slidenum">
              <a:rPr lang="no">
                <a:solidFill>
                  <a:prstClr val="white"/>
                </a:solidFill>
                <a:latin typeface="Aptos" panose="02110004020202020204"/>
              </a:rPr>
              <a:pPr defTabSz="1097280">
                <a:spcAft>
                  <a:spcPts val="720"/>
                </a:spcAft>
                <a:buSzPct val="100000"/>
              </a:pPr>
              <a:t>72</a:t>
            </a:fld>
            <a:endParaRPr>
              <a:solidFill>
                <a:prstClr val="white"/>
              </a:solidFill>
              <a:latin typeface="Aptos" panose="02110004020202020204"/>
            </a:endParaRPr>
          </a:p>
        </p:txBody>
      </p:sp>
      <p:cxnSp>
        <p:nvCxnSpPr>
          <p:cNvPr id="230" name="Google Shape;230;p36"/>
          <p:cNvCxnSpPr/>
          <p:nvPr/>
        </p:nvCxnSpPr>
        <p:spPr>
          <a:xfrm>
            <a:off x="5151440" y="3623029"/>
            <a:ext cx="4897440" cy="0"/>
          </a:xfrm>
          <a:prstGeom prst="straightConnector1">
            <a:avLst/>
          </a:prstGeom>
          <a:noFill/>
          <a:ln w="9525" cap="flat" cmpd="sng">
            <a:solidFill>
              <a:srgbClr val="FF0000"/>
            </a:solidFill>
            <a:prstDash val="solid"/>
            <a:round/>
            <a:headEnd type="none" w="sm" len="sm"/>
            <a:tailEnd type="none" w="sm" len="sm"/>
          </a:ln>
        </p:spPr>
      </p:cxnSp>
      <p:cxnSp>
        <p:nvCxnSpPr>
          <p:cNvPr id="231" name="Google Shape;231;p36"/>
          <p:cNvCxnSpPr/>
          <p:nvPr/>
        </p:nvCxnSpPr>
        <p:spPr>
          <a:xfrm>
            <a:off x="5151440" y="3916976"/>
            <a:ext cx="4897440" cy="0"/>
          </a:xfrm>
          <a:prstGeom prst="straightConnector1">
            <a:avLst/>
          </a:prstGeom>
          <a:noFill/>
          <a:ln w="9525" cap="flat" cmpd="sng">
            <a:solidFill>
              <a:srgbClr val="FF0000"/>
            </a:solidFill>
            <a:prstDash val="solid"/>
            <a:round/>
            <a:headEnd type="none" w="sm" len="sm"/>
            <a:tailEnd type="none" w="sm" len="sm"/>
          </a:ln>
        </p:spPr>
      </p:cxnSp>
      <p:cxnSp>
        <p:nvCxnSpPr>
          <p:cNvPr id="232" name="Google Shape;232;p36"/>
          <p:cNvCxnSpPr/>
          <p:nvPr/>
        </p:nvCxnSpPr>
        <p:spPr>
          <a:xfrm>
            <a:off x="10191388" y="3625487"/>
            <a:ext cx="24960" cy="272160"/>
          </a:xfrm>
          <a:prstGeom prst="straightConnector1">
            <a:avLst/>
          </a:prstGeom>
          <a:noFill/>
          <a:ln w="9525" cap="flat" cmpd="sng">
            <a:solidFill>
              <a:srgbClr val="3B7FF2"/>
            </a:solidFill>
            <a:prstDash val="solid"/>
            <a:round/>
            <a:headEnd type="triangle" w="med" len="med"/>
            <a:tailEnd type="triangle" w="med" len="med"/>
          </a:ln>
        </p:spPr>
      </p:cxnSp>
      <p:sp>
        <p:nvSpPr>
          <p:cNvPr id="233" name="Google Shape;233;p36"/>
          <p:cNvSpPr txBox="1"/>
          <p:nvPr/>
        </p:nvSpPr>
        <p:spPr>
          <a:xfrm>
            <a:off x="10281557" y="3606801"/>
            <a:ext cx="3291840" cy="369283"/>
          </a:xfrm>
          <a:prstGeom prst="rect">
            <a:avLst/>
          </a:prstGeom>
          <a:noFill/>
          <a:ln>
            <a:noFill/>
          </a:ln>
        </p:spPr>
        <p:txBody>
          <a:bodyPr spcFirstLastPara="1" wrap="square" lIns="109720" tIns="54840" rIns="109720" bIns="54840" anchor="t" anchorCtr="0">
            <a:spAutoFit/>
          </a:bodyPr>
          <a:lstStyle/>
          <a:p>
            <a:pPr defTabSz="1097280"/>
            <a:r>
              <a:rPr lang="no" sz="1680">
                <a:solidFill>
                  <a:srgbClr val="7F7F7F"/>
                </a:solidFill>
                <a:latin typeface="Arial"/>
                <a:ea typeface="Arial"/>
                <a:cs typeface="Arial"/>
                <a:sym typeface="Arial"/>
              </a:rPr>
              <a:t>0,41 SD</a:t>
            </a:r>
            <a:endParaRPr sz="2880">
              <a:solidFill>
                <a:prstClr val="black"/>
              </a:solidFill>
              <a:latin typeface="Aptos" panose="02110004020202020204"/>
            </a:endParaRPr>
          </a:p>
        </p:txBody>
      </p:sp>
      <p:sp>
        <p:nvSpPr>
          <p:cNvPr id="234" name="Google Shape;234;p36"/>
          <p:cNvSpPr txBox="1"/>
          <p:nvPr/>
        </p:nvSpPr>
        <p:spPr>
          <a:xfrm>
            <a:off x="11670879" y="2464001"/>
            <a:ext cx="2809115" cy="2511408"/>
          </a:xfrm>
          <a:prstGeom prst="rect">
            <a:avLst/>
          </a:prstGeom>
          <a:noFill/>
          <a:ln>
            <a:noFill/>
          </a:ln>
        </p:spPr>
        <p:txBody>
          <a:bodyPr spcFirstLastPara="1" wrap="square" lIns="146280" tIns="146280" rIns="146280" bIns="146280" anchor="t" anchorCtr="0">
            <a:spAutoFit/>
          </a:bodyPr>
          <a:lstStyle/>
          <a:p>
            <a:pPr defTabSz="1097280"/>
            <a:r>
              <a:rPr lang="no" sz="2880" dirty="0">
                <a:solidFill>
                  <a:prstClr val="black"/>
                </a:solidFill>
                <a:latin typeface="Aptos" panose="02110004020202020204"/>
              </a:rPr>
              <a:t>Situational awareness reduced due to screen size and multitasking?</a:t>
            </a:r>
            <a:endParaRPr sz="2880" dirty="0">
              <a:solidFill>
                <a:prstClr val="black"/>
              </a:solidFill>
              <a:latin typeface="Aptos" panose="02110004020202020204"/>
            </a:endParaRPr>
          </a:p>
        </p:txBody>
      </p:sp>
    </p:spTree>
    <p:extLst>
      <p:ext uri="{BB962C8B-B14F-4D97-AF65-F5344CB8AC3E}">
        <p14:creationId xmlns:p14="http://schemas.microsoft.com/office/powerpoint/2010/main" val="228249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C75A-6CA1-B129-9C66-ADAF922B3BE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0DAEB7EE-ECA7-D52A-C919-E720E9AA6754}"/>
              </a:ext>
            </a:extLst>
          </p:cNvPr>
          <p:cNvSpPr>
            <a:spLocks noGrp="1"/>
          </p:cNvSpPr>
          <p:nvPr>
            <p:ph idx="1"/>
          </p:nvPr>
        </p:nvSpPr>
        <p:spPr/>
        <p:txBody>
          <a:bodyPr/>
          <a:lstStyle/>
          <a:p>
            <a:endParaRPr lang="et-EE"/>
          </a:p>
        </p:txBody>
      </p:sp>
      <p:sp>
        <p:nvSpPr>
          <p:cNvPr id="4" name="Date Placeholder 3">
            <a:extLst>
              <a:ext uri="{FF2B5EF4-FFF2-40B4-BE49-F238E27FC236}">
                <a16:creationId xmlns:a16="http://schemas.microsoft.com/office/drawing/2014/main" id="{B9C71434-2D77-E14B-B043-5DF1567A2DB4}"/>
              </a:ext>
            </a:extLst>
          </p:cNvPr>
          <p:cNvSpPr>
            <a:spLocks noGrp="1"/>
          </p:cNvSpPr>
          <p:nvPr>
            <p:ph type="dt" sz="half" idx="10"/>
          </p:nvPr>
        </p:nvSpPr>
        <p:spPr>
          <a:xfrm>
            <a:off x="0" y="0"/>
            <a:ext cx="0" cy="0"/>
          </a:xfr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endParaRPr lang="nb-NO" sz="2160" dirty="0">
              <a:solidFill>
                <a:prstClr val="black"/>
              </a:solidFill>
            </a:endParaRPr>
          </a:p>
        </p:txBody>
      </p:sp>
      <p:sp>
        <p:nvSpPr>
          <p:cNvPr id="5" name="Slide Number Placeholder 4">
            <a:extLst>
              <a:ext uri="{FF2B5EF4-FFF2-40B4-BE49-F238E27FC236}">
                <a16:creationId xmlns:a16="http://schemas.microsoft.com/office/drawing/2014/main" id="{6CADA3FE-FDA7-624C-D45B-16D4D39359CA}"/>
              </a:ext>
            </a:extLst>
          </p:cNvPr>
          <p:cNvSpPr>
            <a:spLocks noGrp="1"/>
          </p:cNvSpPr>
          <p:nvPr>
            <p:ph type="sldNum" sz="quarter" idx="12"/>
          </p:nvPr>
        </p:nvSpPr>
        <p:spPr>
          <a:xfrm>
            <a:off x="0" y="0"/>
            <a:ext cx="0" cy="0"/>
          </a:xfr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548640" algn="l" rtl="0" eaLnBrk="0" fontAlgn="base" hangingPunct="0">
              <a:spcBef>
                <a:spcPct val="0"/>
              </a:spcBef>
              <a:spcAft>
                <a:spcPct val="0"/>
              </a:spcAft>
              <a:defRPr kern="1200">
                <a:solidFill>
                  <a:schemeClr val="tx1"/>
                </a:solidFill>
                <a:latin typeface="Calibri" pitchFamily="34" charset="0"/>
                <a:ea typeface="+mn-ea"/>
                <a:cs typeface="+mn-cs"/>
              </a:defRPr>
            </a:lvl2pPr>
            <a:lvl3pPr marL="1097280" algn="l" rtl="0" eaLnBrk="0" fontAlgn="base" hangingPunct="0">
              <a:spcBef>
                <a:spcPct val="0"/>
              </a:spcBef>
              <a:spcAft>
                <a:spcPct val="0"/>
              </a:spcAft>
              <a:defRPr kern="1200">
                <a:solidFill>
                  <a:schemeClr val="tx1"/>
                </a:solidFill>
                <a:latin typeface="Calibri" pitchFamily="34" charset="0"/>
                <a:ea typeface="+mn-ea"/>
                <a:cs typeface="+mn-cs"/>
              </a:defRPr>
            </a:lvl3pPr>
            <a:lvl4pPr marL="1645920" algn="l" rtl="0" eaLnBrk="0" fontAlgn="base" hangingPunct="0">
              <a:spcBef>
                <a:spcPct val="0"/>
              </a:spcBef>
              <a:spcAft>
                <a:spcPct val="0"/>
              </a:spcAft>
              <a:defRPr kern="1200">
                <a:solidFill>
                  <a:schemeClr val="tx1"/>
                </a:solidFill>
                <a:latin typeface="Calibri" pitchFamily="34" charset="0"/>
                <a:ea typeface="+mn-ea"/>
                <a:cs typeface="+mn-cs"/>
              </a:defRPr>
            </a:lvl4pPr>
            <a:lvl5pPr marL="2194560" algn="l" rtl="0" eaLnBrk="0" fontAlgn="base" hangingPunct="0">
              <a:spcBef>
                <a:spcPct val="0"/>
              </a:spcBef>
              <a:spcAft>
                <a:spcPct val="0"/>
              </a:spcAft>
              <a:defRPr kern="1200">
                <a:solidFill>
                  <a:schemeClr val="tx1"/>
                </a:solidFill>
                <a:latin typeface="Calibri" pitchFamily="34" charset="0"/>
                <a:ea typeface="+mn-ea"/>
                <a:cs typeface="+mn-cs"/>
              </a:defRPr>
            </a:lvl5pPr>
            <a:lvl6pPr marL="2743200" algn="l" defTabSz="1097280" rtl="0" eaLnBrk="1" latinLnBrk="0" hangingPunct="1">
              <a:defRPr kern="1200">
                <a:solidFill>
                  <a:schemeClr val="tx1"/>
                </a:solidFill>
                <a:latin typeface="Calibri" pitchFamily="34" charset="0"/>
                <a:ea typeface="+mn-ea"/>
                <a:cs typeface="+mn-cs"/>
              </a:defRPr>
            </a:lvl6pPr>
            <a:lvl7pPr marL="3291840" algn="l" defTabSz="1097280" rtl="0" eaLnBrk="1" latinLnBrk="0" hangingPunct="1">
              <a:defRPr kern="1200">
                <a:solidFill>
                  <a:schemeClr val="tx1"/>
                </a:solidFill>
                <a:latin typeface="Calibri" pitchFamily="34" charset="0"/>
                <a:ea typeface="+mn-ea"/>
                <a:cs typeface="+mn-cs"/>
              </a:defRPr>
            </a:lvl7pPr>
            <a:lvl8pPr marL="3840480" algn="l" defTabSz="1097280" rtl="0" eaLnBrk="1" latinLnBrk="0" hangingPunct="1">
              <a:defRPr kern="1200">
                <a:solidFill>
                  <a:schemeClr val="tx1"/>
                </a:solidFill>
                <a:latin typeface="Calibri" pitchFamily="34" charset="0"/>
                <a:ea typeface="+mn-ea"/>
                <a:cs typeface="+mn-cs"/>
              </a:defRPr>
            </a:lvl8pPr>
            <a:lvl9pPr marL="4389120" algn="l" defTabSz="1097280" rtl="0" eaLnBrk="1" latinLnBrk="0" hangingPunct="1">
              <a:defRPr kern="1200">
                <a:solidFill>
                  <a:schemeClr val="tx1"/>
                </a:solidFill>
                <a:latin typeface="Calibri" pitchFamily="34" charset="0"/>
                <a:ea typeface="+mn-ea"/>
                <a:cs typeface="+mn-cs"/>
              </a:defRPr>
            </a:lvl9pPr>
          </a:lstStyle>
          <a:p>
            <a:pPr defTabSz="1097280">
              <a:defRPr/>
            </a:pPr>
            <a:fld id="{A6E6339C-DE17-4E4C-B690-AB7E8B8C7D3B}" type="slidenum">
              <a:rPr lang="nb-NO" sz="2160">
                <a:solidFill>
                  <a:prstClr val="black"/>
                </a:solidFill>
              </a:rPr>
              <a:pPr defTabSz="1097280">
                <a:defRPr/>
              </a:pPr>
              <a:t>73</a:t>
            </a:fld>
            <a:endParaRPr lang="nb-NO" sz="2160">
              <a:solidFill>
                <a:prstClr val="black"/>
              </a:solidFill>
            </a:endParaRPr>
          </a:p>
        </p:txBody>
      </p:sp>
      <p:pic>
        <p:nvPicPr>
          <p:cNvPr id="7" name="Picture 6">
            <a:extLst>
              <a:ext uri="{FF2B5EF4-FFF2-40B4-BE49-F238E27FC236}">
                <a16:creationId xmlns:a16="http://schemas.microsoft.com/office/drawing/2014/main" id="{DCD06278-954E-9176-2803-6DF53151DD08}"/>
              </a:ext>
            </a:extLst>
          </p:cNvPr>
          <p:cNvPicPr>
            <a:picLocks noChangeAspect="1"/>
          </p:cNvPicPr>
          <p:nvPr/>
        </p:nvPicPr>
        <p:blipFill>
          <a:blip r:embed="rId2"/>
          <a:stretch>
            <a:fillRect/>
          </a:stretch>
        </p:blipFill>
        <p:spPr>
          <a:xfrm>
            <a:off x="2137410" y="1485900"/>
            <a:ext cx="9715500" cy="4709160"/>
          </a:xfrm>
          <a:prstGeom prst="rect">
            <a:avLst/>
          </a:prstGeom>
        </p:spPr>
      </p:pic>
    </p:spTree>
    <p:extLst>
      <p:ext uri="{BB962C8B-B14F-4D97-AF65-F5344CB8AC3E}">
        <p14:creationId xmlns:p14="http://schemas.microsoft.com/office/powerpoint/2010/main" val="48713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498720" y="712040"/>
            <a:ext cx="13632960" cy="916320"/>
          </a:xfrm>
          <a:prstGeom prst="rect">
            <a:avLst/>
          </a:prstGeom>
        </p:spPr>
        <p:txBody>
          <a:bodyPr spcFirstLastPara="1" vert="horz" wrap="square" lIns="146280" tIns="146280" rIns="146280" bIns="146280" rtlCol="0" anchor="t" anchorCtr="0">
            <a:normAutofit fontScale="90000"/>
          </a:bodyPr>
          <a:lstStyle/>
          <a:p>
            <a:r>
              <a:rPr lang="en-GB"/>
              <a:t>Field Dependence/Independence</a:t>
            </a:r>
            <a:endParaRPr/>
          </a:p>
        </p:txBody>
      </p:sp>
      <p:sp>
        <p:nvSpPr>
          <p:cNvPr id="92" name="Google Shape;92;p18"/>
          <p:cNvSpPr txBox="1">
            <a:spLocks noGrp="1"/>
          </p:cNvSpPr>
          <p:nvPr>
            <p:ph type="body" idx="1"/>
          </p:nvPr>
        </p:nvSpPr>
        <p:spPr>
          <a:xfrm>
            <a:off x="498720" y="1843960"/>
            <a:ext cx="13632960" cy="5466240"/>
          </a:xfrm>
          <a:prstGeom prst="rect">
            <a:avLst/>
          </a:prstGeom>
        </p:spPr>
        <p:txBody>
          <a:bodyPr spcFirstLastPara="1" vert="horz" wrap="square" lIns="146280" tIns="146280" rIns="146280" bIns="146280" rtlCol="0" anchor="t" anchorCtr="0">
            <a:normAutofit lnSpcReduction="10000"/>
          </a:bodyPr>
          <a:lstStyle/>
          <a:p>
            <a:pPr marL="0" indent="0">
              <a:buNone/>
            </a:pPr>
            <a:r>
              <a:rPr lang="en-GB" dirty="0"/>
              <a:t>Eta</a:t>
            </a:r>
            <a:endParaRPr dirty="0"/>
          </a:p>
          <a:p>
            <a:pPr marL="0" indent="0">
              <a:spcBef>
                <a:spcPts val="1920"/>
              </a:spcBef>
              <a:buNone/>
            </a:pPr>
            <a:endParaRPr dirty="0"/>
          </a:p>
          <a:p>
            <a:pPr marL="0" indent="0">
              <a:spcBef>
                <a:spcPts val="1920"/>
              </a:spcBef>
              <a:buNone/>
            </a:pPr>
            <a:endParaRPr dirty="0"/>
          </a:p>
          <a:p>
            <a:pPr marL="0" indent="0">
              <a:spcBef>
                <a:spcPts val="1920"/>
              </a:spcBef>
              <a:buNone/>
            </a:pPr>
            <a:endParaRPr dirty="0"/>
          </a:p>
          <a:p>
            <a:pPr marL="0" indent="0">
              <a:spcBef>
                <a:spcPts val="1920"/>
              </a:spcBef>
              <a:buNone/>
            </a:pPr>
            <a:endParaRPr dirty="0"/>
          </a:p>
          <a:p>
            <a:pPr marL="0" indent="0">
              <a:spcBef>
                <a:spcPts val="1920"/>
              </a:spcBef>
              <a:spcAft>
                <a:spcPts val="1920"/>
              </a:spcAft>
              <a:buNone/>
            </a:pPr>
            <a:r>
              <a:rPr lang="en-GB" dirty="0"/>
              <a:t>DV: Correctly identified DF</a:t>
            </a:r>
          </a:p>
          <a:p>
            <a:pPr marL="0" indent="0">
              <a:spcBef>
                <a:spcPts val="1920"/>
              </a:spcBef>
              <a:spcAft>
                <a:spcPts val="1920"/>
              </a:spcAft>
              <a:buNone/>
            </a:pPr>
            <a:r>
              <a:rPr lang="en-GB" dirty="0"/>
              <a:t>η</a:t>
            </a:r>
            <a:r>
              <a:rPr lang="en-GB" baseline="30000" dirty="0"/>
              <a:t>2</a:t>
            </a:r>
            <a:r>
              <a:rPr lang="en-GB" dirty="0"/>
              <a:t>=.06</a:t>
            </a:r>
            <a:endParaRPr dirty="0"/>
          </a:p>
        </p:txBody>
      </p:sp>
      <p:pic>
        <p:nvPicPr>
          <p:cNvPr id="93" name="Google Shape;93;p18"/>
          <p:cNvPicPr preferRelativeResize="0"/>
          <p:nvPr/>
        </p:nvPicPr>
        <p:blipFill>
          <a:blip r:embed="rId3">
            <a:alphaModFix/>
          </a:blip>
          <a:stretch>
            <a:fillRect/>
          </a:stretch>
        </p:blipFill>
        <p:spPr>
          <a:xfrm>
            <a:off x="498720" y="1843942"/>
            <a:ext cx="7406640" cy="2849880"/>
          </a:xfrm>
          <a:prstGeom prst="rect">
            <a:avLst/>
          </a:prstGeom>
          <a:noFill/>
          <a:ln>
            <a:noFill/>
          </a:ln>
        </p:spPr>
      </p:pic>
      <p:pic>
        <p:nvPicPr>
          <p:cNvPr id="94" name="Google Shape;94;p18"/>
          <p:cNvPicPr preferRelativeResize="0"/>
          <p:nvPr/>
        </p:nvPicPr>
        <p:blipFill>
          <a:blip r:embed="rId4">
            <a:alphaModFix/>
          </a:blip>
          <a:stretch>
            <a:fillRect/>
          </a:stretch>
        </p:blipFill>
        <p:spPr>
          <a:xfrm>
            <a:off x="7315182" y="1628341"/>
            <a:ext cx="6995160" cy="35204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43842" y="243842"/>
            <a:ext cx="9921239" cy="6553199"/>
          </a:xfrm>
          <a:prstGeom prst="rect">
            <a:avLst/>
          </a:prstGeom>
          <a:noFill/>
          <a:ln>
            <a:noFill/>
          </a:ln>
        </p:spPr>
      </p:pic>
      <p:sp>
        <p:nvSpPr>
          <p:cNvPr id="149" name="Google Shape;149;p26"/>
          <p:cNvSpPr txBox="1"/>
          <p:nvPr/>
        </p:nvSpPr>
        <p:spPr>
          <a:xfrm>
            <a:off x="6373933" y="4567322"/>
            <a:ext cx="2031935" cy="738615"/>
          </a:xfrm>
          <a:prstGeom prst="rect">
            <a:avLst/>
          </a:prstGeom>
          <a:noFill/>
          <a:ln>
            <a:noFill/>
          </a:ln>
        </p:spPr>
        <p:txBody>
          <a:bodyPr spcFirstLastPara="1" wrap="square" lIns="146280" tIns="146280" rIns="146280" bIns="146280" anchor="t" anchorCtr="0">
            <a:spAutoFit/>
          </a:bodyPr>
          <a:lstStyle/>
          <a:p>
            <a:pPr defTabSz="1097280">
              <a:defRPr/>
            </a:pPr>
            <a:r>
              <a:rPr lang="en-GB" sz="1440" dirty="0">
                <a:solidFill>
                  <a:prstClr val="black"/>
                </a:solidFill>
                <a:latin typeface="Calibri" panose="020F0502020204030204"/>
              </a:rPr>
              <a:t>0=male</a:t>
            </a:r>
            <a:endParaRPr sz="1440" dirty="0">
              <a:solidFill>
                <a:prstClr val="black"/>
              </a:solidFill>
              <a:latin typeface="Calibri" panose="020F0502020204030204"/>
            </a:endParaRPr>
          </a:p>
          <a:p>
            <a:pPr defTabSz="1097280">
              <a:defRPr/>
            </a:pPr>
            <a:r>
              <a:rPr lang="en-GB" sz="1440" dirty="0">
                <a:solidFill>
                  <a:prstClr val="black"/>
                </a:solidFill>
                <a:latin typeface="Calibri" panose="020F0502020204030204"/>
              </a:rPr>
              <a:t>1=female</a:t>
            </a:r>
            <a:endParaRPr sz="1440" dirty="0">
              <a:solidFill>
                <a:prstClr val="black"/>
              </a:solidFill>
              <a:latin typeface="Calibri" panose="020F0502020204030204"/>
            </a:endParaRPr>
          </a:p>
        </p:txBody>
      </p:sp>
      <p:sp>
        <p:nvSpPr>
          <p:cNvPr id="2" name="Oval 1">
            <a:extLst>
              <a:ext uri="{FF2B5EF4-FFF2-40B4-BE49-F238E27FC236}">
                <a16:creationId xmlns:a16="http://schemas.microsoft.com/office/drawing/2014/main" id="{C092F78D-C335-42AF-B228-0A3A967E4792}"/>
              </a:ext>
            </a:extLst>
          </p:cNvPr>
          <p:cNvSpPr/>
          <p:nvPr/>
        </p:nvSpPr>
        <p:spPr>
          <a:xfrm>
            <a:off x="3002280" y="5013960"/>
            <a:ext cx="1021080"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9" name="Oval 8">
            <a:extLst>
              <a:ext uri="{FF2B5EF4-FFF2-40B4-BE49-F238E27FC236}">
                <a16:creationId xmlns:a16="http://schemas.microsoft.com/office/drawing/2014/main" id="{8A6DC283-F3AE-4BD7-AD67-64FDDB40EBFC}"/>
              </a:ext>
            </a:extLst>
          </p:cNvPr>
          <p:cNvSpPr/>
          <p:nvPr/>
        </p:nvSpPr>
        <p:spPr>
          <a:xfrm>
            <a:off x="3002280" y="5958840"/>
            <a:ext cx="1021080" cy="609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9"/>
        <p:cNvGrpSpPr/>
        <p:nvPr/>
      </p:nvGrpSpPr>
      <p:grpSpPr>
        <a:xfrm>
          <a:off x="0" y="0"/>
          <a:ext cx="0" cy="0"/>
          <a:chOff x="0" y="0"/>
          <a:chExt cx="0" cy="0"/>
        </a:xfrm>
      </p:grpSpPr>
      <p:sp>
        <p:nvSpPr>
          <p:cNvPr id="247" name="Rectangle 24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2" name="Picture 1" descr="A finger touching a screen&#10;&#10;Description automatically generated">
            <a:extLst>
              <a:ext uri="{FF2B5EF4-FFF2-40B4-BE49-F238E27FC236}">
                <a16:creationId xmlns:a16="http://schemas.microsoft.com/office/drawing/2014/main" id="{A37FEFE9-54DD-3EB9-6668-9567B0D7E60A}"/>
              </a:ext>
            </a:extLst>
          </p:cNvPr>
          <p:cNvPicPr>
            <a:picLocks noChangeAspect="1"/>
          </p:cNvPicPr>
          <p:nvPr/>
        </p:nvPicPr>
        <p:blipFill>
          <a:blip r:embed="rId3">
            <a:alphaModFix amt="35000"/>
          </a:blip>
          <a:srcRect/>
          <a:stretch/>
        </p:blipFill>
        <p:spPr>
          <a:xfrm>
            <a:off x="24" y="2"/>
            <a:ext cx="14630376" cy="8229599"/>
          </a:xfrm>
          <a:prstGeom prst="rect">
            <a:avLst/>
          </a:prstGeom>
        </p:spPr>
      </p:pic>
      <p:sp>
        <p:nvSpPr>
          <p:cNvPr id="240" name="Google Shape;240;p37"/>
          <p:cNvSpPr txBox="1">
            <a:spLocks noGrp="1"/>
          </p:cNvSpPr>
          <p:nvPr>
            <p:ph type="title"/>
          </p:nvPr>
        </p:nvSpPr>
        <p:spPr>
          <a:xfrm>
            <a:off x="1005839" y="1279035"/>
            <a:ext cx="7263546" cy="5671531"/>
          </a:xfrm>
          <a:prstGeom prst="rect">
            <a:avLst/>
          </a:prstGeom>
        </p:spPr>
        <p:txBody>
          <a:bodyPr spcFirstLastPara="1" vert="horz" lIns="146280" tIns="146280" rIns="146280" bIns="146280" rtlCol="0" anchor="ctr" anchorCtr="0">
            <a:normAutofit/>
          </a:bodyPr>
          <a:lstStyle/>
          <a:p>
            <a:pPr algn="r">
              <a:spcBef>
                <a:spcPts val="0"/>
              </a:spcBef>
              <a:buSzPts val="2800"/>
            </a:pPr>
            <a:r>
              <a:rPr lang="en-GB" sz="9600">
                <a:ln w="22225">
                  <a:solidFill>
                    <a:srgbClr val="FFFFFF"/>
                  </a:solidFill>
                </a:ln>
                <a:noFill/>
              </a:rPr>
              <a:t>Summary</a:t>
            </a:r>
          </a:p>
        </p:txBody>
      </p:sp>
      <p:cxnSp>
        <p:nvCxnSpPr>
          <p:cNvPr id="249" name="Straight Connector 248">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5479" y="2743200"/>
            <a:ext cx="0" cy="27432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41" name="Google Shape;241;p37"/>
          <p:cNvSpPr txBox="1">
            <a:spLocks noGrp="1"/>
          </p:cNvSpPr>
          <p:nvPr>
            <p:ph type="body" idx="1"/>
          </p:nvPr>
        </p:nvSpPr>
        <p:spPr>
          <a:xfrm>
            <a:off x="9041569" y="1279035"/>
            <a:ext cx="4632002" cy="5671531"/>
          </a:xfrm>
          <a:prstGeom prst="rect">
            <a:avLst/>
          </a:prstGeom>
        </p:spPr>
        <p:txBody>
          <a:bodyPr spcFirstLastPara="1" vert="horz" lIns="146280" tIns="146280" rIns="146280" bIns="146280" rtlCol="0" anchor="ctr" anchorCtr="0">
            <a:normAutofit/>
          </a:bodyPr>
          <a:lstStyle/>
          <a:p>
            <a:pPr marL="731502" indent="-548627">
              <a:spcBef>
                <a:spcPts val="0"/>
              </a:spcBef>
              <a:spcAft>
                <a:spcPts val="720"/>
              </a:spcAft>
              <a:buSzPts val="1800"/>
              <a:buChar char="●"/>
            </a:pPr>
            <a:r>
              <a:rPr lang="en-GB" sz="1920" dirty="0">
                <a:solidFill>
                  <a:srgbClr val="FFFFFF"/>
                </a:solidFill>
              </a:rPr>
              <a:t>Stronger social conservatism is related with lower DF recognition skills. </a:t>
            </a:r>
          </a:p>
          <a:p>
            <a:pPr marL="731502" indent="-548627">
              <a:spcBef>
                <a:spcPts val="0"/>
              </a:spcBef>
              <a:spcAft>
                <a:spcPts val="720"/>
              </a:spcAft>
              <a:buSzPts val="1800"/>
              <a:buChar char="●"/>
            </a:pPr>
            <a:r>
              <a:rPr lang="en-GB" sz="1920" dirty="0">
                <a:solidFill>
                  <a:srgbClr val="FFFFFF"/>
                </a:solidFill>
              </a:rPr>
              <a:t>As more one agrees to the statements made, as lower the probability of recognizing the technical imperfections characterizing the DF.</a:t>
            </a:r>
          </a:p>
          <a:p>
            <a:pPr marL="731502" indent="-548627">
              <a:spcBef>
                <a:spcPts val="0"/>
              </a:spcBef>
              <a:spcAft>
                <a:spcPts val="720"/>
              </a:spcAft>
              <a:buSzPts val="1800"/>
              <a:buChar char="●"/>
            </a:pPr>
            <a:r>
              <a:rPr lang="en-GB" sz="1920" dirty="0">
                <a:solidFill>
                  <a:srgbClr val="FFFFFF"/>
                </a:solidFill>
              </a:rPr>
              <a:t>Female participants showed lower DF recognition skills, which was mainly explained by the lack of recognized DF (whereas authentic clips were usually recognized as such).</a:t>
            </a:r>
          </a:p>
          <a:p>
            <a:pPr marL="731502" indent="-548627">
              <a:spcBef>
                <a:spcPts val="0"/>
              </a:spcBef>
              <a:spcAft>
                <a:spcPts val="720"/>
              </a:spcAft>
              <a:buSzPts val="1800"/>
              <a:buChar char="●"/>
            </a:pPr>
            <a:r>
              <a:rPr lang="en-GB" sz="1920" dirty="0">
                <a:solidFill>
                  <a:srgbClr val="FFFFFF"/>
                </a:solidFill>
              </a:rPr>
              <a:t>Differences in age showed no relevant effect on the results.</a:t>
            </a:r>
          </a:p>
          <a:p>
            <a:pPr marL="731502" indent="-548627">
              <a:spcBef>
                <a:spcPts val="0"/>
              </a:spcBef>
              <a:spcAft>
                <a:spcPts val="720"/>
              </a:spcAft>
              <a:buSzPts val="1800"/>
              <a:buChar char="●"/>
            </a:pPr>
            <a:r>
              <a:rPr lang="en-GB" sz="1920" dirty="0">
                <a:solidFill>
                  <a:srgbClr val="FFFFFF"/>
                </a:solidFill>
              </a:rPr>
              <a:t>Smaller/portable devices reduce the DF recognition performance.</a:t>
            </a:r>
          </a:p>
        </p:txBody>
      </p:sp>
      <p:sp>
        <p:nvSpPr>
          <p:cNvPr id="242" name="Google Shape;242;p37"/>
          <p:cNvSpPr txBox="1">
            <a:spLocks noGrp="1"/>
          </p:cNvSpPr>
          <p:nvPr>
            <p:ph type="sldNum" idx="12"/>
          </p:nvPr>
        </p:nvSpPr>
        <p:spPr>
          <a:xfrm>
            <a:off x="12543905" y="7627621"/>
            <a:ext cx="1080654" cy="438150"/>
          </a:xfrm>
          <a:prstGeom prst="rect">
            <a:avLst/>
          </a:prstGeom>
        </p:spPr>
        <p:txBody>
          <a:bodyPr spcFirstLastPara="1" vert="horz" lIns="146280" tIns="146280" rIns="146280" bIns="146280" rtlCol="0" anchor="ctr" anchorCtr="0">
            <a:normAutofit/>
          </a:bodyPr>
          <a:lstStyle/>
          <a:p>
            <a:pPr defTabSz="1097280">
              <a:lnSpc>
                <a:spcPct val="90000"/>
              </a:lnSpc>
              <a:spcAft>
                <a:spcPts val="720"/>
              </a:spcAft>
              <a:buSzPct val="100000"/>
            </a:pPr>
            <a:fld id="{00000000-1234-1234-1234-123412341234}" type="slidenum">
              <a:rPr lang="no" sz="360">
                <a:solidFill>
                  <a:srgbClr val="FFFFFF"/>
                </a:solidFill>
                <a:latin typeface="Aptos" panose="02110004020202020204"/>
              </a:rPr>
              <a:pPr defTabSz="1097280">
                <a:lnSpc>
                  <a:spcPct val="90000"/>
                </a:lnSpc>
                <a:spcAft>
                  <a:spcPts val="720"/>
                </a:spcAft>
                <a:buSzPct val="100000"/>
              </a:pPr>
              <a:t>76</a:t>
            </a:fld>
            <a:endParaRPr lang="no" sz="360">
              <a:solidFill>
                <a:srgbClr val="FFFFFF"/>
              </a:solidFill>
              <a:latin typeface="Aptos" panose="02110004020202020204"/>
            </a:endParaRPr>
          </a:p>
        </p:txBody>
      </p:sp>
      <p:grpSp>
        <p:nvGrpSpPr>
          <p:cNvPr id="3" name="Group 2">
            <a:extLst>
              <a:ext uri="{FF2B5EF4-FFF2-40B4-BE49-F238E27FC236}">
                <a16:creationId xmlns:a16="http://schemas.microsoft.com/office/drawing/2014/main" id="{646DCE21-09B7-DE2C-9C5C-D37E8529B339}"/>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68FC7844-AAAF-9EFB-2B28-0BFB60F2EE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BE9AC15-D48D-E873-EEA9-C96F4152AA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1">
                                            <p:txEl>
                                              <p:pRg st="1" end="1"/>
                                            </p:txEl>
                                          </p:spTgt>
                                        </p:tgtEl>
                                        <p:attrNameLst>
                                          <p:attrName>style.visibility</p:attrName>
                                        </p:attrNameLst>
                                      </p:cBhvr>
                                      <p:to>
                                        <p:strVal val="visible"/>
                                      </p:to>
                                    </p:set>
                                    <p:animEffect transition="in" filter="fade">
                                      <p:cBhvr>
                                        <p:cTn id="11" dur="500"/>
                                        <p:tgtEl>
                                          <p:spTgt spid="24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1">
                                            <p:txEl>
                                              <p:pRg st="2" end="2"/>
                                            </p:txEl>
                                          </p:spTgt>
                                        </p:tgtEl>
                                        <p:attrNameLst>
                                          <p:attrName>style.visibility</p:attrName>
                                        </p:attrNameLst>
                                      </p:cBhvr>
                                      <p:to>
                                        <p:strVal val="visible"/>
                                      </p:to>
                                    </p:set>
                                    <p:animEffect transition="in" filter="fade">
                                      <p:cBhvr>
                                        <p:cTn id="15" dur="500"/>
                                        <p:tgtEl>
                                          <p:spTgt spid="24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1">
                                            <p:txEl>
                                              <p:pRg st="3" end="3"/>
                                            </p:txEl>
                                          </p:spTgt>
                                        </p:tgtEl>
                                        <p:attrNameLst>
                                          <p:attrName>style.visibility</p:attrName>
                                        </p:attrNameLst>
                                      </p:cBhvr>
                                      <p:to>
                                        <p:strVal val="visible"/>
                                      </p:to>
                                    </p:set>
                                    <p:animEffect transition="in" filter="fade">
                                      <p:cBhvr>
                                        <p:cTn id="19" dur="500"/>
                                        <p:tgtEl>
                                          <p:spTgt spid="24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1">
                                            <p:txEl>
                                              <p:pRg st="4" end="4"/>
                                            </p:txEl>
                                          </p:spTgt>
                                        </p:tgtEl>
                                        <p:attrNameLst>
                                          <p:attrName>style.visibility</p:attrName>
                                        </p:attrNameLst>
                                      </p:cBhvr>
                                      <p:to>
                                        <p:strVal val="visible"/>
                                      </p:to>
                                    </p:set>
                                    <p:animEffect transition="in" filter="fade">
                                      <p:cBhvr>
                                        <p:cTn id="23" dur="500"/>
                                        <p:tgtEl>
                                          <p:spTgt spid="2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hade val="96000"/>
                <a:hueMod val="100000"/>
                <a:satMod val="180000"/>
                <a:lumMod val="110000"/>
              </a:schemeClr>
            </a:gs>
            <a:gs pos="100000">
              <a:schemeClr val="bg1">
                <a:shade val="96000"/>
                <a:satMod val="160000"/>
                <a:lumMod val="100000"/>
              </a:schemeClr>
            </a:gs>
          </a:gsLst>
          <a:lin ang="4740000" scaled="1"/>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C3EB6AA-E68C-74A5-1493-7C410EE4F6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8186" y="12"/>
            <a:ext cx="10402214" cy="8229588"/>
          </a:xfrm>
          <a:prstGeom prst="rect">
            <a:avLst/>
          </a:prstGeom>
        </p:spPr>
      </p:pic>
      <p:sp>
        <p:nvSpPr>
          <p:cNvPr id="7" name="Content Placeholder 6">
            <a:extLst>
              <a:ext uri="{FF2B5EF4-FFF2-40B4-BE49-F238E27FC236}">
                <a16:creationId xmlns:a16="http://schemas.microsoft.com/office/drawing/2014/main" id="{8914288A-4981-8521-32BC-2E2B500956C2}"/>
              </a:ext>
            </a:extLst>
          </p:cNvPr>
          <p:cNvSpPr>
            <a:spLocks/>
          </p:cNvSpPr>
          <p:nvPr/>
        </p:nvSpPr>
        <p:spPr>
          <a:xfrm>
            <a:off x="5577841" y="731521"/>
            <a:ext cx="7402831" cy="6217920"/>
          </a:xfrm>
          <a:prstGeom prst="rect">
            <a:avLst/>
          </a:prstGeom>
        </p:spPr>
        <p:txBody>
          <a:bodyPr/>
          <a:lstStyle/>
          <a:p>
            <a:pPr defTabSz="457182"/>
            <a:endParaRPr lang="en-GB">
              <a:solidFill>
                <a:prstClr val="white"/>
              </a:solidFill>
              <a:latin typeface="Calibri" panose="020F0502020204030204"/>
            </a:endParaRPr>
          </a:p>
        </p:txBody>
      </p:sp>
      <p:sp>
        <p:nvSpPr>
          <p:cNvPr id="8" name="Text Placeholder 7">
            <a:extLst>
              <a:ext uri="{FF2B5EF4-FFF2-40B4-BE49-F238E27FC236}">
                <a16:creationId xmlns:a16="http://schemas.microsoft.com/office/drawing/2014/main" id="{A6814068-5C95-262D-F521-210265BEB49A}"/>
              </a:ext>
            </a:extLst>
          </p:cNvPr>
          <p:cNvSpPr>
            <a:spLocks/>
          </p:cNvSpPr>
          <p:nvPr/>
        </p:nvSpPr>
        <p:spPr>
          <a:xfrm>
            <a:off x="822962" y="4135120"/>
            <a:ext cx="4417062" cy="2194560"/>
          </a:xfrm>
          <a:prstGeom prst="rect">
            <a:avLst/>
          </a:prstGeom>
        </p:spPr>
        <p:txBody>
          <a:bodyPr/>
          <a:lstStyle/>
          <a:p>
            <a:pPr defTabSz="457182"/>
            <a:endParaRPr lang="en-GB">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0CD306EE-A5B6-B9A5-B50A-2E406B11BC31}"/>
              </a:ext>
            </a:extLst>
          </p:cNvPr>
          <p:cNvSpPr>
            <a:spLocks/>
          </p:cNvSpPr>
          <p:nvPr/>
        </p:nvSpPr>
        <p:spPr>
          <a:xfrm>
            <a:off x="11149191" y="6359602"/>
            <a:ext cx="506747" cy="347376"/>
          </a:xfrm>
          <a:prstGeom prst="rect">
            <a:avLst/>
          </a:prstGeom>
        </p:spPr>
        <p:txBody>
          <a:bodyPr vert="horz" lIns="91440" tIns="45720" rIns="91440" bIns="45720" rtlCol="0" anchor="ctr">
            <a:normAutofit/>
          </a:bodyPr>
          <a:lstStyle/>
          <a:p>
            <a:pPr defTabSz="347458">
              <a:spcAft>
                <a:spcPts val="456"/>
              </a:spcAft>
            </a:pPr>
            <a:fld id="{83C72186-AF70-4CAA-BEA5-8C4411AE0AB1}" type="slidenum">
              <a:rPr lang="en-US" sz="760">
                <a:solidFill>
                  <a:srgbClr val="555555"/>
                </a:solidFill>
                <a:latin typeface="Calibri" panose="020F0502020204030204"/>
              </a:rPr>
              <a:pPr defTabSz="347458">
                <a:spcAft>
                  <a:spcPts val="456"/>
                </a:spcAft>
              </a:pPr>
              <a:t>77</a:t>
            </a:fld>
            <a:endParaRPr lang="en-US" sz="1000">
              <a:solidFill>
                <a:srgbClr val="FFFFFF"/>
              </a:solidFill>
              <a:latin typeface="Calibri" panose="020F0502020204030204"/>
            </a:endParaRPr>
          </a:p>
        </p:txBody>
      </p:sp>
      <p:sp>
        <p:nvSpPr>
          <p:cNvPr id="9" name="Title 8">
            <a:extLst>
              <a:ext uri="{FF2B5EF4-FFF2-40B4-BE49-F238E27FC236}">
                <a16:creationId xmlns:a16="http://schemas.microsoft.com/office/drawing/2014/main" id="{A87318F8-7718-6334-E098-854ED412A768}"/>
              </a:ext>
            </a:extLst>
          </p:cNvPr>
          <p:cNvSpPr>
            <a:spLocks noGrp="1"/>
          </p:cNvSpPr>
          <p:nvPr>
            <p:ph type="title"/>
          </p:nvPr>
        </p:nvSpPr>
        <p:spPr/>
        <p:txBody>
          <a:bodyPr>
            <a:normAutofit/>
          </a:bodyPr>
          <a:lstStyle/>
          <a:p>
            <a:r>
              <a:rPr lang="nb-NO" sz="4800" b="1" dirty="0"/>
              <a:t>Now we Focus On You</a:t>
            </a:r>
            <a:endParaRPr lang="en-GB" sz="4800" b="1" dirty="0"/>
          </a:p>
        </p:txBody>
      </p:sp>
      <p:sp>
        <p:nvSpPr>
          <p:cNvPr id="12" name="Picture Placeholder 11">
            <a:extLst>
              <a:ext uri="{FF2B5EF4-FFF2-40B4-BE49-F238E27FC236}">
                <a16:creationId xmlns:a16="http://schemas.microsoft.com/office/drawing/2014/main" id="{ED454070-02BE-6211-12DA-0B6F2023D1BB}"/>
              </a:ext>
            </a:extLst>
          </p:cNvPr>
          <p:cNvSpPr>
            <a:spLocks noGrp="1"/>
          </p:cNvSpPr>
          <p:nvPr>
            <p:ph type="pic" idx="1"/>
          </p:nvPr>
        </p:nvSpPr>
        <p:spPr/>
        <p:txBody>
          <a:bodyPr/>
          <a:lstStyle/>
          <a:p>
            <a:endParaRPr lang="en-GB"/>
          </a:p>
        </p:txBody>
      </p:sp>
      <p:sp>
        <p:nvSpPr>
          <p:cNvPr id="14" name="Text Placeholder 13">
            <a:extLst>
              <a:ext uri="{FF2B5EF4-FFF2-40B4-BE49-F238E27FC236}">
                <a16:creationId xmlns:a16="http://schemas.microsoft.com/office/drawing/2014/main" id="{DE02B5D7-C74D-E1FE-2063-89F3A58DD6F2}"/>
              </a:ext>
            </a:extLst>
          </p:cNvPr>
          <p:cNvSpPr>
            <a:spLocks noGrp="1"/>
          </p:cNvSpPr>
          <p:nvPr>
            <p:ph type="body" sz="half" idx="2"/>
          </p:nvPr>
        </p:nvSpPr>
        <p:spPr/>
        <p:txBody>
          <a:bodyPr/>
          <a:lstStyle/>
          <a:p>
            <a:endParaRPr lang="en-GB"/>
          </a:p>
        </p:txBody>
      </p:sp>
      <p:grpSp>
        <p:nvGrpSpPr>
          <p:cNvPr id="2" name="Group 1">
            <a:extLst>
              <a:ext uri="{FF2B5EF4-FFF2-40B4-BE49-F238E27FC236}">
                <a16:creationId xmlns:a16="http://schemas.microsoft.com/office/drawing/2014/main" id="{2DB9E78A-DAC3-1121-3A1A-B5B460CE51D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CF1DEABB-9E2B-B959-965A-A4B9C83F46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4C27898E-7F45-C7F1-55C9-63B3D04FCF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35460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7671100" y="601982"/>
            <a:ext cx="5321664" cy="2059506"/>
          </a:xfrm>
        </p:spPr>
        <p:txBody>
          <a:bodyPr anchor="b">
            <a:normAutofit/>
          </a:bodyPr>
          <a:lstStyle/>
          <a:p>
            <a:r>
              <a:rPr lang="nb-NO" sz="6240"/>
              <a:t>Socio-Cognitive Theory</a:t>
            </a:r>
          </a:p>
        </p:txBody>
      </p:sp>
      <p:sp>
        <p:nvSpPr>
          <p:cNvPr id="1035" name="Rectangle 103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935893" cy="82296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Picture 4">
            <a:extLst>
              <a:ext uri="{FF2B5EF4-FFF2-40B4-BE49-F238E27FC236}">
                <a16:creationId xmlns:a16="http://schemas.microsoft.com/office/drawing/2014/main" id="{20CA68C7-3A44-1A4E-E786-DB1F8BF45EA6}"/>
              </a:ext>
            </a:extLst>
          </p:cNvPr>
          <p:cNvPicPr>
            <a:picLocks noChangeAspect="1"/>
          </p:cNvPicPr>
          <p:nvPr/>
        </p:nvPicPr>
        <p:blipFill>
          <a:blip r:embed="rId2"/>
          <a:srcRect r="22812" b="-2"/>
          <a:stretch/>
        </p:blipFill>
        <p:spPr>
          <a:xfrm>
            <a:off x="334972" y="359410"/>
            <a:ext cx="6265950" cy="3612476"/>
          </a:xfrm>
          <a:prstGeom prst="rect">
            <a:avLst/>
          </a:prstGeom>
        </p:spPr>
      </p:pic>
      <p:pic>
        <p:nvPicPr>
          <p:cNvPr id="1028" name="Picture 4" descr="http://socialcognitivetheoryandapplications.yolasite.com/resources/sct.png"/>
          <p:cNvPicPr>
            <a:picLocks noChangeAspect="1" noChangeArrowheads="1"/>
          </p:cNvPicPr>
          <p:nvPr/>
        </p:nvPicPr>
        <p:blipFill>
          <a:blip r:embed="rId3" cstate="print"/>
          <a:srcRect l="10269" r="769" b="1"/>
          <a:stretch/>
        </p:blipFill>
        <p:spPr bwMode="auto">
          <a:xfrm>
            <a:off x="334972" y="4257715"/>
            <a:ext cx="6265950" cy="3612476"/>
          </a:xfrm>
          <a:prstGeom prst="rect">
            <a:avLst/>
          </a:prstGeom>
          <a:noFill/>
        </p:spPr>
      </p:pic>
      <p:sp>
        <p:nvSpPr>
          <p:cNvPr id="3" name="Plassholder for innhold 2"/>
          <p:cNvSpPr>
            <a:spLocks noGrp="1"/>
          </p:cNvSpPr>
          <p:nvPr>
            <p:ph idx="1"/>
          </p:nvPr>
        </p:nvSpPr>
        <p:spPr>
          <a:xfrm>
            <a:off x="7671100" y="3175107"/>
            <a:ext cx="5321665" cy="4452512"/>
          </a:xfrm>
        </p:spPr>
        <p:txBody>
          <a:bodyPr anchor="t">
            <a:normAutofit/>
          </a:bodyPr>
          <a:lstStyle/>
          <a:p>
            <a:r>
              <a:rPr lang="nb-NO" sz="2400" dirty="0">
                <a:solidFill>
                  <a:schemeClr val="tx1">
                    <a:alpha val="80000"/>
                  </a:schemeClr>
                </a:solidFill>
              </a:rPr>
              <a:t>Important concept that is essential for many things we will go over this semester</a:t>
            </a:r>
          </a:p>
          <a:p>
            <a:r>
              <a:rPr lang="nb-NO" sz="2400" dirty="0">
                <a:solidFill>
                  <a:schemeClr val="tx1">
                    <a:alpha val="80000"/>
                  </a:schemeClr>
                </a:solidFill>
              </a:rPr>
              <a:t>Beliefs and expectations</a:t>
            </a:r>
          </a:p>
          <a:p>
            <a:r>
              <a:rPr lang="nb-NO" sz="2400" dirty="0">
                <a:solidFill>
                  <a:schemeClr val="tx1">
                    <a:alpha val="80000"/>
                  </a:schemeClr>
                </a:solidFill>
              </a:rPr>
              <a:t>Competencies and Skills</a:t>
            </a:r>
          </a:p>
          <a:p>
            <a:r>
              <a:rPr lang="nb-NO" sz="2400" dirty="0">
                <a:solidFill>
                  <a:schemeClr val="tx1">
                    <a:alpha val="80000"/>
                  </a:schemeClr>
                </a:solidFill>
              </a:rPr>
              <a:t>Environmental perception</a:t>
            </a:r>
          </a:p>
        </p:txBody>
      </p:sp>
      <p:cxnSp>
        <p:nvCxnSpPr>
          <p:cNvPr id="1037" name="Straight Connector 10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03394" y="4336671"/>
            <a:ext cx="0" cy="388647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FC13716-4A26-B740-C974-CBFBAFCB5EC5}"/>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52FCAA40-8030-F329-D336-3E62F07B17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FF1CF241-BDEF-8295-0DED-F03EA57E34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43736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3" name="Picture 2">
            <a:extLst>
              <a:ext uri="{FF2B5EF4-FFF2-40B4-BE49-F238E27FC236}">
                <a16:creationId xmlns:a16="http://schemas.microsoft.com/office/drawing/2014/main" id="{11265ECA-DC36-CE21-0D5A-283CB2267CD7}"/>
              </a:ext>
            </a:extLst>
          </p:cNvPr>
          <p:cNvPicPr>
            <a:picLocks noChangeAspect="1"/>
          </p:cNvPicPr>
          <p:nvPr/>
        </p:nvPicPr>
        <p:blipFill>
          <a:blip r:embed="rId2">
            <a:extLst>
              <a:ext uri="{28A0092B-C50C-407E-A947-70E740481C1C}">
                <a14:useLocalDpi xmlns:a14="http://schemas.microsoft.com/office/drawing/2010/main" val="0"/>
              </a:ext>
            </a:extLst>
          </a:blip>
          <a:srcRect l="9715" r="9715"/>
          <a:stretch/>
        </p:blipFill>
        <p:spPr>
          <a:xfrm>
            <a:off x="3026827" y="12"/>
            <a:ext cx="11603570" cy="8229588"/>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 name="Tittel 1"/>
          <p:cNvSpPr>
            <a:spLocks noGrp="1"/>
          </p:cNvSpPr>
          <p:nvPr>
            <p:ph type="title"/>
          </p:nvPr>
        </p:nvSpPr>
        <p:spPr>
          <a:xfrm>
            <a:off x="1005841" y="438150"/>
            <a:ext cx="4586627" cy="2279894"/>
          </a:xfrm>
        </p:spPr>
        <p:txBody>
          <a:bodyPr>
            <a:normAutofit/>
          </a:bodyPr>
          <a:lstStyle/>
          <a:p>
            <a:r>
              <a:rPr lang="nb-NO" sz="4800"/>
              <a:t>Self-Efficacy (Bandura, 1986)</a:t>
            </a:r>
          </a:p>
        </p:txBody>
      </p:sp>
      <p:sp>
        <p:nvSpPr>
          <p:cNvPr id="4" name="Rectangle 3"/>
          <p:cNvSpPr>
            <a:spLocks noGrp="1" noChangeArrowheads="1"/>
          </p:cNvSpPr>
          <p:nvPr>
            <p:ph idx="1"/>
          </p:nvPr>
        </p:nvSpPr>
        <p:spPr>
          <a:xfrm>
            <a:off x="1005841" y="2921041"/>
            <a:ext cx="4586627" cy="4491314"/>
          </a:xfrm>
        </p:spPr>
        <p:txBody>
          <a:bodyPr>
            <a:normAutofit/>
          </a:bodyPr>
          <a:lstStyle/>
          <a:p>
            <a:r>
              <a:rPr lang="en-US" altLang="zh-TW" sz="2040">
                <a:latin typeface="Times New Roman" pitchFamily="18" charset="0"/>
              </a:rPr>
              <a:t>Beliefs and Expectations </a:t>
            </a:r>
          </a:p>
          <a:p>
            <a:r>
              <a:rPr lang="en-US" altLang="zh-TW" sz="2040">
                <a:latin typeface="Times New Roman" pitchFamily="18" charset="0"/>
              </a:rPr>
              <a:t>Self-efficacy beliefs </a:t>
            </a:r>
          </a:p>
          <a:p>
            <a:pPr lvl="2"/>
            <a:r>
              <a:rPr lang="en-US" altLang="zh-TW" sz="2040">
                <a:latin typeface="Times New Roman" pitchFamily="18" charset="0"/>
              </a:rPr>
              <a:t>Perceived self-efficacy: The </a:t>
            </a:r>
            <a:r>
              <a:rPr lang="en-US" altLang="zh-TW" sz="2040" u="sng">
                <a:latin typeface="Times New Roman" pitchFamily="18" charset="0"/>
              </a:rPr>
              <a:t>perceived</a:t>
            </a:r>
            <a:r>
              <a:rPr lang="en-US" altLang="zh-TW" sz="2040">
                <a:latin typeface="Times New Roman" pitchFamily="18" charset="0"/>
              </a:rPr>
              <a:t> ability to cope with specific situations</a:t>
            </a:r>
          </a:p>
          <a:p>
            <a:pPr lvl="2"/>
            <a:r>
              <a:rPr lang="en-US" altLang="zh-TW" sz="2040">
                <a:latin typeface="Times New Roman" pitchFamily="18" charset="0"/>
              </a:rPr>
              <a:t>High vs low</a:t>
            </a:r>
          </a:p>
          <a:p>
            <a:pPr lvl="2"/>
            <a:r>
              <a:rPr lang="en-US" altLang="zh-TW" sz="2040">
                <a:latin typeface="Times New Roman" pitchFamily="18" charset="0"/>
              </a:rPr>
              <a:t>Self-efficacy vs. self-esteem</a:t>
            </a:r>
          </a:p>
          <a:p>
            <a:pPr lvl="2"/>
            <a:r>
              <a:rPr lang="en-US" altLang="zh-TW" sz="2040">
                <a:latin typeface="Times New Roman" pitchFamily="18" charset="0"/>
              </a:rPr>
              <a:t>Self-efficacy expectations and outcomes</a:t>
            </a:r>
          </a:p>
          <a:p>
            <a:endParaRPr lang="en-US" altLang="zh-TW" sz="2040">
              <a:latin typeface="Times New Roman" pitchFamily="18" charset="0"/>
            </a:endParaRPr>
          </a:p>
          <a:p>
            <a:r>
              <a:rPr lang="en-US" altLang="zh-TW" sz="2040">
                <a:latin typeface="Times New Roman" pitchFamily="18" charset="0"/>
              </a:rPr>
              <a:t>Spans: </a:t>
            </a:r>
          </a:p>
          <a:p>
            <a:pPr lvl="1"/>
            <a:r>
              <a:rPr lang="en-US" altLang="zh-TW" sz="2040">
                <a:latin typeface="Times New Roman" pitchFamily="18" charset="0"/>
              </a:rPr>
              <a:t>Specific vs. global</a:t>
            </a:r>
          </a:p>
        </p:txBody>
      </p:sp>
      <p:grpSp>
        <p:nvGrpSpPr>
          <p:cNvPr id="5" name="Group 4">
            <a:extLst>
              <a:ext uri="{FF2B5EF4-FFF2-40B4-BE49-F238E27FC236}">
                <a16:creationId xmlns:a16="http://schemas.microsoft.com/office/drawing/2014/main" id="{B294FEF8-B944-B5A1-B120-FCD1385FA581}"/>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24C6B1A5-398D-C75A-16D8-2411B827EA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BE7092D-F633-FB37-424F-6E3B3C2490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9817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
                                            <p:txEl>
                                              <p:pRg st="2" end="2"/>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4">
                                            <p:txEl>
                                              <p:pRg st="3" end="3"/>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
                                            <p:txEl>
                                              <p:pRg st="4" end="4"/>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4">
                                            <p:txEl>
                                              <p:pRg st="5" end="5"/>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p:cTn id="43"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4">
                                            <p:txEl>
                                              <p:pRg st="7" end="7"/>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 calcmode="lin" valueType="num">
                                      <p:cBhvr>
                                        <p:cTn id="49"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5" name="Content Placeholder 4">
            <a:extLst>
              <a:ext uri="{FF2B5EF4-FFF2-40B4-BE49-F238E27FC236}">
                <a16:creationId xmlns:a16="http://schemas.microsoft.com/office/drawing/2014/main" id="{6670C10B-8320-19AF-0352-7FDECCC060A0}"/>
              </a:ext>
            </a:extLst>
          </p:cNvPr>
          <p:cNvPicPr>
            <a:picLocks noGrp="1" noChangeAspect="1"/>
          </p:cNvPicPr>
          <p:nvPr>
            <p:ph idx="1"/>
          </p:nvPr>
        </p:nvPicPr>
        <p:blipFill>
          <a:blip r:embed="rId2"/>
          <a:stretch>
            <a:fillRect/>
          </a:stretch>
        </p:blipFill>
        <p:spPr>
          <a:xfrm>
            <a:off x="2413263" y="548640"/>
            <a:ext cx="9803875" cy="7132320"/>
          </a:xfrm>
          <a:prstGeom prst="rect">
            <a:avLst/>
          </a:prstGeom>
        </p:spPr>
      </p:pic>
    </p:spTree>
    <p:extLst>
      <p:ext uri="{BB962C8B-B14F-4D97-AF65-F5344CB8AC3E}">
        <p14:creationId xmlns:p14="http://schemas.microsoft.com/office/powerpoint/2010/main" val="1356478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0007C7-F280-8C74-F002-0A0D03022F47}"/>
              </a:ext>
            </a:extLst>
          </p:cNvPr>
          <p:cNvPicPr>
            <a:picLocks noChangeAspect="1"/>
          </p:cNvPicPr>
          <p:nvPr/>
        </p:nvPicPr>
        <p:blipFill>
          <a:blip r:embed="rId2">
            <a:alphaModFix amt="22000"/>
          </a:blip>
          <a:stretch>
            <a:fillRect/>
          </a:stretch>
        </p:blipFill>
        <p:spPr>
          <a:xfrm>
            <a:off x="114300" y="0"/>
            <a:ext cx="14401800" cy="8229600"/>
          </a:xfrm>
          <a:prstGeom prst="rect">
            <a:avLst/>
          </a:prstGeom>
        </p:spPr>
      </p:pic>
      <p:sp>
        <p:nvSpPr>
          <p:cNvPr id="14338" name="Rectangle 2"/>
          <p:cNvSpPr>
            <a:spLocks noGrp="1" noChangeArrowheads="1"/>
          </p:cNvSpPr>
          <p:nvPr>
            <p:ph type="title"/>
          </p:nvPr>
        </p:nvSpPr>
        <p:spPr/>
        <p:txBody>
          <a:bodyPr>
            <a:noAutofit/>
          </a:bodyPr>
          <a:lstStyle/>
          <a:p>
            <a:r>
              <a:rPr lang="en-US" altLang="zh-TW" dirty="0">
                <a:latin typeface="Times New Roman" pitchFamily="18" charset="0"/>
              </a:rPr>
              <a:t>SCT (Bandura 1986)</a:t>
            </a:r>
            <a:endParaRPr lang="en-US" altLang="zh-TW" dirty="0">
              <a:solidFill>
                <a:schemeClr val="tx1"/>
              </a:solidFill>
              <a:latin typeface="Times New Roman" pitchFamily="18" charset="0"/>
            </a:endParaRPr>
          </a:p>
        </p:txBody>
      </p:sp>
      <p:sp>
        <p:nvSpPr>
          <p:cNvPr id="14339" name="Rectangle 3"/>
          <p:cNvSpPr>
            <a:spLocks noGrp="1" noChangeArrowheads="1"/>
          </p:cNvSpPr>
          <p:nvPr>
            <p:ph idx="1"/>
          </p:nvPr>
        </p:nvSpPr>
        <p:spPr/>
        <p:txBody>
          <a:bodyPr>
            <a:normAutofit/>
          </a:bodyPr>
          <a:lstStyle/>
          <a:p>
            <a:r>
              <a:rPr lang="en-US" altLang="zh-TW" dirty="0">
                <a:latin typeface="Times New Roman" pitchFamily="18" charset="0"/>
              </a:rPr>
              <a:t>Beliefs and expectancies </a:t>
            </a:r>
          </a:p>
          <a:p>
            <a:pPr lvl="1"/>
            <a:r>
              <a:rPr lang="en-US" altLang="zh-TW" dirty="0">
                <a:latin typeface="Times New Roman" pitchFamily="18" charset="0"/>
              </a:rPr>
              <a:t>Expectancies: What the individual anticipates or predicts will occur as the result of specific behaviors in specific situations (anticipated consequences)</a:t>
            </a:r>
          </a:p>
          <a:p>
            <a:pPr lvl="2"/>
            <a:r>
              <a:rPr lang="en-US" altLang="zh-TW" dirty="0">
                <a:latin typeface="Times New Roman" pitchFamily="18" charset="0"/>
              </a:rPr>
              <a:t>Domain-specific</a:t>
            </a:r>
          </a:p>
          <a:p>
            <a:pPr lvl="2"/>
            <a:r>
              <a:rPr lang="en-US" altLang="zh-TW" dirty="0">
                <a:latin typeface="Times New Roman" pitchFamily="18" charset="0"/>
              </a:rPr>
              <a:t>Group situations idiosyncratically</a:t>
            </a:r>
          </a:p>
          <a:p>
            <a:pPr lvl="2"/>
            <a:r>
              <a:rPr lang="en-US" altLang="zh-TW" dirty="0">
                <a:latin typeface="Times New Roman" pitchFamily="18" charset="0"/>
              </a:rPr>
              <a:t>Origin of individual differences</a:t>
            </a:r>
          </a:p>
        </p:txBody>
      </p:sp>
    </p:spTree>
    <p:extLst>
      <p:ext uri="{BB962C8B-B14F-4D97-AF65-F5344CB8AC3E}">
        <p14:creationId xmlns:p14="http://schemas.microsoft.com/office/powerpoint/2010/main" val="73690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arn(inVertical)">
                                      <p:cBhvr>
                                        <p:cTn id="7" dur="500"/>
                                        <p:tgtEl>
                                          <p:spTgt spid="1433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barn(inVertical)">
                                      <p:cBhvr>
                                        <p:cTn id="10" dur="500"/>
                                        <p:tgtEl>
                                          <p:spTgt spid="14339">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barn(inVertical)">
                                      <p:cBhvr>
                                        <p:cTn id="13" dur="500"/>
                                        <p:tgtEl>
                                          <p:spTgt spid="14339">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339">
                                            <p:txEl>
                                              <p:pRg st="3" end="3"/>
                                            </p:txEl>
                                          </p:spTgt>
                                        </p:tgtEl>
                                        <p:attrNameLst>
                                          <p:attrName>style.visibility</p:attrName>
                                        </p:attrNameLst>
                                      </p:cBhvr>
                                      <p:to>
                                        <p:strVal val="visible"/>
                                      </p:to>
                                    </p:set>
                                    <p:animEffect transition="in" filter="barn(inVertical)">
                                      <p:cBhvr>
                                        <p:cTn id="16" dur="500"/>
                                        <p:tgtEl>
                                          <p:spTgt spid="14339">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339">
                                            <p:txEl>
                                              <p:pRg st="4" end="4"/>
                                            </p:txEl>
                                          </p:spTgt>
                                        </p:tgtEl>
                                        <p:attrNameLst>
                                          <p:attrName>style.visibility</p:attrName>
                                        </p:attrNameLst>
                                      </p:cBhvr>
                                      <p:to>
                                        <p:strVal val="visible"/>
                                      </p:to>
                                    </p:set>
                                    <p:animEffect transition="in" filter="barn(inVertical)">
                                      <p:cBhvr>
                                        <p:cTn id="19" dur="500"/>
                                        <p:tgtEl>
                                          <p:spTgt spid="14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Self-Efficacy</a:t>
            </a:r>
            <a:r>
              <a:rPr lang="nb-NO" dirty="0"/>
              <a:t> (Bandura, 1986)</a:t>
            </a:r>
          </a:p>
        </p:txBody>
      </p:sp>
      <p:sp>
        <p:nvSpPr>
          <p:cNvPr id="5" name="Content Placeholder 4">
            <a:extLst>
              <a:ext uri="{FF2B5EF4-FFF2-40B4-BE49-F238E27FC236}">
                <a16:creationId xmlns:a16="http://schemas.microsoft.com/office/drawing/2014/main" id="{6F36B50B-CDE5-8189-3BF6-B16B0CE09CA1}"/>
              </a:ext>
            </a:extLst>
          </p:cNvPr>
          <p:cNvSpPr>
            <a:spLocks noGrp="1"/>
          </p:cNvSpPr>
          <p:nvPr>
            <p:ph idx="1"/>
          </p:nvPr>
        </p:nvSpPr>
        <p:spPr/>
        <p:txBody>
          <a:bodyPr/>
          <a:lstStyle/>
          <a:p>
            <a:endParaRPr lang="en-GB"/>
          </a:p>
        </p:txBody>
      </p:sp>
      <p:pic>
        <p:nvPicPr>
          <p:cNvPr id="4" name="Bilde 3"/>
          <p:cNvPicPr>
            <a:picLocks noChangeAspect="1"/>
          </p:cNvPicPr>
          <p:nvPr/>
        </p:nvPicPr>
        <p:blipFill>
          <a:blip r:embed="rId2"/>
          <a:stretch>
            <a:fillRect/>
          </a:stretch>
        </p:blipFill>
        <p:spPr>
          <a:xfrm>
            <a:off x="3642075" y="1830784"/>
            <a:ext cx="8385479" cy="5160294"/>
          </a:xfrm>
          <a:prstGeom prst="rect">
            <a:avLst/>
          </a:prstGeom>
        </p:spPr>
      </p:pic>
    </p:spTree>
    <p:extLst>
      <p:ext uri="{BB962C8B-B14F-4D97-AF65-F5344CB8AC3E}">
        <p14:creationId xmlns:p14="http://schemas.microsoft.com/office/powerpoint/2010/main" val="9648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Self-efficacy</a:t>
            </a:r>
            <a:r>
              <a:rPr lang="nb-NO" dirty="0"/>
              <a:t> – Direct </a:t>
            </a:r>
            <a:r>
              <a:rPr lang="nb-NO" dirty="0" err="1"/>
              <a:t>experience</a:t>
            </a:r>
            <a:r>
              <a:rPr lang="nb-NO" dirty="0"/>
              <a:t>	</a:t>
            </a:r>
          </a:p>
        </p:txBody>
      </p:sp>
      <p:sp>
        <p:nvSpPr>
          <p:cNvPr id="3" name="Plassholder for innhold 2"/>
          <p:cNvSpPr>
            <a:spLocks noGrp="1"/>
          </p:cNvSpPr>
          <p:nvPr>
            <p:ph idx="1"/>
          </p:nvPr>
        </p:nvSpPr>
        <p:spPr/>
        <p:txBody>
          <a:bodyPr/>
          <a:lstStyle/>
          <a:p>
            <a:r>
              <a:rPr lang="nb-NO" dirty="0" err="1"/>
              <a:t>Practice</a:t>
            </a:r>
            <a:r>
              <a:rPr lang="nb-NO" dirty="0"/>
              <a:t>, </a:t>
            </a:r>
            <a:r>
              <a:rPr lang="nb-NO" dirty="0" err="1"/>
              <a:t>Practice</a:t>
            </a:r>
            <a:r>
              <a:rPr lang="nb-NO" dirty="0"/>
              <a:t>, </a:t>
            </a:r>
            <a:r>
              <a:rPr lang="nb-NO" dirty="0" err="1"/>
              <a:t>Practice</a:t>
            </a:r>
            <a:endParaRPr lang="nb-NO" dirty="0"/>
          </a:p>
          <a:p>
            <a:endParaRPr lang="nb-NO" dirty="0"/>
          </a:p>
          <a:p>
            <a:r>
              <a:rPr lang="nb-NO" dirty="0"/>
              <a:t>Test, Test, Test</a:t>
            </a:r>
          </a:p>
          <a:p>
            <a:endParaRPr lang="nb-NO" dirty="0"/>
          </a:p>
          <a:p>
            <a:r>
              <a:rPr lang="nb-NO" dirty="0" err="1"/>
              <a:t>Practice</a:t>
            </a:r>
            <a:r>
              <a:rPr lang="nb-NO" dirty="0"/>
              <a:t>, </a:t>
            </a:r>
            <a:r>
              <a:rPr lang="nb-NO" dirty="0" err="1"/>
              <a:t>Practice</a:t>
            </a:r>
            <a:r>
              <a:rPr lang="nb-NO" dirty="0"/>
              <a:t>, </a:t>
            </a:r>
            <a:r>
              <a:rPr lang="nb-NO" dirty="0" err="1"/>
              <a:t>Practice</a:t>
            </a:r>
            <a:endParaRPr lang="nb-NO" dirty="0"/>
          </a:p>
          <a:p>
            <a:endParaRPr lang="nb-NO" dirty="0"/>
          </a:p>
          <a:p>
            <a:r>
              <a:rPr lang="nb-NO" dirty="0" err="1"/>
              <a:t>Expectations</a:t>
            </a:r>
            <a:r>
              <a:rPr lang="nb-NO" dirty="0"/>
              <a:t> and </a:t>
            </a:r>
            <a:r>
              <a:rPr lang="nb-NO" dirty="0" err="1"/>
              <a:t>Outcomes</a:t>
            </a:r>
            <a:endParaRPr lang="nb-NO" dirty="0"/>
          </a:p>
          <a:p>
            <a:pPr lvl="1"/>
            <a:endParaRPr lang="nb-NO" dirty="0"/>
          </a:p>
        </p:txBody>
      </p:sp>
      <p:sp>
        <p:nvSpPr>
          <p:cNvPr id="4" name="Plassholder for innhold 3"/>
          <p:cNvSpPr>
            <a:spLocks noGrp="1"/>
          </p:cNvSpPr>
          <p:nvPr>
            <p:ph sz="half" idx="4294967295"/>
          </p:nvPr>
        </p:nvSpPr>
        <p:spPr>
          <a:xfrm>
            <a:off x="8635366" y="2154556"/>
            <a:ext cx="5995034" cy="3587114"/>
          </a:xfrm>
        </p:spPr>
        <p:txBody>
          <a:bodyPr/>
          <a:lstStyle/>
          <a:p>
            <a:r>
              <a:rPr lang="nb-NO" dirty="0" err="1"/>
              <a:t>Practical</a:t>
            </a:r>
            <a:r>
              <a:rPr lang="nb-NO" dirty="0"/>
              <a:t> </a:t>
            </a:r>
            <a:r>
              <a:rPr lang="nb-NO" dirty="0" err="1"/>
              <a:t>implications</a:t>
            </a:r>
            <a:endParaRPr lang="nb-NO" dirty="0"/>
          </a:p>
          <a:p>
            <a:pPr lvl="1"/>
            <a:r>
              <a:rPr lang="nb-NO" dirty="0"/>
              <a:t>Designing trainings</a:t>
            </a:r>
          </a:p>
          <a:p>
            <a:pPr lvl="1"/>
            <a:r>
              <a:rPr lang="nb-NO" dirty="0"/>
              <a:t>Resilience significance</a:t>
            </a:r>
          </a:p>
          <a:p>
            <a:pPr lvl="2"/>
            <a:r>
              <a:rPr lang="nb-NO" dirty="0"/>
              <a:t>Leader’s role</a:t>
            </a:r>
          </a:p>
          <a:p>
            <a:pPr lvl="2"/>
            <a:endParaRPr lang="nb-NO" dirty="0"/>
          </a:p>
        </p:txBody>
      </p:sp>
      <p:pic>
        <p:nvPicPr>
          <p:cNvPr id="5" name="Bilde 3">
            <a:extLst>
              <a:ext uri="{FF2B5EF4-FFF2-40B4-BE49-F238E27FC236}">
                <a16:creationId xmlns:a16="http://schemas.microsoft.com/office/drawing/2014/main" id="{286D931B-ABDC-3A1F-F820-102655DEAC13}"/>
              </a:ext>
            </a:extLst>
          </p:cNvPr>
          <p:cNvPicPr>
            <a:picLocks noChangeAspect="1"/>
          </p:cNvPicPr>
          <p:nvPr/>
        </p:nvPicPr>
        <p:blipFill>
          <a:blip r:embed="rId2"/>
          <a:stretch>
            <a:fillRect/>
          </a:stretch>
        </p:blipFill>
        <p:spPr>
          <a:xfrm>
            <a:off x="8530184" y="4659271"/>
            <a:ext cx="4873765" cy="2999239"/>
          </a:xfrm>
          <a:prstGeom prst="rect">
            <a:avLst/>
          </a:prstGeom>
        </p:spPr>
      </p:pic>
    </p:spTree>
    <p:extLst>
      <p:ext uri="{BB962C8B-B14F-4D97-AF65-F5344CB8AC3E}">
        <p14:creationId xmlns:p14="http://schemas.microsoft.com/office/powerpoint/2010/main" val="33021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Self-efficacy</a:t>
            </a:r>
            <a:r>
              <a:rPr lang="nb-NO" dirty="0"/>
              <a:t> – </a:t>
            </a:r>
            <a:r>
              <a:rPr lang="nb-NO" dirty="0" err="1"/>
              <a:t>Role</a:t>
            </a:r>
            <a:r>
              <a:rPr lang="nb-NO" dirty="0"/>
              <a:t> Models &amp; </a:t>
            </a:r>
            <a:r>
              <a:rPr lang="nb-NO" dirty="0" err="1"/>
              <a:t>Observation</a:t>
            </a:r>
            <a:endParaRPr lang="nb-NO" dirty="0"/>
          </a:p>
        </p:txBody>
      </p:sp>
      <p:sp>
        <p:nvSpPr>
          <p:cNvPr id="3" name="Plassholder for innhold 2"/>
          <p:cNvSpPr>
            <a:spLocks noGrp="1"/>
          </p:cNvSpPr>
          <p:nvPr>
            <p:ph idx="1"/>
          </p:nvPr>
        </p:nvSpPr>
        <p:spPr/>
        <p:txBody>
          <a:bodyPr>
            <a:normAutofit/>
          </a:bodyPr>
          <a:lstStyle/>
          <a:p>
            <a:r>
              <a:rPr lang="nb-NO" dirty="0" err="1"/>
              <a:t>Similarities</a:t>
            </a:r>
            <a:endParaRPr lang="nb-NO" dirty="0"/>
          </a:p>
          <a:p>
            <a:pPr lvl="1"/>
            <a:r>
              <a:rPr lang="nb-NO" dirty="0"/>
              <a:t>Transfer </a:t>
            </a:r>
            <a:r>
              <a:rPr lang="nb-NO" dirty="0" err="1"/>
              <a:t>of</a:t>
            </a:r>
            <a:r>
              <a:rPr lang="nb-NO" dirty="0"/>
              <a:t> skills</a:t>
            </a:r>
          </a:p>
          <a:p>
            <a:endParaRPr lang="nb-NO" dirty="0"/>
          </a:p>
          <a:p>
            <a:endParaRPr lang="nb-NO" dirty="0"/>
          </a:p>
          <a:p>
            <a:r>
              <a:rPr lang="nb-NO" dirty="0" err="1"/>
              <a:t>Comparisons</a:t>
            </a:r>
            <a:r>
              <a:rPr lang="nb-NO" dirty="0"/>
              <a:t> to </a:t>
            </a:r>
            <a:r>
              <a:rPr lang="nb-NO" dirty="0" err="1"/>
              <a:t>others</a:t>
            </a:r>
            <a:endParaRPr lang="nb-NO" dirty="0"/>
          </a:p>
          <a:p>
            <a:pPr lvl="1"/>
            <a:r>
              <a:rPr lang="nb-NO" dirty="0" err="1"/>
              <a:t>Increase</a:t>
            </a:r>
            <a:r>
              <a:rPr lang="nb-NO" dirty="0"/>
              <a:t>/</a:t>
            </a:r>
            <a:r>
              <a:rPr lang="nb-NO" dirty="0" err="1"/>
              <a:t>decrease</a:t>
            </a:r>
            <a:endParaRPr lang="nb-NO" dirty="0"/>
          </a:p>
          <a:p>
            <a:endParaRPr lang="nb-NO" dirty="0"/>
          </a:p>
        </p:txBody>
      </p:sp>
      <p:sp>
        <p:nvSpPr>
          <p:cNvPr id="4" name="Plassholder for innhold 3"/>
          <p:cNvSpPr>
            <a:spLocks noGrp="1"/>
          </p:cNvSpPr>
          <p:nvPr>
            <p:ph sz="half" idx="4294967295"/>
          </p:nvPr>
        </p:nvSpPr>
        <p:spPr>
          <a:xfrm>
            <a:off x="8637271" y="2190752"/>
            <a:ext cx="5993130" cy="3469984"/>
          </a:xfrm>
        </p:spPr>
        <p:txBody>
          <a:bodyPr>
            <a:normAutofit fontScale="85000" lnSpcReduction="20000"/>
          </a:bodyPr>
          <a:lstStyle/>
          <a:p>
            <a:r>
              <a:rPr lang="nb-NO" dirty="0" err="1"/>
              <a:t>Mastery</a:t>
            </a:r>
            <a:r>
              <a:rPr lang="nb-NO" dirty="0"/>
              <a:t> Models</a:t>
            </a:r>
          </a:p>
          <a:p>
            <a:r>
              <a:rPr lang="nb-NO" dirty="0"/>
              <a:t>Coping models</a:t>
            </a:r>
          </a:p>
          <a:p>
            <a:endParaRPr lang="nb-NO" dirty="0"/>
          </a:p>
          <a:p>
            <a:endParaRPr lang="nb-NO" dirty="0"/>
          </a:p>
          <a:p>
            <a:endParaRPr lang="nb-NO" dirty="0"/>
          </a:p>
          <a:p>
            <a:r>
              <a:rPr lang="nb-NO" dirty="0"/>
              <a:t>Chaudhary (2024)</a:t>
            </a:r>
          </a:p>
          <a:p>
            <a:pPr lvl="1"/>
            <a:r>
              <a:rPr lang="nb-NO" dirty="0"/>
              <a:t>Management behaviours and role modelling</a:t>
            </a:r>
          </a:p>
        </p:txBody>
      </p:sp>
    </p:spTree>
    <p:extLst>
      <p:ext uri="{BB962C8B-B14F-4D97-AF65-F5344CB8AC3E}">
        <p14:creationId xmlns:p14="http://schemas.microsoft.com/office/powerpoint/2010/main" val="344295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Self-efficacy</a:t>
            </a:r>
            <a:r>
              <a:rPr lang="nb-NO" dirty="0"/>
              <a:t> – Feedback/ </a:t>
            </a:r>
            <a:r>
              <a:rPr lang="nb-NO" dirty="0" err="1"/>
              <a:t>Coaching</a:t>
            </a:r>
            <a:endParaRPr lang="nb-NO" dirty="0"/>
          </a:p>
        </p:txBody>
      </p:sp>
      <p:sp>
        <p:nvSpPr>
          <p:cNvPr id="3" name="Plassholder for innhold 2"/>
          <p:cNvSpPr>
            <a:spLocks noGrp="1"/>
          </p:cNvSpPr>
          <p:nvPr>
            <p:ph idx="1"/>
          </p:nvPr>
        </p:nvSpPr>
        <p:spPr/>
        <p:txBody>
          <a:bodyPr/>
          <a:lstStyle/>
          <a:p>
            <a:r>
              <a:rPr lang="nb-NO" dirty="0" err="1"/>
              <a:t>Mueller</a:t>
            </a:r>
            <a:r>
              <a:rPr lang="nb-NO" dirty="0"/>
              <a:t> &amp; </a:t>
            </a:r>
            <a:r>
              <a:rPr lang="nb-NO" dirty="0" err="1"/>
              <a:t>Dweck</a:t>
            </a:r>
            <a:r>
              <a:rPr lang="nb-NO" dirty="0"/>
              <a:t> (1998)</a:t>
            </a:r>
          </a:p>
          <a:p>
            <a:r>
              <a:rPr lang="nb-NO" dirty="0"/>
              <a:t>Set vs Incremental</a:t>
            </a:r>
          </a:p>
          <a:p>
            <a:r>
              <a:rPr lang="nb-NO" dirty="0"/>
              <a:t>Feedback</a:t>
            </a:r>
          </a:p>
          <a:p>
            <a:pPr lvl="1"/>
            <a:r>
              <a:rPr lang="nb-NO" dirty="0" err="1"/>
              <a:t>Outcome</a:t>
            </a:r>
            <a:r>
              <a:rPr lang="nb-NO" dirty="0"/>
              <a:t> </a:t>
            </a:r>
            <a:r>
              <a:rPr lang="nb-NO" dirty="0" err="1"/>
              <a:t>vs</a:t>
            </a:r>
            <a:r>
              <a:rPr lang="nb-NO" dirty="0"/>
              <a:t> </a:t>
            </a:r>
            <a:r>
              <a:rPr lang="nb-NO" dirty="0" err="1"/>
              <a:t>Process</a:t>
            </a:r>
            <a:endParaRPr lang="nb-NO" dirty="0"/>
          </a:p>
          <a:p>
            <a:r>
              <a:rPr lang="nb-NO" dirty="0" err="1"/>
              <a:t>Mindsets</a:t>
            </a:r>
            <a:endParaRPr lang="nb-NO" dirty="0"/>
          </a:p>
          <a:p>
            <a:pPr lvl="1"/>
            <a:r>
              <a:rPr lang="nb-NO" dirty="0" err="1"/>
              <a:t>Fixed</a:t>
            </a:r>
            <a:r>
              <a:rPr lang="nb-NO" dirty="0"/>
              <a:t> </a:t>
            </a:r>
            <a:r>
              <a:rPr lang="nb-NO" dirty="0" err="1"/>
              <a:t>vs</a:t>
            </a:r>
            <a:r>
              <a:rPr lang="nb-NO" dirty="0"/>
              <a:t> </a:t>
            </a:r>
            <a:r>
              <a:rPr lang="nb-NO" dirty="0" err="1"/>
              <a:t>malleable</a:t>
            </a:r>
            <a:endParaRPr lang="nb-NO" dirty="0"/>
          </a:p>
        </p:txBody>
      </p:sp>
      <p:sp>
        <p:nvSpPr>
          <p:cNvPr id="4" name="Plassholder for innhold 3"/>
          <p:cNvSpPr>
            <a:spLocks noGrp="1"/>
          </p:cNvSpPr>
          <p:nvPr>
            <p:ph sz="half" idx="4294967295"/>
          </p:nvPr>
        </p:nvSpPr>
        <p:spPr>
          <a:xfrm>
            <a:off x="8635366" y="2569846"/>
            <a:ext cx="5995034" cy="4379594"/>
          </a:xfrm>
        </p:spPr>
        <p:txBody>
          <a:bodyPr/>
          <a:lstStyle/>
          <a:p>
            <a:r>
              <a:rPr lang="nb-NO" dirty="0" err="1"/>
              <a:t>Practical</a:t>
            </a:r>
            <a:r>
              <a:rPr lang="nb-NO" dirty="0"/>
              <a:t> </a:t>
            </a:r>
            <a:r>
              <a:rPr lang="nb-NO" dirty="0" err="1"/>
              <a:t>implications</a:t>
            </a:r>
            <a:endParaRPr lang="nb-NO" dirty="0"/>
          </a:p>
          <a:p>
            <a:pPr lvl="1"/>
            <a:r>
              <a:rPr lang="nb-NO" dirty="0"/>
              <a:t>Leadership behaviors</a:t>
            </a:r>
          </a:p>
          <a:p>
            <a:pPr lvl="2"/>
            <a:r>
              <a:rPr lang="nb-NO" dirty="0"/>
              <a:t>Experts </a:t>
            </a:r>
            <a:r>
              <a:rPr lang="nb-NO" dirty="0" err="1"/>
              <a:t>vs</a:t>
            </a:r>
            <a:r>
              <a:rPr lang="nb-NO" dirty="0"/>
              <a:t> non </a:t>
            </a:r>
            <a:r>
              <a:rPr lang="nb-NO" dirty="0" err="1"/>
              <a:t>experts</a:t>
            </a:r>
            <a:endParaRPr lang="nb-NO" dirty="0"/>
          </a:p>
          <a:p>
            <a:pPr lvl="2"/>
            <a:r>
              <a:rPr lang="nb-NO" dirty="0" err="1"/>
              <a:t>Believable</a:t>
            </a:r>
            <a:r>
              <a:rPr lang="nb-NO" dirty="0"/>
              <a:t> &amp; </a:t>
            </a:r>
            <a:r>
              <a:rPr lang="nb-NO" dirty="0" err="1"/>
              <a:t>Persuasion</a:t>
            </a:r>
            <a:endParaRPr lang="nb-NO" dirty="0"/>
          </a:p>
          <a:p>
            <a:pPr lvl="2"/>
            <a:r>
              <a:rPr lang="nb-NO" dirty="0" err="1"/>
              <a:t>Modelling</a:t>
            </a:r>
            <a:endParaRPr lang="nb-NO" dirty="0"/>
          </a:p>
          <a:p>
            <a:pPr lvl="2"/>
            <a:r>
              <a:rPr lang="nb-NO" dirty="0"/>
              <a:t>Training and education</a:t>
            </a:r>
          </a:p>
        </p:txBody>
      </p:sp>
    </p:spTree>
    <p:extLst>
      <p:ext uri="{BB962C8B-B14F-4D97-AF65-F5344CB8AC3E}">
        <p14:creationId xmlns:p14="http://schemas.microsoft.com/office/powerpoint/2010/main" val="33301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SE &amp; </a:t>
            </a:r>
            <a:r>
              <a:rPr lang="nb-NO" dirty="0" err="1"/>
              <a:t>Emotions</a:t>
            </a:r>
            <a:endParaRPr lang="nb-NO" dirty="0"/>
          </a:p>
        </p:txBody>
      </p:sp>
      <p:sp>
        <p:nvSpPr>
          <p:cNvPr id="3" name="Plassholder for innhold 2"/>
          <p:cNvSpPr>
            <a:spLocks noGrp="1"/>
          </p:cNvSpPr>
          <p:nvPr>
            <p:ph idx="1"/>
          </p:nvPr>
        </p:nvSpPr>
        <p:spPr/>
        <p:txBody>
          <a:bodyPr/>
          <a:lstStyle/>
          <a:p>
            <a:r>
              <a:rPr lang="nb-NO" dirty="0" err="1"/>
              <a:t>Facilitative</a:t>
            </a:r>
            <a:r>
              <a:rPr lang="nb-NO" dirty="0"/>
              <a:t> </a:t>
            </a:r>
            <a:r>
              <a:rPr lang="nb-NO" dirty="0" err="1"/>
              <a:t>vs</a:t>
            </a:r>
            <a:r>
              <a:rPr lang="nb-NO" dirty="0"/>
              <a:t> </a:t>
            </a:r>
            <a:r>
              <a:rPr lang="nb-NO" dirty="0" err="1"/>
              <a:t>Debilitative</a:t>
            </a:r>
            <a:endParaRPr lang="nb-NO" dirty="0"/>
          </a:p>
          <a:p>
            <a:endParaRPr lang="nb-NO" dirty="0"/>
          </a:p>
          <a:p>
            <a:r>
              <a:rPr lang="nb-NO" dirty="0" err="1"/>
              <a:t>Emotional</a:t>
            </a:r>
            <a:r>
              <a:rPr lang="nb-NO" dirty="0"/>
              <a:t> </a:t>
            </a:r>
            <a:r>
              <a:rPr lang="nb-NO" dirty="0" err="1"/>
              <a:t>inclusion</a:t>
            </a:r>
            <a:r>
              <a:rPr lang="nb-NO" dirty="0"/>
              <a:t> and </a:t>
            </a:r>
            <a:r>
              <a:rPr lang="nb-NO" dirty="0" err="1"/>
              <a:t>control</a:t>
            </a:r>
            <a:endParaRPr lang="nb-NO" dirty="0"/>
          </a:p>
        </p:txBody>
      </p:sp>
      <p:sp>
        <p:nvSpPr>
          <p:cNvPr id="4" name="Plassholder for innhold 3"/>
          <p:cNvSpPr>
            <a:spLocks noGrp="1"/>
          </p:cNvSpPr>
          <p:nvPr>
            <p:ph sz="half" idx="4294967295"/>
          </p:nvPr>
        </p:nvSpPr>
        <p:spPr>
          <a:xfrm>
            <a:off x="8635366" y="2569846"/>
            <a:ext cx="5995034" cy="4379594"/>
          </a:xfrm>
        </p:spPr>
        <p:txBody>
          <a:bodyPr/>
          <a:lstStyle/>
          <a:p>
            <a:r>
              <a:rPr lang="nb-NO" dirty="0" err="1"/>
              <a:t>Practical</a:t>
            </a:r>
            <a:r>
              <a:rPr lang="nb-NO" dirty="0"/>
              <a:t> </a:t>
            </a:r>
            <a:r>
              <a:rPr lang="nb-NO" dirty="0" err="1"/>
              <a:t>implications</a:t>
            </a:r>
            <a:endParaRPr lang="nb-NO" dirty="0"/>
          </a:p>
          <a:p>
            <a:r>
              <a:rPr lang="nb-NO" dirty="0" err="1"/>
              <a:t>Motivational</a:t>
            </a:r>
            <a:r>
              <a:rPr lang="nb-NO" dirty="0"/>
              <a:t> </a:t>
            </a:r>
            <a:r>
              <a:rPr lang="nb-NO" dirty="0" err="1"/>
              <a:t>Climate</a:t>
            </a:r>
            <a:endParaRPr lang="nb-NO" dirty="0"/>
          </a:p>
          <a:p>
            <a:pPr lvl="1"/>
            <a:r>
              <a:rPr lang="nb-NO" dirty="0"/>
              <a:t>Positive </a:t>
            </a:r>
            <a:r>
              <a:rPr lang="nb-NO" dirty="0" err="1"/>
              <a:t>reinforcement</a:t>
            </a:r>
            <a:endParaRPr lang="nb-NO" dirty="0"/>
          </a:p>
          <a:p>
            <a:pPr lvl="1"/>
            <a:r>
              <a:rPr lang="nb-NO" dirty="0"/>
              <a:t>Support</a:t>
            </a:r>
          </a:p>
          <a:p>
            <a:pPr lvl="1"/>
            <a:endParaRPr lang="nb-NO" dirty="0"/>
          </a:p>
          <a:p>
            <a:pPr lvl="1"/>
            <a:endParaRPr lang="nb-NO" dirty="0"/>
          </a:p>
        </p:txBody>
      </p:sp>
    </p:spTree>
    <p:extLst>
      <p:ext uri="{BB962C8B-B14F-4D97-AF65-F5344CB8AC3E}">
        <p14:creationId xmlns:p14="http://schemas.microsoft.com/office/powerpoint/2010/main" val="245532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p:txBody>
          <a:bodyPr/>
          <a:lstStyle/>
          <a:p>
            <a:r>
              <a:rPr lang="nb-NO" dirty="0" err="1"/>
              <a:t>Self-Efficacy</a:t>
            </a:r>
            <a:r>
              <a:rPr lang="nb-NO" dirty="0"/>
              <a:t> (Bandura, 1986)</a:t>
            </a:r>
          </a:p>
        </p:txBody>
      </p:sp>
      <p:sp>
        <p:nvSpPr>
          <p:cNvPr id="19459" name="Rectangle 3"/>
          <p:cNvSpPr>
            <a:spLocks noGrp="1" noChangeArrowheads="1"/>
          </p:cNvSpPr>
          <p:nvPr>
            <p:ph idx="1"/>
          </p:nvPr>
        </p:nvSpPr>
        <p:spPr/>
        <p:txBody>
          <a:bodyPr/>
          <a:lstStyle/>
          <a:p>
            <a:r>
              <a:rPr lang="en-US" altLang="zh-TW" dirty="0" err="1">
                <a:latin typeface="Times New Roman" pitchFamily="18" charset="0"/>
              </a:rPr>
              <a:t>Resiprocal</a:t>
            </a:r>
            <a:r>
              <a:rPr lang="en-US" altLang="zh-TW" dirty="0">
                <a:latin typeface="Times New Roman" pitchFamily="18" charset="0"/>
              </a:rPr>
              <a:t> determinism (Bandura, 1986)</a:t>
            </a:r>
          </a:p>
          <a:p>
            <a:pPr lvl="1"/>
            <a:r>
              <a:rPr lang="en-US" altLang="zh-TW" dirty="0">
                <a:latin typeface="Times New Roman" pitchFamily="18" charset="0"/>
              </a:rPr>
              <a:t>The mutual, back-and-forth effects of variables on one another; in social-cognitive theory, a fundamental causal principle in which personal, environmental, and behavioral factors are viewed as causally influencing one another</a:t>
            </a:r>
          </a:p>
          <a:p>
            <a:pPr lvl="1"/>
            <a:r>
              <a:rPr lang="en-US" altLang="zh-TW" dirty="0">
                <a:latin typeface="Times New Roman" pitchFamily="18" charset="0"/>
              </a:rPr>
              <a:t> Person is:</a:t>
            </a:r>
          </a:p>
          <a:p>
            <a:pPr lvl="2"/>
            <a:r>
              <a:rPr lang="en-US" altLang="zh-TW" dirty="0">
                <a:latin typeface="Times New Roman" pitchFamily="18" charset="0"/>
              </a:rPr>
              <a:t>Responsive AND</a:t>
            </a:r>
          </a:p>
          <a:p>
            <a:pPr lvl="2"/>
            <a:r>
              <a:rPr lang="en-US" altLang="zh-TW" dirty="0">
                <a:latin typeface="Times New Roman" pitchFamily="18" charset="0"/>
              </a:rPr>
              <a:t>Constructs AND</a:t>
            </a:r>
          </a:p>
          <a:p>
            <a:pPr lvl="2"/>
            <a:r>
              <a:rPr lang="en-US" altLang="zh-TW" dirty="0">
                <a:latin typeface="Times New Roman" pitchFamily="18" charset="0"/>
              </a:rPr>
              <a:t>Influences the situation</a:t>
            </a:r>
          </a:p>
        </p:txBody>
      </p:sp>
    </p:spTree>
    <p:custDataLst>
      <p:tags r:id="rId1"/>
    </p:custDataLst>
    <p:extLst>
      <p:ext uri="{BB962C8B-B14F-4D97-AF65-F5344CB8AC3E}">
        <p14:creationId xmlns:p14="http://schemas.microsoft.com/office/powerpoint/2010/main" val="151530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459">
                                            <p:txEl>
                                              <p:pRg st="1" end="1"/>
                                            </p:txEl>
                                          </p:spTgt>
                                        </p:tgtEl>
                                        <p:attrNameLst>
                                          <p:attrName>style.visibility</p:attrName>
                                        </p:attrNameLst>
                                      </p:cBhvr>
                                      <p:to>
                                        <p:strVal val="visible"/>
                                      </p:to>
                                    </p:set>
                                    <p:animEffect transition="in" filter="wipe(down)">
                                      <p:cBhvr>
                                        <p:cTn id="10" dur="500"/>
                                        <p:tgtEl>
                                          <p:spTgt spid="19459">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animEffect transition="in" filter="wipe(down)">
                                      <p:cBhvr>
                                        <p:cTn id="13" dur="500"/>
                                        <p:tgtEl>
                                          <p:spTgt spid="19459">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459">
                                            <p:txEl>
                                              <p:pRg st="3" end="3"/>
                                            </p:txEl>
                                          </p:spTgt>
                                        </p:tgtEl>
                                        <p:attrNameLst>
                                          <p:attrName>style.visibility</p:attrName>
                                        </p:attrNameLst>
                                      </p:cBhvr>
                                      <p:to>
                                        <p:strVal val="visible"/>
                                      </p:to>
                                    </p:set>
                                    <p:animEffect transition="in" filter="wipe(down)">
                                      <p:cBhvr>
                                        <p:cTn id="16" dur="500"/>
                                        <p:tgtEl>
                                          <p:spTgt spid="19459">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459">
                                            <p:txEl>
                                              <p:pRg st="4" end="4"/>
                                            </p:txEl>
                                          </p:spTgt>
                                        </p:tgtEl>
                                        <p:attrNameLst>
                                          <p:attrName>style.visibility</p:attrName>
                                        </p:attrNameLst>
                                      </p:cBhvr>
                                      <p:to>
                                        <p:strVal val="visible"/>
                                      </p:to>
                                    </p:set>
                                    <p:animEffect transition="in" filter="wipe(down)">
                                      <p:cBhvr>
                                        <p:cTn id="19" dur="500"/>
                                        <p:tgtEl>
                                          <p:spTgt spid="19459">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459">
                                            <p:txEl>
                                              <p:pRg st="5" end="5"/>
                                            </p:txEl>
                                          </p:spTgt>
                                        </p:tgtEl>
                                        <p:attrNameLst>
                                          <p:attrName>style.visibility</p:attrName>
                                        </p:attrNameLst>
                                      </p:cBhvr>
                                      <p:to>
                                        <p:strVal val="visible"/>
                                      </p:to>
                                    </p:set>
                                    <p:animEffect transition="in" filter="wipe(down)">
                                      <p:cBhvr>
                                        <p:cTn id="2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OpenText Cybersecurity 2023 Global Ransomware Survey: The risk perception  gap - OpenText Blogs">
            <a:extLst>
              <a:ext uri="{FF2B5EF4-FFF2-40B4-BE49-F238E27FC236}">
                <a16:creationId xmlns:a16="http://schemas.microsoft.com/office/drawing/2014/main" id="{2650DA61-2E6E-3692-627F-B43F12D422A0}"/>
              </a:ext>
            </a:extLst>
          </p:cNvPr>
          <p:cNvPicPr>
            <a:picLocks noChangeAspect="1" noChangeArrowheads="1"/>
          </p:cNvPicPr>
          <p:nvPr/>
        </p:nvPicPr>
        <p:blipFill>
          <a:blip r:embed="rId3">
            <a:alphaModFix amt="19000"/>
            <a:extLst>
              <a:ext uri="{28A0092B-C50C-407E-A947-70E740481C1C}">
                <a14:useLocalDpi xmlns:a14="http://schemas.microsoft.com/office/drawing/2010/main" val="0"/>
              </a:ext>
            </a:extLst>
          </a:blip>
          <a:srcRect/>
          <a:stretch>
            <a:fillRect/>
          </a:stretch>
        </p:blipFill>
        <p:spPr bwMode="auto">
          <a:xfrm>
            <a:off x="-1" y="1"/>
            <a:ext cx="14533420" cy="81750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B2BB54B-61C7-2639-6F24-AB9478066418}"/>
              </a:ext>
            </a:extLst>
          </p:cNvPr>
          <p:cNvSpPr>
            <a:spLocks noGrp="1"/>
          </p:cNvSpPr>
          <p:nvPr>
            <p:ph type="ctrTitle"/>
          </p:nvPr>
        </p:nvSpPr>
        <p:spPr>
          <a:xfrm>
            <a:off x="1187883" y="1346836"/>
            <a:ext cx="12341884" cy="2196674"/>
          </a:xfrm>
        </p:spPr>
        <p:txBody>
          <a:bodyPr/>
          <a:lstStyle/>
          <a:p>
            <a:r>
              <a:rPr lang="en-US" sz="2160">
                <a:solidFill>
                  <a:srgbClr val="000000"/>
                </a:solidFill>
                <a:latin typeface="Times New Roman" panose="02020603050405020304" pitchFamily="18" charset="0"/>
              </a:rPr>
              <a:t> </a:t>
            </a:r>
            <a:r>
              <a:rPr lang="en-US" sz="3360" b="1">
                <a:solidFill>
                  <a:srgbClr val="000000"/>
                </a:solidFill>
                <a:latin typeface="Times New Roman" panose="02020603050405020304" pitchFamily="18" charset="0"/>
              </a:rPr>
              <a:t>The Role of IT Background for Metacognitive Accuracy, Confidence and Overestimation of Deep Fake Recognition Skills </a:t>
            </a:r>
            <a:endParaRPr lang="de-DE" sz="3360" dirty="0"/>
          </a:p>
        </p:txBody>
      </p:sp>
      <p:sp>
        <p:nvSpPr>
          <p:cNvPr id="3" name="Untertitel 2">
            <a:extLst>
              <a:ext uri="{FF2B5EF4-FFF2-40B4-BE49-F238E27FC236}">
                <a16:creationId xmlns:a16="http://schemas.microsoft.com/office/drawing/2014/main" id="{38CD7991-6897-3CF9-6ED3-1A622DFD570B}"/>
              </a:ext>
            </a:extLst>
          </p:cNvPr>
          <p:cNvSpPr>
            <a:spLocks noGrp="1"/>
          </p:cNvSpPr>
          <p:nvPr>
            <p:ph type="subTitle" idx="1"/>
          </p:nvPr>
        </p:nvSpPr>
        <p:spPr>
          <a:xfrm>
            <a:off x="1828800" y="4322446"/>
            <a:ext cx="10972800" cy="2791381"/>
          </a:xfrm>
        </p:spPr>
        <p:txBody>
          <a:bodyPr>
            <a:normAutofit fontScale="32500" lnSpcReduction="20000"/>
          </a:bodyPr>
          <a:lstStyle/>
          <a:p>
            <a:pPr algn="l"/>
            <a:endParaRPr lang="de-DE" sz="2160">
              <a:solidFill>
                <a:srgbClr val="000000"/>
              </a:solidFill>
              <a:latin typeface="Times New Roman" panose="02020603050405020304" pitchFamily="18" charset="0"/>
            </a:endParaRPr>
          </a:p>
          <a:p>
            <a:r>
              <a:rPr lang="de-DE" sz="4080">
                <a:solidFill>
                  <a:srgbClr val="000000"/>
                </a:solidFill>
                <a:latin typeface="Times New Roman" panose="02020603050405020304" pitchFamily="18" charset="0"/>
              </a:rPr>
              <a:t> </a:t>
            </a:r>
            <a:r>
              <a:rPr lang="de-DE" sz="5880" b="1">
                <a:solidFill>
                  <a:srgbClr val="000000"/>
                </a:solidFill>
                <a:latin typeface="Times New Roman" panose="02020603050405020304" pitchFamily="18" charset="0"/>
              </a:rPr>
              <a:t>Stefan Sütterlin, Ricardo G. Lugo, Torvald F. Ask, Karl Veng, Jonathan Eck, Jonas Fritschi, Muhammed-Talha Özmen, Basil Bärreiter, Benjamin J. Knox.</a:t>
            </a:r>
            <a:r>
              <a:rPr lang="de-DE" sz="4080">
                <a:solidFill>
                  <a:srgbClr val="000000"/>
                </a:solidFill>
                <a:latin typeface="Times New Roman" panose="02020603050405020304" pitchFamily="18" charset="0"/>
              </a:rPr>
              <a:t> </a:t>
            </a:r>
          </a:p>
          <a:p>
            <a:r>
              <a:rPr lang="de-DE" sz="4080">
                <a:solidFill>
                  <a:srgbClr val="000000"/>
                </a:solidFill>
                <a:latin typeface="Times New Roman" panose="02020603050405020304" pitchFamily="18" charset="0"/>
              </a:rPr>
              <a:t>Faculty of Computer Science, Albstadt-Sigmaringen University, Germany </a:t>
            </a:r>
          </a:p>
          <a:p>
            <a:r>
              <a:rPr lang="de-DE" sz="4080">
                <a:solidFill>
                  <a:srgbClr val="000000"/>
                </a:solidFill>
                <a:latin typeface="Times New Roman" panose="02020603050405020304" pitchFamily="18" charset="0"/>
              </a:rPr>
              <a:t>Faculty of Health, Welfare and Organisation, Østfold University College, Norway </a:t>
            </a:r>
          </a:p>
          <a:p>
            <a:r>
              <a:rPr lang="de-DE" sz="4080">
                <a:solidFill>
                  <a:srgbClr val="000000"/>
                </a:solidFill>
                <a:latin typeface="Times New Roman" panose="02020603050405020304" pitchFamily="18" charset="0"/>
              </a:rPr>
              <a:t>Centre for Cyber and Information Security, Norwegian University of Science and Technology, Norway </a:t>
            </a:r>
          </a:p>
          <a:p>
            <a:r>
              <a:rPr lang="de-DE" sz="4080">
                <a:solidFill>
                  <a:srgbClr val="000000"/>
                </a:solidFill>
                <a:latin typeface="Times New Roman" panose="02020603050405020304" pitchFamily="18" charset="0"/>
              </a:rPr>
              <a:t>Cyber Warfare Centre, Norwegian Armed Forces Cyber Defence, Norway </a:t>
            </a:r>
            <a:endParaRPr lang="de-DE" sz="4080"/>
          </a:p>
          <a:p>
            <a:endParaRPr lang="de-DE"/>
          </a:p>
          <a:p>
            <a:r>
              <a:rPr lang="de-DE"/>
              <a:t>HCI International – Augmented Cognition (Best Paper)</a:t>
            </a:r>
          </a:p>
          <a:p>
            <a:r>
              <a:rPr lang="de-DE"/>
              <a:t>28.06.2022</a:t>
            </a:r>
            <a:endParaRPr lang="de-DE" dirty="0"/>
          </a:p>
        </p:txBody>
      </p:sp>
    </p:spTree>
    <p:extLst>
      <p:ext uri="{BB962C8B-B14F-4D97-AF65-F5344CB8AC3E}">
        <p14:creationId xmlns:p14="http://schemas.microsoft.com/office/powerpoint/2010/main" val="200515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 Strategies to Enhance Your Cybersecurity Skills and Stay Competitive -  The Data Scientist">
            <a:extLst>
              <a:ext uri="{FF2B5EF4-FFF2-40B4-BE49-F238E27FC236}">
                <a16:creationId xmlns:a16="http://schemas.microsoft.com/office/drawing/2014/main" id="{7C8FEBD6-12C4-628A-C0B7-1FF457B3B21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evasse jumping : Photos, Diagrams &amp;amp; Topos : SummitPost">
            <a:extLst>
              <a:ext uri="{FF2B5EF4-FFF2-40B4-BE49-F238E27FC236}">
                <a16:creationId xmlns:a16="http://schemas.microsoft.com/office/drawing/2014/main" id="{2D52DCDC-0A0D-481D-8E89-E5B22C8EE79D}"/>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005841" y="2398658"/>
            <a:ext cx="5948352" cy="3965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B72812E-0F27-4BFB-A9E5-DC4C10758C13}"/>
              </a:ext>
            </a:extLst>
          </p:cNvPr>
          <p:cNvSpPr txBox="1"/>
          <p:nvPr/>
        </p:nvSpPr>
        <p:spPr>
          <a:xfrm>
            <a:off x="6494770" y="5810230"/>
            <a:ext cx="6256830" cy="424732"/>
          </a:xfrm>
          <a:prstGeom prst="rect">
            <a:avLst/>
          </a:prstGeom>
          <a:noFill/>
        </p:spPr>
        <p:txBody>
          <a:bodyPr wrap="square" rtlCol="0">
            <a:spAutoFit/>
          </a:bodyPr>
          <a:lstStyle/>
          <a:p>
            <a:pPr defTabSz="457182"/>
            <a:r>
              <a:rPr lang="de-DE" sz="2160" dirty="0">
                <a:solidFill>
                  <a:prstClr val="black"/>
                </a:solidFill>
                <a:latin typeface="Calibri" panose="020F0502020204030204"/>
              </a:rPr>
              <a:t>.</a:t>
            </a:r>
          </a:p>
        </p:txBody>
      </p:sp>
      <p:pic>
        <p:nvPicPr>
          <p:cNvPr id="2050" name="Picture 2" descr="https://primarymedicinepodcast.com/wp-content/uploads/2021/12/Brain-inception.png">
            <a:extLst>
              <a:ext uri="{FF2B5EF4-FFF2-40B4-BE49-F238E27FC236}">
                <a16:creationId xmlns:a16="http://schemas.microsoft.com/office/drawing/2014/main" id="{5F8C764F-4F47-4586-8FE5-D0A2CE2A37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18387" y="2195816"/>
            <a:ext cx="5557884" cy="416841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08D860F1-DCFF-6ECC-BB19-8327A8F3963D}"/>
              </a:ext>
            </a:extLst>
          </p:cNvPr>
          <p:cNvSpPr txBox="1"/>
          <p:nvPr/>
        </p:nvSpPr>
        <p:spPr>
          <a:xfrm>
            <a:off x="842945" y="826045"/>
            <a:ext cx="12874102" cy="535531"/>
          </a:xfrm>
          <a:prstGeom prst="rect">
            <a:avLst/>
          </a:prstGeom>
          <a:noFill/>
        </p:spPr>
        <p:txBody>
          <a:bodyPr wrap="none" rtlCol="0">
            <a:spAutoFit/>
          </a:bodyPr>
          <a:lstStyle/>
          <a:p>
            <a:pPr defTabSz="457182"/>
            <a:r>
              <a:rPr lang="de-DE" sz="2880" b="1" dirty="0" err="1">
                <a:solidFill>
                  <a:prstClr val="black"/>
                </a:solidFill>
                <a:latin typeface="Calibri" panose="020F0502020204030204"/>
              </a:rPr>
              <a:t>Perceived</a:t>
            </a:r>
            <a:r>
              <a:rPr lang="de-DE" sz="2880" b="1" dirty="0">
                <a:solidFill>
                  <a:prstClr val="black"/>
                </a:solidFill>
                <a:latin typeface="Calibri" panose="020F0502020204030204"/>
              </a:rPr>
              <a:t> </a:t>
            </a:r>
            <a:r>
              <a:rPr lang="de-DE" sz="2880" b="1" dirty="0" err="1">
                <a:solidFill>
                  <a:prstClr val="black"/>
                </a:solidFill>
                <a:latin typeface="Calibri" panose="020F0502020204030204"/>
              </a:rPr>
              <a:t>competence</a:t>
            </a:r>
            <a:r>
              <a:rPr lang="de-DE" sz="2880" b="1" dirty="0">
                <a:solidFill>
                  <a:prstClr val="black"/>
                </a:solidFill>
                <a:latin typeface="Calibri" panose="020F0502020204030204"/>
              </a:rPr>
              <a:t> -&gt; </a:t>
            </a:r>
            <a:r>
              <a:rPr lang="de-DE" sz="2880" b="1" dirty="0" err="1">
                <a:solidFill>
                  <a:prstClr val="black"/>
                </a:solidFill>
                <a:latin typeface="Calibri" panose="020F0502020204030204"/>
              </a:rPr>
              <a:t>basis</a:t>
            </a:r>
            <a:r>
              <a:rPr lang="de-DE" sz="2880" b="1" dirty="0">
                <a:solidFill>
                  <a:prstClr val="black"/>
                </a:solidFill>
                <a:latin typeface="Calibri" panose="020F0502020204030204"/>
              </a:rPr>
              <a:t> </a:t>
            </a:r>
            <a:r>
              <a:rPr lang="de-DE" sz="2880" b="1" dirty="0" err="1">
                <a:solidFill>
                  <a:prstClr val="black"/>
                </a:solidFill>
                <a:latin typeface="Calibri" panose="020F0502020204030204"/>
              </a:rPr>
              <a:t>of</a:t>
            </a:r>
            <a:r>
              <a:rPr lang="de-DE" sz="2880" b="1" dirty="0">
                <a:solidFill>
                  <a:prstClr val="black"/>
                </a:solidFill>
                <a:latin typeface="Calibri" panose="020F0502020204030204"/>
              </a:rPr>
              <a:t> </a:t>
            </a:r>
            <a:r>
              <a:rPr lang="de-DE" sz="2880" b="1" dirty="0" err="1">
                <a:solidFill>
                  <a:prstClr val="black"/>
                </a:solidFill>
                <a:latin typeface="Calibri" panose="020F0502020204030204"/>
              </a:rPr>
              <a:t>risk</a:t>
            </a:r>
            <a:r>
              <a:rPr lang="de-DE" sz="2880" b="1" dirty="0">
                <a:solidFill>
                  <a:prstClr val="black"/>
                </a:solidFill>
                <a:latin typeface="Calibri" panose="020F0502020204030204"/>
              </a:rPr>
              <a:t> </a:t>
            </a:r>
            <a:r>
              <a:rPr lang="de-DE" sz="2880" b="1" dirty="0" err="1">
                <a:solidFill>
                  <a:prstClr val="black"/>
                </a:solidFill>
                <a:latin typeface="Calibri" panose="020F0502020204030204"/>
              </a:rPr>
              <a:t>assessment</a:t>
            </a:r>
            <a:r>
              <a:rPr lang="de-DE" sz="2880" b="1" dirty="0">
                <a:solidFill>
                  <a:prstClr val="black"/>
                </a:solidFill>
                <a:latin typeface="Calibri" panose="020F0502020204030204"/>
              </a:rPr>
              <a:t> and subsequent </a:t>
            </a:r>
            <a:r>
              <a:rPr lang="de-DE" sz="2880" b="1" dirty="0" err="1">
                <a:solidFill>
                  <a:prstClr val="black"/>
                </a:solidFill>
                <a:latin typeface="Calibri" panose="020F0502020204030204"/>
              </a:rPr>
              <a:t>decision-making</a:t>
            </a:r>
            <a:endParaRPr lang="de-DE" sz="2880" b="1" dirty="0">
              <a:solidFill>
                <a:prstClr val="black"/>
              </a:solidFill>
              <a:latin typeface="Calibri" panose="020F0502020204030204"/>
            </a:endParaRPr>
          </a:p>
        </p:txBody>
      </p:sp>
      <p:sp>
        <p:nvSpPr>
          <p:cNvPr id="4" name="Geschweifte Klammer rechts 3">
            <a:extLst>
              <a:ext uri="{FF2B5EF4-FFF2-40B4-BE49-F238E27FC236}">
                <a16:creationId xmlns:a16="http://schemas.microsoft.com/office/drawing/2014/main" id="{E8E8430D-17A8-8F3D-251C-993BD4C622C4}"/>
              </a:ext>
            </a:extLst>
          </p:cNvPr>
          <p:cNvSpPr/>
          <p:nvPr/>
        </p:nvSpPr>
        <p:spPr>
          <a:xfrm rot="18630641">
            <a:off x="8932404" y="4162288"/>
            <a:ext cx="702751" cy="1721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182"/>
            <a:endParaRPr lang="de-DE" sz="2160">
              <a:solidFill>
                <a:prstClr val="black"/>
              </a:solidFill>
              <a:latin typeface="Calibri" panose="020F0502020204030204"/>
            </a:endParaRPr>
          </a:p>
        </p:txBody>
      </p:sp>
      <p:sp>
        <p:nvSpPr>
          <p:cNvPr id="5" name="Textfeld 4">
            <a:extLst>
              <a:ext uri="{FF2B5EF4-FFF2-40B4-BE49-F238E27FC236}">
                <a16:creationId xmlns:a16="http://schemas.microsoft.com/office/drawing/2014/main" id="{2195982B-0CC7-23ED-34F4-8D04EFCB7D00}"/>
              </a:ext>
            </a:extLst>
          </p:cNvPr>
          <p:cNvSpPr txBox="1"/>
          <p:nvPr/>
        </p:nvSpPr>
        <p:spPr>
          <a:xfrm rot="2502838">
            <a:off x="7460107" y="5316760"/>
            <a:ext cx="2839688" cy="424732"/>
          </a:xfrm>
          <a:prstGeom prst="rect">
            <a:avLst/>
          </a:prstGeom>
          <a:noFill/>
        </p:spPr>
        <p:txBody>
          <a:bodyPr wrap="none" rtlCol="0">
            <a:spAutoFit/>
          </a:bodyPr>
          <a:lstStyle/>
          <a:p>
            <a:pPr defTabSz="457182"/>
            <a:r>
              <a:rPr lang="de-DE" sz="2160" dirty="0" err="1">
                <a:solidFill>
                  <a:prstClr val="black"/>
                </a:solidFill>
                <a:latin typeface="Calibri" panose="020F0502020204030204"/>
              </a:rPr>
              <a:t>Metacognitive</a:t>
            </a:r>
            <a:r>
              <a:rPr lang="de-DE" sz="2160" dirty="0">
                <a:solidFill>
                  <a:prstClr val="black"/>
                </a:solidFill>
                <a:latin typeface="Calibri" panose="020F0502020204030204"/>
              </a:rPr>
              <a:t> </a:t>
            </a:r>
            <a:r>
              <a:rPr lang="de-DE" sz="2160" dirty="0" err="1">
                <a:solidFill>
                  <a:prstClr val="black"/>
                </a:solidFill>
                <a:latin typeface="Calibri" panose="020F0502020204030204"/>
              </a:rPr>
              <a:t>accuracy</a:t>
            </a:r>
            <a:endParaRPr lang="de-DE" sz="2160" dirty="0">
              <a:solidFill>
                <a:prstClr val="black"/>
              </a:solidFill>
              <a:latin typeface="Calibri" panose="020F0502020204030204"/>
            </a:endParaRPr>
          </a:p>
        </p:txBody>
      </p:sp>
      <p:sp>
        <p:nvSpPr>
          <p:cNvPr id="6" name="Textfeld 5">
            <a:extLst>
              <a:ext uri="{FF2B5EF4-FFF2-40B4-BE49-F238E27FC236}">
                <a16:creationId xmlns:a16="http://schemas.microsoft.com/office/drawing/2014/main" id="{790032D4-0194-D37D-2D53-A6EBD32AA6A2}"/>
              </a:ext>
            </a:extLst>
          </p:cNvPr>
          <p:cNvSpPr txBox="1"/>
          <p:nvPr/>
        </p:nvSpPr>
        <p:spPr>
          <a:xfrm>
            <a:off x="1005843" y="6430453"/>
            <a:ext cx="5391861" cy="424732"/>
          </a:xfrm>
          <a:prstGeom prst="rect">
            <a:avLst/>
          </a:prstGeom>
          <a:noFill/>
        </p:spPr>
        <p:txBody>
          <a:bodyPr wrap="none" rtlCol="0">
            <a:spAutoFit/>
          </a:bodyPr>
          <a:lstStyle/>
          <a:p>
            <a:pPr defTabSz="457182"/>
            <a:r>
              <a:rPr lang="de-DE" sz="2160" dirty="0" err="1">
                <a:solidFill>
                  <a:prstClr val="black"/>
                </a:solidFill>
                <a:latin typeface="Calibri" panose="020F0502020204030204"/>
              </a:rPr>
              <a:t>We</a:t>
            </a:r>
            <a:r>
              <a:rPr lang="de-DE" sz="2160" dirty="0">
                <a:solidFill>
                  <a:prstClr val="black"/>
                </a:solidFill>
                <a:latin typeface="Calibri" panose="020F0502020204030204"/>
              </a:rPr>
              <a:t> </a:t>
            </a:r>
            <a:r>
              <a:rPr lang="de-DE" sz="2160" dirty="0" err="1">
                <a:solidFill>
                  <a:prstClr val="black"/>
                </a:solidFill>
                <a:latin typeface="Calibri" panose="020F0502020204030204"/>
              </a:rPr>
              <a:t>know</a:t>
            </a:r>
            <a:r>
              <a:rPr lang="de-DE" sz="2160" dirty="0">
                <a:solidFill>
                  <a:prstClr val="black"/>
                </a:solidFill>
                <a:latin typeface="Calibri" panose="020F0502020204030204"/>
              </a:rPr>
              <a:t> </a:t>
            </a:r>
            <a:r>
              <a:rPr lang="de-DE" sz="2160" dirty="0" err="1">
                <a:solidFill>
                  <a:prstClr val="black"/>
                </a:solidFill>
                <a:latin typeface="Calibri" panose="020F0502020204030204"/>
              </a:rPr>
              <a:t>that</a:t>
            </a:r>
            <a:r>
              <a:rPr lang="de-DE" sz="2160" dirty="0">
                <a:solidFill>
                  <a:prstClr val="black"/>
                </a:solidFill>
                <a:latin typeface="Calibri" panose="020F0502020204030204"/>
              </a:rPr>
              <a:t>, but </a:t>
            </a:r>
            <a:r>
              <a:rPr lang="de-DE" sz="2160" dirty="0" err="1">
                <a:solidFill>
                  <a:prstClr val="black"/>
                </a:solidFill>
                <a:latin typeface="Calibri" panose="020F0502020204030204"/>
              </a:rPr>
              <a:t>why</a:t>
            </a:r>
            <a:r>
              <a:rPr lang="de-DE" sz="2160" dirty="0">
                <a:solidFill>
                  <a:prstClr val="black"/>
                </a:solidFill>
                <a:latin typeface="Calibri" panose="020F0502020204030204"/>
              </a:rPr>
              <a:t> do </a:t>
            </a:r>
            <a:r>
              <a:rPr lang="de-DE" sz="2160" dirty="0" err="1">
                <a:solidFill>
                  <a:prstClr val="black"/>
                </a:solidFill>
                <a:latin typeface="Calibri" panose="020F0502020204030204"/>
              </a:rPr>
              <a:t>we</a:t>
            </a:r>
            <a:r>
              <a:rPr lang="de-DE" sz="2160" dirty="0">
                <a:solidFill>
                  <a:prstClr val="black"/>
                </a:solidFill>
                <a:latin typeface="Calibri" panose="020F0502020204030204"/>
              </a:rPr>
              <a:t> not </a:t>
            </a:r>
            <a:r>
              <a:rPr lang="de-DE" sz="2160" dirty="0" err="1">
                <a:solidFill>
                  <a:prstClr val="black"/>
                </a:solidFill>
                <a:latin typeface="Calibri" panose="020F0502020204030204"/>
              </a:rPr>
              <a:t>measure</a:t>
            </a:r>
            <a:r>
              <a:rPr lang="de-DE" sz="2160" dirty="0">
                <a:solidFill>
                  <a:prstClr val="black"/>
                </a:solidFill>
                <a:latin typeface="Calibri" panose="020F0502020204030204"/>
              </a:rPr>
              <a:t> </a:t>
            </a:r>
            <a:r>
              <a:rPr lang="de-DE" sz="2160" dirty="0" err="1">
                <a:solidFill>
                  <a:prstClr val="black"/>
                </a:solidFill>
                <a:latin typeface="Calibri" panose="020F0502020204030204"/>
              </a:rPr>
              <a:t>it</a:t>
            </a:r>
            <a:r>
              <a:rPr lang="de-DE" sz="2160" dirty="0">
                <a:solidFill>
                  <a:prstClr val="black"/>
                </a:solidFill>
                <a:latin typeface="Calibri" panose="020F0502020204030204"/>
              </a:rPr>
              <a:t>?</a:t>
            </a:r>
          </a:p>
        </p:txBody>
      </p:sp>
    </p:spTree>
    <p:extLst>
      <p:ext uri="{BB962C8B-B14F-4D97-AF65-F5344CB8AC3E}">
        <p14:creationId xmlns:p14="http://schemas.microsoft.com/office/powerpoint/2010/main" val="306068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F44281-863B-843E-43F5-80F5878751C8}"/>
              </a:ext>
            </a:extLst>
          </p:cNvPr>
          <p:cNvSpPr>
            <a:spLocks noGrp="1"/>
          </p:cNvSpPr>
          <p:nvPr>
            <p:ph type="title"/>
          </p:nvPr>
        </p:nvSpPr>
        <p:spPr/>
        <p:txBody>
          <a:bodyPr/>
          <a:lstStyle/>
          <a:p>
            <a:r>
              <a:rPr lang="nb-NO" dirty="0"/>
              <a:t>Overconfidence (Cheng et al., 2020)</a:t>
            </a:r>
            <a:endParaRPr lang="en-GB" dirty="0"/>
          </a:p>
        </p:txBody>
      </p:sp>
      <p:sp>
        <p:nvSpPr>
          <p:cNvPr id="5" name="Content Placeholder 4">
            <a:extLst>
              <a:ext uri="{FF2B5EF4-FFF2-40B4-BE49-F238E27FC236}">
                <a16:creationId xmlns:a16="http://schemas.microsoft.com/office/drawing/2014/main" id="{C03A6466-467A-EDBF-0B29-B072CC22F883}"/>
              </a:ext>
            </a:extLst>
          </p:cNvPr>
          <p:cNvSpPr>
            <a:spLocks noGrp="1"/>
          </p:cNvSpPr>
          <p:nvPr>
            <p:ph idx="1"/>
          </p:nvPr>
        </p:nvSpPr>
        <p:spPr/>
        <p:txBody>
          <a:bodyPr/>
          <a:lstStyle/>
          <a:p>
            <a:r>
              <a:rPr lang="en-GB" dirty="0"/>
              <a:t>IT self-efficacy, a construct that originates from the term “computer self-efficacy,” refers to the ability, confidence, and application of a broad range of skills in using IT devices</a:t>
            </a:r>
          </a:p>
          <a:p>
            <a:endParaRPr lang="en-GB" dirty="0"/>
          </a:p>
        </p:txBody>
      </p:sp>
      <p:pic>
        <p:nvPicPr>
          <p:cNvPr id="9" name="Picture 8">
            <a:extLst>
              <a:ext uri="{FF2B5EF4-FFF2-40B4-BE49-F238E27FC236}">
                <a16:creationId xmlns:a16="http://schemas.microsoft.com/office/drawing/2014/main" id="{D629712F-59E0-DD45-FC3A-91F8CB3AC8BD}"/>
              </a:ext>
            </a:extLst>
          </p:cNvPr>
          <p:cNvPicPr>
            <a:picLocks noChangeAspect="1"/>
          </p:cNvPicPr>
          <p:nvPr/>
        </p:nvPicPr>
        <p:blipFill>
          <a:blip r:embed="rId3"/>
          <a:stretch>
            <a:fillRect/>
          </a:stretch>
        </p:blipFill>
        <p:spPr>
          <a:xfrm>
            <a:off x="2456131" y="3646105"/>
            <a:ext cx="8627246" cy="1452637"/>
          </a:xfrm>
          <a:prstGeom prst="rect">
            <a:avLst/>
          </a:prstGeom>
        </p:spPr>
      </p:pic>
    </p:spTree>
    <p:custDataLst>
      <p:tags r:id="rId1"/>
    </p:custDataLst>
    <p:extLst>
      <p:ext uri="{BB962C8B-B14F-4D97-AF65-F5344CB8AC3E}">
        <p14:creationId xmlns:p14="http://schemas.microsoft.com/office/powerpoint/2010/main" val="862120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CD823-6761-9642-9C44-405265291911}"/>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4B52371C-355F-B4B3-BDD4-DA0022A21C31}"/>
              </a:ext>
            </a:extLst>
          </p:cNvPr>
          <p:cNvPicPr>
            <a:picLocks noChangeAspect="1"/>
          </p:cNvPicPr>
          <p:nvPr/>
        </p:nvPicPr>
        <p:blipFill>
          <a:blip r:embed="rId3"/>
          <a:stretch>
            <a:fillRect/>
          </a:stretch>
        </p:blipFill>
        <p:spPr>
          <a:xfrm>
            <a:off x="285001" y="56009"/>
            <a:ext cx="7190473" cy="8173591"/>
          </a:xfrm>
          <a:prstGeom prst="rect">
            <a:avLst/>
          </a:prstGeom>
        </p:spPr>
      </p:pic>
      <p:pic>
        <p:nvPicPr>
          <p:cNvPr id="7" name="Content Placeholder 6">
            <a:extLst>
              <a:ext uri="{FF2B5EF4-FFF2-40B4-BE49-F238E27FC236}">
                <a16:creationId xmlns:a16="http://schemas.microsoft.com/office/drawing/2014/main" id="{6390780E-404C-18A2-D543-7B3DFFE8C4FD}"/>
              </a:ext>
            </a:extLst>
          </p:cNvPr>
          <p:cNvPicPr>
            <a:picLocks noGrp="1" noChangeAspect="1"/>
          </p:cNvPicPr>
          <p:nvPr>
            <p:ph idx="1"/>
          </p:nvPr>
        </p:nvPicPr>
        <p:blipFill>
          <a:blip r:embed="rId4"/>
          <a:stretch>
            <a:fillRect/>
          </a:stretch>
        </p:blipFill>
        <p:spPr>
          <a:xfrm>
            <a:off x="7073322" y="1503997"/>
            <a:ext cx="6743692" cy="5221606"/>
          </a:xfrm>
        </p:spPr>
      </p:pic>
      <p:sp>
        <p:nvSpPr>
          <p:cNvPr id="3" name="Oval 2">
            <a:extLst>
              <a:ext uri="{FF2B5EF4-FFF2-40B4-BE49-F238E27FC236}">
                <a16:creationId xmlns:a16="http://schemas.microsoft.com/office/drawing/2014/main" id="{731765BB-0F0B-203D-794B-CBFBF07CE76B}"/>
              </a:ext>
            </a:extLst>
          </p:cNvPr>
          <p:cNvSpPr/>
          <p:nvPr/>
        </p:nvSpPr>
        <p:spPr>
          <a:xfrm>
            <a:off x="6532407" y="5722264"/>
            <a:ext cx="7505780" cy="1240849"/>
          </a:xfrm>
          <a:prstGeom prst="ellipse">
            <a:avLst/>
          </a:prstGeom>
          <a:noFill/>
          <a:ln w="4762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custDataLst>
      <p:tags r:id="rId1"/>
    </p:custDataLst>
    <p:extLst>
      <p:ext uri="{BB962C8B-B14F-4D97-AF65-F5344CB8AC3E}">
        <p14:creationId xmlns:p14="http://schemas.microsoft.com/office/powerpoint/2010/main" val="3880774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F4CB6FC8-DF62-7E5F-B686-E3A1A19780FC}"/>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B469EAB6-F967-454D-B929-D0DC7658441F}"/>
              </a:ext>
            </a:extLst>
          </p:cNvPr>
          <p:cNvSpPr>
            <a:spLocks noGrp="1"/>
          </p:cNvSpPr>
          <p:nvPr>
            <p:ph type="title"/>
          </p:nvPr>
        </p:nvSpPr>
        <p:spPr>
          <a:xfrm>
            <a:off x="629941" y="477341"/>
            <a:ext cx="12618720" cy="955843"/>
          </a:xfrm>
        </p:spPr>
        <p:txBody>
          <a:bodyPr/>
          <a:lstStyle/>
          <a:p>
            <a:r>
              <a:rPr lang="de-DE" dirty="0" err="1"/>
              <a:t>Surprising</a:t>
            </a:r>
            <a:r>
              <a:rPr lang="de-DE" dirty="0"/>
              <a:t> (?) </a:t>
            </a:r>
            <a:r>
              <a:rPr lang="de-DE" dirty="0" err="1"/>
              <a:t>Findings</a:t>
            </a:r>
            <a:endParaRPr lang="de-DE" dirty="0"/>
          </a:p>
        </p:txBody>
      </p:sp>
      <p:sp>
        <p:nvSpPr>
          <p:cNvPr id="6" name="Rectangle 1">
            <a:extLst>
              <a:ext uri="{FF2B5EF4-FFF2-40B4-BE49-F238E27FC236}">
                <a16:creationId xmlns:a16="http://schemas.microsoft.com/office/drawing/2014/main" id="{E75AEEB1-5563-47B5-98BA-C1D14B16170C}"/>
              </a:ext>
            </a:extLst>
          </p:cNvPr>
          <p:cNvSpPr>
            <a:spLocks noChangeArrowheads="1"/>
          </p:cNvSpPr>
          <p:nvPr/>
        </p:nvSpPr>
        <p:spPr bwMode="auto">
          <a:xfrm>
            <a:off x="219868" y="7235199"/>
            <a:ext cx="141906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36" eaLnBrk="0" fontAlgn="base" hangingPunct="0">
              <a:spcBef>
                <a:spcPct val="0"/>
              </a:spcBef>
              <a:spcAft>
                <a:spcPct val="0"/>
              </a:spcAft>
            </a:pPr>
            <a:r>
              <a:rPr lang="de-DE" altLang="de-DE" sz="1080" dirty="0">
                <a:solidFill>
                  <a:srgbClr val="222222"/>
                </a:solidFill>
                <a:latin typeface="Arial" panose="020B0604020202020204" pitchFamily="34" charset="0"/>
                <a:cs typeface="Arial" panose="020B0604020202020204" pitchFamily="34" charset="0"/>
              </a:rPr>
              <a:t>.</a:t>
            </a:r>
            <a:endParaRPr lang="de-DE" altLang="de-DE" sz="1080" dirty="0">
              <a:solidFill>
                <a:prstClr val="black"/>
              </a:solidFill>
              <a:latin typeface="Calibri" panose="020F0502020204030204"/>
            </a:endParaRPr>
          </a:p>
        </p:txBody>
      </p:sp>
      <p:pic>
        <p:nvPicPr>
          <p:cNvPr id="3074" name="Picture 2" descr="https://lh4.googleusercontent.com/TLn3FBFTs9kN9G023-fz4YGJD_Acb6cgZAGnsGjrVJ8B2KiakaHb9hv6tu86Zo7vdZUYhXCMeFtQbRTENaavfphUMlNJZh4qqCMIcQgJ0aOm72ij_ABBt3tRfhU3PP6gtV6ok2rDtdsgc89Qy63T0Q">
            <a:extLst>
              <a:ext uri="{FF2B5EF4-FFF2-40B4-BE49-F238E27FC236}">
                <a16:creationId xmlns:a16="http://schemas.microsoft.com/office/drawing/2014/main" id="{20FBC599-F9EC-4A9C-8B7F-E6DA185911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90163" y="4363491"/>
            <a:ext cx="8126730" cy="28117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lh6.googleusercontent.com/VL-MEOQLerurMqDVbxDS6YREw1zxD7Bi_zT_XCrW6oKu-lWI3JNu7TYbyCPUrwTohcIfXwKwoUlcyg2sIqYtAq7ahHQoYO-SpNPtesNGGz_ki929DyfqCPZt-RKIMO03bS3HwZBCM31qWtU8AgDCSw">
            <a:extLst>
              <a:ext uri="{FF2B5EF4-FFF2-40B4-BE49-F238E27FC236}">
                <a16:creationId xmlns:a16="http://schemas.microsoft.com/office/drawing/2014/main" id="{7CF5FA32-7D1D-4A3C-9CF1-EB3D0A10DD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941" y="2068013"/>
            <a:ext cx="7118014" cy="1958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8D252650-D80F-B71C-3118-B5E300DDC4E6}"/>
              </a:ext>
            </a:extLst>
          </p:cNvPr>
          <p:cNvSpPr txBox="1"/>
          <p:nvPr/>
        </p:nvSpPr>
        <p:spPr>
          <a:xfrm>
            <a:off x="8327878" y="549050"/>
            <a:ext cx="5789015" cy="208672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457182"/>
            <a:r>
              <a:rPr lang="de-DE" sz="2160" i="1" dirty="0">
                <a:solidFill>
                  <a:prstClr val="white"/>
                </a:solidFill>
                <a:latin typeface="Calibri" panose="020F0502020204030204"/>
              </a:rPr>
              <a:t>In </a:t>
            </a:r>
            <a:r>
              <a:rPr lang="de-DE" sz="2160" i="1" dirty="0" err="1">
                <a:solidFill>
                  <a:prstClr val="white"/>
                </a:solidFill>
                <a:latin typeface="Calibri" panose="020F0502020204030204"/>
              </a:rPr>
              <a:t>phishing</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simulations</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persons</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with</a:t>
            </a:r>
            <a:r>
              <a:rPr lang="de-DE" sz="2160" i="1" dirty="0">
                <a:solidFill>
                  <a:prstClr val="white"/>
                </a:solidFill>
                <a:latin typeface="Calibri" panose="020F0502020204030204"/>
              </a:rPr>
              <a:t> IT-background </a:t>
            </a:r>
            <a:r>
              <a:rPr lang="de-DE" sz="2160" i="1" dirty="0" err="1">
                <a:solidFill>
                  <a:prstClr val="white"/>
                </a:solidFill>
                <a:latin typeface="Calibri" panose="020F0502020204030204"/>
              </a:rPr>
              <a:t>performed</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similar</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to</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persons</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without</a:t>
            </a:r>
            <a:r>
              <a:rPr lang="de-DE" sz="2160" i="1" dirty="0">
                <a:solidFill>
                  <a:prstClr val="white"/>
                </a:solidFill>
                <a:latin typeface="Calibri" panose="020F0502020204030204"/>
              </a:rPr>
              <a:t> IT-background. </a:t>
            </a:r>
            <a:r>
              <a:rPr lang="de-DE" sz="2160" i="1" dirty="0" err="1">
                <a:solidFill>
                  <a:prstClr val="white"/>
                </a:solidFill>
                <a:latin typeface="Calibri" panose="020F0502020204030204"/>
              </a:rPr>
              <a:t>When</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participants</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where</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informed</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about</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the</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upcoming</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simulations</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persons</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with</a:t>
            </a:r>
            <a:r>
              <a:rPr lang="de-DE" sz="2160" i="1" dirty="0">
                <a:solidFill>
                  <a:prstClr val="white"/>
                </a:solidFill>
                <a:latin typeface="Calibri" panose="020F0502020204030204"/>
              </a:rPr>
              <a:t> IT-background </a:t>
            </a:r>
            <a:r>
              <a:rPr lang="de-DE" sz="2160" i="1" dirty="0" err="1">
                <a:solidFill>
                  <a:prstClr val="white"/>
                </a:solidFill>
                <a:latin typeface="Calibri" panose="020F0502020204030204"/>
              </a:rPr>
              <a:t>showed</a:t>
            </a:r>
            <a:r>
              <a:rPr lang="de-DE" sz="2160" i="1" dirty="0">
                <a:solidFill>
                  <a:prstClr val="white"/>
                </a:solidFill>
                <a:latin typeface="Calibri" panose="020F0502020204030204"/>
              </a:rPr>
              <a:t> a relative </a:t>
            </a:r>
            <a:r>
              <a:rPr lang="de-DE" sz="2160" i="1" dirty="0" err="1">
                <a:solidFill>
                  <a:prstClr val="white"/>
                </a:solidFill>
                <a:latin typeface="Calibri" panose="020F0502020204030204"/>
              </a:rPr>
              <a:t>decline</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compared</a:t>
            </a:r>
            <a:r>
              <a:rPr lang="de-DE" sz="2160" i="1" dirty="0">
                <a:solidFill>
                  <a:prstClr val="white"/>
                </a:solidFill>
                <a:latin typeface="Calibri" panose="020F0502020204030204"/>
              </a:rPr>
              <a:t> </a:t>
            </a:r>
            <a:r>
              <a:rPr lang="de-DE" sz="2160" i="1" dirty="0" err="1">
                <a:solidFill>
                  <a:prstClr val="white"/>
                </a:solidFill>
                <a:latin typeface="Calibri" panose="020F0502020204030204"/>
              </a:rPr>
              <a:t>to</a:t>
            </a:r>
            <a:r>
              <a:rPr lang="de-DE" sz="2160" i="1" dirty="0">
                <a:solidFill>
                  <a:prstClr val="white"/>
                </a:solidFill>
                <a:latin typeface="Calibri" panose="020F0502020204030204"/>
              </a:rPr>
              <a:t> Non-IT </a:t>
            </a:r>
            <a:r>
              <a:rPr lang="de-DE" sz="2160" i="1" dirty="0" err="1">
                <a:solidFill>
                  <a:prstClr val="white"/>
                </a:solidFill>
                <a:latin typeface="Calibri" panose="020F0502020204030204"/>
              </a:rPr>
              <a:t>participants</a:t>
            </a:r>
            <a:r>
              <a:rPr lang="de-DE" sz="2160" i="1" dirty="0">
                <a:solidFill>
                  <a:prstClr val="white"/>
                </a:solidFill>
                <a:latin typeface="Calibri" panose="020F0502020204030204"/>
              </a:rPr>
              <a:t>.</a:t>
            </a:r>
          </a:p>
        </p:txBody>
      </p:sp>
    </p:spTree>
    <p:extLst>
      <p:ext uri="{BB962C8B-B14F-4D97-AF65-F5344CB8AC3E}">
        <p14:creationId xmlns:p14="http://schemas.microsoft.com/office/powerpoint/2010/main" val="55702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A715-CE1B-10F2-A907-DEB1C9215B19}"/>
              </a:ext>
            </a:extLst>
          </p:cNvPr>
          <p:cNvSpPr>
            <a:spLocks noGrp="1"/>
          </p:cNvSpPr>
          <p:nvPr>
            <p:ph type="title"/>
          </p:nvPr>
        </p:nvSpPr>
        <p:spPr/>
        <p:txBody>
          <a:bodyPr/>
          <a:lstStyle/>
          <a:p>
            <a:r>
              <a:rPr lang="nb-NO" dirty="0"/>
              <a:t>Hypotheses</a:t>
            </a:r>
            <a:endParaRPr lang="en-GB" dirty="0"/>
          </a:p>
        </p:txBody>
      </p:sp>
      <p:sp>
        <p:nvSpPr>
          <p:cNvPr id="3" name="Content Placeholder 2">
            <a:extLst>
              <a:ext uri="{FF2B5EF4-FFF2-40B4-BE49-F238E27FC236}">
                <a16:creationId xmlns:a16="http://schemas.microsoft.com/office/drawing/2014/main" id="{FE81EB68-92BD-07A5-E0D0-4D899C7636A1}"/>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07F8FE7F-CB8B-0902-9A06-ED199FC87215}"/>
              </a:ext>
            </a:extLst>
          </p:cNvPr>
          <p:cNvSpPr>
            <a:spLocks noGrp="1"/>
          </p:cNvSpPr>
          <p:nvPr>
            <p:ph type="sldNum" sz="quarter" idx="12"/>
          </p:nvPr>
        </p:nvSpPr>
        <p:spPr/>
        <p:txBody>
          <a:bodyPr/>
          <a:lstStyle/>
          <a:p>
            <a:pPr defTabSz="1097280"/>
            <a:fld id="{83C72186-AF70-4CAA-BEA5-8C4411AE0AB1}" type="slidenum">
              <a:rPr lang="nb-NO">
                <a:solidFill>
                  <a:prstClr val="black">
                    <a:tint val="75000"/>
                  </a:prstClr>
                </a:solidFill>
                <a:latin typeface="Calibri" panose="020F0502020204030204"/>
              </a:rPr>
              <a:pPr defTabSz="1097280"/>
              <a:t>91</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E6EF5507-200B-AF31-D64A-FEC4ACE7457E}"/>
              </a:ext>
            </a:extLst>
          </p:cNvPr>
          <p:cNvPicPr>
            <a:picLocks noChangeAspect="1"/>
          </p:cNvPicPr>
          <p:nvPr/>
        </p:nvPicPr>
        <p:blipFill>
          <a:blip r:embed="rId2"/>
          <a:stretch>
            <a:fillRect/>
          </a:stretch>
        </p:blipFill>
        <p:spPr>
          <a:xfrm>
            <a:off x="2060392" y="2881643"/>
            <a:ext cx="10509617" cy="3045720"/>
          </a:xfrm>
          <a:prstGeom prst="rect">
            <a:avLst/>
          </a:prstGeom>
        </p:spPr>
      </p:pic>
    </p:spTree>
    <p:extLst>
      <p:ext uri="{BB962C8B-B14F-4D97-AF65-F5344CB8AC3E}">
        <p14:creationId xmlns:p14="http://schemas.microsoft.com/office/powerpoint/2010/main" val="345335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6363932E-F24A-C164-F859-AF41AA382C42}"/>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8" name="Tittel 1"/>
          <p:cNvSpPr txBox="1">
            <a:spLocks/>
          </p:cNvSpPr>
          <p:nvPr/>
        </p:nvSpPr>
        <p:spPr>
          <a:xfrm>
            <a:off x="222812" y="108949"/>
            <a:ext cx="13889621" cy="71746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64"/>
            <a:r>
              <a:rPr lang="en-US" sz="3840" b="1" dirty="0">
                <a:solidFill>
                  <a:srgbClr val="4472C4"/>
                </a:solidFill>
                <a:latin typeface="Helvetica Neue" charset="0"/>
                <a:ea typeface="Helvetica Neue" charset="0"/>
                <a:cs typeface="Helvetica Neue" charset="0"/>
              </a:rPr>
              <a:t>Our research on deepfake recognition skills</a:t>
            </a:r>
            <a:endParaRPr lang="en-US" sz="3840" b="1" dirty="0">
              <a:solidFill>
                <a:srgbClr val="4472C4"/>
              </a:solidFill>
              <a:latin typeface="Calibri Light" panose="020F0302020204030204"/>
            </a:endParaRPr>
          </a:p>
        </p:txBody>
      </p:sp>
      <p:pic>
        <p:nvPicPr>
          <p:cNvPr id="2" name="Bild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5466" y="1252372"/>
            <a:ext cx="6185567" cy="5051941"/>
          </a:xfrm>
          <a:prstGeom prst="rect">
            <a:avLst/>
          </a:prstGeom>
        </p:spPr>
      </p:pic>
      <p:pic>
        <p:nvPicPr>
          <p:cNvPr id="3" name="Bild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19200" y="1252372"/>
            <a:ext cx="5589106" cy="5059039"/>
          </a:xfrm>
          <a:prstGeom prst="rect">
            <a:avLst/>
          </a:prstGeom>
        </p:spPr>
      </p:pic>
      <p:sp>
        <p:nvSpPr>
          <p:cNvPr id="9" name="TekstSylinder 8"/>
          <p:cNvSpPr txBox="1"/>
          <p:nvPr/>
        </p:nvSpPr>
        <p:spPr>
          <a:xfrm>
            <a:off x="5670089" y="7116933"/>
            <a:ext cx="1820028" cy="276999"/>
          </a:xfrm>
          <a:prstGeom prst="rect">
            <a:avLst/>
          </a:prstGeom>
          <a:noFill/>
        </p:spPr>
        <p:txBody>
          <a:bodyPr wrap="square" rtlCol="0">
            <a:spAutoFit/>
          </a:bodyPr>
          <a:lstStyle/>
          <a:p>
            <a:pPr defTabSz="457182"/>
            <a:r>
              <a:rPr lang="en-US" sz="1200" dirty="0">
                <a:solidFill>
                  <a:prstClr val="black"/>
                </a:solidFill>
                <a:latin typeface="Arial" charset="0"/>
                <a:ea typeface="Arial" charset="0"/>
                <a:cs typeface="Arial" charset="0"/>
              </a:rPr>
              <a:t>Sütterlin et al., 2022</a:t>
            </a:r>
          </a:p>
        </p:txBody>
      </p:sp>
      <p:sp>
        <p:nvSpPr>
          <p:cNvPr id="10" name="TekstSylinder 9"/>
          <p:cNvSpPr txBox="1"/>
          <p:nvPr/>
        </p:nvSpPr>
        <p:spPr>
          <a:xfrm>
            <a:off x="3011982" y="6359758"/>
            <a:ext cx="8311282" cy="683264"/>
          </a:xfrm>
          <a:prstGeom prst="rect">
            <a:avLst/>
          </a:prstGeom>
          <a:noFill/>
        </p:spPr>
        <p:txBody>
          <a:bodyPr wrap="square" rtlCol="0">
            <a:spAutoFit/>
          </a:bodyPr>
          <a:lstStyle/>
          <a:p>
            <a:pPr marL="342887" indent="-342887" defTabSz="457182">
              <a:buFont typeface="Arial" charset="0"/>
              <a:buChar char="•"/>
            </a:pPr>
            <a:r>
              <a:rPr lang="en-US" sz="1920" dirty="0">
                <a:solidFill>
                  <a:prstClr val="black"/>
                </a:solidFill>
                <a:latin typeface="Arial" charset="0"/>
                <a:ea typeface="Arial" charset="0"/>
                <a:cs typeface="Arial" charset="0"/>
              </a:rPr>
              <a:t>IT professionals not better than non-professionals to detect DFs</a:t>
            </a:r>
          </a:p>
          <a:p>
            <a:pPr marL="342887" indent="-342887" defTabSz="457182">
              <a:buFont typeface="Arial" charset="0"/>
              <a:buChar char="•"/>
            </a:pPr>
            <a:r>
              <a:rPr lang="en-US" sz="1920" dirty="0">
                <a:solidFill>
                  <a:prstClr val="black"/>
                </a:solidFill>
                <a:latin typeface="Arial" charset="0"/>
                <a:ea typeface="Arial" charset="0"/>
                <a:cs typeface="Arial" charset="0"/>
              </a:rPr>
              <a:t>IT professionals tend to be overconfident in their DF detection abilities</a:t>
            </a:r>
          </a:p>
        </p:txBody>
      </p:sp>
      <p:sp>
        <p:nvSpPr>
          <p:cNvPr id="13" name="TekstSylinder 12"/>
          <p:cNvSpPr txBox="1"/>
          <p:nvPr/>
        </p:nvSpPr>
        <p:spPr>
          <a:xfrm>
            <a:off x="2643450" y="232757"/>
            <a:ext cx="184731" cy="424732"/>
          </a:xfrm>
          <a:prstGeom prst="rect">
            <a:avLst/>
          </a:prstGeom>
          <a:noFill/>
        </p:spPr>
        <p:txBody>
          <a:bodyPr wrap="none" rtlCol="0">
            <a:spAutoFit/>
          </a:bodyPr>
          <a:lstStyle/>
          <a:p>
            <a:pPr defTabSz="457182"/>
            <a:endParaRPr lang="en-US" sz="216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95955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3B564400-4848-D6C5-AB59-7B954AB20D40}"/>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5F781008-2A56-9427-931A-B92401683D3D}"/>
              </a:ext>
            </a:extLst>
          </p:cNvPr>
          <p:cNvSpPr>
            <a:spLocks noGrp="1"/>
          </p:cNvSpPr>
          <p:nvPr>
            <p:ph type="title"/>
          </p:nvPr>
        </p:nvSpPr>
        <p:spPr>
          <a:xfrm>
            <a:off x="1005840" y="438151"/>
            <a:ext cx="12618720" cy="930367"/>
          </a:xfrm>
        </p:spPr>
        <p:txBody>
          <a:bodyPr/>
          <a:lstStyle/>
          <a:p>
            <a:r>
              <a:rPr lang="de-DE" b="1" dirty="0" err="1"/>
              <a:t>Results</a:t>
            </a:r>
            <a:endParaRPr lang="de-DE" b="1" dirty="0"/>
          </a:p>
        </p:txBody>
      </p:sp>
      <p:pic>
        <p:nvPicPr>
          <p:cNvPr id="7" name="Grafik 6">
            <a:extLst>
              <a:ext uri="{FF2B5EF4-FFF2-40B4-BE49-F238E27FC236}">
                <a16:creationId xmlns:a16="http://schemas.microsoft.com/office/drawing/2014/main" id="{BCF87BDF-C050-9154-F336-57C7BF7097AE}"/>
              </a:ext>
            </a:extLst>
          </p:cNvPr>
          <p:cNvPicPr>
            <a:picLocks noChangeAspect="1"/>
          </p:cNvPicPr>
          <p:nvPr/>
        </p:nvPicPr>
        <p:blipFill>
          <a:blip r:embed="rId4"/>
          <a:stretch>
            <a:fillRect/>
          </a:stretch>
        </p:blipFill>
        <p:spPr>
          <a:xfrm>
            <a:off x="1323697" y="1857181"/>
            <a:ext cx="9190783" cy="4196352"/>
          </a:xfrm>
          <a:prstGeom prst="rect">
            <a:avLst/>
          </a:prstGeom>
        </p:spPr>
      </p:pic>
      <p:sp>
        <p:nvSpPr>
          <p:cNvPr id="9" name="Textfeld 8">
            <a:extLst>
              <a:ext uri="{FF2B5EF4-FFF2-40B4-BE49-F238E27FC236}">
                <a16:creationId xmlns:a16="http://schemas.microsoft.com/office/drawing/2014/main" id="{9DABFE0D-5E20-C343-BCCB-29B363838A77}"/>
              </a:ext>
            </a:extLst>
          </p:cNvPr>
          <p:cNvSpPr txBox="1"/>
          <p:nvPr/>
        </p:nvSpPr>
        <p:spPr>
          <a:xfrm>
            <a:off x="588709" y="6278031"/>
            <a:ext cx="13675930" cy="757130"/>
          </a:xfrm>
          <a:prstGeom prst="rect">
            <a:avLst/>
          </a:prstGeom>
          <a:noFill/>
        </p:spPr>
        <p:txBody>
          <a:bodyPr wrap="square">
            <a:spAutoFit/>
          </a:bodyPr>
          <a:lstStyle/>
          <a:p>
            <a:pPr defTabSz="457182"/>
            <a:r>
              <a:rPr lang="en-US" sz="2160" dirty="0">
                <a:solidFill>
                  <a:srgbClr val="000000"/>
                </a:solidFill>
                <a:latin typeface="Times New Roman" panose="02020603050405020304" pitchFamily="18" charset="0"/>
              </a:rPr>
              <a:t>There were no significant differences in DF recognition (DF videos rated as authentic) for IT and non-IT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0.08(2),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.774, η</a:t>
            </a:r>
            <a:r>
              <a:rPr lang="en-US" sz="960" dirty="0">
                <a:solidFill>
                  <a:srgbClr val="000000"/>
                </a:solidFill>
                <a:latin typeface="Times New Roman" panose="02020603050405020304" pitchFamily="18" charset="0"/>
              </a:rPr>
              <a:t>2 </a:t>
            </a:r>
            <a:r>
              <a:rPr lang="en-US" sz="2160" dirty="0">
                <a:solidFill>
                  <a:srgbClr val="000000"/>
                </a:solidFill>
                <a:latin typeface="Times New Roman" panose="02020603050405020304" pitchFamily="18" charset="0"/>
              </a:rPr>
              <a:t>= -.003) or CS and non-CS professionals (</a:t>
            </a:r>
            <a:r>
              <a:rPr lang="en-US" sz="2160" i="1" dirty="0">
                <a:solidFill>
                  <a:srgbClr val="000000"/>
                </a:solidFill>
                <a:latin typeface="Times New Roman" panose="02020603050405020304" pitchFamily="18" charset="0"/>
              </a:rPr>
              <a:t>H </a:t>
            </a:r>
            <a:r>
              <a:rPr lang="en-US" sz="2160" dirty="0">
                <a:solidFill>
                  <a:srgbClr val="000000"/>
                </a:solidFill>
                <a:latin typeface="Times New Roman" panose="02020603050405020304" pitchFamily="18" charset="0"/>
              </a:rPr>
              <a:t>= .21(1), </a:t>
            </a:r>
            <a:r>
              <a:rPr lang="en-US" sz="2160" i="1" dirty="0">
                <a:solidFill>
                  <a:srgbClr val="000000"/>
                </a:solidFill>
                <a:latin typeface="Times New Roman" panose="02020603050405020304" pitchFamily="18" charset="0"/>
              </a:rPr>
              <a:t>p </a:t>
            </a:r>
            <a:r>
              <a:rPr lang="en-US" sz="2160" dirty="0">
                <a:solidFill>
                  <a:srgbClr val="000000"/>
                </a:solidFill>
                <a:latin typeface="Times New Roman" panose="02020603050405020304" pitchFamily="18" charset="0"/>
              </a:rPr>
              <a:t>= .649, η</a:t>
            </a:r>
            <a:r>
              <a:rPr lang="en-US" sz="960" dirty="0">
                <a:solidFill>
                  <a:srgbClr val="000000"/>
                </a:solidFill>
                <a:latin typeface="Times New Roman" panose="02020603050405020304" pitchFamily="18" charset="0"/>
              </a:rPr>
              <a:t>2 </a:t>
            </a:r>
            <a:r>
              <a:rPr lang="en-US" sz="2160" dirty="0">
                <a:solidFill>
                  <a:srgbClr val="000000"/>
                </a:solidFill>
                <a:latin typeface="Times New Roman" panose="02020603050405020304" pitchFamily="18" charset="0"/>
              </a:rPr>
              <a:t>= -.003). </a:t>
            </a:r>
            <a:endParaRPr lang="de-DE" sz="2160" dirty="0">
              <a:solidFill>
                <a:prstClr val="black"/>
              </a:solidFill>
              <a:latin typeface="Calibri" panose="020F0502020204030204"/>
            </a:endParaRPr>
          </a:p>
        </p:txBody>
      </p:sp>
    </p:spTree>
    <p:extLst>
      <p:ext uri="{BB962C8B-B14F-4D97-AF65-F5344CB8AC3E}">
        <p14:creationId xmlns:p14="http://schemas.microsoft.com/office/powerpoint/2010/main" val="465977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 Strategies to Enhance Your Cybersecurity Skills and Stay Competitive -  The Data Scientist">
            <a:extLst>
              <a:ext uri="{FF2B5EF4-FFF2-40B4-BE49-F238E27FC236}">
                <a16:creationId xmlns:a16="http://schemas.microsoft.com/office/drawing/2014/main" id="{48DEC085-E604-986F-BD7A-4B33CBC869C8}"/>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2" y="438151"/>
            <a:ext cx="6465527" cy="1058141"/>
          </a:xfrm>
        </p:spPr>
        <p:txBody>
          <a:bodyPr>
            <a:normAutofit/>
          </a:bodyPr>
          <a:lstStyle/>
          <a:p>
            <a:r>
              <a:rPr lang="de-DE" sz="3360" b="1" dirty="0"/>
              <a:t>Performance and (Over-)</a:t>
            </a:r>
            <a:r>
              <a:rPr lang="de-DE" sz="3360" b="1" dirty="0" err="1"/>
              <a:t>confidence</a:t>
            </a:r>
            <a:endParaRPr lang="de-DE" sz="3360" b="1" dirty="0"/>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6771" y="2303206"/>
            <a:ext cx="10095281" cy="4508959"/>
          </a:xfrm>
          <a:prstGeom prst="rect">
            <a:avLst/>
          </a:prstGeom>
        </p:spPr>
      </p:pic>
      <p:sp>
        <p:nvSpPr>
          <p:cNvPr id="8" name="Inhaltsplatzhalter 2">
            <a:extLst>
              <a:ext uri="{FF2B5EF4-FFF2-40B4-BE49-F238E27FC236}">
                <a16:creationId xmlns:a16="http://schemas.microsoft.com/office/drawing/2014/main" id="{EA5073A1-B4FC-E0E7-705D-E22A8836F9FD}"/>
              </a:ext>
            </a:extLst>
          </p:cNvPr>
          <p:cNvSpPr>
            <a:spLocks noGrp="1"/>
          </p:cNvSpPr>
          <p:nvPr>
            <p:ph idx="1"/>
          </p:nvPr>
        </p:nvSpPr>
        <p:spPr>
          <a:xfrm>
            <a:off x="10979993" y="157552"/>
            <a:ext cx="3370951" cy="1742197"/>
          </a:xfrm>
        </p:spPr>
        <p:style>
          <a:lnRef idx="2">
            <a:schemeClr val="accent2">
              <a:shade val="50000"/>
            </a:schemeClr>
          </a:lnRef>
          <a:fillRef idx="1">
            <a:schemeClr val="accent2"/>
          </a:fillRef>
          <a:effectRef idx="0">
            <a:schemeClr val="accent2"/>
          </a:effectRef>
          <a:fontRef idx="minor">
            <a:schemeClr val="lt1"/>
          </a:fontRef>
        </p:style>
        <p:txBody>
          <a:bodyPr>
            <a:normAutofit fontScale="62500" lnSpcReduction="20000"/>
          </a:bodyPr>
          <a:lstStyle/>
          <a:p>
            <a:pPr marL="0" indent="0" algn="ctr">
              <a:buNone/>
            </a:pPr>
            <a:br>
              <a:rPr lang="de-DE" sz="4320" i="1" dirty="0"/>
            </a:br>
            <a:r>
              <a:rPr lang="de-DE" sz="4320" i="1" dirty="0"/>
              <a:t>„Knowledge </a:t>
            </a:r>
            <a:r>
              <a:rPr lang="de-DE" sz="4320" i="1" dirty="0" err="1"/>
              <a:t>never</a:t>
            </a:r>
            <a:r>
              <a:rPr lang="de-DE" sz="4320" i="1" dirty="0"/>
              <a:t> </a:t>
            </a:r>
            <a:r>
              <a:rPr lang="de-DE" sz="4320" i="1" dirty="0" err="1"/>
              <a:t>prevented</a:t>
            </a:r>
            <a:r>
              <a:rPr lang="de-DE" sz="4320" i="1" dirty="0"/>
              <a:t> </a:t>
            </a:r>
          </a:p>
          <a:p>
            <a:pPr marL="0" indent="0" algn="ctr">
              <a:buNone/>
            </a:pPr>
            <a:r>
              <a:rPr lang="de-DE" sz="4320" i="1" dirty="0"/>
              <a:t>a </a:t>
            </a:r>
            <a:r>
              <a:rPr lang="de-DE" sz="4320" i="1" dirty="0" err="1"/>
              <a:t>single</a:t>
            </a:r>
            <a:r>
              <a:rPr lang="de-DE" sz="4320" i="1" dirty="0"/>
              <a:t> </a:t>
            </a:r>
            <a:r>
              <a:rPr lang="de-DE" sz="4320" i="1" dirty="0" err="1"/>
              <a:t>breach</a:t>
            </a:r>
            <a:r>
              <a:rPr lang="de-DE" sz="4320" i="1" dirty="0"/>
              <a:t>.“</a:t>
            </a:r>
          </a:p>
          <a:p>
            <a:pPr marL="0" indent="0" algn="ctr">
              <a:buNone/>
            </a:pPr>
            <a:r>
              <a:rPr lang="de-DE" sz="2400" i="1" dirty="0"/>
              <a:t>(Carpenter &amp; </a:t>
            </a:r>
            <a:r>
              <a:rPr lang="de-DE" sz="2400" i="1" dirty="0" err="1"/>
              <a:t>Roer</a:t>
            </a:r>
            <a:r>
              <a:rPr lang="de-DE" sz="2400" i="1" dirty="0"/>
              <a:t>, 2022)</a:t>
            </a:r>
          </a:p>
        </p:txBody>
      </p:sp>
    </p:spTree>
    <p:extLst>
      <p:ext uri="{BB962C8B-B14F-4D97-AF65-F5344CB8AC3E}">
        <p14:creationId xmlns:p14="http://schemas.microsoft.com/office/powerpoint/2010/main" val="211958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8 Strategies to Enhance Your Cybersecurity Skills and Stay Competitive -  The Data Scientist">
            <a:extLst>
              <a:ext uri="{FF2B5EF4-FFF2-40B4-BE49-F238E27FC236}">
                <a16:creationId xmlns:a16="http://schemas.microsoft.com/office/drawing/2014/main" id="{D8430660-401B-C8A9-9BCE-C219DE5DC293}"/>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DE2C95BA-E9C9-E566-0C76-822C409A470E}"/>
              </a:ext>
            </a:extLst>
          </p:cNvPr>
          <p:cNvPicPr>
            <a:picLocks noChangeAspect="1"/>
          </p:cNvPicPr>
          <p:nvPr/>
        </p:nvPicPr>
        <p:blipFill>
          <a:blip r:embed="rId3"/>
          <a:stretch>
            <a:fillRect/>
          </a:stretch>
        </p:blipFill>
        <p:spPr>
          <a:xfrm>
            <a:off x="516020" y="1366144"/>
            <a:ext cx="8553863" cy="3873678"/>
          </a:xfrm>
          <a:prstGeom prst="rect">
            <a:avLst/>
          </a:prstGeom>
        </p:spPr>
      </p:pic>
      <p:sp>
        <p:nvSpPr>
          <p:cNvPr id="6" name="Textfeld 5">
            <a:extLst>
              <a:ext uri="{FF2B5EF4-FFF2-40B4-BE49-F238E27FC236}">
                <a16:creationId xmlns:a16="http://schemas.microsoft.com/office/drawing/2014/main" id="{5A2660FC-1DE8-486E-CADC-F07C94789E3A}"/>
              </a:ext>
            </a:extLst>
          </p:cNvPr>
          <p:cNvSpPr txBox="1"/>
          <p:nvPr/>
        </p:nvSpPr>
        <p:spPr>
          <a:xfrm>
            <a:off x="9616613" y="2457599"/>
            <a:ext cx="4635700" cy="14219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887" indent="-342887" defTabSz="457182">
              <a:buFont typeface="Arial" panose="020B0604020202020204" pitchFamily="34" charset="0"/>
              <a:buChar char="•"/>
            </a:pPr>
            <a:r>
              <a:rPr lang="de-DE" sz="2160" dirty="0" err="1">
                <a:solidFill>
                  <a:prstClr val="black"/>
                </a:solidFill>
                <a:latin typeface="Calibri" panose="020F0502020204030204"/>
              </a:rPr>
              <a:t>Females</a:t>
            </a:r>
            <a:r>
              <a:rPr lang="de-DE" sz="2160" dirty="0">
                <a:solidFill>
                  <a:prstClr val="black"/>
                </a:solidFill>
                <a:latin typeface="Calibri" panose="020F0502020204030204"/>
              </a:rPr>
              <a:t> </a:t>
            </a:r>
            <a:r>
              <a:rPr lang="de-DE" sz="2160" dirty="0" err="1">
                <a:solidFill>
                  <a:prstClr val="black"/>
                </a:solidFill>
                <a:latin typeface="Calibri" panose="020F0502020204030204"/>
              </a:rPr>
              <a:t>showed</a:t>
            </a:r>
            <a:r>
              <a:rPr lang="de-DE" sz="2160" dirty="0">
                <a:solidFill>
                  <a:prstClr val="black"/>
                </a:solidFill>
                <a:latin typeface="Calibri" panose="020F0502020204030204"/>
              </a:rPr>
              <a:t> </a:t>
            </a:r>
            <a:r>
              <a:rPr lang="de-DE" sz="2160" dirty="0" err="1">
                <a:solidFill>
                  <a:prstClr val="black"/>
                </a:solidFill>
                <a:latin typeface="Calibri" panose="020F0502020204030204"/>
              </a:rPr>
              <a:t>higher</a:t>
            </a:r>
            <a:r>
              <a:rPr lang="de-DE" sz="2160" dirty="0">
                <a:solidFill>
                  <a:prstClr val="black"/>
                </a:solidFill>
                <a:latin typeface="Calibri" panose="020F0502020204030204"/>
              </a:rPr>
              <a:t> DF </a:t>
            </a:r>
            <a:r>
              <a:rPr lang="de-DE" sz="2160" dirty="0" err="1">
                <a:solidFill>
                  <a:prstClr val="black"/>
                </a:solidFill>
                <a:latin typeface="Calibri" panose="020F0502020204030204"/>
              </a:rPr>
              <a:t>recognition</a:t>
            </a:r>
            <a:r>
              <a:rPr lang="de-DE" sz="2160" dirty="0">
                <a:solidFill>
                  <a:prstClr val="black"/>
                </a:solidFill>
                <a:latin typeface="Calibri" panose="020F0502020204030204"/>
              </a:rPr>
              <a:t> </a:t>
            </a:r>
            <a:r>
              <a:rPr lang="de-DE" sz="2160" dirty="0" err="1">
                <a:solidFill>
                  <a:prstClr val="black"/>
                </a:solidFill>
                <a:latin typeface="Calibri" panose="020F0502020204030204"/>
              </a:rPr>
              <a:t>scores</a:t>
            </a:r>
            <a:r>
              <a:rPr lang="de-DE" sz="2160" dirty="0">
                <a:solidFill>
                  <a:prstClr val="black"/>
                </a:solidFill>
                <a:latin typeface="Calibri" panose="020F0502020204030204"/>
              </a:rPr>
              <a:t>.</a:t>
            </a:r>
          </a:p>
          <a:p>
            <a:pPr marL="342887" indent="-342887" defTabSz="457182">
              <a:buFont typeface="Arial" panose="020B0604020202020204" pitchFamily="34" charset="0"/>
              <a:buChar char="•"/>
            </a:pPr>
            <a:r>
              <a:rPr lang="de-DE" sz="2160" dirty="0" err="1">
                <a:solidFill>
                  <a:prstClr val="black"/>
                </a:solidFill>
                <a:latin typeface="Calibri" panose="020F0502020204030204"/>
              </a:rPr>
              <a:t>Females</a:t>
            </a:r>
            <a:r>
              <a:rPr lang="de-DE" sz="2160" dirty="0">
                <a:solidFill>
                  <a:prstClr val="black"/>
                </a:solidFill>
                <a:latin typeface="Calibri" panose="020F0502020204030204"/>
              </a:rPr>
              <a:t> </a:t>
            </a:r>
            <a:r>
              <a:rPr lang="de-DE" sz="2160" dirty="0" err="1">
                <a:solidFill>
                  <a:prstClr val="black"/>
                </a:solidFill>
                <a:latin typeface="Calibri" panose="020F0502020204030204"/>
              </a:rPr>
              <a:t>show</a:t>
            </a:r>
            <a:r>
              <a:rPr lang="de-DE" sz="2160" dirty="0">
                <a:solidFill>
                  <a:prstClr val="black"/>
                </a:solidFill>
                <a:latin typeface="Calibri" panose="020F0502020204030204"/>
              </a:rPr>
              <a:t> </a:t>
            </a:r>
            <a:r>
              <a:rPr lang="de-DE" sz="2160" dirty="0" err="1">
                <a:solidFill>
                  <a:prstClr val="black"/>
                </a:solidFill>
                <a:latin typeface="Calibri" panose="020F0502020204030204"/>
              </a:rPr>
              <a:t>lower</a:t>
            </a:r>
            <a:r>
              <a:rPr lang="de-DE" sz="2160" dirty="0">
                <a:solidFill>
                  <a:prstClr val="black"/>
                </a:solidFill>
                <a:latin typeface="Calibri" panose="020F0502020204030204"/>
              </a:rPr>
              <a:t> </a:t>
            </a:r>
            <a:r>
              <a:rPr lang="de-DE" sz="2160" dirty="0" err="1">
                <a:solidFill>
                  <a:prstClr val="black"/>
                </a:solidFill>
                <a:latin typeface="Calibri" panose="020F0502020204030204"/>
              </a:rPr>
              <a:t>overconfidence</a:t>
            </a:r>
            <a:r>
              <a:rPr lang="de-DE" sz="2160" dirty="0">
                <a:solidFill>
                  <a:prstClr val="black"/>
                </a:solidFill>
                <a:latin typeface="Calibri" panose="020F0502020204030204"/>
              </a:rPr>
              <a:t> </a:t>
            </a:r>
            <a:r>
              <a:rPr lang="de-DE" sz="2160" dirty="0" err="1">
                <a:solidFill>
                  <a:prstClr val="black"/>
                </a:solidFill>
                <a:latin typeface="Calibri" panose="020F0502020204030204"/>
              </a:rPr>
              <a:t>levels</a:t>
            </a:r>
            <a:r>
              <a:rPr lang="de-DE" sz="2160" dirty="0">
                <a:solidFill>
                  <a:prstClr val="black"/>
                </a:solidFill>
                <a:latin typeface="Calibri" panose="020F0502020204030204"/>
              </a:rPr>
              <a:t>.</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0" name="Ink 9">
                <a:extLst>
                  <a:ext uri="{FF2B5EF4-FFF2-40B4-BE49-F238E27FC236}">
                    <a16:creationId xmlns:a16="http://schemas.microsoft.com/office/drawing/2014/main" id="{494A9B80-C391-7DDA-789E-E5CFBE6FE390}"/>
                  </a:ext>
                </a:extLst>
              </p14:cNvPr>
              <p14:cNvContentPartPr/>
              <p14:nvPr>
                <p:extLst>
                  <p:ext uri="{42D2F446-02D8-4167-A562-619A0277C38B}">
                    <p15:isNarration xmlns:p15="http://schemas.microsoft.com/office/powerpoint/2012/main" val="1"/>
                  </p:ext>
                </p:extLst>
              </p14:nvPr>
            </p14:nvContentPartPr>
            <p14:xfrm>
              <a:off x="8146439" y="5867639"/>
              <a:ext cx="2" cy="2"/>
            </p14:xfrm>
          </p:contentPart>
        </mc:Choice>
        <mc:Fallback>
          <p:pic>
            <p:nvPicPr>
              <p:cNvPr id="10" name="Ink 9">
                <a:extLst>
                  <a:ext uri="{FF2B5EF4-FFF2-40B4-BE49-F238E27FC236}">
                    <a16:creationId xmlns:a16="http://schemas.microsoft.com/office/drawing/2014/main" id="{494A9B80-C391-7DDA-789E-E5CFBE6FE390}"/>
                  </a:ext>
                </a:extLst>
              </p:cNvPr>
              <p:cNvPicPr>
                <a:picLocks noGrp="1" noRot="1" noChangeAspect="1" noMove="1" noResize="1" noEditPoints="1" noAdjustHandles="1" noChangeArrowheads="1" noChangeShapeType="1"/>
              </p:cNvPicPr>
              <p:nvPr/>
            </p:nvPicPr>
            <p:blipFill>
              <a:blip r:embed="rId5"/>
              <a:stretch>
                <a:fillRect/>
              </a:stretch>
            </p:blipFill>
            <p:spPr>
              <a:xfrm>
                <a:off x="8146439" y="5867639"/>
                <a:ext cx="2" cy="2"/>
              </a:xfrm>
              <a:prstGeom prst="rect">
                <a:avLst/>
              </a:prstGeom>
            </p:spPr>
          </p:pic>
        </mc:Fallback>
      </mc:AlternateContent>
    </p:spTree>
    <p:extLst>
      <p:ext uri="{BB962C8B-B14F-4D97-AF65-F5344CB8AC3E}">
        <p14:creationId xmlns:p14="http://schemas.microsoft.com/office/powerpoint/2010/main" val="3707468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md type="call" cmd="playFrom(0.0)">
                                      <p:cBhvr>
                                        <p:cTn id="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8 Strategies to Enhance Your Cybersecurity Skills and Stay Competitive -  The Data Scientist">
            <a:extLst>
              <a:ext uri="{FF2B5EF4-FFF2-40B4-BE49-F238E27FC236}">
                <a16:creationId xmlns:a16="http://schemas.microsoft.com/office/drawing/2014/main" id="{702E6AFA-1A8C-ACA3-F4DC-02966BF477A7}"/>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F65C49C-DE97-6E25-F01E-AF87235AE2CF}"/>
              </a:ext>
            </a:extLst>
          </p:cNvPr>
          <p:cNvSpPr>
            <a:spLocks noGrp="1"/>
          </p:cNvSpPr>
          <p:nvPr>
            <p:ph type="title"/>
          </p:nvPr>
        </p:nvSpPr>
        <p:spPr>
          <a:xfrm>
            <a:off x="525010" y="262143"/>
            <a:ext cx="12618720" cy="1590676"/>
          </a:xfrm>
        </p:spPr>
        <p:txBody>
          <a:bodyPr/>
          <a:lstStyle/>
          <a:p>
            <a:r>
              <a:rPr lang="de-DE" dirty="0"/>
              <a:t>Summary &amp; </a:t>
            </a:r>
            <a:r>
              <a:rPr lang="de-DE" dirty="0" err="1"/>
              <a:t>Discussion</a:t>
            </a:r>
            <a:endParaRPr lang="de-DE" dirty="0"/>
          </a:p>
        </p:txBody>
      </p:sp>
      <p:sp>
        <p:nvSpPr>
          <p:cNvPr id="3" name="Inhaltsplatzhalter 2">
            <a:extLst>
              <a:ext uri="{FF2B5EF4-FFF2-40B4-BE49-F238E27FC236}">
                <a16:creationId xmlns:a16="http://schemas.microsoft.com/office/drawing/2014/main" id="{C8F4CEAB-DFF2-7D76-24E1-7D18A4DA142C}"/>
              </a:ext>
            </a:extLst>
          </p:cNvPr>
          <p:cNvSpPr>
            <a:spLocks noGrp="1"/>
          </p:cNvSpPr>
          <p:nvPr>
            <p:ph idx="1"/>
          </p:nvPr>
        </p:nvSpPr>
        <p:spPr>
          <a:xfrm>
            <a:off x="5843940" y="1937385"/>
            <a:ext cx="8101174" cy="5221606"/>
          </a:xfrm>
        </p:spPr>
        <p:txBody>
          <a:bodyPr>
            <a:normAutofit fontScale="77500" lnSpcReduction="20000"/>
          </a:bodyPr>
          <a:lstStyle/>
          <a:p>
            <a:r>
              <a:rPr lang="de-DE" dirty="0"/>
              <a:t>Having relevant </a:t>
            </a:r>
            <a:r>
              <a:rPr lang="de-DE" dirty="0" err="1"/>
              <a:t>education</a:t>
            </a:r>
            <a:r>
              <a:rPr lang="de-DE" dirty="0"/>
              <a:t> </a:t>
            </a:r>
            <a:r>
              <a:rPr lang="de-DE" dirty="0" err="1"/>
              <a:t>or</a:t>
            </a:r>
            <a:r>
              <a:rPr lang="de-DE" dirty="0"/>
              <a:t> IT-background </a:t>
            </a:r>
            <a:r>
              <a:rPr lang="de-DE" dirty="0" err="1"/>
              <a:t>is</a:t>
            </a:r>
            <a:r>
              <a:rPr lang="de-DE" dirty="0"/>
              <a:t> not per se a </a:t>
            </a:r>
            <a:r>
              <a:rPr lang="de-DE" dirty="0" err="1"/>
              <a:t>protective</a:t>
            </a:r>
            <a:r>
              <a:rPr lang="de-DE" dirty="0"/>
              <a:t> </a:t>
            </a:r>
            <a:r>
              <a:rPr lang="de-DE" dirty="0" err="1"/>
              <a:t>factor</a:t>
            </a:r>
            <a:r>
              <a:rPr lang="de-DE" dirty="0"/>
              <a:t>.</a:t>
            </a:r>
          </a:p>
          <a:p>
            <a:r>
              <a:rPr lang="de-DE" dirty="0"/>
              <a:t>Knowledge </a:t>
            </a:r>
            <a:r>
              <a:rPr lang="de-DE" dirty="0" err="1"/>
              <a:t>about</a:t>
            </a:r>
            <a:r>
              <a:rPr lang="de-DE" dirty="0"/>
              <a:t> </a:t>
            </a:r>
            <a:r>
              <a:rPr lang="de-DE" dirty="0" err="1"/>
              <a:t>technical</a:t>
            </a:r>
            <a:r>
              <a:rPr lang="de-DE" dirty="0"/>
              <a:t> </a:t>
            </a:r>
            <a:r>
              <a:rPr lang="de-DE" dirty="0" err="1"/>
              <a:t>glitches</a:t>
            </a:r>
            <a:r>
              <a:rPr lang="de-DE" dirty="0"/>
              <a:t>/</a:t>
            </a:r>
            <a:r>
              <a:rPr lang="de-DE" dirty="0" err="1"/>
              <a:t>cues</a:t>
            </a:r>
            <a:r>
              <a:rPr lang="de-DE" dirty="0"/>
              <a:t> </a:t>
            </a:r>
            <a:r>
              <a:rPr lang="de-DE" dirty="0" err="1"/>
              <a:t>of</a:t>
            </a:r>
            <a:r>
              <a:rPr lang="de-DE" dirty="0"/>
              <a:t> DF </a:t>
            </a:r>
            <a:r>
              <a:rPr lang="de-DE" dirty="0" err="1"/>
              <a:t>is</a:t>
            </a:r>
            <a:r>
              <a:rPr lang="de-DE" dirty="0"/>
              <a:t> not </a:t>
            </a:r>
            <a:r>
              <a:rPr lang="de-DE" dirty="0" err="1"/>
              <a:t>activated</a:t>
            </a:r>
            <a:r>
              <a:rPr lang="de-DE" dirty="0"/>
              <a:t>, </a:t>
            </a:r>
            <a:r>
              <a:rPr lang="de-DE" dirty="0" err="1"/>
              <a:t>where</a:t>
            </a:r>
            <a:r>
              <a:rPr lang="de-DE" dirty="0"/>
              <a:t> a </a:t>
            </a:r>
            <a:r>
              <a:rPr lang="de-DE" dirty="0" err="1"/>
              <a:t>heuristic</a:t>
            </a:r>
            <a:r>
              <a:rPr lang="de-DE" dirty="0"/>
              <a:t> </a:t>
            </a:r>
            <a:r>
              <a:rPr lang="de-DE" dirty="0" err="1"/>
              <a:t>cognitive</a:t>
            </a:r>
            <a:r>
              <a:rPr lang="de-DE" dirty="0"/>
              <a:t> style </a:t>
            </a:r>
            <a:r>
              <a:rPr lang="de-DE" dirty="0" err="1"/>
              <a:t>is</a:t>
            </a:r>
            <a:r>
              <a:rPr lang="de-DE" dirty="0"/>
              <a:t> </a:t>
            </a:r>
            <a:r>
              <a:rPr lang="de-DE" dirty="0" err="1"/>
              <a:t>employed</a:t>
            </a:r>
            <a:r>
              <a:rPr lang="de-DE" dirty="0"/>
              <a:t>.</a:t>
            </a:r>
          </a:p>
          <a:p>
            <a:r>
              <a:rPr lang="de-DE" dirty="0"/>
              <a:t>Self-</a:t>
            </a:r>
            <a:r>
              <a:rPr lang="de-DE" dirty="0" err="1"/>
              <a:t>assessment</a:t>
            </a:r>
            <a:r>
              <a:rPr lang="de-DE" dirty="0"/>
              <a:t> </a:t>
            </a:r>
            <a:r>
              <a:rPr lang="de-DE" dirty="0" err="1"/>
              <a:t>accuracy</a:t>
            </a:r>
            <a:r>
              <a:rPr lang="de-DE" dirty="0"/>
              <a:t> </a:t>
            </a:r>
            <a:r>
              <a:rPr lang="de-DE" dirty="0" err="1"/>
              <a:t>is</a:t>
            </a:r>
            <a:r>
              <a:rPr lang="de-DE" dirty="0"/>
              <a:t> a relevant </a:t>
            </a:r>
            <a:r>
              <a:rPr lang="de-DE" dirty="0" err="1"/>
              <a:t>predictor</a:t>
            </a:r>
            <a:r>
              <a:rPr lang="de-DE" dirty="0"/>
              <a:t> </a:t>
            </a:r>
            <a:r>
              <a:rPr lang="de-DE" dirty="0" err="1"/>
              <a:t>for</a:t>
            </a:r>
            <a:r>
              <a:rPr lang="de-DE" dirty="0"/>
              <a:t> </a:t>
            </a:r>
            <a:r>
              <a:rPr lang="de-DE" dirty="0" err="1"/>
              <a:t>actual</a:t>
            </a:r>
            <a:r>
              <a:rPr lang="de-DE" dirty="0"/>
              <a:t> </a:t>
            </a:r>
            <a:r>
              <a:rPr lang="de-DE" dirty="0" err="1"/>
              <a:t>performance</a:t>
            </a:r>
            <a:r>
              <a:rPr lang="de-DE" dirty="0"/>
              <a:t>.</a:t>
            </a:r>
          </a:p>
          <a:p>
            <a:r>
              <a:rPr lang="de-DE" dirty="0" err="1"/>
              <a:t>Females</a:t>
            </a:r>
            <a:r>
              <a:rPr lang="de-DE" dirty="0"/>
              <a:t> </a:t>
            </a:r>
            <a:r>
              <a:rPr lang="de-DE" dirty="0" err="1"/>
              <a:t>show</a:t>
            </a:r>
            <a:r>
              <a:rPr lang="de-DE" dirty="0"/>
              <a:t> </a:t>
            </a:r>
            <a:r>
              <a:rPr lang="de-DE" dirty="0" err="1"/>
              <a:t>better</a:t>
            </a:r>
            <a:r>
              <a:rPr lang="de-DE" dirty="0"/>
              <a:t> MC </a:t>
            </a:r>
            <a:r>
              <a:rPr lang="de-DE" dirty="0" err="1"/>
              <a:t>accuracy</a:t>
            </a:r>
            <a:r>
              <a:rPr lang="de-DE" dirty="0"/>
              <a:t> and </a:t>
            </a:r>
            <a:r>
              <a:rPr lang="de-DE" dirty="0" err="1"/>
              <a:t>higher</a:t>
            </a:r>
            <a:r>
              <a:rPr lang="de-DE" dirty="0"/>
              <a:t> </a:t>
            </a:r>
            <a:r>
              <a:rPr lang="de-DE" dirty="0" err="1"/>
              <a:t>actual</a:t>
            </a:r>
            <a:r>
              <a:rPr lang="de-DE" dirty="0"/>
              <a:t> </a:t>
            </a:r>
            <a:r>
              <a:rPr lang="de-DE" dirty="0" err="1"/>
              <a:t>performance</a:t>
            </a:r>
            <a:r>
              <a:rPr lang="de-DE" dirty="0"/>
              <a:t>, </a:t>
            </a:r>
            <a:r>
              <a:rPr lang="de-DE" dirty="0" err="1"/>
              <a:t>most</a:t>
            </a:r>
            <a:r>
              <a:rPr lang="de-DE" dirty="0"/>
              <a:t> </a:t>
            </a:r>
            <a:r>
              <a:rPr lang="de-DE" dirty="0" err="1"/>
              <a:t>likely</a:t>
            </a:r>
            <a:r>
              <a:rPr lang="de-DE" dirty="0"/>
              <a:t> due </a:t>
            </a:r>
            <a:r>
              <a:rPr lang="de-DE" dirty="0" err="1"/>
              <a:t>to</a:t>
            </a:r>
            <a:r>
              <a:rPr lang="de-DE" dirty="0"/>
              <a:t> </a:t>
            </a:r>
            <a:r>
              <a:rPr lang="de-DE" dirty="0" err="1"/>
              <a:t>more</a:t>
            </a:r>
            <a:r>
              <a:rPr lang="de-DE" dirty="0"/>
              <a:t> </a:t>
            </a:r>
            <a:r>
              <a:rPr lang="de-DE" dirty="0" err="1"/>
              <a:t>systematic</a:t>
            </a:r>
            <a:r>
              <a:rPr lang="de-DE" dirty="0"/>
              <a:t> </a:t>
            </a:r>
            <a:r>
              <a:rPr lang="de-DE" dirty="0" err="1"/>
              <a:t>cognitive</a:t>
            </a:r>
            <a:r>
              <a:rPr lang="de-DE" dirty="0"/>
              <a:t> </a:t>
            </a:r>
            <a:r>
              <a:rPr lang="de-DE" dirty="0" err="1"/>
              <a:t>processing</a:t>
            </a:r>
            <a:r>
              <a:rPr lang="de-DE" dirty="0"/>
              <a:t> (and </a:t>
            </a:r>
            <a:r>
              <a:rPr lang="de-DE" dirty="0" err="1"/>
              <a:t>more</a:t>
            </a:r>
            <a:r>
              <a:rPr lang="de-DE" dirty="0"/>
              <a:t> </a:t>
            </a:r>
            <a:r>
              <a:rPr lang="de-DE" dirty="0" err="1"/>
              <a:t>comprehensive</a:t>
            </a:r>
            <a:r>
              <a:rPr lang="de-DE" dirty="0"/>
              <a:t> </a:t>
            </a:r>
            <a:r>
              <a:rPr lang="de-DE" dirty="0" err="1"/>
              <a:t>assessment</a:t>
            </a:r>
            <a:r>
              <a:rPr lang="de-DE" dirty="0"/>
              <a:t> – </a:t>
            </a:r>
            <a:r>
              <a:rPr lang="de-DE" dirty="0" err="1"/>
              <a:t>data</a:t>
            </a:r>
            <a:r>
              <a:rPr lang="de-DE" dirty="0"/>
              <a:t> not </a:t>
            </a:r>
            <a:r>
              <a:rPr lang="de-DE" dirty="0" err="1"/>
              <a:t>shown</a:t>
            </a:r>
            <a:r>
              <a:rPr lang="de-DE" dirty="0"/>
              <a:t> </a:t>
            </a:r>
            <a:r>
              <a:rPr lang="de-DE" dirty="0" err="1"/>
              <a:t>here</a:t>
            </a:r>
            <a:r>
              <a:rPr lang="de-DE" dirty="0"/>
              <a:t>).</a:t>
            </a:r>
          </a:p>
          <a:p>
            <a:r>
              <a:rPr lang="de-DE" dirty="0"/>
              <a:t>Feedback </a:t>
            </a:r>
            <a:r>
              <a:rPr lang="de-DE" dirty="0" err="1"/>
              <a:t>mechanisms</a:t>
            </a:r>
            <a:r>
              <a:rPr lang="de-DE" dirty="0"/>
              <a:t> </a:t>
            </a:r>
            <a:r>
              <a:rPr lang="de-DE" dirty="0" err="1"/>
              <a:t>are</a:t>
            </a:r>
            <a:r>
              <a:rPr lang="de-DE" dirty="0"/>
              <a:t> </a:t>
            </a:r>
            <a:r>
              <a:rPr lang="de-DE" dirty="0" err="1"/>
              <a:t>required</a:t>
            </a:r>
            <a:r>
              <a:rPr lang="de-DE" dirty="0"/>
              <a:t> </a:t>
            </a:r>
            <a:r>
              <a:rPr lang="de-DE" dirty="0" err="1"/>
              <a:t>to</a:t>
            </a:r>
            <a:r>
              <a:rPr lang="de-DE" dirty="0"/>
              <a:t> </a:t>
            </a:r>
            <a:r>
              <a:rPr lang="de-DE" dirty="0" err="1"/>
              <a:t>detect</a:t>
            </a:r>
            <a:r>
              <a:rPr lang="de-DE" dirty="0"/>
              <a:t> </a:t>
            </a:r>
            <a:r>
              <a:rPr lang="de-DE" dirty="0" err="1"/>
              <a:t>security</a:t>
            </a:r>
            <a:r>
              <a:rPr lang="de-DE" dirty="0"/>
              <a:t> </a:t>
            </a:r>
            <a:r>
              <a:rPr lang="de-DE" dirty="0" err="1"/>
              <a:t>risks</a:t>
            </a:r>
            <a:r>
              <a:rPr lang="de-DE" dirty="0"/>
              <a:t> and </a:t>
            </a:r>
            <a:r>
              <a:rPr lang="de-DE" dirty="0" err="1"/>
              <a:t>mitigate</a:t>
            </a:r>
            <a:r>
              <a:rPr lang="de-DE" dirty="0"/>
              <a:t> </a:t>
            </a:r>
            <a:r>
              <a:rPr lang="de-DE" dirty="0" err="1"/>
              <a:t>them</a:t>
            </a:r>
            <a:r>
              <a:rPr lang="de-DE" dirty="0"/>
              <a:t> </a:t>
            </a:r>
            <a:r>
              <a:rPr lang="de-DE" dirty="0" err="1"/>
              <a:t>with</a:t>
            </a:r>
            <a:r>
              <a:rPr lang="de-DE" dirty="0"/>
              <a:t> </a:t>
            </a:r>
            <a:r>
              <a:rPr lang="de-DE" dirty="0" err="1"/>
              <a:t>individualised</a:t>
            </a:r>
            <a:r>
              <a:rPr lang="de-DE" dirty="0"/>
              <a:t> </a:t>
            </a:r>
            <a:r>
              <a:rPr lang="de-DE" dirty="0" err="1"/>
              <a:t>training</a:t>
            </a:r>
            <a:r>
              <a:rPr lang="de-DE" dirty="0"/>
              <a:t>.</a:t>
            </a:r>
          </a:p>
          <a:p>
            <a:r>
              <a:rPr lang="de-DE" dirty="0"/>
              <a:t>Future </a:t>
            </a:r>
            <a:r>
              <a:rPr lang="de-DE" dirty="0" err="1"/>
              <a:t>studies</a:t>
            </a:r>
            <a:r>
              <a:rPr lang="de-DE" dirty="0"/>
              <a:t> </a:t>
            </a:r>
            <a:r>
              <a:rPr lang="de-DE" dirty="0" err="1"/>
              <a:t>should</a:t>
            </a:r>
            <a:r>
              <a:rPr lang="de-DE" dirty="0"/>
              <a:t> </a:t>
            </a:r>
            <a:r>
              <a:rPr lang="de-DE" dirty="0" err="1"/>
              <a:t>actively</a:t>
            </a:r>
            <a:r>
              <a:rPr lang="de-DE" dirty="0"/>
              <a:t> </a:t>
            </a:r>
            <a:r>
              <a:rPr lang="de-DE" dirty="0" err="1"/>
              <a:t>manipulate</a:t>
            </a:r>
            <a:r>
              <a:rPr lang="de-DE" dirty="0"/>
              <a:t> task-</a:t>
            </a:r>
            <a:r>
              <a:rPr lang="de-DE" dirty="0" err="1"/>
              <a:t>related</a:t>
            </a:r>
            <a:r>
              <a:rPr lang="de-DE" dirty="0"/>
              <a:t> </a:t>
            </a:r>
            <a:r>
              <a:rPr lang="de-DE" dirty="0" err="1"/>
              <a:t>self-efficacy</a:t>
            </a:r>
            <a:r>
              <a:rPr lang="de-DE" dirty="0"/>
              <a:t> in a </a:t>
            </a:r>
            <a:r>
              <a:rPr lang="de-DE" dirty="0" err="1"/>
              <a:t>randomized</a:t>
            </a:r>
            <a:r>
              <a:rPr lang="de-DE" dirty="0"/>
              <a:t> </a:t>
            </a:r>
            <a:r>
              <a:rPr lang="de-DE" dirty="0" err="1"/>
              <a:t>controlled</a:t>
            </a:r>
            <a:r>
              <a:rPr lang="de-DE" dirty="0"/>
              <a:t> design (</a:t>
            </a:r>
            <a:r>
              <a:rPr lang="de-DE" dirty="0" err="1"/>
              <a:t>currently</a:t>
            </a:r>
            <a:r>
              <a:rPr lang="de-DE" dirty="0"/>
              <a:t> </a:t>
            </a:r>
            <a:r>
              <a:rPr lang="de-DE" dirty="0" err="1"/>
              <a:t>ongoing</a:t>
            </a:r>
            <a:r>
              <a:rPr lang="de-DE" dirty="0"/>
              <a:t> </a:t>
            </a:r>
            <a:r>
              <a:rPr lang="de-DE" dirty="0" err="1"/>
              <a:t>study</a:t>
            </a:r>
            <a:r>
              <a:rPr lang="de-DE" dirty="0"/>
              <a:t>).</a:t>
            </a:r>
          </a:p>
          <a:p>
            <a:endParaRPr lang="de-DE" dirty="0"/>
          </a:p>
        </p:txBody>
      </p:sp>
      <p:pic>
        <p:nvPicPr>
          <p:cNvPr id="5" name="Grafik 4">
            <a:extLst>
              <a:ext uri="{FF2B5EF4-FFF2-40B4-BE49-F238E27FC236}">
                <a16:creationId xmlns:a16="http://schemas.microsoft.com/office/drawing/2014/main" id="{B6A9D198-6C33-FF95-6D59-892C8BA0F9EB}"/>
              </a:ext>
            </a:extLst>
          </p:cNvPr>
          <p:cNvPicPr>
            <a:picLocks noChangeAspect="1"/>
          </p:cNvPicPr>
          <p:nvPr/>
        </p:nvPicPr>
        <p:blipFill>
          <a:blip r:embed="rId3"/>
          <a:stretch>
            <a:fillRect/>
          </a:stretch>
        </p:blipFill>
        <p:spPr>
          <a:xfrm>
            <a:off x="257881" y="1937386"/>
            <a:ext cx="4572000" cy="5474970"/>
          </a:xfrm>
          <a:prstGeom prst="rect">
            <a:avLst/>
          </a:prstGeom>
        </p:spPr>
      </p:pic>
    </p:spTree>
    <p:extLst>
      <p:ext uri="{BB962C8B-B14F-4D97-AF65-F5344CB8AC3E}">
        <p14:creationId xmlns:p14="http://schemas.microsoft.com/office/powerpoint/2010/main" val="259760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677A-B3A2-40BC-B57A-D035675F62E5}"/>
              </a:ext>
            </a:extLst>
          </p:cNvPr>
          <p:cNvSpPr>
            <a:spLocks noGrp="1"/>
          </p:cNvSpPr>
          <p:nvPr>
            <p:ph type="title"/>
          </p:nvPr>
        </p:nvSpPr>
        <p:spPr/>
        <p:txBody>
          <a:bodyPr/>
          <a:lstStyle/>
          <a:p>
            <a:r>
              <a:rPr lang="nb-NO" dirty="0"/>
              <a:t>How </a:t>
            </a:r>
            <a:r>
              <a:rPr lang="nb-NO" dirty="0" err="1"/>
              <a:t>easy</a:t>
            </a:r>
            <a:r>
              <a:rPr lang="nb-NO" dirty="0"/>
              <a:t>??</a:t>
            </a:r>
          </a:p>
        </p:txBody>
      </p:sp>
      <p:sp>
        <p:nvSpPr>
          <p:cNvPr id="3" name="Text Placeholder 2">
            <a:extLst>
              <a:ext uri="{FF2B5EF4-FFF2-40B4-BE49-F238E27FC236}">
                <a16:creationId xmlns:a16="http://schemas.microsoft.com/office/drawing/2014/main" id="{385AF92C-4550-4A5A-80EB-99C32286AAE2}"/>
              </a:ext>
            </a:extLst>
          </p:cNvPr>
          <p:cNvSpPr>
            <a:spLocks noGrp="1"/>
          </p:cNvSpPr>
          <p:nvPr>
            <p:ph idx="1"/>
          </p:nvPr>
        </p:nvSpPr>
        <p:spPr>
          <a:xfrm>
            <a:off x="1005840" y="2190751"/>
            <a:ext cx="6433348" cy="5221607"/>
          </a:xfrm>
        </p:spPr>
        <p:txBody>
          <a:bodyPr/>
          <a:lstStyle/>
          <a:p>
            <a:r>
              <a:rPr lang="nb-NO" dirty="0" err="1"/>
              <a:t>Now</a:t>
            </a:r>
            <a:r>
              <a:rPr lang="nb-NO" dirty="0"/>
              <a:t> </a:t>
            </a:r>
            <a:r>
              <a:rPr lang="nb-NO" dirty="0" err="1"/>
              <a:t>combine</a:t>
            </a:r>
            <a:r>
              <a:rPr lang="nb-NO" dirty="0"/>
              <a:t> </a:t>
            </a:r>
            <a:r>
              <a:rPr lang="nb-NO" dirty="0" err="1"/>
              <a:t>everything</a:t>
            </a:r>
            <a:r>
              <a:rPr lang="nb-NO" dirty="0"/>
              <a:t> </a:t>
            </a:r>
            <a:r>
              <a:rPr lang="nb-NO" dirty="0" err="1"/>
              <a:t>we</a:t>
            </a:r>
            <a:r>
              <a:rPr lang="nb-NO" dirty="0"/>
              <a:t> </a:t>
            </a:r>
            <a:r>
              <a:rPr lang="nb-NO" dirty="0" err="1"/>
              <a:t>talked</a:t>
            </a:r>
            <a:r>
              <a:rPr lang="nb-NO" dirty="0"/>
              <a:t> </a:t>
            </a:r>
            <a:r>
              <a:rPr lang="nb-NO" dirty="0" err="1"/>
              <a:t>about</a:t>
            </a:r>
            <a:r>
              <a:rPr lang="nb-NO" dirty="0"/>
              <a:t> </a:t>
            </a:r>
            <a:r>
              <a:rPr lang="nb-NO" dirty="0" err="1"/>
              <a:t>today</a:t>
            </a:r>
            <a:endParaRPr lang="nb-NO" dirty="0"/>
          </a:p>
          <a:p>
            <a:r>
              <a:rPr lang="nb-NO" dirty="0"/>
              <a:t>I </a:t>
            </a:r>
            <a:r>
              <a:rPr lang="nb-NO" dirty="0" err="1"/>
              <a:t>can</a:t>
            </a:r>
            <a:r>
              <a:rPr lang="nb-NO" dirty="0"/>
              <a:t> </a:t>
            </a:r>
            <a:r>
              <a:rPr lang="nb-NO" dirty="0" err="1"/>
              <a:t>easily</a:t>
            </a:r>
            <a:r>
              <a:rPr lang="nb-NO" dirty="0"/>
              <a:t> record her </a:t>
            </a:r>
            <a:r>
              <a:rPr lang="nb-NO" dirty="0" err="1"/>
              <a:t>voice</a:t>
            </a:r>
            <a:endParaRPr lang="nb-NO" dirty="0"/>
          </a:p>
          <a:p>
            <a:r>
              <a:rPr lang="nb-NO" dirty="0"/>
              <a:t>AI </a:t>
            </a:r>
            <a:r>
              <a:rPr lang="nb-NO" dirty="0" err="1"/>
              <a:t>does</a:t>
            </a:r>
            <a:r>
              <a:rPr lang="nb-NO" dirty="0"/>
              <a:t> </a:t>
            </a:r>
            <a:r>
              <a:rPr lang="nb-NO" dirty="0" err="1"/>
              <a:t>the</a:t>
            </a:r>
            <a:r>
              <a:rPr lang="nb-NO" dirty="0"/>
              <a:t> rest</a:t>
            </a:r>
          </a:p>
          <a:p>
            <a:endParaRPr lang="nb-NO" dirty="0"/>
          </a:p>
        </p:txBody>
      </p:sp>
      <p:pic>
        <p:nvPicPr>
          <p:cNvPr id="5" name="Picture 4">
            <a:extLst>
              <a:ext uri="{FF2B5EF4-FFF2-40B4-BE49-F238E27FC236}">
                <a16:creationId xmlns:a16="http://schemas.microsoft.com/office/drawing/2014/main" id="{61D96C19-B766-4822-9B57-5E34C0411C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0675" y="4114801"/>
            <a:ext cx="3903779" cy="3903779"/>
          </a:xfrm>
          <a:prstGeom prst="rect">
            <a:avLst/>
          </a:prstGeom>
        </p:spPr>
      </p:pic>
      <p:pic>
        <p:nvPicPr>
          <p:cNvPr id="6" name="Picture1-0-Enhanced-Animated">
            <a:hlinkClick r:id="" action="ppaction://media"/>
            <a:extLst>
              <a:ext uri="{FF2B5EF4-FFF2-40B4-BE49-F238E27FC236}">
                <a16:creationId xmlns:a16="http://schemas.microsoft.com/office/drawing/2014/main" id="{D09CECB7-2062-4816-94DF-786EC3FAE35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295848" y="2620747"/>
            <a:ext cx="4610000" cy="46100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11" name="Ink 10">
                <a:extLst>
                  <a:ext uri="{FF2B5EF4-FFF2-40B4-BE49-F238E27FC236}">
                    <a16:creationId xmlns:a16="http://schemas.microsoft.com/office/drawing/2014/main" id="{E6690232-5447-C34A-24F6-0A37BDEB6F37}"/>
                  </a:ext>
                </a:extLst>
              </p14:cNvPr>
              <p14:cNvContentPartPr/>
              <p14:nvPr>
                <p:extLst>
                  <p:ext uri="{42D2F446-02D8-4167-A562-619A0277C38B}">
                    <p15:isNarration xmlns:p15="http://schemas.microsoft.com/office/powerpoint/2012/main" val="1"/>
                  </p:ext>
                </p:extLst>
              </p14:nvPr>
            </p14:nvContentPartPr>
            <p14:xfrm>
              <a:off x="10501919" y="12081311"/>
              <a:ext cx="2" cy="2"/>
            </p14:xfrm>
          </p:contentPart>
        </mc:Choice>
        <mc:Fallback>
          <p:pic>
            <p:nvPicPr>
              <p:cNvPr id="11" name="Ink 10">
                <a:extLst>
                  <a:ext uri="{FF2B5EF4-FFF2-40B4-BE49-F238E27FC236}">
                    <a16:creationId xmlns:a16="http://schemas.microsoft.com/office/drawing/2014/main" id="{E6690232-5447-C34A-24F6-0A37BDEB6F37}"/>
                  </a:ext>
                </a:extLst>
              </p:cNvPr>
              <p:cNvPicPr>
                <a:picLocks noGrp="1" noRot="1" noChangeAspect="1" noMove="1" noResize="1" noEditPoints="1" noAdjustHandles="1" noChangeArrowheads="1" noChangeShapeType="1"/>
              </p:cNvPicPr>
              <p:nvPr/>
            </p:nvPicPr>
            <p:blipFill>
              <a:blip r:embed="rId8"/>
              <a:stretch>
                <a:fillRect/>
              </a:stretch>
            </p:blipFill>
            <p:spPr>
              <a:xfrm>
                <a:off x="10501919" y="12081311"/>
                <a:ext cx="2" cy="2"/>
              </a:xfrm>
              <a:prstGeom prst="rect">
                <a:avLst/>
              </a:prstGeom>
            </p:spPr>
          </p:pic>
        </mc:Fallback>
      </mc:AlternateContent>
    </p:spTree>
    <p:custDataLst>
      <p:tags r:id="rId1"/>
    </p:custDataLst>
    <p:extLst>
      <p:ext uri="{BB962C8B-B14F-4D97-AF65-F5344CB8AC3E}">
        <p14:creationId xmlns:p14="http://schemas.microsoft.com/office/powerpoint/2010/main" val="1223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md type="call" cmd="playFrom(0.0)">
                                      <p:cBhvr>
                                        <p:cTn id="7" dur="1" fill="hold"/>
                                        <p:tgtEl>
                                          <p:spTgt spid="11"/>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6"/>
                </p:tgtEl>
              </p:cMediaNode>
            </p:video>
          </p:childTnLst>
        </p:cTn>
      </p:par>
    </p:tnLst>
    <p:bldLst>
      <p:bldP spid="3" grpId="0" uiExpand="1" build="p"/>
    </p:bldLst>
  </p:timing>
  <p:extLst>
    <p:ext uri="{3A86A75C-4F4B-4683-9AE1-C65F6400EC91}">
      <p14:laserTraceLst xmlns:p14="http://schemas.microsoft.com/office/powerpoint/2010/main">
        <p14:tracePtLst>
          <p14:tracePt t="55147" x="0" y="0"/>
        </p14:tracePtLst>
      </p14:laserTraceLst>
    </p:ext>
    <p:ext uri="{E180D4A7-C9FB-4DFB-919C-405C955672EB}">
      <p14:showEvtLst xmlns:p14="http://schemas.microsoft.com/office/powerpoint/2010/main">
        <p14:playEvt time="57971" objId="6"/>
        <p14:stopEvt time="73541" objId="6"/>
      </p14:showEvtLst>
    </p:ext>
  </p:extLs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C4DED-5F94-4CA9-AC4E-1FBB5DB2096D}"/>
              </a:ext>
            </a:extLst>
          </p:cNvPr>
          <p:cNvSpPr>
            <a:spLocks noGrp="1"/>
          </p:cNvSpPr>
          <p:nvPr>
            <p:ph type="title"/>
          </p:nvPr>
        </p:nvSpPr>
        <p:spPr/>
        <p:txBody>
          <a:bodyPr/>
          <a:lstStyle/>
          <a:p>
            <a:r>
              <a:rPr lang="de-DE" dirty="0" err="1"/>
              <a:t>Literature</a:t>
            </a:r>
            <a:endParaRPr lang="de-DE" dirty="0"/>
          </a:p>
        </p:txBody>
      </p:sp>
      <p:sp>
        <p:nvSpPr>
          <p:cNvPr id="3" name="Inhaltsplatzhalter 2">
            <a:extLst>
              <a:ext uri="{FF2B5EF4-FFF2-40B4-BE49-F238E27FC236}">
                <a16:creationId xmlns:a16="http://schemas.microsoft.com/office/drawing/2014/main" id="{DD589BF3-1A9C-4DC4-90DB-5F4796F805DF}"/>
              </a:ext>
            </a:extLst>
          </p:cNvPr>
          <p:cNvSpPr>
            <a:spLocks noGrp="1"/>
          </p:cNvSpPr>
          <p:nvPr>
            <p:ph idx="1"/>
          </p:nvPr>
        </p:nvSpPr>
        <p:spPr/>
        <p:txBody>
          <a:bodyPr>
            <a:normAutofit/>
          </a:bodyPr>
          <a:lstStyle/>
          <a:p>
            <a:r>
              <a:rPr lang="de-DE" dirty="0"/>
              <a:t>Further </a:t>
            </a:r>
            <a:r>
              <a:rPr lang="de-DE" dirty="0" err="1"/>
              <a:t>reading</a:t>
            </a:r>
            <a:endParaRPr lang="de-DE" dirty="0"/>
          </a:p>
          <a:p>
            <a:pPr lvl="1"/>
            <a:r>
              <a:rPr lang="de-DE" dirty="0"/>
              <a:t>Appel, M., &amp; </a:t>
            </a:r>
            <a:r>
              <a:rPr lang="de-DE" dirty="0" err="1"/>
              <a:t>Doser</a:t>
            </a:r>
            <a:r>
              <a:rPr lang="de-DE" dirty="0"/>
              <a:t>, N. (2020). Fake News. In </a:t>
            </a:r>
            <a:r>
              <a:rPr lang="de-DE" i="1" dirty="0"/>
              <a:t>Die Psychologie des Postfaktischen: Über Fake </a:t>
            </a:r>
            <a:r>
              <a:rPr lang="de-DE" i="1" dirty="0" err="1"/>
              <a:t>News,„Lügenpresse</a:t>
            </a:r>
            <a:r>
              <a:rPr lang="de-DE" i="1" dirty="0"/>
              <a:t> “, Clickbait &amp; Co.</a:t>
            </a:r>
            <a:r>
              <a:rPr lang="de-DE" dirty="0"/>
              <a:t> (pp. 9-20). Springer, Berlin, Heidelberg.</a:t>
            </a:r>
          </a:p>
          <a:p>
            <a:pPr lvl="1"/>
            <a:r>
              <a:rPr lang="de-DE" dirty="0" err="1"/>
              <a:t>Jayakumar</a:t>
            </a:r>
            <a:r>
              <a:rPr lang="de-DE" dirty="0"/>
              <a:t>, S., Ang, B., &amp; </a:t>
            </a:r>
            <a:r>
              <a:rPr lang="de-DE" dirty="0" err="1"/>
              <a:t>Anwar</a:t>
            </a:r>
            <a:r>
              <a:rPr lang="de-DE" dirty="0"/>
              <a:t>, N. D. (Eds.). (2021). </a:t>
            </a:r>
            <a:r>
              <a:rPr lang="de-DE" i="1" dirty="0" err="1"/>
              <a:t>Disinformation</a:t>
            </a:r>
            <a:r>
              <a:rPr lang="de-DE" i="1" dirty="0"/>
              <a:t> and Fake News</a:t>
            </a:r>
            <a:r>
              <a:rPr lang="de-DE" dirty="0"/>
              <a:t>. Springer Singapore.</a:t>
            </a:r>
          </a:p>
          <a:p>
            <a:pPr lvl="1"/>
            <a:r>
              <a:rPr lang="de-DE" dirty="0"/>
              <a:t>Federal Ministry </a:t>
            </a:r>
            <a:r>
              <a:rPr lang="de-DE" dirty="0" err="1"/>
              <a:t>of</a:t>
            </a:r>
            <a:r>
              <a:rPr lang="de-DE" dirty="0"/>
              <a:t> Defence </a:t>
            </a:r>
            <a:r>
              <a:rPr lang="de-DE" dirty="0" err="1"/>
              <a:t>of</a:t>
            </a:r>
            <a:r>
              <a:rPr lang="de-DE" dirty="0"/>
              <a:t> </a:t>
            </a:r>
            <a:r>
              <a:rPr lang="de-DE" dirty="0" err="1"/>
              <a:t>the</a:t>
            </a:r>
            <a:r>
              <a:rPr lang="de-DE" dirty="0"/>
              <a:t> </a:t>
            </a:r>
            <a:r>
              <a:rPr lang="de-DE" dirty="0" err="1"/>
              <a:t>Republic</a:t>
            </a:r>
            <a:r>
              <a:rPr lang="de-DE" dirty="0"/>
              <a:t> </a:t>
            </a:r>
            <a:r>
              <a:rPr lang="de-DE" dirty="0" err="1"/>
              <a:t>of</a:t>
            </a:r>
            <a:r>
              <a:rPr lang="de-DE" dirty="0"/>
              <a:t> Austria (2019). Handbook on Cybersecurity (Chapter 3). European Security and Defence College.</a:t>
            </a:r>
          </a:p>
          <a:p>
            <a:pPr lvl="1"/>
            <a:r>
              <a:rPr lang="de-DE" dirty="0" err="1">
                <a:solidFill>
                  <a:srgbClr val="FF0000"/>
                </a:solidFill>
              </a:rPr>
              <a:t>Roozenbeek</a:t>
            </a:r>
            <a:r>
              <a:rPr lang="de-DE" dirty="0">
                <a:solidFill>
                  <a:srgbClr val="FF0000"/>
                </a:solidFill>
              </a:rPr>
              <a:t>, J., &amp; Van der Linden, S. (2021). </a:t>
            </a:r>
            <a:r>
              <a:rPr lang="de-DE" dirty="0" err="1">
                <a:solidFill>
                  <a:srgbClr val="FF0000"/>
                </a:solidFill>
              </a:rPr>
              <a:t>Inocculation</a:t>
            </a:r>
            <a:r>
              <a:rPr lang="de-DE" dirty="0">
                <a:solidFill>
                  <a:srgbClr val="FF0000"/>
                </a:solidFill>
              </a:rPr>
              <a:t> Theory and </a:t>
            </a:r>
            <a:r>
              <a:rPr lang="de-DE" dirty="0" err="1">
                <a:solidFill>
                  <a:srgbClr val="FF0000"/>
                </a:solidFill>
              </a:rPr>
              <a:t>Misinformation</a:t>
            </a:r>
            <a:r>
              <a:rPr lang="de-DE" dirty="0">
                <a:solidFill>
                  <a:srgbClr val="FF0000"/>
                </a:solidFill>
              </a:rPr>
              <a:t>. NATO Strategic Communications </a:t>
            </a:r>
            <a:r>
              <a:rPr lang="de-DE" dirty="0" err="1">
                <a:solidFill>
                  <a:srgbClr val="FF0000"/>
                </a:solidFill>
              </a:rPr>
              <a:t>Centre</a:t>
            </a:r>
            <a:r>
              <a:rPr lang="de-DE" dirty="0">
                <a:solidFill>
                  <a:srgbClr val="FF0000"/>
                </a:solidFill>
              </a:rPr>
              <a:t> </a:t>
            </a:r>
            <a:r>
              <a:rPr lang="de-DE" dirty="0" err="1">
                <a:solidFill>
                  <a:srgbClr val="FF0000"/>
                </a:solidFill>
              </a:rPr>
              <a:t>of</a:t>
            </a:r>
            <a:r>
              <a:rPr lang="de-DE" dirty="0">
                <a:solidFill>
                  <a:srgbClr val="FF0000"/>
                </a:solidFill>
              </a:rPr>
              <a:t> Excellence. </a:t>
            </a:r>
          </a:p>
          <a:p>
            <a:pPr lvl="1"/>
            <a:endParaRPr lang="de-DE" dirty="0"/>
          </a:p>
        </p:txBody>
      </p:sp>
    </p:spTree>
    <p:extLst>
      <p:ext uri="{BB962C8B-B14F-4D97-AF65-F5344CB8AC3E}">
        <p14:creationId xmlns:p14="http://schemas.microsoft.com/office/powerpoint/2010/main" val="211381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
</p:tagLst>
</file>

<file path=ppt/tags/tag10.xml><?xml version="1.0" encoding="utf-8"?>
<p:tagLst xmlns:a="http://schemas.openxmlformats.org/drawingml/2006/main" xmlns:r="http://schemas.openxmlformats.org/officeDocument/2006/relationships" xmlns:p="http://schemas.openxmlformats.org/presentationml/2006/main">
  <p:tag name="TIMING" val="|36.5|3.5|18.7|2.1"/>
</p:tagLst>
</file>

<file path=ppt/tags/tag11.xml><?xml version="1.0" encoding="utf-8"?>
<p:tagLst xmlns:a="http://schemas.openxmlformats.org/drawingml/2006/main" xmlns:r="http://schemas.openxmlformats.org/officeDocument/2006/relationships" xmlns:p="http://schemas.openxmlformats.org/presentationml/2006/main">
  <p:tag name="TIMING" val="|9.8|19.4|13|17.8"/>
</p:tagLst>
</file>

<file path=ppt/tags/tag12.xml><?xml version="1.0" encoding="utf-8"?>
<p:tagLst xmlns:a="http://schemas.openxmlformats.org/drawingml/2006/main" xmlns:r="http://schemas.openxmlformats.org/officeDocument/2006/relationships" xmlns:p="http://schemas.openxmlformats.org/presentationml/2006/main">
  <p:tag name="TIMING" val="|0.4|28.7|13.4"/>
</p:tagLst>
</file>

<file path=ppt/tags/tag13.xml><?xml version="1.0" encoding="utf-8"?>
<p:tagLst xmlns:a="http://schemas.openxmlformats.org/drawingml/2006/main" xmlns:r="http://schemas.openxmlformats.org/officeDocument/2006/relationships" xmlns:p="http://schemas.openxmlformats.org/presentationml/2006/main">
  <p:tag name="TIMING" val="|0.8|6.5|31.7"/>
</p:tagLst>
</file>

<file path=ppt/tags/tag14.xml><?xml version="1.0" encoding="utf-8"?>
<p:tagLst xmlns:a="http://schemas.openxmlformats.org/drawingml/2006/main" xmlns:r="http://schemas.openxmlformats.org/officeDocument/2006/relationships" xmlns:p="http://schemas.openxmlformats.org/presentationml/2006/main">
  <p:tag name="TIMING" val="|0.9|1.5|2.4|31.2|13.2|53.6"/>
</p:tagLst>
</file>

<file path=ppt/tags/tag15.xml><?xml version="1.0" encoding="utf-8"?>
<p:tagLst xmlns:a="http://schemas.openxmlformats.org/drawingml/2006/main" xmlns:r="http://schemas.openxmlformats.org/officeDocument/2006/relationships" xmlns:p="http://schemas.openxmlformats.org/presentationml/2006/main">
  <p:tag name="TIMING" val="|0.8|9.3|10.2"/>
</p:tagLst>
</file>

<file path=ppt/tags/tag16.xml><?xml version="1.0" encoding="utf-8"?>
<p:tagLst xmlns:a="http://schemas.openxmlformats.org/drawingml/2006/main" xmlns:r="http://schemas.openxmlformats.org/officeDocument/2006/relationships" xmlns:p="http://schemas.openxmlformats.org/presentationml/2006/main">
  <p:tag name="TIMING" val="|1.2|31.2"/>
</p:tagLst>
</file>

<file path=ppt/tags/tag17.xml><?xml version="1.0" encoding="utf-8"?>
<p:tagLst xmlns:a="http://schemas.openxmlformats.org/drawingml/2006/main" xmlns:r="http://schemas.openxmlformats.org/officeDocument/2006/relationships" xmlns:p="http://schemas.openxmlformats.org/presentationml/2006/main">
  <p:tag name="TIMING" val="|0.4|14.2|19.9"/>
</p:tagLst>
</file>

<file path=ppt/tags/tag18.xml><?xml version="1.0" encoding="utf-8"?>
<p:tagLst xmlns:a="http://schemas.openxmlformats.org/drawingml/2006/main" xmlns:r="http://schemas.openxmlformats.org/officeDocument/2006/relationships" xmlns:p="http://schemas.openxmlformats.org/presentationml/2006/main">
  <p:tag name="TIMING" val="|10.9"/>
</p:tagLst>
</file>

<file path=ppt/tags/tag19.xml><?xml version="1.0" encoding="utf-8"?>
<p:tagLst xmlns:a="http://schemas.openxmlformats.org/drawingml/2006/main" xmlns:r="http://schemas.openxmlformats.org/officeDocument/2006/relationships" xmlns:p="http://schemas.openxmlformats.org/presentationml/2006/main">
  <p:tag name="TIMING" val="|6.2|51.1"/>
</p:tagLst>
</file>

<file path=ppt/tags/tag2.xml><?xml version="1.0" encoding="utf-8"?>
<p:tagLst xmlns:a="http://schemas.openxmlformats.org/drawingml/2006/main" xmlns:r="http://schemas.openxmlformats.org/officeDocument/2006/relationships" xmlns:p="http://schemas.openxmlformats.org/presentationml/2006/main">
  <p:tag name="TIMING" val="|1|14.6|8.2|7.1|13.9|7.5"/>
</p:tagLst>
</file>

<file path=ppt/tags/tag20.xml><?xml version="1.0" encoding="utf-8"?>
<p:tagLst xmlns:a="http://schemas.openxmlformats.org/drawingml/2006/main" xmlns:r="http://schemas.openxmlformats.org/officeDocument/2006/relationships" xmlns:p="http://schemas.openxmlformats.org/presentationml/2006/main">
  <p:tag name="TIMING" val="|4.6|5.3|6.2|8.3|15.9|26.4|5.3|2.5|5.8"/>
</p:tagLst>
</file>

<file path=ppt/tags/tag21.xml><?xml version="1.0" encoding="utf-8"?>
<p:tagLst xmlns:a="http://schemas.openxmlformats.org/drawingml/2006/main" xmlns:r="http://schemas.openxmlformats.org/officeDocument/2006/relationships" xmlns:p="http://schemas.openxmlformats.org/presentationml/2006/main">
  <p:tag name="TIMING" val="|22"/>
</p:tagLst>
</file>

<file path=ppt/tags/tag22.xml><?xml version="1.0" encoding="utf-8"?>
<p:tagLst xmlns:a="http://schemas.openxmlformats.org/drawingml/2006/main" xmlns:r="http://schemas.openxmlformats.org/officeDocument/2006/relationships" xmlns:p="http://schemas.openxmlformats.org/presentationml/2006/main">
  <p:tag name="TIMING" val="|1.5|14.2"/>
</p:tagLst>
</file>

<file path=ppt/tags/tag23.xml><?xml version="1.0" encoding="utf-8"?>
<p:tagLst xmlns:a="http://schemas.openxmlformats.org/drawingml/2006/main" xmlns:r="http://schemas.openxmlformats.org/officeDocument/2006/relationships" xmlns:p="http://schemas.openxmlformats.org/presentationml/2006/main">
  <p:tag name="TIMING" val="|4.3|78.2"/>
</p:tagLst>
</file>

<file path=ppt/tags/tag24.xml><?xml version="1.0" encoding="utf-8"?>
<p:tagLst xmlns:a="http://schemas.openxmlformats.org/drawingml/2006/main" xmlns:r="http://schemas.openxmlformats.org/officeDocument/2006/relationships" xmlns:p="http://schemas.openxmlformats.org/presentationml/2006/main">
  <p:tag name="TIMING" val="|43"/>
</p:tagLst>
</file>

<file path=ppt/tags/tag25.xml><?xml version="1.0" encoding="utf-8"?>
<p:tagLst xmlns:a="http://schemas.openxmlformats.org/drawingml/2006/main" xmlns:r="http://schemas.openxmlformats.org/officeDocument/2006/relationships" xmlns:p="http://schemas.openxmlformats.org/presentationml/2006/main">
  <p:tag name="TIMING" val="|2.8"/>
</p:tagLst>
</file>

<file path=ppt/tags/tag26.xml><?xml version="1.0" encoding="utf-8"?>
<p:tagLst xmlns:a="http://schemas.openxmlformats.org/drawingml/2006/main" xmlns:r="http://schemas.openxmlformats.org/officeDocument/2006/relationships" xmlns:p="http://schemas.openxmlformats.org/presentationml/2006/main">
  <p:tag name="TIMING" val="|17.8|24.2|1.6"/>
</p:tagLst>
</file>

<file path=ppt/tags/tag27.xml><?xml version="1.0" encoding="utf-8"?>
<p:tagLst xmlns:a="http://schemas.openxmlformats.org/drawingml/2006/main" xmlns:r="http://schemas.openxmlformats.org/officeDocument/2006/relationships" xmlns:p="http://schemas.openxmlformats.org/presentationml/2006/main">
  <p:tag name="TIMING" val="|8.9|41.4|20.5"/>
</p:tagLst>
</file>

<file path=ppt/tags/tag28.xml><?xml version="1.0" encoding="utf-8"?>
<p:tagLst xmlns:a="http://schemas.openxmlformats.org/drawingml/2006/main" xmlns:r="http://schemas.openxmlformats.org/officeDocument/2006/relationships" xmlns:p="http://schemas.openxmlformats.org/presentationml/2006/main">
  <p:tag name="TIMING" val="|20.6"/>
</p:tagLst>
</file>

<file path=ppt/tags/tag29.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1.1|10.7"/>
</p:tagLst>
</file>

<file path=ppt/tags/tag30.xml><?xml version="1.0" encoding="utf-8"?>
<p:tagLst xmlns:a="http://schemas.openxmlformats.org/drawingml/2006/main" xmlns:r="http://schemas.openxmlformats.org/officeDocument/2006/relationships" xmlns:p="http://schemas.openxmlformats.org/presentationml/2006/main">
  <p:tag name="TIMING" val="|6.6|18.2|22.1|63.4|20.1|19.8"/>
</p:tagLst>
</file>

<file path=ppt/tags/tag31.xml><?xml version="1.0" encoding="utf-8"?>
<p:tagLst xmlns:a="http://schemas.openxmlformats.org/drawingml/2006/main" xmlns:r="http://schemas.openxmlformats.org/officeDocument/2006/relationships" xmlns:p="http://schemas.openxmlformats.org/presentationml/2006/main">
  <p:tag name="TIMING" val="|16.7"/>
</p:tagLst>
</file>

<file path=ppt/tags/tag32.xml><?xml version="1.0" encoding="utf-8"?>
<p:tagLst xmlns:a="http://schemas.openxmlformats.org/drawingml/2006/main" xmlns:r="http://schemas.openxmlformats.org/officeDocument/2006/relationships" xmlns:p="http://schemas.openxmlformats.org/presentationml/2006/main">
  <p:tag name="TIMING" val="|1.2|25.5|98.2|15.5|12.5"/>
</p:tagLst>
</file>

<file path=ppt/tags/tag33.xml><?xml version="1.0" encoding="utf-8"?>
<p:tagLst xmlns:a="http://schemas.openxmlformats.org/drawingml/2006/main" xmlns:r="http://schemas.openxmlformats.org/officeDocument/2006/relationships" xmlns:p="http://schemas.openxmlformats.org/presentationml/2006/main">
  <p:tag name="TIMING" val="|0.1|11.1|25.8"/>
</p:tagLst>
</file>

<file path=ppt/tags/tag34.xml><?xml version="1.0" encoding="utf-8"?>
<p:tagLst xmlns:a="http://schemas.openxmlformats.org/drawingml/2006/main" xmlns:r="http://schemas.openxmlformats.org/officeDocument/2006/relationships" xmlns:p="http://schemas.openxmlformats.org/presentationml/2006/main">
  <p:tag name="TIMING" val="|15.5"/>
</p:tagLst>
</file>

<file path=ppt/tags/tag35.xml><?xml version="1.0" encoding="utf-8"?>
<p:tagLst xmlns:a="http://schemas.openxmlformats.org/drawingml/2006/main" xmlns:r="http://schemas.openxmlformats.org/officeDocument/2006/relationships" xmlns:p="http://schemas.openxmlformats.org/presentationml/2006/main">
  <p:tag name="TIMING" val="|0"/>
</p:tagLst>
</file>

<file path=ppt/tags/tag36.xml><?xml version="1.0" encoding="utf-8"?>
<p:tagLst xmlns:a="http://schemas.openxmlformats.org/drawingml/2006/main" xmlns:r="http://schemas.openxmlformats.org/officeDocument/2006/relationships" xmlns:p="http://schemas.openxmlformats.org/presentationml/2006/main">
  <p:tag name="TIMING" val="|20.4|46.6|40.3"/>
</p:tagLst>
</file>

<file path=ppt/tags/tag37.xml><?xml version="1.0" encoding="utf-8"?>
<p:tagLst xmlns:a="http://schemas.openxmlformats.org/drawingml/2006/main" xmlns:r="http://schemas.openxmlformats.org/officeDocument/2006/relationships" xmlns:p="http://schemas.openxmlformats.org/presentationml/2006/main">
  <p:tag name="TIMING" val="|3.5"/>
</p:tagLst>
</file>

<file path=ppt/tags/tag38.xml><?xml version="1.0" encoding="utf-8"?>
<p:tagLst xmlns:a="http://schemas.openxmlformats.org/drawingml/2006/main" xmlns:r="http://schemas.openxmlformats.org/officeDocument/2006/relationships" xmlns:p="http://schemas.openxmlformats.org/presentationml/2006/main">
  <p:tag name="TIMING" val="|1.6|33.2"/>
</p:tagLst>
</file>

<file path=ppt/tags/tag39.xml><?xml version="1.0" encoding="utf-8"?>
<p:tagLst xmlns:a="http://schemas.openxmlformats.org/drawingml/2006/main" xmlns:r="http://schemas.openxmlformats.org/officeDocument/2006/relationships" xmlns:p="http://schemas.openxmlformats.org/presentationml/2006/main">
  <p:tag name="TIMING" val="|17.6|40.5"/>
</p:tagLst>
</file>

<file path=ppt/tags/tag4.xml><?xml version="1.0" encoding="utf-8"?>
<p:tagLst xmlns:a="http://schemas.openxmlformats.org/drawingml/2006/main" xmlns:r="http://schemas.openxmlformats.org/officeDocument/2006/relationships" xmlns:p="http://schemas.openxmlformats.org/presentationml/2006/main">
  <p:tag name="TIMING" val="|0.3|14.6|11.2"/>
</p:tagLst>
</file>

<file path=ppt/tags/tag40.xml><?xml version="1.0" encoding="utf-8"?>
<p:tagLst xmlns:a="http://schemas.openxmlformats.org/drawingml/2006/main" xmlns:r="http://schemas.openxmlformats.org/officeDocument/2006/relationships" xmlns:p="http://schemas.openxmlformats.org/presentationml/2006/main">
  <p:tag name="TIMING" val="|8.4|2.2|1.8|18.3|25.2"/>
</p:tagLst>
</file>

<file path=ppt/tags/tag5.xml><?xml version="1.0" encoding="utf-8"?>
<p:tagLst xmlns:a="http://schemas.openxmlformats.org/drawingml/2006/main" xmlns:r="http://schemas.openxmlformats.org/officeDocument/2006/relationships" xmlns:p="http://schemas.openxmlformats.org/presentationml/2006/main">
  <p:tag name="TIMING" val="|2.2"/>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ags/tag7.xml><?xml version="1.0" encoding="utf-8"?>
<p:tagLst xmlns:a="http://schemas.openxmlformats.org/drawingml/2006/main" xmlns:r="http://schemas.openxmlformats.org/officeDocument/2006/relationships" xmlns:p="http://schemas.openxmlformats.org/presentationml/2006/main">
  <p:tag name="TIMING" val="|9.6|20.6"/>
</p:tagLst>
</file>

<file path=ppt/tags/tag8.xml><?xml version="1.0" encoding="utf-8"?>
<p:tagLst xmlns:a="http://schemas.openxmlformats.org/drawingml/2006/main" xmlns:r="http://schemas.openxmlformats.org/officeDocument/2006/relationships" xmlns:p="http://schemas.openxmlformats.org/presentationml/2006/main">
  <p:tag name="TIMING" val="|1|16.6|20.4"/>
</p:tagLst>
</file>

<file path=ppt/tags/tag9.xml><?xml version="1.0" encoding="utf-8"?>
<p:tagLst xmlns:a="http://schemas.openxmlformats.org/drawingml/2006/main" xmlns:r="http://schemas.openxmlformats.org/officeDocument/2006/relationships" xmlns:p="http://schemas.openxmlformats.org/presentationml/2006/main">
  <p:tag name="TIMING" val="|1|4.3|5.1|22.1"/>
</p:tagLst>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TotalTime>
  <Words>8356</Words>
  <Application>Microsoft Office PowerPoint</Application>
  <PresentationFormat>Custom</PresentationFormat>
  <Paragraphs>592</Paragraphs>
  <Slides>99</Slides>
  <Notes>48</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99</vt:i4>
      </vt:variant>
    </vt:vector>
  </HeadingPairs>
  <TitlesOfParts>
    <vt:vector size="121" baseType="lpstr">
      <vt:lpstr>Aptos</vt:lpstr>
      <vt:lpstr>Aptos Display</vt:lpstr>
      <vt:lpstr>Arial</vt:lpstr>
      <vt:lpstr>Calibri</vt:lpstr>
      <vt:lpstr>Calibri Light</vt:lpstr>
      <vt:lpstr>Courier New</vt:lpstr>
      <vt:lpstr>Google Sans</vt:lpstr>
      <vt:lpstr>Helvetica Neue</vt:lpstr>
      <vt:lpstr>inherit</vt:lpstr>
      <vt:lpstr>Montserrat</vt:lpstr>
      <vt:lpstr>Pangea</vt:lpstr>
      <vt:lpstr>Roboto</vt:lpstr>
      <vt:lpstr>Roboto Slab</vt:lpstr>
      <vt:lpstr>Times New Roman</vt:lpstr>
      <vt:lpstr>Verdana</vt:lpstr>
      <vt:lpstr>Wingdings</vt:lpstr>
      <vt:lpstr>Office Theme</vt:lpstr>
      <vt:lpstr>1_Office Theme</vt:lpstr>
      <vt:lpstr>2_Office Theme</vt:lpstr>
      <vt:lpstr>3_Office Theme</vt:lpstr>
      <vt:lpstr>4_Office Theme</vt:lpstr>
      <vt:lpstr>Celestial</vt:lpstr>
      <vt:lpstr>PowerPoint Presentation</vt:lpstr>
      <vt:lpstr>Acknowledgement</vt:lpstr>
      <vt:lpstr>Agenda</vt:lpstr>
      <vt:lpstr>PowerPoint Presentation</vt:lpstr>
      <vt:lpstr>PowerPoint Presentation</vt:lpstr>
      <vt:lpstr>PowerPoint Presentation</vt:lpstr>
      <vt:lpstr>Starting point</vt:lpstr>
      <vt:lpstr>PowerPoint Presentation</vt:lpstr>
      <vt:lpstr>PowerPoint Presentation</vt:lpstr>
      <vt:lpstr>PowerPoint Presentation</vt:lpstr>
      <vt:lpstr>Consequences</vt:lpstr>
      <vt:lpstr>EU?</vt:lpstr>
      <vt:lpstr>PowerPoint Presentation</vt:lpstr>
      <vt:lpstr>Them but not us (remeber this for later)</vt:lpstr>
      <vt:lpstr>PowerPoint Presentation</vt:lpstr>
      <vt:lpstr>But…</vt:lpstr>
      <vt:lpstr>?</vt:lpstr>
      <vt:lpstr>Definition of „fake news“</vt:lpstr>
      <vt:lpstr>Perception (remember me!)</vt:lpstr>
      <vt:lpstr>Attitudes and beliefs</vt:lpstr>
      <vt:lpstr>Attitudes and Beliefs</vt:lpstr>
      <vt:lpstr>PowerPoint Presentation</vt:lpstr>
      <vt:lpstr>Sender Factors</vt:lpstr>
      <vt:lpstr>Attitudes and Beliefs</vt:lpstr>
      <vt:lpstr>Message Factors</vt:lpstr>
      <vt:lpstr>Attitudes and Beliefs</vt:lpstr>
      <vt:lpstr>Attitudes and Beliefs</vt:lpstr>
      <vt:lpstr>Attitudes and Beliefs</vt:lpstr>
      <vt:lpstr>PowerPoint Presentation</vt:lpstr>
      <vt:lpstr>Attitudes and Beliefs Interactions</vt:lpstr>
      <vt:lpstr>Influence: Consistency and Commitment &amp; Mere Exposure effects</vt:lpstr>
      <vt:lpstr>Channel Factors</vt:lpstr>
      <vt:lpstr>Resistance is Futile?</vt:lpstr>
      <vt:lpstr>Information Manipulation</vt:lpstr>
      <vt:lpstr>Types of Fake News - Misleading content</vt:lpstr>
      <vt:lpstr>Types of Fake News – Imposter Content</vt:lpstr>
      <vt:lpstr>Types of Fake News - Fabricated content</vt:lpstr>
      <vt:lpstr>Types of Fake News – False Connection</vt:lpstr>
      <vt:lpstr>Types of Fake news - Satire/Parody</vt:lpstr>
      <vt:lpstr>False context</vt:lpstr>
      <vt:lpstr>PowerPoint Presentation</vt:lpstr>
      <vt:lpstr>Psychology of Fake News</vt:lpstr>
      <vt:lpstr>Other influencing factors for believing in FN</vt:lpstr>
      <vt:lpstr>?</vt:lpstr>
      <vt:lpstr>Answer</vt:lpstr>
      <vt:lpstr>PowerPoint Presentation</vt:lpstr>
      <vt:lpstr>Judgment of Plausibility</vt:lpstr>
      <vt:lpstr>PowerPoint Presentation</vt:lpstr>
      <vt:lpstr>PowerPoint Presentation</vt:lpstr>
      <vt:lpstr>Deep Fakes</vt:lpstr>
      <vt:lpstr>The «New» Challenge: Deep Fakes</vt:lpstr>
      <vt:lpstr>PowerPoint Presentation</vt:lpstr>
      <vt:lpstr>PowerPoint Presentation</vt:lpstr>
      <vt:lpstr>DF Detection</vt:lpstr>
      <vt:lpstr>A Parent’s Love</vt:lpstr>
      <vt:lpstr>Types of DF</vt:lpstr>
      <vt:lpstr>Go see video</vt:lpstr>
      <vt:lpstr>Deepfakes are concerning for several reasons: </vt:lpstr>
      <vt:lpstr>PowerPoint Presentation</vt:lpstr>
      <vt:lpstr>PowerPoint Presentation</vt:lpstr>
      <vt:lpstr>AI-based DF meet unprepared humans, who do not have technical tools for DF detection available, or are not aware of it.  To design effective training methods to increase DF recognition skills, we need an empirical-based understanding on the reasons for individual differences in DF detection skills.   Our main research question: Is the individual skill in deep fake recognition related to the viewers’ personal political orientation?  </vt:lpstr>
      <vt:lpstr>PowerPoint Presentation</vt:lpstr>
      <vt:lpstr>PowerPoint Presentation</vt:lpstr>
      <vt:lpstr>PowerPoint Presentation</vt:lpstr>
      <vt:lpstr>PowerPoint Presentation</vt:lpstr>
      <vt:lpstr>PowerPoint Presentation</vt:lpstr>
      <vt:lpstr>Mechanism: Attention narrowing</vt:lpstr>
      <vt:lpstr>PowerPoint Presentation</vt:lpstr>
      <vt:lpstr>PowerPoint Presentation</vt:lpstr>
      <vt:lpstr>Research Methods</vt:lpstr>
      <vt:lpstr>Results</vt:lpstr>
      <vt:lpstr>Device choice</vt:lpstr>
      <vt:lpstr>PowerPoint Presentation</vt:lpstr>
      <vt:lpstr>Field Dependence/Independence</vt:lpstr>
      <vt:lpstr>PowerPoint Presentation</vt:lpstr>
      <vt:lpstr>Summary</vt:lpstr>
      <vt:lpstr>Now we Focus On You</vt:lpstr>
      <vt:lpstr>Socio-Cognitive Theory</vt:lpstr>
      <vt:lpstr>Self-Efficacy (Bandura, 1986)</vt:lpstr>
      <vt:lpstr>SCT (Bandura 1986)</vt:lpstr>
      <vt:lpstr>Self-Efficacy (Bandura, 1986)</vt:lpstr>
      <vt:lpstr>Self-efficacy – Direct experience </vt:lpstr>
      <vt:lpstr>Self-efficacy – Role Models &amp; Observation</vt:lpstr>
      <vt:lpstr>Self-efficacy – Feedback/ Coaching</vt:lpstr>
      <vt:lpstr>SE &amp; Emotions</vt:lpstr>
      <vt:lpstr>Self-Efficacy (Bandura, 1986)</vt:lpstr>
      <vt:lpstr> The Role of IT Background for Metacognitive Accuracy, Confidence and Overestimation of Deep Fake Recognition Skills </vt:lpstr>
      <vt:lpstr>PowerPoint Presentation</vt:lpstr>
      <vt:lpstr>Overconfidence (Cheng et al., 2020)</vt:lpstr>
      <vt:lpstr>Surprising (?) Findings</vt:lpstr>
      <vt:lpstr>Hypotheses</vt:lpstr>
      <vt:lpstr>PowerPoint Presentation</vt:lpstr>
      <vt:lpstr>Results</vt:lpstr>
      <vt:lpstr>Performance and (Over-)confidence</vt:lpstr>
      <vt:lpstr>PowerPoint Presentation</vt:lpstr>
      <vt:lpstr>Summary &amp; Discussion</vt:lpstr>
      <vt:lpstr>How easy??</vt:lpstr>
      <vt:lpstr>Literature</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2</cp:revision>
  <dcterms:created xsi:type="dcterms:W3CDTF">2026-02-04T08:41:44Z</dcterms:created>
  <dcterms:modified xsi:type="dcterms:W3CDTF">2026-02-04T08:50:28Z</dcterms:modified>
</cp:coreProperties>
</file>