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2.xml" ContentType="application/vnd.openxmlformats-officedocument.presentationml.tags+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3.xml" ContentType="application/vnd.openxmlformats-officedocument.presentationml.tags+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5.xml" ContentType="application/vnd.openxmlformats-officedocument.presentationml.tags+xml"/>
  <Override PartName="/ppt/notesSlides/notesSlide30.xml" ContentType="application/vnd.openxmlformats-officedocument.presentationml.notesSlide+xml"/>
  <Override PartName="/ppt/tags/tag26.xml" ContentType="application/vnd.openxmlformats-officedocument.presentationml.tags+xml"/>
  <Override PartName="/ppt/notesSlides/notesSlide31.xml" ContentType="application/vnd.openxmlformats-officedocument.presentationml.notesSlide+xml"/>
  <Override PartName="/ppt/tags/tag27.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8.xml" ContentType="application/vnd.openxmlformats-officedocument.presentationml.tags+xml"/>
  <Override PartName="/ppt/notesSlides/notesSlide3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7.xml" ContentType="application/vnd.openxmlformats-officedocument.presentationml.notesSlide+xml"/>
  <Override PartName="/ppt/tags/tag34.xml" ContentType="application/vnd.openxmlformats-officedocument.presentationml.tags+xml"/>
  <Override PartName="/ppt/notesSlides/notesSlide3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3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40.xml" ContentType="application/vnd.openxmlformats-officedocument.presentationml.notesSlide+xml"/>
  <Override PartName="/ppt/tags/tag39.xml" ContentType="application/vnd.openxmlformats-officedocument.presentationml.tags+xml"/>
  <Override PartName="/ppt/notesSlides/notesSlide41.xml" ContentType="application/vnd.openxmlformats-officedocument.presentationml.notesSlide+xml"/>
  <Override PartName="/ppt/tags/tag40.xml" ContentType="application/vnd.openxmlformats-officedocument.presentationml.tags+xml"/>
  <Override PartName="/ppt/notesSlides/notesSlide4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48.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4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tags/tag56.xml" ContentType="application/vnd.openxmlformats-officedocument.presentationml.tags+xml"/>
  <Override PartName="/ppt/notesSlides/notesSlide5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4.xml" ContentType="application/vnd.openxmlformats-officedocument.presentationml.notesSlide+xml"/>
  <Override PartName="/ppt/tags/tag57.xml" ContentType="application/vnd.openxmlformats-officedocument.presentationml.tags+xml"/>
  <Override PartName="/ppt/notesSlides/notesSlide5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5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648" r:id="rId11"/>
    <p:sldMasterId id="2147483653" r:id="rId12"/>
    <p:sldMasterId id="2147483667" r:id="rId13"/>
  </p:sldMasterIdLst>
  <p:notesMasterIdLst>
    <p:notesMasterId r:id="rId109"/>
  </p:notesMasterIdLst>
  <p:sldIdLst>
    <p:sldId id="376" r:id="rId14"/>
    <p:sldId id="407" r:id="rId15"/>
    <p:sldId id="801" r:id="rId16"/>
    <p:sldId id="319" r:id="rId17"/>
    <p:sldId id="320" r:id="rId18"/>
    <p:sldId id="324" r:id="rId19"/>
    <p:sldId id="325" r:id="rId20"/>
    <p:sldId id="266" r:id="rId21"/>
    <p:sldId id="326" r:id="rId22"/>
    <p:sldId id="803" r:id="rId23"/>
    <p:sldId id="327" r:id="rId24"/>
    <p:sldId id="597" r:id="rId25"/>
    <p:sldId id="598" r:id="rId26"/>
    <p:sldId id="599" r:id="rId27"/>
    <p:sldId id="262" r:id="rId28"/>
    <p:sldId id="260" r:id="rId29"/>
    <p:sldId id="804" r:id="rId30"/>
    <p:sldId id="337" r:id="rId31"/>
    <p:sldId id="338" r:id="rId32"/>
    <p:sldId id="340" r:id="rId33"/>
    <p:sldId id="268" r:id="rId34"/>
    <p:sldId id="271" r:id="rId35"/>
    <p:sldId id="274" r:id="rId36"/>
    <p:sldId id="272" r:id="rId37"/>
    <p:sldId id="273" r:id="rId38"/>
    <p:sldId id="275" r:id="rId39"/>
    <p:sldId id="269" r:id="rId40"/>
    <p:sldId id="582" r:id="rId41"/>
    <p:sldId id="285" r:id="rId42"/>
    <p:sldId id="291" r:id="rId43"/>
    <p:sldId id="276" r:id="rId44"/>
    <p:sldId id="352" r:id="rId45"/>
    <p:sldId id="278" r:id="rId46"/>
    <p:sldId id="295" r:id="rId47"/>
    <p:sldId id="300" r:id="rId48"/>
    <p:sldId id="284" r:id="rId49"/>
    <p:sldId id="289" r:id="rId50"/>
    <p:sldId id="290" r:id="rId51"/>
    <p:sldId id="299" r:id="rId52"/>
    <p:sldId id="305" r:id="rId53"/>
    <p:sldId id="311" r:id="rId54"/>
    <p:sldId id="332" r:id="rId55"/>
    <p:sldId id="339" r:id="rId56"/>
    <p:sldId id="313" r:id="rId57"/>
    <p:sldId id="593" r:id="rId58"/>
    <p:sldId id="606" r:id="rId59"/>
    <p:sldId id="605" r:id="rId60"/>
    <p:sldId id="607" r:id="rId61"/>
    <p:sldId id="322" r:id="rId62"/>
    <p:sldId id="341" r:id="rId63"/>
    <p:sldId id="342" r:id="rId64"/>
    <p:sldId id="308" r:id="rId65"/>
    <p:sldId id="927" r:id="rId66"/>
    <p:sldId id="298" r:id="rId67"/>
    <p:sldId id="343" r:id="rId68"/>
    <p:sldId id="932" r:id="rId69"/>
    <p:sldId id="990" r:id="rId70"/>
    <p:sldId id="345" r:id="rId71"/>
    <p:sldId id="310" r:id="rId72"/>
    <p:sldId id="601" r:id="rId73"/>
    <p:sldId id="279" r:id="rId74"/>
    <p:sldId id="583" r:id="rId75"/>
    <p:sldId id="596" r:id="rId76"/>
    <p:sldId id="594" r:id="rId77"/>
    <p:sldId id="608" r:id="rId78"/>
    <p:sldId id="581" r:id="rId79"/>
    <p:sldId id="294" r:id="rId80"/>
    <p:sldId id="356" r:id="rId81"/>
    <p:sldId id="584" r:id="rId82"/>
    <p:sldId id="585" r:id="rId83"/>
    <p:sldId id="354" r:id="rId84"/>
    <p:sldId id="257" r:id="rId85"/>
    <p:sldId id="349" r:id="rId86"/>
    <p:sldId id="348" r:id="rId87"/>
    <p:sldId id="304" r:id="rId88"/>
    <p:sldId id="302" r:id="rId89"/>
    <p:sldId id="286" r:id="rId90"/>
    <p:sldId id="287" r:id="rId91"/>
    <p:sldId id="588" r:id="rId92"/>
    <p:sldId id="609" r:id="rId93"/>
    <p:sldId id="619" r:id="rId94"/>
    <p:sldId id="618" r:id="rId95"/>
    <p:sldId id="357" r:id="rId96"/>
    <p:sldId id="602" r:id="rId97"/>
    <p:sldId id="360" r:id="rId98"/>
    <p:sldId id="358" r:id="rId99"/>
    <p:sldId id="591" r:id="rId100"/>
    <p:sldId id="261" r:id="rId101"/>
    <p:sldId id="361" r:id="rId102"/>
    <p:sldId id="592" r:id="rId103"/>
    <p:sldId id="578" r:id="rId104"/>
    <p:sldId id="309" r:id="rId105"/>
    <p:sldId id="335" r:id="rId106"/>
    <p:sldId id="288" r:id="rId107"/>
    <p:sldId id="387" r:id="rId108"/>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233" autoAdjust="0"/>
  </p:normalViewPr>
  <p:slideViewPr>
    <p:cSldViewPr snapToGrid="0" snapToObjects="1">
      <p:cViewPr varScale="1">
        <p:scale>
          <a:sx n="83" d="100"/>
          <a:sy n="83" d="100"/>
        </p:scale>
        <p:origin x="10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12" Type="http://schemas.openxmlformats.org/officeDocument/2006/relationships/theme" Target="theme/theme1.xml"/><Relationship Id="rId16" Type="http://schemas.openxmlformats.org/officeDocument/2006/relationships/slide" Target="slides/slide3.xml"/><Relationship Id="rId107" Type="http://schemas.openxmlformats.org/officeDocument/2006/relationships/slide" Target="slides/slide94.xml"/><Relationship Id="rId11" Type="http://schemas.openxmlformats.org/officeDocument/2006/relationships/slideMaster" Target="slideMasters/slideMaster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5" Type="http://schemas.openxmlformats.org/officeDocument/2006/relationships/customXml" Target="../customXml/item5.xml"/><Relationship Id="rId90" Type="http://schemas.openxmlformats.org/officeDocument/2006/relationships/slide" Target="slides/slide77.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113" Type="http://schemas.openxmlformats.org/officeDocument/2006/relationships/tableStyles" Target="tableStyles.xml"/><Relationship Id="rId80" Type="http://schemas.openxmlformats.org/officeDocument/2006/relationships/slide" Target="slides/slide67.xml"/><Relationship Id="rId85" Type="http://schemas.openxmlformats.org/officeDocument/2006/relationships/slide" Target="slides/slide72.xml"/><Relationship Id="rId12" Type="http://schemas.openxmlformats.org/officeDocument/2006/relationships/slideMaster" Target="slideMasters/slideMaster2.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slide" Target="slides/slide90.xml"/><Relationship Id="rId108" Type="http://schemas.openxmlformats.org/officeDocument/2006/relationships/slide" Target="slides/slide95.xml"/><Relationship Id="rId54" Type="http://schemas.openxmlformats.org/officeDocument/2006/relationships/slide" Target="slides/slide41.xml"/><Relationship Id="rId70" Type="http://schemas.openxmlformats.org/officeDocument/2006/relationships/slide" Target="slides/slide57.xml"/><Relationship Id="rId75" Type="http://schemas.openxmlformats.org/officeDocument/2006/relationships/slide" Target="slides/slide62.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slide" Target="slides/slide93.xml"/><Relationship Id="rId10" Type="http://schemas.openxmlformats.org/officeDocument/2006/relationships/customXml" Target="../customXml/item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slideMaster" Target="slideMasters/slideMaster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notesMaster" Target="notesMasters/notesMaster1.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7" Type="http://schemas.openxmlformats.org/officeDocument/2006/relationships/customXml" Target="../customXml/item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customXml" Target="../customXml/item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presProps" Target="presProps.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8" Type="http://schemas.openxmlformats.org/officeDocument/2006/relationships/customXml" Target="../customXml/item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customXml" Target="../customXml/item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slide" Target="slides/slide75.xml"/><Relationship Id="rId11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sp="http://schemas.microsoft.com/office/drawing/2008/diagram" xmlns:dgm="http://schemas.openxmlformats.org/drawingml/2006/diagram" xmlns:a="http://schemas.openxmlformats.org/drawingml/2006/main">
  <dgm:ptLst>
    <dgm:pt modelId="{B796EEE4-1CD6-4FE7-9658-E2DD7542689B}" type="doc">
      <dgm:prSet loTypeId="urn:microsoft.com/office/officeart/2005/8/layout/hProcess9" loCatId="process" qsTypeId="urn:microsoft.com/office/officeart/2005/8/quickstyle/simple1" qsCatId="simple" csTypeId="urn:microsoft.com/office/officeart/2005/8/colors/colorful2" csCatId="colorful" phldr="1"/>
      <dgm:spPr/>
    </dgm:pt>
    <dgm:pt modelId="{D7FE3124-8026-4399-B9E7-021F4541D646}">
      <dgm:prSet phldrT="[Tekst]"/>
      <dgm:spPr/>
      <dgm:t>
        <a:bodyPr/>
        <a:lstStyle/>
        <a:p>
          <a:r>
            <a:rPr lang="de-DE" dirty="0"/>
            <a:t>Livello 1</a:t>
          </a:r>
        </a:p>
        <a:p>
          <a:r>
            <a:rPr lang="de-DE" dirty="0" err="1"/>
            <a:t>Percezione</a:t>
          </a:r>
          <a:endParaRPr lang="nb-NO" dirty="0"/>
        </a:p>
      </dgm:t>
    </dgm:pt>
    <dgm:pt modelId="{98D220BE-1887-4067-9E47-A518F71E6651}" type="parTrans" cxnId="{626F828B-680A-44D3-A6CD-27BECB9329BF}">
      <dgm:prSet/>
      <dgm:spPr/>
      <dgm:t>
        <a:bodyPr/>
        <a:lstStyle/>
        <a:p>
          <a:endParaRPr lang="nb-NO"/>
        </a:p>
      </dgm:t>
    </dgm:pt>
    <dgm:pt modelId="{673C4DF9-6BD0-4772-8A64-366233725BF0}" type="sibTrans" cxnId="{626F828B-680A-44D3-A6CD-27BECB9329BF}">
      <dgm:prSet/>
      <dgm:spPr/>
      <dgm:t>
        <a:bodyPr/>
        <a:lstStyle/>
        <a:p>
          <a:endParaRPr lang="nb-NO"/>
        </a:p>
      </dgm:t>
    </dgm:pt>
    <dgm:pt modelId="{9D5132AB-C251-42F7-A9B3-83CF867D73D7}">
      <dgm:prSet phldrT="[Tekst]"/>
      <dgm:spPr/>
      <dgm:t>
        <a:bodyPr/>
        <a:lstStyle/>
        <a:p>
          <a:r>
            <a:rPr lang="de-DE" dirty="0"/>
            <a:t>Livello 2</a:t>
          </a:r>
        </a:p>
        <a:p>
          <a:r>
            <a:rPr lang="de-DE" dirty="0" err="1"/>
            <a:t>Comprensione</a:t>
          </a:r>
          <a:endParaRPr lang="nb-NO" dirty="0"/>
        </a:p>
      </dgm:t>
    </dgm:pt>
    <dgm:pt modelId="{7FAE4E27-23CF-4890-B247-B3FE85FF273A}" type="parTrans" cxnId="{69847D13-1FDD-4C97-ADE7-1B8C53C76175}">
      <dgm:prSet/>
      <dgm:spPr/>
      <dgm:t>
        <a:bodyPr/>
        <a:lstStyle/>
        <a:p>
          <a:endParaRPr lang="nb-NO"/>
        </a:p>
      </dgm:t>
    </dgm:pt>
    <dgm:pt modelId="{7D7E29ED-FD88-4247-B2C4-46D1891CF8D0}" type="sibTrans" cxnId="{69847D13-1FDD-4C97-ADE7-1B8C53C76175}">
      <dgm:prSet/>
      <dgm:spPr/>
      <dgm:t>
        <a:bodyPr/>
        <a:lstStyle/>
        <a:p>
          <a:endParaRPr lang="nb-NO"/>
        </a:p>
      </dgm:t>
    </dgm:pt>
    <dgm:pt modelId="{914AFCBE-331B-431D-AC75-74C245BE3CB6}">
      <dgm:prSet phldrT="[Tekst]"/>
      <dgm:spPr/>
      <dgm:t>
        <a:bodyPr/>
        <a:lstStyle/>
        <a:p>
          <a:r>
            <a:rPr lang="de-DE" dirty="0"/>
            <a:t>Livello 3</a:t>
          </a:r>
        </a:p>
        <a:p>
          <a:r>
            <a:rPr lang="de-DE" dirty="0" err="1"/>
            <a:t>Proiezione</a:t>
          </a:r>
          <a:endParaRPr lang="nb-NO" dirty="0"/>
        </a:p>
      </dgm:t>
    </dgm:pt>
    <dgm:pt modelId="{C501FE9E-18A2-4FF5-B5EF-C86729F9C69B}" type="parTrans" cxnId="{74977518-D6B0-45FA-ADD8-704D3A80C98E}">
      <dgm:prSet/>
      <dgm:spPr/>
      <dgm:t>
        <a:bodyPr/>
        <a:lstStyle/>
        <a:p>
          <a:endParaRPr lang="nb-NO"/>
        </a:p>
      </dgm:t>
    </dgm:pt>
    <dgm:pt modelId="{E97D8506-EF9E-4AEB-ADD3-30ED4DC14A88}" type="sibTrans" cxnId="{74977518-D6B0-45FA-ADD8-704D3A80C98E}">
      <dgm:prSet/>
      <dgm:spPr/>
      <dgm:t>
        <a:bodyPr/>
        <a:lstStyle/>
        <a:p>
          <a:endParaRPr lang="nb-NO"/>
        </a:p>
      </dgm:t>
    </dgm:pt>
    <dgm:pt modelId="{DCE67C41-4951-4CDA-9D4F-C88B24C20C71}" type="pres">
      <dgm:prSet presAssocID="{B796EEE4-1CD6-4FE7-9658-E2DD7542689B}" presName="CompostProcess" presStyleCnt="0">
        <dgm:presLayoutVars>
          <dgm:dir/>
          <dgm:resizeHandles val="exact"/>
        </dgm:presLayoutVars>
      </dgm:prSet>
      <dgm:spPr/>
    </dgm:pt>
    <dgm:pt modelId="{B5FEB7E9-E2E9-4805-816E-0589447BBB1F}" type="pres">
      <dgm:prSet presAssocID="{B796EEE4-1CD6-4FE7-9658-E2DD7542689B}" presName="arrow" presStyleLbl="bgShp" presStyleIdx="0" presStyleCnt="1"/>
      <dgm:spPr/>
    </dgm:pt>
    <dgm:pt modelId="{14E6068E-6C76-4854-8545-B7453FB7A94C}" type="pres">
      <dgm:prSet presAssocID="{B796EEE4-1CD6-4FE7-9658-E2DD7542689B}" presName="linearProcess" presStyleCnt="0"/>
      <dgm:spPr/>
    </dgm:pt>
    <dgm:pt modelId="{F5A2F4EC-34B8-4E1A-AD03-63ED703AC7C0}" type="pres">
      <dgm:prSet presAssocID="{D7FE3124-8026-4399-B9E7-021F4541D646}" presName="textNode" presStyleLbl="node1" presStyleIdx="0" presStyleCnt="3">
        <dgm:presLayoutVars>
          <dgm:bulletEnabled val="1"/>
        </dgm:presLayoutVars>
      </dgm:prSet>
      <dgm:spPr/>
    </dgm:pt>
    <dgm:pt modelId="{2AA9B4EE-9226-44FF-9F1D-C7279D92A204}" type="pres">
      <dgm:prSet presAssocID="{673C4DF9-6BD0-4772-8A64-366233725BF0}" presName="sibTrans" presStyleCnt="0"/>
      <dgm:spPr/>
    </dgm:pt>
    <dgm:pt modelId="{D450C82A-820F-4007-8747-D0E34BB1C67A}" type="pres">
      <dgm:prSet presAssocID="{9D5132AB-C251-42F7-A9B3-83CF867D73D7}" presName="textNode" presStyleLbl="node1" presStyleIdx="1" presStyleCnt="3">
        <dgm:presLayoutVars>
          <dgm:bulletEnabled val="1"/>
        </dgm:presLayoutVars>
      </dgm:prSet>
      <dgm:spPr/>
    </dgm:pt>
    <dgm:pt modelId="{B511DEE9-6139-4DF0-8FE9-323E3467ED47}" type="pres">
      <dgm:prSet presAssocID="{7D7E29ED-FD88-4247-B2C4-46D1891CF8D0}" presName="sibTrans" presStyleCnt="0"/>
      <dgm:spPr/>
    </dgm:pt>
    <dgm:pt modelId="{719CB80B-CCE4-41E9-BE0F-69472E79C945}" type="pres">
      <dgm:prSet presAssocID="{914AFCBE-331B-431D-AC75-74C245BE3CB6}" presName="textNode" presStyleLbl="node1" presStyleIdx="2" presStyleCnt="3">
        <dgm:presLayoutVars>
          <dgm:bulletEnabled val="1"/>
        </dgm:presLayoutVars>
      </dgm:prSet>
      <dgm:spPr/>
    </dgm:pt>
  </dgm:ptLst>
  <dgm:cxnLst>
    <dgm:cxn modelId="{69847D13-1FDD-4C97-ADE7-1B8C53C76175}" srcId="{B796EEE4-1CD6-4FE7-9658-E2DD7542689B}" destId="{9D5132AB-C251-42F7-A9B3-83CF867D73D7}" srcOrd="1" destOrd="0" parTransId="{7FAE4E27-23CF-4890-B247-B3FE85FF273A}" sibTransId="{7D7E29ED-FD88-4247-B2C4-46D1891CF8D0}"/>
    <dgm:cxn modelId="{74977518-D6B0-45FA-ADD8-704D3A80C98E}" srcId="{B796EEE4-1CD6-4FE7-9658-E2DD7542689B}" destId="{914AFCBE-331B-431D-AC75-74C245BE3CB6}" srcOrd="2" destOrd="0" parTransId="{C501FE9E-18A2-4FF5-B5EF-C86729F9C69B}" sibTransId="{E97D8506-EF9E-4AEB-ADD3-30ED4DC14A88}"/>
    <dgm:cxn modelId="{3F0F283B-768C-4F87-AFAD-C97B7140B525}" type="presOf" srcId="{D7FE3124-8026-4399-B9E7-021F4541D646}" destId="{F5A2F4EC-34B8-4E1A-AD03-63ED703AC7C0}" srcOrd="0" destOrd="0" presId="urn:microsoft.com/office/officeart/2005/8/layout/hProcess9"/>
    <dgm:cxn modelId="{2EEC3E5F-B453-4EDC-8763-8E090F6E1E60}" type="presOf" srcId="{9D5132AB-C251-42F7-A9B3-83CF867D73D7}" destId="{D450C82A-820F-4007-8747-D0E34BB1C67A}" srcOrd="0" destOrd="0" presId="urn:microsoft.com/office/officeart/2005/8/layout/hProcess9"/>
    <dgm:cxn modelId="{9080F687-AE42-428C-9718-2945690604E3}" type="presOf" srcId="{914AFCBE-331B-431D-AC75-74C245BE3CB6}" destId="{719CB80B-CCE4-41E9-BE0F-69472E79C945}" srcOrd="0" destOrd="0" presId="urn:microsoft.com/office/officeart/2005/8/layout/hProcess9"/>
    <dgm:cxn modelId="{626F828B-680A-44D3-A6CD-27BECB9329BF}" srcId="{B796EEE4-1CD6-4FE7-9658-E2DD7542689B}" destId="{D7FE3124-8026-4399-B9E7-021F4541D646}" srcOrd="0" destOrd="0" parTransId="{98D220BE-1887-4067-9E47-A518F71E6651}" sibTransId="{673C4DF9-6BD0-4772-8A64-366233725BF0}"/>
    <dgm:cxn modelId="{3F77D4CC-1E9A-4B03-B2F9-708B6E0E6B8D}" type="presOf" srcId="{B796EEE4-1CD6-4FE7-9658-E2DD7542689B}" destId="{DCE67C41-4951-4CDA-9D4F-C88B24C20C71}" srcOrd="0" destOrd="0" presId="urn:microsoft.com/office/officeart/2005/8/layout/hProcess9"/>
    <dgm:cxn modelId="{9C2654C3-72BF-42A9-9554-50B28AF1FF02}" type="presParOf" srcId="{DCE67C41-4951-4CDA-9D4F-C88B24C20C71}" destId="{B5FEB7E9-E2E9-4805-816E-0589447BBB1F}" srcOrd="0" destOrd="0" presId="urn:microsoft.com/office/officeart/2005/8/layout/hProcess9"/>
    <dgm:cxn modelId="{AF782C16-9217-4AFD-9947-5391EEFBA32B}" type="presParOf" srcId="{DCE67C41-4951-4CDA-9D4F-C88B24C20C71}" destId="{14E6068E-6C76-4854-8545-B7453FB7A94C}" srcOrd="1" destOrd="0" presId="urn:microsoft.com/office/officeart/2005/8/layout/hProcess9"/>
    <dgm:cxn modelId="{767A5964-8E24-4A80-B376-14AD59B4C575}" type="presParOf" srcId="{14E6068E-6C76-4854-8545-B7453FB7A94C}" destId="{F5A2F4EC-34B8-4E1A-AD03-63ED703AC7C0}" srcOrd="0" destOrd="0" presId="urn:microsoft.com/office/officeart/2005/8/layout/hProcess9"/>
    <dgm:cxn modelId="{0E003BB7-0BE5-4ECB-9742-F766457D3150}" type="presParOf" srcId="{14E6068E-6C76-4854-8545-B7453FB7A94C}" destId="{2AA9B4EE-9226-44FF-9F1D-C7279D92A204}" srcOrd="1" destOrd="0" presId="urn:microsoft.com/office/officeart/2005/8/layout/hProcess9"/>
    <dgm:cxn modelId="{02A39359-CFF5-4193-B004-4CB46E007E62}" type="presParOf" srcId="{14E6068E-6C76-4854-8545-B7453FB7A94C}" destId="{D450C82A-820F-4007-8747-D0E34BB1C67A}" srcOrd="2" destOrd="0" presId="urn:microsoft.com/office/officeart/2005/8/layout/hProcess9"/>
    <dgm:cxn modelId="{E48264C1-A2B6-467E-ACF2-6E2D4D59183D}" type="presParOf" srcId="{14E6068E-6C76-4854-8545-B7453FB7A94C}" destId="{B511DEE9-6139-4DF0-8FE9-323E3467ED47}" srcOrd="3" destOrd="0" presId="urn:microsoft.com/office/officeart/2005/8/layout/hProcess9"/>
    <dgm:cxn modelId="{8A145992-34B8-4BD2-B4DF-85E9D4B960AF}" type="presParOf" srcId="{14E6068E-6C76-4854-8545-B7453FB7A94C}" destId="{719CB80B-CCE4-41E9-BE0F-69472E79C945}" srcOrd="4"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sp="http://schemas.microsoft.com/office/drawing/2008/diagram" xmlns:dgm="http://schemas.openxmlformats.org/drawingml/2006/diagram" xmlns:a="http://schemas.openxmlformats.org/drawingml/2006/main">
  <dgm:ptLst>
    <dgm:pt modelId="{A41F4B57-0F26-4DF1-95D2-DCFA5699196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DB844FB-D712-436A-BAB6-0F158F909EB2}">
      <dgm:prSet/>
      <dgm:spPr/>
      <dgm:t>
        <a:bodyPr/>
        <a:lstStyle/>
        <a:p>
          <a:r>
            <a:rPr lang="nb-NO" dirty="0"/>
            <a:t>Operatori informatici (</a:t>
          </a:r>
          <a:r>
            <a:rPr lang="nb-NO" b="1" dirty="0"/>
            <a:t>CO</a:t>
          </a:r>
          <a:r>
            <a:rPr lang="nb-NO" dirty="0"/>
            <a:t>) = Personale tecnico nei SOC</a:t>
          </a:r>
          <a:endParaRPr lang="en-US" dirty="0"/>
        </a:p>
      </dgm:t>
    </dgm:pt>
    <dgm:pt modelId="{BE231548-B577-4C35-A9F6-92D31009F364}" type="parTrans" cxnId="{DD7D4E44-9AFF-43CC-9292-20D72B293D0E}">
      <dgm:prSet/>
      <dgm:spPr/>
      <dgm:t>
        <a:bodyPr/>
        <a:lstStyle/>
        <a:p>
          <a:endParaRPr lang="en-US"/>
        </a:p>
      </dgm:t>
    </dgm:pt>
    <dgm:pt modelId="{1A949E6F-D18C-4E0A-BD6F-BF80EB27BE85}" type="sibTrans" cxnId="{DD7D4E44-9AFF-43CC-9292-20D72B293D0E}">
      <dgm:prSet/>
      <dgm:spPr/>
      <dgm:t>
        <a:bodyPr/>
        <a:lstStyle/>
        <a:p>
          <a:endParaRPr lang="en-US"/>
        </a:p>
      </dgm:t>
    </dgm:pt>
    <dgm:pt modelId="{59F7ECC7-6A91-4091-A483-FF9E50653BA2}">
      <dgm:prSet/>
      <dgm:spPr/>
      <dgm:t>
        <a:bodyPr/>
        <a:lstStyle/>
        <a:p>
          <a:r>
            <a:rPr lang="nb-NO"/>
            <a:t>Affrontano sfide che abbracciano il dominio informatico, fisico e sociale (Jøsok et al., 2016)</a:t>
          </a:r>
          <a:endParaRPr lang="en-US"/>
        </a:p>
      </dgm:t>
    </dgm:pt>
    <dgm:pt modelId="{EE0C69AF-89B6-489E-9E37-FDE7BE3E41F0}" type="parTrans" cxnId="{8BB6B17D-5EDE-4DA3-8EEB-73FE374218D0}">
      <dgm:prSet/>
      <dgm:spPr/>
      <dgm:t>
        <a:bodyPr/>
        <a:lstStyle/>
        <a:p>
          <a:endParaRPr lang="en-US"/>
        </a:p>
      </dgm:t>
    </dgm:pt>
    <dgm:pt modelId="{1A6E0512-F6BB-47CA-B133-2402D2850079}" type="sibTrans" cxnId="{8BB6B17D-5EDE-4DA3-8EEB-73FE374218D0}">
      <dgm:prSet/>
      <dgm:spPr/>
      <dgm:t>
        <a:bodyPr/>
        <a:lstStyle/>
        <a:p>
          <a:endParaRPr lang="en-US"/>
        </a:p>
      </dgm:t>
    </dgm:pt>
    <dgm:pt modelId="{87C5A788-639C-4ACE-93A0-E454439A5E3D}">
      <dgm:prSet/>
      <dgm:spPr/>
      <dgm:t>
        <a:bodyPr/>
        <a:lstStyle/>
        <a:p>
          <a:r>
            <a:rPr lang="nb-NO"/>
            <a:t>Interazione uomo-macchina e uomo-uomo = </a:t>
          </a:r>
          <a:r>
            <a:rPr lang="nb-NO" b="1"/>
            <a:t>STS </a:t>
          </a:r>
          <a:endParaRPr lang="en-US"/>
        </a:p>
      </dgm:t>
    </dgm:pt>
    <dgm:pt modelId="{A365B42D-4DC3-4616-9510-BDCC6FC106E6}" type="parTrans" cxnId="{FC2A46B7-9540-4522-B6F1-6D58418CB357}">
      <dgm:prSet/>
      <dgm:spPr/>
      <dgm:t>
        <a:bodyPr/>
        <a:lstStyle/>
        <a:p>
          <a:endParaRPr lang="en-US"/>
        </a:p>
      </dgm:t>
    </dgm:pt>
    <dgm:pt modelId="{F337A5BB-4053-476D-93B2-4EA887AF09A7}" type="sibTrans" cxnId="{FC2A46B7-9540-4522-B6F1-6D58418CB357}">
      <dgm:prSet/>
      <dgm:spPr/>
      <dgm:t>
        <a:bodyPr/>
        <a:lstStyle/>
        <a:p>
          <a:endParaRPr lang="en-US"/>
        </a:p>
      </dgm:t>
    </dgm:pt>
    <dgm:pt modelId="{FE3DCE8C-83FC-48F9-A45C-6855378DFB02}">
      <dgm:prSet/>
      <dgm:spPr/>
      <dgm:t>
        <a:bodyPr/>
        <a:lstStyle/>
        <a:p>
          <a:r>
            <a:rPr lang="nb-NO"/>
            <a:t>L'ambiente di lavoro cyber-fisico è soggetto ad alti tassi di cambiamento e innovazione</a:t>
          </a:r>
          <a:endParaRPr lang="en-US"/>
        </a:p>
      </dgm:t>
    </dgm:pt>
    <dgm:pt modelId="{DAC1C6AA-F9B9-4235-A49B-1FC6270582B1}" type="parTrans" cxnId="{8D3050B9-4D13-45FC-B8E1-CB3718CAAFC4}">
      <dgm:prSet/>
      <dgm:spPr/>
      <dgm:t>
        <a:bodyPr/>
        <a:lstStyle/>
        <a:p>
          <a:endParaRPr lang="en-US"/>
        </a:p>
      </dgm:t>
    </dgm:pt>
    <dgm:pt modelId="{F599F34E-498A-41C2-BB4C-216FC64F8ECE}" type="sibTrans" cxnId="{8D3050B9-4D13-45FC-B8E1-CB3718CAAFC4}">
      <dgm:prSet/>
      <dgm:spPr/>
      <dgm:t>
        <a:bodyPr/>
        <a:lstStyle/>
        <a:p>
          <a:endParaRPr lang="en-US"/>
        </a:p>
      </dgm:t>
    </dgm:pt>
    <dgm:pt modelId="{60029940-2762-49E8-A3E1-9E3431C750B9}" type="pres">
      <dgm:prSet presAssocID="{A41F4B57-0F26-4DF1-95D2-DCFA56991963}" presName="linear" presStyleCnt="0">
        <dgm:presLayoutVars>
          <dgm:animLvl val="lvl"/>
          <dgm:resizeHandles val="exact"/>
        </dgm:presLayoutVars>
      </dgm:prSet>
      <dgm:spPr/>
    </dgm:pt>
    <dgm:pt modelId="{A4648AFB-E054-4B52-838D-87E9AF75A8D4}" type="pres">
      <dgm:prSet presAssocID="{DDB844FB-D712-436A-BAB6-0F158F909EB2}" presName="parentText" presStyleLbl="node1" presStyleIdx="0" presStyleCnt="4">
        <dgm:presLayoutVars>
          <dgm:chMax val="0"/>
          <dgm:bulletEnabled val="1"/>
        </dgm:presLayoutVars>
      </dgm:prSet>
      <dgm:spPr/>
    </dgm:pt>
    <dgm:pt modelId="{C8E6ED49-FD32-4CDC-9820-6E0FBF78271C}" type="pres">
      <dgm:prSet presAssocID="{1A949E6F-D18C-4E0A-BD6F-BF80EB27BE85}" presName="spacer" presStyleCnt="0"/>
      <dgm:spPr/>
    </dgm:pt>
    <dgm:pt modelId="{01E84C67-A303-4A8F-8E2D-05508841ADF5}" type="pres">
      <dgm:prSet presAssocID="{59F7ECC7-6A91-4091-A483-FF9E50653BA2}" presName="parentText" presStyleLbl="node1" presStyleIdx="1" presStyleCnt="4">
        <dgm:presLayoutVars>
          <dgm:chMax val="0"/>
          <dgm:bulletEnabled val="1"/>
        </dgm:presLayoutVars>
      </dgm:prSet>
      <dgm:spPr/>
    </dgm:pt>
    <dgm:pt modelId="{1AE2B7F2-CEF0-49F1-8CAC-0B246E9A48B4}" type="pres">
      <dgm:prSet presAssocID="{1A6E0512-F6BB-47CA-B133-2402D2850079}" presName="spacer" presStyleCnt="0"/>
      <dgm:spPr/>
    </dgm:pt>
    <dgm:pt modelId="{5A600C4A-3CB4-44ED-99B3-E97C4BF2793E}" type="pres">
      <dgm:prSet presAssocID="{87C5A788-639C-4ACE-93A0-E454439A5E3D}" presName="parentText" presStyleLbl="node1" presStyleIdx="2" presStyleCnt="4">
        <dgm:presLayoutVars>
          <dgm:chMax val="0"/>
          <dgm:bulletEnabled val="1"/>
        </dgm:presLayoutVars>
      </dgm:prSet>
      <dgm:spPr/>
    </dgm:pt>
    <dgm:pt modelId="{C6685B7B-F15E-4E34-80B2-65E233C42B50}" type="pres">
      <dgm:prSet presAssocID="{F337A5BB-4053-476D-93B2-4EA887AF09A7}" presName="spacer" presStyleCnt="0"/>
      <dgm:spPr/>
    </dgm:pt>
    <dgm:pt modelId="{851A2A23-C852-496D-9C29-447FBF705F35}" type="pres">
      <dgm:prSet presAssocID="{FE3DCE8C-83FC-48F9-A45C-6855378DFB02}" presName="parentText" presStyleLbl="node1" presStyleIdx="3" presStyleCnt="4">
        <dgm:presLayoutVars>
          <dgm:chMax val="0"/>
          <dgm:bulletEnabled val="1"/>
        </dgm:presLayoutVars>
      </dgm:prSet>
      <dgm:spPr/>
    </dgm:pt>
  </dgm:ptLst>
  <dgm:cxnLst>
    <dgm:cxn modelId="{92F6F330-4A4A-47C8-963B-46154353D004}" type="presOf" srcId="{FE3DCE8C-83FC-48F9-A45C-6855378DFB02}" destId="{851A2A23-C852-496D-9C29-447FBF705F35}" srcOrd="0" destOrd="0" presId="urn:microsoft.com/office/officeart/2005/8/layout/vList2"/>
    <dgm:cxn modelId="{2481F23F-33E4-4537-8E6C-7CFE1A202D3E}" type="presOf" srcId="{87C5A788-639C-4ACE-93A0-E454439A5E3D}" destId="{5A600C4A-3CB4-44ED-99B3-E97C4BF2793E}" srcOrd="0" destOrd="0" presId="urn:microsoft.com/office/officeart/2005/8/layout/vList2"/>
    <dgm:cxn modelId="{DD7D4E44-9AFF-43CC-9292-20D72B293D0E}" srcId="{A41F4B57-0F26-4DF1-95D2-DCFA56991963}" destId="{DDB844FB-D712-436A-BAB6-0F158F909EB2}" srcOrd="0" destOrd="0" parTransId="{BE231548-B577-4C35-A9F6-92D31009F364}" sibTransId="{1A949E6F-D18C-4E0A-BD6F-BF80EB27BE85}"/>
    <dgm:cxn modelId="{856B8656-F36A-44F2-B665-5786ABBA9312}" type="presOf" srcId="{59F7ECC7-6A91-4091-A483-FF9E50653BA2}" destId="{01E84C67-A303-4A8F-8E2D-05508841ADF5}" srcOrd="0" destOrd="0" presId="urn:microsoft.com/office/officeart/2005/8/layout/vList2"/>
    <dgm:cxn modelId="{8BB6B17D-5EDE-4DA3-8EEB-73FE374218D0}" srcId="{A41F4B57-0F26-4DF1-95D2-DCFA56991963}" destId="{59F7ECC7-6A91-4091-A483-FF9E50653BA2}" srcOrd="1" destOrd="0" parTransId="{EE0C69AF-89B6-489E-9E37-FDE7BE3E41F0}" sibTransId="{1A6E0512-F6BB-47CA-B133-2402D2850079}"/>
    <dgm:cxn modelId="{A22ED89C-0B6D-48FA-AD35-6370E3824827}" type="presOf" srcId="{DDB844FB-D712-436A-BAB6-0F158F909EB2}" destId="{A4648AFB-E054-4B52-838D-87E9AF75A8D4}" srcOrd="0" destOrd="0" presId="urn:microsoft.com/office/officeart/2005/8/layout/vList2"/>
    <dgm:cxn modelId="{FC2A46B7-9540-4522-B6F1-6D58418CB357}" srcId="{A41F4B57-0F26-4DF1-95D2-DCFA56991963}" destId="{87C5A788-639C-4ACE-93A0-E454439A5E3D}" srcOrd="2" destOrd="0" parTransId="{A365B42D-4DC3-4616-9510-BDCC6FC106E6}" sibTransId="{F337A5BB-4053-476D-93B2-4EA887AF09A7}"/>
    <dgm:cxn modelId="{8D3050B9-4D13-45FC-B8E1-CB3718CAAFC4}" srcId="{A41F4B57-0F26-4DF1-95D2-DCFA56991963}" destId="{FE3DCE8C-83FC-48F9-A45C-6855378DFB02}" srcOrd="3" destOrd="0" parTransId="{DAC1C6AA-F9B9-4235-A49B-1FC6270582B1}" sibTransId="{F599F34E-498A-41C2-BB4C-216FC64F8ECE}"/>
    <dgm:cxn modelId="{380014F8-1ABA-404F-8843-983A4EFF28F6}" type="presOf" srcId="{A41F4B57-0F26-4DF1-95D2-DCFA56991963}" destId="{60029940-2762-49E8-A3E1-9E3431C750B9}" srcOrd="0" destOrd="0" presId="urn:microsoft.com/office/officeart/2005/8/layout/vList2"/>
    <dgm:cxn modelId="{5C0614B0-D56B-4F74-8216-F3C15743542D}" type="presParOf" srcId="{60029940-2762-49E8-A3E1-9E3431C750B9}" destId="{A4648AFB-E054-4B52-838D-87E9AF75A8D4}" srcOrd="0" destOrd="0" presId="urn:microsoft.com/office/officeart/2005/8/layout/vList2"/>
    <dgm:cxn modelId="{91339CF6-52E9-45BD-BE88-895033C43165}" type="presParOf" srcId="{60029940-2762-49E8-A3E1-9E3431C750B9}" destId="{C8E6ED49-FD32-4CDC-9820-6E0FBF78271C}" srcOrd="1" destOrd="0" presId="urn:microsoft.com/office/officeart/2005/8/layout/vList2"/>
    <dgm:cxn modelId="{3316F267-079D-492B-804F-311DACD5186E}" type="presParOf" srcId="{60029940-2762-49E8-A3E1-9E3431C750B9}" destId="{01E84C67-A303-4A8F-8E2D-05508841ADF5}" srcOrd="2" destOrd="0" presId="urn:microsoft.com/office/officeart/2005/8/layout/vList2"/>
    <dgm:cxn modelId="{9373F1E5-EB8A-4959-A2EA-80CFEA0E7061}" type="presParOf" srcId="{60029940-2762-49E8-A3E1-9E3431C750B9}" destId="{1AE2B7F2-CEF0-49F1-8CAC-0B246E9A48B4}" srcOrd="3" destOrd="0" presId="urn:microsoft.com/office/officeart/2005/8/layout/vList2"/>
    <dgm:cxn modelId="{73185F04-1497-4CF1-A3B6-74B8C2509536}" type="presParOf" srcId="{60029940-2762-49E8-A3E1-9E3431C750B9}" destId="{5A600C4A-3CB4-44ED-99B3-E97C4BF2793E}" srcOrd="4" destOrd="0" presId="urn:microsoft.com/office/officeart/2005/8/layout/vList2"/>
    <dgm:cxn modelId="{3F78008E-DDF6-45AE-9DE0-384C624039FF}" type="presParOf" srcId="{60029940-2762-49E8-A3E1-9E3431C750B9}" destId="{C6685B7B-F15E-4E34-80B2-65E233C42B50}" srcOrd="5" destOrd="0" presId="urn:microsoft.com/office/officeart/2005/8/layout/vList2"/>
    <dgm:cxn modelId="{C56EBB7A-8867-4531-98A8-D9195349D537}" type="presParOf" srcId="{60029940-2762-49E8-A3E1-9E3431C750B9}" destId="{851A2A23-C852-496D-9C29-447FBF705F35}"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sp="http://schemas.microsoft.com/office/drawing/2008/diagram" xmlns:dgm="http://schemas.openxmlformats.org/drawingml/2006/diagram" xmlns:a="http://schemas.openxmlformats.org/drawingml/2006/main">
  <dgm:ptLst>
    <dgm:pt modelId="{B796EEE4-1CD6-4FE7-9658-E2DD7542689B}" type="doc">
      <dgm:prSet loTypeId="urn:microsoft.com/office/officeart/2005/8/layout/hProcess9" loCatId="process" qsTypeId="urn:microsoft.com/office/officeart/2005/8/quickstyle/simple1" qsCatId="simple" csTypeId="urn:microsoft.com/office/officeart/2005/8/colors/colorful2" csCatId="colorful" phldr="1"/>
      <dgm:spPr/>
    </dgm:pt>
    <dgm:pt modelId="{D7FE3124-8026-4399-B9E7-021F4541D646}">
      <dgm:prSet phldrT="[Tekst]"/>
      <dgm:spPr/>
      <dgm:t>
        <a:bodyPr/>
        <a:lstStyle/>
        <a:p>
          <a:r>
            <a:rPr lang="de-DE" dirty="0"/>
            <a:t>Livello 1</a:t>
          </a:r>
        </a:p>
        <a:p>
          <a:r>
            <a:rPr lang="de-DE" dirty="0" err="1"/>
            <a:t>Percezione</a:t>
          </a:r>
          <a:endParaRPr lang="nb-NO" dirty="0"/>
        </a:p>
      </dgm:t>
    </dgm:pt>
    <dgm:pt modelId="{98D220BE-1887-4067-9E47-A518F71E6651}" type="parTrans" cxnId="{626F828B-680A-44D3-A6CD-27BECB9329BF}">
      <dgm:prSet/>
      <dgm:spPr/>
      <dgm:t>
        <a:bodyPr/>
        <a:lstStyle/>
        <a:p>
          <a:endParaRPr lang="nb-NO"/>
        </a:p>
      </dgm:t>
    </dgm:pt>
    <dgm:pt modelId="{673C4DF9-6BD0-4772-8A64-366233725BF0}" type="sibTrans" cxnId="{626F828B-680A-44D3-A6CD-27BECB9329BF}">
      <dgm:prSet/>
      <dgm:spPr/>
      <dgm:t>
        <a:bodyPr/>
        <a:lstStyle/>
        <a:p>
          <a:endParaRPr lang="nb-NO"/>
        </a:p>
      </dgm:t>
    </dgm:pt>
    <dgm:pt modelId="{9D5132AB-C251-42F7-A9B3-83CF867D73D7}">
      <dgm:prSet phldrT="[Tekst]"/>
      <dgm:spPr/>
      <dgm:t>
        <a:bodyPr/>
        <a:lstStyle/>
        <a:p>
          <a:r>
            <a:rPr lang="de-DE" dirty="0"/>
            <a:t>Livello 2</a:t>
          </a:r>
        </a:p>
        <a:p>
          <a:r>
            <a:rPr lang="de-DE" dirty="0" err="1"/>
            <a:t>Comprensione</a:t>
          </a:r>
          <a:endParaRPr lang="nb-NO" dirty="0"/>
        </a:p>
      </dgm:t>
    </dgm:pt>
    <dgm:pt modelId="{7FAE4E27-23CF-4890-B247-B3FE85FF273A}" type="parTrans" cxnId="{69847D13-1FDD-4C97-ADE7-1B8C53C76175}">
      <dgm:prSet/>
      <dgm:spPr/>
      <dgm:t>
        <a:bodyPr/>
        <a:lstStyle/>
        <a:p>
          <a:endParaRPr lang="nb-NO"/>
        </a:p>
      </dgm:t>
    </dgm:pt>
    <dgm:pt modelId="{7D7E29ED-FD88-4247-B2C4-46D1891CF8D0}" type="sibTrans" cxnId="{69847D13-1FDD-4C97-ADE7-1B8C53C76175}">
      <dgm:prSet/>
      <dgm:spPr/>
      <dgm:t>
        <a:bodyPr/>
        <a:lstStyle/>
        <a:p>
          <a:endParaRPr lang="nb-NO"/>
        </a:p>
      </dgm:t>
    </dgm:pt>
    <dgm:pt modelId="{914AFCBE-331B-431D-AC75-74C245BE3CB6}">
      <dgm:prSet phldrT="[Tekst]"/>
      <dgm:spPr/>
      <dgm:t>
        <a:bodyPr/>
        <a:lstStyle/>
        <a:p>
          <a:r>
            <a:rPr lang="de-DE" dirty="0"/>
            <a:t>Livello 3</a:t>
          </a:r>
        </a:p>
        <a:p>
          <a:r>
            <a:rPr lang="de-DE" dirty="0" err="1"/>
            <a:t>Proiezione</a:t>
          </a:r>
          <a:endParaRPr lang="nb-NO" dirty="0"/>
        </a:p>
      </dgm:t>
    </dgm:pt>
    <dgm:pt modelId="{C501FE9E-18A2-4FF5-B5EF-C86729F9C69B}" type="parTrans" cxnId="{74977518-D6B0-45FA-ADD8-704D3A80C98E}">
      <dgm:prSet/>
      <dgm:spPr/>
      <dgm:t>
        <a:bodyPr/>
        <a:lstStyle/>
        <a:p>
          <a:endParaRPr lang="nb-NO"/>
        </a:p>
      </dgm:t>
    </dgm:pt>
    <dgm:pt modelId="{E97D8506-EF9E-4AEB-ADD3-30ED4DC14A88}" type="sibTrans" cxnId="{74977518-D6B0-45FA-ADD8-704D3A80C98E}">
      <dgm:prSet/>
      <dgm:spPr/>
      <dgm:t>
        <a:bodyPr/>
        <a:lstStyle/>
        <a:p>
          <a:endParaRPr lang="nb-NO"/>
        </a:p>
      </dgm:t>
    </dgm:pt>
    <dgm:pt modelId="{DCE67C41-4951-4CDA-9D4F-C88B24C20C71}" type="pres">
      <dgm:prSet presAssocID="{B796EEE4-1CD6-4FE7-9658-E2DD7542689B}" presName="CompostProcess" presStyleCnt="0">
        <dgm:presLayoutVars>
          <dgm:dir/>
          <dgm:resizeHandles val="exact"/>
        </dgm:presLayoutVars>
      </dgm:prSet>
      <dgm:spPr/>
    </dgm:pt>
    <dgm:pt modelId="{B5FEB7E9-E2E9-4805-816E-0589447BBB1F}" type="pres">
      <dgm:prSet presAssocID="{B796EEE4-1CD6-4FE7-9658-E2DD7542689B}" presName="arrow" presStyleLbl="bgShp" presStyleIdx="0" presStyleCnt="1"/>
      <dgm:spPr/>
    </dgm:pt>
    <dgm:pt modelId="{14E6068E-6C76-4854-8545-B7453FB7A94C}" type="pres">
      <dgm:prSet presAssocID="{B796EEE4-1CD6-4FE7-9658-E2DD7542689B}" presName="linearProcess" presStyleCnt="0"/>
      <dgm:spPr/>
    </dgm:pt>
    <dgm:pt modelId="{F5A2F4EC-34B8-4E1A-AD03-63ED703AC7C0}" type="pres">
      <dgm:prSet presAssocID="{D7FE3124-8026-4399-B9E7-021F4541D646}" presName="textNode" presStyleLbl="node1" presStyleIdx="0" presStyleCnt="3">
        <dgm:presLayoutVars>
          <dgm:bulletEnabled val="1"/>
        </dgm:presLayoutVars>
      </dgm:prSet>
      <dgm:spPr/>
    </dgm:pt>
    <dgm:pt modelId="{2AA9B4EE-9226-44FF-9F1D-C7279D92A204}" type="pres">
      <dgm:prSet presAssocID="{673C4DF9-6BD0-4772-8A64-366233725BF0}" presName="sibTrans" presStyleCnt="0"/>
      <dgm:spPr/>
    </dgm:pt>
    <dgm:pt modelId="{D450C82A-820F-4007-8747-D0E34BB1C67A}" type="pres">
      <dgm:prSet presAssocID="{9D5132AB-C251-42F7-A9B3-83CF867D73D7}" presName="textNode" presStyleLbl="node1" presStyleIdx="1" presStyleCnt="3">
        <dgm:presLayoutVars>
          <dgm:bulletEnabled val="1"/>
        </dgm:presLayoutVars>
      </dgm:prSet>
      <dgm:spPr/>
    </dgm:pt>
    <dgm:pt modelId="{B511DEE9-6139-4DF0-8FE9-323E3467ED47}" type="pres">
      <dgm:prSet presAssocID="{7D7E29ED-FD88-4247-B2C4-46D1891CF8D0}" presName="sibTrans" presStyleCnt="0"/>
      <dgm:spPr/>
    </dgm:pt>
    <dgm:pt modelId="{719CB80B-CCE4-41E9-BE0F-69472E79C945}" type="pres">
      <dgm:prSet presAssocID="{914AFCBE-331B-431D-AC75-74C245BE3CB6}" presName="textNode" presStyleLbl="node1" presStyleIdx="2" presStyleCnt="3">
        <dgm:presLayoutVars>
          <dgm:bulletEnabled val="1"/>
        </dgm:presLayoutVars>
      </dgm:prSet>
      <dgm:spPr/>
    </dgm:pt>
  </dgm:ptLst>
  <dgm:cxnLst>
    <dgm:cxn modelId="{69847D13-1FDD-4C97-ADE7-1B8C53C76175}" srcId="{B796EEE4-1CD6-4FE7-9658-E2DD7542689B}" destId="{9D5132AB-C251-42F7-A9B3-83CF867D73D7}" srcOrd="1" destOrd="0" parTransId="{7FAE4E27-23CF-4890-B247-B3FE85FF273A}" sibTransId="{7D7E29ED-FD88-4247-B2C4-46D1891CF8D0}"/>
    <dgm:cxn modelId="{74977518-D6B0-45FA-ADD8-704D3A80C98E}" srcId="{B796EEE4-1CD6-4FE7-9658-E2DD7542689B}" destId="{914AFCBE-331B-431D-AC75-74C245BE3CB6}" srcOrd="2" destOrd="0" parTransId="{C501FE9E-18A2-4FF5-B5EF-C86729F9C69B}" sibTransId="{E97D8506-EF9E-4AEB-ADD3-30ED4DC14A88}"/>
    <dgm:cxn modelId="{3F0F283B-768C-4F87-AFAD-C97B7140B525}" type="presOf" srcId="{D7FE3124-8026-4399-B9E7-021F4541D646}" destId="{F5A2F4EC-34B8-4E1A-AD03-63ED703AC7C0}" srcOrd="0" destOrd="0" presId="urn:microsoft.com/office/officeart/2005/8/layout/hProcess9"/>
    <dgm:cxn modelId="{2EEC3E5F-B453-4EDC-8763-8E090F6E1E60}" type="presOf" srcId="{9D5132AB-C251-42F7-A9B3-83CF867D73D7}" destId="{D450C82A-820F-4007-8747-D0E34BB1C67A}" srcOrd="0" destOrd="0" presId="urn:microsoft.com/office/officeart/2005/8/layout/hProcess9"/>
    <dgm:cxn modelId="{9080F687-AE42-428C-9718-2945690604E3}" type="presOf" srcId="{914AFCBE-331B-431D-AC75-74C245BE3CB6}" destId="{719CB80B-CCE4-41E9-BE0F-69472E79C945}" srcOrd="0" destOrd="0" presId="urn:microsoft.com/office/officeart/2005/8/layout/hProcess9"/>
    <dgm:cxn modelId="{626F828B-680A-44D3-A6CD-27BECB9329BF}" srcId="{B796EEE4-1CD6-4FE7-9658-E2DD7542689B}" destId="{D7FE3124-8026-4399-B9E7-021F4541D646}" srcOrd="0" destOrd="0" parTransId="{98D220BE-1887-4067-9E47-A518F71E6651}" sibTransId="{673C4DF9-6BD0-4772-8A64-366233725BF0}"/>
    <dgm:cxn modelId="{3F77D4CC-1E9A-4B03-B2F9-708B6E0E6B8D}" type="presOf" srcId="{B796EEE4-1CD6-4FE7-9658-E2DD7542689B}" destId="{DCE67C41-4951-4CDA-9D4F-C88B24C20C71}" srcOrd="0" destOrd="0" presId="urn:microsoft.com/office/officeart/2005/8/layout/hProcess9"/>
    <dgm:cxn modelId="{9C2654C3-72BF-42A9-9554-50B28AF1FF02}" type="presParOf" srcId="{DCE67C41-4951-4CDA-9D4F-C88B24C20C71}" destId="{B5FEB7E9-E2E9-4805-816E-0589447BBB1F}" srcOrd="0" destOrd="0" presId="urn:microsoft.com/office/officeart/2005/8/layout/hProcess9"/>
    <dgm:cxn modelId="{AF782C16-9217-4AFD-9947-5391EEFBA32B}" type="presParOf" srcId="{DCE67C41-4951-4CDA-9D4F-C88B24C20C71}" destId="{14E6068E-6C76-4854-8545-B7453FB7A94C}" srcOrd="1" destOrd="0" presId="urn:microsoft.com/office/officeart/2005/8/layout/hProcess9"/>
    <dgm:cxn modelId="{767A5964-8E24-4A80-B376-14AD59B4C575}" type="presParOf" srcId="{14E6068E-6C76-4854-8545-B7453FB7A94C}" destId="{F5A2F4EC-34B8-4E1A-AD03-63ED703AC7C0}" srcOrd="0" destOrd="0" presId="urn:microsoft.com/office/officeart/2005/8/layout/hProcess9"/>
    <dgm:cxn modelId="{0E003BB7-0BE5-4ECB-9742-F766457D3150}" type="presParOf" srcId="{14E6068E-6C76-4854-8545-B7453FB7A94C}" destId="{2AA9B4EE-9226-44FF-9F1D-C7279D92A204}" srcOrd="1" destOrd="0" presId="urn:microsoft.com/office/officeart/2005/8/layout/hProcess9"/>
    <dgm:cxn modelId="{02A39359-CFF5-4193-B004-4CB46E007E62}" type="presParOf" srcId="{14E6068E-6C76-4854-8545-B7453FB7A94C}" destId="{D450C82A-820F-4007-8747-D0E34BB1C67A}" srcOrd="2" destOrd="0" presId="urn:microsoft.com/office/officeart/2005/8/layout/hProcess9"/>
    <dgm:cxn modelId="{E48264C1-A2B6-467E-ACF2-6E2D4D59183D}" type="presParOf" srcId="{14E6068E-6C76-4854-8545-B7453FB7A94C}" destId="{B511DEE9-6139-4DF0-8FE9-323E3467ED47}" srcOrd="3" destOrd="0" presId="urn:microsoft.com/office/officeart/2005/8/layout/hProcess9"/>
    <dgm:cxn modelId="{8A145992-34B8-4BD2-B4DF-85E9D4B960AF}" type="presParOf" srcId="{14E6068E-6C76-4854-8545-B7453FB7A94C}" destId="{719CB80B-CCE4-41E9-BE0F-69472E79C945}" srcOrd="4" destOrd="0" presId="urn:microsoft.com/office/officeart/2005/8/layout/hProcess9"/>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sp="http://schemas.microsoft.com/office/drawing/2008/diagram" xmlns:dgm="http://schemas.openxmlformats.org/drawingml/2006/diagram" xmlns:a="http://schemas.openxmlformats.org/drawingml/2006/main">
  <dgm:ptLst>
    <dgm:pt modelId="{B796EEE4-1CD6-4FE7-9658-E2DD7542689B}" type="doc">
      <dgm:prSet loTypeId="urn:microsoft.com/office/officeart/2005/8/layout/hProcess9" loCatId="process" qsTypeId="urn:microsoft.com/office/officeart/2005/8/quickstyle/simple1" qsCatId="simple" csTypeId="urn:microsoft.com/office/officeart/2005/8/colors/colorful2" csCatId="colorful" phldr="1"/>
      <dgm:spPr/>
    </dgm:pt>
    <dgm:pt modelId="{D7FE3124-8026-4399-B9E7-021F4541D646}">
      <dgm:prSet phldrT="[Tekst]"/>
      <dgm:spPr/>
      <dgm:t>
        <a:bodyPr/>
        <a:lstStyle/>
        <a:p>
          <a:r>
            <a:rPr lang="de-DE" dirty="0"/>
            <a:t>Livello 1</a:t>
          </a:r>
        </a:p>
        <a:p>
          <a:r>
            <a:rPr lang="de-DE" dirty="0" err="1"/>
            <a:t>Percezione</a:t>
          </a:r>
          <a:endParaRPr lang="nb-NO" dirty="0"/>
        </a:p>
      </dgm:t>
    </dgm:pt>
    <dgm:pt modelId="{98D220BE-1887-4067-9E47-A518F71E6651}" type="parTrans" cxnId="{626F828B-680A-44D3-A6CD-27BECB9329BF}">
      <dgm:prSet/>
      <dgm:spPr/>
      <dgm:t>
        <a:bodyPr/>
        <a:lstStyle/>
        <a:p>
          <a:endParaRPr lang="nb-NO"/>
        </a:p>
      </dgm:t>
    </dgm:pt>
    <dgm:pt modelId="{673C4DF9-6BD0-4772-8A64-366233725BF0}" type="sibTrans" cxnId="{626F828B-680A-44D3-A6CD-27BECB9329BF}">
      <dgm:prSet/>
      <dgm:spPr/>
      <dgm:t>
        <a:bodyPr/>
        <a:lstStyle/>
        <a:p>
          <a:endParaRPr lang="nb-NO"/>
        </a:p>
      </dgm:t>
    </dgm:pt>
    <dgm:pt modelId="{9D5132AB-C251-42F7-A9B3-83CF867D73D7}">
      <dgm:prSet phldrT="[Tekst]"/>
      <dgm:spPr/>
      <dgm:t>
        <a:bodyPr/>
        <a:lstStyle/>
        <a:p>
          <a:r>
            <a:rPr lang="de-DE" dirty="0"/>
            <a:t>Livello 2</a:t>
          </a:r>
        </a:p>
        <a:p>
          <a:r>
            <a:rPr lang="de-DE" dirty="0" err="1"/>
            <a:t>Comprensione</a:t>
          </a:r>
          <a:endParaRPr lang="nb-NO" dirty="0"/>
        </a:p>
      </dgm:t>
    </dgm:pt>
    <dgm:pt modelId="{7FAE4E27-23CF-4890-B247-B3FE85FF273A}" type="parTrans" cxnId="{69847D13-1FDD-4C97-ADE7-1B8C53C76175}">
      <dgm:prSet/>
      <dgm:spPr/>
      <dgm:t>
        <a:bodyPr/>
        <a:lstStyle/>
        <a:p>
          <a:endParaRPr lang="nb-NO"/>
        </a:p>
      </dgm:t>
    </dgm:pt>
    <dgm:pt modelId="{7D7E29ED-FD88-4247-B2C4-46D1891CF8D0}" type="sibTrans" cxnId="{69847D13-1FDD-4C97-ADE7-1B8C53C76175}">
      <dgm:prSet/>
      <dgm:spPr/>
      <dgm:t>
        <a:bodyPr/>
        <a:lstStyle/>
        <a:p>
          <a:endParaRPr lang="nb-NO"/>
        </a:p>
      </dgm:t>
    </dgm:pt>
    <dgm:pt modelId="{914AFCBE-331B-431D-AC75-74C245BE3CB6}">
      <dgm:prSet phldrT="[Tekst]"/>
      <dgm:spPr/>
      <dgm:t>
        <a:bodyPr/>
        <a:lstStyle/>
        <a:p>
          <a:r>
            <a:rPr lang="de-DE" dirty="0"/>
            <a:t>Livello 3</a:t>
          </a:r>
        </a:p>
        <a:p>
          <a:r>
            <a:rPr lang="de-DE" dirty="0" err="1"/>
            <a:t>Proiezione</a:t>
          </a:r>
          <a:endParaRPr lang="nb-NO" dirty="0"/>
        </a:p>
      </dgm:t>
    </dgm:pt>
    <dgm:pt modelId="{C501FE9E-18A2-4FF5-B5EF-C86729F9C69B}" type="parTrans" cxnId="{74977518-D6B0-45FA-ADD8-704D3A80C98E}">
      <dgm:prSet/>
      <dgm:spPr/>
      <dgm:t>
        <a:bodyPr/>
        <a:lstStyle/>
        <a:p>
          <a:endParaRPr lang="nb-NO"/>
        </a:p>
      </dgm:t>
    </dgm:pt>
    <dgm:pt modelId="{E97D8506-EF9E-4AEB-ADD3-30ED4DC14A88}" type="sibTrans" cxnId="{74977518-D6B0-45FA-ADD8-704D3A80C98E}">
      <dgm:prSet/>
      <dgm:spPr/>
      <dgm:t>
        <a:bodyPr/>
        <a:lstStyle/>
        <a:p>
          <a:endParaRPr lang="nb-NO"/>
        </a:p>
      </dgm:t>
    </dgm:pt>
    <dgm:pt modelId="{DCE67C41-4951-4CDA-9D4F-C88B24C20C71}" type="pres">
      <dgm:prSet presAssocID="{B796EEE4-1CD6-4FE7-9658-E2DD7542689B}" presName="CompostProcess" presStyleCnt="0">
        <dgm:presLayoutVars>
          <dgm:dir/>
          <dgm:resizeHandles val="exact"/>
        </dgm:presLayoutVars>
      </dgm:prSet>
      <dgm:spPr/>
    </dgm:pt>
    <dgm:pt modelId="{B5FEB7E9-E2E9-4805-816E-0589447BBB1F}" type="pres">
      <dgm:prSet presAssocID="{B796EEE4-1CD6-4FE7-9658-E2DD7542689B}" presName="arrow" presStyleLbl="bgShp" presStyleIdx="0" presStyleCnt="1"/>
      <dgm:spPr/>
    </dgm:pt>
    <dgm:pt modelId="{14E6068E-6C76-4854-8545-B7453FB7A94C}" type="pres">
      <dgm:prSet presAssocID="{B796EEE4-1CD6-4FE7-9658-E2DD7542689B}" presName="linearProcess" presStyleCnt="0"/>
      <dgm:spPr/>
    </dgm:pt>
    <dgm:pt modelId="{F5A2F4EC-34B8-4E1A-AD03-63ED703AC7C0}" type="pres">
      <dgm:prSet presAssocID="{D7FE3124-8026-4399-B9E7-021F4541D646}" presName="textNode" presStyleLbl="node1" presStyleIdx="0" presStyleCnt="3">
        <dgm:presLayoutVars>
          <dgm:bulletEnabled val="1"/>
        </dgm:presLayoutVars>
      </dgm:prSet>
      <dgm:spPr/>
    </dgm:pt>
    <dgm:pt modelId="{2AA9B4EE-9226-44FF-9F1D-C7279D92A204}" type="pres">
      <dgm:prSet presAssocID="{673C4DF9-6BD0-4772-8A64-366233725BF0}" presName="sibTrans" presStyleCnt="0"/>
      <dgm:spPr/>
    </dgm:pt>
    <dgm:pt modelId="{D450C82A-820F-4007-8747-D0E34BB1C67A}" type="pres">
      <dgm:prSet presAssocID="{9D5132AB-C251-42F7-A9B3-83CF867D73D7}" presName="textNode" presStyleLbl="node1" presStyleIdx="1" presStyleCnt="3">
        <dgm:presLayoutVars>
          <dgm:bulletEnabled val="1"/>
        </dgm:presLayoutVars>
      </dgm:prSet>
      <dgm:spPr/>
    </dgm:pt>
    <dgm:pt modelId="{B511DEE9-6139-4DF0-8FE9-323E3467ED47}" type="pres">
      <dgm:prSet presAssocID="{7D7E29ED-FD88-4247-B2C4-46D1891CF8D0}" presName="sibTrans" presStyleCnt="0"/>
      <dgm:spPr/>
    </dgm:pt>
    <dgm:pt modelId="{719CB80B-CCE4-41E9-BE0F-69472E79C945}" type="pres">
      <dgm:prSet presAssocID="{914AFCBE-331B-431D-AC75-74C245BE3CB6}" presName="textNode" presStyleLbl="node1" presStyleIdx="2" presStyleCnt="3">
        <dgm:presLayoutVars>
          <dgm:bulletEnabled val="1"/>
        </dgm:presLayoutVars>
      </dgm:prSet>
      <dgm:spPr/>
    </dgm:pt>
  </dgm:ptLst>
  <dgm:cxnLst>
    <dgm:cxn modelId="{69847D13-1FDD-4C97-ADE7-1B8C53C76175}" srcId="{B796EEE4-1CD6-4FE7-9658-E2DD7542689B}" destId="{9D5132AB-C251-42F7-A9B3-83CF867D73D7}" srcOrd="1" destOrd="0" parTransId="{7FAE4E27-23CF-4890-B247-B3FE85FF273A}" sibTransId="{7D7E29ED-FD88-4247-B2C4-46D1891CF8D0}"/>
    <dgm:cxn modelId="{74977518-D6B0-45FA-ADD8-704D3A80C98E}" srcId="{B796EEE4-1CD6-4FE7-9658-E2DD7542689B}" destId="{914AFCBE-331B-431D-AC75-74C245BE3CB6}" srcOrd="2" destOrd="0" parTransId="{C501FE9E-18A2-4FF5-B5EF-C86729F9C69B}" sibTransId="{E97D8506-EF9E-4AEB-ADD3-30ED4DC14A88}"/>
    <dgm:cxn modelId="{3F0F283B-768C-4F87-AFAD-C97B7140B525}" type="presOf" srcId="{D7FE3124-8026-4399-B9E7-021F4541D646}" destId="{F5A2F4EC-34B8-4E1A-AD03-63ED703AC7C0}" srcOrd="0" destOrd="0" presId="urn:microsoft.com/office/officeart/2005/8/layout/hProcess9"/>
    <dgm:cxn modelId="{2EEC3E5F-B453-4EDC-8763-8E090F6E1E60}" type="presOf" srcId="{9D5132AB-C251-42F7-A9B3-83CF867D73D7}" destId="{D450C82A-820F-4007-8747-D0E34BB1C67A}" srcOrd="0" destOrd="0" presId="urn:microsoft.com/office/officeart/2005/8/layout/hProcess9"/>
    <dgm:cxn modelId="{9080F687-AE42-428C-9718-2945690604E3}" type="presOf" srcId="{914AFCBE-331B-431D-AC75-74C245BE3CB6}" destId="{719CB80B-CCE4-41E9-BE0F-69472E79C945}" srcOrd="0" destOrd="0" presId="urn:microsoft.com/office/officeart/2005/8/layout/hProcess9"/>
    <dgm:cxn modelId="{626F828B-680A-44D3-A6CD-27BECB9329BF}" srcId="{B796EEE4-1CD6-4FE7-9658-E2DD7542689B}" destId="{D7FE3124-8026-4399-B9E7-021F4541D646}" srcOrd="0" destOrd="0" parTransId="{98D220BE-1887-4067-9E47-A518F71E6651}" sibTransId="{673C4DF9-6BD0-4772-8A64-366233725BF0}"/>
    <dgm:cxn modelId="{3F77D4CC-1E9A-4B03-B2F9-708B6E0E6B8D}" type="presOf" srcId="{B796EEE4-1CD6-4FE7-9658-E2DD7542689B}" destId="{DCE67C41-4951-4CDA-9D4F-C88B24C20C71}" srcOrd="0" destOrd="0" presId="urn:microsoft.com/office/officeart/2005/8/layout/hProcess9"/>
    <dgm:cxn modelId="{9C2654C3-72BF-42A9-9554-50B28AF1FF02}" type="presParOf" srcId="{DCE67C41-4951-4CDA-9D4F-C88B24C20C71}" destId="{B5FEB7E9-E2E9-4805-816E-0589447BBB1F}" srcOrd="0" destOrd="0" presId="urn:microsoft.com/office/officeart/2005/8/layout/hProcess9"/>
    <dgm:cxn modelId="{AF782C16-9217-4AFD-9947-5391EEFBA32B}" type="presParOf" srcId="{DCE67C41-4951-4CDA-9D4F-C88B24C20C71}" destId="{14E6068E-6C76-4854-8545-B7453FB7A94C}" srcOrd="1" destOrd="0" presId="urn:microsoft.com/office/officeart/2005/8/layout/hProcess9"/>
    <dgm:cxn modelId="{767A5964-8E24-4A80-B376-14AD59B4C575}" type="presParOf" srcId="{14E6068E-6C76-4854-8545-B7453FB7A94C}" destId="{F5A2F4EC-34B8-4E1A-AD03-63ED703AC7C0}" srcOrd="0" destOrd="0" presId="urn:microsoft.com/office/officeart/2005/8/layout/hProcess9"/>
    <dgm:cxn modelId="{0E003BB7-0BE5-4ECB-9742-F766457D3150}" type="presParOf" srcId="{14E6068E-6C76-4854-8545-B7453FB7A94C}" destId="{2AA9B4EE-9226-44FF-9F1D-C7279D92A204}" srcOrd="1" destOrd="0" presId="urn:microsoft.com/office/officeart/2005/8/layout/hProcess9"/>
    <dgm:cxn modelId="{02A39359-CFF5-4193-B004-4CB46E007E62}" type="presParOf" srcId="{14E6068E-6C76-4854-8545-B7453FB7A94C}" destId="{D450C82A-820F-4007-8747-D0E34BB1C67A}" srcOrd="2" destOrd="0" presId="urn:microsoft.com/office/officeart/2005/8/layout/hProcess9"/>
    <dgm:cxn modelId="{E48264C1-A2B6-467E-ACF2-6E2D4D59183D}" type="presParOf" srcId="{14E6068E-6C76-4854-8545-B7453FB7A94C}" destId="{B511DEE9-6139-4DF0-8FE9-323E3467ED47}" srcOrd="3" destOrd="0" presId="urn:microsoft.com/office/officeart/2005/8/layout/hProcess9"/>
    <dgm:cxn modelId="{8A145992-34B8-4BD2-B4DF-85E9D4B960AF}" type="presParOf" srcId="{14E6068E-6C76-4854-8545-B7453FB7A94C}" destId="{719CB80B-CCE4-41E9-BE0F-69472E79C945}" srcOrd="4" destOrd="0" presId="urn:microsoft.com/office/officeart/2005/8/layout/hProcess9"/>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sp="http://schemas.microsoft.com/office/drawing/2008/diagram" xmlns:dgm="http://schemas.openxmlformats.org/drawingml/2006/diagram" xmlns:a="http://schemas.openxmlformats.org/drawingml/2006/main">
  <dgm:ptLst>
    <dgm:pt modelId="{B796EEE4-1CD6-4FE7-9658-E2DD7542689B}" type="doc">
      <dgm:prSet loTypeId="urn:microsoft.com/office/officeart/2005/8/layout/hProcess9" loCatId="process" qsTypeId="urn:microsoft.com/office/officeart/2005/8/quickstyle/simple1" qsCatId="simple" csTypeId="urn:microsoft.com/office/officeart/2005/8/colors/colorful2" csCatId="colorful" phldr="1"/>
      <dgm:spPr/>
    </dgm:pt>
    <dgm:pt modelId="{D7FE3124-8026-4399-B9E7-021F4541D646}">
      <dgm:prSet phldrT="[Tekst]"/>
      <dgm:spPr/>
      <dgm:t>
        <a:bodyPr/>
        <a:lstStyle/>
        <a:p>
          <a:r>
            <a:rPr lang="de-DE" dirty="0"/>
            <a:t>Livello 1</a:t>
          </a:r>
        </a:p>
        <a:p>
          <a:r>
            <a:rPr lang="de-DE" dirty="0" err="1"/>
            <a:t>Percezione</a:t>
          </a:r>
          <a:endParaRPr lang="nb-NO" dirty="0"/>
        </a:p>
      </dgm:t>
    </dgm:pt>
    <dgm:pt modelId="{98D220BE-1887-4067-9E47-A518F71E6651}" type="parTrans" cxnId="{626F828B-680A-44D3-A6CD-27BECB9329BF}">
      <dgm:prSet/>
      <dgm:spPr/>
      <dgm:t>
        <a:bodyPr/>
        <a:lstStyle/>
        <a:p>
          <a:endParaRPr lang="nb-NO"/>
        </a:p>
      </dgm:t>
    </dgm:pt>
    <dgm:pt modelId="{673C4DF9-6BD0-4772-8A64-366233725BF0}" type="sibTrans" cxnId="{626F828B-680A-44D3-A6CD-27BECB9329BF}">
      <dgm:prSet/>
      <dgm:spPr/>
      <dgm:t>
        <a:bodyPr/>
        <a:lstStyle/>
        <a:p>
          <a:endParaRPr lang="nb-NO"/>
        </a:p>
      </dgm:t>
    </dgm:pt>
    <dgm:pt modelId="{9D5132AB-C251-42F7-A9B3-83CF867D73D7}">
      <dgm:prSet phldrT="[Tekst]"/>
      <dgm:spPr/>
      <dgm:t>
        <a:bodyPr/>
        <a:lstStyle/>
        <a:p>
          <a:r>
            <a:rPr lang="de-DE" dirty="0"/>
            <a:t>Livello 2</a:t>
          </a:r>
        </a:p>
        <a:p>
          <a:r>
            <a:rPr lang="de-DE" dirty="0" err="1"/>
            <a:t>Comprensione</a:t>
          </a:r>
          <a:endParaRPr lang="nb-NO" dirty="0"/>
        </a:p>
      </dgm:t>
    </dgm:pt>
    <dgm:pt modelId="{7FAE4E27-23CF-4890-B247-B3FE85FF273A}" type="parTrans" cxnId="{69847D13-1FDD-4C97-ADE7-1B8C53C76175}">
      <dgm:prSet/>
      <dgm:spPr/>
      <dgm:t>
        <a:bodyPr/>
        <a:lstStyle/>
        <a:p>
          <a:endParaRPr lang="nb-NO"/>
        </a:p>
      </dgm:t>
    </dgm:pt>
    <dgm:pt modelId="{7D7E29ED-FD88-4247-B2C4-46D1891CF8D0}" type="sibTrans" cxnId="{69847D13-1FDD-4C97-ADE7-1B8C53C76175}">
      <dgm:prSet/>
      <dgm:spPr/>
      <dgm:t>
        <a:bodyPr/>
        <a:lstStyle/>
        <a:p>
          <a:endParaRPr lang="nb-NO"/>
        </a:p>
      </dgm:t>
    </dgm:pt>
    <dgm:pt modelId="{914AFCBE-331B-431D-AC75-74C245BE3CB6}">
      <dgm:prSet phldrT="[Tekst]"/>
      <dgm:spPr/>
      <dgm:t>
        <a:bodyPr/>
        <a:lstStyle/>
        <a:p>
          <a:r>
            <a:rPr lang="de-DE" dirty="0"/>
            <a:t>Livello 3</a:t>
          </a:r>
        </a:p>
        <a:p>
          <a:r>
            <a:rPr lang="de-DE" dirty="0" err="1"/>
            <a:t>Proiezione</a:t>
          </a:r>
          <a:endParaRPr lang="nb-NO" dirty="0"/>
        </a:p>
      </dgm:t>
    </dgm:pt>
    <dgm:pt modelId="{C501FE9E-18A2-4FF5-B5EF-C86729F9C69B}" type="parTrans" cxnId="{74977518-D6B0-45FA-ADD8-704D3A80C98E}">
      <dgm:prSet/>
      <dgm:spPr/>
      <dgm:t>
        <a:bodyPr/>
        <a:lstStyle/>
        <a:p>
          <a:endParaRPr lang="nb-NO"/>
        </a:p>
      </dgm:t>
    </dgm:pt>
    <dgm:pt modelId="{E97D8506-EF9E-4AEB-ADD3-30ED4DC14A88}" type="sibTrans" cxnId="{74977518-D6B0-45FA-ADD8-704D3A80C98E}">
      <dgm:prSet/>
      <dgm:spPr/>
      <dgm:t>
        <a:bodyPr/>
        <a:lstStyle/>
        <a:p>
          <a:endParaRPr lang="nb-NO"/>
        </a:p>
      </dgm:t>
    </dgm:pt>
    <dgm:pt modelId="{DCE67C41-4951-4CDA-9D4F-C88B24C20C71}" type="pres">
      <dgm:prSet presAssocID="{B796EEE4-1CD6-4FE7-9658-E2DD7542689B}" presName="CompostProcess" presStyleCnt="0">
        <dgm:presLayoutVars>
          <dgm:dir/>
          <dgm:resizeHandles val="exact"/>
        </dgm:presLayoutVars>
      </dgm:prSet>
      <dgm:spPr/>
    </dgm:pt>
    <dgm:pt modelId="{B5FEB7E9-E2E9-4805-816E-0589447BBB1F}" type="pres">
      <dgm:prSet presAssocID="{B796EEE4-1CD6-4FE7-9658-E2DD7542689B}" presName="arrow" presStyleLbl="bgShp" presStyleIdx="0" presStyleCnt="1"/>
      <dgm:spPr/>
    </dgm:pt>
    <dgm:pt modelId="{14E6068E-6C76-4854-8545-B7453FB7A94C}" type="pres">
      <dgm:prSet presAssocID="{B796EEE4-1CD6-4FE7-9658-E2DD7542689B}" presName="linearProcess" presStyleCnt="0"/>
      <dgm:spPr/>
    </dgm:pt>
    <dgm:pt modelId="{F5A2F4EC-34B8-4E1A-AD03-63ED703AC7C0}" type="pres">
      <dgm:prSet presAssocID="{D7FE3124-8026-4399-B9E7-021F4541D646}" presName="textNode" presStyleLbl="node1" presStyleIdx="0" presStyleCnt="3">
        <dgm:presLayoutVars>
          <dgm:bulletEnabled val="1"/>
        </dgm:presLayoutVars>
      </dgm:prSet>
      <dgm:spPr/>
    </dgm:pt>
    <dgm:pt modelId="{2AA9B4EE-9226-44FF-9F1D-C7279D92A204}" type="pres">
      <dgm:prSet presAssocID="{673C4DF9-6BD0-4772-8A64-366233725BF0}" presName="sibTrans" presStyleCnt="0"/>
      <dgm:spPr/>
    </dgm:pt>
    <dgm:pt modelId="{D450C82A-820F-4007-8747-D0E34BB1C67A}" type="pres">
      <dgm:prSet presAssocID="{9D5132AB-C251-42F7-A9B3-83CF867D73D7}" presName="textNode" presStyleLbl="node1" presStyleIdx="1" presStyleCnt="3">
        <dgm:presLayoutVars>
          <dgm:bulletEnabled val="1"/>
        </dgm:presLayoutVars>
      </dgm:prSet>
      <dgm:spPr/>
    </dgm:pt>
    <dgm:pt modelId="{B511DEE9-6139-4DF0-8FE9-323E3467ED47}" type="pres">
      <dgm:prSet presAssocID="{7D7E29ED-FD88-4247-B2C4-46D1891CF8D0}" presName="sibTrans" presStyleCnt="0"/>
      <dgm:spPr/>
    </dgm:pt>
    <dgm:pt modelId="{719CB80B-CCE4-41E9-BE0F-69472E79C945}" type="pres">
      <dgm:prSet presAssocID="{914AFCBE-331B-431D-AC75-74C245BE3CB6}" presName="textNode" presStyleLbl="node1" presStyleIdx="2" presStyleCnt="3">
        <dgm:presLayoutVars>
          <dgm:bulletEnabled val="1"/>
        </dgm:presLayoutVars>
      </dgm:prSet>
      <dgm:spPr/>
    </dgm:pt>
  </dgm:ptLst>
  <dgm:cxnLst>
    <dgm:cxn modelId="{69847D13-1FDD-4C97-ADE7-1B8C53C76175}" srcId="{B796EEE4-1CD6-4FE7-9658-E2DD7542689B}" destId="{9D5132AB-C251-42F7-A9B3-83CF867D73D7}" srcOrd="1" destOrd="0" parTransId="{7FAE4E27-23CF-4890-B247-B3FE85FF273A}" sibTransId="{7D7E29ED-FD88-4247-B2C4-46D1891CF8D0}"/>
    <dgm:cxn modelId="{74977518-D6B0-45FA-ADD8-704D3A80C98E}" srcId="{B796EEE4-1CD6-4FE7-9658-E2DD7542689B}" destId="{914AFCBE-331B-431D-AC75-74C245BE3CB6}" srcOrd="2" destOrd="0" parTransId="{C501FE9E-18A2-4FF5-B5EF-C86729F9C69B}" sibTransId="{E97D8506-EF9E-4AEB-ADD3-30ED4DC14A88}"/>
    <dgm:cxn modelId="{3F0F283B-768C-4F87-AFAD-C97B7140B525}" type="presOf" srcId="{D7FE3124-8026-4399-B9E7-021F4541D646}" destId="{F5A2F4EC-34B8-4E1A-AD03-63ED703AC7C0}" srcOrd="0" destOrd="0" presId="urn:microsoft.com/office/officeart/2005/8/layout/hProcess9"/>
    <dgm:cxn modelId="{2EEC3E5F-B453-4EDC-8763-8E090F6E1E60}" type="presOf" srcId="{9D5132AB-C251-42F7-A9B3-83CF867D73D7}" destId="{D450C82A-820F-4007-8747-D0E34BB1C67A}" srcOrd="0" destOrd="0" presId="urn:microsoft.com/office/officeart/2005/8/layout/hProcess9"/>
    <dgm:cxn modelId="{9080F687-AE42-428C-9718-2945690604E3}" type="presOf" srcId="{914AFCBE-331B-431D-AC75-74C245BE3CB6}" destId="{719CB80B-CCE4-41E9-BE0F-69472E79C945}" srcOrd="0" destOrd="0" presId="urn:microsoft.com/office/officeart/2005/8/layout/hProcess9"/>
    <dgm:cxn modelId="{626F828B-680A-44D3-A6CD-27BECB9329BF}" srcId="{B796EEE4-1CD6-4FE7-9658-E2DD7542689B}" destId="{D7FE3124-8026-4399-B9E7-021F4541D646}" srcOrd="0" destOrd="0" parTransId="{98D220BE-1887-4067-9E47-A518F71E6651}" sibTransId="{673C4DF9-6BD0-4772-8A64-366233725BF0}"/>
    <dgm:cxn modelId="{3F77D4CC-1E9A-4B03-B2F9-708B6E0E6B8D}" type="presOf" srcId="{B796EEE4-1CD6-4FE7-9658-E2DD7542689B}" destId="{DCE67C41-4951-4CDA-9D4F-C88B24C20C71}" srcOrd="0" destOrd="0" presId="urn:microsoft.com/office/officeart/2005/8/layout/hProcess9"/>
    <dgm:cxn modelId="{9C2654C3-72BF-42A9-9554-50B28AF1FF02}" type="presParOf" srcId="{DCE67C41-4951-4CDA-9D4F-C88B24C20C71}" destId="{B5FEB7E9-E2E9-4805-816E-0589447BBB1F}" srcOrd="0" destOrd="0" presId="urn:microsoft.com/office/officeart/2005/8/layout/hProcess9"/>
    <dgm:cxn modelId="{AF782C16-9217-4AFD-9947-5391EEFBA32B}" type="presParOf" srcId="{DCE67C41-4951-4CDA-9D4F-C88B24C20C71}" destId="{14E6068E-6C76-4854-8545-B7453FB7A94C}" srcOrd="1" destOrd="0" presId="urn:microsoft.com/office/officeart/2005/8/layout/hProcess9"/>
    <dgm:cxn modelId="{767A5964-8E24-4A80-B376-14AD59B4C575}" type="presParOf" srcId="{14E6068E-6C76-4854-8545-B7453FB7A94C}" destId="{F5A2F4EC-34B8-4E1A-AD03-63ED703AC7C0}" srcOrd="0" destOrd="0" presId="urn:microsoft.com/office/officeart/2005/8/layout/hProcess9"/>
    <dgm:cxn modelId="{0E003BB7-0BE5-4ECB-9742-F766457D3150}" type="presParOf" srcId="{14E6068E-6C76-4854-8545-B7453FB7A94C}" destId="{2AA9B4EE-9226-44FF-9F1D-C7279D92A204}" srcOrd="1" destOrd="0" presId="urn:microsoft.com/office/officeart/2005/8/layout/hProcess9"/>
    <dgm:cxn modelId="{02A39359-CFF5-4193-B004-4CB46E007E62}" type="presParOf" srcId="{14E6068E-6C76-4854-8545-B7453FB7A94C}" destId="{D450C82A-820F-4007-8747-D0E34BB1C67A}" srcOrd="2" destOrd="0" presId="urn:microsoft.com/office/officeart/2005/8/layout/hProcess9"/>
    <dgm:cxn modelId="{E48264C1-A2B6-467E-ACF2-6E2D4D59183D}" type="presParOf" srcId="{14E6068E-6C76-4854-8545-B7453FB7A94C}" destId="{B511DEE9-6139-4DF0-8FE9-323E3467ED47}" srcOrd="3" destOrd="0" presId="urn:microsoft.com/office/officeart/2005/8/layout/hProcess9"/>
    <dgm:cxn modelId="{8A145992-34B8-4BD2-B4DF-85E9D4B960AF}" type="presParOf" srcId="{14E6068E-6C76-4854-8545-B7453FB7A94C}" destId="{719CB80B-CCE4-41E9-BE0F-69472E79C945}" srcOrd="4" destOrd="0" presId="urn:microsoft.com/office/officeart/2005/8/layout/hProcess9"/>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sp="http://schemas.microsoft.com/office/drawing/2008/diagram" xmlns:dgm="http://schemas.openxmlformats.org/drawingml/2006/diagram" xmlns:a="http://schemas.openxmlformats.org/drawingml/2006/main">
  <dgm:ptLst>
    <dgm:pt modelId="{B796EEE4-1CD6-4FE7-9658-E2DD7542689B}" type="doc">
      <dgm:prSet loTypeId="urn:microsoft.com/office/officeart/2005/8/layout/hProcess9" loCatId="process" qsTypeId="urn:microsoft.com/office/officeart/2005/8/quickstyle/simple1" qsCatId="simple" csTypeId="urn:microsoft.com/office/officeart/2005/8/colors/colorful2" csCatId="colorful" phldr="1"/>
      <dgm:spPr/>
    </dgm:pt>
    <dgm:pt modelId="{D7FE3124-8026-4399-B9E7-021F4541D646}">
      <dgm:prSet phldrT="[Tekst]"/>
      <dgm:spPr/>
      <dgm:t>
        <a:bodyPr/>
        <a:lstStyle/>
        <a:p>
          <a:r>
            <a:rPr lang="de-DE" dirty="0"/>
            <a:t>Livello 1</a:t>
          </a:r>
        </a:p>
        <a:p>
          <a:r>
            <a:rPr lang="de-DE" dirty="0" err="1"/>
            <a:t>Percezione</a:t>
          </a:r>
          <a:endParaRPr lang="nb-NO" dirty="0"/>
        </a:p>
      </dgm:t>
    </dgm:pt>
    <dgm:pt modelId="{98D220BE-1887-4067-9E47-A518F71E6651}" type="parTrans" cxnId="{626F828B-680A-44D3-A6CD-27BECB9329BF}">
      <dgm:prSet/>
      <dgm:spPr/>
      <dgm:t>
        <a:bodyPr/>
        <a:lstStyle/>
        <a:p>
          <a:endParaRPr lang="nb-NO"/>
        </a:p>
      </dgm:t>
    </dgm:pt>
    <dgm:pt modelId="{673C4DF9-6BD0-4772-8A64-366233725BF0}" type="sibTrans" cxnId="{626F828B-680A-44D3-A6CD-27BECB9329BF}">
      <dgm:prSet/>
      <dgm:spPr/>
      <dgm:t>
        <a:bodyPr/>
        <a:lstStyle/>
        <a:p>
          <a:endParaRPr lang="nb-NO"/>
        </a:p>
      </dgm:t>
    </dgm:pt>
    <dgm:pt modelId="{9D5132AB-C251-42F7-A9B3-83CF867D73D7}">
      <dgm:prSet phldrT="[Tekst]"/>
      <dgm:spPr/>
      <dgm:t>
        <a:bodyPr/>
        <a:lstStyle/>
        <a:p>
          <a:r>
            <a:rPr lang="de-DE" dirty="0"/>
            <a:t>Livello 2</a:t>
          </a:r>
        </a:p>
        <a:p>
          <a:r>
            <a:rPr lang="de-DE" dirty="0" err="1"/>
            <a:t>Comprensione</a:t>
          </a:r>
          <a:endParaRPr lang="nb-NO" dirty="0"/>
        </a:p>
      </dgm:t>
    </dgm:pt>
    <dgm:pt modelId="{7FAE4E27-23CF-4890-B247-B3FE85FF273A}" type="parTrans" cxnId="{69847D13-1FDD-4C97-ADE7-1B8C53C76175}">
      <dgm:prSet/>
      <dgm:spPr/>
      <dgm:t>
        <a:bodyPr/>
        <a:lstStyle/>
        <a:p>
          <a:endParaRPr lang="nb-NO"/>
        </a:p>
      </dgm:t>
    </dgm:pt>
    <dgm:pt modelId="{7D7E29ED-FD88-4247-B2C4-46D1891CF8D0}" type="sibTrans" cxnId="{69847D13-1FDD-4C97-ADE7-1B8C53C76175}">
      <dgm:prSet/>
      <dgm:spPr/>
      <dgm:t>
        <a:bodyPr/>
        <a:lstStyle/>
        <a:p>
          <a:endParaRPr lang="nb-NO"/>
        </a:p>
      </dgm:t>
    </dgm:pt>
    <dgm:pt modelId="{914AFCBE-331B-431D-AC75-74C245BE3CB6}">
      <dgm:prSet phldrT="[Tekst]"/>
      <dgm:spPr/>
      <dgm:t>
        <a:bodyPr/>
        <a:lstStyle/>
        <a:p>
          <a:r>
            <a:rPr lang="de-DE" dirty="0"/>
            <a:t>Livello 3</a:t>
          </a:r>
        </a:p>
        <a:p>
          <a:r>
            <a:rPr lang="de-DE" dirty="0" err="1"/>
            <a:t>Proiezione</a:t>
          </a:r>
          <a:endParaRPr lang="nb-NO" dirty="0"/>
        </a:p>
      </dgm:t>
    </dgm:pt>
    <dgm:pt modelId="{C501FE9E-18A2-4FF5-B5EF-C86729F9C69B}" type="parTrans" cxnId="{74977518-D6B0-45FA-ADD8-704D3A80C98E}">
      <dgm:prSet/>
      <dgm:spPr/>
      <dgm:t>
        <a:bodyPr/>
        <a:lstStyle/>
        <a:p>
          <a:endParaRPr lang="nb-NO"/>
        </a:p>
      </dgm:t>
    </dgm:pt>
    <dgm:pt modelId="{E97D8506-EF9E-4AEB-ADD3-30ED4DC14A88}" type="sibTrans" cxnId="{74977518-D6B0-45FA-ADD8-704D3A80C98E}">
      <dgm:prSet/>
      <dgm:spPr/>
      <dgm:t>
        <a:bodyPr/>
        <a:lstStyle/>
        <a:p>
          <a:endParaRPr lang="nb-NO"/>
        </a:p>
      </dgm:t>
    </dgm:pt>
    <dgm:pt modelId="{DCE67C41-4951-4CDA-9D4F-C88B24C20C71}" type="pres">
      <dgm:prSet presAssocID="{B796EEE4-1CD6-4FE7-9658-E2DD7542689B}" presName="CompostProcess" presStyleCnt="0">
        <dgm:presLayoutVars>
          <dgm:dir/>
          <dgm:resizeHandles val="exact"/>
        </dgm:presLayoutVars>
      </dgm:prSet>
      <dgm:spPr/>
    </dgm:pt>
    <dgm:pt modelId="{B5FEB7E9-E2E9-4805-816E-0589447BBB1F}" type="pres">
      <dgm:prSet presAssocID="{B796EEE4-1CD6-4FE7-9658-E2DD7542689B}" presName="arrow" presStyleLbl="bgShp" presStyleIdx="0" presStyleCnt="1"/>
      <dgm:spPr/>
    </dgm:pt>
    <dgm:pt modelId="{14E6068E-6C76-4854-8545-B7453FB7A94C}" type="pres">
      <dgm:prSet presAssocID="{B796EEE4-1CD6-4FE7-9658-E2DD7542689B}" presName="linearProcess" presStyleCnt="0"/>
      <dgm:spPr/>
    </dgm:pt>
    <dgm:pt modelId="{F5A2F4EC-34B8-4E1A-AD03-63ED703AC7C0}" type="pres">
      <dgm:prSet presAssocID="{D7FE3124-8026-4399-B9E7-021F4541D646}" presName="textNode" presStyleLbl="node1" presStyleIdx="0" presStyleCnt="3">
        <dgm:presLayoutVars>
          <dgm:bulletEnabled val="1"/>
        </dgm:presLayoutVars>
      </dgm:prSet>
      <dgm:spPr/>
    </dgm:pt>
    <dgm:pt modelId="{2AA9B4EE-9226-44FF-9F1D-C7279D92A204}" type="pres">
      <dgm:prSet presAssocID="{673C4DF9-6BD0-4772-8A64-366233725BF0}" presName="sibTrans" presStyleCnt="0"/>
      <dgm:spPr/>
    </dgm:pt>
    <dgm:pt modelId="{D450C82A-820F-4007-8747-D0E34BB1C67A}" type="pres">
      <dgm:prSet presAssocID="{9D5132AB-C251-42F7-A9B3-83CF867D73D7}" presName="textNode" presStyleLbl="node1" presStyleIdx="1" presStyleCnt="3">
        <dgm:presLayoutVars>
          <dgm:bulletEnabled val="1"/>
        </dgm:presLayoutVars>
      </dgm:prSet>
      <dgm:spPr/>
    </dgm:pt>
    <dgm:pt modelId="{B511DEE9-6139-4DF0-8FE9-323E3467ED47}" type="pres">
      <dgm:prSet presAssocID="{7D7E29ED-FD88-4247-B2C4-46D1891CF8D0}" presName="sibTrans" presStyleCnt="0"/>
      <dgm:spPr/>
    </dgm:pt>
    <dgm:pt modelId="{719CB80B-CCE4-41E9-BE0F-69472E79C945}" type="pres">
      <dgm:prSet presAssocID="{914AFCBE-331B-431D-AC75-74C245BE3CB6}" presName="textNode" presStyleLbl="node1" presStyleIdx="2" presStyleCnt="3">
        <dgm:presLayoutVars>
          <dgm:bulletEnabled val="1"/>
        </dgm:presLayoutVars>
      </dgm:prSet>
      <dgm:spPr/>
    </dgm:pt>
  </dgm:ptLst>
  <dgm:cxnLst>
    <dgm:cxn modelId="{69847D13-1FDD-4C97-ADE7-1B8C53C76175}" srcId="{B796EEE4-1CD6-4FE7-9658-E2DD7542689B}" destId="{9D5132AB-C251-42F7-A9B3-83CF867D73D7}" srcOrd="1" destOrd="0" parTransId="{7FAE4E27-23CF-4890-B247-B3FE85FF273A}" sibTransId="{7D7E29ED-FD88-4247-B2C4-46D1891CF8D0}"/>
    <dgm:cxn modelId="{74977518-D6B0-45FA-ADD8-704D3A80C98E}" srcId="{B796EEE4-1CD6-4FE7-9658-E2DD7542689B}" destId="{914AFCBE-331B-431D-AC75-74C245BE3CB6}" srcOrd="2" destOrd="0" parTransId="{C501FE9E-18A2-4FF5-B5EF-C86729F9C69B}" sibTransId="{E97D8506-EF9E-4AEB-ADD3-30ED4DC14A88}"/>
    <dgm:cxn modelId="{3F0F283B-768C-4F87-AFAD-C97B7140B525}" type="presOf" srcId="{D7FE3124-8026-4399-B9E7-021F4541D646}" destId="{F5A2F4EC-34B8-4E1A-AD03-63ED703AC7C0}" srcOrd="0" destOrd="0" presId="urn:microsoft.com/office/officeart/2005/8/layout/hProcess9"/>
    <dgm:cxn modelId="{2EEC3E5F-B453-4EDC-8763-8E090F6E1E60}" type="presOf" srcId="{9D5132AB-C251-42F7-A9B3-83CF867D73D7}" destId="{D450C82A-820F-4007-8747-D0E34BB1C67A}" srcOrd="0" destOrd="0" presId="urn:microsoft.com/office/officeart/2005/8/layout/hProcess9"/>
    <dgm:cxn modelId="{9080F687-AE42-428C-9718-2945690604E3}" type="presOf" srcId="{914AFCBE-331B-431D-AC75-74C245BE3CB6}" destId="{719CB80B-CCE4-41E9-BE0F-69472E79C945}" srcOrd="0" destOrd="0" presId="urn:microsoft.com/office/officeart/2005/8/layout/hProcess9"/>
    <dgm:cxn modelId="{626F828B-680A-44D3-A6CD-27BECB9329BF}" srcId="{B796EEE4-1CD6-4FE7-9658-E2DD7542689B}" destId="{D7FE3124-8026-4399-B9E7-021F4541D646}" srcOrd="0" destOrd="0" parTransId="{98D220BE-1887-4067-9E47-A518F71E6651}" sibTransId="{673C4DF9-6BD0-4772-8A64-366233725BF0}"/>
    <dgm:cxn modelId="{3F77D4CC-1E9A-4B03-B2F9-708B6E0E6B8D}" type="presOf" srcId="{B796EEE4-1CD6-4FE7-9658-E2DD7542689B}" destId="{DCE67C41-4951-4CDA-9D4F-C88B24C20C71}" srcOrd="0" destOrd="0" presId="urn:microsoft.com/office/officeart/2005/8/layout/hProcess9"/>
    <dgm:cxn modelId="{9C2654C3-72BF-42A9-9554-50B28AF1FF02}" type="presParOf" srcId="{DCE67C41-4951-4CDA-9D4F-C88B24C20C71}" destId="{B5FEB7E9-E2E9-4805-816E-0589447BBB1F}" srcOrd="0" destOrd="0" presId="urn:microsoft.com/office/officeart/2005/8/layout/hProcess9"/>
    <dgm:cxn modelId="{AF782C16-9217-4AFD-9947-5391EEFBA32B}" type="presParOf" srcId="{DCE67C41-4951-4CDA-9D4F-C88B24C20C71}" destId="{14E6068E-6C76-4854-8545-B7453FB7A94C}" srcOrd="1" destOrd="0" presId="urn:microsoft.com/office/officeart/2005/8/layout/hProcess9"/>
    <dgm:cxn modelId="{767A5964-8E24-4A80-B376-14AD59B4C575}" type="presParOf" srcId="{14E6068E-6C76-4854-8545-B7453FB7A94C}" destId="{F5A2F4EC-34B8-4E1A-AD03-63ED703AC7C0}" srcOrd="0" destOrd="0" presId="urn:microsoft.com/office/officeart/2005/8/layout/hProcess9"/>
    <dgm:cxn modelId="{0E003BB7-0BE5-4ECB-9742-F766457D3150}" type="presParOf" srcId="{14E6068E-6C76-4854-8545-B7453FB7A94C}" destId="{2AA9B4EE-9226-44FF-9F1D-C7279D92A204}" srcOrd="1" destOrd="0" presId="urn:microsoft.com/office/officeart/2005/8/layout/hProcess9"/>
    <dgm:cxn modelId="{02A39359-CFF5-4193-B004-4CB46E007E62}" type="presParOf" srcId="{14E6068E-6C76-4854-8545-B7453FB7A94C}" destId="{D450C82A-820F-4007-8747-D0E34BB1C67A}" srcOrd="2" destOrd="0" presId="urn:microsoft.com/office/officeart/2005/8/layout/hProcess9"/>
    <dgm:cxn modelId="{E48264C1-A2B6-467E-ACF2-6E2D4D59183D}" type="presParOf" srcId="{14E6068E-6C76-4854-8545-B7453FB7A94C}" destId="{B511DEE9-6139-4DF0-8FE9-323E3467ED47}" srcOrd="3" destOrd="0" presId="urn:microsoft.com/office/officeart/2005/8/layout/hProcess9"/>
    <dgm:cxn modelId="{8A145992-34B8-4BD2-B4DF-85E9D4B960AF}" type="presParOf" srcId="{14E6068E-6C76-4854-8545-B7453FB7A94C}" destId="{719CB80B-CCE4-41E9-BE0F-69472E79C945}" srcOrd="4" destOrd="0" presId="urn:microsoft.com/office/officeart/2005/8/layout/hProcess9"/>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sp="http://schemas.microsoft.com/office/drawing/2008/diagram" xmlns:dgm="http://schemas.openxmlformats.org/drawingml/2006/diagram" xmlns:a="http://schemas.openxmlformats.org/drawingml/2006/main">
  <dgm:ptLst>
    <dgm:pt modelId="{B796EEE4-1CD6-4FE7-9658-E2DD7542689B}" type="doc">
      <dgm:prSet loTypeId="urn:microsoft.com/office/officeart/2005/8/layout/hProcess9" loCatId="process" qsTypeId="urn:microsoft.com/office/officeart/2005/8/quickstyle/simple1" qsCatId="simple" csTypeId="urn:microsoft.com/office/officeart/2005/8/colors/accent1_2" csCatId="accent1" phldr="1"/>
      <dgm:spPr/>
    </dgm:pt>
    <dgm:pt modelId="{D7FE3124-8026-4399-B9E7-021F4541D646}">
      <dgm:prSet phldrT="[Tekst]"/>
      <dgm:spPr/>
      <dgm:t>
        <a:bodyPr/>
        <a:lstStyle/>
        <a:p>
          <a:r>
            <a:rPr lang="de-DE" dirty="0"/>
            <a:t>Livello 1</a:t>
          </a:r>
        </a:p>
        <a:p>
          <a:r>
            <a:rPr lang="de-DE" dirty="0" err="1"/>
            <a:t>Percezione</a:t>
          </a:r>
          <a:endParaRPr lang="nb-NO" dirty="0"/>
        </a:p>
      </dgm:t>
    </dgm:pt>
    <dgm:pt modelId="{98D220BE-1887-4067-9E47-A518F71E6651}" type="parTrans" cxnId="{626F828B-680A-44D3-A6CD-27BECB9329BF}">
      <dgm:prSet/>
      <dgm:spPr/>
      <dgm:t>
        <a:bodyPr/>
        <a:lstStyle/>
        <a:p>
          <a:endParaRPr lang="nb-NO"/>
        </a:p>
      </dgm:t>
    </dgm:pt>
    <dgm:pt modelId="{673C4DF9-6BD0-4772-8A64-366233725BF0}" type="sibTrans" cxnId="{626F828B-680A-44D3-A6CD-27BECB9329BF}">
      <dgm:prSet/>
      <dgm:spPr/>
      <dgm:t>
        <a:bodyPr/>
        <a:lstStyle/>
        <a:p>
          <a:endParaRPr lang="nb-NO"/>
        </a:p>
      </dgm:t>
    </dgm:pt>
    <dgm:pt modelId="{9D5132AB-C251-42F7-A9B3-83CF867D73D7}">
      <dgm:prSet phldrT="[Tekst]"/>
      <dgm:spPr/>
      <dgm:t>
        <a:bodyPr/>
        <a:lstStyle/>
        <a:p>
          <a:r>
            <a:rPr lang="de-DE" dirty="0"/>
            <a:t>Livello 2</a:t>
          </a:r>
        </a:p>
        <a:p>
          <a:r>
            <a:rPr lang="de-DE" dirty="0" err="1"/>
            <a:t>Comprensione</a:t>
          </a:r>
          <a:endParaRPr lang="nb-NO" dirty="0"/>
        </a:p>
      </dgm:t>
    </dgm:pt>
    <dgm:pt modelId="{7FAE4E27-23CF-4890-B247-B3FE85FF273A}" type="parTrans" cxnId="{69847D13-1FDD-4C97-ADE7-1B8C53C76175}">
      <dgm:prSet/>
      <dgm:spPr/>
      <dgm:t>
        <a:bodyPr/>
        <a:lstStyle/>
        <a:p>
          <a:endParaRPr lang="nb-NO"/>
        </a:p>
      </dgm:t>
    </dgm:pt>
    <dgm:pt modelId="{7D7E29ED-FD88-4247-B2C4-46D1891CF8D0}" type="sibTrans" cxnId="{69847D13-1FDD-4C97-ADE7-1B8C53C76175}">
      <dgm:prSet/>
      <dgm:spPr/>
      <dgm:t>
        <a:bodyPr/>
        <a:lstStyle/>
        <a:p>
          <a:endParaRPr lang="nb-NO"/>
        </a:p>
      </dgm:t>
    </dgm:pt>
    <dgm:pt modelId="{914AFCBE-331B-431D-AC75-74C245BE3CB6}">
      <dgm:prSet phldrT="[Tekst]"/>
      <dgm:spPr/>
      <dgm:t>
        <a:bodyPr/>
        <a:lstStyle/>
        <a:p>
          <a:r>
            <a:rPr lang="de-DE" dirty="0"/>
            <a:t>Livello 3</a:t>
          </a:r>
        </a:p>
        <a:p>
          <a:r>
            <a:rPr lang="de-DE" dirty="0" err="1"/>
            <a:t>Proiezione</a:t>
          </a:r>
          <a:endParaRPr lang="nb-NO" dirty="0"/>
        </a:p>
      </dgm:t>
    </dgm:pt>
    <dgm:pt modelId="{C501FE9E-18A2-4FF5-B5EF-C86729F9C69B}" type="parTrans" cxnId="{74977518-D6B0-45FA-ADD8-704D3A80C98E}">
      <dgm:prSet/>
      <dgm:spPr/>
      <dgm:t>
        <a:bodyPr/>
        <a:lstStyle/>
        <a:p>
          <a:endParaRPr lang="nb-NO"/>
        </a:p>
      </dgm:t>
    </dgm:pt>
    <dgm:pt modelId="{E97D8506-EF9E-4AEB-ADD3-30ED4DC14A88}" type="sibTrans" cxnId="{74977518-D6B0-45FA-ADD8-704D3A80C98E}">
      <dgm:prSet/>
      <dgm:spPr/>
      <dgm:t>
        <a:bodyPr/>
        <a:lstStyle/>
        <a:p>
          <a:endParaRPr lang="nb-NO"/>
        </a:p>
      </dgm:t>
    </dgm:pt>
    <dgm:pt modelId="{4EE1A3C9-7F69-4F86-8F10-F97905160B01}" type="pres">
      <dgm:prSet presAssocID="{B796EEE4-1CD6-4FE7-9658-E2DD7542689B}" presName="CompostProcess" presStyleCnt="0">
        <dgm:presLayoutVars>
          <dgm:dir/>
          <dgm:resizeHandles val="exact"/>
        </dgm:presLayoutVars>
      </dgm:prSet>
      <dgm:spPr/>
    </dgm:pt>
    <dgm:pt modelId="{99C8D54D-24BA-4FA6-9849-452E9E141DBC}" type="pres">
      <dgm:prSet presAssocID="{B796EEE4-1CD6-4FE7-9658-E2DD7542689B}" presName="arrow" presStyleLbl="bgShp" presStyleIdx="0" presStyleCnt="1"/>
      <dgm:spPr/>
    </dgm:pt>
    <dgm:pt modelId="{78D2D1B6-F334-4B48-B272-7419F29AEE23}" type="pres">
      <dgm:prSet presAssocID="{B796EEE4-1CD6-4FE7-9658-E2DD7542689B}" presName="linearProcess" presStyleCnt="0"/>
      <dgm:spPr/>
    </dgm:pt>
    <dgm:pt modelId="{10EB2FF2-5E52-4590-A0BC-10ACE1A1694E}" type="pres">
      <dgm:prSet presAssocID="{D7FE3124-8026-4399-B9E7-021F4541D646}" presName="textNode" presStyleLbl="node1" presStyleIdx="0" presStyleCnt="3">
        <dgm:presLayoutVars>
          <dgm:bulletEnabled val="1"/>
        </dgm:presLayoutVars>
      </dgm:prSet>
      <dgm:spPr/>
    </dgm:pt>
    <dgm:pt modelId="{09B04BE6-0F42-42BF-A2F0-F9B7ECF43294}" type="pres">
      <dgm:prSet presAssocID="{673C4DF9-6BD0-4772-8A64-366233725BF0}" presName="sibTrans" presStyleCnt="0"/>
      <dgm:spPr/>
    </dgm:pt>
    <dgm:pt modelId="{1B26BEA6-74A4-4FD4-B6C5-D3F9F698D094}" type="pres">
      <dgm:prSet presAssocID="{9D5132AB-C251-42F7-A9B3-83CF867D73D7}" presName="textNode" presStyleLbl="node1" presStyleIdx="1" presStyleCnt="3">
        <dgm:presLayoutVars>
          <dgm:bulletEnabled val="1"/>
        </dgm:presLayoutVars>
      </dgm:prSet>
      <dgm:spPr/>
    </dgm:pt>
    <dgm:pt modelId="{D4C529C1-452B-4AC7-826B-2F968C3EFBEA}" type="pres">
      <dgm:prSet presAssocID="{7D7E29ED-FD88-4247-B2C4-46D1891CF8D0}" presName="sibTrans" presStyleCnt="0"/>
      <dgm:spPr/>
    </dgm:pt>
    <dgm:pt modelId="{5FF931FF-AF71-4DA7-B809-3AA33CE5C996}" type="pres">
      <dgm:prSet presAssocID="{914AFCBE-331B-431D-AC75-74C245BE3CB6}" presName="textNode" presStyleLbl="node1" presStyleIdx="2" presStyleCnt="3">
        <dgm:presLayoutVars>
          <dgm:bulletEnabled val="1"/>
        </dgm:presLayoutVars>
      </dgm:prSet>
      <dgm:spPr/>
    </dgm:pt>
  </dgm:ptLst>
  <dgm:cxnLst>
    <dgm:cxn modelId="{BB0FBA12-23AA-4B38-A552-3FECA159FFE6}" type="presOf" srcId="{B796EEE4-1CD6-4FE7-9658-E2DD7542689B}" destId="{4EE1A3C9-7F69-4F86-8F10-F97905160B01}" srcOrd="0" destOrd="0" presId="urn:microsoft.com/office/officeart/2005/8/layout/hProcess9"/>
    <dgm:cxn modelId="{69847D13-1FDD-4C97-ADE7-1B8C53C76175}" srcId="{B796EEE4-1CD6-4FE7-9658-E2DD7542689B}" destId="{9D5132AB-C251-42F7-A9B3-83CF867D73D7}" srcOrd="1" destOrd="0" parTransId="{7FAE4E27-23CF-4890-B247-B3FE85FF273A}" sibTransId="{7D7E29ED-FD88-4247-B2C4-46D1891CF8D0}"/>
    <dgm:cxn modelId="{74977518-D6B0-45FA-ADD8-704D3A80C98E}" srcId="{B796EEE4-1CD6-4FE7-9658-E2DD7542689B}" destId="{914AFCBE-331B-431D-AC75-74C245BE3CB6}" srcOrd="2" destOrd="0" parTransId="{C501FE9E-18A2-4FF5-B5EF-C86729F9C69B}" sibTransId="{E97D8506-EF9E-4AEB-ADD3-30ED4DC14A88}"/>
    <dgm:cxn modelId="{626F828B-680A-44D3-A6CD-27BECB9329BF}" srcId="{B796EEE4-1CD6-4FE7-9658-E2DD7542689B}" destId="{D7FE3124-8026-4399-B9E7-021F4541D646}" srcOrd="0" destOrd="0" parTransId="{98D220BE-1887-4067-9E47-A518F71E6651}" sibTransId="{673C4DF9-6BD0-4772-8A64-366233725BF0}"/>
    <dgm:cxn modelId="{44FF1BB2-74F9-4ED2-B899-294F087C5BAB}" type="presOf" srcId="{9D5132AB-C251-42F7-A9B3-83CF867D73D7}" destId="{1B26BEA6-74A4-4FD4-B6C5-D3F9F698D094}" srcOrd="0" destOrd="0" presId="urn:microsoft.com/office/officeart/2005/8/layout/hProcess9"/>
    <dgm:cxn modelId="{335359B4-CC40-4839-B710-914601EA50F3}" type="presOf" srcId="{914AFCBE-331B-431D-AC75-74C245BE3CB6}" destId="{5FF931FF-AF71-4DA7-B809-3AA33CE5C996}" srcOrd="0" destOrd="0" presId="urn:microsoft.com/office/officeart/2005/8/layout/hProcess9"/>
    <dgm:cxn modelId="{3B840DD6-0A47-4252-8249-87D429728D1B}" type="presOf" srcId="{D7FE3124-8026-4399-B9E7-021F4541D646}" destId="{10EB2FF2-5E52-4590-A0BC-10ACE1A1694E}" srcOrd="0" destOrd="0" presId="urn:microsoft.com/office/officeart/2005/8/layout/hProcess9"/>
    <dgm:cxn modelId="{B37903A8-102B-460D-9E09-88ED57352576}" type="presParOf" srcId="{4EE1A3C9-7F69-4F86-8F10-F97905160B01}" destId="{99C8D54D-24BA-4FA6-9849-452E9E141DBC}" srcOrd="0" destOrd="0" presId="urn:microsoft.com/office/officeart/2005/8/layout/hProcess9"/>
    <dgm:cxn modelId="{3F9061CB-B83D-444C-B72F-2858B506BA58}" type="presParOf" srcId="{4EE1A3C9-7F69-4F86-8F10-F97905160B01}" destId="{78D2D1B6-F334-4B48-B272-7419F29AEE23}" srcOrd="1" destOrd="0" presId="urn:microsoft.com/office/officeart/2005/8/layout/hProcess9"/>
    <dgm:cxn modelId="{4AAECBCC-825C-456D-ADC0-0BEF9CD6E5CB}" type="presParOf" srcId="{78D2D1B6-F334-4B48-B272-7419F29AEE23}" destId="{10EB2FF2-5E52-4590-A0BC-10ACE1A1694E}" srcOrd="0" destOrd="0" presId="urn:microsoft.com/office/officeart/2005/8/layout/hProcess9"/>
    <dgm:cxn modelId="{90D72ED2-3A12-411C-AE56-ADDE8AB48147}" type="presParOf" srcId="{78D2D1B6-F334-4B48-B272-7419F29AEE23}" destId="{09B04BE6-0F42-42BF-A2F0-F9B7ECF43294}" srcOrd="1" destOrd="0" presId="urn:microsoft.com/office/officeart/2005/8/layout/hProcess9"/>
    <dgm:cxn modelId="{DE76CFA2-7906-48C1-8E25-25ECEA3144F6}" type="presParOf" srcId="{78D2D1B6-F334-4B48-B272-7419F29AEE23}" destId="{1B26BEA6-74A4-4FD4-B6C5-D3F9F698D094}" srcOrd="2" destOrd="0" presId="urn:microsoft.com/office/officeart/2005/8/layout/hProcess9"/>
    <dgm:cxn modelId="{9450D16C-5C06-4044-BFED-727DDA9D2312}" type="presParOf" srcId="{78D2D1B6-F334-4B48-B272-7419F29AEE23}" destId="{D4C529C1-452B-4AC7-826B-2F968C3EFBEA}" srcOrd="3" destOrd="0" presId="urn:microsoft.com/office/officeart/2005/8/layout/hProcess9"/>
    <dgm:cxn modelId="{33CB3DCB-259C-4C7E-A328-C7C2E3C4DC25}" type="presParOf" srcId="{78D2D1B6-F334-4B48-B272-7419F29AEE23}" destId="{5FF931FF-AF71-4DA7-B809-3AA33CE5C996}"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sp="http://schemas.microsoft.com/office/drawing/2008/diagram" xmlns:dgm="http://schemas.openxmlformats.org/drawingml/2006/diagram" xmlns:a="http://schemas.openxmlformats.org/drawingml/2006/main">
  <dgm:ptLst>
    <dgm:pt modelId="{B796EEE4-1CD6-4FE7-9658-E2DD7542689B}" type="doc">
      <dgm:prSet loTypeId="urn:microsoft.com/office/officeart/2005/8/layout/hProcess9" loCatId="process" qsTypeId="urn:microsoft.com/office/officeart/2005/8/quickstyle/simple1" qsCatId="simple" csTypeId="urn:microsoft.com/office/officeart/2005/8/colors/colorful2" csCatId="colorful" phldr="1"/>
      <dgm:spPr/>
    </dgm:pt>
    <dgm:pt modelId="{D7FE3124-8026-4399-B9E7-021F4541D646}">
      <dgm:prSet phldrT="[Tekst]"/>
      <dgm:spPr/>
      <dgm:t>
        <a:bodyPr/>
        <a:lstStyle/>
        <a:p>
          <a:r>
            <a:rPr lang="de-DE" dirty="0"/>
            <a:t>Livello 1</a:t>
          </a:r>
        </a:p>
        <a:p>
          <a:r>
            <a:rPr lang="de-DE" dirty="0" err="1"/>
            <a:t>Percezione</a:t>
          </a:r>
          <a:endParaRPr lang="nb-NO" dirty="0"/>
        </a:p>
      </dgm:t>
    </dgm:pt>
    <dgm:pt modelId="{98D220BE-1887-4067-9E47-A518F71E6651}" type="parTrans" cxnId="{626F828B-680A-44D3-A6CD-27BECB9329BF}">
      <dgm:prSet/>
      <dgm:spPr/>
      <dgm:t>
        <a:bodyPr/>
        <a:lstStyle/>
        <a:p>
          <a:endParaRPr lang="nb-NO"/>
        </a:p>
      </dgm:t>
    </dgm:pt>
    <dgm:pt modelId="{673C4DF9-6BD0-4772-8A64-366233725BF0}" type="sibTrans" cxnId="{626F828B-680A-44D3-A6CD-27BECB9329BF}">
      <dgm:prSet/>
      <dgm:spPr/>
      <dgm:t>
        <a:bodyPr/>
        <a:lstStyle/>
        <a:p>
          <a:endParaRPr lang="nb-NO"/>
        </a:p>
      </dgm:t>
    </dgm:pt>
    <dgm:pt modelId="{9D5132AB-C251-42F7-A9B3-83CF867D73D7}">
      <dgm:prSet phldrT="[Tekst]"/>
      <dgm:spPr/>
      <dgm:t>
        <a:bodyPr/>
        <a:lstStyle/>
        <a:p>
          <a:r>
            <a:rPr lang="de-DE" dirty="0"/>
            <a:t>Livello 2</a:t>
          </a:r>
        </a:p>
        <a:p>
          <a:r>
            <a:rPr lang="de-DE" dirty="0" err="1"/>
            <a:t>Comprensione</a:t>
          </a:r>
          <a:endParaRPr lang="nb-NO" dirty="0"/>
        </a:p>
      </dgm:t>
    </dgm:pt>
    <dgm:pt modelId="{7FAE4E27-23CF-4890-B247-B3FE85FF273A}" type="parTrans" cxnId="{69847D13-1FDD-4C97-ADE7-1B8C53C76175}">
      <dgm:prSet/>
      <dgm:spPr/>
      <dgm:t>
        <a:bodyPr/>
        <a:lstStyle/>
        <a:p>
          <a:endParaRPr lang="nb-NO"/>
        </a:p>
      </dgm:t>
    </dgm:pt>
    <dgm:pt modelId="{7D7E29ED-FD88-4247-B2C4-46D1891CF8D0}" type="sibTrans" cxnId="{69847D13-1FDD-4C97-ADE7-1B8C53C76175}">
      <dgm:prSet/>
      <dgm:spPr/>
      <dgm:t>
        <a:bodyPr/>
        <a:lstStyle/>
        <a:p>
          <a:endParaRPr lang="nb-NO"/>
        </a:p>
      </dgm:t>
    </dgm:pt>
    <dgm:pt modelId="{914AFCBE-331B-431D-AC75-74C245BE3CB6}">
      <dgm:prSet phldrT="[Tekst]"/>
      <dgm:spPr/>
      <dgm:t>
        <a:bodyPr/>
        <a:lstStyle/>
        <a:p>
          <a:r>
            <a:rPr lang="de-DE" dirty="0"/>
            <a:t>Livello 3</a:t>
          </a:r>
        </a:p>
        <a:p>
          <a:r>
            <a:rPr lang="de-DE" dirty="0" err="1"/>
            <a:t>Proiezione</a:t>
          </a:r>
          <a:endParaRPr lang="nb-NO" dirty="0"/>
        </a:p>
      </dgm:t>
    </dgm:pt>
    <dgm:pt modelId="{C501FE9E-18A2-4FF5-B5EF-C86729F9C69B}" type="parTrans" cxnId="{74977518-D6B0-45FA-ADD8-704D3A80C98E}">
      <dgm:prSet/>
      <dgm:spPr/>
      <dgm:t>
        <a:bodyPr/>
        <a:lstStyle/>
        <a:p>
          <a:endParaRPr lang="nb-NO"/>
        </a:p>
      </dgm:t>
    </dgm:pt>
    <dgm:pt modelId="{E97D8506-EF9E-4AEB-ADD3-30ED4DC14A88}" type="sibTrans" cxnId="{74977518-D6B0-45FA-ADD8-704D3A80C98E}">
      <dgm:prSet/>
      <dgm:spPr/>
      <dgm:t>
        <a:bodyPr/>
        <a:lstStyle/>
        <a:p>
          <a:endParaRPr lang="nb-NO"/>
        </a:p>
      </dgm:t>
    </dgm:pt>
    <dgm:pt modelId="{DCE67C41-4951-4CDA-9D4F-C88B24C20C71}" type="pres">
      <dgm:prSet presAssocID="{B796EEE4-1CD6-4FE7-9658-E2DD7542689B}" presName="CompostProcess" presStyleCnt="0">
        <dgm:presLayoutVars>
          <dgm:dir/>
          <dgm:resizeHandles val="exact"/>
        </dgm:presLayoutVars>
      </dgm:prSet>
      <dgm:spPr/>
    </dgm:pt>
    <dgm:pt modelId="{B5FEB7E9-E2E9-4805-816E-0589447BBB1F}" type="pres">
      <dgm:prSet presAssocID="{B796EEE4-1CD6-4FE7-9658-E2DD7542689B}" presName="arrow" presStyleLbl="bgShp" presStyleIdx="0" presStyleCnt="1"/>
      <dgm:spPr/>
    </dgm:pt>
    <dgm:pt modelId="{14E6068E-6C76-4854-8545-B7453FB7A94C}" type="pres">
      <dgm:prSet presAssocID="{B796EEE4-1CD6-4FE7-9658-E2DD7542689B}" presName="linearProcess" presStyleCnt="0"/>
      <dgm:spPr/>
    </dgm:pt>
    <dgm:pt modelId="{F5A2F4EC-34B8-4E1A-AD03-63ED703AC7C0}" type="pres">
      <dgm:prSet presAssocID="{D7FE3124-8026-4399-B9E7-021F4541D646}" presName="textNode" presStyleLbl="node1" presStyleIdx="0" presStyleCnt="3">
        <dgm:presLayoutVars>
          <dgm:bulletEnabled val="1"/>
        </dgm:presLayoutVars>
      </dgm:prSet>
      <dgm:spPr/>
    </dgm:pt>
    <dgm:pt modelId="{2AA9B4EE-9226-44FF-9F1D-C7279D92A204}" type="pres">
      <dgm:prSet presAssocID="{673C4DF9-6BD0-4772-8A64-366233725BF0}" presName="sibTrans" presStyleCnt="0"/>
      <dgm:spPr/>
    </dgm:pt>
    <dgm:pt modelId="{D450C82A-820F-4007-8747-D0E34BB1C67A}" type="pres">
      <dgm:prSet presAssocID="{9D5132AB-C251-42F7-A9B3-83CF867D73D7}" presName="textNode" presStyleLbl="node1" presStyleIdx="1" presStyleCnt="3">
        <dgm:presLayoutVars>
          <dgm:bulletEnabled val="1"/>
        </dgm:presLayoutVars>
      </dgm:prSet>
      <dgm:spPr/>
    </dgm:pt>
    <dgm:pt modelId="{B511DEE9-6139-4DF0-8FE9-323E3467ED47}" type="pres">
      <dgm:prSet presAssocID="{7D7E29ED-FD88-4247-B2C4-46D1891CF8D0}" presName="sibTrans" presStyleCnt="0"/>
      <dgm:spPr/>
    </dgm:pt>
    <dgm:pt modelId="{719CB80B-CCE4-41E9-BE0F-69472E79C945}" type="pres">
      <dgm:prSet presAssocID="{914AFCBE-331B-431D-AC75-74C245BE3CB6}" presName="textNode" presStyleLbl="node1" presStyleIdx="2" presStyleCnt="3">
        <dgm:presLayoutVars>
          <dgm:bulletEnabled val="1"/>
        </dgm:presLayoutVars>
      </dgm:prSet>
      <dgm:spPr/>
    </dgm:pt>
  </dgm:ptLst>
  <dgm:cxnLst>
    <dgm:cxn modelId="{69847D13-1FDD-4C97-ADE7-1B8C53C76175}" srcId="{B796EEE4-1CD6-4FE7-9658-E2DD7542689B}" destId="{9D5132AB-C251-42F7-A9B3-83CF867D73D7}" srcOrd="1" destOrd="0" parTransId="{7FAE4E27-23CF-4890-B247-B3FE85FF273A}" sibTransId="{7D7E29ED-FD88-4247-B2C4-46D1891CF8D0}"/>
    <dgm:cxn modelId="{74977518-D6B0-45FA-ADD8-704D3A80C98E}" srcId="{B796EEE4-1CD6-4FE7-9658-E2DD7542689B}" destId="{914AFCBE-331B-431D-AC75-74C245BE3CB6}" srcOrd="2" destOrd="0" parTransId="{C501FE9E-18A2-4FF5-B5EF-C86729F9C69B}" sibTransId="{E97D8506-EF9E-4AEB-ADD3-30ED4DC14A88}"/>
    <dgm:cxn modelId="{3F0F283B-768C-4F87-AFAD-C97B7140B525}" type="presOf" srcId="{D7FE3124-8026-4399-B9E7-021F4541D646}" destId="{F5A2F4EC-34B8-4E1A-AD03-63ED703AC7C0}" srcOrd="0" destOrd="0" presId="urn:microsoft.com/office/officeart/2005/8/layout/hProcess9"/>
    <dgm:cxn modelId="{2EEC3E5F-B453-4EDC-8763-8E090F6E1E60}" type="presOf" srcId="{9D5132AB-C251-42F7-A9B3-83CF867D73D7}" destId="{D450C82A-820F-4007-8747-D0E34BB1C67A}" srcOrd="0" destOrd="0" presId="urn:microsoft.com/office/officeart/2005/8/layout/hProcess9"/>
    <dgm:cxn modelId="{9080F687-AE42-428C-9718-2945690604E3}" type="presOf" srcId="{914AFCBE-331B-431D-AC75-74C245BE3CB6}" destId="{719CB80B-CCE4-41E9-BE0F-69472E79C945}" srcOrd="0" destOrd="0" presId="urn:microsoft.com/office/officeart/2005/8/layout/hProcess9"/>
    <dgm:cxn modelId="{626F828B-680A-44D3-A6CD-27BECB9329BF}" srcId="{B796EEE4-1CD6-4FE7-9658-E2DD7542689B}" destId="{D7FE3124-8026-4399-B9E7-021F4541D646}" srcOrd="0" destOrd="0" parTransId="{98D220BE-1887-4067-9E47-A518F71E6651}" sibTransId="{673C4DF9-6BD0-4772-8A64-366233725BF0}"/>
    <dgm:cxn modelId="{3F77D4CC-1E9A-4B03-B2F9-708B6E0E6B8D}" type="presOf" srcId="{B796EEE4-1CD6-4FE7-9658-E2DD7542689B}" destId="{DCE67C41-4951-4CDA-9D4F-C88B24C20C71}" srcOrd="0" destOrd="0" presId="urn:microsoft.com/office/officeart/2005/8/layout/hProcess9"/>
    <dgm:cxn modelId="{9C2654C3-72BF-42A9-9554-50B28AF1FF02}" type="presParOf" srcId="{DCE67C41-4951-4CDA-9D4F-C88B24C20C71}" destId="{B5FEB7E9-E2E9-4805-816E-0589447BBB1F}" srcOrd="0" destOrd="0" presId="urn:microsoft.com/office/officeart/2005/8/layout/hProcess9"/>
    <dgm:cxn modelId="{AF782C16-9217-4AFD-9947-5391EEFBA32B}" type="presParOf" srcId="{DCE67C41-4951-4CDA-9D4F-C88B24C20C71}" destId="{14E6068E-6C76-4854-8545-B7453FB7A94C}" srcOrd="1" destOrd="0" presId="urn:microsoft.com/office/officeart/2005/8/layout/hProcess9"/>
    <dgm:cxn modelId="{767A5964-8E24-4A80-B376-14AD59B4C575}" type="presParOf" srcId="{14E6068E-6C76-4854-8545-B7453FB7A94C}" destId="{F5A2F4EC-34B8-4E1A-AD03-63ED703AC7C0}" srcOrd="0" destOrd="0" presId="urn:microsoft.com/office/officeart/2005/8/layout/hProcess9"/>
    <dgm:cxn modelId="{0E003BB7-0BE5-4ECB-9742-F766457D3150}" type="presParOf" srcId="{14E6068E-6C76-4854-8545-B7453FB7A94C}" destId="{2AA9B4EE-9226-44FF-9F1D-C7279D92A204}" srcOrd="1" destOrd="0" presId="urn:microsoft.com/office/officeart/2005/8/layout/hProcess9"/>
    <dgm:cxn modelId="{02A39359-CFF5-4193-B004-4CB46E007E62}" type="presParOf" srcId="{14E6068E-6C76-4854-8545-B7453FB7A94C}" destId="{D450C82A-820F-4007-8747-D0E34BB1C67A}" srcOrd="2" destOrd="0" presId="urn:microsoft.com/office/officeart/2005/8/layout/hProcess9"/>
    <dgm:cxn modelId="{E48264C1-A2B6-467E-ACF2-6E2D4D59183D}" type="presParOf" srcId="{14E6068E-6C76-4854-8545-B7453FB7A94C}" destId="{B511DEE9-6139-4DF0-8FE9-323E3467ED47}" srcOrd="3" destOrd="0" presId="urn:microsoft.com/office/officeart/2005/8/layout/hProcess9"/>
    <dgm:cxn modelId="{8A145992-34B8-4BD2-B4DF-85E9D4B960AF}" type="presParOf" srcId="{14E6068E-6C76-4854-8545-B7453FB7A94C}" destId="{719CB80B-CCE4-41E9-BE0F-69472E79C945}" srcOrd="4"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sp="http://schemas.microsoft.com/office/drawing/2008/diagram" xmlns:dgm="http://schemas.openxmlformats.org/drawingml/2006/diagram" xmlns:a="http://schemas.openxmlformats.org/drawingml/2006/main">
  <dgm:ptLst>
    <dgm:pt modelId="{B796EEE4-1CD6-4FE7-9658-E2DD7542689B}" type="doc">
      <dgm:prSet loTypeId="urn:microsoft.com/office/officeart/2005/8/layout/hProcess9" loCatId="process" qsTypeId="urn:microsoft.com/office/officeart/2005/8/quickstyle/simple1" qsCatId="simple" csTypeId="urn:microsoft.com/office/officeart/2005/8/colors/accent1_2" csCatId="accent1" phldr="1"/>
      <dgm:spPr/>
    </dgm:pt>
    <dgm:pt modelId="{D7FE3124-8026-4399-B9E7-021F4541D646}">
      <dgm:prSet phldrT="[Tekst]"/>
      <dgm:spPr/>
      <dgm:t>
        <a:bodyPr/>
        <a:lstStyle/>
        <a:p>
          <a:r>
            <a:rPr lang="de-DE" dirty="0"/>
            <a:t>Livello 1</a:t>
          </a:r>
        </a:p>
        <a:p>
          <a:r>
            <a:rPr lang="de-DE" dirty="0" err="1"/>
            <a:t>Percezione</a:t>
          </a:r>
          <a:endParaRPr lang="nb-NO" dirty="0"/>
        </a:p>
      </dgm:t>
    </dgm:pt>
    <dgm:pt modelId="{98D220BE-1887-4067-9E47-A518F71E6651}" type="parTrans" cxnId="{626F828B-680A-44D3-A6CD-27BECB9329BF}">
      <dgm:prSet/>
      <dgm:spPr/>
      <dgm:t>
        <a:bodyPr/>
        <a:lstStyle/>
        <a:p>
          <a:endParaRPr lang="nb-NO"/>
        </a:p>
      </dgm:t>
    </dgm:pt>
    <dgm:pt modelId="{673C4DF9-6BD0-4772-8A64-366233725BF0}" type="sibTrans" cxnId="{626F828B-680A-44D3-A6CD-27BECB9329BF}">
      <dgm:prSet/>
      <dgm:spPr/>
      <dgm:t>
        <a:bodyPr/>
        <a:lstStyle/>
        <a:p>
          <a:endParaRPr lang="nb-NO"/>
        </a:p>
      </dgm:t>
    </dgm:pt>
    <dgm:pt modelId="{9D5132AB-C251-42F7-A9B3-83CF867D73D7}">
      <dgm:prSet phldrT="[Tekst]"/>
      <dgm:spPr/>
      <dgm:t>
        <a:bodyPr/>
        <a:lstStyle/>
        <a:p>
          <a:r>
            <a:rPr lang="de-DE" dirty="0"/>
            <a:t>Livello 2</a:t>
          </a:r>
        </a:p>
        <a:p>
          <a:r>
            <a:rPr lang="de-DE" dirty="0" err="1"/>
            <a:t>Comprensione</a:t>
          </a:r>
          <a:endParaRPr lang="nb-NO" dirty="0"/>
        </a:p>
      </dgm:t>
    </dgm:pt>
    <dgm:pt modelId="{7FAE4E27-23CF-4890-B247-B3FE85FF273A}" type="parTrans" cxnId="{69847D13-1FDD-4C97-ADE7-1B8C53C76175}">
      <dgm:prSet/>
      <dgm:spPr/>
      <dgm:t>
        <a:bodyPr/>
        <a:lstStyle/>
        <a:p>
          <a:endParaRPr lang="nb-NO"/>
        </a:p>
      </dgm:t>
    </dgm:pt>
    <dgm:pt modelId="{7D7E29ED-FD88-4247-B2C4-46D1891CF8D0}" type="sibTrans" cxnId="{69847D13-1FDD-4C97-ADE7-1B8C53C76175}">
      <dgm:prSet/>
      <dgm:spPr/>
      <dgm:t>
        <a:bodyPr/>
        <a:lstStyle/>
        <a:p>
          <a:endParaRPr lang="nb-NO"/>
        </a:p>
      </dgm:t>
    </dgm:pt>
    <dgm:pt modelId="{914AFCBE-331B-431D-AC75-74C245BE3CB6}">
      <dgm:prSet phldrT="[Tekst]"/>
      <dgm:spPr/>
      <dgm:t>
        <a:bodyPr/>
        <a:lstStyle/>
        <a:p>
          <a:r>
            <a:rPr lang="de-DE" dirty="0"/>
            <a:t>Livello 3</a:t>
          </a:r>
        </a:p>
        <a:p>
          <a:r>
            <a:rPr lang="de-DE" dirty="0" err="1"/>
            <a:t>Proiezione</a:t>
          </a:r>
          <a:endParaRPr lang="nb-NO" dirty="0"/>
        </a:p>
      </dgm:t>
    </dgm:pt>
    <dgm:pt modelId="{C501FE9E-18A2-4FF5-B5EF-C86729F9C69B}" type="parTrans" cxnId="{74977518-D6B0-45FA-ADD8-704D3A80C98E}">
      <dgm:prSet/>
      <dgm:spPr/>
      <dgm:t>
        <a:bodyPr/>
        <a:lstStyle/>
        <a:p>
          <a:endParaRPr lang="nb-NO"/>
        </a:p>
      </dgm:t>
    </dgm:pt>
    <dgm:pt modelId="{E97D8506-EF9E-4AEB-ADD3-30ED4DC14A88}" type="sibTrans" cxnId="{74977518-D6B0-45FA-ADD8-704D3A80C98E}">
      <dgm:prSet/>
      <dgm:spPr/>
      <dgm:t>
        <a:bodyPr/>
        <a:lstStyle/>
        <a:p>
          <a:endParaRPr lang="nb-NO"/>
        </a:p>
      </dgm:t>
    </dgm:pt>
    <dgm:pt modelId="{4EE1A3C9-7F69-4F86-8F10-F97905160B01}" type="pres">
      <dgm:prSet presAssocID="{B796EEE4-1CD6-4FE7-9658-E2DD7542689B}" presName="CompostProcess" presStyleCnt="0">
        <dgm:presLayoutVars>
          <dgm:dir/>
          <dgm:resizeHandles val="exact"/>
        </dgm:presLayoutVars>
      </dgm:prSet>
      <dgm:spPr/>
    </dgm:pt>
    <dgm:pt modelId="{99C8D54D-24BA-4FA6-9849-452E9E141DBC}" type="pres">
      <dgm:prSet presAssocID="{B796EEE4-1CD6-4FE7-9658-E2DD7542689B}" presName="arrow" presStyleLbl="bgShp" presStyleIdx="0" presStyleCnt="1" custLinFactNeighborX="-1219" custLinFactNeighborY="21998"/>
      <dgm:spPr/>
    </dgm:pt>
    <dgm:pt modelId="{78D2D1B6-F334-4B48-B272-7419F29AEE23}" type="pres">
      <dgm:prSet presAssocID="{B796EEE4-1CD6-4FE7-9658-E2DD7542689B}" presName="linearProcess" presStyleCnt="0"/>
      <dgm:spPr/>
    </dgm:pt>
    <dgm:pt modelId="{10EB2FF2-5E52-4590-A0BC-10ACE1A1694E}" type="pres">
      <dgm:prSet presAssocID="{D7FE3124-8026-4399-B9E7-021F4541D646}" presName="textNode" presStyleLbl="node1" presStyleIdx="0" presStyleCnt="3">
        <dgm:presLayoutVars>
          <dgm:bulletEnabled val="1"/>
        </dgm:presLayoutVars>
      </dgm:prSet>
      <dgm:spPr/>
    </dgm:pt>
    <dgm:pt modelId="{09B04BE6-0F42-42BF-A2F0-F9B7ECF43294}" type="pres">
      <dgm:prSet presAssocID="{673C4DF9-6BD0-4772-8A64-366233725BF0}" presName="sibTrans" presStyleCnt="0"/>
      <dgm:spPr/>
    </dgm:pt>
    <dgm:pt modelId="{1B26BEA6-74A4-4FD4-B6C5-D3F9F698D094}" type="pres">
      <dgm:prSet presAssocID="{9D5132AB-C251-42F7-A9B3-83CF867D73D7}" presName="textNode" presStyleLbl="node1" presStyleIdx="1" presStyleCnt="3">
        <dgm:presLayoutVars>
          <dgm:bulletEnabled val="1"/>
        </dgm:presLayoutVars>
      </dgm:prSet>
      <dgm:spPr/>
    </dgm:pt>
    <dgm:pt modelId="{D4C529C1-452B-4AC7-826B-2F968C3EFBEA}" type="pres">
      <dgm:prSet presAssocID="{7D7E29ED-FD88-4247-B2C4-46D1891CF8D0}" presName="sibTrans" presStyleCnt="0"/>
      <dgm:spPr/>
    </dgm:pt>
    <dgm:pt modelId="{5FF931FF-AF71-4DA7-B809-3AA33CE5C996}" type="pres">
      <dgm:prSet presAssocID="{914AFCBE-331B-431D-AC75-74C245BE3CB6}" presName="textNode" presStyleLbl="node1" presStyleIdx="2" presStyleCnt="3">
        <dgm:presLayoutVars>
          <dgm:bulletEnabled val="1"/>
        </dgm:presLayoutVars>
      </dgm:prSet>
      <dgm:spPr/>
    </dgm:pt>
  </dgm:ptLst>
  <dgm:cxnLst>
    <dgm:cxn modelId="{BB0FBA12-23AA-4B38-A552-3FECA159FFE6}" type="presOf" srcId="{B796EEE4-1CD6-4FE7-9658-E2DD7542689B}" destId="{4EE1A3C9-7F69-4F86-8F10-F97905160B01}" srcOrd="0" destOrd="0" presId="urn:microsoft.com/office/officeart/2005/8/layout/hProcess9"/>
    <dgm:cxn modelId="{69847D13-1FDD-4C97-ADE7-1B8C53C76175}" srcId="{B796EEE4-1CD6-4FE7-9658-E2DD7542689B}" destId="{9D5132AB-C251-42F7-A9B3-83CF867D73D7}" srcOrd="1" destOrd="0" parTransId="{7FAE4E27-23CF-4890-B247-B3FE85FF273A}" sibTransId="{7D7E29ED-FD88-4247-B2C4-46D1891CF8D0}"/>
    <dgm:cxn modelId="{74977518-D6B0-45FA-ADD8-704D3A80C98E}" srcId="{B796EEE4-1CD6-4FE7-9658-E2DD7542689B}" destId="{914AFCBE-331B-431D-AC75-74C245BE3CB6}" srcOrd="2" destOrd="0" parTransId="{C501FE9E-18A2-4FF5-B5EF-C86729F9C69B}" sibTransId="{E97D8506-EF9E-4AEB-ADD3-30ED4DC14A88}"/>
    <dgm:cxn modelId="{626F828B-680A-44D3-A6CD-27BECB9329BF}" srcId="{B796EEE4-1CD6-4FE7-9658-E2DD7542689B}" destId="{D7FE3124-8026-4399-B9E7-021F4541D646}" srcOrd="0" destOrd="0" parTransId="{98D220BE-1887-4067-9E47-A518F71E6651}" sibTransId="{673C4DF9-6BD0-4772-8A64-366233725BF0}"/>
    <dgm:cxn modelId="{44FF1BB2-74F9-4ED2-B899-294F087C5BAB}" type="presOf" srcId="{9D5132AB-C251-42F7-A9B3-83CF867D73D7}" destId="{1B26BEA6-74A4-4FD4-B6C5-D3F9F698D094}" srcOrd="0" destOrd="0" presId="urn:microsoft.com/office/officeart/2005/8/layout/hProcess9"/>
    <dgm:cxn modelId="{335359B4-CC40-4839-B710-914601EA50F3}" type="presOf" srcId="{914AFCBE-331B-431D-AC75-74C245BE3CB6}" destId="{5FF931FF-AF71-4DA7-B809-3AA33CE5C996}" srcOrd="0" destOrd="0" presId="urn:microsoft.com/office/officeart/2005/8/layout/hProcess9"/>
    <dgm:cxn modelId="{3B840DD6-0A47-4252-8249-87D429728D1B}" type="presOf" srcId="{D7FE3124-8026-4399-B9E7-021F4541D646}" destId="{10EB2FF2-5E52-4590-A0BC-10ACE1A1694E}" srcOrd="0" destOrd="0" presId="urn:microsoft.com/office/officeart/2005/8/layout/hProcess9"/>
    <dgm:cxn modelId="{B37903A8-102B-460D-9E09-88ED57352576}" type="presParOf" srcId="{4EE1A3C9-7F69-4F86-8F10-F97905160B01}" destId="{99C8D54D-24BA-4FA6-9849-452E9E141DBC}" srcOrd="0" destOrd="0" presId="urn:microsoft.com/office/officeart/2005/8/layout/hProcess9"/>
    <dgm:cxn modelId="{3F9061CB-B83D-444C-B72F-2858B506BA58}" type="presParOf" srcId="{4EE1A3C9-7F69-4F86-8F10-F97905160B01}" destId="{78D2D1B6-F334-4B48-B272-7419F29AEE23}" srcOrd="1" destOrd="0" presId="urn:microsoft.com/office/officeart/2005/8/layout/hProcess9"/>
    <dgm:cxn modelId="{4AAECBCC-825C-456D-ADC0-0BEF9CD6E5CB}" type="presParOf" srcId="{78D2D1B6-F334-4B48-B272-7419F29AEE23}" destId="{10EB2FF2-5E52-4590-A0BC-10ACE1A1694E}" srcOrd="0" destOrd="0" presId="urn:microsoft.com/office/officeart/2005/8/layout/hProcess9"/>
    <dgm:cxn modelId="{90D72ED2-3A12-411C-AE56-ADDE8AB48147}" type="presParOf" srcId="{78D2D1B6-F334-4B48-B272-7419F29AEE23}" destId="{09B04BE6-0F42-42BF-A2F0-F9B7ECF43294}" srcOrd="1" destOrd="0" presId="urn:microsoft.com/office/officeart/2005/8/layout/hProcess9"/>
    <dgm:cxn modelId="{DE76CFA2-7906-48C1-8E25-25ECEA3144F6}" type="presParOf" srcId="{78D2D1B6-F334-4B48-B272-7419F29AEE23}" destId="{1B26BEA6-74A4-4FD4-B6C5-D3F9F698D094}" srcOrd="2" destOrd="0" presId="urn:microsoft.com/office/officeart/2005/8/layout/hProcess9"/>
    <dgm:cxn modelId="{9450D16C-5C06-4044-BFED-727DDA9D2312}" type="presParOf" srcId="{78D2D1B6-F334-4B48-B272-7419F29AEE23}" destId="{D4C529C1-452B-4AC7-826B-2F968C3EFBEA}" srcOrd="3" destOrd="0" presId="urn:microsoft.com/office/officeart/2005/8/layout/hProcess9"/>
    <dgm:cxn modelId="{33CB3DCB-259C-4C7E-A328-C7C2E3C4DC25}" type="presParOf" srcId="{78D2D1B6-F334-4B48-B272-7419F29AEE23}" destId="{5FF931FF-AF71-4DA7-B809-3AA33CE5C996}"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sp="http://schemas.microsoft.com/office/drawing/2008/diagram" xmlns:dgm="http://schemas.openxmlformats.org/drawingml/2006/diagram" xmlns:a="http://schemas.openxmlformats.org/drawingml/2006/main">
  <dgm:ptLst>
    <dgm:pt modelId="{B796EEE4-1CD6-4FE7-9658-E2DD7542689B}" type="doc">
      <dgm:prSet loTypeId="urn:microsoft.com/office/officeart/2005/8/layout/hProcess9" loCatId="process" qsTypeId="urn:microsoft.com/office/officeart/2005/8/quickstyle/simple1" qsCatId="simple" csTypeId="urn:microsoft.com/office/officeart/2005/8/colors/colorful2" csCatId="colorful" phldr="1"/>
      <dgm:spPr/>
    </dgm:pt>
    <dgm:pt modelId="{D7FE3124-8026-4399-B9E7-021F4541D646}">
      <dgm:prSet phldrT="[Tekst]"/>
      <dgm:spPr/>
      <dgm:t>
        <a:bodyPr/>
        <a:lstStyle/>
        <a:p>
          <a:r>
            <a:rPr lang="de-DE" dirty="0"/>
            <a:t>Livello 1</a:t>
          </a:r>
        </a:p>
        <a:p>
          <a:r>
            <a:rPr lang="de-DE" dirty="0" err="1"/>
            <a:t>Percezione</a:t>
          </a:r>
          <a:endParaRPr lang="nb-NO" dirty="0"/>
        </a:p>
      </dgm:t>
    </dgm:pt>
    <dgm:pt modelId="{98D220BE-1887-4067-9E47-A518F71E6651}" type="parTrans" cxnId="{626F828B-680A-44D3-A6CD-27BECB9329BF}">
      <dgm:prSet/>
      <dgm:spPr/>
      <dgm:t>
        <a:bodyPr/>
        <a:lstStyle/>
        <a:p>
          <a:endParaRPr lang="nb-NO"/>
        </a:p>
      </dgm:t>
    </dgm:pt>
    <dgm:pt modelId="{673C4DF9-6BD0-4772-8A64-366233725BF0}" type="sibTrans" cxnId="{626F828B-680A-44D3-A6CD-27BECB9329BF}">
      <dgm:prSet/>
      <dgm:spPr/>
      <dgm:t>
        <a:bodyPr/>
        <a:lstStyle/>
        <a:p>
          <a:endParaRPr lang="nb-NO"/>
        </a:p>
      </dgm:t>
    </dgm:pt>
    <dgm:pt modelId="{9D5132AB-C251-42F7-A9B3-83CF867D73D7}">
      <dgm:prSet phldrT="[Tekst]"/>
      <dgm:spPr/>
      <dgm:t>
        <a:bodyPr/>
        <a:lstStyle/>
        <a:p>
          <a:r>
            <a:rPr lang="de-DE" dirty="0"/>
            <a:t>Livello 2</a:t>
          </a:r>
        </a:p>
        <a:p>
          <a:r>
            <a:rPr lang="de-DE" dirty="0" err="1"/>
            <a:t>Comprensione</a:t>
          </a:r>
          <a:endParaRPr lang="nb-NO" dirty="0"/>
        </a:p>
      </dgm:t>
    </dgm:pt>
    <dgm:pt modelId="{7FAE4E27-23CF-4890-B247-B3FE85FF273A}" type="parTrans" cxnId="{69847D13-1FDD-4C97-ADE7-1B8C53C76175}">
      <dgm:prSet/>
      <dgm:spPr/>
      <dgm:t>
        <a:bodyPr/>
        <a:lstStyle/>
        <a:p>
          <a:endParaRPr lang="nb-NO"/>
        </a:p>
      </dgm:t>
    </dgm:pt>
    <dgm:pt modelId="{7D7E29ED-FD88-4247-B2C4-46D1891CF8D0}" type="sibTrans" cxnId="{69847D13-1FDD-4C97-ADE7-1B8C53C76175}">
      <dgm:prSet/>
      <dgm:spPr/>
      <dgm:t>
        <a:bodyPr/>
        <a:lstStyle/>
        <a:p>
          <a:endParaRPr lang="nb-NO"/>
        </a:p>
      </dgm:t>
    </dgm:pt>
    <dgm:pt modelId="{914AFCBE-331B-431D-AC75-74C245BE3CB6}">
      <dgm:prSet phldrT="[Tekst]"/>
      <dgm:spPr/>
      <dgm:t>
        <a:bodyPr/>
        <a:lstStyle/>
        <a:p>
          <a:r>
            <a:rPr lang="de-DE" dirty="0"/>
            <a:t>Livello 3</a:t>
          </a:r>
        </a:p>
        <a:p>
          <a:r>
            <a:rPr lang="de-DE" dirty="0" err="1"/>
            <a:t>Proiezione</a:t>
          </a:r>
          <a:endParaRPr lang="nb-NO" dirty="0"/>
        </a:p>
      </dgm:t>
    </dgm:pt>
    <dgm:pt modelId="{C501FE9E-18A2-4FF5-B5EF-C86729F9C69B}" type="parTrans" cxnId="{74977518-D6B0-45FA-ADD8-704D3A80C98E}">
      <dgm:prSet/>
      <dgm:spPr/>
      <dgm:t>
        <a:bodyPr/>
        <a:lstStyle/>
        <a:p>
          <a:endParaRPr lang="nb-NO"/>
        </a:p>
      </dgm:t>
    </dgm:pt>
    <dgm:pt modelId="{E97D8506-EF9E-4AEB-ADD3-30ED4DC14A88}" type="sibTrans" cxnId="{74977518-D6B0-45FA-ADD8-704D3A80C98E}">
      <dgm:prSet/>
      <dgm:spPr/>
      <dgm:t>
        <a:bodyPr/>
        <a:lstStyle/>
        <a:p>
          <a:endParaRPr lang="nb-NO"/>
        </a:p>
      </dgm:t>
    </dgm:pt>
    <dgm:pt modelId="{DCE67C41-4951-4CDA-9D4F-C88B24C20C71}" type="pres">
      <dgm:prSet presAssocID="{B796EEE4-1CD6-4FE7-9658-E2DD7542689B}" presName="CompostProcess" presStyleCnt="0">
        <dgm:presLayoutVars>
          <dgm:dir/>
          <dgm:resizeHandles val="exact"/>
        </dgm:presLayoutVars>
      </dgm:prSet>
      <dgm:spPr/>
    </dgm:pt>
    <dgm:pt modelId="{B5FEB7E9-E2E9-4805-816E-0589447BBB1F}" type="pres">
      <dgm:prSet presAssocID="{B796EEE4-1CD6-4FE7-9658-E2DD7542689B}" presName="arrow" presStyleLbl="bgShp" presStyleIdx="0" presStyleCnt="1"/>
      <dgm:spPr/>
    </dgm:pt>
    <dgm:pt modelId="{14E6068E-6C76-4854-8545-B7453FB7A94C}" type="pres">
      <dgm:prSet presAssocID="{B796EEE4-1CD6-4FE7-9658-E2DD7542689B}" presName="linearProcess" presStyleCnt="0"/>
      <dgm:spPr/>
    </dgm:pt>
    <dgm:pt modelId="{F5A2F4EC-34B8-4E1A-AD03-63ED703AC7C0}" type="pres">
      <dgm:prSet presAssocID="{D7FE3124-8026-4399-B9E7-021F4541D646}" presName="textNode" presStyleLbl="node1" presStyleIdx="0" presStyleCnt="3">
        <dgm:presLayoutVars>
          <dgm:bulletEnabled val="1"/>
        </dgm:presLayoutVars>
      </dgm:prSet>
      <dgm:spPr/>
    </dgm:pt>
    <dgm:pt modelId="{2AA9B4EE-9226-44FF-9F1D-C7279D92A204}" type="pres">
      <dgm:prSet presAssocID="{673C4DF9-6BD0-4772-8A64-366233725BF0}" presName="sibTrans" presStyleCnt="0"/>
      <dgm:spPr/>
    </dgm:pt>
    <dgm:pt modelId="{D450C82A-820F-4007-8747-D0E34BB1C67A}" type="pres">
      <dgm:prSet presAssocID="{9D5132AB-C251-42F7-A9B3-83CF867D73D7}" presName="textNode" presStyleLbl="node1" presStyleIdx="1" presStyleCnt="3">
        <dgm:presLayoutVars>
          <dgm:bulletEnabled val="1"/>
        </dgm:presLayoutVars>
      </dgm:prSet>
      <dgm:spPr/>
    </dgm:pt>
    <dgm:pt modelId="{B511DEE9-6139-4DF0-8FE9-323E3467ED47}" type="pres">
      <dgm:prSet presAssocID="{7D7E29ED-FD88-4247-B2C4-46D1891CF8D0}" presName="sibTrans" presStyleCnt="0"/>
      <dgm:spPr/>
    </dgm:pt>
    <dgm:pt modelId="{719CB80B-CCE4-41E9-BE0F-69472E79C945}" type="pres">
      <dgm:prSet presAssocID="{914AFCBE-331B-431D-AC75-74C245BE3CB6}" presName="textNode" presStyleLbl="node1" presStyleIdx="2" presStyleCnt="3">
        <dgm:presLayoutVars>
          <dgm:bulletEnabled val="1"/>
        </dgm:presLayoutVars>
      </dgm:prSet>
      <dgm:spPr/>
    </dgm:pt>
  </dgm:ptLst>
  <dgm:cxnLst>
    <dgm:cxn modelId="{69847D13-1FDD-4C97-ADE7-1B8C53C76175}" srcId="{B796EEE4-1CD6-4FE7-9658-E2DD7542689B}" destId="{9D5132AB-C251-42F7-A9B3-83CF867D73D7}" srcOrd="1" destOrd="0" parTransId="{7FAE4E27-23CF-4890-B247-B3FE85FF273A}" sibTransId="{7D7E29ED-FD88-4247-B2C4-46D1891CF8D0}"/>
    <dgm:cxn modelId="{74977518-D6B0-45FA-ADD8-704D3A80C98E}" srcId="{B796EEE4-1CD6-4FE7-9658-E2DD7542689B}" destId="{914AFCBE-331B-431D-AC75-74C245BE3CB6}" srcOrd="2" destOrd="0" parTransId="{C501FE9E-18A2-4FF5-B5EF-C86729F9C69B}" sibTransId="{E97D8506-EF9E-4AEB-ADD3-30ED4DC14A88}"/>
    <dgm:cxn modelId="{3F0F283B-768C-4F87-AFAD-C97B7140B525}" type="presOf" srcId="{D7FE3124-8026-4399-B9E7-021F4541D646}" destId="{F5A2F4EC-34B8-4E1A-AD03-63ED703AC7C0}" srcOrd="0" destOrd="0" presId="urn:microsoft.com/office/officeart/2005/8/layout/hProcess9"/>
    <dgm:cxn modelId="{2EEC3E5F-B453-4EDC-8763-8E090F6E1E60}" type="presOf" srcId="{9D5132AB-C251-42F7-A9B3-83CF867D73D7}" destId="{D450C82A-820F-4007-8747-D0E34BB1C67A}" srcOrd="0" destOrd="0" presId="urn:microsoft.com/office/officeart/2005/8/layout/hProcess9"/>
    <dgm:cxn modelId="{9080F687-AE42-428C-9718-2945690604E3}" type="presOf" srcId="{914AFCBE-331B-431D-AC75-74C245BE3CB6}" destId="{719CB80B-CCE4-41E9-BE0F-69472E79C945}" srcOrd="0" destOrd="0" presId="urn:microsoft.com/office/officeart/2005/8/layout/hProcess9"/>
    <dgm:cxn modelId="{626F828B-680A-44D3-A6CD-27BECB9329BF}" srcId="{B796EEE4-1CD6-4FE7-9658-E2DD7542689B}" destId="{D7FE3124-8026-4399-B9E7-021F4541D646}" srcOrd="0" destOrd="0" parTransId="{98D220BE-1887-4067-9E47-A518F71E6651}" sibTransId="{673C4DF9-6BD0-4772-8A64-366233725BF0}"/>
    <dgm:cxn modelId="{3F77D4CC-1E9A-4B03-B2F9-708B6E0E6B8D}" type="presOf" srcId="{B796EEE4-1CD6-4FE7-9658-E2DD7542689B}" destId="{DCE67C41-4951-4CDA-9D4F-C88B24C20C71}" srcOrd="0" destOrd="0" presId="urn:microsoft.com/office/officeart/2005/8/layout/hProcess9"/>
    <dgm:cxn modelId="{9C2654C3-72BF-42A9-9554-50B28AF1FF02}" type="presParOf" srcId="{DCE67C41-4951-4CDA-9D4F-C88B24C20C71}" destId="{B5FEB7E9-E2E9-4805-816E-0589447BBB1F}" srcOrd="0" destOrd="0" presId="urn:microsoft.com/office/officeart/2005/8/layout/hProcess9"/>
    <dgm:cxn modelId="{AF782C16-9217-4AFD-9947-5391EEFBA32B}" type="presParOf" srcId="{DCE67C41-4951-4CDA-9D4F-C88B24C20C71}" destId="{14E6068E-6C76-4854-8545-B7453FB7A94C}" srcOrd="1" destOrd="0" presId="urn:microsoft.com/office/officeart/2005/8/layout/hProcess9"/>
    <dgm:cxn modelId="{767A5964-8E24-4A80-B376-14AD59B4C575}" type="presParOf" srcId="{14E6068E-6C76-4854-8545-B7453FB7A94C}" destId="{F5A2F4EC-34B8-4E1A-AD03-63ED703AC7C0}" srcOrd="0" destOrd="0" presId="urn:microsoft.com/office/officeart/2005/8/layout/hProcess9"/>
    <dgm:cxn modelId="{0E003BB7-0BE5-4ECB-9742-F766457D3150}" type="presParOf" srcId="{14E6068E-6C76-4854-8545-B7453FB7A94C}" destId="{2AA9B4EE-9226-44FF-9F1D-C7279D92A204}" srcOrd="1" destOrd="0" presId="urn:microsoft.com/office/officeart/2005/8/layout/hProcess9"/>
    <dgm:cxn modelId="{02A39359-CFF5-4193-B004-4CB46E007E62}" type="presParOf" srcId="{14E6068E-6C76-4854-8545-B7453FB7A94C}" destId="{D450C82A-820F-4007-8747-D0E34BB1C67A}" srcOrd="2" destOrd="0" presId="urn:microsoft.com/office/officeart/2005/8/layout/hProcess9"/>
    <dgm:cxn modelId="{E48264C1-A2B6-467E-ACF2-6E2D4D59183D}" type="presParOf" srcId="{14E6068E-6C76-4854-8545-B7453FB7A94C}" destId="{B511DEE9-6139-4DF0-8FE9-323E3467ED47}" srcOrd="3" destOrd="0" presId="urn:microsoft.com/office/officeart/2005/8/layout/hProcess9"/>
    <dgm:cxn modelId="{8A145992-34B8-4BD2-B4DF-85E9D4B960AF}" type="presParOf" srcId="{14E6068E-6C76-4854-8545-B7453FB7A94C}" destId="{719CB80B-CCE4-41E9-BE0F-69472E79C945}" srcOrd="4" destOrd="0" presId="urn:microsoft.com/office/officeart/2005/8/layout/hProcess9"/>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sp="http://schemas.microsoft.com/office/drawing/2008/diagram" xmlns:dgm="http://schemas.openxmlformats.org/drawingml/2006/diagram" xmlns:a="http://schemas.openxmlformats.org/drawingml/2006/main">
  <dgm:ptLst>
    <dgm:pt modelId="{B796EEE4-1CD6-4FE7-9658-E2DD7542689B}" type="doc">
      <dgm:prSet loTypeId="urn:microsoft.com/office/officeart/2005/8/layout/hProcess9" loCatId="process" qsTypeId="urn:microsoft.com/office/officeart/2005/8/quickstyle/simple1" qsCatId="simple" csTypeId="urn:microsoft.com/office/officeart/2005/8/colors/colorful2" csCatId="colorful" phldr="1"/>
      <dgm:spPr/>
    </dgm:pt>
    <dgm:pt modelId="{D7FE3124-8026-4399-B9E7-021F4541D646}">
      <dgm:prSet phldrT="[Tekst]"/>
      <dgm:spPr/>
      <dgm:t>
        <a:bodyPr/>
        <a:lstStyle/>
        <a:p>
          <a:r>
            <a:rPr lang="de-DE" dirty="0"/>
            <a:t>Livello 1</a:t>
          </a:r>
        </a:p>
        <a:p>
          <a:r>
            <a:rPr lang="de-DE" dirty="0" err="1"/>
            <a:t>Percezione</a:t>
          </a:r>
          <a:endParaRPr lang="nb-NO" dirty="0"/>
        </a:p>
      </dgm:t>
    </dgm:pt>
    <dgm:pt modelId="{98D220BE-1887-4067-9E47-A518F71E6651}" type="parTrans" cxnId="{626F828B-680A-44D3-A6CD-27BECB9329BF}">
      <dgm:prSet/>
      <dgm:spPr/>
      <dgm:t>
        <a:bodyPr/>
        <a:lstStyle/>
        <a:p>
          <a:endParaRPr lang="nb-NO"/>
        </a:p>
      </dgm:t>
    </dgm:pt>
    <dgm:pt modelId="{673C4DF9-6BD0-4772-8A64-366233725BF0}" type="sibTrans" cxnId="{626F828B-680A-44D3-A6CD-27BECB9329BF}">
      <dgm:prSet/>
      <dgm:spPr/>
      <dgm:t>
        <a:bodyPr/>
        <a:lstStyle/>
        <a:p>
          <a:endParaRPr lang="nb-NO"/>
        </a:p>
      </dgm:t>
    </dgm:pt>
    <dgm:pt modelId="{9D5132AB-C251-42F7-A9B3-83CF867D73D7}">
      <dgm:prSet phldrT="[Tekst]"/>
      <dgm:spPr/>
      <dgm:t>
        <a:bodyPr/>
        <a:lstStyle/>
        <a:p>
          <a:r>
            <a:rPr lang="de-DE" dirty="0"/>
            <a:t>Livello 2</a:t>
          </a:r>
        </a:p>
        <a:p>
          <a:r>
            <a:rPr lang="de-DE" dirty="0" err="1"/>
            <a:t>Comprensione</a:t>
          </a:r>
          <a:endParaRPr lang="nb-NO" dirty="0"/>
        </a:p>
      </dgm:t>
    </dgm:pt>
    <dgm:pt modelId="{7FAE4E27-23CF-4890-B247-B3FE85FF273A}" type="parTrans" cxnId="{69847D13-1FDD-4C97-ADE7-1B8C53C76175}">
      <dgm:prSet/>
      <dgm:spPr/>
      <dgm:t>
        <a:bodyPr/>
        <a:lstStyle/>
        <a:p>
          <a:endParaRPr lang="nb-NO"/>
        </a:p>
      </dgm:t>
    </dgm:pt>
    <dgm:pt modelId="{7D7E29ED-FD88-4247-B2C4-46D1891CF8D0}" type="sibTrans" cxnId="{69847D13-1FDD-4C97-ADE7-1B8C53C76175}">
      <dgm:prSet/>
      <dgm:spPr/>
      <dgm:t>
        <a:bodyPr/>
        <a:lstStyle/>
        <a:p>
          <a:endParaRPr lang="nb-NO"/>
        </a:p>
      </dgm:t>
    </dgm:pt>
    <dgm:pt modelId="{914AFCBE-331B-431D-AC75-74C245BE3CB6}">
      <dgm:prSet phldrT="[Tekst]"/>
      <dgm:spPr/>
      <dgm:t>
        <a:bodyPr/>
        <a:lstStyle/>
        <a:p>
          <a:r>
            <a:rPr lang="de-DE" dirty="0"/>
            <a:t>Livello 3</a:t>
          </a:r>
        </a:p>
        <a:p>
          <a:r>
            <a:rPr lang="de-DE" dirty="0" err="1"/>
            <a:t>Proiezione</a:t>
          </a:r>
          <a:endParaRPr lang="nb-NO" dirty="0"/>
        </a:p>
      </dgm:t>
    </dgm:pt>
    <dgm:pt modelId="{C501FE9E-18A2-4FF5-B5EF-C86729F9C69B}" type="parTrans" cxnId="{74977518-D6B0-45FA-ADD8-704D3A80C98E}">
      <dgm:prSet/>
      <dgm:spPr/>
      <dgm:t>
        <a:bodyPr/>
        <a:lstStyle/>
        <a:p>
          <a:endParaRPr lang="nb-NO"/>
        </a:p>
      </dgm:t>
    </dgm:pt>
    <dgm:pt modelId="{E97D8506-EF9E-4AEB-ADD3-30ED4DC14A88}" type="sibTrans" cxnId="{74977518-D6B0-45FA-ADD8-704D3A80C98E}">
      <dgm:prSet/>
      <dgm:spPr/>
      <dgm:t>
        <a:bodyPr/>
        <a:lstStyle/>
        <a:p>
          <a:endParaRPr lang="nb-NO"/>
        </a:p>
      </dgm:t>
    </dgm:pt>
    <dgm:pt modelId="{DCE67C41-4951-4CDA-9D4F-C88B24C20C71}" type="pres">
      <dgm:prSet presAssocID="{B796EEE4-1CD6-4FE7-9658-E2DD7542689B}" presName="CompostProcess" presStyleCnt="0">
        <dgm:presLayoutVars>
          <dgm:dir/>
          <dgm:resizeHandles val="exact"/>
        </dgm:presLayoutVars>
      </dgm:prSet>
      <dgm:spPr/>
    </dgm:pt>
    <dgm:pt modelId="{B5FEB7E9-E2E9-4805-816E-0589447BBB1F}" type="pres">
      <dgm:prSet presAssocID="{B796EEE4-1CD6-4FE7-9658-E2DD7542689B}" presName="arrow" presStyleLbl="bgShp" presStyleIdx="0" presStyleCnt="1"/>
      <dgm:spPr/>
    </dgm:pt>
    <dgm:pt modelId="{14E6068E-6C76-4854-8545-B7453FB7A94C}" type="pres">
      <dgm:prSet presAssocID="{B796EEE4-1CD6-4FE7-9658-E2DD7542689B}" presName="linearProcess" presStyleCnt="0"/>
      <dgm:spPr/>
    </dgm:pt>
    <dgm:pt modelId="{F5A2F4EC-34B8-4E1A-AD03-63ED703AC7C0}" type="pres">
      <dgm:prSet presAssocID="{D7FE3124-8026-4399-B9E7-021F4541D646}" presName="textNode" presStyleLbl="node1" presStyleIdx="0" presStyleCnt="3">
        <dgm:presLayoutVars>
          <dgm:bulletEnabled val="1"/>
        </dgm:presLayoutVars>
      </dgm:prSet>
      <dgm:spPr/>
    </dgm:pt>
    <dgm:pt modelId="{2AA9B4EE-9226-44FF-9F1D-C7279D92A204}" type="pres">
      <dgm:prSet presAssocID="{673C4DF9-6BD0-4772-8A64-366233725BF0}" presName="sibTrans" presStyleCnt="0"/>
      <dgm:spPr/>
    </dgm:pt>
    <dgm:pt modelId="{D450C82A-820F-4007-8747-D0E34BB1C67A}" type="pres">
      <dgm:prSet presAssocID="{9D5132AB-C251-42F7-A9B3-83CF867D73D7}" presName="textNode" presStyleLbl="node1" presStyleIdx="1" presStyleCnt="3">
        <dgm:presLayoutVars>
          <dgm:bulletEnabled val="1"/>
        </dgm:presLayoutVars>
      </dgm:prSet>
      <dgm:spPr/>
    </dgm:pt>
    <dgm:pt modelId="{B511DEE9-6139-4DF0-8FE9-323E3467ED47}" type="pres">
      <dgm:prSet presAssocID="{7D7E29ED-FD88-4247-B2C4-46D1891CF8D0}" presName="sibTrans" presStyleCnt="0"/>
      <dgm:spPr/>
    </dgm:pt>
    <dgm:pt modelId="{719CB80B-CCE4-41E9-BE0F-69472E79C945}" type="pres">
      <dgm:prSet presAssocID="{914AFCBE-331B-431D-AC75-74C245BE3CB6}" presName="textNode" presStyleLbl="node1" presStyleIdx="2" presStyleCnt="3">
        <dgm:presLayoutVars>
          <dgm:bulletEnabled val="1"/>
        </dgm:presLayoutVars>
      </dgm:prSet>
      <dgm:spPr/>
    </dgm:pt>
  </dgm:ptLst>
  <dgm:cxnLst>
    <dgm:cxn modelId="{69847D13-1FDD-4C97-ADE7-1B8C53C76175}" srcId="{B796EEE4-1CD6-4FE7-9658-E2DD7542689B}" destId="{9D5132AB-C251-42F7-A9B3-83CF867D73D7}" srcOrd="1" destOrd="0" parTransId="{7FAE4E27-23CF-4890-B247-B3FE85FF273A}" sibTransId="{7D7E29ED-FD88-4247-B2C4-46D1891CF8D0}"/>
    <dgm:cxn modelId="{74977518-D6B0-45FA-ADD8-704D3A80C98E}" srcId="{B796EEE4-1CD6-4FE7-9658-E2DD7542689B}" destId="{914AFCBE-331B-431D-AC75-74C245BE3CB6}" srcOrd="2" destOrd="0" parTransId="{C501FE9E-18A2-4FF5-B5EF-C86729F9C69B}" sibTransId="{E97D8506-EF9E-4AEB-ADD3-30ED4DC14A88}"/>
    <dgm:cxn modelId="{3F0F283B-768C-4F87-AFAD-C97B7140B525}" type="presOf" srcId="{D7FE3124-8026-4399-B9E7-021F4541D646}" destId="{F5A2F4EC-34B8-4E1A-AD03-63ED703AC7C0}" srcOrd="0" destOrd="0" presId="urn:microsoft.com/office/officeart/2005/8/layout/hProcess9"/>
    <dgm:cxn modelId="{2EEC3E5F-B453-4EDC-8763-8E090F6E1E60}" type="presOf" srcId="{9D5132AB-C251-42F7-A9B3-83CF867D73D7}" destId="{D450C82A-820F-4007-8747-D0E34BB1C67A}" srcOrd="0" destOrd="0" presId="urn:microsoft.com/office/officeart/2005/8/layout/hProcess9"/>
    <dgm:cxn modelId="{9080F687-AE42-428C-9718-2945690604E3}" type="presOf" srcId="{914AFCBE-331B-431D-AC75-74C245BE3CB6}" destId="{719CB80B-CCE4-41E9-BE0F-69472E79C945}" srcOrd="0" destOrd="0" presId="urn:microsoft.com/office/officeart/2005/8/layout/hProcess9"/>
    <dgm:cxn modelId="{626F828B-680A-44D3-A6CD-27BECB9329BF}" srcId="{B796EEE4-1CD6-4FE7-9658-E2DD7542689B}" destId="{D7FE3124-8026-4399-B9E7-021F4541D646}" srcOrd="0" destOrd="0" parTransId="{98D220BE-1887-4067-9E47-A518F71E6651}" sibTransId="{673C4DF9-6BD0-4772-8A64-366233725BF0}"/>
    <dgm:cxn modelId="{3F77D4CC-1E9A-4B03-B2F9-708B6E0E6B8D}" type="presOf" srcId="{B796EEE4-1CD6-4FE7-9658-E2DD7542689B}" destId="{DCE67C41-4951-4CDA-9D4F-C88B24C20C71}" srcOrd="0" destOrd="0" presId="urn:microsoft.com/office/officeart/2005/8/layout/hProcess9"/>
    <dgm:cxn modelId="{9C2654C3-72BF-42A9-9554-50B28AF1FF02}" type="presParOf" srcId="{DCE67C41-4951-4CDA-9D4F-C88B24C20C71}" destId="{B5FEB7E9-E2E9-4805-816E-0589447BBB1F}" srcOrd="0" destOrd="0" presId="urn:microsoft.com/office/officeart/2005/8/layout/hProcess9"/>
    <dgm:cxn modelId="{AF782C16-9217-4AFD-9947-5391EEFBA32B}" type="presParOf" srcId="{DCE67C41-4951-4CDA-9D4F-C88B24C20C71}" destId="{14E6068E-6C76-4854-8545-B7453FB7A94C}" srcOrd="1" destOrd="0" presId="urn:microsoft.com/office/officeart/2005/8/layout/hProcess9"/>
    <dgm:cxn modelId="{767A5964-8E24-4A80-B376-14AD59B4C575}" type="presParOf" srcId="{14E6068E-6C76-4854-8545-B7453FB7A94C}" destId="{F5A2F4EC-34B8-4E1A-AD03-63ED703AC7C0}" srcOrd="0" destOrd="0" presId="urn:microsoft.com/office/officeart/2005/8/layout/hProcess9"/>
    <dgm:cxn modelId="{0E003BB7-0BE5-4ECB-9742-F766457D3150}" type="presParOf" srcId="{14E6068E-6C76-4854-8545-B7453FB7A94C}" destId="{2AA9B4EE-9226-44FF-9F1D-C7279D92A204}" srcOrd="1" destOrd="0" presId="urn:microsoft.com/office/officeart/2005/8/layout/hProcess9"/>
    <dgm:cxn modelId="{02A39359-CFF5-4193-B004-4CB46E007E62}" type="presParOf" srcId="{14E6068E-6C76-4854-8545-B7453FB7A94C}" destId="{D450C82A-820F-4007-8747-D0E34BB1C67A}" srcOrd="2" destOrd="0" presId="urn:microsoft.com/office/officeart/2005/8/layout/hProcess9"/>
    <dgm:cxn modelId="{E48264C1-A2B6-467E-ACF2-6E2D4D59183D}" type="presParOf" srcId="{14E6068E-6C76-4854-8545-B7453FB7A94C}" destId="{B511DEE9-6139-4DF0-8FE9-323E3467ED47}" srcOrd="3" destOrd="0" presId="urn:microsoft.com/office/officeart/2005/8/layout/hProcess9"/>
    <dgm:cxn modelId="{8A145992-34B8-4BD2-B4DF-85E9D4B960AF}" type="presParOf" srcId="{14E6068E-6C76-4854-8545-B7453FB7A94C}" destId="{719CB80B-CCE4-41E9-BE0F-69472E79C945}" srcOrd="4" destOrd="0" presId="urn:microsoft.com/office/officeart/2005/8/layout/hProcess9"/>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EB7E9-E2E9-4805-816E-0589447BBB1F}">
      <dsp:nvSpPr>
        <dsp:cNvPr id="0" name=""/>
        <dsp:cNvSpPr/>
      </dsp:nvSpPr>
      <dsp:spPr>
        <a:xfrm>
          <a:off x="946403" y="0"/>
          <a:ext cx="10725912" cy="522305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2F4EC-34B8-4E1A-AD03-63ED703AC7C0}">
      <dsp:nvSpPr>
        <dsp:cNvPr id="0" name=""/>
        <dsp:cNvSpPr/>
      </dsp:nvSpPr>
      <dsp:spPr>
        <a:xfrm>
          <a:off x="73321" y="1566915"/>
          <a:ext cx="3785616" cy="20892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de-DE" sz="4000" kern="1200" dirty="0"/>
            <a:t>Level 1</a:t>
          </a:r>
        </a:p>
        <a:p>
          <a:pPr marL="0" lvl="0" indent="0" algn="ctr" defTabSz="1778000">
            <a:lnSpc>
              <a:spcPct val="90000"/>
            </a:lnSpc>
            <a:spcBef>
              <a:spcPct val="0"/>
            </a:spcBef>
            <a:spcAft>
              <a:spcPct val="35000"/>
            </a:spcAft>
            <a:buNone/>
          </a:pPr>
          <a:r>
            <a:rPr lang="de-DE" sz="4000" kern="1200" dirty="0" err="1"/>
            <a:t>Perception</a:t>
          </a:r>
          <a:endParaRPr lang="nb-NO" sz="4000" kern="1200" dirty="0"/>
        </a:p>
      </dsp:txBody>
      <dsp:txXfrm>
        <a:off x="175308" y="1668902"/>
        <a:ext cx="3581642" cy="1885247"/>
      </dsp:txXfrm>
    </dsp:sp>
    <dsp:sp modelId="{D450C82A-820F-4007-8747-D0E34BB1C67A}">
      <dsp:nvSpPr>
        <dsp:cNvPr id="0" name=""/>
        <dsp:cNvSpPr/>
      </dsp:nvSpPr>
      <dsp:spPr>
        <a:xfrm>
          <a:off x="4416551" y="1566915"/>
          <a:ext cx="3785616" cy="2089221"/>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de-DE" sz="4000" kern="1200" dirty="0"/>
            <a:t>Level 2</a:t>
          </a:r>
        </a:p>
        <a:p>
          <a:pPr marL="0" lvl="0" indent="0" algn="ctr" defTabSz="1778000">
            <a:lnSpc>
              <a:spcPct val="90000"/>
            </a:lnSpc>
            <a:spcBef>
              <a:spcPct val="0"/>
            </a:spcBef>
            <a:spcAft>
              <a:spcPct val="35000"/>
            </a:spcAft>
            <a:buNone/>
          </a:pPr>
          <a:r>
            <a:rPr lang="de-DE" sz="4000" kern="1200" dirty="0" err="1"/>
            <a:t>Comprehension</a:t>
          </a:r>
          <a:endParaRPr lang="nb-NO" sz="4000" kern="1200" dirty="0"/>
        </a:p>
      </dsp:txBody>
      <dsp:txXfrm>
        <a:off x="4518538" y="1668902"/>
        <a:ext cx="3581642" cy="1885247"/>
      </dsp:txXfrm>
    </dsp:sp>
    <dsp:sp modelId="{719CB80B-CCE4-41E9-BE0F-69472E79C945}">
      <dsp:nvSpPr>
        <dsp:cNvPr id="0" name=""/>
        <dsp:cNvSpPr/>
      </dsp:nvSpPr>
      <dsp:spPr>
        <a:xfrm>
          <a:off x="8759782" y="1566915"/>
          <a:ext cx="3785616" cy="208922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de-DE" sz="4000" kern="1200" dirty="0"/>
            <a:t>Level 3</a:t>
          </a:r>
        </a:p>
        <a:p>
          <a:pPr marL="0" lvl="0" indent="0" algn="ctr" defTabSz="1778000">
            <a:lnSpc>
              <a:spcPct val="90000"/>
            </a:lnSpc>
            <a:spcBef>
              <a:spcPct val="0"/>
            </a:spcBef>
            <a:spcAft>
              <a:spcPct val="35000"/>
            </a:spcAft>
            <a:buNone/>
          </a:pPr>
          <a:r>
            <a:rPr lang="de-DE" sz="4000" kern="1200" dirty="0" err="1"/>
            <a:t>Projection</a:t>
          </a:r>
          <a:endParaRPr lang="nb-NO" sz="4000" kern="1200" dirty="0"/>
        </a:p>
      </dsp:txBody>
      <dsp:txXfrm>
        <a:off x="8861769" y="1668902"/>
        <a:ext cx="3581642" cy="18852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48AFB-E054-4B52-838D-87E9AF75A8D4}">
      <dsp:nvSpPr>
        <dsp:cNvPr id="0" name=""/>
        <dsp:cNvSpPr/>
      </dsp:nvSpPr>
      <dsp:spPr>
        <a:xfrm>
          <a:off x="0" y="641387"/>
          <a:ext cx="7574476"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nb-NO" sz="3000" kern="1200" dirty="0"/>
            <a:t>Cyber Operators (</a:t>
          </a:r>
          <a:r>
            <a:rPr lang="nb-NO" sz="3000" b="1" kern="1200" dirty="0"/>
            <a:t>COs</a:t>
          </a:r>
          <a:r>
            <a:rPr lang="nb-NO" sz="3000" kern="1200" dirty="0"/>
            <a:t>) = Technical personnel in SOCs</a:t>
          </a:r>
          <a:endParaRPr lang="en-US" sz="3000" kern="1200" dirty="0"/>
        </a:p>
      </dsp:txBody>
      <dsp:txXfrm>
        <a:off x="58257" y="699644"/>
        <a:ext cx="7457962" cy="1076886"/>
      </dsp:txXfrm>
    </dsp:sp>
    <dsp:sp modelId="{01E84C67-A303-4A8F-8E2D-05508841ADF5}">
      <dsp:nvSpPr>
        <dsp:cNvPr id="0" name=""/>
        <dsp:cNvSpPr/>
      </dsp:nvSpPr>
      <dsp:spPr>
        <a:xfrm>
          <a:off x="0" y="1921187"/>
          <a:ext cx="7574476"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nb-NO" sz="3000" kern="1200"/>
            <a:t>Face challenges spanning the cyber, physical, and social domain (Jøsok et al., 2016)</a:t>
          </a:r>
          <a:endParaRPr lang="en-US" sz="3000" kern="1200"/>
        </a:p>
      </dsp:txBody>
      <dsp:txXfrm>
        <a:off x="58257" y="1979444"/>
        <a:ext cx="7457962" cy="1076886"/>
      </dsp:txXfrm>
    </dsp:sp>
    <dsp:sp modelId="{5A600C4A-3CB4-44ED-99B3-E97C4BF2793E}">
      <dsp:nvSpPr>
        <dsp:cNvPr id="0" name=""/>
        <dsp:cNvSpPr/>
      </dsp:nvSpPr>
      <dsp:spPr>
        <a:xfrm>
          <a:off x="0" y="3200987"/>
          <a:ext cx="7574476"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nb-NO" sz="3000" kern="1200"/>
            <a:t>Human-machine and human-human interaction = </a:t>
          </a:r>
          <a:r>
            <a:rPr lang="nb-NO" sz="3000" b="1" kern="1200"/>
            <a:t>STS </a:t>
          </a:r>
          <a:endParaRPr lang="en-US" sz="3000" kern="1200"/>
        </a:p>
      </dsp:txBody>
      <dsp:txXfrm>
        <a:off x="58257" y="3259244"/>
        <a:ext cx="7457962" cy="1076886"/>
      </dsp:txXfrm>
    </dsp:sp>
    <dsp:sp modelId="{851A2A23-C852-496D-9C29-447FBF705F35}">
      <dsp:nvSpPr>
        <dsp:cNvPr id="0" name=""/>
        <dsp:cNvSpPr/>
      </dsp:nvSpPr>
      <dsp:spPr>
        <a:xfrm>
          <a:off x="0" y="4480787"/>
          <a:ext cx="7574476"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nb-NO" sz="3000" kern="1200"/>
            <a:t>Cyber-physical working environment is subject to high rates of change and innovation</a:t>
          </a:r>
          <a:endParaRPr lang="en-US" sz="3000" kern="1200"/>
        </a:p>
      </dsp:txBody>
      <dsp:txXfrm>
        <a:off x="58257" y="4539044"/>
        <a:ext cx="7457962" cy="10768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EB7E9-E2E9-4805-816E-0589447BBB1F}">
      <dsp:nvSpPr>
        <dsp:cNvPr id="0" name=""/>
        <dsp:cNvSpPr/>
      </dsp:nvSpPr>
      <dsp:spPr>
        <a:xfrm>
          <a:off x="519453" y="0"/>
          <a:ext cx="5887140" cy="176727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2F4EC-34B8-4E1A-AD03-63ED703AC7C0}">
      <dsp:nvSpPr>
        <dsp:cNvPr id="0" name=""/>
        <dsp:cNvSpPr/>
      </dsp:nvSpPr>
      <dsp:spPr>
        <a:xfrm>
          <a:off x="166049" y="530181"/>
          <a:ext cx="2077814" cy="7069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1</a:t>
          </a:r>
        </a:p>
        <a:p>
          <a:pPr marL="0" lvl="0" indent="0" algn="ctr" defTabSz="666750">
            <a:lnSpc>
              <a:spcPct val="90000"/>
            </a:lnSpc>
            <a:spcBef>
              <a:spcPct val="0"/>
            </a:spcBef>
            <a:spcAft>
              <a:spcPct val="35000"/>
            </a:spcAft>
            <a:buNone/>
          </a:pPr>
          <a:r>
            <a:rPr lang="de-DE" sz="1500" kern="1200" dirty="0" err="1"/>
            <a:t>Perception</a:t>
          </a:r>
          <a:endParaRPr lang="nb-NO" sz="1500" kern="1200" dirty="0"/>
        </a:p>
      </dsp:txBody>
      <dsp:txXfrm>
        <a:off x="200557" y="564689"/>
        <a:ext cx="2008798" cy="637892"/>
      </dsp:txXfrm>
    </dsp:sp>
    <dsp:sp modelId="{D450C82A-820F-4007-8747-D0E34BB1C67A}">
      <dsp:nvSpPr>
        <dsp:cNvPr id="0" name=""/>
        <dsp:cNvSpPr/>
      </dsp:nvSpPr>
      <dsp:spPr>
        <a:xfrm>
          <a:off x="2424116" y="530181"/>
          <a:ext cx="2077814" cy="706908"/>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2</a:t>
          </a:r>
        </a:p>
        <a:p>
          <a:pPr marL="0" lvl="0" indent="0" algn="ctr" defTabSz="666750">
            <a:lnSpc>
              <a:spcPct val="90000"/>
            </a:lnSpc>
            <a:spcBef>
              <a:spcPct val="0"/>
            </a:spcBef>
            <a:spcAft>
              <a:spcPct val="35000"/>
            </a:spcAft>
            <a:buNone/>
          </a:pPr>
          <a:r>
            <a:rPr lang="de-DE" sz="1500" kern="1200" dirty="0" err="1"/>
            <a:t>Comprehension</a:t>
          </a:r>
          <a:endParaRPr lang="nb-NO" sz="1500" kern="1200" dirty="0"/>
        </a:p>
      </dsp:txBody>
      <dsp:txXfrm>
        <a:off x="2458624" y="564689"/>
        <a:ext cx="2008798" cy="637892"/>
      </dsp:txXfrm>
    </dsp:sp>
    <dsp:sp modelId="{719CB80B-CCE4-41E9-BE0F-69472E79C945}">
      <dsp:nvSpPr>
        <dsp:cNvPr id="0" name=""/>
        <dsp:cNvSpPr/>
      </dsp:nvSpPr>
      <dsp:spPr>
        <a:xfrm>
          <a:off x="4682184" y="530181"/>
          <a:ext cx="2077814" cy="70690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3</a:t>
          </a:r>
        </a:p>
        <a:p>
          <a:pPr marL="0" lvl="0" indent="0" algn="ctr" defTabSz="666750">
            <a:lnSpc>
              <a:spcPct val="90000"/>
            </a:lnSpc>
            <a:spcBef>
              <a:spcPct val="0"/>
            </a:spcBef>
            <a:spcAft>
              <a:spcPct val="35000"/>
            </a:spcAft>
            <a:buNone/>
          </a:pPr>
          <a:r>
            <a:rPr lang="de-DE" sz="1500" kern="1200" dirty="0" err="1"/>
            <a:t>Projection</a:t>
          </a:r>
          <a:endParaRPr lang="nb-NO" sz="1500" kern="1200" dirty="0"/>
        </a:p>
      </dsp:txBody>
      <dsp:txXfrm>
        <a:off x="4716692" y="564689"/>
        <a:ext cx="2008798" cy="637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EB7E9-E2E9-4805-816E-0589447BBB1F}">
      <dsp:nvSpPr>
        <dsp:cNvPr id="0" name=""/>
        <dsp:cNvSpPr/>
      </dsp:nvSpPr>
      <dsp:spPr>
        <a:xfrm>
          <a:off x="519453" y="0"/>
          <a:ext cx="5887140" cy="176727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2F4EC-34B8-4E1A-AD03-63ED703AC7C0}">
      <dsp:nvSpPr>
        <dsp:cNvPr id="0" name=""/>
        <dsp:cNvSpPr/>
      </dsp:nvSpPr>
      <dsp:spPr>
        <a:xfrm>
          <a:off x="166049" y="530181"/>
          <a:ext cx="2077814" cy="7069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1</a:t>
          </a:r>
        </a:p>
        <a:p>
          <a:pPr marL="0" lvl="0" indent="0" algn="ctr" defTabSz="666750">
            <a:lnSpc>
              <a:spcPct val="90000"/>
            </a:lnSpc>
            <a:spcBef>
              <a:spcPct val="0"/>
            </a:spcBef>
            <a:spcAft>
              <a:spcPct val="35000"/>
            </a:spcAft>
            <a:buNone/>
          </a:pPr>
          <a:r>
            <a:rPr lang="de-DE" sz="1500" kern="1200" dirty="0" err="1"/>
            <a:t>Perception</a:t>
          </a:r>
          <a:endParaRPr lang="nb-NO" sz="1500" kern="1200" dirty="0"/>
        </a:p>
      </dsp:txBody>
      <dsp:txXfrm>
        <a:off x="200557" y="564689"/>
        <a:ext cx="2008798" cy="637892"/>
      </dsp:txXfrm>
    </dsp:sp>
    <dsp:sp modelId="{D450C82A-820F-4007-8747-D0E34BB1C67A}">
      <dsp:nvSpPr>
        <dsp:cNvPr id="0" name=""/>
        <dsp:cNvSpPr/>
      </dsp:nvSpPr>
      <dsp:spPr>
        <a:xfrm>
          <a:off x="2424116" y="530181"/>
          <a:ext cx="2077814" cy="706908"/>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2</a:t>
          </a:r>
        </a:p>
        <a:p>
          <a:pPr marL="0" lvl="0" indent="0" algn="ctr" defTabSz="666750">
            <a:lnSpc>
              <a:spcPct val="90000"/>
            </a:lnSpc>
            <a:spcBef>
              <a:spcPct val="0"/>
            </a:spcBef>
            <a:spcAft>
              <a:spcPct val="35000"/>
            </a:spcAft>
            <a:buNone/>
          </a:pPr>
          <a:r>
            <a:rPr lang="de-DE" sz="1500" kern="1200" dirty="0" err="1"/>
            <a:t>Comprehension</a:t>
          </a:r>
          <a:endParaRPr lang="nb-NO" sz="1500" kern="1200" dirty="0"/>
        </a:p>
      </dsp:txBody>
      <dsp:txXfrm>
        <a:off x="2458624" y="564689"/>
        <a:ext cx="2008798" cy="637892"/>
      </dsp:txXfrm>
    </dsp:sp>
    <dsp:sp modelId="{719CB80B-CCE4-41E9-BE0F-69472E79C945}">
      <dsp:nvSpPr>
        <dsp:cNvPr id="0" name=""/>
        <dsp:cNvSpPr/>
      </dsp:nvSpPr>
      <dsp:spPr>
        <a:xfrm>
          <a:off x="4682184" y="530181"/>
          <a:ext cx="2077814" cy="70690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3</a:t>
          </a:r>
        </a:p>
        <a:p>
          <a:pPr marL="0" lvl="0" indent="0" algn="ctr" defTabSz="666750">
            <a:lnSpc>
              <a:spcPct val="90000"/>
            </a:lnSpc>
            <a:spcBef>
              <a:spcPct val="0"/>
            </a:spcBef>
            <a:spcAft>
              <a:spcPct val="35000"/>
            </a:spcAft>
            <a:buNone/>
          </a:pPr>
          <a:r>
            <a:rPr lang="de-DE" sz="1500" kern="1200" dirty="0" err="1"/>
            <a:t>Projection</a:t>
          </a:r>
          <a:endParaRPr lang="nb-NO" sz="1500" kern="1200" dirty="0"/>
        </a:p>
      </dsp:txBody>
      <dsp:txXfrm>
        <a:off x="4716692" y="564689"/>
        <a:ext cx="2008798" cy="6378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EB7E9-E2E9-4805-816E-0589447BBB1F}">
      <dsp:nvSpPr>
        <dsp:cNvPr id="0" name=""/>
        <dsp:cNvSpPr/>
      </dsp:nvSpPr>
      <dsp:spPr>
        <a:xfrm>
          <a:off x="519453" y="0"/>
          <a:ext cx="5887140" cy="176727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2F4EC-34B8-4E1A-AD03-63ED703AC7C0}">
      <dsp:nvSpPr>
        <dsp:cNvPr id="0" name=""/>
        <dsp:cNvSpPr/>
      </dsp:nvSpPr>
      <dsp:spPr>
        <a:xfrm>
          <a:off x="166049" y="530181"/>
          <a:ext cx="2077814" cy="7069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1</a:t>
          </a:r>
        </a:p>
        <a:p>
          <a:pPr marL="0" lvl="0" indent="0" algn="ctr" defTabSz="666750">
            <a:lnSpc>
              <a:spcPct val="90000"/>
            </a:lnSpc>
            <a:spcBef>
              <a:spcPct val="0"/>
            </a:spcBef>
            <a:spcAft>
              <a:spcPct val="35000"/>
            </a:spcAft>
            <a:buNone/>
          </a:pPr>
          <a:r>
            <a:rPr lang="de-DE" sz="1500" kern="1200" dirty="0" err="1"/>
            <a:t>Perception</a:t>
          </a:r>
          <a:endParaRPr lang="nb-NO" sz="1500" kern="1200" dirty="0"/>
        </a:p>
      </dsp:txBody>
      <dsp:txXfrm>
        <a:off x="200557" y="564689"/>
        <a:ext cx="2008798" cy="637892"/>
      </dsp:txXfrm>
    </dsp:sp>
    <dsp:sp modelId="{D450C82A-820F-4007-8747-D0E34BB1C67A}">
      <dsp:nvSpPr>
        <dsp:cNvPr id="0" name=""/>
        <dsp:cNvSpPr/>
      </dsp:nvSpPr>
      <dsp:spPr>
        <a:xfrm>
          <a:off x="2424116" y="530181"/>
          <a:ext cx="2077814" cy="706908"/>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2</a:t>
          </a:r>
        </a:p>
        <a:p>
          <a:pPr marL="0" lvl="0" indent="0" algn="ctr" defTabSz="666750">
            <a:lnSpc>
              <a:spcPct val="90000"/>
            </a:lnSpc>
            <a:spcBef>
              <a:spcPct val="0"/>
            </a:spcBef>
            <a:spcAft>
              <a:spcPct val="35000"/>
            </a:spcAft>
            <a:buNone/>
          </a:pPr>
          <a:r>
            <a:rPr lang="de-DE" sz="1500" kern="1200" dirty="0" err="1"/>
            <a:t>Comprehension</a:t>
          </a:r>
          <a:endParaRPr lang="nb-NO" sz="1500" kern="1200" dirty="0"/>
        </a:p>
      </dsp:txBody>
      <dsp:txXfrm>
        <a:off x="2458624" y="564689"/>
        <a:ext cx="2008798" cy="637892"/>
      </dsp:txXfrm>
    </dsp:sp>
    <dsp:sp modelId="{719CB80B-CCE4-41E9-BE0F-69472E79C945}">
      <dsp:nvSpPr>
        <dsp:cNvPr id="0" name=""/>
        <dsp:cNvSpPr/>
      </dsp:nvSpPr>
      <dsp:spPr>
        <a:xfrm>
          <a:off x="4682184" y="530181"/>
          <a:ext cx="2077814" cy="70690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3</a:t>
          </a:r>
        </a:p>
        <a:p>
          <a:pPr marL="0" lvl="0" indent="0" algn="ctr" defTabSz="666750">
            <a:lnSpc>
              <a:spcPct val="90000"/>
            </a:lnSpc>
            <a:spcBef>
              <a:spcPct val="0"/>
            </a:spcBef>
            <a:spcAft>
              <a:spcPct val="35000"/>
            </a:spcAft>
            <a:buNone/>
          </a:pPr>
          <a:r>
            <a:rPr lang="de-DE" sz="1500" kern="1200" dirty="0" err="1"/>
            <a:t>Projection</a:t>
          </a:r>
          <a:endParaRPr lang="nb-NO" sz="1500" kern="1200" dirty="0"/>
        </a:p>
      </dsp:txBody>
      <dsp:txXfrm>
        <a:off x="4716692" y="564689"/>
        <a:ext cx="2008798" cy="6378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EB7E9-E2E9-4805-816E-0589447BBB1F}">
      <dsp:nvSpPr>
        <dsp:cNvPr id="0" name=""/>
        <dsp:cNvSpPr/>
      </dsp:nvSpPr>
      <dsp:spPr>
        <a:xfrm>
          <a:off x="519453" y="0"/>
          <a:ext cx="5887140" cy="176727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2F4EC-34B8-4E1A-AD03-63ED703AC7C0}">
      <dsp:nvSpPr>
        <dsp:cNvPr id="0" name=""/>
        <dsp:cNvSpPr/>
      </dsp:nvSpPr>
      <dsp:spPr>
        <a:xfrm>
          <a:off x="166049" y="530181"/>
          <a:ext cx="2077814" cy="7069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1</a:t>
          </a:r>
        </a:p>
        <a:p>
          <a:pPr marL="0" lvl="0" indent="0" algn="ctr" defTabSz="666750">
            <a:lnSpc>
              <a:spcPct val="90000"/>
            </a:lnSpc>
            <a:spcBef>
              <a:spcPct val="0"/>
            </a:spcBef>
            <a:spcAft>
              <a:spcPct val="35000"/>
            </a:spcAft>
            <a:buNone/>
          </a:pPr>
          <a:r>
            <a:rPr lang="de-DE" sz="1500" kern="1200" dirty="0" err="1"/>
            <a:t>Perception</a:t>
          </a:r>
          <a:endParaRPr lang="nb-NO" sz="1500" kern="1200" dirty="0"/>
        </a:p>
      </dsp:txBody>
      <dsp:txXfrm>
        <a:off x="200557" y="564689"/>
        <a:ext cx="2008798" cy="637892"/>
      </dsp:txXfrm>
    </dsp:sp>
    <dsp:sp modelId="{D450C82A-820F-4007-8747-D0E34BB1C67A}">
      <dsp:nvSpPr>
        <dsp:cNvPr id="0" name=""/>
        <dsp:cNvSpPr/>
      </dsp:nvSpPr>
      <dsp:spPr>
        <a:xfrm>
          <a:off x="2424116" y="530181"/>
          <a:ext cx="2077814" cy="706908"/>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2</a:t>
          </a:r>
        </a:p>
        <a:p>
          <a:pPr marL="0" lvl="0" indent="0" algn="ctr" defTabSz="666750">
            <a:lnSpc>
              <a:spcPct val="90000"/>
            </a:lnSpc>
            <a:spcBef>
              <a:spcPct val="0"/>
            </a:spcBef>
            <a:spcAft>
              <a:spcPct val="35000"/>
            </a:spcAft>
            <a:buNone/>
          </a:pPr>
          <a:r>
            <a:rPr lang="de-DE" sz="1500" kern="1200" dirty="0" err="1"/>
            <a:t>Comprehension</a:t>
          </a:r>
          <a:endParaRPr lang="nb-NO" sz="1500" kern="1200" dirty="0"/>
        </a:p>
      </dsp:txBody>
      <dsp:txXfrm>
        <a:off x="2458624" y="564689"/>
        <a:ext cx="2008798" cy="637892"/>
      </dsp:txXfrm>
    </dsp:sp>
    <dsp:sp modelId="{719CB80B-CCE4-41E9-BE0F-69472E79C945}">
      <dsp:nvSpPr>
        <dsp:cNvPr id="0" name=""/>
        <dsp:cNvSpPr/>
      </dsp:nvSpPr>
      <dsp:spPr>
        <a:xfrm>
          <a:off x="4682184" y="530181"/>
          <a:ext cx="2077814" cy="70690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3</a:t>
          </a:r>
        </a:p>
        <a:p>
          <a:pPr marL="0" lvl="0" indent="0" algn="ctr" defTabSz="666750">
            <a:lnSpc>
              <a:spcPct val="90000"/>
            </a:lnSpc>
            <a:spcBef>
              <a:spcPct val="0"/>
            </a:spcBef>
            <a:spcAft>
              <a:spcPct val="35000"/>
            </a:spcAft>
            <a:buNone/>
          </a:pPr>
          <a:r>
            <a:rPr lang="de-DE" sz="1500" kern="1200" dirty="0" err="1"/>
            <a:t>Projection</a:t>
          </a:r>
          <a:endParaRPr lang="nb-NO" sz="1500" kern="1200" dirty="0"/>
        </a:p>
      </dsp:txBody>
      <dsp:txXfrm>
        <a:off x="4716692" y="564689"/>
        <a:ext cx="2008798" cy="6378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8D54D-24BA-4FA6-9849-452E9E141DBC}">
      <dsp:nvSpPr>
        <dsp:cNvPr id="0" name=""/>
        <dsp:cNvSpPr/>
      </dsp:nvSpPr>
      <dsp:spPr>
        <a:xfrm>
          <a:off x="645071" y="0"/>
          <a:ext cx="7310814" cy="320607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EB2FF2-5E52-4590-A0BC-10ACE1A1694E}">
      <dsp:nvSpPr>
        <dsp:cNvPr id="0" name=""/>
        <dsp:cNvSpPr/>
      </dsp:nvSpPr>
      <dsp:spPr>
        <a:xfrm>
          <a:off x="5157" y="961822"/>
          <a:ext cx="2683520" cy="1282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kern="1200" dirty="0"/>
            <a:t>Level 1</a:t>
          </a:r>
        </a:p>
        <a:p>
          <a:pPr marL="0" lvl="0" indent="0" algn="ctr" defTabSz="1244600">
            <a:lnSpc>
              <a:spcPct val="90000"/>
            </a:lnSpc>
            <a:spcBef>
              <a:spcPct val="0"/>
            </a:spcBef>
            <a:spcAft>
              <a:spcPct val="35000"/>
            </a:spcAft>
            <a:buNone/>
          </a:pPr>
          <a:r>
            <a:rPr lang="de-DE" sz="2800" kern="1200" dirty="0" err="1"/>
            <a:t>Perception</a:t>
          </a:r>
          <a:endParaRPr lang="nb-NO" sz="2800" kern="1200" dirty="0"/>
        </a:p>
      </dsp:txBody>
      <dsp:txXfrm>
        <a:off x="67760" y="1024425"/>
        <a:ext cx="2558314" cy="1157224"/>
      </dsp:txXfrm>
    </dsp:sp>
    <dsp:sp modelId="{1B26BEA6-74A4-4FD4-B6C5-D3F9F698D094}">
      <dsp:nvSpPr>
        <dsp:cNvPr id="0" name=""/>
        <dsp:cNvSpPr/>
      </dsp:nvSpPr>
      <dsp:spPr>
        <a:xfrm>
          <a:off x="2958718" y="961822"/>
          <a:ext cx="2683520" cy="1282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kern="1200" dirty="0"/>
            <a:t>Level 2</a:t>
          </a:r>
        </a:p>
        <a:p>
          <a:pPr marL="0" lvl="0" indent="0" algn="ctr" defTabSz="1244600">
            <a:lnSpc>
              <a:spcPct val="90000"/>
            </a:lnSpc>
            <a:spcBef>
              <a:spcPct val="0"/>
            </a:spcBef>
            <a:spcAft>
              <a:spcPct val="35000"/>
            </a:spcAft>
            <a:buNone/>
          </a:pPr>
          <a:r>
            <a:rPr lang="de-DE" sz="2800" kern="1200" dirty="0" err="1"/>
            <a:t>Comprehension</a:t>
          </a:r>
          <a:endParaRPr lang="nb-NO" sz="2800" kern="1200" dirty="0"/>
        </a:p>
      </dsp:txBody>
      <dsp:txXfrm>
        <a:off x="3021321" y="1024425"/>
        <a:ext cx="2558314" cy="1157224"/>
      </dsp:txXfrm>
    </dsp:sp>
    <dsp:sp modelId="{5FF931FF-AF71-4DA7-B809-3AA33CE5C996}">
      <dsp:nvSpPr>
        <dsp:cNvPr id="0" name=""/>
        <dsp:cNvSpPr/>
      </dsp:nvSpPr>
      <dsp:spPr>
        <a:xfrm>
          <a:off x="5912279" y="961822"/>
          <a:ext cx="2683520" cy="1282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kern="1200" dirty="0"/>
            <a:t>Level 3</a:t>
          </a:r>
        </a:p>
        <a:p>
          <a:pPr marL="0" lvl="0" indent="0" algn="ctr" defTabSz="1244600">
            <a:lnSpc>
              <a:spcPct val="90000"/>
            </a:lnSpc>
            <a:spcBef>
              <a:spcPct val="0"/>
            </a:spcBef>
            <a:spcAft>
              <a:spcPct val="35000"/>
            </a:spcAft>
            <a:buNone/>
          </a:pPr>
          <a:r>
            <a:rPr lang="de-DE" sz="2800" kern="1200" dirty="0" err="1"/>
            <a:t>Projection</a:t>
          </a:r>
          <a:endParaRPr lang="nb-NO" sz="2800" kern="1200" dirty="0"/>
        </a:p>
      </dsp:txBody>
      <dsp:txXfrm>
        <a:off x="5974882" y="1024425"/>
        <a:ext cx="2558314" cy="11572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EB7E9-E2E9-4805-816E-0589447BBB1F}">
      <dsp:nvSpPr>
        <dsp:cNvPr id="0" name=""/>
        <dsp:cNvSpPr/>
      </dsp:nvSpPr>
      <dsp:spPr>
        <a:xfrm>
          <a:off x="519453" y="0"/>
          <a:ext cx="5887140" cy="176727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2F4EC-34B8-4E1A-AD03-63ED703AC7C0}">
      <dsp:nvSpPr>
        <dsp:cNvPr id="0" name=""/>
        <dsp:cNvSpPr/>
      </dsp:nvSpPr>
      <dsp:spPr>
        <a:xfrm>
          <a:off x="166049" y="530181"/>
          <a:ext cx="2077814" cy="7069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1</a:t>
          </a:r>
        </a:p>
        <a:p>
          <a:pPr marL="0" lvl="0" indent="0" algn="ctr" defTabSz="666750">
            <a:lnSpc>
              <a:spcPct val="90000"/>
            </a:lnSpc>
            <a:spcBef>
              <a:spcPct val="0"/>
            </a:spcBef>
            <a:spcAft>
              <a:spcPct val="35000"/>
            </a:spcAft>
            <a:buNone/>
          </a:pPr>
          <a:r>
            <a:rPr lang="de-DE" sz="1500" kern="1200" dirty="0" err="1"/>
            <a:t>Perception</a:t>
          </a:r>
          <a:endParaRPr lang="nb-NO" sz="1500" kern="1200" dirty="0"/>
        </a:p>
      </dsp:txBody>
      <dsp:txXfrm>
        <a:off x="200557" y="564689"/>
        <a:ext cx="2008798" cy="637892"/>
      </dsp:txXfrm>
    </dsp:sp>
    <dsp:sp modelId="{D450C82A-820F-4007-8747-D0E34BB1C67A}">
      <dsp:nvSpPr>
        <dsp:cNvPr id="0" name=""/>
        <dsp:cNvSpPr/>
      </dsp:nvSpPr>
      <dsp:spPr>
        <a:xfrm>
          <a:off x="2424116" y="530181"/>
          <a:ext cx="2077814" cy="706908"/>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2</a:t>
          </a:r>
        </a:p>
        <a:p>
          <a:pPr marL="0" lvl="0" indent="0" algn="ctr" defTabSz="666750">
            <a:lnSpc>
              <a:spcPct val="90000"/>
            </a:lnSpc>
            <a:spcBef>
              <a:spcPct val="0"/>
            </a:spcBef>
            <a:spcAft>
              <a:spcPct val="35000"/>
            </a:spcAft>
            <a:buNone/>
          </a:pPr>
          <a:r>
            <a:rPr lang="de-DE" sz="1500" kern="1200" dirty="0" err="1"/>
            <a:t>Comprehension</a:t>
          </a:r>
          <a:endParaRPr lang="nb-NO" sz="1500" kern="1200" dirty="0"/>
        </a:p>
      </dsp:txBody>
      <dsp:txXfrm>
        <a:off x="2458624" y="564689"/>
        <a:ext cx="2008798" cy="637892"/>
      </dsp:txXfrm>
    </dsp:sp>
    <dsp:sp modelId="{719CB80B-CCE4-41E9-BE0F-69472E79C945}">
      <dsp:nvSpPr>
        <dsp:cNvPr id="0" name=""/>
        <dsp:cNvSpPr/>
      </dsp:nvSpPr>
      <dsp:spPr>
        <a:xfrm>
          <a:off x="4682184" y="530181"/>
          <a:ext cx="2077814" cy="70690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3</a:t>
          </a:r>
        </a:p>
        <a:p>
          <a:pPr marL="0" lvl="0" indent="0" algn="ctr" defTabSz="666750">
            <a:lnSpc>
              <a:spcPct val="90000"/>
            </a:lnSpc>
            <a:spcBef>
              <a:spcPct val="0"/>
            </a:spcBef>
            <a:spcAft>
              <a:spcPct val="35000"/>
            </a:spcAft>
            <a:buNone/>
          </a:pPr>
          <a:r>
            <a:rPr lang="de-DE" sz="1500" kern="1200" dirty="0" err="1"/>
            <a:t>Projection</a:t>
          </a:r>
          <a:endParaRPr lang="nb-NO" sz="1500" kern="1200" dirty="0"/>
        </a:p>
      </dsp:txBody>
      <dsp:txXfrm>
        <a:off x="4716692" y="564689"/>
        <a:ext cx="2008798" cy="6378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8D54D-24BA-4FA6-9849-452E9E141DBC}">
      <dsp:nvSpPr>
        <dsp:cNvPr id="0" name=""/>
        <dsp:cNvSpPr/>
      </dsp:nvSpPr>
      <dsp:spPr>
        <a:xfrm>
          <a:off x="555866" y="0"/>
          <a:ext cx="7309671" cy="176259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EB2FF2-5E52-4590-A0BC-10ACE1A1694E}">
      <dsp:nvSpPr>
        <dsp:cNvPr id="0" name=""/>
        <dsp:cNvSpPr/>
      </dsp:nvSpPr>
      <dsp:spPr>
        <a:xfrm>
          <a:off x="159983" y="528777"/>
          <a:ext cx="2579884" cy="7050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1</a:t>
          </a:r>
        </a:p>
        <a:p>
          <a:pPr marL="0" lvl="0" indent="0" algn="ctr" defTabSz="666750">
            <a:lnSpc>
              <a:spcPct val="90000"/>
            </a:lnSpc>
            <a:spcBef>
              <a:spcPct val="0"/>
            </a:spcBef>
            <a:spcAft>
              <a:spcPct val="35000"/>
            </a:spcAft>
            <a:buNone/>
          </a:pPr>
          <a:r>
            <a:rPr lang="de-DE" sz="1500" kern="1200" dirty="0" err="1"/>
            <a:t>Perception</a:t>
          </a:r>
          <a:endParaRPr lang="nb-NO" sz="1500" kern="1200" dirty="0"/>
        </a:p>
      </dsp:txBody>
      <dsp:txXfrm>
        <a:off x="194400" y="563194"/>
        <a:ext cx="2511050" cy="636202"/>
      </dsp:txXfrm>
    </dsp:sp>
    <dsp:sp modelId="{1B26BEA6-74A4-4FD4-B6C5-D3F9F698D094}">
      <dsp:nvSpPr>
        <dsp:cNvPr id="0" name=""/>
        <dsp:cNvSpPr/>
      </dsp:nvSpPr>
      <dsp:spPr>
        <a:xfrm>
          <a:off x="3009864" y="528777"/>
          <a:ext cx="2579884" cy="7050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2</a:t>
          </a:r>
        </a:p>
        <a:p>
          <a:pPr marL="0" lvl="0" indent="0" algn="ctr" defTabSz="666750">
            <a:lnSpc>
              <a:spcPct val="90000"/>
            </a:lnSpc>
            <a:spcBef>
              <a:spcPct val="0"/>
            </a:spcBef>
            <a:spcAft>
              <a:spcPct val="35000"/>
            </a:spcAft>
            <a:buNone/>
          </a:pPr>
          <a:r>
            <a:rPr lang="de-DE" sz="1500" kern="1200" dirty="0" err="1"/>
            <a:t>Comprehension</a:t>
          </a:r>
          <a:endParaRPr lang="nb-NO" sz="1500" kern="1200" dirty="0"/>
        </a:p>
      </dsp:txBody>
      <dsp:txXfrm>
        <a:off x="3044281" y="563194"/>
        <a:ext cx="2511050" cy="636202"/>
      </dsp:txXfrm>
    </dsp:sp>
    <dsp:sp modelId="{5FF931FF-AF71-4DA7-B809-3AA33CE5C996}">
      <dsp:nvSpPr>
        <dsp:cNvPr id="0" name=""/>
        <dsp:cNvSpPr/>
      </dsp:nvSpPr>
      <dsp:spPr>
        <a:xfrm>
          <a:off x="5859746" y="528777"/>
          <a:ext cx="2579884" cy="7050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3</a:t>
          </a:r>
        </a:p>
        <a:p>
          <a:pPr marL="0" lvl="0" indent="0" algn="ctr" defTabSz="666750">
            <a:lnSpc>
              <a:spcPct val="90000"/>
            </a:lnSpc>
            <a:spcBef>
              <a:spcPct val="0"/>
            </a:spcBef>
            <a:spcAft>
              <a:spcPct val="35000"/>
            </a:spcAft>
            <a:buNone/>
          </a:pPr>
          <a:r>
            <a:rPr lang="de-DE" sz="1500" kern="1200" dirty="0" err="1"/>
            <a:t>Projection</a:t>
          </a:r>
          <a:endParaRPr lang="nb-NO" sz="1500" kern="1200" dirty="0"/>
        </a:p>
      </dsp:txBody>
      <dsp:txXfrm>
        <a:off x="5894163" y="563194"/>
        <a:ext cx="2511050" cy="6362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EB7E9-E2E9-4805-816E-0589447BBB1F}">
      <dsp:nvSpPr>
        <dsp:cNvPr id="0" name=""/>
        <dsp:cNvSpPr/>
      </dsp:nvSpPr>
      <dsp:spPr>
        <a:xfrm>
          <a:off x="519453" y="0"/>
          <a:ext cx="5887140" cy="176727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2F4EC-34B8-4E1A-AD03-63ED703AC7C0}">
      <dsp:nvSpPr>
        <dsp:cNvPr id="0" name=""/>
        <dsp:cNvSpPr/>
      </dsp:nvSpPr>
      <dsp:spPr>
        <a:xfrm>
          <a:off x="166049" y="530181"/>
          <a:ext cx="2077814" cy="7069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1</a:t>
          </a:r>
        </a:p>
        <a:p>
          <a:pPr marL="0" lvl="0" indent="0" algn="ctr" defTabSz="666750">
            <a:lnSpc>
              <a:spcPct val="90000"/>
            </a:lnSpc>
            <a:spcBef>
              <a:spcPct val="0"/>
            </a:spcBef>
            <a:spcAft>
              <a:spcPct val="35000"/>
            </a:spcAft>
            <a:buNone/>
          </a:pPr>
          <a:r>
            <a:rPr lang="de-DE" sz="1500" kern="1200" dirty="0" err="1"/>
            <a:t>Perception</a:t>
          </a:r>
          <a:endParaRPr lang="nb-NO" sz="1500" kern="1200" dirty="0"/>
        </a:p>
      </dsp:txBody>
      <dsp:txXfrm>
        <a:off x="200557" y="564689"/>
        <a:ext cx="2008798" cy="637892"/>
      </dsp:txXfrm>
    </dsp:sp>
    <dsp:sp modelId="{D450C82A-820F-4007-8747-D0E34BB1C67A}">
      <dsp:nvSpPr>
        <dsp:cNvPr id="0" name=""/>
        <dsp:cNvSpPr/>
      </dsp:nvSpPr>
      <dsp:spPr>
        <a:xfrm>
          <a:off x="2424116" y="530181"/>
          <a:ext cx="2077814" cy="706908"/>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2</a:t>
          </a:r>
        </a:p>
        <a:p>
          <a:pPr marL="0" lvl="0" indent="0" algn="ctr" defTabSz="666750">
            <a:lnSpc>
              <a:spcPct val="90000"/>
            </a:lnSpc>
            <a:spcBef>
              <a:spcPct val="0"/>
            </a:spcBef>
            <a:spcAft>
              <a:spcPct val="35000"/>
            </a:spcAft>
            <a:buNone/>
          </a:pPr>
          <a:r>
            <a:rPr lang="de-DE" sz="1500" kern="1200" dirty="0" err="1"/>
            <a:t>Comprehension</a:t>
          </a:r>
          <a:endParaRPr lang="nb-NO" sz="1500" kern="1200" dirty="0"/>
        </a:p>
      </dsp:txBody>
      <dsp:txXfrm>
        <a:off x="2458624" y="564689"/>
        <a:ext cx="2008798" cy="637892"/>
      </dsp:txXfrm>
    </dsp:sp>
    <dsp:sp modelId="{719CB80B-CCE4-41E9-BE0F-69472E79C945}">
      <dsp:nvSpPr>
        <dsp:cNvPr id="0" name=""/>
        <dsp:cNvSpPr/>
      </dsp:nvSpPr>
      <dsp:spPr>
        <a:xfrm>
          <a:off x="4682184" y="530181"/>
          <a:ext cx="2077814" cy="70690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3</a:t>
          </a:r>
        </a:p>
        <a:p>
          <a:pPr marL="0" lvl="0" indent="0" algn="ctr" defTabSz="666750">
            <a:lnSpc>
              <a:spcPct val="90000"/>
            </a:lnSpc>
            <a:spcBef>
              <a:spcPct val="0"/>
            </a:spcBef>
            <a:spcAft>
              <a:spcPct val="35000"/>
            </a:spcAft>
            <a:buNone/>
          </a:pPr>
          <a:r>
            <a:rPr lang="de-DE" sz="1500" kern="1200" dirty="0" err="1"/>
            <a:t>Projection</a:t>
          </a:r>
          <a:endParaRPr lang="nb-NO" sz="1500" kern="1200" dirty="0"/>
        </a:p>
      </dsp:txBody>
      <dsp:txXfrm>
        <a:off x="4716692" y="564689"/>
        <a:ext cx="2008798" cy="6378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EB7E9-E2E9-4805-816E-0589447BBB1F}">
      <dsp:nvSpPr>
        <dsp:cNvPr id="0" name=""/>
        <dsp:cNvSpPr/>
      </dsp:nvSpPr>
      <dsp:spPr>
        <a:xfrm>
          <a:off x="519453" y="0"/>
          <a:ext cx="5887140" cy="176727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2F4EC-34B8-4E1A-AD03-63ED703AC7C0}">
      <dsp:nvSpPr>
        <dsp:cNvPr id="0" name=""/>
        <dsp:cNvSpPr/>
      </dsp:nvSpPr>
      <dsp:spPr>
        <a:xfrm>
          <a:off x="166049" y="530181"/>
          <a:ext cx="2077814" cy="7069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1</a:t>
          </a:r>
        </a:p>
        <a:p>
          <a:pPr marL="0" lvl="0" indent="0" algn="ctr" defTabSz="666750">
            <a:lnSpc>
              <a:spcPct val="90000"/>
            </a:lnSpc>
            <a:spcBef>
              <a:spcPct val="0"/>
            </a:spcBef>
            <a:spcAft>
              <a:spcPct val="35000"/>
            </a:spcAft>
            <a:buNone/>
          </a:pPr>
          <a:r>
            <a:rPr lang="de-DE" sz="1500" kern="1200" dirty="0" err="1"/>
            <a:t>Perception</a:t>
          </a:r>
          <a:endParaRPr lang="nb-NO" sz="1500" kern="1200" dirty="0"/>
        </a:p>
      </dsp:txBody>
      <dsp:txXfrm>
        <a:off x="200557" y="564689"/>
        <a:ext cx="2008798" cy="637892"/>
      </dsp:txXfrm>
    </dsp:sp>
    <dsp:sp modelId="{D450C82A-820F-4007-8747-D0E34BB1C67A}">
      <dsp:nvSpPr>
        <dsp:cNvPr id="0" name=""/>
        <dsp:cNvSpPr/>
      </dsp:nvSpPr>
      <dsp:spPr>
        <a:xfrm>
          <a:off x="2424116" y="530181"/>
          <a:ext cx="2077814" cy="706908"/>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2</a:t>
          </a:r>
        </a:p>
        <a:p>
          <a:pPr marL="0" lvl="0" indent="0" algn="ctr" defTabSz="666750">
            <a:lnSpc>
              <a:spcPct val="90000"/>
            </a:lnSpc>
            <a:spcBef>
              <a:spcPct val="0"/>
            </a:spcBef>
            <a:spcAft>
              <a:spcPct val="35000"/>
            </a:spcAft>
            <a:buNone/>
          </a:pPr>
          <a:r>
            <a:rPr lang="de-DE" sz="1500" kern="1200" dirty="0" err="1"/>
            <a:t>Comprehension</a:t>
          </a:r>
          <a:endParaRPr lang="nb-NO" sz="1500" kern="1200" dirty="0"/>
        </a:p>
      </dsp:txBody>
      <dsp:txXfrm>
        <a:off x="2458624" y="564689"/>
        <a:ext cx="2008798" cy="637892"/>
      </dsp:txXfrm>
    </dsp:sp>
    <dsp:sp modelId="{719CB80B-CCE4-41E9-BE0F-69472E79C945}">
      <dsp:nvSpPr>
        <dsp:cNvPr id="0" name=""/>
        <dsp:cNvSpPr/>
      </dsp:nvSpPr>
      <dsp:spPr>
        <a:xfrm>
          <a:off x="4682184" y="530181"/>
          <a:ext cx="2077814" cy="70690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3</a:t>
          </a:r>
        </a:p>
        <a:p>
          <a:pPr marL="0" lvl="0" indent="0" algn="ctr" defTabSz="666750">
            <a:lnSpc>
              <a:spcPct val="90000"/>
            </a:lnSpc>
            <a:spcBef>
              <a:spcPct val="0"/>
            </a:spcBef>
            <a:spcAft>
              <a:spcPct val="35000"/>
            </a:spcAft>
            <a:buNone/>
          </a:pPr>
          <a:r>
            <a:rPr lang="de-DE" sz="1500" kern="1200" dirty="0" err="1"/>
            <a:t>Projection</a:t>
          </a:r>
          <a:endParaRPr lang="nb-NO" sz="1500" kern="1200" dirty="0"/>
        </a:p>
      </dsp:txBody>
      <dsp:txXfrm>
        <a:off x="4716692" y="564689"/>
        <a:ext cx="2008798" cy="6378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47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inc.com/associated-press/sony-ceo-call-to-google-got-interview-out.html"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Situation_awareness#cite_note-:2-1"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en.wikipedia.org/wiki/Situation_awareness#cite_note-7" TargetMode="External"/><Relationship Id="rId4" Type="http://schemas.openxmlformats.org/officeDocument/2006/relationships/hyperlink" Target="https://en.wikipedia.org/wiki/Human_error" TargetMode="Externa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1</a:t>
            </a:fld>
            <a:endParaRPr lang="en-US" noProof="0" dirty="0"/>
          </a:p>
        </p:txBody>
      </p:sp>
    </p:spTree>
    <p:extLst>
      <p:ext uri="{BB962C8B-B14F-4D97-AF65-F5344CB8AC3E}">
        <p14:creationId xmlns:p14="http://schemas.microsoft.com/office/powerpoint/2010/main" val="2278711158"/>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La comprensione situazionale </a:t>
            </a:r>
            <a:r>
              <a:rPr lang="en-GB" dirty="0"/>
              <a:t>viene spesso confusa con </a:t>
            </a:r>
            <a:r>
              <a:rPr lang="en-GB" b="1" dirty="0"/>
              <a:t>la consapevolezza situazionale (SA)</a:t>
            </a:r>
            <a:r>
              <a:rPr lang="en-GB" dirty="0"/>
              <a:t>, ma ha un significato distinto, in particolare nei contesti di comando militare. Si riferisce </a:t>
            </a:r>
            <a:r>
              <a:rPr lang="en-GB" dirty="0" err="1"/>
              <a:t>all'analisi </a:t>
            </a:r>
            <a:r>
              <a:rPr lang="en-GB" dirty="0"/>
              <a:t>e all'interpretazione della consapevolezza di una situazione per determinare le relazioni tra i fattori, valutare le minacce e le opportunità e identificare le lacune informative. Ciò è in linea con </a:t>
            </a:r>
            <a:r>
              <a:rPr lang="en-GB" b="1" dirty="0"/>
              <a:t>il livello 2 SA </a:t>
            </a:r>
            <a:r>
              <a:rPr lang="en-GB" dirty="0"/>
              <a:t>nel modello Endsley, che implica la comprensione delle implicazioni delle informazioni alla luce dei propri obiettivi, rispondendo al "quindi cosa" dei dati percepiti.</a:t>
            </a:r>
          </a:p>
          <a:p>
            <a:r>
              <a:rPr lang="en-GB" b="1" dirty="0"/>
              <a:t>La valutazione situazionale </a:t>
            </a:r>
            <a:r>
              <a:rPr lang="en-GB" dirty="0"/>
              <a:t>comporta i processi necessari per raggiungere la SA. Endsley sottolinea la distinzione tra la SA come stato di conoscenza e i vari processi (valutazione situazionale) utilizzati per raggiungerla. La SA influenza e viene modellata da questi processi, guidando cicli continui di attenzione e interpretazione.</a:t>
            </a:r>
          </a:p>
          <a:p>
            <a:r>
              <a:rPr lang="en-GB" b="1" dirty="0"/>
              <a:t>I modelli mentali </a:t>
            </a:r>
            <a:r>
              <a:rPr lang="en-GB" dirty="0"/>
              <a:t>sono essenziali per raggiungere la SA, in particolare per i decisori esperti che utilizzano modelli concettuali memorizzati per interpretare le situazioni attuali e prendere decisioni. I principianti, tuttavia, possono avere difficoltà a causa del sovraccarico di informazioni, poiché non dispongono di modelli mentali ben strutturati per semplificare la loro comprensione.</a:t>
            </a:r>
          </a:p>
          <a:p>
            <a:r>
              <a:rPr lang="en-GB" b="1" dirty="0"/>
              <a:t>Il sensemaking </a:t>
            </a:r>
            <a:r>
              <a:rPr lang="en-GB" dirty="0"/>
              <a:t>è distinto dalla SA e si concentra sullo sforzo continuo e motivato di comprendere le connessioni nelle situazioni per prevedere e agire in modo efficace. Mentre la SA è spesso istantanea, guidata dal riconoscimento di modelli, il sensemaking è più riflessivo e retrospettivo, fornendo spiegazioni per eventi passati. La SA, al contrario, è tipicamente lungimirante, aiutando a prevedere i risultati e guidando le decisioni immediate.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2D5B37-16A7-41E0-A180-A2CCA22AEF43}"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684454"/>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45</a:t>
            </a:r>
          </a:p>
          <a:p>
            <a:r>
              <a:rPr lang="nb-NO" dirty="0"/>
              <a:t>138</a:t>
            </a:r>
          </a:p>
          <a:p>
            <a:r>
              <a:rPr lang="nb-NO" dirty="0"/>
              <a:t>340</a:t>
            </a:r>
          </a:p>
          <a:p>
            <a:endParaRPr lang="nb-NO" dirty="0"/>
          </a:p>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2D5B37-16A7-41E0-A180-A2CCA22AEF43}"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379926"/>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21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867986"/>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22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850505"/>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de-DE" dirty="0"/>
              <a:t>Nella </a:t>
            </a:r>
            <a:r>
              <a:rPr lang="de-DE" dirty="0" err="1"/>
              <a:t>percezione</a:t>
            </a:r>
            <a:r>
              <a:rPr lang="de-DE" dirty="0"/>
              <a:t> umana</a:t>
            </a:r>
            <a:r>
              <a:rPr lang="de-DE" dirty="0"/>
              <a:t>, </a:t>
            </a:r>
            <a:r>
              <a:rPr lang="de-DE" dirty="0" err="1"/>
              <a:t>noi</a:t>
            </a:r>
            <a:r>
              <a:rPr lang="de-DE" dirty="0" err="1"/>
              <a:t> </a:t>
            </a:r>
            <a:r>
              <a:rPr lang="de-DE" dirty="0" err="1"/>
              <a:t>abbiamo </a:t>
            </a:r>
            <a:r>
              <a:rPr lang="de-DE" dirty="0" err="1"/>
              <a:t>sempre</a:t>
            </a:r>
            <a:r>
              <a:rPr lang="de-DE" dirty="0" err="1"/>
              <a:t> elementi</a:t>
            </a:r>
            <a:r>
              <a:rPr lang="de-DE" dirty="0" err="1"/>
              <a:t> </a:t>
            </a:r>
            <a:r>
              <a:rPr lang="de-DE" dirty="0" err="1"/>
              <a:t> </a:t>
            </a:r>
            <a:r>
              <a:rPr lang="de-DE" dirty="0" err="1"/>
              <a:t>di</a:t>
            </a:r>
            <a:r>
              <a:rPr lang="de-DE" dirty="0" err="1"/>
              <a:t> </a:t>
            </a:r>
            <a:r>
              <a:rPr lang="de-DE" dirty="0" err="1"/>
              <a:t>processi </a:t>
            </a:r>
            <a:r>
              <a:rPr lang="de-DE" dirty="0" err="1"/>
              <a:t>bottom-up </a:t>
            </a:r>
            <a:r>
              <a:rPr lang="de-DE" dirty="0" err="1"/>
              <a:t>guidati dai dati</a:t>
            </a:r>
            <a:r>
              <a:rPr lang="de-DE" dirty="0" err="1"/>
              <a:t> </a:t>
            </a:r>
            <a:r>
              <a:rPr lang="de-DE" dirty="0"/>
              <a:t>e </a:t>
            </a:r>
            <a:r>
              <a:rPr lang="de-DE" dirty="0"/>
              <a:t>top-down </a:t>
            </a:r>
            <a:r>
              <a:rPr lang="de-DE" dirty="0" err="1"/>
              <a:t>guidati dagli obiettivi</a:t>
            </a:r>
            <a:r>
              <a:rPr lang="de-DE" dirty="0"/>
              <a:t>.</a:t>
            </a:r>
          </a:p>
          <a:p>
            <a:r>
              <a:rPr lang="de-DE" dirty="0" err="1"/>
              <a:t>Mentre </a:t>
            </a:r>
            <a:r>
              <a:rPr lang="de-DE" dirty="0" err="1"/>
              <a:t>il modello</a:t>
            </a:r>
            <a:r>
              <a:rPr lang="de-DE" dirty="0" err="1"/>
              <a:t> </a:t>
            </a:r>
            <a:r>
              <a:rPr lang="de-DE" dirty="0" err="1"/>
              <a:t>pattern</a:t>
            </a:r>
            <a:r>
              <a:rPr lang="de-DE" dirty="0" err="1"/>
              <a:t> matching </a:t>
            </a:r>
            <a:r>
              <a:rPr lang="de-DE" dirty="0"/>
              <a:t>e </a:t>
            </a:r>
            <a:r>
              <a:rPr lang="de-DE" dirty="0" err="1"/>
              <a:t>la</a:t>
            </a:r>
            <a:r>
              <a:rPr lang="de-DE" dirty="0" err="1"/>
              <a:t> sua </a:t>
            </a:r>
            <a:r>
              <a:rPr lang="de-DE" dirty="0" err="1"/>
              <a:t>attivazione</a:t>
            </a:r>
            <a:r>
              <a:rPr lang="de-DE" dirty="0" err="1"/>
              <a:t> </a:t>
            </a:r>
            <a:r>
              <a:rPr lang="de-DE" dirty="0" err="1"/>
              <a:t> dei </a:t>
            </a:r>
            <a:r>
              <a:rPr lang="de-DE" dirty="0" err="1"/>
              <a:t>modelli</a:t>
            </a:r>
            <a:r>
              <a:rPr lang="de-DE" dirty="0"/>
              <a:t> mentali</a:t>
            </a:r>
            <a:r>
              <a:rPr lang="de-DE" dirty="0" err="1"/>
              <a:t> è</a:t>
            </a:r>
            <a:r>
              <a:rPr lang="de-DE" dirty="0" err="1"/>
              <a:t> basato sui dati</a:t>
            </a:r>
            <a:r>
              <a:rPr lang="de-DE" dirty="0"/>
              <a:t>, </a:t>
            </a:r>
            <a:r>
              <a:rPr lang="de-DE" dirty="0" err="1"/>
              <a:t>alcune </a:t>
            </a:r>
            <a:r>
              <a:rPr lang="de-DE" dirty="0" err="1"/>
              <a:t>persone</a:t>
            </a:r>
            <a:r>
              <a:rPr lang="de-DE" dirty="0" err="1"/>
              <a:t> </a:t>
            </a:r>
            <a:r>
              <a:rPr lang="de-DE" dirty="0" err="1"/>
              <a:t> hanno </a:t>
            </a:r>
            <a:r>
              <a:rPr lang="de-DE" dirty="0" err="1"/>
              <a:t>una</a:t>
            </a:r>
            <a:r>
              <a:rPr lang="de-DE" dirty="0"/>
              <a:t> forte </a:t>
            </a:r>
            <a:r>
              <a:rPr lang="de-DE" dirty="0" err="1"/>
              <a:t>tendenza</a:t>
            </a:r>
            <a:r>
              <a:rPr lang="de-DE" dirty="0" err="1"/>
              <a:t> verso </a:t>
            </a:r>
            <a:r>
              <a:rPr lang="de-DE" dirty="0"/>
              <a:t>un </a:t>
            </a:r>
            <a:r>
              <a:rPr lang="de-DE" dirty="0" err="1"/>
              <a:t>approccio </a:t>
            </a:r>
            <a:r>
              <a:rPr lang="de-DE" dirty="0" err="1"/>
              <a:t>più </a:t>
            </a:r>
            <a:r>
              <a:rPr lang="de-DE" dirty="0" err="1"/>
              <a:t>orientato agli obiettivi</a:t>
            </a:r>
            <a:r>
              <a:rPr lang="de-DE" dirty="0" err="1"/>
              <a:t> </a:t>
            </a:r>
            <a:r>
              <a:rPr lang="de-DE" dirty="0"/>
              <a:t>. </a:t>
            </a:r>
          </a:p>
          <a:p>
            <a:r>
              <a:rPr lang="de-DE" dirty="0"/>
              <a:t>Rischio </a:t>
            </a:r>
            <a:r>
              <a:rPr lang="de-DE" dirty="0" err="1"/>
              <a:t>di </a:t>
            </a:r>
            <a:r>
              <a:rPr lang="de-DE" dirty="0"/>
              <a:t>perdere </a:t>
            </a:r>
            <a:r>
              <a:rPr lang="de-DE" dirty="0" err="1"/>
              <a:t>informazioni </a:t>
            </a:r>
            <a:r>
              <a:rPr lang="de-DE" dirty="0" err="1"/>
              <a:t>chiave</a:t>
            </a:r>
            <a:r>
              <a:rPr lang="de-DE" dirty="0" err="1"/>
              <a:t> </a:t>
            </a:r>
            <a:r>
              <a:rPr lang="de-DE" dirty="0" err="1"/>
              <a:t> quando </a:t>
            </a:r>
            <a:r>
              <a:rPr lang="de-DE" dirty="0" err="1"/>
              <a:t>è </a:t>
            </a:r>
            <a:r>
              <a:rPr lang="de-DE" dirty="0" err="1"/>
              <a:t>necessario </a:t>
            </a:r>
            <a:r>
              <a:rPr lang="de-DE" dirty="0"/>
              <a:t>un </a:t>
            </a:r>
            <a:r>
              <a:rPr lang="de-DE" dirty="0" err="1"/>
              <a:t>cambiamento</a:t>
            </a:r>
            <a:r>
              <a:rPr lang="de-DE" dirty="0" err="1"/>
              <a:t> di</a:t>
            </a:r>
            <a:r>
              <a:rPr lang="de-DE" dirty="0" err="1"/>
              <a:t> obiettivo</a:t>
            </a:r>
            <a:r>
              <a:rPr lang="de-DE" dirty="0" err="1"/>
              <a:t> </a:t>
            </a:r>
            <a:r>
              <a:rPr lang="de-DE" dirty="0"/>
              <a:t> .</a:t>
            </a:r>
          </a:p>
          <a:p>
            <a:endParaRPr lang="nb-NO" baseline="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23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22753"/>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Questo </a:t>
            </a:r>
            <a:r>
              <a:rPr lang="nb-NO" dirty="0" err="1"/>
              <a:t>quindi</a:t>
            </a:r>
            <a:r>
              <a:rPr lang="nb-NO" dirty="0" err="1"/>
              <a:t> diventa</a:t>
            </a:r>
            <a:r>
              <a:rPr lang="nb-NO" dirty="0" err="1"/>
              <a:t> </a:t>
            </a:r>
            <a:r>
              <a:rPr lang="nb-NO" dirty="0"/>
              <a:t>abilità </a:t>
            </a:r>
            <a:r>
              <a:rPr lang="nb-NO" dirty="0" err="1"/>
              <a:t>metacognitive</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24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153922"/>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25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836872"/>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de-DE" baseline="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26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885206"/>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27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538905"/>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29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167108"/>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2</a:t>
            </a:fld>
            <a:endParaRPr lang="en-US" noProof="0" dirty="0"/>
          </a:p>
        </p:txBody>
      </p:sp>
    </p:spTree>
    <p:extLst>
      <p:ext uri="{BB962C8B-B14F-4D97-AF65-F5344CB8AC3E}">
        <p14:creationId xmlns:p14="http://schemas.microsoft.com/office/powerpoint/2010/main" val="2060055950"/>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Cecità </a:t>
            </a:r>
            <a:r>
              <a:rPr lang="nb-NO" dirty="0" err="1"/>
              <a:t>da </a:t>
            </a:r>
            <a:r>
              <a:rPr lang="nb-NO" dirty="0" err="1"/>
              <a:t>in</a:t>
            </a:r>
            <a:r>
              <a:rPr lang="nb-NO" dirty="0" err="1"/>
              <a:t> e</a:t>
            </a:r>
          </a:p>
          <a:p>
            <a:r>
              <a:rPr lang="nb-NO" dirty="0"/>
              <a:t>¨24 </a:t>
            </a:r>
            <a:r>
              <a:rPr lang="nb-NO" dirty="0" err="1"/>
              <a:t>radiologi </a:t>
            </a:r>
            <a:r>
              <a:rPr lang="nb-NO" dirty="0"/>
              <a:t>incaricati di </a:t>
            </a:r>
            <a:r>
              <a:rPr lang="nb-NO" dirty="0" err="1"/>
              <a:t>eseguire </a:t>
            </a:r>
            <a:r>
              <a:rPr lang="nb-NO" dirty="0" err="1"/>
              <a:t>il compito </a:t>
            </a:r>
            <a:r>
              <a:rPr lang="nb-NO" dirty="0" err="1"/>
              <a:t>di rilevamento </a:t>
            </a:r>
            <a:r>
              <a:rPr lang="nb-NO" dirty="0" err="1"/>
              <a:t>di noduli </a:t>
            </a:r>
            <a:r>
              <a:rPr lang="nb-NO" dirty="0" err="1"/>
              <a:t>polmonari</a:t>
            </a:r>
            <a:r>
              <a:rPr lang="nb-NO" dirty="0" err="1"/>
              <a:t> </a:t>
            </a:r>
            <a:r>
              <a:rPr lang="nb-NO" dirty="0" err="1"/>
              <a:t> </a:t>
            </a:r>
            <a:r>
              <a:rPr lang="nb-NO" dirty="0" err="1"/>
              <a:t> </a:t>
            </a:r>
            <a:r>
              <a:rPr lang="nb-NO" dirty="0" err="1"/>
              <a:t>amiliar</a:t>
            </a:r>
            <a:r>
              <a:rPr lang="nb-NO" dirty="0" err="1"/>
              <a:t> </a:t>
            </a:r>
          </a:p>
          <a:p>
            <a:r>
              <a:rPr lang="nb-NO" dirty="0"/>
              <a:t>Un gorilla 48 volte </a:t>
            </a:r>
            <a:r>
              <a:rPr lang="nb-NO" dirty="0" err="1"/>
              <a:t>più grande</a:t>
            </a:r>
            <a:r>
              <a:rPr lang="nb-NO" dirty="0" err="1"/>
              <a:t> di </a:t>
            </a:r>
            <a:r>
              <a:rPr lang="nb-NO" dirty="0"/>
              <a:t>un </a:t>
            </a:r>
            <a:r>
              <a:rPr lang="nb-NO" dirty="0" err="1"/>
              <a:t>nodulo</a:t>
            </a:r>
            <a:r>
              <a:rPr lang="nb-NO" dirty="0" err="1"/>
              <a:t> inserito </a:t>
            </a:r>
            <a:r>
              <a:rPr lang="nb-NO" dirty="0"/>
              <a:t>nell'ultimo caso</a:t>
            </a:r>
          </a:p>
          <a:p>
            <a:r>
              <a:rPr lang="nb-NO" dirty="0"/>
              <a:t>Anche </a:t>
            </a:r>
            <a:r>
              <a:rPr lang="nb-NO" dirty="0" err="1"/>
              <a:t>gli esperti</a:t>
            </a:r>
            <a:r>
              <a:rPr lang="nb-NO" dirty="0" err="1"/>
              <a:t> sono </a:t>
            </a:r>
            <a:r>
              <a:rPr lang="nb-NO" dirty="0"/>
              <a:t>vulnerabili</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30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4549711"/>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31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699244"/>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Attraverso </a:t>
            </a:r>
            <a:r>
              <a:rPr lang="nb-NO" dirty="0"/>
              <a:t>la formazione SA </a:t>
            </a:r>
            <a:r>
              <a:rPr lang="nb-NO" dirty="0" err="1"/>
              <a:t>è possibile </a:t>
            </a:r>
            <a:r>
              <a:rPr lang="nb-NO" dirty="0" err="1"/>
              <a:t>sviluppare </a:t>
            </a:r>
            <a:r>
              <a:rPr lang="nb-NO" dirty="0"/>
              <a:t>la</a:t>
            </a:r>
            <a:r>
              <a:rPr lang="nb-NO" dirty="0"/>
              <a:t> MC</a:t>
            </a:r>
            <a:r>
              <a:rPr lang="nb-NO" dirty="0"/>
              <a:t>, che </a:t>
            </a:r>
            <a:r>
              <a:rPr lang="nb-NO" dirty="0" err="1"/>
              <a:t>comprende </a:t>
            </a:r>
            <a:r>
              <a:rPr lang="nb-NO" dirty="0" err="1"/>
              <a:t>un approccio cognitivo di tipo "</a:t>
            </a:r>
            <a:r>
              <a:rPr lang="nb-NO" dirty="0" err="1"/>
              <a:t> " (ricerca di </a:t>
            </a:r>
            <a:r>
              <a:rPr lang="nb-NO" dirty="0" err="1"/>
              <a:t>senso) </a:t>
            </a:r>
            <a:r>
              <a:rPr lang="nb-NO" dirty="0" err="1"/>
              <a:t>e prospettive di tipo "</a:t>
            </a:r>
            <a:r>
              <a:rPr lang="nb-NO" dirty="0" err="1"/>
              <a:t> " (ricerca di senso</a:t>
            </a:r>
            <a:r>
              <a:rPr lang="nb-NO" dirty="0" err="1"/>
              <a:t>) </a:t>
            </a:r>
            <a:r>
              <a:rPr lang="nb-NO" dirty="0"/>
              <a:t>derivanti </a:t>
            </a:r>
            <a:r>
              <a:rPr lang="nb-NO" dirty="0" err="1"/>
              <a:t>dalla creazione di senso </a:t>
            </a:r>
            <a:r>
              <a:rPr lang="nb-NO" dirty="0"/>
              <a:t>e </a:t>
            </a:r>
            <a:r>
              <a:rPr lang="nb-NO" dirty="0" err="1"/>
              <a:t>dall'esperienza.</a:t>
            </a:r>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2D5B37-16A7-41E0-A180-A2CCA22AEF43}"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32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576405"/>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33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154988"/>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340F9B-94E9-4D2E-92ED-101ABA9C6A5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34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572899"/>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340F9B-94E9-4D2E-92ED-101ABA9C6A5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35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082526"/>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de-DE" dirty="0"/>
              <a:t>Percepire </a:t>
            </a:r>
            <a:r>
              <a:rPr lang="de-DE" dirty="0" err="1"/>
              <a:t>lo stato</a:t>
            </a:r>
            <a:r>
              <a:rPr lang="de-DE" dirty="0"/>
              <a:t>, </a:t>
            </a:r>
            <a:r>
              <a:rPr lang="de-DE" dirty="0" err="1"/>
              <a:t>gli attributi </a:t>
            </a:r>
            <a:r>
              <a:rPr lang="de-DE" dirty="0"/>
              <a:t>e </a:t>
            </a:r>
            <a:r>
              <a:rPr lang="de-DE" dirty="0" err="1"/>
              <a:t>le dinamiche</a:t>
            </a:r>
            <a:r>
              <a:rPr lang="de-DE" dirty="0" err="1"/>
              <a:t> degli </a:t>
            </a:r>
            <a:r>
              <a:rPr lang="de-DE" dirty="0" err="1">
                <a:solidFill>
                  <a:srgbClr val="FF0000"/>
                </a:solidFill>
              </a:rPr>
              <a:t>elementi</a:t>
            </a:r>
            <a:r>
              <a:rPr lang="de-DE" dirty="0"/>
              <a:t> rilevanti </a:t>
            </a:r>
            <a:r>
              <a:rPr lang="de-DE" dirty="0" err="1"/>
              <a:t>nell'ambiente</a:t>
            </a:r>
            <a:r>
              <a:rPr lang="de-DE" dirty="0" err="1"/>
              <a:t> </a:t>
            </a:r>
            <a:r>
              <a:rPr lang="de-DE" dirty="0"/>
              <a:t>.</a:t>
            </a:r>
          </a:p>
          <a:p>
            <a:pPr marL="0" indent="0">
              <a:buNone/>
            </a:pPr>
            <a:endParaRPr lang="de-DE" dirty="0"/>
          </a:p>
          <a:p>
            <a:pPr marL="0" indent="0">
              <a:buNone/>
            </a:pPr>
            <a:r>
              <a:rPr lang="de-DE" b="1" dirty="0" err="1"/>
              <a:t>Esempio</a:t>
            </a:r>
            <a:endParaRPr lang="de-DE" b="1" dirty="0"/>
          </a:p>
          <a:p>
            <a:pPr marL="0" indent="0">
              <a:buNone/>
            </a:pPr>
            <a:r>
              <a:rPr lang="de-DE" i="1" dirty="0"/>
              <a:t>Pilota: </a:t>
            </a:r>
            <a:r>
              <a:rPr lang="de-DE" i="1" dirty="0" err="1"/>
              <a:t>altri </a:t>
            </a:r>
            <a:r>
              <a:rPr lang="de-DE" i="1" dirty="0" err="1"/>
              <a:t>aeromobili</a:t>
            </a:r>
            <a:r>
              <a:rPr lang="de-DE" i="1" dirty="0" err="1"/>
              <a:t> </a:t>
            </a:r>
            <a:r>
              <a:rPr lang="de-DE" i="1" dirty="0"/>
              <a:t>, </a:t>
            </a:r>
            <a:r>
              <a:rPr lang="de-DE" i="1" dirty="0" err="1"/>
              <a:t>terreno</a:t>
            </a:r>
            <a:r>
              <a:rPr lang="de-DE" i="1" dirty="0"/>
              <a:t>, </a:t>
            </a:r>
            <a:r>
              <a:rPr lang="de-DE" i="1" dirty="0" err="1"/>
              <a:t>stato </a:t>
            </a:r>
            <a:r>
              <a:rPr lang="de-DE" i="1" dirty="0" err="1"/>
              <a:t>del sistema</a:t>
            </a:r>
            <a:r>
              <a:rPr lang="de-DE" i="1" dirty="0" err="1"/>
              <a:t> </a:t>
            </a:r>
            <a:r>
              <a:rPr lang="de-DE" i="1" dirty="0"/>
              <a:t>, </a:t>
            </a:r>
            <a:r>
              <a:rPr lang="de-DE" i="1" dirty="0" err="1"/>
              <a:t>luci </a:t>
            </a:r>
            <a:r>
              <a:rPr lang="de-DE" i="1" dirty="0" err="1"/>
              <a:t>di segnalazione</a:t>
            </a:r>
            <a:r>
              <a:rPr lang="de-DE" i="1" dirty="0" err="1"/>
              <a:t> </a:t>
            </a:r>
            <a:r>
              <a:rPr lang="de-DE" i="1" dirty="0" err="1"/>
              <a:t> con</a:t>
            </a:r>
            <a:r>
              <a:rPr lang="de-DE" i="1" dirty="0" err="1"/>
              <a:t> </a:t>
            </a:r>
            <a:r>
              <a:rPr lang="de-DE" i="1" dirty="0" err="1"/>
              <a:t>le</a:t>
            </a:r>
            <a:r>
              <a:rPr lang="de-DE" i="1" dirty="0" err="1"/>
              <a:t> loro </a:t>
            </a:r>
            <a:r>
              <a:rPr lang="de-DE" i="1" dirty="0" err="1"/>
              <a:t>caratteristiche</a:t>
            </a:r>
            <a:r>
              <a:rPr lang="de-DE" i="1" dirty="0"/>
              <a:t> rilevanti</a:t>
            </a:r>
            <a:r>
              <a:rPr lang="de-DE" i="1" dirty="0"/>
              <a:t>, ecc.</a:t>
            </a:r>
          </a:p>
          <a:p>
            <a:pPr marL="0" indent="0">
              <a:buNone/>
            </a:pPr>
            <a:endParaRPr lang="de-DE" dirty="0"/>
          </a:p>
          <a:p>
            <a:pPr marL="0" indent="0">
              <a:buNone/>
            </a:pPr>
            <a:r>
              <a:rPr lang="de-DE" b="1" dirty="0"/>
              <a:t>Fonti</a:t>
            </a:r>
          </a:p>
          <a:p>
            <a:pPr marL="0" indent="0">
              <a:buNone/>
            </a:pPr>
            <a:r>
              <a:rPr lang="de-DE" dirty="0" err="1"/>
              <a:t>Display</a:t>
            </a:r>
            <a:r>
              <a:rPr lang="de-DE" dirty="0"/>
              <a:t> informativi</a:t>
            </a:r>
            <a:r>
              <a:rPr lang="de-DE" dirty="0"/>
              <a:t>, </a:t>
            </a:r>
            <a:r>
              <a:rPr lang="de-DE" dirty="0" err="1"/>
              <a:t>osservazione </a:t>
            </a:r>
            <a:r>
              <a:rPr lang="de-DE" dirty="0" err="1"/>
              <a:t>diretta </a:t>
            </a:r>
            <a:r>
              <a:rPr lang="de-DE" dirty="0" err="1"/>
              <a:t>dell'ambiente </a:t>
            </a:r>
            <a:r>
              <a:rPr lang="de-DE" dirty="0" err="1"/>
              <a:t>circostante</a:t>
            </a:r>
            <a:r>
              <a:rPr lang="de-DE" dirty="0"/>
              <a:t>, </a:t>
            </a:r>
            <a:r>
              <a:rPr lang="de-DE" dirty="0" err="1"/>
              <a:t>altri </a:t>
            </a:r>
            <a:r>
              <a:rPr lang="de-DE" dirty="0" err="1"/>
              <a:t>membri </a:t>
            </a:r>
            <a:r>
              <a:rPr lang="de-DE" dirty="0" err="1"/>
              <a:t>dell'equipaggio</a:t>
            </a:r>
            <a:r>
              <a:rPr lang="de-DE" dirty="0" err="1"/>
              <a:t> </a:t>
            </a:r>
            <a:endParaRPr lang="de-DE" dirty="0"/>
          </a:p>
          <a:p>
            <a:pPr marL="0" indent="0">
              <a:buNone/>
            </a:pPr>
            <a:endParaRPr lang="de-DE" dirty="0"/>
          </a:p>
          <a:p>
            <a:r>
              <a:rPr lang="de-DE" dirty="0" err="1"/>
              <a:t>Tunneling</a:t>
            </a:r>
            <a:r>
              <a:rPr lang="de-DE" dirty="0"/>
              <a:t> attentivo </a:t>
            </a:r>
            <a:r>
              <a:rPr lang="de-DE" dirty="0"/>
              <a:t>(</a:t>
            </a:r>
            <a:r>
              <a:rPr lang="de-DE" dirty="0" err="1"/>
              <a:t>o</a:t>
            </a:r>
            <a:r>
              <a:rPr lang="de-DE" dirty="0"/>
              <a:t>: </a:t>
            </a:r>
            <a:r>
              <a:rPr lang="de-DE" dirty="0" err="1"/>
              <a:t>restringimento </a:t>
            </a:r>
            <a:r>
              <a:rPr lang="de-DE" dirty="0" err="1"/>
              <a:t>dell'attenzione</a:t>
            </a:r>
            <a:r>
              <a:rPr lang="de-DE" dirty="0" err="1"/>
              <a:t> </a:t>
            </a:r>
            <a:r>
              <a:rPr lang="de-DE" dirty="0"/>
              <a:t>)</a:t>
            </a:r>
          </a:p>
          <a:p>
            <a:pPr lvl="1"/>
            <a:r>
              <a:rPr lang="de-DE" sz="2100" dirty="0"/>
              <a:t>L'attenzione </a:t>
            </a:r>
            <a:r>
              <a:rPr lang="de-DE" sz="2100" dirty="0"/>
              <a:t>non </a:t>
            </a:r>
            <a:r>
              <a:rPr lang="de-DE" sz="2100" dirty="0" err="1"/>
              <a:t>può </a:t>
            </a:r>
            <a:r>
              <a:rPr lang="de-DE" sz="2100" dirty="0" err="1"/>
              <a:t>essere </a:t>
            </a:r>
            <a:r>
              <a:rPr lang="de-DE" sz="2100" dirty="0" err="1"/>
              <a:t>divisa</a:t>
            </a:r>
            <a:r>
              <a:rPr lang="de-DE" sz="2100" dirty="0" err="1"/>
              <a:t> mente</a:t>
            </a:r>
            <a:r>
              <a:rPr lang="de-DE" sz="2100" dirty="0"/>
              <a:t>.</a:t>
            </a:r>
          </a:p>
          <a:p>
            <a:pPr lvl="1"/>
            <a:r>
              <a:rPr lang="de-DE" sz="2100" dirty="0" err="1"/>
              <a:t>L'attenzione si concentra </a:t>
            </a:r>
            <a:r>
              <a:rPr lang="de-DE" sz="2100" dirty="0"/>
              <a:t>su </a:t>
            </a:r>
            <a:r>
              <a:rPr lang="de-DE" sz="2100" dirty="0" err="1"/>
              <a:t>particolari </a:t>
            </a:r>
            <a:r>
              <a:rPr lang="de-DE" sz="2100" dirty="0" err="1"/>
              <a:t>caratteristiche</a:t>
            </a:r>
            <a:r>
              <a:rPr lang="de-DE" sz="2100" dirty="0" err="1"/>
              <a:t> </a:t>
            </a:r>
            <a:r>
              <a:rPr lang="de-DE" sz="2100" dirty="0"/>
              <a:t>e </a:t>
            </a:r>
            <a:r>
              <a:rPr lang="de-DE" sz="2100" dirty="0" err="1"/>
              <a:t>inavvertitamente</a:t>
            </a:r>
            <a:r>
              <a:rPr lang="de-DE" sz="2100" dirty="0" err="1"/>
              <a:t> si interrompe </a:t>
            </a:r>
            <a:r>
              <a:rPr lang="de-DE" sz="2100" dirty="0" err="1"/>
              <a:t>la scansione</a:t>
            </a:r>
            <a:r>
              <a:rPr lang="de-DE" sz="2100" dirty="0" err="1"/>
              <a:t> </a:t>
            </a:r>
            <a:r>
              <a:rPr lang="de-DE" sz="2100" dirty="0"/>
              <a:t>.</a:t>
            </a:r>
          </a:p>
          <a:p>
            <a:pPr lvl="1"/>
            <a:r>
              <a:rPr lang="de-DE" sz="2100" dirty="0" err="1"/>
              <a:t>Mind</a:t>
            </a:r>
            <a:r>
              <a:rPr lang="de-DE" sz="2100" dirty="0" err="1"/>
              <a:t> the </a:t>
            </a:r>
            <a:r>
              <a:rPr lang="de-DE" sz="2100" dirty="0"/>
              <a:t>Gorilla. </a:t>
            </a:r>
          </a:p>
          <a:p>
            <a:r>
              <a:rPr lang="de-DE" dirty="0"/>
              <a:t>Requisiti </a:t>
            </a:r>
            <a:r>
              <a:rPr lang="de-DE" dirty="0" err="1"/>
              <a:t>di memoria</a:t>
            </a:r>
            <a:r>
              <a:rPr lang="de-DE" dirty="0" err="1"/>
              <a:t> trap</a:t>
            </a:r>
            <a:endParaRPr lang="de-DE" dirty="0"/>
          </a:p>
          <a:p>
            <a:pPr lvl="1"/>
            <a:r>
              <a:rPr lang="de-DE" sz="2100" dirty="0" err="1"/>
              <a:t>Sovraccarico </a:t>
            </a:r>
            <a:r>
              <a:rPr lang="de-DE" sz="2100" dirty="0" err="1"/>
              <a:t>della memoria</a:t>
            </a:r>
            <a:r>
              <a:rPr lang="de-DE" sz="2100" dirty="0"/>
              <a:t> di lavoro</a:t>
            </a:r>
            <a:r>
              <a:rPr lang="de-DE" sz="2100" dirty="0" err="1"/>
              <a:t> </a:t>
            </a:r>
            <a:r>
              <a:rPr lang="de-DE" sz="2100" dirty="0"/>
              <a:t>.</a:t>
            </a:r>
          </a:p>
          <a:p>
            <a:pPr lvl="1"/>
            <a:r>
              <a:rPr lang="de-DE" sz="2100" dirty="0"/>
              <a:t>In </a:t>
            </a:r>
            <a:r>
              <a:rPr lang="de-DE" sz="2100" dirty="0" err="1"/>
              <a:t>particolare, sovraccarico </a:t>
            </a:r>
            <a:r>
              <a:rPr lang="de-DE" sz="2100" dirty="0" err="1"/>
              <a:t>dell'</a:t>
            </a:r>
            <a:r>
              <a:rPr lang="de-DE" sz="2100" dirty="0" err="1"/>
              <a:t> formazioni </a:t>
            </a:r>
            <a:r>
              <a:rPr lang="de-DE" sz="2100" dirty="0" err="1"/>
              <a:t>uditive</a:t>
            </a:r>
            <a:r>
              <a:rPr lang="de-DE" sz="2100" dirty="0" err="1"/>
              <a:t> </a:t>
            </a:r>
            <a:r>
              <a:rPr lang="de-DE" sz="2100" dirty="0"/>
              <a:t>.</a:t>
            </a:r>
          </a:p>
          <a:p>
            <a:r>
              <a:rPr lang="de-DE" dirty="0"/>
              <a:t>Fattori di stress</a:t>
            </a:r>
          </a:p>
          <a:p>
            <a:pPr lvl="1"/>
            <a:r>
              <a:rPr lang="de-DE" sz="2000" dirty="0"/>
              <a:t>Carico di lavoro, </a:t>
            </a:r>
            <a:r>
              <a:rPr lang="de-DE" sz="2000" dirty="0" err="1"/>
              <a:t>ansia</a:t>
            </a:r>
            <a:r>
              <a:rPr lang="de-DE" sz="2000" dirty="0"/>
              <a:t>, </a:t>
            </a:r>
            <a:r>
              <a:rPr lang="de-DE" sz="2000" dirty="0" err="1"/>
              <a:t>affaticamento</a:t>
            </a:r>
            <a:r>
              <a:rPr lang="de-DE" sz="2000" dirty="0"/>
              <a:t>, ecc.</a:t>
            </a:r>
          </a:p>
          <a:p>
            <a:pPr lvl="1"/>
            <a:r>
              <a:rPr lang="de-DE" sz="2000" dirty="0" err="1"/>
              <a:t>Pressione</a:t>
            </a:r>
            <a:r>
              <a:rPr lang="de-DE" sz="2000" dirty="0"/>
              <a:t> temporale</a:t>
            </a:r>
            <a:r>
              <a:rPr lang="de-DE" sz="2000" dirty="0"/>
              <a:t>, </a:t>
            </a:r>
            <a:r>
              <a:rPr lang="de-DE" sz="2000" dirty="0" err="1"/>
              <a:t>incertezza</a:t>
            </a:r>
            <a:r>
              <a:rPr lang="de-DE" sz="2000" dirty="0"/>
              <a:t>, ecc.</a:t>
            </a:r>
          </a:p>
          <a:p>
            <a:pPr lvl="1"/>
            <a:r>
              <a:rPr lang="de-DE" sz="2000" dirty="0"/>
              <a:t>Limita la SA </a:t>
            </a:r>
            <a:r>
              <a:rPr lang="de-DE" sz="2000" dirty="0" err="1"/>
              <a:t>limitando </a:t>
            </a:r>
            <a:r>
              <a:rPr lang="de-DE" sz="2000" dirty="0"/>
              <a:t>la WMC e </a:t>
            </a:r>
            <a:r>
              <a:rPr lang="de-DE" sz="2000" dirty="0"/>
              <a:t>rallentando </a:t>
            </a:r>
            <a:r>
              <a:rPr lang="de-DE" sz="2000" dirty="0" err="1"/>
              <a:t>l'elaborazione </a:t>
            </a:r>
            <a:r>
              <a:rPr lang="de-DE" sz="2000" dirty="0" err="1"/>
              <a:t>delle informazioni</a:t>
            </a:r>
            <a:r>
              <a:rPr lang="de-DE" sz="2000" dirty="0" err="1"/>
              <a:t> </a:t>
            </a:r>
            <a:r>
              <a:rPr lang="de-DE" sz="2000" dirty="0"/>
              <a:t>, </a:t>
            </a:r>
            <a:r>
              <a:rPr lang="de-DE" sz="2000" dirty="0" err="1"/>
              <a:t>aumentando </a:t>
            </a:r>
            <a:r>
              <a:rPr lang="de-DE" sz="2000" dirty="0" err="1"/>
              <a:t>la probabilità </a:t>
            </a:r>
            <a:r>
              <a:rPr lang="de-DE" sz="2000" dirty="0" err="1"/>
              <a:t>di</a:t>
            </a:r>
            <a:r>
              <a:rPr lang="de-DE" sz="2000" dirty="0" err="1"/>
              <a:t> </a:t>
            </a:r>
            <a:r>
              <a:rPr lang="de-DE" sz="2000" dirty="0" err="1"/>
              <a:t>tunneling</a:t>
            </a:r>
            <a:r>
              <a:rPr lang="de-DE" sz="2000" dirty="0" err="1"/>
              <a:t> </a:t>
            </a:r>
            <a:r>
              <a:rPr lang="de-DE" sz="2000" dirty="0" err="1"/>
              <a:t>dell'attenzione</a:t>
            </a:r>
            <a:r>
              <a:rPr lang="de-DE" sz="2000" dirty="0"/>
              <a:t>, </a:t>
            </a:r>
            <a:r>
              <a:rPr lang="de-DE" sz="2000" dirty="0" err="1"/>
              <a:t>scansione </a:t>
            </a:r>
            <a:r>
              <a:rPr lang="de-DE" sz="2000" dirty="0" err="1"/>
              <a:t>disorganizzata</a:t>
            </a:r>
            <a:r>
              <a:rPr lang="de-DE" sz="2000" dirty="0" err="1"/>
              <a:t> </a:t>
            </a:r>
            <a:r>
              <a:rPr lang="de-DE" sz="2000" dirty="0" err="1"/>
              <a:t> alla ricerca di </a:t>
            </a:r>
            <a:r>
              <a:rPr lang="de-DE" sz="2000" dirty="0" err="1"/>
              <a:t>elementi</a:t>
            </a:r>
            <a:r>
              <a:rPr lang="de-DE" sz="2000" dirty="0" err="1"/>
              <a:t> </a:t>
            </a:r>
            <a:r>
              <a:rPr lang="de-DE" sz="2000" dirty="0"/>
              <a:t>e </a:t>
            </a:r>
            <a:r>
              <a:rPr lang="de-DE" sz="2000" dirty="0" err="1"/>
              <a:t>riducendo </a:t>
            </a:r>
            <a:r>
              <a:rPr lang="de-DE" sz="2000" dirty="0" err="1"/>
              <a:t>l'attenzione</a:t>
            </a:r>
            <a:r>
              <a:rPr lang="de-DE" sz="2000" dirty="0" err="1"/>
              <a:t> </a:t>
            </a:r>
            <a:r>
              <a:rPr lang="de-DE" sz="2000" dirty="0" err="1"/>
              <a:t> </a:t>
            </a:r>
            <a:r>
              <a:rPr lang="de-DE" sz="2000" dirty="0" err="1"/>
              <a:t>ai </a:t>
            </a:r>
            <a:r>
              <a:rPr lang="de-DE" sz="2000" dirty="0" err="1"/>
              <a:t>segnali</a:t>
            </a:r>
            <a:r>
              <a:rPr lang="de-DE" sz="2000" dirty="0" err="1"/>
              <a:t> </a:t>
            </a:r>
            <a:r>
              <a:rPr lang="de-DE" sz="2000" dirty="0" err="1"/>
              <a:t>periferici</a:t>
            </a:r>
            <a:r>
              <a:rPr lang="de-DE" sz="2000" dirty="0" err="1"/>
              <a:t> </a:t>
            </a:r>
            <a:r>
              <a:rPr lang="de-DE" sz="2000" dirty="0"/>
              <a:t>.</a:t>
            </a:r>
          </a:p>
          <a:p>
            <a:r>
              <a:rPr lang="de-DE" dirty="0" err="1"/>
              <a:t>Sovraccarico</a:t>
            </a:r>
            <a:r>
              <a:rPr lang="de-DE" dirty="0"/>
              <a:t> di dati</a:t>
            </a:r>
            <a:endParaRPr lang="de-DE" dirty="0"/>
          </a:p>
          <a:p>
            <a:pPr lvl="1"/>
            <a:r>
              <a:rPr lang="de-DE" dirty="0"/>
              <a:t>Volume e velocità </a:t>
            </a:r>
            <a:r>
              <a:rPr lang="de-DE" dirty="0" err="1"/>
              <a:t>di </a:t>
            </a:r>
            <a:r>
              <a:rPr lang="de-DE" dirty="0" err="1"/>
              <a:t>cambiamento</a:t>
            </a:r>
            <a:r>
              <a:rPr lang="de-DE" dirty="0" err="1"/>
              <a:t> </a:t>
            </a:r>
            <a:endParaRPr lang="de-DE" dirty="0"/>
          </a:p>
          <a:p>
            <a:pPr lvl="1"/>
            <a:r>
              <a:rPr lang="de-DE" dirty="0"/>
              <a:t> e limitata </a:t>
            </a:r>
            <a:r>
              <a:rPr lang="de-DE" dirty="0" err="1"/>
              <a:t>della larghezza di banda </a:t>
            </a:r>
            <a:r>
              <a:rPr lang="de-DE" dirty="0" err="1"/>
              <a:t>dei </a:t>
            </a:r>
            <a:r>
              <a:rPr lang="de-DE" dirty="0" err="1"/>
              <a:t>meccanismi </a:t>
            </a:r>
            <a:r>
              <a:rPr lang="de-DE" dirty="0" err="1"/>
              <a:t>sensoriali </a:t>
            </a:r>
            <a:r>
              <a:rPr lang="de-DE" dirty="0"/>
              <a:t>e </a:t>
            </a:r>
            <a:r>
              <a:rPr lang="de-DE" dirty="0" err="1"/>
              <a:t>di elaborazione delle informazioni </a:t>
            </a:r>
            <a:r>
              <a:rPr lang="de-DE" dirty="0"/>
              <a:t>umani</a:t>
            </a:r>
            <a:r>
              <a:rPr lang="de-DE" dirty="0" err="1"/>
              <a:t> </a:t>
            </a:r>
            <a:r>
              <a:rPr lang="de-DE" dirty="0"/>
              <a:t>.</a:t>
            </a:r>
          </a:p>
          <a:p>
            <a:pPr lvl="1"/>
            <a:r>
              <a:rPr lang="de-DE" dirty="0"/>
              <a:t>Tasso </a:t>
            </a:r>
            <a:r>
              <a:rPr lang="de-DE" dirty="0" err="1"/>
              <a:t>di </a:t>
            </a:r>
            <a:r>
              <a:rPr lang="de-DE" dirty="0" err="1"/>
              <a:t>dati </a:t>
            </a:r>
            <a:r>
              <a:rPr lang="de-DE" dirty="0" err="1"/>
              <a:t>dell'</a:t>
            </a:r>
            <a:r>
              <a:rPr lang="de-DE" dirty="0" err="1"/>
              <a:t> </a:t>
            </a:r>
            <a:r>
              <a:rPr lang="de-DE" dirty="0" err="1"/>
              <a:t> </a:t>
            </a:r>
            <a:r>
              <a:rPr lang="de-DE" dirty="0" err="1"/>
              <a:t>flusso</a:t>
            </a:r>
            <a:r>
              <a:rPr lang="de-DE" dirty="0" err="1"/>
              <a:t> può</a:t>
            </a:r>
            <a:r>
              <a:rPr lang="de-DE" dirty="0" err="1"/>
              <a:t> essere</a:t>
            </a:r>
            <a:r>
              <a:rPr lang="de-DE" dirty="0" err="1"/>
              <a:t> </a:t>
            </a:r>
            <a:r>
              <a:rPr lang="de-DE" dirty="0" err="1"/>
              <a:t>migliorato</a:t>
            </a:r>
            <a:r>
              <a:rPr lang="de-DE" dirty="0" err="1"/>
              <a:t> in modo significativo</a:t>
            </a:r>
            <a:r>
              <a:rPr lang="de-DE" dirty="0" err="1"/>
              <a:t> da</a:t>
            </a:r>
            <a:r>
              <a:rPr lang="de-DE" dirty="0" err="1"/>
              <a:t> </a:t>
            </a:r>
            <a:r>
              <a:rPr lang="de-DE" dirty="0" err="1"/>
              <a:t>interfacce </a:t>
            </a:r>
            <a:r>
              <a:rPr lang="de-DE" dirty="0" err="1"/>
              <a:t>ergonomiche</a:t>
            </a:r>
            <a:r>
              <a:rPr lang="de-DE" dirty="0" err="1"/>
              <a:t> utente</a:t>
            </a:r>
            <a:r>
              <a:rPr lang="de-DE" dirty="0" err="1"/>
              <a:t> </a:t>
            </a:r>
            <a:endParaRPr lang="de-DE" dirty="0"/>
          </a:p>
          <a:p>
            <a:r>
              <a:rPr lang="de-DE" dirty="0" err="1"/>
              <a:t>Posizionamento errato</a:t>
            </a:r>
            <a:r>
              <a:rPr lang="de-DE" dirty="0" err="1"/>
              <a:t> salience</a:t>
            </a:r>
            <a:endParaRPr lang="de-DE" dirty="0"/>
          </a:p>
          <a:p>
            <a:pPr lvl="1"/>
            <a:r>
              <a:rPr lang="de-DE" dirty="0" err="1"/>
              <a:t>Alcune </a:t>
            </a:r>
            <a:r>
              <a:rPr lang="de-DE" dirty="0" err="1"/>
              <a:t>caratteristiche dell'</a:t>
            </a:r>
            <a:r>
              <a:rPr lang="de-DE" dirty="0" err="1"/>
              <a:t> e </a:t>
            </a:r>
            <a:r>
              <a:rPr lang="de-DE" dirty="0"/>
              <a:t>(</a:t>
            </a:r>
            <a:r>
              <a:rPr lang="de-DE" dirty="0" err="1"/>
              <a:t>dimensioni</a:t>
            </a:r>
            <a:r>
              <a:rPr lang="de-DE" dirty="0"/>
              <a:t>, </a:t>
            </a:r>
            <a:r>
              <a:rPr lang="de-DE" dirty="0" err="1"/>
              <a:t>forma</a:t>
            </a:r>
            <a:r>
              <a:rPr lang="de-DE" dirty="0"/>
              <a:t>, </a:t>
            </a:r>
            <a:r>
              <a:rPr lang="de-DE" dirty="0" err="1"/>
              <a:t>movimento</a:t>
            </a:r>
            <a:r>
              <a:rPr lang="de-DE" dirty="0"/>
              <a:t>, </a:t>
            </a:r>
            <a:r>
              <a:rPr lang="de-DE" dirty="0" err="1"/>
              <a:t>luci </a:t>
            </a:r>
            <a:r>
              <a:rPr lang="de-DE" dirty="0" err="1"/>
              <a:t>lampeggianti</a:t>
            </a:r>
            <a:r>
              <a:rPr lang="de-DE" dirty="0" err="1"/>
              <a:t> </a:t>
            </a:r>
            <a:r>
              <a:rPr lang="de-DE" dirty="0"/>
              <a:t>, </a:t>
            </a:r>
            <a:r>
              <a:rPr lang="de-DE" dirty="0" err="1"/>
              <a:t>rumore</a:t>
            </a:r>
            <a:r>
              <a:rPr lang="de-DE" dirty="0"/>
              <a:t>) </a:t>
            </a:r>
            <a:r>
              <a:rPr lang="de-DE" dirty="0" err="1"/>
              <a:t>sono</a:t>
            </a:r>
            <a:r>
              <a:rPr lang="de-DE" dirty="0" err="1"/>
              <a:t> prioritarie </a:t>
            </a:r>
            <a:r>
              <a:rPr lang="de-DE" dirty="0" err="1"/>
              <a:t>nell'elaborazione</a:t>
            </a:r>
            <a:r>
              <a:rPr lang="de-DE" dirty="0"/>
              <a:t> </a:t>
            </a:r>
            <a:r>
              <a:rPr lang="de-DE" dirty="0" err="1"/>
              <a:t>sensoriale </a:t>
            </a:r>
            <a:r>
              <a:rPr lang="de-DE" dirty="0"/>
              <a:t>e </a:t>
            </a:r>
            <a:r>
              <a:rPr lang="de-DE" dirty="0" err="1"/>
              <a:t>attentiva</a:t>
            </a:r>
            <a:r>
              <a:rPr lang="de-DE" dirty="0" err="1"/>
              <a:t> </a:t>
            </a:r>
            <a:endParaRPr lang="de-DE" dirty="0"/>
          </a:p>
          <a:p>
            <a:pPr lvl="1"/>
            <a:r>
              <a:rPr lang="de-DE" dirty="0" err="1"/>
              <a:t>Uso eccessivo </a:t>
            </a:r>
            <a:r>
              <a:rPr lang="de-DE" dirty="0" err="1"/>
              <a:t>dell'</a:t>
            </a:r>
            <a:r>
              <a:rPr lang="de-DE" dirty="0" err="1"/>
              <a:t> e o </a:t>
            </a:r>
            <a:r>
              <a:rPr lang="de-DE" dirty="0" err="1"/>
              <a:t>uso </a:t>
            </a:r>
            <a:r>
              <a:rPr lang="de-DE" dirty="0" err="1"/>
              <a:t>inappropriato </a:t>
            </a:r>
            <a:r>
              <a:rPr lang="de-DE" dirty="0" err="1"/>
              <a:t>dell'</a:t>
            </a:r>
            <a:r>
              <a:rPr lang="de-DE" dirty="0" err="1"/>
              <a:t> e</a:t>
            </a:r>
            <a:r>
              <a:rPr lang="de-DE" dirty="0" err="1"/>
              <a:t> </a:t>
            </a:r>
            <a:r>
              <a:rPr lang="de-DE" dirty="0" err="1"/>
              <a:t> degrada </a:t>
            </a:r>
            <a:r>
              <a:rPr lang="de-DE" dirty="0"/>
              <a:t>la SA </a:t>
            </a:r>
            <a:r>
              <a:rPr lang="de-DE" dirty="0" err="1"/>
              <a:t>a</a:t>
            </a:r>
            <a:r>
              <a:rPr lang="de-DE" dirty="0" err="1"/>
              <a:t> altre </a:t>
            </a:r>
            <a:r>
              <a:rPr lang="de-DE" dirty="0" err="1"/>
              <a:t>informazioni</a:t>
            </a:r>
            <a:r>
              <a:rPr lang="de-DE" dirty="0" err="1"/>
              <a:t> </a:t>
            </a:r>
            <a:endParaRPr lang="de-DE" dirty="0"/>
          </a:p>
          <a:p>
            <a:r>
              <a:rPr lang="de-DE" dirty="0" err="1"/>
              <a:t>Modelli</a:t>
            </a:r>
            <a:r>
              <a:rPr lang="de-DE" dirty="0"/>
              <a:t> mentali </a:t>
            </a:r>
            <a:r>
              <a:rPr lang="de-DE" dirty="0" err="1"/>
              <a:t>errati</a:t>
            </a:r>
            <a:endParaRPr lang="de-DE" dirty="0"/>
          </a:p>
          <a:p>
            <a:pPr lvl="1"/>
            <a:r>
              <a:rPr lang="de-DE" dirty="0"/>
              <a:t>"</a:t>
            </a:r>
            <a:r>
              <a:rPr lang="de-DE" dirty="0" err="1"/>
              <a:t>errore </a:t>
            </a:r>
            <a:r>
              <a:rPr lang="de-DE" dirty="0" err="1"/>
              <a:t>rappresentazionale</a:t>
            </a:r>
            <a:r>
              <a:rPr lang="de-DE" dirty="0" err="1"/>
              <a:t> </a:t>
            </a:r>
            <a:r>
              <a:rPr lang="de-DE" dirty="0"/>
              <a:t>"</a:t>
            </a:r>
          </a:p>
          <a:p>
            <a:pPr lvl="1"/>
            <a:r>
              <a:rPr lang="de-DE" dirty="0" err="1"/>
              <a:t>Un modello</a:t>
            </a:r>
            <a:r>
              <a:rPr lang="de-DE" dirty="0"/>
              <a:t> mentale </a:t>
            </a:r>
            <a:r>
              <a:rPr lang="de-DE" dirty="0" err="1"/>
              <a:t>errato</a:t>
            </a:r>
            <a:r>
              <a:rPr lang="de-DE" dirty="0" err="1"/>
              <a:t> viene </a:t>
            </a:r>
            <a:r>
              <a:rPr lang="de-DE" dirty="0" err="1"/>
              <a:t>applicato</a:t>
            </a:r>
            <a:r>
              <a:rPr lang="de-DE" dirty="0" err="1"/>
              <a:t> </a:t>
            </a:r>
            <a:endParaRPr lang="de-DE" dirty="0"/>
          </a:p>
          <a:p>
            <a:r>
              <a:rPr lang="de-DE" dirty="0" err="1"/>
              <a:t>Sindrome </a:t>
            </a:r>
            <a:r>
              <a:rPr lang="de-DE" dirty="0"/>
              <a:t>da fuori </a:t>
            </a:r>
            <a:r>
              <a:rPr lang="de-DE" dirty="0" err="1"/>
              <a:t>dal </a:t>
            </a:r>
            <a:r>
              <a:rPr lang="de-DE" dirty="0"/>
              <a:t>ciclo</a:t>
            </a:r>
            <a:r>
              <a:rPr lang="de-DE" dirty="0" err="1"/>
              <a:t> dell'</a:t>
            </a:r>
            <a:r>
              <a:rPr lang="de-DE" dirty="0" err="1"/>
              <a:t> e</a:t>
            </a:r>
            <a:endParaRPr lang="de-DE" dirty="0"/>
          </a:p>
          <a:p>
            <a:pPr lvl="1"/>
            <a:r>
              <a:rPr lang="de-DE" dirty="0"/>
              <a:t>L'automazione </a:t>
            </a:r>
            <a:r>
              <a:rPr lang="de-DE" dirty="0" err="1"/>
              <a:t>può</a:t>
            </a:r>
            <a:r>
              <a:rPr lang="de-DE" dirty="0" err="1"/>
              <a:t> eliminare</a:t>
            </a:r>
            <a:r>
              <a:rPr lang="de-DE" dirty="0" err="1"/>
              <a:t> </a:t>
            </a:r>
            <a:r>
              <a:rPr lang="de-DE" dirty="0" err="1"/>
              <a:t>un carico di lavoro </a:t>
            </a:r>
            <a:r>
              <a:rPr lang="de-DE" dirty="0" err="1"/>
              <a:t>eccessivo</a:t>
            </a:r>
            <a:r>
              <a:rPr lang="de-DE" dirty="0" err="1"/>
              <a:t> </a:t>
            </a:r>
            <a:r>
              <a:rPr lang="de-DE" dirty="0"/>
              <a:t>, ma </a:t>
            </a:r>
            <a:r>
              <a:rPr lang="de-DE" dirty="0" err="1"/>
              <a:t>può </a:t>
            </a:r>
            <a:r>
              <a:rPr lang="de-DE" dirty="0"/>
              <a:t>anche </a:t>
            </a:r>
            <a:r>
              <a:rPr lang="de-DE" dirty="0" err="1"/>
              <a:t>ridurre </a:t>
            </a:r>
            <a:r>
              <a:rPr lang="de-DE" dirty="0"/>
              <a:t>la SA</a:t>
            </a:r>
            <a:r>
              <a:rPr lang="de-DE" dirty="0" err="1"/>
              <a:t> escludendo</a:t>
            </a:r>
            <a:r>
              <a:rPr lang="de-DE" dirty="0" err="1"/>
              <a:t> le persone </a:t>
            </a:r>
            <a:r>
              <a:rPr lang="de-DE" dirty="0" err="1"/>
              <a:t>dal</a:t>
            </a:r>
            <a:r>
              <a:rPr lang="de-DE" dirty="0" err="1"/>
              <a:t> </a:t>
            </a:r>
            <a:r>
              <a:rPr lang="de-DE" dirty="0"/>
              <a:t>processo. </a:t>
            </a:r>
          </a:p>
          <a:p>
            <a:pPr lvl="1"/>
            <a:r>
              <a:rPr lang="de-DE" dirty="0"/>
              <a:t>"take-over-time" </a:t>
            </a:r>
            <a:r>
              <a:rPr lang="de-DE" dirty="0" err="1"/>
              <a:t>in cui </a:t>
            </a:r>
            <a:r>
              <a:rPr lang="de-DE" dirty="0" err="1"/>
              <a:t>l'automazione</a:t>
            </a:r>
            <a:r>
              <a:rPr lang="de-DE" dirty="0" err="1"/>
              <a:t> </a:t>
            </a:r>
            <a:r>
              <a:rPr lang="de-DE" dirty="0" err="1"/>
              <a:t> fallisce</a:t>
            </a:r>
            <a:r>
              <a:rPr lang="de-DE" dirty="0" err="1"/>
              <a:t> o</a:t>
            </a:r>
            <a:r>
              <a:rPr lang="de-DE" dirty="0" err="1"/>
              <a:t> </a:t>
            </a:r>
            <a:r>
              <a:rPr lang="de-DE" dirty="0"/>
              <a:t>non </a:t>
            </a:r>
            <a:r>
              <a:rPr lang="de-DE" dirty="0" err="1"/>
              <a:t>è </a:t>
            </a:r>
            <a:r>
              <a:rPr lang="de-DE" dirty="0" err="1"/>
              <a:t>attrezzata</a:t>
            </a:r>
            <a:r>
              <a:rPr lang="de-DE" dirty="0" err="1"/>
              <a:t> per </a:t>
            </a:r>
            <a:r>
              <a:rPr lang="de-DE" dirty="0"/>
              <a:t>gestire una </a:t>
            </a:r>
            <a:r>
              <a:rPr lang="de-DE" dirty="0" err="1"/>
              <a:t>situazione</a:t>
            </a:r>
            <a:endParaRPr lang="de-DE" dirty="0"/>
          </a:p>
          <a:p>
            <a:pPr marL="0" indent="0">
              <a:buNone/>
            </a:pPr>
            <a:endParaRPr lang="de-DE" dirty="0"/>
          </a:p>
          <a:p>
            <a:endParaRPr lang="de-DE" baseline="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36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093787"/>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de-DE" dirty="0"/>
              <a:t>Sintesi </a:t>
            </a:r>
            <a:r>
              <a:rPr lang="de-DE" dirty="0" err="1"/>
              <a:t>di</a:t>
            </a:r>
            <a:r>
              <a:rPr lang="de-DE" dirty="0" err="1"/>
              <a:t> </a:t>
            </a:r>
            <a:r>
              <a:rPr lang="de-DE" dirty="0" err="1"/>
              <a:t>elementi </a:t>
            </a:r>
            <a:r>
              <a:rPr lang="de-DE" dirty="0" err="1"/>
              <a:t>disgiunti </a:t>
            </a:r>
            <a:r>
              <a:rPr lang="de-DE" dirty="0"/>
              <a:t>di livello 1</a:t>
            </a:r>
            <a:r>
              <a:rPr lang="de-DE" dirty="0"/>
              <a:t>.</a:t>
            </a:r>
          </a:p>
          <a:p>
            <a:r>
              <a:rPr lang="de-DE" dirty="0" err="1"/>
              <a:t>Comprendere </a:t>
            </a:r>
            <a:r>
              <a:rPr lang="de-DE" dirty="0" err="1"/>
              <a:t>l'</a:t>
            </a:r>
            <a:r>
              <a:rPr lang="de-DE" dirty="0" err="1"/>
              <a:t> e </a:t>
            </a:r>
            <a:r>
              <a:rPr lang="de-DE" dirty="0" err="1"/>
              <a:t>il</a:t>
            </a:r>
            <a:r>
              <a:rPr lang="de-DE" dirty="0" err="1"/>
              <a:t> suo </a:t>
            </a:r>
            <a:r>
              <a:rPr lang="de-DE" dirty="0" err="1"/>
              <a:t>significato</a:t>
            </a:r>
            <a:r>
              <a:rPr lang="de-DE" dirty="0" err="1"/>
              <a:t> </a:t>
            </a:r>
            <a:r>
              <a:rPr lang="de-DE" dirty="0"/>
              <a:t>alla </a:t>
            </a:r>
            <a:r>
              <a:rPr lang="de-DE" dirty="0"/>
              <a:t>luce</a:t>
            </a:r>
            <a:r>
              <a:rPr lang="de-DE" dirty="0" err="1"/>
              <a:t> </a:t>
            </a:r>
            <a:r>
              <a:rPr lang="de-DE" dirty="0" err="1"/>
              <a:t>dei </a:t>
            </a:r>
            <a:r>
              <a:rPr lang="de-DE" dirty="0" err="1"/>
              <a:t>propri </a:t>
            </a:r>
            <a:r>
              <a:rPr lang="de-DE" dirty="0" err="1"/>
              <a:t>obiettivi</a:t>
            </a:r>
            <a:r>
              <a:rPr lang="de-DE" dirty="0" err="1"/>
              <a:t> </a:t>
            </a:r>
            <a:r>
              <a:rPr lang="de-DE" dirty="0"/>
              <a:t>.</a:t>
            </a:r>
          </a:p>
          <a:p>
            <a:r>
              <a:rPr lang="de-DE" dirty="0" err="1"/>
              <a:t>Consente </a:t>
            </a:r>
            <a:r>
              <a:rPr lang="de-DE" dirty="0" err="1"/>
              <a:t>di</a:t>
            </a:r>
            <a:r>
              <a:rPr lang="de-DE" dirty="0" err="1"/>
              <a:t> per</a:t>
            </a:r>
            <a:r>
              <a:rPr lang="de-DE" dirty="0" err="1"/>
              <a:t> valutare </a:t>
            </a:r>
            <a:r>
              <a:rPr lang="de-DE" dirty="0" err="1"/>
              <a:t>il rischio</a:t>
            </a:r>
            <a:r>
              <a:rPr lang="de-DE" dirty="0" err="1"/>
              <a:t> </a:t>
            </a:r>
            <a:r>
              <a:rPr lang="de-DE" dirty="0"/>
              <a:t>e </a:t>
            </a:r>
            <a:r>
              <a:rPr lang="de-DE" dirty="0" err="1"/>
              <a:t>valutare</a:t>
            </a:r>
            <a:r>
              <a:rPr lang="de-DE" dirty="0" err="1"/>
              <a:t> la rilevanza</a:t>
            </a:r>
            <a:r>
              <a:rPr lang="de-DE" dirty="0" err="1"/>
              <a:t> di </a:t>
            </a:r>
            <a:r>
              <a:rPr lang="de-DE" dirty="0"/>
              <a:t>tutti </a:t>
            </a:r>
            <a:r>
              <a:rPr lang="de-DE" dirty="0" err="1"/>
              <a:t>i tipi</a:t>
            </a:r>
            <a:r>
              <a:rPr lang="de-DE" dirty="0" err="1"/>
              <a:t> di</a:t>
            </a:r>
            <a:r>
              <a:rPr lang="de-DE" dirty="0" err="1"/>
              <a:t> deviazioni</a:t>
            </a:r>
            <a:r>
              <a:rPr lang="de-DE" dirty="0" err="1"/>
              <a:t> dagli </a:t>
            </a:r>
            <a:r>
              <a:rPr lang="de-DE" dirty="0" err="1"/>
              <a:t>stati</a:t>
            </a:r>
            <a:r>
              <a:rPr lang="de-DE" dirty="0" err="1"/>
              <a:t> </a:t>
            </a:r>
            <a:r>
              <a:rPr lang="de-DE" dirty="0" err="1"/>
              <a:t>previsti</a:t>
            </a:r>
            <a:r>
              <a:rPr lang="de-DE" dirty="0" err="1"/>
              <a:t> </a:t>
            </a:r>
            <a:r>
              <a:rPr lang="de-DE" dirty="0"/>
              <a:t>, </a:t>
            </a:r>
            <a:r>
              <a:rPr lang="de-DE" dirty="0" err="1"/>
              <a:t>dando </a:t>
            </a:r>
            <a:r>
              <a:rPr lang="de-DE" dirty="0"/>
              <a:t>un senso </a:t>
            </a:r>
            <a:r>
              <a:rPr lang="de-DE" dirty="0" err="1"/>
              <a:t>alle </a:t>
            </a:r>
            <a:r>
              <a:rPr lang="de-DE" dirty="0" err="1"/>
              <a:t>situazioni</a:t>
            </a:r>
            <a:r>
              <a:rPr lang="de-DE" dirty="0" err="1"/>
              <a:t> </a:t>
            </a:r>
            <a:r>
              <a:rPr lang="de-DE" dirty="0"/>
              <a:t>in </a:t>
            </a:r>
            <a:r>
              <a:rPr lang="de-DE" dirty="0" err="1"/>
              <a:t>generale</a:t>
            </a:r>
            <a:r>
              <a:rPr lang="de-DE" dirty="0"/>
              <a:t>.</a:t>
            </a:r>
          </a:p>
          <a:p>
            <a:r>
              <a:rPr lang="de-DE" i="1" dirty="0">
                <a:solidFill>
                  <a:srgbClr val="FF0000"/>
                </a:solidFill>
              </a:rPr>
              <a:t>"E </a:t>
            </a:r>
            <a:r>
              <a:rPr lang="de-DE" i="1" dirty="0" err="1">
                <a:solidFill>
                  <a:srgbClr val="FF0000"/>
                </a:solidFill>
              </a:rPr>
              <a:t>allora</a:t>
            </a:r>
            <a:r>
              <a:rPr lang="de-DE" i="1" dirty="0">
                <a:solidFill>
                  <a:srgbClr val="FF0000"/>
                </a:solidFill>
              </a:rPr>
              <a:t>?"</a:t>
            </a:r>
          </a:p>
          <a:p>
            <a:endParaRPr lang="de-DE" baseline="0" dirty="0"/>
          </a:p>
          <a:p>
            <a:r>
              <a:rPr lang="de-DE" dirty="0" err="1"/>
              <a:t>Tunneling</a:t>
            </a:r>
            <a:r>
              <a:rPr lang="de-DE" dirty="0"/>
              <a:t> attentivo </a:t>
            </a:r>
            <a:r>
              <a:rPr lang="de-DE" dirty="0"/>
              <a:t>(</a:t>
            </a:r>
            <a:r>
              <a:rPr lang="de-DE" dirty="0" err="1"/>
              <a:t>o</a:t>
            </a:r>
            <a:r>
              <a:rPr lang="de-DE" dirty="0"/>
              <a:t>: </a:t>
            </a:r>
            <a:r>
              <a:rPr lang="de-DE" dirty="0" err="1"/>
              <a:t>restringimento </a:t>
            </a:r>
            <a:r>
              <a:rPr lang="de-DE" dirty="0" err="1"/>
              <a:t>dell'attenzione</a:t>
            </a:r>
            <a:r>
              <a:rPr lang="de-DE" dirty="0" err="1"/>
              <a:t> </a:t>
            </a:r>
            <a:r>
              <a:rPr lang="de-DE" dirty="0"/>
              <a:t>)</a:t>
            </a:r>
          </a:p>
          <a:p>
            <a:pPr lvl="1"/>
            <a:r>
              <a:rPr lang="de-DE" sz="2100" dirty="0"/>
              <a:t>L'attenzione </a:t>
            </a:r>
            <a:r>
              <a:rPr lang="de-DE" sz="2100" dirty="0"/>
              <a:t>non </a:t>
            </a:r>
            <a:r>
              <a:rPr lang="de-DE" sz="2100" dirty="0" err="1"/>
              <a:t>può </a:t>
            </a:r>
            <a:r>
              <a:rPr lang="de-DE" sz="2100" dirty="0" err="1"/>
              <a:t>essere </a:t>
            </a:r>
            <a:r>
              <a:rPr lang="de-DE" sz="2100" dirty="0" err="1"/>
              <a:t>divisa</a:t>
            </a:r>
            <a:r>
              <a:rPr lang="de-DE" sz="2100" dirty="0" err="1"/>
              <a:t> </a:t>
            </a:r>
            <a:r>
              <a:rPr lang="de-DE" sz="2100" dirty="0"/>
              <a:t>.</a:t>
            </a:r>
          </a:p>
          <a:p>
            <a:pPr lvl="1"/>
            <a:r>
              <a:rPr lang="de-DE" sz="2100" dirty="0" err="1"/>
              <a:t>L'</a:t>
            </a:r>
            <a:r>
              <a:rPr lang="de-DE" sz="2100" dirty="0" err="1"/>
              <a:t> e si concentra </a:t>
            </a:r>
            <a:r>
              <a:rPr lang="de-DE" sz="2100" dirty="0"/>
              <a:t>su </a:t>
            </a:r>
            <a:r>
              <a:rPr lang="de-DE" sz="2100" dirty="0" err="1"/>
              <a:t>particolari </a:t>
            </a:r>
            <a:r>
              <a:rPr lang="de-DE" sz="2100" dirty="0" err="1"/>
              <a:t>caratteristiche</a:t>
            </a:r>
            <a:r>
              <a:rPr lang="de-DE" sz="2100" dirty="0" err="1"/>
              <a:t> </a:t>
            </a:r>
            <a:r>
              <a:rPr lang="de-DE" sz="2100" dirty="0"/>
              <a:t>e </a:t>
            </a:r>
            <a:r>
              <a:rPr lang="de-DE" sz="2100" dirty="0" err="1"/>
              <a:t>inavvertitamente</a:t>
            </a:r>
            <a:r>
              <a:rPr lang="de-DE" sz="2100" dirty="0" err="1"/>
              <a:t> smette di</a:t>
            </a:r>
            <a:r>
              <a:rPr lang="de-DE" sz="2100" dirty="0" err="1"/>
              <a:t> scansionare</a:t>
            </a:r>
            <a:r>
              <a:rPr lang="de-DE" sz="2100" dirty="0"/>
              <a:t>.</a:t>
            </a:r>
          </a:p>
          <a:p>
            <a:pPr lvl="1"/>
            <a:r>
              <a:rPr lang="de-DE" sz="2100" dirty="0" err="1"/>
              <a:t>Mind</a:t>
            </a:r>
            <a:r>
              <a:rPr lang="de-DE" sz="2100" dirty="0" err="1"/>
              <a:t> the </a:t>
            </a:r>
            <a:r>
              <a:rPr lang="de-DE" sz="2100" dirty="0"/>
              <a:t>Gorilla. </a:t>
            </a:r>
          </a:p>
          <a:p>
            <a:r>
              <a:rPr lang="de-DE" dirty="0" err="1"/>
              <a:t>Trappola dell'</a:t>
            </a:r>
            <a:r>
              <a:rPr lang="de-DE" dirty="0" err="1"/>
              <a:t> e </a:t>
            </a:r>
            <a:r>
              <a:rPr lang="de-DE" dirty="0" err="1"/>
              <a:t>della memoria</a:t>
            </a:r>
            <a:r>
              <a:rPr lang="de-DE" dirty="0"/>
              <a:t> necessaria</a:t>
            </a:r>
            <a:endParaRPr lang="de-DE" dirty="0"/>
          </a:p>
          <a:p>
            <a:pPr lvl="1"/>
            <a:r>
              <a:rPr lang="de-DE" sz="2100" dirty="0" err="1"/>
              <a:t>Sovraccarico </a:t>
            </a:r>
            <a:r>
              <a:rPr lang="de-DE" sz="2100" dirty="0" err="1"/>
              <a:t>della memoria</a:t>
            </a:r>
            <a:r>
              <a:rPr lang="de-DE" sz="2100" dirty="0"/>
              <a:t> di lavoro</a:t>
            </a:r>
            <a:r>
              <a:rPr lang="de-DE" sz="2100" dirty="0" err="1"/>
              <a:t> </a:t>
            </a:r>
            <a:r>
              <a:rPr lang="de-DE" sz="2100" dirty="0"/>
              <a:t>.</a:t>
            </a:r>
          </a:p>
          <a:p>
            <a:pPr lvl="1"/>
            <a:r>
              <a:rPr lang="de-DE" sz="2100" dirty="0"/>
              <a:t>In </a:t>
            </a:r>
            <a:r>
              <a:rPr lang="de-DE" sz="2100" dirty="0" err="1"/>
              <a:t>particolare, </a:t>
            </a:r>
            <a:r>
              <a:rPr lang="de-DE" sz="2100" dirty="0" err="1"/>
              <a:t>sovraccarico </a:t>
            </a:r>
            <a:r>
              <a:rPr lang="de-DE" sz="2100" dirty="0" err="1"/>
              <a:t>dell'</a:t>
            </a:r>
            <a:r>
              <a:rPr lang="de-DE" sz="2100" dirty="0" err="1"/>
              <a:t> e uditiva</a:t>
            </a:r>
            <a:r>
              <a:rPr lang="de-DE" sz="2100" dirty="0" err="1"/>
              <a:t> </a:t>
            </a:r>
            <a:r>
              <a:rPr lang="de-DE" sz="2100" dirty="0"/>
              <a:t>.</a:t>
            </a:r>
          </a:p>
          <a:p>
            <a:r>
              <a:rPr lang="de-DE" dirty="0"/>
              <a:t>Fattori di stress</a:t>
            </a:r>
          </a:p>
          <a:p>
            <a:pPr lvl="1"/>
            <a:r>
              <a:rPr lang="de-DE" sz="2000" dirty="0"/>
              <a:t>Carico di lavoro, </a:t>
            </a:r>
            <a:r>
              <a:rPr lang="de-DE" sz="2000" dirty="0" err="1"/>
              <a:t>ansia</a:t>
            </a:r>
            <a:r>
              <a:rPr lang="de-DE" sz="2000" dirty="0"/>
              <a:t>, </a:t>
            </a:r>
            <a:r>
              <a:rPr lang="de-DE" sz="2000" dirty="0" err="1"/>
              <a:t>affaticamento</a:t>
            </a:r>
            <a:r>
              <a:rPr lang="de-DE" sz="2000" dirty="0"/>
              <a:t>, ecc.</a:t>
            </a:r>
          </a:p>
          <a:p>
            <a:pPr lvl="1"/>
            <a:r>
              <a:rPr lang="de-DE" sz="2000" dirty="0" err="1"/>
              <a:t>Pressione</a:t>
            </a:r>
            <a:r>
              <a:rPr lang="de-DE" sz="2000" dirty="0"/>
              <a:t> temporale</a:t>
            </a:r>
            <a:r>
              <a:rPr lang="de-DE" sz="2000" dirty="0"/>
              <a:t>, </a:t>
            </a:r>
            <a:r>
              <a:rPr lang="de-DE" sz="2000" dirty="0" err="1"/>
              <a:t>incertezza</a:t>
            </a:r>
            <a:r>
              <a:rPr lang="de-DE" sz="2000" dirty="0"/>
              <a:t>, ecc.</a:t>
            </a:r>
          </a:p>
          <a:p>
            <a:pPr lvl="1"/>
            <a:r>
              <a:rPr lang="de-DE" sz="2000" dirty="0"/>
              <a:t>Limita la SA </a:t>
            </a:r>
            <a:r>
              <a:rPr lang="de-DE" sz="2000" dirty="0" err="1"/>
              <a:t>limitando </a:t>
            </a:r>
            <a:r>
              <a:rPr lang="de-DE" sz="2000" dirty="0"/>
              <a:t>la WMC e </a:t>
            </a:r>
            <a:r>
              <a:rPr lang="de-DE" sz="2000" dirty="0"/>
              <a:t>rallentando </a:t>
            </a:r>
            <a:r>
              <a:rPr lang="de-DE" sz="2000" dirty="0" err="1"/>
              <a:t>l'elaborazione </a:t>
            </a:r>
            <a:r>
              <a:rPr lang="de-DE" sz="2000" dirty="0" err="1"/>
              <a:t>delle informazioni</a:t>
            </a:r>
            <a:r>
              <a:rPr lang="de-DE" sz="2000" dirty="0" err="1"/>
              <a:t> </a:t>
            </a:r>
            <a:r>
              <a:rPr lang="de-DE" sz="2000" dirty="0"/>
              <a:t>, </a:t>
            </a:r>
            <a:r>
              <a:rPr lang="de-DE" sz="2000" dirty="0" err="1"/>
              <a:t>aumentando </a:t>
            </a:r>
            <a:r>
              <a:rPr lang="de-DE" sz="2000" dirty="0" err="1"/>
              <a:t>la probabilità </a:t>
            </a:r>
            <a:r>
              <a:rPr lang="de-DE" sz="2000" dirty="0" err="1"/>
              <a:t>di</a:t>
            </a:r>
            <a:r>
              <a:rPr lang="de-DE" sz="2000" dirty="0" err="1"/>
              <a:t> </a:t>
            </a:r>
            <a:r>
              <a:rPr lang="de-DE" sz="2000" dirty="0" err="1"/>
              <a:t>tunneling</a:t>
            </a:r>
            <a:r>
              <a:rPr lang="de-DE" sz="2000" dirty="0" err="1"/>
              <a:t> </a:t>
            </a:r>
            <a:r>
              <a:rPr lang="de-DE" sz="2000" dirty="0" err="1"/>
              <a:t>dell'attenzione</a:t>
            </a:r>
            <a:r>
              <a:rPr lang="de-DE" sz="2000" dirty="0"/>
              <a:t>, </a:t>
            </a:r>
            <a:r>
              <a:rPr lang="de-DE" sz="2000" dirty="0" err="1"/>
              <a:t>scansione </a:t>
            </a:r>
            <a:r>
              <a:rPr lang="de-DE" sz="2000" dirty="0" err="1"/>
              <a:t>disorganizzata</a:t>
            </a:r>
            <a:r>
              <a:rPr lang="de-DE" sz="2000" dirty="0" err="1"/>
              <a:t> </a:t>
            </a:r>
            <a:r>
              <a:rPr lang="de-DE" sz="2000" dirty="0" err="1"/>
              <a:t> alla ricerca di </a:t>
            </a:r>
            <a:r>
              <a:rPr lang="de-DE" sz="2000" dirty="0" err="1"/>
              <a:t>elementi</a:t>
            </a:r>
            <a:r>
              <a:rPr lang="de-DE" sz="2000" dirty="0" err="1"/>
              <a:t> </a:t>
            </a:r>
            <a:r>
              <a:rPr lang="de-DE" sz="2000" dirty="0"/>
              <a:t>e </a:t>
            </a:r>
            <a:r>
              <a:rPr lang="de-DE" sz="2000" dirty="0" err="1"/>
              <a:t>riducendo </a:t>
            </a:r>
            <a:r>
              <a:rPr lang="de-DE" sz="2000" dirty="0" err="1"/>
              <a:t>l'attenzione</a:t>
            </a:r>
            <a:r>
              <a:rPr lang="de-DE" sz="2000" dirty="0" err="1"/>
              <a:t> </a:t>
            </a:r>
            <a:r>
              <a:rPr lang="de-DE" sz="2000" dirty="0" err="1"/>
              <a:t> </a:t>
            </a:r>
            <a:r>
              <a:rPr lang="de-DE" sz="2000" dirty="0" err="1"/>
              <a:t>ai </a:t>
            </a:r>
            <a:r>
              <a:rPr lang="de-DE" sz="2000" dirty="0" err="1"/>
              <a:t>segnali</a:t>
            </a:r>
            <a:r>
              <a:rPr lang="de-DE" sz="2000" dirty="0" err="1"/>
              <a:t> </a:t>
            </a:r>
            <a:r>
              <a:rPr lang="de-DE" sz="2000" dirty="0" err="1"/>
              <a:t>periferici</a:t>
            </a:r>
            <a:r>
              <a:rPr lang="de-DE" sz="2000" dirty="0" err="1"/>
              <a:t> </a:t>
            </a:r>
            <a:r>
              <a:rPr lang="de-DE" sz="2000" dirty="0"/>
              <a:t>.</a:t>
            </a:r>
          </a:p>
          <a:p>
            <a:r>
              <a:rPr lang="de-DE" dirty="0" err="1"/>
              <a:t>Sovraccarico</a:t>
            </a:r>
            <a:r>
              <a:rPr lang="de-DE" dirty="0"/>
              <a:t> di dati</a:t>
            </a:r>
            <a:endParaRPr lang="de-DE" dirty="0"/>
          </a:p>
          <a:p>
            <a:pPr lvl="1"/>
            <a:r>
              <a:rPr lang="de-DE" dirty="0"/>
              <a:t>Volume e velocità </a:t>
            </a:r>
            <a:r>
              <a:rPr lang="de-DE" dirty="0" err="1"/>
              <a:t>di </a:t>
            </a:r>
            <a:r>
              <a:rPr lang="de-DE" dirty="0" err="1"/>
              <a:t>cambiamento</a:t>
            </a:r>
            <a:r>
              <a:rPr lang="de-DE" dirty="0" err="1"/>
              <a:t> </a:t>
            </a:r>
            <a:endParaRPr lang="de-DE" dirty="0"/>
          </a:p>
          <a:p>
            <a:pPr lvl="1"/>
            <a:r>
              <a:rPr lang="de-DE" dirty="0"/>
              <a:t> e limitata </a:t>
            </a:r>
            <a:r>
              <a:rPr lang="de-DE" dirty="0" err="1"/>
              <a:t>della larghezza di banda </a:t>
            </a:r>
            <a:r>
              <a:rPr lang="de-DE" dirty="0" err="1"/>
              <a:t>dei </a:t>
            </a:r>
            <a:r>
              <a:rPr lang="de-DE" dirty="0" err="1"/>
              <a:t>meccanismi </a:t>
            </a:r>
            <a:r>
              <a:rPr lang="de-DE" dirty="0" err="1"/>
              <a:t>sensoriali </a:t>
            </a:r>
            <a:r>
              <a:rPr lang="de-DE" dirty="0"/>
              <a:t>e </a:t>
            </a:r>
            <a:r>
              <a:rPr lang="de-DE" dirty="0" err="1"/>
              <a:t>di elaborazione delle informazioni </a:t>
            </a:r>
            <a:r>
              <a:rPr lang="de-DE" dirty="0"/>
              <a:t>umani</a:t>
            </a:r>
            <a:r>
              <a:rPr lang="de-DE" dirty="0" err="1"/>
              <a:t> </a:t>
            </a:r>
            <a:r>
              <a:rPr lang="de-DE" dirty="0"/>
              <a:t>.</a:t>
            </a:r>
          </a:p>
          <a:p>
            <a:pPr lvl="1"/>
            <a:r>
              <a:rPr lang="de-DE" dirty="0"/>
              <a:t>Tasso </a:t>
            </a:r>
            <a:r>
              <a:rPr lang="de-DE" dirty="0" err="1"/>
              <a:t>di </a:t>
            </a:r>
            <a:r>
              <a:rPr lang="de-DE" dirty="0" err="1"/>
              <a:t>dati </a:t>
            </a:r>
            <a:r>
              <a:rPr lang="de-DE" dirty="0" err="1"/>
              <a:t>dell'</a:t>
            </a:r>
            <a:r>
              <a:rPr lang="de-DE" dirty="0" err="1"/>
              <a:t> </a:t>
            </a:r>
            <a:r>
              <a:rPr lang="de-DE" dirty="0" err="1"/>
              <a:t> </a:t>
            </a:r>
            <a:r>
              <a:rPr lang="de-DE" dirty="0" err="1"/>
              <a:t>flusso</a:t>
            </a:r>
            <a:r>
              <a:rPr lang="de-DE" dirty="0" err="1"/>
              <a:t> può</a:t>
            </a:r>
            <a:r>
              <a:rPr lang="de-DE" dirty="0" err="1"/>
              <a:t> essere</a:t>
            </a:r>
            <a:r>
              <a:rPr lang="de-DE" dirty="0" err="1"/>
              <a:t> </a:t>
            </a:r>
            <a:r>
              <a:rPr lang="de-DE" dirty="0" err="1"/>
              <a:t>migliorato</a:t>
            </a:r>
            <a:r>
              <a:rPr lang="de-DE" dirty="0" err="1"/>
              <a:t> in modo significativo</a:t>
            </a:r>
            <a:r>
              <a:rPr lang="de-DE" dirty="0" err="1"/>
              <a:t> da</a:t>
            </a:r>
            <a:r>
              <a:rPr lang="de-DE" dirty="0" err="1"/>
              <a:t> </a:t>
            </a:r>
            <a:r>
              <a:rPr lang="de-DE" dirty="0" err="1"/>
              <a:t>interfacce </a:t>
            </a:r>
            <a:r>
              <a:rPr lang="de-DE" dirty="0" err="1"/>
              <a:t>ergonomiche</a:t>
            </a:r>
            <a:r>
              <a:rPr lang="de-DE" dirty="0" err="1"/>
              <a:t> utente</a:t>
            </a:r>
            <a:r>
              <a:rPr lang="de-DE" dirty="0" err="1"/>
              <a:t> </a:t>
            </a:r>
            <a:endParaRPr lang="de-DE" dirty="0"/>
          </a:p>
          <a:p>
            <a:r>
              <a:rPr lang="de-DE" dirty="0" err="1"/>
              <a:t>Posizionamento errato</a:t>
            </a:r>
            <a:r>
              <a:rPr lang="de-DE" dirty="0" err="1"/>
              <a:t> salience</a:t>
            </a:r>
            <a:endParaRPr lang="de-DE" dirty="0"/>
          </a:p>
          <a:p>
            <a:pPr lvl="1"/>
            <a:r>
              <a:rPr lang="de-DE" dirty="0" err="1"/>
              <a:t>Alcune </a:t>
            </a:r>
            <a:r>
              <a:rPr lang="de-DE" dirty="0" err="1"/>
              <a:t>caratteristiche dell'</a:t>
            </a:r>
            <a:r>
              <a:rPr lang="de-DE" dirty="0" err="1"/>
              <a:t> e </a:t>
            </a:r>
            <a:r>
              <a:rPr lang="de-DE" dirty="0"/>
              <a:t>(</a:t>
            </a:r>
            <a:r>
              <a:rPr lang="de-DE" dirty="0" err="1"/>
              <a:t>dimensioni</a:t>
            </a:r>
            <a:r>
              <a:rPr lang="de-DE" dirty="0"/>
              <a:t>, </a:t>
            </a:r>
            <a:r>
              <a:rPr lang="de-DE" dirty="0" err="1"/>
              <a:t>forma</a:t>
            </a:r>
            <a:r>
              <a:rPr lang="de-DE" dirty="0"/>
              <a:t>, </a:t>
            </a:r>
            <a:r>
              <a:rPr lang="de-DE" dirty="0" err="1"/>
              <a:t>movimento</a:t>
            </a:r>
            <a:r>
              <a:rPr lang="de-DE" dirty="0"/>
              <a:t>, </a:t>
            </a:r>
            <a:r>
              <a:rPr lang="de-DE" dirty="0" err="1"/>
              <a:t>luci </a:t>
            </a:r>
            <a:r>
              <a:rPr lang="de-DE" dirty="0" err="1"/>
              <a:t>lampeggianti</a:t>
            </a:r>
            <a:r>
              <a:rPr lang="de-DE" dirty="0" err="1"/>
              <a:t> </a:t>
            </a:r>
            <a:r>
              <a:rPr lang="de-DE" dirty="0"/>
              <a:t>, </a:t>
            </a:r>
            <a:r>
              <a:rPr lang="de-DE" dirty="0" err="1"/>
              <a:t>rumore</a:t>
            </a:r>
            <a:r>
              <a:rPr lang="de-DE" dirty="0"/>
              <a:t>) </a:t>
            </a:r>
            <a:r>
              <a:rPr lang="de-DE" dirty="0" err="1"/>
              <a:t>sono</a:t>
            </a:r>
            <a:r>
              <a:rPr lang="de-DE" dirty="0" err="1"/>
              <a:t> prioritarie </a:t>
            </a:r>
            <a:r>
              <a:rPr lang="de-DE" dirty="0" err="1"/>
              <a:t>nell'elaborazione</a:t>
            </a:r>
            <a:r>
              <a:rPr lang="de-DE" dirty="0"/>
              <a:t> </a:t>
            </a:r>
            <a:r>
              <a:rPr lang="de-DE" dirty="0" err="1"/>
              <a:t>sensoriale </a:t>
            </a:r>
            <a:r>
              <a:rPr lang="de-DE" dirty="0"/>
              <a:t>e </a:t>
            </a:r>
            <a:r>
              <a:rPr lang="de-DE" dirty="0" err="1"/>
              <a:t>attentiva</a:t>
            </a:r>
            <a:r>
              <a:rPr lang="de-DE" dirty="0" err="1"/>
              <a:t> </a:t>
            </a:r>
            <a:endParaRPr lang="de-DE" dirty="0"/>
          </a:p>
          <a:p>
            <a:pPr lvl="1"/>
            <a:r>
              <a:rPr lang="de-DE" dirty="0" err="1"/>
              <a:t>Uso eccessivo </a:t>
            </a:r>
            <a:r>
              <a:rPr lang="de-DE" dirty="0" err="1"/>
              <a:t>dell'</a:t>
            </a:r>
            <a:r>
              <a:rPr lang="de-DE" dirty="0" err="1"/>
              <a:t> e o </a:t>
            </a:r>
            <a:r>
              <a:rPr lang="de-DE" dirty="0" err="1"/>
              <a:t>uso </a:t>
            </a:r>
            <a:r>
              <a:rPr lang="de-DE" dirty="0" err="1"/>
              <a:t>inappropriato </a:t>
            </a:r>
            <a:r>
              <a:rPr lang="de-DE" dirty="0" err="1"/>
              <a:t>dell'</a:t>
            </a:r>
            <a:r>
              <a:rPr lang="de-DE" dirty="0" err="1"/>
              <a:t> e</a:t>
            </a:r>
            <a:r>
              <a:rPr lang="de-DE" dirty="0" err="1"/>
              <a:t> </a:t>
            </a:r>
            <a:r>
              <a:rPr lang="de-DE" dirty="0" err="1"/>
              <a:t> degrada </a:t>
            </a:r>
            <a:r>
              <a:rPr lang="de-DE" dirty="0"/>
              <a:t>la SA </a:t>
            </a:r>
            <a:r>
              <a:rPr lang="de-DE" dirty="0" err="1"/>
              <a:t>a</a:t>
            </a:r>
            <a:r>
              <a:rPr lang="de-DE" dirty="0" err="1"/>
              <a:t> altre </a:t>
            </a:r>
            <a:r>
              <a:rPr lang="de-DE" dirty="0" err="1"/>
              <a:t>informazioni</a:t>
            </a:r>
            <a:r>
              <a:rPr lang="de-DE" dirty="0" err="1"/>
              <a:t> </a:t>
            </a:r>
            <a:endParaRPr lang="de-DE" dirty="0"/>
          </a:p>
          <a:p>
            <a:r>
              <a:rPr lang="de-DE" dirty="0" err="1"/>
              <a:t>Modelli</a:t>
            </a:r>
            <a:r>
              <a:rPr lang="de-DE" dirty="0"/>
              <a:t> mentali </a:t>
            </a:r>
            <a:r>
              <a:rPr lang="de-DE" dirty="0" err="1"/>
              <a:t>errati</a:t>
            </a:r>
            <a:endParaRPr lang="de-DE" dirty="0"/>
          </a:p>
          <a:p>
            <a:pPr lvl="1"/>
            <a:r>
              <a:rPr lang="de-DE" dirty="0"/>
              <a:t>"</a:t>
            </a:r>
            <a:r>
              <a:rPr lang="de-DE" dirty="0" err="1"/>
              <a:t>errore </a:t>
            </a:r>
            <a:r>
              <a:rPr lang="de-DE" dirty="0" err="1"/>
              <a:t>rappresentazionale</a:t>
            </a:r>
            <a:r>
              <a:rPr lang="de-DE" dirty="0" err="1"/>
              <a:t> </a:t>
            </a:r>
            <a:r>
              <a:rPr lang="de-DE" dirty="0"/>
              <a:t>"</a:t>
            </a:r>
          </a:p>
          <a:p>
            <a:pPr lvl="1"/>
            <a:r>
              <a:rPr lang="de-DE" dirty="0" err="1"/>
              <a:t>Un modello</a:t>
            </a:r>
            <a:r>
              <a:rPr lang="de-DE" dirty="0"/>
              <a:t> mentale </a:t>
            </a:r>
            <a:r>
              <a:rPr lang="de-DE" dirty="0" err="1"/>
              <a:t>errato</a:t>
            </a:r>
            <a:r>
              <a:rPr lang="de-DE" dirty="0" err="1"/>
              <a:t> viene </a:t>
            </a:r>
            <a:r>
              <a:rPr lang="de-DE" dirty="0" err="1"/>
              <a:t>applicato</a:t>
            </a:r>
            <a:r>
              <a:rPr lang="de-DE" dirty="0" err="1"/>
              <a:t> </a:t>
            </a:r>
            <a:endParaRPr lang="de-DE" dirty="0"/>
          </a:p>
          <a:p>
            <a:r>
              <a:rPr lang="de-DE" dirty="0" err="1"/>
              <a:t>Sindrome </a:t>
            </a:r>
            <a:r>
              <a:rPr lang="de-DE" dirty="0"/>
              <a:t>da fuori </a:t>
            </a:r>
            <a:r>
              <a:rPr lang="de-DE" dirty="0" err="1"/>
              <a:t>dal </a:t>
            </a:r>
            <a:r>
              <a:rPr lang="de-DE" dirty="0"/>
              <a:t>ciclo</a:t>
            </a:r>
            <a:r>
              <a:rPr lang="de-DE" dirty="0" err="1"/>
              <a:t> dell'</a:t>
            </a:r>
            <a:r>
              <a:rPr lang="de-DE" dirty="0" err="1"/>
              <a:t> e</a:t>
            </a:r>
            <a:endParaRPr lang="de-DE" dirty="0"/>
          </a:p>
          <a:p>
            <a:pPr lvl="1"/>
            <a:r>
              <a:rPr lang="de-DE" dirty="0"/>
              <a:t>L'automazione </a:t>
            </a:r>
            <a:r>
              <a:rPr lang="de-DE" dirty="0" err="1"/>
              <a:t>può</a:t>
            </a:r>
            <a:r>
              <a:rPr lang="de-DE" dirty="0" err="1"/>
              <a:t> eliminare</a:t>
            </a:r>
            <a:r>
              <a:rPr lang="de-DE" dirty="0" err="1"/>
              <a:t> </a:t>
            </a:r>
            <a:r>
              <a:rPr lang="de-DE" dirty="0" err="1"/>
              <a:t>un carico di lavoro </a:t>
            </a:r>
            <a:r>
              <a:rPr lang="de-DE" dirty="0" err="1"/>
              <a:t>eccessivo</a:t>
            </a:r>
            <a:r>
              <a:rPr lang="de-DE" dirty="0" err="1"/>
              <a:t> </a:t>
            </a:r>
            <a:r>
              <a:rPr lang="de-DE" dirty="0"/>
              <a:t>, ma </a:t>
            </a:r>
            <a:r>
              <a:rPr lang="de-DE" dirty="0" err="1"/>
              <a:t>può </a:t>
            </a:r>
            <a:r>
              <a:rPr lang="de-DE" dirty="0"/>
              <a:t>anche </a:t>
            </a:r>
            <a:r>
              <a:rPr lang="de-DE" dirty="0" err="1"/>
              <a:t>ridurre </a:t>
            </a:r>
            <a:r>
              <a:rPr lang="de-DE" dirty="0"/>
              <a:t>la SA</a:t>
            </a:r>
            <a:r>
              <a:rPr lang="de-DE" dirty="0" err="1"/>
              <a:t> escludendo</a:t>
            </a:r>
            <a:r>
              <a:rPr lang="de-DE" dirty="0" err="1"/>
              <a:t> le persone </a:t>
            </a:r>
            <a:r>
              <a:rPr lang="de-DE" dirty="0" err="1"/>
              <a:t>dal</a:t>
            </a:r>
            <a:r>
              <a:rPr lang="de-DE" dirty="0" err="1"/>
              <a:t> </a:t>
            </a:r>
            <a:r>
              <a:rPr lang="de-DE" dirty="0"/>
              <a:t>processo. </a:t>
            </a:r>
          </a:p>
          <a:p>
            <a:pPr lvl="1"/>
            <a:r>
              <a:rPr lang="de-DE" dirty="0"/>
              <a:t>"take-over-time" </a:t>
            </a:r>
            <a:r>
              <a:rPr lang="de-DE" dirty="0" err="1"/>
              <a:t>in cui </a:t>
            </a:r>
            <a:r>
              <a:rPr lang="de-DE" dirty="0" err="1"/>
              <a:t>l'automazione</a:t>
            </a:r>
            <a:r>
              <a:rPr lang="de-DE" dirty="0" err="1"/>
              <a:t> </a:t>
            </a:r>
            <a:r>
              <a:rPr lang="de-DE" dirty="0" err="1"/>
              <a:t> fallisce</a:t>
            </a:r>
            <a:r>
              <a:rPr lang="de-DE" dirty="0" err="1"/>
              <a:t> o</a:t>
            </a:r>
            <a:r>
              <a:rPr lang="de-DE" dirty="0" err="1"/>
              <a:t> </a:t>
            </a:r>
            <a:r>
              <a:rPr lang="de-DE" dirty="0"/>
              <a:t>non </a:t>
            </a:r>
            <a:r>
              <a:rPr lang="de-DE" dirty="0" err="1"/>
              <a:t>è </a:t>
            </a:r>
            <a:r>
              <a:rPr lang="de-DE" dirty="0" err="1"/>
              <a:t>attrezzata</a:t>
            </a:r>
            <a:r>
              <a:rPr lang="de-DE" dirty="0" err="1"/>
              <a:t> per </a:t>
            </a:r>
            <a:r>
              <a:rPr lang="de-DE" dirty="0"/>
              <a:t>gestire una </a:t>
            </a:r>
            <a:r>
              <a:rPr lang="de-DE" dirty="0" err="1"/>
              <a:t>situazione</a:t>
            </a:r>
            <a:endParaRPr lang="de-DE" dirty="0"/>
          </a:p>
          <a:p>
            <a:endParaRPr lang="de-DE" baseline="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37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729818"/>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de-DE" dirty="0"/>
              <a:t>Proiettare </a:t>
            </a:r>
            <a:r>
              <a:rPr lang="de-DE" dirty="0" err="1"/>
              <a:t>il </a:t>
            </a:r>
            <a:r>
              <a:rPr lang="de-DE" dirty="0" err="1"/>
              <a:t>futuro</a:t>
            </a:r>
            <a:r>
              <a:rPr lang="de-DE" dirty="0" err="1"/>
              <a:t> </a:t>
            </a:r>
            <a:r>
              <a:rPr lang="de-DE" dirty="0" err="1"/>
              <a:t>azioni</a:t>
            </a:r>
            <a:r>
              <a:rPr lang="de-DE" dirty="0" err="1"/>
              <a:t> </a:t>
            </a:r>
            <a:r>
              <a:rPr lang="de-DE" dirty="0" err="1"/>
              <a:t> </a:t>
            </a:r>
            <a:r>
              <a:rPr lang="de-DE" dirty="0" err="1"/>
              <a:t>di</a:t>
            </a:r>
            <a:r>
              <a:rPr lang="de-DE" dirty="0" err="1"/>
              <a:t> gli </a:t>
            </a:r>
            <a:r>
              <a:rPr lang="de-DE" dirty="0" err="1"/>
              <a:t>elementi</a:t>
            </a:r>
            <a:r>
              <a:rPr lang="de-DE" dirty="0" err="1"/>
              <a:t> </a:t>
            </a:r>
            <a:r>
              <a:rPr lang="de-DE" dirty="0" err="1"/>
              <a:t>nell'ambiente</a:t>
            </a:r>
            <a:r>
              <a:rPr lang="de-DE" dirty="0" err="1"/>
              <a:t> </a:t>
            </a:r>
            <a:r>
              <a:rPr lang="de-DE" dirty="0"/>
              <a:t>.</a:t>
            </a:r>
          </a:p>
          <a:p>
            <a:r>
              <a:rPr lang="de-DE" dirty="0" err="1"/>
              <a:t>Basato </a:t>
            </a:r>
            <a:r>
              <a:rPr lang="de-DE" dirty="0"/>
              <a:t>sulla </a:t>
            </a:r>
            <a:r>
              <a:rPr lang="de-DE" dirty="0" err="1"/>
              <a:t>conoscenza</a:t>
            </a:r>
            <a:r>
              <a:rPr lang="de-DE" dirty="0" err="1"/>
              <a:t> di</a:t>
            </a:r>
            <a:r>
              <a:rPr lang="de-DE" dirty="0" err="1"/>
              <a:t> lo</a:t>
            </a:r>
            <a:r>
              <a:rPr lang="de-DE" dirty="0" err="1"/>
              <a:t> stato </a:t>
            </a:r>
            <a:r>
              <a:rPr lang="de-DE" dirty="0"/>
              <a:t>e </a:t>
            </a:r>
            <a:r>
              <a:rPr lang="de-DE" dirty="0" err="1"/>
              <a:t>le dinamiche</a:t>
            </a:r>
            <a:r>
              <a:rPr lang="de-DE" dirty="0" err="1"/>
              <a:t> di</a:t>
            </a:r>
            <a:r>
              <a:rPr lang="de-DE" dirty="0" err="1"/>
              <a:t> gli</a:t>
            </a:r>
            <a:r>
              <a:rPr lang="de-DE" dirty="0" err="1"/>
              <a:t> elementi </a:t>
            </a:r>
            <a:r>
              <a:rPr lang="de-DE" dirty="0"/>
              <a:t>e una </a:t>
            </a:r>
            <a:r>
              <a:rPr lang="de-DE" dirty="0" err="1"/>
              <a:t>comprensione</a:t>
            </a:r>
            <a:r>
              <a:rPr lang="de-DE" dirty="0" err="1"/>
              <a:t> di</a:t>
            </a:r>
            <a:r>
              <a:rPr lang="de-DE" dirty="0" err="1"/>
              <a:t> la</a:t>
            </a:r>
            <a:r>
              <a:rPr lang="de-DE" dirty="0" err="1"/>
              <a:t> situazione </a:t>
            </a:r>
            <a:r>
              <a:rPr lang="de-DE" dirty="0"/>
              <a:t>(L1 e L2).</a:t>
            </a:r>
          </a:p>
          <a:p>
            <a:r>
              <a:rPr lang="de-DE" dirty="0" err="1"/>
              <a:t>Consente</a:t>
            </a:r>
            <a:r>
              <a:rPr lang="de-DE" dirty="0" err="1"/>
              <a:t> per</a:t>
            </a:r>
            <a:r>
              <a:rPr lang="de-DE" dirty="0" err="1"/>
              <a:t> </a:t>
            </a:r>
            <a:r>
              <a:rPr lang="de-DE" dirty="0" err="1"/>
              <a:t>un'azione </a:t>
            </a:r>
            <a:r>
              <a:rPr lang="de-DE" dirty="0" err="1"/>
              <a:t>proattiva</a:t>
            </a:r>
            <a:r>
              <a:rPr lang="de-DE" dirty="0" err="1"/>
              <a:t> </a:t>
            </a:r>
            <a:r>
              <a:rPr lang="de-DE" dirty="0" err="1"/>
              <a:t> piuttosto </a:t>
            </a:r>
            <a:r>
              <a:rPr lang="de-DE" dirty="0" err="1"/>
              <a:t>che</a:t>
            </a:r>
            <a:r>
              <a:rPr lang="de-DE" dirty="0" err="1"/>
              <a:t> reazioni</a:t>
            </a:r>
            <a:r>
              <a:rPr lang="de-DE" dirty="0" err="1"/>
              <a:t> </a:t>
            </a:r>
            <a:r>
              <a:rPr lang="de-DE" dirty="0"/>
              <a:t>.</a:t>
            </a:r>
          </a:p>
          <a:p>
            <a:r>
              <a:rPr lang="de-DE" i="1" dirty="0" err="1">
                <a:solidFill>
                  <a:srgbClr val="FF0000"/>
                </a:solidFill>
              </a:rPr>
              <a:t>"Ora </a:t>
            </a:r>
            <a:r>
              <a:rPr lang="de-DE" i="1" dirty="0" err="1">
                <a:solidFill>
                  <a:srgbClr val="FF0000"/>
                </a:solidFill>
              </a:rPr>
              <a:t>cosa succede</a:t>
            </a:r>
            <a:r>
              <a:rPr lang="de-DE" i="1" dirty="0">
                <a:solidFill>
                  <a:srgbClr val="FF0000"/>
                </a:solidFill>
              </a:rPr>
              <a:t>?"</a:t>
            </a:r>
          </a:p>
          <a:p>
            <a:endParaRPr lang="nb-NO" dirty="0"/>
          </a:p>
          <a:p>
            <a:r>
              <a:rPr lang="de-DE" dirty="0" err="1"/>
              <a:t>Tunneling</a:t>
            </a:r>
            <a:r>
              <a:rPr lang="de-DE" dirty="0"/>
              <a:t> attentivo </a:t>
            </a:r>
            <a:r>
              <a:rPr lang="de-DE" dirty="0"/>
              <a:t>(</a:t>
            </a:r>
            <a:r>
              <a:rPr lang="de-DE" dirty="0" err="1"/>
              <a:t>o</a:t>
            </a:r>
            <a:r>
              <a:rPr lang="de-DE" dirty="0"/>
              <a:t>: </a:t>
            </a:r>
            <a:r>
              <a:rPr lang="de-DE" dirty="0" err="1"/>
              <a:t>restringimento </a:t>
            </a:r>
            <a:r>
              <a:rPr lang="de-DE" dirty="0" err="1"/>
              <a:t>dell'attenzione</a:t>
            </a:r>
            <a:r>
              <a:rPr lang="de-DE" dirty="0" err="1"/>
              <a:t> </a:t>
            </a:r>
            <a:r>
              <a:rPr lang="de-DE" dirty="0"/>
              <a:t>)</a:t>
            </a:r>
          </a:p>
          <a:p>
            <a:pPr lvl="1"/>
            <a:r>
              <a:rPr lang="de-DE" sz="2100" dirty="0"/>
              <a:t>L'attenzione </a:t>
            </a:r>
            <a:r>
              <a:rPr lang="de-DE" sz="2100" dirty="0"/>
              <a:t>non </a:t>
            </a:r>
            <a:r>
              <a:rPr lang="de-DE" sz="2100" dirty="0" err="1"/>
              <a:t>può </a:t>
            </a:r>
            <a:r>
              <a:rPr lang="de-DE" sz="2100" dirty="0" err="1"/>
              <a:t>essere </a:t>
            </a:r>
            <a:r>
              <a:rPr lang="de-DE" sz="2100" dirty="0" err="1"/>
              <a:t>divisa</a:t>
            </a:r>
            <a:r>
              <a:rPr lang="de-DE" sz="2100" dirty="0" err="1"/>
              <a:t> </a:t>
            </a:r>
            <a:r>
              <a:rPr lang="de-DE" sz="2100" dirty="0"/>
              <a:t>.</a:t>
            </a:r>
          </a:p>
          <a:p>
            <a:pPr lvl="1"/>
            <a:r>
              <a:rPr lang="de-DE" sz="2100" dirty="0" err="1"/>
              <a:t>Fai in modo che </a:t>
            </a:r>
            <a:r>
              <a:rPr lang="de-DE" sz="2100" dirty="0" err="1"/>
              <a:t>l'attenzione si concentri </a:t>
            </a:r>
            <a:r>
              <a:rPr lang="de-DE" sz="2100" dirty="0"/>
              <a:t>su </a:t>
            </a:r>
            <a:r>
              <a:rPr lang="de-DE" sz="2100" dirty="0" err="1"/>
              <a:t>particolari </a:t>
            </a:r>
            <a:r>
              <a:rPr lang="de-DE" sz="2100" dirty="0" err="1"/>
              <a:t>caratteristiche</a:t>
            </a:r>
            <a:r>
              <a:rPr lang="de-DE" sz="2100" dirty="0" err="1"/>
              <a:t> </a:t>
            </a:r>
            <a:r>
              <a:rPr lang="de-DE" sz="2100" dirty="0"/>
              <a:t>e, </a:t>
            </a:r>
            <a:r>
              <a:rPr lang="de-DE" sz="2100" dirty="0" err="1"/>
              <a:t>inavvertitamente,</a:t>
            </a:r>
            <a:r>
              <a:rPr lang="de-DE" sz="2100" dirty="0" err="1"/>
              <a:t> abbandona </a:t>
            </a:r>
            <a:r>
              <a:rPr lang="de-DE" sz="2100" dirty="0" err="1"/>
              <a:t>la scansione</a:t>
            </a:r>
            <a:r>
              <a:rPr lang="de-DE" sz="2100" dirty="0" err="1"/>
              <a:t> </a:t>
            </a:r>
            <a:r>
              <a:rPr lang="de-DE" sz="2100" dirty="0"/>
              <a:t>.</a:t>
            </a:r>
          </a:p>
          <a:p>
            <a:pPr lvl="1"/>
            <a:r>
              <a:rPr lang="de-DE" sz="2100" dirty="0" err="1"/>
              <a:t> , il </a:t>
            </a:r>
            <a:r>
              <a:rPr lang="de-DE" sz="2100" dirty="0"/>
              <a:t>gorilla. </a:t>
            </a:r>
          </a:p>
          <a:p>
            <a:r>
              <a:rPr lang="de-DE" dirty="0" err="1"/>
              <a:t>Trappola </a:t>
            </a:r>
            <a:r>
              <a:rPr lang="de-DE" dirty="0" err="1"/>
              <a:t>della memoria</a:t>
            </a:r>
            <a:r>
              <a:rPr lang="de-DE" dirty="0"/>
              <a:t> necessaria</a:t>
            </a:r>
            <a:r>
              <a:rPr lang="de-DE" dirty="0" err="1"/>
              <a:t> </a:t>
            </a:r>
            <a:endParaRPr lang="de-DE" dirty="0"/>
          </a:p>
          <a:p>
            <a:pPr lvl="1"/>
            <a:r>
              <a:rPr lang="de-DE" sz="2100" dirty="0" err="1"/>
              <a:t>Sovraccarico </a:t>
            </a:r>
            <a:r>
              <a:rPr lang="de-DE" sz="2100" dirty="0" err="1"/>
              <a:t>della memoria</a:t>
            </a:r>
            <a:r>
              <a:rPr lang="de-DE" sz="2100" dirty="0"/>
              <a:t> di lavoro</a:t>
            </a:r>
            <a:r>
              <a:rPr lang="de-DE" sz="2100" dirty="0" err="1"/>
              <a:t> </a:t>
            </a:r>
            <a:r>
              <a:rPr lang="de-DE" sz="2100" dirty="0"/>
              <a:t>.</a:t>
            </a:r>
          </a:p>
          <a:p>
            <a:pPr lvl="1"/>
            <a:r>
              <a:rPr lang="de-DE" sz="2100" dirty="0"/>
              <a:t>In </a:t>
            </a:r>
            <a:r>
              <a:rPr lang="de-DE" sz="2100" dirty="0" err="1"/>
              <a:t>particolare,</a:t>
            </a:r>
            <a:r>
              <a:rPr lang="de-DE" sz="2100" dirty="0" err="1"/>
              <a:t> </a:t>
            </a:r>
            <a:r>
              <a:rPr lang="de-DE" sz="2100" dirty="0" err="1"/>
              <a:t>informazioni </a:t>
            </a:r>
            <a:r>
              <a:rPr lang="de-DE" sz="2100" dirty="0" err="1"/>
              <a:t>uditive</a:t>
            </a:r>
            <a:r>
              <a:rPr lang="de-DE" sz="2100" dirty="0" err="1"/>
              <a:t> </a:t>
            </a:r>
            <a:r>
              <a:rPr lang="de-DE" sz="2100" dirty="0"/>
              <a:t>.</a:t>
            </a:r>
          </a:p>
          <a:p>
            <a:r>
              <a:rPr lang="de-DE" dirty="0"/>
              <a:t>Fattori di stress</a:t>
            </a:r>
          </a:p>
          <a:p>
            <a:pPr lvl="1"/>
            <a:r>
              <a:rPr lang="de-DE" sz="2000" dirty="0"/>
              <a:t>Carico di lavoro, </a:t>
            </a:r>
            <a:r>
              <a:rPr lang="de-DE" sz="2000" dirty="0" err="1"/>
              <a:t>ansia</a:t>
            </a:r>
            <a:r>
              <a:rPr lang="de-DE" sz="2000" dirty="0"/>
              <a:t>, </a:t>
            </a:r>
            <a:r>
              <a:rPr lang="de-DE" sz="2000" dirty="0" err="1"/>
              <a:t>affaticamento</a:t>
            </a:r>
            <a:r>
              <a:rPr lang="de-DE" sz="2000" dirty="0"/>
              <a:t>, ecc.</a:t>
            </a:r>
          </a:p>
          <a:p>
            <a:pPr lvl="1"/>
            <a:r>
              <a:rPr lang="de-DE" sz="2000" dirty="0" err="1"/>
              <a:t>Pressione</a:t>
            </a:r>
            <a:r>
              <a:rPr lang="de-DE" sz="2000" dirty="0"/>
              <a:t> temporale</a:t>
            </a:r>
            <a:r>
              <a:rPr lang="de-DE" sz="2000" dirty="0"/>
              <a:t>, </a:t>
            </a:r>
            <a:r>
              <a:rPr lang="de-DE" sz="2000" dirty="0" err="1"/>
              <a:t>incertezza</a:t>
            </a:r>
            <a:r>
              <a:rPr lang="de-DE" sz="2000" dirty="0"/>
              <a:t>, ecc.</a:t>
            </a:r>
          </a:p>
          <a:p>
            <a:pPr lvl="1"/>
            <a:r>
              <a:rPr lang="de-DE" sz="2000" dirty="0"/>
              <a:t>Limita la SA </a:t>
            </a:r>
            <a:r>
              <a:rPr lang="de-DE" sz="2000" dirty="0" err="1"/>
              <a:t>limitando </a:t>
            </a:r>
            <a:r>
              <a:rPr lang="de-DE" sz="2000" dirty="0"/>
              <a:t>la WMC e </a:t>
            </a:r>
            <a:r>
              <a:rPr lang="de-DE" sz="2000" dirty="0"/>
              <a:t>rallentando </a:t>
            </a:r>
            <a:r>
              <a:rPr lang="de-DE" sz="2000" dirty="0" err="1"/>
              <a:t>l'elaborazione </a:t>
            </a:r>
            <a:r>
              <a:rPr lang="de-DE" sz="2000" dirty="0" err="1"/>
              <a:t>delle informazioni</a:t>
            </a:r>
            <a:r>
              <a:rPr lang="de-DE" sz="2000" dirty="0" err="1"/>
              <a:t> </a:t>
            </a:r>
            <a:r>
              <a:rPr lang="de-DE" sz="2000" dirty="0"/>
              <a:t>, </a:t>
            </a:r>
            <a:r>
              <a:rPr lang="de-DE" sz="2000" dirty="0" err="1"/>
              <a:t>aumentando </a:t>
            </a:r>
            <a:r>
              <a:rPr lang="de-DE" sz="2000" dirty="0" err="1"/>
              <a:t>la probabilità </a:t>
            </a:r>
            <a:r>
              <a:rPr lang="de-DE" sz="2000" dirty="0" err="1"/>
              <a:t>di</a:t>
            </a:r>
            <a:r>
              <a:rPr lang="de-DE" sz="2000" dirty="0" err="1"/>
              <a:t> </a:t>
            </a:r>
            <a:r>
              <a:rPr lang="de-DE" sz="2000" dirty="0" err="1"/>
              <a:t>tunneling</a:t>
            </a:r>
            <a:r>
              <a:rPr lang="de-DE" sz="2000" dirty="0" err="1"/>
              <a:t> </a:t>
            </a:r>
            <a:r>
              <a:rPr lang="de-DE" sz="2000" dirty="0" err="1"/>
              <a:t>dell'attenzione</a:t>
            </a:r>
            <a:r>
              <a:rPr lang="de-DE" sz="2000" dirty="0"/>
              <a:t>, </a:t>
            </a:r>
            <a:r>
              <a:rPr lang="de-DE" sz="2000" dirty="0" err="1"/>
              <a:t>scansione </a:t>
            </a:r>
            <a:r>
              <a:rPr lang="de-DE" sz="2000" dirty="0" err="1"/>
              <a:t>disorganizzata</a:t>
            </a:r>
            <a:r>
              <a:rPr lang="de-DE" sz="2000" dirty="0" err="1"/>
              <a:t> </a:t>
            </a:r>
            <a:r>
              <a:rPr lang="de-DE" sz="2000" dirty="0" err="1"/>
              <a:t> alla ricerca di </a:t>
            </a:r>
            <a:r>
              <a:rPr lang="de-DE" sz="2000" dirty="0" err="1"/>
              <a:t>elementi</a:t>
            </a:r>
            <a:r>
              <a:rPr lang="de-DE" sz="2000" dirty="0" err="1"/>
              <a:t> </a:t>
            </a:r>
            <a:r>
              <a:rPr lang="de-DE" sz="2000" dirty="0"/>
              <a:t>e </a:t>
            </a:r>
            <a:r>
              <a:rPr lang="de-DE" sz="2000" dirty="0" err="1"/>
              <a:t>riducendo </a:t>
            </a:r>
            <a:r>
              <a:rPr lang="de-DE" sz="2000" dirty="0" err="1"/>
              <a:t>l'attenzione</a:t>
            </a:r>
            <a:r>
              <a:rPr lang="de-DE" sz="2000" dirty="0" err="1"/>
              <a:t> </a:t>
            </a:r>
            <a:r>
              <a:rPr lang="de-DE" sz="2000" dirty="0" err="1"/>
              <a:t> </a:t>
            </a:r>
            <a:r>
              <a:rPr lang="de-DE" sz="2000" dirty="0" err="1"/>
              <a:t>ai </a:t>
            </a:r>
            <a:r>
              <a:rPr lang="de-DE" sz="2000" dirty="0" err="1"/>
              <a:t>segnali</a:t>
            </a:r>
            <a:r>
              <a:rPr lang="de-DE" sz="2000" dirty="0" err="1"/>
              <a:t> </a:t>
            </a:r>
            <a:r>
              <a:rPr lang="de-DE" sz="2000" dirty="0" err="1"/>
              <a:t>periferici</a:t>
            </a:r>
            <a:r>
              <a:rPr lang="de-DE" sz="2000" dirty="0" err="1"/>
              <a:t> </a:t>
            </a:r>
            <a:r>
              <a:rPr lang="de-DE" sz="2000" dirty="0"/>
              <a:t>.</a:t>
            </a:r>
          </a:p>
          <a:p>
            <a:r>
              <a:rPr lang="de-DE" dirty="0" err="1"/>
              <a:t>Sovraccarico</a:t>
            </a:r>
            <a:r>
              <a:rPr lang="de-DE" dirty="0"/>
              <a:t> di dati</a:t>
            </a:r>
            <a:endParaRPr lang="de-DE" dirty="0"/>
          </a:p>
          <a:p>
            <a:pPr lvl="1"/>
            <a:r>
              <a:rPr lang="de-DE" dirty="0"/>
              <a:t>Volume e velocità </a:t>
            </a:r>
            <a:r>
              <a:rPr lang="de-DE" dirty="0" err="1"/>
              <a:t>di </a:t>
            </a:r>
            <a:r>
              <a:rPr lang="de-DE" dirty="0" err="1"/>
              <a:t>cambiamento</a:t>
            </a:r>
            <a:r>
              <a:rPr lang="de-DE" dirty="0" err="1"/>
              <a:t> </a:t>
            </a:r>
            <a:endParaRPr lang="de-DE" dirty="0"/>
          </a:p>
          <a:p>
            <a:pPr lvl="1"/>
            <a:r>
              <a:rPr lang="de-DE" dirty="0"/>
              <a:t> e limitata </a:t>
            </a:r>
            <a:r>
              <a:rPr lang="de-DE" dirty="0" err="1"/>
              <a:t>della larghezza di banda </a:t>
            </a:r>
            <a:r>
              <a:rPr lang="de-DE" dirty="0" err="1"/>
              <a:t>dei </a:t>
            </a:r>
            <a:r>
              <a:rPr lang="de-DE" dirty="0" err="1"/>
              <a:t>meccanismi </a:t>
            </a:r>
            <a:r>
              <a:rPr lang="de-DE" dirty="0" err="1"/>
              <a:t>sensoriali </a:t>
            </a:r>
            <a:r>
              <a:rPr lang="de-DE" dirty="0"/>
              <a:t>e </a:t>
            </a:r>
            <a:r>
              <a:rPr lang="de-DE" dirty="0" err="1"/>
              <a:t>di elaborazione delle informazioni </a:t>
            </a:r>
            <a:r>
              <a:rPr lang="de-DE" dirty="0"/>
              <a:t>umani</a:t>
            </a:r>
            <a:r>
              <a:rPr lang="de-DE" dirty="0" err="1"/>
              <a:t> </a:t>
            </a:r>
            <a:r>
              <a:rPr lang="de-DE" dirty="0"/>
              <a:t>.</a:t>
            </a:r>
          </a:p>
          <a:p>
            <a:pPr lvl="1"/>
            <a:r>
              <a:rPr lang="de-DE" dirty="0"/>
              <a:t>Tasso </a:t>
            </a:r>
            <a:r>
              <a:rPr lang="de-DE" dirty="0" err="1"/>
              <a:t>di </a:t>
            </a:r>
            <a:r>
              <a:rPr lang="de-DE" dirty="0" err="1"/>
              <a:t>dati </a:t>
            </a:r>
            <a:r>
              <a:rPr lang="de-DE" dirty="0" err="1"/>
              <a:t>dell'</a:t>
            </a:r>
            <a:r>
              <a:rPr lang="de-DE" dirty="0" err="1"/>
              <a:t> </a:t>
            </a:r>
            <a:r>
              <a:rPr lang="de-DE" dirty="0" err="1"/>
              <a:t> </a:t>
            </a:r>
            <a:r>
              <a:rPr lang="de-DE" dirty="0" err="1"/>
              <a:t>flusso</a:t>
            </a:r>
            <a:r>
              <a:rPr lang="de-DE" dirty="0" err="1"/>
              <a:t> può</a:t>
            </a:r>
            <a:r>
              <a:rPr lang="de-DE" dirty="0" err="1"/>
              <a:t> essere</a:t>
            </a:r>
            <a:r>
              <a:rPr lang="de-DE" dirty="0" err="1"/>
              <a:t> </a:t>
            </a:r>
            <a:r>
              <a:rPr lang="de-DE" dirty="0" err="1"/>
              <a:t>migliorato</a:t>
            </a:r>
            <a:r>
              <a:rPr lang="de-DE" dirty="0" err="1"/>
              <a:t> in modo significativo</a:t>
            </a:r>
            <a:r>
              <a:rPr lang="de-DE" dirty="0" err="1"/>
              <a:t> da</a:t>
            </a:r>
            <a:r>
              <a:rPr lang="de-DE" dirty="0" err="1"/>
              <a:t> </a:t>
            </a:r>
            <a:r>
              <a:rPr lang="de-DE" dirty="0" err="1"/>
              <a:t>interfacce </a:t>
            </a:r>
            <a:r>
              <a:rPr lang="de-DE" dirty="0" err="1"/>
              <a:t>ergonomiche</a:t>
            </a:r>
            <a:r>
              <a:rPr lang="de-DE" dirty="0" err="1"/>
              <a:t> utente</a:t>
            </a:r>
            <a:r>
              <a:rPr lang="de-DE" dirty="0" err="1"/>
              <a:t> </a:t>
            </a:r>
            <a:endParaRPr lang="de-DE" dirty="0"/>
          </a:p>
          <a:p>
            <a:r>
              <a:rPr lang="de-DE" dirty="0" err="1"/>
              <a:t> salience</a:t>
            </a:r>
            <a:endParaRPr lang="de-DE" dirty="0"/>
          </a:p>
          <a:p>
            <a:pPr lvl="1"/>
            <a:r>
              <a:rPr lang="de-DE" dirty="0" err="1"/>
              <a:t>Alcune </a:t>
            </a:r>
            <a:r>
              <a:rPr lang="de-DE" dirty="0" err="1"/>
              <a:t>caratteristiche dell'</a:t>
            </a:r>
            <a:r>
              <a:rPr lang="de-DE" dirty="0" err="1"/>
              <a:t> e </a:t>
            </a:r>
            <a:r>
              <a:rPr lang="de-DE" dirty="0"/>
              <a:t>(</a:t>
            </a:r>
            <a:r>
              <a:rPr lang="de-DE" dirty="0" err="1"/>
              <a:t>dimensioni</a:t>
            </a:r>
            <a:r>
              <a:rPr lang="de-DE" dirty="0"/>
              <a:t>, </a:t>
            </a:r>
            <a:r>
              <a:rPr lang="de-DE" dirty="0" err="1"/>
              <a:t>forma</a:t>
            </a:r>
            <a:r>
              <a:rPr lang="de-DE" dirty="0"/>
              <a:t>, </a:t>
            </a:r>
            <a:r>
              <a:rPr lang="de-DE" dirty="0" err="1"/>
              <a:t>movimento</a:t>
            </a:r>
            <a:r>
              <a:rPr lang="de-DE" dirty="0"/>
              <a:t>, </a:t>
            </a:r>
            <a:r>
              <a:rPr lang="de-DE" dirty="0" err="1"/>
              <a:t>luci </a:t>
            </a:r>
            <a:r>
              <a:rPr lang="de-DE" dirty="0" err="1"/>
              <a:t>lampeggianti</a:t>
            </a:r>
            <a:r>
              <a:rPr lang="de-DE" dirty="0" err="1"/>
              <a:t> </a:t>
            </a:r>
            <a:r>
              <a:rPr lang="de-DE" dirty="0"/>
              <a:t>, </a:t>
            </a:r>
            <a:r>
              <a:rPr lang="de-DE" dirty="0" err="1"/>
              <a:t>rumore</a:t>
            </a:r>
            <a:r>
              <a:rPr lang="de-DE" dirty="0"/>
              <a:t>) </a:t>
            </a:r>
            <a:r>
              <a:rPr lang="de-DE" dirty="0" err="1"/>
              <a:t>sono</a:t>
            </a:r>
            <a:r>
              <a:rPr lang="de-DE" dirty="0" err="1"/>
              <a:t> prioritarie </a:t>
            </a:r>
            <a:r>
              <a:rPr lang="de-DE" dirty="0" err="1"/>
              <a:t>nell'elaborazione</a:t>
            </a:r>
            <a:r>
              <a:rPr lang="de-DE" dirty="0"/>
              <a:t> </a:t>
            </a:r>
            <a:r>
              <a:rPr lang="de-DE" dirty="0" err="1"/>
              <a:t>sensoriale </a:t>
            </a:r>
            <a:r>
              <a:rPr lang="de-DE" dirty="0"/>
              <a:t>e </a:t>
            </a:r>
            <a:r>
              <a:rPr lang="de-DE" dirty="0" err="1"/>
              <a:t>attentiva</a:t>
            </a:r>
            <a:r>
              <a:rPr lang="de-DE" dirty="0" err="1"/>
              <a:t> </a:t>
            </a:r>
            <a:endParaRPr lang="de-DE" dirty="0"/>
          </a:p>
          <a:p>
            <a:pPr lvl="1"/>
            <a:r>
              <a:rPr lang="de-DE" dirty="0" err="1"/>
              <a:t>Uso eccessivo </a:t>
            </a:r>
            <a:r>
              <a:rPr lang="de-DE" dirty="0" err="1"/>
              <a:t>dell'</a:t>
            </a:r>
            <a:r>
              <a:rPr lang="de-DE" dirty="0" err="1"/>
              <a:t> e o </a:t>
            </a:r>
            <a:r>
              <a:rPr lang="de-DE" dirty="0" err="1"/>
              <a:t>uso </a:t>
            </a:r>
            <a:r>
              <a:rPr lang="de-DE" dirty="0" err="1"/>
              <a:t>inappropriato </a:t>
            </a:r>
            <a:r>
              <a:rPr lang="de-DE" dirty="0" err="1"/>
              <a:t>dell'</a:t>
            </a:r>
            <a:r>
              <a:rPr lang="de-DE" dirty="0" err="1"/>
              <a:t> e</a:t>
            </a:r>
            <a:r>
              <a:rPr lang="de-DE" dirty="0" err="1"/>
              <a:t> </a:t>
            </a:r>
            <a:r>
              <a:rPr lang="de-DE" dirty="0" err="1"/>
              <a:t> degrada </a:t>
            </a:r>
            <a:r>
              <a:rPr lang="de-DE" dirty="0"/>
              <a:t>la SA </a:t>
            </a:r>
            <a:r>
              <a:rPr lang="de-DE" dirty="0" err="1"/>
              <a:t>a</a:t>
            </a:r>
            <a:r>
              <a:rPr lang="de-DE" dirty="0" err="1"/>
              <a:t> altre </a:t>
            </a:r>
            <a:r>
              <a:rPr lang="de-DE" dirty="0" err="1"/>
              <a:t>informazioni</a:t>
            </a:r>
            <a:r>
              <a:rPr lang="de-DE" dirty="0" err="1"/>
              <a:t> </a:t>
            </a:r>
            <a:endParaRPr lang="de-DE" dirty="0"/>
          </a:p>
          <a:p>
            <a:r>
              <a:rPr lang="de-DE" dirty="0" err="1"/>
              <a:t>Modelli</a:t>
            </a:r>
            <a:r>
              <a:rPr lang="de-DE" dirty="0"/>
              <a:t> mentali </a:t>
            </a:r>
            <a:r>
              <a:rPr lang="de-DE" dirty="0" err="1"/>
              <a:t>errati</a:t>
            </a:r>
            <a:endParaRPr lang="de-DE" dirty="0"/>
          </a:p>
          <a:p>
            <a:pPr lvl="1"/>
            <a:r>
              <a:rPr lang="de-DE" dirty="0"/>
              <a:t>"</a:t>
            </a:r>
            <a:r>
              <a:rPr lang="de-DE" dirty="0" err="1"/>
              <a:t>errore </a:t>
            </a:r>
            <a:r>
              <a:rPr lang="de-DE" dirty="0" err="1"/>
              <a:t>rappresentazionale</a:t>
            </a:r>
            <a:r>
              <a:rPr lang="de-DE" dirty="0" err="1"/>
              <a:t> </a:t>
            </a:r>
            <a:r>
              <a:rPr lang="de-DE" dirty="0"/>
              <a:t>"</a:t>
            </a:r>
          </a:p>
          <a:p>
            <a:pPr lvl="1"/>
            <a:r>
              <a:rPr lang="de-DE" dirty="0" err="1"/>
              <a:t>Un modello</a:t>
            </a:r>
            <a:r>
              <a:rPr lang="de-DE" dirty="0"/>
              <a:t> mentale </a:t>
            </a:r>
            <a:r>
              <a:rPr lang="de-DE" dirty="0" err="1"/>
              <a:t>errato</a:t>
            </a:r>
            <a:r>
              <a:rPr lang="de-DE" dirty="0" err="1"/>
              <a:t> viene </a:t>
            </a:r>
            <a:r>
              <a:rPr lang="de-DE" dirty="0" err="1"/>
              <a:t>applicato</a:t>
            </a:r>
            <a:r>
              <a:rPr lang="de-DE" dirty="0" err="1"/>
              <a:t> </a:t>
            </a:r>
            <a:endParaRPr lang="de-DE" dirty="0"/>
          </a:p>
          <a:p>
            <a:r>
              <a:rPr lang="de-DE" dirty="0" err="1"/>
              <a:t>Sindrome </a:t>
            </a:r>
            <a:r>
              <a:rPr lang="de-DE" dirty="0"/>
              <a:t>da fuori </a:t>
            </a:r>
            <a:r>
              <a:rPr lang="de-DE" dirty="0" err="1"/>
              <a:t>dal </a:t>
            </a:r>
            <a:r>
              <a:rPr lang="de-DE" dirty="0"/>
              <a:t>ciclo</a:t>
            </a:r>
            <a:r>
              <a:rPr lang="de-DE" dirty="0" err="1"/>
              <a:t> dell'</a:t>
            </a:r>
            <a:r>
              <a:rPr lang="de-DE" dirty="0" err="1"/>
              <a:t> e</a:t>
            </a:r>
            <a:endParaRPr lang="de-DE" dirty="0"/>
          </a:p>
          <a:p>
            <a:pPr lvl="1"/>
            <a:r>
              <a:rPr lang="de-DE" dirty="0"/>
              <a:t>L'automazione </a:t>
            </a:r>
            <a:r>
              <a:rPr lang="de-DE" dirty="0" err="1"/>
              <a:t>può</a:t>
            </a:r>
            <a:r>
              <a:rPr lang="de-DE" dirty="0" err="1"/>
              <a:t> eliminare</a:t>
            </a:r>
            <a:r>
              <a:rPr lang="de-DE" dirty="0" err="1"/>
              <a:t> </a:t>
            </a:r>
            <a:r>
              <a:rPr lang="de-DE" dirty="0" err="1"/>
              <a:t>un carico di lavoro </a:t>
            </a:r>
            <a:r>
              <a:rPr lang="de-DE" dirty="0" err="1"/>
              <a:t>eccessivo</a:t>
            </a:r>
            <a:r>
              <a:rPr lang="de-DE" dirty="0" err="1"/>
              <a:t> </a:t>
            </a:r>
            <a:r>
              <a:rPr lang="de-DE" dirty="0"/>
              <a:t>, ma </a:t>
            </a:r>
            <a:r>
              <a:rPr lang="de-DE" dirty="0" err="1"/>
              <a:t>può </a:t>
            </a:r>
            <a:r>
              <a:rPr lang="de-DE" dirty="0"/>
              <a:t>anche </a:t>
            </a:r>
            <a:r>
              <a:rPr lang="de-DE" dirty="0" err="1"/>
              <a:t>ridurre </a:t>
            </a:r>
            <a:r>
              <a:rPr lang="de-DE" dirty="0"/>
              <a:t>la SA</a:t>
            </a:r>
            <a:r>
              <a:rPr lang="de-DE" dirty="0" err="1"/>
              <a:t> escludendo</a:t>
            </a:r>
            <a:r>
              <a:rPr lang="de-DE" dirty="0" err="1"/>
              <a:t> le persone </a:t>
            </a:r>
            <a:r>
              <a:rPr lang="de-DE" dirty="0" err="1"/>
              <a:t>dal</a:t>
            </a:r>
            <a:r>
              <a:rPr lang="de-DE" dirty="0" err="1"/>
              <a:t> </a:t>
            </a:r>
            <a:r>
              <a:rPr lang="de-DE" dirty="0"/>
              <a:t>processo. </a:t>
            </a:r>
          </a:p>
          <a:p>
            <a:pPr lvl="1"/>
            <a:r>
              <a:rPr lang="de-DE" dirty="0"/>
              <a:t>"take-over-time" </a:t>
            </a:r>
            <a:r>
              <a:rPr lang="de-DE" dirty="0" err="1"/>
              <a:t>in cui </a:t>
            </a:r>
            <a:r>
              <a:rPr lang="de-DE" dirty="0" err="1"/>
              <a:t>l'automazione</a:t>
            </a:r>
            <a:r>
              <a:rPr lang="de-DE" dirty="0" err="1"/>
              <a:t> </a:t>
            </a:r>
            <a:r>
              <a:rPr lang="de-DE" dirty="0" err="1"/>
              <a:t> fallisce</a:t>
            </a:r>
            <a:r>
              <a:rPr lang="de-DE" dirty="0" err="1"/>
              <a:t> o</a:t>
            </a:r>
            <a:r>
              <a:rPr lang="de-DE" dirty="0" err="1"/>
              <a:t> </a:t>
            </a:r>
            <a:r>
              <a:rPr lang="de-DE" dirty="0"/>
              <a:t>non </a:t>
            </a:r>
            <a:r>
              <a:rPr lang="de-DE" dirty="0" err="1"/>
              <a:t>è </a:t>
            </a:r>
            <a:r>
              <a:rPr lang="de-DE" dirty="0" err="1"/>
              <a:t>attrezzata</a:t>
            </a:r>
            <a:r>
              <a:rPr lang="de-DE" dirty="0" err="1"/>
              <a:t> per </a:t>
            </a:r>
            <a:r>
              <a:rPr lang="de-DE" dirty="0"/>
              <a:t>gestire una </a:t>
            </a:r>
            <a:r>
              <a:rPr lang="de-DE" dirty="0" err="1"/>
              <a:t>situazione</a:t>
            </a:r>
            <a:endParaRPr lang="de-DE" dirty="0"/>
          </a:p>
          <a:p>
            <a:endParaRPr lang="nb-NO" dirty="0"/>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38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780084"/>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Chesley</a:t>
            </a:r>
            <a:r>
              <a:rPr lang="nb-NO" dirty="0" err="1"/>
              <a:t> Sully</a:t>
            </a:r>
            <a:r>
              <a:rPr lang="nb-NO" dirty="0" err="1"/>
              <a:t> Sullenburger</a:t>
            </a:r>
            <a:endParaRPr lang="nb-NO" dirty="0"/>
          </a:p>
          <a:p>
            <a:r>
              <a:rPr lang="nb-NO" dirty="0"/>
              <a:t>Informazioni personali:</a:t>
            </a:r>
          </a:p>
          <a:p>
            <a:r>
              <a:rPr lang="nb-NO" dirty="0" err="1"/>
              <a:t>Equilibrio </a:t>
            </a:r>
            <a:r>
              <a:rPr lang="nb-NO" dirty="0" err="1"/>
              <a:t>tra vita lavorativa e vita privata</a:t>
            </a:r>
            <a:r>
              <a:rPr lang="nb-NO" dirty="0" err="1"/>
              <a:t> </a:t>
            </a:r>
            <a:endParaRPr lang="nb-NO" dirty="0"/>
          </a:p>
          <a:p>
            <a:r>
              <a:rPr lang="nb-NO" dirty="0" err="1"/>
              <a:t>Competenza</a:t>
            </a:r>
            <a:r>
              <a:rPr lang="nb-NO" dirty="0"/>
              <a:t> in materia di rischi </a:t>
            </a:r>
            <a:r>
              <a:rPr lang="nb-NO" dirty="0"/>
              <a:t>– </a:t>
            </a:r>
            <a:r>
              <a:rPr lang="nb-NO" dirty="0" err="1"/>
              <a:t>ha avviato </a:t>
            </a:r>
            <a:r>
              <a:rPr lang="nb-NO" dirty="0" err="1"/>
              <a:t>una propria </a:t>
            </a:r>
            <a:r>
              <a:rPr lang="nb-NO" dirty="0" err="1"/>
              <a:t>società</a:t>
            </a:r>
            <a:r>
              <a:rPr lang="nb-NO" dirty="0" err="1"/>
              <a:t> </a:t>
            </a:r>
            <a:endParaRPr lang="nb-NO" dirty="0"/>
          </a:p>
          <a:p>
            <a:r>
              <a:rPr lang="nb-NO" dirty="0"/>
              <a:t>Conoscenza </a:t>
            </a:r>
            <a:r>
              <a:rPr lang="nb-NO" dirty="0" err="1"/>
              <a:t>degli </a:t>
            </a:r>
            <a:r>
              <a:rPr lang="nb-NO" dirty="0" err="1"/>
              <a:t>incidenti aerei</a:t>
            </a:r>
            <a:r>
              <a:rPr lang="nb-NO" dirty="0" err="1"/>
              <a:t> con</a:t>
            </a:r>
            <a:r>
              <a:rPr lang="nb-NO" dirty="0" err="1"/>
              <a:t> uccelli</a:t>
            </a:r>
            <a:endParaRPr lang="nb-NO" dirty="0"/>
          </a:p>
          <a:p>
            <a:r>
              <a:rPr lang="nb-NO" dirty="0" err="1"/>
              <a:t>Esperienza pratica</a:t>
            </a:r>
            <a:r>
              <a:rPr lang="nb-NO" dirty="0"/>
              <a:t>: </a:t>
            </a:r>
            <a:r>
              <a:rPr lang="nb-NO" dirty="0" err="1"/>
              <a:t>Aeronautica militare</a:t>
            </a:r>
            <a:r>
              <a:rPr lang="nb-NO" dirty="0"/>
              <a:t>, (</a:t>
            </a:r>
            <a:r>
              <a:rPr lang="nb-NO" dirty="0" err="1"/>
              <a:t>premiato</a:t>
            </a:r>
            <a:r>
              <a:rPr lang="nb-NO" dirty="0"/>
              <a:t>) </a:t>
            </a:r>
            <a:r>
              <a:rPr lang="nb-NO" dirty="0" err="1"/>
              <a:t>Master </a:t>
            </a:r>
            <a:r>
              <a:rPr lang="nb-NO" dirty="0"/>
              <a:t>in HF</a:t>
            </a:r>
          </a:p>
          <a:p>
            <a:r>
              <a:rPr lang="nb-NO" dirty="0" err="1"/>
              <a:t>Comprensione </a:t>
            </a:r>
            <a:r>
              <a:rPr lang="nb-NO" dirty="0"/>
              <a:t>dei limiti </a:t>
            </a:r>
            <a:r>
              <a:rPr lang="nb-NO" dirty="0" err="1"/>
              <a:t>delle procedure dell'</a:t>
            </a:r>
            <a:r>
              <a:rPr lang="nb-NO" dirty="0" err="1"/>
              <a:t> </a:t>
            </a:r>
            <a:r>
              <a:rPr lang="nb-NO" dirty="0"/>
              <a:t>e </a:t>
            </a:r>
            <a:r>
              <a:rPr lang="nb-NO" dirty="0" err="1"/>
              <a:t>sacrificio </a:t>
            </a:r>
            <a:r>
              <a:rPr lang="nb-NO" dirty="0" err="1"/>
              <a:t>dell'</a:t>
            </a:r>
            <a:r>
              <a:rPr lang="nb-NO" dirty="0" err="1"/>
              <a:t> per </a:t>
            </a:r>
            <a:r>
              <a:rPr lang="nb-NO" dirty="0" err="1"/>
              <a:t>risultati </a:t>
            </a:r>
            <a:r>
              <a:rPr lang="nb-NO" dirty="0" err="1"/>
              <a:t>futuri </a:t>
            </a:r>
            <a:r>
              <a:rPr lang="nb-NO" dirty="0" err="1"/>
              <a:t>dell'</a:t>
            </a:r>
            <a:r>
              <a:rPr lang="nb-NO" dirty="0" err="1"/>
              <a:t> </a:t>
            </a:r>
            <a:endParaRPr lang="nb-NO" dirty="0"/>
          </a:p>
          <a:p>
            <a:endParaRPr lang="nb-NO" dirty="0"/>
          </a:p>
          <a:p>
            <a:r>
              <a:rPr lang="nb-NO" dirty="0" err="1"/>
              <a:t>Situazionale</a:t>
            </a:r>
            <a:r>
              <a:rPr lang="nb-NO" dirty="0"/>
              <a:t>:</a:t>
            </a:r>
          </a:p>
          <a:p>
            <a:r>
              <a:rPr lang="nb-NO" dirty="0" err="1"/>
              <a:t>Riposato</a:t>
            </a:r>
            <a:r>
              <a:rPr lang="nb-NO" dirty="0"/>
              <a:t>!! (</a:t>
            </a:r>
            <a:r>
              <a:rPr lang="nb-NO" dirty="0"/>
              <a:t>non </a:t>
            </a:r>
            <a:r>
              <a:rPr lang="nb-NO" dirty="0" err="1"/>
              <a:t>è </a:t>
            </a:r>
            <a:r>
              <a:rPr lang="nb-NO" dirty="0" err="1"/>
              <a:t>uscito</a:t>
            </a:r>
            <a:r>
              <a:rPr lang="nb-NO" dirty="0" err="1"/>
              <a:t> </a:t>
            </a:r>
            <a:r>
              <a:rPr lang="nb-NO" dirty="0"/>
              <a:t>per </a:t>
            </a:r>
            <a:r>
              <a:rPr lang="nb-NO" dirty="0" err="1"/>
              <a:t>divertirsi</a:t>
            </a:r>
            <a:r>
              <a:rPr lang="nb-NO" dirty="0" err="1"/>
              <a:t> night</a:t>
            </a:r>
            <a:r>
              <a:rPr lang="nb-NO" dirty="0" err="1"/>
              <a:t> prima</a:t>
            </a:r>
            <a:r>
              <a:rPr lang="nb-NO" dirty="0"/>
              <a:t>)</a:t>
            </a:r>
          </a:p>
          <a:p>
            <a:r>
              <a:rPr lang="nb-NO" dirty="0"/>
              <a:t>Squadra </a:t>
            </a:r>
            <a:r>
              <a:rPr lang="nb-NO" dirty="0" err="1"/>
              <a:t>esperta</a:t>
            </a:r>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340F9B-94E9-4D2E-92ED-101ABA9C6A5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39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881987"/>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533E96-F078-4B3D-A8F4-F1AF21EBC3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1945428"/>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340F9B-94E9-4D2E-92ED-101ABA9C6A5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40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623341"/>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de-DE" baseline="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340F9B-94E9-4D2E-92ED-101ABA9C6A5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41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280254"/>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Nel corso degli anni sono state sviluppate diverse misure di SA. Ognuna presenta vantaggi e svantaggi, e alcune hanno protagonisti molto noti. Le misure possono essere raggruppate in tre categorie:</a:t>
            </a:r>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340F9B-94E9-4D2E-92ED-101ABA9C6A5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42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438714"/>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L'ingegneria operativa è nettamente diversa dall'ingegneria tecnologica attualmente in uso. L'ingegneria tecnologica presuppone il valore della tecnologia, quindi la sua utilità funzionale non viene analizzata. Questo approccio contribuisce alla proliferazione dei silos tecnologici. In molti casi non funziona come previsto e quindi le soluzioni alternative sviluppate dagli operatori diventano la norma.</a:t>
            </a:r>
          </a:p>
          <a:p>
            <a:pPr marL="0" indent="0">
              <a:buNone/>
            </a:pPr>
            <a:endParaRPr lang="en-US" i="1" dirty="0"/>
          </a:p>
          <a:p>
            <a:r>
              <a:rPr lang="en-US" i="1" dirty="0"/>
              <a:t>L'ingegneria operativa, come alternativa, si basa sulla tecnologia e, soprattutto, su ciò che costituisce il successo della missione. Gli eventi critici per la missione diventano quindi i principali fattori determinanti della progettazione. L'ingegneria operativa riconosce che il rischio può continuare ad aumentare fino a un punto oltre il quale si verifica un fallimento catastrofico della missione. Tale punto è chiamato orizzonte degli eventi critici. Conoscere i punti chiave in cui può verificarsi il fallimento della missione è una delle conoscenze fondamentali di una super-funzione.</a:t>
            </a:r>
            <a:endParaRPr lang="nb-NO" i="1" dirty="0"/>
          </a:p>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2D5B37-16A7-41E0-A180-A2CCA22AEF43}"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43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9081608"/>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340F9B-94E9-4D2E-92ED-101ABA9C6A5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44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592614"/>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340F9B-94E9-4D2E-92ED-101ABA9C6A5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49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909133"/>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51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449289"/>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621d5f7089_0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1621d5f7089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Red Arrow</a:t>
            </a:r>
            <a:r>
              <a:rPr lang="en-GB">
                <a:solidFill>
                  <a:schemeClr val="dk1"/>
                </a:solidFill>
              </a:rPr>
              <a:t>: un aggressore che sferra un attacco informatico di ingegneria sociale contro le funzioni cognitive umane della vittima (ovvero l'ovale). Il comportamento risultante è associato alla persuasione (ovvero, un attacco ha successo quando la vittima viene persuasa ad agire secondo le intenzioni dell'aggressore).</a:t>
            </a:r>
            <a:endParaRPr>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Il carico di lavoro cognitivo, attraverso meccanismi come la cecità da disattenzione, può aumentare la vulnerabilità agli attacchi informatici di ingegneria sociale</a:t>
            </a:r>
            <a:r>
              <a:rPr lang="en-GB">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Lo stress può ridurre la capacità di individuare i segnali di inganno nei messaggi degli attacchi informatici di ingegneria sociale, ma gli effetti diretti dello stress acuto sulla sicurezza informatica dell'ingegneria sociale non sono stati esaminati</a:t>
            </a:r>
            <a:r>
              <a:rPr lang="en-GB">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La vigilanza attentiva, in particolare il decremento della vigilanza, può essere un fattore importante che influenza la suscettibilità agli attacchi di ingegneria sociale, ma sono necessarie ulteriori ricerche</a:t>
            </a:r>
            <a:r>
              <a:rPr lang="en-GB">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I risultati della letteratura non sono conclusivi su come la personalità possa influenzare la suscettibilità di una persona agli attacchi informatici di ingegneria sociale</a:t>
            </a:r>
            <a:r>
              <a:rPr lang="en-GB">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La conoscenza del settore aiuta a ridurre la vulnerabilità agli attacchi informatici di ingegneria sociale</a:t>
            </a:r>
            <a:r>
              <a:rPr lang="en-GB">
                <a:solidFill>
                  <a:schemeClr val="dk1"/>
                </a:solidFill>
              </a:rPr>
              <a:t>. </a:t>
            </a:r>
            <a:r>
              <a:rPr lang="en-GB" i="1">
                <a:solidFill>
                  <a:schemeClr val="dk1"/>
                </a:solidFill>
              </a:rPr>
              <a:t>La consapevolezza e la conoscenza tecnica generale non riducono necessariamente la suscettibilità agli attacchi informatici di ingegneria sociale, forse perché non sono state prese in considerazione le funzioni cognitive umane</a:t>
            </a:r>
            <a:r>
              <a:rPr lang="en-GB">
                <a:solidFill>
                  <a:schemeClr val="dk1"/>
                </a:solidFill>
              </a:rPr>
              <a:t>. </a:t>
            </a:r>
            <a:r>
              <a:rPr lang="en-GB" b="1" i="1">
                <a:solidFill>
                  <a:schemeClr val="dk1"/>
                </a:solidFill>
              </a:rPr>
              <a:t>L'autoefficacia</a:t>
            </a:r>
            <a:r>
              <a:rPr lang="en-GB" i="1">
                <a:solidFill>
                  <a:schemeClr val="dk1"/>
                </a:solidFill>
              </a:rPr>
              <a:t>, la conoscenza e il precedente incontro con attacchi informatici di ingegneria sociale riducono collettivamente la suscettibilità di una persona agli attacchi informatici di ingegneria sociale. In particolare, esperienze di phishing costose ridurrebbero notevolmente la suscettibilità di una persona agli attacchi informatici di ingegneria sociale, mentre esperienze non costose non lo farebbero</a:t>
            </a:r>
            <a:r>
              <a:rPr lang="en-GB">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 Ma Stefan discuterà questo</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Il genere non ha un grande impatto sulla vulnerabilità agli attacchi informatici di ingegneria sociale</a:t>
            </a:r>
            <a:endParaRPr>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Le persone anziane con un livello di istruzione più elevato, una maggiore consapevolezza e una maggiore esposizione agli attacchi informatici di ingegneria sociale sono meno vulnerabili a questi attacchi</a:t>
            </a:r>
            <a:r>
              <a:rPr lang="en-GB">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La </a:t>
            </a:r>
            <a:r>
              <a:rPr lang="en-GB">
                <a:solidFill>
                  <a:schemeClr val="dk1"/>
                </a:solidFill>
              </a:rPr>
              <a:t>cultura</a:t>
            </a:r>
            <a:r>
              <a:rPr lang="en-GB" i="1">
                <a:solidFill>
                  <a:schemeClr val="dk1"/>
                </a:solidFill>
              </a:rPr>
              <a:t> influenza l'atteggiamento nei confronti della privacy e della fiducia, che a sua volta influisce indirettamente sulla vulnerabilità alle minacce informatiche di social engineering.</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Memoria a lungo termine </a:t>
            </a:r>
            <a:r>
              <a:rPr lang="en-GB" i="1">
                <a:solidFill>
                  <a:schemeClr val="dk1"/>
                </a:solidFill>
              </a:rPr>
              <a:t>Il successo degli attacchi informatici di ingegneria sociale è inversamente proporzionale alla loro prevalenza</a:t>
            </a:r>
            <a:r>
              <a:rPr lang="en-GB">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I metodi di formazione che chiedono alle persone di riflettere consapevolmente sugli attacchi informatici di ingegneria sociale difficilmente avranno successo, a meno che l'apprendimento non raggiunga il punto in cui diventa un'abitudine che, in gran parte inconsciamente, guida un comportamento più sicuro nell'uso del computer</a:t>
            </a:r>
            <a:r>
              <a:rPr lang="en-GB">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La qualità e l'attrattiva del messaggio, che riflettono lo sforzo dell'aggressore (ad esempio, utilizzando la contestualizzazione e la personalizzazione), hanno un impatto significativo sul successo dell'aggressore</a:t>
            </a:r>
            <a:r>
              <a:rPr lang="en-GB">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La capacità di un individuo di individuare gli attacchi informatici di ingegneria sociale è influenzata dalla sua consapevolezza delle minacce, dal suo background culturale e dalle sue differenze individuali in termini di fiducia/sospetto</a:t>
            </a:r>
            <a:r>
              <a:rPr lang="en-GB">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582145686"/>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53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130721"/>
      </p:ext>
    </p:extLst>
  </p:cSld>
  <p:clrMapOvr>
    <a:masterClrMapping/>
  </p:clrMapOvr>
</p:notes>
</file>

<file path=ppt/notesSlides/notesSlide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a:t>Tunneling</a:t>
            </a:r>
            <a:r>
              <a:rPr lang="de-DE" dirty="0"/>
              <a:t> attentivo </a:t>
            </a:r>
            <a:r>
              <a:rPr lang="de-DE" dirty="0"/>
              <a:t>(</a:t>
            </a:r>
            <a:r>
              <a:rPr lang="de-DE" dirty="0" err="1"/>
              <a:t>o</a:t>
            </a:r>
            <a:r>
              <a:rPr lang="de-DE" dirty="0"/>
              <a:t>: </a:t>
            </a:r>
            <a:r>
              <a:rPr lang="de-DE" dirty="0" err="1"/>
              <a:t>restringimento dell'</a:t>
            </a:r>
            <a:r>
              <a:rPr lang="de-DE" dirty="0" err="1"/>
              <a:t> e </a:t>
            </a:r>
            <a:r>
              <a:rPr lang="de-DE" dirty="0" err="1"/>
              <a:t>attentiva</a:t>
            </a:r>
            <a:r>
              <a:rPr lang="de-DE" dirty="0"/>
              <a:t>)</a:t>
            </a:r>
          </a:p>
          <a:p>
            <a:pPr lvl="1"/>
            <a:r>
              <a:rPr lang="de-DE" sz="2100" dirty="0"/>
              <a:t>L'attenzione </a:t>
            </a:r>
            <a:r>
              <a:rPr lang="de-DE" sz="2100" dirty="0"/>
              <a:t>non </a:t>
            </a:r>
            <a:r>
              <a:rPr lang="de-DE" sz="2100" dirty="0" err="1"/>
              <a:t>può </a:t>
            </a:r>
            <a:r>
              <a:rPr lang="de-DE" sz="2100" dirty="0" err="1"/>
              <a:t>essere </a:t>
            </a:r>
            <a:r>
              <a:rPr lang="de-DE" sz="2100" dirty="0" err="1"/>
              <a:t>divisa in modo</a:t>
            </a:r>
            <a:r>
              <a:rPr lang="de-DE" sz="2100" dirty="0" err="1"/>
              <a:t> e</a:t>
            </a:r>
            <a:r>
              <a:rPr lang="de-DE" sz="2100" dirty="0"/>
              <a:t>.</a:t>
            </a:r>
          </a:p>
          <a:p>
            <a:pPr lvl="1"/>
            <a:r>
              <a:rPr lang="de-DE" sz="2100" dirty="0" err="1"/>
              <a:t>L'attenzione si concentra </a:t>
            </a:r>
            <a:r>
              <a:rPr lang="de-DE" sz="2100" dirty="0"/>
              <a:t>su </a:t>
            </a:r>
            <a:r>
              <a:rPr lang="de-DE" sz="2100" dirty="0" err="1"/>
              <a:t>particolari </a:t>
            </a:r>
            <a:r>
              <a:rPr lang="de-DE" sz="2100" dirty="0" err="1"/>
              <a:t>caratteristiche dell'</a:t>
            </a:r>
            <a:r>
              <a:rPr lang="de-DE" sz="2100" dirty="0" err="1"/>
              <a:t> e </a:t>
            </a:r>
            <a:r>
              <a:rPr lang="de-DE" sz="2100" dirty="0"/>
              <a:t>e </a:t>
            </a:r>
            <a:r>
              <a:rPr lang="de-DE" sz="2100" dirty="0" err="1"/>
              <a:t>inavvertitamente </a:t>
            </a:r>
            <a:r>
              <a:rPr lang="de-DE" sz="2100" dirty="0" err="1"/>
              <a:t>si interrompe </a:t>
            </a:r>
            <a:r>
              <a:rPr lang="de-DE" sz="2100" dirty="0" err="1"/>
              <a:t>la scansione dell'</a:t>
            </a:r>
            <a:r>
              <a:rPr lang="de-DE" sz="2100" dirty="0" err="1"/>
              <a:t> e (</a:t>
            </a:r>
            <a:r>
              <a:rPr lang="de-DE" sz="2100" dirty="0" err="1"/>
              <a:t> </a:t>
            </a:r>
            <a:r>
              <a:rPr lang="de-DE" sz="2100" dirty="0" err="1"/>
              <a:t>)</a:t>
            </a:r>
            <a:r>
              <a:rPr lang="de-DE" sz="2100" dirty="0"/>
              <a:t>.</a:t>
            </a:r>
          </a:p>
          <a:p>
            <a:pPr lvl="1"/>
            <a:r>
              <a:rPr lang="de-DE" sz="2100" dirty="0" err="1"/>
              <a:t>Mind</a:t>
            </a:r>
            <a:r>
              <a:rPr lang="de-DE" sz="2100" dirty="0" err="1"/>
              <a:t> the </a:t>
            </a:r>
            <a:r>
              <a:rPr lang="de-DE" sz="2100" dirty="0"/>
              <a:t>Gorilla. </a:t>
            </a:r>
          </a:p>
          <a:p>
            <a:r>
              <a:rPr lang="de-DE" dirty="0" err="1"/>
              <a:t>Trappola </a:t>
            </a:r>
            <a:r>
              <a:rPr lang="de-DE" dirty="0" err="1"/>
              <a:t>della memoria</a:t>
            </a:r>
            <a:r>
              <a:rPr lang="de-DE" dirty="0"/>
              <a:t> necessaria</a:t>
            </a:r>
            <a:r>
              <a:rPr lang="de-DE" dirty="0" err="1"/>
              <a:t> </a:t>
            </a:r>
            <a:endParaRPr lang="de-DE" dirty="0"/>
          </a:p>
          <a:p>
            <a:pPr lvl="1"/>
            <a:r>
              <a:rPr lang="de-DE" sz="2100" dirty="0" err="1"/>
              <a:t>Sovraccarico </a:t>
            </a:r>
            <a:r>
              <a:rPr lang="de-DE" sz="2100" dirty="0" err="1"/>
              <a:t>della memoria</a:t>
            </a:r>
            <a:r>
              <a:rPr lang="de-DE" sz="2100" dirty="0"/>
              <a:t> di lavoro</a:t>
            </a:r>
            <a:r>
              <a:rPr lang="de-DE" sz="2100" dirty="0" err="1"/>
              <a:t> </a:t>
            </a:r>
            <a:r>
              <a:rPr lang="de-DE" sz="2100" dirty="0"/>
              <a:t>.</a:t>
            </a:r>
          </a:p>
          <a:p>
            <a:pPr lvl="1"/>
            <a:r>
              <a:rPr lang="de-DE" sz="2100" dirty="0"/>
              <a:t>In </a:t>
            </a:r>
            <a:r>
              <a:rPr lang="de-DE" sz="2100" dirty="0" err="1"/>
              <a:t>particolare,</a:t>
            </a:r>
            <a:r>
              <a:rPr lang="de-DE" sz="2100" dirty="0" err="1"/>
              <a:t> </a:t>
            </a:r>
            <a:r>
              <a:rPr lang="de-DE" sz="2100" dirty="0" err="1"/>
              <a:t>informazioni </a:t>
            </a:r>
            <a:r>
              <a:rPr lang="de-DE" sz="2100" dirty="0" err="1"/>
              <a:t>uditive</a:t>
            </a:r>
            <a:r>
              <a:rPr lang="de-DE" sz="2100" dirty="0" err="1"/>
              <a:t> </a:t>
            </a:r>
            <a:r>
              <a:rPr lang="de-DE" sz="2100" dirty="0"/>
              <a:t>.</a:t>
            </a:r>
          </a:p>
          <a:p>
            <a:r>
              <a:rPr lang="de-DE" dirty="0"/>
              <a:t>Fattori di stress</a:t>
            </a:r>
          </a:p>
          <a:p>
            <a:pPr lvl="1"/>
            <a:r>
              <a:rPr lang="de-DE" sz="2000" dirty="0"/>
              <a:t>Carico di lavoro, </a:t>
            </a:r>
            <a:r>
              <a:rPr lang="de-DE" sz="2000" dirty="0" err="1"/>
              <a:t>ansia</a:t>
            </a:r>
            <a:r>
              <a:rPr lang="de-DE" sz="2000" dirty="0"/>
              <a:t>, </a:t>
            </a:r>
            <a:r>
              <a:rPr lang="de-DE" sz="2000" dirty="0" err="1"/>
              <a:t>affaticamento</a:t>
            </a:r>
            <a:r>
              <a:rPr lang="de-DE" sz="2000" dirty="0"/>
              <a:t>, ecc.</a:t>
            </a:r>
          </a:p>
          <a:p>
            <a:pPr lvl="1"/>
            <a:r>
              <a:rPr lang="de-DE" sz="2000" dirty="0" err="1"/>
              <a:t>Pressione</a:t>
            </a:r>
            <a:r>
              <a:rPr lang="de-DE" sz="2000" dirty="0"/>
              <a:t> temporale</a:t>
            </a:r>
            <a:r>
              <a:rPr lang="de-DE" sz="2000" dirty="0"/>
              <a:t>, </a:t>
            </a:r>
            <a:r>
              <a:rPr lang="de-DE" sz="2000" dirty="0" err="1"/>
              <a:t>incertezza</a:t>
            </a:r>
            <a:r>
              <a:rPr lang="de-DE" sz="2000" dirty="0"/>
              <a:t>, ecc.</a:t>
            </a:r>
          </a:p>
          <a:p>
            <a:pPr lvl="1"/>
            <a:r>
              <a:rPr lang="de-DE" sz="2000" dirty="0"/>
              <a:t>Limita SA </a:t>
            </a:r>
            <a:r>
              <a:rPr lang="de-DE" sz="2000" dirty="0" err="1"/>
              <a:t>limitando </a:t>
            </a:r>
            <a:r>
              <a:rPr lang="de-DE" sz="2000" dirty="0"/>
              <a:t>WMC e </a:t>
            </a:r>
            <a:r>
              <a:rPr lang="de-DE" sz="2000" dirty="0"/>
              <a:t>rallentando </a:t>
            </a:r>
            <a:r>
              <a:rPr lang="de-DE" sz="2000" dirty="0" err="1"/>
              <a:t>l'elaborazione </a:t>
            </a:r>
            <a:r>
              <a:rPr lang="de-DE" sz="2000" dirty="0" err="1"/>
              <a:t>delle informazioni</a:t>
            </a:r>
            <a:r>
              <a:rPr lang="de-DE" sz="2000" dirty="0" err="1"/>
              <a:t> </a:t>
            </a:r>
            <a:r>
              <a:rPr lang="de-DE" sz="2000" dirty="0"/>
              <a:t>, </a:t>
            </a:r>
            <a:r>
              <a:rPr lang="de-DE" sz="2000" dirty="0" err="1"/>
              <a:t>aumentando </a:t>
            </a:r>
            <a:r>
              <a:rPr lang="de-DE" sz="2000" dirty="0" err="1"/>
              <a:t>la probabilità </a:t>
            </a:r>
            <a:r>
              <a:rPr lang="de-DE" sz="2000" dirty="0" err="1"/>
              <a:t>di</a:t>
            </a:r>
            <a:r>
              <a:rPr lang="de-DE" sz="2000" dirty="0" err="1"/>
              <a:t> </a:t>
            </a:r>
            <a:r>
              <a:rPr lang="de-DE" sz="2000" dirty="0" err="1"/>
              <a:t> tunneling </a:t>
            </a:r>
            <a:r>
              <a:rPr lang="de-DE" sz="2000" dirty="0" err="1"/>
              <a:t>attentivo</a:t>
            </a:r>
            <a:r>
              <a:rPr lang="de-DE" sz="2000" dirty="0" err="1"/>
              <a:t> </a:t>
            </a:r>
            <a:r>
              <a:rPr lang="de-DE" sz="2000" dirty="0"/>
              <a:t>, </a:t>
            </a:r>
            <a:r>
              <a:rPr lang="de-DE" sz="2000" dirty="0" err="1"/>
              <a:t>scansione </a:t>
            </a:r>
            <a:r>
              <a:rPr lang="de-DE" sz="2000" dirty="0" err="1"/>
              <a:t>disorganizzata</a:t>
            </a:r>
            <a:r>
              <a:rPr lang="de-DE" sz="2000" dirty="0" err="1"/>
              <a:t> </a:t>
            </a:r>
            <a:r>
              <a:rPr lang="de-DE" sz="2000" dirty="0" err="1"/>
              <a:t>alla ricerca di </a:t>
            </a:r>
            <a:r>
              <a:rPr lang="de-DE" sz="2000" dirty="0" err="1"/>
              <a:t>elementi</a:t>
            </a:r>
            <a:r>
              <a:rPr lang="de-DE" sz="2000" dirty="0" err="1"/>
              <a:t> </a:t>
            </a:r>
            <a:r>
              <a:rPr lang="de-DE" sz="2000" dirty="0"/>
              <a:t>e </a:t>
            </a:r>
            <a:r>
              <a:rPr lang="de-DE" sz="2000" dirty="0" err="1"/>
              <a:t>riducendo </a:t>
            </a:r>
            <a:r>
              <a:rPr lang="de-DE" sz="2000" dirty="0" err="1"/>
              <a:t>l'attenzione</a:t>
            </a:r>
            <a:r>
              <a:rPr lang="de-DE" sz="2000" dirty="0" err="1"/>
              <a:t> </a:t>
            </a:r>
            <a:r>
              <a:rPr lang="de-DE" sz="2000" dirty="0" err="1"/>
              <a:t> </a:t>
            </a:r>
            <a:r>
              <a:rPr lang="de-DE" sz="2000" dirty="0" err="1"/>
              <a:t>ai </a:t>
            </a:r>
            <a:r>
              <a:rPr lang="de-DE" sz="2000" dirty="0" err="1"/>
              <a:t>segnali</a:t>
            </a:r>
            <a:r>
              <a:rPr lang="de-DE" sz="2000" dirty="0" err="1"/>
              <a:t> </a:t>
            </a:r>
            <a:r>
              <a:rPr lang="de-DE" sz="2000" dirty="0" err="1"/>
              <a:t>periferici</a:t>
            </a:r>
            <a:r>
              <a:rPr lang="de-DE" sz="2000" dirty="0" err="1"/>
              <a:t> </a:t>
            </a:r>
            <a:r>
              <a:rPr lang="de-DE" sz="2000" dirty="0"/>
              <a:t>.</a:t>
            </a:r>
          </a:p>
          <a:p>
            <a:r>
              <a:rPr lang="de-DE" dirty="0" err="1"/>
              <a:t>Sovraccarico</a:t>
            </a:r>
            <a:r>
              <a:rPr lang="de-DE" dirty="0"/>
              <a:t> di dati</a:t>
            </a:r>
            <a:endParaRPr lang="de-DE" dirty="0"/>
          </a:p>
          <a:p>
            <a:pPr lvl="1"/>
            <a:r>
              <a:rPr lang="de-DE" dirty="0"/>
              <a:t>Volume e velocità </a:t>
            </a:r>
            <a:r>
              <a:rPr lang="de-DE" dirty="0" err="1"/>
              <a:t>di </a:t>
            </a:r>
            <a:r>
              <a:rPr lang="de-DE" dirty="0" err="1"/>
              <a:t>cambiamento</a:t>
            </a:r>
            <a:r>
              <a:rPr lang="de-DE" dirty="0" err="1"/>
              <a:t> </a:t>
            </a:r>
            <a:endParaRPr lang="de-DE" dirty="0"/>
          </a:p>
          <a:p>
            <a:pPr lvl="1"/>
            <a:r>
              <a:rPr lang="de-DE" dirty="0" err="1"/>
              <a:t>Larghezza di banda</a:t>
            </a:r>
            <a:r>
              <a:rPr lang="de-DE" dirty="0"/>
              <a:t> limitata</a:t>
            </a:r>
            <a:r>
              <a:rPr lang="de-DE" dirty="0" err="1"/>
              <a:t> dei </a:t>
            </a:r>
            <a:r>
              <a:rPr lang="de-DE" dirty="0" err="1"/>
              <a:t>meccanismi </a:t>
            </a:r>
            <a:r>
              <a:rPr lang="de-DE" dirty="0" err="1"/>
              <a:t>sensoriali </a:t>
            </a:r>
            <a:r>
              <a:rPr lang="de-DE" dirty="0"/>
              <a:t>e </a:t>
            </a:r>
            <a:r>
              <a:rPr lang="de-DE" dirty="0" err="1"/>
              <a:t>di elaborazione delle informazioni</a:t>
            </a:r>
            <a:r>
              <a:rPr lang="de-DE" dirty="0" err="1"/>
              <a:t> </a:t>
            </a:r>
            <a:r>
              <a:rPr lang="de-DE" dirty="0"/>
              <a:t>umani</a:t>
            </a:r>
            <a:r>
              <a:rPr lang="de-DE" dirty="0"/>
              <a:t>.</a:t>
            </a:r>
          </a:p>
          <a:p>
            <a:pPr lvl="1"/>
            <a:r>
              <a:rPr lang="de-DE" dirty="0"/>
              <a:t>Velocità </a:t>
            </a:r>
            <a:r>
              <a:rPr lang="de-DE" dirty="0" err="1"/>
              <a:t>del </a:t>
            </a:r>
            <a:r>
              <a:rPr lang="de-DE" dirty="0" err="1"/>
              <a:t>flusso </a:t>
            </a:r>
            <a:r>
              <a:rPr lang="de-DE" dirty="0" err="1"/>
              <a:t>di dati</a:t>
            </a:r>
            <a:r>
              <a:rPr lang="de-DE" dirty="0" err="1"/>
              <a:t> </a:t>
            </a:r>
            <a:r>
              <a:rPr lang="de-DE" dirty="0" err="1"/>
              <a:t> </a:t>
            </a:r>
            <a:r>
              <a:rPr lang="de-DE" dirty="0" err="1"/>
              <a:t> </a:t>
            </a:r>
            <a:r>
              <a:rPr lang="de-DE" dirty="0" err="1"/>
              <a:t>può</a:t>
            </a:r>
            <a:r>
              <a:rPr lang="de-DE" dirty="0" err="1"/>
              <a:t> essere</a:t>
            </a:r>
            <a:r>
              <a:rPr lang="de-DE" dirty="0" err="1"/>
              <a:t> migliorata</a:t>
            </a:r>
            <a:r>
              <a:rPr lang="de-DE" dirty="0" err="1"/>
              <a:t> </a:t>
            </a:r>
            <a:r>
              <a:rPr lang="de-DE" dirty="0" err="1"/>
              <a:t>in modo significativo</a:t>
            </a:r>
            <a:r>
              <a:rPr lang="de-DE" dirty="0" err="1"/>
              <a:t> da</a:t>
            </a:r>
            <a:r>
              <a:rPr lang="de-DE" dirty="0" err="1"/>
              <a:t> </a:t>
            </a:r>
            <a:r>
              <a:rPr lang="de-DE" dirty="0" err="1"/>
              <a:t>interfacce </a:t>
            </a:r>
            <a:r>
              <a:rPr lang="de-DE" dirty="0" err="1"/>
              <a:t>ergonomiche</a:t>
            </a:r>
            <a:r>
              <a:rPr lang="de-DE" dirty="0" err="1"/>
              <a:t> utente</a:t>
            </a:r>
            <a:r>
              <a:rPr lang="de-DE" dirty="0" err="1"/>
              <a:t> </a:t>
            </a:r>
            <a:endParaRPr lang="de-DE" dirty="0"/>
          </a:p>
          <a:p>
            <a:r>
              <a:rPr lang="de-DE" dirty="0" err="1"/>
              <a:t> salience</a:t>
            </a:r>
            <a:endParaRPr lang="de-DE" dirty="0"/>
          </a:p>
          <a:p>
            <a:pPr lvl="1"/>
            <a:r>
              <a:rPr lang="de-DE" dirty="0" err="1"/>
              <a:t>Alcune </a:t>
            </a:r>
            <a:r>
              <a:rPr lang="de-DE" dirty="0" err="1"/>
              <a:t>caratteristiche dell'</a:t>
            </a:r>
            <a:r>
              <a:rPr lang="de-DE" dirty="0" err="1"/>
              <a:t> e </a:t>
            </a:r>
            <a:r>
              <a:rPr lang="de-DE" dirty="0"/>
              <a:t>(</a:t>
            </a:r>
            <a:r>
              <a:rPr lang="de-DE" dirty="0" err="1"/>
              <a:t>dimensioni</a:t>
            </a:r>
            <a:r>
              <a:rPr lang="de-DE" dirty="0"/>
              <a:t>, </a:t>
            </a:r>
            <a:r>
              <a:rPr lang="de-DE" dirty="0" err="1"/>
              <a:t>forma</a:t>
            </a:r>
            <a:r>
              <a:rPr lang="de-DE" dirty="0"/>
              <a:t>, </a:t>
            </a:r>
            <a:r>
              <a:rPr lang="de-DE" dirty="0" err="1"/>
              <a:t>movimento</a:t>
            </a:r>
            <a:r>
              <a:rPr lang="de-DE" dirty="0"/>
              <a:t>, </a:t>
            </a:r>
            <a:r>
              <a:rPr lang="de-DE" dirty="0" err="1"/>
              <a:t>luci </a:t>
            </a:r>
            <a:r>
              <a:rPr lang="de-DE" dirty="0" err="1"/>
              <a:t>lampeggianti</a:t>
            </a:r>
            <a:r>
              <a:rPr lang="de-DE" dirty="0" err="1"/>
              <a:t> </a:t>
            </a:r>
            <a:r>
              <a:rPr lang="de-DE" dirty="0"/>
              <a:t>, </a:t>
            </a:r>
            <a:r>
              <a:rPr lang="de-DE" dirty="0" err="1"/>
              <a:t>rumore</a:t>
            </a:r>
            <a:r>
              <a:rPr lang="de-DE" dirty="0"/>
              <a:t>) </a:t>
            </a:r>
            <a:r>
              <a:rPr lang="de-DE" dirty="0" err="1"/>
              <a:t>sono</a:t>
            </a:r>
            <a:r>
              <a:rPr lang="de-DE" dirty="0" err="1"/>
              <a:t> prioritarie </a:t>
            </a:r>
            <a:r>
              <a:rPr lang="de-DE" dirty="0" err="1"/>
              <a:t>nell'elaborazione</a:t>
            </a:r>
            <a:r>
              <a:rPr lang="de-DE" dirty="0"/>
              <a:t> </a:t>
            </a:r>
            <a:r>
              <a:rPr lang="de-DE" dirty="0" err="1"/>
              <a:t>sensoriale </a:t>
            </a:r>
            <a:r>
              <a:rPr lang="de-DE" dirty="0"/>
              <a:t>e </a:t>
            </a:r>
            <a:r>
              <a:rPr lang="de-DE" dirty="0" err="1"/>
              <a:t>attentiva</a:t>
            </a:r>
            <a:r>
              <a:rPr lang="de-DE" dirty="0" err="1"/>
              <a:t> </a:t>
            </a:r>
            <a:endParaRPr lang="de-DE" dirty="0"/>
          </a:p>
          <a:p>
            <a:pPr lvl="1"/>
            <a:r>
              <a:rPr lang="de-DE" dirty="0" err="1"/>
              <a:t>L'uso eccessivo</a:t>
            </a:r>
            <a:r>
              <a:rPr lang="de-DE" dirty="0" err="1"/>
              <a:t> o </a:t>
            </a:r>
            <a:r>
              <a:rPr lang="de-DE" dirty="0" err="1"/>
              <a:t>l'uso </a:t>
            </a:r>
            <a:r>
              <a:rPr lang="de-DE" dirty="0" err="1"/>
              <a:t>inappropriato</a:t>
            </a:r>
            <a:r>
              <a:rPr lang="de-DE" dirty="0" err="1"/>
              <a:t> </a:t>
            </a:r>
            <a:r>
              <a:rPr lang="de-DE" dirty="0" err="1"/>
              <a:t> degradano </a:t>
            </a:r>
            <a:r>
              <a:rPr lang="de-DE" dirty="0"/>
              <a:t>SA </a:t>
            </a:r>
            <a:r>
              <a:rPr lang="de-DE" dirty="0" err="1"/>
              <a:t>a</a:t>
            </a:r>
            <a:r>
              <a:rPr lang="de-DE" dirty="0" err="1"/>
              <a:t> altre </a:t>
            </a:r>
            <a:r>
              <a:rPr lang="de-DE" dirty="0" err="1"/>
              <a:t>informazioni</a:t>
            </a:r>
            <a:r>
              <a:rPr lang="de-DE" dirty="0" err="1"/>
              <a:t> </a:t>
            </a:r>
            <a:endParaRPr lang="de-DE" dirty="0"/>
          </a:p>
          <a:p>
            <a:r>
              <a:rPr lang="de-DE" dirty="0" err="1"/>
              <a:t>Modelli</a:t>
            </a:r>
            <a:r>
              <a:rPr lang="de-DE" dirty="0"/>
              <a:t> mentali </a:t>
            </a:r>
            <a:r>
              <a:rPr lang="de-DE" dirty="0" err="1"/>
              <a:t>errati</a:t>
            </a:r>
            <a:endParaRPr lang="de-DE" dirty="0"/>
          </a:p>
          <a:p>
            <a:pPr lvl="1"/>
            <a:r>
              <a:rPr lang="de-DE" dirty="0"/>
              <a:t>"</a:t>
            </a:r>
            <a:r>
              <a:rPr lang="de-DE" dirty="0" err="1"/>
              <a:t>errore </a:t>
            </a:r>
            <a:r>
              <a:rPr lang="de-DE" dirty="0" err="1"/>
              <a:t>rappresentazionale</a:t>
            </a:r>
            <a:r>
              <a:rPr lang="de-DE" dirty="0" err="1"/>
              <a:t> </a:t>
            </a:r>
            <a:r>
              <a:rPr lang="de-DE" dirty="0"/>
              <a:t>"</a:t>
            </a:r>
          </a:p>
          <a:p>
            <a:pPr lvl="1"/>
            <a:r>
              <a:rPr lang="de-DE" dirty="0" err="1"/>
              <a:t>Un modello</a:t>
            </a:r>
            <a:r>
              <a:rPr lang="de-DE" dirty="0"/>
              <a:t> mentale </a:t>
            </a:r>
            <a:r>
              <a:rPr lang="de-DE" dirty="0" err="1"/>
              <a:t>errato</a:t>
            </a:r>
            <a:r>
              <a:rPr lang="de-DE" dirty="0" err="1"/>
              <a:t> viene </a:t>
            </a:r>
            <a:r>
              <a:rPr lang="de-DE" dirty="0" err="1"/>
              <a:t>applicato</a:t>
            </a:r>
            <a:r>
              <a:rPr lang="de-DE" dirty="0" err="1"/>
              <a:t> </a:t>
            </a:r>
            <a:endParaRPr lang="de-DE" dirty="0"/>
          </a:p>
          <a:p>
            <a:r>
              <a:rPr lang="de-DE" dirty="0" err="1"/>
              <a:t>Sindrome </a:t>
            </a:r>
            <a:r>
              <a:rPr lang="de-DE" dirty="0"/>
              <a:t>da fuori </a:t>
            </a:r>
            <a:r>
              <a:rPr lang="de-DE" dirty="0" err="1"/>
              <a:t>dal </a:t>
            </a:r>
            <a:r>
              <a:rPr lang="de-DE" dirty="0"/>
              <a:t>ciclo</a:t>
            </a:r>
            <a:r>
              <a:rPr lang="de-DE" dirty="0" err="1"/>
              <a:t> dell'</a:t>
            </a:r>
            <a:r>
              <a:rPr lang="de-DE" dirty="0" err="1"/>
              <a:t> e</a:t>
            </a:r>
            <a:endParaRPr lang="de-DE" dirty="0"/>
          </a:p>
          <a:p>
            <a:pPr lvl="1"/>
            <a:r>
              <a:rPr lang="de-DE" dirty="0"/>
              <a:t>L'automazione </a:t>
            </a:r>
            <a:r>
              <a:rPr lang="de-DE" dirty="0" err="1"/>
              <a:t>può </a:t>
            </a:r>
            <a:r>
              <a:rPr lang="de-DE" dirty="0" err="1"/>
              <a:t>eliminare</a:t>
            </a:r>
            <a:r>
              <a:rPr lang="de-DE" dirty="0" err="1"/>
              <a:t> </a:t>
            </a:r>
            <a:r>
              <a:rPr lang="de-DE" dirty="0" err="1"/>
              <a:t>un carico di lavoro </a:t>
            </a:r>
            <a:r>
              <a:rPr lang="de-DE" dirty="0" err="1"/>
              <a:t>eccessivo</a:t>
            </a:r>
            <a:r>
              <a:rPr lang="de-DE" dirty="0" err="1"/>
              <a:t> </a:t>
            </a:r>
            <a:r>
              <a:rPr lang="de-DE" dirty="0"/>
              <a:t>, ma </a:t>
            </a:r>
            <a:r>
              <a:rPr lang="de-DE" dirty="0" err="1"/>
              <a:t>può </a:t>
            </a:r>
            <a:r>
              <a:rPr lang="de-DE" dirty="0"/>
              <a:t>anche </a:t>
            </a:r>
            <a:r>
              <a:rPr lang="de-DE" dirty="0" err="1"/>
              <a:t>ridurre </a:t>
            </a:r>
            <a:r>
              <a:rPr lang="de-DE" dirty="0"/>
              <a:t>la SA</a:t>
            </a:r>
            <a:r>
              <a:rPr lang="de-DE" dirty="0" err="1"/>
              <a:t> escludendo</a:t>
            </a:r>
            <a:r>
              <a:rPr lang="de-DE" dirty="0" err="1"/>
              <a:t> le persone </a:t>
            </a:r>
            <a:r>
              <a:rPr lang="de-DE" dirty="0" err="1"/>
              <a:t>dal</a:t>
            </a:r>
            <a:r>
              <a:rPr lang="de-DE" dirty="0"/>
              <a:t> . </a:t>
            </a:r>
          </a:p>
          <a:p>
            <a:pPr lvl="1"/>
            <a:r>
              <a:rPr lang="de-DE" dirty="0"/>
              <a:t>"take-over-time" </a:t>
            </a:r>
            <a:r>
              <a:rPr lang="de-DE" dirty="0" err="1"/>
              <a:t>in cui </a:t>
            </a:r>
            <a:r>
              <a:rPr lang="de-DE" dirty="0" err="1"/>
              <a:t>l'automazione</a:t>
            </a:r>
            <a:r>
              <a:rPr lang="de-DE" dirty="0" err="1"/>
              <a:t> fallisce</a:t>
            </a:r>
            <a:r>
              <a:rPr lang="de-DE" dirty="0" err="1"/>
              <a:t> </a:t>
            </a:r>
            <a:r>
              <a:rPr lang="de-DE" dirty="0" err="1"/>
              <a:t> </a:t>
            </a:r>
            <a:r>
              <a:rPr lang="de-DE" dirty="0" err="1"/>
              <a:t>o</a:t>
            </a:r>
            <a:r>
              <a:rPr lang="de-DE" dirty="0" err="1"/>
              <a:t> </a:t>
            </a:r>
            <a:r>
              <a:rPr lang="de-DE" dirty="0"/>
              <a:t>non </a:t>
            </a:r>
            <a:r>
              <a:rPr lang="de-DE" dirty="0" err="1"/>
              <a:t>è </a:t>
            </a:r>
            <a:r>
              <a:rPr lang="de-DE" dirty="0" err="1"/>
              <a:t>attrezzato</a:t>
            </a:r>
            <a:r>
              <a:rPr lang="de-DE" dirty="0" err="1"/>
              <a:t> per </a:t>
            </a:r>
            <a:r>
              <a:rPr lang="de-DE" dirty="0"/>
              <a:t>gestire una </a:t>
            </a:r>
            <a:r>
              <a:rPr lang="de-DE" dirty="0" err="1"/>
              <a:t>situazione</a:t>
            </a:r>
            <a:endParaRPr lang="de-DE" dirty="0"/>
          </a:p>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2D5B37-16A7-41E0-A180-A2CCA22AEF43}"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55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966994"/>
      </p:ext>
    </p:extLst>
  </p:cSld>
  <p:clrMapOvr>
    <a:masterClrMapping/>
  </p:clrMapOvr>
</p:notes>
</file>

<file path=ppt/notesSlides/notesSlide4.xml><?xml version="1.0" encoding="utf-8"?>
<p:notes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3572B1A5-4710-1BDC-F538-BC7C2790A39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5C2A072-E7F5-49FE-A216-0B68B1E95323}" type="slidenum">
              <a:rPr kumimoji="0" lang="en-US" altLang="nb-NO" sz="1200" b="0" i="0" u="none" strike="noStrike" kern="1200" cap="none" spc="0" normalizeH="0" baseline="0" noProof="0">
                <a:ln>
                  <a:noFill/>
                </a:ln>
                <a:solidFill>
                  <a:prstClr val="black"/>
                </a:solidFill>
                <a:effectLst/>
                <a:uLnTx/>
                <a:uFillTx/>
                <a:latin typeface="Times" panose="02020603050405020304" pitchFamily="18" charset="0"/>
                <a:ea typeface="+mn-ea"/>
                <a:cs typeface="+mn-cs"/>
              </a:rPr>
              <a:t>5</a:t>
            </a:fld>
            <a:endParaRPr kumimoji="0" lang="en-US" altLang="nb-NO" sz="12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7171" name="Rectangle 2">
            <a:extLst>
              <a:ext uri="{FF2B5EF4-FFF2-40B4-BE49-F238E27FC236}">
                <a16:creationId xmlns:a16="http://schemas.microsoft.com/office/drawing/2014/main" id="{06398AA4-4750-FAFF-CA78-57EC8E2B6450}"/>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3E743680-1341-6842-3EF9-7CF94B175A5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nb-NO" dirty="0"/>
              <a:t>Insieme interconnesso di competenze relative all'apprendimento e al pensiero, che include molte delle abilità necessarie per l'apprendimento attivo, </a:t>
            </a:r>
            <a:r>
              <a:rPr lang="en-US" altLang="nb-NO" dirty="0" err="1"/>
              <a:t>il pensiero</a:t>
            </a:r>
            <a:r>
              <a:rPr lang="en-US" altLang="nb-NO" dirty="0"/>
              <a:t> critico</a:t>
            </a:r>
            <a:r>
              <a:rPr lang="en-US" altLang="nb-NO" dirty="0" err="1"/>
              <a:t>, </a:t>
            </a:r>
            <a:r>
              <a:rPr lang="en-US" altLang="nb-NO" dirty="0"/>
              <a:t>il giudizio </a:t>
            </a:r>
            <a:r>
              <a:rPr lang="en-US" altLang="nb-NO" dirty="0" err="1"/>
              <a:t>riflessivo</a:t>
            </a:r>
            <a:r>
              <a:rPr lang="en-US" altLang="nb-NO" dirty="0"/>
              <a:t>, la risoluzione dei problemi e il processo decisionale.</a:t>
            </a:r>
          </a:p>
          <a:p>
            <a:pPr eaLnBrk="1" hangingPunct="1"/>
            <a:endParaRPr lang="nb-NO" altLang="nb-NO" dirty="0"/>
          </a:p>
        </p:txBody>
      </p:sp>
    </p:spTree>
  </p:cSld>
  <p:clrMapOvr>
    <a:masterClrMapping/>
  </p:clrMapOvr>
</p:notes>
</file>

<file path=ppt/notesSlides/notesSlide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58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632337"/>
      </p:ext>
    </p:extLst>
  </p:cSld>
  <p:clrMapOvr>
    <a:masterClrMapping/>
  </p:clrMapOvr>
</p:notes>
</file>

<file path=ppt/notesSlides/notesSlide4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de-DE" dirty="0"/>
              <a:t>ACDICOM </a:t>
            </a:r>
            <a:r>
              <a:rPr lang="de-DE" dirty="0" err="1"/>
              <a:t>Precedenti </a:t>
            </a:r>
            <a:r>
              <a:rPr lang="de-DE" dirty="0" err="1"/>
              <a:t>studi dell'</a:t>
            </a:r>
            <a:r>
              <a:rPr lang="de-DE" dirty="0" err="1"/>
              <a:t> </a:t>
            </a:r>
            <a:r>
              <a:rPr lang="de-DE" dirty="0" err="1"/>
              <a:t> incentrati </a:t>
            </a:r>
            <a:r>
              <a:rPr lang="de-DE" dirty="0"/>
              <a:t>su L1/L2</a:t>
            </a:r>
          </a:p>
          <a:p>
            <a:endParaRPr lang="de-DE" dirty="0"/>
          </a:p>
          <a:p>
            <a:r>
              <a:rPr lang="de-DE" dirty="0"/>
              <a:t>Nuova </a:t>
            </a:r>
            <a:r>
              <a:rPr lang="de-DE" dirty="0" err="1"/>
              <a:t>raccolta</a:t>
            </a:r>
            <a:r>
              <a:rPr lang="de-DE" dirty="0"/>
              <a:t> dati</a:t>
            </a:r>
            <a:r>
              <a:rPr lang="de-DE" dirty="0" err="1"/>
              <a:t> esamina </a:t>
            </a:r>
            <a:r>
              <a:rPr lang="de-DE" dirty="0"/>
              <a:t>L3</a:t>
            </a:r>
          </a:p>
          <a:p>
            <a:endParaRPr lang="de-DE"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340F9B-94E9-4D2E-92ED-101ABA9C6A5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59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636877"/>
      </p:ext>
    </p:extLst>
  </p:cSld>
  <p:clrMapOvr>
    <a:masterClrMapping/>
  </p:clrMapOvr>
</p:notes>
</file>

<file path=ppt/notesSlides/notesSlide4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err="1"/>
              <a:t>Macrocognizione </a:t>
            </a:r>
            <a:r>
              <a:rPr lang="en-GB" dirty="0"/>
              <a:t>di Klein et al. (2003) introduce </a:t>
            </a:r>
            <a:r>
              <a:rPr lang="en-GB" dirty="0"/>
              <a:t>la</a:t>
            </a:r>
            <a:r>
              <a:rPr lang="en-GB" dirty="0" err="1"/>
              <a:t> macrocognizione </a:t>
            </a:r>
            <a:r>
              <a:rPr lang="en-GB" dirty="0"/>
              <a:t>come concetto per descrivere le funzioni cognitive in contesti reali, contrapponendola alla </a:t>
            </a:r>
            <a:r>
              <a:rPr lang="en-GB" dirty="0" err="1"/>
              <a:t>microcognizione</a:t>
            </a:r>
            <a:r>
              <a:rPr lang="en-GB" dirty="0"/>
              <a:t>, che tipicamente si concentra sui processi cognitivi in condizioni controllate di laboratorio. Gli autori sottolineano che la scienza cognitiva tradizionale ha studiato principalmente compiti cognitivi isolati (ad esempio, risoluzione di enigmi, meccanismi di attenzione), denominati </a:t>
            </a:r>
            <a:r>
              <a:rPr lang="en-GB" dirty="0"/>
              <a:t>funzioni </a:t>
            </a:r>
            <a:r>
              <a:rPr lang="en-GB" dirty="0" err="1"/>
              <a:t>microcognitive</a:t>
            </a:r>
            <a:r>
              <a:rPr lang="en-GB" dirty="0"/>
              <a:t>, con l'obiettivo di scomporre la cognizione in processi fondamentali. Al contrario, </a:t>
            </a:r>
            <a:r>
              <a:rPr lang="en-GB" dirty="0" err="1"/>
              <a:t>la macrocognizione </a:t>
            </a:r>
            <a:r>
              <a:rPr lang="en-GB" dirty="0"/>
              <a:t>affronta il processo decisionale complesso, ad alto rischio e nel mondo reale che coinvolge professionisti che devono affrontare condizioni dinamiche e spesso imprevedibili.</a:t>
            </a:r>
          </a:p>
          <a:p>
            <a:r>
              <a:rPr lang="en-GB" b="1" dirty="0"/>
              <a:t>Aspetti teorici della </a:t>
            </a:r>
            <a:r>
              <a:rPr lang="en-GB" b="1" dirty="0" err="1"/>
              <a:t>macrocognizione</a:t>
            </a:r>
            <a:endParaRPr lang="en-GB" b="1" dirty="0"/>
          </a:p>
          <a:p>
            <a:pPr>
              <a:buFont typeface="+mj-lt"/>
              <a:buAutoNum type="arabicPeriod"/>
            </a:pPr>
            <a:r>
              <a:rPr lang="en-GB" b="1" dirty="0" err="1"/>
              <a:t>Macrocognizione </a:t>
            </a:r>
            <a:r>
              <a:rPr lang="en-GB" b="1" dirty="0"/>
              <a:t>vs. </a:t>
            </a:r>
            <a:r>
              <a:rPr lang="en-GB" b="1" dirty="0" err="1"/>
              <a:t>microcognizione</a:t>
            </a:r>
            <a:r>
              <a:rPr lang="en-GB" dirty="0"/>
              <a:t>: </a:t>
            </a:r>
            <a:r>
              <a:rPr lang="en-GB" dirty="0" err="1"/>
              <a:t>la macrocognizione </a:t>
            </a:r>
            <a:r>
              <a:rPr lang="en-GB" dirty="0"/>
              <a:t>comprende funzioni e processi quali la creazione di senso, l'individuazione dei problemi, la pianificazione e il coordinamento, che emergono naturalmente in contesti reali in cui i compiti sono complessi, spesso ad alto rischio e con vincoli di tempo. A differenza </a:t>
            </a:r>
            <a:r>
              <a:rPr lang="en-GB" dirty="0" err="1"/>
              <a:t>della microcognizione</a:t>
            </a:r>
            <a:r>
              <a:rPr lang="en-GB" dirty="0"/>
              <a:t>, che cerca spiegazioni riduzionistiche dei compiti cognitivi, </a:t>
            </a:r>
            <a:r>
              <a:rPr lang="en-GB" dirty="0" err="1"/>
              <a:t>la macrocognizione </a:t>
            </a:r>
            <a:r>
              <a:rPr lang="en-GB" dirty="0"/>
              <a:t>opera a un livello superiore, riconoscendo che i processi cognitivi sono interdipendenti e sensibili al contesto.</a:t>
            </a:r>
          </a:p>
          <a:p>
            <a:pPr>
              <a:buFont typeface="+mj-lt"/>
              <a:buAutoNum type="arabicPeriod"/>
            </a:pPr>
            <a:r>
              <a:rPr lang="en-GB" b="1" dirty="0"/>
              <a:t>Fenomeni emergenti e prospettiva sistemica</a:t>
            </a:r>
            <a:r>
              <a:rPr lang="en-GB" dirty="0"/>
              <a:t>: </a:t>
            </a:r>
            <a:r>
              <a:rPr lang="en-GB" dirty="0"/>
              <a:t>le funzioni </a:t>
            </a:r>
            <a:r>
              <a:rPr lang="en-GB" dirty="0" err="1"/>
              <a:t>macrocognitive </a:t>
            </a:r>
            <a:r>
              <a:rPr lang="en-GB" dirty="0"/>
              <a:t>sono descritte come emergenti, nel senso che nascono naturalmente dalla complessa interazione di vari processi cognitivi. Ad esempio, invece di isolare la gestione dell'attenzione o la riduzione dell'incertezza come compiti separati e statici, </a:t>
            </a:r>
            <a:r>
              <a:rPr lang="en-GB" dirty="0" err="1"/>
              <a:t>la macrocognizione </a:t>
            </a:r>
            <a:r>
              <a:rPr lang="en-GB" dirty="0"/>
              <a:t>studia come questi processi interagiscono dinamicamente per supportare gli obiettivi generali in ambienti complessi. Questa prospettiva sistemica consente ai ricercatori di esplorare come diverse funzioni cognitive, come l'individuazione dei problemi e il processo decisionale, siano intrecciate in contesti naturalistici.</a:t>
            </a:r>
          </a:p>
          <a:p>
            <a:pPr>
              <a:buFont typeface="+mj-lt"/>
              <a:buAutoNum type="arabicPeriod"/>
            </a:pPr>
            <a:r>
              <a:rPr lang="en-GB" b="1" dirty="0"/>
              <a:t>Processo decisionale naturalistico (NDM)</a:t>
            </a:r>
            <a:r>
              <a:rPr lang="en-GB" dirty="0"/>
              <a:t>: </a:t>
            </a:r>
            <a:r>
              <a:rPr lang="en-GB" dirty="0" err="1"/>
              <a:t>la macrocognizione </a:t>
            </a:r>
            <a:r>
              <a:rPr lang="en-GB" dirty="0"/>
              <a:t>incorpora il modello Recognition-Primed Decision (RPD), sviluppato attraverso studi su professionisti esperti (ad esempio, vigili del fuoco) che prendono decisioni basate sul riconoscimento di modelli piuttosto che sul confronto sistematico delle opzioni. A differenza dei modelli decisionali tradizionali che enfatizzano la valutazione logica di tutti i possibili risultati, l'RPD suggerisce che i decisori esperti spesso identificano un'unica linea d'azione praticabile e ne simulano mentalmente l'efficacia, bypassando una deliberazione esaustiva. Questo modello esemplifica come </a:t>
            </a:r>
            <a:r>
              <a:rPr lang="en-GB" dirty="0" err="1"/>
              <a:t>la macrocognizione </a:t>
            </a:r>
            <a:r>
              <a:rPr lang="en-GB" dirty="0"/>
              <a:t>applichi l'euristica e le competenze specifiche di un determinato ambito per consentire un processo decisionale rapido ed efficace in condizioni di incertezza.</a:t>
            </a:r>
          </a:p>
          <a:p>
            <a:pPr>
              <a:buFont typeface="+mj-lt"/>
              <a:buAutoNum type="arabicPeriod"/>
            </a:pPr>
            <a:r>
              <a:rPr lang="en-GB" b="1" dirty="0"/>
              <a:t>Processi cognitivi di supporto</a:t>
            </a:r>
            <a:r>
              <a:rPr lang="en-GB" dirty="0"/>
              <a:t>: </a:t>
            </a:r>
            <a:r>
              <a:rPr lang="en-GB" dirty="0" err="1"/>
              <a:t>la macrocognizione </a:t>
            </a:r>
            <a:r>
              <a:rPr lang="en-GB" dirty="0"/>
              <a:t>include una serie di processi di supporto come la simulazione mentale, il mantenimento di un terreno comune e il controllo dell'attenzione. Questi processi non sono trattati come compiti isolati, ma come parti integranti di funzioni di ordine superiore, come l'adattamento e la ripianificazione in situazioni dinamiche. Ad esempio, il mantenimento di un terreno comune è essenziale per il coordinamento delle prestazioni del team e richiede un continuo allineamento della comprensione della situazione tra i membri del team.</a:t>
            </a:r>
          </a:p>
          <a:p>
            <a:pPr>
              <a:buFont typeface="+mj-lt"/>
              <a:buAutoNum type="arabicPeriod"/>
            </a:pPr>
            <a:r>
              <a:rPr lang="en-GB" b="1" dirty="0"/>
              <a:t>Implicazioni metodologiche</a:t>
            </a:r>
            <a:r>
              <a:rPr lang="en-GB" dirty="0"/>
              <a:t>: gli autori sostengono un approccio naturalistico allo studio </a:t>
            </a:r>
            <a:r>
              <a:rPr lang="en-GB" dirty="0" err="1"/>
              <a:t>della macrocognizione</a:t>
            </a:r>
            <a:r>
              <a:rPr lang="en-GB" dirty="0"/>
              <a:t>, andando oltre gli esperimenti di laboratorio per passare a studi sul campo che catturano il lavoro cognitivo mentre si svolge in contesti reali. Questa metodologia, sebbene meno controllata, è ritenuta essenziale per comprendere </a:t>
            </a:r>
            <a:r>
              <a:rPr lang="en-GB" dirty="0"/>
              <a:t>le funzioni </a:t>
            </a:r>
            <a:r>
              <a:rPr lang="en-GB" dirty="0" err="1"/>
              <a:t>macrocognitive</a:t>
            </a:r>
            <a:r>
              <a:rPr lang="en-GB" dirty="0"/>
              <a:t>, poiché queste funzioni sono intrinsecamente legate alla natura dinamica e imprevedibile dei compiti del mondo reale.</a:t>
            </a:r>
          </a:p>
          <a:p>
            <a:r>
              <a:rPr lang="en-GB" b="1" dirty="0"/>
              <a:t>Conclusione</a:t>
            </a:r>
          </a:p>
          <a:p>
            <a:r>
              <a:rPr lang="en-GB" dirty="0"/>
              <a:t>Klein et al. sostengono che la comprensione </a:t>
            </a:r>
            <a:r>
              <a:rPr lang="en-GB" dirty="0"/>
              <a:t>delle funzioni </a:t>
            </a:r>
            <a:r>
              <a:rPr lang="en-GB" dirty="0" err="1"/>
              <a:t>macrocognitive </a:t>
            </a:r>
            <a:r>
              <a:rPr lang="en-GB" dirty="0"/>
              <a:t>è fondamentale per progettare sistemi che supportino ambienti decisionali complessi. </a:t>
            </a:r>
            <a:r>
              <a:rPr lang="en-GB" dirty="0"/>
              <a:t>La ricerca </a:t>
            </a:r>
            <a:r>
              <a:rPr lang="en-GB" dirty="0" err="1"/>
              <a:t>sulla macrocognizione </a:t>
            </a:r>
            <a:r>
              <a:rPr lang="en-GB" dirty="0"/>
              <a:t>sottolinea la necessità di modelli descrittivi che riflettano le funzioni cognitive interconnesse necessarie in ambiti complessi, come la lotta antincendio o le operazioni militari. Concentrandosi sulla cognizione così come si manifesta naturalmente, il </a:t>
            </a:r>
            <a:r>
              <a:rPr lang="en-GB" dirty="0"/>
              <a:t>quadro </a:t>
            </a:r>
            <a:r>
              <a:rPr lang="en-GB" dirty="0" err="1"/>
              <a:t>macrocognitivo </a:t>
            </a:r>
            <a:r>
              <a:rPr lang="en-GB" dirty="0"/>
              <a:t>fornisce una prospettiva più ampia che integra la scienza cognitiva tradizionale e ha implicazioni pratiche per la progettazione </a:t>
            </a:r>
            <a:r>
              <a:rPr lang="en-GB" dirty="0"/>
              <a:t>di tecnologie e programmi di formazione </a:t>
            </a:r>
            <a:r>
              <a:rPr lang="en-GB" dirty="0" err="1"/>
              <a:t>incentrati sull'uomo</a:t>
            </a:r>
            <a:r>
              <a:rPr lang="en-GB" dirty="0"/>
              <a: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2D5B37-16A7-41E0-A180-A2CCA22AEF43}"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60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04599"/>
      </p:ext>
    </p:extLst>
  </p:cSld>
  <p:clrMapOvr>
    <a:masterClrMapping/>
  </p:clrMapOvr>
</p:notes>
</file>

<file path=ppt/notesSlides/notesSlide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L'HS è un </a:t>
            </a:r>
            <a:r>
              <a:rPr lang="en-GB" sz="1200" kern="1200" dirty="0">
                <a:solidFill>
                  <a:schemeClr val="tx1"/>
                </a:solidFill>
                <a:effectLst/>
                <a:latin typeface="+mn-lt"/>
                <a:ea typeface="+mn-ea"/>
                <a:cs typeface="+mn-cs"/>
              </a:rPr>
              <a:t>modello macrocognitivo che descrive funzioni e processi in un quadro concettuale che mappa i processi cognitivi lungo </a:t>
            </a:r>
            <a:r>
              <a:rPr lang="en-GB" dirty="0" err="1"/>
              <a:t>dimensioni</a:t>
            </a:r>
            <a:r>
              <a:rPr lang="en-GB" sz="1200" kern="1200" dirty="0">
                <a:solidFill>
                  <a:schemeClr val="tx1"/>
                </a:solidFill>
                <a:effectLst/>
                <a:latin typeface="+mn-lt"/>
                <a:ea typeface="+mn-ea"/>
                <a:cs typeface="+mn-cs"/>
              </a:rPr>
              <a:t> cyber-fisiche e tattico-strategiche</a:t>
            </a:r>
            <a:r>
              <a:rPr lang="en-GB" dirty="0"/>
              <a:t>. La macrocognizione è nata dall'esigenza di affrontare l'ampia varietà di processi cognitivi in un contesto naturale (Fiore et al., 2010; Hoffman &amp; </a:t>
            </a:r>
            <a:r>
              <a:rPr lang="en-GB" dirty="0" err="1"/>
              <a:t>Mcneese</a:t>
            </a:r>
            <a:r>
              <a:rPr lang="en-GB" dirty="0"/>
              <a:t>, 2009). La macrocognizione è soggetta a una varietà di definizioni che si assomigliano tra loro per la comunanza di spiegare la cognizione in ambienti naturali e successivamente come "l'adattamento alla complessità" (Hoffman &amp; </a:t>
            </a:r>
            <a:r>
              <a:rPr lang="en-GB" dirty="0" err="1"/>
              <a:t>McNeese</a:t>
            </a:r>
            <a:r>
              <a:rPr lang="en-GB" dirty="0"/>
              <a:t>, 2009;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Ciò aiuta a comprendere la complessità ambientale e il comportamento degli operatori. L'esperienza attuale derivante dallo svolgimento di questi esercizi ha implicazioni per la futura istruzione e formazione degli operatori.</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Attualmente non esiste un consenso su come valutare le prestazioni dei team in un contesto di operazioni informatiche (Forsythe et al., 2013). Ciò può essere dovuto alla comprensione limitata dei processi di team nel complesso ambiente di risoluzione dei problemi del dominio informatico, quando vengono valutati rispetto alla ricerca esistente sui "team" che è generalmente considerata imperfetta e limitata (Fiore et al, 2010). Pertanto, dobbiamo presumere che le buone prestazioni di un team non possano essere valutate semplicemente in base al team che ha catturato per primo la bandiera. Riteniamo invece che sia necessario indagare i processi di team nelle esercitazioni di difesa informatica come percorso per valutare il team e giudicare le prestazioni.</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Sebbene </a:t>
            </a:r>
            <a:r>
              <a:rPr lang="en-GB" sz="1200" kern="1200" dirty="0" err="1">
                <a:solidFill>
                  <a:schemeClr val="tx1"/>
                </a:solidFill>
                <a:effectLst/>
                <a:latin typeface="+mn-lt"/>
                <a:ea typeface="+mn-ea"/>
                <a:cs typeface="+mn-cs"/>
              </a:rPr>
              <a:t>il sensemaking </a:t>
            </a:r>
            <a:r>
              <a:rPr lang="en-GB" sz="1200" kern="1200" dirty="0">
                <a:solidFill>
                  <a:schemeClr val="tx1"/>
                </a:solidFill>
                <a:effectLst/>
                <a:latin typeface="+mn-lt"/>
                <a:ea typeface="+mn-ea"/>
                <a:cs typeface="+mn-cs"/>
              </a:rPr>
              <a:t>sia considerato un processo di macrocognizione (Klein et al., 2003), nel contesto informatico si basa su uno stato di consapevolezza della situazione informatica. Tuttavia, può presentare diverse sovrapposizioni con la metacognizione. Mentre gli esperti fanno ampio affidamento sul riconoscimento dei modelli nel loro ambiente nella maggior parte dei domini, ciò </a:t>
            </a:r>
            <a:r>
              <a:rPr lang="en-GB" sz="1200" kern="1200" baseline="0" dirty="0">
                <a:solidFill>
                  <a:schemeClr val="tx1"/>
                </a:solidFill>
                <a:effectLst/>
                <a:latin typeface="+mn-lt"/>
                <a:ea typeface="+mn-ea"/>
                <a:cs typeface="+mn-cs"/>
              </a:rPr>
              <a:t>non vale per </a:t>
            </a:r>
            <a:r>
              <a:rPr lang="en-GB" sz="1200" kern="1200" baseline="0" dirty="0">
                <a:solidFill>
                  <a:schemeClr val="tx1"/>
                </a:solidFill>
                <a:effectLst/>
                <a:latin typeface="+mn-lt"/>
                <a:ea typeface="+mn-ea"/>
                <a:cs typeface="+mn-cs"/>
              </a:rPr>
              <a:t>le operazioni </a:t>
            </a:r>
            <a:r>
              <a:rPr lang="en-GB" sz="1200" kern="1200" dirty="0">
                <a:solidFill>
                  <a:schemeClr val="tx1"/>
                </a:solidFill>
                <a:effectLst/>
                <a:latin typeface="+mn-lt"/>
                <a:ea typeface="+mn-ea"/>
                <a:cs typeface="+mn-cs"/>
              </a:rPr>
              <a:t>informatiche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Probabilmente </a:t>
            </a:r>
            <a:r>
              <a:rPr lang="en-GB" sz="1200" kern="1200" baseline="0" dirty="0">
                <a:solidFill>
                  <a:schemeClr val="tx1"/>
                </a:solidFill>
                <a:effectLst/>
                <a:latin typeface="+mn-lt"/>
                <a:ea typeface="+mn-ea"/>
                <a:cs typeface="+mn-cs"/>
              </a:rPr>
              <a:t>si </a:t>
            </a:r>
            <a:r>
              <a:rPr lang="en-GB" sz="1200" kern="1200" dirty="0">
                <a:solidFill>
                  <a:schemeClr val="tx1"/>
                </a:solidFill>
                <a:effectLst/>
                <a:latin typeface="+mn-lt"/>
                <a:ea typeface="+mn-ea"/>
                <a:cs typeface="+mn-cs"/>
              </a:rPr>
              <a:t>dovrebbe adottare </a:t>
            </a:r>
            <a:r>
              <a:rPr lang="en-GB" sz="1200" b="1" kern="1200" dirty="0">
                <a:solidFill>
                  <a:schemeClr val="tx1"/>
                </a:solidFill>
                <a:effectLst/>
                <a:latin typeface="+mn-lt"/>
                <a:ea typeface="+mn-ea"/>
                <a:cs typeface="+mn-cs"/>
              </a:rPr>
              <a:t>una </a:t>
            </a:r>
            <a:r>
              <a:rPr lang="en-GB" sz="1200" kern="1200" dirty="0">
                <a:solidFill>
                  <a:schemeClr val="tx1"/>
                </a:solidFill>
                <a:effectLst/>
                <a:latin typeface="+mn-lt"/>
                <a:ea typeface="+mn-ea"/>
                <a:cs typeface="+mn-cs"/>
              </a:rPr>
              <a:t>"strategia</a:t>
            </a:r>
            <a:r>
              <a:rPr lang="en-GB" sz="1200" b="1" kern="1200" dirty="0">
                <a:solidFill>
                  <a:schemeClr val="tx1"/>
                </a:solidFill>
                <a:effectLst/>
                <a:latin typeface="+mn-lt"/>
                <a:ea typeface="+mn-ea"/>
                <a:cs typeface="+mn-cs"/>
              </a:rPr>
              <a:t> decisionale basata sul riconoscimento </a:t>
            </a:r>
            <a:r>
              <a:rPr lang="en-GB" sz="1200" kern="1200" dirty="0">
                <a:solidFill>
                  <a:schemeClr val="tx1"/>
                </a:solidFill>
                <a:effectLst/>
                <a:latin typeface="+mn-lt"/>
                <a:ea typeface="+mn-ea"/>
                <a:cs typeface="+mn-cs"/>
              </a:rPr>
              <a:t>complesso" (Klein &amp; Klinger, 1991), il cui presupposto è che la situazione non corrisponda alle esperienze precedenti degli esperti. Pertanto, gli esperti non possono applicare direttamente il processo decisionale basato sul riconoscimento, il che significa che sono </a:t>
            </a:r>
            <a:r>
              <a:rPr lang="en-GB" sz="1200" b="1" kern="1200" dirty="0">
                <a:solidFill>
                  <a:schemeClr val="tx1"/>
                </a:solidFill>
                <a:effectLst/>
                <a:latin typeface="+mn-lt"/>
                <a:ea typeface="+mn-ea"/>
                <a:cs typeface="+mn-cs"/>
              </a:rPr>
              <a:t>tenuti ad apprendere e scoprire nuove conoscenze ed esplorare modi nuovi e adattabili per affrontare la questione attuale. </a:t>
            </a:r>
            <a:r>
              <a:rPr lang="en-GB" sz="1200" kern="1200" dirty="0">
                <a:solidFill>
                  <a:schemeClr val="tx1"/>
                </a:solidFill>
                <a:effectLst/>
                <a:latin typeface="+mn-lt"/>
                <a:ea typeface="+mn-ea"/>
                <a:cs typeface="+mn-cs"/>
              </a:rPr>
              <a:t>Ciò modifica il modo in cui deve essere condotta la ricerca di gruppo. Il quadro dello spazio ibrido è appropriato per acquisire una comprensione cyber-fisica e </a:t>
            </a:r>
            <a:r>
              <a:rPr lang="en-GB" sz="1200" kern="1200" baseline="0" dirty="0">
                <a:solidFill>
                  <a:schemeClr val="tx1"/>
                </a:solidFill>
                <a:effectLst/>
                <a:latin typeface="+mn-lt"/>
                <a:ea typeface="+mn-ea"/>
                <a:cs typeface="+mn-cs"/>
              </a:rPr>
              <a:t>dei sistemi </a:t>
            </a:r>
            <a:r>
              <a:rPr lang="en-GB" sz="1200" kern="1200" dirty="0">
                <a:solidFill>
                  <a:schemeClr val="tx1"/>
                </a:solidFill>
                <a:effectLst/>
                <a:latin typeface="+mn-lt"/>
                <a:ea typeface="+mn-ea"/>
                <a:cs typeface="+mn-cs"/>
              </a:rPr>
              <a:t>socio-tecnici complessi</a:t>
            </a:r>
            <a:r>
              <a:rPr lang="en-GB" sz="1200"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Mentre i precedenti tentativi di comprendere l'individuazione dei problemi sono stati più incrementali verso una soglia di individuazione, i domini più complessi sembrano trarre vantaggio da abilità cognitive di livello superiore come la riconcettualizzazione </a:t>
            </a:r>
            <a:r>
              <a:rPr lang="en-GB" sz="1200" kern="1200" dirty="0">
                <a:solidFill>
                  <a:schemeClr val="tx1"/>
                </a:solidFill>
                <a:effectLst/>
                <a:latin typeface="+mn-lt"/>
                <a:ea typeface="+mn-ea"/>
                <a:cs typeface="+mn-cs"/>
              </a:rPr>
              <a:t>(Hoffman &amp; Shattuck, 2006; Klein et al., 1999).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Mentre il quadro concettuale dello spazio ibrido (Jøsok et al., 2016) descrive l'ambiente in cui operano i team informatici, il quadro macrocognitivo (</a:t>
            </a:r>
            <a:r>
              <a:rPr lang="en-GB" sz="1200" kern="1200" dirty="0" err="1">
                <a:solidFill>
                  <a:schemeClr val="tx1"/>
                </a:solidFill>
                <a:effectLst/>
                <a:latin typeface="+mn-lt"/>
                <a:ea typeface="+mn-ea"/>
                <a:cs typeface="+mn-cs"/>
              </a:rPr>
              <a:t>Schraagen </a:t>
            </a:r>
            <a:r>
              <a:rPr lang="en-GB" sz="1200" kern="1200" dirty="0">
                <a:solidFill>
                  <a:schemeClr val="tx1"/>
                </a:solidFill>
                <a:effectLst/>
                <a:latin typeface="+mn-lt"/>
                <a:ea typeface="+mn-ea"/>
                <a:cs typeface="+mn-cs"/>
              </a:rPr>
              <a:t>et al., 2008) aggiunge la comprensione delle funzioni e dei processi che gli individui e i team svolgono all'interno di questo spazio. Le conoscenze acquisite dall'osservazione e dallo studio della cognizione in contesti naturalistici in un contesto di operazioni informatiche (D'Amico, Whitley, </a:t>
            </a:r>
            <a:r>
              <a:rPr lang="en-GB" sz="1200" kern="1200" dirty="0" err="1">
                <a:solidFill>
                  <a:schemeClr val="tx1"/>
                </a:solidFill>
                <a:effectLst/>
                <a:latin typeface="+mn-lt"/>
                <a:ea typeface="+mn-ea"/>
                <a:cs typeface="+mn-cs"/>
              </a:rPr>
              <a:t>Tesone</a:t>
            </a:r>
            <a:r>
              <a:rPr lang="en-GB" sz="1200" kern="1200" dirty="0">
                <a:solidFill>
                  <a:schemeClr val="tx1"/>
                </a:solidFill>
                <a:effectLst/>
                <a:latin typeface="+mn-lt"/>
                <a:ea typeface="+mn-ea"/>
                <a:cs typeface="+mn-cs"/>
              </a:rPr>
              <a:t>, O'Brien, &amp; Roth, 2005) fanno luce sui problemi attuali che devono essere affrontati per garantire che gli individui e i team ricevano un'istruzione e una formazione adeguate (Arnold, Harrison, &amp; Conti, 2014) per operare in questo complesso ambiente multidominio.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66A75E-C629-4FC0-BC09-9153E07C2EA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62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72770"/>
      </p:ext>
    </p:extLst>
  </p:cSld>
  <p:clrMapOvr>
    <a:masterClrMapping/>
  </p:clrMapOvr>
</p:notes>
</file>

<file path=ppt/notesSlides/notesSlide4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Stout et al. (1999) esplora la relazione tra pianificazione di gruppo, modelli mentali condivisi (SMM) e prestazioni coordinate del team in condizioni di carico di lavoro elevato. Gli autori indagano come </a:t>
            </a:r>
            <a:r>
              <a:rPr lang="en-GB" dirty="0" err="1"/>
              <a:t>i comportamenti</a:t>
            </a:r>
            <a:r>
              <a:rPr lang="en-GB" dirty="0"/>
              <a:t> di pianificazione </a:t>
            </a:r>
            <a:r>
              <a:rPr lang="en-GB" dirty="0"/>
              <a:t>nei team facilitino lo sviluppo di SMM, portando a strategie di comunicazione efficienti e a migliori prestazioni.</a:t>
            </a:r>
          </a:p>
          <a:p>
            <a:r>
              <a:rPr lang="en-GB" b="1" dirty="0"/>
              <a:t>Concetti teorici chiave</a:t>
            </a:r>
          </a:p>
          <a:p>
            <a:pPr>
              <a:buFont typeface="+mj-lt"/>
              <a:buAutoNum type="arabicPeriod"/>
            </a:pPr>
            <a:r>
              <a:rPr lang="en-GB" b="1" dirty="0"/>
              <a:t>Modelli mentali condivisi (SMM)</a:t>
            </a:r>
            <a:r>
              <a:rPr lang="en-GB" dirty="0"/>
              <a:t>: gli SMM sono strutture concettuali che forniscono ai membri del team una comprensione comune dei ruoli, delle esigenze informative e delle responsabilità individuali. I team con SMM ben sviluppati possono anticipare le esigenze reciproche, il che è particolarmente prezioso in condizioni di carico di lavoro elevato e stress, come nei contesti aeronautico, medico o nucleare. Gli SMM migliorano le prestazioni del team consentendo una comunicazione efficiente, permettendo ai membri del team di fornire informazioni essenziali senza che vengano richieste esplicitamente, riducendo così la necessità di una comunicazione reattiva.</a:t>
            </a:r>
          </a:p>
          <a:p>
            <a:pPr>
              <a:buFont typeface="+mj-lt"/>
              <a:buAutoNum type="arabicPeriod"/>
            </a:pPr>
            <a:r>
              <a:rPr lang="en-GB" b="1" dirty="0"/>
              <a:t>Pianificazione e formazione degli SMM</a:t>
            </a:r>
            <a:r>
              <a:rPr lang="en-GB" dirty="0"/>
              <a:t>: la pianificazione è teorizzata come un fattore chiave nella costruzione degli SMM all'interno dei team. Le attività di pianificazione, come la definizione degli obiettivi, la chiarificazione dei ruoli e la discussione delle aspettative relative ai compiti, aiutano i membri del team ad allineare i loro modelli mentali prima di situazioni di forte stress. Nello studio, la pianificazione comporta anche l'anticipazione delle esigenze informative e la discussione preventiva dell'assegnazione dei compiti e delle risorse. È stato riscontrato che queste sessioni di pianificazione pre-prestazione stabiliscono SMM che migliorano il coordinamento del team.</a:t>
            </a:r>
          </a:p>
          <a:p>
            <a:pPr>
              <a:buFont typeface="+mj-lt"/>
              <a:buAutoNum type="arabicPeriod"/>
            </a:pPr>
            <a:r>
              <a:rPr lang="en-GB" b="1" dirty="0"/>
              <a:t>Comunicazione efficiente</a:t>
            </a:r>
            <a:r>
              <a:rPr lang="en-GB" dirty="0"/>
              <a:t>: una componente teorica importante è il ruolo degli SMM nel promuovere l'efficienza della comunicazione. In scenari ad alto rischio o ad alto stress, i canali di comunicazione possono diventare limitati a causa del sovraccarico cognitivo. I team con SMM forti comunicano in modo proattivo, fornendo informazioni quando sono necessarie, piuttosto che aspettare richieste esplicite. Questo stile di comunicazione proattivo è essenziale per ridurre al minimo gli errori e ottenere prestazioni elevate.</a:t>
            </a:r>
          </a:p>
          <a:p>
            <a:r>
              <a:rPr lang="en-GB" b="1" dirty="0"/>
              <a:t>Ipotesi e risultati</a:t>
            </a:r>
          </a:p>
          <a:p>
            <a:r>
              <a:rPr lang="en-GB" dirty="0"/>
              <a:t>Lo studio ha testato cinque ipotesi relative alla pianificazione, agli SMM, all'efficienza della comunicazione e alle prestazioni del team. I risultati principali includono:</a:t>
            </a:r>
          </a:p>
          <a:p>
            <a:pPr>
              <a:buFont typeface="Arial" panose="020B0604020202020204" pitchFamily="34" charset="0"/>
              <a:buChar char="•"/>
            </a:pPr>
            <a:r>
              <a:rPr lang="en-GB" b="1" dirty="0"/>
              <a:t>Qualità della pianificazione e sviluppo degli SMM</a:t>
            </a:r>
            <a:r>
              <a:rPr lang="en-GB" dirty="0"/>
              <a:t>: una pianificazione di alta qualità migliora significativamente lo sviluppo degli SMM, consentendo ai membri del team di comprendere meglio le reciproche esigenze informative. Questa comprensione condivisa porta a un minor numero di errori e a prestazioni meglio coordinate.</a:t>
            </a:r>
          </a:p>
          <a:p>
            <a:pPr>
              <a:buFont typeface="Arial" panose="020B0604020202020204" pitchFamily="34" charset="0"/>
              <a:buChar char="•"/>
            </a:pPr>
            <a:r>
              <a:rPr lang="en-GB" b="1" dirty="0"/>
              <a:t>SMM ed efficienza della comunicazione</a:t>
            </a:r>
            <a:r>
              <a:rPr lang="en-GB" dirty="0"/>
              <a:t>: mentre i team con una pianificazione di alta qualità avevano SMM meglio sviluppati, lo studio ha riscontrato risultati contrastanti riguardo al fatto che gli SMM portino direttamente a una comunicazione più efficiente in condizioni di carico di lavoro elevato. Ciò indica la possibilità che, mentre gli SMM supportano le prestazioni, anche altri fattori potrebbero favorire strategie di comunicazione efficienti.</a:t>
            </a:r>
          </a:p>
          <a:p>
            <a:pPr>
              <a:buFont typeface="Arial" panose="020B0604020202020204" pitchFamily="34" charset="0"/>
              <a:buChar char="•"/>
            </a:pPr>
            <a:r>
              <a:rPr lang="en-GB" b="1" dirty="0"/>
              <a:t>Riduzione degli errori</a:t>
            </a:r>
            <a:r>
              <a:rPr lang="en-GB" dirty="0"/>
              <a:t>: i team con SMM e pianificazione di qualità superiore hanno commesso meno errori, in particolare in condizioni di carico di lavoro elevato, suggerendo che la pianificazione e gli SMM sono essenziali per mantenere le prestazioni all'aumentare del carico di lavoro.</a:t>
            </a:r>
          </a:p>
          <a:p>
            <a:r>
              <a:rPr lang="en-GB" b="1" dirty="0"/>
              <a:t>Implicazioni pratiche</a:t>
            </a:r>
          </a:p>
          <a:p>
            <a:r>
              <a:rPr lang="en-GB" dirty="0"/>
              <a:t>I risultati dello studio evidenziano l'importanza della pianificazione pre-prestazione per l'addestramento dei team in ambienti ad alto rischio, come quello militare, aeronautico e sanitario. Ponendo l'accento sulla pianificazione e sullo sviluppo di SMM, i team possono essere meglio preparati a gestire eventi imprevisti e carichi di lavoro elevati, migliorando sia la sicurezza che le prestazioni.</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2D5B37-16A7-41E0-A180-A2CCA22AEF43}"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63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765567"/>
      </p:ext>
    </p:extLst>
  </p:cSld>
  <p:clrMapOvr>
    <a:masterClrMapping/>
  </p:clrMapOvr>
</p:notes>
</file>

<file path=ppt/notesSlides/notesSlide4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2D5B37-16A7-41E0-A180-A2CCA22AEF43}"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65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787441"/>
      </p:ext>
    </p:extLst>
  </p:cSld>
  <p:clrMapOvr>
    <a:masterClrMapping/>
  </p:clrMapOvr>
</p:notes>
</file>

<file path=ppt/notesSlides/notesSlide4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r>
              <a:rPr lang="nb-NO" sz="1200" b="0" i="0" u="none" strike="noStrike" kern="1200" dirty="0">
                <a:solidFill>
                  <a:schemeClr val="tx1"/>
                </a:solidFill>
                <a:effectLst/>
                <a:latin typeface="+mn-lt"/>
                <a:ea typeface="+mn-ea"/>
                <a:cs typeface="+mn-cs"/>
              </a:rPr>
              <a:t>Figura: </a:t>
            </a:r>
            <a:r>
              <a:rPr lang="nb-NO" sz="1200" b="0" i="0" u="none" strike="noStrike" kern="1200" dirty="0" err="1">
                <a:solidFill>
                  <a:schemeClr val="tx1"/>
                </a:solidFill>
                <a:effectLst/>
                <a:latin typeface="+mn-lt"/>
                <a:ea typeface="+mn-ea"/>
                <a:cs typeface="+mn-cs"/>
              </a:rPr>
              <a:t>Relazione</a:t>
            </a:r>
            <a:r>
              <a:rPr lang="nb-NO" sz="1200" b="0" i="0" u="none" strike="noStrike" kern="1200" dirty="0" err="1">
                <a:solidFill>
                  <a:schemeClr val="tx1"/>
                </a:solidFill>
                <a:effectLst/>
                <a:latin typeface="+mn-lt"/>
                <a:ea typeface="+mn-ea"/>
                <a:cs typeface="+mn-cs"/>
              </a:rPr>
              <a:t> tra</a:t>
            </a:r>
            <a:r>
              <a:rPr lang="nb-NO" sz="1200" b="0" i="0" u="none" strike="noStrike" kern="1200" dirty="0" err="1">
                <a:solidFill>
                  <a:schemeClr val="tx1"/>
                </a:solidFill>
                <a:effectLst/>
                <a:latin typeface="+mn-lt"/>
                <a:ea typeface="+mn-ea"/>
                <a:cs typeface="+mn-cs"/>
              </a:rPr>
              <a:t> il </a:t>
            </a:r>
            <a:r>
              <a:rPr lang="nb-NO" sz="1200" b="0" i="0" u="none" strike="noStrike" kern="1200" dirty="0" err="1">
                <a:solidFill>
                  <a:schemeClr val="tx1"/>
                </a:solidFill>
                <a:effectLst/>
                <a:latin typeface="+mn-lt"/>
                <a:ea typeface="+mn-ea"/>
                <a:cs typeface="+mn-cs"/>
              </a:rPr>
              <a:t>modello</a:t>
            </a:r>
            <a:r>
              <a:rPr lang="nb-NO" sz="1200" b="0" i="0" u="none" strike="noStrike" kern="1200" dirty="0">
                <a:solidFill>
                  <a:schemeClr val="tx1"/>
                </a:solidFill>
                <a:effectLst/>
                <a:latin typeface="+mn-lt"/>
                <a:ea typeface="+mn-ea"/>
                <a:cs typeface="+mn-cs"/>
              </a:rPr>
              <a:t> mentale </a:t>
            </a:r>
            <a:r>
              <a:rPr lang="nb-NO" sz="1200" b="0" i="0" u="none" strike="noStrike" kern="1200" dirty="0">
                <a:solidFill>
                  <a:schemeClr val="tx1"/>
                </a:solidFill>
                <a:effectLst/>
                <a:latin typeface="+mn-lt"/>
                <a:ea typeface="+mn-ea"/>
                <a:cs typeface="+mn-cs"/>
              </a:rPr>
              <a:t>e </a:t>
            </a:r>
            <a:r>
              <a:rPr lang="nb-NO" sz="1200" b="0" i="0" u="none" strike="noStrike" kern="1200" dirty="0" err="1">
                <a:solidFill>
                  <a:schemeClr val="tx1"/>
                </a:solidFill>
                <a:effectLst/>
                <a:latin typeface="+mn-lt"/>
                <a:ea typeface="+mn-ea"/>
                <a:cs typeface="+mn-cs"/>
              </a:rPr>
              <a:t>la consapevolezza </a:t>
            </a:r>
            <a:r>
              <a:rPr lang="nb-NO" sz="1200" b="0" i="0" u="none" strike="noStrike" kern="1200" dirty="0" err="1">
                <a:solidFill>
                  <a:schemeClr val="tx1"/>
                </a:solidFill>
                <a:effectLst/>
                <a:latin typeface="+mn-lt"/>
                <a:ea typeface="+mn-ea"/>
                <a:cs typeface="+mn-cs"/>
              </a:rPr>
              <a:t>della situazione</a:t>
            </a:r>
            <a:r>
              <a:rPr lang="nb-NO" sz="1200" b="0" i="0" u="none" strike="noStrike" kern="1200" dirty="0" err="1">
                <a:solidFill>
                  <a:schemeClr val="tx1"/>
                </a:solidFill>
                <a:effectLst/>
                <a:latin typeface="+mn-lt"/>
                <a:ea typeface="+mn-ea"/>
                <a:cs typeface="+mn-cs"/>
              </a:rPr>
              <a:t> , Endsley</a:t>
            </a:r>
            <a:r>
              <a:rPr lang="nb-NO" sz="1200" b="0" i="0" u="none" strike="noStrike" kern="1200" dirty="0">
                <a:solidFill>
                  <a:schemeClr val="tx1"/>
                </a:solidFill>
                <a:effectLst/>
                <a:latin typeface="+mn-lt"/>
                <a:ea typeface="+mn-ea"/>
                <a:cs typeface="+mn-cs"/>
              </a:rPr>
              <a:t>, M. R. (2015). </a:t>
            </a:r>
            <a:r>
              <a:rPr lang="nb-NO" sz="1200" b="0" i="0" u="none" strike="noStrike" kern="1200" dirty="0" err="1">
                <a:solidFill>
                  <a:schemeClr val="tx1"/>
                </a:solidFill>
                <a:effectLst/>
                <a:latin typeface="+mn-lt"/>
                <a:ea typeface="+mn-ea"/>
                <a:cs typeface="+mn-cs"/>
              </a:rPr>
              <a:t>Riflessioni</a:t>
            </a:r>
            <a:r>
              <a:rPr lang="nb-NO" sz="1200" b="0" i="0" u="none" strike="noStrike" kern="1200" dirty="0">
                <a:solidFill>
                  <a:schemeClr val="tx1"/>
                </a:solidFill>
                <a:effectLst/>
                <a:latin typeface="+mn-lt"/>
                <a:ea typeface="+mn-ea"/>
                <a:cs typeface="+mn-cs"/>
              </a:rPr>
              <a:t> finali</a:t>
            </a:r>
            <a:r>
              <a:rPr lang="nb-NO" sz="1200" b="0" i="0" u="none" strike="noStrike" kern="1200" dirty="0">
                <a:solidFill>
                  <a:schemeClr val="tx1"/>
                </a:solidFill>
                <a:effectLst/>
                <a:latin typeface="+mn-lt"/>
                <a:ea typeface="+mn-ea"/>
                <a:cs typeface="+mn-cs"/>
              </a:rPr>
              <a:t>: </a:t>
            </a:r>
            <a:r>
              <a:rPr lang="nb-NO" sz="1200" b="0" i="0" u="none" strike="noStrike" kern="1200" dirty="0" err="1">
                <a:solidFill>
                  <a:schemeClr val="tx1"/>
                </a:solidFill>
                <a:effectLst/>
                <a:latin typeface="+mn-lt"/>
                <a:ea typeface="+mn-ea"/>
                <a:cs typeface="+mn-cs"/>
              </a:rPr>
              <a:t>consapevolezza della</a:t>
            </a:r>
            <a:r>
              <a:rPr lang="nb-NO" sz="1200" b="0" i="0" u="none" strike="noStrike" kern="1200" dirty="0" err="1">
                <a:solidFill>
                  <a:schemeClr val="tx1"/>
                </a:solidFill>
                <a:effectLst/>
                <a:latin typeface="+mn-lt"/>
                <a:ea typeface="+mn-ea"/>
                <a:cs typeface="+mn-cs"/>
              </a:rPr>
              <a:t> situazione</a:t>
            </a:r>
            <a:r>
              <a:rPr lang="nb-NO" sz="1200" b="0" i="0" u="none" strike="noStrike" kern="1200" dirty="0" err="1">
                <a:solidFill>
                  <a:schemeClr val="tx1"/>
                </a:solidFill>
                <a:effectLst/>
                <a:latin typeface="+mn-lt"/>
                <a:ea typeface="+mn-ea"/>
                <a:cs typeface="+mn-cs"/>
              </a:rPr>
              <a:t> modelli </a:t>
            </a:r>
            <a:r>
              <a:rPr lang="nb-NO" sz="1200" b="0" i="0" u="none" strike="noStrike" kern="1200" dirty="0">
                <a:solidFill>
                  <a:schemeClr val="tx1"/>
                </a:solidFill>
                <a:effectLst/>
                <a:latin typeface="+mn-lt"/>
                <a:ea typeface="+mn-ea"/>
                <a:cs typeface="+mn-cs"/>
              </a:rPr>
              <a:t>e </a:t>
            </a:r>
            <a:r>
              <a:rPr lang="nb-NO" sz="1200" b="0" i="0" u="none" strike="noStrike" kern="1200" dirty="0" err="1">
                <a:solidFill>
                  <a:schemeClr val="tx1"/>
                </a:solidFill>
                <a:effectLst/>
                <a:latin typeface="+mn-lt"/>
                <a:ea typeface="+mn-ea"/>
                <a:cs typeface="+mn-cs"/>
              </a:rPr>
              <a:t>misure</a:t>
            </a:r>
            <a:r>
              <a:rPr lang="nb-NO" sz="1200" b="0" i="0" u="none" strike="noStrike" kern="1200" dirty="0">
                <a:solidFill>
                  <a:schemeClr val="tx1"/>
                </a:solidFill>
                <a:effectLst/>
                <a:latin typeface="+mn-lt"/>
                <a:ea typeface="+mn-ea"/>
                <a:cs typeface="+mn-cs"/>
              </a:rPr>
              <a:t>. </a:t>
            </a:r>
            <a:r>
              <a:rPr lang="nb-NO" sz="1200" b="0" i="1" u="none" strike="noStrike" kern="1200" dirty="0">
                <a:solidFill>
                  <a:schemeClr val="tx1"/>
                </a:solidFill>
                <a:effectLst/>
                <a:latin typeface="+mn-lt"/>
                <a:ea typeface="+mn-ea"/>
                <a:cs typeface="+mn-cs"/>
              </a:rPr>
              <a:t>Journal of </a:t>
            </a:r>
            <a:r>
              <a:rPr lang="nb-NO" sz="1200" b="0" i="1" u="none" strike="noStrike" kern="1200" dirty="0" err="1">
                <a:solidFill>
                  <a:schemeClr val="tx1"/>
                </a:solidFill>
                <a:effectLst/>
                <a:latin typeface="+mn-lt"/>
                <a:ea typeface="+mn-ea"/>
                <a:cs typeface="+mn-cs"/>
              </a:rPr>
              <a:t>Cognitive </a:t>
            </a:r>
            <a:r>
              <a:rPr lang="nb-NO" sz="1200" b="0" i="1" u="none" strike="noStrike" kern="1200" dirty="0">
                <a:solidFill>
                  <a:schemeClr val="tx1"/>
                </a:solidFill>
                <a:effectLst/>
                <a:latin typeface="+mn-lt"/>
                <a:ea typeface="+mn-ea"/>
                <a:cs typeface="+mn-cs"/>
              </a:rPr>
              <a:t>Engineering and </a:t>
            </a:r>
            <a:r>
              <a:rPr lang="nb-NO" sz="1200" b="0" i="1" u="none" strike="noStrike" kern="1200" dirty="0" err="1">
                <a:solidFill>
                  <a:schemeClr val="tx1"/>
                </a:solidFill>
                <a:effectLst/>
                <a:latin typeface="+mn-lt"/>
                <a:ea typeface="+mn-ea"/>
                <a:cs typeface="+mn-cs"/>
              </a:rPr>
              <a:t>Decision</a:t>
            </a:r>
            <a:r>
              <a:rPr lang="nb-NO" sz="1200" b="0" i="1" u="none" strike="noStrike" kern="1200" dirty="0" err="1">
                <a:solidFill>
                  <a:schemeClr val="tx1"/>
                </a:solidFill>
                <a:effectLst/>
                <a:latin typeface="+mn-lt"/>
                <a:ea typeface="+mn-ea"/>
                <a:cs typeface="+mn-cs"/>
              </a:rPr>
              <a:t> Making</a:t>
            </a:r>
            <a:r>
              <a:rPr lang="nb-NO" sz="1200" b="0" i="0" u="none" strike="noStrike" kern="1200" dirty="0">
                <a:solidFill>
                  <a:schemeClr val="tx1"/>
                </a:solidFill>
                <a:effectLst/>
                <a:latin typeface="+mn-lt"/>
                <a:ea typeface="+mn-ea"/>
                <a:cs typeface="+mn-cs"/>
              </a:rPr>
              <a:t>,</a:t>
            </a:r>
            <a:r>
              <a:rPr lang="nb-NO" sz="1200" b="0" i="1" u="none" strike="noStrike" kern="1200" dirty="0">
                <a:solidFill>
                  <a:schemeClr val="tx1"/>
                </a:solidFill>
                <a:effectLst/>
                <a:latin typeface="+mn-lt"/>
                <a:ea typeface="+mn-ea"/>
                <a:cs typeface="+mn-cs"/>
              </a:rPr>
              <a:t> 9</a:t>
            </a:r>
            <a:r>
              <a:rPr lang="nb-NO" sz="1200" b="0" i="0" u="none" strike="noStrike" kern="1200" dirty="0">
                <a:solidFill>
                  <a:schemeClr val="tx1"/>
                </a:solidFill>
                <a:effectLst/>
                <a:latin typeface="+mn-lt"/>
                <a:ea typeface="+mn-ea"/>
                <a:cs typeface="+mn-cs"/>
              </a:rPr>
              <a:t>(1), 101-111.</a:t>
            </a:r>
            <a:endParaRPr lang="nb-NO" b="0" dirty="0">
              <a:effectLst/>
            </a:endParaRPr>
          </a:p>
          <a:p>
            <a:pPr rtl="0"/>
            <a:br>
              <a:rPr lang="nb-NO" b="0" dirty="0">
                <a:effectLst/>
              </a:rPr>
            </a:br>
            <a:r>
              <a:rPr lang="nb-NO" sz="1200" b="0" i="0" u="none" strike="noStrike" kern="1200" dirty="0" err="1">
                <a:solidFill>
                  <a:schemeClr val="tx1"/>
                </a:solidFill>
                <a:effectLst/>
                <a:latin typeface="+mn-lt"/>
                <a:ea typeface="+mn-ea"/>
                <a:cs typeface="+mn-cs"/>
              </a:rPr>
              <a:t>Tabella</a:t>
            </a:r>
            <a:r>
              <a:rPr lang="nb-NO" sz="1200" b="0" i="0" u="none" strike="noStrike" kern="1200" dirty="0">
                <a:solidFill>
                  <a:schemeClr val="tx1"/>
                </a:solidFill>
                <a:effectLst/>
                <a:latin typeface="+mn-lt"/>
                <a:ea typeface="+mn-ea"/>
                <a:cs typeface="+mn-cs"/>
              </a:rPr>
              <a:t>: Mathieu, J. E., </a:t>
            </a:r>
            <a:r>
              <a:rPr lang="nb-NO" sz="1200" b="0" i="0" u="none" strike="noStrike" kern="1200" dirty="0" err="1">
                <a:solidFill>
                  <a:schemeClr val="tx1"/>
                </a:solidFill>
                <a:effectLst/>
                <a:latin typeface="+mn-lt"/>
                <a:ea typeface="+mn-ea"/>
                <a:cs typeface="+mn-cs"/>
              </a:rPr>
              <a:t>Heffner</a:t>
            </a:r>
            <a:r>
              <a:rPr lang="nb-NO" sz="1200" b="0" i="0" u="none" strike="noStrike" kern="1200" dirty="0">
                <a:solidFill>
                  <a:schemeClr val="tx1"/>
                </a:solidFill>
                <a:effectLst/>
                <a:latin typeface="+mn-lt"/>
                <a:ea typeface="+mn-ea"/>
                <a:cs typeface="+mn-cs"/>
              </a:rPr>
              <a:t>, T. S., Goodwin, G. F., Salas, E., &amp; Cannon-Bowers, J. A. (2000). </a:t>
            </a:r>
            <a:r>
              <a:rPr lang="nb-NO" sz="1200" b="0" i="0" u="none" strike="noStrike" kern="1200" dirty="0" err="1">
                <a:solidFill>
                  <a:schemeClr val="tx1"/>
                </a:solidFill>
                <a:effectLst/>
                <a:latin typeface="+mn-lt"/>
                <a:ea typeface="+mn-ea"/>
                <a:cs typeface="+mn-cs"/>
              </a:rPr>
              <a:t>L'influenza </a:t>
            </a:r>
            <a:r>
              <a:rPr lang="nb-NO" sz="1200" b="0" i="0" u="none" strike="noStrike" kern="1200" dirty="0">
                <a:solidFill>
                  <a:schemeClr val="tx1"/>
                </a:solidFill>
                <a:effectLst/>
                <a:latin typeface="+mn-lt"/>
                <a:ea typeface="+mn-ea"/>
                <a:cs typeface="+mn-cs"/>
              </a:rPr>
              <a:t>dei </a:t>
            </a:r>
            <a:r>
              <a:rPr lang="nb-NO" sz="1200" b="0" i="0" u="none" strike="noStrike" kern="1200" dirty="0" err="1">
                <a:solidFill>
                  <a:schemeClr val="tx1"/>
                </a:solidFill>
                <a:effectLst/>
                <a:latin typeface="+mn-lt"/>
                <a:ea typeface="+mn-ea"/>
                <a:cs typeface="+mn-cs"/>
              </a:rPr>
              <a:t>modelli</a:t>
            </a:r>
            <a:r>
              <a:rPr lang="nb-NO" sz="1200" b="0" i="0" u="none" strike="noStrike" kern="1200" dirty="0">
                <a:solidFill>
                  <a:schemeClr val="tx1"/>
                </a:solidFill>
                <a:effectLst/>
                <a:latin typeface="+mn-lt"/>
                <a:ea typeface="+mn-ea"/>
                <a:cs typeface="+mn-cs"/>
              </a:rPr>
              <a:t> mentali </a:t>
            </a:r>
            <a:r>
              <a:rPr lang="nb-NO" sz="1200" b="0" i="0" u="none" strike="noStrike" kern="1200" dirty="0" err="1">
                <a:solidFill>
                  <a:schemeClr val="tx1"/>
                </a:solidFill>
                <a:effectLst/>
                <a:latin typeface="+mn-lt"/>
                <a:ea typeface="+mn-ea"/>
                <a:cs typeface="+mn-cs"/>
              </a:rPr>
              <a:t>condivisi</a:t>
            </a:r>
            <a:r>
              <a:rPr lang="nb-NO" sz="1200" b="0" i="0" u="none" strike="noStrike" kern="1200" dirty="0" err="1">
                <a:solidFill>
                  <a:schemeClr val="tx1"/>
                </a:solidFill>
                <a:effectLst/>
                <a:latin typeface="+mn-lt"/>
                <a:ea typeface="+mn-ea"/>
                <a:cs typeface="+mn-cs"/>
              </a:rPr>
              <a:t> sul </a:t>
            </a:r>
            <a:r>
              <a:rPr lang="nb-NO" sz="1200" b="0" i="0" u="none" strike="noStrike" kern="1200" dirty="0" err="1">
                <a:solidFill>
                  <a:schemeClr val="tx1"/>
                </a:solidFill>
                <a:effectLst/>
                <a:latin typeface="+mn-lt"/>
                <a:ea typeface="+mn-ea"/>
                <a:cs typeface="+mn-cs"/>
              </a:rPr>
              <a:t>processo </a:t>
            </a:r>
            <a:r>
              <a:rPr lang="nb-NO" sz="1200" b="0" i="0" u="none" strike="noStrike" kern="1200" dirty="0">
                <a:solidFill>
                  <a:schemeClr val="tx1"/>
                </a:solidFill>
                <a:effectLst/>
                <a:latin typeface="+mn-lt"/>
                <a:ea typeface="+mn-ea"/>
                <a:cs typeface="+mn-cs"/>
              </a:rPr>
              <a:t>e sulle prestazioni </a:t>
            </a:r>
            <a:r>
              <a:rPr lang="nb-NO" sz="1200" b="0" i="0" u="none" strike="noStrike" kern="1200" dirty="0">
                <a:solidFill>
                  <a:schemeClr val="tx1"/>
                </a:solidFill>
                <a:effectLst/>
                <a:latin typeface="+mn-lt"/>
                <a:ea typeface="+mn-ea"/>
                <a:cs typeface="+mn-cs"/>
              </a:rPr>
              <a:t>del team</a:t>
            </a:r>
            <a:r>
              <a:rPr lang="nb-NO" sz="1200" b="0" i="0" u="none" strike="noStrike" kern="1200" dirty="0">
                <a:solidFill>
                  <a:schemeClr val="tx1"/>
                </a:solidFill>
                <a:effectLst/>
                <a:latin typeface="+mn-lt"/>
                <a:ea typeface="+mn-ea"/>
                <a:cs typeface="+mn-cs"/>
              </a:rPr>
              <a:t>. </a:t>
            </a:r>
            <a:r>
              <a:rPr lang="nb-NO" sz="1200" b="0" i="1" u="none" strike="noStrike" kern="1200" dirty="0">
                <a:solidFill>
                  <a:schemeClr val="tx1"/>
                </a:solidFill>
                <a:effectLst/>
                <a:latin typeface="+mn-lt"/>
                <a:ea typeface="+mn-ea"/>
                <a:cs typeface="+mn-cs"/>
              </a:rPr>
              <a:t>Journal of </a:t>
            </a:r>
            <a:r>
              <a:rPr lang="nb-NO" sz="1200" b="0" i="1" u="none" strike="noStrike" kern="1200" dirty="0" err="1">
                <a:solidFill>
                  <a:schemeClr val="tx1"/>
                </a:solidFill>
                <a:effectLst/>
                <a:latin typeface="+mn-lt"/>
                <a:ea typeface="+mn-ea"/>
                <a:cs typeface="+mn-cs"/>
              </a:rPr>
              <a:t>applied</a:t>
            </a:r>
            <a:r>
              <a:rPr lang="nb-NO" sz="1200" b="0" i="1" u="none" strike="noStrike" kern="1200" dirty="0" err="1">
                <a:solidFill>
                  <a:schemeClr val="tx1"/>
                </a:solidFill>
                <a:effectLst/>
                <a:latin typeface="+mn-lt"/>
                <a:ea typeface="+mn-ea"/>
                <a:cs typeface="+mn-cs"/>
              </a:rPr>
              <a:t> psychology</a:t>
            </a:r>
            <a:r>
              <a:rPr lang="nb-NO" sz="1200" b="0" i="0" u="none" strike="noStrike" kern="1200" dirty="0">
                <a:solidFill>
                  <a:schemeClr val="tx1"/>
                </a:solidFill>
                <a:effectLst/>
                <a:latin typeface="+mn-lt"/>
                <a:ea typeface="+mn-ea"/>
                <a:cs typeface="+mn-cs"/>
              </a:rPr>
              <a:t>,</a:t>
            </a:r>
            <a:r>
              <a:rPr lang="nb-NO" sz="1200" b="0" i="1" u="none" strike="noStrike" kern="1200" dirty="0">
                <a:solidFill>
                  <a:schemeClr val="tx1"/>
                </a:solidFill>
                <a:effectLst/>
                <a:latin typeface="+mn-lt"/>
                <a:ea typeface="+mn-ea"/>
                <a:cs typeface="+mn-cs"/>
              </a:rPr>
              <a:t> 85</a:t>
            </a:r>
            <a:r>
              <a:rPr lang="nb-NO" sz="1200" b="0" i="0" u="none" strike="noStrike" kern="1200" dirty="0">
                <a:solidFill>
                  <a:schemeClr val="tx1"/>
                </a:solidFill>
                <a:effectLst/>
                <a:latin typeface="+mn-lt"/>
                <a:ea typeface="+mn-ea"/>
                <a:cs typeface="+mn-cs"/>
              </a:rPr>
              <a:t>(2), 273.</a:t>
            </a:r>
            <a:endParaRPr lang="nb-NO" b="0" dirty="0">
              <a:effectLst/>
            </a:endParaRPr>
          </a:p>
          <a:p>
            <a:br>
              <a:rPr lang="nb-NO" b="0" dirty="0">
                <a:effectLst/>
              </a:rPr>
            </a:br>
            <a:endParaRPr lang="nb-NO" b="0" dirty="0">
              <a:effectLst/>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31968-C942-0A4A-A985-4800B9457E6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66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103884"/>
      </p:ext>
    </p:extLst>
  </p:cSld>
  <p:clrMapOvr>
    <a:masterClrMapping/>
  </p:clrMapOvr>
</p:notes>
</file>

<file path=ppt/notesSlides/notesSlide4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70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489810"/>
      </p:ext>
    </p:extLst>
  </p:cSld>
  <p:clrMapOvr>
    <a:masterClrMapping/>
  </p:clrMapOvr>
</p:notes>
</file>

<file path=ppt/notesSlides/notesSlide48.xml><?xml version="1.0" encoding="utf-8"?>
<p:notes xmlns:mc="http://schemas.openxmlformats.org/markup-compatibility/2006"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Plassholder for notater 2"/>
              <p:cNvSpPr>
                <a:spLocks noGrp="1"/>
              </p:cNvSpPr>
              <p:nvPr>
                <p:ph type="body" idx="1"/>
              </p:nvPr>
            </p:nvSpPr>
            <p:spPr/>
            <p:txBody>
              <a:bodyPr/>
              <a:lstStyle/>
              <a:p>
                <a:r>
                  <a:rPr lang="en-US" dirty="0"/>
                  <a:t>Il SAM è una scala Likert a 3 voci e 9 punti (da 1 a 9) che misura l'umore (da negativo a positivo), l'attivazione fisiologica (PA; da scarsa a elevata) e il controllo (da scarso a elevato). Il SAM è </a:t>
                </a:r>
                <a:r>
                  <a:rPr lang="en-US" dirty="0" err="1"/>
                  <a:t>una </a:t>
                </a:r>
                <a:r>
                  <a:rPr lang="en-US" dirty="0"/>
                  <a:t>scala visiva convalidata, indipendente dalla cultura e dalla lingua, utilizzata nella ricerca sulle prestazioni [18] in diversi ambiti e popolazioni, compresi gli ambienti cibernetici [77-79].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Sono stati calcolati sia i punteggi medi che quelli di variabilità. </a:t>
                </a:r>
                <a:r>
                  <a:rPr lang="en-GB" sz="1200" kern="1200" dirty="0">
                    <a:solidFill>
                      <a:schemeClr val="tx1"/>
                    </a:solidFill>
                    <a:effectLst/>
                    <a:latin typeface="+mn-lt"/>
                    <a:ea typeface="+mn-ea"/>
                    <a:cs typeface="+mn-cs"/>
                  </a:rPr>
                  <a:t>dove N è il numero totale di picchi R, </a:t>
                </a:r>
                <a:r>
                  <a:rPr lang="en-GB" sz="1200" kern="1200" dirty="0">
                    <a:solidFill>
                      <a:schemeClr val="tx1"/>
                    </a:solidFill>
                    <a:effectLst/>
                    <a:latin typeface="+mn-lt"/>
                    <a:ea typeface="+mn-ea"/>
                    <a:cs typeface="+mn-cs"/>
                  </a:rPr>
                  <a:t>RR</a:t>
                </a:r>
                <a:r>
                  <a:rPr lang="en-GB" sz="1200" kern="1200" baseline="-25000" dirty="0">
                    <a:solidFill>
                      <a:schemeClr val="tx1"/>
                    </a:solidFill>
                    <a:effectLst/>
                    <a:latin typeface="+mn-lt"/>
                    <a:ea typeface="+mn-ea"/>
                    <a:cs typeface="+mn-cs"/>
                  </a:rPr>
                  <a:t>j</a:t>
                </a:r>
                <a:r>
                  <a:rPr lang="en-GB" sz="1200" kern="1200" dirty="0">
                    <a:solidFill>
                      <a:schemeClr val="tx1"/>
                    </a:solidFill>
                    <a:effectLst/>
                    <a:latin typeface="+mn-lt"/>
                    <a:ea typeface="+mn-ea"/>
                    <a:cs typeface="+mn-cs"/>
                  </a:rPr>
                  <a:t> è il </a:t>
                </a:r>
                <a:r>
                  <a:rPr lang="en-GB" sz="1200" kern="1200" dirty="0" err="1">
                    <a:solidFill>
                      <a:schemeClr val="tx1"/>
                    </a:solidFill>
                    <a:effectLst/>
                    <a:latin typeface="+mn-lt"/>
                    <a:ea typeface="+mn-ea"/>
                    <a:cs typeface="+mn-cs"/>
                  </a:rPr>
                  <a:t>j-esimo </a:t>
                </a:r>
                <a:r>
                  <a:rPr lang="en-GB" sz="1200" kern="1200" dirty="0">
                    <a:solidFill>
                      <a:schemeClr val="tx1"/>
                    </a:solidFill>
                    <a:effectLst/>
                    <a:latin typeface="+mn-lt"/>
                    <a:ea typeface="+mn-ea"/>
                    <a:cs typeface="+mn-cs"/>
                  </a:rPr>
                  <a:t>intervallo RR, RR è la media degli intervalli RR,</a:t>
                </a:r>
                <a14:m xmlns:a14="http://schemas.microsoft.com/office/drawing/2010/main"/>
                <a:r>
                  <a:rPr lang="en-GB" sz="1200" kern="1200" baseline="-25000" dirty="0">
                    <a:solidFill>
                      <a:schemeClr val="tx1"/>
                    </a:solidFill>
                    <a:effectLst/>
                    <a:latin typeface="+mn-lt"/>
                    <a:ea typeface="+mn-ea"/>
                    <a:cs typeface="+mn-cs"/>
                  </a:rPr>
                  <a:t>j </a:t>
                </a:r>
                <a:r>
                  <a:rPr lang="en-GB" sz="1200" kern="1200" dirty="0">
                    <a:solidFill>
                      <a:schemeClr val="tx1"/>
                    </a:solidFill>
                    <a:effectLst/>
                    <a:latin typeface="+mn-lt"/>
                    <a:ea typeface="+mn-ea"/>
                    <a:cs typeface="+mn-cs"/>
                  </a:rPr>
                  <a:t> indica la media degli intervalli RR fino al </a:t>
                </a:r>
                <a:r>
                  <a:rPr lang="en-GB" sz="1200" kern="1200" dirty="0" err="1">
                    <a:solidFill>
                      <a:schemeClr val="tx1"/>
                    </a:solidFill>
                    <a:effectLst/>
                    <a:latin typeface="+mn-lt"/>
                    <a:ea typeface="+mn-ea"/>
                    <a:cs typeface="+mn-cs"/>
                  </a:rPr>
                  <a:t>j-esimo</a:t>
                </a:r>
                <a:r>
                  <a:rPr lang="en-GB" sz="1200" kern="1200" dirty="0">
                    <a:solidFill>
                      <a:schemeClr val="tx1"/>
                    </a:solidFill>
                    <a:effectLst/>
                    <a:latin typeface="+mn-lt"/>
                    <a:ea typeface="+mn-ea"/>
                    <a:cs typeface="+mn-cs"/>
                  </a:rPr>
                  <a:t>. Ciò ha portato a tre variabili indipendenti: umore, attivazione e controllo. Un umore più alto indica un umore più positivo, un'attivazione più alta indica una maggiore eccitazione e un controllo più alto indica una maggiore autoefficacia.</a:t>
                </a:r>
                <a:endParaRPr lang="nb-NO" sz="1200" kern="1200" dirty="0">
                  <a:solidFill>
                    <a:schemeClr val="tx1"/>
                  </a:solidFill>
                  <a:effectLst/>
                  <a:latin typeface="+mn-lt"/>
                  <a:ea typeface="+mn-ea"/>
                  <a:cs typeface="+mn-cs"/>
                </a:endParaRPr>
              </a:p>
              <a:p>
                <a:endParaRPr lang="en-GB" dirty="0"/>
              </a:p>
              <a:p>
                <a:endParaRPr lang="en-GB" dirty="0"/>
              </a:p>
              <a:p>
                <a:pPr lvl="1"/>
                <a:r>
                  <a:rPr lang="en-US" dirty="0"/>
                  <a:t>Cronbach's a </a:t>
                </a:r>
              </a:p>
              <a:p>
                <a:pPr lvl="2"/>
                <a:r>
                  <a:rPr lang="en-US" sz="2400" dirty="0"/>
                  <a:t>Controllo=.633</a:t>
                </a:r>
              </a:p>
              <a:p>
                <a:pPr lvl="2"/>
                <a:r>
                  <a:rPr lang="en-US" sz="2400" dirty="0"/>
                  <a:t>Attivazione = 0,891</a:t>
                </a:r>
              </a:p>
              <a:p>
                <a:pPr lvl="2"/>
                <a:r>
                  <a:rPr lang="en-US" sz="2400" dirty="0"/>
                  <a:t>Controllo = 0,928</a:t>
                </a:r>
              </a:p>
              <a:p>
                <a:endParaRPr lang="en-GB" dirty="0"/>
              </a:p>
            </p:txBody>
          </p:sp>
        </mc:Choice>
        <mc:Fallback>
          <p:sp>
            <p:nvSpPr>
              <p:cNvPr id="3" name="Plassholder for notater 2"/>
              <p:cNvSpPr>
                <a:spLocks noGrp="1"/>
              </p:cNvSpPr>
              <p:nvPr>
                <p:ph type="body" idx="1"/>
              </p:nvPr>
            </p:nvSpPr>
            <p:spPr/>
            <p:txBody>
              <a:bodyPr/>
              <a:lstStyle/>
              <a:p>
                <a:r>
                  <a:rPr lang="en-US" dirty="0"/>
                  <a:t>Il SAM è una scala Likert a 3 voci e 9 punti (da 1 a 9) che misura l'umore (da negativo a positivo), l'attivazione fisiologica (PA; da poca a molta) e il controllo (da poco a molto). Il SAM è </a:t>
                </a:r>
                <a:r>
                  <a:rPr lang="en-US" dirty="0" err="1"/>
                  <a:t>una </a:t>
                </a:r>
                <a:r>
                  <a:rPr lang="en-US" dirty="0"/>
                  <a:t>scala visiva convalidata, indipendente dalla cultura e dalla lingua, utilizzata nella ricerca sulle prestazioni [18] in diversi ambiti e popolazioni, compresi gli ambienti cibernetici [77-79].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Sono stati calcolati sia i punteggi medi che quelli di variabilità. </a:t>
                </a:r>
                <a:r>
                  <a:rPr lang="en-GB" sz="1200" kern="1200" dirty="0">
                    <a:solidFill>
                      <a:schemeClr val="tx1"/>
                    </a:solidFill>
                    <a:effectLst/>
                    <a:latin typeface="+mn-lt"/>
                    <a:ea typeface="+mn-ea"/>
                    <a:cs typeface="+mn-cs"/>
                  </a:rPr>
                  <a:t>dove N è il numero totale di picchi R, RR</a:t>
                </a:r>
                <a:r>
                  <a:rPr lang="en-GB" sz="1200" kern="1200" baseline="-25000" dirty="0">
                    <a:solidFill>
                      <a:schemeClr val="tx1"/>
                    </a:solidFill>
                    <a:effectLst/>
                    <a:latin typeface="+mn-lt"/>
                    <a:ea typeface="+mn-ea"/>
                    <a:cs typeface="+mn-cs"/>
                  </a:rPr>
                  <a:t>j</a:t>
                </a:r>
                <a:r>
                  <a:rPr lang="en-GB" sz="1200" kern="1200" dirty="0">
                    <a:solidFill>
                      <a:schemeClr val="tx1"/>
                    </a:solidFill>
                    <a:effectLst/>
                    <a:latin typeface="+mn-lt"/>
                    <a:ea typeface="+mn-ea"/>
                    <a:cs typeface="+mn-cs"/>
                  </a:rPr>
                  <a:t> è il </a:t>
                </a:r>
                <a:r>
                  <a:rPr lang="en-GB" sz="1200" kern="1200" dirty="0" err="1">
                    <a:solidFill>
                      <a:schemeClr val="tx1"/>
                    </a:solidFill>
                    <a:effectLst/>
                    <a:latin typeface="+mn-lt"/>
                    <a:ea typeface="+mn-ea"/>
                    <a:cs typeface="+mn-cs"/>
                  </a:rPr>
                  <a:t>j-esimo </a:t>
                </a:r>
                <a:r>
                  <a:rPr lang="en-GB" sz="1200" kern="1200" dirty="0">
                    <a:solidFill>
                      <a:schemeClr val="tx1"/>
                    </a:solidFill>
                    <a:effectLst/>
                    <a:latin typeface="+mn-lt"/>
                    <a:ea typeface="+mn-ea"/>
                    <a:cs typeface="+mn-cs"/>
                  </a:rPr>
                  <a:t>intervallo RR, RR è la media degli intervalli RR, </a:t>
                </a:r>
                <a:r>
                  <a:rPr lang="nb-NO" sz="1200" i="0" kern="1200">
                    <a:solidFill>
                      <a:schemeClr val="tx1"/>
                    </a:solidFill>
                    <a:effectLst/>
                    <a:latin typeface="+mn-lt"/>
                    <a:ea typeface="+mn-ea"/>
                    <a:cs typeface="+mn-cs"/>
                  </a:rPr>
                  <a:t>(</a:t>
                </a:r>
                <a:r>
                  <a:rPr lang="en-GB" sz="1200" i="0" kern="1200">
                    <a:solidFill>
                      <a:schemeClr val="tx1"/>
                    </a:solidFill>
                    <a:effectLst/>
                    <a:latin typeface="+mn-lt"/>
                    <a:ea typeface="+mn-ea"/>
                    <a:cs typeface="+mn-cs"/>
                  </a:rPr>
                  <a:t>𝑅𝑅</a:t>
                </a:r>
                <a:r>
                  <a:rPr lang="nb-NO" sz="1200" i="0" kern="120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r>
                  <a:rPr lang="en-GB" sz="1200" kern="1200" baseline="-25000" dirty="0">
                    <a:solidFill>
                      <a:schemeClr val="tx1"/>
                    </a:solidFill>
                    <a:effectLst/>
                    <a:latin typeface="+mn-lt"/>
                    <a:ea typeface="+mn-ea"/>
                    <a:cs typeface="+mn-cs"/>
                  </a:rPr>
                  <a:t>j </a:t>
                </a:r>
                <a:r>
                  <a:rPr lang="en-GB" sz="1200" kern="1200" dirty="0">
                    <a:solidFill>
                      <a:schemeClr val="tx1"/>
                    </a:solidFill>
                    <a:effectLst/>
                    <a:latin typeface="+mn-lt"/>
                    <a:ea typeface="+mn-ea"/>
                    <a:cs typeface="+mn-cs"/>
                  </a:rPr>
                  <a:t> indica la media degli intervalli RR fino al </a:t>
                </a:r>
                <a:r>
                  <a:rPr lang="en-GB" sz="1200" kern="1200" dirty="0" err="1">
                    <a:solidFill>
                      <a:schemeClr val="tx1"/>
                    </a:solidFill>
                    <a:effectLst/>
                    <a:latin typeface="+mn-lt"/>
                    <a:ea typeface="+mn-ea"/>
                    <a:cs typeface="+mn-cs"/>
                  </a:rPr>
                  <a:t>j-esimo</a:t>
                </a:r>
                <a:r>
                  <a:rPr lang="en-GB" sz="1200" kern="1200" dirty="0">
                    <a:solidFill>
                      <a:schemeClr val="tx1"/>
                    </a:solidFill>
                    <a:effectLst/>
                    <a:latin typeface="+mn-lt"/>
                    <a:ea typeface="+mn-ea"/>
                    <a:cs typeface="+mn-cs"/>
                  </a:rPr>
                  <a:t>. Ciò ha portato a tre variabili indipendenti: umore, attivazione e controllo. Un umore più elevato indica uno stato d'animo più positivo, un'attivazione più elevata indica una maggiore eccitazione e un controllo più elevato indica una maggiore autoefficacia.</a:t>
                </a:r>
                <a:endParaRPr lang="nb-NO" sz="1200" kern="1200" dirty="0">
                  <a:solidFill>
                    <a:schemeClr val="tx1"/>
                  </a:solidFill>
                  <a:effectLst/>
                  <a:latin typeface="+mn-lt"/>
                  <a:ea typeface="+mn-ea"/>
                  <a:cs typeface="+mn-cs"/>
                </a:endParaRPr>
              </a:p>
              <a:p>
                <a:endParaRPr lang="en-GB" dirty="0"/>
              </a:p>
            </p:txBody>
          </p:sp>
        </mc:Fallback>
      </mc:AlternateContent>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00CDE-E440-46BE-B0A4-B5FD47D332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72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129274"/>
      </p:ext>
    </p:extLst>
  </p:cSld>
  <p:clrMapOvr>
    <a:masterClrMapping/>
  </p:clrMapOvr>
</p:notes>
</file>

<file path=ppt/notesSlides/notesSlide4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 sz="1200" dirty="0">
                <a:latin typeface="CMR10"/>
              </a:rPr>
              <a:t/>
            </a:r>
            <a:endParaRPr lang="en"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A6836-CC22-2945-B3B2-6A9E1B8BF5FB}"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t>76</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202472"/>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533E96-F078-4B3D-A8F4-F1AF21EBC3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531426"/>
      </p:ext>
    </p:extLst>
  </p:cSld>
  <p:clrMapOvr>
    <a:masterClrMapping/>
  </p:clrMapOvr>
</p:notes>
</file>

<file path=ppt/notesSlides/notesSlide5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78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5094279"/>
      </p:ext>
    </p:extLst>
  </p:cSld>
  <p:clrMapOvr>
    <a:masterClrMapping/>
  </p:clrMapOvr>
</p:notes>
</file>

<file path=ppt/notesSlides/notesSlide5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a:t>Tunneling</a:t>
            </a:r>
            <a:r>
              <a:rPr lang="de-DE" dirty="0"/>
              <a:t> attentivo </a:t>
            </a:r>
            <a:r>
              <a:rPr lang="de-DE" dirty="0"/>
              <a:t>(</a:t>
            </a:r>
            <a:r>
              <a:rPr lang="de-DE" dirty="0" err="1"/>
              <a:t>o</a:t>
            </a:r>
            <a:r>
              <a:rPr lang="de-DE" dirty="0"/>
              <a:t>: </a:t>
            </a:r>
            <a:r>
              <a:rPr lang="de-DE" dirty="0" err="1"/>
              <a:t>restringimento dell'</a:t>
            </a:r>
            <a:r>
              <a:rPr lang="de-DE" dirty="0" err="1"/>
              <a:t> e </a:t>
            </a:r>
            <a:r>
              <a:rPr lang="de-DE" dirty="0" err="1"/>
              <a:t>attentiva</a:t>
            </a:r>
            <a:r>
              <a:rPr lang="de-DE" dirty="0"/>
              <a:t>)</a:t>
            </a:r>
          </a:p>
          <a:p>
            <a:pPr lvl="1"/>
            <a:r>
              <a:rPr lang="de-DE" sz="2100" dirty="0"/>
              <a:t>L'attenzione </a:t>
            </a:r>
            <a:r>
              <a:rPr lang="de-DE" sz="2100" dirty="0"/>
              <a:t>non </a:t>
            </a:r>
            <a:r>
              <a:rPr lang="de-DE" sz="2100" dirty="0" err="1"/>
              <a:t>può </a:t>
            </a:r>
            <a:r>
              <a:rPr lang="de-DE" sz="2100" dirty="0" err="1"/>
              <a:t>essere </a:t>
            </a:r>
            <a:r>
              <a:rPr lang="de-DE" sz="2100" dirty="0" err="1"/>
              <a:t>divisa</a:t>
            </a:r>
            <a:r>
              <a:rPr lang="de-DE" sz="2100" dirty="0" err="1"/>
              <a:t> mente</a:t>
            </a:r>
            <a:r>
              <a:rPr lang="de-DE" sz="2100" dirty="0"/>
              <a:t>.</a:t>
            </a:r>
          </a:p>
          <a:p>
            <a:pPr lvl="1"/>
            <a:r>
              <a:rPr lang="de-DE" sz="2100" dirty="0" err="1"/>
              <a:t>L'attenzione si concentra </a:t>
            </a:r>
            <a:r>
              <a:rPr lang="de-DE" sz="2100" dirty="0"/>
              <a:t>su </a:t>
            </a:r>
            <a:r>
              <a:rPr lang="de-DE" sz="2100" dirty="0" err="1"/>
              <a:t>particolari </a:t>
            </a:r>
            <a:r>
              <a:rPr lang="de-DE" sz="2100" dirty="0" err="1"/>
              <a:t>caratteristiche dell'</a:t>
            </a:r>
            <a:r>
              <a:rPr lang="de-DE" sz="2100" dirty="0" err="1"/>
              <a:t> e </a:t>
            </a:r>
            <a:r>
              <a:rPr lang="de-DE" sz="2100" dirty="0"/>
              <a:t>e </a:t>
            </a:r>
            <a:r>
              <a:rPr lang="de-DE" sz="2100" dirty="0" err="1"/>
              <a:t>inavvertitamente </a:t>
            </a:r>
            <a:r>
              <a:rPr lang="de-DE" sz="2100" dirty="0" err="1"/>
              <a:t>si interrompe </a:t>
            </a:r>
            <a:r>
              <a:rPr lang="de-DE" sz="2100" dirty="0" err="1"/>
              <a:t>la scansione dell'</a:t>
            </a:r>
            <a:r>
              <a:rPr lang="de-DE" sz="2100" dirty="0" err="1"/>
              <a:t> e (</a:t>
            </a:r>
            <a:r>
              <a:rPr lang="de-DE" sz="2100" dirty="0" err="1"/>
              <a:t> </a:t>
            </a:r>
            <a:r>
              <a:rPr lang="de-DE" sz="2100" dirty="0" err="1"/>
              <a:t>)</a:t>
            </a:r>
            <a:r>
              <a:rPr lang="de-DE" sz="2100" dirty="0"/>
              <a:t>.</a:t>
            </a:r>
          </a:p>
          <a:p>
            <a:pPr lvl="1"/>
            <a:r>
              <a:rPr lang="de-DE" sz="2100" dirty="0" err="1"/>
              <a:t>Mind</a:t>
            </a:r>
            <a:r>
              <a:rPr lang="de-DE" sz="2100" dirty="0" err="1"/>
              <a:t> the </a:t>
            </a:r>
            <a:r>
              <a:rPr lang="de-DE" sz="2100" dirty="0"/>
              <a:t>Gorilla. </a:t>
            </a:r>
          </a:p>
          <a:p>
            <a:r>
              <a:rPr lang="de-DE" dirty="0" err="1"/>
              <a:t>Trappola </a:t>
            </a:r>
            <a:r>
              <a:rPr lang="de-DE" dirty="0" err="1"/>
              <a:t>della memoria</a:t>
            </a:r>
            <a:r>
              <a:rPr lang="de-DE" dirty="0"/>
              <a:t> necessaria</a:t>
            </a:r>
            <a:r>
              <a:rPr lang="de-DE" dirty="0" err="1"/>
              <a:t> </a:t>
            </a:r>
            <a:endParaRPr lang="de-DE" dirty="0"/>
          </a:p>
          <a:p>
            <a:pPr lvl="1"/>
            <a:r>
              <a:rPr lang="de-DE" sz="2100" dirty="0" err="1"/>
              <a:t>Sovraccarico </a:t>
            </a:r>
            <a:r>
              <a:rPr lang="de-DE" sz="2100" dirty="0" err="1"/>
              <a:t>della memoria</a:t>
            </a:r>
            <a:r>
              <a:rPr lang="de-DE" sz="2100" dirty="0"/>
              <a:t> di lavoro</a:t>
            </a:r>
            <a:r>
              <a:rPr lang="de-DE" sz="2100" dirty="0" err="1"/>
              <a:t> </a:t>
            </a:r>
            <a:r>
              <a:rPr lang="de-DE" sz="2100" dirty="0"/>
              <a:t>.</a:t>
            </a:r>
          </a:p>
          <a:p>
            <a:pPr lvl="1"/>
            <a:r>
              <a:rPr lang="de-DE" sz="2100" dirty="0"/>
              <a:t>In </a:t>
            </a:r>
            <a:r>
              <a:rPr lang="de-DE" sz="2100" dirty="0" err="1"/>
              <a:t>particolare,</a:t>
            </a:r>
            <a:r>
              <a:rPr lang="de-DE" sz="2100" dirty="0" err="1"/>
              <a:t> </a:t>
            </a:r>
            <a:r>
              <a:rPr lang="de-DE" sz="2100" dirty="0" err="1"/>
              <a:t>informazioni </a:t>
            </a:r>
            <a:r>
              <a:rPr lang="de-DE" sz="2100" dirty="0" err="1"/>
              <a:t>uditive</a:t>
            </a:r>
            <a:r>
              <a:rPr lang="de-DE" sz="2100" dirty="0" err="1"/>
              <a:t> </a:t>
            </a:r>
            <a:r>
              <a:rPr lang="de-DE" sz="2100" dirty="0"/>
              <a:t>.</a:t>
            </a:r>
          </a:p>
          <a:p>
            <a:r>
              <a:rPr lang="de-DE" dirty="0"/>
              <a:t>Fattori di stress</a:t>
            </a:r>
          </a:p>
          <a:p>
            <a:pPr lvl="1"/>
            <a:r>
              <a:rPr lang="de-DE" sz="2000" dirty="0"/>
              <a:t>Carico di lavoro, </a:t>
            </a:r>
            <a:r>
              <a:rPr lang="de-DE" sz="2000" dirty="0" err="1"/>
              <a:t>ansia</a:t>
            </a:r>
            <a:r>
              <a:rPr lang="de-DE" sz="2000" dirty="0"/>
              <a:t>, </a:t>
            </a:r>
            <a:r>
              <a:rPr lang="de-DE" sz="2000" dirty="0" err="1"/>
              <a:t>affaticamento</a:t>
            </a:r>
            <a:r>
              <a:rPr lang="de-DE" sz="2000" dirty="0"/>
              <a:t>, ecc.</a:t>
            </a:r>
          </a:p>
          <a:p>
            <a:pPr lvl="1"/>
            <a:r>
              <a:rPr lang="de-DE" sz="2000" dirty="0" err="1"/>
              <a:t>Pressione</a:t>
            </a:r>
            <a:r>
              <a:rPr lang="de-DE" sz="2000" dirty="0"/>
              <a:t> temporale</a:t>
            </a:r>
            <a:r>
              <a:rPr lang="de-DE" sz="2000" dirty="0"/>
              <a:t>, </a:t>
            </a:r>
            <a:r>
              <a:rPr lang="de-DE" sz="2000" dirty="0" err="1"/>
              <a:t>incertezza</a:t>
            </a:r>
            <a:r>
              <a:rPr lang="de-DE" sz="2000" dirty="0"/>
              <a:t>, ecc.</a:t>
            </a:r>
          </a:p>
          <a:p>
            <a:pPr lvl="1"/>
            <a:r>
              <a:rPr lang="de-DE" sz="2000" dirty="0"/>
              <a:t>Limita SA </a:t>
            </a:r>
            <a:r>
              <a:rPr lang="de-DE" sz="2000" dirty="0" err="1"/>
              <a:t>limitando </a:t>
            </a:r>
            <a:r>
              <a:rPr lang="de-DE" sz="2000" dirty="0"/>
              <a:t>WMC e </a:t>
            </a:r>
            <a:r>
              <a:rPr lang="de-DE" sz="2000" dirty="0"/>
              <a:t>rallentando </a:t>
            </a:r>
            <a:r>
              <a:rPr lang="de-DE" sz="2000" dirty="0" err="1"/>
              <a:t>l'elaborazione </a:t>
            </a:r>
            <a:r>
              <a:rPr lang="de-DE" sz="2000" dirty="0" err="1"/>
              <a:t>delle informazioni</a:t>
            </a:r>
            <a:r>
              <a:rPr lang="de-DE" sz="2000" dirty="0" err="1"/>
              <a:t> </a:t>
            </a:r>
            <a:r>
              <a:rPr lang="de-DE" sz="2000" dirty="0"/>
              <a:t>, </a:t>
            </a:r>
            <a:r>
              <a:rPr lang="de-DE" sz="2000" dirty="0" err="1"/>
              <a:t>aumentando </a:t>
            </a:r>
            <a:r>
              <a:rPr lang="de-DE" sz="2000" dirty="0" err="1"/>
              <a:t>la probabilità </a:t>
            </a:r>
            <a:r>
              <a:rPr lang="de-DE" sz="2000" dirty="0" err="1"/>
              <a:t>di</a:t>
            </a:r>
            <a:r>
              <a:rPr lang="de-DE" sz="2000" dirty="0" err="1"/>
              <a:t> </a:t>
            </a:r>
            <a:r>
              <a:rPr lang="de-DE" sz="2000" dirty="0" err="1"/>
              <a:t> tunneling </a:t>
            </a:r>
            <a:r>
              <a:rPr lang="de-DE" sz="2000" dirty="0" err="1"/>
              <a:t>attentivo</a:t>
            </a:r>
            <a:r>
              <a:rPr lang="de-DE" sz="2000" dirty="0" err="1"/>
              <a:t> </a:t>
            </a:r>
            <a:r>
              <a:rPr lang="de-DE" sz="2000" dirty="0"/>
              <a:t>, </a:t>
            </a:r>
            <a:r>
              <a:rPr lang="de-DE" sz="2000" dirty="0" err="1"/>
              <a:t>scansione </a:t>
            </a:r>
            <a:r>
              <a:rPr lang="de-DE" sz="2000" dirty="0" err="1"/>
              <a:t>disorganizzata</a:t>
            </a:r>
            <a:r>
              <a:rPr lang="de-DE" sz="2000" dirty="0" err="1"/>
              <a:t> </a:t>
            </a:r>
            <a:r>
              <a:rPr lang="de-DE" sz="2000" dirty="0" err="1"/>
              <a:t>alla ricerca di </a:t>
            </a:r>
            <a:r>
              <a:rPr lang="de-DE" sz="2000" dirty="0" err="1"/>
              <a:t>elementi</a:t>
            </a:r>
            <a:r>
              <a:rPr lang="de-DE" sz="2000" dirty="0" err="1"/>
              <a:t> </a:t>
            </a:r>
            <a:r>
              <a:rPr lang="de-DE" sz="2000" dirty="0"/>
              <a:t>e </a:t>
            </a:r>
            <a:r>
              <a:rPr lang="de-DE" sz="2000" dirty="0" err="1"/>
              <a:t>riducendo </a:t>
            </a:r>
            <a:r>
              <a:rPr lang="de-DE" sz="2000" dirty="0" err="1"/>
              <a:t>l'attenzione</a:t>
            </a:r>
            <a:r>
              <a:rPr lang="de-DE" sz="2000" dirty="0" err="1"/>
              <a:t> </a:t>
            </a:r>
            <a:r>
              <a:rPr lang="de-DE" sz="2000" dirty="0" err="1"/>
              <a:t> </a:t>
            </a:r>
            <a:r>
              <a:rPr lang="de-DE" sz="2000" dirty="0" err="1"/>
              <a:t>ai </a:t>
            </a:r>
            <a:r>
              <a:rPr lang="de-DE" sz="2000" dirty="0" err="1"/>
              <a:t>segnali</a:t>
            </a:r>
            <a:r>
              <a:rPr lang="de-DE" sz="2000" dirty="0" err="1"/>
              <a:t> </a:t>
            </a:r>
            <a:r>
              <a:rPr lang="de-DE" sz="2000" dirty="0" err="1"/>
              <a:t>periferici</a:t>
            </a:r>
            <a:r>
              <a:rPr lang="de-DE" sz="2000" dirty="0" err="1"/>
              <a:t> </a:t>
            </a:r>
            <a:r>
              <a:rPr lang="de-DE" sz="2000" dirty="0"/>
              <a:t>.</a:t>
            </a:r>
          </a:p>
          <a:p>
            <a:r>
              <a:rPr lang="de-DE" dirty="0" err="1"/>
              <a:t>Sovraccarico</a:t>
            </a:r>
            <a:r>
              <a:rPr lang="de-DE" dirty="0"/>
              <a:t> di dati</a:t>
            </a:r>
            <a:endParaRPr lang="de-DE" dirty="0"/>
          </a:p>
          <a:p>
            <a:pPr lvl="1"/>
            <a:r>
              <a:rPr lang="de-DE" dirty="0"/>
              <a:t>Volume e velocità </a:t>
            </a:r>
            <a:r>
              <a:rPr lang="de-DE" dirty="0" err="1"/>
              <a:t>di </a:t>
            </a:r>
            <a:r>
              <a:rPr lang="de-DE" dirty="0" err="1"/>
              <a:t>cambiamento</a:t>
            </a:r>
            <a:r>
              <a:rPr lang="de-DE" dirty="0" err="1"/>
              <a:t> </a:t>
            </a:r>
            <a:endParaRPr lang="de-DE" dirty="0"/>
          </a:p>
          <a:p>
            <a:pPr lvl="1"/>
            <a:r>
              <a:rPr lang="de-DE" dirty="0" err="1"/>
              <a:t>Larghezza di banda</a:t>
            </a:r>
            <a:r>
              <a:rPr lang="de-DE" dirty="0"/>
              <a:t> limitata</a:t>
            </a:r>
            <a:r>
              <a:rPr lang="de-DE" dirty="0" err="1"/>
              <a:t> dei </a:t>
            </a:r>
            <a:r>
              <a:rPr lang="de-DE" dirty="0" err="1"/>
              <a:t>meccanismi </a:t>
            </a:r>
            <a:r>
              <a:rPr lang="de-DE" dirty="0" err="1"/>
              <a:t>sensoriali </a:t>
            </a:r>
            <a:r>
              <a:rPr lang="de-DE" dirty="0"/>
              <a:t>e </a:t>
            </a:r>
            <a:r>
              <a:rPr lang="de-DE" dirty="0" err="1"/>
              <a:t>di elaborazione delle informazioni</a:t>
            </a:r>
            <a:r>
              <a:rPr lang="de-DE" dirty="0" err="1"/>
              <a:t> </a:t>
            </a:r>
            <a:r>
              <a:rPr lang="de-DE" dirty="0"/>
              <a:t>umani</a:t>
            </a:r>
            <a:r>
              <a:rPr lang="de-DE" dirty="0"/>
              <a:t>.</a:t>
            </a:r>
          </a:p>
          <a:p>
            <a:pPr lvl="1"/>
            <a:r>
              <a:rPr lang="de-DE" dirty="0"/>
              <a:t>Velocità </a:t>
            </a:r>
            <a:r>
              <a:rPr lang="de-DE" dirty="0" err="1"/>
              <a:t>del </a:t>
            </a:r>
            <a:r>
              <a:rPr lang="de-DE" dirty="0" err="1"/>
              <a:t>flusso </a:t>
            </a:r>
            <a:r>
              <a:rPr lang="de-DE" dirty="0" err="1"/>
              <a:t>di dati</a:t>
            </a:r>
            <a:r>
              <a:rPr lang="de-DE" dirty="0" err="1"/>
              <a:t> </a:t>
            </a:r>
            <a:r>
              <a:rPr lang="de-DE" dirty="0" err="1"/>
              <a:t> </a:t>
            </a:r>
            <a:r>
              <a:rPr lang="de-DE" dirty="0" err="1"/>
              <a:t> </a:t>
            </a:r>
            <a:r>
              <a:rPr lang="de-DE" dirty="0" err="1"/>
              <a:t>può</a:t>
            </a:r>
            <a:r>
              <a:rPr lang="de-DE" dirty="0" err="1"/>
              <a:t> essere</a:t>
            </a:r>
            <a:r>
              <a:rPr lang="de-DE" dirty="0" err="1"/>
              <a:t> </a:t>
            </a:r>
            <a:r>
              <a:rPr lang="de-DE" dirty="0" err="1"/>
              <a:t>migliorata</a:t>
            </a:r>
            <a:r>
              <a:rPr lang="de-DE" dirty="0" err="1"/>
              <a:t> </a:t>
            </a:r>
            <a:r>
              <a:rPr lang="de-DE" dirty="0" err="1"/>
              <a:t>in modo significativo</a:t>
            </a:r>
            <a:r>
              <a:rPr lang="de-DE" dirty="0" err="1"/>
              <a:t> da</a:t>
            </a:r>
            <a:r>
              <a:rPr lang="de-DE" dirty="0" err="1"/>
              <a:t> </a:t>
            </a:r>
            <a:r>
              <a:rPr lang="de-DE" dirty="0" err="1"/>
              <a:t>interfacce </a:t>
            </a:r>
            <a:r>
              <a:rPr lang="de-DE" dirty="0" err="1"/>
              <a:t>ergonomiche</a:t>
            </a:r>
            <a:r>
              <a:rPr lang="de-DE" dirty="0" err="1"/>
              <a:t> utente</a:t>
            </a:r>
            <a:r>
              <a:rPr lang="de-DE" dirty="0" err="1"/>
              <a:t> </a:t>
            </a:r>
            <a:endParaRPr lang="de-DE" dirty="0"/>
          </a:p>
          <a:p>
            <a:r>
              <a:rPr lang="de-DE" dirty="0" err="1"/>
              <a:t> salience</a:t>
            </a:r>
            <a:endParaRPr lang="de-DE" dirty="0"/>
          </a:p>
          <a:p>
            <a:pPr lvl="1"/>
            <a:r>
              <a:rPr lang="de-DE" dirty="0" err="1"/>
              <a:t>Alcune </a:t>
            </a:r>
            <a:r>
              <a:rPr lang="de-DE" dirty="0" err="1"/>
              <a:t>caratteristiche dell'</a:t>
            </a:r>
            <a:r>
              <a:rPr lang="de-DE" dirty="0" err="1"/>
              <a:t> e </a:t>
            </a:r>
            <a:r>
              <a:rPr lang="de-DE" dirty="0"/>
              <a:t>(</a:t>
            </a:r>
            <a:r>
              <a:rPr lang="de-DE" dirty="0" err="1"/>
              <a:t>dimensioni</a:t>
            </a:r>
            <a:r>
              <a:rPr lang="de-DE" dirty="0"/>
              <a:t>, </a:t>
            </a:r>
            <a:r>
              <a:rPr lang="de-DE" dirty="0" err="1"/>
              <a:t>forma</a:t>
            </a:r>
            <a:r>
              <a:rPr lang="de-DE" dirty="0"/>
              <a:t>, </a:t>
            </a:r>
            <a:r>
              <a:rPr lang="de-DE" dirty="0" err="1"/>
              <a:t>movimento</a:t>
            </a:r>
            <a:r>
              <a:rPr lang="de-DE" dirty="0"/>
              <a:t>, </a:t>
            </a:r>
            <a:r>
              <a:rPr lang="de-DE" dirty="0" err="1"/>
              <a:t>luci </a:t>
            </a:r>
            <a:r>
              <a:rPr lang="de-DE" dirty="0" err="1"/>
              <a:t>lampeggianti</a:t>
            </a:r>
            <a:r>
              <a:rPr lang="de-DE" dirty="0" err="1"/>
              <a:t> </a:t>
            </a:r>
            <a:r>
              <a:rPr lang="de-DE" dirty="0"/>
              <a:t>, </a:t>
            </a:r>
            <a:r>
              <a:rPr lang="de-DE" dirty="0" err="1"/>
              <a:t>rumore</a:t>
            </a:r>
            <a:r>
              <a:rPr lang="de-DE" dirty="0"/>
              <a:t>) </a:t>
            </a:r>
            <a:r>
              <a:rPr lang="de-DE" dirty="0" err="1"/>
              <a:t>sono</a:t>
            </a:r>
            <a:r>
              <a:rPr lang="de-DE" dirty="0" err="1"/>
              <a:t> prioritarie </a:t>
            </a:r>
            <a:r>
              <a:rPr lang="de-DE" dirty="0" err="1"/>
              <a:t>nell'elaborazione</a:t>
            </a:r>
            <a:r>
              <a:rPr lang="de-DE" dirty="0"/>
              <a:t> </a:t>
            </a:r>
            <a:r>
              <a:rPr lang="de-DE" dirty="0" err="1"/>
              <a:t>sensoriale </a:t>
            </a:r>
            <a:r>
              <a:rPr lang="de-DE" dirty="0"/>
              <a:t>e </a:t>
            </a:r>
            <a:r>
              <a:rPr lang="de-DE" dirty="0" err="1"/>
              <a:t>attentiva</a:t>
            </a:r>
            <a:r>
              <a:rPr lang="de-DE" dirty="0" err="1"/>
              <a:t> </a:t>
            </a:r>
            <a:endParaRPr lang="de-DE" dirty="0"/>
          </a:p>
          <a:p>
            <a:pPr lvl="1"/>
            <a:r>
              <a:rPr lang="de-DE" dirty="0" err="1"/>
              <a:t>L'uso eccessivo</a:t>
            </a:r>
            <a:r>
              <a:rPr lang="de-DE" dirty="0" err="1"/>
              <a:t> o </a:t>
            </a:r>
            <a:r>
              <a:rPr lang="de-DE" dirty="0" err="1"/>
              <a:t>l'uso </a:t>
            </a:r>
            <a:r>
              <a:rPr lang="de-DE" dirty="0" err="1"/>
              <a:t>inappropriato</a:t>
            </a:r>
            <a:r>
              <a:rPr lang="de-DE" dirty="0" err="1"/>
              <a:t> </a:t>
            </a:r>
            <a:r>
              <a:rPr lang="de-DE" dirty="0" err="1"/>
              <a:t> degradano </a:t>
            </a:r>
            <a:r>
              <a:rPr lang="de-DE" dirty="0"/>
              <a:t>SA </a:t>
            </a:r>
            <a:r>
              <a:rPr lang="de-DE" dirty="0" err="1"/>
              <a:t>a</a:t>
            </a:r>
            <a:r>
              <a:rPr lang="de-DE" dirty="0" err="1"/>
              <a:t> altre </a:t>
            </a:r>
            <a:r>
              <a:rPr lang="de-DE" dirty="0" err="1"/>
              <a:t>informazioni</a:t>
            </a:r>
            <a:r>
              <a:rPr lang="de-DE" dirty="0" err="1"/>
              <a:t> </a:t>
            </a:r>
            <a:endParaRPr lang="de-DE" dirty="0"/>
          </a:p>
          <a:p>
            <a:r>
              <a:rPr lang="de-DE" dirty="0" err="1"/>
              <a:t>Modelli</a:t>
            </a:r>
            <a:r>
              <a:rPr lang="de-DE" dirty="0"/>
              <a:t> mentali </a:t>
            </a:r>
            <a:r>
              <a:rPr lang="de-DE" dirty="0" err="1"/>
              <a:t>errati</a:t>
            </a:r>
            <a:endParaRPr lang="de-DE" dirty="0"/>
          </a:p>
          <a:p>
            <a:pPr lvl="1"/>
            <a:r>
              <a:rPr lang="de-DE" dirty="0"/>
              <a:t>"</a:t>
            </a:r>
            <a:r>
              <a:rPr lang="de-DE" dirty="0" err="1"/>
              <a:t>errore </a:t>
            </a:r>
            <a:r>
              <a:rPr lang="de-DE" dirty="0" err="1"/>
              <a:t>rappresentazionale</a:t>
            </a:r>
            <a:r>
              <a:rPr lang="de-DE" dirty="0" err="1"/>
              <a:t> </a:t>
            </a:r>
            <a:r>
              <a:rPr lang="de-DE" dirty="0"/>
              <a:t>"</a:t>
            </a:r>
          </a:p>
          <a:p>
            <a:pPr lvl="1"/>
            <a:r>
              <a:rPr lang="de-DE" dirty="0" err="1"/>
              <a:t>Un modello</a:t>
            </a:r>
            <a:r>
              <a:rPr lang="de-DE" dirty="0"/>
              <a:t> mentale </a:t>
            </a:r>
            <a:r>
              <a:rPr lang="de-DE" dirty="0" err="1"/>
              <a:t>errato</a:t>
            </a:r>
            <a:r>
              <a:rPr lang="de-DE" dirty="0" err="1"/>
              <a:t> viene </a:t>
            </a:r>
            <a:r>
              <a:rPr lang="de-DE" dirty="0" err="1"/>
              <a:t>applicato</a:t>
            </a:r>
            <a:r>
              <a:rPr lang="de-DE" dirty="0" err="1"/>
              <a:t> </a:t>
            </a:r>
            <a:endParaRPr lang="de-DE" dirty="0"/>
          </a:p>
          <a:p>
            <a:r>
              <a:rPr lang="de-DE" dirty="0" err="1"/>
              <a:t>Sindrome </a:t>
            </a:r>
            <a:r>
              <a:rPr lang="de-DE" dirty="0"/>
              <a:t>da fuori </a:t>
            </a:r>
            <a:r>
              <a:rPr lang="de-DE" dirty="0" err="1"/>
              <a:t>dal </a:t>
            </a:r>
            <a:r>
              <a:rPr lang="de-DE" dirty="0"/>
              <a:t>ciclo</a:t>
            </a:r>
            <a:r>
              <a:rPr lang="de-DE" dirty="0" err="1"/>
              <a:t> dell'</a:t>
            </a:r>
            <a:r>
              <a:rPr lang="de-DE" dirty="0" err="1"/>
              <a:t> e</a:t>
            </a:r>
            <a:endParaRPr lang="de-DE" dirty="0"/>
          </a:p>
          <a:p>
            <a:pPr lvl="1"/>
            <a:r>
              <a:rPr lang="de-DE" dirty="0"/>
              <a:t>L'automazione </a:t>
            </a:r>
            <a:r>
              <a:rPr lang="de-DE" dirty="0" err="1"/>
              <a:t>può </a:t>
            </a:r>
            <a:r>
              <a:rPr lang="de-DE" dirty="0" err="1"/>
              <a:t>eliminare</a:t>
            </a:r>
            <a:r>
              <a:rPr lang="de-DE" dirty="0" err="1"/>
              <a:t> </a:t>
            </a:r>
            <a:r>
              <a:rPr lang="de-DE" dirty="0" err="1"/>
              <a:t>un carico di lavoro </a:t>
            </a:r>
            <a:r>
              <a:rPr lang="de-DE" dirty="0" err="1"/>
              <a:t>eccessivo</a:t>
            </a:r>
            <a:r>
              <a:rPr lang="de-DE" dirty="0" err="1"/>
              <a:t> </a:t>
            </a:r>
            <a:r>
              <a:rPr lang="de-DE" dirty="0"/>
              <a:t>, ma </a:t>
            </a:r>
            <a:r>
              <a:rPr lang="de-DE" dirty="0" err="1"/>
              <a:t>può </a:t>
            </a:r>
            <a:r>
              <a:rPr lang="de-DE" dirty="0"/>
              <a:t>anche </a:t>
            </a:r>
            <a:r>
              <a:rPr lang="de-DE" dirty="0" err="1"/>
              <a:t>ridurre </a:t>
            </a:r>
            <a:r>
              <a:rPr lang="de-DE" dirty="0"/>
              <a:t>la SA</a:t>
            </a:r>
            <a:r>
              <a:rPr lang="de-DE" dirty="0" err="1"/>
              <a:t> escludendo</a:t>
            </a:r>
            <a:r>
              <a:rPr lang="de-DE" dirty="0" err="1"/>
              <a:t> le persone </a:t>
            </a:r>
            <a:r>
              <a:rPr lang="de-DE" dirty="0" err="1"/>
              <a:t>dal</a:t>
            </a:r>
            <a:r>
              <a:rPr lang="de-DE" dirty="0"/>
              <a:t> . </a:t>
            </a:r>
          </a:p>
          <a:p>
            <a:pPr lvl="1"/>
            <a:r>
              <a:rPr lang="de-DE" dirty="0"/>
              <a:t>"take-over-time" </a:t>
            </a:r>
            <a:r>
              <a:rPr lang="de-DE" dirty="0" err="1"/>
              <a:t>in cui </a:t>
            </a:r>
            <a:r>
              <a:rPr lang="de-DE" dirty="0" err="1"/>
              <a:t>l'automazione</a:t>
            </a:r>
            <a:r>
              <a:rPr lang="de-DE" dirty="0" err="1"/>
              <a:t> fallisce</a:t>
            </a:r>
            <a:r>
              <a:rPr lang="de-DE" dirty="0" err="1"/>
              <a:t> </a:t>
            </a:r>
            <a:r>
              <a:rPr lang="de-DE" dirty="0" err="1"/>
              <a:t> </a:t>
            </a:r>
            <a:r>
              <a:rPr lang="de-DE" dirty="0" err="1"/>
              <a:t>o</a:t>
            </a:r>
            <a:r>
              <a:rPr lang="de-DE" dirty="0" err="1"/>
              <a:t> </a:t>
            </a:r>
            <a:r>
              <a:rPr lang="de-DE" dirty="0"/>
              <a:t>non </a:t>
            </a:r>
            <a:r>
              <a:rPr lang="de-DE" dirty="0" err="1"/>
              <a:t>è </a:t>
            </a:r>
            <a:r>
              <a:rPr lang="de-DE" dirty="0" err="1"/>
              <a:t>attrezzato</a:t>
            </a:r>
            <a:r>
              <a:rPr lang="de-DE" dirty="0" err="1"/>
              <a:t> per </a:t>
            </a:r>
            <a:r>
              <a:rPr lang="de-DE" dirty="0"/>
              <a:t>gestire una </a:t>
            </a:r>
            <a:r>
              <a:rPr lang="de-DE" dirty="0" err="1"/>
              <a:t>situazione</a:t>
            </a:r>
            <a:endParaRPr lang="de-DE" dirty="0"/>
          </a:p>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2D5B37-16A7-41E0-A180-A2CCA22AEF43}"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80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706697"/>
      </p:ext>
    </p:extLst>
  </p:cSld>
  <p:clrMapOvr>
    <a:masterClrMapping/>
  </p:clrMapOvr>
</p:notes>
</file>

<file path=ppt/notesSlides/notesSlide5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La sfida più grande che </a:t>
            </a:r>
            <a:r>
              <a:rPr lang="en-US" dirty="0" err="1"/>
              <a:t>le organizzazioni</a:t>
            </a:r>
            <a:r>
              <a:rPr lang="en-US" dirty="0"/>
              <a:t> devono affrontare oggi </a:t>
            </a:r>
            <a:r>
              <a:rPr lang="en-US" dirty="0"/>
              <a:t>è la mancanza di una comunicazione interna ed esterna efficace prima, durante e dopo un attacco. </a:t>
            </a:r>
          </a:p>
          <a:p>
            <a:pPr rtl="0"/>
            <a:endParaRPr lang="en-US" dirty="0"/>
          </a:p>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42B72-137E-4DCD-9A2D-23A1BF8B939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83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392331"/>
      </p:ext>
    </p:extLst>
  </p:cSld>
  <p:clrMapOvr>
    <a:masterClrMapping/>
  </p:clrMapOvr>
</p:notes>
</file>

<file path=ppt/notesSlides/notesSlide5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solidFill>
                <a:srgbClr val="FFFFFF"/>
              </a:solidFill>
              <a:effectLst/>
              <a:latin typeface="Roboto" panose="02000000000000000000" pitchFamily="2" charset="0"/>
            </a:endParaRPr>
          </a:p>
          <a:p>
            <a:r>
              <a:rPr lang="nb-NO" dirty="0"/>
              <a:t>Chesley Sully Sullenburger</a:t>
            </a:r>
          </a:p>
          <a:p>
            <a:r>
              <a:rPr lang="nb-NO" dirty="0"/>
              <a:t>Informazioni personali:</a:t>
            </a:r>
          </a:p>
          <a:p>
            <a:r>
              <a:rPr lang="nb-NO" dirty="0"/>
              <a:t>Equilibrio tra vita lavorativa e vita privata</a:t>
            </a:r>
          </a:p>
          <a:p>
            <a:r>
              <a:rPr lang="nb-NO" dirty="0"/>
              <a:t>Esperienza nel campo dei rischi – ha avviato una propria azienda</a:t>
            </a:r>
          </a:p>
          <a:p>
            <a:r>
              <a:rPr lang="nb-NO" dirty="0"/>
              <a:t>Conoscenza degli incidenti con uccelli</a:t>
            </a:r>
          </a:p>
          <a:p>
            <a:r>
              <a:rPr lang="nb-NO" dirty="0"/>
              <a:t>Esperienza pratica: Aeronautica militare (premiato) Laurea magistrale in HF</a:t>
            </a:r>
          </a:p>
          <a:p>
            <a:r>
              <a:rPr lang="nb-NO" dirty="0"/>
              <a:t>Comprensione dei limiti procedurali e sacrificio dei risultati futuri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FFFFF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FFFFFF"/>
                </a:solidFill>
                <a:effectLst/>
                <a:latin typeface="Roboto" panose="02000000000000000000" pitchFamily="2" charset="0"/>
              </a:rPr>
              <a:t>Volo US Airways 1549 precipitato nell'Hudson il 15 gennaio 2009. È integrato da informazioni audio ATC (controllo del traffico aereo) e CVR (registratore vocale della cabina di pilotaggio, in forma di testo) che descrivono in dettaglio la situazione così come si è svolta per il capitano Sullenberger e il copilota Skiles mentre i due uomini cercavano di sfruttare al meglio il loro Airbus A320 ormai senza potenza.</a:t>
            </a:r>
          </a:p>
          <a:p>
            <a:endParaRPr lang="nb-NO" dirty="0"/>
          </a:p>
          <a:p>
            <a:r>
              <a:rPr lang="nb-NO" dirty="0"/>
              <a:t>Situazionale:</a:t>
            </a:r>
          </a:p>
          <a:p>
            <a:r>
              <a:rPr lang="nb-NO" dirty="0"/>
              <a:t>Riposati! (non sono usciti per divertirsi la sera prima)</a:t>
            </a:r>
          </a:p>
          <a:p>
            <a:r>
              <a:rPr lang="nb-NO" dirty="0"/>
              <a:t>Equipaggio esperto</a:t>
            </a:r>
          </a:p>
          <a:p>
            <a:endParaRPr lang="en-GB" dirty="0"/>
          </a:p>
          <a:p>
            <a:r>
              <a:rPr lang="en-GB" b="0" i="0" dirty="0">
                <a:solidFill>
                  <a:srgbClr val="555555"/>
                </a:solidFill>
                <a:effectLst/>
                <a:latin typeface="Arial" panose="020B0604020202020204" pitchFamily="34" charset="0"/>
              </a:rPr>
              <a:t>Tutte le 155 persone a bordo sono sopravvissute</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2D5B37-16A7-41E0-A180-A2CCA22AEF43}"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84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756001"/>
      </p:ext>
    </p:extLst>
  </p:cSld>
  <p:clrMapOvr>
    <a:masterClrMapping/>
  </p:clrMapOvr>
</p:notes>
</file>

<file path=ppt/notesSlides/notesSlide5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t>Prima di un attacco </a:t>
            </a:r>
            <a:endParaRPr lang="en-US" dirty="0"/>
          </a:p>
          <a:p>
            <a:pPr rtl="0"/>
            <a:r>
              <a:rPr lang="en-US" dirty="0"/>
              <a:t>I dipendenti e la formazione (periodica) e la tecnologia non proteggono da un attacco. </a:t>
            </a:r>
          </a:p>
          <a:p>
            <a:pPr rtl="0"/>
            <a:r>
              <a:rPr lang="en-US" dirty="0"/>
              <a:t>Assicuratevi che il vostro team di sicurezza riceva una formazione periodica. Si raccomanda inoltre di adottare le migliori pratiche in materia di spear phishing (l'uso di e-mail fraudolente rivolte a utenti specifici per lanciare un attacco), in modo che il vostro personale sappia come </a:t>
            </a:r>
            <a:r>
              <a:rPr lang="en-US" dirty="0" err="1"/>
              <a:t>riconoscere </a:t>
            </a:r>
            <a:r>
              <a:rPr lang="en-US" dirty="0"/>
              <a:t>e-mail, link e allegati sospetti che possono danneggiare i vostri sistemi. </a:t>
            </a:r>
          </a:p>
          <a:p>
            <a:pPr rtl="0"/>
            <a:r>
              <a:rPr lang="en-US" dirty="0"/>
              <a:t>Un ambiente di lavoro basato sulla fiducia, unito a persone molto impegnate, può facilmente portare a decisioni affrettate e sbagliate riguardo all'apertura delle e-mail, esponendo i sistemi più critici ad attacchi, indipendentemente dalla sofisticatezza della tecnologia di sicurezza implementata. Secondo una ricerca di </a:t>
            </a:r>
            <a:r>
              <a:rPr lang="en-US" dirty="0" err="1"/>
              <a:t>TechWorld</a:t>
            </a:r>
            <a:r>
              <a:rPr lang="en-US" dirty="0"/>
              <a:t>,</a:t>
            </a:r>
            <a:r>
              <a:rPr lang="en-US" dirty="0"/>
              <a:t> il 91% degli attacchi informatici inizia con un'e-mail di spear phishing</a:t>
            </a:r>
            <a:r>
              <a:rPr lang="en-US" dirty="0"/>
              <a:t>. Pertanto, è fondamentale un'educazione proattiva e costante sui rischi per la sicurezza. Gli hacker perfezionano costantemente le loro tecniche di "phishing" per ingannare gli utenti e voi dovete non solo avvisarli delle minacce più recenti, ma anche ricordare loro di tenere la sicurezza al primo posto rispetto a tutte le altre attività lavorative. </a:t>
            </a:r>
          </a:p>
          <a:p>
            <a:pPr rtl="0"/>
            <a:r>
              <a:rPr lang="en-US" dirty="0"/>
              <a:t>Proteggere gli utenti dal commettere errori così dannosi è una grande vittoria. Assicuratevi quindi che i dirigenti comprendano i rischi aziendali e l'importanza di sviluppare una strategia proattiva. I CISO dovrebbero anche fare pressione affinché sostengano i programmi di formazione, sia dal punto di vista finanziario che personale, dando essi stessi il miglior esempio di utilizzo sicuro dei computer.</a:t>
            </a:r>
          </a:p>
          <a:p>
            <a:pPr rtl="0"/>
            <a:r>
              <a:rPr lang="en-US" b="1" dirty="0"/>
              <a:t>Durante un attacco  </a:t>
            </a:r>
            <a:endParaRPr lang="en-US" dirty="0"/>
          </a:p>
          <a:p>
            <a:pPr rtl="0"/>
            <a:r>
              <a:rPr lang="en-US" dirty="0"/>
              <a:t>Durante un attacco, la mancanza di comunicazione può essere davvero dannosa. Una violazione della sicurezza è anche una violazione della fiducia, che è una componente fondamentale nelle relazioni con i clienti e i partner. Ogni notizia sui titoli dei giornali riguardante la privacy e le violazioni dei dati, ogni fallimento nella protezione dei sistemi e dei dati danneggerà </a:t>
            </a:r>
            <a:r>
              <a:rPr lang="en-US" dirty="0" err="1"/>
              <a:t>la</a:t>
            </a:r>
            <a:r>
              <a:rPr lang="en-US" dirty="0"/>
              <a:t> vostra </a:t>
            </a:r>
            <a:r>
              <a:rPr lang="en-US" dirty="0" err="1"/>
              <a:t>organizzazione </a:t>
            </a:r>
            <a:r>
              <a:rPr lang="en-US" dirty="0"/>
              <a:t>e il vostro marchio. </a:t>
            </a:r>
          </a:p>
          <a:p>
            <a:pPr rtl="0"/>
            <a:r>
              <a:rPr lang="en-US" dirty="0"/>
              <a:t>La differenza tra una violazione che rappresenta un piccolo intoppo o un impatto significativo per </a:t>
            </a:r>
            <a:r>
              <a:rPr lang="en-US" dirty="0" err="1"/>
              <a:t>la</a:t>
            </a:r>
            <a:r>
              <a:rPr lang="en-US" dirty="0"/>
              <a:t> vostra </a:t>
            </a:r>
            <a:r>
              <a:rPr lang="en-US" dirty="0" err="1"/>
              <a:t>organizzazione </a:t>
            </a:r>
            <a:r>
              <a:rPr lang="en-US" dirty="0"/>
              <a:t>e il suo valore di mercato è la comunicazione.</a:t>
            </a:r>
          </a:p>
          <a:p>
            <a:pPr rtl="0"/>
            <a:r>
              <a:rPr lang="en-US" dirty="0"/>
              <a:t>Pensate per un momento all'impatto di notifiche proattive e prescrittive, ad esempio, a tutti i dipendenti che aumentano drasticamente il danno causato da un attacco compromettendo ancora di più le apparecchiature IT quando i dipendenti collegano i loro laptop alla rete aziendale. </a:t>
            </a:r>
          </a:p>
          <a:p>
            <a:pPr rtl="0"/>
            <a:r>
              <a:rPr lang="en-US" dirty="0"/>
              <a:t>Potrebbe essere necessario istituire piattaforme di comunicazione alternative, fuori banda, dall'infrastruttura aziendale, da utilizzare durante un attacco, soprattutto se la rete di telecomunicazioni regolare e i sistemi di posta elettronica sono compromessi, proprio come </a:t>
            </a:r>
            <a:r>
              <a:rPr lang="en-US" dirty="0">
                <a:hlinkClick r:id="rId3"/>
              </a:rPr>
              <a:t>nell'attacco hacker</a:t>
            </a:r>
            <a:r>
              <a:rPr lang="en-US" dirty="0"/>
              <a:t> alla Sony Pictures</a:t>
            </a:r>
            <a:r>
              <a:rPr lang="en-US" dirty="0"/>
              <a:t>. Sebbene una comunicazione rapida e mirata con gli esperti IT competenti sarà fondamentale, non dimenticate che potrebbero essere necessari anche aggiornamenti frequenti con la direzione, l'ufficio legale, il marketing, le principali parti interessate e i partner per conformarsi alle normative che regolano la privacy dei dati e la segnalazione della sicurezza. </a:t>
            </a:r>
          </a:p>
          <a:p>
            <a:pPr rtl="0"/>
            <a:r>
              <a:rPr lang="en-US" b="1" dirty="0"/>
              <a:t>Dopo l'attacco</a:t>
            </a:r>
            <a:endParaRPr lang="en-US" dirty="0"/>
          </a:p>
          <a:p>
            <a:pPr rtl="0"/>
            <a:r>
              <a:rPr lang="en-US" dirty="0"/>
              <a:t>La storia dimostra che le </a:t>
            </a:r>
            <a:r>
              <a:rPr lang="en-US" dirty="0" err="1"/>
              <a:t>organizzazioni </a:t>
            </a:r>
            <a:r>
              <a:rPr lang="en-US" dirty="0"/>
              <a:t>che hanno gestito bene le comunicazioni dopo una violazione hanno subito solo piccole fluttuazioni nel prezzo delle azioni e nella fiducia dei clienti. Quelle che non sono riuscite a diffondere il messaggio o lo hanno gestito in modo errato hanno subito danni molto più gravi e duraturi. Non lasciate nulla al caso in una situazione di crisi.</a:t>
            </a:r>
          </a:p>
          <a:p>
            <a:pPr rtl="0"/>
            <a:r>
              <a:rPr lang="en-US" dirty="0"/>
              <a:t>Un solido piano di comunicazione post-attacco deve descrivere ciò che è accaduto nel modo più onesto e completo possibile. Spiegherà le misure correttive adottate per tutte le parti interessate e (il prima possibile) cosa si prevede di fare per evitare il ripetersi dell'evento. Questo è difficile da fare nel bel mezzo di una crisi, quindi è bene avere un piano di risposta pronto. È inoltre necessario disporre di un sistema di comunicazione collaudato per allertare tutti gli stakeholder. </a:t>
            </a:r>
          </a:p>
          <a:p>
            <a:pPr rtl="0"/>
            <a:endParaRPr lang="en-US" dirty="0"/>
          </a:p>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42B72-137E-4DCD-9A2D-23A1BF8B939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85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760678"/>
      </p:ext>
    </p:extLst>
  </p:cSld>
  <p:clrMapOvr>
    <a:masterClrMapping/>
  </p:clrMapOvr>
</p:notes>
</file>

<file path=ppt/notesSlides/notesSlide5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1: </a:t>
            </a:r>
            <a:r>
              <a:rPr lang="en-US" dirty="0"/>
              <a:t>Il contagio avviene attraverso l'imitazione. </a:t>
            </a:r>
          </a:p>
          <a:p>
            <a:r>
              <a:rPr lang="en-US" dirty="0"/>
              <a:t>2: Scimmia vede, scimmia fa</a:t>
            </a:r>
          </a:p>
          <a:p>
            <a:r>
              <a:rPr lang="en-US" dirty="0"/>
              <a:t>3: Le emozioni positive si diffondono più lentamente, mentre quelle negative sono vissute con maggiore intensità – neuroscienze</a:t>
            </a:r>
          </a:p>
          <a:p>
            <a:r>
              <a:rPr lang="en-US" dirty="0"/>
              <a:t>4: Le emozioni positive danno slancio, quelle negative causano stress - prestazioni</a:t>
            </a:r>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5141C-65FB-4202-AB8E-2A828905128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87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364710"/>
      </p:ext>
    </p:extLst>
  </p:cSld>
  <p:clrMapOvr>
    <a:masterClrMapping/>
  </p:clrMapOvr>
</p:notes>
</file>

<file path=ppt/notesSlides/notesSlide5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L'attaccante </a:t>
            </a:r>
            <a:r>
              <a:rPr lang="nb-NO" dirty="0" err="1"/>
              <a:t>uruguaiano </a:t>
            </a:r>
            <a:r>
              <a:rPr lang="nb-NO" dirty="0" err="1"/>
              <a:t>dell'</a:t>
            </a:r>
            <a:r>
              <a:rPr lang="nb-NO" dirty="0" err="1"/>
              <a:t> , </a:t>
            </a:r>
            <a:r>
              <a:rPr lang="nb-NO" dirty="0"/>
              <a:t>Luis Suarez</a:t>
            </a:r>
            <a:r>
              <a:rPr lang="nb-NO" dirty="0" err="1"/>
              <a:t>,</a:t>
            </a:r>
            <a:r>
              <a:rPr lang="nb-NO" dirty="0"/>
              <a:t> </a:t>
            </a:r>
            <a:r>
              <a:rPr lang="nb-NO" dirty="0" err="1"/>
              <a:t>reagisce</a:t>
            </a:r>
            <a:r>
              <a:rPr lang="nb-NO" dirty="0" err="1"/>
              <a:t> dopo che </a:t>
            </a:r>
            <a:r>
              <a:rPr lang="nb-NO" dirty="0"/>
              <a:t>il Liverpool </a:t>
            </a:r>
            <a:r>
              <a:rPr lang="nb-NO" dirty="0" err="1"/>
              <a:t>ha segnato</a:t>
            </a:r>
            <a:r>
              <a:rPr lang="nb-NO" dirty="0" err="1"/>
              <a:t> </a:t>
            </a:r>
            <a:r>
              <a:rPr lang="nb-NO" dirty="0"/>
              <a:t>il</a:t>
            </a:r>
            <a:r>
              <a:rPr lang="nb-NO" dirty="0" err="1"/>
              <a:t> suo </a:t>
            </a:r>
            <a:r>
              <a:rPr lang="nb-NO" dirty="0" err="1"/>
              <a:t>terzo </a:t>
            </a:r>
            <a:r>
              <a:rPr lang="nb-NO" dirty="0"/>
              <a:t>gol</a:t>
            </a:r>
            <a:r>
              <a:rPr lang="nb-NO" dirty="0" err="1"/>
              <a:t> </a:t>
            </a:r>
            <a:r>
              <a:rPr lang="nb-NO" dirty="0"/>
              <a:t>durante </a:t>
            </a:r>
            <a:r>
              <a:rPr lang="nb-NO" dirty="0"/>
              <a:t>la partita </a:t>
            </a:r>
            <a:r>
              <a:rPr lang="nb-NO" dirty="0" err="1"/>
              <a:t>di</a:t>
            </a:r>
            <a:r>
              <a:rPr lang="nb-NO" dirty="0"/>
              <a:t> ritorno della</a:t>
            </a:r>
            <a:r>
              <a:rPr lang="nb-NO" dirty="0"/>
              <a:t> semifinale </a:t>
            </a:r>
            <a:r>
              <a:rPr lang="nb-NO" dirty="0" err="1"/>
              <a:t>di</a:t>
            </a:r>
            <a:r>
              <a:rPr lang="nb-NO" dirty="0"/>
              <a:t> UEFA Champions </a:t>
            </a:r>
            <a:r>
              <a:rPr lang="nb-NO" dirty="0" err="1"/>
              <a:t>League</a:t>
            </a:r>
            <a:r>
              <a:rPr lang="nb-NO" dirty="0" err="1"/>
              <a:t> </a:t>
            </a:r>
            <a:r>
              <a:rPr lang="nb-NO" dirty="0" err="1"/>
              <a:t>tra </a:t>
            </a:r>
            <a:r>
              <a:rPr lang="nb-NO" dirty="0"/>
              <a:t>Liverpool e Barcellona all'Anfield di Liverpool, </a:t>
            </a:r>
            <a:r>
              <a:rPr lang="nb-NO" dirty="0" err="1"/>
              <a:t>nel nord </a:t>
            </a:r>
            <a:r>
              <a:rPr lang="nb-NO" dirty="0" err="1"/>
              <a:t>dell'</a:t>
            </a:r>
            <a:r>
              <a:rPr lang="nb-NO" dirty="0" err="1"/>
              <a:t> , </a:t>
            </a:r>
            <a:r>
              <a:rPr lang="nb-NO" dirty="0"/>
              <a:t>Inghilterra </a:t>
            </a:r>
            <a:r>
              <a:rPr lang="nb-NO" dirty="0" err="1"/>
              <a:t>occidentale</a:t>
            </a:r>
            <a:r>
              <a:rPr lang="nb-NO" dirty="0"/>
              <a:t>,</a:t>
            </a:r>
            <a:r>
              <a:rPr lang="nb-NO" dirty="0" err="1"/>
              <a:t> il</a:t>
            </a:r>
            <a:r>
              <a:rPr lang="nb-NO" dirty="0"/>
              <a:t> 7 maggio 2019.</a:t>
            </a:r>
          </a:p>
          <a:p>
            <a:endParaRPr lang="nb-NO" dirty="0"/>
          </a:p>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5141C-65FB-4202-AB8E-2A828905128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89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437068"/>
      </p:ext>
    </p:extLst>
  </p:cSld>
  <p:clrMapOvr>
    <a:masterClrMapping/>
  </p:clrMapOvr>
</p:notes>
</file>

<file path=ppt/notesSlides/notesSlide5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94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680526"/>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defRPr/>
            </a:pPr>
            <a:r>
              <a:rPr lang="en-US" altLang="nb-NO" sz="1200" dirty="0"/>
              <a:t>Processo in cui una persona ricerca attivamente relazioni e modelli per risolvere contraddizioni o dare coerenza a una serie di esperienze.</a:t>
            </a:r>
          </a:p>
          <a:p>
            <a:pPr eaLnBrk="1" hangingPunct="1">
              <a:lnSpc>
                <a:spcPct val="90000"/>
              </a:lnSpc>
              <a:defRPr/>
            </a:pPr>
            <a:r>
              <a:rPr lang="en-US" altLang="nb-NO" sz="1200" dirty="0"/>
              <a:t>Le contraddizioni portano a squilibrio, adattamento e assimilazione.</a:t>
            </a:r>
          </a:p>
          <a:p>
            <a:pPr eaLnBrk="1" hangingPunct="1">
              <a:lnSpc>
                <a:spcPct val="90000"/>
              </a:lnSpc>
              <a:defRPr/>
            </a:pPr>
            <a:r>
              <a:rPr lang="en-US" altLang="nb-NO" sz="1200" dirty="0"/>
              <a:t>L'autoregolazione inizia con l'esplorazione e progredisce attraverso l'invenzione e l'applicazione.</a:t>
            </a:r>
          </a:p>
          <a:p>
            <a:pPr eaLnBrk="1" hangingPunct="1">
              <a:lnSpc>
                <a:spcPct val="90000"/>
              </a:lnSpc>
              <a:defRPr/>
            </a:pPr>
            <a:r>
              <a:rPr lang="en-US" altLang="nb-NO" sz="1200" dirty="0"/>
              <a:t>Il lavoro di autoregolazione richiede agli studenti di identificare modelli, trarre conclusioni e fare confronti.</a:t>
            </a:r>
          </a:p>
          <a:p>
            <a:pPr eaLnBrk="1" hangingPunct="1">
              <a:lnSpc>
                <a:spcPct val="90000"/>
              </a:lnSpc>
              <a:defRPr/>
            </a:pPr>
            <a:r>
              <a:rPr lang="en-US" altLang="nb-NO" sz="1200" dirty="0"/>
              <a:t>L'autoregolazione è essenziale per aumentare sia la conoscenza dichiarativa che quella procedurale.</a:t>
            </a:r>
          </a:p>
          <a:p>
            <a:endParaRPr lang="et-E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533E96-F078-4B3D-A8F4-F1AF21EBC3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798795"/>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2D5B37-16A7-41E0-A180-A2CCA22AEF43}"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330054"/>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656805"/>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en-US" b="1" dirty="0"/>
              <a:t>La consapevolezza situazionale </a:t>
            </a:r>
            <a:r>
              <a:rPr lang="en-US" dirty="0"/>
              <a:t>o </a:t>
            </a:r>
            <a:r>
              <a:rPr lang="en-US" b="1" dirty="0"/>
              <a:t>consapevolezza della situazione </a:t>
            </a:r>
            <a:r>
              <a:rPr lang="en-US" dirty="0"/>
              <a:t>(</a:t>
            </a:r>
            <a:r>
              <a:rPr lang="en-US" b="1" dirty="0"/>
              <a:t>SA</a:t>
            </a:r>
            <a:r>
              <a:rPr lang="en-US" dirty="0"/>
              <a:t>) è la percezione degli elementi e degli eventi ambientali in relazione al tempo o allo spazio, la comprensione del loro significato e la proiezione del loro stato futuro.</a:t>
            </a:r>
            <a:r>
              <a:rPr lang="en-US" baseline="30000" dirty="0">
                <a:hlinkClick r:id="rId3"/>
              </a:rPr>
              <a:t>[1]</a:t>
            </a:r>
          </a:p>
          <a:p>
            <a:r>
              <a:rPr lang="en-US" dirty="0"/>
              <a:t>È stata riconosciuta come una base fondamentale per un processo decisionale efficace in un'ampia gamma di situazioni, in </a:t>
            </a:r>
            <a:r>
              <a:rPr lang="en-US" dirty="0"/>
              <a:t>situazioni di emergenza </a:t>
            </a:r>
            <a:r>
              <a:rPr lang="en-US" dirty="0" err="1"/>
              <a:t>quotidiane</a:t>
            </a:r>
            <a:r>
              <a:rPr lang="en-US" dirty="0"/>
              <a:t>, quali l'applicazione della legge, l'aviazione, il controllo del traffico aereo, l'assistenza sanitaria, le operazioni di comando e controllo militare, </a:t>
            </a:r>
            <a:r>
              <a:rPr lang="en-US" dirty="0" err="1"/>
              <a:t>ecc.</a:t>
            </a:r>
            <a:endParaRPr lang="en-US" dirty="0"/>
          </a:p>
          <a:p>
            <a:r>
              <a:rPr lang="en-US" dirty="0"/>
              <a:t>La mancanza o l'inadeguatezza della consapevolezza situazionale è stata identificata come uno dei fattori primari negli incidenti attribuiti </a:t>
            </a:r>
            <a:r>
              <a:rPr lang="en-US" dirty="0">
                <a:hlinkClick r:id="rId4" tooltip="Human error"/>
              </a:rPr>
              <a:t>all'errore umano</a:t>
            </a:r>
            <a:r>
              <a:rPr lang="en-US" dirty="0"/>
              <a:t>.</a:t>
            </a:r>
          </a:p>
          <a:p>
            <a:endParaRPr lang="en-US" dirty="0"/>
          </a:p>
          <a:p>
            <a:r>
              <a:rPr lang="en-US" dirty="0"/>
              <a:t>La SA si suddivide in tre segmenti: percezione degli elementi nell'ambiente, comprensione della situazione e proiezione dello stato futuro.</a:t>
            </a:r>
            <a:r>
              <a:rPr lang="en-US" baseline="30000" dirty="0">
                <a:hlinkClick r:id="rId5"/>
              </a:rPr>
              <a:t>[7]</a:t>
            </a:r>
          </a:p>
          <a:p>
            <a:endParaRPr lang="en-US" dirty="0"/>
          </a:p>
          <a:p>
            <a:r>
              <a:rPr lang="en-US" dirty="0"/>
              <a:t>Sono stati identificati anche tre aspetti della SA: stati di SA, sistemi di SA e processi di SA (gli ultimi due la prossima settimana).</a:t>
            </a:r>
          </a:p>
          <a:p>
            <a:endParaRPr lang="en-US" dirty="0"/>
          </a:p>
          <a:p>
            <a:r>
              <a:rPr lang="en-US" dirty="0"/>
              <a:t>Gli stati di consapevolezza della situazione si riferiscono alla consapevolezza effettiva della situazione. </a:t>
            </a:r>
          </a:p>
          <a:p>
            <a:r>
              <a:rPr lang="en-US" b="1" dirty="0"/>
              <a:t>Oggetti L1)</a:t>
            </a:r>
            <a:r>
              <a:rPr lang="en-US" dirty="0"/>
              <a:t>: Consapevolezza dei vari oggetti nel mondo e del loro stato attuale. Gli oggetti e il loro stato possono essere indicativi di situazioni particolari (che stanno per verificarsi, che sono in corso, ecc.). In tal caso vengono spesso definiti "segnali". </a:t>
            </a:r>
          </a:p>
          <a:p>
            <a:r>
              <a:rPr lang="en-US" b="1" dirty="0"/>
              <a:t>Contesti (L1)</a:t>
            </a:r>
            <a:r>
              <a:rPr lang="en-US" dirty="0"/>
              <a:t>: consapevolezza del tipo di situazione in corso, ad esempio un'incursione in pista in cui un aereo sta per collidere con un oggetto sulla pista. </a:t>
            </a:r>
          </a:p>
          <a:p>
            <a:r>
              <a:rPr lang="en-US" b="1" dirty="0"/>
              <a:t>Implicazioni L2)</a:t>
            </a:r>
            <a:r>
              <a:rPr lang="en-US" dirty="0"/>
              <a:t>: consapevolezza degli oggetti all'interno dei contesti, di cosa significhi il loro stato attuale in una situazione particolare. Ad esempio, le implicazioni della velocità attuale dell'aereo o dello stato della rete per il CS - si collega alla proiezione (l3) </a:t>
            </a:r>
          </a:p>
          <a:p>
            <a:r>
              <a:rPr lang="en-US" b="1" dirty="0"/>
              <a:t>Orizzonte degli eventi L3</a:t>
            </a:r>
            <a:r>
              <a:rPr lang="en-US" dirty="0"/>
              <a:t>: consapevolezza dei piani e degli eventi nel tempo e nello spazio. Comprende la consapevolezza di ciò che è accaduto (utile per la diagnosi, per ottenere la SA, per inquadrare le situazioni). Comprende anche la prognosi, ovvero la consapevolezza di ciò che potrebbe accadere in seguito. Ciò include, da un lato, la consapevolezza di ciò che potrebbe accadere sulla base della diagnosi e della situazione attuale e, dall'altro, la consapevolezza dei piani e delle intenzioni attuali. </a:t>
            </a:r>
          </a:p>
          <a:p>
            <a:endParaRPr lang="en-US" dirty="0"/>
          </a:p>
          <a:p>
            <a:r>
              <a:rPr lang="en-US" dirty="0"/>
              <a:t>I sistemi SA si riferiscono alla distribuzione della SA nei team e tra gli oggetti nell'ambiente, e allo scambio di SA tra le parti del sistema. I processi SA si riferiscono all'aggiornamento degli stati SA e a ciò che guida il cambiamento momento per momento della SA. Questi due aspetti saranno trattati nella lezione della prossima settimana.</a:t>
            </a:r>
          </a:p>
          <a:p>
            <a:endParaRPr lang="nb-NO" dirty="0"/>
          </a:p>
          <a:p>
            <a:endParaRPr lang="nb-NO" dirty="0"/>
          </a:p>
          <a:p>
            <a:r>
              <a:rPr lang="nb-NO" dirty="0" err="1"/>
              <a:t>Metacognizione</a:t>
            </a:r>
            <a:endParaRPr lang="nb-NO" dirty="0"/>
          </a:p>
          <a:p>
            <a:r>
              <a:rPr lang="en-US" b="1" dirty="0"/>
              <a:t>La metacognizione </a:t>
            </a:r>
            <a:r>
              <a:rPr lang="en-US" dirty="0"/>
              <a:t>è la consapevolezza dei propri processi di pensiero e la comprensione dei modelli che li sottendono.</a:t>
            </a:r>
          </a:p>
          <a:p>
            <a:r>
              <a:rPr lang="en-US" dirty="0"/>
              <a:t>Due componenti della metacognizione: (1) conoscenza della cognizione e (2) regolazione della </a:t>
            </a:r>
            <a:r>
              <a:rPr lang="en-US" dirty="0" err="1"/>
              <a:t>cognizione.</a:t>
            </a:r>
            <a:endParaRPr lang="en-US" dirty="0"/>
          </a:p>
          <a:p>
            <a:endParaRPr lang="en-US" dirty="0"/>
          </a:p>
          <a:p>
            <a:r>
              <a:rPr lang="en-US" dirty="0"/>
              <a:t>Controllo Consapevolezza della situazione</a:t>
            </a:r>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16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014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903833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623717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1" cy="1394461"/>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5720080" y="327663"/>
            <a:ext cx="8178800" cy="7023736"/>
          </a:xfrm>
        </p:spPr>
        <p:txBody>
          <a:bodyPr/>
          <a:lstStyle>
            <a:lvl1pPr>
              <a:defRPr sz="5120"/>
            </a:lvl1pPr>
            <a:lvl2pPr>
              <a:defRPr sz="4480"/>
            </a:lvl2pPr>
            <a:lvl3pPr>
              <a:defRPr sz="384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2" y="1722123"/>
            <a:ext cx="4813301" cy="5629276"/>
          </a:xfrm>
        </p:spPr>
        <p:txBody>
          <a:bodyPr/>
          <a:lstStyle>
            <a:lvl1pPr marL="0" indent="0">
              <a:buNone/>
              <a:defRPr sz="2240"/>
            </a:lvl1pPr>
            <a:lvl2pPr marL="731502" indent="0">
              <a:buNone/>
              <a:defRPr sz="1920"/>
            </a:lvl2pPr>
            <a:lvl3pPr marL="1463004" indent="0">
              <a:buNone/>
              <a:defRPr sz="1600"/>
            </a:lvl3pPr>
            <a:lvl4pPr marL="2194505" indent="0">
              <a:buNone/>
              <a:defRPr sz="1440"/>
            </a:lvl4pPr>
            <a:lvl5pPr marL="2926007" indent="0">
              <a:buNone/>
              <a:defRPr sz="1440"/>
            </a:lvl5pPr>
            <a:lvl6pPr marL="3657509" indent="0">
              <a:buNone/>
              <a:defRPr sz="1440"/>
            </a:lvl6pPr>
            <a:lvl7pPr marL="4389011" indent="0">
              <a:buNone/>
              <a:defRPr sz="1440"/>
            </a:lvl7pPr>
            <a:lvl8pPr marL="5120512" indent="0">
              <a:buNone/>
              <a:defRPr sz="1440"/>
            </a:lvl8pPr>
            <a:lvl9pPr marL="5852014" indent="0">
              <a:buNone/>
              <a:defRPr sz="144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62287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0" y="5760721"/>
            <a:ext cx="8778240" cy="680087"/>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2867660" y="735330"/>
            <a:ext cx="8778240" cy="4937760"/>
          </a:xfrm>
        </p:spPr>
        <p:txBody>
          <a:bodyPr/>
          <a:lstStyle>
            <a:lvl1pPr marL="0" indent="0">
              <a:buNone/>
              <a:defRPr sz="5120"/>
            </a:lvl1pPr>
            <a:lvl2pPr marL="731502" indent="0">
              <a:buNone/>
              <a:defRPr sz="4480"/>
            </a:lvl2pPr>
            <a:lvl3pPr marL="1463004" indent="0">
              <a:buNone/>
              <a:defRPr sz="3840"/>
            </a:lvl3pPr>
            <a:lvl4pPr marL="2194505" indent="0">
              <a:buNone/>
              <a:defRPr sz="3200"/>
            </a:lvl4pPr>
            <a:lvl5pPr marL="2926007" indent="0">
              <a:buNone/>
              <a:defRPr sz="3200"/>
            </a:lvl5pPr>
            <a:lvl6pPr marL="3657509" indent="0">
              <a:buNone/>
              <a:defRPr sz="3200"/>
            </a:lvl6pPr>
            <a:lvl7pPr marL="4389011" indent="0">
              <a:buNone/>
              <a:defRPr sz="3200"/>
            </a:lvl7pPr>
            <a:lvl8pPr marL="5120512" indent="0">
              <a:buNone/>
              <a:defRPr sz="3200"/>
            </a:lvl8pPr>
            <a:lvl9pPr marL="5852014" indent="0">
              <a:buNone/>
              <a:defRPr sz="3200"/>
            </a:lvl9pPr>
          </a:lstStyle>
          <a:p>
            <a:endParaRPr lang="en-US"/>
          </a:p>
        </p:txBody>
      </p:sp>
      <p:sp>
        <p:nvSpPr>
          <p:cNvPr id="4" name="Text Placeholder 3"/>
          <p:cNvSpPr>
            <a:spLocks noGrp="1"/>
          </p:cNvSpPr>
          <p:nvPr>
            <p:ph type="body" sz="half" idx="2"/>
          </p:nvPr>
        </p:nvSpPr>
        <p:spPr>
          <a:xfrm>
            <a:off x="2867660" y="6440806"/>
            <a:ext cx="8778240" cy="965836"/>
          </a:xfrm>
        </p:spPr>
        <p:txBody>
          <a:bodyPr/>
          <a:lstStyle>
            <a:lvl1pPr marL="0" indent="0">
              <a:buNone/>
              <a:defRPr sz="2240"/>
            </a:lvl1pPr>
            <a:lvl2pPr marL="731502" indent="0">
              <a:buNone/>
              <a:defRPr sz="1920"/>
            </a:lvl2pPr>
            <a:lvl3pPr marL="1463004" indent="0">
              <a:buNone/>
              <a:defRPr sz="1600"/>
            </a:lvl3pPr>
            <a:lvl4pPr marL="2194505" indent="0">
              <a:buNone/>
              <a:defRPr sz="1440"/>
            </a:lvl4pPr>
            <a:lvl5pPr marL="2926007" indent="0">
              <a:buNone/>
              <a:defRPr sz="1440"/>
            </a:lvl5pPr>
            <a:lvl6pPr marL="3657509" indent="0">
              <a:buNone/>
              <a:defRPr sz="1440"/>
            </a:lvl6pPr>
            <a:lvl7pPr marL="4389011" indent="0">
              <a:buNone/>
              <a:defRPr sz="1440"/>
            </a:lvl7pPr>
            <a:lvl8pPr marL="5120512" indent="0">
              <a:buNone/>
              <a:defRPr sz="1440"/>
            </a:lvl8pPr>
            <a:lvl9pPr marL="5852014" indent="0">
              <a:buNone/>
              <a:defRPr sz="144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75725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928839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7"/>
            <a:ext cx="329184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 y="329567"/>
            <a:ext cx="963168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093561" y="3721942"/>
            <a:ext cx="2342054" cy="84313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646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tel og innhold">
    <p:spTree>
      <p:nvGrpSpPr>
        <p:cNvPr id="1" name=""/>
        <p:cNvGrpSpPr/>
        <p:nvPr/>
      </p:nvGrpSpPr>
      <p:grpSpPr>
        <a:xfrm>
          <a:off x="0" y="0"/>
          <a:ext cx="0" cy="0"/>
          <a:chOff x="0" y="0"/>
          <a:chExt cx="0" cy="0"/>
        </a:xfrm>
      </p:grpSpPr>
      <p:sp>
        <p:nvSpPr>
          <p:cNvPr id="7" name="Plassholder for lysbildenummer 5"/>
          <p:cNvSpPr txBox="1">
            <a:spLocks/>
          </p:cNvSpPr>
          <p:nvPr userDrawn="1"/>
        </p:nvSpPr>
        <p:spPr>
          <a:xfrm>
            <a:off x="2" y="7705498"/>
            <a:ext cx="1024837" cy="438150"/>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600" b="1" i="0" smtClean="0">
                <a:latin typeface="Arial"/>
                <a:cs typeface="Arial"/>
              </a:rPr>
              <a:pPr algn="ctr"/>
              <a:t>‹#›</a:t>
            </a:fld>
            <a:endParaRPr lang="nb-NO" sz="1600" b="1" i="0" dirty="0">
              <a:latin typeface="Arial"/>
              <a:cs typeface="Arial"/>
            </a:endParaRPr>
          </a:p>
        </p:txBody>
      </p:sp>
      <p:sp>
        <p:nvSpPr>
          <p:cNvPr id="5" name="Tittel 1">
            <a:extLst>
              <a:ext uri="{FF2B5EF4-FFF2-40B4-BE49-F238E27FC236}">
                <a16:creationId xmlns:a16="http://schemas.microsoft.com/office/drawing/2014/main" id="{901B6BB6-8BBC-1049-9603-B959ED93923A}"/>
              </a:ext>
            </a:extLst>
          </p:cNvPr>
          <p:cNvSpPr>
            <a:spLocks noGrp="1"/>
          </p:cNvSpPr>
          <p:nvPr>
            <p:ph type="title"/>
          </p:nvPr>
        </p:nvSpPr>
        <p:spPr>
          <a:xfrm>
            <a:off x="1571511" y="329570"/>
            <a:ext cx="12290425" cy="1175706"/>
          </a:xfrm>
        </p:spPr>
        <p:txBody>
          <a:bodyPr wrap="square" anchor="t" anchorCtr="0">
            <a:spAutoFit/>
          </a:bodyPr>
          <a:lstStyle/>
          <a:p>
            <a:r>
              <a:rPr lang="nb-NO" dirty="0"/>
              <a:t>Klikk for å redigere tittelstil</a:t>
            </a:r>
          </a:p>
        </p:txBody>
      </p:sp>
      <p:sp>
        <p:nvSpPr>
          <p:cNvPr id="6" name="Plassholder for innhold 2">
            <a:extLst>
              <a:ext uri="{FF2B5EF4-FFF2-40B4-BE49-F238E27FC236}">
                <a16:creationId xmlns:a16="http://schemas.microsoft.com/office/drawing/2014/main" id="{E1E3CEDE-1D85-F54C-B415-CE6111D39453}"/>
              </a:ext>
            </a:extLst>
          </p:cNvPr>
          <p:cNvSpPr>
            <a:spLocks noGrp="1"/>
          </p:cNvSpPr>
          <p:nvPr>
            <p:ph idx="1"/>
          </p:nvPr>
        </p:nvSpPr>
        <p:spPr>
          <a:xfrm>
            <a:off x="1571511" y="1510237"/>
            <a:ext cx="12290425" cy="6195263"/>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066626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22A3E-CE09-42A7-960E-FA6C83E78036}"/>
              </a:ext>
            </a:extLst>
          </p:cNvPr>
          <p:cNvSpPr>
            <a:spLocks noGrp="1"/>
          </p:cNvSpPr>
          <p:nvPr>
            <p:ph type="ctrTitle"/>
          </p:nvPr>
        </p:nvSpPr>
        <p:spPr>
          <a:xfrm>
            <a:off x="1828800" y="1346836"/>
            <a:ext cx="10972800" cy="2865120"/>
          </a:xfrm>
        </p:spPr>
        <p:txBody>
          <a:bodyPr anchor="b"/>
          <a:lstStyle>
            <a:lvl1pPr algn="ctr">
              <a:defRPr sz="7200"/>
            </a:lvl1pPr>
          </a:lstStyle>
          <a:p>
            <a:r>
              <a:rPr lang="de-DE"/>
              <a:t>Mastertitelformat bearbeiten</a:t>
            </a:r>
          </a:p>
        </p:txBody>
      </p:sp>
      <p:sp>
        <p:nvSpPr>
          <p:cNvPr id="3" name="Untertitel 2">
            <a:extLst>
              <a:ext uri="{FF2B5EF4-FFF2-40B4-BE49-F238E27FC236}">
                <a16:creationId xmlns:a16="http://schemas.microsoft.com/office/drawing/2014/main" id="{58BAB45E-0635-47CD-858E-BDC83B16D744}"/>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de-DE"/>
              <a:t>Master-Untertitelformat bearbeiten</a:t>
            </a:r>
          </a:p>
        </p:txBody>
      </p:sp>
      <p:sp>
        <p:nvSpPr>
          <p:cNvPr id="4" name="Datumsplatzhalter 3">
            <a:extLst>
              <a:ext uri="{FF2B5EF4-FFF2-40B4-BE49-F238E27FC236}">
                <a16:creationId xmlns:a16="http://schemas.microsoft.com/office/drawing/2014/main" id="{B13FC4FA-E707-4102-B4BB-520F7F99933B}"/>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6" name="Foliennummernplatzhalter 5">
            <a:extLst>
              <a:ext uri="{FF2B5EF4-FFF2-40B4-BE49-F238E27FC236}">
                <a16:creationId xmlns:a16="http://schemas.microsoft.com/office/drawing/2014/main" id="{C5192648-EC4D-4D4E-A2BA-FD45003CB9C2}"/>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3502451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993F6-0F99-4BCB-9AF1-619E6817DA3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C0DC6D7-7E14-4614-8845-65D8B78BEBE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7A1923F-B9CD-46CF-BAAE-8431D1C5BDD9}"/>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5720439A-D9F3-4957-9545-87777127178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FCA80B9-9F29-49F3-8482-73CA809E51AA}"/>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3360434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DDCDDA-A0C5-473B-9963-D9F62E1A7795}"/>
              </a:ext>
            </a:extLst>
          </p:cNvPr>
          <p:cNvSpPr>
            <a:spLocks noGrp="1"/>
          </p:cNvSpPr>
          <p:nvPr>
            <p:ph type="title"/>
          </p:nvPr>
        </p:nvSpPr>
        <p:spPr>
          <a:xfrm>
            <a:off x="998220" y="2051686"/>
            <a:ext cx="12618720" cy="3423284"/>
          </a:xfrm>
        </p:spPr>
        <p:txBody>
          <a:bodyPr anchor="b"/>
          <a:lstStyle>
            <a:lvl1pPr>
              <a:defRPr sz="7200"/>
            </a:lvl1pPr>
          </a:lstStyle>
          <a:p>
            <a:r>
              <a:rPr lang="de-DE"/>
              <a:t>Mastertitelformat bearbeiten</a:t>
            </a:r>
          </a:p>
        </p:txBody>
      </p:sp>
      <p:sp>
        <p:nvSpPr>
          <p:cNvPr id="3" name="Textplatzhalter 2">
            <a:extLst>
              <a:ext uri="{FF2B5EF4-FFF2-40B4-BE49-F238E27FC236}">
                <a16:creationId xmlns:a16="http://schemas.microsoft.com/office/drawing/2014/main" id="{EF29C8FC-9086-4F02-960E-5F1CD06CA3F3}"/>
              </a:ext>
            </a:extLst>
          </p:cNvPr>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15EDAFC-0762-40AE-B95A-EF872F733495}"/>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E251B7BC-4EEC-4709-83E6-44D8F5C9C08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0B6F073-4132-4330-93F1-4C4D8B3A4F1F}"/>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2649864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FAC3601-9744-9840-0229-E000CCFBEA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38558" y="-36008"/>
            <a:ext cx="7277392" cy="8255864"/>
          </a:xfrm>
          <a:prstGeom prst="rect">
            <a:avLst/>
          </a:prstGeom>
        </p:spPr>
      </p:pic>
      <p:sp>
        <p:nvSpPr>
          <p:cNvPr id="2" name="Title 1"/>
          <p:cNvSpPr>
            <a:spLocks noGrp="1"/>
          </p:cNvSpPr>
          <p:nvPr>
            <p:ph type="ctrTitle" hasCustomPrompt="1"/>
          </p:nvPr>
        </p:nvSpPr>
        <p:spPr>
          <a:xfrm>
            <a:off x="8543868" y="868128"/>
            <a:ext cx="5188111" cy="3094862"/>
          </a:xfrm>
        </p:spPr>
        <p:txBody>
          <a:bodyPr anchor="b">
            <a:normAutofit/>
          </a:bodyPr>
          <a:lstStyle>
            <a:lvl1pPr algn="l">
              <a:lnSpc>
                <a:spcPct val="90000"/>
              </a:lnSpc>
              <a:defRPr sz="7200" spc="-60" baseline="0">
                <a:solidFill>
                  <a:schemeClr val="tx1"/>
                </a:solidFill>
              </a:defRPr>
            </a:lvl1pPr>
          </a:lstStyle>
          <a:p>
            <a:r>
              <a:rPr lang="en-US" dirty="0"/>
              <a:t>Add title here</a:t>
            </a:r>
          </a:p>
        </p:txBody>
      </p:sp>
      <p:sp>
        <p:nvSpPr>
          <p:cNvPr id="3" name="Subtitle 2"/>
          <p:cNvSpPr>
            <a:spLocks noGrp="1"/>
          </p:cNvSpPr>
          <p:nvPr>
            <p:ph type="subTitle" idx="1" hasCustomPrompt="1"/>
          </p:nvPr>
        </p:nvSpPr>
        <p:spPr>
          <a:xfrm>
            <a:off x="8553783" y="6298601"/>
            <a:ext cx="5188111" cy="1210710"/>
          </a:xfrm>
        </p:spPr>
        <p:txBody>
          <a:bodyPr lIns="91440" rIns="91440">
            <a:normAutofit/>
          </a:bodyPr>
          <a:lstStyle>
            <a:lvl1pPr marL="0" indent="0" algn="l">
              <a:spcBef>
                <a:spcPts val="0"/>
              </a:spcBef>
              <a:spcAft>
                <a:spcPts val="0"/>
              </a:spcAft>
              <a:buNone/>
              <a:defRPr sz="1920" cap="all" spc="120" baseline="0">
                <a:solidFill>
                  <a:schemeClr val="tx1"/>
                </a:solidFill>
                <a:latin typeface="+mn-lt"/>
              </a:defRPr>
            </a:lvl1pPr>
            <a:lvl2pPr marL="548640" indent="0" algn="ctr">
              <a:buNone/>
              <a:defRPr sz="2880"/>
            </a:lvl2pPr>
            <a:lvl3pPr marL="1097280" indent="0" algn="ctr">
              <a:buNone/>
              <a:defRPr sz="2880"/>
            </a:lvl3pPr>
            <a:lvl4pPr marL="1645920" indent="0" algn="ctr">
              <a:buNone/>
              <a:defRPr sz="2400"/>
            </a:lvl4pPr>
            <a:lvl5pPr marL="2194560" indent="0" algn="ctr">
              <a:buNone/>
              <a:defRPr sz="2400"/>
            </a:lvl5pPr>
            <a:lvl6pPr marL="2743200" indent="0" algn="ctr">
              <a:buNone/>
              <a:defRPr sz="2400"/>
            </a:lvl6pPr>
            <a:lvl7pPr marL="3291840" indent="0" algn="ctr">
              <a:buNone/>
              <a:defRPr sz="2400"/>
            </a:lvl7pPr>
            <a:lvl8pPr marL="3840480" indent="0" algn="ctr">
              <a:buNone/>
              <a:defRPr sz="2400"/>
            </a:lvl8pPr>
            <a:lvl9pPr marL="4389120" indent="0" algn="ctr">
              <a:buNone/>
              <a:defRPr sz="24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681"/>
            <a:ext cx="7008876" cy="823473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p:spPr>
        <p:txBody>
          <a:bodyPr anchor="ctr"/>
          <a:lstStyle>
            <a:lvl1pPr algn="ctr">
              <a:defRPr baseline="-25000"/>
            </a:lvl1pPr>
          </a:lstStyle>
          <a:p>
            <a:r>
              <a:rPr lang="en-US"/>
              <a:t>Click icon to add picture</a:t>
            </a:r>
            <a:endParaRPr lang="en-US" dirty="0"/>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543129" y="4048218"/>
            <a:ext cx="5188111" cy="1210711"/>
          </a:xfrm>
        </p:spPr>
        <p:txBody>
          <a:bodyPr lIns="91440" rIns="91440">
            <a:noAutofit/>
          </a:bodyPr>
          <a:lstStyle>
            <a:lvl1pPr marL="0" indent="0">
              <a:buNone/>
              <a:defRPr sz="7200" b="1">
                <a:solidFill>
                  <a:schemeClr val="tx2"/>
                </a:solidFill>
              </a:defRPr>
            </a:lvl1pPr>
            <a:lvl2pPr marL="241402" indent="0">
              <a:buNone/>
              <a:defRPr/>
            </a:lvl2pPr>
            <a:lvl3pPr marL="460858" indent="0">
              <a:buNone/>
              <a:defRPr/>
            </a:lvl3pPr>
            <a:lvl4pPr marL="680314" indent="0">
              <a:buNone/>
              <a:defRPr/>
            </a:lvl4pPr>
            <a:lvl5pPr marL="899770" indent="0">
              <a:buNone/>
              <a:defRPr/>
            </a:lvl5pPr>
          </a:lstStyle>
          <a:p>
            <a:pPr lvl="0"/>
            <a:r>
              <a:rPr lang="en-US" dirty="0"/>
              <a:t>###</a:t>
            </a:r>
          </a:p>
        </p:txBody>
      </p:sp>
      <p:cxnSp>
        <p:nvCxnSpPr>
          <p:cNvPr id="19" name="Straight Connector 18">
            <a:extLst>
              <a:ext uri="{FF2B5EF4-FFF2-40B4-BE49-F238E27FC236}">
                <a16:creationId xmlns:a16="http://schemas.microsoft.com/office/drawing/2014/main" id="{7ADF7228-F4CB-A1B9-79EA-63240531648D}"/>
              </a:ext>
              <a:ext uri="{C183D7F6-B498-43B3-948B-1728B52AA6E4}">
                <adec:decorative xmlns:adec="http://schemas.microsoft.com/office/drawing/2017/decorative" val="1"/>
              </a:ext>
            </a:extLst>
          </p:cNvPr>
          <p:cNvCxnSpPr>
            <a:cxnSpLocks/>
          </p:cNvCxnSpPr>
          <p:nvPr userDrawn="1"/>
        </p:nvCxnSpPr>
        <p:spPr>
          <a:xfrm flipH="1">
            <a:off x="5471467" y="-12798"/>
            <a:ext cx="2316173" cy="825274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C3BFD4C7-9C22-E8F3-26F8-B9FD73F57504}"/>
              </a:ext>
            </a:extLst>
          </p:cNvPr>
          <p:cNvGrpSpPr/>
          <p:nvPr userDrawn="1"/>
        </p:nvGrpSpPr>
        <p:grpSpPr>
          <a:xfrm>
            <a:off x="10972801" y="7594540"/>
            <a:ext cx="2591913" cy="481557"/>
            <a:chOff x="5179092" y="5483822"/>
            <a:chExt cx="3294001" cy="612000"/>
          </a:xfrm>
        </p:grpSpPr>
        <p:pic>
          <p:nvPicPr>
            <p:cNvPr id="5" name="Picture 4">
              <a:extLst>
                <a:ext uri="{FF2B5EF4-FFF2-40B4-BE49-F238E27FC236}">
                  <a16:creationId xmlns:a16="http://schemas.microsoft.com/office/drawing/2014/main" id="{0A9362C1-F84D-F59A-D0AE-C75D13B285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6" name="Picture 5">
              <a:extLst>
                <a:ext uri="{FF2B5EF4-FFF2-40B4-BE49-F238E27FC236}">
                  <a16:creationId xmlns:a16="http://schemas.microsoft.com/office/drawing/2014/main" id="{7AAB01AD-EF6D-3770-9C4F-177DFD46EA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319755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E6F36-A246-46DB-A9D6-B4B3C30FF21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EDC998F-FD68-4035-AC77-12E9BC52E598}"/>
              </a:ext>
            </a:extLst>
          </p:cNvPr>
          <p:cNvSpPr>
            <a:spLocks noGrp="1"/>
          </p:cNvSpPr>
          <p:nvPr>
            <p:ph sz="half" idx="1"/>
          </p:nvPr>
        </p:nvSpPr>
        <p:spPr>
          <a:xfrm>
            <a:off x="1005840" y="2190750"/>
            <a:ext cx="6217920" cy="52216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07B72F9-9877-410D-9E6C-DA2F7190CC32}"/>
              </a:ext>
            </a:extLst>
          </p:cNvPr>
          <p:cNvSpPr>
            <a:spLocks noGrp="1"/>
          </p:cNvSpPr>
          <p:nvPr>
            <p:ph sz="half" idx="2"/>
          </p:nvPr>
        </p:nvSpPr>
        <p:spPr>
          <a:xfrm>
            <a:off x="7406640" y="2190750"/>
            <a:ext cx="6217920" cy="52216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A3B6D44-1A53-4D7F-87EE-F47E7F1935AB}"/>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6" name="Fußzeilenplatzhalter 5">
            <a:extLst>
              <a:ext uri="{FF2B5EF4-FFF2-40B4-BE49-F238E27FC236}">
                <a16:creationId xmlns:a16="http://schemas.microsoft.com/office/drawing/2014/main" id="{18DCBA73-0B86-44D1-B368-762AF64DAA5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6B81C4D-307F-4C1A-9E37-9105AFBA9CD8}"/>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4112341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7A8184-B05F-48F2-B42D-C697C9CB46D7}"/>
              </a:ext>
            </a:extLst>
          </p:cNvPr>
          <p:cNvSpPr>
            <a:spLocks noGrp="1"/>
          </p:cNvSpPr>
          <p:nvPr>
            <p:ph type="title"/>
          </p:nvPr>
        </p:nvSpPr>
        <p:spPr>
          <a:xfrm>
            <a:off x="1007746" y="438150"/>
            <a:ext cx="12618720" cy="1590676"/>
          </a:xfrm>
        </p:spPr>
        <p:txBody>
          <a:bodyPr/>
          <a:lstStyle/>
          <a:p>
            <a:r>
              <a:rPr lang="de-DE"/>
              <a:t>Mastertitelformat bearbeiten</a:t>
            </a:r>
          </a:p>
        </p:txBody>
      </p:sp>
      <p:sp>
        <p:nvSpPr>
          <p:cNvPr id="3" name="Textplatzhalter 2">
            <a:extLst>
              <a:ext uri="{FF2B5EF4-FFF2-40B4-BE49-F238E27FC236}">
                <a16:creationId xmlns:a16="http://schemas.microsoft.com/office/drawing/2014/main" id="{6E9799D7-C96D-4987-9035-95073CB11294}"/>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de-DE"/>
              <a:t>Mastertextformat bearbeiten</a:t>
            </a:r>
          </a:p>
        </p:txBody>
      </p:sp>
      <p:sp>
        <p:nvSpPr>
          <p:cNvPr id="4" name="Inhaltsplatzhalter 3">
            <a:extLst>
              <a:ext uri="{FF2B5EF4-FFF2-40B4-BE49-F238E27FC236}">
                <a16:creationId xmlns:a16="http://schemas.microsoft.com/office/drawing/2014/main" id="{03E86B5C-D830-4D0A-B8B0-95344DB61BF7}"/>
              </a:ext>
            </a:extLst>
          </p:cNvPr>
          <p:cNvSpPr>
            <a:spLocks noGrp="1"/>
          </p:cNvSpPr>
          <p:nvPr>
            <p:ph sz="half" idx="2"/>
          </p:nvPr>
        </p:nvSpPr>
        <p:spPr>
          <a:xfrm>
            <a:off x="1007746" y="3006090"/>
            <a:ext cx="6189344" cy="44215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C1559B9-66F1-4E0D-AB4B-6572FD0C7AEE}"/>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de-DE"/>
              <a:t>Mastertextformat bearbeiten</a:t>
            </a:r>
          </a:p>
        </p:txBody>
      </p:sp>
      <p:sp>
        <p:nvSpPr>
          <p:cNvPr id="6" name="Inhaltsplatzhalter 5">
            <a:extLst>
              <a:ext uri="{FF2B5EF4-FFF2-40B4-BE49-F238E27FC236}">
                <a16:creationId xmlns:a16="http://schemas.microsoft.com/office/drawing/2014/main" id="{87595575-6066-4D72-AE06-D56AC5C5763B}"/>
              </a:ext>
            </a:extLst>
          </p:cNvPr>
          <p:cNvSpPr>
            <a:spLocks noGrp="1"/>
          </p:cNvSpPr>
          <p:nvPr>
            <p:ph sz="quarter" idx="4"/>
          </p:nvPr>
        </p:nvSpPr>
        <p:spPr>
          <a:xfrm>
            <a:off x="7406640" y="3006090"/>
            <a:ext cx="6219826" cy="44215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229E621-1199-482B-BC4A-96F3E5009CFD}"/>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8" name="Fußzeilenplatzhalter 7">
            <a:extLst>
              <a:ext uri="{FF2B5EF4-FFF2-40B4-BE49-F238E27FC236}">
                <a16:creationId xmlns:a16="http://schemas.microsoft.com/office/drawing/2014/main" id="{D7CDBF88-0392-43F8-8D46-E53A65E57AD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98247EA-D478-4EDC-9536-1CA89138D71C}"/>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31437007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B645FE-CA6A-4AB9-926E-58DF9C4DC20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0A95FD1-8B47-4750-88FB-A36508426DC8}"/>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4" name="Fußzeilenplatzhalter 3">
            <a:extLst>
              <a:ext uri="{FF2B5EF4-FFF2-40B4-BE49-F238E27FC236}">
                <a16:creationId xmlns:a16="http://schemas.microsoft.com/office/drawing/2014/main" id="{7E4B945B-7BB7-4E0F-8831-3B4BEDCAB5F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C181801-994F-4828-A56E-59B91778CB2F}"/>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1922549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AB08141-7F74-42B8-8E88-F90A85869982}"/>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3" name="Fußzeilenplatzhalter 2">
            <a:extLst>
              <a:ext uri="{FF2B5EF4-FFF2-40B4-BE49-F238E27FC236}">
                <a16:creationId xmlns:a16="http://schemas.microsoft.com/office/drawing/2014/main" id="{532C76E2-2FE8-44E2-8D87-902EEF6BD79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E2231F1-D600-4AF6-8CAD-2751DCEA96ED}"/>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2643978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127679-5449-4987-8E8F-2FECBB541DD0}"/>
              </a:ext>
            </a:extLst>
          </p:cNvPr>
          <p:cNvSpPr>
            <a:spLocks noGrp="1"/>
          </p:cNvSpPr>
          <p:nvPr>
            <p:ph type="title"/>
          </p:nvPr>
        </p:nvSpPr>
        <p:spPr>
          <a:xfrm>
            <a:off x="1007746" y="548640"/>
            <a:ext cx="4718684" cy="1920240"/>
          </a:xfrm>
        </p:spPr>
        <p:txBody>
          <a:bodyPr anchor="b"/>
          <a:lstStyle>
            <a:lvl1pPr>
              <a:defRPr sz="3840"/>
            </a:lvl1pPr>
          </a:lstStyle>
          <a:p>
            <a:r>
              <a:rPr lang="de-DE"/>
              <a:t>Mastertitelformat bearbeiten</a:t>
            </a:r>
          </a:p>
        </p:txBody>
      </p:sp>
      <p:sp>
        <p:nvSpPr>
          <p:cNvPr id="3" name="Inhaltsplatzhalter 2">
            <a:extLst>
              <a:ext uri="{FF2B5EF4-FFF2-40B4-BE49-F238E27FC236}">
                <a16:creationId xmlns:a16="http://schemas.microsoft.com/office/drawing/2014/main" id="{84E83F2D-8E2A-4377-8F67-983FD18EBDE0}"/>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C1B9A87-EC69-4717-9745-0946CF57893E}"/>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de-DE"/>
              <a:t>Mastertextformat bearbeiten</a:t>
            </a:r>
          </a:p>
        </p:txBody>
      </p:sp>
      <p:sp>
        <p:nvSpPr>
          <p:cNvPr id="5" name="Datumsplatzhalter 4">
            <a:extLst>
              <a:ext uri="{FF2B5EF4-FFF2-40B4-BE49-F238E27FC236}">
                <a16:creationId xmlns:a16="http://schemas.microsoft.com/office/drawing/2014/main" id="{6FF509DC-AFB5-4117-B89F-D91C77ACA8B8}"/>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6" name="Fußzeilenplatzhalter 5">
            <a:extLst>
              <a:ext uri="{FF2B5EF4-FFF2-40B4-BE49-F238E27FC236}">
                <a16:creationId xmlns:a16="http://schemas.microsoft.com/office/drawing/2014/main" id="{885A7198-465C-4DA8-A732-458F9966195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6B11182-3A05-410D-B8B2-89679B251CB9}"/>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162941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BCEFB-28CA-4EE0-883A-83E6EB502E50}"/>
              </a:ext>
            </a:extLst>
          </p:cNvPr>
          <p:cNvSpPr>
            <a:spLocks noGrp="1"/>
          </p:cNvSpPr>
          <p:nvPr>
            <p:ph type="title"/>
          </p:nvPr>
        </p:nvSpPr>
        <p:spPr>
          <a:xfrm>
            <a:off x="1007746" y="548640"/>
            <a:ext cx="4718684" cy="1920240"/>
          </a:xfrm>
        </p:spPr>
        <p:txBody>
          <a:bodyPr anchor="b"/>
          <a:lstStyle>
            <a:lvl1pPr>
              <a:defRPr sz="3840"/>
            </a:lvl1pPr>
          </a:lstStyle>
          <a:p>
            <a:r>
              <a:rPr lang="de-DE"/>
              <a:t>Mastertitelformat bearbeiten</a:t>
            </a:r>
          </a:p>
        </p:txBody>
      </p:sp>
      <p:sp>
        <p:nvSpPr>
          <p:cNvPr id="3" name="Bildplatzhalter 2">
            <a:extLst>
              <a:ext uri="{FF2B5EF4-FFF2-40B4-BE49-F238E27FC236}">
                <a16:creationId xmlns:a16="http://schemas.microsoft.com/office/drawing/2014/main" id="{17791CC7-72B6-491A-A7E7-E76704D8346A}"/>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de-DE"/>
          </a:p>
        </p:txBody>
      </p:sp>
      <p:sp>
        <p:nvSpPr>
          <p:cNvPr id="4" name="Textplatzhalter 3">
            <a:extLst>
              <a:ext uri="{FF2B5EF4-FFF2-40B4-BE49-F238E27FC236}">
                <a16:creationId xmlns:a16="http://schemas.microsoft.com/office/drawing/2014/main" id="{A33F1F31-010E-4D8A-8A7C-A76E36A7AD62}"/>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de-DE"/>
              <a:t>Mastertextformat bearbeiten</a:t>
            </a:r>
          </a:p>
        </p:txBody>
      </p:sp>
      <p:sp>
        <p:nvSpPr>
          <p:cNvPr id="5" name="Datumsplatzhalter 4">
            <a:extLst>
              <a:ext uri="{FF2B5EF4-FFF2-40B4-BE49-F238E27FC236}">
                <a16:creationId xmlns:a16="http://schemas.microsoft.com/office/drawing/2014/main" id="{85AAAD16-1AB6-4310-8F56-95724FF78738}"/>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6" name="Fußzeilenplatzhalter 5">
            <a:extLst>
              <a:ext uri="{FF2B5EF4-FFF2-40B4-BE49-F238E27FC236}">
                <a16:creationId xmlns:a16="http://schemas.microsoft.com/office/drawing/2014/main" id="{FECA493D-7C75-4059-B5F0-DA2939AB23B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5E6FE97-2DCE-45E4-974F-2149B217AB87}"/>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3595243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B0CAE1-842C-45A4-91AA-786736CC4B7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8B1C7EA-3B5C-4A20-A393-4E6FBE88B0C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414EF8B-CA94-4DEA-AB0B-E023351F2402}"/>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EA82AD7E-4487-44F5-8312-9944847A05F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2B9A92D-F16D-4819-A2AE-E6BB80618C41}"/>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2436679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5E1F8DF-3730-43E2-9A98-8C0D730804A3}"/>
              </a:ext>
            </a:extLst>
          </p:cNvPr>
          <p:cNvSpPr>
            <a:spLocks noGrp="1"/>
          </p:cNvSpPr>
          <p:nvPr>
            <p:ph type="title" orient="vert"/>
          </p:nvPr>
        </p:nvSpPr>
        <p:spPr>
          <a:xfrm>
            <a:off x="10469880" y="438150"/>
            <a:ext cx="3154680" cy="6974206"/>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FDF38D9-E595-4CD7-BDAC-E105EF037FE6}"/>
              </a:ext>
            </a:extLst>
          </p:cNvPr>
          <p:cNvSpPr>
            <a:spLocks noGrp="1"/>
          </p:cNvSpPr>
          <p:nvPr>
            <p:ph type="body" orient="vert" idx="1"/>
          </p:nvPr>
        </p:nvSpPr>
        <p:spPr>
          <a:xfrm>
            <a:off x="1005840" y="438150"/>
            <a:ext cx="9281160" cy="6974206"/>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9ABCD41-75F4-4A77-AB51-E6D0FF886A9D}"/>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B88A0E21-D7BE-4506-BA51-217BCEBCDB9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A7B4DD-F5BF-45A0-A724-03BECEA6290F}"/>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3317642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tel og innhold">
    <p:spTree>
      <p:nvGrpSpPr>
        <p:cNvPr id="1" name=""/>
        <p:cNvGrpSpPr/>
        <p:nvPr/>
      </p:nvGrpSpPr>
      <p:grpSpPr>
        <a:xfrm>
          <a:off x="0" y="0"/>
          <a:ext cx="0" cy="0"/>
          <a:chOff x="0" y="0"/>
          <a:chExt cx="0" cy="0"/>
        </a:xfrm>
      </p:grpSpPr>
      <p:sp>
        <p:nvSpPr>
          <p:cNvPr id="7" name="Plassholder for lysbildenummer 5"/>
          <p:cNvSpPr txBox="1">
            <a:spLocks/>
          </p:cNvSpPr>
          <p:nvPr userDrawn="1"/>
        </p:nvSpPr>
        <p:spPr>
          <a:xfrm>
            <a:off x="-1" y="7705498"/>
            <a:ext cx="1024837" cy="438150"/>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600" b="1" i="0" smtClean="0">
                <a:latin typeface="Arial"/>
                <a:cs typeface="Arial"/>
              </a:rPr>
              <a:pPr algn="ctr"/>
              <a:t>‹#›</a:t>
            </a:fld>
            <a:endParaRPr lang="nb-NO" sz="1600" b="1" i="0" dirty="0">
              <a:latin typeface="Arial"/>
              <a:cs typeface="Arial"/>
            </a:endParaRPr>
          </a:p>
        </p:txBody>
      </p:sp>
      <p:sp>
        <p:nvSpPr>
          <p:cNvPr id="5" name="Tittel 1">
            <a:extLst>
              <a:ext uri="{FF2B5EF4-FFF2-40B4-BE49-F238E27FC236}">
                <a16:creationId xmlns:a16="http://schemas.microsoft.com/office/drawing/2014/main" id="{901B6BB6-8BBC-1049-9603-B959ED93923A}"/>
              </a:ext>
            </a:extLst>
          </p:cNvPr>
          <p:cNvSpPr>
            <a:spLocks noGrp="1"/>
          </p:cNvSpPr>
          <p:nvPr>
            <p:ph type="title"/>
          </p:nvPr>
        </p:nvSpPr>
        <p:spPr>
          <a:xfrm>
            <a:off x="1571510" y="329568"/>
            <a:ext cx="12290425" cy="842077"/>
          </a:xfrm>
        </p:spPr>
        <p:txBody>
          <a:bodyPr wrap="square" anchor="t" anchorCtr="0">
            <a:spAutoFit/>
          </a:bodyPr>
          <a:lstStyle/>
          <a:p>
            <a:r>
              <a:rPr lang="nb-NO" dirty="0"/>
              <a:t>Klikk for å redigere tittelstil</a:t>
            </a:r>
          </a:p>
        </p:txBody>
      </p:sp>
      <p:sp>
        <p:nvSpPr>
          <p:cNvPr id="6" name="Plassholder for innhold 2">
            <a:extLst>
              <a:ext uri="{FF2B5EF4-FFF2-40B4-BE49-F238E27FC236}">
                <a16:creationId xmlns:a16="http://schemas.microsoft.com/office/drawing/2014/main" id="{E1E3CEDE-1D85-F54C-B415-CE6111D39453}"/>
              </a:ext>
            </a:extLst>
          </p:cNvPr>
          <p:cNvSpPr>
            <a:spLocks noGrp="1"/>
          </p:cNvSpPr>
          <p:nvPr>
            <p:ph idx="1"/>
          </p:nvPr>
        </p:nvSpPr>
        <p:spPr>
          <a:xfrm>
            <a:off x="1571510" y="1510234"/>
            <a:ext cx="12290425" cy="6195263"/>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414513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98720" y="712040"/>
            <a:ext cx="13632960" cy="91632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98720" y="1843960"/>
            <a:ext cx="13632960" cy="5466240"/>
          </a:xfrm>
          <a:prstGeom prst="rect">
            <a:avLst/>
          </a:prstGeom>
        </p:spPr>
        <p:txBody>
          <a:bodyPr spcFirstLastPara="1" wrap="square" lIns="91425" tIns="91425" rIns="91425" bIns="91425" anchor="t" anchorCtr="0">
            <a:normAutofit/>
          </a:bodyPr>
          <a:lstStyle>
            <a:lvl1pPr marL="731502" lvl="0" indent="-548627">
              <a:spcBef>
                <a:spcPts val="0"/>
              </a:spcBef>
              <a:spcAft>
                <a:spcPts val="0"/>
              </a:spcAft>
              <a:buSzPts val="1800"/>
              <a:buChar char="●"/>
              <a:defRPr/>
            </a:lvl1pPr>
            <a:lvl2pPr marL="1463004" lvl="1" indent="-507988">
              <a:spcBef>
                <a:spcPts val="0"/>
              </a:spcBef>
              <a:spcAft>
                <a:spcPts val="0"/>
              </a:spcAft>
              <a:buSzPts val="1400"/>
              <a:buChar char="○"/>
              <a:defRPr/>
            </a:lvl2pPr>
            <a:lvl3pPr marL="2194505" lvl="2" indent="-507988">
              <a:spcBef>
                <a:spcPts val="0"/>
              </a:spcBef>
              <a:spcAft>
                <a:spcPts val="0"/>
              </a:spcAft>
              <a:buSzPts val="1400"/>
              <a:buChar char="■"/>
              <a:defRPr/>
            </a:lvl3pPr>
            <a:lvl4pPr marL="2926007" lvl="3" indent="-507988">
              <a:spcBef>
                <a:spcPts val="0"/>
              </a:spcBef>
              <a:spcAft>
                <a:spcPts val="0"/>
              </a:spcAft>
              <a:buSzPts val="1400"/>
              <a:buChar char="●"/>
              <a:defRPr/>
            </a:lvl4pPr>
            <a:lvl5pPr marL="3657509" lvl="4" indent="-507988">
              <a:spcBef>
                <a:spcPts val="0"/>
              </a:spcBef>
              <a:spcAft>
                <a:spcPts val="0"/>
              </a:spcAft>
              <a:buSzPts val="1400"/>
              <a:buChar char="○"/>
              <a:defRPr/>
            </a:lvl5pPr>
            <a:lvl6pPr marL="4389011" lvl="5" indent="-507988">
              <a:spcBef>
                <a:spcPts val="0"/>
              </a:spcBef>
              <a:spcAft>
                <a:spcPts val="0"/>
              </a:spcAft>
              <a:buSzPts val="1400"/>
              <a:buChar char="■"/>
              <a:defRPr/>
            </a:lvl6pPr>
            <a:lvl7pPr marL="5120512" lvl="6" indent="-507988">
              <a:spcBef>
                <a:spcPts val="0"/>
              </a:spcBef>
              <a:spcAft>
                <a:spcPts val="0"/>
              </a:spcAft>
              <a:buSzPts val="1400"/>
              <a:buChar char="●"/>
              <a:defRPr/>
            </a:lvl7pPr>
            <a:lvl8pPr marL="5852014" lvl="7" indent="-507988">
              <a:spcBef>
                <a:spcPts val="0"/>
              </a:spcBef>
              <a:spcAft>
                <a:spcPts val="0"/>
              </a:spcAft>
              <a:buSzPts val="1400"/>
              <a:buChar char="○"/>
              <a:defRPr/>
            </a:lvl8pPr>
            <a:lvl9pPr marL="6583516" lvl="8" indent="-507988">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3555933" y="7461148"/>
            <a:ext cx="877920" cy="6297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29229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Closing Slide">
    <p:bg>
      <p:bgPr>
        <a:solidFill>
          <a:schemeClr val="tx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5142E-2E7B-1488-E5DB-290186766DFD}"/>
              </a:ext>
              <a:ext uri="{C183D7F6-B498-43B3-948B-1728B52AA6E4}">
                <adec:decorative xmlns:adec="http://schemas.microsoft.com/office/drawing/2017/decorative" val="1"/>
              </a:ext>
            </a:extLst>
          </p:cNvPr>
          <p:cNvGrpSpPr/>
          <p:nvPr userDrawn="1"/>
        </p:nvGrpSpPr>
        <p:grpSpPr>
          <a:xfrm>
            <a:off x="6459083" y="2691"/>
            <a:ext cx="8168291" cy="8234977"/>
            <a:chOff x="5382569" y="2242"/>
            <a:chExt cx="6806909" cy="6862481"/>
          </a:xfrm>
        </p:grpSpPr>
        <p:pic>
          <p:nvPicPr>
            <p:cNvPr id="6" name="Graphic 5">
              <a:extLst>
                <a:ext uri="{FF2B5EF4-FFF2-40B4-BE49-F238E27FC236}">
                  <a16:creationId xmlns:a16="http://schemas.microsoft.com/office/drawing/2014/main" id="{02299C1B-36CA-1E4A-2BE2-A212B6806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0328" y="2242"/>
              <a:ext cx="6049150" cy="6862481"/>
            </a:xfrm>
            <a:prstGeom prst="rect">
              <a:avLst/>
            </a:prstGeom>
          </p:spPr>
        </p:pic>
        <p:pic>
          <p:nvPicPr>
            <p:cNvPr id="8" name="Graphic 7">
              <a:extLst>
                <a:ext uri="{FF2B5EF4-FFF2-40B4-BE49-F238E27FC236}">
                  <a16:creationId xmlns:a16="http://schemas.microsoft.com/office/drawing/2014/main" id="{37875AA7-8584-C85D-D920-B6F3612211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382569" y="5060315"/>
              <a:ext cx="927943" cy="1801301"/>
            </a:xfrm>
            <a:prstGeom prst="rect">
              <a:avLst/>
            </a:prstGeom>
          </p:spPr>
        </p:pic>
      </p:grpSp>
      <p:sp>
        <p:nvSpPr>
          <p:cNvPr id="2" name="Title 1"/>
          <p:cNvSpPr>
            <a:spLocks noGrp="1"/>
          </p:cNvSpPr>
          <p:nvPr>
            <p:ph type="ctrTitle" hasCustomPrompt="1"/>
          </p:nvPr>
        </p:nvSpPr>
        <p:spPr>
          <a:xfrm>
            <a:off x="8364392" y="2015060"/>
            <a:ext cx="5744252" cy="1821978"/>
          </a:xfrm>
        </p:spPr>
        <p:txBody>
          <a:bodyPr anchor="b">
            <a:normAutofit/>
          </a:bodyPr>
          <a:lstStyle>
            <a:lvl1pPr algn="l">
              <a:lnSpc>
                <a:spcPct val="90000"/>
              </a:lnSpc>
              <a:defRPr sz="7200" spc="120" baseline="0">
                <a:solidFill>
                  <a:schemeClr val="accent1"/>
                </a:solidFill>
              </a:defRPr>
            </a:lvl1pPr>
          </a:lstStyle>
          <a:p>
            <a:r>
              <a:rPr lang="en-US" dirty="0"/>
              <a:t>Add title </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35399" y="-2683"/>
            <a:ext cx="8176949" cy="8245314"/>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973394 w 6814124"/>
              <a:gd name="connsiteY15" fmla="*/ 6877052 h 6887938"/>
              <a:gd name="connsiteX16" fmla="*/ 0 w 6814124"/>
              <a:gd name="connsiteY16" fmla="*/ 0 h 6887938"/>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0 w 6814124"/>
              <a:gd name="connsiteY15" fmla="*/ 6877052 h 6887938"/>
              <a:gd name="connsiteX16" fmla="*/ 0 w 6814124"/>
              <a:gd name="connsiteY16" fmla="*/ 0 h 6887938"/>
              <a:gd name="connsiteX0" fmla="*/ 0 w 6814124"/>
              <a:gd name="connsiteY0" fmla="*/ 0 h 6896790"/>
              <a:gd name="connsiteX1" fmla="*/ 6814124 w 6814124"/>
              <a:gd name="connsiteY1" fmla="*/ 1 h 6896790"/>
              <a:gd name="connsiteX2" fmla="*/ 6063554 w 6814124"/>
              <a:gd name="connsiteY2" fmla="*/ 2775916 h 6896790"/>
              <a:gd name="connsiteX3" fmla="*/ 5827334 w 6814124"/>
              <a:gd name="connsiteY3" fmla="*/ 2962606 h 6896790"/>
              <a:gd name="connsiteX4" fmla="*/ 5728274 w 6814124"/>
              <a:gd name="connsiteY4" fmla="*/ 2692096 h 6896790"/>
              <a:gd name="connsiteX5" fmla="*/ 5953064 w 6814124"/>
              <a:gd name="connsiteY5" fmla="*/ 1846276 h 6896790"/>
              <a:gd name="connsiteX6" fmla="*/ 5846384 w 6814124"/>
              <a:gd name="connsiteY6" fmla="*/ 1571956 h 6896790"/>
              <a:gd name="connsiteX7" fmla="*/ 5629214 w 6814124"/>
              <a:gd name="connsiteY7" fmla="*/ 1770076 h 6896790"/>
              <a:gd name="connsiteX8" fmla="*/ 4867214 w 6814124"/>
              <a:gd name="connsiteY8" fmla="*/ 4688536 h 6896790"/>
              <a:gd name="connsiteX9" fmla="*/ 4966274 w 6814124"/>
              <a:gd name="connsiteY9" fmla="*/ 4905706 h 6896790"/>
              <a:gd name="connsiteX10" fmla="*/ 5187254 w 6814124"/>
              <a:gd name="connsiteY10" fmla="*/ 4757116 h 6896790"/>
              <a:gd name="connsiteX11" fmla="*/ 5431094 w 6814124"/>
              <a:gd name="connsiteY11" fmla="*/ 3842716 h 6896790"/>
              <a:gd name="connsiteX12" fmla="*/ 5659694 w 6814124"/>
              <a:gd name="connsiteY12" fmla="*/ 3713176 h 6896790"/>
              <a:gd name="connsiteX13" fmla="*/ 5758754 w 6814124"/>
              <a:gd name="connsiteY13" fmla="*/ 3926536 h 6896790"/>
              <a:gd name="connsiteX14" fmla="*/ 5002015 w 6814124"/>
              <a:gd name="connsiteY14" fmla="*/ 6887938 h 6896790"/>
              <a:gd name="connsiteX15" fmla="*/ 0 w 6814124"/>
              <a:gd name="connsiteY15" fmla="*/ 6896790 h 6896790"/>
              <a:gd name="connsiteX16" fmla="*/ 0 w 6814124"/>
              <a:gd name="connsiteY16" fmla="*/ 0 h 68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4124" h="6896790">
                <a:moveTo>
                  <a:pt x="0" y="0"/>
                </a:moveTo>
                <a:lnTo>
                  <a:pt x="6814124" y="1"/>
                </a:lnTo>
                <a:lnTo>
                  <a:pt x="6063554" y="2775916"/>
                </a:lnTo>
                <a:cubicBezTo>
                  <a:pt x="6030534" y="2883866"/>
                  <a:pt x="5993704" y="2976576"/>
                  <a:pt x="5827334" y="2962606"/>
                </a:cubicBezTo>
                <a:cubicBezTo>
                  <a:pt x="5641914" y="2845766"/>
                  <a:pt x="5734624" y="2747976"/>
                  <a:pt x="5728274" y="2692096"/>
                </a:cubicBezTo>
                <a:cubicBezTo>
                  <a:pt x="5818444" y="2355546"/>
                  <a:pt x="5878134" y="2121866"/>
                  <a:pt x="5953064" y="1846276"/>
                </a:cubicBezTo>
                <a:cubicBezTo>
                  <a:pt x="5994974" y="1687526"/>
                  <a:pt x="5969574" y="1615136"/>
                  <a:pt x="5846384" y="1571956"/>
                </a:cubicBezTo>
                <a:cubicBezTo>
                  <a:pt x="5711764" y="1563066"/>
                  <a:pt x="5672394" y="1597356"/>
                  <a:pt x="5629214" y="1770076"/>
                </a:cubicBezTo>
                <a:cubicBezTo>
                  <a:pt x="5644454" y="1858976"/>
                  <a:pt x="4851974" y="4599636"/>
                  <a:pt x="4867214" y="4688536"/>
                </a:cubicBezTo>
                <a:cubicBezTo>
                  <a:pt x="4832289" y="4824426"/>
                  <a:pt x="4898964" y="4880306"/>
                  <a:pt x="4966274" y="4905706"/>
                </a:cubicBezTo>
                <a:cubicBezTo>
                  <a:pt x="5075494" y="4904436"/>
                  <a:pt x="5132009" y="4917136"/>
                  <a:pt x="5187254" y="4757116"/>
                </a:cubicBezTo>
                <a:lnTo>
                  <a:pt x="5431094" y="3842716"/>
                </a:lnTo>
                <a:cubicBezTo>
                  <a:pt x="5455224" y="3756356"/>
                  <a:pt x="5528884" y="3692856"/>
                  <a:pt x="5659694" y="3713176"/>
                </a:cubicBezTo>
                <a:cubicBezTo>
                  <a:pt x="5803204" y="3791916"/>
                  <a:pt x="5756214" y="3882086"/>
                  <a:pt x="5758754" y="3926536"/>
                </a:cubicBezTo>
                <a:lnTo>
                  <a:pt x="5002015" y="6887938"/>
                </a:lnTo>
                <a:lnTo>
                  <a:pt x="0" y="6896790"/>
                </a:lnTo>
                <a:lnTo>
                  <a:pt x="0" y="0"/>
                </a:lnTo>
                <a:close/>
              </a:path>
            </a:pathLst>
          </a:custGeom>
          <a:solidFill>
            <a:schemeClr val="bg2"/>
          </a:solidFill>
          <a:ln>
            <a:noFill/>
          </a:ln>
        </p:spPr>
        <p:txBody>
          <a:bodyPr anchor="ctr"/>
          <a:lstStyle>
            <a:lvl1pPr algn="ctr">
              <a:defRPr baseline="-25000"/>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8364391" y="4498750"/>
            <a:ext cx="5744254" cy="2709616"/>
          </a:xfrm>
        </p:spPr>
        <p:txBody>
          <a:bodyPr lIns="91440" tIns="0">
            <a:normAutofit/>
          </a:bodyPr>
          <a:lstStyle>
            <a:lvl1pPr marL="0" indent="0">
              <a:spcBef>
                <a:spcPts val="0"/>
              </a:spcBef>
              <a:spcAft>
                <a:spcPts val="0"/>
              </a:spcAft>
              <a:buFont typeface="Courier New" panose="02070309020205020404" pitchFamily="49" charset="0"/>
              <a:buNone/>
              <a:defRPr sz="1920">
                <a:solidFill>
                  <a:schemeClr val="bg1"/>
                </a:solidFill>
              </a:defRPr>
            </a:lvl1pPr>
            <a:lvl2pPr marL="329184" indent="-329184">
              <a:buFont typeface="Courier New" panose="02070309020205020404" pitchFamily="49" charset="0"/>
              <a:buChar char="o"/>
              <a:defRPr sz="1440">
                <a:solidFill>
                  <a:schemeClr val="bg1"/>
                </a:solidFill>
              </a:defRPr>
            </a:lvl2pPr>
            <a:lvl3pPr marL="329184" indent="-329184">
              <a:buFont typeface="Courier New" panose="02070309020205020404" pitchFamily="49" charset="0"/>
              <a:buChar char="o"/>
              <a:defRPr sz="1260">
                <a:solidFill>
                  <a:schemeClr val="bg1"/>
                </a:solidFill>
              </a:defRPr>
            </a:lvl3pPr>
            <a:lvl4pPr marL="329184" indent="-329184">
              <a:buFont typeface="Courier New" panose="02070309020205020404" pitchFamily="49" charset="0"/>
              <a:buChar char="o"/>
              <a:defRPr sz="1260">
                <a:solidFill>
                  <a:schemeClr val="bg1"/>
                </a:solidFill>
              </a:defRPr>
            </a:lvl4pPr>
            <a:lvl5pPr marL="329184" indent="-329184">
              <a:buFont typeface="Courier New" panose="02070309020205020404" pitchFamily="49" charset="0"/>
              <a:buChar char="o"/>
              <a:defRPr sz="1260">
                <a:solidFill>
                  <a:schemeClr val="bg1"/>
                </a:solidFill>
              </a:defRPr>
            </a:lvl5pPr>
          </a:lstStyle>
          <a:p>
            <a:pPr lvl="0"/>
            <a:r>
              <a:rPr lang="en-US" dirty="0"/>
              <a:t>Click to add text</a:t>
            </a:r>
          </a:p>
        </p:txBody>
      </p:sp>
      <p:grpSp>
        <p:nvGrpSpPr>
          <p:cNvPr id="3" name="Group 2">
            <a:extLst>
              <a:ext uri="{FF2B5EF4-FFF2-40B4-BE49-F238E27FC236}">
                <a16:creationId xmlns:a16="http://schemas.microsoft.com/office/drawing/2014/main" id="{2D1226B1-E438-B98C-74AA-15297E2869AC}"/>
              </a:ext>
            </a:extLst>
          </p:cNvPr>
          <p:cNvGrpSpPr/>
          <p:nvPr userDrawn="1"/>
        </p:nvGrpSpPr>
        <p:grpSpPr>
          <a:xfrm>
            <a:off x="10972801" y="7594540"/>
            <a:ext cx="2591913" cy="481557"/>
            <a:chOff x="5179092" y="5483822"/>
            <a:chExt cx="3294001" cy="612000"/>
          </a:xfrm>
        </p:grpSpPr>
        <p:pic>
          <p:nvPicPr>
            <p:cNvPr id="4" name="Picture 3">
              <a:extLst>
                <a:ext uri="{FF2B5EF4-FFF2-40B4-BE49-F238E27FC236}">
                  <a16:creationId xmlns:a16="http://schemas.microsoft.com/office/drawing/2014/main" id="{0E1D0B9D-63B5-DAC2-ED23-816BD7F9EB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BD38B8C8-0F76-05A7-0A45-65FC84BF9CE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56913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20301" y="4896464"/>
            <a:ext cx="12813402" cy="2760898"/>
          </a:xfrm>
          <a:noFill/>
          <a:effectLst>
            <a:outerShdw blurRad="50800" dist="38100" dir="2700000" algn="tl" rotWithShape="0">
              <a:prstClr val="black">
                <a:alpha val="40000"/>
              </a:prstClr>
            </a:outerShdw>
          </a:effectLst>
        </p:spPr>
        <p:txBody>
          <a:bodyPr>
            <a:normAutofit/>
          </a:bodyPr>
          <a:lstStyle>
            <a:lvl1pPr algn="l">
              <a:defRPr sz="576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920300" y="3846378"/>
            <a:ext cx="12801600" cy="1085482"/>
          </a:xfrm>
        </p:spPr>
        <p:txBody>
          <a:bodyPr>
            <a:normAutofit/>
          </a:bodyPr>
          <a:lstStyle>
            <a:lvl1pPr marL="0" indent="0" algn="l">
              <a:buNone/>
              <a:defRPr sz="4480" b="0" i="0">
                <a:solidFill>
                  <a:srgbClr val="002060"/>
                </a:solidFill>
              </a:defRPr>
            </a:lvl1pPr>
            <a:lvl2pPr marL="731502" indent="0" algn="ctr">
              <a:buNone/>
              <a:defRPr>
                <a:solidFill>
                  <a:schemeClr val="tx1">
                    <a:tint val="75000"/>
                  </a:schemeClr>
                </a:solidFill>
              </a:defRPr>
            </a:lvl2pPr>
            <a:lvl3pPr marL="1463004" indent="0" algn="ctr">
              <a:buNone/>
              <a:defRPr>
                <a:solidFill>
                  <a:schemeClr val="tx1">
                    <a:tint val="75000"/>
                  </a:schemeClr>
                </a:solidFill>
              </a:defRPr>
            </a:lvl3pPr>
            <a:lvl4pPr marL="2194505" indent="0" algn="ctr">
              <a:buNone/>
              <a:defRPr>
                <a:solidFill>
                  <a:schemeClr val="tx1">
                    <a:tint val="75000"/>
                  </a:schemeClr>
                </a:solidFill>
              </a:defRPr>
            </a:lvl4pPr>
            <a:lvl5pPr marL="2926007" indent="0" algn="ctr">
              <a:buNone/>
              <a:defRPr>
                <a:solidFill>
                  <a:schemeClr val="tx1">
                    <a:tint val="75000"/>
                  </a:schemeClr>
                </a:solidFill>
              </a:defRPr>
            </a:lvl5pPr>
            <a:lvl6pPr marL="3657509" indent="0" algn="ctr">
              <a:buNone/>
              <a:defRPr>
                <a:solidFill>
                  <a:schemeClr val="tx1">
                    <a:tint val="75000"/>
                  </a:schemeClr>
                </a:solidFill>
              </a:defRPr>
            </a:lvl6pPr>
            <a:lvl7pPr marL="4389011" indent="0" algn="ctr">
              <a:buNone/>
              <a:defRPr>
                <a:solidFill>
                  <a:schemeClr val="tx1">
                    <a:tint val="75000"/>
                  </a:schemeClr>
                </a:solidFill>
              </a:defRPr>
            </a:lvl7pPr>
            <a:lvl8pPr marL="5120512" indent="0" algn="ctr">
              <a:buNone/>
              <a:defRPr>
                <a:solidFill>
                  <a:schemeClr val="tx1">
                    <a:tint val="75000"/>
                  </a:schemeClr>
                </a:solidFill>
              </a:defRPr>
            </a:lvl8pPr>
            <a:lvl9pPr marL="5852014"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030394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17" y="406135"/>
            <a:ext cx="13214557" cy="1221642"/>
          </a:xfrm>
        </p:spPr>
        <p:txBody>
          <a:bodyPr>
            <a:normAutofit/>
          </a:bodyPr>
          <a:lstStyle>
            <a:lvl1pPr algn="l">
              <a:defRPr sz="576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741942" y="1970385"/>
            <a:ext cx="13193712" cy="5686979"/>
          </a:xfrm>
        </p:spPr>
        <p:txBody>
          <a:bodyPr/>
          <a:lstStyle>
            <a:lvl1pPr algn="l">
              <a:defRPr sz="448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318862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5574" y="650460"/>
            <a:ext cx="10888950" cy="1160558"/>
          </a:xfrm>
        </p:spPr>
        <p:txBody>
          <a:bodyPr>
            <a:normAutofit/>
          </a:bodyPr>
          <a:lstStyle>
            <a:lvl1pPr algn="l">
              <a:defRPr sz="576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743322" y="1828802"/>
            <a:ext cx="10925605" cy="5672795"/>
          </a:xfrm>
        </p:spPr>
        <p:txBody>
          <a:bodyPr/>
          <a:lstStyle>
            <a:lvl1pPr>
              <a:defRPr sz="448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440330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2"/>
            <a:ext cx="12435840" cy="163449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3200">
                <a:solidFill>
                  <a:schemeClr val="tx1">
                    <a:tint val="75000"/>
                  </a:schemeClr>
                </a:solidFill>
              </a:defRPr>
            </a:lvl1pPr>
            <a:lvl2pPr marL="731502" indent="0">
              <a:buNone/>
              <a:defRPr sz="2880">
                <a:solidFill>
                  <a:schemeClr val="tx1">
                    <a:tint val="75000"/>
                  </a:schemeClr>
                </a:solidFill>
              </a:defRPr>
            </a:lvl2pPr>
            <a:lvl3pPr marL="1463004" indent="0">
              <a:buNone/>
              <a:defRPr sz="2560">
                <a:solidFill>
                  <a:schemeClr val="tx1">
                    <a:tint val="75000"/>
                  </a:schemeClr>
                </a:solidFill>
              </a:defRPr>
            </a:lvl3pPr>
            <a:lvl4pPr marL="2194505" indent="0">
              <a:buNone/>
              <a:defRPr sz="2240">
                <a:solidFill>
                  <a:schemeClr val="tx1">
                    <a:tint val="75000"/>
                  </a:schemeClr>
                </a:solidFill>
              </a:defRPr>
            </a:lvl4pPr>
            <a:lvl5pPr marL="2926007" indent="0">
              <a:buNone/>
              <a:defRPr sz="2240">
                <a:solidFill>
                  <a:schemeClr val="tx1">
                    <a:tint val="75000"/>
                  </a:schemeClr>
                </a:solidFill>
              </a:defRPr>
            </a:lvl5pPr>
            <a:lvl6pPr marL="3657509" indent="0">
              <a:buNone/>
              <a:defRPr sz="2240">
                <a:solidFill>
                  <a:schemeClr val="tx1">
                    <a:tint val="75000"/>
                  </a:schemeClr>
                </a:solidFill>
              </a:defRPr>
            </a:lvl6pPr>
            <a:lvl7pPr marL="4389011" indent="0">
              <a:buNone/>
              <a:defRPr sz="2240">
                <a:solidFill>
                  <a:schemeClr val="tx1">
                    <a:tint val="75000"/>
                  </a:schemeClr>
                </a:solidFill>
              </a:defRPr>
            </a:lvl7pPr>
            <a:lvl8pPr marL="5120512" indent="0">
              <a:buNone/>
              <a:defRPr sz="2240">
                <a:solidFill>
                  <a:schemeClr val="tx1">
                    <a:tint val="75000"/>
                  </a:schemeClr>
                </a:solidFill>
              </a:defRPr>
            </a:lvl8pPr>
            <a:lvl9pPr marL="5852014" indent="0">
              <a:buNone/>
              <a:defRPr sz="22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902305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1920242"/>
            <a:ext cx="6461760" cy="5431156"/>
          </a:xfrm>
        </p:spPr>
        <p:txBody>
          <a:bodyPr/>
          <a:lstStyle>
            <a:lvl1pPr>
              <a:defRPr sz="4480"/>
            </a:lvl1pPr>
            <a:lvl2pPr>
              <a:defRPr sz="3840"/>
            </a:lvl2pPr>
            <a:lvl3pPr>
              <a:defRPr sz="3200"/>
            </a:lvl3pPr>
            <a:lvl4pPr>
              <a:defRPr sz="2880"/>
            </a:lvl4pPr>
            <a:lvl5pPr>
              <a:defRPr sz="2880"/>
            </a:lvl5pPr>
            <a:lvl6pPr>
              <a:defRPr sz="2880"/>
            </a:lvl6pPr>
            <a:lvl7pPr>
              <a:defRPr sz="2880"/>
            </a:lvl7pPr>
            <a:lvl8pPr>
              <a:defRPr sz="2880"/>
            </a:lvl8pPr>
            <a:lvl9pPr>
              <a:defRPr sz="2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920242"/>
            <a:ext cx="6461760" cy="5431156"/>
          </a:xfrm>
        </p:spPr>
        <p:txBody>
          <a:bodyPr/>
          <a:lstStyle>
            <a:lvl1pPr>
              <a:defRPr sz="4480"/>
            </a:lvl1pPr>
            <a:lvl2pPr>
              <a:defRPr sz="3840"/>
            </a:lvl2pPr>
            <a:lvl3pPr>
              <a:defRPr sz="3200"/>
            </a:lvl3pPr>
            <a:lvl4pPr>
              <a:defRPr sz="2880"/>
            </a:lvl4pPr>
            <a:lvl5pPr>
              <a:defRPr sz="2880"/>
            </a:lvl5pPr>
            <a:lvl6pPr>
              <a:defRPr sz="2880"/>
            </a:lvl6pPr>
            <a:lvl7pPr>
              <a:defRPr sz="2880"/>
            </a:lvl7pPr>
            <a:lvl8pPr>
              <a:defRPr sz="2880"/>
            </a:lvl8pPr>
            <a:lvl9pPr>
              <a:defRPr sz="2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00471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510" y="717803"/>
            <a:ext cx="12949384" cy="1221640"/>
          </a:xfrm>
        </p:spPr>
        <p:txBody>
          <a:bodyPr>
            <a:normAutofit/>
          </a:bodyPr>
          <a:lstStyle>
            <a:lvl1pPr algn="l">
              <a:defRPr sz="576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835411" y="2778600"/>
            <a:ext cx="6464300" cy="767716"/>
          </a:xfrm>
        </p:spPr>
        <p:txBody>
          <a:bodyPr anchor="b"/>
          <a:lstStyle>
            <a:lvl1pPr marL="0" indent="0" algn="ctr">
              <a:buNone/>
              <a:defRPr sz="3840" b="1">
                <a:solidFill>
                  <a:schemeClr val="bg1"/>
                </a:solidFill>
              </a:defRPr>
            </a:lvl1pPr>
            <a:lvl2pPr marL="731502" indent="0">
              <a:buNone/>
              <a:defRPr sz="3200" b="1"/>
            </a:lvl2pPr>
            <a:lvl3pPr marL="1463004" indent="0">
              <a:buNone/>
              <a:defRPr sz="2880" b="1"/>
            </a:lvl3pPr>
            <a:lvl4pPr marL="2194505" indent="0">
              <a:buNone/>
              <a:defRPr sz="2560" b="1"/>
            </a:lvl4pPr>
            <a:lvl5pPr marL="2926007" indent="0">
              <a:buNone/>
              <a:defRPr sz="2560" b="1"/>
            </a:lvl5pPr>
            <a:lvl6pPr marL="3657509" indent="0">
              <a:buNone/>
              <a:defRPr sz="2560" b="1"/>
            </a:lvl6pPr>
            <a:lvl7pPr marL="4389011" indent="0">
              <a:buNone/>
              <a:defRPr sz="2560" b="1"/>
            </a:lvl7pPr>
            <a:lvl8pPr marL="5120512" indent="0">
              <a:buNone/>
              <a:defRPr sz="2560" b="1"/>
            </a:lvl8pPr>
            <a:lvl9pPr marL="5852014" indent="0">
              <a:buNone/>
              <a:defRPr sz="2560" b="1"/>
            </a:lvl9pPr>
          </a:lstStyle>
          <a:p>
            <a:pPr lvl="0"/>
            <a:r>
              <a:rPr lang="en-US" dirty="0"/>
              <a:t>Click to edit Master text styles</a:t>
            </a:r>
          </a:p>
        </p:txBody>
      </p:sp>
      <p:sp>
        <p:nvSpPr>
          <p:cNvPr id="4" name="Content Placeholder 3"/>
          <p:cNvSpPr>
            <a:spLocks noGrp="1"/>
          </p:cNvSpPr>
          <p:nvPr>
            <p:ph sz="half" idx="2"/>
          </p:nvPr>
        </p:nvSpPr>
        <p:spPr>
          <a:xfrm>
            <a:off x="835411" y="3534436"/>
            <a:ext cx="6464300" cy="3642071"/>
          </a:xfrm>
        </p:spPr>
        <p:txBody>
          <a:bodyPr/>
          <a:lstStyle>
            <a:lvl1pPr algn="ctr">
              <a:defRPr sz="3840">
                <a:solidFill>
                  <a:schemeClr val="bg1"/>
                </a:solidFill>
              </a:defRPr>
            </a:lvl1pPr>
            <a:lvl2pPr algn="ctr">
              <a:defRPr sz="3200">
                <a:solidFill>
                  <a:schemeClr val="bg1"/>
                </a:solidFill>
              </a:defRPr>
            </a:lvl2pPr>
            <a:lvl3pPr algn="ctr">
              <a:defRPr sz="2880">
                <a:solidFill>
                  <a:schemeClr val="bg1"/>
                </a:solidFill>
              </a:defRPr>
            </a:lvl3pPr>
            <a:lvl4pPr algn="ctr">
              <a:defRPr sz="2560">
                <a:solidFill>
                  <a:schemeClr val="bg1"/>
                </a:solidFill>
              </a:defRPr>
            </a:lvl4pPr>
            <a:lvl5pPr algn="ctr">
              <a:defRPr sz="2560">
                <a:solidFill>
                  <a:schemeClr val="bg1"/>
                </a:solidFill>
              </a:defRPr>
            </a:lvl5pPr>
            <a:lvl6pPr>
              <a:defRPr sz="2560"/>
            </a:lvl6pPr>
            <a:lvl7pPr>
              <a:defRPr sz="2560"/>
            </a:lvl7pPr>
            <a:lvl8pPr>
              <a:defRPr sz="2560"/>
            </a:lvl8pPr>
            <a:lvl9pPr>
              <a:defRPr sz="25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291605" y="2778600"/>
            <a:ext cx="6466840" cy="767716"/>
          </a:xfrm>
        </p:spPr>
        <p:txBody>
          <a:bodyPr anchor="b"/>
          <a:lstStyle>
            <a:lvl1pPr marL="0" indent="0" algn="ctr">
              <a:buNone/>
              <a:defRPr sz="3840" b="1">
                <a:solidFill>
                  <a:schemeClr val="bg1"/>
                </a:solidFill>
              </a:defRPr>
            </a:lvl1pPr>
            <a:lvl2pPr marL="731502" indent="0">
              <a:buNone/>
              <a:defRPr sz="3200" b="1"/>
            </a:lvl2pPr>
            <a:lvl3pPr marL="1463004" indent="0">
              <a:buNone/>
              <a:defRPr sz="2880" b="1"/>
            </a:lvl3pPr>
            <a:lvl4pPr marL="2194505" indent="0">
              <a:buNone/>
              <a:defRPr sz="2560" b="1"/>
            </a:lvl4pPr>
            <a:lvl5pPr marL="2926007" indent="0">
              <a:buNone/>
              <a:defRPr sz="2560" b="1"/>
            </a:lvl5pPr>
            <a:lvl6pPr marL="3657509" indent="0">
              <a:buNone/>
              <a:defRPr sz="2560" b="1"/>
            </a:lvl6pPr>
            <a:lvl7pPr marL="4389011" indent="0">
              <a:buNone/>
              <a:defRPr sz="2560" b="1"/>
            </a:lvl7pPr>
            <a:lvl8pPr marL="5120512" indent="0">
              <a:buNone/>
              <a:defRPr sz="2560" b="1"/>
            </a:lvl8pPr>
            <a:lvl9pPr marL="5852014" indent="0">
              <a:buNone/>
              <a:defRPr sz="2560" b="1"/>
            </a:lvl9pPr>
          </a:lstStyle>
          <a:p>
            <a:pPr lvl="0"/>
            <a:r>
              <a:rPr lang="en-US" dirty="0"/>
              <a:t>Click to edit Master text styles</a:t>
            </a:r>
          </a:p>
        </p:txBody>
      </p:sp>
      <p:sp>
        <p:nvSpPr>
          <p:cNvPr id="6" name="Content Placeholder 5"/>
          <p:cNvSpPr>
            <a:spLocks noGrp="1"/>
          </p:cNvSpPr>
          <p:nvPr>
            <p:ph sz="quarter" idx="4"/>
          </p:nvPr>
        </p:nvSpPr>
        <p:spPr>
          <a:xfrm>
            <a:off x="7291605" y="3534436"/>
            <a:ext cx="6466840" cy="3642071"/>
          </a:xfrm>
        </p:spPr>
        <p:txBody>
          <a:bodyPr/>
          <a:lstStyle>
            <a:lvl1pPr algn="ctr">
              <a:defRPr sz="3840">
                <a:solidFill>
                  <a:schemeClr val="bg1"/>
                </a:solidFill>
              </a:defRPr>
            </a:lvl1pPr>
            <a:lvl2pPr algn="ctr">
              <a:defRPr sz="3200">
                <a:solidFill>
                  <a:schemeClr val="bg1"/>
                </a:solidFill>
              </a:defRPr>
            </a:lvl2pPr>
            <a:lvl3pPr algn="ctr">
              <a:defRPr sz="2880">
                <a:solidFill>
                  <a:schemeClr val="bg1"/>
                </a:solidFill>
              </a:defRPr>
            </a:lvl3pPr>
            <a:lvl4pPr algn="ctr">
              <a:defRPr sz="2560">
                <a:solidFill>
                  <a:schemeClr val="bg1"/>
                </a:solidFill>
              </a:defRPr>
            </a:lvl4pPr>
            <a:lvl5pPr algn="ctr">
              <a:defRPr sz="2560">
                <a:solidFill>
                  <a:schemeClr val="bg1"/>
                </a:solidFill>
              </a:defRPr>
            </a:lvl5pPr>
            <a:lvl6pPr>
              <a:defRPr sz="2560"/>
            </a:lvl6pPr>
            <a:lvl7pPr>
              <a:defRPr sz="2560"/>
            </a:lvl7pPr>
            <a:lvl8pPr>
              <a:defRPr sz="2560"/>
            </a:lvl8pPr>
            <a:lvl9pPr>
              <a:defRPr sz="25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920828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2.png"/><Relationship Id="rId2" Type="http://schemas.openxmlformats.org/officeDocument/2006/relationships/slideLayout" Target="../slideLayouts/slideLayout5.xml"/><Relationship Id="rId16"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9.jp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803302C-615A-C3E1-7C63-7D8DE8CC811A}"/>
              </a:ext>
            </a:extLst>
          </p:cNvPr>
          <p:cNvGrpSpPr/>
          <p:nvPr userDrawn="1"/>
        </p:nvGrpSpPr>
        <p:grpSpPr>
          <a:xfrm>
            <a:off x="10972801" y="7594540"/>
            <a:ext cx="2591913" cy="481557"/>
            <a:chOff x="5179092" y="5483822"/>
            <a:chExt cx="3294001" cy="612000"/>
          </a:xfrm>
        </p:grpSpPr>
        <p:pic>
          <p:nvPicPr>
            <p:cNvPr id="3" name="Picture 2">
              <a:extLst>
                <a:ext uri="{FF2B5EF4-FFF2-40B4-BE49-F238E27FC236}">
                  <a16:creationId xmlns:a16="http://schemas.microsoft.com/office/drawing/2014/main" id="{93B5B20A-6EBA-D301-1627-ECECD33A53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87BFED39-5426-F4A5-F4DF-7BD27BF6E3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7"/>
            <a:ext cx="13167360" cy="1371600"/>
          </a:xfrm>
          <a:prstGeom prst="rect">
            <a:avLst/>
          </a:prstGeom>
        </p:spPr>
        <p:txBody>
          <a:bodyPr vert="horz" lIns="91440" tIns="45720" rIns="91440" bIns="45720" rtlCol="0" anchor="ctr">
            <a:normAutofit/>
          </a:bodyPr>
          <a:lstStyle/>
          <a:p>
            <a:r>
              <a:rPr lang="en-US"/>
              <a:t>Clicca per modificare lo stile del titolo principale</a:t>
            </a:r>
          </a:p>
        </p:txBody>
      </p:sp>
      <p:sp>
        <p:nvSpPr>
          <p:cNvPr id="3" name="Text Placeholder 2"/>
          <p:cNvSpPr>
            <a:spLocks noGrp="1"/>
          </p:cNvSpPr>
          <p:nvPr>
            <p:ph type="body" idx="1"/>
          </p:nvPr>
        </p:nvSpPr>
        <p:spPr>
          <a:xfrm>
            <a:off x="731520" y="1920242"/>
            <a:ext cx="13167360" cy="5431156"/>
          </a:xfrm>
          <a:prstGeom prst="rect">
            <a:avLst/>
          </a:prstGeom>
        </p:spPr>
        <p:txBody>
          <a:bodyPr vert="horz" lIns="91440" tIns="45720" rIns="91440" bIns="45720" rtlCol="0">
            <a:normAutofit/>
          </a:bodyPr>
          <a:lstStyle/>
          <a:p>
            <a:pPr lvl="0"/>
            <a:r>
              <a:rPr lang="en-US"/>
              <a:t>Clicca per modificare gli stili del testo principale</a:t>
            </a:r>
          </a:p>
          <a:p>
            <a:pPr lvl="1"/>
            <a:r>
              <a:rPr lang="en-US"/>
              <a:t>Secondo livello</a:t>
            </a:r>
          </a:p>
          <a:p>
            <a:pPr lvl="2"/>
            <a:r>
              <a:rPr lang="en-US"/>
              <a:t>Terzo livello</a:t>
            </a:r>
          </a:p>
          <a:p>
            <a:pPr lvl="3"/>
            <a:r>
              <a:rPr lang="en-US"/>
              <a:t>Quarto livello</a:t>
            </a:r>
          </a:p>
          <a:p>
            <a:pPr lvl="4"/>
            <a:r>
              <a:rPr lang="en-US"/>
              <a:t>Quinto livello</a:t>
            </a:r>
          </a:p>
        </p:txBody>
      </p:sp>
      <p:sp>
        <p:nvSpPr>
          <p:cNvPr id="4" name="Date Placeholder 3"/>
          <p:cNvSpPr>
            <a:spLocks noGrp="1"/>
          </p:cNvSpPr>
          <p:nvPr>
            <p:ph type="dt" sz="half" idx="2"/>
          </p:nvPr>
        </p:nvSpPr>
        <p:spPr>
          <a:xfrm>
            <a:off x="731520" y="7627622"/>
            <a:ext cx="3413760" cy="438150"/>
          </a:xfrm>
          <a:prstGeom prst="rect">
            <a:avLst/>
          </a:prstGeom>
        </p:spPr>
        <p:txBody>
          <a:bodyPr vert="horz" lIns="91440" tIns="45720" rIns="91440" bIns="45720" rtlCol="0" anchor="ctr"/>
          <a:lstStyle>
            <a:lvl1pPr algn="l">
              <a:defRPr sz="1920">
                <a:solidFill>
                  <a:schemeClr val="tx1">
                    <a:tint val="75000"/>
                  </a:schemeClr>
                </a:solidFill>
              </a:defRPr>
            </a:lvl1pPr>
          </a:lstStyle>
          <a:p>
            <a:fld id="{53074F12-AA26-4AC8-9962-C36BB8F32554}" type="datetimeFigureOut">
              <a:rPr lang="en-US" smtClean="0"/>
              <a:t>2/4/2026</a:t>
            </a:fld>
            <a:endParaRPr lang="en-US"/>
          </a:p>
        </p:txBody>
      </p:sp>
      <p:sp>
        <p:nvSpPr>
          <p:cNvPr id="5" name="Footer Placeholder 4"/>
          <p:cNvSpPr>
            <a:spLocks noGrp="1"/>
          </p:cNvSpPr>
          <p:nvPr>
            <p:ph type="ftr" sz="quarter" idx="3"/>
          </p:nvPr>
        </p:nvSpPr>
        <p:spPr>
          <a:xfrm>
            <a:off x="4998720" y="7627622"/>
            <a:ext cx="4632960" cy="438150"/>
          </a:xfrm>
          <a:prstGeom prst="rect">
            <a:avLst/>
          </a:prstGeom>
        </p:spPr>
        <p:txBody>
          <a:bodyPr vert="horz" lIns="91440" tIns="45720" rIns="91440" bIns="45720" rtlCol="0" anchor="ctr"/>
          <a:lstStyle>
            <a:lvl1pPr algn="ctr">
              <a:defRPr sz="19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2"/>
            <a:ext cx="3413760" cy="438150"/>
          </a:xfrm>
          <a:prstGeom prst="rect">
            <a:avLst/>
          </a:prstGeom>
        </p:spPr>
        <p:txBody>
          <a:bodyPr vert="horz" lIns="91440" tIns="45720" rIns="91440" bIns="45720" rtlCol="0" anchor="ctr"/>
          <a:lstStyle>
            <a:lvl1pPr algn="r">
              <a:defRPr sz="1920">
                <a:solidFill>
                  <a:schemeClr val="tx1">
                    <a:tint val="75000"/>
                  </a:schemeClr>
                </a:solidFill>
              </a:defRPr>
            </a:lvl1pPr>
          </a:lstStyle>
          <a:p>
            <a:fld id="{B82CCC60-E8CD-4174-8B1A-7DF615B22EEF}" type="slidenum">
              <a:rPr lang="en-US" smtClean="0"/>
              <a:t>‹#›</a:t>
            </a:fld>
            <a:endParaRPr lang="en-US"/>
          </a:p>
        </p:txBody>
      </p:sp>
      <p:grpSp>
        <p:nvGrpSpPr>
          <p:cNvPr id="7" name="Group 6">
            <a:extLst>
              <a:ext uri="{FF2B5EF4-FFF2-40B4-BE49-F238E27FC236}">
                <a16:creationId xmlns:a16="http://schemas.microsoft.com/office/drawing/2014/main" id="{CEE2402D-5F45-1436-E93A-4CCFB4577F3C}"/>
              </a:ext>
            </a:extLst>
          </p:cNvPr>
          <p:cNvGrpSpPr/>
          <p:nvPr userDrawn="1"/>
        </p:nvGrpSpPr>
        <p:grpSpPr>
          <a:xfrm>
            <a:off x="10972801" y="7594540"/>
            <a:ext cx="2591913" cy="481557"/>
            <a:chOff x="5179092" y="5483822"/>
            <a:chExt cx="3294001" cy="612000"/>
          </a:xfrm>
        </p:grpSpPr>
        <p:pic>
          <p:nvPicPr>
            <p:cNvPr id="10" name="Picture 9">
              <a:extLst>
                <a:ext uri="{FF2B5EF4-FFF2-40B4-BE49-F238E27FC236}">
                  <a16:creationId xmlns:a16="http://schemas.microsoft.com/office/drawing/2014/main" id="{789E920A-F21C-83F5-8AD6-B3AA4A12BE6C}"/>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11" name="Picture 10">
              <a:extLst>
                <a:ext uri="{FF2B5EF4-FFF2-40B4-BE49-F238E27FC236}">
                  <a16:creationId xmlns:a16="http://schemas.microsoft.com/office/drawing/2014/main" id="{3994A2BC-2AD0-2B5A-38D2-20A82E8767E2}"/>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400881843"/>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mc:AlternateContent xmlns:mc="http://schemas.openxmlformats.org/markup-compatibility/2006" xmlns:p14="http://schemas.microsoft.com/office/powerpoint/2010/main">
    <mc:Choice Requires="p14">
      <p:transition spd="slow" p14:dur="1500">
        <p:random/>
      </p:transition>
    </mc:Choice>
    <mc:Fallback>
      <p:transition spd="slow">
        <p:random/>
      </p:transition>
    </mc:Fallback>
  </mc:AlternateContent>
  <p:txStyles>
    <p:titleStyle>
      <a:lvl1pPr algn="ctr" defTabSz="1463004" rtl="0" eaLnBrk="1" latinLnBrk="0" hangingPunct="1">
        <a:spcBef>
          <a:spcPct val="0"/>
        </a:spcBef>
        <a:buNone/>
        <a:defRPr sz="7040" kern="1200">
          <a:solidFill>
            <a:schemeClr val="tx1"/>
          </a:solidFill>
          <a:latin typeface="+mj-lt"/>
          <a:ea typeface="+mj-ea"/>
          <a:cs typeface="+mj-cs"/>
        </a:defRPr>
      </a:lvl1pPr>
    </p:titleStyle>
    <p:bodyStyle>
      <a:lvl1pPr marL="548627" indent="-548627" algn="l" defTabSz="1463004" rtl="0" eaLnBrk="1" latinLnBrk="0" hangingPunct="1">
        <a:spcBef>
          <a:spcPct val="20000"/>
        </a:spcBef>
        <a:buFont typeface="Arial" pitchFamily="34" charset="0"/>
        <a:buChar char="•"/>
        <a:defRPr sz="5120" kern="1200">
          <a:solidFill>
            <a:schemeClr val="tx1"/>
          </a:solidFill>
          <a:latin typeface="+mn-lt"/>
          <a:ea typeface="+mn-ea"/>
          <a:cs typeface="+mn-cs"/>
        </a:defRPr>
      </a:lvl1pPr>
      <a:lvl2pPr marL="1188690" indent="-457188" algn="l" defTabSz="1463004" rtl="0" eaLnBrk="1" latinLnBrk="0" hangingPunct="1">
        <a:spcBef>
          <a:spcPct val="20000"/>
        </a:spcBef>
        <a:buFont typeface="Arial" pitchFamily="34" charset="0"/>
        <a:buChar char="–"/>
        <a:defRPr sz="4480" kern="1200">
          <a:solidFill>
            <a:schemeClr val="tx1"/>
          </a:solidFill>
          <a:latin typeface="+mn-lt"/>
          <a:ea typeface="+mn-ea"/>
          <a:cs typeface="+mn-cs"/>
        </a:defRPr>
      </a:lvl2pPr>
      <a:lvl3pPr marL="1828754" indent="-365750" algn="l" defTabSz="1463004" rtl="0" eaLnBrk="1" latinLnBrk="0" hangingPunct="1">
        <a:spcBef>
          <a:spcPct val="20000"/>
        </a:spcBef>
        <a:buFont typeface="Arial" pitchFamily="34" charset="0"/>
        <a:buChar char="•"/>
        <a:defRPr sz="3840" kern="1200">
          <a:solidFill>
            <a:schemeClr val="tx1"/>
          </a:solidFill>
          <a:latin typeface="+mn-lt"/>
          <a:ea typeface="+mn-ea"/>
          <a:cs typeface="+mn-cs"/>
        </a:defRPr>
      </a:lvl3pPr>
      <a:lvl4pPr marL="2560256" indent="-365750" algn="l" defTabSz="146300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91757" indent="-365750" algn="l" defTabSz="146300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4023259" indent="-365750" algn="l" defTabSz="146300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54761" indent="-365750" algn="l" defTabSz="146300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86263" indent="-365750" algn="l" defTabSz="146300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17764" indent="-365750" algn="l" defTabSz="146300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63004" rtl="0" eaLnBrk="1" latinLnBrk="0" hangingPunct="1">
        <a:defRPr sz="2880" kern="1200">
          <a:solidFill>
            <a:schemeClr val="tx1"/>
          </a:solidFill>
          <a:latin typeface="+mn-lt"/>
          <a:ea typeface="+mn-ea"/>
          <a:cs typeface="+mn-cs"/>
        </a:defRPr>
      </a:lvl1pPr>
      <a:lvl2pPr marL="731502" algn="l" defTabSz="1463004" rtl="0" eaLnBrk="1" latinLnBrk="0" hangingPunct="1">
        <a:defRPr sz="2880" kern="1200">
          <a:solidFill>
            <a:schemeClr val="tx1"/>
          </a:solidFill>
          <a:latin typeface="+mn-lt"/>
          <a:ea typeface="+mn-ea"/>
          <a:cs typeface="+mn-cs"/>
        </a:defRPr>
      </a:lvl2pPr>
      <a:lvl3pPr marL="1463004" algn="l" defTabSz="1463004" rtl="0" eaLnBrk="1" latinLnBrk="0" hangingPunct="1">
        <a:defRPr sz="2880" kern="1200">
          <a:solidFill>
            <a:schemeClr val="tx1"/>
          </a:solidFill>
          <a:latin typeface="+mn-lt"/>
          <a:ea typeface="+mn-ea"/>
          <a:cs typeface="+mn-cs"/>
        </a:defRPr>
      </a:lvl3pPr>
      <a:lvl4pPr marL="2194505" algn="l" defTabSz="1463004" rtl="0" eaLnBrk="1" latinLnBrk="0" hangingPunct="1">
        <a:defRPr sz="2880" kern="1200">
          <a:solidFill>
            <a:schemeClr val="tx1"/>
          </a:solidFill>
          <a:latin typeface="+mn-lt"/>
          <a:ea typeface="+mn-ea"/>
          <a:cs typeface="+mn-cs"/>
        </a:defRPr>
      </a:lvl4pPr>
      <a:lvl5pPr marL="2926007" algn="l" defTabSz="1463004" rtl="0" eaLnBrk="1" latinLnBrk="0" hangingPunct="1">
        <a:defRPr sz="2880" kern="1200">
          <a:solidFill>
            <a:schemeClr val="tx1"/>
          </a:solidFill>
          <a:latin typeface="+mn-lt"/>
          <a:ea typeface="+mn-ea"/>
          <a:cs typeface="+mn-cs"/>
        </a:defRPr>
      </a:lvl5pPr>
      <a:lvl6pPr marL="3657509" algn="l" defTabSz="1463004" rtl="0" eaLnBrk="1" latinLnBrk="0" hangingPunct="1">
        <a:defRPr sz="2880" kern="1200">
          <a:solidFill>
            <a:schemeClr val="tx1"/>
          </a:solidFill>
          <a:latin typeface="+mn-lt"/>
          <a:ea typeface="+mn-ea"/>
          <a:cs typeface="+mn-cs"/>
        </a:defRPr>
      </a:lvl6pPr>
      <a:lvl7pPr marL="4389011" algn="l" defTabSz="1463004" rtl="0" eaLnBrk="1" latinLnBrk="0" hangingPunct="1">
        <a:defRPr sz="2880" kern="1200">
          <a:solidFill>
            <a:schemeClr val="tx1"/>
          </a:solidFill>
          <a:latin typeface="+mn-lt"/>
          <a:ea typeface="+mn-ea"/>
          <a:cs typeface="+mn-cs"/>
        </a:defRPr>
      </a:lvl7pPr>
      <a:lvl8pPr marL="5120512" algn="l" defTabSz="1463004" rtl="0" eaLnBrk="1" latinLnBrk="0" hangingPunct="1">
        <a:defRPr sz="2880" kern="1200">
          <a:solidFill>
            <a:schemeClr val="tx1"/>
          </a:solidFill>
          <a:latin typeface="+mn-lt"/>
          <a:ea typeface="+mn-ea"/>
          <a:cs typeface="+mn-cs"/>
        </a:defRPr>
      </a:lvl8pPr>
      <a:lvl9pPr marL="5852014" algn="l" defTabSz="1463004" rtl="0" eaLnBrk="1" latinLnBrk="0" hangingPunct="1">
        <a:defRPr sz="2880" kern="1200">
          <a:solidFill>
            <a:schemeClr val="tx1"/>
          </a:solidFill>
          <a:latin typeface="+mn-lt"/>
          <a:ea typeface="+mn-ea"/>
          <a:cs typeface="+mn-cs"/>
        </a:defRPr>
      </a:lvl9pPr>
    </p:otherStyle>
  </p:txStyles>
</p:sldMaster>
</file>

<file path=ppt/slideMasters/slideMaster3.xml><?xml version="1.0" encoding="utf-8"?>
<p:sldMaster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8F85D70-F2AC-447D-8A78-FEEC44682EDD}"/>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de-DE"/>
              <a:t>Modifica formato titolo master</a:t>
            </a:r>
          </a:p>
        </p:txBody>
      </p:sp>
      <p:sp>
        <p:nvSpPr>
          <p:cNvPr id="3" name="Textplatzhalter 2">
            <a:extLst>
              <a:ext uri="{FF2B5EF4-FFF2-40B4-BE49-F238E27FC236}">
                <a16:creationId xmlns:a16="http://schemas.microsoft.com/office/drawing/2014/main" id="{A717BDA8-B1A0-45C4-AC9F-61559F6C5E53}"/>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de-DE"/>
              <a:t>Modifica formato testo master</a:t>
            </a:r>
          </a:p>
          <a:p>
            <a:pPr lvl="1"/>
            <a:r>
              <a:rPr lang="de-DE"/>
              <a:t>Secondo livello</a:t>
            </a:r>
          </a:p>
          <a:p>
            <a:pPr lvl="2"/>
            <a:r>
              <a:rPr lang="de-DE"/>
              <a:t>Terzo livello</a:t>
            </a:r>
          </a:p>
          <a:p>
            <a:pPr lvl="3"/>
            <a:r>
              <a:rPr lang="de-DE"/>
              <a:t>Quarto livello</a:t>
            </a:r>
          </a:p>
          <a:p>
            <a:pPr lvl="4"/>
            <a:r>
              <a:rPr lang="de-DE"/>
              <a:t>Quinto livello</a:t>
            </a:r>
          </a:p>
        </p:txBody>
      </p:sp>
      <p:sp>
        <p:nvSpPr>
          <p:cNvPr id="4" name="Datumsplatzhalter 3">
            <a:extLst>
              <a:ext uri="{FF2B5EF4-FFF2-40B4-BE49-F238E27FC236}">
                <a16:creationId xmlns:a16="http://schemas.microsoft.com/office/drawing/2014/main" id="{FFC3238E-8B55-419A-B4AD-C24D7C785DB8}"/>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F376C6F7-ECD9-4CCB-A071-813575DC14D8}"/>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r>
              <a:rPr lang="de-DE" dirty="0"/>
              <a:t>ICT8210</a:t>
            </a:r>
          </a:p>
        </p:txBody>
      </p:sp>
      <p:sp>
        <p:nvSpPr>
          <p:cNvPr id="6" name="Foliennummernplatzhalter 5">
            <a:extLst>
              <a:ext uri="{FF2B5EF4-FFF2-40B4-BE49-F238E27FC236}">
                <a16:creationId xmlns:a16="http://schemas.microsoft.com/office/drawing/2014/main" id="{CC818865-EA25-4723-987B-D4642005282A}"/>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AFB950C3-B6C7-4DE8-8136-AF52879A290E}" type="slidenum">
              <a:rPr lang="de-DE" smtClean="0"/>
              <a:t>‹#›</a:t>
            </a:fld>
            <a:endParaRPr lang="de-DE"/>
          </a:p>
        </p:txBody>
      </p:sp>
      <p:grpSp>
        <p:nvGrpSpPr>
          <p:cNvPr id="8" name="Group 7">
            <a:extLst>
              <a:ext uri="{FF2B5EF4-FFF2-40B4-BE49-F238E27FC236}">
                <a16:creationId xmlns:a16="http://schemas.microsoft.com/office/drawing/2014/main" id="{6F82EDA3-B365-D62A-9305-BADAFF4326EF}"/>
              </a:ext>
            </a:extLst>
          </p:cNvPr>
          <p:cNvGrpSpPr/>
          <p:nvPr userDrawn="1"/>
        </p:nvGrpSpPr>
        <p:grpSpPr>
          <a:xfrm>
            <a:off x="10972801" y="7594540"/>
            <a:ext cx="2591913" cy="481557"/>
            <a:chOff x="5179092" y="5483822"/>
            <a:chExt cx="3294001" cy="612000"/>
          </a:xfrm>
        </p:grpSpPr>
        <p:pic>
          <p:nvPicPr>
            <p:cNvPr id="9" name="Picture 8">
              <a:extLst>
                <a:ext uri="{FF2B5EF4-FFF2-40B4-BE49-F238E27FC236}">
                  <a16:creationId xmlns:a16="http://schemas.microsoft.com/office/drawing/2014/main" id="{A7CEB6EE-7D23-4305-0C9D-02AD3FD5BCC3}"/>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10" name="Picture 9">
              <a:extLst>
                <a:ext uri="{FF2B5EF4-FFF2-40B4-BE49-F238E27FC236}">
                  <a16:creationId xmlns:a16="http://schemas.microsoft.com/office/drawing/2014/main" id="{57175689-15C5-D952-373A-3A8B862FF4DC}"/>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65394684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mc:AlternateContent xmlns:mc="http://schemas.openxmlformats.org/markup-compatibility/2006" xmlns:p14="http://schemas.microsoft.com/office/powerpoint/2010/main">
    <mc:Choice Requires="p14">
      <p:transition spd="slow" p14:dur="1500">
        <p:random/>
      </p:transition>
    </mc:Choice>
    <mc:Fallback>
      <p:transition spd="slow">
        <p:random/>
      </p:transition>
    </mc:Fallback>
  </mc:AlternateConten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de-DE"/>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https://www.youtube.com/embed/elxVj_ddYf4?feature=oembed" TargetMode="External"/><Relationship Id="rId1" Type="http://schemas.openxmlformats.org/officeDocument/2006/relationships/tags" Target="../tags/tag6.xml"/><Relationship Id="rId5" Type="http://schemas.openxmlformats.org/officeDocument/2006/relationships/image" Target="../media/image24.jpeg"/><Relationship Id="rId4"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8.xml"/><Relationship Id="rId1" Type="http://schemas.openxmlformats.org/officeDocument/2006/relationships/tags" Target="../tags/tag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9.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notesSlide" Target="../notesSlides/notesSlide13.xml"/><Relationship Id="rId7" Type="http://schemas.openxmlformats.org/officeDocument/2006/relationships/diagramData" Target="../diagrams/data2.xml"/><Relationship Id="rId2" Type="http://schemas.openxmlformats.org/officeDocument/2006/relationships/slideLayout" Target="../slideLayouts/slideLayout18.xml"/><Relationship Id="rId1" Type="http://schemas.openxmlformats.org/officeDocument/2006/relationships/tags" Target="../tags/tag10.xml"/><Relationship Id="rId6" Type="http://schemas.openxmlformats.org/officeDocument/2006/relationships/image" Target="../media/image33.jpeg"/><Relationship Id="rId11" Type="http://schemas.microsoft.com/office/2007/relationships/diagramDrawing" Target="../diagrams/drawing2.xml"/><Relationship Id="rId5" Type="http://schemas.openxmlformats.org/officeDocument/2006/relationships/image" Target="../media/image32.png"/><Relationship Id="rId10" Type="http://schemas.openxmlformats.org/officeDocument/2006/relationships/diagramColors" Target="../diagrams/colors2.xml"/><Relationship Id="rId4" Type="http://schemas.openxmlformats.org/officeDocument/2006/relationships/image" Target="../media/image31.jpg"/><Relationship Id="rId9"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15.xml"/><Relationship Id="rId7" Type="http://schemas.openxmlformats.org/officeDocument/2006/relationships/diagramQuickStyle" Target="../diagrams/quickStyle3.xml"/><Relationship Id="rId2" Type="http://schemas.openxmlformats.org/officeDocument/2006/relationships/slideLayout" Target="../slideLayouts/slideLayout18.xml"/><Relationship Id="rId1" Type="http://schemas.openxmlformats.org/officeDocument/2006/relationships/tags" Target="../tags/tag1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5.png"/><Relationship Id="rId9" Type="http://schemas.microsoft.com/office/2007/relationships/diagramDrawing" Target="../diagrams/drawing3.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notesSlide" Target="../notesSlides/notesSlide16.xml"/><Relationship Id="rId7" Type="http://schemas.openxmlformats.org/officeDocument/2006/relationships/diagramQuickStyle" Target="../diagrams/quickStyle4.xml"/><Relationship Id="rId2" Type="http://schemas.openxmlformats.org/officeDocument/2006/relationships/slideLayout" Target="../slideLayouts/slideLayout18.xml"/><Relationship Id="rId1" Type="http://schemas.openxmlformats.org/officeDocument/2006/relationships/tags" Target="../tags/tag12.xml"/><Relationship Id="rId6" Type="http://schemas.openxmlformats.org/officeDocument/2006/relationships/diagramLayout" Target="../diagrams/layout4.xml"/><Relationship Id="rId11" Type="http://schemas.openxmlformats.org/officeDocument/2006/relationships/image" Target="../media/image2.png"/><Relationship Id="rId5" Type="http://schemas.openxmlformats.org/officeDocument/2006/relationships/diagramData" Target="../diagrams/data4.xml"/><Relationship Id="rId10" Type="http://schemas.openxmlformats.org/officeDocument/2006/relationships/image" Target="../media/image1.png"/><Relationship Id="rId4" Type="http://schemas.openxmlformats.org/officeDocument/2006/relationships/image" Target="../media/image36.png"/><Relationship Id="rId9" Type="http://schemas.microsoft.com/office/2007/relationships/diagramDrawing" Target="../diagrams/drawing4.xml"/></Relationships>
</file>

<file path=ppt/slides/_rels/slide2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7.xml"/><Relationship Id="rId7" Type="http://schemas.openxmlformats.org/officeDocument/2006/relationships/diagramColors" Target="../diagrams/colors5.xml"/><Relationship Id="rId2" Type="http://schemas.openxmlformats.org/officeDocument/2006/relationships/slideLayout" Target="../slideLayouts/slideLayout18.xml"/><Relationship Id="rId1" Type="http://schemas.openxmlformats.org/officeDocument/2006/relationships/tags" Target="../tags/tag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tags" Target="../tags/tag14.xml"/></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18.xml"/><Relationship Id="rId1" Type="http://schemas.openxmlformats.org/officeDocument/2006/relationships/tags" Target="../tags/tag15.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39.png"/><Relationship Id="rId4" Type="http://schemas.openxmlformats.org/officeDocument/2006/relationships/diagramLayout" Target="../diagrams/layout6.xml"/><Relationship Id="rId9" Type="http://schemas.openxmlformats.org/officeDocument/2006/relationships/image" Target="../media/image38.jpg"/></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9.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tags" Target="../tags/tag16.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tags" Target="../tags/tag17.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tags" Target="../tags/tag18.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notesSlide" Target="../notesSlides/notesSlide22.xml"/><Relationship Id="rId7" Type="http://schemas.openxmlformats.org/officeDocument/2006/relationships/diagramQuickStyle" Target="../diagrams/quickStyle7.xml"/><Relationship Id="rId2" Type="http://schemas.openxmlformats.org/officeDocument/2006/relationships/slideLayout" Target="../slideLayouts/slideLayout18.xml"/><Relationship Id="rId1" Type="http://schemas.openxmlformats.org/officeDocument/2006/relationships/tags" Target="../tags/tag19.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47.png"/><Relationship Id="rId9" Type="http://schemas.microsoft.com/office/2007/relationships/diagramDrawing" Target="../diagrams/drawing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8.xml"/><Relationship Id="rId1" Type="http://schemas.openxmlformats.org/officeDocument/2006/relationships/tags" Target="../tags/tag2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slideLayout" Target="../slideLayouts/slideLayout18.xml"/><Relationship Id="rId7" Type="http://schemas.openxmlformats.org/officeDocument/2006/relationships/diagramLayout" Target="../diagrams/layout8.xml"/><Relationship Id="rId2" Type="http://schemas.openxmlformats.org/officeDocument/2006/relationships/tags" Target="../tags/tag21.xml"/><Relationship Id="rId1" Type="http://schemas.openxmlformats.org/officeDocument/2006/relationships/customXml" Target="../../customXml/item1.xml"/><Relationship Id="rId6" Type="http://schemas.openxmlformats.org/officeDocument/2006/relationships/diagramData" Target="../diagrams/data8.xml"/><Relationship Id="rId5" Type="http://schemas.openxmlformats.org/officeDocument/2006/relationships/image" Target="../media/image46.png"/><Relationship Id="rId10" Type="http://schemas.microsoft.com/office/2007/relationships/diagramDrawing" Target="../diagrams/drawing8.xml"/><Relationship Id="rId4" Type="http://schemas.openxmlformats.org/officeDocument/2006/relationships/notesSlide" Target="../notesSlides/notesSlide24.xml"/><Relationship Id="rId9" Type="http://schemas.openxmlformats.org/officeDocument/2006/relationships/diagramColors" Target="../diagrams/colors8.xml"/></Relationships>
</file>

<file path=ppt/slides/_rels/slide3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customXml" Target="../../customXml/item2.xml"/><Relationship Id="rId7" Type="http://schemas.openxmlformats.org/officeDocument/2006/relationships/image" Target="../media/image46.png"/><Relationship Id="rId2" Type="http://schemas.openxmlformats.org/officeDocument/2006/relationships/tags" Target="../tags/tag22.xml"/><Relationship Id="rId1" Type="http://schemas.openxmlformats.org/officeDocument/2006/relationships/customXml" Target="../../customXml/item3.xml"/><Relationship Id="rId6" Type="http://schemas.openxmlformats.org/officeDocument/2006/relationships/notesSlide" Target="../notesSlides/notesSlide25.xml"/><Relationship Id="rId5" Type="http://schemas.openxmlformats.org/officeDocument/2006/relationships/slideLayout" Target="../slideLayouts/slideLayout18.xml"/><Relationship Id="rId4" Type="http://schemas.openxmlformats.org/officeDocument/2006/relationships/tags" Target="../tags/tag23.xml"/><Relationship Id="rId9" Type="http://schemas.openxmlformats.org/officeDocument/2006/relationships/image" Target="../media/image50.png"/></Relationships>
</file>

<file path=ppt/slides/_rels/slide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1.png"/><Relationship Id="rId7"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18.xml"/><Relationship Id="rId5" Type="http://schemas.openxmlformats.org/officeDocument/2006/relationships/image" Target="../media/image59.jpeg"/><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slideLayout" Target="../slideLayouts/slideLayout18.xml"/><Relationship Id="rId7" Type="http://schemas.openxmlformats.org/officeDocument/2006/relationships/diagramLayout" Target="../diagrams/layout9.xml"/><Relationship Id="rId2" Type="http://schemas.openxmlformats.org/officeDocument/2006/relationships/tags" Target="../tags/tag24.xml"/><Relationship Id="rId1" Type="http://schemas.openxmlformats.org/officeDocument/2006/relationships/customXml" Target="../../customXml/item4.xml"/><Relationship Id="rId6" Type="http://schemas.openxmlformats.org/officeDocument/2006/relationships/diagramData" Target="../diagrams/data9.xml"/><Relationship Id="rId5" Type="http://schemas.openxmlformats.org/officeDocument/2006/relationships/image" Target="../media/image46.png"/><Relationship Id="rId10" Type="http://schemas.microsoft.com/office/2007/relationships/diagramDrawing" Target="../diagrams/drawing9.xml"/><Relationship Id="rId4" Type="http://schemas.openxmlformats.org/officeDocument/2006/relationships/notesSlide" Target="../notesSlides/notesSlide29.xml"/><Relationship Id="rId9" Type="http://schemas.openxmlformats.org/officeDocument/2006/relationships/diagramColors" Target="../diagrams/colors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5.xml"/><Relationship Id="rId1" Type="http://schemas.openxmlformats.org/officeDocument/2006/relationships/customXml" Target="../../customXml/item5.xml"/><Relationship Id="rId5" Type="http://schemas.openxmlformats.org/officeDocument/2006/relationships/image" Target="../media/image46.png"/><Relationship Id="rId4"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6.xml"/><Relationship Id="rId1" Type="http://schemas.openxmlformats.org/officeDocument/2006/relationships/customXml" Target="../../customXml/item6.xml"/><Relationship Id="rId5" Type="http://schemas.openxmlformats.org/officeDocument/2006/relationships/image" Target="../media/image46.png"/><Relationship Id="rId4"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7.xml"/><Relationship Id="rId1" Type="http://schemas.openxmlformats.org/officeDocument/2006/relationships/customXml" Target="../../customXml/item7.xml"/><Relationship Id="rId5" Type="http://schemas.openxmlformats.org/officeDocument/2006/relationships/image" Target="../media/image46.png"/><Relationship Id="rId4"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8.xml"/><Relationship Id="rId1" Type="http://schemas.openxmlformats.org/officeDocument/2006/relationships/customXml" Target="../../customXml/item8.xml"/><Relationship Id="rId5" Type="http://schemas.openxmlformats.org/officeDocument/2006/relationships/image" Target="../media/image61.png"/><Relationship Id="rId4" Type="http://schemas.openxmlformats.org/officeDocument/2006/relationships/notesSlide" Target="../notesSlides/notesSlide34.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18.xml"/><Relationship Id="rId1" Type="http://schemas.openxmlformats.org/officeDocument/2006/relationships/tags" Target="../tags/tag29.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18.xml"/><Relationship Id="rId1" Type="http://schemas.openxmlformats.org/officeDocument/2006/relationships/tags" Target="../tags/tag30.xml"/><Relationship Id="rId5" Type="http://schemas.openxmlformats.org/officeDocument/2006/relationships/image" Target="../media/image65.png"/><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18.xml"/><Relationship Id="rId1" Type="http://schemas.openxmlformats.org/officeDocument/2006/relationships/tags" Target="../tags/tag31.xml"/><Relationship Id="rId4" Type="http://schemas.openxmlformats.org/officeDocument/2006/relationships/image" Target="../media/image67.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68.png"/><Relationship Id="rId2" Type="http://schemas.openxmlformats.org/officeDocument/2006/relationships/tags" Target="../tags/tag32.xml"/><Relationship Id="rId1" Type="http://schemas.openxmlformats.org/officeDocument/2006/relationships/customXml" Target="../../customXml/item9.xml"/><Relationship Id="rId6" Type="http://schemas.openxmlformats.org/officeDocument/2006/relationships/hyperlink" Target="https://www.youtube.com/watch?v=aSBSLYx3rwA" TargetMode="External"/><Relationship Id="rId5" Type="http://schemas.openxmlformats.org/officeDocument/2006/relationships/image" Target="../media/image62.png"/><Relationship Id="rId4"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20.xml"/><Relationship Id="rId1" Type="http://schemas.openxmlformats.org/officeDocument/2006/relationships/tags" Target="../tags/tag33.xml"/></Relationships>
</file>

<file path=ppt/slides/_rels/slide5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70.png"/><Relationship Id="rId7" Type="http://schemas.openxmlformats.org/officeDocument/2006/relationships/diagramColors" Target="../diagrams/colors10.xml"/><Relationship Id="rId2" Type="http://schemas.openxmlformats.org/officeDocument/2006/relationships/notesSlide" Target="../notesSlides/notesSlide36.xml"/><Relationship Id="rId1" Type="http://schemas.openxmlformats.org/officeDocument/2006/relationships/slideLayout" Target="../slideLayouts/slideLayout20.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0.xml"/><Relationship Id="rId1" Type="http://schemas.openxmlformats.org/officeDocument/2006/relationships/tags" Target="../tags/tag34.xml"/><Relationship Id="rId4" Type="http://schemas.openxmlformats.org/officeDocument/2006/relationships/image" Target="../media/image72.jpeg"/></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17.xml"/><Relationship Id="rId1" Type="http://schemas.openxmlformats.org/officeDocument/2006/relationships/tags" Target="../tags/tag35.xml"/><Relationship Id="rId4" Type="http://schemas.openxmlformats.org/officeDocument/2006/relationships/image" Target="../media/image74.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0.xml"/><Relationship Id="rId1" Type="http://schemas.openxmlformats.org/officeDocument/2006/relationships/tags" Target="../tags/tag36.xml"/><Relationship Id="rId5" Type="http://schemas.openxmlformats.org/officeDocument/2006/relationships/image" Target="../media/image76.png"/><Relationship Id="rId4" Type="http://schemas.openxmlformats.org/officeDocument/2006/relationships/image" Target="../media/image75.png"/></Relationships>
</file>

<file path=ppt/slides/_rels/slide5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28.xml"/><Relationship Id="rId1" Type="http://schemas.openxmlformats.org/officeDocument/2006/relationships/tags" Target="../tags/tag37.xml"/><Relationship Id="rId4" Type="http://schemas.openxmlformats.org/officeDocument/2006/relationships/image" Target="../media/image78.png"/></Relationships>
</file>

<file path=ppt/slides/_rels/slide57.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jpeg"/><Relationship Id="rId1" Type="http://schemas.openxmlformats.org/officeDocument/2006/relationships/slideLayout" Target="../slideLayouts/slideLayout28.xml"/><Relationship Id="rId5" Type="http://schemas.openxmlformats.org/officeDocument/2006/relationships/image" Target="../media/image2.png"/><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0.xml"/><Relationship Id="rId1" Type="http://schemas.openxmlformats.org/officeDocument/2006/relationships/tags" Target="../tags/tag3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81.jpe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9.xml"/><Relationship Id="rId1" Type="http://schemas.openxmlformats.org/officeDocument/2006/relationships/customXml" Target="../../customXml/item10.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notesSlide" Target="../notesSlides/notesSlide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8.xml"/><Relationship Id="rId1" Type="http://schemas.openxmlformats.org/officeDocument/2006/relationships/tags" Target="../tags/tag4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84.png"/></Relationships>
</file>

<file path=ppt/slides/_rels/slide6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20.xml"/><Relationship Id="rId1" Type="http://schemas.openxmlformats.org/officeDocument/2006/relationships/tags" Target="../tags/tag41.xml"/><Relationship Id="rId4" Type="http://schemas.openxmlformats.org/officeDocument/2006/relationships/image" Target="../media/image85.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8.xml"/><Relationship Id="rId1" Type="http://schemas.openxmlformats.org/officeDocument/2006/relationships/tags" Target="../tags/tag42.xml"/><Relationship Id="rId5" Type="http://schemas.openxmlformats.org/officeDocument/2006/relationships/image" Target="../media/image86.png"/><Relationship Id="rId4" Type="http://schemas.openxmlformats.org/officeDocument/2006/relationships/image" Target="../media/image75.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89.png"/><Relationship Id="rId2" Type="http://schemas.openxmlformats.org/officeDocument/2006/relationships/slideLayout" Target="../slideLayouts/slideLayout23.xml"/><Relationship Id="rId1" Type="http://schemas.openxmlformats.org/officeDocument/2006/relationships/tags" Target="../tags/tag43.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75.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5.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6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6.xml"/><Relationship Id="rId1" Type="http://schemas.openxmlformats.org/officeDocument/2006/relationships/slideLayout" Target="../slideLayouts/slideLayout28.xml"/><Relationship Id="rId4" Type="http://schemas.openxmlformats.org/officeDocument/2006/relationships/image" Target="../media/image91.png"/></Relationships>
</file>

<file path=ppt/slides/_rels/slide6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slideLayout" Target="../slideLayouts/slideLayout20.xml"/><Relationship Id="rId1" Type="http://schemas.openxmlformats.org/officeDocument/2006/relationships/tags" Target="../tags/tag44.xml"/><Relationship Id="rId4" Type="http://schemas.openxmlformats.org/officeDocument/2006/relationships/image" Target="../media/image93.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slideLayout" Target="../slideLayouts/slideLayout20.xml"/><Relationship Id="rId1" Type="http://schemas.openxmlformats.org/officeDocument/2006/relationships/tags" Target="../tags/tag45.xml"/><Relationship Id="rId5" Type="http://schemas.openxmlformats.org/officeDocument/2006/relationships/image" Target="../media/image95.png"/><Relationship Id="rId4" Type="http://schemas.openxmlformats.org/officeDocument/2006/relationships/image" Target="../media/image9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98.png"/><Relationship Id="rId2" Type="http://schemas.openxmlformats.org/officeDocument/2006/relationships/slideLayout" Target="../slideLayouts/slideLayout20.xml"/><Relationship Id="rId1" Type="http://schemas.openxmlformats.org/officeDocument/2006/relationships/tags" Target="../tags/tag46.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2.png"/></Relationships>
</file>

<file path=ppt/slides/_rels/slide71.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108.png"/><Relationship Id="rId2" Type="http://schemas.openxmlformats.org/officeDocument/2006/relationships/slideLayout" Target="../slideLayouts/slideLayout20.xml"/><Relationship Id="rId1" Type="http://schemas.openxmlformats.org/officeDocument/2006/relationships/tags" Target="../tags/tag47.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8.xml"/><Relationship Id="rId1" Type="http://schemas.openxmlformats.org/officeDocument/2006/relationships/tags" Target="../tags/tag48.xml"/><Relationship Id="rId6" Type="http://schemas.openxmlformats.org/officeDocument/2006/relationships/image" Target="../media/image111.png"/><Relationship Id="rId5" Type="http://schemas.openxmlformats.org/officeDocument/2006/relationships/image" Target="../media/image110.jpeg"/><Relationship Id="rId4" Type="http://schemas.openxmlformats.org/officeDocument/2006/relationships/image" Target="../media/image109.png"/></Relationships>
</file>

<file path=ppt/slides/_rels/slide7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slideLayout" Target="../slideLayouts/slideLayout18.xml"/><Relationship Id="rId1" Type="http://schemas.openxmlformats.org/officeDocument/2006/relationships/tags" Target="../tags/tag49.xml"/></Relationships>
</file>

<file path=ppt/slides/_rels/slide74.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slideLayout" Target="../slideLayouts/slideLayout18.xml"/><Relationship Id="rId1" Type="http://schemas.openxmlformats.org/officeDocument/2006/relationships/tags" Target="../tags/tag50.xml"/><Relationship Id="rId4" Type="http://schemas.openxmlformats.org/officeDocument/2006/relationships/image" Target="../media/image114.png"/></Relationships>
</file>

<file path=ppt/slides/_rels/slide75.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slideLayout" Target="../slideLayouts/slideLayout18.xml"/><Relationship Id="rId1" Type="http://schemas.openxmlformats.org/officeDocument/2006/relationships/tags" Target="../tags/tag51.xml"/><Relationship Id="rId4" Type="http://schemas.openxmlformats.org/officeDocument/2006/relationships/image" Target="../media/image116.png"/></Relationships>
</file>

<file path=ppt/slides/_rels/slide7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49.xml"/><Relationship Id="rId1" Type="http://schemas.openxmlformats.org/officeDocument/2006/relationships/slideLayout" Target="../slideLayouts/slideLayout28.xml"/><Relationship Id="rId4" Type="http://schemas.openxmlformats.org/officeDocument/2006/relationships/image" Target="../media/image118.png"/></Relationships>
</file>

<file path=ppt/slides/_rels/slide7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slideLayout" Target="../slideLayouts/slideLayout20.xml"/><Relationship Id="rId1" Type="http://schemas.openxmlformats.org/officeDocument/2006/relationships/tags" Target="../tags/tag5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0.xml"/><Relationship Id="rId1" Type="http://schemas.openxmlformats.org/officeDocument/2006/relationships/tags" Target="../tags/tag53.xml"/><Relationship Id="rId6" Type="http://schemas.openxmlformats.org/officeDocument/2006/relationships/image" Target="../media/image93.png"/><Relationship Id="rId5" Type="http://schemas.openxmlformats.org/officeDocument/2006/relationships/image" Target="../media/image120.png"/><Relationship Id="rId4" Type="http://schemas.openxmlformats.org/officeDocument/2006/relationships/image" Target="../media/image119.png"/></Relationships>
</file>

<file path=ppt/slides/_rels/slide79.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51.xml"/><Relationship Id="rId7" Type="http://schemas.openxmlformats.org/officeDocument/2006/relationships/image" Target="../media/image125.png"/><Relationship Id="rId2" Type="http://schemas.openxmlformats.org/officeDocument/2006/relationships/slideLayout" Target="../slideLayouts/slideLayout20.xml"/><Relationship Id="rId1" Type="http://schemas.openxmlformats.org/officeDocument/2006/relationships/tags" Target="../tags/tag54.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81.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2.png"/><Relationship Id="rId1" Type="http://schemas.openxmlformats.org/officeDocument/2006/relationships/slideLayout" Target="../slideLayouts/slideLayout28.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8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slideLayout" Target="../slideLayouts/slideLayout28.xml"/><Relationship Id="rId1" Type="http://schemas.openxmlformats.org/officeDocument/2006/relationships/tags" Target="../tags/tag55.xml"/><Relationship Id="rId4" Type="http://schemas.openxmlformats.org/officeDocument/2006/relationships/image" Target="../media/image130.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0.xml"/><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slideLayout" Target="../slideLayouts/slideLayout20.xml"/><Relationship Id="rId7" Type="http://schemas.openxmlformats.org/officeDocument/2006/relationships/diagramLayout" Target="../diagrams/layout11.xml"/><Relationship Id="rId12" Type="http://schemas.openxmlformats.org/officeDocument/2006/relationships/image" Target="../media/image133.jpeg"/><Relationship Id="rId2" Type="http://schemas.openxmlformats.org/officeDocument/2006/relationships/video" Target="https://www.youtube.com/embed/5S5hRRio-E8?feature=oembed" TargetMode="External"/><Relationship Id="rId1" Type="http://schemas.openxmlformats.org/officeDocument/2006/relationships/tags" Target="../tags/tag56.xml"/><Relationship Id="rId6" Type="http://schemas.openxmlformats.org/officeDocument/2006/relationships/diagramData" Target="../diagrams/data11.xml"/><Relationship Id="rId11" Type="http://schemas.openxmlformats.org/officeDocument/2006/relationships/image" Target="../media/image132.jpeg"/><Relationship Id="rId5" Type="http://schemas.openxmlformats.org/officeDocument/2006/relationships/image" Target="../media/image131.jpeg"/><Relationship Id="rId10" Type="http://schemas.microsoft.com/office/2007/relationships/diagramDrawing" Target="../diagrams/drawing11.xml"/><Relationship Id="rId4" Type="http://schemas.openxmlformats.org/officeDocument/2006/relationships/notesSlide" Target="../notesSlides/notesSlide53.xml"/><Relationship Id="rId9" Type="http://schemas.openxmlformats.org/officeDocument/2006/relationships/diagramColors" Target="../diagrams/colors11.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4.jpeg"/><Relationship Id="rId1" Type="http://schemas.openxmlformats.org/officeDocument/2006/relationships/slideLayout" Target="../slideLayouts/slideLayout20.xml"/><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8.xml"/><Relationship Id="rId1" Type="http://schemas.openxmlformats.org/officeDocument/2006/relationships/tags" Target="../tags/tag57.xml"/><Relationship Id="rId5" Type="http://schemas.openxmlformats.org/officeDocument/2006/relationships/image" Target="../media/image2.png"/><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8.xml"/><Relationship Id="rId1" Type="http://schemas.openxmlformats.org/officeDocument/2006/relationships/tags" Target="../tags/tag58.xml"/><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8" Type="http://schemas.openxmlformats.org/officeDocument/2006/relationships/image" Target="../media/image139.jpg"/><Relationship Id="rId3" Type="http://schemas.openxmlformats.org/officeDocument/2006/relationships/notesSlide" Target="../notesSlides/notesSlide56.xml"/><Relationship Id="rId7" Type="http://schemas.openxmlformats.org/officeDocument/2006/relationships/image" Target="../media/image138.jpeg"/><Relationship Id="rId2" Type="http://schemas.openxmlformats.org/officeDocument/2006/relationships/slideLayout" Target="../slideLayouts/slideLayout28.xml"/><Relationship Id="rId1" Type="http://schemas.openxmlformats.org/officeDocument/2006/relationships/tags" Target="../tags/tag59.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jpeg"/></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8" Type="http://schemas.openxmlformats.org/officeDocument/2006/relationships/image" Target="../media/image145.jpeg"/><Relationship Id="rId3" Type="http://schemas.openxmlformats.org/officeDocument/2006/relationships/image" Target="../media/image140.jpeg"/><Relationship Id="rId7" Type="http://schemas.openxmlformats.org/officeDocument/2006/relationships/image" Target="../media/image144.png"/><Relationship Id="rId2" Type="http://schemas.openxmlformats.org/officeDocument/2006/relationships/slideLayout" Target="../slideLayouts/slideLayout28.xml"/><Relationship Id="rId1" Type="http://schemas.openxmlformats.org/officeDocument/2006/relationships/tags" Target="../tags/tag60.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 Id="rId9" Type="http://schemas.openxmlformats.org/officeDocument/2006/relationships/image" Target="../media/image146.png"/></Relationships>
</file>

<file path=ppt/slides/_rels/slide91.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slideLayout" Target="../slideLayouts/slideLayout28.xml"/><Relationship Id="rId1" Type="http://schemas.openxmlformats.org/officeDocument/2006/relationships/tags" Target="../tags/tag61.xml"/><Relationship Id="rId5" Type="http://schemas.openxmlformats.org/officeDocument/2006/relationships/image" Target="../media/image2.png"/><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3.xml"/></Relationships>
</file>

<file path=ppt/slides/slide1.xml><?xml version="1.0" encoding="utf-8"?>
<p:sld xmlns:a16="http://schemas.microsoft.com/office/drawing/2014/main" xmlns:adec="http://schemas.microsoft.com/office/drawing/2017/decorative"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7643F50D-950F-5A7E-722A-79E4F5D31565}"/>
              </a:ext>
            </a:extLst>
          </p:cNvPr>
          <p:cNvSpPr>
            <a:spLocks noGrp="1"/>
          </p:cNvSpPr>
          <p:nvPr>
            <p:ph type="ctrTitle"/>
          </p:nvPr>
        </p:nvSpPr>
        <p:spPr>
          <a:xfrm>
            <a:off x="7946025" y="868128"/>
            <a:ext cx="5714743" cy="3094862"/>
          </a:xfrm>
        </p:spPr>
        <p:txBody>
          <a:bodyPr anchor="t">
            <a:noAutofit/>
          </a:bodyPr>
          <a:lstStyle/>
          <a:p>
            <a:endParaRPr lang="en-US" sz="2800" dirty="0"/>
          </a:p>
        </p:txBody>
      </p:sp>
      <p:sp>
        <p:nvSpPr>
          <p:cNvPr id="96" name="Subtitle 95">
            <a:extLst>
              <a:ext uri="{FF2B5EF4-FFF2-40B4-BE49-F238E27FC236}">
                <a16:creationId xmlns:a16="http://schemas.microsoft.com/office/drawing/2014/main" id="{1C5A4B6C-BAC7-A685-A9B1-2F354B12832E}"/>
              </a:ext>
            </a:extLst>
          </p:cNvPr>
          <p:cNvSpPr>
            <a:spLocks noGrp="1"/>
          </p:cNvSpPr>
          <p:nvPr>
            <p:ph type="subTitle" idx="1"/>
          </p:nvPr>
        </p:nvSpPr>
        <p:spPr>
          <a:xfrm>
            <a:off x="7946025" y="5378105"/>
            <a:ext cx="6248440" cy="1210710"/>
          </a:xfrm>
        </p:spPr>
        <p:txBody>
          <a:bodyPr>
            <a:normAutofit/>
          </a:bodyPr>
          <a:lstStyle/>
          <a:p>
            <a:r>
              <a:rPr lang="en-US" dirty="0"/>
              <a:t>Presentazione a cura di: </a:t>
            </a:r>
          </a:p>
          <a:p>
            <a:r>
              <a:rPr lang="en-US" sz="2400" b="1" cap="none" dirty="0" err="1"/>
              <a:t>RicardoLugo</a:t>
            </a:r>
            <a:endParaRPr lang="en-US" sz="1700" cap="none" dirty="0"/>
          </a:p>
        </p:txBody>
      </p:sp>
      <p:sp>
        <p:nvSpPr>
          <p:cNvPr id="97" name="Text Placeholder 96">
            <a:extLst>
              <a:ext uri="{FF2B5EF4-FFF2-40B4-BE49-F238E27FC236}">
                <a16:creationId xmlns:a16="http://schemas.microsoft.com/office/drawing/2014/main" id="{2A924E96-9B1C-6D19-49F6-49CA70E65537}"/>
              </a:ext>
            </a:extLst>
          </p:cNvPr>
          <p:cNvSpPr>
            <a:spLocks noGrp="1"/>
          </p:cNvSpPr>
          <p:nvPr>
            <p:ph type="body" sz="quarter" idx="10"/>
          </p:nvPr>
        </p:nvSpPr>
        <p:spPr>
          <a:xfrm>
            <a:off x="7946025" y="1954289"/>
            <a:ext cx="6684375" cy="1210711"/>
          </a:xfrm>
        </p:spPr>
        <p:txBody>
          <a:bodyPr/>
          <a:lstStyle/>
          <a:p>
            <a:r>
              <a:rPr lang="en-US" sz="4800" dirty="0">
                <a:solidFill>
                  <a:schemeClr val="tx1"/>
                </a:solidFill>
              </a:rPr>
              <a:t>Argomento 8: </a:t>
            </a:r>
            <a:r>
              <a:rPr lang="en-GB" sz="4800" dirty="0">
                <a:solidFill>
                  <a:schemeClr val="tx1"/>
                </a:solidFill>
              </a:rPr>
              <a:t>Consapevolezza situazionale e modellizzazione mentale condivisa</a:t>
            </a:r>
            <a:endParaRPr lang="en-US" sz="4800" dirty="0">
              <a:solidFill>
                <a:schemeClr val="tx1"/>
              </a:solidFill>
            </a:endParaRPr>
          </a:p>
          <a:p>
            <a:endParaRPr lang="en-US" sz="4800" dirty="0">
              <a:solidFill>
                <a:schemeClr val="tx1"/>
              </a:solidFill>
            </a:endParaRPr>
          </a:p>
        </p:txBody>
      </p:sp>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4209308" y="-13391"/>
            <a:ext cx="3063696" cy="8230609"/>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sz="2160" dirty="0"/>
          </a:p>
        </p:txBody>
      </p:sp>
      <p:grpSp>
        <p:nvGrpSpPr>
          <p:cNvPr id="2" name="Group 1">
            <a:extLst>
              <a:ext uri="{FF2B5EF4-FFF2-40B4-BE49-F238E27FC236}">
                <a16:creationId xmlns:a16="http://schemas.microsoft.com/office/drawing/2014/main" id="{ABF25152-ECFC-F87E-6A60-9E7B0D98374B}"/>
              </a:ext>
            </a:extLst>
          </p:cNvPr>
          <p:cNvGrpSpPr/>
          <p:nvPr/>
        </p:nvGrpSpPr>
        <p:grpSpPr>
          <a:xfrm>
            <a:off x="10972801" y="7594540"/>
            <a:ext cx="2591913" cy="481557"/>
            <a:chOff x="5179092" y="5483822"/>
            <a:chExt cx="3294001" cy="612000"/>
          </a:xfrm>
        </p:grpSpPr>
        <p:pic>
          <p:nvPicPr>
            <p:cNvPr id="3" name="Picture 2">
              <a:extLst>
                <a:ext uri="{FF2B5EF4-FFF2-40B4-BE49-F238E27FC236}">
                  <a16:creationId xmlns:a16="http://schemas.microsoft.com/office/drawing/2014/main" id="{56048E62-9FDC-6A86-C84F-4D7DFCAA18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4A6FF37-150C-0183-163E-54E5A9398F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pic>
        <p:nvPicPr>
          <p:cNvPr id="8" name="Picture Placeholder 7" descr="A screenshot of a computer training&#10;&#10;Description automatically generated">
            <a:extLst>
              <a:ext uri="{FF2B5EF4-FFF2-40B4-BE49-F238E27FC236}">
                <a16:creationId xmlns:a16="http://schemas.microsoft.com/office/drawing/2014/main" id="{50970EFB-319E-7174-E221-FC24ED09B21B}"/>
              </a:ext>
            </a:extLst>
          </p:cNvPr>
          <p:cNvPicPr>
            <a:picLocks noGrp="1" noChangeAspect="1"/>
          </p:cNvPicPr>
          <p:nvPr>
            <p:ph type="pic" sz="quarter" idx="11"/>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03979848"/>
      </p:ext>
    </p:extLst>
  </p:cSld>
  <p:clrMapOvr>
    <a:masterClrMapping/>
  </p:clrMapOvr>
</p:sld>
</file>

<file path=ppt/slides/slide10.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 y="438150"/>
            <a:ext cx="7120849" cy="1590676"/>
          </a:xfrm>
        </p:spPr>
        <p:txBody>
          <a:bodyPr>
            <a:normAutofit fontScale="90000"/>
          </a:bodyPr>
          <a:lstStyle/>
          <a:p>
            <a:r>
              <a:rPr lang="nb-NO" dirty="0" err="1"/>
              <a:t>Metacognizione </a:t>
            </a:r>
            <a:r>
              <a:rPr lang="nb-NO" dirty="0"/>
              <a:t>(</a:t>
            </a:r>
            <a:r>
              <a:rPr lang="nb-NO" dirty="0" err="1"/>
              <a:t>Efklides</a:t>
            </a:r>
            <a:r>
              <a:rPr lang="nb-NO" dirty="0"/>
              <a:t>, 2011)</a:t>
            </a:r>
            <a:endParaRPr lang="en-GB" dirty="0"/>
          </a:p>
        </p:txBody>
      </p:sp>
      <p:pic>
        <p:nvPicPr>
          <p:cNvPr id="6" name="Plassholder for innhold 5"/>
          <p:cNvPicPr>
            <a:picLocks noGrp="1" noChangeAspect="1"/>
          </p:cNvPicPr>
          <p:nvPr>
            <p:ph sz="half" idx="1"/>
          </p:nvPr>
        </p:nvPicPr>
        <p:blipFill>
          <a:blip r:embed="rId3"/>
          <a:stretch>
            <a:fillRect/>
          </a:stretch>
        </p:blipFill>
        <p:spPr>
          <a:xfrm>
            <a:off x="7120851" y="121412"/>
            <a:ext cx="6683473" cy="7800294"/>
          </a:xfrm>
          <a:prstGeom prst="rect">
            <a:avLst/>
          </a:prstGeom>
        </p:spPr>
      </p:pic>
      <p:sp>
        <p:nvSpPr>
          <p:cNvPr id="3" name="Plassholder for innhold 2">
            <a:extLst>
              <a:ext uri="{FF2B5EF4-FFF2-40B4-BE49-F238E27FC236}">
                <a16:creationId xmlns:a16="http://schemas.microsoft.com/office/drawing/2014/main" id="{F79B898C-5871-EB00-D81B-BAFF17EC766B}"/>
              </a:ext>
            </a:extLst>
          </p:cNvPr>
          <p:cNvSpPr txBox="1">
            <a:spLocks/>
          </p:cNvSpPr>
          <p:nvPr/>
        </p:nvSpPr>
        <p:spPr>
          <a:xfrm>
            <a:off x="1005840" y="2190751"/>
            <a:ext cx="6217920" cy="5221607"/>
          </a:xfrm>
          <a:prstGeom prst="rect">
            <a:avLst/>
          </a:prstGeom>
        </p:spPr>
        <p:txBody>
          <a:bodyPr vert="horz" lIns="109728" tIns="54864" rIns="109728" bIns="54864"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50" indent="-365750" defTabSz="1463004">
              <a:spcBef>
                <a:spcPts val="1600"/>
              </a:spcBef>
              <a:defRPr/>
            </a:pPr>
            <a:r>
              <a:rPr lang="nb-NO" sz="3360" dirty="0" err="1">
                <a:solidFill>
                  <a:prstClr val="black"/>
                </a:solidFill>
                <a:latin typeface="Calibri"/>
              </a:rPr>
              <a:t>Dietro </a:t>
            </a:r>
            <a:r>
              <a:rPr lang="nb-NO" sz="3360" dirty="0" err="1">
                <a:solidFill>
                  <a:prstClr val="black"/>
                </a:solidFill>
                <a:latin typeface="Calibri"/>
              </a:rPr>
              <a:t>il comportamento dell'</a:t>
            </a:r>
            <a:r>
              <a:rPr lang="nb-NO" sz="3360" dirty="0" err="1">
                <a:solidFill>
                  <a:prstClr val="black"/>
                </a:solidFill>
                <a:latin typeface="Calibri"/>
              </a:rPr>
              <a:t> </a:t>
            </a:r>
            <a:r>
              <a:rPr lang="nb-NO" sz="3360" dirty="0" err="1">
                <a:solidFill>
                  <a:prstClr val="black"/>
                </a:solidFill>
                <a:latin typeface="Calibri"/>
              </a:rPr>
              <a:t>il cambiamento dell'</a:t>
            </a:r>
            <a:r>
              <a:rPr lang="nb-NO" sz="3360" dirty="0" err="1">
                <a:solidFill>
                  <a:prstClr val="black"/>
                </a:solidFill>
                <a:latin typeface="Calibri"/>
              </a:rPr>
              <a:t> </a:t>
            </a:r>
            <a:endParaRPr lang="nb-NO" sz="3360" dirty="0">
              <a:solidFill>
                <a:prstClr val="black"/>
              </a:solidFill>
              <a:latin typeface="Calibri"/>
            </a:endParaRPr>
          </a:p>
          <a:p>
            <a:pPr marL="365750" indent="-365750" defTabSz="1463004">
              <a:spcBef>
                <a:spcPts val="1600"/>
              </a:spcBef>
              <a:defRPr/>
            </a:pPr>
            <a:r>
              <a:rPr lang="nb-NO" sz="3360" dirty="0" err="1">
                <a:solidFill>
                  <a:prstClr val="black"/>
                </a:solidFill>
                <a:latin typeface="Calibri"/>
              </a:rPr>
              <a:t>Conoscenza</a:t>
            </a:r>
            <a:r>
              <a:rPr lang="nb-NO" sz="3360" dirty="0">
                <a:solidFill>
                  <a:prstClr val="black"/>
                </a:solidFill>
                <a:latin typeface="Calibri"/>
              </a:rPr>
              <a:t> della MC</a:t>
            </a:r>
            <a:endParaRPr lang="nb-NO" sz="3360" dirty="0">
              <a:solidFill>
                <a:prstClr val="black"/>
              </a:solidFill>
              <a:latin typeface="Calibri"/>
            </a:endParaRPr>
          </a:p>
          <a:p>
            <a:pPr marL="1097252" lvl="1" indent="-365750" defTabSz="1463004">
              <a:spcBef>
                <a:spcPts val="800"/>
              </a:spcBef>
              <a:defRPr/>
            </a:pPr>
            <a:r>
              <a:rPr lang="nb-NO" sz="2880" dirty="0" err="1">
                <a:solidFill>
                  <a:prstClr val="black"/>
                </a:solidFill>
                <a:latin typeface="Calibri"/>
              </a:rPr>
              <a:t>Comportamento</a:t>
            </a:r>
            <a:endParaRPr lang="nb-NO" sz="2880" dirty="0">
              <a:solidFill>
                <a:prstClr val="black"/>
              </a:solidFill>
              <a:latin typeface="Calibri"/>
            </a:endParaRPr>
          </a:p>
          <a:p>
            <a:pPr marL="1097252" lvl="1" indent="-365750" defTabSz="1463004">
              <a:spcBef>
                <a:spcPts val="800"/>
              </a:spcBef>
              <a:defRPr/>
            </a:pPr>
            <a:r>
              <a:rPr lang="nb-NO" sz="2880" dirty="0" err="1">
                <a:solidFill>
                  <a:prstClr val="black"/>
                </a:solidFill>
                <a:latin typeface="Calibri"/>
              </a:rPr>
              <a:t>Risultati</a:t>
            </a:r>
            <a:endParaRPr lang="nb-NO" sz="2880" dirty="0">
              <a:solidFill>
                <a:prstClr val="black"/>
              </a:solidFill>
              <a:latin typeface="Calibri"/>
            </a:endParaRPr>
          </a:p>
          <a:p>
            <a:pPr marL="365750" indent="-365750" defTabSz="1463004">
              <a:spcBef>
                <a:spcPts val="1600"/>
              </a:spcBef>
              <a:defRPr/>
            </a:pPr>
            <a:r>
              <a:rPr lang="nb-NO" sz="3360" dirty="0" err="1">
                <a:solidFill>
                  <a:prstClr val="black"/>
                </a:solidFill>
                <a:latin typeface="Calibri"/>
              </a:rPr>
              <a:t>Autoregolazione</a:t>
            </a:r>
            <a:endParaRPr lang="nb-NO" sz="3360" dirty="0">
              <a:solidFill>
                <a:prstClr val="black"/>
              </a:solidFill>
              <a:latin typeface="Calibri"/>
            </a:endParaRPr>
          </a:p>
          <a:p>
            <a:pPr marL="365750" indent="-365750" defTabSz="1463004">
              <a:spcBef>
                <a:spcPts val="1600"/>
              </a:spcBef>
              <a:defRPr/>
            </a:pPr>
            <a:r>
              <a:rPr lang="nb-NO" sz="3360" dirty="0" err="1">
                <a:solidFill>
                  <a:prstClr val="black"/>
                </a:solidFill>
                <a:latin typeface="Calibri"/>
              </a:rPr>
              <a:t>Esperienza </a:t>
            </a:r>
            <a:r>
              <a:rPr lang="nb-NO" sz="3360" dirty="0">
                <a:solidFill>
                  <a:prstClr val="black"/>
                </a:solidFill>
                <a:latin typeface="Calibri"/>
              </a:rPr>
              <a:t>(</a:t>
            </a:r>
            <a:r>
              <a:rPr lang="nb-NO" sz="3360" dirty="0" err="1">
                <a:solidFill>
                  <a:prstClr val="black"/>
                </a:solidFill>
                <a:latin typeface="Calibri"/>
              </a:rPr>
              <a:t>abitudini</a:t>
            </a:r>
            <a:r>
              <a:rPr lang="nb-NO" sz="3360" dirty="0">
                <a:solidFill>
                  <a:prstClr val="black"/>
                </a:solidFill>
                <a:latin typeface="Calibri"/>
              </a:rPr>
              <a:t>)</a:t>
            </a:r>
          </a:p>
          <a:p>
            <a:pPr marL="365750" indent="-365750" defTabSz="1463004">
              <a:spcBef>
                <a:spcPts val="1600"/>
              </a:spcBef>
              <a:defRPr/>
            </a:pPr>
            <a:r>
              <a:rPr lang="nb-NO" sz="3360" dirty="0">
                <a:solidFill>
                  <a:prstClr val="black"/>
                </a:solidFill>
                <a:latin typeface="Calibri"/>
              </a:rPr>
              <a:t>Feedback</a:t>
            </a:r>
          </a:p>
          <a:p>
            <a:pPr marL="365750" indent="-365750" defTabSz="1463004">
              <a:spcBef>
                <a:spcPts val="1600"/>
              </a:spcBef>
              <a:defRPr/>
            </a:pPr>
            <a:r>
              <a:rPr lang="nb-NO" sz="3360" dirty="0">
                <a:solidFill>
                  <a:prstClr val="black"/>
                </a:solidFill>
                <a:latin typeface="Calibri"/>
              </a:rPr>
              <a:t>Riflessione</a:t>
            </a:r>
          </a:p>
          <a:p>
            <a:pPr marL="365750" indent="-365750" defTabSz="1463004">
              <a:spcBef>
                <a:spcPts val="1600"/>
              </a:spcBef>
              <a:defRPr/>
            </a:pPr>
            <a:endParaRPr lang="en-GB" sz="3360" dirty="0">
              <a:solidFill>
                <a:prstClr val="black"/>
              </a:solidFill>
              <a:latin typeface="Calibri"/>
            </a:endParaRPr>
          </a:p>
        </p:txBody>
      </p:sp>
    </p:spTree>
    <p:custDataLst>
      <p:tags r:id="rId1"/>
    </p:custDataLst>
    <p:extLst>
      <p:ext uri="{BB962C8B-B14F-4D97-AF65-F5344CB8AC3E}">
        <p14:creationId xmlns:p14="http://schemas.microsoft.com/office/powerpoint/2010/main" val="29800851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E016-BA49-C1D5-F5F3-66F9E33C299B}"/>
              </a:ext>
            </a:extLst>
          </p:cNvPr>
          <p:cNvSpPr>
            <a:spLocks noGrp="1"/>
          </p:cNvSpPr>
          <p:nvPr>
            <p:ph type="title"/>
          </p:nvPr>
        </p:nvSpPr>
        <p:spPr/>
        <p:txBody>
          <a:bodyPr/>
          <a:lstStyle/>
          <a:p>
            <a:pPr algn="l"/>
            <a:r>
              <a:rPr lang="nb-NO" dirty="0"/>
              <a:t>Come raggiungerci</a:t>
            </a:r>
            <a:endParaRPr lang="et-EE" dirty="0"/>
          </a:p>
        </p:txBody>
      </p:sp>
      <p:sp>
        <p:nvSpPr>
          <p:cNvPr id="3" name="Content Placeholder 2">
            <a:extLst>
              <a:ext uri="{FF2B5EF4-FFF2-40B4-BE49-F238E27FC236}">
                <a16:creationId xmlns:a16="http://schemas.microsoft.com/office/drawing/2014/main" id="{E653F6AE-ACDD-9B33-DFBB-9EE2DB3E675E}"/>
              </a:ext>
            </a:extLst>
          </p:cNvPr>
          <p:cNvSpPr>
            <a:spLocks noGrp="1"/>
          </p:cNvSpPr>
          <p:nvPr>
            <p:ph sz="half" idx="1"/>
          </p:nvPr>
        </p:nvSpPr>
        <p:spPr/>
        <p:txBody>
          <a:bodyPr/>
          <a:lstStyle/>
          <a:p>
            <a:r>
              <a:rPr lang="nb-NO" dirty="0"/>
              <a:t>Pensiero critico</a:t>
            </a:r>
          </a:p>
          <a:p>
            <a:r>
              <a:rPr lang="nb-NO" dirty="0"/>
              <a:t>Riflessione</a:t>
            </a:r>
          </a:p>
          <a:p>
            <a:r>
              <a:rPr lang="nb-NO" dirty="0"/>
              <a:t>Applicabile a tutti!</a:t>
            </a:r>
            <a:endParaRPr lang="et-EE" dirty="0"/>
          </a:p>
        </p:txBody>
      </p:sp>
      <p:sp>
        <p:nvSpPr>
          <p:cNvPr id="4" name="Content Placeholder 3">
            <a:extLst>
              <a:ext uri="{FF2B5EF4-FFF2-40B4-BE49-F238E27FC236}">
                <a16:creationId xmlns:a16="http://schemas.microsoft.com/office/drawing/2014/main" id="{D270884F-5132-47E8-FCC2-30A6816D7DB1}"/>
              </a:ext>
            </a:extLst>
          </p:cNvPr>
          <p:cNvSpPr>
            <a:spLocks noGrp="1"/>
          </p:cNvSpPr>
          <p:nvPr>
            <p:ph sz="half" idx="2"/>
          </p:nvPr>
        </p:nvSpPr>
        <p:spPr/>
        <p:txBody>
          <a:bodyPr/>
          <a:lstStyle/>
          <a:p>
            <a:endParaRPr lang="et-EE"/>
          </a:p>
        </p:txBody>
      </p:sp>
      <p:pic>
        <p:nvPicPr>
          <p:cNvPr id="5" name="Plassholder for innhold 5">
            <a:extLst>
              <a:ext uri="{FF2B5EF4-FFF2-40B4-BE49-F238E27FC236}">
                <a16:creationId xmlns:a16="http://schemas.microsoft.com/office/drawing/2014/main" id="{08DF568F-7FD3-1993-209D-B3DC49098E88}"/>
              </a:ext>
            </a:extLst>
          </p:cNvPr>
          <p:cNvPicPr>
            <a:picLocks noChangeAspect="1"/>
          </p:cNvPicPr>
          <p:nvPr/>
        </p:nvPicPr>
        <p:blipFill>
          <a:blip r:embed="rId3"/>
          <a:stretch>
            <a:fillRect/>
          </a:stretch>
        </p:blipFill>
        <p:spPr>
          <a:xfrm>
            <a:off x="7120851" y="121412"/>
            <a:ext cx="6683473" cy="7800294"/>
          </a:xfrm>
          <a:prstGeom prst="rect">
            <a:avLst/>
          </a:prstGeom>
        </p:spPr>
      </p:pic>
      <p:sp>
        <p:nvSpPr>
          <p:cNvPr id="6" name="Oval 5">
            <a:extLst>
              <a:ext uri="{FF2B5EF4-FFF2-40B4-BE49-F238E27FC236}">
                <a16:creationId xmlns:a16="http://schemas.microsoft.com/office/drawing/2014/main" id="{D3CB9DDB-5E75-7212-032A-54210E0E2C24}"/>
              </a:ext>
            </a:extLst>
          </p:cNvPr>
          <p:cNvSpPr/>
          <p:nvPr/>
        </p:nvSpPr>
        <p:spPr>
          <a:xfrm>
            <a:off x="8168641" y="121414"/>
            <a:ext cx="6461760" cy="3006467"/>
          </a:xfrm>
          <a:prstGeom prst="ellipse">
            <a:avLst/>
          </a:prstGeom>
          <a:noFill/>
          <a:ln w="38100">
            <a:solidFill>
              <a:srgbClr val="FF0D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463004">
              <a:defRPr/>
            </a:pPr>
            <a:endParaRPr lang="et-EE" sz="2880">
              <a:solidFill>
                <a:prstClr val="white"/>
              </a:solidFill>
              <a:latin typeface="Calibri"/>
            </a:endParaRPr>
          </a:p>
        </p:txBody>
      </p:sp>
    </p:spTree>
    <p:custDataLst>
      <p:tags r:id="rId1"/>
    </p:custDataLst>
    <p:extLst>
      <p:ext uri="{BB962C8B-B14F-4D97-AF65-F5344CB8AC3E}">
        <p14:creationId xmlns:p14="http://schemas.microsoft.com/office/powerpoint/2010/main" val="6323026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CA527-8A3E-8213-DAA4-46B876C332F0}"/>
              </a:ext>
            </a:extLst>
          </p:cNvPr>
          <p:cNvSpPr>
            <a:spLocks noGrp="1"/>
          </p:cNvSpPr>
          <p:nvPr>
            <p:ph type="title"/>
          </p:nvPr>
        </p:nvSpPr>
        <p:spPr/>
        <p:txBody>
          <a:bodyPr/>
          <a:lstStyle/>
          <a:p>
            <a:r>
              <a:rPr lang="nb-NO" dirty="0"/>
              <a:t>Metacognizione</a:t>
            </a:r>
            <a:endParaRPr lang="en-GB" dirty="0"/>
          </a:p>
        </p:txBody>
      </p:sp>
      <p:sp>
        <p:nvSpPr>
          <p:cNvPr id="3" name="Content Placeholder 2">
            <a:extLst>
              <a:ext uri="{FF2B5EF4-FFF2-40B4-BE49-F238E27FC236}">
                <a16:creationId xmlns:a16="http://schemas.microsoft.com/office/drawing/2014/main" id="{5A283A5B-081D-6216-F550-E84442C821F8}"/>
              </a:ext>
            </a:extLst>
          </p:cNvPr>
          <p:cNvSpPr>
            <a:spLocks noGrp="1"/>
          </p:cNvSpPr>
          <p:nvPr>
            <p:ph idx="1"/>
          </p:nvPr>
        </p:nvSpPr>
        <p:spPr/>
        <p:txBody>
          <a:bodyPr/>
          <a:lstStyle/>
          <a:p>
            <a:endParaRPr lang="en-GB"/>
          </a:p>
        </p:txBody>
      </p:sp>
      <p:pic>
        <p:nvPicPr>
          <p:cNvPr id="1026" name="Picture 2" descr="Metacognition: the mind's Swiss Army knife - Ness Labs">
            <a:extLst>
              <a:ext uri="{FF2B5EF4-FFF2-40B4-BE49-F238E27FC236}">
                <a16:creationId xmlns:a16="http://schemas.microsoft.com/office/drawing/2014/main" id="{64CEE9CB-0B81-5078-C1D2-D591B9CE3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004" y="1781954"/>
            <a:ext cx="12078392" cy="6039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02538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C59FD-9B36-C791-72D4-1C6B26793A44}"/>
              </a:ext>
            </a:extLst>
          </p:cNvPr>
          <p:cNvSpPr>
            <a:spLocks noGrp="1"/>
          </p:cNvSpPr>
          <p:nvPr>
            <p:ph type="title"/>
          </p:nvPr>
        </p:nvSpPr>
        <p:spPr/>
        <p:txBody>
          <a:bodyPr/>
          <a:lstStyle/>
          <a:p>
            <a:r>
              <a:rPr lang="nb-NO" dirty="0"/>
              <a:t>Metacognizione continua</a:t>
            </a:r>
            <a:endParaRPr lang="en-GB" dirty="0"/>
          </a:p>
        </p:txBody>
      </p:sp>
      <p:sp>
        <p:nvSpPr>
          <p:cNvPr id="3" name="Content Placeholder 2">
            <a:extLst>
              <a:ext uri="{FF2B5EF4-FFF2-40B4-BE49-F238E27FC236}">
                <a16:creationId xmlns:a16="http://schemas.microsoft.com/office/drawing/2014/main" id="{AB8F2518-4AD8-714D-E818-DF4ADC1504BB}"/>
              </a:ext>
            </a:extLst>
          </p:cNvPr>
          <p:cNvSpPr>
            <a:spLocks noGrp="1"/>
          </p:cNvSpPr>
          <p:nvPr>
            <p:ph idx="1"/>
          </p:nvPr>
        </p:nvSpPr>
        <p:spPr/>
        <p:txBody>
          <a:bodyPr/>
          <a:lstStyle/>
          <a:p>
            <a:endParaRPr lang="en-GB" dirty="0"/>
          </a:p>
        </p:txBody>
      </p:sp>
      <p:pic>
        <p:nvPicPr>
          <p:cNvPr id="2050" name="Picture 2" descr="Theoretical Model of Metacognition | Download Scientific Diagram">
            <a:extLst>
              <a:ext uri="{FF2B5EF4-FFF2-40B4-BE49-F238E27FC236}">
                <a16:creationId xmlns:a16="http://schemas.microsoft.com/office/drawing/2014/main" id="{19983A83-FAF7-2356-481F-F69FD2876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450" y="2383156"/>
            <a:ext cx="9715500" cy="5029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77AB4A9-A4DE-D96F-F6A3-70153D53BB50}"/>
              </a:ext>
            </a:extLst>
          </p:cNvPr>
          <p:cNvSpPr/>
          <p:nvPr/>
        </p:nvSpPr>
        <p:spPr>
          <a:xfrm>
            <a:off x="1928553" y="5453150"/>
            <a:ext cx="1313411" cy="698269"/>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r>
              <a:rPr lang="nb-NO" sz="1680" dirty="0">
                <a:solidFill>
                  <a:prstClr val="white"/>
                </a:solidFill>
                <a:latin typeface="Calibri" panose="020F0502020204030204"/>
              </a:rPr>
              <a:t>Conoscenza dei sistemi</a:t>
            </a:r>
            <a:endParaRPr lang="en-GB" sz="1680" dirty="0">
              <a:solidFill>
                <a:prstClr val="white"/>
              </a:solidFill>
              <a:latin typeface="Calibri" panose="020F0502020204030204"/>
            </a:endParaRPr>
          </a:p>
        </p:txBody>
      </p:sp>
      <p:sp>
        <p:nvSpPr>
          <p:cNvPr id="5" name="Oval 4">
            <a:extLst>
              <a:ext uri="{FF2B5EF4-FFF2-40B4-BE49-F238E27FC236}">
                <a16:creationId xmlns:a16="http://schemas.microsoft.com/office/drawing/2014/main" id="{549E3A75-B77C-E72B-1B6F-628D827CCFBC}"/>
              </a:ext>
            </a:extLst>
          </p:cNvPr>
          <p:cNvSpPr/>
          <p:nvPr/>
        </p:nvSpPr>
        <p:spPr>
          <a:xfrm>
            <a:off x="1289511" y="5006945"/>
            <a:ext cx="2335878" cy="1590676"/>
          </a:xfrm>
          <a:prstGeom prst="ellipse">
            <a:avLst/>
          </a:prstGeom>
          <a:noFill/>
          <a:ln w="38100">
            <a:solidFill>
              <a:srgbClr val="FF0D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463004">
              <a:defRPr/>
            </a:pPr>
            <a:endParaRPr lang="et-EE" sz="2880">
              <a:solidFill>
                <a:prstClr val="white"/>
              </a:solidFill>
              <a:latin typeface="Calibri"/>
            </a:endParaRPr>
          </a:p>
        </p:txBody>
      </p:sp>
    </p:spTree>
    <p:custDataLst>
      <p:tags r:id="rId1"/>
    </p:custDataLst>
    <p:extLst>
      <p:ext uri="{BB962C8B-B14F-4D97-AF65-F5344CB8AC3E}">
        <p14:creationId xmlns:p14="http://schemas.microsoft.com/office/powerpoint/2010/main" val="11030459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66A0D-417E-27D4-B0DD-B6EFCFD7DC6D}"/>
              </a:ext>
            </a:extLst>
          </p:cNvPr>
          <p:cNvSpPr>
            <a:spLocks noGrp="1"/>
          </p:cNvSpPr>
          <p:nvPr>
            <p:ph type="title"/>
          </p:nvPr>
        </p:nvSpPr>
        <p:spPr/>
        <p:txBody>
          <a:bodyPr/>
          <a:lstStyle/>
          <a:p>
            <a:r>
              <a:rPr lang="nb-NO" dirty="0"/>
              <a:t>Regolazione metacognitiva</a:t>
            </a:r>
            <a:endParaRPr lang="en-GB" dirty="0"/>
          </a:p>
        </p:txBody>
      </p:sp>
      <p:sp>
        <p:nvSpPr>
          <p:cNvPr id="3" name="Content Placeholder 2">
            <a:extLst>
              <a:ext uri="{FF2B5EF4-FFF2-40B4-BE49-F238E27FC236}">
                <a16:creationId xmlns:a16="http://schemas.microsoft.com/office/drawing/2014/main" id="{7CC28285-2FFC-674E-552A-B3DF6EB8818C}"/>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F953E424-A6FA-84F0-8B74-8F9AAA67821F}"/>
              </a:ext>
            </a:extLst>
          </p:cNvPr>
          <p:cNvPicPr>
            <a:picLocks noChangeAspect="1"/>
          </p:cNvPicPr>
          <p:nvPr/>
        </p:nvPicPr>
        <p:blipFill>
          <a:blip r:embed="rId2"/>
          <a:stretch>
            <a:fillRect/>
          </a:stretch>
        </p:blipFill>
        <p:spPr>
          <a:xfrm>
            <a:off x="2171700" y="1663066"/>
            <a:ext cx="10287000" cy="5749290"/>
          </a:xfrm>
          <a:prstGeom prst="rect">
            <a:avLst/>
          </a:prstGeom>
        </p:spPr>
      </p:pic>
    </p:spTree>
    <p:extLst>
      <p:ext uri="{BB962C8B-B14F-4D97-AF65-F5344CB8AC3E}">
        <p14:creationId xmlns:p14="http://schemas.microsoft.com/office/powerpoint/2010/main" val="131540753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8"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5000725" cy="82296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 name="Title 1">
            <a:extLst>
              <a:ext uri="{FF2B5EF4-FFF2-40B4-BE49-F238E27FC236}">
                <a16:creationId xmlns:a16="http://schemas.microsoft.com/office/drawing/2014/main" id="{7CB4E9B6-968B-49AA-8CE1-BBD669372056}"/>
              </a:ext>
            </a:extLst>
          </p:cNvPr>
          <p:cNvSpPr>
            <a:spLocks noGrp="1"/>
          </p:cNvSpPr>
          <p:nvPr>
            <p:ph type="title"/>
          </p:nvPr>
        </p:nvSpPr>
        <p:spPr>
          <a:xfrm>
            <a:off x="824201" y="1384287"/>
            <a:ext cx="3840480" cy="5353396"/>
          </a:xfrm>
        </p:spPr>
        <p:txBody>
          <a:bodyPr>
            <a:normAutofit/>
          </a:bodyPr>
          <a:lstStyle/>
          <a:p>
            <a:r>
              <a:rPr lang="en-GB">
                <a:solidFill>
                  <a:srgbClr val="FFFFFF"/>
                </a:solidFill>
              </a:rPr>
              <a:t>Consapevolezza della situazione - Definizione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060483" y="2946575"/>
            <a:ext cx="4900120" cy="490012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097280"/>
            <a:endParaRPr lang="en-US" sz="2160" dirty="0">
              <a:solidFill>
                <a:prstClr val="black"/>
              </a:solidFill>
              <a:latin typeface="Calibri" panose="020F0502020204030204"/>
            </a:endParaRPr>
          </a:p>
        </p:txBody>
      </p:sp>
      <p:sp>
        <p:nvSpPr>
          <p:cNvPr id="3" name="Content Placeholder 2">
            <a:extLst>
              <a:ext uri="{FF2B5EF4-FFF2-40B4-BE49-F238E27FC236}">
                <a16:creationId xmlns:a16="http://schemas.microsoft.com/office/drawing/2014/main" id="{F55989E4-A427-4D4A-9390-43BD8042CFE6}"/>
              </a:ext>
            </a:extLst>
          </p:cNvPr>
          <p:cNvSpPr>
            <a:spLocks noGrp="1"/>
          </p:cNvSpPr>
          <p:nvPr>
            <p:ph idx="1"/>
          </p:nvPr>
        </p:nvSpPr>
        <p:spPr>
          <a:xfrm>
            <a:off x="5336770" y="709613"/>
            <a:ext cx="8287789" cy="6702743"/>
          </a:xfrm>
        </p:spPr>
        <p:txBody>
          <a:bodyPr anchor="ctr">
            <a:normAutofit/>
          </a:bodyPr>
          <a:lstStyle/>
          <a:p>
            <a:pPr marL="0" indent="0">
              <a:buNone/>
            </a:pPr>
            <a:r>
              <a:rPr lang="en-GB" sz="2880" i="1" dirty="0"/>
              <a:t>"La percezione degli elementi presenti nell'ambiente in un determinato volume di tempo e spazio, la comprensione del loro significato e la proiezione del loro stato nel prossimo futuro." </a:t>
            </a:r>
            <a:r>
              <a:rPr lang="en-GB" sz="2880" dirty="0"/>
              <a:t>(Endsley, 1988, pag. 97)</a:t>
            </a:r>
          </a:p>
          <a:p>
            <a:pPr marL="0" indent="0">
              <a:buNone/>
            </a:pPr>
            <a:endParaRPr lang="en-GB" sz="2880" dirty="0"/>
          </a:p>
          <a:p>
            <a:r>
              <a:rPr lang="en-GB" sz="2880" dirty="0"/>
              <a:t>Originariamente dal settore dell'aviazione (piloti, controllo del traffico aereo)</a:t>
            </a:r>
          </a:p>
          <a:p>
            <a:r>
              <a:rPr lang="en-GB" sz="2880" dirty="0"/>
              <a:t>Impianti nucleari</a:t>
            </a:r>
          </a:p>
          <a:p>
            <a:r>
              <a:rPr lang="en-GB" sz="2880" dirty="0"/>
              <a:t>Settore militare</a:t>
            </a:r>
          </a:p>
          <a:p>
            <a:r>
              <a:rPr lang="en-GB" sz="2880" dirty="0"/>
              <a:t>Gestione dei treni</a:t>
            </a:r>
          </a:p>
          <a:p>
            <a:r>
              <a:rPr lang="en-GB" sz="2880" dirty="0"/>
              <a:t>Previsioni meteorologiche</a:t>
            </a:r>
          </a:p>
          <a:p>
            <a:r>
              <a:rPr lang="en-GB" sz="2880" dirty="0"/>
              <a:t>Guida e veicoli automatizzati</a:t>
            </a:r>
          </a:p>
          <a:p>
            <a:r>
              <a:rPr lang="en-GB" sz="2880" dirty="0"/>
              <a:t>Più recentemente: sicurezza delle reti</a:t>
            </a:r>
          </a:p>
        </p:txBody>
      </p:sp>
      <p:pic>
        <p:nvPicPr>
          <p:cNvPr id="7" name="Bilde 3" descr="Diagram&#10;&#10;Description automatically generated">
            <a:extLst>
              <a:ext uri="{FF2B5EF4-FFF2-40B4-BE49-F238E27FC236}">
                <a16:creationId xmlns:a16="http://schemas.microsoft.com/office/drawing/2014/main" id="{9BD81A93-F38F-47F4-9A00-5B5D023819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02840" y="6877140"/>
            <a:ext cx="1327561" cy="1327561"/>
          </a:xfrm>
          <a:prstGeom prst="rect">
            <a:avLst/>
          </a:prstGeom>
          <a:noFill/>
        </p:spPr>
      </p:pic>
    </p:spTree>
    <p:extLst>
      <p:ext uri="{BB962C8B-B14F-4D97-AF65-F5344CB8AC3E}">
        <p14:creationId xmlns:p14="http://schemas.microsoft.com/office/powerpoint/2010/main" val="31412552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16="http://schemas.microsoft.com/office/drawing/2014/main" xmlns:adec="http://schemas.microsoft.com/office/drawing/2017/decorative" xmlns:p16="http://schemas.microsoft.com/office/powerpoint/2015/main" xmlns:dgm="http://schemas.openxmlformats.org/drawingml/2006/diagram"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 name="Title 1">
            <a:extLst>
              <a:ext uri="{FF2B5EF4-FFF2-40B4-BE49-F238E27FC236}">
                <a16:creationId xmlns:a16="http://schemas.microsoft.com/office/drawing/2014/main" id="{F4FEFEF7-2EB4-4C43-8F4E-65EEC20F2235}"/>
              </a:ext>
            </a:extLst>
          </p:cNvPr>
          <p:cNvSpPr>
            <a:spLocks noGrp="1"/>
          </p:cNvSpPr>
          <p:nvPr>
            <p:ph type="title"/>
          </p:nvPr>
        </p:nvSpPr>
        <p:spPr>
          <a:xfrm>
            <a:off x="1005840" y="668626"/>
            <a:ext cx="12618720" cy="1360199"/>
          </a:xfrm>
        </p:spPr>
        <p:txBody>
          <a:bodyPr>
            <a:normAutofit/>
          </a:bodyPr>
          <a:lstStyle/>
          <a:p>
            <a:pPr algn="ctr"/>
            <a:r>
              <a:rPr lang="en-GB" sz="6240"/>
              <a:t>Livelli di SA</a:t>
            </a:r>
          </a:p>
        </p:txBody>
      </p:sp>
      <p:graphicFrame>
        <p:nvGraphicFramePr>
          <p:cNvPr id="4" name="Plassholder for innhold 3"/>
          <p:cNvGraphicFramePr>
            <a:graphicFrameLocks noGrp="1"/>
          </p:cNvGraphicFramePr>
          <p:nvPr>
            <p:ph idx="1"/>
          </p:nvPr>
        </p:nvGraphicFramePr>
        <p:xfrm>
          <a:off x="1005840" y="2194560"/>
          <a:ext cx="12618720" cy="5223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FA3B4AE0-933A-41E2-8B87-16456A2235B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728284" y="6327484"/>
            <a:ext cx="1902116" cy="1902116"/>
          </a:xfrm>
          <a:prstGeom prst="rect">
            <a:avLst/>
          </a:prstGeom>
        </p:spPr>
      </p:pic>
    </p:spTree>
    <p:extLst>
      <p:ext uri="{BB962C8B-B14F-4D97-AF65-F5344CB8AC3E}">
        <p14:creationId xmlns:p14="http://schemas.microsoft.com/office/powerpoint/2010/main" val="173891516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80A1B-1D2C-B73E-C47E-0D5BCAC88D55}"/>
              </a:ext>
            </a:extLst>
          </p:cNvPr>
          <p:cNvSpPr>
            <a:spLocks noGrp="1"/>
          </p:cNvSpPr>
          <p:nvPr>
            <p:ph type="title"/>
          </p:nvPr>
        </p:nvSpPr>
        <p:spPr/>
        <p:txBody>
          <a:bodyPr/>
          <a:lstStyle/>
          <a:p>
            <a:r>
              <a:rPr lang="nb-NO" dirty="0"/>
              <a:t>Non confondere</a:t>
            </a:r>
            <a:endParaRPr lang="en-GB" dirty="0"/>
          </a:p>
        </p:txBody>
      </p:sp>
      <p:sp>
        <p:nvSpPr>
          <p:cNvPr id="3" name="Content Placeholder 2">
            <a:extLst>
              <a:ext uri="{FF2B5EF4-FFF2-40B4-BE49-F238E27FC236}">
                <a16:creationId xmlns:a16="http://schemas.microsoft.com/office/drawing/2014/main" id="{BD260348-5DD1-91C9-3066-868804A13F46}"/>
              </a:ext>
            </a:extLst>
          </p:cNvPr>
          <p:cNvSpPr>
            <a:spLocks noGrp="1"/>
          </p:cNvSpPr>
          <p:nvPr>
            <p:ph idx="1"/>
          </p:nvPr>
        </p:nvSpPr>
        <p:spPr/>
        <p:txBody>
          <a:bodyPr/>
          <a:lstStyle/>
          <a:p>
            <a:endParaRPr lang="en-GB" dirty="0"/>
          </a:p>
        </p:txBody>
      </p:sp>
      <p:sp>
        <p:nvSpPr>
          <p:cNvPr id="4" name="Rectangle: Rounded Corners 3">
            <a:extLst>
              <a:ext uri="{FF2B5EF4-FFF2-40B4-BE49-F238E27FC236}">
                <a16:creationId xmlns:a16="http://schemas.microsoft.com/office/drawing/2014/main" id="{6DFC2508-FFFB-335E-6CFD-CEA206232FE3}"/>
              </a:ext>
            </a:extLst>
          </p:cNvPr>
          <p:cNvSpPr/>
          <p:nvPr/>
        </p:nvSpPr>
        <p:spPr>
          <a:xfrm>
            <a:off x="498763" y="2768138"/>
            <a:ext cx="3478877" cy="19825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r>
              <a:rPr lang="nb-NO" sz="3360" dirty="0">
                <a:solidFill>
                  <a:prstClr val="white"/>
                </a:solidFill>
                <a:latin typeface="Calibri" panose="020F0502020204030204"/>
              </a:rPr>
              <a:t>Comprensione situazionale</a:t>
            </a:r>
          </a:p>
          <a:p>
            <a:pPr algn="ctr" defTabSz="1097280"/>
            <a:r>
              <a:rPr lang="nb-NO" sz="3360" dirty="0">
                <a:solidFill>
                  <a:prstClr val="white"/>
                </a:solidFill>
                <a:latin typeface="Calibri" panose="020F0502020204030204"/>
              </a:rPr>
              <a:t>(uguale a L2)</a:t>
            </a:r>
          </a:p>
          <a:p>
            <a:pPr algn="ctr" defTabSz="1097280"/>
            <a:endParaRPr lang="en-GB" sz="3360" dirty="0">
              <a:solidFill>
                <a:prstClr val="white"/>
              </a:solidFill>
              <a:latin typeface="Calibri" panose="020F0502020204030204"/>
            </a:endParaRPr>
          </a:p>
        </p:txBody>
      </p:sp>
      <p:sp>
        <p:nvSpPr>
          <p:cNvPr id="5" name="Rectangle: Rounded Corners 4">
            <a:extLst>
              <a:ext uri="{FF2B5EF4-FFF2-40B4-BE49-F238E27FC236}">
                <a16:creationId xmlns:a16="http://schemas.microsoft.com/office/drawing/2014/main" id="{F4974C4E-7578-56DC-0BBE-3B9E35A0D715}"/>
              </a:ext>
            </a:extLst>
          </p:cNvPr>
          <p:cNvSpPr/>
          <p:nvPr/>
        </p:nvSpPr>
        <p:spPr>
          <a:xfrm>
            <a:off x="5575762" y="330432"/>
            <a:ext cx="3478877" cy="1982585"/>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r>
              <a:rPr lang="nb-NO" sz="3360" dirty="0">
                <a:solidFill>
                  <a:prstClr val="white"/>
                </a:solidFill>
                <a:latin typeface="Calibri" panose="020F0502020204030204"/>
              </a:rPr>
              <a:t>Valutazione della situazione</a:t>
            </a:r>
          </a:p>
        </p:txBody>
      </p:sp>
      <p:sp>
        <p:nvSpPr>
          <p:cNvPr id="6" name="Rectangle: Rounded Corners 5">
            <a:extLst>
              <a:ext uri="{FF2B5EF4-FFF2-40B4-BE49-F238E27FC236}">
                <a16:creationId xmlns:a16="http://schemas.microsoft.com/office/drawing/2014/main" id="{A888738C-9731-DD96-8744-074568A0358D}"/>
              </a:ext>
            </a:extLst>
          </p:cNvPr>
          <p:cNvSpPr/>
          <p:nvPr/>
        </p:nvSpPr>
        <p:spPr>
          <a:xfrm>
            <a:off x="10835640" y="2768138"/>
            <a:ext cx="3478877" cy="1982585"/>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r>
              <a:rPr lang="nb-NO" sz="3360" dirty="0">
                <a:solidFill>
                  <a:prstClr val="white"/>
                </a:solidFill>
                <a:latin typeface="Calibri" panose="020F0502020204030204"/>
              </a:rPr>
              <a:t>Modelli mentali </a:t>
            </a:r>
          </a:p>
          <a:p>
            <a:pPr algn="ctr" defTabSz="1097280"/>
            <a:r>
              <a:rPr lang="nb-NO" sz="3360" dirty="0">
                <a:solidFill>
                  <a:prstClr val="white"/>
                </a:solidFill>
                <a:latin typeface="Calibri" panose="020F0502020204030204"/>
              </a:rPr>
              <a:t>(Successivamente)</a:t>
            </a:r>
          </a:p>
        </p:txBody>
      </p:sp>
      <p:sp>
        <p:nvSpPr>
          <p:cNvPr id="8" name="Rectangle: Rounded Corners 7">
            <a:extLst>
              <a:ext uri="{FF2B5EF4-FFF2-40B4-BE49-F238E27FC236}">
                <a16:creationId xmlns:a16="http://schemas.microsoft.com/office/drawing/2014/main" id="{E770B2BF-ED28-A27F-BBE7-5D6D7ACA0939}"/>
              </a:ext>
            </a:extLst>
          </p:cNvPr>
          <p:cNvSpPr/>
          <p:nvPr/>
        </p:nvSpPr>
        <p:spPr>
          <a:xfrm>
            <a:off x="5575762" y="5916583"/>
            <a:ext cx="3478877" cy="1982585"/>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r>
              <a:rPr lang="nb-NO" sz="3360" dirty="0">
                <a:solidFill>
                  <a:prstClr val="white"/>
                </a:solidFill>
                <a:latin typeface="Calibri" panose="020F0502020204030204"/>
              </a:rPr>
              <a:t>Creazione di senso</a:t>
            </a:r>
          </a:p>
          <a:p>
            <a:pPr algn="ctr" defTabSz="1097280"/>
            <a:r>
              <a:rPr lang="nb-NO" sz="3360" dirty="0">
                <a:solidFill>
                  <a:prstClr val="white"/>
                </a:solidFill>
                <a:latin typeface="Calibri" panose="020F0502020204030204"/>
              </a:rPr>
              <a:t>(in seguito)</a:t>
            </a:r>
          </a:p>
        </p:txBody>
      </p:sp>
    </p:spTree>
    <p:custDataLst>
      <p:tags r:id="rId1"/>
    </p:custDataLst>
    <p:extLst>
      <p:ext uri="{BB962C8B-B14F-4D97-AF65-F5344CB8AC3E}">
        <p14:creationId xmlns:p14="http://schemas.microsoft.com/office/powerpoint/2010/main" val="39512532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18.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7B9F-FA52-4414-925D-67836CA18AB6}"/>
              </a:ext>
            </a:extLst>
          </p:cNvPr>
          <p:cNvSpPr>
            <a:spLocks noGrp="1"/>
          </p:cNvSpPr>
          <p:nvPr>
            <p:ph type="title"/>
          </p:nvPr>
        </p:nvSpPr>
        <p:spPr>
          <a:xfrm>
            <a:off x="1005840" y="438151"/>
            <a:ext cx="12618720" cy="773962"/>
          </a:xfrm>
        </p:spPr>
        <p:txBody>
          <a:bodyPr>
            <a:normAutofit fontScale="90000"/>
          </a:bodyPr>
          <a:lstStyle/>
          <a:p>
            <a:r>
              <a:rPr lang="nb-NO" dirty="0"/>
              <a:t>Dal mio </a:t>
            </a:r>
            <a:r>
              <a:rPr lang="nb-NO" dirty="0" err="1"/>
              <a:t>dominio</a:t>
            </a:r>
            <a:endParaRPr lang="nb-NO" dirty="0"/>
          </a:p>
        </p:txBody>
      </p:sp>
      <p:pic>
        <p:nvPicPr>
          <p:cNvPr id="4" name="Online Media 3" title="How To Improve Your Awareness &amp; Decision Making In Football">
            <a:hlinkClick r:id="" action="ppaction://media"/>
            <a:extLst>
              <a:ext uri="{FF2B5EF4-FFF2-40B4-BE49-F238E27FC236}">
                <a16:creationId xmlns:a16="http://schemas.microsoft.com/office/drawing/2014/main" id="{98B38AAC-94EA-4CF0-99E6-5C6BE3E977F4}"/>
              </a:ext>
            </a:extLst>
          </p:cNvPr>
          <p:cNvPicPr>
            <a:picLocks noGrp="1" noRot="1" noChangeAspect="1"/>
          </p:cNvPicPr>
          <p:nvPr>
            <p:ph idx="1"/>
            <a:videoFile r:link="rId2"/>
          </p:nvPr>
        </p:nvPicPr>
        <p:blipFill>
          <a:blip r:embed="rId5"/>
          <a:stretch>
            <a:fillRect/>
          </a:stretch>
        </p:blipFill>
        <p:spPr>
          <a:xfrm>
            <a:off x="1005841" y="1302537"/>
            <a:ext cx="12259460" cy="6927064"/>
          </a:xfrm>
          <a:prstGeom prst="rect">
            <a:avLst/>
          </a:prstGeom>
        </p:spPr>
      </p:pic>
    </p:spTree>
    <p:custDataLst>
      <p:tags r:id="rId1"/>
    </p:custDataLst>
    <p:extLst>
      <p:ext uri="{BB962C8B-B14F-4D97-AF65-F5344CB8AC3E}">
        <p14:creationId xmlns:p14="http://schemas.microsoft.com/office/powerpoint/2010/main" val="2182801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B22E2-4519-4908-B6B3-EBF22ED79675}"/>
              </a:ext>
            </a:extLst>
          </p:cNvPr>
          <p:cNvSpPr>
            <a:spLocks noGrp="1"/>
          </p:cNvSpPr>
          <p:nvPr>
            <p:ph type="title"/>
          </p:nvPr>
        </p:nvSpPr>
        <p:spPr/>
        <p:txBody>
          <a:bodyPr/>
          <a:lstStyle/>
          <a:p>
            <a:endParaRPr lang="nb-NO" dirty="0"/>
          </a:p>
        </p:txBody>
      </p:sp>
      <p:sp>
        <p:nvSpPr>
          <p:cNvPr id="3" name="Content Placeholder 2">
            <a:extLst>
              <a:ext uri="{FF2B5EF4-FFF2-40B4-BE49-F238E27FC236}">
                <a16:creationId xmlns:a16="http://schemas.microsoft.com/office/drawing/2014/main" id="{918AD2A0-83D1-4A3F-BBD0-19CED6797757}"/>
              </a:ext>
            </a:extLst>
          </p:cNvPr>
          <p:cNvSpPr>
            <a:spLocks noGrp="1"/>
          </p:cNvSpPr>
          <p:nvPr>
            <p:ph idx="1"/>
          </p:nvPr>
        </p:nvSpPr>
        <p:spPr/>
        <p:txBody>
          <a:bodyPr/>
          <a:lstStyle/>
          <a:p>
            <a:endParaRPr lang="nb-NO"/>
          </a:p>
        </p:txBody>
      </p:sp>
      <p:pic>
        <p:nvPicPr>
          <p:cNvPr id="5" name="Picture 4">
            <a:extLst>
              <a:ext uri="{FF2B5EF4-FFF2-40B4-BE49-F238E27FC236}">
                <a16:creationId xmlns:a16="http://schemas.microsoft.com/office/drawing/2014/main" id="{27BFA920-C001-48F1-860A-310F871649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0439" y="82273"/>
            <a:ext cx="6659612" cy="2982250"/>
          </a:xfrm>
          <a:prstGeom prst="rect">
            <a:avLst/>
          </a:prstGeom>
        </p:spPr>
      </p:pic>
      <p:pic>
        <p:nvPicPr>
          <p:cNvPr id="7" name="Picture 6">
            <a:extLst>
              <a:ext uri="{FF2B5EF4-FFF2-40B4-BE49-F238E27FC236}">
                <a16:creationId xmlns:a16="http://schemas.microsoft.com/office/drawing/2014/main" id="{5A6513BB-8CEE-4B09-8C30-66B67FDECA02}"/>
              </a:ext>
            </a:extLst>
          </p:cNvPr>
          <p:cNvPicPr>
            <a:picLocks noChangeAspect="1"/>
          </p:cNvPicPr>
          <p:nvPr/>
        </p:nvPicPr>
        <p:blipFill>
          <a:blip r:embed="rId4"/>
          <a:stretch>
            <a:fillRect/>
          </a:stretch>
        </p:blipFill>
        <p:spPr>
          <a:xfrm>
            <a:off x="276793" y="1491125"/>
            <a:ext cx="7110452" cy="2995078"/>
          </a:xfrm>
          <a:prstGeom prst="rect">
            <a:avLst/>
          </a:prstGeom>
        </p:spPr>
      </p:pic>
      <p:pic>
        <p:nvPicPr>
          <p:cNvPr id="9" name="Picture 8">
            <a:extLst>
              <a:ext uri="{FF2B5EF4-FFF2-40B4-BE49-F238E27FC236}">
                <a16:creationId xmlns:a16="http://schemas.microsoft.com/office/drawing/2014/main" id="{8F77A7C1-1F49-4FF6-893D-B7B55976C8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19699" y="2465861"/>
            <a:ext cx="8267930" cy="3712342"/>
          </a:xfrm>
          <a:prstGeom prst="rect">
            <a:avLst/>
          </a:prstGeom>
        </p:spPr>
      </p:pic>
      <p:pic>
        <p:nvPicPr>
          <p:cNvPr id="11" name="Picture 10">
            <a:extLst>
              <a:ext uri="{FF2B5EF4-FFF2-40B4-BE49-F238E27FC236}">
                <a16:creationId xmlns:a16="http://schemas.microsoft.com/office/drawing/2014/main" id="{1CCB62CC-503E-406E-9E06-76B993217854}"/>
              </a:ext>
            </a:extLst>
          </p:cNvPr>
          <p:cNvPicPr>
            <a:picLocks noChangeAspect="1"/>
          </p:cNvPicPr>
          <p:nvPr/>
        </p:nvPicPr>
        <p:blipFill>
          <a:blip r:embed="rId6"/>
          <a:stretch>
            <a:fillRect/>
          </a:stretch>
        </p:blipFill>
        <p:spPr>
          <a:xfrm>
            <a:off x="7626741" y="4486203"/>
            <a:ext cx="6721778" cy="3646679"/>
          </a:xfrm>
          <a:prstGeom prst="rect">
            <a:avLst/>
          </a:prstGeom>
        </p:spPr>
      </p:pic>
    </p:spTree>
    <p:custDataLst>
      <p:tags r:id="rId1"/>
    </p:custDataLst>
    <p:extLst>
      <p:ext uri="{BB962C8B-B14F-4D97-AF65-F5344CB8AC3E}">
        <p14:creationId xmlns:p14="http://schemas.microsoft.com/office/powerpoint/2010/main" val="29450719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16="http://schemas.microsoft.com/office/drawing/2014/main" xmlns:adec="http://schemas.microsoft.com/office/drawing/2017/decorative"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4209308" y="-13391"/>
            <a:ext cx="3063696" cy="8230609"/>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sz="2160" dirty="0"/>
          </a:p>
        </p:txBody>
      </p:sp>
      <p:sp>
        <p:nvSpPr>
          <p:cNvPr id="2" name="Title 94">
            <a:extLst>
              <a:ext uri="{FF2B5EF4-FFF2-40B4-BE49-F238E27FC236}">
                <a16:creationId xmlns:a16="http://schemas.microsoft.com/office/drawing/2014/main" id="{7756903B-8F4C-AF9C-0003-DFC6020F757E}"/>
              </a:ext>
            </a:extLst>
          </p:cNvPr>
          <p:cNvSpPr>
            <a:spLocks noGrp="1"/>
          </p:cNvSpPr>
          <p:nvPr>
            <p:ph type="ctrTitle"/>
          </p:nvPr>
        </p:nvSpPr>
        <p:spPr>
          <a:xfrm>
            <a:off x="7772400" y="868128"/>
            <a:ext cx="6561089" cy="1297556"/>
          </a:xfrm>
        </p:spPr>
        <p:txBody>
          <a:bodyPr>
            <a:noAutofit/>
          </a:bodyPr>
          <a:lstStyle/>
          <a:p>
            <a:r>
              <a:rPr lang="en-US" sz="5760" b="1" dirty="0"/>
              <a:t>Riconoscimento</a:t>
            </a:r>
          </a:p>
        </p:txBody>
      </p:sp>
      <p:sp>
        <p:nvSpPr>
          <p:cNvPr id="3" name="Text Placeholder 14">
            <a:extLst>
              <a:ext uri="{FF2B5EF4-FFF2-40B4-BE49-F238E27FC236}">
                <a16:creationId xmlns:a16="http://schemas.microsoft.com/office/drawing/2014/main" id="{93D28EA7-99A1-8FAD-E39B-AF6C31772915}"/>
              </a:ext>
            </a:extLst>
          </p:cNvPr>
          <p:cNvSpPr txBox="1">
            <a:spLocks/>
          </p:cNvSpPr>
          <p:nvPr/>
        </p:nvSpPr>
        <p:spPr>
          <a:xfrm>
            <a:off x="7797756" y="2372421"/>
            <a:ext cx="6649764" cy="3083839"/>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sz="2400" b="0" i="0" dirty="0">
                <a:effectLst/>
              </a:rPr>
              <a:t>Cofinanziato dall'Unione Europea. Le opinioni e i pareri espressi sono tuttavia esclusivamente quelli dell'autore/degli autori e non riflettono necessariamente quelli dell'Unione Europea o dell'HADEA. Né l'Unione Europea né l'autorità concedente possono essere ritenute responsabili per essi.</a:t>
            </a:r>
          </a:p>
          <a:p>
            <a:pPr algn="just"/>
            <a:r>
              <a:rPr lang="en-GB" sz="2400" b="0" i="0" dirty="0">
                <a:effectLst/>
              </a:rPr>
              <a:t>Accordo di progetto n. 101083594</a:t>
            </a:r>
          </a:p>
        </p:txBody>
      </p:sp>
      <p:grpSp>
        <p:nvGrpSpPr>
          <p:cNvPr id="7" name="Group 6">
            <a:extLst>
              <a:ext uri="{FF2B5EF4-FFF2-40B4-BE49-F238E27FC236}">
                <a16:creationId xmlns:a16="http://schemas.microsoft.com/office/drawing/2014/main" id="{F202EC2E-9D8F-7DB9-DA92-0AA925ACC56A}"/>
              </a:ext>
            </a:extLst>
          </p:cNvPr>
          <p:cNvGrpSpPr/>
          <p:nvPr/>
        </p:nvGrpSpPr>
        <p:grpSpPr>
          <a:xfrm>
            <a:off x="10972801" y="7594540"/>
            <a:ext cx="2591913" cy="481557"/>
            <a:chOff x="5179092" y="5483822"/>
            <a:chExt cx="3294001" cy="612000"/>
          </a:xfrm>
        </p:grpSpPr>
        <p:pic>
          <p:nvPicPr>
            <p:cNvPr id="8" name="Picture 7">
              <a:extLst>
                <a:ext uri="{FF2B5EF4-FFF2-40B4-BE49-F238E27FC236}">
                  <a16:creationId xmlns:a16="http://schemas.microsoft.com/office/drawing/2014/main" id="{3C1A5B1E-31DD-9C7E-E79A-AFC9873526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9" name="Picture 8">
              <a:extLst>
                <a:ext uri="{FF2B5EF4-FFF2-40B4-BE49-F238E27FC236}">
                  <a16:creationId xmlns:a16="http://schemas.microsoft.com/office/drawing/2014/main" id="{73D5C77E-356B-2B62-196C-2F6DE96B42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pic>
        <p:nvPicPr>
          <p:cNvPr id="10" name="Picture Placeholder 9" descr="A screenshot of a computer training&#10;&#10;Description automatically generated">
            <a:extLst>
              <a:ext uri="{FF2B5EF4-FFF2-40B4-BE49-F238E27FC236}">
                <a16:creationId xmlns:a16="http://schemas.microsoft.com/office/drawing/2014/main" id="{BC655B53-FBA0-4F55-E9D2-19239DB6E54B}"/>
              </a:ext>
            </a:extLst>
          </p:cNvPr>
          <p:cNvPicPr>
            <a:picLocks noGrp="1" noChangeAspect="1"/>
          </p:cNvPicPr>
          <p:nvPr>
            <p:ph type="pic" sz="quarter" idx="11"/>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03451649"/>
      </p:ext>
    </p:extLst>
  </p:cSld>
  <p:clrMapOvr>
    <a:masterClrMapping/>
  </p:clrMapOvr>
</p:sld>
</file>

<file path=ppt/slides/slide20.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dirty="0">
              <a:solidFill>
                <a:prstClr val="white"/>
              </a:solidFill>
              <a:latin typeface="Calibri" panose="020F0502020204030204"/>
            </a:endParaRPr>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451387" y="-304404"/>
            <a:ext cx="2193166" cy="1652387"/>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dirty="0">
              <a:solidFill>
                <a:prstClr val="white"/>
              </a:solidFill>
              <a:latin typeface="Calibri" panose="020F0502020204030204"/>
            </a:endParaRPr>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69969" y="506575"/>
            <a:ext cx="774442" cy="77444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2052179" y="786168"/>
            <a:ext cx="824966" cy="82496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227972" y="1"/>
            <a:ext cx="3402428" cy="1777004"/>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a:endParaRPr lang="en-US" sz="2160" dirty="0">
              <a:solidFill>
                <a:prstClr val="white"/>
              </a:solidFill>
              <a:latin typeface="Calibri" panose="020F0502020204030204"/>
            </a:endParaRPr>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71613" y="7338602"/>
            <a:ext cx="1793416" cy="8909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124896" y="7743772"/>
            <a:ext cx="977884" cy="485828"/>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pic>
        <p:nvPicPr>
          <p:cNvPr id="4" name="Content Placeholder 3">
            <a:extLst>
              <a:ext uri="{FF2B5EF4-FFF2-40B4-BE49-F238E27FC236}">
                <a16:creationId xmlns:a16="http://schemas.microsoft.com/office/drawing/2014/main" id="{D3FACA5D-1E42-4CEF-977E-F095C85CED0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312271" y="13744"/>
            <a:ext cx="9052758" cy="7355366"/>
          </a:xfrm>
          <a:prstGeom prst="rect">
            <a:avLst/>
          </a:prstGeom>
          <a:ln>
            <a:noFill/>
          </a:ln>
        </p:spPr>
      </p:pic>
      <p:sp>
        <p:nvSpPr>
          <p:cNvPr id="5" name="Oval 4">
            <a:extLst>
              <a:ext uri="{FF2B5EF4-FFF2-40B4-BE49-F238E27FC236}">
                <a16:creationId xmlns:a16="http://schemas.microsoft.com/office/drawing/2014/main" id="{8AC2D946-D1A0-4C94-8A79-AF6E2C2C5FF6}"/>
              </a:ext>
            </a:extLst>
          </p:cNvPr>
          <p:cNvSpPr/>
          <p:nvPr/>
        </p:nvSpPr>
        <p:spPr>
          <a:xfrm>
            <a:off x="8382710" y="396789"/>
            <a:ext cx="1916214" cy="4858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nb-NO" sz="2160">
              <a:solidFill>
                <a:prstClr val="white"/>
              </a:solidFill>
              <a:latin typeface="Calibri" panose="020F0502020204030204"/>
            </a:endParaRPr>
          </a:p>
        </p:txBody>
      </p:sp>
      <p:sp>
        <p:nvSpPr>
          <p:cNvPr id="16" name="Oval 15">
            <a:extLst>
              <a:ext uri="{FF2B5EF4-FFF2-40B4-BE49-F238E27FC236}">
                <a16:creationId xmlns:a16="http://schemas.microsoft.com/office/drawing/2014/main" id="{9BC84B08-510A-4639-AC14-CF76B5BE7268}"/>
              </a:ext>
            </a:extLst>
          </p:cNvPr>
          <p:cNvSpPr/>
          <p:nvPr/>
        </p:nvSpPr>
        <p:spPr>
          <a:xfrm>
            <a:off x="8382710" y="6160518"/>
            <a:ext cx="1916214" cy="13673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nb-NO" sz="2160">
              <a:solidFill>
                <a:prstClr val="white"/>
              </a:solidFill>
              <a:latin typeface="Calibri" panose="020F0502020204030204"/>
            </a:endParaRPr>
          </a:p>
        </p:txBody>
      </p:sp>
      <p:sp>
        <p:nvSpPr>
          <p:cNvPr id="18" name="Oval 17">
            <a:extLst>
              <a:ext uri="{FF2B5EF4-FFF2-40B4-BE49-F238E27FC236}">
                <a16:creationId xmlns:a16="http://schemas.microsoft.com/office/drawing/2014/main" id="{741CBC8A-8AAD-479B-96F1-AF98FB5E876E}"/>
              </a:ext>
            </a:extLst>
          </p:cNvPr>
          <p:cNvSpPr/>
          <p:nvPr/>
        </p:nvSpPr>
        <p:spPr>
          <a:xfrm>
            <a:off x="8071734" y="4374276"/>
            <a:ext cx="2837270" cy="10844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nb-NO" sz="2160">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417121042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8" grpId="0" animBg="1"/>
    </p:bldLst>
  </p:timing>
</p:sld>
</file>

<file path=ppt/slides/slide21.xml><?xml version="1.0" encoding="utf-8"?>
<p:sld xmlns:a16="http://schemas.microsoft.com/office/drawing/2014/main" xmlns:adec="http://schemas.microsoft.com/office/drawing/2017/decorative" xmlns:p16="http://schemas.microsoft.com/office/powerpoint/2015/main" xmlns:ask="http://schemas.microsoft.com/office/drawing/2018/sketchyshapes"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 name="Tittel 1"/>
          <p:cNvSpPr>
            <a:spLocks noGrp="1"/>
          </p:cNvSpPr>
          <p:nvPr>
            <p:ph type="title"/>
          </p:nvPr>
        </p:nvSpPr>
        <p:spPr>
          <a:xfrm>
            <a:off x="757123" y="768096"/>
            <a:ext cx="5782666" cy="1777594"/>
          </a:xfrm>
        </p:spPr>
        <p:txBody>
          <a:bodyPr anchor="b">
            <a:normAutofit/>
          </a:bodyPr>
          <a:lstStyle/>
          <a:p>
            <a:r>
              <a:rPr lang="de-DE" sz="6000"/>
              <a:t>Elaborazione bottom-up / basata sui dati</a:t>
            </a:r>
            <a:endParaRPr lang="nb-NO" sz="6000"/>
          </a:p>
        </p:txBody>
      </p:sp>
      <p:sp>
        <p:nvSpPr>
          <p:cNvPr id="1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1934" y="2847441"/>
            <a:ext cx="3906114" cy="21946"/>
          </a:xfrm>
          <a:custGeom>
            <a:avLst/>
            <a:gdLst>
              <a:gd name="csX0" fmla="*/ 0 w 3906114"/>
              <a:gd name="csY0" fmla="*/ 0 h 21946"/>
              <a:gd name="csX1" fmla="*/ 729141 w 3906114"/>
              <a:gd name="csY1" fmla="*/ 0 h 21946"/>
              <a:gd name="csX2" fmla="*/ 1419221 w 3906114"/>
              <a:gd name="csY2" fmla="*/ 0 h 21946"/>
              <a:gd name="csX3" fmla="*/ 2109302 w 3906114"/>
              <a:gd name="csY3" fmla="*/ 0 h 21946"/>
              <a:gd name="csX4" fmla="*/ 2643137 w 3906114"/>
              <a:gd name="csY4" fmla="*/ 0 h 21946"/>
              <a:gd name="csX5" fmla="*/ 3216034 w 3906114"/>
              <a:gd name="csY5" fmla="*/ 0 h 21946"/>
              <a:gd name="csX6" fmla="*/ 3906114 w 3906114"/>
              <a:gd name="csY6" fmla="*/ 0 h 21946"/>
              <a:gd name="csX7" fmla="*/ 3906114 w 3906114"/>
              <a:gd name="csY7" fmla="*/ 21946 h 21946"/>
              <a:gd name="csX8" fmla="*/ 3255095 w 3906114"/>
              <a:gd name="csY8" fmla="*/ 21946 h 21946"/>
              <a:gd name="csX9" fmla="*/ 2721259 w 3906114"/>
              <a:gd name="csY9" fmla="*/ 21946 h 21946"/>
              <a:gd name="csX10" fmla="*/ 2187424 w 3906114"/>
              <a:gd name="csY10" fmla="*/ 21946 h 21946"/>
              <a:gd name="csX11" fmla="*/ 1497344 w 3906114"/>
              <a:gd name="csY11" fmla="*/ 21946 h 21946"/>
              <a:gd name="csX12" fmla="*/ 924447 w 3906114"/>
              <a:gd name="csY12" fmla="*/ 21946 h 21946"/>
              <a:gd name="csX13" fmla="*/ 0 w 3906114"/>
              <a:gd name="csY13" fmla="*/ 21946 h 21946"/>
              <a:gd name="csX14" fmla="*/ 0 w 3906114"/>
              <a:gd name="csY14" fmla="*/ 0 h 219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906114" h="21946" fill="none" extrusionOk="0">
                <a:moveTo>
                  <a:pt x="0" y="0"/>
                </a:moveTo>
                <a:cubicBezTo>
                  <a:pt x="252156" y="-20460"/>
                  <a:pt x="476174" y="-27800"/>
                  <a:pt x="729141" y="0"/>
                </a:cubicBezTo>
                <a:cubicBezTo>
                  <a:pt x="982108" y="27800"/>
                  <a:pt x="1081401" y="-4067"/>
                  <a:pt x="1419221" y="0"/>
                </a:cubicBezTo>
                <a:cubicBezTo>
                  <a:pt x="1757041" y="4067"/>
                  <a:pt x="1835425" y="27359"/>
                  <a:pt x="2109302" y="0"/>
                </a:cubicBezTo>
                <a:cubicBezTo>
                  <a:pt x="2383179" y="-27359"/>
                  <a:pt x="2437492" y="-20254"/>
                  <a:pt x="2643137" y="0"/>
                </a:cubicBezTo>
                <a:cubicBezTo>
                  <a:pt x="2848783" y="20254"/>
                  <a:pt x="2986492" y="22460"/>
                  <a:pt x="3216034" y="0"/>
                </a:cubicBezTo>
                <a:cubicBezTo>
                  <a:pt x="3445576" y="-22460"/>
                  <a:pt x="3574572" y="-31501"/>
                  <a:pt x="3906114" y="0"/>
                </a:cubicBezTo>
                <a:cubicBezTo>
                  <a:pt x="3905647" y="10233"/>
                  <a:pt x="3905122" y="11611"/>
                  <a:pt x="3906114" y="21946"/>
                </a:cubicBezTo>
                <a:cubicBezTo>
                  <a:pt x="3684360" y="3697"/>
                  <a:pt x="3562432" y="-10333"/>
                  <a:pt x="3255095" y="21946"/>
                </a:cubicBezTo>
                <a:cubicBezTo>
                  <a:pt x="2947758" y="54225"/>
                  <a:pt x="2881475" y="33033"/>
                  <a:pt x="2721259" y="21946"/>
                </a:cubicBezTo>
                <a:cubicBezTo>
                  <a:pt x="2561043" y="10859"/>
                  <a:pt x="2330921" y="37540"/>
                  <a:pt x="2187424" y="21946"/>
                </a:cubicBezTo>
                <a:cubicBezTo>
                  <a:pt x="2043927" y="6352"/>
                  <a:pt x="1756372" y="33030"/>
                  <a:pt x="1497344" y="21946"/>
                </a:cubicBezTo>
                <a:cubicBezTo>
                  <a:pt x="1238316" y="10862"/>
                  <a:pt x="1125800" y="18078"/>
                  <a:pt x="924447" y="21946"/>
                </a:cubicBezTo>
                <a:cubicBezTo>
                  <a:pt x="723094" y="25814"/>
                  <a:pt x="399256" y="2502"/>
                  <a:pt x="0" y="21946"/>
                </a:cubicBezTo>
                <a:cubicBezTo>
                  <a:pt x="999" y="16912"/>
                  <a:pt x="-379" y="8769"/>
                  <a:pt x="0" y="0"/>
                </a:cubicBezTo>
                <a:close/>
              </a:path>
              <a:path w="3906114" h="21946" stroke="0" extrusionOk="0">
                <a:moveTo>
                  <a:pt x="0" y="0"/>
                </a:moveTo>
                <a:cubicBezTo>
                  <a:pt x="204270" y="-19114"/>
                  <a:pt x="320245" y="-8859"/>
                  <a:pt x="611958" y="0"/>
                </a:cubicBezTo>
                <a:cubicBezTo>
                  <a:pt x="903671" y="8859"/>
                  <a:pt x="954540" y="768"/>
                  <a:pt x="1145793" y="0"/>
                </a:cubicBezTo>
                <a:cubicBezTo>
                  <a:pt x="1337047" y="-768"/>
                  <a:pt x="1676795" y="-34102"/>
                  <a:pt x="1874935" y="0"/>
                </a:cubicBezTo>
                <a:cubicBezTo>
                  <a:pt x="2073075" y="34102"/>
                  <a:pt x="2202627" y="11146"/>
                  <a:pt x="2486893" y="0"/>
                </a:cubicBezTo>
                <a:cubicBezTo>
                  <a:pt x="2771159" y="-11146"/>
                  <a:pt x="2869791" y="-15785"/>
                  <a:pt x="3098850" y="0"/>
                </a:cubicBezTo>
                <a:cubicBezTo>
                  <a:pt x="3327909" y="15785"/>
                  <a:pt x="3739236" y="-28068"/>
                  <a:pt x="3906114" y="0"/>
                </a:cubicBezTo>
                <a:cubicBezTo>
                  <a:pt x="3905865" y="5270"/>
                  <a:pt x="3905823" y="17483"/>
                  <a:pt x="3906114" y="21946"/>
                </a:cubicBezTo>
                <a:cubicBezTo>
                  <a:pt x="3642508" y="23045"/>
                  <a:pt x="3480132" y="32863"/>
                  <a:pt x="3255095" y="21946"/>
                </a:cubicBezTo>
                <a:cubicBezTo>
                  <a:pt x="3030058" y="11029"/>
                  <a:pt x="2873451" y="7335"/>
                  <a:pt x="2721259" y="21946"/>
                </a:cubicBezTo>
                <a:cubicBezTo>
                  <a:pt x="2569067" y="36557"/>
                  <a:pt x="2382684" y="13320"/>
                  <a:pt x="2070240" y="21946"/>
                </a:cubicBezTo>
                <a:cubicBezTo>
                  <a:pt x="1757796" y="30572"/>
                  <a:pt x="1718913" y="11568"/>
                  <a:pt x="1419221" y="21946"/>
                </a:cubicBezTo>
                <a:cubicBezTo>
                  <a:pt x="1119529" y="32324"/>
                  <a:pt x="995238" y="9896"/>
                  <a:pt x="807264" y="21946"/>
                </a:cubicBezTo>
                <a:cubicBezTo>
                  <a:pt x="619290" y="33996"/>
                  <a:pt x="365530" y="18100"/>
                  <a:pt x="0" y="21946"/>
                </a:cubicBezTo>
                <a:cubicBezTo>
                  <a:pt x="428" y="16188"/>
                  <a:pt x="7" y="748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3" name="Plassholder for innhold 2"/>
          <p:cNvSpPr>
            <a:spLocks noGrp="1"/>
          </p:cNvSpPr>
          <p:nvPr>
            <p:ph idx="1"/>
          </p:nvPr>
        </p:nvSpPr>
        <p:spPr>
          <a:xfrm>
            <a:off x="757123" y="3193085"/>
            <a:ext cx="5782666" cy="4257446"/>
          </a:xfrm>
        </p:spPr>
        <p:txBody>
          <a:bodyPr anchor="t">
            <a:normAutofit/>
          </a:bodyPr>
          <a:lstStyle/>
          <a:p>
            <a:r>
              <a:rPr lang="de-DE" sz="2040" dirty="0" err="1"/>
              <a:t>Memoria </a:t>
            </a:r>
            <a:r>
              <a:rPr lang="de-DE" sz="2040" dirty="0" err="1"/>
              <a:t>sensoriale</a:t>
            </a:r>
            <a:r>
              <a:rPr lang="de-DE" sz="2040" dirty="0"/>
              <a:t> a breve termine</a:t>
            </a:r>
            <a:r>
              <a:rPr lang="de-DE" sz="2040" dirty="0" err="1"/>
              <a:t> </a:t>
            </a:r>
            <a:r>
              <a:rPr lang="de-DE" sz="2040" dirty="0"/>
              <a:t>, </a:t>
            </a:r>
            <a:r>
              <a:rPr lang="de-DE" sz="2040" dirty="0" err="1"/>
              <a:t>percezione</a:t>
            </a:r>
            <a:r>
              <a:rPr lang="de-DE" sz="2040" dirty="0"/>
              <a:t>, </a:t>
            </a:r>
            <a:r>
              <a:rPr lang="de-DE" sz="2040" dirty="0" err="1"/>
              <a:t>memoria </a:t>
            </a:r>
            <a:r>
              <a:rPr lang="de-DE" sz="2040" dirty="0" err="1"/>
              <a:t>di lavoro</a:t>
            </a:r>
            <a:r>
              <a:rPr lang="de-DE" sz="2040" dirty="0" err="1"/>
              <a:t> </a:t>
            </a:r>
            <a:r>
              <a:rPr lang="de-DE" sz="2040" dirty="0"/>
              <a:t>e </a:t>
            </a:r>
            <a:r>
              <a:rPr lang="de-DE" sz="2040" dirty="0" err="1"/>
              <a:t>memoria</a:t>
            </a:r>
            <a:r>
              <a:rPr lang="de-DE" sz="2040" dirty="0"/>
              <a:t> a lungo termine </a:t>
            </a:r>
            <a:r>
              <a:rPr lang="de-DE" sz="2040" dirty="0"/>
              <a:t>formano la SA.</a:t>
            </a:r>
          </a:p>
          <a:p>
            <a:r>
              <a:rPr lang="de-DE" sz="2040" dirty="0" err="1"/>
              <a:t>L'elaborazione</a:t>
            </a:r>
            <a:r>
              <a:rPr lang="de-DE" sz="2040" dirty="0"/>
              <a:t> iniziale </a:t>
            </a:r>
            <a:r>
              <a:rPr lang="de-DE" sz="2040" dirty="0" err="1"/>
              <a:t>dell'</a:t>
            </a:r>
            <a:r>
              <a:rPr lang="de-DE" sz="2040" dirty="0" err="1"/>
              <a:t> e degli </a:t>
            </a:r>
            <a:r>
              <a:rPr lang="de-DE" sz="2040" dirty="0" err="1"/>
              <a:t>elementi</a:t>
            </a:r>
            <a:r>
              <a:rPr lang="de-DE" sz="2040" dirty="0"/>
              <a:t> ambientali è </a:t>
            </a:r>
            <a:r>
              <a:rPr lang="de-DE" sz="2040" dirty="0"/>
              <a:t>parallela e </a:t>
            </a:r>
            <a:r>
              <a:rPr lang="de-DE" sz="2040" dirty="0" err="1"/>
              <a:t>pre-attentiva</a:t>
            </a:r>
            <a:r>
              <a:rPr lang="de-DE" sz="2040" dirty="0"/>
              <a:t>.</a:t>
            </a:r>
          </a:p>
          <a:p>
            <a:r>
              <a:rPr lang="de-DE" sz="2040" dirty="0" err="1"/>
              <a:t>Alcune </a:t>
            </a:r>
            <a:r>
              <a:rPr lang="de-DE" sz="2040" dirty="0" err="1"/>
              <a:t>proprietà </a:t>
            </a:r>
            <a:r>
              <a:rPr lang="de-DE" sz="2040" dirty="0" err="1"/>
              <a:t>dell'</a:t>
            </a:r>
            <a:r>
              <a:rPr lang="de-DE" sz="2040" dirty="0" err="1"/>
              <a:t> e</a:t>
            </a:r>
            <a:r>
              <a:rPr lang="de-DE" sz="2040" dirty="0" err="1"/>
              <a:t> vengono </a:t>
            </a:r>
            <a:r>
              <a:rPr lang="de-DE" sz="2040" dirty="0" err="1"/>
              <a:t>rilevate</a:t>
            </a:r>
            <a:r>
              <a:rPr lang="de-DE" sz="2040" dirty="0" err="1"/>
              <a:t> </a:t>
            </a:r>
            <a:r>
              <a:rPr lang="de-DE" sz="2040" dirty="0"/>
              <a:t>, </a:t>
            </a:r>
            <a:r>
              <a:rPr lang="de-DE" sz="2040" dirty="0" err="1"/>
              <a:t>come</a:t>
            </a:r>
            <a:r>
              <a:rPr lang="de-DE" sz="2040" dirty="0" err="1"/>
              <a:t> la vicinanza </a:t>
            </a:r>
            <a:r>
              <a:rPr lang="de-DE" sz="2040" dirty="0" err="1"/>
              <a:t>spaziale</a:t>
            </a:r>
            <a:r>
              <a:rPr lang="de-DE" sz="2040" dirty="0" err="1"/>
              <a:t> </a:t>
            </a:r>
            <a:r>
              <a:rPr lang="de-DE" sz="2040" dirty="0"/>
              <a:t>, </a:t>
            </a:r>
            <a:r>
              <a:rPr lang="de-DE" sz="2040" dirty="0" err="1"/>
              <a:t>il colore</a:t>
            </a:r>
            <a:r>
              <a:rPr lang="de-DE" sz="2040" dirty="0"/>
              <a:t>, </a:t>
            </a:r>
            <a:r>
              <a:rPr lang="de-DE" sz="2040" dirty="0" err="1"/>
              <a:t>le proprietà</a:t>
            </a:r>
            <a:r>
              <a:rPr lang="de-DE" sz="2040" dirty="0"/>
              <a:t> semplici</a:t>
            </a:r>
            <a:r>
              <a:rPr lang="de-DE" sz="2040" dirty="0" err="1"/>
              <a:t> o</a:t>
            </a:r>
            <a:r>
              <a:rPr lang="de-DE" sz="2040" dirty="0" err="1"/>
              <a:t> le forme </a:t>
            </a:r>
            <a:r>
              <a:rPr lang="de-DE" sz="2040" dirty="0"/>
              <a:t>e </a:t>
            </a:r>
            <a:r>
              <a:rPr lang="de-DE" sz="2040" dirty="0" err="1"/>
              <a:t>il movimento</a:t>
            </a:r>
            <a:r>
              <a:rPr lang="de-DE" sz="2040" dirty="0"/>
              <a:t>, </a:t>
            </a:r>
            <a:r>
              <a:rPr lang="de-DE" sz="2040" dirty="0" err="1"/>
              <a:t>fornendo</a:t>
            </a:r>
            <a:r>
              <a:rPr lang="de-DE" sz="2040" dirty="0" err="1"/>
              <a:t> </a:t>
            </a:r>
            <a:r>
              <a:rPr lang="de-DE" sz="2040" dirty="0" err="1"/>
              <a:t>segnali</a:t>
            </a:r>
            <a:r>
              <a:rPr lang="de-DE" sz="2040" dirty="0" err="1"/>
              <a:t> per</a:t>
            </a:r>
            <a:r>
              <a:rPr lang="de-DE" sz="2040" dirty="0" err="1"/>
              <a:t> un'ulteriore</a:t>
            </a:r>
            <a:r>
              <a:rPr lang="de-DE" sz="2040" dirty="0" err="1"/>
              <a:t> </a:t>
            </a:r>
            <a:r>
              <a:rPr lang="de-DE" sz="2040" dirty="0" err="1"/>
              <a:t>focalizzazione </a:t>
            </a:r>
            <a:r>
              <a:rPr lang="de-DE" sz="2040" dirty="0" err="1"/>
              <a:t>dell'</a:t>
            </a:r>
            <a:r>
              <a:rPr lang="de-DE" sz="2040" dirty="0" err="1"/>
              <a:t> attenzione </a:t>
            </a:r>
            <a:r>
              <a:rPr lang="de-DE" sz="2040" dirty="0"/>
              <a:t>(</a:t>
            </a:r>
            <a:r>
              <a:rPr lang="de-DE" sz="2040" dirty="0"/>
              <a:t>attenzione</a:t>
            </a:r>
            <a:r>
              <a:rPr lang="de-DE" sz="2040" dirty="0" err="1"/>
              <a:t> focalizzata</a:t>
            </a:r>
            <a:r>
              <a:rPr lang="de-DE" sz="2040" dirty="0" err="1"/>
              <a:t> </a:t>
            </a:r>
            <a:r>
              <a:rPr lang="de-DE" sz="2040" dirty="0" err="1"/>
              <a:t>= cognizione </a:t>
            </a:r>
            <a:r>
              <a:rPr lang="de-DE" sz="2040" dirty="0" err="1"/>
              <a:t>cosciente </a:t>
            </a:r>
            <a:r>
              <a:rPr lang="de-DE" sz="2040" dirty="0"/>
              <a:t>e </a:t>
            </a:r>
            <a:r>
              <a:rPr lang="de-DE" sz="2040" dirty="0" err="1"/>
              <a:t>superiore</a:t>
            </a:r>
            <a:r>
              <a:rPr lang="de-DE" sz="2040" dirty="0" err="1"/>
              <a:t> </a:t>
            </a:r>
            <a:r>
              <a:rPr lang="de-DE" sz="2040" dirty="0"/>
              <a:t>).</a:t>
            </a:r>
          </a:p>
          <a:p>
            <a:r>
              <a:rPr lang="de-DE" sz="2040" dirty="0"/>
              <a:t>Ma: </a:t>
            </a:r>
            <a:r>
              <a:rPr lang="de-DE" sz="2040" dirty="0" err="1"/>
              <a:t>in precedenza</a:t>
            </a:r>
            <a:r>
              <a:rPr lang="de-DE" sz="2040" dirty="0" err="1"/>
              <a:t> appreso</a:t>
            </a:r>
            <a:r>
              <a:rPr lang="de-DE" sz="2040" dirty="0" err="1"/>
              <a:t> informazioni </a:t>
            </a:r>
            <a:r>
              <a:rPr lang="de-DE" sz="2040" dirty="0"/>
              <a:t>(</a:t>
            </a:r>
            <a:r>
              <a:rPr lang="de-DE" sz="2040" dirty="0" err="1"/>
              <a:t>modelli</a:t>
            </a:r>
            <a:r>
              <a:rPr lang="de-DE" sz="2040" dirty="0"/>
              <a:t> mentali</a:t>
            </a:r>
            <a:r>
              <a:rPr lang="de-DE" sz="2040" dirty="0"/>
              <a:t>) </a:t>
            </a:r>
            <a:r>
              <a:rPr lang="de-DE" sz="2040" dirty="0" err="1"/>
              <a:t>modellano</a:t>
            </a:r>
            <a:r>
              <a:rPr lang="de-DE" sz="2040" dirty="0" err="1"/>
              <a:t> </a:t>
            </a:r>
            <a:r>
              <a:rPr lang="de-DE" sz="2040" dirty="0" err="1"/>
              <a:t>le</a:t>
            </a:r>
            <a:r>
              <a:rPr lang="de-DE" sz="2040" dirty="0" err="1"/>
              <a:t> nostre</a:t>
            </a:r>
            <a:r>
              <a:rPr lang="de-DE" sz="2040" dirty="0" err="1"/>
              <a:t> aspettative</a:t>
            </a:r>
            <a:r>
              <a:rPr lang="de-DE" sz="2040" dirty="0" err="1"/>
              <a:t> di</a:t>
            </a:r>
            <a:r>
              <a:rPr lang="de-DE" sz="2040" dirty="0" err="1"/>
              <a:t> ciò che</a:t>
            </a:r>
            <a:r>
              <a:rPr lang="de-DE" sz="2040" dirty="0" err="1"/>
              <a:t> è </a:t>
            </a:r>
            <a:r>
              <a:rPr lang="de-DE" sz="2040" dirty="0"/>
              <a:t>"normale" e </a:t>
            </a:r>
            <a:r>
              <a:rPr lang="de-DE" sz="2040" dirty="0" err="1"/>
              <a:t>guidano</a:t>
            </a:r>
            <a:r>
              <a:rPr lang="de-DE" sz="2040" dirty="0" err="1"/>
              <a:t> </a:t>
            </a:r>
            <a:r>
              <a:rPr lang="de-DE" sz="2040" dirty="0" err="1"/>
              <a:t>la</a:t>
            </a:r>
            <a:r>
              <a:rPr lang="de-DE" sz="2040" dirty="0" err="1"/>
              <a:t> nostra</a:t>
            </a:r>
            <a:r>
              <a:rPr lang="de-DE" sz="2040" dirty="0" err="1"/>
              <a:t> percezione</a:t>
            </a:r>
            <a:r>
              <a:rPr lang="de-DE" sz="2040" dirty="0"/>
              <a:t>.</a:t>
            </a:r>
          </a:p>
          <a:p>
            <a:pPr marL="0" indent="0">
              <a:buNone/>
            </a:pPr>
            <a:endParaRPr lang="nb-NO" sz="2040" dirty="0"/>
          </a:p>
        </p:txBody>
      </p:sp>
      <p:pic>
        <p:nvPicPr>
          <p:cNvPr id="4" name="Picture 3">
            <a:extLst>
              <a:ext uri="{FF2B5EF4-FFF2-40B4-BE49-F238E27FC236}">
                <a16:creationId xmlns:a16="http://schemas.microsoft.com/office/drawing/2014/main" id="{FE1C22A1-D49A-439F-AA37-B6B1080665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8857" y="1453554"/>
            <a:ext cx="6550762" cy="5322493"/>
          </a:xfrm>
          <a:prstGeom prst="rect">
            <a:avLst/>
          </a:prstGeom>
        </p:spPr>
      </p:pic>
    </p:spTree>
    <p:custDataLst>
      <p:tags r:id="rId1"/>
    </p:custDataLst>
    <p:extLst>
      <p:ext uri="{BB962C8B-B14F-4D97-AF65-F5344CB8AC3E}">
        <p14:creationId xmlns:p14="http://schemas.microsoft.com/office/powerpoint/2010/main" val="3029358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14="http://schemas.microsoft.com/office/drawing/2010/main" xmlns:a16="http://schemas.microsoft.com/office/drawing/2014/main" xmlns:dgm="http://schemas.openxmlformats.org/drawingml/2006/diagram"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34807" y="370972"/>
            <a:ext cx="7080286" cy="1118196"/>
          </a:xfrm>
        </p:spPr>
        <p:txBody>
          <a:bodyPr>
            <a:normAutofit/>
          </a:bodyPr>
          <a:lstStyle/>
          <a:p>
            <a:r>
              <a:rPr lang="de-DE" dirty="0"/>
              <a:t>Memoria di lavoro</a:t>
            </a:r>
            <a:endParaRPr lang="nb-NO" dirty="0"/>
          </a:p>
        </p:txBody>
      </p:sp>
      <p:pic>
        <p:nvPicPr>
          <p:cNvPr id="4" name="Bild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1703" y="1832846"/>
            <a:ext cx="7438691" cy="5321869"/>
          </a:xfrm>
          <a:prstGeom prst="rect">
            <a:avLst/>
          </a:prstGeom>
        </p:spPr>
      </p:pic>
      <p:sp>
        <p:nvSpPr>
          <p:cNvPr id="5" name="TekstSylinder 4"/>
          <p:cNvSpPr txBox="1"/>
          <p:nvPr/>
        </p:nvSpPr>
        <p:spPr>
          <a:xfrm>
            <a:off x="434808" y="7389845"/>
            <a:ext cx="2785891" cy="424732"/>
          </a:xfrm>
          <a:prstGeom prst="rect">
            <a:avLst/>
          </a:prstGeom>
          <a:noFill/>
        </p:spPr>
        <p:txBody>
          <a:bodyPr wrap="none" rtlCol="0">
            <a:spAutoFit/>
          </a:bodyPr>
          <a:lstStyle/>
          <a:p>
            <a:pPr defTabSz="1097280"/>
            <a:r>
              <a:rPr lang="de-DE" sz="2160" dirty="0">
                <a:solidFill>
                  <a:prstClr val="black"/>
                </a:solidFill>
                <a:latin typeface="Calibri" panose="020F0502020204030204"/>
              </a:rPr>
              <a:t>(Baddeley, 1986-oggi)</a:t>
            </a:r>
            <a:endParaRPr lang="nb-NO" sz="2160" dirty="0">
              <a:solidFill>
                <a:prstClr val="black"/>
              </a:solidFill>
              <a:latin typeface="Calibri" panose="020F0502020204030204"/>
            </a:endParaRPr>
          </a:p>
        </p:txBody>
      </p:sp>
      <p:pic>
        <p:nvPicPr>
          <p:cNvPr id="6" name="Bild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91208" y="725942"/>
            <a:ext cx="3484398" cy="3036162"/>
          </a:xfrm>
          <a:prstGeom prst="rect">
            <a:avLst/>
          </a:prstGeom>
        </p:spPr>
      </p:pic>
      <p:pic>
        <p:nvPicPr>
          <p:cNvPr id="8" name="Bild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4541" y="3026135"/>
            <a:ext cx="2882288" cy="3602861"/>
          </a:xfrm>
          <a:prstGeom prst="rect">
            <a:avLst/>
          </a:prstGeom>
        </p:spPr>
      </p:pic>
      <p:sp>
        <p:nvSpPr>
          <p:cNvPr id="10" name="TekstSylinder 9"/>
          <p:cNvSpPr txBox="1"/>
          <p:nvPr/>
        </p:nvSpPr>
        <p:spPr>
          <a:xfrm>
            <a:off x="13133770" y="3283372"/>
            <a:ext cx="938077" cy="424732"/>
          </a:xfrm>
          <a:prstGeom prst="rect">
            <a:avLst/>
          </a:prstGeom>
          <a:noFill/>
        </p:spPr>
        <p:txBody>
          <a:bodyPr wrap="none" rtlCol="0">
            <a:spAutoFit/>
          </a:bodyPr>
          <a:lstStyle/>
          <a:p>
            <a:pPr defTabSz="1097280"/>
            <a:r>
              <a:rPr lang="de-DE" sz="2160" dirty="0">
                <a:solidFill>
                  <a:prstClr val="black"/>
                </a:solidFill>
                <a:latin typeface="Calibri" panose="020F0502020204030204"/>
              </a:rPr>
              <a:t>n-back</a:t>
            </a:r>
            <a:endParaRPr lang="nb-NO" sz="2160" dirty="0">
              <a:solidFill>
                <a:prstClr val="black"/>
              </a:solidFill>
              <a:latin typeface="Calibri" panose="020F0502020204030204"/>
            </a:endParaRPr>
          </a:p>
        </p:txBody>
      </p:sp>
      <p:sp>
        <p:nvSpPr>
          <p:cNvPr id="11" name="Oval 10">
            <a:extLst>
              <a:ext uri="{FF2B5EF4-FFF2-40B4-BE49-F238E27FC236}">
                <a16:creationId xmlns:a16="http://schemas.microsoft.com/office/drawing/2014/main" id="{597D7894-6082-4492-916F-2AC8CE9AD8AC}"/>
              </a:ext>
            </a:extLst>
          </p:cNvPr>
          <p:cNvSpPr/>
          <p:nvPr/>
        </p:nvSpPr>
        <p:spPr>
          <a:xfrm>
            <a:off x="5598879" y="5407733"/>
            <a:ext cx="1916214" cy="13673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nb-NO" sz="2160">
              <a:solidFill>
                <a:prstClr val="white"/>
              </a:solidFill>
              <a:latin typeface="Calibri" panose="020F0502020204030204"/>
            </a:endParaRPr>
          </a:p>
        </p:txBody>
      </p:sp>
      <p:graphicFrame>
        <p:nvGraphicFramePr>
          <p:cNvPr id="15" name="Plassholder for innhold 3">
            <a:extLst>
              <a:ext uri="{FF2B5EF4-FFF2-40B4-BE49-F238E27FC236}">
                <a16:creationId xmlns:a16="http://schemas.microsoft.com/office/drawing/2014/main" id="{97864B80-28F4-4917-BEE7-29727DF6B00D}"/>
              </a:ext>
            </a:extLst>
          </p:cNvPr>
          <p:cNvGraphicFramePr>
            <a:graphicFrameLocks/>
          </p:cNvGraphicFramePr>
          <p:nvPr/>
        </p:nvGraphicFramePr>
        <p:xfrm>
          <a:off x="7704352" y="6462328"/>
          <a:ext cx="6926048" cy="17672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Explosion: 14 Points 2">
            <a:extLst>
              <a:ext uri="{FF2B5EF4-FFF2-40B4-BE49-F238E27FC236}">
                <a16:creationId xmlns:a16="http://schemas.microsoft.com/office/drawing/2014/main" id="{993D8448-AEDE-4C9B-8EB8-9968615FDB0A}"/>
              </a:ext>
            </a:extLst>
          </p:cNvPr>
          <p:cNvSpPr/>
          <p:nvPr/>
        </p:nvSpPr>
        <p:spPr>
          <a:xfrm>
            <a:off x="8574096" y="3504971"/>
            <a:ext cx="2296633" cy="277249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r>
              <a:rPr lang="nb-NO" sz="2160" dirty="0" err="1">
                <a:solidFill>
                  <a:prstClr val="white"/>
                </a:solidFill>
                <a:latin typeface="Calibri" panose="020F0502020204030204"/>
              </a:rPr>
              <a:t>Vero</a:t>
            </a:r>
            <a:r>
              <a:rPr lang="nb-NO" sz="2160" dirty="0">
                <a:solidFill>
                  <a:prstClr val="white"/>
                </a:solidFill>
                <a:latin typeface="Calibri" panose="020F0502020204030204"/>
              </a:rPr>
              <a:t>!</a:t>
            </a:r>
          </a:p>
          <a:p>
            <a:pPr algn="ctr" defTabSz="1097280"/>
            <a:r>
              <a:rPr lang="nb-NO" sz="2160" dirty="0">
                <a:solidFill>
                  <a:prstClr val="white"/>
                </a:solidFill>
                <a:latin typeface="Calibri" panose="020F0502020204030204"/>
              </a:rPr>
              <a:t>3±1</a:t>
            </a:r>
          </a:p>
        </p:txBody>
      </p:sp>
    </p:spTree>
    <p:custDataLst>
      <p:tags r:id="rId1"/>
    </p:custDataLst>
    <p:extLst>
      <p:ext uri="{BB962C8B-B14F-4D97-AF65-F5344CB8AC3E}">
        <p14:creationId xmlns:p14="http://schemas.microsoft.com/office/powerpoint/2010/main" val="23039391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Lst>
  </p:timing>
</p:sld>
</file>

<file path=ppt/slides/slide23.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4630399" cy="82288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 name="Tittel 1"/>
          <p:cNvSpPr>
            <a:spLocks noGrp="1"/>
          </p:cNvSpPr>
          <p:nvPr>
            <p:ph type="title"/>
          </p:nvPr>
        </p:nvSpPr>
        <p:spPr>
          <a:xfrm>
            <a:off x="11121491" y="2427732"/>
            <a:ext cx="2963549" cy="3415284"/>
          </a:xfrm>
        </p:spPr>
        <p:txBody>
          <a:bodyPr vert="horz" lIns="109728" tIns="54864" rIns="109728" bIns="54864" rtlCol="0" anchor="ctr">
            <a:normAutofit/>
          </a:bodyPr>
          <a:lstStyle/>
          <a:p>
            <a:r>
              <a:rPr lang="en-US" sz="4440"/>
              <a:t>Processo top-down / orientato agli obiettivi</a:t>
            </a:r>
          </a:p>
        </p:txBody>
      </p:sp>
      <p:sp>
        <p:nvSpPr>
          <p:cNvPr id="1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120767" y="-992679"/>
            <a:ext cx="2058574" cy="103001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02" y="797170"/>
            <a:ext cx="9699158" cy="672040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pic>
        <p:nvPicPr>
          <p:cNvPr id="5" name="Bild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286" y="1224372"/>
            <a:ext cx="9129965" cy="5866003"/>
          </a:xfrm>
          <a:prstGeom prst="rect">
            <a:avLst/>
          </a:prstGeom>
        </p:spPr>
        <p:style>
          <a:lnRef idx="2">
            <a:schemeClr val="dk1"/>
          </a:lnRef>
          <a:fillRef idx="1">
            <a:schemeClr val="lt1"/>
          </a:fillRef>
          <a:effectRef idx="0">
            <a:schemeClr val="dk1"/>
          </a:effectRef>
          <a:fontRef idx="minor">
            <a:schemeClr val="dk1"/>
          </a:fontRef>
        </p:style>
      </p:pic>
      <p:sp>
        <p:nvSpPr>
          <p:cNvPr id="16" name="Rectangle 1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540537" y="4070517"/>
            <a:ext cx="2062886" cy="1828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grpSp>
        <p:nvGrpSpPr>
          <p:cNvPr id="3" name="Group 2">
            <a:extLst>
              <a:ext uri="{FF2B5EF4-FFF2-40B4-BE49-F238E27FC236}">
                <a16:creationId xmlns:a16="http://schemas.microsoft.com/office/drawing/2014/main" id="{83A29C92-9AD3-5656-D89F-432E5312CCCC}"/>
              </a:ext>
            </a:extLst>
          </p:cNvPr>
          <p:cNvGrpSpPr/>
          <p:nvPr/>
        </p:nvGrpSpPr>
        <p:grpSpPr>
          <a:xfrm>
            <a:off x="10972801" y="7594540"/>
            <a:ext cx="2591913" cy="481557"/>
            <a:chOff x="5179092" y="5483822"/>
            <a:chExt cx="3294001" cy="612000"/>
          </a:xfrm>
        </p:grpSpPr>
        <p:pic>
          <p:nvPicPr>
            <p:cNvPr id="4" name="Picture 3">
              <a:extLst>
                <a:ext uri="{FF2B5EF4-FFF2-40B4-BE49-F238E27FC236}">
                  <a16:creationId xmlns:a16="http://schemas.microsoft.com/office/drawing/2014/main" id="{3120C9A6-9D0F-707A-D92B-93A144049A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8" name="Picture 7">
              <a:extLst>
                <a:ext uri="{FF2B5EF4-FFF2-40B4-BE49-F238E27FC236}">
                  <a16:creationId xmlns:a16="http://schemas.microsoft.com/office/drawing/2014/main" id="{2F6D1E57-F4C4-7F53-6833-5845FF3731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46716161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4.xml><?xml version="1.0" encoding="utf-8"?>
<p:sld xmlns:a16="http://schemas.microsoft.com/office/drawing/2014/main" xmlns:a14="http://schemas.microsoft.com/office/drawing/2010/main" xmlns:dgm="http://schemas.openxmlformats.org/drawingml/2006/diagram"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5840" y="438151"/>
            <a:ext cx="12618720" cy="692720"/>
          </a:xfrm>
        </p:spPr>
        <p:txBody>
          <a:bodyPr>
            <a:normAutofit fontScale="90000"/>
          </a:bodyPr>
          <a:lstStyle/>
          <a:p>
            <a:r>
              <a:rPr lang="de-DE" dirty="0"/>
              <a:t>Modelli mentali</a:t>
            </a:r>
            <a:endParaRPr lang="nb-NO" dirty="0"/>
          </a:p>
        </p:txBody>
      </p:sp>
      <p:sp>
        <p:nvSpPr>
          <p:cNvPr id="3" name="Plassholder for innhold 2"/>
          <p:cNvSpPr>
            <a:spLocks noGrp="1"/>
          </p:cNvSpPr>
          <p:nvPr>
            <p:ph idx="1"/>
          </p:nvPr>
        </p:nvSpPr>
        <p:spPr>
          <a:xfrm>
            <a:off x="1005841" y="2190750"/>
            <a:ext cx="6395202" cy="5221606"/>
          </a:xfrm>
        </p:spPr>
        <p:txBody>
          <a:bodyPr>
            <a:normAutofit fontScale="77500" lnSpcReduction="20000"/>
          </a:bodyPr>
          <a:lstStyle/>
          <a:p>
            <a:r>
              <a:rPr lang="de-DE" i="1" dirty="0" err="1"/>
              <a:t>Meccanismi</a:t>
            </a:r>
            <a:r>
              <a:rPr lang="de-DE" i="1" dirty="0" err="1"/>
              <a:t> mediante i quali</a:t>
            </a:r>
            <a:r>
              <a:rPr lang="de-DE" i="1" dirty="0" err="1"/>
              <a:t> </a:t>
            </a:r>
            <a:r>
              <a:rPr lang="de-DE" i="1" dirty="0" err="1"/>
              <a:t>gli esseri umani</a:t>
            </a:r>
            <a:r>
              <a:rPr lang="de-DE" i="1" dirty="0" err="1"/>
              <a:t> </a:t>
            </a:r>
            <a:r>
              <a:rPr lang="de-DE" i="1" dirty="0" err="1"/>
              <a:t>sono</a:t>
            </a:r>
            <a:r>
              <a:rPr lang="de-DE" i="1" dirty="0" err="1"/>
              <a:t> </a:t>
            </a:r>
            <a:r>
              <a:rPr lang="de-DE" i="1" dirty="0" err="1"/>
              <a:t>in grado</a:t>
            </a:r>
            <a:r>
              <a:rPr lang="de-DE" i="1" dirty="0" err="1"/>
              <a:t> di</a:t>
            </a:r>
            <a:r>
              <a:rPr lang="de-DE" i="1" dirty="0" err="1"/>
              <a:t> generare</a:t>
            </a:r>
            <a:r>
              <a:rPr lang="de-DE" i="1" dirty="0" err="1"/>
              <a:t> descrizioni</a:t>
            </a:r>
            <a:r>
              <a:rPr lang="de-DE" i="1" dirty="0" err="1"/>
              <a:t> di</a:t>
            </a:r>
            <a:r>
              <a:rPr lang="de-DE" i="1" dirty="0" err="1"/>
              <a:t> </a:t>
            </a:r>
            <a:r>
              <a:rPr lang="de-DE" i="1" dirty="0" err="1"/>
              <a:t>un sistema</a:t>
            </a:r>
            <a:r>
              <a:rPr lang="de-DE" i="1" dirty="0" err="1"/>
              <a:t> scopo </a:t>
            </a:r>
            <a:r>
              <a:rPr lang="de-DE" i="1" dirty="0"/>
              <a:t>e forma, </a:t>
            </a:r>
            <a:r>
              <a:rPr lang="de-DE" i="1" dirty="0" err="1"/>
              <a:t>spiegazioni</a:t>
            </a:r>
            <a:r>
              <a:rPr lang="de-DE" i="1" dirty="0" err="1"/>
              <a:t> di</a:t>
            </a:r>
            <a:r>
              <a:rPr lang="de-DE" i="1" dirty="0" err="1"/>
              <a:t> un sistema</a:t>
            </a:r>
            <a:r>
              <a:rPr lang="de-DE" i="1" dirty="0" err="1"/>
              <a:t> funzionamento </a:t>
            </a:r>
            <a:r>
              <a:rPr lang="de-DE" i="1" dirty="0"/>
              <a:t>e </a:t>
            </a:r>
            <a:r>
              <a:rPr lang="de-DE" i="1" dirty="0" err="1"/>
              <a:t>stati </a:t>
            </a:r>
            <a:r>
              <a:rPr lang="de-DE" i="1" dirty="0" err="1"/>
              <a:t>osservati</a:t>
            </a:r>
            <a:r>
              <a:rPr lang="de-DE" i="1" dirty="0" err="1"/>
              <a:t> di un</a:t>
            </a:r>
            <a:r>
              <a:rPr lang="de-DE" i="1" dirty="0" err="1"/>
              <a:t> sistema</a:t>
            </a:r>
            <a:r>
              <a:rPr lang="de-DE" i="1" dirty="0" err="1"/>
              <a:t> </a:t>
            </a:r>
            <a:r>
              <a:rPr lang="de-DE" i="1" dirty="0"/>
              <a:t>e </a:t>
            </a:r>
            <a:r>
              <a:rPr lang="de-DE" i="1" dirty="0" err="1"/>
              <a:t>previsioni</a:t>
            </a:r>
            <a:r>
              <a:rPr lang="de-DE" i="1" dirty="0" err="1"/>
              <a:t> di</a:t>
            </a:r>
            <a:r>
              <a:rPr lang="de-DE" i="1" dirty="0" err="1"/>
              <a:t> </a:t>
            </a:r>
            <a:r>
              <a:rPr lang="de-DE" i="1" dirty="0" err="1"/>
              <a:t>stati </a:t>
            </a:r>
            <a:r>
              <a:rPr lang="de-DE" i="1" dirty="0" err="1"/>
              <a:t>futuri</a:t>
            </a:r>
            <a:r>
              <a:rPr lang="de-DE" i="1" dirty="0" err="1"/>
              <a:t> </a:t>
            </a:r>
            <a:r>
              <a:rPr lang="de-DE" sz="2760" dirty="0"/>
              <a:t>. (</a:t>
            </a:r>
            <a:r>
              <a:rPr lang="de-DE" sz="2760" dirty="0" err="1"/>
              <a:t>Rouse </a:t>
            </a:r>
            <a:r>
              <a:rPr lang="de-DE" sz="2760" dirty="0"/>
              <a:t>&amp; Morris, 1985).</a:t>
            </a:r>
          </a:p>
          <a:p>
            <a:r>
              <a:rPr lang="de-DE" dirty="0"/>
              <a:t>Conoscenza </a:t>
            </a:r>
            <a:r>
              <a:rPr lang="de-DE" dirty="0" err="1"/>
              <a:t>relativa a</a:t>
            </a:r>
            <a:r>
              <a:rPr lang="de-DE" dirty="0" err="1"/>
              <a:t> quali</a:t>
            </a:r>
            <a:r>
              <a:rPr lang="de-DE" dirty="0" err="1"/>
              <a:t> </a:t>
            </a:r>
            <a:r>
              <a:rPr lang="de-DE" dirty="0" err="1"/>
              <a:t>aspetti</a:t>
            </a:r>
            <a:r>
              <a:rPr lang="de-DE" dirty="0" err="1"/>
              <a:t> </a:t>
            </a:r>
            <a:r>
              <a:rPr lang="de-DE" dirty="0" err="1"/>
              <a:t>dell'</a:t>
            </a:r>
            <a:r>
              <a:rPr lang="de-DE" dirty="0" err="1"/>
              <a:t> </a:t>
            </a:r>
            <a:r>
              <a:rPr lang="de-DE" dirty="0" err="1"/>
              <a:t>ambiente</a:t>
            </a:r>
            <a:r>
              <a:rPr lang="de-DE" dirty="0" err="1"/>
              <a:t> siano </a:t>
            </a:r>
            <a:r>
              <a:rPr lang="de-DE" dirty="0"/>
              <a:t>rilevanti; </a:t>
            </a:r>
            <a:r>
              <a:rPr lang="de-DE" dirty="0" err="1"/>
              <a:t>identificare</a:t>
            </a:r>
            <a:r>
              <a:rPr lang="de-DE" dirty="0" err="1"/>
              <a:t> </a:t>
            </a:r>
            <a:r>
              <a:rPr lang="de-DE" dirty="0" err="1"/>
              <a:t>segnali </a:t>
            </a:r>
            <a:r>
              <a:rPr lang="de-DE" dirty="0" err="1"/>
              <a:t>critici</a:t>
            </a:r>
            <a:r>
              <a:rPr lang="de-DE" dirty="0" err="1"/>
              <a:t> </a:t>
            </a:r>
            <a:r>
              <a:rPr lang="de-DE" dirty="0"/>
              <a:t>, </a:t>
            </a:r>
            <a:r>
              <a:rPr lang="de-DE" dirty="0" err="1"/>
              <a:t>indirizzare</a:t>
            </a:r>
            <a:r>
              <a:rPr lang="de-DE" dirty="0" err="1"/>
              <a:t> </a:t>
            </a:r>
            <a:r>
              <a:rPr lang="de-DE" dirty="0" err="1"/>
              <a:t>l'attenzione</a:t>
            </a:r>
            <a:r>
              <a:rPr lang="de-DE" dirty="0" err="1"/>
              <a:t> su</a:t>
            </a:r>
            <a:r>
              <a:rPr lang="de-DE" dirty="0" err="1"/>
              <a:t> questi</a:t>
            </a:r>
            <a:r>
              <a:rPr lang="de-DE" dirty="0"/>
              <a:t>, </a:t>
            </a:r>
            <a:r>
              <a:rPr lang="de-DE" dirty="0" err="1"/>
              <a:t>classificare</a:t>
            </a:r>
            <a:r>
              <a:rPr lang="de-DE" dirty="0" err="1"/>
              <a:t> le informazioni</a:t>
            </a:r>
            <a:r>
              <a:rPr lang="de-DE" dirty="0"/>
              <a:t>, </a:t>
            </a:r>
            <a:r>
              <a:rPr lang="de-DE" dirty="0" err="1"/>
              <a:t>rendendo</a:t>
            </a:r>
            <a:r>
              <a:rPr lang="de-DE" dirty="0" err="1"/>
              <a:t> questo</a:t>
            </a:r>
            <a:r>
              <a:rPr lang="de-DE" dirty="0" err="1"/>
              <a:t> processo</a:t>
            </a:r>
            <a:r>
              <a:rPr lang="de-DE" dirty="0" err="1"/>
              <a:t> </a:t>
            </a:r>
            <a:r>
              <a:rPr lang="de-DE" dirty="0" err="1"/>
              <a:t>più</a:t>
            </a:r>
            <a:r>
              <a:rPr lang="de-DE" dirty="0" err="1"/>
              <a:t> efficiente </a:t>
            </a:r>
            <a:r>
              <a:rPr lang="de-DE" dirty="0"/>
              <a:t>in grandi </a:t>
            </a:r>
            <a:r>
              <a:rPr lang="de-DE" dirty="0" err="1"/>
              <a:t>quantità</a:t>
            </a:r>
            <a:r>
              <a:rPr lang="de-DE" dirty="0" err="1"/>
              <a:t> di</a:t>
            </a:r>
            <a:r>
              <a:rPr lang="de-DE" dirty="0" err="1"/>
              <a:t> dati</a:t>
            </a:r>
            <a:r>
              <a:rPr lang="de-DE" dirty="0"/>
              <a:t>.</a:t>
            </a:r>
          </a:p>
          <a:p>
            <a:r>
              <a:rPr lang="de-DE" dirty="0" err="1"/>
              <a:t>Aiuta</a:t>
            </a:r>
            <a:r>
              <a:rPr lang="de-DE" dirty="0" err="1"/>
              <a:t> a</a:t>
            </a:r>
            <a:r>
              <a:rPr lang="de-DE" dirty="0" err="1"/>
              <a:t> integrare</a:t>
            </a:r>
            <a:r>
              <a:rPr lang="de-DE" dirty="0" err="1"/>
              <a:t> </a:t>
            </a:r>
            <a:r>
              <a:rPr lang="de-DE" dirty="0" err="1"/>
              <a:t>elementi</a:t>
            </a:r>
            <a:r>
              <a:rPr lang="de-DE" dirty="0" err="1"/>
              <a:t> </a:t>
            </a:r>
            <a:r>
              <a:rPr lang="de-DE" dirty="0" err="1"/>
              <a:t>in modo efficiente</a:t>
            </a:r>
            <a:r>
              <a:rPr lang="de-DE" dirty="0" err="1"/>
              <a:t> per </a:t>
            </a:r>
            <a:r>
              <a:rPr lang="de-DE" dirty="0"/>
              <a:t>formare una </a:t>
            </a:r>
            <a:r>
              <a:rPr lang="de-DE" dirty="0" err="1"/>
              <a:t>comprensione</a:t>
            </a:r>
            <a:r>
              <a:rPr lang="de-DE" dirty="0" err="1"/>
              <a:t> di</a:t>
            </a:r>
            <a:r>
              <a:rPr lang="de-DE" dirty="0" err="1"/>
              <a:t> </a:t>
            </a:r>
            <a:r>
              <a:rPr lang="de-DE" dirty="0" err="1"/>
              <a:t>del</a:t>
            </a:r>
            <a:r>
              <a:rPr lang="de-DE" dirty="0" err="1"/>
              <a:t> loro </a:t>
            </a:r>
            <a:r>
              <a:rPr lang="de-DE" dirty="0" err="1"/>
              <a:t>significato</a:t>
            </a:r>
            <a:r>
              <a:rPr lang="de-DE" dirty="0"/>
              <a:t> complessivo </a:t>
            </a:r>
            <a:r>
              <a:rPr lang="de-DE" dirty="0"/>
              <a:t>(Livello 2) in </a:t>
            </a:r>
            <a:r>
              <a:rPr lang="de-DE" dirty="0" err="1"/>
              <a:t>termini</a:t>
            </a:r>
            <a:r>
              <a:rPr lang="de-DE" dirty="0" err="1"/>
              <a:t> di</a:t>
            </a:r>
            <a:r>
              <a:rPr lang="de-DE" dirty="0" err="1"/>
              <a:t> degli </a:t>
            </a:r>
            <a:r>
              <a:rPr lang="de-DE" dirty="0" err="1"/>
              <a:t>obiettivi</a:t>
            </a:r>
            <a:r>
              <a:rPr lang="de-DE" dirty="0" err="1"/>
              <a:t> </a:t>
            </a:r>
            <a:r>
              <a:rPr lang="de-DE" dirty="0"/>
              <a:t>.</a:t>
            </a:r>
          </a:p>
          <a:p>
            <a:r>
              <a:rPr lang="de-DE" dirty="0" err="1"/>
              <a:t>Aiuta</a:t>
            </a:r>
            <a:r>
              <a:rPr lang="de-DE" dirty="0" err="1"/>
              <a:t> a</a:t>
            </a:r>
            <a:r>
              <a:rPr lang="de-DE" dirty="0" err="1"/>
              <a:t> progettare</a:t>
            </a:r>
            <a:r>
              <a:rPr lang="de-DE" dirty="0" err="1"/>
              <a:t> futuri</a:t>
            </a:r>
            <a:r>
              <a:rPr lang="de-DE" dirty="0" err="1"/>
              <a:t> stati</a:t>
            </a:r>
            <a:r>
              <a:rPr lang="de-DE" dirty="0" err="1"/>
              <a:t> in modo accurato </a:t>
            </a:r>
            <a:r>
              <a:rPr lang="de-DE" dirty="0"/>
              <a:t>ed </a:t>
            </a:r>
            <a:r>
              <a:rPr lang="de-DE" dirty="0" err="1"/>
              <a:t>efficiente</a:t>
            </a:r>
            <a:r>
              <a:rPr lang="de-DE" dirty="0" err="1"/>
              <a:t> </a:t>
            </a:r>
            <a:r>
              <a:rPr lang="de-DE" dirty="0"/>
              <a:t>sulla base degli </a:t>
            </a:r>
            <a:r>
              <a:rPr lang="de-DE" dirty="0" err="1"/>
              <a:t>attuali</a:t>
            </a:r>
            <a:r>
              <a:rPr lang="de-DE" dirty="0" err="1"/>
              <a:t> stati </a:t>
            </a:r>
            <a:r>
              <a:rPr lang="de-DE" dirty="0"/>
              <a:t>e </a:t>
            </a:r>
            <a:r>
              <a:rPr lang="de-DE" dirty="0" err="1"/>
              <a:t>dinamiche</a:t>
            </a:r>
            <a:r>
              <a:rPr lang="de-DE" dirty="0"/>
              <a:t>. (Livello 3)</a:t>
            </a:r>
          </a:p>
          <a:p>
            <a:endParaRPr lang="nb-NO" dirty="0"/>
          </a:p>
        </p:txBody>
      </p:sp>
      <p:sp>
        <p:nvSpPr>
          <p:cNvPr id="5" name="TekstSylinder 4"/>
          <p:cNvSpPr txBox="1"/>
          <p:nvPr/>
        </p:nvSpPr>
        <p:spPr>
          <a:xfrm>
            <a:off x="12551764" y="5730003"/>
            <a:ext cx="1888017" cy="424732"/>
          </a:xfrm>
          <a:prstGeom prst="rect">
            <a:avLst/>
          </a:prstGeom>
          <a:noFill/>
        </p:spPr>
        <p:txBody>
          <a:bodyPr wrap="none" rtlCol="0">
            <a:spAutoFit/>
          </a:bodyPr>
          <a:lstStyle/>
          <a:p>
            <a:pPr defTabSz="1097280"/>
            <a:r>
              <a:rPr lang="de-DE" sz="2160" dirty="0">
                <a:solidFill>
                  <a:prstClr val="black"/>
                </a:solidFill>
                <a:latin typeface="Calibri" panose="020F0502020204030204"/>
              </a:rPr>
              <a:t>(</a:t>
            </a:r>
            <a:r>
              <a:rPr lang="de-DE" sz="2160" dirty="0" err="1">
                <a:solidFill>
                  <a:prstClr val="black"/>
                </a:solidFill>
                <a:latin typeface="Calibri" panose="020F0502020204030204"/>
              </a:rPr>
              <a:t>Endsley</a:t>
            </a:r>
            <a:r>
              <a:rPr lang="de-DE" sz="2160" dirty="0">
                <a:solidFill>
                  <a:prstClr val="black"/>
                </a:solidFill>
                <a:latin typeface="Calibri" panose="020F0502020204030204"/>
              </a:rPr>
              <a:t>, 2000)</a:t>
            </a:r>
            <a:endParaRPr lang="nb-NO" sz="2160" dirty="0">
              <a:solidFill>
                <a:prstClr val="black"/>
              </a:solidFill>
              <a:latin typeface="Calibri" panose="020F0502020204030204"/>
            </a:endParaRPr>
          </a:p>
        </p:txBody>
      </p:sp>
      <p:pic>
        <p:nvPicPr>
          <p:cNvPr id="6" name="Picture 5">
            <a:extLst>
              <a:ext uri="{FF2B5EF4-FFF2-40B4-BE49-F238E27FC236}">
                <a16:creationId xmlns:a16="http://schemas.microsoft.com/office/drawing/2014/main" id="{4F70E42C-0E07-4D8F-A043-FF874161BA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2448" y="1130870"/>
            <a:ext cx="6815984" cy="4552236"/>
          </a:xfrm>
          <a:prstGeom prst="rect">
            <a:avLst/>
          </a:prstGeom>
        </p:spPr>
      </p:pic>
      <p:graphicFrame>
        <p:nvGraphicFramePr>
          <p:cNvPr id="7" name="Plassholder for innhold 3">
            <a:extLst>
              <a:ext uri="{FF2B5EF4-FFF2-40B4-BE49-F238E27FC236}">
                <a16:creationId xmlns:a16="http://schemas.microsoft.com/office/drawing/2014/main" id="{E6C8BBE0-85C4-46B8-9FC3-40341D18CEFD}"/>
              </a:ext>
            </a:extLst>
          </p:cNvPr>
          <p:cNvGraphicFramePr>
            <a:graphicFrameLocks/>
          </p:cNvGraphicFramePr>
          <p:nvPr/>
        </p:nvGraphicFramePr>
        <p:xfrm>
          <a:off x="7352384" y="6213012"/>
          <a:ext cx="6926048" cy="17672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4430946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16="http://schemas.microsoft.com/office/drawing/2014/main" xmlns:adec="http://schemas.microsoft.com/office/drawing/2017/decorative" xmlns:p16="http://schemas.microsoft.com/office/powerpoint/2015/main" xmlns:a14="http://schemas.microsoft.com/office/drawing/2010/main" xmlns:dgm="http://schemas.openxmlformats.org/drawingml/2006/diagram"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4630399" cy="82288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 name="Tittel 1"/>
          <p:cNvSpPr>
            <a:spLocks noGrp="1"/>
          </p:cNvSpPr>
          <p:nvPr>
            <p:ph type="title"/>
          </p:nvPr>
        </p:nvSpPr>
        <p:spPr>
          <a:xfrm>
            <a:off x="707472" y="1027416"/>
            <a:ext cx="5472701" cy="1353682"/>
          </a:xfrm>
        </p:spPr>
        <p:txBody>
          <a:bodyPr anchor="ctr">
            <a:normAutofit/>
          </a:bodyPr>
          <a:lstStyle/>
          <a:p>
            <a:r>
              <a:rPr lang="de-DE" sz="4800"/>
              <a:t>Corrispondenza dei modelli</a:t>
            </a:r>
            <a:endParaRPr lang="nb-NO" sz="4800"/>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300181"/>
            <a:ext cx="426235" cy="808152"/>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8102" y="2508683"/>
            <a:ext cx="5157216" cy="329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3" name="Plassholder for innhold 2"/>
          <p:cNvSpPr>
            <a:spLocks noGrp="1"/>
          </p:cNvSpPr>
          <p:nvPr>
            <p:ph idx="1"/>
          </p:nvPr>
        </p:nvSpPr>
        <p:spPr>
          <a:xfrm>
            <a:off x="708863" y="2796607"/>
            <a:ext cx="5471310" cy="4775502"/>
          </a:xfrm>
        </p:spPr>
        <p:txBody>
          <a:bodyPr anchor="ctr">
            <a:normAutofit/>
          </a:bodyPr>
          <a:lstStyle/>
          <a:p>
            <a:r>
              <a:rPr lang="de-DE" sz="1680"/>
              <a:t>Attivato dal "pattern matching": "Oh, è proprio come quello che è successo il mese scorso!" - "È proprio come quello che è successo all'equipaggio nell'incidente delle Azzorre!"</a:t>
            </a:r>
          </a:p>
          <a:p>
            <a:r>
              <a:rPr lang="de-DE" sz="1680"/>
              <a:t>"Processo decisionale basato sul riconoscimento".</a:t>
            </a:r>
          </a:p>
          <a:p>
            <a:r>
              <a:rPr lang="de-DE" sz="1680"/>
              <a:t>Scorciatoia per SA e processo decisionale: elaborazione dei dati per determinare il livello 2 o 3 (richiede memoria di lavoro o esercizio del modello mentale), tali informazioni fanno già parte dell'esperienza ("Schema") e devono solo essere richiamate.</a:t>
            </a:r>
          </a:p>
          <a:p>
            <a:r>
              <a:rPr lang="de-DE" sz="1680"/>
              <a:t>Il punto cruciale qui è riconoscere gli "indizi critici" e averne una buona scorta in memoria.</a:t>
            </a:r>
          </a:p>
          <a:p>
            <a:r>
              <a:rPr lang="de-DE" sz="1680"/>
              <a:t>Pertanto, i livelli 2 e 3 (comprensione, proiezione) vengono "compilati" in seguito alla corrispondenza dei modelli.</a:t>
            </a:r>
          </a:p>
          <a:p>
            <a:r>
              <a:rPr lang="de-DE" sz="1680"/>
              <a:t>La somiglianza è sufficiente, a seconda delle capacità di corrispondenza dei modelli.</a:t>
            </a:r>
          </a:p>
          <a:p>
            <a:endParaRPr lang="nb-NO" sz="1680"/>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837204" y="0"/>
            <a:ext cx="1793196" cy="822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2972" y="616624"/>
            <a:ext cx="7211239" cy="700149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pic>
        <p:nvPicPr>
          <p:cNvPr id="6" name="Picture 5" descr="Diagram&#10;&#10;Description automatically generated">
            <a:extLst>
              <a:ext uri="{FF2B5EF4-FFF2-40B4-BE49-F238E27FC236}">
                <a16:creationId xmlns:a16="http://schemas.microsoft.com/office/drawing/2014/main" id="{64A0F2A8-DD1C-492E-8673-F1707A2AF4E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4780" r="17674" b="6"/>
          <a:stretch/>
        </p:blipFill>
        <p:spPr>
          <a:xfrm>
            <a:off x="7315200" y="1334469"/>
            <a:ext cx="6120101" cy="5560662"/>
          </a:xfrm>
          <a:prstGeom prst="rect">
            <a:avLst/>
          </a:prstGeom>
        </p:spPr>
      </p:pic>
      <p:graphicFrame>
        <p:nvGraphicFramePr>
          <p:cNvPr id="16" name="Plassholder for innhold 3">
            <a:extLst>
              <a:ext uri="{FF2B5EF4-FFF2-40B4-BE49-F238E27FC236}">
                <a16:creationId xmlns:a16="http://schemas.microsoft.com/office/drawing/2014/main" id="{A484F5C5-36FA-4985-A16C-46E39AC0705D}"/>
              </a:ext>
            </a:extLst>
          </p:cNvPr>
          <p:cNvGraphicFramePr>
            <a:graphicFrameLocks/>
          </p:cNvGraphicFramePr>
          <p:nvPr/>
        </p:nvGraphicFramePr>
        <p:xfrm>
          <a:off x="7600392" y="6461566"/>
          <a:ext cx="6926048" cy="17672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4" name="Group 3">
            <a:extLst>
              <a:ext uri="{FF2B5EF4-FFF2-40B4-BE49-F238E27FC236}">
                <a16:creationId xmlns:a16="http://schemas.microsoft.com/office/drawing/2014/main" id="{18FC297F-1D2A-5EED-E9E2-7DF835DAF94F}"/>
              </a:ext>
            </a:extLst>
          </p:cNvPr>
          <p:cNvGrpSpPr/>
          <p:nvPr/>
        </p:nvGrpSpPr>
        <p:grpSpPr>
          <a:xfrm>
            <a:off x="10972801" y="7594540"/>
            <a:ext cx="2591913" cy="481557"/>
            <a:chOff x="5179092" y="5483822"/>
            <a:chExt cx="3294001" cy="612000"/>
          </a:xfrm>
        </p:grpSpPr>
        <p:pic>
          <p:nvPicPr>
            <p:cNvPr id="5" name="Picture 4">
              <a:extLst>
                <a:ext uri="{FF2B5EF4-FFF2-40B4-BE49-F238E27FC236}">
                  <a16:creationId xmlns:a16="http://schemas.microsoft.com/office/drawing/2014/main" id="{DDAD1DA2-46D6-EFE9-CA7A-5AC6E17925D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7" name="Picture 6">
              <a:extLst>
                <a:ext uri="{FF2B5EF4-FFF2-40B4-BE49-F238E27FC236}">
                  <a16:creationId xmlns:a16="http://schemas.microsoft.com/office/drawing/2014/main" id="{ACFC1CDC-BA2F-629B-9F23-A3ACC92CEA0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custDataLst>
      <p:tags r:id="rId1"/>
    </p:custDataLst>
    <p:extLst>
      <p:ext uri="{BB962C8B-B14F-4D97-AF65-F5344CB8AC3E}">
        <p14:creationId xmlns:p14="http://schemas.microsoft.com/office/powerpoint/2010/main" val="27859797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dgm="http://schemas.openxmlformats.org/drawingml/2006/diagram"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p:cNvGraphicFramePr>
            <a:graphicFrameLocks noGrp="1"/>
          </p:cNvGraphicFramePr>
          <p:nvPr>
            <p:ph idx="1"/>
          </p:nvPr>
        </p:nvGraphicFramePr>
        <p:xfrm>
          <a:off x="2752532" y="1317404"/>
          <a:ext cx="8600958" cy="32060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tel 1"/>
          <p:cNvSpPr>
            <a:spLocks noGrp="1"/>
          </p:cNvSpPr>
          <p:nvPr>
            <p:ph type="title"/>
          </p:nvPr>
        </p:nvSpPr>
        <p:spPr>
          <a:xfrm>
            <a:off x="1005840" y="438151"/>
            <a:ext cx="12618720" cy="793490"/>
          </a:xfrm>
        </p:spPr>
        <p:txBody>
          <a:bodyPr>
            <a:normAutofit fontScale="90000"/>
          </a:bodyPr>
          <a:lstStyle/>
          <a:p>
            <a:r>
              <a:rPr lang="de-DE" dirty="0" err="1"/>
              <a:t>Interrelazione</a:t>
            </a:r>
            <a:r>
              <a:rPr lang="de-DE" dirty="0" err="1"/>
              <a:t> tra </a:t>
            </a:r>
            <a:r>
              <a:rPr lang="de-DE" dirty="0" err="1"/>
              <a:t>i livelli</a:t>
            </a:r>
            <a:r>
              <a:rPr lang="de-DE" dirty="0"/>
              <a:t> SA</a:t>
            </a:r>
            <a:endParaRPr lang="nb-NO" dirty="0"/>
          </a:p>
        </p:txBody>
      </p:sp>
      <p:grpSp>
        <p:nvGrpSpPr>
          <p:cNvPr id="2" name="Gruppe 1"/>
          <p:cNvGrpSpPr/>
          <p:nvPr/>
        </p:nvGrpSpPr>
        <p:grpSpPr>
          <a:xfrm>
            <a:off x="4277153" y="3857275"/>
            <a:ext cx="5581572" cy="751968"/>
            <a:chOff x="3564294" y="3214396"/>
            <a:chExt cx="4651310" cy="626640"/>
          </a:xfrm>
        </p:grpSpPr>
        <p:sp>
          <p:nvSpPr>
            <p:cNvPr id="6" name="Venstrebuet pil 5"/>
            <p:cNvSpPr/>
            <p:nvPr/>
          </p:nvSpPr>
          <p:spPr>
            <a:xfrm rot="5400000">
              <a:off x="4666861" y="2382417"/>
              <a:ext cx="597159" cy="226111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nb-NO" sz="2160">
                <a:solidFill>
                  <a:prstClr val="black"/>
                </a:solidFill>
                <a:latin typeface="Calibri" panose="020F0502020204030204"/>
              </a:endParaRPr>
            </a:p>
          </p:txBody>
        </p:sp>
        <p:sp>
          <p:nvSpPr>
            <p:cNvPr id="7" name="Venstrebuet pil 6"/>
            <p:cNvSpPr/>
            <p:nvPr/>
          </p:nvSpPr>
          <p:spPr>
            <a:xfrm rot="5400000">
              <a:off x="5591369" y="1216802"/>
              <a:ext cx="597159" cy="465131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nb-NO" sz="2160">
                <a:solidFill>
                  <a:prstClr val="black"/>
                </a:solidFill>
                <a:latin typeface="Calibri" panose="020F0502020204030204"/>
              </a:endParaRPr>
            </a:p>
          </p:txBody>
        </p:sp>
      </p:grpSp>
      <p:sp>
        <p:nvSpPr>
          <p:cNvPr id="9" name="TekstSylinder 8"/>
          <p:cNvSpPr txBox="1"/>
          <p:nvPr/>
        </p:nvSpPr>
        <p:spPr>
          <a:xfrm>
            <a:off x="3287174" y="5859601"/>
            <a:ext cx="7860108" cy="2086725"/>
          </a:xfrm>
          <a:prstGeom prst="rect">
            <a:avLst/>
          </a:prstGeom>
          <a:noFill/>
        </p:spPr>
        <p:txBody>
          <a:bodyPr wrap="square" rtlCol="0">
            <a:spAutoFit/>
          </a:bodyPr>
          <a:lstStyle/>
          <a:p>
            <a:pPr marL="342900" indent="-342900" defTabSz="1097280">
              <a:buFont typeface="Arial" panose="020B0604020202020204" pitchFamily="34" charset="0"/>
              <a:buChar char="•"/>
            </a:pPr>
            <a:r>
              <a:rPr lang="de-DE" sz="2160" dirty="0">
                <a:solidFill>
                  <a:prstClr val="black"/>
                </a:solidFill>
                <a:latin typeface="Calibri" panose="020F0502020204030204"/>
              </a:rPr>
              <a:t>Abbinare </a:t>
            </a:r>
            <a:r>
              <a:rPr lang="de-DE" sz="2160" dirty="0" err="1">
                <a:solidFill>
                  <a:prstClr val="black"/>
                </a:solidFill>
                <a:latin typeface="Calibri" panose="020F0502020204030204"/>
              </a:rPr>
              <a:t>modelli</a:t>
            </a:r>
            <a:r>
              <a:rPr lang="de-DE" sz="2160" dirty="0" err="1">
                <a:solidFill>
                  <a:prstClr val="black"/>
                </a:solidFill>
                <a:latin typeface="Calibri" panose="020F0502020204030204"/>
              </a:rPr>
              <a:t> basati </a:t>
            </a:r>
            <a:r>
              <a:rPr lang="de-DE" sz="2160" dirty="0" err="1">
                <a:solidFill>
                  <a:prstClr val="black"/>
                </a:solidFill>
                <a:latin typeface="Calibri" panose="020F0502020204030204"/>
              </a:rPr>
              <a:t>sull'esperienza </a:t>
            </a:r>
            <a:r>
              <a:rPr lang="de-DE" sz="2160" dirty="0">
                <a:solidFill>
                  <a:prstClr val="black"/>
                </a:solidFill>
                <a:latin typeface="Calibri" panose="020F0502020204030204"/>
              </a:rPr>
              <a:t>e </a:t>
            </a:r>
            <a:r>
              <a:rPr lang="de-DE" sz="2160" dirty="0" err="1">
                <a:solidFill>
                  <a:prstClr val="black"/>
                </a:solidFill>
                <a:latin typeface="Calibri" panose="020F0502020204030204"/>
              </a:rPr>
              <a:t>accelerare </a:t>
            </a:r>
            <a:r>
              <a:rPr lang="de-DE" sz="2160" dirty="0">
                <a:solidFill>
                  <a:prstClr val="black"/>
                </a:solidFill>
                <a:latin typeface="Calibri" panose="020F0502020204030204"/>
              </a:rPr>
              <a:t>L2 e L3.</a:t>
            </a:r>
          </a:p>
          <a:p>
            <a:pPr marL="342900" indent="-342900" defTabSz="1097280">
              <a:buFont typeface="Arial" panose="020B0604020202020204" pitchFamily="34" charset="0"/>
              <a:buChar char="•"/>
            </a:pPr>
            <a:r>
              <a:rPr lang="de-DE" sz="2160" dirty="0" err="1">
                <a:solidFill>
                  <a:prstClr val="black"/>
                </a:solidFill>
                <a:latin typeface="Calibri" panose="020F0502020204030204"/>
              </a:rPr>
              <a:t> e orientata agli obiettivi </a:t>
            </a:r>
            <a:r>
              <a:rPr lang="de-DE" sz="2160" dirty="0" err="1">
                <a:solidFill>
                  <a:prstClr val="black"/>
                </a:solidFill>
                <a:latin typeface="Calibri" panose="020F0502020204030204"/>
              </a:rPr>
              <a:t>che riempie</a:t>
            </a:r>
            <a:r>
              <a:rPr lang="de-DE" sz="2160" dirty="0" err="1">
                <a:solidFill>
                  <a:prstClr val="black"/>
                </a:solidFill>
                <a:latin typeface="Calibri" panose="020F0502020204030204"/>
              </a:rPr>
              <a:t> di </a:t>
            </a:r>
            <a:r>
              <a:rPr lang="de-DE" sz="2160" dirty="0">
                <a:solidFill>
                  <a:prstClr val="black"/>
                </a:solidFill>
                <a:latin typeface="Calibri" panose="020F0502020204030204"/>
              </a:rPr>
              <a:t>L1.</a:t>
            </a:r>
          </a:p>
          <a:p>
            <a:pPr marL="342900" indent="-342900" defTabSz="1097280">
              <a:buFont typeface="Arial" panose="020B0604020202020204" pitchFamily="34" charset="0"/>
              <a:buChar char="•"/>
            </a:pPr>
            <a:r>
              <a:rPr lang="de-DE" sz="2160" dirty="0" err="1">
                <a:solidFill>
                  <a:prstClr val="black"/>
                </a:solidFill>
                <a:latin typeface="Calibri" panose="020F0502020204030204"/>
              </a:rPr>
              <a:t>Processo</a:t>
            </a:r>
            <a:r>
              <a:rPr lang="de-DE" sz="2160" dirty="0">
                <a:solidFill>
                  <a:prstClr val="black"/>
                </a:solidFill>
                <a:latin typeface="Calibri" panose="020F0502020204030204"/>
              </a:rPr>
              <a:t> iterativo</a:t>
            </a:r>
            <a:r>
              <a:rPr lang="de-DE" sz="2160" dirty="0" err="1">
                <a:solidFill>
                  <a:prstClr val="black"/>
                </a:solidFill>
                <a:latin typeface="Calibri" panose="020F0502020204030204"/>
              </a:rPr>
              <a:t> per</a:t>
            </a:r>
            <a:r>
              <a:rPr lang="de-DE" sz="2160" dirty="0" err="1">
                <a:solidFill>
                  <a:prstClr val="black"/>
                </a:solidFill>
                <a:latin typeface="Calibri" panose="020F0502020204030204"/>
              </a:rPr>
              <a:t> ricerca </a:t>
            </a:r>
            <a:r>
              <a:rPr lang="de-DE" sz="2160" dirty="0">
                <a:solidFill>
                  <a:prstClr val="black"/>
                </a:solidFill>
                <a:latin typeface="Calibri" panose="020F0502020204030204"/>
              </a:rPr>
              <a:t>e </a:t>
            </a:r>
            <a:r>
              <a:rPr lang="de-DE" sz="2160" dirty="0" err="1">
                <a:solidFill>
                  <a:prstClr val="black"/>
                </a:solidFill>
                <a:latin typeface="Calibri" panose="020F0502020204030204"/>
              </a:rPr>
              <a:t>analisi </a:t>
            </a:r>
            <a:r>
              <a:rPr lang="de-DE" sz="2160" dirty="0" err="1">
                <a:solidFill>
                  <a:prstClr val="black"/>
                </a:solidFill>
                <a:latin typeface="Calibri" panose="020F0502020204030204"/>
              </a:rPr>
              <a:t>dei dati</a:t>
            </a:r>
            <a:r>
              <a:rPr lang="de-DE" sz="2160" dirty="0">
                <a:solidFill>
                  <a:prstClr val="black"/>
                </a:solidFill>
                <a:latin typeface="Calibri" panose="020F0502020204030204"/>
              </a:rPr>
              <a:t> rilevanti per l'obiettivo</a:t>
            </a:r>
            <a:r>
              <a:rPr lang="de-DE" sz="2160" dirty="0">
                <a:solidFill>
                  <a:prstClr val="black"/>
                </a:solidFill>
                <a:latin typeface="Calibri" panose="020F0502020204030204"/>
              </a:rPr>
              <a:t>.</a:t>
            </a:r>
          </a:p>
          <a:p>
            <a:pPr marL="342900" indent="-342900" defTabSz="1097280">
              <a:buFont typeface="Arial" panose="020B0604020202020204" pitchFamily="34" charset="0"/>
              <a:buChar char="•"/>
            </a:pPr>
            <a:r>
              <a:rPr lang="de-DE" sz="2160" dirty="0" err="1">
                <a:solidFill>
                  <a:prstClr val="black"/>
                </a:solidFill>
                <a:latin typeface="Calibri" panose="020F0502020204030204"/>
              </a:rPr>
              <a:t>Processo </a:t>
            </a:r>
            <a:r>
              <a:rPr lang="de-DE" sz="2160" dirty="0" err="1">
                <a:solidFill>
                  <a:prstClr val="black"/>
                </a:solidFill>
                <a:latin typeface="Calibri" panose="020F0502020204030204"/>
              </a:rPr>
              <a:t>di generazione</a:t>
            </a:r>
            <a:r>
              <a:rPr lang="de-DE" sz="2160" dirty="0">
                <a:solidFill>
                  <a:prstClr val="black"/>
                </a:solidFill>
                <a:latin typeface="Calibri" panose="020F0502020204030204"/>
              </a:rPr>
              <a:t> di SA </a:t>
            </a:r>
            <a:r>
              <a:rPr lang="de-DE" sz="2160" dirty="0">
                <a:solidFill>
                  <a:prstClr val="black"/>
                </a:solidFill>
                <a:latin typeface="Calibri" panose="020F0502020204030204"/>
              </a:rPr>
              <a:t>altamente </a:t>
            </a:r>
            <a:r>
              <a:rPr lang="de-DE" sz="2160" dirty="0" err="1">
                <a:solidFill>
                  <a:prstClr val="black"/>
                </a:solidFill>
                <a:latin typeface="Calibri" panose="020F0502020204030204"/>
              </a:rPr>
              <a:t>efficiente e </a:t>
            </a:r>
            <a:r>
              <a:rPr lang="de-DE" sz="2160" dirty="0" err="1">
                <a:solidFill>
                  <a:prstClr val="black"/>
                </a:solidFill>
                <a:latin typeface="Calibri" panose="020F0502020204030204"/>
              </a:rPr>
              <a:t>orientato agli obiettivi.</a:t>
            </a:r>
          </a:p>
          <a:p>
            <a:pPr marL="342900" indent="-342900" defTabSz="1097280">
              <a:buFont typeface="Arial" panose="020B0604020202020204" pitchFamily="34" charset="0"/>
              <a:buChar char="•"/>
            </a:pPr>
            <a:r>
              <a:rPr lang="de-DE" sz="2160" dirty="0">
                <a:solidFill>
                  <a:prstClr val="black"/>
                </a:solidFill>
                <a:latin typeface="Calibri" panose="020F0502020204030204"/>
              </a:rPr>
              <a:t>Vulnerabile </a:t>
            </a:r>
            <a:r>
              <a:rPr lang="de-DE" sz="2160" dirty="0" err="1">
                <a:solidFill>
                  <a:prstClr val="black"/>
                </a:solidFill>
                <a:latin typeface="Calibri" panose="020F0502020204030204"/>
              </a:rPr>
              <a:t>a </a:t>
            </a:r>
            <a:r>
              <a:rPr lang="de-DE" sz="2160" dirty="0" err="1">
                <a:solidFill>
                  <a:prstClr val="black"/>
                </a:solidFill>
                <a:latin typeface="Calibri" panose="020F0502020204030204"/>
              </a:rPr>
              <a:t>pregiudizi</a:t>
            </a:r>
            <a:r>
              <a:rPr lang="de-DE" sz="2160" dirty="0" err="1">
                <a:solidFill>
                  <a:prstClr val="black"/>
                </a:solidFill>
                <a:latin typeface="Calibri" panose="020F0502020204030204"/>
              </a:rPr>
              <a:t> </a:t>
            </a:r>
            <a:r>
              <a:rPr lang="de-DE" sz="2160" dirty="0" err="1">
                <a:solidFill>
                  <a:prstClr val="black"/>
                </a:solidFill>
                <a:latin typeface="Calibri" panose="020F0502020204030204"/>
              </a:rPr>
              <a:t>i quali </a:t>
            </a:r>
            <a:r>
              <a:rPr lang="de-DE" sz="2160" dirty="0" err="1">
                <a:solidFill>
                  <a:prstClr val="black"/>
                </a:solidFill>
                <a:latin typeface="Calibri" panose="020F0502020204030204"/>
              </a:rPr>
              <a:t>l'ancoraggio</a:t>
            </a:r>
            <a:r>
              <a:rPr lang="de-DE" sz="2160" dirty="0" err="1">
                <a:solidFill>
                  <a:prstClr val="black"/>
                </a:solidFill>
                <a:latin typeface="Calibri" panose="020F0502020204030204"/>
              </a:rPr>
              <a:t> </a:t>
            </a:r>
            <a:r>
              <a:rPr lang="de-DE" sz="2160" dirty="0">
                <a:solidFill>
                  <a:prstClr val="black"/>
                </a:solidFill>
                <a:latin typeface="Calibri" panose="020F0502020204030204"/>
              </a:rPr>
              <a:t>e </a:t>
            </a:r>
            <a:r>
              <a:rPr lang="de-DE" sz="2160" dirty="0">
                <a:solidFill>
                  <a:prstClr val="black"/>
                </a:solidFill>
                <a:latin typeface="Calibri" panose="020F0502020204030204"/>
              </a:rPr>
              <a:t>il pregiudizio </a:t>
            </a:r>
            <a:r>
              <a:rPr lang="de-DE" sz="2160" dirty="0" err="1">
                <a:solidFill>
                  <a:prstClr val="black"/>
                </a:solidFill>
                <a:latin typeface="Calibri" panose="020F0502020204030204"/>
              </a:rPr>
              <a:t>di conferma</a:t>
            </a:r>
            <a:r>
              <a:rPr lang="de-DE" sz="2160" dirty="0">
                <a:solidFill>
                  <a:prstClr val="black"/>
                </a:solidFill>
                <a:latin typeface="Calibri" panose="020F0502020204030204"/>
              </a:rPr>
              <a:t>.</a:t>
            </a:r>
          </a:p>
          <a:p>
            <a:pPr defTabSz="1097280"/>
            <a:endParaRPr lang="nb-NO" sz="2160" dirty="0">
              <a:solidFill>
                <a:prstClr val="black"/>
              </a:solidFill>
              <a:latin typeface="Calibri" panose="020F0502020204030204"/>
            </a:endParaRPr>
          </a:p>
        </p:txBody>
      </p:sp>
      <p:grpSp>
        <p:nvGrpSpPr>
          <p:cNvPr id="8" name="Gruppe 7"/>
          <p:cNvGrpSpPr/>
          <p:nvPr/>
        </p:nvGrpSpPr>
        <p:grpSpPr>
          <a:xfrm rot="10800000">
            <a:off x="4277153" y="1317404"/>
            <a:ext cx="5581572" cy="751968"/>
            <a:chOff x="3564294" y="3214396"/>
            <a:chExt cx="4651310" cy="626640"/>
          </a:xfrm>
        </p:grpSpPr>
        <p:sp>
          <p:nvSpPr>
            <p:cNvPr id="10" name="Venstrebuet pil 9"/>
            <p:cNvSpPr/>
            <p:nvPr/>
          </p:nvSpPr>
          <p:spPr>
            <a:xfrm rot="5400000">
              <a:off x="4666861" y="2382417"/>
              <a:ext cx="597159" cy="226111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nb-NO" sz="2160">
                <a:solidFill>
                  <a:prstClr val="black"/>
                </a:solidFill>
                <a:latin typeface="Calibri" panose="020F0502020204030204"/>
              </a:endParaRPr>
            </a:p>
          </p:txBody>
        </p:sp>
        <p:sp>
          <p:nvSpPr>
            <p:cNvPr id="11" name="Venstrebuet pil 10"/>
            <p:cNvSpPr/>
            <p:nvPr/>
          </p:nvSpPr>
          <p:spPr>
            <a:xfrm rot="5400000">
              <a:off x="5591369" y="1216802"/>
              <a:ext cx="597159" cy="465131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nb-NO" sz="2160">
                <a:solidFill>
                  <a:prstClr val="black"/>
                </a:solidFill>
                <a:latin typeface="Calibri" panose="020F0502020204030204"/>
              </a:endParaRPr>
            </a:p>
          </p:txBody>
        </p:sp>
      </p:grpSp>
      <p:sp>
        <p:nvSpPr>
          <p:cNvPr id="3" name="TekstSylinder 2"/>
          <p:cNvSpPr txBox="1"/>
          <p:nvPr/>
        </p:nvSpPr>
        <p:spPr>
          <a:xfrm>
            <a:off x="9997364" y="1267018"/>
            <a:ext cx="1979388" cy="4247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defTabSz="1097280"/>
            <a:r>
              <a:rPr lang="de-DE" sz="2160" dirty="0">
                <a:solidFill>
                  <a:prstClr val="white"/>
                </a:solidFill>
                <a:latin typeface="Calibri" panose="020F0502020204030204"/>
              </a:rPr>
              <a:t>basato sui dati/ BU</a:t>
            </a:r>
            <a:endParaRPr lang="nb-NO" sz="2160" dirty="0">
              <a:solidFill>
                <a:prstClr val="white"/>
              </a:solidFill>
              <a:latin typeface="Calibri" panose="020F0502020204030204"/>
            </a:endParaRPr>
          </a:p>
        </p:txBody>
      </p:sp>
      <p:sp>
        <p:nvSpPr>
          <p:cNvPr id="12" name="TekstSylinder 11"/>
          <p:cNvSpPr txBox="1"/>
          <p:nvPr/>
        </p:nvSpPr>
        <p:spPr>
          <a:xfrm>
            <a:off x="7802805" y="4991922"/>
            <a:ext cx="1927322" cy="4247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defTabSz="1097280"/>
            <a:r>
              <a:rPr lang="de-DE" sz="2160" dirty="0">
                <a:solidFill>
                  <a:prstClr val="white"/>
                </a:solidFill>
                <a:latin typeface="Calibri" panose="020F0502020204030204"/>
              </a:rPr>
              <a:t>orientato agli obiettivi/ TD</a:t>
            </a:r>
            <a:endParaRPr lang="nb-NO" sz="2160" dirty="0">
              <a:solidFill>
                <a:prstClr val="white"/>
              </a:solidFill>
              <a:latin typeface="Calibri" panose="020F0502020204030204"/>
            </a:endParaRPr>
          </a:p>
        </p:txBody>
      </p:sp>
      <p:sp>
        <p:nvSpPr>
          <p:cNvPr id="13" name="Pil ned 12"/>
          <p:cNvSpPr/>
          <p:nvPr/>
        </p:nvSpPr>
        <p:spPr>
          <a:xfrm>
            <a:off x="6820677" y="4926563"/>
            <a:ext cx="793102" cy="7053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nb-NO" sz="2160">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39281661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5840" y="438151"/>
            <a:ext cx="12618720" cy="894262"/>
          </a:xfrm>
        </p:spPr>
        <p:txBody>
          <a:bodyPr/>
          <a:lstStyle/>
          <a:p>
            <a:r>
              <a:rPr lang="de-DE" dirty="0" err="1"/>
              <a:t>Fattori</a:t>
            </a:r>
            <a:r>
              <a:rPr lang="de-DE" dirty="0" err="1"/>
              <a:t> che influenzano </a:t>
            </a:r>
            <a:r>
              <a:rPr lang="de-DE" dirty="0"/>
              <a:t>la SA nei </a:t>
            </a:r>
            <a:r>
              <a:rPr lang="de-DE" dirty="0" err="1"/>
              <a:t>principianti </a:t>
            </a:r>
            <a:r>
              <a:rPr lang="de-DE" dirty="0"/>
              <a:t>e </a:t>
            </a:r>
            <a:r>
              <a:rPr lang="de-DE" dirty="0" err="1"/>
              <a:t>negli esperti</a:t>
            </a:r>
            <a:endParaRPr lang="nb-NO" dirty="0"/>
          </a:p>
        </p:txBody>
      </p:sp>
      <p:sp>
        <p:nvSpPr>
          <p:cNvPr id="5" name="Pil mot venstre og høyre 4"/>
          <p:cNvSpPr/>
          <p:nvPr/>
        </p:nvSpPr>
        <p:spPr>
          <a:xfrm>
            <a:off x="3784497" y="3840480"/>
            <a:ext cx="6594877" cy="17578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r>
              <a:rPr lang="de-DE" sz="2160" dirty="0" err="1">
                <a:solidFill>
                  <a:prstClr val="white"/>
                </a:solidFill>
                <a:latin typeface="Calibri" panose="020F0502020204030204"/>
              </a:rPr>
              <a:t>Principiante </a:t>
            </a:r>
            <a:r>
              <a:rPr lang="de-DE" sz="2160" dirty="0">
                <a:solidFill>
                  <a:prstClr val="white"/>
                </a:solidFill>
                <a:latin typeface="Calibri" panose="020F0502020204030204"/>
              </a:rPr>
              <a:t>                                                  Esperto</a:t>
            </a:r>
            <a:endParaRPr lang="nb-NO" sz="2160" dirty="0">
              <a:solidFill>
                <a:prstClr val="white"/>
              </a:solidFill>
              <a:latin typeface="Calibri" panose="020F0502020204030204"/>
            </a:endParaRPr>
          </a:p>
        </p:txBody>
      </p:sp>
      <p:sp>
        <p:nvSpPr>
          <p:cNvPr id="6" name="TekstSylinder 5"/>
          <p:cNvSpPr txBox="1"/>
          <p:nvPr/>
        </p:nvSpPr>
        <p:spPr>
          <a:xfrm>
            <a:off x="2676020" y="2496871"/>
            <a:ext cx="2653626" cy="1421928"/>
          </a:xfrm>
          <a:prstGeom prst="rect">
            <a:avLst/>
          </a:prstGeom>
          <a:noFill/>
        </p:spPr>
        <p:txBody>
          <a:bodyPr wrap="square" rtlCol="0">
            <a:spAutoFit/>
          </a:bodyPr>
          <a:lstStyle/>
          <a:p>
            <a:pPr defTabSz="1097280"/>
            <a:r>
              <a:rPr lang="de-DE" sz="2160" dirty="0">
                <a:solidFill>
                  <a:prstClr val="black"/>
                </a:solidFill>
                <a:latin typeface="Calibri" panose="020F0502020204030204"/>
              </a:rPr>
              <a:t>La SA </a:t>
            </a:r>
            <a:r>
              <a:rPr lang="de-DE" sz="2160" dirty="0" err="1">
                <a:solidFill>
                  <a:prstClr val="black"/>
                </a:solidFill>
                <a:latin typeface="Calibri" panose="020F0502020204030204"/>
              </a:rPr>
              <a:t>è</a:t>
            </a:r>
            <a:r>
              <a:rPr lang="de-DE" sz="2160" dirty="0" err="1">
                <a:solidFill>
                  <a:prstClr val="black"/>
                </a:solidFill>
                <a:latin typeface="Calibri" panose="020F0502020204030204"/>
              </a:rPr>
              <a:t> impegnativa</a:t>
            </a:r>
            <a:r>
              <a:rPr lang="de-DE" sz="2160" dirty="0">
                <a:solidFill>
                  <a:prstClr val="black"/>
                </a:solidFill>
                <a:latin typeface="Calibri" panose="020F0502020204030204"/>
              </a:rPr>
              <a:t>, </a:t>
            </a:r>
            <a:r>
              <a:rPr lang="de-DE" sz="2160" dirty="0" err="1">
                <a:solidFill>
                  <a:prstClr val="black"/>
                </a:solidFill>
                <a:latin typeface="Calibri" panose="020F0502020204030204"/>
              </a:rPr>
              <a:t>spesso</a:t>
            </a:r>
            <a:r>
              <a:rPr lang="de-DE" sz="2160" dirty="0" err="1">
                <a:solidFill>
                  <a:prstClr val="black"/>
                </a:solidFill>
                <a:latin typeface="Calibri" panose="020F0502020204030204"/>
              </a:rPr>
              <a:t> incompleta </a:t>
            </a:r>
            <a:r>
              <a:rPr lang="de-DE" sz="2160" dirty="0">
                <a:solidFill>
                  <a:prstClr val="black"/>
                </a:solidFill>
                <a:latin typeface="Calibri" panose="020F0502020204030204"/>
              </a:rPr>
              <a:t>ed </a:t>
            </a:r>
            <a:r>
              <a:rPr lang="de-DE" sz="2160" dirty="0" err="1">
                <a:solidFill>
                  <a:prstClr val="black"/>
                </a:solidFill>
                <a:latin typeface="Calibri" panose="020F0502020204030204"/>
              </a:rPr>
              <a:t>errata</a:t>
            </a:r>
            <a:endParaRPr lang="nb-NO" sz="2160" dirty="0">
              <a:solidFill>
                <a:prstClr val="black"/>
              </a:solidFill>
              <a:latin typeface="Calibri" panose="020F0502020204030204"/>
            </a:endParaRPr>
          </a:p>
        </p:txBody>
      </p:sp>
      <p:sp>
        <p:nvSpPr>
          <p:cNvPr id="7" name="TekstSylinder 6"/>
          <p:cNvSpPr txBox="1"/>
          <p:nvPr/>
        </p:nvSpPr>
        <p:spPr>
          <a:xfrm>
            <a:off x="9192520" y="2330671"/>
            <a:ext cx="2653626" cy="1754326"/>
          </a:xfrm>
          <a:prstGeom prst="rect">
            <a:avLst/>
          </a:prstGeom>
          <a:noFill/>
        </p:spPr>
        <p:txBody>
          <a:bodyPr wrap="square" rtlCol="0">
            <a:spAutoFit/>
          </a:bodyPr>
          <a:lstStyle/>
          <a:p>
            <a:pPr algn="r" defTabSz="1097280"/>
            <a:r>
              <a:rPr lang="de-DE" sz="2160" dirty="0">
                <a:solidFill>
                  <a:prstClr val="black"/>
                </a:solidFill>
                <a:latin typeface="Calibri" panose="020F0502020204030204"/>
              </a:rPr>
              <a:t>La SA </a:t>
            </a:r>
            <a:r>
              <a:rPr lang="de-DE" sz="2160" dirty="0" err="1">
                <a:solidFill>
                  <a:prstClr val="black"/>
                </a:solidFill>
                <a:latin typeface="Calibri" panose="020F0502020204030204"/>
              </a:rPr>
              <a:t>è </a:t>
            </a:r>
            <a:r>
              <a:rPr lang="de-DE" sz="2160" dirty="0">
                <a:solidFill>
                  <a:prstClr val="black"/>
                </a:solidFill>
                <a:latin typeface="Calibri" panose="020F0502020204030204"/>
              </a:rPr>
              <a:t>veloce, </a:t>
            </a:r>
            <a:r>
              <a:rPr lang="de-DE" sz="2160" dirty="0" err="1">
                <a:solidFill>
                  <a:prstClr val="black"/>
                </a:solidFill>
                <a:latin typeface="Calibri" panose="020F0502020204030204"/>
              </a:rPr>
              <a:t>può </a:t>
            </a:r>
            <a:r>
              <a:rPr lang="de-DE" sz="2160" dirty="0" err="1">
                <a:solidFill>
                  <a:prstClr val="black"/>
                </a:solidFill>
                <a:latin typeface="Calibri" panose="020F0502020204030204"/>
              </a:rPr>
              <a:t>essere</a:t>
            </a:r>
            <a:r>
              <a:rPr lang="de-DE" sz="2160" dirty="0" err="1">
                <a:solidFill>
                  <a:prstClr val="black"/>
                </a:solidFill>
                <a:latin typeface="Calibri" panose="020F0502020204030204"/>
              </a:rPr>
              <a:t> senza sforzo</a:t>
            </a:r>
            <a:r>
              <a:rPr lang="de-DE" sz="2160" dirty="0">
                <a:solidFill>
                  <a:prstClr val="black"/>
                </a:solidFill>
                <a:latin typeface="Calibri" panose="020F0502020204030204"/>
              </a:rPr>
              <a:t>, </a:t>
            </a:r>
            <a:r>
              <a:rPr lang="de-DE" sz="2160" dirty="0" err="1">
                <a:solidFill>
                  <a:prstClr val="black"/>
                </a:solidFill>
                <a:latin typeface="Calibri" panose="020F0502020204030204"/>
              </a:rPr>
              <a:t>più</a:t>
            </a:r>
            <a:r>
              <a:rPr lang="de-DE" sz="2160" dirty="0" err="1">
                <a:solidFill>
                  <a:prstClr val="black"/>
                </a:solidFill>
                <a:latin typeface="Calibri" panose="020F0502020204030204"/>
              </a:rPr>
              <a:t> completa</a:t>
            </a:r>
            <a:r>
              <a:rPr lang="de-DE" sz="2160" dirty="0">
                <a:solidFill>
                  <a:prstClr val="black"/>
                </a:solidFill>
                <a:latin typeface="Calibri" panose="020F0502020204030204"/>
              </a:rPr>
              <a:t>, </a:t>
            </a:r>
            <a:r>
              <a:rPr lang="de-DE" sz="2160" dirty="0" err="1">
                <a:solidFill>
                  <a:prstClr val="black"/>
                </a:solidFill>
                <a:latin typeface="Calibri" panose="020F0502020204030204"/>
              </a:rPr>
              <a:t>maggiore</a:t>
            </a:r>
            <a:r>
              <a:rPr lang="de-DE" sz="2160" dirty="0" err="1">
                <a:solidFill>
                  <a:prstClr val="black"/>
                </a:solidFill>
                <a:latin typeface="Calibri" panose="020F0502020204030204"/>
              </a:rPr>
              <a:t> comprensione </a:t>
            </a:r>
            <a:r>
              <a:rPr lang="de-DE" sz="2160" dirty="0">
                <a:solidFill>
                  <a:prstClr val="black"/>
                </a:solidFill>
                <a:latin typeface="Calibri" panose="020F0502020204030204"/>
              </a:rPr>
              <a:t>e </a:t>
            </a:r>
            <a:r>
              <a:rPr lang="de-DE" sz="2160" dirty="0" err="1">
                <a:solidFill>
                  <a:prstClr val="black"/>
                </a:solidFill>
                <a:latin typeface="Calibri" panose="020F0502020204030204"/>
              </a:rPr>
              <a:t>proiezione</a:t>
            </a:r>
            <a:endParaRPr lang="nb-NO" sz="2160" dirty="0">
              <a:solidFill>
                <a:prstClr val="black"/>
              </a:solidFill>
              <a:latin typeface="Calibri" panose="020F0502020204030204"/>
            </a:endParaRPr>
          </a:p>
        </p:txBody>
      </p:sp>
      <p:sp>
        <p:nvSpPr>
          <p:cNvPr id="8" name="TekstSylinder 7"/>
          <p:cNvSpPr txBox="1"/>
          <p:nvPr/>
        </p:nvSpPr>
        <p:spPr>
          <a:xfrm>
            <a:off x="3784497" y="5897131"/>
            <a:ext cx="2570063" cy="572464"/>
          </a:xfrm>
          <a:prstGeom prst="rect">
            <a:avLst/>
          </a:prstGeom>
          <a:noFill/>
        </p:spPr>
        <p:txBody>
          <a:bodyPr wrap="none" rtlCol="0">
            <a:spAutoFit/>
          </a:bodyPr>
          <a:lstStyle/>
          <a:p>
            <a:pPr marL="342900" indent="-342900" defTabSz="1097280">
              <a:buFont typeface="Arial" panose="020B0604020202020204" pitchFamily="34" charset="0"/>
              <a:buChar char="•"/>
            </a:pPr>
            <a:r>
              <a:rPr lang="de-DE" sz="1560" dirty="0" err="1">
                <a:solidFill>
                  <a:prstClr val="black"/>
                </a:solidFill>
                <a:latin typeface="Calibri" panose="020F0502020204030204"/>
              </a:rPr>
              <a:t>Attenzione</a:t>
            </a:r>
            <a:r>
              <a:rPr lang="de-DE" sz="1560" dirty="0">
                <a:solidFill>
                  <a:prstClr val="black"/>
                </a:solidFill>
                <a:latin typeface="Calibri" panose="020F0502020204030204"/>
              </a:rPr>
              <a:t> limitata</a:t>
            </a:r>
            <a:endParaRPr lang="de-DE" sz="1560" dirty="0">
              <a:solidFill>
                <a:prstClr val="black"/>
              </a:solidFill>
              <a:latin typeface="Calibri" panose="020F0502020204030204"/>
            </a:endParaRPr>
          </a:p>
          <a:p>
            <a:pPr marL="342900" indent="-342900" defTabSz="1097280">
              <a:buFont typeface="Arial" panose="020B0604020202020204" pitchFamily="34" charset="0"/>
              <a:buChar char="•"/>
            </a:pPr>
            <a:r>
              <a:rPr lang="de-DE" sz="1560" dirty="0" err="1">
                <a:solidFill>
                  <a:prstClr val="black"/>
                </a:solidFill>
                <a:latin typeface="Calibri" panose="020F0502020204030204"/>
              </a:rPr>
              <a:t>Memoria </a:t>
            </a:r>
            <a:r>
              <a:rPr lang="de-DE" sz="1560" dirty="0" err="1">
                <a:solidFill>
                  <a:prstClr val="black"/>
                </a:solidFill>
                <a:latin typeface="Calibri" panose="020F0502020204030204"/>
              </a:rPr>
              <a:t>di lavoro</a:t>
            </a:r>
            <a:r>
              <a:rPr lang="de-DE" sz="1560" dirty="0">
                <a:solidFill>
                  <a:prstClr val="black"/>
                </a:solidFill>
                <a:latin typeface="Calibri" panose="020F0502020204030204"/>
              </a:rPr>
              <a:t> limitata</a:t>
            </a:r>
            <a:r>
              <a:rPr lang="de-DE" sz="1560" dirty="0" err="1">
                <a:solidFill>
                  <a:prstClr val="black"/>
                </a:solidFill>
                <a:latin typeface="Calibri" panose="020F0502020204030204"/>
              </a:rPr>
              <a:t> </a:t>
            </a:r>
            <a:endParaRPr lang="nb-NO" sz="1560" dirty="0">
              <a:solidFill>
                <a:prstClr val="black"/>
              </a:solidFill>
              <a:latin typeface="Calibri" panose="020F0502020204030204"/>
            </a:endParaRPr>
          </a:p>
        </p:txBody>
      </p:sp>
      <p:sp>
        <p:nvSpPr>
          <p:cNvPr id="9" name="TekstSylinder 8"/>
          <p:cNvSpPr txBox="1"/>
          <p:nvPr/>
        </p:nvSpPr>
        <p:spPr>
          <a:xfrm>
            <a:off x="8716658" y="5870914"/>
            <a:ext cx="4671151" cy="1052596"/>
          </a:xfrm>
          <a:prstGeom prst="rect">
            <a:avLst/>
          </a:prstGeom>
          <a:noFill/>
        </p:spPr>
        <p:txBody>
          <a:bodyPr wrap="none" rtlCol="0">
            <a:spAutoFit/>
          </a:bodyPr>
          <a:lstStyle/>
          <a:p>
            <a:pPr marL="342900" indent="-342900" defTabSz="1097280">
              <a:buFont typeface="Arial" panose="020B0604020202020204" pitchFamily="34" charset="0"/>
              <a:buChar char="•"/>
            </a:pPr>
            <a:r>
              <a:rPr lang="de-DE" sz="1560" dirty="0">
                <a:solidFill>
                  <a:prstClr val="black"/>
                </a:solidFill>
                <a:latin typeface="Calibri" panose="020F0502020204030204"/>
              </a:rPr>
              <a:t>Schema </a:t>
            </a:r>
            <a:r>
              <a:rPr lang="de-DE" sz="1560" dirty="0" err="1">
                <a:solidFill>
                  <a:prstClr val="black"/>
                </a:solidFill>
                <a:latin typeface="Calibri" panose="020F0502020204030204"/>
              </a:rPr>
              <a:t>di</a:t>
            </a:r>
            <a:r>
              <a:rPr lang="de-DE" sz="1560" dirty="0" err="1">
                <a:solidFill>
                  <a:prstClr val="black"/>
                </a:solidFill>
                <a:latin typeface="Calibri" panose="020F0502020204030204"/>
              </a:rPr>
              <a:t> </a:t>
            </a:r>
            <a:r>
              <a:rPr lang="de-DE" sz="1560" dirty="0" err="1">
                <a:solidFill>
                  <a:prstClr val="black"/>
                </a:solidFill>
                <a:latin typeface="Calibri" panose="020F0502020204030204"/>
              </a:rPr>
              <a:t>situazioni </a:t>
            </a:r>
            <a:r>
              <a:rPr lang="de-DE" sz="1560" dirty="0" err="1">
                <a:solidFill>
                  <a:prstClr val="black"/>
                </a:solidFill>
                <a:latin typeface="Calibri" panose="020F0502020204030204"/>
              </a:rPr>
              <a:t>prototipiche</a:t>
            </a:r>
            <a:r>
              <a:rPr lang="de-DE" sz="1560" dirty="0" err="1">
                <a:solidFill>
                  <a:prstClr val="black"/>
                </a:solidFill>
                <a:latin typeface="Calibri" panose="020F0502020204030204"/>
              </a:rPr>
              <a:t> </a:t>
            </a:r>
            <a:endParaRPr lang="de-DE" sz="1560" dirty="0">
              <a:solidFill>
                <a:prstClr val="black"/>
              </a:solidFill>
              <a:latin typeface="Calibri" panose="020F0502020204030204"/>
            </a:endParaRPr>
          </a:p>
          <a:p>
            <a:pPr marL="342900" indent="-342900" defTabSz="1097280">
              <a:buFont typeface="Arial" panose="020B0604020202020204" pitchFamily="34" charset="0"/>
              <a:buChar char="•"/>
            </a:pPr>
            <a:r>
              <a:rPr lang="de-DE" sz="1560" dirty="0" err="1">
                <a:solidFill>
                  <a:prstClr val="black"/>
                </a:solidFill>
                <a:latin typeface="Calibri" panose="020F0502020204030204"/>
              </a:rPr>
              <a:t>Modelli</a:t>
            </a:r>
            <a:r>
              <a:rPr lang="de-DE" sz="1560" dirty="0">
                <a:solidFill>
                  <a:prstClr val="black"/>
                </a:solidFill>
                <a:latin typeface="Calibri" panose="020F0502020204030204"/>
              </a:rPr>
              <a:t> mentali</a:t>
            </a:r>
            <a:r>
              <a:rPr lang="de-DE" sz="1560" dirty="0" err="1">
                <a:solidFill>
                  <a:prstClr val="black"/>
                </a:solidFill>
                <a:latin typeface="Calibri" panose="020F0502020204030204"/>
              </a:rPr>
              <a:t> del </a:t>
            </a:r>
            <a:r>
              <a:rPr lang="de-DE" sz="1560" dirty="0" err="1">
                <a:solidFill>
                  <a:prstClr val="black"/>
                </a:solidFill>
                <a:latin typeface="Calibri" panose="020F0502020204030204"/>
              </a:rPr>
              <a:t>dominio</a:t>
            </a:r>
            <a:r>
              <a:rPr lang="de-DE" sz="1560" dirty="0" err="1">
                <a:solidFill>
                  <a:prstClr val="black"/>
                </a:solidFill>
                <a:latin typeface="Calibri" panose="020F0502020204030204"/>
              </a:rPr>
              <a:t> </a:t>
            </a:r>
            <a:endParaRPr lang="de-DE" sz="1560" dirty="0">
              <a:solidFill>
                <a:prstClr val="black"/>
              </a:solidFill>
              <a:latin typeface="Calibri" panose="020F0502020204030204"/>
            </a:endParaRPr>
          </a:p>
          <a:p>
            <a:pPr marL="342900" indent="-342900" defTabSz="1097280">
              <a:buFont typeface="Arial" panose="020B0604020202020204" pitchFamily="34" charset="0"/>
              <a:buChar char="•"/>
            </a:pPr>
            <a:r>
              <a:rPr lang="de-DE" sz="1560" dirty="0" err="1">
                <a:solidFill>
                  <a:prstClr val="black"/>
                </a:solidFill>
                <a:latin typeface="Calibri" panose="020F0502020204030204"/>
              </a:rPr>
              <a:t>Automaticità</a:t>
            </a:r>
            <a:r>
              <a:rPr lang="de-DE" sz="1560" dirty="0" err="1">
                <a:solidFill>
                  <a:prstClr val="black"/>
                </a:solidFill>
                <a:latin typeface="Calibri" panose="020F0502020204030204"/>
              </a:rPr>
              <a:t> e dei </a:t>
            </a:r>
            <a:r>
              <a:rPr lang="de-DE" sz="1560" dirty="0" err="1">
                <a:solidFill>
                  <a:prstClr val="black"/>
                </a:solidFill>
                <a:latin typeface="Calibri" panose="020F0502020204030204"/>
              </a:rPr>
              <a:t>processi</a:t>
            </a:r>
            <a:r>
              <a:rPr lang="de-DE" sz="1560" dirty="0" err="1">
                <a:solidFill>
                  <a:prstClr val="black"/>
                </a:solidFill>
                <a:latin typeface="Calibri" panose="020F0502020204030204"/>
              </a:rPr>
              <a:t> i</a:t>
            </a:r>
            <a:endParaRPr lang="de-DE" sz="1560" dirty="0">
              <a:solidFill>
                <a:prstClr val="black"/>
              </a:solidFill>
              <a:latin typeface="Calibri" panose="020F0502020204030204"/>
            </a:endParaRPr>
          </a:p>
          <a:p>
            <a:pPr marL="342900" indent="-342900" defTabSz="1097280">
              <a:buFont typeface="Arial" panose="020B0604020202020204" pitchFamily="34" charset="0"/>
              <a:buChar char="•"/>
            </a:pPr>
            <a:r>
              <a:rPr lang="de-DE" sz="1560" dirty="0" err="1">
                <a:solidFill>
                  <a:prstClr val="black"/>
                </a:solidFill>
                <a:latin typeface="Calibri" panose="020F0502020204030204"/>
              </a:rPr>
              <a:t>Competenze </a:t>
            </a:r>
            <a:r>
              <a:rPr lang="de-DE" sz="1560" dirty="0" err="1">
                <a:solidFill>
                  <a:prstClr val="black"/>
                </a:solidFill>
                <a:latin typeface="Calibri" panose="020F0502020204030204"/>
              </a:rPr>
              <a:t>acquisite</a:t>
            </a:r>
            <a:r>
              <a:rPr lang="de-DE" sz="1560" dirty="0" err="1">
                <a:solidFill>
                  <a:prstClr val="black"/>
                </a:solidFill>
                <a:latin typeface="Calibri" panose="020F0502020204030204"/>
              </a:rPr>
              <a:t> </a:t>
            </a:r>
            <a:r>
              <a:rPr lang="de-DE" sz="1560" dirty="0">
                <a:solidFill>
                  <a:prstClr val="black"/>
                </a:solidFill>
                <a:latin typeface="Calibri" panose="020F0502020204030204"/>
              </a:rPr>
              <a:t>(ad es. </a:t>
            </a:r>
            <a:r>
              <a:rPr lang="de-DE" sz="1560" dirty="0" err="1">
                <a:solidFill>
                  <a:prstClr val="black"/>
                </a:solidFill>
                <a:latin typeface="Calibri" panose="020F0502020204030204"/>
              </a:rPr>
              <a:t>schemi </a:t>
            </a:r>
            <a:r>
              <a:rPr lang="de-DE" sz="1560" dirty="0" err="1">
                <a:solidFill>
                  <a:prstClr val="black"/>
                </a:solidFill>
                <a:latin typeface="Calibri" panose="020F0502020204030204"/>
              </a:rPr>
              <a:t>di scansione</a:t>
            </a:r>
            <a:r>
              <a:rPr lang="de-DE" sz="1560" dirty="0" err="1">
                <a:solidFill>
                  <a:prstClr val="black"/>
                </a:solidFill>
                <a:latin typeface="Calibri" panose="020F0502020204030204"/>
              </a:rPr>
              <a:t> </a:t>
            </a:r>
            <a:r>
              <a:rPr lang="de-DE" sz="1560" dirty="0">
                <a:solidFill>
                  <a:prstClr val="black"/>
                </a:solidFill>
                <a:latin typeface="Calibri" panose="020F0502020204030204"/>
              </a:rPr>
              <a:t>, </a:t>
            </a:r>
            <a:r>
              <a:rPr lang="de-DE" sz="1560" dirty="0" err="1">
                <a:solidFill>
                  <a:prstClr val="black"/>
                </a:solidFill>
                <a:latin typeface="Calibri" panose="020F0502020204030204"/>
              </a:rPr>
              <a:t>comunicazioni</a:t>
            </a:r>
            <a:r>
              <a:rPr lang="de-DE" sz="1560" dirty="0">
                <a:solidFill>
                  <a:prstClr val="black"/>
                </a:solidFill>
                <a:latin typeface="Calibri" panose="020F0502020204030204"/>
              </a:rPr>
              <a:t>)</a:t>
            </a:r>
            <a:endParaRPr lang="nb-NO" sz="1560" dirty="0">
              <a:solidFill>
                <a:prstClr val="black"/>
              </a:solidFill>
              <a:latin typeface="Calibri" panose="020F0502020204030204"/>
            </a:endParaRPr>
          </a:p>
        </p:txBody>
      </p:sp>
    </p:spTree>
    <p:custDataLst>
      <p:tags r:id="rId1"/>
    </p:custDataLst>
    <p:extLst>
      <p:ext uri="{BB962C8B-B14F-4D97-AF65-F5344CB8AC3E}">
        <p14:creationId xmlns:p14="http://schemas.microsoft.com/office/powerpoint/2010/main" val="260025423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8.xml><?xml version="1.0" encoding="utf-8"?>
<p:sld xmlns:a16="http://schemas.microsoft.com/office/drawing/2014/main" xmlns:dgm="http://schemas.openxmlformats.org/drawingml/2006/diagram"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596E3-698B-4F41-BB7F-87AEF54D540E}"/>
              </a:ext>
            </a:extLst>
          </p:cNvPr>
          <p:cNvSpPr>
            <a:spLocks noGrp="1"/>
          </p:cNvSpPr>
          <p:nvPr>
            <p:ph type="title"/>
          </p:nvPr>
        </p:nvSpPr>
        <p:spPr/>
        <p:txBody>
          <a:bodyPr/>
          <a:lstStyle/>
          <a:p>
            <a:r>
              <a:rPr lang="nb-NO" dirty="0" err="1"/>
              <a:t>Esempi</a:t>
            </a:r>
            <a:r>
              <a:rPr lang="nb-NO" dirty="0" err="1"/>
              <a:t> di</a:t>
            </a:r>
            <a:r>
              <a:rPr lang="nb-NO" dirty="0" err="1"/>
              <a:t> Minacce </a:t>
            </a:r>
            <a:r>
              <a:rPr lang="nb-NO" dirty="0"/>
              <a:t>all</a:t>
            </a:r>
            <a:r>
              <a:rPr lang="nb-NO" dirty="0"/>
              <a:t>'analisi </a:t>
            </a:r>
            <a:r>
              <a:rPr lang="nb-NO" dirty="0" err="1"/>
              <a:t>situazionale</a:t>
            </a:r>
          </a:p>
        </p:txBody>
      </p:sp>
      <p:sp>
        <p:nvSpPr>
          <p:cNvPr id="3" name="Content Placeholder 2">
            <a:extLst>
              <a:ext uri="{FF2B5EF4-FFF2-40B4-BE49-F238E27FC236}">
                <a16:creationId xmlns:a16="http://schemas.microsoft.com/office/drawing/2014/main" id="{DB9B1B45-A2A6-4BD8-A061-791BC3F225AF}"/>
              </a:ext>
            </a:extLst>
          </p:cNvPr>
          <p:cNvSpPr>
            <a:spLocks noGrp="1"/>
          </p:cNvSpPr>
          <p:nvPr>
            <p:ph idx="1"/>
          </p:nvPr>
        </p:nvSpPr>
        <p:spPr/>
        <p:txBody>
          <a:bodyPr/>
          <a:lstStyle/>
          <a:p>
            <a:r>
              <a:rPr lang="nb-NO" dirty="0" err="1"/>
              <a:t>Modalità</a:t>
            </a:r>
            <a:r>
              <a:rPr lang="nb-NO" dirty="0" err="1"/>
              <a:t> Conflitti</a:t>
            </a:r>
            <a:endParaRPr lang="nb-NO" dirty="0"/>
          </a:p>
          <a:p>
            <a:r>
              <a:rPr lang="nb-NO" dirty="0" err="1"/>
              <a:t>Stati</a:t>
            </a:r>
            <a:r>
              <a:rPr lang="nb-NO" dirty="0"/>
              <a:t> iniziali</a:t>
            </a:r>
            <a:endParaRPr lang="nb-NO" dirty="0"/>
          </a:p>
          <a:p>
            <a:pPr lvl="1"/>
            <a:r>
              <a:rPr lang="nb-NO" dirty="0"/>
              <a:t>Stress</a:t>
            </a:r>
          </a:p>
          <a:p>
            <a:pPr lvl="1"/>
            <a:r>
              <a:rPr lang="nb-NO" dirty="0"/>
              <a:t>Priming</a:t>
            </a:r>
          </a:p>
          <a:p>
            <a:pPr lvl="2"/>
            <a:r>
              <a:rPr lang="nb-NO" dirty="0" err="1"/>
              <a:t>Pregiudizi</a:t>
            </a:r>
            <a:endParaRPr lang="nb-NO" dirty="0"/>
          </a:p>
          <a:p>
            <a:pPr lvl="1"/>
            <a:endParaRPr lang="nb-NO" dirty="0"/>
          </a:p>
        </p:txBody>
      </p:sp>
      <p:graphicFrame>
        <p:nvGraphicFramePr>
          <p:cNvPr id="4" name="Plassholder for innhold 3">
            <a:extLst>
              <a:ext uri="{FF2B5EF4-FFF2-40B4-BE49-F238E27FC236}">
                <a16:creationId xmlns:a16="http://schemas.microsoft.com/office/drawing/2014/main" id="{6F09A845-AEE5-44DD-B146-66008F2CBC3A}"/>
              </a:ext>
            </a:extLst>
          </p:cNvPr>
          <p:cNvGraphicFramePr>
            <a:graphicFrameLocks/>
          </p:cNvGraphicFramePr>
          <p:nvPr/>
        </p:nvGraphicFramePr>
        <p:xfrm>
          <a:off x="7352384" y="6213012"/>
          <a:ext cx="6926048" cy="176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Diagram&#10;&#10;Description automatically generated">
            <a:extLst>
              <a:ext uri="{FF2B5EF4-FFF2-40B4-BE49-F238E27FC236}">
                <a16:creationId xmlns:a16="http://schemas.microsoft.com/office/drawing/2014/main" id="{4E97D4B7-3D68-46CA-9617-4EA55760E96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29205" y="2327589"/>
            <a:ext cx="5232016" cy="3748585"/>
          </a:xfrm>
          <a:prstGeom prst="rect">
            <a:avLst/>
          </a:prstGeom>
        </p:spPr>
      </p:pic>
      <p:pic>
        <p:nvPicPr>
          <p:cNvPr id="8" name="Picture 7">
            <a:extLst>
              <a:ext uri="{FF2B5EF4-FFF2-40B4-BE49-F238E27FC236}">
                <a16:creationId xmlns:a16="http://schemas.microsoft.com/office/drawing/2014/main" id="{91DFFCC8-42C6-4768-858B-F27BA008D9C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302271" y="2674622"/>
            <a:ext cx="5232014" cy="3924011"/>
          </a:xfrm>
          <a:prstGeom prst="rect">
            <a:avLst/>
          </a:prstGeom>
        </p:spPr>
      </p:pic>
      <p:sp>
        <p:nvSpPr>
          <p:cNvPr id="9" name="Arrow: Right 8">
            <a:extLst>
              <a:ext uri="{FF2B5EF4-FFF2-40B4-BE49-F238E27FC236}">
                <a16:creationId xmlns:a16="http://schemas.microsoft.com/office/drawing/2014/main" id="{2D48D9CB-8202-49F1-BC3F-9309BAE21138}"/>
              </a:ext>
            </a:extLst>
          </p:cNvPr>
          <p:cNvSpPr/>
          <p:nvPr/>
        </p:nvSpPr>
        <p:spPr>
          <a:xfrm>
            <a:off x="2921827" y="3304600"/>
            <a:ext cx="3495984" cy="306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nb-NO" sz="2160">
              <a:solidFill>
                <a:prstClr val="white"/>
              </a:solidFill>
              <a:latin typeface="Calibri" panose="020F0502020204030204"/>
            </a:endParaRPr>
          </a:p>
        </p:txBody>
      </p:sp>
      <p:sp>
        <p:nvSpPr>
          <p:cNvPr id="10" name="Arrow: Right 9">
            <a:extLst>
              <a:ext uri="{FF2B5EF4-FFF2-40B4-BE49-F238E27FC236}">
                <a16:creationId xmlns:a16="http://schemas.microsoft.com/office/drawing/2014/main" id="{47077D74-6C4A-44A8-8EBC-07DF1F9F2A88}"/>
              </a:ext>
            </a:extLst>
          </p:cNvPr>
          <p:cNvSpPr/>
          <p:nvPr/>
        </p:nvSpPr>
        <p:spPr>
          <a:xfrm>
            <a:off x="3219539" y="3894342"/>
            <a:ext cx="3495984" cy="306217"/>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nb-NO" sz="2160">
              <a:solidFill>
                <a:prstClr val="white"/>
              </a:solidFill>
              <a:latin typeface="Calibri" panose="020F0502020204030204"/>
            </a:endParaRPr>
          </a:p>
        </p:txBody>
      </p:sp>
      <p:pic>
        <p:nvPicPr>
          <p:cNvPr id="12" name="Picture 11" descr="A collage of a person&#10;&#10;Description automatically generated with medium confidence">
            <a:extLst>
              <a:ext uri="{FF2B5EF4-FFF2-40B4-BE49-F238E27FC236}">
                <a16:creationId xmlns:a16="http://schemas.microsoft.com/office/drawing/2014/main" id="{3109F844-64DB-498D-9D7F-3CA079079922}"/>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704023" y="1976315"/>
            <a:ext cx="6920537" cy="4191955"/>
          </a:xfrm>
          <a:prstGeom prst="rect">
            <a:avLst/>
          </a:prstGeom>
        </p:spPr>
      </p:pic>
      <p:sp>
        <p:nvSpPr>
          <p:cNvPr id="13" name="Oval 12">
            <a:extLst>
              <a:ext uri="{FF2B5EF4-FFF2-40B4-BE49-F238E27FC236}">
                <a16:creationId xmlns:a16="http://schemas.microsoft.com/office/drawing/2014/main" id="{CF860D1B-A397-4ED0-BD4B-6E8DE2763DF6}"/>
              </a:ext>
            </a:extLst>
          </p:cNvPr>
          <p:cNvSpPr/>
          <p:nvPr/>
        </p:nvSpPr>
        <p:spPr>
          <a:xfrm>
            <a:off x="9245211" y="1668292"/>
            <a:ext cx="1880698" cy="493034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r>
              <a:rPr lang="nb-NO" sz="2160" dirty="0">
                <a:solidFill>
                  <a:srgbClr val="4472C4">
                    <a:lumMod val="75000"/>
                  </a:srgbClr>
                </a:solidFill>
                <a:latin typeface="Calibri" panose="020F0502020204030204"/>
              </a:rPr>
              <a:t>Ug</a:t>
            </a:r>
            <a:r>
              <a:rPr lang="nb-NO" sz="2160" dirty="0">
                <a:solidFill>
                  <a:prstClr val="white"/>
                </a:solidFill>
                <a:latin typeface="Calibri" panose="020F0502020204030204"/>
              </a:rPr>
              <a:t>uali</a:t>
            </a:r>
            <a:r>
              <a:rPr lang="nb-NO" sz="2160" dirty="0">
                <a:solidFill>
                  <a:srgbClr val="4472C4">
                    <a:lumMod val="75000"/>
                  </a:srgbClr>
                </a:solidFill>
                <a:latin typeface="Calibri" panose="020F0502020204030204"/>
              </a:rPr>
              <a:t>?</a:t>
            </a:r>
          </a:p>
        </p:txBody>
      </p:sp>
    </p:spTree>
    <p:custDataLst>
      <p:tags r:id="rId1"/>
    </p:custDataLst>
    <p:extLst>
      <p:ext uri="{BB962C8B-B14F-4D97-AF65-F5344CB8AC3E}">
        <p14:creationId xmlns:p14="http://schemas.microsoft.com/office/powerpoint/2010/main" val="9884503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29.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de-DE" dirty="0" err="1"/>
              <a:t>Pregiudizi </a:t>
            </a:r>
            <a:r>
              <a:rPr lang="de-DE" dirty="0"/>
              <a:t> - non solo </a:t>
            </a:r>
            <a:r>
              <a:rPr lang="de-DE" dirty="0" err="1"/>
              <a:t>manipolazione</a:t>
            </a:r>
            <a:endParaRPr lang="nb-NO" dirty="0"/>
          </a:p>
        </p:txBody>
      </p:sp>
      <p:pic>
        <p:nvPicPr>
          <p:cNvPr id="6" name="Picture 5">
            <a:extLst>
              <a:ext uri="{FF2B5EF4-FFF2-40B4-BE49-F238E27FC236}">
                <a16:creationId xmlns:a16="http://schemas.microsoft.com/office/drawing/2014/main" id="{8D76522C-1D98-4D3C-AA2F-C604887037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917" y="2194810"/>
            <a:ext cx="5550731" cy="3877144"/>
          </a:xfrm>
          <a:prstGeom prst="rect">
            <a:avLst/>
          </a:prstGeom>
        </p:spPr>
      </p:pic>
      <p:pic>
        <p:nvPicPr>
          <p:cNvPr id="3" name="Picture 2">
            <a:extLst>
              <a:ext uri="{FF2B5EF4-FFF2-40B4-BE49-F238E27FC236}">
                <a16:creationId xmlns:a16="http://schemas.microsoft.com/office/drawing/2014/main" id="{C27BA1F5-92E5-49F2-83A1-022CB6A5787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39517" y="2028826"/>
            <a:ext cx="3853238" cy="5367227"/>
          </a:xfrm>
          <a:prstGeom prst="rect">
            <a:avLst/>
          </a:prstGeom>
        </p:spPr>
      </p:pic>
      <p:pic>
        <p:nvPicPr>
          <p:cNvPr id="5" name="Plassholder for innhold 3">
            <a:extLst>
              <a:ext uri="{FF2B5EF4-FFF2-40B4-BE49-F238E27FC236}">
                <a16:creationId xmlns:a16="http://schemas.microsoft.com/office/drawing/2014/main" id="{2B8FA842-B5E1-4C23-B553-69669B885431}"/>
              </a:ext>
            </a:extLst>
          </p:cNvPr>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6793094" y="3007994"/>
            <a:ext cx="7837306" cy="5221606"/>
          </a:xfrm>
        </p:spPr>
      </p:pic>
      <p:grpSp>
        <p:nvGrpSpPr>
          <p:cNvPr id="4" name="Group 3">
            <a:extLst>
              <a:ext uri="{FF2B5EF4-FFF2-40B4-BE49-F238E27FC236}">
                <a16:creationId xmlns:a16="http://schemas.microsoft.com/office/drawing/2014/main" id="{FF772811-BD88-B824-8332-D6F15BE3ABF7}"/>
              </a:ext>
            </a:extLst>
          </p:cNvPr>
          <p:cNvGrpSpPr/>
          <p:nvPr/>
        </p:nvGrpSpPr>
        <p:grpSpPr>
          <a:xfrm>
            <a:off x="10972801" y="7594540"/>
            <a:ext cx="2591913" cy="481557"/>
            <a:chOff x="5179092" y="5483822"/>
            <a:chExt cx="3294001" cy="612000"/>
          </a:xfrm>
        </p:grpSpPr>
        <p:pic>
          <p:nvPicPr>
            <p:cNvPr id="7" name="Picture 6">
              <a:extLst>
                <a:ext uri="{FF2B5EF4-FFF2-40B4-BE49-F238E27FC236}">
                  <a16:creationId xmlns:a16="http://schemas.microsoft.com/office/drawing/2014/main" id="{59808043-4B5A-D108-F9CB-3860911F5ED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8" name="Picture 7">
              <a:extLst>
                <a:ext uri="{FF2B5EF4-FFF2-40B4-BE49-F238E27FC236}">
                  <a16:creationId xmlns:a16="http://schemas.microsoft.com/office/drawing/2014/main" id="{CA0F2D4D-35F0-94DB-02A1-74A0C8E9945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custDataLst>
      <p:tags r:id="rId1"/>
    </p:custDataLst>
    <p:extLst>
      <p:ext uri="{BB962C8B-B14F-4D97-AF65-F5344CB8AC3E}">
        <p14:creationId xmlns:p14="http://schemas.microsoft.com/office/powerpoint/2010/main" val="20598730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2951B-130E-C16C-A746-8BE4EF9EBCAB}"/>
              </a:ext>
            </a:extLst>
          </p:cNvPr>
          <p:cNvSpPr>
            <a:spLocks noGrp="1"/>
          </p:cNvSpPr>
          <p:nvPr>
            <p:ph type="title"/>
          </p:nvPr>
        </p:nvSpPr>
        <p:spPr/>
        <p:txBody>
          <a:bodyPr/>
          <a:lstStyle/>
          <a:p>
            <a:r>
              <a:rPr lang="nb-NO" dirty="0"/>
              <a:t>Oggi</a:t>
            </a:r>
            <a:endParaRPr lang="et-EE" dirty="0"/>
          </a:p>
        </p:txBody>
      </p:sp>
      <p:sp>
        <p:nvSpPr>
          <p:cNvPr id="3" name="Content Placeholder 2">
            <a:extLst>
              <a:ext uri="{FF2B5EF4-FFF2-40B4-BE49-F238E27FC236}">
                <a16:creationId xmlns:a16="http://schemas.microsoft.com/office/drawing/2014/main" id="{5B933BCE-AE8B-2CFD-40AF-E6E7B924C660}"/>
              </a:ext>
            </a:extLst>
          </p:cNvPr>
          <p:cNvSpPr>
            <a:spLocks noGrp="1"/>
          </p:cNvSpPr>
          <p:nvPr>
            <p:ph idx="1"/>
          </p:nvPr>
        </p:nvSpPr>
        <p:spPr/>
        <p:txBody>
          <a:bodyPr/>
          <a:lstStyle/>
          <a:p>
            <a:r>
              <a:rPr lang="nb-NO" dirty="0"/>
              <a:t>Cosa ti aspetti oggi</a:t>
            </a:r>
          </a:p>
          <a:p>
            <a:r>
              <a:rPr lang="nb-NO" dirty="0"/>
              <a:t>Che cosa sai dell'argomento</a:t>
            </a:r>
          </a:p>
          <a:p>
            <a:r>
              <a:rPr lang="nb-NO" dirty="0"/>
              <a:t>Quanto sei sicuro di questo argomento</a:t>
            </a:r>
            <a:endParaRPr lang="et-EE" dirty="0"/>
          </a:p>
        </p:txBody>
      </p:sp>
    </p:spTree>
    <p:custDataLst>
      <p:tags r:id="rId1"/>
    </p:custDataLst>
    <p:extLst>
      <p:ext uri="{BB962C8B-B14F-4D97-AF65-F5344CB8AC3E}">
        <p14:creationId xmlns:p14="http://schemas.microsoft.com/office/powerpoint/2010/main" val="410091980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14="http://schemas.microsoft.com/office/drawing/2010/main"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0" y="2394790"/>
            <a:ext cx="6736697" cy="2561718"/>
          </a:xfrm>
          <a:prstGeom prst="rect">
            <a:avLst/>
          </a:prstGeom>
        </p:spPr>
      </p:pic>
      <p:pic>
        <p:nvPicPr>
          <p:cNvPr id="6" name="Bilde 5"/>
          <p:cNvPicPr>
            <a:picLocks noChangeAspect="1"/>
          </p:cNvPicPr>
          <p:nvPr/>
        </p:nvPicPr>
        <p:blipFill>
          <a:blip r:embed="rId5"/>
          <a:stretch>
            <a:fillRect/>
          </a:stretch>
        </p:blipFill>
        <p:spPr>
          <a:xfrm>
            <a:off x="11466799" y="2608839"/>
            <a:ext cx="3163601" cy="3099038"/>
          </a:xfrm>
          <a:prstGeom prst="rect">
            <a:avLst/>
          </a:prstGeom>
        </p:spPr>
      </p:pic>
      <p:pic>
        <p:nvPicPr>
          <p:cNvPr id="7" name="Bild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98031" y="48691"/>
            <a:ext cx="4007435" cy="8219333"/>
          </a:xfrm>
          <a:prstGeom prst="rect">
            <a:avLst/>
          </a:prstGeom>
        </p:spPr>
      </p:pic>
      <p:sp>
        <p:nvSpPr>
          <p:cNvPr id="8" name="Ellipse 7"/>
          <p:cNvSpPr/>
          <p:nvPr/>
        </p:nvSpPr>
        <p:spPr>
          <a:xfrm>
            <a:off x="9797403" y="1634462"/>
            <a:ext cx="470263" cy="515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nb-NO" sz="2160">
              <a:ln>
                <a:solidFill>
                  <a:srgbClr val="FF0000"/>
                </a:solidFill>
              </a:ln>
              <a:noFill/>
              <a:latin typeface="Calibri" panose="020F0502020204030204"/>
            </a:endParaRPr>
          </a:p>
        </p:txBody>
      </p:sp>
      <p:sp>
        <p:nvSpPr>
          <p:cNvPr id="2" name="Oval 1">
            <a:extLst>
              <a:ext uri="{FF2B5EF4-FFF2-40B4-BE49-F238E27FC236}">
                <a16:creationId xmlns:a16="http://schemas.microsoft.com/office/drawing/2014/main" id="{280F3254-5F8F-4529-AAFB-89D92A53D26F}"/>
              </a:ext>
            </a:extLst>
          </p:cNvPr>
          <p:cNvSpPr/>
          <p:nvPr/>
        </p:nvSpPr>
        <p:spPr>
          <a:xfrm>
            <a:off x="7315200" y="5460883"/>
            <a:ext cx="3338623" cy="299838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nb-NO" sz="2160">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173636745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500"/>
                            </p:stCondLst>
                            <p:childTnLst>
                              <p:par>
                                <p:cTn id="20" presetID="16" presetClass="entr" presetSubtype="2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31.xml><?xml version="1.0" encoding="utf-8"?>
<p:sld xmlns:a16="http://schemas.microsoft.com/office/drawing/2014/main" xmlns:adec="http://schemas.microsoft.com/office/drawing/2017/decorative" xmlns:p16="http://schemas.microsoft.com/office/powerpoint/2015/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4">
            <a:alphaModFix amt="14000"/>
            <a:lum/>
          </a:blip>
          <a:srcRect/>
          <a:stretch>
            <a:fillRect t="-1000" b="-1000"/>
          </a:stretch>
        </a:blip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 name="Tittel 1"/>
          <p:cNvSpPr>
            <a:spLocks noGrp="1"/>
          </p:cNvSpPr>
          <p:nvPr>
            <p:ph type="title"/>
          </p:nvPr>
        </p:nvSpPr>
        <p:spPr>
          <a:xfrm>
            <a:off x="1005840" y="438150"/>
            <a:ext cx="12618720" cy="914311"/>
          </a:xfrm>
        </p:spPr>
        <p:txBody>
          <a:bodyPr>
            <a:normAutofit fontScale="90000"/>
          </a:bodyPr>
          <a:lstStyle/>
          <a:p>
            <a:r>
              <a:rPr lang="de-DE" sz="6240" dirty="0"/>
              <a:t>8 Altre </a:t>
            </a:r>
            <a:r>
              <a:rPr lang="de-DE" sz="6240" dirty="0" err="1"/>
              <a:t>minacce</a:t>
            </a:r>
            <a:r>
              <a:rPr lang="de-DE" sz="6240" dirty="0" err="1"/>
              <a:t> alla </a:t>
            </a:r>
            <a:r>
              <a:rPr lang="de-DE" sz="6240" dirty="0"/>
              <a:t>SA</a:t>
            </a:r>
            <a:endParaRPr lang="nb-NO" sz="6240" dirty="0"/>
          </a:p>
        </p:txBody>
      </p:sp>
      <p:sp>
        <p:nvSpPr>
          <p:cNvPr id="3" name="Plassholder for innhold 2"/>
          <p:cNvSpPr>
            <a:spLocks noGrp="1"/>
          </p:cNvSpPr>
          <p:nvPr>
            <p:ph sz="half" idx="1"/>
          </p:nvPr>
        </p:nvSpPr>
        <p:spPr>
          <a:xfrm>
            <a:off x="1005841" y="1790613"/>
            <a:ext cx="6190112" cy="5564291"/>
          </a:xfrm>
        </p:spPr>
        <p:txBody>
          <a:bodyPr>
            <a:normAutofit lnSpcReduction="10000"/>
          </a:bodyPr>
          <a:lstStyle/>
          <a:p>
            <a:r>
              <a:rPr lang="de-DE" sz="2160" dirty="0" err="1"/>
              <a:t>Tunneling</a:t>
            </a:r>
            <a:r>
              <a:rPr lang="de-DE" sz="2160" dirty="0"/>
              <a:t> attentivo </a:t>
            </a:r>
            <a:r>
              <a:rPr lang="de-DE" sz="2160" dirty="0"/>
              <a:t>(</a:t>
            </a:r>
            <a:r>
              <a:rPr lang="de-DE" sz="2160" dirty="0" err="1"/>
              <a:t>o </a:t>
            </a:r>
            <a:r>
              <a:rPr lang="de-DE" sz="2160" dirty="0" err="1"/>
              <a:t>restringimento </a:t>
            </a:r>
            <a:r>
              <a:rPr lang="de-DE" sz="2160" dirty="0" err="1"/>
              <a:t>dell'attenzione</a:t>
            </a:r>
            <a:r>
              <a:rPr lang="de-DE" sz="2160" dirty="0" err="1"/>
              <a:t> </a:t>
            </a:r>
            <a:r>
              <a:rPr lang="de-DE" sz="2160" dirty="0"/>
              <a:t>)</a:t>
            </a:r>
          </a:p>
          <a:p>
            <a:pPr lvl="1"/>
            <a:r>
              <a:rPr lang="de-DE" sz="2160" dirty="0"/>
              <a:t>L'attenzione </a:t>
            </a:r>
            <a:r>
              <a:rPr lang="de-DE" sz="2160" dirty="0"/>
              <a:t>non </a:t>
            </a:r>
            <a:r>
              <a:rPr lang="de-DE" sz="2160" dirty="0" err="1"/>
              <a:t>può </a:t>
            </a:r>
            <a:r>
              <a:rPr lang="de-DE" sz="2160" dirty="0" err="1"/>
              <a:t>essere </a:t>
            </a:r>
            <a:r>
              <a:rPr lang="de-DE" sz="2160" dirty="0" err="1"/>
              <a:t>divisa in modo</a:t>
            </a:r>
            <a:r>
              <a:rPr lang="de-DE" sz="2160" dirty="0" err="1"/>
              <a:t> e</a:t>
            </a:r>
            <a:r>
              <a:rPr lang="de-DE" sz="2160" dirty="0"/>
              <a:t>.</a:t>
            </a:r>
          </a:p>
          <a:p>
            <a:pPr lvl="1"/>
            <a:r>
              <a:rPr lang="de-DE" sz="2160" dirty="0" err="1"/>
              <a:t>L'attenzione</a:t>
            </a:r>
            <a:r>
              <a:rPr lang="de-DE" sz="2160" dirty="0" err="1"/>
              <a:t> può essere </a:t>
            </a:r>
            <a:r>
              <a:rPr lang="de-DE" sz="2160" dirty="0" err="1"/>
              <a:t>catturata </a:t>
            </a:r>
            <a:r>
              <a:rPr lang="de-DE" sz="2160" dirty="0"/>
              <a:t>da </a:t>
            </a:r>
            <a:r>
              <a:rPr lang="de-DE" sz="2160" dirty="0" err="1"/>
              <a:t>particolari </a:t>
            </a:r>
            <a:r>
              <a:rPr lang="de-DE" sz="2160" dirty="0" err="1"/>
              <a:t>caratteristiche</a:t>
            </a:r>
            <a:r>
              <a:rPr lang="de-DE" sz="2160" dirty="0" err="1"/>
              <a:t> </a:t>
            </a:r>
            <a:r>
              <a:rPr lang="de-DE" sz="2160" dirty="0"/>
              <a:t>e </a:t>
            </a:r>
            <a:r>
              <a:rPr lang="de-DE" sz="2160" dirty="0" err="1"/>
              <a:t>inavvertitamente</a:t>
            </a:r>
            <a:r>
              <a:rPr lang="de-DE" sz="2160" dirty="0" err="1"/>
              <a:t> abbandonare </a:t>
            </a:r>
            <a:r>
              <a:rPr lang="de-DE" sz="2160" dirty="0" err="1"/>
              <a:t>la scansione</a:t>
            </a:r>
            <a:r>
              <a:rPr lang="de-DE" sz="2160" dirty="0" err="1"/>
              <a:t> </a:t>
            </a:r>
            <a:r>
              <a:rPr lang="de-DE" sz="2160" dirty="0"/>
              <a:t>.</a:t>
            </a:r>
          </a:p>
          <a:p>
            <a:pPr lvl="1"/>
            <a:r>
              <a:rPr lang="de-DE" sz="2160" dirty="0" err="1"/>
              <a:t>Mind</a:t>
            </a:r>
            <a:r>
              <a:rPr lang="de-DE" sz="2160" dirty="0" err="1"/>
              <a:t> the </a:t>
            </a:r>
            <a:r>
              <a:rPr lang="de-DE" sz="2160" dirty="0"/>
              <a:t>Gorilla. </a:t>
            </a:r>
          </a:p>
          <a:p>
            <a:r>
              <a:rPr lang="de-DE" sz="2160" dirty="0" err="1"/>
              <a:t>Trappola </a:t>
            </a:r>
            <a:r>
              <a:rPr lang="de-DE" sz="2160" dirty="0" err="1"/>
              <a:t>della memoria</a:t>
            </a:r>
            <a:r>
              <a:rPr lang="de-DE" sz="2160" dirty="0"/>
              <a:t> necessaria</a:t>
            </a:r>
            <a:r>
              <a:rPr lang="de-DE" sz="2160" dirty="0" err="1"/>
              <a:t> </a:t>
            </a:r>
            <a:endParaRPr lang="de-DE" sz="2160" dirty="0"/>
          </a:p>
          <a:p>
            <a:pPr lvl="1"/>
            <a:r>
              <a:rPr lang="de-DE" sz="2160" dirty="0" err="1"/>
              <a:t>Sovraccarico </a:t>
            </a:r>
            <a:r>
              <a:rPr lang="de-DE" sz="2160" dirty="0" err="1"/>
              <a:t>della memoria</a:t>
            </a:r>
            <a:r>
              <a:rPr lang="de-DE" sz="2160" dirty="0"/>
              <a:t> di lavoro</a:t>
            </a:r>
            <a:r>
              <a:rPr lang="de-DE" sz="2160" dirty="0" err="1"/>
              <a:t> </a:t>
            </a:r>
            <a:r>
              <a:rPr lang="de-DE" sz="2160" dirty="0"/>
              <a:t>.</a:t>
            </a:r>
          </a:p>
          <a:p>
            <a:pPr lvl="1"/>
            <a:r>
              <a:rPr lang="de-DE" sz="2160" dirty="0"/>
              <a:t>In </a:t>
            </a:r>
            <a:r>
              <a:rPr lang="de-DE" sz="2160" dirty="0" err="1"/>
              <a:t>particolare,</a:t>
            </a:r>
            <a:r>
              <a:rPr lang="de-DE" sz="2160" dirty="0" err="1"/>
              <a:t> </a:t>
            </a:r>
            <a:r>
              <a:rPr lang="de-DE" sz="2160" dirty="0" err="1"/>
              <a:t>informazioni </a:t>
            </a:r>
            <a:r>
              <a:rPr lang="de-DE" sz="2160" dirty="0" err="1"/>
              <a:t>uditive</a:t>
            </a:r>
            <a:r>
              <a:rPr lang="de-DE" sz="2160" dirty="0" err="1"/>
              <a:t> </a:t>
            </a:r>
            <a:r>
              <a:rPr lang="de-DE" sz="2160" dirty="0"/>
              <a:t>.</a:t>
            </a:r>
          </a:p>
          <a:p>
            <a:r>
              <a:rPr lang="de-DE" sz="2160" dirty="0"/>
              <a:t>Fattori di stress</a:t>
            </a:r>
          </a:p>
          <a:p>
            <a:pPr lvl="1"/>
            <a:r>
              <a:rPr lang="de-DE" sz="2160" dirty="0"/>
              <a:t>Carico di lavoro, </a:t>
            </a:r>
            <a:r>
              <a:rPr lang="de-DE" sz="2160" dirty="0" err="1"/>
              <a:t>ansia</a:t>
            </a:r>
            <a:r>
              <a:rPr lang="de-DE" sz="2160" dirty="0"/>
              <a:t>, </a:t>
            </a:r>
            <a:r>
              <a:rPr lang="de-DE" sz="2160" dirty="0" err="1"/>
              <a:t>affaticamento</a:t>
            </a:r>
            <a:r>
              <a:rPr lang="de-DE" sz="2160" dirty="0"/>
              <a:t>, ecc.</a:t>
            </a:r>
          </a:p>
          <a:p>
            <a:pPr lvl="1"/>
            <a:r>
              <a:rPr lang="de-DE" sz="2160" dirty="0" err="1"/>
              <a:t>Pressione</a:t>
            </a:r>
            <a:r>
              <a:rPr lang="de-DE" sz="2160" dirty="0"/>
              <a:t> temporale</a:t>
            </a:r>
            <a:r>
              <a:rPr lang="de-DE" sz="2160" dirty="0"/>
              <a:t>, </a:t>
            </a:r>
            <a:r>
              <a:rPr lang="de-DE" sz="2160" dirty="0" err="1"/>
              <a:t>incertezza</a:t>
            </a:r>
            <a:r>
              <a:rPr lang="de-DE" sz="2160" dirty="0"/>
              <a:t>, ecc.</a:t>
            </a:r>
          </a:p>
          <a:p>
            <a:pPr lvl="1"/>
            <a:r>
              <a:rPr lang="de-DE" sz="2160" dirty="0"/>
              <a:t>Limita SA </a:t>
            </a:r>
            <a:r>
              <a:rPr lang="de-DE" sz="2160" dirty="0" err="1"/>
              <a:t>limitando </a:t>
            </a:r>
            <a:r>
              <a:rPr lang="de-DE" sz="2160" dirty="0"/>
              <a:t>WMC e </a:t>
            </a:r>
            <a:r>
              <a:rPr lang="de-DE" sz="2160" dirty="0"/>
              <a:t>rallentando </a:t>
            </a:r>
            <a:r>
              <a:rPr lang="de-DE" sz="2160" dirty="0" err="1"/>
              <a:t>l'elaborazione </a:t>
            </a:r>
            <a:r>
              <a:rPr lang="de-DE" sz="2160" dirty="0" err="1"/>
              <a:t>delle informazioni</a:t>
            </a:r>
            <a:r>
              <a:rPr lang="de-DE" sz="2160" dirty="0" err="1"/>
              <a:t> </a:t>
            </a:r>
            <a:r>
              <a:rPr lang="de-DE" sz="2160" dirty="0"/>
              <a:t>, </a:t>
            </a:r>
            <a:r>
              <a:rPr lang="de-DE" sz="2160" dirty="0" err="1"/>
              <a:t>rendendo</a:t>
            </a:r>
            <a:r>
              <a:rPr lang="de-DE" sz="2160" dirty="0" err="1"/>
              <a:t> più </a:t>
            </a:r>
            <a:r>
              <a:rPr lang="de-DE" sz="2160" dirty="0" err="1"/>
              <a:t>probabile </a:t>
            </a:r>
            <a:r>
              <a:rPr lang="de-DE" sz="2160" dirty="0" err="1"/>
              <a:t>l'</a:t>
            </a:r>
            <a:r>
              <a:rPr lang="de-DE" sz="2160" dirty="0" err="1"/>
              <a:t> </a:t>
            </a:r>
            <a:r>
              <a:rPr lang="de-DE" sz="2160" dirty="0" err="1"/>
              <a:t> tunneling </a:t>
            </a:r>
            <a:r>
              <a:rPr lang="de-DE" sz="2160" dirty="0" err="1"/>
              <a:t>attentivo</a:t>
            </a:r>
            <a:r>
              <a:rPr lang="de-DE" sz="2160" dirty="0" err="1"/>
              <a:t> </a:t>
            </a:r>
            <a:r>
              <a:rPr lang="de-DE" sz="2160" dirty="0"/>
              <a:t>, </a:t>
            </a:r>
            <a:r>
              <a:rPr lang="de-DE" sz="2160" dirty="0" err="1"/>
              <a:t>scansione </a:t>
            </a:r>
            <a:r>
              <a:rPr lang="de-DE" sz="2160" dirty="0" err="1"/>
              <a:t>disorganizzata</a:t>
            </a:r>
            <a:r>
              <a:rPr lang="de-DE" sz="2160" dirty="0" err="1"/>
              <a:t> </a:t>
            </a:r>
            <a:r>
              <a:rPr lang="de-DE" sz="2160" dirty="0" err="1"/>
              <a:t>alla ricerca di </a:t>
            </a:r>
            <a:r>
              <a:rPr lang="de-DE" sz="2160" dirty="0" err="1"/>
              <a:t>elementi</a:t>
            </a:r>
            <a:r>
              <a:rPr lang="de-DE" sz="2160" dirty="0" err="1"/>
              <a:t> </a:t>
            </a:r>
            <a:r>
              <a:rPr lang="de-DE" sz="2160" dirty="0"/>
              <a:t>e </a:t>
            </a:r>
            <a:r>
              <a:rPr lang="de-DE" sz="2160" dirty="0" err="1"/>
              <a:t>minore </a:t>
            </a:r>
            <a:r>
              <a:rPr lang="de-DE" sz="2160" dirty="0" err="1"/>
              <a:t>attenzione</a:t>
            </a:r>
            <a:r>
              <a:rPr lang="de-DE" sz="2160" dirty="0" err="1"/>
              <a:t> </a:t>
            </a:r>
            <a:r>
              <a:rPr lang="de-DE" sz="2160" dirty="0" err="1"/>
              <a:t> </a:t>
            </a:r>
            <a:r>
              <a:rPr lang="de-DE" sz="2160" dirty="0" err="1"/>
              <a:t>ai </a:t>
            </a:r>
            <a:r>
              <a:rPr lang="de-DE" sz="2160" dirty="0" err="1"/>
              <a:t>segnali</a:t>
            </a:r>
            <a:r>
              <a:rPr lang="de-DE" sz="2160" dirty="0" err="1"/>
              <a:t> </a:t>
            </a:r>
            <a:r>
              <a:rPr lang="de-DE" sz="2160" dirty="0" err="1"/>
              <a:t>periferici</a:t>
            </a:r>
            <a:r>
              <a:rPr lang="de-DE" sz="2160" dirty="0" err="1"/>
              <a:t> </a:t>
            </a:r>
            <a:r>
              <a:rPr lang="de-DE" sz="2160" dirty="0"/>
              <a:t>.</a:t>
            </a:r>
          </a:p>
        </p:txBody>
      </p:sp>
      <p:sp>
        <p:nvSpPr>
          <p:cNvPr id="4" name="Content Placeholder 3">
            <a:extLst>
              <a:ext uri="{FF2B5EF4-FFF2-40B4-BE49-F238E27FC236}">
                <a16:creationId xmlns:a16="http://schemas.microsoft.com/office/drawing/2014/main" id="{79A9C39A-7FFD-43DF-965A-57D23E99A276}"/>
              </a:ext>
            </a:extLst>
          </p:cNvPr>
          <p:cNvSpPr>
            <a:spLocks noGrp="1"/>
          </p:cNvSpPr>
          <p:nvPr>
            <p:ph sz="half" idx="2"/>
          </p:nvPr>
        </p:nvSpPr>
        <p:spPr>
          <a:xfrm>
            <a:off x="7426985" y="1790613"/>
            <a:ext cx="6197574" cy="5564291"/>
          </a:xfrm>
        </p:spPr>
        <p:txBody>
          <a:bodyPr>
            <a:normAutofit lnSpcReduction="10000"/>
          </a:bodyPr>
          <a:lstStyle/>
          <a:p>
            <a:r>
              <a:rPr lang="de-DE" sz="1680" dirty="0" err="1"/>
              <a:t>Sovraccarico</a:t>
            </a:r>
            <a:r>
              <a:rPr lang="de-DE" sz="1680" dirty="0"/>
              <a:t> di dati</a:t>
            </a:r>
            <a:endParaRPr lang="de-DE" sz="1680" dirty="0"/>
          </a:p>
          <a:p>
            <a:pPr lvl="1"/>
            <a:r>
              <a:rPr lang="de-DE" sz="1680" dirty="0"/>
              <a:t>Volume e velocità </a:t>
            </a:r>
            <a:r>
              <a:rPr lang="de-DE" sz="1680" dirty="0" err="1"/>
              <a:t>di </a:t>
            </a:r>
            <a:r>
              <a:rPr lang="de-DE" sz="1680" dirty="0" err="1"/>
              <a:t>cambiamento</a:t>
            </a:r>
            <a:r>
              <a:rPr lang="de-DE" sz="1680" dirty="0" err="1"/>
              <a:t> </a:t>
            </a:r>
            <a:endParaRPr lang="de-DE" sz="1680" dirty="0"/>
          </a:p>
          <a:p>
            <a:pPr lvl="1"/>
            <a:r>
              <a:rPr lang="de-DE" sz="1680" dirty="0" err="1"/>
              <a:t>Larghezza di banda</a:t>
            </a:r>
            <a:r>
              <a:rPr lang="de-DE" sz="1680" dirty="0"/>
              <a:t> limitata</a:t>
            </a:r>
            <a:r>
              <a:rPr lang="de-DE" sz="1680" dirty="0" err="1"/>
              <a:t> dei </a:t>
            </a:r>
            <a:r>
              <a:rPr lang="de-DE" sz="1680" dirty="0" err="1"/>
              <a:t>meccanismi </a:t>
            </a:r>
            <a:r>
              <a:rPr lang="de-DE" sz="1680" dirty="0" err="1"/>
              <a:t>sensoriali </a:t>
            </a:r>
            <a:r>
              <a:rPr lang="de-DE" sz="1680" dirty="0"/>
              <a:t>e </a:t>
            </a:r>
            <a:r>
              <a:rPr lang="de-DE" sz="1680" dirty="0" err="1"/>
              <a:t>di elaborazione delle informazioni</a:t>
            </a:r>
            <a:r>
              <a:rPr lang="de-DE" sz="1680" dirty="0" err="1"/>
              <a:t> </a:t>
            </a:r>
            <a:r>
              <a:rPr lang="de-DE" sz="1680" dirty="0"/>
              <a:t>umani</a:t>
            </a:r>
            <a:r>
              <a:rPr lang="de-DE" sz="1680" dirty="0"/>
              <a:t>.</a:t>
            </a:r>
          </a:p>
          <a:p>
            <a:pPr lvl="1"/>
            <a:r>
              <a:rPr lang="de-DE" sz="1680" dirty="0"/>
              <a:t>Velocità </a:t>
            </a:r>
            <a:r>
              <a:rPr lang="de-DE" sz="1680" dirty="0" err="1"/>
              <a:t>del </a:t>
            </a:r>
            <a:r>
              <a:rPr lang="de-DE" sz="1680" dirty="0" err="1"/>
              <a:t>flusso </a:t>
            </a:r>
            <a:r>
              <a:rPr lang="de-DE" sz="1680" dirty="0" err="1"/>
              <a:t>di dati</a:t>
            </a:r>
            <a:r>
              <a:rPr lang="de-DE" sz="1680" dirty="0" err="1"/>
              <a:t> </a:t>
            </a:r>
            <a:r>
              <a:rPr lang="de-DE" sz="1680" dirty="0" err="1"/>
              <a:t> </a:t>
            </a:r>
            <a:r>
              <a:rPr lang="de-DE" sz="1680" dirty="0" err="1"/>
              <a:t> </a:t>
            </a:r>
            <a:r>
              <a:rPr lang="de-DE" sz="1680" dirty="0" err="1"/>
              <a:t>può</a:t>
            </a:r>
            <a:r>
              <a:rPr lang="de-DE" sz="1680" dirty="0" err="1"/>
              <a:t> essere</a:t>
            </a:r>
            <a:r>
              <a:rPr lang="de-DE" sz="1680" dirty="0" err="1"/>
              <a:t> migliorata</a:t>
            </a:r>
            <a:r>
              <a:rPr lang="de-DE" sz="1680" dirty="0" err="1"/>
              <a:t> </a:t>
            </a:r>
            <a:r>
              <a:rPr lang="de-DE" sz="1680" dirty="0" err="1"/>
              <a:t>in modo significativo</a:t>
            </a:r>
            <a:r>
              <a:rPr lang="de-DE" sz="1680" dirty="0" err="1"/>
              <a:t> da</a:t>
            </a:r>
            <a:r>
              <a:rPr lang="de-DE" sz="1680" dirty="0" err="1"/>
              <a:t> </a:t>
            </a:r>
            <a:r>
              <a:rPr lang="de-DE" sz="1680" dirty="0" err="1"/>
              <a:t>interfacce </a:t>
            </a:r>
            <a:r>
              <a:rPr lang="de-DE" sz="1680" dirty="0" err="1"/>
              <a:t>ergonomiche</a:t>
            </a:r>
            <a:r>
              <a:rPr lang="de-DE" sz="1680" dirty="0" err="1"/>
              <a:t> utente</a:t>
            </a:r>
            <a:r>
              <a:rPr lang="de-DE" sz="1680" dirty="0" err="1"/>
              <a:t> </a:t>
            </a:r>
            <a:endParaRPr lang="de-DE" sz="1680" dirty="0"/>
          </a:p>
          <a:p>
            <a:r>
              <a:rPr lang="de-DE" sz="1680" dirty="0" err="1"/>
              <a:t> salience</a:t>
            </a:r>
            <a:endParaRPr lang="de-DE" sz="1680" dirty="0"/>
          </a:p>
          <a:p>
            <a:pPr lvl="1"/>
            <a:r>
              <a:rPr lang="de-DE" sz="1680" dirty="0" err="1"/>
              <a:t>Alcune </a:t>
            </a:r>
            <a:r>
              <a:rPr lang="de-DE" sz="1680" dirty="0" err="1"/>
              <a:t>caratteristiche dell'</a:t>
            </a:r>
            <a:r>
              <a:rPr lang="de-DE" sz="1680" dirty="0" err="1"/>
              <a:t> e </a:t>
            </a:r>
            <a:r>
              <a:rPr lang="de-DE" sz="1680" dirty="0"/>
              <a:t>(</a:t>
            </a:r>
            <a:r>
              <a:rPr lang="de-DE" sz="1680" dirty="0" err="1"/>
              <a:t>dimensioni</a:t>
            </a:r>
            <a:r>
              <a:rPr lang="de-DE" sz="1680" dirty="0"/>
              <a:t>, </a:t>
            </a:r>
            <a:r>
              <a:rPr lang="de-DE" sz="1680" dirty="0" err="1"/>
              <a:t>forma</a:t>
            </a:r>
            <a:r>
              <a:rPr lang="de-DE" sz="1680" dirty="0"/>
              <a:t>, </a:t>
            </a:r>
            <a:r>
              <a:rPr lang="de-DE" sz="1680" dirty="0" err="1"/>
              <a:t>movimento</a:t>
            </a:r>
            <a:r>
              <a:rPr lang="de-DE" sz="1680" dirty="0"/>
              <a:t>, </a:t>
            </a:r>
            <a:r>
              <a:rPr lang="de-DE" sz="1680" dirty="0" err="1"/>
              <a:t>luci </a:t>
            </a:r>
            <a:r>
              <a:rPr lang="de-DE" sz="1680" dirty="0" err="1"/>
              <a:t>lampeggianti</a:t>
            </a:r>
            <a:r>
              <a:rPr lang="de-DE" sz="1680" dirty="0" err="1"/>
              <a:t> </a:t>
            </a:r>
            <a:r>
              <a:rPr lang="de-DE" sz="1680" dirty="0"/>
              <a:t>, </a:t>
            </a:r>
            <a:r>
              <a:rPr lang="de-DE" sz="1680" dirty="0" err="1"/>
              <a:t>rumore</a:t>
            </a:r>
            <a:r>
              <a:rPr lang="de-DE" sz="1680" dirty="0"/>
              <a:t>) </a:t>
            </a:r>
            <a:r>
              <a:rPr lang="de-DE" sz="1680" dirty="0" err="1"/>
              <a:t>sono</a:t>
            </a:r>
            <a:r>
              <a:rPr lang="de-DE" sz="1680" dirty="0" err="1"/>
              <a:t> prioritarie </a:t>
            </a:r>
            <a:r>
              <a:rPr lang="de-DE" sz="1680" dirty="0" err="1"/>
              <a:t>nell'elaborazione</a:t>
            </a:r>
            <a:r>
              <a:rPr lang="de-DE" sz="1680" dirty="0"/>
              <a:t> </a:t>
            </a:r>
            <a:r>
              <a:rPr lang="de-DE" sz="1680" dirty="0" err="1"/>
              <a:t>sensoriale </a:t>
            </a:r>
            <a:r>
              <a:rPr lang="de-DE" sz="1680" dirty="0"/>
              <a:t>e </a:t>
            </a:r>
            <a:r>
              <a:rPr lang="de-DE" sz="1680" dirty="0" err="1"/>
              <a:t>attentiva</a:t>
            </a:r>
            <a:r>
              <a:rPr lang="de-DE" sz="1680" dirty="0" err="1"/>
              <a:t> </a:t>
            </a:r>
            <a:endParaRPr lang="de-DE" sz="1680" dirty="0"/>
          </a:p>
          <a:p>
            <a:pPr lvl="1"/>
            <a:r>
              <a:rPr lang="de-DE" sz="1680" dirty="0" err="1"/>
              <a:t>L'uso eccessivo</a:t>
            </a:r>
            <a:r>
              <a:rPr lang="de-DE" sz="1680" dirty="0" err="1"/>
              <a:t> o </a:t>
            </a:r>
            <a:r>
              <a:rPr lang="de-DE" sz="1680" dirty="0" err="1"/>
              <a:t>l'uso </a:t>
            </a:r>
            <a:r>
              <a:rPr lang="de-DE" sz="1680" dirty="0" err="1"/>
              <a:t>inappropriato</a:t>
            </a:r>
            <a:r>
              <a:rPr lang="de-DE" sz="1680" dirty="0" err="1"/>
              <a:t> </a:t>
            </a:r>
            <a:r>
              <a:rPr lang="de-DE" sz="1680" dirty="0" err="1"/>
              <a:t> degradano </a:t>
            </a:r>
            <a:r>
              <a:rPr lang="de-DE" sz="1680" dirty="0"/>
              <a:t>SA </a:t>
            </a:r>
            <a:r>
              <a:rPr lang="de-DE" sz="1680" dirty="0" err="1"/>
              <a:t>a</a:t>
            </a:r>
            <a:r>
              <a:rPr lang="de-DE" sz="1680" dirty="0" err="1"/>
              <a:t> altre </a:t>
            </a:r>
            <a:r>
              <a:rPr lang="de-DE" sz="1680" dirty="0" err="1"/>
              <a:t>informazioni</a:t>
            </a:r>
            <a:r>
              <a:rPr lang="de-DE" sz="1680" dirty="0" err="1"/>
              <a:t> </a:t>
            </a:r>
            <a:endParaRPr lang="de-DE" sz="1680" dirty="0"/>
          </a:p>
          <a:p>
            <a:r>
              <a:rPr lang="de-DE" sz="1680" dirty="0" err="1"/>
              <a:t>Modelli</a:t>
            </a:r>
            <a:r>
              <a:rPr lang="de-DE" sz="1680" dirty="0"/>
              <a:t> mentali </a:t>
            </a:r>
            <a:r>
              <a:rPr lang="de-DE" sz="1680" dirty="0" err="1"/>
              <a:t>errati</a:t>
            </a:r>
            <a:endParaRPr lang="de-DE" sz="1680" dirty="0"/>
          </a:p>
          <a:p>
            <a:pPr lvl="1"/>
            <a:r>
              <a:rPr lang="de-DE" sz="1680" dirty="0"/>
              <a:t>"</a:t>
            </a:r>
            <a:r>
              <a:rPr lang="de-DE" sz="1680" dirty="0" err="1"/>
              <a:t>errore </a:t>
            </a:r>
            <a:r>
              <a:rPr lang="de-DE" sz="1680" dirty="0" err="1"/>
              <a:t>rappresentazionale</a:t>
            </a:r>
            <a:r>
              <a:rPr lang="de-DE" sz="1680" dirty="0" err="1"/>
              <a:t> </a:t>
            </a:r>
            <a:r>
              <a:rPr lang="de-DE" sz="1680" dirty="0"/>
              <a:t>"</a:t>
            </a:r>
          </a:p>
          <a:p>
            <a:pPr lvl="1"/>
            <a:r>
              <a:rPr lang="de-DE" sz="1680" dirty="0" err="1"/>
              <a:t>Un modello</a:t>
            </a:r>
            <a:r>
              <a:rPr lang="de-DE" sz="1680" dirty="0"/>
              <a:t> mentale </a:t>
            </a:r>
            <a:r>
              <a:rPr lang="de-DE" sz="1680" dirty="0" err="1"/>
              <a:t>errato</a:t>
            </a:r>
            <a:r>
              <a:rPr lang="de-DE" sz="1680" dirty="0" err="1"/>
              <a:t> viene </a:t>
            </a:r>
            <a:r>
              <a:rPr lang="de-DE" sz="1680" dirty="0" err="1"/>
              <a:t>applicato</a:t>
            </a:r>
            <a:r>
              <a:rPr lang="de-DE" sz="1680" dirty="0" err="1"/>
              <a:t> </a:t>
            </a:r>
            <a:endParaRPr lang="de-DE" sz="1680" dirty="0"/>
          </a:p>
          <a:p>
            <a:r>
              <a:rPr lang="de-DE" sz="1680" dirty="0" err="1"/>
              <a:t>Sindrome </a:t>
            </a:r>
            <a:r>
              <a:rPr lang="de-DE" sz="1680" dirty="0"/>
              <a:t>da fuori </a:t>
            </a:r>
            <a:r>
              <a:rPr lang="de-DE" sz="1680" dirty="0" err="1"/>
              <a:t>dal </a:t>
            </a:r>
            <a:r>
              <a:rPr lang="de-DE" sz="1680" dirty="0"/>
              <a:t>ciclo</a:t>
            </a:r>
            <a:r>
              <a:rPr lang="de-DE" sz="1680" dirty="0" err="1"/>
              <a:t> dell'</a:t>
            </a:r>
            <a:r>
              <a:rPr lang="de-DE" sz="1680" dirty="0" err="1"/>
              <a:t> e</a:t>
            </a:r>
            <a:endParaRPr lang="de-DE" sz="1680" dirty="0"/>
          </a:p>
          <a:p>
            <a:pPr lvl="1"/>
            <a:r>
              <a:rPr lang="de-DE" sz="1680" dirty="0"/>
              <a:t>L'automazione </a:t>
            </a:r>
            <a:r>
              <a:rPr lang="de-DE" sz="1680" dirty="0" err="1"/>
              <a:t>può </a:t>
            </a:r>
            <a:r>
              <a:rPr lang="de-DE" sz="1680" dirty="0" err="1"/>
              <a:t>eliminare</a:t>
            </a:r>
            <a:r>
              <a:rPr lang="de-DE" sz="1680" dirty="0" err="1"/>
              <a:t> </a:t>
            </a:r>
            <a:r>
              <a:rPr lang="de-DE" sz="1680" dirty="0" err="1"/>
              <a:t>un carico di lavoro </a:t>
            </a:r>
            <a:r>
              <a:rPr lang="de-DE" sz="1680" dirty="0" err="1"/>
              <a:t>eccessivo</a:t>
            </a:r>
            <a:r>
              <a:rPr lang="de-DE" sz="1680" dirty="0" err="1"/>
              <a:t> </a:t>
            </a:r>
            <a:r>
              <a:rPr lang="de-DE" sz="1680" dirty="0"/>
              <a:t>, ma </a:t>
            </a:r>
            <a:r>
              <a:rPr lang="de-DE" sz="1680" dirty="0" err="1"/>
              <a:t>può </a:t>
            </a:r>
            <a:r>
              <a:rPr lang="de-DE" sz="1680" dirty="0"/>
              <a:t>anche </a:t>
            </a:r>
            <a:r>
              <a:rPr lang="de-DE" sz="1680" dirty="0" err="1"/>
              <a:t>ridurre </a:t>
            </a:r>
            <a:r>
              <a:rPr lang="de-DE" sz="1680" dirty="0"/>
              <a:t>la SA</a:t>
            </a:r>
            <a:r>
              <a:rPr lang="de-DE" sz="1680" dirty="0" err="1"/>
              <a:t> escludendo</a:t>
            </a:r>
            <a:r>
              <a:rPr lang="de-DE" sz="1680" dirty="0" err="1"/>
              <a:t> le persone </a:t>
            </a:r>
            <a:r>
              <a:rPr lang="de-DE" sz="1680" dirty="0" err="1"/>
              <a:t>dal</a:t>
            </a:r>
            <a:r>
              <a:rPr lang="de-DE" sz="1680" dirty="0"/>
              <a:t> . </a:t>
            </a:r>
          </a:p>
          <a:p>
            <a:r>
              <a:rPr lang="de-DE" sz="1680" dirty="0"/>
              <a:t>"take-over-time" </a:t>
            </a:r>
            <a:r>
              <a:rPr lang="de-DE" sz="1680" dirty="0" err="1"/>
              <a:t>in cui </a:t>
            </a:r>
            <a:r>
              <a:rPr lang="de-DE" sz="1680" dirty="0" err="1"/>
              <a:t>l'automazione</a:t>
            </a:r>
            <a:r>
              <a:rPr lang="de-DE" sz="1680" dirty="0" err="1"/>
              <a:t> fallisce</a:t>
            </a:r>
            <a:r>
              <a:rPr lang="de-DE" sz="1680" dirty="0" err="1"/>
              <a:t> </a:t>
            </a:r>
            <a:r>
              <a:rPr lang="de-DE" sz="1680" dirty="0" err="1"/>
              <a:t> </a:t>
            </a:r>
            <a:r>
              <a:rPr lang="de-DE" sz="1680" dirty="0" err="1"/>
              <a:t>o</a:t>
            </a:r>
            <a:r>
              <a:rPr lang="de-DE" sz="1680" dirty="0" err="1"/>
              <a:t> </a:t>
            </a:r>
            <a:r>
              <a:rPr lang="de-DE" sz="1680" dirty="0"/>
              <a:t>non </a:t>
            </a:r>
            <a:r>
              <a:rPr lang="de-DE" sz="1680" dirty="0" err="1"/>
              <a:t>è </a:t>
            </a:r>
            <a:r>
              <a:rPr lang="de-DE" sz="1680" dirty="0" err="1"/>
              <a:t>attrezzato</a:t>
            </a:r>
            <a:r>
              <a:rPr lang="de-DE" sz="1680" dirty="0" err="1"/>
              <a:t> per </a:t>
            </a:r>
            <a:r>
              <a:rPr lang="de-DE" sz="1680" dirty="0"/>
              <a:t>gestire una </a:t>
            </a:r>
            <a:r>
              <a:rPr lang="de-DE" sz="1680" dirty="0" err="1"/>
              <a:t>situazione</a:t>
            </a:r>
            <a:endParaRPr lang="de-DE" sz="1680" dirty="0"/>
          </a:p>
          <a:p>
            <a:endParaRPr lang="nb-NO" sz="1680" dirty="0"/>
          </a:p>
        </p:txBody>
      </p:sp>
    </p:spTree>
    <p:custDataLst>
      <p:tags r:id="rId1"/>
    </p:custDataLst>
    <p:extLst>
      <p:ext uri="{BB962C8B-B14F-4D97-AF65-F5344CB8AC3E}">
        <p14:creationId xmlns:p14="http://schemas.microsoft.com/office/powerpoint/2010/main" val="203294878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2.xml><?xml version="1.0" encoding="utf-8"?>
<p:sld xmlns:a16="http://schemas.microsoft.com/office/drawing/2014/main" xmlns:a14="http://schemas.microsoft.com/office/drawing/2010/main" xmlns:dgm="http://schemas.openxmlformats.org/drawingml/2006/diagram"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D43AD5-BF4C-41E4-B647-38F0170876DE}"/>
              </a:ext>
            </a:extLst>
          </p:cNvPr>
          <p:cNvSpPr>
            <a:spLocks noGrp="1"/>
          </p:cNvSpPr>
          <p:nvPr>
            <p:ph type="title"/>
          </p:nvPr>
        </p:nvSpPr>
        <p:spPr/>
        <p:txBody>
          <a:bodyPr/>
          <a:lstStyle/>
          <a:p>
            <a:endParaRPr lang="nb-NO" dirty="0"/>
          </a:p>
        </p:txBody>
      </p:sp>
      <p:pic>
        <p:nvPicPr>
          <p:cNvPr id="10" name="Content Placeholder 9" descr="A picture containing table&#10;&#10;Description automatically generated">
            <a:extLst>
              <a:ext uri="{FF2B5EF4-FFF2-40B4-BE49-F238E27FC236}">
                <a16:creationId xmlns:a16="http://schemas.microsoft.com/office/drawing/2014/main" id="{220A3697-E63B-4F4B-A966-283F26AB72F5}"/>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1552873" y="89313"/>
            <a:ext cx="11467066" cy="6200908"/>
          </a:xfrm>
        </p:spPr>
      </p:pic>
      <p:graphicFrame>
        <p:nvGraphicFramePr>
          <p:cNvPr id="11" name="Plassholder for innhold 3">
            <a:extLst>
              <a:ext uri="{FF2B5EF4-FFF2-40B4-BE49-F238E27FC236}">
                <a16:creationId xmlns:a16="http://schemas.microsoft.com/office/drawing/2014/main" id="{4AF95996-7498-4485-BEE1-3963EAB4119C}"/>
              </a:ext>
            </a:extLst>
          </p:cNvPr>
          <p:cNvGraphicFramePr>
            <a:graphicFrameLocks/>
          </p:cNvGraphicFramePr>
          <p:nvPr/>
        </p:nvGraphicFramePr>
        <p:xfrm>
          <a:off x="3015393" y="6028859"/>
          <a:ext cx="8599614" cy="17625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Oval 1">
            <a:extLst>
              <a:ext uri="{FF2B5EF4-FFF2-40B4-BE49-F238E27FC236}">
                <a16:creationId xmlns:a16="http://schemas.microsoft.com/office/drawing/2014/main" id="{FB64CE21-CE5B-EA4E-5EFC-6C51F0BCC9D0}"/>
              </a:ext>
            </a:extLst>
          </p:cNvPr>
          <p:cNvSpPr/>
          <p:nvPr/>
        </p:nvSpPr>
        <p:spPr>
          <a:xfrm>
            <a:off x="1605632" y="3394244"/>
            <a:ext cx="2007524" cy="1097280"/>
          </a:xfrm>
          <a:prstGeom prst="ellipse">
            <a:avLst/>
          </a:prstGeom>
          <a:noFill/>
          <a:ln w="38100">
            <a:solidFill>
              <a:srgbClr val="F006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endParaRPr lang="en-GB" sz="2160">
              <a:solidFill>
                <a:prstClr val="white"/>
              </a:solidFill>
              <a:latin typeface="Calibri" panose="020F0502020204030204"/>
            </a:endParaRPr>
          </a:p>
        </p:txBody>
      </p:sp>
      <p:sp>
        <p:nvSpPr>
          <p:cNvPr id="3" name="Oval 2">
            <a:extLst>
              <a:ext uri="{FF2B5EF4-FFF2-40B4-BE49-F238E27FC236}">
                <a16:creationId xmlns:a16="http://schemas.microsoft.com/office/drawing/2014/main" id="{9E59FABE-91BC-25A5-2F5E-C714E2A33E6A}"/>
              </a:ext>
            </a:extLst>
          </p:cNvPr>
          <p:cNvSpPr/>
          <p:nvPr/>
        </p:nvSpPr>
        <p:spPr>
          <a:xfrm>
            <a:off x="5994752" y="2377663"/>
            <a:ext cx="2222380" cy="739610"/>
          </a:xfrm>
          <a:prstGeom prst="ellipse">
            <a:avLst/>
          </a:prstGeom>
          <a:noFill/>
          <a:ln w="38100">
            <a:solidFill>
              <a:srgbClr val="F006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endParaRPr lang="en-GB" sz="2160">
              <a:solidFill>
                <a:prstClr val="white"/>
              </a:solidFill>
              <a:latin typeface="Calibri" panose="020F0502020204030204"/>
            </a:endParaRPr>
          </a:p>
        </p:txBody>
      </p:sp>
      <p:sp>
        <p:nvSpPr>
          <p:cNvPr id="4" name="Oval 3">
            <a:extLst>
              <a:ext uri="{FF2B5EF4-FFF2-40B4-BE49-F238E27FC236}">
                <a16:creationId xmlns:a16="http://schemas.microsoft.com/office/drawing/2014/main" id="{78ACE56A-4189-CB66-C8AB-700E7895F395}"/>
              </a:ext>
            </a:extLst>
          </p:cNvPr>
          <p:cNvSpPr/>
          <p:nvPr/>
        </p:nvSpPr>
        <p:spPr>
          <a:xfrm>
            <a:off x="8217131" y="2377663"/>
            <a:ext cx="4441878" cy="1016581"/>
          </a:xfrm>
          <a:prstGeom prst="ellipse">
            <a:avLst/>
          </a:prstGeom>
          <a:noFill/>
          <a:ln w="38100">
            <a:solidFill>
              <a:srgbClr val="F006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endParaRPr lang="en-GB" sz="2160">
              <a:solidFill>
                <a:prstClr val="white"/>
              </a:solidFill>
              <a:latin typeface="Calibri" panose="020F0502020204030204"/>
            </a:endParaRPr>
          </a:p>
        </p:txBody>
      </p:sp>
      <p:cxnSp>
        <p:nvCxnSpPr>
          <p:cNvPr id="6" name="Straight Arrow Connector 5">
            <a:extLst>
              <a:ext uri="{FF2B5EF4-FFF2-40B4-BE49-F238E27FC236}">
                <a16:creationId xmlns:a16="http://schemas.microsoft.com/office/drawing/2014/main" id="{E6FD011D-1017-8156-1946-C73403CE4EAA}"/>
              </a:ext>
            </a:extLst>
          </p:cNvPr>
          <p:cNvCxnSpPr>
            <a:stCxn id="2" idx="4"/>
          </p:cNvCxnSpPr>
          <p:nvPr/>
        </p:nvCxnSpPr>
        <p:spPr>
          <a:xfrm>
            <a:off x="2609395" y="4491524"/>
            <a:ext cx="1729849" cy="2029810"/>
          </a:xfrm>
          <a:prstGeom prst="straightConnector1">
            <a:avLst/>
          </a:prstGeom>
          <a:ln w="38100">
            <a:solidFill>
              <a:srgbClr val="F006DF"/>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E458284-54AF-3843-A5A9-6F722C2F9340}"/>
              </a:ext>
            </a:extLst>
          </p:cNvPr>
          <p:cNvCxnSpPr>
            <a:cxnSpLocks/>
            <a:stCxn id="3" idx="4"/>
          </p:cNvCxnSpPr>
          <p:nvPr/>
        </p:nvCxnSpPr>
        <p:spPr>
          <a:xfrm flipH="1">
            <a:off x="4339243" y="3117274"/>
            <a:ext cx="2766698" cy="3404060"/>
          </a:xfrm>
          <a:prstGeom prst="straightConnector1">
            <a:avLst/>
          </a:prstGeom>
          <a:ln w="38100">
            <a:solidFill>
              <a:srgbClr val="F006D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D1232DA-343A-F4C6-E9FA-330A7BCBB445}"/>
              </a:ext>
            </a:extLst>
          </p:cNvPr>
          <p:cNvCxnSpPr>
            <a:cxnSpLocks/>
            <a:stCxn id="4" idx="4"/>
          </p:cNvCxnSpPr>
          <p:nvPr/>
        </p:nvCxnSpPr>
        <p:spPr>
          <a:xfrm flipH="1">
            <a:off x="4305826" y="3394244"/>
            <a:ext cx="6132245" cy="3127091"/>
          </a:xfrm>
          <a:prstGeom prst="straightConnector1">
            <a:avLst/>
          </a:prstGeom>
          <a:ln w="38100">
            <a:solidFill>
              <a:srgbClr val="F006D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8383B7C-3958-A856-FC40-0CB51775E498}"/>
              </a:ext>
            </a:extLst>
          </p:cNvPr>
          <p:cNvCxnSpPr>
            <a:cxnSpLocks/>
            <a:stCxn id="2" idx="5"/>
          </p:cNvCxnSpPr>
          <p:nvPr/>
        </p:nvCxnSpPr>
        <p:spPr>
          <a:xfrm>
            <a:off x="3319161" y="4330832"/>
            <a:ext cx="4205300" cy="2308225"/>
          </a:xfrm>
          <a:prstGeom prst="straightConnector1">
            <a:avLst/>
          </a:prstGeom>
          <a:ln w="38100">
            <a:solidFill>
              <a:srgbClr val="F006D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DB14859-6885-B227-7504-61180006F411}"/>
              </a:ext>
            </a:extLst>
          </p:cNvPr>
          <p:cNvCxnSpPr>
            <a:cxnSpLocks/>
          </p:cNvCxnSpPr>
          <p:nvPr/>
        </p:nvCxnSpPr>
        <p:spPr>
          <a:xfrm>
            <a:off x="7139359" y="3133539"/>
            <a:ext cx="340738" cy="3414202"/>
          </a:xfrm>
          <a:prstGeom prst="straightConnector1">
            <a:avLst/>
          </a:prstGeom>
          <a:ln w="38100">
            <a:solidFill>
              <a:srgbClr val="F006D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0E793C1-332C-8FA5-78EC-7888FB97FEC5}"/>
              </a:ext>
            </a:extLst>
          </p:cNvPr>
          <p:cNvCxnSpPr>
            <a:cxnSpLocks/>
          </p:cNvCxnSpPr>
          <p:nvPr/>
        </p:nvCxnSpPr>
        <p:spPr>
          <a:xfrm flipH="1">
            <a:off x="7480097" y="3410509"/>
            <a:ext cx="2988677" cy="3228547"/>
          </a:xfrm>
          <a:prstGeom prst="straightConnector1">
            <a:avLst/>
          </a:prstGeom>
          <a:ln w="38100">
            <a:solidFill>
              <a:srgbClr val="F006DF"/>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16D06AC-0473-DA1E-0F10-F5A02D152D2A}"/>
              </a:ext>
            </a:extLst>
          </p:cNvPr>
          <p:cNvCxnSpPr>
            <a:cxnSpLocks/>
            <a:stCxn id="2" idx="6"/>
          </p:cNvCxnSpPr>
          <p:nvPr/>
        </p:nvCxnSpPr>
        <p:spPr>
          <a:xfrm>
            <a:off x="3613156" y="3942884"/>
            <a:ext cx="6561623" cy="2578450"/>
          </a:xfrm>
          <a:prstGeom prst="straightConnector1">
            <a:avLst/>
          </a:prstGeom>
          <a:ln w="38100">
            <a:solidFill>
              <a:srgbClr val="F006DF"/>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4728175-AC13-F096-1237-1A83C98BA323}"/>
              </a:ext>
            </a:extLst>
          </p:cNvPr>
          <p:cNvCxnSpPr>
            <a:cxnSpLocks/>
            <a:stCxn id="2" idx="6"/>
          </p:cNvCxnSpPr>
          <p:nvPr/>
        </p:nvCxnSpPr>
        <p:spPr>
          <a:xfrm>
            <a:off x="3613156" y="3942884"/>
            <a:ext cx="6561623" cy="2578450"/>
          </a:xfrm>
          <a:prstGeom prst="straightConnector1">
            <a:avLst/>
          </a:prstGeom>
          <a:ln w="38100">
            <a:solidFill>
              <a:srgbClr val="F006D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4397893-6F79-0129-B827-1292FF3F23C8}"/>
              </a:ext>
            </a:extLst>
          </p:cNvPr>
          <p:cNvCxnSpPr>
            <a:cxnSpLocks/>
            <a:stCxn id="2" idx="6"/>
          </p:cNvCxnSpPr>
          <p:nvPr/>
        </p:nvCxnSpPr>
        <p:spPr>
          <a:xfrm>
            <a:off x="3613156" y="3942884"/>
            <a:ext cx="6561623" cy="2578450"/>
          </a:xfrm>
          <a:prstGeom prst="straightConnector1">
            <a:avLst/>
          </a:prstGeom>
          <a:ln w="38100">
            <a:solidFill>
              <a:srgbClr val="F006DF"/>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9896ECA-1797-2C85-87D3-F2FE152081E3}"/>
              </a:ext>
            </a:extLst>
          </p:cNvPr>
          <p:cNvCxnSpPr>
            <a:cxnSpLocks/>
          </p:cNvCxnSpPr>
          <p:nvPr/>
        </p:nvCxnSpPr>
        <p:spPr>
          <a:xfrm>
            <a:off x="7196277" y="3189766"/>
            <a:ext cx="2936686" cy="3231816"/>
          </a:xfrm>
          <a:prstGeom prst="straightConnector1">
            <a:avLst/>
          </a:prstGeom>
          <a:ln w="38100">
            <a:solidFill>
              <a:srgbClr val="F006DF"/>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78249BB-6FCD-EA9F-2A17-1B215BB11C02}"/>
              </a:ext>
            </a:extLst>
          </p:cNvPr>
          <p:cNvCxnSpPr>
            <a:cxnSpLocks/>
            <a:stCxn id="4" idx="4"/>
          </p:cNvCxnSpPr>
          <p:nvPr/>
        </p:nvCxnSpPr>
        <p:spPr>
          <a:xfrm flipH="1">
            <a:off x="10174778" y="3394243"/>
            <a:ext cx="263292" cy="3027338"/>
          </a:xfrm>
          <a:prstGeom prst="straightConnector1">
            <a:avLst/>
          </a:prstGeom>
          <a:ln w="38100">
            <a:solidFill>
              <a:srgbClr val="F006DF"/>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877979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par>
                                <p:cTn id="52" presetID="10" presetClass="entr" presetSubtype="0" fill="hold"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500"/>
                                        <p:tgtEl>
                                          <p:spTgt spid="48"/>
                                        </p:tgtEl>
                                      </p:cBhvr>
                                    </p:animEffect>
                                  </p:childTnLst>
                                </p:cTn>
                              </p:par>
                              <p:par>
                                <p:cTn id="55" presetID="10" presetClass="entr" presetSubtype="0"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2" grpId="0" animBg="1"/>
      <p:bldP spid="3" grpId="0" animBg="1"/>
      <p:bldP spid="4" grpId="0" animBg="1"/>
    </p:bldLst>
  </p:timing>
</p:sld>
</file>

<file path=ppt/slides/slide33.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9"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pic>
        <p:nvPicPr>
          <p:cNvPr id="4" name="Picture 3">
            <a:extLst>
              <a:ext uri="{FF2B5EF4-FFF2-40B4-BE49-F238E27FC236}">
                <a16:creationId xmlns:a16="http://schemas.microsoft.com/office/drawing/2014/main" id="{8D885823-FE0F-EC4F-1F37-7AED930AA7EA}"/>
              </a:ext>
            </a:extLst>
          </p:cNvPr>
          <p:cNvPicPr>
            <a:picLocks noChangeAspect="1"/>
          </p:cNvPicPr>
          <p:nvPr/>
        </p:nvPicPr>
        <p:blipFill>
          <a:blip r:embed="rId4"/>
          <a:srcRect l="5884" r="-1" b="-1"/>
          <a:stretch/>
        </p:blipFill>
        <p:spPr>
          <a:xfrm>
            <a:off x="3026827" y="12"/>
            <a:ext cx="11603570" cy="8229588"/>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868316" cy="82296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dirty="0">
              <a:solidFill>
                <a:prstClr val="white"/>
              </a:solidFill>
              <a:latin typeface="Calibri" panose="020F0502020204030204"/>
            </a:endParaRPr>
          </a:p>
        </p:txBody>
      </p:sp>
      <p:sp>
        <p:nvSpPr>
          <p:cNvPr id="2" name="Tittel 1"/>
          <p:cNvSpPr>
            <a:spLocks noGrp="1"/>
          </p:cNvSpPr>
          <p:nvPr>
            <p:ph type="title"/>
          </p:nvPr>
        </p:nvSpPr>
        <p:spPr>
          <a:xfrm>
            <a:off x="1005841" y="438150"/>
            <a:ext cx="4586627" cy="2279894"/>
          </a:xfrm>
        </p:spPr>
        <p:txBody>
          <a:bodyPr>
            <a:normAutofit/>
          </a:bodyPr>
          <a:lstStyle/>
          <a:p>
            <a:r>
              <a:rPr lang="de-DE" sz="3720"/>
              <a:t>Conclusioni e insegnamenti tratti dalla SA negli ultimi anni</a:t>
            </a:r>
            <a:endParaRPr lang="nb-NO" sz="3720"/>
          </a:p>
        </p:txBody>
      </p:sp>
      <p:sp>
        <p:nvSpPr>
          <p:cNvPr id="3" name="Plassholder for innhold 2"/>
          <p:cNvSpPr>
            <a:spLocks noGrp="1"/>
          </p:cNvSpPr>
          <p:nvPr>
            <p:ph idx="1"/>
          </p:nvPr>
        </p:nvSpPr>
        <p:spPr>
          <a:xfrm>
            <a:off x="1005841" y="2921041"/>
            <a:ext cx="4586627" cy="4491314"/>
          </a:xfrm>
        </p:spPr>
        <p:txBody>
          <a:bodyPr>
            <a:normAutofit/>
          </a:bodyPr>
          <a:lstStyle/>
          <a:p>
            <a:r>
              <a:rPr lang="de-DE" sz="2040"/>
              <a:t>Numerose ricerche hanno spiegato le differenze individuali nella SA</a:t>
            </a:r>
          </a:p>
          <a:p>
            <a:r>
              <a:rPr lang="de-DE" sz="2040"/>
              <a:t>Sono stati sviluppati programmi di formazione per migliorare la SA</a:t>
            </a:r>
          </a:p>
          <a:p>
            <a:r>
              <a:rPr lang="de-DE" sz="2040"/>
              <a:t>Le metodologie di progettazione sono state aggiornate per migliorare la SA</a:t>
            </a:r>
          </a:p>
          <a:p>
            <a:r>
              <a:rPr lang="de-DE" sz="2040"/>
              <a:t>Esempi di applicazioni</a:t>
            </a:r>
          </a:p>
          <a:p>
            <a:pPr lvl="1"/>
            <a:r>
              <a:rPr lang="de-DE" sz="2040"/>
              <a:t>Automazione (human-in-the-loop), ad esempio guida autonoma</a:t>
            </a:r>
          </a:p>
          <a:p>
            <a:pPr lvl="1"/>
            <a:r>
              <a:rPr lang="de-DE" sz="2040"/>
              <a:t>Cybersecurity e difesa delle reti</a:t>
            </a:r>
          </a:p>
          <a:p>
            <a:pPr lvl="1"/>
            <a:endParaRPr lang="nb-NO" sz="2040"/>
          </a:p>
        </p:txBody>
      </p:sp>
      <p:grpSp>
        <p:nvGrpSpPr>
          <p:cNvPr id="5" name="Group 4">
            <a:extLst>
              <a:ext uri="{FF2B5EF4-FFF2-40B4-BE49-F238E27FC236}">
                <a16:creationId xmlns:a16="http://schemas.microsoft.com/office/drawing/2014/main" id="{9E8A437F-93EE-DD8C-C4FC-C70E3E374F6C}"/>
              </a:ext>
            </a:extLst>
          </p:cNvPr>
          <p:cNvGrpSpPr/>
          <p:nvPr/>
        </p:nvGrpSpPr>
        <p:grpSpPr>
          <a:xfrm>
            <a:off x="10972801" y="7594540"/>
            <a:ext cx="2591913" cy="481557"/>
            <a:chOff x="5179092" y="5483822"/>
            <a:chExt cx="3294001" cy="612000"/>
          </a:xfrm>
        </p:grpSpPr>
        <p:pic>
          <p:nvPicPr>
            <p:cNvPr id="6" name="Picture 5">
              <a:extLst>
                <a:ext uri="{FF2B5EF4-FFF2-40B4-BE49-F238E27FC236}">
                  <a16:creationId xmlns:a16="http://schemas.microsoft.com/office/drawing/2014/main" id="{0284025B-30B5-D4CD-A2A8-7FFBB24357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7" name="Picture 6">
              <a:extLst>
                <a:ext uri="{FF2B5EF4-FFF2-40B4-BE49-F238E27FC236}">
                  <a16:creationId xmlns:a16="http://schemas.microsoft.com/office/drawing/2014/main" id="{430B709B-EE13-6835-F3E4-488BAF96F1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custDataLst>
      <p:tags r:id="rId1"/>
    </p:custDataLst>
    <p:extLst>
      <p:ext uri="{BB962C8B-B14F-4D97-AF65-F5344CB8AC3E}">
        <p14:creationId xmlns:p14="http://schemas.microsoft.com/office/powerpoint/2010/main" val="41743552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16="http://schemas.microsoft.com/office/drawing/2014/main" xmlns:dgm="http://schemas.openxmlformats.org/drawingml/2006/diagram"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5">
            <a:alphaModFix amt="14000"/>
            <a:lum/>
          </a:blip>
          <a:srcRect/>
          <a:stretch>
            <a:fillRect t="-1000" b="-1000"/>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de-DE" dirty="0"/>
              <a:t>Progettazione </a:t>
            </a:r>
            <a:r>
              <a:rPr lang="de-DE" dirty="0" err="1"/>
              <a:t>orientata alla consapevolezza</a:t>
            </a:r>
            <a:r>
              <a:rPr lang="de-DE" dirty="0"/>
              <a:t> della situazione</a:t>
            </a:r>
            <a:endParaRPr lang="nb-NO" dirty="0"/>
          </a:p>
        </p:txBody>
      </p:sp>
      <p:sp>
        <p:nvSpPr>
          <p:cNvPr id="3" name="Plassholder for innhold 2"/>
          <p:cNvSpPr>
            <a:spLocks noGrp="1"/>
          </p:cNvSpPr>
          <p:nvPr>
            <p:ph idx="1"/>
          </p:nvPr>
        </p:nvSpPr>
        <p:spPr/>
        <p:txBody>
          <a:bodyPr/>
          <a:lstStyle/>
          <a:p>
            <a:r>
              <a:rPr lang="de-DE" dirty="0" err="1"/>
              <a:t>Ridurre </a:t>
            </a:r>
            <a:r>
              <a:rPr lang="de-DE" dirty="0" err="1"/>
              <a:t>l'errore</a:t>
            </a:r>
            <a:r>
              <a:rPr lang="de-DE" dirty="0"/>
              <a:t> umano</a:t>
            </a:r>
            <a:r>
              <a:rPr lang="de-DE" dirty="0" err="1"/>
              <a:t> </a:t>
            </a:r>
            <a:r>
              <a:rPr lang="de-DE" dirty="0"/>
              <a:t>non </a:t>
            </a:r>
            <a:r>
              <a:rPr lang="de-DE" dirty="0" err="1"/>
              <a:t>solo</a:t>
            </a:r>
            <a:r>
              <a:rPr lang="de-DE" dirty="0" err="1"/>
              <a:t> massimizzando</a:t>
            </a:r>
            <a:r>
              <a:rPr lang="de-DE" dirty="0" err="1"/>
              <a:t> la funzionalità</a:t>
            </a:r>
            <a:r>
              <a:rPr lang="de-DE" dirty="0"/>
              <a:t>, ma anche </a:t>
            </a:r>
            <a:r>
              <a:rPr lang="de-DE" dirty="0" err="1"/>
              <a:t>includendo</a:t>
            </a:r>
            <a:r>
              <a:rPr lang="de-DE" dirty="0" err="1"/>
              <a:t> i </a:t>
            </a:r>
            <a:r>
              <a:rPr lang="de-DE" dirty="0" err="1"/>
              <a:t>problemi</a:t>
            </a:r>
            <a:r>
              <a:rPr lang="de-DE" dirty="0" err="1"/>
              <a:t> </a:t>
            </a:r>
            <a:r>
              <a:rPr lang="de-DE" dirty="0" err="1"/>
              <a:t> </a:t>
            </a:r>
            <a:r>
              <a:rPr lang="de-DE" dirty="0" err="1"/>
              <a:t>di</a:t>
            </a:r>
            <a:r>
              <a:rPr lang="de-DE" dirty="0" err="1"/>
              <a:t> </a:t>
            </a:r>
            <a:r>
              <a:rPr lang="de-DE" dirty="0" err="1"/>
              <a:t>sovraccarico </a:t>
            </a:r>
            <a:r>
              <a:rPr lang="de-DE" dirty="0" err="1"/>
              <a:t>di informazioni</a:t>
            </a:r>
            <a:r>
              <a:rPr lang="de-DE" dirty="0" err="1"/>
              <a:t> </a:t>
            </a:r>
            <a:r>
              <a:rPr lang="de-DE" dirty="0"/>
              <a:t>, </a:t>
            </a:r>
            <a:r>
              <a:rPr lang="de-DE" dirty="0" err="1"/>
              <a:t>confusione </a:t>
            </a:r>
            <a:r>
              <a:rPr lang="de-DE" dirty="0" err="1"/>
              <a:t>cognitiva</a:t>
            </a:r>
            <a:r>
              <a:rPr lang="de-DE" dirty="0" err="1"/>
              <a:t> </a:t>
            </a:r>
            <a:r>
              <a:rPr lang="de-DE" dirty="0"/>
              <a:t>e </a:t>
            </a:r>
            <a:r>
              <a:rPr lang="de-DE" dirty="0" err="1"/>
              <a:t>processi </a:t>
            </a:r>
            <a:r>
              <a:rPr lang="de-DE" dirty="0" err="1"/>
              <a:t>inefficienti</a:t>
            </a:r>
            <a:r>
              <a:rPr lang="de-DE" dirty="0" err="1"/>
              <a:t> </a:t>
            </a:r>
            <a:r>
              <a:rPr lang="de-DE" dirty="0" err="1"/>
              <a:t>nel </a:t>
            </a:r>
            <a:r>
              <a:rPr lang="de-DE" dirty="0" err="1"/>
              <a:t>processo</a:t>
            </a:r>
            <a:r>
              <a:rPr lang="de-DE" dirty="0"/>
              <a:t> di progettazione</a:t>
            </a:r>
            <a:r>
              <a:rPr lang="de-DE" dirty="0"/>
              <a:t>.</a:t>
            </a:r>
            <a:br>
              <a:rPr lang="de-DE" dirty="0"/>
            </a:br>
            <a:endParaRPr lang="de-DE" dirty="0"/>
          </a:p>
          <a:p>
            <a:r>
              <a:rPr lang="de-DE" dirty="0" err="1"/>
              <a:t>Processo</a:t>
            </a:r>
            <a:r>
              <a:rPr lang="de-DE" dirty="0"/>
              <a:t> di progettazione </a:t>
            </a:r>
            <a:r>
              <a:rPr lang="de-DE" dirty="0" err="1"/>
              <a:t>incentrato sull'uomo</a:t>
            </a:r>
            <a:r>
              <a:rPr lang="de-DE" dirty="0" err="1"/>
              <a:t> a</a:t>
            </a:r>
            <a:r>
              <a:rPr lang="de-DE" dirty="0" err="1"/>
              <a:t> ottimizzare </a:t>
            </a:r>
            <a:r>
              <a:rPr lang="de-DE" dirty="0"/>
              <a:t>l'esperienza utente</a:t>
            </a:r>
            <a:r>
              <a:rPr lang="de-DE" dirty="0" err="1"/>
              <a:t> aiutare</a:t>
            </a:r>
            <a:r>
              <a:rPr lang="de-DE" dirty="0" err="1"/>
              <a:t> con</a:t>
            </a:r>
            <a:r>
              <a:rPr lang="de-DE" dirty="0"/>
              <a:t>:</a:t>
            </a:r>
          </a:p>
          <a:p>
            <a:pPr lvl="1"/>
            <a:r>
              <a:rPr lang="de-DE" dirty="0" err="1"/>
              <a:t>Come</a:t>
            </a:r>
            <a:r>
              <a:rPr lang="de-DE" dirty="0" err="1"/>
              <a:t> to</a:t>
            </a:r>
            <a:r>
              <a:rPr lang="de-DE" dirty="0" err="1"/>
              <a:t> organizzare</a:t>
            </a:r>
            <a:r>
              <a:rPr lang="de-DE" dirty="0" err="1"/>
              <a:t> le informazioni </a:t>
            </a:r>
            <a:r>
              <a:rPr lang="de-DE" dirty="0"/>
              <a:t>e </a:t>
            </a:r>
            <a:r>
              <a:rPr lang="de-DE" dirty="0" err="1"/>
              <a:t>presentarle </a:t>
            </a:r>
            <a:r>
              <a:rPr lang="de-DE" dirty="0"/>
              <a:t>(-&gt; L1++)</a:t>
            </a:r>
            <a:r>
              <a:rPr lang="de-DE" dirty="0" err="1"/>
              <a:t> to</a:t>
            </a:r>
            <a:r>
              <a:rPr lang="de-DE" dirty="0" err="1"/>
              <a:t> facilitare</a:t>
            </a:r>
            <a:r>
              <a:rPr lang="de-DE" dirty="0" err="1"/>
              <a:t> </a:t>
            </a:r>
            <a:r>
              <a:rPr lang="de-DE" dirty="0" err="1"/>
              <a:t>una comprensione</a:t>
            </a:r>
            <a:r>
              <a:rPr lang="de-DE" dirty="0"/>
              <a:t> di livello superiore </a:t>
            </a:r>
            <a:r>
              <a:rPr lang="de-DE" dirty="0"/>
              <a:t>(L2) e </a:t>
            </a:r>
            <a:r>
              <a:rPr lang="de-DE" dirty="0" err="1"/>
              <a:t>proiezioni </a:t>
            </a:r>
            <a:r>
              <a:rPr lang="de-DE" dirty="0"/>
              <a:t>(L3).</a:t>
            </a:r>
          </a:p>
          <a:p>
            <a:pPr lvl="1"/>
            <a:r>
              <a:rPr lang="de-DE" dirty="0" err="1"/>
              <a:t>Come</a:t>
            </a:r>
            <a:r>
              <a:rPr lang="de-DE" dirty="0" err="1"/>
              <a:t> </a:t>
            </a:r>
            <a:r>
              <a:rPr lang="de-DE" dirty="0" err="1"/>
              <a:t>affrontare </a:t>
            </a:r>
            <a:r>
              <a:rPr lang="de-DE" dirty="0" err="1"/>
              <a:t>l'incertezza</a:t>
            </a:r>
            <a:r>
              <a:rPr lang="de-DE" dirty="0" err="1"/>
              <a:t> </a:t>
            </a:r>
            <a:r>
              <a:rPr lang="de-DE" dirty="0"/>
              <a:t>(</a:t>
            </a:r>
            <a:r>
              <a:rPr lang="de-DE" dirty="0" err="1"/>
              <a:t>allarmi</a:t>
            </a:r>
            <a:r>
              <a:rPr lang="de-DE" dirty="0"/>
              <a:t>, </a:t>
            </a:r>
            <a:r>
              <a:rPr lang="de-DE" dirty="0" err="1"/>
              <a:t>diagnosi</a:t>
            </a:r>
            <a:r>
              <a:rPr lang="de-DE" dirty="0"/>
              <a:t>, </a:t>
            </a:r>
            <a:r>
              <a:rPr lang="de-DE" dirty="0" err="1"/>
              <a:t>complessità dell'</a:t>
            </a:r>
            <a:r>
              <a:rPr lang="de-DE" dirty="0" err="1"/>
              <a:t> e </a:t>
            </a:r>
            <a:r>
              <a:rPr lang="de-DE" dirty="0" err="1"/>
              <a:t>di sistema</a:t>
            </a:r>
            <a:r>
              <a:rPr lang="de-DE" dirty="0"/>
              <a:t>, </a:t>
            </a:r>
            <a:r>
              <a:rPr lang="de-DE" dirty="0" err="1"/>
              <a:t>automazione </a:t>
            </a:r>
            <a:r>
              <a:rPr lang="de-DE" dirty="0"/>
              <a:t>e </a:t>
            </a:r>
            <a:r>
              <a:rPr lang="de-DE" dirty="0" err="1"/>
              <a:t>team </a:t>
            </a:r>
            <a:r>
              <a:rPr lang="de-DE" dirty="0" err="1"/>
              <a:t>distribuito</a:t>
            </a:r>
            <a:r>
              <a:rPr lang="de-DE" dirty="0" err="1"/>
              <a:t> operazioni</a:t>
            </a:r>
            <a:r>
              <a:rPr lang="de-DE" dirty="0" err="1"/>
              <a:t> </a:t>
            </a:r>
            <a:r>
              <a:rPr lang="de-DE" dirty="0"/>
              <a:t>).</a:t>
            </a:r>
          </a:p>
          <a:p>
            <a:pPr lvl="1"/>
            <a:r>
              <a:rPr lang="de-DE" dirty="0" err="1"/>
              <a:t>Fornire </a:t>
            </a:r>
            <a:r>
              <a:rPr lang="de-DE" dirty="0" err="1"/>
              <a:t>metriche</a:t>
            </a:r>
            <a:r>
              <a:rPr lang="de-DE" dirty="0" err="1"/>
              <a:t> </a:t>
            </a:r>
            <a:r>
              <a:rPr lang="de-DE" dirty="0"/>
              <a:t>sul </a:t>
            </a:r>
            <a:r>
              <a:rPr lang="de-DE" dirty="0" err="1"/>
              <a:t>fatto che </a:t>
            </a:r>
            <a:r>
              <a:rPr lang="de-DE" dirty="0" err="1"/>
              <a:t>sia stata </a:t>
            </a:r>
            <a:r>
              <a:rPr lang="de-DE" dirty="0" err="1"/>
              <a:t>fornita </a:t>
            </a:r>
            <a:r>
              <a:rPr lang="de-DE" dirty="0"/>
              <a:t>un'</a:t>
            </a:r>
            <a:r>
              <a:rPr lang="de-DE" dirty="0" err="1"/>
              <a:t> completa </a:t>
            </a:r>
            <a:r>
              <a:rPr lang="de-DE" dirty="0" err="1"/>
              <a:t>dell'</a:t>
            </a:r>
            <a:r>
              <a:rPr lang="de-DE" dirty="0" err="1"/>
              <a:t> </a:t>
            </a:r>
            <a:r>
              <a:rPr lang="de-DE" dirty="0"/>
              <a:t>.</a:t>
            </a:r>
            <a:endParaRPr lang="nb-NO" dirty="0"/>
          </a:p>
        </p:txBody>
      </p:sp>
      <p:graphicFrame>
        <p:nvGraphicFramePr>
          <p:cNvPr id="4" name="Plassholder for innhold 3">
            <a:extLst>
              <a:ext uri="{FF2B5EF4-FFF2-40B4-BE49-F238E27FC236}">
                <a16:creationId xmlns:a16="http://schemas.microsoft.com/office/drawing/2014/main" id="{C2EBBE42-74F1-4B6E-82FE-03EE7B9B6485}"/>
              </a:ext>
            </a:extLst>
          </p:cNvPr>
          <p:cNvGraphicFramePr>
            <a:graphicFrameLocks/>
          </p:cNvGraphicFramePr>
          <p:nvPr/>
        </p:nvGraphicFramePr>
        <p:xfrm>
          <a:off x="7875505" y="6462328"/>
          <a:ext cx="6926048" cy="17672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custData r:id="rId1"/>
      <p:tags r:id="rId2"/>
    </p:custDataLst>
    <p:extLst>
      <p:ext uri="{BB962C8B-B14F-4D97-AF65-F5344CB8AC3E}">
        <p14:creationId xmlns:p14="http://schemas.microsoft.com/office/powerpoint/2010/main" val="316295694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14="http://schemas.microsoft.com/office/drawing/2010/main"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7">
            <a:alphaModFix amt="14000"/>
            <a:lum/>
          </a:blip>
          <a:srcRect/>
          <a:stretch>
            <a:fillRect t="-1000" b="-1000"/>
          </a:stretch>
        </a:blipFill>
        <a:effectLst/>
      </p:bgPr>
    </p:bg>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8">
            <a:extLst>
              <a:ext uri="{28A0092B-C50C-407E-A947-70E740481C1C}">
                <a14:useLocalDpi xmlns:a14="http://schemas.microsoft.com/office/drawing/2010/main"/>
              </a:ext>
            </a:extLst>
          </a:blip>
          <a:stretch>
            <a:fillRect/>
          </a:stretch>
        </p:blipFill>
        <p:spPr>
          <a:xfrm>
            <a:off x="112124" y="91439"/>
            <a:ext cx="13271152" cy="7212330"/>
          </a:xfrm>
        </p:spPr>
      </p:pic>
      <p:pic>
        <p:nvPicPr>
          <p:cNvPr id="5" name="Picture 4">
            <a:extLst>
              <a:ext uri="{FF2B5EF4-FFF2-40B4-BE49-F238E27FC236}">
                <a16:creationId xmlns:a16="http://schemas.microsoft.com/office/drawing/2014/main" id="{479E801C-C885-4348-B04C-BE5C24CA307D}"/>
              </a:ext>
            </a:extLst>
          </p:cNvPr>
          <p:cNvPicPr>
            <a:picLocks/>
          </p:cNvPicPr>
          <p:nvPr>
            <p:custDataLst>
              <p:custData r:id="rId3"/>
              <p:tags r:id="rId4"/>
            </p:custDataLst>
          </p:nvPr>
        </p:nvPicPr>
        <p:blipFill>
          <a:blip r:embed="rId9" cstate="email">
            <a:extLst>
              <a:ext uri="{28A0092B-C50C-407E-A947-70E740481C1C}">
                <a14:useLocalDpi xmlns:a14="http://schemas.microsoft.com/office/drawing/2010/main"/>
              </a:ext>
            </a:extLst>
          </a:blip>
          <a:stretch>
            <a:fillRect/>
          </a:stretch>
        </p:blipFill>
        <p:spPr>
          <a:xfrm>
            <a:off x="10139326" y="873404"/>
            <a:ext cx="33031" cy="33042"/>
          </a:xfrm>
          <a:prstGeom prst="rect">
            <a:avLst/>
          </a:prstGeom>
        </p:spPr>
      </p:pic>
    </p:spTree>
    <p:custDataLst>
      <p:custData r:id="rId1"/>
      <p:tags r:id="rId2"/>
    </p:custDataLst>
    <p:extLst>
      <p:ext uri="{BB962C8B-B14F-4D97-AF65-F5344CB8AC3E}">
        <p14:creationId xmlns:p14="http://schemas.microsoft.com/office/powerpoint/2010/main" val="359572209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6.xml><?xml version="1.0" encoding="utf-8"?>
<p:sld xmlns:a14="http://schemas.microsoft.com/office/drawing/2010/main"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272415"/>
            <a:ext cx="5936141" cy="7684771"/>
          </a:xfrm>
        </p:spPr>
      </p:pic>
      <p:sp>
        <p:nvSpPr>
          <p:cNvPr id="9" name="Ellipse 8"/>
          <p:cNvSpPr/>
          <p:nvPr/>
        </p:nvSpPr>
        <p:spPr>
          <a:xfrm>
            <a:off x="604624" y="152184"/>
            <a:ext cx="1130870" cy="5084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nb-NO" sz="2160">
              <a:solidFill>
                <a:prstClr val="white"/>
              </a:solidFill>
              <a:latin typeface="Calibri" panose="020F0502020204030204"/>
            </a:endParaRPr>
          </a:p>
        </p:txBody>
      </p:sp>
      <p:pic>
        <p:nvPicPr>
          <p:cNvPr id="2" name="Picture 1">
            <a:extLst>
              <a:ext uri="{FF2B5EF4-FFF2-40B4-BE49-F238E27FC236}">
                <a16:creationId xmlns:a16="http://schemas.microsoft.com/office/drawing/2014/main" id="{AE51938F-8A00-40F8-844A-F99DC4AC5E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15200" y="4344962"/>
            <a:ext cx="7083796" cy="3884638"/>
          </a:xfrm>
          <a:prstGeom prst="rect">
            <a:avLst/>
          </a:prstGeom>
        </p:spPr>
      </p:pic>
      <p:sp>
        <p:nvSpPr>
          <p:cNvPr id="5" name="Ellipse 4">
            <a:extLst>
              <a:ext uri="{FF2B5EF4-FFF2-40B4-BE49-F238E27FC236}">
                <a16:creationId xmlns:a16="http://schemas.microsoft.com/office/drawing/2014/main" id="{F28AED13-D43A-439C-8005-9F1F43F25A6F}"/>
              </a:ext>
            </a:extLst>
          </p:cNvPr>
          <p:cNvSpPr/>
          <p:nvPr/>
        </p:nvSpPr>
        <p:spPr>
          <a:xfrm>
            <a:off x="7481070" y="4030549"/>
            <a:ext cx="2496524" cy="45134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nb-NO" sz="2160">
              <a:solidFill>
                <a:prstClr val="white"/>
              </a:solidFill>
              <a:latin typeface="Calibri" panose="020F0502020204030204"/>
            </a:endParaRPr>
          </a:p>
        </p:txBody>
      </p:sp>
      <p:sp>
        <p:nvSpPr>
          <p:cNvPr id="7" name="Tittel 1">
            <a:extLst>
              <a:ext uri="{FF2B5EF4-FFF2-40B4-BE49-F238E27FC236}">
                <a16:creationId xmlns:a16="http://schemas.microsoft.com/office/drawing/2014/main" id="{41BB7B13-2C6E-4305-A436-79AD6FF599EE}"/>
              </a:ext>
            </a:extLst>
          </p:cNvPr>
          <p:cNvSpPr>
            <a:spLocks noGrp="1"/>
          </p:cNvSpPr>
          <p:nvPr>
            <p:ph type="title"/>
          </p:nvPr>
        </p:nvSpPr>
        <p:spPr>
          <a:xfrm>
            <a:off x="6170751" y="1"/>
            <a:ext cx="7083796" cy="842099"/>
          </a:xfrm>
        </p:spPr>
        <p:txBody>
          <a:bodyPr/>
          <a:lstStyle/>
          <a:p>
            <a:r>
              <a:rPr lang="de-DE" dirty="0"/>
              <a:t>Livello 1: </a:t>
            </a:r>
            <a:r>
              <a:rPr lang="de-DE" dirty="0" err="1"/>
              <a:t>Percezione</a:t>
            </a:r>
            <a:endParaRPr lang="nb-NO" dirty="0"/>
          </a:p>
        </p:txBody>
      </p:sp>
      <p:pic>
        <p:nvPicPr>
          <p:cNvPr id="3" name="Picture 2">
            <a:extLst>
              <a:ext uri="{FF2B5EF4-FFF2-40B4-BE49-F238E27FC236}">
                <a16:creationId xmlns:a16="http://schemas.microsoft.com/office/drawing/2014/main" id="{4A49CEAF-9BFA-41D0-BE08-CE41F44EC4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07280" y="1156513"/>
            <a:ext cx="4440712" cy="2458121"/>
          </a:xfrm>
          <a:prstGeom prst="rect">
            <a:avLst/>
          </a:prstGeom>
        </p:spPr>
      </p:pic>
      <p:pic>
        <p:nvPicPr>
          <p:cNvPr id="4" name="Picture 3">
            <a:extLst>
              <a:ext uri="{FF2B5EF4-FFF2-40B4-BE49-F238E27FC236}">
                <a16:creationId xmlns:a16="http://schemas.microsoft.com/office/drawing/2014/main" id="{6C092DB3-33A3-490C-A0A0-80B175CBB69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57098" y="1149198"/>
            <a:ext cx="3284809" cy="2465436"/>
          </a:xfrm>
          <a:prstGeom prst="rect">
            <a:avLst/>
          </a:prstGeom>
        </p:spPr>
      </p:pic>
      <p:grpSp>
        <p:nvGrpSpPr>
          <p:cNvPr id="8" name="Group 7">
            <a:extLst>
              <a:ext uri="{FF2B5EF4-FFF2-40B4-BE49-F238E27FC236}">
                <a16:creationId xmlns:a16="http://schemas.microsoft.com/office/drawing/2014/main" id="{040FA550-83B6-BE57-4FE6-D565D29E2855}"/>
              </a:ext>
            </a:extLst>
          </p:cNvPr>
          <p:cNvGrpSpPr/>
          <p:nvPr/>
        </p:nvGrpSpPr>
        <p:grpSpPr>
          <a:xfrm>
            <a:off x="10972801" y="7594540"/>
            <a:ext cx="2591913" cy="481557"/>
            <a:chOff x="5179092" y="5483822"/>
            <a:chExt cx="3294001" cy="612000"/>
          </a:xfrm>
        </p:grpSpPr>
        <p:pic>
          <p:nvPicPr>
            <p:cNvPr id="10" name="Picture 9">
              <a:extLst>
                <a:ext uri="{FF2B5EF4-FFF2-40B4-BE49-F238E27FC236}">
                  <a16:creationId xmlns:a16="http://schemas.microsoft.com/office/drawing/2014/main" id="{6DAEF454-06BD-02B7-2BBF-F1E94F57528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12" name="Picture 11">
              <a:extLst>
                <a:ext uri="{FF2B5EF4-FFF2-40B4-BE49-F238E27FC236}">
                  <a16:creationId xmlns:a16="http://schemas.microsoft.com/office/drawing/2014/main" id="{7B11BBD4-F34F-B0ED-58D3-B99143EAB99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0439799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7.xml><?xml version="1.0" encoding="utf-8"?>
<p:sld xmlns:a14="http://schemas.microsoft.com/office/drawing/2010/main"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178" y="117835"/>
            <a:ext cx="6099576" cy="8029128"/>
          </a:xfrm>
          <a:prstGeom prst="rect">
            <a:avLst/>
          </a:prstGeom>
        </p:spPr>
      </p:pic>
      <p:sp>
        <p:nvSpPr>
          <p:cNvPr id="5" name="Ellipse 4"/>
          <p:cNvSpPr/>
          <p:nvPr/>
        </p:nvSpPr>
        <p:spPr>
          <a:xfrm>
            <a:off x="875118" y="156257"/>
            <a:ext cx="1130870" cy="5084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nb-NO" sz="2160">
              <a:solidFill>
                <a:prstClr val="white"/>
              </a:solidFill>
              <a:latin typeface="Calibri" panose="020F0502020204030204"/>
            </a:endParaRPr>
          </a:p>
        </p:txBody>
      </p:sp>
      <p:pic>
        <p:nvPicPr>
          <p:cNvPr id="2" name="Picture 1">
            <a:extLst>
              <a:ext uri="{FF2B5EF4-FFF2-40B4-BE49-F238E27FC236}">
                <a16:creationId xmlns:a16="http://schemas.microsoft.com/office/drawing/2014/main" id="{F8359299-DCE8-4EF9-8690-5EBAF22C62D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15200" y="4252876"/>
            <a:ext cx="7166344" cy="3976724"/>
          </a:xfrm>
          <a:prstGeom prst="rect">
            <a:avLst/>
          </a:prstGeom>
        </p:spPr>
      </p:pic>
      <p:sp>
        <p:nvSpPr>
          <p:cNvPr id="6" name="Ellipse 4">
            <a:extLst>
              <a:ext uri="{FF2B5EF4-FFF2-40B4-BE49-F238E27FC236}">
                <a16:creationId xmlns:a16="http://schemas.microsoft.com/office/drawing/2014/main" id="{2430684C-8AD5-4DF4-A0F7-706DE3CF5233}"/>
              </a:ext>
            </a:extLst>
          </p:cNvPr>
          <p:cNvSpPr/>
          <p:nvPr/>
        </p:nvSpPr>
        <p:spPr>
          <a:xfrm>
            <a:off x="9696887" y="3935958"/>
            <a:ext cx="2402969" cy="46105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nb-NO" sz="2160">
              <a:solidFill>
                <a:prstClr val="white"/>
              </a:solidFill>
              <a:latin typeface="Calibri" panose="020F0502020204030204"/>
            </a:endParaRPr>
          </a:p>
        </p:txBody>
      </p:sp>
      <p:sp>
        <p:nvSpPr>
          <p:cNvPr id="7" name="Tittel 1">
            <a:extLst>
              <a:ext uri="{FF2B5EF4-FFF2-40B4-BE49-F238E27FC236}">
                <a16:creationId xmlns:a16="http://schemas.microsoft.com/office/drawing/2014/main" id="{48F07C05-57BF-4C96-BA39-E99B9C239E05}"/>
              </a:ext>
            </a:extLst>
          </p:cNvPr>
          <p:cNvSpPr>
            <a:spLocks noGrp="1"/>
          </p:cNvSpPr>
          <p:nvPr>
            <p:ph type="title"/>
          </p:nvPr>
        </p:nvSpPr>
        <p:spPr>
          <a:xfrm>
            <a:off x="6749547" y="156258"/>
            <a:ext cx="6785699" cy="1140589"/>
          </a:xfrm>
        </p:spPr>
        <p:txBody>
          <a:bodyPr/>
          <a:lstStyle/>
          <a:p>
            <a:r>
              <a:rPr lang="de-DE" dirty="0"/>
              <a:t>Livello 2: </a:t>
            </a:r>
            <a:r>
              <a:rPr lang="de-DE" dirty="0" err="1"/>
              <a:t>Comprensione</a:t>
            </a:r>
            <a:endParaRPr lang="nb-NO" dirty="0"/>
          </a:p>
        </p:txBody>
      </p:sp>
      <p:grpSp>
        <p:nvGrpSpPr>
          <p:cNvPr id="3" name="Group 2">
            <a:extLst>
              <a:ext uri="{FF2B5EF4-FFF2-40B4-BE49-F238E27FC236}">
                <a16:creationId xmlns:a16="http://schemas.microsoft.com/office/drawing/2014/main" id="{FEECDE69-434C-CCD6-45BB-9F2764C7CAB1}"/>
              </a:ext>
            </a:extLst>
          </p:cNvPr>
          <p:cNvGrpSpPr/>
          <p:nvPr/>
        </p:nvGrpSpPr>
        <p:grpSpPr>
          <a:xfrm>
            <a:off x="10972801" y="7594540"/>
            <a:ext cx="2591913" cy="481557"/>
            <a:chOff x="5179092" y="5483822"/>
            <a:chExt cx="3294001" cy="612000"/>
          </a:xfrm>
        </p:grpSpPr>
        <p:pic>
          <p:nvPicPr>
            <p:cNvPr id="8" name="Picture 7">
              <a:extLst>
                <a:ext uri="{FF2B5EF4-FFF2-40B4-BE49-F238E27FC236}">
                  <a16:creationId xmlns:a16="http://schemas.microsoft.com/office/drawing/2014/main" id="{B5A0ED61-4448-A7FB-4DA1-09633A52BF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10" name="Picture 9">
              <a:extLst>
                <a:ext uri="{FF2B5EF4-FFF2-40B4-BE49-F238E27FC236}">
                  <a16:creationId xmlns:a16="http://schemas.microsoft.com/office/drawing/2014/main" id="{6A8D3CAA-EDAB-CA1C-EE4A-215BCDDAC54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8150752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8.xml><?xml version="1.0" encoding="utf-8"?>
<p:sld xmlns:a14="http://schemas.microsoft.com/office/drawing/2010/main"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801" y="174578"/>
            <a:ext cx="4151736" cy="7736495"/>
          </a:xfrm>
          <a:prstGeom prst="rect">
            <a:avLst/>
          </a:prstGeom>
        </p:spPr>
      </p:pic>
      <p:sp>
        <p:nvSpPr>
          <p:cNvPr id="5" name="Ellipse 4"/>
          <p:cNvSpPr/>
          <p:nvPr/>
        </p:nvSpPr>
        <p:spPr>
          <a:xfrm>
            <a:off x="931102" y="174577"/>
            <a:ext cx="1130870" cy="5084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nb-NO" sz="2160">
              <a:solidFill>
                <a:prstClr val="white"/>
              </a:solidFill>
              <a:latin typeface="Calibri" panose="020F0502020204030204"/>
            </a:endParaRPr>
          </a:p>
        </p:txBody>
      </p:sp>
      <p:pic>
        <p:nvPicPr>
          <p:cNvPr id="2" name="Picture 1">
            <a:extLst>
              <a:ext uri="{FF2B5EF4-FFF2-40B4-BE49-F238E27FC236}">
                <a16:creationId xmlns:a16="http://schemas.microsoft.com/office/drawing/2014/main" id="{5B5F0F14-29E9-415F-96DE-93AE0F9EF4A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2239"/>
          <a:stretch/>
        </p:blipFill>
        <p:spPr>
          <a:xfrm>
            <a:off x="7677017" y="4114801"/>
            <a:ext cx="6953383" cy="3884708"/>
          </a:xfrm>
          <a:prstGeom prst="rect">
            <a:avLst/>
          </a:prstGeom>
        </p:spPr>
      </p:pic>
      <p:sp>
        <p:nvSpPr>
          <p:cNvPr id="6" name="Ellipse 4">
            <a:extLst>
              <a:ext uri="{FF2B5EF4-FFF2-40B4-BE49-F238E27FC236}">
                <a16:creationId xmlns:a16="http://schemas.microsoft.com/office/drawing/2014/main" id="{51BA504A-4395-447D-8A89-B659A2170F60}"/>
              </a:ext>
            </a:extLst>
          </p:cNvPr>
          <p:cNvSpPr/>
          <p:nvPr/>
        </p:nvSpPr>
        <p:spPr>
          <a:xfrm>
            <a:off x="12028459" y="3878756"/>
            <a:ext cx="2601942" cy="47681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nb-NO" sz="2160">
              <a:solidFill>
                <a:prstClr val="white"/>
              </a:solidFill>
              <a:latin typeface="Calibri" panose="020F0502020204030204"/>
            </a:endParaRPr>
          </a:p>
        </p:txBody>
      </p:sp>
      <p:sp>
        <p:nvSpPr>
          <p:cNvPr id="7" name="Tittel 1">
            <a:extLst>
              <a:ext uri="{FF2B5EF4-FFF2-40B4-BE49-F238E27FC236}">
                <a16:creationId xmlns:a16="http://schemas.microsoft.com/office/drawing/2014/main" id="{982344AE-20D3-4DB1-8827-5374DC22B87C}"/>
              </a:ext>
            </a:extLst>
          </p:cNvPr>
          <p:cNvSpPr>
            <a:spLocks noGrp="1"/>
          </p:cNvSpPr>
          <p:nvPr>
            <p:ph type="title"/>
          </p:nvPr>
        </p:nvSpPr>
        <p:spPr>
          <a:xfrm>
            <a:off x="4706282" y="428789"/>
            <a:ext cx="8993017" cy="773962"/>
          </a:xfrm>
        </p:spPr>
        <p:txBody>
          <a:bodyPr>
            <a:normAutofit fontScale="90000"/>
          </a:bodyPr>
          <a:lstStyle/>
          <a:p>
            <a:r>
              <a:rPr lang="de-DE" dirty="0"/>
              <a:t>Livello 3: </a:t>
            </a:r>
            <a:r>
              <a:rPr lang="de-DE" dirty="0" err="1"/>
              <a:t>Proiezione</a:t>
            </a:r>
            <a:endParaRPr lang="nb-NO" dirty="0"/>
          </a:p>
        </p:txBody>
      </p:sp>
      <p:pic>
        <p:nvPicPr>
          <p:cNvPr id="3" name="Picture 2">
            <a:extLst>
              <a:ext uri="{FF2B5EF4-FFF2-40B4-BE49-F238E27FC236}">
                <a16:creationId xmlns:a16="http://schemas.microsoft.com/office/drawing/2014/main" id="{0FBFC598-B4CC-485C-811A-35B24ACDCAB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677018" y="1408105"/>
            <a:ext cx="6562105" cy="2265296"/>
          </a:xfrm>
          <a:prstGeom prst="rect">
            <a:avLst/>
          </a:prstGeom>
        </p:spPr>
      </p:pic>
    </p:spTree>
    <p:extLst>
      <p:ext uri="{BB962C8B-B14F-4D97-AF65-F5344CB8AC3E}">
        <p14:creationId xmlns:p14="http://schemas.microsoft.com/office/powerpoint/2010/main" val="32825528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9.xml><?xml version="1.0" encoding="utf-8"?>
<p:sld xmlns:a16="http://schemas.microsoft.com/office/drawing/2014/main" xmlns:dgm="http://schemas.openxmlformats.org/drawingml/2006/diagram"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5">
            <a:alphaModFix amt="14000"/>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1D646-278C-4905-A18A-21E94DB4183E}"/>
              </a:ext>
            </a:extLst>
          </p:cNvPr>
          <p:cNvSpPr>
            <a:spLocks noGrp="1"/>
          </p:cNvSpPr>
          <p:nvPr>
            <p:ph type="title"/>
          </p:nvPr>
        </p:nvSpPr>
        <p:spPr/>
        <p:txBody>
          <a:bodyPr/>
          <a:lstStyle/>
          <a:p>
            <a:r>
              <a:rPr lang="nb-NO" dirty="0"/>
              <a:t>Il "</a:t>
            </a:r>
            <a:r>
              <a:rPr lang="nb-NO" dirty="0"/>
              <a:t>solito</a:t>
            </a:r>
            <a:r>
              <a:rPr lang="nb-NO" dirty="0"/>
              <a:t>"</a:t>
            </a:r>
          </a:p>
        </p:txBody>
      </p:sp>
      <p:sp>
        <p:nvSpPr>
          <p:cNvPr id="3" name="Plassholder for innhold 2"/>
          <p:cNvSpPr>
            <a:spLocks noGrp="1"/>
          </p:cNvSpPr>
          <p:nvPr>
            <p:ph idx="1"/>
          </p:nvPr>
        </p:nvSpPr>
        <p:spPr/>
        <p:txBody>
          <a:bodyPr>
            <a:normAutofit fontScale="85000" lnSpcReduction="20000"/>
          </a:bodyPr>
          <a:lstStyle/>
          <a:p>
            <a:r>
              <a:rPr lang="de-DE" dirty="0"/>
              <a:t>"Errore</a:t>
            </a:r>
            <a:r>
              <a:rPr lang="de-DE" dirty="0"/>
              <a:t> umano</a:t>
            </a:r>
            <a:r>
              <a:rPr lang="de-DE" dirty="0"/>
              <a:t>" </a:t>
            </a:r>
            <a:r>
              <a:rPr lang="de-DE" dirty="0" err="1"/>
              <a:t>come </a:t>
            </a:r>
            <a:r>
              <a:rPr lang="de-DE" dirty="0" err="1"/>
              <a:t>causa</a:t>
            </a:r>
            <a:r>
              <a:rPr lang="de-DE" dirty="0" err="1"/>
              <a:t> </a:t>
            </a:r>
            <a:r>
              <a:rPr lang="de-DE" dirty="0" err="1"/>
              <a:t> di</a:t>
            </a:r>
            <a:r>
              <a:rPr lang="de-DE" dirty="0" err="1"/>
              <a:t> </a:t>
            </a:r>
            <a:r>
              <a:rPr lang="de-DE" dirty="0" err="1"/>
              <a:t>incidenti/guasti</a:t>
            </a:r>
            <a:r>
              <a:rPr lang="de-DE" dirty="0" err="1"/>
              <a:t> solitamente </a:t>
            </a:r>
            <a:r>
              <a:rPr lang="de-DE" dirty="0"/>
              <a:t>in </a:t>
            </a:r>
            <a:r>
              <a:rPr lang="de-DE" dirty="0" err="1"/>
              <a:t>presenza</a:t>
            </a:r>
            <a:r>
              <a:rPr lang="de-DE" dirty="0" err="1"/>
              <a:t> di </a:t>
            </a:r>
            <a:r>
              <a:rPr lang="de-DE" dirty="0"/>
              <a:t>elevate </a:t>
            </a:r>
            <a:r>
              <a:rPr lang="de-DE" dirty="0" err="1"/>
              <a:t>esigenze </a:t>
            </a:r>
            <a:r>
              <a:rPr lang="de-DE" dirty="0"/>
              <a:t>e alta </a:t>
            </a:r>
            <a:r>
              <a:rPr lang="de-DE" dirty="0" err="1"/>
              <a:t>complessità</a:t>
            </a:r>
            <a:r>
              <a:rPr lang="de-DE" dirty="0"/>
              <a:t>.</a:t>
            </a:r>
          </a:p>
          <a:p>
            <a:r>
              <a:rPr lang="de-DE" dirty="0" err="1"/>
              <a:t>Risposta </a:t>
            </a:r>
            <a:r>
              <a:rPr lang="de-DE" dirty="0" err="1"/>
              <a:t>frequente</a:t>
            </a:r>
            <a:r>
              <a:rPr lang="de-DE" dirty="0" err="1"/>
              <a:t> </a:t>
            </a:r>
            <a:r>
              <a:rPr lang="de-DE" dirty="0"/>
              <a:t>: </a:t>
            </a:r>
            <a:r>
              <a:rPr lang="de-DE" dirty="0" err="1"/>
              <a:t>aggiungere</a:t>
            </a:r>
            <a:r>
              <a:rPr lang="de-DE" dirty="0" err="1"/>
              <a:t> più</a:t>
            </a:r>
            <a:r>
              <a:rPr lang="de-DE" dirty="0" err="1"/>
              <a:t> sistemi</a:t>
            </a:r>
            <a:r>
              <a:rPr lang="de-DE" dirty="0" err="1"/>
              <a:t> per</a:t>
            </a:r>
            <a:r>
              <a:rPr lang="de-DE" dirty="0" err="1"/>
              <a:t> risolvere</a:t>
            </a:r>
            <a:r>
              <a:rPr lang="de-DE" dirty="0" err="1"/>
              <a:t> il </a:t>
            </a:r>
            <a:r>
              <a:rPr lang="de-DE" dirty="0" err="1"/>
              <a:t>problema</a:t>
            </a:r>
            <a:r>
              <a:rPr lang="de-DE" dirty="0" err="1"/>
              <a:t> </a:t>
            </a:r>
            <a:r>
              <a:rPr lang="de-DE" dirty="0"/>
              <a:t>e </a:t>
            </a:r>
            <a:r>
              <a:rPr lang="de-DE" dirty="0" err="1"/>
              <a:t>aggiungere</a:t>
            </a:r>
            <a:r>
              <a:rPr lang="de-DE" dirty="0" err="1"/>
              <a:t> più</a:t>
            </a:r>
            <a:r>
              <a:rPr lang="de-DE" dirty="0" err="1"/>
              <a:t> procedure</a:t>
            </a:r>
            <a:r>
              <a:rPr lang="de-DE" dirty="0"/>
              <a:t>.</a:t>
            </a:r>
          </a:p>
          <a:p>
            <a:r>
              <a:rPr lang="de-DE" dirty="0" err="1"/>
              <a:t>Esame</a:t>
            </a:r>
            <a:r>
              <a:rPr lang="de-DE" dirty="0" err="1"/>
              <a:t> degli </a:t>
            </a:r>
            <a:r>
              <a:rPr lang="de-DE" dirty="0" err="1"/>
              <a:t>incidenti</a:t>
            </a:r>
            <a:r>
              <a:rPr lang="de-DE" dirty="0" err="1"/>
              <a:t> </a:t>
            </a:r>
            <a:r>
              <a:rPr lang="de-DE" dirty="0"/>
              <a:t>in una </a:t>
            </a:r>
            <a:r>
              <a:rPr lang="de-DE" dirty="0" err="1"/>
              <a:t>varietà</a:t>
            </a:r>
            <a:r>
              <a:rPr lang="de-DE" dirty="0" err="1"/>
              <a:t> di</a:t>
            </a:r>
            <a:r>
              <a:rPr lang="de-DE" dirty="0" err="1"/>
              <a:t> settori</a:t>
            </a:r>
            <a:r>
              <a:rPr lang="de-DE" dirty="0"/>
              <a:t>:</a:t>
            </a:r>
          </a:p>
          <a:p>
            <a:pPr lvl="1"/>
            <a:r>
              <a:rPr lang="de-DE" dirty="0"/>
              <a:t>Gli operatori </a:t>
            </a:r>
            <a:r>
              <a:rPr lang="de-DE" dirty="0"/>
              <a:t>NON </a:t>
            </a:r>
            <a:r>
              <a:rPr lang="de-DE" dirty="0" err="1"/>
              <a:t>hanno </a:t>
            </a:r>
            <a:r>
              <a:rPr lang="de-DE" dirty="0" err="1"/>
              <a:t>difficoltà </a:t>
            </a:r>
            <a:r>
              <a:rPr lang="de-DE" dirty="0"/>
              <a:t>a </a:t>
            </a:r>
            <a:r>
              <a:rPr lang="de-DE" dirty="0" err="1"/>
              <a:t>svolgere </a:t>
            </a:r>
            <a:r>
              <a:rPr lang="de-DE" dirty="0" err="1"/>
              <a:t>fisicamente</a:t>
            </a:r>
            <a:r>
              <a:rPr lang="de-DE" dirty="0" err="1"/>
              <a:t> </a:t>
            </a:r>
            <a:r>
              <a:rPr lang="de-DE" dirty="0" err="1"/>
              <a:t>le attività </a:t>
            </a:r>
            <a:r>
              <a:rPr lang="de-DE" dirty="0" err="1"/>
              <a:t>richieste</a:t>
            </a:r>
            <a:r>
              <a:rPr lang="de-DE" dirty="0" err="1"/>
              <a:t> </a:t>
            </a:r>
            <a:r>
              <a:rPr lang="de-DE" dirty="0"/>
              <a:t> .</a:t>
            </a:r>
          </a:p>
          <a:p>
            <a:pPr lvl="1"/>
            <a:r>
              <a:rPr lang="de-DE" dirty="0"/>
              <a:t>Gli operatori </a:t>
            </a:r>
            <a:r>
              <a:rPr lang="de-DE" dirty="0" err="1"/>
              <a:t>devono</a:t>
            </a:r>
            <a:r>
              <a:rPr lang="de-DE" dirty="0" err="1"/>
              <a:t> </a:t>
            </a:r>
            <a:r>
              <a:rPr lang="de-DE" dirty="0" err="1"/>
              <a:t>avere </a:t>
            </a:r>
            <a:r>
              <a:rPr lang="de-DE" dirty="0" err="1"/>
              <a:t>la</a:t>
            </a:r>
            <a:r>
              <a:rPr lang="de-DE" dirty="0" err="1"/>
              <a:t> conoscenza</a:t>
            </a:r>
            <a:r>
              <a:rPr lang="de-DE" dirty="0" err="1"/>
              <a:t> per</a:t>
            </a:r>
            <a:r>
              <a:rPr lang="de-DE" dirty="0" err="1"/>
              <a:t> sapere </a:t>
            </a:r>
            <a:r>
              <a:rPr lang="de-DE" dirty="0"/>
              <a:t>QUALE </a:t>
            </a:r>
            <a:r>
              <a:rPr lang="de-DE" dirty="0" err="1"/>
              <a:t>sia </a:t>
            </a:r>
            <a:r>
              <a:rPr lang="de-DE" dirty="0" err="1"/>
              <a:t>l'</a:t>
            </a:r>
            <a:r>
              <a:rPr lang="de-DE" dirty="0" err="1"/>
              <a:t> </a:t>
            </a:r>
            <a:r>
              <a:rPr lang="de-DE" dirty="0" err="1"/>
              <a:t>azione </a:t>
            </a:r>
            <a:r>
              <a:rPr lang="de-DE" dirty="0" err="1"/>
              <a:t>corretta</a:t>
            </a:r>
            <a:r>
              <a:rPr lang="de-DE" dirty="0" err="1"/>
              <a:t> </a:t>
            </a:r>
            <a:r>
              <a:rPr lang="de-DE" dirty="0" err="1"/>
              <a:t> da</a:t>
            </a:r>
            <a:r>
              <a:rPr lang="de-DE" dirty="0" err="1"/>
              <a:t> intraprendere</a:t>
            </a:r>
            <a:r>
              <a:rPr lang="de-DE" dirty="0"/>
              <a:t>.</a:t>
            </a:r>
          </a:p>
          <a:p>
            <a:pPr lvl="1"/>
            <a:r>
              <a:rPr lang="de-DE" dirty="0"/>
              <a:t>Lo stress e </a:t>
            </a:r>
            <a:r>
              <a:rPr lang="de-DE" dirty="0" err="1"/>
              <a:t>i</a:t>
            </a:r>
            <a:r>
              <a:rPr lang="de-DE" dirty="0"/>
              <a:t> conseguenti </a:t>
            </a:r>
            <a:r>
              <a:rPr lang="de-DE" dirty="0" err="1"/>
              <a:t>fallimenti</a:t>
            </a:r>
            <a:r>
              <a:rPr lang="de-DE" dirty="0" err="1"/>
              <a:t> result</a:t>
            </a:r>
            <a:r>
              <a:rPr lang="de-DE" dirty="0" err="1"/>
              <a:t> derivano dal</a:t>
            </a:r>
            <a:r>
              <a:rPr lang="de-DE" dirty="0" err="1"/>
              <a:t> </a:t>
            </a:r>
            <a:r>
              <a:rPr lang="de-DE" dirty="0" err="1"/>
              <a:t>tentativo</a:t>
            </a:r>
            <a:r>
              <a:rPr lang="de-DE" dirty="0" err="1"/>
              <a:t> </a:t>
            </a:r>
            <a:r>
              <a:rPr lang="de-DE" dirty="0" err="1"/>
              <a:t>di</a:t>
            </a:r>
            <a:r>
              <a:rPr lang="de-DE" dirty="0" err="1"/>
              <a:t> comprendere</a:t>
            </a:r>
            <a:r>
              <a:rPr lang="de-DE" dirty="0" err="1"/>
              <a:t> cosa</a:t>
            </a:r>
            <a:r>
              <a:rPr lang="de-DE" dirty="0" err="1"/>
              <a:t> sta</a:t>
            </a:r>
            <a:r>
              <a:rPr lang="de-DE" dirty="0" err="1"/>
              <a:t> </a:t>
            </a:r>
            <a:r>
              <a:rPr lang="de-DE" dirty="0"/>
              <a:t>accadendo in una </a:t>
            </a:r>
            <a:r>
              <a:rPr lang="de-DE" dirty="0" err="1"/>
              <a:t>determinata</a:t>
            </a:r>
            <a:r>
              <a:rPr lang="de-DE" dirty="0" err="1"/>
              <a:t> situazione</a:t>
            </a:r>
            <a:r>
              <a:rPr lang="de-DE" dirty="0"/>
              <a:t>.</a:t>
            </a:r>
          </a:p>
          <a:p>
            <a:r>
              <a:rPr lang="de-DE" dirty="0" err="1"/>
              <a:t>Ricordate </a:t>
            </a:r>
            <a:r>
              <a:rPr lang="de-DE" dirty="0"/>
              <a:t>L1: </a:t>
            </a:r>
            <a:r>
              <a:rPr lang="de-DE" dirty="0" err="1"/>
              <a:t>I sistemi di elaborazione delle informazioni incentrati </a:t>
            </a:r>
            <a:r>
              <a:rPr lang="de-DE" dirty="0" err="1"/>
              <a:t>sulla tecnologia</a:t>
            </a:r>
            <a:r>
              <a:rPr lang="de-DE" dirty="0" err="1"/>
              <a:t> </a:t>
            </a:r>
            <a:r>
              <a:rPr lang="de-DE" dirty="0" err="1"/>
              <a:t>richiedono</a:t>
            </a:r>
            <a:r>
              <a:rPr lang="de-DE" dirty="0" err="1"/>
              <a:t> </a:t>
            </a:r>
            <a:r>
              <a:rPr lang="de-DE" dirty="0" err="1"/>
              <a:t>all'operatore</a:t>
            </a:r>
            <a:r>
              <a:rPr lang="de-DE" dirty="0" err="1"/>
              <a:t> </a:t>
            </a:r>
            <a:r>
              <a:rPr lang="de-DE" dirty="0" err="1"/>
              <a:t> </a:t>
            </a:r>
            <a:r>
              <a:rPr lang="de-DE" dirty="0" err="1"/>
              <a:t>di</a:t>
            </a:r>
            <a:r>
              <a:rPr lang="de-DE" dirty="0" err="1"/>
              <a:t> cercare </a:t>
            </a:r>
            <a:r>
              <a:rPr lang="de-DE" dirty="0" err="1"/>
              <a:t>mentalmente</a:t>
            </a:r>
            <a:r>
              <a:rPr lang="de-DE" dirty="0" err="1"/>
              <a:t> </a:t>
            </a:r>
            <a:r>
              <a:rPr lang="de-DE" dirty="0" err="1"/>
              <a:t> attraverso </a:t>
            </a:r>
            <a:r>
              <a:rPr lang="de-DE" dirty="0"/>
              <a:t>più </a:t>
            </a:r>
            <a:r>
              <a:rPr lang="de-DE" dirty="0" err="1"/>
              <a:t>fonti </a:t>
            </a:r>
            <a:r>
              <a:rPr lang="de-DE" dirty="0" err="1"/>
              <a:t>di dati</a:t>
            </a:r>
            <a:r>
              <a:rPr lang="de-DE" dirty="0" err="1"/>
              <a:t> </a:t>
            </a:r>
            <a:r>
              <a:rPr lang="de-DE" dirty="0"/>
              <a:t>e </a:t>
            </a:r>
            <a:r>
              <a:rPr lang="de-DE" dirty="0" err="1"/>
              <a:t>accertare</a:t>
            </a:r>
            <a:r>
              <a:rPr lang="de-DE" dirty="0" err="1"/>
              <a:t> il loro</a:t>
            </a:r>
            <a:r>
              <a:rPr lang="de-DE" dirty="0" err="1"/>
              <a:t> significato </a:t>
            </a:r>
            <a:r>
              <a:rPr lang="de-DE" dirty="0"/>
              <a:t>e </a:t>
            </a:r>
            <a:r>
              <a:rPr lang="de-DE" dirty="0" err="1"/>
              <a:t>importanza</a:t>
            </a:r>
            <a:r>
              <a:rPr lang="de-DE" dirty="0"/>
              <a:t>. Ciò porta </a:t>
            </a:r>
            <a:r>
              <a:rPr lang="de-DE" dirty="0" err="1"/>
              <a:t>a </a:t>
            </a:r>
            <a:r>
              <a:rPr lang="de-DE" dirty="0" err="1"/>
              <a:t>un sovraccarico di</a:t>
            </a:r>
            <a:r>
              <a:rPr lang="de-DE" dirty="0" err="1"/>
              <a:t> </a:t>
            </a:r>
            <a:r>
              <a:rPr lang="de-DE" dirty="0"/>
              <a:t>e </a:t>
            </a:r>
            <a:r>
              <a:rPr lang="de-DE" dirty="0" err="1"/>
              <a:t>alla suscettibilità</a:t>
            </a:r>
            <a:r>
              <a:rPr lang="de-DE" dirty="0" err="1"/>
              <a:t> di</a:t>
            </a:r>
            <a:r>
              <a:rPr lang="de-DE" dirty="0" err="1"/>
              <a:t> </a:t>
            </a:r>
            <a:r>
              <a:rPr lang="de-DE" dirty="0" err="1"/>
              <a:t>perdere</a:t>
            </a:r>
            <a:r>
              <a:rPr lang="de-DE" dirty="0" err="1"/>
              <a:t> fattori </a:t>
            </a:r>
            <a:r>
              <a:rPr lang="de-DE" dirty="0" err="1"/>
              <a:t>critici</a:t>
            </a:r>
            <a:r>
              <a:rPr lang="de-DE" dirty="0" err="1"/>
              <a:t> </a:t>
            </a:r>
            <a:r>
              <a:rPr lang="de-DE" dirty="0"/>
              <a:t>. Il </a:t>
            </a:r>
            <a:r>
              <a:rPr lang="de-DE" dirty="0" err="1"/>
              <a:t>collo di bottiglia </a:t>
            </a:r>
            <a:r>
              <a:rPr lang="de-DE" dirty="0" err="1"/>
              <a:t>cognitivo</a:t>
            </a:r>
            <a:r>
              <a:rPr lang="de-DE" dirty="0" err="1"/>
              <a:t> </a:t>
            </a:r>
            <a:r>
              <a:rPr lang="de-DE" dirty="0" err="1"/>
              <a:t> </a:t>
            </a:r>
            <a:r>
              <a:rPr lang="de-DE" dirty="0" err="1"/>
              <a:t>è</a:t>
            </a:r>
            <a:r>
              <a:rPr lang="de-DE" dirty="0" err="1"/>
              <a:t> </a:t>
            </a:r>
            <a:r>
              <a:rPr lang="de-DE" dirty="0" err="1"/>
              <a:t>da</a:t>
            </a:r>
            <a:r>
              <a:rPr lang="de-DE" dirty="0" err="1"/>
              <a:t> alleviare</a:t>
            </a:r>
            <a:r>
              <a:rPr lang="de-DE" dirty="0" err="1"/>
              <a:t> </a:t>
            </a:r>
            <a:r>
              <a:rPr lang="de-DE" dirty="0" err="1"/>
              <a:t> attraverso </a:t>
            </a:r>
            <a:r>
              <a:rPr lang="de-DE" dirty="0" err="1"/>
              <a:t>principi</a:t>
            </a:r>
            <a:r>
              <a:rPr lang="de-DE" dirty="0"/>
              <a:t> di progettazione </a:t>
            </a:r>
            <a:r>
              <a:rPr lang="de-DE" dirty="0" err="1"/>
              <a:t>incentrati sull'uomo</a:t>
            </a:r>
            <a:r>
              <a:rPr lang="de-DE" dirty="0" err="1"/>
              <a:t> per</a:t>
            </a:r>
            <a:r>
              <a:rPr lang="de-DE" dirty="0" err="1"/>
              <a:t> facilitare </a:t>
            </a:r>
            <a:r>
              <a:rPr lang="de-DE" dirty="0"/>
              <a:t>la SA.</a:t>
            </a:r>
            <a:endParaRPr lang="nb-NO" dirty="0"/>
          </a:p>
        </p:txBody>
      </p:sp>
      <p:graphicFrame>
        <p:nvGraphicFramePr>
          <p:cNvPr id="4" name="Plassholder for innhold 3">
            <a:extLst>
              <a:ext uri="{FF2B5EF4-FFF2-40B4-BE49-F238E27FC236}">
                <a16:creationId xmlns:a16="http://schemas.microsoft.com/office/drawing/2014/main" id="{0A3AA0B0-D726-4E19-8854-BD3C5609D6D3}"/>
              </a:ext>
            </a:extLst>
          </p:cNvPr>
          <p:cNvGraphicFramePr>
            <a:graphicFrameLocks/>
          </p:cNvGraphicFramePr>
          <p:nvPr/>
        </p:nvGraphicFramePr>
        <p:xfrm>
          <a:off x="7798951" y="6462328"/>
          <a:ext cx="6926048" cy="17672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custData r:id="rId1"/>
      <p:tags r:id="rId2"/>
    </p:custDataLst>
    <p:extLst>
      <p:ext uri="{BB962C8B-B14F-4D97-AF65-F5344CB8AC3E}">
        <p14:creationId xmlns:p14="http://schemas.microsoft.com/office/powerpoint/2010/main" val="80113382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8FAF27-7B83-4B02-8007-E605EE5D9F04}"/>
              </a:ext>
            </a:extLst>
          </p:cNvPr>
          <p:cNvSpPr>
            <a:spLocks noGrp="1"/>
          </p:cNvSpPr>
          <p:nvPr>
            <p:ph type="ctrTitle"/>
          </p:nvPr>
        </p:nvSpPr>
        <p:spPr/>
        <p:txBody>
          <a:bodyPr/>
          <a:lstStyle/>
          <a:p>
            <a:r>
              <a:rPr lang="nb-NO" dirty="0"/>
              <a:t>Metacognizione</a:t>
            </a:r>
            <a:endParaRPr lang="et-EE" dirty="0"/>
          </a:p>
        </p:txBody>
      </p:sp>
      <p:sp>
        <p:nvSpPr>
          <p:cNvPr id="5" name="Subtitle 4">
            <a:extLst>
              <a:ext uri="{FF2B5EF4-FFF2-40B4-BE49-F238E27FC236}">
                <a16:creationId xmlns:a16="http://schemas.microsoft.com/office/drawing/2014/main" id="{B733F3B4-3AAA-398D-BDF0-2B376549A6A6}"/>
              </a:ext>
            </a:extLst>
          </p:cNvPr>
          <p:cNvSpPr>
            <a:spLocks noGrp="1"/>
          </p:cNvSpPr>
          <p:nvPr>
            <p:ph type="subTitle" idx="1"/>
          </p:nvPr>
        </p:nvSpPr>
        <p:spPr/>
        <p:txBody>
          <a:bodyPr/>
          <a:lstStyle/>
          <a:p>
            <a:endParaRPr lang="et-EE"/>
          </a:p>
        </p:txBody>
      </p:sp>
      <p:pic>
        <p:nvPicPr>
          <p:cNvPr id="2" name="Picture 2" descr="Metacognition and Metacognitive Learning | SpringerLink">
            <a:extLst>
              <a:ext uri="{FF2B5EF4-FFF2-40B4-BE49-F238E27FC236}">
                <a16:creationId xmlns:a16="http://schemas.microsoft.com/office/drawing/2014/main" id="{4159680E-DAFD-BD10-2C86-386673BCCF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5646022" y="1199641"/>
            <a:ext cx="7829550" cy="4652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87288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0.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5">
            <a:alphaModFix amt="14000"/>
            <a:lum/>
          </a:blip>
          <a:srcRect/>
          <a:stretch>
            <a:fillRect t="-1000" b="-1000"/>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005840" y="438151"/>
            <a:ext cx="12618720" cy="801370"/>
          </a:xfrm>
        </p:spPr>
        <p:txBody>
          <a:bodyPr>
            <a:normAutofit fontScale="90000"/>
          </a:bodyPr>
          <a:lstStyle/>
          <a:p>
            <a:r>
              <a:rPr lang="de-DE" dirty="0"/>
              <a:t>Sommario: </a:t>
            </a:r>
            <a:r>
              <a:rPr lang="de-DE" dirty="0" err="1"/>
              <a:t>Principi</a:t>
            </a:r>
            <a:r>
              <a:rPr lang="de-DE" dirty="0" err="1"/>
              <a:t> della </a:t>
            </a:r>
            <a:r>
              <a:rPr lang="de-DE" dirty="0"/>
              <a:t>progettazione </a:t>
            </a:r>
            <a:r>
              <a:rPr lang="de-DE" dirty="0" err="1"/>
              <a:t>incentrata sull'utente</a:t>
            </a:r>
            <a:endParaRPr lang="nb-NO" dirty="0"/>
          </a:p>
        </p:txBody>
      </p:sp>
      <p:sp>
        <p:nvSpPr>
          <p:cNvPr id="3" name="Plassholder for innhold 2"/>
          <p:cNvSpPr>
            <a:spLocks noGrp="1"/>
          </p:cNvSpPr>
          <p:nvPr>
            <p:ph idx="1"/>
          </p:nvPr>
        </p:nvSpPr>
        <p:spPr/>
        <p:txBody>
          <a:bodyPr>
            <a:normAutofit fontScale="92500" lnSpcReduction="20000"/>
          </a:bodyPr>
          <a:lstStyle/>
          <a:p>
            <a:r>
              <a:rPr lang="de-DE" dirty="0" err="1"/>
              <a:t>Organizzare</a:t>
            </a:r>
            <a:r>
              <a:rPr lang="de-DE" dirty="0" err="1"/>
              <a:t> la tecnologia</a:t>
            </a:r>
            <a:r>
              <a:rPr lang="de-DE" dirty="0" err="1"/>
              <a:t> intorno</a:t>
            </a:r>
            <a:r>
              <a:rPr lang="de-DE" dirty="0" err="1"/>
              <a:t> agli </a:t>
            </a:r>
            <a:r>
              <a:rPr lang="de-DE" dirty="0" err="1"/>
              <a:t>obiettivi</a:t>
            </a:r>
            <a:r>
              <a:rPr lang="de-DE" dirty="0"/>
              <a:t>, </a:t>
            </a:r>
            <a:r>
              <a:rPr lang="de-DE" dirty="0" err="1"/>
              <a:t>ai compiti </a:t>
            </a:r>
            <a:r>
              <a:rPr lang="de-DE" dirty="0"/>
              <a:t>e </a:t>
            </a:r>
            <a:r>
              <a:rPr lang="de-DE" dirty="0" err="1"/>
              <a:t>alle capacità </a:t>
            </a:r>
            <a:r>
              <a:rPr lang="de-DE" dirty="0" err="1"/>
              <a:t>dell'utente</a:t>
            </a:r>
            <a:r>
              <a:rPr lang="de-DE" dirty="0" err="1"/>
              <a:t> </a:t>
            </a:r>
            <a:r>
              <a:rPr lang="de-DE" dirty="0" err="1"/>
              <a:t> </a:t>
            </a:r>
            <a:r>
              <a:rPr lang="de-DE" dirty="0"/>
              <a:t>.</a:t>
            </a:r>
          </a:p>
          <a:p>
            <a:pPr lvl="1"/>
            <a:r>
              <a:rPr lang="de-DE" dirty="0"/>
              <a:t>Le interfacce e </a:t>
            </a:r>
            <a:r>
              <a:rPr lang="de-DE" dirty="0" err="1"/>
              <a:t>le funzionalità</a:t>
            </a:r>
            <a:r>
              <a:rPr lang="de-DE" dirty="0" err="1"/>
              <a:t> devono</a:t>
            </a:r>
            <a:r>
              <a:rPr lang="de-DE" dirty="0" err="1"/>
              <a:t> </a:t>
            </a:r>
            <a:r>
              <a:rPr lang="de-DE" dirty="0" err="1"/>
              <a:t>essere</a:t>
            </a:r>
            <a:r>
              <a:rPr lang="de-DE" dirty="0" err="1"/>
              <a:t> progettate</a:t>
            </a:r>
            <a:r>
              <a:rPr lang="de-DE" dirty="0" err="1"/>
              <a:t> in modo da</a:t>
            </a:r>
            <a:r>
              <a:rPr lang="de-DE" dirty="0" err="1"/>
              <a:t> </a:t>
            </a:r>
            <a:r>
              <a:rPr lang="de-DE" dirty="0" err="1"/>
              <a:t>supportare</a:t>
            </a:r>
            <a:r>
              <a:rPr lang="de-DE" dirty="0" err="1"/>
              <a:t> </a:t>
            </a:r>
            <a:r>
              <a:rPr lang="de-DE" dirty="0" err="1"/>
              <a:t> gli obiettivi</a:t>
            </a:r>
            <a:r>
              <a:rPr lang="de-DE" dirty="0" err="1"/>
              <a:t>  in continua evoluzione</a:t>
            </a:r>
            <a:r>
              <a:rPr lang="de-DE" dirty="0" err="1"/>
              <a:t> </a:t>
            </a:r>
            <a:r>
              <a:rPr lang="de-DE" dirty="0" err="1"/>
              <a:t>dell'operatore</a:t>
            </a:r>
            <a:r>
              <a:rPr lang="de-DE" dirty="0" err="1"/>
              <a:t> </a:t>
            </a:r>
            <a:r>
              <a:rPr lang="de-DE" dirty="0" err="1"/>
              <a:t>di</a:t>
            </a:r>
            <a:r>
              <a:rPr lang="de-DE" dirty="0" err="1"/>
              <a:t> </a:t>
            </a:r>
            <a:r>
              <a:rPr lang="de-DE" dirty="0" err="1"/>
              <a:t> </a:t>
            </a:r>
            <a:r>
              <a:rPr lang="de-DE" dirty="0"/>
              <a:t>in </a:t>
            </a:r>
            <a:r>
              <a:rPr lang="de-DE" dirty="0" err="1"/>
              <a:t>modo</a:t>
            </a:r>
            <a:r>
              <a:rPr lang="de-DE" dirty="0"/>
              <a:t> </a:t>
            </a:r>
            <a:r>
              <a:rPr lang="de-DE" dirty="0" err="1"/>
              <a:t>dinamico</a:t>
            </a:r>
            <a:r>
              <a:rPr lang="de-DE" dirty="0" err="1"/>
              <a:t> </a:t>
            </a:r>
            <a:r>
              <a:rPr lang="de-DE" dirty="0"/>
              <a:t>.</a:t>
            </a:r>
            <a:br>
              <a:rPr lang="de-DE" dirty="0"/>
            </a:br>
            <a:endParaRPr lang="de-DE" dirty="0"/>
          </a:p>
          <a:p>
            <a:r>
              <a:rPr lang="de-DE" dirty="0"/>
              <a:t>La tecnologia </a:t>
            </a:r>
            <a:r>
              <a:rPr lang="de-DE" dirty="0" err="1"/>
              <a:t>dovrebbe</a:t>
            </a:r>
            <a:r>
              <a:rPr lang="de-DE" dirty="0" err="1"/>
              <a:t> essere</a:t>
            </a:r>
            <a:r>
              <a:rPr lang="de-DE" dirty="0" err="1"/>
              <a:t> organizzata</a:t>
            </a:r>
            <a:r>
              <a:rPr lang="de-DE" dirty="0" err="1"/>
              <a:t> intorno</a:t>
            </a:r>
            <a:r>
              <a:rPr lang="de-DE" dirty="0" err="1"/>
              <a:t> il</a:t>
            </a:r>
            <a:r>
              <a:rPr lang="de-DE" dirty="0" err="1"/>
              <a:t> modo</a:t>
            </a:r>
            <a:r>
              <a:rPr lang="de-DE" dirty="0" err="1"/>
              <a:t> gli utenti</a:t>
            </a:r>
            <a:r>
              <a:rPr lang="de-DE" dirty="0" err="1"/>
              <a:t> elaborano</a:t>
            </a:r>
            <a:r>
              <a:rPr lang="de-DE" dirty="0" err="1"/>
              <a:t> le informazioni </a:t>
            </a:r>
            <a:r>
              <a:rPr lang="de-DE" dirty="0"/>
              <a:t>e </a:t>
            </a:r>
            <a:r>
              <a:rPr lang="de-DE" dirty="0" err="1"/>
              <a:t>prendono</a:t>
            </a:r>
            <a:r>
              <a:rPr lang="de-DE" dirty="0" err="1"/>
              <a:t> decisioni</a:t>
            </a:r>
            <a:r>
              <a:rPr lang="de-DE" dirty="0"/>
              <a:t>.</a:t>
            </a:r>
          </a:p>
          <a:p>
            <a:pPr lvl="1"/>
            <a:r>
              <a:rPr lang="de-DE" dirty="0" err="1"/>
              <a:t>Prima </a:t>
            </a:r>
            <a:r>
              <a:rPr lang="de-DE" dirty="0" err="1"/>
              <a:t>di prendere </a:t>
            </a:r>
            <a:r>
              <a:rPr lang="de-DE" dirty="0" err="1"/>
              <a:t>decisioni</a:t>
            </a:r>
            <a:r>
              <a:rPr lang="de-DE" dirty="0" err="1"/>
              <a:t> </a:t>
            </a:r>
            <a:r>
              <a:rPr lang="de-DE" dirty="0" err="1"/>
              <a:t> </a:t>
            </a:r>
            <a:r>
              <a:rPr lang="de-DE" dirty="0" err="1"/>
              <a:t> </a:t>
            </a:r>
            <a:r>
              <a:rPr lang="de-DE" dirty="0"/>
              <a:t>in </a:t>
            </a:r>
            <a:r>
              <a:rPr lang="de-DE" dirty="0" err="1"/>
              <a:t>ambiti </a:t>
            </a:r>
            <a:r>
              <a:rPr lang="de-DE" dirty="0" err="1"/>
              <a:t>complessi</a:t>
            </a:r>
            <a:r>
              <a:rPr lang="de-DE" dirty="0" err="1"/>
              <a:t> </a:t>
            </a:r>
            <a:r>
              <a:rPr lang="de-DE" dirty="0"/>
              <a:t>, </a:t>
            </a:r>
            <a:r>
              <a:rPr lang="de-DE" dirty="0" err="1"/>
              <a:t>gli utenti</a:t>
            </a:r>
            <a:r>
              <a:rPr lang="de-DE" dirty="0" err="1"/>
              <a:t> </a:t>
            </a:r>
            <a:r>
              <a:rPr lang="de-DE" dirty="0" err="1"/>
              <a:t>cercano</a:t>
            </a:r>
            <a:r>
              <a:rPr lang="de-DE" dirty="0" err="1"/>
              <a:t> </a:t>
            </a:r>
            <a:r>
              <a:rPr lang="de-DE" dirty="0" err="1"/>
              <a:t>di</a:t>
            </a:r>
            <a:r>
              <a:rPr lang="de-DE" dirty="0" err="1"/>
              <a:t> </a:t>
            </a:r>
            <a:r>
              <a:rPr lang="de-DE" dirty="0" err="1"/>
              <a:t>raggiungere</a:t>
            </a:r>
            <a:r>
              <a:rPr lang="de-DE" dirty="0" err="1"/>
              <a:t> </a:t>
            </a:r>
            <a:r>
              <a:rPr lang="de-DE" dirty="0" err="1"/>
              <a:t>una comprensione</a:t>
            </a:r>
            <a:r>
              <a:rPr lang="de-DE" dirty="0" err="1"/>
              <a:t> di</a:t>
            </a:r>
            <a:r>
              <a:rPr lang="de-DE" dirty="0" err="1"/>
              <a:t> </a:t>
            </a:r>
            <a:r>
              <a:rPr lang="de-DE" dirty="0" err="1"/>
              <a:t> </a:t>
            </a:r>
            <a:r>
              <a:rPr lang="de-DE" dirty="0" err="1"/>
              <a:t>situazione</a:t>
            </a:r>
            <a:r>
              <a:rPr lang="de-DE" dirty="0" err="1"/>
              <a:t> nel </a:t>
            </a:r>
            <a:r>
              <a:rPr lang="de-DE" dirty="0"/>
              <a:t>suo </a:t>
            </a:r>
            <a:r>
              <a:rPr lang="de-DE" dirty="0" err="1"/>
              <a:t>complesso</a:t>
            </a:r>
            <a:r>
              <a:rPr lang="de-DE" dirty="0"/>
              <a:t>. Va </a:t>
            </a:r>
            <a:r>
              <a:rPr lang="de-DE" dirty="0" err="1"/>
              <a:t>oltre</a:t>
            </a:r>
            <a:r>
              <a:rPr lang="de-DE" dirty="0" err="1"/>
              <a:t> </a:t>
            </a:r>
            <a:r>
              <a:rPr lang="de-DE" dirty="0" err="1"/>
              <a:t>la</a:t>
            </a:r>
            <a:r>
              <a:rPr lang="de-DE" dirty="0" err="1"/>
              <a:t> semplice</a:t>
            </a:r>
            <a:r>
              <a:rPr lang="de-DE" dirty="0" err="1"/>
              <a:t> </a:t>
            </a:r>
            <a:r>
              <a:rPr lang="de-DE" dirty="0" err="1"/>
              <a:t>percezione</a:t>
            </a:r>
            <a:r>
              <a:rPr lang="de-DE" dirty="0" err="1"/>
              <a:t> dello</a:t>
            </a:r>
            <a:r>
              <a:rPr lang="de-DE" dirty="0" err="1"/>
              <a:t> stato</a:t>
            </a:r>
            <a:r>
              <a:rPr lang="de-DE" dirty="0" err="1"/>
              <a:t> di</a:t>
            </a:r>
            <a:r>
              <a:rPr lang="de-DE" dirty="0" err="1"/>
              <a:t> ambiente</a:t>
            </a:r>
            <a:r>
              <a:rPr lang="de-DE" dirty="0"/>
              <a:t>, </a:t>
            </a:r>
            <a:r>
              <a:rPr lang="de-DE" dirty="0"/>
              <a:t>deve </a:t>
            </a:r>
            <a:r>
              <a:rPr lang="de-DE" dirty="0" err="1"/>
              <a:t>esserci</a:t>
            </a:r>
            <a:r>
              <a:rPr lang="de-DE" dirty="0" err="1"/>
              <a:t> una comprensione</a:t>
            </a:r>
            <a:r>
              <a:rPr lang="de-DE" dirty="0" err="1"/>
              <a:t> </a:t>
            </a:r>
            <a:r>
              <a:rPr lang="de-DE" dirty="0" err="1"/>
              <a:t>di</a:t>
            </a:r>
            <a:r>
              <a:rPr lang="de-DE" dirty="0" err="1"/>
              <a:t> del </a:t>
            </a:r>
            <a:r>
              <a:rPr lang="de-DE" dirty="0" err="1"/>
              <a:t>suo</a:t>
            </a:r>
            <a:r>
              <a:rPr lang="de-DE" dirty="0" err="1"/>
              <a:t> significato </a:t>
            </a:r>
            <a:r>
              <a:rPr lang="de-DE" dirty="0"/>
              <a:t>alla luce </a:t>
            </a:r>
            <a:r>
              <a:rPr lang="de-DE" dirty="0" err="1"/>
              <a:t>degli</a:t>
            </a:r>
            <a:r>
              <a:rPr lang="de-DE" dirty="0" err="1"/>
              <a:t> attuali</a:t>
            </a:r>
            <a:r>
              <a:rPr lang="de-DE" dirty="0" err="1"/>
              <a:t> obiettivi</a:t>
            </a:r>
            <a:r>
              <a:rPr lang="de-DE" dirty="0"/>
              <a:t>.</a:t>
            </a:r>
            <a:br>
              <a:rPr lang="de-DE" dirty="0"/>
            </a:br>
            <a:endParaRPr lang="de-DE" dirty="0"/>
          </a:p>
          <a:p>
            <a:r>
              <a:rPr lang="de-DE" dirty="0"/>
              <a:t>La tecnologia deve </a:t>
            </a:r>
            <a:r>
              <a:rPr lang="de-DE" dirty="0" err="1"/>
              <a:t>mantenere</a:t>
            </a:r>
            <a:r>
              <a:rPr lang="de-DE" dirty="0" err="1"/>
              <a:t> </a:t>
            </a:r>
            <a:r>
              <a:rPr lang="de-DE" dirty="0" err="1"/>
              <a:t>l'utente</a:t>
            </a:r>
            <a:r>
              <a:rPr lang="de-DE" dirty="0" err="1"/>
              <a:t> </a:t>
            </a:r>
            <a:r>
              <a:rPr lang="de-DE" dirty="0"/>
              <a:t>in </a:t>
            </a:r>
            <a:r>
              <a:rPr lang="de-DE" dirty="0" err="1"/>
              <a:t>controllo </a:t>
            </a:r>
            <a:r>
              <a:rPr lang="de-DE" dirty="0"/>
              <a:t>e </a:t>
            </a:r>
            <a:r>
              <a:rPr lang="de-DE" dirty="0" err="1"/>
              <a:t>consapevole</a:t>
            </a:r>
            <a:r>
              <a:rPr lang="de-DE" dirty="0" err="1"/>
              <a:t> di</a:t>
            </a:r>
            <a:r>
              <a:rPr lang="de-DE" dirty="0" err="1"/>
              <a:t> lo </a:t>
            </a:r>
            <a:r>
              <a:rPr lang="de-DE" dirty="0" err="1"/>
              <a:t>stato</a:t>
            </a:r>
            <a:r>
              <a:rPr lang="de-DE" dirty="0" err="1"/>
              <a:t> </a:t>
            </a:r>
            <a:r>
              <a:rPr lang="de-DE" dirty="0" err="1"/>
              <a:t> </a:t>
            </a:r>
            <a:r>
              <a:rPr lang="de-DE" dirty="0" err="1"/>
              <a:t>di</a:t>
            </a:r>
            <a:r>
              <a:rPr lang="de-DE" dirty="0" err="1"/>
              <a:t> il </a:t>
            </a:r>
            <a:r>
              <a:rPr lang="de-DE" dirty="0" err="1"/>
              <a:t>sistema</a:t>
            </a:r>
            <a:r>
              <a:rPr lang="de-DE" dirty="0" err="1"/>
              <a:t> </a:t>
            </a:r>
            <a:endParaRPr lang="de-DE" dirty="0"/>
          </a:p>
          <a:p>
            <a:pPr lvl="1"/>
            <a:r>
              <a:rPr lang="de-DE" dirty="0" err="1"/>
              <a:t>Livelli</a:t>
            </a:r>
            <a:r>
              <a:rPr lang="de-DE" dirty="0"/>
              <a:t> elevati</a:t>
            </a:r>
            <a:r>
              <a:rPr lang="de-DE" dirty="0" err="1"/>
              <a:t> di </a:t>
            </a:r>
            <a:r>
              <a:rPr lang="de-DE" dirty="0" err="1"/>
              <a:t>automazione</a:t>
            </a:r>
            <a:r>
              <a:rPr lang="de-DE" dirty="0" err="1"/>
              <a:t> </a:t>
            </a:r>
            <a:r>
              <a:rPr lang="de-DE" dirty="0"/>
              <a:t>-&gt; </a:t>
            </a:r>
            <a:r>
              <a:rPr lang="de-DE" dirty="0" err="1"/>
              <a:t>utente</a:t>
            </a:r>
            <a:r>
              <a:rPr lang="de-DE" dirty="0" err="1"/>
              <a:t> </a:t>
            </a:r>
            <a:r>
              <a:rPr lang="de-DE" dirty="0"/>
              <a:t>escluso </a:t>
            </a:r>
            <a:r>
              <a:rPr lang="de-DE" dirty="0" err="1"/>
              <a:t>dal </a:t>
            </a:r>
            <a:r>
              <a:rPr lang="de-DE" dirty="0" err="1"/>
              <a:t>ciclo</a:t>
            </a:r>
            <a:r>
              <a:rPr lang="de-DE" dirty="0" err="1"/>
              <a:t> </a:t>
            </a:r>
            <a:r>
              <a:rPr lang="de-DE" dirty="0"/>
              <a:t>-&gt; SA </a:t>
            </a:r>
            <a:r>
              <a:rPr lang="de-DE" dirty="0" err="1"/>
              <a:t>compromessa </a:t>
            </a:r>
            <a:r>
              <a:rPr lang="de-DE" dirty="0"/>
              <a:t>e </a:t>
            </a:r>
            <a:r>
              <a:rPr lang="de-DE" dirty="0"/>
              <a:t>tempo </a:t>
            </a:r>
            <a:r>
              <a:rPr lang="de-DE" dirty="0" err="1"/>
              <a:t>di acquisizione</a:t>
            </a:r>
            <a:r>
              <a:rPr lang="de-DE" dirty="0" err="1"/>
              <a:t> </a:t>
            </a:r>
            <a:r>
              <a:rPr lang="de-DE" dirty="0" err="1"/>
              <a:t>prolungato</a:t>
            </a:r>
            <a:r>
              <a:rPr lang="de-DE" dirty="0"/>
              <a:t>. Il coinvolgimento </a:t>
            </a:r>
            <a:r>
              <a:rPr lang="de-DE" dirty="0" err="1"/>
              <a:t>dovrebbe</a:t>
            </a:r>
            <a:r>
              <a:rPr lang="de-DE" dirty="0" err="1"/>
              <a:t> essere</a:t>
            </a:r>
            <a:r>
              <a:rPr lang="de-DE" dirty="0" err="1"/>
              <a:t> mantenuto</a:t>
            </a:r>
            <a:r>
              <a:rPr lang="de-DE" dirty="0" err="1"/>
              <a:t> sufficientemente </a:t>
            </a:r>
            <a:r>
              <a:rPr lang="de-DE" dirty="0"/>
              <a:t>elevato </a:t>
            </a:r>
            <a:r>
              <a:rPr lang="de-DE" dirty="0" err="1"/>
              <a:t>o</a:t>
            </a:r>
            <a:r>
              <a:rPr lang="de-DE" dirty="0" err="1"/>
              <a:t> interfaccia</a:t>
            </a:r>
            <a:r>
              <a:rPr lang="de-DE" dirty="0" err="1"/>
              <a:t> </a:t>
            </a:r>
            <a:r>
              <a:rPr lang="de-DE" dirty="0" err="1"/>
              <a:t>progettata</a:t>
            </a:r>
            <a:r>
              <a:rPr lang="de-DE" dirty="0" err="1"/>
              <a:t> </a:t>
            </a:r>
            <a:r>
              <a:rPr lang="de-DE" dirty="0" err="1"/>
              <a:t>per</a:t>
            </a:r>
            <a:r>
              <a:rPr lang="de-DE" dirty="0" err="1"/>
              <a:t> </a:t>
            </a:r>
            <a:r>
              <a:rPr lang="de-DE" dirty="0" err="1"/>
              <a:t>consentire</a:t>
            </a:r>
            <a:r>
              <a:rPr lang="de-DE" dirty="0" err="1"/>
              <a:t> </a:t>
            </a:r>
            <a:r>
              <a:rPr lang="de-DE" dirty="0" err="1"/>
              <a:t>la manutenzione</a:t>
            </a:r>
            <a:r>
              <a:rPr lang="de-DE" dirty="0"/>
              <a:t> SA</a:t>
            </a:r>
            <a:r>
              <a:rPr lang="de-DE" dirty="0" err="1"/>
              <a:t> o</a:t>
            </a:r>
            <a:r>
              <a:rPr lang="de-DE" dirty="0" err="1"/>
              <a:t> il recupero </a:t>
            </a:r>
            <a:r>
              <a:rPr lang="de-DE" dirty="0"/>
              <a:t>della SA.</a:t>
            </a:r>
          </a:p>
          <a:p>
            <a:endParaRPr lang="nb-NO" dirty="0"/>
          </a:p>
        </p:txBody>
      </p:sp>
    </p:spTree>
    <p:custDataLst>
      <p:custData r:id="rId1"/>
      <p:tags r:id="rId2"/>
    </p:custDataLst>
    <p:extLst>
      <p:ext uri="{BB962C8B-B14F-4D97-AF65-F5344CB8AC3E}">
        <p14:creationId xmlns:p14="http://schemas.microsoft.com/office/powerpoint/2010/main" val="18936734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5">
            <a:alphaModFix amt="14000"/>
            <a:lum/>
          </a:blip>
          <a:srcRect/>
          <a:stretch>
            <a:fillRect t="-1000" b="-1000"/>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de-DE" dirty="0" err="1"/>
              <a:t>Principi</a:t>
            </a:r>
            <a:r>
              <a:rPr lang="de-DE" dirty="0"/>
              <a:t> di progettazione </a:t>
            </a:r>
            <a:r>
              <a:rPr lang="de-DE" dirty="0" err="1"/>
              <a:t>orientati alla SA - </a:t>
            </a:r>
            <a:r>
              <a:rPr lang="de-DE" dirty="0" err="1"/>
              <a:t>sintesi</a:t>
            </a:r>
            <a:r>
              <a:rPr lang="de-DE" dirty="0"/>
              <a:t> rapida</a:t>
            </a:r>
            <a:endParaRPr lang="nb-NO" dirty="0"/>
          </a:p>
        </p:txBody>
      </p:sp>
      <p:sp>
        <p:nvSpPr>
          <p:cNvPr id="3" name="Plassholder for innhold 2"/>
          <p:cNvSpPr>
            <a:spLocks noGrp="1"/>
          </p:cNvSpPr>
          <p:nvPr>
            <p:ph idx="1"/>
          </p:nvPr>
        </p:nvSpPr>
        <p:spPr/>
        <p:txBody>
          <a:bodyPr/>
          <a:lstStyle/>
          <a:p>
            <a:pPr marL="617220" indent="-617220">
              <a:buFont typeface="+mj-lt"/>
              <a:buAutoNum type="arabicPeriod"/>
            </a:pPr>
            <a:r>
              <a:rPr lang="de-DE" dirty="0" err="1"/>
              <a:t>Organizzare </a:t>
            </a:r>
            <a:r>
              <a:rPr lang="de-DE" dirty="0" err="1"/>
              <a:t>le informazioni</a:t>
            </a:r>
            <a:r>
              <a:rPr lang="de-DE" dirty="0" err="1"/>
              <a:t> </a:t>
            </a:r>
            <a:r>
              <a:rPr lang="de-DE" dirty="0" err="1"/>
              <a:t> intorno </a:t>
            </a:r>
            <a:r>
              <a:rPr lang="de-DE" dirty="0" err="1"/>
              <a:t>agli obiettivi</a:t>
            </a:r>
            <a:r>
              <a:rPr lang="de-DE" dirty="0" err="1"/>
              <a:t> </a:t>
            </a:r>
            <a:endParaRPr lang="de-DE" dirty="0"/>
          </a:p>
          <a:p>
            <a:pPr marL="617220" indent="-617220">
              <a:buFont typeface="+mj-lt"/>
              <a:buAutoNum type="arabicPeriod"/>
            </a:pPr>
            <a:r>
              <a:rPr lang="de-DE" dirty="0" err="1"/>
              <a:t>Presentare </a:t>
            </a:r>
            <a:r>
              <a:rPr lang="de-DE" dirty="0" err="1"/>
              <a:t>le informazioni</a:t>
            </a:r>
            <a:r>
              <a:rPr lang="de-DE" dirty="0"/>
              <a:t> L2</a:t>
            </a:r>
            <a:r>
              <a:rPr lang="de-DE" dirty="0" err="1"/>
              <a:t> direttamente</a:t>
            </a:r>
            <a:r>
              <a:rPr lang="de-DE" dirty="0" err="1"/>
              <a:t> per</a:t>
            </a:r>
            <a:r>
              <a:rPr lang="de-DE" dirty="0" err="1"/>
              <a:t> supportare</a:t>
            </a:r>
            <a:r>
              <a:rPr lang="de-DE" dirty="0" err="1"/>
              <a:t> la comprensione</a:t>
            </a:r>
            <a:endParaRPr lang="de-DE" dirty="0"/>
          </a:p>
          <a:p>
            <a:pPr marL="617220" indent="-617220">
              <a:buFont typeface="+mj-lt"/>
              <a:buAutoNum type="arabicPeriod"/>
            </a:pPr>
            <a:r>
              <a:rPr lang="de-DE" dirty="0" err="1"/>
              <a:t>Fornire </a:t>
            </a:r>
            <a:r>
              <a:rPr lang="de-DE" dirty="0" err="1"/>
              <a:t>assistenza</a:t>
            </a:r>
            <a:r>
              <a:rPr lang="de-DE" dirty="0" err="1"/>
              <a:t> </a:t>
            </a:r>
            <a:r>
              <a:rPr lang="de-DE" dirty="0" err="1"/>
              <a:t> per </a:t>
            </a:r>
            <a:r>
              <a:rPr lang="de-DE" dirty="0" err="1"/>
              <a:t>le proiezioni</a:t>
            </a:r>
            <a:r>
              <a:rPr lang="de-DE" dirty="0"/>
              <a:t> L3</a:t>
            </a:r>
            <a:endParaRPr lang="de-DE" dirty="0"/>
          </a:p>
          <a:p>
            <a:pPr marL="617220" indent="-617220">
              <a:buFont typeface="+mj-lt"/>
              <a:buAutoNum type="arabicPeriod"/>
            </a:pPr>
            <a:r>
              <a:rPr lang="de-DE" dirty="0"/>
              <a:t>Supportare SA globale</a:t>
            </a:r>
          </a:p>
          <a:p>
            <a:pPr marL="617220" indent="-617220">
              <a:buFont typeface="+mj-lt"/>
              <a:buAutoNum type="arabicPeriod"/>
            </a:pPr>
            <a:r>
              <a:rPr lang="de-DE" dirty="0"/>
              <a:t>Supportare i compromessi </a:t>
            </a:r>
            <a:r>
              <a:rPr lang="de-DE" dirty="0" err="1"/>
              <a:t>tra </a:t>
            </a:r>
            <a:r>
              <a:rPr lang="de-DE" dirty="0" err="1"/>
              <a:t>l'elaborazione</a:t>
            </a:r>
            <a:r>
              <a:rPr lang="de-DE" dirty="0" err="1"/>
              <a:t> e </a:t>
            </a:r>
            <a:r>
              <a:rPr lang="de-DE" dirty="0" err="1"/>
              <a:t>orientata agli obiettivi </a:t>
            </a:r>
            <a:r>
              <a:rPr lang="de-DE" dirty="0"/>
              <a:t>e quella </a:t>
            </a:r>
            <a:r>
              <a:rPr lang="de-DE" dirty="0" err="1"/>
              <a:t>orientata ai dati</a:t>
            </a:r>
            <a:endParaRPr lang="de-DE" dirty="0"/>
          </a:p>
          <a:p>
            <a:pPr marL="617220" indent="-617220">
              <a:buFont typeface="+mj-lt"/>
              <a:buAutoNum type="arabicPeriod"/>
            </a:pPr>
            <a:r>
              <a:rPr lang="de-DE" dirty="0" err="1"/>
              <a:t>Rendere </a:t>
            </a:r>
            <a:r>
              <a:rPr lang="de-DE" dirty="0" err="1"/>
              <a:t>critici </a:t>
            </a:r>
            <a:r>
              <a:rPr lang="de-DE" dirty="0" err="1"/>
              <a:t>gli</a:t>
            </a:r>
            <a:r>
              <a:rPr lang="de-DE" dirty="0" err="1"/>
              <a:t> </a:t>
            </a:r>
            <a:r>
              <a:rPr lang="de-DE" dirty="0" err="1"/>
              <a:t> </a:t>
            </a:r>
            <a:r>
              <a:rPr lang="de-DE" dirty="0" err="1"/>
              <a:t>segnali</a:t>
            </a:r>
            <a:r>
              <a:rPr lang="de-DE" dirty="0" err="1"/>
              <a:t> per</a:t>
            </a:r>
            <a:r>
              <a:rPr lang="de-DE" dirty="0" err="1"/>
              <a:t> schema</a:t>
            </a:r>
            <a:r>
              <a:rPr lang="de-DE" dirty="0" err="1"/>
              <a:t> attivazione</a:t>
            </a:r>
            <a:r>
              <a:rPr lang="de-DE" dirty="0" err="1"/>
              <a:t> saliente</a:t>
            </a:r>
            <a:endParaRPr lang="de-DE" dirty="0"/>
          </a:p>
          <a:p>
            <a:pPr marL="617220" indent="-617220">
              <a:buFont typeface="+mj-lt"/>
              <a:buAutoNum type="arabicPeriod"/>
            </a:pPr>
            <a:r>
              <a:rPr lang="de-DE" dirty="0" err="1"/>
              <a:t>Sfruttare</a:t>
            </a:r>
            <a:r>
              <a:rPr lang="de-DE" dirty="0" err="1"/>
              <a:t> </a:t>
            </a:r>
            <a:r>
              <a:rPr lang="de-DE" dirty="0" err="1"/>
              <a:t>le capacità </a:t>
            </a:r>
            <a:r>
              <a:rPr lang="de-DE" dirty="0" err="1"/>
              <a:t>di </a:t>
            </a:r>
            <a:r>
              <a:rPr lang="de-DE" dirty="0" err="1"/>
              <a:t>elaborazione</a:t>
            </a:r>
            <a:r>
              <a:rPr lang="de-DE" dirty="0"/>
              <a:t> parallela</a:t>
            </a:r>
            <a:r>
              <a:rPr lang="de-DE" dirty="0" err="1"/>
              <a:t> </a:t>
            </a:r>
            <a:endParaRPr lang="de-DE" dirty="0"/>
          </a:p>
          <a:p>
            <a:pPr marL="617220" indent="-617220">
              <a:buFont typeface="+mj-lt"/>
              <a:buAutoNum type="arabicPeriod"/>
            </a:pPr>
            <a:r>
              <a:rPr lang="de-DE" dirty="0" err="1"/>
              <a:t>Utilizza</a:t>
            </a:r>
            <a:r>
              <a:rPr lang="de-DE" dirty="0" err="1"/>
              <a:t> le informazioni</a:t>
            </a:r>
            <a:r>
              <a:rPr lang="de-DE" dirty="0" err="1"/>
              <a:t> filtrandole</a:t>
            </a:r>
            <a:r>
              <a:rPr lang="de-DE" dirty="0" err="1"/>
              <a:t> con attenzione</a:t>
            </a:r>
            <a:endParaRPr lang="nb-NO" dirty="0"/>
          </a:p>
        </p:txBody>
      </p:sp>
    </p:spTree>
    <p:custDataLst>
      <p:custData r:id="rId1"/>
      <p:tags r:id="rId2"/>
    </p:custDataLst>
    <p:extLst>
      <p:ext uri="{BB962C8B-B14F-4D97-AF65-F5344CB8AC3E}">
        <p14:creationId xmlns:p14="http://schemas.microsoft.com/office/powerpoint/2010/main" val="279625738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5">
            <a:alphaModFix amt="14000"/>
            <a:lum/>
          </a:blip>
          <a:srcRect/>
          <a:stretch>
            <a:fillRect t="-1000" b="-1000"/>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005840" y="438151"/>
            <a:ext cx="12618720" cy="979170"/>
          </a:xfrm>
        </p:spPr>
        <p:txBody>
          <a:bodyPr>
            <a:normAutofit/>
          </a:bodyPr>
          <a:lstStyle/>
          <a:p>
            <a:r>
              <a:rPr lang="de-DE" dirty="0" err="1"/>
              <a:t>Ora</a:t>
            </a:r>
            <a:r>
              <a:rPr lang="de-DE" dirty="0" err="1"/>
              <a:t> come</a:t>
            </a:r>
            <a:r>
              <a:rPr lang="de-DE" dirty="0" err="1"/>
              <a:t> a</a:t>
            </a:r>
            <a:r>
              <a:rPr lang="de-DE" dirty="0" err="1"/>
              <a:t> ottenere</a:t>
            </a:r>
            <a:r>
              <a:rPr lang="de-DE" dirty="0" err="1"/>
              <a:t> </a:t>
            </a:r>
            <a:r>
              <a:rPr lang="de-DE" dirty="0" err="1"/>
              <a:t>informazioni</a:t>
            </a:r>
            <a:r>
              <a:rPr lang="de-DE" dirty="0"/>
              <a:t> SA </a:t>
            </a:r>
            <a:r>
              <a:rPr lang="de-DE" dirty="0" err="1"/>
              <a:t>necessarie</a:t>
            </a:r>
            <a:endParaRPr lang="nb-NO" dirty="0"/>
          </a:p>
        </p:txBody>
      </p:sp>
      <p:sp>
        <p:nvSpPr>
          <p:cNvPr id="3" name="Plassholder for innhold 2"/>
          <p:cNvSpPr>
            <a:spLocks noGrp="1"/>
          </p:cNvSpPr>
          <p:nvPr>
            <p:ph idx="1"/>
          </p:nvPr>
        </p:nvSpPr>
        <p:spPr/>
        <p:txBody>
          <a:bodyPr>
            <a:normAutofit/>
          </a:bodyPr>
          <a:lstStyle/>
          <a:p>
            <a:pPr marL="0" indent="0">
              <a:buNone/>
            </a:pPr>
            <a:r>
              <a:rPr lang="en-US" dirty="0"/>
              <a:t>1. </a:t>
            </a:r>
            <a:r>
              <a:rPr lang="en-US" b="1" dirty="0"/>
              <a:t>Tecniche di interrogazione</a:t>
            </a:r>
            <a:r>
              <a:rPr lang="en-US" dirty="0"/>
              <a:t>, in cui ai soggetti viene chiesto ("interrogato") direttamente quale sia la loro percezione di determinati aspetti della situazione.</a:t>
            </a:r>
          </a:p>
          <a:p>
            <a:pPr marL="0" indent="0">
              <a:buNone/>
            </a:pPr>
            <a:r>
              <a:rPr lang="en-US" dirty="0"/>
              <a:t>2. </a:t>
            </a:r>
            <a:r>
              <a:rPr lang="en-US" b="1" dirty="0"/>
              <a:t>Tecniche di valutazione</a:t>
            </a:r>
            <a:r>
              <a:rPr lang="en-US" dirty="0"/>
              <a:t>, in cui ai soggetti stessi o agli osservatori dei soggetti viene chiesto di valutare la consapevolezza situazionale lungo una serie di dimensioni, tipicamente presentate in una serie di scale.</a:t>
            </a:r>
          </a:p>
          <a:p>
            <a:pPr marL="0" indent="0">
              <a:buNone/>
            </a:pPr>
            <a:r>
              <a:rPr lang="en-US" dirty="0"/>
              <a:t>3. </a:t>
            </a:r>
            <a:r>
              <a:rPr lang="en-US" b="1" dirty="0"/>
              <a:t>Tecniche basate sulle prestazioni</a:t>
            </a:r>
            <a:r>
              <a:rPr lang="en-US" dirty="0"/>
              <a:t>, in cui il livello di consapevolezza situazionale viene dedotto dal livello di prestazione. La logica alla base di questa tecnica è che una buona consapevolezza situazionale è necessaria per ottenere una buona prestazione.</a:t>
            </a:r>
            <a:endParaRPr lang="nb-NO" dirty="0"/>
          </a:p>
        </p:txBody>
      </p:sp>
    </p:spTree>
    <p:custDataLst>
      <p:custData r:id="rId1"/>
      <p:tags r:id="rId2"/>
    </p:custDataLst>
    <p:extLst>
      <p:ext uri="{BB962C8B-B14F-4D97-AF65-F5344CB8AC3E}">
        <p14:creationId xmlns:p14="http://schemas.microsoft.com/office/powerpoint/2010/main" val="41584082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16="http://schemas.microsoft.com/office/drawing/2014/main" xmlns:adec="http://schemas.microsoft.com/office/drawing/2017/decorative" xmlns:p16="http://schemas.microsoft.com/office/powerpoint/2015/main" xmlns:ask="http://schemas.microsoft.com/office/drawing/2018/sketchyshapes"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 name="Title 1">
            <a:extLst>
              <a:ext uri="{FF2B5EF4-FFF2-40B4-BE49-F238E27FC236}">
                <a16:creationId xmlns:a16="http://schemas.microsoft.com/office/drawing/2014/main" id="{CFE14F21-3198-4304-8DBD-D726B23D67E4}"/>
              </a:ext>
            </a:extLst>
          </p:cNvPr>
          <p:cNvSpPr>
            <a:spLocks noGrp="1"/>
          </p:cNvSpPr>
          <p:nvPr>
            <p:ph type="title"/>
          </p:nvPr>
        </p:nvSpPr>
        <p:spPr>
          <a:xfrm>
            <a:off x="757122" y="767424"/>
            <a:ext cx="9960496" cy="640721"/>
          </a:xfrm>
        </p:spPr>
        <p:txBody>
          <a:bodyPr vert="horz" lIns="109728" tIns="54864" rIns="109728" bIns="54864" rtlCol="0" anchor="b">
            <a:normAutofit fontScale="90000"/>
          </a:bodyPr>
          <a:lstStyle/>
          <a:p>
            <a:r>
              <a:rPr lang="en-US" sz="4560" dirty="0"/>
              <a:t>Sicurezza informatica e analisi della situazione</a:t>
            </a:r>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1934" y="3088507"/>
            <a:ext cx="3906114" cy="21946"/>
          </a:xfrm>
          <a:custGeom>
            <a:avLst/>
            <a:gdLst>
              <a:gd name="csX0" fmla="*/ 0 w 3906114"/>
              <a:gd name="csY0" fmla="*/ 0 h 21946"/>
              <a:gd name="csX1" fmla="*/ 729141 w 3906114"/>
              <a:gd name="csY1" fmla="*/ 0 h 21946"/>
              <a:gd name="csX2" fmla="*/ 1419221 w 3906114"/>
              <a:gd name="csY2" fmla="*/ 0 h 21946"/>
              <a:gd name="csX3" fmla="*/ 2109302 w 3906114"/>
              <a:gd name="csY3" fmla="*/ 0 h 21946"/>
              <a:gd name="csX4" fmla="*/ 2643137 w 3906114"/>
              <a:gd name="csY4" fmla="*/ 0 h 21946"/>
              <a:gd name="csX5" fmla="*/ 3216034 w 3906114"/>
              <a:gd name="csY5" fmla="*/ 0 h 21946"/>
              <a:gd name="csX6" fmla="*/ 3906114 w 3906114"/>
              <a:gd name="csY6" fmla="*/ 0 h 21946"/>
              <a:gd name="csX7" fmla="*/ 3906114 w 3906114"/>
              <a:gd name="csY7" fmla="*/ 21946 h 21946"/>
              <a:gd name="csX8" fmla="*/ 3255095 w 3906114"/>
              <a:gd name="csY8" fmla="*/ 21946 h 21946"/>
              <a:gd name="csX9" fmla="*/ 2721259 w 3906114"/>
              <a:gd name="csY9" fmla="*/ 21946 h 21946"/>
              <a:gd name="csX10" fmla="*/ 2187424 w 3906114"/>
              <a:gd name="csY10" fmla="*/ 21946 h 21946"/>
              <a:gd name="csX11" fmla="*/ 1497344 w 3906114"/>
              <a:gd name="csY11" fmla="*/ 21946 h 21946"/>
              <a:gd name="csX12" fmla="*/ 924447 w 3906114"/>
              <a:gd name="csY12" fmla="*/ 21946 h 21946"/>
              <a:gd name="csX13" fmla="*/ 0 w 3906114"/>
              <a:gd name="csY13" fmla="*/ 21946 h 21946"/>
              <a:gd name="csX14" fmla="*/ 0 w 3906114"/>
              <a:gd name="csY14" fmla="*/ 0 h 219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906114" h="21946" fill="none" extrusionOk="0">
                <a:moveTo>
                  <a:pt x="0" y="0"/>
                </a:moveTo>
                <a:cubicBezTo>
                  <a:pt x="252156" y="-20460"/>
                  <a:pt x="476174" y="-27800"/>
                  <a:pt x="729141" y="0"/>
                </a:cubicBezTo>
                <a:cubicBezTo>
                  <a:pt x="982108" y="27800"/>
                  <a:pt x="1081401" y="-4067"/>
                  <a:pt x="1419221" y="0"/>
                </a:cubicBezTo>
                <a:cubicBezTo>
                  <a:pt x="1757041" y="4067"/>
                  <a:pt x="1835425" y="27359"/>
                  <a:pt x="2109302" y="0"/>
                </a:cubicBezTo>
                <a:cubicBezTo>
                  <a:pt x="2383179" y="-27359"/>
                  <a:pt x="2437492" y="-20254"/>
                  <a:pt x="2643137" y="0"/>
                </a:cubicBezTo>
                <a:cubicBezTo>
                  <a:pt x="2848783" y="20254"/>
                  <a:pt x="2986492" y="22460"/>
                  <a:pt x="3216034" y="0"/>
                </a:cubicBezTo>
                <a:cubicBezTo>
                  <a:pt x="3445576" y="-22460"/>
                  <a:pt x="3574572" y="-31501"/>
                  <a:pt x="3906114" y="0"/>
                </a:cubicBezTo>
                <a:cubicBezTo>
                  <a:pt x="3905647" y="10233"/>
                  <a:pt x="3905122" y="11611"/>
                  <a:pt x="3906114" y="21946"/>
                </a:cubicBezTo>
                <a:cubicBezTo>
                  <a:pt x="3684360" y="3697"/>
                  <a:pt x="3562432" y="-10333"/>
                  <a:pt x="3255095" y="21946"/>
                </a:cubicBezTo>
                <a:cubicBezTo>
                  <a:pt x="2947758" y="54225"/>
                  <a:pt x="2881475" y="33033"/>
                  <a:pt x="2721259" y="21946"/>
                </a:cubicBezTo>
                <a:cubicBezTo>
                  <a:pt x="2561043" y="10859"/>
                  <a:pt x="2330921" y="37540"/>
                  <a:pt x="2187424" y="21946"/>
                </a:cubicBezTo>
                <a:cubicBezTo>
                  <a:pt x="2043927" y="6352"/>
                  <a:pt x="1756372" y="33030"/>
                  <a:pt x="1497344" y="21946"/>
                </a:cubicBezTo>
                <a:cubicBezTo>
                  <a:pt x="1238316" y="10862"/>
                  <a:pt x="1125800" y="18078"/>
                  <a:pt x="924447" y="21946"/>
                </a:cubicBezTo>
                <a:cubicBezTo>
                  <a:pt x="723094" y="25814"/>
                  <a:pt x="399256" y="2502"/>
                  <a:pt x="0" y="21946"/>
                </a:cubicBezTo>
                <a:cubicBezTo>
                  <a:pt x="999" y="16912"/>
                  <a:pt x="-379" y="8769"/>
                  <a:pt x="0" y="0"/>
                </a:cubicBezTo>
                <a:close/>
              </a:path>
              <a:path w="3906114" h="21946" stroke="0" extrusionOk="0">
                <a:moveTo>
                  <a:pt x="0" y="0"/>
                </a:moveTo>
                <a:cubicBezTo>
                  <a:pt x="204270" y="-19114"/>
                  <a:pt x="320245" y="-8859"/>
                  <a:pt x="611958" y="0"/>
                </a:cubicBezTo>
                <a:cubicBezTo>
                  <a:pt x="903671" y="8859"/>
                  <a:pt x="954540" y="768"/>
                  <a:pt x="1145793" y="0"/>
                </a:cubicBezTo>
                <a:cubicBezTo>
                  <a:pt x="1337047" y="-768"/>
                  <a:pt x="1676795" y="-34102"/>
                  <a:pt x="1874935" y="0"/>
                </a:cubicBezTo>
                <a:cubicBezTo>
                  <a:pt x="2073075" y="34102"/>
                  <a:pt x="2202627" y="11146"/>
                  <a:pt x="2486893" y="0"/>
                </a:cubicBezTo>
                <a:cubicBezTo>
                  <a:pt x="2771159" y="-11146"/>
                  <a:pt x="2869791" y="-15785"/>
                  <a:pt x="3098850" y="0"/>
                </a:cubicBezTo>
                <a:cubicBezTo>
                  <a:pt x="3327909" y="15785"/>
                  <a:pt x="3739236" y="-28068"/>
                  <a:pt x="3906114" y="0"/>
                </a:cubicBezTo>
                <a:cubicBezTo>
                  <a:pt x="3905865" y="5270"/>
                  <a:pt x="3905823" y="17483"/>
                  <a:pt x="3906114" y="21946"/>
                </a:cubicBezTo>
                <a:cubicBezTo>
                  <a:pt x="3642508" y="23045"/>
                  <a:pt x="3480132" y="32863"/>
                  <a:pt x="3255095" y="21946"/>
                </a:cubicBezTo>
                <a:cubicBezTo>
                  <a:pt x="3030058" y="11029"/>
                  <a:pt x="2873451" y="7335"/>
                  <a:pt x="2721259" y="21946"/>
                </a:cubicBezTo>
                <a:cubicBezTo>
                  <a:pt x="2569067" y="36557"/>
                  <a:pt x="2382684" y="13320"/>
                  <a:pt x="2070240" y="21946"/>
                </a:cubicBezTo>
                <a:cubicBezTo>
                  <a:pt x="1757796" y="30572"/>
                  <a:pt x="1718913" y="11568"/>
                  <a:pt x="1419221" y="21946"/>
                </a:cubicBezTo>
                <a:cubicBezTo>
                  <a:pt x="1119529" y="32324"/>
                  <a:pt x="995238" y="9896"/>
                  <a:pt x="807264" y="21946"/>
                </a:cubicBezTo>
                <a:cubicBezTo>
                  <a:pt x="619290" y="33996"/>
                  <a:pt x="365530" y="18100"/>
                  <a:pt x="0" y="21946"/>
                </a:cubicBezTo>
                <a:cubicBezTo>
                  <a:pt x="428" y="16188"/>
                  <a:pt x="7" y="748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4" name="Content Placeholder 13">
            <a:extLst>
              <a:ext uri="{FF2B5EF4-FFF2-40B4-BE49-F238E27FC236}">
                <a16:creationId xmlns:a16="http://schemas.microsoft.com/office/drawing/2014/main" id="{C53E61C8-B876-465D-BFE8-3C7942C0E1B7}"/>
              </a:ext>
            </a:extLst>
          </p:cNvPr>
          <p:cNvSpPr>
            <a:spLocks noGrp="1"/>
          </p:cNvSpPr>
          <p:nvPr>
            <p:ph idx="1"/>
          </p:nvPr>
        </p:nvSpPr>
        <p:spPr>
          <a:xfrm>
            <a:off x="757123" y="3368650"/>
            <a:ext cx="4114800" cy="4092854"/>
          </a:xfrm>
        </p:spPr>
        <p:txBody>
          <a:bodyPr anchor="t">
            <a:normAutofit/>
          </a:bodyPr>
          <a:lstStyle/>
          <a:p>
            <a:endParaRPr lang="en-US" sz="2640"/>
          </a:p>
        </p:txBody>
      </p:sp>
      <p:pic>
        <p:nvPicPr>
          <p:cNvPr id="5" name="Content Placeholder 4" descr="Graphical user interface, application&#10;&#10;Description automatically generated">
            <a:extLst>
              <a:ext uri="{FF2B5EF4-FFF2-40B4-BE49-F238E27FC236}">
                <a16:creationId xmlns:a16="http://schemas.microsoft.com/office/drawing/2014/main" id="{7A6F1BFD-DEDB-45DD-A738-4997502072F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3154" y="1408144"/>
            <a:ext cx="12074530" cy="6791922"/>
          </a:xfrm>
          <a:prstGeom prst="rect">
            <a:avLst/>
          </a:prstGeom>
        </p:spPr>
      </p:pic>
      <p:grpSp>
        <p:nvGrpSpPr>
          <p:cNvPr id="3" name="Group 2">
            <a:extLst>
              <a:ext uri="{FF2B5EF4-FFF2-40B4-BE49-F238E27FC236}">
                <a16:creationId xmlns:a16="http://schemas.microsoft.com/office/drawing/2014/main" id="{C8D5DC2F-5938-3B19-A3CB-FC84A98038BD}"/>
              </a:ext>
            </a:extLst>
          </p:cNvPr>
          <p:cNvGrpSpPr/>
          <p:nvPr/>
        </p:nvGrpSpPr>
        <p:grpSpPr>
          <a:xfrm>
            <a:off x="10972801" y="7594540"/>
            <a:ext cx="2591913" cy="481557"/>
            <a:chOff x="5179092" y="5483822"/>
            <a:chExt cx="3294001" cy="612000"/>
          </a:xfrm>
        </p:grpSpPr>
        <p:pic>
          <p:nvPicPr>
            <p:cNvPr id="4" name="Picture 3">
              <a:extLst>
                <a:ext uri="{FF2B5EF4-FFF2-40B4-BE49-F238E27FC236}">
                  <a16:creationId xmlns:a16="http://schemas.microsoft.com/office/drawing/2014/main" id="{B5014ACA-19D1-CA13-3899-141F9118D4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7" name="Picture 6">
              <a:extLst>
                <a:ext uri="{FF2B5EF4-FFF2-40B4-BE49-F238E27FC236}">
                  <a16:creationId xmlns:a16="http://schemas.microsoft.com/office/drawing/2014/main" id="{B554EF73-4AAE-B890-F5D4-455BD6C05E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6931822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4.xml><?xml version="1.0" encoding="utf-8"?>
<p:sld xmlns:a16="http://schemas.microsoft.com/office/drawing/2014/main" xmlns:adec="http://schemas.microsoft.com/office/drawing/2017/decorative" xmlns:p16="http://schemas.microsoft.com/office/powerpoint/2015/main" xmlns:ask="http://schemas.microsoft.com/office/drawing/2018/sketchyshapes"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5">
            <a:alphaModFix amt="28000"/>
            <a:lum/>
          </a:blip>
          <a:srcRect/>
          <a:stretch>
            <a:fillRect t="-6000" b="-6000"/>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 name="Tittel 1"/>
          <p:cNvSpPr>
            <a:spLocks noGrp="1"/>
          </p:cNvSpPr>
          <p:nvPr>
            <p:ph type="title"/>
          </p:nvPr>
        </p:nvSpPr>
        <p:spPr>
          <a:xfrm>
            <a:off x="1005840" y="438150"/>
            <a:ext cx="12618720" cy="1590676"/>
          </a:xfrm>
        </p:spPr>
        <p:txBody>
          <a:bodyPr>
            <a:normAutofit/>
          </a:bodyPr>
          <a:lstStyle/>
          <a:p>
            <a:r>
              <a:rPr lang="de-DE" sz="6480"/>
              <a:t>Informazioni sulle visualizzazioni</a:t>
            </a:r>
            <a:endParaRPr lang="nb-NO" sz="648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843" y="2012847"/>
            <a:ext cx="13024714" cy="21946"/>
          </a:xfrm>
          <a:custGeom>
            <a:avLst/>
            <a:gdLst>
              <a:gd name="csX0" fmla="*/ 0 w 13024714"/>
              <a:gd name="csY0" fmla="*/ 0 h 21946"/>
              <a:gd name="csX1" fmla="*/ 685511 w 13024714"/>
              <a:gd name="csY1" fmla="*/ 0 h 21946"/>
              <a:gd name="csX2" fmla="*/ 1371023 w 13024714"/>
              <a:gd name="csY2" fmla="*/ 0 h 21946"/>
              <a:gd name="csX3" fmla="*/ 2317028 w 13024714"/>
              <a:gd name="csY3" fmla="*/ 0 h 21946"/>
              <a:gd name="csX4" fmla="*/ 2872292 w 13024714"/>
              <a:gd name="csY4" fmla="*/ 0 h 21946"/>
              <a:gd name="csX5" fmla="*/ 3427556 w 13024714"/>
              <a:gd name="csY5" fmla="*/ 0 h 21946"/>
              <a:gd name="csX6" fmla="*/ 4113068 w 13024714"/>
              <a:gd name="csY6" fmla="*/ 0 h 21946"/>
              <a:gd name="csX7" fmla="*/ 4928826 w 13024714"/>
              <a:gd name="csY7" fmla="*/ 0 h 21946"/>
              <a:gd name="csX8" fmla="*/ 5744584 w 13024714"/>
              <a:gd name="csY8" fmla="*/ 0 h 21946"/>
              <a:gd name="csX9" fmla="*/ 6560343 w 13024714"/>
              <a:gd name="csY9" fmla="*/ 0 h 21946"/>
              <a:gd name="csX10" fmla="*/ 7506348 w 13024714"/>
              <a:gd name="csY10" fmla="*/ 0 h 21946"/>
              <a:gd name="csX11" fmla="*/ 8191860 w 13024714"/>
              <a:gd name="csY11" fmla="*/ 0 h 21946"/>
              <a:gd name="csX12" fmla="*/ 9007618 w 13024714"/>
              <a:gd name="csY12" fmla="*/ 0 h 21946"/>
              <a:gd name="csX13" fmla="*/ 9693129 w 13024714"/>
              <a:gd name="csY13" fmla="*/ 0 h 21946"/>
              <a:gd name="csX14" fmla="*/ 10378641 w 13024714"/>
              <a:gd name="csY14" fmla="*/ 0 h 21946"/>
              <a:gd name="csX15" fmla="*/ 11064152 w 13024714"/>
              <a:gd name="csY15" fmla="*/ 0 h 21946"/>
              <a:gd name="csX16" fmla="*/ 11358922 w 13024714"/>
              <a:gd name="csY16" fmla="*/ 0 h 21946"/>
              <a:gd name="csX17" fmla="*/ 12174680 w 13024714"/>
              <a:gd name="csY17" fmla="*/ 0 h 21946"/>
              <a:gd name="csX18" fmla="*/ 13024714 w 13024714"/>
              <a:gd name="csY18" fmla="*/ 0 h 21946"/>
              <a:gd name="csX19" fmla="*/ 13024714 w 13024714"/>
              <a:gd name="csY19" fmla="*/ 21946 h 21946"/>
              <a:gd name="csX20" fmla="*/ 12469450 w 13024714"/>
              <a:gd name="csY20" fmla="*/ 21946 h 21946"/>
              <a:gd name="csX21" fmla="*/ 11783939 w 13024714"/>
              <a:gd name="csY21" fmla="*/ 21946 h 21946"/>
              <a:gd name="csX22" fmla="*/ 11489169 w 13024714"/>
              <a:gd name="csY22" fmla="*/ 21946 h 21946"/>
              <a:gd name="csX23" fmla="*/ 10933905 w 13024714"/>
              <a:gd name="csY23" fmla="*/ 21946 h 21946"/>
              <a:gd name="csX24" fmla="*/ 10118146 w 13024714"/>
              <a:gd name="csY24" fmla="*/ 21946 h 21946"/>
              <a:gd name="csX25" fmla="*/ 9693129 w 13024714"/>
              <a:gd name="csY25" fmla="*/ 21946 h 21946"/>
              <a:gd name="csX26" fmla="*/ 8747124 w 13024714"/>
              <a:gd name="csY26" fmla="*/ 21946 h 21946"/>
              <a:gd name="csX27" fmla="*/ 7801118 w 13024714"/>
              <a:gd name="csY27" fmla="*/ 21946 h 21946"/>
              <a:gd name="csX28" fmla="*/ 7115607 w 13024714"/>
              <a:gd name="csY28" fmla="*/ 21946 h 21946"/>
              <a:gd name="csX29" fmla="*/ 6169601 w 13024714"/>
              <a:gd name="csY29" fmla="*/ 21946 h 21946"/>
              <a:gd name="csX30" fmla="*/ 5484090 w 13024714"/>
              <a:gd name="csY30" fmla="*/ 21946 h 21946"/>
              <a:gd name="csX31" fmla="*/ 4668332 w 13024714"/>
              <a:gd name="csY31" fmla="*/ 21946 h 21946"/>
              <a:gd name="csX32" fmla="*/ 4373562 w 13024714"/>
              <a:gd name="csY32" fmla="*/ 21946 h 21946"/>
              <a:gd name="csX33" fmla="*/ 3427556 w 13024714"/>
              <a:gd name="csY33" fmla="*/ 21946 h 21946"/>
              <a:gd name="csX34" fmla="*/ 2872292 w 13024714"/>
              <a:gd name="csY34" fmla="*/ 21946 h 21946"/>
              <a:gd name="csX35" fmla="*/ 2056534 w 13024714"/>
              <a:gd name="csY35" fmla="*/ 21946 h 21946"/>
              <a:gd name="csX36" fmla="*/ 1761764 w 13024714"/>
              <a:gd name="csY36" fmla="*/ 21946 h 21946"/>
              <a:gd name="csX37" fmla="*/ 815758 w 13024714"/>
              <a:gd name="csY37" fmla="*/ 21946 h 21946"/>
              <a:gd name="csX38" fmla="*/ 0 w 13024714"/>
              <a:gd name="csY38" fmla="*/ 21946 h 21946"/>
              <a:gd name="csX39" fmla="*/ 0 w 13024714"/>
              <a:gd name="csY39" fmla="*/ 0 h 219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13024714" h="21946" fill="none" extrusionOk="0">
                <a:moveTo>
                  <a:pt x="0" y="0"/>
                </a:moveTo>
                <a:cubicBezTo>
                  <a:pt x="152281" y="-31067"/>
                  <a:pt x="486749" y="10902"/>
                  <a:pt x="685511" y="0"/>
                </a:cubicBezTo>
                <a:cubicBezTo>
                  <a:pt x="884273" y="-10902"/>
                  <a:pt x="1058152" y="9997"/>
                  <a:pt x="1371023" y="0"/>
                </a:cubicBezTo>
                <a:cubicBezTo>
                  <a:pt x="1683894" y="-9997"/>
                  <a:pt x="1900279" y="29201"/>
                  <a:pt x="2317028" y="0"/>
                </a:cubicBezTo>
                <a:cubicBezTo>
                  <a:pt x="2733778" y="-29201"/>
                  <a:pt x="2734875" y="-14625"/>
                  <a:pt x="2872292" y="0"/>
                </a:cubicBezTo>
                <a:cubicBezTo>
                  <a:pt x="3009709" y="14625"/>
                  <a:pt x="3213734" y="-7375"/>
                  <a:pt x="3427556" y="0"/>
                </a:cubicBezTo>
                <a:cubicBezTo>
                  <a:pt x="3641378" y="7375"/>
                  <a:pt x="3919573" y="-2120"/>
                  <a:pt x="4113068" y="0"/>
                </a:cubicBezTo>
                <a:cubicBezTo>
                  <a:pt x="4306563" y="2120"/>
                  <a:pt x="4578969" y="-37026"/>
                  <a:pt x="4928826" y="0"/>
                </a:cubicBezTo>
                <a:cubicBezTo>
                  <a:pt x="5278683" y="37026"/>
                  <a:pt x="5532760" y="-36008"/>
                  <a:pt x="5744584" y="0"/>
                </a:cubicBezTo>
                <a:cubicBezTo>
                  <a:pt x="5956408" y="36008"/>
                  <a:pt x="6380592" y="-38727"/>
                  <a:pt x="6560343" y="0"/>
                </a:cubicBezTo>
                <a:cubicBezTo>
                  <a:pt x="6740094" y="38727"/>
                  <a:pt x="7191515" y="-10364"/>
                  <a:pt x="7506348" y="0"/>
                </a:cubicBezTo>
                <a:cubicBezTo>
                  <a:pt x="7821181" y="10364"/>
                  <a:pt x="7934049" y="-8664"/>
                  <a:pt x="8191860" y="0"/>
                </a:cubicBezTo>
                <a:cubicBezTo>
                  <a:pt x="8449671" y="8664"/>
                  <a:pt x="8638461" y="-38679"/>
                  <a:pt x="9007618" y="0"/>
                </a:cubicBezTo>
                <a:cubicBezTo>
                  <a:pt x="9376775" y="38679"/>
                  <a:pt x="9380340" y="-26545"/>
                  <a:pt x="9693129" y="0"/>
                </a:cubicBezTo>
                <a:cubicBezTo>
                  <a:pt x="10005918" y="26545"/>
                  <a:pt x="10234197" y="-5309"/>
                  <a:pt x="10378641" y="0"/>
                </a:cubicBezTo>
                <a:cubicBezTo>
                  <a:pt x="10523085" y="5309"/>
                  <a:pt x="10868645" y="-23133"/>
                  <a:pt x="11064152" y="0"/>
                </a:cubicBezTo>
                <a:cubicBezTo>
                  <a:pt x="11259659" y="23133"/>
                  <a:pt x="11221814" y="14424"/>
                  <a:pt x="11358922" y="0"/>
                </a:cubicBezTo>
                <a:cubicBezTo>
                  <a:pt x="11496030" y="-14424"/>
                  <a:pt x="11965988" y="12857"/>
                  <a:pt x="12174680" y="0"/>
                </a:cubicBezTo>
                <a:cubicBezTo>
                  <a:pt x="12383372" y="-12857"/>
                  <a:pt x="12817775" y="29617"/>
                  <a:pt x="13024714" y="0"/>
                </a:cubicBezTo>
                <a:cubicBezTo>
                  <a:pt x="13024641" y="6940"/>
                  <a:pt x="13023889" y="16895"/>
                  <a:pt x="13024714" y="21946"/>
                </a:cubicBezTo>
                <a:cubicBezTo>
                  <a:pt x="12775680" y="19870"/>
                  <a:pt x="12720094" y="7930"/>
                  <a:pt x="12469450" y="21946"/>
                </a:cubicBezTo>
                <a:cubicBezTo>
                  <a:pt x="12218806" y="35962"/>
                  <a:pt x="11987750" y="26421"/>
                  <a:pt x="11783939" y="21946"/>
                </a:cubicBezTo>
                <a:cubicBezTo>
                  <a:pt x="11580128" y="17471"/>
                  <a:pt x="11626891" y="24678"/>
                  <a:pt x="11489169" y="21946"/>
                </a:cubicBezTo>
                <a:cubicBezTo>
                  <a:pt x="11351447" y="19215"/>
                  <a:pt x="11059047" y="38646"/>
                  <a:pt x="10933905" y="21946"/>
                </a:cubicBezTo>
                <a:cubicBezTo>
                  <a:pt x="10808763" y="5246"/>
                  <a:pt x="10419074" y="15408"/>
                  <a:pt x="10118146" y="21946"/>
                </a:cubicBezTo>
                <a:cubicBezTo>
                  <a:pt x="9817218" y="28484"/>
                  <a:pt x="9887329" y="4120"/>
                  <a:pt x="9693129" y="21946"/>
                </a:cubicBezTo>
                <a:cubicBezTo>
                  <a:pt x="9498929" y="39772"/>
                  <a:pt x="9108687" y="-1035"/>
                  <a:pt x="8747124" y="21946"/>
                </a:cubicBezTo>
                <a:cubicBezTo>
                  <a:pt x="8385562" y="44927"/>
                  <a:pt x="8234729" y="3783"/>
                  <a:pt x="7801118" y="21946"/>
                </a:cubicBezTo>
                <a:cubicBezTo>
                  <a:pt x="7367507" y="40109"/>
                  <a:pt x="7379246" y="455"/>
                  <a:pt x="7115607" y="21946"/>
                </a:cubicBezTo>
                <a:cubicBezTo>
                  <a:pt x="6851968" y="43437"/>
                  <a:pt x="6366425" y="-19748"/>
                  <a:pt x="6169601" y="21946"/>
                </a:cubicBezTo>
                <a:cubicBezTo>
                  <a:pt x="5972777" y="63640"/>
                  <a:pt x="5729383" y="44242"/>
                  <a:pt x="5484090" y="21946"/>
                </a:cubicBezTo>
                <a:cubicBezTo>
                  <a:pt x="5238797" y="-350"/>
                  <a:pt x="5017079" y="46113"/>
                  <a:pt x="4668332" y="21946"/>
                </a:cubicBezTo>
                <a:cubicBezTo>
                  <a:pt x="4319585" y="-2221"/>
                  <a:pt x="4432622" y="25539"/>
                  <a:pt x="4373562" y="21946"/>
                </a:cubicBezTo>
                <a:cubicBezTo>
                  <a:pt x="4314502" y="18354"/>
                  <a:pt x="3759313" y="4720"/>
                  <a:pt x="3427556" y="21946"/>
                </a:cubicBezTo>
                <a:cubicBezTo>
                  <a:pt x="3095799" y="39172"/>
                  <a:pt x="3004542" y="4363"/>
                  <a:pt x="2872292" y="21946"/>
                </a:cubicBezTo>
                <a:cubicBezTo>
                  <a:pt x="2740042" y="39529"/>
                  <a:pt x="2392282" y="30352"/>
                  <a:pt x="2056534" y="21946"/>
                </a:cubicBezTo>
                <a:cubicBezTo>
                  <a:pt x="1720786" y="13540"/>
                  <a:pt x="1862447" y="12082"/>
                  <a:pt x="1761764" y="21946"/>
                </a:cubicBezTo>
                <a:cubicBezTo>
                  <a:pt x="1661081" y="31811"/>
                  <a:pt x="1108082" y="16882"/>
                  <a:pt x="815758" y="21946"/>
                </a:cubicBezTo>
                <a:cubicBezTo>
                  <a:pt x="523434" y="27010"/>
                  <a:pt x="235085" y="8649"/>
                  <a:pt x="0" y="21946"/>
                </a:cubicBezTo>
                <a:cubicBezTo>
                  <a:pt x="96" y="12078"/>
                  <a:pt x="905" y="5768"/>
                  <a:pt x="0" y="0"/>
                </a:cubicBezTo>
                <a:close/>
              </a:path>
              <a:path w="13024714" h="21946" stroke="0" extrusionOk="0">
                <a:moveTo>
                  <a:pt x="0" y="0"/>
                </a:moveTo>
                <a:cubicBezTo>
                  <a:pt x="174000" y="6813"/>
                  <a:pt x="297001" y="23805"/>
                  <a:pt x="555264" y="0"/>
                </a:cubicBezTo>
                <a:cubicBezTo>
                  <a:pt x="813527" y="-23805"/>
                  <a:pt x="769952" y="1312"/>
                  <a:pt x="850034" y="0"/>
                </a:cubicBezTo>
                <a:cubicBezTo>
                  <a:pt x="930116" y="-1312"/>
                  <a:pt x="1489937" y="-18612"/>
                  <a:pt x="1796040" y="0"/>
                </a:cubicBezTo>
                <a:cubicBezTo>
                  <a:pt x="2102143" y="18612"/>
                  <a:pt x="2168509" y="981"/>
                  <a:pt x="2351304" y="0"/>
                </a:cubicBezTo>
                <a:cubicBezTo>
                  <a:pt x="2534099" y="-981"/>
                  <a:pt x="2703250" y="25211"/>
                  <a:pt x="2906568" y="0"/>
                </a:cubicBezTo>
                <a:cubicBezTo>
                  <a:pt x="3109886" y="-25211"/>
                  <a:pt x="3379694" y="818"/>
                  <a:pt x="3852573" y="0"/>
                </a:cubicBezTo>
                <a:cubicBezTo>
                  <a:pt x="4325453" y="-818"/>
                  <a:pt x="4071412" y="6498"/>
                  <a:pt x="4277590" y="0"/>
                </a:cubicBezTo>
                <a:cubicBezTo>
                  <a:pt x="4483768" y="-6498"/>
                  <a:pt x="4787598" y="-41706"/>
                  <a:pt x="5223596" y="0"/>
                </a:cubicBezTo>
                <a:cubicBezTo>
                  <a:pt x="5659594" y="41706"/>
                  <a:pt x="5817556" y="-37239"/>
                  <a:pt x="6169601" y="0"/>
                </a:cubicBezTo>
                <a:cubicBezTo>
                  <a:pt x="6521646" y="37239"/>
                  <a:pt x="6662392" y="26822"/>
                  <a:pt x="6855113" y="0"/>
                </a:cubicBezTo>
                <a:cubicBezTo>
                  <a:pt x="7047834" y="-26822"/>
                  <a:pt x="7567096" y="40814"/>
                  <a:pt x="7801118" y="0"/>
                </a:cubicBezTo>
                <a:cubicBezTo>
                  <a:pt x="8035140" y="-40814"/>
                  <a:pt x="8171178" y="4704"/>
                  <a:pt x="8356382" y="0"/>
                </a:cubicBezTo>
                <a:cubicBezTo>
                  <a:pt x="8541586" y="-4704"/>
                  <a:pt x="8709469" y="-25916"/>
                  <a:pt x="8911646" y="0"/>
                </a:cubicBezTo>
                <a:cubicBezTo>
                  <a:pt x="9113823" y="25916"/>
                  <a:pt x="9542118" y="-34645"/>
                  <a:pt x="9727405" y="0"/>
                </a:cubicBezTo>
                <a:cubicBezTo>
                  <a:pt x="9912692" y="34645"/>
                  <a:pt x="10120755" y="-9487"/>
                  <a:pt x="10282669" y="0"/>
                </a:cubicBezTo>
                <a:cubicBezTo>
                  <a:pt x="10444583" y="9487"/>
                  <a:pt x="11000956" y="-14188"/>
                  <a:pt x="11228674" y="0"/>
                </a:cubicBezTo>
                <a:cubicBezTo>
                  <a:pt x="11456392" y="14188"/>
                  <a:pt x="11703330" y="14961"/>
                  <a:pt x="12174680" y="0"/>
                </a:cubicBezTo>
                <a:cubicBezTo>
                  <a:pt x="12646030" y="-14961"/>
                  <a:pt x="12759082" y="2371"/>
                  <a:pt x="13024714" y="0"/>
                </a:cubicBezTo>
                <a:cubicBezTo>
                  <a:pt x="13023901" y="6053"/>
                  <a:pt x="13025505" y="12797"/>
                  <a:pt x="13024714" y="21946"/>
                </a:cubicBezTo>
                <a:cubicBezTo>
                  <a:pt x="12943965" y="16522"/>
                  <a:pt x="12860848" y="32846"/>
                  <a:pt x="12729944" y="21946"/>
                </a:cubicBezTo>
                <a:cubicBezTo>
                  <a:pt x="12599040" y="11047"/>
                  <a:pt x="12082301" y="547"/>
                  <a:pt x="11783939" y="21946"/>
                </a:cubicBezTo>
                <a:cubicBezTo>
                  <a:pt x="11485578" y="43345"/>
                  <a:pt x="11336828" y="7061"/>
                  <a:pt x="11098427" y="21946"/>
                </a:cubicBezTo>
                <a:cubicBezTo>
                  <a:pt x="10860026" y="36831"/>
                  <a:pt x="10792500" y="29008"/>
                  <a:pt x="10673410" y="21946"/>
                </a:cubicBezTo>
                <a:cubicBezTo>
                  <a:pt x="10554320" y="14884"/>
                  <a:pt x="10139073" y="3415"/>
                  <a:pt x="9987899" y="21946"/>
                </a:cubicBezTo>
                <a:cubicBezTo>
                  <a:pt x="9836725" y="40477"/>
                  <a:pt x="9822351" y="7407"/>
                  <a:pt x="9693129" y="21946"/>
                </a:cubicBezTo>
                <a:cubicBezTo>
                  <a:pt x="9563907" y="36486"/>
                  <a:pt x="9463575" y="12345"/>
                  <a:pt x="9398359" y="21946"/>
                </a:cubicBezTo>
                <a:cubicBezTo>
                  <a:pt x="9333143" y="31548"/>
                  <a:pt x="8972684" y="6811"/>
                  <a:pt x="8712848" y="21946"/>
                </a:cubicBezTo>
                <a:cubicBezTo>
                  <a:pt x="8453012" y="37081"/>
                  <a:pt x="8466359" y="13882"/>
                  <a:pt x="8287831" y="21946"/>
                </a:cubicBezTo>
                <a:cubicBezTo>
                  <a:pt x="8109303" y="30010"/>
                  <a:pt x="7836009" y="38945"/>
                  <a:pt x="7472073" y="21946"/>
                </a:cubicBezTo>
                <a:cubicBezTo>
                  <a:pt x="7108137" y="4947"/>
                  <a:pt x="7134996" y="26035"/>
                  <a:pt x="7047056" y="21946"/>
                </a:cubicBezTo>
                <a:cubicBezTo>
                  <a:pt x="6959116" y="17857"/>
                  <a:pt x="6578140" y="37436"/>
                  <a:pt x="6231297" y="21946"/>
                </a:cubicBezTo>
                <a:cubicBezTo>
                  <a:pt x="5884454" y="6456"/>
                  <a:pt x="6050185" y="27772"/>
                  <a:pt x="5936528" y="21946"/>
                </a:cubicBezTo>
                <a:cubicBezTo>
                  <a:pt x="5822871" y="16120"/>
                  <a:pt x="5411656" y="53964"/>
                  <a:pt x="5120769" y="21946"/>
                </a:cubicBezTo>
                <a:cubicBezTo>
                  <a:pt x="4829882" y="-10072"/>
                  <a:pt x="4866873" y="34132"/>
                  <a:pt x="4695752" y="21946"/>
                </a:cubicBezTo>
                <a:cubicBezTo>
                  <a:pt x="4524631" y="9760"/>
                  <a:pt x="4471458" y="21086"/>
                  <a:pt x="4400982" y="21946"/>
                </a:cubicBezTo>
                <a:cubicBezTo>
                  <a:pt x="4330506" y="22807"/>
                  <a:pt x="4151907" y="35822"/>
                  <a:pt x="3975965" y="21946"/>
                </a:cubicBezTo>
                <a:cubicBezTo>
                  <a:pt x="3800023" y="8070"/>
                  <a:pt x="3383688" y="48206"/>
                  <a:pt x="3160207" y="21946"/>
                </a:cubicBezTo>
                <a:cubicBezTo>
                  <a:pt x="2936726" y="-4314"/>
                  <a:pt x="2926118" y="7352"/>
                  <a:pt x="2735190" y="21946"/>
                </a:cubicBezTo>
                <a:cubicBezTo>
                  <a:pt x="2544262" y="36540"/>
                  <a:pt x="2551504" y="10651"/>
                  <a:pt x="2440420" y="21946"/>
                </a:cubicBezTo>
                <a:cubicBezTo>
                  <a:pt x="2329336" y="33242"/>
                  <a:pt x="2224641" y="42269"/>
                  <a:pt x="2015403" y="21946"/>
                </a:cubicBezTo>
                <a:cubicBezTo>
                  <a:pt x="1806165" y="1623"/>
                  <a:pt x="1736836" y="-5616"/>
                  <a:pt x="1460139" y="21946"/>
                </a:cubicBezTo>
                <a:cubicBezTo>
                  <a:pt x="1183442" y="49508"/>
                  <a:pt x="929191" y="4288"/>
                  <a:pt x="774628" y="21946"/>
                </a:cubicBezTo>
                <a:cubicBezTo>
                  <a:pt x="620065" y="39604"/>
                  <a:pt x="233428" y="-11606"/>
                  <a:pt x="0" y="21946"/>
                </a:cubicBezTo>
                <a:cubicBezTo>
                  <a:pt x="-481" y="12556"/>
                  <a:pt x="67" y="775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3" name="Plassholder for innhold 2"/>
          <p:cNvSpPr>
            <a:spLocks noGrp="1"/>
          </p:cNvSpPr>
          <p:nvPr>
            <p:ph idx="1"/>
          </p:nvPr>
        </p:nvSpPr>
        <p:spPr>
          <a:xfrm>
            <a:off x="406164" y="2225948"/>
            <a:ext cx="12618720" cy="5102352"/>
          </a:xfrm>
        </p:spPr>
        <p:txBody>
          <a:bodyPr>
            <a:normAutofit/>
          </a:bodyPr>
          <a:lstStyle/>
          <a:p>
            <a:pPr marL="0" indent="0">
              <a:buNone/>
            </a:pPr>
            <a:r>
              <a:rPr lang="en-US" sz="2040" i="1"/>
              <a:t>"Le operazioni informatiche rappresentano una sfida unica in termini di dimensioni delle reti coinvolte e del loro intrinseco livello di dinamismo. Comprendere la topografia della rete informatica è fondamentale per poter comprendere il potenziale impatto di un particolare evento o attacco su una determinata missione o operazione. In molti casi ciò si è rivelato piuttosto difficile. Saranno necessarie nuove ricerche per aiutare gli operatori a visualizzare meglio le reti esistenti, in particolare quando queste cambiano. Man mano che sviluppiamo reti che si trasformano dinamicamente in funzione della loro progettazione, nonché in funzione di altri fattori (ad esempio, computer o software aggiunti o eliminati, utenti mobili che si collegano alla rete in luoghi e momenti diversi), la comprensibilità della rete sarà messa a dura prova. Sono necessari nuovi metodi per supportare gli operatori mappando la topologia del sistema alle decisioni operative. Questa ricerca dovrà affrontare non solo la visualizzazione astratta, ma anche i tipi di supporto di visualizzazione necessari per rispondere alle varie esigenze di comprensione e proiezione degli operatori che rispondono a domande molto concrete sulle prestazioni del sistema (ad esempio, vedere la tabella 1). Ad esempio, display che assistono l'operatore nella valutazione dell'impatto di un'attività dannosa sugli attuali schemi di protezione e sulle risorse necessarie. È stato riscontrato che questo tipo di requisiti SA sono supportati in modo molto insufficiente in </a:t>
            </a:r>
            <a:r>
              <a:rPr lang="nb-NO" sz="2040" i="1"/>
              <a:t>molti strumenti esistenti. </a:t>
            </a:r>
          </a:p>
          <a:p>
            <a:endParaRPr lang="de-DE" sz="2040"/>
          </a:p>
          <a:p>
            <a:pPr marL="0" indent="0">
              <a:buNone/>
            </a:pPr>
            <a:r>
              <a:rPr lang="de-DE" sz="2040"/>
              <a:t>Endsley (dal 2014)</a:t>
            </a:r>
            <a:endParaRPr lang="nb-NO" sz="2040"/>
          </a:p>
        </p:txBody>
      </p:sp>
    </p:spTree>
    <p:custDataLst>
      <p:custData r:id="rId1"/>
      <p:tags r:id="rId2"/>
    </p:custDataLst>
    <p:extLst>
      <p:ext uri="{BB962C8B-B14F-4D97-AF65-F5344CB8AC3E}">
        <p14:creationId xmlns:p14="http://schemas.microsoft.com/office/powerpoint/2010/main" val="17997775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5.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t="-6000" b="-6000"/>
          </a:stretch>
        </a:blip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3FACA5D-1E42-4CEF-977E-F095C85CED0B}"/>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312271" y="13744"/>
            <a:ext cx="9052758" cy="7355366"/>
          </a:xfrm>
          <a:prstGeom prst="rect">
            <a:avLst/>
          </a:prstGeom>
          <a:ln>
            <a:noFill/>
          </a:ln>
        </p:spPr>
      </p:pic>
      <p:sp>
        <p:nvSpPr>
          <p:cNvPr id="5" name="Oval 4">
            <a:extLst>
              <a:ext uri="{FF2B5EF4-FFF2-40B4-BE49-F238E27FC236}">
                <a16:creationId xmlns:a16="http://schemas.microsoft.com/office/drawing/2014/main" id="{8AC2D946-D1A0-4C94-8A79-AF6E2C2C5FF6}"/>
              </a:ext>
            </a:extLst>
          </p:cNvPr>
          <p:cNvSpPr/>
          <p:nvPr/>
        </p:nvSpPr>
        <p:spPr>
          <a:xfrm>
            <a:off x="8382710" y="396789"/>
            <a:ext cx="1916214" cy="4858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nb-NO" sz="2160">
              <a:solidFill>
                <a:prstClr val="white"/>
              </a:solidFill>
              <a:latin typeface="Calibri" panose="020F0502020204030204"/>
            </a:endParaRPr>
          </a:p>
        </p:txBody>
      </p:sp>
      <p:sp>
        <p:nvSpPr>
          <p:cNvPr id="16" name="Oval 15">
            <a:extLst>
              <a:ext uri="{FF2B5EF4-FFF2-40B4-BE49-F238E27FC236}">
                <a16:creationId xmlns:a16="http://schemas.microsoft.com/office/drawing/2014/main" id="{9BC84B08-510A-4639-AC14-CF76B5BE7268}"/>
              </a:ext>
            </a:extLst>
          </p:cNvPr>
          <p:cNvSpPr/>
          <p:nvPr/>
        </p:nvSpPr>
        <p:spPr>
          <a:xfrm>
            <a:off x="8382710" y="6160518"/>
            <a:ext cx="1916214" cy="13673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nb-NO" sz="2160">
              <a:solidFill>
                <a:prstClr val="white"/>
              </a:solidFill>
              <a:latin typeface="Calibri" panose="020F0502020204030204"/>
            </a:endParaRPr>
          </a:p>
        </p:txBody>
      </p:sp>
      <p:sp>
        <p:nvSpPr>
          <p:cNvPr id="18" name="Oval 17">
            <a:extLst>
              <a:ext uri="{FF2B5EF4-FFF2-40B4-BE49-F238E27FC236}">
                <a16:creationId xmlns:a16="http://schemas.microsoft.com/office/drawing/2014/main" id="{741CBC8A-8AAD-479B-96F1-AF98FB5E876E}"/>
              </a:ext>
            </a:extLst>
          </p:cNvPr>
          <p:cNvSpPr/>
          <p:nvPr/>
        </p:nvSpPr>
        <p:spPr>
          <a:xfrm>
            <a:off x="8071734" y="4374276"/>
            <a:ext cx="2837270" cy="10844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nb-NO" sz="2160">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32626622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8" grpId="0" animBg="1"/>
    </p:bldLst>
  </p:timing>
</p:sld>
</file>

<file path=ppt/slides/slide46.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18B09-25A4-83B7-D6CF-A539BD1C8927}"/>
              </a:ext>
            </a:extLst>
          </p:cNvPr>
          <p:cNvSpPr>
            <a:spLocks noGrp="1"/>
          </p:cNvSpPr>
          <p:nvPr>
            <p:ph type="title"/>
          </p:nvPr>
        </p:nvSpPr>
        <p:spPr/>
        <p:txBody>
          <a:bodyPr/>
          <a:lstStyle/>
          <a:p>
            <a:r>
              <a:rPr lang="nb-NO" dirty="0"/>
              <a:t>Esempi</a:t>
            </a:r>
            <a:endParaRPr lang="en-GB" dirty="0"/>
          </a:p>
        </p:txBody>
      </p:sp>
      <p:sp>
        <p:nvSpPr>
          <p:cNvPr id="3" name="Content Placeholder 2">
            <a:extLst>
              <a:ext uri="{FF2B5EF4-FFF2-40B4-BE49-F238E27FC236}">
                <a16:creationId xmlns:a16="http://schemas.microsoft.com/office/drawing/2014/main" id="{5CA621CB-1328-272D-F890-D53EFB485A10}"/>
              </a:ext>
            </a:extLst>
          </p:cNvPr>
          <p:cNvSpPr>
            <a:spLocks noGrp="1"/>
          </p:cNvSpPr>
          <p:nvPr>
            <p:ph idx="1"/>
          </p:nvPr>
        </p:nvSpPr>
        <p:spPr/>
        <p:txBody>
          <a:bodyPr/>
          <a:lstStyle/>
          <a:p>
            <a:r>
              <a:rPr lang="nb-NO" dirty="0"/>
              <a:t>Promuovono SA?</a:t>
            </a:r>
          </a:p>
          <a:p>
            <a:r>
              <a:rPr lang="nb-NO" dirty="0"/>
              <a:t>In che modo?</a:t>
            </a:r>
          </a:p>
          <a:p>
            <a:r>
              <a:rPr lang="nb-NO" dirty="0"/>
              <a:t>Potrebbero essere migliori?</a:t>
            </a:r>
            <a:endParaRPr lang="en-GB" dirty="0"/>
          </a:p>
        </p:txBody>
      </p:sp>
    </p:spTree>
    <p:extLst>
      <p:ext uri="{BB962C8B-B14F-4D97-AF65-F5344CB8AC3E}">
        <p14:creationId xmlns:p14="http://schemas.microsoft.com/office/powerpoint/2010/main" val="124250912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7.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42722-5893-16F7-E2CB-973EE90C5CC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9017F08-9F85-E506-79BA-0AA9B30B94AC}"/>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86B98DA-0A98-E9F3-F77E-E65B914EC6C3}"/>
              </a:ext>
            </a:extLst>
          </p:cNvPr>
          <p:cNvPicPr>
            <a:picLocks noChangeAspect="1"/>
          </p:cNvPicPr>
          <p:nvPr/>
        </p:nvPicPr>
        <p:blipFill>
          <a:blip r:embed="rId3"/>
          <a:stretch>
            <a:fillRect/>
          </a:stretch>
        </p:blipFill>
        <p:spPr>
          <a:xfrm>
            <a:off x="1" y="4797"/>
            <a:ext cx="9625403" cy="4709818"/>
          </a:xfrm>
          <a:prstGeom prst="rect">
            <a:avLst/>
          </a:prstGeom>
        </p:spPr>
      </p:pic>
      <p:pic>
        <p:nvPicPr>
          <p:cNvPr id="7" name="Picture 6">
            <a:extLst>
              <a:ext uri="{FF2B5EF4-FFF2-40B4-BE49-F238E27FC236}">
                <a16:creationId xmlns:a16="http://schemas.microsoft.com/office/drawing/2014/main" id="{0624B143-686F-AFF8-BE7B-8DE242831C27}"/>
              </a:ext>
            </a:extLst>
          </p:cNvPr>
          <p:cNvPicPr>
            <a:picLocks noChangeAspect="1"/>
          </p:cNvPicPr>
          <p:nvPr/>
        </p:nvPicPr>
        <p:blipFill>
          <a:blip r:embed="rId4"/>
          <a:stretch>
            <a:fillRect/>
          </a:stretch>
        </p:blipFill>
        <p:spPr>
          <a:xfrm>
            <a:off x="2225415" y="1334230"/>
            <a:ext cx="11858435" cy="6457220"/>
          </a:xfrm>
          <a:prstGeom prst="rect">
            <a:avLst/>
          </a:prstGeom>
        </p:spPr>
      </p:pic>
      <p:pic>
        <p:nvPicPr>
          <p:cNvPr id="9" name="Picture 8">
            <a:extLst>
              <a:ext uri="{FF2B5EF4-FFF2-40B4-BE49-F238E27FC236}">
                <a16:creationId xmlns:a16="http://schemas.microsoft.com/office/drawing/2014/main" id="{6826FAC7-8562-5758-02B5-59FD6F595C0D}"/>
              </a:ext>
            </a:extLst>
          </p:cNvPr>
          <p:cNvPicPr>
            <a:picLocks noChangeAspect="1"/>
          </p:cNvPicPr>
          <p:nvPr/>
        </p:nvPicPr>
        <p:blipFill>
          <a:blip r:embed="rId5"/>
          <a:stretch>
            <a:fillRect/>
          </a:stretch>
        </p:blipFill>
        <p:spPr>
          <a:xfrm>
            <a:off x="2094808" y="-24987"/>
            <a:ext cx="10403227" cy="8249789"/>
          </a:xfrm>
          <a:prstGeom prst="rect">
            <a:avLst/>
          </a:prstGeom>
        </p:spPr>
      </p:pic>
    </p:spTree>
    <p:custDataLst>
      <p:tags r:id="rId1"/>
    </p:custDataLst>
    <p:extLst>
      <p:ext uri="{BB962C8B-B14F-4D97-AF65-F5344CB8AC3E}">
        <p14:creationId xmlns:p14="http://schemas.microsoft.com/office/powerpoint/2010/main" val="269116675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A303F-FBF7-FB44-CFC2-2E0D3634149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6EDEE9E-2BF2-58A3-7795-7D26FE16E8FB}"/>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BD759FC-2AD9-828C-EDDC-007045CD6A48}"/>
              </a:ext>
            </a:extLst>
          </p:cNvPr>
          <p:cNvPicPr>
            <a:picLocks noChangeAspect="1"/>
          </p:cNvPicPr>
          <p:nvPr/>
        </p:nvPicPr>
        <p:blipFill>
          <a:blip r:embed="rId3"/>
          <a:stretch>
            <a:fillRect/>
          </a:stretch>
        </p:blipFill>
        <p:spPr>
          <a:xfrm>
            <a:off x="1" y="-86019"/>
            <a:ext cx="11134374" cy="4229690"/>
          </a:xfrm>
          <a:prstGeom prst="rect">
            <a:avLst/>
          </a:prstGeom>
        </p:spPr>
      </p:pic>
      <p:pic>
        <p:nvPicPr>
          <p:cNvPr id="7" name="Picture 6">
            <a:extLst>
              <a:ext uri="{FF2B5EF4-FFF2-40B4-BE49-F238E27FC236}">
                <a16:creationId xmlns:a16="http://schemas.microsoft.com/office/drawing/2014/main" id="{21A65C4F-42E0-DE5B-C964-77CB3AA9D149}"/>
              </a:ext>
            </a:extLst>
          </p:cNvPr>
          <p:cNvPicPr>
            <a:picLocks noChangeAspect="1"/>
          </p:cNvPicPr>
          <p:nvPr/>
        </p:nvPicPr>
        <p:blipFill>
          <a:blip r:embed="rId4"/>
          <a:stretch>
            <a:fillRect/>
          </a:stretch>
        </p:blipFill>
        <p:spPr>
          <a:xfrm>
            <a:off x="2851162" y="1365501"/>
            <a:ext cx="10773398" cy="6635089"/>
          </a:xfrm>
          <a:prstGeom prst="rect">
            <a:avLst/>
          </a:prstGeom>
        </p:spPr>
      </p:pic>
    </p:spTree>
    <p:custDataLst>
      <p:tags r:id="rId1"/>
    </p:custDataLst>
    <p:extLst>
      <p:ext uri="{BB962C8B-B14F-4D97-AF65-F5344CB8AC3E}">
        <p14:creationId xmlns:p14="http://schemas.microsoft.com/office/powerpoint/2010/main" val="957776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5">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005840" y="438151"/>
            <a:ext cx="12618720" cy="791210"/>
          </a:xfrm>
        </p:spPr>
        <p:txBody>
          <a:bodyPr>
            <a:normAutofit fontScale="90000"/>
          </a:bodyPr>
          <a:lstStyle/>
          <a:p>
            <a:r>
              <a:rPr lang="de-DE" dirty="0" err="1"/>
              <a:t>Visualizzazioni </a:t>
            </a:r>
            <a:r>
              <a:rPr lang="de-DE" dirty="0" err="1"/>
              <a:t>SA-miglioranti </a:t>
            </a:r>
            <a:r>
              <a:rPr lang="de-DE" dirty="0" err="1"/>
              <a:t>dell'</a:t>
            </a:r>
            <a:r>
              <a:rPr lang="de-DE" dirty="0" err="1"/>
              <a:t> </a:t>
            </a:r>
            <a:r>
              <a:rPr lang="de-DE" dirty="0"/>
              <a:t>: un </a:t>
            </a:r>
            <a:r>
              <a:rPr lang="de-DE" dirty="0" err="1">
                <a:hlinkClick r:id="rId6"/>
              </a:rPr>
              <a:t>esempio SCADA</a:t>
            </a:r>
            <a:endParaRPr lang="nb-NO" dirty="0"/>
          </a:p>
        </p:txBody>
      </p:sp>
      <p:pic>
        <p:nvPicPr>
          <p:cNvPr id="5" name="Plassholder for innhold 4"/>
          <p:cNvPicPr>
            <a:picLocks noGrp="1" noChangeAspect="1"/>
          </p:cNvPicPr>
          <p:nvPr>
            <p:ph idx="1"/>
          </p:nvPr>
        </p:nvPicPr>
        <p:blipFill>
          <a:blip r:embed="rId7" cstate="email">
            <a:extLst>
              <a:ext uri="{28A0092B-C50C-407E-A947-70E740481C1C}">
                <a14:useLocalDpi xmlns:a14="http://schemas.microsoft.com/office/drawing/2010/main"/>
              </a:ext>
            </a:extLst>
          </a:blip>
          <a:stretch>
            <a:fillRect/>
          </a:stretch>
        </p:blipFill>
        <p:spPr>
          <a:xfrm>
            <a:off x="406400" y="1556229"/>
            <a:ext cx="13290773" cy="5799611"/>
          </a:xfrm>
        </p:spPr>
      </p:pic>
      <p:sp>
        <p:nvSpPr>
          <p:cNvPr id="6" name="Ellipse 5"/>
          <p:cNvSpPr/>
          <p:nvPr/>
        </p:nvSpPr>
        <p:spPr>
          <a:xfrm>
            <a:off x="406401" y="1452880"/>
            <a:ext cx="2631439" cy="6299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nb-NO" sz="2160">
              <a:solidFill>
                <a:prstClr val="white"/>
              </a:solidFill>
              <a:latin typeface="Calibri" panose="020F0502020204030204"/>
            </a:endParaRPr>
          </a:p>
        </p:txBody>
      </p:sp>
      <p:sp>
        <p:nvSpPr>
          <p:cNvPr id="7" name="Ellipse 6"/>
          <p:cNvSpPr/>
          <p:nvPr/>
        </p:nvSpPr>
        <p:spPr>
          <a:xfrm>
            <a:off x="2545080" y="3895129"/>
            <a:ext cx="1280160" cy="49188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nb-NO" sz="2160">
              <a:solidFill>
                <a:prstClr val="white"/>
              </a:solidFill>
              <a:latin typeface="Calibri" panose="020F0502020204030204"/>
            </a:endParaRPr>
          </a:p>
        </p:txBody>
      </p:sp>
      <p:sp>
        <p:nvSpPr>
          <p:cNvPr id="8" name="Ellipse 7"/>
          <p:cNvSpPr/>
          <p:nvPr/>
        </p:nvSpPr>
        <p:spPr>
          <a:xfrm>
            <a:off x="4043680" y="3826112"/>
            <a:ext cx="1381760" cy="6299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nb-NO" sz="2160">
              <a:solidFill>
                <a:prstClr val="white"/>
              </a:solidFill>
              <a:latin typeface="Calibri" panose="020F0502020204030204"/>
            </a:endParaRPr>
          </a:p>
        </p:txBody>
      </p:sp>
      <p:sp>
        <p:nvSpPr>
          <p:cNvPr id="9" name="Ellipse 8"/>
          <p:cNvSpPr/>
          <p:nvPr/>
        </p:nvSpPr>
        <p:spPr>
          <a:xfrm>
            <a:off x="6278880" y="3832066"/>
            <a:ext cx="1259842" cy="6299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nb-NO" sz="2160">
              <a:solidFill>
                <a:prstClr val="white"/>
              </a:solidFill>
              <a:latin typeface="Calibri" panose="020F0502020204030204"/>
            </a:endParaRPr>
          </a:p>
        </p:txBody>
      </p:sp>
    </p:spTree>
    <p:custDataLst>
      <p:custData r:id="rId1"/>
      <p:tags r:id="rId2"/>
    </p:custDataLst>
    <p:extLst>
      <p:ext uri="{BB962C8B-B14F-4D97-AF65-F5344CB8AC3E}">
        <p14:creationId xmlns:p14="http://schemas.microsoft.com/office/powerpoint/2010/main" val="194364693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16="http://schemas.microsoft.com/office/drawing/2014/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2A9582C-046E-6B71-0746-C12A631D9EAB}"/>
              </a:ext>
            </a:extLst>
          </p:cNvPr>
          <p:cNvSpPr>
            <a:spLocks noGrp="1" noRot="1" noChangeArrowheads="1"/>
          </p:cNvSpPr>
          <p:nvPr>
            <p:ph type="title"/>
          </p:nvPr>
        </p:nvSpPr>
        <p:spPr>
          <a:xfrm>
            <a:off x="731522" y="327660"/>
            <a:ext cx="4813301" cy="1394461"/>
          </a:xfrm>
        </p:spPr>
        <p:txBody>
          <a:bodyPr anchor="b">
            <a:normAutofit/>
          </a:bodyPr>
          <a:lstStyle/>
          <a:p>
            <a:pPr eaLnBrk="1" hangingPunct="1">
              <a:defRPr/>
            </a:pPr>
            <a:r>
              <a:rPr lang="en-US" altLang="nb-NO"/>
              <a:t>Definizioni</a:t>
            </a:r>
          </a:p>
        </p:txBody>
      </p:sp>
      <p:pic>
        <p:nvPicPr>
          <p:cNvPr id="3" name="Picture 2">
            <a:extLst>
              <a:ext uri="{FF2B5EF4-FFF2-40B4-BE49-F238E27FC236}">
                <a16:creationId xmlns:a16="http://schemas.microsoft.com/office/drawing/2014/main" id="{35D56E48-849F-6FCE-702C-D64C2143ED6F}"/>
              </a:ext>
            </a:extLst>
          </p:cNvPr>
          <p:cNvPicPr>
            <a:picLocks noChangeAspect="1"/>
          </p:cNvPicPr>
          <p:nvPr/>
        </p:nvPicPr>
        <p:blipFill>
          <a:blip r:embed="rId3"/>
          <a:stretch>
            <a:fillRect/>
          </a:stretch>
        </p:blipFill>
        <p:spPr>
          <a:xfrm>
            <a:off x="5720082" y="1385890"/>
            <a:ext cx="8957276" cy="5374364"/>
          </a:xfrm>
          <a:prstGeom prst="rect">
            <a:avLst/>
          </a:prstGeom>
          <a:noFill/>
        </p:spPr>
      </p:pic>
      <p:sp>
        <p:nvSpPr>
          <p:cNvPr id="3075" name="Rectangle 3">
            <a:extLst>
              <a:ext uri="{FF2B5EF4-FFF2-40B4-BE49-F238E27FC236}">
                <a16:creationId xmlns:a16="http://schemas.microsoft.com/office/drawing/2014/main" id="{902E8FC1-50EA-9E17-F88C-4FB41F0C43D0}"/>
              </a:ext>
            </a:extLst>
          </p:cNvPr>
          <p:cNvSpPr>
            <a:spLocks noGrp="1" noRot="1" noChangeArrowheads="1"/>
          </p:cNvSpPr>
          <p:nvPr>
            <p:ph type="body" sz="half" idx="2"/>
          </p:nvPr>
        </p:nvSpPr>
        <p:spPr>
          <a:xfrm>
            <a:off x="731522" y="1722123"/>
            <a:ext cx="4813301" cy="5629276"/>
          </a:xfrm>
        </p:spPr>
        <p:txBody>
          <a:bodyPr>
            <a:normAutofit/>
          </a:bodyPr>
          <a:lstStyle/>
          <a:p>
            <a:pPr eaLnBrk="1" hangingPunct="1">
              <a:defRPr/>
            </a:pPr>
            <a:r>
              <a:rPr lang="en-US" altLang="nb-NO" i="1" dirty="0"/>
              <a:t>riflettere sul pensiero</a:t>
            </a:r>
          </a:p>
          <a:p>
            <a:pPr eaLnBrk="1" hangingPunct="1">
              <a:defRPr/>
            </a:pPr>
            <a:r>
              <a:rPr lang="en-US" altLang="nb-NO" dirty="0"/>
              <a:t>Consapevolezza delle proprie conoscenze</a:t>
            </a:r>
          </a:p>
          <a:p>
            <a:pPr eaLnBrk="1" hangingPunct="1">
              <a:defRPr/>
            </a:pPr>
            <a:endParaRPr lang="en-US" altLang="nb-NO" dirty="0"/>
          </a:p>
          <a:p>
            <a:pPr eaLnBrk="1" hangingPunct="1">
              <a:defRPr/>
            </a:pPr>
            <a:r>
              <a:rPr lang="en-US" altLang="nb-NO" dirty="0"/>
              <a:t>Conoscenza della regolazione della propria conoscenza e cognizione: auto-monitoraggio dei livelli di comprensione e previsione del proprio rendimento in un determinato compito.</a:t>
            </a:r>
          </a:p>
          <a:p>
            <a:pPr eaLnBrk="1" hangingPunct="1">
              <a:defRPr/>
            </a:pPr>
            <a:r>
              <a:rPr lang="en-US" altLang="nb-NO" i="1" dirty="0"/>
              <a:t>Autoregolazione</a:t>
            </a:r>
            <a:r>
              <a:rPr lang="en-US" altLang="nb-NO" dirty="0"/>
              <a:t>: gli studenti monitorano la propria comprensione e valutano le proprie capacità senza l'aiuto dell'insegnante.</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0.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4" name="Freeform: Shape 18">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84126" cy="82296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a:endParaRPr lang="en-US" sz="2160">
              <a:solidFill>
                <a:prstClr val="white"/>
              </a:solidFill>
              <a:latin typeface="Calibri" panose="020F0502020204030204"/>
            </a:endParaRPr>
          </a:p>
        </p:txBody>
      </p:sp>
      <p:sp>
        <p:nvSpPr>
          <p:cNvPr id="12" name="Tittel 2">
            <a:extLst>
              <a:ext uri="{FF2B5EF4-FFF2-40B4-BE49-F238E27FC236}">
                <a16:creationId xmlns:a16="http://schemas.microsoft.com/office/drawing/2014/main" id="{0130F847-9A87-AB4D-8D0D-FF9DA6C9AB2A}"/>
              </a:ext>
            </a:extLst>
          </p:cNvPr>
          <p:cNvSpPr txBox="1">
            <a:spLocks/>
          </p:cNvSpPr>
          <p:nvPr/>
        </p:nvSpPr>
        <p:spPr>
          <a:xfrm>
            <a:off x="1005841" y="731521"/>
            <a:ext cx="4487209" cy="1597007"/>
          </a:xfrm>
          <a:prstGeom prst="rect">
            <a:avLst/>
          </a:prstGeom>
        </p:spPr>
        <p:txBody>
          <a:bodyPr vert="horz" lIns="109728" tIns="54864" rIns="109728" bIns="54864" rtlCol="0" anchor="ctr" anchorCtr="0">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a:lnSpc>
                <a:spcPct val="90000"/>
              </a:lnSpc>
              <a:spcAft>
                <a:spcPts val="720"/>
              </a:spcAft>
            </a:pPr>
            <a:r>
              <a:rPr lang="en-US" sz="4440" dirty="0">
                <a:solidFill>
                  <a:prstClr val="black"/>
                </a:solidFill>
                <a:latin typeface="Calibri Light" panose="020F0302020204030204"/>
              </a:rPr>
              <a:t>Centri operativi di sicurezza (SOC)</a:t>
            </a:r>
          </a:p>
        </p:txBody>
      </p:sp>
      <p:sp>
        <p:nvSpPr>
          <p:cNvPr id="4" name="TekstSylinder 3"/>
          <p:cNvSpPr txBox="1"/>
          <p:nvPr/>
        </p:nvSpPr>
        <p:spPr>
          <a:xfrm>
            <a:off x="1034840" y="2632923"/>
            <a:ext cx="4112401" cy="4690303"/>
          </a:xfrm>
          <a:prstGeom prst="rect">
            <a:avLst/>
          </a:prstGeom>
        </p:spPr>
        <p:txBody>
          <a:bodyPr vert="horz" lIns="109728" tIns="54864" rIns="109728" bIns="54864" rtlCol="0">
            <a:normAutofit/>
          </a:bodyPr>
          <a:lstStyle/>
          <a:p>
            <a:pPr marL="457188" indent="-274320" defTabSz="1097280">
              <a:lnSpc>
                <a:spcPct val="90000"/>
              </a:lnSpc>
              <a:spcAft>
                <a:spcPts val="720"/>
              </a:spcAft>
              <a:buFont typeface="Arial" panose="020B0604020202020204" pitchFamily="34" charset="0"/>
              <a:buChar char="•"/>
            </a:pPr>
            <a:r>
              <a:rPr lang="en-US" sz="2040">
                <a:solidFill>
                  <a:prstClr val="black"/>
                </a:solidFill>
                <a:latin typeface="Calibri" panose="020F0502020204030204"/>
              </a:rPr>
              <a:t>Le organizzazioni affidano le loro operazioni di sicurezza informatica ai SOC </a:t>
            </a:r>
          </a:p>
          <a:p>
            <a:pPr marL="457188" indent="-274320" defTabSz="1097280">
              <a:lnSpc>
                <a:spcPct val="90000"/>
              </a:lnSpc>
              <a:spcAft>
                <a:spcPts val="720"/>
              </a:spcAft>
              <a:buFont typeface="Arial" panose="020B0604020202020204" pitchFamily="34" charset="0"/>
              <a:buChar char="•"/>
            </a:pPr>
            <a:endParaRPr lang="en-US" sz="2040">
              <a:solidFill>
                <a:prstClr val="black"/>
              </a:solidFill>
              <a:latin typeface="Calibri" panose="020F0502020204030204"/>
            </a:endParaRPr>
          </a:p>
          <a:p>
            <a:pPr marL="457188" indent="-274320" defTabSz="1097280">
              <a:lnSpc>
                <a:spcPct val="90000"/>
              </a:lnSpc>
              <a:spcAft>
                <a:spcPts val="720"/>
              </a:spcAft>
              <a:buFont typeface="Arial" panose="020B0604020202020204" pitchFamily="34" charset="0"/>
              <a:buChar char="•"/>
            </a:pPr>
            <a:r>
              <a:rPr lang="en-US" sz="2040">
                <a:solidFill>
                  <a:prstClr val="black"/>
                </a:solidFill>
                <a:latin typeface="Calibri" panose="020F0502020204030204"/>
              </a:rPr>
              <a:t>I team SOC coprono molteplici attività di sicurezza e analizzano </a:t>
            </a:r>
            <a:br>
              <a:rPr lang="en-US" sz="2040">
                <a:solidFill>
                  <a:prstClr val="black"/>
                </a:solidFill>
                <a:latin typeface="Calibri" panose="020F0502020204030204"/>
              </a:rPr>
            </a:br>
            <a:r>
              <a:rPr lang="en-US" sz="2040">
                <a:solidFill>
                  <a:prstClr val="black"/>
                </a:solidFill>
                <a:latin typeface="Calibri" panose="020F0502020204030204"/>
              </a:rPr>
              <a:t>flussi di dati grandi e continui </a:t>
            </a:r>
            <a:br>
              <a:rPr lang="en-US" sz="2040">
                <a:solidFill>
                  <a:prstClr val="black"/>
                </a:solidFill>
                <a:latin typeface="Calibri" panose="020F0502020204030204"/>
              </a:rPr>
            </a:br>
            <a:endParaRPr lang="en-US" sz="2040">
              <a:solidFill>
                <a:prstClr val="black"/>
              </a:solidFill>
              <a:latin typeface="Calibri" panose="020F0502020204030204"/>
            </a:endParaRPr>
          </a:p>
          <a:p>
            <a:pPr marL="457188" indent="-274320" defTabSz="1097280">
              <a:lnSpc>
                <a:spcPct val="90000"/>
              </a:lnSpc>
              <a:spcAft>
                <a:spcPts val="720"/>
              </a:spcAft>
              <a:buFont typeface="Arial" panose="020B0604020202020204" pitchFamily="34" charset="0"/>
              <a:buChar char="•"/>
            </a:pPr>
            <a:r>
              <a:rPr lang="en-US" sz="2040">
                <a:solidFill>
                  <a:prstClr val="black"/>
                </a:solidFill>
                <a:latin typeface="Calibri" panose="020F0502020204030204"/>
              </a:rPr>
              <a:t>I compiti tecnici e il processo decisionale sono assegnati a diverse </a:t>
            </a:r>
            <a:br>
              <a:rPr lang="en-US" sz="2040">
                <a:solidFill>
                  <a:prstClr val="black"/>
                </a:solidFill>
                <a:latin typeface="Calibri" panose="020F0502020204030204"/>
              </a:rPr>
            </a:br>
            <a:r>
              <a:rPr lang="en-US" sz="2040">
                <a:solidFill>
                  <a:prstClr val="black"/>
                </a:solidFill>
                <a:latin typeface="Calibri" panose="020F0502020204030204"/>
              </a:rPr>
              <a:t>posizioni all'interno del SOC (Muniz et al., 2015) </a:t>
            </a:r>
          </a:p>
          <a:p>
            <a:pPr marL="457188" indent="-274320" defTabSz="1097280">
              <a:lnSpc>
                <a:spcPct val="90000"/>
              </a:lnSpc>
              <a:spcAft>
                <a:spcPts val="720"/>
              </a:spcAft>
              <a:buFont typeface="Arial" panose="020B0604020202020204" pitchFamily="34" charset="0"/>
              <a:buChar char="•"/>
            </a:pPr>
            <a:endParaRPr lang="en-US" sz="2040">
              <a:solidFill>
                <a:prstClr val="black"/>
              </a:solidFill>
              <a:latin typeface="Calibri" panose="020F0502020204030204"/>
            </a:endParaRPr>
          </a:p>
          <a:p>
            <a:pPr marL="457188" indent="-274320" defTabSz="1097280">
              <a:lnSpc>
                <a:spcPct val="90000"/>
              </a:lnSpc>
              <a:spcAft>
                <a:spcPts val="720"/>
              </a:spcAft>
              <a:buFont typeface="Arial" panose="020B0604020202020204" pitchFamily="34" charset="0"/>
              <a:buChar char="•"/>
            </a:pPr>
            <a:endParaRPr lang="en-US" sz="2040">
              <a:solidFill>
                <a:prstClr val="black"/>
              </a:solidFill>
              <a:latin typeface="Calibri" panose="020F0502020204030204"/>
            </a:endParaRPr>
          </a:p>
        </p:txBody>
      </p:sp>
      <p:pic>
        <p:nvPicPr>
          <p:cNvPr id="3" name="Bild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0049" y="794300"/>
            <a:ext cx="4335169" cy="6669491"/>
          </a:xfrm>
          <a:prstGeom prst="rect">
            <a:avLst/>
          </a:prstGeom>
        </p:spPr>
      </p:pic>
    </p:spTree>
    <p:custDataLst>
      <p:tags r:id="rId1"/>
    </p:custDataLst>
    <p:extLst>
      <p:ext uri="{BB962C8B-B14F-4D97-AF65-F5344CB8AC3E}">
        <p14:creationId xmlns:p14="http://schemas.microsoft.com/office/powerpoint/2010/main" val="83556849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14="http://schemas.microsoft.com/office/drawing/2010/main" xmlns:a16="http://schemas.microsoft.com/office/drawing/2014/main" xmlns:dgm="http://schemas.openxmlformats.org/drawingml/2006/diagram"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a:xfrm>
            <a:off x="13821162" y="7791451"/>
            <a:ext cx="801788" cy="438150"/>
          </a:xfrm>
        </p:spPr>
        <p:txBody>
          <a:bodyPr/>
          <a:lstStyle/>
          <a:p>
            <a:pPr defTabSz="1097280"/>
            <a:fld id="{91853A39-49B3-554A-AE82-85611CEBD8E3}" type="slidenum">
              <a:rPr lang="nb-NO">
                <a:solidFill>
                  <a:prstClr val="black">
                    <a:tint val="75000"/>
                  </a:prstClr>
                </a:solidFill>
                <a:latin typeface="Calibri" panose="020F0502020204030204"/>
              </a:rPr>
              <a:t>51</a:t>
            </a:fld>
            <a:endParaRPr lang="nb-NO" dirty="0">
              <a:solidFill>
                <a:prstClr val="black">
                  <a:tint val="75000"/>
                </a:prstClr>
              </a:solidFill>
              <a:latin typeface="Calibri" panose="020F0502020204030204"/>
            </a:endParaRPr>
          </a:p>
        </p:txBody>
      </p:sp>
      <p:pic>
        <p:nvPicPr>
          <p:cNvPr id="6" name="Bild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6303" y="1685641"/>
            <a:ext cx="5647530" cy="4002422"/>
          </a:xfrm>
          <a:prstGeom prst="rect">
            <a:avLst/>
          </a:prstGeom>
        </p:spPr>
      </p:pic>
      <p:sp>
        <p:nvSpPr>
          <p:cNvPr id="15"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a:r>
              <a:rPr lang="nb-NO" sz="3200" dirty="0">
                <a:solidFill>
                  <a:prstClr val="black"/>
                </a:solidFill>
                <a:latin typeface="Helvetica Neue" charset="0"/>
                <a:ea typeface="Helvetica Neue" charset="0"/>
                <a:cs typeface="Helvetica Neue" charset="0"/>
              </a:rPr>
              <a:t>Sistemi socio-tecnici (</a:t>
            </a:r>
            <a:r>
              <a:rPr lang="nb-NO" sz="3200" dirty="0" err="1">
                <a:solidFill>
                  <a:prstClr val="black"/>
                </a:solidFill>
                <a:latin typeface="Helvetica Neue" charset="0"/>
                <a:ea typeface="Helvetica Neue" charset="0"/>
                <a:cs typeface="Helvetica Neue" charset="0"/>
              </a:rPr>
              <a:t>STS</a:t>
            </a:r>
            <a:r>
              <a:rPr lang="nb-NO" sz="3200" dirty="0">
                <a:solidFill>
                  <a:prstClr val="black"/>
                </a:solidFill>
                <a:latin typeface="Helvetica Neue" charset="0"/>
                <a:ea typeface="Helvetica Neue" charset="0"/>
                <a:cs typeface="Helvetica Neue" charset="0"/>
              </a:rPr>
              <a:t>)</a:t>
            </a:r>
          </a:p>
        </p:txBody>
      </p:sp>
      <p:graphicFrame>
        <p:nvGraphicFramePr>
          <p:cNvPr id="18" name="TekstSylinder 15">
            <a:extLst>
              <a:ext uri="{FF2B5EF4-FFF2-40B4-BE49-F238E27FC236}">
                <a16:creationId xmlns:a16="http://schemas.microsoft.com/office/drawing/2014/main" id="{B60A9056-AB5A-42DA-8C31-125A1F3FABE9}"/>
              </a:ext>
            </a:extLst>
          </p:cNvPr>
          <p:cNvGraphicFramePr/>
          <p:nvPr/>
        </p:nvGraphicFramePr>
        <p:xfrm>
          <a:off x="222233" y="1415823"/>
          <a:ext cx="7574476" cy="6315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5233295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2.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600" name="Google Shape;600;p94"/>
          <p:cNvSpPr txBox="1">
            <a:spLocks noGrp="1"/>
          </p:cNvSpPr>
          <p:nvPr>
            <p:ph type="title"/>
          </p:nvPr>
        </p:nvSpPr>
        <p:spPr>
          <a:xfrm>
            <a:off x="839657" y="6589165"/>
            <a:ext cx="8354486" cy="1391040"/>
          </a:xfrm>
          <a:prstGeom prst="rect">
            <a:avLst/>
          </a:prstGeom>
        </p:spPr>
        <p:txBody>
          <a:bodyPr spcFirstLastPara="1" vert="horz" wrap="square" lIns="109728" tIns="54864" rIns="109728" bIns="54864" rtlCol="0" anchor="ctr" anchorCtr="0">
            <a:normAutofit/>
          </a:bodyPr>
          <a:lstStyle/>
          <a:p>
            <a:pPr>
              <a:spcBef>
                <a:spcPct val="0"/>
              </a:spcBef>
            </a:pPr>
            <a:r>
              <a:rPr lang="en-US" sz="4440">
                <a:solidFill>
                  <a:srgbClr val="FFFFFF"/>
                </a:solidFill>
              </a:rPr>
              <a:t>Vettori di attacco e exploit cognitivi</a:t>
            </a:r>
          </a:p>
        </p:txBody>
      </p:sp>
      <p:pic>
        <p:nvPicPr>
          <p:cNvPr id="599" name="Google Shape;599;p94"/>
          <p:cNvPicPr preferRelativeResize="0"/>
          <p:nvPr/>
        </p:nvPicPr>
        <p:blipFill>
          <a:blip r:embed="rId3"/>
          <a:stretch>
            <a:fillRect/>
          </a:stretch>
        </p:blipFill>
        <p:spPr>
          <a:xfrm>
            <a:off x="574243" y="716725"/>
            <a:ext cx="13593059" cy="4927483"/>
          </a:xfrm>
          <a:prstGeom prst="rect">
            <a:avLst/>
          </a:prstGeom>
          <a:noFill/>
        </p:spPr>
      </p:pic>
    </p:spTree>
    <p:extLst>
      <p:ext uri="{BB962C8B-B14F-4D97-AF65-F5344CB8AC3E}">
        <p14:creationId xmlns:p14="http://schemas.microsoft.com/office/powerpoint/2010/main" val="30977017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3.xml><?xml version="1.0" encoding="utf-8"?>
<p:sld xmlns:a14="http://schemas.microsoft.com/office/drawing/2010/main"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15600" y="2404534"/>
            <a:ext cx="6196079" cy="4901954"/>
          </a:xfrm>
          <a:prstGeom prst="ellipse">
            <a:avLst/>
          </a:prstGeom>
          <a:ln>
            <a:noFill/>
          </a:ln>
          <a:effectLst>
            <a:softEdge rad="112500"/>
          </a:effectLst>
        </p:spPr>
      </p:pic>
      <p:sp>
        <p:nvSpPr>
          <p:cNvPr id="13" name="Tittel 2">
            <a:extLst>
              <a:ext uri="{FF2B5EF4-FFF2-40B4-BE49-F238E27FC236}">
                <a16:creationId xmlns:a16="http://schemas.microsoft.com/office/drawing/2014/main" id="{0130F847-9A87-AB4D-8D0D-FF9DA6C9AB2A}"/>
              </a:ext>
            </a:extLst>
          </p:cNvPr>
          <p:cNvSpPr txBox="1">
            <a:spLocks/>
          </p:cNvSpPr>
          <p:nvPr/>
        </p:nvSpPr>
        <p:spPr>
          <a:xfrm>
            <a:off x="674124" y="168707"/>
            <a:ext cx="13659096" cy="1349654"/>
          </a:xfrm>
          <a:prstGeom prst="rect">
            <a:avLst/>
          </a:prstGeom>
        </p:spPr>
        <p:txBody>
          <a:bodyPr vert="horz" lIns="109728" tIns="54864" rIns="109728" bIns="54864" rtlCol="0" anchor="b" anchorCtr="0">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a:lnSpc>
                <a:spcPct val="90000"/>
              </a:lnSpc>
              <a:spcAft>
                <a:spcPts val="720"/>
              </a:spcAft>
            </a:pPr>
            <a:r>
              <a:rPr lang="en-US" sz="3840" dirty="0">
                <a:solidFill>
                  <a:prstClr val="black"/>
                </a:solidFill>
                <a:latin typeface="Calibri Light" panose="020F0302020204030204"/>
              </a:rPr>
              <a:t>Un quadro informatico accurato e riconosciuto (RCP) è fondamentale per il processo decisionale</a:t>
            </a:r>
          </a:p>
        </p:txBody>
      </p:sp>
      <p:sp>
        <p:nvSpPr>
          <p:cNvPr id="3" name="TekstSylinder 2"/>
          <p:cNvSpPr txBox="1"/>
          <p:nvPr/>
        </p:nvSpPr>
        <p:spPr>
          <a:xfrm>
            <a:off x="445313" y="1645919"/>
            <a:ext cx="9186367" cy="6419850"/>
          </a:xfrm>
          <a:prstGeom prst="rect">
            <a:avLst/>
          </a:prstGeom>
        </p:spPr>
        <p:txBody>
          <a:bodyPr vert="horz" lIns="109728" tIns="54864" rIns="109728" bIns="54864" rtlCol="0" anchor="t">
            <a:noAutofit/>
          </a:bodyPr>
          <a:lstStyle/>
          <a:p>
            <a:pPr marL="457188" indent="-274320" defTabSz="1097280">
              <a:lnSpc>
                <a:spcPct val="90000"/>
              </a:lnSpc>
              <a:spcAft>
                <a:spcPts val="720"/>
              </a:spcAft>
              <a:buFont typeface="Arial" panose="020B0604020202020204" pitchFamily="34" charset="0"/>
              <a:buChar char="•"/>
            </a:pPr>
            <a:r>
              <a:rPr lang="en-US" sz="2400" dirty="0">
                <a:solidFill>
                  <a:prstClr val="black"/>
                </a:solidFill>
                <a:latin typeface="Calibri" panose="020F0502020204030204"/>
              </a:rPr>
              <a:t>Il processo decisionale basato sull'interazione umana richiede una consapevolezza condivisa della situazione da parte del CTS </a:t>
            </a:r>
          </a:p>
          <a:p>
            <a:pPr marL="457188" indent="-274320" defTabSz="1097280">
              <a:lnSpc>
                <a:spcPct val="90000"/>
              </a:lnSpc>
              <a:spcAft>
                <a:spcPts val="720"/>
              </a:spcAft>
              <a:buFont typeface="Arial" panose="020B0604020202020204" pitchFamily="34" charset="0"/>
              <a:buChar char="•"/>
            </a:pPr>
            <a:endParaRPr lang="en-US" sz="2400" dirty="0">
              <a:solidFill>
                <a:prstClr val="black"/>
              </a:solidFill>
              <a:latin typeface="Calibri" panose="020F0502020204030204"/>
            </a:endParaRPr>
          </a:p>
          <a:p>
            <a:pPr marL="457188" indent="-274320" defTabSz="1097280">
              <a:lnSpc>
                <a:spcPct val="90000"/>
              </a:lnSpc>
              <a:spcAft>
                <a:spcPts val="720"/>
              </a:spcAft>
              <a:buFont typeface="Arial" panose="020B0604020202020204" pitchFamily="34" charset="0"/>
              <a:buChar char="•"/>
            </a:pPr>
            <a:r>
              <a:rPr lang="en-US" sz="2400" b="1" dirty="0">
                <a:solidFill>
                  <a:prstClr val="black"/>
                </a:solidFill>
                <a:latin typeface="Calibri" panose="020F0502020204030204"/>
              </a:rPr>
              <a:t>La consapevolezza della situazione informatica </a:t>
            </a:r>
            <a:r>
              <a:rPr lang="en-US" sz="2400" dirty="0">
                <a:solidFill>
                  <a:prstClr val="black"/>
                </a:solidFill>
                <a:latin typeface="Calibri" panose="020F0502020204030204"/>
              </a:rPr>
              <a:t>(CSA) influenza il controllo organizzativo nel suo cyberspazio </a:t>
            </a:r>
          </a:p>
          <a:p>
            <a:pPr marL="457188" indent="-274320" defTabSz="1097280">
              <a:lnSpc>
                <a:spcPct val="90000"/>
              </a:lnSpc>
              <a:spcAft>
                <a:spcPts val="720"/>
              </a:spcAft>
              <a:buFont typeface="Arial" panose="020B0604020202020204" pitchFamily="34" charset="0"/>
              <a:buChar char="•"/>
            </a:pPr>
            <a:endParaRPr lang="en-US" sz="2400" dirty="0">
              <a:solidFill>
                <a:prstClr val="black"/>
              </a:solidFill>
              <a:latin typeface="Calibri" panose="020F0502020204030204"/>
            </a:endParaRPr>
          </a:p>
          <a:p>
            <a:pPr marL="457188" indent="-274320" defTabSz="1097280">
              <a:lnSpc>
                <a:spcPct val="90000"/>
              </a:lnSpc>
              <a:spcAft>
                <a:spcPts val="720"/>
              </a:spcAft>
              <a:buFont typeface="Arial" panose="020B0604020202020204" pitchFamily="34" charset="0"/>
              <a:buChar char="•"/>
            </a:pPr>
            <a:r>
              <a:rPr lang="en-US" sz="2400" dirty="0">
                <a:solidFill>
                  <a:prstClr val="black"/>
                </a:solidFill>
                <a:latin typeface="Calibri" panose="020F0502020204030204"/>
              </a:rPr>
              <a:t>Barford et al. (2009) 7 criteri per la CSA</a:t>
            </a:r>
          </a:p>
          <a:p>
            <a:pPr marL="1280128" lvl="1" indent="-274320" defTabSz="1097280">
              <a:lnSpc>
                <a:spcPct val="90000"/>
              </a:lnSpc>
              <a:spcAft>
                <a:spcPts val="720"/>
              </a:spcAft>
              <a:buFont typeface="Arial" panose="020B0604020202020204" pitchFamily="34" charset="0"/>
              <a:buChar char="•"/>
            </a:pPr>
            <a:r>
              <a:rPr lang="en-US" sz="2400" dirty="0">
                <a:solidFill>
                  <a:prstClr val="black"/>
                </a:solidFill>
                <a:latin typeface="Calibri" panose="020F0502020204030204"/>
              </a:rPr>
              <a:t>Consapevolezza della situazione attuale </a:t>
            </a:r>
          </a:p>
          <a:p>
            <a:pPr marL="1280128" lvl="1" indent="-274320" defTabSz="1097280">
              <a:lnSpc>
                <a:spcPct val="90000"/>
              </a:lnSpc>
              <a:spcAft>
                <a:spcPts val="720"/>
              </a:spcAft>
              <a:buFont typeface="Arial" panose="020B0604020202020204" pitchFamily="34" charset="0"/>
              <a:buChar char="•"/>
            </a:pPr>
            <a:r>
              <a:rPr lang="en-US" sz="2400" dirty="0">
                <a:solidFill>
                  <a:prstClr val="black"/>
                </a:solidFill>
                <a:latin typeface="Calibri" panose="020F0502020204030204"/>
              </a:rPr>
              <a:t>Consapevolezza dell'impatto dell'attacco </a:t>
            </a:r>
          </a:p>
          <a:p>
            <a:pPr marL="1280128" lvl="1" indent="-274320" defTabSz="1097280">
              <a:lnSpc>
                <a:spcPct val="90000"/>
              </a:lnSpc>
              <a:spcAft>
                <a:spcPts val="720"/>
              </a:spcAft>
              <a:buFont typeface="Arial" panose="020B0604020202020204" pitchFamily="34" charset="0"/>
              <a:buChar char="•"/>
            </a:pPr>
            <a:r>
              <a:rPr lang="en-US" sz="2400" dirty="0">
                <a:solidFill>
                  <a:prstClr val="black"/>
                </a:solidFill>
                <a:latin typeface="Calibri" panose="020F0502020204030204"/>
              </a:rPr>
              <a:t>Consapevolezza di come si evolvono le situazioni </a:t>
            </a:r>
          </a:p>
          <a:p>
            <a:pPr marL="1280128" lvl="1" indent="-274320" defTabSz="1097280">
              <a:lnSpc>
                <a:spcPct val="90000"/>
              </a:lnSpc>
              <a:spcAft>
                <a:spcPts val="720"/>
              </a:spcAft>
              <a:buFont typeface="Arial" panose="020B0604020202020204" pitchFamily="34" charset="0"/>
              <a:buChar char="•"/>
            </a:pPr>
            <a:r>
              <a:rPr lang="en-US" sz="2400" dirty="0">
                <a:solidFill>
                  <a:prstClr val="black"/>
                </a:solidFill>
                <a:latin typeface="Calibri" panose="020F0502020204030204"/>
              </a:rPr>
              <a:t>Consapevolezza dei comportamenti ostili </a:t>
            </a:r>
          </a:p>
          <a:p>
            <a:pPr marL="1280128" lvl="1" indent="-274320" defTabSz="1097280">
              <a:lnSpc>
                <a:spcPct val="90000"/>
              </a:lnSpc>
              <a:spcAft>
                <a:spcPts val="720"/>
              </a:spcAft>
              <a:buFont typeface="Arial" panose="020B0604020202020204" pitchFamily="34" charset="0"/>
              <a:buChar char="•"/>
            </a:pPr>
            <a:r>
              <a:rPr lang="en-US" sz="2400" dirty="0">
                <a:solidFill>
                  <a:prstClr val="black"/>
                </a:solidFill>
                <a:latin typeface="Calibri" panose="020F0502020204030204"/>
              </a:rPr>
              <a:t>Consapevolezza delle cause e delle modalità della situazione attuale </a:t>
            </a:r>
          </a:p>
          <a:p>
            <a:pPr marL="1280128" lvl="1" indent="-274320" defTabSz="1097280">
              <a:lnSpc>
                <a:spcPct val="90000"/>
              </a:lnSpc>
              <a:spcAft>
                <a:spcPts val="720"/>
              </a:spcAft>
              <a:buFont typeface="Arial" panose="020B0604020202020204" pitchFamily="34" charset="0"/>
              <a:buChar char="•"/>
            </a:pPr>
            <a:r>
              <a:rPr lang="en-US" sz="2400" dirty="0">
                <a:solidFill>
                  <a:prstClr val="black"/>
                </a:solidFill>
                <a:latin typeface="Calibri" panose="020F0502020204030204"/>
              </a:rPr>
              <a:t>Consapevolezza della qualità e dell'affidabilità delle informazioni CSA</a:t>
            </a:r>
          </a:p>
          <a:p>
            <a:pPr marL="1280128" lvl="1" indent="-274320" defTabSz="1097280">
              <a:lnSpc>
                <a:spcPct val="90000"/>
              </a:lnSpc>
              <a:spcAft>
                <a:spcPts val="720"/>
              </a:spcAft>
              <a:buFont typeface="Arial" panose="020B0604020202020204" pitchFamily="34" charset="0"/>
              <a:buChar char="•"/>
            </a:pPr>
            <a:r>
              <a:rPr lang="en-US" sz="2400" dirty="0">
                <a:solidFill>
                  <a:prstClr val="black"/>
                </a:solidFill>
                <a:latin typeface="Calibri" panose="020F0502020204030204"/>
              </a:rPr>
              <a:t>Valutazione dei futuri plausibili della situazione attuale</a:t>
            </a:r>
          </a:p>
        </p:txBody>
      </p:sp>
      <p:sp>
        <p:nvSpPr>
          <p:cNvPr id="2" name="Plassholder for lysbildenummer 1"/>
          <p:cNvSpPr>
            <a:spLocks noGrp="1"/>
          </p:cNvSpPr>
          <p:nvPr>
            <p:ph type="sldNum" sz="quarter" idx="12"/>
          </p:nvPr>
        </p:nvSpPr>
        <p:spPr>
          <a:xfrm>
            <a:off x="10893247" y="7627621"/>
            <a:ext cx="3291840" cy="438150"/>
          </a:xfrm>
        </p:spPr>
        <p:txBody>
          <a:bodyPr vert="horz" lIns="109728" tIns="54864" rIns="109728" bIns="54864" rtlCol="0" anchor="ctr">
            <a:normAutofit/>
          </a:bodyPr>
          <a:lstStyle/>
          <a:p>
            <a:pPr defTabSz="1097280">
              <a:spcAft>
                <a:spcPts val="720"/>
              </a:spcAft>
              <a:defRPr/>
            </a:pPr>
            <a:fld id="{91853A39-49B3-554A-AE82-85611CEBD8E3}" type="slidenum">
              <a:rPr lang="en-US">
                <a:solidFill>
                  <a:prstClr val="white"/>
                </a:solidFill>
                <a:latin typeface="Calibri" panose="020F0502020204030204"/>
              </a:rPr>
              <a:t>53</a:t>
            </a:fld>
            <a:endParaRPr lang="en-US">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35186785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14="http://schemas.microsoft.com/office/drawing/2010/main"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766656" y="548640"/>
            <a:ext cx="13091568" cy="1642336"/>
          </a:xfrm>
          <a:prstGeom prst="rect">
            <a:avLst/>
          </a:prstGeom>
        </p:spPr>
        <p:txBody>
          <a:bodyPr vert="horz" lIns="146304" tIns="73152" rIns="146304" bIns="73152"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097280">
              <a:lnSpc>
                <a:spcPct val="90000"/>
              </a:lnSpc>
              <a:spcAft>
                <a:spcPts val="960"/>
              </a:spcAft>
            </a:pPr>
            <a:r>
              <a:rPr lang="en-US" sz="4960" dirty="0">
                <a:solidFill>
                  <a:prstClr val="black"/>
                </a:solidFill>
                <a:latin typeface="Calibri Light" panose="020F0302020204030204"/>
              </a:rPr>
              <a:t>Orient-Locate-Bridge – Il ruolo della </a:t>
            </a:r>
            <a:r>
              <a:rPr lang="en-US" sz="4960" dirty="0" err="1">
                <a:solidFill>
                  <a:prstClr val="black"/>
                </a:solidFill>
                <a:latin typeface="Calibri Light" panose="020F0302020204030204"/>
              </a:rPr>
              <a:t>cognizione </a:t>
            </a:r>
            <a:r>
              <a:rPr lang="en-US" sz="4960" dirty="0">
                <a:solidFill>
                  <a:prstClr val="black"/>
                </a:solidFill>
                <a:latin typeface="Calibri Light" panose="020F0302020204030204"/>
              </a:rPr>
              <a:t>e della comunicazione (Knox et al, 2018)</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656" y="2739616"/>
            <a:ext cx="13269472" cy="4014013"/>
          </a:xfrm>
          <a:prstGeom prst="rect">
            <a:avLst/>
          </a:prstGeom>
        </p:spPr>
      </p:pic>
      <p:pic>
        <p:nvPicPr>
          <p:cNvPr id="6" name="Bilde 3" descr="Diagram&#10;&#10;Description automatically generated">
            <a:extLst>
              <a:ext uri="{FF2B5EF4-FFF2-40B4-BE49-F238E27FC236}">
                <a16:creationId xmlns:a16="http://schemas.microsoft.com/office/drawing/2014/main" id="{A948327F-B1F7-4C93-937A-9140B2A104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64418" y="6353626"/>
            <a:ext cx="1770301" cy="1770301"/>
          </a:xfrm>
          <a:prstGeom prst="rect">
            <a:avLst/>
          </a:prstGeom>
          <a:noFill/>
        </p:spPr>
      </p:pic>
      <p:sp>
        <p:nvSpPr>
          <p:cNvPr id="2" name="Oval 1">
            <a:extLst>
              <a:ext uri="{FF2B5EF4-FFF2-40B4-BE49-F238E27FC236}">
                <a16:creationId xmlns:a16="http://schemas.microsoft.com/office/drawing/2014/main" id="{3A08962D-2C16-BCB0-5C64-5BE5B04AE7F5}"/>
              </a:ext>
            </a:extLst>
          </p:cNvPr>
          <p:cNvSpPr/>
          <p:nvPr/>
        </p:nvSpPr>
        <p:spPr>
          <a:xfrm>
            <a:off x="3611880" y="3383281"/>
            <a:ext cx="2891791" cy="994410"/>
          </a:xfrm>
          <a:prstGeom prst="ellipse">
            <a:avLst/>
          </a:prstGeom>
          <a:noFill/>
          <a:ln w="76200">
            <a:solidFill>
              <a:srgbClr val="D44A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endParaRPr lang="en-GB" sz="2160">
              <a:solidFill>
                <a:prstClr val="white"/>
              </a:solidFill>
              <a:latin typeface="Calibri" panose="020F0502020204030204"/>
            </a:endParaRPr>
          </a:p>
        </p:txBody>
      </p:sp>
      <p:sp>
        <p:nvSpPr>
          <p:cNvPr id="3" name="Oval 2">
            <a:extLst>
              <a:ext uri="{FF2B5EF4-FFF2-40B4-BE49-F238E27FC236}">
                <a16:creationId xmlns:a16="http://schemas.microsoft.com/office/drawing/2014/main" id="{B8A0A28A-8329-6F9D-8EA5-2986DBDC6FEA}"/>
              </a:ext>
            </a:extLst>
          </p:cNvPr>
          <p:cNvSpPr/>
          <p:nvPr/>
        </p:nvSpPr>
        <p:spPr>
          <a:xfrm>
            <a:off x="3611880" y="4429125"/>
            <a:ext cx="2891791" cy="994410"/>
          </a:xfrm>
          <a:prstGeom prst="ellipse">
            <a:avLst/>
          </a:prstGeom>
          <a:noFill/>
          <a:ln w="76200">
            <a:solidFill>
              <a:srgbClr val="D44A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endParaRPr lang="en-GB" sz="2160">
              <a:solidFill>
                <a:prstClr val="white"/>
              </a:solidFill>
              <a:latin typeface="Calibri" panose="020F0502020204030204"/>
            </a:endParaRPr>
          </a:p>
        </p:txBody>
      </p:sp>
      <p:sp>
        <p:nvSpPr>
          <p:cNvPr id="4" name="Oval 3">
            <a:extLst>
              <a:ext uri="{FF2B5EF4-FFF2-40B4-BE49-F238E27FC236}">
                <a16:creationId xmlns:a16="http://schemas.microsoft.com/office/drawing/2014/main" id="{4D1A4E1B-7625-C030-E071-3A780C54AAEF}"/>
              </a:ext>
            </a:extLst>
          </p:cNvPr>
          <p:cNvSpPr/>
          <p:nvPr/>
        </p:nvSpPr>
        <p:spPr>
          <a:xfrm>
            <a:off x="3703320" y="5474969"/>
            <a:ext cx="2891791" cy="994410"/>
          </a:xfrm>
          <a:prstGeom prst="ellipse">
            <a:avLst/>
          </a:prstGeom>
          <a:noFill/>
          <a:ln w="76200">
            <a:solidFill>
              <a:srgbClr val="D44A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endParaRPr lang="en-GB" sz="2160">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158204594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5.xml><?xml version="1.0" encoding="utf-8"?>
<p:sld xmlns:a16="http://schemas.microsoft.com/office/drawing/2014/main" xmlns:adec="http://schemas.microsoft.com/office/drawing/2017/decorative" xmlns:p16="http://schemas.microsoft.com/office/powerpoint/2015/main" xmlns:ask="http://schemas.microsoft.com/office/drawing/2018/sketchyshapes"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4">
            <a:alphaModFix amt="14000"/>
            <a:lum/>
          </a:blip>
          <a:srcRect/>
          <a:stretch>
            <a:fillRect l="-2000" r="-2000"/>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 name="Title 1">
            <a:extLst>
              <a:ext uri="{FF2B5EF4-FFF2-40B4-BE49-F238E27FC236}">
                <a16:creationId xmlns:a16="http://schemas.microsoft.com/office/drawing/2014/main" id="{9C2DD21F-0AF4-4648-A771-5FD9E3A7AF6E}"/>
              </a:ext>
            </a:extLst>
          </p:cNvPr>
          <p:cNvSpPr>
            <a:spLocks noGrp="1"/>
          </p:cNvSpPr>
          <p:nvPr>
            <p:ph type="title"/>
          </p:nvPr>
        </p:nvSpPr>
        <p:spPr>
          <a:xfrm>
            <a:off x="757123" y="767424"/>
            <a:ext cx="4114800" cy="2062886"/>
          </a:xfrm>
        </p:spPr>
        <p:txBody>
          <a:bodyPr vert="horz" lIns="109728" tIns="54864" rIns="109728" bIns="54864" rtlCol="0" anchor="b">
            <a:normAutofit/>
          </a:bodyPr>
          <a:lstStyle/>
          <a:p>
            <a:r>
              <a:rPr lang="en-US" sz="5040"/>
              <a:t>Prestazioni di sicurezza informatica</a:t>
            </a:r>
          </a:p>
        </p:txBody>
      </p:sp>
      <p:sp>
        <p:nvSpPr>
          <p:cNvPr id="15"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1934" y="3088507"/>
            <a:ext cx="3906114" cy="21946"/>
          </a:xfrm>
          <a:custGeom>
            <a:avLst/>
            <a:gdLst>
              <a:gd name="csX0" fmla="*/ 0 w 3906114"/>
              <a:gd name="csY0" fmla="*/ 0 h 21946"/>
              <a:gd name="csX1" fmla="*/ 729141 w 3906114"/>
              <a:gd name="csY1" fmla="*/ 0 h 21946"/>
              <a:gd name="csX2" fmla="*/ 1419221 w 3906114"/>
              <a:gd name="csY2" fmla="*/ 0 h 21946"/>
              <a:gd name="csX3" fmla="*/ 2109302 w 3906114"/>
              <a:gd name="csY3" fmla="*/ 0 h 21946"/>
              <a:gd name="csX4" fmla="*/ 2643137 w 3906114"/>
              <a:gd name="csY4" fmla="*/ 0 h 21946"/>
              <a:gd name="csX5" fmla="*/ 3216034 w 3906114"/>
              <a:gd name="csY5" fmla="*/ 0 h 21946"/>
              <a:gd name="csX6" fmla="*/ 3906114 w 3906114"/>
              <a:gd name="csY6" fmla="*/ 0 h 21946"/>
              <a:gd name="csX7" fmla="*/ 3906114 w 3906114"/>
              <a:gd name="csY7" fmla="*/ 21946 h 21946"/>
              <a:gd name="csX8" fmla="*/ 3255095 w 3906114"/>
              <a:gd name="csY8" fmla="*/ 21946 h 21946"/>
              <a:gd name="csX9" fmla="*/ 2721259 w 3906114"/>
              <a:gd name="csY9" fmla="*/ 21946 h 21946"/>
              <a:gd name="csX10" fmla="*/ 2187424 w 3906114"/>
              <a:gd name="csY10" fmla="*/ 21946 h 21946"/>
              <a:gd name="csX11" fmla="*/ 1497344 w 3906114"/>
              <a:gd name="csY11" fmla="*/ 21946 h 21946"/>
              <a:gd name="csX12" fmla="*/ 924447 w 3906114"/>
              <a:gd name="csY12" fmla="*/ 21946 h 21946"/>
              <a:gd name="csX13" fmla="*/ 0 w 3906114"/>
              <a:gd name="csY13" fmla="*/ 21946 h 21946"/>
              <a:gd name="csX14" fmla="*/ 0 w 3906114"/>
              <a:gd name="csY14" fmla="*/ 0 h 219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906114" h="21946" fill="none" extrusionOk="0">
                <a:moveTo>
                  <a:pt x="0" y="0"/>
                </a:moveTo>
                <a:cubicBezTo>
                  <a:pt x="252156" y="-20460"/>
                  <a:pt x="476174" y="-27800"/>
                  <a:pt x="729141" y="0"/>
                </a:cubicBezTo>
                <a:cubicBezTo>
                  <a:pt x="982108" y="27800"/>
                  <a:pt x="1081401" y="-4067"/>
                  <a:pt x="1419221" y="0"/>
                </a:cubicBezTo>
                <a:cubicBezTo>
                  <a:pt x="1757041" y="4067"/>
                  <a:pt x="1835425" y="27359"/>
                  <a:pt x="2109302" y="0"/>
                </a:cubicBezTo>
                <a:cubicBezTo>
                  <a:pt x="2383179" y="-27359"/>
                  <a:pt x="2437492" y="-20254"/>
                  <a:pt x="2643137" y="0"/>
                </a:cubicBezTo>
                <a:cubicBezTo>
                  <a:pt x="2848783" y="20254"/>
                  <a:pt x="2986492" y="22460"/>
                  <a:pt x="3216034" y="0"/>
                </a:cubicBezTo>
                <a:cubicBezTo>
                  <a:pt x="3445576" y="-22460"/>
                  <a:pt x="3574572" y="-31501"/>
                  <a:pt x="3906114" y="0"/>
                </a:cubicBezTo>
                <a:cubicBezTo>
                  <a:pt x="3905647" y="10233"/>
                  <a:pt x="3905122" y="11611"/>
                  <a:pt x="3906114" y="21946"/>
                </a:cubicBezTo>
                <a:cubicBezTo>
                  <a:pt x="3684360" y="3697"/>
                  <a:pt x="3562432" y="-10333"/>
                  <a:pt x="3255095" y="21946"/>
                </a:cubicBezTo>
                <a:cubicBezTo>
                  <a:pt x="2947758" y="54225"/>
                  <a:pt x="2881475" y="33033"/>
                  <a:pt x="2721259" y="21946"/>
                </a:cubicBezTo>
                <a:cubicBezTo>
                  <a:pt x="2561043" y="10859"/>
                  <a:pt x="2330921" y="37540"/>
                  <a:pt x="2187424" y="21946"/>
                </a:cubicBezTo>
                <a:cubicBezTo>
                  <a:pt x="2043927" y="6352"/>
                  <a:pt x="1756372" y="33030"/>
                  <a:pt x="1497344" y="21946"/>
                </a:cubicBezTo>
                <a:cubicBezTo>
                  <a:pt x="1238316" y="10862"/>
                  <a:pt x="1125800" y="18078"/>
                  <a:pt x="924447" y="21946"/>
                </a:cubicBezTo>
                <a:cubicBezTo>
                  <a:pt x="723094" y="25814"/>
                  <a:pt x="399256" y="2502"/>
                  <a:pt x="0" y="21946"/>
                </a:cubicBezTo>
                <a:cubicBezTo>
                  <a:pt x="999" y="16912"/>
                  <a:pt x="-379" y="8769"/>
                  <a:pt x="0" y="0"/>
                </a:cubicBezTo>
                <a:close/>
              </a:path>
              <a:path w="3906114" h="21946" stroke="0" extrusionOk="0">
                <a:moveTo>
                  <a:pt x="0" y="0"/>
                </a:moveTo>
                <a:cubicBezTo>
                  <a:pt x="204270" y="-19114"/>
                  <a:pt x="320245" y="-8859"/>
                  <a:pt x="611958" y="0"/>
                </a:cubicBezTo>
                <a:cubicBezTo>
                  <a:pt x="903671" y="8859"/>
                  <a:pt x="954540" y="768"/>
                  <a:pt x="1145793" y="0"/>
                </a:cubicBezTo>
                <a:cubicBezTo>
                  <a:pt x="1337047" y="-768"/>
                  <a:pt x="1676795" y="-34102"/>
                  <a:pt x="1874935" y="0"/>
                </a:cubicBezTo>
                <a:cubicBezTo>
                  <a:pt x="2073075" y="34102"/>
                  <a:pt x="2202627" y="11146"/>
                  <a:pt x="2486893" y="0"/>
                </a:cubicBezTo>
                <a:cubicBezTo>
                  <a:pt x="2771159" y="-11146"/>
                  <a:pt x="2869791" y="-15785"/>
                  <a:pt x="3098850" y="0"/>
                </a:cubicBezTo>
                <a:cubicBezTo>
                  <a:pt x="3327909" y="15785"/>
                  <a:pt x="3739236" y="-28068"/>
                  <a:pt x="3906114" y="0"/>
                </a:cubicBezTo>
                <a:cubicBezTo>
                  <a:pt x="3905865" y="5270"/>
                  <a:pt x="3905823" y="17483"/>
                  <a:pt x="3906114" y="21946"/>
                </a:cubicBezTo>
                <a:cubicBezTo>
                  <a:pt x="3642508" y="23045"/>
                  <a:pt x="3480132" y="32863"/>
                  <a:pt x="3255095" y="21946"/>
                </a:cubicBezTo>
                <a:cubicBezTo>
                  <a:pt x="3030058" y="11029"/>
                  <a:pt x="2873451" y="7335"/>
                  <a:pt x="2721259" y="21946"/>
                </a:cubicBezTo>
                <a:cubicBezTo>
                  <a:pt x="2569067" y="36557"/>
                  <a:pt x="2382684" y="13320"/>
                  <a:pt x="2070240" y="21946"/>
                </a:cubicBezTo>
                <a:cubicBezTo>
                  <a:pt x="1757796" y="30572"/>
                  <a:pt x="1718913" y="11568"/>
                  <a:pt x="1419221" y="21946"/>
                </a:cubicBezTo>
                <a:cubicBezTo>
                  <a:pt x="1119529" y="32324"/>
                  <a:pt x="995238" y="9896"/>
                  <a:pt x="807264" y="21946"/>
                </a:cubicBezTo>
                <a:cubicBezTo>
                  <a:pt x="619290" y="33996"/>
                  <a:pt x="365530" y="18100"/>
                  <a:pt x="0" y="21946"/>
                </a:cubicBezTo>
                <a:cubicBezTo>
                  <a:pt x="428" y="16188"/>
                  <a:pt x="7" y="748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04007FD-5C7D-4E45-8EAB-6AB85BAC568A}"/>
              </a:ext>
            </a:extLst>
          </p:cNvPr>
          <p:cNvSpPr>
            <a:spLocks noGrp="1"/>
          </p:cNvSpPr>
          <p:nvPr>
            <p:ph sz="half" idx="1"/>
          </p:nvPr>
        </p:nvSpPr>
        <p:spPr>
          <a:xfrm>
            <a:off x="757123" y="3368650"/>
            <a:ext cx="4114800" cy="4092854"/>
          </a:xfrm>
        </p:spPr>
        <p:txBody>
          <a:bodyPr vert="horz" lIns="109728" tIns="54864" rIns="109728" bIns="54864" rtlCol="0" anchor="t">
            <a:normAutofit/>
          </a:bodyPr>
          <a:lstStyle/>
          <a:p>
            <a:r>
              <a:rPr lang="en-US" sz="2400" dirty="0"/>
              <a:t>Personalità</a:t>
            </a:r>
          </a:p>
          <a:p>
            <a:pPr lvl="1"/>
            <a:r>
              <a:rPr lang="en-US" sz="2400" dirty="0"/>
              <a:t>Autoefficacia</a:t>
            </a:r>
          </a:p>
          <a:p>
            <a:pPr lvl="1"/>
            <a:r>
              <a:rPr lang="en-US" sz="2400" dirty="0"/>
              <a:t>Metacognizione</a:t>
            </a:r>
          </a:p>
          <a:p>
            <a:pPr lvl="2"/>
            <a:r>
              <a:rPr lang="en-US" dirty="0" err="1"/>
              <a:t>JoP</a:t>
            </a:r>
            <a:endParaRPr lang="en-US" dirty="0"/>
          </a:p>
          <a:p>
            <a:r>
              <a:rPr lang="en-US" sz="2400" dirty="0"/>
              <a:t>Aspetti situazionali</a:t>
            </a:r>
          </a:p>
          <a:p>
            <a:pPr lvl="1"/>
            <a:r>
              <a:rPr lang="en-US" sz="2400" dirty="0"/>
              <a:t>Stati individuali</a:t>
            </a:r>
          </a:p>
          <a:p>
            <a:pPr lvl="1"/>
            <a:r>
              <a:rPr lang="en-US" sz="2400" dirty="0"/>
              <a:t>Immagine cibernetica riconosciuta</a:t>
            </a:r>
          </a:p>
          <a:p>
            <a:pPr lvl="1"/>
            <a:r>
              <a:rPr lang="en-US" sz="2400" dirty="0"/>
              <a:t>Aspetti relativi al team</a:t>
            </a:r>
          </a:p>
        </p:txBody>
      </p:sp>
      <p:pic>
        <p:nvPicPr>
          <p:cNvPr id="8" name="Content Placeholder 7">
            <a:extLst>
              <a:ext uri="{FF2B5EF4-FFF2-40B4-BE49-F238E27FC236}">
                <a16:creationId xmlns:a16="http://schemas.microsoft.com/office/drawing/2014/main" id="{27CB48FB-FE6E-48E5-9E65-95E496F651D5}"/>
              </a:ext>
            </a:extLst>
          </p:cNvPr>
          <p:cNvPicPr>
            <a:picLocks noGrp="1" noChangeAspect="1"/>
          </p:cNvPicPr>
          <p:nvPr>
            <p:ph sz="half" idx="2"/>
          </p:nvPr>
        </p:nvPicPr>
        <p:blipFill>
          <a:blip r:embed="rId5" cstate="email">
            <a:extLst>
              <a:ext uri="{28A0092B-C50C-407E-A947-70E740481C1C}">
                <a14:useLocalDpi xmlns:a14="http://schemas.microsoft.com/office/drawing/2010/main"/>
              </a:ext>
            </a:extLst>
          </a:blip>
          <a:stretch>
            <a:fillRect/>
          </a:stretch>
        </p:blipFill>
        <p:spPr>
          <a:xfrm>
            <a:off x="5608367" y="768096"/>
            <a:ext cx="8238041" cy="6693408"/>
          </a:xfrm>
          <a:prstGeom prst="rect">
            <a:avLst/>
          </a:prstGeom>
        </p:spPr>
      </p:pic>
    </p:spTree>
    <p:custDataLst>
      <p:tags r:id="rId1"/>
    </p:custDataLst>
    <p:extLst>
      <p:ext uri="{BB962C8B-B14F-4D97-AF65-F5344CB8AC3E}">
        <p14:creationId xmlns:p14="http://schemas.microsoft.com/office/powerpoint/2010/main" val="140497561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24">
            <a:extLst>
              <a:ext uri="{FF2B5EF4-FFF2-40B4-BE49-F238E27FC236}">
                <a16:creationId xmlns:a16="http://schemas.microsoft.com/office/drawing/2014/main" id="{CF0AA4BB-A560-B06D-B073-7944D3ADB1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5731" y="2028825"/>
            <a:ext cx="8280284" cy="5237446"/>
          </a:xfrm>
          <a:prstGeom prst="rect">
            <a:avLst/>
          </a:prstGeom>
        </p:spPr>
      </p:pic>
      <p:sp>
        <p:nvSpPr>
          <p:cNvPr id="2" name="Title 1">
            <a:extLst>
              <a:ext uri="{FF2B5EF4-FFF2-40B4-BE49-F238E27FC236}">
                <a16:creationId xmlns:a16="http://schemas.microsoft.com/office/drawing/2014/main" id="{034A4386-003E-B829-1263-8EE5743B70DD}"/>
              </a:ext>
            </a:extLst>
          </p:cNvPr>
          <p:cNvSpPr>
            <a:spLocks noGrp="1"/>
          </p:cNvSpPr>
          <p:nvPr>
            <p:ph type="title"/>
          </p:nvPr>
        </p:nvSpPr>
        <p:spPr/>
        <p:txBody>
          <a:bodyPr/>
          <a:lstStyle/>
          <a:p>
            <a:r>
              <a:rPr lang="nb-NO" dirty="0"/>
              <a:t>Ritorno alla realtà</a:t>
            </a:r>
            <a:endParaRPr lang="et-EE" dirty="0"/>
          </a:p>
        </p:txBody>
      </p:sp>
      <p:sp>
        <p:nvSpPr>
          <p:cNvPr id="4" name="Date Placeholder 3">
            <a:extLst>
              <a:ext uri="{FF2B5EF4-FFF2-40B4-BE49-F238E27FC236}">
                <a16:creationId xmlns:a16="http://schemas.microsoft.com/office/drawing/2014/main" id="{49F6A6C0-B784-D255-6CFC-1D1E24C028BB}"/>
              </a:ext>
            </a:extLst>
          </p:cNvPr>
          <p:cNvSpPr>
            <a:spLocks noGrp="1"/>
          </p:cNvSpPr>
          <p:nvPr>
            <p:ph type="dt" sz="half" idx="10"/>
          </p:nvPr>
        </p:nvSpPr>
        <p:spPr>
          <a:xfrm>
            <a:off x="1005840" y="7627621"/>
            <a:ext cx="3291840" cy="438150"/>
          </a:xfrm>
          <a:prstGeom prst="rect">
            <a:avLst/>
          </a:prstGeom>
        </p:spPr>
        <p:txBody>
          <a:bodyPr vert="horz" lIns="109728" tIns="54864" rIns="109728" bIns="54864" rtlCol="0" anchor="ctr"/>
          <a:lstStyle>
            <a:defPPr>
              <a:defRPr lang="en-US"/>
            </a:defPPr>
            <a:lvl1pPr marL="0" algn="l" defTabSz="1097280" rtl="0" eaLnBrk="1" latinLnBrk="0" hangingPunct="1">
              <a:defRPr sz="1440" kern="1200">
                <a:solidFill>
                  <a:schemeClr val="tx1">
                    <a:tint val="75000"/>
                  </a:schemeClr>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fld id="{0E91287F-08D8-4CD3-8C3E-1ABD7DA00DD6}" type="datetimeFigureOut">
              <a:rPr lang="en-GB">
                <a:solidFill>
                  <a:prstClr val="black">
                    <a:tint val="75000"/>
                  </a:prstClr>
                </a:solidFill>
                <a:latin typeface="Calibri" panose="020F0502020204030204"/>
              </a:rPr>
              <a:t>04/02/2026</a:t>
            </a:fld>
            <a:endParaRPr lang="nb-NO">
              <a:solidFill>
                <a:prstClr val="black">
                  <a:tint val="75000"/>
                </a:prstClr>
              </a:solidFill>
              <a:latin typeface="Calibri" panose="020F0502020204030204"/>
            </a:endParaRPr>
          </a:p>
        </p:txBody>
      </p:sp>
      <p:sp>
        <p:nvSpPr>
          <p:cNvPr id="5" name="Slide Number Placeholder 4">
            <a:extLst>
              <a:ext uri="{FF2B5EF4-FFF2-40B4-BE49-F238E27FC236}">
                <a16:creationId xmlns:a16="http://schemas.microsoft.com/office/drawing/2014/main" id="{F98D6E68-BA55-F638-1806-CBEDF1D2787C}"/>
              </a:ext>
            </a:extLst>
          </p:cNvPr>
          <p:cNvSpPr>
            <a:spLocks noGrp="1"/>
          </p:cNvSpPr>
          <p:nvPr>
            <p:ph type="sldNum" sz="quarter" idx="12"/>
          </p:nvPr>
        </p:nvSpPr>
        <p:spPr>
          <a:xfrm>
            <a:off x="10332720" y="7627621"/>
            <a:ext cx="3291840" cy="438150"/>
          </a:xfrm>
          <a:prstGeom prst="rect">
            <a:avLst/>
          </a:prstGeom>
        </p:spPr>
        <p:txBody>
          <a:bodyPr vert="horz" lIns="109728" tIns="54864" rIns="109728" bIns="54864" rtlCol="0" anchor="ctr"/>
          <a:lstStyle>
            <a:defPPr>
              <a:defRPr lang="en-US"/>
            </a:defPPr>
            <a:lvl1pPr marL="0" algn="r" defTabSz="1097280" rtl="0" eaLnBrk="1" latinLnBrk="0" hangingPunct="1">
              <a:defRPr sz="1440" kern="1200">
                <a:solidFill>
                  <a:schemeClr val="tx1">
                    <a:tint val="75000"/>
                  </a:schemeClr>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fld id="{6F609ECE-A72F-4C46-8953-F5851AFA089B}" type="slidenum">
              <a:rPr lang="en-GB">
                <a:solidFill>
                  <a:prstClr val="black">
                    <a:tint val="75000"/>
                  </a:prstClr>
                </a:solidFill>
                <a:latin typeface="Calibri" panose="020F0502020204030204"/>
              </a:rPr>
              <a:t>56</a:t>
            </a:fld>
            <a:endParaRPr lang="nb-NO">
              <a:solidFill>
                <a:prstClr val="black">
                  <a:tint val="75000"/>
                </a:prstClr>
              </a:solidFill>
              <a:latin typeface="Calibri" panose="020F0502020204030204"/>
            </a:endParaRPr>
          </a:p>
        </p:txBody>
      </p:sp>
      <p:pic>
        <p:nvPicPr>
          <p:cNvPr id="6" name="Picture 5">
            <a:extLst>
              <a:ext uri="{FF2B5EF4-FFF2-40B4-BE49-F238E27FC236}">
                <a16:creationId xmlns:a16="http://schemas.microsoft.com/office/drawing/2014/main" id="{A109CA01-724A-0E08-40EB-9CCE0302FE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42647" y="3846928"/>
            <a:ext cx="6138416" cy="2229013"/>
          </a:xfrm>
          <a:prstGeom prst="rect">
            <a:avLst/>
          </a:prstGeom>
        </p:spPr>
      </p:pic>
      <p:sp>
        <p:nvSpPr>
          <p:cNvPr id="8" name="Oval 7">
            <a:extLst>
              <a:ext uri="{FF2B5EF4-FFF2-40B4-BE49-F238E27FC236}">
                <a16:creationId xmlns:a16="http://schemas.microsoft.com/office/drawing/2014/main" id="{4E2CB84F-E3E7-E156-00BA-241DE192984B}"/>
              </a:ext>
            </a:extLst>
          </p:cNvPr>
          <p:cNvSpPr/>
          <p:nvPr/>
        </p:nvSpPr>
        <p:spPr>
          <a:xfrm>
            <a:off x="8246491" y="3505538"/>
            <a:ext cx="2491740" cy="1154430"/>
          </a:xfrm>
          <a:prstGeom prst="ellipse">
            <a:avLst/>
          </a:prstGeom>
          <a:noFill/>
          <a:ln w="38100">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a:endParaRPr lang="et-EE" sz="2160" dirty="0">
              <a:solidFill>
                <a:prstClr val="white"/>
              </a:solidFill>
              <a:latin typeface="Calibri" panose="020F0502020204030204"/>
            </a:endParaRPr>
          </a:p>
        </p:txBody>
      </p:sp>
      <p:sp>
        <p:nvSpPr>
          <p:cNvPr id="10" name="Oval 9">
            <a:extLst>
              <a:ext uri="{FF2B5EF4-FFF2-40B4-BE49-F238E27FC236}">
                <a16:creationId xmlns:a16="http://schemas.microsoft.com/office/drawing/2014/main" id="{91BA20EB-7A80-0753-0277-896CAD3BCDDD}"/>
              </a:ext>
            </a:extLst>
          </p:cNvPr>
          <p:cNvSpPr/>
          <p:nvPr/>
        </p:nvSpPr>
        <p:spPr>
          <a:xfrm>
            <a:off x="10738232" y="3505537"/>
            <a:ext cx="3646676" cy="1348740"/>
          </a:xfrm>
          <a:prstGeom prst="ellipse">
            <a:avLst/>
          </a:prstGeom>
          <a:noFill/>
          <a:ln w="38100">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a:endParaRPr lang="et-EE" sz="2160" dirty="0">
              <a:solidFill>
                <a:prstClr val="white"/>
              </a:solidFill>
              <a:latin typeface="Calibri" panose="020F0502020204030204"/>
            </a:endParaRPr>
          </a:p>
        </p:txBody>
      </p:sp>
      <p:cxnSp>
        <p:nvCxnSpPr>
          <p:cNvPr id="12" name="Straight Arrow Connector 11">
            <a:extLst>
              <a:ext uri="{FF2B5EF4-FFF2-40B4-BE49-F238E27FC236}">
                <a16:creationId xmlns:a16="http://schemas.microsoft.com/office/drawing/2014/main" id="{FD944A82-249F-90FC-5162-811C33F3C6C7}"/>
              </a:ext>
            </a:extLst>
          </p:cNvPr>
          <p:cNvCxnSpPr>
            <a:stCxn id="8" idx="2"/>
          </p:cNvCxnSpPr>
          <p:nvPr/>
        </p:nvCxnSpPr>
        <p:spPr>
          <a:xfrm flipH="1" flipV="1">
            <a:off x="5246371" y="2751158"/>
            <a:ext cx="3000121" cy="13315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AB4B966-0DF2-AD0B-E955-BBBBB5D6E2E4}"/>
              </a:ext>
            </a:extLst>
          </p:cNvPr>
          <p:cNvCxnSpPr>
            <a:cxnSpLocks/>
            <a:stCxn id="10" idx="0"/>
          </p:cNvCxnSpPr>
          <p:nvPr/>
        </p:nvCxnSpPr>
        <p:spPr>
          <a:xfrm flipH="1" flipV="1">
            <a:off x="5246370" y="2751157"/>
            <a:ext cx="7315200" cy="7543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671CAA9-3C09-49A3-CA5C-03AEA341BE8C}"/>
              </a:ext>
            </a:extLst>
          </p:cNvPr>
          <p:cNvCxnSpPr>
            <a:cxnSpLocks/>
            <a:stCxn id="10" idx="4"/>
          </p:cNvCxnSpPr>
          <p:nvPr/>
        </p:nvCxnSpPr>
        <p:spPr>
          <a:xfrm flipH="1">
            <a:off x="7440930" y="4854278"/>
            <a:ext cx="5120640" cy="17404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0866CEC-08DF-400B-0B9B-C6B5AF9B1471}"/>
              </a:ext>
            </a:extLst>
          </p:cNvPr>
          <p:cNvSpPr/>
          <p:nvPr/>
        </p:nvSpPr>
        <p:spPr>
          <a:xfrm>
            <a:off x="8645762" y="4616522"/>
            <a:ext cx="606320" cy="1107996"/>
          </a:xfrm>
          <a:prstGeom prst="rect">
            <a:avLst/>
          </a:prstGeom>
          <a:noFill/>
        </p:spPr>
        <p:txBody>
          <a:bodyPr wrap="none" lIns="109728" tIns="54864" rIns="109728" bIns="54864">
            <a:spAutoFit/>
          </a:bodyPr>
          <a:lstStyle/>
          <a:p>
            <a:pPr algn="ctr" defTabSz="1097280"/>
            <a:r>
              <a:rPr lang="en-US" sz="6480" dirty="0">
                <a:ln w="0"/>
                <a:solidFill>
                  <a:srgbClr val="4472C4"/>
                </a:solidFill>
                <a:effectLst>
                  <a:outerShdw blurRad="38100" dist="25400" dir="5400000" algn="ctr" rotWithShape="0">
                    <a:srgbClr val="6E747A">
                      <a:alpha val="43000"/>
                    </a:srgbClr>
                  </a:outerShdw>
                </a:effectLst>
                <a:latin typeface="Calibri" panose="020F0502020204030204"/>
              </a:rPr>
              <a:t>?</a:t>
            </a:r>
          </a:p>
        </p:txBody>
      </p:sp>
    </p:spTree>
    <p:custDataLst>
      <p:tags r:id="rId1"/>
    </p:custDataLst>
    <p:extLst>
      <p:ext uri="{BB962C8B-B14F-4D97-AF65-F5344CB8AC3E}">
        <p14:creationId xmlns:p14="http://schemas.microsoft.com/office/powerpoint/2010/main" val="11426017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ybersecurity Startups Face Down Rounds, Sale Pressures — The Information">
            <a:extLst>
              <a:ext uri="{FF2B5EF4-FFF2-40B4-BE49-F238E27FC236}">
                <a16:creationId xmlns:a16="http://schemas.microsoft.com/office/drawing/2014/main" id="{30F12171-5633-75A5-17A1-2DE31CE174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057"/>
            <a:ext cx="14658890" cy="8243657"/>
          </a:xfrm>
          <a:prstGeom prst="rect">
            <a:avLst/>
          </a:prstGeom>
          <a:noFill/>
          <a:extLst>
            <a:ext uri="{909E8E84-426E-40DD-AFC4-6F175D3DCCD1}">
              <a14:hiddenFill xmlns:a14="http://schemas.microsoft.com/office/drawing/2010/main">
                <a:solidFill>
                  <a:srgbClr val="FFFFFF"/>
                </a:solidFill>
              </a14:hiddenFill>
            </a:ext>
          </a:extLst>
        </p:spPr>
      </p:pic>
      <p:sp>
        <p:nvSpPr>
          <p:cNvPr id="5" name="Tittel 1"/>
          <p:cNvSpPr txBox="1">
            <a:spLocks/>
          </p:cNvSpPr>
          <p:nvPr/>
        </p:nvSpPr>
        <p:spPr>
          <a:xfrm>
            <a:off x="222812" y="108949"/>
            <a:ext cx="13889621" cy="1114061"/>
          </a:xfrm>
          <a:prstGeom prst="rect">
            <a:avLst/>
          </a:prstGeom>
        </p:spPr>
        <p:txBody>
          <a:bodyPr vert="horz" lIns="109728" tIns="54864" rIns="109728" bIns="5486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097280"/>
            <a:r>
              <a:rPr lang="en-US" sz="4320" b="1" dirty="0">
                <a:solidFill>
                  <a:srgbClr val="4472C4"/>
                </a:solidFill>
                <a:latin typeface="Helvetica Neue" charset="0"/>
                <a:ea typeface="Helvetica Neue" charset="0"/>
                <a:cs typeface="Helvetica Neue" charset="0"/>
              </a:rPr>
              <a:t>Consapevolezza situazionale vs comprensione situazionale</a:t>
            </a:r>
            <a:endParaRPr lang="en-US" sz="4320" b="1" dirty="0">
              <a:solidFill>
                <a:srgbClr val="4472C4"/>
              </a:solidFill>
              <a:latin typeface="Calibri Light" panose="020F0302020204030204"/>
            </a:endParaRPr>
          </a:p>
        </p:txBody>
      </p:sp>
      <p:pic>
        <p:nvPicPr>
          <p:cNvPr id="4" name="Picture 3">
            <a:extLst>
              <a:ext uri="{FF2B5EF4-FFF2-40B4-BE49-F238E27FC236}">
                <a16:creationId xmlns:a16="http://schemas.microsoft.com/office/drawing/2014/main" id="{55301961-7749-4F86-8BF9-062C40A67E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0649" y="1670526"/>
            <a:ext cx="8733948" cy="6450125"/>
          </a:xfrm>
          <a:prstGeom prst="rect">
            <a:avLst/>
          </a:prstGeom>
        </p:spPr>
      </p:pic>
      <p:grpSp>
        <p:nvGrpSpPr>
          <p:cNvPr id="2" name="Group 1">
            <a:extLst>
              <a:ext uri="{FF2B5EF4-FFF2-40B4-BE49-F238E27FC236}">
                <a16:creationId xmlns:a16="http://schemas.microsoft.com/office/drawing/2014/main" id="{1DC48696-CAC1-E5ED-0322-6D9BBB342AAD}"/>
              </a:ext>
            </a:extLst>
          </p:cNvPr>
          <p:cNvGrpSpPr/>
          <p:nvPr/>
        </p:nvGrpSpPr>
        <p:grpSpPr>
          <a:xfrm>
            <a:off x="10972801" y="7594540"/>
            <a:ext cx="2591913" cy="481557"/>
            <a:chOff x="5179092" y="5483822"/>
            <a:chExt cx="3294001" cy="612000"/>
          </a:xfrm>
        </p:grpSpPr>
        <p:pic>
          <p:nvPicPr>
            <p:cNvPr id="3" name="Picture 2">
              <a:extLst>
                <a:ext uri="{FF2B5EF4-FFF2-40B4-BE49-F238E27FC236}">
                  <a16:creationId xmlns:a16="http://schemas.microsoft.com/office/drawing/2014/main" id="{161B3297-BF4C-8C32-B009-C3C4E929AD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7" name="Picture 6">
              <a:extLst>
                <a:ext uri="{FF2B5EF4-FFF2-40B4-BE49-F238E27FC236}">
                  <a16:creationId xmlns:a16="http://schemas.microsoft.com/office/drawing/2014/main" id="{830C97F6-5843-DE40-24BA-F4501BCA21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09548900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8.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9"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pic>
        <p:nvPicPr>
          <p:cNvPr id="4" name="Bilde 3"/>
          <p:cNvPicPr>
            <a:picLocks noChangeAspect="1"/>
          </p:cNvPicPr>
          <p:nvPr/>
        </p:nvPicPr>
        <p:blipFill rotWithShape="1">
          <a:blip r:embed="rId4" cstate="email">
            <a:extLst>
              <a:ext uri="{28A0092B-C50C-407E-A947-70E740481C1C}">
                <a14:useLocalDpi xmlns:a14="http://schemas.microsoft.com/office/drawing/2010/main"/>
              </a:ext>
            </a:extLst>
          </a:blip>
          <a:srcRect l="17501" r="2481" b="-1"/>
          <a:stretch/>
        </p:blipFill>
        <p:spPr>
          <a:xfrm>
            <a:off x="3026827" y="12"/>
            <a:ext cx="11603570" cy="8229588"/>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868316" cy="82296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dirty="0">
              <a:solidFill>
                <a:prstClr val="white"/>
              </a:solidFill>
              <a:latin typeface="Calibri" panose="020F0502020204030204"/>
            </a:endParaRPr>
          </a:p>
        </p:txBody>
      </p:sp>
      <p:sp>
        <p:nvSpPr>
          <p:cNvPr id="13" name="Tittel 2">
            <a:extLst>
              <a:ext uri="{FF2B5EF4-FFF2-40B4-BE49-F238E27FC236}">
                <a16:creationId xmlns:a16="http://schemas.microsoft.com/office/drawing/2014/main" id="{0130F847-9A87-AB4D-8D0D-FF9DA6C9AB2A}"/>
              </a:ext>
            </a:extLst>
          </p:cNvPr>
          <p:cNvSpPr txBox="1">
            <a:spLocks/>
          </p:cNvSpPr>
          <p:nvPr/>
        </p:nvSpPr>
        <p:spPr>
          <a:xfrm>
            <a:off x="1005841" y="438150"/>
            <a:ext cx="4586627" cy="2279894"/>
          </a:xfrm>
          <a:prstGeom prst="rect">
            <a:avLst/>
          </a:prstGeom>
        </p:spPr>
        <p:txBody>
          <a:bodyPr vert="horz" lIns="109728" tIns="54864" rIns="109728" bIns="54864" rtlCol="0" anchor="ctr" anchorCtr="0">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a:lnSpc>
                <a:spcPct val="90000"/>
              </a:lnSpc>
              <a:spcAft>
                <a:spcPts val="720"/>
              </a:spcAft>
            </a:pPr>
            <a:r>
              <a:rPr lang="en-US" sz="3720">
                <a:solidFill>
                  <a:prstClr val="black"/>
                </a:solidFill>
                <a:latin typeface="Calibri Light" panose="020F0302020204030204"/>
              </a:rPr>
              <a:t>Un quadro informatico accurato e riconosciuto (RCP) è fondamentale per il processo decisionale</a:t>
            </a:r>
          </a:p>
        </p:txBody>
      </p:sp>
      <p:sp>
        <p:nvSpPr>
          <p:cNvPr id="3" name="TekstSylinder 2"/>
          <p:cNvSpPr txBox="1"/>
          <p:nvPr/>
        </p:nvSpPr>
        <p:spPr>
          <a:xfrm>
            <a:off x="1005841" y="2921041"/>
            <a:ext cx="4586627" cy="4491314"/>
          </a:xfrm>
          <a:prstGeom prst="rect">
            <a:avLst/>
          </a:prstGeom>
        </p:spPr>
        <p:txBody>
          <a:bodyPr vert="horz" lIns="109728" tIns="54864" rIns="109728" bIns="54864" rtlCol="0">
            <a:normAutofit/>
          </a:bodyPr>
          <a:lstStyle/>
          <a:p>
            <a:pPr marL="457188" indent="-274320" defTabSz="1097280">
              <a:lnSpc>
                <a:spcPct val="90000"/>
              </a:lnSpc>
              <a:spcAft>
                <a:spcPts val="720"/>
              </a:spcAft>
              <a:buFont typeface="Arial" panose="020B0604020202020204" pitchFamily="34" charset="0"/>
              <a:buChar char="•"/>
            </a:pPr>
            <a:r>
              <a:rPr lang="en-US" sz="2040" b="1">
                <a:solidFill>
                  <a:prstClr val="black"/>
                </a:solidFill>
                <a:latin typeface="Calibri" panose="020F0502020204030204"/>
              </a:rPr>
              <a:t>Un RCP</a:t>
            </a:r>
            <a:r>
              <a:rPr lang="en-US" sz="2040">
                <a:solidFill>
                  <a:prstClr val="black"/>
                </a:solidFill>
                <a:latin typeface="Calibri" panose="020F0502020204030204"/>
              </a:rPr>
              <a:t> accurato </a:t>
            </a:r>
            <a:r>
              <a:rPr lang="en-US" sz="2040">
                <a:solidFill>
                  <a:prstClr val="black"/>
                </a:solidFill>
                <a:latin typeface="Calibri" panose="020F0502020204030204"/>
              </a:rPr>
              <a:t>è fondamentale per la CSA</a:t>
            </a:r>
          </a:p>
          <a:p>
            <a:pPr marL="457188" indent="-274320" defTabSz="1097280">
              <a:lnSpc>
                <a:spcPct val="90000"/>
              </a:lnSpc>
              <a:spcAft>
                <a:spcPts val="720"/>
              </a:spcAft>
              <a:buFont typeface="Arial" panose="020B0604020202020204" pitchFamily="34" charset="0"/>
              <a:buChar char="•"/>
            </a:pPr>
            <a:endParaRPr lang="en-US" sz="2040">
              <a:solidFill>
                <a:prstClr val="black"/>
              </a:solidFill>
              <a:latin typeface="Calibri" panose="020F0502020204030204"/>
            </a:endParaRPr>
          </a:p>
          <a:p>
            <a:pPr marL="457188" indent="-274320" defTabSz="1097280">
              <a:lnSpc>
                <a:spcPct val="90000"/>
              </a:lnSpc>
              <a:spcAft>
                <a:spcPts val="720"/>
              </a:spcAft>
              <a:buFont typeface="Arial" panose="020B0604020202020204" pitchFamily="34" charset="0"/>
              <a:buChar char="•"/>
            </a:pPr>
            <a:r>
              <a:rPr lang="en-US" sz="2040">
                <a:solidFill>
                  <a:prstClr val="black"/>
                </a:solidFill>
                <a:latin typeface="Calibri" panose="020F0502020204030204"/>
              </a:rPr>
              <a:t>Gli RCP consistono in informazioni selezionate attivamente e utilizzabili che riguardano specificatamente il CTS</a:t>
            </a:r>
          </a:p>
          <a:p>
            <a:pPr marL="457188" indent="-274320" defTabSz="1097280">
              <a:lnSpc>
                <a:spcPct val="90000"/>
              </a:lnSpc>
              <a:spcAft>
                <a:spcPts val="720"/>
              </a:spcAft>
              <a:buFont typeface="Arial" panose="020B0604020202020204" pitchFamily="34" charset="0"/>
              <a:buChar char="•"/>
            </a:pPr>
            <a:endParaRPr lang="en-US" sz="2040">
              <a:solidFill>
                <a:prstClr val="black"/>
              </a:solidFill>
              <a:latin typeface="Calibri" panose="020F0502020204030204"/>
            </a:endParaRPr>
          </a:p>
          <a:p>
            <a:pPr marL="457188" indent="-274320" defTabSz="1097280">
              <a:lnSpc>
                <a:spcPct val="90000"/>
              </a:lnSpc>
              <a:spcAft>
                <a:spcPts val="720"/>
              </a:spcAft>
              <a:buFont typeface="Arial" panose="020B0604020202020204" pitchFamily="34" charset="0"/>
              <a:buChar char="•"/>
            </a:pPr>
            <a:r>
              <a:rPr lang="en-US" sz="2040">
                <a:solidFill>
                  <a:prstClr val="black"/>
                </a:solidFill>
                <a:latin typeface="Calibri" panose="020F0502020204030204"/>
              </a:rPr>
              <a:t>I CO indagano sulle minacce per creare RCP</a:t>
            </a:r>
            <a:r>
              <a:rPr lang="en-US" sz="2040">
                <a:solidFill>
                  <a:prstClr val="black"/>
                </a:solidFill>
                <a:latin typeface="Calibri" panose="020F0502020204030204"/>
                <a:sym typeface="Wingdings"/>
              </a:rPr>
              <a:t>  Condividono RCP (</a:t>
            </a:r>
            <a:r>
              <a:rPr lang="en-US" sz="2040" b="1">
                <a:solidFill>
                  <a:prstClr val="black"/>
                </a:solidFill>
                <a:latin typeface="Calibri" panose="020F0502020204030204"/>
                <a:sym typeface="Wingdings"/>
              </a:rPr>
              <a:t>sRCP</a:t>
            </a:r>
            <a:r>
              <a:rPr lang="en-US" sz="2040">
                <a:solidFill>
                  <a:prstClr val="black"/>
                </a:solidFill>
                <a:latin typeface="Calibri" panose="020F0502020204030204"/>
                <a:sym typeface="Wingdings"/>
              </a:rPr>
              <a:t>) con i responsabili delle decisioni (la settimana successiva)</a:t>
            </a:r>
            <a:endParaRPr lang="en-US" sz="2040">
              <a:solidFill>
                <a:prstClr val="black"/>
              </a:solidFill>
              <a:latin typeface="Calibri" panose="020F0502020204030204"/>
            </a:endParaRPr>
          </a:p>
          <a:p>
            <a:pPr marL="457188" indent="-274320" defTabSz="1097280">
              <a:lnSpc>
                <a:spcPct val="90000"/>
              </a:lnSpc>
              <a:spcAft>
                <a:spcPts val="720"/>
              </a:spcAft>
              <a:buFont typeface="Arial" panose="020B0604020202020204" pitchFamily="34" charset="0"/>
              <a:buChar char="•"/>
            </a:pPr>
            <a:endParaRPr lang="en-US" sz="2040">
              <a:solidFill>
                <a:prstClr val="black"/>
              </a:solidFill>
              <a:latin typeface="Calibri" panose="020F0502020204030204"/>
            </a:endParaRPr>
          </a:p>
          <a:p>
            <a:pPr marL="457188" indent="-274320" defTabSz="1097280">
              <a:lnSpc>
                <a:spcPct val="90000"/>
              </a:lnSpc>
              <a:spcAft>
                <a:spcPts val="720"/>
              </a:spcAft>
              <a:buFont typeface="Arial" panose="020B0604020202020204" pitchFamily="34" charset="0"/>
              <a:buChar char="•"/>
            </a:pPr>
            <a:r>
              <a:rPr lang="en-US" sz="2040">
                <a:solidFill>
                  <a:prstClr val="black"/>
                </a:solidFill>
                <a:latin typeface="Calibri" panose="020F0502020204030204"/>
              </a:rPr>
              <a:t>La trasmissione dell'RCP dal mondo cibernetico a quello fisico è soggetta a numerose sfide </a:t>
            </a:r>
          </a:p>
          <a:p>
            <a:pPr marL="457188" indent="-274320" defTabSz="1097280">
              <a:lnSpc>
                <a:spcPct val="90000"/>
              </a:lnSpc>
              <a:spcAft>
                <a:spcPts val="720"/>
              </a:spcAft>
              <a:buFont typeface="Arial" panose="020B0604020202020204" pitchFamily="34" charset="0"/>
              <a:buChar char="•"/>
            </a:pPr>
            <a:endParaRPr lang="en-US" sz="2040">
              <a:solidFill>
                <a:prstClr val="black"/>
              </a:solidFill>
              <a:latin typeface="Calibri" panose="020F0502020204030204"/>
            </a:endParaRPr>
          </a:p>
        </p:txBody>
      </p:sp>
      <p:sp>
        <p:nvSpPr>
          <p:cNvPr id="2" name="Plassholder for lysbildenummer 1"/>
          <p:cNvSpPr>
            <a:spLocks noGrp="1"/>
          </p:cNvSpPr>
          <p:nvPr>
            <p:ph type="sldNum" sz="quarter" idx="12"/>
          </p:nvPr>
        </p:nvSpPr>
        <p:spPr>
          <a:xfrm>
            <a:off x="10332720" y="7627621"/>
            <a:ext cx="3291840" cy="438150"/>
          </a:xfrm>
        </p:spPr>
        <p:txBody>
          <a:bodyPr vert="horz" lIns="109728" tIns="54864" rIns="109728" bIns="54864" rtlCol="0" anchor="ctr">
            <a:normAutofit/>
          </a:bodyPr>
          <a:lstStyle/>
          <a:p>
            <a:pPr defTabSz="1097280">
              <a:spcAft>
                <a:spcPts val="720"/>
              </a:spcAft>
              <a:defRPr/>
            </a:pPr>
            <a:fld id="{91853A39-49B3-554A-AE82-85611CEBD8E3}" type="slidenum">
              <a:rPr lang="en-US">
                <a:solidFill>
                  <a:srgbClr val="FFFFFF"/>
                </a:solidFill>
                <a:latin typeface="Calibri" panose="020F0502020204030204"/>
              </a:rPr>
              <a:t>58</a:t>
            </a:fld>
            <a:endParaRPr lang="en-US">
              <a:solidFill>
                <a:srgbClr val="FFFFFF"/>
              </a:solidFill>
              <a:latin typeface="Calibri" panose="020F0502020204030204"/>
            </a:endParaRPr>
          </a:p>
        </p:txBody>
      </p:sp>
      <p:grpSp>
        <p:nvGrpSpPr>
          <p:cNvPr id="5" name="Group 4">
            <a:extLst>
              <a:ext uri="{FF2B5EF4-FFF2-40B4-BE49-F238E27FC236}">
                <a16:creationId xmlns:a16="http://schemas.microsoft.com/office/drawing/2014/main" id="{FB35F881-03CD-3598-A972-2B3CFED9762E}"/>
              </a:ext>
            </a:extLst>
          </p:cNvPr>
          <p:cNvGrpSpPr/>
          <p:nvPr/>
        </p:nvGrpSpPr>
        <p:grpSpPr>
          <a:xfrm>
            <a:off x="10972801" y="7594540"/>
            <a:ext cx="2591913" cy="481557"/>
            <a:chOff x="5179092" y="5483822"/>
            <a:chExt cx="3294001" cy="612000"/>
          </a:xfrm>
        </p:grpSpPr>
        <p:pic>
          <p:nvPicPr>
            <p:cNvPr id="6" name="Picture 5">
              <a:extLst>
                <a:ext uri="{FF2B5EF4-FFF2-40B4-BE49-F238E27FC236}">
                  <a16:creationId xmlns:a16="http://schemas.microsoft.com/office/drawing/2014/main" id="{A17F248A-6647-1AFC-A58E-A1F40211F5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7" name="Picture 6">
              <a:extLst>
                <a:ext uri="{FF2B5EF4-FFF2-40B4-BE49-F238E27FC236}">
                  <a16:creationId xmlns:a16="http://schemas.microsoft.com/office/drawing/2014/main" id="{58C35080-320C-754C-2AD1-676EB1D9A5A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custDataLst>
      <p:tags r:id="rId1"/>
    </p:custDataLst>
    <p:extLst>
      <p:ext uri="{BB962C8B-B14F-4D97-AF65-F5344CB8AC3E}">
        <p14:creationId xmlns:p14="http://schemas.microsoft.com/office/powerpoint/2010/main" val="206849353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16="http://schemas.microsoft.com/office/drawing/2014/main" xmlns:adec="http://schemas.microsoft.com/office/drawing/2017/decorative" xmlns:p16="http://schemas.microsoft.com/office/powerpoint/2015/main" xmlns:ask="http://schemas.microsoft.com/office/drawing/2018/sketchyshapes"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5">
            <a:alphaModFix amt="14000"/>
            <a:lum/>
          </a:blip>
          <a:srcRect/>
          <a:stretch>
            <a:fillRect/>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4" name="Title 3">
            <a:extLst>
              <a:ext uri="{FF2B5EF4-FFF2-40B4-BE49-F238E27FC236}">
                <a16:creationId xmlns:a16="http://schemas.microsoft.com/office/drawing/2014/main" id="{53E7DF3F-34E2-4A7B-AC16-4D81BFD5BCE5}"/>
              </a:ext>
            </a:extLst>
          </p:cNvPr>
          <p:cNvSpPr>
            <a:spLocks noGrp="1"/>
          </p:cNvSpPr>
          <p:nvPr>
            <p:ph type="title"/>
          </p:nvPr>
        </p:nvSpPr>
        <p:spPr>
          <a:xfrm>
            <a:off x="757123" y="768096"/>
            <a:ext cx="9205680" cy="905755"/>
          </a:xfrm>
        </p:spPr>
        <p:txBody>
          <a:bodyPr anchor="b">
            <a:normAutofit fontScale="90000"/>
          </a:bodyPr>
          <a:lstStyle/>
          <a:p>
            <a:r>
              <a:rPr lang="de-DE" sz="6480" dirty="0"/>
              <a:t>Analisi </a:t>
            </a:r>
            <a:r>
              <a:rPr lang="de-DE" sz="6480" dirty="0" err="1"/>
              <a:t>dei requisiti</a:t>
            </a:r>
            <a:r>
              <a:rPr lang="de-DE" sz="6480" dirty="0"/>
              <a:t> SA</a:t>
            </a:r>
            <a:endParaRPr lang="nb-NO" sz="6480" dirty="0"/>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1934" y="2847441"/>
            <a:ext cx="3906114" cy="21946"/>
          </a:xfrm>
          <a:custGeom>
            <a:avLst/>
            <a:gdLst>
              <a:gd name="csX0" fmla="*/ 0 w 3906114"/>
              <a:gd name="csY0" fmla="*/ 0 h 21946"/>
              <a:gd name="csX1" fmla="*/ 729141 w 3906114"/>
              <a:gd name="csY1" fmla="*/ 0 h 21946"/>
              <a:gd name="csX2" fmla="*/ 1419221 w 3906114"/>
              <a:gd name="csY2" fmla="*/ 0 h 21946"/>
              <a:gd name="csX3" fmla="*/ 2109302 w 3906114"/>
              <a:gd name="csY3" fmla="*/ 0 h 21946"/>
              <a:gd name="csX4" fmla="*/ 2643137 w 3906114"/>
              <a:gd name="csY4" fmla="*/ 0 h 21946"/>
              <a:gd name="csX5" fmla="*/ 3216034 w 3906114"/>
              <a:gd name="csY5" fmla="*/ 0 h 21946"/>
              <a:gd name="csX6" fmla="*/ 3906114 w 3906114"/>
              <a:gd name="csY6" fmla="*/ 0 h 21946"/>
              <a:gd name="csX7" fmla="*/ 3906114 w 3906114"/>
              <a:gd name="csY7" fmla="*/ 21946 h 21946"/>
              <a:gd name="csX8" fmla="*/ 3255095 w 3906114"/>
              <a:gd name="csY8" fmla="*/ 21946 h 21946"/>
              <a:gd name="csX9" fmla="*/ 2721259 w 3906114"/>
              <a:gd name="csY9" fmla="*/ 21946 h 21946"/>
              <a:gd name="csX10" fmla="*/ 2187424 w 3906114"/>
              <a:gd name="csY10" fmla="*/ 21946 h 21946"/>
              <a:gd name="csX11" fmla="*/ 1497344 w 3906114"/>
              <a:gd name="csY11" fmla="*/ 21946 h 21946"/>
              <a:gd name="csX12" fmla="*/ 924447 w 3906114"/>
              <a:gd name="csY12" fmla="*/ 21946 h 21946"/>
              <a:gd name="csX13" fmla="*/ 0 w 3906114"/>
              <a:gd name="csY13" fmla="*/ 21946 h 21946"/>
              <a:gd name="csX14" fmla="*/ 0 w 3906114"/>
              <a:gd name="csY14" fmla="*/ 0 h 219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906114" h="21946" fill="none" extrusionOk="0">
                <a:moveTo>
                  <a:pt x="0" y="0"/>
                </a:moveTo>
                <a:cubicBezTo>
                  <a:pt x="252156" y="-20460"/>
                  <a:pt x="476174" y="-27800"/>
                  <a:pt x="729141" y="0"/>
                </a:cubicBezTo>
                <a:cubicBezTo>
                  <a:pt x="982108" y="27800"/>
                  <a:pt x="1081401" y="-4067"/>
                  <a:pt x="1419221" y="0"/>
                </a:cubicBezTo>
                <a:cubicBezTo>
                  <a:pt x="1757041" y="4067"/>
                  <a:pt x="1835425" y="27359"/>
                  <a:pt x="2109302" y="0"/>
                </a:cubicBezTo>
                <a:cubicBezTo>
                  <a:pt x="2383179" y="-27359"/>
                  <a:pt x="2437492" y="-20254"/>
                  <a:pt x="2643137" y="0"/>
                </a:cubicBezTo>
                <a:cubicBezTo>
                  <a:pt x="2848783" y="20254"/>
                  <a:pt x="2986492" y="22460"/>
                  <a:pt x="3216034" y="0"/>
                </a:cubicBezTo>
                <a:cubicBezTo>
                  <a:pt x="3445576" y="-22460"/>
                  <a:pt x="3574572" y="-31501"/>
                  <a:pt x="3906114" y="0"/>
                </a:cubicBezTo>
                <a:cubicBezTo>
                  <a:pt x="3905647" y="10233"/>
                  <a:pt x="3905122" y="11611"/>
                  <a:pt x="3906114" y="21946"/>
                </a:cubicBezTo>
                <a:cubicBezTo>
                  <a:pt x="3684360" y="3697"/>
                  <a:pt x="3562432" y="-10333"/>
                  <a:pt x="3255095" y="21946"/>
                </a:cubicBezTo>
                <a:cubicBezTo>
                  <a:pt x="2947758" y="54225"/>
                  <a:pt x="2881475" y="33033"/>
                  <a:pt x="2721259" y="21946"/>
                </a:cubicBezTo>
                <a:cubicBezTo>
                  <a:pt x="2561043" y="10859"/>
                  <a:pt x="2330921" y="37540"/>
                  <a:pt x="2187424" y="21946"/>
                </a:cubicBezTo>
                <a:cubicBezTo>
                  <a:pt x="2043927" y="6352"/>
                  <a:pt x="1756372" y="33030"/>
                  <a:pt x="1497344" y="21946"/>
                </a:cubicBezTo>
                <a:cubicBezTo>
                  <a:pt x="1238316" y="10862"/>
                  <a:pt x="1125800" y="18078"/>
                  <a:pt x="924447" y="21946"/>
                </a:cubicBezTo>
                <a:cubicBezTo>
                  <a:pt x="723094" y="25814"/>
                  <a:pt x="399256" y="2502"/>
                  <a:pt x="0" y="21946"/>
                </a:cubicBezTo>
                <a:cubicBezTo>
                  <a:pt x="999" y="16912"/>
                  <a:pt x="-379" y="8769"/>
                  <a:pt x="0" y="0"/>
                </a:cubicBezTo>
                <a:close/>
              </a:path>
              <a:path w="3906114" h="21946" stroke="0" extrusionOk="0">
                <a:moveTo>
                  <a:pt x="0" y="0"/>
                </a:moveTo>
                <a:cubicBezTo>
                  <a:pt x="204270" y="-19114"/>
                  <a:pt x="320245" y="-8859"/>
                  <a:pt x="611958" y="0"/>
                </a:cubicBezTo>
                <a:cubicBezTo>
                  <a:pt x="903671" y="8859"/>
                  <a:pt x="954540" y="768"/>
                  <a:pt x="1145793" y="0"/>
                </a:cubicBezTo>
                <a:cubicBezTo>
                  <a:pt x="1337047" y="-768"/>
                  <a:pt x="1676795" y="-34102"/>
                  <a:pt x="1874935" y="0"/>
                </a:cubicBezTo>
                <a:cubicBezTo>
                  <a:pt x="2073075" y="34102"/>
                  <a:pt x="2202627" y="11146"/>
                  <a:pt x="2486893" y="0"/>
                </a:cubicBezTo>
                <a:cubicBezTo>
                  <a:pt x="2771159" y="-11146"/>
                  <a:pt x="2869791" y="-15785"/>
                  <a:pt x="3098850" y="0"/>
                </a:cubicBezTo>
                <a:cubicBezTo>
                  <a:pt x="3327909" y="15785"/>
                  <a:pt x="3739236" y="-28068"/>
                  <a:pt x="3906114" y="0"/>
                </a:cubicBezTo>
                <a:cubicBezTo>
                  <a:pt x="3905865" y="5270"/>
                  <a:pt x="3905823" y="17483"/>
                  <a:pt x="3906114" y="21946"/>
                </a:cubicBezTo>
                <a:cubicBezTo>
                  <a:pt x="3642508" y="23045"/>
                  <a:pt x="3480132" y="32863"/>
                  <a:pt x="3255095" y="21946"/>
                </a:cubicBezTo>
                <a:cubicBezTo>
                  <a:pt x="3030058" y="11029"/>
                  <a:pt x="2873451" y="7335"/>
                  <a:pt x="2721259" y="21946"/>
                </a:cubicBezTo>
                <a:cubicBezTo>
                  <a:pt x="2569067" y="36557"/>
                  <a:pt x="2382684" y="13320"/>
                  <a:pt x="2070240" y="21946"/>
                </a:cubicBezTo>
                <a:cubicBezTo>
                  <a:pt x="1757796" y="30572"/>
                  <a:pt x="1718913" y="11568"/>
                  <a:pt x="1419221" y="21946"/>
                </a:cubicBezTo>
                <a:cubicBezTo>
                  <a:pt x="1119529" y="32324"/>
                  <a:pt x="995238" y="9896"/>
                  <a:pt x="807264" y="21946"/>
                </a:cubicBezTo>
                <a:cubicBezTo>
                  <a:pt x="619290" y="33996"/>
                  <a:pt x="365530" y="18100"/>
                  <a:pt x="0" y="21946"/>
                </a:cubicBezTo>
                <a:cubicBezTo>
                  <a:pt x="428" y="16188"/>
                  <a:pt x="7" y="748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3" name="Plassholder for innhold 2"/>
          <p:cNvSpPr>
            <a:spLocks noGrp="1"/>
          </p:cNvSpPr>
          <p:nvPr>
            <p:ph idx="1"/>
          </p:nvPr>
        </p:nvSpPr>
        <p:spPr>
          <a:xfrm>
            <a:off x="757123" y="3193084"/>
            <a:ext cx="6138284" cy="5136268"/>
          </a:xfrm>
        </p:spPr>
        <p:txBody>
          <a:bodyPr anchor="t">
            <a:normAutofit/>
          </a:bodyPr>
          <a:lstStyle/>
          <a:p>
            <a:r>
              <a:rPr lang="de-DE" sz="2160" dirty="0"/>
              <a:t>Scopri </a:t>
            </a:r>
            <a:r>
              <a:rPr lang="de-DE" sz="2160" dirty="0" err="1"/>
              <a:t>quali </a:t>
            </a:r>
            <a:r>
              <a:rPr lang="de-DE" sz="2160" dirty="0" err="1"/>
              <a:t>aspetti </a:t>
            </a:r>
            <a:r>
              <a:rPr lang="de-DE" sz="2160" dirty="0" err="1"/>
              <a:t>dell'</a:t>
            </a:r>
            <a:r>
              <a:rPr lang="de-DE" sz="2160" dirty="0" err="1"/>
              <a:t> </a:t>
            </a:r>
            <a:r>
              <a:rPr lang="de-DE" sz="2160" dirty="0" err="1"/>
              <a:t> di</a:t>
            </a:r>
            <a:r>
              <a:rPr lang="de-DE" sz="2160" dirty="0" err="1"/>
              <a:t> </a:t>
            </a:r>
            <a:r>
              <a:rPr lang="de-DE" sz="2160" dirty="0" err="1"/>
              <a:t>la</a:t>
            </a:r>
            <a:r>
              <a:rPr lang="de-DE" sz="2160" dirty="0" err="1"/>
              <a:t> </a:t>
            </a:r>
            <a:r>
              <a:rPr lang="de-DE" sz="2160" dirty="0" err="1"/>
              <a:t>situazione</a:t>
            </a:r>
            <a:r>
              <a:rPr lang="de-DE" sz="2160" dirty="0" err="1"/>
              <a:t> sono</a:t>
            </a:r>
            <a:r>
              <a:rPr lang="de-DE" sz="2160" dirty="0" err="1"/>
              <a:t> importanti</a:t>
            </a:r>
            <a:r>
              <a:rPr lang="de-DE" sz="2160" dirty="0" err="1"/>
              <a:t> per </a:t>
            </a:r>
            <a:r>
              <a:rPr lang="de-DE" sz="2160" dirty="0"/>
              <a:t>la SA </a:t>
            </a:r>
            <a:r>
              <a:rPr lang="de-DE" sz="2160" dirty="0" err="1"/>
              <a:t>di un</a:t>
            </a:r>
            <a:r>
              <a:rPr lang="de-DE" sz="2160" dirty="0"/>
              <a:t> </a:t>
            </a:r>
            <a:r>
              <a:rPr lang="de-DE" sz="2160" dirty="0" err="1"/>
              <a:t>particolare</a:t>
            </a:r>
            <a:r>
              <a:rPr lang="de-DE" sz="2160" dirty="0" err="1"/>
              <a:t> operatore</a:t>
            </a:r>
            <a:r>
              <a:rPr lang="de-DE" sz="2160" dirty="0"/>
              <a:t>?</a:t>
            </a:r>
          </a:p>
          <a:p>
            <a:r>
              <a:rPr lang="de-DE" sz="2160" dirty="0"/>
              <a:t>Eseguire </a:t>
            </a:r>
            <a:r>
              <a:rPr lang="de-DE" sz="2160" dirty="0" err="1"/>
              <a:t>un'analisi </a:t>
            </a:r>
            <a:r>
              <a:rPr lang="de-DE" sz="2160" dirty="0" err="1"/>
              <a:t>cognitiva </a:t>
            </a:r>
            <a:r>
              <a:rPr lang="de-DE" sz="2160" dirty="0" err="1"/>
              <a:t>orientata agli obiettivi </a:t>
            </a:r>
            <a:r>
              <a:rPr lang="de-DE" sz="2160" dirty="0"/>
              <a:t>(GDTA)</a:t>
            </a:r>
            <a:r>
              <a:rPr lang="de-DE" sz="2160" dirty="0" err="1"/>
              <a:t> </a:t>
            </a:r>
            <a:r>
              <a:rPr lang="de-DE" sz="2160" dirty="0" err="1"/>
              <a:t> </a:t>
            </a:r>
            <a:r>
              <a:rPr lang="de-DE" sz="2160" dirty="0" err="1"/>
              <a:t> </a:t>
            </a:r>
          </a:p>
          <a:p>
            <a:r>
              <a:rPr lang="de-DE" sz="2160" dirty="0" err="1"/>
              <a:t>Quindi</a:t>
            </a:r>
            <a:r>
              <a:rPr lang="de-DE" sz="2160" dirty="0" err="1"/>
              <a:t> identificare</a:t>
            </a:r>
            <a:r>
              <a:rPr lang="de-DE" sz="2160" dirty="0" err="1"/>
              <a:t> le</a:t>
            </a:r>
            <a:r>
              <a:rPr lang="de-DE" sz="2160" dirty="0" err="1"/>
              <a:t> principali</a:t>
            </a:r>
            <a:r>
              <a:rPr lang="de-DE" sz="2160" dirty="0" err="1"/>
              <a:t> decisioni</a:t>
            </a:r>
            <a:r>
              <a:rPr lang="de-DE" sz="2160" dirty="0" err="1"/>
              <a:t> che</a:t>
            </a:r>
            <a:r>
              <a:rPr lang="de-DE" sz="2160" dirty="0" err="1"/>
              <a:t> devono</a:t>
            </a:r>
            <a:r>
              <a:rPr lang="de-DE" sz="2160" dirty="0" err="1"/>
              <a:t> </a:t>
            </a:r>
            <a:r>
              <a:rPr lang="de-DE" sz="2160" dirty="0" err="1"/>
              <a:t>essere</a:t>
            </a:r>
            <a:r>
              <a:rPr lang="de-DE" sz="2160" dirty="0" err="1"/>
              <a:t> prese</a:t>
            </a:r>
            <a:r>
              <a:rPr lang="de-DE" sz="2160" dirty="0" err="1"/>
              <a:t> </a:t>
            </a:r>
            <a:endParaRPr lang="de-DE" sz="2160" dirty="0"/>
          </a:p>
          <a:p>
            <a:r>
              <a:rPr lang="de-DE" sz="2160" dirty="0" err="1"/>
              <a:t>Identificare </a:t>
            </a:r>
            <a:r>
              <a:rPr lang="de-DE" sz="2160" dirty="0"/>
              <a:t>la SA </a:t>
            </a:r>
            <a:r>
              <a:rPr lang="de-DE" sz="2160" dirty="0" err="1"/>
              <a:t>necessaria</a:t>
            </a:r>
            <a:r>
              <a:rPr lang="de-DE" sz="2160" dirty="0" err="1"/>
              <a:t> per</a:t>
            </a:r>
            <a:r>
              <a:rPr lang="de-DE" sz="2160" dirty="0" err="1"/>
              <a:t> queste</a:t>
            </a:r>
            <a:r>
              <a:rPr lang="de-DE" sz="2160" dirty="0" err="1"/>
              <a:t> decisioni</a:t>
            </a:r>
            <a:endParaRPr lang="de-DE" sz="2160" dirty="0"/>
          </a:p>
          <a:p>
            <a:pPr lvl="1"/>
            <a:r>
              <a:rPr lang="de-DE" sz="1680" dirty="0"/>
              <a:t>Metodi: </a:t>
            </a:r>
            <a:r>
              <a:rPr lang="de-DE" sz="1680" dirty="0" err="1"/>
              <a:t>interviste</a:t>
            </a:r>
            <a:r>
              <a:rPr lang="de-DE" sz="1680" dirty="0"/>
              <a:t> con esperti</a:t>
            </a:r>
            <a:r>
              <a:rPr lang="de-DE" sz="1680" dirty="0"/>
              <a:t>, </a:t>
            </a:r>
            <a:r>
              <a:rPr lang="de-DE" sz="1680" dirty="0" err="1"/>
              <a:t>osservazioni</a:t>
            </a:r>
            <a:r>
              <a:rPr lang="de-DE" sz="1680" dirty="0"/>
              <a:t>, </a:t>
            </a:r>
            <a:r>
              <a:rPr lang="de-DE" sz="1680" dirty="0" err="1"/>
              <a:t>protocolli</a:t>
            </a:r>
            <a:r>
              <a:rPr lang="de-DE" sz="1680" dirty="0"/>
              <a:t> verbali</a:t>
            </a:r>
            <a:r>
              <a:rPr lang="de-DE" sz="1680" dirty="0"/>
              <a:t>, </a:t>
            </a:r>
            <a:r>
              <a:rPr lang="de-DE" sz="1680" dirty="0" err="1"/>
              <a:t>analisi</a:t>
            </a:r>
            <a:r>
              <a:rPr lang="de-DE" sz="1680" dirty="0" err="1"/>
              <a:t> di</a:t>
            </a:r>
            <a:r>
              <a:rPr lang="de-DE" sz="1680" dirty="0" err="1"/>
              <a:t> </a:t>
            </a:r>
            <a:r>
              <a:rPr lang="de-DE" sz="1680" dirty="0"/>
              <a:t>materiale </a:t>
            </a:r>
            <a:r>
              <a:rPr lang="de-DE" sz="1680" dirty="0" err="1"/>
              <a:t>scritto </a:t>
            </a:r>
            <a:r>
              <a:rPr lang="de-DE" sz="1680" dirty="0"/>
              <a:t>e </a:t>
            </a:r>
            <a:r>
              <a:rPr lang="de-DE" sz="1680" dirty="0" err="1"/>
              <a:t>documentazione</a:t>
            </a:r>
            <a:r>
              <a:rPr lang="de-DE" sz="1680" dirty="0"/>
              <a:t>, </a:t>
            </a:r>
            <a:r>
              <a:rPr lang="de-DE" sz="1680" dirty="0" err="1"/>
              <a:t>questionari</a:t>
            </a:r>
            <a:r>
              <a:rPr lang="de-DE" sz="1680" dirty="0"/>
              <a:t> formali </a:t>
            </a:r>
            <a:r>
              <a:rPr lang="de-DE" sz="1680" dirty="0"/>
              <a:t>– </a:t>
            </a:r>
            <a:r>
              <a:rPr lang="de-DE" sz="1680" dirty="0" err="1"/>
              <a:t>raccolta</a:t>
            </a:r>
            <a:r>
              <a:rPr lang="de-DE" sz="1680" dirty="0" err="1"/>
              <a:t> di</a:t>
            </a:r>
            <a:r>
              <a:rPr lang="de-DE" sz="1680" dirty="0" err="1"/>
              <a:t> dati</a:t>
            </a:r>
            <a:r>
              <a:rPr lang="de-DE" sz="1680" dirty="0" err="1"/>
              <a:t> di </a:t>
            </a:r>
            <a:r>
              <a:rPr lang="de-DE" sz="1680" dirty="0"/>
              <a:t>un campione</a:t>
            </a:r>
          </a:p>
          <a:p>
            <a:pPr lvl="1"/>
            <a:r>
              <a:rPr lang="de-DE" sz="1680" dirty="0"/>
              <a:t>Cattura </a:t>
            </a:r>
            <a:r>
              <a:rPr lang="de-DE" sz="1680" dirty="0" err="1"/>
              <a:t>l'</a:t>
            </a:r>
            <a:r>
              <a:rPr lang="de-DE" sz="1680" dirty="0" err="1"/>
              <a:t> gamma </a:t>
            </a:r>
            <a:r>
              <a:rPr lang="de-DE" sz="1680" dirty="0" err="1"/>
              <a:t>completa</a:t>
            </a:r>
            <a:r>
              <a:rPr lang="de-DE" sz="1680" dirty="0" err="1"/>
              <a:t> di</a:t>
            </a:r>
            <a:r>
              <a:rPr lang="de-DE" sz="1680" dirty="0"/>
              <a:t> possibili </a:t>
            </a:r>
            <a:r>
              <a:rPr lang="de-DE" sz="1680" dirty="0" err="1"/>
              <a:t>obiettivi </a:t>
            </a:r>
            <a:r>
              <a:rPr lang="de-DE" sz="1680" dirty="0"/>
              <a:t>e sotto-obiettivi: </a:t>
            </a:r>
            <a:r>
              <a:rPr lang="de-DE" sz="1680" dirty="0" err="1"/>
              <a:t>quali</a:t>
            </a:r>
            <a:r>
              <a:rPr lang="de-DE" sz="1680" dirty="0" err="1"/>
              <a:t> </a:t>
            </a:r>
            <a:r>
              <a:rPr lang="de-DE" sz="1680" dirty="0" err="1"/>
              <a:t>informazioni</a:t>
            </a:r>
            <a:r>
              <a:rPr lang="de-DE" sz="1680" dirty="0" err="1"/>
              <a:t> sono</a:t>
            </a:r>
            <a:r>
              <a:rPr lang="de-DE" sz="1680" dirty="0" err="1"/>
              <a:t> necessarie</a:t>
            </a:r>
            <a:r>
              <a:rPr lang="de-DE" sz="1680" dirty="0"/>
              <a:t>, </a:t>
            </a:r>
            <a:r>
              <a:rPr lang="de-DE" sz="1680" dirty="0" err="1"/>
              <a:t>come</a:t>
            </a:r>
            <a:r>
              <a:rPr lang="de-DE" sz="1680" dirty="0" err="1"/>
              <a:t> vengono</a:t>
            </a:r>
            <a:r>
              <a:rPr lang="de-DE" sz="1680" dirty="0" err="1"/>
              <a:t> le</a:t>
            </a:r>
            <a:r>
              <a:rPr lang="de-DE" sz="1680" dirty="0" err="1"/>
              <a:t> informazioni</a:t>
            </a:r>
            <a:r>
              <a:rPr lang="de-DE" sz="1680" dirty="0" err="1"/>
              <a:t> </a:t>
            </a:r>
            <a:r>
              <a:rPr lang="de-DE" sz="1680" dirty="0" err="1"/>
              <a:t>utilizzate/interpretate </a:t>
            </a:r>
            <a:r>
              <a:rPr lang="de-DE" sz="1680" dirty="0"/>
              <a:t>(L1/L2) </a:t>
            </a:r>
            <a:r>
              <a:rPr lang="de-DE" sz="1680" dirty="0" err="1"/>
              <a:t>per</a:t>
            </a:r>
            <a:r>
              <a:rPr lang="de-DE" sz="1680" dirty="0" err="1"/>
              <a:t> progettare </a:t>
            </a:r>
            <a:r>
              <a:rPr lang="de-DE" sz="1680" dirty="0"/>
              <a:t>(L3)?</a:t>
            </a:r>
            <a:endParaRPr lang="nb-NO" sz="1680" dirty="0"/>
          </a:p>
        </p:txBody>
      </p:sp>
      <p:pic>
        <p:nvPicPr>
          <p:cNvPr id="2" name="Picture 1" descr="Diagram&#10;&#10;Description automatically generated">
            <a:extLst>
              <a:ext uri="{FF2B5EF4-FFF2-40B4-BE49-F238E27FC236}">
                <a16:creationId xmlns:a16="http://schemas.microsoft.com/office/drawing/2014/main" id="{C89509BE-F27F-4527-BCB4-1BDB187E98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18857" y="2288775"/>
            <a:ext cx="6550762" cy="3652050"/>
          </a:xfrm>
          <a:prstGeom prst="rect">
            <a:avLst/>
          </a:prstGeom>
        </p:spPr>
      </p:pic>
    </p:spTree>
    <p:custDataLst>
      <p:custData r:id="rId1"/>
      <p:tags r:id="rId2"/>
    </p:custDataLst>
    <p:extLst>
      <p:ext uri="{BB962C8B-B14F-4D97-AF65-F5344CB8AC3E}">
        <p14:creationId xmlns:p14="http://schemas.microsoft.com/office/powerpoint/2010/main" val="82444037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EA71-F626-F1CD-2A6C-B6B4D85332A4}"/>
              </a:ext>
            </a:extLst>
          </p:cNvPr>
          <p:cNvSpPr>
            <a:spLocks noGrp="1"/>
          </p:cNvSpPr>
          <p:nvPr>
            <p:ph type="title"/>
          </p:nvPr>
        </p:nvSpPr>
        <p:spPr/>
        <p:txBody>
          <a:bodyPr/>
          <a:lstStyle/>
          <a:p>
            <a:r>
              <a:rPr lang="nb-NO" dirty="0"/>
              <a:t>Componenti (Dawson, 2016)</a:t>
            </a:r>
            <a:endParaRPr lang="et-EE" dirty="0"/>
          </a:p>
        </p:txBody>
      </p:sp>
      <p:sp>
        <p:nvSpPr>
          <p:cNvPr id="3" name="Content Placeholder 2">
            <a:extLst>
              <a:ext uri="{FF2B5EF4-FFF2-40B4-BE49-F238E27FC236}">
                <a16:creationId xmlns:a16="http://schemas.microsoft.com/office/drawing/2014/main" id="{540E5C52-A43F-8671-A29B-A6BD750B2F23}"/>
              </a:ext>
            </a:extLst>
          </p:cNvPr>
          <p:cNvSpPr>
            <a:spLocks noGrp="1"/>
          </p:cNvSpPr>
          <p:nvPr>
            <p:ph idx="1"/>
          </p:nvPr>
        </p:nvSpPr>
        <p:spPr/>
        <p:txBody>
          <a:bodyPr>
            <a:normAutofit fontScale="92500" lnSpcReduction="20000"/>
          </a:bodyPr>
          <a:lstStyle/>
          <a:p>
            <a:r>
              <a:rPr lang="en-US" dirty="0"/>
              <a:t>La metacognizione è un sistema regolatorio che comprende (a)</a:t>
            </a:r>
          </a:p>
          <a:p>
            <a:r>
              <a:rPr lang="en-US" dirty="0"/>
              <a:t>conoscenza, (b) esperienze, (c) obiettivi e (d) strategie.</a:t>
            </a:r>
          </a:p>
          <a:p>
            <a:r>
              <a:rPr lang="en-US" i="1" dirty="0"/>
              <a:t>La conoscenza metacognitiva </a:t>
            </a:r>
            <a:r>
              <a:rPr lang="en-US" dirty="0"/>
              <a:t>è costituita da conoscenze</a:t>
            </a:r>
          </a:p>
          <a:p>
            <a:r>
              <a:rPr lang="en-US" dirty="0"/>
              <a:t>o credenze su </a:t>
            </a:r>
          </a:p>
          <a:p>
            <a:pPr lvl="1"/>
            <a:r>
              <a:rPr lang="en-US" dirty="0"/>
              <a:t>(1) se stessi e gli altri come agenti cognitivi</a:t>
            </a:r>
          </a:p>
          <a:p>
            <a:pPr lvl="1"/>
            <a:r>
              <a:rPr lang="en-US" dirty="0"/>
              <a:t>(2) compiti</a:t>
            </a:r>
          </a:p>
          <a:p>
            <a:pPr lvl="1"/>
            <a:r>
              <a:rPr lang="en-US" dirty="0"/>
              <a:t>(3) azioni o strategie</a:t>
            </a:r>
          </a:p>
          <a:p>
            <a:pPr lvl="1"/>
            <a:r>
              <a:rPr lang="en-US" dirty="0"/>
              <a:t>(4) il modo in cui tutti questi elementi interagiscono per influenzare il risultato di qualsiasi impresa intellettuale</a:t>
            </a:r>
          </a:p>
          <a:p>
            <a:endParaRPr lang="et-EE" dirty="0"/>
          </a:p>
        </p:txBody>
      </p:sp>
    </p:spTree>
    <p:extLst>
      <p:ext uri="{BB962C8B-B14F-4D97-AF65-F5344CB8AC3E}">
        <p14:creationId xmlns:p14="http://schemas.microsoft.com/office/powerpoint/2010/main" val="201949538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0.xml><?xml version="1.0" encoding="utf-8"?>
<p:sld xmlns:a16="http://schemas.microsoft.com/office/drawing/2014/main" xmlns:adec="http://schemas.microsoft.com/office/drawing/2017/decorative" xmlns:p16="http://schemas.microsoft.com/office/powerpoint/2015/main" xmlns:ask="http://schemas.microsoft.com/office/drawing/2018/sketchyshapes"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 name="Title 1">
            <a:extLst>
              <a:ext uri="{FF2B5EF4-FFF2-40B4-BE49-F238E27FC236}">
                <a16:creationId xmlns:a16="http://schemas.microsoft.com/office/drawing/2014/main" id="{6CBCAC26-9DAB-6BBC-3F43-6F74C2342396}"/>
              </a:ext>
            </a:extLst>
          </p:cNvPr>
          <p:cNvSpPr>
            <a:spLocks noGrp="1"/>
          </p:cNvSpPr>
          <p:nvPr>
            <p:ph type="title"/>
          </p:nvPr>
        </p:nvSpPr>
        <p:spPr>
          <a:xfrm>
            <a:off x="768096" y="390444"/>
            <a:ext cx="5242322" cy="2348209"/>
          </a:xfrm>
        </p:spPr>
        <p:txBody>
          <a:bodyPr anchor="b">
            <a:normAutofit/>
          </a:bodyPr>
          <a:lstStyle/>
          <a:p>
            <a:r>
              <a:rPr lang="nb-NO" sz="5520"/>
              <a:t>Macrocognizione (Klein et al 2003)</a:t>
            </a:r>
            <a:endParaRPr lang="en-GB" sz="5520"/>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096" y="3104393"/>
            <a:ext cx="4169664" cy="21946"/>
          </a:xfrm>
          <a:custGeom>
            <a:avLst/>
            <a:gdLst>
              <a:gd name="csX0" fmla="*/ 0 w 4169664"/>
              <a:gd name="csY0" fmla="*/ 0 h 21946"/>
              <a:gd name="csX1" fmla="*/ 694944 w 4169664"/>
              <a:gd name="csY1" fmla="*/ 0 h 21946"/>
              <a:gd name="csX2" fmla="*/ 1473281 w 4169664"/>
              <a:gd name="csY2" fmla="*/ 0 h 21946"/>
              <a:gd name="csX3" fmla="*/ 2084832 w 4169664"/>
              <a:gd name="csY3" fmla="*/ 0 h 21946"/>
              <a:gd name="csX4" fmla="*/ 2696383 w 4169664"/>
              <a:gd name="csY4" fmla="*/ 0 h 21946"/>
              <a:gd name="csX5" fmla="*/ 3433023 w 4169664"/>
              <a:gd name="csY5" fmla="*/ 0 h 21946"/>
              <a:gd name="csX6" fmla="*/ 4169664 w 4169664"/>
              <a:gd name="csY6" fmla="*/ 0 h 21946"/>
              <a:gd name="csX7" fmla="*/ 4169664 w 4169664"/>
              <a:gd name="csY7" fmla="*/ 21946 h 21946"/>
              <a:gd name="csX8" fmla="*/ 3391327 w 4169664"/>
              <a:gd name="csY8" fmla="*/ 21946 h 21946"/>
              <a:gd name="csX9" fmla="*/ 2654686 w 4169664"/>
              <a:gd name="csY9" fmla="*/ 21946 h 21946"/>
              <a:gd name="csX10" fmla="*/ 1959742 w 4169664"/>
              <a:gd name="csY10" fmla="*/ 21946 h 21946"/>
              <a:gd name="csX11" fmla="*/ 1223101 w 4169664"/>
              <a:gd name="csY11" fmla="*/ 21946 h 21946"/>
              <a:gd name="csX12" fmla="*/ 0 w 4169664"/>
              <a:gd name="csY12" fmla="*/ 21946 h 21946"/>
              <a:gd name="csX13" fmla="*/ 0 w 4169664"/>
              <a:gd name="csY13" fmla="*/ 0 h 219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4169664" h="21946" fill="none" extrusionOk="0">
                <a:moveTo>
                  <a:pt x="0" y="0"/>
                </a:moveTo>
                <a:cubicBezTo>
                  <a:pt x="339081" y="33322"/>
                  <a:pt x="420647" y="21609"/>
                  <a:pt x="694944" y="0"/>
                </a:cubicBezTo>
                <a:cubicBezTo>
                  <a:pt x="969241" y="-21609"/>
                  <a:pt x="1180055" y="-24321"/>
                  <a:pt x="1473281" y="0"/>
                </a:cubicBezTo>
                <a:cubicBezTo>
                  <a:pt x="1766507" y="24321"/>
                  <a:pt x="1796116" y="13114"/>
                  <a:pt x="2084832" y="0"/>
                </a:cubicBezTo>
                <a:cubicBezTo>
                  <a:pt x="2373548" y="-13114"/>
                  <a:pt x="2413942" y="29356"/>
                  <a:pt x="2696383" y="0"/>
                </a:cubicBezTo>
                <a:cubicBezTo>
                  <a:pt x="2978824" y="-29356"/>
                  <a:pt x="3118658" y="6767"/>
                  <a:pt x="3433023" y="0"/>
                </a:cubicBezTo>
                <a:cubicBezTo>
                  <a:pt x="3747388" y="-6767"/>
                  <a:pt x="3991753" y="34038"/>
                  <a:pt x="4169664" y="0"/>
                </a:cubicBezTo>
                <a:cubicBezTo>
                  <a:pt x="4170206" y="9051"/>
                  <a:pt x="4169188" y="17369"/>
                  <a:pt x="4169664" y="21946"/>
                </a:cubicBezTo>
                <a:cubicBezTo>
                  <a:pt x="3988313" y="44320"/>
                  <a:pt x="3581828" y="-3110"/>
                  <a:pt x="3391327" y="21946"/>
                </a:cubicBezTo>
                <a:cubicBezTo>
                  <a:pt x="3200826" y="47002"/>
                  <a:pt x="2815087" y="42788"/>
                  <a:pt x="2654686" y="21946"/>
                </a:cubicBezTo>
                <a:cubicBezTo>
                  <a:pt x="2494285" y="1104"/>
                  <a:pt x="2170161" y="39259"/>
                  <a:pt x="1959742" y="21946"/>
                </a:cubicBezTo>
                <a:cubicBezTo>
                  <a:pt x="1749323" y="4633"/>
                  <a:pt x="1372803" y="22092"/>
                  <a:pt x="1223101" y="21946"/>
                </a:cubicBezTo>
                <a:cubicBezTo>
                  <a:pt x="1073399" y="21800"/>
                  <a:pt x="522747" y="79676"/>
                  <a:pt x="0" y="21946"/>
                </a:cubicBezTo>
                <a:cubicBezTo>
                  <a:pt x="-160" y="11058"/>
                  <a:pt x="-1077" y="7820"/>
                  <a:pt x="0" y="0"/>
                </a:cubicBezTo>
                <a:close/>
              </a:path>
              <a:path w="4169664" h="21946" stroke="0" extrusionOk="0">
                <a:moveTo>
                  <a:pt x="0" y="0"/>
                </a:moveTo>
                <a:cubicBezTo>
                  <a:pt x="166200" y="-27625"/>
                  <a:pt x="425856" y="-30093"/>
                  <a:pt x="611551" y="0"/>
                </a:cubicBezTo>
                <a:cubicBezTo>
                  <a:pt x="797246" y="30093"/>
                  <a:pt x="1072994" y="-17054"/>
                  <a:pt x="1389888" y="0"/>
                </a:cubicBezTo>
                <a:cubicBezTo>
                  <a:pt x="1706782" y="17054"/>
                  <a:pt x="1754458" y="3344"/>
                  <a:pt x="1959742" y="0"/>
                </a:cubicBezTo>
                <a:cubicBezTo>
                  <a:pt x="2165026" y="-3344"/>
                  <a:pt x="2365478" y="-9580"/>
                  <a:pt x="2529596" y="0"/>
                </a:cubicBezTo>
                <a:cubicBezTo>
                  <a:pt x="2693714" y="9580"/>
                  <a:pt x="2957733" y="32618"/>
                  <a:pt x="3224540" y="0"/>
                </a:cubicBezTo>
                <a:cubicBezTo>
                  <a:pt x="3491347" y="-32618"/>
                  <a:pt x="3872692" y="41261"/>
                  <a:pt x="4169664" y="0"/>
                </a:cubicBezTo>
                <a:cubicBezTo>
                  <a:pt x="4169553" y="6078"/>
                  <a:pt x="4169935" y="12216"/>
                  <a:pt x="4169664" y="21946"/>
                </a:cubicBezTo>
                <a:cubicBezTo>
                  <a:pt x="3965016" y="-712"/>
                  <a:pt x="3738696" y="36627"/>
                  <a:pt x="3558113" y="21946"/>
                </a:cubicBezTo>
                <a:cubicBezTo>
                  <a:pt x="3377530" y="7265"/>
                  <a:pt x="3151416" y="53811"/>
                  <a:pt x="2904866" y="21946"/>
                </a:cubicBezTo>
                <a:cubicBezTo>
                  <a:pt x="2658316" y="-9919"/>
                  <a:pt x="2478158" y="31350"/>
                  <a:pt x="2126529" y="21946"/>
                </a:cubicBezTo>
                <a:cubicBezTo>
                  <a:pt x="1774900" y="12542"/>
                  <a:pt x="1614996" y="37381"/>
                  <a:pt x="1473281" y="21946"/>
                </a:cubicBezTo>
                <a:cubicBezTo>
                  <a:pt x="1331566" y="6511"/>
                  <a:pt x="1143949" y="-9533"/>
                  <a:pt x="820034" y="21946"/>
                </a:cubicBezTo>
                <a:cubicBezTo>
                  <a:pt x="496119" y="53425"/>
                  <a:pt x="198996" y="51722"/>
                  <a:pt x="0" y="21946"/>
                </a:cubicBezTo>
                <a:cubicBezTo>
                  <a:pt x="-615" y="16860"/>
                  <a:pt x="1003" y="8226"/>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8" name="Content Placeholder 7">
            <a:extLst>
              <a:ext uri="{FF2B5EF4-FFF2-40B4-BE49-F238E27FC236}">
                <a16:creationId xmlns:a16="http://schemas.microsoft.com/office/drawing/2014/main" id="{8F68C218-2ED4-D3BF-17A7-90C2B17038E3}"/>
              </a:ext>
            </a:extLst>
          </p:cNvPr>
          <p:cNvSpPr>
            <a:spLocks noGrp="1"/>
          </p:cNvSpPr>
          <p:nvPr>
            <p:ph idx="1"/>
          </p:nvPr>
        </p:nvSpPr>
        <p:spPr>
          <a:xfrm>
            <a:off x="768097" y="3447479"/>
            <a:ext cx="5092307" cy="3984802"/>
          </a:xfrm>
        </p:spPr>
        <p:txBody>
          <a:bodyPr>
            <a:normAutofit/>
          </a:bodyPr>
          <a:lstStyle/>
          <a:p>
            <a:r>
              <a:rPr lang="en-US" sz="2640" dirty="0"/>
              <a:t>Vs </a:t>
            </a:r>
            <a:r>
              <a:rPr lang="en-US" sz="2640" dirty="0" err="1"/>
              <a:t>Microcognizione</a:t>
            </a:r>
            <a:endParaRPr lang="en-US" sz="2640" dirty="0"/>
          </a:p>
          <a:p>
            <a:r>
              <a:rPr lang="en-US" sz="2640" dirty="0"/>
              <a:t>Fenomeni emergenti e prospettiva sistemica</a:t>
            </a:r>
          </a:p>
          <a:p>
            <a:r>
              <a:rPr lang="en-US" sz="2640" dirty="0"/>
              <a:t>Processo decisionale naturale</a:t>
            </a:r>
          </a:p>
          <a:p>
            <a:r>
              <a:rPr lang="en-US" sz="2640" dirty="0"/>
              <a:t>Processi cognitivi</a:t>
            </a:r>
          </a:p>
        </p:txBody>
      </p:sp>
      <p:pic>
        <p:nvPicPr>
          <p:cNvPr id="4" name="Content Placeholder 3">
            <a:extLst>
              <a:ext uri="{FF2B5EF4-FFF2-40B4-BE49-F238E27FC236}">
                <a16:creationId xmlns:a16="http://schemas.microsoft.com/office/drawing/2014/main" id="{E3A4B056-73F0-C082-4364-A4F5F717E832}"/>
              </a:ext>
            </a:extLst>
          </p:cNvPr>
          <p:cNvPicPr>
            <a:picLocks noChangeAspect="1"/>
          </p:cNvPicPr>
          <p:nvPr/>
        </p:nvPicPr>
        <p:blipFill>
          <a:blip r:embed="rId4"/>
          <a:srcRect r="3" b="305"/>
          <a:stretch/>
        </p:blipFill>
        <p:spPr>
          <a:xfrm>
            <a:off x="6374043" y="12"/>
            <a:ext cx="8254530" cy="822958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pSp>
        <p:nvGrpSpPr>
          <p:cNvPr id="3" name="Group 2">
            <a:extLst>
              <a:ext uri="{FF2B5EF4-FFF2-40B4-BE49-F238E27FC236}">
                <a16:creationId xmlns:a16="http://schemas.microsoft.com/office/drawing/2014/main" id="{5B16A692-0410-F434-87B0-428D77B83131}"/>
              </a:ext>
            </a:extLst>
          </p:cNvPr>
          <p:cNvGrpSpPr/>
          <p:nvPr/>
        </p:nvGrpSpPr>
        <p:grpSpPr>
          <a:xfrm>
            <a:off x="10972801" y="7594540"/>
            <a:ext cx="2591913" cy="481557"/>
            <a:chOff x="5179092" y="5483822"/>
            <a:chExt cx="3294001" cy="612000"/>
          </a:xfrm>
        </p:grpSpPr>
        <p:pic>
          <p:nvPicPr>
            <p:cNvPr id="5" name="Picture 4">
              <a:extLst>
                <a:ext uri="{FF2B5EF4-FFF2-40B4-BE49-F238E27FC236}">
                  <a16:creationId xmlns:a16="http://schemas.microsoft.com/office/drawing/2014/main" id="{180988CF-07E1-EBBA-B503-261F6ADA9C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6" name="Picture 5">
              <a:extLst>
                <a:ext uri="{FF2B5EF4-FFF2-40B4-BE49-F238E27FC236}">
                  <a16:creationId xmlns:a16="http://schemas.microsoft.com/office/drawing/2014/main" id="{EA612CFD-4485-307E-84EA-67B6F26698D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custDataLst>
      <p:tags r:id="rId1"/>
    </p:custDataLst>
    <p:extLst>
      <p:ext uri="{BB962C8B-B14F-4D97-AF65-F5344CB8AC3E}">
        <p14:creationId xmlns:p14="http://schemas.microsoft.com/office/powerpoint/2010/main" val="26713260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1.xml><?xml version="1.0" encoding="utf-8"?>
<p:sld xmlns:a14="http://schemas.microsoft.com/office/drawing/2010/main"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3">
            <a:alphaModFix amt="14000"/>
            <a:lum/>
          </a:blip>
          <a:srcRect/>
          <a:stretch>
            <a:fillRect l="-2000" r="-2000"/>
          </a:stretch>
        </a:blipFill>
        <a:effectLst/>
      </p:bgPr>
    </p:bg>
    <p:spTree>
      <p:nvGrpSpPr>
        <p:cNvPr id="1" name=""/>
        <p:cNvGrpSpPr/>
        <p:nvPr/>
      </p:nvGrpSpPr>
      <p:grpSpPr>
        <a:xfrm>
          <a:off x="0" y="0"/>
          <a:ext cx="0" cy="0"/>
          <a:chOff x="0" y="0"/>
          <a:chExt cx="0" cy="0"/>
        </a:xfrm>
      </p:grpSpPr>
      <p:grpSp>
        <p:nvGrpSpPr>
          <p:cNvPr id="4" name="Gruppe 3"/>
          <p:cNvGrpSpPr/>
          <p:nvPr/>
        </p:nvGrpSpPr>
        <p:grpSpPr>
          <a:xfrm>
            <a:off x="6800978" y="788224"/>
            <a:ext cx="6662696" cy="6507613"/>
            <a:chOff x="3567704" y="533911"/>
            <a:chExt cx="4164185" cy="4067258"/>
          </a:xfrm>
        </p:grpSpPr>
        <p:pic>
          <p:nvPicPr>
            <p:cNvPr id="5" name="Bild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07626" y="586633"/>
              <a:ext cx="4124263" cy="4014536"/>
            </a:xfrm>
            <a:prstGeom prst="rect">
              <a:avLst/>
            </a:prstGeom>
          </p:spPr>
        </p:pic>
        <p:sp>
          <p:nvSpPr>
            <p:cNvPr id="3" name="Rektangel 2"/>
            <p:cNvSpPr/>
            <p:nvPr/>
          </p:nvSpPr>
          <p:spPr>
            <a:xfrm>
              <a:off x="3567704" y="533911"/>
              <a:ext cx="362490" cy="347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097280"/>
              <a:endParaRPr lang="nb-NO" sz="2880">
                <a:solidFill>
                  <a:prstClr val="white"/>
                </a:solidFill>
                <a:latin typeface="Calibri" panose="020F0502020204030204"/>
              </a:endParaRPr>
            </a:p>
          </p:txBody>
        </p:sp>
      </p:grpSp>
      <p:sp>
        <p:nvSpPr>
          <p:cNvPr id="6" name="Plassholder for lysbildenummer 5"/>
          <p:cNvSpPr>
            <a:spLocks noGrp="1"/>
          </p:cNvSpPr>
          <p:nvPr>
            <p:ph type="sldNum" sz="quarter" idx="12"/>
          </p:nvPr>
        </p:nvSpPr>
        <p:spPr>
          <a:xfrm>
            <a:off x="13828612" y="7791451"/>
            <a:ext cx="801788" cy="438150"/>
          </a:xfrm>
        </p:spPr>
        <p:txBody>
          <a:bodyPr/>
          <a:lstStyle/>
          <a:p>
            <a:pPr defTabSz="1097280"/>
            <a:fld id="{91853A39-49B3-554A-AE82-85611CEBD8E3}" type="slidenum">
              <a:rPr lang="nb-NO">
                <a:solidFill>
                  <a:prstClr val="black">
                    <a:tint val="75000"/>
                  </a:prstClr>
                </a:solidFill>
                <a:latin typeface="Calibri" panose="020F0502020204030204"/>
              </a:rPr>
              <a:t>61</a:t>
            </a:fld>
            <a:endParaRPr lang="nb-NO">
              <a:solidFill>
                <a:prstClr val="black">
                  <a:tint val="75000"/>
                </a:prstClr>
              </a:solidFill>
              <a:latin typeface="Calibri" panose="020F0502020204030204"/>
            </a:endParaRPr>
          </a:p>
        </p:txBody>
      </p:sp>
      <p:sp>
        <p:nvSpPr>
          <p:cNvPr id="16"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a:r>
              <a:rPr lang="nb-NO" sz="3200" dirty="0">
                <a:solidFill>
                  <a:prstClr val="black"/>
                </a:solidFill>
                <a:latin typeface="Helvetica Neue" charset="0"/>
                <a:ea typeface="Helvetica Neue" charset="0"/>
                <a:cs typeface="Helvetica Neue" charset="0"/>
              </a:rPr>
              <a:t>Il quadro dello spazio ibrido (HS)</a:t>
            </a:r>
          </a:p>
        </p:txBody>
      </p:sp>
      <p:sp>
        <p:nvSpPr>
          <p:cNvPr id="2" name="TekstSylinder 1"/>
          <p:cNvSpPr txBox="1"/>
          <p:nvPr/>
        </p:nvSpPr>
        <p:spPr>
          <a:xfrm>
            <a:off x="516460" y="1333404"/>
            <a:ext cx="5909804" cy="5632311"/>
          </a:xfrm>
          <a:prstGeom prst="rect">
            <a:avLst/>
          </a:prstGeom>
          <a:noFill/>
        </p:spPr>
        <p:txBody>
          <a:bodyPr wrap="square" rtlCol="0">
            <a:spAutoFit/>
          </a:bodyPr>
          <a:lstStyle/>
          <a:p>
            <a:pPr marL="457188" indent="-457188" defTabSz="1097280">
              <a:buFont typeface="Arial" charset="0"/>
              <a:buChar char="•"/>
            </a:pPr>
            <a:r>
              <a:rPr lang="nb-NO" sz="2160" dirty="0" err="1">
                <a:solidFill>
                  <a:prstClr val="black"/>
                </a:solidFill>
                <a:latin typeface="Calibri" panose="020F0502020204030204"/>
              </a:rPr>
              <a:t>I CO </a:t>
            </a:r>
            <a:r>
              <a:rPr lang="nb-NO" sz="2160" dirty="0">
                <a:solidFill>
                  <a:prstClr val="black"/>
                </a:solidFill>
                <a:latin typeface="Calibri" panose="020F0502020204030204"/>
              </a:rPr>
              <a:t>devono </a:t>
            </a:r>
            <a:r>
              <a:rPr lang="nb-NO" sz="2160" dirty="0" err="1">
                <a:solidFill>
                  <a:prstClr val="black"/>
                </a:solidFill>
                <a:latin typeface="Calibri" panose="020F0502020204030204"/>
              </a:rPr>
              <a:t>cambiare </a:t>
            </a:r>
            <a:r>
              <a:rPr lang="nb-NO" sz="2160" dirty="0" err="1">
                <a:solidFill>
                  <a:prstClr val="black"/>
                </a:solidFill>
                <a:latin typeface="Calibri" panose="020F0502020204030204"/>
              </a:rPr>
              <a:t>mentalità</a:t>
            </a:r>
            <a:r>
              <a:rPr lang="nb-NO" sz="2160" dirty="0" err="1">
                <a:solidFill>
                  <a:prstClr val="black"/>
                </a:solidFill>
                <a:latin typeface="Calibri" panose="020F0502020204030204"/>
              </a:rPr>
              <a:t> </a:t>
            </a:r>
            <a:r>
              <a:rPr lang="nb-NO" sz="2160" dirty="0" err="1">
                <a:solidFill>
                  <a:prstClr val="black"/>
                </a:solidFill>
                <a:latin typeface="Calibri" panose="020F0502020204030204"/>
              </a:rPr>
              <a:t> frequentemente </a:t>
            </a:r>
            <a:r>
              <a:rPr lang="nb-NO" sz="2160" dirty="0">
                <a:solidFill>
                  <a:prstClr val="black"/>
                </a:solidFill>
                <a:latin typeface="Calibri" panose="020F0502020204030204"/>
              </a:rPr>
              <a:t>per</a:t>
            </a:r>
            <a:br>
              <a:rPr lang="nb-NO" sz="2160" dirty="0">
                <a:solidFill>
                  <a:prstClr val="black"/>
                </a:solidFill>
                <a:latin typeface="Calibri" panose="020F0502020204030204"/>
              </a:rPr>
            </a:br>
            <a:r>
              <a:rPr lang="nb-NO" sz="2160" dirty="0" err="1">
                <a:solidFill>
                  <a:prstClr val="black"/>
                </a:solidFill>
                <a:latin typeface="Calibri" panose="020F0502020204030204"/>
              </a:rPr>
              <a:t>riflettere</a:t>
            </a:r>
            <a:r>
              <a:rPr lang="nb-NO" sz="2160" dirty="0" err="1">
                <a:solidFill>
                  <a:prstClr val="black"/>
                </a:solidFill>
                <a:latin typeface="Calibri" panose="020F0502020204030204"/>
              </a:rPr>
              <a:t> le </a:t>
            </a:r>
            <a:r>
              <a:rPr lang="nb-NO" sz="2160" dirty="0" err="1">
                <a:solidFill>
                  <a:prstClr val="black"/>
                </a:solidFill>
                <a:latin typeface="Calibri" panose="020F0502020204030204"/>
              </a:rPr>
              <a:t>sfide</a:t>
            </a:r>
            <a:r>
              <a:rPr lang="nb-NO" sz="2160" dirty="0" err="1">
                <a:solidFill>
                  <a:prstClr val="black"/>
                </a:solidFill>
                <a:latin typeface="Calibri" panose="020F0502020204030204"/>
              </a:rPr>
              <a:t> </a:t>
            </a:r>
            <a:r>
              <a:rPr lang="nb-NO" sz="2160" dirty="0" err="1">
                <a:solidFill>
                  <a:prstClr val="black"/>
                </a:solidFill>
                <a:latin typeface="Calibri" panose="020F0502020204030204"/>
              </a:rPr>
              <a:t> </a:t>
            </a:r>
            <a:r>
              <a:rPr lang="nb-NO" sz="2160" dirty="0" err="1">
                <a:solidFill>
                  <a:prstClr val="black"/>
                </a:solidFill>
                <a:latin typeface="Calibri" panose="020F0502020204030204"/>
              </a:rPr>
              <a:t>che</a:t>
            </a:r>
            <a:r>
              <a:rPr lang="nb-NO" sz="2160" dirty="0" err="1">
                <a:solidFill>
                  <a:prstClr val="black"/>
                </a:solidFill>
                <a:latin typeface="Calibri" panose="020F0502020204030204"/>
              </a:rPr>
              <a:t> devono affrontare</a:t>
            </a:r>
            <a:endParaRPr lang="nb-NO" sz="2160" dirty="0">
              <a:solidFill>
                <a:prstClr val="black"/>
              </a:solidFill>
              <a:latin typeface="Calibri" panose="020F0502020204030204"/>
            </a:endParaRPr>
          </a:p>
          <a:p>
            <a:pPr marL="457188" indent="-457188" defTabSz="1097280">
              <a:buFont typeface="Arial" charset="0"/>
              <a:buChar char="•"/>
            </a:pPr>
            <a:endParaRPr lang="nb-NO" sz="2160" dirty="0">
              <a:solidFill>
                <a:prstClr val="black"/>
              </a:solidFill>
              <a:latin typeface="Calibri" panose="020F0502020204030204"/>
            </a:endParaRPr>
          </a:p>
          <a:p>
            <a:pPr marL="457188" indent="-457188" defTabSz="1097280">
              <a:buFont typeface="Arial" charset="0"/>
              <a:buChar char="•"/>
            </a:pPr>
            <a:r>
              <a:rPr lang="nb-NO" sz="2160" dirty="0">
                <a:solidFill>
                  <a:prstClr val="black"/>
                </a:solidFill>
                <a:latin typeface="Calibri" panose="020F0502020204030204"/>
              </a:rPr>
              <a:t>Elevata </a:t>
            </a:r>
            <a:r>
              <a:rPr lang="nb-NO" sz="2160" dirty="0" err="1">
                <a:solidFill>
                  <a:prstClr val="black"/>
                </a:solidFill>
                <a:latin typeface="Calibri" panose="020F0502020204030204"/>
              </a:rPr>
              <a:t>agilità </a:t>
            </a:r>
            <a:r>
              <a:rPr lang="nb-NO" sz="2160" dirty="0" err="1">
                <a:solidFill>
                  <a:prstClr val="black"/>
                </a:solidFill>
                <a:latin typeface="Calibri" panose="020F0502020204030204"/>
              </a:rPr>
              <a:t>cognitiva </a:t>
            </a:r>
            <a:r>
              <a:rPr lang="nb-NO" sz="2160" dirty="0">
                <a:solidFill>
                  <a:prstClr val="black"/>
                </a:solidFill>
                <a:latin typeface="Calibri" panose="020F0502020204030204"/>
              </a:rPr>
              <a:t>rispetto </a:t>
            </a:r>
            <a:r>
              <a:rPr lang="nb-NO" sz="2160" dirty="0" err="1">
                <a:solidFill>
                  <a:prstClr val="black"/>
                </a:solidFill>
                <a:latin typeface="Calibri" panose="020F0502020204030204"/>
              </a:rPr>
              <a:t>alle prestazioni </a:t>
            </a:r>
            <a:r>
              <a:rPr lang="nb-NO" sz="2160" dirty="0" err="1">
                <a:solidFill>
                  <a:prstClr val="black"/>
                </a:solidFill>
                <a:latin typeface="Calibri" panose="020F0502020204030204"/>
              </a:rPr>
              <a:t>fisiche</a:t>
            </a:r>
            <a:r>
              <a:rPr lang="nb-NO" sz="2160" dirty="0" err="1">
                <a:solidFill>
                  <a:prstClr val="black"/>
                </a:solidFill>
                <a:latin typeface="Calibri" panose="020F0502020204030204"/>
              </a:rPr>
              <a:t> </a:t>
            </a:r>
            <a:r>
              <a:rPr lang="nb-NO" sz="2160" dirty="0" err="1">
                <a:solidFill>
                  <a:prstClr val="black"/>
                </a:solidFill>
                <a:latin typeface="Calibri" panose="020F0502020204030204"/>
              </a:rPr>
              <a:t> contrariamente </a:t>
            </a:r>
            <a:r>
              <a:rPr lang="nb-NO" sz="2160" dirty="0">
                <a:solidFill>
                  <a:prstClr val="black"/>
                </a:solidFill>
                <a:latin typeface="Calibri" panose="020F0502020204030204"/>
              </a:rPr>
              <a:t>alla </a:t>
            </a:r>
            <a:r>
              <a:rPr lang="nb-NO" sz="2160" dirty="0" err="1">
                <a:solidFill>
                  <a:prstClr val="black"/>
                </a:solidFill>
                <a:latin typeface="Calibri" panose="020F0502020204030204"/>
              </a:rPr>
              <a:t>sicurezza </a:t>
            </a:r>
            <a:r>
              <a:rPr lang="nb-NO" sz="2160" dirty="0" err="1">
                <a:solidFill>
                  <a:prstClr val="black"/>
                </a:solidFill>
                <a:latin typeface="Calibri" panose="020F0502020204030204"/>
              </a:rPr>
              <a:t>civile </a:t>
            </a:r>
            <a:r>
              <a:rPr lang="nb-NO" sz="2160" dirty="0">
                <a:solidFill>
                  <a:prstClr val="black"/>
                </a:solidFill>
                <a:latin typeface="Calibri" panose="020F0502020204030204"/>
              </a:rPr>
              <a:t>o </a:t>
            </a:r>
            <a:r>
              <a:rPr lang="nb-NO" sz="2160" dirty="0" err="1">
                <a:solidFill>
                  <a:prstClr val="black"/>
                </a:solidFill>
                <a:latin typeface="Calibri" panose="020F0502020204030204"/>
              </a:rPr>
              <a:t>militare </a:t>
            </a:r>
            <a:r>
              <a:rPr lang="nb-NO" sz="2160" dirty="0" err="1">
                <a:solidFill>
                  <a:prstClr val="black"/>
                </a:solidFill>
                <a:latin typeface="Calibri" panose="020F0502020204030204"/>
              </a:rPr>
              <a:t>tradizionale</a:t>
            </a:r>
            <a:r>
              <a:rPr lang="nb-NO" sz="2160" dirty="0" err="1">
                <a:solidFill>
                  <a:prstClr val="black"/>
                </a:solidFill>
                <a:latin typeface="Calibri" panose="020F0502020204030204"/>
              </a:rPr>
              <a:t> </a:t>
            </a:r>
            <a:r>
              <a:rPr lang="nb-NO" sz="2160" dirty="0" err="1">
                <a:solidFill>
                  <a:prstClr val="black"/>
                </a:solidFill>
                <a:latin typeface="Calibri" panose="020F0502020204030204"/>
              </a:rPr>
              <a:t> </a:t>
            </a:r>
          </a:p>
          <a:p>
            <a:pPr marL="457188" indent="-457188" defTabSz="1097280">
              <a:buFont typeface="Arial" charset="0"/>
              <a:buChar char="•"/>
            </a:pPr>
            <a:endParaRPr lang="nb-NO" sz="2160" dirty="0">
              <a:solidFill>
                <a:prstClr val="black"/>
              </a:solidFill>
              <a:latin typeface="Calibri" panose="020F0502020204030204"/>
            </a:endParaRPr>
          </a:p>
          <a:p>
            <a:pPr marL="457188" indent="-457188" defTabSz="1097280">
              <a:buFont typeface="Arial" charset="0"/>
              <a:buChar char="•"/>
            </a:pPr>
            <a:r>
              <a:rPr lang="nb-NO" sz="2160" b="1" dirty="0">
                <a:solidFill>
                  <a:prstClr val="black"/>
                </a:solidFill>
                <a:latin typeface="Calibri" panose="020F0502020204030204"/>
              </a:rPr>
              <a:t>HS</a:t>
            </a:r>
            <a:r>
              <a:rPr lang="nb-NO" sz="2160" dirty="0" err="1">
                <a:solidFill>
                  <a:prstClr val="black"/>
                </a:solidFill>
                <a:latin typeface="Calibri" panose="020F0502020204030204"/>
              </a:rPr>
              <a:t> framework</a:t>
            </a:r>
            <a:r>
              <a:rPr lang="nb-NO" sz="2160" dirty="0" err="1">
                <a:solidFill>
                  <a:prstClr val="black"/>
                </a:solidFill>
                <a:latin typeface="Calibri" panose="020F0502020204030204"/>
              </a:rPr>
              <a:t> concettualizzare</a:t>
            </a:r>
            <a:r>
              <a:rPr lang="nb-NO" sz="2160" dirty="0" err="1">
                <a:solidFill>
                  <a:prstClr val="black"/>
                </a:solidFill>
                <a:latin typeface="Calibri" panose="020F0502020204030204"/>
              </a:rPr>
              <a:t> la</a:t>
            </a:r>
            <a:r>
              <a:rPr lang="nb-NO" sz="2160" dirty="0" err="1">
                <a:solidFill>
                  <a:prstClr val="black"/>
                </a:solidFill>
                <a:latin typeface="Calibri" panose="020F0502020204030204"/>
              </a:rPr>
              <a:t> complessità </a:t>
            </a:r>
            <a:r>
              <a:rPr lang="nb-NO" sz="2160" dirty="0">
                <a:solidFill>
                  <a:prstClr val="black"/>
                </a:solidFill>
                <a:latin typeface="Calibri" panose="020F0502020204030204"/>
              </a:rPr>
              <a:t>del</a:t>
            </a:r>
            <a:r>
              <a:rPr lang="nb-NO" sz="2160" dirty="0" err="1">
                <a:solidFill>
                  <a:prstClr val="black"/>
                </a:solidFill>
                <a:latin typeface="Calibri" panose="020F0502020204030204"/>
              </a:rPr>
              <a:t> </a:t>
            </a:r>
            <a:r>
              <a:rPr lang="nb-NO" sz="2160" dirty="0">
                <a:solidFill>
                  <a:prstClr val="black"/>
                </a:solidFill>
                <a:latin typeface="Calibri" panose="020F0502020204030204"/>
              </a:rPr>
              <a:t>panorama </a:t>
            </a:r>
            <a:r>
              <a:rPr lang="nb-NO" sz="2160" dirty="0" err="1">
                <a:solidFill>
                  <a:prstClr val="black"/>
                </a:solidFill>
                <a:latin typeface="Calibri" panose="020F0502020204030204"/>
              </a:rPr>
              <a:t>cognitivo </a:t>
            </a:r>
            <a:r>
              <a:rPr lang="nb-NO" sz="2160" dirty="0" err="1">
                <a:solidFill>
                  <a:prstClr val="black"/>
                </a:solidFill>
                <a:latin typeface="Calibri" panose="020F0502020204030204"/>
              </a:rPr>
              <a:t>COs</a:t>
            </a:r>
            <a:r>
              <a:rPr lang="nb-NO" sz="2160" dirty="0" err="1">
                <a:solidFill>
                  <a:prstClr val="black"/>
                </a:solidFill>
                <a:latin typeface="Calibri" panose="020F0502020204030204"/>
              </a:rPr>
              <a:t> navigare</a:t>
            </a:r>
            <a:br>
              <a:rPr lang="nb-NO" sz="2160" dirty="0">
                <a:solidFill>
                  <a:prstClr val="black"/>
                </a:solidFill>
                <a:latin typeface="Calibri" panose="020F0502020204030204"/>
              </a:rPr>
            </a:br>
            <a:r>
              <a:rPr lang="nb-NO" sz="1440" dirty="0">
                <a:solidFill>
                  <a:prstClr val="white">
                    <a:lumMod val="75000"/>
                  </a:prstClr>
                </a:solidFill>
                <a:latin typeface="Calibri" panose="020F0502020204030204"/>
              </a:rPr>
              <a:t>(Jøsok et al., 2016)</a:t>
            </a:r>
          </a:p>
          <a:p>
            <a:pPr marL="457188" indent="-457188" defTabSz="1097280">
              <a:buFont typeface="Arial" charset="0"/>
              <a:buChar char="•"/>
            </a:pPr>
            <a:endParaRPr lang="nb-NO" sz="2160" dirty="0">
              <a:solidFill>
                <a:prstClr val="black"/>
              </a:solidFill>
              <a:latin typeface="Calibri" panose="020F0502020204030204"/>
            </a:endParaRPr>
          </a:p>
          <a:p>
            <a:pPr marL="457188" indent="-457188" defTabSz="1097280">
              <a:buFont typeface="Arial" charset="0"/>
              <a:buChar char="•"/>
            </a:pPr>
            <a:r>
              <a:rPr lang="nb-NO" sz="2160" dirty="0" err="1">
                <a:solidFill>
                  <a:prstClr val="black"/>
                </a:solidFill>
                <a:latin typeface="Calibri" panose="020F0502020204030204"/>
              </a:rPr>
              <a:t>Interconnessione</a:t>
            </a:r>
            <a:r>
              <a:rPr lang="nb-NO" sz="2160" dirty="0" err="1">
                <a:solidFill>
                  <a:prstClr val="black"/>
                </a:solidFill>
                <a:latin typeface="Calibri" panose="020F0502020204030204"/>
              </a:rPr>
              <a:t> tra</a:t>
            </a:r>
            <a:r>
              <a:rPr lang="nb-NO" sz="2160" dirty="0" err="1">
                <a:solidFill>
                  <a:prstClr val="black"/>
                </a:solidFill>
                <a:latin typeface="Calibri" panose="020F0502020204030204"/>
              </a:rPr>
              <a:t> cyberspazio</a:t>
            </a:r>
            <a:br>
              <a:rPr lang="nb-NO" sz="2160" dirty="0">
                <a:solidFill>
                  <a:prstClr val="black"/>
                </a:solidFill>
                <a:latin typeface="Calibri" panose="020F0502020204030204"/>
              </a:rPr>
            </a:br>
            <a:r>
              <a:rPr lang="nb-NO" sz="2160" dirty="0">
                <a:solidFill>
                  <a:prstClr val="black"/>
                </a:solidFill>
                <a:latin typeface="Calibri" panose="020F0502020204030204"/>
              </a:rPr>
              <a:t>e </a:t>
            </a:r>
            <a:r>
              <a:rPr lang="nb-NO" sz="2160" dirty="0" err="1">
                <a:solidFill>
                  <a:prstClr val="black"/>
                </a:solidFill>
                <a:latin typeface="Calibri" panose="020F0502020204030204"/>
              </a:rPr>
              <a:t>il</a:t>
            </a:r>
            <a:r>
              <a:rPr lang="nb-NO" sz="2160" dirty="0" err="1">
                <a:solidFill>
                  <a:prstClr val="black"/>
                </a:solidFill>
                <a:latin typeface="Calibri" panose="020F0502020204030204"/>
              </a:rPr>
              <a:t> fisico</a:t>
            </a:r>
            <a:r>
              <a:rPr lang="nb-NO" sz="2160" dirty="0" err="1">
                <a:solidFill>
                  <a:prstClr val="black"/>
                </a:solidFill>
                <a:latin typeface="Calibri" panose="020F0502020204030204"/>
              </a:rPr>
              <a:t> dominio</a:t>
            </a:r>
            <a:r>
              <a:rPr lang="nb-NO" sz="2160" dirty="0">
                <a:solidFill>
                  <a:prstClr val="black"/>
                </a:solidFill>
                <a:latin typeface="Calibri" panose="020F0502020204030204"/>
              </a:rPr>
              <a:t>, </a:t>
            </a:r>
          </a:p>
          <a:p>
            <a:pPr marL="457188" indent="-457188" defTabSz="1097280">
              <a:buFont typeface="Arial" charset="0"/>
              <a:buChar char="•"/>
            </a:pPr>
            <a:endParaRPr lang="nb-NO" sz="2160" dirty="0">
              <a:solidFill>
                <a:prstClr val="black"/>
              </a:solidFill>
              <a:latin typeface="Calibri" panose="020F0502020204030204"/>
            </a:endParaRPr>
          </a:p>
          <a:p>
            <a:pPr marL="457188" indent="-457188" defTabSz="1097280">
              <a:buFont typeface="Arial" charset="0"/>
              <a:buChar char="•"/>
            </a:pPr>
            <a:r>
              <a:rPr lang="nb-NO" sz="2160" dirty="0" err="1">
                <a:solidFill>
                  <a:prstClr val="black"/>
                </a:solidFill>
                <a:latin typeface="Calibri" panose="020F0502020204030204"/>
              </a:rPr>
              <a:t>Tensione</a:t>
            </a:r>
            <a:r>
              <a:rPr lang="nb-NO" sz="2160" dirty="0" err="1">
                <a:solidFill>
                  <a:prstClr val="black"/>
                </a:solidFill>
                <a:latin typeface="Calibri" panose="020F0502020204030204"/>
              </a:rPr>
              <a:t> tra</a:t>
            </a:r>
            <a:r>
              <a:rPr lang="nb-NO" sz="2160" dirty="0" err="1">
                <a:solidFill>
                  <a:prstClr val="black"/>
                </a:solidFill>
                <a:latin typeface="Calibri" panose="020F0502020204030204"/>
              </a:rPr>
              <a:t> obiettivi tattici </a:t>
            </a:r>
            <a:r>
              <a:rPr lang="nb-NO" sz="2160" dirty="0">
                <a:solidFill>
                  <a:prstClr val="black"/>
                </a:solidFill>
                <a:latin typeface="Calibri" panose="020F0502020204030204"/>
              </a:rPr>
              <a:t>e </a:t>
            </a:r>
            <a:r>
              <a:rPr lang="nb-NO" sz="2160" dirty="0" err="1">
                <a:solidFill>
                  <a:prstClr val="black"/>
                </a:solidFill>
                <a:latin typeface="Calibri" panose="020F0502020204030204"/>
              </a:rPr>
              <a:t>strategici</a:t>
            </a:r>
            <a:br>
              <a:rPr lang="nb-NO" sz="2160" dirty="0">
                <a:solidFill>
                  <a:prstClr val="black"/>
                </a:solidFill>
                <a:latin typeface="Calibri" panose="020F0502020204030204"/>
              </a:rPr>
            </a:br>
            <a:r>
              <a:rPr lang="nb-NO" sz="2160" dirty="0">
                <a:solidFill>
                  <a:prstClr val="black"/>
                </a:solidFill>
                <a:latin typeface="Calibri" panose="020F0502020204030204"/>
              </a:rPr>
              <a:t>nel </a:t>
            </a:r>
            <a:r>
              <a:rPr lang="nb-NO" sz="2160" dirty="0" err="1">
                <a:solidFill>
                  <a:prstClr val="black"/>
                </a:solidFill>
                <a:latin typeface="Calibri" panose="020F0502020204030204"/>
              </a:rPr>
              <a:t>processo decisionale </a:t>
            </a:r>
            <a:r>
              <a:rPr lang="nb-NO" sz="2160" dirty="0">
                <a:solidFill>
                  <a:prstClr val="black"/>
                </a:solidFill>
                <a:latin typeface="Calibri" panose="020F0502020204030204"/>
              </a:rPr>
              <a:t>e nell'azione.</a:t>
            </a:r>
          </a:p>
          <a:p>
            <a:pPr marL="457188" indent="-457188" defTabSz="1097280">
              <a:buFont typeface="Arial" charset="0"/>
              <a:buChar char="•"/>
            </a:pPr>
            <a:endParaRPr lang="nb-NO" sz="2160" dirty="0">
              <a:solidFill>
                <a:prstClr val="black"/>
              </a:solidFill>
              <a:latin typeface="Calibri" panose="020F0502020204030204"/>
            </a:endParaRPr>
          </a:p>
        </p:txBody>
      </p:sp>
    </p:spTree>
    <p:custDataLst>
      <p:tags r:id="rId1"/>
    </p:custDataLst>
    <p:extLst>
      <p:ext uri="{BB962C8B-B14F-4D97-AF65-F5344CB8AC3E}">
        <p14:creationId xmlns:p14="http://schemas.microsoft.com/office/powerpoint/2010/main" val="21282443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16="http://schemas.microsoft.com/office/drawing/2014/main" xmlns:adec="http://schemas.microsoft.com/office/drawing/2017/decorative" xmlns:p16="http://schemas.microsoft.com/office/powerpoint/2015/main" xmlns:ask="http://schemas.microsoft.com/office/drawing/2018/sketchyshapes"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4">
            <a:alphaModFix amt="14000"/>
            <a:lum/>
          </a:blip>
          <a:srcRect/>
          <a:stretch>
            <a:fillRect l="-2000" r="-2000"/>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 name="Tittel 1"/>
          <p:cNvSpPr>
            <a:spLocks noGrp="1"/>
          </p:cNvSpPr>
          <p:nvPr>
            <p:ph type="title"/>
          </p:nvPr>
        </p:nvSpPr>
        <p:spPr>
          <a:xfrm>
            <a:off x="757123" y="767424"/>
            <a:ext cx="4114800" cy="2062886"/>
          </a:xfrm>
        </p:spPr>
        <p:txBody>
          <a:bodyPr anchor="b">
            <a:normAutofit/>
          </a:bodyPr>
          <a:lstStyle/>
          <a:p>
            <a:r>
              <a:rPr lang="nb-NO" sz="4560" dirty="0"/>
              <a:t>Macrocognizione e HS</a:t>
            </a:r>
            <a:endParaRPr lang="en-GB" sz="4560" dirty="0"/>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1934" y="3088507"/>
            <a:ext cx="3906114" cy="21946"/>
          </a:xfrm>
          <a:custGeom>
            <a:avLst/>
            <a:gdLst>
              <a:gd name="csX0" fmla="*/ 0 w 3906114"/>
              <a:gd name="csY0" fmla="*/ 0 h 21946"/>
              <a:gd name="csX1" fmla="*/ 729141 w 3906114"/>
              <a:gd name="csY1" fmla="*/ 0 h 21946"/>
              <a:gd name="csX2" fmla="*/ 1419221 w 3906114"/>
              <a:gd name="csY2" fmla="*/ 0 h 21946"/>
              <a:gd name="csX3" fmla="*/ 2109302 w 3906114"/>
              <a:gd name="csY3" fmla="*/ 0 h 21946"/>
              <a:gd name="csX4" fmla="*/ 2643137 w 3906114"/>
              <a:gd name="csY4" fmla="*/ 0 h 21946"/>
              <a:gd name="csX5" fmla="*/ 3216034 w 3906114"/>
              <a:gd name="csY5" fmla="*/ 0 h 21946"/>
              <a:gd name="csX6" fmla="*/ 3906114 w 3906114"/>
              <a:gd name="csY6" fmla="*/ 0 h 21946"/>
              <a:gd name="csX7" fmla="*/ 3906114 w 3906114"/>
              <a:gd name="csY7" fmla="*/ 21946 h 21946"/>
              <a:gd name="csX8" fmla="*/ 3255095 w 3906114"/>
              <a:gd name="csY8" fmla="*/ 21946 h 21946"/>
              <a:gd name="csX9" fmla="*/ 2721259 w 3906114"/>
              <a:gd name="csY9" fmla="*/ 21946 h 21946"/>
              <a:gd name="csX10" fmla="*/ 2187424 w 3906114"/>
              <a:gd name="csY10" fmla="*/ 21946 h 21946"/>
              <a:gd name="csX11" fmla="*/ 1497344 w 3906114"/>
              <a:gd name="csY11" fmla="*/ 21946 h 21946"/>
              <a:gd name="csX12" fmla="*/ 924447 w 3906114"/>
              <a:gd name="csY12" fmla="*/ 21946 h 21946"/>
              <a:gd name="csX13" fmla="*/ 0 w 3906114"/>
              <a:gd name="csY13" fmla="*/ 21946 h 21946"/>
              <a:gd name="csX14" fmla="*/ 0 w 3906114"/>
              <a:gd name="csY14" fmla="*/ 0 h 219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906114" h="21946" fill="none" extrusionOk="0">
                <a:moveTo>
                  <a:pt x="0" y="0"/>
                </a:moveTo>
                <a:cubicBezTo>
                  <a:pt x="252156" y="-20460"/>
                  <a:pt x="476174" y="-27800"/>
                  <a:pt x="729141" y="0"/>
                </a:cubicBezTo>
                <a:cubicBezTo>
                  <a:pt x="982108" y="27800"/>
                  <a:pt x="1081401" y="-4067"/>
                  <a:pt x="1419221" y="0"/>
                </a:cubicBezTo>
                <a:cubicBezTo>
                  <a:pt x="1757041" y="4067"/>
                  <a:pt x="1835425" y="27359"/>
                  <a:pt x="2109302" y="0"/>
                </a:cubicBezTo>
                <a:cubicBezTo>
                  <a:pt x="2383179" y="-27359"/>
                  <a:pt x="2437492" y="-20254"/>
                  <a:pt x="2643137" y="0"/>
                </a:cubicBezTo>
                <a:cubicBezTo>
                  <a:pt x="2848783" y="20254"/>
                  <a:pt x="2986492" y="22460"/>
                  <a:pt x="3216034" y="0"/>
                </a:cubicBezTo>
                <a:cubicBezTo>
                  <a:pt x="3445576" y="-22460"/>
                  <a:pt x="3574572" y="-31501"/>
                  <a:pt x="3906114" y="0"/>
                </a:cubicBezTo>
                <a:cubicBezTo>
                  <a:pt x="3905647" y="10233"/>
                  <a:pt x="3905122" y="11611"/>
                  <a:pt x="3906114" y="21946"/>
                </a:cubicBezTo>
                <a:cubicBezTo>
                  <a:pt x="3684360" y="3697"/>
                  <a:pt x="3562432" y="-10333"/>
                  <a:pt x="3255095" y="21946"/>
                </a:cubicBezTo>
                <a:cubicBezTo>
                  <a:pt x="2947758" y="54225"/>
                  <a:pt x="2881475" y="33033"/>
                  <a:pt x="2721259" y="21946"/>
                </a:cubicBezTo>
                <a:cubicBezTo>
                  <a:pt x="2561043" y="10859"/>
                  <a:pt x="2330921" y="37540"/>
                  <a:pt x="2187424" y="21946"/>
                </a:cubicBezTo>
                <a:cubicBezTo>
                  <a:pt x="2043927" y="6352"/>
                  <a:pt x="1756372" y="33030"/>
                  <a:pt x="1497344" y="21946"/>
                </a:cubicBezTo>
                <a:cubicBezTo>
                  <a:pt x="1238316" y="10862"/>
                  <a:pt x="1125800" y="18078"/>
                  <a:pt x="924447" y="21946"/>
                </a:cubicBezTo>
                <a:cubicBezTo>
                  <a:pt x="723094" y="25814"/>
                  <a:pt x="399256" y="2502"/>
                  <a:pt x="0" y="21946"/>
                </a:cubicBezTo>
                <a:cubicBezTo>
                  <a:pt x="999" y="16912"/>
                  <a:pt x="-379" y="8769"/>
                  <a:pt x="0" y="0"/>
                </a:cubicBezTo>
                <a:close/>
              </a:path>
              <a:path w="3906114" h="21946" stroke="0" extrusionOk="0">
                <a:moveTo>
                  <a:pt x="0" y="0"/>
                </a:moveTo>
                <a:cubicBezTo>
                  <a:pt x="204270" y="-19114"/>
                  <a:pt x="320245" y="-8859"/>
                  <a:pt x="611958" y="0"/>
                </a:cubicBezTo>
                <a:cubicBezTo>
                  <a:pt x="903671" y="8859"/>
                  <a:pt x="954540" y="768"/>
                  <a:pt x="1145793" y="0"/>
                </a:cubicBezTo>
                <a:cubicBezTo>
                  <a:pt x="1337047" y="-768"/>
                  <a:pt x="1676795" y="-34102"/>
                  <a:pt x="1874935" y="0"/>
                </a:cubicBezTo>
                <a:cubicBezTo>
                  <a:pt x="2073075" y="34102"/>
                  <a:pt x="2202627" y="11146"/>
                  <a:pt x="2486893" y="0"/>
                </a:cubicBezTo>
                <a:cubicBezTo>
                  <a:pt x="2771159" y="-11146"/>
                  <a:pt x="2869791" y="-15785"/>
                  <a:pt x="3098850" y="0"/>
                </a:cubicBezTo>
                <a:cubicBezTo>
                  <a:pt x="3327909" y="15785"/>
                  <a:pt x="3739236" y="-28068"/>
                  <a:pt x="3906114" y="0"/>
                </a:cubicBezTo>
                <a:cubicBezTo>
                  <a:pt x="3905865" y="5270"/>
                  <a:pt x="3905823" y="17483"/>
                  <a:pt x="3906114" y="21946"/>
                </a:cubicBezTo>
                <a:cubicBezTo>
                  <a:pt x="3642508" y="23045"/>
                  <a:pt x="3480132" y="32863"/>
                  <a:pt x="3255095" y="21946"/>
                </a:cubicBezTo>
                <a:cubicBezTo>
                  <a:pt x="3030058" y="11029"/>
                  <a:pt x="2873451" y="7335"/>
                  <a:pt x="2721259" y="21946"/>
                </a:cubicBezTo>
                <a:cubicBezTo>
                  <a:pt x="2569067" y="36557"/>
                  <a:pt x="2382684" y="13320"/>
                  <a:pt x="2070240" y="21946"/>
                </a:cubicBezTo>
                <a:cubicBezTo>
                  <a:pt x="1757796" y="30572"/>
                  <a:pt x="1718913" y="11568"/>
                  <a:pt x="1419221" y="21946"/>
                </a:cubicBezTo>
                <a:cubicBezTo>
                  <a:pt x="1119529" y="32324"/>
                  <a:pt x="995238" y="9896"/>
                  <a:pt x="807264" y="21946"/>
                </a:cubicBezTo>
                <a:cubicBezTo>
                  <a:pt x="619290" y="33996"/>
                  <a:pt x="365530" y="18100"/>
                  <a:pt x="0" y="21946"/>
                </a:cubicBezTo>
                <a:cubicBezTo>
                  <a:pt x="428" y="16188"/>
                  <a:pt x="7" y="748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3" name="Plassholder for innhold 2"/>
          <p:cNvSpPr>
            <a:spLocks noGrp="1"/>
          </p:cNvSpPr>
          <p:nvPr>
            <p:ph idx="1"/>
          </p:nvPr>
        </p:nvSpPr>
        <p:spPr>
          <a:xfrm>
            <a:off x="757123" y="3368650"/>
            <a:ext cx="4114800" cy="4092854"/>
          </a:xfrm>
        </p:spPr>
        <p:txBody>
          <a:bodyPr anchor="t">
            <a:normAutofit/>
          </a:bodyPr>
          <a:lstStyle/>
          <a:p>
            <a:r>
              <a:rPr lang="nb-NO" sz="1440"/>
              <a:t>Sensemaking</a:t>
            </a:r>
          </a:p>
          <a:p>
            <a:pPr lvl="1"/>
            <a:r>
              <a:rPr lang="nb-NO" sz="1440"/>
              <a:t>Problemi</a:t>
            </a:r>
          </a:p>
          <a:p>
            <a:pPr lvl="1"/>
            <a:r>
              <a:rPr lang="nb-NO" sz="1440"/>
              <a:t>Prestazioni del team</a:t>
            </a:r>
          </a:p>
          <a:p>
            <a:pPr lvl="1"/>
            <a:r>
              <a:rPr lang="nb-NO" sz="1440"/>
              <a:t>Situazionali </a:t>
            </a:r>
          </a:p>
          <a:p>
            <a:pPr lvl="2"/>
            <a:r>
              <a:rPr lang="nb-NO" sz="1440"/>
              <a:t>Fattori prossimali e distali che influenzano le decisioni tattico-strategiche</a:t>
            </a:r>
          </a:p>
          <a:p>
            <a:r>
              <a:rPr lang="nb-NO" sz="1440"/>
              <a:t>Team </a:t>
            </a:r>
          </a:p>
          <a:p>
            <a:pPr lvl="2"/>
            <a:r>
              <a:rPr lang="nb-NO" sz="1440"/>
              <a:t>Coordinamento, comunicazione</a:t>
            </a:r>
          </a:p>
          <a:p>
            <a:r>
              <a:rPr lang="nb-NO" sz="1440"/>
              <a:t>Individuale</a:t>
            </a:r>
          </a:p>
          <a:p>
            <a:pPr lvl="1"/>
            <a:r>
              <a:rPr lang="nb-NO" sz="1440"/>
              <a:t>PxE (Lewin, 1956)</a:t>
            </a:r>
          </a:p>
          <a:p>
            <a:pPr lvl="1"/>
            <a:r>
              <a:rPr lang="nb-NO" sz="1440"/>
              <a:t>Cognizioni e metacognizioni</a:t>
            </a:r>
          </a:p>
          <a:p>
            <a:pPr lvl="1"/>
            <a:r>
              <a:rPr lang="nb-NO" sz="1440"/>
              <a:t>Processi regolatori </a:t>
            </a:r>
          </a:p>
          <a:p>
            <a:pPr lvl="1"/>
            <a:endParaRPr lang="nb-NO" sz="1440"/>
          </a:p>
          <a:p>
            <a:pPr lvl="2"/>
            <a:endParaRPr lang="nb-NO" sz="1440"/>
          </a:p>
          <a:p>
            <a:pPr lvl="1"/>
            <a:endParaRPr lang="en-GB" sz="1440"/>
          </a:p>
        </p:txBody>
      </p:sp>
      <p:pic>
        <p:nvPicPr>
          <p:cNvPr id="5" name="Picture 4">
            <a:extLst>
              <a:ext uri="{FF2B5EF4-FFF2-40B4-BE49-F238E27FC236}">
                <a16:creationId xmlns:a16="http://schemas.microsoft.com/office/drawing/2014/main" id="{84F205AB-7D10-4E30-A545-3895377264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2613" y="768096"/>
            <a:ext cx="6869549" cy="6693408"/>
          </a:xfrm>
          <a:prstGeom prst="rect">
            <a:avLst/>
          </a:prstGeom>
        </p:spPr>
      </p:pic>
    </p:spTree>
    <p:custDataLst>
      <p:tags r:id="rId1"/>
    </p:custDataLst>
    <p:extLst>
      <p:ext uri="{BB962C8B-B14F-4D97-AF65-F5344CB8AC3E}">
        <p14:creationId xmlns:p14="http://schemas.microsoft.com/office/powerpoint/2010/main" val="237771877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4">
            <a:alphaModFix amt="14000"/>
            <a:lum/>
          </a:blip>
          <a:srcRect/>
          <a:stretch>
            <a:fillRect l="-2000" r="-2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6AC9E4-6546-E668-96AB-53404BB8BC71}"/>
              </a:ext>
            </a:extLst>
          </p:cNvPr>
          <p:cNvPicPr>
            <a:picLocks noChangeAspect="1"/>
          </p:cNvPicPr>
          <p:nvPr/>
        </p:nvPicPr>
        <p:blipFill>
          <a:blip r:embed="rId5"/>
          <a:stretch>
            <a:fillRect/>
          </a:stretch>
        </p:blipFill>
        <p:spPr>
          <a:xfrm>
            <a:off x="2491067" y="364576"/>
            <a:ext cx="9648266" cy="2080550"/>
          </a:xfrm>
          <a:prstGeom prst="rect">
            <a:avLst/>
          </a:prstGeom>
        </p:spPr>
      </p:pic>
      <p:pic>
        <p:nvPicPr>
          <p:cNvPr id="10" name="Picture 9">
            <a:extLst>
              <a:ext uri="{FF2B5EF4-FFF2-40B4-BE49-F238E27FC236}">
                <a16:creationId xmlns:a16="http://schemas.microsoft.com/office/drawing/2014/main" id="{EE394767-3498-D716-940D-FCAD297F72A6}"/>
              </a:ext>
            </a:extLst>
          </p:cNvPr>
          <p:cNvPicPr>
            <a:picLocks noChangeAspect="1"/>
          </p:cNvPicPr>
          <p:nvPr/>
        </p:nvPicPr>
        <p:blipFill>
          <a:blip r:embed="rId6"/>
          <a:stretch>
            <a:fillRect/>
          </a:stretch>
        </p:blipFill>
        <p:spPr>
          <a:xfrm>
            <a:off x="1" y="3069153"/>
            <a:ext cx="7956390" cy="4618364"/>
          </a:xfrm>
          <a:prstGeom prst="rect">
            <a:avLst/>
          </a:prstGeom>
        </p:spPr>
      </p:pic>
      <p:pic>
        <p:nvPicPr>
          <p:cNvPr id="8" name="Picture 7">
            <a:extLst>
              <a:ext uri="{FF2B5EF4-FFF2-40B4-BE49-F238E27FC236}">
                <a16:creationId xmlns:a16="http://schemas.microsoft.com/office/drawing/2014/main" id="{67EBAB0A-CC29-A5DC-D5C5-2A80798CCAD8}"/>
              </a:ext>
            </a:extLst>
          </p:cNvPr>
          <p:cNvPicPr>
            <a:picLocks noChangeAspect="1"/>
          </p:cNvPicPr>
          <p:nvPr/>
        </p:nvPicPr>
        <p:blipFill>
          <a:blip r:embed="rId7"/>
          <a:stretch>
            <a:fillRect/>
          </a:stretch>
        </p:blipFill>
        <p:spPr>
          <a:xfrm>
            <a:off x="4326105" y="2652217"/>
            <a:ext cx="9602540" cy="5212807"/>
          </a:xfrm>
          <a:prstGeom prst="rect">
            <a:avLst/>
          </a:prstGeom>
        </p:spPr>
      </p:pic>
    </p:spTree>
    <p:custDataLst>
      <p:tags r:id="rId1"/>
    </p:custDataLst>
    <p:extLst>
      <p:ext uri="{BB962C8B-B14F-4D97-AF65-F5344CB8AC3E}">
        <p14:creationId xmlns:p14="http://schemas.microsoft.com/office/powerpoint/2010/main" val="30657199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8"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5000725" cy="82296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2" name="Title 1">
            <a:extLst>
              <a:ext uri="{FF2B5EF4-FFF2-40B4-BE49-F238E27FC236}">
                <a16:creationId xmlns:a16="http://schemas.microsoft.com/office/drawing/2014/main" id="{C737B14E-C0D8-4456-AC91-8C78EC5DBDA5}"/>
              </a:ext>
            </a:extLst>
          </p:cNvPr>
          <p:cNvSpPr>
            <a:spLocks noGrp="1"/>
          </p:cNvSpPr>
          <p:nvPr>
            <p:ph type="title"/>
          </p:nvPr>
        </p:nvSpPr>
        <p:spPr>
          <a:xfrm>
            <a:off x="824201" y="1384287"/>
            <a:ext cx="3840480" cy="5353396"/>
          </a:xfrm>
        </p:spPr>
        <p:txBody>
          <a:bodyPr>
            <a:normAutofit/>
          </a:bodyPr>
          <a:lstStyle/>
          <a:p>
            <a:r>
              <a:rPr lang="nb-NO">
                <a:solidFill>
                  <a:srgbClr val="FFFFFF"/>
                </a:solidFill>
              </a:rPr>
              <a:t>Team Cognition</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060483" y="2946575"/>
            <a:ext cx="4900120" cy="490012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097280">
              <a:defRPr/>
            </a:pPr>
            <a:endParaRPr lang="en-US" sz="2160" dirty="0">
              <a:solidFill>
                <a:prstClr val="black"/>
              </a:solidFill>
              <a:latin typeface="Calibri" panose="020F0502020204030204"/>
            </a:endParaRPr>
          </a:p>
        </p:txBody>
      </p:sp>
      <p:sp>
        <p:nvSpPr>
          <p:cNvPr id="5" name="Content Placeholder 4">
            <a:extLst>
              <a:ext uri="{FF2B5EF4-FFF2-40B4-BE49-F238E27FC236}">
                <a16:creationId xmlns:a16="http://schemas.microsoft.com/office/drawing/2014/main" id="{6878A224-8492-425E-9DAD-6AFA72ADB406}"/>
              </a:ext>
            </a:extLst>
          </p:cNvPr>
          <p:cNvSpPr>
            <a:spLocks noGrp="1"/>
          </p:cNvSpPr>
          <p:nvPr>
            <p:ph idx="1"/>
          </p:nvPr>
        </p:nvSpPr>
        <p:spPr>
          <a:xfrm>
            <a:off x="5336770" y="709613"/>
            <a:ext cx="8287789" cy="6702743"/>
          </a:xfrm>
        </p:spPr>
        <p:txBody>
          <a:bodyPr anchor="ctr">
            <a:normAutofit/>
          </a:bodyPr>
          <a:lstStyle/>
          <a:p>
            <a:r>
              <a:rPr lang="nb-NO" dirty="0" err="1"/>
              <a:t>Processi </a:t>
            </a:r>
            <a:r>
              <a:rPr lang="nb-NO" dirty="0" err="1"/>
              <a:t>cognitivi</a:t>
            </a:r>
            <a:r>
              <a:rPr lang="nb-NO" dirty="0" err="1"/>
              <a:t> </a:t>
            </a:r>
            <a:r>
              <a:rPr lang="nb-NO" dirty="0" err="1"/>
              <a:t> che</a:t>
            </a:r>
            <a:r>
              <a:rPr lang="nb-NO" dirty="0" err="1"/>
              <a:t> derivano </a:t>
            </a:r>
            <a:r>
              <a:rPr lang="nb-NO" dirty="0"/>
              <a:t>da </a:t>
            </a:r>
            <a:r>
              <a:rPr lang="nb-NO" dirty="0" err="1"/>
              <a:t>interazioni </a:t>
            </a:r>
            <a:r>
              <a:rPr lang="nb-NO" dirty="0" err="1"/>
              <a:t>complesse </a:t>
            </a:r>
            <a:r>
              <a:rPr lang="nb-NO" dirty="0"/>
              <a:t>e </a:t>
            </a:r>
            <a:r>
              <a:rPr lang="nb-NO" dirty="0" err="1"/>
              <a:t>dinamiche</a:t>
            </a:r>
            <a:r>
              <a:rPr lang="nb-NO" dirty="0" err="1"/>
              <a:t> </a:t>
            </a:r>
            <a:r>
              <a:rPr lang="nb-NO" dirty="0"/>
              <a:t>(Salas &amp; </a:t>
            </a:r>
            <a:r>
              <a:rPr lang="nb-NO" dirty="0" err="1"/>
              <a:t>Fiore</a:t>
            </a:r>
            <a:r>
              <a:rPr lang="nb-NO" dirty="0"/>
              <a:t> 2004)</a:t>
            </a:r>
          </a:p>
          <a:p>
            <a:endParaRPr lang="nb-NO" dirty="0"/>
          </a:p>
          <a:p>
            <a:pPr marL="0" indent="0">
              <a:buNone/>
            </a:pPr>
            <a:r>
              <a:rPr lang="nb-NO" dirty="0"/>
              <a:t>Obiettivo: </a:t>
            </a:r>
          </a:p>
          <a:p>
            <a:r>
              <a:rPr lang="nb-NO" dirty="0"/>
              <a:t>Come </a:t>
            </a:r>
            <a:r>
              <a:rPr lang="nb-NO" dirty="0" err="1"/>
              <a:t>può </a:t>
            </a:r>
            <a:r>
              <a:rPr lang="nb-NO" dirty="0"/>
              <a:t>essere utilizzata </a:t>
            </a:r>
            <a:r>
              <a:rPr lang="nb-NO" dirty="0" err="1"/>
              <a:t>la tecnologia</a:t>
            </a:r>
            <a:r>
              <a:rPr lang="nb-NO" dirty="0" err="1"/>
              <a:t> e </a:t>
            </a:r>
            <a:r>
              <a:rPr lang="nb-NO" dirty="0"/>
              <a:t>per aumentare </a:t>
            </a:r>
            <a:r>
              <a:rPr lang="nb-NO" dirty="0" err="1"/>
              <a:t>le valutazioni </a:t>
            </a:r>
            <a:r>
              <a:rPr lang="nb-NO" dirty="0" err="1"/>
              <a:t>condivise </a:t>
            </a:r>
            <a:r>
              <a:rPr lang="nb-NO" dirty="0" err="1"/>
              <a:t>delle situazioni</a:t>
            </a:r>
            <a:r>
              <a:rPr lang="nb-NO" dirty="0" err="1"/>
              <a:t> situational</a:t>
            </a:r>
            <a:r>
              <a:rPr lang="nb-NO" dirty="0" err="1"/>
              <a:t> </a:t>
            </a:r>
            <a:endParaRPr lang="nb-NO" dirty="0"/>
          </a:p>
          <a:p>
            <a:pPr lvl="1"/>
            <a:r>
              <a:rPr lang="nb-NO" dirty="0" err="1"/>
              <a:t>Cognizione </a:t>
            </a:r>
            <a:r>
              <a:rPr lang="nb-NO" dirty="0" err="1"/>
              <a:t>situata </a:t>
            </a:r>
            <a:r>
              <a:rPr lang="nb-NO" dirty="0"/>
              <a:t>(SA)</a:t>
            </a:r>
          </a:p>
          <a:p>
            <a:pPr lvl="1"/>
            <a:r>
              <a:rPr lang="nb-NO" dirty="0" err="1"/>
              <a:t>Cognizione</a:t>
            </a:r>
            <a:r>
              <a:rPr lang="nb-NO" dirty="0"/>
              <a:t> distribuita</a:t>
            </a:r>
          </a:p>
          <a:p>
            <a:pPr lvl="2"/>
            <a:r>
              <a:rPr lang="nb-NO" dirty="0" err="1"/>
              <a:t>Cosa </a:t>
            </a:r>
            <a:r>
              <a:rPr lang="nb-NO" dirty="0" err="1"/>
              <a:t>sanno </a:t>
            </a:r>
            <a:r>
              <a:rPr lang="nb-NO" dirty="0" err="1"/>
              <a:t>gli </a:t>
            </a:r>
            <a:r>
              <a:rPr lang="nb-NO" dirty="0" err="1"/>
              <a:t>individui</a:t>
            </a:r>
            <a:r>
              <a:rPr lang="nb-NO" dirty="0" err="1"/>
              <a:t> </a:t>
            </a:r>
            <a:endParaRPr lang="nb-NO" dirty="0"/>
          </a:p>
          <a:p>
            <a:pPr lvl="1"/>
            <a:r>
              <a:rPr lang="nb-NO" dirty="0" err="1"/>
              <a:t>Processi </a:t>
            </a:r>
            <a:r>
              <a:rPr lang="nb-NO" dirty="0" err="1"/>
              <a:t>di comunicazione </a:t>
            </a:r>
            <a:r>
              <a:rPr lang="nb-NO" dirty="0" err="1"/>
              <a:t>cognitiva</a:t>
            </a:r>
            <a:endParaRPr lang="nb-NO" dirty="0"/>
          </a:p>
          <a:p>
            <a:pPr lvl="2"/>
            <a:r>
              <a:rPr lang="nb-NO" dirty="0" err="1"/>
              <a:t>Facilitante</a:t>
            </a:r>
            <a:r>
              <a:rPr lang="nb-NO" dirty="0"/>
              <a:t>, </a:t>
            </a:r>
            <a:r>
              <a:rPr lang="nb-NO" dirty="0" err="1"/>
              <a:t>debilitante</a:t>
            </a:r>
            <a:endParaRPr lang="nb-NO" dirty="0"/>
          </a:p>
          <a:p>
            <a:pPr lvl="1"/>
            <a:r>
              <a:rPr lang="nb-NO" dirty="0" err="1"/>
              <a:t>Cognizione</a:t>
            </a:r>
            <a:r>
              <a:rPr lang="nb-NO" dirty="0"/>
              <a:t> di gruppo</a:t>
            </a:r>
            <a:endParaRPr lang="nb-NO" dirty="0"/>
          </a:p>
          <a:p>
            <a:pPr lvl="1"/>
            <a:endParaRPr lang="nb-NO" dirty="0"/>
          </a:p>
        </p:txBody>
      </p:sp>
      <p:grpSp>
        <p:nvGrpSpPr>
          <p:cNvPr id="3" name="Group 2">
            <a:extLst>
              <a:ext uri="{FF2B5EF4-FFF2-40B4-BE49-F238E27FC236}">
                <a16:creationId xmlns:a16="http://schemas.microsoft.com/office/drawing/2014/main" id="{13E34475-CDC8-3317-6C8E-70FC29B5A88A}"/>
              </a:ext>
            </a:extLst>
          </p:cNvPr>
          <p:cNvGrpSpPr/>
          <p:nvPr/>
        </p:nvGrpSpPr>
        <p:grpSpPr>
          <a:xfrm>
            <a:off x="10972801" y="7594540"/>
            <a:ext cx="2591913" cy="481557"/>
            <a:chOff x="5179092" y="5483822"/>
            <a:chExt cx="3294001" cy="612000"/>
          </a:xfrm>
        </p:grpSpPr>
        <p:pic>
          <p:nvPicPr>
            <p:cNvPr id="4" name="Picture 3">
              <a:extLst>
                <a:ext uri="{FF2B5EF4-FFF2-40B4-BE49-F238E27FC236}">
                  <a16:creationId xmlns:a16="http://schemas.microsoft.com/office/drawing/2014/main" id="{55E3A736-58DF-DD18-3A1C-08DF7AC8CE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7" name="Picture 6">
              <a:extLst>
                <a:ext uri="{FF2B5EF4-FFF2-40B4-BE49-F238E27FC236}">
                  <a16:creationId xmlns:a16="http://schemas.microsoft.com/office/drawing/2014/main" id="{3CB80717-B60C-1100-C5CF-0E34FC3541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8767141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5.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3">
            <a:alphaModFix amt="14000"/>
            <a:lum/>
          </a:blip>
          <a:srcRect/>
          <a:stretch>
            <a:fillRect l="-2000" r="-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756C7-B96C-2244-0C17-3926BC065E4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AEE27E8-9959-D0F9-BD73-4B12D6693A33}"/>
              </a:ext>
            </a:extLst>
          </p:cNvPr>
          <p:cNvSpPr>
            <a:spLocks noGrp="1"/>
          </p:cNvSpPr>
          <p:nvPr>
            <p:ph idx="1"/>
          </p:nvPr>
        </p:nvSpPr>
        <p:spPr/>
        <p:txBody>
          <a:bodyPr/>
          <a:lstStyle/>
          <a:p>
            <a:endParaRPr lang="en-GB"/>
          </a:p>
        </p:txBody>
      </p:sp>
      <p:pic>
        <p:nvPicPr>
          <p:cNvPr id="4" name="Content Placeholder 3">
            <a:extLst>
              <a:ext uri="{FF2B5EF4-FFF2-40B4-BE49-F238E27FC236}">
                <a16:creationId xmlns:a16="http://schemas.microsoft.com/office/drawing/2014/main" id="{E3B32119-8EA9-D1F3-CF54-8AD62AEC93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22638" y="1024933"/>
            <a:ext cx="8328020" cy="6766517"/>
          </a:xfrm>
          <a:prstGeom prst="rect">
            <a:avLst/>
          </a:prstGeom>
          <a:ln>
            <a:noFill/>
          </a:ln>
        </p:spPr>
      </p:pic>
      <p:sp>
        <p:nvSpPr>
          <p:cNvPr id="5" name="Oval 4">
            <a:extLst>
              <a:ext uri="{FF2B5EF4-FFF2-40B4-BE49-F238E27FC236}">
                <a16:creationId xmlns:a16="http://schemas.microsoft.com/office/drawing/2014/main" id="{0F807339-F319-CDD0-D2E9-70CBC98E2178}"/>
              </a:ext>
            </a:extLst>
          </p:cNvPr>
          <p:cNvSpPr/>
          <p:nvPr/>
        </p:nvSpPr>
        <p:spPr>
          <a:xfrm>
            <a:off x="6655762" y="1024933"/>
            <a:ext cx="2155729" cy="1207090"/>
          </a:xfrm>
          <a:prstGeom prst="ellipse">
            <a:avLst/>
          </a:prstGeom>
          <a:noFill/>
          <a:ln w="57150">
            <a:solidFill>
              <a:srgbClr val="F006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endParaRPr lang="en-GB" sz="2160">
              <a:solidFill>
                <a:prstClr val="white"/>
              </a:solidFill>
              <a:latin typeface="Calibri" panose="020F0502020204030204"/>
            </a:endParaRPr>
          </a:p>
        </p:txBody>
      </p:sp>
      <p:sp>
        <p:nvSpPr>
          <p:cNvPr id="7" name="Rectangle: Rounded Corners 6">
            <a:extLst>
              <a:ext uri="{FF2B5EF4-FFF2-40B4-BE49-F238E27FC236}">
                <a16:creationId xmlns:a16="http://schemas.microsoft.com/office/drawing/2014/main" id="{E2B672F5-ED4D-34B9-A0AC-A987AE4BC17C}"/>
              </a:ext>
            </a:extLst>
          </p:cNvPr>
          <p:cNvSpPr/>
          <p:nvPr/>
        </p:nvSpPr>
        <p:spPr>
          <a:xfrm>
            <a:off x="10509745" y="2826328"/>
            <a:ext cx="3555390" cy="2227811"/>
          </a:xfrm>
          <a:prstGeom prst="roundRect">
            <a:avLst/>
          </a:prstGeom>
          <a:solidFill>
            <a:srgbClr val="F006D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r>
              <a:rPr lang="nb-NO" sz="4320" dirty="0">
                <a:solidFill>
                  <a:prstClr val="white"/>
                </a:solidFill>
                <a:latin typeface="Calibri" panose="020F0502020204030204"/>
              </a:rPr>
              <a:t>Modelli mentali</a:t>
            </a:r>
            <a:endParaRPr lang="en-GB" sz="4320" dirty="0">
              <a:solidFill>
                <a:prstClr val="white"/>
              </a:solidFill>
              <a:latin typeface="Calibri" panose="020F0502020204030204"/>
            </a:endParaRPr>
          </a:p>
        </p:txBody>
      </p:sp>
      <p:cxnSp>
        <p:nvCxnSpPr>
          <p:cNvPr id="9" name="Straight Arrow Connector 8">
            <a:extLst>
              <a:ext uri="{FF2B5EF4-FFF2-40B4-BE49-F238E27FC236}">
                <a16:creationId xmlns:a16="http://schemas.microsoft.com/office/drawing/2014/main" id="{92575303-F9EF-6070-B0B1-BB5A72934700}"/>
              </a:ext>
            </a:extLst>
          </p:cNvPr>
          <p:cNvCxnSpPr>
            <a:cxnSpLocks/>
            <a:stCxn id="5" idx="6"/>
            <a:endCxn id="7" idx="0"/>
          </p:cNvCxnSpPr>
          <p:nvPr/>
        </p:nvCxnSpPr>
        <p:spPr>
          <a:xfrm>
            <a:off x="8811491" y="1628478"/>
            <a:ext cx="3475949" cy="1197850"/>
          </a:xfrm>
          <a:prstGeom prst="straightConnector1">
            <a:avLst/>
          </a:prstGeom>
          <a:ln w="57150">
            <a:solidFill>
              <a:srgbClr val="F006D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6842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6.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lh6.googleusercontent.com/CWIPsyAFcp9I9PaIrcSr8bJuelEAJfIktycV--oPcnvgpz3btUnzSDqPeujg8vSYdNxZRzSZX_lK8j1SunMWvvjPHbIW6xp11lwznKeEKT1sf54-YTEfUk4-RQ8nwzJWb19tFS1h4A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1606532"/>
            <a:ext cx="7402237" cy="4950131"/>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p:cNvSpPr>
            <a:spLocks noGrp="1"/>
          </p:cNvSpPr>
          <p:nvPr>
            <p:ph type="title"/>
          </p:nvPr>
        </p:nvSpPr>
        <p:spPr>
          <a:xfrm>
            <a:off x="370390" y="285366"/>
            <a:ext cx="13889621" cy="881364"/>
          </a:xfrm>
        </p:spPr>
        <p:txBody>
          <a:bodyPr>
            <a:normAutofit/>
          </a:bodyPr>
          <a:lstStyle/>
          <a:p>
            <a:r>
              <a:rPr lang="nb-NO" sz="3840" dirty="0" err="1">
                <a:solidFill>
                  <a:schemeClr val="accent1"/>
                </a:solidFill>
                <a:latin typeface="Helvetica Neue" charset="0"/>
                <a:ea typeface="Helvetica Neue" charset="0"/>
                <a:cs typeface="Helvetica Neue" charset="0"/>
              </a:rPr>
              <a:t> </a:t>
            </a:r>
            <a:r>
              <a:rPr lang="nb-NO" sz="3840" dirty="0" err="1">
                <a:solidFill>
                  <a:schemeClr val="accent1"/>
                </a:solidFill>
                <a:latin typeface="Helvetica Neue" charset="0"/>
                <a:ea typeface="Helvetica Neue" charset="0"/>
                <a:cs typeface="Helvetica Neue" charset="0"/>
              </a:rPr>
              <a:t>organizzativo </a:t>
            </a:r>
            <a:r>
              <a:rPr lang="nb-NO" sz="3840" dirty="0" err="1">
                <a:solidFill>
                  <a:schemeClr val="accent1"/>
                </a:solidFill>
                <a:latin typeface="Helvetica Neue" charset="0"/>
                <a:ea typeface="Helvetica Neue" charset="0"/>
                <a:cs typeface="Helvetica Neue" charset="0"/>
              </a:rPr>
              <a:t>Cultura </a:t>
            </a:r>
            <a:r>
              <a:rPr lang="nb-NO" sz="3840" dirty="0">
                <a:solidFill>
                  <a:schemeClr val="accent1"/>
                </a:solidFill>
                <a:latin typeface="Helvetica Neue" charset="0"/>
                <a:ea typeface="Helvetica Neue" charset="0"/>
                <a:cs typeface="Helvetica Neue" charset="0"/>
              </a:rPr>
              <a:t>e </a:t>
            </a:r>
            <a:r>
              <a:rPr lang="nb-NO" sz="3840" dirty="0" err="1">
                <a:solidFill>
                  <a:schemeClr val="accent1"/>
                </a:solidFill>
                <a:latin typeface="Helvetica Neue" charset="0"/>
                <a:ea typeface="Helvetica Neue" charset="0"/>
                <a:cs typeface="Helvetica Neue" charset="0"/>
              </a:rPr>
              <a:t>aspetti </a:t>
            </a:r>
            <a:r>
              <a:rPr lang="nb-NO" sz="3840" dirty="0" err="1">
                <a:solidFill>
                  <a:schemeClr val="accent1"/>
                </a:solidFill>
                <a:latin typeface="Helvetica Neue" charset="0"/>
                <a:ea typeface="Helvetica Neue" charset="0"/>
                <a:cs typeface="Helvetica Neue" charset="0"/>
              </a:rPr>
              <a:t>sociali</a:t>
            </a:r>
            <a:r>
              <a:rPr lang="nb-NO" sz="3840" dirty="0" err="1">
                <a:solidFill>
                  <a:schemeClr val="accent1"/>
                </a:solidFill>
                <a:latin typeface="Helvetica Neue" charset="0"/>
                <a:ea typeface="Helvetica Neue" charset="0"/>
                <a:cs typeface="Helvetica Neue" charset="0"/>
              </a:rPr>
              <a:t> </a:t>
            </a:r>
            <a:r>
              <a:rPr lang="nb-NO" sz="3840" dirty="0">
                <a:solidFill>
                  <a:schemeClr val="accent1"/>
                </a:solidFill>
                <a:latin typeface="Helvetica Neue" charset="0"/>
                <a:ea typeface="Helvetica Neue" charset="0"/>
                <a:cs typeface="Helvetica Neue" charset="0"/>
              </a:rPr>
              <a:t>della sicurezza informatica</a:t>
            </a:r>
            <a:endParaRPr lang="en-US" sz="3840" dirty="0">
              <a:solidFill>
                <a:schemeClr val="accent1"/>
              </a:solidFill>
            </a:endParaRPr>
          </a:p>
        </p:txBody>
      </p:sp>
      <p:sp>
        <p:nvSpPr>
          <p:cNvPr id="3" name="TekstSylinder 2"/>
          <p:cNvSpPr txBox="1"/>
          <p:nvPr/>
        </p:nvSpPr>
        <p:spPr>
          <a:xfrm>
            <a:off x="412504" y="1437967"/>
            <a:ext cx="6395802" cy="461665"/>
          </a:xfrm>
          <a:prstGeom prst="rect">
            <a:avLst/>
          </a:prstGeom>
          <a:noFill/>
        </p:spPr>
        <p:txBody>
          <a:bodyPr wrap="square" rtlCol="0">
            <a:spAutoFit/>
          </a:bodyPr>
          <a:lstStyle/>
          <a:p>
            <a:pPr defTabSz="1097280"/>
            <a:r>
              <a:rPr lang="nb-NO" sz="2400" dirty="0">
                <a:solidFill>
                  <a:prstClr val="black"/>
                </a:solidFill>
                <a:latin typeface="Arial" charset="0"/>
                <a:ea typeface="Arial" charset="0"/>
                <a:cs typeface="Arial" charset="0"/>
              </a:rPr>
              <a:t>Modello mentale </a:t>
            </a:r>
            <a:r>
              <a:rPr lang="nb-NO" sz="2400" dirty="0" err="1">
                <a:solidFill>
                  <a:prstClr val="black"/>
                </a:solidFill>
                <a:latin typeface="Arial" charset="0"/>
                <a:ea typeface="Arial" charset="0"/>
                <a:cs typeface="Arial" charset="0"/>
              </a:rPr>
              <a:t>condiviso </a:t>
            </a:r>
            <a:r>
              <a:rPr lang="nb-NO" sz="2400" dirty="0">
                <a:solidFill>
                  <a:prstClr val="black"/>
                </a:solidFill>
                <a:latin typeface="Arial" charset="0"/>
                <a:ea typeface="Arial" charset="0"/>
                <a:cs typeface="Arial" charset="0"/>
              </a:rPr>
              <a:t>della CS</a:t>
            </a:r>
          </a:p>
        </p:txBody>
      </p:sp>
      <p:sp>
        <p:nvSpPr>
          <p:cNvPr id="8" name="Rektangel 7"/>
          <p:cNvSpPr/>
          <p:nvPr/>
        </p:nvSpPr>
        <p:spPr>
          <a:xfrm>
            <a:off x="7172660" y="3893201"/>
            <a:ext cx="247184" cy="424732"/>
          </a:xfrm>
          <a:prstGeom prst="rect">
            <a:avLst/>
          </a:prstGeom>
        </p:spPr>
        <p:txBody>
          <a:bodyPr wrap="none">
            <a:spAutoFit/>
          </a:bodyPr>
          <a:lstStyle/>
          <a:p>
            <a:pPr defTabSz="1097280"/>
            <a:r>
              <a:rPr lang="sk-SK" sz="2160" dirty="0">
                <a:solidFill>
                  <a:prstClr val="black"/>
                </a:solidFill>
                <a:latin typeface="Calibri" panose="020F0502020204030204"/>
              </a:rPr>
              <a:t/>
            </a:r>
            <a:endParaRPr lang="nb-NO" sz="2160" dirty="0">
              <a:solidFill>
                <a:prstClr val="black"/>
              </a:solidFill>
              <a:latin typeface="Calibri" panose="020F0502020204030204"/>
            </a:endParaRPr>
          </a:p>
        </p:txBody>
      </p:sp>
      <p:sp>
        <p:nvSpPr>
          <p:cNvPr id="9" name="Rektangel 8"/>
          <p:cNvSpPr/>
          <p:nvPr/>
        </p:nvSpPr>
        <p:spPr>
          <a:xfrm>
            <a:off x="7172660" y="3893201"/>
            <a:ext cx="247184" cy="424732"/>
          </a:xfrm>
          <a:prstGeom prst="rect">
            <a:avLst/>
          </a:prstGeom>
        </p:spPr>
        <p:txBody>
          <a:bodyPr wrap="none">
            <a:spAutoFit/>
          </a:bodyPr>
          <a:lstStyle/>
          <a:p>
            <a:pPr defTabSz="1097280"/>
            <a:r>
              <a:rPr lang="sk-SK" sz="2160" dirty="0">
                <a:solidFill>
                  <a:prstClr val="black"/>
                </a:solidFill>
                <a:latin typeface="Calibri" panose="020F0502020204030204"/>
              </a:rPr>
              <a:t/>
            </a:r>
            <a:endParaRPr lang="nb-NO" sz="2160" dirty="0">
              <a:solidFill>
                <a:prstClr val="black"/>
              </a:solidFill>
              <a:latin typeface="Calibri" panose="020F0502020204030204"/>
            </a:endParaRPr>
          </a:p>
        </p:txBody>
      </p:sp>
      <p:sp>
        <p:nvSpPr>
          <p:cNvPr id="10" name="Rektangel 9"/>
          <p:cNvSpPr/>
          <p:nvPr/>
        </p:nvSpPr>
        <p:spPr>
          <a:xfrm>
            <a:off x="7172660" y="3893201"/>
            <a:ext cx="247184" cy="424732"/>
          </a:xfrm>
          <a:prstGeom prst="rect">
            <a:avLst/>
          </a:prstGeom>
        </p:spPr>
        <p:txBody>
          <a:bodyPr wrap="none">
            <a:spAutoFit/>
          </a:bodyPr>
          <a:lstStyle/>
          <a:p>
            <a:pPr defTabSz="1097280"/>
            <a:r>
              <a:rPr lang="sk-SK" sz="2160" dirty="0">
                <a:solidFill>
                  <a:prstClr val="black"/>
                </a:solidFill>
                <a:latin typeface="Calibri" panose="020F0502020204030204"/>
              </a:rPr>
              <a:t/>
            </a:r>
            <a:endParaRPr lang="nb-NO" sz="2160" dirty="0">
              <a:solidFill>
                <a:prstClr val="black"/>
              </a:solidFill>
              <a:latin typeface="Calibri" panose="020F0502020204030204"/>
            </a:endParaRPr>
          </a:p>
        </p:txBody>
      </p:sp>
      <p:pic>
        <p:nvPicPr>
          <p:cNvPr id="16388" name="Picture 4" descr="https://lh4.googleusercontent.com/pPZZYsY-XEaBZprFZ61HujUmjnwajwJV0_ue9uDLtEgK7tL7RiMeYriZ3OOtSyWZw_dUwVNH9tp_16oYEVgclbPKyvcmMg5C4MKXGplx7PKzPrB2Sjpe6W1TNhkLB1ITuPiHOMqSPR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14742" y="1303021"/>
            <a:ext cx="5918635" cy="6007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3098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7.xml><?xml version="1.0" encoding="utf-8"?>
<p:sld xmlns:a14="http://schemas.microsoft.com/office/drawing/2010/main"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3">
            <a:alphaModFix amt="14000"/>
            <a:lum/>
          </a:blip>
          <a:srcRect/>
          <a:stretch>
            <a:fillRect t="-4000" b="-4000"/>
          </a:stretch>
        </a:blipFill>
        <a:effectLst/>
      </p:bgPr>
    </p:bg>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a:xfrm>
            <a:off x="13828612" y="7791451"/>
            <a:ext cx="801788" cy="438150"/>
          </a:xfrm>
        </p:spPr>
        <p:txBody>
          <a:bodyPr/>
          <a:lstStyle/>
          <a:p>
            <a:pPr defTabSz="1097280"/>
            <a:fld id="{91853A39-49B3-554A-AE82-85611CEBD8E3}" type="slidenum">
              <a:rPr lang="nb-NO">
                <a:solidFill>
                  <a:prstClr val="black">
                    <a:tint val="75000"/>
                  </a:prstClr>
                </a:solidFill>
                <a:latin typeface="Calibri" panose="020F0502020204030204"/>
              </a:rPr>
              <a:t>67</a:t>
            </a:fld>
            <a:endParaRPr lang="nb-NO">
              <a:solidFill>
                <a:prstClr val="black">
                  <a:tint val="75000"/>
                </a:prstClr>
              </a:solidFill>
              <a:latin typeface="Calibri" panose="020F0502020204030204"/>
            </a:endParaRPr>
          </a:p>
        </p:txBody>
      </p:sp>
      <p:pic>
        <p:nvPicPr>
          <p:cNvPr id="3" name="Bild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23925" y="931935"/>
            <a:ext cx="8499006" cy="3383411"/>
          </a:xfrm>
          <a:prstGeom prst="rect">
            <a:avLst/>
          </a:prstGeom>
        </p:spPr>
      </p:pic>
      <p:sp>
        <p:nvSpPr>
          <p:cNvPr id="10" name="Tittel 2">
            <a:extLst>
              <a:ext uri="{FF2B5EF4-FFF2-40B4-BE49-F238E27FC236}">
                <a16:creationId xmlns:a16="http://schemas.microsoft.com/office/drawing/2014/main" id="{0130F847-9A87-AB4D-8D0D-FF9DA6C9AB2A}"/>
              </a:ext>
            </a:extLst>
          </p:cNvPr>
          <p:cNvSpPr txBox="1">
            <a:spLocks/>
          </p:cNvSpPr>
          <p:nvPr/>
        </p:nvSpPr>
        <p:spPr>
          <a:xfrm>
            <a:off x="516458" y="138417"/>
            <a:ext cx="14113943" cy="640175"/>
          </a:xfrm>
          <a:prstGeom prst="rect">
            <a:avLst/>
          </a:prstGeom>
        </p:spPr>
        <p:txBody>
          <a:bodyPr vert="horz" wrap="square"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a:r>
              <a:rPr lang="nb-NO" sz="3200" dirty="0" err="1">
                <a:solidFill>
                  <a:prstClr val="black"/>
                </a:solidFill>
                <a:latin typeface="Helvetica Neue" charset="0"/>
                <a:ea typeface="Helvetica Neue" charset="0"/>
                <a:cs typeface="Helvetica Neue" charset="0"/>
              </a:rPr>
              <a:t>Approcci</a:t>
            </a:r>
            <a:r>
              <a:rPr lang="nb-NO" sz="3200" dirty="0">
                <a:solidFill>
                  <a:prstClr val="black"/>
                </a:solidFill>
                <a:latin typeface="Helvetica Neue" charset="0"/>
                <a:ea typeface="Helvetica Neue" charset="0"/>
                <a:cs typeface="Helvetica Neue" charset="0"/>
              </a:rPr>
              <a:t> di ingegneria </a:t>
            </a:r>
            <a:r>
              <a:rPr lang="nb-NO" sz="3200" dirty="0" err="1">
                <a:solidFill>
                  <a:prstClr val="black"/>
                </a:solidFill>
                <a:latin typeface="Helvetica Neue" charset="0"/>
                <a:ea typeface="Helvetica Neue" charset="0"/>
                <a:cs typeface="Helvetica Neue" charset="0"/>
              </a:rPr>
              <a:t>cognitiva </a:t>
            </a:r>
            <a:r>
              <a:rPr lang="nb-NO" sz="3200" dirty="0">
                <a:solidFill>
                  <a:prstClr val="black"/>
                </a:solidFill>
                <a:latin typeface="Helvetica Neue" charset="0"/>
                <a:ea typeface="Helvetica Neue" charset="0"/>
                <a:cs typeface="Helvetica Neue" charset="0"/>
              </a:rPr>
              <a:t>alla </a:t>
            </a:r>
            <a:r>
              <a:rPr lang="nb-NO" sz="3200" dirty="0" err="1">
                <a:solidFill>
                  <a:prstClr val="black"/>
                </a:solidFill>
                <a:latin typeface="Helvetica Neue" charset="0"/>
                <a:ea typeface="Helvetica Neue" charset="0"/>
                <a:cs typeface="Helvetica Neue" charset="0"/>
              </a:rPr>
              <a:t>comunicazione </a:t>
            </a:r>
            <a:r>
              <a:rPr lang="nb-NO" sz="3200" dirty="0">
                <a:solidFill>
                  <a:prstClr val="black"/>
                </a:solidFill>
                <a:latin typeface="Helvetica Neue" charset="0"/>
                <a:ea typeface="Helvetica Neue" charset="0"/>
                <a:cs typeface="Helvetica Neue" charset="0"/>
              </a:rPr>
              <a:t>nell'HS</a:t>
            </a:r>
          </a:p>
        </p:txBody>
      </p:sp>
      <p:sp>
        <p:nvSpPr>
          <p:cNvPr id="2" name="TekstSylinder 1"/>
          <p:cNvSpPr txBox="1"/>
          <p:nvPr/>
        </p:nvSpPr>
        <p:spPr>
          <a:xfrm>
            <a:off x="2961856" y="4782846"/>
            <a:ext cx="8437503" cy="2062103"/>
          </a:xfrm>
          <a:prstGeom prst="rect">
            <a:avLst/>
          </a:prstGeom>
          <a:noFill/>
        </p:spPr>
        <p:txBody>
          <a:bodyPr wrap="none" rtlCol="0">
            <a:spAutoFit/>
          </a:bodyPr>
          <a:lstStyle/>
          <a:p>
            <a:pPr marL="457188" indent="-457188" defTabSz="1097280">
              <a:buFont typeface="Arial" charset="0"/>
              <a:buChar char="•"/>
            </a:pPr>
            <a:r>
              <a:rPr lang="nb-NO" sz="1920" dirty="0" err="1">
                <a:solidFill>
                  <a:prstClr val="black"/>
                </a:solidFill>
                <a:latin typeface="Calibri" panose="020F0502020204030204"/>
              </a:rPr>
              <a:t>Modello</a:t>
            </a:r>
            <a:r>
              <a:rPr lang="nb-NO" sz="1920" dirty="0">
                <a:solidFill>
                  <a:prstClr val="black"/>
                </a:solidFill>
                <a:latin typeface="Calibri" panose="020F0502020204030204"/>
              </a:rPr>
              <a:t> OLB (</a:t>
            </a:r>
            <a:r>
              <a:rPr lang="nb-NO" sz="1920" dirty="0" err="1">
                <a:solidFill>
                  <a:prstClr val="black"/>
                </a:solidFill>
                <a:latin typeface="Calibri" panose="020F0502020204030204"/>
              </a:rPr>
              <a:t>Orienting</a:t>
            </a:r>
            <a:r>
              <a:rPr lang="nb-NO" sz="1920" dirty="0">
                <a:solidFill>
                  <a:prstClr val="black"/>
                </a:solidFill>
                <a:latin typeface="Calibri" panose="020F0502020204030204"/>
              </a:rPr>
              <a:t>, </a:t>
            </a:r>
            <a:r>
              <a:rPr lang="nb-NO" sz="1920" dirty="0" err="1">
                <a:solidFill>
                  <a:prstClr val="black"/>
                </a:solidFill>
                <a:latin typeface="Calibri" panose="020F0502020204030204"/>
              </a:rPr>
              <a:t>Locating</a:t>
            </a:r>
            <a:r>
              <a:rPr lang="nb-NO" sz="1920" dirty="0">
                <a:solidFill>
                  <a:prstClr val="black"/>
                </a:solidFill>
                <a:latin typeface="Calibri" panose="020F0502020204030204"/>
              </a:rPr>
              <a:t>, </a:t>
            </a:r>
            <a:r>
              <a:rPr lang="nb-NO" sz="1920" dirty="0" err="1">
                <a:solidFill>
                  <a:prstClr val="black"/>
                </a:solidFill>
                <a:latin typeface="Calibri" panose="020F0502020204030204"/>
              </a:rPr>
              <a:t>Bridging</a:t>
            </a:r>
            <a:r>
              <a:rPr lang="nb-NO" sz="1920" dirty="0">
                <a:solidFill>
                  <a:prstClr val="black"/>
                </a:solidFill>
                <a:latin typeface="Calibri" panose="020F0502020204030204"/>
              </a:rPr>
              <a:t>)</a:t>
            </a:r>
            <a:r>
              <a:rPr lang="nb-NO" sz="1280" dirty="0">
                <a:solidFill>
                  <a:prstClr val="white">
                    <a:lumMod val="75000"/>
                  </a:prstClr>
                </a:solidFill>
                <a:latin typeface="Calibri" panose="020F0502020204030204"/>
              </a:rPr>
              <a:t> (Knox et al., 2018)</a:t>
            </a:r>
          </a:p>
          <a:p>
            <a:pPr marL="457188" indent="-457188" defTabSz="1097280">
              <a:buFont typeface="Arial" charset="0"/>
              <a:buChar char="•"/>
            </a:pPr>
            <a:endParaRPr lang="nb-NO" sz="1280" dirty="0">
              <a:solidFill>
                <a:prstClr val="white">
                  <a:lumMod val="75000"/>
                </a:prstClr>
              </a:solidFill>
              <a:latin typeface="Calibri" panose="020F0502020204030204"/>
            </a:endParaRPr>
          </a:p>
          <a:p>
            <a:pPr marL="457188" indent="-457188" defTabSz="1097280">
              <a:buFont typeface="Arial" charset="0"/>
              <a:buChar char="•"/>
            </a:pPr>
            <a:r>
              <a:rPr lang="nb-NO" sz="1920" dirty="0">
                <a:solidFill>
                  <a:prstClr val="black"/>
                </a:solidFill>
                <a:latin typeface="Calibri" panose="020F0502020204030204"/>
              </a:rPr>
              <a:t>Promuovere </a:t>
            </a:r>
            <a:r>
              <a:rPr lang="nb-NO" sz="1920" dirty="0" err="1">
                <a:solidFill>
                  <a:prstClr val="black"/>
                </a:solidFill>
                <a:latin typeface="Calibri" panose="020F0502020204030204"/>
              </a:rPr>
              <a:t>la consapevolezza </a:t>
            </a:r>
            <a:r>
              <a:rPr lang="nb-NO" sz="1920" dirty="0" err="1">
                <a:solidFill>
                  <a:prstClr val="black"/>
                </a:solidFill>
                <a:latin typeface="Calibri" panose="020F0502020204030204"/>
              </a:rPr>
              <a:t>metacognitiva </a:t>
            </a:r>
            <a:r>
              <a:rPr lang="nb-NO" sz="1920" dirty="0" err="1">
                <a:solidFill>
                  <a:prstClr val="black"/>
                </a:solidFill>
                <a:latin typeface="Calibri" panose="020F0502020204030204"/>
              </a:rPr>
              <a:t>dell'</a:t>
            </a:r>
            <a:r>
              <a:rPr lang="nb-NO" sz="1920" dirty="0" err="1">
                <a:solidFill>
                  <a:prstClr val="black"/>
                </a:solidFill>
                <a:latin typeface="Calibri" panose="020F0502020204030204"/>
              </a:rPr>
              <a:t> e </a:t>
            </a:r>
            <a:r>
              <a:rPr lang="nb-NO" sz="1920" dirty="0">
                <a:solidFill>
                  <a:prstClr val="black"/>
                </a:solidFill>
                <a:latin typeface="Calibri" panose="020F0502020204030204"/>
              </a:rPr>
              <a:t>della </a:t>
            </a:r>
            <a:r>
              <a:rPr lang="nb-NO" sz="1920" dirty="0" err="1">
                <a:solidFill>
                  <a:prstClr val="black"/>
                </a:solidFill>
                <a:latin typeface="Calibri" panose="020F0502020204030204"/>
              </a:rPr>
              <a:t>propria </a:t>
            </a:r>
            <a:r>
              <a:rPr lang="nb-NO" sz="1920" dirty="0">
                <a:solidFill>
                  <a:prstClr val="black"/>
                </a:solidFill>
                <a:latin typeface="Calibri" panose="020F0502020204030204"/>
              </a:rPr>
              <a:t>posizione </a:t>
            </a:r>
            <a:r>
              <a:rPr lang="nb-NO" sz="1920" dirty="0">
                <a:solidFill>
                  <a:prstClr val="black"/>
                </a:solidFill>
                <a:latin typeface="Calibri" panose="020F0502020204030204"/>
              </a:rPr>
              <a:t>e di quella </a:t>
            </a:r>
            <a:r>
              <a:rPr lang="nb-NO" sz="1920" dirty="0" err="1">
                <a:solidFill>
                  <a:prstClr val="black"/>
                </a:solidFill>
                <a:latin typeface="Calibri" panose="020F0502020204030204"/>
              </a:rPr>
              <a:t>del partner </a:t>
            </a:r>
            <a:r>
              <a:rPr lang="nb-NO" sz="1920" dirty="0" err="1">
                <a:solidFill>
                  <a:prstClr val="black"/>
                </a:solidFill>
                <a:latin typeface="Calibri" panose="020F0502020204030204"/>
              </a:rPr>
              <a:t>all'interno </a:t>
            </a:r>
            <a:r>
              <a:rPr lang="nb-NO" sz="1920" dirty="0" err="1">
                <a:solidFill>
                  <a:prstClr val="black"/>
                </a:solidFill>
                <a:latin typeface="Calibri" panose="020F0502020204030204"/>
              </a:rPr>
              <a:t>dell'</a:t>
            </a:r>
            <a:r>
              <a:rPr lang="nb-NO" sz="1920" dirty="0" err="1">
                <a:solidFill>
                  <a:prstClr val="black"/>
                </a:solidFill>
                <a:latin typeface="Calibri" panose="020F0502020204030204"/>
              </a:rPr>
              <a:t> e </a:t>
            </a:r>
            <a:r>
              <a:rPr lang="nb-NO" sz="1920" dirty="0">
                <a:solidFill>
                  <a:prstClr val="black"/>
                </a:solidFill>
                <a:latin typeface="Calibri" panose="020F0502020204030204"/>
              </a:rPr>
              <a:t>dell'HS</a:t>
            </a:r>
            <a:br>
              <a:rPr lang="nb-NO" sz="1920" dirty="0">
                <a:solidFill>
                  <a:prstClr val="black"/>
                </a:solidFill>
                <a:latin typeface="Calibri" panose="020F0502020204030204"/>
              </a:rPr>
            </a:br>
            <a:r>
              <a:rPr lang="nb-NO" sz="1920" dirty="0">
                <a:solidFill>
                  <a:prstClr val="black"/>
                </a:solidFill>
                <a:latin typeface="Calibri" panose="020F0502020204030204"/>
              </a:rPr>
              <a:t>per </a:t>
            </a:r>
            <a:r>
              <a:rPr lang="nb-NO" sz="1920" dirty="0" err="1">
                <a:solidFill>
                  <a:prstClr val="black"/>
                </a:solidFill>
                <a:latin typeface="Calibri" panose="020F0502020204030204"/>
              </a:rPr>
              <a:t>migliorare </a:t>
            </a:r>
            <a:r>
              <a:rPr lang="nb-NO" sz="1920" dirty="0">
                <a:solidFill>
                  <a:prstClr val="black"/>
                </a:solidFill>
                <a:latin typeface="Calibri" panose="020F0502020204030204"/>
              </a:rPr>
              <a:t>il flusso di </a:t>
            </a:r>
            <a:r>
              <a:rPr lang="nb-NO" sz="1920" dirty="0" err="1">
                <a:solidFill>
                  <a:prstClr val="black"/>
                </a:solidFill>
                <a:latin typeface="Calibri" panose="020F0502020204030204"/>
              </a:rPr>
              <a:t>comunicazione</a:t>
            </a:r>
          </a:p>
          <a:p>
            <a:pPr marL="457188" indent="-457188" defTabSz="1097280">
              <a:buFont typeface="Arial" charset="0"/>
              <a:buChar char="•"/>
            </a:pPr>
            <a:endParaRPr lang="nb-NO" sz="1920" dirty="0">
              <a:solidFill>
                <a:prstClr val="black"/>
              </a:solidFill>
              <a:latin typeface="Calibri" panose="020F0502020204030204"/>
            </a:endParaRPr>
          </a:p>
          <a:p>
            <a:pPr marL="457188" indent="-457188" defTabSz="1097280">
              <a:buFont typeface="Arial" charset="0"/>
              <a:buChar char="•"/>
            </a:pPr>
            <a:r>
              <a:rPr lang="nb-NO" sz="1920" dirty="0" err="1">
                <a:solidFill>
                  <a:prstClr val="black"/>
                </a:solidFill>
                <a:latin typeface="Calibri" panose="020F0502020204030204"/>
              </a:rPr>
              <a:t>Analisi </a:t>
            </a:r>
            <a:r>
              <a:rPr lang="nb-NO" sz="1920" dirty="0" err="1">
                <a:solidFill>
                  <a:prstClr val="black"/>
                </a:solidFill>
                <a:latin typeface="Calibri" panose="020F0502020204030204"/>
              </a:rPr>
              <a:t>situazionale </a:t>
            </a:r>
            <a:r>
              <a:rPr lang="nb-NO" sz="1920" dirty="0" err="1">
                <a:solidFill>
                  <a:prstClr val="black"/>
                </a:solidFill>
                <a:latin typeface="Calibri" panose="020F0502020204030204"/>
              </a:rPr>
              <a:t>dell'</a:t>
            </a:r>
            <a:r>
              <a:rPr lang="nb-NO" sz="1920" dirty="0" err="1">
                <a:solidFill>
                  <a:prstClr val="black"/>
                </a:solidFill>
                <a:latin typeface="Calibri" panose="020F0502020204030204"/>
              </a:rPr>
              <a:t> </a:t>
            </a:r>
            <a:r>
              <a:rPr lang="nb-NO" sz="1920" dirty="0">
                <a:solidFill>
                  <a:prstClr val="black"/>
                </a:solidFill>
                <a:latin typeface="Calibri" panose="020F0502020204030204"/>
              </a:rPr>
              <a:t>e </a:t>
            </a:r>
            <a:r>
              <a:rPr lang="nb-NO" sz="1920" dirty="0" err="1">
                <a:solidFill>
                  <a:prstClr val="black"/>
                </a:solidFill>
                <a:latin typeface="Calibri" panose="020F0502020204030204"/>
              </a:rPr>
              <a:t>modellizzazione</a:t>
            </a:r>
            <a:r>
              <a:rPr lang="nb-NO" sz="1920" dirty="0">
                <a:solidFill>
                  <a:prstClr val="black"/>
                </a:solidFill>
                <a:latin typeface="Calibri" panose="020F0502020204030204"/>
              </a:rPr>
              <a:t> mentale </a:t>
            </a:r>
            <a:r>
              <a:rPr lang="nb-NO" sz="1920" dirty="0" err="1">
                <a:solidFill>
                  <a:prstClr val="black"/>
                </a:solidFill>
                <a:latin typeface="Calibri" panose="020F0502020204030204"/>
              </a:rPr>
              <a:t>condivisa</a:t>
            </a:r>
            <a:endParaRPr lang="nb-NO" sz="1920" dirty="0">
              <a:solidFill>
                <a:prstClr val="black"/>
              </a:solidFill>
              <a:latin typeface="Calibri" panose="020F0502020204030204"/>
            </a:endParaRPr>
          </a:p>
          <a:p>
            <a:pPr marL="457188" indent="-457188" defTabSz="1097280">
              <a:buFont typeface="Arial" charset="0"/>
              <a:buChar char="•"/>
            </a:pPr>
            <a:endParaRPr lang="nb-NO" sz="1920" dirty="0">
              <a:solidFill>
                <a:prstClr val="white">
                  <a:lumMod val="75000"/>
                </a:prstClr>
              </a:solidFill>
              <a:latin typeface="Calibri" panose="020F0502020204030204"/>
            </a:endParaRPr>
          </a:p>
        </p:txBody>
      </p:sp>
    </p:spTree>
    <p:custDataLst>
      <p:tags r:id="rId1"/>
    </p:custDataLst>
    <p:extLst>
      <p:ext uri="{BB962C8B-B14F-4D97-AF65-F5344CB8AC3E}">
        <p14:creationId xmlns:p14="http://schemas.microsoft.com/office/powerpoint/2010/main" val="157841184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8"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5000725" cy="82296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 name="Title 1">
            <a:extLst>
              <a:ext uri="{FF2B5EF4-FFF2-40B4-BE49-F238E27FC236}">
                <a16:creationId xmlns:a16="http://schemas.microsoft.com/office/drawing/2014/main" id="{C737B14E-C0D8-4456-AC91-8C78EC5DBDA5}"/>
              </a:ext>
            </a:extLst>
          </p:cNvPr>
          <p:cNvSpPr>
            <a:spLocks noGrp="1"/>
          </p:cNvSpPr>
          <p:nvPr>
            <p:ph type="title"/>
          </p:nvPr>
        </p:nvSpPr>
        <p:spPr>
          <a:xfrm>
            <a:off x="824201" y="1384287"/>
            <a:ext cx="3840480" cy="5353396"/>
          </a:xfrm>
        </p:spPr>
        <p:txBody>
          <a:bodyPr>
            <a:normAutofit/>
          </a:bodyPr>
          <a:lstStyle/>
          <a:p>
            <a:r>
              <a:rPr lang="nb-NO">
                <a:solidFill>
                  <a:srgbClr val="FFFFFF"/>
                </a:solidFill>
              </a:rPr>
              <a:t>Team Cognition</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060483" y="2946575"/>
            <a:ext cx="4900120" cy="490012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097280"/>
            <a:endParaRPr lang="en-US" sz="2160" dirty="0">
              <a:solidFill>
                <a:prstClr val="black"/>
              </a:solidFill>
              <a:latin typeface="Calibri" panose="020F0502020204030204"/>
            </a:endParaRPr>
          </a:p>
        </p:txBody>
      </p:sp>
      <p:sp>
        <p:nvSpPr>
          <p:cNvPr id="5" name="Content Placeholder 4">
            <a:extLst>
              <a:ext uri="{FF2B5EF4-FFF2-40B4-BE49-F238E27FC236}">
                <a16:creationId xmlns:a16="http://schemas.microsoft.com/office/drawing/2014/main" id="{6878A224-8492-425E-9DAD-6AFA72ADB406}"/>
              </a:ext>
            </a:extLst>
          </p:cNvPr>
          <p:cNvSpPr>
            <a:spLocks noGrp="1"/>
          </p:cNvSpPr>
          <p:nvPr>
            <p:ph idx="1"/>
          </p:nvPr>
        </p:nvSpPr>
        <p:spPr>
          <a:xfrm>
            <a:off x="5336770" y="709613"/>
            <a:ext cx="8287789" cy="6702743"/>
          </a:xfrm>
        </p:spPr>
        <p:txBody>
          <a:bodyPr anchor="ctr">
            <a:normAutofit/>
          </a:bodyPr>
          <a:lstStyle/>
          <a:p>
            <a:r>
              <a:rPr lang="nb-NO" dirty="0" err="1"/>
              <a:t>Processi </a:t>
            </a:r>
            <a:r>
              <a:rPr lang="nb-NO" dirty="0" err="1"/>
              <a:t>cognitivi</a:t>
            </a:r>
            <a:r>
              <a:rPr lang="nb-NO" dirty="0" err="1"/>
              <a:t> </a:t>
            </a:r>
            <a:r>
              <a:rPr lang="nb-NO" dirty="0" err="1"/>
              <a:t> che</a:t>
            </a:r>
            <a:r>
              <a:rPr lang="nb-NO" dirty="0" err="1"/>
              <a:t> derivano </a:t>
            </a:r>
            <a:r>
              <a:rPr lang="nb-NO" dirty="0"/>
              <a:t>da </a:t>
            </a:r>
            <a:r>
              <a:rPr lang="nb-NO" dirty="0" err="1"/>
              <a:t>interazioni </a:t>
            </a:r>
            <a:r>
              <a:rPr lang="nb-NO" dirty="0" err="1"/>
              <a:t>complesse </a:t>
            </a:r>
            <a:r>
              <a:rPr lang="nb-NO" dirty="0"/>
              <a:t>e </a:t>
            </a:r>
            <a:r>
              <a:rPr lang="nb-NO" dirty="0" err="1"/>
              <a:t>dinamiche</a:t>
            </a:r>
            <a:r>
              <a:rPr lang="nb-NO" dirty="0" err="1"/>
              <a:t> </a:t>
            </a:r>
            <a:r>
              <a:rPr lang="nb-NO" dirty="0"/>
              <a:t>(Salas &amp; </a:t>
            </a:r>
            <a:r>
              <a:rPr lang="nb-NO" dirty="0" err="1"/>
              <a:t>Fiore</a:t>
            </a:r>
            <a:r>
              <a:rPr lang="nb-NO" dirty="0"/>
              <a:t> 2004)</a:t>
            </a:r>
          </a:p>
          <a:p>
            <a:endParaRPr lang="nb-NO" dirty="0"/>
          </a:p>
          <a:p>
            <a:pPr marL="0" indent="0">
              <a:buNone/>
            </a:pPr>
            <a:r>
              <a:rPr lang="nb-NO" dirty="0"/>
              <a:t>Obiettivo: </a:t>
            </a:r>
          </a:p>
          <a:p>
            <a:r>
              <a:rPr lang="nb-NO" dirty="0"/>
              <a:t>Come </a:t>
            </a:r>
            <a:r>
              <a:rPr lang="nb-NO" dirty="0" err="1"/>
              <a:t>può </a:t>
            </a:r>
            <a:r>
              <a:rPr lang="nb-NO" dirty="0"/>
              <a:t>essere utilizzata </a:t>
            </a:r>
            <a:r>
              <a:rPr lang="nb-NO" dirty="0" err="1"/>
              <a:t>la tecnologia dell'</a:t>
            </a:r>
            <a:r>
              <a:rPr lang="nb-NO" dirty="0" err="1"/>
              <a:t> e </a:t>
            </a:r>
            <a:r>
              <a:rPr lang="nb-NO" dirty="0"/>
              <a:t>per aumentare </a:t>
            </a:r>
            <a:r>
              <a:rPr lang="nb-NO" dirty="0" err="1"/>
              <a:t>le valutazioni </a:t>
            </a:r>
            <a:r>
              <a:rPr lang="nb-NO" dirty="0" err="1"/>
              <a:t>condivise </a:t>
            </a:r>
            <a:r>
              <a:rPr lang="nb-NO" dirty="0" err="1"/>
              <a:t>dell'</a:t>
            </a:r>
            <a:r>
              <a:rPr lang="nb-NO" dirty="0" err="1"/>
              <a:t> </a:t>
            </a:r>
            <a:r>
              <a:rPr lang="nb-NO" dirty="0" err="1"/>
              <a:t>e situazionale</a:t>
            </a:r>
            <a:r>
              <a:rPr lang="nb-NO" dirty="0" err="1"/>
              <a:t>?</a:t>
            </a:r>
            <a:endParaRPr lang="nb-NO" dirty="0"/>
          </a:p>
          <a:p>
            <a:pPr lvl="1"/>
            <a:r>
              <a:rPr lang="nb-NO" dirty="0" err="1"/>
              <a:t>Cognizione </a:t>
            </a:r>
            <a:r>
              <a:rPr lang="nb-NO" dirty="0" err="1"/>
              <a:t>situata </a:t>
            </a:r>
            <a:r>
              <a:rPr lang="nb-NO" dirty="0"/>
              <a:t>(SA)</a:t>
            </a:r>
          </a:p>
          <a:p>
            <a:pPr lvl="1"/>
            <a:r>
              <a:rPr lang="nb-NO" dirty="0" err="1"/>
              <a:t>Cognizione</a:t>
            </a:r>
            <a:r>
              <a:rPr lang="nb-NO" dirty="0"/>
              <a:t> distribuita</a:t>
            </a:r>
          </a:p>
          <a:p>
            <a:pPr lvl="2"/>
            <a:r>
              <a:rPr lang="nb-NO" dirty="0" err="1"/>
              <a:t>Cosa </a:t>
            </a:r>
            <a:r>
              <a:rPr lang="nb-NO" dirty="0" err="1"/>
              <a:t>sanno </a:t>
            </a:r>
            <a:r>
              <a:rPr lang="nb-NO" dirty="0" err="1"/>
              <a:t>gli </a:t>
            </a:r>
            <a:r>
              <a:rPr lang="nb-NO" dirty="0" err="1"/>
              <a:t>individui</a:t>
            </a:r>
            <a:r>
              <a:rPr lang="nb-NO" dirty="0" err="1"/>
              <a:t> </a:t>
            </a:r>
            <a:endParaRPr lang="nb-NO" dirty="0"/>
          </a:p>
          <a:p>
            <a:pPr lvl="1"/>
            <a:r>
              <a:rPr lang="nb-NO" dirty="0" err="1"/>
              <a:t>Processi </a:t>
            </a:r>
            <a:r>
              <a:rPr lang="nb-NO" dirty="0" err="1"/>
              <a:t>di comunicazione </a:t>
            </a:r>
            <a:r>
              <a:rPr lang="nb-NO" dirty="0" err="1"/>
              <a:t>cognitiva</a:t>
            </a:r>
            <a:endParaRPr lang="nb-NO" dirty="0"/>
          </a:p>
          <a:p>
            <a:pPr lvl="2"/>
            <a:r>
              <a:rPr lang="nb-NO" dirty="0" err="1"/>
              <a:t>Facilitante</a:t>
            </a:r>
            <a:r>
              <a:rPr lang="nb-NO" dirty="0"/>
              <a:t>, </a:t>
            </a:r>
            <a:r>
              <a:rPr lang="nb-NO" dirty="0" err="1"/>
              <a:t>debilitante</a:t>
            </a:r>
            <a:endParaRPr lang="nb-NO" dirty="0"/>
          </a:p>
          <a:p>
            <a:pPr lvl="1"/>
            <a:r>
              <a:rPr lang="nb-NO" dirty="0" err="1"/>
              <a:t>Cognizione</a:t>
            </a:r>
            <a:r>
              <a:rPr lang="nb-NO" dirty="0"/>
              <a:t> di gruppo</a:t>
            </a:r>
            <a:endParaRPr lang="nb-NO" dirty="0"/>
          </a:p>
          <a:p>
            <a:pPr lvl="1"/>
            <a:endParaRPr lang="nb-NO" dirty="0"/>
          </a:p>
        </p:txBody>
      </p:sp>
      <p:grpSp>
        <p:nvGrpSpPr>
          <p:cNvPr id="3" name="Group 2">
            <a:extLst>
              <a:ext uri="{FF2B5EF4-FFF2-40B4-BE49-F238E27FC236}">
                <a16:creationId xmlns:a16="http://schemas.microsoft.com/office/drawing/2014/main" id="{F869B565-886F-0664-0F8C-044BDD40EB40}"/>
              </a:ext>
            </a:extLst>
          </p:cNvPr>
          <p:cNvGrpSpPr/>
          <p:nvPr/>
        </p:nvGrpSpPr>
        <p:grpSpPr>
          <a:xfrm>
            <a:off x="10972801" y="7606115"/>
            <a:ext cx="2591913" cy="481557"/>
            <a:chOff x="5179092" y="5483822"/>
            <a:chExt cx="3294001" cy="612000"/>
          </a:xfrm>
        </p:grpSpPr>
        <p:pic>
          <p:nvPicPr>
            <p:cNvPr id="4" name="Picture 3">
              <a:extLst>
                <a:ext uri="{FF2B5EF4-FFF2-40B4-BE49-F238E27FC236}">
                  <a16:creationId xmlns:a16="http://schemas.microsoft.com/office/drawing/2014/main" id="{88BF35CC-4B90-2770-DF8D-5AF281790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7" name="Picture 6">
              <a:extLst>
                <a:ext uri="{FF2B5EF4-FFF2-40B4-BE49-F238E27FC236}">
                  <a16:creationId xmlns:a16="http://schemas.microsoft.com/office/drawing/2014/main" id="{557DA750-FF79-B0CF-2AB8-A525D25A05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03796984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9.xml><?xml version="1.0" encoding="utf-8"?>
<p:sld xmlns:a16="http://schemas.microsoft.com/office/drawing/2014/main" xmlns:adec="http://schemas.microsoft.com/office/drawing/2017/decorative" xmlns:p16="http://schemas.microsoft.com/office/powerpoint/2015/main" xmlns:ask="http://schemas.microsoft.com/office/drawing/2018/sketchyshapes"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3">
            <a:alphaModFix amt="14000"/>
            <a:lum/>
          </a:blip>
          <a:srcRect/>
          <a:stretch>
            <a:fillRect t="-4000" b="-4000"/>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0" name="Tittel 2">
            <a:extLst>
              <a:ext uri="{FF2B5EF4-FFF2-40B4-BE49-F238E27FC236}">
                <a16:creationId xmlns:a16="http://schemas.microsoft.com/office/drawing/2014/main" id="{0130F847-9A87-AB4D-8D0D-FF9DA6C9AB2A}"/>
              </a:ext>
            </a:extLst>
          </p:cNvPr>
          <p:cNvSpPr txBox="1">
            <a:spLocks/>
          </p:cNvSpPr>
          <p:nvPr/>
        </p:nvSpPr>
        <p:spPr>
          <a:xfrm>
            <a:off x="768096" y="395021"/>
            <a:ext cx="8273491" cy="2139696"/>
          </a:xfrm>
          <a:prstGeom prst="rect">
            <a:avLst/>
          </a:prstGeom>
        </p:spPr>
        <p:txBody>
          <a:bodyPr vert="horz" lIns="109728" tIns="54864" rIns="109728" bIns="54864" rtlCol="0" anchor="b" anchorCtr="0">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a:lnSpc>
                <a:spcPct val="90000"/>
              </a:lnSpc>
              <a:spcAft>
                <a:spcPts val="720"/>
              </a:spcAft>
            </a:pPr>
            <a:r>
              <a:rPr lang="en-US" sz="4560">
                <a:solidFill>
                  <a:prstClr val="black"/>
                </a:solidFill>
                <a:latin typeface="Calibri Light" panose="020F0302020204030204"/>
              </a:rPr>
              <a:t>Approcci di ingegneria cognitiva alla comunicazione nell'HS</a:t>
            </a:r>
          </a:p>
        </p:txBody>
      </p:sp>
      <p:sp>
        <p:nvSpPr>
          <p:cNvPr id="1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743" y="2874873"/>
            <a:ext cx="5092307" cy="21946"/>
          </a:xfrm>
          <a:custGeom>
            <a:avLst/>
            <a:gdLst>
              <a:gd name="csX0" fmla="*/ 0 w 5092307"/>
              <a:gd name="csY0" fmla="*/ 0 h 21946"/>
              <a:gd name="csX1" fmla="*/ 483769 w 5092307"/>
              <a:gd name="csY1" fmla="*/ 0 h 21946"/>
              <a:gd name="csX2" fmla="*/ 1222154 w 5092307"/>
              <a:gd name="csY2" fmla="*/ 0 h 21946"/>
              <a:gd name="csX3" fmla="*/ 1756846 w 5092307"/>
              <a:gd name="csY3" fmla="*/ 0 h 21946"/>
              <a:gd name="csX4" fmla="*/ 2291538 w 5092307"/>
              <a:gd name="csY4" fmla="*/ 0 h 21946"/>
              <a:gd name="csX5" fmla="*/ 2979000 w 5092307"/>
              <a:gd name="csY5" fmla="*/ 0 h 21946"/>
              <a:gd name="csX6" fmla="*/ 3666461 w 5092307"/>
              <a:gd name="csY6" fmla="*/ 0 h 21946"/>
              <a:gd name="csX7" fmla="*/ 4252076 w 5092307"/>
              <a:gd name="csY7" fmla="*/ 0 h 21946"/>
              <a:gd name="csX8" fmla="*/ 5092307 w 5092307"/>
              <a:gd name="csY8" fmla="*/ 0 h 21946"/>
              <a:gd name="csX9" fmla="*/ 5092307 w 5092307"/>
              <a:gd name="csY9" fmla="*/ 21946 h 21946"/>
              <a:gd name="csX10" fmla="*/ 4455769 w 5092307"/>
              <a:gd name="csY10" fmla="*/ 21946 h 21946"/>
              <a:gd name="csX11" fmla="*/ 3717384 w 5092307"/>
              <a:gd name="csY11" fmla="*/ 21946 h 21946"/>
              <a:gd name="csX12" fmla="*/ 3233615 w 5092307"/>
              <a:gd name="csY12" fmla="*/ 21946 h 21946"/>
              <a:gd name="csX13" fmla="*/ 2546154 w 5092307"/>
              <a:gd name="csY13" fmla="*/ 21946 h 21946"/>
              <a:gd name="csX14" fmla="*/ 1960538 w 5092307"/>
              <a:gd name="csY14" fmla="*/ 21946 h 21946"/>
              <a:gd name="csX15" fmla="*/ 1374923 w 5092307"/>
              <a:gd name="csY15" fmla="*/ 21946 h 21946"/>
              <a:gd name="csX16" fmla="*/ 738385 w 5092307"/>
              <a:gd name="csY16" fmla="*/ 21946 h 21946"/>
              <a:gd name="csX17" fmla="*/ 0 w 5092307"/>
              <a:gd name="csY17" fmla="*/ 21946 h 21946"/>
              <a:gd name="csX18" fmla="*/ 0 w 5092307"/>
              <a:gd name="csY18" fmla="*/ 0 h 219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092307" h="21946" fill="none" extrusionOk="0">
                <a:moveTo>
                  <a:pt x="0" y="0"/>
                </a:moveTo>
                <a:cubicBezTo>
                  <a:pt x="126622" y="2207"/>
                  <a:pt x="310281" y="-9618"/>
                  <a:pt x="483769" y="0"/>
                </a:cubicBezTo>
                <a:cubicBezTo>
                  <a:pt x="657257" y="9618"/>
                  <a:pt x="962372" y="-35609"/>
                  <a:pt x="1222154" y="0"/>
                </a:cubicBezTo>
                <a:cubicBezTo>
                  <a:pt x="1481937" y="35609"/>
                  <a:pt x="1599378" y="20188"/>
                  <a:pt x="1756846" y="0"/>
                </a:cubicBezTo>
                <a:cubicBezTo>
                  <a:pt x="1914314" y="-20188"/>
                  <a:pt x="2080092" y="-5105"/>
                  <a:pt x="2291538" y="0"/>
                </a:cubicBezTo>
                <a:cubicBezTo>
                  <a:pt x="2502984" y="5105"/>
                  <a:pt x="2714641" y="617"/>
                  <a:pt x="2979000" y="0"/>
                </a:cubicBezTo>
                <a:cubicBezTo>
                  <a:pt x="3243359" y="-617"/>
                  <a:pt x="3339677" y="-32878"/>
                  <a:pt x="3666461" y="0"/>
                </a:cubicBezTo>
                <a:cubicBezTo>
                  <a:pt x="3993245" y="32878"/>
                  <a:pt x="3959356" y="10646"/>
                  <a:pt x="4252076" y="0"/>
                </a:cubicBezTo>
                <a:cubicBezTo>
                  <a:pt x="4544797" y="-10646"/>
                  <a:pt x="4803806" y="-6208"/>
                  <a:pt x="5092307" y="0"/>
                </a:cubicBezTo>
                <a:cubicBezTo>
                  <a:pt x="5092586" y="4631"/>
                  <a:pt x="5092360" y="16862"/>
                  <a:pt x="5092307" y="21946"/>
                </a:cubicBezTo>
                <a:cubicBezTo>
                  <a:pt x="4963024" y="39542"/>
                  <a:pt x="4769693" y="24041"/>
                  <a:pt x="4455769" y="21946"/>
                </a:cubicBezTo>
                <a:cubicBezTo>
                  <a:pt x="4141845" y="19851"/>
                  <a:pt x="3943439" y="-13029"/>
                  <a:pt x="3717384" y="21946"/>
                </a:cubicBezTo>
                <a:cubicBezTo>
                  <a:pt x="3491329" y="56921"/>
                  <a:pt x="3361256" y="34282"/>
                  <a:pt x="3233615" y="21946"/>
                </a:cubicBezTo>
                <a:cubicBezTo>
                  <a:pt x="3105974" y="9610"/>
                  <a:pt x="2872163" y="30197"/>
                  <a:pt x="2546154" y="21946"/>
                </a:cubicBezTo>
                <a:cubicBezTo>
                  <a:pt x="2220145" y="13695"/>
                  <a:pt x="2168829" y="22450"/>
                  <a:pt x="1960538" y="21946"/>
                </a:cubicBezTo>
                <a:cubicBezTo>
                  <a:pt x="1752247" y="21442"/>
                  <a:pt x="1523678" y="13932"/>
                  <a:pt x="1374923" y="21946"/>
                </a:cubicBezTo>
                <a:cubicBezTo>
                  <a:pt x="1226168" y="29960"/>
                  <a:pt x="928094" y="36837"/>
                  <a:pt x="738385" y="21946"/>
                </a:cubicBezTo>
                <a:cubicBezTo>
                  <a:pt x="548676" y="7055"/>
                  <a:pt x="168941" y="-5592"/>
                  <a:pt x="0" y="21946"/>
                </a:cubicBezTo>
                <a:cubicBezTo>
                  <a:pt x="287" y="12071"/>
                  <a:pt x="-113" y="6250"/>
                  <a:pt x="0" y="0"/>
                </a:cubicBezTo>
                <a:close/>
              </a:path>
              <a:path w="5092307" h="21946" stroke="0" extrusionOk="0">
                <a:moveTo>
                  <a:pt x="0" y="0"/>
                </a:moveTo>
                <a:cubicBezTo>
                  <a:pt x="123076" y="8408"/>
                  <a:pt x="290804" y="2227"/>
                  <a:pt x="534692" y="0"/>
                </a:cubicBezTo>
                <a:cubicBezTo>
                  <a:pt x="778580" y="-2227"/>
                  <a:pt x="855490" y="-16962"/>
                  <a:pt x="1018461" y="0"/>
                </a:cubicBezTo>
                <a:cubicBezTo>
                  <a:pt x="1181432" y="16962"/>
                  <a:pt x="1320664" y="19870"/>
                  <a:pt x="1553154" y="0"/>
                </a:cubicBezTo>
                <a:cubicBezTo>
                  <a:pt x="1785644" y="-19870"/>
                  <a:pt x="2036509" y="-20672"/>
                  <a:pt x="2189692" y="0"/>
                </a:cubicBezTo>
                <a:cubicBezTo>
                  <a:pt x="2342875" y="20672"/>
                  <a:pt x="2544654" y="-33332"/>
                  <a:pt x="2877153" y="0"/>
                </a:cubicBezTo>
                <a:cubicBezTo>
                  <a:pt x="3209652" y="33332"/>
                  <a:pt x="3394712" y="30818"/>
                  <a:pt x="3615538" y="0"/>
                </a:cubicBezTo>
                <a:cubicBezTo>
                  <a:pt x="3836364" y="-30818"/>
                  <a:pt x="4201667" y="-30590"/>
                  <a:pt x="4353922" y="0"/>
                </a:cubicBezTo>
                <a:cubicBezTo>
                  <a:pt x="4506177" y="30590"/>
                  <a:pt x="4855479" y="18332"/>
                  <a:pt x="5092307" y="0"/>
                </a:cubicBezTo>
                <a:cubicBezTo>
                  <a:pt x="5091574" y="4400"/>
                  <a:pt x="5092005" y="11744"/>
                  <a:pt x="5092307" y="21946"/>
                </a:cubicBezTo>
                <a:cubicBezTo>
                  <a:pt x="4864916" y="7468"/>
                  <a:pt x="4690539" y="13687"/>
                  <a:pt x="4557615" y="21946"/>
                </a:cubicBezTo>
                <a:cubicBezTo>
                  <a:pt x="4424691" y="30205"/>
                  <a:pt x="4076201" y="51864"/>
                  <a:pt x="3819230" y="21946"/>
                </a:cubicBezTo>
                <a:cubicBezTo>
                  <a:pt x="3562259" y="-7972"/>
                  <a:pt x="3498341" y="13372"/>
                  <a:pt x="3335461" y="21946"/>
                </a:cubicBezTo>
                <a:cubicBezTo>
                  <a:pt x="3172581" y="30520"/>
                  <a:pt x="2979939" y="3719"/>
                  <a:pt x="2648000" y="21946"/>
                </a:cubicBezTo>
                <a:cubicBezTo>
                  <a:pt x="2316061" y="40173"/>
                  <a:pt x="2286972" y="9792"/>
                  <a:pt x="2062384" y="21946"/>
                </a:cubicBezTo>
                <a:cubicBezTo>
                  <a:pt x="1837796" y="34100"/>
                  <a:pt x="1672241" y="1952"/>
                  <a:pt x="1476769" y="21946"/>
                </a:cubicBezTo>
                <a:cubicBezTo>
                  <a:pt x="1281297" y="41940"/>
                  <a:pt x="975566" y="5945"/>
                  <a:pt x="738385" y="21946"/>
                </a:cubicBezTo>
                <a:cubicBezTo>
                  <a:pt x="501204" y="37947"/>
                  <a:pt x="163670" y="-14697"/>
                  <a:pt x="0" y="21946"/>
                </a:cubicBezTo>
                <a:cubicBezTo>
                  <a:pt x="-116" y="15135"/>
                  <a:pt x="-209" y="796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 name="TekstSylinder 1"/>
          <p:cNvSpPr txBox="1"/>
          <p:nvPr/>
        </p:nvSpPr>
        <p:spPr>
          <a:xfrm>
            <a:off x="768096" y="3247949"/>
            <a:ext cx="8273491" cy="4180637"/>
          </a:xfrm>
          <a:prstGeom prst="rect">
            <a:avLst/>
          </a:prstGeom>
        </p:spPr>
        <p:txBody>
          <a:bodyPr vert="horz" lIns="109728" tIns="54864" rIns="109728" bIns="54864" rtlCol="0">
            <a:normAutofit/>
          </a:bodyPr>
          <a:lstStyle/>
          <a:p>
            <a:pPr marL="457188" indent="-274320" defTabSz="1097280">
              <a:lnSpc>
                <a:spcPct val="90000"/>
              </a:lnSpc>
              <a:spcAft>
                <a:spcPts val="720"/>
              </a:spcAft>
              <a:buFont typeface="Arial" panose="020B0604020202020204" pitchFamily="34" charset="0"/>
              <a:buChar char="•"/>
            </a:pPr>
            <a:r>
              <a:rPr lang="en-US" sz="2640">
                <a:solidFill>
                  <a:prstClr val="black"/>
                </a:solidFill>
                <a:latin typeface="Calibri" panose="020F0502020204030204"/>
              </a:rPr>
              <a:t>Modello OLB (Orienting, Locating, Bridging) (Knox et al., 2018)</a:t>
            </a:r>
          </a:p>
          <a:p>
            <a:pPr marL="457188" indent="-274320" defTabSz="1097280">
              <a:lnSpc>
                <a:spcPct val="90000"/>
              </a:lnSpc>
              <a:spcAft>
                <a:spcPts val="720"/>
              </a:spcAft>
              <a:buFont typeface="Arial" panose="020B0604020202020204" pitchFamily="34" charset="0"/>
              <a:buChar char="•"/>
            </a:pPr>
            <a:endParaRPr lang="en-US" sz="2640">
              <a:solidFill>
                <a:prstClr val="black"/>
              </a:solidFill>
              <a:latin typeface="Calibri" panose="020F0502020204030204"/>
            </a:endParaRPr>
          </a:p>
          <a:p>
            <a:pPr marL="457188" indent="-274320" defTabSz="1097280">
              <a:lnSpc>
                <a:spcPct val="90000"/>
              </a:lnSpc>
              <a:spcAft>
                <a:spcPts val="720"/>
              </a:spcAft>
              <a:buFont typeface="Arial" panose="020B0604020202020204" pitchFamily="34" charset="0"/>
              <a:buChar char="•"/>
            </a:pPr>
            <a:r>
              <a:rPr lang="en-US" sz="2640">
                <a:solidFill>
                  <a:prstClr val="black"/>
                </a:solidFill>
                <a:latin typeface="Calibri" panose="020F0502020204030204"/>
              </a:rPr>
              <a:t>Promuovere la consapevolezza metacognitiva della propria posizione e di quella del partner all'interno dell'HS</a:t>
            </a:r>
            <a:br>
              <a:rPr lang="en-US" sz="2640">
                <a:solidFill>
                  <a:prstClr val="black"/>
                </a:solidFill>
                <a:latin typeface="Calibri" panose="020F0502020204030204"/>
              </a:rPr>
            </a:br>
            <a:r>
              <a:rPr lang="en-US" sz="2640">
                <a:solidFill>
                  <a:prstClr val="black"/>
                </a:solidFill>
                <a:latin typeface="Calibri" panose="020F0502020204030204"/>
              </a:rPr>
              <a:t>per migliorare il flusso della comunicazione </a:t>
            </a:r>
          </a:p>
          <a:p>
            <a:pPr marL="457188" indent="-274320" defTabSz="1097280">
              <a:lnSpc>
                <a:spcPct val="90000"/>
              </a:lnSpc>
              <a:spcAft>
                <a:spcPts val="720"/>
              </a:spcAft>
              <a:buFont typeface="Arial" panose="020B0604020202020204" pitchFamily="34" charset="0"/>
              <a:buChar char="•"/>
            </a:pPr>
            <a:endParaRPr lang="en-US" sz="2640">
              <a:solidFill>
                <a:prstClr val="black"/>
              </a:solidFill>
              <a:latin typeface="Calibri" panose="020F0502020204030204"/>
            </a:endParaRPr>
          </a:p>
          <a:p>
            <a:pPr marL="457188" indent="-274320" defTabSz="1097280">
              <a:lnSpc>
                <a:spcPct val="90000"/>
              </a:lnSpc>
              <a:spcAft>
                <a:spcPts val="720"/>
              </a:spcAft>
              <a:buFont typeface="Arial" panose="020B0604020202020204" pitchFamily="34" charset="0"/>
              <a:buChar char="•"/>
            </a:pPr>
            <a:r>
              <a:rPr lang="en-US" sz="2640">
                <a:solidFill>
                  <a:prstClr val="black"/>
                </a:solidFill>
                <a:latin typeface="Calibri" panose="020F0502020204030204"/>
              </a:rPr>
              <a:t>Analisi situazionale e modellizzazione mentale condivisa</a:t>
            </a:r>
          </a:p>
          <a:p>
            <a:pPr marL="457188" indent="-274320" defTabSz="1097280">
              <a:lnSpc>
                <a:spcPct val="90000"/>
              </a:lnSpc>
              <a:spcAft>
                <a:spcPts val="720"/>
              </a:spcAft>
              <a:buFont typeface="Arial" panose="020B0604020202020204" pitchFamily="34" charset="0"/>
              <a:buChar char="•"/>
            </a:pPr>
            <a:endParaRPr lang="en-US" sz="2640">
              <a:solidFill>
                <a:prstClr val="black"/>
              </a:solidFill>
              <a:latin typeface="Calibri" panose="020F0502020204030204"/>
            </a:endParaRPr>
          </a:p>
        </p:txBody>
      </p:sp>
      <p:pic>
        <p:nvPicPr>
          <p:cNvPr id="7" name="Picture 6">
            <a:extLst>
              <a:ext uri="{FF2B5EF4-FFF2-40B4-BE49-F238E27FC236}">
                <a16:creationId xmlns:a16="http://schemas.microsoft.com/office/drawing/2014/main" id="{BD3B7EDF-2EFB-4BC3-AA8A-9F7A1ABEBC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1536" y="395020"/>
            <a:ext cx="4227204" cy="4115963"/>
          </a:xfrm>
          <a:prstGeom prst="rect">
            <a:avLst/>
          </a:prstGeom>
        </p:spPr>
      </p:pic>
      <p:pic>
        <p:nvPicPr>
          <p:cNvPr id="3" name="Bilde 2"/>
          <p:cNvPicPr>
            <a:picLocks noChangeAspect="1"/>
          </p:cNvPicPr>
          <p:nvPr/>
        </p:nvPicPr>
        <p:blipFill rotWithShape="1">
          <a:blip r:embed="rId5" cstate="email">
            <a:extLst>
              <a:ext uri="{28A0092B-C50C-407E-A947-70E740481C1C}">
                <a14:useLocalDpi xmlns:a14="http://schemas.microsoft.com/office/drawing/2010/main"/>
              </a:ext>
            </a:extLst>
          </a:blip>
          <a:stretch/>
        </p:blipFill>
        <p:spPr>
          <a:xfrm>
            <a:off x="9436608" y="5241772"/>
            <a:ext cx="4795114" cy="1918045"/>
          </a:xfrm>
          <a:prstGeom prst="rect">
            <a:avLst/>
          </a:prstGeom>
        </p:spPr>
      </p:pic>
      <p:sp>
        <p:nvSpPr>
          <p:cNvPr id="6" name="Plassholder for lysbildenummer 5"/>
          <p:cNvSpPr>
            <a:spLocks noGrp="1"/>
          </p:cNvSpPr>
          <p:nvPr>
            <p:ph type="sldNum" sz="quarter" idx="12"/>
          </p:nvPr>
        </p:nvSpPr>
        <p:spPr>
          <a:xfrm>
            <a:off x="10332720" y="7627621"/>
            <a:ext cx="3291840" cy="438150"/>
          </a:xfrm>
        </p:spPr>
        <p:txBody>
          <a:bodyPr vert="horz" lIns="109728" tIns="54864" rIns="109728" bIns="54864" rtlCol="0" anchor="ctr">
            <a:normAutofit/>
          </a:bodyPr>
          <a:lstStyle/>
          <a:p>
            <a:pPr defTabSz="1097280">
              <a:spcAft>
                <a:spcPts val="720"/>
              </a:spcAft>
            </a:pPr>
            <a:fld id="{91853A39-49B3-554A-AE82-85611CEBD8E3}" type="slidenum">
              <a:rPr lang="en-US">
                <a:solidFill>
                  <a:prstClr val="black">
                    <a:tint val="75000"/>
                  </a:prstClr>
                </a:solidFill>
                <a:latin typeface="Calibri" panose="020F0502020204030204"/>
              </a:rPr>
              <a:t>69</a:t>
            </a:fld>
            <a:endParaRPr lang="en-US">
              <a:solidFill>
                <a:prstClr val="black">
                  <a:tint val="75000"/>
                </a:prstClr>
              </a:solidFill>
              <a:latin typeface="Calibri" panose="020F0502020204030204"/>
            </a:endParaRPr>
          </a:p>
        </p:txBody>
      </p:sp>
    </p:spTree>
    <p:custDataLst>
      <p:tags r:id="rId1"/>
    </p:custDataLst>
    <p:extLst>
      <p:ext uri="{BB962C8B-B14F-4D97-AF65-F5344CB8AC3E}">
        <p14:creationId xmlns:p14="http://schemas.microsoft.com/office/powerpoint/2010/main" val="15902054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EA71-F626-F1CD-2A6C-B6B4D85332A4}"/>
              </a:ext>
            </a:extLst>
          </p:cNvPr>
          <p:cNvSpPr>
            <a:spLocks noGrp="1"/>
          </p:cNvSpPr>
          <p:nvPr>
            <p:ph type="title"/>
          </p:nvPr>
        </p:nvSpPr>
        <p:spPr/>
        <p:txBody>
          <a:bodyPr/>
          <a:lstStyle/>
          <a:p>
            <a:r>
              <a:rPr lang="nb-NO" dirty="0"/>
              <a:t>Componenti (continua) (Dawson, 2016)</a:t>
            </a:r>
            <a:endParaRPr lang="et-EE" dirty="0"/>
          </a:p>
        </p:txBody>
      </p:sp>
      <p:sp>
        <p:nvSpPr>
          <p:cNvPr id="3" name="Content Placeholder 2">
            <a:extLst>
              <a:ext uri="{FF2B5EF4-FFF2-40B4-BE49-F238E27FC236}">
                <a16:creationId xmlns:a16="http://schemas.microsoft.com/office/drawing/2014/main" id="{540E5C52-A43F-8671-A29B-A6BD750B2F23}"/>
              </a:ext>
            </a:extLst>
          </p:cNvPr>
          <p:cNvSpPr>
            <a:spLocks noGrp="1"/>
          </p:cNvSpPr>
          <p:nvPr>
            <p:ph idx="1"/>
          </p:nvPr>
        </p:nvSpPr>
        <p:spPr/>
        <p:txBody>
          <a:bodyPr>
            <a:normAutofit/>
          </a:bodyPr>
          <a:lstStyle/>
          <a:p>
            <a:r>
              <a:rPr lang="en-US" i="1" dirty="0"/>
              <a:t>Le esperienze metacognitive </a:t>
            </a:r>
            <a:r>
              <a:rPr lang="en-US" dirty="0"/>
              <a:t>sono esperienze cognitive o affettive consapevoli che riguardano qualsiasi aspetto di un'attività intellettuale.</a:t>
            </a:r>
            <a:endParaRPr lang="et-EE" dirty="0"/>
          </a:p>
        </p:txBody>
      </p:sp>
    </p:spTree>
    <p:extLst>
      <p:ext uri="{BB962C8B-B14F-4D97-AF65-F5344CB8AC3E}">
        <p14:creationId xmlns:p14="http://schemas.microsoft.com/office/powerpoint/2010/main" val="226245590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0.xml><?xml version="1.0" encoding="utf-8"?>
<p:sld xmlns:a14="http://schemas.microsoft.com/office/drawing/2010/main"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4">
            <a:alphaModFix amt="14000"/>
            <a:lum/>
          </a:blip>
          <a:srcRect/>
          <a:stretch>
            <a:fillRect t="-4000" b="-4000"/>
          </a:stretch>
        </a:blipFill>
        <a:effectLst/>
      </p:bgPr>
    </p:bg>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a:xfrm>
            <a:off x="13821162" y="7791451"/>
            <a:ext cx="801788" cy="438150"/>
          </a:xfrm>
        </p:spPr>
        <p:txBody>
          <a:bodyPr/>
          <a:lstStyle/>
          <a:p>
            <a:pPr defTabSz="1097280"/>
            <a:fld id="{91853A39-49B3-554A-AE82-85611CEBD8E3}" type="slidenum">
              <a:rPr lang="nb-NO">
                <a:solidFill>
                  <a:prstClr val="black">
                    <a:tint val="75000"/>
                  </a:prstClr>
                </a:solidFill>
                <a:latin typeface="Calibri" panose="020F0502020204030204"/>
              </a:rPr>
              <a:t>70</a:t>
            </a:fld>
            <a:endParaRPr lang="nb-NO" dirty="0">
              <a:solidFill>
                <a:prstClr val="black">
                  <a:tint val="75000"/>
                </a:prstClr>
              </a:solidFill>
              <a:latin typeface="Calibri" panose="020F0502020204030204"/>
            </a:endParaRPr>
          </a:p>
        </p:txBody>
      </p:sp>
      <p:pic>
        <p:nvPicPr>
          <p:cNvPr id="11" name="Bilde 10"/>
          <p:cNvPicPr>
            <a:picLocks noChangeAspect="1"/>
          </p:cNvPicPr>
          <p:nvPr/>
        </p:nvPicPr>
        <p:blipFill rotWithShape="1">
          <a:blip r:embed="rId5" cstate="email">
            <a:extLst>
              <a:ext uri="{28A0092B-C50C-407E-A947-70E740481C1C}">
                <a14:useLocalDpi xmlns:a14="http://schemas.microsoft.com/office/drawing/2010/main"/>
              </a:ext>
            </a:extLst>
          </a:blip>
          <a:srcRect b="-9"/>
          <a:stretch/>
        </p:blipFill>
        <p:spPr>
          <a:xfrm>
            <a:off x="1630989" y="7248181"/>
            <a:ext cx="12190172" cy="762344"/>
          </a:xfrm>
          <a:prstGeom prst="rect">
            <a:avLst/>
          </a:prstGeom>
        </p:spPr>
      </p:pic>
      <p:pic>
        <p:nvPicPr>
          <p:cNvPr id="12" name="Bilde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569459" y="2002087"/>
            <a:ext cx="3114361" cy="4705613"/>
          </a:xfrm>
          <a:prstGeom prst="rect">
            <a:avLst/>
          </a:prstGeom>
        </p:spPr>
      </p:pic>
      <p:grpSp>
        <p:nvGrpSpPr>
          <p:cNvPr id="17" name="Gruppe 16"/>
          <p:cNvGrpSpPr/>
          <p:nvPr/>
        </p:nvGrpSpPr>
        <p:grpSpPr>
          <a:xfrm>
            <a:off x="4752642" y="1867949"/>
            <a:ext cx="5946865" cy="4730213"/>
            <a:chOff x="3027150" y="648182"/>
            <a:chExt cx="3716791" cy="2956383"/>
          </a:xfrm>
        </p:grpSpPr>
        <p:pic>
          <p:nvPicPr>
            <p:cNvPr id="8" name="Bilde 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027150" y="648182"/>
              <a:ext cx="3716791" cy="2956383"/>
            </a:xfrm>
            <a:prstGeom prst="rect">
              <a:avLst/>
            </a:prstGeom>
          </p:spPr>
        </p:pic>
        <p:sp>
          <p:nvSpPr>
            <p:cNvPr id="13" name="Rektangel 12"/>
            <p:cNvSpPr/>
            <p:nvPr/>
          </p:nvSpPr>
          <p:spPr>
            <a:xfrm>
              <a:off x="3069604" y="648182"/>
              <a:ext cx="344928" cy="27779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097280"/>
              <a:endParaRPr lang="nb-NO" sz="2880">
                <a:solidFill>
                  <a:prstClr val="white"/>
                </a:solidFill>
                <a:latin typeface="Calibri" panose="020F0502020204030204"/>
              </a:endParaRPr>
            </a:p>
          </p:txBody>
        </p:sp>
      </p:grpSp>
      <p:sp>
        <p:nvSpPr>
          <p:cNvPr id="14" name="Rektangel 13"/>
          <p:cNvSpPr/>
          <p:nvPr/>
        </p:nvSpPr>
        <p:spPr>
          <a:xfrm>
            <a:off x="10876752" y="1014282"/>
            <a:ext cx="551885" cy="4444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097280"/>
            <a:endParaRPr lang="nb-NO" sz="2880">
              <a:solidFill>
                <a:prstClr val="white"/>
              </a:solidFill>
              <a:latin typeface="Calibri" panose="020F0502020204030204"/>
            </a:endParaRPr>
          </a:p>
        </p:txBody>
      </p:sp>
      <p:sp>
        <p:nvSpPr>
          <p:cNvPr id="15" name="Rektangel 14"/>
          <p:cNvSpPr/>
          <p:nvPr/>
        </p:nvSpPr>
        <p:spPr>
          <a:xfrm>
            <a:off x="10876752" y="2723408"/>
            <a:ext cx="551885" cy="4444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097280"/>
            <a:endParaRPr lang="nb-NO" sz="2880">
              <a:solidFill>
                <a:prstClr val="white"/>
              </a:solidFill>
              <a:latin typeface="Calibri" panose="020F0502020204030204"/>
            </a:endParaRPr>
          </a:p>
        </p:txBody>
      </p:sp>
      <p:sp>
        <p:nvSpPr>
          <p:cNvPr id="16" name="Rektangel 15"/>
          <p:cNvSpPr/>
          <p:nvPr/>
        </p:nvSpPr>
        <p:spPr>
          <a:xfrm>
            <a:off x="10810934" y="4233056"/>
            <a:ext cx="551885" cy="4444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097280"/>
            <a:endParaRPr lang="nb-NO" sz="2880">
              <a:solidFill>
                <a:prstClr val="white"/>
              </a:solidFill>
              <a:latin typeface="Calibri" panose="020F0502020204030204"/>
            </a:endParaRPr>
          </a:p>
        </p:txBody>
      </p:sp>
      <p:sp>
        <p:nvSpPr>
          <p:cNvPr id="18" name="TekstSylinder 17"/>
          <p:cNvSpPr txBox="1"/>
          <p:nvPr/>
        </p:nvSpPr>
        <p:spPr>
          <a:xfrm>
            <a:off x="447257" y="1082695"/>
            <a:ext cx="5371470" cy="4795159"/>
          </a:xfrm>
          <a:prstGeom prst="rect">
            <a:avLst/>
          </a:prstGeom>
          <a:noFill/>
        </p:spPr>
        <p:txBody>
          <a:bodyPr wrap="none" rtlCol="0">
            <a:spAutoFit/>
          </a:bodyPr>
          <a:lstStyle/>
          <a:p>
            <a:pPr marL="457188" indent="-457188" defTabSz="1097280">
              <a:buFont typeface="Arial" charset="0"/>
              <a:buChar char="•"/>
            </a:pPr>
            <a:r>
              <a:rPr lang="nb-NO" sz="2240" dirty="0" err="1">
                <a:solidFill>
                  <a:prstClr val="black"/>
                </a:solidFill>
                <a:latin typeface="Calibri" panose="020F0502020204030204"/>
              </a:rPr>
              <a:t>Interconnessione</a:t>
            </a:r>
            <a:r>
              <a:rPr lang="nb-NO" sz="2240" dirty="0" err="1">
                <a:solidFill>
                  <a:prstClr val="black"/>
                </a:solidFill>
                <a:latin typeface="Calibri" panose="020F0502020204030204"/>
              </a:rPr>
              <a:t> tra </a:t>
            </a:r>
            <a:r>
              <a:rPr lang="nb-NO" sz="2240" dirty="0">
                <a:solidFill>
                  <a:prstClr val="black"/>
                </a:solidFill>
                <a:latin typeface="Calibri" panose="020F0502020204030204"/>
              </a:rPr>
              <a:t>agenti e</a:t>
            </a:r>
            <a:br>
              <a:rPr lang="nb-NO" sz="2240" dirty="0">
                <a:solidFill>
                  <a:prstClr val="black"/>
                </a:solidFill>
                <a:latin typeface="Calibri" panose="020F0502020204030204"/>
              </a:rPr>
            </a:br>
            <a:r>
              <a:rPr lang="nb-NO" sz="2240" dirty="0" err="1">
                <a:solidFill>
                  <a:prstClr val="black"/>
                </a:solidFill>
                <a:latin typeface="Calibri" panose="020F0502020204030204"/>
              </a:rPr>
              <a:t>asset </a:t>
            </a:r>
            <a:r>
              <a:rPr lang="nb-NO" sz="2240" dirty="0">
                <a:solidFill>
                  <a:prstClr val="black"/>
                </a:solidFill>
                <a:latin typeface="Calibri" panose="020F0502020204030204"/>
              </a:rPr>
              <a:t>nell</a:t>
            </a:r>
            <a:r>
              <a:rPr lang="nb-NO" sz="2240" dirty="0" err="1">
                <a:solidFill>
                  <a:prstClr val="black"/>
                </a:solidFill>
                <a:latin typeface="Calibri" panose="020F0502020204030204"/>
              </a:rPr>
              <a:t>'</a:t>
            </a:r>
            <a:r>
              <a:rPr lang="nb-NO" sz="2240" dirty="0">
                <a:solidFill>
                  <a:prstClr val="black"/>
                </a:solidFill>
                <a:latin typeface="Calibri" panose="020F0502020204030204"/>
              </a:rPr>
              <a:t>STS</a:t>
            </a:r>
            <a:r>
              <a:rPr lang="nb-NO" sz="2240" dirty="0">
                <a:solidFill>
                  <a:prstClr val="black"/>
                </a:solidFill>
                <a:latin typeface="Calibri" panose="020F0502020204030204"/>
                <a:sym typeface="Wingdings"/>
              </a:rPr>
              <a:t>  </a:t>
            </a:r>
            <a:r>
              <a:rPr lang="nb-NO" sz="2240" b="1" dirty="0" err="1">
                <a:solidFill>
                  <a:prstClr val="black"/>
                </a:solidFill>
                <a:latin typeface="Calibri" panose="020F0502020204030204"/>
                <a:sym typeface="Wingdings"/>
              </a:rPr>
              <a:t>processo decisionale</a:t>
            </a:r>
            <a:br>
              <a:rPr lang="nb-NO" sz="2240" b="1" dirty="0">
                <a:solidFill>
                  <a:prstClr val="black"/>
                </a:solidFill>
                <a:latin typeface="Calibri" panose="020F0502020204030204"/>
                <a:sym typeface="Wingdings"/>
              </a:rPr>
            </a:br>
            <a:r>
              <a:rPr lang="nb-NO" sz="1440" dirty="0">
                <a:solidFill>
                  <a:prstClr val="white">
                    <a:lumMod val="75000"/>
                  </a:prstClr>
                </a:solidFill>
                <a:latin typeface="Calibri" panose="020F0502020204030204"/>
              </a:rPr>
              <a:t>(Tikka-Ringas et al., 2014) </a:t>
            </a:r>
            <a:endParaRPr lang="nb-NO" sz="1440" b="1" dirty="0">
              <a:solidFill>
                <a:prstClr val="white">
                  <a:lumMod val="75000"/>
                </a:prstClr>
              </a:solidFill>
              <a:latin typeface="Calibri" panose="020F0502020204030204"/>
            </a:endParaRPr>
          </a:p>
          <a:p>
            <a:pPr marL="457188" indent="-457188" defTabSz="1097280">
              <a:buFont typeface="Arial" charset="0"/>
              <a:buChar char="•"/>
            </a:pPr>
            <a:endParaRPr lang="nb-NO" sz="2240" dirty="0">
              <a:solidFill>
                <a:prstClr val="black"/>
              </a:solidFill>
              <a:latin typeface="Calibri" panose="020F0502020204030204"/>
            </a:endParaRPr>
          </a:p>
          <a:p>
            <a:pPr marL="457188" indent="-457188" defTabSz="1097280">
              <a:buFont typeface="Arial" charset="0"/>
              <a:buChar char="•"/>
            </a:pPr>
            <a:r>
              <a:rPr lang="nb-NO" sz="2240" dirty="0">
                <a:solidFill>
                  <a:prstClr val="black"/>
                </a:solidFill>
                <a:latin typeface="Calibri" panose="020F0502020204030204"/>
              </a:rPr>
              <a:t>Elemento </a:t>
            </a:r>
            <a:r>
              <a:rPr lang="nb-NO" sz="2240" dirty="0" err="1">
                <a:solidFill>
                  <a:prstClr val="black"/>
                </a:solidFill>
                <a:latin typeface="Calibri" panose="020F0502020204030204"/>
              </a:rPr>
              <a:t>persistente </a:t>
            </a:r>
            <a:r>
              <a:rPr lang="nb-NO" sz="2240" dirty="0">
                <a:solidFill>
                  <a:prstClr val="black"/>
                </a:solidFill>
                <a:latin typeface="Calibri" panose="020F0502020204030204"/>
              </a:rPr>
              <a:t>di </a:t>
            </a:r>
            <a:r>
              <a:rPr lang="nb-NO" sz="2240" dirty="0" err="1">
                <a:solidFill>
                  <a:prstClr val="black"/>
                </a:solidFill>
                <a:latin typeface="Calibri" panose="020F0502020204030204"/>
              </a:rPr>
              <a:t>incertezza</a:t>
            </a:r>
            <a:br>
              <a:rPr lang="nb-NO" sz="2240" dirty="0">
                <a:solidFill>
                  <a:prstClr val="black"/>
                </a:solidFill>
                <a:latin typeface="Calibri" panose="020F0502020204030204"/>
              </a:rPr>
            </a:br>
            <a:endParaRPr lang="nb-NO" sz="2240" dirty="0">
              <a:solidFill>
                <a:prstClr val="black"/>
              </a:solidFill>
              <a:latin typeface="Calibri" panose="020F0502020204030204"/>
            </a:endParaRPr>
          </a:p>
          <a:p>
            <a:pPr marL="457188" indent="-457188" defTabSz="1097280">
              <a:buFont typeface="Arial" charset="0"/>
              <a:buChar char="•"/>
            </a:pPr>
            <a:r>
              <a:rPr lang="nb-NO" sz="2240" dirty="0" err="1">
                <a:solidFill>
                  <a:prstClr val="black"/>
                </a:solidFill>
                <a:latin typeface="Calibri" panose="020F0502020204030204"/>
              </a:rPr>
              <a:t>Dimensioni</a:t>
            </a:r>
            <a:r>
              <a:rPr lang="nb-NO" sz="2240" dirty="0">
                <a:solidFill>
                  <a:prstClr val="black"/>
                </a:solidFill>
                <a:latin typeface="Calibri" panose="020F0502020204030204"/>
              </a:rPr>
              <a:t> multiple </a:t>
            </a:r>
            <a:r>
              <a:rPr lang="nb-NO" sz="2240" dirty="0" err="1">
                <a:solidFill>
                  <a:prstClr val="black"/>
                </a:solidFill>
                <a:latin typeface="Calibri" panose="020F0502020204030204"/>
              </a:rPr>
              <a:t>dell'impatto</a:t>
            </a:r>
            <a:endParaRPr lang="nb-NO" sz="2240" dirty="0">
              <a:solidFill>
                <a:prstClr val="black"/>
              </a:solidFill>
              <a:latin typeface="Calibri" panose="020F0502020204030204"/>
            </a:endParaRPr>
          </a:p>
          <a:p>
            <a:pPr marL="1188690" lvl="1" indent="-457188" defTabSz="1097280">
              <a:buFont typeface="Arial" charset="0"/>
              <a:buChar char="•"/>
            </a:pPr>
            <a:r>
              <a:rPr lang="nb-NO" sz="2240" dirty="0" err="1">
                <a:solidFill>
                  <a:prstClr val="black"/>
                </a:solidFill>
                <a:latin typeface="Calibri" panose="020F0502020204030204"/>
              </a:rPr>
              <a:t>Risorse</a:t>
            </a:r>
            <a:r>
              <a:rPr lang="nb-NO" sz="2240" dirty="0">
                <a:solidFill>
                  <a:prstClr val="black"/>
                </a:solidFill>
                <a:latin typeface="Calibri" panose="020F0502020204030204"/>
              </a:rPr>
              <a:t> del cliente</a:t>
            </a:r>
            <a:endParaRPr lang="nb-NO" sz="2240" dirty="0">
              <a:solidFill>
                <a:prstClr val="black"/>
              </a:solidFill>
              <a:latin typeface="Calibri" panose="020F0502020204030204"/>
            </a:endParaRPr>
          </a:p>
          <a:p>
            <a:pPr marL="1188690" lvl="1" indent="-457188" defTabSz="1097280">
              <a:buFont typeface="Arial" charset="0"/>
              <a:buChar char="•"/>
            </a:pPr>
            <a:r>
              <a:rPr lang="nb-NO" sz="2240" dirty="0" err="1">
                <a:solidFill>
                  <a:prstClr val="black"/>
                </a:solidFill>
                <a:latin typeface="Calibri" panose="020F0502020204030204"/>
              </a:rPr>
              <a:t>Risorse</a:t>
            </a:r>
            <a:r>
              <a:rPr lang="nb-NO" sz="2240" dirty="0">
                <a:solidFill>
                  <a:prstClr val="black"/>
                </a:solidFill>
                <a:latin typeface="Calibri" panose="020F0502020204030204"/>
              </a:rPr>
              <a:t> di terzi</a:t>
            </a:r>
            <a:endParaRPr lang="nb-NO" sz="2240" dirty="0">
              <a:solidFill>
                <a:prstClr val="black"/>
              </a:solidFill>
              <a:latin typeface="Calibri" panose="020F0502020204030204"/>
            </a:endParaRPr>
          </a:p>
          <a:p>
            <a:pPr marL="1188690" lvl="1" indent="-457188" defTabSz="1097280">
              <a:buFont typeface="Arial" charset="0"/>
              <a:buChar char="•"/>
            </a:pPr>
            <a:r>
              <a:rPr lang="nb-NO" sz="2240" dirty="0">
                <a:solidFill>
                  <a:prstClr val="black"/>
                </a:solidFill>
                <a:latin typeface="Calibri" panose="020F0502020204030204"/>
              </a:rPr>
              <a:t>Agenti nella </a:t>
            </a:r>
            <a:r>
              <a:rPr lang="nb-NO" sz="2240" dirty="0" err="1">
                <a:solidFill>
                  <a:prstClr val="black"/>
                </a:solidFill>
                <a:latin typeface="Calibri" panose="020F0502020204030204"/>
              </a:rPr>
              <a:t>rete dell'</a:t>
            </a:r>
            <a:r>
              <a:rPr lang="nb-NO" sz="2240" dirty="0" err="1">
                <a:solidFill>
                  <a:prstClr val="black"/>
                </a:solidFill>
                <a:latin typeface="Calibri" panose="020F0502020204030204"/>
              </a:rPr>
              <a:t> </a:t>
            </a:r>
            <a:endParaRPr lang="nb-NO" sz="2240" dirty="0">
              <a:solidFill>
                <a:prstClr val="black"/>
              </a:solidFill>
              <a:latin typeface="Calibri" panose="020F0502020204030204"/>
            </a:endParaRPr>
          </a:p>
          <a:p>
            <a:pPr marL="1188690" lvl="1" indent="-457188" defTabSz="1097280">
              <a:buFont typeface="Arial" charset="0"/>
              <a:buChar char="•"/>
            </a:pPr>
            <a:r>
              <a:rPr lang="nb-NO" sz="2240" dirty="0" err="1">
                <a:solidFill>
                  <a:prstClr val="black"/>
                </a:solidFill>
                <a:latin typeface="Calibri" panose="020F0502020204030204"/>
              </a:rPr>
              <a:t>Comportamento </a:t>
            </a:r>
            <a:r>
              <a:rPr lang="nb-NO" sz="2240" dirty="0" err="1">
                <a:solidFill>
                  <a:prstClr val="black"/>
                </a:solidFill>
                <a:latin typeface="Calibri" panose="020F0502020204030204"/>
              </a:rPr>
              <a:t>ostile </a:t>
            </a:r>
            <a:r>
              <a:rPr lang="nb-NO" sz="2240" dirty="0" err="1">
                <a:solidFill>
                  <a:prstClr val="black"/>
                </a:solidFill>
                <a:latin typeface="Calibri" panose="020F0502020204030204"/>
              </a:rPr>
              <a:t>dell'</a:t>
            </a:r>
            <a:r>
              <a:rPr lang="nb-NO" sz="2240" dirty="0" err="1">
                <a:solidFill>
                  <a:prstClr val="black"/>
                </a:solidFill>
                <a:latin typeface="Calibri" panose="020F0502020204030204"/>
              </a:rPr>
              <a:t> </a:t>
            </a:r>
            <a:endParaRPr lang="nb-NO" sz="2240" dirty="0">
              <a:solidFill>
                <a:prstClr val="black"/>
              </a:solidFill>
              <a:latin typeface="Calibri" panose="020F0502020204030204"/>
            </a:endParaRPr>
          </a:p>
          <a:p>
            <a:pPr marL="1188690" lvl="1" indent="-457188" defTabSz="1097280">
              <a:buFont typeface="Arial" charset="0"/>
              <a:buChar char="•"/>
            </a:pPr>
            <a:r>
              <a:rPr lang="nb-NO" sz="2240" dirty="0">
                <a:solidFill>
                  <a:prstClr val="black"/>
                </a:solidFill>
                <a:latin typeface="Calibri" panose="020F0502020204030204"/>
              </a:rPr>
              <a:t>Ecc.</a:t>
            </a:r>
          </a:p>
          <a:p>
            <a:pPr marL="1188690" lvl="1" indent="-457188" defTabSz="1097280">
              <a:buFont typeface="Arial" charset="0"/>
              <a:buChar char="•"/>
            </a:pPr>
            <a:endParaRPr lang="nb-NO" sz="2240" dirty="0">
              <a:solidFill>
                <a:prstClr val="black"/>
              </a:solidFill>
              <a:latin typeface="Calibri" panose="020F0502020204030204"/>
            </a:endParaRPr>
          </a:p>
          <a:p>
            <a:pPr marL="457188" indent="-457188" defTabSz="1097280">
              <a:buFont typeface="Arial" charset="0"/>
              <a:buChar char="•"/>
            </a:pPr>
            <a:endParaRPr lang="nb-NO" sz="2240" dirty="0">
              <a:solidFill>
                <a:prstClr val="black"/>
              </a:solidFill>
              <a:latin typeface="Calibri" panose="020F0502020204030204"/>
            </a:endParaRPr>
          </a:p>
        </p:txBody>
      </p:sp>
      <p:sp>
        <p:nvSpPr>
          <p:cNvPr id="20"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a:r>
              <a:rPr lang="nb-NO" sz="3200" dirty="0" err="1">
                <a:solidFill>
                  <a:prstClr val="black"/>
                </a:solidFill>
                <a:latin typeface="Helvetica Neue" charset="0"/>
                <a:ea typeface="Helvetica Neue" charset="0"/>
                <a:cs typeface="Helvetica Neue" charset="0"/>
              </a:rPr>
              <a:t>Processo decisionale </a:t>
            </a:r>
            <a:r>
              <a:rPr lang="nb-NO" sz="3200" dirty="0">
                <a:solidFill>
                  <a:prstClr val="black"/>
                </a:solidFill>
                <a:latin typeface="Helvetica Neue" charset="0"/>
                <a:ea typeface="Helvetica Neue" charset="0"/>
                <a:cs typeface="Helvetica Neue" charset="0"/>
              </a:rPr>
              <a:t>nei </a:t>
            </a:r>
            <a:r>
              <a:rPr lang="nb-NO" sz="3200" dirty="0">
                <a:solidFill>
                  <a:prstClr val="black"/>
                </a:solidFill>
                <a:latin typeface="Helvetica Neue" charset="0"/>
                <a:ea typeface="Helvetica Neue" charset="0"/>
                <a:cs typeface="Helvetica Neue" charset="0"/>
              </a:rPr>
              <a:t>sistemi socio-tecnici</a:t>
            </a:r>
          </a:p>
        </p:txBody>
      </p:sp>
    </p:spTree>
    <p:custDataLst>
      <p:tags r:id="rId1"/>
    </p:custDataLst>
    <p:extLst>
      <p:ext uri="{BB962C8B-B14F-4D97-AF65-F5344CB8AC3E}">
        <p14:creationId xmlns:p14="http://schemas.microsoft.com/office/powerpoint/2010/main" val="144123558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14="http://schemas.microsoft.com/office/drawing/2010/main"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9000" b="-9000"/>
          </a:stretch>
        </a:blipFill>
        <a:effectLst/>
      </p:bgPr>
    </p:bg>
    <p:spTree>
      <p:nvGrpSpPr>
        <p:cNvPr id="1" name=""/>
        <p:cNvGrpSpPr/>
        <p:nvPr/>
      </p:nvGrpSpPr>
      <p:grpSpPr>
        <a:xfrm>
          <a:off x="0" y="0"/>
          <a:ext cx="0" cy="0"/>
          <a:chOff x="0" y="0"/>
          <a:chExt cx="0" cy="0"/>
        </a:xfrm>
      </p:grpSpPr>
      <p:grpSp>
        <p:nvGrpSpPr>
          <p:cNvPr id="35" name="Gruppe 34"/>
          <p:cNvGrpSpPr/>
          <p:nvPr/>
        </p:nvGrpSpPr>
        <p:grpSpPr>
          <a:xfrm>
            <a:off x="8271858" y="3990522"/>
            <a:ext cx="2431940" cy="2958686"/>
            <a:chOff x="5219953" y="2388031"/>
            <a:chExt cx="1519963" cy="1849179"/>
          </a:xfrm>
        </p:grpSpPr>
        <p:pic>
          <p:nvPicPr>
            <p:cNvPr id="33" name="Bilde 3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19953" y="3950199"/>
              <a:ext cx="1005234" cy="287011"/>
            </a:xfrm>
            <a:prstGeom prst="rect">
              <a:avLst/>
            </a:prstGeom>
          </p:spPr>
        </p:pic>
        <p:pic>
          <p:nvPicPr>
            <p:cNvPr id="34" name="Bilde 3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13732" y="2388031"/>
              <a:ext cx="1326184" cy="1849179"/>
            </a:xfrm>
            <a:prstGeom prst="rect">
              <a:avLst/>
            </a:prstGeom>
          </p:spPr>
        </p:pic>
      </p:grpSp>
      <p:sp>
        <p:nvSpPr>
          <p:cNvPr id="5" name="Plassholder for lysbildenummer 4"/>
          <p:cNvSpPr>
            <a:spLocks noGrp="1"/>
          </p:cNvSpPr>
          <p:nvPr>
            <p:ph type="sldNum" sz="quarter" idx="12"/>
          </p:nvPr>
        </p:nvSpPr>
        <p:spPr>
          <a:xfrm>
            <a:off x="13828612" y="7791451"/>
            <a:ext cx="801788" cy="438150"/>
          </a:xfrm>
        </p:spPr>
        <p:txBody>
          <a:bodyPr/>
          <a:lstStyle/>
          <a:p>
            <a:pPr defTabSz="1097280"/>
            <a:fld id="{91853A39-49B3-554A-AE82-85611CEBD8E3}" type="slidenum">
              <a:rPr lang="nb-NO">
                <a:solidFill>
                  <a:prstClr val="black">
                    <a:tint val="75000"/>
                  </a:prstClr>
                </a:solidFill>
                <a:latin typeface="Calibri" panose="020F0502020204030204"/>
              </a:rPr>
              <a:t>71</a:t>
            </a:fld>
            <a:endParaRPr lang="nb-NO" dirty="0">
              <a:solidFill>
                <a:prstClr val="black">
                  <a:tint val="75000"/>
                </a:prstClr>
              </a:solidFill>
              <a:latin typeface="Calibri" panose="020F0502020204030204"/>
            </a:endParaRPr>
          </a:p>
        </p:txBody>
      </p:sp>
      <p:pic>
        <p:nvPicPr>
          <p:cNvPr id="12" name="Bilde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241069" y="2896417"/>
            <a:ext cx="5399874" cy="1190425"/>
          </a:xfrm>
          <a:prstGeom prst="rect">
            <a:avLst/>
          </a:prstGeom>
        </p:spPr>
      </p:pic>
      <p:sp>
        <p:nvSpPr>
          <p:cNvPr id="15" name="TekstSylinder 14"/>
          <p:cNvSpPr txBox="1"/>
          <p:nvPr/>
        </p:nvSpPr>
        <p:spPr>
          <a:xfrm>
            <a:off x="502913" y="942413"/>
            <a:ext cx="9298123" cy="1569660"/>
          </a:xfrm>
          <a:prstGeom prst="rect">
            <a:avLst/>
          </a:prstGeom>
          <a:noFill/>
        </p:spPr>
        <p:txBody>
          <a:bodyPr wrap="none" rtlCol="0">
            <a:spAutoFit/>
          </a:bodyPr>
          <a:lstStyle/>
          <a:p>
            <a:pPr marL="457188" indent="-457188" defTabSz="1097280">
              <a:buFont typeface="Arial" charset="0"/>
              <a:buChar char="•"/>
            </a:pPr>
            <a:r>
              <a:rPr lang="nb-NO" sz="1920" b="1" dirty="0" err="1">
                <a:solidFill>
                  <a:prstClr val="black"/>
                </a:solidFill>
                <a:latin typeface="Calibri" panose="020F0502020204030204"/>
              </a:rPr>
              <a:t>Comunicazione</a:t>
            </a:r>
            <a:r>
              <a:rPr lang="nb-NO" sz="1920" dirty="0" err="1">
                <a:solidFill>
                  <a:prstClr val="black"/>
                </a:solidFill>
                <a:latin typeface="Calibri" panose="020F0502020204030204"/>
              </a:rPr>
              <a:t> tra</a:t>
            </a:r>
            <a:r>
              <a:rPr lang="nb-NO" sz="1920" dirty="0" err="1">
                <a:solidFill>
                  <a:prstClr val="black"/>
                </a:solidFill>
                <a:latin typeface="Calibri" panose="020F0502020204030204"/>
              </a:rPr>
              <a:t> esseri umani </a:t>
            </a:r>
            <a:r>
              <a:rPr lang="nb-NO" sz="1920" dirty="0">
                <a:solidFill>
                  <a:prstClr val="black"/>
                </a:solidFill>
                <a:latin typeface="Calibri" panose="020F0502020204030204"/>
              </a:rPr>
              <a:t>al </a:t>
            </a:r>
            <a:r>
              <a:rPr lang="nb-NO" sz="1920" dirty="0" err="1">
                <a:solidFill>
                  <a:prstClr val="black"/>
                </a:solidFill>
                <a:latin typeface="Calibri" panose="020F0502020204030204"/>
              </a:rPr>
              <a:t>centro</a:t>
            </a:r>
            <a:r>
              <a:rPr lang="nb-NO" sz="1920" dirty="0" err="1">
                <a:solidFill>
                  <a:prstClr val="black"/>
                </a:solidFill>
                <a:latin typeface="Calibri" panose="020F0502020204030204"/>
              </a:rPr>
              <a:t> </a:t>
            </a:r>
            <a:r>
              <a:rPr lang="nb-NO" sz="1920" dirty="0">
                <a:solidFill>
                  <a:prstClr val="black"/>
                </a:solidFill>
                <a:latin typeface="Calibri" panose="020F0502020204030204"/>
              </a:rPr>
              <a:t>della </a:t>
            </a:r>
            <a:r>
              <a:rPr lang="nb-NO" sz="1920" dirty="0" err="1">
                <a:solidFill>
                  <a:prstClr val="black"/>
                </a:solidFill>
                <a:latin typeface="Calibri" panose="020F0502020204030204"/>
              </a:rPr>
              <a:t>difesa</a:t>
            </a:r>
            <a:r>
              <a:rPr lang="nb-NO" sz="1920" dirty="0">
                <a:solidFill>
                  <a:prstClr val="black"/>
                </a:solidFill>
                <a:latin typeface="Calibri" panose="020F0502020204030204"/>
              </a:rPr>
              <a:t> informatica</a:t>
            </a:r>
            <a:r>
              <a:rPr lang="nb-NO" sz="1920" dirty="0" err="1">
                <a:solidFill>
                  <a:prstClr val="black"/>
                </a:solidFill>
                <a:latin typeface="Calibri" panose="020F0502020204030204"/>
              </a:rPr>
              <a:t> processo decisionale</a:t>
            </a:r>
            <a:endParaRPr lang="nb-NO" sz="1920" dirty="0">
              <a:solidFill>
                <a:prstClr val="black"/>
              </a:solidFill>
              <a:latin typeface="Calibri" panose="020F0502020204030204"/>
            </a:endParaRPr>
          </a:p>
          <a:p>
            <a:pPr marL="457188" indent="-457188" defTabSz="1097280">
              <a:buFont typeface="Arial" charset="0"/>
              <a:buChar char="•"/>
            </a:pPr>
            <a:endParaRPr lang="nb-NO" sz="1920" dirty="0">
              <a:solidFill>
                <a:prstClr val="black"/>
              </a:solidFill>
              <a:latin typeface="Calibri" panose="020F0502020204030204"/>
            </a:endParaRPr>
          </a:p>
          <a:p>
            <a:pPr marL="457188" indent="-457188" defTabSz="1097280">
              <a:buFont typeface="Arial" charset="0"/>
              <a:buChar char="•"/>
            </a:pPr>
            <a:r>
              <a:rPr lang="nb-NO" sz="1920" dirty="0" err="1">
                <a:solidFill>
                  <a:prstClr val="black"/>
                </a:solidFill>
                <a:latin typeface="Calibri" panose="020F0502020204030204"/>
              </a:rPr>
              <a:t>La comunicazione </a:t>
            </a:r>
            <a:r>
              <a:rPr lang="nb-NO" sz="1920" dirty="0">
                <a:solidFill>
                  <a:prstClr val="black"/>
                </a:solidFill>
                <a:latin typeface="Calibri" panose="020F0502020204030204"/>
              </a:rPr>
              <a:t>nei </a:t>
            </a:r>
            <a:r>
              <a:rPr lang="nb-NO" sz="1920" dirty="0" err="1">
                <a:solidFill>
                  <a:prstClr val="black"/>
                </a:solidFill>
                <a:latin typeface="Calibri" panose="020F0502020204030204"/>
              </a:rPr>
              <a:t>CTS </a:t>
            </a:r>
            <a:r>
              <a:rPr lang="nb-NO" sz="1920" dirty="0">
                <a:solidFill>
                  <a:prstClr val="black"/>
                </a:solidFill>
                <a:latin typeface="Calibri" panose="020F0502020204030204"/>
              </a:rPr>
              <a:t>è come un problema di progettazione software</a:t>
            </a:r>
            <a:br>
              <a:rPr lang="nb-NO" sz="1920" dirty="0">
                <a:solidFill>
                  <a:prstClr val="black"/>
                </a:solidFill>
                <a:latin typeface="Calibri" panose="020F0502020204030204"/>
              </a:rPr>
            </a:br>
            <a:endParaRPr lang="nb-NO" sz="1920" dirty="0">
              <a:solidFill>
                <a:prstClr val="black"/>
              </a:solidFill>
              <a:latin typeface="Calibri" panose="020F0502020204030204"/>
            </a:endParaRPr>
          </a:p>
          <a:p>
            <a:pPr marL="457188" indent="-457188" defTabSz="1097280">
              <a:buFont typeface="Arial" charset="0"/>
              <a:buChar char="•"/>
            </a:pPr>
            <a:r>
              <a:rPr lang="nb-NO" sz="1920" dirty="0" err="1">
                <a:solidFill>
                  <a:prstClr val="black"/>
                </a:solidFill>
                <a:latin typeface="Calibri" panose="020F0502020204030204"/>
              </a:rPr>
              <a:t>La comunicazione </a:t>
            </a:r>
            <a:r>
              <a:rPr lang="nb-NO" sz="1920" dirty="0">
                <a:solidFill>
                  <a:prstClr val="black"/>
                </a:solidFill>
                <a:latin typeface="Calibri" panose="020F0502020204030204"/>
              </a:rPr>
              <a:t>deve essere </a:t>
            </a:r>
            <a:r>
              <a:rPr lang="nb-NO" sz="1920" dirty="0" err="1">
                <a:solidFill>
                  <a:prstClr val="black"/>
                </a:solidFill>
                <a:latin typeface="Calibri" panose="020F0502020204030204"/>
              </a:rPr>
              <a:t>sufficientemente </a:t>
            </a:r>
            <a:r>
              <a:rPr lang="nb-NO" sz="1920" dirty="0" err="1">
                <a:solidFill>
                  <a:prstClr val="black"/>
                </a:solidFill>
                <a:latin typeface="Calibri" panose="020F0502020204030204"/>
              </a:rPr>
              <a:t>modulare </a:t>
            </a:r>
            <a:r>
              <a:rPr lang="nb-NO" sz="1920" dirty="0">
                <a:solidFill>
                  <a:prstClr val="black"/>
                </a:solidFill>
                <a:latin typeface="Calibri" panose="020F0502020204030204"/>
              </a:rPr>
              <a:t>(</a:t>
            </a:r>
            <a:r>
              <a:rPr lang="nb-NO" sz="1920" dirty="0" err="1">
                <a:solidFill>
                  <a:prstClr val="black"/>
                </a:solidFill>
                <a:latin typeface="Calibri" panose="020F0502020204030204"/>
              </a:rPr>
              <a:t>priva di attriti</a:t>
            </a:r>
            <a:r>
              <a:rPr lang="nb-NO" sz="1920" dirty="0">
                <a:solidFill>
                  <a:prstClr val="black"/>
                </a:solidFill>
                <a:latin typeface="Calibri" panose="020F0502020204030204"/>
              </a:rPr>
              <a:t>) </a:t>
            </a:r>
            <a:r>
              <a:rPr lang="nb-NO" sz="1920" dirty="0">
                <a:solidFill>
                  <a:prstClr val="black"/>
                </a:solidFill>
                <a:latin typeface="Calibri" panose="020F0502020204030204"/>
              </a:rPr>
              <a:t>da essere </a:t>
            </a:r>
            <a:r>
              <a:rPr lang="nb-NO" sz="1920" dirty="0" err="1">
                <a:solidFill>
                  <a:prstClr val="black"/>
                </a:solidFill>
                <a:latin typeface="Calibri" panose="020F0502020204030204"/>
              </a:rPr>
              <a:t>utile </a:t>
            </a:r>
            <a:r>
              <a:rPr lang="nb-NO" sz="1920" dirty="0">
                <a:solidFill>
                  <a:prstClr val="black"/>
                </a:solidFill>
                <a:latin typeface="Calibri" panose="020F0502020204030204"/>
              </a:rPr>
              <a:t>per tutte le parti interessate</a:t>
            </a:r>
          </a:p>
        </p:txBody>
      </p:sp>
      <p:pic>
        <p:nvPicPr>
          <p:cNvPr id="19" name="Bilde 1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532238" y="2896416"/>
            <a:ext cx="2766700" cy="4109078"/>
          </a:xfrm>
          <a:prstGeom prst="rect">
            <a:avLst/>
          </a:prstGeom>
        </p:spPr>
      </p:pic>
      <p:grpSp>
        <p:nvGrpSpPr>
          <p:cNvPr id="17" name="Gruppe 16"/>
          <p:cNvGrpSpPr/>
          <p:nvPr/>
        </p:nvGrpSpPr>
        <p:grpSpPr>
          <a:xfrm>
            <a:off x="5298937" y="2896417"/>
            <a:ext cx="1469939" cy="4164638"/>
            <a:chOff x="3311835" y="1675093"/>
            <a:chExt cx="918712" cy="2602899"/>
          </a:xfrm>
        </p:grpSpPr>
        <p:pic>
          <p:nvPicPr>
            <p:cNvPr id="20" name="Bilde 19"/>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311835" y="1949364"/>
              <a:ext cx="918712" cy="2328628"/>
            </a:xfrm>
            <a:prstGeom prst="rect">
              <a:avLst/>
            </a:prstGeom>
          </p:spPr>
        </p:pic>
        <p:pic>
          <p:nvPicPr>
            <p:cNvPr id="22" name="Bilde 2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311835" y="1675093"/>
              <a:ext cx="588833" cy="274271"/>
            </a:xfrm>
            <a:prstGeom prst="rect">
              <a:avLst/>
            </a:prstGeom>
          </p:spPr>
        </p:pic>
      </p:grpSp>
      <p:pic>
        <p:nvPicPr>
          <p:cNvPr id="27" name="Bilde 26"/>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0695009" y="4046810"/>
            <a:ext cx="945932" cy="2489778"/>
          </a:xfrm>
          <a:prstGeom prst="rect">
            <a:avLst/>
          </a:prstGeom>
        </p:spPr>
      </p:pic>
      <p:grpSp>
        <p:nvGrpSpPr>
          <p:cNvPr id="32" name="Gruppe 31"/>
          <p:cNvGrpSpPr/>
          <p:nvPr/>
        </p:nvGrpSpPr>
        <p:grpSpPr>
          <a:xfrm>
            <a:off x="6642913" y="4056496"/>
            <a:ext cx="1912475" cy="2622340"/>
            <a:chOff x="4218435" y="2388031"/>
            <a:chExt cx="1195297" cy="1638962"/>
          </a:xfrm>
        </p:grpSpPr>
        <p:pic>
          <p:nvPicPr>
            <p:cNvPr id="28" name="Bilde 27"/>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4287385" y="2579698"/>
              <a:ext cx="1126347" cy="1447295"/>
            </a:xfrm>
            <a:prstGeom prst="rect">
              <a:avLst/>
            </a:prstGeom>
          </p:spPr>
        </p:pic>
        <p:pic>
          <p:nvPicPr>
            <p:cNvPr id="29" name="Bilde 28"/>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4218435" y="2388031"/>
              <a:ext cx="777459" cy="191667"/>
            </a:xfrm>
            <a:prstGeom prst="rect">
              <a:avLst/>
            </a:prstGeom>
          </p:spPr>
        </p:pic>
      </p:grpSp>
      <p:sp>
        <p:nvSpPr>
          <p:cNvPr id="37"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a:r>
              <a:rPr lang="nb-NO" sz="3200" dirty="0" err="1">
                <a:solidFill>
                  <a:prstClr val="black"/>
                </a:solidFill>
                <a:latin typeface="Helvetica Neue" charset="0"/>
                <a:ea typeface="Helvetica Neue" charset="0"/>
                <a:cs typeface="Helvetica Neue" charset="0"/>
              </a:rPr>
              <a:t>Comunicazione</a:t>
            </a:r>
            <a:r>
              <a:rPr lang="nb-NO" sz="3200" dirty="0">
                <a:solidFill>
                  <a:prstClr val="black"/>
                </a:solidFill>
                <a:latin typeface="Helvetica Neue" charset="0"/>
                <a:ea typeface="Helvetica Neue" charset="0"/>
                <a:cs typeface="Helvetica Neue" charset="0"/>
              </a:rPr>
              <a:t> umana </a:t>
            </a:r>
            <a:r>
              <a:rPr lang="nb-NO" sz="3200" dirty="0">
                <a:solidFill>
                  <a:prstClr val="black"/>
                </a:solidFill>
                <a:latin typeface="Helvetica Neue" charset="0"/>
                <a:ea typeface="Helvetica Neue" charset="0"/>
                <a:cs typeface="Helvetica Neue" charset="0"/>
              </a:rPr>
              <a:t>nelle </a:t>
            </a:r>
            <a:r>
              <a:rPr lang="nb-NO" sz="3200" dirty="0" err="1">
                <a:solidFill>
                  <a:prstClr val="black"/>
                </a:solidFill>
                <a:latin typeface="Helvetica Neue" charset="0"/>
                <a:ea typeface="Helvetica Neue" charset="0"/>
                <a:cs typeface="Helvetica Neue" charset="0"/>
              </a:rPr>
              <a:t>situazioni </a:t>
            </a:r>
            <a:r>
              <a:rPr lang="nb-NO" sz="3200" dirty="0" err="1">
                <a:solidFill>
                  <a:prstClr val="black"/>
                </a:solidFill>
                <a:latin typeface="Helvetica Neue" charset="0"/>
                <a:ea typeface="Helvetica Neue" charset="0"/>
                <a:cs typeface="Helvetica Neue" charset="0"/>
              </a:rPr>
              <a:t>di minaccia</a:t>
            </a:r>
            <a:r>
              <a:rPr lang="nb-NO" sz="3200" dirty="0">
                <a:solidFill>
                  <a:prstClr val="black"/>
                </a:solidFill>
                <a:latin typeface="Helvetica Neue" charset="0"/>
                <a:ea typeface="Helvetica Neue" charset="0"/>
                <a:cs typeface="Helvetica Neue" charset="0"/>
              </a:rPr>
              <a:t> informatica </a:t>
            </a:r>
            <a:r>
              <a:rPr lang="nb-NO" sz="3200" dirty="0">
                <a:solidFill>
                  <a:prstClr val="black"/>
                </a:solidFill>
                <a:latin typeface="Helvetica Neue" charset="0"/>
                <a:ea typeface="Helvetica Neue" charset="0"/>
                <a:cs typeface="Helvetica Neue" charset="0"/>
              </a:rPr>
              <a:t>(</a:t>
            </a:r>
            <a:r>
              <a:rPr lang="nb-NO" sz="3200" dirty="0" err="1">
                <a:solidFill>
                  <a:prstClr val="black"/>
                </a:solidFill>
                <a:latin typeface="Helvetica Neue" charset="0"/>
                <a:ea typeface="Helvetica Neue" charset="0"/>
                <a:cs typeface="Helvetica Neue" charset="0"/>
              </a:rPr>
              <a:t> </a:t>
            </a:r>
            <a:r>
              <a:rPr lang="nb-NO" sz="3200" dirty="0">
                <a:solidFill>
                  <a:prstClr val="black"/>
                </a:solidFill>
                <a:latin typeface="Helvetica Neue" charset="0"/>
                <a:ea typeface="Helvetica Neue" charset="0"/>
                <a:cs typeface="Helvetica Neue" charset="0"/>
              </a:rPr>
              <a:t>)</a:t>
            </a:r>
          </a:p>
        </p:txBody>
      </p:sp>
    </p:spTree>
    <p:custDataLst>
      <p:tags r:id="rId1"/>
    </p:custDataLst>
    <p:extLst>
      <p:ext uri="{BB962C8B-B14F-4D97-AF65-F5344CB8AC3E}">
        <p14:creationId xmlns:p14="http://schemas.microsoft.com/office/powerpoint/2010/main" val="180126283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72162" y="386082"/>
            <a:ext cx="8281432" cy="1362884"/>
          </a:xfrm>
        </p:spPr>
        <p:txBody>
          <a:bodyPr>
            <a:normAutofit/>
          </a:bodyPr>
          <a:lstStyle/>
          <a:p>
            <a:r>
              <a:rPr lang="en-GB" sz="4320" dirty="0"/>
              <a:t>Metodi - Misurazione</a:t>
            </a:r>
          </a:p>
        </p:txBody>
      </p:sp>
      <p:sp>
        <p:nvSpPr>
          <p:cNvPr id="3" name="Plassholder for innhold 2"/>
          <p:cNvSpPr>
            <a:spLocks noGrp="1"/>
          </p:cNvSpPr>
          <p:nvPr>
            <p:ph idx="1"/>
          </p:nvPr>
        </p:nvSpPr>
        <p:spPr>
          <a:xfrm>
            <a:off x="772163" y="1748965"/>
            <a:ext cx="7579954" cy="5663390"/>
          </a:xfrm>
        </p:spPr>
        <p:txBody>
          <a:bodyPr>
            <a:normAutofit/>
          </a:bodyPr>
          <a:lstStyle/>
          <a:p>
            <a:r>
              <a:rPr lang="en-US" sz="2880" dirty="0"/>
              <a:t>Per misurare gli stati affettivi è stato utilizzato </a:t>
            </a:r>
            <a:r>
              <a:rPr lang="en-US" sz="2880" dirty="0"/>
              <a:t>il Self-assessment Manikin (SAM; </a:t>
            </a:r>
            <a:r>
              <a:rPr lang="en-US" sz="1920" dirty="0"/>
              <a:t>Bradley &amp; Lang 1994</a:t>
            </a:r>
            <a:r>
              <a:rPr lang="en-US" sz="2880" dirty="0"/>
              <a:t>). </a:t>
            </a:r>
          </a:p>
          <a:p>
            <a:pPr lvl="1"/>
            <a:r>
              <a:rPr lang="en-US" sz="2400" dirty="0"/>
              <a:t>Variabilità affettiva</a:t>
            </a:r>
          </a:p>
          <a:p>
            <a:pPr lvl="1"/>
            <a:r>
              <a:rPr lang="en-US" sz="2400" dirty="0"/>
              <a:t>Autoefficacia</a:t>
            </a:r>
            <a:endParaRPr lang="en-GB" sz="2400" dirty="0"/>
          </a:p>
        </p:txBody>
      </p:sp>
      <p:pic>
        <p:nvPicPr>
          <p:cNvPr id="7" name="Picture 6">
            <a:extLst>
              <a:ext uri="{FF2B5EF4-FFF2-40B4-BE49-F238E27FC236}">
                <a16:creationId xmlns:a16="http://schemas.microsoft.com/office/drawing/2014/main" id="{ACDC97B8-BD72-4391-A737-39F528258D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50339" y="2244060"/>
            <a:ext cx="6280061" cy="4034938"/>
          </a:xfrm>
          <a:prstGeom prst="rect">
            <a:avLst/>
          </a:prstGeom>
        </p:spPr>
      </p:pic>
      <p:pic>
        <p:nvPicPr>
          <p:cNvPr id="17" name="Bilde 3" descr="Diagram&#10;&#10;Description automatically generated">
            <a:extLst>
              <a:ext uri="{FF2B5EF4-FFF2-40B4-BE49-F238E27FC236}">
                <a16:creationId xmlns:a16="http://schemas.microsoft.com/office/drawing/2014/main" id="{A0ACEB94-5EAC-4547-A28F-1BF034532B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075840" y="6651619"/>
            <a:ext cx="1572762" cy="1572762"/>
          </a:xfrm>
          <a:prstGeom prst="rect">
            <a:avLst/>
          </a:prstGeom>
          <a:noFill/>
        </p:spPr>
      </p:pic>
      <p:pic>
        <p:nvPicPr>
          <p:cNvPr id="8" name="Content Placeholder 7">
            <a:extLst>
              <a:ext uri="{FF2B5EF4-FFF2-40B4-BE49-F238E27FC236}">
                <a16:creationId xmlns:a16="http://schemas.microsoft.com/office/drawing/2014/main" id="{6E2F208B-1CCA-418C-BA21-3AAFF768C58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72012" y="3707297"/>
            <a:ext cx="4620563" cy="3754207"/>
          </a:xfrm>
          <a:prstGeom prst="rect">
            <a:avLst/>
          </a:prstGeom>
        </p:spPr>
      </p:pic>
      <p:sp>
        <p:nvSpPr>
          <p:cNvPr id="4" name="Oval 3">
            <a:extLst>
              <a:ext uri="{FF2B5EF4-FFF2-40B4-BE49-F238E27FC236}">
                <a16:creationId xmlns:a16="http://schemas.microsoft.com/office/drawing/2014/main" id="{51E3AEF7-3FDD-43E7-93C1-AD131370A4D3}"/>
              </a:ext>
            </a:extLst>
          </p:cNvPr>
          <p:cNvSpPr/>
          <p:nvPr/>
        </p:nvSpPr>
        <p:spPr>
          <a:xfrm>
            <a:off x="4822929" y="3865999"/>
            <a:ext cx="1110040" cy="39553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nb-NO" sz="2160">
              <a:solidFill>
                <a:prstClr val="white"/>
              </a:solidFill>
              <a:latin typeface="Calibri" panose="020F0502020204030204"/>
            </a:endParaRPr>
          </a:p>
        </p:txBody>
      </p:sp>
      <p:sp>
        <p:nvSpPr>
          <p:cNvPr id="9" name="Oval 8">
            <a:extLst>
              <a:ext uri="{FF2B5EF4-FFF2-40B4-BE49-F238E27FC236}">
                <a16:creationId xmlns:a16="http://schemas.microsoft.com/office/drawing/2014/main" id="{01F09C31-AE84-4D59-9944-7C357ED7317B}"/>
              </a:ext>
            </a:extLst>
          </p:cNvPr>
          <p:cNvSpPr/>
          <p:nvPr/>
        </p:nvSpPr>
        <p:spPr>
          <a:xfrm>
            <a:off x="4822929" y="6884275"/>
            <a:ext cx="1110040" cy="68678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nb-NO" sz="2160">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33647354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Misurazione </a:t>
            </a:r>
            <a:r>
              <a:rPr lang="nb-NO" dirty="0"/>
              <a:t>dell'HF nel Cyber </a:t>
            </a:r>
            <a:endParaRPr lang="en-US" dirty="0"/>
          </a:p>
        </p:txBody>
      </p:sp>
      <p:sp>
        <p:nvSpPr>
          <p:cNvPr id="3" name="Plassholder for innhold 2"/>
          <p:cNvSpPr>
            <a:spLocks noGrp="1"/>
          </p:cNvSpPr>
          <p:nvPr>
            <p:ph idx="1"/>
          </p:nvPr>
        </p:nvSpPr>
        <p:spPr>
          <a:xfrm>
            <a:off x="1005843" y="2190751"/>
            <a:ext cx="4954386" cy="5221607"/>
          </a:xfrm>
        </p:spPr>
        <p:txBody>
          <a:bodyPr>
            <a:normAutofit/>
          </a:bodyPr>
          <a:lstStyle/>
          <a:p>
            <a:r>
              <a:rPr lang="en-US" dirty="0"/>
              <a:t>NCR </a:t>
            </a:r>
          </a:p>
          <a:p>
            <a:r>
              <a:rPr lang="nb-NO" dirty="0" err="1"/>
              <a:t>Tratto </a:t>
            </a:r>
            <a:r>
              <a:rPr lang="nb-NO" dirty="0"/>
              <a:t>(distale) </a:t>
            </a:r>
          </a:p>
          <a:p>
            <a:r>
              <a:rPr lang="nb-NO" dirty="0" err="1"/>
              <a:t>Situazionale </a:t>
            </a:r>
            <a:r>
              <a:rPr lang="nb-NO" dirty="0"/>
              <a:t>(</a:t>
            </a:r>
            <a:r>
              <a:rPr lang="nb-NO" dirty="0" err="1"/>
              <a:t>prossimale</a:t>
            </a:r>
            <a:r>
              <a:rPr lang="nb-NO" dirty="0"/>
              <a:t>)</a:t>
            </a:r>
          </a:p>
          <a:p>
            <a:r>
              <a:rPr lang="nb-NO" dirty="0"/>
              <a:t>Variabile (</a:t>
            </a:r>
            <a:r>
              <a:rPr lang="nb-NO" dirty="0" err="1"/>
              <a:t>esperienziale</a:t>
            </a:r>
            <a:r>
              <a:rPr lang="nb-NO" dirty="0"/>
              <a:t>)</a:t>
            </a:r>
          </a:p>
          <a:p>
            <a:endParaRPr lang="en-US" dirty="0"/>
          </a:p>
        </p:txBody>
      </p:sp>
      <p:pic>
        <p:nvPicPr>
          <p:cNvPr id="9" name="Picture 8">
            <a:extLst>
              <a:ext uri="{FF2B5EF4-FFF2-40B4-BE49-F238E27FC236}">
                <a16:creationId xmlns:a16="http://schemas.microsoft.com/office/drawing/2014/main" id="{F1DE7121-3156-470A-8A4E-5D8FF5C435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4431" y="1810544"/>
            <a:ext cx="9280105" cy="5221606"/>
          </a:xfrm>
          <a:prstGeom prst="rect">
            <a:avLst/>
          </a:prstGeom>
        </p:spPr>
      </p:pic>
    </p:spTree>
    <p:custDataLst>
      <p:tags r:id="rId1"/>
    </p:custDataLst>
    <p:extLst>
      <p:ext uri="{BB962C8B-B14F-4D97-AF65-F5344CB8AC3E}">
        <p14:creationId xmlns:p14="http://schemas.microsoft.com/office/powerpoint/2010/main" val="19202263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63715" y="753077"/>
            <a:ext cx="8969006" cy="1590676"/>
          </a:xfrm>
        </p:spPr>
        <p:txBody>
          <a:bodyPr>
            <a:normAutofit/>
          </a:bodyPr>
          <a:lstStyle/>
          <a:p>
            <a:r>
              <a:rPr lang="en-US" dirty="0"/>
              <a:t>Risultati – TWLQ Lavoro di squadra</a:t>
            </a:r>
          </a:p>
        </p:txBody>
      </p:sp>
      <p:sp>
        <p:nvSpPr>
          <p:cNvPr id="3" name="Plassholder for innhold 2"/>
          <p:cNvSpPr>
            <a:spLocks noGrp="1"/>
          </p:cNvSpPr>
          <p:nvPr>
            <p:ph idx="1"/>
          </p:nvPr>
        </p:nvSpPr>
        <p:spPr>
          <a:xfrm>
            <a:off x="1363715" y="2733807"/>
            <a:ext cx="9334763" cy="4140736"/>
          </a:xfrm>
        </p:spPr>
        <p:txBody>
          <a:bodyPr anchor="ctr">
            <a:normAutofit/>
          </a:bodyPr>
          <a:lstStyle/>
          <a:p>
            <a:r>
              <a:rPr lang="en-US" sz="3840" dirty="0"/>
              <a:t>Il controllo delle variabili era associato a un minor monitoraggio delle prestazioni del team (carico di lavoro del team)</a:t>
            </a:r>
          </a:p>
          <a:p>
            <a:pPr lvl="1"/>
            <a:r>
              <a:rPr lang="en-US" sz="3840" dirty="0"/>
              <a:t>β = -.558, </a:t>
            </a:r>
            <a:r>
              <a:rPr lang="en-US" sz="3840" i="1" dirty="0"/>
              <a:t>R</a:t>
            </a:r>
            <a:r>
              <a:rPr lang="en-US" sz="3840" i="1" baseline="30000" dirty="0"/>
              <a:t>2 </a:t>
            </a:r>
            <a:r>
              <a:rPr lang="en-US" sz="3840" dirty="0"/>
              <a:t> = .311, </a:t>
            </a:r>
            <a:r>
              <a:rPr lang="en-US" sz="3840" i="1" dirty="0"/>
              <a:t>F </a:t>
            </a:r>
            <a:r>
              <a:rPr lang="en-US" sz="3840" dirty="0"/>
              <a:t>= 4.96, </a:t>
            </a:r>
            <a:r>
              <a:rPr lang="en-US" sz="3840" i="1" dirty="0"/>
              <a:t>p </a:t>
            </a:r>
            <a:r>
              <a:rPr lang="en-US" sz="3840" dirty="0"/>
              <a:t>=.048</a:t>
            </a:r>
            <a:endParaRPr lang="nb-NO" sz="3840" dirty="0"/>
          </a:p>
          <a:p>
            <a:pPr marL="548627" lvl="1" indent="0">
              <a:buNone/>
            </a:pPr>
            <a:endParaRPr lang="en-US" sz="3840" dirty="0"/>
          </a:p>
        </p:txBody>
      </p:sp>
      <p:pic>
        <p:nvPicPr>
          <p:cNvPr id="10" name="Bilde 3" descr="Diagram&#10;&#10;Description automatically generated">
            <a:extLst>
              <a:ext uri="{FF2B5EF4-FFF2-40B4-BE49-F238E27FC236}">
                <a16:creationId xmlns:a16="http://schemas.microsoft.com/office/drawing/2014/main" id="{25552933-5955-4620-AD76-89A227B881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96784" y="3429002"/>
            <a:ext cx="1371599" cy="1371599"/>
          </a:xfrm>
          <a:prstGeom prst="rect">
            <a:avLst/>
          </a:prstGeom>
          <a:noFill/>
        </p:spPr>
      </p:pic>
      <p:pic>
        <p:nvPicPr>
          <p:cNvPr id="7" name="Picture 6">
            <a:extLst>
              <a:ext uri="{FF2B5EF4-FFF2-40B4-BE49-F238E27FC236}">
                <a16:creationId xmlns:a16="http://schemas.microsoft.com/office/drawing/2014/main" id="{D7CE797E-357F-4A0A-8DFA-A14666C617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67211" y="5511385"/>
            <a:ext cx="10856502" cy="2369377"/>
          </a:xfrm>
          <a:prstGeom prst="rect">
            <a:avLst/>
          </a:prstGeom>
        </p:spPr>
      </p:pic>
    </p:spTree>
    <p:custDataLst>
      <p:tags r:id="rId1"/>
    </p:custDataLst>
    <p:extLst>
      <p:ext uri="{BB962C8B-B14F-4D97-AF65-F5344CB8AC3E}">
        <p14:creationId xmlns:p14="http://schemas.microsoft.com/office/powerpoint/2010/main" val="32912246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6" presetClass="entr" presetSubtype="2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68096" y="395021"/>
            <a:ext cx="8273491" cy="2139696"/>
          </a:xfrm>
        </p:spPr>
        <p:txBody>
          <a:bodyPr anchor="b">
            <a:normAutofit/>
          </a:bodyPr>
          <a:lstStyle/>
          <a:p>
            <a:r>
              <a:rPr lang="en-US" sz="6480"/>
              <a:t>Risultati – TWLQ Task-Team</a:t>
            </a:r>
          </a:p>
        </p:txBody>
      </p:sp>
      <p:sp>
        <p:nvSpPr>
          <p:cNvPr id="11" name="Content Placeholder 10">
            <a:extLst>
              <a:ext uri="{FF2B5EF4-FFF2-40B4-BE49-F238E27FC236}">
                <a16:creationId xmlns:a16="http://schemas.microsoft.com/office/drawing/2014/main" id="{5FBD5653-A7D4-4C25-961E-59E0BA9060F3}"/>
              </a:ext>
            </a:extLst>
          </p:cNvPr>
          <p:cNvSpPr>
            <a:spLocks noGrp="1"/>
          </p:cNvSpPr>
          <p:nvPr>
            <p:ph idx="1"/>
          </p:nvPr>
        </p:nvSpPr>
        <p:spPr>
          <a:xfrm>
            <a:off x="768096" y="3247949"/>
            <a:ext cx="8273491" cy="4180637"/>
          </a:xfrm>
        </p:spPr>
        <p:txBody>
          <a:bodyPr>
            <a:normAutofit/>
          </a:bodyPr>
          <a:lstStyle/>
          <a:p>
            <a:r>
              <a:rPr lang="en-US" sz="2040"/>
              <a:t>Una maggiore variabilità dell'umore (β = -.322) e una maggiore attivazione (maggiore eccitazione; β =-.511) hanno predetto minori richieste di supporto da parte del team </a:t>
            </a:r>
          </a:p>
          <a:p>
            <a:pPr lvl="1"/>
            <a:r>
              <a:rPr lang="en-US" sz="2040" i="1"/>
              <a:t>R</a:t>
            </a:r>
            <a:r>
              <a:rPr lang="en-US" sz="2040" i="1" baseline="30000"/>
              <a:t>2</a:t>
            </a:r>
            <a:r>
              <a:rPr lang="en-US" sz="2040"/>
              <a:t> = 0,448, </a:t>
            </a:r>
            <a:r>
              <a:rPr lang="en-US" sz="2040" i="1"/>
              <a:t>F </a:t>
            </a:r>
            <a:r>
              <a:rPr lang="en-US" sz="2040"/>
              <a:t>= 4,06, </a:t>
            </a:r>
            <a:r>
              <a:rPr lang="en-US" sz="2040" i="1"/>
              <a:t>p </a:t>
            </a:r>
            <a:r>
              <a:rPr lang="en-US" sz="2040"/>
              <a:t>= 0,026 unilaterale</a:t>
            </a:r>
          </a:p>
          <a:p>
            <a:pPr hangingPunct="0"/>
            <a:r>
              <a:rPr lang="en-US" sz="2040"/>
              <a:t>Una maggiore variabilità ha predetto minori richieste di supporto da parte del team (</a:t>
            </a:r>
            <a:r>
              <a:rPr lang="en-US" sz="2040" i="1"/>
              <a:t>R</a:t>
            </a:r>
            <a:r>
              <a:rPr lang="en-US" sz="2040" i="1" baseline="30000"/>
              <a:t>2 </a:t>
            </a:r>
            <a:r>
              <a:rPr lang="en-US" sz="2040"/>
              <a:t> = .523, </a:t>
            </a:r>
            <a:r>
              <a:rPr lang="en-US" sz="2040" i="1"/>
              <a:t>F </a:t>
            </a:r>
            <a:r>
              <a:rPr lang="en-US" sz="2040"/>
              <a:t>= 3,29, </a:t>
            </a:r>
            <a:r>
              <a:rPr lang="en-US" sz="2040" i="1"/>
              <a:t>p </a:t>
            </a:r>
            <a:r>
              <a:rPr lang="en-US" sz="2040"/>
              <a:t>= .036 unilaterale)</a:t>
            </a:r>
          </a:p>
          <a:p>
            <a:pPr lvl="1" hangingPunct="0"/>
            <a:r>
              <a:rPr lang="en-US" sz="2040"/>
              <a:t>Umore (β = -.423)</a:t>
            </a:r>
          </a:p>
          <a:p>
            <a:pPr lvl="1" hangingPunct="0"/>
            <a:r>
              <a:rPr lang="en-US" sz="2040"/>
              <a:t>Attivazione (β = -.282)</a:t>
            </a:r>
          </a:p>
          <a:p>
            <a:pPr lvl="1" hangingPunct="0"/>
            <a:r>
              <a:rPr lang="en-US" sz="2040"/>
              <a:t>Controllo (β = -.323)</a:t>
            </a:r>
            <a:endParaRPr lang="nb-NO" sz="2040"/>
          </a:p>
          <a:p>
            <a:pPr hangingPunct="0"/>
            <a:r>
              <a:rPr lang="en-US" sz="2040"/>
              <a:t>Un maggiore controllo variabile era associato a un minore supporto emotivo da parte del team, ma questo dato non era significativo </a:t>
            </a:r>
          </a:p>
          <a:p>
            <a:pPr lvl="1" hangingPunct="0"/>
            <a:r>
              <a:rPr lang="en-US" sz="2040"/>
              <a:t>(</a:t>
            </a:r>
            <a:r>
              <a:rPr lang="en-US" sz="2040" i="1"/>
              <a:t>r </a:t>
            </a:r>
            <a:r>
              <a:rPr lang="en-US" sz="2040"/>
              <a:t>= -.473, </a:t>
            </a:r>
            <a:r>
              <a:rPr lang="en-US" sz="2040" i="1"/>
              <a:t>p </a:t>
            </a:r>
            <a:r>
              <a:rPr lang="en-US" sz="2040"/>
              <a:t>= .051)</a:t>
            </a:r>
          </a:p>
        </p:txBody>
      </p:sp>
      <p:pic>
        <p:nvPicPr>
          <p:cNvPr id="10" name="Bilde 3" descr="Diagram&#10;&#10;Description automatically generated">
            <a:extLst>
              <a:ext uri="{FF2B5EF4-FFF2-40B4-BE49-F238E27FC236}">
                <a16:creationId xmlns:a16="http://schemas.microsoft.com/office/drawing/2014/main" id="{25552933-5955-4620-AD76-89A227B881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50370" y="146485"/>
            <a:ext cx="2132027" cy="2132027"/>
          </a:xfrm>
          <a:prstGeom prst="rect">
            <a:avLst/>
          </a:prstGeom>
          <a:noFill/>
        </p:spPr>
      </p:pic>
      <p:pic>
        <p:nvPicPr>
          <p:cNvPr id="4" name="Picture 3">
            <a:extLst>
              <a:ext uri="{FF2B5EF4-FFF2-40B4-BE49-F238E27FC236}">
                <a16:creationId xmlns:a16="http://schemas.microsoft.com/office/drawing/2014/main" id="{71CBFF9A-532E-4514-8A93-D1230B76BE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60979" y="3811132"/>
            <a:ext cx="5367588" cy="3441620"/>
          </a:xfrm>
          <a:prstGeom prst="rect">
            <a:avLst/>
          </a:prstGeom>
        </p:spPr>
      </p:pic>
    </p:spTree>
    <p:custDataLst>
      <p:tags r:id="rId1"/>
    </p:custDataLst>
    <p:extLst>
      <p:ext uri="{BB962C8B-B14F-4D97-AF65-F5344CB8AC3E}">
        <p14:creationId xmlns:p14="http://schemas.microsoft.com/office/powerpoint/2010/main" val="35454215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76.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60F17-924C-5441-88F8-67D6998B6CE9}"/>
              </a:ext>
            </a:extLst>
          </p:cNvPr>
          <p:cNvSpPr>
            <a:spLocks noGrp="1"/>
          </p:cNvSpPr>
          <p:nvPr>
            <p:ph type="title"/>
          </p:nvPr>
        </p:nvSpPr>
        <p:spPr>
          <a:xfrm>
            <a:off x="1310065" y="306263"/>
            <a:ext cx="12487214" cy="491225"/>
          </a:xfrm>
        </p:spPr>
        <p:txBody>
          <a:bodyPr/>
          <a:lstStyle/>
          <a:p>
            <a:r>
              <a:rPr lang="en" sz="2880" dirty="0">
                <a:latin typeface="Palatino Linotype" panose="02040502050505030304" pitchFamily="18" charset="0"/>
              </a:rPr>
              <a:t>La consapevolezza come fattore umano nella formazione sulla difesa informatica</a:t>
            </a:r>
            <a:endParaRPr lang="en-NO" sz="2880" dirty="0">
              <a:latin typeface="Palatino Linotype" panose="02040502050505030304" pitchFamily="18" charset="0"/>
            </a:endParaRPr>
          </a:p>
        </p:txBody>
      </p:sp>
      <p:pic>
        <p:nvPicPr>
          <p:cNvPr id="10" name="Picture 9" descr="A close up of a map&#10;&#10;Description automatically generated">
            <a:extLst>
              <a:ext uri="{FF2B5EF4-FFF2-40B4-BE49-F238E27FC236}">
                <a16:creationId xmlns:a16="http://schemas.microsoft.com/office/drawing/2014/main" id="{5A4A65C3-6444-7E43-A3CF-01D1F39E94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10846352" y="-36311"/>
            <a:ext cx="2255934" cy="4929378"/>
          </a:xfrm>
          <a:prstGeom prst="rect">
            <a:avLst/>
          </a:prstGeom>
        </p:spPr>
      </p:pic>
      <p:sp>
        <p:nvSpPr>
          <p:cNvPr id="7" name="Rectangle 6">
            <a:extLst>
              <a:ext uri="{FF2B5EF4-FFF2-40B4-BE49-F238E27FC236}">
                <a16:creationId xmlns:a16="http://schemas.microsoft.com/office/drawing/2014/main" id="{49ED7DB7-065F-9D47-BD69-437C2F2302E7}"/>
              </a:ext>
            </a:extLst>
          </p:cNvPr>
          <p:cNvSpPr/>
          <p:nvPr/>
        </p:nvSpPr>
        <p:spPr>
          <a:xfrm>
            <a:off x="1264717" y="1059656"/>
            <a:ext cx="8184083" cy="978729"/>
          </a:xfrm>
          <a:prstGeom prst="rect">
            <a:avLst/>
          </a:prstGeom>
        </p:spPr>
        <p:txBody>
          <a:bodyPr wrap="square">
            <a:spAutoFit/>
          </a:bodyPr>
          <a:lstStyle/>
          <a:p>
            <a:pPr defTabSz="1097280"/>
            <a:r>
              <a:rPr lang="en-GB" sz="2880" b="1" i="1" dirty="0">
                <a:solidFill>
                  <a:prstClr val="black"/>
                </a:solidFill>
                <a:latin typeface="Palatino Linotype" panose="02040502050505030304" pitchFamily="18" charset="0"/>
              </a:rPr>
              <a:t>Presentare un approccio alla formazione sulla difesa informatica che supporti una migliore prassi del cyberpower </a:t>
            </a:r>
            <a:endParaRPr lang="en-GB" sz="2880" dirty="0">
              <a:solidFill>
                <a:prstClr val="black"/>
              </a:solidFill>
              <a:latin typeface="Palatino Linotype" panose="02040502050505030304" pitchFamily="18" charset="0"/>
            </a:endParaRPr>
          </a:p>
        </p:txBody>
      </p:sp>
      <p:sp>
        <p:nvSpPr>
          <p:cNvPr id="3" name="TextBox 2">
            <a:extLst>
              <a:ext uri="{FF2B5EF4-FFF2-40B4-BE49-F238E27FC236}">
                <a16:creationId xmlns:a16="http://schemas.microsoft.com/office/drawing/2014/main" id="{118F14A5-6590-8B4E-9396-6EBE08A59A4C}"/>
              </a:ext>
            </a:extLst>
          </p:cNvPr>
          <p:cNvSpPr txBox="1"/>
          <p:nvPr/>
        </p:nvSpPr>
        <p:spPr>
          <a:xfrm>
            <a:off x="9509631" y="3605629"/>
            <a:ext cx="4198456" cy="338554"/>
          </a:xfrm>
          <a:prstGeom prst="rect">
            <a:avLst/>
          </a:prstGeom>
          <a:noFill/>
        </p:spPr>
        <p:txBody>
          <a:bodyPr wrap="square" rtlCol="0">
            <a:spAutoFit/>
          </a:bodyPr>
          <a:lstStyle/>
          <a:p>
            <a:pPr defTabSz="1097280"/>
            <a:r>
              <a:rPr lang="en-NO" sz="1600" dirty="0">
                <a:solidFill>
                  <a:prstClr val="black"/>
                </a:solidFill>
                <a:latin typeface="Palatino Linotype" panose="02040502050505030304" pitchFamily="18" charset="0"/>
              </a:rPr>
              <a:t>Istantanea della cronologia retrospettiva SOC [1]</a:t>
            </a:r>
          </a:p>
        </p:txBody>
      </p:sp>
      <p:pic>
        <p:nvPicPr>
          <p:cNvPr id="4" name="Picture 1" descr="page5image20772880">
            <a:extLst>
              <a:ext uri="{FF2B5EF4-FFF2-40B4-BE49-F238E27FC236}">
                <a16:creationId xmlns:a16="http://schemas.microsoft.com/office/drawing/2014/main" id="{A832D8F4-7817-0641-9777-F8167E74F576}"/>
              </a:ext>
            </a:extLst>
          </p:cNvPr>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1459818" y="2505490"/>
            <a:ext cx="7318424" cy="47958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0C6B923-AE5D-484F-A20C-33E37A2652FA}"/>
              </a:ext>
            </a:extLst>
          </p:cNvPr>
          <p:cNvSpPr/>
          <p:nvPr/>
        </p:nvSpPr>
        <p:spPr>
          <a:xfrm>
            <a:off x="9038417" y="4098147"/>
            <a:ext cx="5304220" cy="3637919"/>
          </a:xfrm>
          <a:prstGeom prst="rect">
            <a:avLst/>
          </a:prstGeom>
          <a:ln>
            <a:solidFill>
              <a:schemeClr val="tx1"/>
            </a:solidFill>
          </a:ln>
        </p:spPr>
        <p:txBody>
          <a:bodyPr wrap="square">
            <a:spAutoFit/>
          </a:bodyPr>
          <a:lstStyle/>
          <a:p>
            <a:pPr defTabSz="1097280"/>
            <a:r>
              <a:rPr lang="en" sz="2560" b="1" dirty="0">
                <a:solidFill>
                  <a:prstClr val="black"/>
                </a:solidFill>
                <a:latin typeface="Palatino Linotype" panose="02040502050505030304" pitchFamily="18" charset="0"/>
              </a:rPr>
              <a:t>Risultati</a:t>
            </a:r>
            <a:r>
              <a:rPr lang="en" sz="2560" dirty="0">
                <a:solidFill>
                  <a:prstClr val="black"/>
                </a:solidFill>
                <a:latin typeface="Palatino Linotype" panose="02040502050505030304" pitchFamily="18" charset="0"/>
              </a:rPr>
              <a:t>: grazie all'inclusione di concetti scientificamente validati che favoriscono la comprensione, l'accurata percezione di sé, la motivazione e la riduzione del carico di lavoro del team, l'NDCA è in grado di preservare la complessità durante i lunghi periodi di formazione sulla difesa informatica per gli operatori informatici di livello principiante. </a:t>
            </a:r>
            <a:endParaRPr lang="en-NO" sz="2560" dirty="0">
              <a:solidFill>
                <a:prstClr val="black"/>
              </a:solidFill>
              <a:latin typeface="Palatino Linotype" panose="02040502050505030304" pitchFamily="18" charset="0"/>
            </a:endParaRPr>
          </a:p>
        </p:txBody>
      </p:sp>
      <p:sp>
        <p:nvSpPr>
          <p:cNvPr id="5" name="TextBox 4">
            <a:extLst>
              <a:ext uri="{FF2B5EF4-FFF2-40B4-BE49-F238E27FC236}">
                <a16:creationId xmlns:a16="http://schemas.microsoft.com/office/drawing/2014/main" id="{B57635B0-6748-9B43-8D56-90195E8FB937}"/>
              </a:ext>
            </a:extLst>
          </p:cNvPr>
          <p:cNvSpPr txBox="1"/>
          <p:nvPr/>
        </p:nvSpPr>
        <p:spPr>
          <a:xfrm>
            <a:off x="1084270" y="7875808"/>
            <a:ext cx="10905932" cy="289310"/>
          </a:xfrm>
          <a:prstGeom prst="rect">
            <a:avLst/>
          </a:prstGeom>
          <a:noFill/>
        </p:spPr>
        <p:txBody>
          <a:bodyPr wrap="square" rtlCol="0">
            <a:spAutoFit/>
          </a:bodyPr>
          <a:lstStyle/>
          <a:p>
            <a:pPr defTabSz="1097280"/>
            <a:r>
              <a:rPr lang="en-NO" sz="1280" dirty="0">
                <a:solidFill>
                  <a:prstClr val="black"/>
                </a:solidFill>
                <a:latin typeface="Palatino Linotype" panose="02040502050505030304" pitchFamily="18" charset="0"/>
              </a:rPr>
              <a:t>1. Questo è un segmento della cronologia di un mentore esperto prodotta durante il CDX 2018. Utilizzato con il permesso del mentore, il Maggiore Dyrkolbotn PhD.</a:t>
            </a:r>
          </a:p>
        </p:txBody>
      </p:sp>
    </p:spTree>
    <p:extLst>
      <p:ext uri="{BB962C8B-B14F-4D97-AF65-F5344CB8AC3E}">
        <p14:creationId xmlns:p14="http://schemas.microsoft.com/office/powerpoint/2010/main" val="35559518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7.xml><?xml version="1.0" encoding="utf-8"?>
<p:sld xmlns:a16="http://schemas.microsoft.com/office/drawing/2014/main" xmlns:adec="http://schemas.microsoft.com/office/drawing/2017/decorative" xmlns:p16="http://schemas.microsoft.com/office/powerpoint/2015/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9000" b="-9000"/>
          </a:stretch>
        </a:blip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8"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2" name="Freeform: Shape 2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5000725" cy="82296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5" name="Tittel 2">
            <a:extLst>
              <a:ext uri="{FF2B5EF4-FFF2-40B4-BE49-F238E27FC236}">
                <a16:creationId xmlns:a16="http://schemas.microsoft.com/office/drawing/2014/main" id="{0130F847-9A87-AB4D-8D0D-FF9DA6C9AB2A}"/>
              </a:ext>
            </a:extLst>
          </p:cNvPr>
          <p:cNvSpPr txBox="1">
            <a:spLocks/>
          </p:cNvSpPr>
          <p:nvPr/>
        </p:nvSpPr>
        <p:spPr>
          <a:xfrm>
            <a:off x="824201" y="1384287"/>
            <a:ext cx="3840480" cy="5353396"/>
          </a:xfrm>
          <a:prstGeom prst="rect">
            <a:avLst/>
          </a:prstGeom>
        </p:spPr>
        <p:txBody>
          <a:bodyPr vert="horz" lIns="109728" tIns="54864" rIns="109728" bIns="54864" rtlCol="0" anchor="ctr" anchorCtr="0">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a:lnSpc>
                <a:spcPct val="90000"/>
              </a:lnSpc>
              <a:spcAft>
                <a:spcPts val="720"/>
              </a:spcAft>
            </a:pPr>
            <a:r>
              <a:rPr lang="en-US" sz="4440">
                <a:solidFill>
                  <a:srgbClr val="FFFFFF"/>
                </a:solidFill>
                <a:latin typeface="Calibri Light" panose="020F0302020204030204"/>
              </a:rPr>
              <a:t>Quantità e caratteristiche della comunicazione in base alle mutevoli esigenze della situazione </a:t>
            </a:r>
          </a:p>
        </p:txBody>
      </p:sp>
      <p:sp>
        <p:nvSpPr>
          <p:cNvPr id="24" name="Arc 2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060483" y="2946575"/>
            <a:ext cx="4900120" cy="490012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097280"/>
            <a:endParaRPr lang="en-US" sz="2160" dirty="0">
              <a:solidFill>
                <a:prstClr val="black"/>
              </a:solidFill>
              <a:latin typeface="Calibri" panose="020F0502020204030204"/>
            </a:endParaRPr>
          </a:p>
        </p:txBody>
      </p:sp>
      <p:sp>
        <p:nvSpPr>
          <p:cNvPr id="2" name="TekstSylinder 1"/>
          <p:cNvSpPr txBox="1"/>
          <p:nvPr/>
        </p:nvSpPr>
        <p:spPr>
          <a:xfrm>
            <a:off x="5336770" y="709613"/>
            <a:ext cx="8287789" cy="6702743"/>
          </a:xfrm>
          <a:prstGeom prst="rect">
            <a:avLst/>
          </a:prstGeom>
        </p:spPr>
        <p:txBody>
          <a:bodyPr vert="horz" lIns="109728" tIns="54864" rIns="109728" bIns="54864" rtlCol="0" anchor="ctr">
            <a:normAutofit/>
          </a:bodyPr>
          <a:lstStyle/>
          <a:p>
            <a:pPr indent="-274320" defTabSz="1097280">
              <a:lnSpc>
                <a:spcPct val="90000"/>
              </a:lnSpc>
              <a:spcAft>
                <a:spcPts val="720"/>
              </a:spcAft>
              <a:buFont typeface="Arial" panose="020B0604020202020204" pitchFamily="34" charset="0"/>
              <a:buChar char="•"/>
            </a:pPr>
            <a:r>
              <a:rPr lang="en-US" sz="2160" dirty="0">
                <a:solidFill>
                  <a:prstClr val="black"/>
                </a:solidFill>
                <a:latin typeface="Calibri" panose="020F0502020204030204"/>
              </a:rPr>
              <a:t>Una comunicazione eccessiva durante gli incidenti di minaccia informatica può essere dannosa per le prestazioni</a:t>
            </a:r>
          </a:p>
          <a:p>
            <a:pPr indent="-274320" defTabSz="1097280">
              <a:lnSpc>
                <a:spcPct val="90000"/>
              </a:lnSpc>
              <a:spcAft>
                <a:spcPts val="720"/>
              </a:spcAft>
              <a:buFont typeface="Arial" panose="020B0604020202020204" pitchFamily="34" charset="0"/>
              <a:buChar char="•"/>
            </a:pPr>
            <a:endParaRPr lang="en-US" sz="2160" dirty="0">
              <a:solidFill>
                <a:prstClr val="black"/>
              </a:solidFill>
              <a:latin typeface="Calibri" panose="020F0502020204030204"/>
            </a:endParaRPr>
          </a:p>
          <a:p>
            <a:pPr marL="457188" indent="-274320" defTabSz="1097280">
              <a:lnSpc>
                <a:spcPct val="90000"/>
              </a:lnSpc>
              <a:spcAft>
                <a:spcPts val="720"/>
              </a:spcAft>
              <a:buFont typeface="Arial" panose="020B0604020202020204" pitchFamily="34" charset="0"/>
              <a:buChar char="•"/>
            </a:pPr>
            <a:r>
              <a:rPr lang="en-US" sz="2160" dirty="0">
                <a:solidFill>
                  <a:prstClr val="black"/>
                </a:solidFill>
                <a:latin typeface="Calibri" panose="020F0502020204030204"/>
              </a:rPr>
              <a:t>Potrebbe dipendere dal livello di competenza </a:t>
            </a:r>
          </a:p>
          <a:p>
            <a:pPr marL="457188" indent="-274320" defTabSz="1097280">
              <a:lnSpc>
                <a:spcPct val="90000"/>
              </a:lnSpc>
              <a:spcAft>
                <a:spcPts val="720"/>
              </a:spcAft>
              <a:buFont typeface="Arial" panose="020B0604020202020204" pitchFamily="34" charset="0"/>
              <a:buChar char="•"/>
            </a:pPr>
            <a:endParaRPr lang="en-US" sz="2160" dirty="0">
              <a:solidFill>
                <a:prstClr val="black"/>
              </a:solidFill>
              <a:latin typeface="Calibri" panose="020F0502020204030204"/>
            </a:endParaRPr>
          </a:p>
          <a:p>
            <a:pPr marL="457188" indent="-274320" defTabSz="1097280">
              <a:lnSpc>
                <a:spcPct val="90000"/>
              </a:lnSpc>
              <a:spcAft>
                <a:spcPts val="720"/>
              </a:spcAft>
              <a:buFont typeface="Arial" panose="020B0604020202020204" pitchFamily="34" charset="0"/>
              <a:buChar char="•"/>
            </a:pPr>
            <a:r>
              <a:rPr lang="en-US" sz="2160" dirty="0">
                <a:solidFill>
                  <a:prstClr val="black"/>
                </a:solidFill>
                <a:latin typeface="Calibri" panose="020F0502020204030204"/>
              </a:rPr>
              <a:t>Potrebbe dipendere dalla qualità e dal tipo di comunicazione e dalla natura dell'attività</a:t>
            </a:r>
          </a:p>
          <a:p>
            <a:pPr marL="1188690" lvl="1" indent="-274320" defTabSz="1097280">
              <a:lnSpc>
                <a:spcPct val="90000"/>
              </a:lnSpc>
              <a:spcAft>
                <a:spcPts val="720"/>
              </a:spcAft>
              <a:buFont typeface="Arial" panose="020B0604020202020204" pitchFamily="34" charset="0"/>
              <a:buChar char="•"/>
            </a:pPr>
            <a:r>
              <a:rPr lang="en-US" sz="2160" dirty="0">
                <a:solidFill>
                  <a:prstClr val="black"/>
                </a:solidFill>
                <a:latin typeface="Calibri" panose="020F0502020204030204"/>
              </a:rPr>
              <a:t>Comunicazione insufficiente e mancanza di feedback</a:t>
            </a:r>
          </a:p>
          <a:p>
            <a:pPr marL="1188690" lvl="1" indent="-274320" defTabSz="1097280">
              <a:lnSpc>
                <a:spcPct val="90000"/>
              </a:lnSpc>
              <a:spcAft>
                <a:spcPts val="720"/>
              </a:spcAft>
              <a:buFont typeface="Arial" panose="020B0604020202020204" pitchFamily="34" charset="0"/>
              <a:buChar char="•"/>
            </a:pPr>
            <a:r>
              <a:rPr lang="en-US" sz="2160" dirty="0">
                <a:solidFill>
                  <a:prstClr val="black"/>
                </a:solidFill>
                <a:latin typeface="Calibri" panose="020F0502020204030204"/>
              </a:rPr>
              <a:t>Carico cognitivo</a:t>
            </a:r>
          </a:p>
          <a:p>
            <a:pPr marL="457188" indent="-274320" defTabSz="1097280">
              <a:lnSpc>
                <a:spcPct val="90000"/>
              </a:lnSpc>
              <a:spcAft>
                <a:spcPts val="720"/>
              </a:spcAft>
              <a:buFont typeface="Arial" panose="020B0604020202020204" pitchFamily="34" charset="0"/>
              <a:buChar char="•"/>
            </a:pPr>
            <a:endParaRPr lang="en-US" sz="2160" dirty="0">
              <a:solidFill>
                <a:prstClr val="black"/>
              </a:solidFill>
              <a:latin typeface="Calibri" panose="020F0502020204030204"/>
            </a:endParaRPr>
          </a:p>
          <a:p>
            <a:pPr marL="457188" indent="-274320" defTabSz="1097280">
              <a:lnSpc>
                <a:spcPct val="90000"/>
              </a:lnSpc>
              <a:spcAft>
                <a:spcPts val="720"/>
              </a:spcAft>
              <a:buFont typeface="Arial" panose="020B0604020202020204" pitchFamily="34" charset="0"/>
              <a:buChar char="•"/>
            </a:pPr>
            <a:r>
              <a:rPr lang="en-US" sz="2160" dirty="0">
                <a:solidFill>
                  <a:prstClr val="black"/>
                </a:solidFill>
                <a:latin typeface="Calibri" panose="020F0502020204030204"/>
              </a:rPr>
              <a:t>Gestione delle attività di manutenzione, scenari imprevisti, aggiornamento dello stato di avanzamento delle attività e assistenza</a:t>
            </a:r>
          </a:p>
          <a:p>
            <a:pPr marL="457188" indent="-274320" defTabSz="1097280">
              <a:lnSpc>
                <a:spcPct val="90000"/>
              </a:lnSpc>
              <a:spcAft>
                <a:spcPts val="720"/>
              </a:spcAft>
              <a:buFont typeface="Arial" panose="020B0604020202020204" pitchFamily="34" charset="0"/>
              <a:buChar char="•"/>
            </a:pPr>
            <a:endParaRPr lang="en-US" sz="2160" dirty="0">
              <a:solidFill>
                <a:prstClr val="black"/>
              </a:solidFill>
              <a:latin typeface="Calibri" panose="020F0502020204030204"/>
            </a:endParaRPr>
          </a:p>
          <a:p>
            <a:pPr marL="457188" indent="-274320" defTabSz="1097280">
              <a:lnSpc>
                <a:spcPct val="90000"/>
              </a:lnSpc>
              <a:spcAft>
                <a:spcPts val="720"/>
              </a:spcAft>
              <a:buFont typeface="Arial" panose="020B0604020202020204" pitchFamily="34" charset="0"/>
              <a:buChar char="•"/>
            </a:pPr>
            <a:r>
              <a:rPr lang="en-US" sz="2160" dirty="0">
                <a:solidFill>
                  <a:prstClr val="black"/>
                </a:solidFill>
                <a:latin typeface="Calibri" panose="020F0502020204030204"/>
              </a:rPr>
              <a:t>La leadership distribuita del team potrebbe mitigare alcuni dei problemi</a:t>
            </a:r>
          </a:p>
          <a:p>
            <a:pPr indent="-274320" defTabSz="1097280">
              <a:lnSpc>
                <a:spcPct val="90000"/>
              </a:lnSpc>
              <a:spcAft>
                <a:spcPts val="720"/>
              </a:spcAft>
              <a:buFont typeface="Arial" panose="020B0604020202020204" pitchFamily="34" charset="0"/>
              <a:buChar char="•"/>
            </a:pPr>
            <a:endParaRPr lang="en-US" sz="2160" dirty="0">
              <a:solidFill>
                <a:prstClr val="black"/>
              </a:solidFill>
              <a:latin typeface="Calibri" panose="020F0502020204030204"/>
            </a:endParaRPr>
          </a:p>
        </p:txBody>
      </p:sp>
      <p:sp>
        <p:nvSpPr>
          <p:cNvPr id="4" name="Plassholder for lysbildenummer 3"/>
          <p:cNvSpPr>
            <a:spLocks noGrp="1"/>
          </p:cNvSpPr>
          <p:nvPr>
            <p:ph type="sldNum" sz="quarter" idx="12"/>
          </p:nvPr>
        </p:nvSpPr>
        <p:spPr>
          <a:xfrm>
            <a:off x="11449877" y="7627621"/>
            <a:ext cx="2174682" cy="438150"/>
          </a:xfrm>
        </p:spPr>
        <p:txBody>
          <a:bodyPr vert="horz" lIns="109728" tIns="54864" rIns="109728" bIns="54864" rtlCol="0" anchor="ctr">
            <a:normAutofit/>
          </a:bodyPr>
          <a:lstStyle/>
          <a:p>
            <a:pPr defTabSz="1097280">
              <a:spcAft>
                <a:spcPts val="720"/>
              </a:spcAft>
            </a:pPr>
            <a:fld id="{91853A39-49B3-554A-AE82-85611CEBD8E3}" type="slidenum">
              <a:rPr lang="en-US">
                <a:solidFill>
                  <a:prstClr val="black">
                    <a:tint val="75000"/>
                  </a:prstClr>
                </a:solidFill>
                <a:latin typeface="Calibri" panose="020F0502020204030204"/>
              </a:rPr>
              <a:t>77</a:t>
            </a:fld>
            <a:endParaRPr lang="en-US">
              <a:solidFill>
                <a:prstClr val="black">
                  <a:tint val="75000"/>
                </a:prstClr>
              </a:solidFill>
              <a:latin typeface="Calibri" panose="020F0502020204030204"/>
            </a:endParaRPr>
          </a:p>
        </p:txBody>
      </p:sp>
    </p:spTree>
    <p:custDataLst>
      <p:tags r:id="rId1"/>
    </p:custDataLst>
    <p:extLst>
      <p:ext uri="{BB962C8B-B14F-4D97-AF65-F5344CB8AC3E}">
        <p14:creationId xmlns:p14="http://schemas.microsoft.com/office/powerpoint/2010/main" val="11247664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16="http://schemas.microsoft.com/office/drawing/2014/main" xmlns:adec="http://schemas.microsoft.com/office/drawing/2017/decorative" xmlns:p16="http://schemas.microsoft.com/office/powerpoint/2015/main" xmlns:ask="http://schemas.microsoft.com/office/drawing/2018/sketchyshapes"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4">
            <a:alphaModFix amt="30000"/>
            <a:lum/>
          </a:blip>
          <a:srcRect/>
          <a:stretch>
            <a:fillRect l="-4000" r="-4000"/>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0" name="Tittel 2">
            <a:extLst>
              <a:ext uri="{FF2B5EF4-FFF2-40B4-BE49-F238E27FC236}">
                <a16:creationId xmlns:a16="http://schemas.microsoft.com/office/drawing/2014/main" id="{0130F847-9A87-AB4D-8D0D-FF9DA6C9AB2A}"/>
              </a:ext>
            </a:extLst>
          </p:cNvPr>
          <p:cNvSpPr txBox="1">
            <a:spLocks/>
          </p:cNvSpPr>
          <p:nvPr/>
        </p:nvSpPr>
        <p:spPr>
          <a:xfrm>
            <a:off x="768096" y="395021"/>
            <a:ext cx="8273491" cy="2139696"/>
          </a:xfrm>
          <a:prstGeom prst="rect">
            <a:avLst/>
          </a:prstGeom>
        </p:spPr>
        <p:txBody>
          <a:bodyPr vert="horz" lIns="109728" tIns="54864" rIns="109728" bIns="54864" rtlCol="0" anchor="b" anchorCtr="0">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a:lnSpc>
                <a:spcPct val="90000"/>
              </a:lnSpc>
              <a:spcAft>
                <a:spcPts val="720"/>
              </a:spcAft>
            </a:pPr>
            <a:r>
              <a:rPr lang="en-US" sz="5040">
                <a:solidFill>
                  <a:prstClr val="black"/>
                </a:solidFill>
                <a:latin typeface="Calibri Light" panose="020F0302020204030204"/>
              </a:rPr>
              <a:t>Pratiche collaborative dei CO durante la creazione e la condivisione degli RCP</a:t>
            </a:r>
          </a:p>
        </p:txBody>
      </p:sp>
      <p:sp>
        <p:nvSpPr>
          <p:cNvPr id="1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743" y="2874873"/>
            <a:ext cx="5092307" cy="21946"/>
          </a:xfrm>
          <a:custGeom>
            <a:avLst/>
            <a:gdLst>
              <a:gd name="csX0" fmla="*/ 0 w 5092307"/>
              <a:gd name="csY0" fmla="*/ 0 h 21946"/>
              <a:gd name="csX1" fmla="*/ 483769 w 5092307"/>
              <a:gd name="csY1" fmla="*/ 0 h 21946"/>
              <a:gd name="csX2" fmla="*/ 1222154 w 5092307"/>
              <a:gd name="csY2" fmla="*/ 0 h 21946"/>
              <a:gd name="csX3" fmla="*/ 1756846 w 5092307"/>
              <a:gd name="csY3" fmla="*/ 0 h 21946"/>
              <a:gd name="csX4" fmla="*/ 2291538 w 5092307"/>
              <a:gd name="csY4" fmla="*/ 0 h 21946"/>
              <a:gd name="csX5" fmla="*/ 2979000 w 5092307"/>
              <a:gd name="csY5" fmla="*/ 0 h 21946"/>
              <a:gd name="csX6" fmla="*/ 3666461 w 5092307"/>
              <a:gd name="csY6" fmla="*/ 0 h 21946"/>
              <a:gd name="csX7" fmla="*/ 4252076 w 5092307"/>
              <a:gd name="csY7" fmla="*/ 0 h 21946"/>
              <a:gd name="csX8" fmla="*/ 5092307 w 5092307"/>
              <a:gd name="csY8" fmla="*/ 0 h 21946"/>
              <a:gd name="csX9" fmla="*/ 5092307 w 5092307"/>
              <a:gd name="csY9" fmla="*/ 21946 h 21946"/>
              <a:gd name="csX10" fmla="*/ 4455769 w 5092307"/>
              <a:gd name="csY10" fmla="*/ 21946 h 21946"/>
              <a:gd name="csX11" fmla="*/ 3717384 w 5092307"/>
              <a:gd name="csY11" fmla="*/ 21946 h 21946"/>
              <a:gd name="csX12" fmla="*/ 3233615 w 5092307"/>
              <a:gd name="csY12" fmla="*/ 21946 h 21946"/>
              <a:gd name="csX13" fmla="*/ 2546154 w 5092307"/>
              <a:gd name="csY13" fmla="*/ 21946 h 21946"/>
              <a:gd name="csX14" fmla="*/ 1960538 w 5092307"/>
              <a:gd name="csY14" fmla="*/ 21946 h 21946"/>
              <a:gd name="csX15" fmla="*/ 1374923 w 5092307"/>
              <a:gd name="csY15" fmla="*/ 21946 h 21946"/>
              <a:gd name="csX16" fmla="*/ 738385 w 5092307"/>
              <a:gd name="csY16" fmla="*/ 21946 h 21946"/>
              <a:gd name="csX17" fmla="*/ 0 w 5092307"/>
              <a:gd name="csY17" fmla="*/ 21946 h 21946"/>
              <a:gd name="csX18" fmla="*/ 0 w 5092307"/>
              <a:gd name="csY18" fmla="*/ 0 h 219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092307" h="21946" fill="none" extrusionOk="0">
                <a:moveTo>
                  <a:pt x="0" y="0"/>
                </a:moveTo>
                <a:cubicBezTo>
                  <a:pt x="126622" y="2207"/>
                  <a:pt x="310281" y="-9618"/>
                  <a:pt x="483769" y="0"/>
                </a:cubicBezTo>
                <a:cubicBezTo>
                  <a:pt x="657257" y="9618"/>
                  <a:pt x="962372" y="-35609"/>
                  <a:pt x="1222154" y="0"/>
                </a:cubicBezTo>
                <a:cubicBezTo>
                  <a:pt x="1481937" y="35609"/>
                  <a:pt x="1599378" y="20188"/>
                  <a:pt x="1756846" y="0"/>
                </a:cubicBezTo>
                <a:cubicBezTo>
                  <a:pt x="1914314" y="-20188"/>
                  <a:pt x="2080092" y="-5105"/>
                  <a:pt x="2291538" y="0"/>
                </a:cubicBezTo>
                <a:cubicBezTo>
                  <a:pt x="2502984" y="5105"/>
                  <a:pt x="2714641" y="617"/>
                  <a:pt x="2979000" y="0"/>
                </a:cubicBezTo>
                <a:cubicBezTo>
                  <a:pt x="3243359" y="-617"/>
                  <a:pt x="3339677" y="-32878"/>
                  <a:pt x="3666461" y="0"/>
                </a:cubicBezTo>
                <a:cubicBezTo>
                  <a:pt x="3993245" y="32878"/>
                  <a:pt x="3959356" y="10646"/>
                  <a:pt x="4252076" y="0"/>
                </a:cubicBezTo>
                <a:cubicBezTo>
                  <a:pt x="4544797" y="-10646"/>
                  <a:pt x="4803806" y="-6208"/>
                  <a:pt x="5092307" y="0"/>
                </a:cubicBezTo>
                <a:cubicBezTo>
                  <a:pt x="5092586" y="4631"/>
                  <a:pt x="5092360" y="16862"/>
                  <a:pt x="5092307" y="21946"/>
                </a:cubicBezTo>
                <a:cubicBezTo>
                  <a:pt x="4963024" y="39542"/>
                  <a:pt x="4769693" y="24041"/>
                  <a:pt x="4455769" y="21946"/>
                </a:cubicBezTo>
                <a:cubicBezTo>
                  <a:pt x="4141845" y="19851"/>
                  <a:pt x="3943439" y="-13029"/>
                  <a:pt x="3717384" y="21946"/>
                </a:cubicBezTo>
                <a:cubicBezTo>
                  <a:pt x="3491329" y="56921"/>
                  <a:pt x="3361256" y="34282"/>
                  <a:pt x="3233615" y="21946"/>
                </a:cubicBezTo>
                <a:cubicBezTo>
                  <a:pt x="3105974" y="9610"/>
                  <a:pt x="2872163" y="30197"/>
                  <a:pt x="2546154" y="21946"/>
                </a:cubicBezTo>
                <a:cubicBezTo>
                  <a:pt x="2220145" y="13695"/>
                  <a:pt x="2168829" y="22450"/>
                  <a:pt x="1960538" y="21946"/>
                </a:cubicBezTo>
                <a:cubicBezTo>
                  <a:pt x="1752247" y="21442"/>
                  <a:pt x="1523678" y="13932"/>
                  <a:pt x="1374923" y="21946"/>
                </a:cubicBezTo>
                <a:cubicBezTo>
                  <a:pt x="1226168" y="29960"/>
                  <a:pt x="928094" y="36837"/>
                  <a:pt x="738385" y="21946"/>
                </a:cubicBezTo>
                <a:cubicBezTo>
                  <a:pt x="548676" y="7055"/>
                  <a:pt x="168941" y="-5592"/>
                  <a:pt x="0" y="21946"/>
                </a:cubicBezTo>
                <a:cubicBezTo>
                  <a:pt x="287" y="12071"/>
                  <a:pt x="-113" y="6250"/>
                  <a:pt x="0" y="0"/>
                </a:cubicBezTo>
                <a:close/>
              </a:path>
              <a:path w="5092307" h="21946" stroke="0" extrusionOk="0">
                <a:moveTo>
                  <a:pt x="0" y="0"/>
                </a:moveTo>
                <a:cubicBezTo>
                  <a:pt x="123076" y="8408"/>
                  <a:pt x="290804" y="2227"/>
                  <a:pt x="534692" y="0"/>
                </a:cubicBezTo>
                <a:cubicBezTo>
                  <a:pt x="778580" y="-2227"/>
                  <a:pt x="855490" y="-16962"/>
                  <a:pt x="1018461" y="0"/>
                </a:cubicBezTo>
                <a:cubicBezTo>
                  <a:pt x="1181432" y="16962"/>
                  <a:pt x="1320664" y="19870"/>
                  <a:pt x="1553154" y="0"/>
                </a:cubicBezTo>
                <a:cubicBezTo>
                  <a:pt x="1785644" y="-19870"/>
                  <a:pt x="2036509" y="-20672"/>
                  <a:pt x="2189692" y="0"/>
                </a:cubicBezTo>
                <a:cubicBezTo>
                  <a:pt x="2342875" y="20672"/>
                  <a:pt x="2544654" y="-33332"/>
                  <a:pt x="2877153" y="0"/>
                </a:cubicBezTo>
                <a:cubicBezTo>
                  <a:pt x="3209652" y="33332"/>
                  <a:pt x="3394712" y="30818"/>
                  <a:pt x="3615538" y="0"/>
                </a:cubicBezTo>
                <a:cubicBezTo>
                  <a:pt x="3836364" y="-30818"/>
                  <a:pt x="4201667" y="-30590"/>
                  <a:pt x="4353922" y="0"/>
                </a:cubicBezTo>
                <a:cubicBezTo>
                  <a:pt x="4506177" y="30590"/>
                  <a:pt x="4855479" y="18332"/>
                  <a:pt x="5092307" y="0"/>
                </a:cubicBezTo>
                <a:cubicBezTo>
                  <a:pt x="5091574" y="4400"/>
                  <a:pt x="5092005" y="11744"/>
                  <a:pt x="5092307" y="21946"/>
                </a:cubicBezTo>
                <a:cubicBezTo>
                  <a:pt x="4864916" y="7468"/>
                  <a:pt x="4690539" y="13687"/>
                  <a:pt x="4557615" y="21946"/>
                </a:cubicBezTo>
                <a:cubicBezTo>
                  <a:pt x="4424691" y="30205"/>
                  <a:pt x="4076201" y="51864"/>
                  <a:pt x="3819230" y="21946"/>
                </a:cubicBezTo>
                <a:cubicBezTo>
                  <a:pt x="3562259" y="-7972"/>
                  <a:pt x="3498341" y="13372"/>
                  <a:pt x="3335461" y="21946"/>
                </a:cubicBezTo>
                <a:cubicBezTo>
                  <a:pt x="3172581" y="30520"/>
                  <a:pt x="2979939" y="3719"/>
                  <a:pt x="2648000" y="21946"/>
                </a:cubicBezTo>
                <a:cubicBezTo>
                  <a:pt x="2316061" y="40173"/>
                  <a:pt x="2286972" y="9792"/>
                  <a:pt x="2062384" y="21946"/>
                </a:cubicBezTo>
                <a:cubicBezTo>
                  <a:pt x="1837796" y="34100"/>
                  <a:pt x="1672241" y="1952"/>
                  <a:pt x="1476769" y="21946"/>
                </a:cubicBezTo>
                <a:cubicBezTo>
                  <a:pt x="1281297" y="41940"/>
                  <a:pt x="975566" y="5945"/>
                  <a:pt x="738385" y="21946"/>
                </a:cubicBezTo>
                <a:cubicBezTo>
                  <a:pt x="501204" y="37947"/>
                  <a:pt x="163670" y="-14697"/>
                  <a:pt x="0" y="21946"/>
                </a:cubicBezTo>
                <a:cubicBezTo>
                  <a:pt x="-116" y="15135"/>
                  <a:pt x="-209" y="796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 name="TekstSylinder 1"/>
          <p:cNvSpPr txBox="1"/>
          <p:nvPr/>
        </p:nvSpPr>
        <p:spPr>
          <a:xfrm>
            <a:off x="768096" y="3247949"/>
            <a:ext cx="8273491" cy="4180637"/>
          </a:xfrm>
          <a:prstGeom prst="rect">
            <a:avLst/>
          </a:prstGeom>
        </p:spPr>
        <p:txBody>
          <a:bodyPr vert="horz" lIns="109728" tIns="54864" rIns="109728" bIns="54864" rtlCol="0">
            <a:normAutofit/>
          </a:bodyPr>
          <a:lstStyle/>
          <a:p>
            <a:pPr indent="-274320" defTabSz="1097280">
              <a:lnSpc>
                <a:spcPct val="90000"/>
              </a:lnSpc>
              <a:spcAft>
                <a:spcPts val="720"/>
              </a:spcAft>
              <a:buFont typeface="Arial" panose="020B0604020202020204" pitchFamily="34" charset="0"/>
              <a:buChar char="•"/>
            </a:pPr>
            <a:r>
              <a:rPr lang="en-US" dirty="0">
                <a:solidFill>
                  <a:prstClr val="black"/>
                </a:solidFill>
                <a:latin typeface="Calibri" panose="020F0502020204030204"/>
              </a:rPr>
              <a:t>I CO comunicano con altri CO quando adattano gli RCP ai propri clienti</a:t>
            </a:r>
          </a:p>
          <a:p>
            <a:pPr marL="1188690" lvl="1" indent="-274320" defTabSz="1097280">
              <a:lnSpc>
                <a:spcPct val="90000"/>
              </a:lnSpc>
              <a:spcAft>
                <a:spcPts val="720"/>
              </a:spcAft>
              <a:buFont typeface="Arial" panose="020B0604020202020204" pitchFamily="34" charset="0"/>
              <a:buChar char="•"/>
            </a:pPr>
            <a:r>
              <a:rPr lang="en-US" dirty="0">
                <a:solidFill>
                  <a:prstClr val="black"/>
                </a:solidFill>
                <a:latin typeface="Calibri" panose="020F0502020204030204"/>
              </a:rPr>
              <a:t>Meno comune ai livelli superiori della gerarchia organizzativa SOC</a:t>
            </a:r>
          </a:p>
          <a:p>
            <a:pPr marL="1188690" lvl="1" indent="-274320" defTabSz="1097280">
              <a:lnSpc>
                <a:spcPct val="90000"/>
              </a:lnSpc>
              <a:spcAft>
                <a:spcPts val="720"/>
              </a:spcAft>
              <a:buFont typeface="Arial" panose="020B0604020202020204" pitchFamily="34" charset="0"/>
              <a:buChar char="•"/>
            </a:pPr>
            <a:r>
              <a:rPr lang="en-US" b="1" dirty="0">
                <a:solidFill>
                  <a:prstClr val="black"/>
                </a:solidFill>
                <a:latin typeface="Calibri" panose="020F0502020204030204"/>
              </a:rPr>
              <a:t>HS</a:t>
            </a:r>
            <a:r>
              <a:rPr lang="en-US" dirty="0">
                <a:solidFill>
                  <a:prstClr val="black"/>
                </a:solidFill>
                <a:latin typeface="Calibri" panose="020F0502020204030204"/>
              </a:rPr>
              <a:t>: Problemi quando DM e CO si trovano in quadranti diversi</a:t>
            </a:r>
          </a:p>
          <a:p>
            <a:pPr marL="1188690" lvl="1" indent="-274320" defTabSz="1097280">
              <a:lnSpc>
                <a:spcPct val="90000"/>
              </a:lnSpc>
              <a:spcAft>
                <a:spcPts val="720"/>
              </a:spcAft>
              <a:buFont typeface="Arial" panose="020B0604020202020204" pitchFamily="34" charset="0"/>
              <a:buChar char="•"/>
            </a:pPr>
            <a:r>
              <a:rPr lang="en-US" dirty="0">
                <a:solidFill>
                  <a:prstClr val="black"/>
                </a:solidFill>
                <a:latin typeface="Calibri" panose="020F0502020204030204"/>
              </a:rPr>
              <a:t>Le convinzioni e le aspettative influenzano la condivisione e l'assorbimento</a:t>
            </a:r>
            <a:r>
              <a:rPr lang="en-US" dirty="0">
                <a:solidFill>
                  <a:prstClr val="black"/>
                </a:solidFill>
                <a:latin typeface="Calibri" panose="020F0502020204030204"/>
                <a:sym typeface="Wingdings"/>
              </a:rPr>
              <a:t>  RCP e CSA</a:t>
            </a:r>
            <a:endParaRPr lang="en-US" dirty="0">
              <a:solidFill>
                <a:prstClr val="black"/>
              </a:solidFill>
              <a:latin typeface="Calibri" panose="020F0502020204030204"/>
            </a:endParaRPr>
          </a:p>
          <a:p>
            <a:pPr indent="-274320" defTabSz="1097280">
              <a:lnSpc>
                <a:spcPct val="90000"/>
              </a:lnSpc>
              <a:spcAft>
                <a:spcPts val="720"/>
              </a:spcAft>
              <a:buFont typeface="Arial" panose="020B0604020202020204" pitchFamily="34" charset="0"/>
              <a:buChar char="•"/>
            </a:pPr>
            <a:endParaRPr lang="en-US" dirty="0">
              <a:solidFill>
                <a:prstClr val="black"/>
              </a:solidFill>
              <a:latin typeface="Calibri" panose="020F0502020204030204"/>
            </a:endParaRPr>
          </a:p>
          <a:p>
            <a:pPr indent="-274320" defTabSz="1097280">
              <a:lnSpc>
                <a:spcPct val="90000"/>
              </a:lnSpc>
              <a:spcAft>
                <a:spcPts val="720"/>
              </a:spcAft>
              <a:buFont typeface="Arial" panose="020B0604020202020204" pitchFamily="34" charset="0"/>
              <a:buChar char="•"/>
            </a:pPr>
            <a:r>
              <a:rPr lang="en-US" dirty="0">
                <a:solidFill>
                  <a:prstClr val="black"/>
                </a:solidFill>
                <a:latin typeface="Calibri" panose="020F0502020204030204"/>
              </a:rPr>
              <a:t>I sistemi centralizzati/ufficiali vengono aggirati</a:t>
            </a:r>
          </a:p>
          <a:p>
            <a:pPr marL="1188690" lvl="1" indent="-274320" defTabSz="1097280">
              <a:lnSpc>
                <a:spcPct val="90000"/>
              </a:lnSpc>
              <a:spcAft>
                <a:spcPts val="720"/>
              </a:spcAft>
              <a:buFont typeface="Arial" panose="020B0604020202020204" pitchFamily="34" charset="0"/>
              <a:buChar char="•"/>
            </a:pPr>
            <a:r>
              <a:rPr lang="en-US" dirty="0">
                <a:solidFill>
                  <a:prstClr val="black"/>
                </a:solidFill>
                <a:latin typeface="Calibri" panose="020F0502020204030204"/>
              </a:rPr>
              <a:t>La condivisione delle informazioni tra i CO non è incentivata</a:t>
            </a:r>
          </a:p>
          <a:p>
            <a:pPr marL="1188690" lvl="1" indent="-274320" defTabSz="1097280">
              <a:lnSpc>
                <a:spcPct val="90000"/>
              </a:lnSpc>
              <a:spcAft>
                <a:spcPts val="720"/>
              </a:spcAft>
              <a:buFont typeface="Arial" panose="020B0604020202020204" pitchFamily="34" charset="0"/>
              <a:buChar char="•"/>
            </a:pPr>
            <a:r>
              <a:rPr lang="en-US" dirty="0">
                <a:solidFill>
                  <a:prstClr val="black"/>
                </a:solidFill>
                <a:latin typeface="Calibri" panose="020F0502020204030204"/>
              </a:rPr>
              <a:t>Uso della gamification</a:t>
            </a:r>
          </a:p>
        </p:txBody>
      </p:sp>
      <p:pic>
        <p:nvPicPr>
          <p:cNvPr id="11" name="Bild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05206" y="395020"/>
            <a:ext cx="2679863" cy="4115963"/>
          </a:xfrm>
          <a:prstGeom prst="rect">
            <a:avLst/>
          </a:prstGeom>
        </p:spPr>
      </p:pic>
      <p:pic>
        <p:nvPicPr>
          <p:cNvPr id="12" name="Bilde 2">
            <a:extLst>
              <a:ext uri="{FF2B5EF4-FFF2-40B4-BE49-F238E27FC236}">
                <a16:creationId xmlns:a16="http://schemas.microsoft.com/office/drawing/2014/main" id="{364B61D2-056F-400C-8434-563D620F7E44}"/>
              </a:ext>
            </a:extLst>
          </p:cNvPr>
          <p:cNvPicPr>
            <a:picLocks noChangeAspect="1"/>
          </p:cNvPicPr>
          <p:nvPr/>
        </p:nvPicPr>
        <p:blipFill rotWithShape="1">
          <a:blip r:embed="rId6" cstate="email">
            <a:extLst>
              <a:ext uri="{28A0092B-C50C-407E-A947-70E740481C1C}">
                <a14:useLocalDpi xmlns:a14="http://schemas.microsoft.com/office/drawing/2010/main"/>
              </a:ext>
            </a:extLst>
          </a:blip>
          <a:stretch/>
        </p:blipFill>
        <p:spPr>
          <a:xfrm>
            <a:off x="9436608" y="5247767"/>
            <a:ext cx="4795114" cy="1906056"/>
          </a:xfrm>
          <a:prstGeom prst="rect">
            <a:avLst/>
          </a:prstGeom>
        </p:spPr>
      </p:pic>
      <p:sp>
        <p:nvSpPr>
          <p:cNvPr id="4" name="Plassholder for lysbildenummer 3"/>
          <p:cNvSpPr>
            <a:spLocks noGrp="1"/>
          </p:cNvSpPr>
          <p:nvPr>
            <p:ph type="sldNum" sz="quarter" idx="12"/>
          </p:nvPr>
        </p:nvSpPr>
        <p:spPr>
          <a:xfrm>
            <a:off x="10332720" y="7627621"/>
            <a:ext cx="3291840" cy="438150"/>
          </a:xfrm>
        </p:spPr>
        <p:txBody>
          <a:bodyPr vert="horz" lIns="109728" tIns="54864" rIns="109728" bIns="54864" rtlCol="0" anchor="ctr">
            <a:normAutofit/>
          </a:bodyPr>
          <a:lstStyle/>
          <a:p>
            <a:pPr defTabSz="1097280">
              <a:spcAft>
                <a:spcPts val="720"/>
              </a:spcAft>
            </a:pPr>
            <a:fld id="{91853A39-49B3-554A-AE82-85611CEBD8E3}" type="slidenum">
              <a:rPr lang="en-US">
                <a:solidFill>
                  <a:prstClr val="black">
                    <a:tint val="75000"/>
                  </a:prstClr>
                </a:solidFill>
                <a:latin typeface="Calibri" panose="020F0502020204030204"/>
              </a:rPr>
              <a:t>78</a:t>
            </a:fld>
            <a:endParaRPr lang="en-US">
              <a:solidFill>
                <a:prstClr val="black">
                  <a:tint val="75000"/>
                </a:prstClr>
              </a:solidFill>
              <a:latin typeface="Calibri" panose="020F0502020204030204"/>
            </a:endParaRPr>
          </a:p>
        </p:txBody>
      </p:sp>
    </p:spTree>
    <p:custDataLst>
      <p:tags r:id="rId1"/>
    </p:custDataLst>
    <p:extLst>
      <p:ext uri="{BB962C8B-B14F-4D97-AF65-F5344CB8AC3E}">
        <p14:creationId xmlns:p14="http://schemas.microsoft.com/office/powerpoint/2010/main" val="4626848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16="http://schemas.microsoft.com/office/drawing/2014/main" xmlns:adec="http://schemas.microsoft.com/office/drawing/2017/decorative" xmlns:p16="http://schemas.microsoft.com/office/powerpoint/2015/main" xmlns:ask="http://schemas.microsoft.com/office/drawing/2018/sketchyshapes"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39000" b="-39000"/>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 name="Tittel 1"/>
          <p:cNvSpPr>
            <a:spLocks noGrp="1"/>
          </p:cNvSpPr>
          <p:nvPr>
            <p:ph type="title"/>
          </p:nvPr>
        </p:nvSpPr>
        <p:spPr>
          <a:xfrm>
            <a:off x="1009498" y="658368"/>
            <a:ext cx="4321032" cy="6517843"/>
          </a:xfrm>
        </p:spPr>
        <p:txBody>
          <a:bodyPr vert="horz" wrap="square" lIns="109728" tIns="54864" rIns="109728" bIns="54864" rtlCol="0" anchor="ctr" anchorCtr="0">
            <a:normAutofit/>
          </a:bodyPr>
          <a:lstStyle/>
          <a:p>
            <a:r>
              <a:rPr lang="en-US" sz="6480"/>
              <a:t>Relazione tra fattori micro e macro</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52780" y="3910458"/>
            <a:ext cx="5376672" cy="21946"/>
          </a:xfrm>
          <a:custGeom>
            <a:avLst/>
            <a:gdLst>
              <a:gd name="csX0" fmla="*/ 0 w 5376672"/>
              <a:gd name="csY0" fmla="*/ 0 h 21946"/>
              <a:gd name="csX1" fmla="*/ 564551 w 5376672"/>
              <a:gd name="csY1" fmla="*/ 0 h 21946"/>
              <a:gd name="csX2" fmla="*/ 1290401 w 5376672"/>
              <a:gd name="csY2" fmla="*/ 0 h 21946"/>
              <a:gd name="csX3" fmla="*/ 1908719 w 5376672"/>
              <a:gd name="csY3" fmla="*/ 0 h 21946"/>
              <a:gd name="csX4" fmla="*/ 2473269 w 5376672"/>
              <a:gd name="csY4" fmla="*/ 0 h 21946"/>
              <a:gd name="csX5" fmla="*/ 3199120 w 5376672"/>
              <a:gd name="csY5" fmla="*/ 0 h 21946"/>
              <a:gd name="csX6" fmla="*/ 3871204 w 5376672"/>
              <a:gd name="csY6" fmla="*/ 0 h 21946"/>
              <a:gd name="csX7" fmla="*/ 4543288 w 5376672"/>
              <a:gd name="csY7" fmla="*/ 0 h 21946"/>
              <a:gd name="csX8" fmla="*/ 5376672 w 5376672"/>
              <a:gd name="csY8" fmla="*/ 0 h 21946"/>
              <a:gd name="csX9" fmla="*/ 5376672 w 5376672"/>
              <a:gd name="csY9" fmla="*/ 21946 h 21946"/>
              <a:gd name="csX10" fmla="*/ 4812121 w 5376672"/>
              <a:gd name="csY10" fmla="*/ 21946 h 21946"/>
              <a:gd name="csX11" fmla="*/ 4301338 w 5376672"/>
              <a:gd name="csY11" fmla="*/ 21946 h 21946"/>
              <a:gd name="csX12" fmla="*/ 3575487 w 5376672"/>
              <a:gd name="csY12" fmla="*/ 21946 h 21946"/>
              <a:gd name="csX13" fmla="*/ 3010936 w 5376672"/>
              <a:gd name="csY13" fmla="*/ 21946 h 21946"/>
              <a:gd name="csX14" fmla="*/ 2285086 w 5376672"/>
              <a:gd name="csY14" fmla="*/ 21946 h 21946"/>
              <a:gd name="csX15" fmla="*/ 1505468 w 5376672"/>
              <a:gd name="csY15" fmla="*/ 21946 h 21946"/>
              <a:gd name="csX16" fmla="*/ 887151 w 5376672"/>
              <a:gd name="csY16" fmla="*/ 21946 h 21946"/>
              <a:gd name="csX17" fmla="*/ 0 w 5376672"/>
              <a:gd name="csY17" fmla="*/ 21946 h 21946"/>
              <a:gd name="csX18" fmla="*/ 0 w 5376672"/>
              <a:gd name="csY18" fmla="*/ 0 h 219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376672" h="21946" fill="none" extrusionOk="0">
                <a:moveTo>
                  <a:pt x="0" y="0"/>
                </a:moveTo>
                <a:cubicBezTo>
                  <a:pt x="170305" y="15721"/>
                  <a:pt x="294063" y="-17098"/>
                  <a:pt x="564551" y="0"/>
                </a:cubicBezTo>
                <a:cubicBezTo>
                  <a:pt x="835039" y="17098"/>
                  <a:pt x="997912" y="-26321"/>
                  <a:pt x="1290401" y="0"/>
                </a:cubicBezTo>
                <a:cubicBezTo>
                  <a:pt x="1582890" y="26321"/>
                  <a:pt x="1778869" y="16546"/>
                  <a:pt x="1908719" y="0"/>
                </a:cubicBezTo>
                <a:cubicBezTo>
                  <a:pt x="2038569" y="-16546"/>
                  <a:pt x="2241825" y="15713"/>
                  <a:pt x="2473269" y="0"/>
                </a:cubicBezTo>
                <a:cubicBezTo>
                  <a:pt x="2704713" y="-15713"/>
                  <a:pt x="2860864" y="-34255"/>
                  <a:pt x="3199120" y="0"/>
                </a:cubicBezTo>
                <a:cubicBezTo>
                  <a:pt x="3537376" y="34255"/>
                  <a:pt x="3592823" y="7145"/>
                  <a:pt x="3871204" y="0"/>
                </a:cubicBezTo>
                <a:cubicBezTo>
                  <a:pt x="4149585" y="-7145"/>
                  <a:pt x="4254771" y="19685"/>
                  <a:pt x="4543288" y="0"/>
                </a:cubicBezTo>
                <a:cubicBezTo>
                  <a:pt x="4831805" y="-19685"/>
                  <a:pt x="5185276" y="-32410"/>
                  <a:pt x="5376672" y="0"/>
                </a:cubicBezTo>
                <a:cubicBezTo>
                  <a:pt x="5376963" y="10793"/>
                  <a:pt x="5377733" y="17359"/>
                  <a:pt x="5376672" y="21946"/>
                </a:cubicBezTo>
                <a:cubicBezTo>
                  <a:pt x="5193652" y="30813"/>
                  <a:pt x="4959297" y="-1803"/>
                  <a:pt x="4812121" y="21946"/>
                </a:cubicBezTo>
                <a:cubicBezTo>
                  <a:pt x="4664945" y="45695"/>
                  <a:pt x="4416092" y="15443"/>
                  <a:pt x="4301338" y="21946"/>
                </a:cubicBezTo>
                <a:cubicBezTo>
                  <a:pt x="4186584" y="28449"/>
                  <a:pt x="3868070" y="3443"/>
                  <a:pt x="3575487" y="21946"/>
                </a:cubicBezTo>
                <a:cubicBezTo>
                  <a:pt x="3282904" y="40449"/>
                  <a:pt x="3258735" y="9700"/>
                  <a:pt x="3010936" y="21946"/>
                </a:cubicBezTo>
                <a:cubicBezTo>
                  <a:pt x="2763137" y="34192"/>
                  <a:pt x="2591359" y="55590"/>
                  <a:pt x="2285086" y="21946"/>
                </a:cubicBezTo>
                <a:cubicBezTo>
                  <a:pt x="1978813" y="-11698"/>
                  <a:pt x="1850363" y="25189"/>
                  <a:pt x="1505468" y="21946"/>
                </a:cubicBezTo>
                <a:cubicBezTo>
                  <a:pt x="1160573" y="18703"/>
                  <a:pt x="1056506" y="-8472"/>
                  <a:pt x="887151" y="21946"/>
                </a:cubicBezTo>
                <a:cubicBezTo>
                  <a:pt x="717796" y="52364"/>
                  <a:pt x="227403" y="-18989"/>
                  <a:pt x="0" y="21946"/>
                </a:cubicBezTo>
                <a:cubicBezTo>
                  <a:pt x="-1022" y="13889"/>
                  <a:pt x="-860" y="9419"/>
                  <a:pt x="0" y="0"/>
                </a:cubicBezTo>
                <a:close/>
              </a:path>
              <a:path w="5376672" h="21946" stroke="0" extrusionOk="0">
                <a:moveTo>
                  <a:pt x="0" y="0"/>
                </a:moveTo>
                <a:cubicBezTo>
                  <a:pt x="225540" y="9502"/>
                  <a:pt x="387194" y="-20462"/>
                  <a:pt x="618317" y="0"/>
                </a:cubicBezTo>
                <a:cubicBezTo>
                  <a:pt x="849440" y="20462"/>
                  <a:pt x="939506" y="-14980"/>
                  <a:pt x="1129101" y="0"/>
                </a:cubicBezTo>
                <a:cubicBezTo>
                  <a:pt x="1318696" y="14980"/>
                  <a:pt x="1681708" y="-3103"/>
                  <a:pt x="1908719" y="0"/>
                </a:cubicBezTo>
                <a:cubicBezTo>
                  <a:pt x="2135730" y="3103"/>
                  <a:pt x="2346561" y="23845"/>
                  <a:pt x="2527036" y="0"/>
                </a:cubicBezTo>
                <a:cubicBezTo>
                  <a:pt x="2707511" y="-23845"/>
                  <a:pt x="2872188" y="17583"/>
                  <a:pt x="3145353" y="0"/>
                </a:cubicBezTo>
                <a:cubicBezTo>
                  <a:pt x="3418518" y="-17583"/>
                  <a:pt x="3713258" y="-27342"/>
                  <a:pt x="3924971" y="0"/>
                </a:cubicBezTo>
                <a:cubicBezTo>
                  <a:pt x="4136684" y="27342"/>
                  <a:pt x="4288429" y="-12251"/>
                  <a:pt x="4489521" y="0"/>
                </a:cubicBezTo>
                <a:cubicBezTo>
                  <a:pt x="4690613" y="12251"/>
                  <a:pt x="5116717" y="-26469"/>
                  <a:pt x="5376672" y="0"/>
                </a:cubicBezTo>
                <a:cubicBezTo>
                  <a:pt x="5376914" y="5666"/>
                  <a:pt x="5377200" y="12789"/>
                  <a:pt x="5376672" y="21946"/>
                </a:cubicBezTo>
                <a:cubicBezTo>
                  <a:pt x="5145130" y="-5765"/>
                  <a:pt x="4963583" y="26402"/>
                  <a:pt x="4812121" y="21946"/>
                </a:cubicBezTo>
                <a:cubicBezTo>
                  <a:pt x="4660659" y="17490"/>
                  <a:pt x="4340354" y="-6729"/>
                  <a:pt x="4140037" y="21946"/>
                </a:cubicBezTo>
                <a:cubicBezTo>
                  <a:pt x="3939720" y="50621"/>
                  <a:pt x="3820721" y="34636"/>
                  <a:pt x="3521720" y="21946"/>
                </a:cubicBezTo>
                <a:cubicBezTo>
                  <a:pt x="3222719" y="9256"/>
                  <a:pt x="3102025" y="-1390"/>
                  <a:pt x="2742103" y="21946"/>
                </a:cubicBezTo>
                <a:cubicBezTo>
                  <a:pt x="2382181" y="45282"/>
                  <a:pt x="2198742" y="751"/>
                  <a:pt x="1962485" y="21946"/>
                </a:cubicBezTo>
                <a:cubicBezTo>
                  <a:pt x="1726228" y="43141"/>
                  <a:pt x="1648947" y="40913"/>
                  <a:pt x="1397935" y="21946"/>
                </a:cubicBezTo>
                <a:cubicBezTo>
                  <a:pt x="1146923" y="2980"/>
                  <a:pt x="943158" y="-3639"/>
                  <a:pt x="725851" y="21946"/>
                </a:cubicBezTo>
                <a:cubicBezTo>
                  <a:pt x="508544" y="47531"/>
                  <a:pt x="222016" y="44348"/>
                  <a:pt x="0" y="21946"/>
                </a:cubicBezTo>
                <a:cubicBezTo>
                  <a:pt x="-270" y="16026"/>
                  <a:pt x="-456" y="812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3" name="Plassholder for innhold 2"/>
          <p:cNvSpPr>
            <a:spLocks noGrp="1"/>
          </p:cNvSpPr>
          <p:nvPr>
            <p:ph idx="1"/>
          </p:nvPr>
        </p:nvSpPr>
        <p:spPr>
          <a:xfrm>
            <a:off x="6151702" y="662509"/>
            <a:ext cx="7469202" cy="6517843"/>
          </a:xfrm>
        </p:spPr>
        <p:txBody>
          <a:bodyPr vert="horz" lIns="109728" tIns="54864" rIns="109728" bIns="54864" rtlCol="0" anchor="ctr">
            <a:normAutofit/>
          </a:bodyPr>
          <a:lstStyle/>
          <a:p>
            <a:endParaRPr lang="en-US" sz="2640"/>
          </a:p>
          <a:p>
            <a:r>
              <a:rPr lang="en-US" sz="2640"/>
              <a:t>Tutti i fattori cognitivi a livello inconscio? </a:t>
            </a:r>
          </a:p>
          <a:p>
            <a:pPr lvl="1"/>
            <a:r>
              <a:rPr lang="en-US" sz="2640"/>
              <a:t>La metacognizione come ponte verso gli aspetti macrocognitivi?</a:t>
            </a:r>
          </a:p>
          <a:p>
            <a:pPr lvl="1"/>
            <a:r>
              <a:rPr lang="en-US" sz="2640"/>
              <a:t>Livello sociale </a:t>
            </a:r>
          </a:p>
          <a:p>
            <a:pPr lvl="2"/>
            <a:r>
              <a:rPr lang="en-US" sz="2640"/>
              <a:t>Sensemaking</a:t>
            </a:r>
          </a:p>
          <a:p>
            <a:pPr lvl="2"/>
            <a:r>
              <a:rPr lang="en-US" sz="2640"/>
              <a:t>Mancanza di strumenti adeguati</a:t>
            </a:r>
          </a:p>
          <a:p>
            <a:pPr lvl="2"/>
            <a:r>
              <a:rPr lang="en-US" sz="2640"/>
              <a:t>Paradigma esperto-prestazione (Ericsson &amp; Ward, 2009)</a:t>
            </a:r>
          </a:p>
          <a:p>
            <a:pPr lvl="3"/>
            <a:r>
              <a:rPr lang="en-US" sz="2640"/>
              <a:t>Feedback, relazioni retrospettive, CTA</a:t>
            </a:r>
          </a:p>
          <a:p>
            <a:pPr lvl="1"/>
            <a:endParaRPr lang="en-US" sz="2640"/>
          </a:p>
          <a:p>
            <a:pPr lvl="1"/>
            <a:endParaRPr lang="en-US" sz="2640"/>
          </a:p>
          <a:p>
            <a:endParaRPr lang="en-US" sz="2640"/>
          </a:p>
        </p:txBody>
      </p:sp>
    </p:spTree>
    <p:extLst>
      <p:ext uri="{BB962C8B-B14F-4D97-AF65-F5344CB8AC3E}">
        <p14:creationId xmlns:p14="http://schemas.microsoft.com/office/powerpoint/2010/main" val="308831379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16="http://schemas.microsoft.com/office/drawing/2014/main"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3DB13DA-96F4-A978-D4FB-D70F9AEBBA7B}"/>
              </a:ext>
            </a:extLst>
          </p:cNvPr>
          <p:cNvSpPr>
            <a:spLocks noGrp="1" noRot="1" noChangeArrowheads="1"/>
          </p:cNvSpPr>
          <p:nvPr>
            <p:ph type="title"/>
          </p:nvPr>
        </p:nvSpPr>
        <p:spPr/>
        <p:txBody>
          <a:bodyPr/>
          <a:lstStyle/>
          <a:p>
            <a:pPr eaLnBrk="1" hangingPunct="1">
              <a:defRPr/>
            </a:pPr>
            <a:r>
              <a:rPr lang="en-US" altLang="nb-NO"/>
              <a:t>Autoregolamentazione</a:t>
            </a:r>
          </a:p>
        </p:txBody>
      </p:sp>
      <p:sp>
        <p:nvSpPr>
          <p:cNvPr id="3" name="Content Placeholder 2">
            <a:extLst>
              <a:ext uri="{FF2B5EF4-FFF2-40B4-BE49-F238E27FC236}">
                <a16:creationId xmlns:a16="http://schemas.microsoft.com/office/drawing/2014/main" id="{77D4AD80-AB1C-26D7-E5EF-9F82AFA141DC}"/>
              </a:ext>
            </a:extLst>
          </p:cNvPr>
          <p:cNvSpPr>
            <a:spLocks noGrp="1"/>
          </p:cNvSpPr>
          <p:nvPr>
            <p:ph idx="1"/>
          </p:nvPr>
        </p:nvSpPr>
        <p:spPr/>
        <p:txBody>
          <a:bodyPr/>
          <a:lstStyle/>
          <a:p>
            <a:endParaRPr lang="et-EE" dirty="0"/>
          </a:p>
        </p:txBody>
      </p:sp>
      <p:pic>
        <p:nvPicPr>
          <p:cNvPr id="21508" name="Picture 4" descr="Regulation in Different Modes for Adult Learners | by Zeynep Aykul Yavuz |  Age of Awareness | Medium">
            <a:extLst>
              <a:ext uri="{FF2B5EF4-FFF2-40B4-BE49-F238E27FC236}">
                <a16:creationId xmlns:a16="http://schemas.microsoft.com/office/drawing/2014/main" id="{8ABDDD03-B57A-77E4-FDCB-8CCB8CFAB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230" y="1379578"/>
            <a:ext cx="12222480" cy="6156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0.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4">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8F966-4264-48E9-A52F-66595B1BEAE1}"/>
              </a:ext>
            </a:extLst>
          </p:cNvPr>
          <p:cNvSpPr>
            <a:spLocks noGrp="1"/>
          </p:cNvSpPr>
          <p:nvPr>
            <p:ph type="title"/>
          </p:nvPr>
        </p:nvSpPr>
        <p:spPr>
          <a:xfrm>
            <a:off x="1" y="231052"/>
            <a:ext cx="4912520" cy="2128880"/>
          </a:xfrm>
        </p:spPr>
        <p:txBody>
          <a:bodyPr vert="horz" lIns="109728" tIns="54864" rIns="109728" bIns="54864" rtlCol="0" anchor="b">
            <a:normAutofit/>
          </a:bodyPr>
          <a:lstStyle/>
          <a:p>
            <a:r>
              <a:rPr lang="en-US" sz="4800" dirty="0"/>
              <a:t>Cosa comunicare - SITREPS</a:t>
            </a:r>
          </a:p>
        </p:txBody>
      </p:sp>
      <p:pic>
        <p:nvPicPr>
          <p:cNvPr id="6" name="Picture 5">
            <a:extLst>
              <a:ext uri="{FF2B5EF4-FFF2-40B4-BE49-F238E27FC236}">
                <a16:creationId xmlns:a16="http://schemas.microsoft.com/office/drawing/2014/main" id="{F4D4DCC2-BE39-48AA-BB00-667FFF3C7E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6693" y="1592837"/>
            <a:ext cx="7005451" cy="5043926"/>
          </a:xfrm>
          <a:prstGeom prst="rect">
            <a:avLst/>
          </a:prstGeom>
        </p:spPr>
      </p:pic>
      <p:pic>
        <p:nvPicPr>
          <p:cNvPr id="8" name="Content Placeholder 7">
            <a:extLst>
              <a:ext uri="{FF2B5EF4-FFF2-40B4-BE49-F238E27FC236}">
                <a16:creationId xmlns:a16="http://schemas.microsoft.com/office/drawing/2014/main" id="{E2AA6BAE-8757-43B3-9EA6-D7AC2520E808}"/>
              </a:ext>
            </a:extLst>
          </p:cNvPr>
          <p:cNvPicPr>
            <a:picLocks noGrp="1" noChangeAspect="1"/>
          </p:cNvPicPr>
          <p:nvPr>
            <p:ph sz="half" idx="2"/>
          </p:nvPr>
        </p:nvPicPr>
        <p:blipFill>
          <a:blip r:embed="rId6"/>
          <a:stretch>
            <a:fillRect/>
          </a:stretch>
        </p:blipFill>
        <p:spPr>
          <a:xfrm>
            <a:off x="6835140" y="2359932"/>
            <a:ext cx="7679803" cy="5183868"/>
          </a:xfrm>
          <a:prstGeom prst="rect">
            <a:avLst/>
          </a:prstGeom>
        </p:spPr>
      </p:pic>
      <p:pic>
        <p:nvPicPr>
          <p:cNvPr id="10" name="Picture 9">
            <a:extLst>
              <a:ext uri="{FF2B5EF4-FFF2-40B4-BE49-F238E27FC236}">
                <a16:creationId xmlns:a16="http://schemas.microsoft.com/office/drawing/2014/main" id="{A9E8293F-2416-4490-B1A1-2FAFF5D953FA}"/>
              </a:ext>
            </a:extLst>
          </p:cNvPr>
          <p:cNvPicPr>
            <a:picLocks noChangeAspect="1"/>
          </p:cNvPicPr>
          <p:nvPr/>
        </p:nvPicPr>
        <p:blipFill>
          <a:blip r:embed="rId7"/>
          <a:stretch>
            <a:fillRect/>
          </a:stretch>
        </p:blipFill>
        <p:spPr>
          <a:xfrm>
            <a:off x="5716693" y="742824"/>
            <a:ext cx="8323231" cy="7255724"/>
          </a:xfrm>
          <a:prstGeom prst="rect">
            <a:avLst/>
          </a:prstGeom>
        </p:spPr>
      </p:pic>
      <p:pic>
        <p:nvPicPr>
          <p:cNvPr id="3" name="Picture 2">
            <a:extLst>
              <a:ext uri="{FF2B5EF4-FFF2-40B4-BE49-F238E27FC236}">
                <a16:creationId xmlns:a16="http://schemas.microsoft.com/office/drawing/2014/main" id="{DF8E192D-0D53-D498-8877-CF453B878FD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3977" y="2359933"/>
            <a:ext cx="5589854" cy="4541756"/>
          </a:xfrm>
          <a:prstGeom prst="rect">
            <a:avLst/>
          </a:prstGeom>
          <a:effectLst/>
        </p:spPr>
      </p:pic>
      <p:sp>
        <p:nvSpPr>
          <p:cNvPr id="4" name="Oval 3">
            <a:extLst>
              <a:ext uri="{FF2B5EF4-FFF2-40B4-BE49-F238E27FC236}">
                <a16:creationId xmlns:a16="http://schemas.microsoft.com/office/drawing/2014/main" id="{781EE743-2F6F-4D82-BB3F-970F68D37247}"/>
              </a:ext>
            </a:extLst>
          </p:cNvPr>
          <p:cNvSpPr/>
          <p:nvPr/>
        </p:nvSpPr>
        <p:spPr>
          <a:xfrm>
            <a:off x="926085" y="3393438"/>
            <a:ext cx="1395306" cy="144949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a:endParaRPr lang="en-GB" sz="2160" dirty="0">
              <a:solidFill>
                <a:prstClr val="white"/>
              </a:solidFill>
              <a:latin typeface="Calibri" panose="020F0502020204030204"/>
            </a:endParaRPr>
          </a:p>
        </p:txBody>
      </p:sp>
      <p:sp>
        <p:nvSpPr>
          <p:cNvPr id="5" name="Oval 4">
            <a:extLst>
              <a:ext uri="{FF2B5EF4-FFF2-40B4-BE49-F238E27FC236}">
                <a16:creationId xmlns:a16="http://schemas.microsoft.com/office/drawing/2014/main" id="{99793408-CAA8-FBAB-EEEC-43B38CED7BC7}"/>
              </a:ext>
            </a:extLst>
          </p:cNvPr>
          <p:cNvSpPr/>
          <p:nvPr/>
        </p:nvSpPr>
        <p:spPr>
          <a:xfrm>
            <a:off x="2025824" y="3393438"/>
            <a:ext cx="1395306" cy="144949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a:endParaRPr lang="en-GB" sz="2160" dirty="0">
              <a:solidFill>
                <a:prstClr val="white"/>
              </a:solidFill>
              <a:latin typeface="Calibri" panose="020F0502020204030204"/>
            </a:endParaRPr>
          </a:p>
        </p:txBody>
      </p:sp>
      <p:sp>
        <p:nvSpPr>
          <p:cNvPr id="7" name="Oval 6">
            <a:extLst>
              <a:ext uri="{FF2B5EF4-FFF2-40B4-BE49-F238E27FC236}">
                <a16:creationId xmlns:a16="http://schemas.microsoft.com/office/drawing/2014/main" id="{BF5941B6-095B-ABED-667C-21E55E751C12}"/>
              </a:ext>
            </a:extLst>
          </p:cNvPr>
          <p:cNvSpPr/>
          <p:nvPr/>
        </p:nvSpPr>
        <p:spPr>
          <a:xfrm>
            <a:off x="3007453" y="3398304"/>
            <a:ext cx="1395306" cy="144949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a:endParaRPr lang="en-GB" sz="2160" dirty="0">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2589956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0" presetClass="exit" presetSubtype="0" fill="hold" grpId="1" nodeType="with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16" presetClass="entr" presetSubtype="21"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par>
                                <p:cTn id="33" presetID="16" presetClass="exit" presetSubtype="21" fill="hold" grpId="1" nodeType="withEffect">
                                  <p:stCondLst>
                                    <p:cond delay="0"/>
                                  </p:stCondLst>
                                  <p:childTnLst>
                                    <p:animEffect transition="out" filter="barn(inVertical)">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Lst>
  </p:timing>
</p:sld>
</file>

<file path=ppt/slides/slide81.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9000" b="-9000"/>
          </a:stretch>
        </a:blipFill>
        <a:effectLst/>
      </p:bgPr>
    </p:bg>
    <p:spTree>
      <p:nvGrpSpPr>
        <p:cNvPr id="1" name=""/>
        <p:cNvGrpSpPr/>
        <p:nvPr/>
      </p:nvGrpSpPr>
      <p:grpSpPr>
        <a:xfrm>
          <a:off x="0" y="0"/>
          <a:ext cx="0" cy="0"/>
          <a:chOff x="0" y="0"/>
          <a:chExt cx="0" cy="0"/>
        </a:xfrm>
      </p:grpSpPr>
      <p:pic>
        <p:nvPicPr>
          <p:cNvPr id="8" name="Plassholder for innhold 7"/>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28762" y="845446"/>
            <a:ext cx="7841170" cy="3425438"/>
          </a:xfrm>
        </p:spPr>
      </p:pic>
      <p:sp>
        <p:nvSpPr>
          <p:cNvPr id="9" name="Plassholder for innhold 2"/>
          <p:cNvSpPr txBox="1">
            <a:spLocks/>
          </p:cNvSpPr>
          <p:nvPr/>
        </p:nvSpPr>
        <p:spPr>
          <a:xfrm>
            <a:off x="528762" y="4401314"/>
            <a:ext cx="12618720" cy="626620"/>
          </a:xfrm>
          <a:prstGeom prst="rect">
            <a:avLst/>
          </a:prstGeom>
        </p:spPr>
        <p:txBody>
          <a:bodyPr vert="horz" lIns="109728" tIns="54864" rIns="109728" bIns="54864"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1097280">
              <a:spcBef>
                <a:spcPts val="1200"/>
              </a:spcBef>
              <a:buNone/>
            </a:pPr>
            <a:r>
              <a:rPr lang="nb-NO" sz="3360" dirty="0">
                <a:solidFill>
                  <a:prstClr val="black"/>
                </a:solidFill>
                <a:latin typeface="Arial" charset="0"/>
                <a:ea typeface="Arial" charset="0"/>
                <a:cs typeface="Arial" charset="0"/>
              </a:rPr>
              <a:t>Quanto </a:t>
            </a:r>
            <a:r>
              <a:rPr lang="nb-NO" sz="3360" dirty="0">
                <a:solidFill>
                  <a:prstClr val="black"/>
                </a:solidFill>
                <a:latin typeface="Arial" charset="0"/>
                <a:ea typeface="Arial" charset="0"/>
                <a:cs typeface="Arial" charset="0"/>
              </a:rPr>
              <a:t>è </a:t>
            </a:r>
            <a:r>
              <a:rPr lang="nb-NO" sz="3360" dirty="0" err="1">
                <a:solidFill>
                  <a:prstClr val="black"/>
                </a:solidFill>
                <a:latin typeface="Arial" charset="0"/>
                <a:ea typeface="Arial" charset="0"/>
                <a:cs typeface="Arial" charset="0"/>
              </a:rPr>
              <a:t>critico </a:t>
            </a:r>
            <a:r>
              <a:rPr lang="nb-NO" sz="3360" dirty="0" err="1">
                <a:solidFill>
                  <a:prstClr val="black"/>
                </a:solidFill>
                <a:latin typeface="Arial" charset="0"/>
                <a:ea typeface="Arial" charset="0"/>
                <a:cs typeface="Arial" charset="0"/>
              </a:rPr>
              <a:t>il </a:t>
            </a:r>
            <a:r>
              <a:rPr lang="nb-NO" sz="3360" dirty="0">
                <a:solidFill>
                  <a:prstClr val="black"/>
                </a:solidFill>
                <a:latin typeface="Arial" charset="0"/>
                <a:ea typeface="Arial" charset="0"/>
                <a:cs typeface="Arial" charset="0"/>
              </a:rPr>
              <a:t>sistema?</a:t>
            </a:r>
            <a:endParaRPr lang="en-US" sz="3360" dirty="0">
              <a:solidFill>
                <a:prstClr val="black"/>
              </a:solidFill>
              <a:latin typeface="Arial" charset="0"/>
              <a:ea typeface="Arial" charset="0"/>
              <a:cs typeface="Arial" charset="0"/>
            </a:endParaRPr>
          </a:p>
        </p:txBody>
      </p:sp>
      <p:sp>
        <p:nvSpPr>
          <p:cNvPr id="10" name="Plassholder for innhold 2"/>
          <p:cNvSpPr txBox="1">
            <a:spLocks/>
          </p:cNvSpPr>
          <p:nvPr/>
        </p:nvSpPr>
        <p:spPr>
          <a:xfrm>
            <a:off x="711642" y="218826"/>
            <a:ext cx="12618720" cy="626620"/>
          </a:xfrm>
          <a:prstGeom prst="rect">
            <a:avLst/>
          </a:prstGeom>
        </p:spPr>
        <p:txBody>
          <a:bodyPr vert="horz" lIns="109728" tIns="54864" rIns="109728" bIns="54864"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1097280">
              <a:spcBef>
                <a:spcPts val="1200"/>
              </a:spcBef>
              <a:buNone/>
            </a:pPr>
            <a:r>
              <a:rPr lang="nb-NO" sz="3360" dirty="0">
                <a:solidFill>
                  <a:prstClr val="black"/>
                </a:solidFill>
                <a:latin typeface="Arial" charset="0"/>
                <a:ea typeface="Arial" charset="0"/>
                <a:cs typeface="Arial" charset="0"/>
              </a:rPr>
              <a:t>In</a:t>
            </a:r>
            <a:r>
              <a:rPr lang="nb-NO" sz="3360" dirty="0" err="1">
                <a:solidFill>
                  <a:prstClr val="black"/>
                </a:solidFill>
                <a:latin typeface="Arial" charset="0"/>
                <a:ea typeface="Arial" charset="0"/>
                <a:cs typeface="Arial" charset="0"/>
              </a:rPr>
              <a:t> quale </a:t>
            </a:r>
            <a:r>
              <a:rPr lang="nb-NO" sz="3360" dirty="0" err="1">
                <a:solidFill>
                  <a:prstClr val="black"/>
                </a:solidFill>
                <a:latin typeface="Arial" charset="0"/>
                <a:ea typeface="Arial" charset="0"/>
                <a:cs typeface="Arial" charset="0"/>
              </a:rPr>
              <a:t>fase della </a:t>
            </a:r>
            <a:r>
              <a:rPr lang="nb-NO" sz="3360" dirty="0">
                <a:solidFill>
                  <a:prstClr val="black"/>
                </a:solidFill>
                <a:latin typeface="Arial" charset="0"/>
                <a:ea typeface="Arial" charset="0"/>
                <a:cs typeface="Arial" charset="0"/>
              </a:rPr>
              <a:t>Kill Chain si colloca </a:t>
            </a:r>
            <a:r>
              <a:rPr lang="nb-NO" sz="3360" dirty="0" err="1">
                <a:solidFill>
                  <a:prstClr val="black"/>
                </a:solidFill>
                <a:latin typeface="Arial" charset="0"/>
                <a:ea typeface="Arial" charset="0"/>
                <a:cs typeface="Arial" charset="0"/>
              </a:rPr>
              <a:t>l'attacco</a:t>
            </a:r>
            <a:r>
              <a:rPr lang="nb-NO" sz="3360" dirty="0">
                <a:solidFill>
                  <a:prstClr val="black"/>
                </a:solidFill>
                <a:latin typeface="Arial" charset="0"/>
                <a:ea typeface="Arial" charset="0"/>
                <a:cs typeface="Arial" charset="0"/>
              </a:rPr>
              <a:t> 1?</a:t>
            </a:r>
            <a:endParaRPr lang="en-US" sz="3360" dirty="0">
              <a:solidFill>
                <a:prstClr val="black"/>
              </a:solidFill>
              <a:latin typeface="Arial" charset="0"/>
              <a:ea typeface="Arial" charset="0"/>
              <a:cs typeface="Arial" charset="0"/>
            </a:endParaRPr>
          </a:p>
        </p:txBody>
      </p:sp>
      <p:pic>
        <p:nvPicPr>
          <p:cNvPr id="12" name="Bild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28259" y="1158755"/>
            <a:ext cx="3582204" cy="1827286"/>
          </a:xfrm>
          <a:prstGeom prst="rect">
            <a:avLst/>
          </a:prstGeom>
        </p:spPr>
      </p:pic>
      <p:sp>
        <p:nvSpPr>
          <p:cNvPr id="13" name="Plassholder for innhold 2"/>
          <p:cNvSpPr txBox="1">
            <a:spLocks/>
          </p:cNvSpPr>
          <p:nvPr/>
        </p:nvSpPr>
        <p:spPr>
          <a:xfrm>
            <a:off x="528762" y="5804564"/>
            <a:ext cx="12618720" cy="626620"/>
          </a:xfrm>
          <a:prstGeom prst="rect">
            <a:avLst/>
          </a:prstGeom>
        </p:spPr>
        <p:txBody>
          <a:bodyPr vert="horz" lIns="109728" tIns="54864" rIns="109728" bIns="54864"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1097280">
              <a:spcBef>
                <a:spcPts val="1200"/>
              </a:spcBef>
              <a:buNone/>
            </a:pPr>
            <a:r>
              <a:rPr lang="nb-NO" sz="3360" dirty="0">
                <a:solidFill>
                  <a:prstClr val="black"/>
                </a:solidFill>
                <a:latin typeface="Arial" charset="0"/>
                <a:ea typeface="Arial" charset="0"/>
                <a:cs typeface="Arial" charset="0"/>
              </a:rPr>
              <a:t>Quanto è stato grave </a:t>
            </a:r>
            <a:r>
              <a:rPr lang="nb-NO" sz="3360" dirty="0" err="1">
                <a:solidFill>
                  <a:prstClr val="black"/>
                </a:solidFill>
                <a:latin typeface="Arial" charset="0"/>
                <a:ea typeface="Arial" charset="0"/>
                <a:cs typeface="Arial" charset="0"/>
              </a:rPr>
              <a:t>l'attacco dell'</a:t>
            </a:r>
            <a:r>
              <a:rPr lang="nb-NO" sz="3360" dirty="0" err="1">
                <a:solidFill>
                  <a:prstClr val="black"/>
                </a:solidFill>
                <a:latin typeface="Arial" charset="0"/>
                <a:ea typeface="Arial" charset="0"/>
                <a:cs typeface="Arial" charset="0"/>
              </a:rPr>
              <a:t> </a:t>
            </a:r>
            <a:r>
              <a:rPr lang="nb-NO" sz="3360" dirty="0">
                <a:solidFill>
                  <a:prstClr val="black"/>
                </a:solidFill>
                <a:latin typeface="Arial" charset="0"/>
                <a:ea typeface="Arial" charset="0"/>
                <a:cs typeface="Arial" charset="0"/>
              </a:rPr>
              <a:t>? </a:t>
            </a:r>
            <a:endParaRPr lang="en-US" sz="3360" dirty="0">
              <a:solidFill>
                <a:prstClr val="black"/>
              </a:solidFill>
              <a:latin typeface="Arial" charset="0"/>
              <a:ea typeface="Arial" charset="0"/>
              <a:cs typeface="Arial" charset="0"/>
            </a:endParaRPr>
          </a:p>
        </p:txBody>
      </p:sp>
      <p:pic>
        <p:nvPicPr>
          <p:cNvPr id="14" name="Bilde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8762" y="5047514"/>
            <a:ext cx="9860280" cy="731520"/>
          </a:xfrm>
          <a:prstGeom prst="rect">
            <a:avLst/>
          </a:prstGeom>
        </p:spPr>
      </p:pic>
      <p:pic>
        <p:nvPicPr>
          <p:cNvPr id="15" name="Bilde 1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11642" y="6622392"/>
            <a:ext cx="9921240" cy="853440"/>
          </a:xfrm>
          <a:prstGeom prst="rect">
            <a:avLst/>
          </a:prstGeom>
        </p:spPr>
      </p:pic>
    </p:spTree>
    <p:extLst>
      <p:ext uri="{BB962C8B-B14F-4D97-AF65-F5344CB8AC3E}">
        <p14:creationId xmlns:p14="http://schemas.microsoft.com/office/powerpoint/2010/main" val="26519773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2.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528762" y="218827"/>
            <a:ext cx="12618720" cy="7764282"/>
          </a:xfrm>
        </p:spPr>
        <p:txBody>
          <a:bodyPr/>
          <a:lstStyle/>
          <a:p>
            <a:pPr marL="0" indent="0">
              <a:buNone/>
            </a:pPr>
            <a:r>
              <a:rPr lang="nb-NO" dirty="0" err="1">
                <a:latin typeface="Arial" charset="0"/>
                <a:ea typeface="Arial" charset="0"/>
                <a:cs typeface="Arial" charset="0"/>
              </a:rPr>
              <a:t>Descrivi</a:t>
            </a:r>
            <a:r>
              <a:rPr lang="nb-NO" dirty="0" err="1">
                <a:latin typeface="Arial" charset="0"/>
                <a:ea typeface="Arial" charset="0"/>
                <a:cs typeface="Arial" charset="0"/>
              </a:rPr>
              <a:t> </a:t>
            </a:r>
            <a:r>
              <a:rPr lang="nb-NO" dirty="0" err="1">
                <a:latin typeface="Arial" charset="0"/>
                <a:ea typeface="Arial" charset="0"/>
                <a:cs typeface="Arial" charset="0"/>
              </a:rPr>
              <a:t>l'attività</a:t>
            </a:r>
            <a:r>
              <a:rPr lang="nb-NO" dirty="0" err="1">
                <a:latin typeface="Arial" charset="0"/>
                <a:ea typeface="Arial" charset="0"/>
                <a:cs typeface="Arial" charset="0"/>
              </a:rPr>
              <a:t> </a:t>
            </a:r>
            <a:r>
              <a:rPr lang="nb-NO" dirty="0" err="1">
                <a:latin typeface="Arial" charset="0"/>
                <a:ea typeface="Arial" charset="0"/>
                <a:cs typeface="Arial" charset="0"/>
              </a:rPr>
              <a:t> che </a:t>
            </a:r>
            <a:r>
              <a:rPr lang="nb-NO" dirty="0" err="1">
                <a:latin typeface="Arial" charset="0"/>
                <a:ea typeface="Arial" charset="0"/>
                <a:cs typeface="Arial" charset="0"/>
              </a:rPr>
              <a:t>hai visto</a:t>
            </a:r>
            <a:r>
              <a:rPr lang="nb-NO" dirty="0" err="1">
                <a:latin typeface="Arial" charset="0"/>
                <a:ea typeface="Arial" charset="0"/>
                <a:cs typeface="Arial" charset="0"/>
              </a:rPr>
              <a:t> </a:t>
            </a:r>
            <a:r>
              <a:rPr lang="nb-NO" dirty="0">
                <a:latin typeface="Arial" charset="0"/>
                <a:ea typeface="Arial" charset="0"/>
                <a:cs typeface="Arial" charset="0"/>
              </a:rPr>
              <a:t>(</a:t>
            </a:r>
            <a:r>
              <a:rPr lang="nb-NO" dirty="0" err="1">
                <a:latin typeface="Arial" charset="0"/>
                <a:ea typeface="Arial" charset="0"/>
                <a:cs typeface="Arial" charset="0"/>
              </a:rPr>
              <a:t>in modo specifico</a:t>
            </a:r>
            <a:r>
              <a:rPr lang="nb-NO" dirty="0" err="1">
                <a:latin typeface="Arial" charset="0"/>
                <a:ea typeface="Arial" charset="0"/>
                <a:cs typeface="Arial" charset="0"/>
              </a:rPr>
              <a:t> ma </a:t>
            </a:r>
            <a:r>
              <a:rPr lang="nb-NO" dirty="0">
                <a:latin typeface="Arial" charset="0"/>
                <a:ea typeface="Arial" charset="0"/>
                <a:cs typeface="Arial" charset="0"/>
              </a:rPr>
              <a:t>senza </a:t>
            </a:r>
            <a:r>
              <a:rPr lang="nb-NO" dirty="0" err="1">
                <a:latin typeface="Arial" charset="0"/>
                <a:ea typeface="Arial" charset="0"/>
                <a:cs typeface="Arial" charset="0"/>
              </a:rPr>
              <a:t>entrare troppo</a:t>
            </a:r>
            <a:r>
              <a:rPr lang="nb-NO" dirty="0" err="1">
                <a:latin typeface="Arial" charset="0"/>
                <a:ea typeface="Arial" charset="0"/>
                <a:cs typeface="Arial" charset="0"/>
              </a:rPr>
              <a:t> nei dettagli</a:t>
            </a:r>
            <a:r>
              <a:rPr lang="nb-NO" dirty="0">
                <a:latin typeface="Arial" charset="0"/>
                <a:ea typeface="Arial" charset="0"/>
                <a:cs typeface="Arial" charset="0"/>
              </a:rPr>
              <a:t>) </a:t>
            </a:r>
          </a:p>
          <a:p>
            <a:pPr marL="617220" indent="-617220">
              <a:buFont typeface="+mj-lt"/>
              <a:buAutoNum type="arabicPeriod"/>
            </a:pPr>
            <a:endParaRPr lang="nb-NO" dirty="0">
              <a:latin typeface="Arial" charset="0"/>
              <a:ea typeface="Arial" charset="0"/>
              <a:cs typeface="Arial" charset="0"/>
            </a:endParaRPr>
          </a:p>
          <a:p>
            <a:pPr marL="617220" indent="-617220">
              <a:buFont typeface="+mj-lt"/>
              <a:buAutoNum type="arabicPeriod"/>
            </a:pPr>
            <a:endParaRPr lang="nb-NO" dirty="0">
              <a:latin typeface="Arial" charset="0"/>
              <a:ea typeface="Arial" charset="0"/>
              <a:cs typeface="Arial" charset="0"/>
            </a:endParaRPr>
          </a:p>
          <a:p>
            <a:pPr marL="617220" indent="-617220">
              <a:buFont typeface="+mj-lt"/>
              <a:buAutoNum type="arabicPeriod"/>
            </a:pPr>
            <a:endParaRPr lang="nb-NO" dirty="0">
              <a:latin typeface="Arial" charset="0"/>
              <a:ea typeface="Arial" charset="0"/>
              <a:cs typeface="Arial" charset="0"/>
            </a:endParaRPr>
          </a:p>
          <a:p>
            <a:pPr marL="0" indent="0">
              <a:buNone/>
            </a:pPr>
            <a:r>
              <a:rPr lang="nb-NO" dirty="0" err="1">
                <a:latin typeface="Arial" charset="0"/>
                <a:ea typeface="Arial" charset="0"/>
                <a:cs typeface="Arial" charset="0"/>
              </a:rPr>
              <a:t>Che </a:t>
            </a:r>
            <a:r>
              <a:rPr lang="nb-NO" dirty="0">
                <a:latin typeface="Arial" charset="0"/>
                <a:ea typeface="Arial" charset="0"/>
                <a:cs typeface="Arial" charset="0"/>
              </a:rPr>
              <a:t>tipo di </a:t>
            </a:r>
            <a:r>
              <a:rPr lang="nb-NO" dirty="0" err="1">
                <a:latin typeface="Arial" charset="0"/>
                <a:ea typeface="Arial" charset="0"/>
                <a:cs typeface="Arial" charset="0"/>
              </a:rPr>
              <a:t>incidente </a:t>
            </a:r>
            <a:r>
              <a:rPr lang="nb-NO" dirty="0" err="1">
                <a:latin typeface="Arial" charset="0"/>
                <a:ea typeface="Arial" charset="0"/>
                <a:cs typeface="Arial" charset="0"/>
              </a:rPr>
              <a:t>pensi </a:t>
            </a:r>
            <a:r>
              <a:rPr lang="nb-NO" dirty="0">
                <a:latin typeface="Arial" charset="0"/>
                <a:ea typeface="Arial" charset="0"/>
                <a:cs typeface="Arial" charset="0"/>
              </a:rPr>
              <a:t>che sia stato? </a:t>
            </a:r>
          </a:p>
          <a:p>
            <a:pPr marL="617220" indent="-617220">
              <a:buFont typeface="+mj-lt"/>
              <a:buAutoNum type="arabicPeriod"/>
            </a:pPr>
            <a:endParaRPr lang="nb-NO" dirty="0">
              <a:latin typeface="Arial" charset="0"/>
              <a:ea typeface="Arial" charset="0"/>
              <a:cs typeface="Arial" charset="0"/>
            </a:endParaRPr>
          </a:p>
          <a:p>
            <a:pPr marL="617220" indent="-617220">
              <a:buFont typeface="+mj-lt"/>
              <a:buAutoNum type="arabicPeriod"/>
            </a:pPr>
            <a:endParaRPr lang="nb-NO" dirty="0">
              <a:latin typeface="Arial" charset="0"/>
              <a:ea typeface="Arial" charset="0"/>
              <a:cs typeface="Arial" charset="0"/>
            </a:endParaRPr>
          </a:p>
          <a:p>
            <a:pPr marL="617220" indent="-617220">
              <a:buFont typeface="+mj-lt"/>
              <a:buAutoNum type="arabicPeriod"/>
            </a:pPr>
            <a:endParaRPr lang="nb-NO" dirty="0">
              <a:latin typeface="Arial" charset="0"/>
              <a:ea typeface="Arial" charset="0"/>
              <a:cs typeface="Arial" charset="0"/>
            </a:endParaRPr>
          </a:p>
          <a:p>
            <a:pPr marL="0" indent="0">
              <a:buNone/>
            </a:pPr>
            <a:r>
              <a:rPr lang="nb-NO" dirty="0">
                <a:latin typeface="Arial" charset="0"/>
                <a:ea typeface="Arial" charset="0"/>
                <a:cs typeface="Arial" charset="0"/>
              </a:rPr>
              <a:t>Se</a:t>
            </a:r>
            <a:r>
              <a:rPr lang="nb-NO" dirty="0" err="1">
                <a:latin typeface="Arial" charset="0"/>
                <a:ea typeface="Arial" charset="0"/>
                <a:cs typeface="Arial" charset="0"/>
              </a:rPr>
              <a:t> potessi</a:t>
            </a:r>
            <a:r>
              <a:rPr lang="nb-NO" dirty="0" err="1">
                <a:latin typeface="Arial" charset="0"/>
                <a:ea typeface="Arial" charset="0"/>
                <a:cs typeface="Arial" charset="0"/>
              </a:rPr>
              <a:t> suggerire</a:t>
            </a:r>
            <a:r>
              <a:rPr lang="nb-NO" dirty="0" err="1">
                <a:latin typeface="Arial" charset="0"/>
                <a:ea typeface="Arial" charset="0"/>
                <a:cs typeface="Arial" charset="0"/>
              </a:rPr>
              <a:t> qualcosa</a:t>
            </a:r>
            <a:r>
              <a:rPr lang="nb-NO" dirty="0">
                <a:latin typeface="Arial" charset="0"/>
                <a:ea typeface="Arial" charset="0"/>
                <a:cs typeface="Arial" charset="0"/>
              </a:rPr>
              <a:t>, </a:t>
            </a:r>
            <a:r>
              <a:rPr lang="nb-NO" dirty="0" err="1">
                <a:latin typeface="Arial" charset="0"/>
                <a:ea typeface="Arial" charset="0"/>
                <a:cs typeface="Arial" charset="0"/>
              </a:rPr>
              <a:t>quali</a:t>
            </a:r>
            <a:r>
              <a:rPr lang="nb-NO" dirty="0" err="1">
                <a:latin typeface="Arial" charset="0"/>
                <a:ea typeface="Arial" charset="0"/>
                <a:cs typeface="Arial" charset="0"/>
              </a:rPr>
              <a:t> azioni</a:t>
            </a:r>
            <a:r>
              <a:rPr lang="nb-NO" dirty="0" err="1">
                <a:latin typeface="Arial" charset="0"/>
                <a:ea typeface="Arial" charset="0"/>
                <a:cs typeface="Arial" charset="0"/>
              </a:rPr>
              <a:t> dovrebbero </a:t>
            </a:r>
            <a:r>
              <a:rPr lang="nb-NO" dirty="0">
                <a:latin typeface="Arial" charset="0"/>
                <a:ea typeface="Arial" charset="0"/>
                <a:cs typeface="Arial" charset="0"/>
              </a:rPr>
              <a:t>essere intraprese? </a:t>
            </a:r>
            <a:br>
              <a:rPr lang="nb-NO" dirty="0">
                <a:latin typeface="Arial" charset="0"/>
                <a:ea typeface="Arial" charset="0"/>
                <a:cs typeface="Arial" charset="0"/>
              </a:rPr>
            </a:br>
            <a:endParaRPr lang="en-US" dirty="0">
              <a:latin typeface="Arial" charset="0"/>
              <a:ea typeface="Arial" charset="0"/>
              <a:cs typeface="Arial" charset="0"/>
            </a:endParaRPr>
          </a:p>
        </p:txBody>
      </p:sp>
      <p:grpSp>
        <p:nvGrpSpPr>
          <p:cNvPr id="7" name="Gruppe 6"/>
          <p:cNvGrpSpPr/>
          <p:nvPr/>
        </p:nvGrpSpPr>
        <p:grpSpPr>
          <a:xfrm>
            <a:off x="683812" y="826936"/>
            <a:ext cx="13421802" cy="6666215"/>
            <a:chOff x="569843" y="689113"/>
            <a:chExt cx="11184835" cy="5555179"/>
          </a:xfrm>
        </p:grpSpPr>
        <p:sp>
          <p:nvSpPr>
            <p:cNvPr id="4" name="Ramme 3"/>
            <p:cNvSpPr/>
            <p:nvPr/>
          </p:nvSpPr>
          <p:spPr>
            <a:xfrm>
              <a:off x="569843" y="689113"/>
              <a:ext cx="11184835" cy="1417982"/>
            </a:xfrm>
            <a:prstGeom prst="frame">
              <a:avLst>
                <a:gd name="adj1" fmla="val 22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black"/>
                </a:solidFill>
                <a:latin typeface="Calibri" panose="020F0502020204030204"/>
              </a:endParaRPr>
            </a:p>
          </p:txBody>
        </p:sp>
        <p:sp>
          <p:nvSpPr>
            <p:cNvPr id="5" name="Ramme 4"/>
            <p:cNvSpPr/>
            <p:nvPr/>
          </p:nvSpPr>
          <p:spPr>
            <a:xfrm>
              <a:off x="569843" y="2708481"/>
              <a:ext cx="11184835" cy="1417982"/>
            </a:xfrm>
            <a:prstGeom prst="frame">
              <a:avLst>
                <a:gd name="adj1" fmla="val 22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black"/>
                </a:solidFill>
                <a:latin typeface="Calibri" panose="020F0502020204030204"/>
              </a:endParaRPr>
            </a:p>
          </p:txBody>
        </p:sp>
        <p:sp>
          <p:nvSpPr>
            <p:cNvPr id="6" name="Ramme 5"/>
            <p:cNvSpPr/>
            <p:nvPr/>
          </p:nvSpPr>
          <p:spPr>
            <a:xfrm>
              <a:off x="569843" y="4826310"/>
              <a:ext cx="11184835" cy="1417982"/>
            </a:xfrm>
            <a:prstGeom prst="frame">
              <a:avLst>
                <a:gd name="adj1" fmla="val 22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black"/>
                </a:solidFill>
                <a:latin typeface="Calibri" panose="020F0502020204030204"/>
              </a:endParaRPr>
            </a:p>
          </p:txBody>
        </p:sp>
      </p:grpSp>
      <p:pic>
        <p:nvPicPr>
          <p:cNvPr id="2" name="Picture 1">
            <a:extLst>
              <a:ext uri="{FF2B5EF4-FFF2-40B4-BE49-F238E27FC236}">
                <a16:creationId xmlns:a16="http://schemas.microsoft.com/office/drawing/2014/main" id="{62AD3FA7-2B5A-83EB-A98F-05972AE5F1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47488" y="7188403"/>
            <a:ext cx="5512303" cy="1402814"/>
          </a:xfrm>
          <a:prstGeom prst="rect">
            <a:avLst/>
          </a:prstGeom>
        </p:spPr>
      </p:pic>
      <p:sp>
        <p:nvSpPr>
          <p:cNvPr id="8" name="Oval 7">
            <a:extLst>
              <a:ext uri="{FF2B5EF4-FFF2-40B4-BE49-F238E27FC236}">
                <a16:creationId xmlns:a16="http://schemas.microsoft.com/office/drawing/2014/main" id="{F4343CE9-8995-AEBC-B46C-6E22B2F0F636}"/>
              </a:ext>
            </a:extLst>
          </p:cNvPr>
          <p:cNvSpPr/>
          <p:nvPr/>
        </p:nvSpPr>
        <p:spPr>
          <a:xfrm>
            <a:off x="864108" y="932688"/>
            <a:ext cx="2921508" cy="147767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097280"/>
            <a:r>
              <a:rPr lang="nb-NO" sz="8640" dirty="0">
                <a:solidFill>
                  <a:prstClr val="white"/>
                </a:solidFill>
                <a:latin typeface="Calibri" panose="020F0502020204030204"/>
              </a:rPr>
              <a:t>L1</a:t>
            </a:r>
          </a:p>
        </p:txBody>
      </p:sp>
      <p:sp>
        <p:nvSpPr>
          <p:cNvPr id="9" name="Oval 8">
            <a:extLst>
              <a:ext uri="{FF2B5EF4-FFF2-40B4-BE49-F238E27FC236}">
                <a16:creationId xmlns:a16="http://schemas.microsoft.com/office/drawing/2014/main" id="{533472C9-3F7B-C3B3-4D7F-1A0B37B7558B}"/>
              </a:ext>
            </a:extLst>
          </p:cNvPr>
          <p:cNvSpPr/>
          <p:nvPr/>
        </p:nvSpPr>
        <p:spPr>
          <a:xfrm>
            <a:off x="3474720" y="3362130"/>
            <a:ext cx="2921508" cy="1477673"/>
          </a:xfrm>
          <a:prstGeom prst="ellipse">
            <a:avLst/>
          </a:prstGeom>
          <a:solidFill>
            <a:srgbClr val="8E5677"/>
          </a:solidFill>
          <a:ln>
            <a:solidFill>
              <a:srgbClr val="A12F8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097280"/>
            <a:r>
              <a:rPr lang="nb-NO" sz="8640" dirty="0">
                <a:solidFill>
                  <a:prstClr val="white"/>
                </a:solidFill>
                <a:latin typeface="Calibri" panose="020F0502020204030204"/>
              </a:rPr>
              <a:t>L2</a:t>
            </a:r>
          </a:p>
        </p:txBody>
      </p:sp>
      <p:sp>
        <p:nvSpPr>
          <p:cNvPr id="10" name="Oval 9">
            <a:extLst>
              <a:ext uri="{FF2B5EF4-FFF2-40B4-BE49-F238E27FC236}">
                <a16:creationId xmlns:a16="http://schemas.microsoft.com/office/drawing/2014/main" id="{938CCD3E-FAC7-88FA-8E7A-AA2C8DC7865A}"/>
              </a:ext>
            </a:extLst>
          </p:cNvPr>
          <p:cNvSpPr/>
          <p:nvPr/>
        </p:nvSpPr>
        <p:spPr>
          <a:xfrm>
            <a:off x="6519672" y="5924992"/>
            <a:ext cx="2921508" cy="1477673"/>
          </a:xfrm>
          <a:prstGeom prst="ellipse">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097280"/>
            <a:r>
              <a:rPr lang="nb-NO" sz="8640" dirty="0">
                <a:solidFill>
                  <a:prstClr val="white"/>
                </a:solidFill>
                <a:latin typeface="Calibri" panose="020F0502020204030204"/>
              </a:rPr>
              <a:t>L3</a:t>
            </a:r>
          </a:p>
        </p:txBody>
      </p:sp>
    </p:spTree>
    <p:custDataLst>
      <p:tags r:id="rId1"/>
    </p:custDataLst>
    <p:extLst>
      <p:ext uri="{BB962C8B-B14F-4D97-AF65-F5344CB8AC3E}">
        <p14:creationId xmlns:p14="http://schemas.microsoft.com/office/powerpoint/2010/main" val="210113356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3.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4630399" cy="8229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305598" cy="82296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a:defRPr/>
            </a:pPr>
            <a:endParaRPr lang="en-US" sz="2160">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5078672" cy="82296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a:defRPr/>
            </a:pPr>
            <a:endParaRPr lang="en-US" sz="2160">
              <a:solidFill>
                <a:prstClr val="white"/>
              </a:solidFill>
              <a:latin typeface="Calibri" panose="020F0502020204030204"/>
            </a:endParaRPr>
          </a:p>
        </p:txBody>
      </p:sp>
      <p:sp>
        <p:nvSpPr>
          <p:cNvPr id="2" name="Title 1">
            <a:extLst>
              <a:ext uri="{FF2B5EF4-FFF2-40B4-BE49-F238E27FC236}">
                <a16:creationId xmlns:a16="http://schemas.microsoft.com/office/drawing/2014/main" id="{1144827B-DA12-41AB-8329-B51E9EF08AE4}"/>
              </a:ext>
            </a:extLst>
          </p:cNvPr>
          <p:cNvSpPr>
            <a:spLocks noGrp="1"/>
          </p:cNvSpPr>
          <p:nvPr>
            <p:ph type="title"/>
          </p:nvPr>
        </p:nvSpPr>
        <p:spPr>
          <a:xfrm>
            <a:off x="965607" y="1694988"/>
            <a:ext cx="3445314" cy="2587945"/>
          </a:xfrm>
        </p:spPr>
        <p:txBody>
          <a:bodyPr anchor="t">
            <a:normAutofit/>
          </a:bodyPr>
          <a:lstStyle/>
          <a:p>
            <a:r>
              <a:rPr lang="nb-NO" sz="4320">
                <a:solidFill>
                  <a:srgbClr val="FFFFFF"/>
                </a:solidFill>
              </a:rPr>
              <a:t>Esempi da diversi ambiti</a:t>
            </a:r>
          </a:p>
        </p:txBody>
      </p:sp>
      <p:sp>
        <p:nvSpPr>
          <p:cNvPr id="3" name="Content Placeholder 2">
            <a:extLst>
              <a:ext uri="{FF2B5EF4-FFF2-40B4-BE49-F238E27FC236}">
                <a16:creationId xmlns:a16="http://schemas.microsoft.com/office/drawing/2014/main" id="{4E76A215-D03E-4871-B592-81806A5B0AC8}"/>
              </a:ext>
            </a:extLst>
          </p:cNvPr>
          <p:cNvSpPr>
            <a:spLocks noGrp="1"/>
          </p:cNvSpPr>
          <p:nvPr>
            <p:ph sz="half" idx="1"/>
          </p:nvPr>
        </p:nvSpPr>
        <p:spPr>
          <a:xfrm>
            <a:off x="6238792" y="1694987"/>
            <a:ext cx="3511296" cy="5236613"/>
          </a:xfrm>
        </p:spPr>
        <p:txBody>
          <a:bodyPr>
            <a:normAutofit/>
          </a:bodyPr>
          <a:lstStyle/>
          <a:p>
            <a:r>
              <a:rPr lang="en-US" sz="2040"/>
              <a:t>Rapporto annuale di EY sulla sicurezza informatica globale</a:t>
            </a:r>
          </a:p>
          <a:p>
            <a:pPr lvl="1"/>
            <a:r>
              <a:rPr lang="en-US" sz="2040"/>
              <a:t>Il 50% (N=1.735 organizzazioni) è sicuro di poter rilevare un attacco (il livello di fiducia più alto dal 2013), </a:t>
            </a:r>
          </a:p>
          <a:p>
            <a:pPr lvl="1"/>
            <a:r>
              <a:rPr lang="en-US" sz="2040"/>
              <a:t>il 42% non dispone di una strategia o di un piano di comunicazione concordato in caso di attacco.</a:t>
            </a:r>
            <a:endParaRPr lang="nb-NO" sz="2040"/>
          </a:p>
        </p:txBody>
      </p:sp>
      <p:sp>
        <p:nvSpPr>
          <p:cNvPr id="4" name="Content Placeholder 3">
            <a:extLst>
              <a:ext uri="{FF2B5EF4-FFF2-40B4-BE49-F238E27FC236}">
                <a16:creationId xmlns:a16="http://schemas.microsoft.com/office/drawing/2014/main" id="{EEC8D20A-0A42-4F5D-8652-79D583943643}"/>
              </a:ext>
            </a:extLst>
          </p:cNvPr>
          <p:cNvSpPr>
            <a:spLocks noGrp="1"/>
          </p:cNvSpPr>
          <p:nvPr>
            <p:ph sz="half" idx="2"/>
          </p:nvPr>
        </p:nvSpPr>
        <p:spPr>
          <a:xfrm>
            <a:off x="10141925" y="1694987"/>
            <a:ext cx="3511296" cy="5236613"/>
          </a:xfrm>
        </p:spPr>
        <p:txBody>
          <a:bodyPr>
            <a:normAutofit/>
          </a:bodyPr>
          <a:lstStyle/>
          <a:p>
            <a:r>
              <a:rPr lang="nb-NO" sz="2400"/>
              <a:t>Conseguenze per il GDPR</a:t>
            </a:r>
          </a:p>
          <a:p>
            <a:pPr lvl="1"/>
            <a:r>
              <a:rPr lang="nb-NO" sz="2400"/>
              <a:t>Molte violazioni vengono identificate solo in un secondo momento</a:t>
            </a:r>
          </a:p>
          <a:p>
            <a:r>
              <a:rPr lang="nb-NO" sz="2400"/>
              <a:t>Nessuna comunicazione agli stakeholder</a:t>
            </a:r>
          </a:p>
          <a:p>
            <a:endParaRPr lang="nb-NO" sz="2400"/>
          </a:p>
        </p:txBody>
      </p:sp>
      <p:grpSp>
        <p:nvGrpSpPr>
          <p:cNvPr id="5" name="Group 4">
            <a:extLst>
              <a:ext uri="{FF2B5EF4-FFF2-40B4-BE49-F238E27FC236}">
                <a16:creationId xmlns:a16="http://schemas.microsoft.com/office/drawing/2014/main" id="{FFC30353-9B21-2BAA-A5C5-8447379900FB}"/>
              </a:ext>
            </a:extLst>
          </p:cNvPr>
          <p:cNvGrpSpPr/>
          <p:nvPr/>
        </p:nvGrpSpPr>
        <p:grpSpPr>
          <a:xfrm>
            <a:off x="10961226" y="7594540"/>
            <a:ext cx="2591913" cy="481557"/>
            <a:chOff x="5179092" y="5483822"/>
            <a:chExt cx="3294001" cy="612000"/>
          </a:xfrm>
        </p:grpSpPr>
        <p:pic>
          <p:nvPicPr>
            <p:cNvPr id="6" name="Picture 5">
              <a:extLst>
                <a:ext uri="{FF2B5EF4-FFF2-40B4-BE49-F238E27FC236}">
                  <a16:creationId xmlns:a16="http://schemas.microsoft.com/office/drawing/2014/main" id="{18461C38-CEE9-EA81-522A-E00881491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8" name="Picture 7">
              <a:extLst>
                <a:ext uri="{FF2B5EF4-FFF2-40B4-BE49-F238E27FC236}">
                  <a16:creationId xmlns:a16="http://schemas.microsoft.com/office/drawing/2014/main" id="{0723DC12-BADD-46CA-02C4-0DB8D6C33A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8339464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4.xml><?xml version="1.0" encoding="utf-8"?>
<p:sld xmlns:a16="http://schemas.microsoft.com/office/drawing/2014/main" xmlns:dgm="http://schemas.openxmlformats.org/drawingml/2006/diagram"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52F2-1E33-EFBF-456B-7A692E0A442F}"/>
              </a:ext>
            </a:extLst>
          </p:cNvPr>
          <p:cNvSpPr>
            <a:spLocks noGrp="1"/>
          </p:cNvSpPr>
          <p:nvPr>
            <p:ph type="title"/>
          </p:nvPr>
        </p:nvSpPr>
        <p:spPr/>
        <p:txBody>
          <a:bodyPr/>
          <a:lstStyle/>
          <a:p>
            <a:r>
              <a:rPr lang="nb-NO" dirty="0"/>
              <a:t>US Airways </a:t>
            </a:r>
            <a:endParaRPr lang="en-GB" dirty="0"/>
          </a:p>
        </p:txBody>
      </p:sp>
      <p:pic>
        <p:nvPicPr>
          <p:cNvPr id="4" name="Online Media 3" title="NTSB Crash Animation US Airways 1549 w/ CVR and audio Hudson">
            <a:hlinkClick r:id="" action="ppaction://media"/>
            <a:extLst>
              <a:ext uri="{FF2B5EF4-FFF2-40B4-BE49-F238E27FC236}">
                <a16:creationId xmlns:a16="http://schemas.microsoft.com/office/drawing/2014/main" id="{37AABCD0-6102-772F-940D-E4A61775FB39}"/>
              </a:ext>
            </a:extLst>
          </p:cNvPr>
          <p:cNvPicPr>
            <a:picLocks noGrp="1" noRot="1" noChangeAspect="1"/>
          </p:cNvPicPr>
          <p:nvPr>
            <p:ph sz="half" idx="1"/>
            <a:videoFile r:link="rId2"/>
          </p:nvPr>
        </p:nvPicPr>
        <p:blipFill>
          <a:blip r:embed="rId5"/>
          <a:stretch>
            <a:fillRect/>
          </a:stretch>
        </p:blipFill>
        <p:spPr>
          <a:xfrm>
            <a:off x="5726259" y="116378"/>
            <a:ext cx="9062084" cy="6797040"/>
          </a:xfrm>
          <a:prstGeom prst="rect">
            <a:avLst/>
          </a:prstGeom>
        </p:spPr>
      </p:pic>
      <p:sp>
        <p:nvSpPr>
          <p:cNvPr id="5" name="Content Placeholder 4">
            <a:extLst>
              <a:ext uri="{FF2B5EF4-FFF2-40B4-BE49-F238E27FC236}">
                <a16:creationId xmlns:a16="http://schemas.microsoft.com/office/drawing/2014/main" id="{554C998D-8B88-F365-FFCC-0B8E5AD32CE0}"/>
              </a:ext>
            </a:extLst>
          </p:cNvPr>
          <p:cNvSpPr>
            <a:spLocks noGrp="1"/>
          </p:cNvSpPr>
          <p:nvPr>
            <p:ph sz="half" idx="2"/>
          </p:nvPr>
        </p:nvSpPr>
        <p:spPr>
          <a:xfrm>
            <a:off x="423949" y="2190750"/>
            <a:ext cx="6217920" cy="5221606"/>
          </a:xfrm>
        </p:spPr>
        <p:txBody>
          <a:bodyPr/>
          <a:lstStyle/>
          <a:p>
            <a:r>
              <a:rPr lang="nb-NO" dirty="0"/>
              <a:t>L1?</a:t>
            </a:r>
          </a:p>
          <a:p>
            <a:r>
              <a:rPr lang="nb-NO" dirty="0"/>
              <a:t>L2?</a:t>
            </a:r>
          </a:p>
          <a:p>
            <a:r>
              <a:rPr lang="nb-NO" dirty="0"/>
              <a:t>L3?</a:t>
            </a:r>
          </a:p>
          <a:p>
            <a:pPr lvl="1"/>
            <a:r>
              <a:rPr lang="nb-NO" dirty="0"/>
              <a:t>LGA</a:t>
            </a:r>
          </a:p>
          <a:p>
            <a:pPr lvl="1"/>
            <a:r>
              <a:rPr lang="nb-NO" dirty="0"/>
              <a:t>TEB</a:t>
            </a:r>
          </a:p>
          <a:p>
            <a:pPr lvl="1"/>
            <a:r>
              <a:rPr lang="nb-NO" dirty="0"/>
              <a:t>Hudson</a:t>
            </a:r>
          </a:p>
          <a:p>
            <a:pPr lvl="1"/>
            <a:r>
              <a:rPr lang="nb-NO" dirty="0"/>
              <a:t>Quando?</a:t>
            </a:r>
          </a:p>
          <a:p>
            <a:pPr lvl="2"/>
            <a:r>
              <a:rPr lang="nb-NO" dirty="0"/>
              <a:t>1:28</a:t>
            </a:r>
            <a:endParaRPr lang="en-GB" dirty="0"/>
          </a:p>
        </p:txBody>
      </p:sp>
      <p:graphicFrame>
        <p:nvGraphicFramePr>
          <p:cNvPr id="8" name="Plassholder for innhold 3">
            <a:extLst>
              <a:ext uri="{FF2B5EF4-FFF2-40B4-BE49-F238E27FC236}">
                <a16:creationId xmlns:a16="http://schemas.microsoft.com/office/drawing/2014/main" id="{7D7B62CF-2F90-D0FF-3933-46DDC13C4B52}"/>
              </a:ext>
            </a:extLst>
          </p:cNvPr>
          <p:cNvGraphicFramePr>
            <a:graphicFrameLocks/>
          </p:cNvGraphicFramePr>
          <p:nvPr/>
        </p:nvGraphicFramePr>
        <p:xfrm>
          <a:off x="257695" y="6345950"/>
          <a:ext cx="6926048" cy="17672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098" name="Picture 2" descr="Sully Sullenberger - Wikipedia">
            <a:extLst>
              <a:ext uri="{FF2B5EF4-FFF2-40B4-BE49-F238E27FC236}">
                <a16:creationId xmlns:a16="http://schemas.microsoft.com/office/drawing/2014/main" id="{1EDF0B24-8445-31AD-3601-A89FD75F4C8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16953" y="1489884"/>
            <a:ext cx="3071206" cy="336655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ow the Miracle on the Hudson landing changed the lives of the people  onboard | CNN">
            <a:extLst>
              <a:ext uri="{FF2B5EF4-FFF2-40B4-BE49-F238E27FC236}">
                <a16:creationId xmlns:a16="http://schemas.microsoft.com/office/drawing/2014/main" id="{30DBC92A-C378-CE16-70C9-6760C0473E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9849" y="0"/>
            <a:ext cx="14628494" cy="8229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339038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arn(inVertical)">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arn(inVertical)">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barn(inVertical)">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barn(inVertical)">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barn(inVertical)">
                                      <p:cBhvr>
                                        <p:cTn id="31" dur="500"/>
                                        <p:tgtEl>
                                          <p:spTgt spid="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barn(inVertical)">
                                      <p:cBhvr>
                                        <p:cTn id="36" dur="5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barn(inVertical)">
                                      <p:cBhvr>
                                        <p:cTn id="41" dur="500"/>
                                        <p:tgtEl>
                                          <p:spTgt spid="5">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barn(inVertical)">
                                      <p:cBhvr>
                                        <p:cTn id="46" dur="500"/>
                                        <p:tgtEl>
                                          <p:spTgt spid="5">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4102"/>
                                        </p:tgtEl>
                                        <p:attrNameLst>
                                          <p:attrName>style.visibility</p:attrName>
                                        </p:attrNameLst>
                                      </p:cBhvr>
                                      <p:to>
                                        <p:strVal val="visible"/>
                                      </p:to>
                                    </p:set>
                                    <p:animEffect transition="in" filter="randombar(horizontal)">
                                      <p:cBhvr>
                                        <p:cTn id="51"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2" fill="hold" display="0">
                  <p:stCondLst>
                    <p:cond delay="indefinite"/>
                  </p:stCondLst>
                </p:cTn>
                <p:tgtEl>
                  <p:spTgt spid="4"/>
                </p:tgtEl>
              </p:cMediaNode>
            </p:video>
            <p:seq concurrent="1" nextAc="seek">
              <p:cTn id="53" restart="whenNotActive" fill="hold" evtFilter="cancelBubble" nodeType="interactiveSeq">
                <p:stCondLst>
                  <p:cond evt="onClick" delay="0">
                    <p:tgtEl>
                      <p:spTgt spid="4"/>
                    </p:tgtEl>
                  </p:cond>
                </p:stCondLst>
                <p:endSync evt="end" delay="0">
                  <p:rtn val="all"/>
                </p:endSync>
                <p:childTnLst>
                  <p:par>
                    <p:cTn id="54" fill="hold">
                      <p:stCondLst>
                        <p:cond delay="0"/>
                      </p:stCondLst>
                      <p:childTnLst>
                        <p:par>
                          <p:cTn id="55" fill="hold">
                            <p:stCondLst>
                              <p:cond delay="0"/>
                            </p:stCondLst>
                            <p:childTnLst>
                              <p:par>
                                <p:cTn id="56" presetID="2" presetClass="mediacall" presetSubtype="0" fill="hold" nodeType="clickEffect">
                                  <p:stCondLst>
                                    <p:cond delay="0"/>
                                  </p:stCondLst>
                                  <p:childTnLst>
                                    <p:cmd type="call" cmd="togglePause">
                                      <p:cBhvr>
                                        <p:cTn id="57" dur="1" fill="hold"/>
                                        <p:tgtEl>
                                          <p:spTgt spid="4"/>
                                        </p:tgtEl>
                                      </p:cBhvr>
                                    </p:cmd>
                                  </p:childTnLst>
                                </p:cTn>
                              </p:par>
                            </p:childTnLst>
                          </p:cTn>
                        </p:par>
                      </p:childTnLst>
                    </p:cTn>
                  </p:par>
                </p:childTnLst>
              </p:cTn>
              <p:nextCondLst>
                <p:cond evt="onClick" delay="0">
                  <p:tgtEl>
                    <p:spTgt spid="4"/>
                  </p:tgtEl>
                </p:cond>
              </p:nextCondLst>
            </p:seq>
          </p:childTnLst>
        </p:cTn>
      </p:par>
    </p:tnLst>
    <p:bldLst>
      <p:bldP spid="5" grpId="0" uiExpand="1" build="p"/>
    </p:bldLst>
  </p:timing>
</p:sld>
</file>

<file path=ppt/slides/slide85.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2" name="Freeform: Shape 11">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271368" y="-1330785"/>
            <a:ext cx="8615796" cy="6271878"/>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pPr defTabSz="1097280"/>
            <a:endParaRPr lang="en-US" sz="2160">
              <a:solidFill>
                <a:prstClr val="black"/>
              </a:solidFill>
              <a:latin typeface="Calibri" panose="020F0502020204030204"/>
            </a:endParaRPr>
          </a:p>
        </p:txBody>
      </p:sp>
      <p:sp>
        <p:nvSpPr>
          <p:cNvPr id="2" name="Title 1">
            <a:extLst>
              <a:ext uri="{FF2B5EF4-FFF2-40B4-BE49-F238E27FC236}">
                <a16:creationId xmlns:a16="http://schemas.microsoft.com/office/drawing/2014/main" id="{7CE47409-4D91-4421-9FB2-00AA8986CD44}"/>
              </a:ext>
            </a:extLst>
          </p:cNvPr>
          <p:cNvSpPr>
            <a:spLocks noGrp="1"/>
          </p:cNvSpPr>
          <p:nvPr>
            <p:ph type="title"/>
          </p:nvPr>
        </p:nvSpPr>
        <p:spPr>
          <a:xfrm>
            <a:off x="1009496" y="808524"/>
            <a:ext cx="4373387" cy="2897386"/>
          </a:xfrm>
        </p:spPr>
        <p:txBody>
          <a:bodyPr anchor="t">
            <a:normAutofit/>
          </a:bodyPr>
          <a:lstStyle/>
          <a:p>
            <a:r>
              <a:rPr lang="nb-NO" sz="6000">
                <a:solidFill>
                  <a:srgbClr val="FFFFFF"/>
                </a:solidFill>
              </a:rPr>
              <a:t>Utilizzo dell'SMM per mitigare gli attacchi CS</a:t>
            </a:r>
          </a:p>
        </p:txBody>
      </p:sp>
      <p:sp>
        <p:nvSpPr>
          <p:cNvPr id="5" name="Content Placeholder 4">
            <a:extLst>
              <a:ext uri="{FF2B5EF4-FFF2-40B4-BE49-F238E27FC236}">
                <a16:creationId xmlns:a16="http://schemas.microsoft.com/office/drawing/2014/main" id="{31892BD1-DF70-493A-BA77-97B3ACCA8B15}"/>
              </a:ext>
            </a:extLst>
          </p:cNvPr>
          <p:cNvSpPr>
            <a:spLocks noGrp="1"/>
          </p:cNvSpPr>
          <p:nvPr>
            <p:ph idx="1"/>
          </p:nvPr>
        </p:nvSpPr>
        <p:spPr>
          <a:xfrm>
            <a:off x="7315199" y="1058779"/>
            <a:ext cx="6305705" cy="6353576"/>
          </a:xfrm>
        </p:spPr>
        <p:txBody>
          <a:bodyPr>
            <a:normAutofit/>
          </a:bodyPr>
          <a:lstStyle/>
          <a:p>
            <a:r>
              <a:rPr lang="nb-NO" sz="2640"/>
              <a:t>Prima dell'attacco</a:t>
            </a:r>
          </a:p>
          <a:p>
            <a:pPr lvl="1"/>
            <a:r>
              <a:rPr lang="nb-NO" sz="2640"/>
              <a:t>Formazione </a:t>
            </a:r>
          </a:p>
          <a:p>
            <a:pPr lvl="2"/>
            <a:r>
              <a:rPr lang="nb-NO" sz="2640"/>
              <a:t>Tecnico, comportamentale, comunicazione</a:t>
            </a:r>
          </a:p>
          <a:p>
            <a:r>
              <a:rPr lang="nb-NO" sz="2640"/>
              <a:t>Durante l'attacco</a:t>
            </a:r>
          </a:p>
          <a:p>
            <a:pPr lvl="1"/>
            <a:r>
              <a:rPr lang="nb-NO" sz="2640"/>
              <a:t>Comunicazione, sicurezza psicologica sul posto di lavoro</a:t>
            </a:r>
          </a:p>
          <a:p>
            <a:r>
              <a:rPr lang="nb-NO" sz="2640"/>
              <a:t>Dopo l'attacco</a:t>
            </a:r>
          </a:p>
          <a:p>
            <a:pPr lvl="1"/>
            <a:r>
              <a:rPr lang="nb-NO" sz="2640"/>
              <a:t>Una buona comunicazione aiuta a mantenere gli interessi finanziari</a:t>
            </a:r>
          </a:p>
          <a:p>
            <a:pPr lvl="1"/>
            <a:r>
              <a:rPr lang="nb-NO" sz="2640"/>
              <a:t>Revisione degli incidenti critici</a:t>
            </a:r>
          </a:p>
          <a:p>
            <a:pPr lvl="2"/>
            <a:r>
              <a:rPr lang="nb-NO" sz="2640"/>
              <a:t>Creare/aggiornare il piano di comunicazione</a:t>
            </a:r>
          </a:p>
        </p:txBody>
      </p:sp>
      <p:grpSp>
        <p:nvGrpSpPr>
          <p:cNvPr id="3" name="Group 2">
            <a:extLst>
              <a:ext uri="{FF2B5EF4-FFF2-40B4-BE49-F238E27FC236}">
                <a16:creationId xmlns:a16="http://schemas.microsoft.com/office/drawing/2014/main" id="{62261DF4-3A2E-7F59-1F32-14C75FCD6C75}"/>
              </a:ext>
            </a:extLst>
          </p:cNvPr>
          <p:cNvGrpSpPr/>
          <p:nvPr/>
        </p:nvGrpSpPr>
        <p:grpSpPr>
          <a:xfrm>
            <a:off x="10972801" y="7594540"/>
            <a:ext cx="2591913" cy="481557"/>
            <a:chOff x="5179092" y="5483822"/>
            <a:chExt cx="3294001" cy="612000"/>
          </a:xfrm>
        </p:grpSpPr>
        <p:pic>
          <p:nvPicPr>
            <p:cNvPr id="4" name="Picture 3">
              <a:extLst>
                <a:ext uri="{FF2B5EF4-FFF2-40B4-BE49-F238E27FC236}">
                  <a16:creationId xmlns:a16="http://schemas.microsoft.com/office/drawing/2014/main" id="{88DA3073-5AF7-3642-36D6-5AD407AF63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7" name="Picture 6">
              <a:extLst>
                <a:ext uri="{FF2B5EF4-FFF2-40B4-BE49-F238E27FC236}">
                  <a16:creationId xmlns:a16="http://schemas.microsoft.com/office/drawing/2014/main" id="{1C8A8A5D-BEFE-7B73-8411-AD78B55B4D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0140637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6.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pic>
        <p:nvPicPr>
          <p:cNvPr id="6" name="Content Placeholder 5">
            <a:extLst>
              <a:ext uri="{FF2B5EF4-FFF2-40B4-BE49-F238E27FC236}">
                <a16:creationId xmlns:a16="http://schemas.microsoft.com/office/drawing/2014/main" id="{2AF78FAC-B296-40E2-A661-F77AE79EDE44}"/>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l="122" r="121" b="-1"/>
          <a:stretch/>
        </p:blipFill>
        <p:spPr>
          <a:xfrm>
            <a:off x="1" y="12"/>
            <a:ext cx="11603570" cy="8229588"/>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50023" y="0"/>
            <a:ext cx="8480374" cy="82296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dirty="0">
              <a:solidFill>
                <a:prstClr val="white"/>
              </a:solidFill>
              <a:latin typeface="Calibri" panose="020F0502020204030204"/>
            </a:endParaRPr>
          </a:p>
        </p:txBody>
      </p:sp>
      <p:sp>
        <p:nvSpPr>
          <p:cNvPr id="2" name="Title 1">
            <a:extLst>
              <a:ext uri="{FF2B5EF4-FFF2-40B4-BE49-F238E27FC236}">
                <a16:creationId xmlns:a16="http://schemas.microsoft.com/office/drawing/2014/main" id="{E857A050-F002-4308-B9A1-CBCC10F5500B}"/>
              </a:ext>
            </a:extLst>
          </p:cNvPr>
          <p:cNvSpPr>
            <a:spLocks noGrp="1"/>
          </p:cNvSpPr>
          <p:nvPr>
            <p:ph type="title"/>
          </p:nvPr>
        </p:nvSpPr>
        <p:spPr>
          <a:xfrm>
            <a:off x="9037933" y="438150"/>
            <a:ext cx="4586627" cy="2279894"/>
          </a:xfrm>
        </p:spPr>
        <p:txBody>
          <a:bodyPr vert="horz" lIns="109728" tIns="54864" rIns="109728" bIns="54864" rtlCol="0" anchor="ctr">
            <a:normAutofit/>
          </a:bodyPr>
          <a:lstStyle/>
          <a:p>
            <a:r>
              <a:rPr lang="en-US" sz="4800"/>
              <a:t>Diversità nei team</a:t>
            </a:r>
          </a:p>
        </p:txBody>
      </p:sp>
      <p:sp>
        <p:nvSpPr>
          <p:cNvPr id="4" name="Content Placeholder 3">
            <a:extLst>
              <a:ext uri="{FF2B5EF4-FFF2-40B4-BE49-F238E27FC236}">
                <a16:creationId xmlns:a16="http://schemas.microsoft.com/office/drawing/2014/main" id="{437CBB5A-D197-4C79-BBB4-2328ADC5E1E5}"/>
              </a:ext>
            </a:extLst>
          </p:cNvPr>
          <p:cNvSpPr>
            <a:spLocks noGrp="1"/>
          </p:cNvSpPr>
          <p:nvPr>
            <p:ph sz="half" idx="2"/>
          </p:nvPr>
        </p:nvSpPr>
        <p:spPr>
          <a:xfrm>
            <a:off x="9037933" y="2921041"/>
            <a:ext cx="4586627" cy="4491314"/>
          </a:xfrm>
        </p:spPr>
        <p:txBody>
          <a:bodyPr vert="horz" lIns="109728" tIns="54864" rIns="109728" bIns="54864" rtlCol="0">
            <a:normAutofit/>
          </a:bodyPr>
          <a:lstStyle/>
          <a:p>
            <a:r>
              <a:rPr lang="en-US" sz="2400"/>
              <a:t>"È sempre bene non essere un gruppo di ragazzi giovani o un gruppo di ragazzi anziani, o qualsiasi altra cosa", ha detto Harbaugh. "È bene avere un buon mix di esperienze. Alcuni ragazzi possono insegnare ai più giovani un certo modo di fare le cose. Questo inizia a permeare tutto ciò che sei. E poi quei ragazzi giovani, a loro volta, insegnano agli altri. Diventa semplicemente una situazione che si perpetua".</a:t>
            </a:r>
          </a:p>
        </p:txBody>
      </p:sp>
      <p:grpSp>
        <p:nvGrpSpPr>
          <p:cNvPr id="3" name="Group 2">
            <a:extLst>
              <a:ext uri="{FF2B5EF4-FFF2-40B4-BE49-F238E27FC236}">
                <a16:creationId xmlns:a16="http://schemas.microsoft.com/office/drawing/2014/main" id="{FC50C712-656A-5282-2652-9C9ED027636C}"/>
              </a:ext>
            </a:extLst>
          </p:cNvPr>
          <p:cNvGrpSpPr/>
          <p:nvPr/>
        </p:nvGrpSpPr>
        <p:grpSpPr>
          <a:xfrm>
            <a:off x="10972801" y="7594540"/>
            <a:ext cx="2591913" cy="481557"/>
            <a:chOff x="5179092" y="5483822"/>
            <a:chExt cx="3294001" cy="612000"/>
          </a:xfrm>
        </p:grpSpPr>
        <p:pic>
          <p:nvPicPr>
            <p:cNvPr id="5" name="Picture 4">
              <a:extLst>
                <a:ext uri="{FF2B5EF4-FFF2-40B4-BE49-F238E27FC236}">
                  <a16:creationId xmlns:a16="http://schemas.microsoft.com/office/drawing/2014/main" id="{418FE835-0176-B493-308B-018871F8D9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8" name="Picture 7">
              <a:extLst>
                <a:ext uri="{FF2B5EF4-FFF2-40B4-BE49-F238E27FC236}">
                  <a16:creationId xmlns:a16="http://schemas.microsoft.com/office/drawing/2014/main" id="{A45A0E19-E7D5-3D9E-A99D-117F23EDE4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26025438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7.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8"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5000725" cy="82296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 name="Title 1">
            <a:extLst>
              <a:ext uri="{FF2B5EF4-FFF2-40B4-BE49-F238E27FC236}">
                <a16:creationId xmlns:a16="http://schemas.microsoft.com/office/drawing/2014/main" id="{732599EA-650F-4FB4-9511-583A8F08FEFC}"/>
              </a:ext>
            </a:extLst>
          </p:cNvPr>
          <p:cNvSpPr>
            <a:spLocks noGrp="1"/>
          </p:cNvSpPr>
          <p:nvPr>
            <p:ph type="title"/>
          </p:nvPr>
        </p:nvSpPr>
        <p:spPr>
          <a:xfrm>
            <a:off x="824201" y="1384287"/>
            <a:ext cx="3840480" cy="5353396"/>
          </a:xfrm>
        </p:spPr>
        <p:txBody>
          <a:bodyPr vert="horz" wrap="square" lIns="109728" tIns="54864" rIns="109728" bIns="54864" rtlCol="0" anchor="ctr" anchorCtr="0">
            <a:normAutofit/>
          </a:bodyPr>
          <a:lstStyle/>
          <a:p>
            <a:r>
              <a:rPr lang="en-US" kern="1200">
                <a:solidFill>
                  <a:srgbClr val="FFFFFF"/>
                </a:solidFill>
                <a:latin typeface="+mj-lt"/>
                <a:ea typeface="+mj-ea"/>
                <a:cs typeface="+mj-cs"/>
              </a:rPr>
              <a:t>Quando la modellizzazione mentale condivisa va male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060483" y="2946575"/>
            <a:ext cx="4900120" cy="490012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097280"/>
            <a:endParaRPr lang="en-US" sz="2160" dirty="0">
              <a:solidFill>
                <a:prstClr val="black"/>
              </a:solidFill>
              <a:latin typeface="Calibri" panose="020F0502020204030204"/>
            </a:endParaRPr>
          </a:p>
        </p:txBody>
      </p:sp>
      <p:sp>
        <p:nvSpPr>
          <p:cNvPr id="3" name="Content Placeholder 2">
            <a:extLst>
              <a:ext uri="{FF2B5EF4-FFF2-40B4-BE49-F238E27FC236}">
                <a16:creationId xmlns:a16="http://schemas.microsoft.com/office/drawing/2014/main" id="{A9EF4021-FC71-444C-8FF7-B4AB852D74B9}"/>
              </a:ext>
            </a:extLst>
          </p:cNvPr>
          <p:cNvSpPr>
            <a:spLocks noGrp="1"/>
          </p:cNvSpPr>
          <p:nvPr>
            <p:ph idx="1"/>
          </p:nvPr>
        </p:nvSpPr>
        <p:spPr>
          <a:xfrm>
            <a:off x="5336770" y="709613"/>
            <a:ext cx="8287789" cy="6702743"/>
          </a:xfrm>
        </p:spPr>
        <p:txBody>
          <a:bodyPr vert="horz" lIns="109728" tIns="54864" rIns="109728" bIns="54864" rtlCol="0" anchor="ctr">
            <a:normAutofit/>
          </a:bodyPr>
          <a:lstStyle/>
          <a:p>
            <a:pPr marL="0"/>
            <a:r>
              <a:rPr lang="en-US" sz="1560"/>
              <a:t>Contagio emotivo (Hatfield, Cacioppo e Rapson, 1994) </a:t>
            </a:r>
          </a:p>
          <a:p>
            <a:r>
              <a:rPr lang="en-US" sz="1560"/>
              <a:t>Consciamente o inconsciamente, un individuo è in grado di influenzare le emozioni degli altri attraverso segnali verbali e non verbali. </a:t>
            </a:r>
          </a:p>
          <a:p>
            <a:r>
              <a:rPr lang="en-US" sz="1560"/>
              <a:t>Segnali non verbali</a:t>
            </a:r>
          </a:p>
          <a:p>
            <a:pPr lvl="1"/>
            <a:r>
              <a:rPr lang="en-US" sz="1560"/>
              <a:t>contatti fisici, linguaggio del corpo, espressioni facciali, modelli di discorso, toni vocali</a:t>
            </a:r>
          </a:p>
          <a:p>
            <a:r>
              <a:rPr lang="en-US" sz="1560"/>
              <a:t>Quando vedete qualcuno esprimere un'emozione, tenderete a imitare quell'espressione, provando la stessa emozione </a:t>
            </a:r>
          </a:p>
          <a:p>
            <a:r>
              <a:rPr lang="en-US" sz="1560"/>
              <a:t>Ci si sente più felici in compagnia di persone felici; più tristi in compagnia di persone tristi; nervosi in compagnia di persone nervose; </a:t>
            </a:r>
            <a:r>
              <a:rPr lang="en-US" sz="1560" b="1" u="sng"/>
              <a:t>sicuri di sé in compagnia di persone sicure di sé</a:t>
            </a:r>
          </a:p>
          <a:p>
            <a:pPr lvl="1"/>
            <a:r>
              <a:rPr lang="en-US" sz="1560"/>
              <a:t>Autoefficacia</a:t>
            </a:r>
          </a:p>
          <a:p>
            <a:r>
              <a:rPr lang="en-US" sz="1560"/>
              <a:t>Influenza il funzionamento e le prestazioni dei team </a:t>
            </a:r>
          </a:p>
          <a:p>
            <a:pPr lvl="1"/>
            <a:r>
              <a:rPr lang="en-US" sz="1560"/>
              <a:t>Coesione del team, efficacia del team</a:t>
            </a:r>
          </a:p>
        </p:txBody>
      </p:sp>
      <p:grpSp>
        <p:nvGrpSpPr>
          <p:cNvPr id="4" name="Group 3">
            <a:extLst>
              <a:ext uri="{FF2B5EF4-FFF2-40B4-BE49-F238E27FC236}">
                <a16:creationId xmlns:a16="http://schemas.microsoft.com/office/drawing/2014/main" id="{CA158351-3EEA-FE56-DE82-AEEE4567E458}"/>
              </a:ext>
            </a:extLst>
          </p:cNvPr>
          <p:cNvGrpSpPr/>
          <p:nvPr/>
        </p:nvGrpSpPr>
        <p:grpSpPr>
          <a:xfrm>
            <a:off x="10972801" y="7594540"/>
            <a:ext cx="2591913" cy="481557"/>
            <a:chOff x="5179092" y="5483822"/>
            <a:chExt cx="3294001" cy="612000"/>
          </a:xfrm>
        </p:grpSpPr>
        <p:pic>
          <p:nvPicPr>
            <p:cNvPr id="5" name="Picture 4">
              <a:extLst>
                <a:ext uri="{FF2B5EF4-FFF2-40B4-BE49-F238E27FC236}">
                  <a16:creationId xmlns:a16="http://schemas.microsoft.com/office/drawing/2014/main" id="{A3570515-3951-F959-0937-F5E80672C3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6" name="Picture 5">
              <a:extLst>
                <a:ext uri="{FF2B5EF4-FFF2-40B4-BE49-F238E27FC236}">
                  <a16:creationId xmlns:a16="http://schemas.microsoft.com/office/drawing/2014/main" id="{5E308AA0-36F6-5275-813A-03D1289A09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custDataLst>
      <p:tags r:id="rId1"/>
    </p:custDataLst>
    <p:extLst>
      <p:ext uri="{BB962C8B-B14F-4D97-AF65-F5344CB8AC3E}">
        <p14:creationId xmlns:p14="http://schemas.microsoft.com/office/powerpoint/2010/main" val="115010258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8"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5000725" cy="82296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 name="Title 1">
            <a:extLst>
              <a:ext uri="{FF2B5EF4-FFF2-40B4-BE49-F238E27FC236}">
                <a16:creationId xmlns:a16="http://schemas.microsoft.com/office/drawing/2014/main" id="{DEC505D4-9617-416E-9912-D3EDD4722FAB}"/>
              </a:ext>
            </a:extLst>
          </p:cNvPr>
          <p:cNvSpPr>
            <a:spLocks noGrp="1"/>
          </p:cNvSpPr>
          <p:nvPr>
            <p:ph type="title"/>
          </p:nvPr>
        </p:nvSpPr>
        <p:spPr>
          <a:xfrm>
            <a:off x="824201" y="1384287"/>
            <a:ext cx="3840480" cy="5353396"/>
          </a:xfrm>
        </p:spPr>
        <p:txBody>
          <a:bodyPr vert="horz" wrap="square" lIns="109728" tIns="54864" rIns="109728" bIns="54864" rtlCol="0" anchor="ctr" anchorCtr="0">
            <a:normAutofit/>
          </a:bodyPr>
          <a:lstStyle/>
          <a:p>
            <a:r>
              <a:rPr lang="en-US" kern="1200">
                <a:solidFill>
                  <a:srgbClr val="FFFFFF"/>
                </a:solidFill>
                <a:latin typeface="+mj-lt"/>
                <a:ea typeface="+mj-ea"/>
                <a:cs typeface="+mj-cs"/>
              </a:rPr>
              <a:t>Liverpool–Barcellona 7 maggio 2019 (0-3 andata)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060483" y="2946575"/>
            <a:ext cx="4900120" cy="490012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097280"/>
            <a:endParaRPr lang="en-US" sz="2160" dirty="0">
              <a:solidFill>
                <a:prstClr val="black"/>
              </a:solidFill>
              <a:latin typeface="Calibri" panose="020F0502020204030204"/>
            </a:endParaRPr>
          </a:p>
        </p:txBody>
      </p:sp>
      <p:sp>
        <p:nvSpPr>
          <p:cNvPr id="3" name="Content Placeholder 2">
            <a:extLst>
              <a:ext uri="{FF2B5EF4-FFF2-40B4-BE49-F238E27FC236}">
                <a16:creationId xmlns:a16="http://schemas.microsoft.com/office/drawing/2014/main" id="{FF7618CF-82C2-4023-86C1-3D5D2AEBC92A}"/>
              </a:ext>
            </a:extLst>
          </p:cNvPr>
          <p:cNvSpPr>
            <a:spLocks noGrp="1"/>
          </p:cNvSpPr>
          <p:nvPr>
            <p:ph idx="1"/>
          </p:nvPr>
        </p:nvSpPr>
        <p:spPr>
          <a:xfrm>
            <a:off x="5336770" y="709613"/>
            <a:ext cx="8287789" cy="6702743"/>
          </a:xfrm>
        </p:spPr>
        <p:txBody>
          <a:bodyPr vert="horz" lIns="109728" tIns="54864" rIns="109728" bIns="54864" rtlCol="0" anchor="ctr">
            <a:normAutofit/>
          </a:bodyPr>
          <a:lstStyle/>
          <a:p>
            <a:r>
              <a:rPr lang="en-US"/>
              <a:t>Intensità emotiva</a:t>
            </a:r>
          </a:p>
          <a:p>
            <a:pPr lvl="1"/>
            <a:r>
              <a:rPr lang="en-US"/>
              <a:t>Vantaggio casalingo</a:t>
            </a:r>
          </a:p>
          <a:p>
            <a:pPr lvl="1"/>
            <a:r>
              <a:rPr lang="en-US"/>
              <a:t>Semifinale UCL</a:t>
            </a:r>
          </a:p>
          <a:p>
            <a:pPr marL="0"/>
            <a:r>
              <a:rPr lang="en-US"/>
              <a:t>Storia</a:t>
            </a:r>
          </a:p>
          <a:p>
            <a:r>
              <a:rPr lang="en-US"/>
              <a:t>Milan-Liverpool 3-3 (3-0 all'intervallo), Liverpool vince ai rigori (2005)</a:t>
            </a:r>
          </a:p>
          <a:p>
            <a:r>
              <a:rPr lang="en-US"/>
              <a:t>Liverpool-Borussia Dortmund 4-3 (semifinale UCL 2016)</a:t>
            </a:r>
          </a:p>
          <a:p>
            <a:r>
              <a:rPr lang="en-US"/>
              <a:t>Roma-Barcellona 2018 UCL QF 3-0 (BFC 4-1 andata; sconfitta per gol in trasferta)</a:t>
            </a:r>
          </a:p>
        </p:txBody>
      </p:sp>
      <p:grpSp>
        <p:nvGrpSpPr>
          <p:cNvPr id="4" name="Group 3">
            <a:extLst>
              <a:ext uri="{FF2B5EF4-FFF2-40B4-BE49-F238E27FC236}">
                <a16:creationId xmlns:a16="http://schemas.microsoft.com/office/drawing/2014/main" id="{8F0BA2D0-6EAD-F76E-D600-EA0100B1CFDE}"/>
              </a:ext>
            </a:extLst>
          </p:cNvPr>
          <p:cNvGrpSpPr/>
          <p:nvPr/>
        </p:nvGrpSpPr>
        <p:grpSpPr>
          <a:xfrm>
            <a:off x="10972801" y="7594540"/>
            <a:ext cx="2591913" cy="481557"/>
            <a:chOff x="5179092" y="5483822"/>
            <a:chExt cx="3294001" cy="612000"/>
          </a:xfrm>
        </p:grpSpPr>
        <p:pic>
          <p:nvPicPr>
            <p:cNvPr id="5" name="Picture 4">
              <a:extLst>
                <a:ext uri="{FF2B5EF4-FFF2-40B4-BE49-F238E27FC236}">
                  <a16:creationId xmlns:a16="http://schemas.microsoft.com/office/drawing/2014/main" id="{E2309A0D-DDB2-8C61-3C83-1562D42097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6" name="Picture 5">
              <a:extLst>
                <a:ext uri="{FF2B5EF4-FFF2-40B4-BE49-F238E27FC236}">
                  <a16:creationId xmlns:a16="http://schemas.microsoft.com/office/drawing/2014/main" id="{98D0893F-45F0-D27E-4278-3B934D90CE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custDataLst>
      <p:tags r:id="rId1"/>
    </p:custDataLst>
    <p:extLst>
      <p:ext uri="{BB962C8B-B14F-4D97-AF65-F5344CB8AC3E}">
        <p14:creationId xmlns:p14="http://schemas.microsoft.com/office/powerpoint/2010/main" val="3863758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9.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3DECBD0-BB9C-413B-89F5-F3C53C603A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8246" y="1585308"/>
            <a:ext cx="9891196" cy="5563798"/>
          </a:xfrm>
          <a:prstGeom prst="rect">
            <a:avLst/>
          </a:prstGeom>
        </p:spPr>
      </p:pic>
      <p:sp>
        <p:nvSpPr>
          <p:cNvPr id="2" name="Title 1">
            <a:extLst>
              <a:ext uri="{FF2B5EF4-FFF2-40B4-BE49-F238E27FC236}">
                <a16:creationId xmlns:a16="http://schemas.microsoft.com/office/drawing/2014/main" id="{C2F07637-E1AB-433C-988A-A744BA7B2C85}"/>
              </a:ext>
            </a:extLst>
          </p:cNvPr>
          <p:cNvSpPr>
            <a:spLocks noGrp="1"/>
          </p:cNvSpPr>
          <p:nvPr>
            <p:ph type="title"/>
          </p:nvPr>
        </p:nvSpPr>
        <p:spPr/>
        <p:txBody>
          <a:bodyPr/>
          <a:lstStyle/>
          <a:p>
            <a:r>
              <a:rPr lang="nb-NO" dirty="0" err="1"/>
              <a:t>Esperienza</a:t>
            </a:r>
            <a:r>
              <a:rPr lang="nb-NO" dirty="0"/>
              <a:t> Liverpool</a:t>
            </a:r>
            <a:endParaRPr lang="nb-NO" dirty="0"/>
          </a:p>
        </p:txBody>
      </p:sp>
      <p:pic>
        <p:nvPicPr>
          <p:cNvPr id="6" name="Picture 5">
            <a:extLst>
              <a:ext uri="{FF2B5EF4-FFF2-40B4-BE49-F238E27FC236}">
                <a16:creationId xmlns:a16="http://schemas.microsoft.com/office/drawing/2014/main" id="{1BEC83B8-4F9F-4B62-AD43-2D270F0F12BD}"/>
              </a:ext>
            </a:extLst>
          </p:cNvPr>
          <p:cNvPicPr>
            <a:picLocks noChangeAspect="1"/>
          </p:cNvPicPr>
          <p:nvPr/>
        </p:nvPicPr>
        <p:blipFill>
          <a:blip r:embed="rId5"/>
          <a:stretch>
            <a:fillRect/>
          </a:stretch>
        </p:blipFill>
        <p:spPr>
          <a:xfrm>
            <a:off x="-89766" y="3762089"/>
            <a:ext cx="7429500" cy="4000500"/>
          </a:xfrm>
          <a:prstGeom prst="rect">
            <a:avLst/>
          </a:prstGeom>
        </p:spPr>
      </p:pic>
      <p:pic>
        <p:nvPicPr>
          <p:cNvPr id="16" name="Picture 15">
            <a:extLst>
              <a:ext uri="{FF2B5EF4-FFF2-40B4-BE49-F238E27FC236}">
                <a16:creationId xmlns:a16="http://schemas.microsoft.com/office/drawing/2014/main" id="{8CFD6273-B24F-4E10-BA36-7C7BB4523992}"/>
              </a:ext>
            </a:extLst>
          </p:cNvPr>
          <p:cNvPicPr>
            <a:picLocks noChangeAspect="1"/>
          </p:cNvPicPr>
          <p:nvPr/>
        </p:nvPicPr>
        <p:blipFill>
          <a:blip r:embed="rId6"/>
          <a:stretch>
            <a:fillRect/>
          </a:stretch>
        </p:blipFill>
        <p:spPr>
          <a:xfrm>
            <a:off x="-103850" y="1585309"/>
            <a:ext cx="8801100" cy="5932170"/>
          </a:xfrm>
          <a:prstGeom prst="rect">
            <a:avLst/>
          </a:prstGeom>
        </p:spPr>
      </p:pic>
      <p:pic>
        <p:nvPicPr>
          <p:cNvPr id="17" name="Picture 16">
            <a:extLst>
              <a:ext uri="{FF2B5EF4-FFF2-40B4-BE49-F238E27FC236}">
                <a16:creationId xmlns:a16="http://schemas.microsoft.com/office/drawing/2014/main" id="{C0171D1B-EA56-4C26-891D-2D99DE52F0E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63485" y="2180199"/>
            <a:ext cx="10546951" cy="5932660"/>
          </a:xfrm>
          <a:prstGeom prst="rect">
            <a:avLst/>
          </a:prstGeom>
        </p:spPr>
      </p:pic>
      <p:pic>
        <p:nvPicPr>
          <p:cNvPr id="8" name="Content Placeholder 7" descr="A group of football players on a field&#10;&#10;Description automatically generated with medium confidence">
            <a:extLst>
              <a:ext uri="{FF2B5EF4-FFF2-40B4-BE49-F238E27FC236}">
                <a16:creationId xmlns:a16="http://schemas.microsoft.com/office/drawing/2014/main" id="{5E20FCC4-7FA5-4999-A5EE-B7A0C34D4679}"/>
              </a:ext>
            </a:extLst>
          </p:cNvPr>
          <p:cNvPicPr>
            <a:picLocks noGrp="1" noChangeAspect="1"/>
          </p:cNvPicPr>
          <p:nvPr>
            <p:ph idx="1"/>
          </p:nvPr>
        </p:nvPicPr>
        <p:blipFill>
          <a:blip r:embed="rId8">
            <a:extLst>
              <a:ext uri="{28A0092B-C50C-407E-A947-70E740481C1C}">
                <a14:useLocalDpi xmlns:a14="http://schemas.microsoft.com/office/drawing/2010/main"/>
              </a:ext>
            </a:extLst>
          </a:blip>
          <a:stretch>
            <a:fillRect/>
          </a:stretch>
        </p:blipFill>
        <p:spPr>
          <a:xfrm>
            <a:off x="7353818" y="4377568"/>
            <a:ext cx="7429500" cy="4000500"/>
          </a:xfrm>
        </p:spPr>
      </p:pic>
    </p:spTree>
    <p:custDataLst>
      <p:tags r:id="rId1"/>
    </p:custDataLst>
    <p:extLst>
      <p:ext uri="{BB962C8B-B14F-4D97-AF65-F5344CB8AC3E}">
        <p14:creationId xmlns:p14="http://schemas.microsoft.com/office/powerpoint/2010/main" val="28759596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68216-77C6-9608-1AA9-573D5819001F}"/>
              </a:ext>
            </a:extLst>
          </p:cNvPr>
          <p:cNvSpPr>
            <a:spLocks noGrp="1"/>
          </p:cNvSpPr>
          <p:nvPr>
            <p:ph type="title"/>
          </p:nvPr>
        </p:nvSpPr>
        <p:spPr/>
        <p:txBody>
          <a:bodyPr/>
          <a:lstStyle/>
          <a:p>
            <a:endParaRPr lang="et-EE"/>
          </a:p>
        </p:txBody>
      </p:sp>
      <p:sp>
        <p:nvSpPr>
          <p:cNvPr id="3" name="Content Placeholder 2">
            <a:extLst>
              <a:ext uri="{FF2B5EF4-FFF2-40B4-BE49-F238E27FC236}">
                <a16:creationId xmlns:a16="http://schemas.microsoft.com/office/drawing/2014/main" id="{6D6C8564-2F03-EF7B-D829-15F36C669749}"/>
              </a:ext>
            </a:extLst>
          </p:cNvPr>
          <p:cNvSpPr>
            <a:spLocks noGrp="1"/>
          </p:cNvSpPr>
          <p:nvPr>
            <p:ph idx="1"/>
          </p:nvPr>
        </p:nvSpPr>
        <p:spPr/>
        <p:txBody>
          <a:bodyPr/>
          <a:lstStyle/>
          <a:p>
            <a:endParaRPr lang="et-EE"/>
          </a:p>
        </p:txBody>
      </p:sp>
      <p:pic>
        <p:nvPicPr>
          <p:cNvPr id="5" name="Picture 4">
            <a:extLst>
              <a:ext uri="{FF2B5EF4-FFF2-40B4-BE49-F238E27FC236}">
                <a16:creationId xmlns:a16="http://schemas.microsoft.com/office/drawing/2014/main" id="{F587838C-85A3-5EAC-AAB8-274F6A947BBD}"/>
              </a:ext>
            </a:extLst>
          </p:cNvPr>
          <p:cNvPicPr>
            <a:picLocks noChangeAspect="1"/>
          </p:cNvPicPr>
          <p:nvPr/>
        </p:nvPicPr>
        <p:blipFill>
          <a:blip r:embed="rId2"/>
          <a:stretch>
            <a:fillRect/>
          </a:stretch>
        </p:blipFill>
        <p:spPr>
          <a:xfrm>
            <a:off x="2070848" y="0"/>
            <a:ext cx="10488707" cy="8229600"/>
          </a:xfrm>
          <a:prstGeom prst="rect">
            <a:avLst/>
          </a:prstGeom>
        </p:spPr>
      </p:pic>
    </p:spTree>
    <p:extLst>
      <p:ext uri="{BB962C8B-B14F-4D97-AF65-F5344CB8AC3E}">
        <p14:creationId xmlns:p14="http://schemas.microsoft.com/office/powerpoint/2010/main" val="19213673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0.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71A9-FF92-48D2-B370-EFBAA3325216}"/>
              </a:ext>
            </a:extLst>
          </p:cNvPr>
          <p:cNvSpPr>
            <a:spLocks noGrp="1"/>
          </p:cNvSpPr>
          <p:nvPr>
            <p:ph type="title"/>
          </p:nvPr>
        </p:nvSpPr>
        <p:spPr/>
        <p:txBody>
          <a:bodyPr/>
          <a:lstStyle/>
          <a:p>
            <a:r>
              <a:rPr lang="nb-NO" dirty="0" err="1"/>
              <a:t>Esperienza</a:t>
            </a:r>
            <a:r>
              <a:rPr lang="nb-NO" dirty="0"/>
              <a:t> Barcellona</a:t>
            </a:r>
            <a:endParaRPr lang="nb-NO" dirty="0"/>
          </a:p>
        </p:txBody>
      </p:sp>
      <p:sp>
        <p:nvSpPr>
          <p:cNvPr id="3" name="Content Placeholder 2">
            <a:extLst>
              <a:ext uri="{FF2B5EF4-FFF2-40B4-BE49-F238E27FC236}">
                <a16:creationId xmlns:a16="http://schemas.microsoft.com/office/drawing/2014/main" id="{556378B6-67C7-492C-A126-68DEBD60D976}"/>
              </a:ext>
            </a:extLst>
          </p:cNvPr>
          <p:cNvSpPr>
            <a:spLocks noGrp="1"/>
          </p:cNvSpPr>
          <p:nvPr>
            <p:ph idx="1"/>
          </p:nvPr>
        </p:nvSpPr>
        <p:spPr/>
        <p:txBody>
          <a:bodyPr/>
          <a:lstStyle/>
          <a:p>
            <a:endParaRPr lang="nb-NO"/>
          </a:p>
        </p:txBody>
      </p:sp>
      <p:pic>
        <p:nvPicPr>
          <p:cNvPr id="5" name="Picture 4">
            <a:extLst>
              <a:ext uri="{FF2B5EF4-FFF2-40B4-BE49-F238E27FC236}">
                <a16:creationId xmlns:a16="http://schemas.microsoft.com/office/drawing/2014/main" id="{ECF1326C-7EA0-4E7A-A884-695D2365A1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10" y="1651305"/>
            <a:ext cx="9178410" cy="5361721"/>
          </a:xfrm>
          <a:prstGeom prst="rect">
            <a:avLst/>
          </a:prstGeom>
        </p:spPr>
      </p:pic>
      <p:pic>
        <p:nvPicPr>
          <p:cNvPr id="9" name="Picture 8">
            <a:extLst>
              <a:ext uri="{FF2B5EF4-FFF2-40B4-BE49-F238E27FC236}">
                <a16:creationId xmlns:a16="http://schemas.microsoft.com/office/drawing/2014/main" id="{4DD25267-CD63-4B25-B9F8-184F3B9D76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3591" y="306659"/>
            <a:ext cx="7023200" cy="4674818"/>
          </a:xfrm>
          <a:prstGeom prst="rect">
            <a:avLst/>
          </a:prstGeom>
        </p:spPr>
      </p:pic>
      <p:pic>
        <p:nvPicPr>
          <p:cNvPr id="7" name="Picture 6">
            <a:extLst>
              <a:ext uri="{FF2B5EF4-FFF2-40B4-BE49-F238E27FC236}">
                <a16:creationId xmlns:a16="http://schemas.microsoft.com/office/drawing/2014/main" id="{58F175AF-5CBB-4920-97B2-2C2AAA797332}"/>
              </a:ext>
            </a:extLst>
          </p:cNvPr>
          <p:cNvPicPr>
            <a:picLocks noChangeAspect="1"/>
          </p:cNvPicPr>
          <p:nvPr/>
        </p:nvPicPr>
        <p:blipFill>
          <a:blip r:embed="rId5"/>
          <a:stretch>
            <a:fillRect/>
          </a:stretch>
        </p:blipFill>
        <p:spPr>
          <a:xfrm>
            <a:off x="7538287" y="3301745"/>
            <a:ext cx="7029450" cy="4354830"/>
          </a:xfrm>
          <a:prstGeom prst="rect">
            <a:avLst/>
          </a:prstGeom>
        </p:spPr>
      </p:pic>
      <p:pic>
        <p:nvPicPr>
          <p:cNvPr id="11" name="Picture 10">
            <a:extLst>
              <a:ext uri="{FF2B5EF4-FFF2-40B4-BE49-F238E27FC236}">
                <a16:creationId xmlns:a16="http://schemas.microsoft.com/office/drawing/2014/main" id="{137CC626-56C3-4682-9F1F-9CFD6C91638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82103" y="2553016"/>
            <a:ext cx="6884200" cy="3870077"/>
          </a:xfrm>
          <a:prstGeom prst="rect">
            <a:avLst/>
          </a:prstGeom>
        </p:spPr>
      </p:pic>
      <p:pic>
        <p:nvPicPr>
          <p:cNvPr id="10" name="Picture 9">
            <a:extLst>
              <a:ext uri="{FF2B5EF4-FFF2-40B4-BE49-F238E27FC236}">
                <a16:creationId xmlns:a16="http://schemas.microsoft.com/office/drawing/2014/main" id="{3512BA9A-7A51-4A7C-A53C-A63541C104E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9625" y="1728446"/>
            <a:ext cx="7432888" cy="4001761"/>
          </a:xfrm>
          <a:prstGeom prst="rect">
            <a:avLst/>
          </a:prstGeom>
        </p:spPr>
      </p:pic>
      <p:pic>
        <p:nvPicPr>
          <p:cNvPr id="6" name="Picture 5">
            <a:extLst>
              <a:ext uri="{FF2B5EF4-FFF2-40B4-BE49-F238E27FC236}">
                <a16:creationId xmlns:a16="http://schemas.microsoft.com/office/drawing/2014/main" id="{CFFA34F7-5C99-4975-82A6-B44D1F42F66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672" y="1449819"/>
            <a:ext cx="6341632" cy="6341632"/>
          </a:xfrm>
          <a:prstGeom prst="rect">
            <a:avLst/>
          </a:prstGeom>
        </p:spPr>
      </p:pic>
      <p:pic>
        <p:nvPicPr>
          <p:cNvPr id="8" name="Picture 7">
            <a:extLst>
              <a:ext uri="{FF2B5EF4-FFF2-40B4-BE49-F238E27FC236}">
                <a16:creationId xmlns:a16="http://schemas.microsoft.com/office/drawing/2014/main" id="{3F69FB97-BE0C-4EA7-BB9B-2D3A205032C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47472" y="1879960"/>
            <a:ext cx="7023200" cy="4543133"/>
          </a:xfrm>
          <a:prstGeom prst="rect">
            <a:avLst/>
          </a:prstGeom>
        </p:spPr>
      </p:pic>
    </p:spTree>
    <p:custDataLst>
      <p:tags r:id="rId1"/>
    </p:custDataLst>
    <p:extLst>
      <p:ext uri="{BB962C8B-B14F-4D97-AF65-F5344CB8AC3E}">
        <p14:creationId xmlns:p14="http://schemas.microsoft.com/office/powerpoint/2010/main" val="5311674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4630400"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7280"/>
            <a:endParaRPr lang="en-US" sz="2160">
              <a:solidFill>
                <a:prstClr val="white"/>
              </a:solidFill>
              <a:latin typeface="Calibri" panose="020F0502020204030204"/>
            </a:endParaRPr>
          </a:p>
        </p:txBody>
      </p:sp>
      <p:sp>
        <p:nvSpPr>
          <p:cNvPr id="2" name="Title 1">
            <a:extLst>
              <a:ext uri="{FF2B5EF4-FFF2-40B4-BE49-F238E27FC236}">
                <a16:creationId xmlns:a16="http://schemas.microsoft.com/office/drawing/2014/main" id="{73D91D07-71C5-4E21-9810-5F52E236EE00}"/>
              </a:ext>
            </a:extLst>
          </p:cNvPr>
          <p:cNvSpPr>
            <a:spLocks noGrp="1"/>
          </p:cNvSpPr>
          <p:nvPr>
            <p:ph type="title"/>
          </p:nvPr>
        </p:nvSpPr>
        <p:spPr>
          <a:xfrm>
            <a:off x="1005841" y="438150"/>
            <a:ext cx="6472033" cy="1590676"/>
          </a:xfrm>
        </p:spPr>
        <p:txBody>
          <a:bodyPr vert="horz" wrap="square" lIns="109728" tIns="54864" rIns="109728" bIns="54864" rtlCol="0" anchor="ctr" anchorCtr="0">
            <a:normAutofit/>
          </a:bodyPr>
          <a:lstStyle/>
          <a:p>
            <a:r>
              <a:rPr lang="en-US"/>
              <a:t>Contagio emotivo</a:t>
            </a:r>
          </a:p>
        </p:txBody>
      </p:sp>
      <p:sp>
        <p:nvSpPr>
          <p:cNvPr id="7" name="Content Placeholder 6">
            <a:extLst>
              <a:ext uri="{FF2B5EF4-FFF2-40B4-BE49-F238E27FC236}">
                <a16:creationId xmlns:a16="http://schemas.microsoft.com/office/drawing/2014/main" id="{DC05D3C0-05D1-4AEA-BC36-FC3AB06B24A9}"/>
              </a:ext>
            </a:extLst>
          </p:cNvPr>
          <p:cNvSpPr>
            <a:spLocks noGrp="1"/>
          </p:cNvSpPr>
          <p:nvPr>
            <p:ph idx="1"/>
          </p:nvPr>
        </p:nvSpPr>
        <p:spPr>
          <a:xfrm>
            <a:off x="1005841" y="2190750"/>
            <a:ext cx="6472033" cy="5221606"/>
          </a:xfrm>
        </p:spPr>
        <p:txBody>
          <a:bodyPr vert="horz" lIns="109728" tIns="54864" rIns="109728" bIns="54864" rtlCol="0">
            <a:noAutofit/>
          </a:bodyPr>
          <a:lstStyle/>
          <a:p>
            <a:pPr marL="617220"/>
            <a:r>
              <a:rPr lang="en-US" sz="1920"/>
              <a:t>Rimanete neutrali quando si verificano situazioni negative</a:t>
            </a:r>
          </a:p>
          <a:p>
            <a:pPr marL="1165860" lvl="1"/>
            <a:r>
              <a:rPr lang="en-US" sz="1920"/>
              <a:t>Riflettete su COME si è verificata la situazione - processo</a:t>
            </a:r>
          </a:p>
          <a:p>
            <a:pPr marL="1714500" lvl="2"/>
            <a:r>
              <a:rPr lang="en-US" sz="1920"/>
              <a:t>Prestazioni del team/proprie, strategia, decisioni</a:t>
            </a:r>
          </a:p>
          <a:p>
            <a:pPr marL="1714500" lvl="2"/>
            <a:r>
              <a:rPr lang="en-US" sz="1920"/>
              <a:t>Aiuta a identificare gli errori</a:t>
            </a:r>
          </a:p>
          <a:p>
            <a:pPr marL="1097280" lvl="2"/>
            <a:endParaRPr lang="en-US" sz="1920"/>
          </a:p>
          <a:p>
            <a:pPr marL="617220"/>
            <a:r>
              <a:rPr lang="en-US" sz="1920"/>
              <a:t>Offri sostegno positivo ai compagni di squadra coinvolti</a:t>
            </a:r>
          </a:p>
          <a:p>
            <a:pPr marL="1165860" lvl="1"/>
            <a:r>
              <a:rPr lang="en-US" sz="1920"/>
              <a:t>Dare il cinque, aiutare, condividere i valori del team</a:t>
            </a:r>
          </a:p>
          <a:p>
            <a:pPr marL="548640" lvl="1"/>
            <a:endParaRPr lang="en-US" sz="1920"/>
          </a:p>
          <a:p>
            <a:pPr marL="617220"/>
            <a:r>
              <a:rPr lang="en-US" sz="1920"/>
              <a:t>Identifica e usa l'EC positivo al momento giusto</a:t>
            </a:r>
          </a:p>
          <a:p>
            <a:pPr marL="1165860" lvl="1"/>
            <a:r>
              <a:rPr lang="en-US" sz="1920"/>
              <a:t>Prima della partita</a:t>
            </a:r>
          </a:p>
          <a:p>
            <a:pPr marL="1714500" lvl="2"/>
            <a:r>
              <a:rPr lang="en-US" sz="1920"/>
              <a:t>Autobus, spogliatoio, riscaldamento</a:t>
            </a:r>
          </a:p>
          <a:p>
            <a:pPr marL="1165860" lvl="1"/>
            <a:r>
              <a:rPr lang="en-US" sz="1920"/>
              <a:t>Dopo aver segnato e dopo buone giocate</a:t>
            </a:r>
          </a:p>
          <a:p>
            <a:pPr marL="1165860" lvl="1"/>
            <a:r>
              <a:rPr lang="en-US" sz="1920"/>
              <a:t>Dopo situazioni negative</a:t>
            </a:r>
          </a:p>
          <a:p>
            <a:pPr marL="548640" lvl="1"/>
            <a:endParaRPr lang="en-US" sz="1920"/>
          </a:p>
          <a:p>
            <a:pPr marL="617220"/>
            <a:r>
              <a:rPr lang="en-US" sz="1920" b="1" u="sng"/>
              <a:t>Deve essere ESERCITATO durante gli allenamenti</a:t>
            </a:r>
          </a:p>
        </p:txBody>
      </p:sp>
      <p:pic>
        <p:nvPicPr>
          <p:cNvPr id="9" name="Picture 8">
            <a:extLst>
              <a:ext uri="{FF2B5EF4-FFF2-40B4-BE49-F238E27FC236}">
                <a16:creationId xmlns:a16="http://schemas.microsoft.com/office/drawing/2014/main" id="{FACF0B54-C3EF-460C-84B9-A017314DD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1170" r="13079" b="-1"/>
          <a:stretch/>
        </p:blipFill>
        <p:spPr>
          <a:xfrm>
            <a:off x="7649904" y="910217"/>
            <a:ext cx="6146686" cy="6146686"/>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6"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7514259" y="825387"/>
            <a:ext cx="6565376" cy="6565376"/>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097280"/>
            <a:endParaRPr lang="en-US" sz="2160" dirty="0">
              <a:solidFill>
                <a:prstClr val="black"/>
              </a:solidFill>
              <a:latin typeface="Calibri" panose="020F0502020204030204"/>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98274" y="1105350"/>
            <a:ext cx="949225" cy="9234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srgbClr val="FFFFFF"/>
              </a:solidFill>
              <a:latin typeface="Calibri" panose="020F0502020204030204"/>
            </a:endParaRPr>
          </a:p>
        </p:txBody>
      </p:sp>
      <p:grpSp>
        <p:nvGrpSpPr>
          <p:cNvPr id="3" name="Group 2">
            <a:extLst>
              <a:ext uri="{FF2B5EF4-FFF2-40B4-BE49-F238E27FC236}">
                <a16:creationId xmlns:a16="http://schemas.microsoft.com/office/drawing/2014/main" id="{91141F5F-50C0-AD6D-0FA8-A3DB70453661}"/>
              </a:ext>
            </a:extLst>
          </p:cNvPr>
          <p:cNvGrpSpPr/>
          <p:nvPr/>
        </p:nvGrpSpPr>
        <p:grpSpPr>
          <a:xfrm>
            <a:off x="10972801" y="7594540"/>
            <a:ext cx="2591913" cy="481557"/>
            <a:chOff x="5179092" y="5483822"/>
            <a:chExt cx="3294001" cy="612000"/>
          </a:xfrm>
        </p:grpSpPr>
        <p:pic>
          <p:nvPicPr>
            <p:cNvPr id="4" name="Picture 3">
              <a:extLst>
                <a:ext uri="{FF2B5EF4-FFF2-40B4-BE49-F238E27FC236}">
                  <a16:creationId xmlns:a16="http://schemas.microsoft.com/office/drawing/2014/main" id="{DDD25040-CF6D-22A3-9BCB-CE6C735907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21CB749B-30E3-1A4E-329D-F4579A29C4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custDataLst>
      <p:tags r:id="rId1"/>
    </p:custDataLst>
    <p:extLst>
      <p:ext uri="{BB962C8B-B14F-4D97-AF65-F5344CB8AC3E}">
        <p14:creationId xmlns:p14="http://schemas.microsoft.com/office/powerpoint/2010/main" val="15784476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2000" r="-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741E0-66A3-438D-B706-11E66DEF67F9}"/>
              </a:ext>
            </a:extLst>
          </p:cNvPr>
          <p:cNvSpPr>
            <a:spLocks noGrp="1"/>
          </p:cNvSpPr>
          <p:nvPr>
            <p:ph type="title"/>
          </p:nvPr>
        </p:nvSpPr>
        <p:spPr/>
        <p:txBody>
          <a:bodyPr>
            <a:normAutofit/>
          </a:bodyPr>
          <a:lstStyle/>
          <a:p>
            <a:r>
              <a:rPr lang="nb-NO" dirty="0" err="1"/>
              <a:t>Sintesi</a:t>
            </a:r>
            <a:r>
              <a:rPr lang="nb-NO" dirty="0" err="1"/>
              <a:t> di</a:t>
            </a:r>
            <a:r>
              <a:rPr lang="nb-NO" dirty="0" err="1"/>
              <a:t> Approccio</a:t>
            </a:r>
            <a:r>
              <a:rPr lang="nb-NO" dirty="0" err="1"/>
              <a:t> di</a:t>
            </a:r>
            <a:r>
              <a:rPr lang="nb-NO" dirty="0" err="1"/>
              <a:t> </a:t>
            </a:r>
            <a:r>
              <a:rPr lang="nb-NO" dirty="0"/>
              <a:t>Sviluppo </a:t>
            </a:r>
            <a:r>
              <a:rPr lang="nb-NO" dirty="0" err="1"/>
              <a:t>metacognitivo </a:t>
            </a:r>
            <a:r>
              <a:rPr lang="nb-NO" dirty="0"/>
              <a:t>per SA e SMM</a:t>
            </a:r>
          </a:p>
        </p:txBody>
      </p:sp>
      <p:sp>
        <p:nvSpPr>
          <p:cNvPr id="7" name="Text Placeholder 6">
            <a:extLst>
              <a:ext uri="{FF2B5EF4-FFF2-40B4-BE49-F238E27FC236}">
                <a16:creationId xmlns:a16="http://schemas.microsoft.com/office/drawing/2014/main" id="{80744709-5881-4DCC-9D00-B47531669ECF}"/>
              </a:ext>
            </a:extLst>
          </p:cNvPr>
          <p:cNvSpPr>
            <a:spLocks noGrp="1"/>
          </p:cNvSpPr>
          <p:nvPr>
            <p:ph type="body" idx="1"/>
          </p:nvPr>
        </p:nvSpPr>
        <p:spPr/>
        <p:txBody>
          <a:bodyPr/>
          <a:lstStyle/>
          <a:p>
            <a:r>
              <a:rPr lang="nb-NO" dirty="0" err="1"/>
              <a:t>Prima </a:t>
            </a:r>
            <a:r>
              <a:rPr lang="nb-NO" dirty="0"/>
              <a:t>e durante lo scenario (formazione SA)</a:t>
            </a:r>
          </a:p>
        </p:txBody>
      </p:sp>
      <p:sp>
        <p:nvSpPr>
          <p:cNvPr id="3" name="Content Placeholder 2">
            <a:extLst>
              <a:ext uri="{FF2B5EF4-FFF2-40B4-BE49-F238E27FC236}">
                <a16:creationId xmlns:a16="http://schemas.microsoft.com/office/drawing/2014/main" id="{54DBCFA0-1E6E-4CF5-96A4-D6E515A2D7EF}"/>
              </a:ext>
            </a:extLst>
          </p:cNvPr>
          <p:cNvSpPr>
            <a:spLocks noGrp="1"/>
          </p:cNvSpPr>
          <p:nvPr>
            <p:ph sz="half" idx="2"/>
          </p:nvPr>
        </p:nvSpPr>
        <p:spPr/>
        <p:txBody>
          <a:bodyPr>
            <a:normAutofit fontScale="92500"/>
          </a:bodyPr>
          <a:lstStyle/>
          <a:p>
            <a:r>
              <a:rPr lang="nb-NO" dirty="0"/>
              <a:t>Progettazione</a:t>
            </a:r>
          </a:p>
          <a:p>
            <a:pPr lvl="1"/>
            <a:r>
              <a:rPr lang="nb-NO" dirty="0" err="1"/>
              <a:t>Identificazione</a:t>
            </a:r>
            <a:r>
              <a:rPr lang="nb-NO" dirty="0" err="1"/>
              <a:t> di</a:t>
            </a:r>
            <a:r>
              <a:rPr lang="nb-NO" dirty="0" err="1"/>
              <a:t> </a:t>
            </a:r>
            <a:r>
              <a:rPr lang="nb-NO" dirty="0" err="1"/>
              <a:t>fattori </a:t>
            </a:r>
            <a:r>
              <a:rPr lang="nb-NO" dirty="0" err="1"/>
              <a:t>situazionali</a:t>
            </a:r>
            <a:r>
              <a:rPr lang="nb-NO" dirty="0" err="1"/>
              <a:t> </a:t>
            </a:r>
            <a:endParaRPr lang="nb-NO" dirty="0"/>
          </a:p>
          <a:p>
            <a:pPr lvl="1"/>
            <a:r>
              <a:rPr lang="nb-NO" dirty="0"/>
              <a:t>Modalità </a:t>
            </a:r>
            <a:r>
              <a:rPr lang="nb-NO" dirty="0" err="1"/>
              <a:t>di </a:t>
            </a:r>
            <a:r>
              <a:rPr lang="nb-NO" dirty="0" err="1"/>
              <a:t>erogazione dell'</a:t>
            </a:r>
            <a:r>
              <a:rPr lang="nb-NO" dirty="0" err="1"/>
              <a:t> </a:t>
            </a:r>
            <a:endParaRPr lang="nb-NO" dirty="0"/>
          </a:p>
          <a:p>
            <a:pPr lvl="1"/>
            <a:r>
              <a:rPr lang="nb-NO" dirty="0"/>
              <a:t>Individuale/di gruppo</a:t>
            </a:r>
          </a:p>
          <a:p>
            <a:pPr lvl="1"/>
            <a:r>
              <a:rPr lang="nb-NO" dirty="0"/>
              <a:t>Caso, scenario</a:t>
            </a:r>
          </a:p>
          <a:p>
            <a:r>
              <a:rPr lang="nb-NO" dirty="0" err="1"/>
              <a:t>Possibile </a:t>
            </a:r>
            <a:r>
              <a:rPr lang="nb-NO" dirty="0" err="1"/>
              <a:t>manipolazione dell'</a:t>
            </a:r>
            <a:r>
              <a:rPr lang="nb-NO" dirty="0" err="1"/>
              <a:t> e</a:t>
            </a:r>
            <a:r>
              <a:rPr lang="nb-NO" dirty="0" err="1"/>
              <a:t> delle </a:t>
            </a:r>
            <a:r>
              <a:rPr lang="nb-NO" dirty="0"/>
              <a:t>variabili</a:t>
            </a:r>
          </a:p>
          <a:p>
            <a:r>
              <a:rPr lang="nb-NO" dirty="0" err="1"/>
              <a:t>Procedura</a:t>
            </a:r>
            <a:r>
              <a:rPr lang="nb-NO" dirty="0"/>
              <a:t> "</a:t>
            </a:r>
            <a:r>
              <a:rPr lang="nb-NO" dirty="0"/>
              <a:t>Think </a:t>
            </a:r>
            <a:r>
              <a:rPr lang="nb-NO" dirty="0" err="1"/>
              <a:t>Aloud"</a:t>
            </a:r>
            <a:endParaRPr lang="nb-NO" dirty="0"/>
          </a:p>
          <a:p>
            <a:pPr lvl="1"/>
            <a:r>
              <a:rPr lang="nb-NO" dirty="0"/>
              <a:t>Possibilità di </a:t>
            </a:r>
            <a:r>
              <a:rPr lang="nb-NO" dirty="0" err="1"/>
              <a:t>rivedere </a:t>
            </a:r>
            <a:r>
              <a:rPr lang="nb-NO" dirty="0"/>
              <a:t>lo scenario</a:t>
            </a:r>
          </a:p>
          <a:p>
            <a:pPr lvl="1"/>
            <a:r>
              <a:rPr lang="nb-NO" dirty="0"/>
              <a:t>CTA</a:t>
            </a:r>
          </a:p>
          <a:p>
            <a:pPr lvl="1"/>
            <a:endParaRPr lang="nb-NO" dirty="0"/>
          </a:p>
          <a:p>
            <a:pPr lvl="2"/>
            <a:endParaRPr lang="nb-NO" dirty="0"/>
          </a:p>
        </p:txBody>
      </p:sp>
      <p:sp>
        <p:nvSpPr>
          <p:cNvPr id="8" name="Text Placeholder 7">
            <a:extLst>
              <a:ext uri="{FF2B5EF4-FFF2-40B4-BE49-F238E27FC236}">
                <a16:creationId xmlns:a16="http://schemas.microsoft.com/office/drawing/2014/main" id="{0ECCE7EF-745C-4E55-BB51-7D187FF9CF12}"/>
              </a:ext>
            </a:extLst>
          </p:cNvPr>
          <p:cNvSpPr>
            <a:spLocks noGrp="1"/>
          </p:cNvSpPr>
          <p:nvPr>
            <p:ph type="body" sz="quarter" idx="3"/>
          </p:nvPr>
        </p:nvSpPr>
        <p:spPr/>
        <p:txBody>
          <a:bodyPr/>
          <a:lstStyle/>
          <a:p>
            <a:r>
              <a:rPr lang="nb-NO" dirty="0" err="1"/>
              <a:t>Dopo </a:t>
            </a:r>
            <a:r>
              <a:rPr lang="nb-NO" dirty="0"/>
              <a:t>(</a:t>
            </a:r>
            <a:r>
              <a:rPr lang="nb-NO" dirty="0" err="1"/>
              <a:t>sviluppo dell'</a:t>
            </a:r>
            <a:r>
              <a:rPr lang="nb-NO" dirty="0" err="1"/>
              <a:t> e </a:t>
            </a:r>
            <a:r>
              <a:rPr lang="nb-NO" dirty="0" err="1"/>
              <a:t>metacognitiva</a:t>
            </a:r>
            <a:r>
              <a:rPr lang="nb-NO" dirty="0"/>
              <a:t>)</a:t>
            </a:r>
          </a:p>
        </p:txBody>
      </p:sp>
      <p:sp>
        <p:nvSpPr>
          <p:cNvPr id="4" name="Content Placeholder 3">
            <a:extLst>
              <a:ext uri="{FF2B5EF4-FFF2-40B4-BE49-F238E27FC236}">
                <a16:creationId xmlns:a16="http://schemas.microsoft.com/office/drawing/2014/main" id="{FA54BB80-00E3-45F0-BE44-70AE3E3A933D}"/>
              </a:ext>
            </a:extLst>
          </p:cNvPr>
          <p:cNvSpPr>
            <a:spLocks noGrp="1"/>
          </p:cNvSpPr>
          <p:nvPr>
            <p:ph sz="quarter" idx="4"/>
          </p:nvPr>
        </p:nvSpPr>
        <p:spPr/>
        <p:txBody>
          <a:bodyPr>
            <a:normAutofit fontScale="92500"/>
          </a:bodyPr>
          <a:lstStyle/>
          <a:p>
            <a:r>
              <a:rPr lang="nb-NO" dirty="0"/>
              <a:t>AAR</a:t>
            </a:r>
          </a:p>
          <a:p>
            <a:pPr lvl="1"/>
            <a:r>
              <a:rPr lang="nb-NO" dirty="0" err="1"/>
              <a:t>Compito di</a:t>
            </a:r>
            <a:r>
              <a:rPr lang="nb-NO" dirty="0" err="1"/>
              <a:t> e </a:t>
            </a:r>
            <a:r>
              <a:rPr lang="nb-NO" dirty="0" err="1"/>
              <a:t>cognitiva </a:t>
            </a:r>
            <a:r>
              <a:rPr lang="nb-NO" dirty="0" err="1"/>
              <a:t>Analisi dell'</a:t>
            </a:r>
            <a:r>
              <a:rPr lang="nb-NO" dirty="0" err="1"/>
              <a:t> </a:t>
            </a:r>
            <a:endParaRPr lang="nb-NO" dirty="0"/>
          </a:p>
          <a:p>
            <a:pPr lvl="1"/>
            <a:r>
              <a:rPr lang="nb-NO" dirty="0" err="1"/>
              <a:t>Procedura</a:t>
            </a:r>
            <a:r>
              <a:rPr lang="nb-NO" dirty="0"/>
              <a:t> "</a:t>
            </a:r>
            <a:r>
              <a:rPr lang="nb-NO" dirty="0"/>
              <a:t>pensare </a:t>
            </a:r>
            <a:r>
              <a:rPr lang="nb-NO" dirty="0" err="1"/>
              <a:t>ad alta </a:t>
            </a:r>
            <a:r>
              <a:rPr lang="nb-NO" dirty="0"/>
              <a:t>voce"</a:t>
            </a:r>
            <a:endParaRPr lang="nb-NO" dirty="0"/>
          </a:p>
          <a:p>
            <a:pPr lvl="2"/>
            <a:r>
              <a:rPr lang="nb-NO" dirty="0" err="1"/>
              <a:t>Rivisitare </a:t>
            </a:r>
            <a:r>
              <a:rPr lang="nb-NO" dirty="0"/>
              <a:t>lo scenario</a:t>
            </a:r>
          </a:p>
          <a:p>
            <a:r>
              <a:rPr lang="nb-NO" dirty="0"/>
              <a:t>Feedback</a:t>
            </a:r>
          </a:p>
          <a:p>
            <a:pPr lvl="1"/>
            <a:r>
              <a:rPr lang="nb-NO" dirty="0"/>
              <a:t>OSCE</a:t>
            </a:r>
          </a:p>
          <a:p>
            <a:pPr lvl="1"/>
            <a:r>
              <a:rPr lang="nb-NO" dirty="0" err="1"/>
              <a:t>Risultati</a:t>
            </a:r>
            <a:r>
              <a:rPr lang="nb-NO" dirty="0"/>
              <a:t> di apprendimento</a:t>
            </a:r>
            <a:endParaRPr lang="nb-NO" dirty="0"/>
          </a:p>
          <a:p>
            <a:pPr lvl="1"/>
            <a:r>
              <a:rPr lang="nb-NO" dirty="0" err="1"/>
              <a:t>Prestazioni</a:t>
            </a:r>
            <a:endParaRPr lang="nb-NO" dirty="0"/>
          </a:p>
        </p:txBody>
      </p:sp>
    </p:spTree>
    <p:extLst>
      <p:ext uri="{BB962C8B-B14F-4D97-AF65-F5344CB8AC3E}">
        <p14:creationId xmlns:p14="http://schemas.microsoft.com/office/powerpoint/2010/main" val="409715347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3.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de-DE" dirty="0" err="1"/>
              <a:t>Bibliografia</a:t>
            </a:r>
            <a:endParaRPr lang="nb-NO" dirty="0"/>
          </a:p>
        </p:txBody>
      </p:sp>
      <p:sp>
        <p:nvSpPr>
          <p:cNvPr id="3" name="Plassholder for innhold 2"/>
          <p:cNvSpPr>
            <a:spLocks noGrp="1"/>
          </p:cNvSpPr>
          <p:nvPr>
            <p:ph idx="1"/>
          </p:nvPr>
        </p:nvSpPr>
        <p:spPr/>
        <p:txBody>
          <a:bodyPr>
            <a:normAutofit fontScale="92500" lnSpcReduction="10000"/>
          </a:bodyPr>
          <a:lstStyle/>
          <a:p>
            <a:pPr marL="0" indent="0">
              <a:buNone/>
            </a:pPr>
            <a:r>
              <a:rPr lang="de-DE" dirty="0" err="1"/>
              <a:t>Kokkonen </a:t>
            </a:r>
            <a:r>
              <a:rPr lang="de-DE" dirty="0"/>
              <a:t>et al. (2016). Modello </a:t>
            </a:r>
            <a:r>
              <a:rPr lang="de-DE" dirty="0" err="1"/>
              <a:t>per </a:t>
            </a:r>
            <a:r>
              <a:rPr lang="de-DE" dirty="0" err="1"/>
              <a:t>la condivisione </a:t>
            </a:r>
            <a:r>
              <a:rPr lang="de-DE" dirty="0" err="1"/>
              <a:t>di </a:t>
            </a:r>
            <a:r>
              <a:rPr lang="de-DE" dirty="0" err="1"/>
              <a:t>informazioni</a:t>
            </a:r>
            <a:r>
              <a:rPr lang="de-DE" dirty="0" err="1"/>
              <a:t> </a:t>
            </a:r>
            <a:r>
              <a:rPr lang="de-DE" dirty="0" err="1"/>
              <a:t> </a:t>
            </a:r>
            <a:r>
              <a:rPr lang="de-DE" dirty="0" err="1"/>
              <a:t> </a:t>
            </a:r>
            <a:r>
              <a:rPr lang="de-DE" dirty="0" err="1"/>
              <a:t> </a:t>
            </a:r>
            <a:r>
              <a:rPr lang="de-DE" dirty="0" err="1"/>
              <a:t> </a:t>
            </a:r>
            <a:r>
              <a:rPr lang="de-DE" dirty="0" err="1"/>
              <a:t> </a:t>
            </a:r>
            <a:r>
              <a:rPr lang="de-DE" dirty="0" err="1"/>
              <a:t> </a:t>
            </a:r>
            <a:r>
              <a:rPr lang="de-DE" dirty="0" err="1"/>
              <a:t> </a:t>
            </a:r>
            <a:r>
              <a:rPr lang="de-DE" dirty="0" err="1"/>
              <a:t> tra</a:t>
            </a:r>
            <a:r>
              <a:rPr lang="de-DE" dirty="0" err="1"/>
              <a:t> organizzazioni</a:t>
            </a:r>
            <a:r>
              <a:rPr lang="de-DE" dirty="0"/>
              <a:t>. 23a Conferenza internazionale sulle telecomunicazioni.</a:t>
            </a:r>
          </a:p>
          <a:p>
            <a:pPr marL="0" indent="0">
              <a:buNone/>
            </a:pPr>
            <a:r>
              <a:rPr lang="de-DE" dirty="0"/>
              <a:t>Fink et al. (2013). </a:t>
            </a:r>
            <a:r>
              <a:rPr lang="de-DE" dirty="0" err="1"/>
              <a:t>Gamification</a:t>
            </a:r>
            <a:r>
              <a:rPr lang="de-DE" dirty="0" err="1"/>
              <a:t> for</a:t>
            </a:r>
            <a:r>
              <a:rPr lang="de-DE" dirty="0" err="1"/>
              <a:t> measuring</a:t>
            </a:r>
            <a:r>
              <a:rPr lang="de-DE" dirty="0" err="1"/>
              <a:t> cyber</a:t>
            </a:r>
            <a:r>
              <a:rPr lang="de-DE" dirty="0" err="1"/>
              <a:t> security</a:t>
            </a:r>
            <a:r>
              <a:rPr lang="de-DE" dirty="0" err="1"/>
              <a:t> situational</a:t>
            </a:r>
            <a:r>
              <a:rPr lang="de-DE" dirty="0" err="1"/>
              <a:t> awareness</a:t>
            </a:r>
            <a:r>
              <a:rPr lang="de-DE" dirty="0"/>
              <a:t>. Human-Computer-Interaction International 2013.</a:t>
            </a:r>
          </a:p>
          <a:p>
            <a:pPr marL="0" indent="0">
              <a:buNone/>
            </a:pPr>
            <a:r>
              <a:rPr lang="de-DE" dirty="0" err="1"/>
              <a:t>Gutzwillser </a:t>
            </a:r>
            <a:r>
              <a:rPr lang="de-DE" dirty="0"/>
              <a:t>et al. (2020). Lacune e </a:t>
            </a:r>
            <a:r>
              <a:rPr lang="de-DE" dirty="0" err="1"/>
              <a:t>opportunità </a:t>
            </a:r>
            <a:r>
              <a:rPr lang="de-DE" dirty="0"/>
              <a:t>nella </a:t>
            </a:r>
            <a:r>
              <a:rPr lang="de-DE" dirty="0" err="1"/>
              <a:t>consapevolezza</a:t>
            </a:r>
            <a:r>
              <a:rPr lang="de-DE" dirty="0"/>
              <a:t> </a:t>
            </a:r>
            <a:r>
              <a:rPr lang="de-DE" dirty="0" err="1"/>
              <a:t>situazionale</a:t>
            </a:r>
            <a:r>
              <a:rPr lang="de-DE" dirty="0" err="1"/>
              <a:t> </a:t>
            </a:r>
            <a:r>
              <a:rPr lang="de-DE" dirty="0" err="1"/>
              <a:t>awareness</a:t>
            </a:r>
            <a:r>
              <a:rPr lang="de-DE" dirty="0" err="1"/>
              <a:t> per</a:t>
            </a:r>
            <a:r>
              <a:rPr lang="de-DE" dirty="0" err="1"/>
              <a:t> la sicurezza informatica</a:t>
            </a:r>
            <a:r>
              <a:rPr lang="de-DE" dirty="0"/>
              <a:t>. </a:t>
            </a:r>
            <a:r>
              <a:rPr lang="de-DE" dirty="0" err="1"/>
              <a:t>Minacce</a:t>
            </a:r>
            <a:r>
              <a:rPr lang="de-DE" dirty="0"/>
              <a:t> digitali</a:t>
            </a:r>
            <a:r>
              <a:rPr lang="de-DE" dirty="0"/>
              <a:t>: ricerca e pratica, 1(3), 18.</a:t>
            </a:r>
          </a:p>
          <a:p>
            <a:pPr marL="0" indent="0">
              <a:buNone/>
            </a:pPr>
            <a:r>
              <a:rPr lang="de-DE" dirty="0" err="1"/>
              <a:t>Endsley </a:t>
            </a:r>
            <a:r>
              <a:rPr lang="de-DE" dirty="0"/>
              <a:t>(2013). Consapevolezza della situazione. In: Lee &amp; </a:t>
            </a:r>
            <a:r>
              <a:rPr lang="de-DE" dirty="0" err="1"/>
              <a:t>Kirlik</a:t>
            </a:r>
            <a:r>
              <a:rPr lang="de-DE" dirty="0"/>
              <a:t>, Oxford Handbook </a:t>
            </a:r>
            <a:r>
              <a:rPr lang="de-DE" dirty="0" err="1"/>
              <a:t>of</a:t>
            </a:r>
            <a:r>
              <a:rPr lang="de-DE" dirty="0" err="1"/>
              <a:t> Cognitive </a:t>
            </a:r>
            <a:r>
              <a:rPr lang="de-DE" dirty="0"/>
              <a:t>Engineering. Oxford Library.</a:t>
            </a:r>
          </a:p>
          <a:p>
            <a:pPr marL="0" indent="0">
              <a:buNone/>
            </a:pPr>
            <a:r>
              <a:rPr lang="de-DE" dirty="0"/>
              <a:t>Franke &amp; </a:t>
            </a:r>
            <a:r>
              <a:rPr lang="de-DE" dirty="0" err="1"/>
              <a:t>Brynielsson </a:t>
            </a:r>
            <a:r>
              <a:rPr lang="de-DE" dirty="0"/>
              <a:t>(2014). Cyber </a:t>
            </a:r>
            <a:r>
              <a:rPr lang="de-DE" dirty="0" err="1"/>
              <a:t>situational</a:t>
            </a:r>
            <a:r>
              <a:rPr lang="de-DE" dirty="0" err="1"/>
              <a:t> awareness </a:t>
            </a:r>
            <a:r>
              <a:rPr lang="de-DE" dirty="0"/>
              <a:t>– A </a:t>
            </a:r>
            <a:r>
              <a:rPr lang="de-DE" dirty="0" err="1"/>
              <a:t>systematic</a:t>
            </a:r>
            <a:r>
              <a:rPr lang="de-DE" dirty="0" err="1"/>
              <a:t> review</a:t>
            </a:r>
            <a:r>
              <a:rPr lang="de-DE" dirty="0" err="1"/>
              <a:t> of</a:t>
            </a:r>
            <a:r>
              <a:rPr lang="de-DE" dirty="0" err="1"/>
              <a:t> the</a:t>
            </a:r>
            <a:r>
              <a:rPr lang="de-DE" dirty="0" err="1"/>
              <a:t> literature</a:t>
            </a:r>
            <a:r>
              <a:rPr lang="de-DE" dirty="0"/>
              <a:t>. Computers &amp; Security, 18-31.</a:t>
            </a:r>
            <a:endParaRPr lang="nb-NO" dirty="0"/>
          </a:p>
        </p:txBody>
      </p:sp>
    </p:spTree>
    <p:extLst>
      <p:ext uri="{BB962C8B-B14F-4D97-AF65-F5344CB8AC3E}">
        <p14:creationId xmlns:p14="http://schemas.microsoft.com/office/powerpoint/2010/main" val="132449953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4.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de-DE" dirty="0" err="1"/>
              <a:t>Letture</a:t>
            </a:r>
            <a:r>
              <a:rPr lang="de-DE" dirty="0"/>
              <a:t> consigliate</a:t>
            </a:r>
            <a:endParaRPr lang="nb-NO" dirty="0"/>
          </a:p>
        </p:txBody>
      </p:sp>
      <p:sp>
        <p:nvSpPr>
          <p:cNvPr id="3" name="Plassholder for innhold 2"/>
          <p:cNvSpPr>
            <a:spLocks noGrp="1"/>
          </p:cNvSpPr>
          <p:nvPr>
            <p:ph idx="1"/>
          </p:nvPr>
        </p:nvSpPr>
        <p:spPr/>
        <p:txBody>
          <a:bodyPr/>
          <a:lstStyle/>
          <a:p>
            <a:r>
              <a:rPr lang="en-US" dirty="0"/>
              <a:t>Endsley, M.R. (1995). Verso una teoria della consapevolezza situazionale nei sistemi dinamici. Human Factors, 37(1), 32-64.</a:t>
            </a:r>
          </a:p>
          <a:p>
            <a:r>
              <a:rPr lang="en-US" dirty="0"/>
              <a:t>Lee, J. D., </a:t>
            </a:r>
            <a:r>
              <a:rPr lang="en-US" dirty="0" err="1"/>
              <a:t>Kirlik</a:t>
            </a:r>
            <a:r>
              <a:rPr lang="en-US" dirty="0"/>
              <a:t>, A., &amp; </a:t>
            </a:r>
            <a:r>
              <a:rPr lang="en-US" dirty="0" err="1"/>
              <a:t>Dainoff</a:t>
            </a:r>
            <a:r>
              <a:rPr lang="en-US" dirty="0"/>
              <a:t>, M. J. (Eds.). (2013). </a:t>
            </a:r>
            <a:r>
              <a:rPr lang="en-US" i="1" dirty="0"/>
              <a:t>The Oxford Handbook of Cognitive Engineering</a:t>
            </a:r>
            <a:r>
              <a:rPr lang="en-US" dirty="0"/>
              <a:t>. Oxford University Press.</a:t>
            </a:r>
          </a:p>
          <a:p>
            <a:r>
              <a:rPr lang="en-US" dirty="0"/>
              <a:t>Ward, P., </a:t>
            </a:r>
            <a:r>
              <a:rPr lang="en-US" dirty="0" err="1"/>
              <a:t>Schraagen</a:t>
            </a:r>
            <a:r>
              <a:rPr lang="en-US" dirty="0"/>
              <a:t>, J. M., Gore, J., &amp; Roth, E. M. (Eds.). (2019). </a:t>
            </a:r>
            <a:r>
              <a:rPr lang="en-US" i="1" dirty="0"/>
              <a:t>The Oxford Handbook of Expertise</a:t>
            </a:r>
            <a:r>
              <a:rPr lang="en-US" dirty="0"/>
              <a:t>. Oxford University Press.</a:t>
            </a:r>
          </a:p>
        </p:txBody>
      </p:sp>
    </p:spTree>
    <p:extLst>
      <p:ext uri="{BB962C8B-B14F-4D97-AF65-F5344CB8AC3E}">
        <p14:creationId xmlns:p14="http://schemas.microsoft.com/office/powerpoint/2010/main" val="151896375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5.xml><?xml version="1.0" encoding="utf-8"?>
<p:sld xmlns:a16="http://schemas.microsoft.com/office/drawing/2014/main" xmlns:a14="http://schemas.microsoft.com/office/drawing/2010/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52219-785E-4657-C5F4-A53FEF2EB02D}"/>
              </a:ext>
            </a:extLst>
          </p:cNvPr>
          <p:cNvSpPr>
            <a:spLocks noGrp="1"/>
          </p:cNvSpPr>
          <p:nvPr>
            <p:ph type="ctrTitle"/>
          </p:nvPr>
        </p:nvSpPr>
        <p:spPr/>
        <p:txBody>
          <a:bodyPr/>
          <a:lstStyle/>
          <a:p>
            <a:r>
              <a:rPr lang="en-US" dirty="0"/>
              <a:t>Grazie</a:t>
            </a:r>
          </a:p>
        </p:txBody>
      </p:sp>
      <p:pic>
        <p:nvPicPr>
          <p:cNvPr id="6" name="Picture Placeholder 5" descr="A person and person looking at a computer screen">
            <a:extLst>
              <a:ext uri="{FF2B5EF4-FFF2-40B4-BE49-F238E27FC236}">
                <a16:creationId xmlns:a16="http://schemas.microsoft.com/office/drawing/2014/main" id="{AA35CD3A-9896-7953-C82D-AAE87F6124DB}"/>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7AF90D79-5C58-F576-D2D0-3F4F1822E757}"/>
              </a:ext>
            </a:extLst>
          </p:cNvPr>
          <p:cNvSpPr>
            <a:spLocks noGrp="1"/>
          </p:cNvSpPr>
          <p:nvPr>
            <p:ph type="body" sz="quarter" idx="12"/>
          </p:nvPr>
        </p:nvSpPr>
        <p:spPr/>
        <p:txBody>
          <a:bodyPr/>
          <a:lstStyle/>
          <a:p>
            <a:r>
              <a:rPr lang="en-US" dirty="0"/>
              <a:t>Si prega di inviare tutte le domande ai formatori.</a:t>
            </a:r>
          </a:p>
        </p:txBody>
      </p:sp>
      <p:grpSp>
        <p:nvGrpSpPr>
          <p:cNvPr id="7" name="Group 6">
            <a:extLst>
              <a:ext uri="{FF2B5EF4-FFF2-40B4-BE49-F238E27FC236}">
                <a16:creationId xmlns:a16="http://schemas.microsoft.com/office/drawing/2014/main" id="{6A8DFC8D-4AE6-170E-C27A-DA97EBD7DC87}"/>
              </a:ext>
              <a:ext uri="{C183D7F6-B498-43B3-948B-1728B52AA6E4}">
                <adec:decorative xmlns:adec="http://schemas.microsoft.com/office/drawing/2017/decorative" val="1"/>
              </a:ext>
            </a:extLst>
          </p:cNvPr>
          <p:cNvGrpSpPr/>
          <p:nvPr/>
        </p:nvGrpSpPr>
        <p:grpSpPr>
          <a:xfrm>
            <a:off x="4871645" y="1"/>
            <a:ext cx="3514660" cy="8245736"/>
            <a:chOff x="4059704" y="0"/>
            <a:chExt cx="2928883" cy="6871447"/>
          </a:xfrm>
        </p:grpSpPr>
        <p:sp>
          <p:nvSpPr>
            <p:cNvPr id="8" name="Freeform: Shape 7">
              <a:extLst>
                <a:ext uri="{FF2B5EF4-FFF2-40B4-BE49-F238E27FC236}">
                  <a16:creationId xmlns:a16="http://schemas.microsoft.com/office/drawing/2014/main" id="{CF966C9E-A9A2-BF8C-EDCB-B7F6AE51C425}"/>
                </a:ext>
              </a:extLst>
            </p:cNvPr>
            <p:cNvSpPr/>
            <p:nvPr/>
          </p:nvSpPr>
          <p:spPr>
            <a:xfrm rot="10800000">
              <a:off x="4443586" y="50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sz="2160" dirty="0"/>
            </a:p>
          </p:txBody>
        </p:sp>
        <p:cxnSp>
          <p:nvCxnSpPr>
            <p:cNvPr id="9" name="Straight Connector 8">
              <a:extLst>
                <a:ext uri="{FF2B5EF4-FFF2-40B4-BE49-F238E27FC236}">
                  <a16:creationId xmlns:a16="http://schemas.microsoft.com/office/drawing/2014/main" id="{433BC35A-F255-48AA-48B8-D6561A6FAB9E}"/>
                </a:ext>
              </a:extLst>
            </p:cNvPr>
            <p:cNvCxnSpPr>
              <a:cxnSpLocks/>
            </p:cNvCxnSpPr>
            <p:nvPr/>
          </p:nvCxnSpPr>
          <p:spPr>
            <a:xfrm flipH="1">
              <a:off x="4059704"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94851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7|5.5|14.8"/>
</p:tagLst>
</file>

<file path=ppt/tags/tag10.xml><?xml version="1.0" encoding="utf-8"?>
<p:tagLst xmlns:a="http://schemas.openxmlformats.org/drawingml/2006/main" xmlns:r="http://schemas.openxmlformats.org/officeDocument/2006/relationships" xmlns:p="http://schemas.openxmlformats.org/presentationml/2006/main">
  <p:tag name="TIMING" val="|0.1|114.3|4.5|15.3|31.2"/>
</p:tagLst>
</file>

<file path=ppt/tags/tag11.xml><?xml version="1.0" encoding="utf-8"?>
<p:tagLst xmlns:a="http://schemas.openxmlformats.org/drawingml/2006/main" xmlns:r="http://schemas.openxmlformats.org/officeDocument/2006/relationships" xmlns:p="http://schemas.openxmlformats.org/presentationml/2006/main">
  <p:tag name="TIMING" val="|42.4|25.1|14.9|11"/>
</p:tagLst>
</file>

<file path=ppt/tags/tag12.xml><?xml version="1.0" encoding="utf-8"?>
<p:tagLst xmlns:a="http://schemas.openxmlformats.org/drawingml/2006/main" xmlns:r="http://schemas.openxmlformats.org/officeDocument/2006/relationships" xmlns:p="http://schemas.openxmlformats.org/presentationml/2006/main">
  <p:tag name="TIMING" val="|11|38.5|21.1|57|15.1|11.8"/>
</p:tagLst>
</file>

<file path=ppt/tags/tag13.xml><?xml version="1.0" encoding="utf-8"?>
<p:tagLst xmlns:a="http://schemas.openxmlformats.org/drawingml/2006/main" xmlns:r="http://schemas.openxmlformats.org/officeDocument/2006/relationships" xmlns:p="http://schemas.openxmlformats.org/presentationml/2006/main">
  <p:tag name="TIMING" val="|34.9|6|11.8|6|8.2"/>
</p:tagLst>
</file>

<file path=ppt/tags/tag14.xml><?xml version="1.0" encoding="utf-8"?>
<p:tagLst xmlns:a="http://schemas.openxmlformats.org/drawingml/2006/main" xmlns:r="http://schemas.openxmlformats.org/officeDocument/2006/relationships" xmlns:p="http://schemas.openxmlformats.org/presentationml/2006/main">
  <p:tag name="TIMING" val="|14.3|8.7|24.2|61.7"/>
</p:tagLst>
</file>

<file path=ppt/tags/tag15.xml><?xml version="1.0" encoding="utf-8"?>
<p:tagLst xmlns:a="http://schemas.openxmlformats.org/drawingml/2006/main" xmlns:r="http://schemas.openxmlformats.org/officeDocument/2006/relationships" xmlns:p="http://schemas.openxmlformats.org/presentationml/2006/main">
  <p:tag name="TIMING" val="|30.7|46|0.8|44.9|18.4|36.4"/>
</p:tagLst>
</file>

<file path=ppt/tags/tag16.xml><?xml version="1.0" encoding="utf-8"?>
<p:tagLst xmlns:a="http://schemas.openxmlformats.org/drawingml/2006/main" xmlns:r="http://schemas.openxmlformats.org/officeDocument/2006/relationships" xmlns:p="http://schemas.openxmlformats.org/presentationml/2006/main">
  <p:tag name="TIMING" val="|0.7|19.8|4.7"/>
</p:tagLst>
</file>

<file path=ppt/tags/tag17.xml><?xml version="1.0" encoding="utf-8"?>
<p:tagLst xmlns:a="http://schemas.openxmlformats.org/drawingml/2006/main" xmlns:r="http://schemas.openxmlformats.org/officeDocument/2006/relationships" xmlns:p="http://schemas.openxmlformats.org/presentationml/2006/main">
  <p:tag name="TIMING" val="|26.1|30.1|1.7"/>
</p:tagLst>
</file>

<file path=ppt/tags/tag18.xml><?xml version="1.0" encoding="utf-8"?>
<p:tagLst xmlns:a="http://schemas.openxmlformats.org/drawingml/2006/main" xmlns:r="http://schemas.openxmlformats.org/officeDocument/2006/relationships" xmlns:p="http://schemas.openxmlformats.org/presentationml/2006/main">
  <p:tag name="TIMING" val="|6.6|22.5|37|33.9|43.6|50.9|37.2|27.2"/>
</p:tagLst>
</file>

<file path=ppt/tags/tag19.xml><?xml version="1.0" encoding="utf-8"?>
<p:tagLst xmlns:a="http://schemas.openxmlformats.org/drawingml/2006/main" xmlns:r="http://schemas.openxmlformats.org/officeDocument/2006/relationships" xmlns:p="http://schemas.openxmlformats.org/presentationml/2006/main">
  <p:tag name="TIMING" val="|10.8|51.1|7.3|5.5|1.4"/>
</p:tagLst>
</file>

<file path=ppt/tags/tag2.xml><?xml version="1.0" encoding="utf-8"?>
<p:tagLst xmlns:a="http://schemas.openxmlformats.org/drawingml/2006/main" xmlns:r="http://schemas.openxmlformats.org/officeDocument/2006/relationships" xmlns:p="http://schemas.openxmlformats.org/presentationml/2006/main">
  <p:tag name="TIMING" val="|211.4|2.6|3.6|1|4|4.6|6.2|4.6"/>
</p:tagLst>
</file>

<file path=ppt/tags/tag20.xml><?xml version="1.0" encoding="utf-8"?>
<p:tagLst xmlns:a="http://schemas.openxmlformats.org/drawingml/2006/main" xmlns:r="http://schemas.openxmlformats.org/officeDocument/2006/relationships" xmlns:p="http://schemas.openxmlformats.org/presentationml/2006/main">
  <p:tag name="TIMING" val="|4.9|6.1|21.3|15.7"/>
</p:tagLst>
</file>

<file path=ppt/tags/tag21.xml><?xml version="1.0" encoding="utf-8"?>
<p:tagLst xmlns:a="http://schemas.openxmlformats.org/drawingml/2006/main" xmlns:r="http://schemas.openxmlformats.org/officeDocument/2006/relationships" xmlns:p="http://schemas.openxmlformats.org/presentationml/2006/main">
  <p:tag name="ATHENA.CUSTOMXMLID" val="{DAA270D6-FBCB-4E6B-8A15-02C86F1EBF1B}"/>
  <p:tag name="ATHENA.CUSTOMXMLCONTENT" val="&lt;?xml version=&quot;1.0&quot;?&gt;&lt;athena xmlns=&quot;http://schemas.microsoft.com/edu/athena&quot; version=&quot;0.1.3517.0&quot;&gt;&lt;timings duration=&quot;142812&quot;/&gt;&lt;/athena&gt;"/>
  <p:tag name="TIMING" val="|74|13.4"/>
</p:tagLst>
</file>

<file path=ppt/tags/tag22.xml><?xml version="1.0" encoding="utf-8"?>
<p:tagLst xmlns:a="http://schemas.openxmlformats.org/drawingml/2006/main" xmlns:r="http://schemas.openxmlformats.org/officeDocument/2006/relationships" xmlns:p="http://schemas.openxmlformats.org/presentationml/2006/main">
  <p:tag name="ATHENA.CUSTOMXMLID" val="{97C204A1-0BA3-4E80-B215-4CDF3C8092E6}"/>
  <p:tag name="ATHENA.CUSTOMXMLCONTENT" val="&lt;?xml version=&quot;1.0&quot;?&gt;&lt;athena xmlns=&quot;http://schemas.microsoft.com/edu/athena&quot; version=&quot;0.1.3517.0&quot;&gt;&lt;timings duration=&quot;71339&quot;/&gt;&lt;/athena&gt;"/>
</p:tagLst>
</file>

<file path=ppt/tags/tag23.xml><?xml version="1.0" encoding="utf-8"?>
<p:tagLst xmlns:a="http://schemas.openxmlformats.org/drawingml/2006/main" xmlns:r="http://schemas.openxmlformats.org/officeDocument/2006/relationships" xmlns:p="http://schemas.openxmlformats.org/presentationml/2006/main">
  <p:tag name="ATHENA.CUSTOMXMLID" val="{9C0B98EA-1CD7-4BE1-BFE0-FFAC752F0CC5}"/>
  <p:tag name="ATHENA.CUSTOMXMLCONTENT" val="&lt;?xml version=&quot;1.0&quot;?&gt;&lt;athena xmlns=&quot;http://schemas.microsoft.com/edu/athena&quot; version=&quot;0.1.3517.0&quot;&gt;&lt;ink scale=&quot;0.7224563&quot;&gt;AAEAAAD/////AQAAAAAAAAAMAgAAAE9BdXRob3JQUFQsIFZlcnNpb249MC4xLjM1MTcuMCwgQ3VsdHVyZT1uZXV0cmFsLCBQdWJsaWNLZXlUb2tlbj0zMWJmMzg1NmFkMzY0ZTM1BQEAAAALSW5rTWF0dGVyVjEDAAAADUxpc3RgMStfaXRlbXMMTGlzdGAxK19zaXplD0xpc3RgMStfdmVyc2lvbgQAABdTaGFyZWQuSW5raW5nLklua0F0b21bXQIAAAAICAIAAAAJAwAAAAIAAAAWAAAABwMAAAAAAQAAAAQAAAAECUlua0F0b21WMQIAAAAJBAAAAAkFAAAADQIFBAAAAAtQZW5TdHJva2VWMQQAAAAKQXR0cmlidXRlcwVUcmFjZQlTdGFydFRpbWUEVHlwZQQEAAQPUGVuQXR0cmlidXRlc1YxAgAAAApJbmtUcmFjZVYxAgAAABAMQWN0aW9uVHlwZVYxAgAAAAIAAAAJBgAAAAkHAAAA+XMAAAAAAAAF+P///wxBY3Rpb25UeXBlVjEBAAAAB3ZhbHVlX18ACAIAAAAAAAAABQUAAAANQ2xlYXJDYW52YXNWMQIAAAAJU3RhcnRUaW1lBFR5cGUABBAMQWN0aW9uVHlwZVYxAgAAAAIAAACrFgEAAAAAAAH3////+P///wAAAAAFBgAAAA9QZW5BdHRyaWJ1dGVzVjEKAAAAB19jb2xvckEHX2NvbG9yUgdfY29sb3JHB19jb2xvckIKRml0VG9DdXJ2ZQZIZWlnaHQOSWdub3JlUHJlc3N1cmUNSXNIaWdobGlnaHRlcgVTaGFwZQVXaWR0aAAAAAAAAAAABAACAgICAQYBAQxCcnVzaFNoYXBlVjECAAAABgIAAAD/AAAAAAAAAAAAAAhAAAAF9v///wxCcnVzaFNoYXBlVjEBAAAAB3ZhbHVlX18ACAIAAAABAAAAAAAAAAAACEAFBwAAAApJbmtUcmFjZVYxAwAAAA1MaXN0YDErX2l0ZW1zDExpc3RgMStfc2l6ZQ9MaXN0YDErX3ZlcnNpb24EAAAYU2hhcmVkLklua2luZy5JbmtQb2ludFtdAgAAAAgIAgAAAAkLAAAAAQAAAAEAAAAHCwAAAAABAAAABAAAAAQKSW5rUG9pbnRWMQIAAAAJDAAAAA0DBQwAAAAKSW5rUG9pbnRWMQQAAAABWAFZDlByZXNzdXJlRmFjdG9yCVRpbWVTdGFtcAAAAAAGBgsQAgAAAAAAAAAAAOA/AAAAAAAA4D8AAAA/AAAAAAAAAAAL&lt;/ink&gt;&lt;/athena&gt;"/>
</p:tagLst>
</file>

<file path=ppt/tags/tag24.xml><?xml version="1.0" encoding="utf-8"?>
<p:tagLst xmlns:a="http://schemas.openxmlformats.org/drawingml/2006/main" xmlns:r="http://schemas.openxmlformats.org/officeDocument/2006/relationships" xmlns:p="http://schemas.openxmlformats.org/presentationml/2006/main">
  <p:tag name="ATHENA.CUSTOMXMLID" val="{193B9DF5-501E-45EE-B241-8B50860FF38D}"/>
  <p:tag name="ATHENA.CUSTOMXMLCONTENT" val="&lt;?xml version=&quot;1.0&quot;?&gt;&lt;athena xmlns=&quot;http://schemas.microsoft.com/edu/athena&quot; version=&quot;0.1.3517.0&quot;&gt;&lt;timings duration=&quot;174614&quot;/&gt;&lt;/athena&gt;"/>
  <p:tag name="TIMING" val="|1.2|20.1|16.4|24.5"/>
</p:tagLst>
</file>

<file path=ppt/tags/tag25.xml><?xml version="1.0" encoding="utf-8"?>
<p:tagLst xmlns:a="http://schemas.openxmlformats.org/drawingml/2006/main" xmlns:r="http://schemas.openxmlformats.org/officeDocument/2006/relationships" xmlns:p="http://schemas.openxmlformats.org/presentationml/2006/main">
  <p:tag name="ATHENA.CUSTOMXMLID" val="{32364869-BC91-4869-9F2D-9AD341E48D6F}"/>
  <p:tag name="ATHENA.CUSTOMXMLCONTENT" val="&lt;?xml version=&quot;1.0&quot;?&gt;&lt;athena xmlns=&quot;http://schemas.microsoft.com/edu/athena&quot; version=&quot;0.1.3517.0&quot;&gt;&lt;timings duration=&quot;8534&quot;/&gt;&lt;/athena&gt;"/>
  <p:tag name="TIMING" val="|1.4|23|22.6"/>
</p:tagLst>
</file>

<file path=ppt/tags/tag26.xml><?xml version="1.0" encoding="utf-8"?>
<p:tagLst xmlns:a="http://schemas.openxmlformats.org/drawingml/2006/main" xmlns:r="http://schemas.openxmlformats.org/officeDocument/2006/relationships" xmlns:p="http://schemas.openxmlformats.org/presentationml/2006/main">
  <p:tag name="ATHENA.CUSTOMXMLID" val="{97C51104-3E17-45FE-90B5-C7271A76BF6A}"/>
  <p:tag name="ATHENA.CUSTOMXMLCONTENT" val="&lt;?xml version=&quot;1.0&quot;?&gt;&lt;athena xmlns=&quot;http://schemas.microsoft.com/edu/athena&quot; version=&quot;0.1.3517.0&quot;&gt;&lt;timings duration=&quot;362101&quot;/&gt;&lt;/athena&gt;"/>
  <p:tag name="TIMING" val="|0.6|1.8|5|11.5|5.4|17.4|11.6|29.6"/>
</p:tagLst>
</file>

<file path=ppt/tags/tag27.xml><?xml version="1.0" encoding="utf-8"?>
<p:tagLst xmlns:a="http://schemas.openxmlformats.org/drawingml/2006/main" xmlns:r="http://schemas.openxmlformats.org/officeDocument/2006/relationships" xmlns:p="http://schemas.openxmlformats.org/presentationml/2006/main">
  <p:tag name="ATHENA.CUSTOMXMLID" val="{599F3AA8-9883-4EA8-B94B-2B1CB6B1EC22}"/>
  <p:tag name="ATHENA.CUSTOMXMLCONTENT" val="&lt;?xml version=&quot;1.0&quot;?&gt;&lt;athena xmlns=&quot;http://schemas.microsoft.com/edu/athena&quot; version=&quot;0.1.3517.0&quot;&gt;&lt;timings duration=&quot;116444&quot;/&gt;&lt;/athena&gt;"/>
  <p:tag name="TIMING" val="|4.8|9.4|16.5"/>
</p:tagLst>
</file>

<file path=ppt/tags/tag28.xml><?xml version="1.0" encoding="utf-8"?>
<p:tagLst xmlns:a="http://schemas.openxmlformats.org/drawingml/2006/main" xmlns:r="http://schemas.openxmlformats.org/officeDocument/2006/relationships" xmlns:p="http://schemas.openxmlformats.org/presentationml/2006/main">
  <p:tag name="ATHENA.CUSTOMXMLID" val="{BB03D41D-4BFA-41FD-ACC2-DD60DD1FC08D}"/>
  <p:tag name="ATHENA.CUSTOMXMLCONTENT" val="&lt;?xml version=&quot;1.0&quot;?&gt;&lt;athena xmlns=&quot;http://schemas.microsoft.com/edu/athena&quot; version=&quot;0.1.3517.0&quot;&gt;&lt;timings duration=&quot;30315&quot;/&gt;&lt;/athena&gt;"/>
</p:tagLst>
</file>

<file path=ppt/tags/tag29.xml><?xml version="1.0" encoding="utf-8"?>
<p:tagLst xmlns:a="http://schemas.openxmlformats.org/drawingml/2006/main" xmlns:r="http://schemas.openxmlformats.org/officeDocument/2006/relationships" xmlns:p="http://schemas.openxmlformats.org/presentationml/2006/main">
  <p:tag name="TIMING" val="|1.6|2.8|2.5"/>
</p:tagLst>
</file>

<file path=ppt/tags/tag3.xml><?xml version="1.0" encoding="utf-8"?>
<p:tagLst xmlns:a="http://schemas.openxmlformats.org/drawingml/2006/main" xmlns:r="http://schemas.openxmlformats.org/officeDocument/2006/relationships" xmlns:p="http://schemas.openxmlformats.org/presentationml/2006/main">
  <p:tag name="TIMING" val="|1.5|9.7|30.3"/>
</p:tagLst>
</file>

<file path=ppt/tags/tag30.xml><?xml version="1.0" encoding="utf-8"?>
<p:tagLst xmlns:a="http://schemas.openxmlformats.org/drawingml/2006/main" xmlns:r="http://schemas.openxmlformats.org/officeDocument/2006/relationships" xmlns:p="http://schemas.openxmlformats.org/presentationml/2006/main">
  <p:tag name="TIMING" val="|5.9|20.9"/>
</p:tagLst>
</file>

<file path=ppt/tags/tag31.xml><?xml version="1.0" encoding="utf-8"?>
<p:tagLst xmlns:a="http://schemas.openxmlformats.org/drawingml/2006/main" xmlns:r="http://schemas.openxmlformats.org/officeDocument/2006/relationships" xmlns:p="http://schemas.openxmlformats.org/presentationml/2006/main">
  <p:tag name="TIMING" val="|9.2"/>
</p:tagLst>
</file>

<file path=ppt/tags/tag32.xml><?xml version="1.0" encoding="utf-8"?>
<p:tagLst xmlns:a="http://schemas.openxmlformats.org/drawingml/2006/main" xmlns:r="http://schemas.openxmlformats.org/officeDocument/2006/relationships" xmlns:p="http://schemas.openxmlformats.org/presentationml/2006/main">
  <p:tag name="ATHENA.CUSTOMXMLID" val="{BB9D9CB8-123F-466D-B3EF-229A32CE9CED}"/>
  <p:tag name="ATHENA.CUSTOMXMLCONTENT" val="&lt;?xml version=&quot;1.0&quot;?&gt;&lt;athena xmlns=&quot;http://schemas.microsoft.com/edu/athena&quot; version=&quot;0.1.3517.0&quot;&gt;&lt;timings duration=&quot;16450&quot;/&gt;&lt;/athena&gt;"/>
</p:tagLst>
</file>

<file path=ppt/tags/tag33.xml><?xml version="1.0" encoding="utf-8"?>
<p:tagLst xmlns:a="http://schemas.openxmlformats.org/drawingml/2006/main" xmlns:r="http://schemas.openxmlformats.org/officeDocument/2006/relationships" xmlns:p="http://schemas.openxmlformats.org/presentationml/2006/main">
  <p:tag name="TIMING" val="|22.1|8|6.2"/>
</p:tagLst>
</file>

<file path=ppt/tags/tag34.xml><?xml version="1.0" encoding="utf-8"?>
<p:tagLst xmlns:a="http://schemas.openxmlformats.org/drawingml/2006/main" xmlns:r="http://schemas.openxmlformats.org/officeDocument/2006/relationships" xmlns:p="http://schemas.openxmlformats.org/presentationml/2006/main">
  <p:tag name="TIMING" val="|26.3|12.2|11.4|2.3|2.1|2.4|1.9|2.9|5.3"/>
</p:tagLst>
</file>

<file path=ppt/tags/tag35.xml><?xml version="1.0" encoding="utf-8"?>
<p:tagLst xmlns:a="http://schemas.openxmlformats.org/drawingml/2006/main" xmlns:r="http://schemas.openxmlformats.org/officeDocument/2006/relationships" xmlns:p="http://schemas.openxmlformats.org/presentationml/2006/main">
  <p:tag name="TIMING" val="|19.3|21.7|7.7"/>
</p:tagLst>
</file>

<file path=ppt/tags/tag36.xml><?xml version="1.0" encoding="utf-8"?>
<p:tagLst xmlns:a="http://schemas.openxmlformats.org/drawingml/2006/main" xmlns:r="http://schemas.openxmlformats.org/officeDocument/2006/relationships" xmlns:p="http://schemas.openxmlformats.org/presentationml/2006/main">
  <p:tag name="TIMING" val="|6.2|13.3"/>
</p:tagLst>
</file>

<file path=ppt/tags/tag37.xml><?xml version="1.0" encoding="utf-8"?>
<p:tagLst xmlns:a="http://schemas.openxmlformats.org/drawingml/2006/main" xmlns:r="http://schemas.openxmlformats.org/officeDocument/2006/relationships" xmlns:p="http://schemas.openxmlformats.org/presentationml/2006/main">
  <p:tag name="TIMING" val="|1.9"/>
</p:tagLst>
</file>

<file path=ppt/tags/tag38.xml><?xml version="1.0" encoding="utf-8"?>
<p:tagLst xmlns:a="http://schemas.openxmlformats.org/drawingml/2006/main" xmlns:r="http://schemas.openxmlformats.org/officeDocument/2006/relationships" xmlns:p="http://schemas.openxmlformats.org/presentationml/2006/main">
  <p:tag name="TIMING" val="|8.3|8.2|14.1"/>
</p:tagLst>
</file>

<file path=ppt/tags/tag39.xml><?xml version="1.0" encoding="utf-8"?>
<p:tagLst xmlns:a="http://schemas.openxmlformats.org/drawingml/2006/main" xmlns:r="http://schemas.openxmlformats.org/officeDocument/2006/relationships" xmlns:p="http://schemas.openxmlformats.org/presentationml/2006/main">
  <p:tag name="ATHENA.CUSTOMXMLID" val="{2AE243E0-022A-44B4-B629-A78A9A286D89}"/>
  <p:tag name="ATHENA.CUSTOMXMLCONTENT" val="&lt;?xml version=&quot;1.0&quot;?&gt;&lt;athena xmlns=&quot;http://schemas.microsoft.com/edu/athena&quot; version=&quot;0.1.3517.0&quot;&gt;&lt;timings duration=&quot;115509&quot;/&gt;&lt;/athena&gt;"/>
  <p:tag name="TIMING" val="|11.3|6.8|7|4.8"/>
</p:tagLst>
</file>

<file path=ppt/tags/tag4.xml><?xml version="1.0" encoding="utf-8"?>
<p:tagLst xmlns:a="http://schemas.openxmlformats.org/drawingml/2006/main" xmlns:r="http://schemas.openxmlformats.org/officeDocument/2006/relationships" xmlns:p="http://schemas.openxmlformats.org/presentationml/2006/main">
  <p:tag name="TIMING" val="|26"/>
</p:tagLst>
</file>

<file path=ppt/tags/tag40.xml><?xml version="1.0" encoding="utf-8"?>
<p:tagLst xmlns:a="http://schemas.openxmlformats.org/drawingml/2006/main" xmlns:r="http://schemas.openxmlformats.org/officeDocument/2006/relationships" xmlns:p="http://schemas.openxmlformats.org/presentationml/2006/main">
  <p:tag name="TIMING" val="|38.2|1.2|8.9|1.3"/>
</p:tagLst>
</file>

<file path=ppt/tags/tag41.xml><?xml version="1.0" encoding="utf-8"?>
<p:tagLst xmlns:a="http://schemas.openxmlformats.org/drawingml/2006/main" xmlns:r="http://schemas.openxmlformats.org/officeDocument/2006/relationships" xmlns:p="http://schemas.openxmlformats.org/presentationml/2006/main">
  <p:tag name="TIMING" val="|4.6|42|2.5|25.8|4.9"/>
</p:tagLst>
</file>

<file path=ppt/tags/tag42.xml><?xml version="1.0" encoding="utf-8"?>
<p:tagLst xmlns:a="http://schemas.openxmlformats.org/drawingml/2006/main" xmlns:r="http://schemas.openxmlformats.org/officeDocument/2006/relationships" xmlns:p="http://schemas.openxmlformats.org/presentationml/2006/main">
  <p:tag name="TIMING" val="|0.7|27.9|8.2"/>
</p:tagLst>
</file>

<file path=ppt/tags/tag43.xml><?xml version="1.0" encoding="utf-8"?>
<p:tagLst xmlns:a="http://schemas.openxmlformats.org/drawingml/2006/main" xmlns:r="http://schemas.openxmlformats.org/officeDocument/2006/relationships" xmlns:p="http://schemas.openxmlformats.org/presentationml/2006/main">
  <p:tag name="TIMING" val="|24.1|22.2"/>
</p:tagLst>
</file>

<file path=ppt/tags/tag44.xml><?xml version="1.0" encoding="utf-8"?>
<p:tagLst xmlns:a="http://schemas.openxmlformats.org/drawingml/2006/main" xmlns:r="http://schemas.openxmlformats.org/officeDocument/2006/relationships" xmlns:p="http://schemas.openxmlformats.org/presentationml/2006/main">
  <p:tag name="TIMING" val="|39.5|22.5"/>
</p:tagLst>
</file>

<file path=ppt/tags/tag45.xml><?xml version="1.0" encoding="utf-8"?>
<p:tagLst xmlns:a="http://schemas.openxmlformats.org/drawingml/2006/main" xmlns:r="http://schemas.openxmlformats.org/officeDocument/2006/relationships" xmlns:p="http://schemas.openxmlformats.org/presentationml/2006/main">
  <p:tag name="TIMING" val="|2|7.2"/>
</p:tagLst>
</file>

<file path=ppt/tags/tag46.xml><?xml version="1.0" encoding="utf-8"?>
<p:tagLst xmlns:a="http://schemas.openxmlformats.org/drawingml/2006/main" xmlns:r="http://schemas.openxmlformats.org/officeDocument/2006/relationships" xmlns:p="http://schemas.openxmlformats.org/presentationml/2006/main">
  <p:tag name="TIMING" val="|9.1|5.9|10|10.9|8.8|8.2|4|13.9|0.7|4.8"/>
</p:tagLst>
</file>

<file path=ppt/tags/tag47.xml><?xml version="1.0" encoding="utf-8"?>
<p:tagLst xmlns:a="http://schemas.openxmlformats.org/drawingml/2006/main" xmlns:r="http://schemas.openxmlformats.org/officeDocument/2006/relationships" xmlns:p="http://schemas.openxmlformats.org/presentationml/2006/main">
  <p:tag name="TIMING" val="|0.5|0.6|9.4|4.9|10|4.5|6.1|3.3|15.1"/>
</p:tagLst>
</file>

<file path=ppt/tags/tag48.xml><?xml version="1.0" encoding="utf-8"?>
<p:tagLst xmlns:a="http://schemas.openxmlformats.org/drawingml/2006/main" xmlns:r="http://schemas.openxmlformats.org/officeDocument/2006/relationships" xmlns:p="http://schemas.openxmlformats.org/presentationml/2006/main">
  <p:tag name="TIMING" val="|4.1"/>
</p:tagLst>
</file>

<file path=ppt/tags/tag49.xml><?xml version="1.0" encoding="utf-8"?>
<p:tagLst xmlns:a="http://schemas.openxmlformats.org/drawingml/2006/main" xmlns:r="http://schemas.openxmlformats.org/officeDocument/2006/relationships" xmlns:p="http://schemas.openxmlformats.org/presentationml/2006/main">
  <p:tag name="TIMING" val="|1.1|4.7|15.8|6.1|7.9"/>
</p:tagLst>
</file>

<file path=ppt/tags/tag5.xml><?xml version="1.0" encoding="utf-8"?>
<p:tagLst xmlns:a="http://schemas.openxmlformats.org/drawingml/2006/main" xmlns:r="http://schemas.openxmlformats.org/officeDocument/2006/relationships" xmlns:p="http://schemas.openxmlformats.org/presentationml/2006/main">
  <p:tag name="TIMING" val="|2.7|9.3|27.4|38.2"/>
</p:tagLst>
</file>

<file path=ppt/tags/tag50.xml><?xml version="1.0" encoding="utf-8"?>
<p:tagLst xmlns:a="http://schemas.openxmlformats.org/drawingml/2006/main" xmlns:r="http://schemas.openxmlformats.org/officeDocument/2006/relationships" xmlns:p="http://schemas.openxmlformats.org/presentationml/2006/main">
  <p:tag name="TIMING" val="|3.7"/>
</p:tagLst>
</file>

<file path=ppt/tags/tag51.xml><?xml version="1.0" encoding="utf-8"?>
<p:tagLst xmlns:a="http://schemas.openxmlformats.org/drawingml/2006/main" xmlns:r="http://schemas.openxmlformats.org/officeDocument/2006/relationships" xmlns:p="http://schemas.openxmlformats.org/presentationml/2006/main">
  <p:tag name="TIMING" val="|0.4|36.5|5"/>
</p:tagLst>
</file>

<file path=ppt/tags/tag52.xml><?xml version="1.0" encoding="utf-8"?>
<p:tagLst xmlns:a="http://schemas.openxmlformats.org/drawingml/2006/main" xmlns:r="http://schemas.openxmlformats.org/officeDocument/2006/relationships" xmlns:p="http://schemas.openxmlformats.org/presentationml/2006/main">
  <p:tag name="TIMING" val="|9.1|13.4|5.2|13.4|2.3|30.7"/>
</p:tagLst>
</file>

<file path=ppt/tags/tag53.xml><?xml version="1.0" encoding="utf-8"?>
<p:tagLst xmlns:a="http://schemas.openxmlformats.org/drawingml/2006/main" xmlns:r="http://schemas.openxmlformats.org/officeDocument/2006/relationships" xmlns:p="http://schemas.openxmlformats.org/presentationml/2006/main">
  <p:tag name="TIMING" val="|17.8|4.9|15.7|16.4|7|9.4|14.4"/>
</p:tagLst>
</file>

<file path=ppt/tags/tag54.xml><?xml version="1.0" encoding="utf-8"?>
<p:tagLst xmlns:a="http://schemas.openxmlformats.org/drawingml/2006/main" xmlns:r="http://schemas.openxmlformats.org/officeDocument/2006/relationships" xmlns:p="http://schemas.openxmlformats.org/presentationml/2006/main">
  <p:tag name="TIMING" val="|11|11.2|33.4"/>
</p:tagLst>
</file>

<file path=ppt/tags/tag55.xml><?xml version="1.0" encoding="utf-8"?>
<p:tagLst xmlns:a="http://schemas.openxmlformats.org/drawingml/2006/main" xmlns:r="http://schemas.openxmlformats.org/officeDocument/2006/relationships" xmlns:p="http://schemas.openxmlformats.org/presentationml/2006/main">
  <p:tag name="TIMING" val="|5.6|9.6|5.2"/>
</p:tagLst>
</file>

<file path=ppt/tags/tag56.xml><?xml version="1.0" encoding="utf-8"?>
<p:tagLst xmlns:a="http://schemas.openxmlformats.org/drawingml/2006/main" xmlns:r="http://schemas.openxmlformats.org/officeDocument/2006/relationships" xmlns:p="http://schemas.openxmlformats.org/presentationml/2006/main">
  <p:tag name="TIMING" val="|276.6|3.1|1.1|1.3|1.8|0.9|0.7|1.4|1|0.9"/>
</p:tagLst>
</file>

<file path=ppt/tags/tag57.xml><?xml version="1.0" encoding="utf-8"?>
<p:tagLst xmlns:a="http://schemas.openxmlformats.org/drawingml/2006/main" xmlns:r="http://schemas.openxmlformats.org/officeDocument/2006/relationships" xmlns:p="http://schemas.openxmlformats.org/presentationml/2006/main">
  <p:tag name="TIMING" val="|0.8|6.4|25.9|13.8|26.5|12.1"/>
</p:tagLst>
</file>

<file path=ppt/tags/tag58.xml><?xml version="1.0" encoding="utf-8"?>
<p:tagLst xmlns:a="http://schemas.openxmlformats.org/drawingml/2006/main" xmlns:r="http://schemas.openxmlformats.org/officeDocument/2006/relationships" xmlns:p="http://schemas.openxmlformats.org/presentationml/2006/main">
  <p:tag name="TIMING" val="|31.2|7.2|2.7|9.3|8.7"/>
</p:tagLst>
</file>

<file path=ppt/tags/tag59.xml><?xml version="1.0" encoding="utf-8"?>
<p:tagLst xmlns:a="http://schemas.openxmlformats.org/drawingml/2006/main" xmlns:r="http://schemas.openxmlformats.org/officeDocument/2006/relationships" xmlns:p="http://schemas.openxmlformats.org/presentationml/2006/main">
  <p:tag name="TIMING" val="|1.6|12.5|5.3|6.9|3"/>
</p:tagLst>
</file>

<file path=ppt/tags/tag6.xml><?xml version="1.0" encoding="utf-8"?>
<p:tagLst xmlns:a="http://schemas.openxmlformats.org/drawingml/2006/main" xmlns:r="http://schemas.openxmlformats.org/officeDocument/2006/relationships" xmlns:p="http://schemas.openxmlformats.org/presentationml/2006/main">
  <p:tag name="TIMING" val="|14.1"/>
</p:tagLst>
</file>

<file path=ppt/tags/tag60.xml><?xml version="1.0" encoding="utf-8"?>
<p:tagLst xmlns:a="http://schemas.openxmlformats.org/drawingml/2006/main" xmlns:r="http://schemas.openxmlformats.org/officeDocument/2006/relationships" xmlns:p="http://schemas.openxmlformats.org/presentationml/2006/main">
  <p:tag name="TIMING" val="|0.7|16.9|8.5|9.9|9.7|9.6|5.7"/>
</p:tagLst>
</file>

<file path=ppt/tags/tag61.xml><?xml version="1.0" encoding="utf-8"?>
<p:tagLst xmlns:a="http://schemas.openxmlformats.org/drawingml/2006/main" xmlns:r="http://schemas.openxmlformats.org/officeDocument/2006/relationships" xmlns:p="http://schemas.openxmlformats.org/presentationml/2006/main">
  <p:tag name="TIMING" val="|0.2|18.9|11.5|13.2"/>
</p:tagLst>
</file>

<file path=ppt/tags/tag7.xml><?xml version="1.0" encoding="utf-8"?>
<p:tagLst xmlns:a="http://schemas.openxmlformats.org/drawingml/2006/main" xmlns:r="http://schemas.openxmlformats.org/officeDocument/2006/relationships" xmlns:p="http://schemas.openxmlformats.org/presentationml/2006/main">
  <p:tag name="TIMING" val="|1.9|3.4|10.4"/>
</p:tagLst>
</file>

<file path=ppt/tags/tag8.xml><?xml version="1.0" encoding="utf-8"?>
<p:tagLst xmlns:a="http://schemas.openxmlformats.org/drawingml/2006/main" xmlns:r="http://schemas.openxmlformats.org/officeDocument/2006/relationships" xmlns:p="http://schemas.openxmlformats.org/presentationml/2006/main">
  <p:tag name="TIMING" val="|74.5|1.8|6.2"/>
</p:tagLst>
</file>

<file path=ppt/tags/tag9.xml><?xml version="1.0" encoding="utf-8"?>
<p:tagLst xmlns:a="http://schemas.openxmlformats.org/drawingml/2006/main" xmlns:r="http://schemas.openxmlformats.org/officeDocument/2006/relationships" xmlns:p="http://schemas.openxmlformats.org/presentationml/2006/main">
  <p:tag name="TIMING" val="|9.9|25.6|52|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4D0A7A2-7BE6-4EA9-B9F9-99CA4DBC03F3}" vid="{1ECF88F3-7EA2-44A5-BDE5-1200A1A52E6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3517.0">
  <timings duration="142812"/>
</athena>
</file>

<file path=customXml/item10.xml><?xml version="1.0" encoding="utf-8"?>
<athena xmlns="http://schemas.microsoft.com/edu/athena" version="0.1.3517.0">
  <timings duration="115509"/>
</athena>
</file>

<file path=customXml/item2.xml><?xml version="1.0" encoding="utf-8"?>
<athena xmlns="http://schemas.microsoft.com/edu/athena" version="0.1.3517.0">
  <ink scale="0.7224563">AAEAAAD/////AQAAAAAAAAAMAgAAAE9BdXRob3JQUFQsIFZlcnNpb249MC4xLjM1MTcuMCwgQ3VsdHVyZT1uZXV0cmFsLCBQdWJsaWNLZXlUb2tlbj0zMWJmMzg1NmFkMzY0ZTM1BQEAAAALSW5rTWF0dGVyVjEDAAAADUxpc3RgMStfaXRlbXMMTGlzdGAxK19zaXplD0xpc3RgMStfdmVyc2lvbgQAABdTaGFyZWQuSW5raW5nLklua0F0b21bXQIAAAAICAIAAAAJAwAAAAIAAAAWAAAABwMAAAAAAQAAAAQAAAAECUlua0F0b21WMQIAAAAJBAAAAAkFAAAADQIFBAAAAAtQZW5TdHJva2VWMQQAAAAKQXR0cmlidXRlcwVUcmFjZQlTdGFydFRpbWUEVHlwZQQEAAQPUGVuQXR0cmlidXRlc1YxAgAAAApJbmtUcmFjZVYxAgAAABAMQWN0aW9uVHlwZVYxAgAAAAIAAAAJBgAAAAkHAAAA+XMAAAAAAAAF+P///wxBY3Rpb25UeXBlVjEBAAAAB3ZhbHVlX18ACAIAAAAAAAAABQUAAAANQ2xlYXJDYW52YXNWMQIAAAAJU3RhcnRUaW1lBFR5cGUABBAMQWN0aW9uVHlwZVYxAgAAAAIAAACrFgEAAAAAAAH3////+P///wAAAAAFBgAAAA9QZW5BdHRyaWJ1dGVzVjEKAAAAB19jb2xvckEHX2NvbG9yUgdfY29sb3JHB19jb2xvckIKRml0VG9DdXJ2ZQZIZWlnaHQOSWdub3JlUHJlc3N1cmUNSXNIaWdobGlnaHRlcgVTaGFwZQVXaWR0aAAAAAAAAAAABAACAgICAQYBAQxCcnVzaFNoYXBlVjECAAAABgIAAAD/AAAAAAAAAAAAAAhAAAAF9v///wxCcnVzaFNoYXBlVjEBAAAAB3ZhbHVlX18ACAIAAAABAAAAAAAAAAAACEAFBwAAAApJbmtUcmFjZVYxAwAAAA1MaXN0YDErX2l0ZW1zDExpc3RgMStfc2l6ZQ9MaXN0YDErX3ZlcnNpb24EAAAYU2hhcmVkLklua2luZy5JbmtQb2ludFtdAgAAAAgIAgAAAAkLAAAAAQAAAAEAAAAHCwAAAAABAAAABAAAAAQKSW5rUG9pbnRWMQIAAAAJDAAAAA0DBQwAAAAKSW5rUG9pbnRWMQQAAAABWAFZDlByZXNzdXJlRmFjdG9yCVRpbWVTdGFtcAAAAAAGBgsQAgAAAAAAAAAAAOA/AAAAAAAA4D8AAAA/AAAAAAAAAAAL</ink>
</athena>
</file>

<file path=customXml/item3.xml><?xml version="1.0" encoding="utf-8"?>
<athena xmlns="http://schemas.microsoft.com/edu/athena" version="0.1.3517.0">
  <timings duration="71339"/>
</athena>
</file>

<file path=customXml/item4.xml><?xml version="1.0" encoding="utf-8"?>
<athena xmlns="http://schemas.microsoft.com/edu/athena" version="0.1.3517.0">
  <timings duration="174614"/>
</athena>
</file>

<file path=customXml/item5.xml><?xml version="1.0" encoding="utf-8"?>
<athena xmlns="http://schemas.microsoft.com/edu/athena" version="0.1.3517.0">
  <timings duration="8534"/>
</athena>
</file>

<file path=customXml/item6.xml><?xml version="1.0" encoding="utf-8"?>
<athena xmlns="http://schemas.microsoft.com/edu/athena" version="0.1.3517.0">
  <timings duration="362101"/>
</athena>
</file>

<file path=customXml/item7.xml><?xml version="1.0" encoding="utf-8"?>
<athena xmlns="http://schemas.microsoft.com/edu/athena" version="0.1.3517.0">
  <timings duration="116444"/>
</athena>
</file>

<file path=customXml/item8.xml><?xml version="1.0" encoding="utf-8"?>
<athena xmlns="http://schemas.microsoft.com/edu/athena" version="0.1.3517.0">
  <timings duration="30315"/>
</athena>
</file>

<file path=customXml/item9.xml><?xml version="1.0" encoding="utf-8"?>
<athena xmlns="http://schemas.microsoft.com/edu/athena" version="0.1.3517.0">
  <timings duration="16450"/>
</athena>
</file>

<file path=customXml/itemProps1.xml><?xml version="1.0" encoding="utf-8"?>
<ds:datastoreItem xmlns:ds="http://schemas.openxmlformats.org/officeDocument/2006/customXml" ds:itemID="{D1864494-59E7-498D-913D-0F65D06F6411}">
  <ds:schemaRefs>
    <ds:schemaRef ds:uri="http://schemas.microsoft.com/edu/athena"/>
  </ds:schemaRefs>
</ds:datastoreItem>
</file>

<file path=customXml/itemProps10.xml><?xml version="1.0" encoding="utf-8"?>
<ds:datastoreItem xmlns:ds="http://schemas.openxmlformats.org/officeDocument/2006/customXml" ds:itemID="{2AFA4837-5DBE-43EC-9E30-B0B2F9E98A9E}">
  <ds:schemaRefs>
    <ds:schemaRef ds:uri="http://schemas.microsoft.com/edu/athena"/>
  </ds:schemaRefs>
</ds:datastoreItem>
</file>

<file path=customXml/itemProps2.xml><?xml version="1.0" encoding="utf-8"?>
<ds:datastoreItem xmlns:ds="http://schemas.openxmlformats.org/officeDocument/2006/customXml" ds:itemID="{D1771139-3510-40CE-B05F-331E41900058}">
  <ds:schemaRefs>
    <ds:schemaRef ds:uri="http://schemas.microsoft.com/edu/athena"/>
  </ds:schemaRefs>
</ds:datastoreItem>
</file>

<file path=customXml/itemProps3.xml><?xml version="1.0" encoding="utf-8"?>
<ds:datastoreItem xmlns:ds="http://schemas.openxmlformats.org/officeDocument/2006/customXml" ds:itemID="{B4852DDA-C7C3-44E4-894C-4AFE6144B566}">
  <ds:schemaRefs>
    <ds:schemaRef ds:uri="http://schemas.microsoft.com/edu/athena"/>
  </ds:schemaRefs>
</ds:datastoreItem>
</file>

<file path=customXml/itemProps4.xml><?xml version="1.0" encoding="utf-8"?>
<ds:datastoreItem xmlns:ds="http://schemas.openxmlformats.org/officeDocument/2006/customXml" ds:itemID="{FCB9D366-B166-4412-B972-8FB427140357}">
  <ds:schemaRefs>
    <ds:schemaRef ds:uri="http://schemas.microsoft.com/edu/athena"/>
  </ds:schemaRefs>
</ds:datastoreItem>
</file>

<file path=customXml/itemProps5.xml><?xml version="1.0" encoding="utf-8"?>
<ds:datastoreItem xmlns:ds="http://schemas.openxmlformats.org/officeDocument/2006/customXml" ds:itemID="{20122FD5-5037-4161-8198-972A16235E07}">
  <ds:schemaRefs>
    <ds:schemaRef ds:uri="http://schemas.microsoft.com/edu/athena"/>
  </ds:schemaRefs>
</ds:datastoreItem>
</file>

<file path=customXml/itemProps6.xml><?xml version="1.0" encoding="utf-8"?>
<ds:datastoreItem xmlns:ds="http://schemas.openxmlformats.org/officeDocument/2006/customXml" ds:itemID="{52142907-A74C-498B-AF41-5E7E2D039A7E}">
  <ds:schemaRefs>
    <ds:schemaRef ds:uri="http://schemas.microsoft.com/edu/athena"/>
  </ds:schemaRefs>
</ds:datastoreItem>
</file>

<file path=customXml/itemProps7.xml><?xml version="1.0" encoding="utf-8"?>
<ds:datastoreItem xmlns:ds="http://schemas.openxmlformats.org/officeDocument/2006/customXml" ds:itemID="{3E201CF2-03EC-4A84-B6FB-06068A722A58}">
  <ds:schemaRefs>
    <ds:schemaRef ds:uri="http://schemas.microsoft.com/edu/athena"/>
  </ds:schemaRefs>
</ds:datastoreItem>
</file>

<file path=customXml/itemProps8.xml><?xml version="1.0" encoding="utf-8"?>
<ds:datastoreItem xmlns:ds="http://schemas.openxmlformats.org/officeDocument/2006/customXml" ds:itemID="{F6085EBF-E351-4347-ACF1-426D1FF82272}">
  <ds:schemaRefs>
    <ds:schemaRef ds:uri="http://schemas.microsoft.com/edu/athena"/>
  </ds:schemaRefs>
</ds:datastoreItem>
</file>

<file path=customXml/itemProps9.xml><?xml version="1.0" encoding="utf-8"?>
<ds:datastoreItem xmlns:ds="http://schemas.openxmlformats.org/officeDocument/2006/customXml" ds:itemID="{2805EC88-4562-4B5F-8A30-4A6D6CFF927D}">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
  <TotalTime>28</TotalTime>
  <Words>9512</Words>
  <Application>Microsoft Office PowerPoint</Application>
  <PresentationFormat>Custom</PresentationFormat>
  <Paragraphs>920</Paragraphs>
  <Slides>95</Slides>
  <Notes>57</Notes>
  <HiddenSlides>0</HiddenSlides>
  <MMClips>2</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95</vt:i4>
      </vt:variant>
    </vt:vector>
  </HeadingPairs>
  <TitlesOfParts>
    <vt:vector size="108" baseType="lpstr">
      <vt:lpstr>Arial</vt:lpstr>
      <vt:lpstr>Calibri</vt:lpstr>
      <vt:lpstr>Calibri Light</vt:lpstr>
      <vt:lpstr>Cambria Math</vt:lpstr>
      <vt:lpstr>CMR10</vt:lpstr>
      <vt:lpstr>Courier New</vt:lpstr>
      <vt:lpstr>Helvetica Neue</vt:lpstr>
      <vt:lpstr>Palatino Linotype</vt:lpstr>
      <vt:lpstr>Roboto</vt:lpstr>
      <vt:lpstr>Times</vt:lpstr>
      <vt:lpstr>Office Theme</vt:lpstr>
      <vt:lpstr>1_Office Theme</vt:lpstr>
      <vt:lpstr>Office</vt:lpstr>
      <vt:lpstr>PowerPoint Presentation</vt:lpstr>
      <vt:lpstr>Acknowledgement</vt:lpstr>
      <vt:lpstr>Today</vt:lpstr>
      <vt:lpstr>Metacognition</vt:lpstr>
      <vt:lpstr>Definitions</vt:lpstr>
      <vt:lpstr>Components (Dawson, 2016)</vt:lpstr>
      <vt:lpstr>Components continued (Dawson, 2016)</vt:lpstr>
      <vt:lpstr>Self-Regulation</vt:lpstr>
      <vt:lpstr>PowerPoint Presentation</vt:lpstr>
      <vt:lpstr>Metacognition (Efklides, 2011)</vt:lpstr>
      <vt:lpstr>How to reach</vt:lpstr>
      <vt:lpstr>Metacognition</vt:lpstr>
      <vt:lpstr>Metacognition continued</vt:lpstr>
      <vt:lpstr>Metacognitive Regulation</vt:lpstr>
      <vt:lpstr>Situation Awareness - Definition</vt:lpstr>
      <vt:lpstr>Levels of SA</vt:lpstr>
      <vt:lpstr>Do not confuse</vt:lpstr>
      <vt:lpstr>From My Domain</vt:lpstr>
      <vt:lpstr>PowerPoint Presentation</vt:lpstr>
      <vt:lpstr>PowerPoint Presentation</vt:lpstr>
      <vt:lpstr>Bottom-up / data-driven processing</vt:lpstr>
      <vt:lpstr>Working Memory</vt:lpstr>
      <vt:lpstr>Top-down / goal-driven process</vt:lpstr>
      <vt:lpstr>Mental Models</vt:lpstr>
      <vt:lpstr>Pattern Matching</vt:lpstr>
      <vt:lpstr>Interrelationship between SA levels</vt:lpstr>
      <vt:lpstr>Factors affecting SA in novices and experts</vt:lpstr>
      <vt:lpstr>Examples of Threats to Situational Analysis</vt:lpstr>
      <vt:lpstr>Biases  - not just manipulation</vt:lpstr>
      <vt:lpstr>PowerPoint Presentation</vt:lpstr>
      <vt:lpstr>8 Other Threats to SA</vt:lpstr>
      <vt:lpstr>PowerPoint Presentation</vt:lpstr>
      <vt:lpstr>Conclusions and what has been learnt on SA in recent years</vt:lpstr>
      <vt:lpstr>Situation awareness-oriented design</vt:lpstr>
      <vt:lpstr>PowerPoint Presentation</vt:lpstr>
      <vt:lpstr>Level 1: Perception</vt:lpstr>
      <vt:lpstr>Level 2: Comprehension</vt:lpstr>
      <vt:lpstr>Level 3: Projection</vt:lpstr>
      <vt:lpstr>The ‘Usual’</vt:lpstr>
      <vt:lpstr>Summary: Principles of SA-centered design</vt:lpstr>
      <vt:lpstr>SA-oriented design principles quick summary</vt:lpstr>
      <vt:lpstr>Now how to get needed SA information</vt:lpstr>
      <vt:lpstr>Cyber Security and Situational Analysis</vt:lpstr>
      <vt:lpstr>About visualizations</vt:lpstr>
      <vt:lpstr>PowerPoint Presentation</vt:lpstr>
      <vt:lpstr>Examples</vt:lpstr>
      <vt:lpstr>PowerPoint Presentation</vt:lpstr>
      <vt:lpstr>PowerPoint Presentation</vt:lpstr>
      <vt:lpstr>SA-improving visualizations: a SCADA-example</vt:lpstr>
      <vt:lpstr>PowerPoint Presentation</vt:lpstr>
      <vt:lpstr>PowerPoint Presentation</vt:lpstr>
      <vt:lpstr>Cogntive exploits and attack vectors</vt:lpstr>
      <vt:lpstr>PowerPoint Presentation</vt:lpstr>
      <vt:lpstr>PowerPoint Presentation</vt:lpstr>
      <vt:lpstr>Cyber Security Performance</vt:lpstr>
      <vt:lpstr>Back to reality</vt:lpstr>
      <vt:lpstr>PowerPoint Presentation</vt:lpstr>
      <vt:lpstr>PowerPoint Presentation</vt:lpstr>
      <vt:lpstr>SA Requirements Analysis</vt:lpstr>
      <vt:lpstr>Macrocognition (Klein et al 2003)</vt:lpstr>
      <vt:lpstr>PowerPoint Presentation</vt:lpstr>
      <vt:lpstr>Macrocognition &amp; HS</vt:lpstr>
      <vt:lpstr>PowerPoint Presentation</vt:lpstr>
      <vt:lpstr>Team Cognition</vt:lpstr>
      <vt:lpstr>PowerPoint Presentation</vt:lpstr>
      <vt:lpstr>Organisational Culture and Social Aspects of Cybersecurity</vt:lpstr>
      <vt:lpstr>PowerPoint Presentation</vt:lpstr>
      <vt:lpstr>Team Cognition</vt:lpstr>
      <vt:lpstr>PowerPoint Presentation</vt:lpstr>
      <vt:lpstr>PowerPoint Presentation</vt:lpstr>
      <vt:lpstr>PowerPoint Presentation</vt:lpstr>
      <vt:lpstr>Methods - Measurement</vt:lpstr>
      <vt:lpstr>Measuring HF in Cyber </vt:lpstr>
      <vt:lpstr>Results – TWLQ Teamwork</vt:lpstr>
      <vt:lpstr>Results – TWLQ Task-Team</vt:lpstr>
      <vt:lpstr>Cognisance as a Human Factor in Cyber Defence Education</vt:lpstr>
      <vt:lpstr>PowerPoint Presentation</vt:lpstr>
      <vt:lpstr>PowerPoint Presentation</vt:lpstr>
      <vt:lpstr>Relationship of micro-macro factors</vt:lpstr>
      <vt:lpstr>What to Communicate - SITREPS</vt:lpstr>
      <vt:lpstr>PowerPoint Presentation</vt:lpstr>
      <vt:lpstr>PowerPoint Presentation</vt:lpstr>
      <vt:lpstr>Examples from different domains</vt:lpstr>
      <vt:lpstr>US Airways </vt:lpstr>
      <vt:lpstr>Using SMM for Mitigating CS Attacks</vt:lpstr>
      <vt:lpstr>Diversity in Teams</vt:lpstr>
      <vt:lpstr>When Shared Mental Modelling Goes Bad</vt:lpstr>
      <vt:lpstr>Liverpool–Barcelona 7 May 2019 (0-3 1st Leg)</vt:lpstr>
      <vt:lpstr>Liverpool Experience</vt:lpstr>
      <vt:lpstr>Barcelona Experience</vt:lpstr>
      <vt:lpstr>Emotional Contagion</vt:lpstr>
      <vt:lpstr>Summary of Approach of Metacognitive Development for SA &amp; SMM</vt:lpstr>
      <vt:lpstr>Literature</vt:lpstr>
      <vt:lpstr>Recommended reading</vt:lpstr>
      <vt:lpstr>Thank you</vt:lpstr>
    </vt:vector>
  </TitlesOfParts>
  <Company>Tallinn University of Technology</Company>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
  <dc:subject>CyberSecPro Module-1-Professional Training</dc:subject>
  <dc:creator>Ricardo Gregorio Lugo</dc:creator>
  <lastModifiedBy>Ricardo Gregorio Lugo</lastModifiedBy>
  <revision>7</revision>
  <dcterms:created xsi:type="dcterms:W3CDTF">2026-02-04T08:41:44.0000000Z</dcterms:created>
  <dcterms:modified xsi:type="dcterms:W3CDTF">2026-02-04T09:10:04.0000000Z</dcterms:modified>
  <keywords>, docId:C17E65CFD0AF6C5C71C68BBD3B8E3328</keywords>
</coreProperties>
</file>