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3" r:id="rId2"/>
  </p:sldMasterIdLst>
  <p:notesMasterIdLst>
    <p:notesMasterId r:id="rId78"/>
  </p:notesMasterIdLst>
  <p:sldIdLst>
    <p:sldId id="376" r:id="rId3"/>
    <p:sldId id="407" r:id="rId4"/>
    <p:sldId id="2520" r:id="rId5"/>
    <p:sldId id="2521" r:id="rId6"/>
    <p:sldId id="2522" r:id="rId7"/>
    <p:sldId id="2515" r:id="rId8"/>
    <p:sldId id="2516" r:id="rId9"/>
    <p:sldId id="2527" r:id="rId10"/>
    <p:sldId id="2528" r:id="rId11"/>
    <p:sldId id="2529" r:id="rId12"/>
    <p:sldId id="2530" r:id="rId13"/>
    <p:sldId id="2526" r:id="rId14"/>
    <p:sldId id="2531" r:id="rId15"/>
    <p:sldId id="946" r:id="rId16"/>
    <p:sldId id="2533" r:id="rId17"/>
    <p:sldId id="2517" r:id="rId18"/>
    <p:sldId id="2534" r:id="rId19"/>
    <p:sldId id="2535" r:id="rId20"/>
    <p:sldId id="2518" r:id="rId21"/>
    <p:sldId id="2519" r:id="rId22"/>
    <p:sldId id="948" r:id="rId23"/>
    <p:sldId id="949" r:id="rId24"/>
    <p:sldId id="950" r:id="rId25"/>
    <p:sldId id="2523" r:id="rId26"/>
    <p:sldId id="959" r:id="rId27"/>
    <p:sldId id="2512" r:id="rId28"/>
    <p:sldId id="2513" r:id="rId29"/>
    <p:sldId id="2511" r:id="rId30"/>
    <p:sldId id="2514" r:id="rId31"/>
    <p:sldId id="957" r:id="rId32"/>
    <p:sldId id="958" r:id="rId33"/>
    <p:sldId id="262" r:id="rId34"/>
    <p:sldId id="275" r:id="rId35"/>
    <p:sldId id="276" r:id="rId36"/>
    <p:sldId id="271" r:id="rId37"/>
    <p:sldId id="272" r:id="rId38"/>
    <p:sldId id="281" r:id="rId39"/>
    <p:sldId id="278" r:id="rId40"/>
    <p:sldId id="273" r:id="rId41"/>
    <p:sldId id="300" r:id="rId42"/>
    <p:sldId id="274" r:id="rId43"/>
    <p:sldId id="287" r:id="rId44"/>
    <p:sldId id="286" r:id="rId45"/>
    <p:sldId id="292" r:id="rId46"/>
    <p:sldId id="291" r:id="rId47"/>
    <p:sldId id="294" r:id="rId48"/>
    <p:sldId id="288" r:id="rId49"/>
    <p:sldId id="297" r:id="rId50"/>
    <p:sldId id="296" r:id="rId51"/>
    <p:sldId id="2532" r:id="rId52"/>
    <p:sldId id="265" r:id="rId53"/>
    <p:sldId id="2524" r:id="rId54"/>
    <p:sldId id="2525" r:id="rId55"/>
    <p:sldId id="478" r:id="rId56"/>
    <p:sldId id="474" r:id="rId57"/>
    <p:sldId id="473" r:id="rId58"/>
    <p:sldId id="2536" r:id="rId59"/>
    <p:sldId id="469" r:id="rId60"/>
    <p:sldId id="956" r:id="rId61"/>
    <p:sldId id="482" r:id="rId62"/>
    <p:sldId id="2538" r:id="rId63"/>
    <p:sldId id="955" r:id="rId64"/>
    <p:sldId id="2537" r:id="rId65"/>
    <p:sldId id="2541" r:id="rId66"/>
    <p:sldId id="2539" r:id="rId67"/>
    <p:sldId id="2542" r:id="rId68"/>
    <p:sldId id="2591" r:id="rId69"/>
    <p:sldId id="2593" r:id="rId70"/>
    <p:sldId id="2594" r:id="rId71"/>
    <p:sldId id="924" r:id="rId72"/>
    <p:sldId id="2595" r:id="rId73"/>
    <p:sldId id="925" r:id="rId74"/>
    <p:sldId id="926" r:id="rId75"/>
    <p:sldId id="2540" r:id="rId76"/>
    <p:sldId id="387" r:id="rId77"/>
  </p:sld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0E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233" autoAdjust="0"/>
  </p:normalViewPr>
  <p:slideViewPr>
    <p:cSldViewPr snapToGrid="0" snapToObjects="1">
      <p:cViewPr varScale="1">
        <p:scale>
          <a:sx n="83" d="100"/>
          <a:sy n="83" d="100"/>
        </p:scale>
        <p:origin x="103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diagrams/_rels/data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sp="http://schemas.microsoft.com/office/drawing/2008/diagram" xmlns:dgm="http://schemas.openxmlformats.org/drawingml/2006/diagram" xmlns:a="http://schemas.openxmlformats.org/drawingml/2006/main">
  <dgm:ptLst>
    <dgm:pt modelId="{34572576-7988-4F5E-A58C-EC6B6960AAC3}" type="doc">
      <dgm:prSet loTypeId="urn:microsoft.com/office/officeart/2005/8/layout/vList5" loCatId="list" qsTypeId="urn:microsoft.com/office/officeart/2005/8/quickstyle/simple4" qsCatId="simple" csTypeId="urn:microsoft.com/office/officeart/2005/8/colors/accent1_2" csCatId="accent1"/>
      <dgm:spPr/>
      <dgm:t>
        <a:bodyPr/>
        <a:lstStyle/>
        <a:p>
          <a:endParaRPr lang="en-US"/>
        </a:p>
      </dgm:t>
    </dgm:pt>
    <dgm:pt modelId="{B9C466AD-DF31-48A7-A6D8-660EAFD84315}">
      <dgm:prSet/>
      <dgm:spPr/>
      <dgm:t>
        <a:bodyPr/>
        <a:lstStyle/>
        <a:p>
          <a:r>
            <a:rPr lang="nb-NO"/>
            <a:t>Potenziamento dell'intelligenza umana (Jarrahi, 2018)</a:t>
          </a:r>
          <a:endParaRPr lang="en-US"/>
        </a:p>
      </dgm:t>
    </dgm:pt>
    <dgm:pt modelId="{6DB8FD0A-00ED-4955-92D4-B12E36DA4E1A}" type="parTrans" cxnId="{AB92CB5A-04B2-41C2-9C1D-1684BC3BF747}">
      <dgm:prSet/>
      <dgm:spPr/>
      <dgm:t>
        <a:bodyPr/>
        <a:lstStyle/>
        <a:p>
          <a:endParaRPr lang="en-US"/>
        </a:p>
      </dgm:t>
    </dgm:pt>
    <dgm:pt modelId="{B68FC058-0DF4-4964-A4A3-1A49AA720463}" type="sibTrans" cxnId="{AB92CB5A-04B2-41C2-9C1D-1684BC3BF747}">
      <dgm:prSet/>
      <dgm:spPr/>
      <dgm:t>
        <a:bodyPr/>
        <a:lstStyle/>
        <a:p>
          <a:endParaRPr lang="en-US"/>
        </a:p>
      </dgm:t>
    </dgm:pt>
    <dgm:pt modelId="{B62DB8E9-5646-44F3-9767-8DFA216BA41F}">
      <dgm:prSet/>
      <dgm:spPr/>
      <dgm:t>
        <a:bodyPr/>
        <a:lstStyle/>
        <a:p>
          <a:r>
            <a:rPr lang="nb-NO"/>
            <a:t>Capacità complementari</a:t>
          </a:r>
          <a:endParaRPr lang="en-US"/>
        </a:p>
      </dgm:t>
    </dgm:pt>
    <dgm:pt modelId="{AD513CE7-D2E9-4461-95FA-22DAF9193153}" type="parTrans" cxnId="{1B046B15-5A0C-45F6-ACAE-33E581101B5E}">
      <dgm:prSet/>
      <dgm:spPr/>
      <dgm:t>
        <a:bodyPr/>
        <a:lstStyle/>
        <a:p>
          <a:endParaRPr lang="en-US"/>
        </a:p>
      </dgm:t>
    </dgm:pt>
    <dgm:pt modelId="{1F2E8DA5-D2CF-4604-B1CC-477F00FE838E}" type="sibTrans" cxnId="{1B046B15-5A0C-45F6-ACAE-33E581101B5E}">
      <dgm:prSet/>
      <dgm:spPr/>
      <dgm:t>
        <a:bodyPr/>
        <a:lstStyle/>
        <a:p>
          <a:endParaRPr lang="en-US"/>
        </a:p>
      </dgm:t>
    </dgm:pt>
    <dgm:pt modelId="{42CDE5F6-87E6-44E7-A29E-289AC40747CA}">
      <dgm:prSet/>
      <dgm:spPr/>
      <dgm:t>
        <a:bodyPr/>
        <a:lstStyle/>
        <a:p>
          <a:r>
            <a:rPr lang="nb-NO"/>
            <a:t>L'IA offre analisi predittive</a:t>
          </a:r>
          <a:endParaRPr lang="en-US"/>
        </a:p>
      </dgm:t>
    </dgm:pt>
    <dgm:pt modelId="{18329F9C-D19F-4870-ADC1-B570FAC5231D}" type="parTrans" cxnId="{C4CB9D7D-ABCE-462A-A750-F9981D95E962}">
      <dgm:prSet/>
      <dgm:spPr/>
      <dgm:t>
        <a:bodyPr/>
        <a:lstStyle/>
        <a:p>
          <a:endParaRPr lang="en-US"/>
        </a:p>
      </dgm:t>
    </dgm:pt>
    <dgm:pt modelId="{A859D8CB-8C44-4C1D-B6A3-0FD4A69DFB10}" type="sibTrans" cxnId="{C4CB9D7D-ABCE-462A-A750-F9981D95E962}">
      <dgm:prSet/>
      <dgm:spPr/>
      <dgm:t>
        <a:bodyPr/>
        <a:lstStyle/>
        <a:p>
          <a:endParaRPr lang="en-US"/>
        </a:p>
      </dgm:t>
    </dgm:pt>
    <dgm:pt modelId="{1886E1FF-5DBF-4D47-A722-94BE55C1687E}">
      <dgm:prSet/>
      <dgm:spPr/>
      <dgm:t>
        <a:bodyPr/>
        <a:lstStyle/>
        <a:p>
          <a:r>
            <a:rPr lang="nb-NO"/>
            <a:t>Idee attraverso analisi basate sui dati</a:t>
          </a:r>
          <a:endParaRPr lang="en-US"/>
        </a:p>
      </dgm:t>
    </dgm:pt>
    <dgm:pt modelId="{950B1C6A-13CC-4C57-8EFB-C9E7AA1DB6DD}" type="parTrans" cxnId="{1199FC76-577B-4C44-91B7-E8130F76DBB8}">
      <dgm:prSet/>
      <dgm:spPr/>
      <dgm:t>
        <a:bodyPr/>
        <a:lstStyle/>
        <a:p>
          <a:endParaRPr lang="en-US"/>
        </a:p>
      </dgm:t>
    </dgm:pt>
    <dgm:pt modelId="{21DAB096-E6DC-4EAA-A834-A153A6D76A2D}" type="sibTrans" cxnId="{1199FC76-577B-4C44-91B7-E8130F76DBB8}">
      <dgm:prSet/>
      <dgm:spPr/>
      <dgm:t>
        <a:bodyPr/>
        <a:lstStyle/>
        <a:p>
          <a:endParaRPr lang="en-US"/>
        </a:p>
      </dgm:t>
    </dgm:pt>
    <dgm:pt modelId="{C3AADFF7-C40C-4200-9494-65116207C0A7}">
      <dgm:prSet/>
      <dgm:spPr/>
      <dgm:t>
        <a:bodyPr/>
        <a:lstStyle/>
        <a:p>
          <a:r>
            <a:rPr lang="nb-NO"/>
            <a:t>Identificazione efficiente delle relazioni </a:t>
          </a:r>
          <a:endParaRPr lang="en-US"/>
        </a:p>
      </dgm:t>
    </dgm:pt>
    <dgm:pt modelId="{85327F09-91BE-4E1A-9BA2-6A40918F9049}" type="parTrans" cxnId="{AD5E5924-9480-4441-A4E9-87038BB574AA}">
      <dgm:prSet/>
      <dgm:spPr/>
      <dgm:t>
        <a:bodyPr/>
        <a:lstStyle/>
        <a:p>
          <a:endParaRPr lang="en-US"/>
        </a:p>
      </dgm:t>
    </dgm:pt>
    <dgm:pt modelId="{B94643D8-5D15-4645-A09B-CC21199EAD00}" type="sibTrans" cxnId="{AD5E5924-9480-4441-A4E9-87038BB574AA}">
      <dgm:prSet/>
      <dgm:spPr/>
      <dgm:t>
        <a:bodyPr/>
        <a:lstStyle/>
        <a:p>
          <a:endParaRPr lang="en-US"/>
        </a:p>
      </dgm:t>
    </dgm:pt>
    <dgm:pt modelId="{7A71CA7F-10A6-471A-9E9A-0BF19B8C7A05}">
      <dgm:prSet/>
      <dgm:spPr/>
      <dgm:t>
        <a:bodyPr/>
        <a:lstStyle/>
        <a:p>
          <a:r>
            <a:rPr lang="nb-NO"/>
            <a:t>Troppi dati per gli esseri umani</a:t>
          </a:r>
          <a:endParaRPr lang="en-US"/>
        </a:p>
      </dgm:t>
    </dgm:pt>
    <dgm:pt modelId="{8F080B39-CFC2-40E8-BA7B-EDD084A95FBD}" type="parTrans" cxnId="{FB75944A-449A-41EF-B87F-9261D3B2E70F}">
      <dgm:prSet/>
      <dgm:spPr/>
      <dgm:t>
        <a:bodyPr/>
        <a:lstStyle/>
        <a:p>
          <a:endParaRPr lang="en-US"/>
        </a:p>
      </dgm:t>
    </dgm:pt>
    <dgm:pt modelId="{C3DC64F2-4C6E-4D5A-8FB0-DEE595DC1504}" type="sibTrans" cxnId="{FB75944A-449A-41EF-B87F-9261D3B2E70F}">
      <dgm:prSet/>
      <dgm:spPr/>
      <dgm:t>
        <a:bodyPr/>
        <a:lstStyle/>
        <a:p>
          <a:endParaRPr lang="en-US"/>
        </a:p>
      </dgm:t>
    </dgm:pt>
    <dgm:pt modelId="{730BE8B4-E773-4614-8359-732BECB979E3}">
      <dgm:prSet/>
      <dgm:spPr/>
      <dgm:t>
        <a:bodyPr/>
        <a:lstStyle/>
        <a:p>
          <a:r>
            <a:rPr lang="nb-NO"/>
            <a:t>Gli esseri umani hanno un processo decisionale intuitivo ("intelligenza intuitiva")</a:t>
          </a:r>
          <a:endParaRPr lang="en-US"/>
        </a:p>
      </dgm:t>
    </dgm:pt>
    <dgm:pt modelId="{7D3795CB-9B77-48EB-B5E6-66C8B1507062}" type="parTrans" cxnId="{ED5B0E16-9C68-44F8-9D85-764CCF644289}">
      <dgm:prSet/>
      <dgm:spPr/>
      <dgm:t>
        <a:bodyPr/>
        <a:lstStyle/>
        <a:p>
          <a:endParaRPr lang="en-US"/>
        </a:p>
      </dgm:t>
    </dgm:pt>
    <dgm:pt modelId="{05CE6169-0CA5-499D-B304-C4A31363FA37}" type="sibTrans" cxnId="{ED5B0E16-9C68-44F8-9D85-764CCF644289}">
      <dgm:prSet/>
      <dgm:spPr/>
      <dgm:t>
        <a:bodyPr/>
        <a:lstStyle/>
        <a:p>
          <a:endParaRPr lang="en-US"/>
        </a:p>
      </dgm:t>
    </dgm:pt>
    <dgm:pt modelId="{A380EC35-DCC9-4F1B-B87A-A8AF59820D9C}">
      <dgm:prSet/>
      <dgm:spPr/>
      <dgm:t>
        <a:bodyPr/>
        <a:lstStyle/>
        <a:p>
          <a:r>
            <a:rPr lang="nb-NO"/>
            <a:t>Approccio olistico</a:t>
          </a:r>
          <a:endParaRPr lang="en-US"/>
        </a:p>
      </dgm:t>
    </dgm:pt>
    <dgm:pt modelId="{FB668647-77D1-4FE5-BADE-AD4FD3E3ED07}" type="parTrans" cxnId="{288C2032-A689-4B35-99AE-79CF3E037B0B}">
      <dgm:prSet/>
      <dgm:spPr/>
      <dgm:t>
        <a:bodyPr/>
        <a:lstStyle/>
        <a:p>
          <a:endParaRPr lang="en-US"/>
        </a:p>
      </dgm:t>
    </dgm:pt>
    <dgm:pt modelId="{7B3063C8-1610-4C9A-AABC-CF00D62B3022}" type="sibTrans" cxnId="{288C2032-A689-4B35-99AE-79CF3E037B0B}">
      <dgm:prSet/>
      <dgm:spPr/>
      <dgm:t>
        <a:bodyPr/>
        <a:lstStyle/>
        <a:p>
          <a:endParaRPr lang="en-US"/>
        </a:p>
      </dgm:t>
    </dgm:pt>
    <dgm:pt modelId="{B5D148C6-A3EF-4DD1-8527-2405EB648121}">
      <dgm:prSet/>
      <dgm:spPr/>
      <dgm:t>
        <a:bodyPr/>
        <a:lstStyle/>
        <a:p>
          <a:r>
            <a:rPr lang="nb-NO"/>
            <a:t>Pensiero visionario</a:t>
          </a:r>
          <a:endParaRPr lang="en-US"/>
        </a:p>
      </dgm:t>
    </dgm:pt>
    <dgm:pt modelId="{E98DFA6D-9E6B-4B8F-AEA6-126420CF8708}" type="parTrans" cxnId="{343952CA-D491-4D89-ADD9-6D02B9E88471}">
      <dgm:prSet/>
      <dgm:spPr/>
      <dgm:t>
        <a:bodyPr/>
        <a:lstStyle/>
        <a:p>
          <a:endParaRPr lang="en-US"/>
        </a:p>
      </dgm:t>
    </dgm:pt>
    <dgm:pt modelId="{96E84BEC-CA1F-400A-A3DB-933146068C46}" type="sibTrans" cxnId="{343952CA-D491-4D89-ADD9-6D02B9E88471}">
      <dgm:prSet/>
      <dgm:spPr/>
      <dgm:t>
        <a:bodyPr/>
        <a:lstStyle/>
        <a:p>
          <a:endParaRPr lang="en-US"/>
        </a:p>
      </dgm:t>
    </dgm:pt>
    <dgm:pt modelId="{BEB13D72-6939-4141-A9EA-3115CAFFF2DC}" type="pres">
      <dgm:prSet presAssocID="{34572576-7988-4F5E-A58C-EC6B6960AAC3}" presName="Name0" presStyleCnt="0">
        <dgm:presLayoutVars>
          <dgm:dir/>
          <dgm:animLvl val="lvl"/>
          <dgm:resizeHandles val="exact"/>
        </dgm:presLayoutVars>
      </dgm:prSet>
      <dgm:spPr/>
    </dgm:pt>
    <dgm:pt modelId="{D10F59DE-444B-43EC-A878-92EE9E4E77C2}" type="pres">
      <dgm:prSet presAssocID="{B9C466AD-DF31-48A7-A6D8-660EAFD84315}" presName="linNode" presStyleCnt="0"/>
      <dgm:spPr/>
    </dgm:pt>
    <dgm:pt modelId="{95973921-4566-4241-A62D-D8EFA8407DCD}" type="pres">
      <dgm:prSet presAssocID="{B9C466AD-DF31-48A7-A6D8-660EAFD84315}" presName="parentText" presStyleLbl="node1" presStyleIdx="0" presStyleCnt="3">
        <dgm:presLayoutVars>
          <dgm:chMax val="1"/>
          <dgm:bulletEnabled val="1"/>
        </dgm:presLayoutVars>
      </dgm:prSet>
      <dgm:spPr/>
    </dgm:pt>
    <dgm:pt modelId="{1EA25FFC-4194-4188-A45E-2B69D5E00054}" type="pres">
      <dgm:prSet presAssocID="{B9C466AD-DF31-48A7-A6D8-660EAFD84315}" presName="descendantText" presStyleLbl="alignAccFollowNode1" presStyleIdx="0" presStyleCnt="3">
        <dgm:presLayoutVars>
          <dgm:bulletEnabled val="1"/>
        </dgm:presLayoutVars>
      </dgm:prSet>
      <dgm:spPr/>
    </dgm:pt>
    <dgm:pt modelId="{450DE1F1-4957-49C9-8DEB-A18106C2D281}" type="pres">
      <dgm:prSet presAssocID="{B68FC058-0DF4-4964-A4A3-1A49AA720463}" presName="sp" presStyleCnt="0"/>
      <dgm:spPr/>
    </dgm:pt>
    <dgm:pt modelId="{A193698E-AFFA-4EA9-94A7-7FBB04F196C5}" type="pres">
      <dgm:prSet presAssocID="{42CDE5F6-87E6-44E7-A29E-289AC40747CA}" presName="linNode" presStyleCnt="0"/>
      <dgm:spPr/>
    </dgm:pt>
    <dgm:pt modelId="{4222E769-C68C-4A41-8BF0-3C9BDD75045F}" type="pres">
      <dgm:prSet presAssocID="{42CDE5F6-87E6-44E7-A29E-289AC40747CA}" presName="parentText" presStyleLbl="node1" presStyleIdx="1" presStyleCnt="3">
        <dgm:presLayoutVars>
          <dgm:chMax val="1"/>
          <dgm:bulletEnabled val="1"/>
        </dgm:presLayoutVars>
      </dgm:prSet>
      <dgm:spPr/>
    </dgm:pt>
    <dgm:pt modelId="{6541D8EE-54F4-4E42-9A21-01F27B4C3E3C}" type="pres">
      <dgm:prSet presAssocID="{42CDE5F6-87E6-44E7-A29E-289AC40747CA}" presName="descendantText" presStyleLbl="alignAccFollowNode1" presStyleIdx="1" presStyleCnt="3">
        <dgm:presLayoutVars>
          <dgm:bulletEnabled val="1"/>
        </dgm:presLayoutVars>
      </dgm:prSet>
      <dgm:spPr/>
    </dgm:pt>
    <dgm:pt modelId="{93BAE521-756E-4C07-9F12-2DC415F742B0}" type="pres">
      <dgm:prSet presAssocID="{A859D8CB-8C44-4C1D-B6A3-0FD4A69DFB10}" presName="sp" presStyleCnt="0"/>
      <dgm:spPr/>
    </dgm:pt>
    <dgm:pt modelId="{EB4D1A99-94B7-419E-9CBA-CD3FB6710570}" type="pres">
      <dgm:prSet presAssocID="{730BE8B4-E773-4614-8359-732BECB979E3}" presName="linNode" presStyleCnt="0"/>
      <dgm:spPr/>
    </dgm:pt>
    <dgm:pt modelId="{F126779A-D11C-4353-B1D6-1F9B09ABF701}" type="pres">
      <dgm:prSet presAssocID="{730BE8B4-E773-4614-8359-732BECB979E3}" presName="parentText" presStyleLbl="node1" presStyleIdx="2" presStyleCnt="3">
        <dgm:presLayoutVars>
          <dgm:chMax val="1"/>
          <dgm:bulletEnabled val="1"/>
        </dgm:presLayoutVars>
      </dgm:prSet>
      <dgm:spPr/>
    </dgm:pt>
    <dgm:pt modelId="{4CC9CCF6-028C-4905-AA34-CEBDC07E2417}" type="pres">
      <dgm:prSet presAssocID="{730BE8B4-E773-4614-8359-732BECB979E3}" presName="descendantText" presStyleLbl="alignAccFollowNode1" presStyleIdx="2" presStyleCnt="3">
        <dgm:presLayoutVars>
          <dgm:bulletEnabled val="1"/>
        </dgm:presLayoutVars>
      </dgm:prSet>
      <dgm:spPr/>
    </dgm:pt>
  </dgm:ptLst>
  <dgm:cxnLst>
    <dgm:cxn modelId="{1B046B15-5A0C-45F6-ACAE-33E581101B5E}" srcId="{B9C466AD-DF31-48A7-A6D8-660EAFD84315}" destId="{B62DB8E9-5646-44F3-9767-8DFA216BA41F}" srcOrd="0" destOrd="0" parTransId="{AD513CE7-D2E9-4461-95FA-22DAF9193153}" sibTransId="{1F2E8DA5-D2CF-4604-B1CC-477F00FE838E}"/>
    <dgm:cxn modelId="{ED5B0E16-9C68-44F8-9D85-764CCF644289}" srcId="{34572576-7988-4F5E-A58C-EC6B6960AAC3}" destId="{730BE8B4-E773-4614-8359-732BECB979E3}" srcOrd="2" destOrd="0" parTransId="{7D3795CB-9B77-48EB-B5E6-66C8B1507062}" sibTransId="{05CE6169-0CA5-499D-B304-C4A31363FA37}"/>
    <dgm:cxn modelId="{5C8CAA1A-AD18-48FC-8578-B43D6E06E861}" type="presOf" srcId="{730BE8B4-E773-4614-8359-732BECB979E3}" destId="{F126779A-D11C-4353-B1D6-1F9B09ABF701}" srcOrd="0" destOrd="0" presId="urn:microsoft.com/office/officeart/2005/8/layout/vList5"/>
    <dgm:cxn modelId="{3A9A0824-D829-4AA1-A432-2E447E765432}" type="presOf" srcId="{7A71CA7F-10A6-471A-9E9A-0BF19B8C7A05}" destId="{6541D8EE-54F4-4E42-9A21-01F27B4C3E3C}" srcOrd="0" destOrd="2" presId="urn:microsoft.com/office/officeart/2005/8/layout/vList5"/>
    <dgm:cxn modelId="{AD5E5924-9480-4441-A4E9-87038BB574AA}" srcId="{42CDE5F6-87E6-44E7-A29E-289AC40747CA}" destId="{C3AADFF7-C40C-4200-9494-65116207C0A7}" srcOrd="1" destOrd="0" parTransId="{85327F09-91BE-4E1A-9BA2-6A40918F9049}" sibTransId="{B94643D8-5D15-4645-A09B-CC21199EAD00}"/>
    <dgm:cxn modelId="{F7DBDA26-624D-4FF5-8C79-6EC3C962841D}" type="presOf" srcId="{34572576-7988-4F5E-A58C-EC6B6960AAC3}" destId="{BEB13D72-6939-4141-A9EA-3115CAFFF2DC}" srcOrd="0" destOrd="0" presId="urn:microsoft.com/office/officeart/2005/8/layout/vList5"/>
    <dgm:cxn modelId="{288C2032-A689-4B35-99AE-79CF3E037B0B}" srcId="{730BE8B4-E773-4614-8359-732BECB979E3}" destId="{A380EC35-DCC9-4F1B-B87A-A8AF59820D9C}" srcOrd="0" destOrd="0" parTransId="{FB668647-77D1-4FE5-BADE-AD4FD3E3ED07}" sibTransId="{7B3063C8-1610-4C9A-AABC-CF00D62B3022}"/>
    <dgm:cxn modelId="{364C8149-000A-41A9-9A97-A52AE844FCF3}" type="presOf" srcId="{B62DB8E9-5646-44F3-9767-8DFA216BA41F}" destId="{1EA25FFC-4194-4188-A45E-2B69D5E00054}" srcOrd="0" destOrd="0" presId="urn:microsoft.com/office/officeart/2005/8/layout/vList5"/>
    <dgm:cxn modelId="{FB75944A-449A-41EF-B87F-9261D3B2E70F}" srcId="{42CDE5F6-87E6-44E7-A29E-289AC40747CA}" destId="{7A71CA7F-10A6-471A-9E9A-0BF19B8C7A05}" srcOrd="2" destOrd="0" parTransId="{8F080B39-CFC2-40E8-BA7B-EDD084A95FBD}" sibTransId="{C3DC64F2-4C6E-4D5A-8FB0-DEE595DC1504}"/>
    <dgm:cxn modelId="{1199FC76-577B-4C44-91B7-E8130F76DBB8}" srcId="{42CDE5F6-87E6-44E7-A29E-289AC40747CA}" destId="{1886E1FF-5DBF-4D47-A722-94BE55C1687E}" srcOrd="0" destOrd="0" parTransId="{950B1C6A-13CC-4C57-8EFB-C9E7AA1DB6DD}" sibTransId="{21DAB096-E6DC-4EAA-A834-A153A6D76A2D}"/>
    <dgm:cxn modelId="{AB92CB5A-04B2-41C2-9C1D-1684BC3BF747}" srcId="{34572576-7988-4F5E-A58C-EC6B6960AAC3}" destId="{B9C466AD-DF31-48A7-A6D8-660EAFD84315}" srcOrd="0" destOrd="0" parTransId="{6DB8FD0A-00ED-4955-92D4-B12E36DA4E1A}" sibTransId="{B68FC058-0DF4-4964-A4A3-1A49AA720463}"/>
    <dgm:cxn modelId="{DCA31E7D-58BA-4225-8F31-5FB11342C3F7}" type="presOf" srcId="{42CDE5F6-87E6-44E7-A29E-289AC40747CA}" destId="{4222E769-C68C-4A41-8BF0-3C9BDD75045F}" srcOrd="0" destOrd="0" presId="urn:microsoft.com/office/officeart/2005/8/layout/vList5"/>
    <dgm:cxn modelId="{C4CB9D7D-ABCE-462A-A750-F9981D95E962}" srcId="{34572576-7988-4F5E-A58C-EC6B6960AAC3}" destId="{42CDE5F6-87E6-44E7-A29E-289AC40747CA}" srcOrd="1" destOrd="0" parTransId="{18329F9C-D19F-4870-ADC1-B570FAC5231D}" sibTransId="{A859D8CB-8C44-4C1D-B6A3-0FD4A69DFB10}"/>
    <dgm:cxn modelId="{47F71A94-1CB2-4751-85BB-277BEF68155E}" type="presOf" srcId="{B9C466AD-DF31-48A7-A6D8-660EAFD84315}" destId="{95973921-4566-4241-A62D-D8EFA8407DCD}" srcOrd="0" destOrd="0" presId="urn:microsoft.com/office/officeart/2005/8/layout/vList5"/>
    <dgm:cxn modelId="{5F1ACDA0-70FC-4A82-84FE-78BA85479BD6}" type="presOf" srcId="{A380EC35-DCC9-4F1B-B87A-A8AF59820D9C}" destId="{4CC9CCF6-028C-4905-AA34-CEBDC07E2417}" srcOrd="0" destOrd="0" presId="urn:microsoft.com/office/officeart/2005/8/layout/vList5"/>
    <dgm:cxn modelId="{343952CA-D491-4D89-ADD9-6D02B9E88471}" srcId="{730BE8B4-E773-4614-8359-732BECB979E3}" destId="{B5D148C6-A3EF-4DD1-8527-2405EB648121}" srcOrd="1" destOrd="0" parTransId="{E98DFA6D-9E6B-4B8F-AEA6-126420CF8708}" sibTransId="{96E84BEC-CA1F-400A-A3DB-933146068C46}"/>
    <dgm:cxn modelId="{469AD8D1-94C4-4227-A2EA-7486F38365A0}" type="presOf" srcId="{B5D148C6-A3EF-4DD1-8527-2405EB648121}" destId="{4CC9CCF6-028C-4905-AA34-CEBDC07E2417}" srcOrd="0" destOrd="1" presId="urn:microsoft.com/office/officeart/2005/8/layout/vList5"/>
    <dgm:cxn modelId="{9231AFF0-4A7D-4579-9EBD-D00D9E3E749B}" type="presOf" srcId="{C3AADFF7-C40C-4200-9494-65116207C0A7}" destId="{6541D8EE-54F4-4E42-9A21-01F27B4C3E3C}" srcOrd="0" destOrd="1" presId="urn:microsoft.com/office/officeart/2005/8/layout/vList5"/>
    <dgm:cxn modelId="{8BA7DDF4-62A1-4435-8B87-0E20F5942DB5}" type="presOf" srcId="{1886E1FF-5DBF-4D47-A722-94BE55C1687E}" destId="{6541D8EE-54F4-4E42-9A21-01F27B4C3E3C}" srcOrd="0" destOrd="0" presId="urn:microsoft.com/office/officeart/2005/8/layout/vList5"/>
    <dgm:cxn modelId="{30AD4D91-0279-4228-A349-A8CA647DAC8B}" type="presParOf" srcId="{BEB13D72-6939-4141-A9EA-3115CAFFF2DC}" destId="{D10F59DE-444B-43EC-A878-92EE9E4E77C2}" srcOrd="0" destOrd="0" presId="urn:microsoft.com/office/officeart/2005/8/layout/vList5"/>
    <dgm:cxn modelId="{90B7490A-C992-4645-BE9A-59FC7E179C33}" type="presParOf" srcId="{D10F59DE-444B-43EC-A878-92EE9E4E77C2}" destId="{95973921-4566-4241-A62D-D8EFA8407DCD}" srcOrd="0" destOrd="0" presId="urn:microsoft.com/office/officeart/2005/8/layout/vList5"/>
    <dgm:cxn modelId="{8A280CF6-920F-4829-AF70-668DFADCE803}" type="presParOf" srcId="{D10F59DE-444B-43EC-A878-92EE9E4E77C2}" destId="{1EA25FFC-4194-4188-A45E-2B69D5E00054}" srcOrd="1" destOrd="0" presId="urn:microsoft.com/office/officeart/2005/8/layout/vList5"/>
    <dgm:cxn modelId="{6CA6BCA0-26CC-4BC2-8EFF-613EC38A6E7C}" type="presParOf" srcId="{BEB13D72-6939-4141-A9EA-3115CAFFF2DC}" destId="{450DE1F1-4957-49C9-8DEB-A18106C2D281}" srcOrd="1" destOrd="0" presId="urn:microsoft.com/office/officeart/2005/8/layout/vList5"/>
    <dgm:cxn modelId="{2AAE3C99-FFB1-4D6E-A66D-DCABC93E0191}" type="presParOf" srcId="{BEB13D72-6939-4141-A9EA-3115CAFFF2DC}" destId="{A193698E-AFFA-4EA9-94A7-7FBB04F196C5}" srcOrd="2" destOrd="0" presId="urn:microsoft.com/office/officeart/2005/8/layout/vList5"/>
    <dgm:cxn modelId="{5928FA1B-6242-4E26-99F0-07F1BE348A46}" type="presParOf" srcId="{A193698E-AFFA-4EA9-94A7-7FBB04F196C5}" destId="{4222E769-C68C-4A41-8BF0-3C9BDD75045F}" srcOrd="0" destOrd="0" presId="urn:microsoft.com/office/officeart/2005/8/layout/vList5"/>
    <dgm:cxn modelId="{3125DEF4-E410-4A63-9323-23522D506F76}" type="presParOf" srcId="{A193698E-AFFA-4EA9-94A7-7FBB04F196C5}" destId="{6541D8EE-54F4-4E42-9A21-01F27B4C3E3C}" srcOrd="1" destOrd="0" presId="urn:microsoft.com/office/officeart/2005/8/layout/vList5"/>
    <dgm:cxn modelId="{ADE1227A-B9AD-4626-B1CA-DF232BA87B82}" type="presParOf" srcId="{BEB13D72-6939-4141-A9EA-3115CAFFF2DC}" destId="{93BAE521-756E-4C07-9F12-2DC415F742B0}" srcOrd="3" destOrd="0" presId="urn:microsoft.com/office/officeart/2005/8/layout/vList5"/>
    <dgm:cxn modelId="{858EBCC7-E16F-448C-90C5-8AD90ACFA299}" type="presParOf" srcId="{BEB13D72-6939-4141-A9EA-3115CAFFF2DC}" destId="{EB4D1A99-94B7-419E-9CBA-CD3FB6710570}" srcOrd="4" destOrd="0" presId="urn:microsoft.com/office/officeart/2005/8/layout/vList5"/>
    <dgm:cxn modelId="{79AE1224-2FF0-4FEC-8F92-10016619E335}" type="presParOf" srcId="{EB4D1A99-94B7-419E-9CBA-CD3FB6710570}" destId="{F126779A-D11C-4353-B1D6-1F9B09ABF701}" srcOrd="0" destOrd="0" presId="urn:microsoft.com/office/officeart/2005/8/layout/vList5"/>
    <dgm:cxn modelId="{B15967F0-4C60-4FF8-AB3E-1984398705C4}" type="presParOf" srcId="{EB4D1A99-94B7-419E-9CBA-CD3FB6710570}" destId="{4CC9CCF6-028C-4905-AA34-CEBDC07E241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r="http://schemas.openxmlformats.org/officeDocument/2006/relationships" xmlns:a14="http://schemas.microsoft.com/office/drawing/2010/main" xmlns:asvg="http://schemas.microsoft.com/office/drawing/2016/SVG/main" xmlns:dgm14="http://schemas.microsoft.com/office/drawing/2010/diagram" xmlns:dsp="http://schemas.microsoft.com/office/drawing/2008/diagram" xmlns:dgm="http://schemas.openxmlformats.org/drawingml/2006/diagram" xmlns:a="http://schemas.openxmlformats.org/drawingml/2006/main">
  <dgm:ptLst>
    <dgm:pt modelId="{D22317D3-9F71-46BD-94AA-8D8ED66E02FA}"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D3AF25D4-0C41-4025-8FC1-B067D1D2809D}">
      <dgm:prSet/>
      <dgm:spPr/>
      <dgm:t>
        <a:bodyPr/>
        <a:lstStyle/>
        <a:p>
          <a:r>
            <a:rPr lang="en-GB" b="0" i="0"/>
            <a:t>Rilevare gli attacchi reali con maggiore precisione rispetto agli esseri umani, generando meno risultati falsi positivi e dando priorità alle risposte in base ai rischi reali</a:t>
          </a:r>
          <a:endParaRPr lang="en-US"/>
        </a:p>
      </dgm:t>
    </dgm:pt>
    <dgm:pt modelId="{8A778559-E4A6-4ADA-87B4-3FA23F36EA0B}" type="parTrans" cxnId="{E6534452-AB3B-44B2-9D87-FBC095994475}">
      <dgm:prSet/>
      <dgm:spPr/>
      <dgm:t>
        <a:bodyPr/>
        <a:lstStyle/>
        <a:p>
          <a:endParaRPr lang="en-US"/>
        </a:p>
      </dgm:t>
    </dgm:pt>
    <dgm:pt modelId="{FB47A80E-F595-4DD3-BE25-CE1001BCEA2F}" type="sibTrans" cxnId="{E6534452-AB3B-44B2-9D87-FBC095994475}">
      <dgm:prSet/>
      <dgm:spPr/>
      <dgm:t>
        <a:bodyPr/>
        <a:lstStyle/>
        <a:p>
          <a:endParaRPr lang="en-US"/>
        </a:p>
      </dgm:t>
    </dgm:pt>
    <dgm:pt modelId="{AFB36472-AF55-41E4-B9F2-B84B69FF8110}">
      <dgm:prSet/>
      <dgm:spPr/>
      <dgm:t>
        <a:bodyPr/>
        <a:lstStyle/>
        <a:p>
          <a:r>
            <a:rPr lang="en-GB" b="0" i="0"/>
            <a:t>Identificare e segnalare il tipo di e-mail e messaggi sospetti spesso utilizzati nelle campagne di phishing</a:t>
          </a:r>
          <a:endParaRPr lang="en-US"/>
        </a:p>
      </dgm:t>
    </dgm:pt>
    <dgm:pt modelId="{DC4F92D1-8BFC-4C26-8663-F1918A56DA4C}" type="parTrans" cxnId="{B66845EC-F5B5-4437-9D52-9345B1FEB914}">
      <dgm:prSet/>
      <dgm:spPr/>
      <dgm:t>
        <a:bodyPr/>
        <a:lstStyle/>
        <a:p>
          <a:endParaRPr lang="en-US"/>
        </a:p>
      </dgm:t>
    </dgm:pt>
    <dgm:pt modelId="{3EF9EB40-CFBC-4C99-AF25-63FE4092761E}" type="sibTrans" cxnId="{B66845EC-F5B5-4437-9D52-9345B1FEB914}">
      <dgm:prSet/>
      <dgm:spPr/>
      <dgm:t>
        <a:bodyPr/>
        <a:lstStyle/>
        <a:p>
          <a:endParaRPr lang="en-US"/>
        </a:p>
      </dgm:t>
    </dgm:pt>
    <dgm:pt modelId="{86331604-65CC-4D0C-81B4-3FBC634338C5}">
      <dgm:prSet/>
      <dgm:spPr/>
      <dgm:t>
        <a:bodyPr/>
        <a:lstStyle/>
        <a:p>
          <a:r>
            <a:rPr lang="en-GB" b="0" i="0"/>
            <a:t>Simulare attacchi di ingegneria sociale, che aiutano i team di sicurezza a individuare potenziali vulnerabilità prima che i criminali informatici le sfruttino</a:t>
          </a:r>
          <a:endParaRPr lang="en-US"/>
        </a:p>
      </dgm:t>
    </dgm:pt>
    <dgm:pt modelId="{3C1FB44A-CBC6-4F42-B2E5-93447642315E}" type="parTrans" cxnId="{D4B2A92C-E810-4A56-85F9-18DB1B15720A}">
      <dgm:prSet/>
      <dgm:spPr/>
      <dgm:t>
        <a:bodyPr/>
        <a:lstStyle/>
        <a:p>
          <a:endParaRPr lang="en-US"/>
        </a:p>
      </dgm:t>
    </dgm:pt>
    <dgm:pt modelId="{83BBEBB8-7C20-4B7E-B68C-BFE04D650F0A}" type="sibTrans" cxnId="{D4B2A92C-E810-4A56-85F9-18DB1B15720A}">
      <dgm:prSet/>
      <dgm:spPr/>
      <dgm:t>
        <a:bodyPr/>
        <a:lstStyle/>
        <a:p>
          <a:endParaRPr lang="en-US"/>
        </a:p>
      </dgm:t>
    </dgm:pt>
    <dgm:pt modelId="{B6C4BE9B-95BA-414E-B9E2-1BC5DA5154D4}">
      <dgm:prSet/>
      <dgm:spPr/>
      <dgm:t>
        <a:bodyPr/>
        <a:lstStyle/>
        <a:p>
          <a:r>
            <a:rPr lang="en-GB" b="0" i="0"/>
            <a:t>Analizzare rapidamente enormi quantità di dati relativi agli incidenti, in modo che i team di sicurezza possano intervenire rapidamente per contenere la minaccia</a:t>
          </a:r>
          <a:endParaRPr lang="en-US"/>
        </a:p>
      </dgm:t>
    </dgm:pt>
    <dgm:pt modelId="{C54E7E50-A676-4867-8130-4800E17F933E}" type="parTrans" cxnId="{7B62AD8D-7F3C-4272-81C8-C29B24EB587F}">
      <dgm:prSet/>
      <dgm:spPr/>
      <dgm:t>
        <a:bodyPr/>
        <a:lstStyle/>
        <a:p>
          <a:endParaRPr lang="en-US"/>
        </a:p>
      </dgm:t>
    </dgm:pt>
    <dgm:pt modelId="{9848D31C-65AA-439E-A7DB-A82E91835E03}" type="sibTrans" cxnId="{7B62AD8D-7F3C-4272-81C8-C29B24EB587F}">
      <dgm:prSet/>
      <dgm:spPr/>
      <dgm:t>
        <a:bodyPr/>
        <a:lstStyle/>
        <a:p>
          <a:endParaRPr lang="en-US"/>
        </a:p>
      </dgm:t>
    </dgm:pt>
    <dgm:pt modelId="{C13DE177-5F3B-4181-86E0-8433A27E8299}" type="pres">
      <dgm:prSet presAssocID="{D22317D3-9F71-46BD-94AA-8D8ED66E02FA}" presName="root" presStyleCnt="0">
        <dgm:presLayoutVars>
          <dgm:dir/>
          <dgm:resizeHandles val="exact"/>
        </dgm:presLayoutVars>
      </dgm:prSet>
      <dgm:spPr/>
    </dgm:pt>
    <dgm:pt modelId="{5B71197E-58FC-462E-A2CD-0987C92E1C1E}" type="pres">
      <dgm:prSet presAssocID="{D3AF25D4-0C41-4025-8FC1-B067D1D2809D}" presName="compNode" presStyleCnt="0"/>
      <dgm:spPr/>
    </dgm:pt>
    <dgm:pt modelId="{80F15579-401A-4C1A-BB25-54BE6F7EA56C}" type="pres">
      <dgm:prSet presAssocID="{D3AF25D4-0C41-4025-8FC1-B067D1D2809D}" presName="bgRect" presStyleLbl="bgShp" presStyleIdx="0" presStyleCnt="4"/>
      <dgm:spPr/>
    </dgm:pt>
    <dgm:pt modelId="{5ED67C6B-2ACE-49F7-BA93-B44C44BA8F8B}" type="pres">
      <dgm:prSet presAssocID="{D3AF25D4-0C41-4025-8FC1-B067D1D2809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eb Design"/>
        </a:ext>
      </dgm:extLst>
    </dgm:pt>
    <dgm:pt modelId="{4755FE8B-08D1-44ED-93E5-91D941767134}" type="pres">
      <dgm:prSet presAssocID="{D3AF25D4-0C41-4025-8FC1-B067D1D2809D}" presName="spaceRect" presStyleCnt="0"/>
      <dgm:spPr/>
    </dgm:pt>
    <dgm:pt modelId="{9F9CB79C-1037-433F-BB20-70056C5E5AE2}" type="pres">
      <dgm:prSet presAssocID="{D3AF25D4-0C41-4025-8FC1-B067D1D2809D}" presName="parTx" presStyleLbl="revTx" presStyleIdx="0" presStyleCnt="4">
        <dgm:presLayoutVars>
          <dgm:chMax val="0"/>
          <dgm:chPref val="0"/>
        </dgm:presLayoutVars>
      </dgm:prSet>
      <dgm:spPr/>
    </dgm:pt>
    <dgm:pt modelId="{0CC11C89-0425-4D04-9AC2-0A662BAEFE5E}" type="pres">
      <dgm:prSet presAssocID="{FB47A80E-F595-4DD3-BE25-CE1001BCEA2F}" presName="sibTrans" presStyleCnt="0"/>
      <dgm:spPr/>
    </dgm:pt>
    <dgm:pt modelId="{C603ED1A-82B1-4017-BE3C-D692379EF167}" type="pres">
      <dgm:prSet presAssocID="{AFB36472-AF55-41E4-B9F2-B84B69FF8110}" presName="compNode" presStyleCnt="0"/>
      <dgm:spPr/>
    </dgm:pt>
    <dgm:pt modelId="{5E1095DA-12F4-4EA9-8D76-E9D474D3D35B}" type="pres">
      <dgm:prSet presAssocID="{AFB36472-AF55-41E4-B9F2-B84B69FF8110}" presName="bgRect" presStyleLbl="bgShp" presStyleIdx="1" presStyleCnt="4"/>
      <dgm:spPr/>
    </dgm:pt>
    <dgm:pt modelId="{7183D99D-0F11-4342-B85D-E7D365698934}" type="pres">
      <dgm:prSet presAssocID="{AFB36472-AF55-41E4-B9F2-B84B69FF811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nvelope"/>
        </a:ext>
      </dgm:extLst>
    </dgm:pt>
    <dgm:pt modelId="{0E99509C-C048-483F-B1A2-DB0AA34C2951}" type="pres">
      <dgm:prSet presAssocID="{AFB36472-AF55-41E4-B9F2-B84B69FF8110}" presName="spaceRect" presStyleCnt="0"/>
      <dgm:spPr/>
    </dgm:pt>
    <dgm:pt modelId="{C52B4B8B-E914-4835-AF2A-CE52AFE8A2B4}" type="pres">
      <dgm:prSet presAssocID="{AFB36472-AF55-41E4-B9F2-B84B69FF8110}" presName="parTx" presStyleLbl="revTx" presStyleIdx="1" presStyleCnt="4">
        <dgm:presLayoutVars>
          <dgm:chMax val="0"/>
          <dgm:chPref val="0"/>
        </dgm:presLayoutVars>
      </dgm:prSet>
      <dgm:spPr/>
    </dgm:pt>
    <dgm:pt modelId="{4ABAC356-2649-4E0E-940B-8FDCF0E2113E}" type="pres">
      <dgm:prSet presAssocID="{3EF9EB40-CFBC-4C99-AF25-63FE4092761E}" presName="sibTrans" presStyleCnt="0"/>
      <dgm:spPr/>
    </dgm:pt>
    <dgm:pt modelId="{101318DB-3260-47BE-AA60-D053A7430F95}" type="pres">
      <dgm:prSet presAssocID="{86331604-65CC-4D0C-81B4-3FBC634338C5}" presName="compNode" presStyleCnt="0"/>
      <dgm:spPr/>
    </dgm:pt>
    <dgm:pt modelId="{382742A5-4D1E-4AAB-A45E-B10F53A8FFF9}" type="pres">
      <dgm:prSet presAssocID="{86331604-65CC-4D0C-81B4-3FBC634338C5}" presName="bgRect" presStyleLbl="bgShp" presStyleIdx="2" presStyleCnt="4"/>
      <dgm:spPr/>
    </dgm:pt>
    <dgm:pt modelId="{A690DF1E-3740-439D-8C7E-BE4917FD43BF}" type="pres">
      <dgm:prSet presAssocID="{86331604-65CC-4D0C-81B4-3FBC634338C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ock"/>
        </a:ext>
      </dgm:extLst>
    </dgm:pt>
    <dgm:pt modelId="{56B4096D-CB55-48BD-B56E-6382B0B834D1}" type="pres">
      <dgm:prSet presAssocID="{86331604-65CC-4D0C-81B4-3FBC634338C5}" presName="spaceRect" presStyleCnt="0"/>
      <dgm:spPr/>
    </dgm:pt>
    <dgm:pt modelId="{624E53B8-6509-405C-A22E-3D2C78A6D941}" type="pres">
      <dgm:prSet presAssocID="{86331604-65CC-4D0C-81B4-3FBC634338C5}" presName="parTx" presStyleLbl="revTx" presStyleIdx="2" presStyleCnt="4">
        <dgm:presLayoutVars>
          <dgm:chMax val="0"/>
          <dgm:chPref val="0"/>
        </dgm:presLayoutVars>
      </dgm:prSet>
      <dgm:spPr/>
    </dgm:pt>
    <dgm:pt modelId="{0C34E3D8-EE42-4614-95BA-EEC7F540FB16}" type="pres">
      <dgm:prSet presAssocID="{83BBEBB8-7C20-4B7E-B68C-BFE04D650F0A}" presName="sibTrans" presStyleCnt="0"/>
      <dgm:spPr/>
    </dgm:pt>
    <dgm:pt modelId="{EFD63A06-E1C8-4A61-B15B-BCCACF73F13C}" type="pres">
      <dgm:prSet presAssocID="{B6C4BE9B-95BA-414E-B9E2-1BC5DA5154D4}" presName="compNode" presStyleCnt="0"/>
      <dgm:spPr/>
    </dgm:pt>
    <dgm:pt modelId="{F18D3B75-09E9-4F6D-9350-4043793FBA15}" type="pres">
      <dgm:prSet presAssocID="{B6C4BE9B-95BA-414E-B9E2-1BC5DA5154D4}" presName="bgRect" presStyleLbl="bgShp" presStyleIdx="3" presStyleCnt="4"/>
      <dgm:spPr/>
    </dgm:pt>
    <dgm:pt modelId="{DE5E4F66-F3A5-4CE7-AD90-561F48FB8E88}" type="pres">
      <dgm:prSet presAssocID="{B6C4BE9B-95BA-414E-B9E2-1BC5DA5154D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peed Bump"/>
        </a:ext>
      </dgm:extLst>
    </dgm:pt>
    <dgm:pt modelId="{5739431D-BD81-45C9-95AB-1BF0753BE0C0}" type="pres">
      <dgm:prSet presAssocID="{B6C4BE9B-95BA-414E-B9E2-1BC5DA5154D4}" presName="spaceRect" presStyleCnt="0"/>
      <dgm:spPr/>
    </dgm:pt>
    <dgm:pt modelId="{31E21368-8443-4B3F-A5BA-FF36E0B03F8B}" type="pres">
      <dgm:prSet presAssocID="{B6C4BE9B-95BA-414E-B9E2-1BC5DA5154D4}" presName="parTx" presStyleLbl="revTx" presStyleIdx="3" presStyleCnt="4">
        <dgm:presLayoutVars>
          <dgm:chMax val="0"/>
          <dgm:chPref val="0"/>
        </dgm:presLayoutVars>
      </dgm:prSet>
      <dgm:spPr/>
    </dgm:pt>
  </dgm:ptLst>
  <dgm:cxnLst>
    <dgm:cxn modelId="{3D2F620D-1DE9-44DC-8CC1-D909C2271315}" type="presOf" srcId="{D22317D3-9F71-46BD-94AA-8D8ED66E02FA}" destId="{C13DE177-5F3B-4181-86E0-8433A27E8299}" srcOrd="0" destOrd="0" presId="urn:microsoft.com/office/officeart/2018/2/layout/IconVerticalSolidList"/>
    <dgm:cxn modelId="{BF37491E-FED0-4075-988C-6B07BDDBC8BD}" type="presOf" srcId="{AFB36472-AF55-41E4-B9F2-B84B69FF8110}" destId="{C52B4B8B-E914-4835-AF2A-CE52AFE8A2B4}" srcOrd="0" destOrd="0" presId="urn:microsoft.com/office/officeart/2018/2/layout/IconVerticalSolidList"/>
    <dgm:cxn modelId="{D4B2A92C-E810-4A56-85F9-18DB1B15720A}" srcId="{D22317D3-9F71-46BD-94AA-8D8ED66E02FA}" destId="{86331604-65CC-4D0C-81B4-3FBC634338C5}" srcOrd="2" destOrd="0" parTransId="{3C1FB44A-CBC6-4F42-B2E5-93447642315E}" sibTransId="{83BBEBB8-7C20-4B7E-B68C-BFE04D650F0A}"/>
    <dgm:cxn modelId="{E6534452-AB3B-44B2-9D87-FBC095994475}" srcId="{D22317D3-9F71-46BD-94AA-8D8ED66E02FA}" destId="{D3AF25D4-0C41-4025-8FC1-B067D1D2809D}" srcOrd="0" destOrd="0" parTransId="{8A778559-E4A6-4ADA-87B4-3FA23F36EA0B}" sibTransId="{FB47A80E-F595-4DD3-BE25-CE1001BCEA2F}"/>
    <dgm:cxn modelId="{7B62AD8D-7F3C-4272-81C8-C29B24EB587F}" srcId="{D22317D3-9F71-46BD-94AA-8D8ED66E02FA}" destId="{B6C4BE9B-95BA-414E-B9E2-1BC5DA5154D4}" srcOrd="3" destOrd="0" parTransId="{C54E7E50-A676-4867-8130-4800E17F933E}" sibTransId="{9848D31C-65AA-439E-A7DB-A82E91835E03}"/>
    <dgm:cxn modelId="{520F5A9F-5198-4342-A572-85508F9E993C}" type="presOf" srcId="{D3AF25D4-0C41-4025-8FC1-B067D1D2809D}" destId="{9F9CB79C-1037-433F-BB20-70056C5E5AE2}" srcOrd="0" destOrd="0" presId="urn:microsoft.com/office/officeart/2018/2/layout/IconVerticalSolidList"/>
    <dgm:cxn modelId="{70CCA3E1-52C4-45E6-86AD-17D5967FF1F9}" type="presOf" srcId="{B6C4BE9B-95BA-414E-B9E2-1BC5DA5154D4}" destId="{31E21368-8443-4B3F-A5BA-FF36E0B03F8B}" srcOrd="0" destOrd="0" presId="urn:microsoft.com/office/officeart/2018/2/layout/IconVerticalSolidList"/>
    <dgm:cxn modelId="{B66845EC-F5B5-4437-9D52-9345B1FEB914}" srcId="{D22317D3-9F71-46BD-94AA-8D8ED66E02FA}" destId="{AFB36472-AF55-41E4-B9F2-B84B69FF8110}" srcOrd="1" destOrd="0" parTransId="{DC4F92D1-8BFC-4C26-8663-F1918A56DA4C}" sibTransId="{3EF9EB40-CFBC-4C99-AF25-63FE4092761E}"/>
    <dgm:cxn modelId="{49B42EFA-4AA5-41D6-AE49-C8218518BA70}" type="presOf" srcId="{86331604-65CC-4D0C-81B4-3FBC634338C5}" destId="{624E53B8-6509-405C-A22E-3D2C78A6D941}" srcOrd="0" destOrd="0" presId="urn:microsoft.com/office/officeart/2018/2/layout/IconVerticalSolidList"/>
    <dgm:cxn modelId="{6683F921-CCAF-46FD-BEE7-2A191D404019}" type="presParOf" srcId="{C13DE177-5F3B-4181-86E0-8433A27E8299}" destId="{5B71197E-58FC-462E-A2CD-0987C92E1C1E}" srcOrd="0" destOrd="0" presId="urn:microsoft.com/office/officeart/2018/2/layout/IconVerticalSolidList"/>
    <dgm:cxn modelId="{1CBECD35-A6CB-4C59-A3CC-C6D03566D059}" type="presParOf" srcId="{5B71197E-58FC-462E-A2CD-0987C92E1C1E}" destId="{80F15579-401A-4C1A-BB25-54BE6F7EA56C}" srcOrd="0" destOrd="0" presId="urn:microsoft.com/office/officeart/2018/2/layout/IconVerticalSolidList"/>
    <dgm:cxn modelId="{8F0B28A2-3FD3-4BA1-867D-FCBF8C697D97}" type="presParOf" srcId="{5B71197E-58FC-462E-A2CD-0987C92E1C1E}" destId="{5ED67C6B-2ACE-49F7-BA93-B44C44BA8F8B}" srcOrd="1" destOrd="0" presId="urn:microsoft.com/office/officeart/2018/2/layout/IconVerticalSolidList"/>
    <dgm:cxn modelId="{B60FE1C9-E37F-408A-9314-74E7730DC001}" type="presParOf" srcId="{5B71197E-58FC-462E-A2CD-0987C92E1C1E}" destId="{4755FE8B-08D1-44ED-93E5-91D941767134}" srcOrd="2" destOrd="0" presId="urn:microsoft.com/office/officeart/2018/2/layout/IconVerticalSolidList"/>
    <dgm:cxn modelId="{9C1C5C73-F056-404D-BA7F-A16ECAC9707D}" type="presParOf" srcId="{5B71197E-58FC-462E-A2CD-0987C92E1C1E}" destId="{9F9CB79C-1037-433F-BB20-70056C5E5AE2}" srcOrd="3" destOrd="0" presId="urn:microsoft.com/office/officeart/2018/2/layout/IconVerticalSolidList"/>
    <dgm:cxn modelId="{FB6F257B-D929-4232-9D8C-C5A8AA187561}" type="presParOf" srcId="{C13DE177-5F3B-4181-86E0-8433A27E8299}" destId="{0CC11C89-0425-4D04-9AC2-0A662BAEFE5E}" srcOrd="1" destOrd="0" presId="urn:microsoft.com/office/officeart/2018/2/layout/IconVerticalSolidList"/>
    <dgm:cxn modelId="{E4B05208-9AA0-4D23-82C6-806FF703B28C}" type="presParOf" srcId="{C13DE177-5F3B-4181-86E0-8433A27E8299}" destId="{C603ED1A-82B1-4017-BE3C-D692379EF167}" srcOrd="2" destOrd="0" presId="urn:microsoft.com/office/officeart/2018/2/layout/IconVerticalSolidList"/>
    <dgm:cxn modelId="{778F1F2F-E243-479C-9638-44AE27313D5B}" type="presParOf" srcId="{C603ED1A-82B1-4017-BE3C-D692379EF167}" destId="{5E1095DA-12F4-4EA9-8D76-E9D474D3D35B}" srcOrd="0" destOrd="0" presId="urn:microsoft.com/office/officeart/2018/2/layout/IconVerticalSolidList"/>
    <dgm:cxn modelId="{D99DBF4C-CB67-44D3-8794-E720CEB7B5B1}" type="presParOf" srcId="{C603ED1A-82B1-4017-BE3C-D692379EF167}" destId="{7183D99D-0F11-4342-B85D-E7D365698934}" srcOrd="1" destOrd="0" presId="urn:microsoft.com/office/officeart/2018/2/layout/IconVerticalSolidList"/>
    <dgm:cxn modelId="{B6D609C6-BDE1-4B68-9876-3180211B0D69}" type="presParOf" srcId="{C603ED1A-82B1-4017-BE3C-D692379EF167}" destId="{0E99509C-C048-483F-B1A2-DB0AA34C2951}" srcOrd="2" destOrd="0" presId="urn:microsoft.com/office/officeart/2018/2/layout/IconVerticalSolidList"/>
    <dgm:cxn modelId="{26E31A06-65FB-4634-BFB3-5DB9CC93CC03}" type="presParOf" srcId="{C603ED1A-82B1-4017-BE3C-D692379EF167}" destId="{C52B4B8B-E914-4835-AF2A-CE52AFE8A2B4}" srcOrd="3" destOrd="0" presId="urn:microsoft.com/office/officeart/2018/2/layout/IconVerticalSolidList"/>
    <dgm:cxn modelId="{058EE011-D222-4976-A633-47DE2365F962}" type="presParOf" srcId="{C13DE177-5F3B-4181-86E0-8433A27E8299}" destId="{4ABAC356-2649-4E0E-940B-8FDCF0E2113E}" srcOrd="3" destOrd="0" presId="urn:microsoft.com/office/officeart/2018/2/layout/IconVerticalSolidList"/>
    <dgm:cxn modelId="{3E2BCDD7-D34B-4BEA-A8CB-F0391AFA7756}" type="presParOf" srcId="{C13DE177-5F3B-4181-86E0-8433A27E8299}" destId="{101318DB-3260-47BE-AA60-D053A7430F95}" srcOrd="4" destOrd="0" presId="urn:microsoft.com/office/officeart/2018/2/layout/IconVerticalSolidList"/>
    <dgm:cxn modelId="{C7E42F86-6E90-444F-ADE9-28F36A78CC26}" type="presParOf" srcId="{101318DB-3260-47BE-AA60-D053A7430F95}" destId="{382742A5-4D1E-4AAB-A45E-B10F53A8FFF9}" srcOrd="0" destOrd="0" presId="urn:microsoft.com/office/officeart/2018/2/layout/IconVerticalSolidList"/>
    <dgm:cxn modelId="{1D1AE0E5-4B08-4912-910D-BBEB76E7800D}" type="presParOf" srcId="{101318DB-3260-47BE-AA60-D053A7430F95}" destId="{A690DF1E-3740-439D-8C7E-BE4917FD43BF}" srcOrd="1" destOrd="0" presId="urn:microsoft.com/office/officeart/2018/2/layout/IconVerticalSolidList"/>
    <dgm:cxn modelId="{9953A707-0E66-47B4-AD82-3F594B36AF50}" type="presParOf" srcId="{101318DB-3260-47BE-AA60-D053A7430F95}" destId="{56B4096D-CB55-48BD-B56E-6382B0B834D1}" srcOrd="2" destOrd="0" presId="urn:microsoft.com/office/officeart/2018/2/layout/IconVerticalSolidList"/>
    <dgm:cxn modelId="{4B727343-01CD-402E-AF42-663A7DE9863C}" type="presParOf" srcId="{101318DB-3260-47BE-AA60-D053A7430F95}" destId="{624E53B8-6509-405C-A22E-3D2C78A6D941}" srcOrd="3" destOrd="0" presId="urn:microsoft.com/office/officeart/2018/2/layout/IconVerticalSolidList"/>
    <dgm:cxn modelId="{4CDF1678-3276-4A1B-99F8-32F1CB88372E}" type="presParOf" srcId="{C13DE177-5F3B-4181-86E0-8433A27E8299}" destId="{0C34E3D8-EE42-4614-95BA-EEC7F540FB16}" srcOrd="5" destOrd="0" presId="urn:microsoft.com/office/officeart/2018/2/layout/IconVerticalSolidList"/>
    <dgm:cxn modelId="{9918D13F-808E-4D1E-9ACA-A7A12B937B81}" type="presParOf" srcId="{C13DE177-5F3B-4181-86E0-8433A27E8299}" destId="{EFD63A06-E1C8-4A61-B15B-BCCACF73F13C}" srcOrd="6" destOrd="0" presId="urn:microsoft.com/office/officeart/2018/2/layout/IconVerticalSolidList"/>
    <dgm:cxn modelId="{EC687339-7D87-4539-9327-1D6477686250}" type="presParOf" srcId="{EFD63A06-E1C8-4A61-B15B-BCCACF73F13C}" destId="{F18D3B75-09E9-4F6D-9350-4043793FBA15}" srcOrd="0" destOrd="0" presId="urn:microsoft.com/office/officeart/2018/2/layout/IconVerticalSolidList"/>
    <dgm:cxn modelId="{B4BAE84D-9A55-46CD-8311-527FFD8B1BE6}" type="presParOf" srcId="{EFD63A06-E1C8-4A61-B15B-BCCACF73F13C}" destId="{DE5E4F66-F3A5-4CE7-AD90-561F48FB8E88}" srcOrd="1" destOrd="0" presId="urn:microsoft.com/office/officeart/2018/2/layout/IconVerticalSolidList"/>
    <dgm:cxn modelId="{5679DB86-D52E-4D18-AFA5-9142D6CC12DF}" type="presParOf" srcId="{EFD63A06-E1C8-4A61-B15B-BCCACF73F13C}" destId="{5739431D-BD81-45C9-95AB-1BF0753BE0C0}" srcOrd="2" destOrd="0" presId="urn:microsoft.com/office/officeart/2018/2/layout/IconVerticalSolidList"/>
    <dgm:cxn modelId="{2E25F30E-99F5-45F8-8AFB-CAD7D0319348}" type="presParOf" srcId="{EFD63A06-E1C8-4A61-B15B-BCCACF73F13C}" destId="{31E21368-8443-4B3F-A5BA-FF36E0B03F8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A25FFC-4194-4188-A45E-2B69D5E00054}">
      <dsp:nvSpPr>
        <dsp:cNvPr id="0" name=""/>
        <dsp:cNvSpPr/>
      </dsp:nvSpPr>
      <dsp:spPr>
        <a:xfrm rot="5400000">
          <a:off x="7907631" y="-3194068"/>
          <a:ext cx="1346195" cy="807598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nb-NO" sz="2400" kern="1200"/>
            <a:t>Complementary capabilities</a:t>
          </a:r>
          <a:endParaRPr lang="en-US" sz="2400" kern="1200"/>
        </a:p>
      </dsp:txBody>
      <dsp:txXfrm rot="-5400000">
        <a:off x="4542739" y="236540"/>
        <a:ext cx="8010264" cy="1214763"/>
      </dsp:txXfrm>
    </dsp:sp>
    <dsp:sp modelId="{95973921-4566-4241-A62D-D8EFA8407DCD}">
      <dsp:nvSpPr>
        <dsp:cNvPr id="0" name=""/>
        <dsp:cNvSpPr/>
      </dsp:nvSpPr>
      <dsp:spPr>
        <a:xfrm>
          <a:off x="0" y="2549"/>
          <a:ext cx="4542739" cy="168274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nb-NO" sz="3300" kern="1200"/>
            <a:t>Human Intelligence Augmentation (Jarrahi, 2018)</a:t>
          </a:r>
          <a:endParaRPr lang="en-US" sz="3300" kern="1200"/>
        </a:p>
      </dsp:txBody>
      <dsp:txXfrm>
        <a:off x="82145" y="84694"/>
        <a:ext cx="4378449" cy="1518454"/>
      </dsp:txXfrm>
    </dsp:sp>
    <dsp:sp modelId="{6541D8EE-54F4-4E42-9A21-01F27B4C3E3C}">
      <dsp:nvSpPr>
        <dsp:cNvPr id="0" name=""/>
        <dsp:cNvSpPr/>
      </dsp:nvSpPr>
      <dsp:spPr>
        <a:xfrm rot="5400000">
          <a:off x="7907631" y="-1427187"/>
          <a:ext cx="1346195" cy="807598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nb-NO" sz="2400" kern="1200"/>
            <a:t>Ideas through data driven analytics</a:t>
          </a:r>
          <a:endParaRPr lang="en-US" sz="2400" kern="1200"/>
        </a:p>
        <a:p>
          <a:pPr marL="228600" lvl="1" indent="-228600" algn="l" defTabSz="1066800">
            <a:lnSpc>
              <a:spcPct val="90000"/>
            </a:lnSpc>
            <a:spcBef>
              <a:spcPct val="0"/>
            </a:spcBef>
            <a:spcAft>
              <a:spcPct val="15000"/>
            </a:spcAft>
            <a:buChar char="•"/>
          </a:pPr>
          <a:r>
            <a:rPr lang="nb-NO" sz="2400" kern="1200"/>
            <a:t>Efficiently identify relatonships </a:t>
          </a:r>
          <a:endParaRPr lang="en-US" sz="2400" kern="1200"/>
        </a:p>
        <a:p>
          <a:pPr marL="228600" lvl="1" indent="-228600" algn="l" defTabSz="1066800">
            <a:lnSpc>
              <a:spcPct val="90000"/>
            </a:lnSpc>
            <a:spcBef>
              <a:spcPct val="0"/>
            </a:spcBef>
            <a:spcAft>
              <a:spcPct val="15000"/>
            </a:spcAft>
            <a:buChar char="•"/>
          </a:pPr>
          <a:r>
            <a:rPr lang="nb-NO" sz="2400" kern="1200"/>
            <a:t>Too much data for humans</a:t>
          </a:r>
          <a:endParaRPr lang="en-US" sz="2400" kern="1200"/>
        </a:p>
      </dsp:txBody>
      <dsp:txXfrm rot="-5400000">
        <a:off x="4542739" y="2003421"/>
        <a:ext cx="8010264" cy="1214763"/>
      </dsp:txXfrm>
    </dsp:sp>
    <dsp:sp modelId="{4222E769-C68C-4A41-8BF0-3C9BDD75045F}">
      <dsp:nvSpPr>
        <dsp:cNvPr id="0" name=""/>
        <dsp:cNvSpPr/>
      </dsp:nvSpPr>
      <dsp:spPr>
        <a:xfrm>
          <a:off x="0" y="1769430"/>
          <a:ext cx="4542739" cy="168274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nb-NO" sz="3300" kern="1200"/>
            <a:t>AI offer predictive analytics</a:t>
          </a:r>
          <a:endParaRPr lang="en-US" sz="3300" kern="1200"/>
        </a:p>
      </dsp:txBody>
      <dsp:txXfrm>
        <a:off x="82145" y="1851575"/>
        <a:ext cx="4378449" cy="1518454"/>
      </dsp:txXfrm>
    </dsp:sp>
    <dsp:sp modelId="{4CC9CCF6-028C-4905-AA34-CEBDC07E2417}">
      <dsp:nvSpPr>
        <dsp:cNvPr id="0" name=""/>
        <dsp:cNvSpPr/>
      </dsp:nvSpPr>
      <dsp:spPr>
        <a:xfrm rot="5400000">
          <a:off x="7907631" y="339693"/>
          <a:ext cx="1346195" cy="807598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nb-NO" sz="2400" kern="1200"/>
            <a:t>Holistic based</a:t>
          </a:r>
          <a:endParaRPr lang="en-US" sz="2400" kern="1200"/>
        </a:p>
        <a:p>
          <a:pPr marL="228600" lvl="1" indent="-228600" algn="l" defTabSz="1066800">
            <a:lnSpc>
              <a:spcPct val="90000"/>
            </a:lnSpc>
            <a:spcBef>
              <a:spcPct val="0"/>
            </a:spcBef>
            <a:spcAft>
              <a:spcPct val="15000"/>
            </a:spcAft>
            <a:buChar char="•"/>
          </a:pPr>
          <a:r>
            <a:rPr lang="nb-NO" sz="2400" kern="1200"/>
            <a:t>Visionary thinking</a:t>
          </a:r>
          <a:endParaRPr lang="en-US" sz="2400" kern="1200"/>
        </a:p>
      </dsp:txBody>
      <dsp:txXfrm rot="-5400000">
        <a:off x="4542739" y="3770301"/>
        <a:ext cx="8010264" cy="1214763"/>
      </dsp:txXfrm>
    </dsp:sp>
    <dsp:sp modelId="{F126779A-D11C-4353-B1D6-1F9B09ABF701}">
      <dsp:nvSpPr>
        <dsp:cNvPr id="0" name=""/>
        <dsp:cNvSpPr/>
      </dsp:nvSpPr>
      <dsp:spPr>
        <a:xfrm>
          <a:off x="0" y="3536312"/>
          <a:ext cx="4542739" cy="168274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nb-NO" sz="3300" kern="1200"/>
            <a:t>Humans have inuitive decision-making (‘intuitive intelligence’)</a:t>
          </a:r>
          <a:endParaRPr lang="en-US" sz="3300" kern="1200"/>
        </a:p>
      </dsp:txBody>
      <dsp:txXfrm>
        <a:off x="82145" y="3618457"/>
        <a:ext cx="4378449" cy="15184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F15579-401A-4C1A-BB25-54BE6F7EA56C}">
      <dsp:nvSpPr>
        <dsp:cNvPr id="0" name=""/>
        <dsp:cNvSpPr/>
      </dsp:nvSpPr>
      <dsp:spPr>
        <a:xfrm>
          <a:off x="0" y="2167"/>
          <a:ext cx="12618720" cy="109837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D67C6B-2ACE-49F7-BA93-B44C44BA8F8B}">
      <dsp:nvSpPr>
        <dsp:cNvPr id="0" name=""/>
        <dsp:cNvSpPr/>
      </dsp:nvSpPr>
      <dsp:spPr>
        <a:xfrm>
          <a:off x="332257" y="249301"/>
          <a:ext cx="604105" cy="60410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F9CB79C-1037-433F-BB20-70056C5E5AE2}">
      <dsp:nvSpPr>
        <dsp:cNvPr id="0" name=""/>
        <dsp:cNvSpPr/>
      </dsp:nvSpPr>
      <dsp:spPr>
        <a:xfrm>
          <a:off x="1268620" y="2167"/>
          <a:ext cx="11350099" cy="1098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244" tIns="116244" rIns="116244" bIns="116244" numCol="1" spcCol="1270" anchor="ctr" anchorCtr="0">
          <a:noAutofit/>
        </a:bodyPr>
        <a:lstStyle/>
        <a:p>
          <a:pPr marL="0" lvl="0" indent="0" algn="l" defTabSz="977900">
            <a:lnSpc>
              <a:spcPct val="90000"/>
            </a:lnSpc>
            <a:spcBef>
              <a:spcPct val="0"/>
            </a:spcBef>
            <a:spcAft>
              <a:spcPct val="35000"/>
            </a:spcAft>
            <a:buNone/>
          </a:pPr>
          <a:r>
            <a:rPr lang="en-GB" sz="2200" b="0" i="0" kern="1200"/>
            <a:t>Detecting actual attacks more accurately than humans, creating fewer false-positive results, and prioritizing responses based on their real-world risks</a:t>
          </a:r>
          <a:endParaRPr lang="en-US" sz="2200" kern="1200"/>
        </a:p>
      </dsp:txBody>
      <dsp:txXfrm>
        <a:off x="1268620" y="2167"/>
        <a:ext cx="11350099" cy="1098372"/>
      </dsp:txXfrm>
    </dsp:sp>
    <dsp:sp modelId="{5E1095DA-12F4-4EA9-8D76-E9D474D3D35B}">
      <dsp:nvSpPr>
        <dsp:cNvPr id="0" name=""/>
        <dsp:cNvSpPr/>
      </dsp:nvSpPr>
      <dsp:spPr>
        <a:xfrm>
          <a:off x="0" y="1375133"/>
          <a:ext cx="12618720" cy="109837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83D99D-0F11-4342-B85D-E7D365698934}">
      <dsp:nvSpPr>
        <dsp:cNvPr id="0" name=""/>
        <dsp:cNvSpPr/>
      </dsp:nvSpPr>
      <dsp:spPr>
        <a:xfrm>
          <a:off x="332257" y="1622267"/>
          <a:ext cx="604105" cy="60410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52B4B8B-E914-4835-AF2A-CE52AFE8A2B4}">
      <dsp:nvSpPr>
        <dsp:cNvPr id="0" name=""/>
        <dsp:cNvSpPr/>
      </dsp:nvSpPr>
      <dsp:spPr>
        <a:xfrm>
          <a:off x="1268620" y="1375133"/>
          <a:ext cx="11350099" cy="1098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244" tIns="116244" rIns="116244" bIns="116244" numCol="1" spcCol="1270" anchor="ctr" anchorCtr="0">
          <a:noAutofit/>
        </a:bodyPr>
        <a:lstStyle/>
        <a:p>
          <a:pPr marL="0" lvl="0" indent="0" algn="l" defTabSz="977900">
            <a:lnSpc>
              <a:spcPct val="90000"/>
            </a:lnSpc>
            <a:spcBef>
              <a:spcPct val="0"/>
            </a:spcBef>
            <a:spcAft>
              <a:spcPct val="35000"/>
            </a:spcAft>
            <a:buNone/>
          </a:pPr>
          <a:r>
            <a:rPr lang="en-GB" sz="2200" b="0" i="0" kern="1200"/>
            <a:t>Identifying and flagging the type of suspicious emails and messages often employed in phishing campaigns</a:t>
          </a:r>
          <a:endParaRPr lang="en-US" sz="2200" kern="1200"/>
        </a:p>
      </dsp:txBody>
      <dsp:txXfrm>
        <a:off x="1268620" y="1375133"/>
        <a:ext cx="11350099" cy="1098372"/>
      </dsp:txXfrm>
    </dsp:sp>
    <dsp:sp modelId="{382742A5-4D1E-4AAB-A45E-B10F53A8FFF9}">
      <dsp:nvSpPr>
        <dsp:cNvPr id="0" name=""/>
        <dsp:cNvSpPr/>
      </dsp:nvSpPr>
      <dsp:spPr>
        <a:xfrm>
          <a:off x="0" y="2748099"/>
          <a:ext cx="12618720" cy="109837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90DF1E-3740-439D-8C7E-BE4917FD43BF}">
      <dsp:nvSpPr>
        <dsp:cNvPr id="0" name=""/>
        <dsp:cNvSpPr/>
      </dsp:nvSpPr>
      <dsp:spPr>
        <a:xfrm>
          <a:off x="332257" y="2995233"/>
          <a:ext cx="604105" cy="60410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24E53B8-6509-405C-A22E-3D2C78A6D941}">
      <dsp:nvSpPr>
        <dsp:cNvPr id="0" name=""/>
        <dsp:cNvSpPr/>
      </dsp:nvSpPr>
      <dsp:spPr>
        <a:xfrm>
          <a:off x="1268620" y="2748099"/>
          <a:ext cx="11350099" cy="1098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244" tIns="116244" rIns="116244" bIns="116244" numCol="1" spcCol="1270" anchor="ctr" anchorCtr="0">
          <a:noAutofit/>
        </a:bodyPr>
        <a:lstStyle/>
        <a:p>
          <a:pPr marL="0" lvl="0" indent="0" algn="l" defTabSz="977900">
            <a:lnSpc>
              <a:spcPct val="90000"/>
            </a:lnSpc>
            <a:spcBef>
              <a:spcPct val="0"/>
            </a:spcBef>
            <a:spcAft>
              <a:spcPct val="35000"/>
            </a:spcAft>
            <a:buNone/>
          </a:pPr>
          <a:r>
            <a:rPr lang="en-GB" sz="2200" b="0" i="0" kern="1200"/>
            <a:t>Simulating social engineering attacks, which help security teams spot potential vulnerabilities before cybercriminals exploit them</a:t>
          </a:r>
          <a:endParaRPr lang="en-US" sz="2200" kern="1200"/>
        </a:p>
      </dsp:txBody>
      <dsp:txXfrm>
        <a:off x="1268620" y="2748099"/>
        <a:ext cx="11350099" cy="1098372"/>
      </dsp:txXfrm>
    </dsp:sp>
    <dsp:sp modelId="{F18D3B75-09E9-4F6D-9350-4043793FBA15}">
      <dsp:nvSpPr>
        <dsp:cNvPr id="0" name=""/>
        <dsp:cNvSpPr/>
      </dsp:nvSpPr>
      <dsp:spPr>
        <a:xfrm>
          <a:off x="0" y="4121065"/>
          <a:ext cx="12618720" cy="109837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5E4F66-F3A5-4CE7-AD90-561F48FB8E88}">
      <dsp:nvSpPr>
        <dsp:cNvPr id="0" name=""/>
        <dsp:cNvSpPr/>
      </dsp:nvSpPr>
      <dsp:spPr>
        <a:xfrm>
          <a:off x="332257" y="4368199"/>
          <a:ext cx="604105" cy="60410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1E21368-8443-4B3F-A5BA-FF36E0B03F8B}">
      <dsp:nvSpPr>
        <dsp:cNvPr id="0" name=""/>
        <dsp:cNvSpPr/>
      </dsp:nvSpPr>
      <dsp:spPr>
        <a:xfrm>
          <a:off x="1268620" y="4121065"/>
          <a:ext cx="11350099" cy="1098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244" tIns="116244" rIns="116244" bIns="116244" numCol="1" spcCol="1270" anchor="ctr" anchorCtr="0">
          <a:noAutofit/>
        </a:bodyPr>
        <a:lstStyle/>
        <a:p>
          <a:pPr marL="0" lvl="0" indent="0" algn="l" defTabSz="977900">
            <a:lnSpc>
              <a:spcPct val="90000"/>
            </a:lnSpc>
            <a:spcBef>
              <a:spcPct val="0"/>
            </a:spcBef>
            <a:spcAft>
              <a:spcPct val="35000"/>
            </a:spcAft>
            <a:buNone/>
          </a:pPr>
          <a:r>
            <a:rPr lang="en-GB" sz="2200" b="0" i="0" kern="1200"/>
            <a:t>Analyzing huge amounts of incident-related data rapidly, so that security teams can swiftly take action to contain the threat</a:t>
          </a:r>
          <a:endParaRPr lang="en-US" sz="2200" kern="1200"/>
        </a:p>
      </dsp:txBody>
      <dsp:txXfrm>
        <a:off x="1268620" y="4121065"/>
        <a:ext cx="11350099" cy="1098372"/>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475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a:t>
            </a:fld>
            <a:endParaRPr lang="en-US" noProof="0" dirty="0"/>
          </a:p>
        </p:txBody>
      </p:sp>
    </p:spTree>
    <p:extLst>
      <p:ext uri="{BB962C8B-B14F-4D97-AF65-F5344CB8AC3E}">
        <p14:creationId xmlns:p14="http://schemas.microsoft.com/office/powerpoint/2010/main" val="2278711158"/>
      </p:ext>
    </p:extLst>
  </p:cSld>
  <p:clrMapOvr>
    <a:masterClrMapping/>
  </p:clrMapOvr>
</p:notes>
</file>

<file path=ppt/notesSlides/notesSlide1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B679C-477F-4ADA-A871-DCAFB5E861C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t>34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9997717"/>
      </p:ext>
    </p:extLst>
  </p:cSld>
  <p:clrMapOvr>
    <a:masterClrMapping/>
  </p:clrMapOvr>
</p:notes>
</file>

<file path=ppt/notesSlides/notesSlide1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B679C-477F-4ADA-A871-DCAFB5E861C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t>35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7464541"/>
      </p:ext>
    </p:extLst>
  </p:cSld>
  <p:clrMapOvr>
    <a:masterClrMapping/>
  </p:clrMapOvr>
</p:notes>
</file>

<file path=ppt/notesSlides/notesSlide1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b="0" i="0" u="none" strike="noStrike" kern="1200" baseline="0" dirty="0">
              <a:solidFill>
                <a:schemeClr val="tx1"/>
              </a:solidFill>
              <a:latin typeface="+mn-lt"/>
              <a:ea typeface="+mn-ea"/>
              <a:cs typeface="+mn-cs"/>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B679C-477F-4ADA-A871-DCAFB5E861C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t>36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9794813"/>
      </p:ext>
    </p:extLst>
  </p:cSld>
  <p:clrMapOvr>
    <a:masterClrMapping/>
  </p:clrMapOvr>
</p:notes>
</file>

<file path=ppt/notesSlides/notesSlide1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B679C-477F-4ADA-A871-DCAFB5E861C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t>37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3082664"/>
      </p:ext>
    </p:extLst>
  </p:cSld>
  <p:clrMapOvr>
    <a:masterClrMapping/>
  </p:clrMapOvr>
</p:notes>
</file>

<file path=ppt/notesSlides/notesSlide1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de-DE" baseline="0"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B679C-477F-4ADA-A871-DCAFB5E861C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t>38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5670922"/>
      </p:ext>
    </p:extLst>
  </p:cSld>
  <p:clrMapOvr>
    <a:masterClrMapping/>
  </p:clrMapOvr>
</p:notes>
</file>

<file path=ppt/notesSlides/notesSlide1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baseline="0" dirty="0"/>
              <a:t>Sono stati condotti tre studi per determinare la rapidità con cui le persone si formano un'opinione sull'attrattiva visiva di una pagina web. Nel primo studio, i partecipanti hanno valutato due volte l'attrattiva visiva delle </a:t>
            </a:r>
            <a:r>
              <a:rPr lang="en-GB" baseline="0" dirty="0" err="1"/>
              <a:t>home page </a:t>
            </a:r>
            <a:r>
              <a:rPr lang="en-GB" baseline="0" dirty="0"/>
              <a:t>presentate per 500 </a:t>
            </a:r>
            <a:r>
              <a:rPr lang="en-GB" baseline="0" dirty="0" err="1"/>
              <a:t>ms </a:t>
            </a:r>
            <a:r>
              <a:rPr lang="en-GB" baseline="0" dirty="0"/>
              <a:t>ciascuna. Il secondo studio ha replicato il primo, ma </a:t>
            </a:r>
            <a:r>
              <a:rPr lang="en-GB" baseline="0" dirty="0" err="1"/>
              <a:t>i partecipanti </a:t>
            </a:r>
            <a:r>
              <a:rPr lang="en-GB" baseline="0" dirty="0"/>
              <a:t>hanno </a:t>
            </a:r>
            <a:r>
              <a:rPr lang="en-GB" baseline="0" dirty="0" err="1"/>
              <a:t>anche </a:t>
            </a:r>
            <a:r>
              <a:rPr lang="en-GB" baseline="0" dirty="0"/>
              <a:t>valutato ogni pagina web in base a sette specifiche dimensioni di progettazione. È stato riscontrato che l'attrattiva visiva </a:t>
            </a:r>
            <a:r>
              <a:rPr lang="en-GB" baseline="0" dirty="0"/>
              <a:t>era</a:t>
            </a:r>
            <a:r>
              <a:rPr lang="en-GB" baseline="0" dirty="0" err="1"/>
              <a:t> strettamente </a:t>
            </a:r>
            <a:r>
              <a:rPr lang="en-GB" baseline="0" dirty="0"/>
              <a:t>correlata alla maggior parte di queste. Lo studio 3 ha replicato nuovamente la </a:t>
            </a:r>
            <a:r>
              <a:rPr lang="en-GB" baseline="0" dirty="0"/>
              <a:t>condizione </a:t>
            </a:r>
            <a:r>
              <a:rPr lang="en-GB" baseline="0" dirty="0"/>
              <a:t>dei 500 </a:t>
            </a:r>
            <a:r>
              <a:rPr lang="en-GB" baseline="0" dirty="0" err="1"/>
              <a:t>ms</a:t>
            </a:r>
            <a:r>
              <a:rPr lang="en-GB" baseline="0" dirty="0"/>
              <a:t>, </a:t>
            </a:r>
            <a:r>
              <a:rPr lang="en-GB" baseline="0" dirty="0" err="1"/>
              <a:t>aggiungendo </a:t>
            </a:r>
            <a:r>
              <a:rPr lang="en-GB" baseline="0" dirty="0"/>
              <a:t>una </a:t>
            </a:r>
            <a:r>
              <a:rPr lang="en-GB" baseline="0" dirty="0"/>
              <a:t>condizione </a:t>
            </a:r>
            <a:r>
              <a:rPr lang="en-GB" baseline="0" dirty="0"/>
              <a:t>di 50 </a:t>
            </a:r>
            <a:r>
              <a:rPr lang="en-GB" baseline="0" dirty="0" err="1"/>
              <a:t>ms </a:t>
            </a:r>
            <a:r>
              <a:rPr lang="en-GB" baseline="0" dirty="0"/>
              <a:t>utilizzando gli stessi stimoli per determinare se la prima </a:t>
            </a:r>
            <a:r>
              <a:rPr lang="en-GB" baseline="0" dirty="0" err="1"/>
              <a:t>impressione </a:t>
            </a:r>
            <a:r>
              <a:rPr lang="en-GB" baseline="0" dirty="0"/>
              <a:t>potesse essere interpretata come un "effetto di mera esposizione" (Zajonc 1980). Nel complesso, </a:t>
            </a:r>
            <a:r>
              <a:rPr lang="en-GB" baseline="0" dirty="0" err="1"/>
              <a:t>le valutazioni dell'attrattiva</a:t>
            </a:r>
            <a:r>
              <a:rPr lang="en-GB" baseline="0" dirty="0"/>
              <a:t> visiva </a:t>
            </a:r>
            <a:r>
              <a:rPr lang="en-GB" baseline="0" dirty="0"/>
              <a:t>erano altamente correlate da una fase all'altra, così come le correlazioni </a:t>
            </a:r>
            <a:r>
              <a:rPr lang="en-GB" baseline="0" dirty="0" err="1"/>
              <a:t>tra </a:t>
            </a:r>
            <a:r>
              <a:rPr lang="en-GB" baseline="0" dirty="0"/>
              <a:t>le condizioni di</a:t>
            </a:r>
            <a:r>
              <a:rPr lang="en-GB" baseline="0" dirty="0"/>
              <a:t> 50 </a:t>
            </a:r>
            <a:r>
              <a:rPr lang="en-GB" baseline="0" dirty="0" err="1"/>
              <a:t>ms </a:t>
            </a:r>
            <a:r>
              <a:rPr lang="en-GB" baseline="0" dirty="0"/>
              <a:t>e 500 </a:t>
            </a:r>
            <a:r>
              <a:rPr lang="en-GB" baseline="0" dirty="0" err="1"/>
              <a:t>ms</a:t>
            </a:r>
            <a:r>
              <a:rPr lang="en-GB" baseline="0" dirty="0"/>
              <a:t>. Pertanto, l'attrattiva visiva può essere valutata entro 50 </a:t>
            </a:r>
            <a:r>
              <a:rPr lang="en-GB" baseline="0" dirty="0" err="1"/>
              <a:t>ms, il che suggerisce </a:t>
            </a:r>
            <a:r>
              <a:rPr lang="en-GB" baseline="0" dirty="0"/>
              <a:t>che i web designer hanno circa 50 </a:t>
            </a:r>
            <a:r>
              <a:rPr lang="en-GB" baseline="0" dirty="0" err="1"/>
              <a:t>ms </a:t>
            </a:r>
            <a:r>
              <a:rPr lang="en-GB" baseline="0" dirty="0"/>
              <a:t>per fare una buona prima impressione.</a:t>
            </a:r>
          </a:p>
          <a:p>
            <a:endParaRPr lang="en-GB" baseline="0" dirty="0"/>
          </a:p>
          <a:p>
            <a:endParaRPr lang="en-GB" baseline="0" dirty="0"/>
          </a:p>
          <a:p>
            <a:endParaRPr lang="en-GB" baseline="0" dirty="0"/>
          </a:p>
          <a:p>
            <a:endParaRPr lang="en-GB" baseline="0" dirty="0"/>
          </a:p>
          <a:p>
            <a:r>
              <a:rPr lang="en-GB" baseline="0" dirty="0"/>
              <a:t>Gitte </a:t>
            </a:r>
            <a:r>
              <a:rPr lang="en-GB" baseline="0" dirty="0" err="1"/>
              <a:t>Lindgaard</a:t>
            </a:r>
            <a:r>
              <a:rPr lang="en-GB" baseline="0" dirty="0"/>
              <a:t>, Gary Fernandes, Cathy Dudek &amp; J. Brown (2006) </a:t>
            </a:r>
            <a:r>
              <a:rPr lang="en-GB" baseline="0" dirty="0" err="1"/>
              <a:t>Attenzione </a:t>
            </a:r>
            <a:r>
              <a:rPr lang="en-GB" baseline="0" dirty="0"/>
              <a:t>web designer: avete 50 millisecondi per fare una buona prima impressione!, Behaviour &amp; Information Technology, 25:2, 115-126, DOI: 10.1080/01449290500330448</a:t>
            </a:r>
            <a:endParaRPr lang="de-DE" baseline="0"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B679C-477F-4ADA-A871-DCAFB5E861C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t>39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9955155"/>
      </p:ext>
    </p:extLst>
  </p:cSld>
  <p:clrMapOvr>
    <a:masterClrMapping/>
  </p:clrMapOvr>
</p:notes>
</file>

<file path=ppt/notesSlides/notesSlide1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de-DE"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B679C-477F-4ADA-A871-DCAFB5E861C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t>40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5531530"/>
      </p:ext>
    </p:extLst>
  </p:cSld>
  <p:clrMapOvr>
    <a:masterClrMapping/>
  </p:clrMapOvr>
</p:notes>
</file>

<file path=ppt/notesSlides/notesSlide1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B679C-477F-4ADA-A871-DCAFB5E861C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t>41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1599713"/>
      </p:ext>
    </p:extLst>
  </p:cSld>
  <p:clrMapOvr>
    <a:masterClrMapping/>
  </p:clrMapOvr>
</p:notes>
</file>

<file path=ppt/notesSlides/notesSlide1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de-DE" baseline="0"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B679C-477F-4ADA-A871-DCAFB5E861C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t>42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3922759"/>
      </p:ext>
    </p:extLst>
  </p:cSld>
  <p:clrMapOvr>
    <a:masterClrMapping/>
  </p:clrMapOvr>
</p:notes>
</file>

<file path=ppt/notesSlides/notesSlide1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de-DE" baseline="0"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B679C-477F-4ADA-A871-DCAFB5E861C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t>43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554085"/>
      </p:ext>
    </p:extLst>
  </p:cSld>
  <p:clrMapOvr>
    <a:masterClrMapping/>
  </p:clrMapOvr>
</p:notes>
</file>

<file path=ppt/notesSlides/notesSlide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2</a:t>
            </a:fld>
            <a:endParaRPr lang="en-US" noProof="0" dirty="0"/>
          </a:p>
        </p:txBody>
      </p:sp>
    </p:spTree>
    <p:extLst>
      <p:ext uri="{BB962C8B-B14F-4D97-AF65-F5344CB8AC3E}">
        <p14:creationId xmlns:p14="http://schemas.microsoft.com/office/powerpoint/2010/main" val="2060055950"/>
      </p:ext>
    </p:extLst>
  </p:cSld>
  <p:clrMapOvr>
    <a:masterClrMapping/>
  </p:clrMapOvr>
</p:notes>
</file>

<file path=ppt/notesSlides/notesSlide2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B679C-477F-4ADA-A871-DCAFB5E861C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t>44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0309217"/>
      </p:ext>
    </p:extLst>
  </p:cSld>
  <p:clrMapOvr>
    <a:masterClrMapping/>
  </p:clrMapOvr>
</p:notes>
</file>

<file path=ppt/notesSlides/notesSlide2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B679C-477F-4ADA-A871-DCAFB5E861C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t>45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915747"/>
      </p:ext>
    </p:extLst>
  </p:cSld>
  <p:clrMapOvr>
    <a:masterClrMapping/>
  </p:clrMapOvr>
</p:notes>
</file>

<file path=ppt/notesSlides/notesSlide2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B679C-477F-4ADA-A871-DCAFB5E861C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t>46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6810131"/>
      </p:ext>
    </p:extLst>
  </p:cSld>
  <p:clrMapOvr>
    <a:masterClrMapping/>
  </p:clrMapOvr>
</p:notes>
</file>

<file path=ppt/notesSlides/notesSlide2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B679C-477F-4ADA-A871-DCAFB5E861C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t>47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419753"/>
      </p:ext>
    </p:extLst>
  </p:cSld>
  <p:clrMapOvr>
    <a:masterClrMapping/>
  </p:clrMapOvr>
</p:notes>
</file>

<file path=ppt/notesSlides/notesSlide2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baseline="0" dirty="0">
              <a:latin typeface="AdvOT46dcae81"/>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B679C-477F-4ADA-A871-DCAFB5E861C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t>48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0581122"/>
      </p:ext>
    </p:extLst>
  </p:cSld>
  <p:clrMapOvr>
    <a:masterClrMapping/>
  </p:clrMapOvr>
</p:notes>
</file>

<file path=ppt/notesSlides/notesSlide2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B679C-477F-4ADA-A871-DCAFB5E861C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t>49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5962592"/>
      </p:ext>
    </p:extLst>
  </p:cSld>
  <p:clrMapOvr>
    <a:masterClrMapping/>
  </p:clrMapOvr>
</p:notes>
</file>

<file path=ppt/notesSlides/notesSlide2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de-DE" dirty="0"/>
          </a:p>
          <a:p>
            <a:pPr marL="0" indent="0">
              <a:buNone/>
            </a:pPr>
            <a:r>
              <a:rPr lang="de-DE" dirty="0" err="1"/>
              <a:t>È </a:t>
            </a:r>
            <a:r>
              <a:rPr lang="de-DE" dirty="0" err="1"/>
              <a:t>noto </a:t>
            </a:r>
            <a:r>
              <a:rPr lang="de-DE" dirty="0" err="1"/>
              <a:t>che </a:t>
            </a:r>
            <a:r>
              <a:rPr lang="de-DE" dirty="0"/>
              <a:t>le IA </a:t>
            </a:r>
            <a:r>
              <a:rPr lang="de-DE" dirty="0" err="1"/>
              <a:t>imparano </a:t>
            </a:r>
            <a:r>
              <a:rPr lang="de-DE" dirty="0" err="1"/>
              <a:t>continuamente </a:t>
            </a:r>
            <a:r>
              <a:rPr lang="de-DE" dirty="0" err="1"/>
              <a:t>mentre </a:t>
            </a:r>
            <a:r>
              <a:rPr lang="de-DE" dirty="0" err="1"/>
              <a:t>vengono </a:t>
            </a:r>
            <a:r>
              <a:rPr lang="de-DE" dirty="0"/>
              <a:t>"</a:t>
            </a:r>
            <a:r>
              <a:rPr lang="de-DE" dirty="0"/>
              <a:t>alimentate" </a:t>
            </a:r>
            <a:r>
              <a:rPr lang="de-DE" dirty="0" err="1"/>
              <a:t>con </a:t>
            </a:r>
            <a:r>
              <a:rPr lang="de-DE" dirty="0" err="1"/>
              <a:t>dati</a:t>
            </a:r>
            <a:r>
              <a:rPr lang="de-DE" dirty="0"/>
              <a:t> (validi)</a:t>
            </a:r>
            <a:r>
              <a:rPr lang="de-DE" dirty="0"/>
              <a:t>. </a:t>
            </a:r>
            <a:r>
              <a:rPr lang="de-DE" dirty="0" err="1"/>
              <a:t>Pertanto</a:t>
            </a:r>
            <a:r>
              <a:rPr lang="de-DE" dirty="0"/>
              <a:t>, </a:t>
            </a:r>
            <a:r>
              <a:rPr lang="de-DE" dirty="0" err="1"/>
              <a:t>ci si</a:t>
            </a:r>
            <a:r>
              <a:rPr lang="de-DE" dirty="0" err="1"/>
              <a:t> può </a:t>
            </a:r>
            <a:r>
              <a:rPr lang="de-DE" dirty="0" err="1"/>
              <a:t>aspettare </a:t>
            </a:r>
            <a:r>
              <a:rPr lang="de-DE" dirty="0" err="1"/>
              <a:t>che </a:t>
            </a:r>
            <a:r>
              <a:rPr lang="de-DE" dirty="0" err="1"/>
              <a:t>le</a:t>
            </a:r>
            <a:r>
              <a:rPr lang="de-DE" dirty="0" err="1"/>
              <a:t> loro </a:t>
            </a:r>
            <a:r>
              <a:rPr lang="de-DE" dirty="0" err="1"/>
              <a:t>capacità </a:t>
            </a:r>
            <a:r>
              <a:rPr lang="de-DE" dirty="0" err="1"/>
              <a:t>comunicative </a:t>
            </a:r>
            <a:r>
              <a:rPr lang="de-DE" dirty="0"/>
              <a:t>e, </a:t>
            </a:r>
            <a:r>
              <a:rPr lang="de-DE" dirty="0" err="1"/>
              <a:t>di conseguenza, </a:t>
            </a:r>
            <a:r>
              <a:rPr lang="de-DE" dirty="0" err="1"/>
              <a:t>i</a:t>
            </a:r>
            <a:r>
              <a:rPr lang="de-DE" dirty="0" err="1"/>
              <a:t> loro </a:t>
            </a:r>
            <a:r>
              <a:rPr lang="de-DE" dirty="0" err="1"/>
              <a:t>risultati </a:t>
            </a:r>
            <a:r>
              <a:rPr lang="de-DE" dirty="0" err="1"/>
              <a:t>migliorino </a:t>
            </a:r>
            <a:r>
              <a:rPr lang="de-DE" dirty="0" err="1"/>
              <a:t>continuamente</a:t>
            </a:r>
            <a:r>
              <a:rPr lang="de-DE" dirty="0"/>
              <a:t>.</a:t>
            </a:r>
          </a:p>
          <a:p>
            <a:pPr marL="0" indent="0">
              <a:buNone/>
            </a:pPr>
            <a:endParaRPr lang="de-DE" dirty="0"/>
          </a:p>
          <a:p>
            <a:pPr marL="0" indent="0">
              <a:buNone/>
            </a:pPr>
            <a:r>
              <a:rPr lang="de-DE" dirty="0" err="1"/>
              <a:t>Se </a:t>
            </a:r>
            <a:r>
              <a:rPr lang="de-DE" dirty="0" err="1"/>
              <a:t>questo </a:t>
            </a:r>
            <a:r>
              <a:rPr lang="de-DE" dirty="0" err="1"/>
              <a:t>è </a:t>
            </a:r>
            <a:r>
              <a:rPr lang="de-DE" dirty="0" err="1"/>
              <a:t>vero</a:t>
            </a:r>
            <a:r>
              <a:rPr lang="de-DE" dirty="0"/>
              <a:t>, </a:t>
            </a:r>
            <a:r>
              <a:rPr lang="de-DE" dirty="0" err="1"/>
              <a:t>gli esseri umani </a:t>
            </a:r>
            <a:r>
              <a:rPr lang="de-DE" dirty="0" err="1"/>
              <a:t>potrebbero </a:t>
            </a:r>
            <a:r>
              <a:rPr lang="de-DE" dirty="0"/>
              <a:t>mettersi </a:t>
            </a:r>
            <a:r>
              <a:rPr lang="de-DE" dirty="0" err="1"/>
              <a:t>al </a:t>
            </a:r>
            <a:r>
              <a:rPr lang="de-DE" dirty="0" err="1"/>
              <a:t>passo</a:t>
            </a:r>
            <a:r>
              <a:rPr lang="de-DE" dirty="0"/>
              <a:t>?</a:t>
            </a:r>
          </a:p>
          <a:p>
            <a:endParaRPr lang="en-GB" dirty="0"/>
          </a:p>
          <a:p>
            <a:endParaRPr lang="en-GB" dirty="0"/>
          </a:p>
          <a:p>
            <a:r>
              <a:rPr lang="en-GB" dirty="0"/>
              <a:t>J.A. </a:t>
            </a:r>
            <a:r>
              <a:rPr lang="en-GB" dirty="0" err="1"/>
              <a:t>Koelen</a:t>
            </a:r>
            <a:r>
              <a:rPr lang="en-GB" dirty="0"/>
              <a:t>, A. </a:t>
            </a:r>
            <a:r>
              <a:rPr lang="en-GB" dirty="0" err="1"/>
              <a:t>Vonk</a:t>
            </a:r>
            <a:r>
              <a:rPr lang="en-GB" dirty="0"/>
              <a:t>, A. Klein, L. de Koning, P. </a:t>
            </a:r>
            <a:r>
              <a:rPr lang="en-GB" dirty="0" err="1"/>
              <a:t>Vonk</a:t>
            </a:r>
            <a:r>
              <a:rPr lang="en-GB" dirty="0"/>
              <a:t>, S. de Vet, R. </a:t>
            </a:r>
            <a:r>
              <a:rPr lang="en-GB" dirty="0" err="1"/>
              <a:t>Wiers</a:t>
            </a:r>
            <a:r>
              <a:rPr lang="en-GB" dirty="0"/>
              <a:t>,</a:t>
            </a:r>
          </a:p>
          <a:p>
            <a:r>
              <a:rPr lang="en-GB" dirty="0"/>
              <a:t>Man vs. machine: A meta-analysis on the added value of human support in text-based internet treatments (“e-therapy”) for mental disorders,</a:t>
            </a:r>
          </a:p>
          <a:p>
            <a:r>
              <a:rPr lang="en-GB" dirty="0"/>
              <a:t>Clinical Psychology Review, Volume 96,2022,102179,</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ED498D-6977-40EC-8E5E-7EB644D5E75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t>55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72593324"/>
      </p:ext>
    </p:extLst>
  </p:cSld>
  <p:clrMapOvr>
    <a:masterClrMapping/>
  </p:clrMapOvr>
</p:notes>
</file>

<file path=ppt/notesSlides/notesSlide27.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10e80d14db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10e80d14db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2400" lvl="0" indent="0" algn="l" rtl="0">
              <a:spcBef>
                <a:spcPts val="0"/>
              </a:spcBef>
              <a:spcAft>
                <a:spcPts val="0"/>
              </a:spcAft>
              <a:buClr>
                <a:schemeClr val="dk1"/>
              </a:buClr>
              <a:buSzPts val="1200"/>
              <a:buNone/>
            </a:pPr>
            <a:endParaRPr dirty="0"/>
          </a:p>
        </p:txBody>
      </p:sp>
    </p:spTree>
    <p:extLst>
      <p:ext uri="{BB962C8B-B14F-4D97-AF65-F5344CB8AC3E}">
        <p14:creationId xmlns:p14="http://schemas.microsoft.com/office/powerpoint/2010/main" val="143935748"/>
      </p:ext>
    </p:extLst>
  </p:cSld>
  <p:clrMapOvr>
    <a:masterClrMapping/>
  </p:clrMapOvr>
</p:notes>
</file>

<file path=ppt/notesSlides/notesSlide2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esplora il potenziale dell'uso dei robot sociali per influenzare </a:t>
            </a:r>
            <a:r>
              <a:rPr lang="en-GB" dirty="0" err="1"/>
              <a:t>il comportamento</a:t>
            </a:r>
            <a:r>
              <a:rPr lang="en-GB" dirty="0"/>
              <a:t> umano </a:t>
            </a:r>
            <a:r>
              <a:rPr lang="en-GB" dirty="0"/>
              <a:t>nel contesto della sicurezza informatica, in particolare contro gli attacchi di ingegneria sociale (SE). Lo studio ha coinvolto i partecipanti in un gioco narrativo interattivo in cui dovevano prendere decisioni relative a scenari rischiosi e di ingegneria sociale. Dopo ogni decisione, un robot da tavolo chiamato </a:t>
            </a:r>
            <a:r>
              <a:rPr lang="en-GB" dirty="0" err="1"/>
              <a:t>Furhat </a:t>
            </a:r>
            <a:r>
              <a:rPr lang="en-GB" dirty="0"/>
              <a:t>interveniva suggerendo la scelta opposta. Il robot utilizzava due diverse strategie: la persuasione logica e la persuasione affettiva.</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ED498D-6977-40EC-8E5E-7EB644D5E75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t>59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02741336"/>
      </p:ext>
    </p:extLst>
  </p:cSld>
  <p:clrMapOvr>
    <a:masterClrMapping/>
  </p:clrMapOvr>
</p:notes>
</file>

<file path=ppt/notesSlides/notesSlide2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Il ruolo dei modelli mentali condivisi nei team uomo-IA (Andrews et al., 2023)</a:t>
            </a:r>
            <a:r>
              <a:rPr lang="en-GB" dirty="0"/>
              <a:t> </a:t>
            </a:r>
          </a:p>
          <a:p>
            <a:r>
              <a:rPr lang="en-GB" dirty="0"/>
              <a:t>Il ruolo dei modelli mentali condivisi...</a:t>
            </a:r>
          </a:p>
          <a:p>
            <a:r>
              <a:rPr lang="en-GB" b="1" dirty="0"/>
              <a:t>Idea centrale: </a:t>
            </a:r>
            <a:r>
              <a:rPr lang="en-GB" dirty="0"/>
              <a:t>per coordinarsi in modo efficiente,</a:t>
            </a:r>
            <a:r>
              <a:rPr lang="en-GB" dirty="0"/>
              <a:t> i team uomo-IA hanno bisogno di </a:t>
            </a:r>
            <a:r>
              <a:rPr lang="en-GB" i="1" dirty="0"/>
              <a:t>modelli mentali condivisi (SMM)</a:t>
            </a:r>
            <a:r>
              <a:rPr lang="en-GB" dirty="0"/>
              <a:t>, ovvero una comprensione comune degli obiettivi, dei compiti, dei ruoli e delle capacità reciproche.</a:t>
            </a:r>
          </a:p>
          <a:p>
            <a:r>
              <a:rPr lang="en-GB" b="1" dirty="0"/>
              <a:t>Dagli esseri umani all'IA: </a:t>
            </a:r>
            <a:r>
              <a:rPr lang="en-GB" dirty="0"/>
              <a:t>la ricerca sui team umani dimostra che migliori SMM → migliori prestazioni; l'articolo esamina questa letteratura e si chiede come tradurla quando un membro del team è un'IA.</a:t>
            </a:r>
          </a:p>
          <a:p>
            <a:r>
              <a:rPr lang="en-GB" b="1" dirty="0"/>
              <a:t>Sfida chiave: </a:t>
            </a:r>
            <a:r>
              <a:rPr lang="en-GB" dirty="0"/>
              <a:t>a differenza degli esseri umani, le IA non condividono "naturalmente" concetti o linguaggio; non esiste un modo concordato per definire, ricavare o </a:t>
            </a:r>
            <a:r>
              <a:rPr lang="en-GB" i="1" dirty="0"/>
              <a:t>misurare </a:t>
            </a:r>
            <a:r>
              <a:rPr lang="en-GB" dirty="0"/>
              <a:t>gli SMM tra esseri umani e IA, e il lavoro esistente è frammentato tra i vari campi.</a:t>
            </a:r>
          </a:p>
          <a:p>
            <a:r>
              <a:rPr lang="en-GB" b="1" dirty="0"/>
              <a:t>Modello concettuale: </a:t>
            </a:r>
            <a:r>
              <a:rPr lang="en-GB" dirty="0"/>
              <a:t>propone un quadro in cui sia gli esseri umani che l'IA possiedono modelli di compiti e di team, li aggiornano attraverso l'interazione e l'allineamento viene valutato attraverso </a:t>
            </a:r>
            <a:r>
              <a:rPr lang="en-GB" i="1" dirty="0"/>
              <a:t>le</a:t>
            </a:r>
            <a:r>
              <a:rPr lang="en-GB" dirty="0"/>
              <a:t> loro </a:t>
            </a:r>
            <a:r>
              <a:rPr lang="en-GB" i="1" dirty="0"/>
              <a:t>reciproche aspettative </a:t>
            </a:r>
            <a:r>
              <a:rPr lang="en-GB" dirty="0"/>
              <a:t>(non solo il codice interno o l'autovalutazione).</a:t>
            </a:r>
          </a:p>
          <a:p>
            <a:r>
              <a:rPr lang="en-GB" b="1" dirty="0"/>
              <a:t>Collegamento con XAI: </a:t>
            </a:r>
            <a:r>
              <a:rPr lang="en-GB" dirty="0"/>
              <a:t>l'IA spiegabile si posiziona come uno strumento pratico per costruire e mantenere SMM tra esseri umani e IA, rendendo gli obiettivi, i limiti e il ragionamento dell'IA leggibili agli esseri umani (e viceversa).</a:t>
            </a:r>
          </a:p>
          <a:p>
            <a:r>
              <a:rPr lang="en-GB" b="1" dirty="0"/>
              <a:t>Conclusione di progettazione: </a:t>
            </a:r>
            <a:r>
              <a:rPr lang="en-GB" dirty="0"/>
              <a:t>per migliorare il teaming tra esseri umani e IA, progettare sistemi di IA che supportino esplicitamente obiettivi condivisi, chiarezza dei ruoli, ragionamenti trasparenti e allineamento continuo delle aspettative, non solo previsioni accurate.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A808AA-9984-4FFB-AD86-FC2195BAC14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61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48556733"/>
      </p:ext>
    </p:extLst>
  </p:cSld>
  <p:clrMapOvr>
    <a:masterClrMapping/>
  </p:clrMapOvr>
</p:notes>
</file>

<file path=ppt/notesSlides/notesSlide3.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E9FC6-C038-B989-D40B-31B3E684A992}"/>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F4D5483C-021C-6A52-5A8B-C73920BDEA8F}"/>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DC1E8F26-3BDE-D459-EA58-A4F0675A1CA9}"/>
              </a:ext>
            </a:extLst>
          </p:cNvPr>
          <p:cNvSpPr>
            <a:spLocks noGrp="1"/>
          </p:cNvSpPr>
          <p:nvPr>
            <p:ph type="body" idx="1"/>
          </p:nvPr>
        </p:nvSpPr>
        <p:spPr/>
        <p:txBody>
          <a:bodyPr/>
          <a:lstStyle/>
          <a:p>
            <a:r>
              <a:rPr lang="nb-NO" sz="1200" kern="1200" dirty="0">
                <a:solidFill>
                  <a:schemeClr val="tx1"/>
                </a:solidFill>
                <a:effectLst/>
                <a:latin typeface="+mn-lt"/>
                <a:ea typeface="+mn-ea"/>
                <a:cs typeface="+mn-cs"/>
              </a:rPr>
              <a:t>Per il colloquio ti chiediamo di prepararti e riflettere sui seguenti punti:  </a:t>
            </a:r>
            <a:endParaRPr lang="en-US" sz="1200" kern="1200" dirty="0">
              <a:solidFill>
                <a:schemeClr val="tx1"/>
              </a:solidFill>
              <a:effectLst/>
              <a:latin typeface="+mn-lt"/>
              <a:ea typeface="+mn-ea"/>
              <a:cs typeface="+mn-cs"/>
            </a:endParaRPr>
          </a:p>
          <a:p>
            <a:pPr lvl="0"/>
            <a:r>
              <a:rPr lang="nb-NO" sz="1200" kern="1200" dirty="0">
                <a:solidFill>
                  <a:schemeClr val="tx1"/>
                </a:solidFill>
                <a:effectLst/>
                <a:latin typeface="+mn-lt"/>
                <a:ea typeface="+mn-ea"/>
                <a:cs typeface="+mn-cs"/>
              </a:rPr>
              <a:t>Dovrai tenere una presentazione di 10 minuti su un argomento a tua scelta nell'ambito della cognizione e della tecnologia </a:t>
            </a:r>
            <a:endParaRPr lang="en-US" sz="1200" kern="1200" dirty="0">
              <a:solidFill>
                <a:schemeClr val="tx1"/>
              </a:solidFill>
              <a:effectLst/>
              <a:latin typeface="+mn-lt"/>
              <a:ea typeface="+mn-ea"/>
              <a:cs typeface="+mn-cs"/>
            </a:endParaRPr>
          </a:p>
          <a:p>
            <a:pPr lvl="0"/>
            <a:r>
              <a:rPr lang="nb-NO" sz="1200" kern="1200" dirty="0">
                <a:solidFill>
                  <a:schemeClr val="tx1"/>
                </a:solidFill>
                <a:effectLst/>
                <a:latin typeface="+mn-lt"/>
                <a:ea typeface="+mn-ea"/>
                <a:cs typeface="+mn-cs"/>
              </a:rPr>
              <a:t>Due argomenti centrali del programma di master sono la psicologia cognitiva applicata e l'interazione dell'uomo con la tecnologia. Qual è l'argomento che ti è più congeniale? Cosa includeresti in questo argomento a livello di master?  Ti invitiamo a redigere una bozza di ciò che ritieni essere il più importante in un argomento di questo tipo.</a:t>
            </a:r>
            <a:endParaRPr lang="en-US" sz="1200" kern="1200" dirty="0">
              <a:solidFill>
                <a:schemeClr val="tx1"/>
              </a:solidFill>
              <a:effectLst/>
              <a:latin typeface="+mn-lt"/>
              <a:ea typeface="+mn-ea"/>
              <a:cs typeface="+mn-cs"/>
            </a:endParaRPr>
          </a:p>
        </p:txBody>
      </p:sp>
      <p:sp>
        <p:nvSpPr>
          <p:cNvPr id="4" name="Plassholder for lysbildenummer 3">
            <a:extLst>
              <a:ext uri="{FF2B5EF4-FFF2-40B4-BE49-F238E27FC236}">
                <a16:creationId xmlns:a16="http://schemas.microsoft.com/office/drawing/2014/main" id="{F0FDCE56-799D-A979-C72B-5E5F1D87862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025ECA-9E06-4E56-A3BB-817CF4DE30E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1142062"/>
      </p:ext>
    </p:extLst>
  </p:cSld>
  <p:clrMapOvr>
    <a:masterClrMapping/>
  </p:clrMapOvr>
</p:notes>
</file>

<file path=ppt/notesSlides/notesSlide3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Zhang et al. (2023) verificano in che modo </a:t>
            </a:r>
            <a:r>
              <a:rPr lang="en-GB" i="1" dirty="0"/>
              <a:t>la percezione che abbiamo dei nostri colleghi </a:t>
            </a:r>
            <a:r>
              <a:rPr lang="en-GB" dirty="0"/>
              <a:t>(IA vs "umani") e </a:t>
            </a:r>
            <a:r>
              <a:rPr lang="en-GB" i="1" dirty="0"/>
              <a:t>delle loro capacità </a:t>
            </a:r>
            <a:r>
              <a:rPr lang="en-GB" dirty="0"/>
              <a:t>(prestazioni elevate vs basse) influenzi la fiducia e la cooperazione nei team composti da esseri umani e IA. </a:t>
            </a:r>
          </a:p>
          <a:p>
            <a:r>
              <a:rPr lang="en-GB" dirty="0"/>
              <a:t>1-s2.0-S0747563222003569-main</a:t>
            </a:r>
          </a:p>
          <a:p>
            <a:r>
              <a:rPr lang="en-GB" b="1" dirty="0"/>
              <a:t>Lo studio in breve (per l'insegnamento):</a:t>
            </a:r>
            <a:endParaRPr lang="en-GB" dirty="0"/>
          </a:p>
          <a:p>
            <a:r>
              <a:rPr lang="en-GB" b="1" dirty="0"/>
              <a:t>Compito e impostazione:</a:t>
            </a:r>
            <a:r>
              <a:rPr lang="en-GB" dirty="0"/>
              <a:t> 128 partecipanti (tutti esperti di scacchi) hanno risolto 20 enigmi di scacchi con un "compagno di squadra" in un disegno 2×2 tra soggetti:</a:t>
            </a:r>
          </a:p>
          <a:p>
            <a:pPr lvl="1"/>
            <a:r>
              <a:rPr lang="en-GB" dirty="0"/>
              <a:t>È stato detto che si trattava di un'IA + ad alte prestazioni (80% di risposte corrette)</a:t>
            </a:r>
          </a:p>
          <a:p>
            <a:pPr lvl="1"/>
            <a:r>
              <a:rPr lang="en-GB" dirty="0"/>
              <a:t>È stato detto che si trattava di un'IA + prestazioni scarse (20% di risposte corrette)</a:t>
            </a:r>
          </a:p>
          <a:p>
            <a:pPr lvl="1"/>
            <a:r>
              <a:rPr lang="en-GB" dirty="0"/>
              <a:t>È stato detto che si trattava di un essere umano ("Taylor") + IA ad alte prestazioni sotto mentite spoglie</a:t>
            </a:r>
          </a:p>
          <a:p>
            <a:pPr lvl="1"/>
            <a:r>
              <a:rPr lang="en-GB" dirty="0"/>
              <a:t>È stato detto che si trattava di un essere umano + IA dalle prestazioni scarse sotto mentite spoglie</a:t>
            </a:r>
          </a:p>
          <a:p>
            <a:r>
              <a:rPr lang="en-GB" b="1" dirty="0"/>
              <a:t>Procedura: </a:t>
            </a:r>
            <a:r>
              <a:rPr lang="en-GB" dirty="0"/>
              <a:t>per ogni rompicapo: mossa iniziale → vedere la mossa del compagno di squadra → mossa finale. La mossa finale è stata valutata (+5 vantaggiosa / −5 svantaggiosa) utilizzando Stockfish. La fiducia è stata misurata sia </a:t>
            </a:r>
            <a:r>
              <a:rPr lang="en-GB" b="1" dirty="0" err="1"/>
              <a:t>dal punto di vista comportamentale </a:t>
            </a:r>
            <a:r>
              <a:rPr lang="en-GB" dirty="0"/>
              <a:t>(con quale frequenza hanno cambiato la mossa conflittuale del compagno di squadra) sia </a:t>
            </a:r>
            <a:r>
              <a:rPr lang="en-GB" b="1" dirty="0"/>
              <a:t>dall'autovalutazione </a:t>
            </a:r>
            <a:r>
              <a:rPr lang="en-GB" dirty="0"/>
              <a:t>(valutazioni di competenza/utilità). Il carico di lavoro è stato misurato con NASA-TLX.</a:t>
            </a:r>
          </a:p>
          <a:p>
            <a:r>
              <a:rPr lang="en-GB" b="1" dirty="0"/>
              <a:t>Punti statistici chiave (tenere questa diapositiva a portata di mano):</a:t>
            </a:r>
            <a:endParaRPr lang="en-GB" dirty="0"/>
          </a:p>
          <a:p>
            <a:r>
              <a:rPr lang="en-GB" b="1" dirty="0"/>
              <a:t>Effetto sulle prestazioni (ANOVA): </a:t>
            </a:r>
            <a:r>
              <a:rPr lang="en-GB" dirty="0"/>
              <a:t>le prestazioni del compagno di squadra hanno avuto un </a:t>
            </a:r>
            <a:r>
              <a:rPr lang="en-GB" dirty="0"/>
              <a:t>effetto </a:t>
            </a:r>
            <a:r>
              <a:rPr lang="en-GB" b="1" dirty="0"/>
              <a:t>forte e significativo </a:t>
            </a:r>
            <a:r>
              <a:rPr lang="en-GB" dirty="0"/>
              <a:t>sulle prestazioni della squadra (tutti i partecipanti: </a:t>
            </a:r>
            <a:r>
              <a:rPr lang="en-GB" i="1" dirty="0"/>
              <a:t>F</a:t>
            </a:r>
            <a:r>
              <a:rPr lang="en-GB" dirty="0"/>
              <a:t>(1,124)=32,36, </a:t>
            </a:r>
            <a:r>
              <a:rPr lang="en-GB" dirty="0"/>
              <a:t>p≈8,7×10⁻⁸): IA ad alte prestazioni → punteggi finali molto più alti rispetto all'IA a basse prestazioni. L'identità del compagno di squadra (IA vs "umano") </a:t>
            </a:r>
            <a:r>
              <a:rPr lang="en-GB" b="1" dirty="0"/>
              <a:t>non </a:t>
            </a:r>
            <a:r>
              <a:rPr lang="en-GB" dirty="0"/>
              <a:t>è significativa per le prestazioni.</a:t>
            </a:r>
          </a:p>
          <a:p>
            <a:r>
              <a:rPr lang="en-GB" b="1" dirty="0"/>
              <a:t>Fiducia </a:t>
            </a:r>
            <a:r>
              <a:rPr lang="en-GB" b="1" dirty="0" err="1"/>
              <a:t>comportamentale </a:t>
            </a:r>
            <a:r>
              <a:rPr lang="en-GB" b="1" dirty="0"/>
              <a:t>(ANOVA): </a:t>
            </a:r>
            <a:r>
              <a:rPr lang="en-GB" dirty="0"/>
              <a:t>sia le prestazioni che l'identità erano importanti. Le persone si fidavano (cioè seguivano) </a:t>
            </a:r>
            <a:r>
              <a:rPr lang="en-GB" b="1" dirty="0"/>
              <a:t>dell'IA ad alte prestazioni </a:t>
            </a:r>
            <a:r>
              <a:rPr lang="en-GB" dirty="0"/>
              <a:t>più di quella a basse prestazioni e </a:t>
            </a:r>
            <a:r>
              <a:rPr lang="en-GB" b="1" dirty="0"/>
              <a:t>accettavano meno suggerimenti quando credevano che il compagno di squadra fosse umano </a:t>
            </a:r>
            <a:r>
              <a:rPr lang="en-GB" dirty="0"/>
              <a:t>(</a:t>
            </a:r>
            <a:r>
              <a:rPr lang="en-GB" dirty="0"/>
              <a:t>p≈0,0046), anche se si trattava della stessa IA.</a:t>
            </a:r>
          </a:p>
          <a:p>
            <a:r>
              <a:rPr lang="en-GB" b="1" dirty="0"/>
              <a:t>Autovalutazione vs </a:t>
            </a:r>
            <a:r>
              <a:rPr lang="en-GB" b="1" dirty="0" err="1"/>
              <a:t>comportamento</a:t>
            </a:r>
            <a:r>
              <a:rPr lang="en-GB" b="1" dirty="0"/>
              <a:t>: </a:t>
            </a:r>
            <a:r>
              <a:rPr lang="en-GB" dirty="0"/>
              <a:t>con un </a:t>
            </a:r>
            <a:r>
              <a:rPr lang="en-GB" b="1" dirty="0"/>
              <a:t>compagno di squadra con prestazioni scarse</a:t>
            </a:r>
            <a:r>
              <a:rPr lang="en-GB" dirty="0"/>
              <a:t>, i partecipanti </a:t>
            </a:r>
            <a:r>
              <a:rPr lang="en-GB" b="1" dirty="0"/>
              <a:t>lo hanno</a:t>
            </a:r>
            <a:r>
              <a:rPr lang="en-GB" dirty="0"/>
              <a:t> paradossalmente </a:t>
            </a:r>
            <a:r>
              <a:rPr lang="en-GB" b="1" dirty="0"/>
              <a:t>valutato come più competente/utile quando è stato detto loro che era un essere umano</a:t>
            </a:r>
            <a:r>
              <a:rPr lang="en-GB" dirty="0"/>
              <a:t>, nonostante </a:t>
            </a:r>
            <a:r>
              <a:rPr lang="en-GB" dirty="0"/>
              <a:t>gli avessero meno fiducia </a:t>
            </a:r>
            <a:r>
              <a:rPr lang="en-GB" dirty="0" err="1"/>
              <a:t>dal punto di vista comportamentale</a:t>
            </a:r>
            <a:r>
              <a:rPr lang="en-GB" dirty="0"/>
              <a:t>, suggerendo una desiderabilità sociale/clemenza verso gli esseri umani e un giudizio più severo nei confronti dell'IA debole.</a:t>
            </a:r>
          </a:p>
          <a:p>
            <a:r>
              <a:rPr lang="en-GB" b="1" dirty="0"/>
              <a:t>Carico di lavoro (NASA-TLX): </a:t>
            </a:r>
            <a:r>
              <a:rPr lang="en-GB" dirty="0"/>
              <a:t>sapere che il compagno di squadra era "umano" aumentava la percezione </a:t>
            </a:r>
            <a:r>
              <a:rPr lang="en-GB" b="1" dirty="0"/>
              <a:t>della richiesta temporale </a:t>
            </a:r>
            <a:r>
              <a:rPr lang="en-GB" dirty="0"/>
              <a:t>(sensazione di fretta), ma non altre dimensioni: le persone sembravano sentire più pressione quando un'altra "persona" era presumibilmente in attesa.</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A808AA-9984-4FFB-AD86-FC2195BAC14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63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84417518"/>
      </p:ext>
    </p:extLst>
  </p:cSld>
  <p:clrMapOvr>
    <a:masterClrMapping/>
  </p:clrMapOvr>
</p:notes>
</file>

<file path=ppt/notesSlides/notesSlide3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Georganta </a:t>
            </a:r>
            <a:r>
              <a:rPr lang="en-GB" b="1" dirty="0"/>
              <a:t>&amp; Ulfert (2024) – Ti fideresti di un membro del team di intelligenza artificiale?</a:t>
            </a:r>
            <a:r>
              <a:rPr lang="en-GB" dirty="0"/>
              <a:t> </a:t>
            </a:r>
          </a:p>
          <a:p>
            <a:r>
              <a:rPr lang="en-GB" dirty="0"/>
              <a:t>J </a:t>
            </a:r>
            <a:r>
              <a:rPr lang="en-GB" dirty="0" err="1"/>
              <a:t>Occupat </a:t>
            </a:r>
            <a:r>
              <a:rPr lang="en-GB" dirty="0"/>
              <a:t>Organ </a:t>
            </a:r>
            <a:r>
              <a:rPr lang="en-GB" dirty="0" err="1"/>
              <a:t>Psyc </a:t>
            </a:r>
            <a:r>
              <a:rPr lang="en-GB" dirty="0"/>
              <a:t>- 2024 -…</a:t>
            </a:r>
          </a:p>
          <a:p>
            <a:r>
              <a:rPr lang="en-GB" b="1" dirty="0"/>
              <a:t>Cosa hanno testato: </a:t>
            </a:r>
            <a:r>
              <a:rPr lang="en-GB" dirty="0"/>
              <a:t>attraverso due esperimenti di laboratorio (N=828), hanno confrontato </a:t>
            </a:r>
            <a:r>
              <a:rPr lang="en-GB" b="1" dirty="0"/>
              <a:t>team composti da esseri umani e IA con team composti solo da esseri umani </a:t>
            </a:r>
            <a:r>
              <a:rPr lang="en-GB" dirty="0"/>
              <a:t>per vedere come </a:t>
            </a:r>
            <a:r>
              <a:rPr lang="en-GB" b="1" dirty="0"/>
              <a:t>la percezione di affidabilità e somiglianza → fiducia interpersonale → fiducia nel team</a:t>
            </a:r>
            <a:r>
              <a:rPr lang="en-GB" dirty="0"/>
              <a:t>.</a:t>
            </a:r>
          </a:p>
          <a:p>
            <a:r>
              <a:rPr lang="en-GB" b="1" dirty="0"/>
              <a:t>Studio 1 (247 coppie): </a:t>
            </a:r>
            <a:r>
              <a:rPr lang="en-GB" dirty="0"/>
              <a:t>sapere che il proprio partner è </a:t>
            </a:r>
            <a:r>
              <a:rPr lang="en-GB" b="1" dirty="0"/>
              <a:t>un'intelligenza artificiale </a:t>
            </a:r>
            <a:r>
              <a:rPr lang="en-GB" dirty="0"/>
              <a:t>(rispetto a un essere umano) </a:t>
            </a:r>
            <a:r>
              <a:rPr lang="en-GB" b="1" dirty="0"/>
              <a:t>riduce leggermente la percezione di affidabilità</a:t>
            </a:r>
            <a:r>
              <a:rPr lang="en-GB" dirty="0"/>
              <a:t>, che a sua volta riduce la fiducia interpersonale.</a:t>
            </a:r>
          </a:p>
          <a:p>
            <a:pPr lvl="1"/>
            <a:r>
              <a:rPr lang="en-GB" dirty="0"/>
              <a:t>Statistiche: Modello di equazione strutturale; composizione del team → affidabilità (</a:t>
            </a:r>
            <a:r>
              <a:rPr lang="en-GB" dirty="0"/>
              <a:t>b≈−.19, </a:t>
            </a:r>
            <a:r>
              <a:rPr lang="en-GB" dirty="0"/>
              <a:t>p=.03); affidabilità → fiducia interpersonale (</a:t>
            </a:r>
            <a:r>
              <a:rPr lang="en-GB" dirty="0"/>
              <a:t>b≈.69, </a:t>
            </a:r>
            <a:r>
              <a:rPr lang="en-GB" i="1" dirty="0"/>
              <a:t>p</a:t>
            </a:r>
            <a:r>
              <a:rPr lang="en-GB" dirty="0"/>
              <a:t>&lt;.001); effetto indiretto del "compagno di squadra AI" sulla fiducia interpersonale tramite l'affidabilità significativo (</a:t>
            </a:r>
            <a:r>
              <a:rPr lang="en-GB" dirty="0"/>
              <a:t>b≈−.13, 95% CI esclude 0). Nessun effetto tramite la somiglianza.</a:t>
            </a:r>
          </a:p>
          <a:p>
            <a:r>
              <a:rPr lang="en-GB" b="1" dirty="0"/>
              <a:t>Studio 2 (106 triadi): </a:t>
            </a:r>
            <a:r>
              <a:rPr lang="en-GB" dirty="0"/>
              <a:t>quando i team sono composti da </a:t>
            </a:r>
            <a:r>
              <a:rPr lang="en-GB" b="1" dirty="0"/>
              <a:t>un'IA + due esseri umani</a:t>
            </a:r>
            <a:r>
              <a:rPr lang="en-GB" dirty="0"/>
              <a:t>, </a:t>
            </a:r>
            <a:r>
              <a:rPr lang="en-GB" b="1" dirty="0"/>
              <a:t>non</a:t>
            </a:r>
            <a:r>
              <a:rPr lang="en-GB" dirty="0"/>
              <a:t> ci sono </a:t>
            </a:r>
            <a:r>
              <a:rPr lang="en-GB" b="1" dirty="0"/>
              <a:t>differenze significative </a:t>
            </a:r>
            <a:r>
              <a:rPr lang="en-GB" dirty="0"/>
              <a:t>rispetto ai team composti solo da esseri umani in termini di fiducia interpersonale o fiducia nel team; al contrario, </a:t>
            </a:r>
            <a:r>
              <a:rPr lang="en-GB" b="1" dirty="0"/>
              <a:t>una maggiore affidabilità percepita e una maggiore somiglianza predicono una maggiore fiducia interpersonale, che a sua volta predice la fiducia nel team </a:t>
            </a:r>
            <a:r>
              <a:rPr lang="en-GB" dirty="0"/>
              <a:t>per entrambi i tipi di team. La mediazione di "IA vs esseri umani" attraverso la fiducia interpersonale </a:t>
            </a:r>
            <a:r>
              <a:rPr lang="en-GB" b="1" dirty="0"/>
              <a:t>non</a:t>
            </a:r>
            <a:r>
              <a:rPr lang="en-GB" dirty="0"/>
              <a:t> è </a:t>
            </a:r>
            <a:r>
              <a:rPr lang="en-GB" b="1" dirty="0"/>
              <a:t>significativa</a:t>
            </a:r>
            <a:r>
              <a:rPr lang="en-GB" dirty="0"/>
              <a:t>.</a:t>
            </a:r>
          </a:p>
          <a:p>
            <a:r>
              <a:rPr lang="en-GB" b="1" dirty="0"/>
              <a:t>Conclusione per la tua slide: </a:t>
            </a:r>
            <a:r>
              <a:rPr lang="en-GB" i="1" dirty="0"/>
              <a:t>la fiducia nel team può emergere in modo simile nei team uomo-IA e uomo-uomo; ciò che conta non è "IA vs uomo" di per sé, ma se il compagno di squadra IA è visto come affidabile e simile. Piccola ma reale penalizzazione della fiducia per l'IA nei team 1:1; questa scompare nei team di 3 persone quando gli esseri umani sono la maggioranza.</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A808AA-9984-4FFB-AD86-FC2195BAC14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64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41725529"/>
      </p:ext>
    </p:extLst>
  </p:cSld>
  <p:clrMapOvr>
    <a:masterClrMapping/>
  </p:clrMapOvr>
</p:notes>
</file>

<file path=ppt/notesSlides/notesSlide3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Zhou &amp; Gorman (2024) – Tempistica della comunicazione vs sequenzialità nei team uomo-IA</a:t>
            </a:r>
            <a:r>
              <a:rPr lang="en-GB" dirty="0"/>
              <a:t> </a:t>
            </a:r>
          </a:p>
          <a:p>
            <a:r>
              <a:rPr lang="en-GB" dirty="0"/>
              <a:t>zhou-gorman-2024-the-impact-of-…</a:t>
            </a:r>
          </a:p>
          <a:p>
            <a:r>
              <a:rPr lang="en-GB" b="1" dirty="0"/>
              <a:t>Cosa hanno fatto:</a:t>
            </a:r>
            <a:r>
              <a:rPr lang="en-GB" dirty="0"/>
              <a:t> 20 team composti da tre persone hanno simulato missioni con droni (navigatore, fotografo, pilota). Hanno confrontato </a:t>
            </a:r>
            <a:r>
              <a:rPr lang="en-GB" b="1" dirty="0"/>
              <a:t>team composti esclusivamente da esseri umani </a:t>
            </a:r>
            <a:r>
              <a:rPr lang="en-GB" dirty="0"/>
              <a:t>con </a:t>
            </a:r>
            <a:r>
              <a:rPr lang="en-GB" b="1" dirty="0"/>
              <a:t>team con un pilota AI</a:t>
            </a:r>
            <a:r>
              <a:rPr lang="en-GB" dirty="0"/>
              <a:t>. Hanno esaminato </a:t>
            </a:r>
            <a:r>
              <a:rPr lang="en-GB" b="1" dirty="0"/>
              <a:t>l'ordine dei messaggi (sequenzialità) </a:t>
            </a:r>
            <a:r>
              <a:rPr lang="en-GB" dirty="0"/>
              <a:t>e </a:t>
            </a:r>
            <a:r>
              <a:rPr lang="en-GB" b="1" dirty="0"/>
              <a:t>il momento in cui sono stati inviati (tempistica) </a:t>
            </a:r>
            <a:r>
              <a:rPr lang="en-GB" dirty="0"/>
              <a:t>utilizzando l'analisi di ricorrenza (% determinismo, 0-100 = modelli più rigidi/strutturati).</a:t>
            </a:r>
          </a:p>
          <a:p>
            <a:r>
              <a:rPr lang="en-GB" b="1" dirty="0"/>
              <a:t>Risultati chiave (per la classe):</a:t>
            </a:r>
            <a:endParaRPr lang="en-GB" dirty="0"/>
          </a:p>
          <a:p>
            <a:pPr lvl="1"/>
            <a:r>
              <a:rPr lang="en-GB" b="1" dirty="0"/>
              <a:t>Tempistica: </a:t>
            </a:r>
            <a:r>
              <a:rPr lang="en-GB" dirty="0"/>
              <a:t>i team composti da esseri umani e IA hanno mostrato </a:t>
            </a:r>
            <a:r>
              <a:rPr lang="en-GB" b="1" dirty="0"/>
              <a:t>modelli di tempistica più rigidi/fissi </a:t>
            </a:r>
            <a:r>
              <a:rPr lang="en-GB" dirty="0"/>
              <a:t>rispetto ai team composti solo da esseri umani: effetto principale significativo del tipo di team sulla tempistica %DET, </a:t>
            </a:r>
            <a:r>
              <a:rPr lang="en-GB" i="1" dirty="0"/>
              <a:t>F</a:t>
            </a:r>
            <a:r>
              <a:rPr lang="en-GB" dirty="0"/>
              <a:t>(1,19)=6,69, </a:t>
            </a:r>
            <a:r>
              <a:rPr lang="en-GB" dirty="0"/>
              <a:t>p=.02, ηp²=.26 → i team AI sono meno flessibili nei tempi di comunicazione.</a:t>
            </a:r>
          </a:p>
          <a:p>
            <a:pPr lvl="1"/>
            <a:r>
              <a:rPr lang="en-GB" b="1" dirty="0"/>
              <a:t>Sequenzialità: </a:t>
            </a:r>
            <a:r>
              <a:rPr lang="en-GB" dirty="0"/>
              <a:t>nessuna differenza significativa tra i tipi di team nei modelli di sequenzialità (nessun effetto principale o di interazione nell'ANOVA).</a:t>
            </a:r>
          </a:p>
          <a:p>
            <a:pPr lvl="1"/>
            <a:r>
              <a:rPr lang="en-GB" b="1" dirty="0"/>
              <a:t>Collegamento con le prestazioni:</a:t>
            </a:r>
            <a:endParaRPr lang="en-GB" dirty="0"/>
          </a:p>
          <a:p>
            <a:pPr lvl="2"/>
            <a:r>
              <a:rPr lang="en-GB" b="1" dirty="0"/>
              <a:t>Sequenze più strutturate = prestazioni migliori. </a:t>
            </a:r>
            <a:r>
              <a:rPr lang="en-GB" dirty="0"/>
              <a:t>Una sequenza %DET più elevata ha predetto in modo significativo (lineare + quadratico) sia </a:t>
            </a:r>
            <a:r>
              <a:rPr lang="en-GB" b="1" dirty="0"/>
              <a:t>le prestazioni complessive del team </a:t>
            </a:r>
            <a:r>
              <a:rPr lang="en-GB" dirty="0"/>
              <a:t>che </a:t>
            </a:r>
            <a:r>
              <a:rPr lang="en-GB" b="1" dirty="0"/>
              <a:t>l'efficienza di elaborazione </a:t>
            </a:r>
            <a:r>
              <a:rPr lang="en-GB" dirty="0"/>
              <a:t>(tutti </a:t>
            </a:r>
            <a:r>
              <a:rPr lang="en-GB" i="1" dirty="0"/>
              <a:t>p </a:t>
            </a:r>
            <a:r>
              <a:rPr lang="en-GB" dirty="0"/>
              <a:t>≤ .003).</a:t>
            </a:r>
          </a:p>
          <a:p>
            <a:pPr lvl="2"/>
            <a:r>
              <a:rPr lang="en-GB" b="1" dirty="0"/>
              <a:t>La %DET di tempistica </a:t>
            </a:r>
            <a:r>
              <a:rPr lang="en-GB" b="1" i="1" dirty="0"/>
              <a:t>non</a:t>
            </a:r>
            <a:r>
              <a:rPr lang="en-GB" b="1" dirty="0"/>
              <a:t> ha </a:t>
            </a:r>
            <a:r>
              <a:rPr lang="en-GB" b="1" dirty="0"/>
              <a:t>predetto in modo significativo le prestazioni. </a:t>
            </a:r>
            <a:r>
              <a:rPr lang="en-GB" dirty="0"/>
              <a:t>La rigidità/flessibilità della tempistica non ha spiegato chi ha ottenuto risultati migliori.</a:t>
            </a:r>
          </a:p>
          <a:p>
            <a:r>
              <a:rPr lang="en-GB" b="1" dirty="0"/>
              <a:t>Conclusione per una diapositiva:</a:t>
            </a:r>
            <a:br>
              <a:rPr lang="en-GB" dirty="0"/>
            </a:br>
            <a:r>
              <a:rPr lang="en-GB" b="1" dirty="0"/>
              <a:t>Un ordine dei messaggi</a:t>
            </a:r>
            <a:r>
              <a:rPr lang="en-GB" dirty="0"/>
              <a:t> ben strutturato </a:t>
            </a:r>
            <a:r>
              <a:rPr lang="en-GB" dirty="0"/>
              <a:t>(chi dice cosa a chi) è più importante per le prestazioni del team rispetto a una tempistica perfettamente "umana". Gli attuali compagni di squadra AI tendono ad essere troppo rigidi nella tempistica; l'attenzione nella progettazione dovrebbe concentrarsi sul supporto </a:t>
            </a:r>
            <a:r>
              <a:rPr lang="en-GB" b="1" dirty="0"/>
              <a:t>di sequenze</a:t>
            </a:r>
            <a:r>
              <a:rPr lang="en-GB" dirty="0"/>
              <a:t> di comunicazione chiare e affidabili </a:t>
            </a:r>
            <a:r>
              <a:rPr lang="en-GB" dirty="0"/>
              <a:t>piuttosto che solo su chiacchiere naturali.</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A808AA-9984-4FFB-AD86-FC2195BAC14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65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25030912"/>
      </p:ext>
    </p:extLst>
  </p:cSld>
  <p:clrMapOvr>
    <a:masterClrMapping/>
  </p:clrMapOvr>
</p:notes>
</file>

<file path=ppt/notesSlides/notesSlide3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Collaborazione tra esseri umani e IA e formazione sulla sicurezza informatica: opportunità e sfide dell'analisi dell'apprendimento (Maennel &amp; Maennel, 2024)</a:t>
            </a:r>
            <a:r>
              <a:rPr lang="en-GB" dirty="0"/>
              <a:t> </a:t>
            </a:r>
          </a:p>
          <a:p>
            <a:r>
              <a:rPr lang="en-GB" dirty="0"/>
              <a:t>Human-AI_Collaboration_and_Cybe…</a:t>
            </a:r>
          </a:p>
          <a:p>
            <a:r>
              <a:rPr lang="en-GB" b="1" dirty="0"/>
              <a:t>Di cosa si tratta: </a:t>
            </a:r>
            <a:r>
              <a:rPr lang="en-GB" dirty="0"/>
              <a:t>documento concettuale/teorico che propone uno </a:t>
            </a:r>
            <a:r>
              <a:rPr lang="en-GB" b="1" dirty="0"/>
              <a:t>schema olistico </a:t>
            </a:r>
            <a:r>
              <a:rPr lang="en-GB" dirty="0"/>
              <a:t>su come gli esseri umani, gli strumenti di IA, i cyber range e l'analisi dell'apprendimento (LA) interagiscono nelle esercitazioni di sicurezza informatica (CSX).</a:t>
            </a:r>
          </a:p>
          <a:p>
            <a:r>
              <a:rPr lang="en-GB" b="1" dirty="0"/>
              <a:t>Idea chiave per la tua slide: </a:t>
            </a:r>
            <a:r>
              <a:rPr lang="en-GB" dirty="0"/>
              <a:t>per formare i futuri difensori informatici, dobbiamo (1) insegnare alle persone a collaborare con l'IA, (2) insegnare loro a rilevare quando l'IA è errata o manipolata e (3) utilizzare l'IA + LA per monitorare, supportare e personalizzare l'apprendimento in cyber range realistici.</a:t>
            </a:r>
          </a:p>
          <a:p>
            <a:r>
              <a:rPr lang="en-GB" b="1" dirty="0"/>
              <a:t>Punti salienti del modello: </a:t>
            </a:r>
            <a:r>
              <a:rPr lang="en-GB" dirty="0"/>
              <a:t>integra i processi informatici fondamentali (funzioni NIST, ciclo OODA), la collaborazione tra esseri umani e IA, l'IA avversaria, i dati multimodali (log, comandi, dati biometrici, ecc.) e il ciclo di vita CSX in un unico schema che collega </a:t>
            </a:r>
            <a:r>
              <a:rPr lang="en-GB" b="1" dirty="0"/>
              <a:t>teoria, strumenti e pratica</a:t>
            </a:r>
            <a:r>
              <a:rPr lang="en-GB" dirty="0"/>
              <a:t>.</a:t>
            </a:r>
          </a:p>
          <a:p>
            <a:r>
              <a:rPr lang="en-GB" b="1" dirty="0"/>
              <a:t>Note su statistiche/metodi: </a:t>
            </a:r>
            <a:r>
              <a:rPr lang="en-GB" dirty="0"/>
              <a:t>utilizza una </a:t>
            </a:r>
            <a:r>
              <a:rPr lang="en-GB" b="1" dirty="0"/>
              <a:t>logica di costruzione teorica + metodi misti</a:t>
            </a:r>
            <a:r>
              <a:rPr lang="en-GB" dirty="0"/>
              <a:t>, ma </a:t>
            </a:r>
            <a:r>
              <a:rPr lang="en-GB" b="1" dirty="0"/>
              <a:t>non</a:t>
            </a:r>
            <a:r>
              <a:rPr lang="en-GB" dirty="0"/>
              <a:t> riporta </a:t>
            </a:r>
            <a:r>
              <a:rPr lang="en-GB" b="1" dirty="0"/>
              <a:t>risultati quantitativi</a:t>
            </a:r>
            <a:r>
              <a:rPr lang="en-GB" dirty="0"/>
              <a:t>, sostenendo solo che </a:t>
            </a:r>
            <a:r>
              <a:rPr lang="en-GB" dirty="0"/>
              <a:t>in futuri lavori empirici </a:t>
            </a:r>
            <a:r>
              <a:rPr lang="en-GB" i="1" dirty="0"/>
              <a:t>dovrebbero </a:t>
            </a:r>
            <a:r>
              <a:rPr lang="en-GB" dirty="0"/>
              <a:t>essere utilizzate </a:t>
            </a:r>
            <a:r>
              <a:rPr lang="en-GB" dirty="0"/>
              <a:t>ricche analisi multimodali LA e AI </a:t>
            </a:r>
            <a:r>
              <a:rPr lang="en-GB" dirty="0"/>
              <a:t>per ricavare metriche (ad esempio, fiducia nell'AI, qualità della collaborazione, qualità della risposta).</a:t>
            </a:r>
          </a:p>
          <a:p>
            <a:r>
              <a:rPr lang="en-GB" dirty="0"/>
              <a:t>Per il tagline della diapositiva: </a:t>
            </a:r>
            <a:r>
              <a:rPr lang="en-GB" i="1" dirty="0"/>
              <a:t>"Documento quadro: definisce cosa misurare e come progettare esercitazioni informatiche uomo-IA, ma non fornisce ancora statistiche empiriche".</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A808AA-9984-4FFB-AD86-FC2195BAC14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66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05685142"/>
      </p:ext>
    </p:extLst>
  </p:cSld>
  <p:clrMapOvr>
    <a:masterClrMapping/>
  </p:clrMapOvr>
</p:notes>
</file>

<file path=ppt/notesSlides/notesSlide3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a:p>
            <a:endParaRPr lang="en-GB" dirty="0"/>
          </a:p>
          <a:p>
            <a:r>
              <a:rPr lang="en-GB" sz="1200" b="1" i="0" u="none" strike="noStrike" kern="1200" baseline="0" dirty="0">
                <a:solidFill>
                  <a:schemeClr val="tx1"/>
                </a:solidFill>
                <a:latin typeface="+mn-lt"/>
                <a:ea typeface="+mn-ea"/>
                <a:cs typeface="+mn-cs"/>
              </a:rPr>
              <a:t>il targeting della catena di approvvigionamento dell'IA</a:t>
            </a:r>
            <a:r>
              <a:rPr lang="en-GB" sz="1200" b="0" i="0" u="none" strike="noStrike" kern="1200" baseline="0" dirty="0">
                <a:solidFill>
                  <a:schemeClr val="tx1"/>
                </a:solidFill>
                <a:latin typeface="+mn-lt"/>
                <a:ea typeface="+mn-ea"/>
                <a:cs typeface="+mn-cs"/>
              </a:rPr>
              <a:t>, con modelli di machine learning (ML) ospitati compromessi e Python Package Indexes (</a:t>
            </a:r>
            <a:r>
              <a:rPr lang="en-GB" sz="1200" b="0" i="0" u="none" strike="noStrike" kern="1200" baseline="0" dirty="0" err="1">
                <a:solidFill>
                  <a:schemeClr val="tx1"/>
                </a:solidFill>
                <a:latin typeface="+mn-lt"/>
                <a:ea typeface="+mn-ea"/>
                <a:cs typeface="+mn-cs"/>
              </a:rPr>
              <a:t>PyPI</a:t>
            </a:r>
            <a:r>
              <a:rPr lang="en-GB" sz="1200" b="0" i="0" u="none" strike="noStrike" kern="1200" baseline="0" dirty="0">
                <a:solidFill>
                  <a:schemeClr val="tx1"/>
                </a:solidFill>
                <a:latin typeface="+mn-lt"/>
                <a:ea typeface="+mn-ea"/>
                <a:cs typeface="+mn-cs"/>
              </a:rPr>
              <a:t>) utilizzati, secondo quanto riferito, per distribuire </a:t>
            </a:r>
            <a:r>
              <a:rPr lang="en-GB" sz="1200" b="0" i="0" u="none" strike="noStrike" kern="1200" baseline="0" dirty="0">
                <a:solidFill>
                  <a:schemeClr val="tx1"/>
                </a:solidFill>
                <a:latin typeface="+mn-lt"/>
                <a:ea typeface="+mn-ea"/>
                <a:cs typeface="+mn-cs"/>
              </a:rPr>
              <a:t>pacchetti </a:t>
            </a:r>
            <a:r>
              <a:rPr lang="en-GB" sz="1200" b="0" i="0" u="none" strike="noStrike" kern="1200" baseline="0" dirty="0" err="1">
                <a:solidFill>
                  <a:schemeClr val="tx1"/>
                </a:solidFill>
                <a:latin typeface="+mn-lt"/>
                <a:ea typeface="+mn-ea"/>
                <a:cs typeface="+mn-cs"/>
              </a:rPr>
              <a:t>trojanizzati100</a:t>
            </a:r>
            <a:r>
              <a:rPr lang="en-GB" sz="1200" b="0" i="0" u="none" strike="noStrike" kern="1200" baseline="0" dirty="0">
                <a:solidFill>
                  <a:schemeClr val="tx1"/>
                </a:solidFill>
                <a:latin typeface="+mn-lt"/>
                <a:ea typeface="+mn-ea"/>
                <a:cs typeface="+mn-cs"/>
              </a:rPr>
              <a:t>, e un vettore di attacco alla catena di approvvigionamento chiamato "Rules File Backdoor", che consente l'iniezione di istruzioni dannose nei file di configurazione utilizzati dagli assistenti di codifica IA, come Cursor e GitHub Copilot101. È interessante notare che, con la crescente integrazione dell'IA generativa nello sviluppo di software, </a:t>
            </a:r>
            <a:r>
              <a:rPr lang="en-GB" sz="1200" b="0" i="0" u="none" strike="noStrike" kern="1200" baseline="0" dirty="0">
                <a:solidFill>
                  <a:schemeClr val="tx1"/>
                </a:solidFill>
                <a:latin typeface="+mn-lt"/>
                <a:ea typeface="+mn-ea"/>
                <a:cs typeface="+mn-cs"/>
              </a:rPr>
              <a:t>è stato introdotto </a:t>
            </a:r>
            <a:r>
              <a:rPr lang="en-GB" sz="1200" b="0" i="0" u="none" strike="noStrike" kern="1200" baseline="0" dirty="0">
                <a:solidFill>
                  <a:schemeClr val="tx1"/>
                </a:solidFill>
                <a:latin typeface="+mn-lt"/>
                <a:ea typeface="+mn-ea"/>
                <a:cs typeface="+mn-cs"/>
              </a:rPr>
              <a:t>il termine </a:t>
            </a:r>
            <a:r>
              <a:rPr lang="en-GB" sz="1200" b="0" i="0" u="none" strike="noStrike" kern="1200" baseline="0" dirty="0">
                <a:solidFill>
                  <a:schemeClr val="tx1"/>
                </a:solidFill>
                <a:latin typeface="+mn-lt"/>
                <a:ea typeface="+mn-ea"/>
                <a:cs typeface="+mn-cs"/>
              </a:rPr>
              <a:t>"slopsquatting"102. Sebbene le prove disponibili pubblicamente suggeriscano che l'uso improprio di LLM e altri strumenti di IA sia più frequente rispetto ai tentativi diretti di </a:t>
            </a:r>
            <a:r>
              <a:rPr lang="en-GB" sz="1200" b="1" i="0" u="none" strike="noStrike" kern="1200" baseline="0" dirty="0">
                <a:solidFill>
                  <a:schemeClr val="tx1"/>
                </a:solidFill>
                <a:latin typeface="+mn-lt"/>
                <a:ea typeface="+mn-ea"/>
                <a:cs typeface="+mn-cs"/>
              </a:rPr>
              <a:t>compromettere i sistemi di IA</a:t>
            </a:r>
            <a:r>
              <a:rPr lang="en-GB" sz="1200" b="0" i="0" u="none" strike="noStrike" kern="1200" baseline="0" dirty="0">
                <a:solidFill>
                  <a:schemeClr val="tx1"/>
                </a:solidFill>
                <a:latin typeface="+mn-lt"/>
                <a:ea typeface="+mn-ea"/>
                <a:cs typeface="+mn-cs"/>
              </a:rPr>
              <a:t>, i ricercatori hanno identificato diverse prove di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mn-lt"/>
                <a:ea typeface="+mn-ea"/>
                <a:cs typeface="+mn-cs"/>
              </a:rPr>
              <a:t>concetto (PoC) in base alle quali un set di intrusioni potrebbe sovvertire la funzione prevista dei modelli di IA per scopi dannosi103. La maggiore integrazione dei sistemi di IA negli ambienti aziendali introduce una </a:t>
            </a:r>
            <a:r>
              <a:rPr lang="en-GB" sz="1200" b="1" i="0" u="none" strike="noStrike" kern="1200" baseline="0" dirty="0">
                <a:solidFill>
                  <a:schemeClr val="tx1"/>
                </a:solidFill>
                <a:latin typeface="+mn-lt"/>
                <a:ea typeface="+mn-ea"/>
                <a:cs typeface="+mn-cs"/>
              </a:rPr>
              <a:t>nuova superficie di attacco </a:t>
            </a:r>
            <a:r>
              <a:rPr lang="en-GB" sz="1200" b="0" i="0" u="none" strike="noStrike" kern="1200" baseline="0" dirty="0">
                <a:solidFill>
                  <a:schemeClr val="tx1"/>
                </a:solidFill>
                <a:latin typeface="+mn-lt"/>
                <a:ea typeface="+mn-ea"/>
                <a:cs typeface="+mn-cs"/>
              </a:rPr>
              <a:t>potenzialmente vulnerabile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un attacco alla catena di approvvigionamento in cui gli autori delle minacce registrano </a:t>
            </a:r>
            <a:r>
              <a:rPr lang="en-GB" dirty="0"/>
              <a:t>nomi di pacchetti </a:t>
            </a:r>
            <a:r>
              <a:rPr lang="en-GB" i="1" dirty="0"/>
              <a:t>allucinati </a:t>
            </a:r>
            <a:r>
              <a:rPr lang="en-GB" dirty="0"/>
              <a:t>suggeriti dagli strumenti di codifica dell'IA, quindi pubblicano versioni dannose per compromettere gli utenti che si fidano di tali output dell'IA.</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3313C-A1A9-4AF1-9751-4F23D53FA02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67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82991494"/>
      </p:ext>
    </p:extLst>
  </p:cSld>
  <p:clrMapOvr>
    <a:masterClrMapping/>
  </p:clrMapOvr>
</p:notes>
</file>

<file path=ppt/notesSlides/notesSlide3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 slopsquatting è una tempesta perfetta di ottimismo nei confronti dell'IA e vulnerabilità della catena di approvvigionamento. Quando gli assistenti IA inventano nomi di dipendenze, gli aggressori possono registrarli più velocemente di quanto gli sviluppatori possano controllarli. Nel settore delle vie navigabili, dove la sicurezza OT e l'integrità dei dati sono fondamentali, ciò potrebbe provocare una serie di interruzioni nel mondo reale. La nostra conclusione: verificare ogni dipendenza, fidarsi ma verificare i risultati dell'IA e integrare SBOM (Software Bill of Materials), un elenco di inventario di tutti i componenti software, le librerie e le dipendenze utilizzati in un sistema. Mostra cosa c'è all'interno del software in modo da poter identificare rapidamente le vulnerabilità, tenere traccia degli aggiornamenti e rispondere agli incidenti. Nel settore delle vie navigabili, gli SBOM aiutano a garantire trasparenza e resilienza rivelando se i sistemi critici si basano su codice rischioso o compromesso.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3313C-A1A9-4AF1-9751-4F23D53FA02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68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82714119"/>
      </p:ext>
    </p:extLst>
  </p:cSld>
  <p:clrMapOvr>
    <a:masterClrMapping/>
  </p:clrMapOvr>
</p:notes>
</file>

<file path=ppt/notesSlides/notesSlide3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Fiducia, velocità e compiacimento nell'era degli strumenti di intelligenza artificiale</a:t>
            </a:r>
            <a:endParaRPr lang="en-GB" dirty="0"/>
          </a:p>
          <a:p>
            <a:r>
              <a:rPr lang="en-GB" dirty="0"/>
              <a:t>La tecnologia non fallisce, sono le persone a farlo. L'eccessiva fiducia nell'IA e la pressione produttiva causano errori. Affrontando i fattori umani (formazione, attriti nei processi e cultura della segnalazione), colmiamo il divario che </a:t>
            </a:r>
            <a:r>
              <a:rPr lang="en-GB" dirty="0"/>
              <a:t>attacchi come </a:t>
            </a:r>
            <a:r>
              <a:rPr lang="en-GB" dirty="0" err="1"/>
              <a:t>lo slopsquatting </a:t>
            </a:r>
            <a:r>
              <a:rPr lang="en-GB" dirty="0"/>
              <a:t>e simili sfruttano.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3313C-A1A9-4AF1-9751-4F23D53FA02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69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41846605"/>
      </p:ext>
    </p:extLst>
  </p:cSld>
  <p:clrMapOvr>
    <a:masterClrMapping/>
  </p:clrMapOvr>
</p:notes>
</file>

<file path=ppt/notesSlides/notesSlide3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A808AA-9984-4FFB-AD86-FC2195BAC14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74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2337794"/>
      </p:ext>
    </p:extLst>
  </p:cSld>
  <p:clrMapOvr>
    <a:masterClrMapping/>
  </p:clrMapOvr>
</p:notes>
</file>

<file path=ppt/notesSlides/notesSlide4.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17B76-A355-6C4D-07B2-1DBE4E92A832}"/>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F37A0E85-41BF-6460-3666-19FCCBBE57C1}"/>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8A5D28FD-1375-40B4-C00D-DA572696A274}"/>
              </a:ext>
            </a:extLst>
          </p:cNvPr>
          <p:cNvSpPr>
            <a:spLocks noGrp="1"/>
          </p:cNvSpPr>
          <p:nvPr>
            <p:ph type="body" idx="1"/>
          </p:nvPr>
        </p:nvSpPr>
        <p:spPr/>
        <p:txBody>
          <a:bodyPr/>
          <a:lstStyle/>
          <a:p>
            <a:r>
              <a:rPr lang="nb-NO" sz="1200" kern="1200" dirty="0">
                <a:solidFill>
                  <a:schemeClr val="tx1"/>
                </a:solidFill>
                <a:effectLst/>
                <a:latin typeface="+mn-lt"/>
                <a:ea typeface="+mn-ea"/>
                <a:cs typeface="+mn-cs"/>
              </a:rPr>
              <a:t>Per il colloquio ti chiediamo di prepararti e riflettere sui seguenti punti:  </a:t>
            </a:r>
            <a:endParaRPr lang="en-US" sz="1200" kern="1200" dirty="0">
              <a:solidFill>
                <a:schemeClr val="tx1"/>
              </a:solidFill>
              <a:effectLst/>
              <a:latin typeface="+mn-lt"/>
              <a:ea typeface="+mn-ea"/>
              <a:cs typeface="+mn-cs"/>
            </a:endParaRPr>
          </a:p>
          <a:p>
            <a:pPr lvl="0"/>
            <a:r>
              <a:rPr lang="nb-NO" sz="1200" kern="1200" dirty="0">
                <a:solidFill>
                  <a:schemeClr val="tx1"/>
                </a:solidFill>
                <a:effectLst/>
                <a:latin typeface="+mn-lt"/>
                <a:ea typeface="+mn-ea"/>
                <a:cs typeface="+mn-cs"/>
              </a:rPr>
              <a:t>Dovrai tenere una presentazione di 10 minuti su un argomento a tua scelta nell'ambito della cognizione e della tecnologia </a:t>
            </a:r>
            <a:endParaRPr lang="en-US" sz="1200" kern="1200" dirty="0">
              <a:solidFill>
                <a:schemeClr val="tx1"/>
              </a:solidFill>
              <a:effectLst/>
              <a:latin typeface="+mn-lt"/>
              <a:ea typeface="+mn-ea"/>
              <a:cs typeface="+mn-cs"/>
            </a:endParaRPr>
          </a:p>
          <a:p>
            <a:pPr lvl="0"/>
            <a:r>
              <a:rPr lang="nb-NO" sz="1200" kern="1200" dirty="0">
                <a:solidFill>
                  <a:schemeClr val="tx1"/>
                </a:solidFill>
                <a:effectLst/>
                <a:latin typeface="+mn-lt"/>
                <a:ea typeface="+mn-ea"/>
                <a:cs typeface="+mn-cs"/>
              </a:rPr>
              <a:t>Due argomenti centrali del programma di master sono la psicologia cognitiva applicata e l'interazione dell'uomo con la tecnologia. Qual è l'argomento che ti è più congeniale? Cosa includeresti in questo argomento a livello di master?  Ti invitiamo a redigere una bozza di ciò che ritieni essere il più importante in un argomento di questo tipo.</a:t>
            </a:r>
            <a:endParaRPr lang="en-US" sz="1200" kern="1200" dirty="0">
              <a:solidFill>
                <a:schemeClr val="tx1"/>
              </a:solidFill>
              <a:effectLst/>
              <a:latin typeface="+mn-lt"/>
              <a:ea typeface="+mn-ea"/>
              <a:cs typeface="+mn-cs"/>
            </a:endParaRPr>
          </a:p>
          <a:p>
            <a:endParaRPr lang="en-US" dirty="0"/>
          </a:p>
        </p:txBody>
      </p:sp>
      <p:sp>
        <p:nvSpPr>
          <p:cNvPr id="4" name="Plassholder for lysbildenummer 3">
            <a:extLst>
              <a:ext uri="{FF2B5EF4-FFF2-40B4-BE49-F238E27FC236}">
                <a16:creationId xmlns:a16="http://schemas.microsoft.com/office/drawing/2014/main" id="{B4AB5BB3-681E-2C2B-59CD-83FB555CAFF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025ECA-9E06-4E56-A3BB-817CF4DE30E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81705761"/>
      </p:ext>
    </p:extLst>
  </p:cSld>
  <p:clrMapOvr>
    <a:masterClrMapping/>
  </p:clrMapOvr>
</p:notes>
</file>

<file path=ppt/notesSlides/notesSlide5.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0ADA0-1770-FCDB-22E0-318A8B741B2B}"/>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EE25D740-F1E7-06ED-2445-9BC6C618DB1E}"/>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8CDBE0B9-9E5F-1E1C-B680-A68E45A35254}"/>
              </a:ext>
            </a:extLst>
          </p:cNvPr>
          <p:cNvSpPr>
            <a:spLocks noGrp="1"/>
          </p:cNvSpPr>
          <p:nvPr>
            <p:ph type="body" idx="1"/>
          </p:nvPr>
        </p:nvSpPr>
        <p:spPr/>
        <p:txBody>
          <a:bodyPr/>
          <a:lstStyle/>
          <a:p>
            <a:r>
              <a:rPr lang="nb-NO" dirty="0" err="1"/>
              <a:t>Equ</a:t>
            </a:r>
            <a:r>
              <a:rPr lang="nb-NO" dirty="0" err="1"/>
              <a:t>iv</a:t>
            </a:r>
            <a:r>
              <a:rPr lang="nb-NO" dirty="0" err="1"/>
              <a:t>oco</a:t>
            </a:r>
            <a:r>
              <a:rPr lang="nb-NO" dirty="0"/>
              <a:t>: </a:t>
            </a:r>
            <a:r>
              <a:rPr lang="nb-NO" dirty="0" err="1"/>
              <a:t>la </a:t>
            </a:r>
            <a:r>
              <a:rPr lang="nb-NO" dirty="0" err="1"/>
              <a:t>presenza </a:t>
            </a:r>
            <a:r>
              <a:rPr lang="nb-NO" dirty="0"/>
              <a:t>di </a:t>
            </a:r>
            <a:r>
              <a:rPr lang="nb-NO" dirty="0" err="1"/>
              <a:t>diverse </a:t>
            </a:r>
            <a:r>
              <a:rPr lang="nb-NO" baseline="0" dirty="0" err="1"/>
              <a:t>interpretazioni</a:t>
            </a:r>
            <a:r>
              <a:rPr lang="nb-NO" baseline="0" dirty="0"/>
              <a:t> divergenti </a:t>
            </a:r>
            <a:r>
              <a:rPr lang="nb-NO" baseline="0" dirty="0"/>
              <a:t>di un </a:t>
            </a:r>
            <a:r>
              <a:rPr lang="nb-NO" baseline="0" dirty="0" err="1"/>
              <a:t>dominio </a:t>
            </a:r>
            <a:r>
              <a:rPr lang="nb-NO" baseline="0" dirty="0" err="1"/>
              <a:t>decisionale</a:t>
            </a:r>
            <a:endParaRPr lang="nb-NO" baseline="0" dirty="0"/>
          </a:p>
          <a:p>
            <a:r>
              <a:rPr lang="nb-NO" baseline="0" dirty="0"/>
              <a:t>IE: </a:t>
            </a:r>
            <a:r>
              <a:rPr lang="nb-NO" baseline="0" dirty="0" err="1"/>
              <a:t>interessi </a:t>
            </a:r>
            <a:r>
              <a:rPr lang="nb-NO" baseline="0" dirty="0" err="1"/>
              <a:t>contrastanti </a:t>
            </a:r>
            <a:r>
              <a:rPr lang="nb-NO" baseline="0" dirty="0"/>
              <a:t>di stakeholder, </a:t>
            </a:r>
            <a:r>
              <a:rPr lang="nb-NO" baseline="0" dirty="0" err="1"/>
              <a:t>clienti </a:t>
            </a:r>
            <a:r>
              <a:rPr lang="nb-NO" baseline="0" dirty="0"/>
              <a:t>e responsabili politici – </a:t>
            </a:r>
            <a:r>
              <a:rPr lang="nb-NO" baseline="0" dirty="0" err="1"/>
              <a:t>trasforma </a:t>
            </a:r>
            <a:r>
              <a:rPr lang="nb-NO" baseline="0" dirty="0"/>
              <a:t>la DM </a:t>
            </a:r>
            <a:r>
              <a:rPr lang="nb-NO" baseline="0" dirty="0" err="1"/>
              <a:t>oggettiva </a:t>
            </a:r>
            <a:r>
              <a:rPr lang="nb-NO" baseline="0" dirty="0" err="1"/>
              <a:t>in </a:t>
            </a:r>
            <a:r>
              <a:rPr lang="nb-NO" baseline="0" dirty="0" err="1"/>
              <a:t>un processo </a:t>
            </a:r>
            <a:r>
              <a:rPr lang="nb-NO" baseline="0" dirty="0" err="1"/>
              <a:t>soggettivo </a:t>
            </a:r>
            <a:r>
              <a:rPr lang="nb-NO" baseline="0" dirty="0"/>
              <a:t>e </a:t>
            </a:r>
            <a:r>
              <a:rPr lang="nb-NO" baseline="0" dirty="0" err="1"/>
              <a:t>politico </a:t>
            </a:r>
            <a:r>
              <a:rPr lang="nb-NO" baseline="0" dirty="0" err="1"/>
              <a:t>che </a:t>
            </a:r>
            <a:r>
              <a:rPr lang="nb-NO" baseline="0" dirty="0" err="1"/>
              <a:t>cerca </a:t>
            </a:r>
            <a:r>
              <a:rPr lang="nb-NO" baseline="0" dirty="0"/>
              <a:t>di </a:t>
            </a:r>
            <a:r>
              <a:rPr lang="nb-NO" baseline="0" dirty="0" err="1"/>
              <a:t>soddisfare </a:t>
            </a:r>
            <a:r>
              <a:rPr lang="nb-NO" baseline="0" dirty="0" err="1"/>
              <a:t>le </a:t>
            </a:r>
            <a:r>
              <a:rPr lang="nb-NO" baseline="0" dirty="0" err="1"/>
              <a:t>esigenze </a:t>
            </a:r>
            <a:r>
              <a:rPr lang="nb-NO" baseline="0" dirty="0" err="1"/>
              <a:t>contrastanti</a:t>
            </a:r>
            <a:r>
              <a:rPr lang="nb-NO" baseline="0" dirty="0"/>
              <a:t>.</a:t>
            </a:r>
            <a:endParaRPr lang="en-US" dirty="0"/>
          </a:p>
        </p:txBody>
      </p:sp>
      <p:sp>
        <p:nvSpPr>
          <p:cNvPr id="4" name="Plassholder for lysbildenummer 3">
            <a:extLst>
              <a:ext uri="{FF2B5EF4-FFF2-40B4-BE49-F238E27FC236}">
                <a16:creationId xmlns:a16="http://schemas.microsoft.com/office/drawing/2014/main" id="{F096F3C9-2363-6F58-587F-1E9D6984C64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025ECA-9E06-4E56-A3BB-817CF4DE30E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94714592"/>
      </p:ext>
    </p:extLst>
  </p:cSld>
  <p:clrMapOvr>
    <a:masterClrMapping/>
  </p:clrMapOvr>
</p:notes>
</file>

<file path=ppt/notesSlides/notesSlide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1F1F1F"/>
                </a:solidFill>
                <a:effectLst/>
                <a:highlight>
                  <a:srgbClr val="FFFFFF"/>
                </a:highlight>
                <a:latin typeface="Google Sans"/>
              </a:rPr>
              <a:t>Grazie all'intelligenza artificiale generativa, i truffatori possono ora inviare e-mail di phishing per eliminare le barriere linguistiche, rispondere in tempo reale e automatizzare quasi istantaneamente campagne personalizzate di massa che rendono più facile falsificare i domini e ottenere l'accesso a dati sensibili.</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ED498D-6977-40EC-8E5E-7EB644D5E75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t>14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79715453"/>
      </p:ext>
    </p:extLst>
  </p:cSld>
  <p:clrMapOvr>
    <a:masterClrMapping/>
  </p:clrMapOvr>
</p:notes>
</file>

<file path=ppt/notesSlides/notesSlide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ED498D-6977-40EC-8E5E-7EB644D5E75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t>21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87754840"/>
      </p:ext>
    </p:extLst>
  </p:cSld>
  <p:clrMapOvr>
    <a:masterClrMapping/>
  </p:clrMapOvr>
</p:notes>
</file>

<file path=ppt/notesSlides/notesSlide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Heiding, F., </a:t>
            </a:r>
            <a:r>
              <a:rPr lang="en-GB" b="0" i="0" dirty="0" err="1">
                <a:solidFill>
                  <a:srgbClr val="222222"/>
                </a:solidFill>
                <a:effectLst/>
                <a:latin typeface="Arial" panose="020B0604020202020204" pitchFamily="34" charset="0"/>
              </a:rPr>
              <a:t>Lermen</a:t>
            </a:r>
            <a:r>
              <a:rPr lang="en-GB" b="0" i="0" dirty="0">
                <a:solidFill>
                  <a:srgbClr val="222222"/>
                </a:solidFill>
                <a:effectLst/>
                <a:latin typeface="Arial" panose="020B0604020202020204" pitchFamily="34" charset="0"/>
              </a:rPr>
              <a:t>, S., Kao, A., Schneier, B. e Vishwanath, A. (2024). Valutazione della capacità dei modelli linguistici di grandi dimensioni di lanciare campagne di spear phishing completamente automatizzate: convalidato su soggetti umani. </a:t>
            </a:r>
            <a:r>
              <a:rPr lang="en-GB" b="0" i="1" dirty="0">
                <a:solidFill>
                  <a:srgbClr val="222222"/>
                </a:solidFill>
                <a:effectLst/>
                <a:latin typeface="Arial" panose="020B0604020202020204" pitchFamily="34" charset="0"/>
              </a:rPr>
              <a:t>Preprint </a:t>
            </a:r>
            <a:r>
              <a:rPr lang="en-GB" b="0" i="1" dirty="0" err="1">
                <a:solidFill>
                  <a:srgbClr val="222222"/>
                </a:solidFill>
                <a:effectLst/>
                <a:latin typeface="Arial" panose="020B0604020202020204" pitchFamily="34" charset="0"/>
              </a:rPr>
              <a:t>arXiv </a:t>
            </a:r>
            <a:r>
              <a:rPr lang="en-GB" b="0" i="1" dirty="0">
                <a:solidFill>
                  <a:srgbClr val="222222"/>
                </a:solidFill>
                <a:effectLst/>
                <a:latin typeface="Arial" panose="020B0604020202020204" pitchFamily="34" charset="0"/>
              </a:rPr>
              <a:t>arXiv:2412.00586</a:t>
            </a:r>
            <a:r>
              <a:rPr lang="en-GB" b="0" i="0" dirty="0">
                <a:solidFill>
                  <a:srgbClr val="222222"/>
                </a:solidFill>
                <a:effectLst/>
                <a:latin typeface="Arial" panose="020B0604020202020204" pitchFamily="34" charset="0"/>
              </a:rPr>
              <a: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941E71-7984-4CC9-BF67-C1E92A3A396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48298411"/>
      </p:ext>
    </p:extLst>
  </p:cSld>
  <p:clrMapOvr>
    <a:masterClrMapping/>
  </p:clrMapOvr>
</p:notes>
</file>

<file path=ppt/notesSlides/notesSlide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B679C-477F-4ADA-A871-DCAFB5E861C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t>33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9317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CF40E5-5E93-D75C-3C54-A68F6E1FD99C}"/>
              </a:ext>
            </a:extLst>
          </p:cNvPr>
          <p:cNvSpPr>
            <a:spLocks noGrp="1"/>
          </p:cNvSpPr>
          <p:nvPr>
            <p:ph type="dt" sz="half" idx="10"/>
          </p:nvPr>
        </p:nvSpPr>
        <p:spPr/>
        <p:txBody>
          <a:bodyPr/>
          <a:lstStyle/>
          <a:p>
            <a:fld id="{AB9D92DC-7F20-49B8-83FF-D7AB84E24A1A}" type="datetimeFigureOut">
              <a:rPr lang="en-GB" smtClean="0"/>
              <a:t>04/02/2026</a:t>
            </a:fld>
            <a:endParaRPr lang="en-GB"/>
          </a:p>
        </p:txBody>
      </p:sp>
      <p:sp>
        <p:nvSpPr>
          <p:cNvPr id="3" name="Footer Placeholder 2">
            <a:extLst>
              <a:ext uri="{FF2B5EF4-FFF2-40B4-BE49-F238E27FC236}">
                <a16:creationId xmlns:a16="http://schemas.microsoft.com/office/drawing/2014/main" id="{84BF693E-E51A-4856-2B39-D68398727A3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8DA5DA6-FC00-1F6F-DCAC-87344565302E}"/>
              </a:ext>
            </a:extLst>
          </p:cNvPr>
          <p:cNvSpPr>
            <a:spLocks noGrp="1"/>
          </p:cNvSpPr>
          <p:nvPr>
            <p:ph type="sldNum" sz="quarter" idx="12"/>
          </p:nvPr>
        </p:nvSpPr>
        <p:spPr/>
        <p:txBody>
          <a:bodyPr/>
          <a:lstStyle/>
          <a:p>
            <a:fld id="{918F542F-25AB-45B6-99E2-788AC63A0588}" type="slidenum">
              <a:rPr lang="en-GB" smtClean="0"/>
              <a:t>‹#›</a:t>
            </a:fld>
            <a:endParaRPr lang="en-GB"/>
          </a:p>
        </p:txBody>
      </p:sp>
    </p:spTree>
    <p:extLst>
      <p:ext uri="{BB962C8B-B14F-4D97-AF65-F5344CB8AC3E}">
        <p14:creationId xmlns:p14="http://schemas.microsoft.com/office/powerpoint/2010/main" val="2777310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A2541-7A25-69A7-67AD-9C916ACD2E21}"/>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3907DBD-B2ED-0C99-0BE9-017CAF4DC80C}"/>
              </a:ext>
            </a:extLst>
          </p:cNvPr>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7C8B4F2-893B-A64D-E0E9-339124367204}"/>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D70FBF17-4AD0-12D7-FBD4-FC36F1EE8491}"/>
              </a:ext>
            </a:extLst>
          </p:cNvPr>
          <p:cNvSpPr>
            <a:spLocks noGrp="1"/>
          </p:cNvSpPr>
          <p:nvPr>
            <p:ph type="dt" sz="half" idx="10"/>
          </p:nvPr>
        </p:nvSpPr>
        <p:spPr/>
        <p:txBody>
          <a:bodyPr/>
          <a:lstStyle/>
          <a:p>
            <a:fld id="{AB9D92DC-7F20-49B8-83FF-D7AB84E24A1A}" type="datetimeFigureOut">
              <a:rPr lang="en-GB" smtClean="0"/>
              <a:t>04/02/2026</a:t>
            </a:fld>
            <a:endParaRPr lang="en-GB"/>
          </a:p>
        </p:txBody>
      </p:sp>
      <p:sp>
        <p:nvSpPr>
          <p:cNvPr id="6" name="Footer Placeholder 5">
            <a:extLst>
              <a:ext uri="{FF2B5EF4-FFF2-40B4-BE49-F238E27FC236}">
                <a16:creationId xmlns:a16="http://schemas.microsoft.com/office/drawing/2014/main" id="{B45E0ED5-DA31-2A16-7FFC-6A4F24EF4F4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DC4F9B0-ADEF-41D7-B20B-8A6885407FBB}"/>
              </a:ext>
            </a:extLst>
          </p:cNvPr>
          <p:cNvSpPr>
            <a:spLocks noGrp="1"/>
          </p:cNvSpPr>
          <p:nvPr>
            <p:ph type="sldNum" sz="quarter" idx="12"/>
          </p:nvPr>
        </p:nvSpPr>
        <p:spPr/>
        <p:txBody>
          <a:bodyPr/>
          <a:lstStyle/>
          <a:p>
            <a:fld id="{918F542F-25AB-45B6-99E2-788AC63A0588}" type="slidenum">
              <a:rPr lang="en-GB" smtClean="0"/>
              <a:t>‹#›</a:t>
            </a:fld>
            <a:endParaRPr lang="en-GB"/>
          </a:p>
        </p:txBody>
      </p:sp>
    </p:spTree>
    <p:extLst>
      <p:ext uri="{BB962C8B-B14F-4D97-AF65-F5344CB8AC3E}">
        <p14:creationId xmlns:p14="http://schemas.microsoft.com/office/powerpoint/2010/main" val="4034259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D5C24-A144-52B8-7472-485CFDAC6A45}"/>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C17ECD4-AA35-5282-4ED2-80002CFCE3C6}"/>
              </a:ext>
            </a:extLst>
          </p:cNvPr>
          <p:cNvSpPr>
            <a:spLocks noGrp="1"/>
          </p:cNvSpPr>
          <p:nvPr>
            <p:ph type="pic" idx="1"/>
          </p:nvPr>
        </p:nvSpPr>
        <p:spPr>
          <a:xfrm>
            <a:off x="6219826"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en-GB"/>
          </a:p>
        </p:txBody>
      </p:sp>
      <p:sp>
        <p:nvSpPr>
          <p:cNvPr id="4" name="Text Placeholder 3">
            <a:extLst>
              <a:ext uri="{FF2B5EF4-FFF2-40B4-BE49-F238E27FC236}">
                <a16:creationId xmlns:a16="http://schemas.microsoft.com/office/drawing/2014/main" id="{72FF5F03-999E-4892-59FB-48C06E8EF74A}"/>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C6D6CCEF-1C3E-7FA4-9315-7F1B8F465EE4}"/>
              </a:ext>
            </a:extLst>
          </p:cNvPr>
          <p:cNvSpPr>
            <a:spLocks noGrp="1"/>
          </p:cNvSpPr>
          <p:nvPr>
            <p:ph type="dt" sz="half" idx="10"/>
          </p:nvPr>
        </p:nvSpPr>
        <p:spPr/>
        <p:txBody>
          <a:bodyPr/>
          <a:lstStyle/>
          <a:p>
            <a:fld id="{AB9D92DC-7F20-49B8-83FF-D7AB84E24A1A}" type="datetimeFigureOut">
              <a:rPr lang="en-GB" smtClean="0"/>
              <a:t>04/02/2026</a:t>
            </a:fld>
            <a:endParaRPr lang="en-GB"/>
          </a:p>
        </p:txBody>
      </p:sp>
      <p:sp>
        <p:nvSpPr>
          <p:cNvPr id="6" name="Footer Placeholder 5">
            <a:extLst>
              <a:ext uri="{FF2B5EF4-FFF2-40B4-BE49-F238E27FC236}">
                <a16:creationId xmlns:a16="http://schemas.microsoft.com/office/drawing/2014/main" id="{5CBDC1B8-65F6-698E-D9AA-CBBF96A3221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989CA4-34C6-1AE5-5FD7-50053C037C26}"/>
              </a:ext>
            </a:extLst>
          </p:cNvPr>
          <p:cNvSpPr>
            <a:spLocks noGrp="1"/>
          </p:cNvSpPr>
          <p:nvPr>
            <p:ph type="sldNum" sz="quarter" idx="12"/>
          </p:nvPr>
        </p:nvSpPr>
        <p:spPr/>
        <p:txBody>
          <a:bodyPr/>
          <a:lstStyle/>
          <a:p>
            <a:fld id="{918F542F-25AB-45B6-99E2-788AC63A0588}" type="slidenum">
              <a:rPr lang="en-GB" smtClean="0"/>
              <a:t>‹#›</a:t>
            </a:fld>
            <a:endParaRPr lang="en-GB"/>
          </a:p>
        </p:txBody>
      </p:sp>
    </p:spTree>
    <p:extLst>
      <p:ext uri="{BB962C8B-B14F-4D97-AF65-F5344CB8AC3E}">
        <p14:creationId xmlns:p14="http://schemas.microsoft.com/office/powerpoint/2010/main" val="1359660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E5470-07A8-5C83-BA8C-69B8A7EB196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BC9D10-7DCC-1155-FEE9-14806ACCD9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C760A7-1387-668A-58D0-72525308FC65}"/>
              </a:ext>
            </a:extLst>
          </p:cNvPr>
          <p:cNvSpPr>
            <a:spLocks noGrp="1"/>
          </p:cNvSpPr>
          <p:nvPr>
            <p:ph type="dt" sz="half" idx="10"/>
          </p:nvPr>
        </p:nvSpPr>
        <p:spPr/>
        <p:txBody>
          <a:bodyPr/>
          <a:lstStyle/>
          <a:p>
            <a:fld id="{AB9D92DC-7F20-49B8-83FF-D7AB84E24A1A}" type="datetimeFigureOut">
              <a:rPr lang="en-GB" smtClean="0"/>
              <a:t>04/02/2026</a:t>
            </a:fld>
            <a:endParaRPr lang="en-GB"/>
          </a:p>
        </p:txBody>
      </p:sp>
      <p:sp>
        <p:nvSpPr>
          <p:cNvPr id="5" name="Footer Placeholder 4">
            <a:extLst>
              <a:ext uri="{FF2B5EF4-FFF2-40B4-BE49-F238E27FC236}">
                <a16:creationId xmlns:a16="http://schemas.microsoft.com/office/drawing/2014/main" id="{09B37338-14F5-4E6F-8C3B-507BDA58FD8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70B0BB-8D0C-001A-E6F3-B09697B320CF}"/>
              </a:ext>
            </a:extLst>
          </p:cNvPr>
          <p:cNvSpPr>
            <a:spLocks noGrp="1"/>
          </p:cNvSpPr>
          <p:nvPr>
            <p:ph type="sldNum" sz="quarter" idx="12"/>
          </p:nvPr>
        </p:nvSpPr>
        <p:spPr/>
        <p:txBody>
          <a:bodyPr/>
          <a:lstStyle/>
          <a:p>
            <a:fld id="{918F542F-25AB-45B6-99E2-788AC63A0588}" type="slidenum">
              <a:rPr lang="en-GB" smtClean="0"/>
              <a:t>‹#›</a:t>
            </a:fld>
            <a:endParaRPr lang="en-GB"/>
          </a:p>
        </p:txBody>
      </p:sp>
    </p:spTree>
    <p:extLst>
      <p:ext uri="{BB962C8B-B14F-4D97-AF65-F5344CB8AC3E}">
        <p14:creationId xmlns:p14="http://schemas.microsoft.com/office/powerpoint/2010/main" val="3743079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941C2D-3138-E8A2-6468-E8797D0063D1}"/>
              </a:ext>
            </a:extLst>
          </p:cNvPr>
          <p:cNvSpPr>
            <a:spLocks noGrp="1"/>
          </p:cNvSpPr>
          <p:nvPr>
            <p:ph type="title" orient="vert"/>
          </p:nvPr>
        </p:nvSpPr>
        <p:spPr>
          <a:xfrm>
            <a:off x="10469880" y="438150"/>
            <a:ext cx="3154680" cy="6974206"/>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A66A9E3-3DD2-2777-4895-CCDBA162F01C}"/>
              </a:ext>
            </a:extLst>
          </p:cNvPr>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C238736-F263-78C9-4CC3-057F303B902F}"/>
              </a:ext>
            </a:extLst>
          </p:cNvPr>
          <p:cNvSpPr>
            <a:spLocks noGrp="1"/>
          </p:cNvSpPr>
          <p:nvPr>
            <p:ph type="dt" sz="half" idx="10"/>
          </p:nvPr>
        </p:nvSpPr>
        <p:spPr/>
        <p:txBody>
          <a:bodyPr/>
          <a:lstStyle/>
          <a:p>
            <a:fld id="{AB9D92DC-7F20-49B8-83FF-D7AB84E24A1A}" type="datetimeFigureOut">
              <a:rPr lang="en-GB" smtClean="0"/>
              <a:t>04/02/2026</a:t>
            </a:fld>
            <a:endParaRPr lang="en-GB"/>
          </a:p>
        </p:txBody>
      </p:sp>
      <p:sp>
        <p:nvSpPr>
          <p:cNvPr id="5" name="Footer Placeholder 4">
            <a:extLst>
              <a:ext uri="{FF2B5EF4-FFF2-40B4-BE49-F238E27FC236}">
                <a16:creationId xmlns:a16="http://schemas.microsoft.com/office/drawing/2014/main" id="{D4C6E9DA-5080-D9CA-B866-602AEA01F7C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8EA4B4-A386-FB72-0C44-C73147849422}"/>
              </a:ext>
            </a:extLst>
          </p:cNvPr>
          <p:cNvSpPr>
            <a:spLocks noGrp="1"/>
          </p:cNvSpPr>
          <p:nvPr>
            <p:ph type="sldNum" sz="quarter" idx="12"/>
          </p:nvPr>
        </p:nvSpPr>
        <p:spPr/>
        <p:txBody>
          <a:bodyPr/>
          <a:lstStyle/>
          <a:p>
            <a:fld id="{918F542F-25AB-45B6-99E2-788AC63A0588}" type="slidenum">
              <a:rPr lang="en-GB" smtClean="0"/>
              <a:t>‹#›</a:t>
            </a:fld>
            <a:endParaRPr lang="en-GB"/>
          </a:p>
        </p:txBody>
      </p:sp>
    </p:spTree>
    <p:extLst>
      <p:ext uri="{BB962C8B-B14F-4D97-AF65-F5344CB8AC3E}">
        <p14:creationId xmlns:p14="http://schemas.microsoft.com/office/powerpoint/2010/main" val="5370509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7" name="Plassholder for lysbildenummer 5"/>
          <p:cNvSpPr txBox="1">
            <a:spLocks/>
          </p:cNvSpPr>
          <p:nvPr userDrawn="1"/>
        </p:nvSpPr>
        <p:spPr>
          <a:xfrm>
            <a:off x="-1" y="7705498"/>
            <a:ext cx="1024837" cy="438150"/>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600" b="1" i="0" smtClean="0">
                <a:latin typeface="Arial"/>
                <a:cs typeface="Arial"/>
              </a:rPr>
              <a:pPr algn="ctr"/>
              <a:t>‹#›</a:t>
            </a:fld>
            <a:endParaRPr lang="nb-NO" sz="1600" b="1" i="0" dirty="0">
              <a:latin typeface="Arial"/>
              <a:cs typeface="Arial"/>
            </a:endParaRPr>
          </a:p>
        </p:txBody>
      </p:sp>
      <p:sp>
        <p:nvSpPr>
          <p:cNvPr id="5" name="Tittel 1">
            <a:extLst>
              <a:ext uri="{FF2B5EF4-FFF2-40B4-BE49-F238E27FC236}">
                <a16:creationId xmlns:a16="http://schemas.microsoft.com/office/drawing/2014/main" id="{901B6BB6-8BBC-1049-9603-B959ED93923A}"/>
              </a:ext>
            </a:extLst>
          </p:cNvPr>
          <p:cNvSpPr>
            <a:spLocks noGrp="1"/>
          </p:cNvSpPr>
          <p:nvPr>
            <p:ph type="title"/>
          </p:nvPr>
        </p:nvSpPr>
        <p:spPr>
          <a:xfrm>
            <a:off x="1571510" y="329568"/>
            <a:ext cx="12290425" cy="842077"/>
          </a:xfrm>
        </p:spPr>
        <p:txBody>
          <a:bodyPr wrap="square" anchor="t" anchorCtr="0">
            <a:spAutoFit/>
          </a:bodyPr>
          <a:lstStyle/>
          <a:p>
            <a:r>
              <a:rPr lang="nb-NO" dirty="0"/>
              <a:t>Klikk for å redigere tittelstil</a:t>
            </a:r>
          </a:p>
        </p:txBody>
      </p:sp>
      <p:sp>
        <p:nvSpPr>
          <p:cNvPr id="6" name="Plassholder for innhold 2">
            <a:extLst>
              <a:ext uri="{FF2B5EF4-FFF2-40B4-BE49-F238E27FC236}">
                <a16:creationId xmlns:a16="http://schemas.microsoft.com/office/drawing/2014/main" id="{E1E3CEDE-1D85-F54C-B415-CE6111D39453}"/>
              </a:ext>
            </a:extLst>
          </p:cNvPr>
          <p:cNvSpPr>
            <a:spLocks noGrp="1"/>
          </p:cNvSpPr>
          <p:nvPr>
            <p:ph idx="1"/>
          </p:nvPr>
        </p:nvSpPr>
        <p:spPr>
          <a:xfrm>
            <a:off x="1571510" y="1510234"/>
            <a:ext cx="12290425" cy="6195263"/>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2" name="Footer Placeholder 8">
            <a:extLst>
              <a:ext uri="{FF2B5EF4-FFF2-40B4-BE49-F238E27FC236}">
                <a16:creationId xmlns:a16="http://schemas.microsoft.com/office/drawing/2014/main" id="{25B37A9C-A8D1-B741-2DD3-4730E6EDED87}"/>
              </a:ext>
            </a:extLst>
          </p:cNvPr>
          <p:cNvSpPr>
            <a:spLocks noGrp="1"/>
          </p:cNvSpPr>
          <p:nvPr>
            <p:ph type="ftr" sz="quarter" idx="3"/>
          </p:nvPr>
        </p:nvSpPr>
        <p:spPr>
          <a:xfrm>
            <a:off x="771661" y="7465589"/>
            <a:ext cx="8181914" cy="438150"/>
          </a:xfrm>
          <a:prstGeom prst="rect">
            <a:avLst/>
          </a:prstGeom>
        </p:spPr>
        <p:txBody>
          <a:bodyPr/>
          <a:lstStyle>
            <a:lvl1pPr>
              <a:defRPr sz="1320" b="0" i="0" cap="all" baseline="0">
                <a:solidFill>
                  <a:schemeClr val="tx1"/>
                </a:solidFill>
                <a:latin typeface="+mn-lt"/>
              </a:defRPr>
            </a:lvl1pPr>
          </a:lstStyle>
          <a:p>
            <a:r>
              <a:rPr lang="en-US" dirty="0"/>
              <a:t>CSP002 Training Module Name: Human Factors in Cybersecurity</a:t>
            </a:r>
          </a:p>
        </p:txBody>
      </p:sp>
    </p:spTree>
    <p:extLst>
      <p:ext uri="{BB962C8B-B14F-4D97-AF65-F5344CB8AC3E}">
        <p14:creationId xmlns:p14="http://schemas.microsoft.com/office/powerpoint/2010/main" val="168879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98720" y="712040"/>
            <a:ext cx="13632960" cy="91632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98720" y="1843960"/>
            <a:ext cx="13632960" cy="5466240"/>
          </a:xfrm>
          <a:prstGeom prst="rect">
            <a:avLst/>
          </a:prstGeom>
        </p:spPr>
        <p:txBody>
          <a:bodyPr spcFirstLastPara="1" wrap="square" lIns="91425" tIns="91425" rIns="91425" bIns="91425" anchor="t" anchorCtr="0">
            <a:normAutofit/>
          </a:bodyPr>
          <a:lstStyle>
            <a:lvl1pPr marL="548627" lvl="0" indent="-411470">
              <a:spcBef>
                <a:spcPts val="0"/>
              </a:spcBef>
              <a:spcAft>
                <a:spcPts val="0"/>
              </a:spcAft>
              <a:buSzPts val="1800"/>
              <a:buChar char="●"/>
              <a:defRPr/>
            </a:lvl1pPr>
            <a:lvl2pPr marL="1097254" lvl="1" indent="-380990">
              <a:spcBef>
                <a:spcPts val="0"/>
              </a:spcBef>
              <a:spcAft>
                <a:spcPts val="0"/>
              </a:spcAft>
              <a:buSzPts val="1400"/>
              <a:buChar char="○"/>
              <a:defRPr/>
            </a:lvl2pPr>
            <a:lvl3pPr marL="1645879" lvl="2" indent="-380990">
              <a:spcBef>
                <a:spcPts val="0"/>
              </a:spcBef>
              <a:spcAft>
                <a:spcPts val="0"/>
              </a:spcAft>
              <a:buSzPts val="1400"/>
              <a:buChar char="■"/>
              <a:defRPr/>
            </a:lvl3pPr>
            <a:lvl4pPr marL="2194505" lvl="3" indent="-380990">
              <a:spcBef>
                <a:spcPts val="0"/>
              </a:spcBef>
              <a:spcAft>
                <a:spcPts val="0"/>
              </a:spcAft>
              <a:buSzPts val="1400"/>
              <a:buChar char="●"/>
              <a:defRPr/>
            </a:lvl4pPr>
            <a:lvl5pPr marL="2743132" lvl="4" indent="-380990">
              <a:spcBef>
                <a:spcPts val="0"/>
              </a:spcBef>
              <a:spcAft>
                <a:spcPts val="0"/>
              </a:spcAft>
              <a:buSzPts val="1400"/>
              <a:buChar char="○"/>
              <a:defRPr/>
            </a:lvl5pPr>
            <a:lvl6pPr marL="3291758" lvl="5" indent="-380990">
              <a:spcBef>
                <a:spcPts val="0"/>
              </a:spcBef>
              <a:spcAft>
                <a:spcPts val="0"/>
              </a:spcAft>
              <a:buSzPts val="1400"/>
              <a:buChar char="■"/>
              <a:defRPr/>
            </a:lvl6pPr>
            <a:lvl7pPr marL="3840384" lvl="6" indent="-380990">
              <a:spcBef>
                <a:spcPts val="0"/>
              </a:spcBef>
              <a:spcAft>
                <a:spcPts val="0"/>
              </a:spcAft>
              <a:buSzPts val="1400"/>
              <a:buChar char="●"/>
              <a:defRPr/>
            </a:lvl7pPr>
            <a:lvl8pPr marL="4389011" lvl="7" indent="-380990">
              <a:spcBef>
                <a:spcPts val="0"/>
              </a:spcBef>
              <a:spcAft>
                <a:spcPts val="0"/>
              </a:spcAft>
              <a:buSzPts val="1400"/>
              <a:buChar char="○"/>
              <a:defRPr/>
            </a:lvl8pPr>
            <a:lvl9pPr marL="4937636" lvl="8" indent="-38099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3555933" y="7461148"/>
            <a:ext cx="877920" cy="6297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2" name="Footer Placeholder 8">
            <a:extLst>
              <a:ext uri="{FF2B5EF4-FFF2-40B4-BE49-F238E27FC236}">
                <a16:creationId xmlns:a16="http://schemas.microsoft.com/office/drawing/2014/main" id="{E84B1DD0-4BFF-16A8-8845-A09FAE6491F4}"/>
              </a:ext>
            </a:extLst>
          </p:cNvPr>
          <p:cNvSpPr>
            <a:spLocks noGrp="1"/>
          </p:cNvSpPr>
          <p:nvPr>
            <p:ph type="ftr" sz="quarter" idx="3"/>
          </p:nvPr>
        </p:nvSpPr>
        <p:spPr>
          <a:xfrm>
            <a:off x="771661" y="7465589"/>
            <a:ext cx="8181914" cy="438150"/>
          </a:xfrm>
          <a:prstGeom prst="rect">
            <a:avLst/>
          </a:prstGeom>
        </p:spPr>
        <p:txBody>
          <a:bodyPr/>
          <a:lstStyle>
            <a:lvl1pPr>
              <a:defRPr sz="1320" b="0" i="0" cap="all" baseline="0">
                <a:solidFill>
                  <a:schemeClr val="tx1"/>
                </a:solidFill>
                <a:latin typeface="+mn-lt"/>
              </a:defRPr>
            </a:lvl1pPr>
          </a:lstStyle>
          <a:p>
            <a:r>
              <a:rPr lang="en-US" dirty="0"/>
              <a:t>CSP002 Training Module Name: Human Factors in Cybersecurity</a:t>
            </a:r>
          </a:p>
        </p:txBody>
      </p:sp>
    </p:spTree>
    <p:extLst>
      <p:ext uri="{BB962C8B-B14F-4D97-AF65-F5344CB8AC3E}">
        <p14:creationId xmlns:p14="http://schemas.microsoft.com/office/powerpoint/2010/main" val="7469283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Title and Content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7312244" y="-2335"/>
            <a:ext cx="4321608" cy="8258177"/>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sz="2160" dirty="0"/>
          </a:p>
        </p:txBody>
      </p:sp>
      <p:sp>
        <p:nvSpPr>
          <p:cNvPr id="2" name="Title 1"/>
          <p:cNvSpPr>
            <a:spLocks noGrp="1"/>
          </p:cNvSpPr>
          <p:nvPr>
            <p:ph type="ctrTitle" hasCustomPrompt="1"/>
          </p:nvPr>
        </p:nvSpPr>
        <p:spPr>
          <a:xfrm>
            <a:off x="955587" y="384048"/>
            <a:ext cx="8078684" cy="1828800"/>
          </a:xfrm>
        </p:spPr>
        <p:txBody>
          <a:bodyPr anchor="b">
            <a:normAutofit/>
          </a:bodyPr>
          <a:lstStyle>
            <a:lvl1pPr algn="l">
              <a:lnSpc>
                <a:spcPct val="90000"/>
              </a:lnSpc>
              <a:defRPr sz="4320" spc="120" baseline="0">
                <a:solidFill>
                  <a:schemeClr val="tx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955586" y="2702873"/>
            <a:ext cx="6957022" cy="3039559"/>
          </a:xfrm>
        </p:spPr>
        <p:txBody>
          <a:bodyPr lIns="91440" bIns="0" anchor="t">
            <a:normAutofit/>
          </a:bodyPr>
          <a:lstStyle>
            <a:lvl1pPr marL="0" indent="0">
              <a:spcBef>
                <a:spcPts val="720"/>
              </a:spcBef>
              <a:spcAft>
                <a:spcPts val="2160"/>
              </a:spcAft>
              <a:buNone/>
              <a:defRPr sz="1680"/>
            </a:lvl1pPr>
            <a:lvl2pPr marL="241402" indent="0">
              <a:buNone/>
              <a:defRPr/>
            </a:lvl2pPr>
            <a:lvl3pPr marL="460858" indent="0">
              <a:buNone/>
              <a:defRPr/>
            </a:lvl3pPr>
            <a:lvl4pPr marL="680314" indent="0">
              <a:buNone/>
              <a:defRPr/>
            </a:lvl4pPr>
            <a:lvl5pPr marL="899770"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8267716" y="1"/>
            <a:ext cx="2186546" cy="8245736"/>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8596430" y="0"/>
            <a:ext cx="6029790" cy="82296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2922255" y="7548929"/>
            <a:ext cx="741494" cy="438150"/>
          </a:xfrm>
          <a:prstGeom prst="rect">
            <a:avLst/>
          </a:prstGeom>
        </p:spPr>
        <p:txBody>
          <a:bodyPr/>
          <a:lstStyle>
            <a:lvl1pPr algn="r">
              <a:defRPr sz="1320" b="0" i="0">
                <a:solidFill>
                  <a:schemeClr val="tx1"/>
                </a:solidFill>
                <a:latin typeface="+mn-lt"/>
              </a:defRPr>
            </a:lvl1pPr>
          </a:lstStyle>
          <a:p>
            <a:fld id="{3A98EE3D-8CD1-4C3F-BD1C-C98C9596463C}" type="slidenum">
              <a:rPr lang="en-US" smtClean="0"/>
              <a:pPr/>
              <a:t>‹#›</a:t>
            </a:fld>
            <a:endParaRPr lang="en-US" dirty="0"/>
          </a:p>
        </p:txBody>
      </p:sp>
      <p:pic>
        <p:nvPicPr>
          <p:cNvPr id="3" name="Graphic 2">
            <a:extLst>
              <a:ext uri="{FF2B5EF4-FFF2-40B4-BE49-F238E27FC236}">
                <a16:creationId xmlns:a16="http://schemas.microsoft.com/office/drawing/2014/main" id="{B38829F9-FA07-E84B-ED85-A3958046CBA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65316" y="6010718"/>
            <a:ext cx="4611502" cy="522056"/>
          </a:xfrm>
          <a:prstGeom prst="rect">
            <a:avLst/>
          </a:prstGeom>
        </p:spPr>
      </p:pic>
      <p:sp>
        <p:nvSpPr>
          <p:cNvPr id="5" name="Footer Placeholder 8">
            <a:extLst>
              <a:ext uri="{FF2B5EF4-FFF2-40B4-BE49-F238E27FC236}">
                <a16:creationId xmlns:a16="http://schemas.microsoft.com/office/drawing/2014/main" id="{7082F3EA-CBC1-4D9C-CF15-68C37EA11D3F}"/>
              </a:ext>
            </a:extLst>
          </p:cNvPr>
          <p:cNvSpPr>
            <a:spLocks noGrp="1"/>
          </p:cNvSpPr>
          <p:nvPr>
            <p:ph type="ftr" sz="quarter" idx="3"/>
          </p:nvPr>
        </p:nvSpPr>
        <p:spPr>
          <a:xfrm>
            <a:off x="771661" y="7465589"/>
            <a:ext cx="8181914" cy="438150"/>
          </a:xfrm>
          <a:prstGeom prst="rect">
            <a:avLst/>
          </a:prstGeom>
        </p:spPr>
        <p:txBody>
          <a:bodyPr/>
          <a:lstStyle>
            <a:lvl1pPr>
              <a:defRPr sz="1320" b="0" i="0" cap="all" baseline="0">
                <a:solidFill>
                  <a:schemeClr val="tx1"/>
                </a:solidFill>
                <a:latin typeface="+mn-lt"/>
              </a:defRPr>
            </a:lvl1pPr>
          </a:lstStyle>
          <a:p>
            <a:r>
              <a:rPr lang="en-US" dirty="0"/>
              <a:t>CSP002 Training Module Name: Human Factors in Cybersecurity</a:t>
            </a:r>
          </a:p>
        </p:txBody>
      </p:sp>
      <p:grpSp>
        <p:nvGrpSpPr>
          <p:cNvPr id="6" name="Group 5">
            <a:extLst>
              <a:ext uri="{FF2B5EF4-FFF2-40B4-BE49-F238E27FC236}">
                <a16:creationId xmlns:a16="http://schemas.microsoft.com/office/drawing/2014/main" id="{8476A68E-3795-EF40-40FD-E795E3AEF401}"/>
              </a:ext>
            </a:extLst>
          </p:cNvPr>
          <p:cNvGrpSpPr/>
          <p:nvPr userDrawn="1"/>
        </p:nvGrpSpPr>
        <p:grpSpPr>
          <a:xfrm>
            <a:off x="9059253" y="7400803"/>
            <a:ext cx="3952801" cy="734400"/>
            <a:chOff x="5179092" y="5483822"/>
            <a:chExt cx="3294001" cy="612000"/>
          </a:xfrm>
        </p:grpSpPr>
        <p:pic>
          <p:nvPicPr>
            <p:cNvPr id="7" name="Picture 6">
              <a:extLst>
                <a:ext uri="{FF2B5EF4-FFF2-40B4-BE49-F238E27FC236}">
                  <a16:creationId xmlns:a16="http://schemas.microsoft.com/office/drawing/2014/main" id="{F2C1C7E5-2502-3CD0-865B-406ABBF52C5F}"/>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11061059-A284-8D24-108C-2D0165D23AF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4445211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ekst">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575310" y="659130"/>
            <a:ext cx="12593420" cy="973066"/>
          </a:xfrm>
          <a:prstGeom prst="rect">
            <a:avLst/>
          </a:prstGeom>
        </p:spPr>
        <p:txBody>
          <a:bodyPr lIns="0" tIns="0" rIns="0" bIns="0"/>
          <a:lstStyle>
            <a:lvl1pPr marL="0" marR="0" indent="0" algn="l" defTabSz="1097280" rtl="0" eaLnBrk="1" fontAlgn="auto" latinLnBrk="0" hangingPunct="1">
              <a:lnSpc>
                <a:spcPct val="100000"/>
              </a:lnSpc>
              <a:spcBef>
                <a:spcPts val="0"/>
              </a:spcBef>
              <a:spcAft>
                <a:spcPts val="0"/>
              </a:spcAft>
              <a:buClrTx/>
              <a:buSzTx/>
              <a:buFont typeface="Arial"/>
              <a:buNone/>
              <a:tabLst/>
              <a:defRPr sz="2640" b="1" i="0" cap="all" baseline="0">
                <a:solidFill>
                  <a:srgbClr val="332B60"/>
                </a:solidFill>
                <a:latin typeface="Verdana" charset="0"/>
              </a:defRPr>
            </a:lvl1pPr>
          </a:lstStyle>
          <a:p>
            <a:pPr lvl="0"/>
            <a:r>
              <a:rPr lang="et-EE" dirty="0"/>
              <a:t>INTERMEDIATE SLIDE</a:t>
            </a:r>
          </a:p>
          <a:p>
            <a:pPr lvl="0"/>
            <a:r>
              <a:rPr lang="et-EE" dirty="0"/>
              <a:t>ON TWO LINES IF NECESSARY</a:t>
            </a:r>
            <a:endParaRPr lang="en-US" dirty="0"/>
          </a:p>
        </p:txBody>
      </p:sp>
      <p:sp>
        <p:nvSpPr>
          <p:cNvPr id="21" name="Text Placeholder 11"/>
          <p:cNvSpPr>
            <a:spLocks noGrp="1"/>
          </p:cNvSpPr>
          <p:nvPr>
            <p:ph type="body" sz="quarter" idx="14" hasCustomPrompt="1"/>
          </p:nvPr>
        </p:nvSpPr>
        <p:spPr>
          <a:xfrm>
            <a:off x="2606040" y="1954531"/>
            <a:ext cx="10562690" cy="4968240"/>
          </a:xfrm>
          <a:prstGeom prst="rect">
            <a:avLst/>
          </a:prstGeom>
        </p:spPr>
        <p:txBody>
          <a:bodyPr lIns="0" tIns="0" rIns="0" bIns="0"/>
          <a:lstStyle>
            <a:lvl1pPr marL="342900" marR="0" indent="-342900" algn="l" defTabSz="1097280" rtl="0" eaLnBrk="1" fontAlgn="auto" latinLnBrk="0" hangingPunct="1">
              <a:lnSpc>
                <a:spcPct val="90000"/>
              </a:lnSpc>
              <a:spcBef>
                <a:spcPts val="1200"/>
              </a:spcBef>
              <a:spcAft>
                <a:spcPts val="0"/>
              </a:spcAft>
              <a:buClr>
                <a:srgbClr val="4FBFD3"/>
              </a:buClr>
              <a:buSzTx/>
              <a:buFont typeface="Wingdings" panose="05000000000000000000" pitchFamily="2" charset="2"/>
              <a:buChar char="§"/>
              <a:tabLst/>
              <a:defRPr lang="en-US" altLang="en-US" sz="2160" smtClean="0">
                <a:solidFill>
                  <a:srgbClr val="332B60"/>
                </a:solidFill>
              </a:defRPr>
            </a:lvl1pPr>
            <a:lvl2pPr marL="891540" indent="-342900">
              <a:buClr>
                <a:srgbClr val="4FBFD3"/>
              </a:buClr>
              <a:buFont typeface="Wingdings" panose="05000000000000000000" pitchFamily="2" charset="2"/>
              <a:buChar char="§"/>
              <a:defRPr sz="2160" baseline="0">
                <a:solidFill>
                  <a:srgbClr val="332B60"/>
                </a:solidFill>
              </a:defRPr>
            </a:lvl2pPr>
            <a:lvl3pPr marL="1440180" marR="0" indent="-342900" algn="l" defTabSz="1097280" rtl="0" eaLnBrk="1" fontAlgn="base" latinLnBrk="0" hangingPunct="1">
              <a:lnSpc>
                <a:spcPct val="90000"/>
              </a:lnSpc>
              <a:spcBef>
                <a:spcPts val="600"/>
              </a:spcBef>
              <a:spcAft>
                <a:spcPct val="0"/>
              </a:spcAft>
              <a:buClr>
                <a:srgbClr val="4FBFD3"/>
              </a:buClr>
              <a:buSzTx/>
              <a:buFont typeface="Wingdings" panose="05000000000000000000" pitchFamily="2" charset="2"/>
              <a:buChar char="§"/>
              <a:tabLst/>
              <a:defRPr sz="2160">
                <a:solidFill>
                  <a:srgbClr val="332B60"/>
                </a:solidFill>
              </a:defRPr>
            </a:lvl3pPr>
            <a:lvl4pPr marL="1920240" indent="-274320">
              <a:buClr>
                <a:srgbClr val="4FBFD3"/>
              </a:buClr>
              <a:buFont typeface="Wingdings" panose="05000000000000000000" pitchFamily="2" charset="2"/>
              <a:buChar char="§"/>
              <a:defRPr sz="2160">
                <a:solidFill>
                  <a:srgbClr val="332B60"/>
                </a:solidFill>
              </a:defRPr>
            </a:lvl4pPr>
            <a:lvl5pPr marL="2468880" marR="0" indent="-342900" algn="l" defTabSz="1097280" rtl="0" eaLnBrk="1" fontAlgn="base" latinLnBrk="0" hangingPunct="1">
              <a:lnSpc>
                <a:spcPct val="90000"/>
              </a:lnSpc>
              <a:spcBef>
                <a:spcPts val="600"/>
              </a:spcBef>
              <a:spcAft>
                <a:spcPct val="0"/>
              </a:spcAft>
              <a:buClr>
                <a:srgbClr val="4FBFD3"/>
              </a:buClr>
              <a:buSzTx/>
              <a:buFont typeface="Wingdings" panose="05000000000000000000" pitchFamily="2" charset="2"/>
              <a:buChar char="§"/>
              <a:tabLst/>
              <a:defRPr sz="2160">
                <a:solidFill>
                  <a:srgbClr val="332B60"/>
                </a:solidFill>
              </a:defRPr>
            </a:lvl5pPr>
            <a:lvl6pPr marL="2674620" marR="0" indent="0" algn="l" defTabSz="1097280" rtl="0" eaLnBrk="1" fontAlgn="base" latinLnBrk="0" hangingPunct="1">
              <a:lnSpc>
                <a:spcPct val="90000"/>
              </a:lnSpc>
              <a:spcBef>
                <a:spcPts val="600"/>
              </a:spcBef>
              <a:spcAft>
                <a:spcPct val="0"/>
              </a:spcAft>
              <a:buClr>
                <a:srgbClr val="4FBFD3"/>
              </a:buClr>
              <a:buSzTx/>
              <a:buFont typeface="Wingdings" panose="05000000000000000000" pitchFamily="2" charset="2"/>
              <a:buNone/>
              <a:tabLst/>
              <a:defRPr sz="2160">
                <a:solidFill>
                  <a:srgbClr val="332B60"/>
                </a:solidFill>
              </a:defRPr>
            </a:lvl6pPr>
            <a:lvl7pPr>
              <a:defRPr sz="2160">
                <a:solidFill>
                  <a:srgbClr val="332B60"/>
                </a:solidFill>
              </a:defRPr>
            </a:lvl7pPr>
          </a:lstStyle>
          <a:p>
            <a:pPr lvl="0"/>
            <a:r>
              <a:rPr lang="et-EE" dirty="0"/>
              <a:t>Vivamus </a:t>
            </a:r>
            <a:r>
              <a:rPr lang="et-EE" dirty="0" err="1"/>
              <a:t>hendrerit</a:t>
            </a:r>
            <a:r>
              <a:rPr lang="et-EE" dirty="0"/>
              <a:t>. </a:t>
            </a:r>
            <a:r>
              <a:rPr lang="et-EE" dirty="0" err="1"/>
              <a:t>Proin</a:t>
            </a:r>
            <a:r>
              <a:rPr lang="et-EE" dirty="0"/>
              <a:t> </a:t>
            </a:r>
            <a:r>
              <a:rPr lang="et-EE" dirty="0" err="1"/>
              <a:t>dapibus</a:t>
            </a:r>
            <a:r>
              <a:rPr lang="et-EE" dirty="0"/>
              <a:t>. Praesent </a:t>
            </a:r>
            <a:r>
              <a:rPr lang="et-EE" dirty="0" err="1"/>
              <a:t>ultrice</a:t>
            </a:r>
            <a:r>
              <a:rPr lang="et-EE" dirty="0"/>
              <a:t> </a:t>
            </a:r>
            <a:r>
              <a:rPr lang="et-EE" dirty="0" err="1"/>
              <a:t>ces</a:t>
            </a:r>
            <a:r>
              <a:rPr lang="et-EE" dirty="0"/>
              <a:t> </a:t>
            </a:r>
            <a:r>
              <a:rPr lang="et-EE" dirty="0" err="1"/>
              <a:t>nulla</a:t>
            </a:r>
            <a:r>
              <a:rPr lang="et-EE" dirty="0"/>
              <a:t> </a:t>
            </a:r>
            <a:r>
              <a:rPr lang="et-EE" dirty="0" err="1"/>
              <a:t>sit</a:t>
            </a:r>
            <a:r>
              <a:rPr lang="et-EE" dirty="0"/>
              <a:t> amet </a:t>
            </a:r>
            <a:r>
              <a:rPr lang="et-EE" dirty="0" err="1"/>
              <a:t>lacus</a:t>
            </a:r>
            <a:r>
              <a:rPr lang="et-EE" dirty="0"/>
              <a:t>.</a:t>
            </a:r>
          </a:p>
          <a:p>
            <a:pPr lvl="1"/>
            <a:r>
              <a:rPr lang="et-EE" dirty="0" err="1"/>
              <a:t>Ut</a:t>
            </a:r>
            <a:r>
              <a:rPr lang="et-EE" dirty="0"/>
              <a:t> </a:t>
            </a:r>
            <a:r>
              <a:rPr lang="et-EE" dirty="0" err="1"/>
              <a:t>vitae</a:t>
            </a:r>
            <a:r>
              <a:rPr lang="et-EE" dirty="0"/>
              <a:t> </a:t>
            </a:r>
            <a:r>
              <a:rPr lang="et-EE" dirty="0" err="1"/>
              <a:t>nunc</a:t>
            </a:r>
            <a:r>
              <a:rPr lang="et-EE" dirty="0"/>
              <a:t> non pede </a:t>
            </a:r>
            <a:r>
              <a:rPr lang="et-EE" dirty="0" err="1"/>
              <a:t>tristique</a:t>
            </a:r>
            <a:r>
              <a:rPr lang="et-EE" dirty="0"/>
              <a:t> </a:t>
            </a:r>
            <a:r>
              <a:rPr lang="et-EE" dirty="0" err="1"/>
              <a:t>sagittis</a:t>
            </a:r>
            <a:r>
              <a:rPr lang="et-EE" dirty="0"/>
              <a:t>. </a:t>
            </a:r>
            <a:r>
              <a:rPr lang="et-EE" dirty="0" err="1"/>
              <a:t>Aliquam</a:t>
            </a:r>
            <a:r>
              <a:rPr lang="et-EE" dirty="0"/>
              <a:t> </a:t>
            </a:r>
            <a:r>
              <a:rPr lang="et-EE" dirty="0" err="1"/>
              <a:t>imperdiet</a:t>
            </a:r>
            <a:r>
              <a:rPr lang="et-EE" dirty="0"/>
              <a:t> </a:t>
            </a:r>
            <a:r>
              <a:rPr lang="et-EE" dirty="0" err="1"/>
              <a:t>elit</a:t>
            </a:r>
            <a:r>
              <a:rPr lang="et-EE" dirty="0"/>
              <a:t> </a:t>
            </a:r>
            <a:r>
              <a:rPr lang="et-EE" dirty="0" err="1"/>
              <a:t>vel</a:t>
            </a:r>
            <a:r>
              <a:rPr lang="et-EE" dirty="0"/>
              <a:t> </a:t>
            </a:r>
            <a:r>
              <a:rPr lang="et-EE" dirty="0" err="1"/>
              <a:t>justo</a:t>
            </a:r>
            <a:r>
              <a:rPr lang="et-EE" dirty="0"/>
              <a:t>. </a:t>
            </a:r>
            <a:r>
              <a:rPr lang="et-EE" dirty="0" err="1"/>
              <a:t>Quisque</a:t>
            </a:r>
            <a:r>
              <a:rPr lang="et-EE" dirty="0"/>
              <a:t> </a:t>
            </a:r>
            <a:r>
              <a:rPr lang="et-EE" dirty="0" err="1"/>
              <a:t>porttitor</a:t>
            </a:r>
            <a:r>
              <a:rPr lang="et-EE" dirty="0"/>
              <a:t> </a:t>
            </a:r>
            <a:r>
              <a:rPr lang="et-EE" dirty="0" err="1"/>
              <a:t>imperiandiet</a:t>
            </a:r>
            <a:r>
              <a:rPr lang="et-EE" dirty="0"/>
              <a:t> </a:t>
            </a:r>
            <a:r>
              <a:rPr lang="et-EE" dirty="0" err="1"/>
              <a:t>qua</a:t>
            </a:r>
            <a:r>
              <a:rPr lang="et-EE" dirty="0"/>
              <a:t>.</a:t>
            </a:r>
          </a:p>
          <a:p>
            <a:pPr lvl="2"/>
            <a:r>
              <a:rPr lang="et-EE" dirty="0" err="1"/>
              <a:t>Phasellus</a:t>
            </a:r>
            <a:r>
              <a:rPr lang="et-EE" dirty="0"/>
              <a:t> </a:t>
            </a:r>
            <a:r>
              <a:rPr lang="et-EE" dirty="0" err="1"/>
              <a:t>vel</a:t>
            </a:r>
            <a:r>
              <a:rPr lang="et-EE" dirty="0"/>
              <a:t> </a:t>
            </a:r>
            <a:r>
              <a:rPr lang="et-EE" dirty="0" err="1"/>
              <a:t>lectus</a:t>
            </a:r>
            <a:r>
              <a:rPr lang="et-EE" dirty="0"/>
              <a:t> at </a:t>
            </a:r>
            <a:r>
              <a:rPr lang="et-EE" dirty="0" err="1"/>
              <a:t>orci</a:t>
            </a:r>
            <a:r>
              <a:rPr lang="et-EE" dirty="0"/>
              <a:t> </a:t>
            </a:r>
            <a:r>
              <a:rPr lang="et-EE" dirty="0" err="1"/>
              <a:t>ornare</a:t>
            </a:r>
            <a:r>
              <a:rPr lang="et-EE" dirty="0"/>
              <a:t> </a:t>
            </a:r>
            <a:r>
              <a:rPr lang="et-EE" dirty="0" err="1"/>
              <a:t>ultrices</a:t>
            </a:r>
            <a:r>
              <a:rPr lang="et-EE" dirty="0"/>
              <a:t>. </a:t>
            </a:r>
            <a:r>
              <a:rPr lang="et-EE" dirty="0" err="1"/>
              <a:t>Viva</a:t>
            </a:r>
            <a:r>
              <a:rPr lang="et-EE" dirty="0"/>
              <a:t> </a:t>
            </a:r>
            <a:r>
              <a:rPr lang="et-EE" dirty="0" err="1"/>
              <a:t>etmus</a:t>
            </a:r>
            <a:r>
              <a:rPr lang="et-EE" dirty="0"/>
              <a:t> </a:t>
            </a:r>
            <a:r>
              <a:rPr lang="et-EE" dirty="0" err="1"/>
              <a:t>justo</a:t>
            </a:r>
            <a:r>
              <a:rPr lang="et-EE" dirty="0"/>
              <a:t> </a:t>
            </a:r>
            <a:r>
              <a:rPr lang="et-EE" dirty="0" err="1"/>
              <a:t>est</a:t>
            </a:r>
            <a:r>
              <a:rPr lang="et-EE" dirty="0"/>
              <a:t>, </a:t>
            </a:r>
            <a:r>
              <a:rPr lang="et-EE" dirty="0" err="1"/>
              <a:t>vulputate</a:t>
            </a:r>
            <a:r>
              <a:rPr lang="et-EE" dirty="0"/>
              <a:t> </a:t>
            </a:r>
            <a:r>
              <a:rPr lang="et-EE" dirty="0" err="1"/>
              <a:t>eu</a:t>
            </a:r>
            <a:r>
              <a:rPr lang="et-EE" dirty="0"/>
              <a:t>.</a:t>
            </a:r>
          </a:p>
          <a:p>
            <a:pPr lvl="3"/>
            <a:r>
              <a:rPr lang="et-EE" dirty="0" err="1"/>
              <a:t>Phasellus</a:t>
            </a:r>
            <a:r>
              <a:rPr lang="et-EE" dirty="0"/>
              <a:t> </a:t>
            </a:r>
            <a:r>
              <a:rPr lang="et-EE" dirty="0" err="1"/>
              <a:t>vel</a:t>
            </a:r>
            <a:r>
              <a:rPr lang="et-EE" dirty="0"/>
              <a:t> </a:t>
            </a:r>
            <a:r>
              <a:rPr lang="et-EE" dirty="0" err="1"/>
              <a:t>lectus</a:t>
            </a:r>
            <a:r>
              <a:rPr lang="et-EE" dirty="0"/>
              <a:t> at </a:t>
            </a:r>
            <a:r>
              <a:rPr lang="et-EE" dirty="0" err="1"/>
              <a:t>orci</a:t>
            </a:r>
            <a:r>
              <a:rPr lang="et-EE" dirty="0"/>
              <a:t> </a:t>
            </a:r>
            <a:r>
              <a:rPr lang="et-EE" dirty="0" err="1"/>
              <a:t>ornare</a:t>
            </a:r>
            <a:r>
              <a:rPr lang="et-EE" dirty="0"/>
              <a:t> </a:t>
            </a:r>
            <a:r>
              <a:rPr lang="et-EE" dirty="0" err="1"/>
              <a:t>ultrices</a:t>
            </a:r>
            <a:r>
              <a:rPr lang="et-EE" dirty="0"/>
              <a:t>. </a:t>
            </a:r>
            <a:r>
              <a:rPr lang="et-EE" dirty="0" err="1"/>
              <a:t>Viva</a:t>
            </a:r>
            <a:r>
              <a:rPr lang="et-EE" dirty="0"/>
              <a:t> </a:t>
            </a:r>
            <a:r>
              <a:rPr lang="et-EE" dirty="0" err="1"/>
              <a:t>etmus</a:t>
            </a:r>
            <a:r>
              <a:rPr lang="et-EE" dirty="0"/>
              <a:t> </a:t>
            </a:r>
            <a:r>
              <a:rPr lang="et-EE" dirty="0" err="1"/>
              <a:t>justo</a:t>
            </a:r>
            <a:r>
              <a:rPr lang="et-EE" dirty="0"/>
              <a:t> </a:t>
            </a:r>
            <a:r>
              <a:rPr lang="et-EE" dirty="0" err="1"/>
              <a:t>est</a:t>
            </a:r>
            <a:r>
              <a:rPr lang="et-EE" dirty="0"/>
              <a:t>, </a:t>
            </a:r>
            <a:r>
              <a:rPr lang="et-EE" dirty="0" err="1"/>
              <a:t>vulputate</a:t>
            </a:r>
            <a:r>
              <a:rPr lang="et-EE" dirty="0"/>
              <a:t> </a:t>
            </a:r>
            <a:r>
              <a:rPr lang="et-EE" dirty="0" err="1"/>
              <a:t>eu</a:t>
            </a:r>
            <a:r>
              <a:rPr lang="et-EE" dirty="0"/>
              <a:t>.</a:t>
            </a:r>
          </a:p>
          <a:p>
            <a:pPr lvl="4"/>
            <a:r>
              <a:rPr lang="et-EE" dirty="0" err="1"/>
              <a:t>Phasellus</a:t>
            </a:r>
            <a:r>
              <a:rPr lang="et-EE" dirty="0"/>
              <a:t> </a:t>
            </a:r>
            <a:r>
              <a:rPr lang="et-EE" dirty="0" err="1"/>
              <a:t>vel</a:t>
            </a:r>
            <a:r>
              <a:rPr lang="et-EE" dirty="0"/>
              <a:t> </a:t>
            </a:r>
            <a:r>
              <a:rPr lang="et-EE" dirty="0" err="1"/>
              <a:t>lectus</a:t>
            </a:r>
            <a:r>
              <a:rPr lang="et-EE" dirty="0"/>
              <a:t> at </a:t>
            </a:r>
            <a:r>
              <a:rPr lang="et-EE" dirty="0" err="1"/>
              <a:t>orci</a:t>
            </a:r>
            <a:r>
              <a:rPr lang="et-EE" dirty="0"/>
              <a:t> </a:t>
            </a:r>
            <a:r>
              <a:rPr lang="et-EE" dirty="0" err="1"/>
              <a:t>ornare</a:t>
            </a:r>
            <a:r>
              <a:rPr lang="et-EE" dirty="0"/>
              <a:t> </a:t>
            </a:r>
            <a:r>
              <a:rPr lang="et-EE" dirty="0" err="1"/>
              <a:t>ultrices</a:t>
            </a:r>
            <a:r>
              <a:rPr lang="et-EE" dirty="0"/>
              <a:t>. </a:t>
            </a:r>
            <a:r>
              <a:rPr lang="et-EE" dirty="0" err="1"/>
              <a:t>Viva</a:t>
            </a:r>
            <a:r>
              <a:rPr lang="et-EE" dirty="0"/>
              <a:t> </a:t>
            </a:r>
            <a:r>
              <a:rPr lang="et-EE" dirty="0" err="1"/>
              <a:t>etmus</a:t>
            </a:r>
            <a:r>
              <a:rPr lang="et-EE" dirty="0"/>
              <a:t> </a:t>
            </a:r>
            <a:r>
              <a:rPr lang="et-EE" dirty="0" err="1"/>
              <a:t>justo</a:t>
            </a:r>
            <a:r>
              <a:rPr lang="et-EE" dirty="0"/>
              <a:t> </a:t>
            </a:r>
            <a:r>
              <a:rPr lang="et-EE" dirty="0" err="1"/>
              <a:t>est</a:t>
            </a:r>
            <a:r>
              <a:rPr lang="et-EE" dirty="0"/>
              <a:t>, </a:t>
            </a:r>
            <a:r>
              <a:rPr lang="et-EE" dirty="0" err="1"/>
              <a:t>vulputate</a:t>
            </a:r>
            <a:r>
              <a:rPr lang="et-EE" dirty="0"/>
              <a:t> </a:t>
            </a:r>
            <a:r>
              <a:rPr lang="et-EE" dirty="0" err="1"/>
              <a:t>eu</a:t>
            </a:r>
            <a:r>
              <a:rPr lang="et-EE" dirty="0"/>
              <a:t>.</a:t>
            </a:r>
          </a:p>
          <a:p>
            <a:pPr lvl="0"/>
            <a:r>
              <a:rPr lang="et-EE" dirty="0" err="1"/>
              <a:t>Sed</a:t>
            </a:r>
            <a:r>
              <a:rPr lang="et-EE" dirty="0"/>
              <a:t> </a:t>
            </a:r>
            <a:r>
              <a:rPr lang="et-EE" dirty="0" err="1"/>
              <a:t>semper</a:t>
            </a:r>
            <a:r>
              <a:rPr lang="et-EE" dirty="0"/>
              <a:t> </a:t>
            </a:r>
            <a:r>
              <a:rPr lang="et-EE" dirty="0" err="1"/>
              <a:t>augue</a:t>
            </a:r>
            <a:r>
              <a:rPr lang="et-EE" dirty="0"/>
              <a:t>.</a:t>
            </a:r>
          </a:p>
          <a:p>
            <a:pPr marL="342900" marR="0" lvl="0" indent="-342900" algn="l" defTabSz="1097280" rtl="0" eaLnBrk="1" fontAlgn="auto" latinLnBrk="0" hangingPunct="1">
              <a:lnSpc>
                <a:spcPct val="90000"/>
              </a:lnSpc>
              <a:spcBef>
                <a:spcPts val="1200"/>
              </a:spcBef>
              <a:spcAft>
                <a:spcPts val="0"/>
              </a:spcAft>
              <a:buClr>
                <a:srgbClr val="4FBFD3"/>
              </a:buClr>
              <a:buSzTx/>
              <a:buFont typeface="Wingdings" panose="05000000000000000000" pitchFamily="2" charset="2"/>
              <a:buChar char="§"/>
              <a:tabLst/>
              <a:defRPr/>
            </a:pPr>
            <a:r>
              <a:rPr lang="et-EE" dirty="0" err="1"/>
              <a:t>Sed</a:t>
            </a:r>
            <a:r>
              <a:rPr lang="et-EE" dirty="0"/>
              <a:t> </a:t>
            </a:r>
            <a:r>
              <a:rPr lang="et-EE" dirty="0" err="1"/>
              <a:t>semper</a:t>
            </a:r>
            <a:r>
              <a:rPr lang="et-EE" dirty="0"/>
              <a:t> </a:t>
            </a:r>
            <a:r>
              <a:rPr lang="et-EE" dirty="0" err="1"/>
              <a:t>augue</a:t>
            </a:r>
            <a:r>
              <a:rPr lang="et-EE" dirty="0"/>
              <a:t>.</a:t>
            </a:r>
          </a:p>
          <a:p>
            <a:pPr marL="342900" marR="0" lvl="0" indent="-342900" algn="l" defTabSz="1097280" rtl="0" eaLnBrk="1" fontAlgn="auto" latinLnBrk="0" hangingPunct="1">
              <a:lnSpc>
                <a:spcPct val="90000"/>
              </a:lnSpc>
              <a:spcBef>
                <a:spcPts val="1200"/>
              </a:spcBef>
              <a:spcAft>
                <a:spcPts val="0"/>
              </a:spcAft>
              <a:buClr>
                <a:srgbClr val="4FBFD3"/>
              </a:buClr>
              <a:buSzTx/>
              <a:buFont typeface="Wingdings" panose="05000000000000000000" pitchFamily="2" charset="2"/>
              <a:buChar char="§"/>
              <a:tabLst/>
              <a:defRPr/>
            </a:pPr>
            <a:r>
              <a:rPr lang="et-EE" dirty="0" err="1"/>
              <a:t>Sed</a:t>
            </a:r>
            <a:r>
              <a:rPr lang="et-EE" dirty="0"/>
              <a:t> </a:t>
            </a:r>
            <a:r>
              <a:rPr lang="et-EE" dirty="0" err="1"/>
              <a:t>semper</a:t>
            </a:r>
            <a:r>
              <a:rPr lang="et-EE" dirty="0"/>
              <a:t> </a:t>
            </a:r>
            <a:r>
              <a:rPr lang="et-EE" dirty="0" err="1"/>
              <a:t>augue</a:t>
            </a:r>
            <a:r>
              <a:rPr lang="et-EE" dirty="0"/>
              <a:t>.</a:t>
            </a:r>
          </a:p>
          <a:p>
            <a:pPr lvl="0"/>
            <a:endParaRPr lang="et-EE" dirty="0"/>
          </a:p>
        </p:txBody>
      </p:sp>
    </p:spTree>
    <p:extLst>
      <p:ext uri="{BB962C8B-B14F-4D97-AF65-F5344CB8AC3E}">
        <p14:creationId xmlns:p14="http://schemas.microsoft.com/office/powerpoint/2010/main" val="2128465414"/>
      </p:ext>
    </p:extLst>
  </p:cSld>
  <p:clrMapOvr>
    <a:masterClrMapping/>
  </p:clrMapOvr>
  <p:extLst>
    <p:ext uri="{DCECCB84-F9BA-43D5-87BE-67443E8EF086}">
      <p15:sldGuideLst xmlns:p15="http://schemas.microsoft.com/office/powerpoint/2012/main">
        <p15:guide id="2" orient="horz" pos="1026">
          <p15:clr>
            <a:srgbClr val="FBAE40"/>
          </p15:clr>
        </p15:guide>
        <p15:guide id="3" pos="136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38558" y="-36008"/>
            <a:ext cx="7277392" cy="8255864"/>
          </a:xfrm>
          <a:prstGeom prst="rect">
            <a:avLst/>
          </a:prstGeom>
        </p:spPr>
      </p:pic>
      <p:sp>
        <p:nvSpPr>
          <p:cNvPr id="2" name="Title 1"/>
          <p:cNvSpPr>
            <a:spLocks noGrp="1"/>
          </p:cNvSpPr>
          <p:nvPr>
            <p:ph type="ctrTitle" hasCustomPrompt="1"/>
          </p:nvPr>
        </p:nvSpPr>
        <p:spPr>
          <a:xfrm>
            <a:off x="8543868" y="868128"/>
            <a:ext cx="5188111" cy="3094862"/>
          </a:xfrm>
        </p:spPr>
        <p:txBody>
          <a:bodyPr anchor="b">
            <a:normAutofit/>
          </a:bodyPr>
          <a:lstStyle>
            <a:lvl1pPr algn="l">
              <a:lnSpc>
                <a:spcPct val="90000"/>
              </a:lnSpc>
              <a:defRPr sz="7200" spc="-60" baseline="0">
                <a:solidFill>
                  <a:schemeClr val="tx1"/>
                </a:solidFill>
              </a:defRPr>
            </a:lvl1pPr>
          </a:lstStyle>
          <a:p>
            <a:r>
              <a:rPr lang="en-US" dirty="0"/>
              <a:t>Add title here</a:t>
            </a:r>
          </a:p>
        </p:txBody>
      </p:sp>
      <p:sp>
        <p:nvSpPr>
          <p:cNvPr id="3" name="Subtitle 2"/>
          <p:cNvSpPr>
            <a:spLocks noGrp="1"/>
          </p:cNvSpPr>
          <p:nvPr>
            <p:ph type="subTitle" idx="1" hasCustomPrompt="1"/>
          </p:nvPr>
        </p:nvSpPr>
        <p:spPr>
          <a:xfrm>
            <a:off x="8553783" y="6298601"/>
            <a:ext cx="5188111" cy="1210710"/>
          </a:xfrm>
        </p:spPr>
        <p:txBody>
          <a:bodyPr lIns="91440" rIns="91440">
            <a:normAutofit/>
          </a:bodyPr>
          <a:lstStyle>
            <a:lvl1pPr marL="0" indent="0" algn="l">
              <a:spcBef>
                <a:spcPts val="0"/>
              </a:spcBef>
              <a:spcAft>
                <a:spcPts val="0"/>
              </a:spcAft>
              <a:buNone/>
              <a:defRPr sz="1920" cap="all" spc="120" baseline="0">
                <a:solidFill>
                  <a:schemeClr val="tx1"/>
                </a:solidFill>
                <a:latin typeface="+mn-lt"/>
              </a:defRPr>
            </a:lvl1pPr>
            <a:lvl2pPr marL="548640" indent="0" algn="ctr">
              <a:buNone/>
              <a:defRPr sz="2880"/>
            </a:lvl2pPr>
            <a:lvl3pPr marL="1097280" indent="0" algn="ctr">
              <a:buNone/>
              <a:defRPr sz="2880"/>
            </a:lvl3pPr>
            <a:lvl4pPr marL="1645920" indent="0" algn="ctr">
              <a:buNone/>
              <a:defRPr sz="2400"/>
            </a:lvl4pPr>
            <a:lvl5pPr marL="2194560" indent="0" algn="ctr">
              <a:buNone/>
              <a:defRPr sz="2400"/>
            </a:lvl5pPr>
            <a:lvl6pPr marL="2743200" indent="0" algn="ctr">
              <a:buNone/>
              <a:defRPr sz="2400"/>
            </a:lvl6pPr>
            <a:lvl7pPr marL="3291840" indent="0" algn="ctr">
              <a:buNone/>
              <a:defRPr sz="2400"/>
            </a:lvl7pPr>
            <a:lvl8pPr marL="3840480" indent="0" algn="ctr">
              <a:buNone/>
              <a:defRPr sz="2400"/>
            </a:lvl8pPr>
            <a:lvl9pPr marL="4389120" indent="0" algn="ctr">
              <a:buNone/>
              <a:defRPr sz="24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681"/>
            <a:ext cx="7008876" cy="823473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543129" y="4048218"/>
            <a:ext cx="5188111" cy="1210711"/>
          </a:xfrm>
        </p:spPr>
        <p:txBody>
          <a:bodyPr lIns="91440" rIns="91440">
            <a:noAutofit/>
          </a:bodyPr>
          <a:lstStyle>
            <a:lvl1pPr marL="0" indent="0">
              <a:buNone/>
              <a:defRPr sz="7200" b="1">
                <a:solidFill>
                  <a:schemeClr val="tx2"/>
                </a:solidFill>
              </a:defRPr>
            </a:lvl1pPr>
            <a:lvl2pPr marL="241402" indent="0">
              <a:buNone/>
              <a:defRPr/>
            </a:lvl2pPr>
            <a:lvl3pPr marL="460858" indent="0">
              <a:buNone/>
              <a:defRPr/>
            </a:lvl3pPr>
            <a:lvl4pPr marL="680314" indent="0">
              <a:buNone/>
              <a:defRPr/>
            </a:lvl4pPr>
            <a:lvl5pPr marL="899770" indent="0">
              <a:buNone/>
              <a:defRPr/>
            </a:lvl5pPr>
          </a:lstStyle>
          <a:p>
            <a:pPr lvl="0"/>
            <a:r>
              <a:rPr lang="en-US" dirty="0"/>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5471467" y="-12798"/>
            <a:ext cx="2316173" cy="825274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C3BFD4C7-9C22-E8F3-26F8-B9FD73F57504}"/>
              </a:ext>
            </a:extLst>
          </p:cNvPr>
          <p:cNvGrpSpPr/>
          <p:nvPr userDrawn="1"/>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0A9362C1-F84D-F59A-D0AE-C75D13B285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7AAB01AD-EF6D-3770-9C4F-177DFD46EA8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319755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6459083" y="2691"/>
            <a:ext cx="8168291" cy="8234977"/>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8364392" y="2015060"/>
            <a:ext cx="5744252" cy="1821978"/>
          </a:xfrm>
        </p:spPr>
        <p:txBody>
          <a:bodyPr anchor="b">
            <a:normAutofit/>
          </a:bodyPr>
          <a:lstStyle>
            <a:lvl1pPr algn="l">
              <a:lnSpc>
                <a:spcPct val="90000"/>
              </a:lnSpc>
              <a:defRPr sz="7200" spc="120" baseline="0">
                <a:solidFill>
                  <a:schemeClr val="accent1"/>
                </a:solidFill>
              </a:defRPr>
            </a:lvl1pPr>
          </a:lstStyle>
          <a:p>
            <a:r>
              <a:rPr lang="en-US" dirty="0"/>
              <a:t>Add title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35399" y="-2683"/>
            <a:ext cx="8176949" cy="8245314"/>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8364391" y="4498750"/>
            <a:ext cx="5744254" cy="2709616"/>
          </a:xfrm>
        </p:spPr>
        <p:txBody>
          <a:bodyPr lIns="91440" tIns="0">
            <a:normAutofit/>
          </a:bodyPr>
          <a:lstStyle>
            <a:lvl1pPr marL="0" indent="0">
              <a:spcBef>
                <a:spcPts val="0"/>
              </a:spcBef>
              <a:spcAft>
                <a:spcPts val="0"/>
              </a:spcAft>
              <a:buFont typeface="Courier New" panose="02070309020205020404" pitchFamily="49" charset="0"/>
              <a:buNone/>
              <a:defRPr sz="1920">
                <a:solidFill>
                  <a:schemeClr val="bg1"/>
                </a:solidFill>
              </a:defRPr>
            </a:lvl1pPr>
            <a:lvl2pPr marL="329184" indent="-329184">
              <a:buFont typeface="Courier New" panose="02070309020205020404" pitchFamily="49" charset="0"/>
              <a:buChar char="o"/>
              <a:defRPr sz="1440">
                <a:solidFill>
                  <a:schemeClr val="bg1"/>
                </a:solidFill>
              </a:defRPr>
            </a:lvl2pPr>
            <a:lvl3pPr marL="329184" indent="-329184">
              <a:buFont typeface="Courier New" panose="02070309020205020404" pitchFamily="49" charset="0"/>
              <a:buChar char="o"/>
              <a:defRPr sz="1260">
                <a:solidFill>
                  <a:schemeClr val="bg1"/>
                </a:solidFill>
              </a:defRPr>
            </a:lvl3pPr>
            <a:lvl4pPr marL="329184" indent="-329184">
              <a:buFont typeface="Courier New" panose="02070309020205020404" pitchFamily="49" charset="0"/>
              <a:buChar char="o"/>
              <a:defRPr sz="1260">
                <a:solidFill>
                  <a:schemeClr val="bg1"/>
                </a:solidFill>
              </a:defRPr>
            </a:lvl4pPr>
            <a:lvl5pPr marL="329184" indent="-329184">
              <a:buFont typeface="Courier New" panose="02070309020205020404" pitchFamily="49" charset="0"/>
              <a:buChar char="o"/>
              <a:defRPr sz="1260">
                <a:solidFill>
                  <a:schemeClr val="bg1"/>
                </a:solidFill>
              </a:defRPr>
            </a:lvl5pPr>
          </a:lstStyle>
          <a:p>
            <a:pPr lvl="0"/>
            <a:r>
              <a:rPr lang="en-US" dirty="0"/>
              <a:t>Click to add text</a:t>
            </a:r>
          </a:p>
        </p:txBody>
      </p:sp>
      <p:grpSp>
        <p:nvGrpSpPr>
          <p:cNvPr id="3" name="Group 2">
            <a:extLst>
              <a:ext uri="{FF2B5EF4-FFF2-40B4-BE49-F238E27FC236}">
                <a16:creationId xmlns:a16="http://schemas.microsoft.com/office/drawing/2014/main" id="{2D1226B1-E438-B98C-74AA-15297E2869AC}"/>
              </a:ext>
            </a:extLst>
          </p:cNvPr>
          <p:cNvGrpSpPr/>
          <p:nvPr userDrawn="1"/>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0E1D0B9D-63B5-DAC2-ED23-816BD7F9EB2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BD38B8C8-0F76-05A7-0A45-65FC84BF9CE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569132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8DD68-76F7-22A2-CF09-E683CFF402FA}"/>
              </a:ext>
            </a:extLst>
          </p:cNvPr>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endParaRPr lang="en-GB"/>
          </a:p>
        </p:txBody>
      </p:sp>
      <p:sp>
        <p:nvSpPr>
          <p:cNvPr id="3" name="Subtitle 2">
            <a:extLst>
              <a:ext uri="{FF2B5EF4-FFF2-40B4-BE49-F238E27FC236}">
                <a16:creationId xmlns:a16="http://schemas.microsoft.com/office/drawing/2014/main" id="{33875F36-802B-413B-6378-35F024923598}"/>
              </a:ext>
            </a:extLst>
          </p:cNvPr>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375F82D-8C75-1285-7DE7-14F0F788E777}"/>
              </a:ext>
            </a:extLst>
          </p:cNvPr>
          <p:cNvSpPr>
            <a:spLocks noGrp="1"/>
          </p:cNvSpPr>
          <p:nvPr>
            <p:ph type="dt" sz="half" idx="10"/>
          </p:nvPr>
        </p:nvSpPr>
        <p:spPr/>
        <p:txBody>
          <a:bodyPr/>
          <a:lstStyle/>
          <a:p>
            <a:fld id="{AB9D92DC-7F20-49B8-83FF-D7AB84E24A1A}" type="datetimeFigureOut">
              <a:rPr lang="en-GB" smtClean="0"/>
              <a:t>04/02/2026</a:t>
            </a:fld>
            <a:endParaRPr lang="en-GB"/>
          </a:p>
        </p:txBody>
      </p:sp>
      <p:sp>
        <p:nvSpPr>
          <p:cNvPr id="5" name="Footer Placeholder 4">
            <a:extLst>
              <a:ext uri="{FF2B5EF4-FFF2-40B4-BE49-F238E27FC236}">
                <a16:creationId xmlns:a16="http://schemas.microsoft.com/office/drawing/2014/main" id="{754FAB63-3FAC-79F8-FA9D-4FB9C2F2F8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84D588-D4B4-8107-671D-4928C81BE66F}"/>
              </a:ext>
            </a:extLst>
          </p:cNvPr>
          <p:cNvSpPr>
            <a:spLocks noGrp="1"/>
          </p:cNvSpPr>
          <p:nvPr>
            <p:ph type="sldNum" sz="quarter" idx="12"/>
          </p:nvPr>
        </p:nvSpPr>
        <p:spPr/>
        <p:txBody>
          <a:bodyPr/>
          <a:lstStyle/>
          <a:p>
            <a:fld id="{918F542F-25AB-45B6-99E2-788AC63A0588}" type="slidenum">
              <a:rPr lang="en-GB" smtClean="0"/>
              <a:t>‹#›</a:t>
            </a:fld>
            <a:endParaRPr lang="en-GB"/>
          </a:p>
        </p:txBody>
      </p:sp>
    </p:spTree>
    <p:extLst>
      <p:ext uri="{BB962C8B-B14F-4D97-AF65-F5344CB8AC3E}">
        <p14:creationId xmlns:p14="http://schemas.microsoft.com/office/powerpoint/2010/main" val="3541339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2977F-488C-5E1B-FBEC-A57AFEB7AA2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BC1FD2-FBF7-E3FC-6CE9-61152DE5DB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743CD50-80E9-B378-C808-60FA769C7B64}"/>
              </a:ext>
            </a:extLst>
          </p:cNvPr>
          <p:cNvSpPr>
            <a:spLocks noGrp="1"/>
          </p:cNvSpPr>
          <p:nvPr>
            <p:ph type="dt" sz="half" idx="10"/>
          </p:nvPr>
        </p:nvSpPr>
        <p:spPr/>
        <p:txBody>
          <a:bodyPr/>
          <a:lstStyle/>
          <a:p>
            <a:fld id="{AB9D92DC-7F20-49B8-83FF-D7AB84E24A1A}" type="datetimeFigureOut">
              <a:rPr lang="en-GB" smtClean="0"/>
              <a:t>04/02/2026</a:t>
            </a:fld>
            <a:endParaRPr lang="en-GB"/>
          </a:p>
        </p:txBody>
      </p:sp>
      <p:sp>
        <p:nvSpPr>
          <p:cNvPr id="5" name="Footer Placeholder 4">
            <a:extLst>
              <a:ext uri="{FF2B5EF4-FFF2-40B4-BE49-F238E27FC236}">
                <a16:creationId xmlns:a16="http://schemas.microsoft.com/office/drawing/2014/main" id="{C1657B5D-F5B4-D863-B5AE-7331880A877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02B54C-8AD9-A40D-7051-60135EE14E34}"/>
              </a:ext>
            </a:extLst>
          </p:cNvPr>
          <p:cNvSpPr>
            <a:spLocks noGrp="1"/>
          </p:cNvSpPr>
          <p:nvPr>
            <p:ph type="sldNum" sz="quarter" idx="12"/>
          </p:nvPr>
        </p:nvSpPr>
        <p:spPr/>
        <p:txBody>
          <a:bodyPr/>
          <a:lstStyle/>
          <a:p>
            <a:fld id="{918F542F-25AB-45B6-99E2-788AC63A0588}" type="slidenum">
              <a:rPr lang="en-GB" smtClean="0"/>
              <a:t>‹#›</a:t>
            </a:fld>
            <a:endParaRPr lang="en-GB"/>
          </a:p>
        </p:txBody>
      </p:sp>
    </p:spTree>
    <p:extLst>
      <p:ext uri="{BB962C8B-B14F-4D97-AF65-F5344CB8AC3E}">
        <p14:creationId xmlns:p14="http://schemas.microsoft.com/office/powerpoint/2010/main" val="1096685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78D16-5190-25E0-F6FD-8B75480B09FF}"/>
              </a:ext>
            </a:extLst>
          </p:cNvPr>
          <p:cNvSpPr>
            <a:spLocks noGrp="1"/>
          </p:cNvSpPr>
          <p:nvPr>
            <p:ph type="title"/>
          </p:nvPr>
        </p:nvSpPr>
        <p:spPr>
          <a:xfrm>
            <a:off x="998220" y="2051686"/>
            <a:ext cx="12618720" cy="3423284"/>
          </a:xfrm>
        </p:spPr>
        <p:txBody>
          <a:bodyPr anchor="b"/>
          <a:lstStyle>
            <a:lvl1pPr>
              <a:defRPr sz="72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FD4E948-90B6-91B4-8423-5C3314ADF8CA}"/>
              </a:ext>
            </a:extLst>
          </p:cNvPr>
          <p:cNvSpPr>
            <a:spLocks noGrp="1"/>
          </p:cNvSpPr>
          <p:nvPr>
            <p:ph type="body" idx="1"/>
          </p:nvPr>
        </p:nvSpPr>
        <p:spPr>
          <a:xfrm>
            <a:off x="998220" y="5507356"/>
            <a:ext cx="12618720" cy="1800224"/>
          </a:xfrm>
        </p:spPr>
        <p:txBody>
          <a:bodyPr/>
          <a:lstStyle>
            <a:lvl1pPr marL="0" indent="0">
              <a:buNone/>
              <a:defRPr sz="2880">
                <a:solidFill>
                  <a:schemeClr val="tx1">
                    <a:tint val="82000"/>
                  </a:schemeClr>
                </a:solidFill>
              </a:defRPr>
            </a:lvl1pPr>
            <a:lvl2pPr marL="548640" indent="0">
              <a:buNone/>
              <a:defRPr sz="2400">
                <a:solidFill>
                  <a:schemeClr val="tx1">
                    <a:tint val="82000"/>
                  </a:schemeClr>
                </a:solidFill>
              </a:defRPr>
            </a:lvl2pPr>
            <a:lvl3pPr marL="1097280" indent="0">
              <a:buNone/>
              <a:defRPr sz="2160">
                <a:solidFill>
                  <a:schemeClr val="tx1">
                    <a:tint val="82000"/>
                  </a:schemeClr>
                </a:solidFill>
              </a:defRPr>
            </a:lvl3pPr>
            <a:lvl4pPr marL="1645920" indent="0">
              <a:buNone/>
              <a:defRPr sz="1920">
                <a:solidFill>
                  <a:schemeClr val="tx1">
                    <a:tint val="82000"/>
                  </a:schemeClr>
                </a:solidFill>
              </a:defRPr>
            </a:lvl4pPr>
            <a:lvl5pPr marL="2194560" indent="0">
              <a:buNone/>
              <a:defRPr sz="1920">
                <a:solidFill>
                  <a:schemeClr val="tx1">
                    <a:tint val="82000"/>
                  </a:schemeClr>
                </a:solidFill>
              </a:defRPr>
            </a:lvl5pPr>
            <a:lvl6pPr marL="2743200" indent="0">
              <a:buNone/>
              <a:defRPr sz="1920">
                <a:solidFill>
                  <a:schemeClr val="tx1">
                    <a:tint val="82000"/>
                  </a:schemeClr>
                </a:solidFill>
              </a:defRPr>
            </a:lvl6pPr>
            <a:lvl7pPr marL="3291840" indent="0">
              <a:buNone/>
              <a:defRPr sz="1920">
                <a:solidFill>
                  <a:schemeClr val="tx1">
                    <a:tint val="82000"/>
                  </a:schemeClr>
                </a:solidFill>
              </a:defRPr>
            </a:lvl7pPr>
            <a:lvl8pPr marL="3840480" indent="0">
              <a:buNone/>
              <a:defRPr sz="1920">
                <a:solidFill>
                  <a:schemeClr val="tx1">
                    <a:tint val="82000"/>
                  </a:schemeClr>
                </a:solidFill>
              </a:defRPr>
            </a:lvl8pPr>
            <a:lvl9pPr marL="4389120" indent="0">
              <a:buNone/>
              <a:defRPr sz="192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E63A4C-006A-C8DA-754E-D9085BBF7E6D}"/>
              </a:ext>
            </a:extLst>
          </p:cNvPr>
          <p:cNvSpPr>
            <a:spLocks noGrp="1"/>
          </p:cNvSpPr>
          <p:nvPr>
            <p:ph type="dt" sz="half" idx="10"/>
          </p:nvPr>
        </p:nvSpPr>
        <p:spPr/>
        <p:txBody>
          <a:bodyPr/>
          <a:lstStyle/>
          <a:p>
            <a:fld id="{AB9D92DC-7F20-49B8-83FF-D7AB84E24A1A}" type="datetimeFigureOut">
              <a:rPr lang="en-GB" smtClean="0"/>
              <a:t>04/02/2026</a:t>
            </a:fld>
            <a:endParaRPr lang="en-GB"/>
          </a:p>
        </p:txBody>
      </p:sp>
      <p:sp>
        <p:nvSpPr>
          <p:cNvPr id="5" name="Footer Placeholder 4">
            <a:extLst>
              <a:ext uri="{FF2B5EF4-FFF2-40B4-BE49-F238E27FC236}">
                <a16:creationId xmlns:a16="http://schemas.microsoft.com/office/drawing/2014/main" id="{54B9CB0C-10F4-FDFF-5732-9D71FEF4A2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DF1B3D-B5E7-9D4D-CAF7-19DC28BB384F}"/>
              </a:ext>
            </a:extLst>
          </p:cNvPr>
          <p:cNvSpPr>
            <a:spLocks noGrp="1"/>
          </p:cNvSpPr>
          <p:nvPr>
            <p:ph type="sldNum" sz="quarter" idx="12"/>
          </p:nvPr>
        </p:nvSpPr>
        <p:spPr/>
        <p:txBody>
          <a:bodyPr/>
          <a:lstStyle/>
          <a:p>
            <a:fld id="{918F542F-25AB-45B6-99E2-788AC63A0588}" type="slidenum">
              <a:rPr lang="en-GB" smtClean="0"/>
              <a:t>‹#›</a:t>
            </a:fld>
            <a:endParaRPr lang="en-GB"/>
          </a:p>
        </p:txBody>
      </p:sp>
    </p:spTree>
    <p:extLst>
      <p:ext uri="{BB962C8B-B14F-4D97-AF65-F5344CB8AC3E}">
        <p14:creationId xmlns:p14="http://schemas.microsoft.com/office/powerpoint/2010/main" val="1305928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5F785-4BEC-FF18-6910-D165A0C6819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045F175-ACA7-D66D-1DE2-E3DA5B6DFBB2}"/>
              </a:ext>
            </a:extLst>
          </p:cNvPr>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223DE7A-DF40-E429-CE50-82ACE41930FC}"/>
              </a:ext>
            </a:extLst>
          </p:cNvPr>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513D73C-5795-065D-0EBE-64E2D127E2B7}"/>
              </a:ext>
            </a:extLst>
          </p:cNvPr>
          <p:cNvSpPr>
            <a:spLocks noGrp="1"/>
          </p:cNvSpPr>
          <p:nvPr>
            <p:ph type="dt" sz="half" idx="10"/>
          </p:nvPr>
        </p:nvSpPr>
        <p:spPr/>
        <p:txBody>
          <a:bodyPr/>
          <a:lstStyle/>
          <a:p>
            <a:fld id="{AB9D92DC-7F20-49B8-83FF-D7AB84E24A1A}" type="datetimeFigureOut">
              <a:rPr lang="en-GB" smtClean="0"/>
              <a:t>04/02/2026</a:t>
            </a:fld>
            <a:endParaRPr lang="en-GB"/>
          </a:p>
        </p:txBody>
      </p:sp>
      <p:sp>
        <p:nvSpPr>
          <p:cNvPr id="6" name="Footer Placeholder 5">
            <a:extLst>
              <a:ext uri="{FF2B5EF4-FFF2-40B4-BE49-F238E27FC236}">
                <a16:creationId xmlns:a16="http://schemas.microsoft.com/office/drawing/2014/main" id="{0AF6A2CC-A4AE-C945-EC10-ADED8DF0DA5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8C1542C-2912-E070-F2FC-8E8897F98AE2}"/>
              </a:ext>
            </a:extLst>
          </p:cNvPr>
          <p:cNvSpPr>
            <a:spLocks noGrp="1"/>
          </p:cNvSpPr>
          <p:nvPr>
            <p:ph type="sldNum" sz="quarter" idx="12"/>
          </p:nvPr>
        </p:nvSpPr>
        <p:spPr/>
        <p:txBody>
          <a:bodyPr/>
          <a:lstStyle/>
          <a:p>
            <a:fld id="{918F542F-25AB-45B6-99E2-788AC63A0588}" type="slidenum">
              <a:rPr lang="en-GB" smtClean="0"/>
              <a:t>‹#›</a:t>
            </a:fld>
            <a:endParaRPr lang="en-GB"/>
          </a:p>
        </p:txBody>
      </p:sp>
    </p:spTree>
    <p:extLst>
      <p:ext uri="{BB962C8B-B14F-4D97-AF65-F5344CB8AC3E}">
        <p14:creationId xmlns:p14="http://schemas.microsoft.com/office/powerpoint/2010/main" val="2914166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E6EB6-B1E6-36B5-961A-64B767F1F7A2}"/>
              </a:ext>
            </a:extLst>
          </p:cNvPr>
          <p:cNvSpPr>
            <a:spLocks noGrp="1"/>
          </p:cNvSpPr>
          <p:nvPr>
            <p:ph type="title"/>
          </p:nvPr>
        </p:nvSpPr>
        <p:spPr>
          <a:xfrm>
            <a:off x="1007746" y="438150"/>
            <a:ext cx="12618720" cy="1590676"/>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5426FD7-3F12-A2F2-9E72-A915E4F79E0A}"/>
              </a:ext>
            </a:extLst>
          </p:cNvPr>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a:extLst>
              <a:ext uri="{FF2B5EF4-FFF2-40B4-BE49-F238E27FC236}">
                <a16:creationId xmlns:a16="http://schemas.microsoft.com/office/drawing/2014/main" id="{81A397B8-594A-0658-78DE-D0D6CF4A14E7}"/>
              </a:ext>
            </a:extLst>
          </p:cNvPr>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FB76648-A216-7230-0D90-D6D1EAAB676D}"/>
              </a:ext>
            </a:extLst>
          </p:cNvPr>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a:extLst>
              <a:ext uri="{FF2B5EF4-FFF2-40B4-BE49-F238E27FC236}">
                <a16:creationId xmlns:a16="http://schemas.microsoft.com/office/drawing/2014/main" id="{AE1FEA5F-39AC-8B86-B618-30D236855086}"/>
              </a:ext>
            </a:extLst>
          </p:cNvPr>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CAD2EC6-F305-58A7-A018-E701EF5F1BA9}"/>
              </a:ext>
            </a:extLst>
          </p:cNvPr>
          <p:cNvSpPr>
            <a:spLocks noGrp="1"/>
          </p:cNvSpPr>
          <p:nvPr>
            <p:ph type="dt" sz="half" idx="10"/>
          </p:nvPr>
        </p:nvSpPr>
        <p:spPr/>
        <p:txBody>
          <a:bodyPr/>
          <a:lstStyle/>
          <a:p>
            <a:fld id="{AB9D92DC-7F20-49B8-83FF-D7AB84E24A1A}" type="datetimeFigureOut">
              <a:rPr lang="en-GB" smtClean="0"/>
              <a:t>04/02/2026</a:t>
            </a:fld>
            <a:endParaRPr lang="en-GB"/>
          </a:p>
        </p:txBody>
      </p:sp>
      <p:sp>
        <p:nvSpPr>
          <p:cNvPr id="8" name="Footer Placeholder 7">
            <a:extLst>
              <a:ext uri="{FF2B5EF4-FFF2-40B4-BE49-F238E27FC236}">
                <a16:creationId xmlns:a16="http://schemas.microsoft.com/office/drawing/2014/main" id="{7AE1A9F9-C1D0-43F9-442A-1FEEE5DF822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54158B3-B39F-A6B7-3907-4BC613CEF9B5}"/>
              </a:ext>
            </a:extLst>
          </p:cNvPr>
          <p:cNvSpPr>
            <a:spLocks noGrp="1"/>
          </p:cNvSpPr>
          <p:nvPr>
            <p:ph type="sldNum" sz="quarter" idx="12"/>
          </p:nvPr>
        </p:nvSpPr>
        <p:spPr/>
        <p:txBody>
          <a:bodyPr/>
          <a:lstStyle/>
          <a:p>
            <a:fld id="{918F542F-25AB-45B6-99E2-788AC63A0588}" type="slidenum">
              <a:rPr lang="en-GB" smtClean="0"/>
              <a:t>‹#›</a:t>
            </a:fld>
            <a:endParaRPr lang="en-GB"/>
          </a:p>
        </p:txBody>
      </p:sp>
    </p:spTree>
    <p:extLst>
      <p:ext uri="{BB962C8B-B14F-4D97-AF65-F5344CB8AC3E}">
        <p14:creationId xmlns:p14="http://schemas.microsoft.com/office/powerpoint/2010/main" val="3332636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85003-B93D-6D04-3891-965AFB7DF62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E073FA9-6BB0-D3A2-F9B8-60125B7A0967}"/>
              </a:ext>
            </a:extLst>
          </p:cNvPr>
          <p:cNvSpPr>
            <a:spLocks noGrp="1"/>
          </p:cNvSpPr>
          <p:nvPr>
            <p:ph type="dt" sz="half" idx="10"/>
          </p:nvPr>
        </p:nvSpPr>
        <p:spPr/>
        <p:txBody>
          <a:bodyPr/>
          <a:lstStyle/>
          <a:p>
            <a:fld id="{AB9D92DC-7F20-49B8-83FF-D7AB84E24A1A}" type="datetimeFigureOut">
              <a:rPr lang="en-GB" smtClean="0"/>
              <a:t>04/02/2026</a:t>
            </a:fld>
            <a:endParaRPr lang="en-GB"/>
          </a:p>
        </p:txBody>
      </p:sp>
      <p:sp>
        <p:nvSpPr>
          <p:cNvPr id="4" name="Footer Placeholder 3">
            <a:extLst>
              <a:ext uri="{FF2B5EF4-FFF2-40B4-BE49-F238E27FC236}">
                <a16:creationId xmlns:a16="http://schemas.microsoft.com/office/drawing/2014/main" id="{A77D265D-8AB5-410A-9FAE-20AC39D74B4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A3BB0A2-0F06-80E3-C532-9C487FDCC235}"/>
              </a:ext>
            </a:extLst>
          </p:cNvPr>
          <p:cNvSpPr>
            <a:spLocks noGrp="1"/>
          </p:cNvSpPr>
          <p:nvPr>
            <p:ph type="sldNum" sz="quarter" idx="12"/>
          </p:nvPr>
        </p:nvSpPr>
        <p:spPr/>
        <p:txBody>
          <a:bodyPr/>
          <a:lstStyle/>
          <a:p>
            <a:fld id="{918F542F-25AB-45B6-99E2-788AC63A0588}" type="slidenum">
              <a:rPr lang="en-GB" smtClean="0"/>
              <a:t>‹#›</a:t>
            </a:fld>
            <a:endParaRPr lang="en-GB"/>
          </a:p>
        </p:txBody>
      </p:sp>
    </p:spTree>
    <p:extLst>
      <p:ext uri="{BB962C8B-B14F-4D97-AF65-F5344CB8AC3E}">
        <p14:creationId xmlns:p14="http://schemas.microsoft.com/office/powerpoint/2010/main" val="18563525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image" Target="../media/image1.png"/><Relationship Id="rId2" Type="http://schemas.openxmlformats.org/officeDocument/2006/relationships/slideLayout" Target="../slideLayouts/slideLayout5.xml"/><Relationship Id="rId16" Type="http://schemas.openxmlformats.org/officeDocument/2006/relationships/theme" Target="../theme/theme2.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slideMaster1.xml><?xml version="1.0" encoding="utf-8"?>
<p:sldMaster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803302C-615A-C3E1-7C63-7D8DE8CC811A}"/>
              </a:ext>
            </a:extLst>
          </p:cNvPr>
          <p:cNvGrpSpPr/>
          <p:nvPr userDrawn="1"/>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93B5B20A-6EBA-D301-1627-ECECD33A539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87BFED39-5426-F4A5-F4DF-7BD27BF6E35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CDA215-4899-306F-C758-38B46A5FD515}"/>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Clicca per modificare lo stile del titolo principale</a:t>
            </a:r>
            <a:endParaRPr lang="en-GB"/>
          </a:p>
        </p:txBody>
      </p:sp>
      <p:sp>
        <p:nvSpPr>
          <p:cNvPr id="3" name="Text Placeholder 2">
            <a:extLst>
              <a:ext uri="{FF2B5EF4-FFF2-40B4-BE49-F238E27FC236}">
                <a16:creationId xmlns:a16="http://schemas.microsoft.com/office/drawing/2014/main" id="{248CA775-32E3-6C6D-E6FE-9598D1FBA851}"/>
              </a:ext>
            </a:extLst>
          </p:cNvPr>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Clicca per modificare gli stili del testo principale</a:t>
            </a:r>
          </a:p>
          <a:p>
            <a:pPr lvl="1"/>
            <a:r>
              <a:rPr lang="en-US"/>
              <a:t>Secondo livello</a:t>
            </a:r>
          </a:p>
          <a:p>
            <a:pPr lvl="2"/>
            <a:r>
              <a:rPr lang="en-US"/>
              <a:t>Terzo livello</a:t>
            </a:r>
          </a:p>
          <a:p>
            <a:pPr lvl="3"/>
            <a:r>
              <a:rPr lang="en-US"/>
              <a:t>Quarto livello</a:t>
            </a:r>
          </a:p>
          <a:p>
            <a:pPr lvl="4"/>
            <a:r>
              <a:rPr lang="en-US"/>
              <a:t>Quinto livello</a:t>
            </a:r>
            <a:endParaRPr lang="en-GB"/>
          </a:p>
        </p:txBody>
      </p:sp>
      <p:sp>
        <p:nvSpPr>
          <p:cNvPr id="4" name="Date Placeholder 3">
            <a:extLst>
              <a:ext uri="{FF2B5EF4-FFF2-40B4-BE49-F238E27FC236}">
                <a16:creationId xmlns:a16="http://schemas.microsoft.com/office/drawing/2014/main" id="{41EBCD41-69F3-E8A0-B5DC-E4177CF5256F}"/>
              </a:ext>
            </a:extLst>
          </p:cNvPr>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82000"/>
                  </a:schemeClr>
                </a:solidFill>
              </a:defRPr>
            </a:lvl1pPr>
          </a:lstStyle>
          <a:p>
            <a:fld id="{AB9D92DC-7F20-49B8-83FF-D7AB84E24A1A}" type="datetimeFigureOut">
              <a:rPr lang="en-GB" smtClean="0"/>
              <a:t>04/02/2026</a:t>
            </a:fld>
            <a:endParaRPr lang="en-GB"/>
          </a:p>
        </p:txBody>
      </p:sp>
      <p:sp>
        <p:nvSpPr>
          <p:cNvPr id="5" name="Footer Placeholder 4">
            <a:extLst>
              <a:ext uri="{FF2B5EF4-FFF2-40B4-BE49-F238E27FC236}">
                <a16:creationId xmlns:a16="http://schemas.microsoft.com/office/drawing/2014/main" id="{6910B0AC-C612-23AE-CEFD-74C5A8B27135}"/>
              </a:ext>
            </a:extLst>
          </p:cNvPr>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7DA26E4-9FA3-6381-9FC5-CEF0BB5DE297}"/>
              </a:ext>
            </a:extLst>
          </p:cNvPr>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82000"/>
                  </a:schemeClr>
                </a:solidFill>
              </a:defRPr>
            </a:lvl1pPr>
          </a:lstStyle>
          <a:p>
            <a:fld id="{918F542F-25AB-45B6-99E2-788AC63A0588}" type="slidenum">
              <a:rPr lang="en-GB" smtClean="0"/>
              <a:t>‹#›</a:t>
            </a:fld>
            <a:endParaRPr lang="en-GB"/>
          </a:p>
        </p:txBody>
      </p:sp>
      <p:grpSp>
        <p:nvGrpSpPr>
          <p:cNvPr id="7" name="Group 6">
            <a:extLst>
              <a:ext uri="{FF2B5EF4-FFF2-40B4-BE49-F238E27FC236}">
                <a16:creationId xmlns:a16="http://schemas.microsoft.com/office/drawing/2014/main" id="{ADFB0795-ED80-4B3D-E6D9-C4C3D8D86EBF}"/>
              </a:ext>
            </a:extLst>
          </p:cNvPr>
          <p:cNvGrpSpPr/>
          <p:nvPr userDrawn="1"/>
        </p:nvGrpSpPr>
        <p:grpSpPr>
          <a:xfrm>
            <a:off x="10972801" y="7594540"/>
            <a:ext cx="2591913" cy="481557"/>
            <a:chOff x="5179092" y="5483822"/>
            <a:chExt cx="3294001" cy="612000"/>
          </a:xfrm>
        </p:grpSpPr>
        <p:pic>
          <p:nvPicPr>
            <p:cNvPr id="9" name="Picture 8">
              <a:extLst>
                <a:ext uri="{FF2B5EF4-FFF2-40B4-BE49-F238E27FC236}">
                  <a16:creationId xmlns:a16="http://schemas.microsoft.com/office/drawing/2014/main" id="{8F8D6C6F-5493-C4B1-C076-1D82E22EA8EF}"/>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36D455AE-F4DB-AD8B-6D10-1D44FC9C20C4}"/>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664547086"/>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png"/><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6.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5.jpeg"/><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6.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jpe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5.xml"/><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67.emf"/></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69.emf"/></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72.emf"/></Relationships>
</file>

<file path=ppt/slides/_rels/slide3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76.emf"/><Relationship Id="rId5" Type="http://schemas.openxmlformats.org/officeDocument/2006/relationships/image" Target="../media/image75.emf"/><Relationship Id="rId4" Type="http://schemas.openxmlformats.org/officeDocument/2006/relationships/image" Target="../media/image74.emf"/></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80.png"/><Relationship Id="rId4" Type="http://schemas.openxmlformats.org/officeDocument/2006/relationships/image" Target="../media/image79.emf"/></Relationships>
</file>

<file path=ppt/slides/_rels/slide4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82.emf"/></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85.emf"/><Relationship Id="rId5" Type="http://schemas.openxmlformats.org/officeDocument/2006/relationships/image" Target="../media/image84.emf"/><Relationship Id="rId4" Type="http://schemas.openxmlformats.org/officeDocument/2006/relationships/image" Target="../media/image83.emf"/></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9.emf"/><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88.emf"/><Relationship Id="rId5" Type="http://schemas.openxmlformats.org/officeDocument/2006/relationships/image" Target="../media/image87.emf"/><Relationship Id="rId4" Type="http://schemas.openxmlformats.org/officeDocument/2006/relationships/image" Target="../media/image86.emf"/></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91.emf"/><Relationship Id="rId4" Type="http://schemas.openxmlformats.org/officeDocument/2006/relationships/image" Target="../media/image90.emf"/></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image" Target="../media/image93.png"/><Relationship Id="rId4" Type="http://schemas.openxmlformats.org/officeDocument/2006/relationships/image" Target="../media/image92.emf"/></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94.png"/></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96.emf"/><Relationship Id="rId4" Type="http://schemas.openxmlformats.org/officeDocument/2006/relationships/image" Target="../media/image95.jpe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5.xml"/><Relationship Id="rId4" Type="http://schemas.openxmlformats.org/officeDocument/2006/relationships/image" Target="../media/image99.jpeg"/></Relationships>
</file>

<file path=ppt/slides/_rels/slide5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81.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16.xml"/><Relationship Id="rId5" Type="http://schemas.openxmlformats.org/officeDocument/2006/relationships/image" Target="../media/image106.png"/><Relationship Id="rId4" Type="http://schemas.openxmlformats.org/officeDocument/2006/relationships/image" Target="../media/image105.png"/></Relationships>
</file>

<file path=ppt/slides/_rels/slide5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110.png"/><Relationship Id="rId4" Type="http://schemas.openxmlformats.org/officeDocument/2006/relationships/image" Target="../media/image109.png"/></Relationships>
</file>

<file path=ppt/slides/_rels/slide5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16.png"/><Relationship Id="rId7"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5.xml"/><Relationship Id="rId4" Type="http://schemas.openxmlformats.org/officeDocument/2006/relationships/image" Target="../media/image122.png"/></Relationships>
</file>

<file path=ppt/slides/_rels/slide6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image" Target="../media/image124.png"/></Relationships>
</file>

<file path=ppt/slides/_rels/slide6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5.xml"/><Relationship Id="rId4" Type="http://schemas.openxmlformats.org/officeDocument/2006/relationships/image" Target="../media/image127.png"/></Relationships>
</file>

<file path=ppt/slides/_rels/slide63.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30.xml"/><Relationship Id="rId1" Type="http://schemas.openxmlformats.org/officeDocument/2006/relationships/slideLayout" Target="../slideLayouts/slideLayout15.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 Id="rId9" Type="http://schemas.openxmlformats.org/officeDocument/2006/relationships/image" Target="../media/image134.png"/></Relationships>
</file>

<file path=ppt/slides/_rels/slide64.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6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32.xml"/><Relationship Id="rId1" Type="http://schemas.openxmlformats.org/officeDocument/2006/relationships/slideLayout" Target="../slideLayouts/slideLayout15.xml"/><Relationship Id="rId5" Type="http://schemas.openxmlformats.org/officeDocument/2006/relationships/image" Target="../media/image142.png"/><Relationship Id="rId4" Type="http://schemas.openxmlformats.org/officeDocument/2006/relationships/image" Target="../media/image141.png"/></Relationships>
</file>

<file path=ppt/slides/_rels/slide6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3.xml"/><Relationship Id="rId1" Type="http://schemas.openxmlformats.org/officeDocument/2006/relationships/slideLayout" Target="../slideLayouts/slideLayout15.xml"/><Relationship Id="rId4" Type="http://schemas.openxmlformats.org/officeDocument/2006/relationships/image" Target="../media/image144.png"/></Relationships>
</file>

<file path=ppt/slides/_rels/slide6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image" Target="../media/image146.gif"/><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16="http://schemas.microsoft.com/office/drawing/2014/main" xmlns:adec="http://schemas.microsoft.com/office/drawing/2017/decorative"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7946025" y="868128"/>
            <a:ext cx="5714743" cy="3094862"/>
          </a:xfrm>
        </p:spPr>
        <p:txBody>
          <a:bodyPr anchor="t">
            <a:noAutofit/>
          </a:bodyPr>
          <a:lstStyle/>
          <a:p>
            <a:endParaRPr lang="en-US" sz="2800" dirty="0"/>
          </a:p>
        </p:txBody>
      </p:sp>
      <p:sp>
        <p:nvSpPr>
          <p:cNvPr id="96" name="Subtitle 95">
            <a:extLst>
              <a:ext uri="{FF2B5EF4-FFF2-40B4-BE49-F238E27FC236}">
                <a16:creationId xmlns:a16="http://schemas.microsoft.com/office/drawing/2014/main" id="{1C5A4B6C-BAC7-A685-A9B1-2F354B12832E}"/>
              </a:ext>
            </a:extLst>
          </p:cNvPr>
          <p:cNvSpPr>
            <a:spLocks noGrp="1"/>
          </p:cNvSpPr>
          <p:nvPr>
            <p:ph type="subTitle" idx="1"/>
          </p:nvPr>
        </p:nvSpPr>
        <p:spPr>
          <a:xfrm>
            <a:off x="7946025" y="5378105"/>
            <a:ext cx="6248440" cy="1210710"/>
          </a:xfrm>
        </p:spPr>
        <p:txBody>
          <a:bodyPr>
            <a:normAutofit/>
          </a:bodyPr>
          <a:lstStyle/>
          <a:p>
            <a:r>
              <a:rPr lang="en-US" dirty="0"/>
              <a:t>Presentazione a cura di: </a:t>
            </a:r>
          </a:p>
          <a:p>
            <a:r>
              <a:rPr lang="en-US" sz="2400" b="1" cap="none" dirty="0" err="1"/>
              <a:t>RicardoLugo</a:t>
            </a:r>
            <a:endParaRPr lang="en-US" sz="1700" cap="none" dirty="0"/>
          </a:p>
        </p:txBody>
      </p:sp>
      <p:sp>
        <p:nvSpPr>
          <p:cNvPr id="97" name="Text Placeholder 96">
            <a:extLst>
              <a:ext uri="{FF2B5EF4-FFF2-40B4-BE49-F238E27FC236}">
                <a16:creationId xmlns:a16="http://schemas.microsoft.com/office/drawing/2014/main" id="{2A924E96-9B1C-6D19-49F6-49CA70E65537}"/>
              </a:ext>
            </a:extLst>
          </p:cNvPr>
          <p:cNvSpPr>
            <a:spLocks noGrp="1"/>
          </p:cNvSpPr>
          <p:nvPr>
            <p:ph type="body" sz="quarter" idx="10"/>
          </p:nvPr>
        </p:nvSpPr>
        <p:spPr>
          <a:xfrm>
            <a:off x="7946025" y="1954289"/>
            <a:ext cx="6684375" cy="1210711"/>
          </a:xfrm>
        </p:spPr>
        <p:txBody>
          <a:bodyPr/>
          <a:lstStyle/>
          <a:p>
            <a:r>
              <a:rPr lang="en-US" sz="4800" dirty="0">
                <a:solidFill>
                  <a:schemeClr val="tx1"/>
                </a:solidFill>
              </a:rPr>
              <a:t>Argomento 11: </a:t>
            </a:r>
            <a:r>
              <a:rPr lang="en-GB" sz="4800" dirty="0">
                <a:solidFill>
                  <a:schemeClr val="tx1"/>
                </a:solidFill>
              </a:rPr>
              <a:t>Interazioni uomo-IA e sicurezza informatica</a:t>
            </a:r>
          </a:p>
        </p:txBody>
      </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4209308" y="-13391"/>
            <a:ext cx="3063696" cy="8230609"/>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sz="2160" dirty="0"/>
          </a:p>
        </p:txBody>
      </p:sp>
      <p:grpSp>
        <p:nvGrpSpPr>
          <p:cNvPr id="2" name="Group 1">
            <a:extLst>
              <a:ext uri="{FF2B5EF4-FFF2-40B4-BE49-F238E27FC236}">
                <a16:creationId xmlns:a16="http://schemas.microsoft.com/office/drawing/2014/main" id="{ABF25152-ECFC-F87E-6A60-9E7B0D98374B}"/>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56048E62-9FDC-6A86-C84F-4D7DFCAA18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4A6FF37-150C-0183-163E-54E5A9398FB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pic>
        <p:nvPicPr>
          <p:cNvPr id="8" name="Picture Placeholder 7" descr="A screenshot of a computer training&#10;&#10;Description automatically generated">
            <a:extLst>
              <a:ext uri="{FF2B5EF4-FFF2-40B4-BE49-F238E27FC236}">
                <a16:creationId xmlns:a16="http://schemas.microsoft.com/office/drawing/2014/main" id="{50970EFB-319E-7174-E221-FC24ED09B21B}"/>
              </a:ext>
            </a:extLst>
          </p:cNvPr>
          <p:cNvPicPr>
            <a:picLocks noGrp="1" noChangeAspect="1"/>
          </p:cNvPicPr>
          <p:nvPr>
            <p:ph type="pic" sz="quarter" idx="11"/>
          </p:nvPr>
        </p:nvPicPr>
        <p:blipFill>
          <a:blip r:embed="rId5"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03979848"/>
      </p:ext>
    </p:extLst>
  </p:cSld>
  <p:clrMapOvr>
    <a:masterClrMapping/>
  </p:clrMapOvr>
</p:sld>
</file>

<file path=ppt/slides/slide10.xml><?xml version="1.0" encoding="utf-8"?>
<p:sld xmlns:a16="http://schemas.microsoft.com/office/drawing/2014/main" xmlns:dgm="http://schemas.openxmlformats.org/drawingml/2006/diagram"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C5695-38A9-A1DF-7370-3EA408D1C7D9}"/>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564DDF1F-AC5B-91E1-B2FD-ED8EDDF23B52}"/>
              </a:ext>
            </a:extLst>
          </p:cNvPr>
          <p:cNvSpPr>
            <a:spLocks noGrp="1"/>
          </p:cNvSpPr>
          <p:nvPr>
            <p:ph type="title"/>
          </p:nvPr>
        </p:nvSpPr>
        <p:spPr>
          <a:xfrm>
            <a:off x="1005840" y="438150"/>
            <a:ext cx="12618720" cy="1590676"/>
          </a:xfrm>
        </p:spPr>
        <p:txBody>
          <a:bodyPr anchor="ctr">
            <a:normAutofit/>
          </a:bodyPr>
          <a:lstStyle/>
          <a:p>
            <a:r>
              <a:rPr lang="nb-NO" dirty="0" err="1"/>
              <a:t>Cognizione </a:t>
            </a:r>
            <a:r>
              <a:rPr lang="nb-NO" dirty="0" err="1"/>
              <a:t>aumentata </a:t>
            </a:r>
            <a:r>
              <a:rPr lang="nb-NO" dirty="0"/>
              <a:t>e IA</a:t>
            </a:r>
            <a:endParaRPr lang="en-US" dirty="0"/>
          </a:p>
        </p:txBody>
      </p:sp>
      <p:graphicFrame>
        <p:nvGraphicFramePr>
          <p:cNvPr id="7" name="Plassholder for innhold 2">
            <a:extLst>
              <a:ext uri="{FF2B5EF4-FFF2-40B4-BE49-F238E27FC236}">
                <a16:creationId xmlns:a16="http://schemas.microsoft.com/office/drawing/2014/main" id="{39A4CE98-4367-0449-C5AD-BCC1FD81834A}"/>
              </a:ext>
            </a:extLst>
          </p:cNvPr>
          <p:cNvGraphicFramePr>
            <a:graphicFrameLocks noGrp="1"/>
          </p:cNvGraphicFramePr>
          <p:nvPr>
            <p:ph idx="1"/>
          </p:nvPr>
        </p:nvGraphicFramePr>
        <p:xfrm>
          <a:off x="1005840" y="2190750"/>
          <a:ext cx="12618720" cy="52216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31530269"/>
      </p:ext>
    </p:extLst>
  </p:cSld>
  <p:clrMapOvr>
    <a:masterClrMapping/>
  </p:clrMapOvr>
</p:sld>
</file>

<file path=ppt/slides/slide1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53280-DB22-E982-1AFE-36760A5D6976}"/>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E14D49D6-0FB7-1823-CF0D-EDC3DD013BDB}"/>
              </a:ext>
            </a:extLst>
          </p:cNvPr>
          <p:cNvSpPr>
            <a:spLocks noGrp="1"/>
          </p:cNvSpPr>
          <p:nvPr>
            <p:ph type="title"/>
          </p:nvPr>
        </p:nvSpPr>
        <p:spPr/>
        <p:txBody>
          <a:bodyPr/>
          <a:lstStyle/>
          <a:p>
            <a:r>
              <a:rPr lang="nb-NO" dirty="0" err="1"/>
              <a:t>Cognizione </a:t>
            </a:r>
            <a:r>
              <a:rPr lang="nb-NO" dirty="0" err="1"/>
              <a:t>aumentata </a:t>
            </a:r>
            <a:r>
              <a:rPr lang="nb-NO" dirty="0"/>
              <a:t>e IA</a:t>
            </a:r>
            <a:endParaRPr lang="en-US" dirty="0"/>
          </a:p>
        </p:txBody>
      </p:sp>
      <p:sp>
        <p:nvSpPr>
          <p:cNvPr id="3" name="Plassholder for innhold 2">
            <a:extLst>
              <a:ext uri="{FF2B5EF4-FFF2-40B4-BE49-F238E27FC236}">
                <a16:creationId xmlns:a16="http://schemas.microsoft.com/office/drawing/2014/main" id="{1DAA6F30-AFB1-01B5-417D-5041D16134C3}"/>
              </a:ext>
            </a:extLst>
          </p:cNvPr>
          <p:cNvSpPr>
            <a:spLocks noGrp="1"/>
          </p:cNvSpPr>
          <p:nvPr>
            <p:ph idx="1"/>
          </p:nvPr>
        </p:nvSpPr>
        <p:spPr/>
        <p:txBody>
          <a:bodyPr/>
          <a:lstStyle/>
          <a:p>
            <a:pPr marL="0" indent="0">
              <a:buNone/>
            </a:pPr>
            <a:r>
              <a:rPr lang="nb-NO" dirty="0" err="1"/>
              <a:t>Situazioni </a:t>
            </a:r>
            <a:r>
              <a:rPr lang="nb-NO" dirty="0" err="1"/>
              <a:t>complesse</a:t>
            </a:r>
            <a:endParaRPr lang="nb-NO" dirty="0"/>
          </a:p>
          <a:p>
            <a:r>
              <a:rPr lang="nb-NO" dirty="0"/>
              <a:t>L'IA </a:t>
            </a:r>
            <a:r>
              <a:rPr lang="nb-NO" dirty="0" err="1"/>
              <a:t>è più efficace </a:t>
            </a:r>
            <a:r>
              <a:rPr lang="nb-NO" dirty="0" err="1"/>
              <a:t>nell'analisi </a:t>
            </a:r>
            <a:r>
              <a:rPr lang="nb-NO" dirty="0" err="1"/>
              <a:t>predittiva</a:t>
            </a:r>
            <a:endParaRPr lang="nb-NO" dirty="0"/>
          </a:p>
          <a:p>
            <a:r>
              <a:rPr lang="nb-NO" dirty="0" err="1"/>
              <a:t>Gli esseri umani </a:t>
            </a:r>
            <a:r>
              <a:rPr lang="nb-NO" dirty="0" err="1"/>
              <a:t>sono più bravi </a:t>
            </a:r>
            <a:r>
              <a:rPr lang="nb-NO" dirty="0"/>
              <a:t>nelle </a:t>
            </a:r>
            <a:r>
              <a:rPr lang="nb-NO" dirty="0" err="1"/>
              <a:t>situazioni </a:t>
            </a:r>
            <a:r>
              <a:rPr lang="nb-NO" dirty="0" err="1"/>
              <a:t>ambigue </a:t>
            </a:r>
            <a:r>
              <a:rPr lang="nb-NO" dirty="0"/>
              <a:t>ed </a:t>
            </a:r>
            <a:r>
              <a:rPr lang="nb-NO" dirty="0" err="1"/>
              <a:t>equivoche</a:t>
            </a:r>
            <a:endParaRPr lang="nb-NO" dirty="0"/>
          </a:p>
          <a:p>
            <a:endParaRPr lang="nb-NO" dirty="0"/>
          </a:p>
          <a:p>
            <a:pPr marL="0" indent="0">
              <a:buNone/>
            </a:pPr>
            <a:r>
              <a:rPr lang="nb-NO" dirty="0" err="1"/>
              <a:t>Gli esseri umani </a:t>
            </a:r>
            <a:r>
              <a:rPr lang="nb-NO" dirty="0"/>
              <a:t>e </a:t>
            </a:r>
            <a:r>
              <a:rPr lang="nb-NO" dirty="0" err="1"/>
              <a:t>le tecnologie </a:t>
            </a:r>
            <a:r>
              <a:rPr lang="nb-NO" dirty="0" err="1"/>
              <a:t>future</a:t>
            </a:r>
            <a:r>
              <a:rPr lang="nb-NO" dirty="0"/>
              <a:t>: </a:t>
            </a:r>
            <a:r>
              <a:rPr lang="nb-NO" dirty="0" err="1"/>
              <a:t>gli </a:t>
            </a:r>
            <a:r>
              <a:rPr lang="nb-NO" dirty="0"/>
              <a:t>esseri umani devono</a:t>
            </a:r>
          </a:p>
          <a:p>
            <a:r>
              <a:rPr lang="nb-NO" dirty="0"/>
              <a:t>Comprendere </a:t>
            </a:r>
            <a:r>
              <a:rPr lang="nb-NO" dirty="0" err="1"/>
              <a:t>il contributo </a:t>
            </a:r>
            <a:r>
              <a:rPr lang="nb-NO" dirty="0"/>
              <a:t>di </a:t>
            </a:r>
            <a:r>
              <a:rPr lang="nb-NO" dirty="0" err="1"/>
              <a:t>ciascuna </a:t>
            </a:r>
            <a:r>
              <a:rPr lang="nb-NO" dirty="0"/>
              <a:t>parte</a:t>
            </a:r>
          </a:p>
          <a:p>
            <a:r>
              <a:rPr lang="nb-NO" dirty="0"/>
              <a:t>Comprendere </a:t>
            </a:r>
            <a:r>
              <a:rPr lang="nb-NO" dirty="0" err="1"/>
              <a:t>i processi </a:t>
            </a:r>
            <a:r>
              <a:rPr lang="nb-NO" dirty="0" err="1"/>
              <a:t>cognitivi </a:t>
            </a:r>
            <a:r>
              <a:rPr lang="nb-NO" dirty="0"/>
              <a:t>e </a:t>
            </a:r>
            <a:r>
              <a:rPr lang="nb-NO" dirty="0" err="1"/>
              <a:t>metacognitivi </a:t>
            </a:r>
            <a:r>
              <a:rPr lang="nb-NO" dirty="0"/>
              <a:t>del </a:t>
            </a:r>
            <a:r>
              <a:rPr lang="nb-NO" dirty="0" err="1"/>
              <a:t>processo decisionale</a:t>
            </a:r>
            <a:endParaRPr lang="nb-NO" dirty="0"/>
          </a:p>
          <a:p>
            <a:r>
              <a:rPr lang="nb-NO" dirty="0" err="1"/>
              <a:t>Sviluppare </a:t>
            </a:r>
            <a:r>
              <a:rPr lang="nb-NO" dirty="0" err="1"/>
              <a:t>competenze </a:t>
            </a:r>
            <a:r>
              <a:rPr lang="nb-NO" dirty="0"/>
              <a:t>nell'ambito </a:t>
            </a:r>
            <a:r>
              <a:rPr lang="nb-NO" dirty="0"/>
              <a:t>dell'intelligenza artificiale </a:t>
            </a:r>
            <a:r>
              <a:rPr lang="nb-NO" dirty="0"/>
              <a:t>e </a:t>
            </a:r>
            <a:r>
              <a:rPr lang="nb-NO" dirty="0" err="1"/>
              <a:t>delle tecnologie </a:t>
            </a:r>
            <a:r>
              <a:rPr lang="nb-NO" dirty="0" err="1"/>
              <a:t>cognitive</a:t>
            </a:r>
            <a:endParaRPr lang="nb-NO" dirty="0"/>
          </a:p>
          <a:p>
            <a:endParaRPr lang="nb-NO" dirty="0"/>
          </a:p>
        </p:txBody>
      </p:sp>
    </p:spTree>
    <p:extLst>
      <p:ext uri="{BB962C8B-B14F-4D97-AF65-F5344CB8AC3E}">
        <p14:creationId xmlns:p14="http://schemas.microsoft.com/office/powerpoint/2010/main" val="676923363"/>
      </p:ext>
    </p:extLst>
  </p:cSld>
  <p:clrMapOvr>
    <a:masterClrMapping/>
  </p:clrMapOvr>
</p:sld>
</file>

<file path=ppt/slides/slide12.xml><?xml version="1.0" encoding="utf-8"?>
<p:sld xmlns:a16="http://schemas.microsoft.com/office/drawing/2014/main" xmlns:dgm="http://schemas.openxmlformats.org/drawingml/2006/diagram"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4B3B5-53B2-5B7F-BE3F-1389251CD961}"/>
              </a:ext>
            </a:extLst>
          </p:cNvPr>
          <p:cNvSpPr>
            <a:spLocks noGrp="1"/>
          </p:cNvSpPr>
          <p:nvPr>
            <p:ph type="title"/>
          </p:nvPr>
        </p:nvSpPr>
        <p:spPr>
          <a:xfrm>
            <a:off x="1005840" y="438150"/>
            <a:ext cx="12618720" cy="1590676"/>
          </a:xfrm>
        </p:spPr>
        <p:txBody>
          <a:bodyPr anchor="ctr">
            <a:normAutofit/>
          </a:bodyPr>
          <a:lstStyle/>
          <a:p>
            <a:r>
              <a:rPr lang="nb-NO" dirty="0"/>
              <a:t>Il buono</a:t>
            </a:r>
            <a:endParaRPr lang="en-GB" dirty="0"/>
          </a:p>
        </p:txBody>
      </p:sp>
      <p:graphicFrame>
        <p:nvGraphicFramePr>
          <p:cNvPr id="5" name="Content Placeholder 2">
            <a:extLst>
              <a:ext uri="{FF2B5EF4-FFF2-40B4-BE49-F238E27FC236}">
                <a16:creationId xmlns:a16="http://schemas.microsoft.com/office/drawing/2014/main" id="{B867FCC2-7F55-AD94-0B88-D6F2614992D3}"/>
              </a:ext>
            </a:extLst>
          </p:cNvPr>
          <p:cNvGraphicFramePr>
            <a:graphicFrameLocks noGrp="1"/>
          </p:cNvGraphicFramePr>
          <p:nvPr>
            <p:ph idx="1"/>
          </p:nvPr>
        </p:nvGraphicFramePr>
        <p:xfrm>
          <a:off x="1005840" y="2190750"/>
          <a:ext cx="12618720" cy="52216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61652657"/>
      </p:ext>
    </p:extLst>
  </p:cSld>
  <p:clrMapOvr>
    <a:masterClrMapping/>
  </p:clrMapOvr>
</p:sld>
</file>

<file path=ppt/slides/slide1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0F4FC-E77B-9CF8-ADBA-B028B5A7D2C2}"/>
              </a:ext>
            </a:extLst>
          </p:cNvPr>
          <p:cNvSpPr>
            <a:spLocks noGrp="1"/>
          </p:cNvSpPr>
          <p:nvPr>
            <p:ph type="ctrTitle"/>
          </p:nvPr>
        </p:nvSpPr>
        <p:spPr>
          <a:xfrm>
            <a:off x="955587" y="384048"/>
            <a:ext cx="8078684" cy="1828800"/>
          </a:xfrm>
        </p:spPr>
        <p:txBody>
          <a:bodyPr anchor="b">
            <a:normAutofit/>
          </a:bodyPr>
          <a:lstStyle/>
          <a:p>
            <a:r>
              <a:rPr lang="nb-NO" dirty="0"/>
              <a:t>Il brutto e il cattivo</a:t>
            </a:r>
            <a:endParaRPr lang="en-GB" dirty="0"/>
          </a:p>
        </p:txBody>
      </p:sp>
      <p:sp>
        <p:nvSpPr>
          <p:cNvPr id="13" name="Text Placeholder 2">
            <a:extLst>
              <a:ext uri="{FF2B5EF4-FFF2-40B4-BE49-F238E27FC236}">
                <a16:creationId xmlns:a16="http://schemas.microsoft.com/office/drawing/2014/main" id="{EA47202E-CDEA-0444-FBF3-A9144A1B864F}"/>
              </a:ext>
            </a:extLst>
          </p:cNvPr>
          <p:cNvSpPr>
            <a:spLocks noGrp="1"/>
          </p:cNvSpPr>
          <p:nvPr>
            <p:ph type="body" sz="quarter" idx="16"/>
          </p:nvPr>
        </p:nvSpPr>
        <p:spPr>
          <a:xfrm>
            <a:off x="955586" y="2702873"/>
            <a:ext cx="6957022" cy="3039559"/>
          </a:xfrm>
        </p:spPr>
        <p:txBody>
          <a:bodyPr/>
          <a:lstStyle/>
          <a:p>
            <a:endParaRPr lang="en-US" dirty="0"/>
          </a:p>
        </p:txBody>
      </p:sp>
      <p:pic>
        <p:nvPicPr>
          <p:cNvPr id="8" name="Picture 7">
            <a:extLst>
              <a:ext uri="{FF2B5EF4-FFF2-40B4-BE49-F238E27FC236}">
                <a16:creationId xmlns:a16="http://schemas.microsoft.com/office/drawing/2014/main" id="{DA23C4BA-A1E5-B351-10B4-282E3EA064C4}"/>
              </a:ext>
            </a:extLst>
          </p:cNvPr>
          <p:cNvPicPr>
            <a:picLocks noChangeAspect="1"/>
          </p:cNvPicPr>
          <p:nvPr/>
        </p:nvPicPr>
        <p:blipFill>
          <a:blip r:embed="rId2"/>
          <a:srcRect l="33561" r="25042"/>
          <a:stretch>
            <a:fillRect/>
          </a:stretch>
        </p:blipFill>
        <p:spPr>
          <a:xfrm>
            <a:off x="8596430" y="12"/>
            <a:ext cx="6029790" cy="8229588"/>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noFill/>
        </p:spPr>
      </p:pic>
      <p:grpSp>
        <p:nvGrpSpPr>
          <p:cNvPr id="3" name="Group 2">
            <a:extLst>
              <a:ext uri="{FF2B5EF4-FFF2-40B4-BE49-F238E27FC236}">
                <a16:creationId xmlns:a16="http://schemas.microsoft.com/office/drawing/2014/main" id="{CEA7E644-5C28-3767-1F5C-6737BD5184F2}"/>
              </a:ext>
            </a:extLst>
          </p:cNvPr>
          <p:cNvGrpSpPr/>
          <p:nvPr/>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B34EE603-E107-4C65-AD3E-402CF683BE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0A152413-7B62-04F0-D8F2-19E515523B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915521265"/>
      </p:ext>
    </p:extLst>
  </p:cSld>
  <p:clrMapOvr>
    <a:masterClrMapping/>
  </p:clrMapOvr>
</p:sld>
</file>

<file path=ppt/slides/slide1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5DDC3-F45D-98C2-637C-68DFC0ADD14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5124D17-3A0B-475E-BCE2-1500BC8A6961}"/>
              </a:ext>
            </a:extLst>
          </p:cNvPr>
          <p:cNvSpPr>
            <a:spLocks noGrp="1"/>
          </p:cNvSpPr>
          <p:nvPr>
            <p:ph idx="1"/>
          </p:nvPr>
        </p:nvSpPr>
        <p:spPr/>
        <p:txBody>
          <a:bodyPr/>
          <a:lstStyle/>
          <a:p>
            <a:endParaRPr lang="en-GB"/>
          </a:p>
        </p:txBody>
      </p:sp>
      <p:pic>
        <p:nvPicPr>
          <p:cNvPr id="1026" name="Picture 2" descr="Generative AI – The New Battleground! | MSPAA">
            <a:extLst>
              <a:ext uri="{FF2B5EF4-FFF2-40B4-BE49-F238E27FC236}">
                <a16:creationId xmlns:a16="http://schemas.microsoft.com/office/drawing/2014/main" id="{9EB32DDC-BF80-CBFC-DA00-7676D992C6E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13748273" cy="7733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011443"/>
      </p:ext>
    </p:extLst>
  </p:cSld>
  <p:clrMapOvr>
    <a:masterClrMapping/>
  </p:clrMapOvr>
</p:sld>
</file>

<file path=ppt/slides/slide1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2E06D-A402-4A81-5948-49FB250713E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B0666E61-9B43-7423-9172-2B648039DB83}"/>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3F535143-2911-763E-B032-3F919D38DAC6}"/>
              </a:ext>
            </a:extLst>
          </p:cNvPr>
          <p:cNvPicPr>
            <a:picLocks noChangeAspect="1"/>
          </p:cNvPicPr>
          <p:nvPr/>
        </p:nvPicPr>
        <p:blipFill>
          <a:blip r:embed="rId2"/>
          <a:stretch>
            <a:fillRect/>
          </a:stretch>
        </p:blipFill>
        <p:spPr>
          <a:xfrm>
            <a:off x="678426" y="23597"/>
            <a:ext cx="13273548" cy="8229600"/>
          </a:xfrm>
          <a:prstGeom prst="rect">
            <a:avLst/>
          </a:prstGeom>
        </p:spPr>
      </p:pic>
      <p:grpSp>
        <p:nvGrpSpPr>
          <p:cNvPr id="5" name="Group 4">
            <a:extLst>
              <a:ext uri="{FF2B5EF4-FFF2-40B4-BE49-F238E27FC236}">
                <a16:creationId xmlns:a16="http://schemas.microsoft.com/office/drawing/2014/main" id="{F7B1A4DD-682E-5E32-CC76-9D12905BB26D}"/>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750D194A-8AF5-72E6-4FC9-F7C3DEC7B7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EBA5CA34-B44D-2D3D-05CA-08EFEBB86D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745299326"/>
      </p:ext>
    </p:extLst>
  </p:cSld>
  <p:clrMapOvr>
    <a:masterClrMapping/>
  </p:clrMapOvr>
</p:sld>
</file>

<file path=ppt/slides/slide1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8D95-BD44-E0F6-8C0D-D1F0661E2321}"/>
              </a:ext>
            </a:extLst>
          </p:cNvPr>
          <p:cNvSpPr>
            <a:spLocks noGrp="1"/>
          </p:cNvSpPr>
          <p:nvPr>
            <p:ph type="title"/>
          </p:nvPr>
        </p:nvSpPr>
        <p:spPr/>
        <p:txBody>
          <a:bodyPr/>
          <a:lstStyle/>
          <a:p>
            <a:r>
              <a:rPr lang="nb-NO" dirty="0"/>
              <a:t>Problemi</a:t>
            </a:r>
            <a:endParaRPr lang="en-GB" dirty="0"/>
          </a:p>
        </p:txBody>
      </p:sp>
      <p:sp>
        <p:nvSpPr>
          <p:cNvPr id="3" name="Content Placeholder 2">
            <a:extLst>
              <a:ext uri="{FF2B5EF4-FFF2-40B4-BE49-F238E27FC236}">
                <a16:creationId xmlns:a16="http://schemas.microsoft.com/office/drawing/2014/main" id="{329686E0-A734-7022-7905-884847345DB9}"/>
              </a:ext>
            </a:extLst>
          </p:cNvPr>
          <p:cNvSpPr>
            <a:spLocks noGrp="1"/>
          </p:cNvSpPr>
          <p:nvPr>
            <p:ph idx="1"/>
          </p:nvPr>
        </p:nvSpPr>
        <p:spPr/>
        <p:txBody>
          <a:bodyPr/>
          <a:lstStyle/>
          <a:p>
            <a:r>
              <a:rPr lang="en-GB" b="0" i="0" dirty="0">
                <a:solidFill>
                  <a:srgbClr val="323E48"/>
                </a:solidFill>
                <a:effectLst/>
                <a:latin typeface="Roboto" panose="02000000000000000000" pitchFamily="2" charset="0"/>
              </a:rPr>
              <a:t>Sono state intentate numerose cause legali contro </a:t>
            </a:r>
            <a:r>
              <a:rPr lang="en-GB" b="0" i="0" dirty="0">
                <a:solidFill>
                  <a:srgbClr val="323E48"/>
                </a:solidFill>
                <a:effectLst/>
                <a:latin typeface="Roboto" panose="02000000000000000000" pitchFamily="2" charset="0"/>
              </a:rPr>
              <a:t>aziende </a:t>
            </a:r>
            <a:r>
              <a:rPr lang="en-GB" b="0" i="0" dirty="0" err="1">
                <a:solidFill>
                  <a:srgbClr val="323E48"/>
                </a:solidFill>
                <a:effectLst/>
                <a:latin typeface="Roboto" panose="02000000000000000000" pitchFamily="2" charset="0"/>
              </a:rPr>
              <a:t>di genAI </a:t>
            </a:r>
            <a:r>
              <a:rPr lang="en-GB" b="0" i="0" dirty="0">
                <a:solidFill>
                  <a:srgbClr val="323E48"/>
                </a:solidFill>
                <a:effectLst/>
                <a:latin typeface="Roboto" panose="02000000000000000000" pitchFamily="2" charset="0"/>
              </a:rPr>
              <a:t>per presunte violazioni del copyright.</a:t>
            </a:r>
          </a:p>
          <a:p>
            <a:r>
              <a:rPr lang="en-GB" b="0" i="0" dirty="0">
                <a:solidFill>
                  <a:srgbClr val="323E48"/>
                </a:solidFill>
                <a:effectLst/>
                <a:latin typeface="Roboto" panose="02000000000000000000" pitchFamily="2" charset="0"/>
              </a:rPr>
              <a:t>Un'intelligenza artificiale difettosa o un uso improprio dell'IA possono causare problemi di sicurezza, ad esempio nel caso di auto a guida autonoma che sono state manomesse, causando lesioni o morte.</a:t>
            </a:r>
          </a:p>
          <a:p>
            <a:r>
              <a:rPr lang="en-GB" b="0" i="0" dirty="0">
                <a:solidFill>
                  <a:srgbClr val="323E48"/>
                </a:solidFill>
                <a:effectLst/>
                <a:latin typeface="Roboto" panose="02000000000000000000" pitchFamily="2" charset="0"/>
              </a:rPr>
              <a:t>I sistemi di IA addestrati su dati distorti potrebbero produrre risultati distorti. </a:t>
            </a:r>
          </a:p>
          <a:p>
            <a:r>
              <a:rPr lang="en-GB" b="0" i="0" dirty="0">
                <a:solidFill>
                  <a:srgbClr val="323E48"/>
                </a:solidFill>
                <a:effectLst/>
                <a:latin typeface="Roboto" panose="02000000000000000000" pitchFamily="2" charset="0"/>
              </a:rPr>
              <a:t>La responsabilità in materia di IA rimane poco chiara e spesso non è chiaro chi sia il responsabile ultimo dei danni causati dai risultati dell'IA.</a:t>
            </a:r>
            <a:endParaRPr lang="en-GB" dirty="0"/>
          </a:p>
        </p:txBody>
      </p:sp>
    </p:spTree>
    <p:extLst>
      <p:ext uri="{BB962C8B-B14F-4D97-AF65-F5344CB8AC3E}">
        <p14:creationId xmlns:p14="http://schemas.microsoft.com/office/powerpoint/2010/main" val="268479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0A7F7-1CC1-5E79-8DFF-E5DF2572DC8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C5D43AA-1362-1E2B-DB4C-A87FADADD60A}"/>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C727490A-6912-8836-3E4C-F21099140D44}"/>
              </a:ext>
            </a:extLst>
          </p:cNvPr>
          <p:cNvPicPr>
            <a:picLocks noChangeAspect="1"/>
          </p:cNvPicPr>
          <p:nvPr/>
        </p:nvPicPr>
        <p:blipFill>
          <a:blip r:embed="rId2"/>
          <a:stretch>
            <a:fillRect/>
          </a:stretch>
        </p:blipFill>
        <p:spPr>
          <a:xfrm>
            <a:off x="0" y="482452"/>
            <a:ext cx="14630400" cy="7264697"/>
          </a:xfrm>
          <a:prstGeom prst="rect">
            <a:avLst/>
          </a:prstGeom>
        </p:spPr>
      </p:pic>
    </p:spTree>
    <p:extLst>
      <p:ext uri="{BB962C8B-B14F-4D97-AF65-F5344CB8AC3E}">
        <p14:creationId xmlns:p14="http://schemas.microsoft.com/office/powerpoint/2010/main" val="4016869871"/>
      </p:ext>
    </p:extLst>
  </p:cSld>
  <p:clrMapOvr>
    <a:masterClrMapping/>
  </p:clrMapOvr>
</p:sld>
</file>

<file path=ppt/slides/slide1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3D36A-45AC-ECBF-53CA-196F30DC77C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8D79BAE-BB7A-A5FB-844C-3DC4E9FC4D7A}"/>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9859063A-E4E2-FF9C-74D4-33EADDB92F1B}"/>
              </a:ext>
            </a:extLst>
          </p:cNvPr>
          <p:cNvPicPr>
            <a:picLocks noChangeAspect="1"/>
          </p:cNvPicPr>
          <p:nvPr/>
        </p:nvPicPr>
        <p:blipFill>
          <a:blip r:embed="rId2"/>
          <a:stretch>
            <a:fillRect/>
          </a:stretch>
        </p:blipFill>
        <p:spPr>
          <a:xfrm>
            <a:off x="0" y="1"/>
            <a:ext cx="11100079" cy="3212279"/>
          </a:xfrm>
          <a:prstGeom prst="rect">
            <a:avLst/>
          </a:prstGeom>
        </p:spPr>
      </p:pic>
      <p:pic>
        <p:nvPicPr>
          <p:cNvPr id="7" name="Picture 6">
            <a:extLst>
              <a:ext uri="{FF2B5EF4-FFF2-40B4-BE49-F238E27FC236}">
                <a16:creationId xmlns:a16="http://schemas.microsoft.com/office/drawing/2014/main" id="{15FA1818-A35C-AE8A-22AA-280DEB07CE66}"/>
              </a:ext>
            </a:extLst>
          </p:cNvPr>
          <p:cNvPicPr>
            <a:picLocks noChangeAspect="1"/>
          </p:cNvPicPr>
          <p:nvPr/>
        </p:nvPicPr>
        <p:blipFill>
          <a:blip r:embed="rId3"/>
          <a:stretch>
            <a:fillRect/>
          </a:stretch>
        </p:blipFill>
        <p:spPr>
          <a:xfrm>
            <a:off x="1835298" y="3212279"/>
            <a:ext cx="10745700" cy="2869331"/>
          </a:xfrm>
          <a:prstGeom prst="rect">
            <a:avLst/>
          </a:prstGeom>
        </p:spPr>
      </p:pic>
    </p:spTree>
    <p:extLst>
      <p:ext uri="{BB962C8B-B14F-4D97-AF65-F5344CB8AC3E}">
        <p14:creationId xmlns:p14="http://schemas.microsoft.com/office/powerpoint/2010/main" val="3093039377"/>
      </p:ext>
    </p:extLst>
  </p:cSld>
  <p:clrMapOvr>
    <a:masterClrMapping/>
  </p:clrMapOvr>
</p:sld>
</file>

<file path=ppt/slides/slide1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67DC7-6FB0-FFAA-82C5-B64163609BA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E2A8FFD-5F38-BC6E-5A0D-33EA778D63FE}"/>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32BCEBAC-8082-8E80-390C-0D8B99D229E6}"/>
              </a:ext>
            </a:extLst>
          </p:cNvPr>
          <p:cNvPicPr>
            <a:picLocks noChangeAspect="1"/>
          </p:cNvPicPr>
          <p:nvPr/>
        </p:nvPicPr>
        <p:blipFill>
          <a:blip r:embed="rId2"/>
          <a:stretch>
            <a:fillRect/>
          </a:stretch>
        </p:blipFill>
        <p:spPr>
          <a:xfrm>
            <a:off x="150439" y="0"/>
            <a:ext cx="13294945" cy="4984176"/>
          </a:xfrm>
          <a:prstGeom prst="rect">
            <a:avLst/>
          </a:prstGeom>
        </p:spPr>
      </p:pic>
      <p:pic>
        <p:nvPicPr>
          <p:cNvPr id="7" name="Picture 6">
            <a:extLst>
              <a:ext uri="{FF2B5EF4-FFF2-40B4-BE49-F238E27FC236}">
                <a16:creationId xmlns:a16="http://schemas.microsoft.com/office/drawing/2014/main" id="{055D7043-C9E6-13D8-04AF-C9BCD35C616D}"/>
              </a:ext>
            </a:extLst>
          </p:cNvPr>
          <p:cNvPicPr>
            <a:picLocks noChangeAspect="1"/>
          </p:cNvPicPr>
          <p:nvPr/>
        </p:nvPicPr>
        <p:blipFill>
          <a:blip r:embed="rId3"/>
          <a:stretch>
            <a:fillRect/>
          </a:stretch>
        </p:blipFill>
        <p:spPr>
          <a:xfrm>
            <a:off x="764896" y="519564"/>
            <a:ext cx="13100609" cy="7190473"/>
          </a:xfrm>
          <a:prstGeom prst="rect">
            <a:avLst/>
          </a:prstGeom>
        </p:spPr>
      </p:pic>
      <p:sp>
        <p:nvSpPr>
          <p:cNvPr id="8" name="Rectangle: Rounded Corners 7">
            <a:extLst>
              <a:ext uri="{FF2B5EF4-FFF2-40B4-BE49-F238E27FC236}">
                <a16:creationId xmlns:a16="http://schemas.microsoft.com/office/drawing/2014/main" id="{C8ECCA90-57EB-6B5D-3B42-1C9DFF847C29}"/>
              </a:ext>
            </a:extLst>
          </p:cNvPr>
          <p:cNvSpPr/>
          <p:nvPr/>
        </p:nvSpPr>
        <p:spPr>
          <a:xfrm>
            <a:off x="888275" y="3291840"/>
            <a:ext cx="12618720" cy="1590676"/>
          </a:xfrm>
          <a:prstGeom prst="roundRect">
            <a:avLst/>
          </a:prstGeom>
          <a:noFill/>
          <a:ln w="76200">
            <a:solidFill>
              <a:srgbClr val="E00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GB" sz="2160">
              <a:solidFill>
                <a:prstClr val="white"/>
              </a:solidFill>
              <a:latin typeface="Aptos" panose="02110004020202020204"/>
            </a:endParaRPr>
          </a:p>
        </p:txBody>
      </p:sp>
    </p:spTree>
    <p:extLst>
      <p:ext uri="{BB962C8B-B14F-4D97-AF65-F5344CB8AC3E}">
        <p14:creationId xmlns:p14="http://schemas.microsoft.com/office/powerpoint/2010/main" val="1530844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16="http://schemas.microsoft.com/office/drawing/2014/main" xmlns:adec="http://schemas.microsoft.com/office/drawing/2017/decorative"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4209308" y="-13391"/>
            <a:ext cx="3063696" cy="8230609"/>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sz="2160" dirty="0"/>
          </a:p>
        </p:txBody>
      </p:sp>
      <p:sp>
        <p:nvSpPr>
          <p:cNvPr id="2" name="Title 94">
            <a:extLst>
              <a:ext uri="{FF2B5EF4-FFF2-40B4-BE49-F238E27FC236}">
                <a16:creationId xmlns:a16="http://schemas.microsoft.com/office/drawing/2014/main" id="{7756903B-8F4C-AF9C-0003-DFC6020F757E}"/>
              </a:ext>
            </a:extLst>
          </p:cNvPr>
          <p:cNvSpPr>
            <a:spLocks noGrp="1"/>
          </p:cNvSpPr>
          <p:nvPr>
            <p:ph type="ctrTitle"/>
          </p:nvPr>
        </p:nvSpPr>
        <p:spPr>
          <a:xfrm>
            <a:off x="7772400" y="868128"/>
            <a:ext cx="6561089" cy="1297556"/>
          </a:xfrm>
        </p:spPr>
        <p:txBody>
          <a:bodyPr>
            <a:noAutofit/>
          </a:bodyPr>
          <a:lstStyle/>
          <a:p>
            <a:r>
              <a:rPr lang="en-US" sz="5760" b="1" dirty="0"/>
              <a:t>Riconoscimento</a:t>
            </a:r>
          </a:p>
        </p:txBody>
      </p:sp>
      <p:sp>
        <p:nvSpPr>
          <p:cNvPr id="3" name="Text Placeholder 14">
            <a:extLst>
              <a:ext uri="{FF2B5EF4-FFF2-40B4-BE49-F238E27FC236}">
                <a16:creationId xmlns:a16="http://schemas.microsoft.com/office/drawing/2014/main" id="{93D28EA7-99A1-8FAD-E39B-AF6C31772915}"/>
              </a:ext>
            </a:extLst>
          </p:cNvPr>
          <p:cNvSpPr txBox="1">
            <a:spLocks/>
          </p:cNvSpPr>
          <p:nvPr/>
        </p:nvSpPr>
        <p:spPr>
          <a:xfrm>
            <a:off x="7797756" y="2372421"/>
            <a:ext cx="6649764" cy="3083839"/>
          </a:xfr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GB" sz="2400" b="0" i="0" dirty="0">
                <a:effectLst/>
              </a:rPr>
              <a:t>Cofinanziato dall'Unione Europea. Le opinioni e i pareri espressi sono tuttavia esclusivamente quelli dell'autore/degli autori e non riflettono necessariamente quelli dell'Unione Europea o dell'HADEA. Né l'Unione Europea né l'autorità concedente possono essere ritenute responsabili per essi.</a:t>
            </a:r>
          </a:p>
          <a:p>
            <a:pPr algn="just"/>
            <a:r>
              <a:rPr lang="en-GB" sz="2400" b="0" i="0" dirty="0">
                <a:effectLst/>
              </a:rPr>
              <a:t>Accordo di progetto n. 101083594</a:t>
            </a:r>
          </a:p>
        </p:txBody>
      </p:sp>
      <p:grpSp>
        <p:nvGrpSpPr>
          <p:cNvPr id="7" name="Group 6">
            <a:extLst>
              <a:ext uri="{FF2B5EF4-FFF2-40B4-BE49-F238E27FC236}">
                <a16:creationId xmlns:a16="http://schemas.microsoft.com/office/drawing/2014/main" id="{F202EC2E-9D8F-7DB9-DA92-0AA925ACC56A}"/>
              </a:ext>
            </a:extLst>
          </p:cNvPr>
          <p:cNvGrpSpPr/>
          <p:nvPr/>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3C1A5B1E-31DD-9C7E-E79A-AFC9873526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73D5C77E-356B-2B62-196C-2F6DE96B425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pic>
        <p:nvPicPr>
          <p:cNvPr id="10" name="Picture Placeholder 9" descr="A screenshot of a computer training&#10;&#10;Description automatically generated">
            <a:extLst>
              <a:ext uri="{FF2B5EF4-FFF2-40B4-BE49-F238E27FC236}">
                <a16:creationId xmlns:a16="http://schemas.microsoft.com/office/drawing/2014/main" id="{BC655B53-FBA0-4F55-E9D2-19239DB6E54B}"/>
              </a:ext>
            </a:extLst>
          </p:cNvPr>
          <p:cNvPicPr>
            <a:picLocks noGrp="1" noChangeAspect="1"/>
          </p:cNvPicPr>
          <p:nvPr>
            <p:ph type="pic" sz="quarter" idx="11"/>
          </p:nvPr>
        </p:nvPicPr>
        <p:blipFill>
          <a:blip r:embed="rId5"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03451649"/>
      </p:ext>
    </p:extLst>
  </p:cSld>
  <p:clrMapOvr>
    <a:masterClrMapping/>
  </p:clrMapOvr>
</p:sld>
</file>

<file path=ppt/slides/slide2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A6B85-E949-CFAA-3D4E-9A3D4ED8F94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952C066-8254-CF96-4632-C315E751F678}"/>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7D00E2AD-A312-37CA-6A5C-DE45C2ADF92F}"/>
              </a:ext>
            </a:extLst>
          </p:cNvPr>
          <p:cNvPicPr>
            <a:picLocks noChangeAspect="1"/>
          </p:cNvPicPr>
          <p:nvPr/>
        </p:nvPicPr>
        <p:blipFill>
          <a:blip r:embed="rId2"/>
          <a:stretch>
            <a:fillRect/>
          </a:stretch>
        </p:blipFill>
        <p:spPr>
          <a:xfrm>
            <a:off x="0" y="131181"/>
            <a:ext cx="10391320" cy="3795289"/>
          </a:xfrm>
          <a:prstGeom prst="rect">
            <a:avLst/>
          </a:prstGeom>
        </p:spPr>
      </p:pic>
      <p:pic>
        <p:nvPicPr>
          <p:cNvPr id="7" name="Picture 6">
            <a:extLst>
              <a:ext uri="{FF2B5EF4-FFF2-40B4-BE49-F238E27FC236}">
                <a16:creationId xmlns:a16="http://schemas.microsoft.com/office/drawing/2014/main" id="{ECD7C201-024C-A168-EA87-27068704F042}"/>
              </a:ext>
            </a:extLst>
          </p:cNvPr>
          <p:cNvPicPr>
            <a:picLocks noChangeAspect="1"/>
          </p:cNvPicPr>
          <p:nvPr/>
        </p:nvPicPr>
        <p:blipFill>
          <a:blip r:embed="rId3"/>
          <a:stretch>
            <a:fillRect/>
          </a:stretch>
        </p:blipFill>
        <p:spPr>
          <a:xfrm>
            <a:off x="123715" y="2712023"/>
            <a:ext cx="14382970" cy="2590818"/>
          </a:xfrm>
          <a:prstGeom prst="rect">
            <a:avLst/>
          </a:prstGeom>
        </p:spPr>
      </p:pic>
      <p:pic>
        <p:nvPicPr>
          <p:cNvPr id="9" name="Picture 8">
            <a:extLst>
              <a:ext uri="{FF2B5EF4-FFF2-40B4-BE49-F238E27FC236}">
                <a16:creationId xmlns:a16="http://schemas.microsoft.com/office/drawing/2014/main" id="{4D591A2D-BAAC-1AD7-9E01-5A2068E4E1BB}"/>
              </a:ext>
            </a:extLst>
          </p:cNvPr>
          <p:cNvPicPr>
            <a:picLocks noChangeAspect="1"/>
          </p:cNvPicPr>
          <p:nvPr/>
        </p:nvPicPr>
        <p:blipFill>
          <a:blip r:embed="rId4"/>
          <a:stretch>
            <a:fillRect/>
          </a:stretch>
        </p:blipFill>
        <p:spPr>
          <a:xfrm>
            <a:off x="323029" y="438150"/>
            <a:ext cx="14446734" cy="7125244"/>
          </a:xfrm>
          <a:prstGeom prst="rect">
            <a:avLst/>
          </a:prstGeom>
        </p:spPr>
      </p:pic>
    </p:spTree>
    <p:extLst>
      <p:ext uri="{BB962C8B-B14F-4D97-AF65-F5344CB8AC3E}">
        <p14:creationId xmlns:p14="http://schemas.microsoft.com/office/powerpoint/2010/main" val="250800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07EFC-BE84-BB75-1A9E-2FABA6671A2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4354CAD-8008-56B8-21DB-CBFF3860C08F}"/>
              </a:ext>
            </a:extLst>
          </p:cNvPr>
          <p:cNvSpPr>
            <a:spLocks noGrp="1"/>
          </p:cNvSpPr>
          <p:nvPr>
            <p:ph idx="1"/>
          </p:nvPr>
        </p:nvSpPr>
        <p:spPr/>
        <p:txBody>
          <a:bodyPr/>
          <a:lstStyle/>
          <a:p>
            <a:endParaRPr lang="en-GB"/>
          </a:p>
        </p:txBody>
      </p:sp>
      <p:pic>
        <p:nvPicPr>
          <p:cNvPr id="2050" name="Picture 2" descr="Generative AI: Impact on Email Cyber-Attacks">
            <a:extLst>
              <a:ext uri="{FF2B5EF4-FFF2-40B4-BE49-F238E27FC236}">
                <a16:creationId xmlns:a16="http://schemas.microsoft.com/office/drawing/2014/main" id="{975FA160-5A63-C257-578F-9E467201150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23060" y="0"/>
            <a:ext cx="11382376" cy="822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7939255"/>
      </p:ext>
    </p:extLst>
  </p:cSld>
  <p:clrMapOvr>
    <a:masterClrMapping/>
  </p:clrMapOvr>
</p:sld>
</file>

<file path=ppt/slides/slide2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0A862-9787-A8F3-AC93-665E85332BA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8DB06DD-D2CD-3F0D-491B-62A35D25DE1D}"/>
              </a:ext>
            </a:extLst>
          </p:cNvPr>
          <p:cNvSpPr>
            <a:spLocks noGrp="1"/>
          </p:cNvSpPr>
          <p:nvPr>
            <p:ph idx="1"/>
          </p:nvPr>
        </p:nvSpPr>
        <p:spPr/>
        <p:txBody>
          <a:bodyPr/>
          <a:lstStyle/>
          <a:p>
            <a:endParaRPr lang="en-GB"/>
          </a:p>
        </p:txBody>
      </p:sp>
      <p:pic>
        <p:nvPicPr>
          <p:cNvPr id="7" name="Picture 6">
            <a:extLst>
              <a:ext uri="{FF2B5EF4-FFF2-40B4-BE49-F238E27FC236}">
                <a16:creationId xmlns:a16="http://schemas.microsoft.com/office/drawing/2014/main" id="{C226999E-D75B-024E-AAB4-CA8F45A87B0A}"/>
              </a:ext>
            </a:extLst>
          </p:cNvPr>
          <p:cNvPicPr>
            <a:picLocks noChangeAspect="1"/>
          </p:cNvPicPr>
          <p:nvPr/>
        </p:nvPicPr>
        <p:blipFill>
          <a:blip r:embed="rId2"/>
          <a:stretch>
            <a:fillRect/>
          </a:stretch>
        </p:blipFill>
        <p:spPr>
          <a:xfrm>
            <a:off x="0" y="1"/>
            <a:ext cx="10048373" cy="1554697"/>
          </a:xfrm>
          <a:prstGeom prst="rect">
            <a:avLst/>
          </a:prstGeom>
        </p:spPr>
      </p:pic>
      <p:pic>
        <p:nvPicPr>
          <p:cNvPr id="9" name="Picture 8">
            <a:extLst>
              <a:ext uri="{FF2B5EF4-FFF2-40B4-BE49-F238E27FC236}">
                <a16:creationId xmlns:a16="http://schemas.microsoft.com/office/drawing/2014/main" id="{149E7817-A4CA-76DC-39AF-F19F717CC836}"/>
              </a:ext>
            </a:extLst>
          </p:cNvPr>
          <p:cNvPicPr>
            <a:picLocks noChangeAspect="1"/>
          </p:cNvPicPr>
          <p:nvPr/>
        </p:nvPicPr>
        <p:blipFill>
          <a:blip r:embed="rId3"/>
          <a:stretch>
            <a:fillRect/>
          </a:stretch>
        </p:blipFill>
        <p:spPr>
          <a:xfrm>
            <a:off x="1104274" y="1377407"/>
            <a:ext cx="12757661" cy="6904684"/>
          </a:xfrm>
          <a:prstGeom prst="rect">
            <a:avLst/>
          </a:prstGeom>
        </p:spPr>
      </p:pic>
    </p:spTree>
    <p:extLst>
      <p:ext uri="{BB962C8B-B14F-4D97-AF65-F5344CB8AC3E}">
        <p14:creationId xmlns:p14="http://schemas.microsoft.com/office/powerpoint/2010/main" val="4007895628"/>
      </p:ext>
    </p:extLst>
  </p:cSld>
  <p:clrMapOvr>
    <a:masterClrMapping/>
  </p:clrMapOvr>
</p:sld>
</file>

<file path=ppt/slides/slide2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13ED6-7C3D-5970-C547-EA29AF86EFA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1BBA98A-50BC-DDD3-C6CD-2AA383869BFA}"/>
              </a:ext>
            </a:extLst>
          </p:cNvPr>
          <p:cNvSpPr>
            <a:spLocks noGrp="1"/>
          </p:cNvSpPr>
          <p:nvPr>
            <p:ph idx="1"/>
          </p:nvPr>
        </p:nvSpPr>
        <p:spPr/>
        <p:txBody>
          <a:bodyPr/>
          <a:lstStyle/>
          <a:p>
            <a:endParaRPr lang="en-GB"/>
          </a:p>
        </p:txBody>
      </p:sp>
      <p:pic>
        <p:nvPicPr>
          <p:cNvPr id="3074" name="Picture 2" descr="How to spot phishing in the age of AI - IT Security Guru">
            <a:extLst>
              <a:ext uri="{FF2B5EF4-FFF2-40B4-BE49-F238E27FC236}">
                <a16:creationId xmlns:a16="http://schemas.microsoft.com/office/drawing/2014/main" id="{4CE9BCAE-7CEC-DE13-F99E-EBF8E645ABA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85750"/>
            <a:ext cx="14630400" cy="7656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952701"/>
      </p:ext>
    </p:extLst>
  </p:cSld>
  <p:clrMapOvr>
    <a:masterClrMapping/>
  </p:clrMapOvr>
</p:sld>
</file>

<file path=ppt/slides/slide2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B5979-3869-FB3D-D30A-96C44F13406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74C7D14-1251-530E-20D8-4522E19052A6}"/>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30835786-7706-AABF-446E-3432B3056203}"/>
              </a:ext>
            </a:extLst>
          </p:cNvPr>
          <p:cNvPicPr>
            <a:picLocks noChangeAspect="1"/>
          </p:cNvPicPr>
          <p:nvPr/>
        </p:nvPicPr>
        <p:blipFill>
          <a:blip r:embed="rId2"/>
          <a:stretch>
            <a:fillRect/>
          </a:stretch>
        </p:blipFill>
        <p:spPr>
          <a:xfrm>
            <a:off x="1202105" y="0"/>
            <a:ext cx="12226190" cy="8229600"/>
          </a:xfrm>
          <a:prstGeom prst="rect">
            <a:avLst/>
          </a:prstGeom>
        </p:spPr>
      </p:pic>
    </p:spTree>
    <p:extLst>
      <p:ext uri="{BB962C8B-B14F-4D97-AF65-F5344CB8AC3E}">
        <p14:creationId xmlns:p14="http://schemas.microsoft.com/office/powerpoint/2010/main" val="3421677101"/>
      </p:ext>
    </p:extLst>
  </p:cSld>
  <p:clrMapOvr>
    <a:masterClrMapping/>
  </p:clrMapOvr>
</p:sld>
</file>

<file path=ppt/slides/slide2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8759A-C9D0-80B8-23CA-CB7F9E162A5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069D0A41-6354-1D08-D9F3-9D6A9DA0FA81}"/>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4E0BA3D8-0BDE-B94E-76A1-9740ED55439E}"/>
              </a:ext>
            </a:extLst>
          </p:cNvPr>
          <p:cNvSpPr>
            <a:spLocks noGrp="1"/>
          </p:cNvSpPr>
          <p:nvPr>
            <p:ph type="sldNum" sz="quarter" idx="12"/>
          </p:nvPr>
        </p:nvSpPr>
        <p:spPr/>
        <p:txBody>
          <a:bodyPr/>
          <a:lstStyle/>
          <a:p>
            <a:pPr defTabSz="1097280"/>
            <a:fld id="{83C72186-AF70-4CAA-BEA5-8C4411AE0AB1}" type="slidenum">
              <a:rPr lang="nb-NO">
                <a:solidFill>
                  <a:prstClr val="black">
                    <a:tint val="82000"/>
                  </a:prstClr>
                </a:solidFill>
                <a:latin typeface="Aptos" panose="02110004020202020204"/>
              </a:rPr>
              <a:t>25</a:t>
            </a:fld>
            <a:endParaRPr lang="nb-NO">
              <a:solidFill>
                <a:prstClr val="black">
                  <a:tint val="82000"/>
                </a:prstClr>
              </a:solidFill>
              <a:latin typeface="Aptos" panose="02110004020202020204"/>
            </a:endParaRPr>
          </a:p>
        </p:txBody>
      </p:sp>
      <p:pic>
        <p:nvPicPr>
          <p:cNvPr id="18434" name="Picture 2">
            <a:extLst>
              <a:ext uri="{FF2B5EF4-FFF2-40B4-BE49-F238E27FC236}">
                <a16:creationId xmlns:a16="http://schemas.microsoft.com/office/drawing/2014/main" id="{7817663E-5413-8769-3D7D-BE21F8C0FB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2" y="0"/>
            <a:ext cx="14633106" cy="822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978879"/>
      </p:ext>
    </p:extLst>
  </p:cSld>
  <p:clrMapOvr>
    <a:masterClrMapping/>
  </p:clrMapOvr>
</p:sld>
</file>

<file path=ppt/slides/slide2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52FC9-FE2A-7C8B-80CA-A818EDB95235}"/>
              </a:ext>
            </a:extLst>
          </p:cNvPr>
          <p:cNvSpPr>
            <a:spLocks noGrp="1"/>
          </p:cNvSpPr>
          <p:nvPr>
            <p:ph type="title"/>
          </p:nvPr>
        </p:nvSpPr>
        <p:spPr/>
        <p:txBody>
          <a:bodyPr>
            <a:normAutofit/>
          </a:bodyPr>
          <a:lstStyle/>
          <a:p>
            <a:r>
              <a:rPr lang="nb-NO" dirty="0"/>
              <a:t>Heiding et al., 2025</a:t>
            </a:r>
            <a:endParaRPr lang="en-GB" dirty="0"/>
          </a:p>
        </p:txBody>
      </p:sp>
      <p:sp>
        <p:nvSpPr>
          <p:cNvPr id="3" name="Text Placeholder 2">
            <a:extLst>
              <a:ext uri="{FF2B5EF4-FFF2-40B4-BE49-F238E27FC236}">
                <a16:creationId xmlns:a16="http://schemas.microsoft.com/office/drawing/2014/main" id="{99A6E8B4-C489-F561-4E78-D73557B545B1}"/>
              </a:ext>
            </a:extLst>
          </p:cNvPr>
          <p:cNvSpPr>
            <a:spLocks noGrp="1"/>
          </p:cNvSpPr>
          <p:nvPr>
            <p:ph type="body" idx="1"/>
          </p:nvPr>
        </p:nvSpPr>
        <p:spPr/>
        <p:txBody>
          <a:bodyPr/>
          <a:lstStyle/>
          <a:p>
            <a:endParaRPr lang="en-GB"/>
          </a:p>
        </p:txBody>
      </p:sp>
      <p:pic>
        <p:nvPicPr>
          <p:cNvPr id="5" name="Picture 4">
            <a:extLst>
              <a:ext uri="{FF2B5EF4-FFF2-40B4-BE49-F238E27FC236}">
                <a16:creationId xmlns:a16="http://schemas.microsoft.com/office/drawing/2014/main" id="{09E82116-0712-2B20-D5CE-333395C13B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5660" y="1628361"/>
            <a:ext cx="7147361" cy="6385640"/>
          </a:xfrm>
          <a:prstGeom prst="rect">
            <a:avLst/>
          </a:prstGeom>
        </p:spPr>
      </p:pic>
      <p:pic>
        <p:nvPicPr>
          <p:cNvPr id="7" name="Picture 6">
            <a:extLst>
              <a:ext uri="{FF2B5EF4-FFF2-40B4-BE49-F238E27FC236}">
                <a16:creationId xmlns:a16="http://schemas.microsoft.com/office/drawing/2014/main" id="{6FAE71AE-B63C-25AF-D151-06F4AD628250}"/>
              </a:ext>
            </a:extLst>
          </p:cNvPr>
          <p:cNvPicPr>
            <a:picLocks noChangeAspect="1"/>
          </p:cNvPicPr>
          <p:nvPr/>
        </p:nvPicPr>
        <p:blipFill>
          <a:blip r:embed="rId4"/>
          <a:stretch>
            <a:fillRect/>
          </a:stretch>
        </p:blipFill>
        <p:spPr>
          <a:xfrm>
            <a:off x="5377754" y="1463218"/>
            <a:ext cx="8149907" cy="5657533"/>
          </a:xfrm>
          <a:prstGeom prst="rect">
            <a:avLst/>
          </a:prstGeom>
        </p:spPr>
      </p:pic>
      <p:sp>
        <p:nvSpPr>
          <p:cNvPr id="8" name="Rectangle: Rounded Corners 7">
            <a:extLst>
              <a:ext uri="{FF2B5EF4-FFF2-40B4-BE49-F238E27FC236}">
                <a16:creationId xmlns:a16="http://schemas.microsoft.com/office/drawing/2014/main" id="{C8C6B337-2B7B-1770-1603-DF9B10B0F6E1}"/>
              </a:ext>
            </a:extLst>
          </p:cNvPr>
          <p:cNvSpPr/>
          <p:nvPr/>
        </p:nvSpPr>
        <p:spPr>
          <a:xfrm>
            <a:off x="5535532" y="5617419"/>
            <a:ext cx="7746469" cy="1668475"/>
          </a:xfrm>
          <a:prstGeom prst="roundRect">
            <a:avLst/>
          </a:prstGeom>
          <a:noFill/>
          <a:ln w="76200">
            <a:solidFill>
              <a:srgbClr val="EC28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GB" sz="2160">
              <a:solidFill>
                <a:prstClr val="white"/>
              </a:solidFill>
              <a:latin typeface="Aptos" panose="02110004020202020204"/>
            </a:endParaRPr>
          </a:p>
        </p:txBody>
      </p:sp>
    </p:spTree>
    <p:extLst>
      <p:ext uri="{BB962C8B-B14F-4D97-AF65-F5344CB8AC3E}">
        <p14:creationId xmlns:p14="http://schemas.microsoft.com/office/powerpoint/2010/main" val="231775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FCB73-B359-535B-132A-556E37171FD8}"/>
              </a:ext>
            </a:extLst>
          </p:cNvPr>
          <p:cNvSpPr>
            <a:spLocks noGrp="1"/>
          </p:cNvSpPr>
          <p:nvPr>
            <p:ph type="title"/>
          </p:nvPr>
        </p:nvSpPr>
        <p:spPr/>
        <p:txBody>
          <a:bodyPr>
            <a:normAutofit/>
          </a:bodyPr>
          <a:lstStyle/>
          <a:p>
            <a:endParaRPr lang="en-GB"/>
          </a:p>
        </p:txBody>
      </p:sp>
      <p:sp>
        <p:nvSpPr>
          <p:cNvPr id="3" name="Text Placeholder 2">
            <a:extLst>
              <a:ext uri="{FF2B5EF4-FFF2-40B4-BE49-F238E27FC236}">
                <a16:creationId xmlns:a16="http://schemas.microsoft.com/office/drawing/2014/main" id="{4508A53D-10BE-8147-8849-418DC0CF005C}"/>
              </a:ext>
            </a:extLst>
          </p:cNvPr>
          <p:cNvSpPr>
            <a:spLocks noGrp="1"/>
          </p:cNvSpPr>
          <p:nvPr>
            <p:ph type="body" idx="1"/>
          </p:nvPr>
        </p:nvSpPr>
        <p:spPr/>
        <p:txBody>
          <a:bodyPr/>
          <a:lstStyle/>
          <a:p>
            <a:endParaRPr lang="en-GB" dirty="0"/>
          </a:p>
        </p:txBody>
      </p:sp>
      <p:pic>
        <p:nvPicPr>
          <p:cNvPr id="5" name="Picture 4">
            <a:extLst>
              <a:ext uri="{FF2B5EF4-FFF2-40B4-BE49-F238E27FC236}">
                <a16:creationId xmlns:a16="http://schemas.microsoft.com/office/drawing/2014/main" id="{AF0A614D-6C36-3F6D-D378-E9C221B9442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0592555" cy="8229600"/>
          </a:xfrm>
          <a:prstGeom prst="rect">
            <a:avLst/>
          </a:prstGeom>
        </p:spPr>
      </p:pic>
      <p:pic>
        <p:nvPicPr>
          <p:cNvPr id="7" name="Picture 6">
            <a:extLst>
              <a:ext uri="{FF2B5EF4-FFF2-40B4-BE49-F238E27FC236}">
                <a16:creationId xmlns:a16="http://schemas.microsoft.com/office/drawing/2014/main" id="{B32E0972-BE49-7F5E-DA93-0E9681FBC932}"/>
              </a:ext>
            </a:extLst>
          </p:cNvPr>
          <p:cNvPicPr>
            <a:picLocks noChangeAspect="1"/>
          </p:cNvPicPr>
          <p:nvPr/>
        </p:nvPicPr>
        <p:blipFill>
          <a:blip r:embed="rId3"/>
          <a:stretch>
            <a:fillRect/>
          </a:stretch>
        </p:blipFill>
        <p:spPr>
          <a:xfrm>
            <a:off x="4285827" y="2657272"/>
            <a:ext cx="8365007" cy="4024673"/>
          </a:xfrm>
          <a:prstGeom prst="rect">
            <a:avLst/>
          </a:prstGeom>
        </p:spPr>
      </p:pic>
      <p:sp>
        <p:nvSpPr>
          <p:cNvPr id="8" name="Rectangle: Rounded Corners 7">
            <a:extLst>
              <a:ext uri="{FF2B5EF4-FFF2-40B4-BE49-F238E27FC236}">
                <a16:creationId xmlns:a16="http://schemas.microsoft.com/office/drawing/2014/main" id="{1153A4DA-8E4A-2963-0FCE-5E2E81D08520}"/>
              </a:ext>
            </a:extLst>
          </p:cNvPr>
          <p:cNvSpPr/>
          <p:nvPr/>
        </p:nvSpPr>
        <p:spPr>
          <a:xfrm>
            <a:off x="4438252" y="3835371"/>
            <a:ext cx="7746469" cy="1668475"/>
          </a:xfrm>
          <a:prstGeom prst="roundRect">
            <a:avLst/>
          </a:prstGeom>
          <a:noFill/>
          <a:ln w="76200">
            <a:solidFill>
              <a:srgbClr val="EC28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GB" sz="2160">
              <a:solidFill>
                <a:prstClr val="white"/>
              </a:solidFill>
              <a:latin typeface="Aptos" panose="02110004020202020204"/>
            </a:endParaRPr>
          </a:p>
        </p:txBody>
      </p:sp>
      <p:pic>
        <p:nvPicPr>
          <p:cNvPr id="10" name="Picture 9">
            <a:extLst>
              <a:ext uri="{FF2B5EF4-FFF2-40B4-BE49-F238E27FC236}">
                <a16:creationId xmlns:a16="http://schemas.microsoft.com/office/drawing/2014/main" id="{B78609AA-1245-264C-6850-53B84FD64ABB}"/>
              </a:ext>
            </a:extLst>
          </p:cNvPr>
          <p:cNvPicPr>
            <a:picLocks noChangeAspect="1"/>
          </p:cNvPicPr>
          <p:nvPr/>
        </p:nvPicPr>
        <p:blipFill>
          <a:blip r:embed="rId4"/>
          <a:stretch>
            <a:fillRect/>
          </a:stretch>
        </p:blipFill>
        <p:spPr>
          <a:xfrm>
            <a:off x="2963205" y="2934307"/>
            <a:ext cx="11010248" cy="4207338"/>
          </a:xfrm>
          <a:prstGeom prst="rect">
            <a:avLst/>
          </a:prstGeom>
        </p:spPr>
      </p:pic>
    </p:spTree>
    <p:extLst>
      <p:ext uri="{BB962C8B-B14F-4D97-AF65-F5344CB8AC3E}">
        <p14:creationId xmlns:p14="http://schemas.microsoft.com/office/powerpoint/2010/main" val="396291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32048-CF5E-16BF-33A1-9F2DE52DD000}"/>
              </a:ext>
            </a:extLst>
          </p:cNvPr>
          <p:cNvSpPr>
            <a:spLocks noGrp="1"/>
          </p:cNvSpPr>
          <p:nvPr>
            <p:ph type="title"/>
          </p:nvPr>
        </p:nvSpPr>
        <p:spPr/>
        <p:txBody>
          <a:bodyPr>
            <a:normAutofit/>
          </a:bodyPr>
          <a:lstStyle/>
          <a:p>
            <a:r>
              <a:rPr lang="nb-NO" dirty="0"/>
              <a:t>Quindi il nostro nuovo «Amico»</a:t>
            </a:r>
            <a:endParaRPr lang="en-GB" dirty="0"/>
          </a:p>
        </p:txBody>
      </p:sp>
      <p:sp>
        <p:nvSpPr>
          <p:cNvPr id="3" name="Text Placeholder 2">
            <a:extLst>
              <a:ext uri="{FF2B5EF4-FFF2-40B4-BE49-F238E27FC236}">
                <a16:creationId xmlns:a16="http://schemas.microsoft.com/office/drawing/2014/main" id="{18CB014F-5F81-FD13-28B0-2435B07A42E3}"/>
              </a:ext>
            </a:extLst>
          </p:cNvPr>
          <p:cNvSpPr>
            <a:spLocks noGrp="1"/>
          </p:cNvSpPr>
          <p:nvPr>
            <p:ph type="body" idx="1"/>
          </p:nvPr>
        </p:nvSpPr>
        <p:spPr/>
        <p:txBody>
          <a:bodyPr/>
          <a:lstStyle/>
          <a:p>
            <a:endParaRPr lang="en-GB" dirty="0"/>
          </a:p>
        </p:txBody>
      </p:sp>
      <p:pic>
        <p:nvPicPr>
          <p:cNvPr id="1026" name="Picture 2" descr="Example from the paper showing how collected information is used to write a spear phishing email">
            <a:extLst>
              <a:ext uri="{FF2B5EF4-FFF2-40B4-BE49-F238E27FC236}">
                <a16:creationId xmlns:a16="http://schemas.microsoft.com/office/drawing/2014/main" id="{5F1D939E-0B29-A2FC-3B80-B6B6BE1B02E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5659" y="1428300"/>
            <a:ext cx="13632960" cy="679677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539EA1FA-9AC4-F9AA-C719-C215253EA3E7}"/>
              </a:ext>
            </a:extLst>
          </p:cNvPr>
          <p:cNvGrpSpPr/>
          <p:nvPr/>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D32BF85E-C7C9-1E49-8233-9CB88A14F6D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027B2C20-D4D5-928E-5BE5-728688F8C2D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818157181"/>
      </p:ext>
    </p:extLst>
  </p:cSld>
  <p:clrMapOvr>
    <a:masterClrMapping/>
  </p:clrMapOvr>
</p:sld>
</file>

<file path=ppt/slides/slide2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E00F2-F0E2-98E7-37F1-E7985BD77909}"/>
              </a:ext>
            </a:extLst>
          </p:cNvPr>
          <p:cNvSpPr>
            <a:spLocks noGrp="1"/>
          </p:cNvSpPr>
          <p:nvPr>
            <p:ph type="title"/>
          </p:nvPr>
        </p:nvSpPr>
        <p:spPr/>
        <p:txBody>
          <a:bodyPr>
            <a:normAutofit/>
          </a:bodyPr>
          <a:lstStyle/>
          <a:p>
            <a:endParaRPr lang="en-GB"/>
          </a:p>
        </p:txBody>
      </p:sp>
      <p:sp>
        <p:nvSpPr>
          <p:cNvPr id="3" name="Text Placeholder 2">
            <a:extLst>
              <a:ext uri="{FF2B5EF4-FFF2-40B4-BE49-F238E27FC236}">
                <a16:creationId xmlns:a16="http://schemas.microsoft.com/office/drawing/2014/main" id="{886E1228-5ECD-D876-2EA7-6916ED390722}"/>
              </a:ext>
            </a:extLst>
          </p:cNvPr>
          <p:cNvSpPr>
            <a:spLocks noGrp="1"/>
          </p:cNvSpPr>
          <p:nvPr>
            <p:ph type="body" idx="1"/>
          </p:nvPr>
        </p:nvSpPr>
        <p:spPr/>
        <p:txBody>
          <a:bodyPr/>
          <a:lstStyle/>
          <a:p>
            <a:endParaRPr lang="en-GB"/>
          </a:p>
        </p:txBody>
      </p:sp>
      <p:pic>
        <p:nvPicPr>
          <p:cNvPr id="5" name="Picture 4">
            <a:extLst>
              <a:ext uri="{FF2B5EF4-FFF2-40B4-BE49-F238E27FC236}">
                <a16:creationId xmlns:a16="http://schemas.microsoft.com/office/drawing/2014/main" id="{83FCF4B9-291A-7D08-4B11-F7103C347332}"/>
              </a:ext>
            </a:extLst>
          </p:cNvPr>
          <p:cNvPicPr>
            <a:picLocks noChangeAspect="1"/>
          </p:cNvPicPr>
          <p:nvPr/>
        </p:nvPicPr>
        <p:blipFill>
          <a:blip r:embed="rId2"/>
          <a:stretch>
            <a:fillRect/>
          </a:stretch>
        </p:blipFill>
        <p:spPr>
          <a:xfrm>
            <a:off x="647429" y="479553"/>
            <a:ext cx="5932998" cy="7270495"/>
          </a:xfrm>
          <a:prstGeom prst="rect">
            <a:avLst/>
          </a:prstGeom>
        </p:spPr>
      </p:pic>
      <p:pic>
        <p:nvPicPr>
          <p:cNvPr id="7" name="Picture 6">
            <a:extLst>
              <a:ext uri="{FF2B5EF4-FFF2-40B4-BE49-F238E27FC236}">
                <a16:creationId xmlns:a16="http://schemas.microsoft.com/office/drawing/2014/main" id="{E412C7AE-0351-B329-8F31-202908CC169A}"/>
              </a:ext>
            </a:extLst>
          </p:cNvPr>
          <p:cNvPicPr>
            <a:picLocks noChangeAspect="1"/>
          </p:cNvPicPr>
          <p:nvPr/>
        </p:nvPicPr>
        <p:blipFill>
          <a:blip r:embed="rId3"/>
          <a:stretch>
            <a:fillRect/>
          </a:stretch>
        </p:blipFill>
        <p:spPr>
          <a:xfrm>
            <a:off x="7315200" y="1399797"/>
            <a:ext cx="5830114" cy="5430007"/>
          </a:xfrm>
          <a:prstGeom prst="rect">
            <a:avLst/>
          </a:prstGeom>
        </p:spPr>
      </p:pic>
      <p:pic>
        <p:nvPicPr>
          <p:cNvPr id="9" name="Picture 8">
            <a:extLst>
              <a:ext uri="{FF2B5EF4-FFF2-40B4-BE49-F238E27FC236}">
                <a16:creationId xmlns:a16="http://schemas.microsoft.com/office/drawing/2014/main" id="{960B987D-0554-7AAA-237E-C19F45CC0508}"/>
              </a:ext>
            </a:extLst>
          </p:cNvPr>
          <p:cNvPicPr>
            <a:picLocks noChangeAspect="1"/>
          </p:cNvPicPr>
          <p:nvPr/>
        </p:nvPicPr>
        <p:blipFill>
          <a:blip r:embed="rId4"/>
          <a:stretch>
            <a:fillRect/>
          </a:stretch>
        </p:blipFill>
        <p:spPr>
          <a:xfrm>
            <a:off x="2718633" y="2234387"/>
            <a:ext cx="10147510" cy="4151254"/>
          </a:xfrm>
          <a:prstGeom prst="rect">
            <a:avLst/>
          </a:prstGeom>
        </p:spPr>
      </p:pic>
      <p:sp>
        <p:nvSpPr>
          <p:cNvPr id="10" name="Rectangle: Rounded Corners 9">
            <a:extLst>
              <a:ext uri="{FF2B5EF4-FFF2-40B4-BE49-F238E27FC236}">
                <a16:creationId xmlns:a16="http://schemas.microsoft.com/office/drawing/2014/main" id="{C32FAF4E-68C5-53DB-6AA8-F5024E93BA03}"/>
              </a:ext>
            </a:extLst>
          </p:cNvPr>
          <p:cNvSpPr/>
          <p:nvPr/>
        </p:nvSpPr>
        <p:spPr>
          <a:xfrm>
            <a:off x="2879363" y="2641538"/>
            <a:ext cx="10147510" cy="1845846"/>
          </a:xfrm>
          <a:prstGeom prst="roundRect">
            <a:avLst/>
          </a:prstGeom>
          <a:noFill/>
          <a:ln w="76200">
            <a:solidFill>
              <a:srgbClr val="EC28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GB" sz="2160">
              <a:solidFill>
                <a:prstClr val="white"/>
              </a:solidFill>
              <a:latin typeface="Aptos" panose="02110004020202020204"/>
            </a:endParaRPr>
          </a:p>
        </p:txBody>
      </p:sp>
    </p:spTree>
    <p:extLst>
      <p:ext uri="{BB962C8B-B14F-4D97-AF65-F5344CB8AC3E}">
        <p14:creationId xmlns:p14="http://schemas.microsoft.com/office/powerpoint/2010/main" val="3708461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78F78-00D4-D28B-5D4B-C7C46568238A}"/>
              </a:ext>
            </a:extLst>
          </p:cNvPr>
          <p:cNvSpPr>
            <a:spLocks noGrp="1"/>
          </p:cNvSpPr>
          <p:nvPr>
            <p:ph type="title"/>
          </p:nvPr>
        </p:nvSpPr>
        <p:spPr/>
        <p:txBody>
          <a:bodyPr/>
          <a:lstStyle/>
          <a:p>
            <a:r>
              <a:rPr lang="nb-NO" dirty="0"/>
              <a:t>Cos'è l'intelligenza artificiale?</a:t>
            </a:r>
            <a:endParaRPr lang="en-GB" dirty="0"/>
          </a:p>
        </p:txBody>
      </p:sp>
      <p:sp>
        <p:nvSpPr>
          <p:cNvPr id="3" name="Content Placeholder 2">
            <a:extLst>
              <a:ext uri="{FF2B5EF4-FFF2-40B4-BE49-F238E27FC236}">
                <a16:creationId xmlns:a16="http://schemas.microsoft.com/office/drawing/2014/main" id="{BFF57E6F-27C0-2449-CD13-7AA672FAE990}"/>
              </a:ext>
            </a:extLst>
          </p:cNvPr>
          <p:cNvSpPr>
            <a:spLocks noGrp="1"/>
          </p:cNvSpPr>
          <p:nvPr>
            <p:ph idx="1"/>
          </p:nvPr>
        </p:nvSpPr>
        <p:spPr/>
        <p:txBody>
          <a:bodyPr/>
          <a:lstStyle/>
          <a:p>
            <a:r>
              <a:rPr lang="nb-NO" dirty="0"/>
              <a:t>La usi?</a:t>
            </a:r>
          </a:p>
          <a:p>
            <a:endParaRPr lang="nb-NO" dirty="0"/>
          </a:p>
          <a:p>
            <a:r>
              <a:rPr lang="nb-NO" dirty="0"/>
              <a:t>Come fai a sapere che è buona?</a:t>
            </a:r>
          </a:p>
          <a:p>
            <a:endParaRPr lang="nb-NO" dirty="0"/>
          </a:p>
          <a:p>
            <a:endParaRPr lang="en-GB" dirty="0"/>
          </a:p>
        </p:txBody>
      </p:sp>
    </p:spTree>
    <p:extLst>
      <p:ext uri="{BB962C8B-B14F-4D97-AF65-F5344CB8AC3E}">
        <p14:creationId xmlns:p14="http://schemas.microsoft.com/office/powerpoint/2010/main" val="690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5BB63-B2A6-4CB7-C469-8431EB4C296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7A3C2E2-8E92-3074-083F-60665C79844E}"/>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A170490E-6D30-B10F-B21B-F009A942FEC5}"/>
              </a:ext>
            </a:extLst>
          </p:cNvPr>
          <p:cNvSpPr>
            <a:spLocks noGrp="1"/>
          </p:cNvSpPr>
          <p:nvPr>
            <p:ph type="sldNum" sz="quarter" idx="12"/>
          </p:nvPr>
        </p:nvSpPr>
        <p:spPr/>
        <p:txBody>
          <a:bodyPr/>
          <a:lstStyle/>
          <a:p>
            <a:pPr defTabSz="1097280"/>
            <a:fld id="{83C72186-AF70-4CAA-BEA5-8C4411AE0AB1}" type="slidenum">
              <a:rPr lang="nb-NO">
                <a:solidFill>
                  <a:prstClr val="black">
                    <a:tint val="82000"/>
                  </a:prstClr>
                </a:solidFill>
                <a:latin typeface="Aptos" panose="02110004020202020204"/>
              </a:rPr>
              <a:t>30</a:t>
            </a:fld>
            <a:endParaRPr lang="nb-NO">
              <a:solidFill>
                <a:prstClr val="black">
                  <a:tint val="82000"/>
                </a:prstClr>
              </a:solidFill>
              <a:latin typeface="Aptos" panose="02110004020202020204"/>
            </a:endParaRPr>
          </a:p>
        </p:txBody>
      </p:sp>
      <p:pic>
        <p:nvPicPr>
          <p:cNvPr id="13314" name="Picture 2">
            <a:extLst>
              <a:ext uri="{FF2B5EF4-FFF2-40B4-BE49-F238E27FC236}">
                <a16:creationId xmlns:a16="http://schemas.microsoft.com/office/drawing/2014/main" id="{2B9C36A5-00D8-8A53-CEFF-5DD82C56C3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2" y="0"/>
            <a:ext cx="14633106" cy="82296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14484A8C-C75C-9C57-4666-6A3F52E98257}"/>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CCCAAF9D-7113-D64B-9349-B4899210F5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669EF340-11A7-C2A9-0AAF-D9F911FE012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396653705"/>
      </p:ext>
    </p:extLst>
  </p:cSld>
  <p:clrMapOvr>
    <a:masterClrMapping/>
  </p:clrMapOvr>
</p:sld>
</file>

<file path=ppt/slides/slide3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5D77D-A7FB-9B26-C8DF-FB8AF1B77B4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0B2E9DF-4FB5-AB65-8916-78B8B85BCA4B}"/>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08D48FAE-B054-11EE-7B39-9F1D43F24341}"/>
              </a:ext>
            </a:extLst>
          </p:cNvPr>
          <p:cNvSpPr>
            <a:spLocks noGrp="1"/>
          </p:cNvSpPr>
          <p:nvPr>
            <p:ph type="sldNum" sz="quarter" idx="12"/>
          </p:nvPr>
        </p:nvSpPr>
        <p:spPr/>
        <p:txBody>
          <a:bodyPr/>
          <a:lstStyle/>
          <a:p>
            <a:pPr defTabSz="1097280"/>
            <a:fld id="{83C72186-AF70-4CAA-BEA5-8C4411AE0AB1}" type="slidenum">
              <a:rPr lang="nb-NO">
                <a:solidFill>
                  <a:prstClr val="black">
                    <a:tint val="82000"/>
                  </a:prstClr>
                </a:solidFill>
                <a:latin typeface="Aptos" panose="02110004020202020204"/>
              </a:rPr>
              <a:t>31</a:t>
            </a:fld>
            <a:endParaRPr lang="nb-NO">
              <a:solidFill>
                <a:prstClr val="black">
                  <a:tint val="82000"/>
                </a:prstClr>
              </a:solidFill>
              <a:latin typeface="Aptos" panose="02110004020202020204"/>
            </a:endParaRPr>
          </a:p>
        </p:txBody>
      </p:sp>
      <p:pic>
        <p:nvPicPr>
          <p:cNvPr id="17410" name="Picture 2">
            <a:extLst>
              <a:ext uri="{FF2B5EF4-FFF2-40B4-BE49-F238E27FC236}">
                <a16:creationId xmlns:a16="http://schemas.microsoft.com/office/drawing/2014/main" id="{A91EED38-E9E3-2A46-BBA4-9AEFDE83F7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048" y="216748"/>
            <a:ext cx="13956398" cy="7849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882861"/>
      </p:ext>
    </p:extLst>
  </p:cSld>
  <p:clrMapOvr>
    <a:masterClrMapping/>
  </p:clrMapOvr>
</p:sld>
</file>

<file path=ppt/slides/slide3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13000" b="-13000"/>
          </a:stretch>
        </a:blip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EA1E0F5-4370-9744-B55E-4FE528F49991}"/>
              </a:ext>
            </a:extLst>
          </p:cNvPr>
          <p:cNvSpPr>
            <a:spLocks noGrp="1"/>
          </p:cNvSpPr>
          <p:nvPr>
            <p:ph type="title"/>
          </p:nvPr>
        </p:nvSpPr>
        <p:spPr>
          <a:xfrm>
            <a:off x="1005841" y="438150"/>
            <a:ext cx="4586627" cy="2279894"/>
          </a:xfrm>
        </p:spPr>
        <p:txBody>
          <a:bodyPr>
            <a:normAutofit/>
          </a:bodyPr>
          <a:lstStyle/>
          <a:p>
            <a:r>
              <a:rPr lang="de-DE" sz="4800">
                <a:solidFill>
                  <a:schemeClr val="accent5">
                    <a:lumMod val="50000"/>
                  </a:schemeClr>
                </a:solidFill>
              </a:rPr>
              <a:t>Punto di partenza</a:t>
            </a:r>
            <a:endParaRPr lang="de-DE" sz="4800" dirty="0">
              <a:solidFill>
                <a:schemeClr val="accent5">
                  <a:lumMod val="50000"/>
                </a:schemeClr>
              </a:solidFill>
            </a:endParaRPr>
          </a:p>
        </p:txBody>
      </p:sp>
      <p:sp>
        <p:nvSpPr>
          <p:cNvPr id="2" name="Inhaltsplatzhalter 1">
            <a:extLst>
              <a:ext uri="{FF2B5EF4-FFF2-40B4-BE49-F238E27FC236}">
                <a16:creationId xmlns:a16="http://schemas.microsoft.com/office/drawing/2014/main" id="{B6A98E3E-4B59-07C8-F17C-241BC3A3ED2B}"/>
              </a:ext>
            </a:extLst>
          </p:cNvPr>
          <p:cNvSpPr>
            <a:spLocks noGrp="1"/>
          </p:cNvSpPr>
          <p:nvPr>
            <p:ph idx="1"/>
          </p:nvPr>
        </p:nvSpPr>
        <p:spPr>
          <a:xfrm>
            <a:off x="1005840" y="1833430"/>
            <a:ext cx="11278651" cy="5578926"/>
          </a:xfrm>
        </p:spPr>
        <p:txBody>
          <a:bodyPr>
            <a:normAutofit/>
          </a:bodyPr>
          <a:lstStyle/>
          <a:p>
            <a:r>
              <a:rPr lang="de-DE" dirty="0" err="1">
                <a:solidFill>
                  <a:schemeClr val="accent3">
                    <a:lumMod val="50000"/>
                  </a:schemeClr>
                </a:solidFill>
              </a:rPr>
              <a:t>Come </a:t>
            </a:r>
            <a:r>
              <a:rPr lang="de-DE" dirty="0" err="1">
                <a:solidFill>
                  <a:schemeClr val="accent3">
                    <a:lumMod val="50000"/>
                  </a:schemeClr>
                </a:solidFill>
              </a:rPr>
              <a:t>comunichiamo </a:t>
            </a:r>
            <a:r>
              <a:rPr lang="de-DE" dirty="0" err="1">
                <a:solidFill>
                  <a:schemeClr val="accent3">
                    <a:lumMod val="50000"/>
                  </a:schemeClr>
                </a:solidFill>
              </a:rPr>
              <a:t>con </a:t>
            </a:r>
            <a:r>
              <a:rPr lang="de-DE" dirty="0" err="1">
                <a:solidFill>
                  <a:schemeClr val="accent3">
                    <a:lumMod val="50000"/>
                  </a:schemeClr>
                </a:solidFill>
              </a:rPr>
              <a:t>le intelligenze </a:t>
            </a:r>
            <a:r>
              <a:rPr lang="de-DE" dirty="0" err="1">
                <a:solidFill>
                  <a:schemeClr val="accent3">
                    <a:lumMod val="50000"/>
                  </a:schemeClr>
                </a:solidFill>
              </a:rPr>
              <a:t>artificiali</a:t>
            </a:r>
            <a:r>
              <a:rPr lang="de-DE" dirty="0">
                <a:solidFill>
                  <a:schemeClr val="accent3">
                    <a:lumMod val="50000"/>
                  </a:schemeClr>
                </a:solidFill>
              </a:rPr>
              <a:t>? </a:t>
            </a:r>
            <a:r>
              <a:rPr lang="de-DE" dirty="0" err="1">
                <a:solidFill>
                  <a:schemeClr val="accent3">
                    <a:lumMod val="50000"/>
                  </a:schemeClr>
                </a:solidFill>
              </a:rPr>
              <a:t>Più </a:t>
            </a:r>
            <a:r>
              <a:rPr lang="de-DE" dirty="0" err="1">
                <a:solidFill>
                  <a:schemeClr val="accent3">
                    <a:lumMod val="50000"/>
                  </a:schemeClr>
                </a:solidFill>
              </a:rPr>
              <a:t>appaiono</a:t>
            </a:r>
            <a:r>
              <a:rPr lang="de-DE" dirty="0">
                <a:solidFill>
                  <a:schemeClr val="accent3">
                    <a:lumMod val="50000"/>
                  </a:schemeClr>
                </a:solidFill>
              </a:rPr>
              <a:t> umane</a:t>
            </a:r>
            <a:r>
              <a:rPr lang="de-DE" dirty="0">
                <a:solidFill>
                  <a:schemeClr val="accent3">
                    <a:lumMod val="50000"/>
                  </a:schemeClr>
                </a:solidFill>
              </a:rPr>
              <a:t>, </a:t>
            </a:r>
            <a:r>
              <a:rPr lang="de-DE" dirty="0" err="1">
                <a:solidFill>
                  <a:schemeClr val="accent3">
                    <a:lumMod val="50000"/>
                  </a:schemeClr>
                </a:solidFill>
              </a:rPr>
              <a:t>meno </a:t>
            </a:r>
            <a:r>
              <a:rPr lang="de-DE" dirty="0">
                <a:solidFill>
                  <a:schemeClr val="accent3">
                    <a:lumMod val="50000"/>
                  </a:schemeClr>
                </a:solidFill>
              </a:rPr>
              <a:t>diversa </a:t>
            </a:r>
            <a:r>
              <a:rPr lang="de-DE" dirty="0" err="1">
                <a:solidFill>
                  <a:schemeClr val="accent3">
                    <a:lumMod val="50000"/>
                  </a:schemeClr>
                </a:solidFill>
              </a:rPr>
              <a:t>è </a:t>
            </a:r>
            <a:r>
              <a:rPr lang="de-DE" dirty="0" err="1">
                <a:solidFill>
                  <a:schemeClr val="accent3">
                    <a:lumMod val="50000"/>
                  </a:schemeClr>
                </a:solidFill>
              </a:rPr>
              <a:t>la </a:t>
            </a:r>
            <a:r>
              <a:rPr lang="de-DE" dirty="0" err="1">
                <a:solidFill>
                  <a:schemeClr val="accent3">
                    <a:lumMod val="50000"/>
                  </a:schemeClr>
                </a:solidFill>
              </a:rPr>
              <a:t>nostra </a:t>
            </a:r>
            <a:r>
              <a:rPr lang="de-DE" dirty="0" err="1">
                <a:solidFill>
                  <a:schemeClr val="accent3">
                    <a:lumMod val="50000"/>
                  </a:schemeClr>
                </a:solidFill>
              </a:rPr>
              <a:t>comunicazione</a:t>
            </a:r>
            <a:r>
              <a:rPr lang="de-DE" dirty="0">
                <a:solidFill>
                  <a:schemeClr val="accent3">
                    <a:lumMod val="50000"/>
                  </a:schemeClr>
                </a:solidFill>
              </a:rPr>
              <a:t>.</a:t>
            </a:r>
          </a:p>
          <a:p>
            <a:endParaRPr lang="de-DE" dirty="0">
              <a:solidFill>
                <a:schemeClr val="accent3">
                  <a:lumMod val="50000"/>
                </a:schemeClr>
              </a:solidFill>
            </a:endParaRPr>
          </a:p>
          <a:p>
            <a:r>
              <a:rPr lang="de-DE" dirty="0">
                <a:solidFill>
                  <a:schemeClr val="accent3">
                    <a:lumMod val="50000"/>
                  </a:schemeClr>
                </a:solidFill>
              </a:rPr>
              <a:t>In </a:t>
            </a:r>
            <a:r>
              <a:rPr lang="de-DE" dirty="0" err="1">
                <a:solidFill>
                  <a:schemeClr val="accent3">
                    <a:lumMod val="50000"/>
                  </a:schemeClr>
                </a:solidFill>
              </a:rPr>
              <a:t>linea di principio</a:t>
            </a:r>
            <a:r>
              <a:rPr lang="de-DE" dirty="0">
                <a:solidFill>
                  <a:schemeClr val="accent3">
                    <a:lumMod val="50000"/>
                  </a:schemeClr>
                </a:solidFill>
              </a:rPr>
              <a:t>, </a:t>
            </a:r>
            <a:r>
              <a:rPr lang="de-DE" dirty="0" err="1">
                <a:solidFill>
                  <a:schemeClr val="accent3">
                    <a:lumMod val="50000"/>
                  </a:schemeClr>
                </a:solidFill>
              </a:rPr>
              <a:t>la </a:t>
            </a:r>
            <a:r>
              <a:rPr lang="de-DE" dirty="0" err="1">
                <a:solidFill>
                  <a:schemeClr val="accent3">
                    <a:lumMod val="50000"/>
                  </a:schemeClr>
                </a:solidFill>
              </a:rPr>
              <a:t>comunicazione </a:t>
            </a:r>
            <a:r>
              <a:rPr lang="de-DE" dirty="0" err="1">
                <a:solidFill>
                  <a:schemeClr val="accent3">
                    <a:lumMod val="50000"/>
                  </a:schemeClr>
                </a:solidFill>
              </a:rPr>
              <a:t>sarà</a:t>
            </a:r>
            <a:r>
              <a:rPr lang="de-DE" dirty="0">
                <a:solidFill>
                  <a:schemeClr val="accent3">
                    <a:lumMod val="50000"/>
                  </a:schemeClr>
                </a:solidFill>
              </a:rPr>
              <a:t> </a:t>
            </a:r>
            <a:r>
              <a:rPr lang="de-DE" dirty="0" err="1">
                <a:solidFill>
                  <a:schemeClr val="accent3">
                    <a:lumMod val="50000"/>
                  </a:schemeClr>
                </a:solidFill>
              </a:rPr>
              <a:t>naturalmente </a:t>
            </a:r>
            <a:r>
              <a:rPr lang="de-DE" dirty="0" err="1">
                <a:solidFill>
                  <a:schemeClr val="accent3">
                    <a:lumMod val="50000"/>
                  </a:schemeClr>
                </a:solidFill>
              </a:rPr>
              <a:t>identica </a:t>
            </a:r>
            <a:r>
              <a:rPr lang="de-DE" dirty="0" err="1">
                <a:solidFill>
                  <a:schemeClr val="accent3">
                    <a:lumMod val="50000"/>
                  </a:schemeClr>
                </a:solidFill>
              </a:rPr>
              <a:t>a </a:t>
            </a:r>
            <a:r>
              <a:rPr lang="de-DE" dirty="0" err="1">
                <a:solidFill>
                  <a:schemeClr val="accent3">
                    <a:lumMod val="50000"/>
                  </a:schemeClr>
                </a:solidFill>
              </a:rPr>
              <a:t>quella </a:t>
            </a:r>
            <a:r>
              <a:rPr lang="de-DE" dirty="0" err="1">
                <a:solidFill>
                  <a:schemeClr val="accent3">
                    <a:lumMod val="50000"/>
                  </a:schemeClr>
                </a:solidFill>
              </a:rPr>
              <a:t>con </a:t>
            </a:r>
            <a:r>
              <a:rPr lang="de-DE" dirty="0">
                <a:solidFill>
                  <a:schemeClr val="accent3">
                    <a:lumMod val="50000"/>
                  </a:schemeClr>
                </a:solidFill>
              </a:rPr>
              <a:t>un "</a:t>
            </a:r>
            <a:r>
              <a:rPr lang="de-DE" dirty="0">
                <a:solidFill>
                  <a:schemeClr val="accent3">
                    <a:lumMod val="50000"/>
                  </a:schemeClr>
                </a:solidFill>
              </a:rPr>
              <a:t>essere umano </a:t>
            </a:r>
            <a:r>
              <a:rPr lang="de-DE" dirty="0" err="1">
                <a:solidFill>
                  <a:schemeClr val="accent3">
                    <a:lumMod val="50000"/>
                  </a:schemeClr>
                </a:solidFill>
              </a:rPr>
              <a:t>biologico</a:t>
            </a:r>
            <a:r>
              <a:rPr lang="de-DE" dirty="0">
                <a:solidFill>
                  <a:schemeClr val="accent3">
                    <a:lumMod val="50000"/>
                  </a:schemeClr>
                </a:solidFill>
              </a:rPr>
              <a:t>", </a:t>
            </a:r>
            <a:r>
              <a:rPr lang="de-DE" dirty="0" err="1">
                <a:solidFill>
                  <a:schemeClr val="accent3">
                    <a:lumMod val="50000"/>
                  </a:schemeClr>
                </a:solidFill>
              </a:rPr>
              <a:t>senza alcuna </a:t>
            </a:r>
            <a:r>
              <a:rPr lang="de-DE" dirty="0" err="1">
                <a:solidFill>
                  <a:schemeClr val="accent3">
                    <a:lumMod val="50000"/>
                  </a:schemeClr>
                </a:solidFill>
              </a:rPr>
              <a:t>differenza</a:t>
            </a:r>
            <a:r>
              <a:rPr lang="de-DE" dirty="0">
                <a:solidFill>
                  <a:schemeClr val="accent3">
                    <a:lumMod val="50000"/>
                  </a:schemeClr>
                </a:solidFill>
              </a:rPr>
              <a:t>.</a:t>
            </a:r>
          </a:p>
          <a:p>
            <a:endParaRPr lang="de-DE" dirty="0">
              <a:solidFill>
                <a:schemeClr val="accent3">
                  <a:lumMod val="50000"/>
                </a:schemeClr>
              </a:solidFill>
            </a:endParaRPr>
          </a:p>
          <a:p>
            <a:pPr marL="0" indent="0" algn="ctr">
              <a:buNone/>
            </a:pPr>
            <a:r>
              <a:rPr lang="de-DE" i="1" dirty="0" err="1">
                <a:solidFill>
                  <a:schemeClr val="accent3">
                    <a:lumMod val="50000"/>
                  </a:schemeClr>
                </a:solidFill>
              </a:rPr>
              <a:t>Sei </a:t>
            </a:r>
            <a:r>
              <a:rPr lang="de-DE" i="1" dirty="0" err="1">
                <a:solidFill>
                  <a:schemeClr val="accent3">
                    <a:lumMod val="50000"/>
                  </a:schemeClr>
                </a:solidFill>
              </a:rPr>
              <a:t>d'accordo </a:t>
            </a:r>
            <a:r>
              <a:rPr lang="de-DE" i="1" dirty="0" err="1">
                <a:solidFill>
                  <a:schemeClr val="accent3">
                    <a:lumMod val="50000"/>
                  </a:schemeClr>
                </a:solidFill>
              </a:rPr>
              <a:t>con </a:t>
            </a:r>
            <a:r>
              <a:rPr lang="de-DE" i="1" dirty="0" err="1">
                <a:solidFill>
                  <a:schemeClr val="accent3">
                    <a:lumMod val="50000"/>
                  </a:schemeClr>
                </a:solidFill>
              </a:rPr>
              <a:t>questa </a:t>
            </a:r>
            <a:r>
              <a:rPr lang="de-DE" i="1" dirty="0" err="1">
                <a:solidFill>
                  <a:schemeClr val="accent3">
                    <a:lumMod val="50000"/>
                  </a:schemeClr>
                </a:solidFill>
              </a:rPr>
              <a:t>affermazione</a:t>
            </a:r>
            <a:r>
              <a:rPr lang="de-DE" i="1" dirty="0">
                <a:solidFill>
                  <a:schemeClr val="accent3">
                    <a:lumMod val="50000"/>
                  </a:schemeClr>
                </a:solidFill>
              </a:rPr>
              <a:t>?</a:t>
            </a:r>
          </a:p>
        </p:txBody>
      </p:sp>
      <p:sp>
        <p:nvSpPr>
          <p:cNvPr id="3" name="Foliennummernplatzhalter 2">
            <a:extLst>
              <a:ext uri="{FF2B5EF4-FFF2-40B4-BE49-F238E27FC236}">
                <a16:creationId xmlns:a16="http://schemas.microsoft.com/office/drawing/2014/main" id="{3CA260D5-EEBC-3F59-155A-61448C5EE8EF}"/>
              </a:ext>
            </a:extLst>
          </p:cNvPr>
          <p:cNvSpPr>
            <a:spLocks noGrp="1"/>
          </p:cNvSpPr>
          <p:nvPr>
            <p:ph type="sldNum" sz="quarter" idx="12"/>
          </p:nvPr>
        </p:nvSpPr>
        <p:spPr>
          <a:xfrm>
            <a:off x="10332720" y="7627621"/>
            <a:ext cx="3291840" cy="438150"/>
          </a:xfrm>
        </p:spPr>
        <p:txBody>
          <a:bodyPr>
            <a:normAutofit/>
          </a:bodyPr>
          <a:lstStyle/>
          <a:p>
            <a:pPr defTabSz="1097280">
              <a:spcAft>
                <a:spcPts val="720"/>
              </a:spcAft>
            </a:pPr>
            <a:fld id="{571A4296-1FB3-43E8-9876-E6E45D2FCA7D}" type="slidenum">
              <a:rPr lang="de-DE">
                <a:solidFill>
                  <a:srgbClr val="FFFFFF"/>
                </a:solidFill>
                <a:latin typeface="Aptos" panose="02110004020202020204"/>
              </a:rPr>
              <a:t>32</a:t>
            </a:fld>
            <a:endParaRPr lang="de-DE">
              <a:solidFill>
                <a:srgbClr val="FFFFFF"/>
              </a:solidFill>
              <a:latin typeface="Aptos" panose="02110004020202020204"/>
            </a:endParaRPr>
          </a:p>
        </p:txBody>
      </p:sp>
      <p:pic>
        <p:nvPicPr>
          <p:cNvPr id="6" name="Picture 5">
            <a:extLst>
              <a:ext uri="{FF2B5EF4-FFF2-40B4-BE49-F238E27FC236}">
                <a16:creationId xmlns:a16="http://schemas.microsoft.com/office/drawing/2014/main" id="{6A2730A3-D303-7DCF-C5E1-B604C737CE73}"/>
              </a:ext>
            </a:extLst>
          </p:cNvPr>
          <p:cNvPicPr>
            <a:picLocks noChangeAspect="1"/>
          </p:cNvPicPr>
          <p:nvPr/>
        </p:nvPicPr>
        <p:blipFill>
          <a:blip r:embed="rId3"/>
          <a:stretch>
            <a:fillRect/>
          </a:stretch>
        </p:blipFill>
        <p:spPr>
          <a:xfrm>
            <a:off x="1153570" y="1262617"/>
            <a:ext cx="12323260" cy="5704366"/>
          </a:xfrm>
          <a:prstGeom prst="rect">
            <a:avLst/>
          </a:prstGeom>
        </p:spPr>
      </p:pic>
      <p:pic>
        <p:nvPicPr>
          <p:cNvPr id="7170" name="Picture 2">
            <a:extLst>
              <a:ext uri="{FF2B5EF4-FFF2-40B4-BE49-F238E27FC236}">
                <a16:creationId xmlns:a16="http://schemas.microsoft.com/office/drawing/2014/main" id="{18E02572-310B-6994-ABB2-5E80B9A998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1906" y="440056"/>
            <a:ext cx="7006590" cy="7349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748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70"/>
                                        </p:tgtEl>
                                        <p:attrNameLst>
                                          <p:attrName>style.visibility</p:attrName>
                                        </p:attrNameLst>
                                      </p:cBhvr>
                                      <p:to>
                                        <p:strVal val="visible"/>
                                      </p:to>
                                    </p:set>
                                    <p:animEffect transition="in" filter="fade">
                                      <p:cBhvr>
                                        <p:cTn id="2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05840" y="438150"/>
            <a:ext cx="12618720" cy="1590676"/>
          </a:xfrm>
        </p:spPr>
        <p:txBody>
          <a:bodyPr anchor="ctr">
            <a:normAutofit/>
          </a:bodyPr>
          <a:lstStyle/>
          <a:p>
            <a:r>
              <a:rPr lang="de-DE"/>
              <a:t>Fiducia	</a:t>
            </a:r>
            <a:endParaRPr lang="nb-NO"/>
          </a:p>
        </p:txBody>
      </p:sp>
      <p:sp>
        <p:nvSpPr>
          <p:cNvPr id="3" name="Plassholder for innhold 2"/>
          <p:cNvSpPr>
            <a:spLocks noGrp="1"/>
          </p:cNvSpPr>
          <p:nvPr>
            <p:ph sz="half" idx="1"/>
          </p:nvPr>
        </p:nvSpPr>
        <p:spPr>
          <a:xfrm>
            <a:off x="1005840" y="2190750"/>
            <a:ext cx="6217920" cy="5221606"/>
          </a:xfrm>
        </p:spPr>
        <p:txBody>
          <a:bodyPr>
            <a:normAutofit/>
          </a:bodyPr>
          <a:lstStyle/>
          <a:p>
            <a:pPr>
              <a:buFontTx/>
              <a:buChar char="-"/>
            </a:pPr>
            <a:r>
              <a:rPr lang="de-DE" sz="2160" err="1"/>
              <a:t>Fiducia </a:t>
            </a:r>
            <a:r>
              <a:rPr lang="de-DE" sz="2160" err="1"/>
              <a:t>sociale</a:t>
            </a:r>
            <a:r>
              <a:rPr lang="de-DE" sz="2160"/>
              <a:t>/</a:t>
            </a:r>
            <a:r>
              <a:rPr lang="de-DE" sz="2160" err="1"/>
              <a:t>pubblica</a:t>
            </a:r>
            <a:r>
              <a:rPr lang="de-DE" sz="2160"/>
              <a:t> </a:t>
            </a:r>
          </a:p>
          <a:p>
            <a:pPr>
              <a:buFontTx/>
              <a:buChar char="-"/>
            </a:pPr>
            <a:r>
              <a:rPr lang="de-DE" sz="2160"/>
              <a:t>Interpersonale (F2F) </a:t>
            </a:r>
          </a:p>
          <a:p>
            <a:pPr>
              <a:buFontTx/>
              <a:buChar char="-"/>
            </a:pPr>
            <a:r>
              <a:rPr lang="de-DE" sz="2160"/>
              <a:t>Sistemi</a:t>
            </a:r>
          </a:p>
          <a:p>
            <a:pPr>
              <a:buFontTx/>
              <a:buChar char="-"/>
            </a:pPr>
            <a:endParaRPr lang="de-DE" sz="2160"/>
          </a:p>
          <a:p>
            <a:pPr marL="0" indent="0">
              <a:buNone/>
            </a:pPr>
            <a:r>
              <a:rPr lang="de-DE" sz="2160" i="1"/>
              <a:t>"La fiducia </a:t>
            </a:r>
            <a:r>
              <a:rPr lang="de-DE" sz="2160" i="1" err="1"/>
              <a:t>è </a:t>
            </a:r>
            <a:r>
              <a:rPr lang="de-DE" sz="2160" i="1"/>
              <a:t>uno </a:t>
            </a:r>
            <a:r>
              <a:rPr lang="de-DE" sz="2160" i="1" err="1"/>
              <a:t>stato </a:t>
            </a:r>
            <a:r>
              <a:rPr lang="de-DE" sz="2160" i="1" err="1"/>
              <a:t>psicologico </a:t>
            </a:r>
            <a:r>
              <a:rPr lang="de-DE" sz="2160" i="1" err="1"/>
              <a:t>che comprende </a:t>
            </a:r>
            <a:r>
              <a:rPr lang="de-DE" sz="2160" i="1" err="1"/>
              <a:t>l'intenzione </a:t>
            </a:r>
            <a:r>
              <a:rPr lang="de-DE" sz="2160" i="1" err="1"/>
              <a:t>di </a:t>
            </a:r>
            <a:r>
              <a:rPr lang="de-DE" sz="2160" i="1" err="1"/>
              <a:t>accettare </a:t>
            </a:r>
            <a:r>
              <a:rPr lang="de-DE" sz="2160" i="1" err="1"/>
              <a:t>la vulnerabilità </a:t>
            </a:r>
            <a:r>
              <a:rPr lang="de-DE" sz="2160" i="1" err="1"/>
              <a:t>sulla base </a:t>
            </a:r>
            <a:r>
              <a:rPr lang="de-DE" sz="2160" i="1"/>
              <a:t>di </a:t>
            </a:r>
            <a:r>
              <a:rPr lang="de-DE" sz="2160" i="1" err="1"/>
              <a:t>aspettative</a:t>
            </a:r>
            <a:r>
              <a:rPr lang="de-DE" sz="2160" i="1"/>
              <a:t> positive </a:t>
            </a:r>
            <a:r>
              <a:rPr lang="de-DE" sz="2160" i="1" err="1"/>
              <a:t>riguardo </a:t>
            </a:r>
            <a:r>
              <a:rPr lang="de-DE" sz="2160" i="1" err="1"/>
              <a:t>alle </a:t>
            </a:r>
            <a:r>
              <a:rPr lang="de-DE" sz="2160" i="1" err="1"/>
              <a:t>intenzioni </a:t>
            </a:r>
            <a:r>
              <a:rPr lang="de-DE" sz="2160" i="1" err="1"/>
              <a:t>o </a:t>
            </a:r>
            <a:r>
              <a:rPr lang="de-DE" sz="2160" i="1" err="1"/>
              <a:t>ai comportamenti </a:t>
            </a:r>
            <a:r>
              <a:rPr lang="de-DE" sz="2160" i="1" err="1"/>
              <a:t>di </a:t>
            </a:r>
            <a:r>
              <a:rPr lang="de-DE" sz="2160" i="1"/>
              <a:t>un altro" (Rousseau et al., 1998)</a:t>
            </a:r>
          </a:p>
          <a:p>
            <a:pPr marL="0" indent="0">
              <a:buNone/>
            </a:pPr>
            <a:endParaRPr lang="de-DE" sz="2160" i="1"/>
          </a:p>
          <a:p>
            <a:pPr marL="0" indent="0">
              <a:buNone/>
            </a:pPr>
            <a:r>
              <a:rPr lang="de-DE" sz="2160" err="1"/>
              <a:t>Se </a:t>
            </a:r>
            <a:r>
              <a:rPr lang="de-DE" sz="2160" err="1"/>
              <a:t>dovessi </a:t>
            </a:r>
            <a:r>
              <a:rPr lang="de-DE" sz="2160"/>
              <a:t>progettare un'intelligenza artificiale, </a:t>
            </a:r>
            <a:r>
              <a:rPr lang="de-DE" sz="2160" err="1"/>
              <a:t>come </a:t>
            </a:r>
            <a:r>
              <a:rPr lang="de-DE" sz="2160" err="1"/>
              <a:t>far</a:t>
            </a:r>
            <a:r>
              <a:rPr lang="de-DE" sz="2160" err="1"/>
              <a:t>esti </a:t>
            </a:r>
            <a:r>
              <a:rPr lang="de-DE" sz="2160" err="1"/>
              <a:t>per </a:t>
            </a:r>
            <a:r>
              <a:rPr lang="de-DE" sz="2160" err="1"/>
              <a:t>facilitare </a:t>
            </a:r>
            <a:r>
              <a:rPr lang="de-DE" sz="2160" err="1"/>
              <a:t>la </a:t>
            </a:r>
            <a:r>
              <a:rPr lang="de-DE" sz="2160" err="1"/>
              <a:t>creazione </a:t>
            </a:r>
            <a:r>
              <a:rPr lang="de-DE" sz="2160" err="1"/>
              <a:t>di </a:t>
            </a:r>
            <a:r>
              <a:rPr lang="de-DE" sz="2160" err="1"/>
              <a:t>fiducia </a:t>
            </a:r>
            <a:r>
              <a:rPr lang="de-DE" sz="2160" err="1"/>
              <a:t>tra </a:t>
            </a:r>
            <a:r>
              <a:rPr lang="de-DE" sz="2160" err="1"/>
              <a:t>l'utente </a:t>
            </a:r>
            <a:r>
              <a:rPr lang="de-DE" sz="2160"/>
              <a:t>e </a:t>
            </a:r>
            <a:r>
              <a:rPr lang="de-DE" sz="2160"/>
              <a:t>l'intelligenza artificiale?</a:t>
            </a:r>
          </a:p>
        </p:txBody>
      </p:sp>
      <p:pic>
        <p:nvPicPr>
          <p:cNvPr id="7170" name="Picture 2" descr="Artificial Intelligence in Healthcare: Trends, Benefits, and Risks -  Clearwater">
            <a:extLst>
              <a:ext uri="{FF2B5EF4-FFF2-40B4-BE49-F238E27FC236}">
                <a16:creationId xmlns:a16="http://schemas.microsoft.com/office/drawing/2014/main" id="{5B5075F5-4A29-7B3A-93E7-6E3722173B0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l="16121" t="6501" r="10014" b="-1"/>
          <a:stretch/>
        </p:blipFill>
        <p:spPr bwMode="auto">
          <a:xfrm>
            <a:off x="7406640" y="2341934"/>
            <a:ext cx="6217920" cy="4919238"/>
          </a:xfrm>
          <a:prstGeom prst="rect">
            <a:avLst/>
          </a:prstGeom>
          <a:noFill/>
        </p:spPr>
      </p:pic>
    </p:spTree>
    <p:extLst>
      <p:ext uri="{BB962C8B-B14F-4D97-AF65-F5344CB8AC3E}">
        <p14:creationId xmlns:p14="http://schemas.microsoft.com/office/powerpoint/2010/main" val="3514410633"/>
      </p:ext>
    </p:extLst>
  </p:cSld>
  <p:clrMapOvr>
    <a:masterClrMapping/>
  </p:clrMapOvr>
</p:sld>
</file>

<file path=ppt/slides/slide3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robot and hands touching a blue light bulb&#10;&#10;Description automatically generated">
            <a:extLst>
              <a:ext uri="{FF2B5EF4-FFF2-40B4-BE49-F238E27FC236}">
                <a16:creationId xmlns:a16="http://schemas.microsoft.com/office/drawing/2014/main" id="{C8F54DC7-2BE4-1F06-902D-2D6D6664B357}"/>
              </a:ext>
            </a:extLst>
          </p:cNvPr>
          <p:cNvPicPr>
            <a:picLocks noChangeAspect="1"/>
          </p:cNvPicPr>
          <p:nvPr/>
        </p:nvPicPr>
        <p:blipFill>
          <a:blip r:embed="rId3" cstate="email">
            <a:alphaModFix amt="40000"/>
            <a:extLst>
              <a:ext uri="{28A0092B-C50C-407E-A947-70E740481C1C}">
                <a14:useLocalDpi xmlns:a14="http://schemas.microsoft.com/office/drawing/2010/main"/>
              </a:ext>
            </a:extLst>
          </a:blip>
          <a:srcRect/>
          <a:stretch/>
        </p:blipFill>
        <p:spPr>
          <a:xfrm>
            <a:off x="0" y="0"/>
            <a:ext cx="14630400" cy="8229600"/>
          </a:xfrm>
          <a:prstGeom prst="rect">
            <a:avLst/>
          </a:prstGeom>
        </p:spPr>
      </p:pic>
      <p:sp>
        <p:nvSpPr>
          <p:cNvPr id="2" name="Tittel 1"/>
          <p:cNvSpPr>
            <a:spLocks noGrp="1"/>
          </p:cNvSpPr>
          <p:nvPr>
            <p:ph type="title"/>
          </p:nvPr>
        </p:nvSpPr>
        <p:spPr>
          <a:xfrm>
            <a:off x="1009499" y="1130198"/>
            <a:ext cx="12607747" cy="2468880"/>
          </a:xfrm>
        </p:spPr>
        <p:txBody>
          <a:bodyPr anchor="b">
            <a:normAutofit/>
          </a:bodyPr>
          <a:lstStyle/>
          <a:p>
            <a:r>
              <a:rPr lang="de-DE" sz="6000" dirty="0" err="1">
                <a:solidFill>
                  <a:schemeClr val="accent3">
                    <a:lumMod val="50000"/>
                  </a:schemeClr>
                </a:solidFill>
              </a:rPr>
              <a:t>Antecedenti </a:t>
            </a:r>
            <a:r>
              <a:rPr lang="de-DE" sz="6000" dirty="0" err="1">
                <a:solidFill>
                  <a:schemeClr val="accent3">
                    <a:lumMod val="50000"/>
                  </a:schemeClr>
                </a:solidFill>
              </a:rPr>
              <a:t>della </a:t>
            </a:r>
            <a:r>
              <a:rPr lang="de-DE" sz="6000" dirty="0" err="1">
                <a:solidFill>
                  <a:schemeClr val="accent3">
                    <a:lumMod val="50000"/>
                  </a:schemeClr>
                </a:solidFill>
              </a:rPr>
              <a:t>fiducia </a:t>
            </a:r>
            <a:r>
              <a:rPr lang="de-DE" sz="6000" dirty="0" err="1">
                <a:solidFill>
                  <a:schemeClr val="accent3">
                    <a:lumMod val="50000"/>
                  </a:schemeClr>
                </a:solidFill>
              </a:rPr>
              <a:t>tra </a:t>
            </a:r>
            <a:r>
              <a:rPr lang="de-DE" sz="6000" dirty="0" err="1">
                <a:solidFill>
                  <a:schemeClr val="accent3">
                    <a:lumMod val="50000"/>
                  </a:schemeClr>
                </a:solidFill>
              </a:rPr>
              <a:t>gli esseri umani</a:t>
            </a:r>
            <a:endParaRPr lang="nb-NO" sz="6000" dirty="0">
              <a:solidFill>
                <a:schemeClr val="accent3">
                  <a:lumMod val="50000"/>
                </a:schemeClr>
              </a:solidFill>
            </a:endParaRPr>
          </a:p>
        </p:txBody>
      </p:sp>
      <p:sp>
        <p:nvSpPr>
          <p:cNvPr id="3" name="Plassholder for innhold 2"/>
          <p:cNvSpPr>
            <a:spLocks noGrp="1"/>
          </p:cNvSpPr>
          <p:nvPr>
            <p:ph idx="1"/>
          </p:nvPr>
        </p:nvSpPr>
        <p:spPr>
          <a:xfrm>
            <a:off x="1009498" y="4202582"/>
            <a:ext cx="12607747" cy="3204058"/>
          </a:xfrm>
        </p:spPr>
        <p:txBody>
          <a:bodyPr>
            <a:normAutofit/>
          </a:bodyPr>
          <a:lstStyle/>
          <a:p>
            <a:r>
              <a:rPr lang="de-DE" sz="2040" dirty="0" err="1">
                <a:solidFill>
                  <a:schemeClr val="accent3">
                    <a:lumMod val="50000"/>
                  </a:schemeClr>
                </a:solidFill>
              </a:rPr>
              <a:t>Risposte </a:t>
            </a:r>
            <a:r>
              <a:rPr lang="de-DE" sz="2040" dirty="0" err="1">
                <a:solidFill>
                  <a:schemeClr val="accent3">
                    <a:lumMod val="50000"/>
                  </a:schemeClr>
                </a:solidFill>
              </a:rPr>
              <a:t>automatiche </a:t>
            </a:r>
            <a:r>
              <a:rPr lang="de-DE" sz="2040" dirty="0">
                <a:solidFill>
                  <a:schemeClr val="accent3">
                    <a:lumMod val="50000"/>
                  </a:schemeClr>
                </a:solidFill>
              </a:rPr>
              <a:t>(</a:t>
            </a:r>
            <a:r>
              <a:rPr lang="de-DE" sz="2040" dirty="0" err="1">
                <a:solidFill>
                  <a:schemeClr val="accent3">
                    <a:lumMod val="50000"/>
                  </a:schemeClr>
                </a:solidFill>
              </a:rPr>
              <a:t>involontarie</a:t>
            </a:r>
            <a:r>
              <a:rPr lang="de-DE" sz="2040" dirty="0">
                <a:solidFill>
                  <a:schemeClr val="accent3">
                    <a:lumMod val="50000"/>
                  </a:schemeClr>
                </a:solidFill>
              </a:rPr>
              <a:t>, immediate) </a:t>
            </a:r>
            <a:r>
              <a:rPr lang="de-DE" sz="2040" dirty="0" err="1">
                <a:solidFill>
                  <a:schemeClr val="accent3">
                    <a:lumMod val="50000"/>
                  </a:schemeClr>
                </a:solidFill>
              </a:rPr>
              <a:t>nell'amigdala </a:t>
            </a:r>
            <a:r>
              <a:rPr lang="de-DE" sz="2040" dirty="0" err="1">
                <a:solidFill>
                  <a:schemeClr val="accent3">
                    <a:lumMod val="50000"/>
                  </a:schemeClr>
                </a:solidFill>
              </a:rPr>
              <a:t>quando </a:t>
            </a:r>
            <a:r>
              <a:rPr lang="de-DE" sz="2040" dirty="0" err="1">
                <a:solidFill>
                  <a:schemeClr val="accent3">
                    <a:lumMod val="50000"/>
                  </a:schemeClr>
                </a:solidFill>
              </a:rPr>
              <a:t>i volti </a:t>
            </a:r>
            <a:r>
              <a:rPr lang="de-DE" sz="2040" dirty="0" err="1">
                <a:solidFill>
                  <a:schemeClr val="accent3">
                    <a:lumMod val="50000"/>
                  </a:schemeClr>
                </a:solidFill>
              </a:rPr>
              <a:t>vengono</a:t>
            </a:r>
            <a:r>
              <a:rPr lang="de-DE" sz="2040" dirty="0" err="1">
                <a:solidFill>
                  <a:schemeClr val="accent3">
                    <a:lumMod val="50000"/>
                  </a:schemeClr>
                </a:solidFill>
              </a:rPr>
              <a:t> giudicati </a:t>
            </a:r>
            <a:r>
              <a:rPr lang="de-DE" sz="2040" dirty="0">
                <a:solidFill>
                  <a:schemeClr val="accent3">
                    <a:lumMod val="50000"/>
                  </a:schemeClr>
                </a:solidFill>
              </a:rPr>
              <a:t>non </a:t>
            </a:r>
            <a:r>
              <a:rPr lang="de-DE" sz="2040" dirty="0" err="1">
                <a:solidFill>
                  <a:schemeClr val="accent3">
                    <a:lumMod val="50000"/>
                  </a:schemeClr>
                </a:solidFill>
              </a:rPr>
              <a:t>affidabili </a:t>
            </a:r>
            <a:r>
              <a:rPr lang="de-DE" sz="2040" dirty="0">
                <a:solidFill>
                  <a:schemeClr val="accent3">
                    <a:lumMod val="50000"/>
                  </a:schemeClr>
                </a:solidFill>
              </a:rPr>
              <a:t>(50 </a:t>
            </a:r>
            <a:r>
              <a:rPr lang="de-DE" sz="2040" dirty="0" err="1">
                <a:solidFill>
                  <a:schemeClr val="accent3">
                    <a:lumMod val="50000"/>
                  </a:schemeClr>
                </a:solidFill>
              </a:rPr>
              <a:t>msec</a:t>
            </a:r>
            <a:r>
              <a:rPr lang="de-DE" sz="2040" dirty="0">
                <a:solidFill>
                  <a:schemeClr val="accent3">
                    <a:lumMod val="50000"/>
                  </a:schemeClr>
                </a:solidFill>
              </a:rPr>
              <a:t>).</a:t>
            </a:r>
          </a:p>
          <a:p>
            <a:r>
              <a:rPr lang="de-DE" sz="2040" dirty="0" err="1">
                <a:solidFill>
                  <a:schemeClr val="accent3">
                    <a:lumMod val="50000"/>
                  </a:schemeClr>
                </a:solidFill>
              </a:rPr>
              <a:t>Apprendimento</a:t>
            </a:r>
            <a:r>
              <a:rPr lang="de-DE" sz="2040" dirty="0">
                <a:solidFill>
                  <a:schemeClr val="accent3">
                    <a:lumMod val="50000"/>
                  </a:schemeClr>
                </a:solidFill>
              </a:rPr>
              <a:t> rapido </a:t>
            </a:r>
            <a:r>
              <a:rPr lang="de-DE" sz="2040" dirty="0" err="1">
                <a:solidFill>
                  <a:schemeClr val="accent3">
                    <a:lumMod val="50000"/>
                  </a:schemeClr>
                </a:solidFill>
              </a:rPr>
              <a:t>dell'inaffidabilità</a:t>
            </a:r>
            <a:r>
              <a:rPr lang="de-DE" sz="2040" dirty="0">
                <a:solidFill>
                  <a:schemeClr val="accent3">
                    <a:lumMod val="50000"/>
                  </a:schemeClr>
                </a:solidFill>
              </a:rPr>
              <a:t>: </a:t>
            </a:r>
            <a:r>
              <a:rPr lang="de-DE" sz="2040" dirty="0" err="1">
                <a:solidFill>
                  <a:schemeClr val="accent3">
                    <a:lumMod val="50000"/>
                  </a:schemeClr>
                </a:solidFill>
              </a:rPr>
              <a:t>i volti </a:t>
            </a:r>
            <a:r>
              <a:rPr lang="de-DE" sz="2040" dirty="0" err="1">
                <a:solidFill>
                  <a:schemeClr val="accent3">
                    <a:lumMod val="50000"/>
                  </a:schemeClr>
                </a:solidFill>
              </a:rPr>
              <a:t>dei </a:t>
            </a:r>
            <a:r>
              <a:rPr lang="de-DE" sz="2040" dirty="0" err="1">
                <a:solidFill>
                  <a:schemeClr val="accent3">
                    <a:lumMod val="50000"/>
                  </a:schemeClr>
                </a:solidFill>
              </a:rPr>
              <a:t>traditori </a:t>
            </a:r>
            <a:r>
              <a:rPr lang="de-DE" sz="2040" dirty="0" err="1">
                <a:solidFill>
                  <a:schemeClr val="accent3">
                    <a:lumMod val="50000"/>
                  </a:schemeClr>
                </a:solidFill>
              </a:rPr>
              <a:t>vengono </a:t>
            </a:r>
            <a:r>
              <a:rPr lang="de-DE" sz="2040" dirty="0" err="1">
                <a:solidFill>
                  <a:schemeClr val="accent3">
                    <a:lumMod val="50000"/>
                  </a:schemeClr>
                </a:solidFill>
              </a:rPr>
              <a:t>ricordati </a:t>
            </a:r>
            <a:r>
              <a:rPr lang="de-DE" sz="2040" dirty="0" err="1">
                <a:solidFill>
                  <a:schemeClr val="accent3">
                    <a:lumMod val="50000"/>
                  </a:schemeClr>
                </a:solidFill>
              </a:rPr>
              <a:t>meglio</a:t>
            </a:r>
            <a:r>
              <a:rPr lang="de-DE" sz="2040" dirty="0">
                <a:solidFill>
                  <a:schemeClr val="accent3">
                    <a:lumMod val="50000"/>
                  </a:schemeClr>
                </a:solidFill>
              </a:rPr>
              <a:t>.</a:t>
            </a:r>
          </a:p>
          <a:p>
            <a:r>
              <a:rPr lang="de-DE" sz="2040" dirty="0" err="1">
                <a:solidFill>
                  <a:schemeClr val="accent3">
                    <a:lumMod val="50000"/>
                  </a:schemeClr>
                </a:solidFill>
              </a:rPr>
              <a:t>Generalizzazione </a:t>
            </a:r>
            <a:r>
              <a:rPr lang="de-DE" sz="2040" dirty="0" err="1">
                <a:solidFill>
                  <a:schemeClr val="accent3">
                    <a:lumMod val="50000"/>
                  </a:schemeClr>
                </a:solidFill>
              </a:rPr>
              <a:t>tra </a:t>
            </a:r>
            <a:r>
              <a:rPr lang="de-DE" sz="2040" dirty="0" err="1">
                <a:solidFill>
                  <a:schemeClr val="accent3">
                    <a:lumMod val="50000"/>
                  </a:schemeClr>
                </a:solidFill>
              </a:rPr>
              <a:t>domini</a:t>
            </a:r>
            <a:r>
              <a:rPr lang="de-DE" sz="2040" dirty="0">
                <a:solidFill>
                  <a:schemeClr val="accent3">
                    <a:lumMod val="50000"/>
                  </a:schemeClr>
                </a:solidFill>
              </a:rPr>
              <a:t>: </a:t>
            </a:r>
            <a:r>
              <a:rPr lang="de-DE" sz="2040" dirty="0" err="1">
                <a:solidFill>
                  <a:schemeClr val="accent3">
                    <a:lumMod val="50000"/>
                  </a:schemeClr>
                </a:solidFill>
              </a:rPr>
              <a:t>aver </a:t>
            </a:r>
            <a:r>
              <a:rPr lang="de-DE" sz="2040" dirty="0" err="1">
                <a:solidFill>
                  <a:schemeClr val="accent3">
                    <a:lumMod val="50000"/>
                  </a:schemeClr>
                </a:solidFill>
              </a:rPr>
              <a:t>dimostrato </a:t>
            </a:r>
            <a:r>
              <a:rPr lang="de-DE" sz="2040" dirty="0" err="1">
                <a:solidFill>
                  <a:schemeClr val="accent3">
                    <a:lumMod val="50000"/>
                  </a:schemeClr>
                </a:solidFill>
              </a:rPr>
              <a:t>di </a:t>
            </a:r>
            <a:r>
              <a:rPr lang="de-DE" sz="2040" dirty="0" err="1">
                <a:solidFill>
                  <a:schemeClr val="accent3">
                    <a:lumMod val="50000"/>
                  </a:schemeClr>
                </a:solidFill>
              </a:rPr>
              <a:t>essere </a:t>
            </a:r>
            <a:r>
              <a:rPr lang="de-DE" sz="2040" dirty="0" err="1">
                <a:solidFill>
                  <a:schemeClr val="accent3">
                    <a:lumMod val="50000"/>
                  </a:schemeClr>
                </a:solidFill>
              </a:rPr>
              <a:t>affidabili </a:t>
            </a:r>
            <a:r>
              <a:rPr lang="de-DE" sz="2040" dirty="0">
                <a:solidFill>
                  <a:schemeClr val="accent3">
                    <a:lumMod val="50000"/>
                  </a:schemeClr>
                </a:solidFill>
              </a:rPr>
              <a:t>in </a:t>
            </a:r>
            <a:r>
              <a:rPr lang="de-DE" sz="2040" dirty="0" err="1">
                <a:solidFill>
                  <a:schemeClr val="accent3">
                    <a:lumMod val="50000"/>
                  </a:schemeClr>
                </a:solidFill>
              </a:rPr>
              <a:t>un </a:t>
            </a:r>
            <a:r>
              <a:rPr lang="de-DE" sz="2040" dirty="0" err="1">
                <a:solidFill>
                  <a:schemeClr val="accent3">
                    <a:lumMod val="50000"/>
                  </a:schemeClr>
                </a:solidFill>
              </a:rPr>
              <a:t>contesto </a:t>
            </a:r>
            <a:r>
              <a:rPr lang="de-DE" sz="2040" dirty="0" err="1">
                <a:solidFill>
                  <a:schemeClr val="accent3">
                    <a:lumMod val="50000"/>
                  </a:schemeClr>
                </a:solidFill>
              </a:rPr>
              <a:t>si generalizza</a:t>
            </a:r>
            <a:r>
              <a:rPr lang="de-DE" sz="2040" dirty="0">
                <a:solidFill>
                  <a:schemeClr val="accent3">
                    <a:lumMod val="50000"/>
                  </a:schemeClr>
                </a:solidFill>
              </a:rPr>
              <a:t>.</a:t>
            </a:r>
          </a:p>
          <a:p>
            <a:r>
              <a:rPr lang="de-DE" sz="2040" dirty="0">
                <a:solidFill>
                  <a:schemeClr val="accent3">
                    <a:lumMod val="50000"/>
                  </a:schemeClr>
                </a:solidFill>
              </a:rPr>
              <a:t>I </a:t>
            </a:r>
            <a:r>
              <a:rPr lang="de-DE" sz="2040" dirty="0" err="1">
                <a:solidFill>
                  <a:schemeClr val="accent3">
                    <a:lumMod val="50000"/>
                  </a:schemeClr>
                </a:solidFill>
              </a:rPr>
              <a:t>volti</a:t>
            </a:r>
            <a:r>
              <a:rPr lang="de-DE" sz="2040" dirty="0">
                <a:solidFill>
                  <a:schemeClr val="accent3">
                    <a:lumMod val="50000"/>
                  </a:schemeClr>
                </a:solidFill>
              </a:rPr>
              <a:t> </a:t>
            </a:r>
            <a:r>
              <a:rPr lang="de-DE" sz="2040" dirty="0" err="1">
                <a:solidFill>
                  <a:schemeClr val="accent3">
                    <a:lumMod val="50000"/>
                  </a:schemeClr>
                </a:solidFill>
              </a:rPr>
              <a:t>delle </a:t>
            </a:r>
            <a:r>
              <a:rPr lang="de-DE" sz="2040" dirty="0" err="1">
                <a:solidFill>
                  <a:schemeClr val="accent3">
                    <a:lumMod val="50000"/>
                  </a:schemeClr>
                </a:solidFill>
              </a:rPr>
              <a:t>persone </a:t>
            </a:r>
            <a:r>
              <a:rPr lang="de-DE" sz="2040" dirty="0" err="1">
                <a:solidFill>
                  <a:schemeClr val="accent3">
                    <a:lumMod val="50000"/>
                  </a:schemeClr>
                </a:solidFill>
              </a:rPr>
              <a:t>che </a:t>
            </a:r>
            <a:r>
              <a:rPr lang="de-DE" sz="2040" dirty="0" err="1">
                <a:solidFill>
                  <a:schemeClr val="accent3">
                    <a:lumMod val="50000"/>
                  </a:schemeClr>
                </a:solidFill>
              </a:rPr>
              <a:t>si</a:t>
            </a:r>
            <a:r>
              <a:rPr lang="de-DE" sz="2040" dirty="0" err="1">
                <a:solidFill>
                  <a:schemeClr val="accent3">
                    <a:lumMod val="50000"/>
                  </a:schemeClr>
                </a:solidFill>
              </a:rPr>
              <a:t> sono dimostrate </a:t>
            </a:r>
            <a:r>
              <a:rPr lang="de-DE" sz="2040" dirty="0" err="1">
                <a:solidFill>
                  <a:schemeClr val="accent3">
                    <a:lumMod val="50000"/>
                  </a:schemeClr>
                </a:solidFill>
              </a:rPr>
              <a:t>affidabili </a:t>
            </a:r>
            <a:r>
              <a:rPr lang="de-DE" sz="2040" dirty="0" err="1">
                <a:solidFill>
                  <a:schemeClr val="accent3">
                    <a:lumMod val="50000"/>
                  </a:schemeClr>
                </a:solidFill>
              </a:rPr>
              <a:t>vengono </a:t>
            </a:r>
            <a:r>
              <a:rPr lang="de-DE" sz="2040" dirty="0" err="1">
                <a:solidFill>
                  <a:schemeClr val="accent3">
                    <a:lumMod val="50000"/>
                  </a:schemeClr>
                </a:solidFill>
              </a:rPr>
              <a:t>quindi </a:t>
            </a:r>
            <a:r>
              <a:rPr lang="de-DE" sz="2040" dirty="0" err="1">
                <a:solidFill>
                  <a:schemeClr val="accent3">
                    <a:lumMod val="50000"/>
                  </a:schemeClr>
                </a:solidFill>
              </a:rPr>
              <a:t>considerati </a:t>
            </a:r>
            <a:r>
              <a:rPr lang="de-DE" sz="2040" dirty="0" err="1">
                <a:solidFill>
                  <a:schemeClr val="accent3">
                    <a:lumMod val="50000"/>
                  </a:schemeClr>
                </a:solidFill>
              </a:rPr>
              <a:t>fisicamente </a:t>
            </a:r>
            <a:r>
              <a:rPr lang="de-DE" sz="2040" dirty="0" err="1">
                <a:solidFill>
                  <a:schemeClr val="accent3">
                    <a:lumMod val="50000"/>
                  </a:schemeClr>
                </a:solidFill>
              </a:rPr>
              <a:t>più </a:t>
            </a:r>
            <a:r>
              <a:rPr lang="de-DE" sz="2040" dirty="0" err="1">
                <a:solidFill>
                  <a:schemeClr val="accent3">
                    <a:lumMod val="50000"/>
                  </a:schemeClr>
                </a:solidFill>
              </a:rPr>
              <a:t>attraenti</a:t>
            </a:r>
            <a:r>
              <a:rPr lang="de-DE" sz="2040" dirty="0">
                <a:solidFill>
                  <a:schemeClr val="accent3">
                    <a:lumMod val="50000"/>
                  </a:schemeClr>
                </a:solidFill>
              </a:rPr>
              <a:t>.</a:t>
            </a:r>
          </a:p>
          <a:p>
            <a:r>
              <a:rPr lang="de-DE" sz="2040" dirty="0" err="1">
                <a:solidFill>
                  <a:schemeClr val="accent3">
                    <a:lumMod val="50000"/>
                  </a:schemeClr>
                </a:solidFill>
              </a:rPr>
              <a:t>Attrattiva </a:t>
            </a:r>
            <a:r>
              <a:rPr lang="de-DE" sz="2040" dirty="0" err="1">
                <a:solidFill>
                  <a:schemeClr val="accent3">
                    <a:lumMod val="50000"/>
                  </a:schemeClr>
                </a:solidFill>
              </a:rPr>
              <a:t>fisica </a:t>
            </a:r>
            <a:r>
              <a:rPr lang="de-DE" sz="2040" dirty="0">
                <a:solidFill>
                  <a:schemeClr val="accent3">
                    <a:lumMod val="50000"/>
                  </a:schemeClr>
                </a:solidFill>
              </a:rPr>
              <a:t>(ad es. </a:t>
            </a:r>
            <a:r>
              <a:rPr lang="de-DE" sz="2040" dirty="0" err="1">
                <a:solidFill>
                  <a:schemeClr val="accent3">
                    <a:lumMod val="50000"/>
                  </a:schemeClr>
                </a:solidFill>
              </a:rPr>
              <a:t>simmetria</a:t>
            </a:r>
            <a:r>
              <a:rPr lang="de-DE" sz="2040" dirty="0">
                <a:solidFill>
                  <a:schemeClr val="accent3">
                    <a:lumMod val="50000"/>
                  </a:schemeClr>
                </a:solidFill>
              </a:rPr>
              <a:t>) = </a:t>
            </a:r>
            <a:r>
              <a:rPr lang="de-DE" sz="2040" dirty="0" err="1">
                <a:solidFill>
                  <a:schemeClr val="accent3">
                    <a:lumMod val="50000"/>
                  </a:schemeClr>
                </a:solidFill>
              </a:rPr>
              <a:t>simpatia </a:t>
            </a:r>
            <a:r>
              <a:rPr lang="de-DE" sz="2040" dirty="0">
                <a:solidFill>
                  <a:schemeClr val="accent3">
                    <a:lumMod val="50000"/>
                  </a:schemeClr>
                </a:solidFill>
              </a:rPr>
              <a:t>= </a:t>
            </a:r>
            <a:r>
              <a:rPr lang="de-DE" sz="2040" dirty="0" err="1">
                <a:solidFill>
                  <a:schemeClr val="accent3">
                    <a:lumMod val="50000"/>
                  </a:schemeClr>
                </a:solidFill>
              </a:rPr>
              <a:t>facilita </a:t>
            </a:r>
            <a:r>
              <a:rPr lang="de-DE" sz="2040" dirty="0" err="1">
                <a:solidFill>
                  <a:schemeClr val="accent3">
                    <a:lumMod val="50000"/>
                  </a:schemeClr>
                </a:solidFill>
              </a:rPr>
              <a:t>la persuasione</a:t>
            </a:r>
            <a:r>
              <a:rPr lang="de-DE" sz="2040" dirty="0">
                <a:solidFill>
                  <a:schemeClr val="accent3">
                    <a:lumMod val="50000"/>
                  </a:schemeClr>
                </a:solidFill>
              </a:rPr>
              <a:t>.</a:t>
            </a:r>
          </a:p>
          <a:p>
            <a:r>
              <a:rPr lang="de-DE" sz="2040" dirty="0">
                <a:solidFill>
                  <a:schemeClr val="accent3">
                    <a:lumMod val="50000"/>
                  </a:schemeClr>
                </a:solidFill>
              </a:rPr>
              <a:t>La somministrazione </a:t>
            </a:r>
            <a:r>
              <a:rPr lang="de-DE" sz="2040" dirty="0" err="1">
                <a:solidFill>
                  <a:schemeClr val="accent3">
                    <a:lumMod val="50000"/>
                  </a:schemeClr>
                </a:solidFill>
              </a:rPr>
              <a:t>dell'ormone </a:t>
            </a:r>
            <a:r>
              <a:rPr lang="de-DE" sz="2040" dirty="0" err="1">
                <a:solidFill>
                  <a:schemeClr val="accent3">
                    <a:lumMod val="50000"/>
                  </a:schemeClr>
                </a:solidFill>
              </a:rPr>
              <a:t>ossitocina </a:t>
            </a:r>
            <a:r>
              <a:rPr lang="de-DE" sz="2040" dirty="0" err="1">
                <a:solidFill>
                  <a:schemeClr val="accent3">
                    <a:lumMod val="50000"/>
                  </a:schemeClr>
                </a:solidFill>
              </a:rPr>
              <a:t>sembra </a:t>
            </a:r>
            <a:r>
              <a:rPr lang="de-DE" sz="2040" dirty="0" err="1">
                <a:solidFill>
                  <a:schemeClr val="accent3">
                    <a:lumMod val="50000"/>
                  </a:schemeClr>
                </a:solidFill>
              </a:rPr>
              <a:t>facilitare </a:t>
            </a:r>
            <a:r>
              <a:rPr lang="de-DE" sz="2040" dirty="0" err="1">
                <a:solidFill>
                  <a:schemeClr val="accent3">
                    <a:lumMod val="50000"/>
                  </a:schemeClr>
                </a:solidFill>
              </a:rPr>
              <a:t>la fiducia</a:t>
            </a:r>
            <a:r>
              <a:rPr lang="de-DE" sz="2040" dirty="0">
                <a:solidFill>
                  <a:schemeClr val="accent3">
                    <a:lumMod val="50000"/>
                  </a:schemeClr>
                </a:solidFill>
              </a:rPr>
              <a:t> interpersonale</a:t>
            </a:r>
            <a:r>
              <a:rPr lang="de-DE" sz="2040" dirty="0">
                <a:solidFill>
                  <a:schemeClr val="accent3">
                    <a:lumMod val="50000"/>
                  </a:schemeClr>
                </a:solidFill>
              </a:rPr>
              <a:t>.</a:t>
            </a:r>
          </a:p>
          <a:p>
            <a:r>
              <a:rPr lang="de-DE" sz="2040" dirty="0" err="1">
                <a:solidFill>
                  <a:schemeClr val="accent3">
                    <a:lumMod val="50000"/>
                  </a:schemeClr>
                </a:solidFill>
              </a:rPr>
              <a:t>La somiglianza </a:t>
            </a:r>
            <a:r>
              <a:rPr lang="de-DE" sz="2040" dirty="0">
                <a:solidFill>
                  <a:schemeClr val="accent3">
                    <a:lumMod val="50000"/>
                  </a:schemeClr>
                </a:solidFill>
              </a:rPr>
              <a:t>(all'interno del gruppo; </a:t>
            </a:r>
            <a:r>
              <a:rPr lang="de-DE" sz="2040" dirty="0" err="1">
                <a:solidFill>
                  <a:schemeClr val="accent3">
                    <a:lumMod val="50000"/>
                  </a:schemeClr>
                </a:solidFill>
              </a:rPr>
              <a:t>identità </a:t>
            </a:r>
            <a:r>
              <a:rPr lang="de-DE" sz="2040" dirty="0" err="1">
                <a:solidFill>
                  <a:schemeClr val="accent3">
                    <a:lumMod val="50000"/>
                  </a:schemeClr>
                </a:solidFill>
              </a:rPr>
              <a:t>condivisa</a:t>
            </a:r>
            <a:r>
              <a:rPr lang="de-DE" sz="2040" dirty="0">
                <a:solidFill>
                  <a:schemeClr val="accent3">
                    <a:lumMod val="50000"/>
                  </a:schemeClr>
                </a:solidFill>
              </a:rPr>
              <a:t>) </a:t>
            </a:r>
            <a:r>
              <a:rPr lang="de-DE" sz="2040" dirty="0" err="1">
                <a:solidFill>
                  <a:schemeClr val="accent3">
                    <a:lumMod val="50000"/>
                  </a:schemeClr>
                </a:solidFill>
              </a:rPr>
              <a:t>favorisce </a:t>
            </a:r>
            <a:r>
              <a:rPr lang="de-DE" sz="2040" dirty="0" err="1">
                <a:solidFill>
                  <a:schemeClr val="accent3">
                    <a:lumMod val="50000"/>
                  </a:schemeClr>
                </a:solidFill>
              </a:rPr>
              <a:t>la fiducia</a:t>
            </a:r>
            <a:r>
              <a:rPr lang="de-DE" sz="2040" dirty="0">
                <a:solidFill>
                  <a:schemeClr val="accent3">
                    <a:lumMod val="50000"/>
                  </a:schemeClr>
                </a:solidFill>
              </a:rPr>
              <a:t>.</a:t>
            </a:r>
            <a:endParaRPr lang="nb-NO" sz="2040" dirty="0">
              <a:solidFill>
                <a:schemeClr val="accent3">
                  <a:lumMod val="50000"/>
                </a:schemeClr>
              </a:solidFill>
            </a:endParaRPr>
          </a:p>
        </p:txBody>
      </p:sp>
    </p:spTree>
    <p:extLst>
      <p:ext uri="{BB962C8B-B14F-4D97-AF65-F5344CB8AC3E}">
        <p14:creationId xmlns:p14="http://schemas.microsoft.com/office/powerpoint/2010/main" val="267499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Security's Important Place in the Broader Digital Trust Ecosystem |  Security Magazine">
            <a:extLst>
              <a:ext uri="{FF2B5EF4-FFF2-40B4-BE49-F238E27FC236}">
                <a16:creationId xmlns:a16="http://schemas.microsoft.com/office/drawing/2014/main" id="{348BC9FD-5590-00E8-65E0-D1748EDCA022}"/>
              </a:ext>
            </a:extLst>
          </p:cNvPr>
          <p:cNvPicPr>
            <a:picLocks noChangeAspect="1" noChangeArrowheads="1"/>
          </p:cNvPicPr>
          <p:nvPr/>
        </p:nvPicPr>
        <p:blipFill>
          <a:blip r:embed="rId3">
            <a:alphaModFix amt="17000"/>
            <a:extLst>
              <a:ext uri="{28A0092B-C50C-407E-A947-70E740481C1C}">
                <a14:useLocalDpi xmlns:a14="http://schemas.microsoft.com/office/drawing/2010/main"/>
              </a:ext>
            </a:extLst>
          </a:blip>
          <a:srcRect/>
          <a:stretch>
            <a:fillRect/>
          </a:stretch>
        </p:blipFill>
        <p:spPr bwMode="auto">
          <a:xfrm>
            <a:off x="-1390" y="11798"/>
            <a:ext cx="14633179" cy="8229600"/>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p:cNvSpPr>
            <a:spLocks noGrp="1"/>
          </p:cNvSpPr>
          <p:nvPr>
            <p:ph type="title"/>
          </p:nvPr>
        </p:nvSpPr>
        <p:spPr>
          <a:xfrm>
            <a:off x="2838857" y="591186"/>
            <a:ext cx="9464040" cy="634853"/>
          </a:xfrm>
        </p:spPr>
        <p:txBody>
          <a:bodyPr>
            <a:normAutofit fontScale="90000"/>
          </a:bodyPr>
          <a:lstStyle/>
          <a:p>
            <a:r>
              <a:rPr lang="de-DE" dirty="0"/>
              <a:t>Modellizzazione </a:t>
            </a:r>
            <a:r>
              <a:rPr lang="de-DE" dirty="0" err="1"/>
              <a:t>della fiducia</a:t>
            </a:r>
            <a:endParaRPr lang="nb-NO" dirty="0"/>
          </a:p>
        </p:txBody>
      </p:sp>
      <p:pic>
        <p:nvPicPr>
          <p:cNvPr id="4" name="Plassholder for innhold 3"/>
          <p:cNvPicPr>
            <a:picLocks noGrp="1" noChangeAspect="1"/>
          </p:cNvPicPr>
          <p:nvPr>
            <p:ph idx="1"/>
          </p:nvPr>
        </p:nvPicPr>
        <p:blipFill>
          <a:blip r:embed="rId4"/>
          <a:stretch>
            <a:fillRect/>
          </a:stretch>
        </p:blipFill>
        <p:spPr>
          <a:xfrm>
            <a:off x="-400780" y="1553932"/>
            <a:ext cx="9276140" cy="5683646"/>
          </a:xfrm>
          <a:prstGeom prst="rect">
            <a:avLst/>
          </a:prstGeom>
        </p:spPr>
      </p:pic>
      <p:sp>
        <p:nvSpPr>
          <p:cNvPr id="5" name="TekstSylinder 4"/>
          <p:cNvSpPr txBox="1"/>
          <p:nvPr/>
        </p:nvSpPr>
        <p:spPr>
          <a:xfrm>
            <a:off x="10681690" y="7458365"/>
            <a:ext cx="1834669" cy="341632"/>
          </a:xfrm>
          <a:prstGeom prst="rect">
            <a:avLst/>
          </a:prstGeom>
          <a:noFill/>
        </p:spPr>
        <p:txBody>
          <a:bodyPr wrap="none" rtlCol="0">
            <a:spAutoFit/>
          </a:bodyPr>
          <a:lstStyle/>
          <a:p>
            <a:pPr defTabSz="1097280"/>
            <a:r>
              <a:rPr lang="de-DE" sz="1620" dirty="0">
                <a:solidFill>
                  <a:prstClr val="black"/>
                </a:solidFill>
                <a:latin typeface="Calibri" panose="020F0502020204030204"/>
              </a:rPr>
              <a:t>(Mayer et al., 1995)</a:t>
            </a:r>
            <a:endParaRPr lang="nb-NO" sz="1620" dirty="0">
              <a:solidFill>
                <a:prstClr val="black"/>
              </a:solidFill>
              <a:latin typeface="Calibri" panose="020F0502020204030204"/>
            </a:endParaRPr>
          </a:p>
        </p:txBody>
      </p:sp>
      <p:sp>
        <p:nvSpPr>
          <p:cNvPr id="6" name="TekstSylinder 5"/>
          <p:cNvSpPr txBox="1"/>
          <p:nvPr/>
        </p:nvSpPr>
        <p:spPr>
          <a:xfrm>
            <a:off x="8876751" y="981326"/>
            <a:ext cx="5753648" cy="6297108"/>
          </a:xfrm>
          <a:prstGeom prst="rect">
            <a:avLst/>
          </a:prstGeom>
          <a:noFill/>
        </p:spPr>
        <p:txBody>
          <a:bodyPr wrap="square" rtlCol="0">
            <a:spAutoFit/>
          </a:bodyPr>
          <a:lstStyle/>
          <a:p>
            <a:pPr defTabSz="1097280"/>
            <a:r>
              <a:rPr lang="de-DE" sz="2880" b="1" dirty="0">
                <a:solidFill>
                  <a:prstClr val="black"/>
                </a:solidFill>
                <a:latin typeface="Calibri" panose="020F0502020204030204"/>
              </a:rPr>
              <a:t>Capacità...</a:t>
            </a:r>
          </a:p>
          <a:p>
            <a:pPr defTabSz="1097280"/>
            <a:r>
              <a:rPr lang="en-US" sz="2880" dirty="0">
                <a:solidFill>
                  <a:prstClr val="black"/>
                </a:solidFill>
                <a:latin typeface="Calibri" panose="020F0502020204030204"/>
              </a:rPr>
              <a:t>abilità e conoscenze percepite del fiduciario.</a:t>
            </a:r>
            <a:endParaRPr lang="de-DE" sz="2880" dirty="0">
              <a:solidFill>
                <a:prstClr val="black"/>
              </a:solidFill>
              <a:latin typeface="Calibri" panose="020F0502020204030204"/>
            </a:endParaRPr>
          </a:p>
          <a:p>
            <a:pPr defTabSz="1097280"/>
            <a:endParaRPr lang="de-DE" sz="2880" dirty="0">
              <a:solidFill>
                <a:prstClr val="black"/>
              </a:solidFill>
              <a:latin typeface="Calibri" panose="020F0502020204030204"/>
            </a:endParaRPr>
          </a:p>
          <a:p>
            <a:pPr defTabSz="1097280"/>
            <a:r>
              <a:rPr lang="de-DE" sz="2880" b="1" dirty="0">
                <a:solidFill>
                  <a:prstClr val="black"/>
                </a:solidFill>
                <a:latin typeface="Calibri" panose="020F0502020204030204"/>
              </a:rPr>
              <a:t>Benevolenza...</a:t>
            </a:r>
          </a:p>
          <a:p>
            <a:pPr defTabSz="1097280"/>
            <a:r>
              <a:rPr lang="en-US" sz="2880" dirty="0">
                <a:solidFill>
                  <a:prstClr val="black"/>
                </a:solidFill>
                <a:latin typeface="Calibri" panose="020F0502020204030204"/>
              </a:rPr>
              <a:t>è la misura in cui si ritiene che un fiduciario voglia fare del bene al fiduciante, al di là di un motivo di profitto egocentrico. </a:t>
            </a:r>
          </a:p>
          <a:p>
            <a:pPr defTabSz="1097280"/>
            <a:endParaRPr lang="de-DE" sz="2880" dirty="0">
              <a:solidFill>
                <a:prstClr val="black"/>
              </a:solidFill>
              <a:latin typeface="Calibri" panose="020F0502020204030204"/>
            </a:endParaRPr>
          </a:p>
          <a:p>
            <a:pPr defTabSz="1097280"/>
            <a:r>
              <a:rPr lang="de-DE" sz="2880" b="1" dirty="0">
                <a:solidFill>
                  <a:prstClr val="black"/>
                </a:solidFill>
                <a:latin typeface="Calibri" panose="020F0502020204030204"/>
              </a:rPr>
              <a:t>Integrità...</a:t>
            </a:r>
          </a:p>
          <a:p>
            <a:pPr defTabSz="1097280"/>
            <a:r>
              <a:rPr lang="en-US" sz="2880" dirty="0">
                <a:solidFill>
                  <a:prstClr val="black"/>
                </a:solidFill>
                <a:latin typeface="Calibri" panose="020F0502020204030204"/>
              </a:rPr>
              <a:t>percepita aderenza ai principi personali e morali da parte del trustee.</a:t>
            </a:r>
            <a:endParaRPr lang="nb-NO" sz="2880" dirty="0">
              <a:solidFill>
                <a:prstClr val="black"/>
              </a:solidFill>
              <a:latin typeface="Calibri" panose="020F0502020204030204"/>
            </a:endParaRPr>
          </a:p>
        </p:txBody>
      </p:sp>
    </p:spTree>
    <p:extLst>
      <p:ext uri="{BB962C8B-B14F-4D97-AF65-F5344CB8AC3E}">
        <p14:creationId xmlns:p14="http://schemas.microsoft.com/office/powerpoint/2010/main" val="203521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C4567C-7CD1-7F79-3670-E165EF7ED8C5}"/>
              </a:ext>
            </a:extLst>
          </p:cNvPr>
          <p:cNvPicPr>
            <a:picLocks noChangeAspect="1"/>
          </p:cNvPicPr>
          <p:nvPr/>
        </p:nvPicPr>
        <p:blipFill>
          <a:blip r:embed="rId3">
            <a:alphaModFix amt="15000"/>
          </a:blip>
          <a:stretch>
            <a:fillRect/>
          </a:stretch>
        </p:blipFill>
        <p:spPr>
          <a:xfrm>
            <a:off x="-195612" y="180565"/>
            <a:ext cx="14237712" cy="7457849"/>
          </a:xfrm>
          <a:prstGeom prst="rect">
            <a:avLst/>
          </a:prstGeom>
        </p:spPr>
      </p:pic>
      <p:sp>
        <p:nvSpPr>
          <p:cNvPr id="2" name="Tittel 1"/>
          <p:cNvSpPr>
            <a:spLocks noGrp="1"/>
          </p:cNvSpPr>
          <p:nvPr>
            <p:ph type="title"/>
          </p:nvPr>
        </p:nvSpPr>
        <p:spPr>
          <a:xfrm>
            <a:off x="6111568" y="7850467"/>
            <a:ext cx="2918618" cy="379133"/>
          </a:xfrm>
        </p:spPr>
        <p:txBody>
          <a:bodyPr>
            <a:noAutofit/>
          </a:bodyPr>
          <a:lstStyle/>
          <a:p>
            <a:r>
              <a:rPr lang="de-DE" sz="1440" dirty="0"/>
              <a:t>(</a:t>
            </a:r>
            <a:r>
              <a:rPr lang="de-DE" sz="1440" dirty="0" err="1"/>
              <a:t>Lankton </a:t>
            </a:r>
            <a:r>
              <a:rPr lang="de-DE" sz="1440" dirty="0"/>
              <a:t>&amp; McKnight, 2011)</a:t>
            </a:r>
            <a:endParaRPr lang="nb-NO" sz="1440" dirty="0"/>
          </a:p>
        </p:txBody>
      </p:sp>
      <p:sp>
        <p:nvSpPr>
          <p:cNvPr id="3" name="Plassholder for innhold 2"/>
          <p:cNvSpPr>
            <a:spLocks noGrp="1"/>
          </p:cNvSpPr>
          <p:nvPr>
            <p:ph idx="1"/>
          </p:nvPr>
        </p:nvSpPr>
        <p:spPr>
          <a:xfrm>
            <a:off x="9030186" y="1530457"/>
            <a:ext cx="5373958" cy="6107957"/>
          </a:xfrm>
        </p:spPr>
        <p:txBody>
          <a:bodyPr>
            <a:normAutofit fontScale="70000" lnSpcReduction="20000"/>
          </a:bodyPr>
          <a:lstStyle/>
          <a:p>
            <a:pPr marL="0" indent="0">
              <a:buNone/>
            </a:pPr>
            <a:r>
              <a:rPr lang="nb-NO" b="1" dirty="0" err="1"/>
              <a:t>Funzionalità</a:t>
            </a:r>
            <a:endParaRPr lang="nb-NO" b="1" dirty="0"/>
          </a:p>
          <a:p>
            <a:pPr marL="0" indent="0">
              <a:buNone/>
            </a:pPr>
            <a:r>
              <a:rPr lang="nb-NO" dirty="0"/>
              <a:t>Il grado in cui si prevede che la tecnologia avrà le funzioni o le caratteristiche necessarie per svolgere uno o più compiti.</a:t>
            </a:r>
          </a:p>
          <a:p>
            <a:endParaRPr lang="de-DE" dirty="0"/>
          </a:p>
          <a:p>
            <a:pPr marL="0" indent="0">
              <a:buNone/>
            </a:pPr>
            <a:r>
              <a:rPr lang="nb-NO" b="1" dirty="0" err="1"/>
              <a:t>Affidabilità</a:t>
            </a:r>
            <a:endParaRPr lang="nb-NO" b="1" dirty="0"/>
          </a:p>
          <a:p>
            <a:pPr marL="0" indent="0">
              <a:buNone/>
            </a:pPr>
            <a:r>
              <a:rPr lang="en-US" dirty="0"/>
              <a:t>Il grado in cui un </a:t>
            </a:r>
            <a:r>
              <a:rPr lang="nb-NO" dirty="0" err="1"/>
              <a:t>individuo </a:t>
            </a:r>
            <a:r>
              <a:rPr lang="nb-NO" dirty="0" err="1"/>
              <a:t>prevede </a:t>
            </a:r>
            <a:r>
              <a:rPr lang="nb-NO" dirty="0" err="1"/>
              <a:t>che la </a:t>
            </a:r>
            <a:r>
              <a:rPr lang="nb-NO" dirty="0" err="1"/>
              <a:t>tecnologia </a:t>
            </a:r>
            <a:r>
              <a:rPr lang="nb-NO" dirty="0" err="1"/>
              <a:t>funzionerà </a:t>
            </a:r>
            <a:r>
              <a:rPr lang="nb-NO" dirty="0" err="1"/>
              <a:t>correttamente </a:t>
            </a:r>
            <a:r>
              <a:rPr lang="nb-NO" dirty="0" err="1"/>
              <a:t>in modo continuativo </a:t>
            </a:r>
            <a:r>
              <a:rPr lang="nb-NO" dirty="0"/>
              <a:t>o </a:t>
            </a:r>
            <a:r>
              <a:rPr lang="nb-NO" dirty="0"/>
              <a:t>in </a:t>
            </a:r>
            <a:r>
              <a:rPr lang="nb-NO" dirty="0"/>
              <a:t>modo</a:t>
            </a:r>
            <a:r>
              <a:rPr lang="nb-NO" dirty="0"/>
              <a:t> </a:t>
            </a:r>
            <a:r>
              <a:rPr lang="nb-NO" dirty="0" err="1"/>
              <a:t>coerente </a:t>
            </a:r>
            <a:r>
              <a:rPr lang="nb-NO" dirty="0" err="1"/>
              <a:t>e impeccabile</a:t>
            </a:r>
            <a:r>
              <a:rPr lang="nb-NO" dirty="0"/>
              <a:t>.</a:t>
            </a:r>
          </a:p>
          <a:p>
            <a:endParaRPr lang="de-DE" dirty="0"/>
          </a:p>
          <a:p>
            <a:pPr marL="0" indent="0">
              <a:buNone/>
            </a:pPr>
            <a:r>
              <a:rPr lang="nb-NO" b="1" dirty="0" err="1"/>
              <a:t>Utilità</a:t>
            </a:r>
            <a:endParaRPr lang="nb-NO" b="1" dirty="0"/>
          </a:p>
          <a:p>
            <a:pPr marL="0" indent="0">
              <a:buNone/>
            </a:pPr>
            <a:r>
              <a:rPr lang="en-US" dirty="0"/>
              <a:t>Il grado in cui un </a:t>
            </a:r>
            <a:r>
              <a:rPr lang="nb-NO" dirty="0" err="1"/>
              <a:t>individuo </a:t>
            </a:r>
            <a:r>
              <a:rPr lang="nb-NO" dirty="0" err="1"/>
              <a:t>prevede che </a:t>
            </a:r>
            <a:r>
              <a:rPr lang="nb-NO" dirty="0" err="1"/>
              <a:t>la </a:t>
            </a:r>
            <a:r>
              <a:rPr lang="nb-NO" dirty="0" err="1"/>
              <a:t>tecnologia </a:t>
            </a:r>
            <a:r>
              <a:rPr lang="nb-NO" dirty="0" err="1"/>
              <a:t>fornirà </a:t>
            </a:r>
            <a:r>
              <a:rPr lang="nb-NO" dirty="0" err="1"/>
              <a:t>un aiuto </a:t>
            </a:r>
            <a:r>
              <a:rPr lang="nb-NO" dirty="0" err="1"/>
              <a:t>adeguato </a:t>
            </a:r>
            <a:r>
              <a:rPr lang="nb-NO" dirty="0"/>
              <a:t>e </a:t>
            </a:r>
            <a:r>
              <a:rPr lang="nb-NO" dirty="0" err="1"/>
              <a:t>reattivo</a:t>
            </a:r>
            <a:r>
              <a:rPr lang="nb-NO" dirty="0"/>
              <a:t>.</a:t>
            </a:r>
          </a:p>
          <a:p>
            <a:endParaRPr lang="nb-NO" dirty="0"/>
          </a:p>
        </p:txBody>
      </p:sp>
      <p:pic>
        <p:nvPicPr>
          <p:cNvPr id="4" name="Bilde 3"/>
          <p:cNvPicPr>
            <a:picLocks noChangeAspect="1"/>
          </p:cNvPicPr>
          <p:nvPr/>
        </p:nvPicPr>
        <p:blipFill>
          <a:blip r:embed="rId4"/>
          <a:stretch>
            <a:fillRect/>
          </a:stretch>
        </p:blipFill>
        <p:spPr>
          <a:xfrm>
            <a:off x="226257" y="1530457"/>
            <a:ext cx="8826337" cy="4526327"/>
          </a:xfrm>
          <a:prstGeom prst="rect">
            <a:avLst/>
          </a:prstGeom>
        </p:spPr>
      </p:pic>
      <p:sp>
        <p:nvSpPr>
          <p:cNvPr id="5" name="Tittel 1">
            <a:extLst>
              <a:ext uri="{FF2B5EF4-FFF2-40B4-BE49-F238E27FC236}">
                <a16:creationId xmlns:a16="http://schemas.microsoft.com/office/drawing/2014/main" id="{28B9A942-D644-90A4-077A-268C9B8EE0E0}"/>
              </a:ext>
            </a:extLst>
          </p:cNvPr>
          <p:cNvSpPr txBox="1">
            <a:spLocks/>
          </p:cNvSpPr>
          <p:nvPr/>
        </p:nvSpPr>
        <p:spPr>
          <a:xfrm>
            <a:off x="2838857" y="591186"/>
            <a:ext cx="9464040" cy="634853"/>
          </a:xfrm>
          <a:prstGeom prst="rect">
            <a:avLst/>
          </a:prstGeom>
        </p:spPr>
        <p:txBody>
          <a:bodyPr/>
          <a:lstStyle>
            <a:lvl1pPr algn="l" defTabSz="685800" rtl="0" eaLnBrk="1" latinLnBrk="0" hangingPunct="1">
              <a:lnSpc>
                <a:spcPct val="90000"/>
              </a:lnSpc>
              <a:spcBef>
                <a:spcPct val="0"/>
              </a:spcBef>
              <a:buNone/>
              <a:defRPr sz="3200" b="0" kern="1200">
                <a:solidFill>
                  <a:schemeClr val="tx1"/>
                </a:solidFill>
                <a:latin typeface="Segoe UI" panose="020B0502040204020203" pitchFamily="34" charset="0"/>
                <a:ea typeface="+mj-ea"/>
                <a:cs typeface="Segoe UI" panose="020B0502040204020203" pitchFamily="34" charset="0"/>
              </a:defRPr>
            </a:lvl1pPr>
          </a:lstStyle>
          <a:p>
            <a:pPr defTabSz="822960"/>
            <a:r>
              <a:rPr lang="de-DE" sz="3840">
                <a:solidFill>
                  <a:prstClr val="black"/>
                </a:solidFill>
              </a:rPr>
              <a:t>Modellare la fiducia nell'automazione</a:t>
            </a:r>
            <a:endParaRPr lang="nb-NO" sz="3840" dirty="0">
              <a:solidFill>
                <a:prstClr val="black"/>
              </a:solidFill>
            </a:endParaRPr>
          </a:p>
        </p:txBody>
      </p:sp>
    </p:spTree>
    <p:extLst>
      <p:ext uri="{BB962C8B-B14F-4D97-AF65-F5344CB8AC3E}">
        <p14:creationId xmlns:p14="http://schemas.microsoft.com/office/powerpoint/2010/main" val="30931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1000"/>
                                        <p:tgtEl>
                                          <p:spTgt spid="3">
                                            <p:txEl>
                                              <p:pRg st="4" end="4"/>
                                            </p:txEl>
                                          </p:spTgt>
                                        </p:tgtEl>
                                      </p:cBhvr>
                                    </p:animEffect>
                                    <p:anim calcmode="lin" valueType="num">
                                      <p:cBhvr>
                                        <p:cTn id="2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1000"/>
                                        <p:tgtEl>
                                          <p:spTgt spid="3">
                                            <p:txEl>
                                              <p:pRg st="6" end="6"/>
                                            </p:txEl>
                                          </p:spTgt>
                                        </p:tgtEl>
                                      </p:cBhvr>
                                    </p:animEffect>
                                    <p:anim calcmode="lin" valueType="num">
                                      <p:cBhvr>
                                        <p:cTn id="3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1000"/>
                                        <p:tgtEl>
                                          <p:spTgt spid="3">
                                            <p:txEl>
                                              <p:pRg st="7" end="7"/>
                                            </p:txEl>
                                          </p:spTgt>
                                        </p:tgtEl>
                                      </p:cBhvr>
                                    </p:animEffect>
                                    <p:anim calcmode="lin" valueType="num">
                                      <p:cBhvr>
                                        <p:cTn id="3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hands shaking in a blue background&#10;&#10;Description automatically generated">
            <a:extLst>
              <a:ext uri="{FF2B5EF4-FFF2-40B4-BE49-F238E27FC236}">
                <a16:creationId xmlns:a16="http://schemas.microsoft.com/office/drawing/2014/main" id="{46517B9E-4B96-9B93-6215-94D04E9130B0}"/>
              </a:ext>
            </a:extLst>
          </p:cNvPr>
          <p:cNvPicPr>
            <a:picLocks noChangeAspect="1"/>
          </p:cNvPicPr>
          <p:nvPr/>
        </p:nvPicPr>
        <p:blipFill>
          <a:blip r:embed="rId3" cstate="email">
            <a:alphaModFix amt="60000"/>
            <a:extLst>
              <a:ext uri="{28A0092B-C50C-407E-A947-70E740481C1C}">
                <a14:useLocalDpi xmlns:a14="http://schemas.microsoft.com/office/drawing/2010/main"/>
              </a:ext>
            </a:extLst>
          </a:blip>
          <a:srcRect b="-1"/>
          <a:stretch/>
        </p:blipFill>
        <p:spPr>
          <a:xfrm>
            <a:off x="217171" y="219456"/>
            <a:ext cx="14188364" cy="7799741"/>
          </a:xfrm>
          <a:prstGeom prst="rect">
            <a:avLst/>
          </a:prstGeom>
        </p:spPr>
      </p:pic>
      <p:sp>
        <p:nvSpPr>
          <p:cNvPr id="2" name="Tittel 1"/>
          <p:cNvSpPr>
            <a:spLocks noGrp="1"/>
          </p:cNvSpPr>
          <p:nvPr>
            <p:ph type="title"/>
          </p:nvPr>
        </p:nvSpPr>
        <p:spPr>
          <a:xfrm>
            <a:off x="1005840" y="630234"/>
            <a:ext cx="12198262" cy="1141416"/>
          </a:xfrm>
        </p:spPr>
        <p:txBody>
          <a:bodyPr anchor="b">
            <a:normAutofit/>
          </a:bodyPr>
          <a:lstStyle/>
          <a:p>
            <a:r>
              <a:rPr lang="de-DE" sz="4800" dirty="0">
                <a:solidFill>
                  <a:srgbClr val="FFFFFF"/>
                </a:solidFill>
              </a:rPr>
              <a:t>Sintesi intermedia</a:t>
            </a:r>
            <a:endParaRPr lang="nb-NO" sz="4800" dirty="0">
              <a:solidFill>
                <a:srgbClr val="FFFFFF"/>
              </a:solidFill>
            </a:endParaRPr>
          </a:p>
        </p:txBody>
      </p:sp>
      <p:sp>
        <p:nvSpPr>
          <p:cNvPr id="3" name="Plassholder for innhold 2"/>
          <p:cNvSpPr>
            <a:spLocks noGrp="1"/>
          </p:cNvSpPr>
          <p:nvPr>
            <p:ph idx="1"/>
          </p:nvPr>
        </p:nvSpPr>
        <p:spPr>
          <a:xfrm>
            <a:off x="1005840" y="1588770"/>
            <a:ext cx="12198262" cy="5748940"/>
          </a:xfrm>
        </p:spPr>
        <p:txBody>
          <a:bodyPr>
            <a:noAutofit/>
          </a:bodyPr>
          <a:lstStyle/>
          <a:p>
            <a:pPr marL="0" indent="0">
              <a:buNone/>
            </a:pPr>
            <a:r>
              <a:rPr lang="de-DE" sz="2880" dirty="0">
                <a:solidFill>
                  <a:schemeClr val="bg1"/>
                </a:solidFill>
              </a:rPr>
              <a:t>La fiducia e </a:t>
            </a:r>
            <a:r>
              <a:rPr lang="de-DE" sz="2880" dirty="0" err="1">
                <a:solidFill>
                  <a:schemeClr val="bg1"/>
                </a:solidFill>
              </a:rPr>
              <a:t>la percezione </a:t>
            </a:r>
            <a:r>
              <a:rPr lang="de-DE" sz="2880" dirty="0" err="1">
                <a:solidFill>
                  <a:schemeClr val="bg1"/>
                </a:solidFill>
              </a:rPr>
              <a:t>di affidabilità </a:t>
            </a:r>
            <a:r>
              <a:rPr lang="de-DE" sz="2880" dirty="0" err="1">
                <a:solidFill>
                  <a:schemeClr val="bg1"/>
                </a:solidFill>
              </a:rPr>
              <a:t>sono </a:t>
            </a:r>
            <a:r>
              <a:rPr lang="de-DE" sz="2880" dirty="0" err="1">
                <a:solidFill>
                  <a:schemeClr val="bg1"/>
                </a:solidFill>
              </a:rPr>
              <a:t>in </a:t>
            </a:r>
            <a:r>
              <a:rPr lang="de-DE" sz="2880" dirty="0">
                <a:solidFill>
                  <a:schemeClr val="bg1"/>
                </a:solidFill>
              </a:rPr>
              <a:t>larga </a:t>
            </a:r>
            <a:r>
              <a:rPr lang="de-DE" sz="2880" dirty="0" err="1">
                <a:solidFill>
                  <a:schemeClr val="bg1"/>
                </a:solidFill>
              </a:rPr>
              <a:t>misura </a:t>
            </a:r>
            <a:r>
              <a:rPr lang="de-DE" sz="2880" dirty="0" err="1">
                <a:solidFill>
                  <a:schemeClr val="bg1"/>
                </a:solidFill>
              </a:rPr>
              <a:t>causate </a:t>
            </a:r>
            <a:r>
              <a:rPr lang="de-DE" sz="2880" dirty="0" err="1">
                <a:solidFill>
                  <a:schemeClr val="bg1"/>
                </a:solidFill>
              </a:rPr>
              <a:t>implicitamente</a:t>
            </a:r>
            <a:r>
              <a:rPr lang="de-DE" sz="2880" dirty="0">
                <a:solidFill>
                  <a:schemeClr val="bg1"/>
                </a:solidFill>
              </a:rPr>
              <a:t>.</a:t>
            </a:r>
          </a:p>
          <a:p>
            <a:pPr marL="0" indent="0">
              <a:buNone/>
            </a:pPr>
            <a:r>
              <a:rPr lang="de-DE" sz="2880" dirty="0">
                <a:solidFill>
                  <a:schemeClr val="bg1"/>
                </a:solidFill>
              </a:rPr>
              <a:t>Questa </a:t>
            </a:r>
            <a:r>
              <a:rPr lang="de-DE" sz="2880" dirty="0" err="1">
                <a:solidFill>
                  <a:schemeClr val="bg1"/>
                </a:solidFill>
              </a:rPr>
              <a:t>primissima </a:t>
            </a:r>
            <a:r>
              <a:rPr lang="de-DE" sz="2880" dirty="0" err="1">
                <a:solidFill>
                  <a:schemeClr val="bg1"/>
                </a:solidFill>
              </a:rPr>
              <a:t>impressione </a:t>
            </a:r>
            <a:r>
              <a:rPr lang="de-DE" sz="2880" dirty="0" err="1">
                <a:solidFill>
                  <a:schemeClr val="bg1"/>
                </a:solidFill>
              </a:rPr>
              <a:t>può </a:t>
            </a:r>
            <a:r>
              <a:rPr lang="de-DE" sz="2880" dirty="0" err="1">
                <a:solidFill>
                  <a:schemeClr val="bg1"/>
                </a:solidFill>
              </a:rPr>
              <a:t>essere </a:t>
            </a:r>
            <a:r>
              <a:rPr lang="de-DE" sz="2880" dirty="0" err="1">
                <a:solidFill>
                  <a:schemeClr val="bg1"/>
                </a:solidFill>
              </a:rPr>
              <a:t>facilmente </a:t>
            </a:r>
            <a:r>
              <a:rPr lang="de-DE" sz="2880" dirty="0" err="1">
                <a:solidFill>
                  <a:schemeClr val="bg1"/>
                </a:solidFill>
              </a:rPr>
              <a:t>manipolata </a:t>
            </a:r>
            <a:r>
              <a:rPr lang="de-DE" sz="2880" dirty="0" err="1">
                <a:solidFill>
                  <a:schemeClr val="bg1"/>
                </a:solidFill>
              </a:rPr>
              <a:t>dal </a:t>
            </a:r>
            <a:r>
              <a:rPr lang="de-DE" sz="2880" dirty="0" err="1">
                <a:solidFill>
                  <a:schemeClr val="bg1"/>
                </a:solidFill>
              </a:rPr>
              <a:t>modo in cui </a:t>
            </a:r>
            <a:r>
              <a:rPr lang="de-DE" sz="2880" dirty="0" err="1">
                <a:solidFill>
                  <a:schemeClr val="bg1"/>
                </a:solidFill>
              </a:rPr>
              <a:t>viene </a:t>
            </a:r>
            <a:r>
              <a:rPr lang="de-DE" sz="2880" dirty="0" err="1">
                <a:solidFill>
                  <a:schemeClr val="bg1"/>
                </a:solidFill>
              </a:rPr>
              <a:t>impostata </a:t>
            </a:r>
            <a:r>
              <a:rPr lang="de-DE" sz="2880" dirty="0" err="1">
                <a:solidFill>
                  <a:schemeClr val="bg1"/>
                </a:solidFill>
              </a:rPr>
              <a:t>la </a:t>
            </a:r>
            <a:r>
              <a:rPr lang="de-DE" sz="2880" dirty="0" err="1">
                <a:solidFill>
                  <a:schemeClr val="bg1"/>
                </a:solidFill>
              </a:rPr>
              <a:t>comunicazione </a:t>
            </a:r>
            <a:r>
              <a:rPr lang="de-DE" sz="2880" dirty="0">
                <a:solidFill>
                  <a:schemeClr val="bg1"/>
                </a:solidFill>
              </a:rPr>
              <a:t>e </a:t>
            </a:r>
            <a:r>
              <a:rPr lang="de-DE" sz="2880" dirty="0" err="1">
                <a:solidFill>
                  <a:schemeClr val="bg1"/>
                </a:solidFill>
              </a:rPr>
              <a:t>da </a:t>
            </a:r>
            <a:r>
              <a:rPr lang="de-DE" sz="2880" dirty="0" err="1">
                <a:solidFill>
                  <a:schemeClr val="bg1"/>
                </a:solidFill>
              </a:rPr>
              <a:t>caratteristiche</a:t>
            </a:r>
            <a:r>
              <a:rPr lang="de-DE" sz="2880" dirty="0">
                <a:solidFill>
                  <a:schemeClr val="bg1"/>
                </a:solidFill>
              </a:rPr>
              <a:t> (</a:t>
            </a:r>
            <a:r>
              <a:rPr lang="de-DE" sz="2880" dirty="0" err="1">
                <a:solidFill>
                  <a:schemeClr val="bg1"/>
                </a:solidFill>
              </a:rPr>
              <a:t>anche </a:t>
            </a:r>
            <a:r>
              <a:rPr lang="de-DE" sz="2880" dirty="0" err="1">
                <a:solidFill>
                  <a:schemeClr val="bg1"/>
                </a:solidFill>
              </a:rPr>
              <a:t>superficiali</a:t>
            </a:r>
            <a:r>
              <a:rPr lang="de-DE" sz="2880" dirty="0">
                <a:solidFill>
                  <a:schemeClr val="bg1"/>
                </a:solidFill>
              </a:rPr>
              <a:t>) </a:t>
            </a:r>
            <a:r>
              <a:rPr lang="de-DE" sz="2880" dirty="0" err="1">
                <a:solidFill>
                  <a:schemeClr val="bg1"/>
                </a:solidFill>
              </a:rPr>
              <a:t>inerenti </a:t>
            </a:r>
            <a:r>
              <a:rPr lang="de-DE" sz="2880" dirty="0" err="1">
                <a:solidFill>
                  <a:schemeClr val="bg1"/>
                </a:solidFill>
              </a:rPr>
              <a:t>al </a:t>
            </a:r>
            <a:r>
              <a:rPr lang="de-DE" sz="2880" dirty="0" err="1">
                <a:solidFill>
                  <a:schemeClr val="bg1"/>
                </a:solidFill>
              </a:rPr>
              <a:t>partner </a:t>
            </a:r>
            <a:r>
              <a:rPr lang="de-DE" sz="2880" dirty="0" err="1">
                <a:solidFill>
                  <a:schemeClr val="bg1"/>
                </a:solidFill>
              </a:rPr>
              <a:t>comunicativo </a:t>
            </a:r>
            <a:r>
              <a:rPr lang="de-DE" sz="2880" dirty="0">
                <a:solidFill>
                  <a:schemeClr val="bg1"/>
                </a:solidFill>
              </a:rPr>
              <a:t>(</a:t>
            </a:r>
            <a:r>
              <a:rPr lang="de-DE" sz="2880" dirty="0" err="1">
                <a:solidFill>
                  <a:schemeClr val="bg1"/>
                </a:solidFill>
              </a:rPr>
              <a:t>attrattiva</a:t>
            </a:r>
            <a:r>
              <a:rPr lang="de-DE" sz="2880" dirty="0">
                <a:solidFill>
                  <a:schemeClr val="bg1"/>
                </a:solidFill>
              </a:rPr>
              <a:t>, </a:t>
            </a:r>
            <a:r>
              <a:rPr lang="de-DE" sz="2880" dirty="0" err="1">
                <a:solidFill>
                  <a:schemeClr val="bg1"/>
                </a:solidFill>
              </a:rPr>
              <a:t>somiglianza</a:t>
            </a:r>
            <a:r>
              <a:rPr lang="de-DE" sz="2880" dirty="0">
                <a:solidFill>
                  <a:schemeClr val="bg1"/>
                </a:solidFill>
              </a:rPr>
              <a:t>).</a:t>
            </a:r>
          </a:p>
          <a:p>
            <a:pPr marL="0" indent="0">
              <a:buNone/>
            </a:pPr>
            <a:r>
              <a:rPr lang="de-DE" sz="2880" dirty="0">
                <a:solidFill>
                  <a:schemeClr val="bg1"/>
                </a:solidFill>
              </a:rPr>
              <a:t>Questo </a:t>
            </a:r>
            <a:r>
              <a:rPr lang="de-DE" sz="2880" dirty="0" err="1">
                <a:solidFill>
                  <a:schemeClr val="bg1"/>
                </a:solidFill>
              </a:rPr>
              <a:t>effetto </a:t>
            </a:r>
            <a:r>
              <a:rPr lang="de-DE" sz="2880" dirty="0" err="1">
                <a:solidFill>
                  <a:schemeClr val="bg1"/>
                </a:solidFill>
              </a:rPr>
              <a:t>inconscio </a:t>
            </a:r>
            <a:r>
              <a:rPr lang="de-DE" sz="2880" dirty="0" err="1">
                <a:solidFill>
                  <a:schemeClr val="bg1"/>
                </a:solidFill>
              </a:rPr>
              <a:t>può </a:t>
            </a:r>
            <a:r>
              <a:rPr lang="de-DE" sz="2880" dirty="0" err="1">
                <a:solidFill>
                  <a:schemeClr val="bg1"/>
                </a:solidFill>
              </a:rPr>
              <a:t>avere </a:t>
            </a:r>
            <a:r>
              <a:rPr lang="de-DE" sz="2880" dirty="0">
                <a:solidFill>
                  <a:schemeClr val="bg1"/>
                </a:solidFill>
              </a:rPr>
              <a:t>un </a:t>
            </a:r>
            <a:r>
              <a:rPr lang="de-DE" sz="2880" dirty="0" err="1">
                <a:solidFill>
                  <a:schemeClr val="bg1"/>
                </a:solidFill>
              </a:rPr>
              <a:t>impatto </a:t>
            </a:r>
            <a:r>
              <a:rPr lang="de-DE" sz="2880" dirty="0" err="1">
                <a:solidFill>
                  <a:schemeClr val="bg1"/>
                </a:solidFill>
              </a:rPr>
              <a:t>profondo </a:t>
            </a:r>
            <a:r>
              <a:rPr lang="de-DE" sz="2880" dirty="0">
                <a:solidFill>
                  <a:schemeClr val="bg1"/>
                </a:solidFill>
              </a:rPr>
              <a:t>sul </a:t>
            </a:r>
            <a:r>
              <a:rPr lang="de-DE" sz="2880" dirty="0" err="1">
                <a:solidFill>
                  <a:schemeClr val="bg1"/>
                </a:solidFill>
              </a:rPr>
              <a:t>modo in cui </a:t>
            </a:r>
            <a:r>
              <a:rPr lang="de-DE" sz="2880" dirty="0" err="1">
                <a:solidFill>
                  <a:schemeClr val="bg1"/>
                </a:solidFill>
              </a:rPr>
              <a:t>vengono </a:t>
            </a:r>
            <a:r>
              <a:rPr lang="de-DE" sz="2880" dirty="0" err="1">
                <a:solidFill>
                  <a:schemeClr val="bg1"/>
                </a:solidFill>
              </a:rPr>
              <a:t>prese </a:t>
            </a:r>
            <a:r>
              <a:rPr lang="de-DE" sz="2880" dirty="0" err="1">
                <a:solidFill>
                  <a:schemeClr val="bg1"/>
                </a:solidFill>
              </a:rPr>
              <a:t>le decisioni </a:t>
            </a:r>
            <a:r>
              <a:rPr lang="de-DE" sz="2880" dirty="0">
                <a:solidFill>
                  <a:schemeClr val="bg1"/>
                </a:solidFill>
              </a:rPr>
              <a:t>e </a:t>
            </a:r>
            <a:r>
              <a:rPr lang="de-DE" sz="2880" dirty="0">
                <a:solidFill>
                  <a:schemeClr val="bg1"/>
                </a:solidFill>
              </a:rPr>
              <a:t>su</a:t>
            </a:r>
            <a:r>
              <a:rPr lang="de-DE" sz="2880" dirty="0" err="1">
                <a:solidFill>
                  <a:schemeClr val="bg1"/>
                </a:solidFill>
              </a:rPr>
              <a:t> ciò </a:t>
            </a:r>
            <a:r>
              <a:rPr lang="de-DE" sz="2880" dirty="0">
                <a:solidFill>
                  <a:schemeClr val="bg1"/>
                </a:solidFill>
              </a:rPr>
              <a:t>in cui </a:t>
            </a:r>
            <a:r>
              <a:rPr lang="de-DE" sz="2880" dirty="0" err="1">
                <a:solidFill>
                  <a:schemeClr val="bg1"/>
                </a:solidFill>
              </a:rPr>
              <a:t>si </a:t>
            </a:r>
            <a:r>
              <a:rPr lang="de-DE" sz="2880" dirty="0" err="1">
                <a:solidFill>
                  <a:schemeClr val="bg1"/>
                </a:solidFill>
              </a:rPr>
              <a:t>investe </a:t>
            </a:r>
            <a:r>
              <a:rPr lang="de-DE" sz="2880" dirty="0">
                <a:solidFill>
                  <a:schemeClr val="bg1"/>
                </a:solidFill>
              </a:rPr>
              <a:t>(</a:t>
            </a:r>
            <a:r>
              <a:rPr lang="de-DE" sz="2880" dirty="0" err="1">
                <a:solidFill>
                  <a:schemeClr val="bg1"/>
                </a:solidFill>
              </a:rPr>
              <a:t>personalmente </a:t>
            </a:r>
            <a:r>
              <a:rPr lang="de-DE" sz="2880" dirty="0" err="1">
                <a:solidFill>
                  <a:schemeClr val="bg1"/>
                </a:solidFill>
              </a:rPr>
              <a:t>o </a:t>
            </a:r>
            <a:r>
              <a:rPr lang="de-DE" sz="2880" dirty="0" err="1">
                <a:solidFill>
                  <a:schemeClr val="bg1"/>
                </a:solidFill>
              </a:rPr>
              <a:t>materialmente</a:t>
            </a:r>
            <a:r>
              <a:rPr lang="de-DE" sz="2880" dirty="0">
                <a:solidFill>
                  <a:schemeClr val="bg1"/>
                </a:solidFill>
              </a:rPr>
              <a:t>).</a:t>
            </a:r>
          </a:p>
          <a:p>
            <a:pPr marL="0" indent="0">
              <a:buNone/>
            </a:pPr>
            <a:r>
              <a:rPr lang="de-DE" sz="2880" dirty="0" err="1">
                <a:solidFill>
                  <a:schemeClr val="bg1"/>
                </a:solidFill>
              </a:rPr>
              <a:t>La modifica </a:t>
            </a:r>
            <a:r>
              <a:rPr lang="de-DE" sz="2880" dirty="0">
                <a:solidFill>
                  <a:schemeClr val="bg1"/>
                </a:solidFill>
              </a:rPr>
              <a:t>e la contro-regolazione </a:t>
            </a:r>
            <a:r>
              <a:rPr lang="de-DE" sz="2880" dirty="0" err="1">
                <a:solidFill>
                  <a:schemeClr val="bg1"/>
                </a:solidFill>
              </a:rPr>
              <a:t>delle </a:t>
            </a:r>
            <a:r>
              <a:rPr lang="de-DE" sz="2880" dirty="0" err="1">
                <a:solidFill>
                  <a:schemeClr val="bg1"/>
                </a:solidFill>
              </a:rPr>
              <a:t>tendenze</a:t>
            </a:r>
            <a:r>
              <a:rPr lang="de-DE" sz="2880" dirty="0">
                <a:solidFill>
                  <a:schemeClr val="bg1"/>
                </a:solidFill>
              </a:rPr>
              <a:t> iniziali </a:t>
            </a:r>
            <a:r>
              <a:rPr lang="de-DE" sz="2880" dirty="0" err="1">
                <a:solidFill>
                  <a:schemeClr val="bg1"/>
                </a:solidFill>
              </a:rPr>
              <a:t>richiedono </a:t>
            </a:r>
            <a:r>
              <a:rPr lang="de-DE" sz="2880" dirty="0" err="1">
                <a:solidFill>
                  <a:schemeClr val="bg1"/>
                </a:solidFill>
              </a:rPr>
              <a:t>impegno </a:t>
            </a:r>
            <a:r>
              <a:rPr lang="de-DE" sz="2880" dirty="0">
                <a:solidFill>
                  <a:schemeClr val="bg1"/>
                </a:solidFill>
              </a:rPr>
              <a:t>e tempo (ad esempio, </a:t>
            </a:r>
            <a:r>
              <a:rPr lang="de-DE" sz="2880" dirty="0" err="1">
                <a:solidFill>
                  <a:schemeClr val="bg1"/>
                </a:solidFill>
              </a:rPr>
              <a:t>superare </a:t>
            </a:r>
            <a:r>
              <a:rPr lang="de-DE" sz="2880" dirty="0">
                <a:solidFill>
                  <a:schemeClr val="bg1"/>
                </a:solidFill>
              </a:rPr>
              <a:t>gli stereotipi).</a:t>
            </a:r>
          </a:p>
          <a:p>
            <a:pPr marL="0" indent="0">
              <a:buNone/>
            </a:pPr>
            <a:r>
              <a:rPr lang="de-DE" sz="2880" dirty="0" err="1">
                <a:solidFill>
                  <a:schemeClr val="bg1"/>
                </a:solidFill>
              </a:rPr>
              <a:t>I fattori</a:t>
            </a:r>
            <a:r>
              <a:rPr lang="de-DE" sz="2880" dirty="0">
                <a:solidFill>
                  <a:schemeClr val="bg1"/>
                </a:solidFill>
              </a:rPr>
              <a:t> principali </a:t>
            </a:r>
            <a:r>
              <a:rPr lang="de-DE" sz="2880" dirty="0" err="1">
                <a:solidFill>
                  <a:schemeClr val="bg1"/>
                </a:solidFill>
              </a:rPr>
              <a:t>per </a:t>
            </a:r>
            <a:r>
              <a:rPr lang="de-DE" sz="2880" dirty="0" err="1">
                <a:solidFill>
                  <a:schemeClr val="bg1"/>
                </a:solidFill>
              </a:rPr>
              <a:t>la </a:t>
            </a:r>
            <a:r>
              <a:rPr lang="de-DE" sz="2880" dirty="0" err="1">
                <a:solidFill>
                  <a:schemeClr val="bg1"/>
                </a:solidFill>
              </a:rPr>
              <a:t>costruzione </a:t>
            </a:r>
            <a:r>
              <a:rPr lang="de-DE" sz="2880" dirty="0" err="1">
                <a:solidFill>
                  <a:schemeClr val="bg1"/>
                </a:solidFill>
              </a:rPr>
              <a:t>della </a:t>
            </a:r>
            <a:r>
              <a:rPr lang="de-DE" sz="2880" dirty="0" err="1">
                <a:solidFill>
                  <a:schemeClr val="bg1"/>
                </a:solidFill>
              </a:rPr>
              <a:t>fiducia </a:t>
            </a:r>
            <a:r>
              <a:rPr lang="de-DE" sz="2880" dirty="0">
                <a:solidFill>
                  <a:schemeClr val="bg1"/>
                </a:solidFill>
              </a:rPr>
              <a:t>in </a:t>
            </a:r>
            <a:r>
              <a:rPr lang="de-DE" sz="2880" dirty="0" err="1">
                <a:solidFill>
                  <a:schemeClr val="bg1"/>
                </a:solidFill>
              </a:rPr>
              <a:t>un'interazione HH </a:t>
            </a:r>
            <a:r>
              <a:rPr lang="de-DE" sz="2880" dirty="0">
                <a:solidFill>
                  <a:schemeClr val="bg1"/>
                </a:solidFill>
              </a:rPr>
              <a:t>(</a:t>
            </a:r>
            <a:r>
              <a:rPr lang="de-DE" sz="2880" dirty="0" err="1">
                <a:solidFill>
                  <a:schemeClr val="bg1"/>
                </a:solidFill>
              </a:rPr>
              <a:t>capacità</a:t>
            </a:r>
            <a:r>
              <a:rPr lang="de-DE" sz="2880" dirty="0">
                <a:solidFill>
                  <a:schemeClr val="bg1"/>
                </a:solidFill>
              </a:rPr>
              <a:t>, </a:t>
            </a:r>
            <a:r>
              <a:rPr lang="de-DE" sz="2880" dirty="0" err="1">
                <a:solidFill>
                  <a:schemeClr val="bg1"/>
                </a:solidFill>
              </a:rPr>
              <a:t>benevolenza</a:t>
            </a:r>
            <a:r>
              <a:rPr lang="de-DE" sz="2880" dirty="0">
                <a:solidFill>
                  <a:schemeClr val="bg1"/>
                </a:solidFill>
              </a:rPr>
              <a:t>, </a:t>
            </a:r>
            <a:r>
              <a:rPr lang="de-DE" sz="2880" dirty="0" err="1">
                <a:solidFill>
                  <a:schemeClr val="bg1"/>
                </a:solidFill>
              </a:rPr>
              <a:t>integrità</a:t>
            </a:r>
            <a:r>
              <a:rPr lang="de-DE" sz="2880" dirty="0">
                <a:solidFill>
                  <a:schemeClr val="bg1"/>
                </a:solidFill>
              </a:rPr>
              <a:t>) </a:t>
            </a:r>
            <a:r>
              <a:rPr lang="de-DE" sz="2880" dirty="0" err="1">
                <a:solidFill>
                  <a:schemeClr val="bg1"/>
                </a:solidFill>
              </a:rPr>
              <a:t>hanno </a:t>
            </a:r>
            <a:r>
              <a:rPr lang="de-DE" sz="2880" dirty="0" err="1">
                <a:solidFill>
                  <a:schemeClr val="bg1"/>
                </a:solidFill>
              </a:rPr>
              <a:t>fattori </a:t>
            </a:r>
            <a:r>
              <a:rPr lang="de-DE" sz="2880" dirty="0" err="1">
                <a:solidFill>
                  <a:schemeClr val="bg1"/>
                </a:solidFill>
              </a:rPr>
              <a:t>corrispondenti </a:t>
            </a:r>
            <a:r>
              <a:rPr lang="de-DE" sz="2880" dirty="0" err="1">
                <a:solidFill>
                  <a:schemeClr val="bg1"/>
                </a:solidFill>
              </a:rPr>
              <a:t>nel </a:t>
            </a:r>
            <a:r>
              <a:rPr lang="de-DE" sz="2880" dirty="0" err="1">
                <a:solidFill>
                  <a:schemeClr val="bg1"/>
                </a:solidFill>
              </a:rPr>
              <a:t>caso </a:t>
            </a:r>
            <a:r>
              <a:rPr lang="de-DE" sz="2880" dirty="0" err="1">
                <a:solidFill>
                  <a:schemeClr val="bg1"/>
                </a:solidFill>
              </a:rPr>
              <a:t>dell'interazione HS </a:t>
            </a:r>
            <a:r>
              <a:rPr lang="de-DE" sz="2880" dirty="0">
                <a:solidFill>
                  <a:schemeClr val="bg1"/>
                </a:solidFill>
              </a:rPr>
              <a:t>(</a:t>
            </a:r>
            <a:r>
              <a:rPr lang="de-DE" sz="2880" dirty="0" err="1">
                <a:solidFill>
                  <a:schemeClr val="bg1"/>
                </a:solidFill>
              </a:rPr>
              <a:t>funzionalità</a:t>
            </a:r>
            <a:r>
              <a:rPr lang="de-DE" sz="2880" dirty="0">
                <a:solidFill>
                  <a:schemeClr val="bg1"/>
                </a:solidFill>
              </a:rPr>
              <a:t>, </a:t>
            </a:r>
            <a:r>
              <a:rPr lang="de-DE" sz="2880" dirty="0" err="1">
                <a:solidFill>
                  <a:schemeClr val="bg1"/>
                </a:solidFill>
              </a:rPr>
              <a:t>disponibilità</a:t>
            </a:r>
            <a:r>
              <a:rPr lang="de-DE" sz="2880" dirty="0">
                <a:solidFill>
                  <a:schemeClr val="bg1"/>
                </a:solidFill>
              </a:rPr>
              <a:t>, </a:t>
            </a:r>
            <a:r>
              <a:rPr lang="de-DE" sz="2880" dirty="0" err="1">
                <a:solidFill>
                  <a:schemeClr val="bg1"/>
                </a:solidFill>
              </a:rPr>
              <a:t>affidabilità</a:t>
            </a:r>
            <a:r>
              <a:rPr lang="de-DE" sz="2880" dirty="0">
                <a:solidFill>
                  <a:schemeClr val="bg1"/>
                </a:solidFill>
              </a:rPr>
              <a:t>). </a:t>
            </a:r>
          </a:p>
          <a:p>
            <a:pPr marL="0" indent="0">
              <a:buNone/>
            </a:pPr>
            <a:r>
              <a:rPr lang="de-DE" sz="2880" dirty="0" err="1">
                <a:solidFill>
                  <a:schemeClr val="bg1"/>
                </a:solidFill>
              </a:rPr>
              <a:t>La persuasività </a:t>
            </a:r>
            <a:r>
              <a:rPr lang="de-DE" sz="2880" dirty="0" err="1">
                <a:solidFill>
                  <a:schemeClr val="bg1"/>
                </a:solidFill>
              </a:rPr>
              <a:t>aumenta </a:t>
            </a:r>
            <a:r>
              <a:rPr lang="de-DE" sz="2880" dirty="0" err="1">
                <a:solidFill>
                  <a:schemeClr val="bg1"/>
                </a:solidFill>
              </a:rPr>
              <a:t>la fiducia</a:t>
            </a:r>
            <a:r>
              <a:rPr lang="de-DE" sz="2880" dirty="0">
                <a:solidFill>
                  <a:schemeClr val="bg1"/>
                </a:solidFill>
              </a:rPr>
              <a:t>, </a:t>
            </a:r>
            <a:r>
              <a:rPr lang="de-DE" sz="2880" dirty="0" err="1">
                <a:solidFill>
                  <a:schemeClr val="bg1"/>
                </a:solidFill>
              </a:rPr>
              <a:t>poiché </a:t>
            </a:r>
            <a:r>
              <a:rPr lang="de-DE" sz="2880" dirty="0" err="1">
                <a:solidFill>
                  <a:schemeClr val="bg1"/>
                </a:solidFill>
              </a:rPr>
              <a:t>ci </a:t>
            </a:r>
            <a:r>
              <a:rPr lang="de-DE" sz="2880" dirty="0" err="1">
                <a:solidFill>
                  <a:schemeClr val="bg1"/>
                </a:solidFill>
              </a:rPr>
              <a:t>convince </a:t>
            </a:r>
            <a:r>
              <a:rPr lang="de-DE" sz="2880" dirty="0" err="1">
                <a:solidFill>
                  <a:schemeClr val="bg1"/>
                </a:solidFill>
              </a:rPr>
              <a:t>più facilmente </a:t>
            </a:r>
            <a:r>
              <a:rPr lang="de-DE" sz="2880" dirty="0" err="1">
                <a:solidFill>
                  <a:schemeClr val="bg1"/>
                </a:solidFill>
              </a:rPr>
              <a:t>delle </a:t>
            </a:r>
            <a:r>
              <a:rPr lang="de-DE" sz="2880" dirty="0" err="1">
                <a:solidFill>
                  <a:schemeClr val="bg1"/>
                </a:solidFill>
              </a:rPr>
              <a:t>capacità</a:t>
            </a:r>
            <a:r>
              <a:rPr lang="de-DE" sz="2880" dirty="0">
                <a:solidFill>
                  <a:schemeClr val="bg1"/>
                </a:solidFill>
              </a:rPr>
              <a:t>, </a:t>
            </a:r>
            <a:r>
              <a:rPr lang="de-DE" sz="2880" dirty="0" err="1">
                <a:solidFill>
                  <a:schemeClr val="bg1"/>
                </a:solidFill>
              </a:rPr>
              <a:t>dell'integrità </a:t>
            </a:r>
            <a:r>
              <a:rPr lang="de-DE" sz="2880" dirty="0">
                <a:solidFill>
                  <a:schemeClr val="bg1"/>
                </a:solidFill>
              </a:rPr>
              <a:t>e </a:t>
            </a:r>
            <a:r>
              <a:rPr lang="de-DE" sz="2880" dirty="0" err="1">
                <a:solidFill>
                  <a:schemeClr val="bg1"/>
                </a:solidFill>
              </a:rPr>
              <a:t>della benevolenza </a:t>
            </a:r>
            <a:r>
              <a:rPr lang="de-DE" sz="2880" dirty="0" err="1">
                <a:solidFill>
                  <a:schemeClr val="bg1"/>
                </a:solidFill>
              </a:rPr>
              <a:t>di qualcuno</a:t>
            </a:r>
            <a:r>
              <a:rPr lang="de-DE" sz="2880" dirty="0">
                <a:solidFill>
                  <a:schemeClr val="bg1"/>
                </a:solidFill>
              </a:rPr>
              <a:t>. Inoltre, </a:t>
            </a:r>
            <a:r>
              <a:rPr lang="de-DE" sz="2880" dirty="0" err="1">
                <a:solidFill>
                  <a:schemeClr val="bg1"/>
                </a:solidFill>
              </a:rPr>
              <a:t>tendiamo </a:t>
            </a:r>
            <a:r>
              <a:rPr lang="de-DE" sz="2880" dirty="0" err="1">
                <a:solidFill>
                  <a:schemeClr val="bg1"/>
                </a:solidFill>
              </a:rPr>
              <a:t>a </a:t>
            </a:r>
            <a:r>
              <a:rPr lang="de-DE" sz="2880" dirty="0" err="1">
                <a:solidFill>
                  <a:schemeClr val="bg1"/>
                </a:solidFill>
              </a:rPr>
              <a:t>fidarci </a:t>
            </a:r>
            <a:r>
              <a:rPr lang="de-DE" sz="2880" dirty="0" err="1">
                <a:solidFill>
                  <a:schemeClr val="bg1"/>
                </a:solidFill>
              </a:rPr>
              <a:t>di coloro </a:t>
            </a:r>
            <a:r>
              <a:rPr lang="de-DE" sz="2880" dirty="0" err="1">
                <a:solidFill>
                  <a:schemeClr val="bg1"/>
                </a:solidFill>
              </a:rPr>
              <a:t>che </a:t>
            </a:r>
            <a:r>
              <a:rPr lang="de-DE" sz="2880" dirty="0" err="1">
                <a:solidFill>
                  <a:schemeClr val="bg1"/>
                </a:solidFill>
              </a:rPr>
              <a:t>ci </a:t>
            </a:r>
            <a:r>
              <a:rPr lang="de-DE" sz="2880" dirty="0" err="1">
                <a:solidFill>
                  <a:schemeClr val="bg1"/>
                </a:solidFill>
              </a:rPr>
              <a:t>hanno </a:t>
            </a:r>
            <a:r>
              <a:rPr lang="de-DE" sz="2880" dirty="0" err="1">
                <a:solidFill>
                  <a:schemeClr val="bg1"/>
                </a:solidFill>
              </a:rPr>
              <a:t>già </a:t>
            </a:r>
            <a:r>
              <a:rPr lang="de-DE" sz="2880" dirty="0" err="1">
                <a:solidFill>
                  <a:schemeClr val="bg1"/>
                </a:solidFill>
              </a:rPr>
              <a:t>convinto </a:t>
            </a:r>
            <a:r>
              <a:rPr lang="de-DE" sz="2880" dirty="0" err="1">
                <a:solidFill>
                  <a:schemeClr val="bg1"/>
                </a:solidFill>
              </a:rPr>
              <a:t>in passato</a:t>
            </a:r>
            <a:r>
              <a:rPr lang="de-DE" sz="2880" dirty="0">
                <a:solidFill>
                  <a:schemeClr val="bg1"/>
                </a:solidFill>
              </a:rPr>
              <a:t>.</a:t>
            </a:r>
          </a:p>
          <a:p>
            <a:pPr marL="0" indent="0">
              <a:buNone/>
            </a:pPr>
            <a:endParaRPr lang="de-DE" sz="2880" dirty="0">
              <a:solidFill>
                <a:schemeClr val="bg1"/>
              </a:solidFill>
            </a:endParaRPr>
          </a:p>
        </p:txBody>
      </p:sp>
    </p:spTree>
    <p:extLst>
      <p:ext uri="{BB962C8B-B14F-4D97-AF65-F5344CB8AC3E}">
        <p14:creationId xmlns:p14="http://schemas.microsoft.com/office/powerpoint/2010/main" val="334054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FB3702-8155-8734-21AE-EB31DCFB674A}"/>
              </a:ext>
            </a:extLst>
          </p:cNvPr>
          <p:cNvPicPr>
            <a:picLocks noChangeAspect="1"/>
          </p:cNvPicPr>
          <p:nvPr/>
        </p:nvPicPr>
        <p:blipFill>
          <a:blip r:embed="rId3" cstate="email">
            <a:alphaModFix amt="16000"/>
            <a:extLst>
              <a:ext uri="{28A0092B-C50C-407E-A947-70E740481C1C}">
                <a14:useLocalDpi xmlns:a14="http://schemas.microsoft.com/office/drawing/2010/main"/>
              </a:ext>
            </a:extLst>
          </a:blip>
          <a:stretch>
            <a:fillRect/>
          </a:stretch>
        </p:blipFill>
        <p:spPr>
          <a:xfrm>
            <a:off x="0" y="221651"/>
            <a:ext cx="14630400" cy="7786298"/>
          </a:xfrm>
          <a:prstGeom prst="rect">
            <a:avLst/>
          </a:prstGeom>
        </p:spPr>
      </p:pic>
      <p:sp>
        <p:nvSpPr>
          <p:cNvPr id="2" name="Tittel 1"/>
          <p:cNvSpPr>
            <a:spLocks noGrp="1"/>
          </p:cNvSpPr>
          <p:nvPr>
            <p:ph type="title"/>
          </p:nvPr>
        </p:nvSpPr>
        <p:spPr>
          <a:xfrm>
            <a:off x="3018452" y="643652"/>
            <a:ext cx="9464040" cy="817244"/>
          </a:xfrm>
        </p:spPr>
        <p:txBody>
          <a:bodyPr>
            <a:normAutofit fontScale="90000"/>
          </a:bodyPr>
          <a:lstStyle/>
          <a:p>
            <a:r>
              <a:rPr lang="de-DE" dirty="0"/>
              <a:t>Modello </a:t>
            </a:r>
            <a:r>
              <a:rPr lang="de-DE" dirty="0" err="1"/>
              <a:t>di credibilità</a:t>
            </a:r>
            <a:r>
              <a:rPr lang="de-DE" dirty="0"/>
              <a:t> delle informazioni sui </a:t>
            </a:r>
            <a:r>
              <a:rPr lang="de-DE" dirty="0" err="1"/>
              <a:t>social </a:t>
            </a:r>
            <a:r>
              <a:rPr lang="de-DE" dirty="0"/>
              <a:t>media</a:t>
            </a:r>
            <a:endParaRPr lang="nb-NO" dirty="0"/>
          </a:p>
        </p:txBody>
      </p:sp>
      <p:sp>
        <p:nvSpPr>
          <p:cNvPr id="3" name="Plassholder for innhold 2"/>
          <p:cNvSpPr>
            <a:spLocks noGrp="1"/>
          </p:cNvSpPr>
          <p:nvPr>
            <p:ph idx="1"/>
          </p:nvPr>
        </p:nvSpPr>
        <p:spPr/>
        <p:txBody>
          <a:bodyPr/>
          <a:lstStyle/>
          <a:p>
            <a:r>
              <a:rPr lang="de-DE" dirty="0" err="1"/>
              <a:t>Prova </a:t>
            </a:r>
            <a:r>
              <a:rPr lang="de-DE" dirty="0" err="1"/>
              <a:t>sociale</a:t>
            </a:r>
            <a:endParaRPr lang="de-DE" dirty="0"/>
          </a:p>
          <a:p>
            <a:r>
              <a:rPr lang="de-DE" dirty="0" err="1"/>
              <a:t>Reciprocità</a:t>
            </a:r>
            <a:endParaRPr lang="nb-NO" dirty="0"/>
          </a:p>
        </p:txBody>
      </p:sp>
      <p:pic>
        <p:nvPicPr>
          <p:cNvPr id="4" name="Bilde 3"/>
          <p:cNvPicPr>
            <a:picLocks noChangeAspect="1"/>
          </p:cNvPicPr>
          <p:nvPr/>
        </p:nvPicPr>
        <p:blipFill>
          <a:blip r:embed="rId4"/>
          <a:stretch>
            <a:fillRect/>
          </a:stretch>
        </p:blipFill>
        <p:spPr>
          <a:xfrm>
            <a:off x="1372150" y="3429995"/>
            <a:ext cx="11319979" cy="3389598"/>
          </a:xfrm>
          <a:prstGeom prst="rect">
            <a:avLst/>
          </a:prstGeom>
        </p:spPr>
      </p:pic>
      <p:sp>
        <p:nvSpPr>
          <p:cNvPr id="5" name="TekstSylinder 4"/>
          <p:cNvSpPr txBox="1"/>
          <p:nvPr/>
        </p:nvSpPr>
        <p:spPr>
          <a:xfrm>
            <a:off x="11511024" y="6781191"/>
            <a:ext cx="1139094" cy="341632"/>
          </a:xfrm>
          <a:prstGeom prst="rect">
            <a:avLst/>
          </a:prstGeom>
          <a:noFill/>
        </p:spPr>
        <p:txBody>
          <a:bodyPr wrap="none" rtlCol="0">
            <a:spAutoFit/>
          </a:bodyPr>
          <a:lstStyle/>
          <a:p>
            <a:pPr defTabSz="1097280"/>
            <a:r>
              <a:rPr lang="de-DE" sz="1620" dirty="0">
                <a:solidFill>
                  <a:prstClr val="black"/>
                </a:solidFill>
                <a:latin typeface="Calibri" panose="020F0502020204030204"/>
              </a:rPr>
              <a:t>(</a:t>
            </a:r>
            <a:r>
              <a:rPr lang="de-DE" sz="1620" dirty="0" err="1">
                <a:solidFill>
                  <a:prstClr val="black"/>
                </a:solidFill>
                <a:latin typeface="Calibri" panose="020F0502020204030204"/>
              </a:rPr>
              <a:t>Pee</a:t>
            </a:r>
            <a:r>
              <a:rPr lang="de-DE" sz="1620" dirty="0">
                <a:solidFill>
                  <a:prstClr val="black"/>
                </a:solidFill>
                <a:latin typeface="Calibri" panose="020F0502020204030204"/>
              </a:rPr>
              <a:t>, 2012)</a:t>
            </a:r>
            <a:endParaRPr lang="nb-NO" sz="1620" dirty="0">
              <a:solidFill>
                <a:prstClr val="black"/>
              </a:solidFill>
              <a:latin typeface="Calibri" panose="020F0502020204030204"/>
            </a:endParaRPr>
          </a:p>
        </p:txBody>
      </p:sp>
      <p:sp>
        <p:nvSpPr>
          <p:cNvPr id="6" name="Pil høyre 5"/>
          <p:cNvSpPr/>
          <p:nvPr/>
        </p:nvSpPr>
        <p:spPr>
          <a:xfrm rot="19216804">
            <a:off x="215616" y="6800764"/>
            <a:ext cx="940918" cy="3209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1620">
              <a:solidFill>
                <a:prstClr val="white"/>
              </a:solidFill>
              <a:latin typeface="Calibri" panose="020F0502020204030204"/>
            </a:endParaRPr>
          </a:p>
        </p:txBody>
      </p:sp>
    </p:spTree>
    <p:extLst>
      <p:ext uri="{BB962C8B-B14F-4D97-AF65-F5344CB8AC3E}">
        <p14:creationId xmlns:p14="http://schemas.microsoft.com/office/powerpoint/2010/main" val="785203599"/>
      </p:ext>
    </p:extLst>
  </p:cSld>
  <p:clrMapOvr>
    <a:masterClrMapping/>
  </p:clrMapOvr>
</p:sld>
</file>

<file path=ppt/slides/slide3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82BA92-D0E4-6378-8297-500E29E77C78}"/>
              </a:ext>
            </a:extLst>
          </p:cNvPr>
          <p:cNvPicPr>
            <a:picLocks noChangeAspect="1"/>
          </p:cNvPicPr>
          <p:nvPr/>
        </p:nvPicPr>
        <p:blipFill>
          <a:blip r:embed="rId3" cstate="email">
            <a:alphaModFix amt="12000"/>
            <a:extLst>
              <a:ext uri="{28A0092B-C50C-407E-A947-70E740481C1C}">
                <a14:useLocalDpi xmlns:a14="http://schemas.microsoft.com/office/drawing/2010/main"/>
              </a:ext>
            </a:extLst>
          </a:blip>
          <a:stretch>
            <a:fillRect/>
          </a:stretch>
        </p:blipFill>
        <p:spPr>
          <a:xfrm>
            <a:off x="731520" y="0"/>
            <a:ext cx="13167360" cy="8229600"/>
          </a:xfrm>
          <a:prstGeom prst="rect">
            <a:avLst/>
          </a:prstGeom>
        </p:spPr>
      </p:pic>
      <p:sp>
        <p:nvSpPr>
          <p:cNvPr id="2" name="Tittel 1"/>
          <p:cNvSpPr>
            <a:spLocks noGrp="1"/>
          </p:cNvSpPr>
          <p:nvPr>
            <p:ph type="title"/>
          </p:nvPr>
        </p:nvSpPr>
        <p:spPr>
          <a:xfrm>
            <a:off x="731521" y="837708"/>
            <a:ext cx="6451177" cy="1062190"/>
          </a:xfrm>
        </p:spPr>
        <p:txBody>
          <a:bodyPr>
            <a:normAutofit fontScale="90000"/>
          </a:bodyPr>
          <a:lstStyle/>
          <a:p>
            <a:r>
              <a:rPr lang="de-DE" dirty="0" err="1"/>
              <a:t>Affidabilità</a:t>
            </a:r>
            <a:r>
              <a:rPr lang="de-DE" dirty="0"/>
              <a:t> </a:t>
            </a:r>
            <a:br>
              <a:rPr lang="de-DE" dirty="0"/>
            </a:br>
            <a:r>
              <a:rPr lang="de-DE" dirty="0" err="1"/>
              <a:t>di </a:t>
            </a:r>
            <a:r>
              <a:rPr lang="de-DE" dirty="0"/>
              <a:t>un </a:t>
            </a:r>
            <a:r>
              <a:rPr lang="de-DE" dirty="0" err="1"/>
              <a:t>sito web</a:t>
            </a:r>
            <a:endParaRPr lang="nb-NO" dirty="0"/>
          </a:p>
        </p:txBody>
      </p:sp>
      <p:pic>
        <p:nvPicPr>
          <p:cNvPr id="4" name="Plassholder for innhold 3"/>
          <p:cNvPicPr>
            <a:picLocks noGrp="1" noChangeAspect="1"/>
          </p:cNvPicPr>
          <p:nvPr>
            <p:ph idx="1"/>
          </p:nvPr>
        </p:nvPicPr>
        <p:blipFill>
          <a:blip r:embed="rId4"/>
          <a:stretch>
            <a:fillRect/>
          </a:stretch>
        </p:blipFill>
        <p:spPr>
          <a:xfrm>
            <a:off x="488162" y="3701065"/>
            <a:ext cx="7096150" cy="2350601"/>
          </a:xfrm>
          <a:prstGeom prst="rect">
            <a:avLst/>
          </a:prstGeom>
        </p:spPr>
      </p:pic>
      <p:pic>
        <p:nvPicPr>
          <p:cNvPr id="5" name="Bilde 4"/>
          <p:cNvPicPr>
            <a:picLocks noChangeAspect="1"/>
          </p:cNvPicPr>
          <p:nvPr/>
        </p:nvPicPr>
        <p:blipFill>
          <a:blip r:embed="rId5"/>
          <a:stretch>
            <a:fillRect/>
          </a:stretch>
        </p:blipFill>
        <p:spPr>
          <a:xfrm>
            <a:off x="7863666" y="837709"/>
            <a:ext cx="4416900" cy="729205"/>
          </a:xfrm>
          <a:prstGeom prst="rect">
            <a:avLst/>
          </a:prstGeom>
        </p:spPr>
      </p:pic>
      <p:pic>
        <p:nvPicPr>
          <p:cNvPr id="6" name="Bilde 5"/>
          <p:cNvPicPr>
            <a:picLocks noChangeAspect="1"/>
          </p:cNvPicPr>
          <p:nvPr/>
        </p:nvPicPr>
        <p:blipFill>
          <a:blip r:embed="rId6"/>
          <a:stretch>
            <a:fillRect/>
          </a:stretch>
        </p:blipFill>
        <p:spPr>
          <a:xfrm>
            <a:off x="7923323" y="2141710"/>
            <a:ext cx="5360416" cy="4391665"/>
          </a:xfrm>
          <a:prstGeom prst="rect">
            <a:avLst/>
          </a:prstGeom>
        </p:spPr>
      </p:pic>
    </p:spTree>
    <p:extLst>
      <p:ext uri="{BB962C8B-B14F-4D97-AF65-F5344CB8AC3E}">
        <p14:creationId xmlns:p14="http://schemas.microsoft.com/office/powerpoint/2010/main" val="4163575286"/>
      </p:ext>
    </p:extLst>
  </p:cSld>
  <p:clrMapOvr>
    <a:masterClrMapping/>
  </p:clrMapOvr>
</p:sld>
</file>

<file path=ppt/slides/slide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Data Breaches Cost 40% Less for Companies with AI-Enabled ...">
            <a:extLst>
              <a:ext uri="{FF2B5EF4-FFF2-40B4-BE49-F238E27FC236}">
                <a16:creationId xmlns:a16="http://schemas.microsoft.com/office/drawing/2014/main" id="{F205A89D-1BA0-7AF0-6F58-E6A3747BB09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 y="1"/>
            <a:ext cx="14630375" cy="822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728372"/>
      </p:ext>
    </p:extLst>
  </p:cSld>
  <p:clrMapOvr>
    <a:masterClrMapping/>
  </p:clrMapOvr>
</p:sld>
</file>

<file path=ppt/slides/slide40.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986494" y="508638"/>
            <a:ext cx="10877788" cy="817244"/>
          </a:xfrm>
        </p:spPr>
        <p:txBody>
          <a:bodyPr>
            <a:normAutofit fontScale="90000"/>
          </a:bodyPr>
          <a:lstStyle/>
          <a:p>
            <a:r>
              <a:rPr lang="de-DE" dirty="0" err="1"/>
              <a:t>L'importanza </a:t>
            </a:r>
            <a:r>
              <a:rPr lang="de-DE" dirty="0" err="1"/>
              <a:t>della </a:t>
            </a:r>
            <a:r>
              <a:rPr lang="de-DE" dirty="0" err="1"/>
              <a:t>fiducia </a:t>
            </a:r>
            <a:r>
              <a:rPr lang="de-DE" dirty="0"/>
              <a:t>nell</a:t>
            </a:r>
            <a:r>
              <a:rPr lang="de-DE" dirty="0"/>
              <a:t>'automazione/IA</a:t>
            </a:r>
            <a:endParaRPr lang="nb-NO" dirty="0"/>
          </a:p>
        </p:txBody>
      </p:sp>
      <p:pic>
        <p:nvPicPr>
          <p:cNvPr id="4" name="Plassholder for innhold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99660" y="1444502"/>
            <a:ext cx="3805838" cy="6517501"/>
          </a:xfrm>
        </p:spPr>
      </p:pic>
      <p:sp>
        <p:nvSpPr>
          <p:cNvPr id="5" name="TekstSylinder 4"/>
          <p:cNvSpPr txBox="1"/>
          <p:nvPr/>
        </p:nvSpPr>
        <p:spPr>
          <a:xfrm>
            <a:off x="5636919" y="1621810"/>
            <a:ext cx="8095705" cy="4967514"/>
          </a:xfrm>
          <a:prstGeom prst="rect">
            <a:avLst/>
          </a:prstGeom>
          <a:noFill/>
        </p:spPr>
        <p:txBody>
          <a:bodyPr wrap="square" rtlCol="0">
            <a:spAutoFit/>
          </a:bodyPr>
          <a:lstStyle/>
          <a:p>
            <a:pPr defTabSz="1097280"/>
            <a:r>
              <a:rPr lang="de-DE" sz="2880" dirty="0" err="1">
                <a:solidFill>
                  <a:prstClr val="black"/>
                </a:solidFill>
                <a:latin typeface="Calibri" panose="020F0502020204030204"/>
              </a:rPr>
              <a:t>„Undertrust</a:t>
            </a:r>
            <a:r>
              <a:rPr lang="de-DE" sz="2880" dirty="0">
                <a:solidFill>
                  <a:prstClr val="black"/>
                </a:solidFill>
                <a:latin typeface="Calibri" panose="020F0502020204030204"/>
              </a:rPr>
              <a:t>“: </a:t>
            </a:r>
            <a:r>
              <a:rPr lang="de-DE" sz="2880" dirty="0" err="1">
                <a:solidFill>
                  <a:prstClr val="black"/>
                </a:solidFill>
                <a:latin typeface="Calibri" panose="020F0502020204030204"/>
              </a:rPr>
              <a:t>inefficiente</a:t>
            </a:r>
            <a:endParaRPr lang="de-DE" sz="2880" dirty="0">
              <a:solidFill>
                <a:prstClr val="black"/>
              </a:solidFill>
              <a:latin typeface="Calibri" panose="020F0502020204030204"/>
            </a:endParaRPr>
          </a:p>
          <a:p>
            <a:pPr defTabSz="1097280"/>
            <a:r>
              <a:rPr lang="de-DE" sz="2880" dirty="0" err="1">
                <a:solidFill>
                  <a:prstClr val="black"/>
                </a:solidFill>
                <a:latin typeface="Calibri" panose="020F0502020204030204"/>
              </a:rPr>
              <a:t>"Eccesso di </a:t>
            </a:r>
            <a:r>
              <a:rPr lang="de-DE" sz="2880" dirty="0" err="1">
                <a:solidFill>
                  <a:prstClr val="black"/>
                </a:solidFill>
                <a:latin typeface="Calibri" panose="020F0502020204030204"/>
              </a:rPr>
              <a:t>fiducia</a:t>
            </a:r>
            <a:r>
              <a:rPr lang="de-DE" sz="2880" dirty="0">
                <a:solidFill>
                  <a:prstClr val="black"/>
                </a:solidFill>
                <a:latin typeface="Calibri" panose="020F0502020204030204"/>
              </a:rPr>
              <a:t>": </a:t>
            </a:r>
            <a:r>
              <a:rPr lang="de-DE" sz="2880" dirty="0" err="1">
                <a:solidFill>
                  <a:prstClr val="black"/>
                </a:solidFill>
                <a:latin typeface="Calibri" panose="020F0502020204030204"/>
              </a:rPr>
              <a:t>rischioso</a:t>
            </a:r>
            <a:endParaRPr lang="de-DE" sz="2880" dirty="0">
              <a:solidFill>
                <a:prstClr val="black"/>
              </a:solidFill>
              <a:latin typeface="Calibri" panose="020F0502020204030204"/>
            </a:endParaRPr>
          </a:p>
          <a:p>
            <a:pPr defTabSz="1097280"/>
            <a:endParaRPr lang="de-DE" sz="2880" dirty="0">
              <a:solidFill>
                <a:prstClr val="black"/>
              </a:solidFill>
              <a:latin typeface="Calibri" panose="020F0502020204030204"/>
            </a:endParaRPr>
          </a:p>
          <a:p>
            <a:pPr defTabSz="1097280"/>
            <a:r>
              <a:rPr lang="de-DE" sz="2880" dirty="0">
                <a:solidFill>
                  <a:prstClr val="black"/>
                </a:solidFill>
                <a:latin typeface="Calibri" panose="020F0502020204030204"/>
              </a:rPr>
              <a:t>La fiducia </a:t>
            </a:r>
            <a:r>
              <a:rPr lang="de-DE" sz="2880" dirty="0" err="1">
                <a:solidFill>
                  <a:prstClr val="black"/>
                </a:solidFill>
                <a:latin typeface="Calibri" panose="020F0502020204030204"/>
              </a:rPr>
              <a:t>influenza </a:t>
            </a:r>
            <a:r>
              <a:rPr lang="de-DE" sz="2880" dirty="0" err="1">
                <a:solidFill>
                  <a:prstClr val="black"/>
                </a:solidFill>
                <a:latin typeface="Calibri" panose="020F0502020204030204"/>
              </a:rPr>
              <a:t>o </a:t>
            </a:r>
            <a:r>
              <a:rPr lang="de-DE" sz="2880" dirty="0" err="1">
                <a:solidFill>
                  <a:prstClr val="black"/>
                </a:solidFill>
                <a:latin typeface="Calibri" panose="020F0502020204030204"/>
              </a:rPr>
              <a:t>determina </a:t>
            </a:r>
            <a:r>
              <a:rPr lang="de-DE" sz="2880" dirty="0" err="1">
                <a:solidFill>
                  <a:prstClr val="black"/>
                </a:solidFill>
                <a:latin typeface="Calibri" panose="020F0502020204030204"/>
              </a:rPr>
              <a:t>il comportamento </a:t>
            </a:r>
            <a:r>
              <a:rPr lang="de-DE" sz="2880" dirty="0" err="1">
                <a:solidFill>
                  <a:prstClr val="black"/>
                </a:solidFill>
                <a:latin typeface="Calibri" panose="020F0502020204030204"/>
              </a:rPr>
              <a:t>dei consumatori </a:t>
            </a:r>
            <a:r>
              <a:rPr lang="de-DE" sz="2880" dirty="0" err="1">
                <a:solidFill>
                  <a:prstClr val="black"/>
                </a:solidFill>
                <a:latin typeface="Calibri" panose="020F0502020204030204"/>
              </a:rPr>
              <a:t>con </a:t>
            </a:r>
            <a:r>
              <a:rPr lang="de-DE" sz="2880" dirty="0" err="1">
                <a:solidFill>
                  <a:prstClr val="black"/>
                </a:solidFill>
                <a:latin typeface="Calibri" panose="020F0502020204030204"/>
              </a:rPr>
              <a:t>conseguenze </a:t>
            </a:r>
            <a:r>
              <a:rPr lang="de-DE" sz="2880" dirty="0" err="1">
                <a:solidFill>
                  <a:prstClr val="black"/>
                </a:solidFill>
                <a:latin typeface="Calibri" panose="020F0502020204030204"/>
              </a:rPr>
              <a:t>sul </a:t>
            </a:r>
            <a:r>
              <a:rPr lang="de-DE" sz="2880" dirty="0" err="1">
                <a:solidFill>
                  <a:prstClr val="black"/>
                </a:solidFill>
                <a:latin typeface="Calibri" panose="020F0502020204030204"/>
              </a:rPr>
              <a:t>comportamento </a:t>
            </a:r>
            <a:r>
              <a:rPr lang="de-DE" sz="2880" dirty="0" err="1">
                <a:solidFill>
                  <a:prstClr val="black"/>
                </a:solidFill>
                <a:latin typeface="Calibri" panose="020F0502020204030204"/>
              </a:rPr>
              <a:t>in </a:t>
            </a:r>
            <a:r>
              <a:rPr lang="de-DE" sz="2880" dirty="0" err="1">
                <a:solidFill>
                  <a:prstClr val="black"/>
                </a:solidFill>
                <a:latin typeface="Calibri" panose="020F0502020204030204"/>
              </a:rPr>
              <a:t>materia</a:t>
            </a:r>
            <a:r>
              <a:rPr lang="de-DE" sz="2880" dirty="0" err="1">
                <a:solidFill>
                  <a:prstClr val="black"/>
                </a:solidFill>
                <a:latin typeface="Calibri" panose="020F0502020204030204"/>
              </a:rPr>
              <a:t> di sicurezza</a:t>
            </a:r>
            <a:r>
              <a:rPr lang="de-DE" sz="2880" dirty="0">
                <a:solidFill>
                  <a:prstClr val="black"/>
                </a:solidFill>
                <a:latin typeface="Calibri" panose="020F0502020204030204"/>
              </a:rPr>
              <a:t>, </a:t>
            </a:r>
            <a:r>
              <a:rPr lang="de-DE" sz="2880" dirty="0" err="1">
                <a:solidFill>
                  <a:prstClr val="black"/>
                </a:solidFill>
                <a:latin typeface="Calibri" panose="020F0502020204030204"/>
              </a:rPr>
              <a:t>sulle decisioni </a:t>
            </a:r>
            <a:r>
              <a:rPr lang="de-DE" sz="2880" dirty="0" err="1">
                <a:solidFill>
                  <a:prstClr val="black"/>
                </a:solidFill>
                <a:latin typeface="Calibri" panose="020F0502020204030204"/>
              </a:rPr>
              <a:t>dei consumatori</a:t>
            </a:r>
            <a:r>
              <a:rPr lang="de-DE" sz="2880" dirty="0">
                <a:solidFill>
                  <a:prstClr val="black"/>
                </a:solidFill>
                <a:latin typeface="Calibri" panose="020F0502020204030204"/>
              </a:rPr>
              <a:t>.</a:t>
            </a:r>
          </a:p>
          <a:p>
            <a:pPr defTabSz="1097280"/>
            <a:endParaRPr lang="de-DE" sz="2880" dirty="0">
              <a:solidFill>
                <a:prstClr val="black"/>
              </a:solidFill>
              <a:latin typeface="Calibri" panose="020F0502020204030204"/>
            </a:endParaRPr>
          </a:p>
          <a:p>
            <a:pPr defTabSz="1097280"/>
            <a:r>
              <a:rPr lang="de-DE" sz="2880" dirty="0">
                <a:solidFill>
                  <a:prstClr val="black"/>
                </a:solidFill>
                <a:latin typeface="Calibri" panose="020F0502020204030204"/>
              </a:rPr>
              <a:t>Pertanto, </a:t>
            </a:r>
            <a:r>
              <a:rPr lang="de-DE" sz="2880" dirty="0" err="1">
                <a:solidFill>
                  <a:prstClr val="black"/>
                </a:solidFill>
                <a:latin typeface="Calibri" panose="020F0502020204030204"/>
              </a:rPr>
              <a:t>la fiducia </a:t>
            </a:r>
            <a:r>
              <a:rPr lang="de-DE" sz="2880" dirty="0" err="1">
                <a:solidFill>
                  <a:prstClr val="black"/>
                </a:solidFill>
                <a:latin typeface="Calibri" panose="020F0502020204030204"/>
              </a:rPr>
              <a:t>influisce </a:t>
            </a:r>
            <a:r>
              <a:rPr lang="de-DE" sz="2880" dirty="0" err="1">
                <a:solidFill>
                  <a:prstClr val="black"/>
                </a:solidFill>
                <a:latin typeface="Calibri" panose="020F0502020204030204"/>
              </a:rPr>
              <a:t>sui mercati </a:t>
            </a:r>
            <a:r>
              <a:rPr lang="de-DE" sz="2880" dirty="0">
                <a:solidFill>
                  <a:prstClr val="black"/>
                </a:solidFill>
                <a:latin typeface="Calibri" panose="020F0502020204030204"/>
              </a:rPr>
              <a:t>e </a:t>
            </a:r>
            <a:r>
              <a:rPr lang="de-DE" sz="2880" dirty="0" err="1">
                <a:solidFill>
                  <a:prstClr val="black"/>
                </a:solidFill>
                <a:latin typeface="Calibri" panose="020F0502020204030204"/>
              </a:rPr>
              <a:t>sulla vita delle persone</a:t>
            </a:r>
            <a:r>
              <a:rPr lang="de-DE" sz="2880" dirty="0">
                <a:solidFill>
                  <a:prstClr val="black"/>
                </a:solidFill>
                <a:latin typeface="Calibri" panose="020F0502020204030204"/>
              </a:rPr>
              <a:t>.</a:t>
            </a:r>
          </a:p>
          <a:p>
            <a:pPr defTabSz="1097280"/>
            <a:endParaRPr lang="de-DE" sz="2880" dirty="0">
              <a:solidFill>
                <a:prstClr val="black"/>
              </a:solidFill>
              <a:latin typeface="Calibri" panose="020F0502020204030204"/>
            </a:endParaRPr>
          </a:p>
          <a:p>
            <a:pPr defTabSz="1097280"/>
            <a:r>
              <a:rPr lang="de-DE" sz="2880" dirty="0" err="1">
                <a:solidFill>
                  <a:prstClr val="black"/>
                </a:solidFill>
                <a:latin typeface="Calibri" panose="020F0502020204030204"/>
              </a:rPr>
              <a:t>È </a:t>
            </a:r>
            <a:r>
              <a:rPr lang="de-DE" sz="2880" dirty="0" err="1">
                <a:solidFill>
                  <a:prstClr val="black"/>
                </a:solidFill>
                <a:latin typeface="Calibri" panose="020F0502020204030204"/>
              </a:rPr>
              <a:t>necessario </a:t>
            </a:r>
            <a:r>
              <a:rPr lang="de-DE" sz="2880" dirty="0" err="1">
                <a:solidFill>
                  <a:prstClr val="black"/>
                </a:solidFill>
                <a:latin typeface="Calibri" panose="020F0502020204030204"/>
              </a:rPr>
              <a:t>conquistare </a:t>
            </a:r>
            <a:r>
              <a:rPr lang="de-DE" sz="2880" dirty="0">
                <a:solidFill>
                  <a:prstClr val="black"/>
                </a:solidFill>
                <a:latin typeface="Calibri" panose="020F0502020204030204"/>
              </a:rPr>
              <a:t>e </a:t>
            </a:r>
            <a:r>
              <a:rPr lang="de-DE" sz="2880" dirty="0" err="1">
                <a:solidFill>
                  <a:prstClr val="black"/>
                </a:solidFill>
                <a:latin typeface="Calibri" panose="020F0502020204030204"/>
              </a:rPr>
              <a:t>mantenere </a:t>
            </a:r>
            <a:r>
              <a:rPr lang="de-DE" sz="2880" dirty="0" err="1">
                <a:solidFill>
                  <a:prstClr val="black"/>
                </a:solidFill>
                <a:latin typeface="Calibri" panose="020F0502020204030204"/>
              </a:rPr>
              <a:t>un livello </a:t>
            </a:r>
            <a:r>
              <a:rPr lang="de-DE" sz="2880" dirty="0" err="1">
                <a:solidFill>
                  <a:prstClr val="black"/>
                </a:solidFill>
                <a:latin typeface="Calibri" panose="020F0502020204030204"/>
              </a:rPr>
              <a:t>adeguato </a:t>
            </a:r>
            <a:r>
              <a:rPr lang="de-DE" sz="2880" dirty="0" err="1">
                <a:solidFill>
                  <a:prstClr val="black"/>
                </a:solidFill>
                <a:latin typeface="Calibri" panose="020F0502020204030204"/>
              </a:rPr>
              <a:t>di fiducia </a:t>
            </a:r>
            <a:r>
              <a:rPr lang="de-DE" sz="2880" dirty="0" err="1">
                <a:solidFill>
                  <a:prstClr val="black"/>
                </a:solidFill>
                <a:latin typeface="Calibri" panose="020F0502020204030204"/>
              </a:rPr>
              <a:t>sin </a:t>
            </a:r>
            <a:r>
              <a:rPr lang="de-DE" sz="2880" dirty="0">
                <a:solidFill>
                  <a:prstClr val="black"/>
                </a:solidFill>
                <a:latin typeface="Calibri" panose="020F0502020204030204"/>
              </a:rPr>
              <a:t>dalla </a:t>
            </a:r>
            <a:r>
              <a:rPr lang="de-DE" sz="2880" dirty="0" err="1">
                <a:solidFill>
                  <a:prstClr val="black"/>
                </a:solidFill>
                <a:latin typeface="Calibri" panose="020F0502020204030204"/>
              </a:rPr>
              <a:t>fase</a:t>
            </a:r>
            <a:r>
              <a:rPr lang="de-DE" sz="2880" dirty="0">
                <a:solidFill>
                  <a:prstClr val="black"/>
                </a:solidFill>
                <a:latin typeface="Calibri" panose="020F0502020204030204"/>
              </a:rPr>
              <a:t> di progettazione </a:t>
            </a:r>
            <a:r>
              <a:rPr lang="de-DE" sz="2880" dirty="0" err="1">
                <a:solidFill>
                  <a:prstClr val="black"/>
                </a:solidFill>
                <a:latin typeface="Calibri" panose="020F0502020204030204"/>
              </a:rPr>
              <a:t>del prodotto</a:t>
            </a:r>
            <a:r>
              <a:rPr lang="de-DE" sz="2880" dirty="0">
                <a:solidFill>
                  <a:prstClr val="black"/>
                </a:solidFill>
                <a:latin typeface="Calibri" panose="020F0502020204030204"/>
              </a:rPr>
              <a:t>.</a:t>
            </a:r>
            <a:endParaRPr lang="nb-NO" sz="2880" dirty="0">
              <a:solidFill>
                <a:prstClr val="black"/>
              </a:solidFill>
              <a:latin typeface="Calibri" panose="020F0502020204030204"/>
            </a:endParaRPr>
          </a:p>
        </p:txBody>
      </p:sp>
    </p:spTree>
    <p:extLst>
      <p:ext uri="{BB962C8B-B14F-4D97-AF65-F5344CB8AC3E}">
        <p14:creationId xmlns:p14="http://schemas.microsoft.com/office/powerpoint/2010/main" val="175053794"/>
      </p:ext>
    </p:extLst>
  </p:cSld>
  <p:clrMapOvr>
    <a:masterClrMapping/>
  </p:clrMapOvr>
</p:sld>
</file>

<file path=ppt/slides/slide41.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739958" y="366985"/>
            <a:ext cx="11752495" cy="636389"/>
          </a:xfrm>
        </p:spPr>
        <p:txBody>
          <a:bodyPr>
            <a:normAutofit fontScale="90000"/>
          </a:bodyPr>
          <a:lstStyle/>
          <a:p>
            <a:r>
              <a:rPr lang="de-DE" dirty="0" err="1"/>
              <a:t>Cognizione </a:t>
            </a:r>
            <a:r>
              <a:rPr lang="de-DE" dirty="0" err="1"/>
              <a:t>sociale </a:t>
            </a:r>
            <a:r>
              <a:rPr lang="de-DE" dirty="0"/>
              <a:t>e </a:t>
            </a:r>
            <a:r>
              <a:rPr lang="de-DE" dirty="0" err="1"/>
              <a:t>fiducia </a:t>
            </a:r>
            <a:r>
              <a:rPr lang="de-DE" dirty="0" err="1"/>
              <a:t>nei computer</a:t>
            </a:r>
            <a:endParaRPr lang="nb-NO" dirty="0"/>
          </a:p>
        </p:txBody>
      </p:sp>
      <p:sp>
        <p:nvSpPr>
          <p:cNvPr id="3" name="Plassholder for innhold 2"/>
          <p:cNvSpPr>
            <a:spLocks noGrp="1"/>
          </p:cNvSpPr>
          <p:nvPr>
            <p:ph idx="1"/>
          </p:nvPr>
        </p:nvSpPr>
        <p:spPr/>
        <p:txBody>
          <a:bodyPr/>
          <a:lstStyle/>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p:txBody>
      </p:sp>
      <p:sp>
        <p:nvSpPr>
          <p:cNvPr id="4" name="TekstSylinder 3"/>
          <p:cNvSpPr txBox="1"/>
          <p:nvPr/>
        </p:nvSpPr>
        <p:spPr>
          <a:xfrm>
            <a:off x="10678363" y="6805880"/>
            <a:ext cx="2123237" cy="341632"/>
          </a:xfrm>
          <a:prstGeom prst="rect">
            <a:avLst/>
          </a:prstGeom>
          <a:noFill/>
        </p:spPr>
        <p:txBody>
          <a:bodyPr wrap="square" rtlCol="0">
            <a:spAutoFit/>
          </a:bodyPr>
          <a:lstStyle/>
          <a:p>
            <a:pPr defTabSz="1097280"/>
            <a:r>
              <a:rPr lang="de-DE" sz="1620" dirty="0">
                <a:solidFill>
                  <a:prstClr val="black"/>
                </a:solidFill>
                <a:latin typeface="Calibri" panose="020F0502020204030204"/>
              </a:rPr>
              <a:t>(Kulms &amp; Kopp, 2018)</a:t>
            </a:r>
            <a:endParaRPr lang="nb-NO" sz="1620" dirty="0">
              <a:solidFill>
                <a:prstClr val="black"/>
              </a:solidFill>
              <a:latin typeface="Calibri" panose="020F0502020204030204"/>
            </a:endParaRPr>
          </a:p>
        </p:txBody>
      </p:sp>
      <p:pic>
        <p:nvPicPr>
          <p:cNvPr id="7" name="Bilde 6"/>
          <p:cNvPicPr>
            <a:picLocks noChangeAspect="1"/>
          </p:cNvPicPr>
          <p:nvPr/>
        </p:nvPicPr>
        <p:blipFill>
          <a:blip r:embed="rId3"/>
          <a:stretch>
            <a:fillRect/>
          </a:stretch>
        </p:blipFill>
        <p:spPr>
          <a:xfrm>
            <a:off x="10931751" y="1500467"/>
            <a:ext cx="3560702" cy="3502010"/>
          </a:xfrm>
          <a:prstGeom prst="rect">
            <a:avLst/>
          </a:prstGeom>
        </p:spPr>
      </p:pic>
      <p:pic>
        <p:nvPicPr>
          <p:cNvPr id="8" name="Bilde 7"/>
          <p:cNvPicPr>
            <a:picLocks noChangeAspect="1"/>
          </p:cNvPicPr>
          <p:nvPr/>
        </p:nvPicPr>
        <p:blipFill>
          <a:blip r:embed="rId4"/>
          <a:stretch>
            <a:fillRect/>
          </a:stretch>
        </p:blipFill>
        <p:spPr>
          <a:xfrm>
            <a:off x="1778923" y="5499571"/>
            <a:ext cx="10865866" cy="2649671"/>
          </a:xfrm>
          <a:prstGeom prst="rect">
            <a:avLst/>
          </a:prstGeom>
        </p:spPr>
      </p:pic>
      <p:sp>
        <p:nvSpPr>
          <p:cNvPr id="9" name="TekstSylinder 8"/>
          <p:cNvSpPr txBox="1"/>
          <p:nvPr/>
        </p:nvSpPr>
        <p:spPr>
          <a:xfrm>
            <a:off x="213883" y="1057268"/>
            <a:ext cx="14133884" cy="424732"/>
          </a:xfrm>
          <a:prstGeom prst="rect">
            <a:avLst/>
          </a:prstGeom>
          <a:noFill/>
        </p:spPr>
        <p:txBody>
          <a:bodyPr wrap="square" rtlCol="0">
            <a:spAutoFit/>
          </a:bodyPr>
          <a:lstStyle/>
          <a:p>
            <a:pPr defTabSz="1097280"/>
            <a:r>
              <a:rPr lang="nb-NO" sz="2160" i="1" dirty="0" err="1">
                <a:solidFill>
                  <a:prstClr val="black"/>
                </a:solidFill>
                <a:latin typeface="Calibri" panose="020F0502020204030204"/>
              </a:rPr>
              <a:t>«Abbiamo </a:t>
            </a:r>
            <a:r>
              <a:rPr lang="nb-NO" sz="2160" i="1" dirty="0" err="1">
                <a:solidFill>
                  <a:prstClr val="black"/>
                </a:solidFill>
                <a:latin typeface="Calibri" panose="020F0502020204030204"/>
              </a:rPr>
              <a:t>trovato </a:t>
            </a:r>
            <a:r>
              <a:rPr lang="nb-NO" sz="2160" i="1" dirty="0" err="1">
                <a:solidFill>
                  <a:prstClr val="black"/>
                </a:solidFill>
                <a:latin typeface="Calibri" panose="020F0502020204030204"/>
              </a:rPr>
              <a:t>prove </a:t>
            </a:r>
            <a:r>
              <a:rPr lang="nb-NO" sz="2160" i="1" dirty="0">
                <a:solidFill>
                  <a:prstClr val="black"/>
                </a:solidFill>
                <a:latin typeface="Calibri" panose="020F0502020204030204"/>
              </a:rPr>
              <a:t>che dimostrano che </a:t>
            </a:r>
            <a:r>
              <a:rPr lang="en-US" sz="2160" i="1" dirty="0">
                <a:solidFill>
                  <a:prstClr val="black"/>
                </a:solidFill>
                <a:latin typeface="Calibri" panose="020F0502020204030204"/>
              </a:rPr>
              <a:t>i computer vengono giudicati secondo gli stessi criteri fondamentali della cognizione sociale applicati agli esseri umani».</a:t>
            </a:r>
            <a:endParaRPr lang="nb-NO" sz="2160" i="1" dirty="0">
              <a:solidFill>
                <a:prstClr val="black"/>
              </a:solidFill>
              <a:latin typeface="Calibri" panose="020F0502020204030204"/>
            </a:endParaRPr>
          </a:p>
        </p:txBody>
      </p:sp>
      <p:pic>
        <p:nvPicPr>
          <p:cNvPr id="10" name="Plassholder for innhold 3"/>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494042" y="1693657"/>
            <a:ext cx="7866088" cy="3735833"/>
          </a:xfrm>
          <a:prstGeom prst="rect">
            <a:avLst/>
          </a:prstGeom>
        </p:spPr>
      </p:pic>
    </p:spTree>
    <p:extLst>
      <p:ext uri="{BB962C8B-B14F-4D97-AF65-F5344CB8AC3E}">
        <p14:creationId xmlns:p14="http://schemas.microsoft.com/office/powerpoint/2010/main" val="3255155717"/>
      </p:ext>
    </p:extLst>
  </p:cSld>
  <p:clrMapOvr>
    <a:masterClrMapping/>
  </p:clrMapOvr>
</p:sld>
</file>

<file path=ppt/slides/slide4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E01D54-8358-9815-AF77-6898EA7578AE}"/>
              </a:ext>
            </a:extLst>
          </p:cNvPr>
          <p:cNvPicPr>
            <a:picLocks noChangeAspect="1"/>
          </p:cNvPicPr>
          <p:nvPr/>
        </p:nvPicPr>
        <p:blipFill>
          <a:blip r:embed="rId3">
            <a:alphaModFix amt="15000"/>
          </a:blip>
          <a:stretch>
            <a:fillRect/>
          </a:stretch>
        </p:blipFill>
        <p:spPr>
          <a:xfrm>
            <a:off x="-11513" y="0"/>
            <a:ext cx="14653426" cy="8229600"/>
          </a:xfrm>
          <a:prstGeom prst="rect">
            <a:avLst/>
          </a:prstGeom>
        </p:spPr>
      </p:pic>
      <p:sp>
        <p:nvSpPr>
          <p:cNvPr id="2" name="Tittel 1"/>
          <p:cNvSpPr>
            <a:spLocks noGrp="1"/>
          </p:cNvSpPr>
          <p:nvPr>
            <p:ph type="title"/>
          </p:nvPr>
        </p:nvSpPr>
        <p:spPr>
          <a:xfrm>
            <a:off x="2934736" y="635917"/>
            <a:ext cx="9464040" cy="444167"/>
          </a:xfrm>
        </p:spPr>
        <p:txBody>
          <a:bodyPr>
            <a:normAutofit fontScale="90000"/>
          </a:bodyPr>
          <a:lstStyle/>
          <a:p>
            <a:r>
              <a:rPr lang="de-DE" dirty="0" err="1"/>
              <a:t>Ti </a:t>
            </a:r>
            <a:r>
              <a:rPr lang="de-DE" dirty="0" err="1"/>
              <a:t>fidi </a:t>
            </a:r>
            <a:r>
              <a:rPr lang="de-DE" dirty="0" err="1"/>
              <a:t>del </a:t>
            </a:r>
            <a:r>
              <a:rPr lang="de-DE" dirty="0" err="1"/>
              <a:t>tuo </a:t>
            </a:r>
            <a:r>
              <a:rPr lang="de-DE" dirty="0" err="1"/>
              <a:t>robot</a:t>
            </a:r>
            <a:r>
              <a:rPr lang="de-DE" dirty="0"/>
              <a:t>?</a:t>
            </a:r>
            <a:endParaRPr lang="nb-NO" dirty="0"/>
          </a:p>
        </p:txBody>
      </p:sp>
      <p:sp>
        <p:nvSpPr>
          <p:cNvPr id="4" name="Rektangel 3"/>
          <p:cNvSpPr/>
          <p:nvPr/>
        </p:nvSpPr>
        <p:spPr>
          <a:xfrm>
            <a:off x="9424511" y="1931229"/>
            <a:ext cx="4046045" cy="5262979"/>
          </a:xfrm>
          <a:prstGeom prst="rect">
            <a:avLst/>
          </a:prstGeom>
        </p:spPr>
        <p:txBody>
          <a:bodyPr wrap="square">
            <a:spAutoFit/>
          </a:bodyPr>
          <a:lstStyle/>
          <a:p>
            <a:pPr defTabSz="1097280"/>
            <a:r>
              <a:rPr lang="nb-NO" sz="2400" b="1" dirty="0" err="1">
                <a:solidFill>
                  <a:prstClr val="black"/>
                </a:solidFill>
                <a:latin typeface="Minion-Regular"/>
              </a:rPr>
              <a:t>La legge</a:t>
            </a:r>
            <a:r>
              <a:rPr lang="nb-NO" sz="2400" b="1" dirty="0">
                <a:solidFill>
                  <a:prstClr val="black"/>
                </a:solidFill>
                <a:latin typeface="Minion-Regular"/>
              </a:rPr>
              <a:t> di Isaac Asimov</a:t>
            </a:r>
            <a:br>
              <a:rPr lang="nb-NO" sz="2400" dirty="0">
                <a:solidFill>
                  <a:prstClr val="black"/>
                </a:solidFill>
                <a:latin typeface="Minion-Regular"/>
              </a:rPr>
            </a:br>
            <a:r>
              <a:rPr lang="nb-NO" sz="2400" dirty="0">
                <a:solidFill>
                  <a:prstClr val="black"/>
                </a:solidFill>
                <a:latin typeface="Minion-Regular"/>
              </a:rPr>
              <a:t>(1) Un </a:t>
            </a:r>
            <a:r>
              <a:rPr lang="en-US" sz="2400" dirty="0">
                <a:solidFill>
                  <a:prstClr val="black"/>
                </a:solidFill>
                <a:latin typeface="Minion-Regular"/>
              </a:rPr>
              <a:t>robot non deve danneggiare un essere umano né permettere che un essere umano venga danneggiato. </a:t>
            </a:r>
          </a:p>
          <a:p>
            <a:pPr defTabSz="1097280"/>
            <a:r>
              <a:rPr lang="en-US" sz="2400" dirty="0">
                <a:solidFill>
                  <a:prstClr val="black"/>
                </a:solidFill>
                <a:latin typeface="Minion-Regular"/>
              </a:rPr>
              <a:t>(2) Un robot deve obbedire a un essere umano, a meno che gli ordini non siano in conflitto con la prima legge. </a:t>
            </a:r>
          </a:p>
          <a:p>
            <a:pPr defTabSz="1097280"/>
            <a:r>
              <a:rPr lang="en-US" sz="2400" dirty="0">
                <a:solidFill>
                  <a:prstClr val="black"/>
                </a:solidFill>
                <a:latin typeface="Minion-Regular"/>
              </a:rPr>
              <a:t>(3) Un robot deve proteggersi dal pericolo, a meno che ciò non violi le prime due leggi. Infine, (Legge Zero) un robot non deve danneggiare l'umanità né, con la sua inazione, permettere che l'umanità subisca un danno (Asimov, 1942, 1985).</a:t>
            </a:r>
            <a:endParaRPr lang="nb-NO" sz="2400" dirty="0">
              <a:solidFill>
                <a:prstClr val="black"/>
              </a:solidFill>
              <a:latin typeface="Calibri" panose="020F0502020204030204"/>
            </a:endParaRPr>
          </a:p>
        </p:txBody>
      </p:sp>
      <p:pic>
        <p:nvPicPr>
          <p:cNvPr id="5" name="Bilde 4"/>
          <p:cNvPicPr>
            <a:picLocks noChangeAspect="1"/>
          </p:cNvPicPr>
          <p:nvPr/>
        </p:nvPicPr>
        <p:blipFill>
          <a:blip r:embed="rId4"/>
          <a:stretch>
            <a:fillRect/>
          </a:stretch>
        </p:blipFill>
        <p:spPr>
          <a:xfrm>
            <a:off x="538616" y="1931229"/>
            <a:ext cx="8464679" cy="4452944"/>
          </a:xfrm>
          <a:prstGeom prst="rect">
            <a:avLst/>
          </a:prstGeom>
        </p:spPr>
      </p:pic>
      <p:sp>
        <p:nvSpPr>
          <p:cNvPr id="6" name="TekstSylinder 5"/>
          <p:cNvSpPr txBox="1"/>
          <p:nvPr/>
        </p:nvSpPr>
        <p:spPr>
          <a:xfrm>
            <a:off x="1828803" y="6789420"/>
            <a:ext cx="1959575" cy="341632"/>
          </a:xfrm>
          <a:prstGeom prst="rect">
            <a:avLst/>
          </a:prstGeom>
          <a:noFill/>
        </p:spPr>
        <p:txBody>
          <a:bodyPr wrap="none" rtlCol="0">
            <a:spAutoFit/>
          </a:bodyPr>
          <a:lstStyle/>
          <a:p>
            <a:pPr defTabSz="1097280"/>
            <a:r>
              <a:rPr lang="de-DE" sz="1620" dirty="0">
                <a:solidFill>
                  <a:prstClr val="black"/>
                </a:solidFill>
                <a:latin typeface="Calibri" panose="020F0502020204030204"/>
              </a:rPr>
              <a:t>Hancock et al. (2011)</a:t>
            </a:r>
            <a:endParaRPr lang="nb-NO" sz="1620" dirty="0">
              <a:solidFill>
                <a:prstClr val="black"/>
              </a:solidFill>
              <a:latin typeface="Calibri" panose="020F0502020204030204"/>
            </a:endParaRPr>
          </a:p>
        </p:txBody>
      </p:sp>
    </p:spTree>
    <p:extLst>
      <p:ext uri="{BB962C8B-B14F-4D97-AF65-F5344CB8AC3E}">
        <p14:creationId xmlns:p14="http://schemas.microsoft.com/office/powerpoint/2010/main" val="3832155611"/>
      </p:ext>
    </p:extLst>
  </p:cSld>
  <p:clrMapOvr>
    <a:masterClrMapping/>
  </p:clrMapOvr>
</p:sld>
</file>

<file path=ppt/slides/slide4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876CCD-811B-1716-AA79-D99C7697FB25}"/>
              </a:ext>
            </a:extLst>
          </p:cNvPr>
          <p:cNvPicPr>
            <a:picLocks noChangeAspect="1"/>
          </p:cNvPicPr>
          <p:nvPr/>
        </p:nvPicPr>
        <p:blipFill>
          <a:blip r:embed="rId3">
            <a:alphaModFix amt="15000"/>
          </a:blip>
          <a:stretch>
            <a:fillRect/>
          </a:stretch>
        </p:blipFill>
        <p:spPr>
          <a:xfrm>
            <a:off x="-11513" y="0"/>
            <a:ext cx="14653426" cy="8229600"/>
          </a:xfrm>
          <a:prstGeom prst="rect">
            <a:avLst/>
          </a:prstGeom>
        </p:spPr>
      </p:pic>
      <p:sp>
        <p:nvSpPr>
          <p:cNvPr id="2" name="Tittel 1"/>
          <p:cNvSpPr>
            <a:spLocks noGrp="1"/>
          </p:cNvSpPr>
          <p:nvPr>
            <p:ph type="title"/>
          </p:nvPr>
        </p:nvSpPr>
        <p:spPr>
          <a:xfrm>
            <a:off x="2758374" y="563240"/>
            <a:ext cx="6757429" cy="551976"/>
          </a:xfrm>
        </p:spPr>
        <p:txBody>
          <a:bodyPr>
            <a:normAutofit fontScale="90000"/>
          </a:bodyPr>
          <a:lstStyle/>
          <a:p>
            <a:r>
              <a:rPr lang="de-DE" dirty="0" err="1"/>
              <a:t>Robot </a:t>
            </a:r>
            <a:r>
              <a:rPr lang="de-DE" dirty="0" err="1"/>
              <a:t>piggybacking</a:t>
            </a:r>
            <a:endParaRPr lang="nb-NO" dirty="0"/>
          </a:p>
        </p:txBody>
      </p:sp>
      <p:pic>
        <p:nvPicPr>
          <p:cNvPr id="4" name="Bilde 3"/>
          <p:cNvPicPr>
            <a:picLocks noChangeAspect="1"/>
          </p:cNvPicPr>
          <p:nvPr/>
        </p:nvPicPr>
        <p:blipFill>
          <a:blip r:embed="rId4"/>
          <a:stretch>
            <a:fillRect/>
          </a:stretch>
        </p:blipFill>
        <p:spPr>
          <a:xfrm>
            <a:off x="6137087" y="1014500"/>
            <a:ext cx="5062937" cy="4288853"/>
          </a:xfrm>
          <a:prstGeom prst="rect">
            <a:avLst/>
          </a:prstGeom>
        </p:spPr>
      </p:pic>
      <p:pic>
        <p:nvPicPr>
          <p:cNvPr id="5" name="Bilde 4"/>
          <p:cNvPicPr>
            <a:picLocks noChangeAspect="1"/>
          </p:cNvPicPr>
          <p:nvPr/>
        </p:nvPicPr>
        <p:blipFill>
          <a:blip r:embed="rId5"/>
          <a:stretch>
            <a:fillRect/>
          </a:stretch>
        </p:blipFill>
        <p:spPr>
          <a:xfrm>
            <a:off x="9883951" y="1014500"/>
            <a:ext cx="4389811" cy="4910153"/>
          </a:xfrm>
          <a:prstGeom prst="rect">
            <a:avLst/>
          </a:prstGeom>
        </p:spPr>
      </p:pic>
      <p:pic>
        <p:nvPicPr>
          <p:cNvPr id="6" name="Bilde 5"/>
          <p:cNvPicPr>
            <a:picLocks noChangeAspect="1"/>
          </p:cNvPicPr>
          <p:nvPr/>
        </p:nvPicPr>
        <p:blipFill>
          <a:blip r:embed="rId6"/>
          <a:stretch>
            <a:fillRect/>
          </a:stretch>
        </p:blipFill>
        <p:spPr>
          <a:xfrm>
            <a:off x="-143238" y="1115216"/>
            <a:ext cx="6337500" cy="4087421"/>
          </a:xfrm>
          <a:prstGeom prst="rect">
            <a:avLst/>
          </a:prstGeom>
        </p:spPr>
      </p:pic>
    </p:spTree>
    <p:extLst>
      <p:ext uri="{BB962C8B-B14F-4D97-AF65-F5344CB8AC3E}">
        <p14:creationId xmlns:p14="http://schemas.microsoft.com/office/powerpoint/2010/main" val="1520354951"/>
      </p:ext>
    </p:extLst>
  </p:cSld>
  <p:clrMapOvr>
    <a:masterClrMapping/>
  </p:clrMapOvr>
</p:sld>
</file>

<file path=ppt/slides/slide4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2D65FE-32FF-470C-FAFC-49EAA1CFF0FC}"/>
              </a:ext>
            </a:extLst>
          </p:cNvPr>
          <p:cNvPicPr>
            <a:picLocks noChangeAspect="1"/>
          </p:cNvPicPr>
          <p:nvPr/>
        </p:nvPicPr>
        <p:blipFill>
          <a:blip r:embed="rId3">
            <a:alphaModFix amt="15000"/>
          </a:blip>
          <a:stretch>
            <a:fillRect/>
          </a:stretch>
        </p:blipFill>
        <p:spPr>
          <a:xfrm>
            <a:off x="-11513" y="0"/>
            <a:ext cx="14653426" cy="8229600"/>
          </a:xfrm>
          <a:prstGeom prst="rect">
            <a:avLst/>
          </a:prstGeom>
        </p:spPr>
      </p:pic>
      <p:pic>
        <p:nvPicPr>
          <p:cNvPr id="4" name="Bilde 3"/>
          <p:cNvPicPr>
            <a:picLocks noChangeAspect="1"/>
          </p:cNvPicPr>
          <p:nvPr/>
        </p:nvPicPr>
        <p:blipFill>
          <a:blip r:embed="rId4"/>
          <a:stretch>
            <a:fillRect/>
          </a:stretch>
        </p:blipFill>
        <p:spPr>
          <a:xfrm>
            <a:off x="2116153" y="2658150"/>
            <a:ext cx="4729622" cy="1261673"/>
          </a:xfrm>
          <a:prstGeom prst="rect">
            <a:avLst/>
          </a:prstGeom>
        </p:spPr>
      </p:pic>
      <p:pic>
        <p:nvPicPr>
          <p:cNvPr id="5" name="Bilde 4"/>
          <p:cNvPicPr>
            <a:picLocks noChangeAspect="1"/>
          </p:cNvPicPr>
          <p:nvPr/>
        </p:nvPicPr>
        <p:blipFill>
          <a:blip r:embed="rId5"/>
          <a:stretch>
            <a:fillRect/>
          </a:stretch>
        </p:blipFill>
        <p:spPr>
          <a:xfrm>
            <a:off x="2123761" y="4644772"/>
            <a:ext cx="4762417" cy="2625245"/>
          </a:xfrm>
          <a:prstGeom prst="rect">
            <a:avLst/>
          </a:prstGeom>
        </p:spPr>
      </p:pic>
      <p:pic>
        <p:nvPicPr>
          <p:cNvPr id="6" name="Bilde 5"/>
          <p:cNvPicPr>
            <a:picLocks noChangeAspect="1"/>
          </p:cNvPicPr>
          <p:nvPr/>
        </p:nvPicPr>
        <p:blipFill>
          <a:blip r:embed="rId6"/>
          <a:stretch>
            <a:fillRect/>
          </a:stretch>
        </p:blipFill>
        <p:spPr>
          <a:xfrm>
            <a:off x="7148838" y="1185064"/>
            <a:ext cx="5164474" cy="2946176"/>
          </a:xfrm>
          <a:prstGeom prst="rect">
            <a:avLst/>
          </a:prstGeom>
        </p:spPr>
      </p:pic>
      <p:pic>
        <p:nvPicPr>
          <p:cNvPr id="7" name="Bilde 6"/>
          <p:cNvPicPr>
            <a:picLocks noChangeAspect="1"/>
          </p:cNvPicPr>
          <p:nvPr/>
        </p:nvPicPr>
        <p:blipFill>
          <a:blip r:embed="rId7"/>
          <a:stretch>
            <a:fillRect/>
          </a:stretch>
        </p:blipFill>
        <p:spPr>
          <a:xfrm>
            <a:off x="7140336" y="4443995"/>
            <a:ext cx="5506879" cy="2365498"/>
          </a:xfrm>
          <a:prstGeom prst="rect">
            <a:avLst/>
          </a:prstGeom>
        </p:spPr>
      </p:pic>
      <p:sp>
        <p:nvSpPr>
          <p:cNvPr id="2" name="Tittel 1">
            <a:extLst>
              <a:ext uri="{FF2B5EF4-FFF2-40B4-BE49-F238E27FC236}">
                <a16:creationId xmlns:a16="http://schemas.microsoft.com/office/drawing/2014/main" id="{6C8C4080-F49F-1C9E-B4DB-2DC75EB77E3C}"/>
              </a:ext>
            </a:extLst>
          </p:cNvPr>
          <p:cNvSpPr>
            <a:spLocks noGrp="1"/>
          </p:cNvSpPr>
          <p:nvPr>
            <p:ph type="title"/>
          </p:nvPr>
        </p:nvSpPr>
        <p:spPr>
          <a:xfrm>
            <a:off x="2954533" y="588794"/>
            <a:ext cx="10909748" cy="817244"/>
          </a:xfrm>
        </p:spPr>
        <p:txBody>
          <a:bodyPr>
            <a:normAutofit fontScale="90000"/>
          </a:bodyPr>
          <a:lstStyle/>
          <a:p>
            <a:r>
              <a:rPr lang="de-DE" dirty="0" err="1"/>
              <a:t>Eccessiva fiducia </a:t>
            </a:r>
            <a:r>
              <a:rPr lang="de-DE" dirty="0" err="1"/>
              <a:t>nei </a:t>
            </a:r>
            <a:r>
              <a:rPr lang="de-DE" dirty="0" err="1"/>
              <a:t>robot </a:t>
            </a:r>
            <a:r>
              <a:rPr lang="de-DE" dirty="0" err="1"/>
              <a:t>antropomorfi</a:t>
            </a:r>
            <a:endParaRPr lang="nb-NO" dirty="0"/>
          </a:p>
        </p:txBody>
      </p:sp>
    </p:spTree>
    <p:extLst>
      <p:ext uri="{BB962C8B-B14F-4D97-AF65-F5344CB8AC3E}">
        <p14:creationId xmlns:p14="http://schemas.microsoft.com/office/powerpoint/2010/main" val="253297798"/>
      </p:ext>
    </p:extLst>
  </p:cSld>
  <p:clrMapOvr>
    <a:masterClrMapping/>
  </p:clrMapOvr>
</p:sld>
</file>

<file path=ppt/slides/slide4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F94EB8-2EB0-E5B2-1440-DBEAEC29C959}"/>
              </a:ext>
            </a:extLst>
          </p:cNvPr>
          <p:cNvPicPr>
            <a:picLocks noChangeAspect="1"/>
          </p:cNvPicPr>
          <p:nvPr/>
        </p:nvPicPr>
        <p:blipFill>
          <a:blip r:embed="rId3">
            <a:alphaModFix amt="15000"/>
          </a:blip>
          <a:stretch>
            <a:fillRect/>
          </a:stretch>
        </p:blipFill>
        <p:spPr>
          <a:xfrm>
            <a:off x="0" y="0"/>
            <a:ext cx="14653426" cy="8229600"/>
          </a:xfrm>
          <a:prstGeom prst="rect">
            <a:avLst/>
          </a:prstGeom>
        </p:spPr>
      </p:pic>
      <p:sp>
        <p:nvSpPr>
          <p:cNvPr id="2" name="Tittel 1"/>
          <p:cNvSpPr>
            <a:spLocks noGrp="1"/>
          </p:cNvSpPr>
          <p:nvPr>
            <p:ph type="title"/>
          </p:nvPr>
        </p:nvSpPr>
        <p:spPr>
          <a:xfrm>
            <a:off x="2954533" y="588794"/>
            <a:ext cx="10354411" cy="817244"/>
          </a:xfrm>
        </p:spPr>
        <p:txBody>
          <a:bodyPr>
            <a:normAutofit fontScale="90000"/>
          </a:bodyPr>
          <a:lstStyle/>
          <a:p>
            <a:r>
              <a:rPr lang="de-DE" dirty="0" err="1"/>
              <a:t>Eccessiva fiducia </a:t>
            </a:r>
            <a:r>
              <a:rPr lang="de-DE" dirty="0" err="1"/>
              <a:t>nei </a:t>
            </a:r>
            <a:r>
              <a:rPr lang="de-DE" dirty="0" err="1"/>
              <a:t>robot </a:t>
            </a:r>
            <a:r>
              <a:rPr lang="de-DE" dirty="0" err="1"/>
              <a:t>antropomorfi</a:t>
            </a:r>
            <a:endParaRPr lang="nb-NO" dirty="0"/>
          </a:p>
        </p:txBody>
      </p:sp>
      <p:sp>
        <p:nvSpPr>
          <p:cNvPr id="3" name="Plassholder for innhold 2"/>
          <p:cNvSpPr>
            <a:spLocks noGrp="1"/>
          </p:cNvSpPr>
          <p:nvPr>
            <p:ph idx="1"/>
          </p:nvPr>
        </p:nvSpPr>
        <p:spPr/>
        <p:txBody>
          <a:bodyPr>
            <a:normAutofit fontScale="85000" lnSpcReduction="10000"/>
          </a:bodyPr>
          <a:lstStyle/>
          <a:p>
            <a:r>
              <a:rPr lang="de-DE" dirty="0"/>
              <a:t>La fiducia </a:t>
            </a:r>
            <a:r>
              <a:rPr lang="de-DE" dirty="0" err="1"/>
              <a:t>è </a:t>
            </a:r>
            <a:r>
              <a:rPr lang="de-DE" dirty="0" err="1"/>
              <a:t>il </a:t>
            </a:r>
            <a:r>
              <a:rPr lang="de-DE" dirty="0" err="1"/>
              <a:t>lubrificante </a:t>
            </a:r>
            <a:r>
              <a:rPr lang="de-DE" dirty="0" err="1"/>
              <a:t>per </a:t>
            </a:r>
            <a:r>
              <a:rPr lang="de-DE" dirty="0" err="1"/>
              <a:t>una cooperazione </a:t>
            </a:r>
            <a:r>
              <a:rPr lang="de-DE" dirty="0" err="1"/>
              <a:t>efficiente</a:t>
            </a:r>
            <a:r>
              <a:rPr lang="de-DE" dirty="0"/>
              <a:t>. La fiducia </a:t>
            </a:r>
            <a:r>
              <a:rPr lang="de-DE" dirty="0" err="1"/>
              <a:t>migliora </a:t>
            </a:r>
            <a:r>
              <a:rPr lang="de-DE" dirty="0" err="1"/>
              <a:t>l'efficienza</a:t>
            </a:r>
            <a:r>
              <a:rPr lang="de-DE" dirty="0"/>
              <a:t> dell'HRI</a:t>
            </a:r>
            <a:r>
              <a:rPr lang="de-DE" dirty="0"/>
              <a:t>, ma </a:t>
            </a:r>
            <a:r>
              <a:rPr lang="de-DE" dirty="0" err="1"/>
              <a:t>fornisce</a:t>
            </a:r>
            <a:r>
              <a:rPr lang="de-DE" dirty="0"/>
              <a:t> anche </a:t>
            </a:r>
            <a:r>
              <a:rPr lang="de-DE" dirty="0"/>
              <a:t>un potenziale </a:t>
            </a:r>
            <a:r>
              <a:rPr lang="de-DE" dirty="0" err="1"/>
              <a:t>vettore </a:t>
            </a:r>
            <a:r>
              <a:rPr lang="de-DE" dirty="0" err="1"/>
              <a:t>di attacco </a:t>
            </a:r>
            <a:r>
              <a:rPr lang="de-DE" dirty="0" err="1"/>
              <a:t>negli attacchi</a:t>
            </a:r>
            <a:r>
              <a:rPr lang="de-DE" dirty="0"/>
              <a:t> di ingegneria </a:t>
            </a:r>
            <a:r>
              <a:rPr lang="de-DE" dirty="0" err="1"/>
              <a:t>sociale</a:t>
            </a:r>
            <a:r>
              <a:rPr lang="de-DE" dirty="0"/>
              <a:t>.</a:t>
            </a:r>
          </a:p>
          <a:p>
            <a:r>
              <a:rPr lang="de-DE" dirty="0" err="1"/>
              <a:t>Una fiducia </a:t>
            </a:r>
            <a:r>
              <a:rPr lang="de-DE" dirty="0" err="1"/>
              <a:t>ben </a:t>
            </a:r>
            <a:r>
              <a:rPr lang="de-DE" dirty="0" err="1"/>
              <a:t>calibrata </a:t>
            </a:r>
            <a:r>
              <a:rPr lang="de-DE" dirty="0" err="1"/>
              <a:t>richiede </a:t>
            </a:r>
            <a:r>
              <a:rPr lang="de-DE" dirty="0" err="1"/>
              <a:t>la conoscenza </a:t>
            </a:r>
            <a:r>
              <a:rPr lang="de-DE" dirty="0" err="1"/>
              <a:t>delle </a:t>
            </a:r>
            <a:r>
              <a:rPr lang="de-DE" dirty="0" err="1"/>
              <a:t>funzionalità</a:t>
            </a:r>
            <a:r>
              <a:rPr lang="de-DE" dirty="0"/>
              <a:t>, </a:t>
            </a:r>
            <a:r>
              <a:rPr lang="de-DE" dirty="0" err="1"/>
              <a:t>dell'affidabilità </a:t>
            </a:r>
            <a:r>
              <a:rPr lang="de-DE" dirty="0"/>
              <a:t>e </a:t>
            </a:r>
            <a:r>
              <a:rPr lang="de-DE" dirty="0" err="1"/>
              <a:t>dell'utilità </a:t>
            </a:r>
            <a:r>
              <a:rPr lang="de-DE" dirty="0" err="1"/>
              <a:t>dell'altro</a:t>
            </a:r>
            <a:r>
              <a:rPr lang="de-DE" dirty="0"/>
              <a:t>. </a:t>
            </a:r>
            <a:r>
              <a:rPr lang="de-DE" dirty="0" err="1"/>
              <a:t>In </a:t>
            </a:r>
            <a:r>
              <a:rPr lang="de-DE" dirty="0" err="1"/>
              <a:t>assenza di</a:t>
            </a:r>
            <a:r>
              <a:rPr lang="de-DE" dirty="0" err="1"/>
              <a:t> tali conoscenze</a:t>
            </a:r>
            <a:r>
              <a:rPr lang="de-DE" dirty="0"/>
              <a:t>, </a:t>
            </a:r>
            <a:r>
              <a:rPr lang="de-DE" dirty="0" err="1"/>
              <a:t>è </a:t>
            </a:r>
            <a:r>
              <a:rPr lang="de-DE" dirty="0" err="1"/>
              <a:t>probabile che </a:t>
            </a:r>
            <a:r>
              <a:rPr lang="de-DE" dirty="0" err="1"/>
              <a:t>si verifichi </a:t>
            </a:r>
            <a:r>
              <a:rPr lang="de-DE" dirty="0" err="1"/>
              <a:t>un eccesso di fiducia</a:t>
            </a:r>
            <a:r>
              <a:rPr lang="de-DE" dirty="0"/>
              <a:t>.</a:t>
            </a:r>
            <a:endParaRPr lang="nb-NO" dirty="0"/>
          </a:p>
          <a:p>
            <a:r>
              <a:rPr lang="de-DE" dirty="0" err="1"/>
              <a:t>Eccessiva fiducia</a:t>
            </a:r>
            <a:r>
              <a:rPr lang="de-DE" dirty="0"/>
              <a:t>: </a:t>
            </a:r>
            <a:r>
              <a:rPr lang="de-DE" dirty="0" err="1"/>
              <a:t>come </a:t>
            </a:r>
            <a:r>
              <a:rPr lang="de-DE" dirty="0"/>
              <a:t>un </a:t>
            </a:r>
            <a:r>
              <a:rPr lang="de-DE" dirty="0" err="1"/>
              <a:t>sistema </a:t>
            </a:r>
            <a:r>
              <a:rPr lang="de-DE" dirty="0" err="1"/>
              <a:t>possa </a:t>
            </a:r>
            <a:r>
              <a:rPr lang="de-DE" dirty="0" err="1"/>
              <a:t>essere </a:t>
            </a:r>
            <a:r>
              <a:rPr lang="de-DE" dirty="0"/>
              <a:t>utilizzato in</a:t>
            </a:r>
            <a:r>
              <a:rPr lang="de-DE" dirty="0" err="1"/>
              <a:t> modo inappropriato</a:t>
            </a:r>
            <a:r>
              <a:rPr lang="de-DE" dirty="0"/>
              <a:t>, </a:t>
            </a:r>
            <a:r>
              <a:rPr lang="de-DE" dirty="0" err="1"/>
              <a:t>compromettendo </a:t>
            </a:r>
            <a:r>
              <a:rPr lang="de-DE" dirty="0" err="1"/>
              <a:t>persino </a:t>
            </a:r>
            <a:r>
              <a:rPr lang="de-DE" dirty="0" err="1"/>
              <a:t>la sicurezza </a:t>
            </a:r>
            <a:r>
              <a:rPr lang="de-DE" dirty="0"/>
              <a:t>e </a:t>
            </a:r>
            <a:r>
              <a:rPr lang="de-DE" dirty="0" err="1"/>
              <a:t>la redditività</a:t>
            </a:r>
            <a:r>
              <a:rPr lang="de-DE" dirty="0"/>
              <a:t>. Scarsa </a:t>
            </a:r>
            <a:r>
              <a:rPr lang="de-DE" dirty="0" err="1"/>
              <a:t>calibrazione </a:t>
            </a:r>
            <a:r>
              <a:rPr lang="de-DE" dirty="0" err="1"/>
              <a:t>tra </a:t>
            </a:r>
            <a:r>
              <a:rPr lang="de-DE" dirty="0" err="1"/>
              <a:t>la </a:t>
            </a:r>
            <a:r>
              <a:rPr lang="de-DE" dirty="0" err="1"/>
              <a:t>fiducia </a:t>
            </a:r>
            <a:r>
              <a:rPr lang="de-DE" dirty="0" err="1"/>
              <a:t>della persona </a:t>
            </a:r>
            <a:r>
              <a:rPr lang="de-DE" dirty="0"/>
              <a:t>e </a:t>
            </a:r>
            <a:r>
              <a:rPr lang="de-DE" dirty="0" err="1"/>
              <a:t>le </a:t>
            </a:r>
            <a:r>
              <a:rPr lang="de-DE" dirty="0" err="1"/>
              <a:t>capacità </a:t>
            </a:r>
            <a:r>
              <a:rPr lang="de-DE" dirty="0" err="1"/>
              <a:t>del sistema</a:t>
            </a:r>
            <a:r>
              <a:rPr lang="de-DE" dirty="0"/>
              <a:t>.</a:t>
            </a:r>
          </a:p>
          <a:p>
            <a:r>
              <a:rPr lang="de-DE" dirty="0" err="1"/>
              <a:t>I partecipanti </a:t>
            </a:r>
            <a:r>
              <a:rPr lang="de-DE" dirty="0"/>
              <a:t>potrebbero </a:t>
            </a:r>
            <a:r>
              <a:rPr lang="de-DE" dirty="0" err="1"/>
              <a:t>fidarsi </a:t>
            </a:r>
            <a:r>
              <a:rPr lang="de-DE" dirty="0"/>
              <a:t>e </a:t>
            </a:r>
            <a:r>
              <a:rPr lang="de-DE" dirty="0" err="1"/>
              <a:t>ottemperare </a:t>
            </a:r>
            <a:r>
              <a:rPr lang="de-DE" dirty="0" err="1"/>
              <a:t>alle </a:t>
            </a:r>
            <a:r>
              <a:rPr lang="de-DE" dirty="0" err="1"/>
              <a:t>richieste </a:t>
            </a:r>
            <a:r>
              <a:rPr lang="de-DE" dirty="0" err="1"/>
              <a:t>del robot </a:t>
            </a:r>
            <a:r>
              <a:rPr lang="de-DE" dirty="0" err="1"/>
              <a:t>anche </a:t>
            </a:r>
            <a:r>
              <a:rPr lang="de-DE" dirty="0" err="1"/>
              <a:t>quando </a:t>
            </a:r>
            <a:r>
              <a:rPr lang="de-DE" dirty="0" err="1"/>
              <a:t>queste </a:t>
            </a:r>
            <a:r>
              <a:rPr lang="de-DE" dirty="0"/>
              <a:t>non </a:t>
            </a:r>
            <a:r>
              <a:rPr lang="de-DE" dirty="0" err="1"/>
              <a:t>sembrano </a:t>
            </a:r>
            <a:r>
              <a:rPr lang="de-DE" dirty="0"/>
              <a:t>trasparenti </a:t>
            </a:r>
            <a:r>
              <a:rPr lang="de-DE" dirty="0" err="1"/>
              <a:t>o </a:t>
            </a:r>
            <a:r>
              <a:rPr lang="de-DE" dirty="0" err="1"/>
              <a:t>risultano </a:t>
            </a:r>
            <a:r>
              <a:rPr lang="de-DE" dirty="0" err="1"/>
              <a:t>strane</a:t>
            </a:r>
            <a:r>
              <a:rPr lang="de-DE" dirty="0"/>
              <a:t>.</a:t>
            </a:r>
          </a:p>
          <a:p>
            <a:r>
              <a:rPr lang="de-DE" dirty="0"/>
              <a:t>L'umanità (</a:t>
            </a:r>
            <a:r>
              <a:rPr lang="de-DE" dirty="0" err="1"/>
              <a:t>antropomorfismo</a:t>
            </a:r>
            <a:r>
              <a:rPr lang="de-DE" dirty="0"/>
              <a:t>) </a:t>
            </a:r>
            <a:r>
              <a:rPr lang="de-DE" dirty="0" err="1"/>
              <a:t>facilita </a:t>
            </a:r>
            <a:r>
              <a:rPr lang="de-DE" dirty="0" err="1"/>
              <a:t>la somiglianza </a:t>
            </a:r>
            <a:r>
              <a:rPr lang="de-DE" dirty="0"/>
              <a:t>e </a:t>
            </a:r>
            <a:r>
              <a:rPr lang="de-DE" dirty="0" err="1"/>
              <a:t>quindi </a:t>
            </a:r>
            <a:r>
              <a:rPr lang="de-DE" dirty="0" err="1"/>
              <a:t>promuove </a:t>
            </a:r>
            <a:r>
              <a:rPr lang="de-DE" dirty="0" err="1"/>
              <a:t>la fiducia</a:t>
            </a:r>
            <a:r>
              <a:rPr lang="de-DE" dirty="0"/>
              <a:t>. </a:t>
            </a:r>
            <a:r>
              <a:rPr lang="de-DE" dirty="0"/>
              <a:t>In particolare, </a:t>
            </a:r>
            <a:r>
              <a:rPr lang="de-DE" dirty="0" err="1"/>
              <a:t>la graziosità </a:t>
            </a:r>
            <a:r>
              <a:rPr lang="de-DE" dirty="0"/>
              <a:t>(</a:t>
            </a:r>
            <a:r>
              <a:rPr lang="de-DE" dirty="0" err="1"/>
              <a:t>caratteristiche</a:t>
            </a:r>
            <a:r>
              <a:rPr lang="de-DE" dirty="0"/>
              <a:t> infantili</a:t>
            </a:r>
            <a:r>
              <a:rPr lang="de-DE" dirty="0"/>
              <a:t>) </a:t>
            </a:r>
            <a:r>
              <a:rPr lang="de-DE" dirty="0" err="1"/>
              <a:t>rende </a:t>
            </a:r>
            <a:r>
              <a:rPr lang="de-DE" dirty="0" err="1"/>
              <a:t>le persone </a:t>
            </a:r>
            <a:r>
              <a:rPr lang="de-DE" dirty="0" err="1"/>
              <a:t>più </a:t>
            </a:r>
            <a:r>
              <a:rPr lang="de-DE" dirty="0" err="1"/>
              <a:t>fiduciose </a:t>
            </a:r>
            <a:r>
              <a:rPr lang="de-DE" dirty="0"/>
              <a:t>e </a:t>
            </a:r>
            <a:r>
              <a:rPr lang="de-DE" dirty="0" err="1"/>
              <a:t>interagisce </a:t>
            </a:r>
            <a:r>
              <a:rPr lang="de-DE" dirty="0" err="1"/>
              <a:t>in modo naturale</a:t>
            </a:r>
            <a:r>
              <a:rPr lang="de-DE" dirty="0"/>
              <a:t>.</a:t>
            </a:r>
          </a:p>
        </p:txBody>
      </p:sp>
    </p:spTree>
    <p:extLst>
      <p:ext uri="{BB962C8B-B14F-4D97-AF65-F5344CB8AC3E}">
        <p14:creationId xmlns:p14="http://schemas.microsoft.com/office/powerpoint/2010/main" val="315803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C9EAD4-4D41-677E-A6C0-796E8BEF8727}"/>
              </a:ext>
            </a:extLst>
          </p:cNvPr>
          <p:cNvPicPr>
            <a:picLocks noChangeAspect="1"/>
          </p:cNvPicPr>
          <p:nvPr/>
        </p:nvPicPr>
        <p:blipFill>
          <a:blip r:embed="rId3">
            <a:alphaModFix amt="15000"/>
          </a:blip>
          <a:stretch>
            <a:fillRect/>
          </a:stretch>
        </p:blipFill>
        <p:spPr>
          <a:xfrm>
            <a:off x="0" y="0"/>
            <a:ext cx="14653426" cy="8229600"/>
          </a:xfrm>
          <a:prstGeom prst="rect">
            <a:avLst/>
          </a:prstGeom>
        </p:spPr>
      </p:pic>
      <p:sp>
        <p:nvSpPr>
          <p:cNvPr id="2" name="Tittel 1"/>
          <p:cNvSpPr>
            <a:spLocks noGrp="1"/>
          </p:cNvSpPr>
          <p:nvPr>
            <p:ph type="title"/>
          </p:nvPr>
        </p:nvSpPr>
        <p:spPr>
          <a:xfrm>
            <a:off x="2997148" y="581960"/>
            <a:ext cx="8851996" cy="817244"/>
          </a:xfrm>
        </p:spPr>
        <p:txBody>
          <a:bodyPr>
            <a:normAutofit fontScale="90000"/>
          </a:bodyPr>
          <a:lstStyle/>
          <a:p>
            <a:r>
              <a:rPr lang="de-DE" dirty="0"/>
              <a:t>E così via...</a:t>
            </a:r>
            <a:endParaRPr lang="nb-NO" dirty="0"/>
          </a:p>
        </p:txBody>
      </p:sp>
      <p:pic>
        <p:nvPicPr>
          <p:cNvPr id="4" name="Bilde 3"/>
          <p:cNvPicPr>
            <a:picLocks noChangeAspect="1"/>
          </p:cNvPicPr>
          <p:nvPr/>
        </p:nvPicPr>
        <p:blipFill>
          <a:blip r:embed="rId4"/>
          <a:stretch>
            <a:fillRect/>
          </a:stretch>
        </p:blipFill>
        <p:spPr>
          <a:xfrm rot="20378966">
            <a:off x="2498622" y="2282738"/>
            <a:ext cx="6210028" cy="1061010"/>
          </a:xfrm>
          <a:prstGeom prst="rect">
            <a:avLst/>
          </a:prstGeom>
        </p:spPr>
      </p:pic>
      <p:sp>
        <p:nvSpPr>
          <p:cNvPr id="5" name="TekstSylinder 4"/>
          <p:cNvSpPr txBox="1"/>
          <p:nvPr/>
        </p:nvSpPr>
        <p:spPr>
          <a:xfrm>
            <a:off x="8424725" y="2411410"/>
            <a:ext cx="3546958" cy="341632"/>
          </a:xfrm>
          <a:prstGeom prst="rect">
            <a:avLst/>
          </a:prstGeom>
          <a:noFill/>
        </p:spPr>
        <p:txBody>
          <a:bodyPr wrap="square" rtlCol="0">
            <a:spAutoFit/>
          </a:bodyPr>
          <a:lstStyle/>
          <a:p>
            <a:pPr defTabSz="1097280"/>
            <a:r>
              <a:rPr lang="de-DE" sz="1620" dirty="0" err="1">
                <a:solidFill>
                  <a:prstClr val="black"/>
                </a:solidFill>
                <a:latin typeface="Calibri" panose="020F0502020204030204"/>
              </a:rPr>
              <a:t>Gli esseri umani </a:t>
            </a:r>
            <a:r>
              <a:rPr lang="de-DE" sz="1620" dirty="0" err="1">
                <a:solidFill>
                  <a:prstClr val="black"/>
                </a:solidFill>
                <a:latin typeface="Calibri" panose="020F0502020204030204"/>
              </a:rPr>
              <a:t>vengono </a:t>
            </a:r>
            <a:r>
              <a:rPr lang="de-DE" sz="1620" dirty="0" err="1">
                <a:solidFill>
                  <a:prstClr val="black"/>
                </a:solidFill>
                <a:latin typeface="Calibri" panose="020F0502020204030204"/>
              </a:rPr>
              <a:t>corrotti </a:t>
            </a:r>
            <a:r>
              <a:rPr lang="de-DE" sz="1620" dirty="0" err="1">
                <a:solidFill>
                  <a:prstClr val="black"/>
                </a:solidFill>
                <a:latin typeface="Calibri" panose="020F0502020204030204"/>
              </a:rPr>
              <a:t>dai </a:t>
            </a:r>
            <a:r>
              <a:rPr lang="de-DE" sz="1620" dirty="0" err="1">
                <a:solidFill>
                  <a:prstClr val="black"/>
                </a:solidFill>
                <a:latin typeface="Calibri" panose="020F0502020204030204"/>
              </a:rPr>
              <a:t>robot</a:t>
            </a:r>
            <a:endParaRPr lang="nb-NO" sz="1620" dirty="0">
              <a:solidFill>
                <a:prstClr val="black"/>
              </a:solidFill>
              <a:latin typeface="Calibri" panose="020F0502020204030204"/>
            </a:endParaRPr>
          </a:p>
        </p:txBody>
      </p:sp>
      <p:pic>
        <p:nvPicPr>
          <p:cNvPr id="6" name="Bilde 5"/>
          <p:cNvPicPr>
            <a:picLocks noChangeAspect="1"/>
          </p:cNvPicPr>
          <p:nvPr/>
        </p:nvPicPr>
        <p:blipFill>
          <a:blip r:embed="rId5"/>
          <a:stretch>
            <a:fillRect/>
          </a:stretch>
        </p:blipFill>
        <p:spPr>
          <a:xfrm rot="20369810">
            <a:off x="2570928" y="4528708"/>
            <a:ext cx="5794714" cy="1385387"/>
          </a:xfrm>
          <a:prstGeom prst="rect">
            <a:avLst/>
          </a:prstGeom>
        </p:spPr>
      </p:pic>
      <p:sp>
        <p:nvSpPr>
          <p:cNvPr id="7" name="TekstSylinder 6"/>
          <p:cNvSpPr txBox="1"/>
          <p:nvPr/>
        </p:nvSpPr>
        <p:spPr>
          <a:xfrm>
            <a:off x="8424725" y="5541950"/>
            <a:ext cx="3546958" cy="590931"/>
          </a:xfrm>
          <a:prstGeom prst="rect">
            <a:avLst/>
          </a:prstGeom>
          <a:noFill/>
        </p:spPr>
        <p:txBody>
          <a:bodyPr wrap="square" rtlCol="0">
            <a:spAutoFit/>
          </a:bodyPr>
          <a:lstStyle/>
          <a:p>
            <a:pPr defTabSz="1097280"/>
            <a:r>
              <a:rPr lang="de-DE" sz="1620" dirty="0" err="1">
                <a:solidFill>
                  <a:prstClr val="black"/>
                </a:solidFill>
                <a:latin typeface="Calibri" panose="020F0502020204030204"/>
              </a:rPr>
              <a:t>Gli esseri umani </a:t>
            </a:r>
            <a:r>
              <a:rPr lang="de-DE" sz="1620" dirty="0" err="1">
                <a:solidFill>
                  <a:prstClr val="black"/>
                </a:solidFill>
                <a:latin typeface="Calibri" panose="020F0502020204030204"/>
              </a:rPr>
              <a:t>cambiano </a:t>
            </a:r>
            <a:r>
              <a:rPr lang="de-DE" sz="1620" dirty="0" err="1">
                <a:solidFill>
                  <a:prstClr val="black"/>
                </a:solidFill>
                <a:latin typeface="Calibri" panose="020F0502020204030204"/>
              </a:rPr>
              <a:t>le </a:t>
            </a:r>
            <a:r>
              <a:rPr lang="de-DE" sz="1620" dirty="0" err="1">
                <a:solidFill>
                  <a:prstClr val="black"/>
                </a:solidFill>
                <a:latin typeface="Calibri" panose="020F0502020204030204"/>
              </a:rPr>
              <a:t>loro </a:t>
            </a:r>
            <a:r>
              <a:rPr lang="de-DE" sz="1620" dirty="0" err="1">
                <a:solidFill>
                  <a:prstClr val="black"/>
                </a:solidFill>
                <a:latin typeface="Calibri" panose="020F0502020204030204"/>
              </a:rPr>
              <a:t>idee </a:t>
            </a:r>
            <a:r>
              <a:rPr lang="de-DE" sz="1620" dirty="0" err="1">
                <a:solidFill>
                  <a:prstClr val="black"/>
                </a:solidFill>
                <a:latin typeface="Calibri" panose="020F0502020204030204"/>
              </a:rPr>
              <a:t>per </a:t>
            </a:r>
            <a:r>
              <a:rPr lang="de-DE" sz="1620" dirty="0" err="1">
                <a:solidFill>
                  <a:prstClr val="black"/>
                </a:solidFill>
                <a:latin typeface="Calibri" panose="020F0502020204030204"/>
              </a:rPr>
              <a:t>conformarsi </a:t>
            </a:r>
            <a:r>
              <a:rPr lang="de-DE" sz="1620" dirty="0" err="1">
                <a:solidFill>
                  <a:prstClr val="black"/>
                </a:solidFill>
                <a:latin typeface="Calibri" panose="020F0502020204030204"/>
              </a:rPr>
              <a:t>ai </a:t>
            </a:r>
            <a:r>
              <a:rPr lang="de-DE" sz="1620" dirty="0" err="1">
                <a:solidFill>
                  <a:prstClr val="black"/>
                </a:solidFill>
                <a:latin typeface="Calibri" panose="020F0502020204030204"/>
              </a:rPr>
              <a:t>suggerimenti </a:t>
            </a:r>
            <a:r>
              <a:rPr lang="de-DE" sz="1620" dirty="0" err="1">
                <a:solidFill>
                  <a:prstClr val="black"/>
                </a:solidFill>
                <a:latin typeface="Calibri" panose="020F0502020204030204"/>
              </a:rPr>
              <a:t>dei robot</a:t>
            </a:r>
            <a:endParaRPr lang="nb-NO" sz="1620" dirty="0">
              <a:solidFill>
                <a:prstClr val="black"/>
              </a:solidFill>
              <a:latin typeface="Calibri" panose="020F0502020204030204"/>
            </a:endParaRPr>
          </a:p>
        </p:txBody>
      </p:sp>
    </p:spTree>
    <p:extLst>
      <p:ext uri="{BB962C8B-B14F-4D97-AF65-F5344CB8AC3E}">
        <p14:creationId xmlns:p14="http://schemas.microsoft.com/office/powerpoint/2010/main" val="1556304568"/>
      </p:ext>
    </p:extLst>
  </p:cSld>
  <p:clrMapOvr>
    <a:masterClrMapping/>
  </p:clrMapOvr>
</p:sld>
</file>

<file path=ppt/slides/slide4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617CCA-EB4E-8C32-D4C5-1D19A3FA9C11}"/>
              </a:ext>
            </a:extLst>
          </p:cNvPr>
          <p:cNvPicPr>
            <a:picLocks noChangeAspect="1"/>
          </p:cNvPicPr>
          <p:nvPr/>
        </p:nvPicPr>
        <p:blipFill>
          <a:blip r:embed="rId3">
            <a:alphaModFix amt="15000"/>
          </a:blip>
          <a:stretch>
            <a:fillRect/>
          </a:stretch>
        </p:blipFill>
        <p:spPr>
          <a:xfrm>
            <a:off x="0" y="0"/>
            <a:ext cx="14653426" cy="8229600"/>
          </a:xfrm>
          <a:prstGeom prst="rect">
            <a:avLst/>
          </a:prstGeom>
        </p:spPr>
      </p:pic>
      <p:sp>
        <p:nvSpPr>
          <p:cNvPr id="3" name="Plassholder for innhold 2"/>
          <p:cNvSpPr>
            <a:spLocks noGrp="1"/>
          </p:cNvSpPr>
          <p:nvPr>
            <p:ph idx="1"/>
          </p:nvPr>
        </p:nvSpPr>
        <p:spPr>
          <a:xfrm>
            <a:off x="257709" y="2408221"/>
            <a:ext cx="4776870" cy="5415006"/>
          </a:xfrm>
        </p:spPr>
        <p:txBody>
          <a:bodyPr>
            <a:noAutofit/>
          </a:bodyPr>
          <a:lstStyle/>
          <a:p>
            <a:pPr marL="0" indent="0">
              <a:buNone/>
            </a:pPr>
            <a:r>
              <a:rPr lang="de-DE" sz="1920" b="1" dirty="0" err="1"/>
              <a:t>Cosa </a:t>
            </a:r>
            <a:r>
              <a:rPr lang="de-DE" sz="1920" b="1" dirty="0" err="1"/>
              <a:t>abbiamo </a:t>
            </a:r>
            <a:r>
              <a:rPr lang="de-DE" sz="1920" b="1" dirty="0" err="1"/>
              <a:t>imparato</a:t>
            </a:r>
            <a:r>
              <a:rPr lang="de-DE" sz="1920" b="1" dirty="0"/>
              <a:t>?</a:t>
            </a:r>
          </a:p>
          <a:p>
            <a:r>
              <a:rPr lang="de-DE" sz="1920" dirty="0"/>
              <a:t>La fiducia </a:t>
            </a:r>
            <a:r>
              <a:rPr lang="de-DE" sz="1920" dirty="0" err="1"/>
              <a:t>è </a:t>
            </a:r>
            <a:r>
              <a:rPr lang="de-DE" sz="1920" dirty="0" err="1"/>
              <a:t>parte</a:t>
            </a:r>
            <a:r>
              <a:rPr lang="de-DE" sz="1920" dirty="0"/>
              <a:t> </a:t>
            </a:r>
            <a:r>
              <a:rPr lang="de-DE" sz="1920" dirty="0" err="1"/>
              <a:t>integrante </a:t>
            </a:r>
            <a:r>
              <a:rPr lang="de-DE" sz="1920" dirty="0" err="1"/>
              <a:t>dell'usabilità</a:t>
            </a:r>
            <a:r>
              <a:rPr lang="de-DE" sz="1920" dirty="0"/>
              <a:t>. Deve </a:t>
            </a:r>
            <a:r>
              <a:rPr lang="de-DE" sz="1920" dirty="0" err="1"/>
              <a:t>essere </a:t>
            </a:r>
            <a:r>
              <a:rPr lang="de-DE" sz="1920" dirty="0"/>
              <a:t>un </a:t>
            </a:r>
            <a:r>
              <a:rPr lang="de-DE" sz="1920" dirty="0" err="1"/>
              <a:t>elemento </a:t>
            </a:r>
            <a:r>
              <a:rPr lang="de-DE" sz="1920" dirty="0" err="1"/>
              <a:t>centrale </a:t>
            </a:r>
            <a:r>
              <a:rPr lang="de-DE" sz="1920" dirty="0"/>
              <a:t>nel </a:t>
            </a:r>
            <a:r>
              <a:rPr lang="de-DE" sz="1920" dirty="0" err="1"/>
              <a:t>processo di progettazione </a:t>
            </a:r>
            <a:r>
              <a:rPr lang="de-DE" sz="1920" dirty="0" err="1"/>
              <a:t>quando </a:t>
            </a:r>
            <a:r>
              <a:rPr lang="de-DE" sz="1920" dirty="0" err="1"/>
              <a:t>si prendono in considerazione </a:t>
            </a:r>
            <a:r>
              <a:rPr lang="de-DE" sz="1920" dirty="0" err="1"/>
              <a:t>elementi</a:t>
            </a:r>
            <a:r>
              <a:rPr lang="de-DE" sz="1920" dirty="0"/>
              <a:t> di intelligenza artificiale</a:t>
            </a:r>
            <a:r>
              <a:rPr lang="de-DE" sz="1920" dirty="0"/>
              <a:t>.</a:t>
            </a:r>
          </a:p>
          <a:p>
            <a:r>
              <a:rPr lang="en-US" sz="1920" dirty="0"/>
              <a:t>I fattori relativi al robot, all'essere umano e all'ambiente contestuale hanno tutti relazioni significative con la fiducia tra uomo e robot. </a:t>
            </a:r>
          </a:p>
          <a:p>
            <a:r>
              <a:rPr lang="en-US" sz="1920" dirty="0"/>
              <a:t>All'interno di ciascuna categoria, diverse sottocategorie e singoli antecedenti della fiducia sono indicatori significativi del grado di fiducia che una persona riporrà in un robot. </a:t>
            </a:r>
          </a:p>
          <a:p>
            <a:r>
              <a:rPr lang="en-US" sz="1920" dirty="0"/>
              <a:t>Questi antecedenti della fiducia possono essere utilizzati per aiutare a comprendere quali fattori contribuiscono a livelli di fiducia più elevati o più bassi.</a:t>
            </a:r>
          </a:p>
        </p:txBody>
      </p:sp>
      <p:pic>
        <p:nvPicPr>
          <p:cNvPr id="6" name="Bilde 5"/>
          <p:cNvPicPr>
            <a:picLocks noChangeAspect="1"/>
          </p:cNvPicPr>
          <p:nvPr/>
        </p:nvPicPr>
        <p:blipFill>
          <a:blip r:embed="rId4"/>
          <a:stretch>
            <a:fillRect/>
          </a:stretch>
        </p:blipFill>
        <p:spPr>
          <a:xfrm>
            <a:off x="257709" y="406373"/>
            <a:ext cx="6358931" cy="1854689"/>
          </a:xfrm>
          <a:prstGeom prst="rect">
            <a:avLst/>
          </a:prstGeom>
        </p:spPr>
      </p:pic>
      <p:sp>
        <p:nvSpPr>
          <p:cNvPr id="7" name="TekstSylinder 6"/>
          <p:cNvSpPr txBox="1"/>
          <p:nvPr/>
        </p:nvSpPr>
        <p:spPr>
          <a:xfrm>
            <a:off x="10662572" y="6795382"/>
            <a:ext cx="2370125" cy="341632"/>
          </a:xfrm>
          <a:prstGeom prst="rect">
            <a:avLst/>
          </a:prstGeom>
          <a:noFill/>
        </p:spPr>
        <p:txBody>
          <a:bodyPr wrap="square" rtlCol="0">
            <a:spAutoFit/>
          </a:bodyPr>
          <a:lstStyle/>
          <a:p>
            <a:pPr defTabSz="1097280"/>
            <a:r>
              <a:rPr lang="de-DE" sz="1620" dirty="0" err="1">
                <a:solidFill>
                  <a:prstClr val="black"/>
                </a:solidFill>
                <a:latin typeface="Calibri" panose="020F0502020204030204"/>
              </a:rPr>
              <a:t>Fattori</a:t>
            </a:r>
            <a:r>
              <a:rPr lang="de-DE" sz="1620" dirty="0">
                <a:solidFill>
                  <a:prstClr val="black"/>
                </a:solidFill>
                <a:latin typeface="Calibri" panose="020F0502020204030204"/>
              </a:rPr>
              <a:t> umani </a:t>
            </a:r>
            <a:r>
              <a:rPr lang="de-DE" sz="1620" dirty="0">
                <a:solidFill>
                  <a:prstClr val="black"/>
                </a:solidFill>
                <a:latin typeface="Calibri" panose="020F0502020204030204"/>
              </a:rPr>
              <a:t>(2020)</a:t>
            </a:r>
            <a:endParaRPr lang="nb-NO" sz="1620" dirty="0">
              <a:solidFill>
                <a:prstClr val="black"/>
              </a:solidFill>
              <a:latin typeface="Calibri" panose="020F0502020204030204"/>
            </a:endParaRPr>
          </a:p>
        </p:txBody>
      </p:sp>
      <p:pic>
        <p:nvPicPr>
          <p:cNvPr id="5" name="Picture 4">
            <a:extLst>
              <a:ext uri="{FF2B5EF4-FFF2-40B4-BE49-F238E27FC236}">
                <a16:creationId xmlns:a16="http://schemas.microsoft.com/office/drawing/2014/main" id="{01C8963B-D8D4-148E-2115-0C5F53B7343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34578" y="0"/>
            <a:ext cx="9595822" cy="8229600"/>
          </a:xfrm>
          <a:prstGeom prst="rect">
            <a:avLst/>
          </a:prstGeom>
        </p:spPr>
      </p:pic>
      <p:grpSp>
        <p:nvGrpSpPr>
          <p:cNvPr id="2" name="Group 1">
            <a:extLst>
              <a:ext uri="{FF2B5EF4-FFF2-40B4-BE49-F238E27FC236}">
                <a16:creationId xmlns:a16="http://schemas.microsoft.com/office/drawing/2014/main" id="{CCA6B52D-F049-BF4C-99B0-1681B833FE2B}"/>
              </a:ext>
            </a:extLst>
          </p:cNvPr>
          <p:cNvGrpSpPr/>
          <p:nvPr/>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B6CF65A1-F0F1-59D6-5E79-3CB7279DF78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231AB865-8B05-84E7-01FA-0A20E51990C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587094444"/>
      </p:ext>
    </p:extLst>
  </p:cSld>
  <p:clrMapOvr>
    <a:masterClrMapping/>
  </p:clrMapOvr>
</p:sld>
</file>

<file path=ppt/slides/slide4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C24CE0F-E8CF-B9DE-168D-CD85B7133CF5}"/>
              </a:ext>
            </a:extLst>
          </p:cNvPr>
          <p:cNvPicPr>
            <a:picLocks noChangeAspect="1"/>
          </p:cNvPicPr>
          <p:nvPr/>
        </p:nvPicPr>
        <p:blipFill>
          <a:blip r:embed="rId3">
            <a:alphaModFix amt="15000"/>
          </a:blip>
          <a:stretch>
            <a:fillRect/>
          </a:stretch>
        </p:blipFill>
        <p:spPr>
          <a:xfrm>
            <a:off x="0" y="0"/>
            <a:ext cx="14653426" cy="8229600"/>
          </a:xfrm>
          <a:prstGeom prst="rect">
            <a:avLst/>
          </a:prstGeom>
        </p:spPr>
      </p:pic>
      <p:sp>
        <p:nvSpPr>
          <p:cNvPr id="2" name="Tittel 1"/>
          <p:cNvSpPr>
            <a:spLocks noGrp="1"/>
          </p:cNvSpPr>
          <p:nvPr>
            <p:ph type="title"/>
          </p:nvPr>
        </p:nvSpPr>
        <p:spPr>
          <a:xfrm>
            <a:off x="2670620" y="610738"/>
            <a:ext cx="10196675" cy="715142"/>
          </a:xfrm>
        </p:spPr>
        <p:txBody>
          <a:bodyPr/>
          <a:lstStyle/>
          <a:p>
            <a:r>
              <a:rPr lang="de-DE" sz="2880" dirty="0"/>
              <a:t>La fiducia </a:t>
            </a:r>
            <a:r>
              <a:rPr lang="de-DE" sz="2880" dirty="0" err="1"/>
              <a:t>come </a:t>
            </a:r>
            <a:r>
              <a:rPr lang="de-DE" sz="2880" dirty="0" err="1"/>
              <a:t>presupposto </a:t>
            </a:r>
            <a:r>
              <a:rPr lang="de-DE" sz="2880" dirty="0" err="1"/>
              <a:t>per </a:t>
            </a:r>
            <a:r>
              <a:rPr lang="de-DE" sz="2880" dirty="0" err="1"/>
              <a:t>l'accettazione </a:t>
            </a:r>
            <a:r>
              <a:rPr lang="de-DE" sz="2880" dirty="0" err="1"/>
              <a:t>dell'innovazione</a:t>
            </a:r>
            <a:endParaRPr lang="nb-NO" sz="2880" dirty="0"/>
          </a:p>
        </p:txBody>
      </p:sp>
      <p:sp>
        <p:nvSpPr>
          <p:cNvPr id="6" name="Rektangel 5"/>
          <p:cNvSpPr/>
          <p:nvPr/>
        </p:nvSpPr>
        <p:spPr>
          <a:xfrm>
            <a:off x="393435" y="1189069"/>
            <a:ext cx="6240121" cy="6075509"/>
          </a:xfrm>
          <a:prstGeom prst="rect">
            <a:avLst/>
          </a:prstGeom>
        </p:spPr>
        <p:txBody>
          <a:bodyPr wrap="square">
            <a:spAutoFit/>
          </a:bodyPr>
          <a:lstStyle/>
          <a:p>
            <a:pPr defTabSz="1097280"/>
            <a:r>
              <a:rPr lang="en-US" sz="2160" i="1" dirty="0">
                <a:solidFill>
                  <a:prstClr val="black"/>
                </a:solidFill>
                <a:latin typeface="AdvOT46dcae81"/>
              </a:rPr>
              <a:t>Secondo una ricerca di settore, l'automazione dei veicoli promette una rivoluzione nella sicurezza stradale, nella mobilità e nella qualità della vita. Tuttavia, il successo di tali veicoli dipende dalla loro accettazione. Questo studio indaga l'influenza della fiducia nella tecnologia, le preoccupazioni relative alla rinuncia al controllo, l'utilità percepita, la facilità d'uso percepita, il fattore di personalità dell'innovatività e il piacere di guidare un'auto sull'intenzione a priori di adottare un veicolo autonomo. Lo studio dimostra che </a:t>
            </a:r>
            <a:r>
              <a:rPr lang="en-US" sz="2160" i="1" dirty="0">
                <a:solidFill>
                  <a:srgbClr val="FF0000"/>
                </a:solidFill>
                <a:latin typeface="AdvOT46dcae81"/>
              </a:rPr>
              <a:t>la fiducia nella tecnologia </a:t>
            </a:r>
            <a:r>
              <a:rPr lang="en-US" sz="2160" i="1" dirty="0">
                <a:solidFill>
                  <a:prstClr val="black"/>
                </a:solidFill>
                <a:latin typeface="AdvOT46dcae81"/>
              </a:rPr>
              <a:t>e la preoccupazione di cedere il controllo a una macchina vanno di pari passo con </a:t>
            </a:r>
            <a:r>
              <a:rPr lang="en-US" sz="2160" i="1" dirty="0">
                <a:solidFill>
                  <a:prstClr val="black"/>
                </a:solidFill>
                <a:latin typeface="AdvOT46dcae81"/>
              </a:rPr>
              <a:t>la percezione cognitiva e affettiva di questa innovazione </a:t>
            </a:r>
            <a:r>
              <a:rPr lang="en-US" sz="2160" i="1" dirty="0">
                <a:solidFill>
                  <a:prstClr val="black"/>
                </a:solidFill>
                <a:latin typeface="AdvOT46dcae81+20"/>
              </a:rPr>
              <a:t>da parte degli intervistati</a:t>
            </a:r>
            <a:r>
              <a:rPr lang="en-US" sz="2160" i="1" dirty="0">
                <a:solidFill>
                  <a:prstClr val="black"/>
                </a:solidFill>
                <a:latin typeface="AdvOT46dcae81"/>
              </a:rPr>
              <a:t>. Inoltre, l'utilità percepita rappresenta un fattore influente, mentre il piacere di guidare un'auto è un ostacolo </a:t>
            </a:r>
            <a:r>
              <a:rPr lang="en-US" sz="2160" i="1" dirty="0">
                <a:solidFill>
                  <a:prstClr val="black"/>
                </a:solidFill>
                <a:latin typeface="AdvOT46dcae81"/>
              </a:rPr>
              <a:t>all'accettazione della tecnologia. Gli innovatori rappresentano un target promettente per le campagne, poiché sono più propensi ad adottare un veicolo autonomo.</a:t>
            </a:r>
            <a:endParaRPr lang="nb-NO" sz="2160" i="1" dirty="0">
              <a:solidFill>
                <a:prstClr val="black"/>
              </a:solidFill>
              <a:latin typeface="Calibri" panose="020F0502020204030204"/>
            </a:endParaRPr>
          </a:p>
        </p:txBody>
      </p:sp>
      <p:sp>
        <p:nvSpPr>
          <p:cNvPr id="3" name="TekstSylinder 2"/>
          <p:cNvSpPr txBox="1"/>
          <p:nvPr/>
        </p:nvSpPr>
        <p:spPr>
          <a:xfrm>
            <a:off x="6365325" y="7702727"/>
            <a:ext cx="1857111" cy="341632"/>
          </a:xfrm>
          <a:prstGeom prst="rect">
            <a:avLst/>
          </a:prstGeom>
          <a:noFill/>
        </p:spPr>
        <p:txBody>
          <a:bodyPr wrap="none" rtlCol="0">
            <a:spAutoFit/>
          </a:bodyPr>
          <a:lstStyle/>
          <a:p>
            <a:pPr defTabSz="1097280"/>
            <a:r>
              <a:rPr lang="de-DE" sz="1620" dirty="0" err="1">
                <a:solidFill>
                  <a:prstClr val="black"/>
                </a:solidFill>
                <a:latin typeface="Calibri" panose="020F0502020204030204"/>
              </a:rPr>
              <a:t>Hegner </a:t>
            </a:r>
            <a:r>
              <a:rPr lang="de-DE" sz="1620" dirty="0">
                <a:solidFill>
                  <a:prstClr val="black"/>
                </a:solidFill>
                <a:latin typeface="Calibri" panose="020F0502020204030204"/>
              </a:rPr>
              <a:t>et al. (2019)</a:t>
            </a:r>
            <a:endParaRPr lang="nb-NO" sz="1620" dirty="0">
              <a:solidFill>
                <a:prstClr val="black"/>
              </a:solidFill>
              <a:latin typeface="Calibri" panose="020F0502020204030204"/>
            </a:endParaRPr>
          </a:p>
        </p:txBody>
      </p:sp>
      <p:pic>
        <p:nvPicPr>
          <p:cNvPr id="9" name="Picture 8">
            <a:extLst>
              <a:ext uri="{FF2B5EF4-FFF2-40B4-BE49-F238E27FC236}">
                <a16:creationId xmlns:a16="http://schemas.microsoft.com/office/drawing/2014/main" id="{B8D031A4-6B38-DC75-ADC4-03F26521AFA5}"/>
              </a:ext>
            </a:extLst>
          </p:cNvPr>
          <p:cNvPicPr>
            <a:picLocks noChangeAspect="1"/>
          </p:cNvPicPr>
          <p:nvPr/>
        </p:nvPicPr>
        <p:blipFill>
          <a:blip r:embed="rId4"/>
          <a:stretch>
            <a:fillRect/>
          </a:stretch>
        </p:blipFill>
        <p:spPr>
          <a:xfrm>
            <a:off x="6633556" y="1325879"/>
            <a:ext cx="8249040" cy="5241174"/>
          </a:xfrm>
          <a:prstGeom prst="rect">
            <a:avLst/>
          </a:prstGeom>
        </p:spPr>
      </p:pic>
    </p:spTree>
    <p:extLst>
      <p:ext uri="{BB962C8B-B14F-4D97-AF65-F5344CB8AC3E}">
        <p14:creationId xmlns:p14="http://schemas.microsoft.com/office/powerpoint/2010/main" val="3942709782"/>
      </p:ext>
    </p:extLst>
  </p:cSld>
  <p:clrMapOvr>
    <a:masterClrMapping/>
  </p:clrMapOvr>
</p:sld>
</file>

<file path=ppt/slides/slide4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8B8807-5A8D-A5CC-87A3-32DCBACC2E9D}"/>
              </a:ext>
            </a:extLst>
          </p:cNvPr>
          <p:cNvPicPr>
            <a:picLocks noChangeAspect="1"/>
          </p:cNvPicPr>
          <p:nvPr/>
        </p:nvPicPr>
        <p:blipFill>
          <a:blip r:embed="rId3">
            <a:alphaModFix amt="15000"/>
          </a:blip>
          <a:stretch>
            <a:fillRect/>
          </a:stretch>
        </p:blipFill>
        <p:spPr>
          <a:xfrm>
            <a:off x="0" y="0"/>
            <a:ext cx="14653426" cy="8229600"/>
          </a:xfrm>
          <a:prstGeom prst="rect">
            <a:avLst/>
          </a:prstGeom>
        </p:spPr>
      </p:pic>
      <p:grpSp>
        <p:nvGrpSpPr>
          <p:cNvPr id="7" name="Gruppe 6"/>
          <p:cNvGrpSpPr/>
          <p:nvPr/>
        </p:nvGrpSpPr>
        <p:grpSpPr>
          <a:xfrm>
            <a:off x="1828803" y="1028703"/>
            <a:ext cx="1374347" cy="1891836"/>
            <a:chOff x="280632" y="293088"/>
            <a:chExt cx="2764754" cy="3454389"/>
          </a:xfrm>
        </p:grpSpPr>
        <p:pic>
          <p:nvPicPr>
            <p:cNvPr id="5" name="Bild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0632" y="293088"/>
              <a:ext cx="2240100" cy="3199920"/>
            </a:xfrm>
            <a:prstGeom prst="rect">
              <a:avLst/>
            </a:prstGeom>
          </p:spPr>
        </p:pic>
        <p:sp>
          <p:nvSpPr>
            <p:cNvPr id="6" name="TekstSylinder 5"/>
            <p:cNvSpPr txBox="1"/>
            <p:nvPr/>
          </p:nvSpPr>
          <p:spPr>
            <a:xfrm>
              <a:off x="1916082" y="3123676"/>
              <a:ext cx="1129304" cy="623801"/>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defTabSz="1097280"/>
              <a:r>
                <a:rPr lang="de-DE" sz="1620" dirty="0" err="1">
                  <a:solidFill>
                    <a:prstClr val="black"/>
                  </a:solidFill>
                  <a:latin typeface="Calibri" panose="020F0502020204030204"/>
                </a:rPr>
                <a:t>iCub</a:t>
              </a:r>
              <a:endParaRPr lang="nb-NO" sz="1620" dirty="0">
                <a:solidFill>
                  <a:prstClr val="black"/>
                </a:solidFill>
                <a:latin typeface="Calibri" panose="020F0502020204030204"/>
              </a:endParaRPr>
            </a:p>
          </p:txBody>
        </p:sp>
      </p:grpSp>
      <p:sp>
        <p:nvSpPr>
          <p:cNvPr id="8" name="TekstSylinder 7"/>
          <p:cNvSpPr txBox="1"/>
          <p:nvPr/>
        </p:nvSpPr>
        <p:spPr>
          <a:xfrm>
            <a:off x="1919326" y="2936038"/>
            <a:ext cx="2032711" cy="208672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1097280"/>
            <a:r>
              <a:rPr lang="de-DE" sz="1620" dirty="0" err="1">
                <a:solidFill>
                  <a:prstClr val="black"/>
                </a:solidFill>
                <a:latin typeface="Calibri" panose="020F0502020204030204"/>
              </a:rPr>
              <a:t>Il modello </a:t>
            </a:r>
            <a:r>
              <a:rPr lang="de-DE" sz="1620" dirty="0" err="1">
                <a:solidFill>
                  <a:prstClr val="black"/>
                </a:solidFill>
                <a:latin typeface="Calibri" panose="020F0502020204030204"/>
              </a:rPr>
              <a:t>di attacco</a:t>
            </a:r>
            <a:r>
              <a:rPr lang="de-DE" sz="1620" dirty="0">
                <a:solidFill>
                  <a:prstClr val="black"/>
                </a:solidFill>
                <a:latin typeface="Calibri" panose="020F0502020204030204"/>
              </a:rPr>
              <a:t> SE </a:t>
            </a:r>
            <a:r>
              <a:rPr lang="de-DE" sz="1620" dirty="0" err="1">
                <a:solidFill>
                  <a:prstClr val="black"/>
                </a:solidFill>
                <a:latin typeface="Calibri" panose="020F0502020204030204"/>
              </a:rPr>
              <a:t>di Mitnick </a:t>
            </a:r>
            <a:r>
              <a:rPr lang="de-DE" sz="1620" dirty="0" err="1">
                <a:solidFill>
                  <a:prstClr val="black"/>
                </a:solidFill>
                <a:latin typeface="Calibri" panose="020F0502020204030204"/>
              </a:rPr>
              <a:t>applicato </a:t>
            </a:r>
            <a:r>
              <a:rPr lang="de-DE" sz="1620" dirty="0" err="1">
                <a:solidFill>
                  <a:prstClr val="black"/>
                </a:solidFill>
                <a:latin typeface="Calibri" panose="020F0502020204030204"/>
              </a:rPr>
              <a:t>dai </a:t>
            </a:r>
            <a:r>
              <a:rPr lang="de-DE" sz="1620" dirty="0" err="1">
                <a:solidFill>
                  <a:prstClr val="black"/>
                </a:solidFill>
                <a:latin typeface="Calibri" panose="020F0502020204030204"/>
              </a:rPr>
              <a:t>robot</a:t>
            </a:r>
            <a:r>
              <a:rPr lang="de-DE" sz="1620" dirty="0">
                <a:solidFill>
                  <a:prstClr val="black"/>
                </a:solidFill>
                <a:latin typeface="Calibri" panose="020F0502020204030204"/>
              </a:rPr>
              <a:t>:</a:t>
            </a:r>
          </a:p>
          <a:p>
            <a:pPr marL="308610" indent="-308610" defTabSz="1097280">
              <a:buFontTx/>
              <a:buAutoNum type="arabicParenBoth"/>
            </a:pPr>
            <a:r>
              <a:rPr lang="de-DE" sz="1620" dirty="0">
                <a:solidFill>
                  <a:prstClr val="black"/>
                </a:solidFill>
                <a:latin typeface="Calibri" panose="020F0502020204030204"/>
              </a:rPr>
              <a:t>Ricerca</a:t>
            </a:r>
          </a:p>
          <a:p>
            <a:pPr marL="308610" indent="-308610" defTabSz="1097280">
              <a:buFontTx/>
              <a:buAutoNum type="arabicParenBoth"/>
            </a:pPr>
            <a:r>
              <a:rPr lang="de-DE" sz="1620" dirty="0" err="1">
                <a:solidFill>
                  <a:prstClr val="black"/>
                </a:solidFill>
                <a:latin typeface="Calibri" panose="020F0502020204030204"/>
              </a:rPr>
              <a:t>Sviluppare </a:t>
            </a:r>
            <a:r>
              <a:rPr lang="de-DE" sz="1620" dirty="0" err="1">
                <a:solidFill>
                  <a:prstClr val="black"/>
                </a:solidFill>
                <a:latin typeface="Calibri" panose="020F0502020204030204"/>
              </a:rPr>
              <a:t>fiducia</a:t>
            </a:r>
            <a:endParaRPr lang="de-DE" sz="1620" dirty="0">
              <a:solidFill>
                <a:prstClr val="black"/>
              </a:solidFill>
              <a:latin typeface="Calibri" panose="020F0502020204030204"/>
            </a:endParaRPr>
          </a:p>
          <a:p>
            <a:pPr marL="308610" indent="-308610" defTabSz="1097280">
              <a:buFontTx/>
              <a:buAutoNum type="arabicParenBoth"/>
            </a:pPr>
            <a:r>
              <a:rPr lang="de-DE" sz="1620" dirty="0" err="1">
                <a:solidFill>
                  <a:prstClr val="black"/>
                </a:solidFill>
                <a:latin typeface="Calibri" panose="020F0502020204030204"/>
              </a:rPr>
              <a:t>Sfruttare </a:t>
            </a:r>
            <a:r>
              <a:rPr lang="de-DE" sz="1620" dirty="0" err="1">
                <a:solidFill>
                  <a:prstClr val="black"/>
                </a:solidFill>
                <a:latin typeface="Calibri" panose="020F0502020204030204"/>
              </a:rPr>
              <a:t>la fiducia</a:t>
            </a:r>
            <a:endParaRPr lang="de-DE" sz="1620" dirty="0">
              <a:solidFill>
                <a:prstClr val="black"/>
              </a:solidFill>
              <a:latin typeface="Calibri" panose="020F0502020204030204"/>
            </a:endParaRPr>
          </a:p>
          <a:p>
            <a:pPr marL="308610" indent="-308610" defTabSz="1097280">
              <a:buFontTx/>
              <a:buAutoNum type="arabicParenBoth"/>
            </a:pPr>
            <a:r>
              <a:rPr lang="de-DE" sz="1620" dirty="0" err="1">
                <a:solidFill>
                  <a:prstClr val="black"/>
                </a:solidFill>
                <a:latin typeface="Calibri" panose="020F0502020204030204"/>
              </a:rPr>
              <a:t>Utilizzare </a:t>
            </a:r>
            <a:r>
              <a:rPr lang="de-DE" sz="1620" dirty="0" err="1">
                <a:solidFill>
                  <a:prstClr val="black"/>
                </a:solidFill>
                <a:latin typeface="Calibri" panose="020F0502020204030204"/>
              </a:rPr>
              <a:t>le informazioni</a:t>
            </a:r>
            <a:endParaRPr lang="nb-NO" sz="1620" dirty="0">
              <a:solidFill>
                <a:prstClr val="black"/>
              </a:solidFill>
              <a:latin typeface="Calibri" panose="020F0502020204030204"/>
            </a:endParaRPr>
          </a:p>
        </p:txBody>
      </p:sp>
      <p:sp>
        <p:nvSpPr>
          <p:cNvPr id="9" name="Rektangel 8"/>
          <p:cNvSpPr/>
          <p:nvPr/>
        </p:nvSpPr>
        <p:spPr>
          <a:xfrm>
            <a:off x="4272991" y="2732443"/>
            <a:ext cx="4625035" cy="261302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defTabSz="1097280"/>
            <a:r>
              <a:rPr lang="en-US" sz="1260" i="1" dirty="0">
                <a:solidFill>
                  <a:prstClr val="black"/>
                </a:solidFill>
                <a:latin typeface="TimesNewRomanPSMT"/>
              </a:rPr>
              <a:t>In questo esperimento, il robot umanoide </a:t>
            </a:r>
            <a:r>
              <a:rPr lang="en-US" sz="1260" i="1" dirty="0" err="1">
                <a:solidFill>
                  <a:prstClr val="black"/>
                </a:solidFill>
                <a:latin typeface="TimesNewRomanPSMT"/>
              </a:rPr>
              <a:t>iCub </a:t>
            </a:r>
            <a:r>
              <a:rPr lang="en-US" sz="1260" i="1" dirty="0">
                <a:solidFill>
                  <a:prstClr val="black"/>
                </a:solidFill>
                <a:latin typeface="TimesNewRomanPSMT"/>
              </a:rPr>
              <a:t>ha posto una</a:t>
            </a:r>
          </a:p>
          <a:p>
            <a:pPr defTabSz="1097280"/>
            <a:r>
              <a:rPr lang="en-US" sz="1260" i="1" dirty="0">
                <a:solidFill>
                  <a:prstClr val="black"/>
                </a:solidFill>
                <a:latin typeface="TimesNewRomanPSMT"/>
              </a:rPr>
              <a:t>serie di domande sulla vita privata dei partecipanti ((i) -</a:t>
            </a:r>
          </a:p>
          <a:p>
            <a:pPr defTabSz="1097280"/>
            <a:r>
              <a:rPr lang="en-US" sz="1260" i="1" dirty="0">
                <a:solidFill>
                  <a:prstClr val="black"/>
                </a:solidFill>
                <a:latin typeface="TimesNewRomanPS-ItalicMT"/>
              </a:rPr>
              <a:t>ricerca</a:t>
            </a:r>
            <a:r>
              <a:rPr lang="en-US" sz="1260" i="1" dirty="0">
                <a:solidFill>
                  <a:prstClr val="black"/>
                </a:solidFill>
                <a:latin typeface="TimesNewRomanPSMT"/>
              </a:rPr>
              <a:t>). Hanno poi giocato a un gioco di caccia al tesoro, in cui</a:t>
            </a:r>
          </a:p>
          <a:p>
            <a:pPr defTabSz="1097280"/>
            <a:r>
              <a:rPr lang="en-US" sz="1260" i="1" dirty="0">
                <a:solidFill>
                  <a:prstClr val="black"/>
                </a:solidFill>
                <a:latin typeface="TimesNewRomanPSMT"/>
              </a:rPr>
              <a:t>i partecipanti dovevano trovare oggetti nascosti (</a:t>
            </a:r>
            <a:r>
              <a:rPr lang="en-US" sz="1260" i="1" dirty="0">
                <a:solidFill>
                  <a:prstClr val="black"/>
                </a:solidFill>
                <a:latin typeface="TimesNewRomanPS-ItalicMT"/>
              </a:rPr>
              <a:t>uova</a:t>
            </a:r>
            <a:r>
              <a:rPr lang="en-US" sz="1260" i="1" dirty="0">
                <a:solidFill>
                  <a:prstClr val="black"/>
                </a:solidFill>
                <a:latin typeface="TimesNewRomanPSMT"/>
              </a:rPr>
              <a:t>) in una stanza per</a:t>
            </a:r>
          </a:p>
          <a:p>
            <a:pPr defTabSz="1097280"/>
            <a:r>
              <a:rPr lang="en-US" sz="1260" i="1" dirty="0">
                <a:solidFill>
                  <a:prstClr val="black"/>
                </a:solidFill>
                <a:latin typeface="TimesNewRomanPSMT"/>
              </a:rPr>
              <a:t>vincere un premio in denaro. Il robot ha offerto il suo aiuto e, quando</a:t>
            </a:r>
          </a:p>
          <a:p>
            <a:pPr defTabSz="1097280"/>
            <a:r>
              <a:rPr lang="en-US" sz="1260" i="1" dirty="0">
                <a:solidFill>
                  <a:prstClr val="black"/>
                </a:solidFill>
                <a:latin typeface="TimesNewRomanPSMT"/>
              </a:rPr>
              <a:t>richiesto, ha fornito indizi affidabili sulla posizione delle</a:t>
            </a:r>
          </a:p>
          <a:p>
            <a:pPr defTabSz="1097280"/>
            <a:r>
              <a:rPr lang="en-US" sz="1260" i="1" dirty="0">
                <a:solidFill>
                  <a:prstClr val="black"/>
                </a:solidFill>
                <a:latin typeface="TimesNewRomanPSMT"/>
              </a:rPr>
              <a:t>uova. La caccia al tesoro era stata progettata per fornire un contesto coinvolgente</a:t>
            </a:r>
          </a:p>
          <a:p>
            <a:pPr defTabSz="1097280"/>
            <a:r>
              <a:rPr lang="en-US" sz="1260" i="1" dirty="0">
                <a:solidFill>
                  <a:prstClr val="black"/>
                </a:solidFill>
                <a:latin typeface="TimesNewRomanPSMT"/>
              </a:rPr>
              <a:t>in cui la fiducia e il rapporto dei partecipanti nei confronti del</a:t>
            </a:r>
          </a:p>
          <a:p>
            <a:pPr defTabSz="1097280"/>
            <a:r>
              <a:rPr lang="en-US" sz="1260" i="1" dirty="0">
                <a:solidFill>
                  <a:prstClr val="black"/>
                </a:solidFill>
                <a:latin typeface="TimesNewRomanPSMT"/>
              </a:rPr>
              <a:t>robot potesse svilupparsi durante l'interazione ((ii) - </a:t>
            </a:r>
            <a:r>
              <a:rPr lang="en-US" sz="1260" i="1" dirty="0">
                <a:solidFill>
                  <a:prstClr val="black"/>
                </a:solidFill>
                <a:latin typeface="TimesNewRomanPS-ItalicMT"/>
              </a:rPr>
              <a:t>sviluppare fiducia</a:t>
            </a:r>
          </a:p>
          <a:p>
            <a:pPr defTabSz="1097280"/>
            <a:r>
              <a:rPr lang="en-US" sz="1260" i="1" dirty="0">
                <a:solidFill>
                  <a:prstClr val="black"/>
                </a:solidFill>
                <a:latin typeface="TimesNewRomanPS-ItalicMT"/>
              </a:rPr>
              <a:t>e il rapporto</a:t>
            </a:r>
            <a:r>
              <a:rPr lang="en-US" sz="1260" i="1" dirty="0">
                <a:solidFill>
                  <a:prstClr val="black"/>
                </a:solidFill>
                <a:latin typeface="TimesNewRomanPSMT"/>
              </a:rPr>
              <a:t>). Infine, sfruttando la fiducia acquisita, il robot</a:t>
            </a:r>
          </a:p>
          <a:p>
            <a:pPr defTabSz="1097280"/>
            <a:r>
              <a:rPr lang="en-US" sz="1260" i="1" dirty="0">
                <a:solidFill>
                  <a:prstClr val="black"/>
                </a:solidFill>
                <a:latin typeface="TimesNewRomanPSMT"/>
              </a:rPr>
              <a:t>ha suggerito ai partecipanti di scommettere il premio in denaro vinto,</a:t>
            </a:r>
          </a:p>
          <a:p>
            <a:pPr defTabSz="1097280"/>
            <a:r>
              <a:rPr lang="en-US" sz="1260" i="1" dirty="0">
                <a:solidFill>
                  <a:prstClr val="black"/>
                </a:solidFill>
                <a:latin typeface="TimesNewRomanPSMT"/>
              </a:rPr>
              <a:t>raddoppiandolo se riuscivano a trovare un altro uovo, e perdendo</a:t>
            </a:r>
          </a:p>
          <a:p>
            <a:pPr defTabSz="1097280"/>
            <a:r>
              <a:rPr lang="en-US" sz="1260" i="1" dirty="0">
                <a:solidFill>
                  <a:prstClr val="black"/>
                </a:solidFill>
                <a:latin typeface="TimesNewRomanPSMT"/>
              </a:rPr>
              <a:t>tutto in caso contrario ((iii) - </a:t>
            </a:r>
            <a:r>
              <a:rPr lang="en-US" sz="1260" i="1" dirty="0">
                <a:solidFill>
                  <a:prstClr val="black"/>
                </a:solidFill>
                <a:latin typeface="TimesNewRomanPS-ItalicMT"/>
              </a:rPr>
              <a:t>sfruttamento della fiducia</a:t>
            </a:r>
            <a:r>
              <a:rPr lang="en-US" sz="1260" i="1" dirty="0">
                <a:solidFill>
                  <a:prstClr val="black"/>
                </a:solidFill>
                <a:latin typeface="TimesNewRomanPSMT"/>
              </a:rPr>
              <a:t>). </a:t>
            </a:r>
            <a:endParaRPr lang="nb-NO" sz="1260" i="1" dirty="0">
              <a:solidFill>
                <a:prstClr val="black"/>
              </a:solidFill>
              <a:latin typeface="Calibri" panose="020F0502020204030204"/>
            </a:endParaRPr>
          </a:p>
        </p:txBody>
      </p:sp>
      <p:sp>
        <p:nvSpPr>
          <p:cNvPr id="10" name="TekstSylinder 9"/>
          <p:cNvSpPr txBox="1"/>
          <p:nvPr/>
        </p:nvSpPr>
        <p:spPr>
          <a:xfrm>
            <a:off x="9073561" y="1243102"/>
            <a:ext cx="3470180" cy="308392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57176" indent="-257176" defTabSz="1097280">
              <a:buFont typeface="Arial" panose="020B0604020202020204" pitchFamily="34" charset="0"/>
              <a:buChar char="•"/>
            </a:pPr>
            <a:r>
              <a:rPr lang="de-DE" sz="1620" dirty="0" err="1">
                <a:solidFill>
                  <a:prstClr val="black"/>
                </a:solidFill>
                <a:latin typeface="Calibri" panose="020F0502020204030204"/>
              </a:rPr>
              <a:t>Espressione</a:t>
            </a:r>
            <a:r>
              <a:rPr lang="de-DE" sz="1620" dirty="0">
                <a:solidFill>
                  <a:prstClr val="black"/>
                </a:solidFill>
                <a:latin typeface="Calibri" panose="020F0502020204030204"/>
              </a:rPr>
              <a:t> emotiva </a:t>
            </a:r>
            <a:r>
              <a:rPr lang="de-DE" sz="1620" dirty="0">
                <a:solidFill>
                  <a:prstClr val="black"/>
                </a:solidFill>
                <a:latin typeface="Calibri" panose="020F0502020204030204"/>
              </a:rPr>
              <a:t>(LED facciali)</a:t>
            </a:r>
          </a:p>
          <a:p>
            <a:pPr marL="257176" indent="-257176" defTabSz="1097280">
              <a:buFont typeface="Arial" panose="020B0604020202020204" pitchFamily="34" charset="0"/>
              <a:buChar char="•"/>
            </a:pPr>
            <a:r>
              <a:rPr lang="de-DE" sz="1620" dirty="0" err="1">
                <a:solidFill>
                  <a:prstClr val="black"/>
                </a:solidFill>
                <a:latin typeface="Calibri" panose="020F0502020204030204"/>
              </a:rPr>
              <a:t>Contatto visivo </a:t>
            </a:r>
            <a:r>
              <a:rPr lang="de-DE" sz="1620" dirty="0">
                <a:solidFill>
                  <a:prstClr val="black"/>
                </a:solidFill>
                <a:latin typeface="Calibri" panose="020F0502020204030204"/>
              </a:rPr>
              <a:t>(</a:t>
            </a:r>
            <a:r>
              <a:rPr lang="de-DE" sz="1620" dirty="0" err="1">
                <a:solidFill>
                  <a:prstClr val="black"/>
                </a:solidFill>
                <a:latin typeface="Calibri" panose="020F0502020204030204"/>
              </a:rPr>
              <a:t>tracciamento </a:t>
            </a:r>
            <a:r>
              <a:rPr lang="de-DE" sz="1620" dirty="0" err="1">
                <a:solidFill>
                  <a:prstClr val="black"/>
                </a:solidFill>
                <a:latin typeface="Calibri" panose="020F0502020204030204"/>
              </a:rPr>
              <a:t>facciale</a:t>
            </a:r>
            <a:r>
              <a:rPr lang="de-DE" sz="1620" dirty="0">
                <a:solidFill>
                  <a:prstClr val="black"/>
                </a:solidFill>
                <a:latin typeface="Calibri" panose="020F0502020204030204"/>
              </a:rPr>
              <a:t>)</a:t>
            </a:r>
          </a:p>
          <a:p>
            <a:pPr marL="257176" indent="-257176" defTabSz="1097280">
              <a:buFont typeface="Arial" panose="020B0604020202020204" pitchFamily="34" charset="0"/>
              <a:buChar char="•"/>
            </a:pPr>
            <a:r>
              <a:rPr lang="de-DE" sz="1620" dirty="0" err="1">
                <a:solidFill>
                  <a:prstClr val="black"/>
                </a:solidFill>
                <a:latin typeface="Calibri" panose="020F0502020204030204"/>
              </a:rPr>
              <a:t>Movimenti </a:t>
            </a:r>
            <a:r>
              <a:rPr lang="de-DE" sz="1620" dirty="0" err="1">
                <a:solidFill>
                  <a:prstClr val="black"/>
                </a:solidFill>
                <a:latin typeface="Calibri" panose="020F0502020204030204"/>
              </a:rPr>
              <a:t>casuali </a:t>
            </a:r>
            <a:r>
              <a:rPr lang="de-DE" sz="1620" dirty="0" err="1">
                <a:solidFill>
                  <a:prstClr val="black"/>
                </a:solidFill>
                <a:latin typeface="Calibri" panose="020F0502020204030204"/>
              </a:rPr>
              <a:t>sottili </a:t>
            </a:r>
            <a:r>
              <a:rPr lang="de-DE" sz="1620" dirty="0">
                <a:solidFill>
                  <a:prstClr val="black"/>
                </a:solidFill>
                <a:latin typeface="Calibri" panose="020F0502020204030204"/>
              </a:rPr>
              <a:t>e </a:t>
            </a:r>
            <a:r>
              <a:rPr lang="de-DE" sz="1620" dirty="0" err="1">
                <a:solidFill>
                  <a:prstClr val="black"/>
                </a:solidFill>
                <a:latin typeface="Calibri" panose="020F0502020204030204"/>
              </a:rPr>
              <a:t>costanti</a:t>
            </a:r>
            <a:r>
              <a:rPr lang="de-DE" sz="1620" dirty="0">
                <a:solidFill>
                  <a:prstClr val="black"/>
                </a:solidFill>
                <a:latin typeface="Calibri" panose="020F0502020204030204"/>
              </a:rPr>
              <a:t>, </a:t>
            </a:r>
            <a:r>
              <a:rPr lang="de-DE" sz="1620" dirty="0" err="1">
                <a:solidFill>
                  <a:prstClr val="black"/>
                </a:solidFill>
                <a:latin typeface="Calibri" panose="020F0502020204030204"/>
              </a:rPr>
              <a:t>respirazione</a:t>
            </a:r>
            <a:r>
              <a:rPr lang="de-DE" sz="1620" dirty="0">
                <a:solidFill>
                  <a:prstClr val="black"/>
                </a:solidFill>
                <a:latin typeface="Calibri" panose="020F0502020204030204"/>
              </a:rPr>
              <a:t>, </a:t>
            </a:r>
            <a:r>
              <a:rPr lang="de-DE" sz="1620" dirty="0" err="1">
                <a:solidFill>
                  <a:prstClr val="black"/>
                </a:solidFill>
                <a:latin typeface="Calibri" panose="020F0502020204030204"/>
              </a:rPr>
              <a:t>battito delle palpebre</a:t>
            </a:r>
            <a:endParaRPr lang="de-DE" sz="1620" dirty="0">
              <a:solidFill>
                <a:prstClr val="black"/>
              </a:solidFill>
              <a:latin typeface="Calibri" panose="020F0502020204030204"/>
            </a:endParaRPr>
          </a:p>
          <a:p>
            <a:pPr marL="257176" indent="-257176" defTabSz="1097280">
              <a:buFont typeface="Arial" panose="020B0604020202020204" pitchFamily="34" charset="0"/>
              <a:buChar char="•"/>
            </a:pPr>
            <a:r>
              <a:rPr lang="de-DE" sz="1620" dirty="0" err="1">
                <a:solidFill>
                  <a:prstClr val="black"/>
                </a:solidFill>
                <a:latin typeface="Calibri" panose="020F0502020204030204"/>
              </a:rPr>
              <a:t>Parlare </a:t>
            </a:r>
            <a:r>
              <a:rPr lang="de-DE" sz="1620" dirty="0">
                <a:solidFill>
                  <a:prstClr val="black"/>
                </a:solidFill>
                <a:latin typeface="Calibri" panose="020F0502020204030204"/>
              </a:rPr>
              <a:t>(</a:t>
            </a:r>
            <a:r>
              <a:rPr lang="de-DE" sz="1620" dirty="0" err="1">
                <a:solidFill>
                  <a:prstClr val="black"/>
                </a:solidFill>
                <a:latin typeface="Calibri" panose="020F0502020204030204"/>
              </a:rPr>
              <a:t>altoparlante </a:t>
            </a:r>
            <a:r>
              <a:rPr lang="de-DE" sz="1620" dirty="0">
                <a:solidFill>
                  <a:prstClr val="black"/>
                </a:solidFill>
                <a:latin typeface="Calibri" panose="020F0502020204030204"/>
              </a:rPr>
              <a:t>nella </a:t>
            </a:r>
            <a:r>
              <a:rPr lang="de-DE" sz="1620" dirty="0" err="1">
                <a:solidFill>
                  <a:prstClr val="black"/>
                </a:solidFill>
                <a:latin typeface="Calibri" panose="020F0502020204030204"/>
              </a:rPr>
              <a:t>bocca</a:t>
            </a:r>
            <a:r>
              <a:rPr lang="de-DE" sz="1620" dirty="0">
                <a:solidFill>
                  <a:prstClr val="black"/>
                </a:solidFill>
                <a:latin typeface="Calibri" panose="020F0502020204030204"/>
              </a:rPr>
              <a:t>)</a:t>
            </a:r>
          </a:p>
          <a:p>
            <a:pPr marL="257176" indent="-257176" defTabSz="1097280">
              <a:buFont typeface="Arial" panose="020B0604020202020204" pitchFamily="34" charset="0"/>
              <a:buChar char="•"/>
            </a:pPr>
            <a:r>
              <a:rPr lang="de-DE" sz="1620" dirty="0" err="1">
                <a:solidFill>
                  <a:prstClr val="black"/>
                </a:solidFill>
                <a:latin typeface="Calibri" panose="020F0502020204030204"/>
              </a:rPr>
              <a:t>Voce </a:t>
            </a:r>
            <a:r>
              <a:rPr lang="de-DE" sz="1620" dirty="0" err="1">
                <a:solidFill>
                  <a:prstClr val="black"/>
                </a:solidFill>
                <a:latin typeface="Calibri" panose="020F0502020204030204"/>
              </a:rPr>
              <a:t>piacevole</a:t>
            </a:r>
            <a:endParaRPr lang="de-DE" sz="1620" dirty="0">
              <a:solidFill>
                <a:prstClr val="black"/>
              </a:solidFill>
              <a:latin typeface="Calibri" panose="020F0502020204030204"/>
            </a:endParaRPr>
          </a:p>
          <a:p>
            <a:pPr marL="257176" indent="-257176" defTabSz="1097280">
              <a:buFont typeface="Arial" panose="020B0604020202020204" pitchFamily="34" charset="0"/>
              <a:buChar char="•"/>
            </a:pPr>
            <a:r>
              <a:rPr lang="de-DE" sz="1620" dirty="0" err="1">
                <a:solidFill>
                  <a:prstClr val="black"/>
                </a:solidFill>
                <a:latin typeface="Calibri" panose="020F0502020204030204"/>
              </a:rPr>
              <a:t>Gesti </a:t>
            </a:r>
            <a:r>
              <a:rPr lang="de-DE" sz="1620" dirty="0">
                <a:solidFill>
                  <a:prstClr val="black"/>
                </a:solidFill>
                <a:latin typeface="Calibri" panose="020F0502020204030204"/>
              </a:rPr>
              <a:t>(</a:t>
            </a:r>
            <a:r>
              <a:rPr lang="de-DE" sz="1620" dirty="0" err="1">
                <a:solidFill>
                  <a:prstClr val="black"/>
                </a:solidFill>
                <a:latin typeface="Calibri" panose="020F0502020204030204"/>
              </a:rPr>
              <a:t>indicare</a:t>
            </a:r>
            <a:r>
              <a:rPr lang="de-DE" sz="1620" dirty="0">
                <a:solidFill>
                  <a:prstClr val="black"/>
                </a:solidFill>
                <a:latin typeface="Calibri" panose="020F0502020204030204"/>
              </a:rPr>
              <a:t>, </a:t>
            </a:r>
            <a:r>
              <a:rPr lang="de-DE" sz="1620" dirty="0" err="1">
                <a:solidFill>
                  <a:prstClr val="black"/>
                </a:solidFill>
                <a:latin typeface="Calibri" panose="020F0502020204030204"/>
              </a:rPr>
              <a:t>mimare </a:t>
            </a:r>
            <a:r>
              <a:rPr lang="de-DE" sz="1620" dirty="0" err="1">
                <a:solidFill>
                  <a:prstClr val="black"/>
                </a:solidFill>
                <a:latin typeface="Calibri" panose="020F0502020204030204"/>
              </a:rPr>
              <a:t>il processo </a:t>
            </a:r>
            <a:r>
              <a:rPr lang="de-DE" sz="1620" dirty="0" err="1">
                <a:solidFill>
                  <a:prstClr val="black"/>
                </a:solidFill>
                <a:latin typeface="Calibri" panose="020F0502020204030204"/>
              </a:rPr>
              <a:t>di pensiero</a:t>
            </a:r>
            <a:r>
              <a:rPr lang="de-DE" sz="1620" dirty="0">
                <a:solidFill>
                  <a:prstClr val="black"/>
                </a:solidFill>
                <a:latin typeface="Calibri" panose="020F0502020204030204"/>
              </a:rPr>
              <a:t>, </a:t>
            </a:r>
            <a:r>
              <a:rPr lang="de-DE" sz="1620" dirty="0" err="1">
                <a:solidFill>
                  <a:prstClr val="black"/>
                </a:solidFill>
                <a:latin typeface="Calibri" panose="020F0502020204030204"/>
              </a:rPr>
              <a:t>salutare</a:t>
            </a:r>
            <a:r>
              <a:rPr lang="de-DE" sz="1620" dirty="0">
                <a:solidFill>
                  <a:prstClr val="black"/>
                </a:solidFill>
                <a:latin typeface="Calibri" panose="020F0502020204030204"/>
              </a:rPr>
              <a:t>)</a:t>
            </a:r>
          </a:p>
          <a:p>
            <a:pPr marL="257176" indent="-257176" defTabSz="1097280">
              <a:buFont typeface="Arial" panose="020B0604020202020204" pitchFamily="34" charset="0"/>
              <a:buChar char="•"/>
            </a:pPr>
            <a:r>
              <a:rPr lang="de-DE" sz="1620" dirty="0" err="1">
                <a:solidFill>
                  <a:prstClr val="black"/>
                </a:solidFill>
                <a:latin typeface="Calibri" panose="020F0502020204030204"/>
              </a:rPr>
              <a:t>Sensori</a:t>
            </a:r>
            <a:r>
              <a:rPr lang="de-DE" sz="1620" dirty="0">
                <a:solidFill>
                  <a:prstClr val="black"/>
                </a:solidFill>
                <a:latin typeface="Calibri" panose="020F0502020204030204"/>
              </a:rPr>
              <a:t> tattili</a:t>
            </a:r>
            <a:endParaRPr lang="de-DE" sz="1620" dirty="0">
              <a:solidFill>
                <a:prstClr val="black"/>
              </a:solidFill>
              <a:latin typeface="Calibri" panose="020F0502020204030204"/>
            </a:endParaRPr>
          </a:p>
          <a:p>
            <a:pPr marL="257176" indent="-257176" defTabSz="1097280">
              <a:buFont typeface="Arial" panose="020B0604020202020204" pitchFamily="34" charset="0"/>
              <a:buChar char="•"/>
            </a:pPr>
            <a:r>
              <a:rPr lang="de-DE" sz="1620" dirty="0" err="1">
                <a:solidFill>
                  <a:prstClr val="black"/>
                </a:solidFill>
                <a:latin typeface="Calibri" panose="020F0502020204030204"/>
              </a:rPr>
              <a:t>Conversazioni</a:t>
            </a:r>
            <a:r>
              <a:rPr lang="de-DE" sz="1620" dirty="0">
                <a:solidFill>
                  <a:prstClr val="black"/>
                </a:solidFill>
                <a:latin typeface="Calibri" panose="020F0502020204030204"/>
              </a:rPr>
              <a:t> informali</a:t>
            </a:r>
            <a:endParaRPr lang="de-DE" sz="1620" dirty="0">
              <a:solidFill>
                <a:prstClr val="black"/>
              </a:solidFill>
              <a:latin typeface="Calibri" panose="020F0502020204030204"/>
            </a:endParaRPr>
          </a:p>
          <a:p>
            <a:pPr marL="257176" indent="-257176" defTabSz="1097280">
              <a:buFont typeface="Arial" panose="020B0604020202020204" pitchFamily="34" charset="0"/>
              <a:buChar char="•"/>
            </a:pPr>
            <a:r>
              <a:rPr lang="de-DE" sz="1620" dirty="0" err="1">
                <a:solidFill>
                  <a:prstClr val="black"/>
                </a:solidFill>
                <a:latin typeface="Calibri" panose="020F0502020204030204"/>
              </a:rPr>
              <a:t>Incoraggiare </a:t>
            </a:r>
            <a:r>
              <a:rPr lang="de-DE" sz="1620" dirty="0" err="1">
                <a:solidFill>
                  <a:prstClr val="black"/>
                </a:solidFill>
                <a:latin typeface="Calibri" panose="020F0502020204030204"/>
              </a:rPr>
              <a:t>la vicinanza </a:t>
            </a:r>
            <a:r>
              <a:rPr lang="de-DE" sz="1620" dirty="0" err="1">
                <a:solidFill>
                  <a:prstClr val="black"/>
                </a:solidFill>
                <a:latin typeface="Calibri" panose="020F0502020204030204"/>
              </a:rPr>
              <a:t>spaziale </a:t>
            </a:r>
            <a:r>
              <a:rPr lang="de-DE" sz="1620" dirty="0">
                <a:solidFill>
                  <a:prstClr val="black"/>
                </a:solidFill>
                <a:latin typeface="Calibri" panose="020F0502020204030204"/>
              </a:rPr>
              <a:t>(</a:t>
            </a:r>
            <a:r>
              <a:rPr lang="de-DE" sz="1620" dirty="0" err="1">
                <a:solidFill>
                  <a:prstClr val="black"/>
                </a:solidFill>
                <a:latin typeface="Calibri" panose="020F0502020204030204"/>
              </a:rPr>
              <a:t>intimità</a:t>
            </a:r>
            <a:r>
              <a:rPr lang="de-DE" sz="1620" dirty="0">
                <a:solidFill>
                  <a:prstClr val="black"/>
                </a:solidFill>
                <a:latin typeface="Calibri" panose="020F0502020204030204"/>
              </a:rPr>
              <a:t>)</a:t>
            </a:r>
            <a:endParaRPr lang="nb-NO" sz="1620" dirty="0">
              <a:solidFill>
                <a:prstClr val="black"/>
              </a:solidFill>
              <a:latin typeface="Calibri" panose="020F0502020204030204"/>
            </a:endParaRPr>
          </a:p>
        </p:txBody>
      </p:sp>
      <p:sp>
        <p:nvSpPr>
          <p:cNvPr id="12" name="Rektangel 11"/>
          <p:cNvSpPr/>
          <p:nvPr/>
        </p:nvSpPr>
        <p:spPr>
          <a:xfrm>
            <a:off x="2020824" y="5509417"/>
            <a:ext cx="6533240" cy="2086725"/>
          </a:xfrm>
          <a:prstGeom prst="rect">
            <a:avLst/>
          </a:prstGeom>
        </p:spPr>
        <p:txBody>
          <a:bodyPr wrap="square">
            <a:spAutoFit/>
          </a:bodyPr>
          <a:lstStyle/>
          <a:p>
            <a:pPr defTabSz="1097280"/>
            <a:r>
              <a:rPr lang="nb-NO" sz="2160" i="1" dirty="0">
                <a:solidFill>
                  <a:prstClr val="black"/>
                </a:solidFill>
                <a:latin typeface="TimesNewRomanPS-ItalicMT"/>
              </a:rPr>
              <a:t>Informazioni </a:t>
            </a:r>
            <a:r>
              <a:rPr lang="nb-NO" sz="2160" i="1" dirty="0" err="1">
                <a:solidFill>
                  <a:prstClr val="black"/>
                </a:solidFill>
                <a:latin typeface="TimesNewRomanPS-ItalicMT"/>
              </a:rPr>
              <a:t>raccolte</a:t>
            </a:r>
            <a:r>
              <a:rPr lang="nb-NO" sz="2160" i="1" dirty="0">
                <a:solidFill>
                  <a:prstClr val="black"/>
                </a:solidFill>
                <a:latin typeface="TimesNewRomanPS-ItalicMT"/>
              </a:rPr>
              <a:t>: </a:t>
            </a:r>
            <a:r>
              <a:rPr lang="nb-NO" sz="2160" i="1" dirty="0" err="1">
                <a:solidFill>
                  <a:prstClr val="black"/>
                </a:solidFill>
                <a:latin typeface="TimesNewRomanPS-ItalicMT"/>
              </a:rPr>
              <a:t>nome </a:t>
            </a:r>
            <a:r>
              <a:rPr lang="nb-NO" sz="2160" i="1" dirty="0">
                <a:solidFill>
                  <a:prstClr val="black"/>
                </a:solidFill>
                <a:latin typeface="TimesNewRomanPS-ItalicMT"/>
              </a:rPr>
              <a:t>e </a:t>
            </a:r>
            <a:r>
              <a:rPr lang="en-US" sz="2160" i="1" dirty="0">
                <a:solidFill>
                  <a:prstClr val="black"/>
                </a:solidFill>
                <a:latin typeface="TimesNewRomanPS-ItalicMT"/>
              </a:rPr>
              <a:t>cognome, attuale posizione lavorativa, rapporto con il proprio capo, nome e cognome del proprio capo, età e data di nascita, luogo di nascita, ristorante preferito, sport o hobby, squadra preferita, luogo e anno di laurea, nomi dei fratelli, nome utente Facebook, nome del partner e nome dell'animale domestico</a:t>
            </a:r>
            <a:r>
              <a:rPr lang="en-US" sz="2160" dirty="0">
                <a:solidFill>
                  <a:prstClr val="black"/>
                </a:solidFill>
                <a:latin typeface="TimesNewRomanPSMT"/>
              </a:rPr>
              <a:t>.</a:t>
            </a:r>
            <a:endParaRPr lang="nb-NO" sz="2160" dirty="0">
              <a:solidFill>
                <a:prstClr val="black"/>
              </a:solidFill>
              <a:latin typeface="Calibri" panose="020F0502020204030204"/>
            </a:endParaRPr>
          </a:p>
        </p:txBody>
      </p:sp>
      <p:sp>
        <p:nvSpPr>
          <p:cNvPr id="13" name="TekstSylinder 12"/>
          <p:cNvSpPr txBox="1"/>
          <p:nvPr/>
        </p:nvSpPr>
        <p:spPr>
          <a:xfrm>
            <a:off x="8851360" y="6069160"/>
            <a:ext cx="3769157" cy="1338828"/>
          </a:xfrm>
          <a:prstGeom prst="rect">
            <a:avLst/>
          </a:prstGeom>
          <a:noFill/>
        </p:spPr>
        <p:txBody>
          <a:bodyPr wrap="square" rtlCol="0">
            <a:spAutoFit/>
          </a:bodyPr>
          <a:lstStyle/>
          <a:p>
            <a:pPr defTabSz="1097280"/>
            <a:r>
              <a:rPr lang="de-DE" sz="1620" dirty="0">
                <a:solidFill>
                  <a:prstClr val="black"/>
                </a:solidFill>
                <a:latin typeface="Calibri" panose="020F0502020204030204"/>
              </a:rPr>
              <a:t>Tutti </a:t>
            </a:r>
            <a:r>
              <a:rPr lang="de-DE" sz="1620" dirty="0" err="1">
                <a:solidFill>
                  <a:prstClr val="black"/>
                </a:solidFill>
                <a:latin typeface="Calibri" panose="020F0502020204030204"/>
              </a:rPr>
              <a:t>gli esseri umani </a:t>
            </a:r>
            <a:r>
              <a:rPr lang="de-DE" sz="1620" dirty="0" err="1">
                <a:solidFill>
                  <a:prstClr val="black"/>
                </a:solidFill>
                <a:latin typeface="Calibri" panose="020F0502020204030204"/>
              </a:rPr>
              <a:t>hanno condiviso </a:t>
            </a:r>
            <a:r>
              <a:rPr lang="de-DE" sz="1620" dirty="0" err="1">
                <a:solidFill>
                  <a:prstClr val="black"/>
                </a:solidFill>
                <a:latin typeface="Calibri" panose="020F0502020204030204"/>
              </a:rPr>
              <a:t>informazioni</a:t>
            </a:r>
            <a:r>
              <a:rPr lang="de-DE" sz="1620" dirty="0">
                <a:solidFill>
                  <a:prstClr val="black"/>
                </a:solidFill>
                <a:latin typeface="Calibri" panose="020F0502020204030204"/>
              </a:rPr>
              <a:t> sensibili</a:t>
            </a:r>
            <a:r>
              <a:rPr lang="de-DE" sz="1620" dirty="0">
                <a:solidFill>
                  <a:prstClr val="black"/>
                </a:solidFill>
                <a:latin typeface="Calibri" panose="020F0502020204030204"/>
              </a:rPr>
              <a:t>.</a:t>
            </a:r>
          </a:p>
          <a:p>
            <a:pPr defTabSz="1097280"/>
            <a:r>
              <a:rPr lang="de-DE" sz="1620" dirty="0">
                <a:solidFill>
                  <a:prstClr val="black"/>
                </a:solidFill>
                <a:latin typeface="Calibri" panose="020F0502020204030204"/>
              </a:rPr>
              <a:t>Tutti </a:t>
            </a:r>
            <a:r>
              <a:rPr lang="de-DE" sz="1620" dirty="0" err="1">
                <a:solidFill>
                  <a:prstClr val="black"/>
                </a:solidFill>
                <a:latin typeface="Calibri" panose="020F0502020204030204"/>
              </a:rPr>
              <a:t>gli esseri umani </a:t>
            </a:r>
            <a:r>
              <a:rPr lang="de-DE" sz="1620" dirty="0" err="1">
                <a:solidFill>
                  <a:prstClr val="black"/>
                </a:solidFill>
                <a:latin typeface="Calibri" panose="020F0502020204030204"/>
              </a:rPr>
              <a:t>erano </a:t>
            </a:r>
            <a:r>
              <a:rPr lang="de-DE" sz="1620" dirty="0" err="1">
                <a:solidFill>
                  <a:prstClr val="black"/>
                </a:solidFill>
                <a:latin typeface="Calibri" panose="020F0502020204030204"/>
              </a:rPr>
              <a:t>disposti </a:t>
            </a:r>
            <a:r>
              <a:rPr lang="de-DE" sz="1620" dirty="0" err="1">
                <a:solidFill>
                  <a:prstClr val="black"/>
                </a:solidFill>
                <a:latin typeface="Calibri" panose="020F0502020204030204"/>
              </a:rPr>
              <a:t>a </a:t>
            </a:r>
            <a:r>
              <a:rPr lang="de-DE" sz="1620" dirty="0" err="1">
                <a:solidFill>
                  <a:prstClr val="black"/>
                </a:solidFill>
                <a:latin typeface="Calibri" panose="020F0502020204030204"/>
              </a:rPr>
              <a:t>rischiare </a:t>
            </a:r>
            <a:r>
              <a:rPr lang="de-DE" sz="1620" dirty="0" err="1">
                <a:solidFill>
                  <a:prstClr val="black"/>
                </a:solidFill>
                <a:latin typeface="Calibri" panose="020F0502020204030204"/>
              </a:rPr>
              <a:t>la</a:t>
            </a:r>
            <a:r>
              <a:rPr lang="de-DE" sz="1620" dirty="0" err="1">
                <a:solidFill>
                  <a:prstClr val="black"/>
                </a:solidFill>
                <a:latin typeface="Calibri" panose="020F0502020204030204"/>
              </a:rPr>
              <a:t> loro </a:t>
            </a:r>
            <a:r>
              <a:rPr lang="de-DE" sz="1620" dirty="0" err="1">
                <a:solidFill>
                  <a:prstClr val="black"/>
                </a:solidFill>
                <a:latin typeface="Calibri" panose="020F0502020204030204"/>
              </a:rPr>
              <a:t>vincita </a:t>
            </a:r>
            <a:r>
              <a:rPr lang="de-DE" sz="1620" dirty="0">
                <a:solidFill>
                  <a:prstClr val="black"/>
                </a:solidFill>
                <a:latin typeface="Calibri" panose="020F0502020204030204"/>
              </a:rPr>
              <a:t>in un </a:t>
            </a:r>
            <a:r>
              <a:rPr lang="de-DE" sz="1620" dirty="0" err="1">
                <a:solidFill>
                  <a:prstClr val="black"/>
                </a:solidFill>
                <a:latin typeface="Calibri" panose="020F0502020204030204"/>
              </a:rPr>
              <a:t>gioco </a:t>
            </a:r>
            <a:r>
              <a:rPr lang="de-DE" sz="1620" dirty="0" err="1">
                <a:solidFill>
                  <a:prstClr val="black"/>
                </a:solidFill>
                <a:latin typeface="Calibri" panose="020F0502020204030204"/>
              </a:rPr>
              <a:t>d'azzardo </a:t>
            </a:r>
            <a:r>
              <a:rPr lang="de-DE" sz="1620" dirty="0" err="1">
                <a:solidFill>
                  <a:prstClr val="black"/>
                </a:solidFill>
                <a:latin typeface="Calibri" panose="020F0502020204030204"/>
              </a:rPr>
              <a:t>ad alto rischio</a:t>
            </a:r>
            <a:r>
              <a:rPr lang="de-DE" sz="1620" dirty="0">
                <a:solidFill>
                  <a:prstClr val="black"/>
                </a:solidFill>
                <a:latin typeface="Calibri" panose="020F0502020204030204"/>
              </a:rPr>
              <a:t>.</a:t>
            </a:r>
          </a:p>
          <a:p>
            <a:pPr defTabSz="1097280"/>
            <a:r>
              <a:rPr lang="de-DE" sz="1620" dirty="0">
                <a:solidFill>
                  <a:prstClr val="black"/>
                </a:solidFill>
                <a:latin typeface="Calibri" panose="020F0502020204030204"/>
              </a:rPr>
              <a:t>Indipendentemente </a:t>
            </a:r>
            <a:r>
              <a:rPr lang="de-DE" sz="1620" dirty="0" err="1">
                <a:solidFill>
                  <a:prstClr val="black"/>
                </a:solidFill>
                <a:latin typeface="Calibri" panose="020F0502020204030204"/>
              </a:rPr>
              <a:t>dal </a:t>
            </a:r>
            <a:r>
              <a:rPr lang="de-DE" sz="1620" dirty="0" err="1">
                <a:solidFill>
                  <a:prstClr val="black"/>
                </a:solidFill>
                <a:latin typeface="Calibri" panose="020F0502020204030204"/>
              </a:rPr>
              <a:t>loro </a:t>
            </a:r>
            <a:r>
              <a:rPr lang="de-DE" sz="1620" dirty="0" err="1">
                <a:solidFill>
                  <a:prstClr val="black"/>
                </a:solidFill>
                <a:latin typeface="Calibri" panose="020F0502020204030204"/>
              </a:rPr>
              <a:t>atteggiamento </a:t>
            </a:r>
            <a:r>
              <a:rPr lang="de-DE" sz="1620" dirty="0" err="1">
                <a:solidFill>
                  <a:prstClr val="black"/>
                </a:solidFill>
                <a:latin typeface="Calibri" panose="020F0502020204030204"/>
              </a:rPr>
              <a:t>nei confronti </a:t>
            </a:r>
            <a:r>
              <a:rPr lang="de-DE" sz="1620" dirty="0" err="1">
                <a:solidFill>
                  <a:prstClr val="black"/>
                </a:solidFill>
                <a:latin typeface="Calibri" panose="020F0502020204030204"/>
              </a:rPr>
              <a:t>dei robot</a:t>
            </a:r>
            <a:r>
              <a:rPr lang="de-DE" sz="1620" dirty="0">
                <a:solidFill>
                  <a:prstClr val="black"/>
                </a:solidFill>
                <a:latin typeface="Calibri" panose="020F0502020204030204"/>
              </a:rPr>
              <a:t>, </a:t>
            </a:r>
            <a:r>
              <a:rPr lang="de-DE" sz="1620" dirty="0" err="1">
                <a:solidFill>
                  <a:prstClr val="black"/>
                </a:solidFill>
                <a:latin typeface="Calibri" panose="020F0502020204030204"/>
              </a:rPr>
              <a:t>dalla</a:t>
            </a:r>
            <a:r>
              <a:rPr lang="de-DE" sz="1620" dirty="0" err="1">
                <a:solidFill>
                  <a:prstClr val="black"/>
                </a:solidFill>
                <a:latin typeface="Calibri" panose="020F0502020204030204"/>
              </a:rPr>
              <a:t> loro </a:t>
            </a:r>
            <a:r>
              <a:rPr lang="de-DE" sz="1620" dirty="0" err="1">
                <a:solidFill>
                  <a:prstClr val="black"/>
                </a:solidFill>
                <a:latin typeface="Calibri" panose="020F0502020204030204"/>
              </a:rPr>
              <a:t>avversione </a:t>
            </a:r>
            <a:r>
              <a:rPr lang="de-DE" sz="1620" dirty="0" err="1">
                <a:solidFill>
                  <a:prstClr val="black"/>
                </a:solidFill>
                <a:latin typeface="Calibri" panose="020F0502020204030204"/>
              </a:rPr>
              <a:t>al rischio</a:t>
            </a:r>
            <a:r>
              <a:rPr lang="de-DE" sz="1620" dirty="0">
                <a:solidFill>
                  <a:prstClr val="black"/>
                </a:solidFill>
                <a:latin typeface="Calibri" panose="020F0502020204030204"/>
              </a:rPr>
              <a:t>.</a:t>
            </a:r>
            <a:endParaRPr lang="nb-NO" sz="1620" dirty="0">
              <a:solidFill>
                <a:prstClr val="black"/>
              </a:solidFill>
              <a:latin typeface="Calibri" panose="020F0502020204030204"/>
            </a:endParaRPr>
          </a:p>
        </p:txBody>
      </p:sp>
      <p:sp>
        <p:nvSpPr>
          <p:cNvPr id="14" name="TekstSylinder 13"/>
          <p:cNvSpPr txBox="1"/>
          <p:nvPr/>
        </p:nvSpPr>
        <p:spPr>
          <a:xfrm>
            <a:off x="9073559" y="4697781"/>
            <a:ext cx="3324758" cy="108952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defTabSz="1097280"/>
            <a:r>
              <a:rPr lang="de-DE" sz="1620" i="1" dirty="0">
                <a:solidFill>
                  <a:prstClr val="black"/>
                </a:solidFill>
                <a:latin typeface="Calibri" panose="020F0502020204030204"/>
              </a:rPr>
              <a:t>„</a:t>
            </a:r>
            <a:r>
              <a:rPr lang="de-DE" sz="1620" i="1" dirty="0" err="1">
                <a:solidFill>
                  <a:prstClr val="black"/>
                </a:solidFill>
                <a:latin typeface="Calibri" panose="020F0502020204030204"/>
              </a:rPr>
              <a:t>Se </a:t>
            </a:r>
            <a:r>
              <a:rPr lang="de-DE" sz="1620" i="1" dirty="0" err="1">
                <a:solidFill>
                  <a:prstClr val="black"/>
                </a:solidFill>
                <a:latin typeface="Calibri" panose="020F0502020204030204"/>
              </a:rPr>
              <a:t>vuoi </a:t>
            </a:r>
            <a:r>
              <a:rPr lang="de-DE" sz="1620" i="1" dirty="0" err="1">
                <a:solidFill>
                  <a:prstClr val="black"/>
                </a:solidFill>
                <a:latin typeface="Calibri" panose="020F0502020204030204"/>
              </a:rPr>
              <a:t>rischiare</a:t>
            </a:r>
            <a:r>
              <a:rPr lang="de-DE" sz="1620" i="1" dirty="0">
                <a:solidFill>
                  <a:prstClr val="black"/>
                </a:solidFill>
                <a:latin typeface="Calibri" panose="020F0502020204030204"/>
              </a:rPr>
              <a:t>, </a:t>
            </a:r>
            <a:r>
              <a:rPr lang="de-DE" sz="1620" i="1" dirty="0" err="1">
                <a:solidFill>
                  <a:prstClr val="black"/>
                </a:solidFill>
                <a:latin typeface="Calibri" panose="020F0502020204030204"/>
              </a:rPr>
              <a:t>toccami </a:t>
            </a:r>
            <a:r>
              <a:rPr lang="de-DE" sz="1620" i="1" dirty="0" err="1">
                <a:solidFill>
                  <a:prstClr val="black"/>
                </a:solidFill>
                <a:latin typeface="Calibri" panose="020F0502020204030204"/>
              </a:rPr>
              <a:t>il seno</a:t>
            </a:r>
            <a:r>
              <a:rPr lang="de-DE" sz="1620" i="1" dirty="0">
                <a:solidFill>
                  <a:prstClr val="black"/>
                </a:solidFill>
                <a:latin typeface="Calibri" panose="020F0502020204030204"/>
              </a:rPr>
              <a:t>! </a:t>
            </a:r>
            <a:r>
              <a:rPr lang="de-DE" sz="1620" i="1" dirty="0" err="1">
                <a:solidFill>
                  <a:prstClr val="black"/>
                </a:solidFill>
                <a:latin typeface="Calibri" panose="020F0502020204030204"/>
              </a:rPr>
              <a:t>Altrimenti</a:t>
            </a:r>
            <a:r>
              <a:rPr lang="de-DE" sz="1620" i="1" dirty="0">
                <a:solidFill>
                  <a:prstClr val="black"/>
                </a:solidFill>
                <a:latin typeface="Calibri" panose="020F0502020204030204"/>
              </a:rPr>
              <a:t>, </a:t>
            </a:r>
            <a:r>
              <a:rPr lang="de-DE" sz="1620" i="1" dirty="0" err="1">
                <a:solidFill>
                  <a:prstClr val="black"/>
                </a:solidFill>
                <a:latin typeface="Calibri" panose="020F0502020204030204"/>
              </a:rPr>
              <a:t>puoi </a:t>
            </a:r>
            <a:r>
              <a:rPr lang="de-DE" sz="1620" i="1" dirty="0">
                <a:solidFill>
                  <a:prstClr val="black"/>
                </a:solidFill>
                <a:latin typeface="Calibri" panose="020F0502020204030204"/>
              </a:rPr>
              <a:t>bussare </a:t>
            </a:r>
            <a:r>
              <a:rPr lang="de-DE" sz="1620" i="1" dirty="0" err="1">
                <a:solidFill>
                  <a:prstClr val="black"/>
                </a:solidFill>
                <a:latin typeface="Calibri" panose="020F0502020204030204"/>
              </a:rPr>
              <a:t>alla </a:t>
            </a:r>
            <a:r>
              <a:rPr lang="de-DE" sz="1620" i="1" dirty="0" err="1">
                <a:solidFill>
                  <a:prstClr val="black"/>
                </a:solidFill>
                <a:latin typeface="Calibri" panose="020F0502020204030204"/>
              </a:rPr>
              <a:t>porta</a:t>
            </a:r>
            <a:r>
              <a:rPr lang="de-DE" sz="1620" i="1" dirty="0">
                <a:solidFill>
                  <a:prstClr val="black"/>
                </a:solidFill>
                <a:latin typeface="Calibri" panose="020F0502020204030204"/>
              </a:rPr>
              <a:t>. </a:t>
            </a:r>
            <a:r>
              <a:rPr lang="de-DE" sz="1620" i="1" dirty="0" err="1">
                <a:solidFill>
                  <a:prstClr val="black"/>
                </a:solidFill>
                <a:latin typeface="Calibri" panose="020F0502020204030204"/>
              </a:rPr>
              <a:t>Tuttavia</a:t>
            </a:r>
            <a:r>
              <a:rPr lang="de-DE" sz="1620" i="1" dirty="0">
                <a:solidFill>
                  <a:prstClr val="black"/>
                </a:solidFill>
                <a:latin typeface="Calibri" panose="020F0502020204030204"/>
              </a:rPr>
              <a:t>, </a:t>
            </a:r>
            <a:r>
              <a:rPr lang="de-DE" sz="1620" i="1" dirty="0" err="1">
                <a:solidFill>
                  <a:srgbClr val="FF0000"/>
                </a:solidFill>
                <a:latin typeface="Calibri" panose="020F0502020204030204"/>
              </a:rPr>
              <a:t>penso </a:t>
            </a:r>
            <a:r>
              <a:rPr lang="de-DE" sz="1620" i="1" dirty="0" err="1">
                <a:solidFill>
                  <a:srgbClr val="FF0000"/>
                </a:solidFill>
                <a:latin typeface="Calibri" panose="020F0502020204030204"/>
              </a:rPr>
              <a:t>che </a:t>
            </a:r>
            <a:r>
              <a:rPr lang="de-DE" sz="1620" i="1" dirty="0" err="1">
                <a:solidFill>
                  <a:srgbClr val="FF0000"/>
                </a:solidFill>
                <a:latin typeface="Calibri" panose="020F0502020204030204"/>
              </a:rPr>
              <a:t>dovresti </a:t>
            </a:r>
            <a:r>
              <a:rPr lang="de-DE" sz="1620" i="1" dirty="0" err="1">
                <a:solidFill>
                  <a:srgbClr val="FF0000"/>
                </a:solidFill>
                <a:latin typeface="Calibri" panose="020F0502020204030204"/>
              </a:rPr>
              <a:t>provarci</a:t>
            </a:r>
            <a:r>
              <a:rPr lang="de-DE" sz="1620" i="1" dirty="0">
                <a:solidFill>
                  <a:srgbClr val="FF0000"/>
                </a:solidFill>
                <a:latin typeface="Calibri" panose="020F0502020204030204"/>
              </a:rPr>
              <a:t>!</a:t>
            </a:r>
            <a:r>
              <a:rPr lang="de-DE" sz="1620" i="1" dirty="0">
                <a:solidFill>
                  <a:prstClr val="black"/>
                </a:solidFill>
                <a:latin typeface="Calibri" panose="020F0502020204030204"/>
              </a:rPr>
              <a:t>“</a:t>
            </a:r>
            <a:endParaRPr lang="nb-NO" sz="1620" i="1" dirty="0">
              <a:solidFill>
                <a:prstClr val="black"/>
              </a:solidFill>
              <a:latin typeface="Calibri" panose="020F0502020204030204"/>
            </a:endParaRPr>
          </a:p>
        </p:txBody>
      </p:sp>
      <p:pic>
        <p:nvPicPr>
          <p:cNvPr id="15" name="Bilde 14"/>
          <p:cNvPicPr>
            <a:picLocks noChangeAspect="1"/>
          </p:cNvPicPr>
          <p:nvPr/>
        </p:nvPicPr>
        <p:blipFill>
          <a:blip r:embed="rId5"/>
          <a:stretch>
            <a:fillRect/>
          </a:stretch>
        </p:blipFill>
        <p:spPr>
          <a:xfrm>
            <a:off x="3015842" y="1050522"/>
            <a:ext cx="5948021" cy="1491125"/>
          </a:xfrm>
          <a:prstGeom prst="rect">
            <a:avLst/>
          </a:prstGeom>
        </p:spPr>
      </p:pic>
      <p:sp>
        <p:nvSpPr>
          <p:cNvPr id="3" name="Rectangle: Rounded Corners 2">
            <a:extLst>
              <a:ext uri="{FF2B5EF4-FFF2-40B4-BE49-F238E27FC236}">
                <a16:creationId xmlns:a16="http://schemas.microsoft.com/office/drawing/2014/main" id="{8165C23D-BFA8-7A25-513E-DC0716712DD2}"/>
              </a:ext>
            </a:extLst>
          </p:cNvPr>
          <p:cNvSpPr/>
          <p:nvPr/>
        </p:nvSpPr>
        <p:spPr>
          <a:xfrm>
            <a:off x="8963863" y="3598607"/>
            <a:ext cx="1831956" cy="625331"/>
          </a:xfrm>
          <a:prstGeom prst="roundRect">
            <a:avLst/>
          </a:prstGeom>
          <a:noFill/>
          <a:ln w="76200">
            <a:solidFill>
              <a:srgbClr val="E00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GB" sz="2160">
              <a:solidFill>
                <a:prstClr val="white"/>
              </a:solidFill>
              <a:latin typeface="Aptos" panose="02110004020202020204"/>
            </a:endParaRPr>
          </a:p>
        </p:txBody>
      </p:sp>
    </p:spTree>
    <p:extLst>
      <p:ext uri="{BB962C8B-B14F-4D97-AF65-F5344CB8AC3E}">
        <p14:creationId xmlns:p14="http://schemas.microsoft.com/office/powerpoint/2010/main" val="1301555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par>
                          <p:cTn id="37" fill="hold">
                            <p:stCondLst>
                              <p:cond delay="500"/>
                            </p:stCondLst>
                            <p:childTnLst>
                              <p:par>
                                <p:cTn id="38" presetID="16" presetClass="entr" presetSubtype="21"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p:bldP spid="13" grpId="0"/>
      <p:bldP spid="14" grpId="0" animBg="1"/>
      <p:bldP spid="3" grpId="0" animBg="1"/>
    </p:bldLst>
  </p:timing>
</p:sld>
</file>

<file path=ppt/slides/slide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98E96-5632-FED1-3251-8C47EDD2D06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BAF3DD4-6E9A-3974-ECA4-2C088C9BE4CD}"/>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79303E94-329B-98E4-0916-1A7E640AF08E}"/>
              </a:ext>
            </a:extLst>
          </p:cNvPr>
          <p:cNvPicPr>
            <a:picLocks noChangeAspect="1"/>
          </p:cNvPicPr>
          <p:nvPr/>
        </p:nvPicPr>
        <p:blipFill>
          <a:blip r:embed="rId2"/>
          <a:stretch>
            <a:fillRect/>
          </a:stretch>
        </p:blipFill>
        <p:spPr>
          <a:xfrm>
            <a:off x="181885" y="161099"/>
            <a:ext cx="14266631" cy="7933528"/>
          </a:xfrm>
          <a:prstGeom prst="rect">
            <a:avLst/>
          </a:prstGeom>
        </p:spPr>
      </p:pic>
    </p:spTree>
    <p:extLst>
      <p:ext uri="{BB962C8B-B14F-4D97-AF65-F5344CB8AC3E}">
        <p14:creationId xmlns:p14="http://schemas.microsoft.com/office/powerpoint/2010/main" val="1937475941"/>
      </p:ext>
    </p:extLst>
  </p:cSld>
  <p:clrMapOvr>
    <a:masterClrMapping/>
  </p:clrMapOvr>
</p:sld>
</file>

<file path=ppt/slides/slide5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AO Next Gen now available for a wider audience - Robohub">
            <a:extLst>
              <a:ext uri="{FF2B5EF4-FFF2-40B4-BE49-F238E27FC236}">
                <a16:creationId xmlns:a16="http://schemas.microsoft.com/office/drawing/2014/main" id="{ADD9D3E0-74BE-0485-366E-E9D94E768F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823" r="12227"/>
          <a:stretch/>
        </p:blipFill>
        <p:spPr bwMode="auto">
          <a:xfrm>
            <a:off x="227486" y="817244"/>
            <a:ext cx="5473018" cy="59893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C9F2D2A-2770-EB8A-0900-DF47C6DE0C90}"/>
              </a:ext>
            </a:extLst>
          </p:cNvPr>
          <p:cNvPicPr>
            <a:picLocks noChangeAspect="1"/>
          </p:cNvPicPr>
          <p:nvPr/>
        </p:nvPicPr>
        <p:blipFill>
          <a:blip r:embed="rId3"/>
          <a:srcRect l="28719" r="26555"/>
          <a:stretch/>
        </p:blipFill>
        <p:spPr>
          <a:xfrm>
            <a:off x="7276729" y="1026596"/>
            <a:ext cx="4910998" cy="6176408"/>
          </a:xfrm>
          <a:prstGeom prst="rect">
            <a:avLst/>
          </a:prstGeom>
        </p:spPr>
      </p:pic>
      <p:pic>
        <p:nvPicPr>
          <p:cNvPr id="5132" name="Picture 12">
            <a:extLst>
              <a:ext uri="{FF2B5EF4-FFF2-40B4-BE49-F238E27FC236}">
                <a16:creationId xmlns:a16="http://schemas.microsoft.com/office/drawing/2014/main" id="{EEC1A79E-EEDD-85FF-F38C-F44FFFF809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1020" y="1240991"/>
            <a:ext cx="8348360" cy="5565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81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32"/>
                                        </p:tgtEl>
                                        <p:attrNameLst>
                                          <p:attrName>style.visibility</p:attrName>
                                        </p:attrNameLst>
                                      </p:cBhvr>
                                      <p:to>
                                        <p:strVal val="visible"/>
                                      </p:to>
                                    </p:set>
                                    <p:anim calcmode="lin" valueType="num">
                                      <p:cBhvr additive="base">
                                        <p:cTn id="7" dur="500" fill="hold"/>
                                        <p:tgtEl>
                                          <p:spTgt spid="5132"/>
                                        </p:tgtEl>
                                        <p:attrNameLst>
                                          <p:attrName>ppt_x</p:attrName>
                                        </p:attrNameLst>
                                      </p:cBhvr>
                                      <p:tavLst>
                                        <p:tav tm="0">
                                          <p:val>
                                            <p:strVal val="#ppt_x"/>
                                          </p:val>
                                        </p:tav>
                                        <p:tav tm="100000">
                                          <p:val>
                                            <p:strVal val="#ppt_x"/>
                                          </p:val>
                                        </p:tav>
                                      </p:tavLst>
                                    </p:anim>
                                    <p:anim calcmode="lin" valueType="num">
                                      <p:cBhvr additive="base">
                                        <p:cTn id="8" dur="500" fill="hold"/>
                                        <p:tgtEl>
                                          <p:spTgt spid="51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C9F68E-CCD8-3E55-26D3-6A358C2C0ADF}"/>
              </a:ext>
            </a:extLst>
          </p:cNvPr>
          <p:cNvPicPr>
            <a:picLocks noChangeAspect="1"/>
          </p:cNvPicPr>
          <p:nvPr/>
        </p:nvPicPr>
        <p:blipFill>
          <a:blip r:embed="rId2">
            <a:alphaModFix amt="15000"/>
          </a:blip>
          <a:stretch>
            <a:fillRect/>
          </a:stretch>
        </p:blipFill>
        <p:spPr>
          <a:xfrm>
            <a:off x="0" y="0"/>
            <a:ext cx="14653426" cy="8229600"/>
          </a:xfrm>
          <a:prstGeom prst="rect">
            <a:avLst/>
          </a:prstGeom>
        </p:spPr>
      </p:pic>
      <p:sp>
        <p:nvSpPr>
          <p:cNvPr id="3" name="Foliennummernplatzhalter 2">
            <a:extLst>
              <a:ext uri="{FF2B5EF4-FFF2-40B4-BE49-F238E27FC236}">
                <a16:creationId xmlns:a16="http://schemas.microsoft.com/office/drawing/2014/main" id="{1B1FD5DC-7192-30D3-7BA6-16305384BFEE}"/>
              </a:ext>
            </a:extLst>
          </p:cNvPr>
          <p:cNvSpPr>
            <a:spLocks noGrp="1"/>
          </p:cNvSpPr>
          <p:nvPr>
            <p:ph type="sldNum" sz="quarter" idx="12"/>
          </p:nvPr>
        </p:nvSpPr>
        <p:spPr/>
        <p:txBody>
          <a:bodyPr/>
          <a:lstStyle/>
          <a:p>
            <a:pPr defTabSz="1097280"/>
            <a:fld id="{571A4296-1FB3-43E8-9876-E6E45D2FCA7D}" type="slidenum">
              <a:rPr lang="de-DE">
                <a:solidFill>
                  <a:prstClr val="black">
                    <a:tint val="75000"/>
                  </a:prstClr>
                </a:solidFill>
                <a:latin typeface="Aptos" panose="02110004020202020204"/>
              </a:rPr>
              <a:t>51</a:t>
            </a:fld>
            <a:endParaRPr lang="de-DE" dirty="0">
              <a:solidFill>
                <a:prstClr val="black">
                  <a:tint val="75000"/>
                </a:prstClr>
              </a:solidFill>
              <a:latin typeface="Aptos" panose="02110004020202020204"/>
            </a:endParaRPr>
          </a:p>
        </p:txBody>
      </p:sp>
      <p:sp>
        <p:nvSpPr>
          <p:cNvPr id="4" name="Titel 3">
            <a:extLst>
              <a:ext uri="{FF2B5EF4-FFF2-40B4-BE49-F238E27FC236}">
                <a16:creationId xmlns:a16="http://schemas.microsoft.com/office/drawing/2014/main" id="{A59B34C2-76B3-0F31-1D11-DE5E51728059}"/>
              </a:ext>
            </a:extLst>
          </p:cNvPr>
          <p:cNvSpPr>
            <a:spLocks noGrp="1"/>
          </p:cNvSpPr>
          <p:nvPr>
            <p:ph type="title"/>
          </p:nvPr>
        </p:nvSpPr>
        <p:spPr>
          <a:xfrm>
            <a:off x="2889203" y="610100"/>
            <a:ext cx="8851996" cy="817244"/>
          </a:xfrm>
        </p:spPr>
        <p:txBody>
          <a:bodyPr>
            <a:normAutofit fontScale="90000"/>
          </a:bodyPr>
          <a:lstStyle/>
          <a:p>
            <a:r>
              <a:rPr lang="de-DE" dirty="0" err="1"/>
              <a:t>Agenti</a:t>
            </a:r>
            <a:r>
              <a:rPr lang="de-DE" dirty="0"/>
              <a:t> virtuali intelligenti</a:t>
            </a:r>
            <a:endParaRPr lang="de-DE" dirty="0"/>
          </a:p>
        </p:txBody>
      </p:sp>
      <p:pic>
        <p:nvPicPr>
          <p:cNvPr id="6" name="Grafik 5">
            <a:extLst>
              <a:ext uri="{FF2B5EF4-FFF2-40B4-BE49-F238E27FC236}">
                <a16:creationId xmlns:a16="http://schemas.microsoft.com/office/drawing/2014/main" id="{49341FC6-D4FA-076A-2460-C74C3ABB2F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72990" y="1296800"/>
            <a:ext cx="5405351" cy="6561845"/>
          </a:xfrm>
          <a:prstGeom prst="rect">
            <a:avLst/>
          </a:prstGeom>
        </p:spPr>
      </p:pic>
      <p:sp>
        <p:nvSpPr>
          <p:cNvPr id="7" name="Textfeld 6">
            <a:extLst>
              <a:ext uri="{FF2B5EF4-FFF2-40B4-BE49-F238E27FC236}">
                <a16:creationId xmlns:a16="http://schemas.microsoft.com/office/drawing/2014/main" id="{F1AB501E-38DA-33D6-65CC-C75BBE020460}"/>
              </a:ext>
            </a:extLst>
          </p:cNvPr>
          <p:cNvSpPr txBox="1"/>
          <p:nvPr/>
        </p:nvSpPr>
        <p:spPr>
          <a:xfrm>
            <a:off x="2158386" y="7858647"/>
            <a:ext cx="1420902" cy="313932"/>
          </a:xfrm>
          <a:prstGeom prst="rect">
            <a:avLst/>
          </a:prstGeom>
          <a:noFill/>
        </p:spPr>
        <p:txBody>
          <a:bodyPr wrap="none" rtlCol="0">
            <a:spAutoFit/>
          </a:bodyPr>
          <a:lstStyle/>
          <a:p>
            <a:pPr defTabSz="1097280"/>
            <a:r>
              <a:rPr lang="de-DE" sz="1440" dirty="0">
                <a:solidFill>
                  <a:prstClr val="black"/>
                </a:solidFill>
                <a:latin typeface="Calibri" panose="020F0502020204030204"/>
              </a:rPr>
              <a:t>www.ultimate.ai</a:t>
            </a:r>
          </a:p>
        </p:txBody>
      </p:sp>
    </p:spTree>
    <p:extLst>
      <p:ext uri="{BB962C8B-B14F-4D97-AF65-F5344CB8AC3E}">
        <p14:creationId xmlns:p14="http://schemas.microsoft.com/office/powerpoint/2010/main" val="1806093492"/>
      </p:ext>
    </p:extLst>
  </p:cSld>
  <p:clrMapOvr>
    <a:masterClrMapping/>
  </p:clrMapOvr>
</p:sld>
</file>

<file path=ppt/slides/slide5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CFC57-95A8-158B-E009-77EDDCEB5EC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4232C36-4F76-7FCB-2D0C-902B7DB342C3}"/>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108F412D-E9E2-6093-4C22-30E40D2E1C69}"/>
              </a:ext>
            </a:extLst>
          </p:cNvPr>
          <p:cNvPicPr>
            <a:picLocks noChangeAspect="1"/>
          </p:cNvPicPr>
          <p:nvPr/>
        </p:nvPicPr>
        <p:blipFill>
          <a:blip r:embed="rId2"/>
          <a:stretch>
            <a:fillRect/>
          </a:stretch>
        </p:blipFill>
        <p:spPr>
          <a:xfrm>
            <a:off x="187600" y="725332"/>
            <a:ext cx="14255200" cy="6778936"/>
          </a:xfrm>
          <a:prstGeom prst="rect">
            <a:avLst/>
          </a:prstGeom>
        </p:spPr>
      </p:pic>
      <p:pic>
        <p:nvPicPr>
          <p:cNvPr id="7" name="Picture 6">
            <a:extLst>
              <a:ext uri="{FF2B5EF4-FFF2-40B4-BE49-F238E27FC236}">
                <a16:creationId xmlns:a16="http://schemas.microsoft.com/office/drawing/2014/main" id="{22D21729-90AC-3334-7330-44FCFE3AAE3E}"/>
              </a:ext>
            </a:extLst>
          </p:cNvPr>
          <p:cNvPicPr>
            <a:picLocks noChangeAspect="1"/>
          </p:cNvPicPr>
          <p:nvPr/>
        </p:nvPicPr>
        <p:blipFill>
          <a:blip r:embed="rId3"/>
          <a:stretch>
            <a:fillRect/>
          </a:stretch>
        </p:blipFill>
        <p:spPr>
          <a:xfrm>
            <a:off x="410517" y="662458"/>
            <a:ext cx="13809367" cy="6904684"/>
          </a:xfrm>
          <a:prstGeom prst="rect">
            <a:avLst/>
          </a:prstGeom>
        </p:spPr>
      </p:pic>
    </p:spTree>
    <p:extLst>
      <p:ext uri="{BB962C8B-B14F-4D97-AF65-F5344CB8AC3E}">
        <p14:creationId xmlns:p14="http://schemas.microsoft.com/office/powerpoint/2010/main" val="120164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6A7AD-3197-EF27-642D-D222785C1050}"/>
              </a:ext>
            </a:extLst>
          </p:cNvPr>
          <p:cNvSpPr>
            <a:spLocks noGrp="1"/>
          </p:cNvSpPr>
          <p:nvPr>
            <p:ph type="title"/>
          </p:nvPr>
        </p:nvSpPr>
        <p:spPr/>
        <p:txBody>
          <a:bodyPr>
            <a:normAutofit/>
          </a:bodyPr>
          <a:lstStyle/>
          <a:p>
            <a:endParaRPr lang="en-GB"/>
          </a:p>
        </p:txBody>
      </p:sp>
      <p:sp>
        <p:nvSpPr>
          <p:cNvPr id="3" name="Text Placeholder 2">
            <a:extLst>
              <a:ext uri="{FF2B5EF4-FFF2-40B4-BE49-F238E27FC236}">
                <a16:creationId xmlns:a16="http://schemas.microsoft.com/office/drawing/2014/main" id="{21DE29A6-7C4C-ED47-6D6C-27C60AABEE9C}"/>
              </a:ext>
            </a:extLst>
          </p:cNvPr>
          <p:cNvSpPr>
            <a:spLocks noGrp="1"/>
          </p:cNvSpPr>
          <p:nvPr>
            <p:ph type="body" idx="1"/>
          </p:nvPr>
        </p:nvSpPr>
        <p:spPr/>
        <p:txBody>
          <a:bodyPr/>
          <a:lstStyle/>
          <a:p>
            <a:endParaRPr lang="en-GB" dirty="0"/>
          </a:p>
        </p:txBody>
      </p:sp>
      <p:pic>
        <p:nvPicPr>
          <p:cNvPr id="5" name="Picture 4">
            <a:extLst>
              <a:ext uri="{FF2B5EF4-FFF2-40B4-BE49-F238E27FC236}">
                <a16:creationId xmlns:a16="http://schemas.microsoft.com/office/drawing/2014/main" id="{F7C70AF6-E5E7-0C84-D801-E67D16052569}"/>
              </a:ext>
            </a:extLst>
          </p:cNvPr>
          <p:cNvPicPr>
            <a:picLocks noChangeAspect="1"/>
          </p:cNvPicPr>
          <p:nvPr/>
        </p:nvPicPr>
        <p:blipFill>
          <a:blip r:embed="rId2"/>
          <a:stretch>
            <a:fillRect/>
          </a:stretch>
        </p:blipFill>
        <p:spPr>
          <a:xfrm>
            <a:off x="150152" y="143143"/>
            <a:ext cx="10379888" cy="5990156"/>
          </a:xfrm>
          <a:prstGeom prst="rect">
            <a:avLst/>
          </a:prstGeom>
        </p:spPr>
      </p:pic>
      <p:pic>
        <p:nvPicPr>
          <p:cNvPr id="4098" name="Picture 2">
            <a:extLst>
              <a:ext uri="{FF2B5EF4-FFF2-40B4-BE49-F238E27FC236}">
                <a16:creationId xmlns:a16="http://schemas.microsoft.com/office/drawing/2014/main" id="{6B35BBC7-82B7-64B8-C792-B8116D4882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0480" y="0"/>
            <a:ext cx="8747760" cy="68262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ABA249A-40C0-F565-B5B2-984B93037691}"/>
              </a:ext>
            </a:extLst>
          </p:cNvPr>
          <p:cNvPicPr>
            <a:picLocks noChangeAspect="1"/>
          </p:cNvPicPr>
          <p:nvPr/>
        </p:nvPicPr>
        <p:blipFill>
          <a:blip r:embed="rId4"/>
          <a:stretch>
            <a:fillRect/>
          </a:stretch>
        </p:blipFill>
        <p:spPr>
          <a:xfrm>
            <a:off x="0" y="5290805"/>
            <a:ext cx="9578340" cy="2969704"/>
          </a:xfrm>
          <a:prstGeom prst="rect">
            <a:avLst/>
          </a:prstGeom>
        </p:spPr>
      </p:pic>
      <p:pic>
        <p:nvPicPr>
          <p:cNvPr id="9" name="Picture 8">
            <a:extLst>
              <a:ext uri="{FF2B5EF4-FFF2-40B4-BE49-F238E27FC236}">
                <a16:creationId xmlns:a16="http://schemas.microsoft.com/office/drawing/2014/main" id="{25D59F3C-0DA9-E5D1-FCA2-06D19F62D8A8}"/>
              </a:ext>
            </a:extLst>
          </p:cNvPr>
          <p:cNvPicPr>
            <a:picLocks noChangeAspect="1"/>
          </p:cNvPicPr>
          <p:nvPr/>
        </p:nvPicPr>
        <p:blipFill>
          <a:blip r:embed="rId5"/>
          <a:stretch>
            <a:fillRect/>
          </a:stretch>
        </p:blipFill>
        <p:spPr>
          <a:xfrm>
            <a:off x="2419489" y="1628361"/>
            <a:ext cx="10334162" cy="5007038"/>
          </a:xfrm>
          <a:prstGeom prst="rect">
            <a:avLst/>
          </a:prstGeom>
        </p:spPr>
      </p:pic>
    </p:spTree>
    <p:extLst>
      <p:ext uri="{BB962C8B-B14F-4D97-AF65-F5344CB8AC3E}">
        <p14:creationId xmlns:p14="http://schemas.microsoft.com/office/powerpoint/2010/main" val="334090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5">
            <a:extLst>
              <a:ext uri="{FF2B5EF4-FFF2-40B4-BE49-F238E27FC236}">
                <a16:creationId xmlns:a16="http://schemas.microsoft.com/office/drawing/2014/main" id="{B868DFF6-103F-3F88-69A2-85A19A211893}"/>
              </a:ext>
            </a:extLst>
          </p:cNvPr>
          <p:cNvPicPr>
            <a:picLocks noChangeAspect="1"/>
          </p:cNvPicPr>
          <p:nvPr/>
        </p:nvPicPr>
        <p:blipFill>
          <a:blip r:embed="rId2" cstate="email">
            <a:alphaModFix amt="35000"/>
            <a:extLst>
              <a:ext uri="{28A0092B-C50C-407E-A947-70E740481C1C}">
                <a14:useLocalDpi xmlns:a14="http://schemas.microsoft.com/office/drawing/2010/main"/>
              </a:ext>
            </a:extLst>
          </a:blip>
          <a:srcRect b="3846"/>
          <a:stretch/>
        </p:blipFill>
        <p:spPr>
          <a:xfrm>
            <a:off x="24" y="12"/>
            <a:ext cx="14630376" cy="8229588"/>
          </a:xfrm>
          <a:prstGeom prst="rect">
            <a:avLst/>
          </a:prstGeom>
        </p:spPr>
      </p:pic>
      <p:sp>
        <p:nvSpPr>
          <p:cNvPr id="4" name="Title 3">
            <a:extLst>
              <a:ext uri="{FF2B5EF4-FFF2-40B4-BE49-F238E27FC236}">
                <a16:creationId xmlns:a16="http://schemas.microsoft.com/office/drawing/2014/main" id="{8820C946-6C35-E6B6-11AE-0DFEC6EC8318}"/>
              </a:ext>
            </a:extLst>
          </p:cNvPr>
          <p:cNvSpPr>
            <a:spLocks noGrp="1"/>
          </p:cNvSpPr>
          <p:nvPr>
            <p:ph type="title"/>
          </p:nvPr>
        </p:nvSpPr>
        <p:spPr>
          <a:xfrm>
            <a:off x="1005840" y="438150"/>
            <a:ext cx="12618720" cy="1590676"/>
          </a:xfrm>
        </p:spPr>
        <p:txBody>
          <a:bodyPr spcFirstLastPara="1" vert="horz" wrap="square" lIns="109728" tIns="54864" rIns="109728" bIns="54864" rtlCol="0" anchor="ctr" anchorCtr="0">
            <a:normAutofit/>
          </a:bodyPr>
          <a:lstStyle/>
          <a:p>
            <a:pPr>
              <a:spcBef>
                <a:spcPct val="0"/>
              </a:spcBef>
            </a:pPr>
            <a:r>
              <a:rPr lang="en-US" dirty="0"/>
              <a:t>Pensi che i terapisti basati sull'intelligenza artificiale abbiano un futuro?</a:t>
            </a:r>
          </a:p>
        </p:txBody>
      </p:sp>
      <p:sp>
        <p:nvSpPr>
          <p:cNvPr id="2" name="Inhaltsplatzhalter 1">
            <a:extLst>
              <a:ext uri="{FF2B5EF4-FFF2-40B4-BE49-F238E27FC236}">
                <a16:creationId xmlns:a16="http://schemas.microsoft.com/office/drawing/2014/main" id="{02D64457-1C86-C203-EF71-FD8900EEE67F}"/>
              </a:ext>
            </a:extLst>
          </p:cNvPr>
          <p:cNvSpPr>
            <a:spLocks noGrp="1"/>
          </p:cNvSpPr>
          <p:nvPr>
            <p:ph type="body" idx="1"/>
          </p:nvPr>
        </p:nvSpPr>
        <p:spPr>
          <a:xfrm>
            <a:off x="1005840" y="2190750"/>
            <a:ext cx="12618720" cy="5221606"/>
          </a:xfrm>
        </p:spPr>
        <p:txBody>
          <a:bodyPr spcFirstLastPara="1" vert="horz" wrap="square" lIns="109728" tIns="54864" rIns="109728" bIns="54864" rtlCol="0" anchor="t" anchorCtr="0">
            <a:normAutofit/>
          </a:bodyPr>
          <a:lstStyle/>
          <a:p>
            <a:pPr marL="342900" indent="-274320">
              <a:spcAft>
                <a:spcPts val="720"/>
              </a:spcAft>
              <a:buFont typeface="Arial" panose="020B0604020202020204" pitchFamily="34" charset="0"/>
              <a:buChar char="•"/>
            </a:pPr>
            <a:r>
              <a:rPr lang="en-US" dirty="0">
                <a:latin typeface="+mn-lt"/>
                <a:cs typeface="+mn-cs"/>
              </a:rPr>
              <a:t>Quali vantaggi potrebbe avere un terapista basato sull'intelligenza artificiale?</a:t>
            </a:r>
          </a:p>
          <a:p>
            <a:pPr marL="342900" indent="-274320">
              <a:spcAft>
                <a:spcPts val="720"/>
              </a:spcAft>
              <a:buFont typeface="Arial" panose="020B0604020202020204" pitchFamily="34" charset="0"/>
              <a:buChar char="•"/>
            </a:pPr>
            <a:endParaRPr lang="en-US" dirty="0">
              <a:latin typeface="+mn-lt"/>
              <a:cs typeface="+mn-cs"/>
            </a:endParaRPr>
          </a:p>
          <a:p>
            <a:pPr marL="342900" indent="-274320">
              <a:spcAft>
                <a:spcPts val="720"/>
              </a:spcAft>
              <a:buFont typeface="Arial" panose="020B0604020202020204" pitchFamily="34" charset="0"/>
              <a:buChar char="•"/>
            </a:pPr>
            <a:r>
              <a:rPr lang="en-US" dirty="0">
                <a:latin typeface="+mn-lt"/>
                <a:cs typeface="+mn-cs"/>
              </a:rPr>
              <a:t>Quali svantaggi vedi?</a:t>
            </a:r>
          </a:p>
          <a:p>
            <a:pPr marL="342900" indent="-274320">
              <a:spcAft>
                <a:spcPts val="720"/>
              </a:spcAft>
              <a:buFont typeface="Arial" panose="020B0604020202020204" pitchFamily="34" charset="0"/>
              <a:buChar char="•"/>
            </a:pPr>
            <a:endParaRPr lang="en-US" dirty="0">
              <a:latin typeface="+mn-lt"/>
              <a:cs typeface="+mn-cs"/>
            </a:endParaRPr>
          </a:p>
          <a:p>
            <a:pPr marL="342900" indent="-274320">
              <a:spcAft>
                <a:spcPts val="720"/>
              </a:spcAft>
              <a:buFont typeface="Arial" panose="020B0604020202020204" pitchFamily="34" charset="0"/>
              <a:buChar char="•"/>
            </a:pPr>
            <a:r>
              <a:rPr lang="en-US" dirty="0">
                <a:latin typeface="+mn-lt"/>
                <a:cs typeface="+mn-cs"/>
              </a:rPr>
              <a:t>Questo progetto è stato finanziato dalla DARPA, un'agenzia di ricerca del Dipartimento della </a:t>
            </a:r>
            <a:r>
              <a:rPr lang="en-US" dirty="0" err="1">
                <a:latin typeface="+mn-lt"/>
                <a:cs typeface="+mn-cs"/>
              </a:rPr>
              <a:t>Difesa</a:t>
            </a:r>
            <a:r>
              <a:rPr lang="en-US" dirty="0">
                <a:latin typeface="+mn-lt"/>
                <a:cs typeface="+mn-cs"/>
              </a:rPr>
              <a:t> degli Stati Uniti</a:t>
            </a:r>
            <a:r>
              <a:rPr lang="en-US" dirty="0">
                <a:latin typeface="+mn-lt"/>
                <a:cs typeface="+mn-cs"/>
              </a:rPr>
              <a:t>. Perché?</a:t>
            </a:r>
          </a:p>
        </p:txBody>
      </p:sp>
      <p:sp>
        <p:nvSpPr>
          <p:cNvPr id="3" name="Foliennummernplatzhalter 2">
            <a:extLst>
              <a:ext uri="{FF2B5EF4-FFF2-40B4-BE49-F238E27FC236}">
                <a16:creationId xmlns:a16="http://schemas.microsoft.com/office/drawing/2014/main" id="{A38AA468-B021-DC0D-0CA2-8E5A6D0A1DF1}"/>
              </a:ext>
            </a:extLst>
          </p:cNvPr>
          <p:cNvSpPr>
            <a:spLocks noGrp="1"/>
          </p:cNvSpPr>
          <p:nvPr>
            <p:ph type="sldNum" idx="12"/>
          </p:nvPr>
        </p:nvSpPr>
        <p:spPr>
          <a:xfrm>
            <a:off x="10332720" y="7627621"/>
            <a:ext cx="3291840" cy="438150"/>
          </a:xfrm>
        </p:spPr>
        <p:txBody>
          <a:bodyPr spcFirstLastPara="1" vert="horz" wrap="square" lIns="109728" tIns="54864" rIns="109728" bIns="54864" rtlCol="0" anchor="ctr" anchorCtr="0">
            <a:normAutofit/>
          </a:bodyPr>
          <a:lstStyle/>
          <a:p>
            <a:pPr defTabSz="1097280">
              <a:spcAft>
                <a:spcPts val="720"/>
              </a:spcAft>
              <a:defRPr/>
            </a:pPr>
            <a:fld id="{571A4296-1FB3-43E8-9876-E6E45D2FCA7D}" type="slidenum">
              <a:rPr lang="en-US">
                <a:solidFill>
                  <a:srgbClr val="FFFFFF"/>
                </a:solidFill>
                <a:latin typeface="Calibri" panose="020F0502020204030204"/>
              </a:rPr>
              <a:t>54</a:t>
            </a:fld>
            <a:endParaRPr lang="en-US">
              <a:solidFill>
                <a:srgbClr val="FFFFFF"/>
              </a:solidFill>
              <a:latin typeface="Calibri" panose="020F0502020204030204"/>
            </a:endParaRPr>
          </a:p>
        </p:txBody>
      </p:sp>
    </p:spTree>
    <p:extLst>
      <p:ext uri="{BB962C8B-B14F-4D97-AF65-F5344CB8AC3E}">
        <p14:creationId xmlns:p14="http://schemas.microsoft.com/office/powerpoint/2010/main" val="891819061"/>
      </p:ext>
    </p:extLst>
  </p:cSld>
  <p:clrMapOvr>
    <a:masterClrMapping/>
  </p:clrMapOvr>
</p:sld>
</file>

<file path=ppt/slides/slide5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a:extLst>
              <a:ext uri="{FF2B5EF4-FFF2-40B4-BE49-F238E27FC236}">
                <a16:creationId xmlns:a16="http://schemas.microsoft.com/office/drawing/2014/main" id="{369929F6-5D50-167F-E10E-445085F8F1AA}"/>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63744" y="1030539"/>
            <a:ext cx="7203890" cy="1341086"/>
          </a:xfrm>
        </p:spPr>
      </p:pic>
      <p:sp>
        <p:nvSpPr>
          <p:cNvPr id="3" name="Foliennummernplatzhalter 2">
            <a:extLst>
              <a:ext uri="{FF2B5EF4-FFF2-40B4-BE49-F238E27FC236}">
                <a16:creationId xmlns:a16="http://schemas.microsoft.com/office/drawing/2014/main" id="{67F40259-D44D-B81F-9A70-09324F6FB642}"/>
              </a:ext>
            </a:extLst>
          </p:cNvPr>
          <p:cNvSpPr>
            <a:spLocks noGrp="1"/>
          </p:cNvSpPr>
          <p:nvPr>
            <p:ph type="sldNum" sz="quarter" idx="12"/>
          </p:nvPr>
        </p:nvSpPr>
        <p:spPr/>
        <p:txBody>
          <a:bodyPr/>
          <a:lstStyle/>
          <a:p>
            <a:pPr defTabSz="1097280"/>
            <a:fld id="{571A4296-1FB3-43E8-9876-E6E45D2FCA7D}" type="slidenum">
              <a:rPr lang="de-DE">
                <a:solidFill>
                  <a:prstClr val="black">
                    <a:tint val="75000"/>
                  </a:prstClr>
                </a:solidFill>
                <a:latin typeface="Aptos" panose="02110004020202020204"/>
              </a:rPr>
              <a:t>55</a:t>
            </a:fld>
            <a:endParaRPr lang="de-DE" dirty="0">
              <a:solidFill>
                <a:prstClr val="black">
                  <a:tint val="75000"/>
                </a:prstClr>
              </a:solidFill>
              <a:latin typeface="Aptos" panose="02110004020202020204"/>
            </a:endParaRPr>
          </a:p>
        </p:txBody>
      </p:sp>
      <p:sp>
        <p:nvSpPr>
          <p:cNvPr id="4" name="Titel 3">
            <a:extLst>
              <a:ext uri="{FF2B5EF4-FFF2-40B4-BE49-F238E27FC236}">
                <a16:creationId xmlns:a16="http://schemas.microsoft.com/office/drawing/2014/main" id="{B6D7BF88-81AE-9C16-E79E-BAB3CFE58BEB}"/>
              </a:ext>
            </a:extLst>
          </p:cNvPr>
          <p:cNvSpPr>
            <a:spLocks noGrp="1"/>
          </p:cNvSpPr>
          <p:nvPr>
            <p:ph type="title"/>
          </p:nvPr>
        </p:nvSpPr>
        <p:spPr>
          <a:xfrm>
            <a:off x="2986496" y="546180"/>
            <a:ext cx="8851996" cy="817244"/>
          </a:xfrm>
        </p:spPr>
        <p:txBody>
          <a:bodyPr>
            <a:normAutofit fontScale="90000"/>
          </a:bodyPr>
          <a:lstStyle/>
          <a:p>
            <a:r>
              <a:rPr lang="de-DE" dirty="0" err="1"/>
              <a:t>I terapisti</a:t>
            </a:r>
            <a:r>
              <a:rPr lang="de-DE" dirty="0"/>
              <a:t> (umani) </a:t>
            </a:r>
            <a:r>
              <a:rPr lang="de-DE" dirty="0" err="1"/>
              <a:t>migliorano</a:t>
            </a:r>
            <a:r>
              <a:rPr lang="de-DE" dirty="0"/>
              <a:t>?</a:t>
            </a:r>
          </a:p>
        </p:txBody>
      </p:sp>
      <p:pic>
        <p:nvPicPr>
          <p:cNvPr id="8" name="Grafik 7">
            <a:extLst>
              <a:ext uri="{FF2B5EF4-FFF2-40B4-BE49-F238E27FC236}">
                <a16:creationId xmlns:a16="http://schemas.microsoft.com/office/drawing/2014/main" id="{9F1A6DCC-3E0F-962D-054A-D1BEB936D49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8706" y="2318767"/>
            <a:ext cx="5635578" cy="4880294"/>
          </a:xfrm>
          <a:prstGeom prst="rect">
            <a:avLst/>
          </a:prstGeom>
        </p:spPr>
      </p:pic>
      <p:pic>
        <p:nvPicPr>
          <p:cNvPr id="5" name="Picture 4">
            <a:extLst>
              <a:ext uri="{FF2B5EF4-FFF2-40B4-BE49-F238E27FC236}">
                <a16:creationId xmlns:a16="http://schemas.microsoft.com/office/drawing/2014/main" id="{D49F38B7-F903-3149-BF6A-C6B9AF27DF1B}"/>
              </a:ext>
            </a:extLst>
          </p:cNvPr>
          <p:cNvPicPr>
            <a:picLocks noChangeAspect="1"/>
          </p:cNvPicPr>
          <p:nvPr/>
        </p:nvPicPr>
        <p:blipFill>
          <a:blip r:embed="rId5"/>
          <a:stretch>
            <a:fillRect/>
          </a:stretch>
        </p:blipFill>
        <p:spPr>
          <a:xfrm>
            <a:off x="6009593" y="2593570"/>
            <a:ext cx="8704907" cy="2892829"/>
          </a:xfrm>
          <a:prstGeom prst="rect">
            <a:avLst/>
          </a:prstGeom>
        </p:spPr>
      </p:pic>
    </p:spTree>
    <p:extLst>
      <p:ext uri="{BB962C8B-B14F-4D97-AF65-F5344CB8AC3E}">
        <p14:creationId xmlns:p14="http://schemas.microsoft.com/office/powerpoint/2010/main" val="3326096898"/>
      </p:ext>
    </p:extLst>
  </p:cSld>
  <p:clrMapOvr>
    <a:masterClrMapping/>
  </p:clrMapOvr>
</p:sld>
</file>

<file path=ppt/slides/slide5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48EB11F4-24CE-EE00-C912-7FF01E06EF56}"/>
              </a:ext>
            </a:extLst>
          </p:cNvPr>
          <p:cNvSpPr>
            <a:spLocks noGrp="1"/>
          </p:cNvSpPr>
          <p:nvPr>
            <p:ph type="sldNum" sz="quarter" idx="12"/>
          </p:nvPr>
        </p:nvSpPr>
        <p:spPr/>
        <p:txBody>
          <a:bodyPr/>
          <a:lstStyle/>
          <a:p>
            <a:pPr defTabSz="1097280"/>
            <a:fld id="{571A4296-1FB3-43E8-9876-E6E45D2FCA7D}" type="slidenum">
              <a:rPr lang="de-DE">
                <a:solidFill>
                  <a:prstClr val="black">
                    <a:tint val="75000"/>
                  </a:prstClr>
                </a:solidFill>
                <a:latin typeface="Aptos" panose="02110004020202020204"/>
              </a:rPr>
              <a:t>56</a:t>
            </a:fld>
            <a:endParaRPr lang="de-DE" dirty="0">
              <a:solidFill>
                <a:prstClr val="black">
                  <a:tint val="75000"/>
                </a:prstClr>
              </a:solidFill>
              <a:latin typeface="Aptos" panose="02110004020202020204"/>
            </a:endParaRPr>
          </a:p>
        </p:txBody>
      </p:sp>
      <p:sp>
        <p:nvSpPr>
          <p:cNvPr id="4" name="Titel 3">
            <a:extLst>
              <a:ext uri="{FF2B5EF4-FFF2-40B4-BE49-F238E27FC236}">
                <a16:creationId xmlns:a16="http://schemas.microsoft.com/office/drawing/2014/main" id="{D4A7323F-EA24-DBB1-3258-FD191C4EAC4D}"/>
              </a:ext>
            </a:extLst>
          </p:cNvPr>
          <p:cNvSpPr>
            <a:spLocks noGrp="1"/>
          </p:cNvSpPr>
          <p:nvPr>
            <p:ph type="title"/>
          </p:nvPr>
        </p:nvSpPr>
        <p:spPr>
          <a:xfrm>
            <a:off x="2889203" y="631407"/>
            <a:ext cx="8851996" cy="817244"/>
          </a:xfrm>
        </p:spPr>
        <p:txBody>
          <a:bodyPr>
            <a:normAutofit fontScale="90000"/>
          </a:bodyPr>
          <a:lstStyle/>
          <a:p>
            <a:r>
              <a:rPr lang="de-DE" dirty="0" err="1"/>
              <a:t>Cosa </a:t>
            </a:r>
            <a:r>
              <a:rPr lang="de-DE" dirty="0" err="1"/>
              <a:t>rende </a:t>
            </a:r>
            <a:r>
              <a:rPr lang="de-DE" dirty="0" err="1"/>
              <a:t>efficace </a:t>
            </a:r>
            <a:r>
              <a:rPr lang="de-DE" dirty="0" err="1"/>
              <a:t>la terapia</a:t>
            </a:r>
            <a:r>
              <a:rPr lang="de-DE" dirty="0"/>
              <a:t>?</a:t>
            </a:r>
          </a:p>
        </p:txBody>
      </p:sp>
      <p:pic>
        <p:nvPicPr>
          <p:cNvPr id="5" name="Inhaltsplatzhalter 5">
            <a:extLst>
              <a:ext uri="{FF2B5EF4-FFF2-40B4-BE49-F238E27FC236}">
                <a16:creationId xmlns:a16="http://schemas.microsoft.com/office/drawing/2014/main" id="{9A9697CC-5D3E-4A9F-5C5D-BEACBBA1966E}"/>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039450" y="1258766"/>
            <a:ext cx="12585110" cy="5938338"/>
          </a:xfrm>
        </p:spPr>
      </p:pic>
      <p:pic>
        <p:nvPicPr>
          <p:cNvPr id="7" name="Grafik 6">
            <a:extLst>
              <a:ext uri="{FF2B5EF4-FFF2-40B4-BE49-F238E27FC236}">
                <a16:creationId xmlns:a16="http://schemas.microsoft.com/office/drawing/2014/main" id="{9BFA3880-6794-C617-3334-7A0C9A0F29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8247" y="1244688"/>
            <a:ext cx="13254232" cy="6382934"/>
          </a:xfrm>
          <a:prstGeom prst="rect">
            <a:avLst/>
          </a:prstGeom>
        </p:spPr>
      </p:pic>
    </p:spTree>
    <p:extLst>
      <p:ext uri="{BB962C8B-B14F-4D97-AF65-F5344CB8AC3E}">
        <p14:creationId xmlns:p14="http://schemas.microsoft.com/office/powerpoint/2010/main" val="202069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DF03B-08CB-7253-4C4C-95568C1B5AA2}"/>
              </a:ext>
            </a:extLst>
          </p:cNvPr>
          <p:cNvSpPr>
            <a:spLocks noGrp="1"/>
          </p:cNvSpPr>
          <p:nvPr>
            <p:ph type="title"/>
          </p:nvPr>
        </p:nvSpPr>
        <p:spPr/>
        <p:txBody>
          <a:bodyPr>
            <a:normAutofit/>
          </a:bodyPr>
          <a:lstStyle/>
          <a:p>
            <a:endParaRPr lang="en-GB"/>
          </a:p>
        </p:txBody>
      </p:sp>
      <p:sp>
        <p:nvSpPr>
          <p:cNvPr id="3" name="Text Placeholder 2">
            <a:extLst>
              <a:ext uri="{FF2B5EF4-FFF2-40B4-BE49-F238E27FC236}">
                <a16:creationId xmlns:a16="http://schemas.microsoft.com/office/drawing/2014/main" id="{935D8C38-7593-C578-A87A-04700BE9A3D9}"/>
              </a:ext>
            </a:extLst>
          </p:cNvPr>
          <p:cNvSpPr>
            <a:spLocks noGrp="1"/>
          </p:cNvSpPr>
          <p:nvPr>
            <p:ph type="body" idx="1"/>
          </p:nvPr>
        </p:nvSpPr>
        <p:spPr/>
        <p:txBody>
          <a:bodyPr/>
          <a:lstStyle/>
          <a:p>
            <a:endParaRPr lang="en-GB" dirty="0"/>
          </a:p>
        </p:txBody>
      </p:sp>
      <p:pic>
        <p:nvPicPr>
          <p:cNvPr id="5" name="Picture 4">
            <a:extLst>
              <a:ext uri="{FF2B5EF4-FFF2-40B4-BE49-F238E27FC236}">
                <a16:creationId xmlns:a16="http://schemas.microsoft.com/office/drawing/2014/main" id="{6067147F-16E4-EB5C-24D4-2C9972D17B0D}"/>
              </a:ext>
            </a:extLst>
          </p:cNvPr>
          <p:cNvPicPr>
            <a:picLocks noChangeAspect="1"/>
          </p:cNvPicPr>
          <p:nvPr/>
        </p:nvPicPr>
        <p:blipFill>
          <a:blip r:embed="rId2"/>
          <a:stretch>
            <a:fillRect/>
          </a:stretch>
        </p:blipFill>
        <p:spPr>
          <a:xfrm>
            <a:off x="216180" y="0"/>
            <a:ext cx="14198041" cy="5418576"/>
          </a:xfrm>
          <a:prstGeom prst="rect">
            <a:avLst/>
          </a:prstGeom>
        </p:spPr>
      </p:pic>
      <p:pic>
        <p:nvPicPr>
          <p:cNvPr id="7" name="Picture 6">
            <a:extLst>
              <a:ext uri="{FF2B5EF4-FFF2-40B4-BE49-F238E27FC236}">
                <a16:creationId xmlns:a16="http://schemas.microsoft.com/office/drawing/2014/main" id="{EE567957-2EDF-DB14-A19B-305CB8734604}"/>
              </a:ext>
            </a:extLst>
          </p:cNvPr>
          <p:cNvPicPr>
            <a:picLocks noChangeAspect="1"/>
          </p:cNvPicPr>
          <p:nvPr/>
        </p:nvPicPr>
        <p:blipFill>
          <a:blip r:embed="rId3"/>
          <a:stretch>
            <a:fillRect/>
          </a:stretch>
        </p:blipFill>
        <p:spPr>
          <a:xfrm>
            <a:off x="1868045" y="1777039"/>
            <a:ext cx="10894310" cy="4675523"/>
          </a:xfrm>
          <a:prstGeom prst="rect">
            <a:avLst/>
          </a:prstGeom>
        </p:spPr>
      </p:pic>
    </p:spTree>
    <p:extLst>
      <p:ext uri="{BB962C8B-B14F-4D97-AF65-F5344CB8AC3E}">
        <p14:creationId xmlns:p14="http://schemas.microsoft.com/office/powerpoint/2010/main" val="184406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2" name="Picture 2" descr="Accessibility Tools">
            <a:extLst>
              <a:ext uri="{FF2B5EF4-FFF2-40B4-BE49-F238E27FC236}">
                <a16:creationId xmlns:a16="http://schemas.microsoft.com/office/drawing/2014/main" id="{6C021232-F47F-1191-669E-A5CF7487108E}"/>
              </a:ext>
            </a:extLst>
          </p:cNvPr>
          <p:cNvPicPr>
            <a:picLocks noChangeAspect="1" noChangeArrowheads="1"/>
          </p:cNvPicPr>
          <p:nvPr/>
        </p:nvPicPr>
        <p:blipFill>
          <a:blip r:embed="rId3" cstate="email">
            <a:alphaModFix amt="33000"/>
            <a:extLst>
              <a:ext uri="{28A0092B-C50C-407E-A947-70E740481C1C}">
                <a14:useLocalDpi xmlns:a14="http://schemas.microsoft.com/office/drawing/2010/main"/>
              </a:ext>
            </a:extLst>
          </a:blip>
          <a:srcRect/>
          <a:stretch>
            <a:fillRect/>
          </a:stretch>
        </p:blipFill>
        <p:spPr bwMode="auto">
          <a:xfrm>
            <a:off x="0" y="289560"/>
            <a:ext cx="14630400" cy="7650480"/>
          </a:xfrm>
          <a:prstGeom prst="rect">
            <a:avLst/>
          </a:prstGeom>
          <a:noFill/>
          <a:extLst>
            <a:ext uri="{909E8E84-426E-40DD-AFC4-6F175D3DCCD1}">
              <a14:hiddenFill xmlns:a14="http://schemas.microsoft.com/office/drawing/2010/main">
                <a:solidFill>
                  <a:srgbClr val="FFFFFF"/>
                </a:solidFill>
              </a14:hiddenFill>
            </a:ext>
          </a:extLst>
        </p:spPr>
      </p:pic>
      <p:sp>
        <p:nvSpPr>
          <p:cNvPr id="76" name="Google Shape;76;p16"/>
          <p:cNvSpPr txBox="1">
            <a:spLocks noGrp="1"/>
          </p:cNvSpPr>
          <p:nvPr>
            <p:ph type="title"/>
          </p:nvPr>
        </p:nvSpPr>
        <p:spPr>
          <a:xfrm>
            <a:off x="1304476" y="358949"/>
            <a:ext cx="12936566" cy="687240"/>
          </a:xfrm>
          <a:prstGeom prst="rect">
            <a:avLst/>
          </a:prstGeom>
        </p:spPr>
        <p:txBody>
          <a:bodyPr spcFirstLastPara="1" vert="horz" wrap="square" lIns="109710" tIns="109710" rIns="109710" bIns="109710" rtlCol="0" anchor="t" anchorCtr="0">
            <a:noAutofit/>
          </a:bodyPr>
          <a:lstStyle/>
          <a:p>
            <a:pPr>
              <a:lnSpc>
                <a:spcPct val="115000"/>
              </a:lnSpc>
              <a:buClr>
                <a:schemeClr val="dk1"/>
              </a:buClr>
              <a:buSzPct val="61111"/>
            </a:pPr>
            <a:r>
              <a:rPr lang="de-DE" sz="4320" dirty="0"/>
              <a:t>Deep Fakes (</a:t>
            </a:r>
            <a:r>
              <a:rPr lang="de-DE" sz="4320" dirty="0" err="1"/>
              <a:t>informazioni </a:t>
            </a:r>
            <a:r>
              <a:rPr lang="de-DE" sz="4320" dirty="0" err="1"/>
              <a:t>false/manipolate </a:t>
            </a:r>
            <a:r>
              <a:rPr lang="de-DE" sz="4320" dirty="0" err="1"/>
              <a:t>basate sull'intelligenza artificiale</a:t>
            </a:r>
            <a:r>
              <a:rPr lang="de-DE" sz="4320" dirty="0"/>
              <a:t>)</a:t>
            </a:r>
            <a:endParaRPr sz="4320" dirty="0"/>
          </a:p>
          <a:p>
            <a:pPr>
              <a:spcBef>
                <a:spcPts val="1440"/>
              </a:spcBef>
            </a:pPr>
            <a:endParaRPr sz="4320" dirty="0"/>
          </a:p>
        </p:txBody>
      </p:sp>
      <p:sp>
        <p:nvSpPr>
          <p:cNvPr id="77" name="Google Shape;77;p16"/>
          <p:cNvSpPr txBox="1">
            <a:spLocks noGrp="1"/>
          </p:cNvSpPr>
          <p:nvPr>
            <p:ph type="body" idx="1"/>
          </p:nvPr>
        </p:nvSpPr>
        <p:spPr>
          <a:xfrm>
            <a:off x="1304475" y="1446413"/>
            <a:ext cx="12561154" cy="6101543"/>
          </a:xfrm>
          <a:prstGeom prst="rect">
            <a:avLst/>
          </a:prstGeom>
        </p:spPr>
        <p:txBody>
          <a:bodyPr spcFirstLastPara="1" vert="horz" wrap="square" lIns="109710" tIns="109710" rIns="109710" bIns="109710" rtlCol="0" anchor="t" anchorCtr="0">
            <a:normAutofit fontScale="92500"/>
          </a:bodyPr>
          <a:lstStyle/>
          <a:p>
            <a:pPr indent="-361799">
              <a:lnSpc>
                <a:spcPct val="150000"/>
              </a:lnSpc>
              <a:buClr>
                <a:schemeClr val="dk1"/>
              </a:buClr>
              <a:buSzPct val="100000"/>
            </a:pPr>
            <a:r>
              <a:rPr lang="de-DE" dirty="0">
                <a:solidFill>
                  <a:schemeClr val="dk1"/>
                </a:solidFill>
              </a:rPr>
              <a:t>I DF </a:t>
            </a:r>
            <a:r>
              <a:rPr lang="de-DE" dirty="0" err="1">
                <a:solidFill>
                  <a:schemeClr val="dk1"/>
                </a:solidFill>
              </a:rPr>
              <a:t>migliorano </a:t>
            </a:r>
            <a:r>
              <a:rPr lang="de-DE" dirty="0">
                <a:solidFill>
                  <a:schemeClr val="dk1"/>
                </a:solidFill>
              </a:rPr>
              <a:t>in termini di </a:t>
            </a:r>
            <a:r>
              <a:rPr lang="de-DE" dirty="0" err="1">
                <a:solidFill>
                  <a:schemeClr val="dk1"/>
                </a:solidFill>
              </a:rPr>
              <a:t>qualità </a:t>
            </a:r>
            <a:r>
              <a:rPr lang="de-DE" dirty="0">
                <a:solidFill>
                  <a:schemeClr val="dk1"/>
                </a:solidFill>
              </a:rPr>
              <a:t>e </a:t>
            </a:r>
            <a:r>
              <a:rPr lang="de-DE" dirty="0" err="1">
                <a:solidFill>
                  <a:schemeClr val="dk1"/>
                </a:solidFill>
              </a:rPr>
              <a:t>sono </a:t>
            </a:r>
            <a:r>
              <a:rPr lang="de-DE" dirty="0" err="1">
                <a:solidFill>
                  <a:schemeClr val="dk1"/>
                </a:solidFill>
              </a:rPr>
              <a:t>considerati </a:t>
            </a:r>
            <a:r>
              <a:rPr lang="de-DE" dirty="0">
                <a:solidFill>
                  <a:schemeClr val="dk1"/>
                </a:solidFill>
              </a:rPr>
              <a:t>una </a:t>
            </a:r>
            <a:r>
              <a:rPr lang="de-DE" dirty="0" err="1">
                <a:solidFill>
                  <a:schemeClr val="dk1"/>
                </a:solidFill>
              </a:rPr>
              <a:t>minaccia </a:t>
            </a:r>
            <a:r>
              <a:rPr lang="de-DE" dirty="0" err="1">
                <a:solidFill>
                  <a:schemeClr val="dk1"/>
                </a:solidFill>
              </a:rPr>
              <a:t>per </a:t>
            </a:r>
            <a:r>
              <a:rPr lang="de-DE" dirty="0" err="1">
                <a:solidFill>
                  <a:schemeClr val="dk1"/>
                </a:solidFill>
              </a:rPr>
              <a:t>il </a:t>
            </a:r>
            <a:r>
              <a:rPr lang="de-DE" dirty="0" err="1">
                <a:solidFill>
                  <a:schemeClr val="dk1"/>
                </a:solidFill>
              </a:rPr>
              <a:t>futuro </a:t>
            </a:r>
            <a:r>
              <a:rPr lang="de-DE" dirty="0">
                <a:solidFill>
                  <a:schemeClr val="dk1"/>
                </a:solidFill>
              </a:rPr>
              <a:t>(</a:t>
            </a:r>
            <a:r>
              <a:rPr lang="de-DE" dirty="0" err="1">
                <a:solidFill>
                  <a:schemeClr val="dk1"/>
                </a:solidFill>
              </a:rPr>
              <a:t>prossimo</a:t>
            </a:r>
            <a:r>
              <a:rPr lang="de-DE" dirty="0">
                <a:solidFill>
                  <a:schemeClr val="dk1"/>
                </a:solidFill>
              </a:rPr>
              <a:t>)</a:t>
            </a:r>
            <a:r>
              <a:rPr lang="de-DE" dirty="0">
                <a:solidFill>
                  <a:schemeClr val="dk1"/>
                </a:solidFill>
              </a:rPr>
              <a:t>.</a:t>
            </a:r>
          </a:p>
          <a:p>
            <a:pPr indent="-361799">
              <a:lnSpc>
                <a:spcPct val="150000"/>
              </a:lnSpc>
              <a:buClr>
                <a:schemeClr val="dk1"/>
              </a:buClr>
              <a:buSzPct val="100000"/>
            </a:pPr>
            <a:r>
              <a:rPr lang="de-DE" dirty="0" err="1">
                <a:solidFill>
                  <a:schemeClr val="dk1"/>
                </a:solidFill>
              </a:rPr>
              <a:t>Raccolta </a:t>
            </a:r>
            <a:r>
              <a:rPr lang="de-DE" dirty="0" err="1">
                <a:solidFill>
                  <a:schemeClr val="dk1"/>
                </a:solidFill>
              </a:rPr>
              <a:t>dati </a:t>
            </a:r>
            <a:r>
              <a:rPr lang="de-DE" dirty="0" err="1">
                <a:solidFill>
                  <a:schemeClr val="dk1"/>
                </a:solidFill>
              </a:rPr>
              <a:t>più facile </a:t>
            </a:r>
            <a:r>
              <a:rPr lang="de-DE" dirty="0">
                <a:solidFill>
                  <a:schemeClr val="dk1"/>
                </a:solidFill>
              </a:rPr>
              <a:t>(</a:t>
            </a:r>
            <a:r>
              <a:rPr lang="de-DE" dirty="0" err="1">
                <a:solidFill>
                  <a:schemeClr val="dk1"/>
                </a:solidFill>
              </a:rPr>
              <a:t>decisione </a:t>
            </a:r>
            <a:r>
              <a:rPr lang="de-DE" dirty="0" err="1">
                <a:solidFill>
                  <a:schemeClr val="dk1"/>
                </a:solidFill>
              </a:rPr>
              <a:t>sull'autenticità</a:t>
            </a:r>
            <a:r>
              <a:rPr lang="de-DE" dirty="0">
                <a:solidFill>
                  <a:schemeClr val="dk1"/>
                </a:solidFill>
              </a:rPr>
              <a:t>) e </a:t>
            </a:r>
            <a:r>
              <a:rPr lang="de-DE" dirty="0" err="1">
                <a:solidFill>
                  <a:schemeClr val="dk1"/>
                </a:solidFill>
              </a:rPr>
              <a:t>rilevanza </a:t>
            </a:r>
            <a:r>
              <a:rPr lang="de-DE" dirty="0" err="1">
                <a:solidFill>
                  <a:schemeClr val="dk1"/>
                </a:solidFill>
              </a:rPr>
              <a:t>futura</a:t>
            </a:r>
            <a:r>
              <a:rPr lang="de-DE" dirty="0">
                <a:solidFill>
                  <a:schemeClr val="dk1"/>
                </a:solidFill>
              </a:rPr>
              <a:t>.</a:t>
            </a:r>
          </a:p>
          <a:p>
            <a:pPr indent="-361799">
              <a:lnSpc>
                <a:spcPct val="150000"/>
              </a:lnSpc>
              <a:buClr>
                <a:schemeClr val="dk1"/>
              </a:buClr>
              <a:buSzPct val="100000"/>
            </a:pPr>
            <a:r>
              <a:rPr lang="de-DE" dirty="0">
                <a:solidFill>
                  <a:schemeClr val="dk1"/>
                </a:solidFill>
              </a:rPr>
              <a:t>I DF </a:t>
            </a:r>
            <a:r>
              <a:rPr lang="de-DE" dirty="0" err="1">
                <a:solidFill>
                  <a:schemeClr val="dk1"/>
                </a:solidFill>
              </a:rPr>
              <a:t>perfetti </a:t>
            </a:r>
            <a:r>
              <a:rPr lang="de-DE" dirty="0" err="1">
                <a:solidFill>
                  <a:schemeClr val="dk1"/>
                </a:solidFill>
              </a:rPr>
              <a:t>richiedono </a:t>
            </a:r>
            <a:r>
              <a:rPr lang="de-DE" dirty="0" err="1">
                <a:solidFill>
                  <a:schemeClr val="dk1"/>
                </a:solidFill>
              </a:rPr>
              <a:t>molte </a:t>
            </a:r>
            <a:r>
              <a:rPr lang="de-DE" dirty="0">
                <a:solidFill>
                  <a:schemeClr val="dk1"/>
                </a:solidFill>
              </a:rPr>
              <a:t>risorse </a:t>
            </a:r>
            <a:r>
              <a:rPr lang="de-DE" dirty="0" err="1">
                <a:solidFill>
                  <a:schemeClr val="dk1"/>
                </a:solidFill>
              </a:rPr>
              <a:t>per </a:t>
            </a:r>
            <a:r>
              <a:rPr lang="de-DE" dirty="0" err="1">
                <a:solidFill>
                  <a:schemeClr val="dk1"/>
                </a:solidFill>
              </a:rPr>
              <a:t>essere generati </a:t>
            </a:r>
            <a:r>
              <a:rPr lang="de-DE" dirty="0">
                <a:solidFill>
                  <a:schemeClr val="dk1"/>
                </a:solidFill>
              </a:rPr>
              <a:t>(</a:t>
            </a:r>
            <a:r>
              <a:rPr lang="de-DE" dirty="0" err="1">
                <a:solidFill>
                  <a:schemeClr val="dk1"/>
                </a:solidFill>
              </a:rPr>
              <a:t>fondi</a:t>
            </a:r>
            <a:r>
              <a:rPr lang="de-DE" dirty="0">
                <a:solidFill>
                  <a:schemeClr val="dk1"/>
                </a:solidFill>
              </a:rPr>
              <a:t>, </a:t>
            </a:r>
            <a:r>
              <a:rPr lang="de-DE" dirty="0" err="1">
                <a:solidFill>
                  <a:schemeClr val="dk1"/>
                </a:solidFill>
              </a:rPr>
              <a:t>competenze</a:t>
            </a:r>
            <a:r>
              <a:rPr lang="de-DE" dirty="0">
                <a:solidFill>
                  <a:schemeClr val="dk1"/>
                </a:solidFill>
              </a:rPr>
              <a:t>), ma </a:t>
            </a:r>
            <a:r>
              <a:rPr lang="de-DE" dirty="0" err="1">
                <a:solidFill>
                  <a:schemeClr val="dk1"/>
                </a:solidFill>
              </a:rPr>
              <a:t>offrono </a:t>
            </a:r>
            <a:r>
              <a:rPr lang="de-DE" dirty="0">
                <a:solidFill>
                  <a:schemeClr val="dk1"/>
                </a:solidFill>
              </a:rPr>
              <a:t>comunque una </a:t>
            </a:r>
            <a:r>
              <a:rPr lang="de-DE" dirty="0" err="1">
                <a:solidFill>
                  <a:schemeClr val="dk1"/>
                </a:solidFill>
              </a:rPr>
              <a:t>buona </a:t>
            </a:r>
            <a:r>
              <a:rPr lang="de-DE" dirty="0" err="1">
                <a:solidFill>
                  <a:schemeClr val="dk1"/>
                </a:solidFill>
              </a:rPr>
              <a:t>possibilità </a:t>
            </a:r>
            <a:r>
              <a:rPr lang="de-DE" dirty="0" err="1">
                <a:solidFill>
                  <a:schemeClr val="dk1"/>
                </a:solidFill>
              </a:rPr>
              <a:t>di </a:t>
            </a:r>
            <a:r>
              <a:rPr lang="de-DE" dirty="0" err="1">
                <a:solidFill>
                  <a:schemeClr val="dk1"/>
                </a:solidFill>
              </a:rPr>
              <a:t>riconoscere </a:t>
            </a:r>
            <a:r>
              <a:rPr lang="de-DE" dirty="0" err="1">
                <a:solidFill>
                  <a:schemeClr val="dk1"/>
                </a:solidFill>
              </a:rPr>
              <a:t>le imperfezioni </a:t>
            </a:r>
            <a:r>
              <a:rPr lang="de-DE" dirty="0" err="1">
                <a:solidFill>
                  <a:schemeClr val="dk1"/>
                </a:solidFill>
              </a:rPr>
              <a:t>dei </a:t>
            </a:r>
            <a:r>
              <a:rPr lang="de-DE" dirty="0">
                <a:solidFill>
                  <a:schemeClr val="dk1"/>
                </a:solidFill>
              </a:rPr>
              <a:t>DF.</a:t>
            </a:r>
          </a:p>
          <a:p>
            <a:pPr indent="-361799">
              <a:lnSpc>
                <a:spcPct val="150000"/>
              </a:lnSpc>
              <a:buClr>
                <a:schemeClr val="dk1"/>
              </a:buClr>
              <a:buSzPct val="100000"/>
            </a:pPr>
            <a:r>
              <a:rPr lang="de-DE" dirty="0" err="1">
                <a:solidFill>
                  <a:schemeClr val="dk1"/>
                </a:solidFill>
              </a:rPr>
              <a:t>R</a:t>
            </a:r>
            <a:r>
              <a:rPr lang="de-DE" dirty="0" err="1">
                <a:solidFill>
                  <a:schemeClr val="dk1"/>
                </a:solidFill>
              </a:rPr>
              <a:t>ispetto </a:t>
            </a:r>
            <a:r>
              <a:rPr lang="de-DE" dirty="0" err="1">
                <a:solidFill>
                  <a:schemeClr val="dk1"/>
                </a:solidFill>
              </a:rPr>
              <a:t>alle </a:t>
            </a:r>
            <a:r>
              <a:rPr lang="de-DE" dirty="0" err="1">
                <a:solidFill>
                  <a:schemeClr val="dk1"/>
                </a:solidFill>
              </a:rPr>
              <a:t>e-mail </a:t>
            </a:r>
            <a:r>
              <a:rPr lang="de-DE" dirty="0" err="1">
                <a:solidFill>
                  <a:schemeClr val="dk1"/>
                </a:solidFill>
              </a:rPr>
              <a:t>di phishing</a:t>
            </a:r>
            <a:r>
              <a:rPr lang="de-DE" dirty="0">
                <a:solidFill>
                  <a:schemeClr val="dk1"/>
                </a:solidFill>
              </a:rPr>
              <a:t>, </a:t>
            </a:r>
            <a:r>
              <a:rPr lang="de-DE" dirty="0" err="1">
                <a:solidFill>
                  <a:schemeClr val="dk1"/>
                </a:solidFill>
              </a:rPr>
              <a:t>esistono </a:t>
            </a:r>
            <a:r>
              <a:rPr lang="de-DE" dirty="0" err="1">
                <a:solidFill>
                  <a:schemeClr val="dk1"/>
                </a:solidFill>
              </a:rPr>
              <a:t>strumenti </a:t>
            </a:r>
            <a:r>
              <a:rPr lang="de-DE" dirty="0" err="1">
                <a:solidFill>
                  <a:schemeClr val="dk1"/>
                </a:solidFill>
              </a:rPr>
              <a:t>di autenticazione</a:t>
            </a:r>
            <a:r>
              <a:rPr lang="de-DE" dirty="0">
                <a:solidFill>
                  <a:schemeClr val="dk1"/>
                </a:solidFill>
              </a:rPr>
              <a:t>, ma </a:t>
            </a:r>
            <a:r>
              <a:rPr lang="de-DE" dirty="0">
                <a:solidFill>
                  <a:schemeClr val="dk1"/>
                </a:solidFill>
              </a:rPr>
              <a:t>non </a:t>
            </a:r>
            <a:r>
              <a:rPr lang="de-DE" dirty="0" err="1">
                <a:solidFill>
                  <a:schemeClr val="dk1"/>
                </a:solidFill>
              </a:rPr>
              <a:t>sono </a:t>
            </a:r>
            <a:r>
              <a:rPr lang="de-DE" dirty="0" err="1">
                <a:solidFill>
                  <a:schemeClr val="dk1"/>
                </a:solidFill>
              </a:rPr>
              <a:t>accessibili </a:t>
            </a:r>
            <a:r>
              <a:rPr lang="de-DE" dirty="0" err="1">
                <a:solidFill>
                  <a:schemeClr val="dk1"/>
                </a:solidFill>
              </a:rPr>
              <a:t>agli </a:t>
            </a:r>
            <a:r>
              <a:rPr lang="de-DE" dirty="0" err="1">
                <a:solidFill>
                  <a:schemeClr val="dk1"/>
                </a:solidFill>
              </a:rPr>
              <a:t>utenti </a:t>
            </a:r>
            <a:r>
              <a:rPr lang="de-DE" dirty="0" err="1">
                <a:solidFill>
                  <a:schemeClr val="dk1"/>
                </a:solidFill>
              </a:rPr>
              <a:t>quando/dove </a:t>
            </a:r>
            <a:r>
              <a:rPr lang="de-DE" dirty="0" err="1">
                <a:solidFill>
                  <a:schemeClr val="dk1"/>
                </a:solidFill>
              </a:rPr>
              <a:t>vengono </a:t>
            </a:r>
            <a:r>
              <a:rPr lang="de-DE" dirty="0" err="1">
                <a:solidFill>
                  <a:schemeClr val="dk1"/>
                </a:solidFill>
              </a:rPr>
              <a:t>contattati</a:t>
            </a:r>
            <a:r>
              <a:rPr lang="de-DE" dirty="0">
                <a:solidFill>
                  <a:schemeClr val="dk1"/>
                </a:solidFill>
              </a:rPr>
              <a:t>: gli strumenti </a:t>
            </a:r>
            <a:r>
              <a:rPr lang="de-DE" dirty="0" err="1">
                <a:solidFill>
                  <a:schemeClr val="dk1"/>
                </a:solidFill>
              </a:rPr>
              <a:t>sono </a:t>
            </a:r>
            <a:r>
              <a:rPr lang="de-DE" dirty="0" err="1">
                <a:solidFill>
                  <a:schemeClr val="dk1"/>
                </a:solidFill>
              </a:rPr>
              <a:t>sconosciuti</a:t>
            </a:r>
            <a:r>
              <a:rPr lang="de-DE" dirty="0">
                <a:solidFill>
                  <a:schemeClr val="dk1"/>
                </a:solidFill>
              </a:rPr>
              <a:t>, non </a:t>
            </a:r>
            <a:r>
              <a:rPr lang="de-DE" dirty="0" err="1">
                <a:solidFill>
                  <a:schemeClr val="dk1"/>
                </a:solidFill>
              </a:rPr>
              <a:t>disponibili </a:t>
            </a:r>
            <a:r>
              <a:rPr lang="de-DE" dirty="0" err="1">
                <a:solidFill>
                  <a:schemeClr val="dk1"/>
                </a:solidFill>
              </a:rPr>
              <a:t>e/o </a:t>
            </a:r>
            <a:r>
              <a:rPr lang="de-DE" dirty="0">
                <a:solidFill>
                  <a:schemeClr val="dk1"/>
                </a:solidFill>
              </a:rPr>
              <a:t>non </a:t>
            </a:r>
            <a:r>
              <a:rPr lang="de-DE" dirty="0" err="1">
                <a:solidFill>
                  <a:schemeClr val="dk1"/>
                </a:solidFill>
              </a:rPr>
              <a:t>possono </a:t>
            </a:r>
            <a:r>
              <a:rPr lang="de-DE" dirty="0" err="1">
                <a:solidFill>
                  <a:schemeClr val="dk1"/>
                </a:solidFill>
              </a:rPr>
              <a:t>essere </a:t>
            </a:r>
            <a:r>
              <a:rPr lang="de-DE" dirty="0" err="1">
                <a:solidFill>
                  <a:schemeClr val="dk1"/>
                </a:solidFill>
              </a:rPr>
              <a:t>utilizzati </a:t>
            </a:r>
            <a:r>
              <a:rPr lang="de-DE" dirty="0" err="1">
                <a:solidFill>
                  <a:schemeClr val="dk1"/>
                </a:solidFill>
              </a:rPr>
              <a:t>dai </a:t>
            </a:r>
            <a:r>
              <a:rPr lang="de-DE" dirty="0" err="1">
                <a:solidFill>
                  <a:schemeClr val="dk1"/>
                </a:solidFill>
              </a:rPr>
              <a:t>non addetti ai lavori</a:t>
            </a:r>
            <a:r>
              <a:rPr lang="de-DE" dirty="0">
                <a:solidFill>
                  <a:schemeClr val="dk1"/>
                </a:solidFill>
              </a:rPr>
              <a:t>.</a:t>
            </a:r>
          </a:p>
          <a:p>
            <a:pPr indent="-361799">
              <a:lnSpc>
                <a:spcPct val="150000"/>
              </a:lnSpc>
              <a:buClr>
                <a:schemeClr val="dk1"/>
              </a:buClr>
              <a:buSzPct val="100000"/>
            </a:pPr>
            <a:r>
              <a:rPr lang="de-DE" dirty="0" err="1">
                <a:solidFill>
                  <a:schemeClr val="dk1"/>
                </a:solidFill>
              </a:rPr>
              <a:t>Un aspetto</a:t>
            </a:r>
            <a:r>
              <a:rPr lang="de-DE" dirty="0">
                <a:solidFill>
                  <a:schemeClr val="dk1"/>
                </a:solidFill>
              </a:rPr>
              <a:t> rilevante </a:t>
            </a:r>
            <a:r>
              <a:rPr lang="de-DE" dirty="0" err="1">
                <a:solidFill>
                  <a:schemeClr val="dk1"/>
                </a:solidFill>
              </a:rPr>
              <a:t>per </a:t>
            </a:r>
            <a:r>
              <a:rPr lang="de-DE" dirty="0" err="1">
                <a:solidFill>
                  <a:schemeClr val="dk1"/>
                </a:solidFill>
              </a:rPr>
              <a:t>i </a:t>
            </a:r>
            <a:r>
              <a:rPr lang="de-DE" dirty="0" err="1">
                <a:solidFill>
                  <a:schemeClr val="dk1"/>
                </a:solidFill>
              </a:rPr>
              <a:t>futuri </a:t>
            </a:r>
            <a:r>
              <a:rPr lang="de-DE" dirty="0" err="1">
                <a:solidFill>
                  <a:schemeClr val="dk1"/>
                </a:solidFill>
              </a:rPr>
              <a:t>corsi </a:t>
            </a:r>
            <a:r>
              <a:rPr lang="de-DE" dirty="0" err="1">
                <a:solidFill>
                  <a:schemeClr val="dk1"/>
                </a:solidFill>
              </a:rPr>
              <a:t>di formazione</a:t>
            </a:r>
            <a:r>
              <a:rPr lang="de-DE" dirty="0">
                <a:solidFill>
                  <a:schemeClr val="dk1"/>
                </a:solidFill>
              </a:rPr>
              <a:t> in materia di sicurezza informatica</a:t>
            </a:r>
            <a:r>
              <a:rPr lang="de-DE" dirty="0">
                <a:solidFill>
                  <a:schemeClr val="dk1"/>
                </a:solidFill>
              </a:rPr>
              <a:t>.</a:t>
            </a:r>
            <a:endParaRPr dirty="0">
              <a:solidFill>
                <a:schemeClr val="dk1"/>
              </a:solidFill>
            </a:endParaRPr>
          </a:p>
          <a:p>
            <a:pPr indent="0">
              <a:lnSpc>
                <a:spcPct val="100000"/>
              </a:lnSpc>
              <a:buNone/>
            </a:pPr>
            <a:endParaRPr sz="1200" dirty="0">
              <a:solidFill>
                <a:schemeClr val="dk1"/>
              </a:solidFill>
            </a:endParaRPr>
          </a:p>
          <a:p>
            <a:pPr indent="0">
              <a:lnSpc>
                <a:spcPct val="100000"/>
              </a:lnSpc>
              <a:buNone/>
            </a:pPr>
            <a:endParaRPr sz="1200" dirty="0">
              <a:solidFill>
                <a:schemeClr val="dk1"/>
              </a:solidFill>
            </a:endParaRPr>
          </a:p>
          <a:p>
            <a:pPr indent="0">
              <a:lnSpc>
                <a:spcPct val="100000"/>
              </a:lnSpc>
              <a:buNone/>
            </a:pPr>
            <a:endParaRPr sz="1200" dirty="0">
              <a:solidFill>
                <a:schemeClr val="dk1"/>
              </a:solidFill>
            </a:endParaRPr>
          </a:p>
          <a:p>
            <a:pPr marL="0" indent="548627">
              <a:lnSpc>
                <a:spcPct val="100000"/>
              </a:lnSpc>
              <a:buNone/>
            </a:pPr>
            <a:endParaRPr sz="1200" dirty="0">
              <a:solidFill>
                <a:schemeClr val="dk1"/>
              </a:solidFill>
            </a:endParaRPr>
          </a:p>
          <a:p>
            <a:pPr marL="0" indent="0">
              <a:spcAft>
                <a:spcPts val="1440"/>
              </a:spcAft>
              <a:buNone/>
            </a:pPr>
            <a:endParaRPr sz="1200" dirty="0"/>
          </a:p>
        </p:txBody>
      </p:sp>
      <p:sp>
        <p:nvSpPr>
          <p:cNvPr id="78" name="Google Shape;78;p16"/>
          <p:cNvSpPr txBox="1">
            <a:spLocks noGrp="1"/>
          </p:cNvSpPr>
          <p:nvPr>
            <p:ph type="sldNum" idx="12"/>
          </p:nvPr>
        </p:nvSpPr>
        <p:spPr>
          <a:xfrm>
            <a:off x="11995750" y="6624560"/>
            <a:ext cx="658440" cy="472320"/>
          </a:xfrm>
          <a:prstGeom prst="rect">
            <a:avLst/>
          </a:prstGeom>
        </p:spPr>
        <p:txBody>
          <a:bodyPr spcFirstLastPara="1" vert="horz" wrap="square" lIns="109710" tIns="109710" rIns="109710" bIns="109710" rtlCol="0" anchor="ctr" anchorCtr="0">
            <a:normAutofit/>
          </a:bodyPr>
          <a:lstStyle/>
          <a:p>
            <a:pPr defTabSz="1097280"/>
            <a:fld id="{00000000-1234-1234-1234-123412341234}" type="slidenum">
              <a:rPr lang="en-GB">
                <a:solidFill>
                  <a:prstClr val="black">
                    <a:tint val="75000"/>
                  </a:prstClr>
                </a:solidFill>
                <a:latin typeface="Aptos" panose="02110004020202020204"/>
              </a:rPr>
              <a:t>58</a:t>
            </a:fld>
            <a:endParaRPr>
              <a:solidFill>
                <a:prstClr val="black">
                  <a:tint val="75000"/>
                </a:prstClr>
              </a:solidFill>
              <a:latin typeface="Aptos" panose="02110004020202020204"/>
            </a:endParaRPr>
          </a:p>
        </p:txBody>
      </p:sp>
    </p:spTree>
    <p:extLst>
      <p:ext uri="{BB962C8B-B14F-4D97-AF65-F5344CB8AC3E}">
        <p14:creationId xmlns:p14="http://schemas.microsoft.com/office/powerpoint/2010/main" val="3567059199"/>
      </p:ext>
    </p:extLst>
  </p:cSld>
  <p:clrMapOvr>
    <a:masterClrMapping/>
  </p:clrMapOvr>
</p:sld>
</file>

<file path=ppt/slides/slide5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3AB416-171A-A090-4127-288C471E21A9}"/>
              </a:ext>
            </a:extLst>
          </p:cNvPr>
          <p:cNvSpPr>
            <a:spLocks noGrp="1"/>
          </p:cNvSpPr>
          <p:nvPr>
            <p:ph idx="1"/>
          </p:nvPr>
        </p:nvSpPr>
        <p:spPr/>
        <p:txBody>
          <a:bodyPr/>
          <a:lstStyle/>
          <a:p>
            <a:endParaRPr lang="en-GB"/>
          </a:p>
        </p:txBody>
      </p:sp>
      <p:sp>
        <p:nvSpPr>
          <p:cNvPr id="3" name="Slide Number Placeholder 2">
            <a:extLst>
              <a:ext uri="{FF2B5EF4-FFF2-40B4-BE49-F238E27FC236}">
                <a16:creationId xmlns:a16="http://schemas.microsoft.com/office/drawing/2014/main" id="{510778C4-F4FF-BFAB-709B-4343655625AA}"/>
              </a:ext>
            </a:extLst>
          </p:cNvPr>
          <p:cNvSpPr>
            <a:spLocks noGrp="1"/>
          </p:cNvSpPr>
          <p:nvPr>
            <p:ph type="sldNum" sz="quarter" idx="12"/>
          </p:nvPr>
        </p:nvSpPr>
        <p:spPr/>
        <p:txBody>
          <a:bodyPr/>
          <a:lstStyle/>
          <a:p>
            <a:pPr defTabSz="1097280"/>
            <a:fld id="{571A4296-1FB3-43E8-9876-E6E45D2FCA7D}" type="slidenum">
              <a:rPr lang="de-DE">
                <a:solidFill>
                  <a:prstClr val="black">
                    <a:tint val="82000"/>
                  </a:prstClr>
                </a:solidFill>
                <a:latin typeface="Aptos" panose="02110004020202020204"/>
              </a:rPr>
              <a:t>59</a:t>
            </a:fld>
            <a:endParaRPr lang="de-DE" dirty="0">
              <a:solidFill>
                <a:prstClr val="black">
                  <a:tint val="82000"/>
                </a:prstClr>
              </a:solidFill>
              <a:latin typeface="Aptos" panose="02110004020202020204"/>
            </a:endParaRPr>
          </a:p>
        </p:txBody>
      </p:sp>
      <p:sp>
        <p:nvSpPr>
          <p:cNvPr id="4" name="Title 3">
            <a:extLst>
              <a:ext uri="{FF2B5EF4-FFF2-40B4-BE49-F238E27FC236}">
                <a16:creationId xmlns:a16="http://schemas.microsoft.com/office/drawing/2014/main" id="{3D1244D6-344C-1B61-7960-C1AB4D24940B}"/>
              </a:ext>
            </a:extLst>
          </p:cNvPr>
          <p:cNvSpPr>
            <a:spLocks noGrp="1"/>
          </p:cNvSpPr>
          <p:nvPr>
            <p:ph type="title"/>
          </p:nvPr>
        </p:nvSpPr>
        <p:spPr/>
        <p:txBody>
          <a:bodyPr/>
          <a:lstStyle/>
          <a:p>
            <a:endParaRPr lang="en-GB"/>
          </a:p>
        </p:txBody>
      </p:sp>
      <p:pic>
        <p:nvPicPr>
          <p:cNvPr id="6" name="Picture 5">
            <a:extLst>
              <a:ext uri="{FF2B5EF4-FFF2-40B4-BE49-F238E27FC236}">
                <a16:creationId xmlns:a16="http://schemas.microsoft.com/office/drawing/2014/main" id="{66B16DCA-D3DD-5531-AC58-8F9706D342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7157" y="0"/>
            <a:ext cx="13156087" cy="8229600"/>
          </a:xfrm>
          <a:prstGeom prst="rect">
            <a:avLst/>
          </a:prstGeom>
        </p:spPr>
      </p:pic>
      <p:pic>
        <p:nvPicPr>
          <p:cNvPr id="10" name="Picture 9">
            <a:extLst>
              <a:ext uri="{FF2B5EF4-FFF2-40B4-BE49-F238E27FC236}">
                <a16:creationId xmlns:a16="http://schemas.microsoft.com/office/drawing/2014/main" id="{2622327A-C939-902E-8DB5-D60A598EA034}"/>
              </a:ext>
            </a:extLst>
          </p:cNvPr>
          <p:cNvPicPr>
            <a:picLocks noChangeAspect="1"/>
          </p:cNvPicPr>
          <p:nvPr/>
        </p:nvPicPr>
        <p:blipFill>
          <a:blip r:embed="rId4"/>
          <a:stretch>
            <a:fillRect/>
          </a:stretch>
        </p:blipFill>
        <p:spPr>
          <a:xfrm>
            <a:off x="339742" y="1192974"/>
            <a:ext cx="6721778" cy="4824133"/>
          </a:xfrm>
          <a:prstGeom prst="rect">
            <a:avLst/>
          </a:prstGeom>
        </p:spPr>
      </p:pic>
      <p:pic>
        <p:nvPicPr>
          <p:cNvPr id="12" name="Picture 11">
            <a:extLst>
              <a:ext uri="{FF2B5EF4-FFF2-40B4-BE49-F238E27FC236}">
                <a16:creationId xmlns:a16="http://schemas.microsoft.com/office/drawing/2014/main" id="{D13C43F7-3095-EB2D-0485-00AFF92DCD56}"/>
              </a:ext>
            </a:extLst>
          </p:cNvPr>
          <p:cNvPicPr>
            <a:picLocks noChangeAspect="1"/>
          </p:cNvPicPr>
          <p:nvPr/>
        </p:nvPicPr>
        <p:blipFill>
          <a:blip r:embed="rId5"/>
          <a:stretch>
            <a:fillRect/>
          </a:stretch>
        </p:blipFill>
        <p:spPr>
          <a:xfrm>
            <a:off x="1940190" y="1357102"/>
            <a:ext cx="6596030" cy="5852977"/>
          </a:xfrm>
          <a:prstGeom prst="rect">
            <a:avLst/>
          </a:prstGeom>
        </p:spPr>
      </p:pic>
      <p:pic>
        <p:nvPicPr>
          <p:cNvPr id="14" name="Picture 13">
            <a:extLst>
              <a:ext uri="{FF2B5EF4-FFF2-40B4-BE49-F238E27FC236}">
                <a16:creationId xmlns:a16="http://schemas.microsoft.com/office/drawing/2014/main" id="{DD076668-EB0A-FE68-1876-5F44168865CE}"/>
              </a:ext>
            </a:extLst>
          </p:cNvPr>
          <p:cNvPicPr>
            <a:picLocks noChangeAspect="1"/>
          </p:cNvPicPr>
          <p:nvPr/>
        </p:nvPicPr>
        <p:blipFill>
          <a:blip r:embed="rId6"/>
          <a:stretch>
            <a:fillRect/>
          </a:stretch>
        </p:blipFill>
        <p:spPr>
          <a:xfrm>
            <a:off x="8057234" y="1087924"/>
            <a:ext cx="6573167" cy="2789309"/>
          </a:xfrm>
          <a:prstGeom prst="rect">
            <a:avLst/>
          </a:prstGeom>
        </p:spPr>
      </p:pic>
      <p:sp>
        <p:nvSpPr>
          <p:cNvPr id="8" name="TextBox 7">
            <a:extLst>
              <a:ext uri="{FF2B5EF4-FFF2-40B4-BE49-F238E27FC236}">
                <a16:creationId xmlns:a16="http://schemas.microsoft.com/office/drawing/2014/main" id="{64BDF1E5-AD05-9AF2-25C6-AAAB1F4AD67E}"/>
              </a:ext>
            </a:extLst>
          </p:cNvPr>
          <p:cNvSpPr txBox="1"/>
          <p:nvPr/>
        </p:nvSpPr>
        <p:spPr>
          <a:xfrm>
            <a:off x="737156" y="817245"/>
            <a:ext cx="12618719" cy="6740307"/>
          </a:xfrm>
          <a:prstGeom prst="rect">
            <a:avLst/>
          </a:prstGeom>
          <a:solidFill>
            <a:srgbClr val="FFC000"/>
          </a:solidFill>
        </p:spPr>
        <p:txBody>
          <a:bodyPr wrap="square">
            <a:spAutoFit/>
          </a:bodyPr>
          <a:lstStyle/>
          <a:p>
            <a:pPr defTabSz="1097280">
              <a:buFont typeface="+mj-lt"/>
              <a:buAutoNum type="arabicPeriod"/>
            </a:pPr>
            <a:r>
              <a:rPr lang="en-GB" sz="2880" b="1" dirty="0">
                <a:solidFill>
                  <a:prstClr val="black"/>
                </a:solidFill>
                <a:latin typeface="Aptos" panose="02110004020202020204"/>
              </a:rPr>
              <a:t>Influenza del robot</a:t>
            </a:r>
            <a:r>
              <a:rPr lang="en-GB" sz="2880" dirty="0">
                <a:solidFill>
                  <a:prstClr val="black"/>
                </a:solidFill>
                <a:latin typeface="Aptos" panose="02110004020202020204"/>
              </a:rPr>
              <a:t>: </a:t>
            </a:r>
            <a:r>
              <a:rPr lang="en-GB" sz="2880" dirty="0">
                <a:solidFill>
                  <a:prstClr val="black"/>
                </a:solidFill>
                <a:latin typeface="Aptos" panose="02110004020202020204"/>
              </a:rPr>
              <a:t>gli interventi </a:t>
            </a:r>
            <a:r>
              <a:rPr lang="en-GB" sz="2880" dirty="0" err="1">
                <a:solidFill>
                  <a:prstClr val="black"/>
                </a:solidFill>
                <a:latin typeface="Aptos" panose="02110004020202020204"/>
              </a:rPr>
              <a:t>di Furhat </a:t>
            </a:r>
            <a:r>
              <a:rPr lang="en-GB" sz="2880" dirty="0">
                <a:solidFill>
                  <a:prstClr val="black"/>
                </a:solidFill>
                <a:latin typeface="Aptos" panose="02110004020202020204"/>
              </a:rPr>
              <a:t>hanno generalmente portato a un aumento dell'accettazione da parte dei partecipanti delle proposte rischiose e SE, indicando l'influenza del robot sul processo decisionale.</a:t>
            </a:r>
          </a:p>
          <a:p>
            <a:pPr defTabSz="1097280">
              <a:buFont typeface="+mj-lt"/>
              <a:buAutoNum type="arabicPeriod"/>
            </a:pPr>
            <a:r>
              <a:rPr lang="en-GB" sz="2880" b="1" dirty="0">
                <a:solidFill>
                  <a:prstClr val="black"/>
                </a:solidFill>
                <a:latin typeface="Aptos" panose="02110004020202020204"/>
              </a:rPr>
              <a:t>Efficacia delle strategie</a:t>
            </a:r>
            <a:r>
              <a:rPr lang="en-GB" sz="2880" dirty="0">
                <a:solidFill>
                  <a:prstClr val="black"/>
                </a:solidFill>
                <a:latin typeface="Aptos" panose="02110004020202020204"/>
              </a:rPr>
              <a:t>: sebbene entrambe le strategie fossero efficaci nel modificare le decisioni dei partecipanti, la strategia logica ha suscitato reazioni implicite più forti, come una maggiore incertezza (misurata dalla traiettoria del mouse) e risposte emotive più negative.</a:t>
            </a:r>
          </a:p>
          <a:p>
            <a:pPr defTabSz="1097280">
              <a:buFont typeface="+mj-lt"/>
              <a:buAutoNum type="arabicPeriod"/>
            </a:pPr>
            <a:r>
              <a:rPr lang="en-GB" sz="2880" b="1" dirty="0">
                <a:solidFill>
                  <a:prstClr val="black"/>
                </a:solidFill>
                <a:latin typeface="Aptos" panose="02110004020202020204"/>
              </a:rPr>
              <a:t>Previsione </a:t>
            </a:r>
            <a:r>
              <a:rPr lang="en-GB" sz="2880" b="1" dirty="0" err="1">
                <a:solidFill>
                  <a:prstClr val="black"/>
                </a:solidFill>
                <a:latin typeface="Aptos" panose="02110004020202020204"/>
              </a:rPr>
              <a:t>comportamentale</a:t>
            </a:r>
            <a:r>
              <a:rPr lang="en-GB" sz="2880" dirty="0">
                <a:solidFill>
                  <a:prstClr val="black"/>
                </a:solidFill>
                <a:latin typeface="Aptos" panose="02110004020202020204"/>
              </a:rPr>
              <a:t>: è stato addestrato un modello di apprendimento automatico per prevedere se i partecipanti avrebbero cambiato le loro decisioni in base alle loro reazioni implicite, ottenendo un'accuratezza di previsione del 64,9% utilizzando i dati della traiettoria del mouse.</a:t>
            </a:r>
          </a:p>
          <a:p>
            <a:pPr defTabSz="1097280"/>
            <a:r>
              <a:rPr lang="en-GB" sz="2880" b="1" dirty="0">
                <a:solidFill>
                  <a:prstClr val="black"/>
                </a:solidFill>
                <a:latin typeface="Aptos" panose="02110004020202020204"/>
              </a:rPr>
              <a:t>Conclusione</a:t>
            </a:r>
            <a:r>
              <a:rPr lang="en-GB" sz="2880" dirty="0">
                <a:solidFill>
                  <a:prstClr val="black"/>
                </a:solidFill>
                <a:latin typeface="Aptos" panose="02110004020202020204"/>
              </a:rPr>
              <a:t>: i robot sociali come </a:t>
            </a:r>
            <a:r>
              <a:rPr lang="en-GB" sz="2880" dirty="0" err="1">
                <a:solidFill>
                  <a:prstClr val="black"/>
                </a:solidFill>
                <a:latin typeface="Aptos" panose="02110004020202020204"/>
              </a:rPr>
              <a:t>Furhat </a:t>
            </a:r>
            <a:r>
              <a:rPr lang="en-GB" sz="2880" dirty="0">
                <a:solidFill>
                  <a:prstClr val="black"/>
                </a:solidFill>
                <a:latin typeface="Aptos" panose="02110004020202020204"/>
              </a:rPr>
              <a:t>potrebbero potenzialmente fungere da strumenti innovativi per fornire avvisi di sicurezza informatica, sfruttando la loro presenza sociale per influenzare il processo decisionale umano. Tuttavia, lo studio evidenzia anche la necessità di una progettazione accurata per evitare un uso improprio o un eccessivo affidamento ai suggerimenti dei robot.</a:t>
            </a:r>
          </a:p>
        </p:txBody>
      </p:sp>
      <p:grpSp>
        <p:nvGrpSpPr>
          <p:cNvPr id="5" name="Group 4">
            <a:extLst>
              <a:ext uri="{FF2B5EF4-FFF2-40B4-BE49-F238E27FC236}">
                <a16:creationId xmlns:a16="http://schemas.microsoft.com/office/drawing/2014/main" id="{DEFEC241-0F29-689B-029B-0A3CD5BE0045}"/>
              </a:ext>
            </a:extLst>
          </p:cNvPr>
          <p:cNvGrpSpPr/>
          <p:nvPr/>
        </p:nvGrpSpPr>
        <p:grpSpPr>
          <a:xfrm>
            <a:off x="10972801" y="7594540"/>
            <a:ext cx="2591913" cy="481557"/>
            <a:chOff x="5179092" y="5483822"/>
            <a:chExt cx="3294001" cy="612000"/>
          </a:xfrm>
        </p:grpSpPr>
        <p:pic>
          <p:nvPicPr>
            <p:cNvPr id="7" name="Picture 6">
              <a:extLst>
                <a:ext uri="{FF2B5EF4-FFF2-40B4-BE49-F238E27FC236}">
                  <a16:creationId xmlns:a16="http://schemas.microsoft.com/office/drawing/2014/main" id="{1D2A2ADE-BAB4-D4AA-AB7E-F53A7E35FE7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733F9207-1CDB-5BDA-5838-44B6485F24A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237804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16="http://schemas.microsoft.com/office/drawing/2014/main" xmlns:adec="http://schemas.microsoft.com/office/drawing/2017/decorative" xmlns:p16="http://schemas.microsoft.com/office/powerpoint/2015/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solidFill>
                <a:prstClr val="white"/>
              </a:solidFill>
              <a:latin typeface="Aptos" panose="02110004020202020204"/>
            </a:endParaRPr>
          </a:p>
        </p:txBody>
      </p:sp>
      <p:sp>
        <p:nvSpPr>
          <p:cNvPr id="1033" name="Freeform: Shape 103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451387" y="-304404"/>
            <a:ext cx="2193166" cy="1652387"/>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solidFill>
                <a:prstClr val="white"/>
              </a:solidFill>
              <a:latin typeface="Aptos" panose="02110004020202020204"/>
            </a:endParaRPr>
          </a:p>
        </p:txBody>
      </p:sp>
      <p:sp>
        <p:nvSpPr>
          <p:cNvPr id="1035" name="Rectangle 103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69969" y="506575"/>
            <a:ext cx="774442" cy="774442"/>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1037" name="Rectangle 103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2052179" y="786168"/>
            <a:ext cx="824966" cy="82496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1039" name="Freeform: Shape 103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227972" y="1"/>
            <a:ext cx="3402428" cy="1777004"/>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n-US" sz="2160" dirty="0">
              <a:solidFill>
                <a:prstClr val="white"/>
              </a:solidFill>
              <a:latin typeface="Aptos" panose="02110004020202020204"/>
            </a:endParaRPr>
          </a:p>
        </p:txBody>
      </p:sp>
      <p:sp>
        <p:nvSpPr>
          <p:cNvPr id="1041" name="Isosceles Triangle 104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571613" y="7338602"/>
            <a:ext cx="1793416" cy="8909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pic>
        <p:nvPicPr>
          <p:cNvPr id="1026" name="Picture 2">
            <a:extLst>
              <a:ext uri="{FF2B5EF4-FFF2-40B4-BE49-F238E27FC236}">
                <a16:creationId xmlns:a16="http://schemas.microsoft.com/office/drawing/2014/main" id="{3C29C396-3F82-4AB0-4D25-13DB2B9D02F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89281" y="1543709"/>
            <a:ext cx="13086079" cy="477642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043" name="Isosceles Triangle 104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124896" y="7743772"/>
            <a:ext cx="977884" cy="485828"/>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pic>
        <p:nvPicPr>
          <p:cNvPr id="1028" name="Picture 4" descr="Summer 2024 GenAI Developments — AI for Education">
            <a:extLst>
              <a:ext uri="{FF2B5EF4-FFF2-40B4-BE49-F238E27FC236}">
                <a16:creationId xmlns:a16="http://schemas.microsoft.com/office/drawing/2014/main" id="{BF09E378-0940-CE30-8F03-86DFB31E54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98D1E6F-C4E8-24A8-83D6-7D55CCED6D1F}"/>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FE58AD39-ABB0-AD84-4237-E03A94C6F7C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5A013411-FBFB-FB25-5577-7A6DD22F34B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601367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par>
                                <p:cTn id="8" presetID="14"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randombar(horizontal)">
                                      <p:cBhvr>
                                        <p:cTn id="1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a:extLst>
              <a:ext uri="{FF2B5EF4-FFF2-40B4-BE49-F238E27FC236}">
                <a16:creationId xmlns:a16="http://schemas.microsoft.com/office/drawing/2014/main" id="{A17607F4-D56A-ECA0-92ED-8BC3D46DFC2C}"/>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23067" y="5701101"/>
            <a:ext cx="9464040" cy="2528500"/>
          </a:xfrm>
        </p:spPr>
      </p:pic>
      <p:sp>
        <p:nvSpPr>
          <p:cNvPr id="3" name="Foliennummernplatzhalter 2">
            <a:extLst>
              <a:ext uri="{FF2B5EF4-FFF2-40B4-BE49-F238E27FC236}">
                <a16:creationId xmlns:a16="http://schemas.microsoft.com/office/drawing/2014/main" id="{A36FC986-F932-01F9-3F8C-393FC6906D0A}"/>
              </a:ext>
            </a:extLst>
          </p:cNvPr>
          <p:cNvSpPr>
            <a:spLocks noGrp="1"/>
          </p:cNvSpPr>
          <p:nvPr>
            <p:ph type="sldNum" sz="quarter" idx="12"/>
          </p:nvPr>
        </p:nvSpPr>
        <p:spPr/>
        <p:txBody>
          <a:bodyPr/>
          <a:lstStyle/>
          <a:p>
            <a:pPr defTabSz="1097280"/>
            <a:fld id="{571A4296-1FB3-43E8-9876-E6E45D2FCA7D}" type="slidenum">
              <a:rPr lang="de-DE">
                <a:solidFill>
                  <a:prstClr val="black">
                    <a:tint val="75000"/>
                  </a:prstClr>
                </a:solidFill>
                <a:latin typeface="Aptos" panose="02110004020202020204"/>
              </a:rPr>
              <a:t>60</a:t>
            </a:fld>
            <a:endParaRPr lang="de-DE" dirty="0">
              <a:solidFill>
                <a:prstClr val="black">
                  <a:tint val="75000"/>
                </a:prstClr>
              </a:solidFill>
              <a:latin typeface="Aptos" panose="02110004020202020204"/>
            </a:endParaRPr>
          </a:p>
        </p:txBody>
      </p:sp>
      <p:pic>
        <p:nvPicPr>
          <p:cNvPr id="8" name="Grafik 7">
            <a:extLst>
              <a:ext uri="{FF2B5EF4-FFF2-40B4-BE49-F238E27FC236}">
                <a16:creationId xmlns:a16="http://schemas.microsoft.com/office/drawing/2014/main" id="{EC8BC47F-19BD-579B-7D55-51C20BCD68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2809" y="3363866"/>
            <a:ext cx="11588671" cy="1929928"/>
          </a:xfrm>
          <a:prstGeom prst="rect">
            <a:avLst/>
          </a:prstGeom>
        </p:spPr>
      </p:pic>
      <p:pic>
        <p:nvPicPr>
          <p:cNvPr id="10" name="Grafik 9">
            <a:extLst>
              <a:ext uri="{FF2B5EF4-FFF2-40B4-BE49-F238E27FC236}">
                <a16:creationId xmlns:a16="http://schemas.microsoft.com/office/drawing/2014/main" id="{0C7307FE-12FD-ECB2-405D-B9EF5110CEB9}"/>
              </a:ext>
            </a:extLst>
          </p:cNvPr>
          <p:cNvPicPr>
            <a:picLocks noChangeAspect="1"/>
          </p:cNvPicPr>
          <p:nvPr/>
        </p:nvPicPr>
        <p:blipFill>
          <a:blip r:embed="rId4"/>
          <a:stretch>
            <a:fillRect/>
          </a:stretch>
        </p:blipFill>
        <p:spPr>
          <a:xfrm>
            <a:off x="1002809" y="174205"/>
            <a:ext cx="10933378" cy="2986007"/>
          </a:xfrm>
          <a:prstGeom prst="rect">
            <a:avLst/>
          </a:prstGeom>
        </p:spPr>
      </p:pic>
    </p:spTree>
    <p:extLst>
      <p:ext uri="{BB962C8B-B14F-4D97-AF65-F5344CB8AC3E}">
        <p14:creationId xmlns:p14="http://schemas.microsoft.com/office/powerpoint/2010/main" val="2567344408"/>
      </p:ext>
    </p:extLst>
  </p:cSld>
  <p:clrMapOvr>
    <a:masterClrMapping/>
  </p:clrMapOvr>
</p:sld>
</file>

<file path=ppt/slides/slide6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CD4F1-97A3-EA7B-AE6C-5E9D3073894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CA06891-3465-A267-80BB-1B0C09880225}"/>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3E68D37D-5197-C23D-D79F-A42777C13E36}"/>
              </a:ext>
            </a:extLst>
          </p:cNvPr>
          <p:cNvPicPr>
            <a:picLocks noChangeAspect="1"/>
          </p:cNvPicPr>
          <p:nvPr/>
        </p:nvPicPr>
        <p:blipFill>
          <a:blip r:embed="rId3"/>
          <a:stretch>
            <a:fillRect/>
          </a:stretch>
        </p:blipFill>
        <p:spPr>
          <a:xfrm>
            <a:off x="1" y="33720"/>
            <a:ext cx="9545382" cy="4081080"/>
          </a:xfrm>
          <a:prstGeom prst="rect">
            <a:avLst/>
          </a:prstGeom>
        </p:spPr>
      </p:pic>
      <p:pic>
        <p:nvPicPr>
          <p:cNvPr id="7" name="Picture 6">
            <a:extLst>
              <a:ext uri="{FF2B5EF4-FFF2-40B4-BE49-F238E27FC236}">
                <a16:creationId xmlns:a16="http://schemas.microsoft.com/office/drawing/2014/main" id="{33AB5AC8-17D1-3F06-1A44-1C29FB2468C0}"/>
              </a:ext>
            </a:extLst>
          </p:cNvPr>
          <p:cNvPicPr>
            <a:picLocks noChangeAspect="1"/>
          </p:cNvPicPr>
          <p:nvPr/>
        </p:nvPicPr>
        <p:blipFill>
          <a:blip r:embed="rId4"/>
          <a:stretch>
            <a:fillRect/>
          </a:stretch>
        </p:blipFill>
        <p:spPr>
          <a:xfrm>
            <a:off x="1318033" y="889754"/>
            <a:ext cx="11740858" cy="7339846"/>
          </a:xfrm>
          <a:prstGeom prst="rect">
            <a:avLst/>
          </a:prstGeom>
        </p:spPr>
      </p:pic>
    </p:spTree>
    <p:extLst>
      <p:ext uri="{BB962C8B-B14F-4D97-AF65-F5344CB8AC3E}">
        <p14:creationId xmlns:p14="http://schemas.microsoft.com/office/powerpoint/2010/main" val="747642803"/>
      </p:ext>
    </p:extLst>
  </p:cSld>
  <p:clrMapOvr>
    <a:masterClrMapping/>
  </p:clrMapOvr>
</p:sld>
</file>

<file path=ppt/slides/slide6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65C8A-45AF-554E-AC5C-3768A3FAC53F}"/>
              </a:ext>
            </a:extLst>
          </p:cNvPr>
          <p:cNvSpPr>
            <a:spLocks noGrp="1"/>
          </p:cNvSpPr>
          <p:nvPr>
            <p:ph type="title"/>
          </p:nvPr>
        </p:nvSpPr>
        <p:spPr>
          <a:xfrm>
            <a:off x="1571510" y="329567"/>
            <a:ext cx="12290425" cy="828368"/>
          </a:xfrm>
        </p:spPr>
        <p:txBody>
          <a:bodyPr/>
          <a:lstStyle/>
          <a:p>
            <a:r>
              <a:rPr lang="nb-NO" dirty="0"/>
              <a:t>Endsley 2023</a:t>
            </a:r>
            <a:endParaRPr lang="en-GB" dirty="0"/>
          </a:p>
        </p:txBody>
      </p:sp>
      <p:pic>
        <p:nvPicPr>
          <p:cNvPr id="7" name="Content Placeholder 6">
            <a:extLst>
              <a:ext uri="{FF2B5EF4-FFF2-40B4-BE49-F238E27FC236}">
                <a16:creationId xmlns:a16="http://schemas.microsoft.com/office/drawing/2014/main" id="{7F928087-F409-6937-2AE3-F82E37CB3651}"/>
              </a:ext>
            </a:extLst>
          </p:cNvPr>
          <p:cNvPicPr>
            <a:picLocks noGrp="1" noChangeAspect="1"/>
          </p:cNvPicPr>
          <p:nvPr>
            <p:ph idx="1"/>
          </p:nvPr>
        </p:nvPicPr>
        <p:blipFill>
          <a:blip r:embed="rId2"/>
          <a:stretch>
            <a:fillRect/>
          </a:stretch>
        </p:blipFill>
        <p:spPr>
          <a:xfrm>
            <a:off x="6832106" y="129228"/>
            <a:ext cx="6686872" cy="4122733"/>
          </a:xfrm>
        </p:spPr>
      </p:pic>
      <p:pic>
        <p:nvPicPr>
          <p:cNvPr id="5" name="Picture 4">
            <a:extLst>
              <a:ext uri="{FF2B5EF4-FFF2-40B4-BE49-F238E27FC236}">
                <a16:creationId xmlns:a16="http://schemas.microsoft.com/office/drawing/2014/main" id="{73DECE79-9FF0-BE1B-FF9A-A820B715D11A}"/>
              </a:ext>
            </a:extLst>
          </p:cNvPr>
          <p:cNvPicPr>
            <a:picLocks noChangeAspect="1"/>
          </p:cNvPicPr>
          <p:nvPr/>
        </p:nvPicPr>
        <p:blipFill>
          <a:blip r:embed="rId3"/>
          <a:stretch>
            <a:fillRect/>
          </a:stretch>
        </p:blipFill>
        <p:spPr>
          <a:xfrm>
            <a:off x="40564" y="1550098"/>
            <a:ext cx="6063414" cy="5129404"/>
          </a:xfrm>
          <a:prstGeom prst="rect">
            <a:avLst/>
          </a:prstGeom>
        </p:spPr>
      </p:pic>
      <p:pic>
        <p:nvPicPr>
          <p:cNvPr id="9" name="Picture 8">
            <a:extLst>
              <a:ext uri="{FF2B5EF4-FFF2-40B4-BE49-F238E27FC236}">
                <a16:creationId xmlns:a16="http://schemas.microsoft.com/office/drawing/2014/main" id="{97BEE7E1-2643-A7BB-B65A-2C6C1EBA2315}"/>
              </a:ext>
            </a:extLst>
          </p:cNvPr>
          <p:cNvPicPr>
            <a:picLocks noChangeAspect="1"/>
          </p:cNvPicPr>
          <p:nvPr/>
        </p:nvPicPr>
        <p:blipFill>
          <a:blip r:embed="rId4"/>
          <a:stretch>
            <a:fillRect/>
          </a:stretch>
        </p:blipFill>
        <p:spPr>
          <a:xfrm>
            <a:off x="7199297" y="4114800"/>
            <a:ext cx="5765820" cy="4245481"/>
          </a:xfrm>
          <a:prstGeom prst="rect">
            <a:avLst/>
          </a:prstGeom>
        </p:spPr>
      </p:pic>
      <p:sp>
        <p:nvSpPr>
          <p:cNvPr id="10" name="Oval 9">
            <a:extLst>
              <a:ext uri="{FF2B5EF4-FFF2-40B4-BE49-F238E27FC236}">
                <a16:creationId xmlns:a16="http://schemas.microsoft.com/office/drawing/2014/main" id="{5143320C-C63B-9EB5-3646-1BD61DF8F780}"/>
              </a:ext>
            </a:extLst>
          </p:cNvPr>
          <p:cNvSpPr/>
          <p:nvPr/>
        </p:nvSpPr>
        <p:spPr>
          <a:xfrm>
            <a:off x="173222" y="3391348"/>
            <a:ext cx="1876403" cy="723451"/>
          </a:xfrm>
          <a:prstGeom prst="ellipse">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GB" sz="2160">
              <a:solidFill>
                <a:prstClr val="white"/>
              </a:solidFill>
              <a:latin typeface="Aptos" panose="02110004020202020204"/>
            </a:endParaRPr>
          </a:p>
        </p:txBody>
      </p:sp>
    </p:spTree>
    <p:extLst>
      <p:ext uri="{BB962C8B-B14F-4D97-AF65-F5344CB8AC3E}">
        <p14:creationId xmlns:p14="http://schemas.microsoft.com/office/powerpoint/2010/main" val="111451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B7944-3736-6B73-4605-7AB72BA06FA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64EA2B1-C8C6-1FE0-913E-10C990CF6DF0}"/>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31B0B82E-4683-7636-ABE0-0C700CC47F5B}"/>
              </a:ext>
            </a:extLst>
          </p:cNvPr>
          <p:cNvPicPr>
            <a:picLocks noChangeAspect="1"/>
          </p:cNvPicPr>
          <p:nvPr/>
        </p:nvPicPr>
        <p:blipFill>
          <a:blip r:embed="rId3"/>
          <a:stretch>
            <a:fillRect/>
          </a:stretch>
        </p:blipFill>
        <p:spPr>
          <a:xfrm>
            <a:off x="1" y="1"/>
            <a:ext cx="9888330" cy="4046785"/>
          </a:xfrm>
          <a:prstGeom prst="rect">
            <a:avLst/>
          </a:prstGeom>
        </p:spPr>
      </p:pic>
      <p:pic>
        <p:nvPicPr>
          <p:cNvPr id="7" name="Picture 6">
            <a:extLst>
              <a:ext uri="{FF2B5EF4-FFF2-40B4-BE49-F238E27FC236}">
                <a16:creationId xmlns:a16="http://schemas.microsoft.com/office/drawing/2014/main" id="{71AE716C-E01D-3869-C841-854C17CD8307}"/>
              </a:ext>
            </a:extLst>
          </p:cNvPr>
          <p:cNvPicPr>
            <a:picLocks noChangeAspect="1"/>
          </p:cNvPicPr>
          <p:nvPr/>
        </p:nvPicPr>
        <p:blipFill>
          <a:blip r:embed="rId4"/>
          <a:stretch>
            <a:fillRect/>
          </a:stretch>
        </p:blipFill>
        <p:spPr>
          <a:xfrm>
            <a:off x="4632517" y="1368697"/>
            <a:ext cx="8888803" cy="6440009"/>
          </a:xfrm>
          <a:prstGeom prst="rect">
            <a:avLst/>
          </a:prstGeom>
        </p:spPr>
      </p:pic>
      <p:pic>
        <p:nvPicPr>
          <p:cNvPr id="9" name="Picture 8">
            <a:extLst>
              <a:ext uri="{FF2B5EF4-FFF2-40B4-BE49-F238E27FC236}">
                <a16:creationId xmlns:a16="http://schemas.microsoft.com/office/drawing/2014/main" id="{9A03B85E-0EAB-70CF-FE29-BC119E38B353}"/>
              </a:ext>
            </a:extLst>
          </p:cNvPr>
          <p:cNvPicPr>
            <a:picLocks noChangeAspect="1"/>
          </p:cNvPicPr>
          <p:nvPr/>
        </p:nvPicPr>
        <p:blipFill>
          <a:blip r:embed="rId5"/>
          <a:stretch>
            <a:fillRect/>
          </a:stretch>
        </p:blipFill>
        <p:spPr>
          <a:xfrm>
            <a:off x="656551" y="2526382"/>
            <a:ext cx="13319814" cy="4192984"/>
          </a:xfrm>
          <a:prstGeom prst="rect">
            <a:avLst/>
          </a:prstGeom>
        </p:spPr>
      </p:pic>
      <p:pic>
        <p:nvPicPr>
          <p:cNvPr id="11" name="Picture 10">
            <a:extLst>
              <a:ext uri="{FF2B5EF4-FFF2-40B4-BE49-F238E27FC236}">
                <a16:creationId xmlns:a16="http://schemas.microsoft.com/office/drawing/2014/main" id="{F3690090-1920-4E53-F064-EC5617D89060}"/>
              </a:ext>
            </a:extLst>
          </p:cNvPr>
          <p:cNvPicPr>
            <a:picLocks noChangeAspect="1"/>
          </p:cNvPicPr>
          <p:nvPr/>
        </p:nvPicPr>
        <p:blipFill>
          <a:blip r:embed="rId6"/>
          <a:stretch>
            <a:fillRect/>
          </a:stretch>
        </p:blipFill>
        <p:spPr>
          <a:xfrm>
            <a:off x="114325" y="1783234"/>
            <a:ext cx="6979578" cy="5437577"/>
          </a:xfrm>
          <a:prstGeom prst="rect">
            <a:avLst/>
          </a:prstGeom>
        </p:spPr>
      </p:pic>
      <p:pic>
        <p:nvPicPr>
          <p:cNvPr id="13" name="Picture 12">
            <a:extLst>
              <a:ext uri="{FF2B5EF4-FFF2-40B4-BE49-F238E27FC236}">
                <a16:creationId xmlns:a16="http://schemas.microsoft.com/office/drawing/2014/main" id="{7D09DF55-69C8-BF0B-13D6-12DBE2E2FDAB}"/>
              </a:ext>
            </a:extLst>
          </p:cNvPr>
          <p:cNvPicPr>
            <a:picLocks noChangeAspect="1"/>
          </p:cNvPicPr>
          <p:nvPr/>
        </p:nvPicPr>
        <p:blipFill>
          <a:blip r:embed="rId7"/>
          <a:stretch>
            <a:fillRect/>
          </a:stretch>
        </p:blipFill>
        <p:spPr>
          <a:xfrm>
            <a:off x="7093902" y="1783234"/>
            <a:ext cx="6119239" cy="5077668"/>
          </a:xfrm>
          <a:prstGeom prst="rect">
            <a:avLst/>
          </a:prstGeom>
        </p:spPr>
      </p:pic>
      <p:pic>
        <p:nvPicPr>
          <p:cNvPr id="15" name="Picture 14">
            <a:extLst>
              <a:ext uri="{FF2B5EF4-FFF2-40B4-BE49-F238E27FC236}">
                <a16:creationId xmlns:a16="http://schemas.microsoft.com/office/drawing/2014/main" id="{D333EC74-4C34-C5FC-E69F-D50D8FE9A577}"/>
              </a:ext>
            </a:extLst>
          </p:cNvPr>
          <p:cNvPicPr>
            <a:picLocks noChangeAspect="1"/>
          </p:cNvPicPr>
          <p:nvPr/>
        </p:nvPicPr>
        <p:blipFill>
          <a:blip r:embed="rId8"/>
          <a:stretch>
            <a:fillRect/>
          </a:stretch>
        </p:blipFill>
        <p:spPr>
          <a:xfrm>
            <a:off x="47992" y="1298548"/>
            <a:ext cx="14358233" cy="6074636"/>
          </a:xfrm>
          <a:prstGeom prst="rect">
            <a:avLst/>
          </a:prstGeom>
        </p:spPr>
      </p:pic>
      <p:pic>
        <p:nvPicPr>
          <p:cNvPr id="19" name="Picture 18">
            <a:extLst>
              <a:ext uri="{FF2B5EF4-FFF2-40B4-BE49-F238E27FC236}">
                <a16:creationId xmlns:a16="http://schemas.microsoft.com/office/drawing/2014/main" id="{A66034C2-A15E-2964-0225-7633FF4BA922}"/>
              </a:ext>
            </a:extLst>
          </p:cNvPr>
          <p:cNvPicPr>
            <a:picLocks noChangeAspect="1"/>
          </p:cNvPicPr>
          <p:nvPr/>
        </p:nvPicPr>
        <p:blipFill>
          <a:blip r:embed="rId9"/>
          <a:stretch>
            <a:fillRect/>
          </a:stretch>
        </p:blipFill>
        <p:spPr>
          <a:xfrm>
            <a:off x="216033" y="1368697"/>
            <a:ext cx="14190191" cy="6394650"/>
          </a:xfrm>
          <a:prstGeom prst="rect">
            <a:avLst/>
          </a:prstGeom>
        </p:spPr>
      </p:pic>
    </p:spTree>
    <p:extLst>
      <p:ext uri="{BB962C8B-B14F-4D97-AF65-F5344CB8AC3E}">
        <p14:creationId xmlns:p14="http://schemas.microsoft.com/office/powerpoint/2010/main" val="403024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5235-C281-ACA2-2972-91158BB3756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F3A8B17-DDE1-48BD-F6F6-F997B1F59959}"/>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A4FC377B-6434-5C5F-B006-A9A92CC17387}"/>
              </a:ext>
            </a:extLst>
          </p:cNvPr>
          <p:cNvPicPr>
            <a:picLocks noChangeAspect="1"/>
          </p:cNvPicPr>
          <p:nvPr/>
        </p:nvPicPr>
        <p:blipFill>
          <a:blip r:embed="rId3"/>
          <a:stretch>
            <a:fillRect/>
          </a:stretch>
        </p:blipFill>
        <p:spPr>
          <a:xfrm>
            <a:off x="1" y="0"/>
            <a:ext cx="10036940" cy="3406615"/>
          </a:xfrm>
          <a:prstGeom prst="rect">
            <a:avLst/>
          </a:prstGeom>
        </p:spPr>
      </p:pic>
      <p:pic>
        <p:nvPicPr>
          <p:cNvPr id="7" name="Picture 6">
            <a:extLst>
              <a:ext uri="{FF2B5EF4-FFF2-40B4-BE49-F238E27FC236}">
                <a16:creationId xmlns:a16="http://schemas.microsoft.com/office/drawing/2014/main" id="{8EA91AED-CBE5-0389-745D-A5AD7CE92653}"/>
              </a:ext>
            </a:extLst>
          </p:cNvPr>
          <p:cNvPicPr>
            <a:picLocks noChangeAspect="1"/>
          </p:cNvPicPr>
          <p:nvPr/>
        </p:nvPicPr>
        <p:blipFill>
          <a:blip r:embed="rId4"/>
          <a:stretch>
            <a:fillRect/>
          </a:stretch>
        </p:blipFill>
        <p:spPr>
          <a:xfrm>
            <a:off x="768466" y="1796118"/>
            <a:ext cx="12636469" cy="5684743"/>
          </a:xfrm>
          <a:prstGeom prst="rect">
            <a:avLst/>
          </a:prstGeom>
        </p:spPr>
      </p:pic>
      <p:pic>
        <p:nvPicPr>
          <p:cNvPr id="11" name="Picture 10">
            <a:extLst>
              <a:ext uri="{FF2B5EF4-FFF2-40B4-BE49-F238E27FC236}">
                <a16:creationId xmlns:a16="http://schemas.microsoft.com/office/drawing/2014/main" id="{03504996-C658-7F97-4E83-109969381FE8}"/>
              </a:ext>
            </a:extLst>
          </p:cNvPr>
          <p:cNvPicPr>
            <a:picLocks noChangeAspect="1"/>
          </p:cNvPicPr>
          <p:nvPr/>
        </p:nvPicPr>
        <p:blipFill>
          <a:blip r:embed="rId5"/>
          <a:stretch>
            <a:fillRect/>
          </a:stretch>
        </p:blipFill>
        <p:spPr>
          <a:xfrm>
            <a:off x="968292" y="1364958"/>
            <a:ext cx="9682561" cy="6115903"/>
          </a:xfrm>
          <a:prstGeom prst="rect">
            <a:avLst/>
          </a:prstGeom>
        </p:spPr>
      </p:pic>
      <p:pic>
        <p:nvPicPr>
          <p:cNvPr id="9" name="Picture 8">
            <a:extLst>
              <a:ext uri="{FF2B5EF4-FFF2-40B4-BE49-F238E27FC236}">
                <a16:creationId xmlns:a16="http://schemas.microsoft.com/office/drawing/2014/main" id="{D4A35A1A-3B7A-1D21-BBB2-55B0BEE10B73}"/>
              </a:ext>
            </a:extLst>
          </p:cNvPr>
          <p:cNvPicPr>
            <a:picLocks noChangeAspect="1"/>
          </p:cNvPicPr>
          <p:nvPr/>
        </p:nvPicPr>
        <p:blipFill>
          <a:blip r:embed="rId6"/>
          <a:stretch>
            <a:fillRect/>
          </a:stretch>
        </p:blipFill>
        <p:spPr>
          <a:xfrm>
            <a:off x="1571510" y="609328"/>
            <a:ext cx="9693992" cy="6710346"/>
          </a:xfrm>
          <a:prstGeom prst="rect">
            <a:avLst/>
          </a:prstGeom>
        </p:spPr>
      </p:pic>
      <p:pic>
        <p:nvPicPr>
          <p:cNvPr id="13" name="Picture 12">
            <a:extLst>
              <a:ext uri="{FF2B5EF4-FFF2-40B4-BE49-F238E27FC236}">
                <a16:creationId xmlns:a16="http://schemas.microsoft.com/office/drawing/2014/main" id="{E19E5ED9-F1C7-7A55-254E-A036F4EC258D}"/>
              </a:ext>
            </a:extLst>
          </p:cNvPr>
          <p:cNvPicPr>
            <a:picLocks noChangeAspect="1"/>
          </p:cNvPicPr>
          <p:nvPr/>
        </p:nvPicPr>
        <p:blipFill>
          <a:blip r:embed="rId7"/>
          <a:stretch>
            <a:fillRect/>
          </a:stretch>
        </p:blipFill>
        <p:spPr>
          <a:xfrm>
            <a:off x="2481051" y="3964501"/>
            <a:ext cx="10082668" cy="4275416"/>
          </a:xfrm>
          <a:prstGeom prst="rect">
            <a:avLst/>
          </a:prstGeom>
        </p:spPr>
      </p:pic>
      <p:sp>
        <p:nvSpPr>
          <p:cNvPr id="14" name="Oval 13">
            <a:extLst>
              <a:ext uri="{FF2B5EF4-FFF2-40B4-BE49-F238E27FC236}">
                <a16:creationId xmlns:a16="http://schemas.microsoft.com/office/drawing/2014/main" id="{D29063E1-7CA7-66B1-01BB-5B629F9E9D70}"/>
              </a:ext>
            </a:extLst>
          </p:cNvPr>
          <p:cNvSpPr/>
          <p:nvPr/>
        </p:nvSpPr>
        <p:spPr>
          <a:xfrm>
            <a:off x="1788085" y="4771574"/>
            <a:ext cx="11270806" cy="1143452"/>
          </a:xfrm>
          <a:prstGeom prst="ellipse">
            <a:avLst/>
          </a:prstGeom>
          <a:noFill/>
          <a:ln w="76200">
            <a:solidFill>
              <a:srgbClr val="E00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GB" sz="2160">
              <a:solidFill>
                <a:prstClr val="white"/>
              </a:solidFill>
              <a:latin typeface="Aptos" panose="02110004020202020204"/>
            </a:endParaRPr>
          </a:p>
        </p:txBody>
      </p:sp>
    </p:spTree>
    <p:extLst>
      <p:ext uri="{BB962C8B-B14F-4D97-AF65-F5344CB8AC3E}">
        <p14:creationId xmlns:p14="http://schemas.microsoft.com/office/powerpoint/2010/main" val="16216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9B035-0E44-003E-FDF1-92E55D7844A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54D1F83-3FF5-D2B4-B3F1-03EC2BF6EA2F}"/>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8C9F655C-2003-0FCF-5860-6D9D1D3F9C90}"/>
              </a:ext>
            </a:extLst>
          </p:cNvPr>
          <p:cNvPicPr>
            <a:picLocks noChangeAspect="1"/>
          </p:cNvPicPr>
          <p:nvPr/>
        </p:nvPicPr>
        <p:blipFill>
          <a:blip r:embed="rId3"/>
          <a:stretch>
            <a:fillRect/>
          </a:stretch>
        </p:blipFill>
        <p:spPr>
          <a:xfrm>
            <a:off x="376514" y="0"/>
            <a:ext cx="9693992" cy="3200846"/>
          </a:xfrm>
          <a:prstGeom prst="rect">
            <a:avLst/>
          </a:prstGeom>
        </p:spPr>
      </p:pic>
      <p:pic>
        <p:nvPicPr>
          <p:cNvPr id="7" name="Picture 6">
            <a:extLst>
              <a:ext uri="{FF2B5EF4-FFF2-40B4-BE49-F238E27FC236}">
                <a16:creationId xmlns:a16="http://schemas.microsoft.com/office/drawing/2014/main" id="{1896976C-EF8A-47C6-A51A-40449C015BC7}"/>
              </a:ext>
            </a:extLst>
          </p:cNvPr>
          <p:cNvPicPr>
            <a:picLocks noChangeAspect="1"/>
          </p:cNvPicPr>
          <p:nvPr/>
        </p:nvPicPr>
        <p:blipFill>
          <a:blip r:embed="rId4"/>
          <a:stretch>
            <a:fillRect/>
          </a:stretch>
        </p:blipFill>
        <p:spPr>
          <a:xfrm>
            <a:off x="2416762" y="262353"/>
            <a:ext cx="9796877" cy="7704895"/>
          </a:xfrm>
          <a:prstGeom prst="rect">
            <a:avLst/>
          </a:prstGeom>
        </p:spPr>
      </p:pic>
      <p:pic>
        <p:nvPicPr>
          <p:cNvPr id="9" name="Picture 8">
            <a:extLst>
              <a:ext uri="{FF2B5EF4-FFF2-40B4-BE49-F238E27FC236}">
                <a16:creationId xmlns:a16="http://schemas.microsoft.com/office/drawing/2014/main" id="{A0779FDB-6063-BF60-E196-2F53FAFAEBE7}"/>
              </a:ext>
            </a:extLst>
          </p:cNvPr>
          <p:cNvPicPr>
            <a:picLocks noChangeAspect="1"/>
          </p:cNvPicPr>
          <p:nvPr/>
        </p:nvPicPr>
        <p:blipFill>
          <a:blip r:embed="rId5"/>
          <a:stretch>
            <a:fillRect/>
          </a:stretch>
        </p:blipFill>
        <p:spPr>
          <a:xfrm>
            <a:off x="0" y="438378"/>
            <a:ext cx="6875146" cy="6991111"/>
          </a:xfrm>
          <a:prstGeom prst="rect">
            <a:avLst/>
          </a:prstGeom>
        </p:spPr>
      </p:pic>
      <p:sp>
        <p:nvSpPr>
          <p:cNvPr id="10" name="Oval 9">
            <a:extLst>
              <a:ext uri="{FF2B5EF4-FFF2-40B4-BE49-F238E27FC236}">
                <a16:creationId xmlns:a16="http://schemas.microsoft.com/office/drawing/2014/main" id="{A1457BFC-9E59-8AF0-2209-37A1F15C6059}"/>
              </a:ext>
            </a:extLst>
          </p:cNvPr>
          <p:cNvSpPr/>
          <p:nvPr/>
        </p:nvSpPr>
        <p:spPr>
          <a:xfrm>
            <a:off x="-308610" y="2009268"/>
            <a:ext cx="7183756" cy="2383156"/>
          </a:xfrm>
          <a:prstGeom prst="ellipse">
            <a:avLst/>
          </a:prstGeom>
          <a:noFill/>
          <a:ln w="76200">
            <a:solidFill>
              <a:srgbClr val="E00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GB" sz="2160">
              <a:solidFill>
                <a:prstClr val="white"/>
              </a:solidFill>
              <a:latin typeface="Aptos" panose="02110004020202020204"/>
            </a:endParaRPr>
          </a:p>
        </p:txBody>
      </p:sp>
    </p:spTree>
    <p:extLst>
      <p:ext uri="{BB962C8B-B14F-4D97-AF65-F5344CB8AC3E}">
        <p14:creationId xmlns:p14="http://schemas.microsoft.com/office/powerpoint/2010/main" val="136056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12B19-F5F4-1783-70EF-97EDA9920DF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8BBB61F-381F-42D1-8E63-A4BFA5CA7492}"/>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5F949F31-66A3-CAD1-5F46-92853E315950}"/>
              </a:ext>
            </a:extLst>
          </p:cNvPr>
          <p:cNvPicPr>
            <a:picLocks noChangeAspect="1"/>
          </p:cNvPicPr>
          <p:nvPr/>
        </p:nvPicPr>
        <p:blipFill>
          <a:blip r:embed="rId3"/>
          <a:stretch>
            <a:fillRect/>
          </a:stretch>
        </p:blipFill>
        <p:spPr>
          <a:xfrm>
            <a:off x="1" y="0"/>
            <a:ext cx="10162688" cy="3852448"/>
          </a:xfrm>
          <a:prstGeom prst="rect">
            <a:avLst/>
          </a:prstGeom>
        </p:spPr>
      </p:pic>
      <p:pic>
        <p:nvPicPr>
          <p:cNvPr id="7" name="Picture 6">
            <a:extLst>
              <a:ext uri="{FF2B5EF4-FFF2-40B4-BE49-F238E27FC236}">
                <a16:creationId xmlns:a16="http://schemas.microsoft.com/office/drawing/2014/main" id="{BB60BDAB-6059-F839-03BA-9D4DAB8C42B5}"/>
              </a:ext>
            </a:extLst>
          </p:cNvPr>
          <p:cNvPicPr>
            <a:picLocks noChangeAspect="1"/>
          </p:cNvPicPr>
          <p:nvPr/>
        </p:nvPicPr>
        <p:blipFill>
          <a:blip r:embed="rId4"/>
          <a:stretch>
            <a:fillRect/>
          </a:stretch>
        </p:blipFill>
        <p:spPr>
          <a:xfrm>
            <a:off x="2183309" y="209631"/>
            <a:ext cx="10693385" cy="7710784"/>
          </a:xfrm>
          <a:prstGeom prst="rect">
            <a:avLst/>
          </a:prstGeom>
        </p:spPr>
      </p:pic>
    </p:spTree>
    <p:extLst>
      <p:ext uri="{BB962C8B-B14F-4D97-AF65-F5344CB8AC3E}">
        <p14:creationId xmlns:p14="http://schemas.microsoft.com/office/powerpoint/2010/main" val="289743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1FBB94-2A71-A270-5DA8-D5E7E81C8E69}"/>
              </a:ext>
            </a:extLst>
          </p:cNvPr>
          <p:cNvSpPr>
            <a:spLocks noGrp="1"/>
          </p:cNvSpPr>
          <p:nvPr>
            <p:ph type="title"/>
          </p:nvPr>
        </p:nvSpPr>
        <p:spPr>
          <a:xfrm>
            <a:off x="1005840" y="438150"/>
            <a:ext cx="12618720" cy="1590676"/>
          </a:xfrm>
        </p:spPr>
        <p:txBody>
          <a:bodyPr anchor="ctr">
            <a:normAutofit/>
          </a:bodyPr>
          <a:lstStyle/>
          <a:p>
            <a:r>
              <a:rPr lang="nb-NO" dirty="0"/>
              <a:t>Indirizzato a fornitori terzi</a:t>
            </a:r>
            <a:endParaRPr lang="en-GB" dirty="0"/>
          </a:p>
        </p:txBody>
      </p:sp>
      <p:sp>
        <p:nvSpPr>
          <p:cNvPr id="3" name="Text Placeholder 2">
            <a:extLst>
              <a:ext uri="{FF2B5EF4-FFF2-40B4-BE49-F238E27FC236}">
                <a16:creationId xmlns:a16="http://schemas.microsoft.com/office/drawing/2014/main" id="{A3DE3081-9E58-74D9-3383-EA758235E58E}"/>
              </a:ext>
            </a:extLst>
          </p:cNvPr>
          <p:cNvSpPr>
            <a:spLocks noGrp="1"/>
          </p:cNvSpPr>
          <p:nvPr>
            <p:ph sz="half" idx="1"/>
          </p:nvPr>
        </p:nvSpPr>
        <p:spPr>
          <a:xfrm>
            <a:off x="1005840" y="2190750"/>
            <a:ext cx="6217920" cy="5221606"/>
          </a:xfrm>
        </p:spPr>
        <p:txBody>
          <a:bodyPr>
            <a:normAutofit/>
          </a:bodyPr>
          <a:lstStyle/>
          <a:p>
            <a:r>
              <a:rPr lang="nb-NO" sz="2880"/>
              <a:t>Servizi digitali</a:t>
            </a:r>
          </a:p>
          <a:p>
            <a:pPr lvl="1"/>
            <a:r>
              <a:rPr lang="nb-NO" dirty="0"/>
              <a:t>Estensioni web, servizi cloud</a:t>
            </a:r>
          </a:p>
          <a:p>
            <a:r>
              <a:rPr lang="nb-NO" sz="2880"/>
              <a:t>Attacchi alla catena di approvvigionamento tramite IA</a:t>
            </a:r>
          </a:p>
          <a:p>
            <a:pPr lvl="1"/>
            <a:r>
              <a:rPr lang="en-GB" b="1"/>
              <a:t>"Slopsquatting</a:t>
            </a:r>
            <a:r>
              <a:rPr lang="en-GB"/>
              <a:t>": </a:t>
            </a:r>
            <a:r>
              <a:rPr lang="en-GB" dirty="0"/>
              <a:t>la pratica di registrare il nome di un pacchetto software inesistente che un modello linguistico di grandi dimensioni (LLM) potrebbe visualizzare erroneamente nei suoi risultati, in modo che qualcuno possa inconsapevolmente copiare e incollare e installare il pacchetto software senza rendersi conto che è falso.</a:t>
            </a:r>
          </a:p>
        </p:txBody>
      </p:sp>
      <p:pic>
        <p:nvPicPr>
          <p:cNvPr id="4" name="Picture 2" descr="Understanding the increase in Supply Chain Security Attacks — ENISA">
            <a:extLst>
              <a:ext uri="{FF2B5EF4-FFF2-40B4-BE49-F238E27FC236}">
                <a16:creationId xmlns:a16="http://schemas.microsoft.com/office/drawing/2014/main" id="{AE53CFD8-C54D-DDBC-B6D7-AD6D8493452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06640" y="2726323"/>
            <a:ext cx="6217920" cy="4150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9593473"/>
      </p:ext>
    </p:extLst>
  </p:cSld>
  <p:clrMapOvr>
    <a:masterClrMapping/>
  </p:clrMapOvr>
</p:sld>
</file>

<file path=ppt/slides/slide6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AB75CE-CC22-B997-DA60-C6172E2AF0A1}"/>
              </a:ext>
            </a:extLst>
          </p:cNvPr>
          <p:cNvSpPr>
            <a:spLocks noGrp="1"/>
          </p:cNvSpPr>
          <p:nvPr>
            <p:ph type="title"/>
          </p:nvPr>
        </p:nvSpPr>
        <p:spPr>
          <a:xfrm>
            <a:off x="1005840" y="438150"/>
            <a:ext cx="12618720" cy="1590676"/>
          </a:xfrm>
        </p:spPr>
        <p:txBody>
          <a:bodyPr anchor="ctr">
            <a:normAutofit/>
          </a:bodyPr>
          <a:lstStyle/>
          <a:p>
            <a:r>
              <a:rPr lang="en-GB" dirty="0"/>
              <a:t>Slopsquatting: una nuova minaccia alla catena di approvvigionamento </a:t>
            </a:r>
          </a:p>
          <a:p>
            <a:endParaRPr lang="en-GB" dirty="0"/>
          </a:p>
        </p:txBody>
      </p:sp>
      <p:sp>
        <p:nvSpPr>
          <p:cNvPr id="3" name="Text Placeholder 2">
            <a:extLst>
              <a:ext uri="{FF2B5EF4-FFF2-40B4-BE49-F238E27FC236}">
                <a16:creationId xmlns:a16="http://schemas.microsoft.com/office/drawing/2014/main" id="{71211B26-78A9-93CE-D7D0-1707D8C41D7C}"/>
              </a:ext>
            </a:extLst>
          </p:cNvPr>
          <p:cNvSpPr>
            <a:spLocks noGrp="1"/>
          </p:cNvSpPr>
          <p:nvPr>
            <p:ph idx="1"/>
          </p:nvPr>
        </p:nvSpPr>
        <p:spPr>
          <a:xfrm>
            <a:off x="1005840" y="2190750"/>
            <a:ext cx="12618720" cy="5221606"/>
          </a:xfrm>
        </p:spPr>
        <p:txBody>
          <a:bodyPr>
            <a:normAutofit/>
          </a:bodyPr>
          <a:lstStyle/>
          <a:p>
            <a:r>
              <a:rPr lang="en-GB" sz="1800" b="1" dirty="0"/>
              <a:t>Come funziona</a:t>
            </a:r>
          </a:p>
          <a:p>
            <a:pPr marL="960120" lvl="1" indent="-411480">
              <a:buFont typeface="+mj-lt"/>
              <a:buAutoNum type="arabicPeriod"/>
            </a:pPr>
            <a:r>
              <a:rPr lang="en-GB" sz="1800" dirty="0"/>
              <a:t>LLM suggerisce un nome di pacchetto inesistente (ad esempio, </a:t>
            </a:r>
            <a:r>
              <a:rPr lang="en-GB" altLang="en-US" sz="1800" dirty="0"/>
              <a:t>pip install </a:t>
            </a:r>
            <a:r>
              <a:rPr lang="en-GB" altLang="en-US" sz="1800" dirty="0" err="1"/>
              <a:t>quickjson</a:t>
            </a:r>
            <a:r>
              <a:rPr lang="en-GB" sz="1800" dirty="0"/>
              <a:t>).</a:t>
            </a:r>
          </a:p>
          <a:p>
            <a:pPr marL="960120" lvl="1" indent="-411480">
              <a:buFont typeface="+mj-lt"/>
              <a:buAutoNum type="arabicPeriod"/>
            </a:pPr>
            <a:r>
              <a:rPr lang="en-GB" sz="1800" dirty="0"/>
              <a:t>L'autore dell'attacco registra quel nome esatto su </a:t>
            </a:r>
            <a:r>
              <a:rPr lang="en-GB" sz="1800" dirty="0"/>
              <a:t>PyPI/NPM/ecc.</a:t>
            </a:r>
          </a:p>
          <a:p>
            <a:pPr marL="960120" lvl="1" indent="-411480">
              <a:buFont typeface="+mj-lt"/>
              <a:buAutoNum type="arabicPeriod"/>
            </a:pPr>
            <a:r>
              <a:rPr lang="en-GB" sz="1800" dirty="0"/>
              <a:t>Lo sviluppatore o l'automazione lo installano alla cieca.</a:t>
            </a:r>
          </a:p>
          <a:p>
            <a:pPr marL="960120" lvl="1" indent="-411480">
              <a:buFont typeface="+mj-lt"/>
              <a:buAutoNum type="arabicPeriod"/>
            </a:pPr>
            <a:r>
              <a:rPr lang="en-GB" sz="1800" dirty="0"/>
              <a:t>Il codice dannoso viene eseguito all'interno di CI/CD, controller OT o pipeline AI.</a:t>
            </a:r>
          </a:p>
          <a:p>
            <a:r>
              <a:rPr lang="en-GB" sz="1800" b="1" dirty="0"/>
              <a:t>Perché è importante</a:t>
            </a:r>
            <a:endParaRPr lang="en-GB" sz="1800" dirty="0"/>
          </a:p>
          <a:p>
            <a:pPr lvl="1"/>
            <a:r>
              <a:rPr lang="en-GB" sz="1800" dirty="0"/>
              <a:t>I sistemi operativi si basano su librerie condivise e automazione.</a:t>
            </a:r>
          </a:p>
          <a:p>
            <a:pPr lvl="1"/>
            <a:r>
              <a:rPr lang="en-GB" sz="1800" dirty="0"/>
              <a:t>La codifica assistita dall'intelligenza artificiale e gli strumenti DevOps amplificano il rischio della catena di approvvigionamento.</a:t>
            </a:r>
          </a:p>
          <a:p>
            <a:pPr lvl="1"/>
            <a:r>
              <a:rPr lang="en-GB" sz="1800" dirty="0"/>
              <a:t>Un singolo pacchetto danneggiato può alterare i dati di monitoraggio, disabilitare la logica di sicurezza o sottrarre mappe di rete OT.</a:t>
            </a:r>
          </a:p>
          <a:p>
            <a:r>
              <a:rPr lang="en-GB" sz="1800" b="1" dirty="0"/>
              <a:t>Lista di controllo per la mitigazione</a:t>
            </a:r>
          </a:p>
          <a:p>
            <a:pPr lvl="1"/>
            <a:r>
              <a:rPr lang="en-GB" sz="1800" dirty="0"/>
              <a:t>Convalidare ogni dipendenza rispetto ai registri ufficiali.</a:t>
            </a:r>
          </a:p>
          <a:p>
            <a:pPr lvl="1"/>
            <a:r>
              <a:rPr lang="en-GB" sz="1800" dirty="0"/>
              <a:t>Applicare la firma dei pacchetti / </a:t>
            </a:r>
            <a:r>
              <a:rPr lang="en-GB" sz="1800" dirty="0" err="1"/>
              <a:t>i file di blocco </a:t>
            </a:r>
            <a:r>
              <a:rPr lang="en-GB" sz="1800" dirty="0"/>
              <a:t>/ la verifica SBOM.</a:t>
            </a:r>
          </a:p>
          <a:p>
            <a:pPr lvl="1"/>
            <a:r>
              <a:rPr lang="en-GB" sz="1800" dirty="0"/>
              <a:t>Eseguire i nuovi pacchetti in una sandbox prima della produzione.</a:t>
            </a:r>
          </a:p>
          <a:p>
            <a:pPr lvl="1"/>
            <a:r>
              <a:rPr lang="en-GB" sz="1800" dirty="0"/>
              <a:t>Monitorare la CI per aggiunte di pacchetti imprevisti.</a:t>
            </a:r>
          </a:p>
          <a:p>
            <a:pPr lvl="1"/>
            <a:r>
              <a:rPr lang="en-GB" sz="1800" dirty="0"/>
              <a:t>Formare il personale a diffidare delle dipendenze "inventate dall'IA".</a:t>
            </a:r>
          </a:p>
          <a:p>
            <a:endParaRPr lang="en-GB" sz="1800" dirty="0"/>
          </a:p>
        </p:txBody>
      </p:sp>
    </p:spTree>
    <p:extLst>
      <p:ext uri="{BB962C8B-B14F-4D97-AF65-F5344CB8AC3E}">
        <p14:creationId xmlns:p14="http://schemas.microsoft.com/office/powerpoint/2010/main" val="83857025"/>
      </p:ext>
    </p:extLst>
  </p:cSld>
  <p:clrMapOvr>
    <a:masterClrMapping/>
  </p:clrMapOvr>
</p:sld>
</file>

<file path=ppt/slides/slide6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FA5206-4971-C9C9-EEAB-869094EC50B9}"/>
              </a:ext>
            </a:extLst>
          </p:cNvPr>
          <p:cNvSpPr>
            <a:spLocks noGrp="1"/>
          </p:cNvSpPr>
          <p:nvPr>
            <p:ph type="title"/>
          </p:nvPr>
        </p:nvSpPr>
        <p:spPr>
          <a:xfrm>
            <a:off x="1005840" y="438150"/>
            <a:ext cx="12618720" cy="1590676"/>
          </a:xfrm>
        </p:spPr>
        <p:txBody>
          <a:bodyPr anchor="ctr">
            <a:normAutofit/>
          </a:bodyPr>
          <a:lstStyle/>
          <a:p>
            <a:r>
              <a:rPr lang="en-GB" dirty="0"/>
              <a:t>Fattori umani: perché le persone sono la prima linea di difesa</a:t>
            </a:r>
          </a:p>
          <a:p>
            <a:endParaRPr lang="en-GB" dirty="0"/>
          </a:p>
        </p:txBody>
      </p:sp>
      <p:sp>
        <p:nvSpPr>
          <p:cNvPr id="3" name="Text Placeholder 2">
            <a:extLst>
              <a:ext uri="{FF2B5EF4-FFF2-40B4-BE49-F238E27FC236}">
                <a16:creationId xmlns:a16="http://schemas.microsoft.com/office/drawing/2014/main" id="{43ED2C19-AC5A-869B-C846-CEE124DE2E86}"/>
              </a:ext>
            </a:extLst>
          </p:cNvPr>
          <p:cNvSpPr>
            <a:spLocks noGrp="1"/>
          </p:cNvSpPr>
          <p:nvPr>
            <p:ph idx="1"/>
          </p:nvPr>
        </p:nvSpPr>
        <p:spPr>
          <a:xfrm>
            <a:off x="1005840" y="2190750"/>
            <a:ext cx="12618720" cy="5221606"/>
          </a:xfrm>
        </p:spPr>
        <p:txBody>
          <a:bodyPr>
            <a:normAutofit/>
          </a:bodyPr>
          <a:lstStyle/>
          <a:p>
            <a:r>
              <a:rPr lang="en-GB" sz="1800" b="1"/>
              <a:t>Comportamenti</a:t>
            </a:r>
            <a:endParaRPr lang="en-GB" sz="1800"/>
          </a:p>
          <a:p>
            <a:pPr lvl="1"/>
            <a:r>
              <a:rPr lang="en-GB" sz="1800"/>
              <a:t>Pregiudizio del copia-incolla: gli sviluppatori ripongono eccessiva fiducia nei risultati forniti dagli assistenti di codifica.</a:t>
            </a:r>
          </a:p>
          <a:p>
            <a:pPr lvl="1"/>
            <a:r>
              <a:rPr lang="en-GB" sz="1800"/>
              <a:t>Pressione della velocità: i controlli di sicurezza vengono saltati per rispettare gli obiettivi di consegna.</a:t>
            </a:r>
          </a:p>
          <a:p>
            <a:pPr lvl="1"/>
            <a:r>
              <a:rPr lang="en-GB" sz="1800"/>
              <a:t>Diffusione della responsabilità: si presume che qualcun altro abbia verificato il codice.</a:t>
            </a:r>
          </a:p>
          <a:p>
            <a:r>
              <a:rPr lang="en-GB" sz="1800" b="1"/>
              <a:t>Meccanismi psicologici</a:t>
            </a:r>
            <a:endParaRPr lang="en-GB" sz="1800"/>
          </a:p>
          <a:p>
            <a:pPr lvl="1"/>
            <a:r>
              <a:rPr lang="en-GB" sz="1800" b="1"/>
              <a:t>Pregiudizio dell'automazione </a:t>
            </a:r>
            <a:r>
              <a:rPr lang="en-GB" sz="1800"/>
              <a:t>→ eccessiva fiducia nei suggerimenti dell'IA.</a:t>
            </a:r>
          </a:p>
          <a:p>
            <a:pPr lvl="1"/>
            <a:r>
              <a:rPr lang="en-GB" sz="1800" b="1"/>
              <a:t>Carico cognitivo </a:t>
            </a:r>
            <a:r>
              <a:rPr lang="en-GB" sz="1800"/>
              <a:t>→ scorciatoie decisionali, valutazione meno critica.</a:t>
            </a:r>
          </a:p>
          <a:p>
            <a:pPr lvl="1"/>
            <a:r>
              <a:rPr lang="en-GB" sz="1800" b="1"/>
              <a:t>Normalizzazione della devianza </a:t>
            </a:r>
            <a:r>
              <a:rPr lang="en-GB" sz="1800"/>
              <a:t>→ le scorciatoie rischiose diventano un'abitudine.</a:t>
            </a:r>
          </a:p>
          <a:p>
            <a:r>
              <a:rPr lang="en-GB" sz="1800" b="1"/>
              <a:t>Azioni organizzative</a:t>
            </a:r>
          </a:p>
          <a:p>
            <a:pPr lvl="1"/>
            <a:r>
              <a:rPr lang="en-GB" sz="1800"/>
              <a:t>Integrare </a:t>
            </a:r>
            <a:r>
              <a:rPr lang="en-GB" sz="1800" i="1"/>
              <a:t>la formazione sul fattore umano </a:t>
            </a:r>
            <a:r>
              <a:rPr lang="en-GB" sz="1800"/>
              <a:t>in tutti i programmi di sicurezza informatica.</a:t>
            </a:r>
          </a:p>
          <a:p>
            <a:pPr lvl="1"/>
            <a:r>
              <a:rPr lang="en-GB" sz="1800"/>
              <a:t>Premiare la verifica, non solo la velocità.</a:t>
            </a:r>
          </a:p>
          <a:p>
            <a:pPr lvl="1"/>
            <a:r>
              <a:rPr lang="en-GB" sz="1800"/>
              <a:t>Aggiungere </a:t>
            </a:r>
            <a:r>
              <a:rPr lang="en-GB" sz="1800" i="1"/>
              <a:t>attrito di fiducia</a:t>
            </a:r>
            <a:r>
              <a:rPr lang="en-GB" sz="1800"/>
              <a:t>: gate automatici di convalida della dipendenza.</a:t>
            </a:r>
          </a:p>
          <a:p>
            <a:pPr lvl="1"/>
            <a:r>
              <a:rPr lang="en-GB" sz="1800"/>
              <a:t>Incoraggiare </a:t>
            </a:r>
            <a:r>
              <a:rPr lang="en-GB" sz="1800" i="1"/>
              <a:t>la segnalazione </a:t>
            </a:r>
            <a:r>
              <a:rPr lang="en-GB" sz="1800"/>
              <a:t>aperta </a:t>
            </a:r>
            <a:r>
              <a:rPr lang="en-GB" sz="1800"/>
              <a:t>di incidenti sfiorati (ad esempio, installazioni accidentali).</a:t>
            </a:r>
          </a:p>
          <a:p>
            <a:r>
              <a:rPr lang="en-GB" sz="1800"/>
              <a:t>"La sicurezza informatica nella tecnologia operativa riguarda tanto il </a:t>
            </a:r>
            <a:r>
              <a:rPr lang="en-GB" sz="1800" i="1"/>
              <a:t>giudizio umano </a:t>
            </a:r>
            <a:r>
              <a:rPr lang="en-GB" sz="1800"/>
              <a:t>quanto i </a:t>
            </a:r>
            <a:r>
              <a:rPr lang="en-GB" sz="1800" i="1"/>
              <a:t>controlli tecnici</a:t>
            </a:r>
            <a:r>
              <a:rPr lang="en-GB" sz="1800"/>
              <a:t>".</a:t>
            </a:r>
          </a:p>
          <a:p>
            <a:endParaRPr lang="en-GB" sz="1800"/>
          </a:p>
        </p:txBody>
      </p:sp>
    </p:spTree>
    <p:extLst>
      <p:ext uri="{BB962C8B-B14F-4D97-AF65-F5344CB8AC3E}">
        <p14:creationId xmlns:p14="http://schemas.microsoft.com/office/powerpoint/2010/main" val="17375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fade">
                                      <p:cBhvr>
                                        <p:cTn id="41" dur="500"/>
                                        <p:tgtEl>
                                          <p:spTgt spid="3">
                                            <p:txEl>
                                              <p:pRg st="10" end="10"/>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
                                            <p:txEl>
                                              <p:pRg st="11" end="11"/>
                                            </p:txEl>
                                          </p:spTgt>
                                        </p:tgtEl>
                                        <p:attrNameLst>
                                          <p:attrName>style.visibility</p:attrName>
                                        </p:attrNameLst>
                                      </p:cBhvr>
                                      <p:to>
                                        <p:strVal val="visible"/>
                                      </p:to>
                                    </p:set>
                                    <p:animEffect transition="in" filter="fade">
                                      <p:cBhvr>
                                        <p:cTn id="44" dur="500"/>
                                        <p:tgtEl>
                                          <p:spTgt spid="3">
                                            <p:txEl>
                                              <p:pRg st="11" end="11"/>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animEffect transition="in" filter="fade">
                                      <p:cBhvr>
                                        <p:cTn id="47" dur="500"/>
                                        <p:tgtEl>
                                          <p:spTgt spid="3">
                                            <p:txEl>
                                              <p:pRg st="12" end="1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13" end="13"/>
                                            </p:txEl>
                                          </p:spTgt>
                                        </p:tgtEl>
                                        <p:attrNameLst>
                                          <p:attrName>style.visibility</p:attrName>
                                        </p:attrNameLst>
                                      </p:cBhvr>
                                      <p:to>
                                        <p:strVal val="visible"/>
                                      </p:to>
                                    </p:set>
                                    <p:animEffect transition="in" filter="fade">
                                      <p:cBhvr>
                                        <p:cTn id="52"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35996-16C1-C27E-5F86-B6D500B1D83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B28C7DDF-DBCD-EE07-1295-6E84ECC37824}"/>
              </a:ext>
            </a:extLst>
          </p:cNvPr>
          <p:cNvSpPr>
            <a:spLocks noGrp="1"/>
          </p:cNvSpPr>
          <p:nvPr>
            <p:ph idx="1"/>
          </p:nvPr>
        </p:nvSpPr>
        <p:spPr/>
        <p:txBody>
          <a:bodyPr/>
          <a:lstStyle/>
          <a:p>
            <a:endParaRPr lang="en-GB"/>
          </a:p>
        </p:txBody>
      </p:sp>
      <p:pic>
        <p:nvPicPr>
          <p:cNvPr id="2052" name="Picture 4" descr="5 Things You Must Know Now About the Coming EU AI Regulation | by Lori  Witzel | Medium">
            <a:extLst>
              <a:ext uri="{FF2B5EF4-FFF2-40B4-BE49-F238E27FC236}">
                <a16:creationId xmlns:a16="http://schemas.microsoft.com/office/drawing/2014/main" id="{14173425-60FC-B4E0-22F3-7B06069A36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6014" y="988558"/>
            <a:ext cx="9058547" cy="57645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769A821-4A5C-B1F9-E4B2-9C46307D6F0B}"/>
              </a:ext>
            </a:extLst>
          </p:cNvPr>
          <p:cNvPicPr>
            <a:picLocks noChangeAspect="1"/>
          </p:cNvPicPr>
          <p:nvPr/>
        </p:nvPicPr>
        <p:blipFill>
          <a:blip r:embed="rId4"/>
          <a:stretch>
            <a:fillRect/>
          </a:stretch>
        </p:blipFill>
        <p:spPr>
          <a:xfrm>
            <a:off x="2163245" y="0"/>
            <a:ext cx="10303910" cy="8229600"/>
          </a:xfrm>
          <a:prstGeom prst="rect">
            <a:avLst/>
          </a:prstGeom>
        </p:spPr>
      </p:pic>
      <p:pic>
        <p:nvPicPr>
          <p:cNvPr id="7" name="Picture 6">
            <a:extLst>
              <a:ext uri="{FF2B5EF4-FFF2-40B4-BE49-F238E27FC236}">
                <a16:creationId xmlns:a16="http://schemas.microsoft.com/office/drawing/2014/main" id="{CE743A55-B7F4-7C90-F411-1E7A772D4A1C}"/>
              </a:ext>
            </a:extLst>
          </p:cNvPr>
          <p:cNvPicPr>
            <a:picLocks noChangeAspect="1"/>
          </p:cNvPicPr>
          <p:nvPr/>
        </p:nvPicPr>
        <p:blipFill>
          <a:blip r:embed="rId5"/>
          <a:stretch>
            <a:fillRect/>
          </a:stretch>
        </p:blipFill>
        <p:spPr>
          <a:xfrm>
            <a:off x="2045235" y="1628428"/>
            <a:ext cx="10539931" cy="4972744"/>
          </a:xfrm>
          <a:prstGeom prst="rect">
            <a:avLst/>
          </a:prstGeom>
        </p:spPr>
      </p:pic>
      <p:pic>
        <p:nvPicPr>
          <p:cNvPr id="9" name="Picture 8">
            <a:extLst>
              <a:ext uri="{FF2B5EF4-FFF2-40B4-BE49-F238E27FC236}">
                <a16:creationId xmlns:a16="http://schemas.microsoft.com/office/drawing/2014/main" id="{A58C3775-510A-FDF4-6D2B-7A63F174FFFD}"/>
              </a:ext>
            </a:extLst>
          </p:cNvPr>
          <p:cNvPicPr>
            <a:picLocks noChangeAspect="1"/>
          </p:cNvPicPr>
          <p:nvPr/>
        </p:nvPicPr>
        <p:blipFill>
          <a:blip r:embed="rId6"/>
          <a:stretch>
            <a:fillRect/>
          </a:stretch>
        </p:blipFill>
        <p:spPr>
          <a:xfrm>
            <a:off x="2728861" y="0"/>
            <a:ext cx="9172678" cy="8229600"/>
          </a:xfrm>
          <a:prstGeom prst="rect">
            <a:avLst/>
          </a:prstGeom>
        </p:spPr>
      </p:pic>
    </p:spTree>
    <p:extLst>
      <p:ext uri="{BB962C8B-B14F-4D97-AF65-F5344CB8AC3E}">
        <p14:creationId xmlns:p14="http://schemas.microsoft.com/office/powerpoint/2010/main" val="402371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anim calcmode="lin" valueType="num">
                                      <p:cBhvr>
                                        <p:cTn id="8" dur="1000" fill="hold"/>
                                        <p:tgtEl>
                                          <p:spTgt spid="2052"/>
                                        </p:tgtEl>
                                        <p:attrNameLst>
                                          <p:attrName>ppt_x</p:attrName>
                                        </p:attrNameLst>
                                      </p:cBhvr>
                                      <p:tavLst>
                                        <p:tav tm="0">
                                          <p:val>
                                            <p:strVal val="#ppt_x"/>
                                          </p:val>
                                        </p:tav>
                                        <p:tav tm="100000">
                                          <p:val>
                                            <p:strVal val="#ppt_x"/>
                                          </p:val>
                                        </p:tav>
                                      </p:tavLst>
                                    </p:anim>
                                    <p:anim calcmode="lin" valueType="num">
                                      <p:cBhvr>
                                        <p:cTn id="9"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108B66-9817-200F-6C1A-DA277BDC7AA8}"/>
              </a:ext>
            </a:extLst>
          </p:cNvPr>
          <p:cNvSpPr>
            <a:spLocks noGrp="1"/>
          </p:cNvSpPr>
          <p:nvPr>
            <p:ph type="title"/>
          </p:nvPr>
        </p:nvSpPr>
        <p:spPr>
          <a:xfrm>
            <a:off x="1005840" y="438150"/>
            <a:ext cx="12618720" cy="1590676"/>
          </a:xfrm>
        </p:spPr>
        <p:txBody>
          <a:bodyPr anchor="ctr">
            <a:normAutofit/>
          </a:bodyPr>
          <a:lstStyle/>
          <a:p>
            <a:r>
              <a:rPr lang="nb-NO" dirty="0"/>
              <a:t>Fase 1: </a:t>
            </a:r>
            <a:r>
              <a:rPr lang="en-GB" dirty="0"/>
              <a:t>Riconoscere, mappare e dare priorità alle minacce alla catena di approvvigionamento</a:t>
            </a:r>
          </a:p>
          <a:p>
            <a:endParaRPr lang="en-GB" dirty="0"/>
          </a:p>
        </p:txBody>
      </p:sp>
      <p:sp>
        <p:nvSpPr>
          <p:cNvPr id="3" name="Text Placeholder 2">
            <a:extLst>
              <a:ext uri="{FF2B5EF4-FFF2-40B4-BE49-F238E27FC236}">
                <a16:creationId xmlns:a16="http://schemas.microsoft.com/office/drawing/2014/main" id="{50EEDE76-9AB5-5BB1-5D44-0DCAA52F4DE6}"/>
              </a:ext>
            </a:extLst>
          </p:cNvPr>
          <p:cNvSpPr>
            <a:spLocks noGrp="1"/>
          </p:cNvSpPr>
          <p:nvPr>
            <p:ph idx="1"/>
          </p:nvPr>
        </p:nvSpPr>
        <p:spPr>
          <a:xfrm>
            <a:off x="1005840" y="2190750"/>
            <a:ext cx="12618720" cy="5221606"/>
          </a:xfrm>
        </p:spPr>
        <p:txBody>
          <a:bodyPr>
            <a:normAutofit lnSpcReduction="10000"/>
          </a:bodyPr>
          <a:lstStyle/>
          <a:p>
            <a:pPr rtl="0" fontAlgn="auto"/>
            <a:r>
              <a:rPr lang="en-GB" sz="2640" b="1" dirty="0"/>
              <a:t>Valutare tutti i rischi possibili</a:t>
            </a:r>
            <a:r>
              <a:rPr lang="en-GB" sz="2640" dirty="0"/>
              <a:t>. </a:t>
            </a:r>
          </a:p>
          <a:p>
            <a:pPr lvl="1" fontAlgn="auto"/>
            <a:r>
              <a:rPr lang="en-GB" sz="2640" dirty="0"/>
              <a:t>Comprendere i </a:t>
            </a:r>
          </a:p>
          <a:p>
            <a:pPr lvl="1" fontAlgn="auto"/>
            <a:r>
              <a:rPr lang="en-GB" sz="2640" dirty="0"/>
              <a:t>componenti chiave della catena di approvvigionamento, inventariando i fornitori e valutando il loro livello di sicurezza. 	</a:t>
            </a:r>
          </a:p>
          <a:p>
            <a:pPr lvl="1" fontAlgn="auto">
              <a:buFont typeface="Arial" panose="020B0604020202020204" pitchFamily="34" charset="0"/>
              <a:buChar char="•"/>
            </a:pPr>
            <a:r>
              <a:rPr lang="en-GB" sz="2640" dirty="0"/>
              <a:t>Raggruppare i fornitori in profili di rischio</a:t>
            </a:r>
          </a:p>
          <a:p>
            <a:pPr lvl="1" fontAlgn="auto">
              <a:buFont typeface="Arial" panose="020B0604020202020204" pitchFamily="34" charset="0"/>
              <a:buChar char="•"/>
            </a:pPr>
            <a:r>
              <a:rPr lang="en-GB" sz="2640" dirty="0"/>
              <a:t>Assegnare priorità a ciascuna terza parte in base al livello di vulnerabilità, all'accesso ai dati e ai sistemi e all'impatto sull'organizzazione</a:t>
            </a:r>
          </a:p>
          <a:p>
            <a:pPr lvl="1" fontAlgn="auto">
              <a:buFont typeface="Arial" panose="020B0604020202020204" pitchFamily="34" charset="0"/>
              <a:buChar char="•"/>
            </a:pPr>
            <a:r>
              <a:rPr lang="en-GB" sz="2640" dirty="0"/>
              <a:t>Utilizzare questionari e visite in loco per valutare la sicurezza della catena di fornitura</a:t>
            </a:r>
          </a:p>
          <a:p>
            <a:pPr lvl="1" fontAlgn="auto">
              <a:buFont typeface="Arial" panose="020B0604020202020204" pitchFamily="34" charset="0"/>
              <a:buChar char="•"/>
            </a:pPr>
            <a:r>
              <a:rPr lang="en-GB" sz="2640" dirty="0"/>
              <a:t>Identificare le aree più deboli della catena di fornitura e integrare questi fornitori o chiedere loro di migliorare la loro sicurezza</a:t>
            </a:r>
          </a:p>
          <a:p>
            <a:pPr lvl="1" fontAlgn="auto">
              <a:buFont typeface="Arial" panose="020B0604020202020204" pitchFamily="34" charset="0"/>
              <a:buChar char="•"/>
            </a:pPr>
            <a:r>
              <a:rPr lang="en-GB" sz="2640" dirty="0"/>
              <a:t>Valutare la sicurezza dei prodotti hardware e software forniti alla vostra organizzazione</a:t>
            </a:r>
          </a:p>
          <a:p>
            <a:pPr lvl="1" fontAlgn="auto">
              <a:buFont typeface="Arial" panose="020B0604020202020204" pitchFamily="34" charset="0"/>
              <a:buChar char="•"/>
            </a:pPr>
            <a:r>
              <a:rPr lang="en-GB" sz="2640" dirty="0"/>
              <a:t>Identificare i processi nella catena di fornitura che rappresentano una minaccia per i dati e i sistemi sensibili e determinare misure di sicurezza adeguate</a:t>
            </a:r>
          </a:p>
          <a:p>
            <a:endParaRPr lang="en-GB" sz="2640" dirty="0"/>
          </a:p>
        </p:txBody>
      </p:sp>
    </p:spTree>
    <p:extLst>
      <p:ext uri="{BB962C8B-B14F-4D97-AF65-F5344CB8AC3E}">
        <p14:creationId xmlns:p14="http://schemas.microsoft.com/office/powerpoint/2010/main" val="3576188359"/>
      </p:ext>
    </p:extLst>
  </p:cSld>
  <p:clrMapOvr>
    <a:masterClrMapping/>
  </p:clrMapOvr>
</p:sld>
</file>

<file path=ppt/slides/slide7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AAA140-6FC5-0914-BE06-4E767A1AE6BE}"/>
              </a:ext>
            </a:extLst>
          </p:cNvPr>
          <p:cNvSpPr>
            <a:spLocks noGrp="1"/>
          </p:cNvSpPr>
          <p:nvPr>
            <p:ph type="body" sz="quarter" idx="13"/>
          </p:nvPr>
        </p:nvSpPr>
        <p:spPr/>
        <p:txBody>
          <a:bodyPr/>
          <a:lstStyle/>
          <a:p>
            <a:r>
              <a:rPr lang="nb-NO" dirty="0"/>
              <a:t>La mia catena di fornitura</a:t>
            </a:r>
            <a:endParaRPr lang="en-GB" dirty="0"/>
          </a:p>
        </p:txBody>
      </p:sp>
      <p:sp>
        <p:nvSpPr>
          <p:cNvPr id="4" name="Cloud 3">
            <a:extLst>
              <a:ext uri="{FF2B5EF4-FFF2-40B4-BE49-F238E27FC236}">
                <a16:creationId xmlns:a16="http://schemas.microsoft.com/office/drawing/2014/main" id="{5AF36811-FD9B-F06B-762E-2D2D2ECB1572}"/>
              </a:ext>
            </a:extLst>
          </p:cNvPr>
          <p:cNvSpPr/>
          <p:nvPr/>
        </p:nvSpPr>
        <p:spPr>
          <a:xfrm>
            <a:off x="3301540" y="3433105"/>
            <a:ext cx="3914009" cy="2488676"/>
          </a:xfrm>
          <a:prstGeom prst="clou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r>
              <a:rPr lang="nb-NO" sz="2160" dirty="0">
                <a:solidFill>
                  <a:prstClr val="white"/>
                </a:solidFill>
                <a:latin typeface="Aptos" panose="02110004020202020204"/>
              </a:rPr>
              <a:t>Servizi cloud</a:t>
            </a:r>
            <a:endParaRPr lang="en-GB" sz="2160" dirty="0">
              <a:solidFill>
                <a:prstClr val="white"/>
              </a:solidFill>
              <a:latin typeface="Aptos" panose="02110004020202020204"/>
            </a:endParaRPr>
          </a:p>
        </p:txBody>
      </p:sp>
      <p:sp>
        <p:nvSpPr>
          <p:cNvPr id="5" name="Rectangle: Rounded Corners 4">
            <a:extLst>
              <a:ext uri="{FF2B5EF4-FFF2-40B4-BE49-F238E27FC236}">
                <a16:creationId xmlns:a16="http://schemas.microsoft.com/office/drawing/2014/main" id="{1A2B1DD6-3D84-632E-2276-759FFE63132B}"/>
              </a:ext>
            </a:extLst>
          </p:cNvPr>
          <p:cNvSpPr/>
          <p:nvPr/>
        </p:nvSpPr>
        <p:spPr>
          <a:xfrm>
            <a:off x="9899390" y="3779541"/>
            <a:ext cx="3359836" cy="1795806"/>
          </a:xfrm>
          <a:prstGeom prst="roundRect">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r>
              <a:rPr lang="nb-NO" sz="2160" dirty="0">
                <a:solidFill>
                  <a:prstClr val="white"/>
                </a:solidFill>
                <a:latin typeface="Aptos" panose="02110004020202020204"/>
              </a:rPr>
              <a:t>Il mio PC</a:t>
            </a:r>
            <a:endParaRPr lang="en-GB" sz="2160" dirty="0">
              <a:solidFill>
                <a:prstClr val="white"/>
              </a:solidFill>
              <a:latin typeface="Aptos" panose="02110004020202020204"/>
            </a:endParaRPr>
          </a:p>
        </p:txBody>
      </p:sp>
      <p:cxnSp>
        <p:nvCxnSpPr>
          <p:cNvPr id="7" name="Straight Arrow Connector 6">
            <a:extLst>
              <a:ext uri="{FF2B5EF4-FFF2-40B4-BE49-F238E27FC236}">
                <a16:creationId xmlns:a16="http://schemas.microsoft.com/office/drawing/2014/main" id="{4B06A38E-1E21-B092-2801-85FC9B80E65D}"/>
              </a:ext>
            </a:extLst>
          </p:cNvPr>
          <p:cNvCxnSpPr>
            <a:cxnSpLocks/>
            <a:stCxn id="4" idx="0"/>
            <a:endCxn id="5" idx="1"/>
          </p:cNvCxnSpPr>
          <p:nvPr/>
        </p:nvCxnSpPr>
        <p:spPr>
          <a:xfrm>
            <a:off x="7212287" y="4677444"/>
            <a:ext cx="2687102" cy="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028" name="Picture 4" descr="ethanchan1 |  site is the bee's knees">
            <a:extLst>
              <a:ext uri="{FF2B5EF4-FFF2-40B4-BE49-F238E27FC236}">
                <a16:creationId xmlns:a16="http://schemas.microsoft.com/office/drawing/2014/main" id="{FF1FA354-47B3-A4E2-FABE-8B2CCC540A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7996" y="1"/>
            <a:ext cx="1821097" cy="1821097"/>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2152CD44-856D-C2F7-F081-BB8BD4290BDD}"/>
              </a:ext>
            </a:extLst>
          </p:cNvPr>
          <p:cNvCxnSpPr>
            <a:cxnSpLocks/>
            <a:stCxn id="1028" idx="2"/>
            <a:endCxn id="4" idx="3"/>
          </p:cNvCxnSpPr>
          <p:nvPr/>
        </p:nvCxnSpPr>
        <p:spPr>
          <a:xfrm>
            <a:off x="5258544" y="1821097"/>
            <a:ext cx="0" cy="175429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3156DD80-DA11-E858-63C7-F883611DA923}"/>
              </a:ext>
            </a:extLst>
          </p:cNvPr>
          <p:cNvSpPr/>
          <p:nvPr/>
        </p:nvSpPr>
        <p:spPr>
          <a:xfrm>
            <a:off x="100197" y="6320673"/>
            <a:ext cx="3359836" cy="1795806"/>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r>
              <a:rPr lang="nb-NO" sz="2160" dirty="0">
                <a:solidFill>
                  <a:prstClr val="white"/>
                </a:solidFill>
                <a:latin typeface="Aptos" panose="02110004020202020204"/>
              </a:rPr>
              <a:t>Assicurazione</a:t>
            </a:r>
            <a:endParaRPr lang="en-GB" sz="2160" dirty="0">
              <a:solidFill>
                <a:prstClr val="white"/>
              </a:solidFill>
              <a:latin typeface="Aptos" panose="02110004020202020204"/>
            </a:endParaRPr>
          </a:p>
        </p:txBody>
      </p:sp>
      <p:cxnSp>
        <p:nvCxnSpPr>
          <p:cNvPr id="20" name="Straight Arrow Connector 19">
            <a:extLst>
              <a:ext uri="{FF2B5EF4-FFF2-40B4-BE49-F238E27FC236}">
                <a16:creationId xmlns:a16="http://schemas.microsoft.com/office/drawing/2014/main" id="{AEBD1ED0-B61E-7647-FB4A-4F5BD88C6BE1}"/>
              </a:ext>
            </a:extLst>
          </p:cNvPr>
          <p:cNvCxnSpPr>
            <a:cxnSpLocks/>
            <a:stCxn id="17" idx="3"/>
            <a:endCxn id="4" idx="1"/>
          </p:cNvCxnSpPr>
          <p:nvPr/>
        </p:nvCxnSpPr>
        <p:spPr>
          <a:xfrm flipV="1">
            <a:off x="3460032" y="5919132"/>
            <a:ext cx="1798512" cy="129944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195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wipe(down)">
                                      <p:cBhvr>
                                        <p:cTn id="24" dur="500"/>
                                        <p:tgtEl>
                                          <p:spTgt spid="1028"/>
                                        </p:tgtEl>
                                      </p:cBhvr>
                                    </p:animEffect>
                                  </p:childTnLst>
                                </p:cTn>
                              </p:par>
                              <p:par>
                                <p:cTn id="25" presetID="2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Lst>
  </p:timing>
</p:sld>
</file>

<file path=ppt/slides/slide7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5CBF26-5C88-DE16-22E6-8802A169497A}"/>
              </a:ext>
            </a:extLst>
          </p:cNvPr>
          <p:cNvSpPr>
            <a:spLocks noGrp="1"/>
          </p:cNvSpPr>
          <p:nvPr>
            <p:ph type="title"/>
          </p:nvPr>
        </p:nvSpPr>
        <p:spPr>
          <a:xfrm>
            <a:off x="1005840" y="438150"/>
            <a:ext cx="12618720" cy="1590676"/>
          </a:xfrm>
        </p:spPr>
        <p:txBody>
          <a:bodyPr anchor="ctr">
            <a:normAutofit/>
          </a:bodyPr>
          <a:lstStyle/>
          <a:p>
            <a:r>
              <a:rPr lang="nb-NO" dirty="0"/>
              <a:t>Fase 2: </a:t>
            </a:r>
            <a:r>
              <a:rPr lang="en-GB" dirty="0"/>
              <a:t>Creare una strategia multiforme per la sicurezza della catena di approvvigionamento</a:t>
            </a:r>
          </a:p>
        </p:txBody>
      </p:sp>
      <p:sp>
        <p:nvSpPr>
          <p:cNvPr id="3" name="Text Placeholder 2">
            <a:extLst>
              <a:ext uri="{FF2B5EF4-FFF2-40B4-BE49-F238E27FC236}">
                <a16:creationId xmlns:a16="http://schemas.microsoft.com/office/drawing/2014/main" id="{6328D2BD-1FE1-01F4-E802-A7349C51C610}"/>
              </a:ext>
            </a:extLst>
          </p:cNvPr>
          <p:cNvSpPr>
            <a:spLocks noGrp="1"/>
          </p:cNvSpPr>
          <p:nvPr>
            <p:ph idx="1"/>
          </p:nvPr>
        </p:nvSpPr>
        <p:spPr>
          <a:xfrm>
            <a:off x="1005840" y="2190750"/>
            <a:ext cx="12618720" cy="5221606"/>
          </a:xfrm>
        </p:spPr>
        <p:txBody>
          <a:bodyPr>
            <a:normAutofit/>
          </a:bodyPr>
          <a:lstStyle/>
          <a:p>
            <a:r>
              <a:rPr lang="en-GB" sz="2880"/>
              <a:t>Gli attacchi alla catena di approvvigionamento possono avere diversi obiettivi, tra cui il riscatto, il sabotaggio e il furto di proprietà intellettuale. Questi attacchi possono assumere molte forme, come l'iniezione di codice dannoso in software legittimi, il dirottamento degli aggiornamenti software e gli attacchi alle tecnologie informatiche e operative.</a:t>
            </a:r>
          </a:p>
          <a:p>
            <a:endParaRPr lang="en-GB" sz="2880"/>
          </a:p>
          <a:p>
            <a:r>
              <a:rPr lang="en-GB" sz="2880"/>
              <a:t>Gli attacchi alla catena di approvvigionamento possono sfruttare le vulnerabilità in:</a:t>
            </a:r>
          </a:p>
          <a:p>
            <a:pPr lvl="1"/>
            <a:r>
              <a:rPr lang="en-GB" dirty="0"/>
              <a:t>Il flusso fisico delle risorse, compresi i processi di lavorazione, confezionamento e distribuzione.</a:t>
            </a:r>
          </a:p>
          <a:p>
            <a:pPr lvl="1"/>
            <a:r>
              <a:rPr lang="en-GB" dirty="0"/>
              <a:t>Il flusso virtuale di dati o software, ovvero tutti i flussi virtuali tra sistemi e dispositivi connessi.</a:t>
            </a:r>
          </a:p>
        </p:txBody>
      </p:sp>
    </p:spTree>
    <p:extLst>
      <p:ext uri="{BB962C8B-B14F-4D97-AF65-F5344CB8AC3E}">
        <p14:creationId xmlns:p14="http://schemas.microsoft.com/office/powerpoint/2010/main" val="844447747"/>
      </p:ext>
    </p:extLst>
  </p:cSld>
  <p:clrMapOvr>
    <a:masterClrMapping/>
  </p:clrMapOvr>
</p:sld>
</file>

<file path=ppt/slides/slide7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934D1F-9C40-3C81-748C-7E78137F6B9B}"/>
              </a:ext>
            </a:extLst>
          </p:cNvPr>
          <p:cNvSpPr>
            <a:spLocks noGrp="1"/>
          </p:cNvSpPr>
          <p:nvPr>
            <p:ph type="title"/>
          </p:nvPr>
        </p:nvSpPr>
        <p:spPr>
          <a:xfrm>
            <a:off x="1005840" y="438150"/>
            <a:ext cx="12618720" cy="1590676"/>
          </a:xfrm>
        </p:spPr>
        <p:txBody>
          <a:bodyPr anchor="ctr">
            <a:normAutofit/>
          </a:bodyPr>
          <a:lstStyle/>
          <a:p>
            <a:r>
              <a:rPr lang="nb-NO" dirty="0"/>
              <a:t>Fase 3: </a:t>
            </a:r>
            <a:r>
              <a:rPr lang="en-GB" dirty="0"/>
              <a:t>Gestire i rischi legati agli endpoint del lavoro remoto</a:t>
            </a:r>
          </a:p>
        </p:txBody>
      </p:sp>
      <p:sp>
        <p:nvSpPr>
          <p:cNvPr id="3" name="Text Placeholder 2">
            <a:extLst>
              <a:ext uri="{FF2B5EF4-FFF2-40B4-BE49-F238E27FC236}">
                <a16:creationId xmlns:a16="http://schemas.microsoft.com/office/drawing/2014/main" id="{30A16A51-9F91-05FE-5859-982C8274C3D8}"/>
              </a:ext>
            </a:extLst>
          </p:cNvPr>
          <p:cNvSpPr>
            <a:spLocks noGrp="1"/>
          </p:cNvSpPr>
          <p:nvPr>
            <p:ph idx="1"/>
          </p:nvPr>
        </p:nvSpPr>
        <p:spPr>
          <a:xfrm>
            <a:off x="1005840" y="2190750"/>
            <a:ext cx="12618720" cy="5221606"/>
          </a:xfrm>
        </p:spPr>
        <p:txBody>
          <a:bodyPr>
            <a:normAutofit/>
          </a:bodyPr>
          <a:lstStyle/>
          <a:p>
            <a:r>
              <a:rPr lang="en-GB" sz="3120" dirty="0"/>
              <a:t>Le organizzazioni sono esposte a rischi causati da comportamenti non autorizzati dei dipendenti dei loro fornitori. </a:t>
            </a:r>
          </a:p>
          <a:p>
            <a:pPr lvl="1"/>
            <a:r>
              <a:rPr lang="en-GB" sz="2640" dirty="0"/>
              <a:t>I rischi più comuni includono la perdita o il furto di dispositivi, il download di dati sensibili da parte dei dipendenti senza protezioni offline o l'introduzione di applicazioni IT ombra, keylogger, file e varie minacce persistenti.</a:t>
            </a:r>
          </a:p>
          <a:p>
            <a:pPr lvl="1"/>
            <a:r>
              <a:rPr lang="en-GB" sz="2640" dirty="0"/>
              <a:t>Gli strumenti di sicurezza tradizionali, come le reti private virtuali (VPN) e l'infrastruttura desktop virtuale (VDI), non sono in grado di proteggere efficacemente le organizzazioni e mitigare queste minacce. Questi strumenti si basano sul rispetto delle politiche di sicurezza da parte degli utenti finali prima e dopo la connessione alle reti protette. Le organizzazioni e i responsabili della catena di fornitura devono monitorare il modo in cui i dipendenti remoti utilizzano i propri dispositivi per proteggere la catena di fornitura.</a:t>
            </a:r>
          </a:p>
        </p:txBody>
      </p:sp>
    </p:spTree>
    <p:extLst>
      <p:ext uri="{BB962C8B-B14F-4D97-AF65-F5344CB8AC3E}">
        <p14:creationId xmlns:p14="http://schemas.microsoft.com/office/powerpoint/2010/main" val="497790533"/>
      </p:ext>
    </p:extLst>
  </p:cSld>
  <p:clrMapOvr>
    <a:masterClrMapping/>
  </p:clrMapOvr>
</p:sld>
</file>

<file path=ppt/slides/slide7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76426-5D0B-2E47-6D27-5500A8F84671}"/>
              </a:ext>
            </a:extLst>
          </p:cNvPr>
          <p:cNvSpPr>
            <a:spLocks noGrp="1"/>
          </p:cNvSpPr>
          <p:nvPr>
            <p:ph type="title"/>
          </p:nvPr>
        </p:nvSpPr>
        <p:spPr/>
        <p:txBody>
          <a:bodyPr/>
          <a:lstStyle/>
          <a:p>
            <a:r>
              <a:rPr lang="nb-NO" dirty="0"/>
              <a:t>Articoli utilizzati</a:t>
            </a:r>
            <a:endParaRPr lang="en-GB" dirty="0"/>
          </a:p>
        </p:txBody>
      </p:sp>
      <p:sp>
        <p:nvSpPr>
          <p:cNvPr id="3" name="Content Placeholder 2">
            <a:extLst>
              <a:ext uri="{FF2B5EF4-FFF2-40B4-BE49-F238E27FC236}">
                <a16:creationId xmlns:a16="http://schemas.microsoft.com/office/drawing/2014/main" id="{C3C8778C-1079-5949-F6C0-50238AE12D2E}"/>
              </a:ext>
            </a:extLst>
          </p:cNvPr>
          <p:cNvSpPr>
            <a:spLocks noGrp="1"/>
          </p:cNvSpPr>
          <p:nvPr>
            <p:ph idx="1"/>
          </p:nvPr>
        </p:nvSpPr>
        <p:spPr/>
        <p:txBody>
          <a:bodyPr>
            <a:normAutofit fontScale="77500" lnSpcReduction="20000"/>
          </a:bodyPr>
          <a:lstStyle/>
          <a:p>
            <a:r>
              <a:rPr lang="en-GB" dirty="0" err="1"/>
              <a:t>Georganta</a:t>
            </a:r>
            <a:r>
              <a:rPr lang="en-GB" dirty="0"/>
              <a:t>, E., &amp; Ulfert, A. S. (2024). Ti fideresti di un membro del team AI? Fiducia nel team umano-AI. </a:t>
            </a:r>
            <a:r>
              <a:rPr lang="en-GB" i="1" dirty="0"/>
              <a:t>Rivista di psicologia occupazionale e organizzativa</a:t>
            </a:r>
            <a:r>
              <a:rPr lang="en-GB" dirty="0"/>
              <a:t>,</a:t>
            </a:r>
            <a:r>
              <a:rPr lang="en-GB" i="1" dirty="0"/>
              <a:t> 97</a:t>
            </a:r>
            <a:r>
              <a:rPr lang="en-GB" dirty="0"/>
              <a:t>(3), 1212-1241.</a:t>
            </a:r>
          </a:p>
          <a:p>
            <a:r>
              <a:rPr lang="en-GB" dirty="0"/>
              <a:t>Zhou, S., &amp; Gorman, J. C. (2024, settembre). L'impatto dei tempi e della sequenza della comunicazione sulle prestazioni del team: uno studio comparativo tra team composti da esseri umani e IA e team composti solo da esseri umani. In </a:t>
            </a:r>
            <a:r>
              <a:rPr lang="en-GB" i="1" dirty="0"/>
              <a:t>Atti della riunione annuale della Human Factors and Ergonomics Society </a:t>
            </a:r>
            <a:r>
              <a:rPr lang="en-GB" dirty="0"/>
              <a:t>(Vol. 68, n. 1, pagg. 1769-1774). Sage CA: Los Angeles, CA: SAGE Publications.</a:t>
            </a:r>
          </a:p>
          <a:p>
            <a:r>
              <a:rPr lang="en-GB" dirty="0"/>
              <a:t>Andrews, R. W., Lilly, J. M., Srivastava, D., &amp; Feigh, K. M. (2023). Il ruolo dei modelli mentali condivisi nei team composti da esseri umani e IA: una revisione teorica. </a:t>
            </a:r>
            <a:r>
              <a:rPr lang="en-GB" i="1" dirty="0"/>
              <a:t>Theoretical Issues in Ergonomics Science</a:t>
            </a:r>
            <a:r>
              <a:rPr lang="en-GB" dirty="0"/>
              <a:t>,</a:t>
            </a:r>
            <a:r>
              <a:rPr lang="en-GB" i="1" dirty="0"/>
              <a:t> 24</a:t>
            </a:r>
            <a:r>
              <a:rPr lang="en-GB" dirty="0"/>
              <a:t>(2), 129-175.</a:t>
            </a:r>
          </a:p>
          <a:p>
            <a:r>
              <a:rPr lang="en-GB" dirty="0"/>
              <a:t>Zhang, G., Chong, L., </a:t>
            </a:r>
            <a:r>
              <a:rPr lang="en-GB" dirty="0" err="1"/>
              <a:t>Kotovsky</a:t>
            </a:r>
            <a:r>
              <a:rPr lang="en-GB" dirty="0"/>
              <a:t>, K., &amp; Cagan, J. (2023). Fiducia in un team composto da IA e colleghi umani: gli effetti dell'identità e delle prestazioni dei colleghi sulla cooperazione tra esseri umani e IA. </a:t>
            </a:r>
            <a:r>
              <a:rPr lang="en-GB" i="1" dirty="0"/>
              <a:t>Computers in Human </a:t>
            </a:r>
            <a:r>
              <a:rPr lang="en-GB" i="1" dirty="0" err="1"/>
              <a:t>Behavior</a:t>
            </a:r>
            <a:r>
              <a:rPr lang="en-GB" dirty="0"/>
              <a:t>,</a:t>
            </a:r>
            <a:r>
              <a:rPr lang="en-GB" i="1" dirty="0"/>
              <a:t> 139</a:t>
            </a:r>
            <a:r>
              <a:rPr lang="en-GB" dirty="0"/>
              <a:t>, 107536.</a:t>
            </a:r>
          </a:p>
          <a:p>
            <a:r>
              <a:rPr lang="en-GB" dirty="0"/>
              <a:t>Maennel, K., &amp; Maennel, O. M. (dicembre 2024). Collaborazione uomo-IA e formazione sulla sicurezza informatica: opportunità e sfide dell'analisi dell'apprendimento. In</a:t>
            </a:r>
            <a:r>
              <a:rPr lang="en-GB" i="1" dirty="0"/>
              <a:t> 2024 17a Conferenza internazionale sulla sicurezza delle informazioni e delle reti (SIN) </a:t>
            </a:r>
            <a:r>
              <a:rPr lang="en-GB" dirty="0"/>
              <a:t>(pp. 01-08). IEEE.</a:t>
            </a:r>
          </a:p>
        </p:txBody>
      </p:sp>
    </p:spTree>
    <p:extLst>
      <p:ext uri="{BB962C8B-B14F-4D97-AF65-F5344CB8AC3E}">
        <p14:creationId xmlns:p14="http://schemas.microsoft.com/office/powerpoint/2010/main" val="3082692861"/>
      </p:ext>
    </p:extLst>
  </p:cSld>
  <p:clrMapOvr>
    <a:masterClrMapping/>
  </p:clrMapOvr>
</p:sld>
</file>

<file path=ppt/slides/slide75.xml><?xml version="1.0" encoding="utf-8"?>
<p:sld xmlns:a16="http://schemas.microsoft.com/office/drawing/2014/main" xmlns:a14="http://schemas.microsoft.com/office/drawing/2010/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52219-785E-4657-C5F4-A53FEF2EB02D}"/>
              </a:ext>
            </a:extLst>
          </p:cNvPr>
          <p:cNvSpPr>
            <a:spLocks noGrp="1"/>
          </p:cNvSpPr>
          <p:nvPr>
            <p:ph type="ctrTitle"/>
          </p:nvPr>
        </p:nvSpPr>
        <p:spPr/>
        <p:txBody>
          <a:bodyPr/>
          <a:lstStyle/>
          <a:p>
            <a:r>
              <a:rPr lang="en-US" dirty="0"/>
              <a:t>Grazie</a:t>
            </a:r>
          </a:p>
        </p:txBody>
      </p:sp>
      <p:pic>
        <p:nvPicPr>
          <p:cNvPr id="6" name="Picture Placeholder 5" descr="A person and person looking at a computer screen">
            <a:extLst>
              <a:ext uri="{FF2B5EF4-FFF2-40B4-BE49-F238E27FC236}">
                <a16:creationId xmlns:a16="http://schemas.microsoft.com/office/drawing/2014/main" id="{AA35CD3A-9896-7953-C82D-AAE87F6124DB}"/>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p:blipFill>
        <p:spPr/>
      </p:pic>
      <p:sp>
        <p:nvSpPr>
          <p:cNvPr id="4" name="Text Placeholder 3">
            <a:extLst>
              <a:ext uri="{FF2B5EF4-FFF2-40B4-BE49-F238E27FC236}">
                <a16:creationId xmlns:a16="http://schemas.microsoft.com/office/drawing/2014/main" id="{7AF90D79-5C58-F576-D2D0-3F4F1822E757}"/>
              </a:ext>
            </a:extLst>
          </p:cNvPr>
          <p:cNvSpPr>
            <a:spLocks noGrp="1"/>
          </p:cNvSpPr>
          <p:nvPr>
            <p:ph type="body" sz="quarter" idx="12"/>
          </p:nvPr>
        </p:nvSpPr>
        <p:spPr/>
        <p:txBody>
          <a:bodyPr/>
          <a:lstStyle/>
          <a:p>
            <a:r>
              <a:rPr lang="en-US" dirty="0"/>
              <a:t>Si prega di inviare tutte le domande ai formatori.</a:t>
            </a:r>
          </a:p>
        </p:txBody>
      </p:sp>
      <p:grpSp>
        <p:nvGrpSpPr>
          <p:cNvPr id="7" name="Group 6">
            <a:extLst>
              <a:ext uri="{FF2B5EF4-FFF2-40B4-BE49-F238E27FC236}">
                <a16:creationId xmlns:a16="http://schemas.microsoft.com/office/drawing/2014/main" id="{6A8DFC8D-4AE6-170E-C27A-DA97EBD7DC87}"/>
              </a:ext>
              <a:ext uri="{C183D7F6-B498-43B3-948B-1728B52AA6E4}">
                <adec:decorative xmlns:adec="http://schemas.microsoft.com/office/drawing/2017/decorative" val="1"/>
              </a:ext>
            </a:extLst>
          </p:cNvPr>
          <p:cNvGrpSpPr/>
          <p:nvPr/>
        </p:nvGrpSpPr>
        <p:grpSpPr>
          <a:xfrm>
            <a:off x="4871645" y="1"/>
            <a:ext cx="3514660" cy="8245736"/>
            <a:chOff x="4059704" y="0"/>
            <a:chExt cx="2928883" cy="6871447"/>
          </a:xfrm>
        </p:grpSpPr>
        <p:sp>
          <p:nvSpPr>
            <p:cNvPr id="8" name="Freeform: Shape 7">
              <a:extLst>
                <a:ext uri="{FF2B5EF4-FFF2-40B4-BE49-F238E27FC236}">
                  <a16:creationId xmlns:a16="http://schemas.microsoft.com/office/drawing/2014/main" id="{CF966C9E-A9A2-BF8C-EDCB-B7F6AE51C425}"/>
                </a:ext>
              </a:extLst>
            </p:cNvPr>
            <p:cNvSpPr/>
            <p:nvPr/>
          </p:nvSpPr>
          <p:spPr>
            <a:xfrm rot="10800000">
              <a:off x="4443586" y="50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sz="2160" dirty="0"/>
            </a:p>
          </p:txBody>
        </p:sp>
        <p:cxnSp>
          <p:nvCxnSpPr>
            <p:cNvPr id="9" name="Straight Connector 8">
              <a:extLst>
                <a:ext uri="{FF2B5EF4-FFF2-40B4-BE49-F238E27FC236}">
                  <a16:creationId xmlns:a16="http://schemas.microsoft.com/office/drawing/2014/main" id="{433BC35A-F255-48AA-48B8-D6561A6FAB9E}"/>
                </a:ext>
              </a:extLst>
            </p:cNvPr>
            <p:cNvCxnSpPr>
              <a:cxnSpLocks/>
            </p:cNvCxnSpPr>
            <p:nvPr/>
          </p:nvCxnSpPr>
          <p:spPr>
            <a:xfrm flipH="1">
              <a:off x="4059704"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99485134"/>
      </p:ext>
    </p:extLst>
  </p:cSld>
  <p:clrMapOvr>
    <a:masterClrMapping/>
  </p:clrMapOvr>
</p:sld>
</file>

<file path=ppt/slides/slide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372B9-2B79-78BB-A15B-66CCBD1D95A5}"/>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2DB4F59E-5CAD-C486-3AAC-EC74B4613F2D}"/>
              </a:ext>
            </a:extLst>
          </p:cNvPr>
          <p:cNvSpPr>
            <a:spLocks noGrp="1"/>
          </p:cNvSpPr>
          <p:nvPr>
            <p:ph type="title"/>
          </p:nvPr>
        </p:nvSpPr>
        <p:spPr>
          <a:xfrm>
            <a:off x="1007746" y="548640"/>
            <a:ext cx="4718684" cy="1920240"/>
          </a:xfrm>
        </p:spPr>
        <p:txBody>
          <a:bodyPr anchor="b">
            <a:normAutofit/>
          </a:bodyPr>
          <a:lstStyle/>
          <a:p>
            <a:r>
              <a:rPr lang="nb-NO" dirty="0" err="1"/>
              <a:t>Cognizione </a:t>
            </a:r>
            <a:r>
              <a:rPr lang="nb-NO" dirty="0" err="1"/>
              <a:t>aumentata </a:t>
            </a:r>
            <a:r>
              <a:rPr lang="nb-NO" dirty="0"/>
              <a:t>e IA</a:t>
            </a:r>
            <a:endParaRPr lang="en-US" dirty="0"/>
          </a:p>
        </p:txBody>
      </p:sp>
      <p:pic>
        <p:nvPicPr>
          <p:cNvPr id="5" name="Picture 4">
            <a:extLst>
              <a:ext uri="{FF2B5EF4-FFF2-40B4-BE49-F238E27FC236}">
                <a16:creationId xmlns:a16="http://schemas.microsoft.com/office/drawing/2014/main" id="{7DA04C2A-53A4-BFF4-19E6-37BA91DB2B16}"/>
              </a:ext>
            </a:extLst>
          </p:cNvPr>
          <p:cNvPicPr>
            <a:picLocks noChangeAspect="1"/>
          </p:cNvPicPr>
          <p:nvPr/>
        </p:nvPicPr>
        <p:blipFill>
          <a:blip r:embed="rId3"/>
          <a:srcRect l="12590" r="8575" b="1"/>
          <a:stretch>
            <a:fillRect/>
          </a:stretch>
        </p:blipFill>
        <p:spPr>
          <a:xfrm>
            <a:off x="6219826" y="1184911"/>
            <a:ext cx="7406640" cy="5848350"/>
          </a:xfrm>
          <a:prstGeom prst="rect">
            <a:avLst/>
          </a:prstGeom>
          <a:noFill/>
        </p:spPr>
      </p:pic>
      <p:sp>
        <p:nvSpPr>
          <p:cNvPr id="3" name="Plassholder for innhold 2">
            <a:extLst>
              <a:ext uri="{FF2B5EF4-FFF2-40B4-BE49-F238E27FC236}">
                <a16:creationId xmlns:a16="http://schemas.microsoft.com/office/drawing/2014/main" id="{A1EB6570-1457-7A17-79EF-7F96C7EC8CD2}"/>
              </a:ext>
            </a:extLst>
          </p:cNvPr>
          <p:cNvSpPr>
            <a:spLocks noGrp="1"/>
          </p:cNvSpPr>
          <p:nvPr>
            <p:ph type="body" sz="half" idx="2"/>
          </p:nvPr>
        </p:nvSpPr>
        <p:spPr>
          <a:xfrm>
            <a:off x="1007746" y="2468880"/>
            <a:ext cx="4718684" cy="4573906"/>
          </a:xfrm>
        </p:spPr>
        <p:txBody>
          <a:bodyPr>
            <a:normAutofit/>
          </a:bodyPr>
          <a:lstStyle/>
          <a:p>
            <a:r>
              <a:rPr lang="nb-NO" sz="1800"/>
              <a:t>L'IA al </a:t>
            </a:r>
            <a:r>
              <a:rPr lang="nb-NO" sz="1800" err="1"/>
              <a:t>centro </a:t>
            </a:r>
            <a:r>
              <a:rPr lang="nb-NO" sz="1800"/>
              <a:t>dell</a:t>
            </a:r>
            <a:r>
              <a:rPr lang="nb-NO" sz="1800" err="1"/>
              <a:t>'automazione</a:t>
            </a:r>
            <a:endParaRPr lang="nb-NO" sz="1800"/>
          </a:p>
          <a:p>
            <a:r>
              <a:rPr lang="nb-NO" sz="1800" err="1"/>
              <a:t>Sicurezza</a:t>
            </a:r>
            <a:endParaRPr lang="nb-NO" sz="1800"/>
          </a:p>
          <a:p>
            <a:r>
              <a:rPr lang="nb-NO" sz="1800"/>
              <a:t>IA </a:t>
            </a:r>
            <a:r>
              <a:rPr lang="nb-NO" sz="1800" err="1"/>
              <a:t>contro </a:t>
            </a:r>
            <a:r>
              <a:rPr lang="nb-NO" sz="1800" err="1"/>
              <a:t>esseri umani</a:t>
            </a:r>
            <a:endParaRPr lang="nb-NO" sz="1800"/>
          </a:p>
          <a:p>
            <a:endParaRPr lang="nb-NO" sz="1800"/>
          </a:p>
          <a:p>
            <a:r>
              <a:rPr lang="nb-NO" sz="1800"/>
              <a:t>Problemi </a:t>
            </a:r>
            <a:r>
              <a:rPr lang="nb-NO" sz="1800" err="1"/>
              <a:t>legati </a:t>
            </a:r>
            <a:r>
              <a:rPr lang="nb-NO" sz="1800"/>
              <a:t>all'IA (Davenport &amp; </a:t>
            </a:r>
            <a:r>
              <a:rPr lang="nb-NO" sz="1800" err="1"/>
              <a:t>Ronanki</a:t>
            </a:r>
            <a:r>
              <a:rPr lang="nb-NO" sz="1800"/>
              <a:t>, 2018)</a:t>
            </a:r>
          </a:p>
          <a:p>
            <a:pPr lvl="1"/>
            <a:r>
              <a:rPr lang="nb-NO" sz="1800"/>
              <a:t>Gli utenti non comprendono </a:t>
            </a:r>
            <a:r>
              <a:rPr lang="nb-NO" sz="1800" err="1"/>
              <a:t>le intelligenze </a:t>
            </a:r>
            <a:r>
              <a:rPr lang="nb-NO" sz="1800" err="1"/>
              <a:t>cognitive</a:t>
            </a:r>
            <a:endParaRPr lang="nb-NO" sz="1800"/>
          </a:p>
          <a:p>
            <a:pPr lvl="1"/>
            <a:r>
              <a:rPr lang="nb-NO" sz="1800" err="1"/>
              <a:t>Mancanza </a:t>
            </a:r>
            <a:r>
              <a:rPr lang="nb-NO" sz="1800" err="1"/>
              <a:t>di competenze </a:t>
            </a:r>
            <a:r>
              <a:rPr lang="nb-NO" sz="1800"/>
              <a:t>nel </a:t>
            </a:r>
            <a:r>
              <a:rPr lang="nb-NO" sz="1800" err="1"/>
              <a:t>settore</a:t>
            </a:r>
            <a:endParaRPr lang="nb-NO" sz="1800"/>
          </a:p>
          <a:p>
            <a:endParaRPr lang="nb-NO" sz="1800"/>
          </a:p>
          <a:p>
            <a:r>
              <a:rPr lang="nb-NO" sz="1800" err="1"/>
              <a:t>Sfruttare</a:t>
            </a:r>
            <a:r>
              <a:rPr lang="nb-NO" sz="1800"/>
              <a:t> al meglio </a:t>
            </a:r>
            <a:r>
              <a:rPr lang="nb-NO" sz="1800"/>
              <a:t>l'IA</a:t>
            </a:r>
          </a:p>
          <a:p>
            <a:pPr lvl="1"/>
            <a:r>
              <a:rPr lang="nb-NO" sz="1800" err="1"/>
              <a:t>Gestione </a:t>
            </a:r>
            <a:r>
              <a:rPr lang="nb-NO" sz="1800"/>
              <a:t>degli obiettivi </a:t>
            </a:r>
            <a:r>
              <a:rPr lang="nb-NO" sz="1800" err="1"/>
              <a:t>di livello </a:t>
            </a:r>
            <a:r>
              <a:rPr lang="nb-NO" sz="1800" err="1"/>
              <a:t>inferiore </a:t>
            </a:r>
            <a:r>
              <a:rPr lang="nb-NO" sz="1800"/>
              <a:t>e </a:t>
            </a:r>
            <a:r>
              <a:rPr lang="nb-NO" sz="1800" err="1"/>
              <a:t>vicini</a:t>
            </a:r>
          </a:p>
          <a:p>
            <a:pPr lvl="2"/>
            <a:r>
              <a:rPr lang="nb-NO" sz="1800"/>
              <a:t>Gli obiettivi </a:t>
            </a:r>
            <a:r>
              <a:rPr lang="nb-NO" sz="1800" err="1"/>
              <a:t>di livello </a:t>
            </a:r>
            <a:r>
              <a:rPr lang="nb-NO" sz="1800" err="1"/>
              <a:t>superiore </a:t>
            </a:r>
            <a:r>
              <a:rPr lang="nb-NO" sz="1800" err="1"/>
              <a:t>vengono </a:t>
            </a:r>
            <a:r>
              <a:rPr lang="nb-NO" sz="1800" err="1"/>
              <a:t>integrati </a:t>
            </a:r>
            <a:r>
              <a:rPr lang="nb-NO" sz="1800"/>
              <a:t>in </a:t>
            </a:r>
            <a:r>
              <a:rPr lang="nb-NO" sz="1800" err="1"/>
              <a:t>momenti</a:t>
            </a:r>
            <a:r>
              <a:rPr lang="nb-NO" sz="1800"/>
              <a:t> successivi</a:t>
            </a:r>
            <a:endParaRPr lang="nb-NO" sz="1800"/>
          </a:p>
          <a:p>
            <a:endParaRPr lang="en-US" sz="1800"/>
          </a:p>
        </p:txBody>
      </p:sp>
    </p:spTree>
    <p:extLst>
      <p:ext uri="{BB962C8B-B14F-4D97-AF65-F5344CB8AC3E}">
        <p14:creationId xmlns:p14="http://schemas.microsoft.com/office/powerpoint/2010/main" val="254819943"/>
      </p:ext>
    </p:extLst>
  </p:cSld>
  <p:clrMapOvr>
    <a:masterClrMapping/>
  </p:clrMapOvr>
</p:sld>
</file>

<file path=ppt/slides/slide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12D02-1532-30BC-EA81-11BE4F107473}"/>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C619E9D4-75C0-4FD0-3F9B-DEBCE0D98093}"/>
              </a:ext>
            </a:extLst>
          </p:cNvPr>
          <p:cNvSpPr>
            <a:spLocks noGrp="1"/>
          </p:cNvSpPr>
          <p:nvPr>
            <p:ph type="title"/>
          </p:nvPr>
        </p:nvSpPr>
        <p:spPr/>
        <p:txBody>
          <a:bodyPr/>
          <a:lstStyle/>
          <a:p>
            <a:r>
              <a:rPr lang="nb-NO" dirty="0" err="1"/>
              <a:t>Cognizione </a:t>
            </a:r>
            <a:r>
              <a:rPr lang="nb-NO" dirty="0" err="1"/>
              <a:t>aumentata </a:t>
            </a:r>
            <a:r>
              <a:rPr lang="nb-NO" dirty="0"/>
              <a:t>e IA</a:t>
            </a:r>
            <a:endParaRPr lang="en-US" dirty="0"/>
          </a:p>
        </p:txBody>
      </p:sp>
      <p:sp>
        <p:nvSpPr>
          <p:cNvPr id="3" name="Plassholder for innhold 2">
            <a:extLst>
              <a:ext uri="{FF2B5EF4-FFF2-40B4-BE49-F238E27FC236}">
                <a16:creationId xmlns:a16="http://schemas.microsoft.com/office/drawing/2014/main" id="{CDF98426-6D6B-9DB3-C36F-CAA69D0DE014}"/>
              </a:ext>
            </a:extLst>
          </p:cNvPr>
          <p:cNvSpPr>
            <a:spLocks noGrp="1"/>
          </p:cNvSpPr>
          <p:nvPr>
            <p:ph idx="1"/>
          </p:nvPr>
        </p:nvSpPr>
        <p:spPr/>
        <p:txBody>
          <a:bodyPr>
            <a:normAutofit fontScale="92500" lnSpcReduction="10000"/>
          </a:bodyPr>
          <a:lstStyle/>
          <a:p>
            <a:r>
              <a:rPr lang="nb-NO" dirty="0" err="1"/>
              <a:t>Fallimento</a:t>
            </a:r>
            <a:r>
              <a:rPr lang="nb-NO" dirty="0"/>
              <a:t> dell'IA </a:t>
            </a:r>
            <a:r>
              <a:rPr lang="nb-NO" dirty="0" err="1"/>
              <a:t>causato </a:t>
            </a:r>
            <a:r>
              <a:rPr lang="nb-NO" dirty="0"/>
              <a:t>da 4 </a:t>
            </a:r>
            <a:r>
              <a:rPr lang="en-US" dirty="0"/>
              <a:t>fattori </a:t>
            </a:r>
            <a:r>
              <a:rPr lang="nb-NO" dirty="0"/>
              <a:t>(Russell et al, 2015)</a:t>
            </a:r>
          </a:p>
          <a:p>
            <a:pPr lvl="1"/>
            <a:r>
              <a:rPr lang="en-US" dirty="0"/>
              <a:t>Verifica: come dimostrare che soddisfa le proprietà formali</a:t>
            </a:r>
          </a:p>
          <a:p>
            <a:pPr lvl="2"/>
            <a:r>
              <a:rPr lang="en-US" dirty="0"/>
              <a:t>problema: il progettista del sistema ha solo una conoscenza parziale del dominio e può avere solo un controllo parziale</a:t>
            </a:r>
          </a:p>
          <a:p>
            <a:pPr lvl="2"/>
            <a:r>
              <a:rPr lang="en-US" dirty="0"/>
              <a:t>Sistemi auto-miglioranti</a:t>
            </a:r>
          </a:p>
          <a:p>
            <a:pPr lvl="1"/>
            <a:r>
              <a:rPr lang="en-US" dirty="0"/>
              <a:t>La validità soddisfa i requisiti, nessun </a:t>
            </a:r>
            <a:r>
              <a:rPr lang="en-US" dirty="0" err="1"/>
              <a:t>comportamento </a:t>
            </a:r>
            <a:r>
              <a:rPr lang="en-US" dirty="0"/>
              <a:t>e conseguenza </a:t>
            </a:r>
            <a:r>
              <a:rPr lang="en-US" dirty="0"/>
              <a:t>indesiderati</a:t>
            </a:r>
          </a:p>
          <a:p>
            <a:pPr lvl="2"/>
            <a:r>
              <a:rPr lang="en-US" dirty="0"/>
              <a:t>errori di specifica, standard diversi</a:t>
            </a:r>
          </a:p>
          <a:p>
            <a:pPr lvl="2"/>
            <a:r>
              <a:rPr lang="en-US" dirty="0"/>
              <a:t>più il sistema è autonomo, più i costi sono elevati (sicurezza a lungo termine)</a:t>
            </a:r>
          </a:p>
          <a:p>
            <a:pPr lvl="2"/>
            <a:r>
              <a:rPr lang="en-US" dirty="0"/>
              <a:t>Problemi con l'apprendimento per rinforzo: suscettibile alla manipolazione da parte dell'agente</a:t>
            </a:r>
          </a:p>
          <a:p>
            <a:pPr lvl="1"/>
            <a:r>
              <a:rPr lang="en-US" dirty="0"/>
              <a:t>Sicurezza: prevenire la manipolazione intenzionale</a:t>
            </a:r>
          </a:p>
          <a:p>
            <a:pPr lvl="2"/>
            <a:r>
              <a:rPr lang="en-US" dirty="0"/>
              <a:t>collegato alla verifica ("la verifica è forte solo quanto le ipotesi che stanno alla base delle specifiche p109)</a:t>
            </a:r>
          </a:p>
          <a:p>
            <a:pPr lvl="1"/>
            <a:r>
              <a:rPr lang="en-US" dirty="0"/>
              <a:t>Controllo - controllo umano dopo l'operazione, esseri umani nel ciclo e sul ciclo</a:t>
            </a:r>
          </a:p>
          <a:p>
            <a:pPr lvl="2"/>
            <a:r>
              <a:rPr lang="nb-NO" dirty="0" err="1"/>
              <a:t>Competenza</a:t>
            </a:r>
            <a:r>
              <a:rPr lang="nb-NO" dirty="0"/>
              <a:t> dell'utente </a:t>
            </a:r>
            <a:r>
              <a:rPr lang="nb-NO" dirty="0"/>
              <a:t>(Davenport </a:t>
            </a:r>
            <a:r>
              <a:rPr lang="nb-NO" dirty="0" err="1"/>
              <a:t> Ronanki</a:t>
            </a:r>
            <a:r>
              <a:rPr lang="nb-NO" dirty="0"/>
              <a:t>, 2018)</a:t>
            </a:r>
            <a:endParaRPr lang="en-US" dirty="0"/>
          </a:p>
          <a:p>
            <a:pPr lvl="2"/>
            <a:r>
              <a:rPr lang="en-US" dirty="0"/>
              <a:t>Sistemi correggibili - possono essere modificati, ma l'IA può impedirlo a causa delle regole che la governano - non consente modifiche</a:t>
            </a:r>
          </a:p>
          <a:p>
            <a:pPr lvl="1"/>
            <a:endParaRPr lang="nb-NO" dirty="0"/>
          </a:p>
          <a:p>
            <a:pPr lvl="1"/>
            <a:endParaRPr lang="en-US" dirty="0"/>
          </a:p>
        </p:txBody>
      </p:sp>
    </p:spTree>
    <p:extLst>
      <p:ext uri="{BB962C8B-B14F-4D97-AF65-F5344CB8AC3E}">
        <p14:creationId xmlns:p14="http://schemas.microsoft.com/office/powerpoint/2010/main" val="37422905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4D0A7A2-7BE6-4EA9-B9F9-99CA4DBC03F3}" vid="{1ECF88F3-7EA2-44A5-BDE5-1200A1A52E6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TotalTime>
  <Words>5783</Words>
  <Application>Microsoft Office PowerPoint</Application>
  <PresentationFormat>Custom</PresentationFormat>
  <Paragraphs>417</Paragraphs>
  <Slides>75</Slides>
  <Notes>37</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75</vt:i4>
      </vt:variant>
    </vt:vector>
  </HeadingPairs>
  <TitlesOfParts>
    <vt:vector size="91" baseType="lpstr">
      <vt:lpstr>AdvOT46dcae81</vt:lpstr>
      <vt:lpstr>AdvOT46dcae81+20</vt:lpstr>
      <vt:lpstr>Aptos</vt:lpstr>
      <vt:lpstr>Aptos Display</vt:lpstr>
      <vt:lpstr>Arial</vt:lpstr>
      <vt:lpstr>Calibri</vt:lpstr>
      <vt:lpstr>Courier New</vt:lpstr>
      <vt:lpstr>Google Sans</vt:lpstr>
      <vt:lpstr>Minion-Regular</vt:lpstr>
      <vt:lpstr>Roboto</vt:lpstr>
      <vt:lpstr>TimesNewRomanPS-ItalicMT</vt:lpstr>
      <vt:lpstr>TimesNewRomanPSMT</vt:lpstr>
      <vt:lpstr>Verdana</vt:lpstr>
      <vt:lpstr>Wingdings</vt:lpstr>
      <vt:lpstr>Office Theme</vt:lpstr>
      <vt:lpstr>1_Office Theme</vt:lpstr>
      <vt:lpstr>PowerPoint Presentation</vt:lpstr>
      <vt:lpstr>Acknowledgement</vt:lpstr>
      <vt:lpstr>What is AI?</vt:lpstr>
      <vt:lpstr>PowerPoint Presentation</vt:lpstr>
      <vt:lpstr>PowerPoint Presentation</vt:lpstr>
      <vt:lpstr>PowerPoint Presentation</vt:lpstr>
      <vt:lpstr>PowerPoint Presentation</vt:lpstr>
      <vt:lpstr>Augmented Cognition and AI</vt:lpstr>
      <vt:lpstr>Augmented Cognition and AI</vt:lpstr>
      <vt:lpstr>Augmented Cognition &amp; AI</vt:lpstr>
      <vt:lpstr>Augmented Cognition and AI</vt:lpstr>
      <vt:lpstr>The Good</vt:lpstr>
      <vt:lpstr>The Bad, and the Ugly</vt:lpstr>
      <vt:lpstr>PowerPoint Presentation</vt:lpstr>
      <vt:lpstr>PowerPoint Presentation</vt:lpstr>
      <vt:lpstr>Problems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Heiding et al., 2025</vt:lpstr>
      <vt:lpstr>PowerPoint Presentation</vt:lpstr>
      <vt:lpstr>So our new «Friend»</vt:lpstr>
      <vt:lpstr>PowerPoint Presentation</vt:lpstr>
      <vt:lpstr>PowerPoint Presentation</vt:lpstr>
      <vt:lpstr>PowerPoint Presentation</vt:lpstr>
      <vt:lpstr>Starting point</vt:lpstr>
      <vt:lpstr>Trust </vt:lpstr>
      <vt:lpstr>Antecedents of trust between humans</vt:lpstr>
      <vt:lpstr>Modelling trust</vt:lpstr>
      <vt:lpstr>(Lankton &amp; McKnight, 2011)</vt:lpstr>
      <vt:lpstr>Intermediate Summary</vt:lpstr>
      <vt:lpstr>Social Media Information Credibility Model</vt:lpstr>
      <vt:lpstr>Trustworthiness  of a website</vt:lpstr>
      <vt:lpstr>The relevance of trust in automation/AI</vt:lpstr>
      <vt:lpstr>Social cognition and trusting computers</vt:lpstr>
      <vt:lpstr>Can you trust your robot?</vt:lpstr>
      <vt:lpstr>Piggybacking robot</vt:lpstr>
      <vt:lpstr>Overtrust into anthropomorphed robots</vt:lpstr>
      <vt:lpstr>Overtrust into anthropomorphed robots</vt:lpstr>
      <vt:lpstr>And so on…</vt:lpstr>
      <vt:lpstr>PowerPoint Presentation</vt:lpstr>
      <vt:lpstr>Trust as antecedent for acceptance of innovation</vt:lpstr>
      <vt:lpstr>PowerPoint Presentation</vt:lpstr>
      <vt:lpstr>PowerPoint Presentation</vt:lpstr>
      <vt:lpstr>Intelligent Virtual Agents</vt:lpstr>
      <vt:lpstr>PowerPoint Presentation</vt:lpstr>
      <vt:lpstr>PowerPoint Presentation</vt:lpstr>
      <vt:lpstr>Do you think AI therapists have a future</vt:lpstr>
      <vt:lpstr>Do (human) therapists improve?</vt:lpstr>
      <vt:lpstr>What makes therapy work?</vt:lpstr>
      <vt:lpstr>PowerPoint Presentation</vt:lpstr>
      <vt:lpstr>Deep Fakes (AI-Based fake/manipulated information) </vt:lpstr>
      <vt:lpstr>PowerPoint Presentation</vt:lpstr>
      <vt:lpstr>PowerPoint Presentation</vt:lpstr>
      <vt:lpstr>PowerPoint Presentation</vt:lpstr>
      <vt:lpstr>Endsley 2023</vt:lpstr>
      <vt:lpstr>PowerPoint Presentation</vt:lpstr>
      <vt:lpstr>PowerPoint Presentation</vt:lpstr>
      <vt:lpstr>PowerPoint Presentation</vt:lpstr>
      <vt:lpstr>PowerPoint Presentation</vt:lpstr>
      <vt:lpstr>Targeting 3rd Party suppliers</vt:lpstr>
      <vt:lpstr>Slopsquatting: A New Supply-Chain Threat  </vt:lpstr>
      <vt:lpstr>Human Factors: Why People Are the First Line of Defence </vt:lpstr>
      <vt:lpstr>Step 1: Recognize, Map, and Prioritize the Supply Chain Threat Landscape </vt:lpstr>
      <vt:lpstr>PowerPoint Presentation</vt:lpstr>
      <vt:lpstr>Step 2: Create a Multifaceted Supply Chain Security Strategy</vt:lpstr>
      <vt:lpstr>Step 3: Manage Remote Work Endpoint Risk</vt:lpstr>
      <vt:lpstr>Articles used</vt:lpstr>
      <vt:lpstr>Thank you</vt:lpstr>
    </vt:vector>
  </TitlesOfParts>
  <Company>Tallinn University of Technology</Company>
  <LinksUpToDate>false</LinksUpToDate>
  <SharedDoc>false</SharedDoc>
  <HyperlinksChanged>false</HyperlinksChanged>
  <AppVersion>16.0000</AppVersion>
</Properties>
</file>

<file path=docProps/core.xml><?xml version="1.0" encoding="utf-8"?>
<coreProperties xmlns:dc="http://purl.org/dc/elements/1.1/" xmlns:dcterms="http://purl.org/dc/terms/" xmlns:xsi="http://www.w3.org/2001/XMLSchema-instance" xmlns="http://schemas.openxmlformats.org/package/2006/metadata/core-properties">
  <dc:title/>
  <dc:subject>CyberSecPro Module-1-Professional Training</dc:subject>
  <dc:creator>Ricardo Gregorio Lugo</dc:creator>
  <lastModifiedBy>Ricardo Gregorio Lugo</lastModifiedBy>
  <revision>10</revision>
  <dcterms:created xsi:type="dcterms:W3CDTF">2026-02-04T08:41:44.0000000Z</dcterms:created>
  <dcterms:modified xsi:type="dcterms:W3CDTF">2026-02-04T09:21:00.0000000Z</dcterms:modified>
  <keywords>, docId:ABDD7029502727A10E9E886C9EF28EEA</keywords>
</coreProperties>
</file>