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ink/ink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Lst>
  <p:notesMasterIdLst>
    <p:notesMasterId r:id="rId91"/>
  </p:notesMasterIdLst>
  <p:sldIdLst>
    <p:sldId id="376" r:id="rId3"/>
    <p:sldId id="407" r:id="rId4"/>
    <p:sldId id="668" r:id="rId5"/>
    <p:sldId id="259" r:id="rId6"/>
    <p:sldId id="692" r:id="rId7"/>
    <p:sldId id="690" r:id="rId8"/>
    <p:sldId id="689" r:id="rId9"/>
    <p:sldId id="691" r:id="rId10"/>
    <p:sldId id="669" r:id="rId11"/>
    <p:sldId id="306" r:id="rId12"/>
    <p:sldId id="688" r:id="rId13"/>
    <p:sldId id="672" r:id="rId14"/>
    <p:sldId id="659" r:id="rId15"/>
    <p:sldId id="670" r:id="rId16"/>
    <p:sldId id="660" r:id="rId17"/>
    <p:sldId id="662" r:id="rId18"/>
    <p:sldId id="661" r:id="rId19"/>
    <p:sldId id="680" r:id="rId20"/>
    <p:sldId id="305" r:id="rId21"/>
    <p:sldId id="264" r:id="rId22"/>
    <p:sldId id="257" r:id="rId23"/>
    <p:sldId id="266" r:id="rId24"/>
    <p:sldId id="673" r:id="rId25"/>
    <p:sldId id="675" r:id="rId26"/>
    <p:sldId id="667" r:id="rId27"/>
    <p:sldId id="666" r:id="rId28"/>
    <p:sldId id="665" r:id="rId29"/>
    <p:sldId id="261" r:id="rId30"/>
    <p:sldId id="262" r:id="rId31"/>
    <p:sldId id="265" r:id="rId32"/>
    <p:sldId id="263" r:id="rId33"/>
    <p:sldId id="676" r:id="rId34"/>
    <p:sldId id="677" r:id="rId35"/>
    <p:sldId id="681" r:id="rId36"/>
    <p:sldId id="682" r:id="rId37"/>
    <p:sldId id="678" r:id="rId38"/>
    <p:sldId id="683" r:id="rId39"/>
    <p:sldId id="684" r:id="rId40"/>
    <p:sldId id="311" r:id="rId41"/>
    <p:sldId id="687" r:id="rId42"/>
    <p:sldId id="258" r:id="rId43"/>
    <p:sldId id="313" r:id="rId44"/>
    <p:sldId id="267" r:id="rId45"/>
    <p:sldId id="686" r:id="rId46"/>
    <p:sldId id="275" r:id="rId47"/>
    <p:sldId id="319" r:id="rId48"/>
    <p:sldId id="268" r:id="rId49"/>
    <p:sldId id="269" r:id="rId50"/>
    <p:sldId id="685" r:id="rId51"/>
    <p:sldId id="273" r:id="rId52"/>
    <p:sldId id="320" r:id="rId53"/>
    <p:sldId id="274" r:id="rId54"/>
    <p:sldId id="276" r:id="rId55"/>
    <p:sldId id="277" r:id="rId56"/>
    <p:sldId id="278" r:id="rId57"/>
    <p:sldId id="321" r:id="rId58"/>
    <p:sldId id="281" r:id="rId59"/>
    <p:sldId id="322" r:id="rId60"/>
    <p:sldId id="282" r:id="rId61"/>
    <p:sldId id="283" r:id="rId62"/>
    <p:sldId id="279" r:id="rId63"/>
    <p:sldId id="288" r:id="rId64"/>
    <p:sldId id="312" r:id="rId65"/>
    <p:sldId id="284" r:id="rId66"/>
    <p:sldId id="285" r:id="rId67"/>
    <p:sldId id="286" r:id="rId68"/>
    <p:sldId id="280" r:id="rId69"/>
    <p:sldId id="287" r:id="rId70"/>
    <p:sldId id="289" r:id="rId71"/>
    <p:sldId id="291" r:id="rId72"/>
    <p:sldId id="292" r:id="rId73"/>
    <p:sldId id="294" r:id="rId74"/>
    <p:sldId id="295" r:id="rId75"/>
    <p:sldId id="296" r:id="rId76"/>
    <p:sldId id="297" r:id="rId77"/>
    <p:sldId id="298" r:id="rId78"/>
    <p:sldId id="299" r:id="rId79"/>
    <p:sldId id="302" r:id="rId80"/>
    <p:sldId id="314" r:id="rId81"/>
    <p:sldId id="315" r:id="rId82"/>
    <p:sldId id="316" r:id="rId83"/>
    <p:sldId id="303" r:id="rId84"/>
    <p:sldId id="304" r:id="rId85"/>
    <p:sldId id="300" r:id="rId86"/>
    <p:sldId id="307" r:id="rId87"/>
    <p:sldId id="323" r:id="rId88"/>
    <p:sldId id="308" r:id="rId89"/>
    <p:sldId id="387" r:id="rId9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33" autoAdjust="0"/>
  </p:normalViewPr>
  <p:slideViewPr>
    <p:cSldViewPr snapToGrid="0" snapToObjects="1">
      <p:cViewPr varScale="1">
        <p:scale>
          <a:sx n="83" d="100"/>
          <a:sy n="83" d="100"/>
        </p:scale>
        <p:origin x="10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ink/ink1.xml><?xml version="1.0" encoding="utf-8"?>
<inkml:ink xmlns:inkml="http://www.w3.org/2003/InkML">
  <inkml:definitions>
    <inkml:context xml:id="ctx0">
      <inkml:inkSource xml:id="inkSrc0">
        <inkml:traceFormat>
          <inkml:channel name="X" type="integer" min="-1920" max="3000" units="cm"/>
          <inkml:channel name="Y" type="integer" max="1920" units="cm"/>
          <inkml:channel name="T" type="integer" max="2.14748E9" units="dev"/>
        </inkml:traceFormat>
        <inkml:channelProperties>
          <inkml:channelProperty channel="X" name="resolution" value="82.27425" units="1/cm"/>
          <inkml:channelProperty channel="Y" name="resolution" value="57.14286" units="1/cm"/>
          <inkml:channelProperty channel="T" name="resolution" value="1" units="1/dev"/>
        </inkml:channelProperties>
      </inkml:inkSource>
      <inkml:timestamp xml:id="ts0" timeString="2024-11-01T07:30:34.930"/>
    </inkml:context>
    <inkml:brush xml:id="br0">
      <inkml:brushProperty name="width" value="0.05292" units="cm"/>
      <inkml:brushProperty name="height" value="0.05292" units="cm"/>
      <inkml:brushProperty name="color" value="#FF0000"/>
    </inkml:brush>
  </inkml:definitions>
  <inkml:trace contextRef="#ctx0" brushRef="#br0">4145 15117 0</inkml:trace>
</inkml:ink>
</file>

<file path=ppt/ink/ink2.xml><?xml version="1.0" encoding="utf-8"?>
<inkml:ink xmlns:inkml="http://www.w3.org/2003/InkML">
  <inkml:definitions>
    <inkml:context xml:id="ctx0">
      <inkml:inkSource xml:id="inkSrc0">
        <inkml:traceFormat>
          <inkml:channel name="X" type="integer" min="-1920" max="3000" units="cm"/>
          <inkml:channel name="Y" type="integer" max="1920" units="cm"/>
          <inkml:channel name="T" type="integer" max="2.14748E9" units="dev"/>
        </inkml:traceFormat>
        <inkml:channelProperties>
          <inkml:channelProperty channel="X" name="resolution" value="82.27425" units="1/cm"/>
          <inkml:channelProperty channel="Y" name="resolution" value="57.14286" units="1/cm"/>
          <inkml:channelProperty channel="T" name="resolution" value="1" units="1/dev"/>
        </inkml:channelProperties>
      </inkml:inkSource>
      <inkml:timestamp xml:id="ts0" timeString="2024-11-01T07:45:54.664"/>
    </inkml:context>
    <inkml:brush xml:id="br0">
      <inkml:brushProperty name="width" value="0.05292" units="cm"/>
      <inkml:brushProperty name="height" value="0.05292" units="cm"/>
      <inkml:brushProperty name="color" value="#FF0000"/>
    </inkml:brush>
  </inkml:definitions>
  <inkml:trace contextRef="#ctx0" brushRef="#br0">9609 12003 0</inkml:trace>
  <inkml:trace contextRef="#ctx0" brushRef="#br0" timeOffset="1725.88">18465 11000 0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47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ortinet.com/resources/cyberglossary/data-leak"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fortinet.com/resources/cyberglossary/spear-phishing" TargetMode="External"/><Relationship Id="rId5" Type="http://schemas.openxmlformats.org/officeDocument/2006/relationships/hyperlink" Target="https://www.fortinet.com/resources/cyberglossary/social-engineering" TargetMode="External"/><Relationship Id="rId4" Type="http://schemas.openxmlformats.org/officeDocument/2006/relationships/hyperlink" Target="https://www.fortinet.com/resources/cyberglossary/phishing"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justice.gov/usao-edny/pr/brooklyn-woman-pleads-guilty-unauthorized-intrusion-credit-union-s-computer-syste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dallasnews.com/news/2021/08/31/dallas-it-worker-fired-for-deleting-city-files-also-erased-data-twice-before-official-says/" TargetMode="External"/><Relationship Id="rId5" Type="http://schemas.openxmlformats.org/officeDocument/2006/relationships/hyperlink" Target="https://www.classaction.org/news/vertafore-hit-with-class-action-over-data-breach-reportedly-affecting-27-7m-texas-drivers" TargetMode="External"/><Relationship Id="rId4" Type="http://schemas.openxmlformats.org/officeDocument/2006/relationships/hyperlink" Target="https://www.fortinet.com/resources/cyberglossary/incident-respons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yberhoot.com/cybrary/spear-phishi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bi.gov/news/stories/two-guilty-in-theft-of-trade-secrets-from-ge-07292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justice.gov/usao-edny/pr/brooklyn-woman-pleads-guilty-unauthorized-intrusion-credit-union-s-computer-system"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isa.gov/news-events/cybersecurity-advisories/aa25-071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de-DE" dirty="0" err="1"/>
              <a:t>Il punto di vista </a:t>
            </a:r>
            <a:r>
              <a:rPr lang="de-DE" dirty="0"/>
              <a:t>dei CS e </a:t>
            </a:r>
            <a:r>
              <a:rPr lang="de-DE" dirty="0" err="1"/>
              <a:t>quello dei dipendenti</a:t>
            </a:r>
            <a:r>
              <a:rPr lang="de-DE" dirty="0" err="1"/>
              <a:t> </a:t>
            </a:r>
            <a:r>
              <a:rPr lang="de-DE" dirty="0" err="1"/>
              <a:t>differiscono</a:t>
            </a:r>
            <a:r>
              <a:rPr lang="de-DE" dirty="0" err="1"/>
              <a:t> </a:t>
            </a:r>
            <a:r>
              <a:rPr lang="de-DE" dirty="0"/>
              <a:t>.</a:t>
            </a:r>
          </a:p>
          <a:p>
            <a:endParaRPr lang="de-DE" dirty="0"/>
          </a:p>
          <a:p>
            <a:r>
              <a:rPr lang="de-DE" dirty="0" err="1"/>
              <a:t>Confusione</a:t>
            </a:r>
            <a:r>
              <a:rPr lang="de-DE" dirty="0" err="1"/>
              <a:t> riguardo </a:t>
            </a:r>
            <a:r>
              <a:rPr lang="de-DE" dirty="0" err="1"/>
              <a:t>alle esigenze</a:t>
            </a:r>
            <a:r>
              <a:rPr lang="de-DE" dirty="0"/>
              <a:t> situazionali </a:t>
            </a:r>
            <a:r>
              <a:rPr lang="de-DE" dirty="0"/>
              <a:t>e </a:t>
            </a:r>
            <a:r>
              <a:rPr lang="de-DE" dirty="0" err="1"/>
              <a:t>conflitto</a:t>
            </a:r>
            <a:r>
              <a:rPr lang="de-DE" dirty="0" err="1"/>
              <a:t> con</a:t>
            </a:r>
            <a:r>
              <a:rPr lang="de-DE" dirty="0" err="1"/>
              <a:t> obiettivi </a:t>
            </a:r>
            <a:r>
              <a:rPr lang="de-DE" dirty="0"/>
              <a:t>vs. mancanza </a:t>
            </a:r>
            <a:r>
              <a:rPr lang="de-DE" dirty="0" err="1"/>
              <a:t>di</a:t>
            </a:r>
            <a:r>
              <a:rPr lang="de-DE" dirty="0" err="1"/>
              <a:t> motivazione</a:t>
            </a:r>
            <a:r>
              <a:rPr lang="de-DE" dirty="0" err="1"/>
              <a:t> o</a:t>
            </a:r>
            <a:r>
              <a:rPr lang="de-DE" dirty="0" err="1"/>
              <a:t> disaccordo </a:t>
            </a:r>
            <a:r>
              <a:rPr lang="de-DE" dirty="0" err="1"/>
              <a:t>sull'</a:t>
            </a:r>
            <a:r>
              <a:rPr lang="de-DE" dirty="0" err="1"/>
              <a:t> obiettivo</a:t>
            </a:r>
            <a:r>
              <a:rPr lang="de-DE" dirty="0"/>
              <a: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429637"/>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94D44-69C7-4CB9-AC7F-016DA79226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81740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Il metodo del percorso critico, originariamente uno strumento di scienza decisionale degli anni '60 per la gestione dei processi, è stato applicato da Shaw e Sellers nel 2015 per comprendere le minacce interne. Il modello Critical Pathway to Insider Risk (CPIR) funge da quadro flessibile per identificare potenziali minacce interne mappando il modo in cui vari fattori personali, psicosociali e organizzativi influenzano </a:t>
            </a:r>
            <a:r>
              <a:rPr lang="en-GB" dirty="0" err="1"/>
              <a:t>i comportamenti</a:t>
            </a:r>
            <a:r>
              <a:rPr lang="en-GB" dirty="0"/>
              <a:t> dei dipendenti </a:t>
            </a:r>
            <a:r>
              <a:rPr lang="en-GB" dirty="0"/>
              <a:t>nel tempo. Basato sul modello diatesi-fattore di stress, il CPIR propone che i tratti della personalità, i fattori di stress e le lamentele sul posto di lavoro interagiscano per aumentare il rischio, con alcuni </a:t>
            </a:r>
            <a:r>
              <a:rPr lang="en-GB" dirty="0" err="1"/>
              <a:t>comportamenti </a:t>
            </a:r>
            <a:r>
              <a:rPr lang="en-GB" dirty="0"/>
              <a:t>che si intensificano se non affrontati in modo costruttivo dall'organizzazione. Il monitoraggio continuo e </a:t>
            </a:r>
            <a:r>
              <a:rPr lang="en-GB" dirty="0"/>
              <a:t>l'analisi </a:t>
            </a:r>
            <a:r>
              <a:rPr lang="en-GB" dirty="0" err="1"/>
              <a:t>comportamentale </a:t>
            </a:r>
            <a:r>
              <a:rPr lang="en-GB" dirty="0"/>
              <a:t>vengono utilizzati per rilevare questi segnali di allarme, mentre i programmi di sostegno sul posto di lavoro, come i programmi di assistenza ai dipendenti, possono mitigare i rischi se i dipendenti si sentono sicuri di rivelare i problemi senza timore di ritorsioni. Man mano che il modello viene perfezionato in modo iterativo, fornisce una visione probabilistica e multifattoriale del rischio interno, sottolineando che non tutti gli individui a rischio agiranno in modo malizioso e sottolineando la necessità di interventi sfumati e supportati da prove (</a:t>
            </a:r>
            <a:r>
              <a:rPr lang="en-GB" dirty="0"/>
              <a:t>Lenzenweger++Shaw+(2022…).</a:t>
            </a:r>
            <a:r>
              <a:rPr lang="en-GB" dirty="0" err="1"/>
              <a:t>Analizzando </a:t>
            </a:r>
            <a:r>
              <a:rPr lang="en-GB" dirty="0"/>
              <a:t>i casi di insider fidati che sono diventati rischi per la sicurezza, hanno identificato un percorso in quattro fasi: predisposizioni personali, fattori di stress, </a:t>
            </a:r>
            <a:r>
              <a:rPr lang="en-GB" dirty="0" err="1"/>
              <a:t>comportamenti</a:t>
            </a:r>
            <a:r>
              <a:rPr lang="en-GB" dirty="0"/>
              <a:t> preoccupanti </a:t>
            </a:r>
            <a:r>
              <a:rPr lang="en-GB" dirty="0"/>
              <a:t>e risposte organizzative inadeguate. Questo approccio suggerisce che i dipendenti in difficoltà possono arrivare ad azioni malintenzionate quando i fattori di stress si accumulano e il supporto organizzativo è carente. I moderni sistemi di rilevamento, come Insider Risk Detection, utilizzano </a:t>
            </a:r>
            <a:r>
              <a:rPr lang="en-GB" dirty="0"/>
              <a:t>l'analisi </a:t>
            </a:r>
            <a:r>
              <a:rPr lang="en-GB" dirty="0" err="1"/>
              <a:t>comportamentale </a:t>
            </a:r>
            <a:r>
              <a:rPr lang="en-GB" dirty="0"/>
              <a:t>per monitorare i segnali lungo questo percorso, combinando dati digitali e fisici per allertare i manager. Sebbene questi strumenti aiutino a rilevare i rischi generali, la loro efficacia dipende da quanto sono personalizzati in base alle minacce specifiche di un'organizzazione. Con una maggiore apertura verso la salute mentale e programmi di supporto come </a:t>
            </a:r>
            <a:r>
              <a:rPr lang="en-GB" dirty="0" err="1"/>
              <a:t>la consulenza </a:t>
            </a:r>
            <a:r>
              <a:rPr lang="en-GB" dirty="0"/>
              <a:t>e la consulenza finanziaria, le organizzazioni dispongono ora di strumenti per supportare i dipendenti in modo proattivo e potenzialmente prevenire le minacce interne. Tuttavia, la fiducia è essenziale; i dipendenti devono essere sicuri che chiedere aiuto non avrà ripercussioni negative, promuovendo una cultura in cui il rischio interno possa essere gestito in modo più efficace.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216469"/>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r>
              <a:rPr lang="de-DE" dirty="0"/>
              <a:t>Il </a:t>
            </a:r>
            <a:r>
              <a:rPr lang="de-DE" dirty="0" err="1"/>
              <a:t>social </a:t>
            </a:r>
            <a:r>
              <a:rPr lang="de-DE" dirty="0"/>
              <a:t>engineering </a:t>
            </a:r>
            <a:r>
              <a:rPr lang="de-DE" dirty="0" err="1"/>
              <a:t>è </a:t>
            </a:r>
            <a:r>
              <a:rPr lang="de-DE" dirty="0" err="1"/>
              <a:t>solitamente </a:t>
            </a:r>
            <a:r>
              <a:rPr lang="de-DE" dirty="0" err="1"/>
              <a:t>definito</a:t>
            </a:r>
            <a:r>
              <a:rPr lang="de-DE" dirty="0" err="1"/>
              <a:t> </a:t>
            </a:r>
            <a:r>
              <a:rPr lang="de-DE" dirty="0" err="1"/>
              <a:t>come </a:t>
            </a:r>
            <a:r>
              <a:rPr lang="de-DE" dirty="0"/>
              <a:t>una </a:t>
            </a:r>
            <a:r>
              <a:rPr lang="de-DE" dirty="0" err="1"/>
              <a:t>minaccia</a:t>
            </a:r>
            <a:r>
              <a:rPr lang="de-DE" dirty="0"/>
              <a:t> interna</a:t>
            </a:r>
            <a:r>
              <a:rPr lang="de-DE" dirty="0" err="1"/>
              <a:t> </a:t>
            </a:r>
            <a:r>
              <a:rPr lang="de-DE" dirty="0"/>
              <a:t>.</a:t>
            </a:r>
          </a:p>
          <a:p>
            <a:r>
              <a:rPr lang="de-DE" dirty="0"/>
              <a:t>Molto </a:t>
            </a:r>
            <a:r>
              <a:rPr lang="de-DE" dirty="0" err="1"/>
              <a:t>meno</a:t>
            </a:r>
            <a:r>
              <a:rPr lang="de-DE" dirty="0" err="1"/>
              <a:t> emozionante</a:t>
            </a:r>
            <a:r>
              <a:rPr lang="de-DE" dirty="0"/>
              <a:t>, non intuitivo </a:t>
            </a:r>
            <a:r>
              <a:rPr lang="de-DE" dirty="0" err="1"/>
              <a:t>per</a:t>
            </a:r>
            <a:r>
              <a:rPr lang="de-DE" dirty="0" err="1"/>
              <a:t> la maggior parte </a:t>
            </a:r>
            <a:r>
              <a:rPr lang="de-DE" dirty="0" err="1"/>
              <a:t>delle persone</a:t>
            </a:r>
            <a:r>
              <a:rPr lang="de-DE" dirty="0" err="1"/>
              <a:t> </a:t>
            </a:r>
            <a:r>
              <a:rPr lang="de-DE" dirty="0"/>
              <a:t>.</a:t>
            </a:r>
          </a:p>
          <a:p>
            <a:endParaRPr lang="de-DE" dirty="0"/>
          </a:p>
          <a:p>
            <a:r>
              <a:rPr lang="de-DE" dirty="0"/>
              <a:t>Passando </a:t>
            </a:r>
            <a:r>
              <a:rPr lang="de-DE" dirty="0" err="1"/>
              <a:t>attraverso </a:t>
            </a:r>
            <a:r>
              <a:rPr lang="de-DE" dirty="0" err="1"/>
              <a:t>server</a:t>
            </a:r>
            <a:r>
              <a:rPr lang="de-DE" dirty="0" err="1"/>
              <a:t> friendly</a:t>
            </a:r>
            <a:r>
              <a:rPr lang="de-DE" dirty="0" err="1"/>
              <a:t> </a:t>
            </a:r>
            <a:r>
              <a:rPr lang="de-DE" dirty="0"/>
              <a:t>.</a:t>
            </a:r>
          </a:p>
          <a:p>
            <a:r>
              <a:rPr lang="en-GB" dirty="0"/>
              <a:t>la significativa minaccia rappresentata dagli insider per la sicurezza organizzativa, </a:t>
            </a:r>
            <a:r>
              <a:rPr lang="en-GB" dirty="0" err="1"/>
              <a:t>che rivaleggia con </a:t>
            </a:r>
            <a:r>
              <a:rPr lang="en-GB" dirty="0"/>
              <a:t>gli attacchi esterni sia in termini di prevalenza che di costo. Nonostante i progressi nella sicurezza informatica, le minacce interne rimangono una sfida a causa della fiducia e dell'accesso concessi ai dipendenti, che consentono loro di aggirare le misure di sicurezza tradizionali. I programmi standard contro le minacce interne si concentrano spesso sul monitoraggio tecnico, come i registri di rete e il rilevamento delle intrusioni, ma questi approcci possono trascurare i fattori umani. Riconoscendo questa lacuna, recenti ricerche sostengono un approccio più completo che incorpori </a:t>
            </a:r>
            <a:r>
              <a:rPr lang="en-GB" dirty="0"/>
              <a:t>indicatori </a:t>
            </a:r>
            <a:r>
              <a:rPr lang="en-GB" dirty="0" err="1"/>
              <a:t>comportamentali </a:t>
            </a:r>
            <a:r>
              <a:rPr lang="en-GB" dirty="0"/>
              <a:t>e organizzativi per identificare e mitigare meglio i rischi interni.</a:t>
            </a:r>
          </a:p>
          <a:p>
            <a:r>
              <a:rPr lang="en-GB" dirty="0"/>
              <a:t>Le linee guida emergenti negli Stati Uniti sostengono l'istituzione di programmi di gestione delle minacce interne; tuttavia, spesso impongono solo standard minimi di monitoraggio. Un ostacolo fondamentale al progresso è la difficoltà di integrare indicatori sociotecnici, come i fattori psicologici e organizzativi, che forniscono una comprensione più completa dei rischi potenziali. Questa ricerca mira quindi a sviluppare un quadro di riferimento per questi indicatori, raccolti nell'ontologia SOFIT, che include sia fattori tecnici che umani, promuovendo un approccio proattivo piuttosto che reattivo al rilevamento delle minacce interne.</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265653"/>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https://www.securonix.com/blog/shifting-perceptions-of-insider-threats-vs-external-cyber-attacks/ </a:t>
            </a:r>
          </a:p>
          <a:p>
            <a:endParaRPr lang="en-GB" dirty="0"/>
          </a:p>
          <a:p>
            <a:r>
              <a:rPr lang="en-GB" dirty="0"/>
              <a:t>Il rapporto Insider Threat Report 2024 di Cybersecurity Insiders, commissionato da </a:t>
            </a:r>
            <a:r>
              <a:rPr lang="en-GB" dirty="0" err="1"/>
              <a:t>Securonix</a:t>
            </a:r>
            <a:r>
              <a:rPr lang="en-GB" dirty="0"/>
              <a:t>, rivela una crescente preoccupazione tra i professionisti della sicurezza informatica riguardo alle minacce interne, con il 53% che le ritiene più difficili da rilevare rispetto agli attacchi esterni, un aumento significativo rispetto agli ultimi anni. Questo cambiamento sottolinea la necessità di strategie avanzate e stratificate di rilevamento delle minacce interne incentrate </a:t>
            </a:r>
            <a:r>
              <a:rPr lang="en-GB" dirty="0"/>
              <a:t>sull'analisi</a:t>
            </a:r>
            <a:r>
              <a:rPr lang="en-GB" dirty="0"/>
              <a:t> </a:t>
            </a:r>
            <a:r>
              <a:rPr lang="en-GB" dirty="0" err="1"/>
              <a:t>del comportamento</a:t>
            </a:r>
            <a:r>
              <a:rPr lang="en-GB" dirty="0"/>
              <a:t> degli utenti </a:t>
            </a:r>
            <a:r>
              <a:rPr lang="en-GB" dirty="0"/>
              <a:t>per migliorare la visibilità della sicurezza. Gli insider spesso dispongono di un accesso legittimo ai sistemi, che consente loro di aggirare </a:t>
            </a:r>
            <a:r>
              <a:rPr lang="en-GB" dirty="0" err="1"/>
              <a:t>le difese</a:t>
            </a:r>
            <a:r>
              <a:rPr lang="en-GB" dirty="0"/>
              <a:t> contro le minacce esterne</a:t>
            </a:r>
            <a:r>
              <a:rPr lang="en-GB" dirty="0"/>
              <a:t>, rendendo il rilevamento particolarmente complesso. Le loro motivazioni, come il guadagno finanziario o la vendetta, complicano ulteriormente la profilazione delle minacce, evidenziando la necessità di modelli sofisticati di rilevamento delle minacce.</a:t>
            </a:r>
          </a:p>
          <a:p>
            <a:r>
              <a:rPr lang="en-GB" dirty="0"/>
              <a:t>L'aumento del lavoro a distanza e ibrido ha anche reso meno netti i confini tradizionali della sicurezza, con i dipendenti che accedono a dati sensibili da luoghi e dispositivi diversi, spesso non protetti, aggiungendo complessità al monitoraggio e all'applicazione dei protocolli di sicurezza. Nonostante gli adeguamenti al lavoro ibrido apportati dopo la pandemia, il 70% dei professionisti della sicurezza informatica riferisce una maggiore preoccupazione per i rischi interni all'interno di queste strategie. Il bilanciamento tra sicurezza e privacy dei dipendenti rimane fondamentale; il rapporto rileva che il 66% degli intervistati è preoccupato per la privacy degli utenti, sottolineando l'importanza di un monitoraggio etico e trasparente.</a:t>
            </a:r>
          </a:p>
          <a:p>
            <a:r>
              <a:rPr lang="en-GB" dirty="0"/>
              <a:t>Le organizzazioni stanno sfruttando sempre più l'intelligenza artificiale, l'apprendimento automatico e strumenti come </a:t>
            </a:r>
            <a:r>
              <a:rPr lang="en-GB" dirty="0"/>
              <a:t>i sistemi di analisi </a:t>
            </a:r>
            <a:r>
              <a:rPr lang="en-GB" dirty="0" err="1"/>
              <a:t>del comportamento</a:t>
            </a:r>
            <a:r>
              <a:rPr lang="en-GB" dirty="0"/>
              <a:t> degli utenti e delle entità </a:t>
            </a:r>
            <a:r>
              <a:rPr lang="en-GB" dirty="0"/>
              <a:t>(UEBA) e di gestione delle informazioni e degli eventi di sicurezza (SIEM) per identificare le minacce interne. Tuttavia, queste tecnologie avanzate richiedono personale qualificato, il che rappresenta una sfida per alcune organizzazioni. Inoltre, con </a:t>
            </a:r>
            <a:r>
              <a:rPr lang="en-GB" dirty="0"/>
              <a:t>il miglioramento </a:t>
            </a:r>
            <a:r>
              <a:rPr lang="en-GB" dirty="0" err="1"/>
              <a:t>delle difese</a:t>
            </a:r>
            <a:r>
              <a:rPr lang="en-GB" dirty="0"/>
              <a:t> esterne</a:t>
            </a:r>
            <a:r>
              <a:rPr lang="en-GB" dirty="0"/>
              <a:t>, gli aggressori potrebbero sfruttare i percorsi interni, ricorrendo anche a tecniche di tripla estorsione, una tattica che il 76% degli intervistati ha osservato aumentare in frequenza. Il panorama in evoluzione delle minacce interne sottolinea la necessità di un approccio globale che combini tecnologia, formazione continua dei dipendenti e una solida cultura della sicurezza per gestire efficacemente i rischi interni.</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170300"/>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r>
              <a:rPr lang="de-DE" dirty="0"/>
              <a:t>Tutto </a:t>
            </a:r>
            <a:r>
              <a:rPr lang="de-DE" dirty="0" err="1"/>
              <a:t>ciò </a:t>
            </a:r>
            <a:r>
              <a:rPr lang="de-DE" dirty="0" err="1"/>
              <a:t>richiede </a:t>
            </a:r>
            <a:r>
              <a:rPr lang="de-DE" dirty="0"/>
              <a:t>tempo: in totale 85 </a:t>
            </a:r>
            <a:r>
              <a:rPr lang="de-DE" dirty="0" err="1"/>
              <a:t>giorni</a:t>
            </a: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3958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gn="l"/>
            <a:r>
              <a:rPr lang="en-GB" b="1" i="0" dirty="0">
                <a:solidFill>
                  <a:srgbClr val="323E48"/>
                </a:solidFill>
                <a:effectLst/>
                <a:latin typeface="Inter"/>
              </a:rPr>
              <a:t>1. Intenzionale</a:t>
            </a:r>
          </a:p>
          <a:p>
            <a:pPr algn="l"/>
            <a:r>
              <a:rPr lang="en-GB" b="0" i="0" dirty="0">
                <a:solidFill>
                  <a:srgbClr val="000000"/>
                </a:solidFill>
                <a:effectLst/>
                <a:latin typeface="Inter"/>
              </a:rPr>
              <a:t>Una minaccia interna intenzionale si verifica quando un individuo decide di causare intenzionalmente un danno a un'organizzazione. Molte minacce interne intenzionali mirano a vendicarsi di un'azienda per la mancanza di riconoscimento o il mancato soddisfacimento delle aspettative, come il mancato ricevimento di un bonus o di una promozione desiderati.</a:t>
            </a:r>
          </a:p>
          <a:p>
            <a:pPr algn="l"/>
            <a:r>
              <a:rPr lang="en-GB" b="1" i="0" dirty="0">
                <a:solidFill>
                  <a:srgbClr val="323E48"/>
                </a:solidFill>
                <a:effectLst/>
                <a:latin typeface="Inter"/>
              </a:rPr>
              <a:t>2. Non intenzionale</a:t>
            </a:r>
          </a:p>
          <a:p>
            <a:pPr algn="l"/>
            <a:r>
              <a:rPr lang="en-GB" b="0" i="0" dirty="0">
                <a:solidFill>
                  <a:srgbClr val="000000"/>
                </a:solidFill>
                <a:effectLst/>
                <a:latin typeface="Inter"/>
              </a:rPr>
              <a:t>Una minaccia interna non intenzionale comporta la perdita o il furto di dati a seguito di un errore o di una negligenza da parte di un dipendente. Le minacce interne accidentali non intenzionali si verificano a causa di errori umani e di individui che commettono errori che portano alla </a:t>
            </a:r>
            <a:r>
              <a:rPr lang="en-GB" b="1" i="0" u="none" strike="noStrike" dirty="0">
                <a:solidFill>
                  <a:srgbClr val="333333"/>
                </a:solidFill>
                <a:effectLst/>
                <a:latin typeface="Inter"/>
                <a:hlinkClick r:id="rId3"/>
              </a:rPr>
              <a:t>fuga di dati</a:t>
            </a:r>
            <a:r>
              <a:rPr lang="en-GB" b="0" i="0" dirty="0">
                <a:solidFill>
                  <a:srgbClr val="000000"/>
                </a:solidFill>
                <a:effectLst/>
                <a:latin typeface="Inter"/>
              </a:rPr>
              <a:t>, ad attacchi alla sicurezza o al furto di credenziali. Le fughe di dati accidentali includono l'invio di informazioni aziendali a un indirizzo e-mail errato, il clic errato su collegamenti ipertestuali dannosi o l'apertura di allegati dannosi in </a:t>
            </a:r>
            <a:r>
              <a:rPr lang="en-GB" b="0" i="0" dirty="0">
                <a:solidFill>
                  <a:srgbClr val="000000"/>
                </a:solidFill>
                <a:effectLst/>
                <a:latin typeface="Inter"/>
              </a:rPr>
              <a:t>e-mail </a:t>
            </a:r>
            <a:r>
              <a:rPr lang="en-GB" b="1" i="0" u="none" strike="noStrike" dirty="0">
                <a:solidFill>
                  <a:srgbClr val="333333"/>
                </a:solidFill>
                <a:effectLst/>
                <a:latin typeface="Inter"/>
                <a:hlinkClick r:id="rId4"/>
              </a:rPr>
              <a:t>di phishing</a:t>
            </a:r>
            <a:r>
              <a:rPr lang="en-GB" b="0" i="0" dirty="0">
                <a:solidFill>
                  <a:srgbClr val="000000"/>
                </a:solidFill>
                <a:effectLst/>
                <a:latin typeface="Inter"/>
              </a:rPr>
              <a:t>, oppure la mancata eliminazione o smaltimento efficace di informazioni sensibili. Queste minacce possono spesso essere evitate seguendo le migliori pratiche di sicurezza.</a:t>
            </a:r>
          </a:p>
          <a:p>
            <a:pPr algn="l"/>
            <a:r>
              <a:rPr lang="en-GB" b="0" i="0" dirty="0">
                <a:solidFill>
                  <a:srgbClr val="000000"/>
                </a:solidFill>
                <a:effectLst/>
                <a:latin typeface="Inter"/>
              </a:rPr>
              <a:t>Una minaccia interna involontaria dovuta a negligenza si verifica a causa di una disattenzione che espone un'organizzazione a una minaccia. Ad esempio, ignorare le politiche di sicurezza e IT, smarrire dispositivi di archiviazione portatili, utilizzare password deboli e ignorare gli aggiornamenti software o le patch di sicurezza può rendere le organizzazioni vulnerabili a un attacco informatico.</a:t>
            </a:r>
          </a:p>
          <a:p>
            <a:pPr algn="l"/>
            <a:r>
              <a:rPr lang="en-GB" b="1" i="0" dirty="0">
                <a:solidFill>
                  <a:srgbClr val="323E48"/>
                </a:solidFill>
                <a:effectLst/>
                <a:latin typeface="Inter"/>
              </a:rPr>
              <a:t>3. Minacce di terze parti</a:t>
            </a:r>
          </a:p>
          <a:p>
            <a:pPr algn="l"/>
            <a:r>
              <a:rPr lang="en-GB" b="0" i="0" dirty="0">
                <a:solidFill>
                  <a:srgbClr val="000000"/>
                </a:solidFill>
                <a:effectLst/>
                <a:latin typeface="Inter"/>
              </a:rPr>
              <a:t>Una minaccia di terze parti è in genere un partner commerciale o un appaltatore che compromette la sicurezza di un'organizzazione. Le minacce di terze parti possono essere il risultato di attività negligenti o dannose.</a:t>
            </a:r>
          </a:p>
          <a:p>
            <a:pPr algn="l"/>
            <a:r>
              <a:rPr lang="en-GB" b="1" i="0" dirty="0">
                <a:solidFill>
                  <a:srgbClr val="323E48"/>
                </a:solidFill>
                <a:effectLst/>
                <a:latin typeface="Inter"/>
              </a:rPr>
              <a:t>4. Minacce dolose</a:t>
            </a:r>
          </a:p>
          <a:p>
            <a:pPr algn="l"/>
            <a:r>
              <a:rPr lang="en-GB" b="0" i="0" dirty="0">
                <a:solidFill>
                  <a:srgbClr val="000000"/>
                </a:solidFill>
                <a:effectLst/>
                <a:latin typeface="Inter"/>
              </a:rPr>
              <a:t>Una minaccia dolosa è una forma di minaccia interna intenzionale che mira a causare danni per ottenere un vantaggio personale o come atto di vendetta. </a:t>
            </a:r>
          </a:p>
          <a:p>
            <a:pPr algn="l"/>
            <a:r>
              <a:rPr lang="en-GB" b="0" i="0" dirty="0">
                <a:solidFill>
                  <a:srgbClr val="000000"/>
                </a:solidFill>
                <a:effectLst/>
                <a:latin typeface="Inter"/>
              </a:rPr>
              <a:t>Le minacce interne dolose mirano a divulgare dati sensibili, molestare i dirigenti dell'azienda, sabotare le attrezzature e i sistemi aziendali o rubare dati per cercare di avanzare nella propria carriera. Molte di queste minacce dolose sono motivate da ragioni finanziarie, poiché i dipendenti rubano dati aziendali per venderli ad hacker, organizzazioni terze o aziende rivali.</a:t>
            </a:r>
          </a:p>
          <a:p>
            <a:pPr algn="l"/>
            <a:r>
              <a:rPr lang="en-GB" b="1" i="0" dirty="0">
                <a:solidFill>
                  <a:srgbClr val="323E48"/>
                </a:solidFill>
                <a:effectLst/>
                <a:latin typeface="Inter"/>
              </a:rPr>
              <a:t>5. Minacce collusive</a:t>
            </a:r>
          </a:p>
          <a:p>
            <a:pPr algn="l"/>
            <a:r>
              <a:rPr lang="en-GB" b="0" i="0" dirty="0">
                <a:solidFill>
                  <a:srgbClr val="000000"/>
                </a:solidFill>
                <a:effectLst/>
                <a:latin typeface="Inter"/>
              </a:rPr>
              <a:t>Una minaccia collusiva è un tipo di minaccia interna dolosa, in cui uno o più individui che rappresentano una minaccia interna collaborano con un partner esterno per compromettere la propria organizzazione. Le minacce interne collusive spesso coinvolgono un criminale informatico che recluta un dipendente per rubare proprietà intellettuale per suo conto a scopo di lucro.</a:t>
            </a:r>
          </a:p>
          <a:p>
            <a:endParaRPr lang="en-GB" dirty="0"/>
          </a:p>
          <a:p>
            <a:pPr algn="l"/>
            <a:r>
              <a:rPr lang="en-GB" b="0" i="0" dirty="0">
                <a:solidFill>
                  <a:srgbClr val="000000"/>
                </a:solidFill>
                <a:effectLst/>
                <a:latin typeface="Inter"/>
              </a:rPr>
              <a:t>Gli individui che rappresentano una minaccia interna sono tipicamente suddivisi in due tipi di attori:</a:t>
            </a:r>
          </a:p>
          <a:p>
            <a:pPr algn="l">
              <a:buFont typeface="+mj-lt"/>
              <a:buAutoNum type="arabicPeriod"/>
            </a:pPr>
            <a:r>
              <a:rPr lang="en-GB" b="1" i="0" dirty="0">
                <a:solidFill>
                  <a:srgbClr val="000000"/>
                </a:solidFill>
                <a:effectLst/>
                <a:latin typeface="Inter"/>
              </a:rPr>
              <a:t>Pedine</a:t>
            </a:r>
            <a:r>
              <a:rPr lang="en-GB" b="0" i="0" dirty="0">
                <a:solidFill>
                  <a:srgbClr val="000000"/>
                </a:solidFill>
                <a:effectLst/>
                <a:latin typeface="Inter"/>
              </a:rPr>
              <a:t>: le pedine sono dipendenti dell'azienda manipolati per svolgere attività dannose, come divulgare le proprie credenziali utente o scaricare malware. Le pedine sono spesso prese di mira dagli aggressori attraverso </a:t>
            </a:r>
            <a:r>
              <a:rPr lang="en-GB" b="0" i="0" dirty="0">
                <a:solidFill>
                  <a:srgbClr val="000000"/>
                </a:solidFill>
                <a:effectLst/>
                <a:latin typeface="Inter"/>
              </a:rPr>
              <a:t>campagne </a:t>
            </a:r>
            <a:r>
              <a:rPr lang="en-GB" b="1" i="0" u="none" strike="noStrike" dirty="0">
                <a:solidFill>
                  <a:srgbClr val="333333"/>
                </a:solidFill>
                <a:effectLst/>
                <a:latin typeface="Inter"/>
                <a:hlinkClick r:id="rId5"/>
              </a:rPr>
              <a:t>di ingegneria sociale </a:t>
            </a:r>
            <a:r>
              <a:rPr lang="en-GB" b="0" i="0" dirty="0">
                <a:solidFill>
                  <a:srgbClr val="000000"/>
                </a:solidFill>
                <a:effectLst/>
                <a:latin typeface="Inter"/>
              </a:rPr>
              <a:t>o </a:t>
            </a:r>
            <a:r>
              <a:rPr lang="en-GB" b="1" i="0" u="none" strike="noStrike" dirty="0">
                <a:solidFill>
                  <a:srgbClr val="333333"/>
                </a:solidFill>
                <a:effectLst/>
                <a:latin typeface="Inter"/>
                <a:hlinkClick r:id="rId6"/>
              </a:rPr>
              <a:t>spear-phishing</a:t>
            </a:r>
            <a:r>
              <a:rPr lang="en-GB" b="0" i="0" dirty="0">
                <a:solidFill>
                  <a:srgbClr val="000000"/>
                </a:solidFill>
                <a:effectLst/>
                <a:latin typeface="Inter"/>
              </a:rPr>
              <a:t>.</a:t>
            </a:r>
          </a:p>
          <a:p>
            <a:pPr algn="l">
              <a:buFont typeface="+mj-lt"/>
              <a:buAutoNum type="arabicPeriod"/>
            </a:pPr>
            <a:r>
              <a:rPr lang="en-GB" b="1" i="0" dirty="0" err="1">
                <a:solidFill>
                  <a:srgbClr val="000000"/>
                </a:solidFill>
                <a:effectLst/>
                <a:latin typeface="Inter"/>
              </a:rPr>
              <a:t>Traditori</a:t>
            </a:r>
            <a:r>
              <a:rPr lang="en-GB" b="0" i="0" dirty="0">
                <a:solidFill>
                  <a:srgbClr val="000000"/>
                </a:solidFill>
                <a:effectLst/>
                <a:latin typeface="Inter"/>
              </a:rPr>
              <a:t>: un </a:t>
            </a:r>
            <a:r>
              <a:rPr lang="en-GB" b="0" i="0" dirty="0" err="1">
                <a:solidFill>
                  <a:srgbClr val="000000"/>
                </a:solidFill>
                <a:effectLst/>
                <a:latin typeface="Inter"/>
              </a:rPr>
              <a:t>traditore </a:t>
            </a:r>
            <a:r>
              <a:rPr lang="en-GB" b="0" i="0" dirty="0">
                <a:solidFill>
                  <a:srgbClr val="000000"/>
                </a:solidFill>
                <a:effectLst/>
                <a:latin typeface="Inter"/>
              </a:rPr>
              <a:t>è un dipendente che si rivolta attivamente contro il proprio datore di lavoro. </a:t>
            </a:r>
            <a:r>
              <a:rPr lang="en-GB" b="0" i="0" dirty="0" err="1">
                <a:solidFill>
                  <a:srgbClr val="000000"/>
                </a:solidFill>
                <a:effectLst/>
                <a:latin typeface="Inter"/>
              </a:rPr>
              <a:t>I traditori </a:t>
            </a:r>
            <a:r>
              <a:rPr lang="en-GB" b="0" i="0" dirty="0">
                <a:solidFill>
                  <a:srgbClr val="000000"/>
                </a:solidFill>
                <a:effectLst/>
                <a:latin typeface="Inter"/>
              </a:rPr>
              <a:t>agiscono spesso per ottenere un guadagno finanziario o per causare danni a un'organizzazione. Tuttavia, </a:t>
            </a:r>
            <a:r>
              <a:rPr lang="en-GB" b="0" i="0" dirty="0" err="1">
                <a:solidFill>
                  <a:srgbClr val="000000"/>
                </a:solidFill>
                <a:effectLst/>
                <a:latin typeface="Inter"/>
              </a:rPr>
              <a:t>i traditori </a:t>
            </a:r>
            <a:r>
              <a:rPr lang="en-GB" b="0" i="0" dirty="0">
                <a:solidFill>
                  <a:srgbClr val="000000"/>
                </a:solidFill>
                <a:effectLst/>
                <a:latin typeface="Inter"/>
              </a:rPr>
              <a:t>includono anche gli informatori, che servono a portare all'attenzione del pubblico le mancanze del proprio datore di lavoro.</a:t>
            </a:r>
          </a:p>
          <a:p>
            <a:pPr algn="l"/>
            <a:r>
              <a:rPr lang="en-GB" b="0" i="0" dirty="0">
                <a:solidFill>
                  <a:srgbClr val="000000"/>
                </a:solidFill>
                <a:effectLst/>
                <a:latin typeface="Inter"/>
              </a:rPr>
              <a:t/>
            </a:r>
          </a:p>
          <a:p>
            <a:pPr algn="l"/>
            <a:r>
              <a:rPr lang="en-GB" b="0" i="0" dirty="0">
                <a:solidFill>
                  <a:srgbClr val="000000"/>
                </a:solidFill>
                <a:effectLst/>
                <a:latin typeface="Inter"/>
              </a:rPr>
              <a:t>Altre figure che rappresentano una minaccia interna includono: </a:t>
            </a:r>
            <a:br>
              <a:rPr lang="en-GB" b="0" i="0" dirty="0">
                <a:solidFill>
                  <a:srgbClr val="000000"/>
                </a:solidFill>
                <a:effectLst/>
                <a:latin typeface="Inter"/>
              </a:rPr>
            </a:br>
            <a:endParaRPr lang="en-GB" b="0" i="0" dirty="0">
              <a:solidFill>
                <a:srgbClr val="000000"/>
              </a:solidFill>
              <a:effectLst/>
              <a:latin typeface="Inter"/>
            </a:endParaRPr>
          </a:p>
          <a:p>
            <a:pPr algn="l">
              <a:buFont typeface="+mj-lt"/>
              <a:buAutoNum type="arabicPeriod"/>
            </a:pPr>
            <a:r>
              <a:rPr lang="en-GB" b="1" i="0" dirty="0">
                <a:solidFill>
                  <a:srgbClr val="000000"/>
                </a:solidFill>
                <a:effectLst/>
                <a:latin typeface="Inter"/>
              </a:rPr>
              <a:t>Collaboratori</a:t>
            </a:r>
            <a:r>
              <a:rPr lang="en-GB" b="0" i="0" dirty="0">
                <a:solidFill>
                  <a:srgbClr val="000000"/>
                </a:solidFill>
                <a:effectLst/>
                <a:latin typeface="Inter"/>
              </a:rPr>
              <a:t>: un collaboratore è un dipendente che collabora con un criminale informatico e utilizza il proprio accesso autorizzato per rubare dati sensibili, come informazioni sui clienti o proprietà intellettuale. I collaboratori sono in genere motivati da ragioni finanziarie o rivelano informazioni per interrompere le operazioni aziendali. </a:t>
            </a:r>
          </a:p>
          <a:p>
            <a:pPr algn="l">
              <a:buFont typeface="+mj-lt"/>
              <a:buAutoNum type="arabicPeriod"/>
            </a:pPr>
            <a:r>
              <a:rPr lang="en-GB" b="1" i="0" dirty="0">
                <a:solidFill>
                  <a:srgbClr val="000000"/>
                </a:solidFill>
                <a:effectLst/>
                <a:latin typeface="Inter"/>
              </a:rPr>
              <a:t>Goof</a:t>
            </a:r>
            <a:r>
              <a:rPr lang="en-GB" b="0" i="0" dirty="0">
                <a:solidFill>
                  <a:srgbClr val="000000"/>
                </a:solidFill>
                <a:effectLst/>
                <a:latin typeface="Inter"/>
              </a:rPr>
              <a:t>: un goof è un dipendente che ritiene di essere esente dalle politiche di sicurezza della propria organizzazione e le aggira. Che sia per comodità o per incompetenza, le azioni dei goof comportano la mancanza di sicurezza dei dati e delle risorse, facilitando l'accesso agli aggressori.</a:t>
            </a:r>
          </a:p>
          <a:p>
            <a:pPr algn="l">
              <a:buFont typeface="+mj-lt"/>
              <a:buAutoNum type="arabicPeriod"/>
            </a:pPr>
            <a:r>
              <a:rPr lang="en-GB" b="1" i="0" dirty="0">
                <a:solidFill>
                  <a:srgbClr val="000000"/>
                </a:solidFill>
                <a:effectLst/>
                <a:latin typeface="Inter"/>
              </a:rPr>
              <a:t>Lupo solitario</a:t>
            </a:r>
            <a:r>
              <a:rPr lang="en-GB" b="0" i="0" dirty="0">
                <a:solidFill>
                  <a:srgbClr val="000000"/>
                </a:solidFill>
                <a:effectLst/>
                <a:latin typeface="Inter"/>
              </a:rPr>
              <a:t>: gli aggressori lupi solitari lavorano da soli per hackerare le organizzazioni o cercare vulnerabilità nel codice e nel software. Spesso cercano di ottenere livelli elevati di privilegi, come le password degli account degli amministratori di database o di sistema, che consentono loro di accedere a informazioni più sensibili.</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86767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b="0" i="0" dirty="0">
                <a:solidFill>
                  <a:srgbClr val="000000"/>
                </a:solidFill>
                <a:effectLst/>
                <a:latin typeface="Inter"/>
              </a:rPr>
              <a:t>Nel 2021, Juliana Barile, dipendente di una cooperativa di credito di New York di cui non è stato reso noto il nome, </a:t>
            </a:r>
            <a:r>
              <a:rPr lang="en-GB" b="1" i="0" u="none" strike="noStrike" dirty="0">
                <a:solidFill>
                  <a:srgbClr val="333333"/>
                </a:solidFill>
                <a:effectLst/>
                <a:latin typeface="Inter"/>
                <a:hlinkClick r:id="rId3"/>
              </a:rPr>
              <a:t>ha deciso di vendicarsi </a:t>
            </a:r>
            <a:r>
              <a:rPr lang="en-GB" b="0" i="0" dirty="0">
                <a:solidFill>
                  <a:srgbClr val="000000"/>
                </a:solidFill>
                <a:effectLst/>
                <a:latin typeface="Inter"/>
              </a:rPr>
              <a:t>dopo essere stata licenziata dal suo lavoro. Il team IT non le ha immediatamente revocato l'accesso ai sistemi sensibili dopo il licenziamento. Quindi, in 40 minuti, la signora Barile ha cancellato oltre 21 GB di dati che includevano 3.500 directory e 20.000 file. Alcuni dei file cancellati erano software anti-ransomware e richieste di mutuo. È anche riuscita ad accedere ai verbali del consiglio di amministrazione e ad altre informazioni sensibili.</a:t>
            </a:r>
          </a:p>
          <a:p>
            <a:endParaRPr lang="en-GB" b="0" i="0" dirty="0">
              <a:solidFill>
                <a:srgbClr val="000000"/>
              </a:solidFill>
              <a:effectLst/>
              <a:latin typeface="Inter"/>
            </a:endParaRPr>
          </a:p>
          <a:p>
            <a:pPr algn="l"/>
            <a:r>
              <a:rPr lang="en-GB" b="1" i="0" dirty="0">
                <a:solidFill>
                  <a:srgbClr val="323E48"/>
                </a:solidFill>
                <a:effectLst/>
                <a:latin typeface="Inter"/>
              </a:rPr>
              <a:t>2. Un errore interno fa finire i dati dei conducenti del Texas nelle mani di un hacker</a:t>
            </a:r>
          </a:p>
          <a:p>
            <a:pPr algn="l"/>
            <a:r>
              <a:rPr lang="en-GB" b="0" i="0" dirty="0">
                <a:solidFill>
                  <a:srgbClr val="000000"/>
                </a:solidFill>
                <a:effectLst/>
                <a:latin typeface="Inter"/>
              </a:rPr>
              <a:t>Un dipendente dell'azienda tecnologica Vertafore ha archiviato i dati dei conducenti del Texas in una sede esterna non sicura, rendendoli vulnerabili a una violazione. La fuga accidentale di dati ha interessato 27,7 milioni di record. Anche se la violazione non ha riguardato dati finanziari o relativi alla previdenza sociale, Vertafore ha comunque dovuto coprire i costi della </a:t>
            </a:r>
            <a:r>
              <a:rPr lang="en-GB" b="1" i="0" u="none" strike="noStrike" dirty="0">
                <a:solidFill>
                  <a:srgbClr val="333333"/>
                </a:solidFill>
                <a:effectLst/>
                <a:latin typeface="Inter"/>
                <a:hlinkClick r:id="rId4"/>
              </a:rPr>
              <a:t>risposta all'incidente </a:t>
            </a:r>
            <a:r>
              <a:rPr lang="en-GB" b="0" i="0" dirty="0">
                <a:solidFill>
                  <a:srgbClr val="000000"/>
                </a:solidFill>
                <a:effectLst/>
                <a:latin typeface="Inter"/>
              </a:rPr>
              <a:t>e, </a:t>
            </a:r>
            <a:r>
              <a:rPr lang="en-GB" b="0" i="0" dirty="0">
                <a:solidFill>
                  <a:srgbClr val="000000"/>
                </a:solidFill>
                <a:effectLst/>
                <a:latin typeface="Inter"/>
              </a:rPr>
              <a:t>di conseguenza,</a:t>
            </a:r>
            <a:r>
              <a:rPr lang="en-GB" b="0" i="0" dirty="0">
                <a:solidFill>
                  <a:srgbClr val="000000"/>
                </a:solidFill>
                <a:effectLst/>
                <a:latin typeface="Inter"/>
              </a:rPr>
              <a:t> </a:t>
            </a:r>
            <a:r>
              <a:rPr lang="en-GB" b="1" i="0" u="none" strike="noStrike" dirty="0">
                <a:solidFill>
                  <a:srgbClr val="333333"/>
                </a:solidFill>
                <a:effectLst/>
                <a:latin typeface="Inter"/>
                <a:hlinkClick r:id="rId5"/>
              </a:rPr>
              <a:t>sta affrontando una causa legale collettiva</a:t>
            </a:r>
            <a:r>
              <a:rPr lang="en-GB" b="0" i="0" dirty="0">
                <a:solidFill>
                  <a:srgbClr val="000000"/>
                </a:solidFill>
                <a:effectLst/>
                <a:latin typeface="Inter"/>
              </a:rPr>
              <a:t>.</a:t>
            </a:r>
          </a:p>
          <a:p>
            <a:pPr algn="l"/>
            <a:r>
              <a:rPr lang="en-GB" b="1" i="0" dirty="0">
                <a:solidFill>
                  <a:srgbClr val="323E48"/>
                </a:solidFill>
                <a:effectLst/>
                <a:latin typeface="Inter"/>
              </a:rPr>
              <a:t>3. File della città di Dallas cancellati a causa di un errore interno</a:t>
            </a:r>
          </a:p>
          <a:p>
            <a:pPr algn="l"/>
            <a:r>
              <a:rPr lang="en-GB" b="0" i="0" dirty="0">
                <a:solidFill>
                  <a:srgbClr val="000000"/>
                </a:solidFill>
                <a:effectLst/>
                <a:latin typeface="Inter"/>
              </a:rPr>
              <a:t>Un dipendente della città di Dallas, colpevole di un errore ma apparentemente innocente, è stato licenziato dopo che è stato scoperto che aveva cancellato più </a:t>
            </a:r>
            <a:r>
              <a:rPr lang="en-GB" b="1" i="0" u="none" strike="noStrike" dirty="0">
                <a:solidFill>
                  <a:srgbClr val="333333"/>
                </a:solidFill>
                <a:effectLst/>
                <a:latin typeface="Inter"/>
                <a:hlinkClick r:id="rId6"/>
              </a:rPr>
              <a:t>di 22 TB di dati tra il 2018 e il 2021. </a:t>
            </a:r>
            <a:r>
              <a:rPr lang="en-GB" b="0" i="0" dirty="0">
                <a:solidFill>
                  <a:srgbClr val="000000"/>
                </a:solidFill>
                <a:effectLst/>
                <a:latin typeface="Inter"/>
              </a:rPr>
              <a:t>Tra i file distrutti c'erano 13 TB di video, foto e appunti relativi a casi appartenenti al dipartimento di polizia di Dallas. L'indagine ha rivelato che l'incidente non è stato un attacco doloso. Il dipendente ha semplicemente omesso di seguire le procedure interne durante il trasferimento dei file.</a:t>
            </a:r>
          </a:p>
          <a:p>
            <a:endParaRPr lang="en-GB" b="0" i="0" dirty="0">
              <a:solidFill>
                <a:srgbClr val="000000"/>
              </a:solidFill>
              <a:effectLst/>
              <a:latin typeface="Inter"/>
            </a:endParaRPr>
          </a:p>
          <a:p>
            <a:endParaRPr lang="en-GB" b="0" i="0" dirty="0">
              <a:solidFill>
                <a:srgbClr val="000000"/>
              </a:solidFill>
              <a:effectLst/>
              <a:latin typeface="Inter"/>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269889"/>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gn="l"/>
            <a:r>
              <a:rPr lang="en-GB" b="1" i="0" dirty="0">
                <a:solidFill>
                  <a:srgbClr val="777777"/>
                </a:solidFill>
                <a:effectLst/>
                <a:latin typeface="Open Sans" panose="020B0606030504020204" pitchFamily="34" charset="0"/>
              </a:rPr>
              <a:t>Una minaccia interna accidentale </a:t>
            </a:r>
            <a:r>
              <a:rPr lang="en-GB" b="0" i="0" dirty="0">
                <a:solidFill>
                  <a:srgbClr val="777777"/>
                </a:solidFill>
                <a:effectLst/>
                <a:latin typeface="Open Sans" panose="020B0606030504020204" pitchFamily="34" charset="0"/>
              </a:rPr>
              <a:t>si verifica quando le azioni di un dipendente causano danni a un sistema o a una rete, la perdita di dati critici o sensibili, o anche quando un dipendente disponibile tiene aperta la porta a un hacker che entra in un edificio protetto. Questi incidenti possono verificarsi senza alcuna intenzione dolosa, rendendoli di natura accidentale, ma possono comunque essere molto dannosi per l'azienda in questione.</a:t>
            </a:r>
          </a:p>
          <a:p>
            <a:pPr algn="l"/>
            <a:r>
              <a:rPr lang="en-GB" b="0" i="0" dirty="0">
                <a:solidFill>
                  <a:srgbClr val="777777"/>
                </a:solidFill>
                <a:effectLst/>
                <a:latin typeface="Open Sans" panose="020B0606030504020204" pitchFamily="34" charset="0"/>
              </a:rPr>
              <a:t>Alcuni esempi includono:  un dipendente che cancella accidentalmente un documento importante; un dipendente che cade vittima di un </a:t>
            </a:r>
            <a:r>
              <a:rPr lang="en-GB" b="0" i="0" u="none" strike="noStrike" dirty="0">
                <a:solidFill>
                  <a:srgbClr val="6498AC"/>
                </a:solidFill>
                <a:effectLst/>
                <a:latin typeface="Open Sans" panose="020B0606030504020204" pitchFamily="34" charset="0"/>
                <a:hlinkClick r:id="rId3"/>
              </a:rPr>
              <a:t>attacco di spear-phishing </a:t>
            </a:r>
            <a:r>
              <a:rPr lang="en-GB" b="0" i="0" dirty="0">
                <a:solidFill>
                  <a:srgbClr val="777777"/>
                </a:solidFill>
                <a:effectLst/>
                <a:latin typeface="Open Sans" panose="020B0606030504020204" pitchFamily="34" charset="0"/>
              </a:rPr>
              <a:t>che introduce un ransomware nella rete aziendale; e quando un dipendente condivide accidentalmente con un cliente o una terza parte più informazioni di quelle consentite dalla legge.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956524"/>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r>
              <a:rPr lang="de-DE" dirty="0" err="1"/>
              <a:t>Gli importi </a:t>
            </a:r>
            <a:r>
              <a:rPr lang="de-DE" dirty="0"/>
              <a:t>non sono così </a:t>
            </a:r>
            <a:r>
              <a:rPr lang="de-DE" dirty="0" err="1"/>
              <a:t>importanti</a:t>
            </a:r>
            <a:r>
              <a:rPr lang="de-DE" dirty="0"/>
              <a:t>: </a:t>
            </a:r>
            <a:r>
              <a:rPr lang="de-DE" dirty="0" err="1"/>
              <a:t>come </a:t>
            </a:r>
            <a:r>
              <a:rPr lang="de-DE" dirty="0" err="1"/>
              <a:t>si </a:t>
            </a:r>
            <a:r>
              <a:rPr lang="de-DE" dirty="0" err="1"/>
              <a:t>misura</a:t>
            </a:r>
            <a:r>
              <a:rPr lang="de-DE" dirty="0" err="1"/>
              <a:t> </a:t>
            </a:r>
            <a:r>
              <a:rPr lang="de-DE" dirty="0" err="1"/>
              <a:t>la reputazione</a:t>
            </a:r>
            <a:r>
              <a:rPr lang="de-DE" dirty="0" err="1"/>
              <a:t> </a:t>
            </a:r>
            <a:r>
              <a:rPr lang="de-DE" dirty="0"/>
              <a:t>e </a:t>
            </a:r>
            <a:r>
              <a:rPr lang="de-DE" dirty="0" err="1"/>
              <a:t>la perdita</a:t>
            </a:r>
            <a:r>
              <a:rPr lang="de-DE" dirty="0" err="1"/>
              <a:t> </a:t>
            </a:r>
            <a:r>
              <a:rPr lang="de-DE"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478288"/>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dirty="0"/>
          </a:p>
        </p:txBody>
      </p:sp>
    </p:spTree>
    <p:extLst>
      <p:ext uri="{BB962C8B-B14F-4D97-AF65-F5344CB8AC3E}">
        <p14:creationId xmlns:p14="http://schemas.microsoft.com/office/powerpoint/2010/main" val="2060055950"/>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r>
              <a:rPr lang="de-DE" dirty="0" err="1"/>
              <a:t>Cosa</a:t>
            </a:r>
            <a:r>
              <a:rPr lang="de-DE" dirty="0" err="1"/>
              <a:t> è</a:t>
            </a:r>
            <a:r>
              <a:rPr lang="de-DE" dirty="0" err="1"/>
              <a:t> la</a:t>
            </a:r>
            <a:r>
              <a:rPr lang="de-DE" dirty="0" err="1"/>
              <a:t> </a:t>
            </a:r>
            <a:r>
              <a:rPr lang="de-DE" dirty="0" err="1"/>
              <a:t>possibilità</a:t>
            </a:r>
            <a:r>
              <a:rPr lang="de-DE" dirty="0" err="1"/>
              <a:t> di</a:t>
            </a:r>
            <a:r>
              <a:rPr lang="de-DE" dirty="0" err="1"/>
              <a:t> evitare </a:t>
            </a:r>
            <a:r>
              <a:rPr lang="de-DE" dirty="0"/>
              <a:t>tutto </a:t>
            </a:r>
            <a:r>
              <a:rPr lang="de-DE" dirty="0" err="1"/>
              <a:t>questo</a:t>
            </a:r>
            <a:r>
              <a:rPr lang="de-DE" dirty="0" err="1"/>
              <a:t> questo</a:t>
            </a:r>
            <a:r>
              <a:rPr lang="de-DE" dirty="0" err="1"/>
              <a:t> senza </a:t>
            </a:r>
            <a:r>
              <a:rPr lang="de-DE" dirty="0"/>
              <a:t>un </a:t>
            </a:r>
            <a:r>
              <a:rPr lang="de-DE" dirty="0" err="1"/>
              <a:t>programma </a:t>
            </a:r>
            <a:r>
              <a:rPr lang="de-DE" dirty="0" err="1"/>
              <a:t>educativo </a:t>
            </a:r>
            <a:r>
              <a:rPr lang="de-DE" dirty="0" err="1"/>
              <a:t>sistematico</a:t>
            </a:r>
            <a:r>
              <a:rPr lang="de-DE" dirty="0" err="1"/>
              <a:t> </a:t>
            </a:r>
            <a:r>
              <a:rPr lang="de-DE" dirty="0" err="1"/>
              <a:t> </a:t>
            </a:r>
            <a:r>
              <a:rPr lang="de-DE" dirty="0"/>
              <a:t>? Giusto...</a:t>
            </a:r>
          </a:p>
          <a:p>
            <a:r>
              <a:rPr lang="de-DE" dirty="0" err="1"/>
              <a:t>Il rilevamento </a:t>
            </a:r>
            <a:r>
              <a:rPr lang="de-DE" dirty="0"/>
              <a:t>e la mitigazione </a:t>
            </a:r>
            <a:r>
              <a:rPr lang="de-DE" dirty="0" err="1"/>
              <a:t>arrivano</a:t>
            </a:r>
            <a:r>
              <a:rPr lang="de-DE" dirty="0" err="1"/>
              <a:t> troppo</a:t>
            </a:r>
            <a:r>
              <a:rPr lang="de-DE" dirty="0" err="1"/>
              <a:t> tardi </a:t>
            </a:r>
            <a:r>
              <a:rPr lang="de-DE" dirty="0"/>
              <a:t>– </a:t>
            </a:r>
            <a:r>
              <a:rPr lang="de-DE" dirty="0" err="1"/>
              <a:t>l'</a:t>
            </a:r>
            <a:r>
              <a:rPr lang="de-DE" dirty="0" err="1"/>
              <a:t> unico</a:t>
            </a:r>
            <a:r>
              <a:rPr lang="de-DE" dirty="0" err="1"/>
              <a:t> modo</a:t>
            </a:r>
            <a:r>
              <a:rPr lang="de-DE" dirty="0" err="1"/>
              <a:t> per</a:t>
            </a:r>
            <a:r>
              <a:rPr lang="de-DE" dirty="0" err="1"/>
              <a:t> ridurre</a:t>
            </a:r>
            <a:r>
              <a:rPr lang="de-DE" dirty="0" err="1"/>
              <a:t> questi</a:t>
            </a:r>
            <a:r>
              <a:rPr lang="de-DE" dirty="0" err="1"/>
              <a:t> fattori </a:t>
            </a:r>
            <a:r>
              <a:rPr lang="de-DE" dirty="0" err="1"/>
              <a:t>di rischio</a:t>
            </a:r>
            <a:r>
              <a:rPr lang="de-DE" dirty="0" err="1"/>
              <a:t> </a:t>
            </a:r>
            <a:r>
              <a:rPr lang="de-DE" dirty="0" err="1"/>
              <a:t> è </a:t>
            </a:r>
            <a:r>
              <a:rPr lang="de-DE" dirty="0"/>
              <a:t>un </a:t>
            </a:r>
            <a:r>
              <a:rPr lang="de-DE" dirty="0" err="1"/>
              <a:t>cambiamento</a:t>
            </a:r>
            <a:r>
              <a:rPr lang="de-DE" dirty="0" err="1"/>
              <a:t> </a:t>
            </a:r>
            <a:r>
              <a:rPr lang="de-DE" dirty="0" err="1"/>
              <a:t>comportamentale</a:t>
            </a:r>
            <a:r>
              <a:rPr lang="de-DE" dirty="0"/>
              <a:t>.</a:t>
            </a:r>
          </a:p>
          <a:p>
            <a:endParaRPr lang="de-DE" dirty="0"/>
          </a:p>
          <a:p>
            <a:r>
              <a:rPr lang="de-DE" dirty="0"/>
              <a:t>COMPRENDERE E APPLICARE – </a:t>
            </a:r>
            <a:r>
              <a:rPr lang="de-DE" dirty="0" err="1"/>
              <a:t>consapevolezza </a:t>
            </a:r>
            <a:r>
              <a:rPr lang="de-DE" dirty="0"/>
              <a:t>+ </a:t>
            </a:r>
            <a:r>
              <a:rPr lang="de-DE" dirty="0" err="1"/>
              <a:t>intenzione/comportamento</a:t>
            </a:r>
            <a:r>
              <a:rPr lang="de-DE" dirty="0"/>
              <a:t>.</a:t>
            </a:r>
          </a:p>
          <a:p>
            <a:r>
              <a:rPr lang="de-DE" dirty="0"/>
              <a:t>CONSAPEVOLEZZA </a:t>
            </a:r>
            <a:r>
              <a:rPr lang="de-DE" dirty="0" err="1"/>
              <a:t>dell'</a:t>
            </a:r>
            <a:r>
              <a:rPr lang="de-DE" dirty="0"/>
              <a:t>utente finale </a:t>
            </a:r>
            <a:r>
              <a:rPr lang="de-DE" dirty="0" err="1"/>
              <a:t>in generale</a:t>
            </a:r>
            <a:r>
              <a:rPr lang="de-DE" dirty="0"/>
              <a:t>.</a:t>
            </a:r>
          </a:p>
          <a:p>
            <a:r>
              <a:rPr lang="de-DE" dirty="0"/>
              <a:t>Ultimo </a:t>
            </a:r>
            <a:r>
              <a:rPr lang="de-DE" dirty="0" err="1"/>
              <a:t>punto</a:t>
            </a:r>
            <a:r>
              <a:rPr lang="de-DE" dirty="0" err="1"/>
              <a:t> è</a:t>
            </a:r>
            <a:r>
              <a:rPr lang="de-DE" dirty="0" err="1"/>
              <a:t> qualcosa </a:t>
            </a:r>
            <a:r>
              <a:rPr lang="de-DE" dirty="0" err="1"/>
              <a:t>di cui </a:t>
            </a:r>
            <a:r>
              <a:rPr lang="de-DE" dirty="0" err="1"/>
              <a:t>l'amministratore IT</a:t>
            </a:r>
            <a:r>
              <a:rPr lang="de-DE" dirty="0" err="1"/>
              <a:t> </a:t>
            </a:r>
            <a:r>
              <a:rPr lang="de-DE" dirty="0" err="1"/>
              <a:t>deve</a:t>
            </a:r>
            <a:r>
              <a:rPr lang="de-DE" dirty="0" err="1"/>
              <a:t> </a:t>
            </a:r>
            <a:r>
              <a:rPr lang="de-DE" dirty="0"/>
              <a:t>occuparsi</a:t>
            </a:r>
            <a:r>
              <a:rPr lang="de-DE" dirty="0"/>
              <a:t> </a:t>
            </a:r>
            <a:r>
              <a:rPr lang="de-DE" dirty="0"/>
              <a:t>.</a:t>
            </a:r>
          </a:p>
          <a:p>
            <a:r>
              <a:rPr lang="de-DE" dirty="0"/>
              <a:t>Il resto </a:t>
            </a:r>
            <a:r>
              <a:rPr lang="de-DE" dirty="0" err="1"/>
              <a:t>è </a:t>
            </a:r>
            <a:r>
              <a:rPr lang="de-DE" dirty="0" err="1"/>
              <a:t>conformità </a:t>
            </a:r>
            <a:r>
              <a:rPr lang="de-DE" dirty="0"/>
              <a:t>e </a:t>
            </a:r>
            <a:r>
              <a:rPr lang="de-DE" dirty="0" err="1"/>
              <a:t>aderenza </a:t>
            </a:r>
            <a:r>
              <a:rPr lang="de-DE" dirty="0" err="1"/>
              <a:t>all'</a:t>
            </a:r>
            <a:r>
              <a:rPr lang="de-DE" dirty="0" err="1"/>
              <a:t> </a:t>
            </a:r>
            <a:r>
              <a:rPr lang="de-DE" dirty="0"/>
              <a:t>, </a:t>
            </a:r>
            <a:r>
              <a:rPr lang="de-DE" dirty="0" err="1"/>
              <a:t>consapevolezza</a:t>
            </a:r>
            <a:r>
              <a:rPr lang="de-DE" dirty="0"/>
              <a:t>, </a:t>
            </a:r>
            <a:r>
              <a:rPr lang="de-DE" dirty="0" err="1"/>
              <a:t>intenzione</a:t>
            </a:r>
            <a:r>
              <a:rPr lang="de-DE" dirty="0"/>
              <a:t>, </a:t>
            </a:r>
            <a:r>
              <a:rPr lang="de-DE" dirty="0" err="1"/>
              <a:t>comportamento</a:t>
            </a:r>
            <a:r>
              <a:rPr lang="de-DE" dirty="0"/>
              <a:t>, </a:t>
            </a:r>
            <a:r>
              <a:rPr lang="de-DE" dirty="0" err="1"/>
              <a:t>abitudini</a:t>
            </a:r>
            <a:r>
              <a:rPr lang="de-DE" dirty="0"/>
              <a:t>.</a:t>
            </a:r>
          </a:p>
          <a:p>
            <a:r>
              <a:rPr lang="de-DE" dirty="0" err="1"/>
              <a:t>Tutto</a:t>
            </a:r>
            <a:r>
              <a:rPr lang="de-DE" dirty="0"/>
              <a:t> </a:t>
            </a:r>
            <a:r>
              <a:rPr lang="de-DE" dirty="0" err="1"/>
              <a:t>ciò che riguarda l'</a:t>
            </a:r>
            <a:r>
              <a:rPr lang="de-DE" dirty="0" err="1"/>
              <a:t> </a:t>
            </a:r>
            <a:r>
              <a:rPr lang="de-DE" dirty="0"/>
              <a:t>.</a:t>
            </a:r>
          </a:p>
          <a:p>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862926"/>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r>
              <a:rPr lang="de-DE" dirty="0" err="1"/>
              <a:t>Tutte </a:t>
            </a:r>
            <a:r>
              <a:rPr lang="de-DE" dirty="0" err="1"/>
              <a:t>queste </a:t>
            </a:r>
            <a:r>
              <a:rPr lang="de-DE" dirty="0" err="1"/>
              <a:t>fasi</a:t>
            </a:r>
            <a:r>
              <a:rPr lang="de-DE" dirty="0" err="1"/>
              <a:t> </a:t>
            </a:r>
            <a:r>
              <a:rPr lang="de-DE" dirty="0" err="1"/>
              <a:t> </a:t>
            </a:r>
            <a:r>
              <a:rPr lang="de-DE" dirty="0"/>
              <a:t>avvengono dopo </a:t>
            </a:r>
            <a:r>
              <a:rPr lang="de-DE" dirty="0" err="1"/>
              <a:t>che</a:t>
            </a:r>
            <a:r>
              <a:rPr lang="de-DE" dirty="0" err="1"/>
              <a:t> qualcuno</a:t>
            </a:r>
            <a:r>
              <a:rPr lang="de-DE" dirty="0" err="1"/>
              <a:t> ha deciso</a:t>
            </a:r>
            <a:r>
              <a:rPr lang="de-DE" dirty="0" err="1"/>
              <a:t> , </a:t>
            </a:r>
            <a:r>
              <a:rPr lang="de-DE" dirty="0"/>
              <a:t>ad esempio, </a:t>
            </a:r>
            <a:r>
              <a:rPr lang="de-DE" dirty="0" err="1"/>
              <a:t>di </a:t>
            </a:r>
            <a:r>
              <a:rPr lang="de-DE" dirty="0"/>
              <a:t>divulgare </a:t>
            </a:r>
            <a:r>
              <a:rPr lang="de-DE" dirty="0" err="1"/>
              <a:t>dati</a:t>
            </a:r>
            <a:r>
              <a:rPr lang="de-DE" dirty="0"/>
              <a:t>. </a:t>
            </a:r>
            <a:r>
              <a:rPr lang="de-DE" dirty="0" err="1"/>
              <a:t>Quando</a:t>
            </a:r>
            <a:r>
              <a:rPr lang="de-DE" dirty="0" err="1"/>
              <a:t> </a:t>
            </a:r>
            <a:r>
              <a:rPr lang="de-DE" dirty="0" err="1"/>
              <a:t> </a:t>
            </a:r>
            <a:r>
              <a:rPr lang="de-DE" dirty="0" err="1"/>
              <a:t> </a:t>
            </a:r>
            <a:r>
              <a:rPr lang="de-DE" dirty="0" err="1"/>
              <a:t> </a:t>
            </a:r>
            <a:r>
              <a:rPr lang="de-DE" dirty="0" err="1"/>
              <a:t> </a:t>
            </a:r>
            <a:r>
              <a:rPr lang="de-DE" dirty="0" err="1"/>
              <a:t>si tratta </a:t>
            </a:r>
            <a:r>
              <a:rPr lang="de-DE" dirty="0" err="1"/>
              <a:t>di  </a:t>
            </a:r>
            <a:r>
              <a:rPr lang="de-DE" dirty="0" err="1"/>
              <a:t>  </a:t>
            </a:r>
            <a:r>
              <a:rPr lang="de-DE" dirty="0"/>
              <a:t>, </a:t>
            </a:r>
            <a:r>
              <a:rPr lang="de-DE" dirty="0" err="1"/>
              <a:t>si tratta </a:t>
            </a:r>
            <a:r>
              <a:rPr lang="de-DE" dirty="0"/>
              <a:t>solo </a:t>
            </a:r>
            <a:r>
              <a:rPr lang="de-DE" dirty="0"/>
              <a:t>di affrontare </a:t>
            </a:r>
            <a:r>
              <a:rPr lang="de-DE" dirty="0" err="1"/>
              <a:t>le conseguenze</a:t>
            </a:r>
            <a:r>
              <a:rPr lang="de-DE" dirty="0" err="1"/>
              <a:t> </a:t>
            </a:r>
            <a:r>
              <a:rPr lang="de-DE" dirty="0"/>
              <a:t>  , </a:t>
            </a:r>
            <a:r>
              <a:rPr lang="de-DE" dirty="0" err="1"/>
              <a:t>non di impedire</a:t>
            </a:r>
            <a:r>
              <a:rPr lang="de-DE" dirty="0"/>
              <a:t> </a:t>
            </a:r>
            <a:r>
              <a:rPr lang="de-DE" dirty="0" err="1"/>
              <a:t>che </a:t>
            </a:r>
            <a:r>
              <a:rPr lang="de-DE" dirty="0" err="1"/>
              <a:t>si verifichino</a:t>
            </a:r>
            <a:r>
              <a:rPr lang="de-DE" dirty="0" err="1"/>
              <a:t> </a:t>
            </a:r>
            <a:r>
              <a:rPr lang="de-DE" dirty="0"/>
              <a:t>.</a:t>
            </a:r>
          </a:p>
          <a:p>
            <a:r>
              <a:rPr lang="de-DE" dirty="0" err="1"/>
              <a:t>Si </a:t>
            </a:r>
            <a:r>
              <a:rPr lang="de-DE" dirty="0"/>
              <a:t>perde </a:t>
            </a:r>
            <a:r>
              <a:rPr lang="de-DE" dirty="0"/>
              <a:t>tempo </a:t>
            </a:r>
            <a:r>
              <a:rPr lang="de-DE" dirty="0" err="1"/>
              <a:t>a causa della </a:t>
            </a:r>
            <a:r>
              <a:rPr lang="de-DE" dirty="0" err="1"/>
              <a:t>comunicazione </a:t>
            </a:r>
            <a:r>
              <a:rPr lang="de-DE" dirty="0"/>
              <a:t>e </a:t>
            </a:r>
            <a:r>
              <a:rPr lang="de-DE" dirty="0" err="1"/>
              <a:t>dell'organizzazione</a:t>
            </a:r>
            <a:r>
              <a:rPr lang="de-DE" dirty="0" err="1"/>
              <a:t> </a:t>
            </a:r>
            <a:r>
              <a:rPr lang="de-DE" dirty="0"/>
              <a:t>, </a:t>
            </a:r>
            <a:r>
              <a:rPr lang="de-DE" dirty="0" err="1"/>
              <a:t>che formano</a:t>
            </a:r>
            <a:r>
              <a:rPr lang="de-DE" dirty="0" err="1"/>
              <a:t> </a:t>
            </a:r>
            <a:r>
              <a:rPr lang="de-DE" dirty="0" err="1"/>
              <a:t>il </a:t>
            </a:r>
            <a:r>
              <a:rPr lang="de-DE" dirty="0" err="1"/>
              <a:t>processo</a:t>
            </a:r>
            <a:r>
              <a:rPr lang="de-DE" dirty="0" err="1"/>
              <a:t> </a:t>
            </a:r>
            <a:r>
              <a:rPr lang="de-DE" dirty="0" err="1"/>
              <a:t> di </a:t>
            </a:r>
            <a:r>
              <a:rPr lang="de-DE" dirty="0"/>
              <a:t>una </a:t>
            </a:r>
            <a:r>
              <a:rPr lang="de-DE" dirty="0" err="1"/>
              <a:t>risposta</a:t>
            </a:r>
            <a:r>
              <a:rPr lang="de-DE" dirty="0" err="1"/>
              <a:t> piuttosto </a:t>
            </a:r>
            <a:r>
              <a:rPr lang="de-DE" dirty="0" err="1"/>
              <a:t>che</a:t>
            </a:r>
            <a:r>
              <a:rPr lang="de-DE" dirty="0" err="1"/>
              <a:t> </a:t>
            </a:r>
            <a:r>
              <a:rPr lang="de-DE" dirty="0" err="1"/>
              <a:t> </a:t>
            </a:r>
            <a:r>
              <a:rPr lang="de-DE" dirty="0" err="1"/>
              <a:t>gli stessi </a:t>
            </a:r>
            <a:r>
              <a:rPr lang="de-DE" dirty="0" err="1"/>
              <a:t>atti</a:t>
            </a:r>
            <a:r>
              <a:rPr lang="de-DE" dirty="0" err="1"/>
              <a:t> </a:t>
            </a:r>
            <a:r>
              <a:rPr lang="de-DE" dirty="0" err="1"/>
              <a:t> </a:t>
            </a:r>
            <a:r>
              <a:rPr lang="de-DE" dirty="0"/>
              <a:t>. – </a:t>
            </a:r>
            <a:r>
              <a:rPr lang="de-DE" dirty="0" err="1"/>
              <a:t>Rispetto </a:t>
            </a:r>
            <a:r>
              <a:rPr lang="de-DE" dirty="0" err="1"/>
              <a:t>agli attacchi informatici </a:t>
            </a:r>
            <a:r>
              <a:rPr lang="de-DE" dirty="0" err="1"/>
              <a:t>basati </a:t>
            </a:r>
            <a:r>
              <a:rPr lang="de-DE" dirty="0" err="1"/>
              <a:t>su "outsider"</a:t>
            </a:r>
            <a:r>
              <a:rPr lang="de-DE" dirty="0" err="1"/>
              <a:t> </a:t>
            </a:r>
            <a:r>
              <a:rPr lang="de-DE" dirty="0" err="1"/>
              <a:t>, </a:t>
            </a:r>
            <a:r>
              <a:rPr lang="de-DE" dirty="0" err="1"/>
              <a:t>di solito </a:t>
            </a:r>
            <a:r>
              <a:rPr lang="de-DE" dirty="0"/>
              <a:t>non </a:t>
            </a:r>
            <a:r>
              <a:rPr lang="de-DE" dirty="0" err="1"/>
              <a:t>esiste </a:t>
            </a:r>
            <a:r>
              <a:rPr lang="de-DE" dirty="0" err="1"/>
              <a:t>un manuale</a:t>
            </a:r>
            <a:r>
              <a:rPr lang="de-DE" dirty="0" err="1"/>
              <a:t> </a:t>
            </a:r>
            <a:r>
              <a:rPr lang="de-DE" dirty="0" err="1"/>
              <a:t> </a:t>
            </a:r>
            <a:r>
              <a:rPr lang="de-DE"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764900"/>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La violazione dei dati presso Star Health and Allied Insurance Company ha sollevato serie preoccupazioni riguardo alle minacce interne e alla sicurezza dei dati. Un dipendente avrebbe offerto l'accesso illegale alle cartelle cliniche dei clienti dell'azienda per 43.000 dollari, aumentando successivamente il prezzo a 150.000 dollari. Tuttavia, l'acquirente ha denunciato il complotto, causando ulteriori ripercussioni. Nel settembre 2024, un cybercriminale con lo pseudonimo </a:t>
            </a:r>
            <a:r>
              <a:rPr lang="en-GB" dirty="0"/>
              <a:t>di "xenZen" ha annunciato su Telegram la fuga completa di oltre 31 milioni di cartelle cliniche dei clienti, comprese informazioni mediche personali e sensibili, </a:t>
            </a:r>
            <a:r>
              <a:rPr lang="en-GB" dirty="0" err="1"/>
              <a:t>per un totale di</a:t>
            </a:r>
            <a:r>
              <a:rPr lang="en-GB" dirty="0"/>
              <a:t> 7,24 terabyte. La violazione ha portato a un calo delle azioni dell'1,7%, spingendo Star Health ad avviare un'indagine forense indipendente tra i sospetti di coinvolgimento del CISO dell'azienda. Star Health, definendo l'incidente come un attacco informatico mirato, ha promesso trasparenza in collaborazione con le autorità. La violazione sottolinea le sfide normative poste da piattaforme come Telegram, dove dati così sensibili possono essere divulgati rapidamente.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33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937191"/>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gn="l" rtl="0"/>
            <a:r>
              <a:rPr lang="en-GB" b="0" i="0" dirty="0">
                <a:solidFill>
                  <a:srgbClr val="444746"/>
                </a:solidFill>
                <a:effectLst/>
                <a:latin typeface="Google Sans"/>
              </a:rPr>
              <a:t>Sarebbe necessario descrivere il "triangolo della frode"? Kassem, R., &amp; Higson, A. (2012). Il nuovo modello del triangolo della frode. Rivista delle tendenze emergenti in economia e scienze gestionali, 3(3), 191-195.</a:t>
            </a:r>
          </a:p>
          <a:p>
            <a:br>
              <a:rPr lang="en-GB" dirty="0"/>
            </a:br>
            <a:r>
              <a:rPr lang="en-GB" b="0" i="0" dirty="0" err="1">
                <a:solidFill>
                  <a:srgbClr val="222222"/>
                </a:solidFill>
                <a:effectLst/>
                <a:latin typeface="Arial" panose="020B0604020202020204" pitchFamily="34" charset="0"/>
              </a:rPr>
              <a:t>Ruankaew</a:t>
            </a:r>
            <a:r>
              <a:rPr lang="en-GB" b="0" i="0" dirty="0">
                <a:solidFill>
                  <a:srgbClr val="222222"/>
                </a:solidFill>
                <a:effectLst/>
                <a:latin typeface="Arial" panose="020B0604020202020204" pitchFamily="34" charset="0"/>
              </a:rPr>
              <a:t>, T. (2016). Oltre il diamante della frode. </a:t>
            </a:r>
            <a:r>
              <a:rPr lang="en-GB" b="0" i="1" dirty="0">
                <a:solidFill>
                  <a:srgbClr val="222222"/>
                </a:solidFill>
                <a:effectLst/>
                <a:latin typeface="Arial" panose="020B0604020202020204" pitchFamily="34" charset="0"/>
              </a:rPr>
              <a:t>Rivista internazionale di gestione aziendale e ricerca economica</a:t>
            </a:r>
            <a:r>
              <a:rPr lang="en-GB" b="0" i="0" dirty="0">
                <a:solidFill>
                  <a:srgbClr val="222222"/>
                </a:solidFill>
                <a:effectLst/>
                <a:latin typeface="Arial" panose="020B0604020202020204" pitchFamily="34" charset="0"/>
              </a:rPr>
              <a:t>,</a:t>
            </a:r>
            <a:r>
              <a:rPr lang="en-GB" b="0" i="1" dirty="0">
                <a:solidFill>
                  <a:srgbClr val="222222"/>
                </a:solidFill>
                <a:effectLst/>
                <a:latin typeface="Arial" panose="020B0604020202020204" pitchFamily="34" charset="0"/>
              </a:rPr>
              <a:t> 7</a:t>
            </a:r>
            <a:r>
              <a:rPr lang="en-GB" b="0" i="0" dirty="0">
                <a:solidFill>
                  <a:srgbClr val="222222"/>
                </a:solidFill>
                <a:effectLst/>
                <a:latin typeface="Arial" panose="020B0604020202020204" pitchFamily="34" charset="0"/>
              </a:rPr>
              <a:t>(1), 474-476.</a:t>
            </a:r>
          </a:p>
          <a:p>
            <a:endParaRPr lang="en-GB" b="0" i="0" dirty="0">
              <a:solidFill>
                <a:srgbClr val="222222"/>
              </a:solidFill>
              <a:effectLst/>
              <a:latin typeface="Arial" panose="020B0604020202020204" pitchFamily="34" charset="0"/>
            </a:endParaRPr>
          </a:p>
          <a:p>
            <a:r>
              <a:rPr lang="en-GB" dirty="0"/>
              <a:t>Opportunità</a:t>
            </a:r>
          </a:p>
          <a:p>
            <a:r>
              <a:rPr lang="en-GB" dirty="0"/>
              <a:t>Se si parla di furto, deve esserci qualcosa da rubare e un modo per rubarlo. Qualsiasi cosa di valore è qualcosa da rubare. Qualsiasi debolezza in un sistema, ad esempio la mancanza di supervisione, è un modo per rubare. Dei tre elementi del triangolo della frode, l'opportunità è spesso difficile da individuare, ma abbastanza facile da controllare attraverso cambiamenti organizzativi o procedurali.</a:t>
            </a:r>
          </a:p>
          <a:p>
            <a:endParaRPr lang="en-GB" dirty="0"/>
          </a:p>
          <a:p>
            <a:r>
              <a:rPr lang="en-GB" dirty="0"/>
              <a:t>Pressione</a:t>
            </a:r>
          </a:p>
          <a:p>
            <a:r>
              <a:rPr lang="en-GB" dirty="0"/>
              <a:t>In questo caso, la pressione è un altro modo per dire motivazione. Cosa spinge una persona a commettere una frode? La pressione a volte coinvolge situazioni personali che creano la necessità di denaro extra; tali situazioni possono includere vizi come l'uso di droghe o il gioco d'azzardo o semplicemente eventi della vita come la perdita del lavoro da parte del coniuge. Altre volte, la pressione deriva da problemi sul lavoro; obiettivi di rendimento irrealistici possono fornire il motivo per commettere una frode.</a:t>
            </a:r>
          </a:p>
          <a:p>
            <a:endParaRPr lang="en-GB" dirty="0"/>
          </a:p>
          <a:p>
            <a:r>
              <a:rPr lang="en-GB" dirty="0"/>
              <a:t>Razionalizzazione</a:t>
            </a:r>
          </a:p>
          <a:p>
            <a:r>
              <a:rPr lang="en-GB" dirty="0"/>
              <a:t>La razionalizzazione presenta due aspetti: in primo luogo, il truffatore deve concludere che il guadagno derivante da un'attività fraudolenta supera la possibilità di essere scoperto. In secondo luogo, il truffatore ha bisogno di giustificare la frode. La giustificazione può essere legata all'insoddisfazione lavorativa o al senso di diritto, oppure all'intenzione di risarcire la vittima in futuro, o ancora alla volontà di salvare la propria famiglia, i propri beni o il proprio status. La razionalizzazione è riconoscibile osservando i commenti o gli atteggiamenti del truffatore.</a:t>
            </a:r>
          </a:p>
          <a:p>
            <a:endParaRPr lang="en-GB" dirty="0"/>
          </a:p>
          <a:p>
            <a:r>
              <a:rPr lang="en-GB" dirty="0"/>
              <a:t>Il diamante della frode</a:t>
            </a:r>
          </a:p>
          <a:p>
            <a:r>
              <a:rPr lang="en-GB" dirty="0"/>
              <a:t>Capacità</a:t>
            </a:r>
          </a:p>
          <a:p>
            <a:r>
              <a:rPr lang="en-GB" dirty="0"/>
              <a:t>Il diamante della frode, una nuova teoria sulla frode proposta da David T. Wolfe e Dana R. Hermanson, afferma che occorre tenere conto anche della capacità del truffatore. Si dice che il truffatore debba possedere i tratti caratteriali necessari (ad esempio, avidità, debolezza di carattere, orgoglio eccessivo, disonestà, ecc.) e le abilità (ad esempio, conoscenza dei processi e dei controlli) per commettere effettivamente la frode. Si può tuttavia sostenere che i tratti caratteriali siano componenti della pressione e che le abilità siano fattori di opportunità.</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35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391615"/>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"Exposing the Darkness Within" offre un'ampia panoramica su come i tratti oscuri della personalità, in particolare la Triade Oscura (narcisismo, machiavellismo e psicopatia), siano collegati ai </a:t>
            </a:r>
            <a:r>
              <a:rPr lang="en-GB" dirty="0" err="1"/>
              <a:t>comportamenti</a:t>
            </a:r>
            <a:r>
              <a:rPr lang="en-GB" dirty="0"/>
              <a:t> di minaccia interna </a:t>
            </a:r>
            <a:r>
              <a:rPr lang="en-GB" dirty="0"/>
              <a:t>nei contesti di sicurezza informatica. Questi tratti, caratterizzati da senso di diritto, manipolazione e impulsività dannosa, hanno mostrato modelli distinti di associazione con minacce interne sia maligne che non maligne. Il narcisismo, ad esempio, è collegato alla tendenza all'autopromozione e allo scarico delle responsabilità, mentre il machiavellismo riflette la manipolazione strategica e le opinioni amorali, e la psicopatia è associata all'impulsività e alla mancanza di empatia. I risultati statistici indicano che il machiavellismo e la psicopatia hanno una relazione positiva significativa con le minacce interne maligne, mentre tratti come il narcisismo mostrano associazioni più deboli. </a:t>
            </a:r>
          </a:p>
          <a:p>
            <a:r>
              <a:rPr lang="en-GB" dirty="0"/>
              <a:t>Gli esperti in materia (SME) hanno valutato vari tratti oscuri in base alla loro rilevanza per i ruoli nella sicurezza informatica, osservando che tratti come il machiavellismo e la psicopatia predicono rischi sia dolosi che non dolosi. Al contrario, tratti come la diligenza (media -1,71, SD .49) sono risultati correlati negativamente con le minacce non dolose, suggerendo che alcuni tratti "oscuri" possono, in contesti specifici, predire prestazioni positive nella sicurezza informatica. Questi risultati implicano che l'integrazione di valutazioni della personalità incentrate sui tratti oscuri potrebbe migliorare l'individuazione delle minacce interne, ma per un'applicazione pratica sono essenziali strumenti di misurazione accurati e su misura per specifici rischi di sicurezza informatica. Nel complesso, la ricerca sostiene l'uso di un approccio sfumato nel monitoraggio dei tratti oscuri per rafforzare la sicurezza informatica organizzativa e ridurre efficacemente le minacce interne.</a:t>
            </a:r>
          </a:p>
          <a:p>
            <a:endParaRPr lang="en-GB" dirty="0"/>
          </a:p>
          <a:p>
            <a:endParaRPr lang="en-GB" dirty="0"/>
          </a:p>
          <a:p>
            <a:r>
              <a:rPr lang="en-GB" b="0" i="0" dirty="0">
                <a:solidFill>
                  <a:srgbClr val="222222"/>
                </a:solidFill>
                <a:effectLst/>
                <a:latin typeface="Arial" panose="020B0604020202020204" pitchFamily="34" charset="0"/>
              </a:rPr>
              <a:t>Harms, P. D., </a:t>
            </a:r>
            <a:r>
              <a:rPr lang="en-GB" b="0" i="0" dirty="0" err="1">
                <a:solidFill>
                  <a:srgbClr val="222222"/>
                </a:solidFill>
                <a:effectLst/>
                <a:latin typeface="Arial" panose="020B0604020202020204" pitchFamily="34" charset="0"/>
              </a:rPr>
              <a:t>Marbut</a:t>
            </a:r>
            <a:r>
              <a:rPr lang="en-GB" b="0" i="0" dirty="0">
                <a:solidFill>
                  <a:srgbClr val="222222"/>
                </a:solidFill>
                <a:effectLst/>
                <a:latin typeface="Arial" panose="020B0604020202020204" pitchFamily="34" charset="0"/>
              </a:rPr>
              <a:t>, A., Johnston, A. C., Lester, P., &amp; </a:t>
            </a:r>
            <a:r>
              <a:rPr lang="en-GB" b="0" i="0" dirty="0" err="1">
                <a:solidFill>
                  <a:srgbClr val="222222"/>
                </a:solidFill>
                <a:effectLst/>
                <a:latin typeface="Arial" panose="020B0604020202020204" pitchFamily="34" charset="0"/>
              </a:rPr>
              <a:t>Fezzey</a:t>
            </a:r>
            <a:r>
              <a:rPr lang="en-GB" b="0" i="0" dirty="0">
                <a:solidFill>
                  <a:srgbClr val="222222"/>
                </a:solidFill>
                <a:effectLst/>
                <a:latin typeface="Arial" panose="020B0604020202020204" pitchFamily="34" charset="0"/>
              </a:rPr>
              <a:t>, T. (2022). Esporre l'oscurità interiore: una rassegna dei tratti oscuri della personalità, dei modelli e delle misure e della loro relazione con le minacce interne. </a:t>
            </a:r>
            <a:r>
              <a:rPr lang="en-GB" b="0" i="1" dirty="0">
                <a:solidFill>
                  <a:srgbClr val="222222"/>
                </a:solidFill>
                <a:effectLst/>
                <a:latin typeface="Arial" panose="020B0604020202020204" pitchFamily="34" charset="0"/>
              </a:rPr>
              <a:t>Journal of Information Security and Applications</a:t>
            </a:r>
            <a:r>
              <a:rPr lang="en-GB" b="0" i="0" dirty="0">
                <a:solidFill>
                  <a:srgbClr val="222222"/>
                </a:solidFill>
                <a:effectLst/>
                <a:latin typeface="Arial" panose="020B0604020202020204" pitchFamily="34" charset="0"/>
              </a:rPr>
              <a:t>,</a:t>
            </a:r>
            <a:r>
              <a:rPr lang="en-GB" b="0" i="1" dirty="0">
                <a:solidFill>
                  <a:srgbClr val="222222"/>
                </a:solidFill>
                <a:effectLst/>
                <a:latin typeface="Arial" panose="020B0604020202020204" pitchFamily="34" charset="0"/>
              </a:rPr>
              <a:t> 71</a:t>
            </a:r>
            <a:r>
              <a:rPr lang="en-GB" b="0" i="0" dirty="0">
                <a:solidFill>
                  <a:srgbClr val="222222"/>
                </a:solidFill>
                <a:effectLst/>
                <a:latin typeface="Arial" panose="020B0604020202020204" pitchFamily="34" charset="0"/>
              </a:rPr>
              <a:t>, 103378.</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36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287919"/>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b="0" i="0" dirty="0">
                <a:solidFill>
                  <a:srgbClr val="E8E8E8"/>
                </a:solidFill>
                <a:effectLst/>
                <a:latin typeface="Google Sans"/>
              </a:rPr>
              <a:t>Le tre lettere della "triade CIA" stanno per </a:t>
            </a:r>
            <a:r>
              <a:rPr lang="en-GB" b="0" i="0" dirty="0">
                <a:solidFill>
                  <a:srgbClr val="FFFFFF"/>
                </a:solidFill>
                <a:effectLst/>
                <a:latin typeface="Google Sans"/>
              </a:rPr>
              <a:t>Confidentiality (riservatezza</a:t>
            </a:r>
            <a:r>
              <a:rPr lang="en-GB" b="0" i="0" dirty="0">
                <a:solidFill>
                  <a:srgbClr val="FFFFFF"/>
                </a:solidFill>
                <a:effectLst/>
                <a:latin typeface="Google Sans"/>
              </a:rPr>
              <a:t>), Integrity (integrità) e Availability (disponibilità</a:t>
            </a:r>
            <a:r>
              <a:rPr lang="en-GB" b="0" i="0" dirty="0">
                <a:solidFill>
                  <a:srgbClr val="E8E8E8"/>
                </a:solidFill>
                <a:effectLst/>
                <a:latin typeface="Google Sans"/>
              </a:rPr>
              <a:t>). La triade CIA è un modello comune che costituisce la base per lo sviluppo dei sistemi di sicurezza. Viene utilizzata per individuare le vulnerabilità e trovare metodi per creare soluzioni.</a:t>
            </a:r>
          </a:p>
          <a:p>
            <a:r>
              <a:rPr lang="en-GB" dirty="0"/>
              <a:t>La triade CIA (Confidentiality, Integrity, Availability) è fondamentale per la sicurezza delle informazioni e costituisce un obiettivo essenziale per la protezione dei sistemi informativi nell'ambito più ampio della sicurezza informatica. Sebbene abbia avuto origine negli anni '80, il modello CIA rimane fondamentale per comprendere e gestire i principi di sicurezza, in particolare perché è presente in standard come ISO/IEC 27002 e ISO/IEC 27000. La riservatezza garantisce che l'accesso alle informazioni sia limitato alle persone autorizzate, l'integrità salvaguarda l'accuratezza e la completezza dei dati e la disponibilità garantisce che le informazioni e le risorse siano accessibili agli utenti autorizzati quando necessario.</a:t>
            </a:r>
          </a:p>
          <a:p>
            <a:r>
              <a:rPr lang="en-GB" dirty="0"/>
              <a:t>Questi tre elementi offrono collettivamente un quadro di alto livello per la sicurezza delle informazioni, sebbene non siano esaustivi. Con l'evoluzione della sicurezza informatica, sono stati aggiunti altri attributi, come l'autenticità, la responsabilità, la non ripudiabilità e l'affidabilità, per affrontare le moderne sfide di sicurezza. Inoltre, la triade CIA ha un focus strutturale, in contrasto con i modelli orientati agli aggressori come il framework MITRE ATT&amp;CK. Nonostante ciò, i principi CIA sono fondamentali e spesso si estendono ad aree come la privacy, la conformità e la protezione dei dati, sostenendo così le pratiche contemporanee di sicurezza informatica anche se gli standard e i framework continuano ad espandersi.</a:t>
            </a:r>
          </a:p>
          <a:p>
            <a:endParaRPr lang="en-GB" b="0" i="0" dirty="0">
              <a:solidFill>
                <a:srgbClr val="E8E8E8"/>
              </a:solidFill>
              <a:effectLst/>
              <a:latin typeface="Google Sans"/>
            </a:endParaRPr>
          </a:p>
          <a:p>
            <a:r>
              <a:rPr lang="en-GB" b="0" i="0" dirty="0">
                <a:solidFill>
                  <a:srgbClr val="E8E8E8"/>
                </a:solidFill>
                <a:effectLst/>
                <a:latin typeface="Google Sans"/>
              </a:rPr>
              <a:t>Ma approfondiremo questo argomento nella </a:t>
            </a:r>
            <a:r>
              <a:rPr lang="en-GB" b="0" i="0" dirty="0">
                <a:solidFill>
                  <a:srgbClr val="E8E8E8"/>
                </a:solidFill>
                <a:effectLst/>
                <a:latin typeface="Google Sans"/>
              </a:rPr>
              <a:t>lezione sulla cultura </a:t>
            </a:r>
            <a:r>
              <a:rPr lang="en-GB" b="0" i="0" dirty="0" err="1">
                <a:solidFill>
                  <a:srgbClr val="E8E8E8"/>
                </a:solidFill>
                <a:effectLst/>
                <a:latin typeface="Google Sans"/>
              </a:rPr>
              <a:t>della sicurezza informatica, </a:t>
            </a:r>
            <a:r>
              <a:rPr lang="en-GB" b="0" i="0" dirty="0">
                <a:solidFill>
                  <a:srgbClr val="E8E8E8"/>
                </a:solidFill>
                <a:effectLst/>
                <a:latin typeface="Google Sans"/>
              </a:rPr>
              <a:t>quando passeremo agli aspetti più sociali.</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932362"/>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r>
              <a:rPr lang="de-DE" dirty="0" err="1"/>
              <a:t>Risposte</a:t>
            </a:r>
            <a:r>
              <a:rPr lang="de-DE" dirty="0"/>
              <a:t> multiple</a:t>
            </a:r>
            <a:r>
              <a:rPr lang="de-DE" dirty="0" err="1"/>
              <a:t> erano</a:t>
            </a:r>
            <a:r>
              <a:rPr lang="de-DE" dirty="0" err="1"/>
              <a:t> consentite </a:t>
            </a:r>
            <a:r>
              <a:rPr lang="de-DE" dirty="0"/>
              <a:t>– </a:t>
            </a:r>
            <a:r>
              <a:rPr lang="de-DE" dirty="0" err="1"/>
              <a:t>il che</a:t>
            </a:r>
            <a:r>
              <a:rPr lang="de-DE" dirty="0" err="1"/>
              <a:t> rende</a:t>
            </a:r>
            <a:r>
              <a:rPr lang="de-DE" dirty="0"/>
              <a:t> 1/3 </a:t>
            </a:r>
            <a:r>
              <a:rPr lang="de-DE" dirty="0" err="1"/>
              <a:t>della </a:t>
            </a:r>
            <a:r>
              <a:rPr lang="de-DE" dirty="0" err="1"/>
              <a:t>motivazione </a:t>
            </a:r>
            <a:r>
              <a:rPr lang="de-DE" dirty="0" err="1"/>
              <a:t>guidata dall'intuizione</a:t>
            </a:r>
            <a:r>
              <a:rPr lang="de-DE" dirty="0" err="1"/>
              <a:t> </a:t>
            </a:r>
            <a:r>
              <a:rPr lang="de-DE" dirty="0" err="1"/>
              <a:t> piuttosto</a:t>
            </a:r>
            <a:r>
              <a:rPr lang="de-DE" dirty="0" err="1"/>
              <a:t> </a:t>
            </a:r>
            <a:r>
              <a:rPr lang="de-DE" dirty="0" err="1"/>
              <a:t>debole</a:t>
            </a:r>
            <a:r>
              <a:rPr lang="de-DE" dirty="0"/>
              <a:t>... </a:t>
            </a:r>
          </a:p>
          <a:p>
            <a:r>
              <a:rPr lang="en-GB" dirty="0"/>
              <a:t>Quindi c'è molto da fare per convincere le istituzioni su questo punto: il lavoro preventivo è sempre difficile.
È difficile fornire prove di efficacia perché l'effetto deterrente è difficile da dimostrare. </a:t>
            </a:r>
            <a:r>
              <a:rPr lang="de-DE" dirty="0" err="1"/>
              <a:t>Più a lungo</a:t>
            </a:r>
            <a:r>
              <a:rPr lang="de-DE" dirty="0" err="1"/>
              <a:t> si</a:t>
            </a:r>
            <a:r>
              <a:rPr lang="de-DE" dirty="0" err="1"/>
              <a:t> studia </a:t>
            </a:r>
            <a:r>
              <a:rPr lang="de-DE" dirty="0" err="1"/>
              <a:t>gli esseri</a:t>
            </a:r>
            <a:r>
              <a:rPr lang="de-DE" dirty="0"/>
              <a:t> umani </a:t>
            </a:r>
            <a:r>
              <a:rPr lang="de-DE" dirty="0"/>
              <a:t>e </a:t>
            </a:r>
            <a:r>
              <a:rPr lang="de-DE" dirty="0" err="1"/>
              <a:t>la</a:t>
            </a:r>
            <a:r>
              <a:rPr lang="de-DE" dirty="0"/>
              <a:t> loro </a:t>
            </a:r>
            <a:r>
              <a:rPr lang="de-DE" dirty="0" err="1"/>
              <a:t>psicologia</a:t>
            </a:r>
            <a:r>
              <a:rPr lang="de-DE" dirty="0"/>
              <a:t>, </a:t>
            </a:r>
            <a:r>
              <a:rPr lang="de-DE" dirty="0" err="1"/>
              <a:t>più</a:t>
            </a:r>
            <a:r>
              <a:rPr lang="de-DE" dirty="0" err="1"/>
              <a:t> </a:t>
            </a:r>
            <a:r>
              <a:rPr lang="de-DE" dirty="0" err="1"/>
              <a:t> </a:t>
            </a:r>
            <a:r>
              <a:rPr lang="de-DE" dirty="0" err="1"/>
              <a:t>si</a:t>
            </a:r>
            <a:r>
              <a:rPr lang="de-DE" dirty="0" err="1"/>
              <a:t> conclude </a:t>
            </a:r>
            <a:r>
              <a:rPr lang="de-DE" dirty="0"/>
              <a:t>che ciò che </a:t>
            </a:r>
            <a:r>
              <a:rPr lang="de-DE" dirty="0" err="1"/>
              <a:t>migliora</a:t>
            </a:r>
            <a:r>
              <a:rPr lang="de-DE" dirty="0" err="1"/>
              <a:t> gli esseri umani </a:t>
            </a:r>
            <a:r>
              <a:rPr lang="de-DE" dirty="0"/>
              <a:t>nel loro stesso </a:t>
            </a:r>
            <a:r>
              <a:rPr lang="de-DE" dirty="0" err="1"/>
              <a:t>interesse</a:t>
            </a:r>
            <a:r>
              <a:rPr lang="de-DE" dirty="0" err="1"/>
              <a:t> sono</a:t>
            </a:r>
            <a:r>
              <a:rPr lang="de-DE" dirty="0" err="1"/>
              <a:t> le regole</a:t>
            </a:r>
            <a:r>
              <a:rPr lang="de-DE" dirty="0"/>
              <a:t>, </a:t>
            </a:r>
            <a:r>
              <a:rPr lang="de-DE" dirty="0" err="1"/>
              <a:t>i controlli </a:t>
            </a:r>
            <a:r>
              <a:rPr lang="de-DE" dirty="0"/>
              <a:t>e </a:t>
            </a:r>
            <a:r>
              <a:rPr lang="de-DE" dirty="0"/>
              <a:t>le punizioni...</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686247"/>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27785"/>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Tenendo conto dell'effetto sulla </a:t>
            </a:r>
            <a:r>
              <a:rPr lang="en-GB" dirty="0" err="1"/>
              <a:t>riservatezza, integrità </a:t>
            </a:r>
            <a:r>
              <a:rPr lang="en-GB" dirty="0"/>
              <a:t>e disponibilità (CIA) </a:t>
            </a:r>
            <a:r>
              <a:rPr lang="en-GB" dirty="0"/>
              <a:t>aziendale</a:t>
            </a:r>
            <a:r>
              <a:rPr lang="en-GB" dirty="0"/>
              <a:t>, nonché degli elementi che </a:t>
            </a:r>
            <a:r>
              <a:rPr lang="en-GB" dirty="0" err="1"/>
              <a:t>facilitano </a:t>
            </a:r>
            <a:r>
              <a:rPr lang="en-GB" dirty="0"/>
              <a:t>agli insider di agire come minacce, quali la loro motivazione, l'accesso </a:t>
            </a:r>
            <a:r>
              <a:rPr lang="en-GB" dirty="0"/>
              <a:t>alle risorse </a:t>
            </a:r>
            <a:r>
              <a:rPr lang="en-GB" dirty="0" err="1"/>
              <a:t>aziendali </a:t>
            </a:r>
            <a:r>
              <a:rPr lang="en-GB" dirty="0"/>
              <a:t>e le competenze per realizzare un'attività dannosa, </a:t>
            </a:r>
            <a:r>
              <a:rPr lang="en-GB" dirty="0" err="1"/>
              <a:t>classifichiamo </a:t>
            </a:r>
            <a:r>
              <a:rPr lang="en-GB" dirty="0"/>
              <a:t>le minacce interne in sette tipi: a) sabotaggio informatico, b) frode informatica, c) furto di proprietà intellettuale, d) ingegneria sociale, e) </a:t>
            </a:r>
            <a:r>
              <a:rPr lang="en-GB" dirty="0" err="1"/>
              <a:t>incidente involontario</a:t>
            </a:r>
            <a:r>
              <a:rPr lang="en-GB" dirty="0"/>
              <a:t>, f) cloud computing o fornitore di servizi, g) </a:t>
            </a:r>
            <a:r>
              <a:rPr lang="en-GB" dirty="0" err="1"/>
              <a:t>sicurezza</a:t>
            </a:r>
            <a:r>
              <a:rPr lang="en-GB" dirty="0"/>
              <a:t> nazionale</a:t>
            </a:r>
            <a:r>
              <a:rPr lang="en-GB" dirty="0" err="1"/>
              <a:t>. </a:t>
            </a:r>
            <a:r>
              <a:rPr lang="en-GB" dirty="0"/>
              <a:t>Un'azienda può essere minacciata da più di un tipo alla volta. </a:t>
            </a:r>
            <a:r>
              <a:rPr lang="en-GB" dirty="0" err="1"/>
              <a:t>Nella tabella</a:t>
            </a:r>
            <a:r>
              <a:rPr lang="en-GB" dirty="0"/>
              <a:t> 1 illustriamo la gravità degli effetti di un attacco interno </a:t>
            </a:r>
            <a:r>
              <a:rPr lang="en-GB" dirty="0"/>
              <a:t>sugli obiettivi di sicurezza delle informazioni di un'organizzazione, nonché i </a:t>
            </a:r>
            <a:r>
              <a:rPr lang="en-GB" dirty="0" err="1"/>
              <a:t>motivi </a:t>
            </a:r>
            <a:r>
              <a:rPr lang="en-GB" dirty="0"/>
              <a:t>dell'uso improprio delle risorse [10].</a:t>
            </a:r>
            <a:endParaRPr lang="de-DE"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032751"/>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L'app per il fitness Strava ha inavvertitamente rivelato la posizione sensibile delle basi militari statunitensi e alleate in tutto il mondo attraverso la sua mappa termica globale, una visualizzazione pubblicata nel novembre 2017 che aggrega i dati GPS caricati dagli utenti. Questi dati, progettati per mostrare i percorsi di allenamento più popolari, includevano trilioni di punti GPS che delineavano chiaramente non solo i percorsi di allenamento pubblici, ma anche percorsi appartati in zone di conflitto dove era attivamente di stanza personale militare straniero. Gli analisti hanno notato che le posizioni militari, comprese le basi operative avanzate in Siria e Afghanistan e installazioni come l'Area 51, erano evidenziate a causa di modelli di allenamento insoliti da parte del personale schierato, rivelando layout non visibili sulle mappe pubbliche.</a:t>
            </a:r>
          </a:p>
          <a:p>
            <a:r>
              <a:rPr lang="en-GB" dirty="0"/>
              <a:t>Analisti militari, come Nathan </a:t>
            </a:r>
            <a:r>
              <a:rPr lang="en-GB" dirty="0" err="1"/>
              <a:t>Ruser</a:t>
            </a:r>
            <a:r>
              <a:rPr lang="en-GB" dirty="0"/>
              <a:t>, hanno avvertito che questa lacuna nella sicurezza operativa (Op-Sec) comportava rischi significativi, poiché i percorsi di allenamento regolari potevano tradire i modelli di pattugliamento e la disposizione delle basi. La pubblicazione della mappa termica, intesa a mostrare l'attività globale, ha dimostrato quanto fosse facile rendere visibili le zone non di combattimento e le aree ricreative, aiutando inavvertitamente gli avversari. In risposta alle crescenti preoccupazioni, Strava ha suggerito al personale militare di disattivare le funzioni della mappa termica per proteggere i dati di localizzazione, sottolineando le sfide di sicurezza associate ad app di tracciamento personale apparentemente innocue in ambienti sensibili.</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1266"/>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676030"/>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Christopher Dobbins, ex dipendente di un'azienda produttrice di dispositivi medici, è stato accusato di intrusione informatica per aver interrotto la consegna di dispositivi di protezione individuale (DPI) durante la pandemia di COVID-19. Dopo il suo licenziamento all'inizio di marzo 2020, Dobbins avrebbe utilizzato un account utente falso il 29 marzo per accedere ai sistemi di spedizione dell'azienda, dove avrebbe creato un altro account falso per alterare oltre 115.000 record e cancellarne circa 2.400. Questa interferenza ha ritardato le spedizioni di DPI fondamentali per gli operatori sanitari.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250463"/>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gn="l"/>
            <a:r>
              <a:rPr lang="en-GB" b="0" i="0" dirty="0">
                <a:solidFill>
                  <a:srgbClr val="FFFFFF"/>
                </a:solidFill>
                <a:effectLst/>
                <a:latin typeface="var(--font-secondary)"/>
              </a:rPr>
              <a:t>Azienda: General Electric Co.</a:t>
            </a:r>
            <a:endParaRPr lang="en-GB" b="0" i="0" dirty="0">
              <a:solidFill>
                <a:srgbClr val="FFFFFF"/>
              </a:solidFill>
              <a:effectLst/>
              <a:latin typeface="Inter"/>
            </a:endParaRPr>
          </a:p>
          <a:p>
            <a:pPr algn="l"/>
            <a:r>
              <a:rPr lang="en-GB" b="0" i="0" dirty="0">
                <a:solidFill>
                  <a:srgbClr val="FFFFFF"/>
                </a:solidFill>
                <a:effectLst/>
                <a:latin typeface="var(--font-secondary)"/>
              </a:rPr>
              <a:t>Tipo di incidente: furto di proprietà intellettuale, frode</a:t>
            </a:r>
            <a:endParaRPr lang="en-GB" b="0" i="0" dirty="0">
              <a:solidFill>
                <a:srgbClr val="FFFFFF"/>
              </a:solidFill>
              <a:effectLst/>
              <a:latin typeface="Inter"/>
            </a:endParaRPr>
          </a:p>
          <a:p>
            <a:pPr algn="l"/>
            <a:r>
              <a:rPr lang="en-GB" b="0" i="0" dirty="0">
                <a:solidFill>
                  <a:srgbClr val="FFFFFF"/>
                </a:solidFill>
                <a:effectLst/>
                <a:latin typeface="var(--font-secondary)"/>
              </a:rPr>
              <a:t>Data dell'incidente: 2011-2012</a:t>
            </a:r>
            <a:endParaRPr lang="en-GB" b="0" i="0" dirty="0">
              <a:solidFill>
                <a:srgbClr val="FFFFFF"/>
              </a:solidFill>
              <a:effectLst/>
              <a:latin typeface="Inter"/>
            </a:endParaRPr>
          </a:p>
          <a:p>
            <a:pPr algn="l"/>
            <a:r>
              <a:rPr lang="en-GB" b="0" i="0" dirty="0">
                <a:solidFill>
                  <a:srgbClr val="FFFFFF"/>
                </a:solidFill>
                <a:effectLst/>
                <a:latin typeface="var(--font-secondary)"/>
              </a:rPr>
              <a:t>Divulgazione pubblica: 2019</a:t>
            </a:r>
            <a:endParaRPr lang="en-GB" b="0" i="0" dirty="0">
              <a:solidFill>
                <a:srgbClr val="FFFFFF"/>
              </a:solidFill>
              <a:effectLst/>
              <a:latin typeface="Inter"/>
            </a:endParaRPr>
          </a:p>
          <a:p>
            <a:pPr algn="l"/>
            <a:r>
              <a:rPr lang="en-GB" b="0" i="0" dirty="0">
                <a:solidFill>
                  <a:srgbClr val="FFFFFF"/>
                </a:solidFill>
                <a:effectLst/>
                <a:latin typeface="var(--font-secondary)"/>
              </a:rPr>
              <a:t>Dopo un'indagine durata anni e un lungo procedimento giudiziario, lo scorso anno </a:t>
            </a:r>
            <a:r>
              <a:rPr lang="en-GB" b="0" i="0" dirty="0">
                <a:solidFill>
                  <a:srgbClr val="FFFFFF"/>
                </a:solidFill>
                <a:effectLst/>
                <a:latin typeface="var(--font-secondary)"/>
                <a:hlinkClick r:id="rId3"/>
              </a:rPr>
              <a:t>l'FBI ha fatto luce </a:t>
            </a:r>
            <a:r>
              <a:rPr lang="en-GB" b="0" i="0" dirty="0">
                <a:solidFill>
                  <a:srgbClr val="FFFFFF"/>
                </a:solidFill>
                <a:effectLst/>
                <a:latin typeface="var(--font-secondary)"/>
              </a:rPr>
              <a:t>sul furto sfacciato di proprietà intellettuale e segreti commerciali da parte di due ex dipendenti della GE, Miguel </a:t>
            </a:r>
            <a:r>
              <a:rPr lang="en-GB" b="0" i="0" dirty="0" err="1">
                <a:solidFill>
                  <a:srgbClr val="FFFFFF"/>
                </a:solidFill>
                <a:effectLst/>
                <a:latin typeface="var(--font-secondary)"/>
              </a:rPr>
              <a:t>Sernas </a:t>
            </a:r>
            <a:r>
              <a:rPr lang="en-GB" b="0" i="0" dirty="0">
                <a:solidFill>
                  <a:srgbClr val="FFFFFF"/>
                </a:solidFill>
                <a:effectLst/>
                <a:latin typeface="var(--font-secondary)"/>
              </a:rPr>
              <a:t>e Jean Patrice Delia. Il furto iniziale è stato commesso nel 2011 da Delia, che all'epoca lavorava per la GE come ingegnere delle prestazioni a supporto delle operazioni dei clienti relative a turbine altamente complesse prodotte dall'azienda.</a:t>
            </a:r>
            <a:endParaRPr lang="en-GB" b="0" i="0" dirty="0">
              <a:solidFill>
                <a:srgbClr val="FFFFFF"/>
              </a:solidFill>
              <a:effectLst/>
              <a:latin typeface="Inter"/>
            </a:endParaRPr>
          </a:p>
          <a:p>
            <a:pPr algn="l"/>
            <a:r>
              <a:rPr lang="en-GB" b="0" i="0" dirty="0">
                <a:solidFill>
                  <a:srgbClr val="FFFFFF"/>
                </a:solidFill>
                <a:effectLst/>
                <a:latin typeface="var(--font-secondary)"/>
              </a:rPr>
              <a:t>Delia non solo ha scaricato file contenenti segreti commerciali su come far funzionare quelle turbine utilizzando i suoi privilegi di account esistenti, ma ha anche convinto un dipendente del reparto IT a dargli accesso ai file relativi ai modelli di costo, alle proposte e ai contratti relativi a quella consulenza sulle prestazioni. Utilizzando tali informazioni, lui e </a:t>
            </a:r>
            <a:r>
              <a:rPr lang="en-GB" b="0" i="0" dirty="0" err="1">
                <a:solidFill>
                  <a:srgbClr val="FFFFFF"/>
                </a:solidFill>
                <a:effectLst/>
                <a:latin typeface="var(--font-secondary)"/>
              </a:rPr>
              <a:t>Sernas </a:t>
            </a:r>
            <a:r>
              <a:rPr lang="en-GB" b="0" i="0" dirty="0">
                <a:solidFill>
                  <a:srgbClr val="FFFFFF"/>
                </a:solidFill>
                <a:effectLst/>
                <a:latin typeface="var(--font-secondary)"/>
              </a:rPr>
              <a:t>hanno avviato un'azienda concorrente che ha sottratto quote di mercato a GE e ha operato per anni mentre l'FBI indagava silenziosamente sul furto, richiedendo con un mandato di comparizione gli account di posta elettronica e di archiviazione cloud e, infine, perquisendo un laptop di </a:t>
            </a:r>
            <a:r>
              <a:rPr lang="en-GB" b="0" i="0" dirty="0" err="1">
                <a:solidFill>
                  <a:srgbClr val="FFFFFF"/>
                </a:solidFill>
                <a:effectLst/>
                <a:latin typeface="var(--font-secondary)"/>
              </a:rPr>
              <a:t>Sernas </a:t>
            </a:r>
            <a:r>
              <a:rPr lang="en-GB" b="0" i="0" dirty="0">
                <a:solidFill>
                  <a:srgbClr val="FFFFFF"/>
                </a:solidFill>
                <a:effectLst/>
                <a:latin typeface="var(--font-secondary)"/>
              </a:rPr>
              <a:t>a cui sono riusciti ad accedere mentre questi era in transito negli Stati Uniti.</a:t>
            </a:r>
            <a:endParaRPr lang="en-GB" b="0" i="0" dirty="0">
              <a:solidFill>
                <a:srgbClr val="FFFFFF"/>
              </a:solidFill>
              <a:effectLst/>
              <a:latin typeface="Inter"/>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6150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gn="l"/>
            <a:r>
              <a:rPr lang="en-GB" b="0" i="0" dirty="0">
                <a:solidFill>
                  <a:srgbClr val="FFFFFF"/>
                </a:solidFill>
                <a:effectLst/>
                <a:latin typeface="var(--font-secondary)"/>
              </a:rPr>
              <a:t>Tipo di incidente: sabotaggio tramite privilegi di account persistenti</a:t>
            </a:r>
            <a:endParaRPr lang="en-GB" b="0" i="0" dirty="0">
              <a:solidFill>
                <a:srgbClr val="FFFFFF"/>
              </a:solidFill>
              <a:effectLst/>
              <a:latin typeface="Inter"/>
            </a:endParaRPr>
          </a:p>
          <a:p>
            <a:pPr algn="l"/>
            <a:r>
              <a:rPr lang="en-GB" b="0" i="0" dirty="0">
                <a:solidFill>
                  <a:srgbClr val="FFFFFF"/>
                </a:solidFill>
                <a:effectLst/>
                <a:latin typeface="var(--font-secondary)"/>
              </a:rPr>
              <a:t>Data dell'incidente: 2021</a:t>
            </a:r>
            <a:endParaRPr lang="en-GB" b="0" i="0" dirty="0">
              <a:solidFill>
                <a:srgbClr val="FFFFFF"/>
              </a:solidFill>
              <a:effectLst/>
              <a:latin typeface="Inter"/>
            </a:endParaRPr>
          </a:p>
          <a:p>
            <a:pPr algn="l"/>
            <a:r>
              <a:rPr lang="en-GB" b="0" i="0" dirty="0">
                <a:solidFill>
                  <a:srgbClr val="FFFFFF"/>
                </a:solidFill>
                <a:effectLst/>
                <a:latin typeface="var(--font-secondary)"/>
              </a:rPr>
              <a:t>Divulgazione pubblica: 2021</a:t>
            </a:r>
            <a:endParaRPr lang="en-GB" b="0" i="0" dirty="0">
              <a:solidFill>
                <a:srgbClr val="FFFFFF"/>
              </a:solidFill>
              <a:effectLst/>
              <a:latin typeface="Inter"/>
            </a:endParaRPr>
          </a:p>
          <a:p>
            <a:pPr algn="l"/>
            <a:r>
              <a:rPr lang="en-GB" b="0" i="0" dirty="0">
                <a:solidFill>
                  <a:srgbClr val="FFFFFF"/>
                </a:solidFill>
                <a:effectLst/>
                <a:latin typeface="var(--font-secondary)"/>
              </a:rPr>
              <a:t>In un classico caso di deprovisioning andato male, l'ex dipendente di un'unione di credito di New York è riuscita ad accedere ai sistemi aziendali diversi giorni dopo essere stata licenziata. L'accesso all'account è rimasto attivo perché la società di supporto IT dell'azienda non ha disabilitato il suo account come richiesto dall'unione di credito. In un unico episodio di 40 minuti, Juliana Barile ha cancellato 21,3 GB di dati aziendali, tra cui 20.000 file e 3.500 directory, </a:t>
            </a:r>
            <a:r>
              <a:rPr lang="en-GB" b="0" i="0" dirty="0">
                <a:solidFill>
                  <a:srgbClr val="FFFFFF"/>
                </a:solidFill>
                <a:effectLst/>
                <a:latin typeface="var(--font-secondary)"/>
                <a:hlinkClick r:id="rId3"/>
              </a:rPr>
              <a:t>secondo l'ufficio del procuratore degli Stati Uniti</a:t>
            </a:r>
            <a:r>
              <a:rPr lang="en-GB" b="0" i="0" dirty="0">
                <a:solidFill>
                  <a:srgbClr val="FFFFFF"/>
                </a:solidFill>
                <a:effectLst/>
                <a:latin typeface="var(--font-secondary)"/>
              </a:rPr>
              <a:t>. Tra i file cancellati c'erano richieste di mutui e software anti-ransomware. Ha anche avuto accesso a documenti sensibili, tra cui i verbali del consiglio di amministrazione.</a:t>
            </a:r>
            <a:endParaRPr lang="en-GB" b="0" i="0" dirty="0">
              <a:solidFill>
                <a:srgbClr val="FFFFFF"/>
              </a:solidFill>
              <a:effectLst/>
              <a:latin typeface="Inter"/>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057485"/>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È stata intentata una causa collettiva contro Vertafore, Inc., accusando il fornitore di software assicurativo di negligenza dopo che una violazione dei dati ha esposto le informazioni personali di circa 27,7 milioni di conducenti del Texas. La causa sostiene che Vertafore abbia archiviato dati sensibili, tra cui numeri di patente di guida, nomi, date di nascita, indirizzi e cronologie dei veicoli, su un server esterno non protetto a cui hanno avuto accesso soggetti non autorizzati tra marzo e agosto 2020. I querelanti sostengono che la mancanza di adeguate misure di sicurezza da parte di Vertafore abbia direttamente consentito la violazione, ne abbia ritardato l'individuazione e abbia comportato un ritardo di mesi nella notifica alle persone interessate, aumentando il potenziale danno per le persone coinvolte.</a:t>
            </a:r>
          </a:p>
          <a:p>
            <a:r>
              <a:rPr lang="en-GB" dirty="0"/>
              <a:t>La denuncia afferma che Vertafore, nonostante gestisca informazioni personali per numerosi clienti, tra cui agenzie governative, non ha rispettato gli standard di base in materia di sicurezza informatica, contraddicendo le sue assicurazioni di dare priorità alla privacy dei dati. La causa sottolinea che i dati violati non possono essere facilmente sostituiti, come nel caso dei numeri delle carte di credito, rendendo i conducenti del Texas vulnerabili al furto di identità e alle frodi. I querelanti sostengono che Vertafore abbia ignorato gli standard industriali consolidati e le linee guida della FTC, attribuendo la violazione a pratiche di sicurezza dei dati inadeguate, archiviazione inadeguata e formazione insufficiente dei dipendenti, esponendo così milioni di persone a un rischio significativamente elevato di frode d'identità.</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50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85484"/>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r>
              <a:rPr lang="de-DE" dirty="0"/>
              <a:t>Snowden era un insider della NSA, e il Regno Unito era un </a:t>
            </a:r>
            <a:r>
              <a:rPr lang="de-DE" dirty="0" err="1"/>
              <a:t>insider </a:t>
            </a:r>
            <a:r>
              <a:rPr lang="de-DE" dirty="0"/>
              <a:t>dell'UE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52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531306"/>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r>
              <a:rPr lang="de-DE" dirty="0" err="1"/>
              <a:t>Capacità</a:t>
            </a:r>
            <a:r>
              <a:rPr lang="de-DE" dirty="0"/>
              <a:t>: </a:t>
            </a:r>
            <a:r>
              <a:rPr lang="de-DE" dirty="0" err="1"/>
              <a:t>accesso</a:t>
            </a:r>
            <a:r>
              <a:rPr lang="de-DE" dirty="0" err="1"/>
              <a:t> alle </a:t>
            </a:r>
            <a:r>
              <a:rPr lang="de-DE" dirty="0" err="1"/>
              <a:t>informazioni</a:t>
            </a:r>
            <a:r>
              <a:rPr lang="de-DE" dirty="0"/>
              <a:t> pertinenti</a:t>
            </a:r>
            <a:r>
              <a:rPr lang="de-DE" dirty="0" err="1"/>
              <a:t> o</a:t>
            </a:r>
            <a:r>
              <a:rPr lang="de-DE" dirty="0" err="1"/>
              <a:t> competenze tecniche </a:t>
            </a:r>
            <a:r>
              <a:rPr lang="de-DE" dirty="0"/>
              <a:t>(non </a:t>
            </a:r>
            <a:r>
              <a:rPr lang="de-DE" dirty="0" err="1"/>
              <a:t>necessariamente</a:t>
            </a:r>
            <a:r>
              <a:rPr lang="de-DE" dirty="0" err="1"/>
              <a:t> tech</a:t>
            </a:r>
            <a:r>
              <a:rPr lang="de-DE" dirty="0" err="1"/>
              <a:t> necessarie</a:t>
            </a:r>
            <a:r>
              <a:rPr lang="de-DE"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64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217844"/>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r>
              <a:rPr lang="de-DE" dirty="0"/>
              <a:t>Queste </a:t>
            </a:r>
            <a:r>
              <a:rPr lang="de-DE" dirty="0" err="1"/>
              <a:t>bandiere </a:t>
            </a:r>
            <a:r>
              <a:rPr lang="de-DE" dirty="0"/>
              <a:t>interne </a:t>
            </a:r>
            <a:r>
              <a:rPr lang="de-DE" dirty="0" err="1"/>
              <a:t>rosse</a:t>
            </a:r>
            <a:r>
              <a:rPr lang="de-DE" dirty="0" err="1"/>
              <a:t> </a:t>
            </a:r>
            <a:r>
              <a:rPr lang="de-DE" dirty="0" err="1"/>
              <a:t> </a:t>
            </a:r>
            <a:r>
              <a:rPr lang="de-DE" dirty="0" err="1"/>
              <a:t>sono</a:t>
            </a:r>
            <a:r>
              <a:rPr lang="de-DE" dirty="0" err="1"/>
              <a:t> per lo più </a:t>
            </a:r>
            <a:r>
              <a:rPr lang="de-DE" dirty="0" err="1"/>
              <a:t>bandiere </a:t>
            </a:r>
            <a:r>
              <a:rPr lang="de-DE" dirty="0" err="1"/>
              <a:t>rosse </a:t>
            </a:r>
            <a:r>
              <a:rPr lang="de-DE" dirty="0" err="1"/>
              <a:t>non tecniche</a:t>
            </a:r>
            <a:r>
              <a:rPr lang="de-DE" dirty="0" err="1"/>
              <a:t> </a:t>
            </a:r>
            <a:r>
              <a:rPr lang="de-DE" dirty="0" err="1"/>
              <a:t> </a:t>
            </a:r>
            <a:r>
              <a:rPr lang="de-DE"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65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147135"/>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r>
              <a:rPr lang="de-DE" dirty="0" err="1"/>
              <a:t>Sostenere</a:t>
            </a:r>
            <a:r>
              <a:rPr lang="de-DE" dirty="0" err="1"/>
              <a:t> da </a:t>
            </a:r>
            <a:r>
              <a:rPr lang="de-DE" dirty="0"/>
              <a:t>parte </a:t>
            </a:r>
            <a:r>
              <a:rPr lang="de-DE" dirty="0" err="1"/>
              <a:t>dei vertici aziendali </a:t>
            </a:r>
            <a:r>
              <a:rPr lang="de-DE" dirty="0"/>
              <a:t>– </a:t>
            </a:r>
            <a:r>
              <a:rPr lang="de-DE" dirty="0" err="1"/>
              <a:t>allocazione </a:t>
            </a:r>
            <a:r>
              <a:rPr lang="de-DE" dirty="0" err="1"/>
              <a:t>delle risorse</a:t>
            </a:r>
            <a:r>
              <a:rPr lang="de-DE" dirty="0" err="1"/>
              <a:t> </a:t>
            </a:r>
            <a:r>
              <a:rPr lang="de-DE" dirty="0"/>
              <a:t>– </a:t>
            </a:r>
            <a:r>
              <a:rPr lang="de-DE" dirty="0" err="1"/>
              <a:t>procedure </a:t>
            </a:r>
            <a:r>
              <a:rPr lang="de-DE" dirty="0"/>
              <a:t>e </a:t>
            </a:r>
            <a:r>
              <a:rPr lang="de-DE" dirty="0" err="1"/>
              <a:t>responsabilità </a:t>
            </a:r>
            <a:r>
              <a:rPr lang="de-DE" dirty="0" err="1"/>
              <a:t>chiare</a:t>
            </a:r>
            <a:r>
              <a:rPr lang="de-DE" dirty="0" err="1"/>
              <a:t> </a:t>
            </a:r>
            <a:r>
              <a:rPr lang="de-DE" dirty="0"/>
              <a:t>e </a:t>
            </a:r>
            <a:r>
              <a:rPr lang="de-DE" dirty="0" err="1"/>
              <a:t>formulazione </a:t>
            </a:r>
            <a:r>
              <a:rPr lang="de-DE" dirty="0" err="1"/>
              <a:t>chiara</a:t>
            </a:r>
            <a:r>
              <a:rPr lang="de-DE" dirty="0" err="1"/>
              <a:t> </a:t>
            </a:r>
            <a:r>
              <a:rPr lang="de-DE" dirty="0" err="1"/>
              <a:t>delle aspettative</a:t>
            </a:r>
            <a:r>
              <a:rPr lang="de-DE" dirty="0" err="1"/>
              <a:t> di</a:t>
            </a:r>
            <a:r>
              <a:rPr lang="de-DE" dirty="0" err="1"/>
              <a:t> </a:t>
            </a:r>
            <a:r>
              <a:rPr lang="de-DE" dirty="0" err="1"/>
              <a:t>nei confronti</a:t>
            </a:r>
            <a:r>
              <a:rPr lang="de-DE" dirty="0" err="1"/>
              <a:t> dei dipendenti</a:t>
            </a:r>
            <a:r>
              <a:rPr lang="de-DE" dirty="0" err="1"/>
              <a:t> </a:t>
            </a:r>
            <a:r>
              <a:rPr lang="de-DE" dirty="0"/>
              <a:t>– </a:t>
            </a:r>
            <a:r>
              <a:rPr lang="de-DE" dirty="0" err="1"/>
              <a:t>chiarire</a:t>
            </a:r>
            <a:r>
              <a:rPr lang="de-DE" dirty="0" err="1"/>
              <a:t> quali</a:t>
            </a:r>
            <a:r>
              <a:rPr lang="de-DE" dirty="0" err="1"/>
              <a:t> regole</a:t>
            </a:r>
            <a:r>
              <a:rPr lang="de-DE" dirty="0" err="1"/>
              <a:t> si applicano</a:t>
            </a:r>
            <a:r>
              <a:rPr lang="de-DE" dirty="0"/>
              <a:t>. – anche </a:t>
            </a:r>
            <a:r>
              <a:rPr lang="de-DE" dirty="0" err="1"/>
              <a:t>effetto </a:t>
            </a:r>
            <a:r>
              <a:rPr lang="de-DE" dirty="0" err="1"/>
              <a:t>deterrente</a:t>
            </a:r>
            <a:r>
              <a:rPr lang="de-DE" dirty="0" err="1"/>
              <a:t> </a:t>
            </a: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66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623634"/>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GB"/>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73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553557"/>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nb-NO" dirty="0"/>
              <a:t>Deepstrike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520166"/>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Syn mi ha inviato con orgoglio un link a un </a:t>
            </a:r>
            <a:r>
              <a:rPr lang="en-GB" sz="1200" b="0" i="0" u="sng" kern="1200" dirty="0">
                <a:solidFill>
                  <a:schemeClr val="tx1"/>
                </a:solidFill>
                <a:effectLst/>
                <a:latin typeface="+mn-lt"/>
                <a:ea typeface="+mn-ea"/>
                <a:cs typeface="+mn-cs"/>
                <a:hlinkClick r:id="rId3"/>
              </a:rPr>
              <a:t>avviso pubblico statunitense su Medusa </a:t>
            </a:r>
            <a:r>
              <a:rPr lang="en-GB" sz="1200" b="0" i="0" kern="1200" dirty="0">
                <a:solidFill>
                  <a:schemeClr val="tx1"/>
                </a:solidFill>
                <a:effectLst/>
                <a:latin typeface="+mn-lt"/>
                <a:ea typeface="+mn-ea"/>
                <a:cs typeface="+mn-cs"/>
              </a:rPr>
              <a:t>pubblicato a marzo. Le autorità informatiche statunitensi hanno affermato che nei quattro anni di attività del gruppo, questo ha hackerato "più di 300 vittime".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947365"/>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I fattori individuali correlati alle minacce interne includono </a:t>
            </a:r>
            <a:r>
              <a:rPr lang="en-GB" dirty="0" err="1"/>
              <a:t>comportamenti</a:t>
            </a:r>
            <a:r>
              <a:rPr lang="en-GB" dirty="0"/>
              <a:t> personali</a:t>
            </a:r>
            <a:r>
              <a:rPr lang="en-GB" dirty="0"/>
              <a:t>, stati psicologici e influenze socioculturali o ideologiche. Questi elementi, documentati nell'ontologia SOFIT, coprono oltre 270 indicatori quali tratti della personalità, rancori personali o </a:t>
            </a:r>
            <a:r>
              <a:rPr lang="en-GB" dirty="0" err="1"/>
              <a:t>comportamenti</a:t>
            </a:r>
            <a:r>
              <a:rPr lang="en-GB" dirty="0" err="1"/>
              <a:t> che segnalano </a:t>
            </a:r>
            <a:r>
              <a:rPr lang="en-GB" dirty="0"/>
              <a:t>disimpegno. Questi fattori hanno lo scopo di cogliere le sfumature nel </a:t>
            </a:r>
            <a:r>
              <a:rPr lang="en-GB" dirty="0" err="1"/>
              <a:t>comportamento</a:t>
            </a:r>
            <a:r>
              <a:rPr lang="en-GB" dirty="0"/>
              <a:t> umano </a:t>
            </a:r>
            <a:r>
              <a:rPr lang="en-GB" dirty="0"/>
              <a:t>che potrebbero aumentare il rischio, e studi che coinvolgono giudizi di esperti hanno indicato che fattori individuali, come tratti della personalità o segni di disagio, sono predittori significativi di potenziali minacce interne. Questi indicatori sono cruciali in quanto spesso segnalano vulnerabilità che possono evolvere in minacce alla sicurezza intenzionali o non intenzionali.</a:t>
            </a:r>
          </a:p>
          <a:p>
            <a:r>
              <a:rPr lang="en-GB" dirty="0"/>
              <a:t>I fattori organizzativi, d'altra parte, includono questioni relative all'ambiente di lavoro, pratiche di gestione e politiche che possono inavvertitamente contribuire o non riuscire a mitigare i rischi interni. Tali fattori comprendono interruzioni della comunicazione, mancanza di politiche di sicurezza chiare e sistemi di supporto ai dipendenti inadeguati, che possono favorire l'insoddisfazione o lo stress. Problemi di supervisione organizzativa, come un monitoraggio insufficiente o la mancanza di </a:t>
            </a:r>
            <a:r>
              <a:rPr lang="en-GB" dirty="0"/>
              <a:t>formazione </a:t>
            </a:r>
            <a:r>
              <a:rPr lang="en-GB" dirty="0" err="1"/>
              <a:t>comportamentale</a:t>
            </a:r>
            <a:r>
              <a:rPr lang="en-GB" dirty="0"/>
              <a:t>, possono esacerbare i rischi non riuscendo ad affrontare i segni di disagio o disimpegno tra i dipendenti. Il modello SOFIT suggerisce che queste pratiche organizzative possono interagire con i fattori individuali, riducendo o intensificando la probabilità di minacce interne a seconda dell'efficacia con cui l'organizzazione le gestisce.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886955"/>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en-GB"/>
          </a:p>
        </p:txBody>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CD235-DFB0-4CAD-A7DE-16C08F537F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019287"/>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372742"/>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Fondamentalmente ci sono due termini che dobbiamo conoscere: se si tratta di caratteristiche personali, si tratta di fattori (interni), mentre se si tratta dell'ambiente, si tratta di fattori (esterni). In realtà, il comportamento delle altre persone è variabile e può essere una combinazione di fattori interni ed esterni. </a:t>
            </a:r>
          </a:p>
          <a:p>
            <a:endParaRPr lang="en-GB" dirty="0"/>
          </a:p>
          <a:p>
            <a:r>
              <a:rPr lang="en-GB" dirty="0"/>
              <a:t>Ecco le tre variabili: </a:t>
            </a:r>
          </a:p>
          <a:p>
            <a:r>
              <a:rPr lang="en-GB" dirty="0"/>
              <a:t>Consenso: persone che si comportano allo stesso modo in situazioni simili. Ad esempio, Jamie ha sempre cancellato i suoi programmi con noi con molte scuse come "Devo fare il bucato", "Ho bisogno di riposare", "</a:t>
            </a:r>
            <a:r>
              <a:rPr lang="en-GB" dirty="0" err="1"/>
              <a:t>Devo </a:t>
            </a:r>
            <a:r>
              <a:rPr lang="en-GB" dirty="0"/>
              <a:t>vedere i miei genitori" e così via. Dopo un mese, ci siamo resi conto che Jamie ha continuato a mostrare lo stesso comportamento nel tempo. Quindi, quando la coerenza è elevata, siamo più propensi ad attribuirla al fattore interno.</a:t>
            </a:r>
          </a:p>
          <a:p>
            <a:endParaRPr lang="en-GB" dirty="0"/>
          </a:p>
          <a:p>
            <a:r>
              <a:rPr lang="en-GB" dirty="0"/>
              <a:t>Distintività: una persona si comporta allo stesso modo in situazioni simili. Ad esempio, Jamie mangia 2 uova strapazzate a colazione a casa ogni giorno, ma l'hai vista mangiare uova strapazzate a casa di un'amica, dove ne mangia solo una. Quindi la distintività è alta per il comportamento di Jamie perché è distinto dal comportamento normale in luoghi diversi.</a:t>
            </a:r>
          </a:p>
          <a:p>
            <a:endParaRPr lang="en-GB" dirty="0"/>
          </a:p>
          <a:p>
            <a:r>
              <a:rPr lang="en-GB" dirty="0"/>
              <a:t>Coerenza: una persona si comporta in questo modo ogni volta che si verifica una situazione. Ad esempio, Jamie è arrivata in ritardo al lavoro, ma insieme ad altre 10 persone che sono tutte in ritardo. C'è un alto grado di consenso, il che significa che molte persone stanno dimostrando lo stesso comportamento. Quando molte persone sono in ritardo, deve esserci qualcosa che ha a che fare con l'ambiente, "potrebbe essere il traffico", "potrebbe essere che non ci sia parcheggio, che il tempo sia brutto". E quando un alto livello di consenso significa che siamo più propensi ad attribuire lo stesso comportamento a un fattore causale (esterno) legato alla situazione.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B21CA-4B3D-4328-9710-3083F58BD15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45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AD9849E-027E-4EFF-AC05-68F556D5DE48}"/>
              </a:ext>
            </a:extLst>
          </p:cNvPr>
          <p:cNvSpPr>
            <a:spLocks noGrp="1"/>
          </p:cNvSpPr>
          <p:nvPr>
            <p:ph type="dt" sz="half" idx="10"/>
          </p:nvPr>
        </p:nvSpPr>
        <p:spPr/>
        <p:txBody>
          <a:bodyPr/>
          <a:lstStyle/>
          <a:p>
            <a:fld id="{0082CF1F-C0A1-412C-9B9D-27D09B4C3E56}" type="datetimeFigureOut">
              <a:rPr lang="de-DE" smtClean="0"/>
              <a:t>04.02.2026</a:t>
            </a:fld>
            <a:endParaRPr lang="de-DE"/>
          </a:p>
        </p:txBody>
      </p:sp>
      <p:sp>
        <p:nvSpPr>
          <p:cNvPr id="3" name="Fußzeilenplatzhalter 2">
            <a:extLst>
              <a:ext uri="{FF2B5EF4-FFF2-40B4-BE49-F238E27FC236}">
                <a16:creationId xmlns:a16="http://schemas.microsoft.com/office/drawing/2014/main" id="{9EE33105-335B-48DC-B5EF-4F376A97454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9999F72-1A39-4AB2-9A88-FD1C777AE864}"/>
              </a:ext>
            </a:extLst>
          </p:cNvPr>
          <p:cNvSpPr>
            <a:spLocks noGrp="1"/>
          </p:cNvSpPr>
          <p:nvPr>
            <p:ph type="sldNum" sz="quarter" idx="12"/>
          </p:nvPr>
        </p:nvSpPr>
        <p:spPr/>
        <p:txBody>
          <a:bodyPr/>
          <a:lstStyle/>
          <a:p>
            <a:fld id="{13C3A7B6-7441-47A3-8614-9B2CBCFC48CE}" type="slidenum">
              <a:rPr lang="de-DE" smtClean="0"/>
              <a:t>‹#›</a:t>
            </a:fld>
            <a:endParaRPr lang="de-DE"/>
          </a:p>
        </p:txBody>
      </p:sp>
    </p:spTree>
    <p:extLst>
      <p:ext uri="{BB962C8B-B14F-4D97-AF65-F5344CB8AC3E}">
        <p14:creationId xmlns:p14="http://schemas.microsoft.com/office/powerpoint/2010/main" val="1799045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0ADF0-5697-4EAB-ADAC-20AEA07A3EB6}"/>
              </a:ext>
            </a:extLst>
          </p:cNvPr>
          <p:cNvSpPr>
            <a:spLocks noGrp="1"/>
          </p:cNvSpPr>
          <p:nvPr>
            <p:ph type="title"/>
          </p:nvPr>
        </p:nvSpPr>
        <p:spPr>
          <a:xfrm>
            <a:off x="1007746" y="548640"/>
            <a:ext cx="4718684" cy="1920240"/>
          </a:xfrm>
        </p:spPr>
        <p:txBody>
          <a:bodyPr anchor="b"/>
          <a:lstStyle>
            <a:lvl1pPr>
              <a:defRPr sz="3840"/>
            </a:lvl1pPr>
          </a:lstStyle>
          <a:p>
            <a:r>
              <a:rPr lang="de-DE"/>
              <a:t>Mastertitelformat bearbeiten</a:t>
            </a:r>
          </a:p>
        </p:txBody>
      </p:sp>
      <p:sp>
        <p:nvSpPr>
          <p:cNvPr id="3" name="Inhaltsplatzhalter 2">
            <a:extLst>
              <a:ext uri="{FF2B5EF4-FFF2-40B4-BE49-F238E27FC236}">
                <a16:creationId xmlns:a16="http://schemas.microsoft.com/office/drawing/2014/main" id="{6982DE37-A7AF-4A79-A79B-C1E4C15151BF}"/>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533A6DA-1703-486D-BCAA-C7963A877B79}"/>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de-DE"/>
              <a:t>Mastertextformat bearbeiten</a:t>
            </a:r>
          </a:p>
        </p:txBody>
      </p:sp>
      <p:sp>
        <p:nvSpPr>
          <p:cNvPr id="5" name="Datumsplatzhalter 4">
            <a:extLst>
              <a:ext uri="{FF2B5EF4-FFF2-40B4-BE49-F238E27FC236}">
                <a16:creationId xmlns:a16="http://schemas.microsoft.com/office/drawing/2014/main" id="{C3878E81-564E-4D19-8B06-8801AE79A842}"/>
              </a:ext>
            </a:extLst>
          </p:cNvPr>
          <p:cNvSpPr>
            <a:spLocks noGrp="1"/>
          </p:cNvSpPr>
          <p:nvPr>
            <p:ph type="dt" sz="half" idx="10"/>
          </p:nvPr>
        </p:nvSpPr>
        <p:spPr/>
        <p:txBody>
          <a:bodyPr/>
          <a:lstStyle/>
          <a:p>
            <a:fld id="{0082CF1F-C0A1-412C-9B9D-27D09B4C3E56}" type="datetimeFigureOut">
              <a:rPr lang="de-DE" smtClean="0"/>
              <a:t>04.02.2026</a:t>
            </a:fld>
            <a:endParaRPr lang="de-DE"/>
          </a:p>
        </p:txBody>
      </p:sp>
      <p:sp>
        <p:nvSpPr>
          <p:cNvPr id="6" name="Fußzeilenplatzhalter 5">
            <a:extLst>
              <a:ext uri="{FF2B5EF4-FFF2-40B4-BE49-F238E27FC236}">
                <a16:creationId xmlns:a16="http://schemas.microsoft.com/office/drawing/2014/main" id="{41B618A4-04FA-4887-A812-0384F937C3D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5F61D31-1358-4A23-8A38-919B971A3926}"/>
              </a:ext>
            </a:extLst>
          </p:cNvPr>
          <p:cNvSpPr>
            <a:spLocks noGrp="1"/>
          </p:cNvSpPr>
          <p:nvPr>
            <p:ph type="sldNum" sz="quarter" idx="12"/>
          </p:nvPr>
        </p:nvSpPr>
        <p:spPr/>
        <p:txBody>
          <a:bodyPr/>
          <a:lstStyle/>
          <a:p>
            <a:fld id="{13C3A7B6-7441-47A3-8614-9B2CBCFC48CE}" type="slidenum">
              <a:rPr lang="de-DE" smtClean="0"/>
              <a:t>‹#›</a:t>
            </a:fld>
            <a:endParaRPr lang="de-DE"/>
          </a:p>
        </p:txBody>
      </p:sp>
    </p:spTree>
    <p:extLst>
      <p:ext uri="{BB962C8B-B14F-4D97-AF65-F5344CB8AC3E}">
        <p14:creationId xmlns:p14="http://schemas.microsoft.com/office/powerpoint/2010/main" val="137554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4B95D-3F33-4F9E-8525-D9C983CCD016}"/>
              </a:ext>
            </a:extLst>
          </p:cNvPr>
          <p:cNvSpPr>
            <a:spLocks noGrp="1"/>
          </p:cNvSpPr>
          <p:nvPr>
            <p:ph type="title"/>
          </p:nvPr>
        </p:nvSpPr>
        <p:spPr>
          <a:xfrm>
            <a:off x="1007746" y="548640"/>
            <a:ext cx="4718684" cy="1920240"/>
          </a:xfrm>
        </p:spPr>
        <p:txBody>
          <a:bodyPr anchor="b"/>
          <a:lstStyle>
            <a:lvl1pPr>
              <a:defRPr sz="3840"/>
            </a:lvl1pPr>
          </a:lstStyle>
          <a:p>
            <a:r>
              <a:rPr lang="de-DE"/>
              <a:t>Mastertitelformat bearbeiten</a:t>
            </a:r>
          </a:p>
        </p:txBody>
      </p:sp>
      <p:sp>
        <p:nvSpPr>
          <p:cNvPr id="3" name="Bildplatzhalter 2">
            <a:extLst>
              <a:ext uri="{FF2B5EF4-FFF2-40B4-BE49-F238E27FC236}">
                <a16:creationId xmlns:a16="http://schemas.microsoft.com/office/drawing/2014/main" id="{D7E61094-C067-4976-94A1-25030F228F67}"/>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de-DE"/>
          </a:p>
        </p:txBody>
      </p:sp>
      <p:sp>
        <p:nvSpPr>
          <p:cNvPr id="4" name="Textplatzhalter 3">
            <a:extLst>
              <a:ext uri="{FF2B5EF4-FFF2-40B4-BE49-F238E27FC236}">
                <a16:creationId xmlns:a16="http://schemas.microsoft.com/office/drawing/2014/main" id="{BBD2F64F-57D1-42FA-B7C6-74092DEC934E}"/>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de-DE"/>
              <a:t>Mastertextformat bearbeiten</a:t>
            </a:r>
          </a:p>
        </p:txBody>
      </p:sp>
      <p:sp>
        <p:nvSpPr>
          <p:cNvPr id="5" name="Datumsplatzhalter 4">
            <a:extLst>
              <a:ext uri="{FF2B5EF4-FFF2-40B4-BE49-F238E27FC236}">
                <a16:creationId xmlns:a16="http://schemas.microsoft.com/office/drawing/2014/main" id="{30271513-EF1D-40C9-9B93-67C6A6BAD1AD}"/>
              </a:ext>
            </a:extLst>
          </p:cNvPr>
          <p:cNvSpPr>
            <a:spLocks noGrp="1"/>
          </p:cNvSpPr>
          <p:nvPr>
            <p:ph type="dt" sz="half" idx="10"/>
          </p:nvPr>
        </p:nvSpPr>
        <p:spPr/>
        <p:txBody>
          <a:bodyPr/>
          <a:lstStyle/>
          <a:p>
            <a:fld id="{0082CF1F-C0A1-412C-9B9D-27D09B4C3E56}" type="datetimeFigureOut">
              <a:rPr lang="de-DE" smtClean="0"/>
              <a:t>04.02.2026</a:t>
            </a:fld>
            <a:endParaRPr lang="de-DE"/>
          </a:p>
        </p:txBody>
      </p:sp>
      <p:sp>
        <p:nvSpPr>
          <p:cNvPr id="6" name="Fußzeilenplatzhalter 5">
            <a:extLst>
              <a:ext uri="{FF2B5EF4-FFF2-40B4-BE49-F238E27FC236}">
                <a16:creationId xmlns:a16="http://schemas.microsoft.com/office/drawing/2014/main" id="{94C7B6ED-5B7B-4DAB-9053-026E336E6EF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8BB14F7-9381-493C-991A-14CE5A92B6DA}"/>
              </a:ext>
            </a:extLst>
          </p:cNvPr>
          <p:cNvSpPr>
            <a:spLocks noGrp="1"/>
          </p:cNvSpPr>
          <p:nvPr>
            <p:ph type="sldNum" sz="quarter" idx="12"/>
          </p:nvPr>
        </p:nvSpPr>
        <p:spPr/>
        <p:txBody>
          <a:bodyPr/>
          <a:lstStyle/>
          <a:p>
            <a:fld id="{13C3A7B6-7441-47A3-8614-9B2CBCFC48CE}" type="slidenum">
              <a:rPr lang="de-DE" smtClean="0"/>
              <a:t>‹#›</a:t>
            </a:fld>
            <a:endParaRPr lang="de-DE"/>
          </a:p>
        </p:txBody>
      </p:sp>
    </p:spTree>
    <p:extLst>
      <p:ext uri="{BB962C8B-B14F-4D97-AF65-F5344CB8AC3E}">
        <p14:creationId xmlns:p14="http://schemas.microsoft.com/office/powerpoint/2010/main" val="81199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8A893-B90D-41E5-8907-23942795F35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903D8F7-BF38-4274-94D1-A6F95247099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6189403-C1D6-46BE-B96B-6BEF4CF6874B}"/>
              </a:ext>
            </a:extLst>
          </p:cNvPr>
          <p:cNvSpPr>
            <a:spLocks noGrp="1"/>
          </p:cNvSpPr>
          <p:nvPr>
            <p:ph type="dt" sz="half" idx="10"/>
          </p:nvPr>
        </p:nvSpPr>
        <p:spPr/>
        <p:txBody>
          <a:bodyPr/>
          <a:lstStyle/>
          <a:p>
            <a:fld id="{0082CF1F-C0A1-412C-9B9D-27D09B4C3E56}" type="datetimeFigureOut">
              <a:rPr lang="de-DE" smtClean="0"/>
              <a:t>04.02.2026</a:t>
            </a:fld>
            <a:endParaRPr lang="de-DE"/>
          </a:p>
        </p:txBody>
      </p:sp>
      <p:sp>
        <p:nvSpPr>
          <p:cNvPr id="5" name="Fußzeilenplatzhalter 4">
            <a:extLst>
              <a:ext uri="{FF2B5EF4-FFF2-40B4-BE49-F238E27FC236}">
                <a16:creationId xmlns:a16="http://schemas.microsoft.com/office/drawing/2014/main" id="{9B0900D0-C276-4BCE-B3D6-6441CDCC55D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645FCC2-5512-4589-A24E-84393C3DE037}"/>
              </a:ext>
            </a:extLst>
          </p:cNvPr>
          <p:cNvSpPr>
            <a:spLocks noGrp="1"/>
          </p:cNvSpPr>
          <p:nvPr>
            <p:ph type="sldNum" sz="quarter" idx="12"/>
          </p:nvPr>
        </p:nvSpPr>
        <p:spPr/>
        <p:txBody>
          <a:bodyPr/>
          <a:lstStyle/>
          <a:p>
            <a:fld id="{13C3A7B6-7441-47A3-8614-9B2CBCFC48CE}" type="slidenum">
              <a:rPr lang="de-DE" smtClean="0"/>
              <a:t>‹#›</a:t>
            </a:fld>
            <a:endParaRPr lang="de-DE"/>
          </a:p>
        </p:txBody>
      </p:sp>
    </p:spTree>
    <p:extLst>
      <p:ext uri="{BB962C8B-B14F-4D97-AF65-F5344CB8AC3E}">
        <p14:creationId xmlns:p14="http://schemas.microsoft.com/office/powerpoint/2010/main" val="1785327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256EE9B-602D-4AF9-91CC-0EE65840DE90}"/>
              </a:ext>
            </a:extLst>
          </p:cNvPr>
          <p:cNvSpPr>
            <a:spLocks noGrp="1"/>
          </p:cNvSpPr>
          <p:nvPr>
            <p:ph type="title" orient="vert"/>
          </p:nvPr>
        </p:nvSpPr>
        <p:spPr>
          <a:xfrm>
            <a:off x="10469880" y="438150"/>
            <a:ext cx="3154680" cy="6974206"/>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E8BE0DB-F633-4F42-9E00-55FE48E08D29}"/>
              </a:ext>
            </a:extLst>
          </p:cNvPr>
          <p:cNvSpPr>
            <a:spLocks noGrp="1"/>
          </p:cNvSpPr>
          <p:nvPr>
            <p:ph type="body" orient="vert" idx="1"/>
          </p:nvPr>
        </p:nvSpPr>
        <p:spPr>
          <a:xfrm>
            <a:off x="1005840" y="438150"/>
            <a:ext cx="9281160" cy="6974206"/>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DD39F19-15A9-4AE5-AB67-489F2C2D6A06}"/>
              </a:ext>
            </a:extLst>
          </p:cNvPr>
          <p:cNvSpPr>
            <a:spLocks noGrp="1"/>
          </p:cNvSpPr>
          <p:nvPr>
            <p:ph type="dt" sz="half" idx="10"/>
          </p:nvPr>
        </p:nvSpPr>
        <p:spPr/>
        <p:txBody>
          <a:bodyPr/>
          <a:lstStyle/>
          <a:p>
            <a:fld id="{0082CF1F-C0A1-412C-9B9D-27D09B4C3E56}" type="datetimeFigureOut">
              <a:rPr lang="de-DE" smtClean="0"/>
              <a:t>04.02.2026</a:t>
            </a:fld>
            <a:endParaRPr lang="de-DE"/>
          </a:p>
        </p:txBody>
      </p:sp>
      <p:sp>
        <p:nvSpPr>
          <p:cNvPr id="5" name="Fußzeilenplatzhalter 4">
            <a:extLst>
              <a:ext uri="{FF2B5EF4-FFF2-40B4-BE49-F238E27FC236}">
                <a16:creationId xmlns:a16="http://schemas.microsoft.com/office/drawing/2014/main" id="{92D0C62C-6EAA-46B4-B303-2AB5FF2D7F1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39CDA0D-042A-4CBD-9FE4-B89BC846F410}"/>
              </a:ext>
            </a:extLst>
          </p:cNvPr>
          <p:cNvSpPr>
            <a:spLocks noGrp="1"/>
          </p:cNvSpPr>
          <p:nvPr>
            <p:ph type="sldNum" sz="quarter" idx="12"/>
          </p:nvPr>
        </p:nvSpPr>
        <p:spPr/>
        <p:txBody>
          <a:bodyPr/>
          <a:lstStyle/>
          <a:p>
            <a:fld id="{13C3A7B6-7441-47A3-8614-9B2CBCFC48CE}" type="slidenum">
              <a:rPr lang="de-DE" smtClean="0"/>
              <a:t>‹#›</a:t>
            </a:fld>
            <a:endParaRPr lang="de-DE"/>
          </a:p>
        </p:txBody>
      </p:sp>
    </p:spTree>
    <p:extLst>
      <p:ext uri="{BB962C8B-B14F-4D97-AF65-F5344CB8AC3E}">
        <p14:creationId xmlns:p14="http://schemas.microsoft.com/office/powerpoint/2010/main" val="4012430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38558" y="-36008"/>
            <a:ext cx="7277392" cy="8255864"/>
          </a:xfrm>
          <a:prstGeom prst="rect">
            <a:avLst/>
          </a:prstGeom>
        </p:spPr>
      </p:pic>
      <p:sp>
        <p:nvSpPr>
          <p:cNvPr id="2" name="Title 1"/>
          <p:cNvSpPr>
            <a:spLocks noGrp="1"/>
          </p:cNvSpPr>
          <p:nvPr>
            <p:ph type="ctrTitle" hasCustomPrompt="1"/>
          </p:nvPr>
        </p:nvSpPr>
        <p:spPr>
          <a:xfrm>
            <a:off x="8543868" y="868128"/>
            <a:ext cx="5188111" cy="3094862"/>
          </a:xfrm>
        </p:spPr>
        <p:txBody>
          <a:bodyPr anchor="b">
            <a:normAutofit/>
          </a:bodyPr>
          <a:lstStyle>
            <a:lvl1pPr algn="l">
              <a:lnSpc>
                <a:spcPct val="90000"/>
              </a:lnSpc>
              <a:defRPr sz="7200" spc="-6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8553783" y="6298601"/>
            <a:ext cx="5188111" cy="1210710"/>
          </a:xfrm>
        </p:spPr>
        <p:txBody>
          <a:bodyPr lIns="91440" rIns="91440">
            <a:normAutofit/>
          </a:bodyPr>
          <a:lstStyle>
            <a:lvl1pPr marL="0" indent="0" algn="l">
              <a:spcBef>
                <a:spcPts val="0"/>
              </a:spcBef>
              <a:spcAft>
                <a:spcPts val="0"/>
              </a:spcAft>
              <a:buNone/>
              <a:defRPr sz="1920" cap="all" spc="120" baseline="0">
                <a:solidFill>
                  <a:schemeClr val="tx1"/>
                </a:solidFill>
                <a:latin typeface="+mn-lt"/>
              </a:defRPr>
            </a:lvl1pPr>
            <a:lvl2pPr marL="548640" indent="0" algn="ctr">
              <a:buNone/>
              <a:defRPr sz="2880"/>
            </a:lvl2pPr>
            <a:lvl3pPr marL="1097280" indent="0" algn="ctr">
              <a:buNone/>
              <a:defRPr sz="2880"/>
            </a:lvl3pPr>
            <a:lvl4pPr marL="1645920" indent="0" algn="ctr">
              <a:buNone/>
              <a:defRPr sz="2400"/>
            </a:lvl4pPr>
            <a:lvl5pPr marL="2194560" indent="0" algn="ctr">
              <a:buNone/>
              <a:defRPr sz="2400"/>
            </a:lvl5pPr>
            <a:lvl6pPr marL="2743200" indent="0" algn="ctr">
              <a:buNone/>
              <a:defRPr sz="2400"/>
            </a:lvl6pPr>
            <a:lvl7pPr marL="3291840" indent="0" algn="ctr">
              <a:buNone/>
              <a:defRPr sz="2400"/>
            </a:lvl7pPr>
            <a:lvl8pPr marL="3840480" indent="0" algn="ctr">
              <a:buNone/>
              <a:defRPr sz="2400"/>
            </a:lvl8pPr>
            <a:lvl9pPr marL="4389120" indent="0" algn="ctr">
              <a:buNone/>
              <a:defRPr sz="24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681"/>
            <a:ext cx="7008876" cy="823473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543129" y="4048218"/>
            <a:ext cx="5188111" cy="1210711"/>
          </a:xfrm>
        </p:spPr>
        <p:txBody>
          <a:bodyPr lIns="91440" rIns="91440">
            <a:noAutofit/>
          </a:bodyPr>
          <a:lstStyle>
            <a:lvl1pPr marL="0" indent="0">
              <a:buNone/>
              <a:defRPr sz="7200" b="1">
                <a:solidFill>
                  <a:schemeClr val="tx2"/>
                </a:solidFill>
              </a:defRPr>
            </a:lvl1pPr>
            <a:lvl2pPr marL="241402" indent="0">
              <a:buNone/>
              <a:defRPr/>
            </a:lvl2pPr>
            <a:lvl3pPr marL="460858" indent="0">
              <a:buNone/>
              <a:defRPr/>
            </a:lvl3pPr>
            <a:lvl4pPr marL="680314" indent="0">
              <a:buNone/>
              <a:defRPr/>
            </a:lvl4pPr>
            <a:lvl5pPr marL="899770"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5471467" y="-12798"/>
            <a:ext cx="2316173" cy="82527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3BFD4C7-9C22-E8F3-26F8-B9FD73F57504}"/>
              </a:ext>
            </a:extLst>
          </p:cNvPr>
          <p:cNvGrpSpPr/>
          <p:nvPr userDrawn="1"/>
        </p:nvGrpSpPr>
        <p:grpSpPr>
          <a:xfrm>
            <a:off x="10972801" y="7594540"/>
            <a:ext cx="2591913" cy="481557"/>
            <a:chOff x="5179092" y="5483822"/>
            <a:chExt cx="3294001" cy="612000"/>
          </a:xfrm>
        </p:grpSpPr>
        <p:pic>
          <p:nvPicPr>
            <p:cNvPr id="5" name="Picture 4">
              <a:extLst>
                <a:ext uri="{FF2B5EF4-FFF2-40B4-BE49-F238E27FC236}">
                  <a16:creationId xmlns:a16="http://schemas.microsoft.com/office/drawing/2014/main" id="{0A9362C1-F84D-F59A-D0AE-C75D13B285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7AAB01AD-EF6D-3770-9C4F-177DFD46EA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31975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6459083" y="2691"/>
            <a:ext cx="8168291" cy="8234977"/>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8364392" y="2015060"/>
            <a:ext cx="5744252" cy="1821978"/>
          </a:xfrm>
        </p:spPr>
        <p:txBody>
          <a:bodyPr anchor="b">
            <a:normAutofit/>
          </a:bodyPr>
          <a:lstStyle>
            <a:lvl1pPr algn="l">
              <a:lnSpc>
                <a:spcPct val="90000"/>
              </a:lnSpc>
              <a:defRPr sz="7200" spc="12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35399" y="-2683"/>
            <a:ext cx="8176949" cy="8245314"/>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8364391" y="4498750"/>
            <a:ext cx="5744254" cy="2709616"/>
          </a:xfrm>
        </p:spPr>
        <p:txBody>
          <a:bodyPr lIns="91440" tIns="0">
            <a:normAutofit/>
          </a:bodyPr>
          <a:lstStyle>
            <a:lvl1pPr marL="0" indent="0">
              <a:spcBef>
                <a:spcPts val="0"/>
              </a:spcBef>
              <a:spcAft>
                <a:spcPts val="0"/>
              </a:spcAft>
              <a:buFont typeface="Courier New" panose="02070309020205020404" pitchFamily="49" charset="0"/>
              <a:buNone/>
              <a:defRPr sz="1920">
                <a:solidFill>
                  <a:schemeClr val="bg1"/>
                </a:solidFill>
              </a:defRPr>
            </a:lvl1pPr>
            <a:lvl2pPr marL="329184" indent="-329184">
              <a:buFont typeface="Courier New" panose="02070309020205020404" pitchFamily="49" charset="0"/>
              <a:buChar char="o"/>
              <a:defRPr sz="1440">
                <a:solidFill>
                  <a:schemeClr val="bg1"/>
                </a:solidFill>
              </a:defRPr>
            </a:lvl2pPr>
            <a:lvl3pPr marL="329184" indent="-329184">
              <a:buFont typeface="Courier New" panose="02070309020205020404" pitchFamily="49" charset="0"/>
              <a:buChar char="o"/>
              <a:defRPr sz="1260">
                <a:solidFill>
                  <a:schemeClr val="bg1"/>
                </a:solidFill>
              </a:defRPr>
            </a:lvl3pPr>
            <a:lvl4pPr marL="329184" indent="-329184">
              <a:buFont typeface="Courier New" panose="02070309020205020404" pitchFamily="49" charset="0"/>
              <a:buChar char="o"/>
              <a:defRPr sz="1260">
                <a:solidFill>
                  <a:schemeClr val="bg1"/>
                </a:solidFill>
              </a:defRPr>
            </a:lvl4pPr>
            <a:lvl5pPr marL="329184" indent="-329184">
              <a:buFont typeface="Courier New" panose="02070309020205020404" pitchFamily="49" charset="0"/>
              <a:buChar char="o"/>
              <a:defRPr sz="1260">
                <a:solidFill>
                  <a:schemeClr val="bg1"/>
                </a:solidFill>
              </a:defRPr>
            </a:lvl5pPr>
          </a:lstStyle>
          <a:p>
            <a:pPr lvl="0"/>
            <a:r>
              <a:rPr lang="en-US" dirty="0"/>
              <a:t>Click to add text</a:t>
            </a:r>
          </a:p>
        </p:txBody>
      </p:sp>
      <p:grpSp>
        <p:nvGrpSpPr>
          <p:cNvPr id="3" name="Group 2">
            <a:extLst>
              <a:ext uri="{FF2B5EF4-FFF2-40B4-BE49-F238E27FC236}">
                <a16:creationId xmlns:a16="http://schemas.microsoft.com/office/drawing/2014/main" id="{2D1226B1-E438-B98C-74AA-15297E2869AC}"/>
              </a:ext>
            </a:extLst>
          </p:cNvPr>
          <p:cNvGrpSpPr/>
          <p:nvPr userDrawn="1"/>
        </p:nvGrpSpPr>
        <p:grpSpPr>
          <a:xfrm>
            <a:off x="10972801" y="7594540"/>
            <a:ext cx="2591913" cy="481557"/>
            <a:chOff x="5179092" y="5483822"/>
            <a:chExt cx="3294001" cy="612000"/>
          </a:xfrm>
        </p:grpSpPr>
        <p:pic>
          <p:nvPicPr>
            <p:cNvPr id="4" name="Picture 3">
              <a:extLst>
                <a:ext uri="{FF2B5EF4-FFF2-40B4-BE49-F238E27FC236}">
                  <a16:creationId xmlns:a16="http://schemas.microsoft.com/office/drawing/2014/main" id="{0E1D0B9D-63B5-DAC2-ED23-816BD7F9EB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BD38B8C8-0F76-05A7-0A45-65FC84BF9C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56913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C1ED5-1427-44D7-97FE-435F9183C233}"/>
              </a:ext>
            </a:extLst>
          </p:cNvPr>
          <p:cNvSpPr>
            <a:spLocks noGrp="1"/>
          </p:cNvSpPr>
          <p:nvPr>
            <p:ph type="ctrTitle"/>
          </p:nvPr>
        </p:nvSpPr>
        <p:spPr>
          <a:xfrm>
            <a:off x="1828800" y="1346836"/>
            <a:ext cx="10972800" cy="2865120"/>
          </a:xfrm>
        </p:spPr>
        <p:txBody>
          <a:bodyPr anchor="b"/>
          <a:lstStyle>
            <a:lvl1pPr algn="ctr">
              <a:defRPr sz="7200"/>
            </a:lvl1pPr>
          </a:lstStyle>
          <a:p>
            <a:r>
              <a:rPr lang="de-DE"/>
              <a:t>Mastertitelformat bearbeiten</a:t>
            </a:r>
          </a:p>
        </p:txBody>
      </p:sp>
      <p:sp>
        <p:nvSpPr>
          <p:cNvPr id="3" name="Untertitel 2">
            <a:extLst>
              <a:ext uri="{FF2B5EF4-FFF2-40B4-BE49-F238E27FC236}">
                <a16:creationId xmlns:a16="http://schemas.microsoft.com/office/drawing/2014/main" id="{DE5B0C5E-3C55-4851-A4AB-A247C9A7F92D}"/>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de-DE"/>
              <a:t>Master-Untertitelformat bearbeiten</a:t>
            </a:r>
          </a:p>
        </p:txBody>
      </p:sp>
      <p:sp>
        <p:nvSpPr>
          <p:cNvPr id="4" name="Datumsplatzhalter 3">
            <a:extLst>
              <a:ext uri="{FF2B5EF4-FFF2-40B4-BE49-F238E27FC236}">
                <a16:creationId xmlns:a16="http://schemas.microsoft.com/office/drawing/2014/main" id="{CFFB3F2D-2023-43CA-B988-9D3677B846CF}"/>
              </a:ext>
            </a:extLst>
          </p:cNvPr>
          <p:cNvSpPr>
            <a:spLocks noGrp="1"/>
          </p:cNvSpPr>
          <p:nvPr>
            <p:ph type="dt" sz="half" idx="10"/>
          </p:nvPr>
        </p:nvSpPr>
        <p:spPr/>
        <p:txBody>
          <a:bodyPr/>
          <a:lstStyle/>
          <a:p>
            <a:fld id="{0082CF1F-C0A1-412C-9B9D-27D09B4C3E56}" type="datetimeFigureOut">
              <a:rPr lang="de-DE" smtClean="0"/>
              <a:t>04.02.2026</a:t>
            </a:fld>
            <a:endParaRPr lang="de-DE"/>
          </a:p>
        </p:txBody>
      </p:sp>
      <p:sp>
        <p:nvSpPr>
          <p:cNvPr id="5" name="Fußzeilenplatzhalter 4">
            <a:extLst>
              <a:ext uri="{FF2B5EF4-FFF2-40B4-BE49-F238E27FC236}">
                <a16:creationId xmlns:a16="http://schemas.microsoft.com/office/drawing/2014/main" id="{7FC58A86-2465-44B7-95D0-3DEEEF1BC73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75693F-9625-45AD-8A36-CE4D40B26304}"/>
              </a:ext>
            </a:extLst>
          </p:cNvPr>
          <p:cNvSpPr>
            <a:spLocks noGrp="1"/>
          </p:cNvSpPr>
          <p:nvPr>
            <p:ph type="sldNum" sz="quarter" idx="12"/>
          </p:nvPr>
        </p:nvSpPr>
        <p:spPr/>
        <p:txBody>
          <a:bodyPr/>
          <a:lstStyle/>
          <a:p>
            <a:fld id="{13C3A7B6-7441-47A3-8614-9B2CBCFC48CE}" type="slidenum">
              <a:rPr lang="de-DE" smtClean="0"/>
              <a:t>‹#›</a:t>
            </a:fld>
            <a:endParaRPr lang="de-DE"/>
          </a:p>
        </p:txBody>
      </p:sp>
    </p:spTree>
    <p:extLst>
      <p:ext uri="{BB962C8B-B14F-4D97-AF65-F5344CB8AC3E}">
        <p14:creationId xmlns:p14="http://schemas.microsoft.com/office/powerpoint/2010/main" val="3805118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5089F-1DD3-4C98-8279-090AC106A1B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202F522-9A5D-42D6-9939-F7BE24E739F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1750315-5C0D-42A1-81B6-B1FE1057E1D0}"/>
              </a:ext>
            </a:extLst>
          </p:cNvPr>
          <p:cNvSpPr>
            <a:spLocks noGrp="1"/>
          </p:cNvSpPr>
          <p:nvPr>
            <p:ph type="dt" sz="half" idx="10"/>
          </p:nvPr>
        </p:nvSpPr>
        <p:spPr/>
        <p:txBody>
          <a:bodyPr/>
          <a:lstStyle/>
          <a:p>
            <a:fld id="{0082CF1F-C0A1-412C-9B9D-27D09B4C3E56}" type="datetimeFigureOut">
              <a:rPr lang="de-DE" smtClean="0"/>
              <a:t>04.02.2026</a:t>
            </a:fld>
            <a:endParaRPr lang="de-DE"/>
          </a:p>
        </p:txBody>
      </p:sp>
      <p:sp>
        <p:nvSpPr>
          <p:cNvPr id="5" name="Fußzeilenplatzhalter 4">
            <a:extLst>
              <a:ext uri="{FF2B5EF4-FFF2-40B4-BE49-F238E27FC236}">
                <a16:creationId xmlns:a16="http://schemas.microsoft.com/office/drawing/2014/main" id="{83B04B32-418A-462B-AB6F-3AEA4E5C4A5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00CFD6D-E4DA-4B47-B06A-F22E0C03640D}"/>
              </a:ext>
            </a:extLst>
          </p:cNvPr>
          <p:cNvSpPr>
            <a:spLocks noGrp="1"/>
          </p:cNvSpPr>
          <p:nvPr>
            <p:ph type="sldNum" sz="quarter" idx="12"/>
          </p:nvPr>
        </p:nvSpPr>
        <p:spPr/>
        <p:txBody>
          <a:bodyPr/>
          <a:lstStyle/>
          <a:p>
            <a:fld id="{13C3A7B6-7441-47A3-8614-9B2CBCFC48CE}" type="slidenum">
              <a:rPr lang="de-DE" smtClean="0"/>
              <a:t>‹#›</a:t>
            </a:fld>
            <a:endParaRPr lang="de-DE"/>
          </a:p>
        </p:txBody>
      </p:sp>
    </p:spTree>
    <p:extLst>
      <p:ext uri="{BB962C8B-B14F-4D97-AF65-F5344CB8AC3E}">
        <p14:creationId xmlns:p14="http://schemas.microsoft.com/office/powerpoint/2010/main" val="428813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5931F-7E1C-4AEF-A143-3106352C9F3A}"/>
              </a:ext>
            </a:extLst>
          </p:cNvPr>
          <p:cNvSpPr>
            <a:spLocks noGrp="1"/>
          </p:cNvSpPr>
          <p:nvPr>
            <p:ph type="title"/>
          </p:nvPr>
        </p:nvSpPr>
        <p:spPr>
          <a:xfrm>
            <a:off x="998220" y="2051686"/>
            <a:ext cx="12618720" cy="3423284"/>
          </a:xfrm>
        </p:spPr>
        <p:txBody>
          <a:bodyPr anchor="b"/>
          <a:lstStyle>
            <a:lvl1pPr>
              <a:defRPr sz="7200"/>
            </a:lvl1pPr>
          </a:lstStyle>
          <a:p>
            <a:r>
              <a:rPr lang="de-DE"/>
              <a:t>Mastertitelformat bearbeiten</a:t>
            </a:r>
          </a:p>
        </p:txBody>
      </p:sp>
      <p:sp>
        <p:nvSpPr>
          <p:cNvPr id="3" name="Textplatzhalter 2">
            <a:extLst>
              <a:ext uri="{FF2B5EF4-FFF2-40B4-BE49-F238E27FC236}">
                <a16:creationId xmlns:a16="http://schemas.microsoft.com/office/drawing/2014/main" id="{81DA5007-395F-46A3-ACEC-EBBF499DEEE8}"/>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06C1746-5F89-484D-91D7-99F8C262172C}"/>
              </a:ext>
            </a:extLst>
          </p:cNvPr>
          <p:cNvSpPr>
            <a:spLocks noGrp="1"/>
          </p:cNvSpPr>
          <p:nvPr>
            <p:ph type="dt" sz="half" idx="10"/>
          </p:nvPr>
        </p:nvSpPr>
        <p:spPr/>
        <p:txBody>
          <a:bodyPr/>
          <a:lstStyle/>
          <a:p>
            <a:fld id="{0082CF1F-C0A1-412C-9B9D-27D09B4C3E56}" type="datetimeFigureOut">
              <a:rPr lang="de-DE" smtClean="0"/>
              <a:t>04.02.2026</a:t>
            </a:fld>
            <a:endParaRPr lang="de-DE"/>
          </a:p>
        </p:txBody>
      </p:sp>
      <p:sp>
        <p:nvSpPr>
          <p:cNvPr id="5" name="Fußzeilenplatzhalter 4">
            <a:extLst>
              <a:ext uri="{FF2B5EF4-FFF2-40B4-BE49-F238E27FC236}">
                <a16:creationId xmlns:a16="http://schemas.microsoft.com/office/drawing/2014/main" id="{9A617DC1-C6EA-4A40-B8A8-D6C53D2D12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1873078-4200-46FC-8170-FA02AA27ABB1}"/>
              </a:ext>
            </a:extLst>
          </p:cNvPr>
          <p:cNvSpPr>
            <a:spLocks noGrp="1"/>
          </p:cNvSpPr>
          <p:nvPr>
            <p:ph type="sldNum" sz="quarter" idx="12"/>
          </p:nvPr>
        </p:nvSpPr>
        <p:spPr/>
        <p:txBody>
          <a:bodyPr/>
          <a:lstStyle/>
          <a:p>
            <a:fld id="{13C3A7B6-7441-47A3-8614-9B2CBCFC48CE}" type="slidenum">
              <a:rPr lang="de-DE" smtClean="0"/>
              <a:t>‹#›</a:t>
            </a:fld>
            <a:endParaRPr lang="de-DE"/>
          </a:p>
        </p:txBody>
      </p:sp>
    </p:spTree>
    <p:extLst>
      <p:ext uri="{BB962C8B-B14F-4D97-AF65-F5344CB8AC3E}">
        <p14:creationId xmlns:p14="http://schemas.microsoft.com/office/powerpoint/2010/main" val="1874366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9DBE4-F9A5-4B21-85D2-486BD742D45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6074228-07B2-4EE8-B4C0-625744748EFB}"/>
              </a:ext>
            </a:extLst>
          </p:cNvPr>
          <p:cNvSpPr>
            <a:spLocks noGrp="1"/>
          </p:cNvSpPr>
          <p:nvPr>
            <p:ph sz="half" idx="1"/>
          </p:nvPr>
        </p:nvSpPr>
        <p:spPr>
          <a:xfrm>
            <a:off x="1005840" y="2190750"/>
            <a:ext cx="6217920" cy="52216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5ED468F-2FA3-4879-996E-2052CA723811}"/>
              </a:ext>
            </a:extLst>
          </p:cNvPr>
          <p:cNvSpPr>
            <a:spLocks noGrp="1"/>
          </p:cNvSpPr>
          <p:nvPr>
            <p:ph sz="half" idx="2"/>
          </p:nvPr>
        </p:nvSpPr>
        <p:spPr>
          <a:xfrm>
            <a:off x="7406640" y="2190750"/>
            <a:ext cx="6217920" cy="52216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3902091-63AF-441B-97CF-EFED2EA4480D}"/>
              </a:ext>
            </a:extLst>
          </p:cNvPr>
          <p:cNvSpPr>
            <a:spLocks noGrp="1"/>
          </p:cNvSpPr>
          <p:nvPr>
            <p:ph type="dt" sz="half" idx="10"/>
          </p:nvPr>
        </p:nvSpPr>
        <p:spPr/>
        <p:txBody>
          <a:bodyPr/>
          <a:lstStyle/>
          <a:p>
            <a:fld id="{0082CF1F-C0A1-412C-9B9D-27D09B4C3E56}" type="datetimeFigureOut">
              <a:rPr lang="de-DE" smtClean="0"/>
              <a:t>04.02.2026</a:t>
            </a:fld>
            <a:endParaRPr lang="de-DE"/>
          </a:p>
        </p:txBody>
      </p:sp>
      <p:sp>
        <p:nvSpPr>
          <p:cNvPr id="6" name="Fußzeilenplatzhalter 5">
            <a:extLst>
              <a:ext uri="{FF2B5EF4-FFF2-40B4-BE49-F238E27FC236}">
                <a16:creationId xmlns:a16="http://schemas.microsoft.com/office/drawing/2014/main" id="{A62DF2E1-0503-4083-93EB-017968F4E0A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ED95923-C6DC-435C-BC7E-21B489D1DC38}"/>
              </a:ext>
            </a:extLst>
          </p:cNvPr>
          <p:cNvSpPr>
            <a:spLocks noGrp="1"/>
          </p:cNvSpPr>
          <p:nvPr>
            <p:ph type="sldNum" sz="quarter" idx="12"/>
          </p:nvPr>
        </p:nvSpPr>
        <p:spPr/>
        <p:txBody>
          <a:bodyPr/>
          <a:lstStyle/>
          <a:p>
            <a:fld id="{13C3A7B6-7441-47A3-8614-9B2CBCFC48CE}" type="slidenum">
              <a:rPr lang="de-DE" smtClean="0"/>
              <a:t>‹#›</a:t>
            </a:fld>
            <a:endParaRPr lang="de-DE"/>
          </a:p>
        </p:txBody>
      </p:sp>
    </p:spTree>
    <p:extLst>
      <p:ext uri="{BB962C8B-B14F-4D97-AF65-F5344CB8AC3E}">
        <p14:creationId xmlns:p14="http://schemas.microsoft.com/office/powerpoint/2010/main" val="3236785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8D706-7AF7-466B-B197-777D3DFD0545}"/>
              </a:ext>
            </a:extLst>
          </p:cNvPr>
          <p:cNvSpPr>
            <a:spLocks noGrp="1"/>
          </p:cNvSpPr>
          <p:nvPr>
            <p:ph type="title"/>
          </p:nvPr>
        </p:nvSpPr>
        <p:spPr>
          <a:xfrm>
            <a:off x="1007746" y="438150"/>
            <a:ext cx="12618720" cy="1590676"/>
          </a:xfrm>
        </p:spPr>
        <p:txBody>
          <a:bodyPr/>
          <a:lstStyle/>
          <a:p>
            <a:r>
              <a:rPr lang="de-DE"/>
              <a:t>Mastertitelformat bearbeiten</a:t>
            </a:r>
          </a:p>
        </p:txBody>
      </p:sp>
      <p:sp>
        <p:nvSpPr>
          <p:cNvPr id="3" name="Textplatzhalter 2">
            <a:extLst>
              <a:ext uri="{FF2B5EF4-FFF2-40B4-BE49-F238E27FC236}">
                <a16:creationId xmlns:a16="http://schemas.microsoft.com/office/drawing/2014/main" id="{7F0AEC7D-1416-4D6B-BF87-D502C32A0DC3}"/>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e-DE"/>
              <a:t>Mastertextformat bearbeiten</a:t>
            </a:r>
          </a:p>
        </p:txBody>
      </p:sp>
      <p:sp>
        <p:nvSpPr>
          <p:cNvPr id="4" name="Inhaltsplatzhalter 3">
            <a:extLst>
              <a:ext uri="{FF2B5EF4-FFF2-40B4-BE49-F238E27FC236}">
                <a16:creationId xmlns:a16="http://schemas.microsoft.com/office/drawing/2014/main" id="{F0CF97F8-0514-4027-8BA9-E5893FA993C2}"/>
              </a:ext>
            </a:extLst>
          </p:cNvPr>
          <p:cNvSpPr>
            <a:spLocks noGrp="1"/>
          </p:cNvSpPr>
          <p:nvPr>
            <p:ph sz="half" idx="2"/>
          </p:nvPr>
        </p:nvSpPr>
        <p:spPr>
          <a:xfrm>
            <a:off x="1007746" y="3006090"/>
            <a:ext cx="6189344" cy="44215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B8F4E35-1202-4186-8A6E-9995C411EC68}"/>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e-DE"/>
              <a:t>Mastertextformat bearbeiten</a:t>
            </a:r>
          </a:p>
        </p:txBody>
      </p:sp>
      <p:sp>
        <p:nvSpPr>
          <p:cNvPr id="6" name="Inhaltsplatzhalter 5">
            <a:extLst>
              <a:ext uri="{FF2B5EF4-FFF2-40B4-BE49-F238E27FC236}">
                <a16:creationId xmlns:a16="http://schemas.microsoft.com/office/drawing/2014/main" id="{96A9FD17-84F2-4C8F-86BB-FE11A93397D7}"/>
              </a:ext>
            </a:extLst>
          </p:cNvPr>
          <p:cNvSpPr>
            <a:spLocks noGrp="1"/>
          </p:cNvSpPr>
          <p:nvPr>
            <p:ph sz="quarter" idx="4"/>
          </p:nvPr>
        </p:nvSpPr>
        <p:spPr>
          <a:xfrm>
            <a:off x="7406640" y="3006090"/>
            <a:ext cx="6219826" cy="44215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9A7FFEC-0AA9-4159-AA7C-A7FFD55639EC}"/>
              </a:ext>
            </a:extLst>
          </p:cNvPr>
          <p:cNvSpPr>
            <a:spLocks noGrp="1"/>
          </p:cNvSpPr>
          <p:nvPr>
            <p:ph type="dt" sz="half" idx="10"/>
          </p:nvPr>
        </p:nvSpPr>
        <p:spPr/>
        <p:txBody>
          <a:bodyPr/>
          <a:lstStyle/>
          <a:p>
            <a:fld id="{0082CF1F-C0A1-412C-9B9D-27D09B4C3E56}" type="datetimeFigureOut">
              <a:rPr lang="de-DE" smtClean="0"/>
              <a:t>04.02.2026</a:t>
            </a:fld>
            <a:endParaRPr lang="de-DE"/>
          </a:p>
        </p:txBody>
      </p:sp>
      <p:sp>
        <p:nvSpPr>
          <p:cNvPr id="8" name="Fußzeilenplatzhalter 7">
            <a:extLst>
              <a:ext uri="{FF2B5EF4-FFF2-40B4-BE49-F238E27FC236}">
                <a16:creationId xmlns:a16="http://schemas.microsoft.com/office/drawing/2014/main" id="{BFC21E7C-2EE0-4C15-81B6-111399ED3D9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98BB33E-7F4E-4FBA-9BF5-5D6D7ACC2F9F}"/>
              </a:ext>
            </a:extLst>
          </p:cNvPr>
          <p:cNvSpPr>
            <a:spLocks noGrp="1"/>
          </p:cNvSpPr>
          <p:nvPr>
            <p:ph type="sldNum" sz="quarter" idx="12"/>
          </p:nvPr>
        </p:nvSpPr>
        <p:spPr/>
        <p:txBody>
          <a:bodyPr/>
          <a:lstStyle/>
          <a:p>
            <a:fld id="{13C3A7B6-7441-47A3-8614-9B2CBCFC48CE}" type="slidenum">
              <a:rPr lang="de-DE" smtClean="0"/>
              <a:t>‹#›</a:t>
            </a:fld>
            <a:endParaRPr lang="de-DE"/>
          </a:p>
        </p:txBody>
      </p:sp>
    </p:spTree>
    <p:extLst>
      <p:ext uri="{BB962C8B-B14F-4D97-AF65-F5344CB8AC3E}">
        <p14:creationId xmlns:p14="http://schemas.microsoft.com/office/powerpoint/2010/main" val="1365308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ACE78-105F-46B1-BD65-D35AFA613E3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F05A45-01B0-4640-9966-C2AD69727A6A}"/>
              </a:ext>
            </a:extLst>
          </p:cNvPr>
          <p:cNvSpPr>
            <a:spLocks noGrp="1"/>
          </p:cNvSpPr>
          <p:nvPr>
            <p:ph type="dt" sz="half" idx="10"/>
          </p:nvPr>
        </p:nvSpPr>
        <p:spPr/>
        <p:txBody>
          <a:bodyPr/>
          <a:lstStyle/>
          <a:p>
            <a:fld id="{0082CF1F-C0A1-412C-9B9D-27D09B4C3E56}" type="datetimeFigureOut">
              <a:rPr lang="de-DE" smtClean="0"/>
              <a:t>04.02.2026</a:t>
            </a:fld>
            <a:endParaRPr lang="de-DE"/>
          </a:p>
        </p:txBody>
      </p:sp>
      <p:sp>
        <p:nvSpPr>
          <p:cNvPr id="4" name="Fußzeilenplatzhalter 3">
            <a:extLst>
              <a:ext uri="{FF2B5EF4-FFF2-40B4-BE49-F238E27FC236}">
                <a16:creationId xmlns:a16="http://schemas.microsoft.com/office/drawing/2014/main" id="{9B7844A0-32AC-4EC6-8491-C1BC38B95D5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AA58772-8F98-4E2C-B4BF-566D07C0F9A1}"/>
              </a:ext>
            </a:extLst>
          </p:cNvPr>
          <p:cNvSpPr>
            <a:spLocks noGrp="1"/>
          </p:cNvSpPr>
          <p:nvPr>
            <p:ph type="sldNum" sz="quarter" idx="12"/>
          </p:nvPr>
        </p:nvSpPr>
        <p:spPr/>
        <p:txBody>
          <a:bodyPr/>
          <a:lstStyle/>
          <a:p>
            <a:fld id="{13C3A7B6-7441-47A3-8614-9B2CBCFC48CE}" type="slidenum">
              <a:rPr lang="de-DE" smtClean="0"/>
              <a:t>‹#›</a:t>
            </a:fld>
            <a:endParaRPr lang="de-DE"/>
          </a:p>
        </p:txBody>
      </p:sp>
    </p:spTree>
    <p:extLst>
      <p:ext uri="{BB962C8B-B14F-4D97-AF65-F5344CB8AC3E}">
        <p14:creationId xmlns:p14="http://schemas.microsoft.com/office/powerpoint/2010/main" val="297090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slideMaster1.xml><?xml version="1.0" encoding="utf-8"?>
<p:sldMaster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03302C-615A-C3E1-7C63-7D8DE8CC811A}"/>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93B5B20A-6EBA-D301-1627-ECECD33A53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87BFED39-5426-F4A5-F4DF-7BD27BF6E3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21AC22F-B4AF-4173-A847-728F185F0A35}"/>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de-DE"/>
              <a:t>Modifica formato titolo master</a:t>
            </a:r>
          </a:p>
        </p:txBody>
      </p:sp>
      <p:sp>
        <p:nvSpPr>
          <p:cNvPr id="3" name="Textplatzhalter 2">
            <a:extLst>
              <a:ext uri="{FF2B5EF4-FFF2-40B4-BE49-F238E27FC236}">
                <a16:creationId xmlns:a16="http://schemas.microsoft.com/office/drawing/2014/main" id="{F52145A8-7B75-44EE-8F7B-D9F15AA809E1}"/>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de-DE"/>
              <a:t>Modifica formato testo master</a:t>
            </a:r>
          </a:p>
          <a:p>
            <a:pPr lvl="1"/>
            <a:r>
              <a:rPr lang="de-DE"/>
              <a:t>Secondo livello</a:t>
            </a:r>
          </a:p>
          <a:p>
            <a:pPr lvl="2"/>
            <a:r>
              <a:rPr lang="de-DE"/>
              <a:t>Terzo livello</a:t>
            </a:r>
          </a:p>
          <a:p>
            <a:pPr lvl="3"/>
            <a:r>
              <a:rPr lang="de-DE"/>
              <a:t>Quarto livello</a:t>
            </a:r>
          </a:p>
          <a:p>
            <a:pPr lvl="4"/>
            <a:r>
              <a:rPr lang="de-DE"/>
              <a:t>Quinto livello</a:t>
            </a:r>
          </a:p>
        </p:txBody>
      </p:sp>
      <p:sp>
        <p:nvSpPr>
          <p:cNvPr id="4" name="Datumsplatzhalter 3">
            <a:extLst>
              <a:ext uri="{FF2B5EF4-FFF2-40B4-BE49-F238E27FC236}">
                <a16:creationId xmlns:a16="http://schemas.microsoft.com/office/drawing/2014/main" id="{35F228DD-3FC9-4502-83D4-87CD297EF243}"/>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0082CF1F-C0A1-412C-9B9D-27D09B4C3E56}" type="datetimeFigureOut">
              <a:rPr lang="de-DE" smtClean="0"/>
              <a:t>04.02.2026</a:t>
            </a:fld>
            <a:endParaRPr lang="de-DE"/>
          </a:p>
        </p:txBody>
      </p:sp>
      <p:sp>
        <p:nvSpPr>
          <p:cNvPr id="5" name="Fußzeilenplatzhalter 4">
            <a:extLst>
              <a:ext uri="{FF2B5EF4-FFF2-40B4-BE49-F238E27FC236}">
                <a16:creationId xmlns:a16="http://schemas.microsoft.com/office/drawing/2014/main" id="{C177EF07-7D05-4484-ACDC-58684DE78462}"/>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F3D5628-C7AA-4213-8B9D-F2D3BBEDE31D}"/>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13C3A7B6-7441-47A3-8614-9B2CBCFC48CE}" type="slidenum">
              <a:rPr lang="de-DE" smtClean="0"/>
              <a:t>‹#›</a:t>
            </a:fld>
            <a:endParaRPr lang="de-DE"/>
          </a:p>
        </p:txBody>
      </p:sp>
      <p:grpSp>
        <p:nvGrpSpPr>
          <p:cNvPr id="7" name="Group 6">
            <a:extLst>
              <a:ext uri="{FF2B5EF4-FFF2-40B4-BE49-F238E27FC236}">
                <a16:creationId xmlns:a16="http://schemas.microsoft.com/office/drawing/2014/main" id="{9BD6424F-21ED-3FCA-9D27-1BD815F155E5}"/>
              </a:ext>
            </a:extLst>
          </p:cNvPr>
          <p:cNvGrpSpPr/>
          <p:nvPr userDrawn="1"/>
        </p:nvGrpSpPr>
        <p:grpSpPr>
          <a:xfrm>
            <a:off x="10972801" y="7594540"/>
            <a:ext cx="2591913" cy="481557"/>
            <a:chOff x="5179092" y="5483822"/>
            <a:chExt cx="3294001" cy="612000"/>
          </a:xfrm>
        </p:grpSpPr>
        <p:pic>
          <p:nvPicPr>
            <p:cNvPr id="8" name="Picture 7">
              <a:extLst>
                <a:ext uri="{FF2B5EF4-FFF2-40B4-BE49-F238E27FC236}">
                  <a16:creationId xmlns:a16="http://schemas.microsoft.com/office/drawing/2014/main" id="{0E0611D9-35F8-F0DE-02B9-74692D9A140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9" name="Picture 8">
              <a:extLst>
                <a:ext uri="{FF2B5EF4-FFF2-40B4-BE49-F238E27FC236}">
                  <a16:creationId xmlns:a16="http://schemas.microsoft.com/office/drawing/2014/main" id="{0AAAA2D1-EA41-EFE8-AB45-84D7933C6C9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61955507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mc:AlternateContent xmlns:mc="http://schemas.openxmlformats.org/markup-compatibility/2006" xmlns:p14="http://schemas.microsoft.com/office/powerpoint/2010/main">
    <mc:Choice Requires="p14">
      <p:transition spd="slow" p14:dur="1500">
        <p:random/>
      </p:transition>
    </mc:Choice>
    <mc:Fallback>
      <p:transition spd="slow">
        <p:random/>
      </p:transition>
    </mc:Fallback>
  </mc:AlternateConten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de-DE"/>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35.gif"/><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customXml" Target="../ink/ink1.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2.png"/><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8.png"/><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62.png"/><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5bEZbFxSJYM?feature=oembed" TargetMode="External"/><Relationship Id="rId1" Type="http://schemas.openxmlformats.org/officeDocument/2006/relationships/tags" Target="../tags/tag15.xml"/><Relationship Id="rId6" Type="http://schemas.openxmlformats.org/officeDocument/2006/relationships/image" Target="../media/image65.png"/><Relationship Id="rId5" Type="http://schemas.openxmlformats.org/officeDocument/2006/relationships/customXml" Target="../ink/ink2.xml"/><Relationship Id="rId4" Type="http://schemas.openxmlformats.org/officeDocument/2006/relationships/image" Target="../media/image64.jpe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3.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18.xml"/><Relationship Id="rId5" Type="http://schemas.openxmlformats.org/officeDocument/2006/relationships/image" Target="../media/image75.png"/><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0.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2.xml"/><Relationship Id="rId5" Type="http://schemas.openxmlformats.org/officeDocument/2006/relationships/image" Target="../media/image83.png"/><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1.png"/><Relationship Id="rId5" Type="http://schemas.openxmlformats.org/officeDocument/2006/relationships/image" Target="../media/image85.png"/><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8.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95.png"/><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9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27.xml"/><Relationship Id="rId5" Type="http://schemas.openxmlformats.org/officeDocument/2006/relationships/image" Target="../media/image78.jpeg"/><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99.png"/></Relationships>
</file>

<file path=ppt/slides/_rels/slide5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5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106.png"/><Relationship Id="rId4" Type="http://schemas.openxmlformats.org/officeDocument/2006/relationships/hyperlink" Target="https://darknetdiaries.com/episode/48/"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5.xml"/><Relationship Id="rId1" Type="http://schemas.openxmlformats.org/officeDocument/2006/relationships/tags" Target="../tags/tag29.xml"/><Relationship Id="rId5" Type="http://schemas.openxmlformats.org/officeDocument/2006/relationships/image" Target="../media/image2.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5.xml"/><Relationship Id="rId1" Type="http://schemas.openxmlformats.org/officeDocument/2006/relationships/tags" Target="../tags/tag31.xml"/><Relationship Id="rId5" Type="http://schemas.openxmlformats.org/officeDocument/2006/relationships/image" Target="../media/image2.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9.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Layout" Target="../slideLayouts/slideLayout5.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2.png"/><Relationship Id="rId2" Type="http://schemas.openxmlformats.org/officeDocument/2006/relationships/image" Target="../media/image111.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114.png"/><Relationship Id="rId4" Type="http://schemas.openxmlformats.org/officeDocument/2006/relationships/image" Target="../media/image113.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slideLayout" Target="../slideLayouts/slideLayout5.xml"/><Relationship Id="rId1" Type="http://schemas.openxmlformats.org/officeDocument/2006/relationships/tags" Target="../tags/tag35.xml"/><Relationship Id="rId5" Type="http://schemas.openxmlformats.org/officeDocument/2006/relationships/image" Target="../media/image2.png"/><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6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40.xml"/><Relationship Id="rId5" Type="http://schemas.openxmlformats.org/officeDocument/2006/relationships/image" Target="../media/image2.png"/><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slideLayout" Target="../slideLayouts/slideLayout5.xml"/><Relationship Id="rId1" Type="http://schemas.openxmlformats.org/officeDocument/2006/relationships/tags" Target="../tags/tag41.xml"/><Relationship Id="rId5" Type="http://schemas.openxmlformats.org/officeDocument/2006/relationships/image" Target="../media/image2.png"/><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slideLayout" Target="../slideLayouts/slideLayout5.xml"/><Relationship Id="rId1" Type="http://schemas.openxmlformats.org/officeDocument/2006/relationships/tags" Target="../tags/tag44.xml"/><Relationship Id="rId5" Type="http://schemas.openxmlformats.org/officeDocument/2006/relationships/image" Target="../media/image2.png"/><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6.xml"/><Relationship Id="rId4" Type="http://schemas.openxmlformats.org/officeDocument/2006/relationships/image" Target="../media/image120.png"/></Relationships>
</file>

<file path=ppt/slides/_rels/slide7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7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7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7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5.xml"/><Relationship Id="rId1" Type="http://schemas.openxmlformats.org/officeDocument/2006/relationships/tags" Target="../tags/tag50.xml"/></Relationships>
</file>

<file path=ppt/slides/_rels/slide7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5.xml"/><Relationship Id="rId5" Type="http://schemas.openxmlformats.org/officeDocument/2006/relationships/image" Target="../media/image124.png"/><Relationship Id="rId4" Type="http://schemas.openxmlformats.org/officeDocument/2006/relationships/image" Target="../media/image123.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5.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8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1.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9.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5.xml"/><Relationship Id="rId4" Type="http://schemas.openxmlformats.org/officeDocument/2006/relationships/image" Target="../media/image117.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2.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16="http://schemas.microsoft.com/office/drawing/2014/main" xmlns:adec="http://schemas.microsoft.com/office/drawing/2017/decorative"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946025" y="868128"/>
            <a:ext cx="5714743" cy="3094862"/>
          </a:xfrm>
        </p:spPr>
        <p:txBody>
          <a:bodyPr anchor="t">
            <a:noAutofit/>
          </a:bodyPr>
          <a:lstStyle/>
          <a:p>
            <a:endParaRPr lang="en-US" sz="2800" dirty="0"/>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946025" y="5378105"/>
            <a:ext cx="6248440" cy="1210710"/>
          </a:xfrm>
        </p:spPr>
        <p:txBody>
          <a:bodyPr>
            <a:normAutofit/>
          </a:bodyPr>
          <a:lstStyle/>
          <a:p>
            <a:r>
              <a:rPr lang="en-US" dirty="0"/>
              <a:t>Presentazione a cura di: </a:t>
            </a:r>
          </a:p>
          <a:p>
            <a:r>
              <a:rPr lang="en-US" sz="2400" b="1" cap="none" dirty="0" err="1"/>
              <a:t>RicardoLugo</a:t>
            </a:r>
            <a:endParaRPr lang="en-US" sz="1700" cap="none" dirty="0"/>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7946025" y="1954289"/>
            <a:ext cx="6684375" cy="1210711"/>
          </a:xfrm>
        </p:spPr>
        <p:txBody>
          <a:bodyPr/>
          <a:lstStyle/>
          <a:p>
            <a:r>
              <a:rPr lang="en-US" sz="4800" dirty="0">
                <a:solidFill>
                  <a:schemeClr val="tx1"/>
                </a:solidFill>
              </a:rPr>
              <a:t>Argomento 6: Minacce interne - </a:t>
            </a:r>
          </a:p>
          <a:p>
            <a:r>
              <a:rPr lang="en-US" sz="4800" dirty="0">
                <a:solidFill>
                  <a:schemeClr val="tx1"/>
                </a:solidFill>
              </a:rPr>
              <a:t>Prevenzione, individuazione, mitigazione</a:t>
            </a:r>
          </a:p>
          <a:p>
            <a:endParaRPr lang="en-US" sz="4800" dirty="0">
              <a:solidFill>
                <a:schemeClr val="tx1"/>
              </a:solidFill>
            </a:endParaRP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4209308" y="-13391"/>
            <a:ext cx="3063696" cy="8230609"/>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sz="2160" dirty="0"/>
          </a:p>
        </p:txBody>
      </p:sp>
      <p:grpSp>
        <p:nvGrpSpPr>
          <p:cNvPr id="2" name="Group 1">
            <a:extLst>
              <a:ext uri="{FF2B5EF4-FFF2-40B4-BE49-F238E27FC236}">
                <a16:creationId xmlns:a16="http://schemas.microsoft.com/office/drawing/2014/main" id="{ABF25152-ECFC-F87E-6A60-9E7B0D98374B}"/>
              </a:ext>
            </a:extLst>
          </p:cNvPr>
          <p:cNvGrpSpPr/>
          <p:nvPr/>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8" name="Picture Placeholder 7" descr="A screenshot of a computer training&#10;&#10;Description automatically generated">
            <a:extLst>
              <a:ext uri="{FF2B5EF4-FFF2-40B4-BE49-F238E27FC236}">
                <a16:creationId xmlns:a16="http://schemas.microsoft.com/office/drawing/2014/main" id="{50970EFB-319E-7174-E221-FC24ED09B21B}"/>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03979848"/>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C99E8F-61B6-4929-5320-6A28CB5B8C00}"/>
              </a:ext>
            </a:extLst>
          </p:cNvPr>
          <p:cNvPicPr>
            <a:picLocks noChangeAspect="1"/>
          </p:cNvPicPr>
          <p:nvPr/>
        </p:nvPicPr>
        <p:blipFill>
          <a:blip r:embed="rId3">
            <a:alphaModFix amt="26000"/>
          </a:blip>
          <a:stretch>
            <a:fillRect/>
          </a:stretch>
        </p:blipFill>
        <p:spPr>
          <a:xfrm>
            <a:off x="0" y="0"/>
            <a:ext cx="14630400" cy="8229600"/>
          </a:xfrm>
          <a:prstGeom prst="rect">
            <a:avLst/>
          </a:prstGeom>
        </p:spPr>
      </p:pic>
      <p:sp>
        <p:nvSpPr>
          <p:cNvPr id="2" name="Tittel 1"/>
          <p:cNvSpPr>
            <a:spLocks noGrp="1"/>
          </p:cNvSpPr>
          <p:nvPr>
            <p:ph type="title"/>
          </p:nvPr>
        </p:nvSpPr>
        <p:spPr/>
        <p:txBody>
          <a:bodyPr/>
          <a:lstStyle/>
          <a:p>
            <a:r>
              <a:rPr lang="nb-NO" dirty="0"/>
              <a:t>Paradigma di interazione</a:t>
            </a:r>
          </a:p>
        </p:txBody>
      </p:sp>
      <p:sp>
        <p:nvSpPr>
          <p:cNvPr id="3" name="Plassholder for innhold 2"/>
          <p:cNvSpPr>
            <a:spLocks noGrp="1"/>
          </p:cNvSpPr>
          <p:nvPr>
            <p:ph idx="1"/>
          </p:nvPr>
        </p:nvSpPr>
        <p:spPr>
          <a:xfrm>
            <a:off x="1005840" y="1702191"/>
            <a:ext cx="12618720" cy="5710165"/>
          </a:xfrm>
        </p:spPr>
        <p:txBody>
          <a:bodyPr>
            <a:normAutofit/>
          </a:bodyPr>
          <a:lstStyle/>
          <a:p>
            <a:pPr marL="0" indent="0" algn="ctr">
              <a:buNone/>
            </a:pPr>
            <a:r>
              <a:rPr lang="nb-NO" sz="11520" dirty="0"/>
              <a:t>B= f(P x S)</a:t>
            </a:r>
          </a:p>
          <a:p>
            <a:pPr marL="0" indent="0">
              <a:buNone/>
            </a:pPr>
            <a:r>
              <a:rPr lang="nb-NO" sz="5280" dirty="0"/>
              <a:t>Modello diatesi-stress</a:t>
            </a:r>
          </a:p>
          <a:p>
            <a:pPr marL="0" indent="0">
              <a:buNone/>
            </a:pPr>
            <a:endParaRPr lang="nb-NO" sz="4800" dirty="0"/>
          </a:p>
          <a:p>
            <a:pPr marL="0" indent="0">
              <a:buNone/>
            </a:pPr>
            <a:endParaRPr lang="nb-NO" sz="4800" dirty="0"/>
          </a:p>
        </p:txBody>
      </p:sp>
      <p:pic>
        <p:nvPicPr>
          <p:cNvPr id="2050" name="Picture 2" descr="Diathesis stress model. Emotional of positive parenting with model of trust  protection 47382642 Vector Art at Vecteezy">
            <a:extLst>
              <a:ext uri="{FF2B5EF4-FFF2-40B4-BE49-F238E27FC236}">
                <a16:creationId xmlns:a16="http://schemas.microsoft.com/office/drawing/2014/main" id="{ACBEDAF1-3AE2-EB11-7EB8-4C0254B6A1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601"/>
          <a:stretch/>
        </p:blipFill>
        <p:spPr bwMode="auto">
          <a:xfrm>
            <a:off x="1" y="5219114"/>
            <a:ext cx="8215532" cy="30104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diathesis–stress model of disease. People who are resilient to... |  Download Scientific Diagram">
            <a:extLst>
              <a:ext uri="{FF2B5EF4-FFF2-40B4-BE49-F238E27FC236}">
                <a16:creationId xmlns:a16="http://schemas.microsoft.com/office/drawing/2014/main" id="{D7E65272-08FA-6767-531E-D0A2B6855F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3070" y="3509889"/>
            <a:ext cx="4719712" cy="47197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32556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randombar(horizontal)">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9B7632-A93B-32ED-A8F2-1844547AA286}"/>
              </a:ext>
            </a:extLst>
          </p:cNvPr>
          <p:cNvPicPr>
            <a:picLocks noChangeAspect="1"/>
          </p:cNvPicPr>
          <p:nvPr/>
        </p:nvPicPr>
        <p:blipFill>
          <a:blip r:embed="rId4">
            <a:alphaModFix amt="22000"/>
          </a:blip>
          <a:stretch>
            <a:fillRect/>
          </a:stretch>
        </p:blipFill>
        <p:spPr>
          <a:xfrm>
            <a:off x="0" y="0"/>
            <a:ext cx="14630400" cy="8229600"/>
          </a:xfrm>
          <a:prstGeom prst="rect">
            <a:avLst/>
          </a:prstGeom>
        </p:spPr>
      </p:pic>
      <p:sp>
        <p:nvSpPr>
          <p:cNvPr id="2" name="Title 1">
            <a:extLst>
              <a:ext uri="{FF2B5EF4-FFF2-40B4-BE49-F238E27FC236}">
                <a16:creationId xmlns:a16="http://schemas.microsoft.com/office/drawing/2014/main" id="{60C3DF5E-B51A-7EC2-0262-0CEE7A393324}"/>
              </a:ext>
            </a:extLst>
          </p:cNvPr>
          <p:cNvSpPr>
            <a:spLocks noGrp="1"/>
          </p:cNvSpPr>
          <p:nvPr>
            <p:ph type="title"/>
          </p:nvPr>
        </p:nvSpPr>
        <p:spPr/>
        <p:txBody>
          <a:bodyPr/>
          <a:lstStyle/>
          <a:p>
            <a:r>
              <a:rPr lang="nb-NO" dirty="0"/>
              <a:t>Interazioni... SOFIT (Greitzer 2019)</a:t>
            </a:r>
            <a:endParaRPr lang="en-GB" dirty="0"/>
          </a:p>
        </p:txBody>
      </p:sp>
      <p:pic>
        <p:nvPicPr>
          <p:cNvPr id="5" name="Picture 4">
            <a:extLst>
              <a:ext uri="{FF2B5EF4-FFF2-40B4-BE49-F238E27FC236}">
                <a16:creationId xmlns:a16="http://schemas.microsoft.com/office/drawing/2014/main" id="{FA500A6A-C318-F23C-C4E8-702DB0D1F8AC}"/>
              </a:ext>
            </a:extLst>
          </p:cNvPr>
          <p:cNvPicPr>
            <a:picLocks noChangeAspect="1"/>
          </p:cNvPicPr>
          <p:nvPr/>
        </p:nvPicPr>
        <p:blipFill>
          <a:blip r:embed="rId5"/>
          <a:stretch>
            <a:fillRect/>
          </a:stretch>
        </p:blipFill>
        <p:spPr>
          <a:xfrm>
            <a:off x="349857" y="1961240"/>
            <a:ext cx="9130912" cy="5830211"/>
          </a:xfrm>
          <a:prstGeom prst="rect">
            <a:avLst/>
          </a:prstGeom>
        </p:spPr>
      </p:pic>
      <p:pic>
        <p:nvPicPr>
          <p:cNvPr id="7" name="Content Placeholder 6">
            <a:extLst>
              <a:ext uri="{FF2B5EF4-FFF2-40B4-BE49-F238E27FC236}">
                <a16:creationId xmlns:a16="http://schemas.microsoft.com/office/drawing/2014/main" id="{09C4D219-B385-F71B-C357-C7106B9F84AE}"/>
              </a:ext>
            </a:extLst>
          </p:cNvPr>
          <p:cNvPicPr>
            <a:picLocks noGrp="1" noChangeAspect="1"/>
          </p:cNvPicPr>
          <p:nvPr>
            <p:ph idx="1"/>
          </p:nvPr>
        </p:nvPicPr>
        <p:blipFill>
          <a:blip r:embed="rId6"/>
          <a:stretch>
            <a:fillRect/>
          </a:stretch>
        </p:blipFill>
        <p:spPr>
          <a:xfrm>
            <a:off x="4379976" y="1597363"/>
            <a:ext cx="9447565" cy="6557963"/>
          </a:xfrm>
        </p:spPr>
      </p:pic>
    </p:spTree>
    <p:custDataLst>
      <p:tags r:id="rId1"/>
    </p:custDataLst>
    <p:extLst>
      <p:ext uri="{BB962C8B-B14F-4D97-AF65-F5344CB8AC3E}">
        <p14:creationId xmlns:p14="http://schemas.microsoft.com/office/powerpoint/2010/main" val="12742771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290312-240E-5D15-85E5-C55935BE564F}"/>
              </a:ext>
            </a:extLst>
          </p:cNvPr>
          <p:cNvPicPr>
            <a:picLocks noChangeAspect="1"/>
          </p:cNvPicPr>
          <p:nvPr/>
        </p:nvPicPr>
        <p:blipFill>
          <a:blip r:embed="rId3">
            <a:alphaModFix amt="17000"/>
          </a:blip>
          <a:stretch>
            <a:fillRect/>
          </a:stretch>
        </p:blipFill>
        <p:spPr>
          <a:xfrm>
            <a:off x="0" y="0"/>
            <a:ext cx="14630400" cy="8229600"/>
          </a:xfrm>
          <a:prstGeom prst="rect">
            <a:avLst/>
          </a:prstGeom>
        </p:spPr>
      </p:pic>
      <p:pic>
        <p:nvPicPr>
          <p:cNvPr id="4" name="Bilde 3"/>
          <p:cNvPicPr>
            <a:picLocks noChangeAspect="1"/>
          </p:cNvPicPr>
          <p:nvPr/>
        </p:nvPicPr>
        <p:blipFill>
          <a:blip r:embed="rId4"/>
          <a:stretch>
            <a:fillRect/>
          </a:stretch>
        </p:blipFill>
        <p:spPr>
          <a:xfrm>
            <a:off x="3582956" y="-200847"/>
            <a:ext cx="11450447" cy="8598398"/>
          </a:xfrm>
          <a:prstGeom prst="rect">
            <a:avLst/>
          </a:prstGeom>
        </p:spPr>
      </p:pic>
      <p:sp>
        <p:nvSpPr>
          <p:cNvPr id="2" name="Tittel 1"/>
          <p:cNvSpPr>
            <a:spLocks noGrp="1"/>
          </p:cNvSpPr>
          <p:nvPr>
            <p:ph type="title"/>
          </p:nvPr>
        </p:nvSpPr>
        <p:spPr>
          <a:xfrm>
            <a:off x="1005839" y="438150"/>
            <a:ext cx="4637315" cy="1590676"/>
          </a:xfrm>
        </p:spPr>
        <p:txBody>
          <a:bodyPr/>
          <a:lstStyle/>
          <a:p>
            <a:r>
              <a:rPr lang="nb-NO" dirty="0"/>
              <a:t>Determinismo reciproco</a:t>
            </a:r>
            <a:endParaRPr lang="en-GB" dirty="0"/>
          </a:p>
        </p:txBody>
      </p:sp>
    </p:spTree>
    <p:extLst>
      <p:ext uri="{BB962C8B-B14F-4D97-AF65-F5344CB8AC3E}">
        <p14:creationId xmlns:p14="http://schemas.microsoft.com/office/powerpoint/2010/main" val="13004609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AED2FA-ECAD-3F63-0745-D6969416429A}"/>
              </a:ext>
            </a:extLst>
          </p:cNvPr>
          <p:cNvPicPr>
            <a:picLocks noChangeAspect="1"/>
          </p:cNvPicPr>
          <p:nvPr/>
        </p:nvPicPr>
        <p:blipFill>
          <a:blip r:embed="rId4">
            <a:alphaModFix amt="34000"/>
          </a:blip>
          <a:stretch>
            <a:fillRect/>
          </a:stretch>
        </p:blipFill>
        <p:spPr>
          <a:xfrm>
            <a:off x="0" y="0"/>
            <a:ext cx="14630400" cy="8229600"/>
          </a:xfrm>
          <a:prstGeom prst="rect">
            <a:avLst/>
          </a:prstGeom>
        </p:spPr>
      </p:pic>
      <p:sp>
        <p:nvSpPr>
          <p:cNvPr id="2" name="Titel 1">
            <a:extLst>
              <a:ext uri="{FF2B5EF4-FFF2-40B4-BE49-F238E27FC236}">
                <a16:creationId xmlns:a16="http://schemas.microsoft.com/office/drawing/2014/main" id="{7FBA35B0-3532-50F7-A27F-56BB16B67B58}"/>
              </a:ext>
            </a:extLst>
          </p:cNvPr>
          <p:cNvSpPr>
            <a:spLocks noGrp="1"/>
          </p:cNvSpPr>
          <p:nvPr>
            <p:ph type="title"/>
          </p:nvPr>
        </p:nvSpPr>
        <p:spPr/>
        <p:txBody>
          <a:bodyPr/>
          <a:lstStyle/>
          <a:p>
            <a:r>
              <a:rPr lang="de-DE" dirty="0"/>
              <a:t>Errore fondamentale di attribuzione</a:t>
            </a:r>
          </a:p>
        </p:txBody>
      </p:sp>
      <p:sp>
        <p:nvSpPr>
          <p:cNvPr id="3" name="Inhaltsplatzhalter 2">
            <a:extLst>
              <a:ext uri="{FF2B5EF4-FFF2-40B4-BE49-F238E27FC236}">
                <a16:creationId xmlns:a16="http://schemas.microsoft.com/office/drawing/2014/main" id="{D4D4A809-AC25-CE1F-C461-C6041A28691B}"/>
              </a:ext>
            </a:extLst>
          </p:cNvPr>
          <p:cNvSpPr>
            <a:spLocks noGrp="1"/>
          </p:cNvSpPr>
          <p:nvPr>
            <p:ph idx="1"/>
          </p:nvPr>
        </p:nvSpPr>
        <p:spPr/>
        <p:txBody>
          <a:bodyPr/>
          <a:lstStyle/>
          <a:p>
            <a:r>
              <a:rPr lang="de-DE" dirty="0" err="1"/>
              <a:t>Noi</a:t>
            </a:r>
            <a:r>
              <a:rPr lang="de-DE" dirty="0" err="1"/>
              <a:t> prevediamo </a:t>
            </a:r>
            <a:r>
              <a:rPr lang="de-DE" dirty="0" err="1"/>
              <a:t>le azioni</a:t>
            </a:r>
            <a:r>
              <a:rPr lang="de-DE" dirty="0"/>
              <a:t> degli altri </a:t>
            </a:r>
            <a:r>
              <a:rPr lang="de-DE" dirty="0" err="1"/>
              <a:t>sulla </a:t>
            </a:r>
            <a:r>
              <a:rPr lang="de-DE" dirty="0" err="1"/>
              <a:t>base</a:t>
            </a:r>
            <a:r>
              <a:rPr lang="de-DE" dirty="0" err="1"/>
              <a:t> </a:t>
            </a:r>
            <a:r>
              <a:rPr lang="de-DE" dirty="0" err="1"/>
              <a:t> di</a:t>
            </a:r>
            <a:r>
              <a:rPr lang="de-DE" dirty="0" err="1"/>
              <a:t> </a:t>
            </a:r>
            <a:r>
              <a:rPr lang="de-DE" dirty="0" err="1"/>
              <a:t>le</a:t>
            </a:r>
            <a:r>
              <a:rPr lang="de-DE" dirty="0" err="1"/>
              <a:t> nostre</a:t>
            </a:r>
            <a:r>
              <a:rPr lang="de-DE" dirty="0" err="1"/>
              <a:t> </a:t>
            </a:r>
            <a:r>
              <a:rPr lang="de-DE" dirty="0" err="1"/>
              <a:t>supposizioni</a:t>
            </a:r>
            <a:r>
              <a:rPr lang="de-DE" dirty="0" err="1"/>
              <a:t> sulla </a:t>
            </a:r>
            <a:r>
              <a:rPr lang="de-DE" dirty="0"/>
              <a:t>loro </a:t>
            </a:r>
            <a:r>
              <a:rPr lang="de-DE" dirty="0" err="1"/>
              <a:t>personalità</a:t>
            </a:r>
            <a:endParaRPr lang="de-DE" dirty="0"/>
          </a:p>
          <a:p>
            <a:r>
              <a:rPr lang="de-DE" b="1" dirty="0">
                <a:solidFill>
                  <a:srgbClr val="FF0000"/>
                </a:solidFill>
              </a:rPr>
              <a:t>B = P x E</a:t>
            </a:r>
          </a:p>
        </p:txBody>
      </p:sp>
      <p:pic>
        <p:nvPicPr>
          <p:cNvPr id="4" name="Bilde 5">
            <a:extLst>
              <a:ext uri="{FF2B5EF4-FFF2-40B4-BE49-F238E27FC236}">
                <a16:creationId xmlns:a16="http://schemas.microsoft.com/office/drawing/2014/main" id="{562B9563-A75E-7F3B-C783-C218D56687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2099" y="3316380"/>
            <a:ext cx="6134438" cy="4095976"/>
          </a:xfrm>
          <a:prstGeom prst="rect">
            <a:avLst/>
          </a:prstGeom>
        </p:spPr>
      </p:pic>
    </p:spTree>
    <p:custDataLst>
      <p:tags r:id="rId1"/>
    </p:custDataLst>
    <p:extLst>
      <p:ext uri="{BB962C8B-B14F-4D97-AF65-F5344CB8AC3E}">
        <p14:creationId xmlns:p14="http://schemas.microsoft.com/office/powerpoint/2010/main" val="30812681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6AA237-EF83-AFDC-34B5-8B1D54DE633C}"/>
              </a:ext>
            </a:extLst>
          </p:cNvPr>
          <p:cNvPicPr>
            <a:picLocks noChangeAspect="1"/>
          </p:cNvPicPr>
          <p:nvPr/>
        </p:nvPicPr>
        <p:blipFill>
          <a:blip r:embed="rId3"/>
          <a:stretch>
            <a:fillRect/>
          </a:stretch>
        </p:blipFill>
        <p:spPr>
          <a:xfrm>
            <a:off x="0" y="0"/>
            <a:ext cx="14630400" cy="8229600"/>
          </a:xfrm>
          <a:prstGeom prst="rect">
            <a:avLst/>
          </a:prstGeom>
        </p:spPr>
      </p:pic>
      <p:sp>
        <p:nvSpPr>
          <p:cNvPr id="2" name="Title 1">
            <a:extLst>
              <a:ext uri="{FF2B5EF4-FFF2-40B4-BE49-F238E27FC236}">
                <a16:creationId xmlns:a16="http://schemas.microsoft.com/office/drawing/2014/main" id="{F423D908-DE8D-84F1-AFB8-AB6606927E7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6AA2556-E639-795B-354A-CD514BA8BF7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59F8427-BCBC-EF26-A8A8-113F10B6674C}"/>
              </a:ext>
            </a:extLst>
          </p:cNvPr>
          <p:cNvPicPr>
            <a:picLocks noChangeAspect="1"/>
          </p:cNvPicPr>
          <p:nvPr/>
        </p:nvPicPr>
        <p:blipFill>
          <a:blip r:embed="rId4"/>
          <a:stretch>
            <a:fillRect/>
          </a:stretch>
        </p:blipFill>
        <p:spPr>
          <a:xfrm>
            <a:off x="844062" y="158161"/>
            <a:ext cx="12618720" cy="7715446"/>
          </a:xfrm>
          <a:prstGeom prst="rect">
            <a:avLst/>
          </a:prstGeom>
        </p:spPr>
      </p:pic>
    </p:spTree>
    <p:extLst>
      <p:ext uri="{BB962C8B-B14F-4D97-AF65-F5344CB8AC3E}">
        <p14:creationId xmlns:p14="http://schemas.microsoft.com/office/powerpoint/2010/main" val="3675906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E668ABDB-82A6-107E-A676-8958A23CFB29}"/>
              </a:ext>
            </a:extLst>
          </p:cNvPr>
          <p:cNvPicPr>
            <a:picLocks noChangeAspect="1"/>
          </p:cNvPicPr>
          <p:nvPr/>
        </p:nvPicPr>
        <p:blipFill>
          <a:blip r:embed="rId4"/>
          <a:stretch>
            <a:fillRect/>
          </a:stretch>
        </p:blipFill>
        <p:spPr>
          <a:xfrm>
            <a:off x="0" y="1"/>
            <a:ext cx="9812786" cy="4854611"/>
          </a:xfrm>
          <a:prstGeom prst="rect">
            <a:avLst/>
          </a:prstGeom>
        </p:spPr>
      </p:pic>
      <p:sp>
        <p:nvSpPr>
          <p:cNvPr id="16" name="Textfeld 15">
            <a:extLst>
              <a:ext uri="{FF2B5EF4-FFF2-40B4-BE49-F238E27FC236}">
                <a16:creationId xmlns:a16="http://schemas.microsoft.com/office/drawing/2014/main" id="{3F8AD32E-31A5-C7ED-80EB-6B01A8F821DE}"/>
              </a:ext>
            </a:extLst>
          </p:cNvPr>
          <p:cNvSpPr txBox="1"/>
          <p:nvPr/>
        </p:nvSpPr>
        <p:spPr>
          <a:xfrm>
            <a:off x="451925" y="5390926"/>
            <a:ext cx="4103370" cy="2419124"/>
          </a:xfrm>
          <a:prstGeom prst="rect">
            <a:avLst/>
          </a:prstGeom>
          <a:noFill/>
        </p:spPr>
        <p:txBody>
          <a:bodyPr wrap="square" rtlCol="0">
            <a:spAutoFit/>
          </a:bodyPr>
          <a:lstStyle/>
          <a:p>
            <a:pPr defTabSz="1097280"/>
            <a:r>
              <a:rPr lang="de-DE" sz="2160" dirty="0" err="1">
                <a:solidFill>
                  <a:prstClr val="black"/>
                </a:solidFill>
                <a:latin typeface="Calibri" panose="020F0502020204030204"/>
              </a:rPr>
              <a:t>Il punto di vista </a:t>
            </a:r>
            <a:r>
              <a:rPr lang="de-DE" sz="2160" dirty="0">
                <a:solidFill>
                  <a:prstClr val="black"/>
                </a:solidFill>
                <a:latin typeface="Calibri" panose="020F0502020204030204"/>
              </a:rPr>
              <a:t>dei CS e </a:t>
            </a:r>
            <a:r>
              <a:rPr lang="de-DE" sz="2160" dirty="0" err="1">
                <a:solidFill>
                  <a:prstClr val="black"/>
                </a:solidFill>
                <a:latin typeface="Calibri" panose="020F0502020204030204"/>
              </a:rPr>
              <a:t>quello dei dipendenti</a:t>
            </a:r>
            <a:r>
              <a:rPr lang="de-DE" sz="2160" dirty="0" err="1">
                <a:solidFill>
                  <a:prstClr val="black"/>
                </a:solidFill>
                <a:latin typeface="Calibri" panose="020F0502020204030204"/>
              </a:rPr>
              <a:t> </a:t>
            </a:r>
            <a:r>
              <a:rPr lang="de-DE" sz="2160" dirty="0" err="1">
                <a:solidFill>
                  <a:prstClr val="black"/>
                </a:solidFill>
                <a:latin typeface="Calibri" panose="020F0502020204030204"/>
              </a:rPr>
              <a:t>differiscono</a:t>
            </a:r>
            <a:r>
              <a:rPr lang="de-DE" sz="2160" dirty="0" err="1">
                <a:solidFill>
                  <a:prstClr val="black"/>
                </a:solidFill>
                <a:latin typeface="Calibri" panose="020F0502020204030204"/>
              </a:rPr>
              <a:t> </a:t>
            </a:r>
            <a:r>
              <a:rPr lang="de-DE" sz="2160" dirty="0">
                <a:solidFill>
                  <a:prstClr val="black"/>
                </a:solidFill>
                <a:latin typeface="Calibri" panose="020F0502020204030204"/>
              </a:rPr>
              <a:t>.</a:t>
            </a:r>
          </a:p>
          <a:p>
            <a:pPr defTabSz="1097280"/>
            <a:endParaRPr lang="de-DE" sz="2160" dirty="0">
              <a:solidFill>
                <a:prstClr val="black"/>
              </a:solidFill>
              <a:latin typeface="Calibri" panose="020F0502020204030204"/>
            </a:endParaRPr>
          </a:p>
          <a:p>
            <a:pPr defTabSz="1097280"/>
            <a:r>
              <a:rPr lang="de-DE" sz="2160" dirty="0" err="1">
                <a:solidFill>
                  <a:prstClr val="black"/>
                </a:solidFill>
                <a:latin typeface="Calibri" panose="020F0502020204030204"/>
              </a:rPr>
              <a:t>Confusione</a:t>
            </a:r>
            <a:r>
              <a:rPr lang="de-DE" sz="2160" dirty="0" err="1">
                <a:solidFill>
                  <a:prstClr val="black"/>
                </a:solidFill>
                <a:latin typeface="Calibri" panose="020F0502020204030204"/>
              </a:rPr>
              <a:t> riguardo </a:t>
            </a:r>
            <a:r>
              <a:rPr lang="de-DE" sz="2160" dirty="0" err="1">
                <a:solidFill>
                  <a:prstClr val="black"/>
                </a:solidFill>
                <a:latin typeface="Calibri" panose="020F0502020204030204"/>
              </a:rPr>
              <a:t>alle esigenze</a:t>
            </a:r>
            <a:r>
              <a:rPr lang="de-DE" sz="2160" dirty="0">
                <a:solidFill>
                  <a:prstClr val="black"/>
                </a:solidFill>
                <a:latin typeface="Calibri" panose="020F0502020204030204"/>
              </a:rPr>
              <a:t> situazionali </a:t>
            </a:r>
            <a:r>
              <a:rPr lang="de-DE" sz="2160" dirty="0">
                <a:solidFill>
                  <a:prstClr val="black"/>
                </a:solidFill>
                <a:latin typeface="Calibri" panose="020F0502020204030204"/>
              </a:rPr>
              <a:t>e </a:t>
            </a:r>
            <a:r>
              <a:rPr lang="de-DE" sz="2160" dirty="0" err="1">
                <a:solidFill>
                  <a:prstClr val="black"/>
                </a:solidFill>
                <a:latin typeface="Calibri" panose="020F0502020204030204"/>
              </a:rPr>
              <a:t>conflitto </a:t>
            </a:r>
            <a:r>
              <a:rPr lang="de-DE" sz="2160" dirty="0">
                <a:solidFill>
                  <a:prstClr val="black"/>
                </a:solidFill>
                <a:latin typeface="Calibri" panose="020F0502020204030204"/>
              </a:rPr>
              <a:t>con </a:t>
            </a:r>
            <a:r>
              <a:rPr lang="de-DE" sz="2160" dirty="0" err="1">
                <a:solidFill>
                  <a:prstClr val="black"/>
                </a:solidFill>
                <a:latin typeface="Calibri" panose="020F0502020204030204"/>
              </a:rPr>
              <a:t>gli obiettivi </a:t>
            </a:r>
            <a:r>
              <a:rPr lang="de-DE" sz="2160" dirty="0">
                <a:solidFill>
                  <a:prstClr val="black"/>
                </a:solidFill>
                <a:latin typeface="Calibri" panose="020F0502020204030204"/>
              </a:rPr>
              <a:t>vs. mancanza </a:t>
            </a:r>
            <a:r>
              <a:rPr lang="de-DE" sz="2160" dirty="0" err="1">
                <a:solidFill>
                  <a:prstClr val="black"/>
                </a:solidFill>
                <a:latin typeface="Calibri" panose="020F0502020204030204"/>
              </a:rPr>
              <a:t>di </a:t>
            </a:r>
            <a:r>
              <a:rPr lang="de-DE" sz="2160" dirty="0" err="1">
                <a:solidFill>
                  <a:prstClr val="black"/>
                </a:solidFill>
                <a:latin typeface="Calibri" panose="020F0502020204030204"/>
              </a:rPr>
              <a:t>motivazione</a:t>
            </a:r>
            <a:r>
              <a:rPr lang="de-DE" sz="2160" dirty="0" err="1">
                <a:solidFill>
                  <a:prstClr val="black"/>
                </a:solidFill>
                <a:latin typeface="Calibri" panose="020F0502020204030204"/>
              </a:rPr>
              <a:t> o</a:t>
            </a:r>
            <a:r>
              <a:rPr lang="de-DE" sz="2160" dirty="0" err="1">
                <a:solidFill>
                  <a:prstClr val="black"/>
                </a:solidFill>
                <a:latin typeface="Calibri" panose="020F0502020204030204"/>
              </a:rPr>
              <a:t> disaccordo </a:t>
            </a:r>
            <a:r>
              <a:rPr lang="de-DE" sz="2160" dirty="0" err="1">
                <a:solidFill>
                  <a:prstClr val="black"/>
                </a:solidFill>
                <a:latin typeface="Calibri" panose="020F0502020204030204"/>
              </a:rPr>
              <a:t>sull'obiettivo</a:t>
            </a:r>
            <a:r>
              <a:rPr lang="de-DE" sz="2160" dirty="0" err="1">
                <a:solidFill>
                  <a:prstClr val="black"/>
                </a:solidFill>
                <a:latin typeface="Calibri" panose="020F0502020204030204"/>
              </a:rPr>
              <a:t> </a:t>
            </a:r>
            <a:r>
              <a:rPr lang="de-DE" sz="2160" dirty="0">
                <a:solidFill>
                  <a:prstClr val="black"/>
                </a:solidFill>
                <a:latin typeface="Calibri" panose="020F0502020204030204"/>
              </a:rPr>
              <a:t>.</a:t>
            </a:r>
          </a:p>
        </p:txBody>
      </p:sp>
      <p:grpSp>
        <p:nvGrpSpPr>
          <p:cNvPr id="50" name="Gruppieren 49">
            <a:extLst>
              <a:ext uri="{FF2B5EF4-FFF2-40B4-BE49-F238E27FC236}">
                <a16:creationId xmlns:a16="http://schemas.microsoft.com/office/drawing/2014/main" id="{5CF59243-6376-F66F-F605-B327E4F24F33}"/>
              </a:ext>
            </a:extLst>
          </p:cNvPr>
          <p:cNvGrpSpPr/>
          <p:nvPr/>
        </p:nvGrpSpPr>
        <p:grpSpPr>
          <a:xfrm>
            <a:off x="5241646" y="371050"/>
            <a:ext cx="8326651" cy="7367342"/>
            <a:chOff x="4368038" y="309208"/>
            <a:chExt cx="6938876" cy="6139452"/>
          </a:xfrm>
        </p:grpSpPr>
        <p:pic>
          <p:nvPicPr>
            <p:cNvPr id="7" name="Grafik 6">
              <a:extLst>
                <a:ext uri="{FF2B5EF4-FFF2-40B4-BE49-F238E27FC236}">
                  <a16:creationId xmlns:a16="http://schemas.microsoft.com/office/drawing/2014/main" id="{639370CA-CF57-4572-9528-DDE327F3876A}"/>
                </a:ext>
              </a:extLst>
            </p:cNvPr>
            <p:cNvPicPr>
              <a:picLocks noChangeAspect="1"/>
            </p:cNvPicPr>
            <p:nvPr/>
          </p:nvPicPr>
          <p:blipFill>
            <a:blip r:embed="rId5"/>
            <a:stretch>
              <a:fillRect/>
            </a:stretch>
          </p:blipFill>
          <p:spPr>
            <a:xfrm>
              <a:off x="4368038" y="794983"/>
              <a:ext cx="3581900" cy="5077534"/>
            </a:xfrm>
            <a:prstGeom prst="rect">
              <a:avLst/>
            </a:prstGeom>
          </p:spPr>
        </p:pic>
        <p:pic>
          <p:nvPicPr>
            <p:cNvPr id="11" name="Grafik 10">
              <a:extLst>
                <a:ext uri="{FF2B5EF4-FFF2-40B4-BE49-F238E27FC236}">
                  <a16:creationId xmlns:a16="http://schemas.microsoft.com/office/drawing/2014/main" id="{24E5D073-D595-D727-A243-04C55B0C7AD6}"/>
                </a:ext>
              </a:extLst>
            </p:cNvPr>
            <p:cNvPicPr>
              <a:picLocks noChangeAspect="1"/>
            </p:cNvPicPr>
            <p:nvPr/>
          </p:nvPicPr>
          <p:blipFill>
            <a:blip r:embed="rId6"/>
            <a:stretch>
              <a:fillRect/>
            </a:stretch>
          </p:blipFill>
          <p:spPr>
            <a:xfrm>
              <a:off x="7801225" y="309208"/>
              <a:ext cx="3505689" cy="2638793"/>
            </a:xfrm>
            <a:prstGeom prst="rect">
              <a:avLst/>
            </a:prstGeom>
          </p:spPr>
        </p:pic>
        <p:pic>
          <p:nvPicPr>
            <p:cNvPr id="13" name="Grafik 12">
              <a:extLst>
                <a:ext uri="{FF2B5EF4-FFF2-40B4-BE49-F238E27FC236}">
                  <a16:creationId xmlns:a16="http://schemas.microsoft.com/office/drawing/2014/main" id="{D35F8A5D-3683-BFD1-6D09-A3BC80BDBEAC}"/>
                </a:ext>
              </a:extLst>
            </p:cNvPr>
            <p:cNvPicPr>
              <a:picLocks noChangeAspect="1"/>
            </p:cNvPicPr>
            <p:nvPr/>
          </p:nvPicPr>
          <p:blipFill>
            <a:blip r:embed="rId7"/>
            <a:stretch>
              <a:fillRect/>
            </a:stretch>
          </p:blipFill>
          <p:spPr>
            <a:xfrm>
              <a:off x="7801225" y="3076339"/>
              <a:ext cx="3505689" cy="3372321"/>
            </a:xfrm>
            <a:prstGeom prst="rect">
              <a:avLst/>
            </a:prstGeom>
          </p:spPr>
        </p:pic>
        <p:cxnSp>
          <p:nvCxnSpPr>
            <p:cNvPr id="18" name="Gerader Verbinder 17">
              <a:extLst>
                <a:ext uri="{FF2B5EF4-FFF2-40B4-BE49-F238E27FC236}">
                  <a16:creationId xmlns:a16="http://schemas.microsoft.com/office/drawing/2014/main" id="{7B3D80D0-A20A-1433-0B2E-F6B556D72C1A}"/>
                </a:ext>
              </a:extLst>
            </p:cNvPr>
            <p:cNvCxnSpPr/>
            <p:nvPr/>
          </p:nvCxnSpPr>
          <p:spPr>
            <a:xfrm>
              <a:off x="4733925" y="2428875"/>
              <a:ext cx="2990850"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9" name="Gerader Verbinder 18">
              <a:extLst>
                <a:ext uri="{FF2B5EF4-FFF2-40B4-BE49-F238E27FC236}">
                  <a16:creationId xmlns:a16="http://schemas.microsoft.com/office/drawing/2014/main" id="{1BE1B792-9EB7-D56B-1177-E14E1B97FFBB}"/>
                </a:ext>
              </a:extLst>
            </p:cNvPr>
            <p:cNvCxnSpPr>
              <a:cxnSpLocks/>
            </p:cNvCxnSpPr>
            <p:nvPr/>
          </p:nvCxnSpPr>
          <p:spPr>
            <a:xfrm>
              <a:off x="4495800" y="2581275"/>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1" name="Gerader Verbinder 20">
              <a:extLst>
                <a:ext uri="{FF2B5EF4-FFF2-40B4-BE49-F238E27FC236}">
                  <a16:creationId xmlns:a16="http://schemas.microsoft.com/office/drawing/2014/main" id="{7EBEB80E-3D34-6204-83A6-3CA0ECC48020}"/>
                </a:ext>
              </a:extLst>
            </p:cNvPr>
            <p:cNvCxnSpPr>
              <a:cxnSpLocks/>
            </p:cNvCxnSpPr>
            <p:nvPr/>
          </p:nvCxnSpPr>
          <p:spPr>
            <a:xfrm>
              <a:off x="6410325" y="2286000"/>
              <a:ext cx="1314450"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3" name="Gerader Verbinder 22">
              <a:extLst>
                <a:ext uri="{FF2B5EF4-FFF2-40B4-BE49-F238E27FC236}">
                  <a16:creationId xmlns:a16="http://schemas.microsoft.com/office/drawing/2014/main" id="{8DD9A3D3-1363-B351-9167-92961A3015F4}"/>
                </a:ext>
              </a:extLst>
            </p:cNvPr>
            <p:cNvCxnSpPr>
              <a:cxnSpLocks/>
            </p:cNvCxnSpPr>
            <p:nvPr/>
          </p:nvCxnSpPr>
          <p:spPr>
            <a:xfrm>
              <a:off x="4495800" y="3257550"/>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4" name="Gerader Verbinder 23">
              <a:extLst>
                <a:ext uri="{FF2B5EF4-FFF2-40B4-BE49-F238E27FC236}">
                  <a16:creationId xmlns:a16="http://schemas.microsoft.com/office/drawing/2014/main" id="{C962A4CC-A4EB-9192-D087-2A8CB145F421}"/>
                </a:ext>
              </a:extLst>
            </p:cNvPr>
            <p:cNvCxnSpPr>
              <a:cxnSpLocks/>
            </p:cNvCxnSpPr>
            <p:nvPr/>
          </p:nvCxnSpPr>
          <p:spPr>
            <a:xfrm>
              <a:off x="4495800" y="3429000"/>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5" name="Gerader Verbinder 24">
              <a:extLst>
                <a:ext uri="{FF2B5EF4-FFF2-40B4-BE49-F238E27FC236}">
                  <a16:creationId xmlns:a16="http://schemas.microsoft.com/office/drawing/2014/main" id="{ECDCFFA7-1EE1-6D0C-BBE7-E7ECD3E8C1E8}"/>
                </a:ext>
              </a:extLst>
            </p:cNvPr>
            <p:cNvCxnSpPr>
              <a:cxnSpLocks/>
            </p:cNvCxnSpPr>
            <p:nvPr/>
          </p:nvCxnSpPr>
          <p:spPr>
            <a:xfrm>
              <a:off x="4495800" y="3552825"/>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6" name="Gerader Verbinder 25">
              <a:extLst>
                <a:ext uri="{FF2B5EF4-FFF2-40B4-BE49-F238E27FC236}">
                  <a16:creationId xmlns:a16="http://schemas.microsoft.com/office/drawing/2014/main" id="{4CD5B241-175E-2D65-66D5-1C81B5FD9FA2}"/>
                </a:ext>
              </a:extLst>
            </p:cNvPr>
            <p:cNvCxnSpPr>
              <a:cxnSpLocks/>
            </p:cNvCxnSpPr>
            <p:nvPr/>
          </p:nvCxnSpPr>
          <p:spPr>
            <a:xfrm>
              <a:off x="4495800" y="4679275"/>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7" name="Gerader Verbinder 26">
              <a:extLst>
                <a:ext uri="{FF2B5EF4-FFF2-40B4-BE49-F238E27FC236}">
                  <a16:creationId xmlns:a16="http://schemas.microsoft.com/office/drawing/2014/main" id="{2F6235DA-34F1-C280-2909-063040068567}"/>
                </a:ext>
              </a:extLst>
            </p:cNvPr>
            <p:cNvCxnSpPr>
              <a:cxnSpLocks/>
            </p:cNvCxnSpPr>
            <p:nvPr/>
          </p:nvCxnSpPr>
          <p:spPr>
            <a:xfrm>
              <a:off x="4495800" y="4517350"/>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8" name="Gerader Verbinder 27">
              <a:extLst>
                <a:ext uri="{FF2B5EF4-FFF2-40B4-BE49-F238E27FC236}">
                  <a16:creationId xmlns:a16="http://schemas.microsoft.com/office/drawing/2014/main" id="{BD0D9290-6A17-B4CB-7F79-114921BB87BB}"/>
                </a:ext>
              </a:extLst>
            </p:cNvPr>
            <p:cNvCxnSpPr>
              <a:cxnSpLocks/>
            </p:cNvCxnSpPr>
            <p:nvPr/>
          </p:nvCxnSpPr>
          <p:spPr>
            <a:xfrm>
              <a:off x="4495800" y="4841200"/>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9" name="Gerader Verbinder 28">
              <a:extLst>
                <a:ext uri="{FF2B5EF4-FFF2-40B4-BE49-F238E27FC236}">
                  <a16:creationId xmlns:a16="http://schemas.microsoft.com/office/drawing/2014/main" id="{4D54234B-7309-719F-99C7-89502977E847}"/>
                </a:ext>
              </a:extLst>
            </p:cNvPr>
            <p:cNvCxnSpPr>
              <a:cxnSpLocks/>
            </p:cNvCxnSpPr>
            <p:nvPr/>
          </p:nvCxnSpPr>
          <p:spPr>
            <a:xfrm>
              <a:off x="4495800" y="5003125"/>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0" name="Gerader Verbinder 29">
              <a:extLst>
                <a:ext uri="{FF2B5EF4-FFF2-40B4-BE49-F238E27FC236}">
                  <a16:creationId xmlns:a16="http://schemas.microsoft.com/office/drawing/2014/main" id="{6A928784-61D0-31A8-3B18-7C890742A2B3}"/>
                </a:ext>
              </a:extLst>
            </p:cNvPr>
            <p:cNvCxnSpPr>
              <a:cxnSpLocks/>
            </p:cNvCxnSpPr>
            <p:nvPr/>
          </p:nvCxnSpPr>
          <p:spPr>
            <a:xfrm>
              <a:off x="7949938" y="2800350"/>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1" name="Gerader Verbinder 30">
              <a:extLst>
                <a:ext uri="{FF2B5EF4-FFF2-40B4-BE49-F238E27FC236}">
                  <a16:creationId xmlns:a16="http://schemas.microsoft.com/office/drawing/2014/main" id="{27361E7E-D3FB-1112-CFBC-1F276C320978}"/>
                </a:ext>
              </a:extLst>
            </p:cNvPr>
            <p:cNvCxnSpPr>
              <a:cxnSpLocks/>
            </p:cNvCxnSpPr>
            <p:nvPr/>
          </p:nvCxnSpPr>
          <p:spPr>
            <a:xfrm>
              <a:off x="7949938" y="2647950"/>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2" name="Gerader Verbinder 31">
              <a:extLst>
                <a:ext uri="{FF2B5EF4-FFF2-40B4-BE49-F238E27FC236}">
                  <a16:creationId xmlns:a16="http://schemas.microsoft.com/office/drawing/2014/main" id="{BB05B0D1-ECF0-70E7-A7DF-2338716C3F2F}"/>
                </a:ext>
              </a:extLst>
            </p:cNvPr>
            <p:cNvCxnSpPr>
              <a:cxnSpLocks/>
            </p:cNvCxnSpPr>
            <p:nvPr/>
          </p:nvCxnSpPr>
          <p:spPr>
            <a:xfrm>
              <a:off x="7949938" y="2447925"/>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3" name="Gerader Verbinder 32">
              <a:extLst>
                <a:ext uri="{FF2B5EF4-FFF2-40B4-BE49-F238E27FC236}">
                  <a16:creationId xmlns:a16="http://schemas.microsoft.com/office/drawing/2014/main" id="{52B9A5E2-9572-D617-7052-4DD57208A570}"/>
                </a:ext>
              </a:extLst>
            </p:cNvPr>
            <p:cNvCxnSpPr>
              <a:cxnSpLocks/>
            </p:cNvCxnSpPr>
            <p:nvPr/>
          </p:nvCxnSpPr>
          <p:spPr>
            <a:xfrm>
              <a:off x="7949938" y="2286000"/>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4" name="Gerader Verbinder 33">
              <a:extLst>
                <a:ext uri="{FF2B5EF4-FFF2-40B4-BE49-F238E27FC236}">
                  <a16:creationId xmlns:a16="http://schemas.microsoft.com/office/drawing/2014/main" id="{7638653B-9C6F-7A87-084E-4402A0F37C46}"/>
                </a:ext>
              </a:extLst>
            </p:cNvPr>
            <p:cNvCxnSpPr>
              <a:cxnSpLocks/>
            </p:cNvCxnSpPr>
            <p:nvPr/>
          </p:nvCxnSpPr>
          <p:spPr>
            <a:xfrm>
              <a:off x="7949938" y="1323975"/>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5" name="Gerader Verbinder 34">
              <a:extLst>
                <a:ext uri="{FF2B5EF4-FFF2-40B4-BE49-F238E27FC236}">
                  <a16:creationId xmlns:a16="http://schemas.microsoft.com/office/drawing/2014/main" id="{B7BAB2F9-C988-C3D3-26DF-F5F3CCF56CC5}"/>
                </a:ext>
              </a:extLst>
            </p:cNvPr>
            <p:cNvCxnSpPr>
              <a:cxnSpLocks/>
            </p:cNvCxnSpPr>
            <p:nvPr/>
          </p:nvCxnSpPr>
          <p:spPr>
            <a:xfrm>
              <a:off x="7949938" y="1495425"/>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6" name="Gerader Verbinder 35">
              <a:extLst>
                <a:ext uri="{FF2B5EF4-FFF2-40B4-BE49-F238E27FC236}">
                  <a16:creationId xmlns:a16="http://schemas.microsoft.com/office/drawing/2014/main" id="{727460BC-BF10-EE32-42BF-5A340129A918}"/>
                </a:ext>
              </a:extLst>
            </p:cNvPr>
            <p:cNvCxnSpPr>
              <a:cxnSpLocks/>
            </p:cNvCxnSpPr>
            <p:nvPr/>
          </p:nvCxnSpPr>
          <p:spPr>
            <a:xfrm>
              <a:off x="7949938" y="1666875"/>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7" name="Gerader Verbinder 36">
              <a:extLst>
                <a:ext uri="{FF2B5EF4-FFF2-40B4-BE49-F238E27FC236}">
                  <a16:creationId xmlns:a16="http://schemas.microsoft.com/office/drawing/2014/main" id="{733582B3-23EA-2641-CF5B-E606F07B62C0}"/>
                </a:ext>
              </a:extLst>
            </p:cNvPr>
            <p:cNvCxnSpPr>
              <a:cxnSpLocks/>
            </p:cNvCxnSpPr>
            <p:nvPr/>
          </p:nvCxnSpPr>
          <p:spPr>
            <a:xfrm>
              <a:off x="7892788" y="5000625"/>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8" name="Gerader Verbinder 37">
              <a:extLst>
                <a:ext uri="{FF2B5EF4-FFF2-40B4-BE49-F238E27FC236}">
                  <a16:creationId xmlns:a16="http://schemas.microsoft.com/office/drawing/2014/main" id="{EA689797-5CC8-C7FE-F23E-6ADBCAAAFC17}"/>
                </a:ext>
              </a:extLst>
            </p:cNvPr>
            <p:cNvCxnSpPr>
              <a:cxnSpLocks/>
            </p:cNvCxnSpPr>
            <p:nvPr/>
          </p:nvCxnSpPr>
          <p:spPr>
            <a:xfrm>
              <a:off x="7883263" y="4838700"/>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9" name="Gerader Verbinder 38">
              <a:extLst>
                <a:ext uri="{FF2B5EF4-FFF2-40B4-BE49-F238E27FC236}">
                  <a16:creationId xmlns:a16="http://schemas.microsoft.com/office/drawing/2014/main" id="{FEEE6CE2-4C5A-E71D-71EE-1724935DB70E}"/>
                </a:ext>
              </a:extLst>
            </p:cNvPr>
            <p:cNvCxnSpPr>
              <a:cxnSpLocks/>
            </p:cNvCxnSpPr>
            <p:nvPr/>
          </p:nvCxnSpPr>
          <p:spPr>
            <a:xfrm>
              <a:off x="7892788" y="4676775"/>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0" name="Gerader Verbinder 39">
              <a:extLst>
                <a:ext uri="{FF2B5EF4-FFF2-40B4-BE49-F238E27FC236}">
                  <a16:creationId xmlns:a16="http://schemas.microsoft.com/office/drawing/2014/main" id="{9A42F455-797D-C26B-F225-4130C1D2457F}"/>
                </a:ext>
              </a:extLst>
            </p:cNvPr>
            <p:cNvCxnSpPr>
              <a:cxnSpLocks/>
            </p:cNvCxnSpPr>
            <p:nvPr/>
          </p:nvCxnSpPr>
          <p:spPr>
            <a:xfrm>
              <a:off x="7883263" y="3733800"/>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1" name="Gerader Verbinder 40">
              <a:extLst>
                <a:ext uri="{FF2B5EF4-FFF2-40B4-BE49-F238E27FC236}">
                  <a16:creationId xmlns:a16="http://schemas.microsoft.com/office/drawing/2014/main" id="{E7205631-0836-D58E-D265-B3B328E68CD1}"/>
                </a:ext>
              </a:extLst>
            </p:cNvPr>
            <p:cNvCxnSpPr>
              <a:cxnSpLocks/>
            </p:cNvCxnSpPr>
            <p:nvPr/>
          </p:nvCxnSpPr>
          <p:spPr>
            <a:xfrm>
              <a:off x="7883263" y="5334000"/>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2" name="Gerader Verbinder 41">
              <a:extLst>
                <a:ext uri="{FF2B5EF4-FFF2-40B4-BE49-F238E27FC236}">
                  <a16:creationId xmlns:a16="http://schemas.microsoft.com/office/drawing/2014/main" id="{D1BBC64A-2B21-458F-7B82-DA2A11342840}"/>
                </a:ext>
              </a:extLst>
            </p:cNvPr>
            <p:cNvCxnSpPr>
              <a:cxnSpLocks/>
            </p:cNvCxnSpPr>
            <p:nvPr/>
          </p:nvCxnSpPr>
          <p:spPr>
            <a:xfrm>
              <a:off x="8045188" y="5153025"/>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4" name="Gerader Verbinder 43">
              <a:extLst>
                <a:ext uri="{FF2B5EF4-FFF2-40B4-BE49-F238E27FC236}">
                  <a16:creationId xmlns:a16="http://schemas.microsoft.com/office/drawing/2014/main" id="{0FED67A7-25E1-58B6-45D3-B82E128D254A}"/>
                </a:ext>
              </a:extLst>
            </p:cNvPr>
            <p:cNvCxnSpPr>
              <a:cxnSpLocks/>
            </p:cNvCxnSpPr>
            <p:nvPr/>
          </p:nvCxnSpPr>
          <p:spPr>
            <a:xfrm>
              <a:off x="7963150" y="5486400"/>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7" name="Gerader Verbinder 46">
              <a:extLst>
                <a:ext uri="{FF2B5EF4-FFF2-40B4-BE49-F238E27FC236}">
                  <a16:creationId xmlns:a16="http://schemas.microsoft.com/office/drawing/2014/main" id="{92D99CCB-92CD-D41C-484A-B1A6C81BC501}"/>
                </a:ext>
              </a:extLst>
            </p:cNvPr>
            <p:cNvCxnSpPr>
              <a:cxnSpLocks/>
            </p:cNvCxnSpPr>
            <p:nvPr/>
          </p:nvCxnSpPr>
          <p:spPr>
            <a:xfrm>
              <a:off x="7949938" y="5648325"/>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8" name="Gerader Verbinder 47">
              <a:extLst>
                <a:ext uri="{FF2B5EF4-FFF2-40B4-BE49-F238E27FC236}">
                  <a16:creationId xmlns:a16="http://schemas.microsoft.com/office/drawing/2014/main" id="{5A7CEF7C-47F7-9C3C-66DB-2ACEEABCACB7}"/>
                </a:ext>
              </a:extLst>
            </p:cNvPr>
            <p:cNvCxnSpPr>
              <a:cxnSpLocks/>
            </p:cNvCxnSpPr>
            <p:nvPr/>
          </p:nvCxnSpPr>
          <p:spPr>
            <a:xfrm>
              <a:off x="7902313" y="5805842"/>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9" name="Gerader Verbinder 48">
              <a:extLst>
                <a:ext uri="{FF2B5EF4-FFF2-40B4-BE49-F238E27FC236}">
                  <a16:creationId xmlns:a16="http://schemas.microsoft.com/office/drawing/2014/main" id="{67680759-34FA-F393-13C2-D06F1741B4E1}"/>
                </a:ext>
              </a:extLst>
            </p:cNvPr>
            <p:cNvCxnSpPr>
              <a:cxnSpLocks/>
            </p:cNvCxnSpPr>
            <p:nvPr/>
          </p:nvCxnSpPr>
          <p:spPr>
            <a:xfrm>
              <a:off x="7988038" y="5953125"/>
              <a:ext cx="3228975" cy="0"/>
            </a:xfrm>
            <a:prstGeom prst="line">
              <a:avLst/>
            </a:prstGeom>
            <a:ln w="19050"/>
          </p:spPr>
          <p:style>
            <a:lnRef idx="1">
              <a:schemeClr val="accent2"/>
            </a:lnRef>
            <a:fillRef idx="0">
              <a:schemeClr val="accent2"/>
            </a:fillRef>
            <a:effectRef idx="0">
              <a:schemeClr val="accent2"/>
            </a:effectRef>
            <a:fontRef idx="minor">
              <a:schemeClr val="tx1"/>
            </a:fontRef>
          </p:style>
        </p:cxnSp>
      </p:grpSp>
    </p:spTree>
    <p:custDataLst>
      <p:tags r:id="rId1"/>
    </p:custDataLst>
    <p:extLst>
      <p:ext uri="{BB962C8B-B14F-4D97-AF65-F5344CB8AC3E}">
        <p14:creationId xmlns:p14="http://schemas.microsoft.com/office/powerpoint/2010/main" val="33979268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BF6BC-4ADB-7370-E29B-9D3A94F1D759}"/>
              </a:ext>
            </a:extLst>
          </p:cNvPr>
          <p:cNvSpPr>
            <a:spLocks noGrp="1"/>
          </p:cNvSpPr>
          <p:nvPr>
            <p:ph type="title"/>
          </p:nvPr>
        </p:nvSpPr>
        <p:spPr>
          <a:xfrm>
            <a:off x="5212080" y="438151"/>
            <a:ext cx="8412480" cy="928061"/>
          </a:xfrm>
        </p:spPr>
        <p:txBody>
          <a:bodyPr>
            <a:normAutofit fontScale="90000"/>
          </a:bodyPr>
          <a:lstStyle/>
          <a:p>
            <a:r>
              <a:rPr lang="de-DE" sz="4320" dirty="0" err="1"/>
              <a:t> e cognitiva </a:t>
            </a:r>
            <a:r>
              <a:rPr lang="de-DE" sz="4320" dirty="0" err="1"/>
              <a:t>Dissonanza</a:t>
            </a:r>
            <a:r>
              <a:rPr lang="de-DE" sz="4320" dirty="0" err="1"/>
              <a:t> Riduzione </a:t>
            </a:r>
            <a:r>
              <a:rPr lang="de-DE" sz="4320" dirty="0"/>
              <a:t>/ </a:t>
            </a:r>
            <a:br>
              <a:rPr lang="de-DE" sz="4320" dirty="0"/>
            </a:br>
            <a:r>
              <a:rPr lang="de-DE" sz="4320" dirty="0" err="1"/>
              <a:t>Autogiustificazione</a:t>
            </a:r>
            <a:endParaRPr lang="de-DE" sz="4320" dirty="0"/>
          </a:p>
        </p:txBody>
      </p:sp>
      <p:pic>
        <p:nvPicPr>
          <p:cNvPr id="5" name="Grafik 4">
            <a:extLst>
              <a:ext uri="{FF2B5EF4-FFF2-40B4-BE49-F238E27FC236}">
                <a16:creationId xmlns:a16="http://schemas.microsoft.com/office/drawing/2014/main" id="{DD443173-B8F4-BFA3-B1AF-739385680FEF}"/>
              </a:ext>
            </a:extLst>
          </p:cNvPr>
          <p:cNvPicPr>
            <a:picLocks noChangeAspect="1"/>
          </p:cNvPicPr>
          <p:nvPr/>
        </p:nvPicPr>
        <p:blipFill>
          <a:blip r:embed="rId3"/>
          <a:stretch>
            <a:fillRect/>
          </a:stretch>
        </p:blipFill>
        <p:spPr>
          <a:xfrm>
            <a:off x="479614" y="246072"/>
            <a:ext cx="3755435" cy="2742809"/>
          </a:xfrm>
          <a:prstGeom prst="rect">
            <a:avLst/>
          </a:prstGeom>
        </p:spPr>
      </p:pic>
      <p:pic>
        <p:nvPicPr>
          <p:cNvPr id="7" name="Grafik 6">
            <a:extLst>
              <a:ext uri="{FF2B5EF4-FFF2-40B4-BE49-F238E27FC236}">
                <a16:creationId xmlns:a16="http://schemas.microsoft.com/office/drawing/2014/main" id="{63095683-C24C-4E1D-DC01-2B6A8AC4BD13}"/>
              </a:ext>
            </a:extLst>
          </p:cNvPr>
          <p:cNvPicPr>
            <a:picLocks noChangeAspect="1"/>
          </p:cNvPicPr>
          <p:nvPr/>
        </p:nvPicPr>
        <p:blipFill>
          <a:blip r:embed="rId4"/>
          <a:stretch>
            <a:fillRect/>
          </a:stretch>
        </p:blipFill>
        <p:spPr>
          <a:xfrm>
            <a:off x="479614" y="3080059"/>
            <a:ext cx="3755435" cy="4903470"/>
          </a:xfrm>
          <a:prstGeom prst="rect">
            <a:avLst/>
          </a:prstGeom>
        </p:spPr>
      </p:pic>
      <p:pic>
        <p:nvPicPr>
          <p:cNvPr id="1026" name="Picture 2">
            <a:extLst>
              <a:ext uri="{FF2B5EF4-FFF2-40B4-BE49-F238E27FC236}">
                <a16:creationId xmlns:a16="http://schemas.microsoft.com/office/drawing/2014/main" id="{6060391B-4DDC-D546-4EE8-49FB0E41C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70" y="1888442"/>
            <a:ext cx="93726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3542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16="http://schemas.microsoft.com/office/drawing/2014/main" xmlns:adec="http://schemas.microsoft.com/office/drawing/2017/decorative" xmlns:p16="http://schemas.microsoft.com/office/powerpoint/2015/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4" name="Picture 3">
            <a:extLst>
              <a:ext uri="{FF2B5EF4-FFF2-40B4-BE49-F238E27FC236}">
                <a16:creationId xmlns:a16="http://schemas.microsoft.com/office/drawing/2014/main" id="{7CFD1D52-A6C6-2E00-2A52-E17336EB09AC}"/>
              </a:ext>
            </a:extLst>
          </p:cNvPr>
          <p:cNvPicPr>
            <a:picLocks noChangeAspect="1"/>
          </p:cNvPicPr>
          <p:nvPr/>
        </p:nvPicPr>
        <p:blipFill>
          <a:blip r:embed="rId3">
            <a:alphaModFix amt="35000"/>
          </a:blip>
          <a:srcRect l="10047" r="1064"/>
          <a:stretch/>
        </p:blipFill>
        <p:spPr>
          <a:xfrm>
            <a:off x="24" y="12"/>
            <a:ext cx="14630376" cy="8229588"/>
          </a:xfrm>
          <a:prstGeom prst="rect">
            <a:avLst/>
          </a:prstGeom>
        </p:spPr>
      </p:pic>
      <p:sp>
        <p:nvSpPr>
          <p:cNvPr id="2" name="Titel 1">
            <a:extLst>
              <a:ext uri="{FF2B5EF4-FFF2-40B4-BE49-F238E27FC236}">
                <a16:creationId xmlns:a16="http://schemas.microsoft.com/office/drawing/2014/main" id="{199961FA-DC27-4E7E-0883-C729E171093B}"/>
              </a:ext>
            </a:extLst>
          </p:cNvPr>
          <p:cNvSpPr>
            <a:spLocks noGrp="1"/>
          </p:cNvSpPr>
          <p:nvPr>
            <p:ph type="title"/>
          </p:nvPr>
        </p:nvSpPr>
        <p:spPr>
          <a:xfrm>
            <a:off x="1005840" y="438150"/>
            <a:ext cx="12618720" cy="1590676"/>
          </a:xfrm>
        </p:spPr>
        <p:txBody>
          <a:bodyPr>
            <a:normAutofit/>
          </a:bodyPr>
          <a:lstStyle/>
          <a:p>
            <a:r>
              <a:rPr lang="de-DE">
                <a:solidFill>
                  <a:srgbClr val="FFFFFF"/>
                </a:solidFill>
              </a:rPr>
              <a:t>Torna a... Minacce interne</a:t>
            </a:r>
          </a:p>
        </p:txBody>
      </p:sp>
      <p:sp>
        <p:nvSpPr>
          <p:cNvPr id="3" name="Inhaltsplatzhalter 2">
            <a:extLst>
              <a:ext uri="{FF2B5EF4-FFF2-40B4-BE49-F238E27FC236}">
                <a16:creationId xmlns:a16="http://schemas.microsoft.com/office/drawing/2014/main" id="{4138DFE2-1EE1-4E80-3681-3D608E759293}"/>
              </a:ext>
            </a:extLst>
          </p:cNvPr>
          <p:cNvSpPr>
            <a:spLocks noGrp="1"/>
          </p:cNvSpPr>
          <p:nvPr>
            <p:ph idx="1"/>
          </p:nvPr>
        </p:nvSpPr>
        <p:spPr>
          <a:xfrm>
            <a:off x="1005840" y="2190750"/>
            <a:ext cx="12618720" cy="5221606"/>
          </a:xfrm>
        </p:spPr>
        <p:txBody>
          <a:bodyPr>
            <a:normAutofit/>
          </a:bodyPr>
          <a:lstStyle/>
          <a:p>
            <a:r>
              <a:rPr lang="de-DE">
                <a:solidFill>
                  <a:srgbClr val="FFFFFF"/>
                </a:solidFill>
              </a:rPr>
              <a:t>È possibile evitare l'errore fondamentale di attribuzione e...</a:t>
            </a:r>
          </a:p>
          <a:p>
            <a:r>
              <a:rPr lang="de-DE">
                <a:solidFill>
                  <a:srgbClr val="FFFFFF"/>
                </a:solidFill>
              </a:rPr>
              <a:t>...influenzare le influenze situazionali</a:t>
            </a:r>
          </a:p>
          <a:p>
            <a:r>
              <a:rPr lang="de-DE">
                <a:solidFill>
                  <a:srgbClr val="FFFFFF"/>
                </a:solidFill>
              </a:rPr>
              <a:t>... riducendo i fattori di rischio noti dal modello del percorso critico nell'ambiente organizzativo.</a:t>
            </a:r>
          </a:p>
          <a:p>
            <a:endParaRPr lang="de-DE">
              <a:solidFill>
                <a:srgbClr val="FFFFFF"/>
              </a:solidFill>
            </a:endParaRPr>
          </a:p>
        </p:txBody>
      </p:sp>
    </p:spTree>
    <p:custDataLst>
      <p:tags r:id="rId1"/>
    </p:custDataLst>
    <p:extLst>
      <p:ext uri="{BB962C8B-B14F-4D97-AF65-F5344CB8AC3E}">
        <p14:creationId xmlns:p14="http://schemas.microsoft.com/office/powerpoint/2010/main" val="12530711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CF7E-6276-535A-86F7-4AA2E3C22BE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817F682-4525-31E2-33F1-25E5E70BACCD}"/>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6DC4F2E5-1A40-60A7-ACAA-679D4A1933DF}"/>
              </a:ext>
            </a:extLst>
          </p:cNvPr>
          <p:cNvPicPr>
            <a:picLocks noChangeAspect="1"/>
          </p:cNvPicPr>
          <p:nvPr/>
        </p:nvPicPr>
        <p:blipFill>
          <a:blip r:embed="rId3"/>
          <a:stretch>
            <a:fillRect/>
          </a:stretch>
        </p:blipFill>
        <p:spPr>
          <a:xfrm>
            <a:off x="0" y="2496"/>
            <a:ext cx="14630400" cy="8224609"/>
          </a:xfrm>
          <a:prstGeom prst="rect">
            <a:avLst/>
          </a:prstGeom>
        </p:spPr>
      </p:pic>
    </p:spTree>
    <p:extLst>
      <p:ext uri="{BB962C8B-B14F-4D97-AF65-F5344CB8AC3E}">
        <p14:creationId xmlns:p14="http://schemas.microsoft.com/office/powerpoint/2010/main" val="38122707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F7F64860-7264-4C8D-B3E9-AD4BA3878FBC}"/>
              </a:ext>
            </a:extLst>
          </p:cNvPr>
          <p:cNvGrpSpPr/>
          <p:nvPr/>
        </p:nvGrpSpPr>
        <p:grpSpPr>
          <a:xfrm>
            <a:off x="0" y="788239"/>
            <a:ext cx="10921234" cy="6375299"/>
            <a:chOff x="1862356" y="697962"/>
            <a:chExt cx="9101028" cy="5312749"/>
          </a:xfrm>
        </p:grpSpPr>
        <p:pic>
          <p:nvPicPr>
            <p:cNvPr id="4" name="Grafik 3">
              <a:extLst>
                <a:ext uri="{FF2B5EF4-FFF2-40B4-BE49-F238E27FC236}">
                  <a16:creationId xmlns:a16="http://schemas.microsoft.com/office/drawing/2014/main" id="{D26D008F-9570-4AC8-81A7-4539F908CAAC}"/>
                </a:ext>
              </a:extLst>
            </p:cNvPr>
            <p:cNvPicPr>
              <a:picLocks noChangeAspect="1"/>
            </p:cNvPicPr>
            <p:nvPr/>
          </p:nvPicPr>
          <p:blipFill>
            <a:blip r:embed="rId3"/>
            <a:stretch>
              <a:fillRect/>
            </a:stretch>
          </p:blipFill>
          <p:spPr>
            <a:xfrm>
              <a:off x="1862356" y="697962"/>
              <a:ext cx="9101028" cy="5312749"/>
            </a:xfrm>
            <a:prstGeom prst="rect">
              <a:avLst/>
            </a:prstGeom>
          </p:spPr>
        </p:pic>
        <p:sp>
          <p:nvSpPr>
            <p:cNvPr id="2" name="Ellipse 1">
              <a:extLst>
                <a:ext uri="{FF2B5EF4-FFF2-40B4-BE49-F238E27FC236}">
                  <a16:creationId xmlns:a16="http://schemas.microsoft.com/office/drawing/2014/main" id="{296CE9C9-8AAB-4BF3-9C4D-A8BFDA01BB8C}"/>
                </a:ext>
              </a:extLst>
            </p:cNvPr>
            <p:cNvSpPr/>
            <p:nvPr/>
          </p:nvSpPr>
          <p:spPr>
            <a:xfrm>
              <a:off x="3667874" y="2774022"/>
              <a:ext cx="1047964" cy="5034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de-DE" sz="2160">
                <a:solidFill>
                  <a:prstClr val="white"/>
                </a:solidFill>
                <a:latin typeface="Calibri" panose="020F0502020204030204"/>
              </a:endParaRPr>
            </a:p>
          </p:txBody>
        </p:sp>
        <p:sp>
          <p:nvSpPr>
            <p:cNvPr id="5" name="Ellipse 4">
              <a:extLst>
                <a:ext uri="{FF2B5EF4-FFF2-40B4-BE49-F238E27FC236}">
                  <a16:creationId xmlns:a16="http://schemas.microsoft.com/office/drawing/2014/main" id="{45FBFDC3-CCBF-4220-A0A7-3055F4CFE21B}"/>
                </a:ext>
              </a:extLst>
            </p:cNvPr>
            <p:cNvSpPr/>
            <p:nvPr/>
          </p:nvSpPr>
          <p:spPr>
            <a:xfrm>
              <a:off x="5364906" y="1869896"/>
              <a:ext cx="1940020" cy="5034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de-DE" sz="2160">
                <a:solidFill>
                  <a:prstClr val="white"/>
                </a:solidFill>
                <a:latin typeface="Calibri" panose="020F0502020204030204"/>
              </a:endParaRPr>
            </a:p>
          </p:txBody>
        </p:sp>
      </p:grpSp>
      <p:pic>
        <p:nvPicPr>
          <p:cNvPr id="6" name="Grafik 5">
            <a:extLst>
              <a:ext uri="{FF2B5EF4-FFF2-40B4-BE49-F238E27FC236}">
                <a16:creationId xmlns:a16="http://schemas.microsoft.com/office/drawing/2014/main" id="{C61A99A6-7F8F-486A-86A5-8611595CAA75}"/>
              </a:ext>
            </a:extLst>
          </p:cNvPr>
          <p:cNvPicPr>
            <a:picLocks noChangeAspect="1"/>
          </p:cNvPicPr>
          <p:nvPr/>
        </p:nvPicPr>
        <p:blipFill>
          <a:blip r:embed="rId4"/>
          <a:stretch>
            <a:fillRect/>
          </a:stretch>
        </p:blipFill>
        <p:spPr>
          <a:xfrm>
            <a:off x="10354897" y="3975888"/>
            <a:ext cx="4082891" cy="3232700"/>
          </a:xfrm>
          <a:prstGeom prst="rect">
            <a:avLst/>
          </a:prstGeom>
        </p:spPr>
        <p:style>
          <a:lnRef idx="2">
            <a:schemeClr val="dk1"/>
          </a:lnRef>
          <a:fillRef idx="1">
            <a:schemeClr val="lt1"/>
          </a:fillRef>
          <a:effectRef idx="0">
            <a:schemeClr val="dk1"/>
          </a:effectRef>
          <a:fontRef idx="minor">
            <a:schemeClr val="dk1"/>
          </a:fontRef>
        </p:style>
      </p:pic>
      <p:cxnSp>
        <p:nvCxnSpPr>
          <p:cNvPr id="8" name="Gerade Verbindung mit Pfeil 7">
            <a:extLst>
              <a:ext uri="{FF2B5EF4-FFF2-40B4-BE49-F238E27FC236}">
                <a16:creationId xmlns:a16="http://schemas.microsoft.com/office/drawing/2014/main" id="{613E4025-14A8-4EBB-A207-D41BDF3087F3}"/>
              </a:ext>
            </a:extLst>
          </p:cNvPr>
          <p:cNvCxnSpPr/>
          <p:nvPr/>
        </p:nvCxnSpPr>
        <p:spPr>
          <a:xfrm>
            <a:off x="9209756" y="4758990"/>
            <a:ext cx="912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B7184ADD-FF08-4957-8EA1-5BC041C3296E}"/>
              </a:ext>
            </a:extLst>
          </p:cNvPr>
          <p:cNvSpPr txBox="1"/>
          <p:nvPr/>
        </p:nvSpPr>
        <p:spPr>
          <a:xfrm>
            <a:off x="10354896" y="7219763"/>
            <a:ext cx="2367443" cy="424732"/>
          </a:xfrm>
          <a:prstGeom prst="rect">
            <a:avLst/>
          </a:prstGeom>
          <a:noFill/>
        </p:spPr>
        <p:txBody>
          <a:bodyPr wrap="none" rtlCol="0">
            <a:spAutoFit/>
          </a:bodyPr>
          <a:lstStyle/>
          <a:p>
            <a:pPr defTabSz="1097280"/>
            <a:r>
              <a:rPr lang="de-DE" sz="2160" dirty="0">
                <a:solidFill>
                  <a:prstClr val="black"/>
                </a:solidFill>
                <a:latin typeface="Calibri" panose="020F0502020204030204"/>
              </a:rPr>
              <a:t>ad esempio, </a:t>
            </a:r>
            <a:r>
              <a:rPr lang="de-DE" sz="2160" dirty="0" err="1">
                <a:solidFill>
                  <a:prstClr val="black"/>
                </a:solidFill>
                <a:latin typeface="Calibri" panose="020F0502020204030204"/>
              </a:rPr>
              <a:t>cyber</a:t>
            </a:r>
            <a:r>
              <a:rPr lang="de-DE" sz="2160" dirty="0" err="1">
                <a:solidFill>
                  <a:prstClr val="black"/>
                </a:solidFill>
                <a:latin typeface="Calibri" panose="020F0502020204030204"/>
              </a:rPr>
              <a:t> o fratricida</a:t>
            </a:r>
            <a:endParaRPr lang="de-DE" sz="2160" dirty="0">
              <a:solidFill>
                <a:prstClr val="black"/>
              </a:solidFill>
              <a:latin typeface="Calibri" panose="020F0502020204030204"/>
            </a:endParaRPr>
          </a:p>
        </p:txBody>
      </p:sp>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1413A5DD-617F-B18F-8F7E-48059E111FB1}"/>
                  </a:ext>
                </a:extLst>
              </p14:cNvPr>
              <p14:cNvContentPartPr/>
              <p14:nvPr/>
            </p14:nvContentPartPr>
            <p14:xfrm>
              <a:off x="1790640" y="6530544"/>
              <a:ext cx="432" cy="432"/>
            </p14:xfrm>
          </p:contentPart>
        </mc:Choice>
        <mc:Fallback>
          <p:pic>
            <p:nvPicPr>
              <p:cNvPr id="7" name="Ink 6">
                <a:extLst>
                  <a:ext uri="{FF2B5EF4-FFF2-40B4-BE49-F238E27FC236}">
                    <a16:creationId xmlns:a16="http://schemas.microsoft.com/office/drawing/2014/main" id="{1413A5DD-617F-B18F-8F7E-48059E111FB1}"/>
                  </a:ext>
                </a:extLst>
              </p:cNvPr>
              <p:cNvPicPr/>
              <p:nvPr/>
            </p:nvPicPr>
            <p:blipFill>
              <a:blip r:embed="rId6"/>
              <a:stretch>
                <a:fillRect/>
              </a:stretch>
            </p:blipFill>
            <p:spPr>
              <a:xfrm>
                <a:off x="1779408" y="6519744"/>
                <a:ext cx="22896" cy="22896"/>
              </a:xfrm>
              <a:prstGeom prst="rect">
                <a:avLst/>
              </a:prstGeom>
            </p:spPr>
          </p:pic>
        </mc:Fallback>
      </mc:AlternateContent>
    </p:spTree>
    <p:extLst>
      <p:ext uri="{BB962C8B-B14F-4D97-AF65-F5344CB8AC3E}">
        <p14:creationId xmlns:p14="http://schemas.microsoft.com/office/powerpoint/2010/main" val="23674935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16="http://schemas.microsoft.com/office/drawing/2014/main" xmlns:adec="http://schemas.microsoft.com/office/drawing/2017/decorative"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4209308" y="-13391"/>
            <a:ext cx="3063696" cy="8230609"/>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sz="2160" dirty="0"/>
          </a:p>
        </p:txBody>
      </p:sp>
      <p:sp>
        <p:nvSpPr>
          <p:cNvPr id="2" name="Title 94">
            <a:extLst>
              <a:ext uri="{FF2B5EF4-FFF2-40B4-BE49-F238E27FC236}">
                <a16:creationId xmlns:a16="http://schemas.microsoft.com/office/drawing/2014/main" id="{7756903B-8F4C-AF9C-0003-DFC6020F757E}"/>
              </a:ext>
            </a:extLst>
          </p:cNvPr>
          <p:cNvSpPr>
            <a:spLocks noGrp="1"/>
          </p:cNvSpPr>
          <p:nvPr>
            <p:ph type="ctrTitle"/>
          </p:nvPr>
        </p:nvSpPr>
        <p:spPr>
          <a:xfrm>
            <a:off x="7772400" y="868128"/>
            <a:ext cx="6561089" cy="1297556"/>
          </a:xfrm>
        </p:spPr>
        <p:txBody>
          <a:bodyPr>
            <a:noAutofit/>
          </a:bodyPr>
          <a:lstStyle/>
          <a:p>
            <a:r>
              <a:rPr lang="en-US" sz="5760" b="1" dirty="0"/>
              <a:t>Riconoscimento</a:t>
            </a:r>
          </a:p>
        </p:txBody>
      </p:sp>
      <p:sp>
        <p:nvSpPr>
          <p:cNvPr id="3" name="Text Placeholder 14">
            <a:extLst>
              <a:ext uri="{FF2B5EF4-FFF2-40B4-BE49-F238E27FC236}">
                <a16:creationId xmlns:a16="http://schemas.microsoft.com/office/drawing/2014/main" id="{93D28EA7-99A1-8FAD-E39B-AF6C31772915}"/>
              </a:ext>
            </a:extLst>
          </p:cNvPr>
          <p:cNvSpPr txBox="1">
            <a:spLocks/>
          </p:cNvSpPr>
          <p:nvPr/>
        </p:nvSpPr>
        <p:spPr>
          <a:xfrm>
            <a:off x="7797756" y="2372421"/>
            <a:ext cx="6649764" cy="3083839"/>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400" b="0" i="0" dirty="0">
                <a:effectLst/>
              </a:rPr>
              <a:t>Cofinanziato dall'Unione Europea. Le opinioni e i pareri espressi sono tuttavia esclusivamente quelli dell'autore/degli autori e non riflettono necessariamente quelli dell'Unione Europea o dell'HADEA. Né l'Unione Europea né l'autorità concedente possono essere ritenute responsabili per essi.</a:t>
            </a:r>
          </a:p>
          <a:p>
            <a:pPr algn="just"/>
            <a:r>
              <a:rPr lang="en-GB" sz="2400" b="0" i="0" dirty="0">
                <a:effectLst/>
              </a:rPr>
              <a:t>Accordo di progetto n. 101083594</a:t>
            </a:r>
          </a:p>
        </p:txBody>
      </p:sp>
      <p:grpSp>
        <p:nvGrpSpPr>
          <p:cNvPr id="7" name="Group 6">
            <a:extLst>
              <a:ext uri="{FF2B5EF4-FFF2-40B4-BE49-F238E27FC236}">
                <a16:creationId xmlns:a16="http://schemas.microsoft.com/office/drawing/2014/main" id="{F202EC2E-9D8F-7DB9-DA92-0AA925ACC56A}"/>
              </a:ext>
            </a:extLst>
          </p:cNvPr>
          <p:cNvGrpSpPr/>
          <p:nvPr/>
        </p:nvGrpSpPr>
        <p:grpSpPr>
          <a:xfrm>
            <a:off x="10972801" y="7594540"/>
            <a:ext cx="2591913" cy="481557"/>
            <a:chOff x="5179092" y="5483822"/>
            <a:chExt cx="3294001" cy="612000"/>
          </a:xfrm>
        </p:grpSpPr>
        <p:pic>
          <p:nvPicPr>
            <p:cNvPr id="8" name="Picture 7">
              <a:extLst>
                <a:ext uri="{FF2B5EF4-FFF2-40B4-BE49-F238E27FC236}">
                  <a16:creationId xmlns:a16="http://schemas.microsoft.com/office/drawing/2014/main" id="{3C1A5B1E-31DD-9C7E-E79A-AFC987352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9" name="Picture 8">
              <a:extLst>
                <a:ext uri="{FF2B5EF4-FFF2-40B4-BE49-F238E27FC236}">
                  <a16:creationId xmlns:a16="http://schemas.microsoft.com/office/drawing/2014/main" id="{73D5C77E-356B-2B62-196C-2F6DE96B42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10" name="Picture Placeholder 9" descr="A screenshot of a computer training&#10;&#10;Description automatically generated">
            <a:extLst>
              <a:ext uri="{FF2B5EF4-FFF2-40B4-BE49-F238E27FC236}">
                <a16:creationId xmlns:a16="http://schemas.microsoft.com/office/drawing/2014/main" id="{BC655B53-FBA0-4F55-E9D2-19239DB6E54B}"/>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AB91A5A-8273-0B2E-6885-27B3BC2A8097}"/>
              </a:ext>
            </a:extLst>
          </p:cNvPr>
          <p:cNvPicPr>
            <a:picLocks noChangeAspect="1"/>
          </p:cNvPicPr>
          <p:nvPr/>
        </p:nvPicPr>
        <p:blipFill>
          <a:blip r:embed="rId4">
            <a:alphaModFix amt="18000"/>
          </a:blip>
          <a:stretch>
            <a:fillRect/>
          </a:stretch>
        </p:blipFill>
        <p:spPr>
          <a:xfrm>
            <a:off x="0" y="458895"/>
            <a:ext cx="14630400" cy="7311811"/>
          </a:xfrm>
          <a:prstGeom prst="rect">
            <a:avLst/>
          </a:prstGeom>
        </p:spPr>
      </p:pic>
      <p:pic>
        <p:nvPicPr>
          <p:cNvPr id="6" name="Picture 5">
            <a:extLst>
              <a:ext uri="{FF2B5EF4-FFF2-40B4-BE49-F238E27FC236}">
                <a16:creationId xmlns:a16="http://schemas.microsoft.com/office/drawing/2014/main" id="{901C4110-97C7-232E-5BB4-B3EE56BF3066}"/>
              </a:ext>
            </a:extLst>
          </p:cNvPr>
          <p:cNvPicPr>
            <a:picLocks noChangeAspect="1"/>
          </p:cNvPicPr>
          <p:nvPr/>
        </p:nvPicPr>
        <p:blipFill>
          <a:blip r:embed="rId5"/>
          <a:stretch>
            <a:fillRect/>
          </a:stretch>
        </p:blipFill>
        <p:spPr>
          <a:xfrm>
            <a:off x="273338" y="2513486"/>
            <a:ext cx="7041863" cy="5269966"/>
          </a:xfrm>
          <a:prstGeom prst="rect">
            <a:avLst/>
          </a:prstGeom>
        </p:spPr>
      </p:pic>
      <p:pic>
        <p:nvPicPr>
          <p:cNvPr id="8" name="Picture 7">
            <a:extLst>
              <a:ext uri="{FF2B5EF4-FFF2-40B4-BE49-F238E27FC236}">
                <a16:creationId xmlns:a16="http://schemas.microsoft.com/office/drawing/2014/main" id="{988642DC-3036-81E5-3B1D-5C7716E56C77}"/>
              </a:ext>
            </a:extLst>
          </p:cNvPr>
          <p:cNvPicPr>
            <a:picLocks noChangeAspect="1"/>
          </p:cNvPicPr>
          <p:nvPr/>
        </p:nvPicPr>
        <p:blipFill>
          <a:blip r:embed="rId6"/>
          <a:stretch>
            <a:fillRect/>
          </a:stretch>
        </p:blipFill>
        <p:spPr>
          <a:xfrm>
            <a:off x="3540441" y="2248043"/>
            <a:ext cx="7156178" cy="5315692"/>
          </a:xfrm>
          <a:prstGeom prst="rect">
            <a:avLst/>
          </a:prstGeom>
        </p:spPr>
      </p:pic>
      <p:sp>
        <p:nvSpPr>
          <p:cNvPr id="11" name="Title 10">
            <a:extLst>
              <a:ext uri="{FF2B5EF4-FFF2-40B4-BE49-F238E27FC236}">
                <a16:creationId xmlns:a16="http://schemas.microsoft.com/office/drawing/2014/main" id="{36233356-6C57-27C2-2F70-09E1D953D1CB}"/>
              </a:ext>
            </a:extLst>
          </p:cNvPr>
          <p:cNvSpPr>
            <a:spLocks noGrp="1"/>
          </p:cNvSpPr>
          <p:nvPr>
            <p:ph type="title"/>
          </p:nvPr>
        </p:nvSpPr>
        <p:spPr/>
        <p:txBody>
          <a:bodyPr>
            <a:normAutofit fontScale="90000"/>
          </a:bodyPr>
          <a:lstStyle/>
          <a:p>
            <a:r>
              <a:rPr lang="nb-NO" dirty="0"/>
              <a:t>Rapporto Insider sul thttps://www.securonix.com/blog/shifting-perceptions-of-insider-threats-vs-external-cyber-attacks/hreato 2024</a:t>
            </a:r>
            <a:endParaRPr lang="en-GB" dirty="0"/>
          </a:p>
        </p:txBody>
      </p:sp>
      <p:pic>
        <p:nvPicPr>
          <p:cNvPr id="10" name="Content Placeholder 9">
            <a:extLst>
              <a:ext uri="{FF2B5EF4-FFF2-40B4-BE49-F238E27FC236}">
                <a16:creationId xmlns:a16="http://schemas.microsoft.com/office/drawing/2014/main" id="{D101F2CD-6350-0791-13B9-8DA5C455749D}"/>
              </a:ext>
            </a:extLst>
          </p:cNvPr>
          <p:cNvPicPr>
            <a:picLocks noGrp="1" noChangeAspect="1"/>
          </p:cNvPicPr>
          <p:nvPr>
            <p:ph idx="1"/>
          </p:nvPr>
        </p:nvPicPr>
        <p:blipFill>
          <a:blip r:embed="rId7"/>
          <a:stretch>
            <a:fillRect/>
          </a:stretch>
        </p:blipFill>
        <p:spPr>
          <a:xfrm>
            <a:off x="7118530" y="2675411"/>
            <a:ext cx="7238533" cy="5221606"/>
          </a:xfrm>
        </p:spPr>
      </p:pic>
    </p:spTree>
    <p:custDataLst>
      <p:tags r:id="rId1"/>
    </p:custDataLst>
    <p:extLst>
      <p:ext uri="{BB962C8B-B14F-4D97-AF65-F5344CB8AC3E}">
        <p14:creationId xmlns:p14="http://schemas.microsoft.com/office/powerpoint/2010/main" val="4618948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16="http://schemas.microsoft.com/office/drawing/2014/main" xmlns:adec="http://schemas.microsoft.com/office/drawing/2017/decorative" xmlns:p16="http://schemas.microsoft.com/office/powerpoint/2015/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4" name="Picture 3">
            <a:extLst>
              <a:ext uri="{FF2B5EF4-FFF2-40B4-BE49-F238E27FC236}">
                <a16:creationId xmlns:a16="http://schemas.microsoft.com/office/drawing/2014/main" id="{B7DED79B-60F4-40C9-9F13-9DB4B61656FF}"/>
              </a:ext>
            </a:extLst>
          </p:cNvPr>
          <p:cNvPicPr>
            <a:picLocks noChangeAspect="1"/>
          </p:cNvPicPr>
          <p:nvPr/>
        </p:nvPicPr>
        <p:blipFill>
          <a:blip r:embed="rId3">
            <a:alphaModFix amt="40000"/>
          </a:blip>
          <a:srcRect/>
          <a:stretch/>
        </p:blipFill>
        <p:spPr>
          <a:xfrm>
            <a:off x="25" y="12"/>
            <a:ext cx="14630375" cy="8229588"/>
          </a:xfrm>
          <a:prstGeom prst="rect">
            <a:avLst/>
          </a:prstGeom>
        </p:spPr>
      </p:pic>
      <p:sp>
        <p:nvSpPr>
          <p:cNvPr id="2" name="Titel 1">
            <a:extLst>
              <a:ext uri="{FF2B5EF4-FFF2-40B4-BE49-F238E27FC236}">
                <a16:creationId xmlns:a16="http://schemas.microsoft.com/office/drawing/2014/main" id="{344091F6-0D5B-46B9-B057-D4CC322DC3F4}"/>
              </a:ext>
            </a:extLst>
          </p:cNvPr>
          <p:cNvSpPr>
            <a:spLocks noGrp="1"/>
          </p:cNvSpPr>
          <p:nvPr>
            <p:ph type="title"/>
          </p:nvPr>
        </p:nvSpPr>
        <p:spPr>
          <a:xfrm>
            <a:off x="1009499" y="1130198"/>
            <a:ext cx="12607747" cy="2468880"/>
          </a:xfrm>
        </p:spPr>
        <p:txBody>
          <a:bodyPr anchor="b">
            <a:normAutofit/>
          </a:bodyPr>
          <a:lstStyle/>
          <a:p>
            <a:r>
              <a:rPr lang="de-DE" sz="6000">
                <a:solidFill>
                  <a:schemeClr val="bg1"/>
                </a:solidFill>
              </a:rPr>
              <a:t>Bypassare la sicurezza</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4168" y="416149"/>
            <a:ext cx="175565" cy="844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498" y="3889442"/>
            <a:ext cx="12607747" cy="21946"/>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89F17070-F90F-40DE-8A09-CF411EF691D7}"/>
              </a:ext>
            </a:extLst>
          </p:cNvPr>
          <p:cNvSpPr>
            <a:spLocks noGrp="1"/>
          </p:cNvSpPr>
          <p:nvPr>
            <p:ph idx="1"/>
          </p:nvPr>
        </p:nvSpPr>
        <p:spPr>
          <a:xfrm>
            <a:off x="1009498" y="4202582"/>
            <a:ext cx="12607747" cy="3204058"/>
          </a:xfrm>
        </p:spPr>
        <p:txBody>
          <a:bodyPr>
            <a:normAutofit/>
          </a:bodyPr>
          <a:lstStyle/>
          <a:p>
            <a:r>
              <a:rPr lang="en-US" sz="2400" dirty="0">
                <a:solidFill>
                  <a:schemeClr val="bg1"/>
                </a:solidFill>
              </a:rPr>
              <a:t>L'uso dei servizi cloud aumenta la superficie di attacco contro i dati archiviati. La maggior parte delle difese si concentra sugli attacchi informatici esterni, come l'accesso non autorizzato ai dati, gli attacchi Denial of Service (DoS) e il malware. </a:t>
            </a:r>
          </a:p>
          <a:p>
            <a:r>
              <a:rPr lang="en-US" sz="2400" dirty="0">
                <a:solidFill>
                  <a:schemeClr val="bg1"/>
                </a:solidFill>
              </a:rPr>
              <a:t>Le aziende (negli Stati Uniti) spendono il 10% del loro budget IT per proteggere le proprie risorse dagli attacchi esterni, ma spesso tale importo non è sufficiente. </a:t>
            </a:r>
          </a:p>
          <a:p>
            <a:r>
              <a:rPr lang="en-US" sz="2400" dirty="0">
                <a:solidFill>
                  <a:schemeClr val="bg1"/>
                </a:solidFill>
              </a:rPr>
              <a:t>Queste violazioni sono amplificate dal fatto che un insider ha conoscenza e accesso alle risorse dell'organizzazione, gode della fiducia dell'organizzazione e dispone di un accesso autorizzato. È quindi possibile aggirare le misure di sicurezza applicate e causare un disastro.</a:t>
            </a:r>
            <a:endParaRPr lang="de-DE" sz="2400" dirty="0">
              <a:solidFill>
                <a:schemeClr val="bg1"/>
              </a:solidFill>
            </a:endParaRPr>
          </a:p>
        </p:txBody>
      </p:sp>
    </p:spTree>
    <p:custDataLst>
      <p:tags r:id="rId1"/>
    </p:custDataLst>
    <p:extLst>
      <p:ext uri="{BB962C8B-B14F-4D97-AF65-F5344CB8AC3E}">
        <p14:creationId xmlns:p14="http://schemas.microsoft.com/office/powerpoint/2010/main" val="1113626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16="http://schemas.microsoft.com/office/drawing/2014/main" xmlns:adec="http://schemas.microsoft.com/office/drawing/2017/decorative" xmlns:p16="http://schemas.microsoft.com/office/powerpoint/2015/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4" name="Picture 3">
            <a:extLst>
              <a:ext uri="{FF2B5EF4-FFF2-40B4-BE49-F238E27FC236}">
                <a16:creationId xmlns:a16="http://schemas.microsoft.com/office/drawing/2014/main" id="{18820AFB-A823-22AD-BD08-C5101B14CAA1}"/>
              </a:ext>
            </a:extLst>
          </p:cNvPr>
          <p:cNvPicPr>
            <a:picLocks noChangeAspect="1"/>
          </p:cNvPicPr>
          <p:nvPr/>
        </p:nvPicPr>
        <p:blipFill>
          <a:blip r:embed="rId4">
            <a:alphaModFix amt="40000"/>
          </a:blip>
          <a:srcRect l="6667"/>
          <a:stretch/>
        </p:blipFill>
        <p:spPr>
          <a:xfrm>
            <a:off x="25" y="12"/>
            <a:ext cx="14630375" cy="8229588"/>
          </a:xfrm>
          <a:prstGeom prst="rect">
            <a:avLst/>
          </a:prstGeom>
        </p:spPr>
      </p:pic>
      <p:sp>
        <p:nvSpPr>
          <p:cNvPr id="2" name="Titel 1">
            <a:extLst>
              <a:ext uri="{FF2B5EF4-FFF2-40B4-BE49-F238E27FC236}">
                <a16:creationId xmlns:a16="http://schemas.microsoft.com/office/drawing/2014/main" id="{A57CAD84-9B48-4B59-9029-9433565500D2}"/>
              </a:ext>
            </a:extLst>
          </p:cNvPr>
          <p:cNvSpPr>
            <a:spLocks noGrp="1"/>
          </p:cNvSpPr>
          <p:nvPr>
            <p:ph type="title"/>
          </p:nvPr>
        </p:nvSpPr>
        <p:spPr>
          <a:xfrm>
            <a:off x="1009499" y="1130198"/>
            <a:ext cx="12607747" cy="2468880"/>
          </a:xfrm>
        </p:spPr>
        <p:txBody>
          <a:bodyPr anchor="b">
            <a:normAutofit/>
          </a:bodyPr>
          <a:lstStyle/>
          <a:p>
            <a:r>
              <a:rPr lang="de-DE" sz="6000">
                <a:solidFill>
                  <a:schemeClr val="bg1"/>
                </a:solidFill>
              </a:rPr>
              <a:t>Conseguenze</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4168" y="416149"/>
            <a:ext cx="175565" cy="844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498" y="3889442"/>
            <a:ext cx="12607747" cy="21946"/>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568B8D55-2433-4905-8C22-CBAC6225AD3A}"/>
              </a:ext>
            </a:extLst>
          </p:cNvPr>
          <p:cNvSpPr>
            <a:spLocks noGrp="1"/>
          </p:cNvSpPr>
          <p:nvPr>
            <p:ph idx="1"/>
          </p:nvPr>
        </p:nvSpPr>
        <p:spPr>
          <a:xfrm>
            <a:off x="1009498" y="4202582"/>
            <a:ext cx="12607747" cy="3204058"/>
          </a:xfrm>
        </p:spPr>
        <p:txBody>
          <a:bodyPr>
            <a:normAutofit/>
          </a:bodyPr>
          <a:lstStyle/>
          <a:p>
            <a:r>
              <a:rPr lang="en-US" sz="2040">
                <a:solidFill>
                  <a:schemeClr val="bg1"/>
                </a:solidFill>
              </a:rPr>
              <a:t>Furto o perdita di dati critici per la missione o di proprietà intellettuale </a:t>
            </a:r>
          </a:p>
          <a:p>
            <a:r>
              <a:rPr lang="en-US" sz="2040">
                <a:solidFill>
                  <a:schemeClr val="bg1"/>
                </a:solidFill>
              </a:rPr>
              <a:t>Impatto dei tempi di inattività sulla produttività dell'organizzazione </a:t>
            </a:r>
          </a:p>
          <a:p>
            <a:r>
              <a:rPr lang="en-US" sz="2040">
                <a:solidFill>
                  <a:schemeClr val="bg1"/>
                </a:solidFill>
              </a:rPr>
              <a:t>Danni alle attrezzature e ad altri beni </a:t>
            </a:r>
          </a:p>
          <a:p>
            <a:r>
              <a:rPr lang="en-US" sz="2040">
                <a:solidFill>
                  <a:schemeClr val="bg1"/>
                </a:solidFill>
              </a:rPr>
              <a:t>Costi per individuare e riparare i sistemi e i processi aziendali fondamentali </a:t>
            </a:r>
          </a:p>
          <a:p>
            <a:r>
              <a:rPr lang="en-US" sz="2040">
                <a:solidFill>
                  <a:schemeClr val="bg1"/>
                </a:solidFill>
              </a:rPr>
              <a:t>Impatto legale e normativo, compresi i costi di difesa in caso di contenzioso </a:t>
            </a:r>
          </a:p>
          <a:p>
            <a:r>
              <a:rPr lang="en-US" sz="2040">
                <a:solidFill>
                  <a:schemeClr val="bg1"/>
                </a:solidFill>
              </a:rPr>
              <a:t>Perdita di fiducia e credibilità tra gli stakeholder chiave </a:t>
            </a:r>
          </a:p>
          <a:p>
            <a:r>
              <a:rPr lang="en-US" sz="2040">
                <a:solidFill>
                  <a:schemeClr val="bg1"/>
                </a:solidFill>
              </a:rPr>
              <a:t>Diminuzione del valore del marchio e della reputazione sul mercato </a:t>
            </a:r>
            <a:endParaRPr lang="de-DE" sz="2040">
              <a:solidFill>
                <a:schemeClr val="bg1"/>
              </a:solidFill>
            </a:endParaRPr>
          </a:p>
        </p:txBody>
      </p:sp>
    </p:spTree>
    <p:custDataLst>
      <p:tags r:id="rId1"/>
    </p:custDataLst>
    <p:extLst>
      <p:ext uri="{BB962C8B-B14F-4D97-AF65-F5344CB8AC3E}">
        <p14:creationId xmlns:p14="http://schemas.microsoft.com/office/powerpoint/2010/main" val="7890494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D37408-D7B8-BF99-6493-3A54F2FE83DB}"/>
              </a:ext>
            </a:extLst>
          </p:cNvPr>
          <p:cNvPicPr>
            <a:picLocks noChangeAspect="1"/>
          </p:cNvPicPr>
          <p:nvPr/>
        </p:nvPicPr>
        <p:blipFill>
          <a:blip r:embed="rId4">
            <a:alphaModFix amt="26000"/>
          </a:blip>
          <a:stretch>
            <a:fillRect/>
          </a:stretch>
        </p:blipFill>
        <p:spPr>
          <a:xfrm>
            <a:off x="1828800" y="0"/>
            <a:ext cx="10972800" cy="8229600"/>
          </a:xfrm>
          <a:prstGeom prst="rect">
            <a:avLst/>
          </a:prstGeom>
        </p:spPr>
      </p:pic>
      <p:sp>
        <p:nvSpPr>
          <p:cNvPr id="2" name="Title 1">
            <a:extLst>
              <a:ext uri="{FF2B5EF4-FFF2-40B4-BE49-F238E27FC236}">
                <a16:creationId xmlns:a16="http://schemas.microsoft.com/office/drawing/2014/main" id="{3C4C63CF-FE90-AAE8-301A-118DB5445BF6}"/>
              </a:ext>
            </a:extLst>
          </p:cNvPr>
          <p:cNvSpPr>
            <a:spLocks noGrp="1"/>
          </p:cNvSpPr>
          <p:nvPr>
            <p:ph type="title"/>
          </p:nvPr>
        </p:nvSpPr>
        <p:spPr/>
        <p:txBody>
          <a:bodyPr/>
          <a:lstStyle/>
          <a:p>
            <a:r>
              <a:rPr lang="nb-NO" dirty="0"/>
              <a:t>Tipi</a:t>
            </a:r>
            <a:endParaRPr lang="en-GB" dirty="0"/>
          </a:p>
        </p:txBody>
      </p:sp>
      <p:pic>
        <p:nvPicPr>
          <p:cNvPr id="4" name="Content Placeholder 3">
            <a:extLst>
              <a:ext uri="{FF2B5EF4-FFF2-40B4-BE49-F238E27FC236}">
                <a16:creationId xmlns:a16="http://schemas.microsoft.com/office/drawing/2014/main" id="{3E5E360F-7976-8235-5E42-5BF3BE014487}"/>
              </a:ext>
            </a:extLst>
          </p:cNvPr>
          <p:cNvPicPr>
            <a:picLocks noGrp="1" noChangeAspect="1"/>
          </p:cNvPicPr>
          <p:nvPr>
            <p:ph idx="1"/>
          </p:nvPr>
        </p:nvPicPr>
        <p:blipFill>
          <a:blip r:embed="rId5"/>
          <a:stretch>
            <a:fillRect/>
          </a:stretch>
        </p:blipFill>
        <p:spPr>
          <a:xfrm>
            <a:off x="3325567" y="333815"/>
            <a:ext cx="7979266" cy="5221606"/>
          </a:xfrm>
          <a:prstGeom prst="rect">
            <a:avLst/>
          </a:prstGeom>
        </p:spPr>
      </p:pic>
      <p:pic>
        <p:nvPicPr>
          <p:cNvPr id="5" name="Picture 4">
            <a:extLst>
              <a:ext uri="{FF2B5EF4-FFF2-40B4-BE49-F238E27FC236}">
                <a16:creationId xmlns:a16="http://schemas.microsoft.com/office/drawing/2014/main" id="{1DD02603-0A23-25E2-8B18-7DD6A27CA55B}"/>
              </a:ext>
            </a:extLst>
          </p:cNvPr>
          <p:cNvPicPr>
            <a:picLocks noChangeAspect="1"/>
          </p:cNvPicPr>
          <p:nvPr/>
        </p:nvPicPr>
        <p:blipFill>
          <a:blip r:embed="rId6"/>
          <a:stretch>
            <a:fillRect/>
          </a:stretch>
        </p:blipFill>
        <p:spPr>
          <a:xfrm>
            <a:off x="228600" y="2028826"/>
            <a:ext cx="6858000" cy="4572000"/>
          </a:xfrm>
          <a:prstGeom prst="rect">
            <a:avLst/>
          </a:prstGeom>
        </p:spPr>
      </p:pic>
      <p:pic>
        <p:nvPicPr>
          <p:cNvPr id="7" name="Picture 6">
            <a:extLst>
              <a:ext uri="{FF2B5EF4-FFF2-40B4-BE49-F238E27FC236}">
                <a16:creationId xmlns:a16="http://schemas.microsoft.com/office/drawing/2014/main" id="{77B1FF84-9BD0-7E8E-10E5-8C65A4F7D7F7}"/>
              </a:ext>
            </a:extLst>
          </p:cNvPr>
          <p:cNvPicPr>
            <a:picLocks noChangeAspect="1"/>
          </p:cNvPicPr>
          <p:nvPr/>
        </p:nvPicPr>
        <p:blipFill>
          <a:blip r:embed="rId7"/>
          <a:stretch>
            <a:fillRect/>
          </a:stretch>
        </p:blipFill>
        <p:spPr>
          <a:xfrm>
            <a:off x="4668720" y="3805898"/>
            <a:ext cx="9629648" cy="4166675"/>
          </a:xfrm>
          <a:prstGeom prst="rect">
            <a:avLst/>
          </a:prstGeom>
        </p:spPr>
      </p:pic>
    </p:spTree>
    <p:custDataLst>
      <p:tags r:id="rId1"/>
    </p:custDataLst>
    <p:extLst>
      <p:ext uri="{BB962C8B-B14F-4D97-AF65-F5344CB8AC3E}">
        <p14:creationId xmlns:p14="http://schemas.microsoft.com/office/powerpoint/2010/main" val="33269693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5353E6-0D26-5E13-E254-F5D44493FFF5}"/>
              </a:ext>
            </a:extLst>
          </p:cNvPr>
          <p:cNvPicPr>
            <a:picLocks noChangeAspect="1"/>
          </p:cNvPicPr>
          <p:nvPr/>
        </p:nvPicPr>
        <p:blipFill>
          <a:blip r:embed="rId4"/>
          <a:stretch>
            <a:fillRect/>
          </a:stretch>
        </p:blipFill>
        <p:spPr>
          <a:xfrm>
            <a:off x="457200" y="531495"/>
            <a:ext cx="13716000" cy="7166610"/>
          </a:xfrm>
          <a:prstGeom prst="rect">
            <a:avLst/>
          </a:prstGeom>
        </p:spPr>
      </p:pic>
      <p:sp>
        <p:nvSpPr>
          <p:cNvPr id="2" name="Title 1">
            <a:extLst>
              <a:ext uri="{FF2B5EF4-FFF2-40B4-BE49-F238E27FC236}">
                <a16:creationId xmlns:a16="http://schemas.microsoft.com/office/drawing/2014/main" id="{9EBB0167-5981-0803-6C25-AB265718BA0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F2E511C-BF5F-11B9-05A1-52D667233FC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5C5442B-DA07-1FEF-BE2D-766AD7E67767}"/>
              </a:ext>
            </a:extLst>
          </p:cNvPr>
          <p:cNvPicPr>
            <a:picLocks noChangeAspect="1"/>
          </p:cNvPicPr>
          <p:nvPr/>
        </p:nvPicPr>
        <p:blipFill>
          <a:blip r:embed="rId5"/>
          <a:stretch>
            <a:fillRect/>
          </a:stretch>
        </p:blipFill>
        <p:spPr>
          <a:xfrm>
            <a:off x="1" y="142081"/>
            <a:ext cx="11751680" cy="5075628"/>
          </a:xfrm>
          <a:prstGeom prst="rect">
            <a:avLst/>
          </a:prstGeom>
        </p:spPr>
      </p:pic>
      <p:pic>
        <p:nvPicPr>
          <p:cNvPr id="7" name="Picture 6">
            <a:extLst>
              <a:ext uri="{FF2B5EF4-FFF2-40B4-BE49-F238E27FC236}">
                <a16:creationId xmlns:a16="http://schemas.microsoft.com/office/drawing/2014/main" id="{E1D24A01-89C0-E42D-A617-52AC01B7DB81}"/>
              </a:ext>
            </a:extLst>
          </p:cNvPr>
          <p:cNvPicPr>
            <a:picLocks noChangeAspect="1"/>
          </p:cNvPicPr>
          <p:nvPr/>
        </p:nvPicPr>
        <p:blipFill>
          <a:blip r:embed="rId6"/>
          <a:stretch>
            <a:fillRect/>
          </a:stretch>
        </p:blipFill>
        <p:spPr>
          <a:xfrm>
            <a:off x="1801809" y="1662373"/>
            <a:ext cx="9865466" cy="4652659"/>
          </a:xfrm>
          <a:prstGeom prst="rect">
            <a:avLst/>
          </a:prstGeom>
        </p:spPr>
      </p:pic>
      <p:pic>
        <p:nvPicPr>
          <p:cNvPr id="9" name="Picture 8">
            <a:extLst>
              <a:ext uri="{FF2B5EF4-FFF2-40B4-BE49-F238E27FC236}">
                <a16:creationId xmlns:a16="http://schemas.microsoft.com/office/drawing/2014/main" id="{5D07F79D-B094-FE06-9CEB-8AE4E2080ADA}"/>
              </a:ext>
            </a:extLst>
          </p:cNvPr>
          <p:cNvPicPr>
            <a:picLocks noChangeAspect="1"/>
          </p:cNvPicPr>
          <p:nvPr/>
        </p:nvPicPr>
        <p:blipFill>
          <a:blip r:embed="rId7"/>
          <a:stretch>
            <a:fillRect/>
          </a:stretch>
        </p:blipFill>
        <p:spPr>
          <a:xfrm>
            <a:off x="3599779" y="3344315"/>
            <a:ext cx="9625403" cy="3166552"/>
          </a:xfrm>
          <a:prstGeom prst="rect">
            <a:avLst/>
          </a:prstGeom>
        </p:spPr>
      </p:pic>
    </p:spTree>
    <p:custDataLst>
      <p:tags r:id="rId1"/>
    </p:custDataLst>
    <p:extLst>
      <p:ext uri="{BB962C8B-B14F-4D97-AF65-F5344CB8AC3E}">
        <p14:creationId xmlns:p14="http://schemas.microsoft.com/office/powerpoint/2010/main" val="20083038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16="http://schemas.microsoft.com/office/drawing/2014/main" xmlns:adec="http://schemas.microsoft.com/office/drawing/2017/decorative" xmlns:p16="http://schemas.microsoft.com/office/powerpoint/2015/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4630400" cy="82295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6" name="Picture 5">
            <a:extLst>
              <a:ext uri="{FF2B5EF4-FFF2-40B4-BE49-F238E27FC236}">
                <a16:creationId xmlns:a16="http://schemas.microsoft.com/office/drawing/2014/main" id="{9D417970-C5C5-0F5C-5829-9A433613C4F1}"/>
              </a:ext>
            </a:extLst>
          </p:cNvPr>
          <p:cNvPicPr>
            <a:picLocks noChangeAspect="1"/>
          </p:cNvPicPr>
          <p:nvPr/>
        </p:nvPicPr>
        <p:blipFill>
          <a:blip r:embed="rId2">
            <a:alphaModFix amt="50000"/>
          </a:blip>
          <a:srcRect l="10011" r="1101"/>
          <a:stretch/>
        </p:blipFill>
        <p:spPr>
          <a:xfrm>
            <a:off x="24" y="2"/>
            <a:ext cx="14630376" cy="8229599"/>
          </a:xfrm>
          <a:prstGeom prst="rect">
            <a:avLst/>
          </a:prstGeom>
        </p:spPr>
      </p:pic>
      <p:sp>
        <p:nvSpPr>
          <p:cNvPr id="4" name="Title 3">
            <a:extLst>
              <a:ext uri="{FF2B5EF4-FFF2-40B4-BE49-F238E27FC236}">
                <a16:creationId xmlns:a16="http://schemas.microsoft.com/office/drawing/2014/main" id="{CFCB086D-F402-1C34-98C2-5A923881C979}"/>
              </a:ext>
            </a:extLst>
          </p:cNvPr>
          <p:cNvSpPr>
            <a:spLocks noGrp="1"/>
          </p:cNvSpPr>
          <p:nvPr>
            <p:ph type="ctrTitle"/>
          </p:nvPr>
        </p:nvSpPr>
        <p:spPr>
          <a:xfrm>
            <a:off x="1828800" y="1346834"/>
            <a:ext cx="10972800" cy="3480622"/>
          </a:xfrm>
        </p:spPr>
        <p:txBody>
          <a:bodyPr>
            <a:normAutofit/>
          </a:bodyPr>
          <a:lstStyle/>
          <a:p>
            <a:r>
              <a:rPr lang="nb-NO">
                <a:solidFill>
                  <a:srgbClr val="FFFFFF"/>
                </a:solidFill>
              </a:rPr>
              <a:t>Non intenzionale</a:t>
            </a:r>
            <a:endParaRPr lang="en-GB">
              <a:solidFill>
                <a:srgbClr val="FFFFFF"/>
              </a:solidFill>
            </a:endParaRPr>
          </a:p>
        </p:txBody>
      </p:sp>
      <p:sp>
        <p:nvSpPr>
          <p:cNvPr id="5" name="Subtitle 4">
            <a:extLst>
              <a:ext uri="{FF2B5EF4-FFF2-40B4-BE49-F238E27FC236}">
                <a16:creationId xmlns:a16="http://schemas.microsoft.com/office/drawing/2014/main" id="{481ABBBA-DD5E-A922-7FEC-A2613926DD44}"/>
              </a:ext>
            </a:extLst>
          </p:cNvPr>
          <p:cNvSpPr>
            <a:spLocks noGrp="1"/>
          </p:cNvSpPr>
          <p:nvPr>
            <p:ph type="subTitle" idx="1"/>
          </p:nvPr>
        </p:nvSpPr>
        <p:spPr>
          <a:xfrm>
            <a:off x="1828800" y="4991285"/>
            <a:ext cx="10972800" cy="1318074"/>
          </a:xfrm>
        </p:spPr>
        <p:txBody>
          <a:bodyPr>
            <a:normAutofit/>
          </a:bodyPr>
          <a:lstStyle/>
          <a:p>
            <a:endParaRPr lang="en-GB">
              <a:solidFill>
                <a:srgbClr val="FFFFFF"/>
              </a:solidFill>
            </a:endParaRPr>
          </a:p>
        </p:txBody>
      </p:sp>
    </p:spTree>
    <p:extLst>
      <p:ext uri="{BB962C8B-B14F-4D97-AF65-F5344CB8AC3E}">
        <p14:creationId xmlns:p14="http://schemas.microsoft.com/office/powerpoint/2010/main" val="23335446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2D1F-97EC-3D41-DE98-B5654A9E72B6}"/>
              </a:ext>
            </a:extLst>
          </p:cNvPr>
          <p:cNvSpPr>
            <a:spLocks noGrp="1"/>
          </p:cNvSpPr>
          <p:nvPr>
            <p:ph type="title"/>
          </p:nvPr>
        </p:nvSpPr>
        <p:spPr/>
        <p:txBody>
          <a:bodyPr/>
          <a:lstStyle/>
          <a:p>
            <a:endParaRPr lang="en-GB"/>
          </a:p>
        </p:txBody>
      </p:sp>
      <p:pic>
        <p:nvPicPr>
          <p:cNvPr id="4" name="Online Media 3" title="The Insider Threat | Security Detail">
            <a:hlinkClick r:id="" action="ppaction://media"/>
            <a:extLst>
              <a:ext uri="{FF2B5EF4-FFF2-40B4-BE49-F238E27FC236}">
                <a16:creationId xmlns:a16="http://schemas.microsoft.com/office/drawing/2014/main" id="{7BBEEF06-7A8F-1266-E9BF-128D1915F82F}"/>
              </a:ext>
            </a:extLst>
          </p:cNvPr>
          <p:cNvPicPr>
            <a:picLocks noGrp="1" noRot="1" noChangeAspect="1"/>
          </p:cNvPicPr>
          <p:nvPr>
            <p:ph idx="1"/>
            <a:videoFile r:link="rId2"/>
          </p:nvPr>
        </p:nvPicPr>
        <p:blipFill>
          <a:blip r:embed="rId4"/>
          <a:stretch>
            <a:fillRect/>
          </a:stretch>
        </p:blipFill>
        <p:spPr>
          <a:xfrm>
            <a:off x="2693670" y="2190750"/>
            <a:ext cx="9241156" cy="5221606"/>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A0D0E88A-358B-BA83-C963-BF6B6BF3DF6D}"/>
                  </a:ext>
                </a:extLst>
              </p14:cNvPr>
              <p14:cNvContentPartPr/>
              <p14:nvPr/>
            </p14:nvContentPartPr>
            <p14:xfrm>
              <a:off x="4151088" y="4752000"/>
              <a:ext cx="3188592" cy="361584"/>
            </p14:xfrm>
          </p:contentPart>
        </mc:Choice>
        <mc:Fallback>
          <p:pic>
            <p:nvPicPr>
              <p:cNvPr id="5" name="Ink 4">
                <a:extLst>
                  <a:ext uri="{FF2B5EF4-FFF2-40B4-BE49-F238E27FC236}">
                    <a16:creationId xmlns:a16="http://schemas.microsoft.com/office/drawing/2014/main" id="{A0D0E88A-358B-BA83-C963-BF6B6BF3DF6D}"/>
                  </a:ext>
                </a:extLst>
              </p:cNvPr>
              <p:cNvPicPr/>
              <p:nvPr/>
            </p:nvPicPr>
            <p:blipFill>
              <a:blip r:embed="rId6"/>
              <a:stretch>
                <a:fillRect/>
              </a:stretch>
            </p:blipFill>
            <p:spPr>
              <a:xfrm>
                <a:off x="4141728" y="4742636"/>
                <a:ext cx="3207312" cy="380311"/>
              </a:xfrm>
              <a:prstGeom prst="rect">
                <a:avLst/>
              </a:prstGeom>
            </p:spPr>
          </p:pic>
        </mc:Fallback>
      </mc:AlternateContent>
    </p:spTree>
    <p:custDataLst>
      <p:tags r:id="rId1"/>
    </p:custDataLst>
    <p:extLst>
      <p:ext uri="{BB962C8B-B14F-4D97-AF65-F5344CB8AC3E}">
        <p14:creationId xmlns:p14="http://schemas.microsoft.com/office/powerpoint/2010/main" val="4739418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E83C00-AAA6-A7BD-8B0D-0E796546C3A2}"/>
              </a:ext>
            </a:extLst>
          </p:cNvPr>
          <p:cNvPicPr>
            <a:picLocks noChangeAspect="1"/>
          </p:cNvPicPr>
          <p:nvPr/>
        </p:nvPicPr>
        <p:blipFill>
          <a:blip r:embed="rId3"/>
          <a:stretch>
            <a:fillRect/>
          </a:stretch>
        </p:blipFill>
        <p:spPr>
          <a:xfrm>
            <a:off x="0" y="0"/>
            <a:ext cx="14630400" cy="8229600"/>
          </a:xfrm>
          <a:prstGeom prst="rect">
            <a:avLst/>
          </a:prstGeom>
        </p:spPr>
      </p:pic>
      <p:sp>
        <p:nvSpPr>
          <p:cNvPr id="2" name="Title 1">
            <a:extLst>
              <a:ext uri="{FF2B5EF4-FFF2-40B4-BE49-F238E27FC236}">
                <a16:creationId xmlns:a16="http://schemas.microsoft.com/office/drawing/2014/main" id="{40C0C7E4-0646-2CE3-BF39-4AF8A31951C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1F8A614-758E-C6DF-47D7-65F9ED07B32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1CE1CE2-2843-EAF0-D760-9363A8D11052}"/>
              </a:ext>
            </a:extLst>
          </p:cNvPr>
          <p:cNvPicPr>
            <a:picLocks noChangeAspect="1"/>
          </p:cNvPicPr>
          <p:nvPr/>
        </p:nvPicPr>
        <p:blipFill>
          <a:blip r:embed="rId4"/>
          <a:stretch>
            <a:fillRect/>
          </a:stretch>
        </p:blipFill>
        <p:spPr>
          <a:xfrm>
            <a:off x="2600325" y="1600200"/>
            <a:ext cx="9429750" cy="5029200"/>
          </a:xfrm>
          <a:prstGeom prst="rect">
            <a:avLst/>
          </a:prstGeom>
        </p:spPr>
      </p:pic>
      <p:grpSp>
        <p:nvGrpSpPr>
          <p:cNvPr id="6" name="Group 5">
            <a:extLst>
              <a:ext uri="{FF2B5EF4-FFF2-40B4-BE49-F238E27FC236}">
                <a16:creationId xmlns:a16="http://schemas.microsoft.com/office/drawing/2014/main" id="{AD55139E-2AEB-AD00-5FD7-1EBA44BD20FA}"/>
              </a:ext>
            </a:extLst>
          </p:cNvPr>
          <p:cNvGrpSpPr/>
          <p:nvPr/>
        </p:nvGrpSpPr>
        <p:grpSpPr>
          <a:xfrm>
            <a:off x="10972801" y="7594540"/>
            <a:ext cx="2591913" cy="481557"/>
            <a:chOff x="5179092" y="5483822"/>
            <a:chExt cx="3294001" cy="612000"/>
          </a:xfrm>
        </p:grpSpPr>
        <p:pic>
          <p:nvPicPr>
            <p:cNvPr id="8" name="Picture 7">
              <a:extLst>
                <a:ext uri="{FF2B5EF4-FFF2-40B4-BE49-F238E27FC236}">
                  <a16:creationId xmlns:a16="http://schemas.microsoft.com/office/drawing/2014/main" id="{1D573C9E-CA23-AACF-2FBF-9DBEDD5E29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9" name="Picture 8">
              <a:extLst>
                <a:ext uri="{FF2B5EF4-FFF2-40B4-BE49-F238E27FC236}">
                  <a16:creationId xmlns:a16="http://schemas.microsoft.com/office/drawing/2014/main" id="{E0E26476-0930-617F-BFAC-6FC93ADE7A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6281173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EF6A36-22CD-938E-FB06-E0E56094C988}"/>
              </a:ext>
            </a:extLst>
          </p:cNvPr>
          <p:cNvPicPr>
            <a:picLocks noChangeAspect="1"/>
          </p:cNvPicPr>
          <p:nvPr/>
        </p:nvPicPr>
        <p:blipFill>
          <a:blip r:embed="rId3"/>
          <a:stretch>
            <a:fillRect/>
          </a:stretch>
        </p:blipFill>
        <p:spPr>
          <a:xfrm>
            <a:off x="0" y="1"/>
            <a:ext cx="14630400" cy="8229599"/>
          </a:xfrm>
          <a:prstGeom prst="rect">
            <a:avLst/>
          </a:prstGeom>
        </p:spPr>
      </p:pic>
      <p:pic>
        <p:nvPicPr>
          <p:cNvPr id="4" name="Grafik 3">
            <a:extLst>
              <a:ext uri="{FF2B5EF4-FFF2-40B4-BE49-F238E27FC236}">
                <a16:creationId xmlns:a16="http://schemas.microsoft.com/office/drawing/2014/main" id="{F8834316-0171-42B6-B758-C198ED5B9D6D}"/>
              </a:ext>
            </a:extLst>
          </p:cNvPr>
          <p:cNvPicPr>
            <a:picLocks noChangeAspect="1"/>
          </p:cNvPicPr>
          <p:nvPr/>
        </p:nvPicPr>
        <p:blipFill>
          <a:blip r:embed="rId4"/>
          <a:stretch>
            <a:fillRect/>
          </a:stretch>
        </p:blipFill>
        <p:spPr>
          <a:xfrm>
            <a:off x="1739831" y="865604"/>
            <a:ext cx="10371830" cy="5779722"/>
          </a:xfrm>
          <a:prstGeom prst="rect">
            <a:avLst/>
          </a:prstGeom>
        </p:spPr>
      </p:pic>
      <p:grpSp>
        <p:nvGrpSpPr>
          <p:cNvPr id="3" name="Group 2">
            <a:extLst>
              <a:ext uri="{FF2B5EF4-FFF2-40B4-BE49-F238E27FC236}">
                <a16:creationId xmlns:a16="http://schemas.microsoft.com/office/drawing/2014/main" id="{53579D99-7240-F1E7-3392-1A4F3611CEA2}"/>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65EC8651-5B9B-AF5C-8066-A4641A1D11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6E127E98-372D-FCC3-86AA-EE5ACD4EF7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3013177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770080-E6B0-75F5-5FC7-886C1EB26EFF}"/>
              </a:ext>
            </a:extLst>
          </p:cNvPr>
          <p:cNvPicPr>
            <a:picLocks noChangeAspect="1"/>
          </p:cNvPicPr>
          <p:nvPr/>
        </p:nvPicPr>
        <p:blipFill>
          <a:blip r:embed="rId3">
            <a:alphaModFix amt="25000"/>
          </a:blip>
          <a:stretch>
            <a:fillRect/>
          </a:stretch>
        </p:blipFill>
        <p:spPr>
          <a:xfrm>
            <a:off x="0" y="1"/>
            <a:ext cx="14630400" cy="8229599"/>
          </a:xfrm>
          <a:prstGeom prst="rect">
            <a:avLst/>
          </a:prstGeom>
        </p:spPr>
      </p:pic>
      <p:sp>
        <p:nvSpPr>
          <p:cNvPr id="2" name="Titel 1">
            <a:extLst>
              <a:ext uri="{FF2B5EF4-FFF2-40B4-BE49-F238E27FC236}">
                <a16:creationId xmlns:a16="http://schemas.microsoft.com/office/drawing/2014/main" id="{314286CE-1CD2-4859-AABF-C5403A78164D}"/>
              </a:ext>
            </a:extLst>
          </p:cNvPr>
          <p:cNvSpPr>
            <a:spLocks noGrp="1"/>
          </p:cNvSpPr>
          <p:nvPr>
            <p:ph type="title"/>
          </p:nvPr>
        </p:nvSpPr>
        <p:spPr>
          <a:xfrm>
            <a:off x="505489" y="424907"/>
            <a:ext cx="12618720" cy="856394"/>
          </a:xfrm>
        </p:spPr>
        <p:txBody>
          <a:bodyPr/>
          <a:lstStyle/>
          <a:p>
            <a:r>
              <a:rPr lang="de-DE" dirty="0" err="1"/>
              <a:t>Indagine </a:t>
            </a:r>
            <a:r>
              <a:rPr lang="de-DE" dirty="0" err="1"/>
              <a:t>Proofpoint "</a:t>
            </a:r>
            <a:r>
              <a:rPr lang="de-DE" dirty="0" err="1"/>
              <a:t> " </a:t>
            </a:r>
            <a:r>
              <a:rPr lang="de-DE" dirty="0"/>
              <a:t>(2022)</a:t>
            </a:r>
          </a:p>
        </p:txBody>
      </p:sp>
      <p:pic>
        <p:nvPicPr>
          <p:cNvPr id="4" name="Inhaltsplatzhalter 3">
            <a:extLst>
              <a:ext uri="{FF2B5EF4-FFF2-40B4-BE49-F238E27FC236}">
                <a16:creationId xmlns:a16="http://schemas.microsoft.com/office/drawing/2014/main" id="{96AA0048-AFAD-49D7-B1B8-2C610C20863C}"/>
              </a:ext>
            </a:extLst>
          </p:cNvPr>
          <p:cNvPicPr>
            <a:picLocks noGrp="1" noChangeAspect="1"/>
          </p:cNvPicPr>
          <p:nvPr>
            <p:ph idx="1"/>
          </p:nvPr>
        </p:nvPicPr>
        <p:blipFill>
          <a:blip r:embed="rId4"/>
          <a:stretch>
            <a:fillRect/>
          </a:stretch>
        </p:blipFill>
        <p:spPr>
          <a:xfrm>
            <a:off x="196329" y="1294546"/>
            <a:ext cx="7989434" cy="6496903"/>
          </a:xfrm>
          <a:prstGeom prst="rect">
            <a:avLst/>
          </a:prstGeom>
        </p:spPr>
      </p:pic>
      <p:sp>
        <p:nvSpPr>
          <p:cNvPr id="3" name="Textfeld 2">
            <a:extLst>
              <a:ext uri="{FF2B5EF4-FFF2-40B4-BE49-F238E27FC236}">
                <a16:creationId xmlns:a16="http://schemas.microsoft.com/office/drawing/2014/main" id="{0A7530BC-5D43-493E-ABCE-4538A635F480}"/>
              </a:ext>
            </a:extLst>
          </p:cNvPr>
          <p:cNvSpPr txBox="1"/>
          <p:nvPr/>
        </p:nvSpPr>
        <p:spPr>
          <a:xfrm>
            <a:off x="9357700" y="2801084"/>
            <a:ext cx="4767210" cy="3416320"/>
          </a:xfrm>
          <a:prstGeom prst="rect">
            <a:avLst/>
          </a:prstGeom>
          <a:noFill/>
        </p:spPr>
        <p:txBody>
          <a:bodyPr wrap="square" rtlCol="0">
            <a:spAutoFit/>
          </a:bodyPr>
          <a:lstStyle/>
          <a:p>
            <a:pPr marL="342900" indent="-342900" defTabSz="1097280">
              <a:buFont typeface="Arial" panose="020B0604020202020204" pitchFamily="34" charset="0"/>
              <a:buChar char="•"/>
            </a:pPr>
            <a:r>
              <a:rPr lang="de-DE" sz="2160" dirty="0" err="1">
                <a:solidFill>
                  <a:prstClr val="black"/>
                </a:solidFill>
                <a:latin typeface="Calibri" panose="020F0502020204030204"/>
              </a:rPr>
              <a:t>Solo </a:t>
            </a:r>
            <a:r>
              <a:rPr lang="de-DE" sz="2160" dirty="0">
                <a:solidFill>
                  <a:prstClr val="black"/>
                </a:solidFill>
                <a:latin typeface="Calibri" panose="020F0502020204030204"/>
              </a:rPr>
              <a:t>il 21% </a:t>
            </a:r>
            <a:r>
              <a:rPr lang="de-DE" sz="2160" dirty="0" err="1">
                <a:solidFill>
                  <a:prstClr val="black"/>
                </a:solidFill>
                <a:latin typeface="Calibri" panose="020F0502020204030204"/>
              </a:rPr>
              <a:t>degli </a:t>
            </a:r>
            <a:r>
              <a:rPr lang="de-DE" sz="2160" dirty="0" err="1">
                <a:solidFill>
                  <a:prstClr val="black"/>
                </a:solidFill>
                <a:latin typeface="Calibri" panose="020F0502020204030204"/>
              </a:rPr>
              <a:t>intervistati</a:t>
            </a:r>
            <a:r>
              <a:rPr lang="de-DE" sz="2160" dirty="0" err="1">
                <a:solidFill>
                  <a:prstClr val="black"/>
                </a:solidFill>
                <a:latin typeface="Calibri" panose="020F0502020204030204"/>
              </a:rPr>
              <a:t> è </a:t>
            </a:r>
            <a:r>
              <a:rPr lang="de-DE" sz="2160" dirty="0" err="1">
                <a:solidFill>
                  <a:prstClr val="black"/>
                </a:solidFill>
                <a:latin typeface="Calibri" panose="020F0502020204030204"/>
              </a:rPr>
              <a:t>preoccupato</a:t>
            </a:r>
            <a:r>
              <a:rPr lang="de-DE" sz="2160" dirty="0" err="1">
                <a:solidFill>
                  <a:prstClr val="black"/>
                </a:solidFill>
                <a:latin typeface="Calibri" panose="020F0502020204030204"/>
              </a:rPr>
              <a:t> per</a:t>
            </a:r>
            <a:r>
              <a:rPr lang="de-DE" sz="2160" dirty="0" err="1">
                <a:solidFill>
                  <a:prstClr val="black"/>
                </a:solidFill>
                <a:latin typeface="Calibri" panose="020F0502020204030204"/>
              </a:rPr>
              <a:t> la</a:t>
            </a:r>
            <a:r>
              <a:rPr lang="de-DE" sz="2160" dirty="0" err="1">
                <a:solidFill>
                  <a:prstClr val="black"/>
                </a:solidFill>
                <a:latin typeface="Calibri" panose="020F0502020204030204"/>
              </a:rPr>
              <a:t> negligenza</a:t>
            </a:r>
            <a:r>
              <a:rPr lang="de-DE" sz="2160" dirty="0" err="1">
                <a:solidFill>
                  <a:prstClr val="black"/>
                </a:solidFill>
                <a:latin typeface="Calibri" panose="020F0502020204030204"/>
              </a:rPr>
              <a:t> degli insider</a:t>
            </a:r>
            <a:r>
              <a:rPr lang="de-DE" sz="2160" dirty="0">
                <a:solidFill>
                  <a:prstClr val="black"/>
                </a:solidFill>
                <a:latin typeface="Calibri" panose="020F0502020204030204"/>
              </a:rPr>
              <a:t>.</a:t>
            </a:r>
          </a:p>
          <a:p>
            <a:pPr marL="342900" indent="-342900" defTabSz="1097280">
              <a:buFont typeface="Arial" panose="020B0604020202020204" pitchFamily="34" charset="0"/>
              <a:buChar char="•"/>
            </a:pPr>
            <a:endParaRPr lang="de-DE" sz="2160" dirty="0">
              <a:solidFill>
                <a:prstClr val="black"/>
              </a:solidFill>
              <a:latin typeface="Calibri" panose="020F0502020204030204"/>
            </a:endParaRPr>
          </a:p>
          <a:p>
            <a:pPr marL="342900" indent="-342900" defTabSz="1097280">
              <a:buFont typeface="Arial" panose="020B0604020202020204" pitchFamily="34" charset="0"/>
              <a:buChar char="•"/>
            </a:pPr>
            <a:r>
              <a:rPr lang="de-DE" sz="2160" dirty="0">
                <a:solidFill>
                  <a:prstClr val="black"/>
                </a:solidFill>
                <a:latin typeface="Calibri" panose="020F0502020204030204"/>
              </a:rPr>
              <a:t>... ma il 57% </a:t>
            </a:r>
            <a:r>
              <a:rPr lang="de-DE" sz="2160" dirty="0" err="1">
                <a:solidFill>
                  <a:prstClr val="black"/>
                </a:solidFill>
                <a:latin typeface="Calibri" panose="020F0502020204030204"/>
              </a:rPr>
              <a:t>ha affermato che</a:t>
            </a:r>
            <a:r>
              <a:rPr lang="de-DE" sz="2160" dirty="0" err="1">
                <a:solidFill>
                  <a:prstClr val="black"/>
                </a:solidFill>
                <a:latin typeface="Calibri" panose="020F0502020204030204"/>
              </a:rPr>
              <a:t> insider</a:t>
            </a:r>
            <a:r>
              <a:rPr lang="de-DE" sz="2160" dirty="0" err="1">
                <a:solidFill>
                  <a:prstClr val="black"/>
                </a:solidFill>
                <a:latin typeface="Calibri" panose="020F0502020204030204"/>
              </a:rPr>
              <a:t> effettivi</a:t>
            </a:r>
            <a:r>
              <a:rPr lang="de-DE" sz="2160" dirty="0" err="1">
                <a:solidFill>
                  <a:prstClr val="black"/>
                </a:solidFill>
                <a:latin typeface="Calibri" panose="020F0502020204030204"/>
              </a:rPr>
              <a:t> incidenti</a:t>
            </a:r>
            <a:r>
              <a:rPr lang="de-DE" sz="2160" dirty="0" err="1">
                <a:solidFill>
                  <a:prstClr val="black"/>
                </a:solidFill>
                <a:latin typeface="Calibri" panose="020F0502020204030204"/>
              </a:rPr>
              <a:t> coinvolti</a:t>
            </a:r>
            <a:r>
              <a:rPr lang="de-DE" sz="2160" dirty="0" err="1">
                <a:solidFill>
                  <a:prstClr val="black"/>
                </a:solidFill>
                <a:latin typeface="Calibri" panose="020F0502020204030204"/>
              </a:rPr>
              <a:t> negligenti</a:t>
            </a:r>
            <a:r>
              <a:rPr lang="de-DE" sz="2160" dirty="0" err="1">
                <a:solidFill>
                  <a:prstClr val="black"/>
                </a:solidFill>
                <a:latin typeface="Calibri" panose="020F0502020204030204"/>
              </a:rPr>
              <a:t> insider</a:t>
            </a:r>
            <a:r>
              <a:rPr lang="de-DE" sz="2160" dirty="0">
                <a:solidFill>
                  <a:prstClr val="black"/>
                </a:solidFill>
                <a:latin typeface="Calibri" panose="020F0502020204030204"/>
              </a:rPr>
              <a:t>.</a:t>
            </a:r>
          </a:p>
          <a:p>
            <a:pPr marL="342900" indent="-342900" defTabSz="1097280">
              <a:buFont typeface="Arial" panose="020B0604020202020204" pitchFamily="34" charset="0"/>
              <a:buChar char="•"/>
            </a:pPr>
            <a:endParaRPr lang="de-DE" sz="2160" dirty="0">
              <a:solidFill>
                <a:prstClr val="black"/>
              </a:solidFill>
              <a:latin typeface="Calibri" panose="020F0502020204030204"/>
            </a:endParaRPr>
          </a:p>
          <a:p>
            <a:pPr marL="342900" indent="-342900" defTabSz="1097280">
              <a:buFont typeface="Arial" panose="020B0604020202020204" pitchFamily="34" charset="0"/>
              <a:buChar char="•"/>
            </a:pPr>
            <a:r>
              <a:rPr lang="de-DE" sz="2160" dirty="0">
                <a:solidFill>
                  <a:prstClr val="black"/>
                </a:solidFill>
                <a:latin typeface="Calibri" panose="020F0502020204030204"/>
              </a:rPr>
              <a:t>L'e-mail </a:t>
            </a:r>
            <a:r>
              <a:rPr lang="de-DE" sz="2160" dirty="0" err="1">
                <a:solidFill>
                  <a:prstClr val="black"/>
                </a:solidFill>
                <a:latin typeface="Calibri" panose="020F0502020204030204"/>
              </a:rPr>
              <a:t>come</a:t>
            </a:r>
            <a:r>
              <a:rPr lang="de-DE" sz="2160" dirty="0" err="1">
                <a:solidFill>
                  <a:prstClr val="black"/>
                </a:solidFill>
                <a:latin typeface="Calibri" panose="020F0502020204030204"/>
              </a:rPr>
              <a:t> il</a:t>
            </a:r>
            <a:r>
              <a:rPr lang="de-DE" sz="2160" dirty="0" err="1">
                <a:solidFill>
                  <a:prstClr val="black"/>
                </a:solidFill>
                <a:latin typeface="Calibri" panose="020F0502020204030204"/>
              </a:rPr>
              <a:t> </a:t>
            </a:r>
            <a:r>
              <a:rPr lang="de-DE" sz="2160" dirty="0">
                <a:solidFill>
                  <a:prstClr val="black"/>
                </a:solidFill>
                <a:latin typeface="Calibri" panose="020F0502020204030204"/>
              </a:rPr>
              <a:t>mezzo </a:t>
            </a:r>
            <a:r>
              <a:rPr lang="de-DE" sz="2160" dirty="0" err="1">
                <a:solidFill>
                  <a:prstClr val="black"/>
                </a:solidFill>
                <a:latin typeface="Calibri" panose="020F0502020204030204"/>
              </a:rPr>
              <a:t>centrale </a:t>
            </a:r>
            <a:r>
              <a:rPr lang="de-DE" sz="2160" dirty="0" err="1">
                <a:solidFill>
                  <a:prstClr val="black"/>
                </a:solidFill>
                <a:latin typeface="Calibri" panose="020F0502020204030204"/>
              </a:rPr>
              <a:t>per </a:t>
            </a:r>
            <a:r>
              <a:rPr lang="de-DE" sz="2160" dirty="0" err="1">
                <a:solidFill>
                  <a:prstClr val="black"/>
                </a:solidFill>
                <a:latin typeface="Calibri" panose="020F0502020204030204"/>
              </a:rPr>
              <a:t>l'archiviazione </a:t>
            </a:r>
            <a:r>
              <a:rPr lang="de-DE" sz="2160" dirty="0">
                <a:solidFill>
                  <a:prstClr val="black"/>
                </a:solidFill>
                <a:latin typeface="Calibri" panose="020F0502020204030204"/>
              </a:rPr>
              <a:t>e </a:t>
            </a:r>
            <a:r>
              <a:rPr lang="de-DE" sz="2160" dirty="0" err="1">
                <a:solidFill>
                  <a:prstClr val="black"/>
                </a:solidFill>
                <a:latin typeface="Calibri" panose="020F0502020204030204"/>
              </a:rPr>
              <a:t>l'invio</a:t>
            </a:r>
            <a:r>
              <a:rPr lang="de-DE" sz="2160" dirty="0" err="1">
                <a:solidFill>
                  <a:prstClr val="black"/>
                </a:solidFill>
                <a:latin typeface="Calibri" panose="020F0502020204030204"/>
              </a:rPr>
              <a:t> di </a:t>
            </a:r>
            <a:r>
              <a:rPr lang="de-DE" sz="2160" dirty="0" err="1">
                <a:solidFill>
                  <a:prstClr val="black"/>
                </a:solidFill>
                <a:latin typeface="Calibri" panose="020F0502020204030204"/>
              </a:rPr>
              <a:t>dati</a:t>
            </a:r>
            <a:r>
              <a:rPr lang="de-DE" sz="2160" dirty="0">
                <a:solidFill>
                  <a:prstClr val="black"/>
                </a:solidFill>
                <a:latin typeface="Calibri" panose="020F0502020204030204"/>
              </a:rPr>
              <a:t> sensibili</a:t>
            </a:r>
            <a:r>
              <a:rPr lang="de-DE" sz="2160" dirty="0">
                <a:solidFill>
                  <a:prstClr val="black"/>
                </a:solidFill>
                <a:latin typeface="Calibri" panose="020F0502020204030204"/>
              </a:rPr>
              <a:t>.</a:t>
            </a:r>
          </a:p>
        </p:txBody>
      </p:sp>
      <p:cxnSp>
        <p:nvCxnSpPr>
          <p:cNvPr id="6" name="Gerader Verbinder 5">
            <a:extLst>
              <a:ext uri="{FF2B5EF4-FFF2-40B4-BE49-F238E27FC236}">
                <a16:creationId xmlns:a16="http://schemas.microsoft.com/office/drawing/2014/main" id="{9F720C3F-433D-4973-B8AE-5E236065D29A}"/>
              </a:ext>
            </a:extLst>
          </p:cNvPr>
          <p:cNvCxnSpPr/>
          <p:nvPr/>
        </p:nvCxnSpPr>
        <p:spPr>
          <a:xfrm>
            <a:off x="1245228" y="3538420"/>
            <a:ext cx="50425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95632386-A067-4EE8-BD62-11DE52B68A02}"/>
              </a:ext>
            </a:extLst>
          </p:cNvPr>
          <p:cNvCxnSpPr/>
          <p:nvPr/>
        </p:nvCxnSpPr>
        <p:spPr>
          <a:xfrm>
            <a:off x="1245228" y="3969934"/>
            <a:ext cx="50425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7F6CC2E2-AADF-462F-BA36-AAC5A7BE938C}"/>
              </a:ext>
            </a:extLst>
          </p:cNvPr>
          <p:cNvCxnSpPr/>
          <p:nvPr/>
        </p:nvCxnSpPr>
        <p:spPr>
          <a:xfrm>
            <a:off x="505489" y="3969934"/>
            <a:ext cx="50425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4CD0F4E8-DBB4-4CC0-AF84-19BFA372571D}"/>
              </a:ext>
            </a:extLst>
          </p:cNvPr>
          <p:cNvCxnSpPr>
            <a:cxnSpLocks/>
          </p:cNvCxnSpPr>
          <p:nvPr/>
        </p:nvCxnSpPr>
        <p:spPr>
          <a:xfrm>
            <a:off x="505489" y="5917914"/>
            <a:ext cx="41055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556718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16="http://schemas.microsoft.com/office/drawing/2014/main" xmlns:adec="http://schemas.microsoft.com/office/drawing/2017/decorative" xmlns:p16="http://schemas.microsoft.com/office/powerpoint/2015/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4" name="Picture 3">
            <a:extLst>
              <a:ext uri="{FF2B5EF4-FFF2-40B4-BE49-F238E27FC236}">
                <a16:creationId xmlns:a16="http://schemas.microsoft.com/office/drawing/2014/main" id="{118B17AC-3172-680D-0E95-BDB7408D6D75}"/>
              </a:ext>
            </a:extLst>
          </p:cNvPr>
          <p:cNvPicPr>
            <a:picLocks noChangeAspect="1"/>
          </p:cNvPicPr>
          <p:nvPr/>
        </p:nvPicPr>
        <p:blipFill>
          <a:blip r:embed="rId2">
            <a:alphaModFix amt="40000"/>
          </a:blip>
          <a:srcRect/>
          <a:stretch/>
        </p:blipFill>
        <p:spPr>
          <a:xfrm>
            <a:off x="25" y="12"/>
            <a:ext cx="14630375" cy="8229588"/>
          </a:xfrm>
          <a:prstGeom prst="rect">
            <a:avLst/>
          </a:prstGeom>
        </p:spPr>
      </p:pic>
      <p:sp>
        <p:nvSpPr>
          <p:cNvPr id="2" name="Title 1">
            <a:extLst>
              <a:ext uri="{FF2B5EF4-FFF2-40B4-BE49-F238E27FC236}">
                <a16:creationId xmlns:a16="http://schemas.microsoft.com/office/drawing/2014/main" id="{E169FE59-ECD1-4501-1AA1-FA09D94FE49F}"/>
              </a:ext>
            </a:extLst>
          </p:cNvPr>
          <p:cNvSpPr>
            <a:spLocks noGrp="1"/>
          </p:cNvSpPr>
          <p:nvPr>
            <p:ph type="title"/>
          </p:nvPr>
        </p:nvSpPr>
        <p:spPr>
          <a:xfrm>
            <a:off x="1009499" y="1130198"/>
            <a:ext cx="12607747" cy="2468880"/>
          </a:xfrm>
        </p:spPr>
        <p:txBody>
          <a:bodyPr anchor="b">
            <a:normAutofit/>
          </a:bodyPr>
          <a:lstStyle/>
          <a:p>
            <a:r>
              <a:rPr lang="nb-NO" sz="6000">
                <a:solidFill>
                  <a:schemeClr val="bg1"/>
                </a:solidFill>
              </a:rPr>
              <a:t>Ordine del giorno</a:t>
            </a:r>
            <a:endParaRPr lang="en-GB" sz="6000">
              <a:solidFill>
                <a:schemeClr val="bg1"/>
              </a:solidFill>
            </a:endParaRP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4168" y="416149"/>
            <a:ext cx="175565" cy="844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498" y="3889442"/>
            <a:ext cx="12607747" cy="21946"/>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E85AAD1-1E84-EE7E-00CA-F0A0E27E966F}"/>
              </a:ext>
            </a:extLst>
          </p:cNvPr>
          <p:cNvSpPr>
            <a:spLocks noGrp="1"/>
          </p:cNvSpPr>
          <p:nvPr>
            <p:ph idx="1"/>
          </p:nvPr>
        </p:nvSpPr>
        <p:spPr>
          <a:xfrm>
            <a:off x="1009498" y="4202582"/>
            <a:ext cx="12607747" cy="3204058"/>
          </a:xfrm>
        </p:spPr>
        <p:txBody>
          <a:bodyPr>
            <a:normAutofit/>
          </a:bodyPr>
          <a:lstStyle/>
          <a:p>
            <a:r>
              <a:rPr lang="nb-NO" sz="2400">
                <a:solidFill>
                  <a:schemeClr val="bg1"/>
                </a:solidFill>
              </a:rPr>
              <a:t>Definizioni, impatto</a:t>
            </a:r>
          </a:p>
          <a:p>
            <a:r>
              <a:rPr lang="nb-NO" sz="2400">
                <a:solidFill>
                  <a:schemeClr val="bg1"/>
                </a:solidFill>
              </a:rPr>
              <a:t>Differenziazioni</a:t>
            </a:r>
          </a:p>
          <a:p>
            <a:r>
              <a:rPr lang="nb-NO" sz="2400">
                <a:solidFill>
                  <a:schemeClr val="bg1"/>
                </a:solidFill>
              </a:rPr>
              <a:t>Aspetti psicologici</a:t>
            </a:r>
          </a:p>
          <a:p>
            <a:pPr lvl="1"/>
            <a:r>
              <a:rPr lang="nb-NO" sz="2400">
                <a:solidFill>
                  <a:schemeClr val="bg1"/>
                </a:solidFill>
              </a:rPr>
              <a:t>Individuali, sociali</a:t>
            </a:r>
          </a:p>
          <a:p>
            <a:r>
              <a:rPr lang="nb-NO" sz="2400">
                <a:solidFill>
                  <a:schemeClr val="bg1"/>
                </a:solidFill>
              </a:rPr>
              <a:t>Strategie di mitigazione</a:t>
            </a:r>
            <a:endParaRPr lang="en-GB" sz="2400">
              <a:solidFill>
                <a:schemeClr val="bg1"/>
              </a:solidFill>
            </a:endParaRPr>
          </a:p>
        </p:txBody>
      </p:sp>
    </p:spTree>
    <p:extLst>
      <p:ext uri="{BB962C8B-B14F-4D97-AF65-F5344CB8AC3E}">
        <p14:creationId xmlns:p14="http://schemas.microsoft.com/office/powerpoint/2010/main" val="9553290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16="http://schemas.microsoft.com/office/drawing/2014/main" xmlns:adec="http://schemas.microsoft.com/office/drawing/2017/decorative" xmlns:p16="http://schemas.microsoft.com/office/powerpoint/2015/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4" name="Picture 3">
            <a:extLst>
              <a:ext uri="{FF2B5EF4-FFF2-40B4-BE49-F238E27FC236}">
                <a16:creationId xmlns:a16="http://schemas.microsoft.com/office/drawing/2014/main" id="{BCDE0739-A00E-002D-E80A-EAB053623A19}"/>
              </a:ext>
            </a:extLst>
          </p:cNvPr>
          <p:cNvPicPr>
            <a:picLocks noChangeAspect="1"/>
          </p:cNvPicPr>
          <p:nvPr/>
        </p:nvPicPr>
        <p:blipFill>
          <a:blip r:embed="rId4">
            <a:alphaModFix amt="40000"/>
          </a:blip>
          <a:srcRect l="11111"/>
          <a:stretch/>
        </p:blipFill>
        <p:spPr>
          <a:xfrm>
            <a:off x="25" y="12"/>
            <a:ext cx="14630375" cy="8229588"/>
          </a:xfrm>
          <a:prstGeom prst="rect">
            <a:avLst/>
          </a:prstGeom>
        </p:spPr>
      </p:pic>
      <p:sp>
        <p:nvSpPr>
          <p:cNvPr id="2" name="Titel 1">
            <a:extLst>
              <a:ext uri="{FF2B5EF4-FFF2-40B4-BE49-F238E27FC236}">
                <a16:creationId xmlns:a16="http://schemas.microsoft.com/office/drawing/2014/main" id="{AAEA2493-6608-42C4-AAD5-EA9857C8222A}"/>
              </a:ext>
            </a:extLst>
          </p:cNvPr>
          <p:cNvSpPr>
            <a:spLocks noGrp="1"/>
          </p:cNvSpPr>
          <p:nvPr>
            <p:ph type="title"/>
          </p:nvPr>
        </p:nvSpPr>
        <p:spPr>
          <a:xfrm>
            <a:off x="1009499" y="1130198"/>
            <a:ext cx="12607747" cy="2468880"/>
          </a:xfrm>
        </p:spPr>
        <p:txBody>
          <a:bodyPr anchor="b">
            <a:normAutofit/>
          </a:bodyPr>
          <a:lstStyle/>
          <a:p>
            <a:r>
              <a:rPr lang="de-DE" sz="6000">
                <a:solidFill>
                  <a:schemeClr val="bg1"/>
                </a:solidFill>
              </a:rPr>
              <a:t>Fattori di rischio</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4168" y="416149"/>
            <a:ext cx="175565" cy="844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498" y="3889442"/>
            <a:ext cx="12607747" cy="21946"/>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DCBCBACB-D020-4BD4-BD12-7B59EE175B45}"/>
              </a:ext>
            </a:extLst>
          </p:cNvPr>
          <p:cNvSpPr>
            <a:spLocks noGrp="1"/>
          </p:cNvSpPr>
          <p:nvPr>
            <p:ph idx="1"/>
          </p:nvPr>
        </p:nvSpPr>
        <p:spPr>
          <a:xfrm>
            <a:off x="1009498" y="4202582"/>
            <a:ext cx="12607747" cy="3204058"/>
          </a:xfrm>
        </p:spPr>
        <p:txBody>
          <a:bodyPr>
            <a:normAutofit/>
          </a:bodyPr>
          <a:lstStyle/>
          <a:p>
            <a:r>
              <a:rPr lang="en-US" sz="1920">
                <a:solidFill>
                  <a:schemeClr val="bg1"/>
                </a:solidFill>
              </a:rPr>
              <a:t>I dipendenti non sono formati per comprendere appieno e applicare le leggi, i mandati o i requisiti normativi relativi al loro lavoro e che influiscono sulla sicurezza dell'organizzazione. </a:t>
            </a:r>
          </a:p>
          <a:p>
            <a:r>
              <a:rPr lang="en-US" sz="1920">
                <a:solidFill>
                  <a:schemeClr val="bg1"/>
                </a:solidFill>
              </a:rPr>
              <a:t>I dipendenti non sono consapevoli delle misure che dovrebbero adottare in ogni momento per garantire che i dispositivi che utilizzano, sia quelli forniti dall'azienda che quelli BYOD, siano sempre protetti. </a:t>
            </a:r>
          </a:p>
          <a:p>
            <a:r>
              <a:rPr lang="en-US" sz="1920">
                <a:solidFill>
                  <a:schemeClr val="bg1"/>
                </a:solidFill>
              </a:rPr>
              <a:t>I dipendenti inviano dati altamente riservati a una posizione non protetta nel cloud, esponendo l'organizzazione a rischi. </a:t>
            </a:r>
          </a:p>
          <a:p>
            <a:r>
              <a:rPr lang="en-US" sz="1920">
                <a:solidFill>
                  <a:schemeClr val="bg1"/>
                </a:solidFill>
              </a:rPr>
              <a:t>I dipendenti violano le politiche di sicurezza della vostra organizzazione per semplificare le attività. </a:t>
            </a:r>
          </a:p>
          <a:p>
            <a:r>
              <a:rPr lang="en-US" sz="1920">
                <a:solidFill>
                  <a:schemeClr val="bg1"/>
                </a:solidFill>
              </a:rPr>
              <a:t>I dipendenti espongono l'organizzazione a rischi se non mantengono i dispositivi e i servizi aggiornati con le ultime versioni in ogni momento. </a:t>
            </a:r>
            <a:endParaRPr lang="de-DE" sz="1920">
              <a:solidFill>
                <a:schemeClr val="bg1"/>
              </a:solidFill>
            </a:endParaRPr>
          </a:p>
        </p:txBody>
      </p:sp>
    </p:spTree>
    <p:custDataLst>
      <p:tags r:id="rId1"/>
    </p:custDataLst>
    <p:extLst>
      <p:ext uri="{BB962C8B-B14F-4D97-AF65-F5344CB8AC3E}">
        <p14:creationId xmlns:p14="http://schemas.microsoft.com/office/powerpoint/2010/main" val="21551223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786AE-1415-913C-C59D-FC536AF0E899}"/>
              </a:ext>
            </a:extLst>
          </p:cNvPr>
          <p:cNvPicPr>
            <a:picLocks noChangeAspect="1"/>
          </p:cNvPicPr>
          <p:nvPr/>
        </p:nvPicPr>
        <p:blipFill>
          <a:blip r:embed="rId3">
            <a:alphaModFix amt="18000"/>
          </a:blip>
          <a:stretch>
            <a:fillRect/>
          </a:stretch>
        </p:blipFill>
        <p:spPr>
          <a:xfrm>
            <a:off x="0" y="457200"/>
            <a:ext cx="14630400" cy="7315200"/>
          </a:xfrm>
          <a:prstGeom prst="rect">
            <a:avLst/>
          </a:prstGeom>
        </p:spPr>
      </p:pic>
      <p:pic>
        <p:nvPicPr>
          <p:cNvPr id="4" name="Grafik 3">
            <a:extLst>
              <a:ext uri="{FF2B5EF4-FFF2-40B4-BE49-F238E27FC236}">
                <a16:creationId xmlns:a16="http://schemas.microsoft.com/office/drawing/2014/main" id="{BB496517-8528-40F8-A656-943C14E8D579}"/>
              </a:ext>
            </a:extLst>
          </p:cNvPr>
          <p:cNvPicPr>
            <a:picLocks noChangeAspect="1"/>
          </p:cNvPicPr>
          <p:nvPr/>
        </p:nvPicPr>
        <p:blipFill>
          <a:blip r:embed="rId4"/>
          <a:stretch>
            <a:fillRect/>
          </a:stretch>
        </p:blipFill>
        <p:spPr>
          <a:xfrm>
            <a:off x="813711" y="1360140"/>
            <a:ext cx="9495421" cy="6569611"/>
          </a:xfrm>
          <a:prstGeom prst="rect">
            <a:avLst/>
          </a:prstGeom>
        </p:spPr>
      </p:pic>
      <p:sp>
        <p:nvSpPr>
          <p:cNvPr id="2" name="Textfeld 1">
            <a:extLst>
              <a:ext uri="{FF2B5EF4-FFF2-40B4-BE49-F238E27FC236}">
                <a16:creationId xmlns:a16="http://schemas.microsoft.com/office/drawing/2014/main" id="{35CEF70C-6E5F-4759-AD27-8434CB612770}"/>
              </a:ext>
            </a:extLst>
          </p:cNvPr>
          <p:cNvSpPr txBox="1"/>
          <p:nvPr/>
        </p:nvSpPr>
        <p:spPr>
          <a:xfrm>
            <a:off x="677614" y="456174"/>
            <a:ext cx="13240869" cy="535531"/>
          </a:xfrm>
          <a:prstGeom prst="rect">
            <a:avLst/>
          </a:prstGeom>
          <a:noFill/>
        </p:spPr>
        <p:txBody>
          <a:bodyPr wrap="none" rtlCol="0">
            <a:spAutoFit/>
          </a:bodyPr>
          <a:lstStyle/>
          <a:p>
            <a:pPr defTabSz="1097280"/>
            <a:r>
              <a:rPr lang="de-DE" sz="2880" dirty="0" err="1">
                <a:solidFill>
                  <a:prstClr val="black"/>
                </a:solidFill>
                <a:latin typeface="Calibri" panose="020F0502020204030204"/>
              </a:rPr>
              <a:t>Attività </a:t>
            </a:r>
            <a:r>
              <a:rPr lang="de-DE" sz="2880" dirty="0" err="1">
                <a:solidFill>
                  <a:prstClr val="black"/>
                </a:solidFill>
                <a:latin typeface="Calibri" panose="020F0502020204030204"/>
              </a:rPr>
              <a:t>relative alla risposta</a:t>
            </a:r>
            <a:r>
              <a:rPr lang="de-DE" sz="2880" dirty="0" err="1">
                <a:solidFill>
                  <a:prstClr val="black"/>
                </a:solidFill>
                <a:latin typeface="Calibri" panose="020F0502020204030204"/>
              </a:rPr>
              <a:t> </a:t>
            </a:r>
            <a:r>
              <a:rPr lang="de-DE" sz="2880" dirty="0" err="1">
                <a:solidFill>
                  <a:prstClr val="black"/>
                </a:solidFill>
                <a:latin typeface="Calibri" panose="020F0502020204030204"/>
              </a:rPr>
              <a:t>contabilità</a:t>
            </a:r>
            <a:r>
              <a:rPr lang="de-DE" sz="2880" dirty="0" err="1">
                <a:solidFill>
                  <a:prstClr val="black"/>
                </a:solidFill>
                <a:latin typeface="Calibri" panose="020F0502020204030204"/>
              </a:rPr>
              <a:t> </a:t>
            </a:r>
            <a:r>
              <a:rPr lang="de-DE" sz="2880" dirty="0" err="1">
                <a:solidFill>
                  <a:prstClr val="black"/>
                </a:solidFill>
                <a:latin typeface="Calibri" panose="020F0502020204030204"/>
              </a:rPr>
              <a:t> </a:t>
            </a:r>
            <a:r>
              <a:rPr lang="de-DE" sz="2880" dirty="0" err="1">
                <a:solidFill>
                  <a:prstClr val="black"/>
                </a:solidFill>
                <a:latin typeface="Calibri" panose="020F0502020204030204"/>
              </a:rPr>
              <a:t>per</a:t>
            </a:r>
            <a:r>
              <a:rPr lang="de-DE" sz="2880" dirty="0" err="1">
                <a:solidFill>
                  <a:prstClr val="black"/>
                </a:solidFill>
                <a:latin typeface="Calibri" panose="020F0502020204030204"/>
              </a:rPr>
              <a:t> le </a:t>
            </a:r>
            <a:r>
              <a:rPr lang="de-DE" sz="2880" dirty="0" err="1">
                <a:solidFill>
                  <a:prstClr val="black"/>
                </a:solidFill>
                <a:latin typeface="Calibri" panose="020F0502020204030204"/>
              </a:rPr>
              <a:t>spese</a:t>
            </a:r>
            <a:r>
              <a:rPr lang="de-DE" sz="2880" dirty="0" err="1">
                <a:solidFill>
                  <a:prstClr val="black"/>
                </a:solidFill>
                <a:latin typeface="Calibri" panose="020F0502020204030204"/>
              </a:rPr>
              <a:t> </a:t>
            </a:r>
            <a:r>
              <a:rPr lang="de-DE" sz="2880" dirty="0">
                <a:solidFill>
                  <a:prstClr val="black"/>
                </a:solidFill>
                <a:latin typeface="Calibri" panose="020F0502020204030204"/>
              </a:rPr>
              <a:t>e il tempo </a:t>
            </a:r>
            <a:r>
              <a:rPr lang="de-DE" sz="2880" dirty="0" err="1">
                <a:solidFill>
                  <a:prstClr val="black"/>
                </a:solidFill>
                <a:latin typeface="Calibri" panose="020F0502020204030204"/>
              </a:rPr>
              <a:t>necessario fino </a:t>
            </a:r>
            <a:r>
              <a:rPr lang="de-DE" sz="2880" dirty="0" err="1">
                <a:solidFill>
                  <a:prstClr val="black"/>
                </a:solidFill>
                <a:latin typeface="Calibri" panose="020F0502020204030204"/>
              </a:rPr>
              <a:t>al contenimento</a:t>
            </a:r>
            <a:r>
              <a:rPr lang="de-DE" sz="2880" dirty="0" err="1">
                <a:solidFill>
                  <a:prstClr val="black"/>
                </a:solidFill>
                <a:latin typeface="Calibri" panose="020F0502020204030204"/>
              </a:rPr>
              <a:t> </a:t>
            </a:r>
            <a:endParaRPr lang="de-DE" sz="2880" dirty="0">
              <a:solidFill>
                <a:prstClr val="black"/>
              </a:solidFill>
              <a:latin typeface="Calibri" panose="020F0502020204030204"/>
            </a:endParaRPr>
          </a:p>
        </p:txBody>
      </p:sp>
    </p:spTree>
    <p:extLst>
      <p:ext uri="{BB962C8B-B14F-4D97-AF65-F5344CB8AC3E}">
        <p14:creationId xmlns:p14="http://schemas.microsoft.com/office/powerpoint/2010/main" val="17826499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6" name="Picture 5">
            <a:extLst>
              <a:ext uri="{FF2B5EF4-FFF2-40B4-BE49-F238E27FC236}">
                <a16:creationId xmlns:a16="http://schemas.microsoft.com/office/drawing/2014/main" id="{DD0226EF-5A8F-68D3-5EEF-20E0D756101F}"/>
              </a:ext>
            </a:extLst>
          </p:cNvPr>
          <p:cNvPicPr>
            <a:picLocks noChangeAspect="1"/>
          </p:cNvPicPr>
          <p:nvPr/>
        </p:nvPicPr>
        <p:blipFill>
          <a:blip r:embed="rId2">
            <a:alphaModFix amt="50000"/>
          </a:blip>
          <a:srcRect l="25"/>
          <a:stretch/>
        </p:blipFill>
        <p:spPr>
          <a:xfrm>
            <a:off x="24" y="12"/>
            <a:ext cx="14626716" cy="8229588"/>
          </a:xfrm>
          <a:prstGeom prst="rect">
            <a:avLst/>
          </a:prstGeom>
        </p:spPr>
      </p:pic>
      <p:sp>
        <p:nvSpPr>
          <p:cNvPr id="4" name="Title 3">
            <a:extLst>
              <a:ext uri="{FF2B5EF4-FFF2-40B4-BE49-F238E27FC236}">
                <a16:creationId xmlns:a16="http://schemas.microsoft.com/office/drawing/2014/main" id="{637368BC-BE9C-276D-B2AB-CEB76C990E98}"/>
              </a:ext>
            </a:extLst>
          </p:cNvPr>
          <p:cNvSpPr>
            <a:spLocks noGrp="1"/>
          </p:cNvSpPr>
          <p:nvPr>
            <p:ph type="ctrTitle"/>
          </p:nvPr>
        </p:nvSpPr>
        <p:spPr>
          <a:xfrm>
            <a:off x="1828800" y="1346836"/>
            <a:ext cx="10972800" cy="3675888"/>
          </a:xfrm>
        </p:spPr>
        <p:txBody>
          <a:bodyPr>
            <a:normAutofit/>
          </a:bodyPr>
          <a:lstStyle/>
          <a:p>
            <a:r>
              <a:rPr lang="nb-NO" sz="7920">
                <a:solidFill>
                  <a:schemeClr val="bg1"/>
                </a:solidFill>
              </a:rPr>
              <a:t>Intenzionale</a:t>
            </a:r>
            <a:endParaRPr lang="en-GB" sz="7920">
              <a:solidFill>
                <a:schemeClr val="bg1"/>
              </a:solidFill>
            </a:endParaRPr>
          </a:p>
        </p:txBody>
      </p:sp>
      <p:sp>
        <p:nvSpPr>
          <p:cNvPr id="5" name="Subtitle 4">
            <a:extLst>
              <a:ext uri="{FF2B5EF4-FFF2-40B4-BE49-F238E27FC236}">
                <a16:creationId xmlns:a16="http://schemas.microsoft.com/office/drawing/2014/main" id="{8D6CE166-585C-822C-18CD-98BAFF49A1C9}"/>
              </a:ext>
            </a:extLst>
          </p:cNvPr>
          <p:cNvSpPr>
            <a:spLocks noGrp="1"/>
          </p:cNvSpPr>
          <p:nvPr>
            <p:ph type="subTitle" idx="1"/>
          </p:nvPr>
        </p:nvSpPr>
        <p:spPr>
          <a:xfrm>
            <a:off x="1832458" y="5519319"/>
            <a:ext cx="10972800" cy="1843430"/>
          </a:xfrm>
        </p:spPr>
        <p:txBody>
          <a:bodyPr>
            <a:normAutofit/>
          </a:bodyPr>
          <a:lstStyle/>
          <a:p>
            <a:endParaRPr lang="en-GB">
              <a:solidFill>
                <a:schemeClr val="bg1"/>
              </a:solidFill>
            </a:endParaRPr>
          </a:p>
        </p:txBody>
      </p:sp>
      <p:sp>
        <p:nvSpPr>
          <p:cNvPr id="1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9048" y="5242347"/>
            <a:ext cx="5092307" cy="21946"/>
          </a:xfrm>
          <a:custGeom>
            <a:avLst/>
            <a:gdLst>
              <a:gd name="csX0" fmla="*/ 0 w 5092307"/>
              <a:gd name="csY0" fmla="*/ 0 h 21946"/>
              <a:gd name="csX1" fmla="*/ 483769 w 5092307"/>
              <a:gd name="csY1" fmla="*/ 0 h 21946"/>
              <a:gd name="csX2" fmla="*/ 1222154 w 5092307"/>
              <a:gd name="csY2" fmla="*/ 0 h 21946"/>
              <a:gd name="csX3" fmla="*/ 1756846 w 5092307"/>
              <a:gd name="csY3" fmla="*/ 0 h 21946"/>
              <a:gd name="csX4" fmla="*/ 2291538 w 5092307"/>
              <a:gd name="csY4" fmla="*/ 0 h 21946"/>
              <a:gd name="csX5" fmla="*/ 2979000 w 5092307"/>
              <a:gd name="csY5" fmla="*/ 0 h 21946"/>
              <a:gd name="csX6" fmla="*/ 3666461 w 5092307"/>
              <a:gd name="csY6" fmla="*/ 0 h 21946"/>
              <a:gd name="csX7" fmla="*/ 4252076 w 5092307"/>
              <a:gd name="csY7" fmla="*/ 0 h 21946"/>
              <a:gd name="csX8" fmla="*/ 5092307 w 5092307"/>
              <a:gd name="csY8" fmla="*/ 0 h 21946"/>
              <a:gd name="csX9" fmla="*/ 5092307 w 5092307"/>
              <a:gd name="csY9" fmla="*/ 21946 h 21946"/>
              <a:gd name="csX10" fmla="*/ 4455769 w 5092307"/>
              <a:gd name="csY10" fmla="*/ 21946 h 21946"/>
              <a:gd name="csX11" fmla="*/ 3717384 w 5092307"/>
              <a:gd name="csY11" fmla="*/ 21946 h 21946"/>
              <a:gd name="csX12" fmla="*/ 3233615 w 5092307"/>
              <a:gd name="csY12" fmla="*/ 21946 h 21946"/>
              <a:gd name="csX13" fmla="*/ 2546154 w 5092307"/>
              <a:gd name="csY13" fmla="*/ 21946 h 21946"/>
              <a:gd name="csX14" fmla="*/ 1960538 w 5092307"/>
              <a:gd name="csY14" fmla="*/ 21946 h 21946"/>
              <a:gd name="csX15" fmla="*/ 1374923 w 5092307"/>
              <a:gd name="csY15" fmla="*/ 21946 h 21946"/>
              <a:gd name="csX16" fmla="*/ 738385 w 5092307"/>
              <a:gd name="csY16" fmla="*/ 21946 h 21946"/>
              <a:gd name="csX17" fmla="*/ 0 w 5092307"/>
              <a:gd name="csY17" fmla="*/ 21946 h 21946"/>
              <a:gd name="csX18" fmla="*/ 0 w 5092307"/>
              <a:gd name="csY18"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092307" h="21946" fill="none" extrusionOk="0">
                <a:moveTo>
                  <a:pt x="0" y="0"/>
                </a:moveTo>
                <a:cubicBezTo>
                  <a:pt x="126622" y="2207"/>
                  <a:pt x="310281" y="-9618"/>
                  <a:pt x="483769" y="0"/>
                </a:cubicBezTo>
                <a:cubicBezTo>
                  <a:pt x="657257" y="9618"/>
                  <a:pt x="962372" y="-35609"/>
                  <a:pt x="1222154" y="0"/>
                </a:cubicBezTo>
                <a:cubicBezTo>
                  <a:pt x="1481937" y="35609"/>
                  <a:pt x="1599378" y="20188"/>
                  <a:pt x="1756846" y="0"/>
                </a:cubicBezTo>
                <a:cubicBezTo>
                  <a:pt x="1914314" y="-20188"/>
                  <a:pt x="2080092" y="-5105"/>
                  <a:pt x="2291538" y="0"/>
                </a:cubicBezTo>
                <a:cubicBezTo>
                  <a:pt x="2502984" y="5105"/>
                  <a:pt x="2714641" y="617"/>
                  <a:pt x="2979000" y="0"/>
                </a:cubicBezTo>
                <a:cubicBezTo>
                  <a:pt x="3243359" y="-617"/>
                  <a:pt x="3339677" y="-32878"/>
                  <a:pt x="3666461" y="0"/>
                </a:cubicBezTo>
                <a:cubicBezTo>
                  <a:pt x="3993245" y="32878"/>
                  <a:pt x="3959356" y="10646"/>
                  <a:pt x="4252076" y="0"/>
                </a:cubicBezTo>
                <a:cubicBezTo>
                  <a:pt x="4544797" y="-10646"/>
                  <a:pt x="4803806" y="-6208"/>
                  <a:pt x="5092307" y="0"/>
                </a:cubicBezTo>
                <a:cubicBezTo>
                  <a:pt x="5092586" y="4631"/>
                  <a:pt x="5092360" y="16862"/>
                  <a:pt x="5092307" y="21946"/>
                </a:cubicBezTo>
                <a:cubicBezTo>
                  <a:pt x="4963024" y="39542"/>
                  <a:pt x="4769693" y="24041"/>
                  <a:pt x="4455769" y="21946"/>
                </a:cubicBezTo>
                <a:cubicBezTo>
                  <a:pt x="4141845" y="19851"/>
                  <a:pt x="3943439" y="-13029"/>
                  <a:pt x="3717384" y="21946"/>
                </a:cubicBezTo>
                <a:cubicBezTo>
                  <a:pt x="3491329" y="56921"/>
                  <a:pt x="3361256" y="34282"/>
                  <a:pt x="3233615" y="21946"/>
                </a:cubicBezTo>
                <a:cubicBezTo>
                  <a:pt x="3105974" y="9610"/>
                  <a:pt x="2872163" y="30197"/>
                  <a:pt x="2546154" y="21946"/>
                </a:cubicBezTo>
                <a:cubicBezTo>
                  <a:pt x="2220145" y="13695"/>
                  <a:pt x="2168829" y="22450"/>
                  <a:pt x="1960538" y="21946"/>
                </a:cubicBezTo>
                <a:cubicBezTo>
                  <a:pt x="1752247" y="21442"/>
                  <a:pt x="1523678" y="13932"/>
                  <a:pt x="1374923" y="21946"/>
                </a:cubicBezTo>
                <a:cubicBezTo>
                  <a:pt x="1226168" y="29960"/>
                  <a:pt x="928094" y="36837"/>
                  <a:pt x="738385" y="21946"/>
                </a:cubicBezTo>
                <a:cubicBezTo>
                  <a:pt x="548676" y="7055"/>
                  <a:pt x="168941" y="-5592"/>
                  <a:pt x="0" y="21946"/>
                </a:cubicBezTo>
                <a:cubicBezTo>
                  <a:pt x="287" y="12071"/>
                  <a:pt x="-113" y="6250"/>
                  <a:pt x="0" y="0"/>
                </a:cubicBezTo>
                <a:close/>
              </a:path>
              <a:path w="5092307" h="21946" stroke="0" extrusionOk="0">
                <a:moveTo>
                  <a:pt x="0" y="0"/>
                </a:moveTo>
                <a:cubicBezTo>
                  <a:pt x="123076" y="8408"/>
                  <a:pt x="290804" y="2227"/>
                  <a:pt x="534692" y="0"/>
                </a:cubicBezTo>
                <a:cubicBezTo>
                  <a:pt x="778580" y="-2227"/>
                  <a:pt x="855490" y="-16962"/>
                  <a:pt x="1018461" y="0"/>
                </a:cubicBezTo>
                <a:cubicBezTo>
                  <a:pt x="1181432" y="16962"/>
                  <a:pt x="1320664" y="19870"/>
                  <a:pt x="1553154" y="0"/>
                </a:cubicBezTo>
                <a:cubicBezTo>
                  <a:pt x="1785644" y="-19870"/>
                  <a:pt x="2036509" y="-20672"/>
                  <a:pt x="2189692" y="0"/>
                </a:cubicBezTo>
                <a:cubicBezTo>
                  <a:pt x="2342875" y="20672"/>
                  <a:pt x="2544654" y="-33332"/>
                  <a:pt x="2877153" y="0"/>
                </a:cubicBezTo>
                <a:cubicBezTo>
                  <a:pt x="3209652" y="33332"/>
                  <a:pt x="3394712" y="30818"/>
                  <a:pt x="3615538" y="0"/>
                </a:cubicBezTo>
                <a:cubicBezTo>
                  <a:pt x="3836364" y="-30818"/>
                  <a:pt x="4201667" y="-30590"/>
                  <a:pt x="4353922" y="0"/>
                </a:cubicBezTo>
                <a:cubicBezTo>
                  <a:pt x="4506177" y="30590"/>
                  <a:pt x="4855479" y="18332"/>
                  <a:pt x="5092307" y="0"/>
                </a:cubicBezTo>
                <a:cubicBezTo>
                  <a:pt x="5091574" y="4400"/>
                  <a:pt x="5092005" y="11744"/>
                  <a:pt x="5092307" y="21946"/>
                </a:cubicBezTo>
                <a:cubicBezTo>
                  <a:pt x="4864916" y="7468"/>
                  <a:pt x="4690539" y="13687"/>
                  <a:pt x="4557615" y="21946"/>
                </a:cubicBezTo>
                <a:cubicBezTo>
                  <a:pt x="4424691" y="30205"/>
                  <a:pt x="4076201" y="51864"/>
                  <a:pt x="3819230" y="21946"/>
                </a:cubicBezTo>
                <a:cubicBezTo>
                  <a:pt x="3562259" y="-7972"/>
                  <a:pt x="3498341" y="13372"/>
                  <a:pt x="3335461" y="21946"/>
                </a:cubicBezTo>
                <a:cubicBezTo>
                  <a:pt x="3172581" y="30520"/>
                  <a:pt x="2979939" y="3719"/>
                  <a:pt x="2648000" y="21946"/>
                </a:cubicBezTo>
                <a:cubicBezTo>
                  <a:pt x="2316061" y="40173"/>
                  <a:pt x="2286972" y="9792"/>
                  <a:pt x="2062384" y="21946"/>
                </a:cubicBezTo>
                <a:cubicBezTo>
                  <a:pt x="1837796" y="34100"/>
                  <a:pt x="1672241" y="1952"/>
                  <a:pt x="1476769" y="21946"/>
                </a:cubicBezTo>
                <a:cubicBezTo>
                  <a:pt x="1281297" y="41940"/>
                  <a:pt x="975566" y="5945"/>
                  <a:pt x="738385" y="21946"/>
                </a:cubicBezTo>
                <a:cubicBezTo>
                  <a:pt x="501204" y="37947"/>
                  <a:pt x="163670" y="-14697"/>
                  <a:pt x="0" y="21946"/>
                </a:cubicBezTo>
                <a:cubicBezTo>
                  <a:pt x="-116" y="15135"/>
                  <a:pt x="-209" y="7967"/>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nvGrpSpPr>
          <p:cNvPr id="2" name="Group 1">
            <a:extLst>
              <a:ext uri="{FF2B5EF4-FFF2-40B4-BE49-F238E27FC236}">
                <a16:creationId xmlns:a16="http://schemas.microsoft.com/office/drawing/2014/main" id="{4BA2C256-128E-4756-F674-E2F89D0DA7DA}"/>
              </a:ext>
            </a:extLst>
          </p:cNvPr>
          <p:cNvGrpSpPr/>
          <p:nvPr/>
        </p:nvGrpSpPr>
        <p:grpSpPr>
          <a:xfrm>
            <a:off x="10972801" y="7594540"/>
            <a:ext cx="2591913" cy="481557"/>
            <a:chOff x="5179092" y="5483822"/>
            <a:chExt cx="3294001" cy="612000"/>
          </a:xfrm>
        </p:grpSpPr>
        <p:pic>
          <p:nvPicPr>
            <p:cNvPr id="7" name="Picture 6">
              <a:extLst>
                <a:ext uri="{FF2B5EF4-FFF2-40B4-BE49-F238E27FC236}">
                  <a16:creationId xmlns:a16="http://schemas.microsoft.com/office/drawing/2014/main" id="{8CA60E5A-3AA5-535D-4E36-C90C56F200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A6AFC7E2-8C00-D60F-B183-AB96AC9CE4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5070848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0CA403-966B-661B-BE4C-D10357848576}"/>
              </a:ext>
            </a:extLst>
          </p:cNvPr>
          <p:cNvPicPr>
            <a:picLocks noChangeAspect="1"/>
          </p:cNvPicPr>
          <p:nvPr/>
        </p:nvPicPr>
        <p:blipFill>
          <a:blip r:embed="rId4">
            <a:alphaModFix amt="25000"/>
          </a:blip>
          <a:stretch>
            <a:fillRect/>
          </a:stretch>
        </p:blipFill>
        <p:spPr>
          <a:xfrm>
            <a:off x="455470" y="0"/>
            <a:ext cx="13719460" cy="8229600"/>
          </a:xfrm>
          <a:prstGeom prst="rect">
            <a:avLst/>
          </a:prstGeom>
        </p:spPr>
      </p:pic>
      <p:sp>
        <p:nvSpPr>
          <p:cNvPr id="2" name="Title 1">
            <a:extLst>
              <a:ext uri="{FF2B5EF4-FFF2-40B4-BE49-F238E27FC236}">
                <a16:creationId xmlns:a16="http://schemas.microsoft.com/office/drawing/2014/main" id="{22961EB8-952B-1EBB-F563-3EBD461B6186}"/>
              </a:ext>
            </a:extLst>
          </p:cNvPr>
          <p:cNvSpPr>
            <a:spLocks noGrp="1"/>
          </p:cNvSpPr>
          <p:nvPr>
            <p:ph type="title"/>
          </p:nvPr>
        </p:nvSpPr>
        <p:spPr/>
        <p:txBody>
          <a:bodyPr/>
          <a:lstStyle/>
          <a:p>
            <a:r>
              <a:rPr lang="nb-NO" dirty="0"/>
              <a:t>Appena uscito!</a:t>
            </a:r>
            <a:endParaRPr lang="en-GB" dirty="0"/>
          </a:p>
        </p:txBody>
      </p:sp>
      <p:sp>
        <p:nvSpPr>
          <p:cNvPr id="3" name="Content Placeholder 2">
            <a:extLst>
              <a:ext uri="{FF2B5EF4-FFF2-40B4-BE49-F238E27FC236}">
                <a16:creationId xmlns:a16="http://schemas.microsoft.com/office/drawing/2014/main" id="{89634ED6-09B4-85CD-EA5D-AFA0F92D342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872098E-7BFF-5875-14CD-A4DFB46ACCBC}"/>
              </a:ext>
            </a:extLst>
          </p:cNvPr>
          <p:cNvPicPr>
            <a:picLocks noChangeAspect="1"/>
          </p:cNvPicPr>
          <p:nvPr/>
        </p:nvPicPr>
        <p:blipFill>
          <a:blip r:embed="rId5"/>
          <a:stretch>
            <a:fillRect/>
          </a:stretch>
        </p:blipFill>
        <p:spPr>
          <a:xfrm>
            <a:off x="1478065" y="1984201"/>
            <a:ext cx="11477322" cy="5807250"/>
          </a:xfrm>
          <a:prstGeom prst="rect">
            <a:avLst/>
          </a:prstGeom>
        </p:spPr>
      </p:pic>
    </p:spTree>
    <p:custDataLst>
      <p:tags r:id="rId1"/>
    </p:custDataLst>
    <p:extLst>
      <p:ext uri="{BB962C8B-B14F-4D97-AF65-F5344CB8AC3E}">
        <p14:creationId xmlns:p14="http://schemas.microsoft.com/office/powerpoint/2010/main" val="35255258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CF7E-6276-535A-86F7-4AA2E3C22BE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817F682-4525-31E2-33F1-25E5E70BACCD}"/>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6DC4F2E5-1A40-60A7-ACAA-679D4A1933DF}"/>
              </a:ext>
            </a:extLst>
          </p:cNvPr>
          <p:cNvPicPr>
            <a:picLocks noChangeAspect="1"/>
          </p:cNvPicPr>
          <p:nvPr/>
        </p:nvPicPr>
        <p:blipFill>
          <a:blip r:embed="rId3"/>
          <a:stretch>
            <a:fillRect/>
          </a:stretch>
        </p:blipFill>
        <p:spPr>
          <a:xfrm>
            <a:off x="-168812" y="1"/>
            <a:ext cx="14630400" cy="8224609"/>
          </a:xfrm>
          <a:prstGeom prst="rect">
            <a:avLst/>
          </a:prstGeom>
        </p:spPr>
      </p:pic>
      <p:sp>
        <p:nvSpPr>
          <p:cNvPr id="4" name="Oval 3">
            <a:extLst>
              <a:ext uri="{FF2B5EF4-FFF2-40B4-BE49-F238E27FC236}">
                <a16:creationId xmlns:a16="http://schemas.microsoft.com/office/drawing/2014/main" id="{BD7B5701-3517-E95F-CAB2-19F421B853FA}"/>
              </a:ext>
            </a:extLst>
          </p:cNvPr>
          <p:cNvSpPr/>
          <p:nvPr/>
        </p:nvSpPr>
        <p:spPr>
          <a:xfrm>
            <a:off x="-1" y="2757268"/>
            <a:ext cx="2996418" cy="4318782"/>
          </a:xfrm>
          <a:prstGeom prst="ellipse">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endParaRPr lang="en-GB" sz="2160">
              <a:solidFill>
                <a:prstClr val="white"/>
              </a:solidFill>
              <a:latin typeface="Calibri" panose="020F0502020204030204"/>
            </a:endParaRPr>
          </a:p>
        </p:txBody>
      </p:sp>
      <p:grpSp>
        <p:nvGrpSpPr>
          <p:cNvPr id="5" name="Group 4">
            <a:extLst>
              <a:ext uri="{FF2B5EF4-FFF2-40B4-BE49-F238E27FC236}">
                <a16:creationId xmlns:a16="http://schemas.microsoft.com/office/drawing/2014/main" id="{90859B23-6A57-BF19-4768-F4CFE34C76D7}"/>
              </a:ext>
            </a:extLst>
          </p:cNvPr>
          <p:cNvGrpSpPr/>
          <p:nvPr/>
        </p:nvGrpSpPr>
        <p:grpSpPr>
          <a:xfrm>
            <a:off x="10972801" y="7594540"/>
            <a:ext cx="2591913" cy="481557"/>
            <a:chOff x="5179092" y="5483822"/>
            <a:chExt cx="3294001" cy="612000"/>
          </a:xfrm>
        </p:grpSpPr>
        <p:pic>
          <p:nvPicPr>
            <p:cNvPr id="8" name="Picture 7">
              <a:extLst>
                <a:ext uri="{FF2B5EF4-FFF2-40B4-BE49-F238E27FC236}">
                  <a16:creationId xmlns:a16="http://schemas.microsoft.com/office/drawing/2014/main" id="{DED4D164-8B4C-738D-D5E2-E971AB6254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9" name="Picture 8">
              <a:extLst>
                <a:ext uri="{FF2B5EF4-FFF2-40B4-BE49-F238E27FC236}">
                  <a16:creationId xmlns:a16="http://schemas.microsoft.com/office/drawing/2014/main" id="{D55B1E56-750F-5320-9629-1304A36E43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39629760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8C75C0-766C-0D27-448C-0AF9C5DA3961}"/>
              </a:ext>
            </a:extLst>
          </p:cNvPr>
          <p:cNvPicPr>
            <a:picLocks noChangeAspect="1"/>
          </p:cNvPicPr>
          <p:nvPr/>
        </p:nvPicPr>
        <p:blipFill>
          <a:blip r:embed="rId4">
            <a:alphaModFix amt="42000"/>
          </a:blip>
          <a:stretch>
            <a:fillRect/>
          </a:stretch>
        </p:blipFill>
        <p:spPr>
          <a:xfrm>
            <a:off x="800100" y="257175"/>
            <a:ext cx="13030200" cy="7715250"/>
          </a:xfrm>
          <a:prstGeom prst="rect">
            <a:avLst/>
          </a:prstGeom>
        </p:spPr>
      </p:pic>
      <p:sp>
        <p:nvSpPr>
          <p:cNvPr id="2" name="Title 1">
            <a:extLst>
              <a:ext uri="{FF2B5EF4-FFF2-40B4-BE49-F238E27FC236}">
                <a16:creationId xmlns:a16="http://schemas.microsoft.com/office/drawing/2014/main" id="{B5818F73-CF81-6DC9-05C0-167D3FF1E9DD}"/>
              </a:ext>
            </a:extLst>
          </p:cNvPr>
          <p:cNvSpPr>
            <a:spLocks noGrp="1"/>
          </p:cNvSpPr>
          <p:nvPr>
            <p:ph type="title"/>
          </p:nvPr>
        </p:nvSpPr>
        <p:spPr/>
        <p:txBody>
          <a:bodyPr/>
          <a:lstStyle/>
          <a:p>
            <a:r>
              <a:rPr lang="nb-NO" dirty="0"/>
              <a:t>Da 3 a 4...</a:t>
            </a:r>
            <a:endParaRPr lang="en-GB" dirty="0"/>
          </a:p>
        </p:txBody>
      </p:sp>
      <p:pic>
        <p:nvPicPr>
          <p:cNvPr id="4098" name="Picture 2" descr="Fraud Triangle">
            <a:extLst>
              <a:ext uri="{FF2B5EF4-FFF2-40B4-BE49-F238E27FC236}">
                <a16:creationId xmlns:a16="http://schemas.microsoft.com/office/drawing/2014/main" id="{EC334EA1-83FF-AD8B-9130-B8F34196F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453" y="2229803"/>
            <a:ext cx="74295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aud Diamond image">
            <a:extLst>
              <a:ext uri="{FF2B5EF4-FFF2-40B4-BE49-F238E27FC236}">
                <a16:creationId xmlns:a16="http://schemas.microsoft.com/office/drawing/2014/main" id="{0F788972-B1E8-D809-FEF8-0DBDECCD5200}"/>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8215532" y="2229802"/>
            <a:ext cx="5050302" cy="505030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3514DBB4-364A-BCEC-F939-8DFBE03176F1}"/>
              </a:ext>
            </a:extLst>
          </p:cNvPr>
          <p:cNvSpPr/>
          <p:nvPr/>
        </p:nvSpPr>
        <p:spPr>
          <a:xfrm>
            <a:off x="10691446" y="4768948"/>
            <a:ext cx="1674056" cy="1758462"/>
          </a:xfrm>
          <a:prstGeom prst="ellipse">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endParaRPr lang="en-GB" sz="216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15491485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randombar(horizontal)">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ACF6B2EE-2247-1B99-21C2-8C8C5CCE6CB2}"/>
              </a:ext>
            </a:extLst>
          </p:cNvPr>
          <p:cNvSpPr>
            <a:spLocks noGrp="1"/>
          </p:cNvSpPr>
          <p:nvPr>
            <p:ph type="title"/>
          </p:nvPr>
        </p:nvSpPr>
        <p:spPr>
          <a:xfrm>
            <a:off x="269987" y="758574"/>
            <a:ext cx="4286172" cy="4288219"/>
          </a:xfrm>
        </p:spPr>
        <p:txBody>
          <a:bodyPr vert="horz" lIns="109728" tIns="54864" rIns="109728" bIns="54864" rtlCol="0" anchor="b">
            <a:normAutofit/>
          </a:bodyPr>
          <a:lstStyle/>
          <a:p>
            <a:r>
              <a:rPr lang="en-US" sz="4920" dirty="0"/>
              <a:t>Profili intenzionali/Predisposizioni</a:t>
            </a:r>
            <a:br>
              <a:rPr lang="en-US" sz="4920" dirty="0"/>
            </a:br>
            <a:r>
              <a:rPr lang="en-US" sz="2880" dirty="0"/>
              <a:t>Harms et al 2022</a:t>
            </a:r>
            <a:endParaRPr lang="en-US" sz="4920" dirty="0"/>
          </a:p>
        </p:txBody>
      </p:sp>
      <p:sp>
        <p:nvSpPr>
          <p:cNvPr id="3" name="Content Placeholder 2">
            <a:extLst>
              <a:ext uri="{FF2B5EF4-FFF2-40B4-BE49-F238E27FC236}">
                <a16:creationId xmlns:a16="http://schemas.microsoft.com/office/drawing/2014/main" id="{053E8D66-1330-5CB1-CB2D-B2401808F2B6}"/>
              </a:ext>
            </a:extLst>
          </p:cNvPr>
          <p:cNvSpPr>
            <a:spLocks noGrp="1"/>
          </p:cNvSpPr>
          <p:nvPr>
            <p:ph idx="1"/>
          </p:nvPr>
        </p:nvSpPr>
        <p:spPr>
          <a:xfrm>
            <a:off x="294498" y="5520918"/>
            <a:ext cx="4286172" cy="1871192"/>
          </a:xfrm>
        </p:spPr>
        <p:txBody>
          <a:bodyPr vert="horz" lIns="109728" tIns="54864" rIns="109728" bIns="54864" rtlCol="0">
            <a:normAutofit/>
          </a:bodyPr>
          <a:lstStyle/>
          <a:p>
            <a:pPr marL="0" indent="0">
              <a:buNone/>
            </a:pPr>
            <a:r>
              <a:rPr lang="en-US" sz="2880"/>
              <a:t>Capacità...</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934" y="5291120"/>
            <a:ext cx="3906114" cy="21946"/>
          </a:xfrm>
          <a:custGeom>
            <a:avLst/>
            <a:gdLst>
              <a:gd name="csX0" fmla="*/ 0 w 3906114"/>
              <a:gd name="csY0" fmla="*/ 0 h 21946"/>
              <a:gd name="csX1" fmla="*/ 729141 w 3906114"/>
              <a:gd name="csY1" fmla="*/ 0 h 21946"/>
              <a:gd name="csX2" fmla="*/ 1419221 w 3906114"/>
              <a:gd name="csY2" fmla="*/ 0 h 21946"/>
              <a:gd name="csX3" fmla="*/ 2109302 w 3906114"/>
              <a:gd name="csY3" fmla="*/ 0 h 21946"/>
              <a:gd name="csX4" fmla="*/ 2643137 w 3906114"/>
              <a:gd name="csY4" fmla="*/ 0 h 21946"/>
              <a:gd name="csX5" fmla="*/ 3216034 w 3906114"/>
              <a:gd name="csY5" fmla="*/ 0 h 21946"/>
              <a:gd name="csX6" fmla="*/ 3906114 w 3906114"/>
              <a:gd name="csY6" fmla="*/ 0 h 21946"/>
              <a:gd name="csX7" fmla="*/ 3906114 w 3906114"/>
              <a:gd name="csY7" fmla="*/ 21946 h 21946"/>
              <a:gd name="csX8" fmla="*/ 3255095 w 3906114"/>
              <a:gd name="csY8" fmla="*/ 21946 h 21946"/>
              <a:gd name="csX9" fmla="*/ 2721259 w 3906114"/>
              <a:gd name="csY9" fmla="*/ 21946 h 21946"/>
              <a:gd name="csX10" fmla="*/ 2187424 w 3906114"/>
              <a:gd name="csY10" fmla="*/ 21946 h 21946"/>
              <a:gd name="csX11" fmla="*/ 1497344 w 3906114"/>
              <a:gd name="csY11" fmla="*/ 21946 h 21946"/>
              <a:gd name="csX12" fmla="*/ 924447 w 3906114"/>
              <a:gd name="csY12" fmla="*/ 21946 h 21946"/>
              <a:gd name="csX13" fmla="*/ 0 w 3906114"/>
              <a:gd name="csY13" fmla="*/ 21946 h 21946"/>
              <a:gd name="csX14" fmla="*/ 0 w 3906114"/>
              <a:gd name="csY14"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906114" h="21946" fill="none" extrusionOk="0">
                <a:moveTo>
                  <a:pt x="0" y="0"/>
                </a:moveTo>
                <a:cubicBezTo>
                  <a:pt x="252156" y="-20460"/>
                  <a:pt x="476174" y="-27800"/>
                  <a:pt x="729141" y="0"/>
                </a:cubicBezTo>
                <a:cubicBezTo>
                  <a:pt x="982108" y="27800"/>
                  <a:pt x="1081401" y="-4067"/>
                  <a:pt x="1419221" y="0"/>
                </a:cubicBezTo>
                <a:cubicBezTo>
                  <a:pt x="1757041" y="4067"/>
                  <a:pt x="1835425" y="27359"/>
                  <a:pt x="2109302" y="0"/>
                </a:cubicBezTo>
                <a:cubicBezTo>
                  <a:pt x="2383179" y="-27359"/>
                  <a:pt x="2437492" y="-20254"/>
                  <a:pt x="2643137" y="0"/>
                </a:cubicBezTo>
                <a:cubicBezTo>
                  <a:pt x="2848783" y="20254"/>
                  <a:pt x="2986492" y="22460"/>
                  <a:pt x="3216034" y="0"/>
                </a:cubicBezTo>
                <a:cubicBezTo>
                  <a:pt x="3445576" y="-22460"/>
                  <a:pt x="3574572" y="-31501"/>
                  <a:pt x="3906114" y="0"/>
                </a:cubicBezTo>
                <a:cubicBezTo>
                  <a:pt x="3905647" y="10233"/>
                  <a:pt x="3905122" y="11611"/>
                  <a:pt x="3906114" y="21946"/>
                </a:cubicBezTo>
                <a:cubicBezTo>
                  <a:pt x="3684360" y="3697"/>
                  <a:pt x="3562432" y="-10333"/>
                  <a:pt x="3255095" y="21946"/>
                </a:cubicBezTo>
                <a:cubicBezTo>
                  <a:pt x="2947758" y="54225"/>
                  <a:pt x="2881475" y="33033"/>
                  <a:pt x="2721259" y="21946"/>
                </a:cubicBezTo>
                <a:cubicBezTo>
                  <a:pt x="2561043" y="10859"/>
                  <a:pt x="2330921" y="37540"/>
                  <a:pt x="2187424" y="21946"/>
                </a:cubicBezTo>
                <a:cubicBezTo>
                  <a:pt x="2043927" y="6352"/>
                  <a:pt x="1756372" y="33030"/>
                  <a:pt x="1497344" y="21946"/>
                </a:cubicBezTo>
                <a:cubicBezTo>
                  <a:pt x="1238316" y="10862"/>
                  <a:pt x="1125800" y="18078"/>
                  <a:pt x="924447" y="21946"/>
                </a:cubicBezTo>
                <a:cubicBezTo>
                  <a:pt x="723094" y="25814"/>
                  <a:pt x="399256" y="2502"/>
                  <a:pt x="0" y="21946"/>
                </a:cubicBezTo>
                <a:cubicBezTo>
                  <a:pt x="999" y="16912"/>
                  <a:pt x="-379" y="8769"/>
                  <a:pt x="0" y="0"/>
                </a:cubicBezTo>
                <a:close/>
              </a:path>
              <a:path w="3906114" h="21946" stroke="0" extrusionOk="0">
                <a:moveTo>
                  <a:pt x="0" y="0"/>
                </a:moveTo>
                <a:cubicBezTo>
                  <a:pt x="204270" y="-19114"/>
                  <a:pt x="320245" y="-8859"/>
                  <a:pt x="611958" y="0"/>
                </a:cubicBezTo>
                <a:cubicBezTo>
                  <a:pt x="903671" y="8859"/>
                  <a:pt x="954540" y="768"/>
                  <a:pt x="1145793" y="0"/>
                </a:cubicBezTo>
                <a:cubicBezTo>
                  <a:pt x="1337047" y="-768"/>
                  <a:pt x="1676795" y="-34102"/>
                  <a:pt x="1874935" y="0"/>
                </a:cubicBezTo>
                <a:cubicBezTo>
                  <a:pt x="2073075" y="34102"/>
                  <a:pt x="2202627" y="11146"/>
                  <a:pt x="2486893" y="0"/>
                </a:cubicBezTo>
                <a:cubicBezTo>
                  <a:pt x="2771159" y="-11146"/>
                  <a:pt x="2869791" y="-15785"/>
                  <a:pt x="3098850" y="0"/>
                </a:cubicBezTo>
                <a:cubicBezTo>
                  <a:pt x="3327909" y="15785"/>
                  <a:pt x="3739236" y="-28068"/>
                  <a:pt x="3906114" y="0"/>
                </a:cubicBezTo>
                <a:cubicBezTo>
                  <a:pt x="3905865" y="5270"/>
                  <a:pt x="3905823" y="17483"/>
                  <a:pt x="3906114" y="21946"/>
                </a:cubicBezTo>
                <a:cubicBezTo>
                  <a:pt x="3642508" y="23045"/>
                  <a:pt x="3480132" y="32863"/>
                  <a:pt x="3255095" y="21946"/>
                </a:cubicBezTo>
                <a:cubicBezTo>
                  <a:pt x="3030058" y="11029"/>
                  <a:pt x="2873451" y="7335"/>
                  <a:pt x="2721259" y="21946"/>
                </a:cubicBezTo>
                <a:cubicBezTo>
                  <a:pt x="2569067" y="36557"/>
                  <a:pt x="2382684" y="13320"/>
                  <a:pt x="2070240" y="21946"/>
                </a:cubicBezTo>
                <a:cubicBezTo>
                  <a:pt x="1757796" y="30572"/>
                  <a:pt x="1718913" y="11568"/>
                  <a:pt x="1419221" y="21946"/>
                </a:cubicBezTo>
                <a:cubicBezTo>
                  <a:pt x="1119529" y="32324"/>
                  <a:pt x="995238" y="9896"/>
                  <a:pt x="807264" y="21946"/>
                </a:cubicBezTo>
                <a:cubicBezTo>
                  <a:pt x="619290" y="33996"/>
                  <a:pt x="365530" y="18100"/>
                  <a:pt x="0" y="21946"/>
                </a:cubicBezTo>
                <a:cubicBezTo>
                  <a:pt x="428" y="16188"/>
                  <a:pt x="7" y="748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7" name="Picture 6">
            <a:extLst>
              <a:ext uri="{FF2B5EF4-FFF2-40B4-BE49-F238E27FC236}">
                <a16:creationId xmlns:a16="http://schemas.microsoft.com/office/drawing/2014/main" id="{D0C5B586-4254-4ECC-02C3-AF5D7851FF38}"/>
              </a:ext>
            </a:extLst>
          </p:cNvPr>
          <p:cNvPicPr>
            <a:picLocks noChangeAspect="1"/>
          </p:cNvPicPr>
          <p:nvPr/>
        </p:nvPicPr>
        <p:blipFill>
          <a:blip r:embed="rId3"/>
          <a:srcRect r="8988"/>
          <a:stretch/>
        </p:blipFill>
        <p:spPr>
          <a:xfrm>
            <a:off x="4191542" y="1160630"/>
            <a:ext cx="10295304" cy="5935751"/>
          </a:xfrm>
          <a:prstGeom prst="rect">
            <a:avLst/>
          </a:prstGeom>
        </p:spPr>
      </p:pic>
      <p:grpSp>
        <p:nvGrpSpPr>
          <p:cNvPr id="4" name="Group 3">
            <a:extLst>
              <a:ext uri="{FF2B5EF4-FFF2-40B4-BE49-F238E27FC236}">
                <a16:creationId xmlns:a16="http://schemas.microsoft.com/office/drawing/2014/main" id="{5CC5139B-8343-656B-9FA2-FBDD0833681C}"/>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22B9A2E9-838F-6561-57E2-97C1CCAE78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2CA60F6B-F43A-6A72-84B2-B41BA528F8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8711915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6" name="Picture 5" descr="Wood human figure">
            <a:extLst>
              <a:ext uri="{FF2B5EF4-FFF2-40B4-BE49-F238E27FC236}">
                <a16:creationId xmlns:a16="http://schemas.microsoft.com/office/drawing/2014/main" id="{DD1E4EAF-CC00-ACA9-A437-FC7954033E66}"/>
              </a:ext>
            </a:extLst>
          </p:cNvPr>
          <p:cNvPicPr>
            <a:picLocks noChangeAspect="1"/>
          </p:cNvPicPr>
          <p:nvPr/>
        </p:nvPicPr>
        <p:blipFill>
          <a:blip r:embed="rId2"/>
          <a:srcRect b="15730"/>
          <a:stretch/>
        </p:blipFill>
        <p:spPr>
          <a:xfrm>
            <a:off x="-3656" y="12"/>
            <a:ext cx="14630399" cy="8229588"/>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49123"/>
            <a:ext cx="14630399" cy="3794575"/>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DEE8CF46-4C4C-2E54-6B8B-A5978C9D779E}"/>
              </a:ext>
            </a:extLst>
          </p:cNvPr>
          <p:cNvSpPr>
            <a:spLocks noGrp="1"/>
          </p:cNvSpPr>
          <p:nvPr>
            <p:ph type="ctrTitle"/>
          </p:nvPr>
        </p:nvSpPr>
        <p:spPr>
          <a:xfrm>
            <a:off x="1316736" y="390660"/>
            <a:ext cx="12070080" cy="4289734"/>
          </a:xfrm>
          <a:effectLst>
            <a:outerShdw blurRad="50800" dist="38100" dir="2700000" algn="tl" rotWithShape="0">
              <a:prstClr val="black">
                <a:alpha val="40000"/>
              </a:prstClr>
            </a:outerShdw>
          </a:effectLst>
        </p:spPr>
        <p:txBody>
          <a:bodyPr>
            <a:normAutofit/>
          </a:bodyPr>
          <a:lstStyle/>
          <a:p>
            <a:r>
              <a:rPr lang="nb-NO" sz="6240">
                <a:solidFill>
                  <a:srgbClr val="FFFFFF"/>
                </a:solidFill>
              </a:rPr>
              <a:t>Allora, cosa fare?</a:t>
            </a:r>
            <a:endParaRPr lang="en-GB" sz="6240">
              <a:solidFill>
                <a:srgbClr val="FFFFFF"/>
              </a:solidFill>
            </a:endParaRPr>
          </a:p>
        </p:txBody>
      </p:sp>
      <p:sp>
        <p:nvSpPr>
          <p:cNvPr id="4" name="Subtitle 3">
            <a:extLst>
              <a:ext uri="{FF2B5EF4-FFF2-40B4-BE49-F238E27FC236}">
                <a16:creationId xmlns:a16="http://schemas.microsoft.com/office/drawing/2014/main" id="{FAED5B01-A2B3-C5BE-C01B-7FEC544F5900}"/>
              </a:ext>
            </a:extLst>
          </p:cNvPr>
          <p:cNvSpPr>
            <a:spLocks noGrp="1"/>
          </p:cNvSpPr>
          <p:nvPr>
            <p:ph type="subTitle" idx="1"/>
          </p:nvPr>
        </p:nvSpPr>
        <p:spPr>
          <a:xfrm>
            <a:off x="1320061" y="4886452"/>
            <a:ext cx="12070080" cy="1539248"/>
          </a:xfrm>
          <a:effectLst>
            <a:outerShdw blurRad="50800" dist="38100" dir="2700000" algn="tl" rotWithShape="0">
              <a:prstClr val="black">
                <a:alpha val="40000"/>
              </a:prstClr>
            </a:outerShdw>
          </a:effectLst>
        </p:spPr>
        <p:txBody>
          <a:bodyPr>
            <a:normAutofit/>
          </a:bodyPr>
          <a:lstStyle/>
          <a:p>
            <a:endParaRPr lang="en-GB">
              <a:solidFill>
                <a:srgbClr val="FFFFFF"/>
              </a:solidFill>
            </a:endParaRPr>
          </a:p>
        </p:txBody>
      </p:sp>
      <p:grpSp>
        <p:nvGrpSpPr>
          <p:cNvPr id="3" name="Group 2">
            <a:extLst>
              <a:ext uri="{FF2B5EF4-FFF2-40B4-BE49-F238E27FC236}">
                <a16:creationId xmlns:a16="http://schemas.microsoft.com/office/drawing/2014/main" id="{46A8AAE7-EA40-F69F-75F1-4AF54921CEF9}"/>
              </a:ext>
            </a:extLst>
          </p:cNvPr>
          <p:cNvGrpSpPr/>
          <p:nvPr/>
        </p:nvGrpSpPr>
        <p:grpSpPr>
          <a:xfrm>
            <a:off x="10972801" y="7594540"/>
            <a:ext cx="2591913" cy="481557"/>
            <a:chOff x="5179092" y="5483822"/>
            <a:chExt cx="3294001" cy="612000"/>
          </a:xfrm>
        </p:grpSpPr>
        <p:pic>
          <p:nvPicPr>
            <p:cNvPr id="7" name="Picture 6">
              <a:extLst>
                <a:ext uri="{FF2B5EF4-FFF2-40B4-BE49-F238E27FC236}">
                  <a16:creationId xmlns:a16="http://schemas.microsoft.com/office/drawing/2014/main" id="{420E1BDB-345D-0F7E-9A0D-0CB6CD817D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D6117972-3C4E-A7C2-6B1B-56B7EBE13D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5147416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587FB-197C-ED4D-080D-B25E1E6DE49B}"/>
              </a:ext>
            </a:extLst>
          </p:cNvPr>
          <p:cNvSpPr>
            <a:spLocks noGrp="1"/>
          </p:cNvSpPr>
          <p:nvPr>
            <p:ph type="title"/>
          </p:nvPr>
        </p:nvSpPr>
        <p:spPr/>
        <p:txBody>
          <a:bodyPr/>
          <a:lstStyle/>
          <a:p>
            <a:r>
              <a:rPr lang="nb-NO" dirty="0"/>
              <a:t>2 opzioni</a:t>
            </a:r>
            <a:endParaRPr lang="en-GB" dirty="0"/>
          </a:p>
        </p:txBody>
      </p:sp>
      <p:sp>
        <p:nvSpPr>
          <p:cNvPr id="3" name="Content Placeholder 2">
            <a:extLst>
              <a:ext uri="{FF2B5EF4-FFF2-40B4-BE49-F238E27FC236}">
                <a16:creationId xmlns:a16="http://schemas.microsoft.com/office/drawing/2014/main" id="{29912406-586B-AE49-38E5-82692D64D0F6}"/>
              </a:ext>
            </a:extLst>
          </p:cNvPr>
          <p:cNvSpPr>
            <a:spLocks noGrp="1"/>
          </p:cNvSpPr>
          <p:nvPr>
            <p:ph idx="1"/>
          </p:nvPr>
        </p:nvSpPr>
        <p:spPr/>
        <p:txBody>
          <a:bodyPr/>
          <a:lstStyle/>
          <a:p>
            <a:r>
              <a:rPr lang="nb-NO" dirty="0"/>
              <a:t>Gestione delle minacce interne</a:t>
            </a:r>
          </a:p>
          <a:p>
            <a:endParaRPr lang="nb-NO" dirty="0"/>
          </a:p>
          <a:p>
            <a:endParaRPr lang="nb-NO" dirty="0"/>
          </a:p>
          <a:p>
            <a:r>
              <a:rPr lang="nb-NO" dirty="0"/>
              <a:t>Formazione dei dipendenti (lezione propria!)</a:t>
            </a:r>
            <a:endParaRPr lang="en-GB" dirty="0"/>
          </a:p>
        </p:txBody>
      </p:sp>
    </p:spTree>
    <p:custDataLst>
      <p:tags r:id="rId1"/>
    </p:custDataLst>
    <p:extLst>
      <p:ext uri="{BB962C8B-B14F-4D97-AF65-F5344CB8AC3E}">
        <p14:creationId xmlns:p14="http://schemas.microsoft.com/office/powerpoint/2010/main" val="16750479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2" y="0"/>
            <a:ext cx="14626739"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11"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2" y="0"/>
            <a:ext cx="14626739"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grpSp>
        <p:nvGrpSpPr>
          <p:cNvPr id="13" name="Group 12">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600"/>
            <a:ext cx="14626742" cy="4189147"/>
            <a:chOff x="651279" y="598259"/>
            <a:chExt cx="10889442" cy="5680742"/>
          </a:xfrm>
        </p:grpSpPr>
        <p:sp>
          <p:nvSpPr>
            <p:cNvPr id="14"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15"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9" y="0"/>
            <a:ext cx="14626742" cy="82296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48640"/>
              <a:endParaRPr lang="en-US" sz="216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48640"/>
              <a:endParaRPr lang="en-US" sz="2160">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48640"/>
              <a:endParaRPr lang="en-US" sz="2160">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48640"/>
              <a:endParaRPr lang="en-US" sz="2160">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48640"/>
              <a:endParaRPr lang="en-US" sz="2160">
                <a:solidFill>
                  <a:prstClr val="white"/>
                </a:solidFill>
                <a:latin typeface="Calibri" panose="020F0502020204030204"/>
              </a:endParaRPr>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48640"/>
              <a:endParaRPr lang="en-US" sz="2160">
                <a:solidFill>
                  <a:prstClr val="white"/>
                </a:solidFill>
                <a:latin typeface="Calibri" panose="020F0502020204030204"/>
              </a:endParaRPr>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48640"/>
              <a:endParaRPr lang="en-US" sz="2160">
                <a:solidFill>
                  <a:prstClr val="white"/>
                </a:solidFill>
                <a:latin typeface="Calibri" panose="020F0502020204030204"/>
              </a:endParaRPr>
            </a:p>
          </p:txBody>
        </p:sp>
      </p:grpSp>
      <p:sp>
        <p:nvSpPr>
          <p:cNvPr id="2" name="Title 1">
            <a:extLst>
              <a:ext uri="{FF2B5EF4-FFF2-40B4-BE49-F238E27FC236}">
                <a16:creationId xmlns:a16="http://schemas.microsoft.com/office/drawing/2014/main" id="{0C0CB700-FF98-DF0F-3AFA-0ECEEEA6496E}"/>
              </a:ext>
            </a:extLst>
          </p:cNvPr>
          <p:cNvSpPr>
            <a:spLocks noGrp="1"/>
          </p:cNvSpPr>
          <p:nvPr>
            <p:ph type="ctrTitle"/>
          </p:nvPr>
        </p:nvSpPr>
        <p:spPr>
          <a:xfrm>
            <a:off x="947650" y="1217489"/>
            <a:ext cx="11670876" cy="2672123"/>
          </a:xfrm>
        </p:spPr>
        <p:txBody>
          <a:bodyPr anchor="ctr">
            <a:normAutofit/>
          </a:bodyPr>
          <a:lstStyle/>
          <a:p>
            <a:pPr algn="l"/>
            <a:r>
              <a:rPr lang="de-DE" sz="5760" i="1" dirty="0" err="1">
                <a:solidFill>
                  <a:schemeClr val="bg1"/>
                </a:solidFill>
              </a:rPr>
              <a:t>Quali </a:t>
            </a:r>
            <a:r>
              <a:rPr lang="de-DE" sz="5760" i="1" dirty="0" err="1">
                <a:solidFill>
                  <a:schemeClr val="bg1"/>
                </a:solidFill>
              </a:rPr>
              <a:t>motivi</a:t>
            </a:r>
            <a:r>
              <a:rPr lang="de-DE" sz="5760" i="1" dirty="0" err="1">
                <a:solidFill>
                  <a:schemeClr val="bg1"/>
                </a:solidFill>
              </a:rPr>
              <a:t> </a:t>
            </a:r>
            <a:r>
              <a:rPr lang="de-DE" sz="5760" i="1" dirty="0" err="1">
                <a:solidFill>
                  <a:schemeClr val="bg1"/>
                </a:solidFill>
              </a:rPr>
              <a:t>ritieni</a:t>
            </a:r>
            <a:r>
              <a:rPr lang="de-DE" sz="5760" i="1" dirty="0" err="1">
                <a:solidFill>
                  <a:schemeClr val="bg1"/>
                </a:solidFill>
              </a:rPr>
              <a:t> </a:t>
            </a:r>
            <a:r>
              <a:rPr lang="de-DE" sz="5760" i="1" dirty="0" err="1">
                <a:solidFill>
                  <a:schemeClr val="bg1"/>
                </a:solidFill>
              </a:rPr>
              <a:t>che</a:t>
            </a:r>
            <a:r>
              <a:rPr lang="de-DE" sz="5760" i="1" dirty="0" err="1">
                <a:solidFill>
                  <a:schemeClr val="bg1"/>
                </a:solidFill>
              </a:rPr>
              <a:t> motivino </a:t>
            </a:r>
            <a:r>
              <a:rPr lang="de-DE" sz="5760" i="1" dirty="0" err="1">
                <a:solidFill>
                  <a:schemeClr val="bg1"/>
                </a:solidFill>
              </a:rPr>
              <a:t>un'azienda</a:t>
            </a:r>
            <a:r>
              <a:rPr lang="de-DE" sz="5760" i="1" dirty="0" err="1">
                <a:solidFill>
                  <a:schemeClr val="bg1"/>
                </a:solidFill>
              </a:rPr>
              <a:t> a</a:t>
            </a:r>
            <a:r>
              <a:rPr lang="de-DE" sz="5760" i="1" dirty="0" err="1">
                <a:solidFill>
                  <a:schemeClr val="bg1"/>
                </a:solidFill>
              </a:rPr>
              <a:t> istituire</a:t>
            </a:r>
            <a:r>
              <a:rPr lang="de-DE" sz="5760" i="1" dirty="0" err="1">
                <a:solidFill>
                  <a:schemeClr val="bg1"/>
                </a:solidFill>
              </a:rPr>
              <a:t> </a:t>
            </a:r>
            <a:r>
              <a:rPr lang="de-DE" sz="5760" i="1" dirty="0">
                <a:solidFill>
                  <a:schemeClr val="bg1"/>
                </a:solidFill>
              </a:rPr>
              <a:t>un </a:t>
            </a:r>
            <a:r>
              <a:rPr lang="de-DE" sz="5760" i="1" dirty="0" err="1">
                <a:solidFill>
                  <a:schemeClr val="bg1"/>
                </a:solidFill>
              </a:rPr>
              <a:t>programma</a:t>
            </a:r>
            <a:r>
              <a:rPr lang="de-DE" sz="5760" i="1" dirty="0">
                <a:solidFill>
                  <a:schemeClr val="bg1"/>
                </a:solidFill>
              </a:rPr>
              <a:t> di gestione </a:t>
            </a:r>
            <a:r>
              <a:rPr lang="de-DE" sz="5760" i="1" dirty="0" err="1">
                <a:solidFill>
                  <a:schemeClr val="bg1"/>
                </a:solidFill>
              </a:rPr>
              <a:t>delle minacce</a:t>
            </a:r>
            <a:r>
              <a:rPr lang="de-DE" sz="5760" i="1" dirty="0">
                <a:solidFill>
                  <a:schemeClr val="bg1"/>
                </a:solidFill>
              </a:rPr>
              <a:t> interne</a:t>
            </a:r>
            <a:r>
              <a:rPr lang="de-DE" sz="5760" i="1" dirty="0">
                <a:solidFill>
                  <a:schemeClr val="bg1"/>
                </a:solidFill>
              </a:rPr>
              <a:t>?</a:t>
            </a:r>
            <a:endParaRPr lang="en-GB" sz="5760" dirty="0">
              <a:solidFill>
                <a:schemeClr val="bg1"/>
              </a:solidFill>
            </a:endParaRPr>
          </a:p>
        </p:txBody>
      </p:sp>
      <p:sp>
        <p:nvSpPr>
          <p:cNvPr id="4" name="Subtitle 3">
            <a:extLst>
              <a:ext uri="{FF2B5EF4-FFF2-40B4-BE49-F238E27FC236}">
                <a16:creationId xmlns:a16="http://schemas.microsoft.com/office/drawing/2014/main" id="{834CAD28-F4A4-81E8-EAB6-8CF0644E95A6}"/>
              </a:ext>
            </a:extLst>
          </p:cNvPr>
          <p:cNvSpPr>
            <a:spLocks noGrp="1"/>
          </p:cNvSpPr>
          <p:nvPr>
            <p:ph type="subTitle" idx="1"/>
          </p:nvPr>
        </p:nvSpPr>
        <p:spPr>
          <a:xfrm>
            <a:off x="947650" y="4368760"/>
            <a:ext cx="11670876" cy="2984654"/>
          </a:xfrm>
        </p:spPr>
        <p:txBody>
          <a:bodyPr anchor="ctr">
            <a:normAutofit/>
          </a:bodyPr>
          <a:lstStyle/>
          <a:p>
            <a:pPr algn="l"/>
            <a:endParaRPr lang="en-GB">
              <a:solidFill>
                <a:schemeClr val="tx2"/>
              </a:solidFill>
            </a:endParaRPr>
          </a:p>
        </p:txBody>
      </p:sp>
      <p:grpSp>
        <p:nvGrpSpPr>
          <p:cNvPr id="3" name="Group 2">
            <a:extLst>
              <a:ext uri="{FF2B5EF4-FFF2-40B4-BE49-F238E27FC236}">
                <a16:creationId xmlns:a16="http://schemas.microsoft.com/office/drawing/2014/main" id="{39FFDF67-D840-115D-F4E2-46D27060FF98}"/>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3C0D8737-F838-12F6-2299-C8FEB333CC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7227708E-935E-2A9D-A5F8-C4DED48650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4474880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0BDDC4-53B5-4C2C-73D9-600FE1D24664}"/>
              </a:ext>
            </a:extLst>
          </p:cNvPr>
          <p:cNvPicPr>
            <a:picLocks noChangeAspect="1"/>
          </p:cNvPicPr>
          <p:nvPr/>
        </p:nvPicPr>
        <p:blipFill>
          <a:blip r:embed="rId4">
            <a:alphaModFix amt="18000"/>
          </a:blip>
          <a:stretch>
            <a:fillRect/>
          </a:stretch>
        </p:blipFill>
        <p:spPr>
          <a:xfrm>
            <a:off x="1861458" y="0"/>
            <a:ext cx="10907485" cy="8229600"/>
          </a:xfrm>
          <a:prstGeom prst="rect">
            <a:avLst/>
          </a:prstGeom>
        </p:spPr>
      </p:pic>
      <p:sp>
        <p:nvSpPr>
          <p:cNvPr id="2" name="Titel 1">
            <a:extLst>
              <a:ext uri="{FF2B5EF4-FFF2-40B4-BE49-F238E27FC236}">
                <a16:creationId xmlns:a16="http://schemas.microsoft.com/office/drawing/2014/main" id="{6DCC0016-C04C-41DF-981F-5D5996183469}"/>
              </a:ext>
            </a:extLst>
          </p:cNvPr>
          <p:cNvSpPr>
            <a:spLocks noGrp="1"/>
          </p:cNvSpPr>
          <p:nvPr>
            <p:ph type="title"/>
          </p:nvPr>
        </p:nvSpPr>
        <p:spPr/>
        <p:txBody>
          <a:bodyPr/>
          <a:lstStyle/>
          <a:p>
            <a:r>
              <a:rPr lang="de-DE" dirty="0"/>
              <a:t>Definizione</a:t>
            </a:r>
          </a:p>
        </p:txBody>
      </p:sp>
      <p:sp>
        <p:nvSpPr>
          <p:cNvPr id="3" name="Inhaltsplatzhalter 2">
            <a:extLst>
              <a:ext uri="{FF2B5EF4-FFF2-40B4-BE49-F238E27FC236}">
                <a16:creationId xmlns:a16="http://schemas.microsoft.com/office/drawing/2014/main" id="{C9F498FD-84F7-4BF2-A24F-EAAD3C06C1E9}"/>
              </a:ext>
            </a:extLst>
          </p:cNvPr>
          <p:cNvSpPr>
            <a:spLocks noGrp="1"/>
          </p:cNvSpPr>
          <p:nvPr>
            <p:ph idx="1"/>
          </p:nvPr>
        </p:nvSpPr>
        <p:spPr/>
        <p:txBody>
          <a:bodyPr/>
          <a:lstStyle/>
          <a:p>
            <a:r>
              <a:rPr lang="en-US" dirty="0"/>
              <a:t>Una minaccia interna è causata da un individuo che ha o ha avuto accesso autorizzato alle risorse di un'organizzazione e che agisce in modo doloso o involontario, in modo tale da poter </a:t>
            </a:r>
            <a:r>
              <a:rPr lang="de-DE" dirty="0" err="1"/>
              <a:t>influire</a:t>
            </a:r>
            <a:r>
              <a:rPr lang="en-US" dirty="0"/>
              <a:t> negativamente </a:t>
            </a:r>
            <a:r>
              <a:rPr lang="de-DE" dirty="0" err="1"/>
              <a:t>su</a:t>
            </a:r>
            <a:r>
              <a:rPr lang="de-DE" dirty="0" err="1"/>
              <a:t> </a:t>
            </a:r>
            <a:r>
              <a:rPr lang="de-DE" dirty="0" err="1"/>
              <a:t>l'organizzazione</a:t>
            </a:r>
            <a:r>
              <a:rPr lang="de-DE" dirty="0" err="1"/>
              <a:t> </a:t>
            </a:r>
            <a:r>
              <a:rPr lang="de-DE" dirty="0"/>
              <a:t>. (Costa, 2017)</a:t>
            </a:r>
          </a:p>
        </p:txBody>
      </p:sp>
      <p:pic>
        <p:nvPicPr>
          <p:cNvPr id="1026" name="Picture 2" descr="Introducing the Insider Attack Matrix - G Research">
            <a:extLst>
              <a:ext uri="{FF2B5EF4-FFF2-40B4-BE49-F238E27FC236}">
                <a16:creationId xmlns:a16="http://schemas.microsoft.com/office/drawing/2014/main" id="{F89AA46A-209E-4DD0-A9C1-8E3351812C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4583" y="4801553"/>
            <a:ext cx="10755630" cy="25946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090580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randombar(horizontal)">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F116-8218-AA0F-A983-568D9FE721A5}"/>
              </a:ext>
            </a:extLst>
          </p:cNvPr>
          <p:cNvSpPr>
            <a:spLocks noGrp="1"/>
          </p:cNvSpPr>
          <p:nvPr>
            <p:ph type="title"/>
          </p:nvPr>
        </p:nvSpPr>
        <p:spPr/>
        <p:txBody>
          <a:bodyPr/>
          <a:lstStyle/>
          <a:p>
            <a:r>
              <a:rPr lang="nb-NO" dirty="0"/>
              <a:t>Per prima cosa</a:t>
            </a:r>
            <a:endParaRPr lang="en-GB" dirty="0"/>
          </a:p>
        </p:txBody>
      </p:sp>
      <p:sp>
        <p:nvSpPr>
          <p:cNvPr id="3" name="Content Placeholder 2">
            <a:extLst>
              <a:ext uri="{FF2B5EF4-FFF2-40B4-BE49-F238E27FC236}">
                <a16:creationId xmlns:a16="http://schemas.microsoft.com/office/drawing/2014/main" id="{1545F26B-8F73-D645-21E7-6517DFE40A1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7CDBEE6-0C59-8023-ECA1-52F98BA20396}"/>
              </a:ext>
            </a:extLst>
          </p:cNvPr>
          <p:cNvPicPr>
            <a:picLocks noChangeAspect="1"/>
          </p:cNvPicPr>
          <p:nvPr/>
        </p:nvPicPr>
        <p:blipFill>
          <a:blip r:embed="rId3"/>
          <a:stretch>
            <a:fillRect/>
          </a:stretch>
        </p:blipFill>
        <p:spPr>
          <a:xfrm>
            <a:off x="1279663" y="1720214"/>
            <a:ext cx="11426521" cy="6383616"/>
          </a:xfrm>
          <a:prstGeom prst="rect">
            <a:avLst/>
          </a:prstGeom>
        </p:spPr>
      </p:pic>
    </p:spTree>
    <p:extLst>
      <p:ext uri="{BB962C8B-B14F-4D97-AF65-F5344CB8AC3E}">
        <p14:creationId xmlns:p14="http://schemas.microsoft.com/office/powerpoint/2010/main" val="23916640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599A07-2CA3-6523-BBD6-DBE45E25FCD1}"/>
              </a:ext>
            </a:extLst>
          </p:cNvPr>
          <p:cNvPicPr>
            <a:picLocks noChangeAspect="1"/>
          </p:cNvPicPr>
          <p:nvPr/>
        </p:nvPicPr>
        <p:blipFill>
          <a:blip r:embed="rId4">
            <a:alphaModFix amt="12000"/>
          </a:blip>
          <a:stretch>
            <a:fillRect/>
          </a:stretch>
        </p:blipFill>
        <p:spPr>
          <a:xfrm>
            <a:off x="0" y="0"/>
            <a:ext cx="14630400" cy="8229600"/>
          </a:xfrm>
          <a:prstGeom prst="rect">
            <a:avLst/>
          </a:prstGeom>
        </p:spPr>
      </p:pic>
      <p:pic>
        <p:nvPicPr>
          <p:cNvPr id="4" name="Inhaltsplatzhalter 3">
            <a:extLst>
              <a:ext uri="{FF2B5EF4-FFF2-40B4-BE49-F238E27FC236}">
                <a16:creationId xmlns:a16="http://schemas.microsoft.com/office/drawing/2014/main" id="{563194AB-D839-4674-8F7B-905A7F6EE5E4}"/>
              </a:ext>
            </a:extLst>
          </p:cNvPr>
          <p:cNvPicPr>
            <a:picLocks noGrp="1" noChangeAspect="1"/>
          </p:cNvPicPr>
          <p:nvPr>
            <p:ph idx="1"/>
          </p:nvPr>
        </p:nvPicPr>
        <p:blipFill>
          <a:blip r:embed="rId5"/>
          <a:stretch>
            <a:fillRect/>
          </a:stretch>
        </p:blipFill>
        <p:spPr>
          <a:xfrm>
            <a:off x="469637" y="193609"/>
            <a:ext cx="5766797" cy="7573655"/>
          </a:xfrm>
          <a:prstGeom prst="rect">
            <a:avLst/>
          </a:prstGeom>
        </p:spPr>
      </p:pic>
      <p:sp>
        <p:nvSpPr>
          <p:cNvPr id="3" name="Textfeld 2">
            <a:extLst>
              <a:ext uri="{FF2B5EF4-FFF2-40B4-BE49-F238E27FC236}">
                <a16:creationId xmlns:a16="http://schemas.microsoft.com/office/drawing/2014/main" id="{924D3B5C-B176-45AD-A29E-7B8C1EBBC01A}"/>
              </a:ext>
            </a:extLst>
          </p:cNvPr>
          <p:cNvSpPr txBox="1"/>
          <p:nvPr/>
        </p:nvSpPr>
        <p:spPr>
          <a:xfrm>
            <a:off x="6879577" y="3217866"/>
            <a:ext cx="4450765" cy="424732"/>
          </a:xfrm>
          <a:prstGeom prst="rect">
            <a:avLst/>
          </a:prstGeom>
          <a:noFill/>
        </p:spPr>
        <p:txBody>
          <a:bodyPr wrap="square" rtlCol="0">
            <a:spAutoFit/>
          </a:bodyPr>
          <a:lstStyle/>
          <a:p>
            <a:pPr defTabSz="1097280"/>
            <a:r>
              <a:rPr lang="de-DE" sz="2160" dirty="0" err="1">
                <a:solidFill>
                  <a:prstClr val="black"/>
                </a:solidFill>
                <a:latin typeface="Calibri" panose="020F0502020204030204"/>
              </a:rPr>
              <a:t>Perché</a:t>
            </a:r>
            <a:r>
              <a:rPr lang="de-DE" sz="2160" dirty="0" err="1">
                <a:solidFill>
                  <a:prstClr val="black"/>
                </a:solidFill>
                <a:latin typeface="Calibri" panose="020F0502020204030204"/>
              </a:rPr>
              <a:t> abbiamo</a:t>
            </a:r>
            <a:r>
              <a:rPr lang="de-DE" sz="2160" dirty="0" err="1">
                <a:solidFill>
                  <a:prstClr val="black"/>
                </a:solidFill>
                <a:latin typeface="Calibri" panose="020F0502020204030204"/>
              </a:rPr>
              <a:t> imparato</a:t>
            </a:r>
            <a:r>
              <a:rPr lang="de-DE" sz="2160" dirty="0" err="1">
                <a:solidFill>
                  <a:prstClr val="black"/>
                </a:solidFill>
                <a:latin typeface="Calibri" panose="020F0502020204030204"/>
              </a:rPr>
              <a:t> che</a:t>
            </a:r>
            <a:r>
              <a:rPr lang="de-DE" sz="2160" dirty="0" err="1">
                <a:solidFill>
                  <a:prstClr val="black"/>
                </a:solidFill>
                <a:latin typeface="Calibri" panose="020F0502020204030204"/>
              </a:rPr>
              <a:t> il</a:t>
            </a:r>
            <a:r>
              <a:rPr lang="de-DE" sz="2160" dirty="0" err="1">
                <a:solidFill>
                  <a:prstClr val="black"/>
                </a:solidFill>
                <a:latin typeface="Calibri" panose="020F0502020204030204"/>
              </a:rPr>
              <a:t> </a:t>
            </a:r>
            <a:r>
              <a:rPr lang="de-DE" sz="2160" dirty="0" err="1">
                <a:solidFill>
                  <a:prstClr val="black"/>
                </a:solidFill>
                <a:latin typeface="Calibri" panose="020F0502020204030204"/>
              </a:rPr>
              <a:t>modo</a:t>
            </a:r>
            <a:r>
              <a:rPr lang="de-DE" sz="2160" dirty="0" err="1">
                <a:solidFill>
                  <a:prstClr val="black"/>
                </a:solidFill>
                <a:latin typeface="Calibri" panose="020F0502020204030204"/>
              </a:rPr>
              <a:t> </a:t>
            </a:r>
            <a:r>
              <a:rPr lang="de-DE" sz="2160" dirty="0" err="1">
                <a:solidFill>
                  <a:prstClr val="black"/>
                </a:solidFill>
                <a:latin typeface="Calibri" panose="020F0502020204030204"/>
              </a:rPr>
              <a:t>difficile</a:t>
            </a:r>
            <a:r>
              <a:rPr lang="de-DE" sz="2160" dirty="0">
                <a:solidFill>
                  <a:prstClr val="black"/>
                </a:solidFill>
                <a:latin typeface="Calibri" panose="020F0502020204030204"/>
              </a:rPr>
              <a:t>.</a:t>
            </a:r>
          </a:p>
        </p:txBody>
      </p:sp>
      <p:sp>
        <p:nvSpPr>
          <p:cNvPr id="5" name="Textfeld 4">
            <a:extLst>
              <a:ext uri="{FF2B5EF4-FFF2-40B4-BE49-F238E27FC236}">
                <a16:creationId xmlns:a16="http://schemas.microsoft.com/office/drawing/2014/main" id="{D9A96CB5-6685-4694-BBDE-88B02B977125}"/>
              </a:ext>
            </a:extLst>
          </p:cNvPr>
          <p:cNvSpPr txBox="1"/>
          <p:nvPr/>
        </p:nvSpPr>
        <p:spPr>
          <a:xfrm>
            <a:off x="6879577" y="3980435"/>
            <a:ext cx="4450765" cy="424732"/>
          </a:xfrm>
          <a:prstGeom prst="rect">
            <a:avLst/>
          </a:prstGeom>
          <a:noFill/>
        </p:spPr>
        <p:txBody>
          <a:bodyPr wrap="square" rtlCol="0">
            <a:spAutoFit/>
          </a:bodyPr>
          <a:lstStyle/>
          <a:p>
            <a:pPr defTabSz="1097280"/>
            <a:r>
              <a:rPr lang="de-DE" sz="2160" dirty="0" err="1">
                <a:solidFill>
                  <a:prstClr val="black"/>
                </a:solidFill>
                <a:latin typeface="Calibri" panose="020F0502020204030204"/>
              </a:rPr>
              <a:t>Perché</a:t>
            </a:r>
            <a:r>
              <a:rPr lang="de-DE" sz="2160" dirty="0" err="1">
                <a:solidFill>
                  <a:prstClr val="black"/>
                </a:solidFill>
                <a:latin typeface="Calibri" panose="020F0502020204030204"/>
              </a:rPr>
              <a:t> noi</a:t>
            </a:r>
            <a:r>
              <a:rPr lang="de-DE" sz="2160" dirty="0" err="1">
                <a:solidFill>
                  <a:prstClr val="black"/>
                </a:solidFill>
                <a:latin typeface="Calibri" panose="020F0502020204030204"/>
              </a:rPr>
              <a:t> abbiamo</a:t>
            </a:r>
            <a:r>
              <a:rPr lang="de-DE" sz="2160" dirty="0" err="1">
                <a:solidFill>
                  <a:prstClr val="black"/>
                </a:solidFill>
                <a:latin typeface="Calibri" panose="020F0502020204030204"/>
              </a:rPr>
              <a:t> a</a:t>
            </a:r>
            <a:r>
              <a:rPr lang="de-DE" sz="2160" dirty="0">
                <a:solidFill>
                  <a:prstClr val="black"/>
                </a:solidFill>
                <a:latin typeface="Calibri" panose="020F0502020204030204"/>
              </a:rPr>
              <a:t>.</a:t>
            </a:r>
          </a:p>
        </p:txBody>
      </p:sp>
      <p:sp>
        <p:nvSpPr>
          <p:cNvPr id="6" name="Textfeld 5">
            <a:extLst>
              <a:ext uri="{FF2B5EF4-FFF2-40B4-BE49-F238E27FC236}">
                <a16:creationId xmlns:a16="http://schemas.microsoft.com/office/drawing/2014/main" id="{C9C6B057-6D40-4702-AB5B-4A593D1EB04A}"/>
              </a:ext>
            </a:extLst>
          </p:cNvPr>
          <p:cNvSpPr txBox="1"/>
          <p:nvPr/>
        </p:nvSpPr>
        <p:spPr>
          <a:xfrm>
            <a:off x="6879577" y="4765188"/>
            <a:ext cx="4450765" cy="424732"/>
          </a:xfrm>
          <a:prstGeom prst="rect">
            <a:avLst/>
          </a:prstGeom>
          <a:noFill/>
        </p:spPr>
        <p:txBody>
          <a:bodyPr wrap="square" rtlCol="0">
            <a:spAutoFit/>
          </a:bodyPr>
          <a:lstStyle/>
          <a:p>
            <a:pPr defTabSz="1097280"/>
            <a:r>
              <a:rPr lang="de-DE" sz="2160" dirty="0" err="1">
                <a:solidFill>
                  <a:prstClr val="black"/>
                </a:solidFill>
                <a:latin typeface="Calibri" panose="020F0502020204030204"/>
              </a:rPr>
              <a:t>Perché</a:t>
            </a:r>
            <a:r>
              <a:rPr lang="de-DE" sz="2160" dirty="0" err="1">
                <a:solidFill>
                  <a:prstClr val="black"/>
                </a:solidFill>
                <a:latin typeface="Calibri" panose="020F0502020204030204"/>
              </a:rPr>
              <a:t> noi</a:t>
            </a:r>
            <a:r>
              <a:rPr lang="de-DE" sz="2160" dirty="0" err="1">
                <a:solidFill>
                  <a:prstClr val="black"/>
                </a:solidFill>
                <a:latin typeface="Calibri" panose="020F0502020204030204"/>
              </a:rPr>
              <a:t> abbiamo</a:t>
            </a:r>
            <a:r>
              <a:rPr lang="de-DE" sz="2160" dirty="0" err="1">
                <a:solidFill>
                  <a:prstClr val="black"/>
                </a:solidFill>
                <a:latin typeface="Calibri" panose="020F0502020204030204"/>
              </a:rPr>
              <a:t> a</a:t>
            </a:r>
            <a:r>
              <a:rPr lang="de-DE" sz="2160" dirty="0">
                <a:solidFill>
                  <a:prstClr val="black"/>
                </a:solidFill>
                <a:latin typeface="Calibri" panose="020F0502020204030204"/>
              </a:rPr>
              <a:t>.</a:t>
            </a:r>
          </a:p>
        </p:txBody>
      </p:sp>
      <p:sp>
        <p:nvSpPr>
          <p:cNvPr id="7" name="Textfeld 6">
            <a:extLst>
              <a:ext uri="{FF2B5EF4-FFF2-40B4-BE49-F238E27FC236}">
                <a16:creationId xmlns:a16="http://schemas.microsoft.com/office/drawing/2014/main" id="{B4FA5031-B23B-4DE1-99EC-410D58B9B5E5}"/>
              </a:ext>
            </a:extLst>
          </p:cNvPr>
          <p:cNvSpPr txBox="1"/>
          <p:nvPr/>
        </p:nvSpPr>
        <p:spPr>
          <a:xfrm>
            <a:off x="6879577" y="5677534"/>
            <a:ext cx="4450765" cy="424732"/>
          </a:xfrm>
          <a:prstGeom prst="rect">
            <a:avLst/>
          </a:prstGeom>
          <a:noFill/>
        </p:spPr>
        <p:txBody>
          <a:bodyPr wrap="square" rtlCol="0">
            <a:spAutoFit/>
          </a:bodyPr>
          <a:lstStyle/>
          <a:p>
            <a:pPr defTabSz="1097280"/>
            <a:r>
              <a:rPr lang="de-DE" sz="2160" dirty="0" err="1">
                <a:solidFill>
                  <a:prstClr val="black"/>
                </a:solidFill>
                <a:latin typeface="Calibri" panose="020F0502020204030204"/>
              </a:rPr>
              <a:t>Perché</a:t>
            </a:r>
            <a:r>
              <a:rPr lang="de-DE" sz="2160" dirty="0" err="1">
                <a:solidFill>
                  <a:prstClr val="black"/>
                </a:solidFill>
                <a:latin typeface="Calibri" panose="020F0502020204030204"/>
              </a:rPr>
              <a:t> </a:t>
            </a:r>
            <a:r>
              <a:rPr lang="de-DE" sz="2160" dirty="0">
                <a:solidFill>
                  <a:prstClr val="black"/>
                </a:solidFill>
                <a:latin typeface="Calibri" panose="020F0502020204030204"/>
              </a:rPr>
              <a:t>dobbiamo </a:t>
            </a:r>
            <a:r>
              <a:rPr lang="de-DE" sz="2160" dirty="0" err="1">
                <a:solidFill>
                  <a:prstClr val="black"/>
                </a:solidFill>
                <a:latin typeface="Calibri" panose="020F0502020204030204"/>
              </a:rPr>
              <a:t>farlo</a:t>
            </a:r>
            <a:r>
              <a:rPr lang="de-DE" sz="2160" dirty="0">
                <a:solidFill>
                  <a:prstClr val="black"/>
                </a:solidFill>
                <a:latin typeface="Calibri" panose="020F0502020204030204"/>
              </a:rPr>
              <a:t>.</a:t>
            </a:r>
          </a:p>
        </p:txBody>
      </p:sp>
      <p:sp>
        <p:nvSpPr>
          <p:cNvPr id="8" name="Textfeld 7">
            <a:extLst>
              <a:ext uri="{FF2B5EF4-FFF2-40B4-BE49-F238E27FC236}">
                <a16:creationId xmlns:a16="http://schemas.microsoft.com/office/drawing/2014/main" id="{2FC7E838-B84B-406B-8D00-6A737E7C5FD8}"/>
              </a:ext>
            </a:extLst>
          </p:cNvPr>
          <p:cNvSpPr txBox="1"/>
          <p:nvPr/>
        </p:nvSpPr>
        <p:spPr>
          <a:xfrm>
            <a:off x="6879577" y="6368280"/>
            <a:ext cx="4450765" cy="424732"/>
          </a:xfrm>
          <a:prstGeom prst="rect">
            <a:avLst/>
          </a:prstGeom>
          <a:noFill/>
        </p:spPr>
        <p:txBody>
          <a:bodyPr wrap="square" rtlCol="0">
            <a:spAutoFit/>
          </a:bodyPr>
          <a:lstStyle/>
          <a:p>
            <a:pPr defTabSz="1097280"/>
            <a:r>
              <a:rPr lang="de-DE" sz="2160" dirty="0" err="1">
                <a:solidFill>
                  <a:prstClr val="black"/>
                </a:solidFill>
                <a:latin typeface="Calibri" panose="020F0502020204030204"/>
              </a:rPr>
              <a:t>Perché</a:t>
            </a:r>
            <a:r>
              <a:rPr lang="de-DE" sz="2160" dirty="0" err="1">
                <a:solidFill>
                  <a:prstClr val="black"/>
                </a:solidFill>
                <a:latin typeface="Calibri" panose="020F0502020204030204"/>
              </a:rPr>
              <a:t> noi</a:t>
            </a:r>
            <a:r>
              <a:rPr lang="de-DE" sz="2160" dirty="0" err="1">
                <a:solidFill>
                  <a:prstClr val="black"/>
                </a:solidFill>
                <a:latin typeface="Calibri" panose="020F0502020204030204"/>
              </a:rPr>
              <a:t> pensiamo</a:t>
            </a:r>
            <a:r>
              <a:rPr lang="de-DE" sz="2160" dirty="0" err="1">
                <a:solidFill>
                  <a:prstClr val="black"/>
                </a:solidFill>
                <a:latin typeface="Calibri" panose="020F0502020204030204"/>
              </a:rPr>
              <a:t> che</a:t>
            </a:r>
            <a:r>
              <a:rPr lang="de-DE" sz="2160" dirty="0" err="1">
                <a:solidFill>
                  <a:prstClr val="black"/>
                </a:solidFill>
                <a:latin typeface="Calibri" panose="020F0502020204030204"/>
              </a:rPr>
              <a:t> sia </a:t>
            </a:r>
            <a:r>
              <a:rPr lang="de-DE" sz="2160" dirty="0">
                <a:solidFill>
                  <a:prstClr val="black"/>
                </a:solidFill>
                <a:latin typeface="Calibri" panose="020F0502020204030204"/>
              </a:rPr>
              <a:t>una </a:t>
            </a:r>
            <a:r>
              <a:rPr lang="de-DE" sz="2160" dirty="0" err="1">
                <a:solidFill>
                  <a:prstClr val="black"/>
                </a:solidFill>
                <a:latin typeface="Calibri" panose="020F0502020204030204"/>
              </a:rPr>
              <a:t>buona</a:t>
            </a:r>
            <a:r>
              <a:rPr lang="de-DE" sz="2160" dirty="0" err="1">
                <a:solidFill>
                  <a:prstClr val="black"/>
                </a:solidFill>
                <a:latin typeface="Calibri" panose="020F0502020204030204"/>
              </a:rPr>
              <a:t> cosa</a:t>
            </a:r>
            <a:r>
              <a:rPr lang="de-DE" sz="2160" dirty="0">
                <a:solidFill>
                  <a:prstClr val="black"/>
                </a:solidFill>
                <a:latin typeface="Calibri" panose="020F0502020204030204"/>
              </a:rPr>
              <a:t>.</a:t>
            </a:r>
          </a:p>
        </p:txBody>
      </p:sp>
    </p:spTree>
    <p:custDataLst>
      <p:tags r:id="rId1"/>
    </p:custDataLst>
    <p:extLst>
      <p:ext uri="{BB962C8B-B14F-4D97-AF65-F5344CB8AC3E}">
        <p14:creationId xmlns:p14="http://schemas.microsoft.com/office/powerpoint/2010/main" val="4762573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42.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03D47DF0-918A-4F28-8D32-D74A39116712}"/>
              </a:ext>
            </a:extLst>
          </p:cNvPr>
          <p:cNvSpPr txBox="1"/>
          <p:nvPr/>
        </p:nvSpPr>
        <p:spPr>
          <a:xfrm>
            <a:off x="12640665" y="7702906"/>
            <a:ext cx="1652568" cy="424732"/>
          </a:xfrm>
          <a:prstGeom prst="rect">
            <a:avLst/>
          </a:prstGeom>
          <a:noFill/>
        </p:spPr>
        <p:txBody>
          <a:bodyPr wrap="none" rtlCol="0">
            <a:spAutoFit/>
          </a:bodyPr>
          <a:lstStyle/>
          <a:p>
            <a:pPr defTabSz="1097280"/>
            <a:r>
              <a:rPr lang="de-DE" sz="2160" dirty="0">
                <a:solidFill>
                  <a:prstClr val="black"/>
                </a:solidFill>
                <a:latin typeface="Calibri" panose="020F0502020204030204"/>
              </a:rPr>
              <a:t>Tripwire.com</a:t>
            </a:r>
          </a:p>
        </p:txBody>
      </p:sp>
      <p:grpSp>
        <p:nvGrpSpPr>
          <p:cNvPr id="3" name="Gruppieren 2">
            <a:extLst>
              <a:ext uri="{FF2B5EF4-FFF2-40B4-BE49-F238E27FC236}">
                <a16:creationId xmlns:a16="http://schemas.microsoft.com/office/drawing/2014/main" id="{AB081035-CB7F-C0FE-A654-D83F9EC1D205}"/>
              </a:ext>
            </a:extLst>
          </p:cNvPr>
          <p:cNvGrpSpPr/>
          <p:nvPr/>
        </p:nvGrpSpPr>
        <p:grpSpPr>
          <a:xfrm>
            <a:off x="223833" y="1751795"/>
            <a:ext cx="11062300" cy="7000646"/>
            <a:chOff x="1207906" y="585216"/>
            <a:chExt cx="9218583" cy="5833872"/>
          </a:xfrm>
        </p:grpSpPr>
        <p:pic>
          <p:nvPicPr>
            <p:cNvPr id="4" name="Grafik 3">
              <a:extLst>
                <a:ext uri="{FF2B5EF4-FFF2-40B4-BE49-F238E27FC236}">
                  <a16:creationId xmlns:a16="http://schemas.microsoft.com/office/drawing/2014/main" id="{EEE4C35F-D064-4853-B410-9D613A42480E}"/>
                </a:ext>
              </a:extLst>
            </p:cNvPr>
            <p:cNvPicPr>
              <a:picLocks noChangeAspect="1"/>
            </p:cNvPicPr>
            <p:nvPr/>
          </p:nvPicPr>
          <p:blipFill>
            <a:blip r:embed="rId4"/>
            <a:stretch>
              <a:fillRect/>
            </a:stretch>
          </p:blipFill>
          <p:spPr>
            <a:xfrm>
              <a:off x="1207906" y="585216"/>
              <a:ext cx="9218583" cy="5833872"/>
            </a:xfrm>
            <a:prstGeom prst="rect">
              <a:avLst/>
            </a:prstGeom>
          </p:spPr>
        </p:pic>
        <p:sp>
          <p:nvSpPr>
            <p:cNvPr id="2" name="Textfeld 1">
              <a:extLst>
                <a:ext uri="{FF2B5EF4-FFF2-40B4-BE49-F238E27FC236}">
                  <a16:creationId xmlns:a16="http://schemas.microsoft.com/office/drawing/2014/main" id="{813B7645-A490-D48C-EF88-A5A04183AC06}"/>
                </a:ext>
              </a:extLst>
            </p:cNvPr>
            <p:cNvSpPr txBox="1"/>
            <p:nvPr/>
          </p:nvSpPr>
          <p:spPr>
            <a:xfrm>
              <a:off x="1339273" y="5292436"/>
              <a:ext cx="8248072" cy="353943"/>
            </a:xfrm>
            <a:prstGeom prst="rect">
              <a:avLst/>
            </a:prstGeom>
            <a:solidFill>
              <a:schemeClr val="bg1"/>
            </a:solidFill>
          </p:spPr>
          <p:txBody>
            <a:bodyPr wrap="square" rtlCol="0">
              <a:spAutoFit/>
            </a:bodyPr>
            <a:lstStyle/>
            <a:p>
              <a:pPr defTabSz="1097280"/>
              <a:endParaRPr lang="de-DE" sz="2160" dirty="0">
                <a:solidFill>
                  <a:prstClr val="black"/>
                </a:solidFill>
                <a:latin typeface="Calibri" panose="020F0502020204030204"/>
              </a:endParaRPr>
            </a:p>
          </p:txBody>
        </p:sp>
      </p:grpSp>
      <p:pic>
        <p:nvPicPr>
          <p:cNvPr id="7" name="Picture 6">
            <a:extLst>
              <a:ext uri="{FF2B5EF4-FFF2-40B4-BE49-F238E27FC236}">
                <a16:creationId xmlns:a16="http://schemas.microsoft.com/office/drawing/2014/main" id="{450C1483-EA1F-BD7D-71A0-F7E055498FE2}"/>
              </a:ext>
            </a:extLst>
          </p:cNvPr>
          <p:cNvPicPr>
            <a:picLocks noChangeAspect="1"/>
          </p:cNvPicPr>
          <p:nvPr/>
        </p:nvPicPr>
        <p:blipFill>
          <a:blip r:embed="rId5"/>
          <a:stretch>
            <a:fillRect/>
          </a:stretch>
        </p:blipFill>
        <p:spPr>
          <a:xfrm>
            <a:off x="4353396" y="3342471"/>
            <a:ext cx="10277004" cy="4892723"/>
          </a:xfrm>
          <a:prstGeom prst="rect">
            <a:avLst/>
          </a:prstGeom>
        </p:spPr>
      </p:pic>
      <p:sp>
        <p:nvSpPr>
          <p:cNvPr id="6" name="Title 5">
            <a:extLst>
              <a:ext uri="{FF2B5EF4-FFF2-40B4-BE49-F238E27FC236}">
                <a16:creationId xmlns:a16="http://schemas.microsoft.com/office/drawing/2014/main" id="{87DDA019-4053-238D-0D0E-2012AB7D9674}"/>
              </a:ext>
            </a:extLst>
          </p:cNvPr>
          <p:cNvSpPr>
            <a:spLocks noGrp="1"/>
          </p:cNvSpPr>
          <p:nvPr>
            <p:ph type="title"/>
          </p:nvPr>
        </p:nvSpPr>
        <p:spPr/>
        <p:txBody>
          <a:bodyPr/>
          <a:lstStyle/>
          <a:p>
            <a:r>
              <a:rPr lang="nb-NO" dirty="0"/>
              <a:t>Cyber Kill Chain – Rilevamento degli indicatori umani di compromissione</a:t>
            </a:r>
            <a:endParaRPr lang="en-GB" dirty="0"/>
          </a:p>
        </p:txBody>
      </p:sp>
      <p:sp>
        <p:nvSpPr>
          <p:cNvPr id="8" name="Content Placeholder 7">
            <a:extLst>
              <a:ext uri="{FF2B5EF4-FFF2-40B4-BE49-F238E27FC236}">
                <a16:creationId xmlns:a16="http://schemas.microsoft.com/office/drawing/2014/main" id="{2A8F529B-1488-3B44-2AF2-62BB048C3EC9}"/>
              </a:ext>
            </a:extLst>
          </p:cNvPr>
          <p:cNvSpPr>
            <a:spLocks noGrp="1"/>
          </p:cNvSpPr>
          <p:nvPr>
            <p:ph idx="1"/>
          </p:nvPr>
        </p:nvSpPr>
        <p:spPr/>
        <p:txBody>
          <a:bodyPr/>
          <a:lstStyle/>
          <a:p>
            <a:endParaRPr lang="en-GB"/>
          </a:p>
        </p:txBody>
      </p:sp>
      <p:grpSp>
        <p:nvGrpSpPr>
          <p:cNvPr id="9" name="Group 8">
            <a:extLst>
              <a:ext uri="{FF2B5EF4-FFF2-40B4-BE49-F238E27FC236}">
                <a16:creationId xmlns:a16="http://schemas.microsoft.com/office/drawing/2014/main" id="{AFCDD4FC-6ADA-DD17-789E-0043876E623E}"/>
              </a:ext>
            </a:extLst>
          </p:cNvPr>
          <p:cNvGrpSpPr/>
          <p:nvPr/>
        </p:nvGrpSpPr>
        <p:grpSpPr>
          <a:xfrm>
            <a:off x="10972801" y="7594540"/>
            <a:ext cx="2591913" cy="481557"/>
            <a:chOff x="5179092" y="5483822"/>
            <a:chExt cx="3294001" cy="612000"/>
          </a:xfrm>
        </p:grpSpPr>
        <p:pic>
          <p:nvPicPr>
            <p:cNvPr id="11" name="Picture 10">
              <a:extLst>
                <a:ext uri="{FF2B5EF4-FFF2-40B4-BE49-F238E27FC236}">
                  <a16:creationId xmlns:a16="http://schemas.microsoft.com/office/drawing/2014/main" id="{E4E3299C-2C99-96A0-1259-E302CA09E19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12" name="Picture 11">
              <a:extLst>
                <a:ext uri="{FF2B5EF4-FFF2-40B4-BE49-F238E27FC236}">
                  <a16:creationId xmlns:a16="http://schemas.microsoft.com/office/drawing/2014/main" id="{6E85835A-D5D1-E8C0-CB94-806433EC8C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36271380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6A99D7-25EF-BDC7-8F6B-FAAA85DB0F13}"/>
              </a:ext>
            </a:extLst>
          </p:cNvPr>
          <p:cNvPicPr>
            <a:picLocks noChangeAspect="1"/>
          </p:cNvPicPr>
          <p:nvPr/>
        </p:nvPicPr>
        <p:blipFill>
          <a:blip r:embed="rId3">
            <a:alphaModFix amt="22000"/>
          </a:blip>
          <a:stretch>
            <a:fillRect/>
          </a:stretch>
        </p:blipFill>
        <p:spPr>
          <a:xfrm>
            <a:off x="114300" y="0"/>
            <a:ext cx="14401800" cy="8229600"/>
          </a:xfrm>
          <a:prstGeom prst="rect">
            <a:avLst/>
          </a:prstGeom>
        </p:spPr>
      </p:pic>
      <p:sp>
        <p:nvSpPr>
          <p:cNvPr id="2" name="Titel 1">
            <a:extLst>
              <a:ext uri="{FF2B5EF4-FFF2-40B4-BE49-F238E27FC236}">
                <a16:creationId xmlns:a16="http://schemas.microsoft.com/office/drawing/2014/main" id="{EEEAA4E8-68F2-40F9-977F-E77A3C05054C}"/>
              </a:ext>
            </a:extLst>
          </p:cNvPr>
          <p:cNvSpPr>
            <a:spLocks noGrp="1"/>
          </p:cNvSpPr>
          <p:nvPr>
            <p:ph type="title"/>
          </p:nvPr>
        </p:nvSpPr>
        <p:spPr/>
        <p:txBody>
          <a:bodyPr/>
          <a:lstStyle/>
          <a:p>
            <a:r>
              <a:rPr lang="de-DE" dirty="0"/>
              <a:t>Classificazione </a:t>
            </a:r>
            <a:r>
              <a:rPr lang="de-DE" dirty="0" err="1"/>
              <a:t>in</a:t>
            </a:r>
            <a:r>
              <a:rPr lang="de-DE" dirty="0"/>
              <a:t> 7 </a:t>
            </a:r>
            <a:r>
              <a:rPr lang="de-DE" dirty="0" err="1"/>
              <a:t>tipi</a:t>
            </a:r>
            <a:r>
              <a:rPr lang="de-DE" sz="2400" dirty="0"/>
              <a:t> (</a:t>
            </a:r>
            <a:r>
              <a:rPr lang="de-DE" sz="2400" dirty="0" err="1"/>
              <a:t>Tsiostas </a:t>
            </a:r>
            <a:r>
              <a:rPr lang="de-DE" sz="2400" dirty="0"/>
              <a:t>et al., 2020)</a:t>
            </a:r>
          </a:p>
        </p:txBody>
      </p:sp>
      <p:pic>
        <p:nvPicPr>
          <p:cNvPr id="4" name="Inhaltsplatzhalter 3">
            <a:extLst>
              <a:ext uri="{FF2B5EF4-FFF2-40B4-BE49-F238E27FC236}">
                <a16:creationId xmlns:a16="http://schemas.microsoft.com/office/drawing/2014/main" id="{F5521173-B197-4321-8AF2-C8C3B74D0A3A}"/>
              </a:ext>
            </a:extLst>
          </p:cNvPr>
          <p:cNvPicPr>
            <a:picLocks noGrp="1" noChangeAspect="1"/>
          </p:cNvPicPr>
          <p:nvPr>
            <p:ph idx="1"/>
          </p:nvPr>
        </p:nvPicPr>
        <p:blipFill>
          <a:blip r:embed="rId4"/>
          <a:stretch>
            <a:fillRect/>
          </a:stretch>
        </p:blipFill>
        <p:spPr>
          <a:xfrm>
            <a:off x="1331083" y="2177533"/>
            <a:ext cx="10403041" cy="3839014"/>
          </a:xfrm>
          <a:prstGeom prst="rect">
            <a:avLst/>
          </a:prstGeom>
        </p:spPr>
      </p:pic>
    </p:spTree>
    <p:extLst>
      <p:ext uri="{BB962C8B-B14F-4D97-AF65-F5344CB8AC3E}">
        <p14:creationId xmlns:p14="http://schemas.microsoft.com/office/powerpoint/2010/main" val="18564032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4.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6" name="Picture 5">
            <a:extLst>
              <a:ext uri="{FF2B5EF4-FFF2-40B4-BE49-F238E27FC236}">
                <a16:creationId xmlns:a16="http://schemas.microsoft.com/office/drawing/2014/main" id="{83A86E59-DE14-276D-4574-23279BA84121}"/>
              </a:ext>
            </a:extLst>
          </p:cNvPr>
          <p:cNvPicPr>
            <a:picLocks noChangeAspect="1"/>
          </p:cNvPicPr>
          <p:nvPr/>
        </p:nvPicPr>
        <p:blipFill>
          <a:blip r:embed="rId2">
            <a:alphaModFix amt="50000"/>
          </a:blip>
          <a:srcRect t="4647" r="-1" b="11061"/>
          <a:stretch/>
        </p:blipFill>
        <p:spPr>
          <a:xfrm>
            <a:off x="24" y="12"/>
            <a:ext cx="14626716" cy="8229588"/>
          </a:xfrm>
          <a:prstGeom prst="rect">
            <a:avLst/>
          </a:prstGeom>
        </p:spPr>
      </p:pic>
      <p:sp>
        <p:nvSpPr>
          <p:cNvPr id="4" name="Title 3">
            <a:extLst>
              <a:ext uri="{FF2B5EF4-FFF2-40B4-BE49-F238E27FC236}">
                <a16:creationId xmlns:a16="http://schemas.microsoft.com/office/drawing/2014/main" id="{DF608A2D-94EC-DD2D-1B6C-57F192EE2C7A}"/>
              </a:ext>
            </a:extLst>
          </p:cNvPr>
          <p:cNvSpPr>
            <a:spLocks noGrp="1"/>
          </p:cNvSpPr>
          <p:nvPr>
            <p:ph type="ctrTitle"/>
          </p:nvPr>
        </p:nvSpPr>
        <p:spPr>
          <a:xfrm>
            <a:off x="1828800" y="1346836"/>
            <a:ext cx="10972800" cy="3675888"/>
          </a:xfrm>
        </p:spPr>
        <p:txBody>
          <a:bodyPr>
            <a:normAutofit/>
          </a:bodyPr>
          <a:lstStyle/>
          <a:p>
            <a:r>
              <a:rPr lang="nb-NO" sz="7920">
                <a:solidFill>
                  <a:schemeClr val="bg1"/>
                </a:solidFill>
              </a:rPr>
              <a:t>Custodie divertenti</a:t>
            </a:r>
            <a:endParaRPr lang="en-GB" sz="7920">
              <a:solidFill>
                <a:schemeClr val="bg1"/>
              </a:solidFill>
            </a:endParaRPr>
          </a:p>
        </p:txBody>
      </p:sp>
      <p:sp>
        <p:nvSpPr>
          <p:cNvPr id="5" name="Subtitle 4">
            <a:extLst>
              <a:ext uri="{FF2B5EF4-FFF2-40B4-BE49-F238E27FC236}">
                <a16:creationId xmlns:a16="http://schemas.microsoft.com/office/drawing/2014/main" id="{A9FF81E5-3214-E193-2A78-8E9CBD7F5997}"/>
              </a:ext>
            </a:extLst>
          </p:cNvPr>
          <p:cNvSpPr>
            <a:spLocks noGrp="1"/>
          </p:cNvSpPr>
          <p:nvPr>
            <p:ph type="subTitle" idx="1"/>
          </p:nvPr>
        </p:nvSpPr>
        <p:spPr>
          <a:xfrm>
            <a:off x="1832458" y="5519319"/>
            <a:ext cx="10972800" cy="1843430"/>
          </a:xfrm>
        </p:spPr>
        <p:txBody>
          <a:bodyPr>
            <a:normAutofit/>
          </a:bodyPr>
          <a:lstStyle/>
          <a:p>
            <a:endParaRPr lang="en-GB">
              <a:solidFill>
                <a:schemeClr val="bg1"/>
              </a:solidFill>
            </a:endParaRPr>
          </a:p>
        </p:txBody>
      </p:sp>
      <p:sp>
        <p:nvSpPr>
          <p:cNvPr id="1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9048" y="5242347"/>
            <a:ext cx="5092307" cy="21946"/>
          </a:xfrm>
          <a:custGeom>
            <a:avLst/>
            <a:gdLst>
              <a:gd name="csX0" fmla="*/ 0 w 5092307"/>
              <a:gd name="csY0" fmla="*/ 0 h 21946"/>
              <a:gd name="csX1" fmla="*/ 483769 w 5092307"/>
              <a:gd name="csY1" fmla="*/ 0 h 21946"/>
              <a:gd name="csX2" fmla="*/ 1222154 w 5092307"/>
              <a:gd name="csY2" fmla="*/ 0 h 21946"/>
              <a:gd name="csX3" fmla="*/ 1756846 w 5092307"/>
              <a:gd name="csY3" fmla="*/ 0 h 21946"/>
              <a:gd name="csX4" fmla="*/ 2291538 w 5092307"/>
              <a:gd name="csY4" fmla="*/ 0 h 21946"/>
              <a:gd name="csX5" fmla="*/ 2979000 w 5092307"/>
              <a:gd name="csY5" fmla="*/ 0 h 21946"/>
              <a:gd name="csX6" fmla="*/ 3666461 w 5092307"/>
              <a:gd name="csY6" fmla="*/ 0 h 21946"/>
              <a:gd name="csX7" fmla="*/ 4252076 w 5092307"/>
              <a:gd name="csY7" fmla="*/ 0 h 21946"/>
              <a:gd name="csX8" fmla="*/ 5092307 w 5092307"/>
              <a:gd name="csY8" fmla="*/ 0 h 21946"/>
              <a:gd name="csX9" fmla="*/ 5092307 w 5092307"/>
              <a:gd name="csY9" fmla="*/ 21946 h 21946"/>
              <a:gd name="csX10" fmla="*/ 4455769 w 5092307"/>
              <a:gd name="csY10" fmla="*/ 21946 h 21946"/>
              <a:gd name="csX11" fmla="*/ 3717384 w 5092307"/>
              <a:gd name="csY11" fmla="*/ 21946 h 21946"/>
              <a:gd name="csX12" fmla="*/ 3233615 w 5092307"/>
              <a:gd name="csY12" fmla="*/ 21946 h 21946"/>
              <a:gd name="csX13" fmla="*/ 2546154 w 5092307"/>
              <a:gd name="csY13" fmla="*/ 21946 h 21946"/>
              <a:gd name="csX14" fmla="*/ 1960538 w 5092307"/>
              <a:gd name="csY14" fmla="*/ 21946 h 21946"/>
              <a:gd name="csX15" fmla="*/ 1374923 w 5092307"/>
              <a:gd name="csY15" fmla="*/ 21946 h 21946"/>
              <a:gd name="csX16" fmla="*/ 738385 w 5092307"/>
              <a:gd name="csY16" fmla="*/ 21946 h 21946"/>
              <a:gd name="csX17" fmla="*/ 0 w 5092307"/>
              <a:gd name="csY17" fmla="*/ 21946 h 21946"/>
              <a:gd name="csX18" fmla="*/ 0 w 5092307"/>
              <a:gd name="csY18"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092307" h="21946" fill="none" extrusionOk="0">
                <a:moveTo>
                  <a:pt x="0" y="0"/>
                </a:moveTo>
                <a:cubicBezTo>
                  <a:pt x="126622" y="2207"/>
                  <a:pt x="310281" y="-9618"/>
                  <a:pt x="483769" y="0"/>
                </a:cubicBezTo>
                <a:cubicBezTo>
                  <a:pt x="657257" y="9618"/>
                  <a:pt x="962372" y="-35609"/>
                  <a:pt x="1222154" y="0"/>
                </a:cubicBezTo>
                <a:cubicBezTo>
                  <a:pt x="1481937" y="35609"/>
                  <a:pt x="1599378" y="20188"/>
                  <a:pt x="1756846" y="0"/>
                </a:cubicBezTo>
                <a:cubicBezTo>
                  <a:pt x="1914314" y="-20188"/>
                  <a:pt x="2080092" y="-5105"/>
                  <a:pt x="2291538" y="0"/>
                </a:cubicBezTo>
                <a:cubicBezTo>
                  <a:pt x="2502984" y="5105"/>
                  <a:pt x="2714641" y="617"/>
                  <a:pt x="2979000" y="0"/>
                </a:cubicBezTo>
                <a:cubicBezTo>
                  <a:pt x="3243359" y="-617"/>
                  <a:pt x="3339677" y="-32878"/>
                  <a:pt x="3666461" y="0"/>
                </a:cubicBezTo>
                <a:cubicBezTo>
                  <a:pt x="3993245" y="32878"/>
                  <a:pt x="3959356" y="10646"/>
                  <a:pt x="4252076" y="0"/>
                </a:cubicBezTo>
                <a:cubicBezTo>
                  <a:pt x="4544797" y="-10646"/>
                  <a:pt x="4803806" y="-6208"/>
                  <a:pt x="5092307" y="0"/>
                </a:cubicBezTo>
                <a:cubicBezTo>
                  <a:pt x="5092586" y="4631"/>
                  <a:pt x="5092360" y="16862"/>
                  <a:pt x="5092307" y="21946"/>
                </a:cubicBezTo>
                <a:cubicBezTo>
                  <a:pt x="4963024" y="39542"/>
                  <a:pt x="4769693" y="24041"/>
                  <a:pt x="4455769" y="21946"/>
                </a:cubicBezTo>
                <a:cubicBezTo>
                  <a:pt x="4141845" y="19851"/>
                  <a:pt x="3943439" y="-13029"/>
                  <a:pt x="3717384" y="21946"/>
                </a:cubicBezTo>
                <a:cubicBezTo>
                  <a:pt x="3491329" y="56921"/>
                  <a:pt x="3361256" y="34282"/>
                  <a:pt x="3233615" y="21946"/>
                </a:cubicBezTo>
                <a:cubicBezTo>
                  <a:pt x="3105974" y="9610"/>
                  <a:pt x="2872163" y="30197"/>
                  <a:pt x="2546154" y="21946"/>
                </a:cubicBezTo>
                <a:cubicBezTo>
                  <a:pt x="2220145" y="13695"/>
                  <a:pt x="2168829" y="22450"/>
                  <a:pt x="1960538" y="21946"/>
                </a:cubicBezTo>
                <a:cubicBezTo>
                  <a:pt x="1752247" y="21442"/>
                  <a:pt x="1523678" y="13932"/>
                  <a:pt x="1374923" y="21946"/>
                </a:cubicBezTo>
                <a:cubicBezTo>
                  <a:pt x="1226168" y="29960"/>
                  <a:pt x="928094" y="36837"/>
                  <a:pt x="738385" y="21946"/>
                </a:cubicBezTo>
                <a:cubicBezTo>
                  <a:pt x="548676" y="7055"/>
                  <a:pt x="168941" y="-5592"/>
                  <a:pt x="0" y="21946"/>
                </a:cubicBezTo>
                <a:cubicBezTo>
                  <a:pt x="287" y="12071"/>
                  <a:pt x="-113" y="6250"/>
                  <a:pt x="0" y="0"/>
                </a:cubicBezTo>
                <a:close/>
              </a:path>
              <a:path w="5092307" h="21946" stroke="0" extrusionOk="0">
                <a:moveTo>
                  <a:pt x="0" y="0"/>
                </a:moveTo>
                <a:cubicBezTo>
                  <a:pt x="123076" y="8408"/>
                  <a:pt x="290804" y="2227"/>
                  <a:pt x="534692" y="0"/>
                </a:cubicBezTo>
                <a:cubicBezTo>
                  <a:pt x="778580" y="-2227"/>
                  <a:pt x="855490" y="-16962"/>
                  <a:pt x="1018461" y="0"/>
                </a:cubicBezTo>
                <a:cubicBezTo>
                  <a:pt x="1181432" y="16962"/>
                  <a:pt x="1320664" y="19870"/>
                  <a:pt x="1553154" y="0"/>
                </a:cubicBezTo>
                <a:cubicBezTo>
                  <a:pt x="1785644" y="-19870"/>
                  <a:pt x="2036509" y="-20672"/>
                  <a:pt x="2189692" y="0"/>
                </a:cubicBezTo>
                <a:cubicBezTo>
                  <a:pt x="2342875" y="20672"/>
                  <a:pt x="2544654" y="-33332"/>
                  <a:pt x="2877153" y="0"/>
                </a:cubicBezTo>
                <a:cubicBezTo>
                  <a:pt x="3209652" y="33332"/>
                  <a:pt x="3394712" y="30818"/>
                  <a:pt x="3615538" y="0"/>
                </a:cubicBezTo>
                <a:cubicBezTo>
                  <a:pt x="3836364" y="-30818"/>
                  <a:pt x="4201667" y="-30590"/>
                  <a:pt x="4353922" y="0"/>
                </a:cubicBezTo>
                <a:cubicBezTo>
                  <a:pt x="4506177" y="30590"/>
                  <a:pt x="4855479" y="18332"/>
                  <a:pt x="5092307" y="0"/>
                </a:cubicBezTo>
                <a:cubicBezTo>
                  <a:pt x="5091574" y="4400"/>
                  <a:pt x="5092005" y="11744"/>
                  <a:pt x="5092307" y="21946"/>
                </a:cubicBezTo>
                <a:cubicBezTo>
                  <a:pt x="4864916" y="7468"/>
                  <a:pt x="4690539" y="13687"/>
                  <a:pt x="4557615" y="21946"/>
                </a:cubicBezTo>
                <a:cubicBezTo>
                  <a:pt x="4424691" y="30205"/>
                  <a:pt x="4076201" y="51864"/>
                  <a:pt x="3819230" y="21946"/>
                </a:cubicBezTo>
                <a:cubicBezTo>
                  <a:pt x="3562259" y="-7972"/>
                  <a:pt x="3498341" y="13372"/>
                  <a:pt x="3335461" y="21946"/>
                </a:cubicBezTo>
                <a:cubicBezTo>
                  <a:pt x="3172581" y="30520"/>
                  <a:pt x="2979939" y="3719"/>
                  <a:pt x="2648000" y="21946"/>
                </a:cubicBezTo>
                <a:cubicBezTo>
                  <a:pt x="2316061" y="40173"/>
                  <a:pt x="2286972" y="9792"/>
                  <a:pt x="2062384" y="21946"/>
                </a:cubicBezTo>
                <a:cubicBezTo>
                  <a:pt x="1837796" y="34100"/>
                  <a:pt x="1672241" y="1952"/>
                  <a:pt x="1476769" y="21946"/>
                </a:cubicBezTo>
                <a:cubicBezTo>
                  <a:pt x="1281297" y="41940"/>
                  <a:pt x="975566" y="5945"/>
                  <a:pt x="738385" y="21946"/>
                </a:cubicBezTo>
                <a:cubicBezTo>
                  <a:pt x="501204" y="37947"/>
                  <a:pt x="163670" y="-14697"/>
                  <a:pt x="0" y="21946"/>
                </a:cubicBezTo>
                <a:cubicBezTo>
                  <a:pt x="-116" y="15135"/>
                  <a:pt x="-209" y="7967"/>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nvGrpSpPr>
          <p:cNvPr id="2" name="Group 1">
            <a:extLst>
              <a:ext uri="{FF2B5EF4-FFF2-40B4-BE49-F238E27FC236}">
                <a16:creationId xmlns:a16="http://schemas.microsoft.com/office/drawing/2014/main" id="{FDC84960-2DED-89C3-8977-7EC0C043B300}"/>
              </a:ext>
            </a:extLst>
          </p:cNvPr>
          <p:cNvGrpSpPr/>
          <p:nvPr/>
        </p:nvGrpSpPr>
        <p:grpSpPr>
          <a:xfrm>
            <a:off x="10972801" y="7594540"/>
            <a:ext cx="2591913" cy="481557"/>
            <a:chOff x="5179092" y="5483822"/>
            <a:chExt cx="3294001" cy="612000"/>
          </a:xfrm>
        </p:grpSpPr>
        <p:pic>
          <p:nvPicPr>
            <p:cNvPr id="7" name="Picture 6">
              <a:extLst>
                <a:ext uri="{FF2B5EF4-FFF2-40B4-BE49-F238E27FC236}">
                  <a16:creationId xmlns:a16="http://schemas.microsoft.com/office/drawing/2014/main" id="{2BC874EA-B1CB-6670-4601-F5ABCB6DE5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8CA68989-FB7C-0AAD-8406-F57C53FB8B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4544030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0B69C3E-75EE-466D-8273-950B361D8FF5}"/>
              </a:ext>
            </a:extLst>
          </p:cNvPr>
          <p:cNvPicPr>
            <a:picLocks noChangeAspect="1"/>
          </p:cNvPicPr>
          <p:nvPr/>
        </p:nvPicPr>
        <p:blipFill>
          <a:blip r:embed="rId3"/>
          <a:stretch>
            <a:fillRect/>
          </a:stretch>
        </p:blipFill>
        <p:spPr>
          <a:xfrm>
            <a:off x="249521" y="242965"/>
            <a:ext cx="6715822" cy="7165358"/>
          </a:xfrm>
          <a:prstGeom prst="rect">
            <a:avLst/>
          </a:prstGeom>
        </p:spPr>
      </p:pic>
      <p:grpSp>
        <p:nvGrpSpPr>
          <p:cNvPr id="8" name="Gruppieren 7">
            <a:extLst>
              <a:ext uri="{FF2B5EF4-FFF2-40B4-BE49-F238E27FC236}">
                <a16:creationId xmlns:a16="http://schemas.microsoft.com/office/drawing/2014/main" id="{590812B5-263E-4C84-A333-A0D531EC39F6}"/>
              </a:ext>
            </a:extLst>
          </p:cNvPr>
          <p:cNvGrpSpPr/>
          <p:nvPr/>
        </p:nvGrpSpPr>
        <p:grpSpPr>
          <a:xfrm>
            <a:off x="3005593" y="90601"/>
            <a:ext cx="7025678" cy="7638068"/>
            <a:chOff x="3781556" y="415735"/>
            <a:chExt cx="8202510" cy="8305800"/>
          </a:xfrm>
        </p:grpSpPr>
        <p:pic>
          <p:nvPicPr>
            <p:cNvPr id="6" name="Grafik 5">
              <a:extLst>
                <a:ext uri="{FF2B5EF4-FFF2-40B4-BE49-F238E27FC236}">
                  <a16:creationId xmlns:a16="http://schemas.microsoft.com/office/drawing/2014/main" id="{57BA1791-484E-4DC5-A555-F4F3FA5EDF8D}"/>
                </a:ext>
              </a:extLst>
            </p:cNvPr>
            <p:cNvPicPr>
              <a:picLocks noChangeAspect="1"/>
            </p:cNvPicPr>
            <p:nvPr/>
          </p:nvPicPr>
          <p:blipFill>
            <a:blip r:embed="rId4"/>
            <a:stretch>
              <a:fillRect/>
            </a:stretch>
          </p:blipFill>
          <p:spPr>
            <a:xfrm>
              <a:off x="3781556" y="415735"/>
              <a:ext cx="7229475" cy="2066925"/>
            </a:xfrm>
            <a:prstGeom prst="rect">
              <a:avLst/>
            </a:prstGeom>
          </p:spPr>
        </p:pic>
        <p:pic>
          <p:nvPicPr>
            <p:cNvPr id="7" name="Grafik 6">
              <a:extLst>
                <a:ext uri="{FF2B5EF4-FFF2-40B4-BE49-F238E27FC236}">
                  <a16:creationId xmlns:a16="http://schemas.microsoft.com/office/drawing/2014/main" id="{25BD7083-23CD-45E1-A64D-2960B67449FF}"/>
                </a:ext>
              </a:extLst>
            </p:cNvPr>
            <p:cNvPicPr>
              <a:picLocks noChangeAspect="1"/>
            </p:cNvPicPr>
            <p:nvPr/>
          </p:nvPicPr>
          <p:blipFill>
            <a:blip r:embed="rId5"/>
            <a:stretch>
              <a:fillRect/>
            </a:stretch>
          </p:blipFill>
          <p:spPr>
            <a:xfrm>
              <a:off x="4135466" y="2482660"/>
              <a:ext cx="7848600" cy="6238875"/>
            </a:xfrm>
            <a:prstGeom prst="rect">
              <a:avLst/>
            </a:prstGeom>
          </p:spPr>
        </p:pic>
      </p:grpSp>
      <p:pic>
        <p:nvPicPr>
          <p:cNvPr id="9" name="Grafik 8">
            <a:extLst>
              <a:ext uri="{FF2B5EF4-FFF2-40B4-BE49-F238E27FC236}">
                <a16:creationId xmlns:a16="http://schemas.microsoft.com/office/drawing/2014/main" id="{868A3F76-F9A6-489E-A9FB-C7D39EE3CD8A}"/>
              </a:ext>
            </a:extLst>
          </p:cNvPr>
          <p:cNvPicPr>
            <a:picLocks noChangeAspect="1"/>
          </p:cNvPicPr>
          <p:nvPr/>
        </p:nvPicPr>
        <p:blipFill>
          <a:blip r:embed="rId6"/>
          <a:stretch>
            <a:fillRect/>
          </a:stretch>
        </p:blipFill>
        <p:spPr>
          <a:xfrm>
            <a:off x="6694999" y="360992"/>
            <a:ext cx="7491833" cy="7631432"/>
          </a:xfrm>
          <a:prstGeom prst="rect">
            <a:avLst/>
          </a:prstGeom>
        </p:spPr>
      </p:pic>
    </p:spTree>
    <p:custDataLst>
      <p:tags r:id="rId1"/>
    </p:custDataLst>
    <p:extLst>
      <p:ext uri="{BB962C8B-B14F-4D97-AF65-F5344CB8AC3E}">
        <p14:creationId xmlns:p14="http://schemas.microsoft.com/office/powerpoint/2010/main" val="8462092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E79F9518-71DA-755A-BA17-79D99733A3C4}"/>
              </a:ext>
            </a:extLst>
          </p:cNvPr>
          <p:cNvGrpSpPr/>
          <p:nvPr/>
        </p:nvGrpSpPr>
        <p:grpSpPr>
          <a:xfrm>
            <a:off x="7791796" y="3846023"/>
            <a:ext cx="6457252" cy="4133784"/>
            <a:chOff x="242597" y="2129274"/>
            <a:chExt cx="6209863" cy="4544167"/>
          </a:xfrm>
        </p:grpSpPr>
        <p:pic>
          <p:nvPicPr>
            <p:cNvPr id="5" name="Grafik 4">
              <a:extLst>
                <a:ext uri="{FF2B5EF4-FFF2-40B4-BE49-F238E27FC236}">
                  <a16:creationId xmlns:a16="http://schemas.microsoft.com/office/drawing/2014/main" id="{5CDE50D0-736A-1E06-EBC8-47C9E7AAE5D7}"/>
                </a:ext>
              </a:extLst>
            </p:cNvPr>
            <p:cNvPicPr>
              <a:picLocks noChangeAspect="1"/>
            </p:cNvPicPr>
            <p:nvPr/>
          </p:nvPicPr>
          <p:blipFill>
            <a:blip r:embed="rId3"/>
            <a:stretch>
              <a:fillRect/>
            </a:stretch>
          </p:blipFill>
          <p:spPr>
            <a:xfrm>
              <a:off x="327030" y="2129274"/>
              <a:ext cx="6125430" cy="4077269"/>
            </a:xfrm>
            <a:prstGeom prst="rect">
              <a:avLst/>
            </a:prstGeom>
          </p:spPr>
        </p:pic>
        <p:sp>
          <p:nvSpPr>
            <p:cNvPr id="6" name="Textfeld 5">
              <a:extLst>
                <a:ext uri="{FF2B5EF4-FFF2-40B4-BE49-F238E27FC236}">
                  <a16:creationId xmlns:a16="http://schemas.microsoft.com/office/drawing/2014/main" id="{71C7A66D-CE61-173B-F33A-D682FF1E020D}"/>
                </a:ext>
              </a:extLst>
            </p:cNvPr>
            <p:cNvSpPr txBox="1"/>
            <p:nvPr/>
          </p:nvSpPr>
          <p:spPr>
            <a:xfrm>
              <a:off x="242597" y="6206544"/>
              <a:ext cx="2680577" cy="466897"/>
            </a:xfrm>
            <a:prstGeom prst="rect">
              <a:avLst/>
            </a:prstGeom>
            <a:noFill/>
          </p:spPr>
          <p:txBody>
            <a:bodyPr wrap="none" rtlCol="0">
              <a:spAutoFit/>
            </a:bodyPr>
            <a:lstStyle/>
            <a:p>
              <a:pPr defTabSz="1097280"/>
              <a:r>
                <a:rPr lang="de-DE" sz="2160" dirty="0">
                  <a:solidFill>
                    <a:prstClr val="black"/>
                  </a:solidFill>
                  <a:latin typeface="Calibri" panose="020F0502020204030204"/>
                </a:rPr>
                <a:t>(Guardian, 29.01.2018)</a:t>
              </a:r>
            </a:p>
          </p:txBody>
        </p:sp>
      </p:grpSp>
      <p:pic>
        <p:nvPicPr>
          <p:cNvPr id="9" name="Grafik 8">
            <a:extLst>
              <a:ext uri="{FF2B5EF4-FFF2-40B4-BE49-F238E27FC236}">
                <a16:creationId xmlns:a16="http://schemas.microsoft.com/office/drawing/2014/main" id="{C9A0A59D-44F6-6F2B-856D-E015455C4DF1}"/>
              </a:ext>
            </a:extLst>
          </p:cNvPr>
          <p:cNvPicPr>
            <a:picLocks noChangeAspect="1"/>
          </p:cNvPicPr>
          <p:nvPr/>
        </p:nvPicPr>
        <p:blipFill>
          <a:blip r:embed="rId4"/>
          <a:stretch>
            <a:fillRect/>
          </a:stretch>
        </p:blipFill>
        <p:spPr>
          <a:xfrm>
            <a:off x="464144" y="274819"/>
            <a:ext cx="6621112" cy="7406142"/>
          </a:xfrm>
          <a:prstGeom prst="rect">
            <a:avLst/>
          </a:prstGeom>
        </p:spPr>
      </p:pic>
      <p:pic>
        <p:nvPicPr>
          <p:cNvPr id="11" name="Grafik 10">
            <a:extLst>
              <a:ext uri="{FF2B5EF4-FFF2-40B4-BE49-F238E27FC236}">
                <a16:creationId xmlns:a16="http://schemas.microsoft.com/office/drawing/2014/main" id="{76B93925-9216-4989-5BD2-3721C208635F}"/>
              </a:ext>
            </a:extLst>
          </p:cNvPr>
          <p:cNvPicPr>
            <a:picLocks noChangeAspect="1"/>
          </p:cNvPicPr>
          <p:nvPr/>
        </p:nvPicPr>
        <p:blipFill>
          <a:blip r:embed="rId5"/>
          <a:stretch>
            <a:fillRect/>
          </a:stretch>
        </p:blipFill>
        <p:spPr>
          <a:xfrm>
            <a:off x="7645493" y="274818"/>
            <a:ext cx="4645123" cy="3571205"/>
          </a:xfrm>
          <a:prstGeom prst="rect">
            <a:avLst/>
          </a:prstGeom>
        </p:spPr>
      </p:pic>
    </p:spTree>
    <p:extLst>
      <p:ext uri="{BB962C8B-B14F-4D97-AF65-F5344CB8AC3E}">
        <p14:creationId xmlns:p14="http://schemas.microsoft.com/office/powerpoint/2010/main" val="10092795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7.xml><?xml version="1.0" encoding="utf-8"?>
<p:sld xmlns:a16="http://schemas.microsoft.com/office/drawing/2014/main" xmlns:adec="http://schemas.microsoft.com/office/drawing/2017/decorative" xmlns:p16="http://schemas.microsoft.com/office/powerpoint/2015/main" xmlns:ask="http://schemas.microsoft.com/office/drawing/2018/sketchyshapes"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el 1">
            <a:extLst>
              <a:ext uri="{FF2B5EF4-FFF2-40B4-BE49-F238E27FC236}">
                <a16:creationId xmlns:a16="http://schemas.microsoft.com/office/drawing/2014/main" id="{BB46F129-161C-4225-A1A2-222F33F2E0FF}"/>
              </a:ext>
            </a:extLst>
          </p:cNvPr>
          <p:cNvSpPr>
            <a:spLocks noGrp="1"/>
          </p:cNvSpPr>
          <p:nvPr>
            <p:ph type="title"/>
          </p:nvPr>
        </p:nvSpPr>
        <p:spPr>
          <a:xfrm>
            <a:off x="757123" y="767424"/>
            <a:ext cx="4114800" cy="2062886"/>
          </a:xfrm>
        </p:spPr>
        <p:txBody>
          <a:bodyPr anchor="b">
            <a:normAutofit/>
          </a:bodyPr>
          <a:lstStyle/>
          <a:p>
            <a:r>
              <a:rPr lang="de-DE" sz="6480"/>
              <a:t>Sabotaggio informatico interno</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934" y="3088507"/>
            <a:ext cx="3906114" cy="21946"/>
          </a:xfrm>
          <a:custGeom>
            <a:avLst/>
            <a:gdLst>
              <a:gd name="csX0" fmla="*/ 0 w 3906114"/>
              <a:gd name="csY0" fmla="*/ 0 h 21946"/>
              <a:gd name="csX1" fmla="*/ 729141 w 3906114"/>
              <a:gd name="csY1" fmla="*/ 0 h 21946"/>
              <a:gd name="csX2" fmla="*/ 1419221 w 3906114"/>
              <a:gd name="csY2" fmla="*/ 0 h 21946"/>
              <a:gd name="csX3" fmla="*/ 2109302 w 3906114"/>
              <a:gd name="csY3" fmla="*/ 0 h 21946"/>
              <a:gd name="csX4" fmla="*/ 2643137 w 3906114"/>
              <a:gd name="csY4" fmla="*/ 0 h 21946"/>
              <a:gd name="csX5" fmla="*/ 3216034 w 3906114"/>
              <a:gd name="csY5" fmla="*/ 0 h 21946"/>
              <a:gd name="csX6" fmla="*/ 3906114 w 3906114"/>
              <a:gd name="csY6" fmla="*/ 0 h 21946"/>
              <a:gd name="csX7" fmla="*/ 3906114 w 3906114"/>
              <a:gd name="csY7" fmla="*/ 21946 h 21946"/>
              <a:gd name="csX8" fmla="*/ 3255095 w 3906114"/>
              <a:gd name="csY8" fmla="*/ 21946 h 21946"/>
              <a:gd name="csX9" fmla="*/ 2721259 w 3906114"/>
              <a:gd name="csY9" fmla="*/ 21946 h 21946"/>
              <a:gd name="csX10" fmla="*/ 2187424 w 3906114"/>
              <a:gd name="csY10" fmla="*/ 21946 h 21946"/>
              <a:gd name="csX11" fmla="*/ 1497344 w 3906114"/>
              <a:gd name="csY11" fmla="*/ 21946 h 21946"/>
              <a:gd name="csX12" fmla="*/ 924447 w 3906114"/>
              <a:gd name="csY12" fmla="*/ 21946 h 21946"/>
              <a:gd name="csX13" fmla="*/ 0 w 3906114"/>
              <a:gd name="csY13" fmla="*/ 21946 h 21946"/>
              <a:gd name="csX14" fmla="*/ 0 w 3906114"/>
              <a:gd name="csY14"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906114" h="21946" fill="none" extrusionOk="0">
                <a:moveTo>
                  <a:pt x="0" y="0"/>
                </a:moveTo>
                <a:cubicBezTo>
                  <a:pt x="252156" y="-20460"/>
                  <a:pt x="476174" y="-27800"/>
                  <a:pt x="729141" y="0"/>
                </a:cubicBezTo>
                <a:cubicBezTo>
                  <a:pt x="982108" y="27800"/>
                  <a:pt x="1081401" y="-4067"/>
                  <a:pt x="1419221" y="0"/>
                </a:cubicBezTo>
                <a:cubicBezTo>
                  <a:pt x="1757041" y="4067"/>
                  <a:pt x="1835425" y="27359"/>
                  <a:pt x="2109302" y="0"/>
                </a:cubicBezTo>
                <a:cubicBezTo>
                  <a:pt x="2383179" y="-27359"/>
                  <a:pt x="2437492" y="-20254"/>
                  <a:pt x="2643137" y="0"/>
                </a:cubicBezTo>
                <a:cubicBezTo>
                  <a:pt x="2848783" y="20254"/>
                  <a:pt x="2986492" y="22460"/>
                  <a:pt x="3216034" y="0"/>
                </a:cubicBezTo>
                <a:cubicBezTo>
                  <a:pt x="3445576" y="-22460"/>
                  <a:pt x="3574572" y="-31501"/>
                  <a:pt x="3906114" y="0"/>
                </a:cubicBezTo>
                <a:cubicBezTo>
                  <a:pt x="3905647" y="10233"/>
                  <a:pt x="3905122" y="11611"/>
                  <a:pt x="3906114" y="21946"/>
                </a:cubicBezTo>
                <a:cubicBezTo>
                  <a:pt x="3684360" y="3697"/>
                  <a:pt x="3562432" y="-10333"/>
                  <a:pt x="3255095" y="21946"/>
                </a:cubicBezTo>
                <a:cubicBezTo>
                  <a:pt x="2947758" y="54225"/>
                  <a:pt x="2881475" y="33033"/>
                  <a:pt x="2721259" y="21946"/>
                </a:cubicBezTo>
                <a:cubicBezTo>
                  <a:pt x="2561043" y="10859"/>
                  <a:pt x="2330921" y="37540"/>
                  <a:pt x="2187424" y="21946"/>
                </a:cubicBezTo>
                <a:cubicBezTo>
                  <a:pt x="2043927" y="6352"/>
                  <a:pt x="1756372" y="33030"/>
                  <a:pt x="1497344" y="21946"/>
                </a:cubicBezTo>
                <a:cubicBezTo>
                  <a:pt x="1238316" y="10862"/>
                  <a:pt x="1125800" y="18078"/>
                  <a:pt x="924447" y="21946"/>
                </a:cubicBezTo>
                <a:cubicBezTo>
                  <a:pt x="723094" y="25814"/>
                  <a:pt x="399256" y="2502"/>
                  <a:pt x="0" y="21946"/>
                </a:cubicBezTo>
                <a:cubicBezTo>
                  <a:pt x="999" y="16912"/>
                  <a:pt x="-379" y="8769"/>
                  <a:pt x="0" y="0"/>
                </a:cubicBezTo>
                <a:close/>
              </a:path>
              <a:path w="3906114" h="21946" stroke="0" extrusionOk="0">
                <a:moveTo>
                  <a:pt x="0" y="0"/>
                </a:moveTo>
                <a:cubicBezTo>
                  <a:pt x="204270" y="-19114"/>
                  <a:pt x="320245" y="-8859"/>
                  <a:pt x="611958" y="0"/>
                </a:cubicBezTo>
                <a:cubicBezTo>
                  <a:pt x="903671" y="8859"/>
                  <a:pt x="954540" y="768"/>
                  <a:pt x="1145793" y="0"/>
                </a:cubicBezTo>
                <a:cubicBezTo>
                  <a:pt x="1337047" y="-768"/>
                  <a:pt x="1676795" y="-34102"/>
                  <a:pt x="1874935" y="0"/>
                </a:cubicBezTo>
                <a:cubicBezTo>
                  <a:pt x="2073075" y="34102"/>
                  <a:pt x="2202627" y="11146"/>
                  <a:pt x="2486893" y="0"/>
                </a:cubicBezTo>
                <a:cubicBezTo>
                  <a:pt x="2771159" y="-11146"/>
                  <a:pt x="2869791" y="-15785"/>
                  <a:pt x="3098850" y="0"/>
                </a:cubicBezTo>
                <a:cubicBezTo>
                  <a:pt x="3327909" y="15785"/>
                  <a:pt x="3739236" y="-28068"/>
                  <a:pt x="3906114" y="0"/>
                </a:cubicBezTo>
                <a:cubicBezTo>
                  <a:pt x="3905865" y="5270"/>
                  <a:pt x="3905823" y="17483"/>
                  <a:pt x="3906114" y="21946"/>
                </a:cubicBezTo>
                <a:cubicBezTo>
                  <a:pt x="3642508" y="23045"/>
                  <a:pt x="3480132" y="32863"/>
                  <a:pt x="3255095" y="21946"/>
                </a:cubicBezTo>
                <a:cubicBezTo>
                  <a:pt x="3030058" y="11029"/>
                  <a:pt x="2873451" y="7335"/>
                  <a:pt x="2721259" y="21946"/>
                </a:cubicBezTo>
                <a:cubicBezTo>
                  <a:pt x="2569067" y="36557"/>
                  <a:pt x="2382684" y="13320"/>
                  <a:pt x="2070240" y="21946"/>
                </a:cubicBezTo>
                <a:cubicBezTo>
                  <a:pt x="1757796" y="30572"/>
                  <a:pt x="1718913" y="11568"/>
                  <a:pt x="1419221" y="21946"/>
                </a:cubicBezTo>
                <a:cubicBezTo>
                  <a:pt x="1119529" y="32324"/>
                  <a:pt x="995238" y="9896"/>
                  <a:pt x="807264" y="21946"/>
                </a:cubicBezTo>
                <a:cubicBezTo>
                  <a:pt x="619290" y="33996"/>
                  <a:pt x="365530" y="18100"/>
                  <a:pt x="0" y="21946"/>
                </a:cubicBezTo>
                <a:cubicBezTo>
                  <a:pt x="428" y="16188"/>
                  <a:pt x="7" y="748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7800F975-CD7B-4C90-A689-8333D85AF4A4}"/>
              </a:ext>
            </a:extLst>
          </p:cNvPr>
          <p:cNvSpPr>
            <a:spLocks noGrp="1"/>
          </p:cNvSpPr>
          <p:nvPr>
            <p:ph idx="1"/>
          </p:nvPr>
        </p:nvSpPr>
        <p:spPr>
          <a:xfrm>
            <a:off x="757123" y="3368650"/>
            <a:ext cx="4114800" cy="4092854"/>
          </a:xfrm>
        </p:spPr>
        <p:txBody>
          <a:bodyPr anchor="t">
            <a:normAutofit/>
          </a:bodyPr>
          <a:lstStyle/>
          <a:p>
            <a:r>
              <a:rPr lang="en-US" sz="2280" dirty="0"/>
              <a:t>L'autore dell'attacco possiede competenze e conoscenze adeguate per portare a termine l'attacco. </a:t>
            </a:r>
          </a:p>
          <a:p>
            <a:r>
              <a:rPr lang="en-US" sz="2280" dirty="0"/>
              <a:t>Punta alla disponibilità dei servizi di rete e delle applicazioni. </a:t>
            </a:r>
          </a:p>
          <a:p>
            <a:r>
              <a:rPr lang="en-US" sz="2280" dirty="0"/>
              <a:t>Il profilo di questi attori corrisponde a quello di un ex dipendente che in quel particolare momento non dovrebbe avere accesso alle varie risorse aziendali, come database, applicazioni o attrezzature.</a:t>
            </a:r>
          </a:p>
        </p:txBody>
      </p:sp>
      <p:pic>
        <p:nvPicPr>
          <p:cNvPr id="5" name="Picture 4" descr="A screenshot of a website&#10;&#10;Description automatically generated">
            <a:extLst>
              <a:ext uri="{FF2B5EF4-FFF2-40B4-BE49-F238E27FC236}">
                <a16:creationId xmlns:a16="http://schemas.microsoft.com/office/drawing/2014/main" id="{4ED9FA27-D2D3-C728-F81D-A511E2900D82}"/>
              </a:ext>
            </a:extLst>
          </p:cNvPr>
          <p:cNvPicPr>
            <a:picLocks noChangeAspect="1"/>
          </p:cNvPicPr>
          <p:nvPr/>
        </p:nvPicPr>
        <p:blipFill>
          <a:blip r:embed="rId4"/>
          <a:stretch>
            <a:fillRect/>
          </a:stretch>
        </p:blipFill>
        <p:spPr>
          <a:xfrm>
            <a:off x="5511991" y="1991906"/>
            <a:ext cx="8284464" cy="4245788"/>
          </a:xfrm>
          <a:prstGeom prst="rect">
            <a:avLst/>
          </a:prstGeom>
        </p:spPr>
      </p:pic>
    </p:spTree>
    <p:custDataLst>
      <p:tags r:id="rId1"/>
    </p:custDataLst>
    <p:extLst>
      <p:ext uri="{BB962C8B-B14F-4D97-AF65-F5344CB8AC3E}">
        <p14:creationId xmlns:p14="http://schemas.microsoft.com/office/powerpoint/2010/main" val="40095193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E1B2E-24BC-4DD0-A15A-9D155535EB89}"/>
              </a:ext>
            </a:extLst>
          </p:cNvPr>
          <p:cNvSpPr>
            <a:spLocks noGrp="1"/>
          </p:cNvSpPr>
          <p:nvPr>
            <p:ph type="title"/>
          </p:nvPr>
        </p:nvSpPr>
        <p:spPr>
          <a:xfrm>
            <a:off x="1005840" y="2974804"/>
            <a:ext cx="12618720" cy="1590676"/>
          </a:xfrm>
        </p:spPr>
        <p:txBody>
          <a:bodyPr/>
          <a:lstStyle/>
          <a:p>
            <a:pPr algn="ctr"/>
            <a:r>
              <a:rPr lang="de-DE" dirty="0"/>
              <a:t>Frode informatica interna</a:t>
            </a:r>
          </a:p>
        </p:txBody>
      </p:sp>
      <p:sp>
        <p:nvSpPr>
          <p:cNvPr id="3" name="Inhaltsplatzhalter 2">
            <a:extLst>
              <a:ext uri="{FF2B5EF4-FFF2-40B4-BE49-F238E27FC236}">
                <a16:creationId xmlns:a16="http://schemas.microsoft.com/office/drawing/2014/main" id="{0A244F5A-ACE5-40BA-877D-BE7EE8071359}"/>
              </a:ext>
            </a:extLst>
          </p:cNvPr>
          <p:cNvSpPr>
            <a:spLocks noGrp="1"/>
          </p:cNvSpPr>
          <p:nvPr>
            <p:ph idx="1"/>
          </p:nvPr>
        </p:nvSpPr>
        <p:spPr>
          <a:xfrm>
            <a:off x="1005840" y="4459459"/>
            <a:ext cx="13104055" cy="2952896"/>
          </a:xfrm>
        </p:spPr>
        <p:txBody>
          <a:bodyPr>
            <a:normAutofit fontScale="85000" lnSpcReduction="20000"/>
          </a:bodyPr>
          <a:lstStyle/>
          <a:p>
            <a:r>
              <a:rPr lang="en-US" dirty="0"/>
              <a:t>Il furto di proprietà intellettuale da parte di insider coinvolge un attore che lavora per un'azienda e spia o addirittura ruba beni aziendali. Il profilo di questi attori è molto simile a quello della categoria precedente e corrisponde a quello di un dipendente di un'organizzazione con il permesso di visualizzare la proprietà intellettuale aziendale.</a:t>
            </a:r>
          </a:p>
          <a:p>
            <a:r>
              <a:rPr lang="en-US" dirty="0"/>
              <a:t>Questi insider possono essere farmacisti, sviluppatori IT o persino dirigenti commerciali. Non hanno bisogno di particolari competenze tecniche, ma è necessario che abbiano accesso alle risorse aziendali rilevanti. Queste risorse possono includere brevetti, programmazione informatica, dettagli sulle vendite, specifiche sulla gestione dei prodotti e dettagli sulla clientela.</a:t>
            </a:r>
          </a:p>
        </p:txBody>
      </p:sp>
      <p:pic>
        <p:nvPicPr>
          <p:cNvPr id="5" name="Picture 4">
            <a:extLst>
              <a:ext uri="{FF2B5EF4-FFF2-40B4-BE49-F238E27FC236}">
                <a16:creationId xmlns:a16="http://schemas.microsoft.com/office/drawing/2014/main" id="{6B26541A-BBC0-48CC-A503-918B8AA2513A}"/>
              </a:ext>
            </a:extLst>
          </p:cNvPr>
          <p:cNvPicPr>
            <a:picLocks noChangeAspect="1"/>
          </p:cNvPicPr>
          <p:nvPr/>
        </p:nvPicPr>
        <p:blipFill>
          <a:blip r:embed="rId4"/>
          <a:stretch>
            <a:fillRect/>
          </a:stretch>
        </p:blipFill>
        <p:spPr>
          <a:xfrm>
            <a:off x="1245023" y="410826"/>
            <a:ext cx="12140354" cy="3075100"/>
          </a:xfrm>
          <a:prstGeom prst="rect">
            <a:avLst/>
          </a:prstGeom>
        </p:spPr>
      </p:pic>
    </p:spTree>
    <p:custDataLst>
      <p:tags r:id="rId1"/>
    </p:custDataLst>
    <p:extLst>
      <p:ext uri="{BB962C8B-B14F-4D97-AF65-F5344CB8AC3E}">
        <p14:creationId xmlns:p14="http://schemas.microsoft.com/office/powerpoint/2010/main" val="35989372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F647-0D90-3FC4-ADC7-8202226CC496}"/>
              </a:ext>
            </a:extLst>
          </p:cNvPr>
          <p:cNvSpPr>
            <a:spLocks noGrp="1"/>
          </p:cNvSpPr>
          <p:nvPr>
            <p:ph type="title"/>
          </p:nvPr>
        </p:nvSpPr>
        <p:spPr/>
        <p:txBody>
          <a:bodyPr/>
          <a:lstStyle/>
          <a:p>
            <a:r>
              <a:rPr lang="nb-NO" dirty="0"/>
              <a:t>Di chi è la colpa?</a:t>
            </a:r>
            <a:endParaRPr lang="en-GB" dirty="0"/>
          </a:p>
        </p:txBody>
      </p:sp>
      <p:sp>
        <p:nvSpPr>
          <p:cNvPr id="3" name="Content Placeholder 2">
            <a:extLst>
              <a:ext uri="{FF2B5EF4-FFF2-40B4-BE49-F238E27FC236}">
                <a16:creationId xmlns:a16="http://schemas.microsoft.com/office/drawing/2014/main" id="{73F10EAA-A876-0D9C-3298-C703FE40A9F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A05418E-0A75-73AD-EA8E-731BBA1450DD}"/>
              </a:ext>
            </a:extLst>
          </p:cNvPr>
          <p:cNvPicPr>
            <a:picLocks noChangeAspect="1"/>
          </p:cNvPicPr>
          <p:nvPr/>
        </p:nvPicPr>
        <p:blipFill>
          <a:blip r:embed="rId4"/>
          <a:stretch>
            <a:fillRect/>
          </a:stretch>
        </p:blipFill>
        <p:spPr>
          <a:xfrm>
            <a:off x="467435" y="1803743"/>
            <a:ext cx="10825721" cy="3623815"/>
          </a:xfrm>
          <a:prstGeom prst="rect">
            <a:avLst/>
          </a:prstGeom>
        </p:spPr>
      </p:pic>
      <p:pic>
        <p:nvPicPr>
          <p:cNvPr id="6" name="Picture 4" descr="Fraud Diamond image">
            <a:extLst>
              <a:ext uri="{FF2B5EF4-FFF2-40B4-BE49-F238E27FC236}">
                <a16:creationId xmlns:a16="http://schemas.microsoft.com/office/drawing/2014/main" id="{4720A27D-EDFA-4308-6565-1F7F65348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3156" y="4408977"/>
            <a:ext cx="3165304" cy="31653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622883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16="http://schemas.microsoft.com/office/drawing/2014/main" xmlns:adec="http://schemas.microsoft.com/office/drawing/2017/decorative" xmlns:p16="http://schemas.microsoft.com/office/powerpoint/2015/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8" y="0"/>
            <a:ext cx="14626742"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2" name="Rectangle 1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nvGrpSpPr>
          <p:cNvPr id="14" name="Group 13">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490504"/>
            <a:ext cx="14458475" cy="4911967"/>
            <a:chOff x="1" y="2075420"/>
            <a:chExt cx="12048729" cy="4093306"/>
          </a:xfrm>
        </p:grpSpPr>
        <p:sp>
          <p:nvSpPr>
            <p:cNvPr id="15" name="Oval 14">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6" name="Oval 15">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7" name="Oval 16">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8" name="Oval 17">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19" name="Oval 18">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0" name="Oval 19">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sp>
        <p:nvSpPr>
          <p:cNvPr id="22" name="Rectangle 2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525776" y="1251126"/>
            <a:ext cx="3355753" cy="85350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nvGrpSpPr>
          <p:cNvPr id="24" name="Group 2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511447" y="381094"/>
            <a:ext cx="658368" cy="658808"/>
            <a:chOff x="7029447" y="3514725"/>
            <a:chExt cx="1285875" cy="549007"/>
          </a:xfrm>
        </p:grpSpPr>
        <p:cxnSp>
          <p:nvCxnSpPr>
            <p:cNvPr id="25" name="Straight Connector 2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6EE69317-1DC8-7D41-252B-99FDAF028D70}"/>
              </a:ext>
            </a:extLst>
          </p:cNvPr>
          <p:cNvPicPr>
            <a:picLocks noChangeAspect="1"/>
          </p:cNvPicPr>
          <p:nvPr/>
        </p:nvPicPr>
        <p:blipFill>
          <a:blip r:embed="rId4"/>
          <a:srcRect t="8240" r="1" b="13379"/>
          <a:stretch>
            <a:fillRect/>
          </a:stretch>
        </p:blipFill>
        <p:spPr>
          <a:xfrm>
            <a:off x="751910" y="382652"/>
            <a:ext cx="13021333" cy="4210124"/>
          </a:xfrm>
          <a:prstGeom prst="rect">
            <a:avLst/>
          </a:prstGeom>
        </p:spPr>
      </p:pic>
      <p:grpSp>
        <p:nvGrpSpPr>
          <p:cNvPr id="30" name="Group 29">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69030" y="578987"/>
            <a:ext cx="365760" cy="515722"/>
            <a:chOff x="215328" y="-46937"/>
            <a:chExt cx="304800" cy="2773841"/>
          </a:xfrm>
        </p:grpSpPr>
        <p:cxnSp>
          <p:nvCxnSpPr>
            <p:cNvPr id="31" name="Straight Connector 30">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7368942"/>
            <a:ext cx="7315196" cy="85350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nvGrpSpPr>
          <p:cNvPr id="38" name="Group 37">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39615" y="7128673"/>
            <a:ext cx="1543050" cy="658808"/>
            <a:chOff x="7029447" y="3514725"/>
            <a:chExt cx="1285875" cy="549007"/>
          </a:xfrm>
        </p:grpSpPr>
        <p:cxnSp>
          <p:nvCxnSpPr>
            <p:cNvPr id="39" name="Straight Connector 38">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FA389F8-4158-FE2B-50FC-6B6299294610}"/>
              </a:ext>
            </a:extLst>
          </p:cNvPr>
          <p:cNvSpPr>
            <a:spLocks noGrp="1"/>
          </p:cNvSpPr>
          <p:nvPr>
            <p:ph type="title"/>
          </p:nvPr>
        </p:nvSpPr>
        <p:spPr>
          <a:xfrm>
            <a:off x="757123" y="4821765"/>
            <a:ext cx="5482872" cy="2555503"/>
          </a:xfrm>
          <a:noFill/>
        </p:spPr>
        <p:txBody>
          <a:bodyPr anchor="t">
            <a:normAutofit/>
          </a:bodyPr>
          <a:lstStyle/>
          <a:p>
            <a:endParaRPr lang="en-GB" sz="5760">
              <a:solidFill>
                <a:schemeClr val="bg1"/>
              </a:solidFill>
            </a:endParaRPr>
          </a:p>
        </p:txBody>
      </p:sp>
      <p:sp>
        <p:nvSpPr>
          <p:cNvPr id="3" name="Content Placeholder 2">
            <a:extLst>
              <a:ext uri="{FF2B5EF4-FFF2-40B4-BE49-F238E27FC236}">
                <a16:creationId xmlns:a16="http://schemas.microsoft.com/office/drawing/2014/main" id="{8DF3F274-8F75-4E58-F588-345AE0E2C091}"/>
              </a:ext>
            </a:extLst>
          </p:cNvPr>
          <p:cNvSpPr>
            <a:spLocks noGrp="1"/>
          </p:cNvSpPr>
          <p:nvPr>
            <p:ph idx="1"/>
          </p:nvPr>
        </p:nvSpPr>
        <p:spPr>
          <a:xfrm>
            <a:off x="6583297" y="4821772"/>
            <a:ext cx="6808926" cy="2555519"/>
          </a:xfrm>
          <a:noFill/>
        </p:spPr>
        <p:txBody>
          <a:bodyPr anchor="t">
            <a:normAutofit/>
          </a:bodyPr>
          <a:lstStyle/>
          <a:p>
            <a:endParaRPr lang="en-GB" sz="2160">
              <a:solidFill>
                <a:schemeClr val="bg1"/>
              </a:solidFill>
            </a:endParaRPr>
          </a:p>
        </p:txBody>
      </p:sp>
      <p:pic>
        <p:nvPicPr>
          <p:cNvPr id="7" name="Picture 6">
            <a:extLst>
              <a:ext uri="{FF2B5EF4-FFF2-40B4-BE49-F238E27FC236}">
                <a16:creationId xmlns:a16="http://schemas.microsoft.com/office/drawing/2014/main" id="{8BE2CF1C-B75F-8DB2-D333-4FC2C4D20C9D}"/>
              </a:ext>
            </a:extLst>
          </p:cNvPr>
          <p:cNvPicPr>
            <a:picLocks noChangeAspect="1"/>
          </p:cNvPicPr>
          <p:nvPr/>
        </p:nvPicPr>
        <p:blipFill>
          <a:blip r:embed="rId5"/>
          <a:stretch>
            <a:fillRect/>
          </a:stretch>
        </p:blipFill>
        <p:spPr>
          <a:xfrm>
            <a:off x="1156046" y="3832713"/>
            <a:ext cx="12426144" cy="4389733"/>
          </a:xfrm>
          <a:prstGeom prst="rect">
            <a:avLst/>
          </a:prstGeom>
        </p:spPr>
      </p:pic>
      <p:pic>
        <p:nvPicPr>
          <p:cNvPr id="9" name="Picture 8">
            <a:extLst>
              <a:ext uri="{FF2B5EF4-FFF2-40B4-BE49-F238E27FC236}">
                <a16:creationId xmlns:a16="http://schemas.microsoft.com/office/drawing/2014/main" id="{7F4F869A-524F-5919-A38E-3BE5460B42F3}"/>
              </a:ext>
            </a:extLst>
          </p:cNvPr>
          <p:cNvPicPr>
            <a:picLocks noChangeAspect="1"/>
          </p:cNvPicPr>
          <p:nvPr/>
        </p:nvPicPr>
        <p:blipFill>
          <a:blip r:embed="rId6"/>
          <a:stretch>
            <a:fillRect/>
          </a:stretch>
        </p:blipFill>
        <p:spPr>
          <a:xfrm>
            <a:off x="301917" y="3377463"/>
            <a:ext cx="14026567" cy="1474675"/>
          </a:xfrm>
          <a:prstGeom prst="rect">
            <a:avLst/>
          </a:prstGeom>
        </p:spPr>
      </p:pic>
    </p:spTree>
    <p:custDataLst>
      <p:tags r:id="rId1"/>
    </p:custDataLst>
    <p:extLst>
      <p:ext uri="{BB962C8B-B14F-4D97-AF65-F5344CB8AC3E}">
        <p14:creationId xmlns:p14="http://schemas.microsoft.com/office/powerpoint/2010/main" val="27976193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D0404-CD98-4CB6-8CAA-95B194AE2947}"/>
              </a:ext>
            </a:extLst>
          </p:cNvPr>
          <p:cNvSpPr>
            <a:spLocks noGrp="1"/>
          </p:cNvSpPr>
          <p:nvPr>
            <p:ph type="title"/>
          </p:nvPr>
        </p:nvSpPr>
        <p:spPr>
          <a:xfrm>
            <a:off x="577216" y="4503420"/>
            <a:ext cx="3949064" cy="2943224"/>
          </a:xfrm>
        </p:spPr>
        <p:txBody>
          <a:bodyPr anchor="ctr">
            <a:normAutofit/>
          </a:bodyPr>
          <a:lstStyle/>
          <a:p>
            <a:r>
              <a:rPr lang="de-DE" sz="4320"/>
              <a:t>Insider nel cloud computing</a:t>
            </a:r>
          </a:p>
        </p:txBody>
      </p:sp>
      <p:pic>
        <p:nvPicPr>
          <p:cNvPr id="5" name="Picture 4" descr="A screenshot of a computer&#10;&#10;Description automatically generated">
            <a:extLst>
              <a:ext uri="{FF2B5EF4-FFF2-40B4-BE49-F238E27FC236}">
                <a16:creationId xmlns:a16="http://schemas.microsoft.com/office/drawing/2014/main" id="{772B2014-BF13-8D29-B0AD-377E3687DD93}"/>
              </a:ext>
            </a:extLst>
          </p:cNvPr>
          <p:cNvPicPr>
            <a:picLocks noChangeAspect="1"/>
          </p:cNvPicPr>
          <p:nvPr/>
        </p:nvPicPr>
        <p:blipFill>
          <a:blip r:embed="rId4"/>
          <a:srcRect b="41752"/>
          <a:stretch/>
        </p:blipFill>
        <p:spPr>
          <a:xfrm>
            <a:off x="24" y="12"/>
            <a:ext cx="14630376" cy="445272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nhaltsplatzhalter 2">
            <a:extLst>
              <a:ext uri="{FF2B5EF4-FFF2-40B4-BE49-F238E27FC236}">
                <a16:creationId xmlns:a16="http://schemas.microsoft.com/office/drawing/2014/main" id="{E94A2848-19BC-4E84-A69B-9B51D82D7177}"/>
              </a:ext>
            </a:extLst>
          </p:cNvPr>
          <p:cNvSpPr>
            <a:spLocks noGrp="1"/>
          </p:cNvSpPr>
          <p:nvPr>
            <p:ph idx="1"/>
          </p:nvPr>
        </p:nvSpPr>
        <p:spPr>
          <a:xfrm>
            <a:off x="5068779" y="4503421"/>
            <a:ext cx="8982496" cy="2943224"/>
          </a:xfrm>
        </p:spPr>
        <p:txBody>
          <a:bodyPr anchor="ctr">
            <a:normAutofit/>
          </a:bodyPr>
          <a:lstStyle/>
          <a:p>
            <a:r>
              <a:rPr lang="en-US" sz="1800"/>
              <a:t>Gli insider nel cloud computing sono principalmente dipendenti che lavorano in ambienti cloud e compiono azioni dannose all'insaputa del cliente. </a:t>
            </a:r>
          </a:p>
          <a:p>
            <a:r>
              <a:rPr lang="en-US" sz="1800"/>
              <a:t>Il loro obiettivo è solitamente quello di compromettere la riservatezza dei dati. </a:t>
            </a:r>
          </a:p>
          <a:p>
            <a:r>
              <a:rPr lang="en-US" sz="1800"/>
              <a:t>È molto complicato rilevare questo tipo di attacchi perché non esistono controlli per prevenire queste azioni interne.</a:t>
            </a:r>
          </a:p>
          <a:p>
            <a:r>
              <a:rPr lang="en-US" sz="1800"/>
              <a:t>Gli insider nel cloud computing ricoprono solitamente posizioni tecniche, con accesso completo alle strutture cloud, e hanno intenzioni dannose. Gli obiettivi principali di questi insider sono i record dei database, le credenziali degli utenti e i piani aziendali.</a:t>
            </a:r>
          </a:p>
          <a:p>
            <a:pPr marL="0" indent="0">
              <a:buNone/>
            </a:pPr>
            <a:endParaRPr lang="en-US" sz="1800"/>
          </a:p>
        </p:txBody>
      </p:sp>
    </p:spTree>
    <p:custDataLst>
      <p:tags r:id="rId1"/>
    </p:custDataLst>
    <p:extLst>
      <p:ext uri="{BB962C8B-B14F-4D97-AF65-F5344CB8AC3E}">
        <p14:creationId xmlns:p14="http://schemas.microsoft.com/office/powerpoint/2010/main" val="3002390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B4AAC72-F11E-CF2F-558D-A6FDEF37DC85}"/>
              </a:ext>
            </a:extLst>
          </p:cNvPr>
          <p:cNvPicPr>
            <a:picLocks noChangeAspect="1"/>
          </p:cNvPicPr>
          <p:nvPr/>
        </p:nvPicPr>
        <p:blipFill>
          <a:blip r:embed="rId2"/>
          <a:stretch>
            <a:fillRect/>
          </a:stretch>
        </p:blipFill>
        <p:spPr>
          <a:xfrm>
            <a:off x="263638" y="3782826"/>
            <a:ext cx="6487043" cy="4357334"/>
          </a:xfrm>
          <a:prstGeom prst="rect">
            <a:avLst/>
          </a:prstGeom>
        </p:spPr>
      </p:pic>
      <p:pic>
        <p:nvPicPr>
          <p:cNvPr id="7" name="Grafik 6">
            <a:extLst>
              <a:ext uri="{FF2B5EF4-FFF2-40B4-BE49-F238E27FC236}">
                <a16:creationId xmlns:a16="http://schemas.microsoft.com/office/drawing/2014/main" id="{3F59E4DA-B157-3898-9680-639913D7D331}"/>
              </a:ext>
            </a:extLst>
          </p:cNvPr>
          <p:cNvPicPr>
            <a:picLocks noChangeAspect="1"/>
          </p:cNvPicPr>
          <p:nvPr/>
        </p:nvPicPr>
        <p:blipFill>
          <a:blip r:embed="rId3"/>
          <a:stretch>
            <a:fillRect/>
          </a:stretch>
        </p:blipFill>
        <p:spPr>
          <a:xfrm>
            <a:off x="7398734" y="3276359"/>
            <a:ext cx="6280091" cy="3986354"/>
          </a:xfrm>
          <a:prstGeom prst="rect">
            <a:avLst/>
          </a:prstGeom>
        </p:spPr>
      </p:pic>
      <p:pic>
        <p:nvPicPr>
          <p:cNvPr id="9" name="Grafik 8">
            <a:extLst>
              <a:ext uri="{FF2B5EF4-FFF2-40B4-BE49-F238E27FC236}">
                <a16:creationId xmlns:a16="http://schemas.microsoft.com/office/drawing/2014/main" id="{1542848D-9743-C276-F78F-0D5E50234763}"/>
              </a:ext>
            </a:extLst>
          </p:cNvPr>
          <p:cNvPicPr>
            <a:picLocks noChangeAspect="1"/>
          </p:cNvPicPr>
          <p:nvPr/>
        </p:nvPicPr>
        <p:blipFill>
          <a:blip r:embed="rId4"/>
          <a:stretch>
            <a:fillRect/>
          </a:stretch>
        </p:blipFill>
        <p:spPr>
          <a:xfrm>
            <a:off x="263638" y="89439"/>
            <a:ext cx="5269434" cy="3745498"/>
          </a:xfrm>
          <a:prstGeom prst="rect">
            <a:avLst/>
          </a:prstGeom>
        </p:spPr>
      </p:pic>
      <p:pic>
        <p:nvPicPr>
          <p:cNvPr id="11" name="Grafik 10">
            <a:extLst>
              <a:ext uri="{FF2B5EF4-FFF2-40B4-BE49-F238E27FC236}">
                <a16:creationId xmlns:a16="http://schemas.microsoft.com/office/drawing/2014/main" id="{7993F03E-3101-4DFC-8F08-266A2E916DBE}"/>
              </a:ext>
            </a:extLst>
          </p:cNvPr>
          <p:cNvPicPr>
            <a:picLocks noChangeAspect="1"/>
          </p:cNvPicPr>
          <p:nvPr/>
        </p:nvPicPr>
        <p:blipFill>
          <a:blip r:embed="rId5"/>
          <a:stretch>
            <a:fillRect/>
          </a:stretch>
        </p:blipFill>
        <p:spPr>
          <a:xfrm>
            <a:off x="8068665" y="251033"/>
            <a:ext cx="6561736" cy="1166023"/>
          </a:xfrm>
          <a:prstGeom prst="rect">
            <a:avLst/>
          </a:prstGeom>
        </p:spPr>
      </p:pic>
      <p:pic>
        <p:nvPicPr>
          <p:cNvPr id="13" name="Grafik 12">
            <a:extLst>
              <a:ext uri="{FF2B5EF4-FFF2-40B4-BE49-F238E27FC236}">
                <a16:creationId xmlns:a16="http://schemas.microsoft.com/office/drawing/2014/main" id="{722A93FF-99FC-534A-B306-44C7B085460D}"/>
              </a:ext>
            </a:extLst>
          </p:cNvPr>
          <p:cNvPicPr>
            <a:picLocks noChangeAspect="1"/>
          </p:cNvPicPr>
          <p:nvPr/>
        </p:nvPicPr>
        <p:blipFill>
          <a:blip r:embed="rId6"/>
          <a:stretch>
            <a:fillRect/>
          </a:stretch>
        </p:blipFill>
        <p:spPr>
          <a:xfrm>
            <a:off x="6708684" y="1417056"/>
            <a:ext cx="5550337" cy="1685251"/>
          </a:xfrm>
          <a:prstGeom prst="rect">
            <a:avLst/>
          </a:prstGeom>
        </p:spPr>
      </p:pic>
    </p:spTree>
    <p:extLst>
      <p:ext uri="{BB962C8B-B14F-4D97-AF65-F5344CB8AC3E}">
        <p14:creationId xmlns:p14="http://schemas.microsoft.com/office/powerpoint/2010/main" val="39308867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FC11E-7074-4930-B23C-D32905CD967C}"/>
              </a:ext>
            </a:extLst>
          </p:cNvPr>
          <p:cNvSpPr>
            <a:spLocks noGrp="1"/>
          </p:cNvSpPr>
          <p:nvPr>
            <p:ph type="title"/>
          </p:nvPr>
        </p:nvSpPr>
        <p:spPr>
          <a:xfrm>
            <a:off x="440575" y="0"/>
            <a:ext cx="12618720" cy="1590676"/>
          </a:xfrm>
        </p:spPr>
        <p:txBody>
          <a:bodyPr/>
          <a:lstStyle/>
          <a:p>
            <a:r>
              <a:rPr lang="de-DE" dirty="0"/>
              <a:t>Sicurezza nazionale interna</a:t>
            </a:r>
          </a:p>
        </p:txBody>
      </p:sp>
      <p:sp>
        <p:nvSpPr>
          <p:cNvPr id="3" name="Inhaltsplatzhalter 2">
            <a:extLst>
              <a:ext uri="{FF2B5EF4-FFF2-40B4-BE49-F238E27FC236}">
                <a16:creationId xmlns:a16="http://schemas.microsoft.com/office/drawing/2014/main" id="{F63FC753-9A93-4010-B529-FABF53FBB909}"/>
              </a:ext>
            </a:extLst>
          </p:cNvPr>
          <p:cNvSpPr>
            <a:spLocks noGrp="1"/>
          </p:cNvSpPr>
          <p:nvPr>
            <p:ph idx="1"/>
          </p:nvPr>
        </p:nvSpPr>
        <p:spPr>
          <a:xfrm>
            <a:off x="529244" y="1430677"/>
            <a:ext cx="8327336" cy="5221606"/>
          </a:xfrm>
        </p:spPr>
        <p:txBody>
          <a:bodyPr>
            <a:normAutofit fontScale="62500" lnSpcReduction="20000"/>
          </a:bodyPr>
          <a:lstStyle/>
          <a:p>
            <a:r>
              <a:rPr lang="en-US" dirty="0"/>
              <a:t>Nella minaccia alla sicurezza nazionale interna, un insider che utilizza un accesso autorizzato può compromettere la sicurezza nazionale di un paese. Questa particolare minaccia potrebbe danneggiare il paese attraverso lo spionaggio, il sabotaggio, la divulgazione di informazioni relative alla sicurezza nazionale o la perdita o l'uso improprio delle risorse o delle capacità dipartimentali. L'intelligence della sicurezza nazionale è spesso il loro obiettivo principale.</a:t>
            </a:r>
          </a:p>
          <a:p>
            <a:endParaRPr lang="en-US" dirty="0"/>
          </a:p>
          <a:p>
            <a:pPr marL="0" indent="0">
              <a:buNone/>
            </a:pPr>
            <a:endParaRPr lang="en-US" dirty="0"/>
          </a:p>
          <a:p>
            <a:pPr marL="0" indent="0">
              <a:buNone/>
            </a:pPr>
            <a:r>
              <a:rPr lang="en-US" dirty="0"/>
              <a:t>Caso di studio: </a:t>
            </a:r>
          </a:p>
          <a:p>
            <a:pPr marL="0" indent="0">
              <a:buNone/>
            </a:pPr>
            <a:r>
              <a:rPr lang="en-US" dirty="0"/>
              <a:t>La più grande fuga di notizie di intelligence nella storia degli Stati Uniti è stata causata da un insider malintenzionato (un appaltatore IT autorizzato) che lavorava per la National Security Agency (NSA). Edward Snowden è riuscito a scaricare milioni di documenti relativi a programmi di raccolta di informazioni classificate. Nell'ambito del suo lavoro, aveva accesso autorizzato a enormi quantità di dati di sorveglianza elettronica. Successivamente, ha divulgato questo materiale classificato ai mass media. Da allora, ha rivelato informazioni su come la National Security Agency (NSA) hackera alleati e nemici. Questa divulgazione ha danneggiato le relazioni internazionali degli Stati Uniti e ha attirato una notevole attenzione sulle questioni di sicurezza correlate.</a:t>
            </a:r>
            <a:endParaRPr lang="de-DE" dirty="0"/>
          </a:p>
        </p:txBody>
      </p:sp>
      <p:pic>
        <p:nvPicPr>
          <p:cNvPr id="5" name="Grafik 4">
            <a:extLst>
              <a:ext uri="{FF2B5EF4-FFF2-40B4-BE49-F238E27FC236}">
                <a16:creationId xmlns:a16="http://schemas.microsoft.com/office/drawing/2014/main" id="{D812B397-161D-401E-BE1D-066013500C45}"/>
              </a:ext>
            </a:extLst>
          </p:cNvPr>
          <p:cNvPicPr>
            <a:picLocks noChangeAspect="1"/>
          </p:cNvPicPr>
          <p:nvPr/>
        </p:nvPicPr>
        <p:blipFill>
          <a:blip r:embed="rId3"/>
          <a:stretch>
            <a:fillRect/>
          </a:stretch>
        </p:blipFill>
        <p:spPr>
          <a:xfrm>
            <a:off x="9333177" y="0"/>
            <a:ext cx="5297224" cy="6435732"/>
          </a:xfrm>
          <a:prstGeom prst="rect">
            <a:avLst/>
          </a:prstGeom>
        </p:spPr>
      </p:pic>
      <p:sp>
        <p:nvSpPr>
          <p:cNvPr id="6" name="Textfeld 5">
            <a:extLst>
              <a:ext uri="{FF2B5EF4-FFF2-40B4-BE49-F238E27FC236}">
                <a16:creationId xmlns:a16="http://schemas.microsoft.com/office/drawing/2014/main" id="{A6DCE051-B36F-D9CE-03C5-3D0A972C626D}"/>
              </a:ext>
            </a:extLst>
          </p:cNvPr>
          <p:cNvSpPr txBox="1"/>
          <p:nvPr/>
        </p:nvSpPr>
        <p:spPr>
          <a:xfrm>
            <a:off x="9443258" y="6652283"/>
            <a:ext cx="5187142" cy="424732"/>
          </a:xfrm>
          <a:prstGeom prst="rect">
            <a:avLst/>
          </a:prstGeom>
          <a:noFill/>
        </p:spPr>
        <p:txBody>
          <a:bodyPr wrap="square">
            <a:spAutoFit/>
          </a:bodyPr>
          <a:lstStyle/>
          <a:p>
            <a:pPr defTabSz="1097280"/>
            <a:r>
              <a:rPr lang="de-DE" sz="2160" dirty="0">
                <a:solidFill>
                  <a:prstClr val="black"/>
                </a:solidFill>
                <a:latin typeface="Calibri" panose="020F0502020204030204"/>
                <a:hlinkClick r:id="rId4"/>
              </a:rPr>
              <a:t>Operazione </a:t>
            </a:r>
            <a:r>
              <a:rPr lang="de-DE" sz="2160" dirty="0" err="1">
                <a:solidFill>
                  <a:prstClr val="black"/>
                </a:solidFill>
                <a:latin typeface="Calibri" panose="020F0502020204030204"/>
                <a:hlinkClick r:id="rId4"/>
              </a:rPr>
              <a:t>Socialista </a:t>
            </a:r>
            <a:r>
              <a:rPr lang="de-DE" sz="2160" dirty="0">
                <a:solidFill>
                  <a:prstClr val="black"/>
                </a:solidFill>
                <a:latin typeface="Calibri" panose="020F0502020204030204"/>
                <a:hlinkClick r:id="rId4"/>
              </a:rPr>
              <a:t>– Diari della Darknet</a:t>
            </a:r>
            <a:endParaRPr lang="de-DE" sz="2160" dirty="0">
              <a:solidFill>
                <a:prstClr val="black"/>
              </a:solidFill>
              <a:latin typeface="Calibri" panose="020F0502020204030204"/>
            </a:endParaRPr>
          </a:p>
        </p:txBody>
      </p:sp>
      <p:pic>
        <p:nvPicPr>
          <p:cNvPr id="8" name="Grafik 7">
            <a:extLst>
              <a:ext uri="{FF2B5EF4-FFF2-40B4-BE49-F238E27FC236}">
                <a16:creationId xmlns:a16="http://schemas.microsoft.com/office/drawing/2014/main" id="{390343F1-508C-1246-67E7-D385E58ED471}"/>
              </a:ext>
            </a:extLst>
          </p:cNvPr>
          <p:cNvPicPr>
            <a:picLocks noChangeAspect="1"/>
          </p:cNvPicPr>
          <p:nvPr/>
        </p:nvPicPr>
        <p:blipFill>
          <a:blip r:embed="rId5"/>
          <a:stretch>
            <a:fillRect/>
          </a:stretch>
        </p:blipFill>
        <p:spPr>
          <a:xfrm>
            <a:off x="950874" y="6652283"/>
            <a:ext cx="6918509" cy="1339378"/>
          </a:xfrm>
          <a:prstGeom prst="rect">
            <a:avLst/>
          </a:prstGeom>
          <a:ln>
            <a:solidFill>
              <a:srgbClr val="FF0000"/>
            </a:solidFill>
          </a:ln>
        </p:spPr>
      </p:pic>
    </p:spTree>
    <p:extLst>
      <p:ext uri="{BB962C8B-B14F-4D97-AF65-F5344CB8AC3E}">
        <p14:creationId xmlns:p14="http://schemas.microsoft.com/office/powerpoint/2010/main" val="37358070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2" name="Title 1">
            <a:extLst>
              <a:ext uri="{FF2B5EF4-FFF2-40B4-BE49-F238E27FC236}">
                <a16:creationId xmlns:a16="http://schemas.microsoft.com/office/drawing/2014/main" id="{FF4A97A4-486B-D820-4EA6-7903282A1742}"/>
              </a:ext>
            </a:extLst>
          </p:cNvPr>
          <p:cNvSpPr>
            <a:spLocks noGrp="1"/>
          </p:cNvSpPr>
          <p:nvPr>
            <p:ph type="title"/>
          </p:nvPr>
        </p:nvSpPr>
        <p:spPr>
          <a:xfrm>
            <a:off x="1005841" y="538465"/>
            <a:ext cx="5649205" cy="1470780"/>
          </a:xfrm>
        </p:spPr>
        <p:txBody>
          <a:bodyPr anchor="b">
            <a:normAutofit/>
          </a:bodyPr>
          <a:lstStyle/>
          <a:p>
            <a:r>
              <a:rPr lang="de-DE" sz="3480">
                <a:solidFill>
                  <a:schemeClr val="bg1"/>
                </a:solidFill>
                <a:latin typeface="LinLibertineTB"/>
              </a:rPr>
              <a:t>MITIGAZIONE DELLE MINACCE INTERNE</a:t>
            </a:r>
            <a:br>
              <a:rPr lang="de-DE" sz="3480">
                <a:solidFill>
                  <a:schemeClr val="bg1"/>
                </a:solidFill>
                <a:latin typeface="LinLibertineTB"/>
              </a:rPr>
            </a:br>
            <a:endParaRPr lang="en-GB" sz="3480">
              <a:solidFill>
                <a:schemeClr val="bg1"/>
              </a:solidFill>
            </a:endParaRPr>
          </a:p>
        </p:txBody>
      </p:sp>
      <p:cxnSp>
        <p:nvCxnSpPr>
          <p:cNvPr id="20"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98248" y="2099707"/>
            <a:ext cx="566196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D1631F5F-7A48-DB67-D8C9-99036E32A328}"/>
              </a:ext>
            </a:extLst>
          </p:cNvPr>
          <p:cNvSpPr>
            <a:spLocks noGrp="1"/>
          </p:cNvSpPr>
          <p:nvPr>
            <p:ph idx="1"/>
          </p:nvPr>
        </p:nvSpPr>
        <p:spPr>
          <a:xfrm>
            <a:off x="1077323" y="2291030"/>
            <a:ext cx="5503816" cy="4377252"/>
          </a:xfrm>
        </p:spPr>
        <p:txBody>
          <a:bodyPr>
            <a:normAutofit/>
          </a:bodyPr>
          <a:lstStyle/>
          <a:p>
            <a:r>
              <a:rPr lang="en-US" sz="1680">
                <a:solidFill>
                  <a:schemeClr val="bg1"/>
                </a:solidFill>
                <a:latin typeface="LinLibertineT"/>
              </a:rPr>
              <a:t>È possibile identificare due categorie di mitigazione delle minacce interne</a:t>
            </a:r>
          </a:p>
          <a:p>
            <a:r>
              <a:rPr lang="en-US" sz="1680">
                <a:solidFill>
                  <a:schemeClr val="bg1"/>
                </a:solidFill>
                <a:latin typeface="LinLibertineT"/>
              </a:rPr>
              <a:t>a) approcci tecnici, come IDS, SIEM, DLP, ACS e honey-token.</a:t>
            </a:r>
          </a:p>
          <a:p>
            <a:r>
              <a:rPr lang="en-US" sz="1680">
                <a:solidFill>
                  <a:schemeClr val="bg1"/>
                </a:solidFill>
                <a:latin typeface="LinLibertineT"/>
              </a:rPr>
              <a:t>b) approcci di mitigazione non tecnici, come la previsione psicologica, la formazione e la sensibilizzazione in materia di sicurezza,</a:t>
            </a:r>
          </a:p>
          <a:p>
            <a:r>
              <a:rPr lang="en-US" sz="1680">
                <a:solidFill>
                  <a:schemeClr val="bg1"/>
                </a:solidFill>
                <a:latin typeface="LinLibertineT"/>
              </a:rPr>
              <a:t>politiche di sicurezza delle informazioni e il modello ibrido di previsione delle minacce interne. Questa categorizzazione è fondamentale per un'organizzazione come metodo per moderare questi problemi di minacce interne. </a:t>
            </a:r>
          </a:p>
          <a:p>
            <a:r>
              <a:rPr lang="en-US" sz="1680">
                <a:solidFill>
                  <a:schemeClr val="bg1"/>
                </a:solidFill>
                <a:latin typeface="LinLibertineT"/>
              </a:rPr>
              <a:t>Secondo la tabella 2, la maggior parte delle organizzazioni utilizza misure di mitigazione non tecniche per ridurre queste minacce interne, come lo sviluppo di capacità e l'analisi del comportamento degli utenti (UBA).</a:t>
            </a:r>
            <a:endParaRPr lang="de-DE" sz="1680">
              <a:solidFill>
                <a:schemeClr val="bg1"/>
              </a:solidFill>
            </a:endParaRPr>
          </a:p>
          <a:p>
            <a:endParaRPr lang="en-GB" sz="1680">
              <a:solidFill>
                <a:schemeClr val="bg1"/>
              </a:solidFill>
            </a:endParaRPr>
          </a:p>
        </p:txBody>
      </p:sp>
      <p:cxnSp>
        <p:nvCxnSpPr>
          <p:cNvPr id="22"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00833" y="6849206"/>
            <a:ext cx="56567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D08FEC6F-5232-47CD-B28F-141E03F7D5B1}"/>
              </a:ext>
            </a:extLst>
          </p:cNvPr>
          <p:cNvPicPr>
            <a:picLocks noChangeAspect="1"/>
          </p:cNvPicPr>
          <p:nvPr/>
        </p:nvPicPr>
        <p:blipFill>
          <a:blip r:embed="rId3"/>
          <a:stretch>
            <a:fillRect/>
          </a:stretch>
        </p:blipFill>
        <p:spPr>
          <a:xfrm>
            <a:off x="7830544" y="2207025"/>
            <a:ext cx="6799856" cy="3815550"/>
          </a:xfrm>
          <a:prstGeom prst="rect">
            <a:avLst/>
          </a:prstGeom>
        </p:spPr>
      </p:pic>
      <p:grpSp>
        <p:nvGrpSpPr>
          <p:cNvPr id="3" name="Group 2">
            <a:extLst>
              <a:ext uri="{FF2B5EF4-FFF2-40B4-BE49-F238E27FC236}">
                <a16:creationId xmlns:a16="http://schemas.microsoft.com/office/drawing/2014/main" id="{E4857707-B396-DC9F-B38D-C44DF95FAE7E}"/>
              </a:ext>
            </a:extLst>
          </p:cNvPr>
          <p:cNvGrpSpPr/>
          <p:nvPr/>
        </p:nvGrpSpPr>
        <p:grpSpPr>
          <a:xfrm>
            <a:off x="10972801" y="7594540"/>
            <a:ext cx="2591913" cy="481557"/>
            <a:chOff x="5179092" y="5483822"/>
            <a:chExt cx="3294001" cy="612000"/>
          </a:xfrm>
        </p:grpSpPr>
        <p:pic>
          <p:nvPicPr>
            <p:cNvPr id="7" name="Picture 6">
              <a:extLst>
                <a:ext uri="{FF2B5EF4-FFF2-40B4-BE49-F238E27FC236}">
                  <a16:creationId xmlns:a16="http://schemas.microsoft.com/office/drawing/2014/main" id="{7CFDFEA3-F19C-9AA7-29CD-47865757FB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80CC612B-270E-5F49-5C3E-7FF48D96C0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29903864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black"/>
              </a:solidFill>
              <a:latin typeface="Calibri" panose="020F0502020204030204"/>
            </a:endParaRPr>
          </a:p>
        </p:txBody>
      </p:sp>
      <p:sp>
        <p:nvSpPr>
          <p:cNvPr id="2" name="Titel 1">
            <a:extLst>
              <a:ext uri="{FF2B5EF4-FFF2-40B4-BE49-F238E27FC236}">
                <a16:creationId xmlns:a16="http://schemas.microsoft.com/office/drawing/2014/main" id="{BED59B27-9890-45BC-B92F-FDD225C15847}"/>
              </a:ext>
            </a:extLst>
          </p:cNvPr>
          <p:cNvSpPr>
            <a:spLocks noGrp="1"/>
          </p:cNvSpPr>
          <p:nvPr>
            <p:ph type="title"/>
          </p:nvPr>
        </p:nvSpPr>
        <p:spPr>
          <a:xfrm>
            <a:off x="1005840" y="803910"/>
            <a:ext cx="5410735" cy="1590676"/>
          </a:xfrm>
        </p:spPr>
        <p:txBody>
          <a:bodyPr anchor="b">
            <a:normAutofit/>
          </a:bodyPr>
          <a:lstStyle/>
          <a:p>
            <a:pPr algn="r"/>
            <a:r>
              <a:rPr lang="en-US" sz="4080">
                <a:solidFill>
                  <a:schemeClr val="bg1"/>
                </a:solidFill>
              </a:rPr>
              <a:t>Controlli tecnici per identificare </a:t>
            </a:r>
            <a:r>
              <a:rPr lang="de-DE" sz="4080">
                <a:solidFill>
                  <a:schemeClr val="bg1"/>
                </a:solidFill>
              </a:rPr>
              <a:t>le minacce</a:t>
            </a:r>
            <a:r>
              <a:rPr lang="en-US" sz="4080">
                <a:solidFill>
                  <a:schemeClr val="bg1"/>
                </a:solidFill>
              </a:rPr>
              <a:t> interne</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1452" y="2431608"/>
            <a:ext cx="62651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FA9F48AD-39EC-466B-AC22-BDDF47D24F2E}"/>
              </a:ext>
            </a:extLst>
          </p:cNvPr>
          <p:cNvSpPr>
            <a:spLocks noGrp="1"/>
          </p:cNvSpPr>
          <p:nvPr>
            <p:ph idx="1"/>
          </p:nvPr>
        </p:nvSpPr>
        <p:spPr>
          <a:xfrm>
            <a:off x="1671201" y="2878748"/>
            <a:ext cx="11287999" cy="4231373"/>
          </a:xfrm>
        </p:spPr>
        <p:txBody>
          <a:bodyPr>
            <a:normAutofit/>
          </a:bodyPr>
          <a:lstStyle/>
          <a:p>
            <a:r>
              <a:rPr lang="en-US" sz="2280">
                <a:solidFill>
                  <a:schemeClr val="bg1"/>
                </a:solidFill>
              </a:rPr>
              <a:t>Al fine di identificare e isolare un insider, qualsiasi attività correlata dovrebbe essere riconosciuta come sospetta o dannosa. Gli approcci che affrontano questo problema solo da un punto di vista tecnico non possono includere la parte sostanziale del comportamento umano. I controlli tecnici più appropriati combinano il monitoraggio delle attività dannose con le caratteristiche comportamentali dell'insider. </a:t>
            </a:r>
          </a:p>
          <a:p>
            <a:r>
              <a:rPr lang="en-US" sz="2280">
                <a:solidFill>
                  <a:schemeClr val="bg1"/>
                </a:solidFill>
              </a:rPr>
              <a:t>È possibile identificare due categorie principali:</a:t>
            </a:r>
          </a:p>
          <a:p>
            <a:pPr lvl="1"/>
            <a:r>
              <a:rPr lang="en-US" sz="2280">
                <a:solidFill>
                  <a:schemeClr val="bg1"/>
                </a:solidFill>
              </a:rPr>
              <a:t>La prima consiste nel monitoraggio degli eventi e applica metodi per distinguere le attività non autorizzate da quelle autorizzate, mentre la seconda si concentra sul comportamento dell'utente e cerca di riconoscere l'intenzione di un insider di compiere un'attività dannosa o un attacco. </a:t>
            </a:r>
          </a:p>
          <a:p>
            <a:r>
              <a:rPr lang="en-US" sz="2280">
                <a:solidFill>
                  <a:schemeClr val="bg1"/>
                </a:solidFill>
              </a:rPr>
              <a:t>Per coprire tutti i tipi di attività, gli strumenti di controllo tecnico potrebbero essere implementati su reti, host e cloud.</a:t>
            </a:r>
            <a:endParaRPr lang="de-DE" sz="228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447" y="138232"/>
            <a:ext cx="14327506" cy="795313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nvGrpSpPr>
          <p:cNvPr id="4" name="Group 3">
            <a:extLst>
              <a:ext uri="{FF2B5EF4-FFF2-40B4-BE49-F238E27FC236}">
                <a16:creationId xmlns:a16="http://schemas.microsoft.com/office/drawing/2014/main" id="{1F9A346B-596F-CEE0-9EC5-AB24C28113F3}"/>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5C388064-1DB8-FFDF-5691-439F0ABF49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C8DD8F5E-ED76-BA48-7955-AE35A3A48B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23201398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5" name="Grafik 4">
            <a:extLst>
              <a:ext uri="{FF2B5EF4-FFF2-40B4-BE49-F238E27FC236}">
                <a16:creationId xmlns:a16="http://schemas.microsoft.com/office/drawing/2014/main" id="{D9641925-FEA1-5606-2443-2FB3DD868D96}"/>
              </a:ext>
            </a:extLst>
          </p:cNvPr>
          <p:cNvPicPr>
            <a:picLocks noChangeAspect="1"/>
          </p:cNvPicPr>
          <p:nvPr/>
        </p:nvPicPr>
        <p:blipFill>
          <a:blip r:embed="rId3">
            <a:alphaModFix amt="40000"/>
          </a:blip>
          <a:srcRect t="2597"/>
          <a:stretch/>
        </p:blipFill>
        <p:spPr>
          <a:xfrm>
            <a:off x="25" y="12"/>
            <a:ext cx="14630375" cy="8229588"/>
          </a:xfrm>
          <a:prstGeom prst="rect">
            <a:avLst/>
          </a:prstGeom>
        </p:spPr>
      </p:pic>
      <p:sp>
        <p:nvSpPr>
          <p:cNvPr id="2" name="Titel 1">
            <a:extLst>
              <a:ext uri="{FF2B5EF4-FFF2-40B4-BE49-F238E27FC236}">
                <a16:creationId xmlns:a16="http://schemas.microsoft.com/office/drawing/2014/main" id="{D3D74588-30D7-45B9-83E1-B74C9D337282}"/>
              </a:ext>
            </a:extLst>
          </p:cNvPr>
          <p:cNvSpPr>
            <a:spLocks noGrp="1"/>
          </p:cNvSpPr>
          <p:nvPr>
            <p:ph type="title"/>
          </p:nvPr>
        </p:nvSpPr>
        <p:spPr>
          <a:xfrm>
            <a:off x="1009499" y="1130198"/>
            <a:ext cx="12607747" cy="2468880"/>
          </a:xfrm>
        </p:spPr>
        <p:txBody>
          <a:bodyPr anchor="b">
            <a:normAutofit/>
          </a:bodyPr>
          <a:lstStyle/>
          <a:p>
            <a:r>
              <a:rPr lang="en-US" sz="6000">
                <a:solidFill>
                  <a:schemeClr val="bg1"/>
                </a:solidFill>
              </a:rPr>
              <a:t>Sistemi di rilevamento delle intrusioni (IDS)</a:t>
            </a:r>
            <a:endParaRPr lang="de-DE" sz="6000">
              <a:solidFill>
                <a:schemeClr val="bg1"/>
              </a:solidFill>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4168" y="416149"/>
            <a:ext cx="175565" cy="844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498" y="3889442"/>
            <a:ext cx="12607747" cy="21946"/>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D3ACBA3C-1845-466D-AB7E-A53810216FCA}"/>
              </a:ext>
            </a:extLst>
          </p:cNvPr>
          <p:cNvSpPr>
            <a:spLocks noGrp="1"/>
          </p:cNvSpPr>
          <p:nvPr>
            <p:ph idx="1"/>
          </p:nvPr>
        </p:nvSpPr>
        <p:spPr>
          <a:xfrm>
            <a:off x="1009498" y="4202582"/>
            <a:ext cx="12607747" cy="3204058"/>
          </a:xfrm>
        </p:spPr>
        <p:txBody>
          <a:bodyPr>
            <a:normAutofit/>
          </a:bodyPr>
          <a:lstStyle/>
          <a:p>
            <a:pPr>
              <a:buFont typeface="Calibri" panose="020F0502020204030204" pitchFamily="34" charset="0"/>
              <a:buChar char="⁻"/>
            </a:pPr>
            <a:r>
              <a:rPr lang="en-US" sz="2400">
                <a:solidFill>
                  <a:schemeClr val="bg1"/>
                </a:solidFill>
              </a:rPr>
              <a:t>L'attenzione principale è rivolta agli aggressori esterni!</a:t>
            </a:r>
          </a:p>
          <a:p>
            <a:pPr>
              <a:buFont typeface="Calibri" panose="020F0502020204030204" pitchFamily="34" charset="0"/>
              <a:buChar char="⁻"/>
            </a:pPr>
            <a:r>
              <a:rPr lang="en-US" sz="2400">
                <a:solidFill>
                  <a:schemeClr val="bg1"/>
                </a:solidFill>
              </a:rPr>
              <a:t>Le informazioni acquisite necessarie per il processo di rilevamento sono solitamente molto voluminose e richiedono quindi un'ulteriore elaborazione per ridurne la quantità.</a:t>
            </a:r>
          </a:p>
          <a:p>
            <a:pPr>
              <a:buFont typeface="Calibri" panose="020F0502020204030204" pitchFamily="34" charset="0"/>
              <a:buChar char="⁻"/>
            </a:pPr>
            <a:r>
              <a:rPr lang="en-US" sz="2400">
                <a:solidFill>
                  <a:schemeClr val="bg1"/>
                </a:solidFill>
              </a:rPr>
              <a:t>Tuttavia, un IDS presenta gravi limitazioni nel gestire le minacce interne, come un numero elevato di falsi allarmi, file di log del database di dimensioni enormi e la necessità che un amministratore analizzi continuamente il traffico e il comportamento degli utenti. </a:t>
            </a:r>
          </a:p>
          <a:p>
            <a:pPr>
              <a:buFont typeface="Calibri" panose="020F0502020204030204" pitchFamily="34" charset="0"/>
              <a:buChar char="⁻"/>
            </a:pPr>
            <a:r>
              <a:rPr lang="en-US" sz="2400">
                <a:solidFill>
                  <a:schemeClr val="bg1"/>
                </a:solidFill>
              </a:rPr>
              <a:t>Mancanza di monitoraggio del traffico crittografato. Di conseguenza, gli IDS non sono la soluzione ideale per rilevare gli insider, ma si concentrano principalmente sugli </a:t>
            </a:r>
            <a:r>
              <a:rPr lang="de-DE" sz="2400">
                <a:solidFill>
                  <a:schemeClr val="bg1"/>
                </a:solidFill>
              </a:rPr>
              <a:t>aggressori esterni.</a:t>
            </a:r>
          </a:p>
        </p:txBody>
      </p:sp>
      <p:grpSp>
        <p:nvGrpSpPr>
          <p:cNvPr id="4" name="Group 3">
            <a:extLst>
              <a:ext uri="{FF2B5EF4-FFF2-40B4-BE49-F238E27FC236}">
                <a16:creationId xmlns:a16="http://schemas.microsoft.com/office/drawing/2014/main" id="{486B28AB-A6C2-6B4C-A9C8-BB753C0BFBFF}"/>
              </a:ext>
            </a:extLst>
          </p:cNvPr>
          <p:cNvGrpSpPr/>
          <p:nvPr/>
        </p:nvGrpSpPr>
        <p:grpSpPr>
          <a:xfrm>
            <a:off x="10972801" y="7594540"/>
            <a:ext cx="2591913" cy="481557"/>
            <a:chOff x="5179092" y="5483822"/>
            <a:chExt cx="3294001" cy="612000"/>
          </a:xfrm>
        </p:grpSpPr>
        <p:pic>
          <p:nvPicPr>
            <p:cNvPr id="7" name="Picture 6">
              <a:extLst>
                <a:ext uri="{FF2B5EF4-FFF2-40B4-BE49-F238E27FC236}">
                  <a16:creationId xmlns:a16="http://schemas.microsoft.com/office/drawing/2014/main" id="{9E41169D-36DF-BEFE-BF48-E795AD64EF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1D9662BC-4D22-3A73-DC22-6F4EBF9AE4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6927955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rgbClr val="303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15" y="576072"/>
            <a:ext cx="13485571" cy="70774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7" name="Grafik 6">
            <a:extLst>
              <a:ext uri="{FF2B5EF4-FFF2-40B4-BE49-F238E27FC236}">
                <a16:creationId xmlns:a16="http://schemas.microsoft.com/office/drawing/2014/main" id="{A6B244E8-AA1F-978E-AE75-AAD2F7C66B2E}"/>
              </a:ext>
            </a:extLst>
          </p:cNvPr>
          <p:cNvPicPr>
            <a:picLocks noChangeAspect="1"/>
          </p:cNvPicPr>
          <p:nvPr/>
        </p:nvPicPr>
        <p:blipFill>
          <a:blip r:embed="rId2"/>
          <a:stretch>
            <a:fillRect/>
          </a:stretch>
        </p:blipFill>
        <p:spPr>
          <a:xfrm>
            <a:off x="792978" y="772161"/>
            <a:ext cx="13044444" cy="6685279"/>
          </a:xfrm>
          <a:prstGeom prst="rect">
            <a:avLst/>
          </a:prstGeom>
        </p:spPr>
      </p:pic>
      <p:grpSp>
        <p:nvGrpSpPr>
          <p:cNvPr id="2" name="Group 1">
            <a:extLst>
              <a:ext uri="{FF2B5EF4-FFF2-40B4-BE49-F238E27FC236}">
                <a16:creationId xmlns:a16="http://schemas.microsoft.com/office/drawing/2014/main" id="{8A7090C8-89D9-6135-7EF1-EA58BA37B72F}"/>
              </a:ext>
            </a:extLst>
          </p:cNvPr>
          <p:cNvGrpSpPr/>
          <p:nvPr/>
        </p:nvGrpSpPr>
        <p:grpSpPr>
          <a:xfrm>
            <a:off x="10972801" y="7594540"/>
            <a:ext cx="2591913" cy="481557"/>
            <a:chOff x="5179092" y="5483822"/>
            <a:chExt cx="3294001" cy="612000"/>
          </a:xfrm>
        </p:grpSpPr>
        <p:pic>
          <p:nvPicPr>
            <p:cNvPr id="4" name="Picture 3">
              <a:extLst>
                <a:ext uri="{FF2B5EF4-FFF2-40B4-BE49-F238E27FC236}">
                  <a16:creationId xmlns:a16="http://schemas.microsoft.com/office/drawing/2014/main" id="{332D052B-8D72-C9D5-07DA-3286923267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CA9DC461-77D9-627D-2ED4-769A0DD974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0035337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5" name="Picture 4">
            <a:extLst>
              <a:ext uri="{FF2B5EF4-FFF2-40B4-BE49-F238E27FC236}">
                <a16:creationId xmlns:a16="http://schemas.microsoft.com/office/drawing/2014/main" id="{2A6248F5-549A-C802-9CEC-5812D4B9AA17}"/>
              </a:ext>
            </a:extLst>
          </p:cNvPr>
          <p:cNvPicPr>
            <a:picLocks noChangeAspect="1"/>
          </p:cNvPicPr>
          <p:nvPr/>
        </p:nvPicPr>
        <p:blipFill>
          <a:blip r:embed="rId3">
            <a:alphaModFix amt="40000"/>
          </a:blip>
          <a:srcRect/>
          <a:stretch/>
        </p:blipFill>
        <p:spPr>
          <a:xfrm>
            <a:off x="25" y="12"/>
            <a:ext cx="14630375" cy="8229588"/>
          </a:xfrm>
          <a:prstGeom prst="rect">
            <a:avLst/>
          </a:prstGeom>
        </p:spPr>
      </p:pic>
      <p:sp>
        <p:nvSpPr>
          <p:cNvPr id="2" name="Titel 1">
            <a:extLst>
              <a:ext uri="{FF2B5EF4-FFF2-40B4-BE49-F238E27FC236}">
                <a16:creationId xmlns:a16="http://schemas.microsoft.com/office/drawing/2014/main" id="{8B668626-840A-4BC3-8C97-CF71CC2617C5}"/>
              </a:ext>
            </a:extLst>
          </p:cNvPr>
          <p:cNvSpPr>
            <a:spLocks noGrp="1"/>
          </p:cNvSpPr>
          <p:nvPr>
            <p:ph type="title"/>
          </p:nvPr>
        </p:nvSpPr>
        <p:spPr>
          <a:xfrm>
            <a:off x="1009499" y="1130198"/>
            <a:ext cx="12607747" cy="2468880"/>
          </a:xfrm>
        </p:spPr>
        <p:txBody>
          <a:bodyPr anchor="b">
            <a:normAutofit/>
          </a:bodyPr>
          <a:lstStyle/>
          <a:p>
            <a:r>
              <a:rPr lang="en-US" sz="6000">
                <a:solidFill>
                  <a:schemeClr val="bg1"/>
                </a:solidFill>
              </a:rPr>
              <a:t>Gestione delle informazioni e degli eventi di sicurezza (SIEM)</a:t>
            </a:r>
            <a:endParaRPr lang="de-DE" sz="6000">
              <a:solidFill>
                <a:schemeClr val="bg1"/>
              </a:solidFill>
            </a:endParaRP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4168" y="416149"/>
            <a:ext cx="175565" cy="844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498" y="3889442"/>
            <a:ext cx="12607747" cy="21946"/>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E9CD3F04-B4D9-498B-A5E4-3690DD76F7BC}"/>
              </a:ext>
            </a:extLst>
          </p:cNvPr>
          <p:cNvSpPr>
            <a:spLocks noGrp="1"/>
          </p:cNvSpPr>
          <p:nvPr>
            <p:ph idx="1"/>
          </p:nvPr>
        </p:nvSpPr>
        <p:spPr>
          <a:xfrm>
            <a:off x="1009498" y="4202582"/>
            <a:ext cx="12607747" cy="3204058"/>
          </a:xfrm>
        </p:spPr>
        <p:txBody>
          <a:bodyPr>
            <a:normAutofit/>
          </a:bodyPr>
          <a:lstStyle/>
          <a:p>
            <a:pPr>
              <a:buFont typeface="Calibri" panose="020F0502020204030204" pitchFamily="34" charset="0"/>
              <a:buChar char="⁺"/>
            </a:pPr>
            <a:r>
              <a:rPr lang="en-US" sz="2400">
                <a:solidFill>
                  <a:schemeClr val="bg1"/>
                </a:solidFill>
              </a:rPr>
              <a:t>un'unica piattaforma di gestione</a:t>
            </a:r>
          </a:p>
          <a:p>
            <a:pPr>
              <a:buFont typeface="Calibri" panose="020F0502020204030204" pitchFamily="34" charset="0"/>
              <a:buChar char="⁺"/>
            </a:pPr>
            <a:r>
              <a:rPr lang="en-US" sz="2400">
                <a:solidFill>
                  <a:schemeClr val="bg1"/>
                </a:solidFill>
              </a:rPr>
              <a:t>raccoglie informazioni attraverso canali di rete sicuri e, tra le altre cose, una serie di registri relativi alla sicurezza, registri delle workstation e registri delle applicazioni (ad esempio di workstation client, server, sistemi antivirus, dispositivi di rete, honeypot, firewall, IDS). </a:t>
            </a:r>
          </a:p>
          <a:p>
            <a:pPr>
              <a:buFont typeface="Calibri" panose="020F0502020204030204" pitchFamily="34" charset="0"/>
              <a:buChar char="⁺"/>
            </a:pPr>
            <a:r>
              <a:rPr lang="en-US" sz="2400">
                <a:solidFill>
                  <a:schemeClr val="bg1"/>
                </a:solidFill>
              </a:rPr>
              <a:t>correlare tutte queste informazioni</a:t>
            </a:r>
          </a:p>
          <a:p>
            <a:pPr>
              <a:buFont typeface="Calibri" panose="020F0502020204030204" pitchFamily="34" charset="0"/>
              <a:buChar char="⁺"/>
            </a:pPr>
            <a:r>
              <a:rPr lang="en-US" sz="2400">
                <a:solidFill>
                  <a:schemeClr val="bg1"/>
                </a:solidFill>
              </a:rPr>
              <a:t>l'amministratore della sicurezza può tentare di identificare possibili attività interne prima che danneggino il sistema. </a:t>
            </a:r>
          </a:p>
          <a:p>
            <a:pPr>
              <a:buFont typeface="Calibri" panose="020F0502020204030204" pitchFamily="34" charset="0"/>
              <a:buChar char="⁺"/>
            </a:pPr>
            <a:r>
              <a:rPr lang="en-US" sz="2400">
                <a:solidFill>
                  <a:schemeClr val="bg1"/>
                </a:solidFill>
              </a:rPr>
              <a:t>Dopo un incidente, può condurre un'analisi forense.</a:t>
            </a:r>
            <a:endParaRPr lang="de-DE" sz="2400">
              <a:solidFill>
                <a:schemeClr val="bg1"/>
              </a:solidFill>
            </a:endParaRPr>
          </a:p>
        </p:txBody>
      </p:sp>
      <p:grpSp>
        <p:nvGrpSpPr>
          <p:cNvPr id="4" name="Group 3">
            <a:extLst>
              <a:ext uri="{FF2B5EF4-FFF2-40B4-BE49-F238E27FC236}">
                <a16:creationId xmlns:a16="http://schemas.microsoft.com/office/drawing/2014/main" id="{661333DF-CC28-FBB3-3FAA-CAB6033050DC}"/>
              </a:ext>
            </a:extLst>
          </p:cNvPr>
          <p:cNvGrpSpPr/>
          <p:nvPr/>
        </p:nvGrpSpPr>
        <p:grpSpPr>
          <a:xfrm>
            <a:off x="10972801" y="7594540"/>
            <a:ext cx="2591913" cy="481557"/>
            <a:chOff x="5179092" y="5483822"/>
            <a:chExt cx="3294001" cy="612000"/>
          </a:xfrm>
        </p:grpSpPr>
        <p:pic>
          <p:nvPicPr>
            <p:cNvPr id="7" name="Picture 6">
              <a:extLst>
                <a:ext uri="{FF2B5EF4-FFF2-40B4-BE49-F238E27FC236}">
                  <a16:creationId xmlns:a16="http://schemas.microsoft.com/office/drawing/2014/main" id="{51F382A5-E209-9645-C560-FC4D4B344B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2DCD3BEF-5FA4-0D5A-C0A9-2E1E83ECA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3149604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199940" y="-3199425"/>
            <a:ext cx="8229600" cy="1462948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0"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773" y="0"/>
            <a:ext cx="10885015" cy="8229086"/>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379389" y="-2023008"/>
            <a:ext cx="5873477" cy="14632255"/>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nvGrpSpPr>
          <p:cNvPr id="11" name="Gruppieren 10">
            <a:extLst>
              <a:ext uri="{FF2B5EF4-FFF2-40B4-BE49-F238E27FC236}">
                <a16:creationId xmlns:a16="http://schemas.microsoft.com/office/drawing/2014/main" id="{0715A57E-EBFD-D402-6EF4-4FC94481DFAA}"/>
              </a:ext>
            </a:extLst>
          </p:cNvPr>
          <p:cNvGrpSpPr/>
          <p:nvPr/>
        </p:nvGrpSpPr>
        <p:grpSpPr>
          <a:xfrm>
            <a:off x="548641" y="1010519"/>
            <a:ext cx="13533121" cy="6208562"/>
            <a:chOff x="656360" y="585025"/>
            <a:chExt cx="7278255" cy="3124885"/>
          </a:xfrm>
        </p:grpSpPr>
        <p:pic>
          <p:nvPicPr>
            <p:cNvPr id="4" name="Grafik 3">
              <a:extLst>
                <a:ext uri="{FF2B5EF4-FFF2-40B4-BE49-F238E27FC236}">
                  <a16:creationId xmlns:a16="http://schemas.microsoft.com/office/drawing/2014/main" id="{1B06E1E8-F069-9BAB-F8FA-0C229A2505A4}"/>
                </a:ext>
              </a:extLst>
            </p:cNvPr>
            <p:cNvPicPr>
              <a:picLocks noChangeAspect="1"/>
            </p:cNvPicPr>
            <p:nvPr/>
          </p:nvPicPr>
          <p:blipFill>
            <a:blip r:embed="rId2"/>
            <a:stretch>
              <a:fillRect/>
            </a:stretch>
          </p:blipFill>
          <p:spPr>
            <a:xfrm>
              <a:off x="2552240" y="1403002"/>
              <a:ext cx="5363323" cy="819264"/>
            </a:xfrm>
            <a:prstGeom prst="rect">
              <a:avLst/>
            </a:prstGeom>
          </p:spPr>
        </p:pic>
        <p:pic>
          <p:nvPicPr>
            <p:cNvPr id="6" name="Grafik 5">
              <a:extLst>
                <a:ext uri="{FF2B5EF4-FFF2-40B4-BE49-F238E27FC236}">
                  <a16:creationId xmlns:a16="http://schemas.microsoft.com/office/drawing/2014/main" id="{CE01BE43-46F7-B3DB-B57F-5ED58F69D5C0}"/>
                </a:ext>
              </a:extLst>
            </p:cNvPr>
            <p:cNvPicPr>
              <a:picLocks noChangeAspect="1"/>
            </p:cNvPicPr>
            <p:nvPr/>
          </p:nvPicPr>
          <p:blipFill>
            <a:blip r:embed="rId3"/>
            <a:stretch>
              <a:fillRect/>
            </a:stretch>
          </p:blipFill>
          <p:spPr>
            <a:xfrm>
              <a:off x="2533186" y="2080908"/>
              <a:ext cx="5401429" cy="1629002"/>
            </a:xfrm>
            <a:prstGeom prst="rect">
              <a:avLst/>
            </a:prstGeom>
          </p:spPr>
        </p:pic>
        <p:pic>
          <p:nvPicPr>
            <p:cNvPr id="8" name="Grafik 7">
              <a:extLst>
                <a:ext uri="{FF2B5EF4-FFF2-40B4-BE49-F238E27FC236}">
                  <a16:creationId xmlns:a16="http://schemas.microsoft.com/office/drawing/2014/main" id="{9EBF7FD4-5563-7DAC-0842-85B34B20B795}"/>
                </a:ext>
              </a:extLst>
            </p:cNvPr>
            <p:cNvPicPr>
              <a:picLocks noChangeAspect="1"/>
            </p:cNvPicPr>
            <p:nvPr/>
          </p:nvPicPr>
          <p:blipFill>
            <a:blip r:embed="rId4"/>
            <a:stretch>
              <a:fillRect/>
            </a:stretch>
          </p:blipFill>
          <p:spPr>
            <a:xfrm>
              <a:off x="2979733" y="585025"/>
              <a:ext cx="4182059" cy="552527"/>
            </a:xfrm>
            <a:prstGeom prst="rect">
              <a:avLst/>
            </a:prstGeom>
          </p:spPr>
        </p:pic>
        <p:pic>
          <p:nvPicPr>
            <p:cNvPr id="10" name="Grafik 9">
              <a:extLst>
                <a:ext uri="{FF2B5EF4-FFF2-40B4-BE49-F238E27FC236}">
                  <a16:creationId xmlns:a16="http://schemas.microsoft.com/office/drawing/2014/main" id="{81B029F3-424F-2F33-78F8-D6606BB2687B}"/>
                </a:ext>
              </a:extLst>
            </p:cNvPr>
            <p:cNvPicPr>
              <a:picLocks noChangeAspect="1"/>
            </p:cNvPicPr>
            <p:nvPr/>
          </p:nvPicPr>
          <p:blipFill>
            <a:blip r:embed="rId5"/>
            <a:stretch>
              <a:fillRect/>
            </a:stretch>
          </p:blipFill>
          <p:spPr>
            <a:xfrm>
              <a:off x="656360" y="605389"/>
              <a:ext cx="1781424" cy="1848108"/>
            </a:xfrm>
            <a:prstGeom prst="rect">
              <a:avLst/>
            </a:prstGeom>
          </p:spPr>
        </p:pic>
      </p:grpSp>
      <p:grpSp>
        <p:nvGrpSpPr>
          <p:cNvPr id="2" name="Group 1">
            <a:extLst>
              <a:ext uri="{FF2B5EF4-FFF2-40B4-BE49-F238E27FC236}">
                <a16:creationId xmlns:a16="http://schemas.microsoft.com/office/drawing/2014/main" id="{80B8F1AA-B5C1-C0ED-F69F-87BB544E50B3}"/>
              </a:ext>
            </a:extLst>
          </p:cNvPr>
          <p:cNvGrpSpPr/>
          <p:nvPr/>
        </p:nvGrpSpPr>
        <p:grpSpPr>
          <a:xfrm>
            <a:off x="10972801" y="7594540"/>
            <a:ext cx="2591913" cy="481557"/>
            <a:chOff x="5179092" y="5483822"/>
            <a:chExt cx="3294001" cy="612000"/>
          </a:xfrm>
        </p:grpSpPr>
        <p:pic>
          <p:nvPicPr>
            <p:cNvPr id="5" name="Picture 4">
              <a:extLst>
                <a:ext uri="{FF2B5EF4-FFF2-40B4-BE49-F238E27FC236}">
                  <a16:creationId xmlns:a16="http://schemas.microsoft.com/office/drawing/2014/main" id="{4013AFB4-43BE-43A7-F14F-1BBE1776AD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FECBEFA1-70C0-1578-AFC6-8F2BA32B5B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5969795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9.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1" y="1692099"/>
            <a:ext cx="8229600" cy="484540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02" y="1704263"/>
            <a:ext cx="8229599" cy="4845407"/>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21508" y="4305703"/>
            <a:ext cx="3002375" cy="484540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602084" y="1163661"/>
            <a:ext cx="4680428" cy="5014750"/>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a:endParaRPr lang="en-US" sz="2160"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92111" y="1679932"/>
            <a:ext cx="8229604" cy="4845402"/>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5" name="Titel 1">
            <a:extLst>
              <a:ext uri="{FF2B5EF4-FFF2-40B4-BE49-F238E27FC236}">
                <a16:creationId xmlns:a16="http://schemas.microsoft.com/office/drawing/2014/main" id="{249074FD-0711-4FCA-841F-F581439A9A6B}"/>
              </a:ext>
            </a:extLst>
          </p:cNvPr>
          <p:cNvSpPr>
            <a:spLocks noGrp="1"/>
          </p:cNvSpPr>
          <p:nvPr>
            <p:ph type="title"/>
          </p:nvPr>
        </p:nvSpPr>
        <p:spPr>
          <a:xfrm>
            <a:off x="560067" y="704227"/>
            <a:ext cx="3841639" cy="4064996"/>
          </a:xfrm>
        </p:spPr>
        <p:txBody>
          <a:bodyPr vert="horz" lIns="109728" tIns="54864" rIns="109728" bIns="54864" rtlCol="0" anchor="b">
            <a:normAutofit/>
          </a:bodyPr>
          <a:lstStyle/>
          <a:p>
            <a:pPr algn="r"/>
            <a:r>
              <a:rPr lang="en-US" sz="4800">
                <a:solidFill>
                  <a:srgbClr val="FFFFFF"/>
                </a:solidFill>
              </a:rPr>
              <a:t>Prevenzione della perdita di dati (DLP)</a:t>
            </a:r>
          </a:p>
        </p:txBody>
      </p:sp>
      <p:sp>
        <p:nvSpPr>
          <p:cNvPr id="4" name="Rechteck 3">
            <a:extLst>
              <a:ext uri="{FF2B5EF4-FFF2-40B4-BE49-F238E27FC236}">
                <a16:creationId xmlns:a16="http://schemas.microsoft.com/office/drawing/2014/main" id="{1AB3F6F5-1E61-4297-A845-468EDB6DB2E8}"/>
              </a:ext>
            </a:extLst>
          </p:cNvPr>
          <p:cNvSpPr/>
          <p:nvPr/>
        </p:nvSpPr>
        <p:spPr>
          <a:xfrm>
            <a:off x="5772312" y="779377"/>
            <a:ext cx="7866416" cy="6655256"/>
          </a:xfrm>
          <a:prstGeom prst="rect">
            <a:avLst/>
          </a:prstGeom>
        </p:spPr>
        <p:txBody>
          <a:bodyPr vert="horz" lIns="109728" tIns="54864" rIns="109728" bIns="54864" rtlCol="0" anchor="ctr">
            <a:normAutofit/>
          </a:bodyPr>
          <a:lstStyle/>
          <a:p>
            <a:pPr indent="-274320" defTabSz="1097280">
              <a:lnSpc>
                <a:spcPct val="90000"/>
              </a:lnSpc>
              <a:spcAft>
                <a:spcPts val="720"/>
              </a:spcAft>
              <a:buFont typeface="Arial" panose="020B0604020202020204" pitchFamily="34" charset="0"/>
              <a:buChar char="•"/>
            </a:pPr>
            <a:r>
              <a:rPr lang="en-US" sz="2040">
                <a:solidFill>
                  <a:prstClr val="black"/>
                </a:solidFill>
                <a:latin typeface="Calibri" panose="020F0502020204030204"/>
              </a:rPr>
              <a:t>Segnala tempestivamente i tentativi di esfiltrazione dei dati da parte di un insider. </a:t>
            </a:r>
          </a:p>
          <a:p>
            <a:pPr indent="-274320" defTabSz="1097280">
              <a:lnSpc>
                <a:spcPct val="90000"/>
              </a:lnSpc>
              <a:spcAft>
                <a:spcPts val="720"/>
              </a:spcAft>
              <a:buFont typeface="Arial" panose="020B0604020202020204" pitchFamily="34" charset="0"/>
              <a:buChar char="•"/>
            </a:pPr>
            <a:endParaRPr lang="en-US" sz="2040">
              <a:solidFill>
                <a:prstClr val="black"/>
              </a:solidFill>
              <a:latin typeface="Calibri" panose="020F0502020204030204"/>
            </a:endParaRPr>
          </a:p>
          <a:p>
            <a:pPr indent="-274320" defTabSz="1097280">
              <a:lnSpc>
                <a:spcPct val="90000"/>
              </a:lnSpc>
              <a:spcAft>
                <a:spcPts val="720"/>
              </a:spcAft>
              <a:buFont typeface="Arial" panose="020B0604020202020204" pitchFamily="34" charset="0"/>
              <a:buChar char="•"/>
            </a:pPr>
            <a:r>
              <a:rPr lang="en-US" sz="2040">
                <a:solidFill>
                  <a:prstClr val="black"/>
                </a:solidFill>
                <a:latin typeface="Calibri" panose="020F0502020204030204"/>
              </a:rPr>
              <a:t>Viene eseguita in tre fasi: </a:t>
            </a:r>
          </a:p>
          <a:p>
            <a:pPr indent="-274320" defTabSz="1097280">
              <a:lnSpc>
                <a:spcPct val="90000"/>
              </a:lnSpc>
              <a:spcAft>
                <a:spcPts val="720"/>
              </a:spcAft>
              <a:buFont typeface="Arial" panose="020B0604020202020204" pitchFamily="34" charset="0"/>
              <a:buChar char="•"/>
            </a:pPr>
            <a:r>
              <a:rPr lang="en-US" sz="2040">
                <a:solidFill>
                  <a:prstClr val="black"/>
                </a:solidFill>
                <a:latin typeface="Calibri" panose="020F0502020204030204"/>
              </a:rPr>
              <a:t>	a) Individuazione del sistema: scansione dei dispositivi di archiviazione, acquisizione del flusso di dati di rete e monitoraggio del comportamento degli utenti sui dispositivi endpoint. </a:t>
            </a:r>
          </a:p>
          <a:p>
            <a:pPr indent="-274320" defTabSz="1097280">
              <a:lnSpc>
                <a:spcPct val="90000"/>
              </a:lnSpc>
              <a:spcAft>
                <a:spcPts val="720"/>
              </a:spcAft>
              <a:buFont typeface="Arial" panose="020B0604020202020204" pitchFamily="34" charset="0"/>
              <a:buChar char="•"/>
            </a:pPr>
            <a:r>
              <a:rPr lang="en-US" sz="2040">
                <a:solidFill>
                  <a:prstClr val="black"/>
                </a:solidFill>
                <a:latin typeface="Calibri" panose="020F0502020204030204"/>
              </a:rPr>
              <a:t>	b) Identificazione dei dati riservati trapelati: le informazioni scoperte nella fase di individuazione del sistema possono essere     identificate come informazioni segrete utilizzando tecniche quali la corrispondenza di parole chiave, espressioni regolari o     impronte digitali di hashing. </a:t>
            </a:r>
          </a:p>
          <a:p>
            <a:pPr indent="-274320" defTabSz="1097280">
              <a:lnSpc>
                <a:spcPct val="90000"/>
              </a:lnSpc>
              <a:spcAft>
                <a:spcPts val="720"/>
              </a:spcAft>
              <a:buFont typeface="Arial" panose="020B0604020202020204" pitchFamily="34" charset="0"/>
              <a:buChar char="•"/>
            </a:pPr>
            <a:r>
              <a:rPr lang="en-US" sz="2040">
                <a:solidFill>
                  <a:prstClr val="black"/>
                </a:solidFill>
                <a:latin typeface="Calibri" panose="020F0502020204030204"/>
              </a:rPr>
              <a:t>	c) Applicazione delle politiche aziendali: questa fase impedisce qualsiasi azione che possa causare una violazione della sicurezza dei dati riservati identificati nella fase precedente.</a:t>
            </a:r>
          </a:p>
          <a:p>
            <a:pPr indent="-274320" defTabSz="1097280">
              <a:lnSpc>
                <a:spcPct val="90000"/>
              </a:lnSpc>
              <a:spcAft>
                <a:spcPts val="720"/>
              </a:spcAft>
              <a:buFont typeface="Arial" panose="020B0604020202020204" pitchFamily="34" charset="0"/>
              <a:buChar char="•"/>
            </a:pPr>
            <a:endParaRPr lang="en-US" sz="2040">
              <a:solidFill>
                <a:prstClr val="black"/>
              </a:solidFill>
              <a:latin typeface="Calibri" panose="020F0502020204030204"/>
            </a:endParaRPr>
          </a:p>
          <a:p>
            <a:pPr indent="-274320" defTabSz="1097280">
              <a:lnSpc>
                <a:spcPct val="90000"/>
              </a:lnSpc>
              <a:spcAft>
                <a:spcPts val="720"/>
              </a:spcAft>
              <a:buFont typeface="Arial" panose="020B0604020202020204" pitchFamily="34" charset="0"/>
              <a:buChar char="•"/>
            </a:pPr>
            <a:r>
              <a:rPr lang="en-US" sz="2040">
                <a:solidFill>
                  <a:prstClr val="black"/>
                </a:solidFill>
                <a:latin typeface="Calibri" panose="020F0502020204030204"/>
              </a:rPr>
              <a:t>+ Il vantaggio di utilizzare un approccio di prevenzione della perdita di dati è che possiamo utilizzarlo per proteggere tre tipi, o parti, di dati in un'organizzazione, a seconda delle esigenze aziendali. Questi tipi sono (i) dati inattivi (ii) dati in movimento (iii) dati in uso.</a:t>
            </a:r>
          </a:p>
        </p:txBody>
      </p:sp>
      <p:grpSp>
        <p:nvGrpSpPr>
          <p:cNvPr id="2" name="Group 1">
            <a:extLst>
              <a:ext uri="{FF2B5EF4-FFF2-40B4-BE49-F238E27FC236}">
                <a16:creationId xmlns:a16="http://schemas.microsoft.com/office/drawing/2014/main" id="{543D7835-9241-ACC0-A192-5AEC41BE870F}"/>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2F3A9B28-F288-4765-AEFE-0978D1454C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633E3AE5-9ECB-8927-FCF5-9691BA8D08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481139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16="http://schemas.microsoft.com/office/drawing/2014/main" xmlns:adec="http://schemas.microsoft.com/office/drawing/2017/decorative" xmlns:p16="http://schemas.microsoft.com/office/powerpoint/2015/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5" name="Picture 4" descr="A stack of newspaper">
            <a:extLst>
              <a:ext uri="{FF2B5EF4-FFF2-40B4-BE49-F238E27FC236}">
                <a16:creationId xmlns:a16="http://schemas.microsoft.com/office/drawing/2014/main" id="{6922E5D1-FEA2-1094-D289-910ECA737787}"/>
              </a:ext>
            </a:extLst>
          </p:cNvPr>
          <p:cNvPicPr>
            <a:picLocks noChangeAspect="1"/>
          </p:cNvPicPr>
          <p:nvPr/>
        </p:nvPicPr>
        <p:blipFill>
          <a:blip r:embed="rId2"/>
          <a:srcRect t="18738" b="2591"/>
          <a:stretch>
            <a:fillRect/>
          </a:stretch>
        </p:blipFill>
        <p:spPr>
          <a:xfrm>
            <a:off x="-3656" y="12"/>
            <a:ext cx="14630399" cy="8229588"/>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49123"/>
            <a:ext cx="14630399" cy="3794575"/>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891B31E9-0104-2A7A-6344-04FCD7664552}"/>
              </a:ext>
            </a:extLst>
          </p:cNvPr>
          <p:cNvSpPr>
            <a:spLocks noGrp="1"/>
          </p:cNvSpPr>
          <p:nvPr>
            <p:ph type="title"/>
          </p:nvPr>
        </p:nvSpPr>
        <p:spPr>
          <a:xfrm>
            <a:off x="1316736" y="390660"/>
            <a:ext cx="12070080" cy="4289734"/>
          </a:xfrm>
          <a:effectLst>
            <a:outerShdw blurRad="50800" dist="38100" dir="2700000" algn="tl" rotWithShape="0">
              <a:prstClr val="black">
                <a:alpha val="40000"/>
              </a:prstClr>
            </a:outerShdw>
          </a:effectLst>
        </p:spPr>
        <p:txBody>
          <a:bodyPr vert="horz" lIns="109728" tIns="54864" rIns="109728" bIns="54864" rtlCol="0" anchor="b">
            <a:normAutofit/>
          </a:bodyPr>
          <a:lstStyle/>
          <a:p>
            <a:pPr algn="ctr"/>
            <a:r>
              <a:rPr lang="en-US" sz="6240">
                <a:solidFill>
                  <a:srgbClr val="FFFFFF"/>
                </a:solidFill>
              </a:rPr>
              <a:t>Nuove notizie!!</a:t>
            </a:r>
          </a:p>
        </p:txBody>
      </p:sp>
    </p:spTree>
    <p:extLst>
      <p:ext uri="{BB962C8B-B14F-4D97-AF65-F5344CB8AC3E}">
        <p14:creationId xmlns:p14="http://schemas.microsoft.com/office/powerpoint/2010/main" val="14296891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black"/>
              </a:solidFill>
              <a:latin typeface="Calibri" panose="020F0502020204030204"/>
            </a:endParaRPr>
          </a:p>
        </p:txBody>
      </p:sp>
      <p:sp>
        <p:nvSpPr>
          <p:cNvPr id="2" name="Titel 1">
            <a:extLst>
              <a:ext uri="{FF2B5EF4-FFF2-40B4-BE49-F238E27FC236}">
                <a16:creationId xmlns:a16="http://schemas.microsoft.com/office/drawing/2014/main" id="{4773F8D5-F952-467D-ACB2-7E8AA40C93A9}"/>
              </a:ext>
            </a:extLst>
          </p:cNvPr>
          <p:cNvSpPr>
            <a:spLocks noGrp="1"/>
          </p:cNvSpPr>
          <p:nvPr>
            <p:ph type="title"/>
          </p:nvPr>
        </p:nvSpPr>
        <p:spPr>
          <a:xfrm>
            <a:off x="1005840" y="803910"/>
            <a:ext cx="5410735" cy="1590676"/>
          </a:xfrm>
        </p:spPr>
        <p:txBody>
          <a:bodyPr anchor="b">
            <a:normAutofit/>
          </a:bodyPr>
          <a:lstStyle/>
          <a:p>
            <a:pPr algn="r"/>
            <a:r>
              <a:rPr lang="en-US">
                <a:solidFill>
                  <a:schemeClr val="bg1"/>
                </a:solidFill>
              </a:rPr>
              <a:t>Sistema di controllo degli accessi</a:t>
            </a:r>
            <a:endParaRPr lang="de-DE">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1452" y="2431608"/>
            <a:ext cx="62651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38717122-0078-4917-A22F-F8764FB45C2D}"/>
              </a:ext>
            </a:extLst>
          </p:cNvPr>
          <p:cNvSpPr>
            <a:spLocks noGrp="1"/>
          </p:cNvSpPr>
          <p:nvPr>
            <p:ph idx="1"/>
          </p:nvPr>
        </p:nvSpPr>
        <p:spPr>
          <a:xfrm>
            <a:off x="1671201" y="2878748"/>
            <a:ext cx="11287999" cy="4231373"/>
          </a:xfrm>
        </p:spPr>
        <p:txBody>
          <a:bodyPr>
            <a:normAutofit/>
          </a:bodyPr>
          <a:lstStyle/>
          <a:p>
            <a:r>
              <a:rPr lang="en-US" sz="2400">
                <a:solidFill>
                  <a:schemeClr val="bg1"/>
                </a:solidFill>
              </a:rPr>
              <a:t>Comprende l'assegnazione a soggetti (autenticazione) di permessi su oggetti (autorizzazione). Esistono diversi tipi di regole basate sui principi, come l'assegnazione dei privilegi minimi, l'escalation dei privilegi o l'isolamento. </a:t>
            </a:r>
          </a:p>
          <a:p>
            <a:r>
              <a:rPr lang="en-US" sz="2400">
                <a:solidFill>
                  <a:schemeClr val="bg1"/>
                </a:solidFill>
              </a:rPr>
              <a:t>Indipendentemente dal modello applicato, controllo degli accessi basato sui ruoli (RBAC), controllo degli accessi obbligatorio (MAC) o controllo degli accessi discrezionale (DAC), un insider è un tipo speciale di utente che utilizza i controlli di accesso in un sistema. Può facilmente aggirarli, usarli in modo improprio e quindi comportarsi in modo dannoso per i propri scopi e interessi.</a:t>
            </a:r>
            <a:endParaRPr lang="de-DE" sz="24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447" y="138232"/>
            <a:ext cx="14327506" cy="795313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nvGrpSpPr>
          <p:cNvPr id="4" name="Group 3">
            <a:extLst>
              <a:ext uri="{FF2B5EF4-FFF2-40B4-BE49-F238E27FC236}">
                <a16:creationId xmlns:a16="http://schemas.microsoft.com/office/drawing/2014/main" id="{6F163DFA-9836-5E90-2865-AFF8A04063E1}"/>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2E272E5D-1B4A-56DE-7B25-97404F1CFE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7610D3E9-F5F1-6828-CE31-4ABF60565C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16531848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2" name="Titel 1">
            <a:extLst>
              <a:ext uri="{FF2B5EF4-FFF2-40B4-BE49-F238E27FC236}">
                <a16:creationId xmlns:a16="http://schemas.microsoft.com/office/drawing/2014/main" id="{AA923816-23B7-491C-8F1B-AC50DB8E67CE}"/>
              </a:ext>
            </a:extLst>
          </p:cNvPr>
          <p:cNvSpPr>
            <a:spLocks noGrp="1"/>
          </p:cNvSpPr>
          <p:nvPr>
            <p:ph type="title"/>
          </p:nvPr>
        </p:nvSpPr>
        <p:spPr>
          <a:xfrm>
            <a:off x="1005841" y="538465"/>
            <a:ext cx="5649205" cy="1470780"/>
          </a:xfrm>
        </p:spPr>
        <p:txBody>
          <a:bodyPr anchor="b">
            <a:normAutofit/>
          </a:bodyPr>
          <a:lstStyle/>
          <a:p>
            <a:r>
              <a:rPr lang="de-DE" sz="4560">
                <a:solidFill>
                  <a:schemeClr val="bg1"/>
                </a:solidFill>
              </a:rPr>
              <a:t>Honey-token</a:t>
            </a: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98248" y="2099707"/>
            <a:ext cx="566196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AA4EA14-8A56-4D47-92C7-1135F5180B49}"/>
              </a:ext>
            </a:extLst>
          </p:cNvPr>
          <p:cNvSpPr>
            <a:spLocks noGrp="1"/>
          </p:cNvSpPr>
          <p:nvPr>
            <p:ph idx="1"/>
          </p:nvPr>
        </p:nvSpPr>
        <p:spPr>
          <a:xfrm>
            <a:off x="1077323" y="2291030"/>
            <a:ext cx="5503816" cy="4377252"/>
          </a:xfrm>
        </p:spPr>
        <p:txBody>
          <a:bodyPr>
            <a:normAutofit/>
          </a:bodyPr>
          <a:lstStyle/>
          <a:p>
            <a:r>
              <a:rPr lang="en-US" sz="1320">
                <a:solidFill>
                  <a:schemeClr val="bg1"/>
                </a:solidFill>
              </a:rPr>
              <a:t>Un honey-token è un metodo utilizzato per attirare gli insider malintenzionati e aiuta a rilevare, identificare e confermare una minaccia interna dannosa. Inoltre, può essere efficace per catturare gli insider che curiosano in una rete. </a:t>
            </a:r>
          </a:p>
          <a:p>
            <a:r>
              <a:rPr lang="en-US" sz="1320">
                <a:solidFill>
                  <a:schemeClr val="bg1"/>
                </a:solidFill>
              </a:rPr>
              <a:t>Può trattarsi di qualsiasi entità digitale interattiva, come un documento Microsoft Office, piuttosto che di un dispositivo hardware o software. Il concetto principale è che nessuno dovrebbe interagire con la trappola e qualsiasi interazione con l'entità digitale indicherà all'amministratore della sicurezza che potrebbe esserci una minaccia da parte di un insider malintenzionato. </a:t>
            </a:r>
          </a:p>
          <a:p>
            <a:r>
              <a:rPr lang="en-US" sz="1320">
                <a:solidFill>
                  <a:schemeClr val="bg1"/>
                </a:solidFill>
              </a:rPr>
              <a:t>Ad esempio, se la direzione generale (GM) di un'azienda sospetta che uno dei propri dipendenti IT stia controllando le proprie e-mail, dato che un dipendente IT ha piena autorizzazione ad accedere alle e-mail, potrebbe utilizzare l'approccio honey-token per generare un'e-mail al GM (vedi Figura 2). Questa e-mail dovrebbe contenere informazioni interessanti in modo da attirare un insider. Quindi, questo honey-token induce l'insider a utilizzare un nome utente e una password contenuti nell'e-mail per accedere all'honey-token, poiché nessun altro possiede questo nome utente e questa password. Quando un insider malintenzionato accede all'URL, le informazioni privilegiate come l'indirizzo IP, il nome del dispositivo e il nome di dominio dell'utente vengono inviate al team di sicurezza IT per gestire questa violazione.</a:t>
            </a:r>
            <a:endParaRPr lang="de-DE" sz="1320">
              <a:solidFill>
                <a:schemeClr val="bg1"/>
              </a:solidFill>
            </a:endParaRP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00833" y="6849206"/>
            <a:ext cx="56567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D38804C7-42BA-4FAA-BE0C-7B9146A331A1}"/>
              </a:ext>
            </a:extLst>
          </p:cNvPr>
          <p:cNvPicPr>
            <a:picLocks noChangeAspect="1"/>
          </p:cNvPicPr>
          <p:nvPr/>
        </p:nvPicPr>
        <p:blipFill>
          <a:blip r:embed="rId3"/>
          <a:stretch>
            <a:fillRect/>
          </a:stretch>
        </p:blipFill>
        <p:spPr>
          <a:xfrm>
            <a:off x="7830544" y="2847031"/>
            <a:ext cx="6799856" cy="2535538"/>
          </a:xfrm>
          <a:prstGeom prst="rect">
            <a:avLst/>
          </a:prstGeom>
        </p:spPr>
      </p:pic>
      <p:grpSp>
        <p:nvGrpSpPr>
          <p:cNvPr id="5" name="Group 4">
            <a:extLst>
              <a:ext uri="{FF2B5EF4-FFF2-40B4-BE49-F238E27FC236}">
                <a16:creationId xmlns:a16="http://schemas.microsoft.com/office/drawing/2014/main" id="{C9122F28-4849-926F-E221-E0B097532A8C}"/>
              </a:ext>
            </a:extLst>
          </p:cNvPr>
          <p:cNvGrpSpPr/>
          <p:nvPr/>
        </p:nvGrpSpPr>
        <p:grpSpPr>
          <a:xfrm>
            <a:off x="10972801" y="7594540"/>
            <a:ext cx="2591913" cy="481557"/>
            <a:chOff x="5179092" y="5483822"/>
            <a:chExt cx="3294001" cy="612000"/>
          </a:xfrm>
        </p:grpSpPr>
        <p:pic>
          <p:nvPicPr>
            <p:cNvPr id="7" name="Picture 6">
              <a:extLst>
                <a:ext uri="{FF2B5EF4-FFF2-40B4-BE49-F238E27FC236}">
                  <a16:creationId xmlns:a16="http://schemas.microsoft.com/office/drawing/2014/main" id="{CFF63802-7D21-D4C9-E3B0-675F40C2FE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A58619BA-995B-7560-9BD7-CFC91D9442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39387148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16="http://schemas.microsoft.com/office/drawing/2014/main" xmlns:adec="http://schemas.microsoft.com/office/drawing/2017/decorative" xmlns:p16="http://schemas.microsoft.com/office/powerpoint/2015/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5F53D-DD98-405F-9283-11C05AAC7067}"/>
              </a:ext>
            </a:extLst>
          </p:cNvPr>
          <p:cNvSpPr>
            <a:spLocks noGrp="1"/>
          </p:cNvSpPr>
          <p:nvPr>
            <p:ph type="title"/>
          </p:nvPr>
        </p:nvSpPr>
        <p:spPr>
          <a:xfrm>
            <a:off x="914402" y="6088829"/>
            <a:ext cx="12131039" cy="717638"/>
          </a:xfrm>
        </p:spPr>
        <p:txBody>
          <a:bodyPr vert="horz" lIns="109728" tIns="54864" rIns="109728" bIns="54864" rtlCol="0" anchor="ctr">
            <a:normAutofit/>
          </a:bodyPr>
          <a:lstStyle/>
          <a:p>
            <a:r>
              <a:rPr lang="en-US" sz="4320"/>
              <a:t>Pro e contro delle misure tecniche</a:t>
            </a:r>
          </a:p>
        </p:txBody>
      </p:sp>
      <p:sp>
        <p:nvSpPr>
          <p:cNvPr id="9" name="Rectangle 8">
            <a:extLst>
              <a:ext uri="{FF2B5EF4-FFF2-40B4-BE49-F238E27FC236}">
                <a16:creationId xmlns:a16="http://schemas.microsoft.com/office/drawing/2014/main" id="{5E395AE0-8789-FAD6-A987-32E65C185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4630400" cy="5268304"/>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4" name="Inhaltsplatzhalter 3">
            <a:extLst>
              <a:ext uri="{FF2B5EF4-FFF2-40B4-BE49-F238E27FC236}">
                <a16:creationId xmlns:a16="http://schemas.microsoft.com/office/drawing/2014/main" id="{7BD3CA58-4826-43F0-9C73-4F48828D7F7B}"/>
              </a:ext>
            </a:extLst>
          </p:cNvPr>
          <p:cNvPicPr>
            <a:picLocks noGrp="1" noChangeAspect="1"/>
          </p:cNvPicPr>
          <p:nvPr>
            <p:ph idx="1"/>
          </p:nvPr>
        </p:nvPicPr>
        <p:blipFill>
          <a:blip r:embed="rId3"/>
          <a:stretch>
            <a:fillRect/>
          </a:stretch>
        </p:blipFill>
        <p:spPr>
          <a:xfrm>
            <a:off x="1255150" y="596352"/>
            <a:ext cx="12152430" cy="4071064"/>
          </a:xfrm>
          <a:prstGeom prst="rect">
            <a:avLst/>
          </a:prstGeom>
        </p:spPr>
      </p:pic>
      <p:cxnSp>
        <p:nvCxnSpPr>
          <p:cNvPr id="11" name="Straight Connector 10">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170" y="5773820"/>
            <a:ext cx="884327"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480988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F28193C-CEBA-4ABA-85EF-94B586324350}"/>
              </a:ext>
            </a:extLst>
          </p:cNvPr>
          <p:cNvPicPr>
            <a:picLocks noChangeAspect="1"/>
          </p:cNvPicPr>
          <p:nvPr/>
        </p:nvPicPr>
        <p:blipFill>
          <a:blip r:embed="rId3"/>
          <a:stretch>
            <a:fillRect/>
          </a:stretch>
        </p:blipFill>
        <p:spPr>
          <a:xfrm>
            <a:off x="976270" y="603423"/>
            <a:ext cx="10329412" cy="6753847"/>
          </a:xfrm>
          <a:prstGeom prst="rect">
            <a:avLst/>
          </a:prstGeom>
        </p:spPr>
      </p:pic>
      <p:sp>
        <p:nvSpPr>
          <p:cNvPr id="5" name="Textfeld 4">
            <a:extLst>
              <a:ext uri="{FF2B5EF4-FFF2-40B4-BE49-F238E27FC236}">
                <a16:creationId xmlns:a16="http://schemas.microsoft.com/office/drawing/2014/main" id="{1C91B546-E208-4269-9A96-B7579929CF3F}"/>
              </a:ext>
            </a:extLst>
          </p:cNvPr>
          <p:cNvSpPr txBox="1"/>
          <p:nvPr/>
        </p:nvSpPr>
        <p:spPr>
          <a:xfrm>
            <a:off x="12092551" y="7619316"/>
            <a:ext cx="2499274" cy="424732"/>
          </a:xfrm>
          <a:prstGeom prst="rect">
            <a:avLst/>
          </a:prstGeom>
          <a:noFill/>
        </p:spPr>
        <p:txBody>
          <a:bodyPr wrap="none" rtlCol="0">
            <a:spAutoFit/>
          </a:bodyPr>
          <a:lstStyle/>
          <a:p>
            <a:pPr defTabSz="1097280"/>
            <a:r>
              <a:rPr lang="de-DE" sz="2160" dirty="0" err="1">
                <a:solidFill>
                  <a:prstClr val="black"/>
                </a:solidFill>
                <a:latin typeface="Calibri" panose="020F0502020204030204"/>
              </a:rPr>
              <a:t>Greitzer </a:t>
            </a:r>
            <a:r>
              <a:rPr lang="de-DE" sz="2160" dirty="0">
                <a:solidFill>
                  <a:prstClr val="black"/>
                </a:solidFill>
                <a:latin typeface="Calibri" panose="020F0502020204030204"/>
              </a:rPr>
              <a:t>et al. (2019)</a:t>
            </a:r>
          </a:p>
        </p:txBody>
      </p:sp>
      <p:sp>
        <p:nvSpPr>
          <p:cNvPr id="6" name="Ellipse 5">
            <a:extLst>
              <a:ext uri="{FF2B5EF4-FFF2-40B4-BE49-F238E27FC236}">
                <a16:creationId xmlns:a16="http://schemas.microsoft.com/office/drawing/2014/main" id="{5894AE55-2B41-45ED-80B8-7EFF3A8B07FB}"/>
              </a:ext>
            </a:extLst>
          </p:cNvPr>
          <p:cNvSpPr/>
          <p:nvPr/>
        </p:nvSpPr>
        <p:spPr>
          <a:xfrm>
            <a:off x="7061057" y="1349654"/>
            <a:ext cx="3119933" cy="33028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de-DE" sz="216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36486367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0C2DA-8AD7-4FF5-A6DA-3B8787F57194}"/>
              </a:ext>
            </a:extLst>
          </p:cNvPr>
          <p:cNvSpPr>
            <a:spLocks noGrp="1"/>
          </p:cNvSpPr>
          <p:nvPr>
            <p:ph type="title"/>
          </p:nvPr>
        </p:nvSpPr>
        <p:spPr/>
        <p:txBody>
          <a:bodyPr/>
          <a:lstStyle/>
          <a:p>
            <a:r>
              <a:rPr lang="de-DE" dirty="0" err="1"/>
              <a:t>Approcci</a:t>
            </a:r>
            <a:r>
              <a:rPr lang="de-DE" dirty="0"/>
              <a:t> non tecnici</a:t>
            </a:r>
            <a:endParaRPr lang="de-DE" dirty="0"/>
          </a:p>
        </p:txBody>
      </p:sp>
      <p:sp>
        <p:nvSpPr>
          <p:cNvPr id="3" name="Inhaltsplatzhalter 2">
            <a:extLst>
              <a:ext uri="{FF2B5EF4-FFF2-40B4-BE49-F238E27FC236}">
                <a16:creationId xmlns:a16="http://schemas.microsoft.com/office/drawing/2014/main" id="{FDFC5FBD-56A5-49BC-BB06-5024F5AA37C0}"/>
              </a:ext>
            </a:extLst>
          </p:cNvPr>
          <p:cNvSpPr>
            <a:spLocks noGrp="1"/>
          </p:cNvSpPr>
          <p:nvPr>
            <p:ph idx="1"/>
          </p:nvPr>
        </p:nvSpPr>
        <p:spPr>
          <a:xfrm>
            <a:off x="1005840" y="2190751"/>
            <a:ext cx="12618720" cy="3273704"/>
          </a:xfrm>
        </p:spPr>
        <p:txBody>
          <a:bodyPr>
            <a:normAutofit/>
          </a:bodyPr>
          <a:lstStyle/>
          <a:p>
            <a:r>
              <a:rPr lang="en-US" dirty="0"/>
              <a:t>È stato osservato che gli insider riescono ad eludere i controlli tecnici almeno nella fase di previsione. </a:t>
            </a:r>
          </a:p>
          <a:p>
            <a:r>
              <a:rPr lang="en-US" dirty="0"/>
              <a:t>Ciò costituisce una prova del fatto che le minacce interne dovrebbero essere affrontate anche da diversi punti di vista, ad esempio attraverso la previsione, la formazione, la sensibilizzazione e </a:t>
            </a:r>
            <a:r>
              <a:rPr lang="de-DE" dirty="0" err="1"/>
              <a:t>politiche</a:t>
            </a:r>
            <a:r>
              <a:rPr lang="en-US" dirty="0"/>
              <a:t> di sicurezza adeguate</a:t>
            </a:r>
            <a:r>
              <a:rPr lang="de-DE" dirty="0"/>
              <a:t>.</a:t>
            </a:r>
          </a:p>
          <a:p>
            <a:pPr marL="0" indent="0">
              <a:buNone/>
            </a:pPr>
            <a:r>
              <a:rPr lang="en-US" b="1" dirty="0"/>
              <a:t>Previsione psicologica</a:t>
            </a:r>
            <a:endParaRPr lang="de-DE" b="1" dirty="0"/>
          </a:p>
        </p:txBody>
      </p:sp>
      <p:grpSp>
        <p:nvGrpSpPr>
          <p:cNvPr id="4" name="Gruppieren 3">
            <a:extLst>
              <a:ext uri="{FF2B5EF4-FFF2-40B4-BE49-F238E27FC236}">
                <a16:creationId xmlns:a16="http://schemas.microsoft.com/office/drawing/2014/main" id="{0A6BBA96-E425-408C-8AB5-9EDF8E82CA8B}"/>
              </a:ext>
            </a:extLst>
          </p:cNvPr>
          <p:cNvGrpSpPr/>
          <p:nvPr/>
        </p:nvGrpSpPr>
        <p:grpSpPr>
          <a:xfrm>
            <a:off x="6956755" y="5626379"/>
            <a:ext cx="5552237" cy="1917032"/>
            <a:chOff x="1636776" y="2048256"/>
            <a:chExt cx="4626864" cy="1597527"/>
          </a:xfrm>
        </p:grpSpPr>
        <p:sp>
          <p:nvSpPr>
            <p:cNvPr id="5" name="Textfeld 4">
              <a:extLst>
                <a:ext uri="{FF2B5EF4-FFF2-40B4-BE49-F238E27FC236}">
                  <a16:creationId xmlns:a16="http://schemas.microsoft.com/office/drawing/2014/main" id="{DF78AFE5-CFC8-4AA7-AEEF-1127B0086B8E}"/>
                </a:ext>
              </a:extLst>
            </p:cNvPr>
            <p:cNvSpPr txBox="1"/>
            <p:nvPr/>
          </p:nvSpPr>
          <p:spPr>
            <a:xfrm>
              <a:off x="1636776" y="2331720"/>
              <a:ext cx="1636776"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1097280"/>
              <a:r>
                <a:rPr lang="de-DE" sz="2160" b="1" dirty="0">
                  <a:solidFill>
                    <a:prstClr val="black"/>
                  </a:solidFill>
                  <a:latin typeface="Calibri" panose="020F0502020204030204"/>
                </a:rPr>
                <a:t>Stato</a:t>
              </a:r>
            </a:p>
          </p:txBody>
        </p:sp>
        <p:sp>
          <p:nvSpPr>
            <p:cNvPr id="6" name="Textfeld 5">
              <a:extLst>
                <a:ext uri="{FF2B5EF4-FFF2-40B4-BE49-F238E27FC236}">
                  <a16:creationId xmlns:a16="http://schemas.microsoft.com/office/drawing/2014/main" id="{9603CF32-1485-4DA9-8CB0-D68FE43FC6A3}"/>
                </a:ext>
              </a:extLst>
            </p:cNvPr>
            <p:cNvSpPr txBox="1"/>
            <p:nvPr/>
          </p:nvSpPr>
          <p:spPr>
            <a:xfrm>
              <a:off x="1636776" y="2953512"/>
              <a:ext cx="1636776"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1097280"/>
              <a:r>
                <a:rPr lang="de-DE" sz="2160" b="1" dirty="0" err="1">
                  <a:solidFill>
                    <a:prstClr val="black"/>
                  </a:solidFill>
                  <a:latin typeface="Calibri" panose="020F0502020204030204"/>
                </a:rPr>
                <a:t>Comportamento</a:t>
              </a:r>
              <a:endParaRPr lang="de-DE" sz="2160" b="1" dirty="0">
                <a:solidFill>
                  <a:prstClr val="black"/>
                </a:solidFill>
                <a:latin typeface="Calibri" panose="020F0502020204030204"/>
              </a:endParaRPr>
            </a:p>
          </p:txBody>
        </p:sp>
        <p:sp>
          <p:nvSpPr>
            <p:cNvPr id="7" name="Textfeld 6">
              <a:extLst>
                <a:ext uri="{FF2B5EF4-FFF2-40B4-BE49-F238E27FC236}">
                  <a16:creationId xmlns:a16="http://schemas.microsoft.com/office/drawing/2014/main" id="{C9FDB90E-A637-4266-8283-17205C9BE403}"/>
                </a:ext>
              </a:extLst>
            </p:cNvPr>
            <p:cNvSpPr txBox="1"/>
            <p:nvPr/>
          </p:nvSpPr>
          <p:spPr>
            <a:xfrm>
              <a:off x="4626864" y="2048256"/>
              <a:ext cx="1636776"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1097280"/>
              <a:r>
                <a:rPr lang="de-DE" sz="2160" b="1" dirty="0">
                  <a:solidFill>
                    <a:prstClr val="black"/>
                  </a:solidFill>
                  <a:latin typeface="Calibri" panose="020F0502020204030204"/>
                </a:rPr>
                <a:t>Motivo</a:t>
              </a:r>
            </a:p>
          </p:txBody>
        </p:sp>
        <p:sp>
          <p:nvSpPr>
            <p:cNvPr id="8" name="Textfeld 7">
              <a:extLst>
                <a:ext uri="{FF2B5EF4-FFF2-40B4-BE49-F238E27FC236}">
                  <a16:creationId xmlns:a16="http://schemas.microsoft.com/office/drawing/2014/main" id="{956C1631-C5D2-444D-BB66-E5E6D6CA8D8A}"/>
                </a:ext>
              </a:extLst>
            </p:cNvPr>
            <p:cNvSpPr txBox="1"/>
            <p:nvPr/>
          </p:nvSpPr>
          <p:spPr>
            <a:xfrm>
              <a:off x="4626864" y="2670048"/>
              <a:ext cx="1636776"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1097280"/>
              <a:r>
                <a:rPr lang="de-DE" sz="2160" b="1" dirty="0" err="1">
                  <a:solidFill>
                    <a:prstClr val="black"/>
                  </a:solidFill>
                  <a:latin typeface="Calibri" panose="020F0502020204030204"/>
                </a:rPr>
                <a:t>Opportunità</a:t>
              </a:r>
              <a:endParaRPr lang="de-DE" sz="2160" b="1" dirty="0">
                <a:solidFill>
                  <a:prstClr val="black"/>
                </a:solidFill>
                <a:latin typeface="Calibri" panose="020F0502020204030204"/>
              </a:endParaRPr>
            </a:p>
          </p:txBody>
        </p:sp>
        <p:sp>
          <p:nvSpPr>
            <p:cNvPr id="9" name="Textfeld 8">
              <a:extLst>
                <a:ext uri="{FF2B5EF4-FFF2-40B4-BE49-F238E27FC236}">
                  <a16:creationId xmlns:a16="http://schemas.microsoft.com/office/drawing/2014/main" id="{ED04E57A-72CD-4D3D-9096-3A5006444C67}"/>
                </a:ext>
              </a:extLst>
            </p:cNvPr>
            <p:cNvSpPr txBox="1"/>
            <p:nvPr/>
          </p:nvSpPr>
          <p:spPr>
            <a:xfrm>
              <a:off x="4626864" y="3291840"/>
              <a:ext cx="1636776"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1097280"/>
              <a:r>
                <a:rPr lang="de-DE" sz="2160" b="1" dirty="0" err="1">
                  <a:solidFill>
                    <a:prstClr val="black"/>
                  </a:solidFill>
                  <a:latin typeface="Calibri" panose="020F0502020204030204"/>
                </a:rPr>
                <a:t>Capacità</a:t>
              </a:r>
              <a:endParaRPr lang="de-DE" sz="2160" b="1" dirty="0">
                <a:solidFill>
                  <a:prstClr val="black"/>
                </a:solidFill>
                <a:latin typeface="Calibri" panose="020F0502020204030204"/>
              </a:endParaRPr>
            </a:p>
          </p:txBody>
        </p:sp>
        <p:sp>
          <p:nvSpPr>
            <p:cNvPr id="10" name="Textfeld 9">
              <a:extLst>
                <a:ext uri="{FF2B5EF4-FFF2-40B4-BE49-F238E27FC236}">
                  <a16:creationId xmlns:a16="http://schemas.microsoft.com/office/drawing/2014/main" id="{32F23FDF-01B9-4516-9D2F-59FBD1E4EDC9}"/>
                </a:ext>
              </a:extLst>
            </p:cNvPr>
            <p:cNvSpPr txBox="1"/>
            <p:nvPr/>
          </p:nvSpPr>
          <p:spPr>
            <a:xfrm>
              <a:off x="3707892" y="2584180"/>
              <a:ext cx="484632"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1097280"/>
              <a:r>
                <a:rPr lang="de-DE" sz="2160" b="1" dirty="0">
                  <a:solidFill>
                    <a:prstClr val="black"/>
                  </a:solidFill>
                  <a:latin typeface="Calibri" panose="020F0502020204030204"/>
                </a:rPr>
                <a:t>+</a:t>
              </a:r>
            </a:p>
          </p:txBody>
        </p:sp>
      </p:grpSp>
    </p:spTree>
    <p:custDataLst>
      <p:tags r:id="rId1"/>
    </p:custDataLst>
    <p:extLst>
      <p:ext uri="{BB962C8B-B14F-4D97-AF65-F5344CB8AC3E}">
        <p14:creationId xmlns:p14="http://schemas.microsoft.com/office/powerpoint/2010/main" val="28847678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ECFD2-978E-4D7B-9DB1-2810B066C784}"/>
              </a:ext>
            </a:extLst>
          </p:cNvPr>
          <p:cNvSpPr>
            <a:spLocks noGrp="1"/>
          </p:cNvSpPr>
          <p:nvPr>
            <p:ph type="title"/>
          </p:nvPr>
        </p:nvSpPr>
        <p:spPr>
          <a:xfrm>
            <a:off x="1005840" y="438151"/>
            <a:ext cx="12618720" cy="746912"/>
          </a:xfrm>
        </p:spPr>
        <p:txBody>
          <a:bodyPr>
            <a:normAutofit fontScale="90000"/>
          </a:bodyPr>
          <a:lstStyle/>
          <a:p>
            <a:r>
              <a:rPr lang="en-US" dirty="0"/>
              <a:t>Formazione e sensibilizzazione in materia di sicurezza</a:t>
            </a:r>
            <a:endParaRPr lang="de-DE" dirty="0"/>
          </a:p>
        </p:txBody>
      </p:sp>
      <p:sp>
        <p:nvSpPr>
          <p:cNvPr id="3" name="Inhaltsplatzhalter 2">
            <a:extLst>
              <a:ext uri="{FF2B5EF4-FFF2-40B4-BE49-F238E27FC236}">
                <a16:creationId xmlns:a16="http://schemas.microsoft.com/office/drawing/2014/main" id="{DA1A6767-3C82-4A5A-A26F-81ED2640F641}"/>
              </a:ext>
            </a:extLst>
          </p:cNvPr>
          <p:cNvSpPr>
            <a:spLocks noGrp="1"/>
          </p:cNvSpPr>
          <p:nvPr>
            <p:ph idx="1"/>
          </p:nvPr>
        </p:nvSpPr>
        <p:spPr>
          <a:xfrm>
            <a:off x="1005840" y="1443837"/>
            <a:ext cx="12618720" cy="5221606"/>
          </a:xfrm>
        </p:spPr>
        <p:txBody>
          <a:bodyPr>
            <a:normAutofit fontScale="92500" lnSpcReduction="20000"/>
          </a:bodyPr>
          <a:lstStyle/>
          <a:p>
            <a:pPr marL="0" indent="0">
              <a:buNone/>
            </a:pPr>
            <a:r>
              <a:rPr lang="en-US" dirty="0"/>
              <a:t> Gli incidenti causati da minacce interne potrebbero essere prevenuti attraverso una formazione specializzata sulla consapevolezza in materia di sicurezza, ponendo la dovuta enfasi sull'aspetto delle minacce interne non premeditate. </a:t>
            </a:r>
          </a:p>
          <a:p>
            <a:r>
              <a:rPr lang="en-US" dirty="0"/>
              <a:t>Questo tipo di formazione può anche includere relatori ospiti, seminari in aula, workshop via Internet, feedback aggiornati dal sito Internet interno dell'organizzazione, indirizzi e-mail e social media, e persino dispense cartacee. </a:t>
            </a:r>
          </a:p>
          <a:p>
            <a:r>
              <a:rPr lang="en-US" dirty="0"/>
              <a:t>La formazione stessa potrebbe spaziare dalle linee guida standard per la segnalazione degli incidenti e la responsabilità alle misure di impatto e sanzionatorie, dal trattamento dei dati sensibili alla protezione del copyright, nonché </a:t>
            </a:r>
            <a:r>
              <a:rPr lang="en-US" dirty="0">
                <a:solidFill>
                  <a:srgbClr val="C00000"/>
                </a:solidFill>
              </a:rPr>
              <a:t>ai segnali di allarme relativi alle minacce interne</a:t>
            </a:r>
            <a:r>
              <a:rPr lang="en-US" dirty="0"/>
              <a:t>, alle frodi di manipolazione psicologica allo scopo di estrarre informazioni preziose (ingegneria sociale) e, non da ultimo, </a:t>
            </a:r>
            <a:r>
              <a:rPr lang="de-DE" dirty="0" err="1"/>
              <a:t>alla fuga</a:t>
            </a:r>
            <a:r>
              <a:rPr lang="en-US" dirty="0"/>
              <a:t> involontaria </a:t>
            </a:r>
            <a:r>
              <a:rPr lang="de-DE" dirty="0" err="1"/>
              <a:t>di </a:t>
            </a:r>
            <a:r>
              <a:rPr lang="de-DE" dirty="0" err="1"/>
              <a:t>informazioni</a:t>
            </a:r>
            <a:r>
              <a:rPr lang="de-DE" dirty="0" err="1"/>
              <a:t> da</a:t>
            </a:r>
            <a:r>
              <a:rPr lang="de-DE" dirty="0" err="1"/>
              <a:t> </a:t>
            </a:r>
            <a:r>
              <a:rPr lang="de-DE" dirty="0"/>
              <a:t>.</a:t>
            </a:r>
          </a:p>
        </p:txBody>
      </p:sp>
      <p:sp>
        <p:nvSpPr>
          <p:cNvPr id="4" name="Textfeld 3">
            <a:extLst>
              <a:ext uri="{FF2B5EF4-FFF2-40B4-BE49-F238E27FC236}">
                <a16:creationId xmlns:a16="http://schemas.microsoft.com/office/drawing/2014/main" id="{6726CD0F-3CCD-4FB0-BE61-A4C3F3BA2C71}"/>
              </a:ext>
            </a:extLst>
          </p:cNvPr>
          <p:cNvSpPr txBox="1"/>
          <p:nvPr/>
        </p:nvSpPr>
        <p:spPr>
          <a:xfrm>
            <a:off x="3664915" y="6672945"/>
            <a:ext cx="8010144" cy="7571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097280"/>
            <a:r>
              <a:rPr lang="de-DE" sz="2160" dirty="0" err="1">
                <a:solidFill>
                  <a:prstClr val="black"/>
                </a:solidFill>
                <a:latin typeface="Calibri" panose="020F0502020204030204"/>
              </a:rPr>
              <a:t>Insegnare </a:t>
            </a:r>
            <a:r>
              <a:rPr lang="de-DE" sz="2160" dirty="0" err="1">
                <a:solidFill>
                  <a:prstClr val="black"/>
                </a:solidFill>
                <a:latin typeface="Calibri" panose="020F0502020204030204"/>
              </a:rPr>
              <a:t>al personale</a:t>
            </a:r>
            <a:r>
              <a:rPr lang="de-DE" sz="2160" dirty="0" err="1">
                <a:solidFill>
                  <a:prstClr val="black"/>
                </a:solidFill>
                <a:latin typeface="Calibri" panose="020F0502020204030204"/>
              </a:rPr>
              <a:t> </a:t>
            </a:r>
            <a:r>
              <a:rPr lang="de-DE" sz="2160" dirty="0" err="1">
                <a:solidFill>
                  <a:prstClr val="black"/>
                </a:solidFill>
                <a:latin typeface="Calibri" panose="020F0502020204030204"/>
              </a:rPr>
              <a:t>cosa </a:t>
            </a:r>
            <a:r>
              <a:rPr lang="de-DE" sz="2160" dirty="0" err="1">
                <a:solidFill>
                  <a:prstClr val="black"/>
                </a:solidFill>
                <a:latin typeface="Calibri" panose="020F0502020204030204"/>
              </a:rPr>
              <a:t>è</a:t>
            </a:r>
            <a:r>
              <a:rPr lang="de-DE" sz="2160" dirty="0" err="1">
                <a:solidFill>
                  <a:prstClr val="black"/>
                </a:solidFill>
                <a:latin typeface="Calibri" panose="020F0502020204030204"/>
              </a:rPr>
              <a:t> consentito</a:t>
            </a:r>
            <a:r>
              <a:rPr lang="de-DE" sz="2160" dirty="0" err="1">
                <a:solidFill>
                  <a:prstClr val="black"/>
                </a:solidFill>
                <a:latin typeface="Calibri" panose="020F0502020204030204"/>
              </a:rPr>
              <a:t> </a:t>
            </a:r>
            <a:r>
              <a:rPr lang="de-DE" sz="2160" dirty="0">
                <a:solidFill>
                  <a:prstClr val="black"/>
                </a:solidFill>
                <a:latin typeface="Calibri" panose="020F0502020204030204"/>
              </a:rPr>
              <a:t>– </a:t>
            </a:r>
            <a:r>
              <a:rPr lang="de-DE" sz="2160" dirty="0" err="1">
                <a:solidFill>
                  <a:prstClr val="black"/>
                </a:solidFill>
                <a:latin typeface="Calibri" panose="020F0502020204030204"/>
              </a:rPr>
              <a:t>come</a:t>
            </a:r>
            <a:r>
              <a:rPr lang="de-DE" sz="2160" dirty="0" err="1">
                <a:solidFill>
                  <a:prstClr val="black"/>
                </a:solidFill>
                <a:latin typeface="Calibri" panose="020F0502020204030204"/>
              </a:rPr>
              <a:t> comportarsi</a:t>
            </a:r>
            <a:r>
              <a:rPr lang="de-DE" sz="2160" dirty="0" err="1">
                <a:solidFill>
                  <a:prstClr val="black"/>
                </a:solidFill>
                <a:latin typeface="Calibri" panose="020F0502020204030204"/>
              </a:rPr>
              <a:t> </a:t>
            </a:r>
            <a:r>
              <a:rPr lang="de-DE" sz="2160" dirty="0">
                <a:solidFill>
                  <a:prstClr val="black"/>
                </a:solidFill>
                <a:latin typeface="Calibri" panose="020F0502020204030204"/>
              </a:rPr>
              <a:t>– </a:t>
            </a:r>
            <a:r>
              <a:rPr lang="de-DE" sz="2160" dirty="0" err="1">
                <a:solidFill>
                  <a:prstClr val="black"/>
                </a:solidFill>
                <a:latin typeface="Calibri" panose="020F0502020204030204"/>
              </a:rPr>
              <a:t>chi</a:t>
            </a:r>
            <a:r>
              <a:rPr lang="de-DE" sz="2160" dirty="0" err="1">
                <a:solidFill>
                  <a:prstClr val="black"/>
                </a:solidFill>
                <a:latin typeface="Calibri" panose="020F0502020204030204"/>
              </a:rPr>
              <a:t> è</a:t>
            </a:r>
            <a:r>
              <a:rPr lang="de-DE" sz="2160" dirty="0" err="1">
                <a:solidFill>
                  <a:prstClr val="black"/>
                </a:solidFill>
                <a:latin typeface="Calibri" panose="020F0502020204030204"/>
              </a:rPr>
              <a:t> responsabile </a:t>
            </a:r>
            <a:r>
              <a:rPr lang="de-DE" sz="2160" dirty="0">
                <a:solidFill>
                  <a:prstClr val="black"/>
                </a:solidFill>
                <a:latin typeface="Calibri" panose="020F0502020204030204"/>
              </a:rPr>
              <a:t>– </a:t>
            </a:r>
            <a:r>
              <a:rPr lang="de-DE" sz="2160" dirty="0" err="1">
                <a:solidFill>
                  <a:prstClr val="black"/>
                </a:solidFill>
                <a:latin typeface="Calibri" panose="020F0502020204030204"/>
              </a:rPr>
              <a:t>cosa</a:t>
            </a:r>
            <a:r>
              <a:rPr lang="de-DE" sz="2160" dirty="0" err="1">
                <a:solidFill>
                  <a:prstClr val="black"/>
                </a:solidFill>
                <a:latin typeface="Calibri" panose="020F0502020204030204"/>
              </a:rPr>
              <a:t> </a:t>
            </a:r>
            <a:r>
              <a:rPr lang="de-DE" sz="2160" dirty="0">
                <a:solidFill>
                  <a:prstClr val="black"/>
                </a:solidFill>
                <a:latin typeface="Calibri" panose="020F0502020204030204"/>
              </a:rPr>
              <a:t>fare in </a:t>
            </a:r>
            <a:r>
              <a:rPr lang="de-DE" sz="2160" dirty="0" err="1">
                <a:solidFill>
                  <a:prstClr val="black"/>
                </a:solidFill>
                <a:latin typeface="Calibri" panose="020F0502020204030204"/>
              </a:rPr>
              <a:t>casi </a:t>
            </a:r>
            <a:r>
              <a:rPr lang="de-DE" sz="2160" dirty="0" err="1">
                <a:solidFill>
                  <a:prstClr val="black"/>
                </a:solidFill>
                <a:latin typeface="Calibri" panose="020F0502020204030204"/>
              </a:rPr>
              <a:t>sospetti</a:t>
            </a:r>
            <a:r>
              <a:rPr lang="de-DE" sz="2160" dirty="0" err="1">
                <a:solidFill>
                  <a:prstClr val="black"/>
                </a:solidFill>
                <a:latin typeface="Calibri" panose="020F0502020204030204"/>
              </a:rPr>
              <a:t> </a:t>
            </a:r>
            <a:r>
              <a:rPr lang="de-DE" sz="2160" dirty="0">
                <a:solidFill>
                  <a:prstClr val="black"/>
                </a:solidFill>
                <a:latin typeface="Calibri" panose="020F0502020204030204"/>
              </a:rPr>
              <a:t>=&gt; </a:t>
            </a:r>
            <a:r>
              <a:rPr lang="de-DE" sz="2160" dirty="0" err="1">
                <a:solidFill>
                  <a:prstClr val="black"/>
                </a:solidFill>
                <a:latin typeface="Calibri" panose="020F0502020204030204"/>
              </a:rPr>
              <a:t>effetto</a:t>
            </a:r>
            <a:r>
              <a:rPr lang="de-DE" sz="2160" dirty="0">
                <a:solidFill>
                  <a:prstClr val="black"/>
                </a:solidFill>
                <a:latin typeface="Calibri" panose="020F0502020204030204"/>
              </a:rPr>
              <a:t> aggiuntivo</a:t>
            </a:r>
            <a:r>
              <a:rPr lang="de-DE" sz="2160" dirty="0" err="1">
                <a:solidFill>
                  <a:prstClr val="black"/>
                </a:solidFill>
                <a:latin typeface="Calibri" panose="020F0502020204030204"/>
              </a:rPr>
              <a:t> di</a:t>
            </a:r>
            <a:r>
              <a:rPr lang="de-DE" sz="2160" dirty="0" err="1">
                <a:solidFill>
                  <a:prstClr val="black"/>
                </a:solidFill>
                <a:latin typeface="Calibri" panose="020F0502020204030204"/>
              </a:rPr>
              <a:t> deterrenza</a:t>
            </a:r>
            <a:r>
              <a:rPr lang="de-DE" sz="2160" dirty="0">
                <a:solidFill>
                  <a:prstClr val="black"/>
                </a:solidFill>
                <a:latin typeface="Calibri" panose="020F0502020204030204"/>
              </a:rPr>
              <a:t>!</a:t>
            </a:r>
          </a:p>
        </p:txBody>
      </p:sp>
    </p:spTree>
    <p:custDataLst>
      <p:tags r:id="rId1"/>
    </p:custDataLst>
    <p:extLst>
      <p:ext uri="{BB962C8B-B14F-4D97-AF65-F5344CB8AC3E}">
        <p14:creationId xmlns:p14="http://schemas.microsoft.com/office/powerpoint/2010/main" val="17287954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black"/>
              </a:solidFill>
              <a:latin typeface="Calibri" panose="020F0502020204030204"/>
            </a:endParaRPr>
          </a:p>
        </p:txBody>
      </p:sp>
      <p:sp>
        <p:nvSpPr>
          <p:cNvPr id="2" name="Titel 1">
            <a:extLst>
              <a:ext uri="{FF2B5EF4-FFF2-40B4-BE49-F238E27FC236}">
                <a16:creationId xmlns:a16="http://schemas.microsoft.com/office/drawing/2014/main" id="{942949C7-9E8A-4ECE-8D42-8362F47EEB66}"/>
              </a:ext>
            </a:extLst>
          </p:cNvPr>
          <p:cNvSpPr>
            <a:spLocks noGrp="1"/>
          </p:cNvSpPr>
          <p:nvPr>
            <p:ph type="title"/>
          </p:nvPr>
        </p:nvSpPr>
        <p:spPr>
          <a:xfrm>
            <a:off x="1005840" y="803910"/>
            <a:ext cx="5410735" cy="1590676"/>
          </a:xfrm>
        </p:spPr>
        <p:txBody>
          <a:bodyPr anchor="b">
            <a:normAutofit/>
          </a:bodyPr>
          <a:lstStyle/>
          <a:p>
            <a:pPr algn="r"/>
            <a:r>
              <a:rPr lang="en-US">
                <a:solidFill>
                  <a:schemeClr val="bg1"/>
                </a:solidFill>
              </a:rPr>
              <a:t>Politica sulla sicurezza delle informazioni</a:t>
            </a:r>
            <a:endParaRPr lang="de-DE">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1452" y="2431608"/>
            <a:ext cx="62651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96F7332A-6CEF-4693-944A-78D92839ED7A}"/>
              </a:ext>
            </a:extLst>
          </p:cNvPr>
          <p:cNvSpPr>
            <a:spLocks noGrp="1"/>
          </p:cNvSpPr>
          <p:nvPr>
            <p:ph idx="1"/>
          </p:nvPr>
        </p:nvSpPr>
        <p:spPr>
          <a:xfrm>
            <a:off x="1671201" y="2878748"/>
            <a:ext cx="11287999" cy="4231373"/>
          </a:xfrm>
        </p:spPr>
        <p:txBody>
          <a:bodyPr>
            <a:normAutofit/>
          </a:bodyPr>
          <a:lstStyle/>
          <a:p>
            <a:r>
              <a:rPr lang="en-US" sz="2400">
                <a:solidFill>
                  <a:schemeClr val="bg1"/>
                </a:solidFill>
              </a:rPr>
              <a:t>Le strategie di protezione dei dati dell'organizzazione impongono una serie di linee guida che costituiscono il meccanismo di controllo che regola l'organizzazione stessa una volta che ha identificato pienamente i propri obiettivi. </a:t>
            </a:r>
          </a:p>
          <a:p>
            <a:r>
              <a:rPr lang="en-US" sz="2400">
                <a:solidFill>
                  <a:schemeClr val="bg1"/>
                </a:solidFill>
              </a:rPr>
              <a:t>Tali strategie sono presentate in una dichiarazione in cui gli operatori esprimono esplicitamente le loro aspettative nei confronti di un'organizzazione e ciò che ci si aspetta che essi facciano in materia di sicurezza dei dati, compreso il comportamento appropriato e l'etica lavorativa accettabile all'interno dell'organizzazione. </a:t>
            </a:r>
          </a:p>
          <a:p>
            <a:r>
              <a:rPr lang="en-US" sz="2400">
                <a:solidFill>
                  <a:schemeClr val="bg1"/>
                </a:solidFill>
              </a:rPr>
              <a:t>Tuttavia, molto spesso gli operatori non rispettano la strategia di sicurezza principalmente per due motivi principali. O la strategia è poco sviluppata o gli operatori non sono pienamente informati della strategia di sicurezza. </a:t>
            </a:r>
            <a:endParaRPr lang="de-DE" sz="24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447" y="138232"/>
            <a:ext cx="14327506" cy="795313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nvGrpSpPr>
          <p:cNvPr id="4" name="Group 3">
            <a:extLst>
              <a:ext uri="{FF2B5EF4-FFF2-40B4-BE49-F238E27FC236}">
                <a16:creationId xmlns:a16="http://schemas.microsoft.com/office/drawing/2014/main" id="{BF29170E-3D3C-469A-1D9F-0DEA58802184}"/>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AE259044-EABB-440F-51F1-7A61CACC1F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91CC7F7C-699D-819C-56CF-DDA4C6A4DB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39511388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5" name="Picture 4" descr="Digital financial graph">
            <a:extLst>
              <a:ext uri="{FF2B5EF4-FFF2-40B4-BE49-F238E27FC236}">
                <a16:creationId xmlns:a16="http://schemas.microsoft.com/office/drawing/2014/main" id="{FFB402F2-C49D-E41E-B214-B8C12FD4BE10}"/>
              </a:ext>
            </a:extLst>
          </p:cNvPr>
          <p:cNvPicPr>
            <a:picLocks noChangeAspect="1"/>
          </p:cNvPicPr>
          <p:nvPr/>
        </p:nvPicPr>
        <p:blipFill>
          <a:blip r:embed="rId3">
            <a:alphaModFix amt="40000"/>
          </a:blip>
          <a:srcRect/>
          <a:stretch/>
        </p:blipFill>
        <p:spPr>
          <a:xfrm>
            <a:off x="25" y="12"/>
            <a:ext cx="14630375" cy="8229588"/>
          </a:xfrm>
          <a:prstGeom prst="rect">
            <a:avLst/>
          </a:prstGeom>
        </p:spPr>
      </p:pic>
      <p:sp>
        <p:nvSpPr>
          <p:cNvPr id="2" name="Titel 1">
            <a:extLst>
              <a:ext uri="{FF2B5EF4-FFF2-40B4-BE49-F238E27FC236}">
                <a16:creationId xmlns:a16="http://schemas.microsoft.com/office/drawing/2014/main" id="{9820F810-0C2C-422D-AC33-02AE39CF5071}"/>
              </a:ext>
            </a:extLst>
          </p:cNvPr>
          <p:cNvSpPr>
            <a:spLocks noGrp="1"/>
          </p:cNvSpPr>
          <p:nvPr>
            <p:ph type="title"/>
          </p:nvPr>
        </p:nvSpPr>
        <p:spPr>
          <a:xfrm>
            <a:off x="1009499" y="1130198"/>
            <a:ext cx="12607747" cy="2468880"/>
          </a:xfrm>
        </p:spPr>
        <p:txBody>
          <a:bodyPr anchor="b">
            <a:normAutofit/>
          </a:bodyPr>
          <a:lstStyle/>
          <a:p>
            <a:r>
              <a:rPr lang="en-US" sz="6000">
                <a:solidFill>
                  <a:schemeClr val="bg1"/>
                </a:solidFill>
              </a:rPr>
              <a:t>Modello ibrido di previsione delle minacce interne</a:t>
            </a:r>
            <a:endParaRPr lang="de-DE" sz="6000">
              <a:solidFill>
                <a:schemeClr val="bg1"/>
              </a:solidFill>
            </a:endParaRP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4168" y="416149"/>
            <a:ext cx="175565" cy="844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498" y="3889442"/>
            <a:ext cx="12607747" cy="21946"/>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EA7D3BC0-E649-424D-BCDA-C33562A11E12}"/>
              </a:ext>
            </a:extLst>
          </p:cNvPr>
          <p:cNvSpPr>
            <a:spLocks noGrp="1"/>
          </p:cNvSpPr>
          <p:nvPr>
            <p:ph idx="1"/>
          </p:nvPr>
        </p:nvSpPr>
        <p:spPr>
          <a:xfrm>
            <a:off x="1009498" y="4202582"/>
            <a:ext cx="12607747" cy="3204058"/>
          </a:xfrm>
        </p:spPr>
        <p:txBody>
          <a:bodyPr>
            <a:normAutofit/>
          </a:bodyPr>
          <a:lstStyle/>
          <a:p>
            <a:r>
              <a:rPr lang="en-US" sz="2400">
                <a:solidFill>
                  <a:schemeClr val="bg1"/>
                </a:solidFill>
              </a:rPr>
              <a:t>Le misure di mitigazione tecniche e non tecniche sopra descritte possono anche essere combinate in un approccio ibrido. </a:t>
            </a:r>
          </a:p>
          <a:p>
            <a:r>
              <a:rPr lang="en-US" sz="2400">
                <a:solidFill>
                  <a:schemeClr val="bg1"/>
                </a:solidFill>
              </a:rPr>
              <a:t>Analizzare i comportamenti scorretti nei sistemi di dati nel momento stesso in cui si verificano, sulla base dei dati accumulati da honeypot, sistemi di rilevamento delle intrusioni e chiamate di sistema. </a:t>
            </a:r>
          </a:p>
          <a:p>
            <a:r>
              <a:rPr lang="en-US" sz="2400">
                <a:solidFill>
                  <a:schemeClr val="bg1"/>
                </a:solidFill>
              </a:rPr>
              <a:t>Successivamente, </a:t>
            </a:r>
            <a:r>
              <a:rPr lang="de-DE" sz="2400">
                <a:solidFill>
                  <a:schemeClr val="bg1"/>
                </a:solidFill>
              </a:rPr>
              <a:t>nell'analisi </a:t>
            </a:r>
            <a:r>
              <a:rPr lang="en-US" sz="2400">
                <a:solidFill>
                  <a:schemeClr val="bg1"/>
                </a:solidFill>
              </a:rPr>
              <a:t>vengono inseriti aspetti relativi al profilo psicologico, allo scopo del sistema e alla meticolosità e destrezza dell'operatore</a:t>
            </a:r>
            <a:r>
              <a:rPr lang="de-DE" sz="2400">
                <a:solidFill>
                  <a:schemeClr val="bg1"/>
                </a:solidFill>
              </a:rPr>
              <a:t>.</a:t>
            </a:r>
          </a:p>
        </p:txBody>
      </p:sp>
      <p:grpSp>
        <p:nvGrpSpPr>
          <p:cNvPr id="4" name="Group 3">
            <a:extLst>
              <a:ext uri="{FF2B5EF4-FFF2-40B4-BE49-F238E27FC236}">
                <a16:creationId xmlns:a16="http://schemas.microsoft.com/office/drawing/2014/main" id="{B3F67811-49F5-C6F9-B3D5-01FC77CB5D35}"/>
              </a:ext>
            </a:extLst>
          </p:cNvPr>
          <p:cNvGrpSpPr/>
          <p:nvPr/>
        </p:nvGrpSpPr>
        <p:grpSpPr>
          <a:xfrm>
            <a:off x="10972801" y="7594540"/>
            <a:ext cx="2591913" cy="481557"/>
            <a:chOff x="5179092" y="5483822"/>
            <a:chExt cx="3294001" cy="612000"/>
          </a:xfrm>
        </p:grpSpPr>
        <p:pic>
          <p:nvPicPr>
            <p:cNvPr id="7" name="Picture 6">
              <a:extLst>
                <a:ext uri="{FF2B5EF4-FFF2-40B4-BE49-F238E27FC236}">
                  <a16:creationId xmlns:a16="http://schemas.microsoft.com/office/drawing/2014/main" id="{23B6C193-FD02-49E1-DB40-245F20B857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A12D66ED-23D4-1D05-7327-5F2EDBC675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10988283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black"/>
              </a:solidFill>
              <a:latin typeface="Calibri" panose="020F0502020204030204"/>
            </a:endParaRPr>
          </a:p>
        </p:txBody>
      </p:sp>
      <p:sp>
        <p:nvSpPr>
          <p:cNvPr id="2" name="Titel 1">
            <a:extLst>
              <a:ext uri="{FF2B5EF4-FFF2-40B4-BE49-F238E27FC236}">
                <a16:creationId xmlns:a16="http://schemas.microsoft.com/office/drawing/2014/main" id="{13EEB99C-B566-44F1-A8A0-7A75ABC91CF9}"/>
              </a:ext>
            </a:extLst>
          </p:cNvPr>
          <p:cNvSpPr>
            <a:spLocks noGrp="1"/>
          </p:cNvSpPr>
          <p:nvPr>
            <p:ph type="title"/>
          </p:nvPr>
        </p:nvSpPr>
        <p:spPr>
          <a:xfrm>
            <a:off x="1005840" y="803910"/>
            <a:ext cx="5410735" cy="1590676"/>
          </a:xfrm>
        </p:spPr>
        <p:txBody>
          <a:bodyPr anchor="b">
            <a:normAutofit/>
          </a:bodyPr>
          <a:lstStyle/>
          <a:p>
            <a:pPr algn="r"/>
            <a:r>
              <a:rPr lang="de-DE">
                <a:solidFill>
                  <a:schemeClr val="bg1"/>
                </a:solidFill>
              </a:rPr>
              <a:t>Il meglio di entrambi i mondi</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1452" y="2431608"/>
            <a:ext cx="62651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86AA50B-878E-454E-A105-6A17D4C1945F}"/>
              </a:ext>
            </a:extLst>
          </p:cNvPr>
          <p:cNvSpPr>
            <a:spLocks noGrp="1"/>
          </p:cNvSpPr>
          <p:nvPr>
            <p:ph idx="1"/>
          </p:nvPr>
        </p:nvSpPr>
        <p:spPr>
          <a:xfrm>
            <a:off x="1671201" y="2878748"/>
            <a:ext cx="11287999" cy="4231373"/>
          </a:xfrm>
        </p:spPr>
        <p:txBody>
          <a:bodyPr>
            <a:normAutofit/>
          </a:bodyPr>
          <a:lstStyle/>
          <a:p>
            <a:r>
              <a:rPr lang="en-US" sz="2400">
                <a:solidFill>
                  <a:schemeClr val="bg1"/>
                </a:solidFill>
              </a:rPr>
              <a:t>A livello pratico, vengono implementate soluzioni di analisi del comportamento degli utenti (UBA) che individuano attività di rete sospette e soluzioni di gestione degli accessi privilegiati (PAM), insieme ad altre misure volte alla formazione e alla sensibilizzazione.</a:t>
            </a:r>
            <a:endParaRPr lang="de-DE" sz="24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447" y="138232"/>
            <a:ext cx="14327506" cy="795313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nvGrpSpPr>
          <p:cNvPr id="4" name="Group 3">
            <a:extLst>
              <a:ext uri="{FF2B5EF4-FFF2-40B4-BE49-F238E27FC236}">
                <a16:creationId xmlns:a16="http://schemas.microsoft.com/office/drawing/2014/main" id="{5F0112EA-21DD-2221-0620-6EF6E6722D16}"/>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927F6FF4-6928-A229-370F-5D764D4013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A7934804-B9E6-DB4E-8D64-88C4B7D44A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2563540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2" name="Titel 1">
            <a:extLst>
              <a:ext uri="{FF2B5EF4-FFF2-40B4-BE49-F238E27FC236}">
                <a16:creationId xmlns:a16="http://schemas.microsoft.com/office/drawing/2014/main" id="{256D0928-F40D-4BDF-8E7F-B7695B0084E7}"/>
              </a:ext>
            </a:extLst>
          </p:cNvPr>
          <p:cNvSpPr>
            <a:spLocks noGrp="1"/>
          </p:cNvSpPr>
          <p:nvPr>
            <p:ph type="title"/>
          </p:nvPr>
        </p:nvSpPr>
        <p:spPr>
          <a:xfrm>
            <a:off x="1216969" y="1740786"/>
            <a:ext cx="4718436" cy="4748028"/>
          </a:xfrm>
        </p:spPr>
        <p:txBody>
          <a:bodyPr anchor="ctr">
            <a:normAutofit/>
          </a:bodyPr>
          <a:lstStyle/>
          <a:p>
            <a:r>
              <a:rPr lang="de-DE" sz="7440">
                <a:solidFill>
                  <a:schemeClr val="bg1"/>
                </a:solidFill>
              </a:rPr>
              <a:t>Deterrenza prima dell'individuazione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16969" y="1740786"/>
            <a:ext cx="47184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16969" y="6490285"/>
            <a:ext cx="47184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37A3E8BD-57B9-4601-9309-CFB676C0B318}"/>
              </a:ext>
            </a:extLst>
          </p:cNvPr>
          <p:cNvSpPr>
            <a:spLocks noGrp="1"/>
          </p:cNvSpPr>
          <p:nvPr>
            <p:ph idx="1"/>
          </p:nvPr>
        </p:nvSpPr>
        <p:spPr>
          <a:xfrm>
            <a:off x="7315201" y="1329673"/>
            <a:ext cx="6010681" cy="5486366"/>
          </a:xfrm>
        </p:spPr>
        <p:txBody>
          <a:bodyPr anchor="ctr">
            <a:normAutofit/>
          </a:bodyPr>
          <a:lstStyle/>
          <a:p>
            <a:r>
              <a:rPr lang="en-US" sz="1680">
                <a:solidFill>
                  <a:schemeClr val="bg1"/>
                </a:solidFill>
              </a:rPr>
              <a:t>È opinione comune che le minacce interne siano diverse da quelle causate da soggetti esterni malintenzionati come gli hacker. Inoltre, non si tratta solo di un problema tecnico. Le organizzazioni devono sviluppare un programma multidisciplinare efficace per la gestione delle minacce interne che coinvolga persone, processi e tecnologie e che </a:t>
            </a:r>
            <a:r>
              <a:rPr lang="de-DE" sz="1680">
                <a:solidFill>
                  <a:schemeClr val="bg1"/>
                </a:solidFill>
              </a:rPr>
              <a:t>dovrebbe:</a:t>
            </a:r>
          </a:p>
          <a:p>
            <a:endParaRPr lang="de-DE" sz="1680">
              <a:solidFill>
                <a:schemeClr val="bg1"/>
              </a:solidFill>
            </a:endParaRPr>
          </a:p>
          <a:p>
            <a:r>
              <a:rPr lang="en-US" sz="1680" b="1">
                <a:solidFill>
                  <a:schemeClr val="bg1"/>
                </a:solidFill>
              </a:rPr>
              <a:t>puntare alla deterrenza anziché alla rilevazione</a:t>
            </a:r>
          </a:p>
          <a:p>
            <a:r>
              <a:rPr lang="en-US" sz="1680" b="1">
                <a:solidFill>
                  <a:schemeClr val="bg1"/>
                </a:solidFill>
              </a:rPr>
              <a:t>concentrarsi sulla catena di eliminazione delle minacce interne</a:t>
            </a:r>
          </a:p>
          <a:p>
            <a:r>
              <a:rPr lang="en-US" sz="1680" b="1">
                <a:solidFill>
                  <a:schemeClr val="bg1"/>
                </a:solidFill>
              </a:rPr>
              <a:t>scoraggiare gli insider creando consapevolezza e interazione </a:t>
            </a:r>
            <a:r>
              <a:rPr lang="de-DE" sz="1680" b="1">
                <a:solidFill>
                  <a:schemeClr val="bg1"/>
                </a:solidFill>
              </a:rPr>
              <a:t>con tutti gli utenti</a:t>
            </a:r>
          </a:p>
          <a:p>
            <a:r>
              <a:rPr lang="de-DE" sz="1680" b="1">
                <a:solidFill>
                  <a:schemeClr val="bg1"/>
                </a:solidFill>
              </a:rPr>
              <a:t>utilizzare tecniche basate sul comportamento</a:t>
            </a:r>
          </a:p>
          <a:p>
            <a:r>
              <a:rPr lang="de-DE" sz="1680" b="1">
                <a:solidFill>
                  <a:schemeClr val="bg1"/>
                </a:solidFill>
              </a:rPr>
              <a:t>evitare il sovraccarico di dati </a:t>
            </a:r>
          </a:p>
          <a:p>
            <a:r>
              <a:rPr lang="de-DE" sz="1680" b="1">
                <a:solidFill>
                  <a:schemeClr val="bg1"/>
                </a:solidFill>
              </a:rPr>
              <a:t>controllare l'accesso e i diritti </a:t>
            </a:r>
          </a:p>
          <a:p>
            <a:r>
              <a:rPr lang="en-US" sz="1680" b="1">
                <a:solidFill>
                  <a:schemeClr val="bg1"/>
                </a:solidFill>
              </a:rPr>
              <a:t>essere preparati a una risposta rapida agli incidenti </a:t>
            </a:r>
          </a:p>
          <a:p>
            <a:r>
              <a:rPr lang="de-DE" sz="1680" b="1">
                <a:solidFill>
                  <a:schemeClr val="bg1"/>
                </a:solidFill>
              </a:rPr>
              <a:t>adattarsi ai cambiamenti</a:t>
            </a:r>
          </a:p>
          <a:p>
            <a:endParaRPr lang="en-US" sz="1680">
              <a:solidFill>
                <a:schemeClr val="bg1"/>
              </a:solidFill>
            </a:endParaRPr>
          </a:p>
          <a:p>
            <a:endParaRPr lang="de-DE" sz="1680">
              <a:solidFill>
                <a:schemeClr val="bg1"/>
              </a:solidFill>
            </a:endParaRPr>
          </a:p>
          <a:p>
            <a:endParaRPr lang="de-DE" sz="1680">
              <a:solidFill>
                <a:schemeClr val="bg1"/>
              </a:solidFill>
            </a:endParaRPr>
          </a:p>
          <a:p>
            <a:endParaRPr lang="de-DE" sz="1680">
              <a:solidFill>
                <a:schemeClr val="bg1"/>
              </a:solidFill>
            </a:endParaRPr>
          </a:p>
        </p:txBody>
      </p:sp>
      <p:grpSp>
        <p:nvGrpSpPr>
          <p:cNvPr id="4" name="Group 3">
            <a:extLst>
              <a:ext uri="{FF2B5EF4-FFF2-40B4-BE49-F238E27FC236}">
                <a16:creationId xmlns:a16="http://schemas.microsoft.com/office/drawing/2014/main" id="{08DEA51F-8A9D-F763-1EA9-E326ABF5771F}"/>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B32C35C1-0571-122F-B8F1-693B641ABC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BB0F74CE-7C41-F925-1521-3229D3FECA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12141408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16="http://schemas.microsoft.com/office/drawing/2014/main" xmlns:adec="http://schemas.microsoft.com/office/drawing/2017/decorative" xmlns:p16="http://schemas.microsoft.com/office/powerpoint/2015/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451387" y="-304404"/>
            <a:ext cx="2193166" cy="1652387"/>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69969" y="506575"/>
            <a:ext cx="774442" cy="77444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2052179" y="786168"/>
            <a:ext cx="824966" cy="82496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227972" y="1"/>
            <a:ext cx="3402428" cy="177700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a:endParaRPr lang="en-US" sz="2160" dirty="0">
              <a:solidFill>
                <a:prstClr val="white"/>
              </a:solidFill>
              <a:latin typeface="Calibri" panose="020F0502020204030204"/>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71613" y="7338602"/>
            <a:ext cx="1793416" cy="8909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135A6620-A8D0-5057-07B2-6991C18D8C11}"/>
              </a:ext>
            </a:extLst>
          </p:cNvPr>
          <p:cNvPicPr>
            <a:picLocks noGrp="1" noChangeAspect="1"/>
          </p:cNvPicPr>
          <p:nvPr>
            <p:ph idx="1"/>
          </p:nvPr>
        </p:nvPicPr>
        <p:blipFill>
          <a:blip r:embed="rId4"/>
          <a:stretch>
            <a:fillRect/>
          </a:stretch>
        </p:blipFill>
        <p:spPr>
          <a:xfrm>
            <a:off x="-38077" y="346182"/>
            <a:ext cx="13086079" cy="5332577"/>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124896" y="7743772"/>
            <a:ext cx="977884" cy="48582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7" name="Picture 6">
            <a:extLst>
              <a:ext uri="{FF2B5EF4-FFF2-40B4-BE49-F238E27FC236}">
                <a16:creationId xmlns:a16="http://schemas.microsoft.com/office/drawing/2014/main" id="{71AA87EA-9D02-F825-5377-9EFA586CB448}"/>
              </a:ext>
            </a:extLst>
          </p:cNvPr>
          <p:cNvPicPr>
            <a:picLocks noChangeAspect="1"/>
          </p:cNvPicPr>
          <p:nvPr/>
        </p:nvPicPr>
        <p:blipFill>
          <a:blip r:embed="rId5"/>
          <a:stretch>
            <a:fillRect/>
          </a:stretch>
        </p:blipFill>
        <p:spPr>
          <a:xfrm>
            <a:off x="400543" y="4695856"/>
            <a:ext cx="13829315" cy="1343606"/>
          </a:xfrm>
          <a:prstGeom prst="rect">
            <a:avLst/>
          </a:prstGeom>
        </p:spPr>
      </p:pic>
      <p:pic>
        <p:nvPicPr>
          <p:cNvPr id="9" name="Picture 8">
            <a:extLst>
              <a:ext uri="{FF2B5EF4-FFF2-40B4-BE49-F238E27FC236}">
                <a16:creationId xmlns:a16="http://schemas.microsoft.com/office/drawing/2014/main" id="{1AFC71A6-8AC1-C603-39AA-40F6E6FE9B8E}"/>
              </a:ext>
            </a:extLst>
          </p:cNvPr>
          <p:cNvPicPr>
            <a:picLocks noChangeAspect="1"/>
          </p:cNvPicPr>
          <p:nvPr/>
        </p:nvPicPr>
        <p:blipFill>
          <a:blip r:embed="rId6"/>
          <a:stretch>
            <a:fillRect/>
          </a:stretch>
        </p:blipFill>
        <p:spPr>
          <a:xfrm>
            <a:off x="1771928" y="4393320"/>
            <a:ext cx="12240274" cy="3836281"/>
          </a:xfrm>
          <a:prstGeom prst="rect">
            <a:avLst/>
          </a:prstGeom>
        </p:spPr>
      </p:pic>
      <p:pic>
        <p:nvPicPr>
          <p:cNvPr id="13" name="Picture 12">
            <a:extLst>
              <a:ext uri="{FF2B5EF4-FFF2-40B4-BE49-F238E27FC236}">
                <a16:creationId xmlns:a16="http://schemas.microsoft.com/office/drawing/2014/main" id="{1195C233-4DA0-31DF-E2C1-54252D0A0A83}"/>
              </a:ext>
            </a:extLst>
          </p:cNvPr>
          <p:cNvPicPr>
            <a:picLocks noChangeAspect="1"/>
          </p:cNvPicPr>
          <p:nvPr/>
        </p:nvPicPr>
        <p:blipFill>
          <a:blip r:embed="rId7"/>
          <a:stretch>
            <a:fillRect/>
          </a:stretch>
        </p:blipFill>
        <p:spPr>
          <a:xfrm>
            <a:off x="2548225" y="233773"/>
            <a:ext cx="9533951" cy="7762054"/>
          </a:xfrm>
          <a:prstGeom prst="rect">
            <a:avLst/>
          </a:prstGeom>
        </p:spPr>
      </p:pic>
      <p:pic>
        <p:nvPicPr>
          <p:cNvPr id="17" name="Picture 16">
            <a:extLst>
              <a:ext uri="{FF2B5EF4-FFF2-40B4-BE49-F238E27FC236}">
                <a16:creationId xmlns:a16="http://schemas.microsoft.com/office/drawing/2014/main" id="{4076BC94-D6D1-92A8-3A84-529CB4D0B1C1}"/>
              </a:ext>
            </a:extLst>
          </p:cNvPr>
          <p:cNvPicPr>
            <a:picLocks noChangeAspect="1"/>
          </p:cNvPicPr>
          <p:nvPr/>
        </p:nvPicPr>
        <p:blipFill>
          <a:blip r:embed="rId8"/>
          <a:stretch>
            <a:fillRect/>
          </a:stretch>
        </p:blipFill>
        <p:spPr>
          <a:xfrm>
            <a:off x="2513930" y="725332"/>
            <a:ext cx="9602540" cy="6778936"/>
          </a:xfrm>
          <a:prstGeom prst="rect">
            <a:avLst/>
          </a:prstGeom>
        </p:spPr>
      </p:pic>
      <p:pic>
        <p:nvPicPr>
          <p:cNvPr id="24" name="Picture 23">
            <a:extLst>
              <a:ext uri="{FF2B5EF4-FFF2-40B4-BE49-F238E27FC236}">
                <a16:creationId xmlns:a16="http://schemas.microsoft.com/office/drawing/2014/main" id="{52DA6FF7-6165-AD22-AA5A-9E7579333558}"/>
              </a:ext>
            </a:extLst>
          </p:cNvPr>
          <p:cNvPicPr>
            <a:picLocks noChangeAspect="1"/>
          </p:cNvPicPr>
          <p:nvPr/>
        </p:nvPicPr>
        <p:blipFill>
          <a:blip r:embed="rId9"/>
          <a:stretch>
            <a:fillRect/>
          </a:stretch>
        </p:blipFill>
        <p:spPr>
          <a:xfrm>
            <a:off x="2576804" y="1359786"/>
            <a:ext cx="9476792" cy="5510029"/>
          </a:xfrm>
          <a:prstGeom prst="rect">
            <a:avLst/>
          </a:prstGeom>
        </p:spPr>
      </p:pic>
      <p:pic>
        <p:nvPicPr>
          <p:cNvPr id="26" name="Picture 25">
            <a:extLst>
              <a:ext uri="{FF2B5EF4-FFF2-40B4-BE49-F238E27FC236}">
                <a16:creationId xmlns:a16="http://schemas.microsoft.com/office/drawing/2014/main" id="{15199F5A-85D0-5924-0406-EDD4A82F7C10}"/>
              </a:ext>
            </a:extLst>
          </p:cNvPr>
          <p:cNvPicPr>
            <a:picLocks noChangeAspect="1"/>
          </p:cNvPicPr>
          <p:nvPr/>
        </p:nvPicPr>
        <p:blipFill>
          <a:blip r:embed="rId10"/>
          <a:stretch>
            <a:fillRect/>
          </a:stretch>
        </p:blipFill>
        <p:spPr>
          <a:xfrm>
            <a:off x="-101479" y="1551432"/>
            <a:ext cx="14365823" cy="4965146"/>
          </a:xfrm>
          <a:prstGeom prst="rect">
            <a:avLst/>
          </a:prstGeom>
        </p:spPr>
      </p:pic>
      <p:pic>
        <p:nvPicPr>
          <p:cNvPr id="28" name="Picture 27">
            <a:extLst>
              <a:ext uri="{FF2B5EF4-FFF2-40B4-BE49-F238E27FC236}">
                <a16:creationId xmlns:a16="http://schemas.microsoft.com/office/drawing/2014/main" id="{2F7C3E66-5DDF-A729-EBE2-14C70AFD342F}"/>
              </a:ext>
            </a:extLst>
          </p:cNvPr>
          <p:cNvPicPr>
            <a:picLocks noChangeAspect="1"/>
          </p:cNvPicPr>
          <p:nvPr/>
        </p:nvPicPr>
        <p:blipFill>
          <a:blip r:embed="rId11"/>
          <a:stretch>
            <a:fillRect/>
          </a:stretch>
        </p:blipFill>
        <p:spPr>
          <a:xfrm>
            <a:off x="177403" y="346183"/>
            <a:ext cx="13765860" cy="7268106"/>
          </a:xfrm>
          <a:prstGeom prst="rect">
            <a:avLst/>
          </a:prstGeom>
        </p:spPr>
      </p:pic>
    </p:spTree>
    <p:custDataLst>
      <p:tags r:id="rId1"/>
    </p:custDataLst>
    <p:extLst>
      <p:ext uri="{BB962C8B-B14F-4D97-AF65-F5344CB8AC3E}">
        <p14:creationId xmlns:p14="http://schemas.microsoft.com/office/powerpoint/2010/main" val="16635144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5" name="Picture 4" descr="Robot operating a machine">
            <a:extLst>
              <a:ext uri="{FF2B5EF4-FFF2-40B4-BE49-F238E27FC236}">
                <a16:creationId xmlns:a16="http://schemas.microsoft.com/office/drawing/2014/main" id="{565212FF-AB20-1671-C174-6278B730171B}"/>
              </a:ext>
            </a:extLst>
          </p:cNvPr>
          <p:cNvPicPr>
            <a:picLocks noChangeAspect="1"/>
          </p:cNvPicPr>
          <p:nvPr/>
        </p:nvPicPr>
        <p:blipFill>
          <a:blip r:embed="rId3">
            <a:alphaModFix amt="40000"/>
          </a:blip>
          <a:srcRect t="3596" b="23114"/>
          <a:stretch/>
        </p:blipFill>
        <p:spPr>
          <a:xfrm>
            <a:off x="25" y="12"/>
            <a:ext cx="14630375" cy="8229588"/>
          </a:xfrm>
          <a:prstGeom prst="rect">
            <a:avLst/>
          </a:prstGeom>
        </p:spPr>
      </p:pic>
      <p:sp>
        <p:nvSpPr>
          <p:cNvPr id="2" name="Titel 1">
            <a:extLst>
              <a:ext uri="{FF2B5EF4-FFF2-40B4-BE49-F238E27FC236}">
                <a16:creationId xmlns:a16="http://schemas.microsoft.com/office/drawing/2014/main" id="{05B8F85F-BF3E-42B3-9660-81AD677612F9}"/>
              </a:ext>
            </a:extLst>
          </p:cNvPr>
          <p:cNvSpPr>
            <a:spLocks noGrp="1"/>
          </p:cNvSpPr>
          <p:nvPr>
            <p:ph type="title"/>
          </p:nvPr>
        </p:nvSpPr>
        <p:spPr>
          <a:xfrm>
            <a:off x="1009499" y="1130198"/>
            <a:ext cx="12607747" cy="2468880"/>
          </a:xfrm>
        </p:spPr>
        <p:txBody>
          <a:bodyPr anchor="b">
            <a:normAutofit/>
          </a:bodyPr>
          <a:lstStyle/>
          <a:p>
            <a:r>
              <a:rPr lang="de-DE" sz="6000">
                <a:solidFill>
                  <a:schemeClr val="bg1"/>
                </a:solidFill>
              </a:rPr>
              <a:t>Conclusione – Sintesi della letteratura combinata</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4168" y="416149"/>
            <a:ext cx="175565" cy="844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498" y="3889442"/>
            <a:ext cx="12607747" cy="21946"/>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A52F9607-F278-40A5-859D-E8FAC861CCE6}"/>
              </a:ext>
            </a:extLst>
          </p:cNvPr>
          <p:cNvSpPr>
            <a:spLocks noGrp="1"/>
          </p:cNvSpPr>
          <p:nvPr>
            <p:ph idx="1"/>
          </p:nvPr>
        </p:nvSpPr>
        <p:spPr>
          <a:xfrm>
            <a:off x="1009498" y="4202582"/>
            <a:ext cx="12607747" cy="3204058"/>
          </a:xfrm>
        </p:spPr>
        <p:txBody>
          <a:bodyPr>
            <a:normAutofit/>
          </a:bodyPr>
          <a:lstStyle/>
          <a:p>
            <a:r>
              <a:rPr lang="en-US" sz="2040">
                <a:solidFill>
                  <a:schemeClr val="bg1"/>
                </a:solidFill>
              </a:rPr>
              <a:t>La minaccia interna è un esempio caratteristico di attacco sofisticato che non può essere neutralizzato esclusivamente con mezzi tecnici. </a:t>
            </a:r>
          </a:p>
          <a:p>
            <a:r>
              <a:rPr lang="en-US" sz="2040">
                <a:solidFill>
                  <a:schemeClr val="bg1"/>
                </a:solidFill>
              </a:rPr>
              <a:t>La tecnologia può fornire informazioni utili, ma senza una formazione sulla sicurezza e la collaborazione attiva e la consapevolezza del personale è impossibile rilevare i segnali sottili di un attacco interno in corso. </a:t>
            </a:r>
          </a:p>
          <a:p>
            <a:r>
              <a:rPr lang="en-US" sz="2040">
                <a:solidFill>
                  <a:schemeClr val="bg1"/>
                </a:solidFill>
              </a:rPr>
              <a:t>Per proteggere le informazioni molto sensibili di interesse nazionale o aziendale, è opportuno ricorrere a previsioni psicologiche per individuare i dipendenti che sono suscettibili alla manipolazione da parte di entità malintenzionate o che non sono all'altezza delle loro responsabilità. </a:t>
            </a:r>
          </a:p>
          <a:p>
            <a:r>
              <a:rPr lang="en-US" sz="2040">
                <a:solidFill>
                  <a:schemeClr val="bg1"/>
                </a:solidFill>
              </a:rPr>
              <a:t>Attualmente, un approccio combinato di solide operazioni di sicurezza informatica in combinazione con analisi tecnico-sociali avanzate è un mezzo efficace per mitigare la </a:t>
            </a:r>
            <a:r>
              <a:rPr lang="de-DE" sz="2040">
                <a:solidFill>
                  <a:schemeClr val="bg1"/>
                </a:solidFill>
              </a:rPr>
              <a:t>minaccia interna.</a:t>
            </a:r>
          </a:p>
        </p:txBody>
      </p:sp>
      <p:grpSp>
        <p:nvGrpSpPr>
          <p:cNvPr id="4" name="Group 3">
            <a:extLst>
              <a:ext uri="{FF2B5EF4-FFF2-40B4-BE49-F238E27FC236}">
                <a16:creationId xmlns:a16="http://schemas.microsoft.com/office/drawing/2014/main" id="{05D6C082-CA40-D2EF-9064-2AEAB0F548F0}"/>
              </a:ext>
            </a:extLst>
          </p:cNvPr>
          <p:cNvGrpSpPr/>
          <p:nvPr/>
        </p:nvGrpSpPr>
        <p:grpSpPr>
          <a:xfrm>
            <a:off x="10972801" y="7594540"/>
            <a:ext cx="2591913" cy="481557"/>
            <a:chOff x="5179092" y="5483822"/>
            <a:chExt cx="3294001" cy="612000"/>
          </a:xfrm>
        </p:grpSpPr>
        <p:pic>
          <p:nvPicPr>
            <p:cNvPr id="7" name="Picture 6">
              <a:extLst>
                <a:ext uri="{FF2B5EF4-FFF2-40B4-BE49-F238E27FC236}">
                  <a16:creationId xmlns:a16="http://schemas.microsoft.com/office/drawing/2014/main" id="{6F0CEB65-A5E0-8978-34A9-B7F7553F20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521C26C7-1EF8-B6CB-1050-F8A68129C9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579708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dirty="0">
              <a:solidFill>
                <a:prstClr val="black"/>
              </a:solidFill>
              <a:latin typeface="Calibri" panose="020F0502020204030204"/>
            </a:endParaRPr>
          </a:p>
        </p:txBody>
      </p:sp>
      <p:sp>
        <p:nvSpPr>
          <p:cNvPr id="2" name="Titel 1">
            <a:extLst>
              <a:ext uri="{FF2B5EF4-FFF2-40B4-BE49-F238E27FC236}">
                <a16:creationId xmlns:a16="http://schemas.microsoft.com/office/drawing/2014/main" id="{831CE3B9-C655-4C07-92B1-9C4E92491DB6}"/>
              </a:ext>
            </a:extLst>
          </p:cNvPr>
          <p:cNvSpPr>
            <a:spLocks noGrp="1"/>
          </p:cNvSpPr>
          <p:nvPr>
            <p:ph type="title"/>
          </p:nvPr>
        </p:nvSpPr>
        <p:spPr>
          <a:xfrm>
            <a:off x="1005840" y="803910"/>
            <a:ext cx="5410735" cy="1590676"/>
          </a:xfrm>
        </p:spPr>
        <p:txBody>
          <a:bodyPr anchor="b">
            <a:normAutofit/>
          </a:bodyPr>
          <a:lstStyle/>
          <a:p>
            <a:pPr algn="r"/>
            <a:r>
              <a:rPr lang="de-DE">
                <a:solidFill>
                  <a:schemeClr val="bg1"/>
                </a:solidFill>
              </a:rPr>
              <a:t>Metodo del percorso critico</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1452" y="2431608"/>
            <a:ext cx="62651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F301517A-273C-472B-909F-A5E58D16ED80}"/>
              </a:ext>
            </a:extLst>
          </p:cNvPr>
          <p:cNvSpPr>
            <a:spLocks noGrp="1"/>
          </p:cNvSpPr>
          <p:nvPr>
            <p:ph idx="1"/>
          </p:nvPr>
        </p:nvSpPr>
        <p:spPr>
          <a:xfrm>
            <a:off x="1671201" y="2878748"/>
            <a:ext cx="11287999" cy="4231373"/>
          </a:xfrm>
        </p:spPr>
        <p:txBody>
          <a:bodyPr>
            <a:normAutofit/>
          </a:bodyPr>
          <a:lstStyle/>
          <a:p>
            <a:r>
              <a:rPr lang="de-DE" sz="2400" dirty="0">
                <a:solidFill>
                  <a:schemeClr val="bg1"/>
                </a:solidFill>
              </a:rPr>
              <a:t>La prevenzione </a:t>
            </a:r>
            <a:r>
              <a:rPr lang="de-DE" sz="2400" dirty="0" err="1">
                <a:solidFill>
                  <a:schemeClr val="bg1"/>
                </a:solidFill>
              </a:rPr>
              <a:t>è più </a:t>
            </a:r>
            <a:r>
              <a:rPr lang="de-DE" sz="2400" dirty="0" err="1">
                <a:solidFill>
                  <a:schemeClr val="bg1"/>
                </a:solidFill>
              </a:rPr>
              <a:t>efficace dell'individuazione dell'</a:t>
            </a:r>
            <a:r>
              <a:rPr lang="de-DE" sz="2400" dirty="0" err="1">
                <a:solidFill>
                  <a:schemeClr val="bg1"/>
                </a:solidFill>
              </a:rPr>
              <a:t> L'</a:t>
            </a:r>
            <a:r>
              <a:rPr lang="de-DE" sz="2400" dirty="0" err="1">
                <a:solidFill>
                  <a:schemeClr val="bg1"/>
                </a:solidFill>
              </a:rPr>
              <a:t> e è più efficace </a:t>
            </a:r>
            <a:r>
              <a:rPr lang="de-DE" sz="2400" dirty="0">
                <a:solidFill>
                  <a:schemeClr val="bg1"/>
                </a:solidFill>
              </a:rPr>
              <a:t>della mitigazione.</a:t>
            </a:r>
          </a:p>
          <a:p>
            <a:endParaRPr lang="de-DE" sz="2400" dirty="0">
              <a:solidFill>
                <a:schemeClr val="bg1"/>
              </a:solidFill>
            </a:endParaRPr>
          </a:p>
          <a:p>
            <a:endParaRPr lang="de-DE" sz="2400" dirty="0">
              <a:solidFill>
                <a:schemeClr val="bg1"/>
              </a:solidFill>
            </a:endParaRPr>
          </a:p>
          <a:p>
            <a:r>
              <a:rPr lang="en-US" sz="2400" dirty="0">
                <a:solidFill>
                  <a:schemeClr val="bg1"/>
                </a:solidFill>
              </a:rPr>
              <a:t>... </a:t>
            </a:r>
            <a:r>
              <a:rPr lang="en-US" sz="2400" b="1" i="1" dirty="0">
                <a:solidFill>
                  <a:schemeClr val="bg1"/>
                </a:solidFill>
              </a:rPr>
              <a:t>Ma quando si esaminano in modo approfondito i casi [passati], diventa chiaro che esiste una mancanza di consapevolezza dei fattori che aumentano il rischio che gli insider intraprendano azioni ostili contro le loro organizzazioni. </a:t>
            </a:r>
          </a:p>
          <a:p>
            <a:pPr marL="0" indent="0">
              <a:buNone/>
            </a:pPr>
            <a:r>
              <a:rPr lang="en-US" sz="2400" b="1" i="1" dirty="0">
                <a:solidFill>
                  <a:schemeClr val="bg1"/>
                </a:solidFill>
              </a:rPr>
              <a:t>							(Shaw &amp; Sellers, 2015)</a:t>
            </a:r>
            <a:endParaRPr lang="de-DE" sz="24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447" y="138232"/>
            <a:ext cx="14327506" cy="795313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nvGrpSpPr>
          <p:cNvPr id="4" name="Group 3">
            <a:extLst>
              <a:ext uri="{FF2B5EF4-FFF2-40B4-BE49-F238E27FC236}">
                <a16:creationId xmlns:a16="http://schemas.microsoft.com/office/drawing/2014/main" id="{2E1ABFA7-BF3A-C26E-3D38-538A97633BC7}"/>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5DA7DE48-8421-5E85-A7B5-0C0EB71E84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4F4EF7FB-E273-C341-11D3-28702DF4AE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ustDataLst>
      <p:tags r:id="rId1"/>
    </p:custDataLst>
    <p:extLst>
      <p:ext uri="{BB962C8B-B14F-4D97-AF65-F5344CB8AC3E}">
        <p14:creationId xmlns:p14="http://schemas.microsoft.com/office/powerpoint/2010/main" val="37473970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AA69D562-493F-48DF-B081-850C66509960}"/>
              </a:ext>
            </a:extLst>
          </p:cNvPr>
          <p:cNvPicPr>
            <a:picLocks noGrp="1" noChangeAspect="1"/>
          </p:cNvPicPr>
          <p:nvPr>
            <p:ph idx="1"/>
          </p:nvPr>
        </p:nvPicPr>
        <p:blipFill>
          <a:blip r:embed="rId2"/>
          <a:stretch>
            <a:fillRect/>
          </a:stretch>
        </p:blipFill>
        <p:spPr>
          <a:xfrm>
            <a:off x="1115568" y="798265"/>
            <a:ext cx="12618720" cy="5219484"/>
          </a:xfrm>
          <a:prstGeom prst="rect">
            <a:avLst/>
          </a:prstGeom>
        </p:spPr>
      </p:pic>
      <p:sp>
        <p:nvSpPr>
          <p:cNvPr id="3" name="Rechteck 2">
            <a:extLst>
              <a:ext uri="{FF2B5EF4-FFF2-40B4-BE49-F238E27FC236}">
                <a16:creationId xmlns:a16="http://schemas.microsoft.com/office/drawing/2014/main" id="{7FCE22F6-5DC3-4133-87CB-AB866AB8DF34}"/>
              </a:ext>
            </a:extLst>
          </p:cNvPr>
          <p:cNvSpPr/>
          <p:nvPr/>
        </p:nvSpPr>
        <p:spPr>
          <a:xfrm>
            <a:off x="11596219" y="7547143"/>
            <a:ext cx="2746265" cy="424732"/>
          </a:xfrm>
          <a:prstGeom prst="rect">
            <a:avLst/>
          </a:prstGeom>
        </p:spPr>
        <p:txBody>
          <a:bodyPr wrap="none">
            <a:spAutoFit/>
          </a:bodyPr>
          <a:lstStyle/>
          <a:p>
            <a:pPr defTabSz="1097280"/>
            <a:r>
              <a:rPr lang="en-US" sz="2160" b="1" i="1" dirty="0">
                <a:solidFill>
                  <a:prstClr val="black"/>
                </a:solidFill>
                <a:latin typeface="Calibri" panose="020F0502020204030204"/>
              </a:rPr>
              <a:t>(Shaw &amp; Sellers, 2015)</a:t>
            </a:r>
            <a:endParaRPr lang="de-DE" sz="2160" dirty="0">
              <a:solidFill>
                <a:prstClr val="black"/>
              </a:solidFill>
              <a:latin typeface="Calibri" panose="020F0502020204030204"/>
            </a:endParaRPr>
          </a:p>
        </p:txBody>
      </p:sp>
    </p:spTree>
    <p:extLst>
      <p:ext uri="{BB962C8B-B14F-4D97-AF65-F5344CB8AC3E}">
        <p14:creationId xmlns:p14="http://schemas.microsoft.com/office/powerpoint/2010/main" val="413147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8A120ED-C53B-409F-BE3F-8279D8B2B929}"/>
              </a:ext>
            </a:extLst>
          </p:cNvPr>
          <p:cNvSpPr>
            <a:spLocks noGrp="1"/>
          </p:cNvSpPr>
          <p:nvPr>
            <p:ph idx="1"/>
          </p:nvPr>
        </p:nvSpPr>
        <p:spPr>
          <a:xfrm>
            <a:off x="1005840" y="3028065"/>
            <a:ext cx="12618720" cy="4384291"/>
          </a:xfrm>
        </p:spPr>
        <p:txBody>
          <a:bodyPr>
            <a:normAutofit/>
          </a:bodyPr>
          <a:lstStyle/>
          <a:p>
            <a:pPr marL="0" indent="0">
              <a:buNone/>
            </a:pPr>
            <a:r>
              <a:rPr lang="de-DE" b="1" i="1" dirty="0" err="1"/>
              <a:t>Condizioni </a:t>
            </a:r>
            <a:r>
              <a:rPr lang="de-DE" b="1" i="1" dirty="0" err="1"/>
              <a:t>mediche/psichiatriche</a:t>
            </a:r>
            <a:r>
              <a:rPr lang="de-DE" b="1" i="1" dirty="0" err="1"/>
              <a:t> </a:t>
            </a:r>
            <a:endParaRPr lang="de-DE" b="1" i="1" dirty="0"/>
          </a:p>
          <a:p>
            <a:pPr lvl="1"/>
            <a:r>
              <a:rPr lang="en-US" dirty="0"/>
              <a:t>Secondo quanto riportato, l'abuso di alcol ha avuto un ruolo di primo piano nella vita delle persone condannate per spionaggio. </a:t>
            </a:r>
          </a:p>
          <a:p>
            <a:pPr lvl="1"/>
            <a:r>
              <a:rPr lang="en-US" dirty="0"/>
              <a:t>Uno studio del 2010 su 24 spie statunitensi condannate ha rilevato che 20 di loro avevano problemi con l'alcol: 11 erano considerate forti bevitrici, nove hanno riferito un aumento del consumo di alcol durante l'attività di spionaggio, sette avevano condanne per guida in stato di ebbrezza* e 16 hanno riferito una storia familiare di alcolismo.</a:t>
            </a:r>
          </a:p>
          <a:p>
            <a:pPr lvl="1"/>
            <a:endParaRPr lang="en-US" dirty="0"/>
          </a:p>
          <a:p>
            <a:pPr lvl="1"/>
            <a:endParaRPr lang="en-US" dirty="0"/>
          </a:p>
          <a:p>
            <a:pPr marL="548640" lvl="1" indent="0">
              <a:buNone/>
            </a:pPr>
            <a:r>
              <a:rPr lang="en-US" sz="1920" dirty="0"/>
              <a:t>* Guida in stato di ebbrezza</a:t>
            </a:r>
            <a:endParaRPr lang="de-DE" sz="1920" dirty="0"/>
          </a:p>
        </p:txBody>
      </p:sp>
      <p:pic>
        <p:nvPicPr>
          <p:cNvPr id="4" name="Inhaltsplatzhalter 3">
            <a:extLst>
              <a:ext uri="{FF2B5EF4-FFF2-40B4-BE49-F238E27FC236}">
                <a16:creationId xmlns:a16="http://schemas.microsoft.com/office/drawing/2014/main" id="{FCF79D93-25A9-4D10-8A05-2A4FBA753018}"/>
              </a:ext>
            </a:extLst>
          </p:cNvPr>
          <p:cNvPicPr>
            <a:picLocks noChangeAspect="1"/>
          </p:cNvPicPr>
          <p:nvPr/>
        </p:nvPicPr>
        <p:blipFill>
          <a:blip r:embed="rId4"/>
          <a:stretch>
            <a:fillRect/>
          </a:stretch>
        </p:blipFill>
        <p:spPr>
          <a:xfrm>
            <a:off x="160229" y="208654"/>
            <a:ext cx="6261425" cy="2589914"/>
          </a:xfrm>
          <a:prstGeom prst="rect">
            <a:avLst/>
          </a:prstGeom>
        </p:spPr>
      </p:pic>
    </p:spTree>
    <p:custDataLst>
      <p:tags r:id="rId1"/>
    </p:custDataLst>
    <p:extLst>
      <p:ext uri="{BB962C8B-B14F-4D97-AF65-F5344CB8AC3E}">
        <p14:creationId xmlns:p14="http://schemas.microsoft.com/office/powerpoint/2010/main" val="12480463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5096A-7D5A-4414-8C29-DB2F79F4412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A56237D0-83E3-4258-B527-46DCC746C39A}"/>
              </a:ext>
            </a:extLst>
          </p:cNvPr>
          <p:cNvSpPr>
            <a:spLocks noGrp="1"/>
          </p:cNvSpPr>
          <p:nvPr>
            <p:ph idx="1"/>
          </p:nvPr>
        </p:nvSpPr>
        <p:spPr>
          <a:xfrm>
            <a:off x="1005840" y="3028065"/>
            <a:ext cx="12618720" cy="4384291"/>
          </a:xfrm>
        </p:spPr>
        <p:txBody>
          <a:bodyPr/>
          <a:lstStyle/>
          <a:p>
            <a:pPr marL="0" indent="0">
              <a:buNone/>
            </a:pPr>
            <a:r>
              <a:rPr lang="de-DE" b="1" i="1" dirty="0"/>
              <a:t>Personalità </a:t>
            </a:r>
            <a:r>
              <a:rPr lang="de-DE" b="1" i="1" dirty="0" err="1"/>
              <a:t>o </a:t>
            </a:r>
            <a:r>
              <a:rPr lang="de-DE" b="1" i="1" dirty="0"/>
              <a:t>problemi di abilità</a:t>
            </a:r>
            <a:r>
              <a:rPr lang="de-DE" b="1" i="1" dirty="0" err="1"/>
              <a:t> social</a:t>
            </a:r>
            <a:r>
              <a:rPr lang="de-DE" b="1" i="1" dirty="0" err="1"/>
              <a:t> i</a:t>
            </a:r>
            <a:r>
              <a:rPr lang="de-DE" b="1" i="1" dirty="0"/>
              <a:t> </a:t>
            </a:r>
            <a:endParaRPr lang="en-US" dirty="0"/>
          </a:p>
          <a:p>
            <a:r>
              <a:rPr lang="en-US" dirty="0"/>
              <a:t>Caratteristiche narcisistiche, psicopatiche ed evitanti della personalità sono state citate come prominenti nei casi di spionaggio, compreso il caso di Jonathan Pollard, noto per aver avuto evidenti problemi di personalità. </a:t>
            </a:r>
          </a:p>
          <a:p>
            <a:pPr marL="0" indent="0">
              <a:buNone/>
            </a:pPr>
            <a:endParaRPr lang="en-US" dirty="0"/>
          </a:p>
        </p:txBody>
      </p:sp>
      <p:pic>
        <p:nvPicPr>
          <p:cNvPr id="4" name="Inhaltsplatzhalter 3">
            <a:extLst>
              <a:ext uri="{FF2B5EF4-FFF2-40B4-BE49-F238E27FC236}">
                <a16:creationId xmlns:a16="http://schemas.microsoft.com/office/drawing/2014/main" id="{FA9A48B4-0E35-47EA-AA93-6C095EAE02A9}"/>
              </a:ext>
            </a:extLst>
          </p:cNvPr>
          <p:cNvPicPr>
            <a:picLocks noChangeAspect="1"/>
          </p:cNvPicPr>
          <p:nvPr/>
        </p:nvPicPr>
        <p:blipFill>
          <a:blip r:embed="rId3"/>
          <a:stretch>
            <a:fillRect/>
          </a:stretch>
        </p:blipFill>
        <p:spPr>
          <a:xfrm>
            <a:off x="160229" y="208654"/>
            <a:ext cx="6261425" cy="2589914"/>
          </a:xfrm>
          <a:prstGeom prst="rect">
            <a:avLst/>
          </a:prstGeom>
        </p:spPr>
      </p:pic>
    </p:spTree>
    <p:custDataLst>
      <p:tags r:id="rId1"/>
    </p:custDataLst>
    <p:extLst>
      <p:ext uri="{BB962C8B-B14F-4D97-AF65-F5344CB8AC3E}">
        <p14:creationId xmlns:p14="http://schemas.microsoft.com/office/powerpoint/2010/main" val="392219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8645F-CD3A-47D0-A1FA-24052844C1B4}"/>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704670D3-21F4-448C-93DF-F8A862A20BE3}"/>
              </a:ext>
            </a:extLst>
          </p:cNvPr>
          <p:cNvSpPr>
            <a:spLocks noGrp="1"/>
          </p:cNvSpPr>
          <p:nvPr>
            <p:ph idx="1"/>
          </p:nvPr>
        </p:nvSpPr>
        <p:spPr>
          <a:xfrm>
            <a:off x="1005840" y="2798567"/>
            <a:ext cx="12618720" cy="4613788"/>
          </a:xfrm>
        </p:spPr>
        <p:txBody>
          <a:bodyPr/>
          <a:lstStyle/>
          <a:p>
            <a:pPr marL="0" indent="0">
              <a:buNone/>
            </a:pPr>
            <a:r>
              <a:rPr lang="de-DE" b="1" i="1" dirty="0" err="1"/>
              <a:t>Storia</a:t>
            </a:r>
            <a:r>
              <a:rPr lang="de-DE" b="1" i="1" dirty="0" err="1"/>
              <a:t> delle </a:t>
            </a:r>
            <a:r>
              <a:rPr lang="de-DE" b="1" i="1" dirty="0" err="1"/>
              <a:t>violazioni</a:t>
            </a:r>
            <a:r>
              <a:rPr lang="de-DE" b="1" i="1" dirty="0"/>
              <a:t> delle regole</a:t>
            </a:r>
          </a:p>
          <a:p>
            <a:r>
              <a:rPr lang="en-US" dirty="0"/>
              <a:t>Uno dei primi studi condotti su persone che hanno utilizzato la tecnologia informatica per attaccare i sistemi informativi all'interno delle infrastrutture critiche degli Stati Uniti ha rilevato che il 30% dei soggetti aveva commesso in precedenza violazioni significative, tra cui arresti per violenza, abuso di alcol o droghe e frode.</a:t>
            </a:r>
            <a:endParaRPr lang="de-DE" dirty="0"/>
          </a:p>
        </p:txBody>
      </p:sp>
      <p:pic>
        <p:nvPicPr>
          <p:cNvPr id="4" name="Inhaltsplatzhalter 3">
            <a:extLst>
              <a:ext uri="{FF2B5EF4-FFF2-40B4-BE49-F238E27FC236}">
                <a16:creationId xmlns:a16="http://schemas.microsoft.com/office/drawing/2014/main" id="{D2B74FD3-4AA8-49B0-88AF-D8818899DAC2}"/>
              </a:ext>
            </a:extLst>
          </p:cNvPr>
          <p:cNvPicPr>
            <a:picLocks noChangeAspect="1"/>
          </p:cNvPicPr>
          <p:nvPr/>
        </p:nvPicPr>
        <p:blipFill>
          <a:blip r:embed="rId3"/>
          <a:stretch>
            <a:fillRect/>
          </a:stretch>
        </p:blipFill>
        <p:spPr>
          <a:xfrm>
            <a:off x="160229" y="208654"/>
            <a:ext cx="6261425" cy="2589914"/>
          </a:xfrm>
          <a:prstGeom prst="rect">
            <a:avLst/>
          </a:prstGeom>
        </p:spPr>
      </p:pic>
    </p:spTree>
    <p:custDataLst>
      <p:tags r:id="rId1"/>
    </p:custDataLst>
    <p:extLst>
      <p:ext uri="{BB962C8B-B14F-4D97-AF65-F5344CB8AC3E}">
        <p14:creationId xmlns:p14="http://schemas.microsoft.com/office/powerpoint/2010/main" val="19433273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399D4-0B03-4B66-A952-5D365D97D26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282167C-F8FC-47A2-98D8-20DFB41B0DA0}"/>
              </a:ext>
            </a:extLst>
          </p:cNvPr>
          <p:cNvSpPr>
            <a:spLocks noGrp="1"/>
          </p:cNvSpPr>
          <p:nvPr>
            <p:ph idx="1"/>
          </p:nvPr>
        </p:nvSpPr>
        <p:spPr>
          <a:xfrm>
            <a:off x="964514" y="3177663"/>
            <a:ext cx="12618720" cy="4613788"/>
          </a:xfrm>
        </p:spPr>
        <p:txBody>
          <a:bodyPr/>
          <a:lstStyle/>
          <a:p>
            <a:pPr marL="0" indent="0">
              <a:buNone/>
            </a:pPr>
            <a:r>
              <a:rPr lang="de-DE" b="1" i="1" dirty="0" err="1"/>
              <a:t>Rischi</a:t>
            </a:r>
            <a:r>
              <a:rPr lang="de-DE" b="1" i="1" dirty="0"/>
              <a:t> legati ai social network</a:t>
            </a:r>
          </a:p>
          <a:p>
            <a:r>
              <a:rPr lang="en-US" dirty="0"/>
              <a:t>I rischi legati ai social network includevano contatti (di persona, telefonici o digitali) con membri di un gruppo avversario o concorrente prima dell'assunzione presso le organizzazioni che hanno tradito. </a:t>
            </a:r>
            <a:endParaRPr lang="de-DE" dirty="0"/>
          </a:p>
        </p:txBody>
      </p:sp>
      <p:pic>
        <p:nvPicPr>
          <p:cNvPr id="4" name="Inhaltsplatzhalter 3">
            <a:extLst>
              <a:ext uri="{FF2B5EF4-FFF2-40B4-BE49-F238E27FC236}">
                <a16:creationId xmlns:a16="http://schemas.microsoft.com/office/drawing/2014/main" id="{80E927EF-0E97-47CB-B34D-77FA9EF95D2E}"/>
              </a:ext>
            </a:extLst>
          </p:cNvPr>
          <p:cNvPicPr>
            <a:picLocks noChangeAspect="1"/>
          </p:cNvPicPr>
          <p:nvPr/>
        </p:nvPicPr>
        <p:blipFill>
          <a:blip r:embed="rId3"/>
          <a:stretch>
            <a:fillRect/>
          </a:stretch>
        </p:blipFill>
        <p:spPr>
          <a:xfrm>
            <a:off x="160229" y="208654"/>
            <a:ext cx="6261425" cy="2589914"/>
          </a:xfrm>
          <a:prstGeom prst="rect">
            <a:avLst/>
          </a:prstGeom>
        </p:spPr>
      </p:pic>
    </p:spTree>
    <p:custDataLst>
      <p:tags r:id="rId1"/>
    </p:custDataLst>
    <p:extLst>
      <p:ext uri="{BB962C8B-B14F-4D97-AF65-F5344CB8AC3E}">
        <p14:creationId xmlns:p14="http://schemas.microsoft.com/office/powerpoint/2010/main" val="36784029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5606D4A-ADBB-4AC8-8BB0-630F26A94F91}"/>
              </a:ext>
            </a:extLst>
          </p:cNvPr>
          <p:cNvSpPr>
            <a:spLocks noGrp="1"/>
          </p:cNvSpPr>
          <p:nvPr>
            <p:ph idx="1"/>
          </p:nvPr>
        </p:nvSpPr>
        <p:spPr>
          <a:xfrm>
            <a:off x="1005840" y="3392104"/>
            <a:ext cx="12618720" cy="4503054"/>
          </a:xfrm>
        </p:spPr>
        <p:txBody>
          <a:bodyPr>
            <a:normAutofit fontScale="55000" lnSpcReduction="20000"/>
          </a:bodyPr>
          <a:lstStyle/>
          <a:p>
            <a:r>
              <a:rPr lang="en-US" dirty="0"/>
              <a:t>L'ultimo elemento di questo modello critico è il comportamento organizzativo problematico nei confronti dei dipendenti a rischio, che include l'inazione, la disattenzione o la mancanza di comprensione dei fattori sopra descritti. </a:t>
            </a:r>
          </a:p>
          <a:p>
            <a:r>
              <a:rPr lang="en-US" dirty="0"/>
              <a:t>È vero che ostacoli formidabili, e spesso comprensibili, impediscono ai manager di venire a conoscenza dei comportamenti preoccupanti dei propri dipendenti. Tra questi vi sono le linee guida che regolano </a:t>
            </a:r>
            <a:r>
              <a:rPr lang="en-US" dirty="0">
                <a:solidFill>
                  <a:srgbClr val="C00000"/>
                </a:solidFill>
              </a:rPr>
              <a:t>la privacy e lo scambio di informazioni</a:t>
            </a:r>
            <a:r>
              <a:rPr lang="en-US" dirty="0"/>
              <a:t>, i silos burocratici e la comunicazione limitata tra gli uffici governativi responsabili e le organizzazioni appaltatrici, le forze dell'ordine locali e altri gruppi esterni come gli operatori sanitari. </a:t>
            </a:r>
          </a:p>
          <a:p>
            <a:r>
              <a:rPr lang="en-US" dirty="0"/>
              <a:t>Inoltre, in alcuni contesti </a:t>
            </a:r>
            <a:r>
              <a:rPr lang="en-US" dirty="0">
                <a:solidFill>
                  <a:srgbClr val="C00000"/>
                </a:solidFill>
              </a:rPr>
              <a:t>i colleghi sono riluttanti a segnalare </a:t>
            </a:r>
            <a:r>
              <a:rPr lang="en-US" dirty="0"/>
              <a:t>le loro preoccupazioni alla direzione per paura di mettere a rischio la carriera di una persona, per ansia di ritorsioni o per la percezione che un dipendente problematico possa addirittura essere favorito dalla direzione. </a:t>
            </a:r>
          </a:p>
          <a:p>
            <a:r>
              <a:rPr lang="en-US" dirty="0"/>
              <a:t>Alcune azioni che la direzione potrebbe intraprendere in risposta alla scoperta di una potenziale minaccia interna potrebbero, infatti, aumentare il rischio di azioni dannose o addirittura scatenarle. Ad esempio, </a:t>
            </a:r>
            <a:r>
              <a:rPr lang="en-US" dirty="0">
                <a:solidFill>
                  <a:srgbClr val="C00000"/>
                </a:solidFill>
              </a:rPr>
              <a:t>misure investigative eccessivamente aggressive o colloqui non informati da una comprensione della psicologia del soggetto possono ritorcersi contro e aumentare il rischio che il dipendente agisca. </a:t>
            </a:r>
          </a:p>
          <a:p>
            <a:r>
              <a:rPr lang="en-US" dirty="0"/>
              <a:t>Ad esempio, diversi anni dopo essere stato licenziato per aver abusato della sua posizione di responsabile informatico per monitorare le comunicazioni dei dirigenti chiave, il responsabile ha lanciato attacchi hacker contro l'azienda. Dopo essere stato scoperto, ha affermato che il modo in cui il personale di sicurezza lo aveva trattato in modo brusco, scortese e rabbioso, umiliandolo, lo aveva spinto a compiere gli attacchi hacker. Infine, i leader organizzativi spesso non comprendono a sufficienza come un intervento, in particolare un licenziamento, possa effettivamente aumentare il rischio interno, poiché </a:t>
            </a:r>
            <a:r>
              <a:rPr lang="en-US" dirty="0">
                <a:solidFill>
                  <a:srgbClr val="C00000"/>
                </a:solidFill>
              </a:rPr>
              <a:t>non hanno considerato a fondo le implicazioni dei licenziamenti</a:t>
            </a:r>
            <a:r>
              <a:rPr lang="en-US" dirty="0"/>
              <a:t>. Lo studio sopra citato mostra che </a:t>
            </a:r>
            <a:r>
              <a:rPr lang="en-US" dirty="0">
                <a:solidFill>
                  <a:srgbClr val="C00000"/>
                </a:solidFill>
              </a:rPr>
              <a:t>oltre l'80% degli incidenti di sabotaggio dei sistemi informativi delle infrastrutture critiche sono stati perpetrati da dipendenti licenziati.</a:t>
            </a:r>
            <a:endParaRPr lang="de-DE" dirty="0">
              <a:solidFill>
                <a:srgbClr val="C00000"/>
              </a:solidFill>
            </a:endParaRPr>
          </a:p>
        </p:txBody>
      </p:sp>
      <p:pic>
        <p:nvPicPr>
          <p:cNvPr id="4" name="Inhaltsplatzhalter 3">
            <a:extLst>
              <a:ext uri="{FF2B5EF4-FFF2-40B4-BE49-F238E27FC236}">
                <a16:creationId xmlns:a16="http://schemas.microsoft.com/office/drawing/2014/main" id="{4B676F31-3DE4-435C-B5FD-6D4ADF9FBC43}"/>
              </a:ext>
            </a:extLst>
          </p:cNvPr>
          <p:cNvPicPr>
            <a:picLocks noChangeAspect="1"/>
          </p:cNvPicPr>
          <p:nvPr/>
        </p:nvPicPr>
        <p:blipFill>
          <a:blip r:embed="rId3"/>
          <a:stretch>
            <a:fillRect/>
          </a:stretch>
        </p:blipFill>
        <p:spPr>
          <a:xfrm>
            <a:off x="160229" y="208654"/>
            <a:ext cx="6261425" cy="2589914"/>
          </a:xfrm>
          <a:prstGeom prst="rect">
            <a:avLst/>
          </a:prstGeom>
        </p:spPr>
      </p:pic>
    </p:spTree>
    <p:custDataLst>
      <p:tags r:id="rId1"/>
    </p:custDataLst>
    <p:extLst>
      <p:ext uri="{BB962C8B-B14F-4D97-AF65-F5344CB8AC3E}">
        <p14:creationId xmlns:p14="http://schemas.microsoft.com/office/powerpoint/2010/main" val="39910546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BC5D7-5051-4537-B278-1DA0DDE0322F}"/>
              </a:ext>
            </a:extLst>
          </p:cNvPr>
          <p:cNvSpPr>
            <a:spLocks noGrp="1"/>
          </p:cNvSpPr>
          <p:nvPr>
            <p:ph type="title"/>
          </p:nvPr>
        </p:nvSpPr>
        <p:spPr>
          <a:xfrm>
            <a:off x="1005840" y="438151"/>
            <a:ext cx="12618720" cy="951067"/>
          </a:xfrm>
        </p:spPr>
        <p:txBody>
          <a:bodyPr/>
          <a:lstStyle/>
          <a:p>
            <a:r>
              <a:rPr lang="de-DE" dirty="0"/>
              <a:t>Gestione </a:t>
            </a:r>
            <a:r>
              <a:rPr lang="de-DE" dirty="0" err="1"/>
              <a:t>delle minacce</a:t>
            </a:r>
            <a:r>
              <a:rPr lang="de-DE" dirty="0"/>
              <a:t> interne </a:t>
            </a:r>
            <a:r>
              <a:rPr lang="de-DE" dirty="0"/>
              <a:t>(ITM)</a:t>
            </a:r>
          </a:p>
        </p:txBody>
      </p:sp>
      <p:pic>
        <p:nvPicPr>
          <p:cNvPr id="4" name="Inhaltsplatzhalter 3">
            <a:extLst>
              <a:ext uri="{FF2B5EF4-FFF2-40B4-BE49-F238E27FC236}">
                <a16:creationId xmlns:a16="http://schemas.microsoft.com/office/drawing/2014/main" id="{4F04C30B-F534-4CE7-AC76-4B1156F5E438}"/>
              </a:ext>
            </a:extLst>
          </p:cNvPr>
          <p:cNvPicPr>
            <a:picLocks noGrp="1" noChangeAspect="1"/>
          </p:cNvPicPr>
          <p:nvPr>
            <p:ph idx="1"/>
          </p:nvPr>
        </p:nvPicPr>
        <p:blipFill>
          <a:blip r:embed="rId2"/>
          <a:stretch>
            <a:fillRect/>
          </a:stretch>
        </p:blipFill>
        <p:spPr>
          <a:xfrm>
            <a:off x="641234" y="4543007"/>
            <a:ext cx="4521077" cy="2997491"/>
          </a:xfrm>
          <a:prstGeom prst="rect">
            <a:avLst/>
          </a:prstGeom>
        </p:spPr>
      </p:pic>
      <p:pic>
        <p:nvPicPr>
          <p:cNvPr id="5" name="Grafik 4">
            <a:extLst>
              <a:ext uri="{FF2B5EF4-FFF2-40B4-BE49-F238E27FC236}">
                <a16:creationId xmlns:a16="http://schemas.microsoft.com/office/drawing/2014/main" id="{AC79D19E-BFD8-448E-97DF-D7EF3C6680B4}"/>
              </a:ext>
            </a:extLst>
          </p:cNvPr>
          <p:cNvPicPr>
            <a:picLocks noChangeAspect="1"/>
          </p:cNvPicPr>
          <p:nvPr/>
        </p:nvPicPr>
        <p:blipFill>
          <a:blip r:embed="rId3"/>
          <a:stretch>
            <a:fillRect/>
          </a:stretch>
        </p:blipFill>
        <p:spPr>
          <a:xfrm>
            <a:off x="5647718" y="4374335"/>
            <a:ext cx="8373588" cy="2997491"/>
          </a:xfrm>
          <a:prstGeom prst="rect">
            <a:avLst/>
          </a:prstGeom>
        </p:spPr>
      </p:pic>
      <p:pic>
        <p:nvPicPr>
          <p:cNvPr id="6" name="Grafik 5">
            <a:extLst>
              <a:ext uri="{FF2B5EF4-FFF2-40B4-BE49-F238E27FC236}">
                <a16:creationId xmlns:a16="http://schemas.microsoft.com/office/drawing/2014/main" id="{0CB7973F-0A74-4015-A4DB-234CD46A4065}"/>
              </a:ext>
            </a:extLst>
          </p:cNvPr>
          <p:cNvPicPr>
            <a:picLocks noChangeAspect="1"/>
          </p:cNvPicPr>
          <p:nvPr/>
        </p:nvPicPr>
        <p:blipFill>
          <a:blip r:embed="rId4"/>
          <a:stretch>
            <a:fillRect/>
          </a:stretch>
        </p:blipFill>
        <p:spPr>
          <a:xfrm>
            <a:off x="782314" y="1769135"/>
            <a:ext cx="8761002" cy="2864892"/>
          </a:xfrm>
          <a:prstGeom prst="rect">
            <a:avLst/>
          </a:prstGeom>
        </p:spPr>
      </p:pic>
      <p:pic>
        <p:nvPicPr>
          <p:cNvPr id="7" name="Grafik 6">
            <a:extLst>
              <a:ext uri="{FF2B5EF4-FFF2-40B4-BE49-F238E27FC236}">
                <a16:creationId xmlns:a16="http://schemas.microsoft.com/office/drawing/2014/main" id="{4CB9AAE8-BDA1-4A2D-B4E3-ACEC2AB023DF}"/>
              </a:ext>
            </a:extLst>
          </p:cNvPr>
          <p:cNvPicPr>
            <a:picLocks noChangeAspect="1"/>
          </p:cNvPicPr>
          <p:nvPr/>
        </p:nvPicPr>
        <p:blipFill>
          <a:blip r:embed="rId5"/>
          <a:stretch>
            <a:fillRect/>
          </a:stretch>
        </p:blipFill>
        <p:spPr>
          <a:xfrm>
            <a:off x="10054836" y="1428030"/>
            <a:ext cx="3569725" cy="2946305"/>
          </a:xfrm>
          <a:prstGeom prst="rect">
            <a:avLst/>
          </a:prstGeom>
        </p:spPr>
      </p:pic>
    </p:spTree>
    <p:extLst>
      <p:ext uri="{BB962C8B-B14F-4D97-AF65-F5344CB8AC3E}">
        <p14:creationId xmlns:p14="http://schemas.microsoft.com/office/powerpoint/2010/main" val="21428962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9.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32F28-F83E-4AC4-9F29-7B5392DC9F9B}"/>
              </a:ext>
            </a:extLst>
          </p:cNvPr>
          <p:cNvSpPr>
            <a:spLocks noGrp="1"/>
          </p:cNvSpPr>
          <p:nvPr>
            <p:ph type="title"/>
          </p:nvPr>
        </p:nvSpPr>
        <p:spPr>
          <a:xfrm>
            <a:off x="1005840" y="438151"/>
            <a:ext cx="12618720" cy="692048"/>
          </a:xfrm>
        </p:spPr>
        <p:txBody>
          <a:bodyPr>
            <a:normAutofit fontScale="90000"/>
          </a:bodyPr>
          <a:lstStyle/>
          <a:p>
            <a:r>
              <a:rPr lang="de-DE" dirty="0"/>
              <a:t>Ma...</a:t>
            </a:r>
          </a:p>
        </p:txBody>
      </p:sp>
      <p:pic>
        <p:nvPicPr>
          <p:cNvPr id="4" name="Grafik 3">
            <a:extLst>
              <a:ext uri="{FF2B5EF4-FFF2-40B4-BE49-F238E27FC236}">
                <a16:creationId xmlns:a16="http://schemas.microsoft.com/office/drawing/2014/main" id="{5A4D7F77-7D6F-411D-B427-A7BF8542C591}"/>
              </a:ext>
            </a:extLst>
          </p:cNvPr>
          <p:cNvPicPr>
            <a:picLocks noChangeAspect="1"/>
          </p:cNvPicPr>
          <p:nvPr/>
        </p:nvPicPr>
        <p:blipFill>
          <a:blip r:embed="rId2"/>
          <a:stretch>
            <a:fillRect/>
          </a:stretch>
        </p:blipFill>
        <p:spPr>
          <a:xfrm>
            <a:off x="351130" y="1496566"/>
            <a:ext cx="14630400" cy="6904334"/>
          </a:xfrm>
          <a:prstGeom prst="rect">
            <a:avLst/>
          </a:prstGeom>
        </p:spPr>
      </p:pic>
      <p:grpSp>
        <p:nvGrpSpPr>
          <p:cNvPr id="3" name="Group 2">
            <a:extLst>
              <a:ext uri="{FF2B5EF4-FFF2-40B4-BE49-F238E27FC236}">
                <a16:creationId xmlns:a16="http://schemas.microsoft.com/office/drawing/2014/main" id="{09C447D4-72C0-CDD4-CFF4-F45B65D0A4FE}"/>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5F652216-7689-5B46-B050-1F431DD6A6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8245CB3E-028F-E85C-6AFB-39956F60EC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8107506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16="http://schemas.microsoft.com/office/drawing/2014/main" xmlns:adec="http://schemas.microsoft.com/office/drawing/2017/decorative" xmlns:p16="http://schemas.microsoft.com/office/powerpoint/2015/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5" name="Picture 4" descr="A grey room full of question marks with an opening going out">
            <a:extLst>
              <a:ext uri="{FF2B5EF4-FFF2-40B4-BE49-F238E27FC236}">
                <a16:creationId xmlns:a16="http://schemas.microsoft.com/office/drawing/2014/main" id="{697BE051-A8D4-3012-EB27-94671433BEFA}"/>
              </a:ext>
            </a:extLst>
          </p:cNvPr>
          <p:cNvPicPr>
            <a:picLocks noChangeAspect="1"/>
          </p:cNvPicPr>
          <p:nvPr/>
        </p:nvPicPr>
        <p:blipFill>
          <a:blip r:embed="rId2"/>
          <a:srcRect b="15730"/>
          <a:stretch>
            <a:fillRect/>
          </a:stretch>
        </p:blipFill>
        <p:spPr>
          <a:xfrm>
            <a:off x="-3656" y="12"/>
            <a:ext cx="14630399" cy="8229588"/>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649123"/>
            <a:ext cx="14630399" cy="3794575"/>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EBCCAC31-BBD2-43FC-6A48-98916AA8CC5E}"/>
              </a:ext>
            </a:extLst>
          </p:cNvPr>
          <p:cNvSpPr>
            <a:spLocks noGrp="1"/>
          </p:cNvSpPr>
          <p:nvPr>
            <p:ph type="title"/>
          </p:nvPr>
        </p:nvSpPr>
        <p:spPr>
          <a:xfrm>
            <a:off x="1316736" y="390660"/>
            <a:ext cx="12070080" cy="4289734"/>
          </a:xfrm>
          <a:effectLst>
            <a:outerShdw blurRad="50800" dist="38100" dir="2700000" algn="tl" rotWithShape="0">
              <a:prstClr val="black">
                <a:alpha val="40000"/>
              </a:prstClr>
            </a:outerShdw>
          </a:effectLst>
        </p:spPr>
        <p:txBody>
          <a:bodyPr vert="horz" lIns="109728" tIns="54864" rIns="109728" bIns="54864" rtlCol="0" anchor="b">
            <a:normAutofit/>
          </a:bodyPr>
          <a:lstStyle/>
          <a:p>
            <a:pPr algn="ctr"/>
            <a:r>
              <a:rPr lang="en-US" sz="6240">
                <a:solidFill>
                  <a:srgbClr val="FFFFFF"/>
                </a:solidFill>
              </a:rPr>
              <a:t>Ma torniamo alla psicologia</a:t>
            </a:r>
          </a:p>
        </p:txBody>
      </p:sp>
    </p:spTree>
    <p:extLst>
      <p:ext uri="{BB962C8B-B14F-4D97-AF65-F5344CB8AC3E}">
        <p14:creationId xmlns:p14="http://schemas.microsoft.com/office/powerpoint/2010/main" val="17071274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0.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5741DBD-FACC-4A30-9653-B8B5AFA81190}"/>
              </a:ext>
            </a:extLst>
          </p:cNvPr>
          <p:cNvPicPr>
            <a:picLocks noChangeAspect="1"/>
          </p:cNvPicPr>
          <p:nvPr/>
        </p:nvPicPr>
        <p:blipFill>
          <a:blip r:embed="rId2"/>
          <a:stretch>
            <a:fillRect/>
          </a:stretch>
        </p:blipFill>
        <p:spPr>
          <a:xfrm>
            <a:off x="412852" y="268148"/>
            <a:ext cx="6202436" cy="3736925"/>
          </a:xfrm>
          <a:prstGeom prst="rect">
            <a:avLst/>
          </a:prstGeom>
        </p:spPr>
      </p:pic>
      <p:pic>
        <p:nvPicPr>
          <p:cNvPr id="5" name="Grafik 4">
            <a:extLst>
              <a:ext uri="{FF2B5EF4-FFF2-40B4-BE49-F238E27FC236}">
                <a16:creationId xmlns:a16="http://schemas.microsoft.com/office/drawing/2014/main" id="{FD67FD27-FE48-466A-A468-9FD3A5F1C6F2}"/>
              </a:ext>
            </a:extLst>
          </p:cNvPr>
          <p:cNvPicPr>
            <a:picLocks noChangeAspect="1"/>
          </p:cNvPicPr>
          <p:nvPr/>
        </p:nvPicPr>
        <p:blipFill>
          <a:blip r:embed="rId3"/>
          <a:stretch>
            <a:fillRect/>
          </a:stretch>
        </p:blipFill>
        <p:spPr>
          <a:xfrm>
            <a:off x="4564685" y="4211164"/>
            <a:ext cx="9846259" cy="3851052"/>
          </a:xfrm>
          <a:prstGeom prst="rect">
            <a:avLst/>
          </a:prstGeom>
        </p:spPr>
      </p:pic>
      <p:grpSp>
        <p:nvGrpSpPr>
          <p:cNvPr id="2" name="Group 1">
            <a:extLst>
              <a:ext uri="{FF2B5EF4-FFF2-40B4-BE49-F238E27FC236}">
                <a16:creationId xmlns:a16="http://schemas.microsoft.com/office/drawing/2014/main" id="{9157F1E7-AF6A-5C30-005D-90336082CE3D}"/>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4BA12B17-E183-2B21-0D4E-76A0A57A10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E98A1130-5E96-A447-74C8-F6D0C393D0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4692592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AA321C4-D72C-40A4-B3DA-C0CFF28A7A4D}"/>
              </a:ext>
            </a:extLst>
          </p:cNvPr>
          <p:cNvSpPr/>
          <p:nvPr/>
        </p:nvSpPr>
        <p:spPr>
          <a:xfrm>
            <a:off x="585216" y="1685106"/>
            <a:ext cx="12593117" cy="1421928"/>
          </a:xfrm>
          <a:prstGeom prst="rect">
            <a:avLst/>
          </a:prstGeom>
        </p:spPr>
        <p:txBody>
          <a:bodyPr wrap="square">
            <a:spAutoFit/>
          </a:bodyPr>
          <a:lstStyle/>
          <a:p>
            <a:pPr defTabSz="1097280"/>
            <a:r>
              <a:rPr lang="de-DE" sz="2160" b="1" dirty="0">
                <a:solidFill>
                  <a:prstClr val="black"/>
                </a:solidFill>
                <a:latin typeface="Calibri" panose="020F0502020204030204"/>
              </a:rPr>
              <a:t>Germania:</a:t>
            </a:r>
          </a:p>
          <a:p>
            <a:pPr defTabSz="1097280"/>
            <a:r>
              <a:rPr lang="de-DE" sz="2160" dirty="0">
                <a:solidFill>
                  <a:prstClr val="black"/>
                </a:solidFill>
                <a:latin typeface="Calibri" panose="020F0502020204030204"/>
              </a:rPr>
              <a:t>Un </a:t>
            </a:r>
            <a:r>
              <a:rPr lang="de-DE" sz="2160" dirty="0" err="1">
                <a:solidFill>
                  <a:prstClr val="black"/>
                </a:solidFill>
                <a:latin typeface="Calibri" panose="020F0502020204030204"/>
              </a:rPr>
              <a:t>datore di lavoro</a:t>
            </a:r>
            <a:r>
              <a:rPr lang="de-DE" sz="2160" dirty="0" err="1">
                <a:solidFill>
                  <a:prstClr val="black"/>
                </a:solidFill>
                <a:latin typeface="Calibri" panose="020F0502020204030204"/>
              </a:rPr>
              <a:t> </a:t>
            </a:r>
            <a:r>
              <a:rPr lang="de-DE" sz="2160" dirty="0">
                <a:solidFill>
                  <a:prstClr val="black"/>
                </a:solidFill>
                <a:latin typeface="Calibri" panose="020F0502020204030204"/>
              </a:rPr>
              <a:t>non </a:t>
            </a:r>
            <a:r>
              <a:rPr lang="de-DE" sz="2160" dirty="0" err="1">
                <a:solidFill>
                  <a:prstClr val="black"/>
                </a:solidFill>
                <a:latin typeface="Calibri" panose="020F0502020204030204"/>
              </a:rPr>
              <a:t>è </a:t>
            </a:r>
            <a:r>
              <a:rPr lang="de-DE" sz="2160" dirty="0" err="1">
                <a:solidFill>
                  <a:prstClr val="black"/>
                </a:solidFill>
                <a:latin typeface="Calibri" panose="020F0502020204030204"/>
              </a:rPr>
              <a:t>autorizzato</a:t>
            </a:r>
            <a:r>
              <a:rPr lang="de-DE" sz="2160" dirty="0" err="1">
                <a:solidFill>
                  <a:prstClr val="black"/>
                </a:solidFill>
                <a:latin typeface="Calibri" panose="020F0502020204030204"/>
              </a:rPr>
              <a:t> a</a:t>
            </a:r>
            <a:r>
              <a:rPr lang="de-DE" sz="2160" dirty="0" err="1">
                <a:solidFill>
                  <a:prstClr val="black"/>
                </a:solidFill>
                <a:latin typeface="Calibri" panose="020F0502020204030204"/>
              </a:rPr>
              <a:t> </a:t>
            </a:r>
            <a:r>
              <a:rPr lang="de-DE" sz="2160" dirty="0" err="1">
                <a:solidFill>
                  <a:prstClr val="black"/>
                </a:solidFill>
                <a:latin typeface="Calibri" panose="020F0502020204030204"/>
              </a:rPr>
              <a:t>leggere</a:t>
            </a:r>
            <a:r>
              <a:rPr lang="de-DE" sz="2160" dirty="0" err="1">
                <a:solidFill>
                  <a:prstClr val="black"/>
                </a:solidFill>
                <a:latin typeface="Calibri" panose="020F0502020204030204"/>
              </a:rPr>
              <a:t> le e-mail </a:t>
            </a:r>
            <a:r>
              <a:rPr lang="de-DE" sz="2160" dirty="0">
                <a:solidFill>
                  <a:prstClr val="black"/>
                </a:solidFill>
                <a:latin typeface="Calibri" panose="020F0502020204030204"/>
              </a:rPr>
              <a:t>su un </a:t>
            </a:r>
            <a:r>
              <a:rPr lang="de-DE" sz="2160" dirty="0" err="1">
                <a:solidFill>
                  <a:prstClr val="black"/>
                </a:solidFill>
                <a:latin typeface="Calibri" panose="020F0502020204030204"/>
              </a:rPr>
              <a:t>account </a:t>
            </a:r>
            <a:r>
              <a:rPr lang="de-DE" sz="2160" dirty="0" err="1">
                <a:solidFill>
                  <a:prstClr val="black"/>
                </a:solidFill>
                <a:latin typeface="Calibri" panose="020F0502020204030204"/>
              </a:rPr>
              <a:t>aziendale</a:t>
            </a:r>
            <a:r>
              <a:rPr lang="de-DE" sz="2160" dirty="0" err="1">
                <a:solidFill>
                  <a:prstClr val="black"/>
                </a:solidFill>
                <a:latin typeface="Calibri" panose="020F0502020204030204"/>
              </a:rPr>
              <a:t> </a:t>
            </a:r>
            <a:r>
              <a:rPr lang="de-DE" sz="2160" dirty="0">
                <a:solidFill>
                  <a:prstClr val="black"/>
                </a:solidFill>
                <a:latin typeface="Calibri" panose="020F0502020204030204"/>
              </a:rPr>
              <a:t>, </a:t>
            </a:r>
            <a:r>
              <a:rPr lang="de-DE" sz="2160" dirty="0" err="1">
                <a:solidFill>
                  <a:prstClr val="black"/>
                </a:solidFill>
                <a:latin typeface="Calibri" panose="020F0502020204030204"/>
              </a:rPr>
              <a:t>quando</a:t>
            </a:r>
            <a:r>
              <a:rPr lang="de-DE" sz="2160" dirty="0" err="1">
                <a:solidFill>
                  <a:prstClr val="black"/>
                </a:solidFill>
                <a:latin typeface="Calibri" panose="020F0502020204030204"/>
              </a:rPr>
              <a:t> tali</a:t>
            </a:r>
            <a:r>
              <a:rPr lang="de-DE" sz="2160" dirty="0" err="1">
                <a:solidFill>
                  <a:prstClr val="black"/>
                </a:solidFill>
                <a:latin typeface="Calibri" panose="020F0502020204030204"/>
              </a:rPr>
              <a:t> sono</a:t>
            </a:r>
            <a:r>
              <a:rPr lang="de-DE" sz="2160" dirty="0" err="1">
                <a:solidFill>
                  <a:prstClr val="black"/>
                </a:solidFill>
                <a:latin typeface="Calibri" panose="020F0502020204030204"/>
              </a:rPr>
              <a:t> </a:t>
            </a:r>
            <a:r>
              <a:rPr lang="de-DE" sz="2160" dirty="0" err="1">
                <a:solidFill>
                  <a:prstClr val="black"/>
                </a:solidFill>
                <a:latin typeface="Calibri" panose="020F0502020204030204"/>
              </a:rPr>
              <a:t>contrassegnate</a:t>
            </a:r>
            <a:r>
              <a:rPr lang="de-DE" sz="2160" dirty="0" err="1">
                <a:solidFill>
                  <a:prstClr val="black"/>
                </a:solidFill>
                <a:latin typeface="Calibri" panose="020F0502020204030204"/>
              </a:rPr>
              <a:t> come </a:t>
            </a:r>
            <a:r>
              <a:rPr lang="de-DE" sz="2160" dirty="0">
                <a:solidFill>
                  <a:prstClr val="black"/>
                </a:solidFill>
                <a:latin typeface="Calibri" panose="020F0502020204030204"/>
              </a:rPr>
              <a:t>private. Ciò </a:t>
            </a:r>
            <a:r>
              <a:rPr lang="de-DE" sz="2160" dirty="0" err="1">
                <a:solidFill>
                  <a:prstClr val="black"/>
                </a:solidFill>
                <a:latin typeface="Calibri" panose="020F0502020204030204"/>
              </a:rPr>
              <a:t>vale</a:t>
            </a:r>
            <a:r>
              <a:rPr lang="de-DE" sz="2160" dirty="0" err="1">
                <a:solidFill>
                  <a:prstClr val="black"/>
                </a:solidFill>
                <a:latin typeface="Calibri" panose="020F0502020204030204"/>
              </a:rPr>
              <a:t> indipendentemente</a:t>
            </a:r>
            <a:r>
              <a:rPr lang="de-DE" sz="2160" dirty="0" err="1">
                <a:solidFill>
                  <a:prstClr val="black"/>
                </a:solidFill>
                <a:latin typeface="Calibri" panose="020F0502020204030204"/>
              </a:rPr>
              <a:t> dal </a:t>
            </a:r>
            <a:r>
              <a:rPr lang="de-DE" sz="2160" dirty="0" err="1">
                <a:solidFill>
                  <a:prstClr val="black"/>
                </a:solidFill>
                <a:latin typeface="Calibri" panose="020F0502020204030204"/>
              </a:rPr>
              <a:t>fatto che</a:t>
            </a:r>
            <a:r>
              <a:rPr lang="de-DE" sz="2160" dirty="0" err="1">
                <a:solidFill>
                  <a:prstClr val="black"/>
                </a:solidFill>
                <a:latin typeface="Calibri" panose="020F0502020204030204"/>
              </a:rPr>
              <a:t> </a:t>
            </a:r>
            <a:r>
              <a:rPr lang="de-DE" sz="2160" dirty="0" err="1">
                <a:solidFill>
                  <a:prstClr val="black"/>
                </a:solidFill>
                <a:latin typeface="Calibri" panose="020F0502020204030204"/>
              </a:rPr>
              <a:t>l'uso</a:t>
            </a:r>
            <a:r>
              <a:rPr lang="de-DE" sz="2160" dirty="0">
                <a:solidFill>
                  <a:prstClr val="black"/>
                </a:solidFill>
                <a:latin typeface="Calibri" panose="020F0502020204030204"/>
              </a:rPr>
              <a:t> privato</a:t>
            </a:r>
            <a:r>
              <a:rPr lang="de-DE" sz="2160" dirty="0" err="1">
                <a:solidFill>
                  <a:prstClr val="black"/>
                </a:solidFill>
                <a:latin typeface="Calibri" panose="020F0502020204030204"/>
              </a:rPr>
              <a:t> </a:t>
            </a:r>
            <a:r>
              <a:rPr lang="de-DE" sz="2160" dirty="0" err="1">
                <a:solidFill>
                  <a:prstClr val="black"/>
                </a:solidFill>
                <a:latin typeface="Calibri" panose="020F0502020204030204"/>
              </a:rPr>
              <a:t>degli </a:t>
            </a:r>
            <a:r>
              <a:rPr lang="de-DE" sz="2160" dirty="0" err="1">
                <a:solidFill>
                  <a:prstClr val="black"/>
                </a:solidFill>
                <a:latin typeface="Calibri" panose="020F0502020204030204"/>
              </a:rPr>
              <a:t>account</a:t>
            </a:r>
            <a:r>
              <a:rPr lang="de-DE" sz="2160" dirty="0">
                <a:solidFill>
                  <a:prstClr val="black"/>
                </a:solidFill>
                <a:latin typeface="Calibri" panose="020F0502020204030204"/>
              </a:rPr>
              <a:t> di posta elettronica</a:t>
            </a:r>
            <a:r>
              <a:rPr lang="de-DE" sz="2160" dirty="0" err="1">
                <a:solidFill>
                  <a:prstClr val="black"/>
                </a:solidFill>
                <a:latin typeface="Calibri" panose="020F0502020204030204"/>
              </a:rPr>
              <a:t> </a:t>
            </a:r>
            <a:r>
              <a:rPr lang="de-DE" sz="2160" dirty="0" err="1">
                <a:solidFill>
                  <a:prstClr val="black"/>
                </a:solidFill>
                <a:latin typeface="Calibri" panose="020F0502020204030204"/>
              </a:rPr>
              <a:t>sia</a:t>
            </a:r>
            <a:r>
              <a:rPr lang="de-DE" sz="2160" dirty="0" err="1">
                <a:solidFill>
                  <a:prstClr val="black"/>
                </a:solidFill>
                <a:latin typeface="Calibri" panose="020F0502020204030204"/>
              </a:rPr>
              <a:t> </a:t>
            </a:r>
            <a:r>
              <a:rPr lang="de-DE" sz="2160" dirty="0" err="1">
                <a:solidFill>
                  <a:prstClr val="black"/>
                </a:solidFill>
                <a:latin typeface="Calibri" panose="020F0502020204030204"/>
              </a:rPr>
              <a:t>consentito</a:t>
            </a:r>
            <a:r>
              <a:rPr lang="de-DE" sz="2160" dirty="0" err="1">
                <a:solidFill>
                  <a:prstClr val="black"/>
                </a:solidFill>
                <a:latin typeface="Calibri" panose="020F0502020204030204"/>
              </a:rPr>
              <a:t> o </a:t>
            </a:r>
            <a:r>
              <a:rPr lang="de-DE" sz="2160" dirty="0">
                <a:solidFill>
                  <a:prstClr val="black"/>
                </a:solidFill>
                <a:latin typeface="Calibri" panose="020F0502020204030204"/>
              </a:rPr>
              <a:t>meno. </a:t>
            </a:r>
            <a:r>
              <a:rPr lang="de-DE" sz="2160" dirty="0" err="1">
                <a:solidFill>
                  <a:prstClr val="black"/>
                </a:solidFill>
                <a:latin typeface="Calibri" panose="020F0502020204030204"/>
              </a:rPr>
              <a:t>Quando </a:t>
            </a:r>
            <a:r>
              <a:rPr lang="de-DE" sz="2160" dirty="0" err="1">
                <a:solidFill>
                  <a:prstClr val="black"/>
                </a:solidFill>
                <a:latin typeface="Calibri" panose="020F0502020204030204"/>
              </a:rPr>
              <a:t>l'uso</a:t>
            </a:r>
            <a:r>
              <a:rPr lang="de-DE" sz="2160" dirty="0">
                <a:solidFill>
                  <a:prstClr val="black"/>
                </a:solidFill>
                <a:latin typeface="Calibri" panose="020F0502020204030204"/>
              </a:rPr>
              <a:t> privato</a:t>
            </a:r>
            <a:r>
              <a:rPr lang="de-DE" sz="2160" dirty="0" err="1">
                <a:solidFill>
                  <a:prstClr val="black"/>
                </a:solidFill>
                <a:latin typeface="Calibri" panose="020F0502020204030204"/>
              </a:rPr>
              <a:t> è</a:t>
            </a:r>
            <a:r>
              <a:rPr lang="de-DE" sz="2160" dirty="0" err="1">
                <a:solidFill>
                  <a:prstClr val="black"/>
                </a:solidFill>
                <a:latin typeface="Calibri" panose="020F0502020204030204"/>
              </a:rPr>
              <a:t> consentito</a:t>
            </a:r>
            <a:r>
              <a:rPr lang="de-DE" sz="2160" dirty="0" err="1">
                <a:solidFill>
                  <a:prstClr val="black"/>
                </a:solidFill>
                <a:latin typeface="Calibri" panose="020F0502020204030204"/>
              </a:rPr>
              <a:t>, </a:t>
            </a:r>
            <a:r>
              <a:rPr lang="de-DE" sz="2160" dirty="0" err="1">
                <a:solidFill>
                  <a:prstClr val="black"/>
                </a:solidFill>
                <a:latin typeface="Calibri" panose="020F0502020204030204"/>
              </a:rPr>
              <a:t>le e-mail</a:t>
            </a:r>
            <a:r>
              <a:rPr lang="de-DE" sz="2160" dirty="0" err="1">
                <a:solidFill>
                  <a:prstClr val="black"/>
                </a:solidFill>
                <a:latin typeface="Calibri" panose="020F0502020204030204"/>
              </a:rPr>
              <a:t> </a:t>
            </a:r>
            <a:r>
              <a:rPr lang="de-DE" sz="2160" dirty="0" err="1">
                <a:solidFill>
                  <a:prstClr val="black"/>
                </a:solidFill>
                <a:latin typeface="Calibri" panose="020F0502020204030204"/>
              </a:rPr>
              <a:t>non possono</a:t>
            </a:r>
            <a:r>
              <a:rPr lang="de-DE" sz="2160" dirty="0" err="1">
                <a:solidFill>
                  <a:prstClr val="black"/>
                </a:solidFill>
                <a:latin typeface="Calibri" panose="020F0502020204030204"/>
              </a:rPr>
              <a:t> </a:t>
            </a:r>
            <a:r>
              <a:rPr lang="de-DE" sz="2160" dirty="0" err="1">
                <a:solidFill>
                  <a:prstClr val="black"/>
                </a:solidFill>
                <a:latin typeface="Calibri" panose="020F0502020204030204"/>
              </a:rPr>
              <a:t>mai</a:t>
            </a:r>
            <a:r>
              <a:rPr lang="de-DE" sz="2160" dirty="0" err="1">
                <a:solidFill>
                  <a:prstClr val="black"/>
                </a:solidFill>
                <a:latin typeface="Calibri" panose="020F0502020204030204"/>
              </a:rPr>
              <a:t> essere</a:t>
            </a:r>
            <a:r>
              <a:rPr lang="de-DE" sz="2160" dirty="0" err="1">
                <a:solidFill>
                  <a:prstClr val="black"/>
                </a:solidFill>
                <a:latin typeface="Calibri" panose="020F0502020204030204"/>
              </a:rPr>
              <a:t> </a:t>
            </a:r>
            <a:r>
              <a:rPr lang="de-DE" sz="2160" dirty="0" err="1">
                <a:solidFill>
                  <a:prstClr val="black"/>
                </a:solidFill>
                <a:latin typeface="Calibri" panose="020F0502020204030204"/>
              </a:rPr>
              <a:t>lette/consultate</a:t>
            </a:r>
            <a:r>
              <a:rPr lang="de-DE" sz="2160" dirty="0">
                <a:solidFill>
                  <a:prstClr val="black"/>
                </a:solidFill>
                <a:latin typeface="Calibri" panose="020F0502020204030204"/>
              </a:rPr>
              <a:t> .</a:t>
            </a:r>
          </a:p>
        </p:txBody>
      </p:sp>
      <p:sp>
        <p:nvSpPr>
          <p:cNvPr id="5" name="Rechteck 4">
            <a:extLst>
              <a:ext uri="{FF2B5EF4-FFF2-40B4-BE49-F238E27FC236}">
                <a16:creationId xmlns:a16="http://schemas.microsoft.com/office/drawing/2014/main" id="{8CB6BE53-6BF7-42DF-824F-A89E84B9BE51}"/>
              </a:ext>
            </a:extLst>
          </p:cNvPr>
          <p:cNvSpPr/>
          <p:nvPr/>
        </p:nvSpPr>
        <p:spPr>
          <a:xfrm>
            <a:off x="585216" y="3409561"/>
            <a:ext cx="13108838" cy="2751522"/>
          </a:xfrm>
          <a:prstGeom prst="rect">
            <a:avLst/>
          </a:prstGeom>
        </p:spPr>
        <p:txBody>
          <a:bodyPr wrap="square">
            <a:spAutoFit/>
          </a:bodyPr>
          <a:lstStyle/>
          <a:p>
            <a:pPr defTabSz="1097280"/>
            <a:r>
              <a:rPr lang="en-US" sz="2160" b="1" dirty="0">
                <a:solidFill>
                  <a:srgbClr val="000000"/>
                </a:solidFill>
                <a:latin typeface="Calibri" panose="020F0502020204030204"/>
              </a:rPr>
              <a:t>USA:</a:t>
            </a:r>
          </a:p>
          <a:p>
            <a:pPr defTabSz="1097280"/>
            <a:r>
              <a:rPr lang="en-US" sz="2160" dirty="0">
                <a:solidFill>
                  <a:srgbClr val="000000"/>
                </a:solidFill>
                <a:latin typeface="Calibri" panose="020F0502020204030204"/>
              </a:rPr>
              <a:t>Le e-mail non sono private. I tribunali hanno stabilito che i datori di lavoro sono generalmente liberi di leggere i messaggi e-mail dei dipendenti, purché vi sia un valido motivo aziendale per farlo.</a:t>
            </a:r>
          </a:p>
          <a:p>
            <a:pPr defTabSz="1097280"/>
            <a:r>
              <a:rPr lang="en-US" sz="2160" b="1" dirty="0">
                <a:solidFill>
                  <a:srgbClr val="000000"/>
                </a:solidFill>
                <a:latin typeface="Calibri" panose="020F0502020204030204"/>
              </a:rPr>
              <a:t>Politiche aziendali relative alle e-mail. </a:t>
            </a:r>
            <a:r>
              <a:rPr lang="en-US" sz="2160" dirty="0">
                <a:solidFill>
                  <a:srgbClr val="000000"/>
                </a:solidFill>
                <a:latin typeface="Calibri" panose="020F0502020204030204"/>
              </a:rPr>
              <a:t>Oggigiorno, molte aziende rafforzano tali diritti adottando politiche relative alle e-mail che informano i dipendenti che le loro e-mail non sono private e che l'azienda monitora i messaggi di posta elettronica. Alcune aziende richiedono inoltre ai dipendenti di firmare un modulo in cui riconoscono che le loro e-mail non sono private.</a:t>
            </a:r>
          </a:p>
          <a:p>
            <a:pPr defTabSz="1097280"/>
            <a:r>
              <a:rPr lang="en-US" sz="2160" b="1" dirty="0">
                <a:solidFill>
                  <a:srgbClr val="000000"/>
                </a:solidFill>
                <a:latin typeface="Calibri" panose="020F0502020204030204"/>
              </a:rPr>
              <a:t>Aziende senza politiche relative alle e-mail. </a:t>
            </a:r>
            <a:r>
              <a:rPr lang="en-US" sz="2160" dirty="0">
                <a:solidFill>
                  <a:srgbClr val="000000"/>
                </a:solidFill>
                <a:latin typeface="Calibri" panose="020F0502020204030204"/>
              </a:rPr>
              <a:t>Anche se il tuo datore di lavoro non ha una politica relativa alle e-mail, probabilmente ha comunque il diritto legale di leggere i messaggi e-mail dei dipendenti inviati utilizzando le sue attrezzature e la sua rete.</a:t>
            </a:r>
          </a:p>
        </p:txBody>
      </p:sp>
      <p:sp>
        <p:nvSpPr>
          <p:cNvPr id="6" name="Textfeld 5">
            <a:extLst>
              <a:ext uri="{FF2B5EF4-FFF2-40B4-BE49-F238E27FC236}">
                <a16:creationId xmlns:a16="http://schemas.microsoft.com/office/drawing/2014/main" id="{4DEAE588-B619-4DE5-BE6D-5562CF1B9F5E}"/>
              </a:ext>
            </a:extLst>
          </p:cNvPr>
          <p:cNvSpPr txBox="1"/>
          <p:nvPr/>
        </p:nvSpPr>
        <p:spPr>
          <a:xfrm>
            <a:off x="713232" y="625450"/>
            <a:ext cx="12113971" cy="757130"/>
          </a:xfrm>
          <a:prstGeom prst="rect">
            <a:avLst/>
          </a:prstGeom>
          <a:noFill/>
        </p:spPr>
        <p:txBody>
          <a:bodyPr wrap="square" rtlCol="0">
            <a:spAutoFit/>
          </a:bodyPr>
          <a:lstStyle/>
          <a:p>
            <a:pPr defTabSz="1097280"/>
            <a:r>
              <a:rPr lang="de-DE" sz="2160" b="1" dirty="0">
                <a:solidFill>
                  <a:prstClr val="black"/>
                </a:solidFill>
                <a:latin typeface="Calibri" panose="020F0502020204030204"/>
              </a:rPr>
              <a:t>Gli ITM </a:t>
            </a:r>
            <a:r>
              <a:rPr lang="de-DE" sz="2160" b="1" dirty="0" err="1">
                <a:solidFill>
                  <a:prstClr val="black"/>
                </a:solidFill>
                <a:latin typeface="Calibri" panose="020F0502020204030204"/>
              </a:rPr>
              <a:t>funzionano </a:t>
            </a:r>
            <a:r>
              <a:rPr lang="de-DE" sz="2160" b="1" dirty="0">
                <a:solidFill>
                  <a:prstClr val="black"/>
                </a:solidFill>
                <a:latin typeface="Calibri" panose="020F0502020204030204"/>
              </a:rPr>
              <a:t>in modo diverso in Europa (GDPR + </a:t>
            </a:r>
            <a:r>
              <a:rPr lang="de-DE" sz="2160" b="1" dirty="0" err="1">
                <a:solidFill>
                  <a:prstClr val="black"/>
                </a:solidFill>
                <a:latin typeface="Calibri" panose="020F0502020204030204"/>
              </a:rPr>
              <a:t>legislazione</a:t>
            </a:r>
            <a:r>
              <a:rPr lang="de-DE" sz="2160" b="1" dirty="0">
                <a:solidFill>
                  <a:prstClr val="black"/>
                </a:solidFill>
                <a:latin typeface="Calibri" panose="020F0502020204030204"/>
              </a:rPr>
              <a:t> nazionale</a:t>
            </a:r>
            <a:r>
              <a:rPr lang="de-DE" sz="2160" b="1" dirty="0">
                <a:solidFill>
                  <a:prstClr val="black"/>
                </a:solidFill>
                <a:latin typeface="Calibri" panose="020F0502020204030204"/>
              </a:rPr>
              <a:t>) e </a:t>
            </a:r>
            <a:r>
              <a:rPr lang="de-DE" sz="2160" b="1" dirty="0">
                <a:solidFill>
                  <a:prstClr val="black"/>
                </a:solidFill>
                <a:latin typeface="Calibri" panose="020F0502020204030204"/>
              </a:rPr>
              <a:t>in </a:t>
            </a:r>
            <a:r>
              <a:rPr lang="de-DE" sz="2160" b="1" dirty="0" err="1">
                <a:solidFill>
                  <a:prstClr val="black"/>
                </a:solidFill>
                <a:latin typeface="Calibri" panose="020F0502020204030204"/>
              </a:rPr>
              <a:t>altri </a:t>
            </a:r>
            <a:r>
              <a:rPr lang="de-DE" sz="2160" b="1" dirty="0">
                <a:solidFill>
                  <a:prstClr val="black"/>
                </a:solidFill>
                <a:latin typeface="Calibri" panose="020F0502020204030204"/>
              </a:rPr>
              <a:t>paesi (ad esempio gli Stati Uniti). Ciò </a:t>
            </a:r>
            <a:r>
              <a:rPr lang="de-DE" sz="2160" b="1" dirty="0" err="1">
                <a:solidFill>
                  <a:prstClr val="black"/>
                </a:solidFill>
                <a:latin typeface="Calibri" panose="020F0502020204030204"/>
              </a:rPr>
              <a:t>ha </a:t>
            </a:r>
            <a:r>
              <a:rPr lang="de-DE" sz="2160" b="1" dirty="0" err="1">
                <a:solidFill>
                  <a:prstClr val="black"/>
                </a:solidFill>
                <a:latin typeface="Calibri" panose="020F0502020204030204"/>
              </a:rPr>
              <a:t>implicazioni</a:t>
            </a:r>
            <a:r>
              <a:rPr lang="de-DE" sz="2160" b="1" dirty="0" err="1">
                <a:solidFill>
                  <a:prstClr val="black"/>
                </a:solidFill>
                <a:latin typeface="Calibri" panose="020F0502020204030204"/>
              </a:rPr>
              <a:t> </a:t>
            </a:r>
            <a:r>
              <a:rPr lang="de-DE" sz="2160" b="1" dirty="0" err="1">
                <a:solidFill>
                  <a:prstClr val="black"/>
                </a:solidFill>
                <a:latin typeface="Calibri" panose="020F0502020204030204"/>
              </a:rPr>
              <a:t> per </a:t>
            </a:r>
            <a:r>
              <a:rPr lang="de-DE" sz="2160" b="1" dirty="0" err="1">
                <a:solidFill>
                  <a:prstClr val="black"/>
                </a:solidFill>
                <a:latin typeface="Calibri" panose="020F0502020204030204"/>
              </a:rPr>
              <a:t>le</a:t>
            </a:r>
            <a:r>
              <a:rPr lang="de-DE" sz="2160" b="1" dirty="0">
                <a:solidFill>
                  <a:prstClr val="black"/>
                </a:solidFill>
                <a:latin typeface="Calibri" panose="020F0502020204030204"/>
              </a:rPr>
              <a:t> multinazionali</a:t>
            </a:r>
            <a:r>
              <a:rPr lang="de-DE" sz="2160" b="1" dirty="0" err="1">
                <a:solidFill>
                  <a:prstClr val="black"/>
                </a:solidFill>
                <a:latin typeface="Calibri" panose="020F0502020204030204"/>
              </a:rPr>
              <a:t> che applicano </a:t>
            </a:r>
            <a:r>
              <a:rPr lang="de-DE" sz="2160" b="1" dirty="0">
                <a:solidFill>
                  <a:prstClr val="black"/>
                </a:solidFill>
                <a:latin typeface="Calibri" panose="020F0502020204030204"/>
              </a:rPr>
              <a:t>gli IPM.</a:t>
            </a:r>
          </a:p>
        </p:txBody>
      </p:sp>
    </p:spTree>
    <p:custDataLst>
      <p:tags r:id="rId1"/>
    </p:custDataLst>
    <p:extLst>
      <p:ext uri="{BB962C8B-B14F-4D97-AF65-F5344CB8AC3E}">
        <p14:creationId xmlns:p14="http://schemas.microsoft.com/office/powerpoint/2010/main" val="8900299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452A6BC2-E910-4E1F-AD84-45A8224FB6F5}"/>
              </a:ext>
            </a:extLst>
          </p:cNvPr>
          <p:cNvPicPr>
            <a:picLocks noGrp="1" noChangeAspect="1"/>
          </p:cNvPicPr>
          <p:nvPr>
            <p:ph idx="1"/>
          </p:nvPr>
        </p:nvPicPr>
        <p:blipFill>
          <a:blip r:embed="rId2"/>
          <a:stretch>
            <a:fillRect/>
          </a:stretch>
        </p:blipFill>
        <p:spPr>
          <a:xfrm>
            <a:off x="-128472" y="-187452"/>
            <a:ext cx="4999520" cy="3314700"/>
          </a:xfrm>
          <a:prstGeom prst="rect">
            <a:avLst/>
          </a:prstGeom>
        </p:spPr>
      </p:pic>
      <p:pic>
        <p:nvPicPr>
          <p:cNvPr id="5" name="Inhaltsplatzhalter 3">
            <a:extLst>
              <a:ext uri="{FF2B5EF4-FFF2-40B4-BE49-F238E27FC236}">
                <a16:creationId xmlns:a16="http://schemas.microsoft.com/office/drawing/2014/main" id="{84008D38-21D0-4C2C-9A4C-FB9A25E42575}"/>
              </a:ext>
            </a:extLst>
          </p:cNvPr>
          <p:cNvPicPr>
            <a:picLocks noChangeAspect="1"/>
          </p:cNvPicPr>
          <p:nvPr/>
        </p:nvPicPr>
        <p:blipFill>
          <a:blip r:embed="rId3"/>
          <a:stretch>
            <a:fillRect/>
          </a:stretch>
        </p:blipFill>
        <p:spPr>
          <a:xfrm>
            <a:off x="4871048" y="438149"/>
            <a:ext cx="9405400" cy="7242810"/>
          </a:xfrm>
          <a:prstGeom prst="rect">
            <a:avLst/>
          </a:prstGeom>
        </p:spPr>
      </p:pic>
    </p:spTree>
    <p:extLst>
      <p:ext uri="{BB962C8B-B14F-4D97-AF65-F5344CB8AC3E}">
        <p14:creationId xmlns:p14="http://schemas.microsoft.com/office/powerpoint/2010/main" val="4349964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1"/>
            <a:ext cx="14630398" cy="1891146"/>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754627" cy="1890553"/>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4630402" cy="1889173"/>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2" name="Titel 1">
            <a:extLst>
              <a:ext uri="{FF2B5EF4-FFF2-40B4-BE49-F238E27FC236}">
                <a16:creationId xmlns:a16="http://schemas.microsoft.com/office/drawing/2014/main" id="{CEB7C66E-C86E-4137-9D84-6C41816C3252}"/>
              </a:ext>
            </a:extLst>
          </p:cNvPr>
          <p:cNvSpPr>
            <a:spLocks noGrp="1"/>
          </p:cNvSpPr>
          <p:nvPr>
            <p:ph type="title"/>
          </p:nvPr>
        </p:nvSpPr>
        <p:spPr>
          <a:xfrm>
            <a:off x="839656" y="297646"/>
            <a:ext cx="8476465" cy="1391040"/>
          </a:xfrm>
        </p:spPr>
        <p:txBody>
          <a:bodyPr vert="horz" lIns="109728" tIns="54864" rIns="109728" bIns="54864" rtlCol="0" anchor="ctr">
            <a:normAutofit/>
          </a:bodyPr>
          <a:lstStyle/>
          <a:p>
            <a:r>
              <a:rPr lang="en-US" sz="4800">
                <a:solidFill>
                  <a:srgbClr val="FFFFFF"/>
                </a:solidFill>
              </a:rPr>
              <a:t>Greitzer et al. 2019</a:t>
            </a:r>
          </a:p>
        </p:txBody>
      </p:sp>
      <p:pic>
        <p:nvPicPr>
          <p:cNvPr id="5" name="Grafik 4">
            <a:extLst>
              <a:ext uri="{FF2B5EF4-FFF2-40B4-BE49-F238E27FC236}">
                <a16:creationId xmlns:a16="http://schemas.microsoft.com/office/drawing/2014/main" id="{2C54F656-ECAC-4716-9C30-C151E6039C47}"/>
              </a:ext>
            </a:extLst>
          </p:cNvPr>
          <p:cNvPicPr>
            <a:picLocks noChangeAspect="1"/>
          </p:cNvPicPr>
          <p:nvPr/>
        </p:nvPicPr>
        <p:blipFill>
          <a:blip r:embed="rId2"/>
          <a:stretch>
            <a:fillRect/>
          </a:stretch>
        </p:blipFill>
        <p:spPr>
          <a:xfrm>
            <a:off x="518671" y="3348706"/>
            <a:ext cx="13593059" cy="3364283"/>
          </a:xfrm>
          <a:prstGeom prst="rect">
            <a:avLst/>
          </a:prstGeom>
        </p:spPr>
      </p:pic>
      <p:grpSp>
        <p:nvGrpSpPr>
          <p:cNvPr id="3" name="Group 2">
            <a:extLst>
              <a:ext uri="{FF2B5EF4-FFF2-40B4-BE49-F238E27FC236}">
                <a16:creationId xmlns:a16="http://schemas.microsoft.com/office/drawing/2014/main" id="{2F28BF85-511A-AEEF-636F-4A8DF31306FD}"/>
              </a:ext>
            </a:extLst>
          </p:cNvPr>
          <p:cNvGrpSpPr/>
          <p:nvPr/>
        </p:nvGrpSpPr>
        <p:grpSpPr>
          <a:xfrm>
            <a:off x="10972801" y="7594540"/>
            <a:ext cx="2591913" cy="481557"/>
            <a:chOff x="5179092" y="5483822"/>
            <a:chExt cx="3294001" cy="612000"/>
          </a:xfrm>
        </p:grpSpPr>
        <p:pic>
          <p:nvPicPr>
            <p:cNvPr id="6" name="Picture 5">
              <a:extLst>
                <a:ext uri="{FF2B5EF4-FFF2-40B4-BE49-F238E27FC236}">
                  <a16:creationId xmlns:a16="http://schemas.microsoft.com/office/drawing/2014/main" id="{FAA680BC-B0F2-48CF-7A1B-AED16BF36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34A17837-4C33-8C85-6D3D-9CEEA79978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940170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4501D1C-846B-4A5C-A28F-C64663639C3C}"/>
              </a:ext>
            </a:extLst>
          </p:cNvPr>
          <p:cNvPicPr>
            <a:picLocks noChangeAspect="1"/>
          </p:cNvPicPr>
          <p:nvPr/>
        </p:nvPicPr>
        <p:blipFill>
          <a:blip r:embed="rId2"/>
          <a:stretch>
            <a:fillRect/>
          </a:stretch>
        </p:blipFill>
        <p:spPr>
          <a:xfrm>
            <a:off x="387434" y="1623586"/>
            <a:ext cx="6136883" cy="5989320"/>
          </a:xfrm>
          <a:prstGeom prst="rect">
            <a:avLst/>
          </a:prstGeom>
        </p:spPr>
      </p:pic>
      <p:pic>
        <p:nvPicPr>
          <p:cNvPr id="5" name="Grafik 4">
            <a:extLst>
              <a:ext uri="{FF2B5EF4-FFF2-40B4-BE49-F238E27FC236}">
                <a16:creationId xmlns:a16="http://schemas.microsoft.com/office/drawing/2014/main" id="{41533BFC-0DD7-4F7E-9000-E388FA851822}"/>
              </a:ext>
            </a:extLst>
          </p:cNvPr>
          <p:cNvPicPr>
            <a:picLocks noChangeAspect="1"/>
          </p:cNvPicPr>
          <p:nvPr/>
        </p:nvPicPr>
        <p:blipFill>
          <a:blip r:embed="rId3"/>
          <a:stretch>
            <a:fillRect/>
          </a:stretch>
        </p:blipFill>
        <p:spPr>
          <a:xfrm>
            <a:off x="6635732" y="251986"/>
            <a:ext cx="5211851" cy="3862814"/>
          </a:xfrm>
          <a:prstGeom prst="rect">
            <a:avLst/>
          </a:prstGeom>
        </p:spPr>
      </p:pic>
      <p:pic>
        <p:nvPicPr>
          <p:cNvPr id="6" name="Grafik 5">
            <a:extLst>
              <a:ext uri="{FF2B5EF4-FFF2-40B4-BE49-F238E27FC236}">
                <a16:creationId xmlns:a16="http://schemas.microsoft.com/office/drawing/2014/main" id="{CDF53ECF-D26D-4379-83B8-5AF2C03EE890}"/>
              </a:ext>
            </a:extLst>
          </p:cNvPr>
          <p:cNvPicPr>
            <a:picLocks noChangeAspect="1"/>
          </p:cNvPicPr>
          <p:nvPr/>
        </p:nvPicPr>
        <p:blipFill>
          <a:blip r:embed="rId4"/>
          <a:stretch>
            <a:fillRect/>
          </a:stretch>
        </p:blipFill>
        <p:spPr>
          <a:xfrm>
            <a:off x="6524316" y="4215816"/>
            <a:ext cx="5907833" cy="3862814"/>
          </a:xfrm>
          <a:prstGeom prst="rect">
            <a:avLst/>
          </a:prstGeom>
        </p:spPr>
      </p:pic>
      <p:sp>
        <p:nvSpPr>
          <p:cNvPr id="7" name="Textfeld 6">
            <a:extLst>
              <a:ext uri="{FF2B5EF4-FFF2-40B4-BE49-F238E27FC236}">
                <a16:creationId xmlns:a16="http://schemas.microsoft.com/office/drawing/2014/main" id="{83F8DAD5-8335-491D-9D60-E915ACCCF970}"/>
              </a:ext>
            </a:extLst>
          </p:cNvPr>
          <p:cNvSpPr txBox="1"/>
          <p:nvPr/>
        </p:nvSpPr>
        <p:spPr>
          <a:xfrm>
            <a:off x="517409" y="395095"/>
            <a:ext cx="3423514" cy="572464"/>
          </a:xfrm>
          <a:prstGeom prst="rect">
            <a:avLst/>
          </a:prstGeom>
          <a:noFill/>
        </p:spPr>
        <p:txBody>
          <a:bodyPr wrap="square" rtlCol="0">
            <a:spAutoFit/>
          </a:bodyPr>
          <a:lstStyle/>
          <a:p>
            <a:pPr defTabSz="1097280"/>
            <a:r>
              <a:rPr lang="de-DE" sz="3120" dirty="0">
                <a:solidFill>
                  <a:prstClr val="black"/>
                </a:solidFill>
                <a:latin typeface="Calibri" panose="020F0502020204030204"/>
              </a:rPr>
              <a:t>IPM ibrido</a:t>
            </a:r>
          </a:p>
        </p:txBody>
      </p:sp>
    </p:spTree>
    <p:extLst>
      <p:ext uri="{BB962C8B-B14F-4D97-AF65-F5344CB8AC3E}">
        <p14:creationId xmlns:p14="http://schemas.microsoft.com/office/powerpoint/2010/main" val="34322359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pic>
        <p:nvPicPr>
          <p:cNvPr id="5" name="Picture 4" descr="A group of yellow figures and a red figure on the other side">
            <a:extLst>
              <a:ext uri="{FF2B5EF4-FFF2-40B4-BE49-F238E27FC236}">
                <a16:creationId xmlns:a16="http://schemas.microsoft.com/office/drawing/2014/main" id="{B09CFEF4-C8B1-BC0F-0B3D-0026D381CD04}"/>
              </a:ext>
            </a:extLst>
          </p:cNvPr>
          <p:cNvPicPr>
            <a:picLocks noChangeAspect="1"/>
          </p:cNvPicPr>
          <p:nvPr/>
        </p:nvPicPr>
        <p:blipFill>
          <a:blip r:embed="rId2">
            <a:alphaModFix amt="40000"/>
          </a:blip>
          <a:srcRect t="15730"/>
          <a:stretch/>
        </p:blipFill>
        <p:spPr>
          <a:xfrm>
            <a:off x="25" y="12"/>
            <a:ext cx="14630375" cy="8229588"/>
          </a:xfrm>
          <a:prstGeom prst="rect">
            <a:avLst/>
          </a:prstGeom>
        </p:spPr>
      </p:pic>
      <p:sp>
        <p:nvSpPr>
          <p:cNvPr id="2" name="Titel 1">
            <a:extLst>
              <a:ext uri="{FF2B5EF4-FFF2-40B4-BE49-F238E27FC236}">
                <a16:creationId xmlns:a16="http://schemas.microsoft.com/office/drawing/2014/main" id="{A530AC2A-BF8B-4A44-A18C-66472C42A77F}"/>
              </a:ext>
            </a:extLst>
          </p:cNvPr>
          <p:cNvSpPr>
            <a:spLocks noGrp="1"/>
          </p:cNvSpPr>
          <p:nvPr>
            <p:ph type="title"/>
          </p:nvPr>
        </p:nvSpPr>
        <p:spPr>
          <a:xfrm>
            <a:off x="1009499" y="1130198"/>
            <a:ext cx="12607747" cy="2468880"/>
          </a:xfrm>
        </p:spPr>
        <p:txBody>
          <a:bodyPr anchor="b">
            <a:normAutofit/>
          </a:bodyPr>
          <a:lstStyle/>
          <a:p>
            <a:r>
              <a:rPr lang="de-DE" sz="6000">
                <a:solidFill>
                  <a:schemeClr val="bg1"/>
                </a:solidFill>
              </a:rPr>
              <a:t>Cosa dovresti ricordare</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4168" y="416149"/>
            <a:ext cx="175565" cy="844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498" y="3889442"/>
            <a:ext cx="12607747" cy="21946"/>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7FE8AEA6-41D4-4BF3-A866-D965FA2E62EB}"/>
              </a:ext>
            </a:extLst>
          </p:cNvPr>
          <p:cNvSpPr>
            <a:spLocks noGrp="1"/>
          </p:cNvSpPr>
          <p:nvPr>
            <p:ph idx="1"/>
          </p:nvPr>
        </p:nvSpPr>
        <p:spPr>
          <a:xfrm>
            <a:off x="1009498" y="4202582"/>
            <a:ext cx="12607747" cy="3204058"/>
          </a:xfrm>
        </p:spPr>
        <p:txBody>
          <a:bodyPr>
            <a:normAutofit/>
          </a:bodyPr>
          <a:lstStyle/>
          <a:p>
            <a:r>
              <a:rPr lang="de-DE" sz="2400">
                <a:solidFill>
                  <a:schemeClr val="bg1"/>
                </a:solidFill>
              </a:rPr>
              <a:t>Pro e contro delle misure tecniche e non tecniche.</a:t>
            </a:r>
          </a:p>
          <a:p>
            <a:r>
              <a:rPr lang="de-DE" sz="2400">
                <a:solidFill>
                  <a:schemeClr val="bg1"/>
                </a:solidFill>
              </a:rPr>
              <a:t>Conoscenze concettuali: tipi di minacce interne/categorie e casi.</a:t>
            </a:r>
          </a:p>
          <a:p>
            <a:r>
              <a:rPr lang="de-DE" sz="2400">
                <a:solidFill>
                  <a:schemeClr val="bg1"/>
                </a:solidFill>
              </a:rPr>
              <a:t>Opportunità e limiti degli IPM ibridi. Qual è la tua opinione?</a:t>
            </a:r>
          </a:p>
          <a:p>
            <a:r>
              <a:rPr lang="de-DE" sz="2400">
                <a:solidFill>
                  <a:schemeClr val="bg1"/>
                </a:solidFill>
              </a:rPr>
              <a:t>Il modello del percorso critico "in linea di principio".</a:t>
            </a:r>
          </a:p>
          <a:p>
            <a:endParaRPr lang="de-DE" sz="2400">
              <a:solidFill>
                <a:schemeClr val="bg1"/>
              </a:solidFill>
            </a:endParaRPr>
          </a:p>
        </p:txBody>
      </p:sp>
      <p:grpSp>
        <p:nvGrpSpPr>
          <p:cNvPr id="4" name="Group 3">
            <a:extLst>
              <a:ext uri="{FF2B5EF4-FFF2-40B4-BE49-F238E27FC236}">
                <a16:creationId xmlns:a16="http://schemas.microsoft.com/office/drawing/2014/main" id="{DFA3C159-7A63-16B3-29E0-4C0E3B40B8CF}"/>
              </a:ext>
            </a:extLst>
          </p:cNvPr>
          <p:cNvGrpSpPr/>
          <p:nvPr/>
        </p:nvGrpSpPr>
        <p:grpSpPr>
          <a:xfrm>
            <a:off x="10972801" y="7594540"/>
            <a:ext cx="2591913" cy="481557"/>
            <a:chOff x="5179092" y="5483822"/>
            <a:chExt cx="3294001" cy="612000"/>
          </a:xfrm>
        </p:grpSpPr>
        <p:pic>
          <p:nvPicPr>
            <p:cNvPr id="7" name="Picture 6">
              <a:extLst>
                <a:ext uri="{FF2B5EF4-FFF2-40B4-BE49-F238E27FC236}">
                  <a16:creationId xmlns:a16="http://schemas.microsoft.com/office/drawing/2014/main" id="{99EA2555-1399-A3C4-2E0F-1B6537FA3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40EBE978-BCBE-B344-930F-764B93C733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7191453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15" y="576072"/>
            <a:ext cx="13485571" cy="707745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prstClr val="white"/>
              </a:solidFill>
              <a:latin typeface="Calibri" panose="020F0502020204030204"/>
            </a:endParaRPr>
          </a:p>
        </p:txBody>
      </p:sp>
      <p:grpSp>
        <p:nvGrpSpPr>
          <p:cNvPr id="8" name="Gruppieren 7">
            <a:extLst>
              <a:ext uri="{FF2B5EF4-FFF2-40B4-BE49-F238E27FC236}">
                <a16:creationId xmlns:a16="http://schemas.microsoft.com/office/drawing/2014/main" id="{3F676612-DE32-904C-48B5-543F676D3254}"/>
              </a:ext>
            </a:extLst>
          </p:cNvPr>
          <p:cNvGrpSpPr/>
          <p:nvPr/>
        </p:nvGrpSpPr>
        <p:grpSpPr>
          <a:xfrm>
            <a:off x="3915176" y="772161"/>
            <a:ext cx="6800048" cy="6685279"/>
            <a:chOff x="585027" y="541610"/>
            <a:chExt cx="5873917" cy="5774779"/>
          </a:xfrm>
        </p:grpSpPr>
        <p:pic>
          <p:nvPicPr>
            <p:cNvPr id="5" name="Grafik 4">
              <a:extLst>
                <a:ext uri="{FF2B5EF4-FFF2-40B4-BE49-F238E27FC236}">
                  <a16:creationId xmlns:a16="http://schemas.microsoft.com/office/drawing/2014/main" id="{BC8AF2EC-BF85-E19A-FE99-DCB345CAB560}"/>
                </a:ext>
              </a:extLst>
            </p:cNvPr>
            <p:cNvPicPr>
              <a:picLocks noChangeAspect="1"/>
            </p:cNvPicPr>
            <p:nvPr/>
          </p:nvPicPr>
          <p:blipFill>
            <a:blip r:embed="rId2"/>
            <a:stretch>
              <a:fillRect/>
            </a:stretch>
          </p:blipFill>
          <p:spPr>
            <a:xfrm>
              <a:off x="585027" y="541610"/>
              <a:ext cx="5873917" cy="5774779"/>
            </a:xfrm>
            <a:prstGeom prst="rect">
              <a:avLst/>
            </a:prstGeom>
          </p:spPr>
        </p:pic>
        <p:pic>
          <p:nvPicPr>
            <p:cNvPr id="7" name="Grafik 6">
              <a:extLst>
                <a:ext uri="{FF2B5EF4-FFF2-40B4-BE49-F238E27FC236}">
                  <a16:creationId xmlns:a16="http://schemas.microsoft.com/office/drawing/2014/main" id="{36C0735D-F0D1-0B64-1FA5-FE86A39FB552}"/>
                </a:ext>
              </a:extLst>
            </p:cNvPr>
            <p:cNvPicPr>
              <a:picLocks noChangeAspect="1"/>
            </p:cNvPicPr>
            <p:nvPr/>
          </p:nvPicPr>
          <p:blipFill>
            <a:blip r:embed="rId3"/>
            <a:stretch>
              <a:fillRect/>
            </a:stretch>
          </p:blipFill>
          <p:spPr>
            <a:xfrm>
              <a:off x="1874982" y="806244"/>
              <a:ext cx="4304146" cy="525309"/>
            </a:xfrm>
            <a:prstGeom prst="rect">
              <a:avLst/>
            </a:prstGeom>
          </p:spPr>
        </p:pic>
      </p:grpSp>
      <p:grpSp>
        <p:nvGrpSpPr>
          <p:cNvPr id="2" name="Group 1">
            <a:extLst>
              <a:ext uri="{FF2B5EF4-FFF2-40B4-BE49-F238E27FC236}">
                <a16:creationId xmlns:a16="http://schemas.microsoft.com/office/drawing/2014/main" id="{67BA7B07-1D48-FB27-2C98-FE98D5D0A6B7}"/>
              </a:ext>
            </a:extLst>
          </p:cNvPr>
          <p:cNvGrpSpPr/>
          <p:nvPr/>
        </p:nvGrpSpPr>
        <p:grpSpPr>
          <a:xfrm>
            <a:off x="10972801" y="7594540"/>
            <a:ext cx="2591913" cy="481557"/>
            <a:chOff x="5179092" y="5483822"/>
            <a:chExt cx="3294001" cy="612000"/>
          </a:xfrm>
        </p:grpSpPr>
        <p:pic>
          <p:nvPicPr>
            <p:cNvPr id="4" name="Picture 3">
              <a:extLst>
                <a:ext uri="{FF2B5EF4-FFF2-40B4-BE49-F238E27FC236}">
                  <a16:creationId xmlns:a16="http://schemas.microsoft.com/office/drawing/2014/main" id="{B6E8D62C-20A9-BE90-6805-58D5882CAC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2B4956AD-D908-D731-6D2B-DC963724C9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5125777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FA3FD-9699-4A08-8D56-16012D542ADC}"/>
              </a:ext>
            </a:extLst>
          </p:cNvPr>
          <p:cNvSpPr>
            <a:spLocks noGrp="1"/>
          </p:cNvSpPr>
          <p:nvPr>
            <p:ph type="title"/>
          </p:nvPr>
        </p:nvSpPr>
        <p:spPr/>
        <p:txBody>
          <a:bodyPr/>
          <a:lstStyle/>
          <a:p>
            <a:r>
              <a:rPr lang="de-DE" dirty="0" err="1"/>
              <a:t>Letteratura</a:t>
            </a:r>
            <a:endParaRPr lang="de-DE" dirty="0"/>
          </a:p>
        </p:txBody>
      </p:sp>
      <p:sp>
        <p:nvSpPr>
          <p:cNvPr id="3" name="Inhaltsplatzhalter 2">
            <a:extLst>
              <a:ext uri="{FF2B5EF4-FFF2-40B4-BE49-F238E27FC236}">
                <a16:creationId xmlns:a16="http://schemas.microsoft.com/office/drawing/2014/main" id="{6EAD6BBB-8AB1-4822-A3AD-C2D8444BDF13}"/>
              </a:ext>
            </a:extLst>
          </p:cNvPr>
          <p:cNvSpPr>
            <a:spLocks noGrp="1"/>
          </p:cNvSpPr>
          <p:nvPr>
            <p:ph idx="1"/>
          </p:nvPr>
        </p:nvSpPr>
        <p:spPr/>
        <p:txBody>
          <a:bodyPr>
            <a:normAutofit fontScale="85000" lnSpcReduction="20000"/>
          </a:bodyPr>
          <a:lstStyle/>
          <a:p>
            <a:pPr marL="0" indent="0">
              <a:buNone/>
            </a:pPr>
            <a:r>
              <a:rPr lang="de-DE" dirty="0"/>
              <a:t>Consigliata:</a:t>
            </a:r>
          </a:p>
          <a:p>
            <a:pPr marL="0" indent="0">
              <a:buNone/>
            </a:pPr>
            <a:r>
              <a:rPr lang="en-US" dirty="0"/>
              <a:t>Chattopadhyay, P., Wang, L., &amp; Tan, Y. P. (2018). Rilevamento delle minacce interne basato su scenari dalle attività informatiche. </a:t>
            </a:r>
            <a:r>
              <a:rPr lang="en-US" i="1" dirty="0"/>
              <a:t>IEEE Transactions on Computational Social Systems</a:t>
            </a:r>
            <a:r>
              <a:rPr lang="en-US" dirty="0"/>
              <a:t>,</a:t>
            </a:r>
            <a:r>
              <a:rPr lang="en-US" i="1" dirty="0"/>
              <a:t> 5</a:t>
            </a:r>
            <a:r>
              <a:rPr lang="en-US" dirty="0"/>
              <a:t>(3), 660-675.</a:t>
            </a:r>
          </a:p>
          <a:p>
            <a:pPr marL="0" indent="0">
              <a:buNone/>
            </a:pPr>
            <a:r>
              <a:rPr lang="en-US" dirty="0" err="1"/>
              <a:t>Greitzer</a:t>
            </a:r>
            <a:r>
              <a:rPr lang="en-US" dirty="0"/>
              <a:t>, F., Purl, J., Leong, Y. M., &amp; Becker, D. S. (maggio 2018). </a:t>
            </a:r>
            <a:r>
              <a:rPr lang="en-US" dirty="0" err="1"/>
              <a:t>Sofit</a:t>
            </a:r>
            <a:r>
              <a:rPr lang="en-US" dirty="0"/>
              <a:t>: fattori sociotecnici e organizzativi per le minacce interne. In</a:t>
            </a:r>
            <a:r>
              <a:rPr lang="en-US" i="1" dirty="0"/>
              <a:t> 2018 IEEE Security and Privacy Workshops (SPW) </a:t>
            </a:r>
            <a:r>
              <a:rPr lang="en-US" dirty="0"/>
              <a:t>(pp. 197-206). IEEE.</a:t>
            </a:r>
          </a:p>
          <a:p>
            <a:pPr marL="0" indent="0">
              <a:buNone/>
            </a:pPr>
            <a:r>
              <a:rPr lang="en-US" dirty="0"/>
              <a:t>Posey, C., Bennett, R. J., &amp; Roberts, T. L. (2011). Comprendere la mentalità dell'insider abusivo: un'analisi del ragionamento causale degli insider a seguito di cambiamenti nella sicurezza interna. </a:t>
            </a:r>
            <a:r>
              <a:rPr lang="en-US" i="1" dirty="0"/>
              <a:t>Computers &amp; Security</a:t>
            </a:r>
            <a:r>
              <a:rPr lang="en-US" dirty="0"/>
              <a:t>,</a:t>
            </a:r>
            <a:r>
              <a:rPr lang="en-US" i="1" dirty="0"/>
              <a:t> 30</a:t>
            </a:r>
            <a:r>
              <a:rPr lang="en-US" dirty="0"/>
              <a:t>(6-7), 486-497.</a:t>
            </a:r>
            <a:endParaRPr lang="de-DE" dirty="0"/>
          </a:p>
          <a:p>
            <a:pPr marL="0" indent="0">
              <a:buNone/>
            </a:pPr>
            <a:r>
              <a:rPr lang="de-DE" dirty="0" err="1"/>
              <a:t>Tsiostas</a:t>
            </a:r>
            <a:r>
              <a:rPr lang="de-DE" dirty="0"/>
              <a:t>, D., Kittes, G., </a:t>
            </a:r>
            <a:r>
              <a:rPr lang="de-DE" dirty="0" err="1"/>
              <a:t>Chouliaras</a:t>
            </a:r>
            <a:r>
              <a:rPr lang="de-DE" dirty="0"/>
              <a:t>, N., </a:t>
            </a:r>
            <a:r>
              <a:rPr lang="de-DE" dirty="0" err="1"/>
              <a:t>Kantzavelou</a:t>
            </a:r>
            <a:r>
              <a:rPr lang="de-DE" dirty="0"/>
              <a:t>, I., </a:t>
            </a:r>
            <a:r>
              <a:rPr lang="de-DE" dirty="0" err="1"/>
              <a:t>Maglaras</a:t>
            </a:r>
            <a:r>
              <a:rPr lang="de-DE" dirty="0"/>
              <a:t>, L., </a:t>
            </a:r>
            <a:r>
              <a:rPr lang="de-DE" dirty="0" err="1"/>
              <a:t>Douligeris</a:t>
            </a:r>
            <a:r>
              <a:rPr lang="de-DE" dirty="0"/>
              <a:t>, C., &amp; Vlachos, V. (novembre 2020). </a:t>
            </a:r>
            <a:r>
              <a:rPr lang="de-DE" dirty="0" err="1"/>
              <a:t>La minaccia</a:t>
            </a:r>
            <a:r>
              <a:rPr lang="de-DE" dirty="0"/>
              <a:t> interna</a:t>
            </a:r>
            <a:r>
              <a:rPr lang="de-DE" dirty="0"/>
              <a:t>: </a:t>
            </a:r>
            <a:r>
              <a:rPr lang="de-DE" dirty="0" err="1"/>
              <a:t>ragioni</a:t>
            </a:r>
            <a:r>
              <a:rPr lang="de-DE" dirty="0"/>
              <a:t>, </a:t>
            </a:r>
            <a:r>
              <a:rPr lang="de-DE" dirty="0" err="1"/>
              <a:t>effetti </a:t>
            </a:r>
            <a:r>
              <a:rPr lang="de-DE" dirty="0"/>
              <a:t>e </a:t>
            </a:r>
            <a:r>
              <a:rPr lang="de-DE" dirty="0" err="1"/>
              <a:t>tecniche</a:t>
            </a:r>
            <a:r>
              <a:rPr lang="de-DE" dirty="0"/>
              <a:t> di mitigazione</a:t>
            </a:r>
            <a:r>
              <a:rPr lang="de-DE" dirty="0"/>
              <a:t>. In</a:t>
            </a:r>
            <a:r>
              <a:rPr lang="de-DE" i="1" dirty="0"/>
              <a:t> 24a </a:t>
            </a:r>
            <a:r>
              <a:rPr lang="de-DE" i="1" dirty="0"/>
              <a:t>Conferenza </a:t>
            </a:r>
            <a:r>
              <a:rPr lang="de-DE" i="1" dirty="0" err="1"/>
              <a:t>Panellenica </a:t>
            </a:r>
            <a:r>
              <a:rPr lang="de-DE" i="1" dirty="0" err="1"/>
              <a:t>sull'Informatica </a:t>
            </a:r>
            <a:r>
              <a:rPr lang="de-DE" dirty="0"/>
              <a:t>(pp. 340-345).</a:t>
            </a:r>
          </a:p>
          <a:p>
            <a:pPr marL="0" indent="0">
              <a:buNone/>
            </a:pPr>
            <a:endParaRPr lang="de-DE" dirty="0"/>
          </a:p>
        </p:txBody>
      </p:sp>
    </p:spTree>
    <p:extLst>
      <p:ext uri="{BB962C8B-B14F-4D97-AF65-F5344CB8AC3E}">
        <p14:creationId xmlns:p14="http://schemas.microsoft.com/office/powerpoint/2010/main" val="39623307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8.xml><?xml version="1.0" encoding="utf-8"?>
<p:sld xmlns:a16="http://schemas.microsoft.com/office/drawing/2014/main" xmlns:a14="http://schemas.microsoft.com/office/drawing/2010/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p:txBody>
          <a:bodyPr/>
          <a:lstStyle/>
          <a:p>
            <a:r>
              <a:rPr lang="en-US" dirty="0"/>
              <a:t>Grazie</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p:txBody>
          <a:bodyPr/>
          <a:lstStyle/>
          <a:p>
            <a:r>
              <a:rPr lang="en-US" dirty="0"/>
              <a:t>Si prega di inviare tutte le domande ai formatori.</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871645" y="1"/>
            <a:ext cx="3514660" cy="8245736"/>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sz="2160"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9485134"/>
      </p:ext>
    </p:extLst>
  </p:cSld>
  <p:clrMapOvr>
    <a:masterClrMapping/>
  </p:clrMapOvr>
</p:sld>
</file>

<file path=ppt/slides/slide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0BDC6E-50DF-53E9-165D-09238C0E8163}"/>
              </a:ext>
            </a:extLst>
          </p:cNvPr>
          <p:cNvPicPr>
            <a:picLocks noChangeAspect="1"/>
          </p:cNvPicPr>
          <p:nvPr/>
        </p:nvPicPr>
        <p:blipFill>
          <a:blip r:embed="rId3">
            <a:alphaModFix amt="31000"/>
          </a:blip>
          <a:stretch>
            <a:fillRect/>
          </a:stretch>
        </p:blipFill>
        <p:spPr>
          <a:xfrm>
            <a:off x="1139179" y="0"/>
            <a:ext cx="12352043" cy="8229600"/>
          </a:xfrm>
          <a:prstGeom prst="rect">
            <a:avLst/>
          </a:prstGeom>
        </p:spPr>
      </p:pic>
      <p:pic>
        <p:nvPicPr>
          <p:cNvPr id="90117" name="Picture 5"/>
          <p:cNvPicPr>
            <a:picLocks noChangeAspect="1" noChangeArrowheads="1"/>
          </p:cNvPicPr>
          <p:nvPr/>
        </p:nvPicPr>
        <p:blipFill>
          <a:blip r:embed="rId4" cstate="print"/>
          <a:srcRect/>
          <a:stretch>
            <a:fillRect/>
          </a:stretch>
        </p:blipFill>
        <p:spPr bwMode="auto">
          <a:xfrm>
            <a:off x="7574431" y="4892486"/>
            <a:ext cx="1908810" cy="1211580"/>
          </a:xfrm>
          <a:prstGeom prst="rect">
            <a:avLst/>
          </a:prstGeom>
          <a:noFill/>
          <a:ln w="9525">
            <a:noFill/>
            <a:miter lim="800000"/>
            <a:headEnd/>
            <a:tailEnd/>
          </a:ln>
        </p:spPr>
      </p:pic>
      <p:pic>
        <p:nvPicPr>
          <p:cNvPr id="90116"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6537514" y="2040970"/>
            <a:ext cx="1987421" cy="1987421"/>
          </a:xfrm>
          <a:prstGeom prst="rect">
            <a:avLst/>
          </a:prstGeom>
          <a:noFill/>
        </p:spPr>
      </p:pic>
      <p:pic>
        <p:nvPicPr>
          <p:cNvPr id="6"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8265706" y="2559427"/>
            <a:ext cx="1987421" cy="1987421"/>
          </a:xfrm>
          <a:prstGeom prst="rect">
            <a:avLst/>
          </a:prstGeom>
          <a:noFill/>
        </p:spPr>
      </p:pic>
      <p:pic>
        <p:nvPicPr>
          <p:cNvPr id="7"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7747248" y="1436102"/>
            <a:ext cx="1987421" cy="1987421"/>
          </a:xfrm>
          <a:prstGeom prst="rect">
            <a:avLst/>
          </a:prstGeom>
          <a:noFill/>
        </p:spPr>
      </p:pic>
      <p:pic>
        <p:nvPicPr>
          <p:cNvPr id="8"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7055971" y="2991475"/>
            <a:ext cx="1987421" cy="1987421"/>
          </a:xfrm>
          <a:prstGeom prst="rect">
            <a:avLst/>
          </a:prstGeom>
          <a:noFill/>
        </p:spPr>
      </p:pic>
      <p:pic>
        <p:nvPicPr>
          <p:cNvPr id="9"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5673418" y="3682752"/>
            <a:ext cx="1987421" cy="1987421"/>
          </a:xfrm>
          <a:prstGeom prst="rect">
            <a:avLst/>
          </a:prstGeom>
          <a:noFill/>
        </p:spPr>
      </p:pic>
      <p:pic>
        <p:nvPicPr>
          <p:cNvPr id="10"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8438525" y="4719667"/>
            <a:ext cx="1987421" cy="1987421"/>
          </a:xfrm>
          <a:prstGeom prst="rect">
            <a:avLst/>
          </a:prstGeom>
          <a:noFill/>
        </p:spPr>
      </p:pic>
      <p:pic>
        <p:nvPicPr>
          <p:cNvPr id="11"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5327779" y="4201210"/>
            <a:ext cx="1987421" cy="1987421"/>
          </a:xfrm>
          <a:prstGeom prst="rect">
            <a:avLst/>
          </a:prstGeom>
          <a:noFill/>
        </p:spPr>
      </p:pic>
      <p:pic>
        <p:nvPicPr>
          <p:cNvPr id="12"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7574429" y="3769162"/>
            <a:ext cx="1987421" cy="1987421"/>
          </a:xfrm>
          <a:prstGeom prst="rect">
            <a:avLst/>
          </a:prstGeom>
          <a:noFill/>
        </p:spPr>
      </p:pic>
      <p:pic>
        <p:nvPicPr>
          <p:cNvPr id="13"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6710333" y="3509933"/>
            <a:ext cx="1987421" cy="1987421"/>
          </a:xfrm>
          <a:prstGeom prst="rect">
            <a:avLst/>
          </a:prstGeom>
          <a:noFill/>
        </p:spPr>
      </p:pic>
      <p:pic>
        <p:nvPicPr>
          <p:cNvPr id="14"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5327779" y="1868150"/>
            <a:ext cx="1987421" cy="1987421"/>
          </a:xfrm>
          <a:prstGeom prst="rect">
            <a:avLst/>
          </a:prstGeom>
          <a:noFill/>
        </p:spPr>
      </p:pic>
      <p:pic>
        <p:nvPicPr>
          <p:cNvPr id="15"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8697754" y="2991475"/>
            <a:ext cx="1987421" cy="1987421"/>
          </a:xfrm>
          <a:prstGeom prst="rect">
            <a:avLst/>
          </a:prstGeom>
          <a:noFill/>
        </p:spPr>
      </p:pic>
      <p:pic>
        <p:nvPicPr>
          <p:cNvPr id="16"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8265706" y="5065306"/>
            <a:ext cx="1987421" cy="1987421"/>
          </a:xfrm>
          <a:prstGeom prst="rect">
            <a:avLst/>
          </a:prstGeom>
          <a:noFill/>
        </p:spPr>
      </p:pic>
      <p:pic>
        <p:nvPicPr>
          <p:cNvPr id="17"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5776410" y="2559427"/>
            <a:ext cx="1987421" cy="1987421"/>
          </a:xfrm>
          <a:prstGeom prst="rect">
            <a:avLst/>
          </a:prstGeom>
          <a:noFill/>
        </p:spPr>
      </p:pic>
      <p:pic>
        <p:nvPicPr>
          <p:cNvPr id="18"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6105466" y="3250704"/>
            <a:ext cx="1987421" cy="1987421"/>
          </a:xfrm>
          <a:prstGeom prst="rect">
            <a:avLst/>
          </a:prstGeom>
          <a:noFill/>
        </p:spPr>
      </p:pic>
      <p:pic>
        <p:nvPicPr>
          <p:cNvPr id="19"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4982141" y="2991475"/>
            <a:ext cx="1987421" cy="1987421"/>
          </a:xfrm>
          <a:prstGeom prst="rect">
            <a:avLst/>
          </a:prstGeom>
          <a:noFill/>
        </p:spPr>
      </p:pic>
      <p:pic>
        <p:nvPicPr>
          <p:cNvPr id="20" name="Picture 4" descr="Fish 8 Black White Line Art Coloring Sheet Colouring Page 555px.png"/>
          <p:cNvPicPr>
            <a:picLocks noChangeAspect="1" noChangeArrowheads="1"/>
          </p:cNvPicPr>
          <p:nvPr/>
        </p:nvPicPr>
        <p:blipFill>
          <a:blip r:embed="rId5" cstate="print"/>
          <a:srcRect/>
          <a:stretch>
            <a:fillRect/>
          </a:stretch>
        </p:blipFill>
        <p:spPr bwMode="auto">
          <a:xfrm>
            <a:off x="5587008" y="4892486"/>
            <a:ext cx="1987421" cy="1987421"/>
          </a:xfrm>
          <a:prstGeom prst="rect">
            <a:avLst/>
          </a:prstGeom>
          <a:noFill/>
        </p:spPr>
      </p:pic>
      <p:sp>
        <p:nvSpPr>
          <p:cNvPr id="23" name="Tittel 1"/>
          <p:cNvSpPr>
            <a:spLocks noGrp="1"/>
          </p:cNvSpPr>
          <p:nvPr>
            <p:ph type="title"/>
          </p:nvPr>
        </p:nvSpPr>
        <p:spPr/>
        <p:txBody>
          <a:bodyPr/>
          <a:lstStyle/>
          <a:p>
            <a:r>
              <a:rPr lang="nb-NO" dirty="0"/>
              <a:t>Perché il pesce...?</a:t>
            </a:r>
          </a:p>
        </p:txBody>
      </p:sp>
    </p:spTree>
    <p:custDataLst>
      <p:tags r:id="rId1"/>
    </p:custDataLst>
    <p:extLst>
      <p:ext uri="{BB962C8B-B14F-4D97-AF65-F5344CB8AC3E}">
        <p14:creationId xmlns:p14="http://schemas.microsoft.com/office/powerpoint/2010/main" val="113634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additive="base">
                                        <p:cTn id="7" dur="1000" fill="hold"/>
                                        <p:tgtEl>
                                          <p:spTgt spid="90116"/>
                                        </p:tgtEl>
                                        <p:attrNameLst>
                                          <p:attrName>ppt_x</p:attrName>
                                        </p:attrNameLst>
                                      </p:cBhvr>
                                      <p:tavLst>
                                        <p:tav tm="0">
                                          <p:val>
                                            <p:strVal val="1+#ppt_w/2"/>
                                          </p:val>
                                        </p:tav>
                                        <p:tav tm="100000">
                                          <p:val>
                                            <p:strVal val="#ppt_x"/>
                                          </p:val>
                                        </p:tav>
                                      </p:tavLst>
                                    </p:anim>
                                    <p:anim calcmode="lin" valueType="num">
                                      <p:cBhvr additive="base">
                                        <p:cTn id="8" dur="1000" fill="hold"/>
                                        <p:tgtEl>
                                          <p:spTgt spid="9011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1+#ppt_w/2"/>
                                          </p:val>
                                        </p:tav>
                                        <p:tav tm="100000">
                                          <p:val>
                                            <p:strVal val="#ppt_x"/>
                                          </p:val>
                                        </p:tav>
                                      </p:tavLst>
                                    </p:anim>
                                    <p:anim calcmode="lin" valueType="num">
                                      <p:cBhvr additive="base">
                                        <p:cTn id="16" dur="2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000" fill="hold"/>
                                        <p:tgtEl>
                                          <p:spTgt spid="20"/>
                                        </p:tgtEl>
                                        <p:attrNameLst>
                                          <p:attrName>ppt_x</p:attrName>
                                        </p:attrNameLst>
                                      </p:cBhvr>
                                      <p:tavLst>
                                        <p:tav tm="0">
                                          <p:val>
                                            <p:strVal val="1+#ppt_w/2"/>
                                          </p:val>
                                        </p:tav>
                                        <p:tav tm="100000">
                                          <p:val>
                                            <p:strVal val="#ppt_x"/>
                                          </p:val>
                                        </p:tav>
                                      </p:tavLst>
                                    </p:anim>
                                    <p:anim calcmode="lin" valueType="num">
                                      <p:cBhvr additive="base">
                                        <p:cTn id="36" dur="10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2000" fill="hold"/>
                                        <p:tgtEl>
                                          <p:spTgt spid="15"/>
                                        </p:tgtEl>
                                        <p:attrNameLst>
                                          <p:attrName>ppt_x</p:attrName>
                                        </p:attrNameLst>
                                      </p:cBhvr>
                                      <p:tavLst>
                                        <p:tav tm="0">
                                          <p:val>
                                            <p:strVal val="1+#ppt_w/2"/>
                                          </p:val>
                                        </p:tav>
                                        <p:tav tm="100000">
                                          <p:val>
                                            <p:strVal val="#ppt_x"/>
                                          </p:val>
                                        </p:tav>
                                      </p:tavLst>
                                    </p:anim>
                                    <p:anim calcmode="lin" valueType="num">
                                      <p:cBhvr additive="base">
                                        <p:cTn id="40" dur="20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2000" fill="hold"/>
                                        <p:tgtEl>
                                          <p:spTgt spid="17"/>
                                        </p:tgtEl>
                                        <p:attrNameLst>
                                          <p:attrName>ppt_x</p:attrName>
                                        </p:attrNameLst>
                                      </p:cBhvr>
                                      <p:tavLst>
                                        <p:tav tm="0">
                                          <p:val>
                                            <p:strVal val="1+#ppt_w/2"/>
                                          </p:val>
                                        </p:tav>
                                        <p:tav tm="100000">
                                          <p:val>
                                            <p:strVal val="#ppt_x"/>
                                          </p:val>
                                        </p:tav>
                                      </p:tavLst>
                                    </p:anim>
                                    <p:anim calcmode="lin" valueType="num">
                                      <p:cBhvr additive="base">
                                        <p:cTn id="44" dur="20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1+#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1+#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000" fill="hold"/>
                                        <p:tgtEl>
                                          <p:spTgt spid="12"/>
                                        </p:tgtEl>
                                        <p:attrNameLst>
                                          <p:attrName>ppt_x</p:attrName>
                                        </p:attrNameLst>
                                      </p:cBhvr>
                                      <p:tavLst>
                                        <p:tav tm="0">
                                          <p:val>
                                            <p:strVal val="1+#ppt_w/2"/>
                                          </p:val>
                                        </p:tav>
                                        <p:tav tm="100000">
                                          <p:val>
                                            <p:strVal val="#ppt_x"/>
                                          </p:val>
                                        </p:tav>
                                      </p:tavLst>
                                    </p:anim>
                                    <p:anim calcmode="lin" valueType="num">
                                      <p:cBhvr additive="base">
                                        <p:cTn id="56" dur="100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2000" fill="hold"/>
                                        <p:tgtEl>
                                          <p:spTgt spid="10"/>
                                        </p:tgtEl>
                                        <p:attrNameLst>
                                          <p:attrName>ppt_x</p:attrName>
                                        </p:attrNameLst>
                                      </p:cBhvr>
                                      <p:tavLst>
                                        <p:tav tm="0">
                                          <p:val>
                                            <p:strVal val="1+#ppt_w/2"/>
                                          </p:val>
                                        </p:tav>
                                        <p:tav tm="100000">
                                          <p:val>
                                            <p:strVal val="#ppt_x"/>
                                          </p:val>
                                        </p:tav>
                                      </p:tavLst>
                                    </p:anim>
                                    <p:anim calcmode="lin" valueType="num">
                                      <p:cBhvr additive="base">
                                        <p:cTn id="60" dur="20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2000" fill="hold"/>
                                        <p:tgtEl>
                                          <p:spTgt spid="7"/>
                                        </p:tgtEl>
                                        <p:attrNameLst>
                                          <p:attrName>ppt_x</p:attrName>
                                        </p:attrNameLst>
                                      </p:cBhvr>
                                      <p:tavLst>
                                        <p:tav tm="0">
                                          <p:val>
                                            <p:strVal val="1+#ppt_w/2"/>
                                          </p:val>
                                        </p:tav>
                                        <p:tav tm="100000">
                                          <p:val>
                                            <p:strVal val="#ppt_x"/>
                                          </p:val>
                                        </p:tav>
                                      </p:tavLst>
                                    </p:anim>
                                    <p:anim calcmode="lin" valueType="num">
                                      <p:cBhvr additive="base">
                                        <p:cTn id="68" dur="2000" fill="hold"/>
                                        <p:tgtEl>
                                          <p:spTgt spid="7"/>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90117"/>
                                        </p:tgtEl>
                                        <p:attrNameLst>
                                          <p:attrName>style.visibility</p:attrName>
                                        </p:attrNameLst>
                                      </p:cBhvr>
                                      <p:to>
                                        <p:strVal val="visible"/>
                                      </p:to>
                                    </p:set>
                                    <p:anim calcmode="lin" valueType="num">
                                      <p:cBhvr additive="base">
                                        <p:cTn id="71" dur="500" fill="hold"/>
                                        <p:tgtEl>
                                          <p:spTgt spid="90117"/>
                                        </p:tgtEl>
                                        <p:attrNameLst>
                                          <p:attrName>ppt_x</p:attrName>
                                        </p:attrNameLst>
                                      </p:cBhvr>
                                      <p:tavLst>
                                        <p:tav tm="0">
                                          <p:val>
                                            <p:strVal val="1+#ppt_w/2"/>
                                          </p:val>
                                        </p:tav>
                                        <p:tav tm="100000">
                                          <p:val>
                                            <p:strVal val="#ppt_x"/>
                                          </p:val>
                                        </p:tav>
                                      </p:tavLst>
                                    </p:anim>
                                    <p:anim calcmode="lin" valueType="num">
                                      <p:cBhvr additive="base">
                                        <p:cTn id="72" dur="500" fill="hold"/>
                                        <p:tgtEl>
                                          <p:spTgt spid="9011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5.55556E-7 -7.40741E-6 C -0.02274 -0.09978 -0.04531 -0.19931 -0.08889 -0.19769 C -0.13246 -0.19607 -0.2066 0.00509 -0.26111 0.00972 C -0.31562 0.01434 -0.38333 -0.13843 -0.4158 -0.16922 C -0.44826 -0.20001 -0.44896 -0.17431 -0.45555 -0.17547 " pathEditMode="relative" ptsTypes="aaaaA">
                                      <p:cBhvr>
                                        <p:cTn id="76" dur="2000" fill="hold"/>
                                        <p:tgtEl>
                                          <p:spTgt spid="901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10.xml><?xml version="1.0" encoding="utf-8"?>
<p:tagLst xmlns:a="http://schemas.openxmlformats.org/drawingml/2006/main" xmlns:r="http://schemas.openxmlformats.org/officeDocument/2006/relationships" xmlns:p="http://schemas.openxmlformats.org/presentationml/2006/main">
  <p:tag name="TIMING" val="|9.2|31.9|76.2"/>
</p:tagLst>
</file>

<file path=ppt/tags/tag11.xml><?xml version="1.0" encoding="utf-8"?>
<p:tagLst xmlns:a="http://schemas.openxmlformats.org/drawingml/2006/main" xmlns:r="http://schemas.openxmlformats.org/officeDocument/2006/relationships" xmlns:p="http://schemas.openxmlformats.org/presentationml/2006/main">
  <p:tag name="TIMING" val="|5.2|15.3|14.5"/>
</p:tagLst>
</file>

<file path=ppt/tags/tag12.xml><?xml version="1.0" encoding="utf-8"?>
<p:tagLst xmlns:a="http://schemas.openxmlformats.org/drawingml/2006/main" xmlns:r="http://schemas.openxmlformats.org/officeDocument/2006/relationships" xmlns:p="http://schemas.openxmlformats.org/presentationml/2006/main">
  <p:tag name="TIMING" val="|1.1|5|3.6|4.4|3|27.6|1.8"/>
</p:tagLst>
</file>

<file path=ppt/tags/tag13.xml><?xml version="1.0" encoding="utf-8"?>
<p:tagLst xmlns:a="http://schemas.openxmlformats.org/drawingml/2006/main" xmlns:r="http://schemas.openxmlformats.org/officeDocument/2006/relationships" xmlns:p="http://schemas.openxmlformats.org/presentationml/2006/main">
  <p:tag name="TIMING" val="|2.2|21.7|17"/>
</p:tagLst>
</file>

<file path=ppt/tags/tag14.xml><?xml version="1.0" encoding="utf-8"?>
<p:tagLst xmlns:a="http://schemas.openxmlformats.org/drawingml/2006/main" xmlns:r="http://schemas.openxmlformats.org/officeDocument/2006/relationships" xmlns:p="http://schemas.openxmlformats.org/presentationml/2006/main">
  <p:tag name="TIMING" val="|0.9|39.4|24.3"/>
</p:tagLst>
</file>

<file path=ppt/tags/tag15.xml><?xml version="1.0" encoding="utf-8"?>
<p:tagLst xmlns:a="http://schemas.openxmlformats.org/drawingml/2006/main" xmlns:r="http://schemas.openxmlformats.org/officeDocument/2006/relationships" xmlns:p="http://schemas.openxmlformats.org/presentationml/2006/main">
  <p:tag name="TIMING" val="|17.9"/>
</p:tagLst>
</file>

<file path=ppt/tags/tag16.xml><?xml version="1.0" encoding="utf-8"?>
<p:tagLst xmlns:a="http://schemas.openxmlformats.org/drawingml/2006/main" xmlns:r="http://schemas.openxmlformats.org/officeDocument/2006/relationships" xmlns:p="http://schemas.openxmlformats.org/presentationml/2006/main">
  <p:tag name="TIMING" val="|63.6|1.7|1.2"/>
</p:tagLst>
</file>

<file path=ppt/tags/tag17.xml><?xml version="1.0" encoding="utf-8"?>
<p:tagLst xmlns:a="http://schemas.openxmlformats.org/drawingml/2006/main" xmlns:r="http://schemas.openxmlformats.org/officeDocument/2006/relationships" xmlns:p="http://schemas.openxmlformats.org/presentationml/2006/main">
  <p:tag name="TIMING" val="|2.3|56.5|66.9|42.4|33.6"/>
</p:tagLst>
</file>

<file path=ppt/tags/tag18.xml><?xml version="1.0" encoding="utf-8"?>
<p:tagLst xmlns:a="http://schemas.openxmlformats.org/drawingml/2006/main" xmlns:r="http://schemas.openxmlformats.org/officeDocument/2006/relationships" xmlns:p="http://schemas.openxmlformats.org/presentationml/2006/main">
  <p:tag name="TIMING" val="|1"/>
</p:tagLst>
</file>

<file path=ppt/tags/tag19.xml><?xml version="1.0" encoding="utf-8"?>
<p:tagLst xmlns:a="http://schemas.openxmlformats.org/drawingml/2006/main" xmlns:r="http://schemas.openxmlformats.org/officeDocument/2006/relationships" xmlns:p="http://schemas.openxmlformats.org/presentationml/2006/main">
  <p:tag name="TIMING" val="|52"/>
</p:tagLst>
</file>

<file path=ppt/tags/tag2.xml><?xml version="1.0" encoding="utf-8"?>
<p:tagLst xmlns:a="http://schemas.openxmlformats.org/drawingml/2006/main" xmlns:r="http://schemas.openxmlformats.org/officeDocument/2006/relationships" xmlns:p="http://schemas.openxmlformats.org/presentationml/2006/main">
  <p:tag name="TIMING" val="|93.4"/>
</p:tagLst>
</file>

<file path=ppt/tags/tag20.xml><?xml version="1.0" encoding="utf-8"?>
<p:tagLst xmlns:a="http://schemas.openxmlformats.org/drawingml/2006/main" xmlns:r="http://schemas.openxmlformats.org/officeDocument/2006/relationships" xmlns:p="http://schemas.openxmlformats.org/presentationml/2006/main">
  <p:tag name="TIMING" val="|11.9|68.1|29.9"/>
</p:tagLst>
</file>

<file path=ppt/tags/tag21.xml><?xml version="1.0" encoding="utf-8"?>
<p:tagLst xmlns:a="http://schemas.openxmlformats.org/drawingml/2006/main" xmlns:r="http://schemas.openxmlformats.org/officeDocument/2006/relationships" xmlns:p="http://schemas.openxmlformats.org/presentationml/2006/main">
  <p:tag name="TIMING" val="|1.8|2.3"/>
</p:tagLst>
</file>

<file path=ppt/tags/tag22.xml><?xml version="1.0" encoding="utf-8"?>
<p:tagLst xmlns:a="http://schemas.openxmlformats.org/drawingml/2006/main" xmlns:r="http://schemas.openxmlformats.org/officeDocument/2006/relationships" xmlns:p="http://schemas.openxmlformats.org/presentationml/2006/main">
  <p:tag name="TIMING" val="|64.8|2|1.7|1.3|1.2"/>
</p:tagLst>
</file>

<file path=ppt/tags/tag23.xml><?xml version="1.0" encoding="utf-8"?>
<p:tagLst xmlns:a="http://schemas.openxmlformats.org/drawingml/2006/main" xmlns:r="http://schemas.openxmlformats.org/officeDocument/2006/relationships" xmlns:p="http://schemas.openxmlformats.org/presentationml/2006/main">
  <p:tag name="TIMING" val="|9.9|107.6"/>
</p:tagLst>
</file>

<file path=ppt/tags/tag24.xml><?xml version="1.0" encoding="utf-8"?>
<p:tagLst xmlns:a="http://schemas.openxmlformats.org/drawingml/2006/main" xmlns:r="http://schemas.openxmlformats.org/officeDocument/2006/relationships" xmlns:p="http://schemas.openxmlformats.org/presentationml/2006/main">
  <p:tag name="TIMING" val="|1.5|39.7|27.1"/>
</p:tagLst>
</file>

<file path=ppt/tags/tag25.xml><?xml version="1.0" encoding="utf-8"?>
<p:tagLst xmlns:a="http://schemas.openxmlformats.org/drawingml/2006/main" xmlns:r="http://schemas.openxmlformats.org/officeDocument/2006/relationships" xmlns:p="http://schemas.openxmlformats.org/presentationml/2006/main">
  <p:tag name="TIMING" val="|0.9|7.3|5.8|8.4"/>
</p:tagLst>
</file>

<file path=ppt/tags/tag26.xml><?xml version="1.0" encoding="utf-8"?>
<p:tagLst xmlns:a="http://schemas.openxmlformats.org/drawingml/2006/main" xmlns:r="http://schemas.openxmlformats.org/officeDocument/2006/relationships" xmlns:p="http://schemas.openxmlformats.org/presentationml/2006/main">
  <p:tag name="TIMING" val="|2.7|36.5|17.9"/>
</p:tagLst>
</file>

<file path=ppt/tags/tag27.xml><?xml version="1.0" encoding="utf-8"?>
<p:tagLst xmlns:a="http://schemas.openxmlformats.org/drawingml/2006/main" xmlns:r="http://schemas.openxmlformats.org/officeDocument/2006/relationships" xmlns:p="http://schemas.openxmlformats.org/presentationml/2006/main">
  <p:tag name="TIMING" val="|41.3"/>
</p:tagLst>
</file>

<file path=ppt/tags/tag28.xml><?xml version="1.0" encoding="utf-8"?>
<p:tagLst xmlns:a="http://schemas.openxmlformats.org/drawingml/2006/main" xmlns:r="http://schemas.openxmlformats.org/officeDocument/2006/relationships" xmlns:p="http://schemas.openxmlformats.org/presentationml/2006/main">
  <p:tag name="TIMING" val="|2.9|8.3|4.8|12.6|26.9"/>
</p:tagLst>
</file>

<file path=ppt/tags/tag29.xml><?xml version="1.0" encoding="utf-8"?>
<p:tagLst xmlns:a="http://schemas.openxmlformats.org/drawingml/2006/main" xmlns:r="http://schemas.openxmlformats.org/officeDocument/2006/relationships" xmlns:p="http://schemas.openxmlformats.org/presentationml/2006/main">
  <p:tag name="TIMING" val="|10.4|2.5|9.3|6.7|79.9"/>
</p:tagLst>
</file>

<file path=ppt/tags/tag3.xml><?xml version="1.0" encoding="utf-8"?>
<p:tagLst xmlns:a="http://schemas.openxmlformats.org/drawingml/2006/main" xmlns:r="http://schemas.openxmlformats.org/officeDocument/2006/relationships" xmlns:p="http://schemas.openxmlformats.org/presentationml/2006/main">
  <p:tag name="TIMING" val="|10.6|33.6|69|32.3|34.1|44.6|43.1"/>
</p:tagLst>
</file>

<file path=ppt/tags/tag30.xml><?xml version="1.0" encoding="utf-8"?>
<p:tagLst xmlns:a="http://schemas.openxmlformats.org/drawingml/2006/main" xmlns:r="http://schemas.openxmlformats.org/officeDocument/2006/relationships" xmlns:p="http://schemas.openxmlformats.org/presentationml/2006/main">
  <p:tag name="TIMING" val="|3.8|16.4|55.4"/>
</p:tagLst>
</file>

<file path=ppt/tags/tag31.xml><?xml version="1.0" encoding="utf-8"?>
<p:tagLst xmlns:a="http://schemas.openxmlformats.org/drawingml/2006/main" xmlns:r="http://schemas.openxmlformats.org/officeDocument/2006/relationships" xmlns:p="http://schemas.openxmlformats.org/presentationml/2006/main">
  <p:tag name="TIMING" val="|80.3|5|7.4|13.7"/>
</p:tagLst>
</file>

<file path=ppt/tags/tag32.xml><?xml version="1.0" encoding="utf-8"?>
<p:tagLst xmlns:a="http://schemas.openxmlformats.org/drawingml/2006/main" xmlns:r="http://schemas.openxmlformats.org/officeDocument/2006/relationships" xmlns:p="http://schemas.openxmlformats.org/presentationml/2006/main">
  <p:tag name="TIMING" val="|2.6|2.3|7.6|2|49.7"/>
</p:tagLst>
</file>

<file path=ppt/tags/tag33.xml><?xml version="1.0" encoding="utf-8"?>
<p:tagLst xmlns:a="http://schemas.openxmlformats.org/drawingml/2006/main" xmlns:r="http://schemas.openxmlformats.org/officeDocument/2006/relationships" xmlns:p="http://schemas.openxmlformats.org/presentationml/2006/main">
  <p:tag name="TIMING" val="|0.6|1.1|5|5.5|5.8|12.1"/>
</p:tagLst>
</file>

<file path=ppt/tags/tag34.xml><?xml version="1.0" encoding="utf-8"?>
<p:tagLst xmlns:a="http://schemas.openxmlformats.org/drawingml/2006/main" xmlns:r="http://schemas.openxmlformats.org/officeDocument/2006/relationships" xmlns:p="http://schemas.openxmlformats.org/presentationml/2006/main">
  <p:tag name="TIMING" val="|0.4|15.2"/>
</p:tagLst>
</file>

<file path=ppt/tags/tag35.xml><?xml version="1.0" encoding="utf-8"?>
<p:tagLst xmlns:a="http://schemas.openxmlformats.org/drawingml/2006/main" xmlns:r="http://schemas.openxmlformats.org/officeDocument/2006/relationships" xmlns:p="http://schemas.openxmlformats.org/presentationml/2006/main">
  <p:tag name="TIMING" val="|8.4|19.4|22.6"/>
</p:tagLst>
</file>

<file path=ppt/tags/tag36.xml><?xml version="1.0" encoding="utf-8"?>
<p:tagLst xmlns:a="http://schemas.openxmlformats.org/drawingml/2006/main" xmlns:r="http://schemas.openxmlformats.org/officeDocument/2006/relationships" xmlns:p="http://schemas.openxmlformats.org/presentationml/2006/main">
  <p:tag name="TIMING" val="|1.3"/>
</p:tagLst>
</file>

<file path=ppt/tags/tag37.xml><?xml version="1.0" encoding="utf-8"?>
<p:tagLst xmlns:a="http://schemas.openxmlformats.org/drawingml/2006/main" xmlns:r="http://schemas.openxmlformats.org/officeDocument/2006/relationships" xmlns:p="http://schemas.openxmlformats.org/presentationml/2006/main">
  <p:tag name="TIMING" val="|65.3"/>
</p:tagLst>
</file>

<file path=ppt/tags/tag38.xml><?xml version="1.0" encoding="utf-8"?>
<p:tagLst xmlns:a="http://schemas.openxmlformats.org/drawingml/2006/main" xmlns:r="http://schemas.openxmlformats.org/officeDocument/2006/relationships" xmlns:p="http://schemas.openxmlformats.org/presentationml/2006/main">
  <p:tag name="TIMING" val="|0.2|6.9|13.7|3.5"/>
</p:tagLst>
</file>

<file path=ppt/tags/tag39.xml><?xml version="1.0" encoding="utf-8"?>
<p:tagLst xmlns:a="http://schemas.openxmlformats.org/drawingml/2006/main" xmlns:r="http://schemas.openxmlformats.org/officeDocument/2006/relationships" xmlns:p="http://schemas.openxmlformats.org/presentationml/2006/main">
  <p:tag name="TIMING" val="|0.2|17.9|8.6|7.7"/>
</p:tagLst>
</file>

<file path=ppt/tags/tag4.xml><?xml version="1.0" encoding="utf-8"?>
<p:tagLst xmlns:a="http://schemas.openxmlformats.org/drawingml/2006/main" xmlns:r="http://schemas.openxmlformats.org/officeDocument/2006/relationships" xmlns:p="http://schemas.openxmlformats.org/presentationml/2006/main">
  <p:tag name="TIMING" val="|1.1|5.6"/>
</p:tagLst>
</file>

<file path=ppt/tags/tag40.xml><?xml version="1.0" encoding="utf-8"?>
<p:tagLst xmlns:a="http://schemas.openxmlformats.org/drawingml/2006/main" xmlns:r="http://schemas.openxmlformats.org/officeDocument/2006/relationships" xmlns:p="http://schemas.openxmlformats.org/presentationml/2006/main">
  <p:tag name="TIMING" val="|3.1|14.7|59.1"/>
</p:tagLst>
</file>

<file path=ppt/tags/tag41.xml><?xml version="1.0" encoding="utf-8"?>
<p:tagLst xmlns:a="http://schemas.openxmlformats.org/drawingml/2006/main" xmlns:r="http://schemas.openxmlformats.org/officeDocument/2006/relationships" xmlns:p="http://schemas.openxmlformats.org/presentationml/2006/main">
  <p:tag name="TIMING" val="|3.2|7.2|10.6"/>
</p:tagLst>
</file>

<file path=ppt/tags/tag42.xml><?xml version="1.0" encoding="utf-8"?>
<p:tagLst xmlns:a="http://schemas.openxmlformats.org/drawingml/2006/main" xmlns:r="http://schemas.openxmlformats.org/officeDocument/2006/relationships" xmlns:p="http://schemas.openxmlformats.org/presentationml/2006/main">
  <p:tag name="TIMING" val="|1.3"/>
</p:tagLst>
</file>

<file path=ppt/tags/tag43.xml><?xml version="1.0" encoding="utf-8"?>
<p:tagLst xmlns:a="http://schemas.openxmlformats.org/drawingml/2006/main" xmlns:r="http://schemas.openxmlformats.org/officeDocument/2006/relationships" xmlns:p="http://schemas.openxmlformats.org/presentationml/2006/main">
  <p:tag name="TIMING" val="|4.7|21.9|16.4|9.4|14.4|33.4|8.3|12.9|24.7"/>
</p:tagLst>
</file>

<file path=ppt/tags/tag44.xml><?xml version="1.0" encoding="utf-8"?>
<p:tagLst xmlns:a="http://schemas.openxmlformats.org/drawingml/2006/main" xmlns:r="http://schemas.openxmlformats.org/officeDocument/2006/relationships" xmlns:p="http://schemas.openxmlformats.org/presentationml/2006/main">
  <p:tag name="TIMING" val="|1.2|6.6|33.7|43.9"/>
</p:tagLst>
</file>

<file path=ppt/tags/tag45.xml><?xml version="1.0" encoding="utf-8"?>
<p:tagLst xmlns:a="http://schemas.openxmlformats.org/drawingml/2006/main" xmlns:r="http://schemas.openxmlformats.org/officeDocument/2006/relationships" xmlns:p="http://schemas.openxmlformats.org/presentationml/2006/main">
  <p:tag name="TIMING" val="|0.9|51.4|28.2"/>
</p:tagLst>
</file>

<file path=ppt/tags/tag46.xml><?xml version="1.0" encoding="utf-8"?>
<p:tagLst xmlns:a="http://schemas.openxmlformats.org/drawingml/2006/main" xmlns:r="http://schemas.openxmlformats.org/officeDocument/2006/relationships" xmlns:p="http://schemas.openxmlformats.org/presentationml/2006/main">
  <p:tag name="TIMING" val="|0.1"/>
</p:tagLst>
</file>

<file path=ppt/tags/tag47.xml><?xml version="1.0" encoding="utf-8"?>
<p:tagLst xmlns:a="http://schemas.openxmlformats.org/drawingml/2006/main" xmlns:r="http://schemas.openxmlformats.org/officeDocument/2006/relationships" xmlns:p="http://schemas.openxmlformats.org/presentationml/2006/main">
  <p:tag name="TIMING" val="|0|1.6"/>
</p:tagLst>
</file>

<file path=ppt/tags/tag48.xml><?xml version="1.0" encoding="utf-8"?>
<p:tagLst xmlns:a="http://schemas.openxmlformats.org/drawingml/2006/main" xmlns:r="http://schemas.openxmlformats.org/officeDocument/2006/relationships" xmlns:p="http://schemas.openxmlformats.org/presentationml/2006/main">
  <p:tag name="TIMING" val="|1.3|2.5"/>
</p:tagLst>
</file>

<file path=ppt/tags/tag49.xml><?xml version="1.0" encoding="utf-8"?>
<p:tagLst xmlns:a="http://schemas.openxmlformats.org/drawingml/2006/main" xmlns:r="http://schemas.openxmlformats.org/officeDocument/2006/relationships" xmlns:p="http://schemas.openxmlformats.org/presentationml/2006/main">
  <p:tag name="TIMING" val="|0.7|2"/>
</p:tagLst>
</file>

<file path=ppt/tags/tag5.xml><?xml version="1.0" encoding="utf-8"?>
<p:tagLst xmlns:a="http://schemas.openxmlformats.org/drawingml/2006/main" xmlns:r="http://schemas.openxmlformats.org/officeDocument/2006/relationships" xmlns:p="http://schemas.openxmlformats.org/presentationml/2006/main">
  <p:tag name="TIMING" val="|2.6|13.3|3.1|17.3"/>
</p:tagLst>
</file>

<file path=ppt/tags/tag50.xml><?xml version="1.0" encoding="utf-8"?>
<p:tagLst xmlns:a="http://schemas.openxmlformats.org/drawingml/2006/main" xmlns:r="http://schemas.openxmlformats.org/officeDocument/2006/relationships" xmlns:p="http://schemas.openxmlformats.org/presentationml/2006/main">
  <p:tag name="TIMING" val="|0.7|11.6|23|24.3|40.4"/>
</p:tagLst>
</file>

<file path=ppt/tags/tag51.xml><?xml version="1.0" encoding="utf-8"?>
<p:tagLst xmlns:a="http://schemas.openxmlformats.org/drawingml/2006/main" xmlns:r="http://schemas.openxmlformats.org/officeDocument/2006/relationships" xmlns:p="http://schemas.openxmlformats.org/presentationml/2006/main">
  <p:tag name="TIMING" val="|8.7|15.1"/>
</p:tagLst>
</file>

<file path=ppt/tags/tag6.xml><?xml version="1.0" encoding="utf-8"?>
<p:tagLst xmlns:a="http://schemas.openxmlformats.org/drawingml/2006/main" xmlns:r="http://schemas.openxmlformats.org/officeDocument/2006/relationships" xmlns:p="http://schemas.openxmlformats.org/presentationml/2006/main">
  <p:tag name="TIMING" val="|4.8|61.1"/>
</p:tagLst>
</file>

<file path=ppt/tags/tag7.xml><?xml version="1.0" encoding="utf-8"?>
<p:tagLst xmlns:a="http://schemas.openxmlformats.org/drawingml/2006/main" xmlns:r="http://schemas.openxmlformats.org/officeDocument/2006/relationships" xmlns:p="http://schemas.openxmlformats.org/presentationml/2006/main">
  <p:tag name="TIMING" val="|70.2|48.5"/>
</p:tagLst>
</file>

<file path=ppt/tags/tag8.xml><?xml version="1.0" encoding="utf-8"?>
<p:tagLst xmlns:a="http://schemas.openxmlformats.org/drawingml/2006/main" xmlns:r="http://schemas.openxmlformats.org/officeDocument/2006/relationships" xmlns:p="http://schemas.openxmlformats.org/presentationml/2006/main">
  <p:tag name="TIMING" val="|26.2"/>
</p:tagLst>
</file>

<file path=ppt/tags/tag9.xml><?xml version="1.0" encoding="utf-8"?>
<p:tagLst xmlns:a="http://schemas.openxmlformats.org/drawingml/2006/main" xmlns:r="http://schemas.openxmlformats.org/officeDocument/2006/relationships" xmlns:p="http://schemas.openxmlformats.org/presentationml/2006/main">
  <p:tag name="TIMING" val="|1.8|11.9|2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4D0A7A2-7BE6-4EA9-B9F9-99CA4DBC03F3}" vid="{1ECF88F3-7EA2-44A5-BDE5-1200A1A52E6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TotalTime>
  <Words>8864</Words>
  <Application>Microsoft Office PowerPoint</Application>
  <PresentationFormat>Custom</PresentationFormat>
  <Paragraphs>392</Paragraphs>
  <Slides>88</Slides>
  <Notes>38</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88</vt:i4>
      </vt:variant>
    </vt:vector>
  </HeadingPairs>
  <TitlesOfParts>
    <vt:vector size="100" baseType="lpstr">
      <vt:lpstr>Arial</vt:lpstr>
      <vt:lpstr>Calibri</vt:lpstr>
      <vt:lpstr>Calibri Light</vt:lpstr>
      <vt:lpstr>Courier New</vt:lpstr>
      <vt:lpstr>Google Sans</vt:lpstr>
      <vt:lpstr>Inter</vt:lpstr>
      <vt:lpstr>LinLibertineT</vt:lpstr>
      <vt:lpstr>LinLibertineTB</vt:lpstr>
      <vt:lpstr>Open Sans</vt:lpstr>
      <vt:lpstr>var(--font-secondary)</vt:lpstr>
      <vt:lpstr>Office Theme</vt:lpstr>
      <vt:lpstr>Office</vt:lpstr>
      <vt:lpstr>PowerPoint Presentation</vt:lpstr>
      <vt:lpstr>Acknowledgement</vt:lpstr>
      <vt:lpstr>Agenda</vt:lpstr>
      <vt:lpstr>Definition</vt:lpstr>
      <vt:lpstr>PowerPoint Presentation</vt:lpstr>
      <vt:lpstr>New News!!</vt:lpstr>
      <vt:lpstr>PowerPoint Presentation</vt:lpstr>
      <vt:lpstr>So back to psychology</vt:lpstr>
      <vt:lpstr>Why the fish...?</vt:lpstr>
      <vt:lpstr>Interaction Paradigm</vt:lpstr>
      <vt:lpstr>Interactions...SOFIT (Greitzer 2019)</vt:lpstr>
      <vt:lpstr>Resiprocal Determinism</vt:lpstr>
      <vt:lpstr>Fundamental Attribution Error</vt:lpstr>
      <vt:lpstr>PowerPoint Presentation</vt:lpstr>
      <vt:lpstr>PowerPoint Presentation</vt:lpstr>
      <vt:lpstr>Cognitive Dissonance Reduction /  Self-justification</vt:lpstr>
      <vt:lpstr>Back to…. Insider Threats</vt:lpstr>
      <vt:lpstr>PowerPoint Presentation</vt:lpstr>
      <vt:lpstr>PowerPoint Presentation</vt:lpstr>
      <vt:lpstr>Insider Thttps://www.securonix.com/blog/shifting-perceptions-of-insider-threats-vs-external-cyber-attacks/hreat Report 2024</vt:lpstr>
      <vt:lpstr>Bypass security</vt:lpstr>
      <vt:lpstr>Consequences</vt:lpstr>
      <vt:lpstr>Types</vt:lpstr>
      <vt:lpstr>PowerPoint Presentation</vt:lpstr>
      <vt:lpstr>Unintentional</vt:lpstr>
      <vt:lpstr>PowerPoint Presentation</vt:lpstr>
      <vt:lpstr>PowerPoint Presentation</vt:lpstr>
      <vt:lpstr>PowerPoint Presentation</vt:lpstr>
      <vt:lpstr>Proofpoint‘s investigation (2022)</vt:lpstr>
      <vt:lpstr>Risk factors</vt:lpstr>
      <vt:lpstr>PowerPoint Presentation</vt:lpstr>
      <vt:lpstr>Intentional</vt:lpstr>
      <vt:lpstr>Hot off the Press!!</vt:lpstr>
      <vt:lpstr>PowerPoint Presentation</vt:lpstr>
      <vt:lpstr>From 3 to 4...</vt:lpstr>
      <vt:lpstr>Intentional Profiles/ Predispositions Harms et al 2022</vt:lpstr>
      <vt:lpstr>So what to do?</vt:lpstr>
      <vt:lpstr>2 options</vt:lpstr>
      <vt:lpstr>Which reasons do you think motivate a business to set up an Insider Threat Management program ?</vt:lpstr>
      <vt:lpstr>First things first</vt:lpstr>
      <vt:lpstr>PowerPoint Presentation</vt:lpstr>
      <vt:lpstr>Cyber Kill Chain – Detecting Human Indicators of Compromise</vt:lpstr>
      <vt:lpstr>Classification into 7 types (Tsiostas et al., 2020)</vt:lpstr>
      <vt:lpstr>Fun Cases</vt:lpstr>
      <vt:lpstr>PowerPoint Presentation</vt:lpstr>
      <vt:lpstr>PowerPoint Presentation</vt:lpstr>
      <vt:lpstr>Insider IT Sabotage</vt:lpstr>
      <vt:lpstr>Insider IT-Fraud</vt:lpstr>
      <vt:lpstr>Who’s fault</vt:lpstr>
      <vt:lpstr>Insider in Cloud Computing</vt:lpstr>
      <vt:lpstr>PowerPoint Presentation</vt:lpstr>
      <vt:lpstr>Insider National Security</vt:lpstr>
      <vt:lpstr>INSIDER THREAT MITIGATION </vt:lpstr>
      <vt:lpstr>Technical Controls to Identify Insider Threats</vt:lpstr>
      <vt:lpstr>Intrusion Detection Systems (IDS)</vt:lpstr>
      <vt:lpstr>PowerPoint Presentation</vt:lpstr>
      <vt:lpstr>Security Information and Event Management (SIEM)</vt:lpstr>
      <vt:lpstr>PowerPoint Presentation</vt:lpstr>
      <vt:lpstr>Data Loss Prevention (DLP)</vt:lpstr>
      <vt:lpstr>Access Control System</vt:lpstr>
      <vt:lpstr>Honey-token</vt:lpstr>
      <vt:lpstr>Pros and Cons of technical measures</vt:lpstr>
      <vt:lpstr>PowerPoint Presentation</vt:lpstr>
      <vt:lpstr>Non-Technical Approaches</vt:lpstr>
      <vt:lpstr>Security Education and Awareness</vt:lpstr>
      <vt:lpstr>Information Security Policy</vt:lpstr>
      <vt:lpstr>Hybrid Insider Threat Prediction Model</vt:lpstr>
      <vt:lpstr>The best of both worlds</vt:lpstr>
      <vt:lpstr>Deterrence before detection</vt:lpstr>
      <vt:lpstr>Conclusion – Summary of combined literature</vt:lpstr>
      <vt:lpstr>Critical-Path-Method</vt:lpstr>
      <vt:lpstr>PowerPoint Presentation</vt:lpstr>
      <vt:lpstr>PowerPoint Presentation</vt:lpstr>
      <vt:lpstr>PowerPoint Presentation</vt:lpstr>
      <vt:lpstr>PowerPoint Presentation</vt:lpstr>
      <vt:lpstr>PowerPoint Presentation</vt:lpstr>
      <vt:lpstr>PowerPoint Presentation</vt:lpstr>
      <vt:lpstr>Insider Threat Management (ITM)</vt:lpstr>
      <vt:lpstr>But…</vt:lpstr>
      <vt:lpstr>PowerPoint Presentation</vt:lpstr>
      <vt:lpstr>PowerPoint Presentation</vt:lpstr>
      <vt:lpstr>PowerPoint Presentation</vt:lpstr>
      <vt:lpstr>Greitzer et al 2019</vt:lpstr>
      <vt:lpstr>PowerPoint Presentation</vt:lpstr>
      <vt:lpstr>What you should remember</vt:lpstr>
      <vt:lpstr>PowerPoint Presentation</vt:lpstr>
      <vt:lpstr>Literature</vt:lpstr>
      <vt:lpstr>Thank you</vt:lpstr>
    </vt:vector>
  </TitlesOfParts>
  <Company>Tallinn University of Technology</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
  <dc:subject>CyberSecPro Module-1-Professional Training</dc:subject>
  <dc:creator>Ricardo Gregorio Lugo</dc:creator>
  <lastModifiedBy>Ricardo Gregorio Lugo</lastModifiedBy>
  <revision>5</revision>
  <dcterms:created xsi:type="dcterms:W3CDTF">2026-02-04T08:41:44.0000000Z</dcterms:created>
  <dcterms:modified xsi:type="dcterms:W3CDTF">2026-02-04T08:55:38.0000000Z</dcterms:modified>
  <keywords>, docId:65F52AAD69E00DCE0795B529E460E98D</keywords>
</coreProperties>
</file>