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99"/>
  </p:notesMasterIdLst>
  <p:sldIdLst>
    <p:sldId id="376" r:id="rId3"/>
    <p:sldId id="407" r:id="rId4"/>
    <p:sldId id="801" r:id="rId5"/>
    <p:sldId id="937" r:id="rId6"/>
    <p:sldId id="265" r:id="rId7"/>
    <p:sldId id="511" r:id="rId8"/>
    <p:sldId id="857" r:id="rId9"/>
    <p:sldId id="754" r:id="rId10"/>
    <p:sldId id="913" r:id="rId11"/>
    <p:sldId id="860" r:id="rId12"/>
    <p:sldId id="974" r:id="rId13"/>
    <p:sldId id="516" r:id="rId14"/>
    <p:sldId id="515" r:id="rId15"/>
    <p:sldId id="727" r:id="rId16"/>
    <p:sldId id="879" r:id="rId17"/>
    <p:sldId id="880" r:id="rId18"/>
    <p:sldId id="881" r:id="rId19"/>
    <p:sldId id="882" r:id="rId20"/>
    <p:sldId id="883" r:id="rId21"/>
    <p:sldId id="878" r:id="rId22"/>
    <p:sldId id="884" r:id="rId23"/>
    <p:sldId id="885" r:id="rId24"/>
    <p:sldId id="917" r:id="rId25"/>
    <p:sldId id="862" r:id="rId26"/>
    <p:sldId id="530" r:id="rId27"/>
    <p:sldId id="858" r:id="rId28"/>
    <p:sldId id="534" r:id="rId29"/>
    <p:sldId id="760" r:id="rId30"/>
    <p:sldId id="761" r:id="rId31"/>
    <p:sldId id="863" r:id="rId32"/>
    <p:sldId id="890" r:id="rId33"/>
    <p:sldId id="866" r:id="rId34"/>
    <p:sldId id="266" r:id="rId35"/>
    <p:sldId id="864" r:id="rId36"/>
    <p:sldId id="868" r:id="rId37"/>
    <p:sldId id="869" r:id="rId38"/>
    <p:sldId id="870" r:id="rId39"/>
    <p:sldId id="274" r:id="rId40"/>
    <p:sldId id="373" r:id="rId41"/>
    <p:sldId id="872" r:id="rId42"/>
    <p:sldId id="871" r:id="rId43"/>
    <p:sldId id="260" r:id="rId44"/>
    <p:sldId id="263" r:id="rId45"/>
    <p:sldId id="875" r:id="rId46"/>
    <p:sldId id="607" r:id="rId47"/>
    <p:sldId id="876" r:id="rId48"/>
    <p:sldId id="865" r:id="rId49"/>
    <p:sldId id="784" r:id="rId50"/>
    <p:sldId id="854" r:id="rId51"/>
    <p:sldId id="908" r:id="rId52"/>
    <p:sldId id="909" r:id="rId53"/>
    <p:sldId id="886" r:id="rId54"/>
    <p:sldId id="859" r:id="rId55"/>
    <p:sldId id="877" r:id="rId56"/>
    <p:sldId id="277" r:id="rId57"/>
    <p:sldId id="893" r:id="rId58"/>
    <p:sldId id="892" r:id="rId59"/>
    <p:sldId id="889" r:id="rId60"/>
    <p:sldId id="888" r:id="rId61"/>
    <p:sldId id="894" r:id="rId62"/>
    <p:sldId id="895" r:id="rId63"/>
    <p:sldId id="911" r:id="rId64"/>
    <p:sldId id="912" r:id="rId65"/>
    <p:sldId id="273" r:id="rId66"/>
    <p:sldId id="299" r:id="rId67"/>
    <p:sldId id="653" r:id="rId68"/>
    <p:sldId id="654" r:id="rId69"/>
    <p:sldId id="655" r:id="rId70"/>
    <p:sldId id="897" r:id="rId71"/>
    <p:sldId id="898" r:id="rId72"/>
    <p:sldId id="899" r:id="rId73"/>
    <p:sldId id="900" r:id="rId74"/>
    <p:sldId id="901" r:id="rId75"/>
    <p:sldId id="902" r:id="rId76"/>
    <p:sldId id="903" r:id="rId77"/>
    <p:sldId id="904" r:id="rId78"/>
    <p:sldId id="905" r:id="rId79"/>
    <p:sldId id="906" r:id="rId80"/>
    <p:sldId id="257" r:id="rId81"/>
    <p:sldId id="258" r:id="rId82"/>
    <p:sldId id="907" r:id="rId83"/>
    <p:sldId id="915" r:id="rId84"/>
    <p:sldId id="828" r:id="rId85"/>
    <p:sldId id="831" r:id="rId86"/>
    <p:sldId id="832" r:id="rId87"/>
    <p:sldId id="833" r:id="rId88"/>
    <p:sldId id="821" r:id="rId89"/>
    <p:sldId id="891" r:id="rId90"/>
    <p:sldId id="855" r:id="rId91"/>
    <p:sldId id="951" r:id="rId92"/>
    <p:sldId id="972" r:id="rId93"/>
    <p:sldId id="815" r:id="rId94"/>
    <p:sldId id="814" r:id="rId95"/>
    <p:sldId id="805" r:id="rId96"/>
    <p:sldId id="656" r:id="rId97"/>
    <p:sldId id="387" r:id="rId9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3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920E2-55D8-4DCC-BA88-34BE98097F19}"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D040A3A6-444C-4A9C-AF28-B89F4F59AD2B}">
      <dgm:prSet/>
      <dgm:spPr/>
      <dgm:t>
        <a:bodyPr/>
        <a:lstStyle/>
        <a:p>
          <a:r>
            <a:rPr lang="el"/>
            <a:t>O</a:t>
          </a:r>
          <a:endParaRPr lang="en-US"/>
        </a:p>
      </dgm:t>
    </dgm:pt>
    <dgm:pt modelId="{8F72E8F8-B751-4D7F-B733-C0E3F2A05318}" type="parTrans" cxnId="{D2C64BA6-2FB5-469F-B207-E576A179006A}">
      <dgm:prSet/>
      <dgm:spPr/>
      <dgm:t>
        <a:bodyPr/>
        <a:lstStyle/>
        <a:p>
          <a:endParaRPr lang="en-US"/>
        </a:p>
      </dgm:t>
    </dgm:pt>
    <dgm:pt modelId="{05211FA2-6415-44B4-8C09-2026536056FE}" type="sibTrans" cxnId="{D2C64BA6-2FB5-469F-B207-E576A179006A}">
      <dgm:prSet/>
      <dgm:spPr/>
      <dgm:t>
        <a:bodyPr/>
        <a:lstStyle/>
        <a:p>
          <a:endParaRPr lang="en-US"/>
        </a:p>
      </dgm:t>
    </dgm:pt>
    <dgm:pt modelId="{EDEC8464-149E-4A16-8DCF-71F209BAA09E}">
      <dgm:prSet/>
      <dgm:spPr/>
      <dgm:t>
        <a:bodyPr/>
        <a:lstStyle/>
        <a:p>
          <a:r>
            <a:rPr lang="el"/>
            <a:t>C</a:t>
          </a:r>
          <a:endParaRPr lang="en-US"/>
        </a:p>
      </dgm:t>
    </dgm:pt>
    <dgm:pt modelId="{8D3E7123-CCC6-42BF-B66F-EDD8F4F7683F}" type="parTrans" cxnId="{24C70346-F271-4CF0-AC37-4F4F6E95D869}">
      <dgm:prSet/>
      <dgm:spPr/>
      <dgm:t>
        <a:bodyPr/>
        <a:lstStyle/>
        <a:p>
          <a:endParaRPr lang="en-US"/>
        </a:p>
      </dgm:t>
    </dgm:pt>
    <dgm:pt modelId="{9460D2C8-8B2C-4CED-9B58-C1D9E0B45491}" type="sibTrans" cxnId="{24C70346-F271-4CF0-AC37-4F4F6E95D869}">
      <dgm:prSet/>
      <dgm:spPr/>
      <dgm:t>
        <a:bodyPr/>
        <a:lstStyle/>
        <a:p>
          <a:endParaRPr lang="en-US"/>
        </a:p>
      </dgm:t>
    </dgm:pt>
    <dgm:pt modelId="{676FE4E6-CA48-4FF5-8402-0F4069A4E0B1}">
      <dgm:prSet/>
      <dgm:spPr/>
      <dgm:t>
        <a:bodyPr/>
        <a:lstStyle/>
        <a:p>
          <a:r>
            <a:rPr lang="el"/>
            <a:t>E</a:t>
          </a:r>
          <a:endParaRPr lang="en-US"/>
        </a:p>
      </dgm:t>
    </dgm:pt>
    <dgm:pt modelId="{781E5E5C-3767-4CE4-B32A-60DD4B05CF36}" type="parTrans" cxnId="{9E6CD50B-6F95-4B4C-A3E0-31FB75C2F7E4}">
      <dgm:prSet/>
      <dgm:spPr/>
      <dgm:t>
        <a:bodyPr/>
        <a:lstStyle/>
        <a:p>
          <a:endParaRPr lang="en-US"/>
        </a:p>
      </dgm:t>
    </dgm:pt>
    <dgm:pt modelId="{B562A974-2010-4548-A6B0-018A8B902903}" type="sibTrans" cxnId="{9E6CD50B-6F95-4B4C-A3E0-31FB75C2F7E4}">
      <dgm:prSet/>
      <dgm:spPr/>
      <dgm:t>
        <a:bodyPr/>
        <a:lstStyle/>
        <a:p>
          <a:endParaRPr lang="en-US"/>
        </a:p>
      </dgm:t>
    </dgm:pt>
    <dgm:pt modelId="{1BEE8D15-B617-41EC-9D51-B32C3F684D48}">
      <dgm:prSet/>
      <dgm:spPr/>
      <dgm:t>
        <a:bodyPr/>
        <a:lstStyle/>
        <a:p>
          <a:r>
            <a:rPr lang="el"/>
            <a:t>A</a:t>
          </a:r>
          <a:endParaRPr lang="en-US"/>
        </a:p>
      </dgm:t>
    </dgm:pt>
    <dgm:pt modelId="{5DDC70BC-1366-4BF6-AAE8-52353CF13106}" type="parTrans" cxnId="{8FD41984-D727-4383-BE26-40C27756F517}">
      <dgm:prSet/>
      <dgm:spPr/>
      <dgm:t>
        <a:bodyPr/>
        <a:lstStyle/>
        <a:p>
          <a:endParaRPr lang="en-US"/>
        </a:p>
      </dgm:t>
    </dgm:pt>
    <dgm:pt modelId="{FF71BEED-F414-4982-844F-4F148D67A52A}" type="sibTrans" cxnId="{8FD41984-D727-4383-BE26-40C27756F517}">
      <dgm:prSet/>
      <dgm:spPr/>
      <dgm:t>
        <a:bodyPr/>
        <a:lstStyle/>
        <a:p>
          <a:endParaRPr lang="en-US"/>
        </a:p>
      </dgm:t>
    </dgm:pt>
    <dgm:pt modelId="{1CBB7CD2-5972-4A34-A617-E277A0ED03E8}">
      <dgm:prSet/>
      <dgm:spPr/>
      <dgm:t>
        <a:bodyPr/>
        <a:lstStyle/>
        <a:p>
          <a:r>
            <a:rPr lang="el"/>
            <a:t>N</a:t>
          </a:r>
          <a:endParaRPr lang="en-US"/>
        </a:p>
      </dgm:t>
    </dgm:pt>
    <dgm:pt modelId="{DD8C3048-E790-446B-8CB5-42A1F8967597}" type="parTrans" cxnId="{A5523ECB-23D5-4BBD-B2D4-AE63F72FF8DA}">
      <dgm:prSet/>
      <dgm:spPr/>
      <dgm:t>
        <a:bodyPr/>
        <a:lstStyle/>
        <a:p>
          <a:endParaRPr lang="en-US"/>
        </a:p>
      </dgm:t>
    </dgm:pt>
    <dgm:pt modelId="{4D5D3C23-3425-4CA4-BA09-2405F291896B}" type="sibTrans" cxnId="{A5523ECB-23D5-4BBD-B2D4-AE63F72FF8DA}">
      <dgm:prSet/>
      <dgm:spPr/>
      <dgm:t>
        <a:bodyPr/>
        <a:lstStyle/>
        <a:p>
          <a:endParaRPr lang="en-US"/>
        </a:p>
      </dgm:t>
    </dgm:pt>
    <dgm:pt modelId="{BCA6F1BC-44D3-404A-B68D-3CBC02663126}" type="pres">
      <dgm:prSet presAssocID="{A4C920E2-55D8-4DCC-BA88-34BE98097F19}" presName="diagram" presStyleCnt="0">
        <dgm:presLayoutVars>
          <dgm:dir/>
          <dgm:resizeHandles val="exact"/>
        </dgm:presLayoutVars>
      </dgm:prSet>
      <dgm:spPr/>
    </dgm:pt>
    <dgm:pt modelId="{E4515892-53A1-4B4B-A983-FB2450BCBDAB}" type="pres">
      <dgm:prSet presAssocID="{D040A3A6-444C-4A9C-AF28-B89F4F59AD2B}" presName="arrow" presStyleLbl="node1" presStyleIdx="0" presStyleCnt="5">
        <dgm:presLayoutVars>
          <dgm:bulletEnabled val="1"/>
        </dgm:presLayoutVars>
      </dgm:prSet>
      <dgm:spPr/>
    </dgm:pt>
    <dgm:pt modelId="{0AB32CBB-ADA9-48B4-947B-109EDDCFB650}" type="pres">
      <dgm:prSet presAssocID="{EDEC8464-149E-4A16-8DCF-71F209BAA09E}" presName="arrow" presStyleLbl="node1" presStyleIdx="1" presStyleCnt="5">
        <dgm:presLayoutVars>
          <dgm:bulletEnabled val="1"/>
        </dgm:presLayoutVars>
      </dgm:prSet>
      <dgm:spPr/>
    </dgm:pt>
    <dgm:pt modelId="{0C959A23-EC07-4E8D-9EEC-2A374A102773}" type="pres">
      <dgm:prSet presAssocID="{676FE4E6-CA48-4FF5-8402-0F4069A4E0B1}" presName="arrow" presStyleLbl="node1" presStyleIdx="2" presStyleCnt="5">
        <dgm:presLayoutVars>
          <dgm:bulletEnabled val="1"/>
        </dgm:presLayoutVars>
      </dgm:prSet>
      <dgm:spPr/>
    </dgm:pt>
    <dgm:pt modelId="{10B37947-C664-41E9-80DE-356C682916F5}" type="pres">
      <dgm:prSet presAssocID="{1BEE8D15-B617-41EC-9D51-B32C3F684D48}" presName="arrow" presStyleLbl="node1" presStyleIdx="3" presStyleCnt="5">
        <dgm:presLayoutVars>
          <dgm:bulletEnabled val="1"/>
        </dgm:presLayoutVars>
      </dgm:prSet>
      <dgm:spPr/>
    </dgm:pt>
    <dgm:pt modelId="{A9FE06F3-205F-473D-BFCD-7CA7A9D08B75}" type="pres">
      <dgm:prSet presAssocID="{1CBB7CD2-5972-4A34-A617-E277A0ED03E8}" presName="arrow" presStyleLbl="node1" presStyleIdx="4" presStyleCnt="5">
        <dgm:presLayoutVars>
          <dgm:bulletEnabled val="1"/>
        </dgm:presLayoutVars>
      </dgm:prSet>
      <dgm:spPr/>
    </dgm:pt>
  </dgm:ptLst>
  <dgm:cxnLst>
    <dgm:cxn modelId="{9E6CD50B-6F95-4B4C-A3E0-31FB75C2F7E4}" srcId="{A4C920E2-55D8-4DCC-BA88-34BE98097F19}" destId="{676FE4E6-CA48-4FF5-8402-0F4069A4E0B1}" srcOrd="2" destOrd="0" parTransId="{781E5E5C-3767-4CE4-B32A-60DD4B05CF36}" sibTransId="{B562A974-2010-4548-A6B0-018A8B902903}"/>
    <dgm:cxn modelId="{CCD4FB0D-E855-4751-9478-00AF9D6F6225}" type="presOf" srcId="{D040A3A6-444C-4A9C-AF28-B89F4F59AD2B}" destId="{E4515892-53A1-4B4B-A983-FB2450BCBDAB}" srcOrd="0" destOrd="0" presId="urn:microsoft.com/office/officeart/2005/8/layout/arrow5"/>
    <dgm:cxn modelId="{24C70346-F271-4CF0-AC37-4F4F6E95D869}" srcId="{A4C920E2-55D8-4DCC-BA88-34BE98097F19}" destId="{EDEC8464-149E-4A16-8DCF-71F209BAA09E}" srcOrd="1" destOrd="0" parTransId="{8D3E7123-CCC6-42BF-B66F-EDD8F4F7683F}" sibTransId="{9460D2C8-8B2C-4CED-9B58-C1D9E0B45491}"/>
    <dgm:cxn modelId="{BA9D5E4B-E5AE-46E6-90CE-9FBF765480BF}" type="presOf" srcId="{1BEE8D15-B617-41EC-9D51-B32C3F684D48}" destId="{10B37947-C664-41E9-80DE-356C682916F5}" srcOrd="0" destOrd="0" presId="urn:microsoft.com/office/officeart/2005/8/layout/arrow5"/>
    <dgm:cxn modelId="{8FD41984-D727-4383-BE26-40C27756F517}" srcId="{A4C920E2-55D8-4DCC-BA88-34BE98097F19}" destId="{1BEE8D15-B617-41EC-9D51-B32C3F684D48}" srcOrd="3" destOrd="0" parTransId="{5DDC70BC-1366-4BF6-AAE8-52353CF13106}" sibTransId="{FF71BEED-F414-4982-844F-4F148D67A52A}"/>
    <dgm:cxn modelId="{A4216488-8229-4923-AB77-47EBC3E55D9C}" type="presOf" srcId="{676FE4E6-CA48-4FF5-8402-0F4069A4E0B1}" destId="{0C959A23-EC07-4E8D-9EEC-2A374A102773}" srcOrd="0" destOrd="0" presId="urn:microsoft.com/office/officeart/2005/8/layout/arrow5"/>
    <dgm:cxn modelId="{D2C64BA6-2FB5-469F-B207-E576A179006A}" srcId="{A4C920E2-55D8-4DCC-BA88-34BE98097F19}" destId="{D040A3A6-444C-4A9C-AF28-B89F4F59AD2B}" srcOrd="0" destOrd="0" parTransId="{8F72E8F8-B751-4D7F-B733-C0E3F2A05318}" sibTransId="{05211FA2-6415-44B4-8C09-2026536056FE}"/>
    <dgm:cxn modelId="{5889E4BC-D764-443F-98B6-C379803B88C6}" type="presOf" srcId="{1CBB7CD2-5972-4A34-A617-E277A0ED03E8}" destId="{A9FE06F3-205F-473D-BFCD-7CA7A9D08B75}" srcOrd="0" destOrd="0" presId="urn:microsoft.com/office/officeart/2005/8/layout/arrow5"/>
    <dgm:cxn modelId="{864DECC5-9187-4439-8DF5-F3B1E3E14EDB}" type="presOf" srcId="{A4C920E2-55D8-4DCC-BA88-34BE98097F19}" destId="{BCA6F1BC-44D3-404A-B68D-3CBC02663126}" srcOrd="0" destOrd="0" presId="urn:microsoft.com/office/officeart/2005/8/layout/arrow5"/>
    <dgm:cxn modelId="{A5523ECB-23D5-4BBD-B2D4-AE63F72FF8DA}" srcId="{A4C920E2-55D8-4DCC-BA88-34BE98097F19}" destId="{1CBB7CD2-5972-4A34-A617-E277A0ED03E8}" srcOrd="4" destOrd="0" parTransId="{DD8C3048-E790-446B-8CB5-42A1F8967597}" sibTransId="{4D5D3C23-3425-4CA4-BA09-2405F291896B}"/>
    <dgm:cxn modelId="{C29302E2-A3EB-4DA7-9010-007EF4EC4FFB}" type="presOf" srcId="{EDEC8464-149E-4A16-8DCF-71F209BAA09E}" destId="{0AB32CBB-ADA9-48B4-947B-109EDDCFB650}" srcOrd="0" destOrd="0" presId="urn:microsoft.com/office/officeart/2005/8/layout/arrow5"/>
    <dgm:cxn modelId="{F402C563-A6FC-4102-B43C-37017687D4C3}" type="presParOf" srcId="{BCA6F1BC-44D3-404A-B68D-3CBC02663126}" destId="{E4515892-53A1-4B4B-A983-FB2450BCBDAB}" srcOrd="0" destOrd="0" presId="urn:microsoft.com/office/officeart/2005/8/layout/arrow5"/>
    <dgm:cxn modelId="{08A2885B-0102-454D-988A-CF15C6203E72}" type="presParOf" srcId="{BCA6F1BC-44D3-404A-B68D-3CBC02663126}" destId="{0AB32CBB-ADA9-48B4-947B-109EDDCFB650}" srcOrd="1" destOrd="0" presId="urn:microsoft.com/office/officeart/2005/8/layout/arrow5"/>
    <dgm:cxn modelId="{B076779E-C1F3-44BA-B432-364B8DCAFFE9}" type="presParOf" srcId="{BCA6F1BC-44D3-404A-B68D-3CBC02663126}" destId="{0C959A23-EC07-4E8D-9EEC-2A374A102773}" srcOrd="2" destOrd="0" presId="urn:microsoft.com/office/officeart/2005/8/layout/arrow5"/>
    <dgm:cxn modelId="{9FF875AA-F750-424F-8997-1B708F9FEF4E}" type="presParOf" srcId="{BCA6F1BC-44D3-404A-B68D-3CBC02663126}" destId="{10B37947-C664-41E9-80DE-356C682916F5}" srcOrd="3" destOrd="0" presId="urn:microsoft.com/office/officeart/2005/8/layout/arrow5"/>
    <dgm:cxn modelId="{F4BA4E1E-BCB4-4C47-9091-4ABACCE0CB77}" type="presParOf" srcId="{BCA6F1BC-44D3-404A-B68D-3CBC02663126}" destId="{A9FE06F3-205F-473D-BFCD-7CA7A9D08B75}"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15892-53A1-4B4B-A983-FB2450BCBDAB}">
      <dsp:nvSpPr>
        <dsp:cNvPr id="0" name=""/>
        <dsp:cNvSpPr/>
      </dsp:nvSpPr>
      <dsp:spPr>
        <a:xfrm>
          <a:off x="2104012" y="1068"/>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 sz="3500" kern="1200"/>
            <a:t>O</a:t>
          </a:r>
          <a:endParaRPr lang="en-US" sz="3500" kern="1200"/>
        </a:p>
      </dsp:txBody>
      <dsp:txXfrm>
        <a:off x="2606486" y="1068"/>
        <a:ext cx="1004947" cy="1658163"/>
      </dsp:txXfrm>
    </dsp:sp>
    <dsp:sp modelId="{0AB32CBB-ADA9-48B4-947B-109EDDCFB650}">
      <dsp:nvSpPr>
        <dsp:cNvPr id="0" name=""/>
        <dsp:cNvSpPr/>
      </dsp:nvSpPr>
      <dsp:spPr>
        <a:xfrm rot="4320000">
          <a:off x="3791385" y="1227017"/>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 sz="3500" kern="1200"/>
            <a:t>C</a:t>
          </a:r>
          <a:endParaRPr lang="en-US" sz="3500" kern="1200"/>
        </a:p>
      </dsp:txBody>
      <dsp:txXfrm rot="-5400000">
        <a:off x="4134509" y="1675146"/>
        <a:ext cx="1658163" cy="1004947"/>
      </dsp:txXfrm>
    </dsp:sp>
    <dsp:sp modelId="{0C959A23-EC07-4E8D-9EEC-2A374A102773}">
      <dsp:nvSpPr>
        <dsp:cNvPr id="0" name=""/>
        <dsp:cNvSpPr/>
      </dsp:nvSpPr>
      <dsp:spPr>
        <a:xfrm rot="8640000">
          <a:off x="3146866" y="3210643"/>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 sz="3500" kern="1200"/>
            <a:t>E</a:t>
          </a:r>
          <a:endParaRPr lang="en-US" sz="3500" kern="1200"/>
        </a:p>
      </dsp:txBody>
      <dsp:txXfrm rot="10800000">
        <a:off x="3752710" y="3528787"/>
        <a:ext cx="1004947" cy="1658163"/>
      </dsp:txXfrm>
    </dsp:sp>
    <dsp:sp modelId="{10B37947-C664-41E9-80DE-356C682916F5}">
      <dsp:nvSpPr>
        <dsp:cNvPr id="0" name=""/>
        <dsp:cNvSpPr/>
      </dsp:nvSpPr>
      <dsp:spPr>
        <a:xfrm rot="12960000">
          <a:off x="1061159" y="3210643"/>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 sz="3500" kern="1200"/>
            <a:t>A</a:t>
          </a:r>
          <a:endParaRPr lang="en-US" sz="3500" kern="1200"/>
        </a:p>
      </dsp:txBody>
      <dsp:txXfrm rot="10800000">
        <a:off x="1460261" y="3528786"/>
        <a:ext cx="1004947" cy="1658163"/>
      </dsp:txXfrm>
    </dsp:sp>
    <dsp:sp modelId="{A9FE06F3-205F-473D-BFCD-7CA7A9D08B75}">
      <dsp:nvSpPr>
        <dsp:cNvPr id="0" name=""/>
        <dsp:cNvSpPr/>
      </dsp:nvSpPr>
      <dsp:spPr>
        <a:xfrm rot="17280000">
          <a:off x="416639" y="1227017"/>
          <a:ext cx="2009894" cy="200989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 sz="3500" kern="1200"/>
            <a:t>N</a:t>
          </a:r>
          <a:endParaRPr lang="en-US" sz="3500" kern="1200"/>
        </a:p>
      </dsp:txBody>
      <dsp:txXfrm rot="5400000">
        <a:off x="425247" y="1675145"/>
        <a:ext cx="1658163" cy="100494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Nobles, Γ. (2022). Άγχος, εξουθένωση και κόπωση ασφάλειας στην ασφάλεια στον κυβερνοχώρο: Ένα πρόβλημα ανθρώπινων παραγόντων. </a:t>
            </a:r>
            <a:r>
              <a:rPr lang="el" b="0" i="1">
                <a:solidFill>
                  <a:srgbClr val="222222"/>
                </a:solidFill>
                <a:effectLst/>
                <a:latin typeface="Arial" panose="020B0604020202020204" pitchFamily="34" charset="0"/>
              </a:rPr>
              <a:t>HOLISTICA–Εφημερίδα Επιχειρήσεων και Δημόσιας Διοίκησης</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13</a:t>
            </a:r>
            <a:r>
              <a:rPr lang="el" b="0" i="0">
                <a:solidFill>
                  <a:srgbClr val="222222"/>
                </a:solidFill>
                <a:effectLst/>
                <a:latin typeface="Arial" panose="020B0604020202020204" pitchFamily="34" charset="0"/>
              </a:rPr>
              <a:t>(1), 49-72.</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46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https://venturebeat.com/security/mental-health-cybersecurity-analysts/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54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ΣΕΚΟΎΡΟ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6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Δόντια,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8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A2A2A"/>
                </a:solidFill>
                <a:effectLst/>
                <a:latin typeface="Source Sans Pro" panose="020B0503030403020204" pitchFamily="34" charset="0"/>
              </a:rPr>
              <a:t>D Lalloo, J Lewsey, S V Katikireddi, E B Macdonald, E Demou, Υγεία, τρόπος ζωής και επαγγελματικοί κίνδυνοι στους εργαζόμενους στην Πληροφορική, </a:t>
            </a:r>
            <a:r>
              <a:rPr lang="el" b="0" i="1" err="1">
                <a:solidFill>
                  <a:srgbClr val="2A2A2A"/>
                </a:solidFill>
                <a:effectLst/>
                <a:latin typeface="Source Sans Pro" panose="020B0503030403020204" pitchFamily="34" charset="0"/>
              </a:rPr>
              <a:t>Ιατρική της Εργασίας</a:t>
            </a:r>
            <a:r>
              <a:rPr lang="el" b="0" i="0">
                <a:solidFill>
                  <a:srgbClr val="2A2A2A"/>
                </a:solidFill>
                <a:effectLst/>
                <a:latin typeface="Source Sans Pro" panose="020B0503030403020204" pitchFamily="34" charset="0"/>
              </a:rPr>
              <a:t>, Τόμος 71, Τεύχος 2, Μάρτιος 2021, Σελίδες 68–74,</a:t>
            </a:r>
          </a:p>
          <a:p>
            <a:endParaRPr lang="nb-NO" b="0" i="0">
              <a:solidFill>
                <a:srgbClr val="2A2A2A"/>
              </a:solidFill>
              <a:effectLst/>
              <a:latin typeface="Source Sans Pro" panose="020B0503030403020204" pitchFamily="34" charset="0"/>
            </a:endParaRPr>
          </a:p>
          <a:p>
            <a:r>
              <a:rPr lang="el" b="0" i="0">
                <a:solidFill>
                  <a:srgbClr val="2A2A2A"/>
                </a:solidFill>
                <a:effectLst/>
                <a:latin typeface="Source Sans Pro" panose="020B0503030403020204" pitchFamily="34" charset="0"/>
              </a:rPr>
              <a:t>IT: Λιγότερο κάπνισμα από άλλους τομείς, αλλά οι διαχειριστές πληροφορικής καπνίζουν περισσότερο από τους επαγγελματίες πληροφορικής</a:t>
            </a:r>
            <a:endParaRPr lang="nb-NO" b="0" i="0">
              <a:solidFill>
                <a:srgbClr val="2A2A2A"/>
              </a:solidFill>
              <a:effectLst/>
              <a:latin typeface="Source Sans Pro" panose="020B0503030403020204" pitchFamily="34" charset="0"/>
            </a:endParaRPr>
          </a:p>
          <a:p>
            <a:r>
              <a:rPr lang="el" b="0" i="0">
                <a:solidFill>
                  <a:srgbClr val="2A2A2A"/>
                </a:solidFill>
                <a:effectLst/>
                <a:latin typeface="Source Sans Pro" panose="020B0503030403020204" pitchFamily="34" charset="0"/>
              </a:rPr>
              <a:t>Το ίδιο με τον ΔΜΣ. Λιγότερο από όλους τους εργαζόμενους, αλλά οι διευθυντές υψηλότερος ΔΜΣ (ίδιος ύπνος)</a:t>
            </a:r>
          </a:p>
          <a:p>
            <a:r>
              <a:rPr lang="el" b="0" i="0">
                <a:solidFill>
                  <a:srgbClr val="2A2A2A"/>
                </a:solidFill>
                <a:effectLst/>
                <a:latin typeface="Source Sans Pro" panose="020B0503030403020204" pitchFamily="34" charset="0"/>
              </a:rPr>
              <a:t>Οι εργαζόμενοι στον τομέα της πληροφορικής περισσότερο χρόνο οθόνης μετά την εργασία</a:t>
            </a:r>
            <a:endParaRPr lang="nb-NO" b="0" i="0">
              <a:solidFill>
                <a:srgbClr val="2A2A2A"/>
              </a:solidFill>
              <a:effectLst/>
              <a:latin typeface="Source Sans Pro" panose="020B0503030403020204" pitchFamily="34" charset="0"/>
            </a:endParaRPr>
          </a:p>
          <a:p>
            <a:r>
              <a:rPr lang="el" b="0" i="0" err="1">
                <a:solidFill>
                  <a:srgbClr val="2A2A2A"/>
                </a:solidFill>
                <a:effectLst/>
                <a:latin typeface="Source Sans Pro" panose="020B0503030403020204" pitchFamily="34" charset="0"/>
              </a:rPr>
              <a:t>Αλκοόλ και άλλες πτυχές το ίδιο</a:t>
            </a:r>
          </a:p>
          <a:p>
            <a:r>
              <a:rPr lang="el" b="0" i="0">
                <a:solidFill>
                  <a:srgbClr val="2A2A2A"/>
                </a:solidFill>
                <a:effectLst/>
                <a:latin typeface="Source Sans Pro" panose="020B0503030403020204" pitchFamily="34" charset="0"/>
              </a:rPr>
              <a:t>ΑΛΛΑ: Εργαζόμενοι στον τομέα της πληροφορικής Δυσαρεστημένοι! (OR1.67) Κοέν =.283</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18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BDC1C6"/>
                </a:solidFill>
                <a:effectLst/>
                <a:latin typeface="Google Sans"/>
              </a:rPr>
              <a:t>Τρυφερότητα: </a:t>
            </a:r>
            <a:r>
              <a:rPr lang="el" b="0" i="0">
                <a:solidFill>
                  <a:srgbClr val="E2EEFF"/>
                </a:solidFill>
                <a:effectLst/>
                <a:latin typeface="Google Sans"/>
              </a:rPr>
              <a:t>Οι άνθρωποι που έχουν υψηλότερη βαθμολογία σε αυτή την πτυχή τείνουν να συμπονούν εύκολα τους άλλους και ανησυχούν βαθιά για τις ανάγκες των άλλων</a:t>
            </a:r>
            <a:r>
              <a:rPr lang="el" b="0" i="0">
                <a:solidFill>
                  <a:srgbClr val="BDC1C6"/>
                </a:solidFill>
                <a:effectLst/>
                <a:latin typeface="Google Sans"/>
              </a:rPr>
              <a:t>. Οι άνθρωποι με χαμηλό τρυφερό μυαλό είναι λιγότερο διατεθειμένοι να λαμβάνουν αποφάσεις με βάση τη συμπάθεια, αλλά είναι πιο πιθανό να χρησιμοποιούν τη λογική σε αυτές τις περιπτώσεις.</a:t>
            </a:r>
          </a:p>
          <a:p>
            <a:endParaRPr lang="en-US" b="0" i="0">
              <a:solidFill>
                <a:srgbClr val="BDC1C6"/>
              </a:solidFill>
              <a:effectLst/>
              <a:latin typeface="Google Sans"/>
            </a:endParaRPr>
          </a:p>
          <a:p>
            <a:r>
              <a:rPr lang="el"/>
              <a:t>πέντε στενά χαρακτηριστικά, επιθετικότητα, αυτοκατευθυνόμενη μάθηση, αισιοδοξία και ορμή για εργασία, σκληρότητα = υψηλότερο ΣΔΣ</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0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err="1">
                <a:solidFill>
                  <a:srgbClr val="222222"/>
                </a:solidFill>
                <a:effectLst/>
                <a:latin typeface="Arial" panose="020B0604020202020204" pitchFamily="34" charset="0"/>
              </a:rPr>
              <a:t>Lamers, S. M., Westerhof, G. J., Kovács, V., &amp; Bohlmeijer, Ε. Τ. (2012). Διαφορικές σχέσεις στη συσχέτιση των πέντε μεγάλων χαρακτηριστικών της προσωπικότητας με τη θετική ψυχική υγεία και την ψυχοπαθολογία. </a:t>
            </a:r>
            <a:r>
              <a:rPr lang="el" b="0" i="1">
                <a:solidFill>
                  <a:srgbClr val="222222"/>
                </a:solidFill>
                <a:effectLst/>
                <a:latin typeface="Arial" panose="020B0604020202020204" pitchFamily="34" charset="0"/>
              </a:rPr>
              <a:t>Περιοδικό Έρευνας στην Προσωπικότητα</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46</a:t>
            </a:r>
            <a:r>
              <a:rPr lang="el" b="0" i="0">
                <a:solidFill>
                  <a:srgbClr val="222222"/>
                </a:solidFill>
                <a:effectLst/>
                <a:latin typeface="Arial" panose="020B0604020202020204" pitchFamily="34" charset="0"/>
              </a:rPr>
              <a:t>(5), 517-524.</a:t>
            </a:r>
          </a:p>
          <a:p>
            <a:endParaRPr lang="en-US" b="0" i="0">
              <a:solidFill>
                <a:srgbClr val="222222"/>
              </a:solidFill>
              <a:effectLst/>
              <a:latin typeface="Arial" panose="020B0604020202020204" pitchFamily="34" charset="0"/>
            </a:endParaRPr>
          </a:p>
          <a:p>
            <a:r>
              <a:rPr lang="el" b="0" i="0">
                <a:solidFill>
                  <a:srgbClr val="222222"/>
                </a:solidFill>
                <a:effectLst/>
                <a:latin typeface="Arial" panose="020B0604020202020204" pitchFamily="34" charset="0"/>
              </a:rPr>
              <a:t>Connor, Σ. Ε. (2008). Μια διερεύνηση των πέντε μεγάλων, των στενών χαρακτηριστικών και της θετικής ψυχολογίας σε σχέση με την ικανοποίηση από τη ζωή.</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55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89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1" spc="50">
                <a:latin typeface="Arial Narrow" panose="020B0606020202030204" pitchFamily="34" charset="0"/>
              </a:rPr>
              <a:t>ΠΗΓΉ:</a:t>
            </a:r>
          </a:p>
          <a:p>
            <a:r>
              <a:rPr lang="el" sz="1100" spc="50">
                <a:latin typeface="Arial Narrow" panose="020B0606020202030204" pitchFamily="34" charset="0"/>
              </a:rPr>
              <a:t>Health and Safety Executive (HSE)</a:t>
            </a:r>
            <a:br>
              <a:rPr lang="en-GB" sz="1100" spc="50">
                <a:latin typeface="Arial Narrow" panose="020B0606020202030204" pitchFamily="34" charset="0"/>
              </a:rPr>
            </a:br>
            <a:r>
              <a:rPr lang="el" sz="1100" i="1" spc="50">
                <a:latin typeface="Arial Narrow" panose="020B0606020202030204" pitchFamily="34" charset="0"/>
              </a:rPr>
              <a:t>Συνοπτικά στατιστικά στοιχεία για τη Μεγάλη Βρετανία 2017/2018</a:t>
            </a:r>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20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Shropshire, J., &amp; Kadlec, C. (2012). Φεύγω από τον τομέα της πληροφορικής: Ο αντίκτυπος του άγχους, της εργασιακής ανασφάλειας και της εξουθένωσης στους επαγγελματίες πληροφορικής. </a:t>
            </a:r>
            <a:r>
              <a:rPr lang="el" b="0" i="1">
                <a:solidFill>
                  <a:srgbClr val="222222"/>
                </a:solidFill>
                <a:effectLst/>
                <a:latin typeface="Arial" panose="020B0604020202020204" pitchFamily="34" charset="0"/>
              </a:rPr>
              <a:t>Διεθνές Περιοδικό Έρευνας Τεχνολογίας Πληροφοριών και Επικοινωνιών</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a:t>
            </a:r>
            <a:r>
              <a:rPr lang="el" b="0" i="0">
                <a:solidFill>
                  <a:srgbClr val="222222"/>
                </a:solidFill>
                <a:effectLst/>
                <a:latin typeface="Arial" panose="020B0604020202020204" pitchFamily="34" charset="0"/>
              </a:rPr>
              <a:t>(1).</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64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ΣΕΚΟΎΡΟ</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7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mj-lt"/>
              <a:buAutoNum type="arabicPeriod"/>
            </a:pPr>
            <a:r>
              <a:rPr lang="el" b="0" i="0" err="1">
                <a:solidFill>
                  <a:srgbClr val="222222"/>
                </a:solidFill>
                <a:effectLst/>
                <a:latin typeface="Arial" panose="020B0604020202020204" pitchFamily="34" charset="0"/>
              </a:rPr>
              <a:t>Karasek, Ρ.; Theorell, Τ. </a:t>
            </a:r>
            <a:r>
              <a:rPr lang="el" b="0" i="1">
                <a:solidFill>
                  <a:srgbClr val="222222"/>
                </a:solidFill>
                <a:effectLst/>
                <a:latin typeface="Arial" panose="020B0604020202020204" pitchFamily="34" charset="0"/>
              </a:rPr>
              <a:t>Υγιής εργασία: άγχος, παραγωγικότητα και ανασυγκρότηση του εργασιακού βίου</a:t>
            </a:r>
            <a:r>
              <a:rPr lang="el" b="0" i="0">
                <a:solidFill>
                  <a:srgbClr val="222222"/>
                </a:solidFill>
                <a:effectLst/>
                <a:latin typeface="Arial" panose="020B0604020202020204" pitchFamily="34" charset="0"/>
              </a:rPr>
              <a:t>. Basic Books: Νέα Υόρκη, Νέα Υόρκη, ΗΠΑ, 1990. </a:t>
            </a:r>
          </a:p>
          <a:p>
            <a:pPr algn="just">
              <a:buFont typeface="+mj-lt"/>
              <a:buAutoNum type="arabicPeriod"/>
            </a:pPr>
            <a:r>
              <a:rPr lang="el" b="0" i="0" err="1">
                <a:solidFill>
                  <a:srgbClr val="222222"/>
                </a:solidFill>
                <a:effectLst/>
                <a:latin typeface="Arial" panose="020B0604020202020204" pitchFamily="34" charset="0"/>
              </a:rPr>
              <a:t>Karasek, R.A. Απαιτήσεις εργασίας, γεωγραφικό πλάτος απόφασης εργασίας και ψυχική καταπόνηση: Επιπτώσεις για τον επανασχεδιασμό της εργασίας. </a:t>
            </a:r>
            <a:r>
              <a:rPr lang="el" b="0" i="1">
                <a:solidFill>
                  <a:srgbClr val="222222"/>
                </a:solidFill>
                <a:effectLst/>
                <a:latin typeface="Arial" panose="020B0604020202020204" pitchFamily="34" charset="0"/>
              </a:rPr>
              <a:t>Ναύαρχος Sci. Q.</a:t>
            </a:r>
            <a:r>
              <a:rPr lang="el" b="0" i="0">
                <a:solidFill>
                  <a:srgbClr val="222222"/>
                </a:solidFill>
                <a:effectLst/>
                <a:latin typeface="Arial" panose="020B0604020202020204" pitchFamily="34" charset="0"/>
              </a:rPr>
              <a:t> </a:t>
            </a:r>
            <a:r>
              <a:rPr lang="el" b="1" i="0">
                <a:solidFill>
                  <a:srgbClr val="222222"/>
                </a:solidFill>
                <a:effectLst/>
                <a:latin typeface="Arial" panose="020B0604020202020204" pitchFamily="34" charset="0"/>
              </a:rPr>
              <a:t>1979</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24</a:t>
            </a:r>
            <a:r>
              <a:rPr lang="el" b="0" i="0">
                <a:solidFill>
                  <a:srgbClr val="222222"/>
                </a:solidFill>
                <a:effectLst/>
                <a:latin typeface="Arial" panose="020B0604020202020204" pitchFamily="34" charset="0"/>
              </a:rPr>
              <a:t>, 285–308.</a:t>
            </a:r>
          </a:p>
          <a:p>
            <a:endParaRPr lang="nb-NO"/>
          </a:p>
          <a:p>
            <a:r>
              <a:rPr lang="el"/>
              <a:t>Το JD-C-S χρησιμοποιείται για την αξιολόγηση των ψυχοκοινωνικών στρεσογόνων παραγόντων στο χώρο εργασίας. Η εργασιακή καταπόνηση συνδέεται με καρδιαγγειακές παθήσεις, κατάθλιψη και κακή υγεία που σχετίζεται με το άγχος. Οι ενεργές εργασιακές καταστάσεις, από την άλλη πλευρά, συνδέονται με την εργασιακή δέσμευση και την καλή υγεία. Η υποστήριξη μπορεί επίσης να μετριάσει την ισχυρή ζήτηση και τον χαμηλό έλεγχο. Οι διευθυντές έχουν υψηλότερες απαιτήσεις και έλεγχο από τους μη διευθυντές και οι γυναίκες διευθυντές διατρέχουν ιδιαίτερο κίνδυνο εξουθένωσης λόγω των υψηλότερων απαιτήσεων και του χαμηλότερου ελέγχου τους.</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17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Επιπλέον, η διακύμανση που εξηγείται στα αποτελέσματα μειώθηκε, με τους προγνωστικούς παράγοντες να εξηγούν 21,4% στην ικανοποίηση και 29,9% στην επαγγελματική εξουθένωση. </a:t>
            </a:r>
          </a:p>
          <a:p>
            <a:r>
              <a:rPr lang="el" err="1"/>
              <a:t>Luchman, J. N., &amp; González-Morales, Μ. G. (2013). Απαιτήσεις, έλεγχος και υποστήριξη: Μια μετα-αναλυτική ανασκόπηση των αλληλεπιδράσεων των χαρακτηριστικών της εργασίας. Εφημερίδα της Ψυχολογίας της Επαγγελματικής Υγείας, 18(1), 37–52. doi:10.1037/a0030541 </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92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1" i="0" kern="1200">
                <a:solidFill>
                  <a:schemeClr val="tx1"/>
                </a:solidFill>
                <a:effectLst/>
                <a:latin typeface="+mn-lt"/>
                <a:ea typeface="+mn-ea"/>
                <a:cs typeface="+mn-cs"/>
              </a:rPr>
              <a:t>Η μέση θητεία ενός προπονητή στο επαγγελματικό παιχνίδι στην Αγγλία έχει πέσει σε μόλις 1,23 χρόνια - με το Πρωτάθλημα να είναι το πιο δύσκολο πρωτάθλημα για να κρατήσεις τη δουλειά σου (86 χρόνια!!)</a:t>
            </a:r>
          </a:p>
          <a:p>
            <a:r>
              <a:rPr lang="el" sz="1200" b="1" i="0" kern="1200">
                <a:solidFill>
                  <a:schemeClr val="tx1"/>
                </a:solidFill>
                <a:effectLst/>
                <a:latin typeface="+mn-lt"/>
                <a:ea typeface="+mn-ea"/>
                <a:cs typeface="+mn-cs"/>
              </a:rPr>
              <a:t>91 παιχνίδια</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4D0DF-0359-4D03-957A-EE43873266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614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b="0" i="0">
                <a:solidFill>
                  <a:srgbClr val="222222"/>
                </a:solidFill>
                <a:effectLst/>
                <a:latin typeface="Arial" panose="020B0604020202020204" pitchFamily="34" charset="0"/>
              </a:rPr>
              <a:t>Nobles, Γ. (2022). Άγχος, εξουθένωση και κόπωση ασφάλειας στην ασφάλεια στον κυβερνοχώρο: Ένα πρόβλημα ανθρώπινων παραγόντων. </a:t>
            </a:r>
            <a:r>
              <a:rPr lang="el" b="0" i="1">
                <a:solidFill>
                  <a:srgbClr val="222222"/>
                </a:solidFill>
                <a:effectLst/>
                <a:latin typeface="Arial" panose="020B0604020202020204" pitchFamily="34" charset="0"/>
              </a:rPr>
              <a:t>HOLISTICA–Εφημερίδα Επιχειρήσεων και Δημόσιας Διοίκησης</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13</a:t>
            </a:r>
            <a:r>
              <a:rPr lang="el" b="0" i="0">
                <a:solidFill>
                  <a:srgbClr val="222222"/>
                </a:solidFill>
                <a:effectLst/>
                <a:latin typeface="Arial" panose="020B0604020202020204" pitchFamily="34" charset="0"/>
              </a:rPr>
              <a:t>(1), 49-72.</a:t>
            </a:r>
          </a:p>
          <a:p>
            <a:pPr marL="0" marR="0" lvl="0" indent="0" algn="l" defTabSz="914400" rtl="0" eaLnBrk="1" fontAlgn="auto" latinLnBrk="0" hangingPunct="1">
              <a:lnSpc>
                <a:spcPct val="100000"/>
              </a:lnSpc>
              <a:spcBef>
                <a:spcPts val="0"/>
              </a:spcBef>
              <a:spcAft>
                <a:spcPts val="0"/>
              </a:spcAft>
              <a:buClrTx/>
              <a:buSzTx/>
              <a:buFontTx/>
              <a:buNone/>
              <a:tabLst/>
              <a:defRPr/>
            </a:pPr>
            <a:r>
              <a:rPr lang="el"/>
              <a:t>Οι εργαζόμενοι κατακλύζονται κατά την αλληλεπίδραση με συστήματα υπολογιστών λόγω της εμπειρίας υποβαθμισμένων εμπειριών ασφάλειας, με αποτέλεσμα την κόπωση της ασφάλειας και την υποβάθμιση της λήψης αποφάσεων για την ασφάλεια (Stanton, Theofanos, Prettyman, &amp; Furman, 2016). </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43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1" i="0" kern="1200">
                <a:solidFill>
                  <a:schemeClr val="tx1"/>
                </a:solidFill>
                <a:effectLst/>
                <a:latin typeface="+mn-lt"/>
                <a:ea typeface="+mn-ea"/>
                <a:cs typeface="+mn-cs"/>
              </a:rPr>
              <a:t>Η μέση θητεία ενός προπονητή στο επαγγελματικό παιχνίδι στην Αγγλία έχει πέσει σε μόλις 1,23 χρόνια - με το Πρωτάθλημα να είναι το πιο δύσκολο πρωτάθλημα για να κρατήσεις τη δουλειά σου (86 χρόνια!!)</a:t>
            </a:r>
          </a:p>
          <a:p>
            <a:r>
              <a:rPr lang="el" sz="1200" b="1" i="0" kern="1200">
                <a:solidFill>
                  <a:schemeClr val="tx1"/>
                </a:solidFill>
                <a:effectLst/>
                <a:latin typeface="+mn-lt"/>
                <a:ea typeface="+mn-ea"/>
                <a:cs typeface="+mn-cs"/>
              </a:rPr>
              <a:t>91 παιχνίδια</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4D0DF-0359-4D03-957A-EE43873266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53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62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7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60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6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sz="1200" b="1" spc="50">
                <a:solidFill>
                  <a:schemeClr val="bg1">
                    <a:lumMod val="50000"/>
                  </a:schemeClr>
                </a:solidFill>
                <a:latin typeface="Arial Narrow"/>
                <a:cs typeface="Arial Narrow"/>
              </a:rPr>
              <a:t>Ο όρος </a:t>
            </a:r>
            <a:r>
              <a:rPr lang="el" sz="1200" b="1" spc="50">
                <a:solidFill>
                  <a:srgbClr val="009ED5"/>
                </a:solidFill>
                <a:latin typeface="Arial Narrow"/>
                <a:cs typeface="Arial Narrow"/>
              </a:rPr>
              <a:t>ψυχική ασθένεια</a:t>
            </a:r>
            <a:r>
              <a:rPr lang="el" sz="1200" b="1" spc="50">
                <a:solidFill>
                  <a:schemeClr val="bg1">
                    <a:lumMod val="50000"/>
                  </a:schemeClr>
                </a:solidFill>
                <a:latin typeface="Arial Narrow"/>
                <a:cs typeface="Arial Narrow"/>
              </a:rPr>
              <a:t> καλύπτει ένα πολύ ευρύ φάσμα προβλημάτων ψυχικής υγείας που</a:t>
            </a:r>
            <a:br>
              <a:rPr lang="en-GB" sz="1200" b="1" spc="50">
                <a:solidFill>
                  <a:schemeClr val="bg1">
                    <a:lumMod val="50000"/>
                  </a:schemeClr>
                </a:solidFill>
                <a:latin typeface="Arial Narrow"/>
                <a:cs typeface="Arial Narrow"/>
              </a:rPr>
            </a:br>
            <a:r>
              <a:rPr lang="el" sz="1200" b="1" spc="50">
                <a:solidFill>
                  <a:schemeClr val="bg1">
                    <a:lumMod val="50000"/>
                  </a:schemeClr>
                </a:solidFill>
                <a:latin typeface="Arial Narrow"/>
                <a:cs typeface="Arial Narrow"/>
              </a:rPr>
              <a:t>μπορεί να περιλαμβάνουν αλλαγές στις σκέψεις, τα συναισθήματα, τις συμπεριφορές και τις σχέσεις μας με</a:t>
            </a:r>
            <a:br>
              <a:rPr lang="en-GB" sz="1200" b="1" spc="50">
                <a:solidFill>
                  <a:schemeClr val="bg1">
                    <a:lumMod val="50000"/>
                  </a:schemeClr>
                </a:solidFill>
                <a:latin typeface="Arial Narrow"/>
                <a:cs typeface="Arial Narrow"/>
              </a:rPr>
            </a:br>
            <a:r>
              <a:rPr lang="el" sz="1200" b="1" spc="50">
                <a:solidFill>
                  <a:schemeClr val="bg1">
                    <a:lumMod val="50000"/>
                  </a:schemeClr>
                </a:solidFill>
                <a:latin typeface="Arial Narrow"/>
                <a:cs typeface="Arial Narrow"/>
              </a:rPr>
              <a:t>τους άλλους. Οι ψυχικές ασθένειες σχετίζονται με δυσφορία και προβλήματα λειτουργίας</a:t>
            </a:r>
            <a:br>
              <a:rPr lang="en-GB" sz="1200" b="1" spc="50">
                <a:solidFill>
                  <a:schemeClr val="bg1">
                    <a:lumMod val="50000"/>
                  </a:schemeClr>
                </a:solidFill>
                <a:latin typeface="Arial Narrow"/>
                <a:cs typeface="Arial Narrow"/>
              </a:rPr>
            </a:br>
            <a:r>
              <a:rPr lang="el" sz="1200" b="1" spc="50">
                <a:solidFill>
                  <a:schemeClr val="bg1">
                    <a:lumMod val="50000"/>
                  </a:schemeClr>
                </a:solidFill>
                <a:latin typeface="Arial Narrow"/>
                <a:cs typeface="Arial Narrow"/>
              </a:rPr>
              <a:t>στην καθημερινή μας ζωή (κοινωνική, εργασιακή, οικογενειακή κ.λπ.)... </a:t>
            </a:r>
            <a:r>
              <a:rPr lang="el" sz="1400" b="1" spc="50">
                <a:solidFill>
                  <a:srgbClr val="009ED5"/>
                </a:solidFill>
                <a:latin typeface="Arial Narrow"/>
                <a:cs typeface="Arial Narrow"/>
              </a:rPr>
              <a:t>Η ψυχική ασθένεια είναι θεραπεύσιμη.</a:t>
            </a:r>
            <a:endParaRPr lang="en-GB" sz="1200" b="1" spc="50">
              <a:solidFill>
                <a:srgbClr val="009ED5"/>
              </a:solidFill>
              <a:latin typeface="Arial Narrow"/>
              <a:cs typeface="Arial Narrow"/>
            </a:endParaRP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87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13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https://sekuro.io/Sekuro_Mental_Health_Cyber_Security_Survey.pdf?utm_source=sekuro&amp;utm_medium=webpage&amp;utm_campaign=cyber_mental_health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800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10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1" spc="50">
                <a:latin typeface="Arial Narrow" panose="020B0606020202030204" pitchFamily="34" charset="0"/>
              </a:rPr>
              <a:t>ΠΗΓΉ:</a:t>
            </a:r>
          </a:p>
          <a:p>
            <a:r>
              <a:rPr lang="el" sz="1100" spc="50">
                <a:latin typeface="Arial Narrow" panose="020B0606020202030204" pitchFamily="34" charset="0"/>
              </a:rPr>
              <a:t>NHS Mood zone: Πέντε βήματα για την ψυχική ευεξία</a:t>
            </a:r>
            <a:br>
              <a:rPr lang="en-GB" sz="1100" spc="50">
                <a:latin typeface="Arial Narrow" panose="020B0606020202030204" pitchFamily="34" charset="0"/>
              </a:rPr>
            </a:br>
            <a:r>
              <a:rPr lang="el" sz="1100" i="1" spc="50">
                <a:latin typeface="Arial Narrow" panose="020B0606020202030204" pitchFamily="34" charset="0"/>
              </a:rPr>
              <a:t>https://www.nhs.uk/conditions/stress-anxiety-depression/improve-mental-wellbeing/</a:t>
            </a:r>
            <a:endParaRPr lang="en-GB" sz="1100" spc="50">
              <a:latin typeface="Arial Narrow" panose="020B0606020202030204" pitchFamily="34" charset="0"/>
            </a:endParaRPr>
          </a:p>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64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1" spc="50">
                <a:latin typeface="Arial Narrow" panose="020B0606020202030204" pitchFamily="34" charset="0"/>
              </a:rPr>
              <a:t>ΠΗΓΉ:</a:t>
            </a:r>
          </a:p>
          <a:p>
            <a:r>
              <a:rPr lang="el" sz="1100" spc="50">
                <a:latin typeface="Arial Narrow" panose="020B0606020202030204" pitchFamily="34" charset="0"/>
              </a:rPr>
              <a:t>NHS Mood zone: Πέντε βήματα για την ψυχική ευεξία</a:t>
            </a:r>
            <a:br>
              <a:rPr lang="en-GB" sz="1100" spc="50">
                <a:latin typeface="Arial Narrow" panose="020B0606020202030204" pitchFamily="34" charset="0"/>
              </a:rPr>
            </a:br>
            <a:r>
              <a:rPr lang="el" sz="1100" i="1" spc="50">
                <a:latin typeface="Arial Narrow" panose="020B0606020202030204" pitchFamily="34" charset="0"/>
              </a:rPr>
              <a:t>https://www.nhs.uk/conditions/stress-anxiety-depression/improve-mental-wellbeing/</a:t>
            </a:r>
            <a:endParaRPr lang="en-GB" sz="1100" spc="50">
              <a:latin typeface="Arial Narrow" panose="020B0606020202030204" pitchFamily="34" charset="0"/>
            </a:endParaRPr>
          </a:p>
          <a:p>
            <a:endParaRPr lang="en-GB"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44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6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4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l" sz="1200" b="1" spc="50">
                <a:latin typeface="Arial Narrow" panose="020B0606020202030204" pitchFamily="34" charset="0"/>
              </a:rPr>
              <a:t>ΠΗΓΉ:</a:t>
            </a:r>
          </a:p>
          <a:p>
            <a:r>
              <a:rPr lang="el" sz="1100" spc="50">
                <a:latin typeface="Arial Narrow" panose="020B0606020202030204" pitchFamily="34" charset="0"/>
              </a:rPr>
              <a:t>www.gov.scot, www.nhs.uk, www.scotpho.org.uk και εκτιμήσεις που βασίζονται σε αυτοαναφορές από την Έρευνα Εργατικού Δυναμικού, άτομα που έχουν εργαστεί τους τελευταίους 12 μήνες.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55509-4EC3-F847-BFD4-E052EE169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06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Nobles, C. (2022) Άγχος, εξουθένωση και κόπωση ασφάλειας στην ασφάλεια στον κυβερνοχώρο: Ένα πρόβλημα ανθρώπινων παραγόντων, Holistica Journal of Business and Public Administration, Vol. 13, Iss. 1, σ. 49-72</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1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 Ο αριθμός αυτός αντιπροσωπεύει σχεδόν τριπλάσιο αριθμό θανάτων από τροχαία ατυχήματα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l"/>
              <a:t>1,3 αυτοκτονία ανά ώρα</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1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Δόντια 2</a:t>
            </a:r>
          </a:p>
          <a:p>
            <a:pPr marL="0" marR="0" lvl="0" indent="0" algn="l" defTabSz="914400" rtl="0" eaLnBrk="1" fontAlgn="auto" latinLnBrk="0" hangingPunct="1">
              <a:lnSpc>
                <a:spcPct val="100000"/>
              </a:lnSpc>
              <a:spcBef>
                <a:spcPts val="0"/>
              </a:spcBef>
              <a:spcAft>
                <a:spcPts val="0"/>
              </a:spcAft>
              <a:buClrTx/>
              <a:buSzTx/>
              <a:buFontTx/>
              <a:buNone/>
              <a:tabLst/>
              <a:defRPr/>
            </a:pPr>
            <a:r>
              <a:rPr lang="el" b="1" i="0">
                <a:solidFill>
                  <a:srgbClr val="32313B"/>
                </a:solidFill>
                <a:effectLst/>
                <a:latin typeface="Roobert"/>
              </a:rPr>
              <a:t>Οι μισοί (50,8%) από τους ερωτηθέντες δηλώνουν ότι τους έχει συνταγογραφηθεί φαρμακευτική αγωγή από γιατρό για την ψυχική υγεία. Το 58% λαμβάνει επί του παρόντος φάρμακα για την ψυχική του υγεία</a:t>
            </a:r>
          </a:p>
          <a:p>
            <a:pPr marL="0" marR="0" lvl="0" indent="0" algn="l" defTabSz="914400" rtl="0" eaLnBrk="1" fontAlgn="auto" latinLnBrk="0" hangingPunct="1">
              <a:lnSpc>
                <a:spcPct val="100000"/>
              </a:lnSpc>
              <a:spcBef>
                <a:spcPts val="0"/>
              </a:spcBef>
              <a:spcAft>
                <a:spcPts val="0"/>
              </a:spcAft>
              <a:buClrTx/>
              <a:buSzTx/>
              <a:buFontTx/>
              <a:buNone/>
              <a:tabLst/>
              <a:defRPr/>
            </a:pPr>
            <a:r>
              <a:rPr lang="el" b="1" i="0">
                <a:solidFill>
                  <a:srgbClr val="32313B"/>
                </a:solidFill>
                <a:effectLst/>
                <a:latin typeface="Roobert"/>
              </a:rPr>
              <a:t>Το 49% επισκέπτεται αυτήν τη στιγμή έναν θεραπευτή</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2313B"/>
              </a:solidFill>
              <a:effectLst/>
              <a:latin typeface="Roober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10608-5105-440A-9A5A-0395505B936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27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2A087-F2F9-267D-4622-8E4C10EC96FD}"/>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3" name="Footer Placeholder 2">
            <a:extLst>
              <a:ext uri="{FF2B5EF4-FFF2-40B4-BE49-F238E27FC236}">
                <a16:creationId xmlns:a16="http://schemas.microsoft.com/office/drawing/2014/main" id="{23CE839E-D6C3-4E77-77F7-8BA6A5A0BB2A}"/>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9BA80368-3FEB-0CD1-36BE-5A7C70D48D84}"/>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8966751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85C9-6E5E-5848-A8DC-EA9EFC317F05}"/>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0AAF1ADA-DD0E-98FF-B027-834A3FD1604B}"/>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Text Placeholder 3">
            <a:extLst>
              <a:ext uri="{FF2B5EF4-FFF2-40B4-BE49-F238E27FC236}">
                <a16:creationId xmlns:a16="http://schemas.microsoft.com/office/drawing/2014/main" id="{56150A22-93D2-777A-AFCD-E590AD546EC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A2D035ED-F779-CAB9-A06A-1A97EFCEE750}"/>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6" name="Footer Placeholder 5">
            <a:extLst>
              <a:ext uri="{FF2B5EF4-FFF2-40B4-BE49-F238E27FC236}">
                <a16:creationId xmlns:a16="http://schemas.microsoft.com/office/drawing/2014/main" id="{3C1AE3C7-430E-E04C-B26E-49305998330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CFFE2FF1-1A45-FA4E-33F3-CC9C4B6B690B}"/>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349397527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C61C-1B2C-40FC-9DF1-B8B482E09E23}"/>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Picture Placeholder 2">
            <a:extLst>
              <a:ext uri="{FF2B5EF4-FFF2-40B4-BE49-F238E27FC236}">
                <a16:creationId xmlns:a16="http://schemas.microsoft.com/office/drawing/2014/main" id="{C43458CC-672B-6B47-0365-B2493DDC3CC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a:extLst>
              <a:ext uri="{FF2B5EF4-FFF2-40B4-BE49-F238E27FC236}">
                <a16:creationId xmlns:a16="http://schemas.microsoft.com/office/drawing/2014/main" id="{262F01B5-2290-23F1-FB05-23CBA88D522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154E6B9A-8754-D6BC-CCC7-0AAE47836140}"/>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6" name="Footer Placeholder 5">
            <a:extLst>
              <a:ext uri="{FF2B5EF4-FFF2-40B4-BE49-F238E27FC236}">
                <a16:creationId xmlns:a16="http://schemas.microsoft.com/office/drawing/2014/main" id="{8C0C8C58-57B8-90F3-0CB8-A7F99E4CA47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C309826-E1F4-23CF-B2D1-FD8344FEC218}"/>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238582295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5252-5787-A1F1-2ABB-CD78FE393501}"/>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A3CA1303-5C0D-8BF2-D666-A0F47800A0BD}"/>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E8C521B3-3770-6AA5-5221-BD36F235CF60}"/>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A8B84508-BAFD-09E5-E5F1-90F7C4DC031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E1154DF-6A35-E423-829B-22D66107DEE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68969798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E9F35-20F3-85BB-4780-D51809575E77}"/>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B90F67A4-1894-2AFE-E010-D96942119C64}"/>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D8E225D2-15B0-615D-E68F-88EF5A74A81D}"/>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D9BAAD54-13EE-90A7-BCA2-69C82587BE3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AAA407E-CC30-8D6B-CE1D-F213D595D09A}"/>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4579954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254821446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20" name="Straight Connector 19"/>
          <p:cNvCxnSpPr>
            <a:cxnSpLocks/>
          </p:cNvCxnSpPr>
          <p:nvPr userDrawn="1"/>
        </p:nvCxnSpPr>
        <p:spPr>
          <a:xfrm>
            <a:off x="0" y="1089224"/>
            <a:ext cx="14630400" cy="0"/>
          </a:xfrm>
          <a:prstGeom prst="line">
            <a:avLst/>
          </a:prstGeom>
          <a:ln w="6350">
            <a:solidFill>
              <a:srgbClr val="009ED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5377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276E-FDBB-2CB2-55D9-D476B59D0792}"/>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nb-NO"/>
          </a:p>
        </p:txBody>
      </p:sp>
      <p:sp>
        <p:nvSpPr>
          <p:cNvPr id="3" name="Subtitle 2">
            <a:extLst>
              <a:ext uri="{FF2B5EF4-FFF2-40B4-BE49-F238E27FC236}">
                <a16:creationId xmlns:a16="http://schemas.microsoft.com/office/drawing/2014/main" id="{805800E3-DC71-B303-E15C-8568237EAB3C}"/>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nb-NO"/>
          </a:p>
        </p:txBody>
      </p:sp>
      <p:sp>
        <p:nvSpPr>
          <p:cNvPr id="4" name="Date Placeholder 3">
            <a:extLst>
              <a:ext uri="{FF2B5EF4-FFF2-40B4-BE49-F238E27FC236}">
                <a16:creationId xmlns:a16="http://schemas.microsoft.com/office/drawing/2014/main" id="{B34291CC-E70B-C8FC-6124-3A8A681A49A6}"/>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705C976F-A017-9CC7-6E8D-3725FE82342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EC730C0-796C-012E-7422-96ADE2494EE7}"/>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8581839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4454-495B-9297-D26F-F623418F72B1}"/>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DCC0DD3B-9DB8-077E-1F2E-BD086AAF39A4}"/>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DE98ADF8-9076-94FD-3189-41AD761102BE}"/>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251041DD-4CD4-4C04-428B-4C87397032D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C18029D-83DD-E489-62B4-6E29354C7D37}"/>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122469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20AA-9B6A-4A7D-D51C-D4EB37A626A0}"/>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6807B10C-3D56-C047-BAAD-F6D205A5E2DD}"/>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6E3AF576-21D4-8C7A-E654-FB4C26B01C06}"/>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BA2B180C-DF99-0DEF-A74C-7ACF1EB4E4D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88CBE33-2847-BECF-4234-1C112E04545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2066823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30CC-4D02-C812-09E9-F1DE61ACF983}"/>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4D708AEF-3F6B-D8E0-4416-18F33B6CE30B}"/>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Content Placeholder 3">
            <a:extLst>
              <a:ext uri="{FF2B5EF4-FFF2-40B4-BE49-F238E27FC236}">
                <a16:creationId xmlns:a16="http://schemas.microsoft.com/office/drawing/2014/main" id="{C5CCE61A-AF05-30C7-4D7C-98F6644DD86A}"/>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Date Placeholder 4">
            <a:extLst>
              <a:ext uri="{FF2B5EF4-FFF2-40B4-BE49-F238E27FC236}">
                <a16:creationId xmlns:a16="http://schemas.microsoft.com/office/drawing/2014/main" id="{6816148A-545C-95A7-4BF0-375E378FB343}"/>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6" name="Footer Placeholder 5">
            <a:extLst>
              <a:ext uri="{FF2B5EF4-FFF2-40B4-BE49-F238E27FC236}">
                <a16:creationId xmlns:a16="http://schemas.microsoft.com/office/drawing/2014/main" id="{8D1DDAEE-40DC-64D4-7C20-4E400B1D08E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8C9BD1B-0164-4CF9-05A4-C30D4853BD5C}"/>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5994273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93FC-ADAC-9D7A-ABD8-926E6F82D009}"/>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277B94FF-E7D4-9070-30CE-E822392F9B5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E82F2A4E-4230-BB0A-C2D0-94780C5226D4}"/>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Text Placeholder 4">
            <a:extLst>
              <a:ext uri="{FF2B5EF4-FFF2-40B4-BE49-F238E27FC236}">
                <a16:creationId xmlns:a16="http://schemas.microsoft.com/office/drawing/2014/main" id="{6A987E9C-4891-8B38-1576-4E17F84C144A}"/>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1186206B-82C3-EBD3-669C-1641CBBE3FF5}"/>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7" name="Date Placeholder 6">
            <a:extLst>
              <a:ext uri="{FF2B5EF4-FFF2-40B4-BE49-F238E27FC236}">
                <a16:creationId xmlns:a16="http://schemas.microsoft.com/office/drawing/2014/main" id="{57DBF4CB-8DB7-6F98-88AE-03D7C7370EB5}"/>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8" name="Footer Placeholder 7">
            <a:extLst>
              <a:ext uri="{FF2B5EF4-FFF2-40B4-BE49-F238E27FC236}">
                <a16:creationId xmlns:a16="http://schemas.microsoft.com/office/drawing/2014/main" id="{A57F158D-99AC-C697-6F63-2EE98D835CFD}"/>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B850CDAB-90D0-E6F4-BD8D-3F2FA0653594}"/>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343742717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91C9-8A17-9D6B-B9ED-F62875491476}"/>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Date Placeholder 2">
            <a:extLst>
              <a:ext uri="{FF2B5EF4-FFF2-40B4-BE49-F238E27FC236}">
                <a16:creationId xmlns:a16="http://schemas.microsoft.com/office/drawing/2014/main" id="{08A7DCD8-D762-318C-6DA0-DEFF98F7A93A}"/>
              </a:ext>
            </a:extLst>
          </p:cNvPr>
          <p:cNvSpPr>
            <a:spLocks noGrp="1"/>
          </p:cNvSpPr>
          <p:nvPr>
            <p:ph type="dt" sz="half" idx="10"/>
          </p:nvPr>
        </p:nvSpPr>
        <p:spPr/>
        <p:txBody>
          <a:bodyPr/>
          <a:lstStyle/>
          <a:p>
            <a:fld id="{5B7CA64C-AAFB-45AA-9950-F9216EA2DD4F}" type="datetimeFigureOut">
              <a:rPr lang="nb-NO" smtClean="0"/>
              <a:t>16.02.2026</a:t>
            </a:fld>
            <a:endParaRPr lang="nb-NO"/>
          </a:p>
        </p:txBody>
      </p:sp>
      <p:sp>
        <p:nvSpPr>
          <p:cNvPr id="4" name="Footer Placeholder 3">
            <a:extLst>
              <a:ext uri="{FF2B5EF4-FFF2-40B4-BE49-F238E27FC236}">
                <a16:creationId xmlns:a16="http://schemas.microsoft.com/office/drawing/2014/main" id="{8A96470C-851C-2779-C221-377C13B24334}"/>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D251910-6015-07FC-5C86-2F87B65263C9}"/>
              </a:ext>
            </a:extLst>
          </p:cNvPr>
          <p:cNvSpPr>
            <a:spLocks noGrp="1"/>
          </p:cNvSpPr>
          <p:nvPr>
            <p:ph type="sldNum" sz="quarter" idx="12"/>
          </p:nvPr>
        </p:nvSpPr>
        <p:spPr/>
        <p:txBody>
          <a:bodyPr/>
          <a:lstStyle/>
          <a:p>
            <a:fld id="{6A077586-0967-48D2-89A7-55A01A18CE9A}" type="slidenum">
              <a:rPr lang="nb-NO" smtClean="0"/>
              <a:t>‹#›</a:t>
            </a:fld>
            <a:endParaRPr lang="nb-NO"/>
          </a:p>
        </p:txBody>
      </p:sp>
    </p:spTree>
    <p:extLst>
      <p:ext uri="{BB962C8B-B14F-4D97-AF65-F5344CB8AC3E}">
        <p14:creationId xmlns:p14="http://schemas.microsoft.com/office/powerpoint/2010/main" val="118660201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9.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9F4B8-99D1-8D37-1B80-D2E699CFA36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C00CCFAA-1DA8-5E41-85F8-4636DED6E1E2}"/>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85E85219-913F-AF98-AA0D-36D4DD63D2D6}"/>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B7CA64C-AAFB-45AA-9950-F9216EA2DD4F}" type="datetimeFigureOut">
              <a:rPr lang="nb-NO" smtClean="0"/>
              <a:t>16.02.2026</a:t>
            </a:fld>
            <a:endParaRPr lang="nb-NO"/>
          </a:p>
        </p:txBody>
      </p:sp>
      <p:sp>
        <p:nvSpPr>
          <p:cNvPr id="5" name="Footer Placeholder 4">
            <a:extLst>
              <a:ext uri="{FF2B5EF4-FFF2-40B4-BE49-F238E27FC236}">
                <a16:creationId xmlns:a16="http://schemas.microsoft.com/office/drawing/2014/main" id="{F74BCB00-E0B4-6AD9-2620-11520DA071B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9639CF0-040E-6343-8712-4C01A787786B}"/>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6A077586-0967-48D2-89A7-55A01A18CE9A}" type="slidenum">
              <a:rPr lang="nb-NO" smtClean="0"/>
              <a:t>‹#›</a:t>
            </a:fld>
            <a:endParaRPr lang="nb-NO"/>
          </a:p>
        </p:txBody>
      </p:sp>
      <p:pic>
        <p:nvPicPr>
          <p:cNvPr id="9" name="Bilde 18">
            <a:extLst>
              <a:ext uri="{FF2B5EF4-FFF2-40B4-BE49-F238E27FC236}">
                <a16:creationId xmlns:a16="http://schemas.microsoft.com/office/drawing/2014/main" id="{8CAB07F2-D354-C4B3-DA1A-EB2B2126EE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111" y="7321121"/>
            <a:ext cx="3607769" cy="876074"/>
          </a:xfrm>
          <a:prstGeom prst="rect">
            <a:avLst/>
          </a:prstGeom>
        </p:spPr>
      </p:pic>
      <p:grpSp>
        <p:nvGrpSpPr>
          <p:cNvPr id="8" name="Group 7">
            <a:extLst>
              <a:ext uri="{FF2B5EF4-FFF2-40B4-BE49-F238E27FC236}">
                <a16:creationId xmlns:a16="http://schemas.microsoft.com/office/drawing/2014/main" id="{9C66CE05-EEB9-7C4A-7B80-AD1EFB4553AE}"/>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FD7282CA-7A3E-1580-C177-3E813BEF5A0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80F71ED2-CBEB-D3CC-807B-7BEEBBD1D0B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5339785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ransition spd="slow">
    <p:push dir="u"/>
  </p:transition>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mecast.com/resources/ebooks/the-state-of-ransomware-readiness-2022/" TargetMode="External"/><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www.uscybersecurity.net/" TargetMode="External"/><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slide" Target="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slide" Target="slide13.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3.jpe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4.jpe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5.jpe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6.jpe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33.jpeg"/><Relationship Id="rId4" Type="http://schemas.openxmlformats.org/officeDocument/2006/relationships/slide" Target="slide9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hyperlink" Target="https://sekuro.io/Sekuro_Mental_Health_Cyber_Security_Survey.pdf?utm_source=sekuro&amp;utm_medium=webpage&amp;utm_campaign=cyber_mental_health" TargetMode="Externa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a:solidFill>
                  <a:schemeClr val="tx1"/>
                </a:solidFill>
              </a:rPr>
              <a:t>Θέμα 7: Ψυχική Υγεία και Κυβερνοασφάλεια</a:t>
            </a:r>
          </a:p>
          <a:p>
            <a:endParaRPr lang="en-US" sz="480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5" name="Freeform: Shape 1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3" name="Picture 2">
            <a:extLst>
              <a:ext uri="{FF2B5EF4-FFF2-40B4-BE49-F238E27FC236}">
                <a16:creationId xmlns:a16="http://schemas.microsoft.com/office/drawing/2014/main" id="{0E31F319-3145-1C73-DE83-02EE711A2DB5}"/>
              </a:ext>
            </a:extLst>
          </p:cNvPr>
          <p:cNvPicPr>
            <a:picLocks noChangeAspect="1"/>
          </p:cNvPicPr>
          <p:nvPr/>
        </p:nvPicPr>
        <p:blipFill>
          <a:blip r:embed="rId3"/>
          <a:stretch>
            <a:fillRect/>
          </a:stretch>
        </p:blipFill>
        <p:spPr>
          <a:xfrm>
            <a:off x="1613607" y="772160"/>
            <a:ext cx="11403186" cy="4784988"/>
          </a:xfrm>
          <a:prstGeom prst="rect">
            <a:avLst/>
          </a:prstGeom>
        </p:spPr>
      </p:pic>
      <p:sp>
        <p:nvSpPr>
          <p:cNvPr id="7" name="TextBox 6">
            <a:extLst>
              <a:ext uri="{FF2B5EF4-FFF2-40B4-BE49-F238E27FC236}">
                <a16:creationId xmlns:a16="http://schemas.microsoft.com/office/drawing/2014/main" id="{597FA3B5-E12C-4327-A0DC-241B1D23B010}"/>
              </a:ext>
            </a:extLst>
          </p:cNvPr>
          <p:cNvSpPr txBox="1"/>
          <p:nvPr/>
        </p:nvSpPr>
        <p:spPr>
          <a:xfrm>
            <a:off x="1167864" y="6152430"/>
            <a:ext cx="12294672" cy="1501821"/>
          </a:xfrm>
          <a:prstGeom prst="rect">
            <a:avLst/>
          </a:prstGeom>
          <a:noFill/>
        </p:spPr>
        <p:txBody>
          <a:bodyPr wrap="square" rtlCol="0">
            <a:spAutoFit/>
          </a:bodyPr>
          <a:lstStyle/>
          <a:p>
            <a:pPr defTabSz="987552">
              <a:spcAft>
                <a:spcPts val="720"/>
              </a:spcAft>
            </a:pPr>
            <a:r>
              <a:rPr lang="el" sz="1944">
                <a:solidFill>
                  <a:prstClr val="black"/>
                </a:solidFill>
                <a:latin typeface="Calibri" panose="020F0502020204030204"/>
              </a:rPr>
              <a:t>Οι εκτιμήσεις του ΠΟΥ για το 2019 δείχνουν ένα ακαθάριστο ποσοστό αυτοκτονιών </a:t>
            </a:r>
            <a:r>
              <a:rPr lang="el" sz="1944" b="1">
                <a:solidFill>
                  <a:prstClr val="black"/>
                </a:solidFill>
                <a:latin typeface="Calibri" panose="020F0502020204030204"/>
              </a:rPr>
              <a:t>9,0 </a:t>
            </a:r>
            <a:r>
              <a:rPr lang="el" sz="1944">
                <a:solidFill>
                  <a:prstClr val="black"/>
                </a:solidFill>
                <a:latin typeface="Calibri" panose="020F0502020204030204"/>
              </a:rPr>
              <a:t>ανά 100.000 πληθυσμού παγκοσμίως. </a:t>
            </a:r>
            <a:endParaRPr lang="nb-NO" sz="1944">
              <a:solidFill>
                <a:prstClr val="black"/>
              </a:solidFill>
              <a:latin typeface="Calibri" panose="020F0502020204030204"/>
            </a:endParaRPr>
          </a:p>
          <a:p>
            <a:pPr defTabSz="987552">
              <a:spcAft>
                <a:spcPts val="720"/>
              </a:spcAft>
            </a:pPr>
            <a:r>
              <a:rPr lang="el" sz="1944">
                <a:solidFill>
                  <a:prstClr val="black"/>
                </a:solidFill>
                <a:latin typeface="Calibri" panose="020F0502020204030204"/>
              </a:rPr>
              <a:t>Τα στοιχεία της Ομοσπονδιακής Στατιστικής Υπηρεσίας δείχνουν ότι το 2019 καταγράφηκαν περισσότεροι από 9.000 θάνατοι από αυτοκτονία στη Γερμανία. </a:t>
            </a:r>
          </a:p>
          <a:p>
            <a:pPr defTabSz="1097280">
              <a:spcAft>
                <a:spcPts val="720"/>
              </a:spcAft>
            </a:pPr>
            <a:endParaRPr lang="en-US" sz="2160">
              <a:solidFill>
                <a:prstClr val="black"/>
              </a:solidFill>
              <a:latin typeface="Calibri" panose="020F0502020204030204"/>
            </a:endParaRPr>
          </a:p>
        </p:txBody>
      </p:sp>
      <p:grpSp>
        <p:nvGrpSpPr>
          <p:cNvPr id="2" name="Group 1">
            <a:extLst>
              <a:ext uri="{FF2B5EF4-FFF2-40B4-BE49-F238E27FC236}">
                <a16:creationId xmlns:a16="http://schemas.microsoft.com/office/drawing/2014/main" id="{16CB6EBC-8284-AA1A-3C68-2CFB9CFAA3F2}"/>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65B29B71-CFB1-2BAB-1AE5-0F7C386FC8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CB0C24B-BD4F-F2D9-3F15-2581855E2A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836903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C73B2-E058-C147-DB2F-DC48FD0FF4CC}"/>
              </a:ext>
            </a:extLst>
          </p:cNvPr>
          <p:cNvPicPr>
            <a:picLocks noChangeAspect="1"/>
          </p:cNvPicPr>
          <p:nvPr/>
        </p:nvPicPr>
        <p:blipFill>
          <a:blip r:embed="rId2"/>
          <a:stretch>
            <a:fillRect/>
          </a:stretch>
        </p:blipFill>
        <p:spPr>
          <a:xfrm>
            <a:off x="0" y="487596"/>
            <a:ext cx="14630400" cy="7254409"/>
          </a:xfrm>
          <a:prstGeom prst="rect">
            <a:avLst/>
          </a:prstGeom>
        </p:spPr>
      </p:pic>
    </p:spTree>
    <p:extLst>
      <p:ext uri="{BB962C8B-B14F-4D97-AF65-F5344CB8AC3E}">
        <p14:creationId xmlns:p14="http://schemas.microsoft.com/office/powerpoint/2010/main" val="336670471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8" name="Rectangle 5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0" name="Rectangle 5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2" name="Rectangle 6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4" name="Freeform: Shape 6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66" name="Rectangle 6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0" name="Title 1">
            <a:extLst>
              <a:ext uri="{FF2B5EF4-FFF2-40B4-BE49-F238E27FC236}">
                <a16:creationId xmlns:a16="http://schemas.microsoft.com/office/drawing/2014/main" id="{75F4FA2B-E779-4037-BED6-76CCAD18B13B}"/>
              </a:ext>
            </a:extLst>
          </p:cNvPr>
          <p:cNvSpPr txBox="1">
            <a:spLocks/>
          </p:cNvSpPr>
          <p:nvPr/>
        </p:nvSpPr>
        <p:spPr>
          <a:xfrm>
            <a:off x="703774" y="2020508"/>
            <a:ext cx="3738318" cy="2875631"/>
          </a:xfrm>
          <a:prstGeom prst="rect">
            <a:avLst/>
          </a:prstGeom>
        </p:spPr>
        <p:txBody>
          <a:bodyPr vert="horz" lIns="109728" tIns="54864" rIns="109728" bIns="54864" rtlCol="0" anchor="b" anchorCtr="0">
            <a:normAutofit/>
          </a:bodyPr>
          <a:lstStyle/>
          <a:p>
            <a:pPr algn="r" defTabSz="1097280">
              <a:lnSpc>
                <a:spcPct val="90000"/>
              </a:lnSpc>
              <a:spcBef>
                <a:spcPct val="0"/>
              </a:spcBef>
              <a:spcAft>
                <a:spcPts val="720"/>
              </a:spcAft>
            </a:pPr>
            <a:r>
              <a:rPr lang="el" sz="4800" b="1" cap="all" spc="90">
                <a:solidFill>
                  <a:srgbClr val="FFFFFF"/>
                </a:solidFill>
                <a:latin typeface="Calibri Light" panose="020F0302020204030204"/>
              </a:rPr>
              <a:t>ΣΥΝΕΧΕΙΑ ΨΥΧΙΚΗΣ ΥΓΕΙΑΣ</a:t>
            </a:r>
            <a:endParaRPr lang="en-US" sz="4800" b="1" i="1" cap="all" spc="90">
              <a:solidFill>
                <a:srgbClr val="FFFFFF"/>
              </a:solidFill>
              <a:latin typeface="Calibri Light" panose="020F0302020204030204"/>
            </a:endParaRPr>
          </a:p>
        </p:txBody>
      </p:sp>
      <p:pic>
        <p:nvPicPr>
          <p:cNvPr id="3" name="Picture 2">
            <a:extLst>
              <a:ext uri="{FF2B5EF4-FFF2-40B4-BE49-F238E27FC236}">
                <a16:creationId xmlns:a16="http://schemas.microsoft.com/office/drawing/2014/main" id="{ACF56F7D-8CB0-4E41-9CB8-D300234711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1559" y="3167029"/>
            <a:ext cx="7952939" cy="4900364"/>
          </a:xfrm>
          <a:prstGeom prst="rect">
            <a:avLst/>
          </a:prstGeom>
        </p:spPr>
      </p:pic>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70557" y="5829642"/>
            <a:ext cx="215706" cy="2281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886063" y="5829642"/>
            <a:ext cx="215706" cy="228132"/>
          </a:xfrm>
          <a:prstGeom prst="rect">
            <a:avLst/>
          </a:prstGeom>
        </p:spPr>
      </p:pic>
      <p:sp>
        <p:nvSpPr>
          <p:cNvPr id="51" name="Title 1">
            <a:hlinkClick r:id="" action="ppaction://noaction"/>
            <a:extLst>
              <a:ext uri="{FF2B5EF4-FFF2-40B4-BE49-F238E27FC236}">
                <a16:creationId xmlns:a16="http://schemas.microsoft.com/office/drawing/2014/main" id="{30C2507D-F627-443E-81BB-97F705F953F9}"/>
              </a:ext>
            </a:extLst>
          </p:cNvPr>
          <p:cNvSpPr txBox="1">
            <a:spLocks/>
          </p:cNvSpPr>
          <p:nvPr/>
        </p:nvSpPr>
        <p:spPr>
          <a:xfrm>
            <a:off x="5157649" y="1109974"/>
            <a:ext cx="8620759" cy="1894848"/>
          </a:xfrm>
          <a:prstGeom prst="rect">
            <a:avLst/>
          </a:prstGeom>
        </p:spPr>
        <p:txBody>
          <a:bodyPr vert="horz" wrap="none" lIns="0" tIns="0" rIns="0" bIns="0" rtlCol="0" anchor="t" anchorCtr="0">
            <a:noAutofit/>
          </a:bodyPr>
          <a:lstStyle/>
          <a:p>
            <a:pPr algn="ctr" defTabSz="658368">
              <a:spcBef>
                <a:spcPct val="0"/>
              </a:spcBef>
              <a:spcAft>
                <a:spcPts val="720"/>
              </a:spcAft>
            </a:pPr>
            <a:r>
              <a:rPr lang="el" sz="2400" spc="36">
                <a:solidFill>
                  <a:prstClr val="black"/>
                </a:solidFill>
                <a:latin typeface="Arial Narrow"/>
              </a:rPr>
              <a:t>Ψυχική υγεία δεν σημαίνει απλώς απουσία ψυχικής ασθένειας</a:t>
            </a:r>
          </a:p>
          <a:p>
            <a:pPr algn="ctr" defTabSz="658368">
              <a:spcBef>
                <a:spcPct val="0"/>
              </a:spcBef>
              <a:spcAft>
                <a:spcPts val="720"/>
              </a:spcAft>
            </a:pPr>
            <a:r>
              <a:rPr lang="el" sz="2400" spc="36">
                <a:solidFill>
                  <a:prstClr val="black"/>
                </a:solidFill>
                <a:latin typeface="Arial Narrow"/>
              </a:rPr>
              <a:t> – είναι δυνατό να έχετε καλή ψυχική ευεξία ενώ ζείτε με ένα </a:t>
            </a:r>
          </a:p>
          <a:p>
            <a:pPr algn="ctr" defTabSz="658368">
              <a:spcBef>
                <a:spcPct val="0"/>
              </a:spcBef>
              <a:spcAft>
                <a:spcPts val="720"/>
              </a:spcAft>
            </a:pPr>
            <a:r>
              <a:rPr lang="el" sz="2400" spc="36">
                <a:solidFill>
                  <a:prstClr val="black"/>
                </a:solidFill>
                <a:latin typeface="Arial Narrow"/>
              </a:rPr>
              <a:t>διαγνωσμένη ψυχική ασθένεια. Αντίθετα, κάποιος που δεν έχει διαγνώσιμο </a:t>
            </a:r>
          </a:p>
          <a:p>
            <a:pPr algn="ctr" defTabSz="658368">
              <a:spcBef>
                <a:spcPct val="0"/>
              </a:spcBef>
              <a:spcAft>
                <a:spcPts val="720"/>
              </a:spcAft>
            </a:pPr>
            <a:r>
              <a:rPr lang="el" sz="2400" spc="36">
                <a:solidFill>
                  <a:prstClr val="black"/>
                </a:solidFill>
                <a:latin typeface="Arial Narrow"/>
              </a:rPr>
              <a:t>Η ψυχική ασθένεια μπορεί ακόμα να έχει χαμηλό επίπεδο ψυχικής ευεξίας. </a:t>
            </a:r>
            <a:endParaRPr lang="en-GB" sz="4320" spc="60">
              <a:solidFill>
                <a:prstClr val="black"/>
              </a:solidFill>
              <a:latin typeface="Arial Narrow"/>
              <a:cs typeface="Arial Narrow"/>
            </a:endParaRPr>
          </a:p>
        </p:txBody>
      </p:sp>
      <p:grpSp>
        <p:nvGrpSpPr>
          <p:cNvPr id="2" name="Group 1">
            <a:extLst>
              <a:ext uri="{FF2B5EF4-FFF2-40B4-BE49-F238E27FC236}">
                <a16:creationId xmlns:a16="http://schemas.microsoft.com/office/drawing/2014/main" id="{8E51EA1C-D0E4-2C49-329F-1158A26774C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55702C25-30BA-661A-447B-D0656A566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37080AE-D07E-04EE-ECA9-CC4714E43E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3110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13</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3" name="Title 1">
            <a:extLst>
              <a:ext uri="{FF2B5EF4-FFF2-40B4-BE49-F238E27FC236}">
                <a16:creationId xmlns:a16="http://schemas.microsoft.com/office/drawing/2014/main" id="{5E22B531-CB52-4372-A5F0-21E4F53F2E23}"/>
              </a:ext>
            </a:extLst>
          </p:cNvPr>
          <p:cNvSpPr txBox="1">
            <a:spLocks/>
          </p:cNvSpPr>
          <p:nvPr/>
        </p:nvSpPr>
        <p:spPr>
          <a:xfrm>
            <a:off x="2040141" y="1219717"/>
            <a:ext cx="6052300" cy="581689"/>
          </a:xfrm>
          <a:prstGeom prst="rect">
            <a:avLst/>
          </a:prstGeom>
        </p:spPr>
        <p:txBody>
          <a:bodyPr vert="horz" wrap="none" lIns="0" tIns="0" rIns="0" bIns="0" rtlCol="0" anchor="t" anchorCtr="0">
            <a:normAutofit/>
          </a:bodyPr>
          <a:lstStyle/>
          <a:p>
            <a:pPr defTabSz="1097280">
              <a:spcBef>
                <a:spcPct val="0"/>
              </a:spcBef>
            </a:pPr>
            <a:r>
              <a:rPr lang="el" sz="3360" b="1" cap="all" spc="90">
                <a:solidFill>
                  <a:prstClr val="black"/>
                </a:solidFill>
                <a:latin typeface="Arial Narrow"/>
                <a:cs typeface="Arial Narrow"/>
              </a:rPr>
              <a:t>ΠΑΡΑΓΟΝΤΕΣ ΚΙΝΔΥΝΟΥ ΨΥΧΙΚΗΣ ΥΓΕΙΑΣ</a:t>
            </a:r>
            <a:endParaRPr lang="en-US" sz="3360" b="1" i="1" cap="all" spc="90">
              <a:solidFill>
                <a:prstClr val="black"/>
              </a:solidFill>
              <a:latin typeface="Arial Narrow"/>
              <a:cs typeface="Arial Narrow"/>
            </a:endParaRPr>
          </a:p>
        </p:txBody>
      </p:sp>
      <p:sp>
        <p:nvSpPr>
          <p:cNvPr id="34" name="Title 1">
            <a:hlinkClick r:id="" action="ppaction://noaction"/>
            <a:extLst>
              <a:ext uri="{FF2B5EF4-FFF2-40B4-BE49-F238E27FC236}">
                <a16:creationId xmlns:a16="http://schemas.microsoft.com/office/drawing/2014/main" id="{DE4E5F4B-12C0-4508-81F1-79A2A5575A56}"/>
              </a:ext>
            </a:extLst>
          </p:cNvPr>
          <p:cNvSpPr txBox="1">
            <a:spLocks/>
          </p:cNvSpPr>
          <p:nvPr/>
        </p:nvSpPr>
        <p:spPr>
          <a:xfrm>
            <a:off x="2040145" y="3181414"/>
            <a:ext cx="5360882"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Κακοποίηση, τραύμα ή παραμέληση</a:t>
            </a:r>
          </a:p>
        </p:txBody>
      </p:sp>
      <p:cxnSp>
        <p:nvCxnSpPr>
          <p:cNvPr id="36" name="Straight Connector 35">
            <a:extLst>
              <a:ext uri="{FF2B5EF4-FFF2-40B4-BE49-F238E27FC236}">
                <a16:creationId xmlns:a16="http://schemas.microsoft.com/office/drawing/2014/main" id="{9405A561-0969-4C4A-932D-A2A83E9CD233}"/>
              </a:ext>
            </a:extLst>
          </p:cNvPr>
          <p:cNvCxnSpPr>
            <a:cxnSpLocks/>
          </p:cNvCxnSpPr>
          <p:nvPr/>
        </p:nvCxnSpPr>
        <p:spPr>
          <a:xfrm>
            <a:off x="2040133" y="371852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1">
            <a:hlinkClick r:id="" action="ppaction://noaction"/>
            <a:extLst>
              <a:ext uri="{FF2B5EF4-FFF2-40B4-BE49-F238E27FC236}">
                <a16:creationId xmlns:a16="http://schemas.microsoft.com/office/drawing/2014/main" id="{C8500EEA-BDE1-4C85-ACFE-5101701EB6BD}"/>
              </a:ext>
            </a:extLst>
          </p:cNvPr>
          <p:cNvSpPr txBox="1">
            <a:spLocks/>
          </p:cNvSpPr>
          <p:nvPr/>
        </p:nvSpPr>
        <p:spPr>
          <a:xfrm>
            <a:off x="2040138" y="2525223"/>
            <a:ext cx="5360884"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Κοινωνική απομόνωση ή μοναξιά</a:t>
            </a:r>
          </a:p>
        </p:txBody>
      </p:sp>
      <p:cxnSp>
        <p:nvCxnSpPr>
          <p:cNvPr id="38" name="Straight Connector 37">
            <a:extLst>
              <a:ext uri="{FF2B5EF4-FFF2-40B4-BE49-F238E27FC236}">
                <a16:creationId xmlns:a16="http://schemas.microsoft.com/office/drawing/2014/main" id="{1FDA162B-FD95-4EE4-9D2E-FB9D6CFD47C0}"/>
              </a:ext>
            </a:extLst>
          </p:cNvPr>
          <p:cNvCxnSpPr>
            <a:cxnSpLocks/>
          </p:cNvCxnSpPr>
          <p:nvPr/>
        </p:nvCxnSpPr>
        <p:spPr>
          <a:xfrm>
            <a:off x="2040140" y="3035803"/>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Title 1">
            <a:hlinkClick r:id="" action="ppaction://noaction"/>
            <a:extLst>
              <a:ext uri="{FF2B5EF4-FFF2-40B4-BE49-F238E27FC236}">
                <a16:creationId xmlns:a16="http://schemas.microsoft.com/office/drawing/2014/main" id="{2263D8D1-EA38-4FAC-A163-D25E66C09744}"/>
              </a:ext>
            </a:extLst>
          </p:cNvPr>
          <p:cNvSpPr txBox="1">
            <a:spLocks/>
          </p:cNvSpPr>
          <p:nvPr/>
        </p:nvSpPr>
        <p:spPr>
          <a:xfrm>
            <a:off x="2040139" y="3880493"/>
            <a:ext cx="5360886"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Κοινωνικά μειονεκτήματα ή οικονομικά προβλήματα</a:t>
            </a:r>
          </a:p>
        </p:txBody>
      </p:sp>
      <p:cxnSp>
        <p:nvCxnSpPr>
          <p:cNvPr id="40" name="Straight Connector 39">
            <a:extLst>
              <a:ext uri="{FF2B5EF4-FFF2-40B4-BE49-F238E27FC236}">
                <a16:creationId xmlns:a16="http://schemas.microsoft.com/office/drawing/2014/main" id="{12DC2933-7A34-4078-9CB8-354AD50FE21D}"/>
              </a:ext>
            </a:extLst>
          </p:cNvPr>
          <p:cNvCxnSpPr>
            <a:cxnSpLocks/>
          </p:cNvCxnSpPr>
          <p:nvPr/>
        </p:nvCxnSpPr>
        <p:spPr>
          <a:xfrm>
            <a:off x="2040140" y="4417175"/>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39C5774-CED7-455E-BB0A-59BA977EF228}"/>
              </a:ext>
            </a:extLst>
          </p:cNvPr>
          <p:cNvCxnSpPr>
            <a:cxnSpLocks/>
          </p:cNvCxnSpPr>
          <p:nvPr/>
        </p:nvCxnSpPr>
        <p:spPr>
          <a:xfrm>
            <a:off x="2040140" y="5111615"/>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13733E10-1A11-4466-BEF7-3AFBCA7A5177}"/>
              </a:ext>
            </a:extLst>
          </p:cNvPr>
          <p:cNvSpPr txBox="1">
            <a:spLocks/>
          </p:cNvSpPr>
          <p:nvPr/>
        </p:nvSpPr>
        <p:spPr>
          <a:xfrm>
            <a:off x="2040139" y="5278151"/>
            <a:ext cx="5360888" cy="792042"/>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Έχοντας μακροχρόνια σωματική κατάσταση υγείας</a:t>
            </a:r>
            <a:br>
              <a:rPr lang="en-GB" sz="2400" b="1" spc="60">
                <a:solidFill>
                  <a:srgbClr val="009ED5"/>
                </a:solidFill>
                <a:latin typeface="Arial Narrow"/>
                <a:cs typeface="Arial Narrow"/>
              </a:rPr>
            </a:br>
            <a:r>
              <a:rPr lang="el" sz="2400" b="1" spc="60">
                <a:solidFill>
                  <a:srgbClr val="009ED5"/>
                </a:solidFill>
                <a:latin typeface="Arial Narrow"/>
                <a:cs typeface="Arial Narrow"/>
              </a:rPr>
              <a:t>  ή τραυματισμό</a:t>
            </a:r>
          </a:p>
          <a:p>
            <a:pPr defTabSz="1097280">
              <a:spcBef>
                <a:spcPct val="0"/>
              </a:spcBef>
            </a:pPr>
            <a:endParaRPr lang="en-GB" sz="2400" b="1" spc="60">
              <a:solidFill>
                <a:srgbClr val="009ED5"/>
              </a:solidFill>
              <a:latin typeface="Arial Narrow"/>
              <a:cs typeface="Arial Narrow"/>
            </a:endParaRPr>
          </a:p>
        </p:txBody>
      </p:sp>
      <p:cxnSp>
        <p:nvCxnSpPr>
          <p:cNvPr id="43" name="Straight Connector 42">
            <a:extLst>
              <a:ext uri="{FF2B5EF4-FFF2-40B4-BE49-F238E27FC236}">
                <a16:creationId xmlns:a16="http://schemas.microsoft.com/office/drawing/2014/main" id="{2C024367-F2E4-47EA-B014-86AF342B215D}"/>
              </a:ext>
            </a:extLst>
          </p:cNvPr>
          <p:cNvCxnSpPr>
            <a:cxnSpLocks/>
          </p:cNvCxnSpPr>
          <p:nvPr/>
        </p:nvCxnSpPr>
        <p:spPr>
          <a:xfrm>
            <a:off x="2040140" y="6164592"/>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A80BA9D5-DE62-4B4F-926B-047A342D983F}"/>
              </a:ext>
            </a:extLst>
          </p:cNvPr>
          <p:cNvSpPr txBox="1">
            <a:spLocks/>
          </p:cNvSpPr>
          <p:nvPr/>
        </p:nvSpPr>
        <p:spPr>
          <a:xfrm>
            <a:off x="7755358" y="1903148"/>
            <a:ext cx="5360884"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Φτώχεια ή έλλειψη στέγης</a:t>
            </a:r>
          </a:p>
        </p:txBody>
      </p:sp>
      <p:cxnSp>
        <p:nvCxnSpPr>
          <p:cNvPr id="45" name="Straight Connector 44">
            <a:extLst>
              <a:ext uri="{FF2B5EF4-FFF2-40B4-BE49-F238E27FC236}">
                <a16:creationId xmlns:a16="http://schemas.microsoft.com/office/drawing/2014/main" id="{99970AD1-EC65-4EC8-9DCC-BF3E492C706C}"/>
              </a:ext>
            </a:extLst>
          </p:cNvPr>
          <p:cNvCxnSpPr>
            <a:cxnSpLocks/>
          </p:cNvCxnSpPr>
          <p:nvPr/>
        </p:nvCxnSpPr>
        <p:spPr>
          <a:xfrm>
            <a:off x="7755360" y="2382376"/>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FFDF0DCA-3B19-421C-B084-8AF8172A7F7E}"/>
              </a:ext>
            </a:extLst>
          </p:cNvPr>
          <p:cNvSpPr txBox="1">
            <a:spLocks/>
          </p:cNvSpPr>
          <p:nvPr/>
        </p:nvSpPr>
        <p:spPr>
          <a:xfrm>
            <a:off x="7755359" y="2509888"/>
            <a:ext cx="5360885"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Το να είσαι μακροχρόνιος φροντιστής</a:t>
            </a:r>
          </a:p>
        </p:txBody>
      </p:sp>
      <p:cxnSp>
        <p:nvCxnSpPr>
          <p:cNvPr id="47" name="Straight Connector 46">
            <a:extLst>
              <a:ext uri="{FF2B5EF4-FFF2-40B4-BE49-F238E27FC236}">
                <a16:creationId xmlns:a16="http://schemas.microsoft.com/office/drawing/2014/main" id="{C2EC34D4-09F7-4E41-A4C2-1D8FF2260D7F}"/>
              </a:ext>
            </a:extLst>
          </p:cNvPr>
          <p:cNvCxnSpPr>
            <a:cxnSpLocks/>
          </p:cNvCxnSpPr>
          <p:nvPr/>
        </p:nvCxnSpPr>
        <p:spPr>
          <a:xfrm>
            <a:off x="7755360" y="304332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525F26A4-EA84-4DD8-94A4-2B458D638BCE}"/>
              </a:ext>
            </a:extLst>
          </p:cNvPr>
          <p:cNvSpPr txBox="1">
            <a:spLocks/>
          </p:cNvSpPr>
          <p:nvPr/>
        </p:nvSpPr>
        <p:spPr>
          <a:xfrm>
            <a:off x="7755358" y="3183608"/>
            <a:ext cx="5360886"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Κατάχρηση ναρκωτικών ή αλκοόλ</a:t>
            </a:r>
          </a:p>
        </p:txBody>
      </p:sp>
      <p:cxnSp>
        <p:nvCxnSpPr>
          <p:cNvPr id="49" name="Straight Connector 48">
            <a:extLst>
              <a:ext uri="{FF2B5EF4-FFF2-40B4-BE49-F238E27FC236}">
                <a16:creationId xmlns:a16="http://schemas.microsoft.com/office/drawing/2014/main" id="{16FD5BBD-A15C-484C-8C29-AE615B776388}"/>
              </a:ext>
            </a:extLst>
          </p:cNvPr>
          <p:cNvCxnSpPr>
            <a:cxnSpLocks/>
          </p:cNvCxnSpPr>
          <p:nvPr/>
        </p:nvCxnSpPr>
        <p:spPr>
          <a:xfrm>
            <a:off x="7755360" y="3718027"/>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7" name="Title 1">
            <a:hlinkClick r:id="" action="ppaction://noaction"/>
            <a:extLst>
              <a:ext uri="{FF2B5EF4-FFF2-40B4-BE49-F238E27FC236}">
                <a16:creationId xmlns:a16="http://schemas.microsoft.com/office/drawing/2014/main" id="{04235AD0-30D1-47C2-97CD-0427D78D19FC}"/>
              </a:ext>
            </a:extLst>
          </p:cNvPr>
          <p:cNvSpPr txBox="1">
            <a:spLocks/>
          </p:cNvSpPr>
          <p:nvPr/>
        </p:nvSpPr>
        <p:spPr>
          <a:xfrm>
            <a:off x="7755359" y="3878048"/>
            <a:ext cx="5360887"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Ενδοοικογενειακή βία</a:t>
            </a:r>
          </a:p>
        </p:txBody>
      </p:sp>
      <p:cxnSp>
        <p:nvCxnSpPr>
          <p:cNvPr id="78" name="Straight Connector 77">
            <a:extLst>
              <a:ext uri="{FF2B5EF4-FFF2-40B4-BE49-F238E27FC236}">
                <a16:creationId xmlns:a16="http://schemas.microsoft.com/office/drawing/2014/main" id="{1DFDB0D9-A0F8-4FE6-A59D-6A4A72796DEC}"/>
              </a:ext>
            </a:extLst>
          </p:cNvPr>
          <p:cNvCxnSpPr>
            <a:cxnSpLocks/>
          </p:cNvCxnSpPr>
          <p:nvPr/>
        </p:nvCxnSpPr>
        <p:spPr>
          <a:xfrm>
            <a:off x="7755360" y="442291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9" name="Title 1">
            <a:hlinkClick r:id="" action="ppaction://noaction"/>
            <a:extLst>
              <a:ext uri="{FF2B5EF4-FFF2-40B4-BE49-F238E27FC236}">
                <a16:creationId xmlns:a16="http://schemas.microsoft.com/office/drawing/2014/main" id="{6E6F486D-8F35-4553-A868-AB1BE02E8474}"/>
              </a:ext>
            </a:extLst>
          </p:cNvPr>
          <p:cNvSpPr txBox="1">
            <a:spLocks/>
          </p:cNvSpPr>
          <p:nvPr/>
        </p:nvSpPr>
        <p:spPr>
          <a:xfrm>
            <a:off x="7755358" y="4574672"/>
            <a:ext cx="5360888" cy="792042"/>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Σημαντικό τραύμα ως ενήλικας, όπως</a:t>
            </a:r>
            <a:br>
              <a:rPr lang="en-GB" sz="2400" b="1" spc="60">
                <a:solidFill>
                  <a:srgbClr val="009ED5"/>
                </a:solidFill>
                <a:latin typeface="Arial Narrow"/>
                <a:cs typeface="Arial Narrow"/>
              </a:rPr>
            </a:br>
            <a:r>
              <a:rPr lang="el" sz="2400" b="1" spc="60">
                <a:solidFill>
                  <a:srgbClr val="009ED5"/>
                </a:solidFill>
                <a:latin typeface="Arial Narrow"/>
                <a:cs typeface="Arial Narrow"/>
              </a:rPr>
              <a:t>  στρατιωτική μάχη</a:t>
            </a:r>
          </a:p>
          <a:p>
            <a:pPr defTabSz="1097280">
              <a:spcBef>
                <a:spcPct val="0"/>
              </a:spcBef>
            </a:pPr>
            <a:endParaRPr lang="en-GB" sz="2400" b="1" spc="60">
              <a:solidFill>
                <a:srgbClr val="009ED5"/>
              </a:solidFill>
              <a:latin typeface="Arial Narrow"/>
              <a:cs typeface="Arial Narrow"/>
            </a:endParaRPr>
          </a:p>
        </p:txBody>
      </p:sp>
      <p:cxnSp>
        <p:nvCxnSpPr>
          <p:cNvPr id="80" name="Straight Connector 79">
            <a:extLst>
              <a:ext uri="{FF2B5EF4-FFF2-40B4-BE49-F238E27FC236}">
                <a16:creationId xmlns:a16="http://schemas.microsoft.com/office/drawing/2014/main" id="{7A1A15FD-F7F3-4171-B9EC-55FC77FF299C}"/>
              </a:ext>
            </a:extLst>
          </p:cNvPr>
          <p:cNvCxnSpPr>
            <a:cxnSpLocks/>
          </p:cNvCxnSpPr>
          <p:nvPr/>
        </p:nvCxnSpPr>
        <p:spPr>
          <a:xfrm>
            <a:off x="7755360" y="5479812"/>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1" name="Title 1">
            <a:hlinkClick r:id="" action="ppaction://noaction"/>
            <a:extLst>
              <a:ext uri="{FF2B5EF4-FFF2-40B4-BE49-F238E27FC236}">
                <a16:creationId xmlns:a16="http://schemas.microsoft.com/office/drawing/2014/main" id="{0237674C-D0E9-48AE-B09E-FDA102E47A04}"/>
              </a:ext>
            </a:extLst>
          </p:cNvPr>
          <p:cNvSpPr txBox="1">
            <a:spLocks/>
          </p:cNvSpPr>
          <p:nvPr/>
        </p:nvSpPr>
        <p:spPr>
          <a:xfrm>
            <a:off x="2040132" y="4581126"/>
            <a:ext cx="5360882"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3360" b="1" spc="60">
                <a:solidFill>
                  <a:prstClr val="black"/>
                </a:solidFill>
                <a:latin typeface="Arial Narrow"/>
                <a:cs typeface="Arial Narrow"/>
              </a:rPr>
              <a:t>Ανεργία ή απώλεια εργασίας</a:t>
            </a:r>
            <a:endParaRPr lang="en-GB" sz="2400" b="1" spc="60">
              <a:solidFill>
                <a:prstClr val="black"/>
              </a:solidFill>
              <a:latin typeface="Arial Narrow"/>
              <a:cs typeface="Arial Narrow"/>
            </a:endParaRPr>
          </a:p>
        </p:txBody>
      </p:sp>
      <p:cxnSp>
        <p:nvCxnSpPr>
          <p:cNvPr id="82" name="Straight Connector 81">
            <a:extLst>
              <a:ext uri="{FF2B5EF4-FFF2-40B4-BE49-F238E27FC236}">
                <a16:creationId xmlns:a16="http://schemas.microsoft.com/office/drawing/2014/main" id="{98BB4B34-08A1-4929-A92C-1F1A28FB07AD}"/>
              </a:ext>
            </a:extLst>
          </p:cNvPr>
          <p:cNvCxnSpPr>
            <a:cxnSpLocks/>
          </p:cNvCxnSpPr>
          <p:nvPr/>
        </p:nvCxnSpPr>
        <p:spPr>
          <a:xfrm>
            <a:off x="2040139" y="6854743"/>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3" name="Title 1">
            <a:hlinkClick r:id="" action="ppaction://noaction"/>
            <a:extLst>
              <a:ext uri="{FF2B5EF4-FFF2-40B4-BE49-F238E27FC236}">
                <a16:creationId xmlns:a16="http://schemas.microsoft.com/office/drawing/2014/main" id="{F6B3D387-5325-4821-8FFF-036FB6A51192}"/>
              </a:ext>
            </a:extLst>
          </p:cNvPr>
          <p:cNvSpPr txBox="1">
            <a:spLocks/>
          </p:cNvSpPr>
          <p:nvPr/>
        </p:nvSpPr>
        <p:spPr>
          <a:xfrm>
            <a:off x="7755359" y="5632606"/>
            <a:ext cx="5360887"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Ο θάνατος ενός αγαπημένου προσώπου</a:t>
            </a:r>
          </a:p>
        </p:txBody>
      </p:sp>
      <p:cxnSp>
        <p:nvCxnSpPr>
          <p:cNvPr id="84" name="Straight Connector 83">
            <a:extLst>
              <a:ext uri="{FF2B5EF4-FFF2-40B4-BE49-F238E27FC236}">
                <a16:creationId xmlns:a16="http://schemas.microsoft.com/office/drawing/2014/main" id="{E22E0101-2284-43CA-8AAB-D9EB3D957B3C}"/>
              </a:ext>
            </a:extLst>
          </p:cNvPr>
          <p:cNvCxnSpPr>
            <a:cxnSpLocks/>
          </p:cNvCxnSpPr>
          <p:nvPr/>
        </p:nvCxnSpPr>
        <p:spPr>
          <a:xfrm>
            <a:off x="7755360" y="6177384"/>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5" name="Title 1">
            <a:hlinkClick r:id="" action="ppaction://noaction"/>
            <a:extLst>
              <a:ext uri="{FF2B5EF4-FFF2-40B4-BE49-F238E27FC236}">
                <a16:creationId xmlns:a16="http://schemas.microsoft.com/office/drawing/2014/main" id="{12D6ED44-7938-4C20-AC81-4AE63D6D7224}"/>
              </a:ext>
            </a:extLst>
          </p:cNvPr>
          <p:cNvSpPr txBox="1">
            <a:spLocks/>
          </p:cNvSpPr>
          <p:nvPr/>
        </p:nvSpPr>
        <p:spPr>
          <a:xfrm>
            <a:off x="2040139" y="1902150"/>
            <a:ext cx="5360885"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2400" b="1" spc="60">
                <a:solidFill>
                  <a:srgbClr val="009ED5"/>
                </a:solidFill>
                <a:latin typeface="Arial Narrow"/>
                <a:cs typeface="Arial Narrow"/>
              </a:rPr>
              <a:t>Διακρίσεις και στίγμα</a:t>
            </a:r>
          </a:p>
        </p:txBody>
      </p:sp>
      <p:cxnSp>
        <p:nvCxnSpPr>
          <p:cNvPr id="86" name="Straight Connector 85">
            <a:extLst>
              <a:ext uri="{FF2B5EF4-FFF2-40B4-BE49-F238E27FC236}">
                <a16:creationId xmlns:a16="http://schemas.microsoft.com/office/drawing/2014/main" id="{F786C69C-8488-4F50-9119-C5776D83195E}"/>
              </a:ext>
            </a:extLst>
          </p:cNvPr>
          <p:cNvCxnSpPr>
            <a:cxnSpLocks/>
          </p:cNvCxnSpPr>
          <p:nvPr/>
        </p:nvCxnSpPr>
        <p:spPr>
          <a:xfrm>
            <a:off x="2040140" y="2388218"/>
            <a:ext cx="5360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7" name="Title 1">
            <a:hlinkClick r:id="" action="ppaction://noaction"/>
            <a:extLst>
              <a:ext uri="{FF2B5EF4-FFF2-40B4-BE49-F238E27FC236}">
                <a16:creationId xmlns:a16="http://schemas.microsoft.com/office/drawing/2014/main" id="{1F4FD795-6488-4A65-A90E-307BC6DC95FB}"/>
              </a:ext>
            </a:extLst>
          </p:cNvPr>
          <p:cNvSpPr txBox="1">
            <a:spLocks/>
          </p:cNvSpPr>
          <p:nvPr/>
        </p:nvSpPr>
        <p:spPr>
          <a:xfrm>
            <a:off x="2040127" y="6310358"/>
            <a:ext cx="5360887" cy="437716"/>
          </a:xfrm>
          <a:prstGeom prst="rect">
            <a:avLst/>
          </a:prstGeom>
        </p:spPr>
        <p:txBody>
          <a:bodyPr vert="horz" wrap="none" lIns="0" tIns="0" rIns="0" bIns="0" rtlCol="0" anchor="t" anchorCtr="0">
            <a:noAutofit/>
          </a:bodyPr>
          <a:lstStyle/>
          <a:p>
            <a:pPr defTabSz="1097280">
              <a:spcBef>
                <a:spcPct val="0"/>
              </a:spcBef>
            </a:pPr>
            <a:r>
              <a:rPr lang="el" sz="2400" spc="60">
                <a:solidFill>
                  <a:prstClr val="white">
                    <a:lumMod val="50000"/>
                  </a:prstClr>
                </a:solidFill>
                <a:latin typeface="Arial Narrow"/>
                <a:cs typeface="Arial Narrow"/>
              </a:rPr>
              <a:t>•</a:t>
            </a:r>
            <a:r>
              <a:rPr lang="el" sz="2400" spc="60">
                <a:solidFill>
                  <a:srgbClr val="009ED5"/>
                </a:solidFill>
                <a:latin typeface="Arial Narrow"/>
                <a:cs typeface="Arial Narrow"/>
              </a:rPr>
              <a:t> </a:t>
            </a:r>
            <a:r>
              <a:rPr lang="el" sz="3360" b="1" spc="60">
                <a:solidFill>
                  <a:prstClr val="black"/>
                </a:solidFill>
                <a:latin typeface="Arial Narrow"/>
                <a:cs typeface="Arial Narrow"/>
              </a:rPr>
              <a:t>Σοβαρό ή μακροχρόνιο στρες</a:t>
            </a:r>
            <a:endParaRPr lang="en-GB" sz="2400" b="1" spc="60">
              <a:solidFill>
                <a:prstClr val="black"/>
              </a:solidFill>
              <a:latin typeface="Arial Narrow"/>
              <a:cs typeface="Arial Narrow"/>
            </a:endParaRPr>
          </a:p>
        </p:txBody>
      </p:sp>
    </p:spTree>
    <p:extLst>
      <p:ext uri="{BB962C8B-B14F-4D97-AF65-F5344CB8AC3E}">
        <p14:creationId xmlns:p14="http://schemas.microsoft.com/office/powerpoint/2010/main" val="402415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fade">
                                      <p:cBhvr>
                                        <p:cTn id="39" dur="500"/>
                                        <p:tgtEl>
                                          <p:spTgt spid="81"/>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Effect transition="in" filter="fade">
                                      <p:cBhvr>
                                        <p:cTn id="55" dur="500"/>
                                        <p:tgtEl>
                                          <p:spTgt spid="87"/>
                                        </p:tgtEl>
                                      </p:cBhvr>
                                    </p:animEffect>
                                  </p:childTnLst>
                                </p:cTn>
                              </p:par>
                              <p:par>
                                <p:cTn id="56" presetID="10" presetClass="entr" presetSubtype="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500"/>
                                        <p:tgtEl>
                                          <p:spTgt spid="8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par>
                                <p:cTn id="88" presetID="10" presetClass="entr" presetSubtype="0" fill="hold" nodeType="with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cTn>
                              </p:par>
                              <p:par>
                                <p:cTn id="96" presetID="10" presetClass="entr" presetSubtype="0" fill="hold"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fade">
                                      <p:cBhvr>
                                        <p:cTn id="98" dur="500"/>
                                        <p:tgtEl>
                                          <p:spTgt spid="8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par>
                                <p:cTn id="104" presetID="10"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childTnLst>
                          </p:cTn>
                        </p:par>
                        <p:par>
                          <p:cTn id="107" fill="hold">
                            <p:stCondLst>
                              <p:cond delay="500"/>
                            </p:stCondLst>
                            <p:childTnLst>
                              <p:par>
                                <p:cTn id="108" presetID="2" presetClass="entr" presetSubtype="4" accel="50000" decel="5000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500" fill="hold"/>
                                        <p:tgtEl>
                                          <p:spTgt spid="28"/>
                                        </p:tgtEl>
                                        <p:attrNameLst>
                                          <p:attrName>ppt_x</p:attrName>
                                        </p:attrNameLst>
                                      </p:cBhvr>
                                      <p:tavLst>
                                        <p:tav tm="0">
                                          <p:val>
                                            <p:strVal val="#ppt_x"/>
                                          </p:val>
                                        </p:tav>
                                        <p:tav tm="100000">
                                          <p:val>
                                            <p:strVal val="#ppt_x"/>
                                          </p:val>
                                        </p:tav>
                                      </p:tavLst>
                                    </p:anim>
                                    <p:anim calcmode="lin" valueType="num">
                                      <p:cBhvr additive="base">
                                        <p:cTn id="111" dur="500" fill="hold"/>
                                        <p:tgtEl>
                                          <p:spTgt spid="28"/>
                                        </p:tgtEl>
                                        <p:attrNameLst>
                                          <p:attrName>ppt_y</p:attrName>
                                        </p:attrNameLst>
                                      </p:cBhvr>
                                      <p:tavLst>
                                        <p:tav tm="0">
                                          <p:val>
                                            <p:strVal val="1+#ppt_h/2"/>
                                          </p:val>
                                        </p:tav>
                                        <p:tav tm="100000">
                                          <p:val>
                                            <p:strVal val="#ppt_y"/>
                                          </p:val>
                                        </p:tav>
                                      </p:tavLst>
                                    </p:anim>
                                  </p:childTnLst>
                                </p:cTn>
                              </p:par>
                              <p:par>
                                <p:cTn id="112" presetID="2" presetClass="entr" presetSubtype="4" accel="50000" decel="5000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anim calcmode="lin" valueType="num">
                                      <p:cBhvr additive="base">
                                        <p:cTn id="114" dur="500" fill="hold"/>
                                        <p:tgtEl>
                                          <p:spTgt spid="29"/>
                                        </p:tgtEl>
                                        <p:attrNameLst>
                                          <p:attrName>ppt_x</p:attrName>
                                        </p:attrNameLst>
                                      </p:cBhvr>
                                      <p:tavLst>
                                        <p:tav tm="0">
                                          <p:val>
                                            <p:strVal val="#ppt_x"/>
                                          </p:val>
                                        </p:tav>
                                        <p:tav tm="100000">
                                          <p:val>
                                            <p:strVal val="#ppt_x"/>
                                          </p:val>
                                        </p:tav>
                                      </p:tavLst>
                                    </p:anim>
                                    <p:anim calcmode="lin" valueType="num">
                                      <p:cBhvr additive="base">
                                        <p:cTn id="1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9" grpId="0"/>
      <p:bldP spid="42" grpId="0"/>
      <p:bldP spid="44" grpId="0"/>
      <p:bldP spid="46" grpId="0"/>
      <p:bldP spid="48" grpId="0"/>
      <p:bldP spid="77" grpId="0"/>
      <p:bldP spid="79" grpId="0"/>
      <p:bldP spid="81" grpId="0"/>
      <p:bldP spid="83" grpId="0"/>
      <p:bldP spid="85" grpId="0"/>
      <p:bldP spid="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00"/>
              <a:pPr defTabSz="1097280">
                <a:defRPr/>
              </a:pPr>
              <a:t>14</a:t>
            </a:fld>
            <a:endParaRPr lang="en-US" sz="1600"/>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9" name="Title 1">
            <a:extLst>
              <a:ext uri="{FF2B5EF4-FFF2-40B4-BE49-F238E27FC236}">
                <a16:creationId xmlns:a16="http://schemas.microsoft.com/office/drawing/2014/main" id="{D5772856-0501-446E-90C2-0C40B35BACB2}"/>
              </a:ext>
            </a:extLst>
          </p:cNvPr>
          <p:cNvSpPr txBox="1">
            <a:spLocks/>
          </p:cNvSpPr>
          <p:nvPr/>
        </p:nvSpPr>
        <p:spPr>
          <a:xfrm>
            <a:off x="550108" y="1272793"/>
            <a:ext cx="10612757" cy="576946"/>
          </a:xfrm>
          <a:prstGeom prst="rect">
            <a:avLst/>
          </a:prstGeom>
        </p:spPr>
        <p:txBody>
          <a:bodyPr vert="horz" wrap="none" lIns="0" tIns="0" rIns="0" bIns="0" rtlCol="0" anchor="t" anchorCtr="0">
            <a:normAutofit/>
          </a:bodyPr>
          <a:lstStyle/>
          <a:p>
            <a:pPr defTabSz="1097280">
              <a:spcBef>
                <a:spcPct val="0"/>
              </a:spcBef>
            </a:pPr>
            <a:r>
              <a:rPr lang="el" sz="2800" b="1" cap="all" spc="90">
                <a:solidFill>
                  <a:prstClr val="black"/>
                </a:solidFill>
                <a:latin typeface="Arial Narrow"/>
                <a:cs typeface="Arial Narrow"/>
              </a:rPr>
              <a:t>ΠΡΏΙΜΑ ΠΡΟΕΙΔΟΠΟΙΗΤΙΚΆ ΣΗΜΆΔΙΑ ΠΡΟΒΛΉΜΑΤΟΣ ΨΥΧΙΚΉΣ ΥΓΕΊΑΣ</a:t>
            </a:r>
            <a:endParaRPr lang="en-US" sz="2800" b="1" i="1" cap="all" spc="90">
              <a:solidFill>
                <a:prstClr val="black"/>
              </a:solidFill>
              <a:latin typeface="Arial Narrow"/>
              <a:cs typeface="Arial Narrow"/>
            </a:endParaRPr>
          </a:p>
        </p:txBody>
      </p:sp>
      <p:cxnSp>
        <p:nvCxnSpPr>
          <p:cNvPr id="40" name="Straight Connector 39">
            <a:extLst>
              <a:ext uri="{FF2B5EF4-FFF2-40B4-BE49-F238E27FC236}">
                <a16:creationId xmlns:a16="http://schemas.microsoft.com/office/drawing/2014/main" id="{9198AF97-CFBF-4B5C-A029-BCACDAEDF466}"/>
              </a:ext>
            </a:extLst>
          </p:cNvPr>
          <p:cNvCxnSpPr>
            <a:cxnSpLocks/>
          </p:cNvCxnSpPr>
          <p:nvPr/>
        </p:nvCxnSpPr>
        <p:spPr>
          <a:xfrm>
            <a:off x="550108" y="3457970"/>
            <a:ext cx="408143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Title 1">
            <a:hlinkClick r:id="" action="ppaction://noaction"/>
            <a:extLst>
              <a:ext uri="{FF2B5EF4-FFF2-40B4-BE49-F238E27FC236}">
                <a16:creationId xmlns:a16="http://schemas.microsoft.com/office/drawing/2014/main" id="{E20FE595-7DED-47BF-97ED-94EB851072D8}"/>
              </a:ext>
            </a:extLst>
          </p:cNvPr>
          <p:cNvSpPr txBox="1">
            <a:spLocks/>
          </p:cNvSpPr>
          <p:nvPr/>
        </p:nvSpPr>
        <p:spPr>
          <a:xfrm>
            <a:off x="550163" y="2540223"/>
            <a:ext cx="4081375" cy="787184"/>
          </a:xfrm>
          <a:prstGeom prst="rect">
            <a:avLst/>
          </a:prstGeom>
        </p:spPr>
        <p:txBody>
          <a:bodyPr vert="horz" wrap="none" lIns="0" tIns="0" rIns="0" bIns="0" rtlCol="0" anchor="t" anchorCtr="0">
            <a:noAutofit/>
          </a:bodyPr>
          <a:lstStyle/>
          <a:p>
            <a:pPr defTabSz="1097280">
              <a:spcBef>
                <a:spcPct val="0"/>
              </a:spcBef>
            </a:pPr>
            <a:r>
              <a:rPr lang="el" sz="2000" spc="60" dirty="0">
                <a:solidFill>
                  <a:srgbClr val="009ED5"/>
                </a:solidFill>
                <a:latin typeface="Arial Narrow"/>
                <a:cs typeface="Arial Narrow"/>
              </a:rPr>
              <a:t>• </a:t>
            </a:r>
            <a:r>
              <a:rPr lang="el" sz="2000" spc="60" dirty="0">
                <a:solidFill>
                  <a:prstClr val="black"/>
                </a:solidFill>
                <a:latin typeface="Arial Narrow"/>
                <a:cs typeface="Arial Narrow"/>
              </a:rPr>
              <a:t>Απώλεια ενδιαφέροντος για δραστηριότητες</a:t>
            </a:r>
            <a:br>
              <a:rPr lang="en-GB" sz="2000" spc="60" dirty="0">
                <a:solidFill>
                  <a:prstClr val="black"/>
                </a:solidFill>
                <a:latin typeface="Arial Narrow"/>
                <a:cs typeface="Arial Narrow"/>
              </a:rPr>
            </a:br>
            <a:r>
              <a:rPr lang="el" sz="2000" spc="60" dirty="0">
                <a:solidFill>
                  <a:prstClr val="black"/>
                </a:solidFill>
                <a:latin typeface="Arial Narrow"/>
                <a:cs typeface="Arial Narrow"/>
              </a:rPr>
              <a:t>  που προηγουμένως απολάμβαναν</a:t>
            </a:r>
            <a:endParaRPr lang="en-GB" sz="2000" spc="60" dirty="0">
              <a:solidFill>
                <a:prstClr val="black"/>
              </a:solidFill>
              <a:latin typeface="Arial Narrow"/>
              <a:cs typeface="Arial Narrow"/>
            </a:endParaRPr>
          </a:p>
        </p:txBody>
      </p:sp>
      <p:sp>
        <p:nvSpPr>
          <p:cNvPr id="42" name="Title 1">
            <a:hlinkClick r:id="" action="ppaction://noaction"/>
            <a:extLst>
              <a:ext uri="{FF2B5EF4-FFF2-40B4-BE49-F238E27FC236}">
                <a16:creationId xmlns:a16="http://schemas.microsoft.com/office/drawing/2014/main" id="{A2FA733D-2E9B-41C4-B863-201603607D27}"/>
              </a:ext>
            </a:extLst>
          </p:cNvPr>
          <p:cNvSpPr txBox="1">
            <a:spLocks/>
          </p:cNvSpPr>
          <p:nvPr/>
        </p:nvSpPr>
        <p:spPr>
          <a:xfrm>
            <a:off x="550129" y="1910489"/>
            <a:ext cx="9197801" cy="426403"/>
          </a:xfrm>
          <a:prstGeom prst="rect">
            <a:avLst/>
          </a:prstGeom>
        </p:spPr>
        <p:txBody>
          <a:bodyPr vert="horz" wrap="none" lIns="0" tIns="0" rIns="0" bIns="0" rtlCol="0" anchor="t" anchorCtr="0">
            <a:noAutofit/>
          </a:bodyPr>
          <a:lstStyle/>
          <a:p>
            <a:pPr defTabSz="1097280">
              <a:spcBef>
                <a:spcPct val="0"/>
              </a:spcBef>
            </a:pPr>
            <a:r>
              <a:rPr lang="el" sz="2800" b="1" spc="60" dirty="0">
                <a:solidFill>
                  <a:srgbClr val="009ED5"/>
                </a:solidFill>
                <a:latin typeface="Arial Narrow"/>
                <a:cs typeface="Arial Narrow"/>
              </a:rPr>
              <a:t>Τα πρώιμα προειδοποιητικά σημάδια ενός προβλήματος ψυχικής υγείας μπορεί να περιλαμβάνουν:</a:t>
            </a:r>
            <a:endParaRPr lang="en-GB" sz="2800" b="1" spc="60" dirty="0">
              <a:solidFill>
                <a:prstClr val="black"/>
              </a:solidFill>
              <a:latin typeface="Arial Narrow"/>
              <a:cs typeface="Arial Narrow"/>
            </a:endParaRPr>
          </a:p>
        </p:txBody>
      </p:sp>
      <p:cxnSp>
        <p:nvCxnSpPr>
          <p:cNvPr id="43" name="Straight Connector 42">
            <a:extLst>
              <a:ext uri="{FF2B5EF4-FFF2-40B4-BE49-F238E27FC236}">
                <a16:creationId xmlns:a16="http://schemas.microsoft.com/office/drawing/2014/main" id="{F0569598-D1F5-486C-8706-F98E4EC61EDF}"/>
              </a:ext>
            </a:extLst>
          </p:cNvPr>
          <p:cNvCxnSpPr>
            <a:cxnSpLocks/>
          </p:cNvCxnSpPr>
          <p:nvPr/>
        </p:nvCxnSpPr>
        <p:spPr>
          <a:xfrm>
            <a:off x="550249" y="4581800"/>
            <a:ext cx="408129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F0B79396-78D1-48F1-84BF-1017DAC16E10}"/>
              </a:ext>
            </a:extLst>
          </p:cNvPr>
          <p:cNvSpPr txBox="1">
            <a:spLocks/>
          </p:cNvSpPr>
          <p:nvPr/>
        </p:nvSpPr>
        <p:spPr>
          <a:xfrm>
            <a:off x="550110" y="3641047"/>
            <a:ext cx="4081429" cy="795986"/>
          </a:xfrm>
          <a:prstGeom prst="rect">
            <a:avLst/>
          </a:prstGeom>
        </p:spPr>
        <p:txBody>
          <a:bodyPr vert="horz" wrap="none" lIns="0" tIns="0" rIns="0" bIns="0" rtlCol="0" anchor="t" anchorCtr="0">
            <a:noAutofit/>
          </a:bodyPr>
          <a:lstStyle/>
          <a:p>
            <a:pPr defTabSz="1097280">
              <a:spcBef>
                <a:spcPct val="0"/>
              </a:spcBef>
            </a:pPr>
            <a:r>
              <a:rPr lang="el" sz="2000" spc="60">
                <a:solidFill>
                  <a:srgbClr val="009ED5"/>
                </a:solidFill>
                <a:latin typeface="Arial Narrow"/>
                <a:cs typeface="Arial Narrow"/>
              </a:rPr>
              <a:t>• </a:t>
            </a:r>
            <a:r>
              <a:rPr lang="el" sz="2000" b="1" spc="60">
                <a:solidFill>
                  <a:prstClr val="black"/>
                </a:solidFill>
                <a:latin typeface="Arial Narrow"/>
                <a:cs typeface="Arial Narrow"/>
              </a:rPr>
              <a:t>Χαμηλή απόδοση στην εργασία χωρίς</a:t>
            </a:r>
            <a:br>
              <a:rPr lang="en-GB" sz="2000" b="1" spc="60">
                <a:solidFill>
                  <a:prstClr val="black"/>
                </a:solidFill>
                <a:latin typeface="Arial Narrow"/>
                <a:cs typeface="Arial Narrow"/>
              </a:rPr>
            </a:br>
            <a:r>
              <a:rPr lang="el" sz="2000" b="1" spc="60">
                <a:solidFill>
                  <a:prstClr val="black"/>
                </a:solidFill>
                <a:latin typeface="Arial Narrow"/>
                <a:cs typeface="Arial Narrow"/>
              </a:rPr>
              <a:t>  προφανή εξήγηση</a:t>
            </a:r>
            <a:endParaRPr lang="en-GB" sz="2000" b="1" spc="60">
              <a:solidFill>
                <a:prstClr val="black"/>
              </a:solidFill>
              <a:latin typeface="Arial Narrow"/>
              <a:cs typeface="Arial Narrow"/>
            </a:endParaRPr>
          </a:p>
        </p:txBody>
      </p:sp>
      <p:cxnSp>
        <p:nvCxnSpPr>
          <p:cNvPr id="45" name="Straight Connector 44">
            <a:extLst>
              <a:ext uri="{FF2B5EF4-FFF2-40B4-BE49-F238E27FC236}">
                <a16:creationId xmlns:a16="http://schemas.microsoft.com/office/drawing/2014/main" id="{5916C9ED-911E-4C6E-8FBA-4137B669CA3B}"/>
              </a:ext>
            </a:extLst>
          </p:cNvPr>
          <p:cNvCxnSpPr>
            <a:cxnSpLocks/>
          </p:cNvCxnSpPr>
          <p:nvPr/>
        </p:nvCxnSpPr>
        <p:spPr>
          <a:xfrm>
            <a:off x="550206" y="5654592"/>
            <a:ext cx="408133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831EDEB7-B6BC-4894-9AFC-1EDC5C1BE132}"/>
              </a:ext>
            </a:extLst>
          </p:cNvPr>
          <p:cNvSpPr txBox="1">
            <a:spLocks/>
          </p:cNvSpPr>
          <p:nvPr/>
        </p:nvSpPr>
        <p:spPr>
          <a:xfrm>
            <a:off x="550249" y="4744917"/>
            <a:ext cx="4081290" cy="743562"/>
          </a:xfrm>
          <a:prstGeom prst="rect">
            <a:avLst/>
          </a:prstGeom>
        </p:spPr>
        <p:txBody>
          <a:bodyPr vert="horz" wrap="none" lIns="0" tIns="0" rIns="0" bIns="0" rtlCol="0" anchor="t" anchorCtr="0">
            <a:noAutofit/>
          </a:bodyPr>
          <a:lstStyle/>
          <a:p>
            <a:pPr defTabSz="1097280">
              <a:spcBef>
                <a:spcPct val="0"/>
              </a:spcBef>
            </a:pPr>
            <a:r>
              <a:rPr lang="el" sz="2000" spc="60">
                <a:solidFill>
                  <a:srgbClr val="009ED5"/>
                </a:solidFill>
                <a:latin typeface="Arial Narrow"/>
                <a:cs typeface="Arial Narrow"/>
              </a:rPr>
              <a:t>• </a:t>
            </a:r>
            <a:r>
              <a:rPr lang="el" sz="2000" spc="60">
                <a:solidFill>
                  <a:prstClr val="black"/>
                </a:solidFill>
                <a:latin typeface="Arial Narrow"/>
                <a:cs typeface="Arial Narrow"/>
              </a:rPr>
              <a:t>Αυξημένα επίπεδα άγχους, αίσθημα</a:t>
            </a:r>
            <a:br>
              <a:rPr lang="en-GB" sz="2000" spc="60">
                <a:solidFill>
                  <a:prstClr val="black"/>
                </a:solidFill>
                <a:latin typeface="Arial Narrow"/>
                <a:cs typeface="Arial Narrow"/>
              </a:rPr>
            </a:br>
            <a:r>
              <a:rPr lang="el" sz="2000" spc="60">
                <a:solidFill>
                  <a:prstClr val="black"/>
                </a:solidFill>
                <a:latin typeface="Arial Narrow"/>
                <a:cs typeface="Arial Narrow"/>
              </a:rPr>
              <a:t>  εξάντλησης και ανησυχίας</a:t>
            </a:r>
            <a:endParaRPr lang="en-GB" sz="2000" spc="60">
              <a:solidFill>
                <a:prstClr val="black"/>
              </a:solidFill>
              <a:latin typeface="Arial Narrow"/>
              <a:cs typeface="Arial Narrow"/>
            </a:endParaRPr>
          </a:p>
        </p:txBody>
      </p:sp>
      <p:cxnSp>
        <p:nvCxnSpPr>
          <p:cNvPr id="47" name="Straight Connector 46">
            <a:extLst>
              <a:ext uri="{FF2B5EF4-FFF2-40B4-BE49-F238E27FC236}">
                <a16:creationId xmlns:a16="http://schemas.microsoft.com/office/drawing/2014/main" id="{A6A55265-B3D0-417D-9D03-1B994739CAB5}"/>
              </a:ext>
            </a:extLst>
          </p:cNvPr>
          <p:cNvCxnSpPr>
            <a:cxnSpLocks/>
          </p:cNvCxnSpPr>
          <p:nvPr/>
        </p:nvCxnSpPr>
        <p:spPr>
          <a:xfrm>
            <a:off x="550292" y="6710039"/>
            <a:ext cx="408124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DE35A017-E4E4-40C4-A4E8-C11C3EA8FA4B}"/>
              </a:ext>
            </a:extLst>
          </p:cNvPr>
          <p:cNvSpPr txBox="1">
            <a:spLocks/>
          </p:cNvSpPr>
          <p:nvPr/>
        </p:nvSpPr>
        <p:spPr>
          <a:xfrm>
            <a:off x="550292" y="5807401"/>
            <a:ext cx="4081247" cy="817820"/>
          </a:xfrm>
          <a:prstGeom prst="rect">
            <a:avLst/>
          </a:prstGeom>
        </p:spPr>
        <p:txBody>
          <a:bodyPr vert="horz" wrap="none" lIns="0" tIns="0" rIns="0" bIns="0" rtlCol="0" anchor="t" anchorCtr="0">
            <a:noAutofit/>
          </a:bodyPr>
          <a:lstStyle/>
          <a:p>
            <a:pPr defTabSz="1097280">
              <a:spcBef>
                <a:spcPct val="0"/>
              </a:spcBef>
            </a:pPr>
            <a:r>
              <a:rPr lang="el" sz="2000" spc="60">
                <a:solidFill>
                  <a:srgbClr val="009ED5"/>
                </a:solidFill>
                <a:latin typeface="Arial Narrow"/>
                <a:cs typeface="Arial Narrow"/>
              </a:rPr>
              <a:t>• </a:t>
            </a:r>
            <a:r>
              <a:rPr lang="el" sz="2000" spc="60">
                <a:solidFill>
                  <a:prstClr val="black"/>
                </a:solidFill>
                <a:latin typeface="Arial Narrow"/>
                <a:cs typeface="Arial Narrow"/>
              </a:rPr>
              <a:t>Απομονώνονται και δεν</a:t>
            </a:r>
            <a:br>
              <a:rPr lang="en-GB" sz="2000" spc="60">
                <a:solidFill>
                  <a:prstClr val="black"/>
                </a:solidFill>
                <a:latin typeface="Arial Narrow"/>
                <a:cs typeface="Arial Narrow"/>
              </a:rPr>
            </a:br>
            <a:r>
              <a:rPr lang="el" sz="2000" spc="60">
                <a:solidFill>
                  <a:prstClr val="black"/>
                </a:solidFill>
                <a:latin typeface="Arial Narrow"/>
                <a:cs typeface="Arial Narrow"/>
              </a:rPr>
              <a:t>  θέλουν να κοινωνικοποιηθούν</a:t>
            </a:r>
            <a:endParaRPr lang="en-GB" sz="2000" spc="60">
              <a:solidFill>
                <a:prstClr val="black"/>
              </a:solidFill>
              <a:latin typeface="Arial Narrow"/>
              <a:cs typeface="Arial Narrow"/>
            </a:endParaRPr>
          </a:p>
        </p:txBody>
      </p:sp>
      <p:cxnSp>
        <p:nvCxnSpPr>
          <p:cNvPr id="49" name="Straight Connector 48">
            <a:extLst>
              <a:ext uri="{FF2B5EF4-FFF2-40B4-BE49-F238E27FC236}">
                <a16:creationId xmlns:a16="http://schemas.microsoft.com/office/drawing/2014/main" id="{52858A5C-0F47-4356-A35F-F5C966DE0FA5}"/>
              </a:ext>
            </a:extLst>
          </p:cNvPr>
          <p:cNvCxnSpPr>
            <a:cxnSpLocks/>
          </p:cNvCxnSpPr>
          <p:nvPr/>
        </p:nvCxnSpPr>
        <p:spPr>
          <a:xfrm>
            <a:off x="4977685" y="3457970"/>
            <a:ext cx="509869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0" name="Title 1">
            <a:hlinkClick r:id="" action="ppaction://noaction"/>
            <a:extLst>
              <a:ext uri="{FF2B5EF4-FFF2-40B4-BE49-F238E27FC236}">
                <a16:creationId xmlns:a16="http://schemas.microsoft.com/office/drawing/2014/main" id="{EF09FE05-A89E-4F0B-8434-C7B0A61740FB}"/>
              </a:ext>
            </a:extLst>
          </p:cNvPr>
          <p:cNvSpPr txBox="1">
            <a:spLocks/>
          </p:cNvSpPr>
          <p:nvPr/>
        </p:nvSpPr>
        <p:spPr>
          <a:xfrm>
            <a:off x="5082451" y="2540222"/>
            <a:ext cx="5098698" cy="787184"/>
          </a:xfrm>
          <a:prstGeom prst="rect">
            <a:avLst/>
          </a:prstGeom>
        </p:spPr>
        <p:txBody>
          <a:bodyPr vert="horz" wrap="none" lIns="0" tIns="0" rIns="0" bIns="0" rtlCol="0" anchor="t" anchorCtr="0">
            <a:noAutofit/>
          </a:bodyPr>
          <a:lstStyle/>
          <a:p>
            <a:pPr defTabSz="1097280">
              <a:spcBef>
                <a:spcPct val="0"/>
              </a:spcBef>
            </a:pPr>
            <a:r>
              <a:rPr lang="el" sz="2000" spc="60" dirty="0">
                <a:solidFill>
                  <a:srgbClr val="009ED5"/>
                </a:solidFill>
                <a:latin typeface="Arial Narrow"/>
                <a:cs typeface="Arial Narrow"/>
              </a:rPr>
              <a:t>• </a:t>
            </a:r>
            <a:r>
              <a:rPr lang="el" sz="2000" spc="60" dirty="0">
                <a:solidFill>
                  <a:prstClr val="black"/>
                </a:solidFill>
                <a:latin typeface="Arial Narrow"/>
                <a:cs typeface="Arial Narrow"/>
              </a:rPr>
              <a:t>Αλλαγές στην όρεξη όπως παράλειψη</a:t>
            </a:r>
            <a:br>
              <a:rPr lang="en-GB" sz="2000" spc="60" dirty="0">
                <a:solidFill>
                  <a:prstClr val="black"/>
                </a:solidFill>
                <a:latin typeface="Arial Narrow"/>
                <a:cs typeface="Arial Narrow"/>
              </a:rPr>
            </a:br>
            <a:r>
              <a:rPr lang="el" sz="2000" spc="60" dirty="0">
                <a:solidFill>
                  <a:prstClr val="black"/>
                </a:solidFill>
                <a:latin typeface="Arial Narrow"/>
                <a:cs typeface="Arial Narrow"/>
              </a:rPr>
              <a:t>  γευμάτων ή υπερκατανάλωση τροφής / υπερφαγία</a:t>
            </a:r>
            <a:endParaRPr lang="en-GB" sz="2000" spc="60" dirty="0">
              <a:solidFill>
                <a:prstClr val="black"/>
              </a:solidFill>
              <a:latin typeface="Arial Narrow"/>
              <a:cs typeface="Arial Narrow"/>
            </a:endParaRPr>
          </a:p>
        </p:txBody>
      </p:sp>
      <p:cxnSp>
        <p:nvCxnSpPr>
          <p:cNvPr id="51" name="Straight Connector 50">
            <a:extLst>
              <a:ext uri="{FF2B5EF4-FFF2-40B4-BE49-F238E27FC236}">
                <a16:creationId xmlns:a16="http://schemas.microsoft.com/office/drawing/2014/main" id="{586F597F-DA1B-4813-9237-327070A94ABE}"/>
              </a:ext>
            </a:extLst>
          </p:cNvPr>
          <p:cNvCxnSpPr>
            <a:cxnSpLocks/>
          </p:cNvCxnSpPr>
          <p:nvPr/>
        </p:nvCxnSpPr>
        <p:spPr>
          <a:xfrm>
            <a:off x="4974863" y="4574340"/>
            <a:ext cx="510151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2" name="Title 1">
            <a:hlinkClick r:id="" action="ppaction://noaction"/>
            <a:extLst>
              <a:ext uri="{FF2B5EF4-FFF2-40B4-BE49-F238E27FC236}">
                <a16:creationId xmlns:a16="http://schemas.microsoft.com/office/drawing/2014/main" id="{37EB90A7-F4EA-494F-9E61-A766A37D4D3F}"/>
              </a:ext>
            </a:extLst>
          </p:cNvPr>
          <p:cNvSpPr txBox="1">
            <a:spLocks/>
          </p:cNvSpPr>
          <p:nvPr/>
        </p:nvSpPr>
        <p:spPr>
          <a:xfrm>
            <a:off x="5076207" y="3637307"/>
            <a:ext cx="5104942" cy="795986"/>
          </a:xfrm>
          <a:prstGeom prst="rect">
            <a:avLst/>
          </a:prstGeom>
        </p:spPr>
        <p:txBody>
          <a:bodyPr vert="horz" wrap="none" lIns="0" tIns="0" rIns="0" bIns="0" rtlCol="0" anchor="t" anchorCtr="0">
            <a:noAutofit/>
          </a:bodyPr>
          <a:lstStyle/>
          <a:p>
            <a:pPr defTabSz="1097280">
              <a:spcBef>
                <a:spcPct val="0"/>
              </a:spcBef>
            </a:pPr>
            <a:r>
              <a:rPr lang="el" sz="2000" spc="60" dirty="0">
                <a:solidFill>
                  <a:srgbClr val="009ED5"/>
                </a:solidFill>
                <a:latin typeface="Arial Narrow"/>
                <a:cs typeface="Arial Narrow"/>
              </a:rPr>
              <a:t>• </a:t>
            </a:r>
            <a:r>
              <a:rPr lang="el" sz="2000" spc="60" dirty="0">
                <a:solidFill>
                  <a:prstClr val="black"/>
                </a:solidFill>
                <a:latin typeface="Arial Narrow"/>
                <a:cs typeface="Arial Narrow"/>
              </a:rPr>
              <a:t>Αλλαγές στην αντίληψη, όπως το να ακούς</a:t>
            </a:r>
            <a:br>
              <a:rPr lang="en-GB" sz="2000" spc="60" dirty="0">
                <a:solidFill>
                  <a:prstClr val="black"/>
                </a:solidFill>
                <a:latin typeface="Arial Narrow"/>
                <a:cs typeface="Arial Narrow"/>
              </a:rPr>
            </a:br>
            <a:r>
              <a:rPr lang="el" sz="2000" spc="60" dirty="0">
                <a:solidFill>
                  <a:prstClr val="black"/>
                </a:solidFill>
                <a:latin typeface="Arial Narrow"/>
                <a:cs typeface="Arial Narrow"/>
              </a:rPr>
              <a:t>  ή να βλέπεις πράγματα που οι άλλοι δεν βλέπουν</a:t>
            </a:r>
            <a:endParaRPr lang="en-GB" sz="2000" spc="60" dirty="0">
              <a:solidFill>
                <a:prstClr val="black"/>
              </a:solidFill>
              <a:latin typeface="Arial Narrow"/>
              <a:cs typeface="Arial Narrow"/>
            </a:endParaRPr>
          </a:p>
        </p:txBody>
      </p:sp>
      <p:cxnSp>
        <p:nvCxnSpPr>
          <p:cNvPr id="53" name="Straight Connector 52">
            <a:extLst>
              <a:ext uri="{FF2B5EF4-FFF2-40B4-BE49-F238E27FC236}">
                <a16:creationId xmlns:a16="http://schemas.microsoft.com/office/drawing/2014/main" id="{6F1CA4A0-8B47-4B61-A059-3547DD71C2D5}"/>
              </a:ext>
            </a:extLst>
          </p:cNvPr>
          <p:cNvCxnSpPr>
            <a:cxnSpLocks/>
          </p:cNvCxnSpPr>
          <p:nvPr/>
        </p:nvCxnSpPr>
        <p:spPr>
          <a:xfrm>
            <a:off x="4977824" y="5649294"/>
            <a:ext cx="510184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4" name="Title 1">
            <a:hlinkClick r:id="" action="ppaction://noaction"/>
            <a:extLst>
              <a:ext uri="{FF2B5EF4-FFF2-40B4-BE49-F238E27FC236}">
                <a16:creationId xmlns:a16="http://schemas.microsoft.com/office/drawing/2014/main" id="{F660E09B-CDF0-4A20-B05D-B698DBB30CC7}"/>
              </a:ext>
            </a:extLst>
          </p:cNvPr>
          <p:cNvSpPr txBox="1">
            <a:spLocks/>
          </p:cNvSpPr>
          <p:nvPr/>
        </p:nvSpPr>
        <p:spPr>
          <a:xfrm>
            <a:off x="5072879" y="4747914"/>
            <a:ext cx="5108270" cy="795986"/>
          </a:xfrm>
          <a:prstGeom prst="rect">
            <a:avLst/>
          </a:prstGeom>
        </p:spPr>
        <p:txBody>
          <a:bodyPr vert="horz" wrap="none" lIns="0" tIns="0" rIns="0" bIns="0" rtlCol="0" anchor="t" anchorCtr="0">
            <a:noAutofit/>
          </a:bodyPr>
          <a:lstStyle/>
          <a:p>
            <a:pPr defTabSz="1097280">
              <a:spcBef>
                <a:spcPct val="0"/>
              </a:spcBef>
            </a:pPr>
            <a:r>
              <a:rPr lang="el" sz="2000" spc="60" dirty="0">
                <a:solidFill>
                  <a:srgbClr val="009ED5"/>
                </a:solidFill>
                <a:latin typeface="Arial Narrow"/>
                <a:cs typeface="Arial Narrow"/>
              </a:rPr>
              <a:t>• </a:t>
            </a:r>
            <a:r>
              <a:rPr lang="el" sz="2000" spc="60" dirty="0">
                <a:solidFill>
                  <a:prstClr val="black"/>
                </a:solidFill>
                <a:latin typeface="Arial Narrow"/>
                <a:cs typeface="Arial Narrow"/>
              </a:rPr>
              <a:t>Αυτοτραυματική συμπεριφορά. Σημάδια κοψίματος ή</a:t>
            </a:r>
            <a:br>
              <a:rPr lang="en-GB" sz="2000" spc="60" dirty="0">
                <a:solidFill>
                  <a:prstClr val="black"/>
                </a:solidFill>
                <a:latin typeface="Arial Narrow"/>
                <a:cs typeface="Arial Narrow"/>
              </a:rPr>
            </a:br>
            <a:r>
              <a:rPr lang="el" sz="2000" spc="60" dirty="0">
                <a:solidFill>
                  <a:prstClr val="black"/>
                </a:solidFill>
                <a:latin typeface="Arial Narrow"/>
                <a:cs typeface="Arial Narrow"/>
              </a:rPr>
              <a:t>  μώλωπες σε ασυνήθιστες περιοχές του σώματος</a:t>
            </a:r>
            <a:endParaRPr lang="en-GB" sz="2000" spc="60" dirty="0">
              <a:solidFill>
                <a:prstClr val="black"/>
              </a:solidFill>
              <a:latin typeface="Arial Narrow"/>
              <a:cs typeface="Arial Narrow"/>
            </a:endParaRPr>
          </a:p>
        </p:txBody>
      </p:sp>
      <p:cxnSp>
        <p:nvCxnSpPr>
          <p:cNvPr id="55" name="Straight Connector 54">
            <a:extLst>
              <a:ext uri="{FF2B5EF4-FFF2-40B4-BE49-F238E27FC236}">
                <a16:creationId xmlns:a16="http://schemas.microsoft.com/office/drawing/2014/main" id="{D9444230-5DBB-481A-B766-3A4E7D37A136}"/>
              </a:ext>
            </a:extLst>
          </p:cNvPr>
          <p:cNvCxnSpPr>
            <a:cxnSpLocks/>
          </p:cNvCxnSpPr>
          <p:nvPr/>
        </p:nvCxnSpPr>
        <p:spPr>
          <a:xfrm>
            <a:off x="4971397" y="6361909"/>
            <a:ext cx="510826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6" name="Title 1">
            <a:hlinkClick r:id="" action="ppaction://noaction"/>
            <a:extLst>
              <a:ext uri="{FF2B5EF4-FFF2-40B4-BE49-F238E27FC236}">
                <a16:creationId xmlns:a16="http://schemas.microsoft.com/office/drawing/2014/main" id="{EBB30D1A-2BEC-4D59-87BC-DF29BC967B14}"/>
              </a:ext>
            </a:extLst>
          </p:cNvPr>
          <p:cNvSpPr txBox="1">
            <a:spLocks/>
          </p:cNvSpPr>
          <p:nvPr/>
        </p:nvSpPr>
        <p:spPr>
          <a:xfrm>
            <a:off x="5079308" y="5802125"/>
            <a:ext cx="5101841" cy="406954"/>
          </a:xfrm>
          <a:prstGeom prst="rect">
            <a:avLst/>
          </a:prstGeom>
        </p:spPr>
        <p:txBody>
          <a:bodyPr vert="horz" wrap="none" lIns="0" tIns="0" rIns="0" bIns="0" rtlCol="0" anchor="t" anchorCtr="0">
            <a:noAutofit/>
          </a:bodyPr>
          <a:lstStyle/>
          <a:p>
            <a:pPr defTabSz="1097280">
              <a:spcBef>
                <a:spcPct val="0"/>
              </a:spcBef>
            </a:pPr>
            <a:r>
              <a:rPr lang="el" sz="2000" spc="60" dirty="0">
                <a:solidFill>
                  <a:srgbClr val="009ED5"/>
                </a:solidFill>
                <a:latin typeface="Arial Narrow"/>
                <a:cs typeface="Arial Narrow"/>
              </a:rPr>
              <a:t>• </a:t>
            </a:r>
            <a:r>
              <a:rPr lang="el" sz="2000" spc="60" dirty="0">
                <a:solidFill>
                  <a:prstClr val="black"/>
                </a:solidFill>
                <a:latin typeface="Arial Narrow"/>
                <a:cs typeface="Arial Narrow"/>
              </a:rPr>
              <a:t>Μειωμένη ή αυξημένη σεξουαλική ορμή</a:t>
            </a:r>
            <a:endParaRPr lang="en-GB" sz="2000" spc="60" dirty="0">
              <a:solidFill>
                <a:prstClr val="black"/>
              </a:solidFill>
              <a:latin typeface="Arial Narrow"/>
              <a:cs typeface="Arial Narrow"/>
            </a:endParaRPr>
          </a:p>
        </p:txBody>
      </p:sp>
      <p:pic>
        <p:nvPicPr>
          <p:cNvPr id="57" name="Picture 56">
            <a:extLst>
              <a:ext uri="{FF2B5EF4-FFF2-40B4-BE49-F238E27FC236}">
                <a16:creationId xmlns:a16="http://schemas.microsoft.com/office/drawing/2014/main" id="{3A707CD5-FEB8-49AB-B516-10833F4ED3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62865" y="2540222"/>
            <a:ext cx="3037762" cy="4738909"/>
          </a:xfrm>
          <a:prstGeom prst="rect">
            <a:avLst/>
          </a:prstGeom>
        </p:spPr>
      </p:pic>
    </p:spTree>
    <p:extLst>
      <p:ext uri="{BB962C8B-B14F-4D97-AF65-F5344CB8AC3E}">
        <p14:creationId xmlns:p14="http://schemas.microsoft.com/office/powerpoint/2010/main" val="3107262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nodeType="with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childTnLst>
                          </p:cTn>
                        </p:par>
                        <p:par>
                          <p:cTn id="75" fill="hold">
                            <p:stCondLst>
                              <p:cond delay="500"/>
                            </p:stCondLst>
                            <p:childTnLst>
                              <p:par>
                                <p:cTn id="76" presetID="2" presetClass="entr" presetSubtype="4" accel="50000" decel="50000" fill="hold" nodeType="after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ppt_x"/>
                                          </p:val>
                                        </p:tav>
                                        <p:tav tm="100000">
                                          <p:val>
                                            <p:strVal val="#ppt_x"/>
                                          </p:val>
                                        </p:tav>
                                      </p:tavLst>
                                    </p:anim>
                                    <p:anim calcmode="lin" valueType="num">
                                      <p:cBhvr additive="base">
                                        <p:cTn id="79" dur="500" fill="hold"/>
                                        <p:tgtEl>
                                          <p:spTgt spid="28"/>
                                        </p:tgtEl>
                                        <p:attrNameLst>
                                          <p:attrName>ppt_y</p:attrName>
                                        </p:attrNameLst>
                                      </p:cBhvr>
                                      <p:tavLst>
                                        <p:tav tm="0">
                                          <p:val>
                                            <p:strVal val="1+#ppt_h/2"/>
                                          </p:val>
                                        </p:tav>
                                        <p:tav tm="100000">
                                          <p:val>
                                            <p:strVal val="#ppt_y"/>
                                          </p:val>
                                        </p:tav>
                                      </p:tavLst>
                                    </p:anim>
                                  </p:childTnLst>
                                </p:cTn>
                              </p:par>
                              <p:par>
                                <p:cTn id="80" presetID="2" presetClass="entr" presetSubtype="4" accel="50000" decel="5000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ppt_x"/>
                                          </p:val>
                                        </p:tav>
                                        <p:tav tm="100000">
                                          <p:val>
                                            <p:strVal val="#ppt_x"/>
                                          </p:val>
                                        </p:tav>
                                      </p:tavLst>
                                    </p:anim>
                                    <p:anim calcmode="lin" valueType="num">
                                      <p:cBhvr additive="base">
                                        <p:cTn id="8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6" grpId="0"/>
      <p:bldP spid="48" grpId="0"/>
      <p:bldP spid="50" grpId="0"/>
      <p:bldP spid="52" grpId="0"/>
      <p:bldP spid="54"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83195-3C99-D807-4175-719493935109}"/>
              </a:ext>
            </a:extLst>
          </p:cNvPr>
          <p:cNvPicPr>
            <a:picLocks noChangeAspect="1"/>
          </p:cNvPicPr>
          <p:nvPr/>
        </p:nvPicPr>
        <p:blipFill>
          <a:blip r:embed="rId3"/>
          <a:stretch>
            <a:fillRect/>
          </a:stretch>
        </p:blipFill>
        <p:spPr>
          <a:xfrm>
            <a:off x="-8878" y="0"/>
            <a:ext cx="14648155" cy="8229600"/>
          </a:xfrm>
          <a:prstGeom prst="rect">
            <a:avLst/>
          </a:prstGeom>
        </p:spPr>
      </p:pic>
      <p:sp>
        <p:nvSpPr>
          <p:cNvPr id="2" name="Title 1">
            <a:extLst>
              <a:ext uri="{FF2B5EF4-FFF2-40B4-BE49-F238E27FC236}">
                <a16:creationId xmlns:a16="http://schemas.microsoft.com/office/drawing/2014/main" id="{918EAD52-2AEF-418D-05A7-7AE03F4195B1}"/>
              </a:ext>
            </a:extLst>
          </p:cNvPr>
          <p:cNvSpPr>
            <a:spLocks noGrp="1"/>
          </p:cNvSpPr>
          <p:nvPr>
            <p:ph type="title"/>
          </p:nvPr>
        </p:nvSpPr>
        <p:spPr>
          <a:xfrm>
            <a:off x="1571510" y="329568"/>
            <a:ext cx="12290425" cy="823623"/>
          </a:xfrm>
        </p:spPr>
        <p:txBody>
          <a:bodyPr/>
          <a:lstStyle/>
          <a:p>
            <a:r>
              <a:rPr lang="el"/>
              <a:t>Δόντια 2022; N=1047 </a:t>
            </a:r>
            <a:r>
              <a:rPr lang="el" sz="4800"/>
              <a:t>(εργατικό δυναμικό στον τομέα της κυβερνοασφάλειας)</a:t>
            </a:r>
            <a:endParaRPr lang="nb-NO"/>
          </a:p>
        </p:txBody>
      </p:sp>
      <p:pic>
        <p:nvPicPr>
          <p:cNvPr id="5" name="Picture 4">
            <a:extLst>
              <a:ext uri="{FF2B5EF4-FFF2-40B4-BE49-F238E27FC236}">
                <a16:creationId xmlns:a16="http://schemas.microsoft.com/office/drawing/2014/main" id="{CC357DB6-F2CD-5B5A-AA84-39E8C7291333}"/>
              </a:ext>
            </a:extLst>
          </p:cNvPr>
          <p:cNvPicPr>
            <a:picLocks noChangeAspect="1"/>
          </p:cNvPicPr>
          <p:nvPr/>
        </p:nvPicPr>
        <p:blipFill>
          <a:blip r:embed="rId4"/>
          <a:stretch>
            <a:fillRect/>
          </a:stretch>
        </p:blipFill>
        <p:spPr>
          <a:xfrm>
            <a:off x="218603" y="1171644"/>
            <a:ext cx="4241122" cy="3749563"/>
          </a:xfrm>
          <a:prstGeom prst="rect">
            <a:avLst/>
          </a:prstGeom>
        </p:spPr>
      </p:pic>
      <p:pic>
        <p:nvPicPr>
          <p:cNvPr id="7" name="Picture 6">
            <a:extLst>
              <a:ext uri="{FF2B5EF4-FFF2-40B4-BE49-F238E27FC236}">
                <a16:creationId xmlns:a16="http://schemas.microsoft.com/office/drawing/2014/main" id="{960093B9-F7D6-5CC7-F0A1-1C514D895589}"/>
              </a:ext>
            </a:extLst>
          </p:cNvPr>
          <p:cNvPicPr>
            <a:picLocks noChangeAspect="1"/>
          </p:cNvPicPr>
          <p:nvPr/>
        </p:nvPicPr>
        <p:blipFill>
          <a:blip r:embed="rId5"/>
          <a:stretch>
            <a:fillRect/>
          </a:stretch>
        </p:blipFill>
        <p:spPr>
          <a:xfrm>
            <a:off x="2379174" y="1510234"/>
            <a:ext cx="4161101" cy="4538344"/>
          </a:xfrm>
          <a:prstGeom prst="rect">
            <a:avLst/>
          </a:prstGeom>
        </p:spPr>
      </p:pic>
      <p:pic>
        <p:nvPicPr>
          <p:cNvPr id="12" name="Content Placeholder 8">
            <a:extLst>
              <a:ext uri="{FF2B5EF4-FFF2-40B4-BE49-F238E27FC236}">
                <a16:creationId xmlns:a16="http://schemas.microsoft.com/office/drawing/2014/main" id="{88286379-61C7-1E4E-A389-AB09C51F59D7}"/>
              </a:ext>
            </a:extLst>
          </p:cNvPr>
          <p:cNvPicPr>
            <a:picLocks noChangeAspect="1"/>
          </p:cNvPicPr>
          <p:nvPr/>
        </p:nvPicPr>
        <p:blipFill>
          <a:blip r:embed="rId6"/>
          <a:stretch>
            <a:fillRect/>
          </a:stretch>
        </p:blipFill>
        <p:spPr>
          <a:xfrm>
            <a:off x="6642347" y="2123727"/>
            <a:ext cx="4206827" cy="4435459"/>
          </a:xfrm>
          <a:prstGeom prst="rect">
            <a:avLst/>
          </a:prstGeom>
        </p:spPr>
      </p:pic>
      <p:pic>
        <p:nvPicPr>
          <p:cNvPr id="13" name="Picture 12">
            <a:extLst>
              <a:ext uri="{FF2B5EF4-FFF2-40B4-BE49-F238E27FC236}">
                <a16:creationId xmlns:a16="http://schemas.microsoft.com/office/drawing/2014/main" id="{5E3E12B4-7710-201C-C072-FECE238DF3E8}"/>
              </a:ext>
            </a:extLst>
          </p:cNvPr>
          <p:cNvPicPr>
            <a:picLocks noChangeAspect="1"/>
          </p:cNvPicPr>
          <p:nvPr/>
        </p:nvPicPr>
        <p:blipFill>
          <a:blip r:embed="rId4"/>
          <a:stretch>
            <a:fillRect/>
          </a:stretch>
        </p:blipFill>
        <p:spPr>
          <a:xfrm>
            <a:off x="269639" y="1171644"/>
            <a:ext cx="4241122" cy="3749563"/>
          </a:xfrm>
          <a:prstGeom prst="rect">
            <a:avLst/>
          </a:prstGeom>
        </p:spPr>
      </p:pic>
      <p:pic>
        <p:nvPicPr>
          <p:cNvPr id="14" name="Picture 13">
            <a:extLst>
              <a:ext uri="{FF2B5EF4-FFF2-40B4-BE49-F238E27FC236}">
                <a16:creationId xmlns:a16="http://schemas.microsoft.com/office/drawing/2014/main" id="{070EBBC1-ED9B-2647-B2E0-0666DAE1474B}"/>
              </a:ext>
            </a:extLst>
          </p:cNvPr>
          <p:cNvPicPr>
            <a:picLocks noChangeAspect="1"/>
          </p:cNvPicPr>
          <p:nvPr/>
        </p:nvPicPr>
        <p:blipFill>
          <a:blip r:embed="rId5"/>
          <a:stretch>
            <a:fillRect/>
          </a:stretch>
        </p:blipFill>
        <p:spPr>
          <a:xfrm>
            <a:off x="2430210" y="1510234"/>
            <a:ext cx="4161101" cy="4538344"/>
          </a:xfrm>
          <a:prstGeom prst="rect">
            <a:avLst/>
          </a:prstGeom>
        </p:spPr>
      </p:pic>
      <p:pic>
        <p:nvPicPr>
          <p:cNvPr id="11" name="Picture 10">
            <a:extLst>
              <a:ext uri="{FF2B5EF4-FFF2-40B4-BE49-F238E27FC236}">
                <a16:creationId xmlns:a16="http://schemas.microsoft.com/office/drawing/2014/main" id="{9876D61A-C77D-02C8-E691-A862E39CE0B9}"/>
              </a:ext>
            </a:extLst>
          </p:cNvPr>
          <p:cNvPicPr>
            <a:picLocks noChangeAspect="1"/>
          </p:cNvPicPr>
          <p:nvPr/>
        </p:nvPicPr>
        <p:blipFill>
          <a:blip r:embed="rId7"/>
          <a:stretch>
            <a:fillRect/>
          </a:stretch>
        </p:blipFill>
        <p:spPr>
          <a:xfrm>
            <a:off x="9792287" y="3270146"/>
            <a:ext cx="4069648" cy="4241122"/>
          </a:xfrm>
          <a:prstGeom prst="rect">
            <a:avLst/>
          </a:prstGeom>
        </p:spPr>
      </p:pic>
      <p:grpSp>
        <p:nvGrpSpPr>
          <p:cNvPr id="3" name="Group 2">
            <a:extLst>
              <a:ext uri="{FF2B5EF4-FFF2-40B4-BE49-F238E27FC236}">
                <a16:creationId xmlns:a16="http://schemas.microsoft.com/office/drawing/2014/main" id="{A2BB2C36-A865-0E03-FD18-20D0B899199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3F6AF3E6-C9E6-8174-49A9-7CC3A9A7D31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8E59E-30E8-CC69-A94A-4B38706C86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7422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CA95E-082C-C508-48E1-28C4E2A2094F}"/>
              </a:ext>
            </a:extLst>
          </p:cNvPr>
          <p:cNvPicPr>
            <a:picLocks noChangeAspect="1"/>
          </p:cNvPicPr>
          <p:nvPr/>
        </p:nvPicPr>
        <p:blipFill>
          <a:blip r:embed="rId2"/>
          <a:stretch>
            <a:fillRect/>
          </a:stretch>
        </p:blipFill>
        <p:spPr>
          <a:xfrm>
            <a:off x="2954" y="-1663"/>
            <a:ext cx="14627447" cy="8231263"/>
          </a:xfrm>
          <a:prstGeom prst="rect">
            <a:avLst/>
          </a:prstGeom>
        </p:spPr>
      </p:pic>
      <p:pic>
        <p:nvPicPr>
          <p:cNvPr id="5" name="Picture 4">
            <a:extLst>
              <a:ext uri="{FF2B5EF4-FFF2-40B4-BE49-F238E27FC236}">
                <a16:creationId xmlns:a16="http://schemas.microsoft.com/office/drawing/2014/main" id="{9297B9D2-4236-C875-4C1A-C8CE304DB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0037" y="189797"/>
            <a:ext cx="7690327" cy="7076635"/>
          </a:xfrm>
          <a:prstGeom prst="rect">
            <a:avLst/>
          </a:prstGeom>
        </p:spPr>
      </p:pic>
      <p:grpSp>
        <p:nvGrpSpPr>
          <p:cNvPr id="2" name="Group 1">
            <a:extLst>
              <a:ext uri="{FF2B5EF4-FFF2-40B4-BE49-F238E27FC236}">
                <a16:creationId xmlns:a16="http://schemas.microsoft.com/office/drawing/2014/main" id="{188B28EF-C84A-D4D8-AA05-97C0FC26221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0CC2027-ACF3-0405-6DD1-ED761AE328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A5BAD309-C9CF-85F6-D67C-FAB4BDD77A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159742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B6C85-63D9-FF9E-34D0-0A53B3FFE1CF}"/>
              </a:ext>
            </a:extLst>
          </p:cNvPr>
          <p:cNvPicPr>
            <a:picLocks noChangeAspect="1"/>
          </p:cNvPicPr>
          <p:nvPr/>
        </p:nvPicPr>
        <p:blipFill>
          <a:blip r:embed="rId2"/>
          <a:stretch>
            <a:fillRect/>
          </a:stretch>
        </p:blipFill>
        <p:spPr>
          <a:xfrm>
            <a:off x="1143000" y="0"/>
            <a:ext cx="12344400" cy="8229600"/>
          </a:xfrm>
          <a:prstGeom prst="rect">
            <a:avLst/>
          </a:prstGeom>
        </p:spPr>
      </p:pic>
      <p:sp>
        <p:nvSpPr>
          <p:cNvPr id="7" name="Title 6">
            <a:extLst>
              <a:ext uri="{FF2B5EF4-FFF2-40B4-BE49-F238E27FC236}">
                <a16:creationId xmlns:a16="http://schemas.microsoft.com/office/drawing/2014/main" id="{B6DEDD70-42E4-41FD-5B6D-EBCD6851033E}"/>
              </a:ext>
            </a:extLst>
          </p:cNvPr>
          <p:cNvSpPr>
            <a:spLocks noGrp="1"/>
          </p:cNvSpPr>
          <p:nvPr>
            <p:ph type="title"/>
          </p:nvPr>
        </p:nvSpPr>
        <p:spPr/>
        <p:txBody>
          <a:bodyPr/>
          <a:lstStyle/>
          <a:p>
            <a:r>
              <a:rPr lang="el"/>
              <a:t>Δόντια, 2022 (N=1047)</a:t>
            </a:r>
          </a:p>
        </p:txBody>
      </p:sp>
      <p:pic>
        <p:nvPicPr>
          <p:cNvPr id="5" name="Content Placeholder 4">
            <a:extLst>
              <a:ext uri="{FF2B5EF4-FFF2-40B4-BE49-F238E27FC236}">
                <a16:creationId xmlns:a16="http://schemas.microsoft.com/office/drawing/2014/main" id="{FDAD866C-9ADF-E1B5-7E47-3E7A8705FE9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035224" y="2028826"/>
            <a:ext cx="6217920" cy="4814119"/>
          </a:xfrm>
        </p:spPr>
      </p:pic>
      <p:sp>
        <p:nvSpPr>
          <p:cNvPr id="8" name="Content Placeholder 7">
            <a:extLst>
              <a:ext uri="{FF2B5EF4-FFF2-40B4-BE49-F238E27FC236}">
                <a16:creationId xmlns:a16="http://schemas.microsoft.com/office/drawing/2014/main" id="{FD747AE4-C6D1-2C2B-B24C-8B5C96E3FF35}"/>
              </a:ext>
            </a:extLst>
          </p:cNvPr>
          <p:cNvSpPr>
            <a:spLocks noGrp="1"/>
          </p:cNvSpPr>
          <p:nvPr>
            <p:ph sz="half" idx="2"/>
          </p:nvPr>
        </p:nvSpPr>
        <p:spPr>
          <a:xfrm>
            <a:off x="460972" y="2028825"/>
            <a:ext cx="6217920" cy="5221606"/>
          </a:xfrm>
        </p:spPr>
        <p:txBody>
          <a:bodyPr>
            <a:normAutofit fontScale="92500"/>
          </a:bodyPr>
          <a:lstStyle/>
          <a:p>
            <a:r>
              <a:rPr lang="el" b="1" i="0">
                <a:solidFill>
                  <a:schemeClr val="accent1">
                    <a:lumMod val="60000"/>
                    <a:lumOff val="40000"/>
                  </a:schemeClr>
                </a:solidFill>
                <a:effectLst/>
                <a:latin typeface="Roobert"/>
              </a:rPr>
              <a:t>Το 63% λέει ότι τα επίπεδα άγχους τους αυξάνονται</a:t>
            </a:r>
          </a:p>
          <a:p>
            <a:r>
              <a:rPr lang="el" b="1" i="0">
                <a:solidFill>
                  <a:schemeClr val="accent1">
                    <a:lumMod val="60000"/>
                    <a:lumOff val="40000"/>
                  </a:schemeClr>
                </a:solidFill>
                <a:effectLst/>
                <a:latin typeface="Roobert"/>
              </a:rPr>
              <a:t>Το 64% δηλώνει ότι η ψυχική του υγεία επηρεάζει την παραγωγικότητά του</a:t>
            </a:r>
          </a:p>
          <a:p>
            <a:r>
              <a:rPr lang="el" b="1" i="0">
                <a:solidFill>
                  <a:schemeClr val="accent1">
                    <a:lumMod val="60000"/>
                    <a:lumOff val="40000"/>
                  </a:schemeClr>
                </a:solidFill>
                <a:effectLst/>
                <a:latin typeface="Roobert"/>
              </a:rPr>
              <a:t>Το 64% δηλώνει ότι η εργασία του επηρεάζει την ψυχική του υγεία</a:t>
            </a:r>
          </a:p>
          <a:p>
            <a:r>
              <a:rPr lang="el" b="1" i="0">
                <a:solidFill>
                  <a:schemeClr val="accent1">
                    <a:lumMod val="60000"/>
                    <a:lumOff val="40000"/>
                  </a:schemeClr>
                </a:solidFill>
                <a:effectLst/>
                <a:latin typeface="Roobert"/>
              </a:rPr>
              <a:t>Το 54% λέει ότι ο χώρος εργασίας τους δίνει προτεραιότητα στην ψυχική υγεία</a:t>
            </a:r>
          </a:p>
          <a:p>
            <a:endParaRPr lang="nb-NO">
              <a:solidFill>
                <a:schemeClr val="accent1">
                  <a:lumMod val="60000"/>
                  <a:lumOff val="40000"/>
                </a:schemeClr>
              </a:solidFill>
            </a:endParaRPr>
          </a:p>
        </p:txBody>
      </p:sp>
      <p:grpSp>
        <p:nvGrpSpPr>
          <p:cNvPr id="3" name="Group 2">
            <a:extLst>
              <a:ext uri="{FF2B5EF4-FFF2-40B4-BE49-F238E27FC236}">
                <a16:creationId xmlns:a16="http://schemas.microsoft.com/office/drawing/2014/main" id="{AD193F07-1A17-3854-24C3-CA2AF27BAE7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F59AD0BC-BC08-98AF-44BC-BDFF33193C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4BF88BF-D037-4E0A-6218-39712415BD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59794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FE90F-1B9F-A632-DBF5-B6F1D136DF78}"/>
              </a:ext>
            </a:extLst>
          </p:cNvPr>
          <p:cNvPicPr>
            <a:picLocks noChangeAspect="1"/>
          </p:cNvPicPr>
          <p:nvPr/>
        </p:nvPicPr>
        <p:blipFill>
          <a:blip r:embed="rId2">
            <a:alphaModFix amt="37000"/>
          </a:blip>
          <a:stretch>
            <a:fillRect/>
          </a:stretch>
        </p:blipFill>
        <p:spPr>
          <a:xfrm>
            <a:off x="0" y="817245"/>
            <a:ext cx="14295958" cy="6290221"/>
          </a:xfrm>
          <a:prstGeom prst="rect">
            <a:avLst/>
          </a:prstGeom>
        </p:spPr>
      </p:pic>
      <p:sp>
        <p:nvSpPr>
          <p:cNvPr id="2" name="Title 1">
            <a:extLst>
              <a:ext uri="{FF2B5EF4-FFF2-40B4-BE49-F238E27FC236}">
                <a16:creationId xmlns:a16="http://schemas.microsoft.com/office/drawing/2014/main" id="{9E59193B-6FC4-28A9-A970-60D795A6A448}"/>
              </a:ext>
            </a:extLst>
          </p:cNvPr>
          <p:cNvSpPr>
            <a:spLocks noGrp="1"/>
          </p:cNvSpPr>
          <p:nvPr>
            <p:ph type="title"/>
          </p:nvPr>
        </p:nvSpPr>
        <p:spPr/>
        <p:txBody>
          <a:bodyPr/>
          <a:lstStyle/>
          <a:p>
            <a:r>
              <a:rPr lang="el" err="1"/>
              <a:t>Κυβερνομίντζ </a:t>
            </a:r>
            <a:endParaRPr lang="nb-NO"/>
          </a:p>
        </p:txBody>
      </p:sp>
      <p:sp>
        <p:nvSpPr>
          <p:cNvPr id="3" name="Content Placeholder 2">
            <a:extLst>
              <a:ext uri="{FF2B5EF4-FFF2-40B4-BE49-F238E27FC236}">
                <a16:creationId xmlns:a16="http://schemas.microsoft.com/office/drawing/2014/main" id="{9CFBA0C3-59CE-A71E-8FA9-038355929FC2}"/>
              </a:ext>
            </a:extLst>
          </p:cNvPr>
          <p:cNvSpPr>
            <a:spLocks noGrp="1"/>
          </p:cNvSpPr>
          <p:nvPr>
            <p:ph sz="half" idx="1"/>
          </p:nvPr>
        </p:nvSpPr>
        <p:spPr/>
        <p:txBody>
          <a:bodyPr>
            <a:normAutofit fontScale="70000" lnSpcReduction="20000"/>
          </a:bodyPr>
          <a:lstStyle/>
          <a:p>
            <a:r>
              <a:rPr lang="el" b="0" i="0">
                <a:effectLst/>
                <a:latin typeface="fira-sans"/>
              </a:rPr>
              <a:t>Τα ποσοστά επαγγελματικής εξουθένωσης στην ασφάλεια στον κυβερνοχώρο μπορεί να υπερβαίνουν αυτά των εργαζομένων στον τομέα της υγειονομικής περίθαλψης πρώτης γραμμής.</a:t>
            </a:r>
            <a:endParaRPr lang="nb-NO"/>
          </a:p>
        </p:txBody>
      </p:sp>
      <p:sp>
        <p:nvSpPr>
          <p:cNvPr id="4" name="Content Placeholder 3">
            <a:extLst>
              <a:ext uri="{FF2B5EF4-FFF2-40B4-BE49-F238E27FC236}">
                <a16:creationId xmlns:a16="http://schemas.microsoft.com/office/drawing/2014/main" id="{F5AB1C9A-C22C-308E-2005-706F49E3B551}"/>
              </a:ext>
            </a:extLst>
          </p:cNvPr>
          <p:cNvSpPr>
            <a:spLocks noGrp="1"/>
          </p:cNvSpPr>
          <p:nvPr>
            <p:ph sz="half" idx="2"/>
          </p:nvPr>
        </p:nvSpPr>
        <p:spPr>
          <a:xfrm>
            <a:off x="7406640" y="2190750"/>
            <a:ext cx="6217920" cy="4099471"/>
          </a:xfrm>
        </p:spPr>
        <p:txBody>
          <a:bodyPr>
            <a:normAutofit fontScale="70000" lnSpcReduction="20000"/>
          </a:bodyPr>
          <a:lstStyle/>
          <a:p>
            <a:pPr algn="l">
              <a:buFont typeface="Arial" panose="020B0604020202020204" pitchFamily="34" charset="0"/>
              <a:buChar char="•"/>
            </a:pPr>
            <a:r>
              <a:rPr lang="el" b="0" i="0">
                <a:effectLst/>
                <a:latin typeface="fira-sans"/>
              </a:rPr>
              <a:t>Μια μεμονωμένη αποτυχία μέσω μιας παραβίασης στον κυβερνοχώρο που μπορεί να επηρεάσει εκατομμύρια ανθρώπους γίνεται πρωτοσέλιδο.</a:t>
            </a:r>
          </a:p>
          <a:p>
            <a:pPr algn="l">
              <a:buFont typeface="Arial" panose="020B0604020202020204" pitchFamily="34" charset="0"/>
              <a:buChar char="•"/>
            </a:pPr>
            <a:r>
              <a:rPr lang="el" b="0" i="0">
                <a:effectLst/>
                <a:latin typeface="fira-sans"/>
              </a:rPr>
              <a:t>Το ταχέως εξελισσόμενο και αδυσώπητο περιβάλλον επίθεσης αψηφά την αίσθηση της ολοκλήρωσης της εργασίας μεταξύ του εργατικού δυναμικού στον κυβερνοχώρο.</a:t>
            </a:r>
          </a:p>
          <a:p>
            <a:pPr algn="l">
              <a:buFont typeface="Arial" panose="020B0604020202020204" pitchFamily="34" charset="0"/>
              <a:buChar char="•"/>
            </a:pPr>
            <a:r>
              <a:rPr lang="el" b="0" i="0">
                <a:effectLst/>
                <a:latin typeface="fira-sans"/>
              </a:rPr>
              <a:t>Οι επαγγελματίες του κυβερνοχώρου ζουν με την ιδέα ότι η μία επιτυχημένη επίθεση που θα μπορούσε να τερματίσει την καριέρα τους θα μπορούσε να είναι προ των πυλών.</a:t>
            </a:r>
          </a:p>
          <a:p>
            <a:endParaRPr lang="nb-NO"/>
          </a:p>
        </p:txBody>
      </p:sp>
      <p:sp>
        <p:nvSpPr>
          <p:cNvPr id="6" name="TextBox 5">
            <a:extLst>
              <a:ext uri="{FF2B5EF4-FFF2-40B4-BE49-F238E27FC236}">
                <a16:creationId xmlns:a16="http://schemas.microsoft.com/office/drawing/2014/main" id="{5E5BCF4C-3482-7834-61F4-A175042A6A90}"/>
              </a:ext>
            </a:extLst>
          </p:cNvPr>
          <p:cNvSpPr txBox="1"/>
          <p:nvPr/>
        </p:nvSpPr>
        <p:spPr>
          <a:xfrm>
            <a:off x="1497064" y="5805569"/>
            <a:ext cx="11636272" cy="1274195"/>
          </a:xfrm>
          <a:prstGeom prst="rect">
            <a:avLst/>
          </a:prstGeom>
          <a:noFill/>
        </p:spPr>
        <p:txBody>
          <a:bodyPr wrap="square">
            <a:spAutoFit/>
          </a:bodyPr>
          <a:lstStyle/>
          <a:p>
            <a:pPr defTabSz="1097280"/>
            <a:r>
              <a:rPr lang="el" sz="3840" i="1" dirty="0">
                <a:solidFill>
                  <a:prstClr val="black"/>
                </a:solidFill>
                <a:latin typeface="Calibri" panose="020F0502020204030204"/>
              </a:rPr>
              <a:t>Οι κυβερνοεπιθέσεις είναι καθημερινό φαινόμενο και, σε αντίθεση με τις φυσικές καταστροφές, δεν υπάρχει κανένα πιθανό τελικό σημείο στον ορίζοντα</a:t>
            </a:r>
            <a:endParaRPr lang="nb-NO" sz="3840" i="1" dirty="0">
              <a:solidFill>
                <a:prstClr val="black"/>
              </a:solidFill>
              <a:latin typeface="Calibri" panose="020F0502020204030204"/>
            </a:endParaRPr>
          </a:p>
        </p:txBody>
      </p:sp>
    </p:spTree>
    <p:extLst>
      <p:ext uri="{BB962C8B-B14F-4D97-AF65-F5344CB8AC3E}">
        <p14:creationId xmlns:p14="http://schemas.microsoft.com/office/powerpoint/2010/main" val="2837089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descr="Μια ομάδα ανθρώπων με γρανάζια&#10;&#10;Η περιγραφή δημιουργείται αυτόματα">
            <a:extLst>
              <a:ext uri="{FF2B5EF4-FFF2-40B4-BE49-F238E27FC236}">
                <a16:creationId xmlns:a16="http://schemas.microsoft.com/office/drawing/2014/main" id="{D98FEBA0-4619-2516-DB88-E2CCAA6AD4AE}"/>
              </a:ext>
            </a:extLst>
          </p:cNvPr>
          <p:cNvPicPr>
            <a:picLocks noChangeAspect="1"/>
          </p:cNvPicPr>
          <p:nvPr/>
        </p:nvPicPr>
        <p:blipFill rotWithShape="1">
          <a:blip r:embed="rId2">
            <a:alphaModFix amt="40000"/>
          </a:blip>
          <a:srcRect/>
          <a:stretch/>
        </p:blipFill>
        <p:spPr>
          <a:xfrm>
            <a:off x="25" y="12"/>
            <a:ext cx="14630375" cy="8229588"/>
          </a:xfrm>
          <a:prstGeom prst="rect">
            <a:avLst/>
          </a:prstGeom>
        </p:spPr>
      </p:pic>
      <p:sp>
        <p:nvSpPr>
          <p:cNvPr id="2" name="Title 1">
            <a:extLst>
              <a:ext uri="{FF2B5EF4-FFF2-40B4-BE49-F238E27FC236}">
                <a16:creationId xmlns:a16="http://schemas.microsoft.com/office/drawing/2014/main" id="{022AF834-E0BC-199F-BE28-5F6EBB129426}"/>
              </a:ext>
            </a:extLst>
          </p:cNvPr>
          <p:cNvSpPr>
            <a:spLocks noGrp="1"/>
          </p:cNvSpPr>
          <p:nvPr>
            <p:ph type="title"/>
          </p:nvPr>
        </p:nvSpPr>
        <p:spPr>
          <a:xfrm>
            <a:off x="1009499" y="1130198"/>
            <a:ext cx="12607747" cy="2468880"/>
          </a:xfrm>
        </p:spPr>
        <p:txBody>
          <a:bodyPr anchor="b">
            <a:normAutofit/>
          </a:bodyPr>
          <a:lstStyle/>
          <a:p>
            <a:r>
              <a:rPr lang="el" sz="6000" b="1" i="1">
                <a:solidFill>
                  <a:schemeClr val="bg1"/>
                </a:solidFill>
                <a:latin typeface="Open Sans" panose="020B0606030504020204" pitchFamily="34" charset="0"/>
                <a:hlinkClick r:id="rId3">
                  <a:extLst>
                    <a:ext uri="{A12FA001-AC4F-418D-AE19-62706E023703}">
                      <ahyp:hlinkClr xmlns:ahyp="http://schemas.microsoft.com/office/drawing/2018/hyperlinkcolor" val="tx"/>
                    </a:ext>
                  </a:extLst>
                </a:hlinkClick>
              </a:rPr>
              <a:t>Έρευνα για την κατάσταση του Ransomware</a:t>
            </a:r>
            <a:r>
              <a:rPr lang="el" sz="6000" i="1">
                <a:solidFill>
                  <a:schemeClr val="bg1"/>
                </a:solidFill>
                <a:latin typeface="Open Sans" panose="020B0606030504020204" pitchFamily="34" charset="0"/>
              </a:rPr>
              <a:t>  </a:t>
            </a:r>
            <a:r>
              <a:rPr lang="el" sz="6000">
                <a:solidFill>
                  <a:schemeClr val="bg1"/>
                </a:solidFill>
                <a:latin typeface="Open Sans" panose="020B0606030504020204" pitchFamily="34" charset="0"/>
              </a:rPr>
              <a:t>της Mimecast 2022</a:t>
            </a:r>
            <a:endParaRPr lang="nb-NO" sz="6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19D2CFD-1E37-DBDA-1762-AF38DA50C739}"/>
              </a:ext>
            </a:extLst>
          </p:cNvPr>
          <p:cNvSpPr>
            <a:spLocks noGrp="1"/>
          </p:cNvSpPr>
          <p:nvPr>
            <p:ph idx="1"/>
          </p:nvPr>
        </p:nvSpPr>
        <p:spPr>
          <a:xfrm>
            <a:off x="1009498" y="4202582"/>
            <a:ext cx="12607747" cy="3204058"/>
          </a:xfrm>
        </p:spPr>
        <p:txBody>
          <a:bodyPr>
            <a:normAutofit lnSpcReduction="10000"/>
          </a:bodyPr>
          <a:lstStyle/>
          <a:p>
            <a:r>
              <a:rPr lang="el" sz="1680" b="1">
                <a:solidFill>
                  <a:schemeClr val="bg1"/>
                </a:solidFill>
                <a:latin typeface="Open Sans" panose="020B0606030504020204" pitchFamily="34" charset="0"/>
              </a:rPr>
              <a:t>Μείωση της εμπιστοσύνης</a:t>
            </a:r>
            <a:r>
              <a:rPr lang="el" sz="1680">
                <a:solidFill>
                  <a:schemeClr val="bg1"/>
                </a:solidFill>
                <a:latin typeface="Open Sans" panose="020B0606030504020204" pitchFamily="34" charset="0"/>
              </a:rPr>
              <a:t>: Η εμπιστοσύνη ότι οι ομάδες ασφαλείας μπορούν να διατηρήσουν τη βασική συνέχεια του email χωρίς διακοπή μετά από μια επίθεση ransomware, για παράδειγμα, έχει μειωθεί.</a:t>
            </a:r>
          </a:p>
          <a:p>
            <a:r>
              <a:rPr lang="el" sz="1680" b="1">
                <a:solidFill>
                  <a:schemeClr val="bg1"/>
                </a:solidFill>
                <a:latin typeface="Open Sans" panose="020B0606030504020204" pitchFamily="34" charset="0"/>
              </a:rPr>
              <a:t>Αυξανόμενο άγχος</a:t>
            </a:r>
            <a:r>
              <a:rPr lang="el" sz="1680">
                <a:solidFill>
                  <a:schemeClr val="bg1"/>
                </a:solidFill>
                <a:latin typeface="Open Sans" panose="020B0606030504020204" pitchFamily="34" charset="0"/>
              </a:rPr>
              <a:t>: Περισσότεροι από τους μισούς (56%) ερωτηθέντες δήλωσαν ότι το εργασιακό τους άγχος αυξάνεται κάθε χρόνο.</a:t>
            </a:r>
          </a:p>
          <a:p>
            <a:r>
              <a:rPr lang="el" sz="1680" b="1">
                <a:solidFill>
                  <a:schemeClr val="bg1"/>
                </a:solidFill>
                <a:latin typeface="Open Sans" panose="020B0606030504020204" pitchFamily="34" charset="0"/>
              </a:rPr>
              <a:t>Ψυχική υγεία</a:t>
            </a:r>
            <a:r>
              <a:rPr lang="el" sz="1680">
                <a:solidFill>
                  <a:schemeClr val="bg1"/>
                </a:solidFill>
                <a:latin typeface="Open Sans" panose="020B0606030504020204" pitchFamily="34" charset="0"/>
              </a:rPr>
              <a:t>: Περίπου ο ίδιος αριθμός (54%) ανέφερε αρνητικό αντίκτυπο στην ψυχική τους υγεία.</a:t>
            </a:r>
          </a:p>
          <a:p>
            <a:r>
              <a:rPr lang="el" sz="1680" b="1">
                <a:solidFill>
                  <a:schemeClr val="bg1"/>
                </a:solidFill>
                <a:latin typeface="Open Sans" panose="020B0606030504020204" pitchFamily="34" charset="0"/>
              </a:rPr>
              <a:t>Απουσίες: Το </a:t>
            </a:r>
            <a:r>
              <a:rPr lang="el" sz="1680">
                <a:solidFill>
                  <a:schemeClr val="bg1"/>
                </a:solidFill>
                <a:latin typeface="Open Sans" panose="020B0606030504020204" pitchFamily="34" charset="0"/>
              </a:rPr>
              <a:t>ένα τρίτο είπε ότι οι ομάδες τους αντιμετώπισαν αυξημένο αριθμό απουσιών εργαζομένων μετά από επίθεση.</a:t>
            </a:r>
          </a:p>
          <a:p>
            <a:r>
              <a:rPr lang="el" sz="1680" b="1">
                <a:solidFill>
                  <a:schemeClr val="bg1"/>
                </a:solidFill>
                <a:latin typeface="Open Sans" panose="020B0606030504020204" pitchFamily="34" charset="0"/>
              </a:rPr>
              <a:t>Ζητήματα στελέχωσης: </a:t>
            </a:r>
            <a:r>
              <a:rPr lang="el" sz="1680">
                <a:solidFill>
                  <a:schemeClr val="bg1"/>
                </a:solidFill>
                <a:latin typeface="Open Sans" panose="020B0606030504020204" pitchFamily="34" charset="0"/>
              </a:rPr>
              <a:t>Περίπου το ένα τρίτο έχει επίσης πρόβλημα να προσλάβει βασικό προσωπικό πληροφορικής μετά από μια επίθεση.</a:t>
            </a:r>
          </a:p>
          <a:p>
            <a:r>
              <a:rPr lang="el" sz="1680" b="1">
                <a:solidFill>
                  <a:schemeClr val="bg1"/>
                </a:solidFill>
                <a:latin typeface="Open Sans" panose="020B0606030504020204" pitchFamily="34" charset="0"/>
              </a:rPr>
              <a:t>Παραιτήσεις: Το </a:t>
            </a:r>
            <a:r>
              <a:rPr lang="el" sz="1680">
                <a:solidFill>
                  <a:schemeClr val="bg1"/>
                </a:solidFill>
                <a:latin typeface="Open Sans" panose="020B0606030504020204" pitchFamily="34" charset="0"/>
              </a:rPr>
              <a:t>ένα τρίτο των ερωτηθέντων σκέφτεται να παραιτηθεί μέσα στα επόμενα δύο χρόνια λόγω άγχους και εξουθένωσης.</a:t>
            </a:r>
            <a:endParaRPr lang="nb-NO" sz="1680">
              <a:solidFill>
                <a:schemeClr val="bg1"/>
              </a:solidFill>
            </a:endParaRPr>
          </a:p>
        </p:txBody>
      </p:sp>
      <p:grpSp>
        <p:nvGrpSpPr>
          <p:cNvPr id="5" name="Group 4">
            <a:extLst>
              <a:ext uri="{FF2B5EF4-FFF2-40B4-BE49-F238E27FC236}">
                <a16:creationId xmlns:a16="http://schemas.microsoft.com/office/drawing/2014/main" id="{424669F4-0997-E45A-37F8-8C020AA74325}"/>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BDF2A9B-5B10-2CAF-6058-FA9A82F73D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DBBD790-AD96-DA5F-7ABF-ADDDE5E893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226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177BBBF2-F5E6-82C5-5CCA-357000031966}"/>
              </a:ext>
            </a:extLst>
          </p:cNvPr>
          <p:cNvPicPr>
            <a:picLocks noChangeAspect="1"/>
          </p:cNvPicPr>
          <p:nvPr/>
        </p:nvPicPr>
        <p:blipFill rotWithShape="1">
          <a:blip r:embed="rId3">
            <a:alphaModFix amt="40000"/>
          </a:blip>
          <a:srcRect b="25000"/>
          <a:stretch/>
        </p:blipFill>
        <p:spPr>
          <a:xfrm>
            <a:off x="25" y="12"/>
            <a:ext cx="14630375" cy="8229588"/>
          </a:xfrm>
          <a:prstGeom prst="rect">
            <a:avLst/>
          </a:prstGeom>
        </p:spPr>
      </p:pic>
      <p:sp>
        <p:nvSpPr>
          <p:cNvPr id="2" name="Title 1">
            <a:extLst>
              <a:ext uri="{FF2B5EF4-FFF2-40B4-BE49-F238E27FC236}">
                <a16:creationId xmlns:a16="http://schemas.microsoft.com/office/drawing/2014/main" id="{72A13F7B-643D-CBC4-25EE-39637C75C9A4}"/>
              </a:ext>
            </a:extLst>
          </p:cNvPr>
          <p:cNvSpPr>
            <a:spLocks noGrp="1"/>
          </p:cNvSpPr>
          <p:nvPr>
            <p:ph type="title"/>
          </p:nvPr>
        </p:nvSpPr>
        <p:spPr>
          <a:xfrm>
            <a:off x="1009499" y="1130198"/>
            <a:ext cx="12607747" cy="2468880"/>
          </a:xfrm>
        </p:spPr>
        <p:txBody>
          <a:bodyPr vert="horz" wrap="square" lIns="109728" tIns="54864" rIns="109728" bIns="54864" rtlCol="0" anchor="b" anchorCtr="0">
            <a:normAutofit/>
          </a:bodyPr>
          <a:lstStyle/>
          <a:p>
            <a:r>
              <a:rPr lang="el" sz="6000">
                <a:solidFill>
                  <a:schemeClr val="bg1"/>
                </a:solidFill>
              </a:rPr>
              <a:t>Ψυχική Υγεία στην Ασφάλεια στον Κυβερνοχώρο (Nobles, 2022)</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4168"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3889442"/>
            <a:ext cx="12607747" cy="21946"/>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08DE89-CCDB-09AD-94D2-5BBF51928712}"/>
              </a:ext>
            </a:extLst>
          </p:cNvPr>
          <p:cNvSpPr>
            <a:spLocks noGrp="1"/>
          </p:cNvSpPr>
          <p:nvPr>
            <p:ph idx="1"/>
          </p:nvPr>
        </p:nvSpPr>
        <p:spPr>
          <a:xfrm>
            <a:off x="1009498" y="4202582"/>
            <a:ext cx="12607747" cy="3204058"/>
          </a:xfrm>
        </p:spPr>
        <p:txBody>
          <a:bodyPr vert="horz" lIns="109728" tIns="54864" rIns="109728" bIns="54864" rtlCol="0">
            <a:normAutofit/>
          </a:bodyPr>
          <a:lstStyle/>
          <a:p>
            <a:r>
              <a:rPr lang="el" sz="1680">
                <a:solidFill>
                  <a:schemeClr val="bg1"/>
                </a:solidFill>
              </a:rPr>
              <a:t>τεχνολογικός ρυθμός</a:t>
            </a:r>
          </a:p>
          <a:p>
            <a:r>
              <a:rPr lang="el" sz="1680">
                <a:solidFill>
                  <a:schemeClr val="bg1"/>
                </a:solidFill>
              </a:rPr>
              <a:t>λειτουργικές απαιτήσεις</a:t>
            </a:r>
          </a:p>
          <a:p>
            <a:r>
              <a:rPr lang="el" sz="1680">
                <a:solidFill>
                  <a:schemeClr val="bg1"/>
                </a:solidFill>
              </a:rPr>
              <a:t>Οι αδυσώπητες απειλές σε συνδυασμό με τις ασύνδετες δυνατότητες ασφαλείας και τα μη ενσωματωμένα προϊόντα συμβάλλουν στην επαγγελματική εξουθένωση στον τομέα της κυβερνοασφάλειας</a:t>
            </a:r>
          </a:p>
          <a:p>
            <a:r>
              <a:rPr lang="el" sz="1680">
                <a:solidFill>
                  <a:schemeClr val="bg1"/>
                </a:solidFill>
              </a:rPr>
              <a:t>Οι επαγγελματίες ασφαλείας είναι υπερφορτωμένοι, αγχωμένοι και απρόσιτοι</a:t>
            </a:r>
          </a:p>
          <a:p>
            <a:r>
              <a:rPr lang="el" sz="1680">
                <a:solidFill>
                  <a:schemeClr val="bg1"/>
                </a:solidFill>
              </a:rPr>
              <a:t>Το λειτουργικό άγχος, η κόπωση, το λάθος και η εξουθένωση τεκμηριώνονται εκτενώς στη βιβλιογραφία (Grier, 2015)</a:t>
            </a:r>
          </a:p>
          <a:p>
            <a:r>
              <a:rPr lang="el" sz="1680">
                <a:solidFill>
                  <a:schemeClr val="bg1"/>
                </a:solidFill>
              </a:rPr>
              <a:t>Η κόπωση στην ασφάλεια στον κυβερνοχώρο αγνοείται από την ηγεσία</a:t>
            </a:r>
          </a:p>
          <a:p>
            <a:pPr lvl="1"/>
            <a:r>
              <a:rPr lang="el" sz="1680">
                <a:solidFill>
                  <a:schemeClr val="bg1"/>
                </a:solidFill>
              </a:rPr>
              <a:t>Ο φόρτος εργασίας και το άγχος είναι η επιστημονικά αποδεδειγμένη συσχέτιση σφαλμάτων και μειωμένων </a:t>
            </a:r>
          </a:p>
          <a:p>
            <a:pPr lvl="1"/>
            <a:r>
              <a:rPr lang="el" sz="1680">
                <a:solidFill>
                  <a:schemeClr val="bg1"/>
                </a:solidFill>
              </a:rPr>
              <a:t>Η κόπωση και η απογοήτευση της επιχείρησης αυξήθηκαν καθ' όλη τη διάρκεια της επιχείρησης στον κυβερνοχώρο</a:t>
            </a:r>
          </a:p>
        </p:txBody>
      </p:sp>
      <p:grpSp>
        <p:nvGrpSpPr>
          <p:cNvPr id="4" name="Group 3">
            <a:extLst>
              <a:ext uri="{FF2B5EF4-FFF2-40B4-BE49-F238E27FC236}">
                <a16:creationId xmlns:a16="http://schemas.microsoft.com/office/drawing/2014/main" id="{67A4EF0E-B5B3-0895-B1EF-18305B8E39D2}"/>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DB62D42A-A0BB-3383-C68A-E647531EEF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73D73C1-674B-104D-81C5-3C3A45FA6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6643671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D75B-A003-4BC8-2950-17C445D13BD8}"/>
              </a:ext>
            </a:extLst>
          </p:cNvPr>
          <p:cNvSpPr>
            <a:spLocks noGrp="1"/>
          </p:cNvSpPr>
          <p:nvPr>
            <p:ph type="title"/>
          </p:nvPr>
        </p:nvSpPr>
        <p:spPr/>
        <p:txBody>
          <a:bodyPr/>
          <a:lstStyle/>
          <a:p>
            <a:r>
              <a:rPr lang="el"/>
              <a:t>VentureBeat, 2022</a:t>
            </a:r>
            <a:endParaRPr lang="nb-NO"/>
          </a:p>
        </p:txBody>
      </p:sp>
      <p:pic>
        <p:nvPicPr>
          <p:cNvPr id="5" name="Content Placeholder 4">
            <a:extLst>
              <a:ext uri="{FF2B5EF4-FFF2-40B4-BE49-F238E27FC236}">
                <a16:creationId xmlns:a16="http://schemas.microsoft.com/office/drawing/2014/main" id="{78DDC39C-021C-C8AE-3D49-AB10629DC1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43191" y="515459"/>
            <a:ext cx="5489510" cy="6195060"/>
          </a:xfrm>
        </p:spPr>
      </p:pic>
      <p:pic>
        <p:nvPicPr>
          <p:cNvPr id="7" name="Picture 6">
            <a:extLst>
              <a:ext uri="{FF2B5EF4-FFF2-40B4-BE49-F238E27FC236}">
                <a16:creationId xmlns:a16="http://schemas.microsoft.com/office/drawing/2014/main" id="{916FD514-0748-DFB2-BE7D-E935A8E23721}"/>
              </a:ext>
            </a:extLst>
          </p:cNvPr>
          <p:cNvPicPr>
            <a:picLocks noChangeAspect="1"/>
          </p:cNvPicPr>
          <p:nvPr/>
        </p:nvPicPr>
        <p:blipFill>
          <a:blip r:embed="rId4"/>
          <a:stretch>
            <a:fillRect/>
          </a:stretch>
        </p:blipFill>
        <p:spPr>
          <a:xfrm>
            <a:off x="1" y="3612989"/>
            <a:ext cx="10585657" cy="2697857"/>
          </a:xfrm>
          <a:prstGeom prst="rect">
            <a:avLst/>
          </a:prstGeom>
        </p:spPr>
      </p:pic>
    </p:spTree>
    <p:extLst>
      <p:ext uri="{BB962C8B-B14F-4D97-AF65-F5344CB8AC3E}">
        <p14:creationId xmlns:p14="http://schemas.microsoft.com/office/powerpoint/2010/main" val="14230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6153" name="Group 615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6154" name="Freeform: Shape 615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155" name="Rectangle 615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157" name="Rectangle 615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159" name="Isosceles Triangle 615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8729778B-4E06-A9A8-9A4F-C746BFDDBC39}"/>
              </a:ext>
            </a:extLst>
          </p:cNvPr>
          <p:cNvPicPr>
            <a:picLocks noChangeAspect="1"/>
          </p:cNvPicPr>
          <p:nvPr/>
        </p:nvPicPr>
        <p:blipFill>
          <a:blip r:embed="rId2"/>
          <a:stretch>
            <a:fillRect/>
          </a:stretch>
        </p:blipFill>
        <p:spPr>
          <a:xfrm>
            <a:off x="1892512" y="2497937"/>
            <a:ext cx="10047344" cy="1576630"/>
          </a:xfrm>
          <a:prstGeom prst="rect">
            <a:avLst/>
          </a:prstGeom>
        </p:spPr>
      </p:pic>
      <p:pic>
        <p:nvPicPr>
          <p:cNvPr id="6146" name="Picture 2" descr="Περιοδικό Κυβερνοασφάλειας των Ηνωμένων Πολιτειών">
            <a:hlinkClick r:id="rId3" tooltip="United States Cybersecurity Magazine"/>
            <a:extLst>
              <a:ext uri="{FF2B5EF4-FFF2-40B4-BE49-F238E27FC236}">
                <a16:creationId xmlns:a16="http://schemas.microsoft.com/office/drawing/2014/main" id="{C3374033-76B1-006B-E226-4701F4E44D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6021" y="772161"/>
            <a:ext cx="4092791" cy="1576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DA60D6-9D65-0948-9303-1406A675FB8D}"/>
              </a:ext>
            </a:extLst>
          </p:cNvPr>
          <p:cNvPicPr>
            <a:picLocks noChangeAspect="1"/>
          </p:cNvPicPr>
          <p:nvPr/>
        </p:nvPicPr>
        <p:blipFill>
          <a:blip r:embed="rId5"/>
          <a:stretch>
            <a:fillRect/>
          </a:stretch>
        </p:blipFill>
        <p:spPr>
          <a:xfrm>
            <a:off x="3053253" y="859647"/>
            <a:ext cx="10341127" cy="5072636"/>
          </a:xfrm>
          <a:prstGeom prst="rect">
            <a:avLst/>
          </a:prstGeom>
        </p:spPr>
      </p:pic>
      <p:sp>
        <p:nvSpPr>
          <p:cNvPr id="9" name="TextBox 8">
            <a:extLst>
              <a:ext uri="{FF2B5EF4-FFF2-40B4-BE49-F238E27FC236}">
                <a16:creationId xmlns:a16="http://schemas.microsoft.com/office/drawing/2014/main" id="{F0184C70-9DED-60FF-5824-CB03259C4231}"/>
              </a:ext>
            </a:extLst>
          </p:cNvPr>
          <p:cNvSpPr txBox="1"/>
          <p:nvPr/>
        </p:nvSpPr>
        <p:spPr>
          <a:xfrm>
            <a:off x="4065726" y="6223543"/>
            <a:ext cx="8507104" cy="1222386"/>
          </a:xfrm>
          <a:prstGeom prst="rect">
            <a:avLst/>
          </a:prstGeom>
          <a:noFill/>
        </p:spPr>
        <p:txBody>
          <a:bodyPr wrap="square">
            <a:spAutoFit/>
          </a:bodyPr>
          <a:lstStyle/>
          <a:p>
            <a:pPr defTabSz="932688">
              <a:spcAft>
                <a:spcPts val="720"/>
              </a:spcAft>
            </a:pPr>
            <a:r>
              <a:rPr lang="el" sz="1836">
                <a:solidFill>
                  <a:srgbClr val="333333"/>
                </a:solidFill>
                <a:latin typeface="Open Sans" panose="020B0606030504020204" pitchFamily="34" charset="0"/>
              </a:rPr>
              <a:t>Ο Jay Radcliffe της Boston Scientific, γνωστός για το hacking συσκευών, δηλώνει: «Τον περασμένο χρόνο γνωρίζω ότι αρκετοί άνθρωποι στην κοινότητα [κυβερνοασφάλειας] έχουν αυτοκτονήσει». Ο ίδιος ο Ράντκλιφ πάλεψε με την κατάθλιψη και αποφάσισε να μιλήσει για τον αγώνα του με την ψυχική ασθένεια στο Black Hat USA.</a:t>
            </a:r>
            <a:endParaRPr lang="nb-NO" sz="2160">
              <a:solidFill>
                <a:prstClr val="black"/>
              </a:solidFill>
              <a:latin typeface="Calibri" panose="020F0502020204030204"/>
            </a:endParaRPr>
          </a:p>
        </p:txBody>
      </p:sp>
      <p:grpSp>
        <p:nvGrpSpPr>
          <p:cNvPr id="2" name="Group 1">
            <a:extLst>
              <a:ext uri="{FF2B5EF4-FFF2-40B4-BE49-F238E27FC236}">
                <a16:creationId xmlns:a16="http://schemas.microsoft.com/office/drawing/2014/main" id="{AA492A7E-AC5D-9AA6-4DFF-B1152F7F5437}"/>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CDA371F-B84C-B322-617B-FA3EDB4536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364DD90A-57D2-7D92-9F31-5AE44FADB3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2809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BE0957DE-43C8-B78F-4A84-B1284B94C9FF}"/>
              </a:ext>
            </a:extLst>
          </p:cNvPr>
          <p:cNvPicPr>
            <a:picLocks noGrp="1" noChangeAspect="1"/>
          </p:cNvPicPr>
          <p:nvPr>
            <p:ph idx="1"/>
          </p:nvPr>
        </p:nvPicPr>
        <p:blipFill>
          <a:blip r:embed="rId3"/>
          <a:stretch>
            <a:fillRect/>
          </a:stretch>
        </p:blipFill>
        <p:spPr>
          <a:xfrm>
            <a:off x="1677002" y="548640"/>
            <a:ext cx="11276396" cy="7132320"/>
          </a:xfrm>
          <a:prstGeom prst="rect">
            <a:avLst/>
          </a:prstGeom>
        </p:spPr>
      </p:pic>
      <p:grpSp>
        <p:nvGrpSpPr>
          <p:cNvPr id="2" name="Group 1">
            <a:extLst>
              <a:ext uri="{FF2B5EF4-FFF2-40B4-BE49-F238E27FC236}">
                <a16:creationId xmlns:a16="http://schemas.microsoft.com/office/drawing/2014/main" id="{301287DF-3F8C-341B-3DCB-1C1BBC3A71E6}"/>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E7EC918-21F0-A5C2-761D-F5635759C1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5C57C1C-37A6-8C2E-737F-4C28C023AB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509276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1026" name="Picture 2">
            <a:extLst>
              <a:ext uri="{FF2B5EF4-FFF2-40B4-BE49-F238E27FC236}">
                <a16:creationId xmlns:a16="http://schemas.microsoft.com/office/drawing/2014/main" id="{6FD2D86D-1C94-D86E-B756-2865B2694D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 t="9091" r="24365"/>
          <a:stretch/>
        </p:blipFill>
        <p:spPr bwMode="auto">
          <a:xfrm>
            <a:off x="4228186" y="12"/>
            <a:ext cx="10402214" cy="82295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26A4C28-8CB9-D4A4-8136-2BF12F38345C}"/>
              </a:ext>
            </a:extLst>
          </p:cNvPr>
          <p:cNvSpPr>
            <a:spLocks noGrp="1"/>
          </p:cNvSpPr>
          <p:nvPr>
            <p:ph type="ctrTitle"/>
          </p:nvPr>
        </p:nvSpPr>
        <p:spPr>
          <a:xfrm>
            <a:off x="573577" y="1346836"/>
            <a:ext cx="4828032" cy="3844961"/>
          </a:xfrm>
        </p:spPr>
        <p:txBody>
          <a:bodyPr anchor="b">
            <a:normAutofit/>
          </a:bodyPr>
          <a:lstStyle/>
          <a:p>
            <a:pPr algn="l"/>
            <a:r>
              <a:rPr lang="el" sz="5760">
                <a:solidFill>
                  <a:schemeClr val="bg1"/>
                </a:solidFill>
              </a:rPr>
              <a:t>Αιτίες Προβλημάτων Ψυχικής Υγείας</a:t>
            </a:r>
          </a:p>
        </p:txBody>
      </p:sp>
      <p:sp>
        <p:nvSpPr>
          <p:cNvPr id="3" name="Subtitle 2">
            <a:extLst>
              <a:ext uri="{FF2B5EF4-FFF2-40B4-BE49-F238E27FC236}">
                <a16:creationId xmlns:a16="http://schemas.microsoft.com/office/drawing/2014/main" id="{B07C6393-85F6-B753-76D1-7FBAF877B48E}"/>
              </a:ext>
            </a:extLst>
          </p:cNvPr>
          <p:cNvSpPr>
            <a:spLocks noGrp="1"/>
          </p:cNvSpPr>
          <p:nvPr>
            <p:ph type="subTitle" idx="1"/>
          </p:nvPr>
        </p:nvSpPr>
        <p:spPr>
          <a:xfrm>
            <a:off x="573577" y="5847507"/>
            <a:ext cx="4828031" cy="1449769"/>
          </a:xfrm>
        </p:spPr>
        <p:txBody>
          <a:bodyPr>
            <a:normAutofit/>
          </a:bodyPr>
          <a:lstStyle/>
          <a:p>
            <a:pPr algn="l"/>
            <a:endParaRPr lang="nb-NO" sz="240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grpSp>
        <p:nvGrpSpPr>
          <p:cNvPr id="4" name="Group 3">
            <a:extLst>
              <a:ext uri="{FF2B5EF4-FFF2-40B4-BE49-F238E27FC236}">
                <a16:creationId xmlns:a16="http://schemas.microsoft.com/office/drawing/2014/main" id="{80DF7263-A800-47DC-259C-997EEB0B77CA}"/>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C7E052A0-EC67-92A1-D1BB-BAF6BA105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390AD7F-4152-4778-2E72-2E0AFA61D5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4319610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25</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0" name="Title 1">
            <a:extLst>
              <a:ext uri="{FF2B5EF4-FFF2-40B4-BE49-F238E27FC236}">
                <a16:creationId xmlns:a16="http://schemas.microsoft.com/office/drawing/2014/main" id="{04C92033-B58C-477F-B797-085DEBBDEE4A}"/>
              </a:ext>
            </a:extLst>
          </p:cNvPr>
          <p:cNvSpPr txBox="1">
            <a:spLocks/>
          </p:cNvSpPr>
          <p:nvPr/>
        </p:nvSpPr>
        <p:spPr>
          <a:xfrm>
            <a:off x="1146992" y="1394295"/>
            <a:ext cx="3457800" cy="608371"/>
          </a:xfrm>
          <a:prstGeom prst="rect">
            <a:avLst/>
          </a:prstGeom>
        </p:spPr>
        <p:txBody>
          <a:bodyPr vert="horz" wrap="none" lIns="0" tIns="0" rIns="0" bIns="0" rtlCol="0" anchor="t" anchorCtr="0">
            <a:normAutofit/>
          </a:bodyPr>
          <a:lstStyle/>
          <a:p>
            <a:pPr defTabSz="1097280">
              <a:spcBef>
                <a:spcPct val="0"/>
              </a:spcBef>
            </a:pPr>
            <a:r>
              <a:rPr lang="el" sz="3360" b="1" cap="all" spc="90">
                <a:solidFill>
                  <a:prstClr val="black"/>
                </a:solidFill>
                <a:latin typeface="Arial Narrow"/>
                <a:cs typeface="Arial Narrow"/>
              </a:rPr>
              <a:t>ΤΙ ΕΊΝΑΙ ΤΟ ΆΓΧΟΣ;</a:t>
            </a:r>
            <a:endParaRPr lang="en-US" sz="3360" b="1" i="1" cap="all" spc="90">
              <a:solidFill>
                <a:prstClr val="black"/>
              </a:solidFill>
              <a:latin typeface="Arial Narrow"/>
              <a:cs typeface="Arial Narrow"/>
            </a:endParaRPr>
          </a:p>
        </p:txBody>
      </p:sp>
      <p:sp>
        <p:nvSpPr>
          <p:cNvPr id="14" name="Title 1">
            <a:hlinkClick r:id="" action="ppaction://noaction"/>
            <a:extLst>
              <a:ext uri="{FF2B5EF4-FFF2-40B4-BE49-F238E27FC236}">
                <a16:creationId xmlns:a16="http://schemas.microsoft.com/office/drawing/2014/main" id="{F0DD0753-3E05-4868-B694-FA94F3164DE9}"/>
              </a:ext>
            </a:extLst>
          </p:cNvPr>
          <p:cNvSpPr txBox="1">
            <a:spLocks/>
          </p:cNvSpPr>
          <p:nvPr/>
        </p:nvSpPr>
        <p:spPr>
          <a:xfrm>
            <a:off x="1146992" y="2169213"/>
            <a:ext cx="7223514" cy="1716008"/>
          </a:xfrm>
          <a:prstGeom prst="rect">
            <a:avLst/>
          </a:prstGeom>
        </p:spPr>
        <p:txBody>
          <a:bodyPr vert="horz" wrap="none" lIns="0" tIns="0" rIns="0" bIns="0" rtlCol="0" anchor="t" anchorCtr="0">
            <a:noAutofit/>
          </a:bodyPr>
          <a:lstStyle/>
          <a:p>
            <a:pPr defTabSz="1097280">
              <a:spcBef>
                <a:spcPct val="0"/>
              </a:spcBef>
            </a:pPr>
            <a:r>
              <a:rPr lang="el" sz="3600" b="1" spc="60">
                <a:solidFill>
                  <a:srgbClr val="009ED5"/>
                </a:solidFill>
                <a:latin typeface="Arial Narrow"/>
                <a:cs typeface="Arial Narrow"/>
              </a:rPr>
              <a:t>Το άγχος είναι η «ανεπιθύμητη αντίδραση που έχουν οι άνθρωποι</a:t>
            </a:r>
            <a:br>
              <a:rPr lang="en-GB" sz="3600" b="1" spc="60">
                <a:solidFill>
                  <a:srgbClr val="009ED5"/>
                </a:solidFill>
                <a:latin typeface="Arial Narrow"/>
                <a:cs typeface="Arial Narrow"/>
              </a:rPr>
            </a:br>
            <a:r>
              <a:rPr lang="el" sz="3600" b="1" spc="60">
                <a:solidFill>
                  <a:srgbClr val="009ED5"/>
                </a:solidFill>
                <a:latin typeface="Arial Narrow"/>
                <a:cs typeface="Arial Narrow"/>
              </a:rPr>
              <a:t>στην υπερβολική πίεση ή σε άλλους</a:t>
            </a:r>
            <a:br>
              <a:rPr lang="en-GB" sz="3600" b="1" spc="60">
                <a:solidFill>
                  <a:srgbClr val="009ED5"/>
                </a:solidFill>
                <a:latin typeface="Arial Narrow"/>
                <a:cs typeface="Arial Narrow"/>
              </a:rPr>
            </a:br>
            <a:r>
              <a:rPr lang="el" sz="3600" b="1" spc="60">
                <a:solidFill>
                  <a:srgbClr val="009ED5"/>
                </a:solidFill>
                <a:latin typeface="Arial Narrow"/>
                <a:cs typeface="Arial Narrow"/>
              </a:rPr>
              <a:t>τύπους απαιτήσεων που τους επιβάλλονται».</a:t>
            </a:r>
            <a:endParaRPr lang="en-GB" sz="3600" b="1" i="1" spc="60">
              <a:solidFill>
                <a:srgbClr val="009ED5"/>
              </a:solidFill>
              <a:latin typeface="Arial Narrow"/>
              <a:cs typeface="Arial Narrow"/>
            </a:endParaRPr>
          </a:p>
        </p:txBody>
      </p:sp>
      <p:sp>
        <p:nvSpPr>
          <p:cNvPr id="15" name="Title 1">
            <a:hlinkClick r:id="" action="ppaction://noaction"/>
            <a:extLst>
              <a:ext uri="{FF2B5EF4-FFF2-40B4-BE49-F238E27FC236}">
                <a16:creationId xmlns:a16="http://schemas.microsoft.com/office/drawing/2014/main" id="{6BEF32D7-D0FC-4081-826C-A6A137293C3A}"/>
              </a:ext>
            </a:extLst>
          </p:cNvPr>
          <p:cNvSpPr txBox="1">
            <a:spLocks/>
          </p:cNvSpPr>
          <p:nvPr/>
        </p:nvSpPr>
        <p:spPr>
          <a:xfrm>
            <a:off x="4604793" y="4076521"/>
            <a:ext cx="3616336" cy="379224"/>
          </a:xfrm>
          <a:prstGeom prst="rect">
            <a:avLst/>
          </a:prstGeom>
        </p:spPr>
        <p:txBody>
          <a:bodyPr vert="horz" wrap="none" lIns="0" tIns="0" rIns="0" bIns="0" rtlCol="0" anchor="t" anchorCtr="0">
            <a:noAutofit/>
          </a:bodyPr>
          <a:lstStyle/>
          <a:p>
            <a:pPr defTabSz="1097280">
              <a:spcBef>
                <a:spcPct val="0"/>
              </a:spcBef>
            </a:pPr>
            <a:endParaRPr lang="en-GB" sz="1920" b="1" i="1" spc="60">
              <a:solidFill>
                <a:prstClr val="white">
                  <a:lumMod val="50000"/>
                </a:prstClr>
              </a:solidFill>
              <a:latin typeface="Arial Narrow"/>
              <a:cs typeface="Arial Narrow"/>
            </a:endParaRPr>
          </a:p>
        </p:txBody>
      </p:sp>
      <p:pic>
        <p:nvPicPr>
          <p:cNvPr id="3" name="Picture 2">
            <a:extLst>
              <a:ext uri="{FF2B5EF4-FFF2-40B4-BE49-F238E27FC236}">
                <a16:creationId xmlns:a16="http://schemas.microsoft.com/office/drawing/2014/main" id="{ABA52273-CB7B-4A16-8E76-A16387773E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1751" y="2011876"/>
            <a:ext cx="4780578" cy="4597322"/>
          </a:xfrm>
          <a:prstGeom prst="roundRect">
            <a:avLst>
              <a:gd name="adj" fmla="val 8594"/>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3113873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2" presetClass="entr" presetSubtype="4" accel="50000" decel="5000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8" name="Rectangle 8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90" name="Freeform: Shape 8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7463790"/>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384564" y="5825441"/>
            <a:ext cx="542506" cy="392479"/>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76579">
              <a:spcAft>
                <a:spcPts val="720"/>
              </a:spcAft>
              <a:defRPr/>
            </a:pPr>
            <a:fld id="{5FD45250-8870-034C-95D8-56645336F5DB}" type="slidenum">
              <a:rPr lang="en-US" sz="1507">
                <a:solidFill>
                  <a:srgbClr val="555555"/>
                </a:solidFill>
              </a:rPr>
              <a:pPr defTabSz="976579">
                <a:spcAft>
                  <a:spcPts val="720"/>
                </a:spcAft>
                <a:defRPr/>
              </a:pPr>
              <a:t>26</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43170" y="5853463"/>
            <a:ext cx="321508" cy="340028"/>
          </a:xfrm>
          <a:prstGeom prst="rect">
            <a:avLst/>
          </a:prstGeom>
        </p:spPr>
      </p:pic>
      <p:sp>
        <p:nvSpPr>
          <p:cNvPr id="31" name="Title 1">
            <a:extLst>
              <a:ext uri="{FF2B5EF4-FFF2-40B4-BE49-F238E27FC236}">
                <a16:creationId xmlns:a16="http://schemas.microsoft.com/office/drawing/2014/main" id="{16397BAC-F2D3-4969-A0C0-114470D3121D}"/>
              </a:ext>
            </a:extLst>
          </p:cNvPr>
          <p:cNvSpPr txBox="1">
            <a:spLocks/>
          </p:cNvSpPr>
          <p:nvPr/>
        </p:nvSpPr>
        <p:spPr>
          <a:xfrm>
            <a:off x="1774310" y="274320"/>
            <a:ext cx="3503711" cy="464714"/>
          </a:xfrm>
          <a:prstGeom prst="rect">
            <a:avLst/>
          </a:prstGeom>
        </p:spPr>
        <p:txBody>
          <a:bodyPr vert="horz" wrap="none" lIns="0" tIns="0" rIns="0" bIns="0" rtlCol="0" anchor="t" anchorCtr="0">
            <a:normAutofit/>
          </a:bodyPr>
          <a:lstStyle/>
          <a:p>
            <a:pPr defTabSz="976579">
              <a:spcBef>
                <a:spcPct val="0"/>
              </a:spcBef>
              <a:spcAft>
                <a:spcPts val="720"/>
              </a:spcAft>
            </a:pPr>
            <a:r>
              <a:rPr lang="el" sz="2990" b="1" cap="all" spc="80">
                <a:solidFill>
                  <a:prstClr val="black"/>
                </a:solidFill>
                <a:latin typeface="Arial Narrow"/>
              </a:rPr>
              <a:t>ΑΙΤΊΕΣ ΣΤΡΕΣ</a:t>
            </a:r>
            <a:endParaRPr lang="en-US" sz="3360" b="1" i="1" cap="all" spc="90">
              <a:solidFill>
                <a:prstClr val="black"/>
              </a:solidFill>
              <a:latin typeface="Arial Narrow"/>
              <a:cs typeface="Arial Narrow"/>
            </a:endParaRPr>
          </a:p>
        </p:txBody>
      </p:sp>
      <p:sp>
        <p:nvSpPr>
          <p:cNvPr id="32" name="Title 1">
            <a:hlinkClick r:id="" action="ppaction://noaction"/>
            <a:extLst>
              <a:ext uri="{FF2B5EF4-FFF2-40B4-BE49-F238E27FC236}">
                <a16:creationId xmlns:a16="http://schemas.microsoft.com/office/drawing/2014/main" id="{DBA143CC-28C7-4984-8BAF-63A6DF904EDC}"/>
              </a:ext>
            </a:extLst>
          </p:cNvPr>
          <p:cNvSpPr txBox="1">
            <a:spLocks/>
          </p:cNvSpPr>
          <p:nvPr/>
        </p:nvSpPr>
        <p:spPr>
          <a:xfrm>
            <a:off x="1774298" y="915820"/>
            <a:ext cx="4806792" cy="495600"/>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3845" b="1" spc="54">
                <a:solidFill>
                  <a:prstClr val="black"/>
                </a:solidFill>
                <a:latin typeface="Arial Narrow"/>
              </a:rPr>
              <a:t>Εργασία</a:t>
            </a:r>
            <a:endParaRPr lang="en-GB" sz="3360" b="1" spc="60">
              <a:solidFill>
                <a:prstClr val="black"/>
              </a:solidFill>
              <a:latin typeface="Arial Narrow"/>
              <a:cs typeface="Arial Narrow"/>
            </a:endParaRPr>
          </a:p>
        </p:txBody>
      </p:sp>
      <p:cxnSp>
        <p:nvCxnSpPr>
          <p:cNvPr id="33" name="Straight Connector 32">
            <a:extLst>
              <a:ext uri="{FF2B5EF4-FFF2-40B4-BE49-F238E27FC236}">
                <a16:creationId xmlns:a16="http://schemas.microsoft.com/office/drawing/2014/main" id="{B2A4CD58-A077-485C-A925-2050C76125D6}"/>
              </a:ext>
            </a:extLst>
          </p:cNvPr>
          <p:cNvCxnSpPr>
            <a:cxnSpLocks/>
          </p:cNvCxnSpPr>
          <p:nvPr/>
        </p:nvCxnSpPr>
        <p:spPr>
          <a:xfrm>
            <a:off x="1774301" y="1468688"/>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F49AD46F-125F-41F1-95A3-D869856227E9}"/>
              </a:ext>
            </a:extLst>
          </p:cNvPr>
          <p:cNvSpPr txBox="1">
            <a:spLocks/>
          </p:cNvSpPr>
          <p:nvPr/>
        </p:nvSpPr>
        <p:spPr>
          <a:xfrm>
            <a:off x="1774290" y="1589827"/>
            <a:ext cx="4806792" cy="466433"/>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00598D"/>
                </a:solidFill>
                <a:latin typeface="Arial Narrow"/>
              </a:rPr>
              <a:t> • </a:t>
            </a:r>
            <a:r>
              <a:rPr lang="el" sz="2990" b="1" spc="54">
                <a:solidFill>
                  <a:srgbClr val="00598D"/>
                </a:solidFill>
                <a:latin typeface="Arial Narrow"/>
              </a:rPr>
              <a:t>Οικονομικά </a:t>
            </a:r>
            <a:endParaRPr lang="en-GB" sz="3360" b="1" spc="60">
              <a:solidFill>
                <a:srgbClr val="009ED5"/>
              </a:solidFill>
              <a:latin typeface="Arial Narrow"/>
              <a:cs typeface="Arial Narrow"/>
            </a:endParaRPr>
          </a:p>
        </p:txBody>
      </p:sp>
      <p:cxnSp>
        <p:nvCxnSpPr>
          <p:cNvPr id="48" name="Straight Connector 47">
            <a:extLst>
              <a:ext uri="{FF2B5EF4-FFF2-40B4-BE49-F238E27FC236}">
                <a16:creationId xmlns:a16="http://schemas.microsoft.com/office/drawing/2014/main" id="{ADFB1BDE-BF1D-4B28-98E8-5488E7B62F1F}"/>
              </a:ext>
            </a:extLst>
          </p:cNvPr>
          <p:cNvCxnSpPr>
            <a:cxnSpLocks/>
          </p:cNvCxnSpPr>
          <p:nvPr/>
        </p:nvCxnSpPr>
        <p:spPr>
          <a:xfrm>
            <a:off x="1774294" y="2160170"/>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73AC0ABE-A221-4F5A-859C-3A88E229EEB2}"/>
              </a:ext>
            </a:extLst>
          </p:cNvPr>
          <p:cNvSpPr txBox="1">
            <a:spLocks/>
          </p:cNvSpPr>
          <p:nvPr/>
        </p:nvSpPr>
        <p:spPr>
          <a:xfrm>
            <a:off x="1774290" y="2275775"/>
            <a:ext cx="4806792" cy="513076"/>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Οικογένεια και φίλοι </a:t>
            </a:r>
            <a:endParaRPr lang="en-GB" sz="3360" b="1" spc="60">
              <a:solidFill>
                <a:srgbClr val="009ED5"/>
              </a:solidFill>
              <a:latin typeface="Arial Narrow"/>
              <a:cs typeface="Arial Narrow"/>
            </a:endParaRPr>
          </a:p>
        </p:txBody>
      </p:sp>
      <p:cxnSp>
        <p:nvCxnSpPr>
          <p:cNvPr id="50" name="Straight Connector 49">
            <a:extLst>
              <a:ext uri="{FF2B5EF4-FFF2-40B4-BE49-F238E27FC236}">
                <a16:creationId xmlns:a16="http://schemas.microsoft.com/office/drawing/2014/main" id="{91D785C3-9C2F-4216-AEEF-A83E7D637BB1}"/>
              </a:ext>
            </a:extLst>
          </p:cNvPr>
          <p:cNvCxnSpPr>
            <a:cxnSpLocks/>
          </p:cNvCxnSpPr>
          <p:nvPr/>
        </p:nvCxnSpPr>
        <p:spPr>
          <a:xfrm>
            <a:off x="1774294" y="2868343"/>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F9779888-AF7E-4C03-B038-C0053E7046A0}"/>
              </a:ext>
            </a:extLst>
          </p:cNvPr>
          <p:cNvSpPr txBox="1">
            <a:spLocks/>
          </p:cNvSpPr>
          <p:nvPr/>
        </p:nvSpPr>
        <p:spPr>
          <a:xfrm>
            <a:off x="1774283" y="3001579"/>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Σχέσεις</a:t>
            </a:r>
            <a:endParaRPr lang="en-GB" sz="3360" b="1" spc="60">
              <a:solidFill>
                <a:srgbClr val="009ED5"/>
              </a:solidFill>
              <a:latin typeface="Arial Narrow"/>
              <a:cs typeface="Arial Narrow"/>
            </a:endParaRPr>
          </a:p>
        </p:txBody>
      </p:sp>
      <p:cxnSp>
        <p:nvCxnSpPr>
          <p:cNvPr id="52" name="Straight Connector 51">
            <a:extLst>
              <a:ext uri="{FF2B5EF4-FFF2-40B4-BE49-F238E27FC236}">
                <a16:creationId xmlns:a16="http://schemas.microsoft.com/office/drawing/2014/main" id="{9E878706-534F-4F95-935D-9BD8A3C675DE}"/>
              </a:ext>
            </a:extLst>
          </p:cNvPr>
          <p:cNvCxnSpPr>
            <a:cxnSpLocks/>
          </p:cNvCxnSpPr>
          <p:nvPr/>
        </p:nvCxnSpPr>
        <p:spPr>
          <a:xfrm>
            <a:off x="1774287" y="3559825"/>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3F61CE4D-F6C6-4686-BE3C-D7C6587582AF}"/>
              </a:ext>
            </a:extLst>
          </p:cNvPr>
          <p:cNvSpPr txBox="1">
            <a:spLocks/>
          </p:cNvSpPr>
          <p:nvPr/>
        </p:nvSpPr>
        <p:spPr>
          <a:xfrm>
            <a:off x="1774306" y="3668986"/>
            <a:ext cx="4806792" cy="489402"/>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3845" b="1" spc="54">
                <a:solidFill>
                  <a:prstClr val="black"/>
                </a:solidFill>
                <a:latin typeface="Arial Narrow"/>
              </a:rPr>
              <a:t>Κακή σωματική υγεία</a:t>
            </a:r>
            <a:endParaRPr lang="en-GB" sz="3360" b="1" spc="60">
              <a:solidFill>
                <a:prstClr val="black"/>
              </a:solidFill>
              <a:latin typeface="Arial Narrow"/>
              <a:cs typeface="Arial Narrow"/>
            </a:endParaRPr>
          </a:p>
        </p:txBody>
      </p:sp>
      <p:cxnSp>
        <p:nvCxnSpPr>
          <p:cNvPr id="54" name="Straight Connector 53">
            <a:extLst>
              <a:ext uri="{FF2B5EF4-FFF2-40B4-BE49-F238E27FC236}">
                <a16:creationId xmlns:a16="http://schemas.microsoft.com/office/drawing/2014/main" id="{693B3749-A89D-45C6-A4E2-1E99CB5C6B1D}"/>
              </a:ext>
            </a:extLst>
          </p:cNvPr>
          <p:cNvCxnSpPr>
            <a:cxnSpLocks/>
          </p:cNvCxnSpPr>
          <p:nvPr/>
        </p:nvCxnSpPr>
        <p:spPr>
          <a:xfrm>
            <a:off x="1774310" y="4251307"/>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559A8AA0-A3C4-42EB-9A89-E0BBF323C45D}"/>
              </a:ext>
            </a:extLst>
          </p:cNvPr>
          <p:cNvSpPr txBox="1">
            <a:spLocks/>
          </p:cNvSpPr>
          <p:nvPr/>
        </p:nvSpPr>
        <p:spPr>
          <a:xfrm>
            <a:off x="7047163" y="915820"/>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Πένθος</a:t>
            </a:r>
            <a:endParaRPr lang="en-GB" sz="3360" b="1" spc="60">
              <a:solidFill>
                <a:srgbClr val="009ED5"/>
              </a:solidFill>
              <a:latin typeface="Arial Narrow"/>
              <a:cs typeface="Arial Narrow"/>
            </a:endParaRPr>
          </a:p>
        </p:txBody>
      </p:sp>
      <p:cxnSp>
        <p:nvCxnSpPr>
          <p:cNvPr id="56" name="Straight Connector 55">
            <a:extLst>
              <a:ext uri="{FF2B5EF4-FFF2-40B4-BE49-F238E27FC236}">
                <a16:creationId xmlns:a16="http://schemas.microsoft.com/office/drawing/2014/main" id="{DAAEF573-CFAC-4590-BC1C-60903BE0C71B}"/>
              </a:ext>
            </a:extLst>
          </p:cNvPr>
          <p:cNvCxnSpPr>
            <a:cxnSpLocks/>
          </p:cNvCxnSpPr>
          <p:nvPr/>
        </p:nvCxnSpPr>
        <p:spPr>
          <a:xfrm>
            <a:off x="7047167" y="1468688"/>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61CB211A-FC03-475B-8304-DE1E8153C39F}"/>
              </a:ext>
            </a:extLst>
          </p:cNvPr>
          <p:cNvSpPr txBox="1">
            <a:spLocks/>
          </p:cNvSpPr>
          <p:nvPr/>
        </p:nvSpPr>
        <p:spPr>
          <a:xfrm>
            <a:off x="7047181" y="1578483"/>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Διαζύγιο</a:t>
            </a:r>
            <a:endParaRPr lang="en-GB" sz="3360" b="1" spc="60">
              <a:solidFill>
                <a:srgbClr val="009ED5"/>
              </a:solidFill>
              <a:latin typeface="Arial Narrow"/>
              <a:cs typeface="Arial Narrow"/>
            </a:endParaRPr>
          </a:p>
        </p:txBody>
      </p:sp>
      <p:cxnSp>
        <p:nvCxnSpPr>
          <p:cNvPr id="58" name="Straight Connector 57">
            <a:extLst>
              <a:ext uri="{FF2B5EF4-FFF2-40B4-BE49-F238E27FC236}">
                <a16:creationId xmlns:a16="http://schemas.microsoft.com/office/drawing/2014/main" id="{8B94FDB9-0BDD-4375-AE2B-053748CD1ED0}"/>
              </a:ext>
            </a:extLst>
          </p:cNvPr>
          <p:cNvCxnSpPr>
            <a:cxnSpLocks/>
          </p:cNvCxnSpPr>
          <p:nvPr/>
        </p:nvCxnSpPr>
        <p:spPr>
          <a:xfrm>
            <a:off x="7047159" y="2160170"/>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Title 1">
            <a:hlinkClick r:id="" action="ppaction://noaction"/>
            <a:extLst>
              <a:ext uri="{FF2B5EF4-FFF2-40B4-BE49-F238E27FC236}">
                <a16:creationId xmlns:a16="http://schemas.microsoft.com/office/drawing/2014/main" id="{8498FDFD-2DD7-4BCB-85B3-1E30573F8D68}"/>
              </a:ext>
            </a:extLst>
          </p:cNvPr>
          <p:cNvSpPr txBox="1">
            <a:spLocks/>
          </p:cNvSpPr>
          <p:nvPr/>
        </p:nvSpPr>
        <p:spPr>
          <a:xfrm>
            <a:off x="7047156" y="2287216"/>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Ταξίδια </a:t>
            </a:r>
            <a:endParaRPr lang="en-GB" sz="3360" b="1" spc="60">
              <a:solidFill>
                <a:srgbClr val="009ED5"/>
              </a:solidFill>
              <a:latin typeface="Arial Narrow"/>
              <a:cs typeface="Arial Narrow"/>
            </a:endParaRPr>
          </a:p>
        </p:txBody>
      </p:sp>
      <p:cxnSp>
        <p:nvCxnSpPr>
          <p:cNvPr id="60" name="Straight Connector 59">
            <a:extLst>
              <a:ext uri="{FF2B5EF4-FFF2-40B4-BE49-F238E27FC236}">
                <a16:creationId xmlns:a16="http://schemas.microsoft.com/office/drawing/2014/main" id="{43C8C84D-328E-4484-831D-4B811A75216F}"/>
              </a:ext>
            </a:extLst>
          </p:cNvPr>
          <p:cNvCxnSpPr>
            <a:cxnSpLocks/>
          </p:cNvCxnSpPr>
          <p:nvPr/>
        </p:nvCxnSpPr>
        <p:spPr>
          <a:xfrm>
            <a:off x="7047159" y="2868343"/>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1" name="Title 1">
            <a:hlinkClick r:id="" action="ppaction://noaction"/>
            <a:extLst>
              <a:ext uri="{FF2B5EF4-FFF2-40B4-BE49-F238E27FC236}">
                <a16:creationId xmlns:a16="http://schemas.microsoft.com/office/drawing/2014/main" id="{D8A94A87-FC6D-4611-8632-D5EA730C586B}"/>
              </a:ext>
            </a:extLst>
          </p:cNvPr>
          <p:cNvSpPr txBox="1">
            <a:spLocks/>
          </p:cNvSpPr>
          <p:nvPr/>
        </p:nvSpPr>
        <p:spPr>
          <a:xfrm>
            <a:off x="7047148" y="2975637"/>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Μετακόμιση σπιτιού</a:t>
            </a:r>
            <a:endParaRPr lang="en-GB" sz="3360" b="1" spc="60">
              <a:solidFill>
                <a:srgbClr val="009ED5"/>
              </a:solidFill>
              <a:latin typeface="Arial Narrow"/>
              <a:cs typeface="Arial Narrow"/>
            </a:endParaRPr>
          </a:p>
        </p:txBody>
      </p:sp>
      <p:cxnSp>
        <p:nvCxnSpPr>
          <p:cNvPr id="62" name="Straight Connector 61">
            <a:extLst>
              <a:ext uri="{FF2B5EF4-FFF2-40B4-BE49-F238E27FC236}">
                <a16:creationId xmlns:a16="http://schemas.microsoft.com/office/drawing/2014/main" id="{8B4BB3FF-C382-46C1-B11C-F3894E800E8C}"/>
              </a:ext>
            </a:extLst>
          </p:cNvPr>
          <p:cNvCxnSpPr>
            <a:cxnSpLocks/>
          </p:cNvCxnSpPr>
          <p:nvPr/>
        </p:nvCxnSpPr>
        <p:spPr>
          <a:xfrm>
            <a:off x="7047152" y="3559825"/>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3" name="Title 1">
            <a:hlinkClick r:id="" action="ppaction://noaction"/>
            <a:extLst>
              <a:ext uri="{FF2B5EF4-FFF2-40B4-BE49-F238E27FC236}">
                <a16:creationId xmlns:a16="http://schemas.microsoft.com/office/drawing/2014/main" id="{36F6D71E-3760-4EAC-B83A-9C0D3B5A9694}"/>
              </a:ext>
            </a:extLst>
          </p:cNvPr>
          <p:cNvSpPr txBox="1">
            <a:spLocks/>
          </p:cNvSpPr>
          <p:nvPr/>
        </p:nvSpPr>
        <p:spPr>
          <a:xfrm>
            <a:off x="7047178" y="3681105"/>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Εκφοβισμός</a:t>
            </a:r>
            <a:endParaRPr lang="en-GB" sz="3360" b="1" spc="60">
              <a:solidFill>
                <a:srgbClr val="009ED5"/>
              </a:solidFill>
              <a:latin typeface="Arial Narrow"/>
              <a:cs typeface="Arial Narrow"/>
            </a:endParaRPr>
          </a:p>
        </p:txBody>
      </p:sp>
      <p:cxnSp>
        <p:nvCxnSpPr>
          <p:cNvPr id="64" name="Straight Connector 63">
            <a:extLst>
              <a:ext uri="{FF2B5EF4-FFF2-40B4-BE49-F238E27FC236}">
                <a16:creationId xmlns:a16="http://schemas.microsoft.com/office/drawing/2014/main" id="{D2925C28-A1E6-41CD-BA4A-2579AA78FBC6}"/>
              </a:ext>
            </a:extLst>
          </p:cNvPr>
          <p:cNvCxnSpPr>
            <a:cxnSpLocks/>
          </p:cNvCxnSpPr>
          <p:nvPr/>
        </p:nvCxnSpPr>
        <p:spPr>
          <a:xfrm>
            <a:off x="7047174" y="4251307"/>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Title 1">
            <a:hlinkClick r:id="" action="ppaction://noaction"/>
            <a:extLst>
              <a:ext uri="{FF2B5EF4-FFF2-40B4-BE49-F238E27FC236}">
                <a16:creationId xmlns:a16="http://schemas.microsoft.com/office/drawing/2014/main" id="{6D632677-0C4A-4654-B521-82F4380BEC08}"/>
              </a:ext>
            </a:extLst>
          </p:cNvPr>
          <p:cNvSpPr txBox="1">
            <a:spLocks/>
          </p:cNvSpPr>
          <p:nvPr/>
        </p:nvSpPr>
        <p:spPr>
          <a:xfrm>
            <a:off x="1774309" y="4379545"/>
            <a:ext cx="4806792" cy="4707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Κακή συμπεριφορά</a:t>
            </a:r>
            <a:endParaRPr lang="en-GB" sz="3360" b="1" spc="60">
              <a:solidFill>
                <a:srgbClr val="009ED5"/>
              </a:solidFill>
              <a:latin typeface="Arial Narrow"/>
              <a:cs typeface="Arial Narrow"/>
            </a:endParaRPr>
          </a:p>
        </p:txBody>
      </p:sp>
      <p:cxnSp>
        <p:nvCxnSpPr>
          <p:cNvPr id="79" name="Straight Connector 78">
            <a:extLst>
              <a:ext uri="{FF2B5EF4-FFF2-40B4-BE49-F238E27FC236}">
                <a16:creationId xmlns:a16="http://schemas.microsoft.com/office/drawing/2014/main" id="{E1FAD702-BE8A-4B48-8EA7-D3226FE9FF1A}"/>
              </a:ext>
            </a:extLst>
          </p:cNvPr>
          <p:cNvCxnSpPr>
            <a:cxnSpLocks/>
          </p:cNvCxnSpPr>
          <p:nvPr/>
        </p:nvCxnSpPr>
        <p:spPr>
          <a:xfrm>
            <a:off x="1774312" y="4958852"/>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Title 1">
            <a:hlinkClick r:id="" action="ppaction://noaction"/>
            <a:extLst>
              <a:ext uri="{FF2B5EF4-FFF2-40B4-BE49-F238E27FC236}">
                <a16:creationId xmlns:a16="http://schemas.microsoft.com/office/drawing/2014/main" id="{BD31CC04-FF8B-474C-A020-B7B443026B41}"/>
              </a:ext>
            </a:extLst>
          </p:cNvPr>
          <p:cNvSpPr txBox="1">
            <a:spLocks/>
          </p:cNvSpPr>
          <p:nvPr/>
        </p:nvSpPr>
        <p:spPr>
          <a:xfrm>
            <a:off x="7047181" y="4367530"/>
            <a:ext cx="4806792" cy="392474"/>
          </a:xfrm>
          <a:prstGeom prst="rect">
            <a:avLst/>
          </a:prstGeom>
        </p:spPr>
        <p:txBody>
          <a:bodyPr vert="horz" wrap="none" lIns="0" tIns="0" rIns="0" bIns="0" rtlCol="0" anchor="t" anchorCtr="0">
            <a:noAutofit/>
          </a:bodyPr>
          <a:lstStyle/>
          <a:p>
            <a:pPr defTabSz="976579">
              <a:spcBef>
                <a:spcPct val="0"/>
              </a:spcBef>
              <a:spcAft>
                <a:spcPts val="720"/>
              </a:spcAft>
            </a:pPr>
            <a:r>
              <a:rPr lang="el" sz="2990" spc="54">
                <a:solidFill>
                  <a:srgbClr val="555555"/>
                </a:solidFill>
                <a:latin typeface="Arial Narrow"/>
              </a:rPr>
              <a:t>•</a:t>
            </a:r>
            <a:r>
              <a:rPr lang="el" sz="2990" spc="54">
                <a:solidFill>
                  <a:srgbClr val="00598D"/>
                </a:solidFill>
                <a:latin typeface="Arial Narrow"/>
              </a:rPr>
              <a:t> </a:t>
            </a:r>
            <a:r>
              <a:rPr lang="el" sz="2990" b="1" spc="54">
                <a:solidFill>
                  <a:srgbClr val="00598D"/>
                </a:solidFill>
                <a:latin typeface="Arial Narrow"/>
              </a:rPr>
              <a:t>Προσωπικά θέματα</a:t>
            </a:r>
            <a:endParaRPr lang="en-GB" sz="3360" b="1" spc="60">
              <a:solidFill>
                <a:srgbClr val="009ED5"/>
              </a:solidFill>
              <a:latin typeface="Arial Narrow"/>
              <a:cs typeface="Arial Narrow"/>
            </a:endParaRPr>
          </a:p>
        </p:txBody>
      </p:sp>
      <p:cxnSp>
        <p:nvCxnSpPr>
          <p:cNvPr id="81" name="Straight Connector 80">
            <a:extLst>
              <a:ext uri="{FF2B5EF4-FFF2-40B4-BE49-F238E27FC236}">
                <a16:creationId xmlns:a16="http://schemas.microsoft.com/office/drawing/2014/main" id="{89777C33-1BDF-47F6-AAC1-AF0A28F655E0}"/>
              </a:ext>
            </a:extLst>
          </p:cNvPr>
          <p:cNvCxnSpPr>
            <a:cxnSpLocks/>
          </p:cNvCxnSpPr>
          <p:nvPr/>
        </p:nvCxnSpPr>
        <p:spPr>
          <a:xfrm>
            <a:off x="7047178" y="4958852"/>
            <a:ext cx="48067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35D7888-90D8-843A-D2BE-53F822EC348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BC1890D-13D3-5208-4BA2-86F08F6F97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61B4882-C295-49D7-AE05-042604204D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21755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10" presetClass="entr" presetSubtype="0" fill="hold"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par>
                                <p:cTn id="64" presetID="10" presetClass="entr" presetSubtype="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par>
                                <p:cTn id="88" presetID="10" presetClass="entr" presetSubtype="0" fill="hold"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500"/>
                                        <p:tgtEl>
                                          <p:spTgt spid="80"/>
                                        </p:tgtEl>
                                      </p:cBhvr>
                                    </p:animEffect>
                                  </p:childTnLst>
                                </p:cTn>
                              </p:par>
                              <p:par>
                                <p:cTn id="96" presetID="10" presetClass="entr" presetSubtype="0"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p:bldP spid="49" grpId="0"/>
      <p:bldP spid="51" grpId="0"/>
      <p:bldP spid="53" grpId="0"/>
      <p:bldP spid="55" grpId="0"/>
      <p:bldP spid="57" grpId="0"/>
      <p:bldP spid="59" grpId="0"/>
      <p:bldP spid="61" grpId="0"/>
      <p:bldP spid="63" grpId="0"/>
      <p:bldP spid="78" grpId="0"/>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27</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9" name="Title 1">
            <a:extLst>
              <a:ext uri="{FF2B5EF4-FFF2-40B4-BE49-F238E27FC236}">
                <a16:creationId xmlns:a16="http://schemas.microsoft.com/office/drawing/2014/main" id="{8323D15D-2224-4835-BA1C-14F11B8C0D5E}"/>
              </a:ext>
            </a:extLst>
          </p:cNvPr>
          <p:cNvSpPr txBox="1">
            <a:spLocks/>
          </p:cNvSpPr>
          <p:nvPr/>
        </p:nvSpPr>
        <p:spPr>
          <a:xfrm>
            <a:off x="2782406" y="1309568"/>
            <a:ext cx="4871580" cy="575386"/>
          </a:xfrm>
          <a:prstGeom prst="rect">
            <a:avLst/>
          </a:prstGeom>
        </p:spPr>
        <p:txBody>
          <a:bodyPr vert="horz" wrap="none" lIns="0" tIns="0" rIns="0" bIns="0" rtlCol="0" anchor="t" anchorCtr="0">
            <a:normAutofit/>
          </a:bodyPr>
          <a:lstStyle/>
          <a:p>
            <a:pPr defTabSz="1097280">
              <a:spcBef>
                <a:spcPct val="0"/>
              </a:spcBef>
            </a:pPr>
            <a:r>
              <a:rPr lang="el" sz="3360" b="1" cap="all" spc="90">
                <a:solidFill>
                  <a:prstClr val="black"/>
                </a:solidFill>
                <a:latin typeface="Arial Narrow"/>
                <a:cs typeface="Arial Narrow"/>
              </a:rPr>
              <a:t>ΟΙ ΕΠΙΠΤΏΣΕΙΣ ΤΟΥ ΣΤΡΕΣ</a:t>
            </a:r>
            <a:endParaRPr lang="en-US" sz="3360" b="1" i="1" cap="all" spc="90">
              <a:solidFill>
                <a:prstClr val="black"/>
              </a:solidFill>
              <a:latin typeface="Arial Narrow"/>
              <a:cs typeface="Arial Narrow"/>
            </a:endParaRPr>
          </a:p>
        </p:txBody>
      </p:sp>
      <p:sp>
        <p:nvSpPr>
          <p:cNvPr id="40" name="Title 1">
            <a:hlinkClick r:id="" action="ppaction://noaction"/>
            <a:extLst>
              <a:ext uri="{FF2B5EF4-FFF2-40B4-BE49-F238E27FC236}">
                <a16:creationId xmlns:a16="http://schemas.microsoft.com/office/drawing/2014/main" id="{285FE53D-E911-4ED6-A100-2EDC1AA4AA47}"/>
              </a:ext>
            </a:extLst>
          </p:cNvPr>
          <p:cNvSpPr txBox="1">
            <a:spLocks/>
          </p:cNvSpPr>
          <p:nvPr/>
        </p:nvSpPr>
        <p:spPr>
          <a:xfrm>
            <a:off x="2782410" y="2730122"/>
            <a:ext cx="3467674"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Ανήσυχος</a:t>
            </a:r>
          </a:p>
        </p:txBody>
      </p:sp>
      <p:cxnSp>
        <p:nvCxnSpPr>
          <p:cNvPr id="41" name="Straight Connector 40">
            <a:extLst>
              <a:ext uri="{FF2B5EF4-FFF2-40B4-BE49-F238E27FC236}">
                <a16:creationId xmlns:a16="http://schemas.microsoft.com/office/drawing/2014/main" id="{6A0F20A0-50F1-4687-8260-01246CEBF30F}"/>
              </a:ext>
            </a:extLst>
          </p:cNvPr>
          <p:cNvCxnSpPr>
            <a:cxnSpLocks/>
          </p:cNvCxnSpPr>
          <p:nvPr/>
        </p:nvCxnSpPr>
        <p:spPr>
          <a:xfrm>
            <a:off x="2782408" y="3317266"/>
            <a:ext cx="346767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C34296BB-27B4-42DF-A052-8426C2D4B92B}"/>
              </a:ext>
            </a:extLst>
          </p:cNvPr>
          <p:cNvSpPr txBox="1">
            <a:spLocks/>
          </p:cNvSpPr>
          <p:nvPr/>
        </p:nvSpPr>
        <p:spPr>
          <a:xfrm>
            <a:off x="2782409" y="2005690"/>
            <a:ext cx="8739031" cy="493141"/>
          </a:xfrm>
          <a:prstGeom prst="rect">
            <a:avLst/>
          </a:prstGeom>
        </p:spPr>
        <p:txBody>
          <a:bodyPr vert="horz" wrap="none" lIns="0" tIns="0" rIns="0" bIns="0" rtlCol="0" anchor="t" anchorCtr="0">
            <a:noAutofit/>
          </a:bodyPr>
          <a:lstStyle/>
          <a:p>
            <a:pPr defTabSz="1097280">
              <a:spcBef>
                <a:spcPct val="0"/>
              </a:spcBef>
            </a:pPr>
            <a:r>
              <a:rPr lang="el" sz="3360" b="1" spc="60">
                <a:solidFill>
                  <a:srgbClr val="009ED5"/>
                </a:solidFill>
                <a:latin typeface="Arial Narrow"/>
                <a:cs typeface="Arial Narrow"/>
              </a:rPr>
              <a:t>Πώς μπορεί να νιώθει κάποιος ψυχικά και συναισθηματικά:</a:t>
            </a:r>
          </a:p>
        </p:txBody>
      </p:sp>
      <p:sp>
        <p:nvSpPr>
          <p:cNvPr id="43" name="Title 1">
            <a:hlinkClick r:id="" action="ppaction://noaction"/>
            <a:extLst>
              <a:ext uri="{FF2B5EF4-FFF2-40B4-BE49-F238E27FC236}">
                <a16:creationId xmlns:a16="http://schemas.microsoft.com/office/drawing/2014/main" id="{DCEC38D6-7DBA-4E5E-98A7-7DE87F2E09F2}"/>
              </a:ext>
            </a:extLst>
          </p:cNvPr>
          <p:cNvSpPr txBox="1">
            <a:spLocks/>
          </p:cNvSpPr>
          <p:nvPr/>
        </p:nvSpPr>
        <p:spPr>
          <a:xfrm>
            <a:off x="2782408" y="3460512"/>
            <a:ext cx="3467675"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Χαμηλή αυτοεκτίμηση</a:t>
            </a:r>
          </a:p>
        </p:txBody>
      </p:sp>
      <p:cxnSp>
        <p:nvCxnSpPr>
          <p:cNvPr id="44" name="Straight Connector 43">
            <a:extLst>
              <a:ext uri="{FF2B5EF4-FFF2-40B4-BE49-F238E27FC236}">
                <a16:creationId xmlns:a16="http://schemas.microsoft.com/office/drawing/2014/main" id="{E589348C-BC8B-4A26-98FA-86945E18B378}"/>
              </a:ext>
            </a:extLst>
          </p:cNvPr>
          <p:cNvCxnSpPr>
            <a:cxnSpLocks/>
          </p:cNvCxnSpPr>
          <p:nvPr/>
        </p:nvCxnSpPr>
        <p:spPr>
          <a:xfrm>
            <a:off x="2782409" y="4068968"/>
            <a:ext cx="346767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5" name="Title 1">
            <a:hlinkClick r:id="" action="ppaction://noaction"/>
            <a:extLst>
              <a:ext uri="{FF2B5EF4-FFF2-40B4-BE49-F238E27FC236}">
                <a16:creationId xmlns:a16="http://schemas.microsoft.com/office/drawing/2014/main" id="{3040F149-19ED-493E-B82B-F0B1E73B0F84}"/>
              </a:ext>
            </a:extLst>
          </p:cNvPr>
          <p:cNvSpPr txBox="1">
            <a:spLocks/>
          </p:cNvSpPr>
          <p:nvPr/>
        </p:nvSpPr>
        <p:spPr>
          <a:xfrm>
            <a:off x="2782405" y="4222466"/>
            <a:ext cx="3467678"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Συγκλονισμένος</a:t>
            </a:r>
          </a:p>
        </p:txBody>
      </p:sp>
      <p:cxnSp>
        <p:nvCxnSpPr>
          <p:cNvPr id="46" name="Straight Connector 45">
            <a:extLst>
              <a:ext uri="{FF2B5EF4-FFF2-40B4-BE49-F238E27FC236}">
                <a16:creationId xmlns:a16="http://schemas.microsoft.com/office/drawing/2014/main" id="{3367D77B-042B-47FA-9230-449501E6BF39}"/>
              </a:ext>
            </a:extLst>
          </p:cNvPr>
          <p:cNvCxnSpPr>
            <a:cxnSpLocks/>
          </p:cNvCxnSpPr>
          <p:nvPr/>
        </p:nvCxnSpPr>
        <p:spPr>
          <a:xfrm>
            <a:off x="2782407" y="4830923"/>
            <a:ext cx="346767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B8DB9A2A-44C7-44B3-9CC1-797AAEBC89BC}"/>
              </a:ext>
            </a:extLst>
          </p:cNvPr>
          <p:cNvSpPr txBox="1">
            <a:spLocks/>
          </p:cNvSpPr>
          <p:nvPr/>
        </p:nvSpPr>
        <p:spPr>
          <a:xfrm>
            <a:off x="2782410" y="4964355"/>
            <a:ext cx="3467674"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Θυμωμένος </a:t>
            </a:r>
          </a:p>
        </p:txBody>
      </p:sp>
      <p:cxnSp>
        <p:nvCxnSpPr>
          <p:cNvPr id="48" name="Straight Connector 47">
            <a:extLst>
              <a:ext uri="{FF2B5EF4-FFF2-40B4-BE49-F238E27FC236}">
                <a16:creationId xmlns:a16="http://schemas.microsoft.com/office/drawing/2014/main" id="{2A758CF2-4CE4-4F39-9956-410B767510F1}"/>
              </a:ext>
            </a:extLst>
          </p:cNvPr>
          <p:cNvCxnSpPr>
            <a:cxnSpLocks/>
          </p:cNvCxnSpPr>
          <p:nvPr/>
        </p:nvCxnSpPr>
        <p:spPr>
          <a:xfrm>
            <a:off x="2782410" y="5570905"/>
            <a:ext cx="346767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DD2497C8-C086-409F-A46D-2EF88151D8B2}"/>
              </a:ext>
            </a:extLst>
          </p:cNvPr>
          <p:cNvSpPr txBox="1">
            <a:spLocks/>
          </p:cNvSpPr>
          <p:nvPr/>
        </p:nvSpPr>
        <p:spPr>
          <a:xfrm>
            <a:off x="2782405" y="5720802"/>
            <a:ext cx="3467674"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Λυπημένος </a:t>
            </a:r>
          </a:p>
        </p:txBody>
      </p:sp>
      <p:cxnSp>
        <p:nvCxnSpPr>
          <p:cNvPr id="50" name="Straight Connector 49">
            <a:extLst>
              <a:ext uri="{FF2B5EF4-FFF2-40B4-BE49-F238E27FC236}">
                <a16:creationId xmlns:a16="http://schemas.microsoft.com/office/drawing/2014/main" id="{D501D5E0-7961-49FC-A7E1-26175F7E1292}"/>
              </a:ext>
            </a:extLst>
          </p:cNvPr>
          <p:cNvCxnSpPr>
            <a:cxnSpLocks/>
          </p:cNvCxnSpPr>
          <p:nvPr/>
        </p:nvCxnSpPr>
        <p:spPr>
          <a:xfrm>
            <a:off x="2782405" y="6328681"/>
            <a:ext cx="346767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8C4C9224-7087-4FFD-A99A-A684804C13B1}"/>
              </a:ext>
            </a:extLst>
          </p:cNvPr>
          <p:cNvSpPr txBox="1">
            <a:spLocks/>
          </p:cNvSpPr>
          <p:nvPr/>
        </p:nvSpPr>
        <p:spPr>
          <a:xfrm>
            <a:off x="6888046" y="2745447"/>
            <a:ext cx="4236001"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Συνεχής ανησυχία</a:t>
            </a:r>
          </a:p>
        </p:txBody>
      </p:sp>
      <p:cxnSp>
        <p:nvCxnSpPr>
          <p:cNvPr id="52" name="Straight Connector 51">
            <a:extLst>
              <a:ext uri="{FF2B5EF4-FFF2-40B4-BE49-F238E27FC236}">
                <a16:creationId xmlns:a16="http://schemas.microsoft.com/office/drawing/2014/main" id="{C7F8AF29-409E-4AAB-9E8B-690967D8AC22}"/>
              </a:ext>
            </a:extLst>
          </p:cNvPr>
          <p:cNvCxnSpPr>
            <a:cxnSpLocks/>
          </p:cNvCxnSpPr>
          <p:nvPr/>
        </p:nvCxnSpPr>
        <p:spPr>
          <a:xfrm>
            <a:off x="6888045" y="3315751"/>
            <a:ext cx="423600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842C88A2-2109-4AE2-A996-3ACF421387E9}"/>
              </a:ext>
            </a:extLst>
          </p:cNvPr>
          <p:cNvSpPr txBox="1">
            <a:spLocks/>
          </p:cNvSpPr>
          <p:nvPr/>
        </p:nvSpPr>
        <p:spPr>
          <a:xfrm>
            <a:off x="6888045" y="3460327"/>
            <a:ext cx="4236001"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Έλλειψη συγκέντρωσης</a:t>
            </a:r>
          </a:p>
        </p:txBody>
      </p:sp>
      <p:cxnSp>
        <p:nvCxnSpPr>
          <p:cNvPr id="54" name="Straight Connector 53">
            <a:extLst>
              <a:ext uri="{FF2B5EF4-FFF2-40B4-BE49-F238E27FC236}">
                <a16:creationId xmlns:a16="http://schemas.microsoft.com/office/drawing/2014/main" id="{D5B17311-A4F1-44E3-A282-C913DAD2F1B0}"/>
              </a:ext>
            </a:extLst>
          </p:cNvPr>
          <p:cNvCxnSpPr>
            <a:cxnSpLocks/>
          </p:cNvCxnSpPr>
          <p:nvPr/>
        </p:nvCxnSpPr>
        <p:spPr>
          <a:xfrm>
            <a:off x="6888046" y="4081543"/>
            <a:ext cx="423600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C6304CBB-D969-4123-AF90-744DE2B869CA}"/>
              </a:ext>
            </a:extLst>
          </p:cNvPr>
          <p:cNvSpPr txBox="1">
            <a:spLocks/>
          </p:cNvSpPr>
          <p:nvPr/>
        </p:nvSpPr>
        <p:spPr>
          <a:xfrm>
            <a:off x="6888043" y="4235041"/>
            <a:ext cx="4236001"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Δυσκολία στη λήψη αποφάσεων</a:t>
            </a:r>
          </a:p>
        </p:txBody>
      </p:sp>
      <p:cxnSp>
        <p:nvCxnSpPr>
          <p:cNvPr id="56" name="Straight Connector 55">
            <a:extLst>
              <a:ext uri="{FF2B5EF4-FFF2-40B4-BE49-F238E27FC236}">
                <a16:creationId xmlns:a16="http://schemas.microsoft.com/office/drawing/2014/main" id="{3FDFD2CE-AD9B-4EDC-8426-B9BECC4CAC35}"/>
              </a:ext>
            </a:extLst>
          </p:cNvPr>
          <p:cNvCxnSpPr>
            <a:cxnSpLocks/>
          </p:cNvCxnSpPr>
          <p:nvPr/>
        </p:nvCxnSpPr>
        <p:spPr>
          <a:xfrm>
            <a:off x="6888043" y="4843498"/>
            <a:ext cx="423600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96F7E253-EE04-4302-AB34-9438145171E3}"/>
              </a:ext>
            </a:extLst>
          </p:cNvPr>
          <p:cNvSpPr txBox="1">
            <a:spLocks/>
          </p:cNvSpPr>
          <p:nvPr/>
        </p:nvSpPr>
        <p:spPr>
          <a:xfrm>
            <a:off x="6888046" y="4988360"/>
            <a:ext cx="4235996"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Αγωνιστικές σκέψεις</a:t>
            </a:r>
          </a:p>
        </p:txBody>
      </p:sp>
      <p:cxnSp>
        <p:nvCxnSpPr>
          <p:cNvPr id="58" name="Straight Connector 57">
            <a:extLst>
              <a:ext uri="{FF2B5EF4-FFF2-40B4-BE49-F238E27FC236}">
                <a16:creationId xmlns:a16="http://schemas.microsoft.com/office/drawing/2014/main" id="{F78AE4C5-DE5A-4380-8D53-FD8E5DE70B5F}"/>
              </a:ext>
            </a:extLst>
          </p:cNvPr>
          <p:cNvCxnSpPr>
            <a:cxnSpLocks/>
          </p:cNvCxnSpPr>
          <p:nvPr/>
        </p:nvCxnSpPr>
        <p:spPr>
          <a:xfrm>
            <a:off x="6888048" y="5583480"/>
            <a:ext cx="423600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Title 1">
            <a:hlinkClick r:id="" action="ppaction://noaction"/>
            <a:extLst>
              <a:ext uri="{FF2B5EF4-FFF2-40B4-BE49-F238E27FC236}">
                <a16:creationId xmlns:a16="http://schemas.microsoft.com/office/drawing/2014/main" id="{C61A475C-F7F2-435E-B3E0-428D8B63962F}"/>
              </a:ext>
            </a:extLst>
          </p:cNvPr>
          <p:cNvSpPr txBox="1">
            <a:spLocks/>
          </p:cNvSpPr>
          <p:nvPr/>
        </p:nvSpPr>
        <p:spPr>
          <a:xfrm>
            <a:off x="6890423" y="5746136"/>
            <a:ext cx="4233619" cy="4931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Απογοήτευση</a:t>
            </a:r>
          </a:p>
        </p:txBody>
      </p:sp>
      <p:cxnSp>
        <p:nvCxnSpPr>
          <p:cNvPr id="60" name="Straight Connector 59">
            <a:extLst>
              <a:ext uri="{FF2B5EF4-FFF2-40B4-BE49-F238E27FC236}">
                <a16:creationId xmlns:a16="http://schemas.microsoft.com/office/drawing/2014/main" id="{BA915CA8-C219-47A5-AD4B-E0DD0E08EBB2}"/>
              </a:ext>
            </a:extLst>
          </p:cNvPr>
          <p:cNvCxnSpPr>
            <a:cxnSpLocks/>
          </p:cNvCxnSpPr>
          <p:nvPr/>
        </p:nvCxnSpPr>
        <p:spPr>
          <a:xfrm>
            <a:off x="6890424" y="6341256"/>
            <a:ext cx="423600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70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0"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par>
                                <p:cTn id="84" presetID="10" presetClass="entr" presetSubtype="0" fill="hold"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5" grpId="0"/>
      <p:bldP spid="47" grpId="0"/>
      <p:bldP spid="49" grpId="0"/>
      <p:bldP spid="51" grpId="0"/>
      <p:bldP spid="53" grpId="0"/>
      <p:bldP spid="55" grpId="0"/>
      <p:bldP spid="57" grpId="0"/>
      <p:bldP spid="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28</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3"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33" name="Title 1">
            <a:extLst>
              <a:ext uri="{FF2B5EF4-FFF2-40B4-BE49-F238E27FC236}">
                <a16:creationId xmlns:a16="http://schemas.microsoft.com/office/drawing/2014/main" id="{C3A25771-EE1C-43DA-A0A4-908011F9CF18}"/>
              </a:ext>
            </a:extLst>
          </p:cNvPr>
          <p:cNvSpPr txBox="1">
            <a:spLocks/>
          </p:cNvSpPr>
          <p:nvPr/>
        </p:nvSpPr>
        <p:spPr>
          <a:xfrm>
            <a:off x="2293923" y="1309568"/>
            <a:ext cx="6254653" cy="575386"/>
          </a:xfrm>
          <a:prstGeom prst="rect">
            <a:avLst/>
          </a:prstGeom>
        </p:spPr>
        <p:txBody>
          <a:bodyPr vert="horz" wrap="none" lIns="0" tIns="0" rIns="0" bIns="0" rtlCol="0" anchor="t" anchorCtr="0">
            <a:normAutofit/>
          </a:bodyPr>
          <a:lstStyle/>
          <a:p>
            <a:pPr defTabSz="1097280">
              <a:spcBef>
                <a:spcPct val="0"/>
              </a:spcBef>
            </a:pPr>
            <a:r>
              <a:rPr lang="el" sz="3360" b="1" cap="all" spc="90">
                <a:solidFill>
                  <a:prstClr val="black"/>
                </a:solidFill>
                <a:latin typeface="Arial Narrow"/>
                <a:cs typeface="Arial Narrow"/>
              </a:rPr>
              <a:t>ΟΙ ΕΠΙΠΤΩΣΕΙΣ ΤΟΥ ΣΤΡΕΣ </a:t>
            </a:r>
            <a:r>
              <a:rPr lang="el" sz="1920" b="1" i="1" cap="all" spc="90">
                <a:solidFill>
                  <a:prstClr val="black"/>
                </a:solidFill>
                <a:latin typeface="Arial Narrow"/>
                <a:cs typeface="Arial Narrow"/>
              </a:rPr>
              <a:t>συνεχίζονται</a:t>
            </a:r>
            <a:endParaRPr lang="en-US" sz="3360" b="1" i="1" cap="all" spc="90">
              <a:solidFill>
                <a:prstClr val="black"/>
              </a:solidFill>
              <a:latin typeface="Arial Narrow"/>
              <a:cs typeface="Arial Narrow"/>
            </a:endParaRPr>
          </a:p>
        </p:txBody>
      </p:sp>
      <p:sp>
        <p:nvSpPr>
          <p:cNvPr id="34" name="Title 1">
            <a:hlinkClick r:id="" action="ppaction://noaction"/>
            <a:extLst>
              <a:ext uri="{FF2B5EF4-FFF2-40B4-BE49-F238E27FC236}">
                <a16:creationId xmlns:a16="http://schemas.microsoft.com/office/drawing/2014/main" id="{488B76AB-64C5-410B-9329-71EDD4043C0D}"/>
              </a:ext>
            </a:extLst>
          </p:cNvPr>
          <p:cNvSpPr txBox="1">
            <a:spLocks/>
          </p:cNvSpPr>
          <p:nvPr/>
        </p:nvSpPr>
        <p:spPr>
          <a:xfrm>
            <a:off x="2293928" y="2005690"/>
            <a:ext cx="3134720" cy="493141"/>
          </a:xfrm>
          <a:prstGeom prst="rect">
            <a:avLst/>
          </a:prstGeom>
        </p:spPr>
        <p:txBody>
          <a:bodyPr vert="horz" wrap="none" lIns="0" tIns="0" rIns="0" bIns="0" rtlCol="0" anchor="t" anchorCtr="0">
            <a:noAutofit/>
          </a:bodyPr>
          <a:lstStyle/>
          <a:p>
            <a:pPr defTabSz="1097280">
              <a:spcBef>
                <a:spcPct val="0"/>
              </a:spcBef>
            </a:pPr>
            <a:r>
              <a:rPr lang="el" sz="3360" b="1" spc="60">
                <a:solidFill>
                  <a:srgbClr val="009ED5"/>
                </a:solidFill>
                <a:latin typeface="Arial Narrow"/>
                <a:cs typeface="Arial Narrow"/>
              </a:rPr>
              <a:t>Φυσικές επιπτώσεις: </a:t>
            </a:r>
          </a:p>
        </p:txBody>
      </p:sp>
      <p:sp>
        <p:nvSpPr>
          <p:cNvPr id="36" name="Title 1">
            <a:hlinkClick r:id="" action="ppaction://noaction"/>
            <a:extLst>
              <a:ext uri="{FF2B5EF4-FFF2-40B4-BE49-F238E27FC236}">
                <a16:creationId xmlns:a16="http://schemas.microsoft.com/office/drawing/2014/main" id="{21A499DA-B144-4AA0-9585-47A794169D4E}"/>
              </a:ext>
            </a:extLst>
          </p:cNvPr>
          <p:cNvSpPr txBox="1">
            <a:spLocks/>
          </p:cNvSpPr>
          <p:nvPr/>
        </p:nvSpPr>
        <p:spPr>
          <a:xfrm>
            <a:off x="7003573" y="2010242"/>
            <a:ext cx="3709345" cy="493141"/>
          </a:xfrm>
          <a:prstGeom prst="rect">
            <a:avLst/>
          </a:prstGeom>
        </p:spPr>
        <p:txBody>
          <a:bodyPr vert="horz" wrap="none" lIns="0" tIns="0" rIns="0" bIns="0" rtlCol="0" anchor="t" anchorCtr="0">
            <a:noAutofit/>
          </a:bodyPr>
          <a:lstStyle/>
          <a:p>
            <a:pPr defTabSz="1097280">
              <a:spcBef>
                <a:spcPct val="0"/>
              </a:spcBef>
            </a:pPr>
            <a:r>
              <a:rPr lang="el" sz="3360" b="1" spc="60">
                <a:solidFill>
                  <a:srgbClr val="009ED5"/>
                </a:solidFill>
                <a:latin typeface="Arial Narrow"/>
                <a:cs typeface="Arial Narrow"/>
              </a:rPr>
              <a:t>Συμπεριφορικές επιπτώσεις:</a:t>
            </a:r>
          </a:p>
        </p:txBody>
      </p:sp>
      <p:sp>
        <p:nvSpPr>
          <p:cNvPr id="37" name="Title 1">
            <a:hlinkClick r:id="" action="ppaction://noaction"/>
            <a:extLst>
              <a:ext uri="{FF2B5EF4-FFF2-40B4-BE49-F238E27FC236}">
                <a16:creationId xmlns:a16="http://schemas.microsoft.com/office/drawing/2014/main" id="{B9627FD1-2288-422C-A84C-EB9624FB2667}"/>
              </a:ext>
            </a:extLst>
          </p:cNvPr>
          <p:cNvSpPr txBox="1">
            <a:spLocks/>
          </p:cNvSpPr>
          <p:nvPr/>
        </p:nvSpPr>
        <p:spPr>
          <a:xfrm>
            <a:off x="2293932" y="2730122"/>
            <a:ext cx="4189885" cy="431532"/>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Πονοκέφαλοι</a:t>
            </a:r>
          </a:p>
        </p:txBody>
      </p:sp>
      <p:cxnSp>
        <p:nvCxnSpPr>
          <p:cNvPr id="38" name="Straight Connector 37">
            <a:extLst>
              <a:ext uri="{FF2B5EF4-FFF2-40B4-BE49-F238E27FC236}">
                <a16:creationId xmlns:a16="http://schemas.microsoft.com/office/drawing/2014/main" id="{A7ACA9E7-2C6B-4868-B37F-F3F7F40ADB90}"/>
              </a:ext>
            </a:extLst>
          </p:cNvPr>
          <p:cNvCxnSpPr>
            <a:cxnSpLocks/>
          </p:cNvCxnSpPr>
          <p:nvPr/>
        </p:nvCxnSpPr>
        <p:spPr>
          <a:xfrm>
            <a:off x="2293930" y="3243276"/>
            <a:ext cx="418988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Title 1">
            <a:hlinkClick r:id="" action="ppaction://noaction"/>
            <a:extLst>
              <a:ext uri="{FF2B5EF4-FFF2-40B4-BE49-F238E27FC236}">
                <a16:creationId xmlns:a16="http://schemas.microsoft.com/office/drawing/2014/main" id="{EB0ECBBE-DA1B-4AA1-9FFA-F745C2C536A3}"/>
              </a:ext>
            </a:extLst>
          </p:cNvPr>
          <p:cNvSpPr txBox="1">
            <a:spLocks/>
          </p:cNvSpPr>
          <p:nvPr/>
        </p:nvSpPr>
        <p:spPr>
          <a:xfrm>
            <a:off x="2293932" y="3368287"/>
            <a:ext cx="4189884" cy="425006"/>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Κούραση</a:t>
            </a:r>
          </a:p>
        </p:txBody>
      </p:sp>
      <p:cxnSp>
        <p:nvCxnSpPr>
          <p:cNvPr id="40" name="Straight Connector 39">
            <a:extLst>
              <a:ext uri="{FF2B5EF4-FFF2-40B4-BE49-F238E27FC236}">
                <a16:creationId xmlns:a16="http://schemas.microsoft.com/office/drawing/2014/main" id="{2B49A673-2B6D-409E-9D91-D0AFB0EF48CD}"/>
              </a:ext>
            </a:extLst>
          </p:cNvPr>
          <p:cNvCxnSpPr>
            <a:cxnSpLocks/>
          </p:cNvCxnSpPr>
          <p:nvPr/>
        </p:nvCxnSpPr>
        <p:spPr>
          <a:xfrm>
            <a:off x="2293931" y="3889355"/>
            <a:ext cx="418988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itle 1">
            <a:hlinkClick r:id="" action="ppaction://noaction"/>
            <a:extLst>
              <a:ext uri="{FF2B5EF4-FFF2-40B4-BE49-F238E27FC236}">
                <a16:creationId xmlns:a16="http://schemas.microsoft.com/office/drawing/2014/main" id="{FF9A1BD6-051B-4AAC-83DA-26A066C3D9CE}"/>
              </a:ext>
            </a:extLst>
          </p:cNvPr>
          <p:cNvSpPr txBox="1">
            <a:spLocks/>
          </p:cNvSpPr>
          <p:nvPr/>
        </p:nvSpPr>
        <p:spPr>
          <a:xfrm>
            <a:off x="2293927" y="4016984"/>
            <a:ext cx="4189884" cy="458254"/>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Μυϊκή ένταση και πόνος στο στήθος</a:t>
            </a:r>
          </a:p>
        </p:txBody>
      </p:sp>
      <p:cxnSp>
        <p:nvCxnSpPr>
          <p:cNvPr id="43" name="Straight Connector 42">
            <a:extLst>
              <a:ext uri="{FF2B5EF4-FFF2-40B4-BE49-F238E27FC236}">
                <a16:creationId xmlns:a16="http://schemas.microsoft.com/office/drawing/2014/main" id="{610AEE66-539B-4B4A-9A2E-70D58388750B}"/>
              </a:ext>
            </a:extLst>
          </p:cNvPr>
          <p:cNvCxnSpPr>
            <a:cxnSpLocks/>
          </p:cNvCxnSpPr>
          <p:nvPr/>
        </p:nvCxnSpPr>
        <p:spPr>
          <a:xfrm>
            <a:off x="2293928" y="4542422"/>
            <a:ext cx="41898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36901C75-0A2E-4B93-8E9B-F4A478D754C4}"/>
              </a:ext>
            </a:extLst>
          </p:cNvPr>
          <p:cNvSpPr txBox="1">
            <a:spLocks/>
          </p:cNvSpPr>
          <p:nvPr/>
        </p:nvSpPr>
        <p:spPr>
          <a:xfrm>
            <a:off x="2293937" y="4660516"/>
            <a:ext cx="4189874" cy="448826"/>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prstClr val="black"/>
                </a:solidFill>
                <a:latin typeface="Arial Narrow"/>
                <a:cs typeface="Arial Narrow"/>
              </a:rPr>
              <a:t>Ναυτία και ζάλη</a:t>
            </a:r>
          </a:p>
        </p:txBody>
      </p:sp>
      <p:cxnSp>
        <p:nvCxnSpPr>
          <p:cNvPr id="45" name="Straight Connector 44">
            <a:extLst>
              <a:ext uri="{FF2B5EF4-FFF2-40B4-BE49-F238E27FC236}">
                <a16:creationId xmlns:a16="http://schemas.microsoft.com/office/drawing/2014/main" id="{F94630DC-F361-4E47-A29E-B91A688C0337}"/>
              </a:ext>
            </a:extLst>
          </p:cNvPr>
          <p:cNvCxnSpPr>
            <a:cxnSpLocks/>
          </p:cNvCxnSpPr>
          <p:nvPr/>
        </p:nvCxnSpPr>
        <p:spPr>
          <a:xfrm>
            <a:off x="2293933" y="5190965"/>
            <a:ext cx="41898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D661148D-DE1D-46F6-85D6-852B7235AFF7}"/>
              </a:ext>
            </a:extLst>
          </p:cNvPr>
          <p:cNvSpPr txBox="1">
            <a:spLocks/>
          </p:cNvSpPr>
          <p:nvPr/>
        </p:nvSpPr>
        <p:spPr>
          <a:xfrm>
            <a:off x="2293932" y="5320431"/>
            <a:ext cx="4189885" cy="458254"/>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Ρηχή αναπνοή</a:t>
            </a:r>
          </a:p>
        </p:txBody>
      </p:sp>
      <p:cxnSp>
        <p:nvCxnSpPr>
          <p:cNvPr id="47" name="Straight Connector 46">
            <a:extLst>
              <a:ext uri="{FF2B5EF4-FFF2-40B4-BE49-F238E27FC236}">
                <a16:creationId xmlns:a16="http://schemas.microsoft.com/office/drawing/2014/main" id="{1D763DD1-AAB1-4978-BE6F-DF532AC3EFCD}"/>
              </a:ext>
            </a:extLst>
          </p:cNvPr>
          <p:cNvCxnSpPr>
            <a:cxnSpLocks/>
          </p:cNvCxnSpPr>
          <p:nvPr/>
        </p:nvCxnSpPr>
        <p:spPr>
          <a:xfrm>
            <a:off x="2293928" y="5857301"/>
            <a:ext cx="418989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8" name="Title 1">
            <a:hlinkClick r:id="" action="ppaction://noaction"/>
            <a:extLst>
              <a:ext uri="{FF2B5EF4-FFF2-40B4-BE49-F238E27FC236}">
                <a16:creationId xmlns:a16="http://schemas.microsoft.com/office/drawing/2014/main" id="{29833F4E-73D5-446D-BB62-FFE3AEE31276}"/>
              </a:ext>
            </a:extLst>
          </p:cNvPr>
          <p:cNvSpPr txBox="1">
            <a:spLocks/>
          </p:cNvSpPr>
          <p:nvPr/>
        </p:nvSpPr>
        <p:spPr>
          <a:xfrm>
            <a:off x="2293936" y="5972329"/>
            <a:ext cx="4189880" cy="409222"/>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Υψηλή αρτηριακή πίεση</a:t>
            </a:r>
          </a:p>
        </p:txBody>
      </p:sp>
      <p:cxnSp>
        <p:nvCxnSpPr>
          <p:cNvPr id="49" name="Straight Connector 48">
            <a:extLst>
              <a:ext uri="{FF2B5EF4-FFF2-40B4-BE49-F238E27FC236}">
                <a16:creationId xmlns:a16="http://schemas.microsoft.com/office/drawing/2014/main" id="{204C079D-C9AE-4982-AA83-1C637C951585}"/>
              </a:ext>
            </a:extLst>
          </p:cNvPr>
          <p:cNvCxnSpPr>
            <a:cxnSpLocks/>
          </p:cNvCxnSpPr>
          <p:nvPr/>
        </p:nvCxnSpPr>
        <p:spPr>
          <a:xfrm>
            <a:off x="2293933" y="6512207"/>
            <a:ext cx="41898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Title 1">
            <a:hlinkClick r:id="" action="ppaction://noaction"/>
            <a:extLst>
              <a:ext uri="{FF2B5EF4-FFF2-40B4-BE49-F238E27FC236}">
                <a16:creationId xmlns:a16="http://schemas.microsoft.com/office/drawing/2014/main" id="{04D42D8D-D339-4FCD-82DE-EA2E47E74B5D}"/>
              </a:ext>
            </a:extLst>
          </p:cNvPr>
          <p:cNvSpPr txBox="1">
            <a:spLocks/>
          </p:cNvSpPr>
          <p:nvPr/>
        </p:nvSpPr>
        <p:spPr>
          <a:xfrm>
            <a:off x="7003576" y="2735099"/>
            <a:ext cx="5413012" cy="434618"/>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Εκρήξεις θυμού</a:t>
            </a:r>
          </a:p>
        </p:txBody>
      </p:sp>
      <p:cxnSp>
        <p:nvCxnSpPr>
          <p:cNvPr id="61" name="Straight Connector 60">
            <a:extLst>
              <a:ext uri="{FF2B5EF4-FFF2-40B4-BE49-F238E27FC236}">
                <a16:creationId xmlns:a16="http://schemas.microsoft.com/office/drawing/2014/main" id="{A191B8B1-B894-416F-9602-18F8FB6FB956}"/>
              </a:ext>
            </a:extLst>
          </p:cNvPr>
          <p:cNvCxnSpPr>
            <a:cxnSpLocks/>
          </p:cNvCxnSpPr>
          <p:nvPr/>
        </p:nvCxnSpPr>
        <p:spPr>
          <a:xfrm>
            <a:off x="7003575" y="3248252"/>
            <a:ext cx="54130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6" name="Title 1">
            <a:hlinkClick r:id="" action="ppaction://noaction"/>
            <a:extLst>
              <a:ext uri="{FF2B5EF4-FFF2-40B4-BE49-F238E27FC236}">
                <a16:creationId xmlns:a16="http://schemas.microsoft.com/office/drawing/2014/main" id="{E8FC31F8-0675-454B-AB75-8D330140A607}"/>
              </a:ext>
            </a:extLst>
          </p:cNvPr>
          <p:cNvSpPr txBox="1">
            <a:spLocks/>
          </p:cNvSpPr>
          <p:nvPr/>
        </p:nvSpPr>
        <p:spPr>
          <a:xfrm>
            <a:off x="7003577" y="3358825"/>
            <a:ext cx="5413010" cy="459434"/>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Ανησυχία και συνεχής ανησυχία</a:t>
            </a:r>
          </a:p>
        </p:txBody>
      </p:sp>
      <p:cxnSp>
        <p:nvCxnSpPr>
          <p:cNvPr id="67" name="Straight Connector 66">
            <a:extLst>
              <a:ext uri="{FF2B5EF4-FFF2-40B4-BE49-F238E27FC236}">
                <a16:creationId xmlns:a16="http://schemas.microsoft.com/office/drawing/2014/main" id="{DF0F09AC-8B41-46F5-A7E1-CE69BFBAF978}"/>
              </a:ext>
            </a:extLst>
          </p:cNvPr>
          <p:cNvCxnSpPr>
            <a:cxnSpLocks/>
          </p:cNvCxnSpPr>
          <p:nvPr/>
        </p:nvCxnSpPr>
        <p:spPr>
          <a:xfrm>
            <a:off x="7003576" y="3894331"/>
            <a:ext cx="541301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Title 1">
            <a:hlinkClick r:id="" action="ppaction://noaction"/>
            <a:extLst>
              <a:ext uri="{FF2B5EF4-FFF2-40B4-BE49-F238E27FC236}">
                <a16:creationId xmlns:a16="http://schemas.microsoft.com/office/drawing/2014/main" id="{DF4DD09F-6836-4F5C-87F0-832B223D5D38}"/>
              </a:ext>
            </a:extLst>
          </p:cNvPr>
          <p:cNvSpPr txBox="1">
            <a:spLocks/>
          </p:cNvSpPr>
          <p:nvPr/>
        </p:nvSpPr>
        <p:spPr>
          <a:xfrm>
            <a:off x="7003572" y="4021961"/>
            <a:ext cx="5413010" cy="453278"/>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Κοινωνική απόσυρση</a:t>
            </a:r>
          </a:p>
        </p:txBody>
      </p:sp>
      <p:cxnSp>
        <p:nvCxnSpPr>
          <p:cNvPr id="79" name="Straight Connector 78">
            <a:extLst>
              <a:ext uri="{FF2B5EF4-FFF2-40B4-BE49-F238E27FC236}">
                <a16:creationId xmlns:a16="http://schemas.microsoft.com/office/drawing/2014/main" id="{947F3B19-53C4-4CB4-A045-8B3A6ACC38FA}"/>
              </a:ext>
            </a:extLst>
          </p:cNvPr>
          <p:cNvCxnSpPr>
            <a:cxnSpLocks/>
          </p:cNvCxnSpPr>
          <p:nvPr/>
        </p:nvCxnSpPr>
        <p:spPr>
          <a:xfrm>
            <a:off x="7003573" y="4547399"/>
            <a:ext cx="54130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Title 1">
            <a:hlinkClick r:id="" action="ppaction://noaction"/>
            <a:extLst>
              <a:ext uri="{FF2B5EF4-FFF2-40B4-BE49-F238E27FC236}">
                <a16:creationId xmlns:a16="http://schemas.microsoft.com/office/drawing/2014/main" id="{AC01573E-E5AB-4032-869C-84D88159C61F}"/>
              </a:ext>
            </a:extLst>
          </p:cNvPr>
          <p:cNvSpPr txBox="1">
            <a:spLocks/>
          </p:cNvSpPr>
          <p:nvPr/>
        </p:nvSpPr>
        <p:spPr>
          <a:xfrm>
            <a:off x="7003582" y="4659228"/>
            <a:ext cx="5413001" cy="493141"/>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prstClr val="black"/>
                </a:solidFill>
                <a:latin typeface="Arial Narrow"/>
                <a:cs typeface="Arial Narrow"/>
              </a:rPr>
              <a:t>Υποκατανάλωση τροφής ή υπερκατανάλωση τροφής</a:t>
            </a:r>
            <a:endParaRPr lang="en-GB" sz="2640" spc="60">
              <a:solidFill>
                <a:srgbClr val="000000"/>
              </a:solidFill>
              <a:latin typeface="Arial Narrow"/>
              <a:cs typeface="Arial Narrow"/>
            </a:endParaRPr>
          </a:p>
        </p:txBody>
      </p:sp>
      <p:cxnSp>
        <p:nvCxnSpPr>
          <p:cNvPr id="81" name="Straight Connector 80">
            <a:extLst>
              <a:ext uri="{FF2B5EF4-FFF2-40B4-BE49-F238E27FC236}">
                <a16:creationId xmlns:a16="http://schemas.microsoft.com/office/drawing/2014/main" id="{50FD37BA-8DD9-4DD2-AA94-C55CC492AC76}"/>
              </a:ext>
            </a:extLst>
          </p:cNvPr>
          <p:cNvCxnSpPr>
            <a:cxnSpLocks/>
          </p:cNvCxnSpPr>
          <p:nvPr/>
        </p:nvCxnSpPr>
        <p:spPr>
          <a:xfrm>
            <a:off x="7003577" y="5195941"/>
            <a:ext cx="541301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Title 1">
            <a:hlinkClick r:id="" action="ppaction://noaction"/>
            <a:extLst>
              <a:ext uri="{FF2B5EF4-FFF2-40B4-BE49-F238E27FC236}">
                <a16:creationId xmlns:a16="http://schemas.microsoft.com/office/drawing/2014/main" id="{C6C23509-34A0-4D36-BF3D-85BDCEB6A88C}"/>
              </a:ext>
            </a:extLst>
          </p:cNvPr>
          <p:cNvSpPr txBox="1">
            <a:spLocks/>
          </p:cNvSpPr>
          <p:nvPr/>
        </p:nvSpPr>
        <p:spPr>
          <a:xfrm>
            <a:off x="7003576" y="5310969"/>
            <a:ext cx="5413012" cy="493141"/>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Άσκηση λιγότερο συχνά από το συνηθισμένο</a:t>
            </a:r>
          </a:p>
        </p:txBody>
      </p:sp>
      <p:cxnSp>
        <p:nvCxnSpPr>
          <p:cNvPr id="83" name="Straight Connector 82">
            <a:extLst>
              <a:ext uri="{FF2B5EF4-FFF2-40B4-BE49-F238E27FC236}">
                <a16:creationId xmlns:a16="http://schemas.microsoft.com/office/drawing/2014/main" id="{BFFDE1C7-380D-40D3-898F-6AEB7F16A378}"/>
              </a:ext>
            </a:extLst>
          </p:cNvPr>
          <p:cNvCxnSpPr>
            <a:cxnSpLocks/>
          </p:cNvCxnSpPr>
          <p:nvPr/>
        </p:nvCxnSpPr>
        <p:spPr>
          <a:xfrm>
            <a:off x="7003573" y="5862277"/>
            <a:ext cx="54130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Title 1">
            <a:hlinkClick r:id="" action="ppaction://noaction"/>
            <a:extLst>
              <a:ext uri="{FF2B5EF4-FFF2-40B4-BE49-F238E27FC236}">
                <a16:creationId xmlns:a16="http://schemas.microsoft.com/office/drawing/2014/main" id="{4975935C-126C-40C7-81ED-BA10F6E7ACAE}"/>
              </a:ext>
            </a:extLst>
          </p:cNvPr>
          <p:cNvSpPr txBox="1">
            <a:spLocks/>
          </p:cNvSpPr>
          <p:nvPr/>
        </p:nvSpPr>
        <p:spPr>
          <a:xfrm>
            <a:off x="7003582" y="5977306"/>
            <a:ext cx="5413001" cy="475502"/>
          </a:xfrm>
          <a:prstGeom prst="rect">
            <a:avLst/>
          </a:prstGeom>
        </p:spPr>
        <p:txBody>
          <a:bodyPr vert="horz" wrap="none" lIns="0" tIns="0" rIns="0" bIns="0" rtlCol="0" anchor="t" anchorCtr="0">
            <a:noAutofit/>
          </a:bodyPr>
          <a:lstStyle/>
          <a:p>
            <a:pPr defTabSz="1097280">
              <a:spcBef>
                <a:spcPct val="0"/>
              </a:spcBef>
            </a:pPr>
            <a:r>
              <a:rPr lang="el" sz="2640" spc="60">
                <a:solidFill>
                  <a:srgbClr val="009ED5"/>
                </a:solidFill>
                <a:latin typeface="Arial Narrow"/>
                <a:cs typeface="Arial Narrow"/>
              </a:rPr>
              <a:t>• </a:t>
            </a:r>
            <a:r>
              <a:rPr lang="el" sz="2640" spc="60">
                <a:solidFill>
                  <a:srgbClr val="000000"/>
                </a:solidFill>
                <a:latin typeface="Arial Narrow"/>
                <a:cs typeface="Arial Narrow"/>
              </a:rPr>
              <a:t>Αλλαγές στη σεξουαλική ορμή</a:t>
            </a:r>
          </a:p>
        </p:txBody>
      </p:sp>
      <p:cxnSp>
        <p:nvCxnSpPr>
          <p:cNvPr id="85" name="Straight Connector 84">
            <a:extLst>
              <a:ext uri="{FF2B5EF4-FFF2-40B4-BE49-F238E27FC236}">
                <a16:creationId xmlns:a16="http://schemas.microsoft.com/office/drawing/2014/main" id="{22FE95CC-EA77-47A9-9B51-CF4D044E6E4F}"/>
              </a:ext>
            </a:extLst>
          </p:cNvPr>
          <p:cNvCxnSpPr>
            <a:cxnSpLocks/>
          </p:cNvCxnSpPr>
          <p:nvPr/>
        </p:nvCxnSpPr>
        <p:spPr>
          <a:xfrm>
            <a:off x="7003577" y="6517183"/>
            <a:ext cx="541301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5282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par>
                                <p:cTn id="80" presetID="10" presetClass="entr" presetSubtype="0" fill="hold" nodeType="with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par>
                                <p:cTn id="88" presetID="10" presetClass="entr" presetSubtype="0"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fade">
                                      <p:cBhvr>
                                        <p:cTn id="90" dur="500"/>
                                        <p:tgtEl>
                                          <p:spTgt spid="8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par>
                                <p:cTn id="96" presetID="10"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fade">
                                      <p:cBhvr>
                                        <p:cTn id="103" dur="500"/>
                                        <p:tgtEl>
                                          <p:spTgt spid="84"/>
                                        </p:tgtEl>
                                      </p:cBhvr>
                                    </p:animEffect>
                                  </p:childTnLst>
                                </p:cTn>
                              </p:par>
                              <p:par>
                                <p:cTn id="104" presetID="10" presetClass="entr" presetSubtype="0" fill="hold" nodeType="with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9" grpId="0"/>
      <p:bldP spid="42" grpId="0"/>
      <p:bldP spid="44" grpId="0"/>
      <p:bldP spid="46" grpId="0"/>
      <p:bldP spid="48" grpId="0"/>
      <p:bldP spid="60" grpId="0"/>
      <p:bldP spid="66" grpId="0"/>
      <p:bldP spid="78" grpId="0"/>
      <p:bldP spid="80" grpId="0"/>
      <p:bldP spid="82" grpId="0"/>
      <p:bldP spid="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29</a:t>
            </a:fld>
            <a:endParaRPr lang="en-US" sz="1693"/>
          </a:p>
        </p:txBody>
      </p:sp>
      <p:pic>
        <p:nvPicPr>
          <p:cNvPr id="29" name="Picture 28" descr="arrow-forward.png">
            <a:hlinkClick r:id="rId2"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8" name="Title 1">
            <a:extLst>
              <a:ext uri="{FF2B5EF4-FFF2-40B4-BE49-F238E27FC236}">
                <a16:creationId xmlns:a16="http://schemas.microsoft.com/office/drawing/2014/main" id="{E21F169E-0CCF-439C-BB8C-D02C5F8E8C25}"/>
              </a:ext>
            </a:extLst>
          </p:cNvPr>
          <p:cNvSpPr txBox="1">
            <a:spLocks/>
          </p:cNvSpPr>
          <p:nvPr/>
        </p:nvSpPr>
        <p:spPr>
          <a:xfrm>
            <a:off x="1287460" y="1340579"/>
            <a:ext cx="6304430" cy="575386"/>
          </a:xfrm>
          <a:prstGeom prst="rect">
            <a:avLst/>
          </a:prstGeom>
        </p:spPr>
        <p:txBody>
          <a:bodyPr vert="horz" wrap="none" lIns="0" tIns="0" rIns="0" bIns="0" rtlCol="0" anchor="t" anchorCtr="0">
            <a:normAutofit/>
          </a:bodyPr>
          <a:lstStyle/>
          <a:p>
            <a:pPr defTabSz="1097280">
              <a:spcBef>
                <a:spcPct val="0"/>
              </a:spcBef>
            </a:pPr>
            <a:r>
              <a:rPr lang="el" sz="3360" b="1" cap="all" spc="90" dirty="0">
                <a:solidFill>
                  <a:prstClr val="black"/>
                </a:solidFill>
                <a:latin typeface="Arial Narrow"/>
                <a:cs typeface="Arial Narrow"/>
              </a:rPr>
              <a:t>ΟΙ ΕΠΙΠΤΩΣΕΙΣ ΤΟΥ ΣΤΡΕΣ </a:t>
            </a:r>
            <a:r>
              <a:rPr lang="el" sz="1920" b="1" i="1" cap="all" spc="90" dirty="0">
                <a:solidFill>
                  <a:prstClr val="black"/>
                </a:solidFill>
                <a:latin typeface="Arial Narrow"/>
                <a:cs typeface="Arial Narrow"/>
              </a:rPr>
              <a:t>συνεχίζονται</a:t>
            </a:r>
            <a:endParaRPr lang="en-US" sz="3360" b="1" i="1" cap="all" spc="90" dirty="0">
              <a:solidFill>
                <a:prstClr val="black"/>
              </a:solidFill>
              <a:latin typeface="Arial Narrow"/>
              <a:cs typeface="Arial Narrow"/>
            </a:endParaRPr>
          </a:p>
        </p:txBody>
      </p:sp>
      <p:sp>
        <p:nvSpPr>
          <p:cNvPr id="19" name="Title 1">
            <a:hlinkClick r:id="" action="ppaction://noaction"/>
            <a:extLst>
              <a:ext uri="{FF2B5EF4-FFF2-40B4-BE49-F238E27FC236}">
                <a16:creationId xmlns:a16="http://schemas.microsoft.com/office/drawing/2014/main" id="{47152B34-B769-4DA7-ACE8-FF55FED9183D}"/>
              </a:ext>
            </a:extLst>
          </p:cNvPr>
          <p:cNvSpPr txBox="1">
            <a:spLocks/>
          </p:cNvSpPr>
          <p:nvPr/>
        </p:nvSpPr>
        <p:spPr>
          <a:xfrm>
            <a:off x="1287460" y="2100765"/>
            <a:ext cx="14494846" cy="1352208"/>
          </a:xfrm>
          <a:prstGeom prst="rect">
            <a:avLst/>
          </a:prstGeom>
        </p:spPr>
        <p:txBody>
          <a:bodyPr vert="horz" wrap="none" lIns="0" tIns="0" rIns="0" bIns="0" rtlCol="0" anchor="t" anchorCtr="0">
            <a:noAutofit/>
          </a:bodyPr>
          <a:lstStyle/>
          <a:p>
            <a:pPr defTabSz="1097280">
              <a:spcBef>
                <a:spcPct val="0"/>
              </a:spcBef>
            </a:pPr>
            <a:r>
              <a:rPr lang="el" sz="2880" b="1" spc="60" dirty="0">
                <a:solidFill>
                  <a:prstClr val="white">
                    <a:lumMod val="50000"/>
                  </a:prstClr>
                </a:solidFill>
                <a:latin typeface="Arial Narrow"/>
                <a:cs typeface="Arial Narrow"/>
              </a:rPr>
              <a:t>Πολλά πράγματα μπορούν να προκαλέσουν άγχος σε κάποιον και γενικά, αυτό δεν είναι</a:t>
            </a:r>
            <a:br>
              <a:rPr lang="en-GB" sz="2880" b="1" spc="60" dirty="0">
                <a:solidFill>
                  <a:prstClr val="white">
                    <a:lumMod val="50000"/>
                  </a:prstClr>
                </a:solidFill>
                <a:latin typeface="Arial Narrow"/>
                <a:cs typeface="Arial Narrow"/>
              </a:rPr>
            </a:br>
            <a:r>
              <a:rPr lang="el" sz="2880" b="1" spc="60" dirty="0">
                <a:solidFill>
                  <a:prstClr val="white">
                    <a:lumMod val="50000"/>
                  </a:prstClr>
                </a:solidFill>
                <a:latin typeface="Arial Narrow"/>
                <a:cs typeface="Arial Narrow"/>
              </a:rPr>
              <a:t>κάτι που πρέπει να ανησυχεί. Ωστόσο, οι επιπτώσεις του μακροχρόνιου στρες</a:t>
            </a:r>
            <a:br>
              <a:rPr lang="en-GB" sz="2880" b="1" spc="60" dirty="0">
                <a:solidFill>
                  <a:prstClr val="white">
                    <a:lumMod val="50000"/>
                  </a:prstClr>
                </a:solidFill>
                <a:latin typeface="Arial Narrow"/>
                <a:cs typeface="Arial Narrow"/>
              </a:rPr>
            </a:br>
            <a:r>
              <a:rPr lang="el" sz="2880" b="1" spc="60" dirty="0">
                <a:solidFill>
                  <a:prstClr val="white">
                    <a:lumMod val="50000"/>
                  </a:prstClr>
                </a:solidFill>
                <a:latin typeface="Arial Narrow"/>
                <a:cs typeface="Arial Narrow"/>
              </a:rPr>
              <a:t>μπορεί να θέσουν σε κίνδυνο την υγεία τους.</a:t>
            </a:r>
            <a:endParaRPr lang="en-GB" sz="2880" b="1" spc="60" dirty="0">
              <a:solidFill>
                <a:srgbClr val="009ED5"/>
              </a:solidFill>
              <a:latin typeface="Arial Narrow"/>
              <a:cs typeface="Arial Narrow"/>
            </a:endParaRPr>
          </a:p>
        </p:txBody>
      </p:sp>
      <p:sp>
        <p:nvSpPr>
          <p:cNvPr id="20" name="Title 1">
            <a:hlinkClick r:id="" action="ppaction://noaction"/>
            <a:extLst>
              <a:ext uri="{FF2B5EF4-FFF2-40B4-BE49-F238E27FC236}">
                <a16:creationId xmlns:a16="http://schemas.microsoft.com/office/drawing/2014/main" id="{77ABF58F-0812-43BB-BD17-91B93448DEFE}"/>
              </a:ext>
            </a:extLst>
          </p:cNvPr>
          <p:cNvSpPr txBox="1">
            <a:spLocks/>
          </p:cNvSpPr>
          <p:nvPr/>
        </p:nvSpPr>
        <p:spPr>
          <a:xfrm>
            <a:off x="1287453" y="4203736"/>
            <a:ext cx="5356014" cy="480128"/>
          </a:xfrm>
          <a:prstGeom prst="rect">
            <a:avLst/>
          </a:prstGeom>
        </p:spPr>
        <p:txBody>
          <a:bodyPr vert="horz" wrap="none" lIns="0" tIns="0" rIns="0" bIns="0" rtlCol="0" anchor="t" anchorCtr="0">
            <a:noAutofit/>
          </a:bodyPr>
          <a:lstStyle/>
          <a:p>
            <a:pPr defTabSz="1097280">
              <a:spcBef>
                <a:spcPct val="0"/>
              </a:spcBef>
            </a:pPr>
            <a:r>
              <a:rPr lang="el" sz="2880" spc="60" dirty="0">
                <a:solidFill>
                  <a:srgbClr val="009ED5"/>
                </a:solidFill>
                <a:latin typeface="Arial Narrow"/>
                <a:cs typeface="Arial Narrow"/>
              </a:rPr>
              <a:t>• </a:t>
            </a:r>
            <a:r>
              <a:rPr lang="el" sz="2880" spc="60" dirty="0">
                <a:solidFill>
                  <a:srgbClr val="000000"/>
                </a:solidFill>
                <a:latin typeface="Arial Narrow"/>
                <a:cs typeface="Arial Narrow"/>
              </a:rPr>
              <a:t>Καταστάσεις ψυχικής υγείας</a:t>
            </a:r>
          </a:p>
        </p:txBody>
      </p:sp>
      <p:cxnSp>
        <p:nvCxnSpPr>
          <p:cNvPr id="21" name="Straight Connector 20">
            <a:extLst>
              <a:ext uri="{FF2B5EF4-FFF2-40B4-BE49-F238E27FC236}">
                <a16:creationId xmlns:a16="http://schemas.microsoft.com/office/drawing/2014/main" id="{3D4CA103-4445-4382-8223-48C13C4AA6BF}"/>
              </a:ext>
            </a:extLst>
          </p:cNvPr>
          <p:cNvCxnSpPr>
            <a:cxnSpLocks/>
          </p:cNvCxnSpPr>
          <p:nvPr/>
        </p:nvCxnSpPr>
        <p:spPr>
          <a:xfrm>
            <a:off x="1679358" y="4800768"/>
            <a:ext cx="53560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itle 1">
            <a:hlinkClick r:id="" action="ppaction://noaction"/>
            <a:extLst>
              <a:ext uri="{FF2B5EF4-FFF2-40B4-BE49-F238E27FC236}">
                <a16:creationId xmlns:a16="http://schemas.microsoft.com/office/drawing/2014/main" id="{8CF9EC0F-7875-425B-A688-46AA3D1C8D22}"/>
              </a:ext>
            </a:extLst>
          </p:cNvPr>
          <p:cNvSpPr txBox="1">
            <a:spLocks/>
          </p:cNvSpPr>
          <p:nvPr/>
        </p:nvSpPr>
        <p:spPr>
          <a:xfrm>
            <a:off x="1287460" y="4996117"/>
            <a:ext cx="5356014" cy="489539"/>
          </a:xfrm>
          <a:prstGeom prst="rect">
            <a:avLst/>
          </a:prstGeom>
        </p:spPr>
        <p:txBody>
          <a:bodyPr vert="horz" wrap="none" lIns="0" tIns="0" rIns="0" bIns="0" rtlCol="0" anchor="t" anchorCtr="0">
            <a:noAutofit/>
          </a:bodyPr>
          <a:lstStyle/>
          <a:p>
            <a:pPr defTabSz="1097280">
              <a:spcBef>
                <a:spcPct val="0"/>
              </a:spcBef>
            </a:pPr>
            <a:r>
              <a:rPr lang="el" sz="2880" spc="60" dirty="0">
                <a:solidFill>
                  <a:srgbClr val="009ED5"/>
                </a:solidFill>
                <a:latin typeface="Arial Narrow"/>
                <a:cs typeface="Arial Narrow"/>
              </a:rPr>
              <a:t>• </a:t>
            </a:r>
            <a:r>
              <a:rPr lang="el" sz="2880" spc="60" dirty="0">
                <a:solidFill>
                  <a:srgbClr val="000000"/>
                </a:solidFill>
                <a:latin typeface="Arial Narrow"/>
                <a:cs typeface="Arial Narrow"/>
              </a:rPr>
              <a:t>Καρδιαγγειακά προβλήματα</a:t>
            </a:r>
          </a:p>
        </p:txBody>
      </p:sp>
      <p:cxnSp>
        <p:nvCxnSpPr>
          <p:cNvPr id="32" name="Straight Connector 31">
            <a:extLst>
              <a:ext uri="{FF2B5EF4-FFF2-40B4-BE49-F238E27FC236}">
                <a16:creationId xmlns:a16="http://schemas.microsoft.com/office/drawing/2014/main" id="{F6ED5875-4683-4982-8F7D-FE0451ECF267}"/>
              </a:ext>
            </a:extLst>
          </p:cNvPr>
          <p:cNvCxnSpPr>
            <a:cxnSpLocks/>
          </p:cNvCxnSpPr>
          <p:nvPr/>
        </p:nvCxnSpPr>
        <p:spPr>
          <a:xfrm>
            <a:off x="1679355" y="5643028"/>
            <a:ext cx="535601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itle 1">
            <a:hlinkClick r:id="" action="ppaction://noaction"/>
            <a:extLst>
              <a:ext uri="{FF2B5EF4-FFF2-40B4-BE49-F238E27FC236}">
                <a16:creationId xmlns:a16="http://schemas.microsoft.com/office/drawing/2014/main" id="{2741E2A4-C2CE-49C7-A4F4-18603EF79284}"/>
              </a:ext>
            </a:extLst>
          </p:cNvPr>
          <p:cNvSpPr txBox="1">
            <a:spLocks/>
          </p:cNvSpPr>
          <p:nvPr/>
        </p:nvSpPr>
        <p:spPr>
          <a:xfrm>
            <a:off x="1287460" y="5838377"/>
            <a:ext cx="5356007" cy="478290"/>
          </a:xfrm>
          <a:prstGeom prst="rect">
            <a:avLst/>
          </a:prstGeom>
        </p:spPr>
        <p:txBody>
          <a:bodyPr vert="horz" wrap="none" lIns="0" tIns="0" rIns="0" bIns="0" rtlCol="0" anchor="t" anchorCtr="0">
            <a:noAutofit/>
          </a:bodyPr>
          <a:lstStyle/>
          <a:p>
            <a:pPr defTabSz="1097280">
              <a:spcBef>
                <a:spcPct val="0"/>
              </a:spcBef>
            </a:pPr>
            <a:r>
              <a:rPr lang="el" sz="2880" spc="60" dirty="0">
                <a:solidFill>
                  <a:srgbClr val="009ED5"/>
                </a:solidFill>
                <a:latin typeface="Arial Narrow"/>
                <a:cs typeface="Arial Narrow"/>
              </a:rPr>
              <a:t>• </a:t>
            </a:r>
            <a:r>
              <a:rPr lang="el" sz="2880" spc="60" dirty="0">
                <a:solidFill>
                  <a:srgbClr val="000000"/>
                </a:solidFill>
                <a:latin typeface="Arial Narrow"/>
                <a:cs typeface="Arial Narrow"/>
              </a:rPr>
              <a:t>Προβλήματα με το ανοσοποιητικό σύστημα</a:t>
            </a:r>
          </a:p>
        </p:txBody>
      </p:sp>
      <p:cxnSp>
        <p:nvCxnSpPr>
          <p:cNvPr id="39" name="Straight Connector 38">
            <a:extLst>
              <a:ext uri="{FF2B5EF4-FFF2-40B4-BE49-F238E27FC236}">
                <a16:creationId xmlns:a16="http://schemas.microsoft.com/office/drawing/2014/main" id="{AB3A54C5-F0F3-44DA-8C25-F316D12390D5}"/>
              </a:ext>
            </a:extLst>
          </p:cNvPr>
          <p:cNvCxnSpPr>
            <a:cxnSpLocks/>
          </p:cNvCxnSpPr>
          <p:nvPr/>
        </p:nvCxnSpPr>
        <p:spPr>
          <a:xfrm>
            <a:off x="1679353" y="6547150"/>
            <a:ext cx="53560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Title 1">
            <a:hlinkClick r:id="" action="ppaction://noaction"/>
            <a:extLst>
              <a:ext uri="{FF2B5EF4-FFF2-40B4-BE49-F238E27FC236}">
                <a16:creationId xmlns:a16="http://schemas.microsoft.com/office/drawing/2014/main" id="{8FB7A13F-301B-4C26-BDF8-20F6D0ABFC7D}"/>
              </a:ext>
            </a:extLst>
          </p:cNvPr>
          <p:cNvSpPr txBox="1">
            <a:spLocks/>
          </p:cNvSpPr>
          <p:nvPr/>
        </p:nvSpPr>
        <p:spPr>
          <a:xfrm>
            <a:off x="7571264" y="4172560"/>
            <a:ext cx="4050971" cy="462560"/>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Πεπτικά προβλήματα</a:t>
            </a:r>
          </a:p>
        </p:txBody>
      </p:sp>
      <p:cxnSp>
        <p:nvCxnSpPr>
          <p:cNvPr id="43" name="Straight Connector 42">
            <a:extLst>
              <a:ext uri="{FF2B5EF4-FFF2-40B4-BE49-F238E27FC236}">
                <a16:creationId xmlns:a16="http://schemas.microsoft.com/office/drawing/2014/main" id="{6296A225-9B64-4946-8228-9D3A5694CCA8}"/>
              </a:ext>
            </a:extLst>
          </p:cNvPr>
          <p:cNvCxnSpPr>
            <a:cxnSpLocks/>
          </p:cNvCxnSpPr>
          <p:nvPr/>
        </p:nvCxnSpPr>
        <p:spPr>
          <a:xfrm>
            <a:off x="7571264" y="4790777"/>
            <a:ext cx="405097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itle 1">
            <a:hlinkClick r:id="" action="ppaction://noaction"/>
            <a:extLst>
              <a:ext uri="{FF2B5EF4-FFF2-40B4-BE49-F238E27FC236}">
                <a16:creationId xmlns:a16="http://schemas.microsoft.com/office/drawing/2014/main" id="{D1589881-74E8-4C4D-A1E2-6C8D9CC8AD5A}"/>
              </a:ext>
            </a:extLst>
          </p:cNvPr>
          <p:cNvSpPr txBox="1">
            <a:spLocks/>
          </p:cNvSpPr>
          <p:nvPr/>
        </p:nvSpPr>
        <p:spPr>
          <a:xfrm>
            <a:off x="7571268" y="4987833"/>
            <a:ext cx="4050967" cy="489541"/>
          </a:xfrm>
          <a:prstGeom prst="rect">
            <a:avLst/>
          </a:prstGeom>
        </p:spPr>
        <p:txBody>
          <a:bodyPr vert="horz" wrap="none" lIns="0" tIns="0" rIns="0" bIns="0" rtlCol="0" anchor="t" anchorCtr="0">
            <a:noAutofit/>
          </a:bodyPr>
          <a:lstStyle/>
          <a:p>
            <a:pPr defTabSz="1097280">
              <a:spcBef>
                <a:spcPct val="0"/>
              </a:spcBef>
            </a:pPr>
            <a:r>
              <a:rPr lang="el" sz="2880" spc="60">
                <a:solidFill>
                  <a:srgbClr val="009ED5"/>
                </a:solidFill>
                <a:latin typeface="Arial Narrow"/>
                <a:cs typeface="Arial Narrow"/>
              </a:rPr>
              <a:t>• </a:t>
            </a:r>
            <a:r>
              <a:rPr lang="el" sz="2880" spc="60">
                <a:solidFill>
                  <a:srgbClr val="000000"/>
                </a:solidFill>
                <a:latin typeface="Arial Narrow"/>
                <a:cs typeface="Arial Narrow"/>
              </a:rPr>
              <a:t>Αλλαγές συμπεριφοράς</a:t>
            </a:r>
          </a:p>
        </p:txBody>
      </p:sp>
      <p:cxnSp>
        <p:nvCxnSpPr>
          <p:cNvPr id="45" name="Straight Connector 44">
            <a:extLst>
              <a:ext uri="{FF2B5EF4-FFF2-40B4-BE49-F238E27FC236}">
                <a16:creationId xmlns:a16="http://schemas.microsoft.com/office/drawing/2014/main" id="{F566BF93-993F-4356-8535-8785B5F2504C}"/>
              </a:ext>
            </a:extLst>
          </p:cNvPr>
          <p:cNvCxnSpPr>
            <a:cxnSpLocks/>
          </p:cNvCxnSpPr>
          <p:nvPr/>
        </p:nvCxnSpPr>
        <p:spPr>
          <a:xfrm>
            <a:off x="7571264" y="5633036"/>
            <a:ext cx="405097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6" name="Title 1">
            <a:hlinkClick r:id="" action="ppaction://noaction"/>
            <a:extLst>
              <a:ext uri="{FF2B5EF4-FFF2-40B4-BE49-F238E27FC236}">
                <a16:creationId xmlns:a16="http://schemas.microsoft.com/office/drawing/2014/main" id="{0E843B2E-7365-4BB7-B32E-6B6CF2B69B4C}"/>
              </a:ext>
            </a:extLst>
          </p:cNvPr>
          <p:cNvSpPr txBox="1">
            <a:spLocks/>
          </p:cNvSpPr>
          <p:nvPr/>
        </p:nvSpPr>
        <p:spPr>
          <a:xfrm>
            <a:off x="1287460" y="3528186"/>
            <a:ext cx="6549000" cy="478289"/>
          </a:xfrm>
          <a:prstGeom prst="rect">
            <a:avLst/>
          </a:prstGeom>
        </p:spPr>
        <p:txBody>
          <a:bodyPr vert="horz" wrap="none" lIns="0" tIns="0" rIns="0" bIns="0" rtlCol="0" anchor="t" anchorCtr="0">
            <a:noAutofit/>
          </a:bodyPr>
          <a:lstStyle/>
          <a:p>
            <a:pPr defTabSz="1097280">
              <a:spcBef>
                <a:spcPct val="0"/>
              </a:spcBef>
            </a:pPr>
            <a:r>
              <a:rPr lang="el" sz="2880" b="1" spc="60">
                <a:solidFill>
                  <a:srgbClr val="009ED5"/>
                </a:solidFill>
                <a:latin typeface="Arial Narrow"/>
                <a:cs typeface="Arial Narrow"/>
              </a:rPr>
              <a:t>Οι μακροπρόθεσμες επιπτώσεις του στρες μπορεί να οδηγήσουν σε:</a:t>
            </a:r>
          </a:p>
        </p:txBody>
      </p:sp>
      <p:sp>
        <p:nvSpPr>
          <p:cNvPr id="47" name="Title 1">
            <a:hlinkClick r:id="" action="ppaction://noaction"/>
            <a:extLst>
              <a:ext uri="{FF2B5EF4-FFF2-40B4-BE49-F238E27FC236}">
                <a16:creationId xmlns:a16="http://schemas.microsoft.com/office/drawing/2014/main" id="{AE2284D8-EBF4-4327-8ADE-2A95227F57C1}"/>
              </a:ext>
            </a:extLst>
          </p:cNvPr>
          <p:cNvSpPr txBox="1">
            <a:spLocks/>
          </p:cNvSpPr>
          <p:nvPr/>
        </p:nvSpPr>
        <p:spPr>
          <a:xfrm>
            <a:off x="7571263" y="5864574"/>
            <a:ext cx="4050972" cy="489541"/>
          </a:xfrm>
          <a:prstGeom prst="rect">
            <a:avLst/>
          </a:prstGeom>
        </p:spPr>
        <p:txBody>
          <a:bodyPr vert="horz" wrap="none" lIns="0" tIns="0" rIns="0" bIns="0" rtlCol="0" anchor="t" anchorCtr="0">
            <a:noAutofit/>
          </a:bodyPr>
          <a:lstStyle/>
          <a:p>
            <a:pPr defTabSz="1097280">
              <a:spcBef>
                <a:spcPct val="0"/>
              </a:spcBef>
            </a:pPr>
            <a:r>
              <a:rPr lang="el" sz="2880" spc="60" dirty="0">
                <a:solidFill>
                  <a:srgbClr val="009ED5"/>
                </a:solidFill>
                <a:latin typeface="Arial Narrow"/>
                <a:cs typeface="Arial Narrow"/>
              </a:rPr>
              <a:t>• </a:t>
            </a:r>
            <a:r>
              <a:rPr lang="el" sz="2880" spc="60" dirty="0">
                <a:solidFill>
                  <a:srgbClr val="000000"/>
                </a:solidFill>
                <a:latin typeface="Arial Narrow"/>
                <a:cs typeface="Arial Narrow"/>
              </a:rPr>
              <a:t>Κατάχρηση ναρκωτικών και αλκοόλ</a:t>
            </a:r>
          </a:p>
        </p:txBody>
      </p:sp>
      <p:cxnSp>
        <p:nvCxnSpPr>
          <p:cNvPr id="48" name="Straight Connector 47">
            <a:extLst>
              <a:ext uri="{FF2B5EF4-FFF2-40B4-BE49-F238E27FC236}">
                <a16:creationId xmlns:a16="http://schemas.microsoft.com/office/drawing/2014/main" id="{859212C8-8E38-4FD1-AD96-508354BC5481}"/>
              </a:ext>
            </a:extLst>
          </p:cNvPr>
          <p:cNvCxnSpPr>
            <a:cxnSpLocks/>
          </p:cNvCxnSpPr>
          <p:nvPr/>
        </p:nvCxnSpPr>
        <p:spPr>
          <a:xfrm>
            <a:off x="7571267" y="6551920"/>
            <a:ext cx="405096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732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p:bldP spid="38" grpId="0"/>
      <p:bldP spid="41" grpId="0"/>
      <p:bldP spid="44"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el"/>
              <a:t>Σήμερα</a:t>
            </a:r>
            <a:endParaRPr lang="et-EE"/>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lstStyle/>
          <a:p>
            <a:r>
              <a:rPr lang="el"/>
              <a:t>Τι περιμένετε σήμερα</a:t>
            </a:r>
          </a:p>
          <a:p>
            <a:r>
              <a:rPr lang="el"/>
              <a:t>Τι γνώσεις έχετε για το θέμα</a:t>
            </a:r>
          </a:p>
          <a:p>
            <a:r>
              <a:rPr lang="el"/>
              <a:t>Πόσο σίγουροι είστε για αυτό</a:t>
            </a:r>
            <a:endParaRPr lang="et-EE"/>
          </a:p>
        </p:txBody>
      </p:sp>
    </p:spTree>
    <p:extLst>
      <p:ext uri="{BB962C8B-B14F-4D97-AF65-F5344CB8AC3E}">
        <p14:creationId xmlns:p14="http://schemas.microsoft.com/office/powerpoint/2010/main" val="4100919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64502-8284-0E06-39C0-AD5FF82C2ABF}"/>
              </a:ext>
            </a:extLst>
          </p:cNvPr>
          <p:cNvPicPr>
            <a:picLocks noChangeAspect="1"/>
          </p:cNvPicPr>
          <p:nvPr/>
        </p:nvPicPr>
        <p:blipFill rotWithShape="1">
          <a:blip r:embed="rId2"/>
          <a:srcRect t="23671" b="31240"/>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5642865-21B4-63F1-7792-6B50425854E3}"/>
              </a:ext>
            </a:extLst>
          </p:cNvPr>
          <p:cNvSpPr>
            <a:spLocks noGrp="1"/>
          </p:cNvSpPr>
          <p:nvPr>
            <p:ph idx="1"/>
          </p:nvPr>
        </p:nvSpPr>
        <p:spPr>
          <a:xfrm>
            <a:off x="5068779" y="4503421"/>
            <a:ext cx="8982496" cy="2943224"/>
          </a:xfrm>
        </p:spPr>
        <p:txBody>
          <a:bodyPr anchor="ctr">
            <a:normAutofit/>
          </a:bodyPr>
          <a:lstStyle/>
          <a:p>
            <a:r>
              <a:rPr lang="el" sz="2160"/>
              <a:t>Κατάθλιψη</a:t>
            </a:r>
          </a:p>
          <a:p>
            <a:r>
              <a:rPr lang="el" sz="2160"/>
              <a:t>Ανησυχία</a:t>
            </a:r>
          </a:p>
          <a:p>
            <a:r>
              <a:rPr lang="el" sz="2160"/>
              <a:t>Εξάντληση</a:t>
            </a:r>
          </a:p>
        </p:txBody>
      </p:sp>
      <p:sp>
        <p:nvSpPr>
          <p:cNvPr id="2" name="Title 1">
            <a:extLst>
              <a:ext uri="{FF2B5EF4-FFF2-40B4-BE49-F238E27FC236}">
                <a16:creationId xmlns:a16="http://schemas.microsoft.com/office/drawing/2014/main" id="{A3B2F64E-5A67-ABE9-928A-7CAAC4ACDE11}"/>
              </a:ext>
            </a:extLst>
          </p:cNvPr>
          <p:cNvSpPr>
            <a:spLocks noGrp="1"/>
          </p:cNvSpPr>
          <p:nvPr>
            <p:ph type="title"/>
          </p:nvPr>
        </p:nvSpPr>
        <p:spPr>
          <a:xfrm>
            <a:off x="577216" y="4503420"/>
            <a:ext cx="3949064" cy="2943224"/>
          </a:xfrm>
        </p:spPr>
        <p:txBody>
          <a:bodyPr anchor="ctr">
            <a:normAutofit/>
          </a:bodyPr>
          <a:lstStyle/>
          <a:p>
            <a:r>
              <a:rPr lang="el" sz="4320"/>
              <a:t>Σημαντικές διαταραχές που σχετίζονται με το στρες</a:t>
            </a:r>
          </a:p>
        </p:txBody>
      </p:sp>
    </p:spTree>
    <p:extLst>
      <p:ext uri="{BB962C8B-B14F-4D97-AF65-F5344CB8AC3E}">
        <p14:creationId xmlns:p14="http://schemas.microsoft.com/office/powerpoint/2010/main" val="153075787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CF4FDB-C03C-729B-E204-B05B0E673E47}"/>
              </a:ext>
            </a:extLst>
          </p:cNvPr>
          <p:cNvPicPr>
            <a:picLocks noChangeAspect="1"/>
          </p:cNvPicPr>
          <p:nvPr/>
        </p:nvPicPr>
        <p:blipFill>
          <a:blip r:embed="rId3"/>
          <a:stretch>
            <a:fillRect/>
          </a:stretch>
        </p:blipFill>
        <p:spPr>
          <a:xfrm>
            <a:off x="3419484" y="438151"/>
            <a:ext cx="11376784" cy="5656542"/>
          </a:xfrm>
          <a:prstGeom prst="rect">
            <a:avLst/>
          </a:prstGeom>
        </p:spPr>
      </p:pic>
      <p:sp>
        <p:nvSpPr>
          <p:cNvPr id="6" name="Title 1">
            <a:extLst>
              <a:ext uri="{FF2B5EF4-FFF2-40B4-BE49-F238E27FC236}">
                <a16:creationId xmlns:a16="http://schemas.microsoft.com/office/drawing/2014/main" id="{67964904-30E7-1161-78C5-2BC656828F7C}"/>
              </a:ext>
            </a:extLst>
          </p:cNvPr>
          <p:cNvSpPr>
            <a:spLocks noGrp="1"/>
          </p:cNvSpPr>
          <p:nvPr>
            <p:ph idx="1"/>
          </p:nvPr>
        </p:nvSpPr>
        <p:spPr>
          <a:xfrm>
            <a:off x="1005840" y="2190750"/>
            <a:ext cx="12618720" cy="5221606"/>
          </a:xfrm>
        </p:spPr>
        <p:txBody>
          <a:bodyPr/>
          <a:lstStyle/>
          <a:p>
            <a:r>
              <a:rPr lang="el"/>
              <a:t>ΣΕΚΟΥΡΟ 2022</a:t>
            </a:r>
          </a:p>
        </p:txBody>
      </p:sp>
    </p:spTree>
    <p:extLst>
      <p:ext uri="{BB962C8B-B14F-4D97-AF65-F5344CB8AC3E}">
        <p14:creationId xmlns:p14="http://schemas.microsoft.com/office/powerpoint/2010/main" val="37570440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52F7D3D2-FB9B-D777-9F45-A69369F2D18F}"/>
              </a:ext>
            </a:extLst>
          </p:cNvPr>
          <p:cNvPicPr>
            <a:picLocks noChangeAspect="1"/>
          </p:cNvPicPr>
          <p:nvPr/>
        </p:nvPicPr>
        <p:blipFill rotWithShape="1">
          <a:blip r:embed="rId2"/>
          <a:srcRect b="8163"/>
          <a:stretch/>
        </p:blipFill>
        <p:spPr>
          <a:xfrm>
            <a:off x="-3656" y="12"/>
            <a:ext cx="14630399" cy="8229588"/>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649123"/>
            <a:ext cx="14630399" cy="3794575"/>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 name="Title 3">
            <a:extLst>
              <a:ext uri="{FF2B5EF4-FFF2-40B4-BE49-F238E27FC236}">
                <a16:creationId xmlns:a16="http://schemas.microsoft.com/office/drawing/2014/main" id="{B98FF582-CEE6-2C53-C1B1-E3D139C744D6}"/>
              </a:ext>
            </a:extLst>
          </p:cNvPr>
          <p:cNvSpPr>
            <a:spLocks noGrp="1"/>
          </p:cNvSpPr>
          <p:nvPr>
            <p:ph type="ctrTitle"/>
          </p:nvPr>
        </p:nvSpPr>
        <p:spPr>
          <a:xfrm>
            <a:off x="1316736" y="390660"/>
            <a:ext cx="12070080" cy="4289734"/>
          </a:xfrm>
          <a:effectLst>
            <a:outerShdw blurRad="50800" dist="38100" dir="2700000" algn="tl" rotWithShape="0">
              <a:prstClr val="black">
                <a:alpha val="40000"/>
              </a:prstClr>
            </a:outerShdw>
          </a:effectLst>
        </p:spPr>
        <p:txBody>
          <a:bodyPr>
            <a:normAutofit/>
          </a:bodyPr>
          <a:lstStyle/>
          <a:p>
            <a:r>
              <a:rPr lang="el" sz="6240">
                <a:solidFill>
                  <a:srgbClr val="FFFFFF"/>
                </a:solidFill>
              </a:rPr>
              <a:t>Ατομικοί Παράγοντες</a:t>
            </a:r>
          </a:p>
        </p:txBody>
      </p:sp>
      <p:sp>
        <p:nvSpPr>
          <p:cNvPr id="5" name="Subtitle 4">
            <a:extLst>
              <a:ext uri="{FF2B5EF4-FFF2-40B4-BE49-F238E27FC236}">
                <a16:creationId xmlns:a16="http://schemas.microsoft.com/office/drawing/2014/main" id="{7807B108-AC2F-586B-231D-CC7DC14D6B37}"/>
              </a:ext>
            </a:extLst>
          </p:cNvPr>
          <p:cNvSpPr>
            <a:spLocks noGrp="1"/>
          </p:cNvSpPr>
          <p:nvPr>
            <p:ph type="subTitle" idx="1"/>
          </p:nvPr>
        </p:nvSpPr>
        <p:spPr>
          <a:xfrm>
            <a:off x="1320061" y="4886452"/>
            <a:ext cx="12070080" cy="1539248"/>
          </a:xfrm>
          <a:effectLst>
            <a:outerShdw blurRad="50800" dist="38100" dir="2700000" algn="tl" rotWithShape="0">
              <a:prstClr val="black">
                <a:alpha val="40000"/>
              </a:prstClr>
            </a:outerShdw>
          </a:effectLst>
        </p:spPr>
        <p:txBody>
          <a:bodyPr>
            <a:normAutofit/>
          </a:bodyPr>
          <a:lstStyle/>
          <a:p>
            <a:endParaRPr lang="nb-NO">
              <a:solidFill>
                <a:srgbClr val="FFFFFF"/>
              </a:solidFill>
            </a:endParaRPr>
          </a:p>
        </p:txBody>
      </p:sp>
      <p:grpSp>
        <p:nvGrpSpPr>
          <p:cNvPr id="3" name="Group 2">
            <a:extLst>
              <a:ext uri="{FF2B5EF4-FFF2-40B4-BE49-F238E27FC236}">
                <a16:creationId xmlns:a16="http://schemas.microsoft.com/office/drawing/2014/main" id="{779438A6-23D5-C3CD-9257-DACEB3CF687B}"/>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201DD89-82E4-933B-DC63-E621609799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E8CB603-63EF-A064-9C49-83300CAE03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193205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09D90-B7CA-C25C-821E-1C0DE34D2423}"/>
              </a:ext>
            </a:extLst>
          </p:cNvPr>
          <p:cNvPicPr>
            <a:picLocks noChangeAspect="1"/>
          </p:cNvPicPr>
          <p:nvPr/>
        </p:nvPicPr>
        <p:blipFill>
          <a:blip r:embed="rId2">
            <a:alphaModFix amt="82000"/>
          </a:blip>
          <a:stretch>
            <a:fillRect/>
          </a:stretch>
        </p:blipFill>
        <p:spPr>
          <a:xfrm>
            <a:off x="0" y="521970"/>
            <a:ext cx="14630400" cy="7185660"/>
          </a:xfrm>
          <a:prstGeom prst="rect">
            <a:avLst/>
          </a:prstGeom>
        </p:spPr>
      </p:pic>
      <p:sp>
        <p:nvSpPr>
          <p:cNvPr id="2" name="Tittel 1"/>
          <p:cNvSpPr>
            <a:spLocks noGrp="1"/>
          </p:cNvSpPr>
          <p:nvPr>
            <p:ph type="title"/>
          </p:nvPr>
        </p:nvSpPr>
        <p:spPr>
          <a:xfrm>
            <a:off x="1367892" y="521971"/>
            <a:ext cx="12290425" cy="842077"/>
          </a:xfrm>
        </p:spPr>
        <p:txBody>
          <a:bodyPr/>
          <a:lstStyle/>
          <a:p>
            <a:r>
              <a:rPr lang="el">
                <a:solidFill>
                  <a:schemeClr val="bg1"/>
                </a:solidFill>
              </a:rPr>
              <a:t>Μοντέλο Διάθεσης-Στρες</a:t>
            </a:r>
          </a:p>
        </p:txBody>
      </p:sp>
      <p:sp>
        <p:nvSpPr>
          <p:cNvPr id="3" name="Plassholder for innhold 2"/>
          <p:cNvSpPr>
            <a:spLocks noGrp="1"/>
          </p:cNvSpPr>
          <p:nvPr>
            <p:ph idx="1"/>
          </p:nvPr>
        </p:nvSpPr>
        <p:spPr/>
        <p:txBody>
          <a:bodyPr>
            <a:normAutofit/>
          </a:bodyPr>
          <a:lstStyle/>
          <a:p>
            <a:pPr marL="0" indent="0" algn="ctr">
              <a:buNone/>
            </a:pPr>
            <a:r>
              <a:rPr lang="el" sz="11520">
                <a:solidFill>
                  <a:schemeClr val="bg1"/>
                </a:solidFill>
              </a:rPr>
              <a:t>B= f(P X S)</a:t>
            </a:r>
          </a:p>
          <a:p>
            <a:pPr marL="0" indent="0" algn="ctr">
              <a:buNone/>
            </a:pPr>
            <a:r>
              <a:rPr lang="el" sz="11520">
                <a:solidFill>
                  <a:schemeClr val="bg1"/>
                </a:solidFill>
              </a:rPr>
              <a:t>P=f(G X E)</a:t>
            </a:r>
          </a:p>
          <a:p>
            <a:pPr marL="0" indent="0" algn="ctr">
              <a:buNone/>
            </a:pPr>
            <a:endParaRPr lang="nb-NO" sz="5760">
              <a:solidFill>
                <a:schemeClr val="bg1"/>
              </a:solidFill>
            </a:endParaRPr>
          </a:p>
          <a:p>
            <a:pPr marL="0" indent="0" algn="ctr">
              <a:buNone/>
            </a:pPr>
            <a:r>
              <a:rPr lang="el" sz="5760">
                <a:solidFill>
                  <a:schemeClr val="bg1"/>
                </a:solidFill>
              </a:rPr>
              <a:t>Προδιαθέσεις και κοινωνικές αλληλεπιδράσεις</a:t>
            </a:r>
          </a:p>
        </p:txBody>
      </p:sp>
    </p:spTree>
    <p:extLst>
      <p:ext uri="{BB962C8B-B14F-4D97-AF65-F5344CB8AC3E}">
        <p14:creationId xmlns:p14="http://schemas.microsoft.com/office/powerpoint/2010/main" val="1847431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A3AF-C997-0525-75B0-6183AC2648C4}"/>
              </a:ext>
            </a:extLst>
          </p:cNvPr>
          <p:cNvSpPr>
            <a:spLocks noGrp="1"/>
          </p:cNvSpPr>
          <p:nvPr>
            <p:ph type="title"/>
          </p:nvPr>
        </p:nvSpPr>
        <p:spPr>
          <a:xfrm>
            <a:off x="577216" y="4503420"/>
            <a:ext cx="3949064" cy="2943224"/>
          </a:xfrm>
        </p:spPr>
        <p:txBody>
          <a:bodyPr vert="horz" wrap="square" lIns="109728" tIns="54864" rIns="109728" bIns="54864" rtlCol="0" anchor="ctr" anchorCtr="0">
            <a:normAutofit fontScale="90000"/>
          </a:bodyPr>
          <a:lstStyle/>
          <a:p>
            <a:r>
              <a:rPr lang="el" sz="4320"/>
              <a:t>Προφίλ προσωπικότητας του προσωπικού πληροφορικής</a:t>
            </a:r>
          </a:p>
        </p:txBody>
      </p:sp>
      <p:pic>
        <p:nvPicPr>
          <p:cNvPr id="4" name="Picture 3">
            <a:extLst>
              <a:ext uri="{FF2B5EF4-FFF2-40B4-BE49-F238E27FC236}">
                <a16:creationId xmlns:a16="http://schemas.microsoft.com/office/drawing/2014/main" id="{54F196D5-B0BE-895D-65EB-1D84691A2D06}"/>
              </a:ext>
            </a:extLst>
          </p:cNvPr>
          <p:cNvPicPr>
            <a:picLocks noChangeAspect="1"/>
          </p:cNvPicPr>
          <p:nvPr/>
        </p:nvPicPr>
        <p:blipFill rotWithShape="1">
          <a:blip r:embed="rId2"/>
          <a:srcRect t="22203" b="24635"/>
          <a:stretch/>
        </p:blipFill>
        <p:spPr>
          <a:xfrm>
            <a:off x="24" y="12"/>
            <a:ext cx="14630376" cy="44527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FEEE791-308B-348D-3719-F96FE5CEEE31}"/>
              </a:ext>
            </a:extLst>
          </p:cNvPr>
          <p:cNvSpPr>
            <a:spLocks noGrp="1"/>
          </p:cNvSpPr>
          <p:nvPr>
            <p:ph idx="1"/>
          </p:nvPr>
        </p:nvSpPr>
        <p:spPr>
          <a:xfrm>
            <a:off x="5068779" y="4503421"/>
            <a:ext cx="8982496" cy="2943224"/>
          </a:xfrm>
        </p:spPr>
        <p:txBody>
          <a:bodyPr vert="horz" lIns="109728" tIns="54864" rIns="109728" bIns="54864" rtlCol="0" anchor="ctr">
            <a:normAutofit/>
          </a:bodyPr>
          <a:lstStyle/>
          <a:p>
            <a:r>
              <a:rPr lang="el" sz="2160"/>
              <a:t>Λίγη έρευνα</a:t>
            </a:r>
          </a:p>
          <a:p>
            <a:r>
              <a:rPr lang="el" sz="2160"/>
              <a:t>Η προσωπικότητα δίνει συμπεριφορικές διαθέσεις και τάσεις</a:t>
            </a:r>
          </a:p>
          <a:p>
            <a:pPr lvl="1"/>
            <a:r>
              <a:rPr lang="el" sz="2160"/>
              <a:t>Συντονισμός από την εμπειρία</a:t>
            </a:r>
          </a:p>
          <a:p>
            <a:pPr lvl="1"/>
            <a:endParaRPr lang="en-US" sz="2160"/>
          </a:p>
          <a:p>
            <a:r>
              <a:rPr lang="el" sz="2160"/>
              <a:t>Αλλά και «Γνωστικά στυλ»</a:t>
            </a:r>
          </a:p>
          <a:p>
            <a:endParaRPr lang="en-US" sz="2160"/>
          </a:p>
        </p:txBody>
      </p:sp>
    </p:spTree>
    <p:extLst>
      <p:ext uri="{BB962C8B-B14F-4D97-AF65-F5344CB8AC3E}">
        <p14:creationId xmlns:p14="http://schemas.microsoft.com/office/powerpoint/2010/main" val="4198405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43B7481D-F32B-2FFF-4516-59F57D14B816}"/>
              </a:ext>
            </a:extLst>
          </p:cNvPr>
          <p:cNvPicPr>
            <a:picLocks noChangeAspect="1"/>
          </p:cNvPicPr>
          <p:nvPr/>
        </p:nvPicPr>
        <p:blipFill rotWithShape="1">
          <a:blip r:embed="rId2"/>
          <a:srcRect l="2192" r="3691" b="-1"/>
          <a:stretch/>
        </p:blipFill>
        <p:spPr>
          <a:xfrm>
            <a:off x="1" y="12"/>
            <a:ext cx="11603570" cy="8229588"/>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D2315E0-44BD-C25B-415F-644C9EE41FD3}"/>
              </a:ext>
            </a:extLst>
          </p:cNvPr>
          <p:cNvSpPr>
            <a:spLocks noGrp="1"/>
          </p:cNvSpPr>
          <p:nvPr>
            <p:ph type="title"/>
          </p:nvPr>
        </p:nvSpPr>
        <p:spPr>
          <a:xfrm>
            <a:off x="9037933" y="438150"/>
            <a:ext cx="4586627" cy="2279894"/>
          </a:xfrm>
        </p:spPr>
        <p:txBody>
          <a:bodyPr vert="horz" wrap="square" lIns="109728" tIns="54864" rIns="109728" bIns="54864" rtlCol="0" anchor="ctr" anchorCtr="0">
            <a:normAutofit/>
          </a:bodyPr>
          <a:lstStyle/>
          <a:p>
            <a:r>
              <a:rPr lang="el" sz="4800"/>
              <a:t>Ατομικοί Παράγοντες Κινδύνου</a:t>
            </a:r>
          </a:p>
        </p:txBody>
      </p:sp>
      <p:sp>
        <p:nvSpPr>
          <p:cNvPr id="3" name="Content Placeholder 2">
            <a:extLst>
              <a:ext uri="{FF2B5EF4-FFF2-40B4-BE49-F238E27FC236}">
                <a16:creationId xmlns:a16="http://schemas.microsoft.com/office/drawing/2014/main" id="{B96F65B5-3FDE-349A-0CC1-99C3CB68B7A8}"/>
              </a:ext>
            </a:extLst>
          </p:cNvPr>
          <p:cNvSpPr>
            <a:spLocks noGrp="1"/>
          </p:cNvSpPr>
          <p:nvPr>
            <p:ph idx="1"/>
          </p:nvPr>
        </p:nvSpPr>
        <p:spPr>
          <a:xfrm>
            <a:off x="9037933" y="2921041"/>
            <a:ext cx="4586627" cy="4491314"/>
          </a:xfrm>
        </p:spPr>
        <p:txBody>
          <a:bodyPr vert="horz" lIns="109728" tIns="54864" rIns="109728" bIns="54864" rtlCol="0">
            <a:normAutofit lnSpcReduction="10000"/>
          </a:bodyPr>
          <a:lstStyle/>
          <a:p>
            <a:r>
              <a:rPr lang="el" sz="1560"/>
              <a:t>Φύλο</a:t>
            </a:r>
          </a:p>
          <a:p>
            <a:pPr lvl="1"/>
            <a:r>
              <a:rPr lang="el" sz="1560"/>
              <a:t>Θηλυκός</a:t>
            </a:r>
          </a:p>
          <a:p>
            <a:pPr lvl="1"/>
            <a:r>
              <a:rPr lang="el" sz="1560"/>
              <a:t>Αρσενικά</a:t>
            </a:r>
          </a:p>
          <a:p>
            <a:pPr lvl="1"/>
            <a:endParaRPr lang="en-US" sz="1560"/>
          </a:p>
          <a:p>
            <a:r>
              <a:rPr lang="el" sz="1560"/>
              <a:t>Προσωπικότητα</a:t>
            </a:r>
          </a:p>
          <a:p>
            <a:pPr lvl="1"/>
            <a:r>
              <a:rPr lang="el" sz="1560"/>
              <a:t>Δεν υπάρχει πραγματικός ορισμός, αλλά περιγραφή χαρακτηριστικών που βασίζονται σε «σταθερές» συμπεριφορές</a:t>
            </a:r>
          </a:p>
          <a:p>
            <a:pPr lvl="2"/>
            <a:r>
              <a:rPr lang="el" sz="1560"/>
              <a:t>Η θεωρία του Eysenck</a:t>
            </a:r>
          </a:p>
          <a:p>
            <a:pPr lvl="2"/>
            <a:r>
              <a:rPr lang="el" sz="1560"/>
              <a:t>FFM</a:t>
            </a:r>
          </a:p>
          <a:p>
            <a:pPr lvl="2"/>
            <a:r>
              <a:rPr lang="el" sz="1560"/>
              <a:t>ΚΑΠΑΚΙΑ</a:t>
            </a:r>
          </a:p>
          <a:p>
            <a:pPr lvl="1"/>
            <a:endParaRPr lang="en-US" sz="1560"/>
          </a:p>
          <a:p>
            <a:r>
              <a:rPr lang="el" sz="1560"/>
              <a:t>Γνωστικά Στυλ</a:t>
            </a:r>
          </a:p>
          <a:p>
            <a:pPr lvl="1"/>
            <a:r>
              <a:rPr lang="el" sz="1560"/>
              <a:t>Προφίλ STEM </a:t>
            </a:r>
          </a:p>
          <a:p>
            <a:pPr lvl="1"/>
            <a:r>
              <a:rPr lang="el" sz="1560"/>
              <a:t>Σχετίζεται με ορμονική έκθεση κατά τη διάρκεια της κύησης</a:t>
            </a:r>
          </a:p>
        </p:txBody>
      </p:sp>
      <p:grpSp>
        <p:nvGrpSpPr>
          <p:cNvPr id="5" name="Group 4">
            <a:extLst>
              <a:ext uri="{FF2B5EF4-FFF2-40B4-BE49-F238E27FC236}">
                <a16:creationId xmlns:a16="http://schemas.microsoft.com/office/drawing/2014/main" id="{CB5F57C4-85F1-9918-D9D0-FBFEEACD98F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8A490D3-6D22-0B71-CCE1-394185737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3BAE66C-2535-A81F-02E6-1885D6297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1117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1495-B1B9-648F-A092-2A46B659E255}"/>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F499D5C8-4480-5078-AAC4-DA44D604A117}"/>
              </a:ext>
            </a:extLst>
          </p:cNvPr>
          <p:cNvSpPr>
            <a:spLocks noGrp="1"/>
          </p:cNvSpPr>
          <p:nvPr>
            <p:ph idx="1"/>
          </p:nvPr>
        </p:nvSpPr>
        <p:spPr/>
        <p:txBody>
          <a:bodyPr/>
          <a:lstStyle/>
          <a:p>
            <a:endParaRPr lang="nb-NO"/>
          </a:p>
        </p:txBody>
      </p:sp>
      <p:pic>
        <p:nvPicPr>
          <p:cNvPr id="3074" name="Picture 2" descr="Πολυμεταβλητή λογιστική παλινδρόμηση Μοντέλο 2 (προσαρμοσμένο για πιθανούς συγχυτικούς παράγοντες και διαμεσολαβητές) υποομάδων πληροφορικής έναντι παρόμοιων επαγγελμάτων εντός του δέντρου SOC τους (λειτουργικοί διευθυντές, επαγγελματίες επιστήμης και τεχνολογίας, συνεργάτες επαγγελματίες επιστήμης και τεχνολογίας). Μοντέλο 0: μη προσαρμοσμένο και Μοντέλο 1: προσαρμοσμένο για πιθανούς συγχυτικούς παράγοντες, περιλαμβάνονται στον Πίνακα S1 (διαθέσιμο ως Συμπληρωματικά δεδομένα στο Occupational Medicine Online).">
            <a:extLst>
              <a:ext uri="{FF2B5EF4-FFF2-40B4-BE49-F238E27FC236}">
                <a16:creationId xmlns:a16="http://schemas.microsoft.com/office/drawing/2014/main" id="{679C3189-85EC-EE22-4DF0-DA2EBDBA1B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4326"/>
            <a:ext cx="14630400" cy="759904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5E93D94-6203-BF4C-CAF5-0362A1D38961}"/>
              </a:ext>
            </a:extLst>
          </p:cNvPr>
          <p:cNvSpPr/>
          <p:nvPr/>
        </p:nvSpPr>
        <p:spPr>
          <a:xfrm>
            <a:off x="9428953" y="1671439"/>
            <a:ext cx="676230" cy="5103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19494042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F45C9-72F0-C1B4-C012-E3493B877A03}"/>
              </a:ext>
            </a:extLst>
          </p:cNvPr>
          <p:cNvPicPr>
            <a:picLocks noChangeAspect="1"/>
          </p:cNvPicPr>
          <p:nvPr/>
        </p:nvPicPr>
        <p:blipFill>
          <a:blip r:embed="rId2">
            <a:alphaModFix amt="65000"/>
          </a:blip>
          <a:stretch>
            <a:fillRect/>
          </a:stretch>
        </p:blipFill>
        <p:spPr>
          <a:xfrm>
            <a:off x="1024128" y="-79248"/>
            <a:ext cx="12463272" cy="8308848"/>
          </a:xfrm>
          <a:prstGeom prst="rect">
            <a:avLst/>
          </a:prstGeom>
        </p:spPr>
      </p:pic>
      <p:sp>
        <p:nvSpPr>
          <p:cNvPr id="5" name="TextBox 4">
            <a:extLst>
              <a:ext uri="{FF2B5EF4-FFF2-40B4-BE49-F238E27FC236}">
                <a16:creationId xmlns:a16="http://schemas.microsoft.com/office/drawing/2014/main" id="{05C2F291-6DA3-1032-95C6-72892E46AA12}"/>
              </a:ext>
            </a:extLst>
          </p:cNvPr>
          <p:cNvSpPr txBox="1"/>
          <p:nvPr/>
        </p:nvSpPr>
        <p:spPr>
          <a:xfrm>
            <a:off x="2030836" y="415948"/>
            <a:ext cx="11028055" cy="6691062"/>
          </a:xfrm>
          <a:prstGeom prst="rect">
            <a:avLst/>
          </a:prstGeom>
          <a:noFill/>
        </p:spPr>
        <p:txBody>
          <a:bodyPr wrap="square">
            <a:spAutoFit/>
          </a:bodyPr>
          <a:lstStyle/>
          <a:p>
            <a:pPr defTabSz="1097280"/>
            <a:r>
              <a:rPr lang="el" sz="3200" dirty="0">
                <a:solidFill>
                  <a:prstClr val="white"/>
                </a:solidFill>
                <a:latin typeface="Calibri" panose="020F0502020204030204"/>
              </a:rPr>
              <a:t>Ενώ η πληροφορική μας έφερε συσκευές παρακολούθησης σωματικής δραστηριότητας και εφαρμογές προτροπής (υπενθυμίζοντάς μας να σηκωνόμαστε και να κινούμαστε τακτικά), τα ευρήματά μας υπογραμμίζουν ότι οι ίδιοι οι εργαζόμενοι στον τομέα της πληροφορικής δεν υιοθετούν αυτή τη σημαντική συμβουλή προαγωγής της υγείας. Υπάρχει ανάγκη για παρεμβάσεις που επικεντρώνονται στη μείωση της καθιστικής συμπεριφοράς τόσο εντός όσο και εκτός του χώρου εργασίας και για εκπαίδευση και ευαισθητοποίηση των εργαζομένων στον τομέα της πληροφορικής για την ελαχιστοποίηση της καθιστικής συμπεριφοράς.</a:t>
            </a:r>
          </a:p>
          <a:p>
            <a:pPr defTabSz="1097280"/>
            <a:endParaRPr lang="en-US" sz="3840" dirty="0">
              <a:solidFill>
                <a:prstClr val="white"/>
              </a:solidFill>
              <a:latin typeface="Calibri" panose="020F0502020204030204"/>
            </a:endParaRPr>
          </a:p>
          <a:p>
            <a:pPr defTabSz="1097280"/>
            <a:r>
              <a:rPr lang="el" sz="3840" dirty="0">
                <a:solidFill>
                  <a:prstClr val="white"/>
                </a:solidFill>
                <a:latin typeface="Calibri" panose="020F0502020204030204"/>
              </a:rPr>
              <a:t>Lalloo et al., 2021</a:t>
            </a:r>
            <a:endParaRPr lang="nb-NO" sz="3840" dirty="0">
              <a:solidFill>
                <a:prstClr val="white"/>
              </a:solidFill>
              <a:latin typeface="Calibri" panose="020F0502020204030204"/>
            </a:endParaRPr>
          </a:p>
        </p:txBody>
      </p:sp>
    </p:spTree>
    <p:extLst>
      <p:ext uri="{BB962C8B-B14F-4D97-AF65-F5344CB8AC3E}">
        <p14:creationId xmlns:p14="http://schemas.microsoft.com/office/powerpoint/2010/main" val="207944767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a:t>FFM (Costa &amp; McRae, 1992)</a:t>
            </a:r>
          </a:p>
        </p:txBody>
      </p:sp>
      <p:graphicFrame>
        <p:nvGraphicFramePr>
          <p:cNvPr id="7" name="Plassholder for innhold 3">
            <a:extLst>
              <a:ext uri="{FF2B5EF4-FFF2-40B4-BE49-F238E27FC236}">
                <a16:creationId xmlns:a16="http://schemas.microsoft.com/office/drawing/2014/main" id="{77829DEE-3E22-79B6-2F13-78099779EB11}"/>
              </a:ext>
            </a:extLst>
          </p:cNvPr>
          <p:cNvGraphicFramePr>
            <a:graphicFrameLocks noGrp="1"/>
          </p:cNvGraphicFramePr>
          <p:nvPr>
            <p:ph sz="half" idx="1"/>
          </p:nvPr>
        </p:nvGraphicFramePr>
        <p:xfrm>
          <a:off x="1005840" y="2190750"/>
          <a:ext cx="6217920" cy="52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ssholder for innhold 4"/>
          <p:cNvSpPr>
            <a:spLocks noGrp="1"/>
          </p:cNvSpPr>
          <p:nvPr>
            <p:ph sz="half" idx="2"/>
          </p:nvPr>
        </p:nvSpPr>
        <p:spPr/>
        <p:txBody>
          <a:bodyPr>
            <a:normAutofit fontScale="70000" lnSpcReduction="20000"/>
          </a:bodyPr>
          <a:lstStyle/>
          <a:p>
            <a:r>
              <a:rPr lang="el" err="1"/>
              <a:t>Διαφάνεια</a:t>
            </a:r>
            <a:endParaRPr lang="nb-NO"/>
          </a:p>
          <a:p>
            <a:pPr lvl="1"/>
            <a:r>
              <a:rPr lang="el"/>
              <a:t>IQ</a:t>
            </a:r>
          </a:p>
          <a:p>
            <a:endParaRPr lang="nb-NO"/>
          </a:p>
          <a:p>
            <a:r>
              <a:rPr lang="el" err="1"/>
              <a:t>Ευσυνειδησία</a:t>
            </a:r>
            <a:endParaRPr lang="nb-NO"/>
          </a:p>
          <a:p>
            <a:pPr lvl="1"/>
            <a:r>
              <a:rPr lang="el" err="1"/>
              <a:t>Αυτοπειθαρχία</a:t>
            </a:r>
            <a:endParaRPr lang="nb-NO"/>
          </a:p>
          <a:p>
            <a:endParaRPr lang="nb-NO"/>
          </a:p>
          <a:p>
            <a:r>
              <a:rPr lang="el" err="1"/>
              <a:t>Εξωστρέφεια</a:t>
            </a:r>
            <a:endParaRPr lang="nb-NO"/>
          </a:p>
          <a:p>
            <a:pPr lvl="1"/>
            <a:r>
              <a:rPr lang="el" err="1"/>
              <a:t>Αναζήτηση κοινωνικής υποστήριξης</a:t>
            </a:r>
          </a:p>
          <a:p>
            <a:endParaRPr lang="nb-NO"/>
          </a:p>
          <a:p>
            <a:r>
              <a:rPr lang="el" err="1"/>
              <a:t>Ευχάριστα</a:t>
            </a:r>
            <a:endParaRPr lang="nb-NO"/>
          </a:p>
          <a:p>
            <a:pPr lvl="1"/>
            <a:r>
              <a:rPr lang="el" err="1"/>
              <a:t>Τα πηγαίνουμε καλά</a:t>
            </a:r>
            <a:endParaRPr lang="nb-NO"/>
          </a:p>
          <a:p>
            <a:endParaRPr lang="nb-NO"/>
          </a:p>
          <a:p>
            <a:r>
              <a:rPr lang="el" err="1"/>
              <a:t>Νευρωτισμός</a:t>
            </a:r>
            <a:endParaRPr lang="nb-NO"/>
          </a:p>
          <a:p>
            <a:pPr lvl="1"/>
            <a:r>
              <a:rPr lang="el" err="1"/>
              <a:t>Συναισθηματική σταθερότητα</a:t>
            </a:r>
            <a:endParaRPr lang="nb-NO"/>
          </a:p>
        </p:txBody>
      </p:sp>
      <p:sp>
        <p:nvSpPr>
          <p:cNvPr id="3" name="Oval 2">
            <a:extLst>
              <a:ext uri="{FF2B5EF4-FFF2-40B4-BE49-F238E27FC236}">
                <a16:creationId xmlns:a16="http://schemas.microsoft.com/office/drawing/2014/main" id="{99BD8EE2-6746-6D5B-5CDE-E3539DEDBEDD}"/>
              </a:ext>
            </a:extLst>
          </p:cNvPr>
          <p:cNvSpPr/>
          <p:nvPr/>
        </p:nvSpPr>
        <p:spPr>
          <a:xfrm>
            <a:off x="3834825" y="4898168"/>
            <a:ext cx="780539" cy="71266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6" name="Oval 5">
            <a:extLst>
              <a:ext uri="{FF2B5EF4-FFF2-40B4-BE49-F238E27FC236}">
                <a16:creationId xmlns:a16="http://schemas.microsoft.com/office/drawing/2014/main" id="{2B564E32-79FE-1619-BC59-8112957E66E2}"/>
              </a:ext>
            </a:extLst>
          </p:cNvPr>
          <p:cNvSpPr/>
          <p:nvPr/>
        </p:nvSpPr>
        <p:spPr>
          <a:xfrm>
            <a:off x="3994137" y="4486433"/>
            <a:ext cx="475111" cy="43080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32986576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160" y="1468720"/>
            <a:ext cx="6708226" cy="5292160"/>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5098" y="2459092"/>
            <a:ext cx="6633142" cy="4301788"/>
          </a:xfrm>
          <a:prstGeom prst="rect">
            <a:avLst/>
          </a:prstGeom>
        </p:spPr>
      </p:pic>
      <p:sp>
        <p:nvSpPr>
          <p:cNvPr id="2" name="Oval 1">
            <a:extLst>
              <a:ext uri="{FF2B5EF4-FFF2-40B4-BE49-F238E27FC236}">
                <a16:creationId xmlns:a16="http://schemas.microsoft.com/office/drawing/2014/main" id="{D4A1E14E-C305-28EA-FC05-3B3BBF4057FC}"/>
              </a:ext>
            </a:extLst>
          </p:cNvPr>
          <p:cNvSpPr/>
          <p:nvPr/>
        </p:nvSpPr>
        <p:spPr>
          <a:xfrm>
            <a:off x="7935017" y="5127728"/>
            <a:ext cx="5743018" cy="629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3" name="Oval 2">
            <a:extLst>
              <a:ext uri="{FF2B5EF4-FFF2-40B4-BE49-F238E27FC236}">
                <a16:creationId xmlns:a16="http://schemas.microsoft.com/office/drawing/2014/main" id="{E815E454-D18C-7D42-688D-10D9A2E1389A}"/>
              </a:ext>
            </a:extLst>
          </p:cNvPr>
          <p:cNvSpPr/>
          <p:nvPr/>
        </p:nvSpPr>
        <p:spPr>
          <a:xfrm>
            <a:off x="12160443" y="3135728"/>
            <a:ext cx="775931" cy="5047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grpSp>
        <p:nvGrpSpPr>
          <p:cNvPr id="6" name="Group 5">
            <a:extLst>
              <a:ext uri="{FF2B5EF4-FFF2-40B4-BE49-F238E27FC236}">
                <a16:creationId xmlns:a16="http://schemas.microsoft.com/office/drawing/2014/main" id="{07C78BBF-39BC-7175-5DFF-1E5FD6A8539E}"/>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8499EB9-3E88-D985-F5C5-433FD395C8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9424A3A-311E-2611-5E63-949308E3EE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822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6966-506C-5293-03DD-114914ABF57F}"/>
              </a:ext>
            </a:extLst>
          </p:cNvPr>
          <p:cNvSpPr>
            <a:spLocks noGrp="1"/>
          </p:cNvSpPr>
          <p:nvPr>
            <p:ph type="title"/>
          </p:nvPr>
        </p:nvSpPr>
        <p:spPr/>
        <p:txBody>
          <a:bodyPr/>
          <a:lstStyle/>
          <a:p>
            <a:endParaRPr lang="et-EE"/>
          </a:p>
        </p:txBody>
      </p:sp>
      <p:pic>
        <p:nvPicPr>
          <p:cNvPr id="6" name="Check in on those around you _ #WorldMentalHealthDay 💛💚 #youarenotalone">
            <a:hlinkClick r:id="" action="ppaction://media"/>
            <a:extLst>
              <a:ext uri="{FF2B5EF4-FFF2-40B4-BE49-F238E27FC236}">
                <a16:creationId xmlns:a16="http://schemas.microsoft.com/office/drawing/2014/main" id="{F92E597A-B8E8-C15B-0A15-F2C488293B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0029" y="329566"/>
            <a:ext cx="13179395" cy="7413836"/>
          </a:xfrm>
        </p:spPr>
      </p:pic>
    </p:spTree>
    <p:extLst>
      <p:ext uri="{BB962C8B-B14F-4D97-AF65-F5344CB8AC3E}">
        <p14:creationId xmlns:p14="http://schemas.microsoft.com/office/powerpoint/2010/main" val="3271852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20753C7-986B-DEE2-0637-CC1407B16540}"/>
              </a:ext>
            </a:extLst>
          </p:cNvPr>
          <p:cNvSpPr>
            <a:spLocks/>
          </p:cNvSpPr>
          <p:nvPr/>
        </p:nvSpPr>
        <p:spPr>
          <a:xfrm>
            <a:off x="1005840" y="2190750"/>
            <a:ext cx="12618720" cy="5221606"/>
          </a:xfrm>
          <a:prstGeom prst="rect">
            <a:avLst/>
          </a:prstGeom>
        </p:spPr>
        <p:txBody>
          <a:bodyPr/>
          <a:lstStyle/>
          <a:p>
            <a:pPr defTabSz="1097280"/>
            <a:endParaRPr lang="nb-NO" sz="2160">
              <a:solidFill>
                <a:prstClr val="black"/>
              </a:solidFill>
              <a:latin typeface="Calibri" panose="020F0502020204030204"/>
            </a:endParaRPr>
          </a:p>
        </p:txBody>
      </p:sp>
      <p:pic>
        <p:nvPicPr>
          <p:cNvPr id="4" name="Grafik 4">
            <a:extLst>
              <a:ext uri="{FF2B5EF4-FFF2-40B4-BE49-F238E27FC236}">
                <a16:creationId xmlns:a16="http://schemas.microsoft.com/office/drawing/2014/main" id="{E703659C-78B4-BA58-980F-B72B5A6533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2139" y="772161"/>
            <a:ext cx="6765596" cy="4387687"/>
          </a:xfrm>
          <a:prstGeom prst="rect">
            <a:avLst/>
          </a:prstGeom>
        </p:spPr>
      </p:pic>
      <p:sp>
        <p:nvSpPr>
          <p:cNvPr id="5" name="Oval 4">
            <a:extLst>
              <a:ext uri="{FF2B5EF4-FFF2-40B4-BE49-F238E27FC236}">
                <a16:creationId xmlns:a16="http://schemas.microsoft.com/office/drawing/2014/main" id="{890C1E29-5ECE-140C-3624-28BBA2F5798E}"/>
              </a:ext>
            </a:extLst>
          </p:cNvPr>
          <p:cNvSpPr/>
          <p:nvPr/>
        </p:nvSpPr>
        <p:spPr>
          <a:xfrm>
            <a:off x="4386352" y="3481489"/>
            <a:ext cx="5857698" cy="6416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6" name="Oval 5">
            <a:extLst>
              <a:ext uri="{FF2B5EF4-FFF2-40B4-BE49-F238E27FC236}">
                <a16:creationId xmlns:a16="http://schemas.microsoft.com/office/drawing/2014/main" id="{209B9489-49FF-502C-0CBF-59BD86F7D960}"/>
              </a:ext>
            </a:extLst>
          </p:cNvPr>
          <p:cNvSpPr/>
          <p:nvPr/>
        </p:nvSpPr>
        <p:spPr>
          <a:xfrm>
            <a:off x="8803088" y="1511165"/>
            <a:ext cx="791425" cy="5148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7" name="Picture 6">
            <a:extLst>
              <a:ext uri="{FF2B5EF4-FFF2-40B4-BE49-F238E27FC236}">
                <a16:creationId xmlns:a16="http://schemas.microsoft.com/office/drawing/2014/main" id="{2F4860D5-AF68-86A2-ABB9-F607D7A7C308}"/>
              </a:ext>
            </a:extLst>
          </p:cNvPr>
          <p:cNvPicPr>
            <a:picLocks noChangeAspect="1"/>
          </p:cNvPicPr>
          <p:nvPr/>
        </p:nvPicPr>
        <p:blipFill>
          <a:blip r:embed="rId3"/>
          <a:stretch>
            <a:fillRect/>
          </a:stretch>
        </p:blipFill>
        <p:spPr>
          <a:xfrm>
            <a:off x="1914892" y="5112914"/>
            <a:ext cx="10800616" cy="2344525"/>
          </a:xfrm>
          <a:prstGeom prst="rect">
            <a:avLst/>
          </a:prstGeom>
        </p:spPr>
      </p:pic>
      <p:grpSp>
        <p:nvGrpSpPr>
          <p:cNvPr id="2" name="Group 1">
            <a:extLst>
              <a:ext uri="{FF2B5EF4-FFF2-40B4-BE49-F238E27FC236}">
                <a16:creationId xmlns:a16="http://schemas.microsoft.com/office/drawing/2014/main" id="{5ED58E2F-7B2F-76E2-FD11-DB401272B1D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B4499C5-5692-2CC4-8901-ADC2095BF7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40CBBEB-1C11-C7B8-138F-772E5AB341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5145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EE50-70B4-91F4-34E1-421F151FE96F}"/>
              </a:ext>
            </a:extLst>
          </p:cNvPr>
          <p:cNvSpPr>
            <a:spLocks noGrp="1"/>
          </p:cNvSpPr>
          <p:nvPr>
            <p:ph type="title"/>
          </p:nvPr>
        </p:nvSpPr>
        <p:spPr/>
        <p:txBody>
          <a:bodyPr/>
          <a:lstStyle/>
          <a:p>
            <a:r>
              <a:rPr lang="el"/>
              <a:t>v</a:t>
            </a:r>
          </a:p>
        </p:txBody>
      </p:sp>
      <p:pic>
        <p:nvPicPr>
          <p:cNvPr id="5" name="Picture 4">
            <a:extLst>
              <a:ext uri="{FF2B5EF4-FFF2-40B4-BE49-F238E27FC236}">
                <a16:creationId xmlns:a16="http://schemas.microsoft.com/office/drawing/2014/main" id="{A1A54F40-4431-BCDC-20E8-0F997E18676D}"/>
              </a:ext>
            </a:extLst>
          </p:cNvPr>
          <p:cNvPicPr>
            <a:picLocks noChangeAspect="1"/>
          </p:cNvPicPr>
          <p:nvPr/>
        </p:nvPicPr>
        <p:blipFill>
          <a:blip r:embed="rId3"/>
          <a:stretch>
            <a:fillRect/>
          </a:stretch>
        </p:blipFill>
        <p:spPr>
          <a:xfrm>
            <a:off x="155851" y="-267941"/>
            <a:ext cx="14701472" cy="5320532"/>
          </a:xfrm>
          <a:prstGeom prst="rect">
            <a:avLst/>
          </a:prstGeom>
        </p:spPr>
      </p:pic>
      <p:pic>
        <p:nvPicPr>
          <p:cNvPr id="13" name="Grafik 4">
            <a:extLst>
              <a:ext uri="{FF2B5EF4-FFF2-40B4-BE49-F238E27FC236}">
                <a16:creationId xmlns:a16="http://schemas.microsoft.com/office/drawing/2014/main" id="{59388785-F609-A66D-DA2C-2D0A81923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5755" y="3265106"/>
            <a:ext cx="7265158" cy="4711668"/>
          </a:xfrm>
          <a:prstGeom prst="rect">
            <a:avLst/>
          </a:prstGeom>
        </p:spPr>
      </p:pic>
      <p:sp>
        <p:nvSpPr>
          <p:cNvPr id="14" name="Oval 13">
            <a:extLst>
              <a:ext uri="{FF2B5EF4-FFF2-40B4-BE49-F238E27FC236}">
                <a16:creationId xmlns:a16="http://schemas.microsoft.com/office/drawing/2014/main" id="{AABD4D89-59CF-DB01-DD05-A576D34E85B2}"/>
              </a:ext>
            </a:extLst>
          </p:cNvPr>
          <p:cNvSpPr/>
          <p:nvPr/>
        </p:nvSpPr>
        <p:spPr>
          <a:xfrm>
            <a:off x="4303318" y="6162631"/>
            <a:ext cx="6290221" cy="6889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C9D875FC-6268-1C20-C59F-1DB18F8DF1D1}"/>
              </a:ext>
            </a:extLst>
          </p:cNvPr>
          <p:cNvSpPr/>
          <p:nvPr/>
        </p:nvSpPr>
        <p:spPr>
          <a:xfrm>
            <a:off x="8931349" y="3980830"/>
            <a:ext cx="849863" cy="5528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EB7CD0F-84BE-EBC8-7A48-8D0D204010A5}"/>
              </a:ext>
            </a:extLst>
          </p:cNvPr>
          <p:cNvSpPr/>
          <p:nvPr/>
        </p:nvSpPr>
        <p:spPr>
          <a:xfrm>
            <a:off x="6200909" y="438151"/>
            <a:ext cx="2003174" cy="289196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7" name="Oval 16">
            <a:extLst>
              <a:ext uri="{FF2B5EF4-FFF2-40B4-BE49-F238E27FC236}">
                <a16:creationId xmlns:a16="http://schemas.microsoft.com/office/drawing/2014/main" id="{204666A7-C84A-FDA9-FF29-651E1A484BFE}"/>
              </a:ext>
            </a:extLst>
          </p:cNvPr>
          <p:cNvSpPr/>
          <p:nvPr/>
        </p:nvSpPr>
        <p:spPr>
          <a:xfrm>
            <a:off x="9637729" y="526381"/>
            <a:ext cx="2003174" cy="2891966"/>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18228CB4-273E-A7EA-593A-DFAE1E0FC0DE}"/>
              </a:ext>
            </a:extLst>
          </p:cNvPr>
          <p:cNvSpPr/>
          <p:nvPr/>
        </p:nvSpPr>
        <p:spPr>
          <a:xfrm>
            <a:off x="5513354" y="5910094"/>
            <a:ext cx="1375110" cy="1308757"/>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9" name="Oval 18">
            <a:extLst>
              <a:ext uri="{FF2B5EF4-FFF2-40B4-BE49-F238E27FC236}">
                <a16:creationId xmlns:a16="http://schemas.microsoft.com/office/drawing/2014/main" id="{8834684C-2D33-39A5-381D-EA0579FF133F}"/>
              </a:ext>
            </a:extLst>
          </p:cNvPr>
          <p:cNvSpPr/>
          <p:nvPr/>
        </p:nvSpPr>
        <p:spPr>
          <a:xfrm>
            <a:off x="9503981" y="5985476"/>
            <a:ext cx="1009703" cy="115799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1268144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a:t>
            </a:r>
            <a:r>
              <a:rPr lang="el" sz="3840"/>
              <a:t>(Bandura, 1986)</a:t>
            </a:r>
          </a:p>
        </p:txBody>
      </p:sp>
      <p:sp>
        <p:nvSpPr>
          <p:cNvPr id="4" name="Rectangle 3"/>
          <p:cNvSpPr>
            <a:spLocks noGrp="1" noChangeArrowheads="1"/>
          </p:cNvSpPr>
          <p:nvPr>
            <p:ph idx="1"/>
          </p:nvPr>
        </p:nvSpPr>
        <p:spPr/>
        <p:txBody>
          <a:bodyPr>
            <a:normAutofit/>
          </a:bodyPr>
          <a:lstStyle/>
          <a:p>
            <a:pPr>
              <a:lnSpc>
                <a:spcPct val="90000"/>
              </a:lnSpc>
            </a:pPr>
            <a:r>
              <a:rPr lang="el" altLang="zh-TW">
                <a:latin typeface="Times New Roman" pitchFamily="18" charset="0"/>
              </a:rPr>
              <a:t>Πεποιθήσεις και Προσδοκίες </a:t>
            </a:r>
          </a:p>
          <a:p>
            <a:pPr>
              <a:lnSpc>
                <a:spcPct val="90000"/>
              </a:lnSpc>
            </a:pPr>
            <a:r>
              <a:rPr lang="el" altLang="zh-TW">
                <a:latin typeface="Times New Roman" pitchFamily="18" charset="0"/>
              </a:rPr>
              <a:t>Πεποιθήσεις αυτοαποτελεσματικότητας </a:t>
            </a:r>
          </a:p>
          <a:p>
            <a:pPr lvl="2">
              <a:lnSpc>
                <a:spcPct val="90000"/>
              </a:lnSpc>
            </a:pPr>
            <a:r>
              <a:rPr lang="el" altLang="zh-TW">
                <a:latin typeface="Times New Roman" pitchFamily="18" charset="0"/>
              </a:rPr>
              <a:t>Αντιληπτή αυτοαποτελεσματικότητα: Η </a:t>
            </a:r>
            <a:r>
              <a:rPr lang="el" altLang="zh-TW" u="sng">
                <a:latin typeface="Times New Roman" pitchFamily="18" charset="0"/>
              </a:rPr>
              <a:t>αντιληπτή</a:t>
            </a:r>
            <a:r>
              <a:rPr lang="el" altLang="zh-TW">
                <a:latin typeface="Times New Roman" pitchFamily="18" charset="0"/>
              </a:rPr>
              <a:t> ικανότητα αντιμετώπισης συγκεκριμένων καταστάσεων</a:t>
            </a:r>
          </a:p>
          <a:p>
            <a:pPr lvl="2">
              <a:lnSpc>
                <a:spcPct val="90000"/>
              </a:lnSpc>
            </a:pPr>
            <a:r>
              <a:rPr lang="el" altLang="zh-TW">
                <a:latin typeface="Times New Roman" pitchFamily="18" charset="0"/>
              </a:rPr>
              <a:t>Υψηλό vs χαμηλό</a:t>
            </a:r>
          </a:p>
          <a:p>
            <a:pPr lvl="2">
              <a:lnSpc>
                <a:spcPct val="90000"/>
              </a:lnSpc>
            </a:pPr>
            <a:r>
              <a:rPr lang="el" altLang="zh-TW">
                <a:latin typeface="Times New Roman" pitchFamily="18" charset="0"/>
              </a:rPr>
              <a:t>Αυτοαποτελεσματικότητα έναντι αυτοεκτίμησης</a:t>
            </a:r>
          </a:p>
          <a:p>
            <a:pPr lvl="2">
              <a:lnSpc>
                <a:spcPct val="90000"/>
              </a:lnSpc>
            </a:pPr>
            <a:r>
              <a:rPr lang="el" altLang="zh-TW">
                <a:latin typeface="Times New Roman" pitchFamily="18" charset="0"/>
              </a:rPr>
              <a:t>Προσδοκίες και αποτελέσματα αυτοαποτελεσματικότητας</a:t>
            </a:r>
          </a:p>
          <a:p>
            <a:pPr>
              <a:lnSpc>
                <a:spcPct val="90000"/>
              </a:lnSpc>
            </a:pPr>
            <a:endParaRPr lang="en-US" altLang="zh-TW">
              <a:latin typeface="Times New Roman" pitchFamily="18" charset="0"/>
            </a:endParaRPr>
          </a:p>
          <a:p>
            <a:pPr>
              <a:lnSpc>
                <a:spcPct val="90000"/>
              </a:lnSpc>
            </a:pPr>
            <a:r>
              <a:rPr lang="el" altLang="zh-TW">
                <a:latin typeface="Times New Roman" pitchFamily="18" charset="0"/>
              </a:rPr>
              <a:t>Ανοίγματα: </a:t>
            </a:r>
          </a:p>
          <a:p>
            <a:pPr lvl="1">
              <a:lnSpc>
                <a:spcPct val="90000"/>
              </a:lnSpc>
            </a:pPr>
            <a:r>
              <a:rPr lang="el" altLang="zh-TW">
                <a:latin typeface="Times New Roman" pitchFamily="18" charset="0"/>
              </a:rPr>
              <a:t>Συγκεκριμένα έναντι παγκόσμιων</a:t>
            </a:r>
          </a:p>
        </p:txBody>
      </p:sp>
    </p:spTree>
    <p:extLst>
      <p:ext uri="{BB962C8B-B14F-4D97-AF65-F5344CB8AC3E}">
        <p14:creationId xmlns:p14="http://schemas.microsoft.com/office/powerpoint/2010/main" val="2844775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p:cTn id="2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4">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 calcmode="lin" valueType="num">
                                      <p:cBhvr>
                                        <p:cTn id="34"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p:cTn id="4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4">
                                            <p:txEl>
                                              <p:pRg st="7" end="7"/>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 calcmode="lin" valueType="num">
                                      <p:cBhvr>
                                        <p:cTn id="46"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4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234440" y="2360720"/>
            <a:ext cx="3154680" cy="3056708"/>
          </a:xfrm>
          <a:noFill/>
        </p:spPr>
        <p:txBody>
          <a:bodyPr vert="horz" wrap="square" lIns="109728" tIns="54864" rIns="109728" bIns="54864" rtlCol="0" anchor="ctr" anchorCtr="0">
            <a:normAutofit/>
          </a:bodyPr>
          <a:lstStyle/>
          <a:p>
            <a:pPr algn="ctr"/>
            <a:r>
              <a:rPr lang="el" sz="4320">
                <a:solidFill>
                  <a:srgbClr val="FFFFFF"/>
                </a:solidFill>
              </a:rPr>
              <a:t>Αυτοαποτελεσματικότητα (Bandura, 1986)</a:t>
            </a:r>
          </a:p>
        </p:txBody>
      </p:sp>
      <p:pic>
        <p:nvPicPr>
          <p:cNvPr id="4" name="Bilde 3"/>
          <p:cNvPicPr>
            <a:picLocks noGrp="1" noChangeAspect="1"/>
          </p:cNvPicPr>
          <p:nvPr>
            <p:ph idx="1"/>
          </p:nvPr>
        </p:nvPicPr>
        <p:blipFill>
          <a:blip r:embed="rId2"/>
          <a:stretch>
            <a:fillRect/>
          </a:stretch>
        </p:blipFill>
        <p:spPr>
          <a:xfrm>
            <a:off x="5732779" y="1611324"/>
            <a:ext cx="8136840" cy="5004156"/>
          </a:xfrm>
          <a:prstGeom prst="rect">
            <a:avLst/>
          </a:prstGeom>
        </p:spPr>
      </p:pic>
    </p:spTree>
    <p:extLst>
      <p:ext uri="{BB962C8B-B14F-4D97-AF65-F5344CB8AC3E}">
        <p14:creationId xmlns:p14="http://schemas.microsoft.com/office/powerpoint/2010/main" val="205667854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5B21F70F-6935-4FA4-04BF-D6131B6AECB5}"/>
              </a:ext>
            </a:extLst>
          </p:cNvPr>
          <p:cNvSpPr>
            <a:spLocks noGrp="1"/>
          </p:cNvSpPr>
          <p:nvPr>
            <p:ph type="title"/>
          </p:nvPr>
        </p:nvSpPr>
        <p:spPr>
          <a:xfrm>
            <a:off x="757123" y="767424"/>
            <a:ext cx="4114800" cy="2062886"/>
          </a:xfrm>
        </p:spPr>
        <p:txBody>
          <a:bodyPr vert="horz" wrap="square" lIns="109728" tIns="54864" rIns="109728" bIns="54864" rtlCol="0" anchor="b" anchorCtr="0">
            <a:normAutofit/>
          </a:bodyPr>
          <a:lstStyle/>
          <a:p>
            <a:r>
              <a:rPr lang="el" sz="5040"/>
              <a:t>Ικανότητες και δεξιότητες</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8AB8DF2-4349-0B0E-5779-6551A445FA34}"/>
              </a:ext>
            </a:extLst>
          </p:cNvPr>
          <p:cNvSpPr>
            <a:spLocks noGrp="1"/>
          </p:cNvSpPr>
          <p:nvPr>
            <p:ph idx="1"/>
          </p:nvPr>
        </p:nvSpPr>
        <p:spPr>
          <a:xfrm>
            <a:off x="757123" y="3368650"/>
            <a:ext cx="4114800" cy="4092854"/>
          </a:xfrm>
        </p:spPr>
        <p:txBody>
          <a:bodyPr vert="horz" lIns="109728" tIns="54864" rIns="109728" bIns="54864" rtlCol="0" anchor="t">
            <a:normAutofit/>
          </a:bodyPr>
          <a:lstStyle/>
          <a:p>
            <a:r>
              <a:rPr lang="el" sz="1800"/>
              <a:t>Αύξηση: </a:t>
            </a:r>
            <a:r>
              <a:rPr lang="el" sz="1800" b="1"/>
              <a:t>Αυτοαποτελεσματικότητα</a:t>
            </a:r>
          </a:p>
          <a:p>
            <a:r>
              <a:rPr lang="el" sz="1800"/>
              <a:t>Προστατευτικός:</a:t>
            </a:r>
          </a:p>
          <a:p>
            <a:pPr lvl="1"/>
            <a:r>
              <a:rPr lang="el" sz="1800"/>
              <a:t>Σκληροτράχηλη νοοτροπία</a:t>
            </a:r>
          </a:p>
          <a:p>
            <a:pPr lvl="2"/>
            <a:r>
              <a:rPr lang="el" sz="1800"/>
              <a:t>Γεγονός εναντίον συμπάθειας</a:t>
            </a:r>
          </a:p>
          <a:p>
            <a:r>
              <a:rPr lang="el" sz="1800"/>
              <a:t>Κίνδυνοι: </a:t>
            </a:r>
          </a:p>
          <a:p>
            <a:pPr lvl="1"/>
            <a:r>
              <a:rPr lang="el" sz="1800"/>
              <a:t>Χαμηλή εξωστρέφεια</a:t>
            </a:r>
          </a:p>
          <a:p>
            <a:pPr lvl="2"/>
            <a:r>
              <a:rPr lang="el" sz="1800"/>
              <a:t>Χαμηλό SS</a:t>
            </a:r>
          </a:p>
          <a:p>
            <a:pPr lvl="1"/>
            <a:r>
              <a:rPr lang="el" sz="1800"/>
              <a:t>Χαμηλή διεκδικητικότητα</a:t>
            </a:r>
          </a:p>
          <a:p>
            <a:pPr lvl="2"/>
            <a:r>
              <a:rPr lang="el" sz="1800"/>
              <a:t>Χαμηλή SE</a:t>
            </a:r>
          </a:p>
          <a:p>
            <a:pPr lvl="1"/>
            <a:r>
              <a:rPr lang="el" sz="1800"/>
              <a:t>Χαμηλή κίνηση εργασίας</a:t>
            </a:r>
          </a:p>
          <a:p>
            <a:pPr lvl="2"/>
            <a:r>
              <a:rPr lang="el" sz="1800"/>
              <a:t>Χαμηλό C, Κίνητρο</a:t>
            </a:r>
          </a:p>
        </p:txBody>
      </p:sp>
      <p:pic>
        <p:nvPicPr>
          <p:cNvPr id="4" name="Grafik 4">
            <a:extLst>
              <a:ext uri="{FF2B5EF4-FFF2-40B4-BE49-F238E27FC236}">
                <a16:creationId xmlns:a16="http://schemas.microsoft.com/office/drawing/2014/main" id="{84833A15-F2F8-FBAC-5570-C682AA8DFAD0}"/>
              </a:ext>
            </a:extLst>
          </p:cNvPr>
          <p:cNvPicPr>
            <a:picLocks noChangeAspect="1"/>
          </p:cNvPicPr>
          <p:nvPr/>
        </p:nvPicPr>
        <p:blipFill>
          <a:blip r:embed="rId2"/>
          <a:stretch>
            <a:fillRect/>
          </a:stretch>
        </p:blipFill>
        <p:spPr>
          <a:xfrm>
            <a:off x="5585155" y="1432706"/>
            <a:ext cx="8284464" cy="5364188"/>
          </a:xfrm>
          <a:prstGeom prst="rect">
            <a:avLst/>
          </a:prstGeom>
        </p:spPr>
      </p:pic>
      <p:grpSp>
        <p:nvGrpSpPr>
          <p:cNvPr id="5" name="Group 4">
            <a:extLst>
              <a:ext uri="{FF2B5EF4-FFF2-40B4-BE49-F238E27FC236}">
                <a16:creationId xmlns:a16="http://schemas.microsoft.com/office/drawing/2014/main" id="{71C0E6F2-C625-9077-D17F-6FDB74B26A6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99312FDB-EA91-BF91-F88D-92ABA3821C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B7CB463-4CCD-D4C2-577B-612F52C237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831734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698420" y="79446"/>
            <a:ext cx="12746228" cy="7990685"/>
          </a:xfrm>
          <a:prstGeom prst="rect">
            <a:avLst/>
          </a:prstGeom>
        </p:spPr>
      </p:pic>
      <p:grpSp>
        <p:nvGrpSpPr>
          <p:cNvPr id="5" name="Group 4">
            <a:extLst>
              <a:ext uri="{FF2B5EF4-FFF2-40B4-BE49-F238E27FC236}">
                <a16:creationId xmlns:a16="http://schemas.microsoft.com/office/drawing/2014/main" id="{3432147B-5FBD-7A7D-13C8-AF82FB5C09A4}"/>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AE4F149E-46B8-08AE-AC7D-CBCFC82B4F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21E5E21-AF31-A9CD-6E26-E7CE94E80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75929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3" name="Picture 2">
            <a:extLst>
              <a:ext uri="{FF2B5EF4-FFF2-40B4-BE49-F238E27FC236}">
                <a16:creationId xmlns:a16="http://schemas.microsoft.com/office/drawing/2014/main" id="{7D01399E-976E-0BF4-A9B9-736E0F676439}"/>
              </a:ext>
            </a:extLst>
          </p:cNvPr>
          <p:cNvPicPr>
            <a:picLocks noChangeAspect="1"/>
          </p:cNvPicPr>
          <p:nvPr/>
        </p:nvPicPr>
        <p:blipFill rotWithShape="1">
          <a:blip r:embed="rId2"/>
          <a:srcRect r="29501"/>
          <a:stretch/>
        </p:blipFill>
        <p:spPr>
          <a:xfrm>
            <a:off x="3026827" y="12"/>
            <a:ext cx="11603570" cy="8229588"/>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6381F72F-7A40-4316-E439-A8E8958C8A4C}"/>
              </a:ext>
            </a:extLst>
          </p:cNvPr>
          <p:cNvSpPr>
            <a:spLocks noGrp="1"/>
          </p:cNvSpPr>
          <p:nvPr>
            <p:ph type="title"/>
          </p:nvPr>
        </p:nvSpPr>
        <p:spPr>
          <a:xfrm>
            <a:off x="1005841" y="438150"/>
            <a:ext cx="4586627" cy="2279894"/>
          </a:xfrm>
        </p:spPr>
        <p:txBody>
          <a:bodyPr>
            <a:normAutofit/>
          </a:bodyPr>
          <a:lstStyle/>
          <a:p>
            <a:r>
              <a:rPr lang="el" sz="4800"/>
              <a:t>Συνοπτικά</a:t>
            </a:r>
          </a:p>
        </p:txBody>
      </p:sp>
      <p:sp>
        <p:nvSpPr>
          <p:cNvPr id="5" name="Content Placeholder 4">
            <a:extLst>
              <a:ext uri="{FF2B5EF4-FFF2-40B4-BE49-F238E27FC236}">
                <a16:creationId xmlns:a16="http://schemas.microsoft.com/office/drawing/2014/main" id="{C01A4630-1088-2942-D8BB-8DC51F33C904}"/>
              </a:ext>
            </a:extLst>
          </p:cNvPr>
          <p:cNvSpPr>
            <a:spLocks noGrp="1"/>
          </p:cNvSpPr>
          <p:nvPr>
            <p:ph idx="1"/>
          </p:nvPr>
        </p:nvSpPr>
        <p:spPr>
          <a:xfrm>
            <a:off x="1005841" y="2921041"/>
            <a:ext cx="4586627" cy="4491314"/>
          </a:xfrm>
        </p:spPr>
        <p:txBody>
          <a:bodyPr>
            <a:normAutofit/>
          </a:bodyPr>
          <a:lstStyle/>
          <a:p>
            <a:r>
              <a:rPr lang="el" sz="2400"/>
              <a:t>Εγγενείς κίνδυνοι και ευπάθειες του προσωπικού πληροφορικής</a:t>
            </a:r>
          </a:p>
          <a:p>
            <a:r>
              <a:rPr lang="el" sz="2400"/>
              <a:t>Αυτοαποτελεσματικότητα</a:t>
            </a:r>
          </a:p>
          <a:p>
            <a:pPr lvl="1"/>
            <a:r>
              <a:rPr lang="el" sz="2400"/>
              <a:t>Διεκδικητικότητα</a:t>
            </a:r>
          </a:p>
          <a:p>
            <a:pPr lvl="1"/>
            <a:r>
              <a:rPr lang="el" sz="2400"/>
              <a:t>Κοινωνική Υποστήριξη (εξωστρέφεια)</a:t>
            </a:r>
          </a:p>
          <a:p>
            <a:r>
              <a:rPr lang="el" sz="2400"/>
              <a:t>Ο εύκολος τρόπος για να αυξήσετε την SE είναι η εκπαίδευση επικοινωνίας</a:t>
            </a:r>
          </a:p>
        </p:txBody>
      </p:sp>
      <p:grpSp>
        <p:nvGrpSpPr>
          <p:cNvPr id="4" name="Group 3">
            <a:extLst>
              <a:ext uri="{FF2B5EF4-FFF2-40B4-BE49-F238E27FC236}">
                <a16:creationId xmlns:a16="http://schemas.microsoft.com/office/drawing/2014/main" id="{2ADAE01D-42FF-06E4-76B3-65BCBAA2A506}"/>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2371B09-09D6-CF59-A4DA-35A4A807B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8ED662B-126C-D1B3-2638-2C66AFB347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0606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F202CD8A-8F00-7CFF-691F-1652E4B9D113}"/>
              </a:ext>
            </a:extLst>
          </p:cNvPr>
          <p:cNvPicPr>
            <a:picLocks noChangeAspect="1"/>
          </p:cNvPicPr>
          <p:nvPr/>
        </p:nvPicPr>
        <p:blipFill rotWithShape="1">
          <a:blip r:embed="rId2">
            <a:extLst>
              <a:ext uri="{28A0092B-C50C-407E-A947-70E740481C1C}">
                <a14:useLocalDpi xmlns:a14="http://schemas.microsoft.com/office/drawing/2010/main" val="0"/>
              </a:ext>
            </a:extLst>
          </a:blip>
          <a:srcRect l="13861" r="13861"/>
          <a:stretch/>
        </p:blipFill>
        <p:spPr>
          <a:xfrm>
            <a:off x="4228186" y="12"/>
            <a:ext cx="10402214" cy="8229588"/>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707921" cy="82296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 name="Title 3">
            <a:extLst>
              <a:ext uri="{FF2B5EF4-FFF2-40B4-BE49-F238E27FC236}">
                <a16:creationId xmlns:a16="http://schemas.microsoft.com/office/drawing/2014/main" id="{4F43477C-4272-801B-8433-7CC5F9360330}"/>
              </a:ext>
            </a:extLst>
          </p:cNvPr>
          <p:cNvSpPr>
            <a:spLocks noGrp="1"/>
          </p:cNvSpPr>
          <p:nvPr>
            <p:ph type="ctrTitle"/>
          </p:nvPr>
        </p:nvSpPr>
        <p:spPr>
          <a:xfrm>
            <a:off x="573577" y="1346836"/>
            <a:ext cx="4828032" cy="3844961"/>
          </a:xfrm>
        </p:spPr>
        <p:txBody>
          <a:bodyPr anchor="b">
            <a:normAutofit/>
          </a:bodyPr>
          <a:lstStyle/>
          <a:p>
            <a:pPr algn="l"/>
            <a:r>
              <a:rPr lang="el" sz="5760"/>
              <a:t>Παράγοντες Ψυχικής Υγείας στο Χώρο Εργασίας</a:t>
            </a:r>
          </a:p>
        </p:txBody>
      </p:sp>
      <p:sp>
        <p:nvSpPr>
          <p:cNvPr id="5" name="Subtitle 4">
            <a:extLst>
              <a:ext uri="{FF2B5EF4-FFF2-40B4-BE49-F238E27FC236}">
                <a16:creationId xmlns:a16="http://schemas.microsoft.com/office/drawing/2014/main" id="{34882ACC-2D00-5075-5671-5B56A3C0584C}"/>
              </a:ext>
            </a:extLst>
          </p:cNvPr>
          <p:cNvSpPr>
            <a:spLocks noGrp="1"/>
          </p:cNvSpPr>
          <p:nvPr>
            <p:ph type="subTitle" idx="1"/>
          </p:nvPr>
        </p:nvSpPr>
        <p:spPr>
          <a:xfrm>
            <a:off x="573577" y="5847507"/>
            <a:ext cx="4828031" cy="1449769"/>
          </a:xfrm>
        </p:spPr>
        <p:txBody>
          <a:bodyPr>
            <a:normAutofit/>
          </a:bodyPr>
          <a:lstStyle/>
          <a:p>
            <a:pPr algn="l"/>
            <a:endParaRPr lang="nb-NO" sz="24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grpSp>
        <p:nvGrpSpPr>
          <p:cNvPr id="3" name="Group 2">
            <a:extLst>
              <a:ext uri="{FF2B5EF4-FFF2-40B4-BE49-F238E27FC236}">
                <a16:creationId xmlns:a16="http://schemas.microsoft.com/office/drawing/2014/main" id="{7FC7A4A4-AC72-F6C5-3B5D-61A5E6037C2A}"/>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35C0E7C-37D4-D54A-3057-27119FEF0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686C99D-87F6-F8BC-386E-873E01AF77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1825531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8" name="Rectangle 4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lnSpcReduction="10000"/>
          </a:bodyPr>
          <a:lstStyle/>
          <a:p>
            <a:pPr defTabSz="1097280">
              <a:lnSpc>
                <a:spcPct val="90000"/>
              </a:lnSpc>
              <a:spcBef>
                <a:spcPct val="0"/>
              </a:spcBef>
              <a:spcAft>
                <a:spcPts val="720"/>
              </a:spcAft>
            </a:pPr>
            <a:r>
              <a:rPr lang="el" sz="3720" b="1" cap="all" spc="90">
                <a:solidFill>
                  <a:srgbClr val="FFFFFF"/>
                </a:solidFill>
                <a:latin typeface="Calibri Light" panose="020F0302020204030204"/>
              </a:rPr>
              <a:t>ΠΑΡΆΓΟΝΤΕΣ ΠΟΥ ΕΠΗΡΕΆΖΟΥΝ ΤΗΝ ΨΥΧΙΚΉ ΥΓΕΊΑ ΣΤΟ ΧΏΡΟ ΕΡΓΑΣΊΑΣ</a:t>
            </a:r>
            <a:endParaRPr lang="en-US" sz="3720" b="1" i="1" cap="all" spc="90">
              <a:solidFill>
                <a:srgbClr val="FFFFFF"/>
              </a:solidFill>
              <a:latin typeface="Calibri Light" panose="020F03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392373" y="7198491"/>
            <a:ext cx="508628" cy="367970"/>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21715">
              <a:spcAft>
                <a:spcPts val="720"/>
              </a:spcAft>
              <a:defRPr/>
            </a:pPr>
            <a:fld id="{5FD45250-8870-034C-95D8-56645336F5DB}" type="slidenum">
              <a:rPr lang="en-US" sz="1422">
                <a:solidFill>
                  <a:srgbClr val="44546A">
                    <a:lumMod val="10000"/>
                  </a:srgbClr>
                </a:solidFill>
              </a:rPr>
              <a:pPr defTabSz="921715">
                <a:spcAft>
                  <a:spcPts val="720"/>
                </a:spcAft>
                <a:defRPr/>
              </a:pPr>
              <a:t>48</a:t>
            </a:fld>
            <a:endParaRPr lang="en-US" sz="1693">
              <a:solidFill>
                <a:srgbClr val="44546A">
                  <a:lumMod val="10000"/>
                </a:srgbClr>
              </a:solidFill>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59983" y="7224762"/>
            <a:ext cx="301430" cy="318794"/>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381842" y="7224762"/>
            <a:ext cx="301430" cy="318794"/>
          </a:xfrm>
          <a:prstGeom prst="rect">
            <a:avLst/>
          </a:prstGeom>
        </p:spPr>
      </p:pic>
      <p:sp>
        <p:nvSpPr>
          <p:cNvPr id="7" name="Title 1">
            <a:hlinkClick r:id="" action="ppaction://noaction"/>
            <a:extLst>
              <a:ext uri="{FF2B5EF4-FFF2-40B4-BE49-F238E27FC236}">
                <a16:creationId xmlns:a16="http://schemas.microsoft.com/office/drawing/2014/main" id="{D2582151-27E5-4684-B7C7-CA26C3CC37F2}"/>
              </a:ext>
            </a:extLst>
          </p:cNvPr>
          <p:cNvSpPr txBox="1">
            <a:spLocks/>
          </p:cNvSpPr>
          <p:nvPr/>
        </p:nvSpPr>
        <p:spPr>
          <a:xfrm>
            <a:off x="1468753" y="2535095"/>
            <a:ext cx="10791229" cy="1042840"/>
          </a:xfrm>
          <a:prstGeom prst="rect">
            <a:avLst/>
          </a:prstGeom>
        </p:spPr>
        <p:txBody>
          <a:bodyPr vert="horz" wrap="none" lIns="0" tIns="0" rIns="0" bIns="0" rtlCol="0" anchor="t" anchorCtr="0">
            <a:noAutofit/>
          </a:bodyPr>
          <a:lstStyle/>
          <a:p>
            <a:pPr defTabSz="921715">
              <a:spcBef>
                <a:spcPct val="0"/>
              </a:spcBef>
              <a:spcAft>
                <a:spcPts val="720"/>
              </a:spcAft>
            </a:pPr>
            <a:r>
              <a:rPr lang="el" sz="2218" b="1" spc="50">
                <a:solidFill>
                  <a:srgbClr val="00598D"/>
                </a:solidFill>
                <a:latin typeface="Arial Narrow"/>
              </a:rPr>
              <a:t>Προβλήματα ψυχικής υγείας μπορεί να αναπτυχθούν εκτός και εντός του χώρου εργασίας. Υπάρχουν διάφοροι</a:t>
            </a:r>
            <a:br>
              <a:rPr lang="en-GB" sz="2218" b="1" spc="50">
                <a:solidFill>
                  <a:srgbClr val="00598D"/>
                </a:solidFill>
                <a:latin typeface="Arial Narrow"/>
              </a:rPr>
            </a:br>
            <a:r>
              <a:rPr lang="el" sz="2218" b="1" spc="50">
                <a:solidFill>
                  <a:srgbClr val="00598D"/>
                </a:solidFill>
                <a:latin typeface="Arial Narrow"/>
              </a:rPr>
              <a:t>εσωτερικοί παράγοντες που μπορούν να έχουν αρνητικό αντίκτυπο στην ψυχική σας υγεία και να δυσκολέψουν την</a:t>
            </a:r>
            <a:br>
              <a:rPr lang="en-GB" sz="2218" b="1" spc="50">
                <a:solidFill>
                  <a:srgbClr val="00598D"/>
                </a:solidFill>
                <a:latin typeface="Arial Narrow"/>
              </a:rPr>
            </a:br>
            <a:r>
              <a:rPr lang="el" sz="2218" b="1" spc="50">
                <a:solidFill>
                  <a:srgbClr val="00598D"/>
                </a:solidFill>
                <a:latin typeface="Arial Narrow"/>
              </a:rPr>
              <a:t>αντιμετώπισή της. </a:t>
            </a:r>
            <a:r>
              <a:rPr lang="el" sz="2218" b="1" spc="50">
                <a:solidFill>
                  <a:srgbClr val="555555"/>
                </a:solidFill>
                <a:latin typeface="Arial Narrow"/>
              </a:rPr>
              <a:t>Οι παράγοντες μπορεί να περιλαμβάνουν:</a:t>
            </a:r>
            <a:endParaRPr lang="en-GB" sz="2640" b="1" spc="60">
              <a:solidFill>
                <a:prstClr val="white">
                  <a:lumMod val="50000"/>
                </a:prstClr>
              </a:solidFill>
              <a:latin typeface="Arial Narrow"/>
              <a:cs typeface="Arial Narrow"/>
            </a:endParaRPr>
          </a:p>
        </p:txBody>
      </p:sp>
      <p:sp>
        <p:nvSpPr>
          <p:cNvPr id="10" name="Title 1">
            <a:hlinkClick r:id="" action="ppaction://noaction"/>
            <a:extLst>
              <a:ext uri="{FF2B5EF4-FFF2-40B4-BE49-F238E27FC236}">
                <a16:creationId xmlns:a16="http://schemas.microsoft.com/office/drawing/2014/main" id="{2BCFEC36-7E1F-4ADE-B76A-7C28A5A7413F}"/>
              </a:ext>
            </a:extLst>
          </p:cNvPr>
          <p:cNvSpPr txBox="1">
            <a:spLocks/>
          </p:cNvSpPr>
          <p:nvPr/>
        </p:nvSpPr>
        <p:spPr>
          <a:xfrm>
            <a:off x="986520" y="3660153"/>
            <a:ext cx="4062781" cy="595384"/>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Μη διαχειρίσιμος φόρτος εργασίας, πολλές ώρες</a:t>
            </a:r>
            <a:br>
              <a:rPr lang="en-GB" sz="2016" b="1" spc="50" dirty="0">
                <a:solidFill>
                  <a:srgbClr val="44546A">
                    <a:lumMod val="10000"/>
                  </a:srgbClr>
                </a:solidFill>
                <a:latin typeface="Arial Narrow"/>
              </a:rPr>
            </a:br>
            <a:r>
              <a:rPr lang="el" sz="2016" b="1" spc="50" dirty="0">
                <a:solidFill>
                  <a:srgbClr val="44546A">
                    <a:lumMod val="10000"/>
                  </a:srgbClr>
                </a:solidFill>
                <a:latin typeface="Arial Narrow"/>
              </a:rPr>
              <a:t>  και αυξανόμενες πιέσεις </a:t>
            </a:r>
            <a:endParaRPr lang="en-GB" sz="2400" b="1" spc="60" dirty="0">
              <a:solidFill>
                <a:srgbClr val="44546A">
                  <a:lumMod val="10000"/>
                </a:srgbClr>
              </a:solidFill>
              <a:latin typeface="Arial Narrow"/>
              <a:cs typeface="Arial Narrow"/>
            </a:endParaRPr>
          </a:p>
        </p:txBody>
      </p:sp>
      <p:cxnSp>
        <p:nvCxnSpPr>
          <p:cNvPr id="11" name="Straight Connector 10">
            <a:extLst>
              <a:ext uri="{FF2B5EF4-FFF2-40B4-BE49-F238E27FC236}">
                <a16:creationId xmlns:a16="http://schemas.microsoft.com/office/drawing/2014/main" id="{9E700B41-10E1-4B13-9897-8C1EA46A788F}"/>
              </a:ext>
            </a:extLst>
          </p:cNvPr>
          <p:cNvCxnSpPr>
            <a:cxnSpLocks/>
          </p:cNvCxnSpPr>
          <p:nvPr/>
        </p:nvCxnSpPr>
        <p:spPr>
          <a:xfrm>
            <a:off x="1468752" y="4417085"/>
            <a:ext cx="406278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a:hlinkClick r:id="" action="ppaction://noaction"/>
            <a:extLst>
              <a:ext uri="{FF2B5EF4-FFF2-40B4-BE49-F238E27FC236}">
                <a16:creationId xmlns:a16="http://schemas.microsoft.com/office/drawing/2014/main" id="{8AC195B5-8B44-47EE-9243-4B7679779D21}"/>
              </a:ext>
            </a:extLst>
          </p:cNvPr>
          <p:cNvSpPr txBox="1">
            <a:spLocks/>
          </p:cNvSpPr>
          <p:nvPr/>
        </p:nvSpPr>
        <p:spPr>
          <a:xfrm>
            <a:off x="986520" y="5379344"/>
            <a:ext cx="4062781" cy="658252"/>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a:t>
            </a:r>
            <a:r>
              <a:rPr lang="el" sz="2016" spc="50" dirty="0">
                <a:solidFill>
                  <a:srgbClr val="44546A">
                    <a:lumMod val="10000"/>
                  </a:srgbClr>
                </a:solidFill>
                <a:latin typeface="Arial Narrow"/>
              </a:rPr>
              <a:t>Εκφοβισμός, στιγματισμός και κακές</a:t>
            </a:r>
            <a:br>
              <a:rPr lang="en-GB" sz="2016" spc="50" dirty="0">
                <a:solidFill>
                  <a:srgbClr val="44546A">
                    <a:lumMod val="10000"/>
                  </a:srgbClr>
                </a:solidFill>
                <a:latin typeface="Arial Narrow"/>
              </a:rPr>
            </a:br>
            <a:r>
              <a:rPr lang="el" sz="2016" spc="50" dirty="0">
                <a:solidFill>
                  <a:srgbClr val="44546A">
                    <a:lumMod val="10000"/>
                  </a:srgbClr>
                </a:solidFill>
                <a:latin typeface="Arial Narrow"/>
              </a:rPr>
              <a:t>  σχέσεις με συνομηλίκους</a:t>
            </a:r>
            <a:br>
              <a:rPr lang="en-GB" sz="2016" b="1" spc="50" dirty="0">
                <a:solidFill>
                  <a:srgbClr val="44546A">
                    <a:lumMod val="10000"/>
                  </a:srgbClr>
                </a:solidFill>
                <a:latin typeface="Arial Narrow"/>
              </a:rPr>
            </a:br>
            <a:r>
              <a:rPr lang="el" sz="2016" b="1" spc="50" dirty="0">
                <a:solidFill>
                  <a:srgbClr val="44546A">
                    <a:lumMod val="10000"/>
                  </a:srgbClr>
                </a:solidFill>
                <a:latin typeface="Arial Narrow"/>
              </a:rPr>
              <a:t>  </a:t>
            </a:r>
            <a:endParaRPr lang="en-GB" sz="2400" b="1" spc="60" dirty="0">
              <a:solidFill>
                <a:srgbClr val="44546A">
                  <a:lumMod val="10000"/>
                </a:srgbClr>
              </a:solidFill>
              <a:latin typeface="Arial Narrow"/>
              <a:cs typeface="Arial Narrow"/>
            </a:endParaRPr>
          </a:p>
        </p:txBody>
      </p:sp>
      <p:cxnSp>
        <p:nvCxnSpPr>
          <p:cNvPr id="13" name="Straight Connector 12">
            <a:extLst>
              <a:ext uri="{FF2B5EF4-FFF2-40B4-BE49-F238E27FC236}">
                <a16:creationId xmlns:a16="http://schemas.microsoft.com/office/drawing/2014/main" id="{D8FA1712-DCD8-41DA-B7D0-9F919B43D833}"/>
              </a:ext>
            </a:extLst>
          </p:cNvPr>
          <p:cNvCxnSpPr>
            <a:cxnSpLocks/>
          </p:cNvCxnSpPr>
          <p:nvPr/>
        </p:nvCxnSpPr>
        <p:spPr>
          <a:xfrm>
            <a:off x="1468752" y="6162935"/>
            <a:ext cx="406278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a:hlinkClick r:id="" action="ppaction://noaction"/>
            <a:extLst>
              <a:ext uri="{FF2B5EF4-FFF2-40B4-BE49-F238E27FC236}">
                <a16:creationId xmlns:a16="http://schemas.microsoft.com/office/drawing/2014/main" id="{415B5726-6087-4887-A5A2-9BDE95BF1D47}"/>
              </a:ext>
            </a:extLst>
          </p:cNvPr>
          <p:cNvSpPr txBox="1">
            <a:spLocks/>
          </p:cNvSpPr>
          <p:nvPr/>
        </p:nvSpPr>
        <p:spPr>
          <a:xfrm>
            <a:off x="986517" y="4526345"/>
            <a:ext cx="4062784" cy="612781"/>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Έλλειψη ελέγχου της εργασίας και κακή</a:t>
            </a:r>
            <a:br>
              <a:rPr lang="en-GB" sz="2016" b="1" spc="50" dirty="0">
                <a:solidFill>
                  <a:srgbClr val="44546A">
                    <a:lumMod val="10000"/>
                  </a:srgbClr>
                </a:solidFill>
                <a:latin typeface="Arial Narrow"/>
              </a:rPr>
            </a:br>
            <a:r>
              <a:rPr lang="el" sz="2016" b="1" spc="50" dirty="0">
                <a:solidFill>
                  <a:srgbClr val="44546A">
                    <a:lumMod val="10000"/>
                  </a:srgbClr>
                </a:solidFill>
                <a:latin typeface="Arial Narrow"/>
              </a:rPr>
              <a:t>  επίβλεψη από τη διοίκηση </a:t>
            </a:r>
            <a:endParaRPr lang="en-GB" sz="2400" b="1" spc="60" dirty="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948932F9-3E74-4709-A053-D711FD5BD5DA}"/>
              </a:ext>
            </a:extLst>
          </p:cNvPr>
          <p:cNvCxnSpPr>
            <a:cxnSpLocks/>
          </p:cNvCxnSpPr>
          <p:nvPr/>
        </p:nvCxnSpPr>
        <p:spPr>
          <a:xfrm>
            <a:off x="1468752" y="5264464"/>
            <a:ext cx="406278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Title 1">
            <a:hlinkClick r:id="" action="ppaction://noaction"/>
            <a:extLst>
              <a:ext uri="{FF2B5EF4-FFF2-40B4-BE49-F238E27FC236}">
                <a16:creationId xmlns:a16="http://schemas.microsoft.com/office/drawing/2014/main" id="{384F96FD-81CD-4853-BC53-C55005F3D686}"/>
              </a:ext>
            </a:extLst>
          </p:cNvPr>
          <p:cNvSpPr txBox="1">
            <a:spLocks/>
          </p:cNvSpPr>
          <p:nvPr/>
        </p:nvSpPr>
        <p:spPr>
          <a:xfrm>
            <a:off x="6444161" y="3682894"/>
            <a:ext cx="4217960" cy="595384"/>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Έλλειψη συμμετοχής όταν ο χώρος εργασίας</a:t>
            </a:r>
            <a:br>
              <a:rPr lang="en-GB" sz="2016" b="1" spc="50" dirty="0">
                <a:solidFill>
                  <a:srgbClr val="44546A">
                    <a:lumMod val="10000"/>
                  </a:srgbClr>
                </a:solidFill>
                <a:latin typeface="Arial Narrow"/>
              </a:rPr>
            </a:br>
            <a:r>
              <a:rPr lang="el" sz="2016" b="1" spc="50" dirty="0">
                <a:solidFill>
                  <a:srgbClr val="44546A">
                    <a:lumMod val="10000"/>
                  </a:srgbClr>
                </a:solidFill>
                <a:latin typeface="Arial Narrow"/>
              </a:rPr>
              <a:t>  υφίσταται αλλαγές</a:t>
            </a:r>
            <a:endParaRPr lang="en-GB" sz="2400" b="1" spc="60" dirty="0">
              <a:solidFill>
                <a:srgbClr val="44546A">
                  <a:lumMod val="10000"/>
                </a:srgbClr>
              </a:solidFill>
              <a:latin typeface="Arial Narrow"/>
              <a:cs typeface="Arial Narrow"/>
            </a:endParaRPr>
          </a:p>
        </p:txBody>
      </p:sp>
      <p:cxnSp>
        <p:nvCxnSpPr>
          <p:cNvPr id="25" name="Straight Connector 24">
            <a:extLst>
              <a:ext uri="{FF2B5EF4-FFF2-40B4-BE49-F238E27FC236}">
                <a16:creationId xmlns:a16="http://schemas.microsoft.com/office/drawing/2014/main" id="{4736606F-A66A-4C3D-9C82-8DEEB13B5AEE}"/>
              </a:ext>
            </a:extLst>
          </p:cNvPr>
          <p:cNvCxnSpPr>
            <a:cxnSpLocks/>
          </p:cNvCxnSpPr>
          <p:nvPr/>
        </p:nvCxnSpPr>
        <p:spPr>
          <a:xfrm>
            <a:off x="5818464" y="4417085"/>
            <a:ext cx="421796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itle 1">
            <a:hlinkClick r:id="" action="ppaction://noaction"/>
            <a:extLst>
              <a:ext uri="{FF2B5EF4-FFF2-40B4-BE49-F238E27FC236}">
                <a16:creationId xmlns:a16="http://schemas.microsoft.com/office/drawing/2014/main" id="{5DCA3A07-887C-4B5A-9BE1-358677165EBF}"/>
              </a:ext>
            </a:extLst>
          </p:cNvPr>
          <p:cNvSpPr txBox="1">
            <a:spLocks/>
          </p:cNvSpPr>
          <p:nvPr/>
        </p:nvSpPr>
        <p:spPr>
          <a:xfrm>
            <a:off x="6373780" y="5397950"/>
            <a:ext cx="4217960" cy="713893"/>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a:t>
            </a:r>
            <a:r>
              <a:rPr lang="el" sz="2016" spc="50" dirty="0">
                <a:solidFill>
                  <a:srgbClr val="44546A">
                    <a:lumMod val="10000"/>
                  </a:srgbClr>
                </a:solidFill>
                <a:latin typeface="Arial Narrow"/>
              </a:rPr>
              <a:t>Επικίνδυνα ή κακά φυσικά</a:t>
            </a:r>
            <a:br>
              <a:rPr lang="en-GB" sz="2016" spc="50" dirty="0">
                <a:solidFill>
                  <a:srgbClr val="44546A">
                    <a:lumMod val="10000"/>
                  </a:srgbClr>
                </a:solidFill>
                <a:latin typeface="Arial Narrow"/>
              </a:rPr>
            </a:br>
            <a:r>
              <a:rPr lang="el" sz="2016" spc="50" dirty="0">
                <a:solidFill>
                  <a:srgbClr val="44546A">
                    <a:lumMod val="10000"/>
                  </a:srgbClr>
                </a:solidFill>
                <a:latin typeface="Arial Narrow"/>
              </a:rPr>
              <a:t> περιβάλλοντα εργασίας</a:t>
            </a:r>
            <a:endParaRPr lang="en-GB" sz="2400" b="1" spc="60" dirty="0">
              <a:solidFill>
                <a:srgbClr val="44546A">
                  <a:lumMod val="10000"/>
                </a:srgbClr>
              </a:solidFill>
              <a:latin typeface="Arial Narrow"/>
              <a:cs typeface="Arial Narrow"/>
            </a:endParaRPr>
          </a:p>
        </p:txBody>
      </p:sp>
      <p:cxnSp>
        <p:nvCxnSpPr>
          <p:cNvPr id="32" name="Straight Connector 31">
            <a:extLst>
              <a:ext uri="{FF2B5EF4-FFF2-40B4-BE49-F238E27FC236}">
                <a16:creationId xmlns:a16="http://schemas.microsoft.com/office/drawing/2014/main" id="{499D4511-D9A1-4B84-915D-CB000B1B8EB3}"/>
              </a:ext>
            </a:extLst>
          </p:cNvPr>
          <p:cNvCxnSpPr>
            <a:cxnSpLocks/>
          </p:cNvCxnSpPr>
          <p:nvPr/>
        </p:nvCxnSpPr>
        <p:spPr>
          <a:xfrm>
            <a:off x="5803866" y="6162935"/>
            <a:ext cx="42325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Title 1">
            <a:hlinkClick r:id="" action="ppaction://noaction"/>
            <a:extLst>
              <a:ext uri="{FF2B5EF4-FFF2-40B4-BE49-F238E27FC236}">
                <a16:creationId xmlns:a16="http://schemas.microsoft.com/office/drawing/2014/main" id="{B41B73FC-05ED-48F6-9C0D-F80A3DED3CBB}"/>
              </a:ext>
            </a:extLst>
          </p:cNvPr>
          <p:cNvSpPr txBox="1">
            <a:spLocks/>
          </p:cNvSpPr>
          <p:nvPr/>
        </p:nvSpPr>
        <p:spPr>
          <a:xfrm>
            <a:off x="986517" y="6212408"/>
            <a:ext cx="4062784" cy="293550"/>
          </a:xfrm>
          <a:prstGeom prst="rect">
            <a:avLst/>
          </a:prstGeom>
        </p:spPr>
        <p:txBody>
          <a:bodyPr vert="horz" wrap="none" lIns="0" tIns="0" rIns="0" bIns="0" rtlCol="0" anchor="t" anchorCtr="0">
            <a:noAutofit/>
          </a:bodyPr>
          <a:lstStyle/>
          <a:p>
            <a:pPr defTabSz="921715">
              <a:spcBef>
                <a:spcPct val="0"/>
              </a:spcBef>
              <a:spcAft>
                <a:spcPts val="720"/>
              </a:spcAft>
            </a:pPr>
            <a:r>
              <a:rPr lang="el" sz="2016" b="1" spc="50" dirty="0">
                <a:solidFill>
                  <a:srgbClr val="44546A">
                    <a:lumMod val="10000"/>
                  </a:srgbClr>
                </a:solidFill>
                <a:latin typeface="Arial Narrow"/>
              </a:rPr>
              <a:t>• </a:t>
            </a:r>
            <a:r>
              <a:rPr lang="el" sz="2016" spc="50" dirty="0">
                <a:solidFill>
                  <a:srgbClr val="44546A">
                    <a:lumMod val="10000"/>
                  </a:srgbClr>
                </a:solidFill>
                <a:latin typeface="Arial Narrow"/>
              </a:rPr>
              <a:t>Τραυματικές εμπειρίες</a:t>
            </a:r>
            <a:endParaRPr lang="en-GB" sz="2400" b="1" spc="60" dirty="0">
              <a:solidFill>
                <a:srgbClr val="44546A">
                  <a:lumMod val="10000"/>
                </a:srgbClr>
              </a:solidFill>
              <a:latin typeface="Arial Narrow"/>
              <a:cs typeface="Arial Narrow"/>
            </a:endParaRPr>
          </a:p>
        </p:txBody>
      </p:sp>
      <p:cxnSp>
        <p:nvCxnSpPr>
          <p:cNvPr id="34" name="Straight Connector 33">
            <a:extLst>
              <a:ext uri="{FF2B5EF4-FFF2-40B4-BE49-F238E27FC236}">
                <a16:creationId xmlns:a16="http://schemas.microsoft.com/office/drawing/2014/main" id="{622EE7FA-AD01-4D56-8D7D-A03F996E514F}"/>
              </a:ext>
            </a:extLst>
          </p:cNvPr>
          <p:cNvCxnSpPr>
            <a:cxnSpLocks/>
          </p:cNvCxnSpPr>
          <p:nvPr/>
        </p:nvCxnSpPr>
        <p:spPr>
          <a:xfrm>
            <a:off x="1468754" y="6734842"/>
            <a:ext cx="406277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6" name="Title 1">
            <a:hlinkClick r:id="" action="ppaction://noaction"/>
            <a:extLst>
              <a:ext uri="{FF2B5EF4-FFF2-40B4-BE49-F238E27FC236}">
                <a16:creationId xmlns:a16="http://schemas.microsoft.com/office/drawing/2014/main" id="{4DA25AC6-8E92-4C05-A54A-0E7CFF0D3CAE}"/>
              </a:ext>
            </a:extLst>
          </p:cNvPr>
          <p:cNvSpPr txBox="1">
            <a:spLocks/>
          </p:cNvSpPr>
          <p:nvPr/>
        </p:nvSpPr>
        <p:spPr>
          <a:xfrm>
            <a:off x="6444161" y="4545521"/>
            <a:ext cx="4217960" cy="601742"/>
          </a:xfrm>
          <a:prstGeom prst="rect">
            <a:avLst/>
          </a:prstGeom>
        </p:spPr>
        <p:txBody>
          <a:bodyPr vert="horz" wrap="none" lIns="0" tIns="0" rIns="0" bIns="0" rtlCol="0" anchor="t" anchorCtr="0">
            <a:noAutofit/>
          </a:bodyPr>
          <a:lstStyle/>
          <a:p>
            <a:pPr defTabSz="921715">
              <a:spcBef>
                <a:spcPct val="0"/>
              </a:spcBef>
              <a:spcAft>
                <a:spcPts val="720"/>
              </a:spcAft>
            </a:pPr>
            <a:r>
              <a:rPr lang="el" b="1" spc="50" dirty="0">
                <a:solidFill>
                  <a:srgbClr val="44546A">
                    <a:lumMod val="10000"/>
                  </a:srgbClr>
                </a:solidFill>
                <a:latin typeface="Arial Narrow"/>
              </a:rPr>
              <a:t>• </a:t>
            </a:r>
            <a:r>
              <a:rPr lang="el" spc="50" dirty="0">
                <a:solidFill>
                  <a:srgbClr val="44546A">
                    <a:lumMod val="10000"/>
                  </a:srgbClr>
                </a:solidFill>
                <a:latin typeface="Arial Narrow"/>
              </a:rPr>
              <a:t>Ανεπαρκείς αμοιβές, προβλήματα μισθολογικής</a:t>
            </a:r>
            <a:br>
              <a:rPr lang="en-GB" spc="50" dirty="0">
                <a:solidFill>
                  <a:srgbClr val="44546A">
                    <a:lumMod val="10000"/>
                  </a:srgbClr>
                </a:solidFill>
                <a:latin typeface="Arial Narrow"/>
              </a:rPr>
            </a:br>
            <a:r>
              <a:rPr lang="el" spc="50" dirty="0">
                <a:solidFill>
                  <a:srgbClr val="44546A">
                    <a:lumMod val="10000"/>
                  </a:srgbClr>
                </a:solidFill>
                <a:latin typeface="Arial Narrow"/>
              </a:rPr>
              <a:t>  δυσχέρειας και έλλειψη ανταμοιβής και αναγνώρισης</a:t>
            </a:r>
            <a:endParaRPr lang="en-GB" b="1" spc="60" dirty="0">
              <a:solidFill>
                <a:srgbClr val="44546A">
                  <a:lumMod val="10000"/>
                </a:srgbClr>
              </a:solidFill>
              <a:latin typeface="Arial Narrow"/>
              <a:cs typeface="Arial Narrow"/>
            </a:endParaRPr>
          </a:p>
        </p:txBody>
      </p:sp>
      <p:cxnSp>
        <p:nvCxnSpPr>
          <p:cNvPr id="37" name="Straight Connector 36">
            <a:extLst>
              <a:ext uri="{FF2B5EF4-FFF2-40B4-BE49-F238E27FC236}">
                <a16:creationId xmlns:a16="http://schemas.microsoft.com/office/drawing/2014/main" id="{403D9DC6-BAAA-4E00-A2B1-F0D4ADF48F82}"/>
              </a:ext>
            </a:extLst>
          </p:cNvPr>
          <p:cNvCxnSpPr>
            <a:cxnSpLocks/>
          </p:cNvCxnSpPr>
          <p:nvPr/>
        </p:nvCxnSpPr>
        <p:spPr>
          <a:xfrm>
            <a:off x="5803866" y="5264464"/>
            <a:ext cx="42325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110C5D8-F95B-4B3D-8816-EEED45C90C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4748" y="3777884"/>
            <a:ext cx="2953937" cy="2757008"/>
          </a:xfrm>
          <a:prstGeom prst="roundRect">
            <a:avLst>
              <a:gd name="adj" fmla="val 5220"/>
            </a:avLst>
          </a:prstGeom>
          <a:solidFill>
            <a:srgbClr val="FFFFFF">
              <a:shade val="85000"/>
            </a:srgbClr>
          </a:solidFill>
          <a:ln>
            <a:noFill/>
          </a:ln>
          <a:effectLst/>
        </p:spPr>
      </p:pic>
      <p:grpSp>
        <p:nvGrpSpPr>
          <p:cNvPr id="2" name="Group 1">
            <a:extLst>
              <a:ext uri="{FF2B5EF4-FFF2-40B4-BE49-F238E27FC236}">
                <a16:creationId xmlns:a16="http://schemas.microsoft.com/office/drawing/2014/main" id="{D0DEC125-C784-3D14-10E6-187106D58E4F}"/>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3ACF052-35DB-7588-B103-8707EFF92D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4C16344-3268-7756-B61B-BBD8193B5A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66697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2" presetClass="entr" presetSubtype="8" accel="50000" decel="5000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fill="hold"/>
                                        <p:tgtEl>
                                          <p:spTgt spid="37"/>
                                        </p:tgtEl>
                                        <p:attrNameLst>
                                          <p:attrName>ppt_x</p:attrName>
                                        </p:attrNameLst>
                                      </p:cBhvr>
                                      <p:tavLst>
                                        <p:tav tm="0">
                                          <p:val>
                                            <p:strVal val="0-#ppt_w/2"/>
                                          </p:val>
                                        </p:tav>
                                        <p:tav tm="100000">
                                          <p:val>
                                            <p:strVal val="#ppt_x"/>
                                          </p:val>
                                        </p:tav>
                                      </p:tavLst>
                                    </p:anim>
                                    <p:anim calcmode="lin" valueType="num">
                                      <p:cBhvr additive="base">
                                        <p:cTn id="65"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2" presetClass="entr" presetSubtype="8" accel="50000" decel="5000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0-#ppt_w/2"/>
                                          </p:val>
                                        </p:tav>
                                        <p:tav tm="100000">
                                          <p:val>
                                            <p:strVal val="#ppt_x"/>
                                          </p:val>
                                        </p:tav>
                                      </p:tavLst>
                                    </p:anim>
                                    <p:anim calcmode="lin" valueType="num">
                                      <p:cBhvr additive="base">
                                        <p:cTn id="7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7" grpId="0"/>
      <p:bldP spid="24" grpId="0"/>
      <p:bldP spid="31" grpId="0"/>
      <p:bldP spid="33" grpId="0"/>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8" name="Rectangle 47">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7463790"/>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30876" y="5876638"/>
            <a:ext cx="322693" cy="34128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85393" y="5876638"/>
            <a:ext cx="322693" cy="341282"/>
          </a:xfrm>
          <a:prstGeom prst="rect">
            <a:avLst/>
          </a:prstGeom>
        </p:spPr>
      </p:pic>
      <p:sp>
        <p:nvSpPr>
          <p:cNvPr id="6" name="Title 1">
            <a:extLst>
              <a:ext uri="{FF2B5EF4-FFF2-40B4-BE49-F238E27FC236}">
                <a16:creationId xmlns:a16="http://schemas.microsoft.com/office/drawing/2014/main" id="{153E0D38-57B0-4C6A-A854-9B2117D16A38}"/>
              </a:ext>
            </a:extLst>
          </p:cNvPr>
          <p:cNvSpPr txBox="1">
            <a:spLocks/>
          </p:cNvSpPr>
          <p:nvPr/>
        </p:nvSpPr>
        <p:spPr>
          <a:xfrm>
            <a:off x="1556113" y="274321"/>
            <a:ext cx="6171767" cy="517818"/>
          </a:xfrm>
          <a:prstGeom prst="rect">
            <a:avLst/>
          </a:prstGeom>
        </p:spPr>
        <p:txBody>
          <a:bodyPr vert="horz" wrap="none" lIns="0" tIns="0" rIns="0" bIns="0" rtlCol="0" anchor="t" anchorCtr="0">
            <a:normAutofit/>
          </a:bodyPr>
          <a:lstStyle/>
          <a:p>
            <a:pPr defTabSz="976579">
              <a:spcBef>
                <a:spcPct val="0"/>
              </a:spcBef>
              <a:spcAft>
                <a:spcPts val="720"/>
              </a:spcAft>
            </a:pPr>
            <a:r>
              <a:rPr lang="el" sz="2990" b="1" cap="all" spc="80">
                <a:solidFill>
                  <a:srgbClr val="44546A">
                    <a:lumMod val="10000"/>
                  </a:srgbClr>
                </a:solidFill>
                <a:latin typeface="Arial Narrow"/>
              </a:rPr>
              <a:t>ΣΤΑΤΙΣΤΙΚΈΣ ΣΧΕΤΙΚΆ ΜΕ ΤΗΝ ΕΡΓΑΣΊΑ 2017/18</a:t>
            </a:r>
            <a:endParaRPr lang="en-US" sz="3360" b="1" i="1" cap="all" spc="90">
              <a:solidFill>
                <a:srgbClr val="44546A">
                  <a:lumMod val="10000"/>
                </a:srgbClr>
              </a:solidFill>
              <a:latin typeface="Arial Narrow"/>
              <a:cs typeface="Arial Narrow"/>
            </a:endParaRPr>
          </a:p>
        </p:txBody>
      </p:sp>
      <p:sp>
        <p:nvSpPr>
          <p:cNvPr id="22" name="Title 1">
            <a:hlinkClick r:id="" action="ppaction://noaction"/>
            <a:extLst>
              <a:ext uri="{FF2B5EF4-FFF2-40B4-BE49-F238E27FC236}">
                <a16:creationId xmlns:a16="http://schemas.microsoft.com/office/drawing/2014/main" id="{499EE366-594F-408D-8AC5-99FB9576ECF6}"/>
              </a:ext>
            </a:extLst>
          </p:cNvPr>
          <p:cNvSpPr txBox="1">
            <a:spLocks/>
          </p:cNvSpPr>
          <p:nvPr/>
        </p:nvSpPr>
        <p:spPr>
          <a:xfrm>
            <a:off x="1556111" y="932838"/>
            <a:ext cx="11372620" cy="420828"/>
          </a:xfrm>
          <a:prstGeom prst="rect">
            <a:avLst/>
          </a:prstGeom>
        </p:spPr>
        <p:txBody>
          <a:bodyPr vert="horz" wrap="none" lIns="0" tIns="0" rIns="0" bIns="0" rtlCol="0" anchor="t" anchorCtr="0">
            <a:noAutofit/>
          </a:bodyPr>
          <a:lstStyle/>
          <a:p>
            <a:pPr defTabSz="976579">
              <a:spcBef>
                <a:spcPct val="0"/>
              </a:spcBef>
              <a:spcAft>
                <a:spcPts val="720"/>
              </a:spcAft>
            </a:pPr>
            <a:r>
              <a:rPr lang="el" sz="2563" spc="54">
                <a:solidFill>
                  <a:srgbClr val="44546A">
                    <a:lumMod val="10000"/>
                  </a:srgbClr>
                </a:solidFill>
                <a:latin typeface="Arial Narrow"/>
              </a:rPr>
              <a:t>• 595.000 εργαζόμενοι υπέφεραν από εργασιακό στρες, κατάθλιψη ή άγχος</a:t>
            </a:r>
            <a:endParaRPr lang="en-GB" sz="2880" spc="60">
              <a:solidFill>
                <a:srgbClr val="44546A">
                  <a:lumMod val="10000"/>
                </a:srgbClr>
              </a:solidFill>
              <a:latin typeface="Arial Narrow"/>
              <a:cs typeface="Arial Narrow"/>
            </a:endParaRPr>
          </a:p>
        </p:txBody>
      </p:sp>
      <p:cxnSp>
        <p:nvCxnSpPr>
          <p:cNvPr id="23" name="Straight Connector 22">
            <a:extLst>
              <a:ext uri="{FF2B5EF4-FFF2-40B4-BE49-F238E27FC236}">
                <a16:creationId xmlns:a16="http://schemas.microsoft.com/office/drawing/2014/main" id="{8D09665B-70F4-4F0B-9190-330ADCEB6E55}"/>
              </a:ext>
            </a:extLst>
          </p:cNvPr>
          <p:cNvCxnSpPr>
            <a:cxnSpLocks/>
          </p:cNvCxnSpPr>
          <p:nvPr/>
        </p:nvCxnSpPr>
        <p:spPr>
          <a:xfrm>
            <a:off x="1556111" y="1492232"/>
            <a:ext cx="1137262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Title 1">
            <a:hlinkClick r:id="" action="ppaction://noaction"/>
            <a:extLst>
              <a:ext uri="{FF2B5EF4-FFF2-40B4-BE49-F238E27FC236}">
                <a16:creationId xmlns:a16="http://schemas.microsoft.com/office/drawing/2014/main" id="{2C8F33DB-2D12-475D-84C1-75A0CAB24F23}"/>
              </a:ext>
            </a:extLst>
          </p:cNvPr>
          <p:cNvSpPr txBox="1">
            <a:spLocks/>
          </p:cNvSpPr>
          <p:nvPr/>
        </p:nvSpPr>
        <p:spPr>
          <a:xfrm>
            <a:off x="1556114" y="2422602"/>
            <a:ext cx="11372617" cy="362698"/>
          </a:xfrm>
          <a:prstGeom prst="rect">
            <a:avLst/>
          </a:prstGeom>
        </p:spPr>
        <p:txBody>
          <a:bodyPr vert="horz" wrap="none" lIns="0" tIns="0" rIns="0" bIns="0" rtlCol="0" anchor="t" anchorCtr="0">
            <a:noAutofit/>
          </a:bodyPr>
          <a:lstStyle/>
          <a:p>
            <a:pPr defTabSz="976579">
              <a:spcBef>
                <a:spcPct val="0"/>
              </a:spcBef>
              <a:spcAft>
                <a:spcPts val="720"/>
              </a:spcAft>
            </a:pPr>
            <a:r>
              <a:rPr lang="el" sz="2563" spc="54">
                <a:solidFill>
                  <a:srgbClr val="44546A">
                    <a:lumMod val="10000"/>
                  </a:srgbClr>
                </a:solidFill>
                <a:latin typeface="Arial Narrow"/>
              </a:rPr>
              <a:t>• 15,4 εκατομμύρια χαμένες εργάσιμες ημέρες λόγω εργασιακού στρες, κατάθλιψης ή άγχους</a:t>
            </a:r>
            <a:endParaRPr lang="en-GB" sz="2880" spc="60">
              <a:solidFill>
                <a:srgbClr val="44546A">
                  <a:lumMod val="10000"/>
                </a:srgbClr>
              </a:solidFill>
              <a:latin typeface="Arial Narrow"/>
              <a:cs typeface="Arial Narrow"/>
            </a:endParaRPr>
          </a:p>
        </p:txBody>
      </p:sp>
      <p:cxnSp>
        <p:nvCxnSpPr>
          <p:cNvPr id="30" name="Straight Connector 29">
            <a:extLst>
              <a:ext uri="{FF2B5EF4-FFF2-40B4-BE49-F238E27FC236}">
                <a16:creationId xmlns:a16="http://schemas.microsoft.com/office/drawing/2014/main" id="{66ACE962-6DFC-4694-B0B9-354C6A147B8E}"/>
              </a:ext>
            </a:extLst>
          </p:cNvPr>
          <p:cNvCxnSpPr>
            <a:cxnSpLocks/>
          </p:cNvCxnSpPr>
          <p:nvPr/>
        </p:nvCxnSpPr>
        <p:spPr>
          <a:xfrm>
            <a:off x="1556116" y="2991382"/>
            <a:ext cx="113726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itle 1">
            <a:hlinkClick r:id="" action="ppaction://noaction"/>
            <a:extLst>
              <a:ext uri="{FF2B5EF4-FFF2-40B4-BE49-F238E27FC236}">
                <a16:creationId xmlns:a16="http://schemas.microsoft.com/office/drawing/2014/main" id="{0E82DDE9-C3A9-4F9E-9A30-D3ADFFE54599}"/>
              </a:ext>
            </a:extLst>
          </p:cNvPr>
          <p:cNvSpPr txBox="1">
            <a:spLocks/>
          </p:cNvSpPr>
          <p:nvPr/>
        </p:nvSpPr>
        <p:spPr>
          <a:xfrm>
            <a:off x="1556111" y="3145313"/>
            <a:ext cx="11372616" cy="791410"/>
          </a:xfrm>
          <a:prstGeom prst="rect">
            <a:avLst/>
          </a:prstGeom>
        </p:spPr>
        <p:txBody>
          <a:bodyPr vert="horz" wrap="none" lIns="0" tIns="0" rIns="0" bIns="0" rtlCol="0" anchor="t" anchorCtr="0">
            <a:noAutofit/>
          </a:bodyPr>
          <a:lstStyle/>
          <a:p>
            <a:pPr defTabSz="976579">
              <a:spcBef>
                <a:spcPct val="0"/>
              </a:spcBef>
              <a:spcAft>
                <a:spcPts val="720"/>
              </a:spcAft>
            </a:pPr>
            <a:r>
              <a:rPr lang="el" sz="2000" spc="54" dirty="0">
                <a:solidFill>
                  <a:srgbClr val="44546A">
                    <a:lumMod val="10000"/>
                  </a:srgbClr>
                </a:solidFill>
                <a:latin typeface="Arial Narrow"/>
              </a:rPr>
              <a:t>• Οι εργάσιμες ημέρες που χάθηκαν λόγω στρες, κατάθλιψης ή άγχους αντιπροσώπευαν το 57% όλων των εργάσιμων</a:t>
            </a:r>
            <a:br>
              <a:rPr lang="en-GB" sz="2000" spc="54" dirty="0">
                <a:solidFill>
                  <a:srgbClr val="44546A">
                    <a:lumMod val="10000"/>
                  </a:srgbClr>
                </a:solidFill>
                <a:latin typeface="Arial Narrow"/>
              </a:rPr>
            </a:br>
            <a:r>
              <a:rPr lang="el" sz="2000" spc="54" dirty="0">
                <a:solidFill>
                  <a:srgbClr val="44546A">
                    <a:lumMod val="10000"/>
                  </a:srgbClr>
                </a:solidFill>
                <a:latin typeface="Arial Narrow"/>
              </a:rPr>
              <a:t>  ημερών που χάθηκαν λόγω κακής υγείας</a:t>
            </a:r>
            <a:endParaRPr lang="en-GB" sz="2400" spc="60" dirty="0">
              <a:solidFill>
                <a:srgbClr val="44546A">
                  <a:lumMod val="10000"/>
                </a:srgbClr>
              </a:solidFill>
              <a:latin typeface="Arial Narrow"/>
              <a:cs typeface="Arial Narrow"/>
            </a:endParaRPr>
          </a:p>
        </p:txBody>
      </p:sp>
      <p:cxnSp>
        <p:nvCxnSpPr>
          <p:cNvPr id="39" name="Straight Connector 38">
            <a:extLst>
              <a:ext uri="{FF2B5EF4-FFF2-40B4-BE49-F238E27FC236}">
                <a16:creationId xmlns:a16="http://schemas.microsoft.com/office/drawing/2014/main" id="{890B6664-C265-4670-A9A6-971BA49545CA}"/>
              </a:ext>
            </a:extLst>
          </p:cNvPr>
          <p:cNvCxnSpPr>
            <a:cxnSpLocks/>
          </p:cNvCxnSpPr>
          <p:nvPr/>
        </p:nvCxnSpPr>
        <p:spPr>
          <a:xfrm>
            <a:off x="1556107" y="4097993"/>
            <a:ext cx="1137262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0" name="Title 1">
            <a:hlinkClick r:id="" action="ppaction://noaction"/>
            <a:extLst>
              <a:ext uri="{FF2B5EF4-FFF2-40B4-BE49-F238E27FC236}">
                <a16:creationId xmlns:a16="http://schemas.microsoft.com/office/drawing/2014/main" id="{DC8C7AB9-A68B-4254-950B-9B999A4ACB91}"/>
              </a:ext>
            </a:extLst>
          </p:cNvPr>
          <p:cNvSpPr txBox="1">
            <a:spLocks/>
          </p:cNvSpPr>
          <p:nvPr/>
        </p:nvSpPr>
        <p:spPr>
          <a:xfrm>
            <a:off x="1556118" y="4258828"/>
            <a:ext cx="11372614" cy="817769"/>
          </a:xfrm>
          <a:prstGeom prst="rect">
            <a:avLst/>
          </a:prstGeom>
        </p:spPr>
        <p:txBody>
          <a:bodyPr vert="horz" wrap="none" lIns="0" tIns="0" rIns="0" bIns="0" rtlCol="0" anchor="t" anchorCtr="0">
            <a:noAutofit/>
          </a:bodyPr>
          <a:lstStyle/>
          <a:p>
            <a:pPr defTabSz="976579">
              <a:spcBef>
                <a:spcPct val="0"/>
              </a:spcBef>
              <a:spcAft>
                <a:spcPts val="720"/>
              </a:spcAft>
            </a:pPr>
            <a:r>
              <a:rPr lang="el" sz="2563" spc="54">
                <a:solidFill>
                  <a:srgbClr val="44546A">
                    <a:lumMod val="10000"/>
                  </a:srgbClr>
                </a:solidFill>
                <a:latin typeface="Arial Narrow"/>
              </a:rPr>
              <a:t>• Η κύρια αιτία του εργασιακού στρες, της κατάθλιψης ή του άγχους οφειλόταν στον</a:t>
            </a:r>
            <a:br>
              <a:rPr lang="en-GB" sz="2563" spc="54">
                <a:solidFill>
                  <a:srgbClr val="44546A">
                    <a:lumMod val="10000"/>
                  </a:srgbClr>
                </a:solidFill>
                <a:latin typeface="Arial Narrow"/>
              </a:rPr>
            </a:br>
            <a:r>
              <a:rPr lang="el" sz="2563" spc="54">
                <a:solidFill>
                  <a:srgbClr val="44546A">
                    <a:lumMod val="10000"/>
                  </a:srgbClr>
                </a:solidFill>
                <a:latin typeface="Arial Narrow"/>
              </a:rPr>
              <a:t>  «φόρτο εργασίας» των ανθρώπων, αντιπροσωπεύοντας το 44% όλων των περιπτώσεων</a:t>
            </a:r>
            <a:endParaRPr lang="en-GB" sz="2880" spc="60">
              <a:solidFill>
                <a:srgbClr val="44546A">
                  <a:lumMod val="10000"/>
                </a:srgbClr>
              </a:solidFill>
              <a:latin typeface="Arial Narrow"/>
              <a:cs typeface="Arial Narrow"/>
            </a:endParaRPr>
          </a:p>
        </p:txBody>
      </p:sp>
      <p:cxnSp>
        <p:nvCxnSpPr>
          <p:cNvPr id="41" name="Straight Connector 40">
            <a:extLst>
              <a:ext uri="{FF2B5EF4-FFF2-40B4-BE49-F238E27FC236}">
                <a16:creationId xmlns:a16="http://schemas.microsoft.com/office/drawing/2014/main" id="{4AF45F8C-D030-4F72-8BC5-A33D5AAF12CE}"/>
              </a:ext>
            </a:extLst>
          </p:cNvPr>
          <p:cNvCxnSpPr>
            <a:cxnSpLocks/>
          </p:cNvCxnSpPr>
          <p:nvPr/>
        </p:nvCxnSpPr>
        <p:spPr>
          <a:xfrm>
            <a:off x="1556118" y="5223323"/>
            <a:ext cx="113726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hlinkClick r:id="" action="ppaction://noaction"/>
            <a:extLst>
              <a:ext uri="{FF2B5EF4-FFF2-40B4-BE49-F238E27FC236}">
                <a16:creationId xmlns:a16="http://schemas.microsoft.com/office/drawing/2014/main" id="{B09E2B2B-4087-49E6-B8AA-F510F38FA4A0}"/>
              </a:ext>
            </a:extLst>
          </p:cNvPr>
          <p:cNvSpPr txBox="1">
            <a:spLocks/>
          </p:cNvSpPr>
          <p:nvPr/>
        </p:nvSpPr>
        <p:spPr>
          <a:xfrm>
            <a:off x="1556114" y="1668914"/>
            <a:ext cx="11372617" cy="362698"/>
          </a:xfrm>
          <a:prstGeom prst="rect">
            <a:avLst/>
          </a:prstGeom>
        </p:spPr>
        <p:txBody>
          <a:bodyPr vert="horz" wrap="none" lIns="0" tIns="0" rIns="0" bIns="0" rtlCol="0" anchor="t" anchorCtr="0">
            <a:noAutofit/>
          </a:bodyPr>
          <a:lstStyle/>
          <a:p>
            <a:pPr defTabSz="976579">
              <a:spcBef>
                <a:spcPct val="0"/>
              </a:spcBef>
              <a:spcAft>
                <a:spcPts val="720"/>
              </a:spcAft>
            </a:pPr>
            <a:r>
              <a:rPr lang="el" sz="2563" spc="54">
                <a:solidFill>
                  <a:srgbClr val="44546A">
                    <a:lumMod val="10000"/>
                  </a:srgbClr>
                </a:solidFill>
                <a:latin typeface="Arial Narrow"/>
              </a:rPr>
              <a:t>• 239.000 εργαζόμενοι υπέφεραν από μια νέα περίπτωση εργασιακού στρες, κατάθλιψης ή άγχους</a:t>
            </a:r>
            <a:endParaRPr lang="en-GB" sz="2880" spc="60">
              <a:solidFill>
                <a:srgbClr val="44546A">
                  <a:lumMod val="10000"/>
                </a:srgbClr>
              </a:solidFill>
              <a:latin typeface="Arial Narrow"/>
              <a:cs typeface="Arial Narrow"/>
            </a:endParaRPr>
          </a:p>
        </p:txBody>
      </p:sp>
      <p:cxnSp>
        <p:nvCxnSpPr>
          <p:cNvPr id="16" name="Straight Connector 15">
            <a:extLst>
              <a:ext uri="{FF2B5EF4-FFF2-40B4-BE49-F238E27FC236}">
                <a16:creationId xmlns:a16="http://schemas.microsoft.com/office/drawing/2014/main" id="{F6735F5E-A7DE-4378-8324-2648ABE92354}"/>
              </a:ext>
            </a:extLst>
          </p:cNvPr>
          <p:cNvCxnSpPr>
            <a:cxnSpLocks/>
          </p:cNvCxnSpPr>
          <p:nvPr/>
        </p:nvCxnSpPr>
        <p:spPr>
          <a:xfrm>
            <a:off x="1556114" y="2241301"/>
            <a:ext cx="1137261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AE856629-B986-1EBC-E7AE-E8FF7302A24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DCE33F2-8854-2C42-B837-DCFB53C454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9D0DBAC-A636-31EE-BA28-4A97258E3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0756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0-#ppt_w/2"/>
                                          </p:val>
                                        </p:tav>
                                        <p:tav tm="100000">
                                          <p:val>
                                            <p:strVal val="#ppt_x"/>
                                          </p:val>
                                        </p:tav>
                                      </p:tavLst>
                                    </p:anim>
                                    <p:anim calcmode="lin" valueType="num">
                                      <p:cBhvr additive="base">
                                        <p:cTn id="47"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8" grpId="0"/>
      <p:bldP spid="4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6357314" y="395021"/>
            <a:ext cx="7501332" cy="2139696"/>
          </a:xfrm>
        </p:spPr>
        <p:txBody>
          <a:bodyPr vert="horz" wrap="square" lIns="109728" tIns="54864" rIns="109728" bIns="54864" rtlCol="0" anchor="b" anchorCtr="0">
            <a:normAutofit/>
          </a:bodyPr>
          <a:lstStyle/>
          <a:p>
            <a:r>
              <a:rPr lang="el" sz="6480"/>
              <a:t>Ψυχική υγεία</a:t>
            </a:r>
          </a:p>
        </p:txBody>
      </p:sp>
      <p:pic>
        <p:nvPicPr>
          <p:cNvPr id="5" name="Picture 4">
            <a:extLst>
              <a:ext uri="{FF2B5EF4-FFF2-40B4-BE49-F238E27FC236}">
                <a16:creationId xmlns:a16="http://schemas.microsoft.com/office/drawing/2014/main" id="{E22A79F0-D1F3-2A40-864C-2A88394842F2}"/>
              </a:ext>
            </a:extLst>
          </p:cNvPr>
          <p:cNvPicPr>
            <a:picLocks noChangeAspect="1"/>
          </p:cNvPicPr>
          <p:nvPr/>
        </p:nvPicPr>
        <p:blipFill rotWithShape="1">
          <a:blip r:embed="rId3"/>
          <a:srcRect l="48656" r="411"/>
          <a:stretch/>
        </p:blipFill>
        <p:spPr>
          <a:xfrm>
            <a:off x="1" y="12"/>
            <a:ext cx="5588813" cy="822958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7315" y="2849936"/>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6357314" y="3247949"/>
            <a:ext cx="7501332" cy="4180637"/>
          </a:xfrm>
        </p:spPr>
        <p:txBody>
          <a:bodyPr vert="horz" lIns="109728" tIns="54864" rIns="109728" bIns="54864" rtlCol="0">
            <a:normAutofit lnSpcReduction="10000"/>
          </a:bodyPr>
          <a:lstStyle/>
          <a:p>
            <a:r>
              <a:rPr lang="el-GR" sz="2280" dirty="0"/>
              <a:t>ΠΟΙΟΣ</a:t>
            </a:r>
            <a:r>
              <a:rPr lang="el" sz="2280" dirty="0"/>
              <a:t> (2014)</a:t>
            </a:r>
          </a:p>
          <a:p>
            <a:pPr lvl="1"/>
            <a:r>
              <a:rPr lang="el" sz="2280" dirty="0"/>
              <a:t>Η ψυχική υγεία ορίζεται ως μια κατάσταση ευεξίας στην οποία κάθε άτομο συνειδητοποιεί τις δυνατότητές του, μπορεί να αντιμετωπίσει τις φυσιολογικές πιέσεις της ζωής, μπορεί να εργαστεί παραγωγικά και γόνιμα και είναι σε θέση να συνεισφέρει στην κοινότητά του.</a:t>
            </a:r>
          </a:p>
          <a:p>
            <a:pPr lvl="1"/>
            <a:endParaRPr lang="en-US" sz="2280" dirty="0"/>
          </a:p>
          <a:p>
            <a:pPr lvl="1"/>
            <a:r>
              <a:rPr lang="el" sz="2280" dirty="0"/>
              <a:t>Η θετική διάσταση της ψυχικής υγείας τονίζεται στον ορισμό της υγείας του ΠΟΙΟΣ όπως περιέχεται στο καταστατικό του: «Η υγεία είναι μια κατάσταση πλήρους σωματικής, ψυχικής και κοινωνικής ευεξίας και όχι απλώς η απουσία ασθένειας ή αναπηρίας».</a:t>
            </a:r>
          </a:p>
        </p:txBody>
      </p:sp>
      <p:grpSp>
        <p:nvGrpSpPr>
          <p:cNvPr id="4" name="Group 3">
            <a:extLst>
              <a:ext uri="{FF2B5EF4-FFF2-40B4-BE49-F238E27FC236}">
                <a16:creationId xmlns:a16="http://schemas.microsoft.com/office/drawing/2014/main" id="{6D8984B4-5AA8-CABA-A1AC-9129FAECA43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DA9C547-E2B2-BE6D-5D84-515461BD5C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D3004B18-DE9B-9E15-1E74-B5B02088C4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21793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8E8FB-5FA3-C1DB-8005-DA29EDEC153A}"/>
              </a:ext>
            </a:extLst>
          </p:cNvPr>
          <p:cNvPicPr>
            <a:picLocks noChangeAspect="1"/>
          </p:cNvPicPr>
          <p:nvPr/>
        </p:nvPicPr>
        <p:blipFill>
          <a:blip r:embed="rId3">
            <a:alphaModFix amt="19000"/>
          </a:blip>
          <a:stretch>
            <a:fillRect/>
          </a:stretch>
        </p:blipFill>
        <p:spPr>
          <a:xfrm>
            <a:off x="0" y="0"/>
            <a:ext cx="17830800" cy="11887200"/>
          </a:xfrm>
          <a:prstGeom prst="rect">
            <a:avLst/>
          </a:prstGeom>
        </p:spPr>
      </p:pic>
      <p:sp>
        <p:nvSpPr>
          <p:cNvPr id="2" name="Title 1">
            <a:extLst>
              <a:ext uri="{FF2B5EF4-FFF2-40B4-BE49-F238E27FC236}">
                <a16:creationId xmlns:a16="http://schemas.microsoft.com/office/drawing/2014/main" id="{57AE241E-714A-9933-AB79-E639B6103BFC}"/>
              </a:ext>
            </a:extLst>
          </p:cNvPr>
          <p:cNvSpPr>
            <a:spLocks noGrp="1"/>
          </p:cNvSpPr>
          <p:nvPr>
            <p:ph type="title"/>
          </p:nvPr>
        </p:nvSpPr>
        <p:spPr/>
        <p:txBody>
          <a:bodyPr/>
          <a:lstStyle/>
          <a:p>
            <a:r>
              <a:rPr lang="el" b="0" i="0">
                <a:solidFill>
                  <a:srgbClr val="222222"/>
                </a:solidFill>
                <a:effectLst/>
                <a:latin typeface="Arial" panose="020B0604020202020204" pitchFamily="34" charset="0"/>
              </a:rPr>
              <a:t>Shropshire, J., &amp; Kadlec, C. (2012). </a:t>
            </a:r>
            <a:endParaRPr lang="nb-NO"/>
          </a:p>
        </p:txBody>
      </p:sp>
      <p:sp>
        <p:nvSpPr>
          <p:cNvPr id="3" name="Content Placeholder 2">
            <a:extLst>
              <a:ext uri="{FF2B5EF4-FFF2-40B4-BE49-F238E27FC236}">
                <a16:creationId xmlns:a16="http://schemas.microsoft.com/office/drawing/2014/main" id="{1A6F7B13-7114-EFA5-9798-DECF1228B4D7}"/>
              </a:ext>
            </a:extLst>
          </p:cNvPr>
          <p:cNvSpPr>
            <a:spLocks noGrp="1"/>
          </p:cNvSpPr>
          <p:nvPr>
            <p:ph idx="1"/>
          </p:nvPr>
        </p:nvSpPr>
        <p:spPr>
          <a:xfrm>
            <a:off x="864742" y="1400504"/>
            <a:ext cx="8599615" cy="6195263"/>
          </a:xfrm>
        </p:spPr>
        <p:txBody>
          <a:bodyPr>
            <a:normAutofit fontScale="77500" lnSpcReduction="20000"/>
          </a:bodyPr>
          <a:lstStyle/>
          <a:p>
            <a:r>
              <a:rPr lang="el" dirty="0"/>
              <a:t>H1: Όταν η αγωνία φτάσει σε ένα επίπεδο που τα άτομα δεν μπορούν να αντιμετωπίσουν, θα έχει θετική επίδραση στην πρόθεση να εγκαταλείψουν τον τομέα της πληροφορικής.</a:t>
            </a:r>
          </a:p>
          <a:p>
            <a:pPr lvl="1"/>
            <a:r>
              <a:rPr lang="el" dirty="0"/>
              <a:t>αυξημένες απουσίες, υψηλός κύκλος εργασιών, συναισθηματική εξάντληση, επιδείνωση της προσωπικής υγείας, μειωμένη οργανωτική δέσμευση, χαμηλότερη απόδοση στην εργασία</a:t>
            </a:r>
          </a:p>
          <a:p>
            <a:r>
              <a:rPr lang="el" dirty="0"/>
              <a:t>H2: Η εργασιακή ανασφάλεια θα έχει θετική επίδραση στην πρόθεση αποχώρησης από τον τομέα της πληροφορικής</a:t>
            </a:r>
          </a:p>
          <a:p>
            <a:r>
              <a:rPr lang="el" dirty="0"/>
              <a:t>H3: Η επαγγελματική εξουθένωση θα έχει θετική επίδραση στην πρόθεση αποχώρησης από τον τομέα της πληροφορικής. </a:t>
            </a:r>
          </a:p>
          <a:p>
            <a:r>
              <a:rPr lang="el" dirty="0"/>
              <a:t>H4: Η σχέση μεταξύ άγχους, εργασιακής ανασφάλειας, επαγγελματικής εξουθένωσης και αλλαγής σταδιοδρομίας θα ενισχυθεί όταν η ηλικία των εργαζομένων στον τομέα της πληροφορικής είναι χαμηλότερη</a:t>
            </a:r>
            <a:endParaRPr lang="nb-NO" dirty="0"/>
          </a:p>
        </p:txBody>
      </p:sp>
      <p:pic>
        <p:nvPicPr>
          <p:cNvPr id="5" name="Picture 4">
            <a:extLst>
              <a:ext uri="{FF2B5EF4-FFF2-40B4-BE49-F238E27FC236}">
                <a16:creationId xmlns:a16="http://schemas.microsoft.com/office/drawing/2014/main" id="{E5FD1674-2C49-1EEB-887D-1AC2DAEE79C4}"/>
              </a:ext>
            </a:extLst>
          </p:cNvPr>
          <p:cNvPicPr>
            <a:picLocks noChangeAspect="1"/>
          </p:cNvPicPr>
          <p:nvPr/>
        </p:nvPicPr>
        <p:blipFill>
          <a:blip r:embed="rId4"/>
          <a:stretch>
            <a:fillRect/>
          </a:stretch>
        </p:blipFill>
        <p:spPr>
          <a:xfrm>
            <a:off x="9654088" y="2157824"/>
            <a:ext cx="5088139" cy="3913952"/>
          </a:xfrm>
          <a:prstGeom prst="rect">
            <a:avLst/>
          </a:prstGeom>
        </p:spPr>
      </p:pic>
    </p:spTree>
    <p:extLst>
      <p:ext uri="{BB962C8B-B14F-4D97-AF65-F5344CB8AC3E}">
        <p14:creationId xmlns:p14="http://schemas.microsoft.com/office/powerpoint/2010/main" val="36160137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ACFD5-6BDF-5476-38AA-5CD099321E0B}"/>
              </a:ext>
            </a:extLst>
          </p:cNvPr>
          <p:cNvPicPr>
            <a:picLocks noChangeAspect="1"/>
          </p:cNvPicPr>
          <p:nvPr/>
        </p:nvPicPr>
        <p:blipFill>
          <a:blip r:embed="rId2"/>
          <a:stretch>
            <a:fillRect/>
          </a:stretch>
        </p:blipFill>
        <p:spPr>
          <a:xfrm>
            <a:off x="457200" y="184784"/>
            <a:ext cx="13716000" cy="7715250"/>
          </a:xfrm>
          <a:prstGeom prst="rect">
            <a:avLst/>
          </a:prstGeom>
        </p:spPr>
      </p:pic>
      <p:sp>
        <p:nvSpPr>
          <p:cNvPr id="2" name="Title 1">
            <a:extLst>
              <a:ext uri="{FF2B5EF4-FFF2-40B4-BE49-F238E27FC236}">
                <a16:creationId xmlns:a16="http://schemas.microsoft.com/office/drawing/2014/main" id="{4030834F-C40E-9AE7-3E30-6B73B507792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158F561-F87C-344D-002A-6A6E63AF8F90}"/>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9F8E39FA-0F01-694C-4589-6B11D9C7F8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5863" y="1057218"/>
            <a:ext cx="7944030" cy="6477439"/>
          </a:xfrm>
          <a:prstGeom prst="rect">
            <a:avLst/>
          </a:prstGeom>
        </p:spPr>
      </p:pic>
    </p:spTree>
    <p:extLst>
      <p:ext uri="{BB962C8B-B14F-4D97-AF65-F5344CB8AC3E}">
        <p14:creationId xmlns:p14="http://schemas.microsoft.com/office/powerpoint/2010/main" val="204759634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CDBC0-2BE8-3E40-8C1A-A36D93762102}"/>
              </a:ext>
            </a:extLst>
          </p:cNvPr>
          <p:cNvPicPr>
            <a:picLocks noChangeAspect="1"/>
          </p:cNvPicPr>
          <p:nvPr/>
        </p:nvPicPr>
        <p:blipFill>
          <a:blip r:embed="rId3"/>
          <a:stretch>
            <a:fillRect/>
          </a:stretch>
        </p:blipFill>
        <p:spPr>
          <a:xfrm>
            <a:off x="0" y="982980"/>
            <a:ext cx="14630400" cy="6263640"/>
          </a:xfrm>
          <a:prstGeom prst="rect">
            <a:avLst/>
          </a:prstGeom>
        </p:spPr>
      </p:pic>
      <p:sp>
        <p:nvSpPr>
          <p:cNvPr id="2" name="Title 1">
            <a:extLst>
              <a:ext uri="{FF2B5EF4-FFF2-40B4-BE49-F238E27FC236}">
                <a16:creationId xmlns:a16="http://schemas.microsoft.com/office/drawing/2014/main" id="{C00A22ED-2757-54B2-7496-DD63E411F958}"/>
              </a:ext>
            </a:extLst>
          </p:cNvPr>
          <p:cNvSpPr>
            <a:spLocks noGrp="1"/>
          </p:cNvSpPr>
          <p:nvPr>
            <p:ph type="title"/>
          </p:nvPr>
        </p:nvSpPr>
        <p:spPr/>
        <p:txBody>
          <a:bodyPr/>
          <a:lstStyle/>
          <a:p>
            <a:r>
              <a:rPr lang="el"/>
              <a:t>Πόροι εργασίας</a:t>
            </a:r>
            <a:endParaRPr lang="nb-NO"/>
          </a:p>
        </p:txBody>
      </p:sp>
      <p:pic>
        <p:nvPicPr>
          <p:cNvPr id="7" name="Content Placeholder 6">
            <a:extLst>
              <a:ext uri="{FF2B5EF4-FFF2-40B4-BE49-F238E27FC236}">
                <a16:creationId xmlns:a16="http://schemas.microsoft.com/office/drawing/2014/main" id="{BBF70AA5-424D-EAFB-4506-9A5C62AB92BA}"/>
              </a:ext>
            </a:extLst>
          </p:cNvPr>
          <p:cNvPicPr>
            <a:picLocks noGrp="1" noChangeAspect="1"/>
          </p:cNvPicPr>
          <p:nvPr>
            <p:ph idx="1"/>
          </p:nvPr>
        </p:nvPicPr>
        <p:blipFill>
          <a:blip r:embed="rId4"/>
          <a:stretch>
            <a:fillRect/>
          </a:stretch>
        </p:blipFill>
        <p:spPr>
          <a:xfrm>
            <a:off x="8427681" y="2477245"/>
            <a:ext cx="5567186" cy="3463774"/>
          </a:xfrm>
        </p:spPr>
      </p:pic>
      <p:pic>
        <p:nvPicPr>
          <p:cNvPr id="5" name="Picture 4">
            <a:extLst>
              <a:ext uri="{FF2B5EF4-FFF2-40B4-BE49-F238E27FC236}">
                <a16:creationId xmlns:a16="http://schemas.microsoft.com/office/drawing/2014/main" id="{048209DF-FDA4-A613-FEA5-A56125D550D5}"/>
              </a:ext>
            </a:extLst>
          </p:cNvPr>
          <p:cNvPicPr>
            <a:picLocks noChangeAspect="1"/>
          </p:cNvPicPr>
          <p:nvPr/>
        </p:nvPicPr>
        <p:blipFill>
          <a:blip r:embed="rId5"/>
          <a:stretch>
            <a:fillRect/>
          </a:stretch>
        </p:blipFill>
        <p:spPr>
          <a:xfrm>
            <a:off x="389871" y="1921943"/>
            <a:ext cx="5372850" cy="2149140"/>
          </a:xfrm>
          <a:prstGeom prst="rect">
            <a:avLst/>
          </a:prstGeom>
        </p:spPr>
      </p:pic>
      <p:pic>
        <p:nvPicPr>
          <p:cNvPr id="9" name="Picture 8">
            <a:extLst>
              <a:ext uri="{FF2B5EF4-FFF2-40B4-BE49-F238E27FC236}">
                <a16:creationId xmlns:a16="http://schemas.microsoft.com/office/drawing/2014/main" id="{7D45CF33-C74C-90BF-400C-898998978BB9}"/>
              </a:ext>
            </a:extLst>
          </p:cNvPr>
          <p:cNvPicPr>
            <a:picLocks noChangeAspect="1"/>
          </p:cNvPicPr>
          <p:nvPr/>
        </p:nvPicPr>
        <p:blipFill>
          <a:blip r:embed="rId6"/>
          <a:stretch>
            <a:fillRect/>
          </a:stretch>
        </p:blipFill>
        <p:spPr>
          <a:xfrm>
            <a:off x="2649176" y="4821382"/>
            <a:ext cx="5361419" cy="2046256"/>
          </a:xfrm>
          <a:prstGeom prst="rect">
            <a:avLst/>
          </a:prstGeom>
        </p:spPr>
      </p:pic>
    </p:spTree>
    <p:extLst>
      <p:ext uri="{BB962C8B-B14F-4D97-AF65-F5344CB8AC3E}">
        <p14:creationId xmlns:p14="http://schemas.microsoft.com/office/powerpoint/2010/main" val="236110478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85F20-14C2-E600-B306-8BA10087C198}"/>
              </a:ext>
            </a:extLst>
          </p:cNvPr>
          <p:cNvPicPr>
            <a:picLocks noChangeAspect="1"/>
          </p:cNvPicPr>
          <p:nvPr/>
        </p:nvPicPr>
        <p:blipFill>
          <a:blip r:embed="rId3"/>
          <a:stretch>
            <a:fillRect/>
          </a:stretch>
        </p:blipFill>
        <p:spPr>
          <a:xfrm>
            <a:off x="159026" y="0"/>
            <a:ext cx="14312348" cy="8229600"/>
          </a:xfrm>
          <a:prstGeom prst="rect">
            <a:avLst/>
          </a:prstGeom>
        </p:spPr>
      </p:pic>
      <p:pic>
        <p:nvPicPr>
          <p:cNvPr id="1026" name="Picture 2" descr="Ijerph 16 03370 g001">
            <a:extLst>
              <a:ext uri="{FF2B5EF4-FFF2-40B4-BE49-F238E27FC236}">
                <a16:creationId xmlns:a16="http://schemas.microsoft.com/office/drawing/2014/main" id="{7B699C4E-3389-900A-AC9B-39A70E28F3E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58081" y="1402080"/>
            <a:ext cx="6470582" cy="51450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9C548A-62B3-FD3E-108E-9E08DB246876}"/>
              </a:ext>
            </a:extLst>
          </p:cNvPr>
          <p:cNvSpPr txBox="1"/>
          <p:nvPr/>
        </p:nvSpPr>
        <p:spPr>
          <a:xfrm>
            <a:off x="552746" y="4389120"/>
            <a:ext cx="5184753" cy="1126462"/>
          </a:xfrm>
          <a:prstGeom prst="rect">
            <a:avLst/>
          </a:prstGeom>
          <a:noFill/>
        </p:spPr>
        <p:txBody>
          <a:bodyPr wrap="none" rtlCol="0">
            <a:spAutoFit/>
          </a:bodyPr>
          <a:lstStyle/>
          <a:p>
            <a:pPr defTabSz="1097280"/>
            <a:r>
              <a:rPr lang="el" sz="3360">
                <a:solidFill>
                  <a:prstClr val="white"/>
                </a:solidFill>
                <a:latin typeface="Calibri" panose="020F0502020204030204"/>
              </a:rPr>
              <a:t>Μοντέλο Ελέγχου Απαιτήσεων Εργασίας</a:t>
            </a:r>
          </a:p>
          <a:p>
            <a:pPr defTabSz="1097280"/>
            <a:r>
              <a:rPr lang="el" sz="3360">
                <a:solidFill>
                  <a:prstClr val="white"/>
                </a:solidFill>
                <a:latin typeface="Calibri" panose="020F0502020204030204"/>
              </a:rPr>
              <a:t>Κάρασεκ, 1990</a:t>
            </a:r>
          </a:p>
        </p:txBody>
      </p:sp>
      <p:grpSp>
        <p:nvGrpSpPr>
          <p:cNvPr id="3" name="Group 2">
            <a:extLst>
              <a:ext uri="{FF2B5EF4-FFF2-40B4-BE49-F238E27FC236}">
                <a16:creationId xmlns:a16="http://schemas.microsoft.com/office/drawing/2014/main" id="{D6B04BA6-9DC1-4366-C747-25F7EC8EB0B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9D4034D7-7445-2D57-2B7E-8E45898776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E95246B-E001-7EAF-BBB0-EE28DDDD33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6575394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9CA3-5DB2-C7A8-3C51-34E717768A51}"/>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09532C4-F757-173D-A356-188A975FC342}"/>
              </a:ext>
            </a:extLst>
          </p:cNvPr>
          <p:cNvSpPr>
            <a:spLocks noGrp="1"/>
          </p:cNvSpPr>
          <p:nvPr>
            <p:ph idx="1"/>
          </p:nvPr>
        </p:nvSpPr>
        <p:spPr>
          <a:xfrm>
            <a:off x="614579" y="1482218"/>
            <a:ext cx="3787300" cy="6195263"/>
          </a:xfrm>
        </p:spPr>
        <p:txBody>
          <a:bodyPr/>
          <a:lstStyle/>
          <a:p>
            <a:r>
              <a:rPr lang="el"/>
              <a:t>Πόροι</a:t>
            </a:r>
          </a:p>
          <a:p>
            <a:pPr lvl="1"/>
            <a:r>
              <a:rPr lang="el"/>
              <a:t>Προσωπικά</a:t>
            </a:r>
          </a:p>
          <a:p>
            <a:pPr lvl="2"/>
            <a:r>
              <a:rPr lang="el" err="1"/>
              <a:t>Αυτοαποτελεσματικότητα</a:t>
            </a:r>
            <a:endParaRPr lang="nb-NO"/>
          </a:p>
          <a:p>
            <a:pPr lvl="2"/>
            <a:endParaRPr lang="nb-NO"/>
          </a:p>
          <a:p>
            <a:pPr lvl="1"/>
            <a:r>
              <a:rPr lang="el" err="1"/>
              <a:t>Εργασία</a:t>
            </a:r>
            <a:endParaRPr lang="nb-NO"/>
          </a:p>
          <a:p>
            <a:pPr lvl="2"/>
            <a:r>
              <a:rPr lang="el" err="1"/>
              <a:t>Ηγεσία</a:t>
            </a:r>
            <a:endParaRPr lang="nb-NO"/>
          </a:p>
          <a:p>
            <a:pPr lvl="2"/>
            <a:r>
              <a:rPr lang="el"/>
              <a:t>Υποστήριξη</a:t>
            </a:r>
          </a:p>
        </p:txBody>
      </p:sp>
      <p:pic>
        <p:nvPicPr>
          <p:cNvPr id="4" name="Picture 4" descr="Δύναμη Ελέγχου: Η Θετική Συσχέτιση Μεταξύ Αυτονομίας &amp; Εργασιακής Δέσμευσης - Prevue HR">
            <a:extLst>
              <a:ext uri="{FF2B5EF4-FFF2-40B4-BE49-F238E27FC236}">
                <a16:creationId xmlns:a16="http://schemas.microsoft.com/office/drawing/2014/main" id="{CC35B90B-585E-BE0A-9CC1-DA4F524F64A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67710" y="905893"/>
            <a:ext cx="9962690" cy="619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46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a:t>RISE</a:t>
            </a:r>
            <a:br>
              <a:rPr lang="nb-NO"/>
            </a:br>
            <a:r>
              <a:rPr lang="el" err="1"/>
              <a:t>Αυτο-αποτελεσματικότητα που συνάγεται </a:t>
            </a:r>
            <a:r>
              <a:rPr lang="el" sz="3240"/>
              <a:t>από τη σχέση (Lent &amp;; Lopez, 2002)</a:t>
            </a:r>
          </a:p>
        </p:txBody>
      </p:sp>
      <p:sp>
        <p:nvSpPr>
          <p:cNvPr id="3" name="Plassholder for innhold 2"/>
          <p:cNvSpPr>
            <a:spLocks noGrp="1"/>
          </p:cNvSpPr>
          <p:nvPr>
            <p:ph sz="half" idx="1"/>
          </p:nvPr>
        </p:nvSpPr>
        <p:spPr/>
        <p:txBody>
          <a:bodyPr/>
          <a:lstStyle/>
          <a:p>
            <a:r>
              <a:rPr lang="el" err="1"/>
              <a:t>Σκαλωσιές (Vygotsky, 1987)</a:t>
            </a:r>
          </a:p>
          <a:p>
            <a:r>
              <a:rPr lang="el" err="1"/>
              <a:t>Μοναδικές σχέσεις</a:t>
            </a:r>
          </a:p>
          <a:p>
            <a:pPr lvl="1"/>
            <a:endParaRPr lang="nb-NO"/>
          </a:p>
          <a:p>
            <a:r>
              <a:rPr lang="el"/>
              <a:t>SE</a:t>
            </a:r>
          </a:p>
          <a:p>
            <a:pPr lvl="1"/>
            <a:r>
              <a:rPr lang="el" err="1"/>
              <a:t>Ίδια</a:t>
            </a:r>
            <a:endParaRPr lang="nb-NO"/>
          </a:p>
          <a:p>
            <a:pPr lvl="1"/>
            <a:r>
              <a:rPr lang="el" err="1"/>
              <a:t>Άλλα</a:t>
            </a:r>
            <a:endParaRPr lang="nb-NO"/>
          </a:p>
          <a:p>
            <a:pPr lvl="1"/>
            <a:r>
              <a:rPr lang="el"/>
              <a:t>ΆΝΟΔΟΣ</a:t>
            </a:r>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4066663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C7-E2A2-AB6C-2645-2F607796A101}"/>
              </a:ext>
            </a:extLst>
          </p:cNvPr>
          <p:cNvSpPr>
            <a:spLocks noGrp="1"/>
          </p:cNvSpPr>
          <p:nvPr>
            <p:ph type="title"/>
          </p:nvPr>
        </p:nvSpPr>
        <p:spPr/>
        <p:txBody>
          <a:bodyPr/>
          <a:lstStyle/>
          <a:p>
            <a:endParaRPr lang="nb-NO"/>
          </a:p>
        </p:txBody>
      </p:sp>
      <p:pic>
        <p:nvPicPr>
          <p:cNvPr id="10" name="Picture 9">
            <a:extLst>
              <a:ext uri="{FF2B5EF4-FFF2-40B4-BE49-F238E27FC236}">
                <a16:creationId xmlns:a16="http://schemas.microsoft.com/office/drawing/2014/main" id="{0CEF65B3-948A-BCB0-CA46-C481F2B4DB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8693" y="-197898"/>
            <a:ext cx="9058939" cy="8261628"/>
          </a:xfrm>
          <a:prstGeom prst="rect">
            <a:avLst/>
          </a:prstGeom>
        </p:spPr>
      </p:pic>
      <p:sp>
        <p:nvSpPr>
          <p:cNvPr id="13" name="Oval 12">
            <a:extLst>
              <a:ext uri="{FF2B5EF4-FFF2-40B4-BE49-F238E27FC236}">
                <a16:creationId xmlns:a16="http://schemas.microsoft.com/office/drawing/2014/main" id="{FDC59AD3-DD36-1B98-F170-D9F06CB2893F}"/>
              </a:ext>
            </a:extLst>
          </p:cNvPr>
          <p:cNvSpPr/>
          <p:nvPr/>
        </p:nvSpPr>
        <p:spPr>
          <a:xfrm>
            <a:off x="1920027" y="4114799"/>
            <a:ext cx="2411464" cy="1614023"/>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4" name="Oval 13">
            <a:extLst>
              <a:ext uri="{FF2B5EF4-FFF2-40B4-BE49-F238E27FC236}">
                <a16:creationId xmlns:a16="http://schemas.microsoft.com/office/drawing/2014/main" id="{4DFB53F1-E797-CEEB-065A-2FD2FB04630B}"/>
              </a:ext>
            </a:extLst>
          </p:cNvPr>
          <p:cNvSpPr/>
          <p:nvPr/>
        </p:nvSpPr>
        <p:spPr>
          <a:xfrm>
            <a:off x="3125759" y="5728822"/>
            <a:ext cx="2411464" cy="16140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F28175AA-44F0-C05C-C166-52EBB5B97EE9}"/>
              </a:ext>
            </a:extLst>
          </p:cNvPr>
          <p:cNvSpPr/>
          <p:nvPr/>
        </p:nvSpPr>
        <p:spPr>
          <a:xfrm>
            <a:off x="5537223" y="5728822"/>
            <a:ext cx="2411464" cy="16140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cxnSp>
        <p:nvCxnSpPr>
          <p:cNvPr id="17" name="Straight Arrow Connector 16">
            <a:extLst>
              <a:ext uri="{FF2B5EF4-FFF2-40B4-BE49-F238E27FC236}">
                <a16:creationId xmlns:a16="http://schemas.microsoft.com/office/drawing/2014/main" id="{EB650E79-6E26-1C9E-E84E-939632B1CD2D}"/>
              </a:ext>
            </a:extLst>
          </p:cNvPr>
          <p:cNvCxnSpPr>
            <a:cxnSpLocks/>
            <a:stCxn id="11" idx="2"/>
            <a:endCxn id="13" idx="0"/>
          </p:cNvCxnSpPr>
          <p:nvPr/>
        </p:nvCxnSpPr>
        <p:spPr>
          <a:xfrm>
            <a:off x="2180068" y="2921828"/>
            <a:ext cx="945691" cy="119297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5AE516-88D8-9C8D-185C-B68326EAB2BA}"/>
              </a:ext>
            </a:extLst>
          </p:cNvPr>
          <p:cNvCxnSpPr>
            <a:cxnSpLocks/>
            <a:endCxn id="15" idx="6"/>
          </p:cNvCxnSpPr>
          <p:nvPr/>
        </p:nvCxnSpPr>
        <p:spPr>
          <a:xfrm flipH="1">
            <a:off x="7948686" y="6226426"/>
            <a:ext cx="1760966" cy="3094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Bilde 3">
            <a:extLst>
              <a:ext uri="{FF2B5EF4-FFF2-40B4-BE49-F238E27FC236}">
                <a16:creationId xmlns:a16="http://schemas.microsoft.com/office/drawing/2014/main" id="{BD8598C6-D7A6-7528-63C7-1ACC37BF695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3857" y="329568"/>
            <a:ext cx="4212422" cy="2592260"/>
          </a:xfrm>
          <a:prstGeom prst="rect">
            <a:avLst/>
          </a:prstGeom>
        </p:spPr>
      </p:pic>
      <p:pic>
        <p:nvPicPr>
          <p:cNvPr id="12" name="Picture 11">
            <a:extLst>
              <a:ext uri="{FF2B5EF4-FFF2-40B4-BE49-F238E27FC236}">
                <a16:creationId xmlns:a16="http://schemas.microsoft.com/office/drawing/2014/main" id="{1E956A23-526D-A725-2C73-0D22D507C8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9653" y="4741024"/>
            <a:ext cx="4809319" cy="3265982"/>
          </a:xfrm>
          <a:prstGeom prst="rect">
            <a:avLst/>
          </a:prstGeom>
        </p:spPr>
      </p:pic>
    </p:spTree>
    <p:extLst>
      <p:ext uri="{BB962C8B-B14F-4D97-AF65-F5344CB8AC3E}">
        <p14:creationId xmlns:p14="http://schemas.microsoft.com/office/powerpoint/2010/main" val="1578189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37EAB4F-B32E-D07B-65BC-C3183B82DF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D42DA67-C367-6705-D831-A6913DE56AA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6C742C6-9173-3613-37F2-F176958CB7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062A7E6-EBF0-F5FA-98F4-914331A7CB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0264948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925-4B0D-298E-77C6-E64394B80F2C}"/>
              </a:ext>
            </a:extLst>
          </p:cNvPr>
          <p:cNvSpPr>
            <a:spLocks noGrp="1"/>
          </p:cNvSpPr>
          <p:nvPr>
            <p:ph type="title"/>
          </p:nvPr>
        </p:nvSpPr>
        <p:spPr>
          <a:xfrm>
            <a:off x="180772" y="3902107"/>
            <a:ext cx="4667676" cy="842077"/>
          </a:xfrm>
        </p:spPr>
        <p:txBody>
          <a:bodyPr/>
          <a:lstStyle/>
          <a:p>
            <a:r>
              <a:rPr lang="el"/>
              <a:t>ΣΕΚΟΥΡΟ 2022</a:t>
            </a:r>
          </a:p>
        </p:txBody>
      </p:sp>
      <p:pic>
        <p:nvPicPr>
          <p:cNvPr id="5" name="Content Placeholder 4">
            <a:extLst>
              <a:ext uri="{FF2B5EF4-FFF2-40B4-BE49-F238E27FC236}">
                <a16:creationId xmlns:a16="http://schemas.microsoft.com/office/drawing/2014/main" id="{B53172A3-CF4D-3F62-E629-B1839DBB59E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50844" y="605806"/>
            <a:ext cx="10098785" cy="7017989"/>
          </a:xfrm>
        </p:spPr>
      </p:pic>
    </p:spTree>
    <p:extLst>
      <p:ext uri="{BB962C8B-B14F-4D97-AF65-F5344CB8AC3E}">
        <p14:creationId xmlns:p14="http://schemas.microsoft.com/office/powerpoint/2010/main" val="264087613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B9E5FB-2F2F-8BF3-B8E9-F81295BD7A46}"/>
              </a:ext>
            </a:extLst>
          </p:cNvPr>
          <p:cNvPicPr>
            <a:picLocks noChangeAspect="1"/>
          </p:cNvPicPr>
          <p:nvPr/>
        </p:nvPicPr>
        <p:blipFill>
          <a:blip r:embed="rId2"/>
          <a:stretch>
            <a:fillRect/>
          </a:stretch>
        </p:blipFill>
        <p:spPr>
          <a:xfrm>
            <a:off x="251462" y="1"/>
            <a:ext cx="14196059" cy="8269548"/>
          </a:xfrm>
          <a:prstGeom prst="rect">
            <a:avLst/>
          </a:prstGeom>
        </p:spPr>
      </p:pic>
      <p:sp>
        <p:nvSpPr>
          <p:cNvPr id="2" name="Title 1">
            <a:extLst>
              <a:ext uri="{FF2B5EF4-FFF2-40B4-BE49-F238E27FC236}">
                <a16:creationId xmlns:a16="http://schemas.microsoft.com/office/drawing/2014/main" id="{ADCF226B-F12F-D794-9E41-F906FE50FB8A}"/>
              </a:ext>
            </a:extLst>
          </p:cNvPr>
          <p:cNvSpPr>
            <a:spLocks noGrp="1"/>
          </p:cNvSpPr>
          <p:nvPr>
            <p:ph type="title"/>
          </p:nvPr>
        </p:nvSpPr>
        <p:spPr>
          <a:xfrm>
            <a:off x="1571510" y="329568"/>
            <a:ext cx="12290425" cy="842077"/>
          </a:xfrm>
        </p:spPr>
        <p:txBody>
          <a:bodyPr/>
          <a:lstStyle/>
          <a:p>
            <a:r>
              <a:rPr lang="el"/>
              <a:t>Πώς να βελτιωθείτε</a:t>
            </a:r>
            <a:endParaRPr lang="nb-NO"/>
          </a:p>
        </p:txBody>
      </p:sp>
      <p:pic>
        <p:nvPicPr>
          <p:cNvPr id="7" name="Content Placeholder 6">
            <a:extLst>
              <a:ext uri="{FF2B5EF4-FFF2-40B4-BE49-F238E27FC236}">
                <a16:creationId xmlns:a16="http://schemas.microsoft.com/office/drawing/2014/main" id="{79B0BA83-0C8C-E901-427D-0CBA603DCE70}"/>
              </a:ext>
            </a:extLst>
          </p:cNvPr>
          <p:cNvPicPr>
            <a:picLocks noGrp="1" noChangeAspect="1"/>
          </p:cNvPicPr>
          <p:nvPr>
            <p:ph idx="1"/>
          </p:nvPr>
        </p:nvPicPr>
        <p:blipFill>
          <a:blip r:embed="rId3"/>
          <a:stretch>
            <a:fillRect/>
          </a:stretch>
        </p:blipFill>
        <p:spPr>
          <a:xfrm>
            <a:off x="8073279" y="2651599"/>
            <a:ext cx="5532892" cy="3943901"/>
          </a:xfrm>
        </p:spPr>
      </p:pic>
      <p:pic>
        <p:nvPicPr>
          <p:cNvPr id="5" name="Picture 4">
            <a:extLst>
              <a:ext uri="{FF2B5EF4-FFF2-40B4-BE49-F238E27FC236}">
                <a16:creationId xmlns:a16="http://schemas.microsoft.com/office/drawing/2014/main" id="{7E3AC563-4F17-33D5-5499-0B73CDA8FC04}"/>
              </a:ext>
            </a:extLst>
          </p:cNvPr>
          <p:cNvPicPr>
            <a:picLocks noChangeAspect="1"/>
          </p:cNvPicPr>
          <p:nvPr/>
        </p:nvPicPr>
        <p:blipFill>
          <a:blip r:embed="rId4"/>
          <a:stretch>
            <a:fillRect/>
          </a:stretch>
        </p:blipFill>
        <p:spPr>
          <a:xfrm>
            <a:off x="1024231" y="2261456"/>
            <a:ext cx="5235671" cy="3418048"/>
          </a:xfrm>
          <a:prstGeom prst="rect">
            <a:avLst/>
          </a:prstGeom>
        </p:spPr>
      </p:pic>
      <p:grpSp>
        <p:nvGrpSpPr>
          <p:cNvPr id="3" name="Group 2">
            <a:extLst>
              <a:ext uri="{FF2B5EF4-FFF2-40B4-BE49-F238E27FC236}">
                <a16:creationId xmlns:a16="http://schemas.microsoft.com/office/drawing/2014/main" id="{FE8A171C-B032-F907-C5CE-7C9CFA89854F}"/>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B21D7780-9E46-F928-2646-CED5C4EC72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3D593698-824B-526F-648F-03AD6FCE4C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117896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528963" y="7378018"/>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6</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40143" y="7409270"/>
            <a:ext cx="358568" cy="379224"/>
          </a:xfrm>
          <a:prstGeom prst="rect">
            <a:avLst/>
          </a:prstGeom>
        </p:spPr>
      </p:pic>
      <p:pic>
        <p:nvPicPr>
          <p:cNvPr id="29" name="Picture 28" descr="arrow-forward.png">
            <a:hlinkClick r:id="rId4"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0" y="7409270"/>
            <a:ext cx="358568" cy="379224"/>
          </a:xfrm>
          <a:prstGeom prst="rect">
            <a:avLst/>
          </a:prstGeom>
        </p:spPr>
      </p:pic>
      <p:sp>
        <p:nvSpPr>
          <p:cNvPr id="20" name="Title 1">
            <a:extLst>
              <a:ext uri="{FF2B5EF4-FFF2-40B4-BE49-F238E27FC236}">
                <a16:creationId xmlns:a16="http://schemas.microsoft.com/office/drawing/2014/main" id="{B2A844A2-1FE5-454E-A999-E8D0D47EE6F2}"/>
              </a:ext>
            </a:extLst>
          </p:cNvPr>
          <p:cNvSpPr txBox="1">
            <a:spLocks/>
          </p:cNvSpPr>
          <p:nvPr/>
        </p:nvSpPr>
        <p:spPr>
          <a:xfrm>
            <a:off x="358569" y="1135074"/>
            <a:ext cx="8357532" cy="561274"/>
          </a:xfrm>
          <a:prstGeom prst="rect">
            <a:avLst/>
          </a:prstGeom>
        </p:spPr>
        <p:txBody>
          <a:bodyPr vert="horz" wrap="none" lIns="0" tIns="0" rIns="0" bIns="0" rtlCol="0" anchor="t" anchorCtr="0">
            <a:normAutofit/>
          </a:bodyPr>
          <a:lstStyle/>
          <a:p>
            <a:pPr defTabSz="1097280">
              <a:spcBef>
                <a:spcPct val="0"/>
              </a:spcBef>
            </a:pPr>
            <a:r>
              <a:rPr lang="el" sz="3360" b="1" cap="all" spc="90">
                <a:solidFill>
                  <a:prstClr val="black"/>
                </a:solidFill>
                <a:latin typeface="Arial Narrow"/>
                <a:cs typeface="Arial Narrow"/>
              </a:rPr>
              <a:t>Ο ΑΝΤΊΚΤΥΠΟΣ ΤΩΝ ΠΡΟΒΛΗΜΆΤΩΝ ΨΥΧΙΚΉΣ ΥΓΕΊΑΣ</a:t>
            </a:r>
          </a:p>
        </p:txBody>
      </p:sp>
      <p:sp>
        <p:nvSpPr>
          <p:cNvPr id="21" name="Title 1">
            <a:hlinkClick r:id="" action="ppaction://noaction"/>
            <a:extLst>
              <a:ext uri="{FF2B5EF4-FFF2-40B4-BE49-F238E27FC236}">
                <a16:creationId xmlns:a16="http://schemas.microsoft.com/office/drawing/2014/main" id="{A5FCA1B9-16F8-430B-8F03-9EC4453BDAA9}"/>
              </a:ext>
            </a:extLst>
          </p:cNvPr>
          <p:cNvSpPr txBox="1">
            <a:spLocks/>
          </p:cNvSpPr>
          <p:nvPr/>
        </p:nvSpPr>
        <p:spPr>
          <a:xfrm>
            <a:off x="358568" y="2929998"/>
            <a:ext cx="7858920" cy="792013"/>
          </a:xfrm>
          <a:prstGeom prst="rect">
            <a:avLst/>
          </a:prstGeom>
        </p:spPr>
        <p:txBody>
          <a:bodyPr vert="horz" wrap="none" lIns="0" tIns="0" rIns="0" bIns="0" rtlCol="0" anchor="t" anchorCtr="0">
            <a:noAutofit/>
          </a:bodyPr>
          <a:lstStyle/>
          <a:p>
            <a:pPr defTabSz="1097280">
              <a:spcBef>
                <a:spcPct val="0"/>
              </a:spcBef>
            </a:pPr>
            <a:r>
              <a:rPr lang="el" sz="2400" spc="60" dirty="0">
                <a:solidFill>
                  <a:srgbClr val="009ED5"/>
                </a:solidFill>
                <a:latin typeface="Arial Narrow"/>
                <a:cs typeface="Arial Narrow"/>
              </a:rPr>
              <a:t>• </a:t>
            </a:r>
            <a:r>
              <a:rPr lang="el" sz="2400" b="1" spc="60" dirty="0">
                <a:solidFill>
                  <a:srgbClr val="009ED5"/>
                </a:solidFill>
                <a:latin typeface="Arial Narrow"/>
                <a:cs typeface="Arial Narrow"/>
              </a:rPr>
              <a:t>Σωματική υγεία:</a:t>
            </a:r>
            <a:r>
              <a:rPr lang="el" sz="2400" spc="60" dirty="0">
                <a:solidFill>
                  <a:srgbClr val="000000"/>
                </a:solidFill>
                <a:latin typeface="Arial Narrow"/>
                <a:cs typeface="Arial Narrow"/>
              </a:rPr>
              <a:t> Η ψυχική ασθένεια μπορεί να βλάψει την ικανότητα προστασίας</a:t>
            </a:r>
            <a:br>
              <a:rPr lang="en-GB" sz="2400" spc="60" dirty="0">
                <a:solidFill>
                  <a:srgbClr val="000000"/>
                </a:solidFill>
                <a:latin typeface="Arial Narrow"/>
                <a:cs typeface="Arial Narrow"/>
              </a:rPr>
            </a:br>
            <a:r>
              <a:rPr lang="el" sz="2400" spc="60" dirty="0">
                <a:solidFill>
                  <a:srgbClr val="000000"/>
                </a:solidFill>
                <a:latin typeface="Arial Narrow"/>
                <a:cs typeface="Arial Narrow"/>
              </a:rPr>
              <a:t>  και ανάπτυξης σωματικής ευεξίας</a:t>
            </a:r>
          </a:p>
          <a:p>
            <a:pPr defTabSz="1097280">
              <a:spcBef>
                <a:spcPct val="0"/>
              </a:spcBef>
            </a:pPr>
            <a:endParaRPr lang="en-GB" sz="2400" spc="60" dirty="0">
              <a:solidFill>
                <a:srgbClr val="000000"/>
              </a:solidFill>
              <a:latin typeface="Arial Narrow"/>
              <a:cs typeface="Arial Narrow"/>
            </a:endParaRPr>
          </a:p>
        </p:txBody>
      </p:sp>
      <p:sp>
        <p:nvSpPr>
          <p:cNvPr id="23" name="Title 1">
            <a:hlinkClick r:id="" action="ppaction://noaction"/>
            <a:extLst>
              <a:ext uri="{FF2B5EF4-FFF2-40B4-BE49-F238E27FC236}">
                <a16:creationId xmlns:a16="http://schemas.microsoft.com/office/drawing/2014/main" id="{8FF9B72A-93DC-43FC-88C0-0051FCA6773F}"/>
              </a:ext>
            </a:extLst>
          </p:cNvPr>
          <p:cNvSpPr txBox="1">
            <a:spLocks/>
          </p:cNvSpPr>
          <p:nvPr/>
        </p:nvSpPr>
        <p:spPr>
          <a:xfrm>
            <a:off x="358576" y="4001705"/>
            <a:ext cx="7858919" cy="1184000"/>
          </a:xfrm>
          <a:prstGeom prst="rect">
            <a:avLst/>
          </a:prstGeom>
        </p:spPr>
        <p:txBody>
          <a:bodyPr vert="horz" wrap="none" lIns="0" tIns="0" rIns="0" bIns="0" rtlCol="0" anchor="t" anchorCtr="0">
            <a:noAutofit/>
          </a:bodyPr>
          <a:lstStyle/>
          <a:p>
            <a:pPr defTabSz="1097280">
              <a:spcBef>
                <a:spcPct val="0"/>
              </a:spcBef>
            </a:pPr>
            <a:r>
              <a:rPr lang="el" sz="2400" spc="60">
                <a:solidFill>
                  <a:srgbClr val="009ED5"/>
                </a:solidFill>
                <a:latin typeface="Arial Narrow"/>
                <a:cs typeface="Arial Narrow"/>
              </a:rPr>
              <a:t>• </a:t>
            </a:r>
            <a:r>
              <a:rPr lang="el" sz="2400" b="1" spc="60">
                <a:solidFill>
                  <a:srgbClr val="009ED5"/>
                </a:solidFill>
                <a:latin typeface="Arial Narrow"/>
                <a:cs typeface="Arial Narrow"/>
              </a:rPr>
              <a:t>Εργασία:</a:t>
            </a:r>
            <a:r>
              <a:rPr lang="el" sz="2400" spc="60">
                <a:solidFill>
                  <a:srgbClr val="000000"/>
                </a:solidFill>
                <a:latin typeface="Arial Narrow"/>
                <a:cs typeface="Arial Narrow"/>
              </a:rPr>
              <a:t> Η απόκτηση ή η διατήρηση μιας εργασίας μπορεί να είναι πιο δύσκολη όταν</a:t>
            </a:r>
            <a:br>
              <a:rPr lang="en-GB" sz="2400" spc="60">
                <a:solidFill>
                  <a:srgbClr val="000000"/>
                </a:solidFill>
                <a:latin typeface="Arial Narrow"/>
                <a:cs typeface="Arial Narrow"/>
              </a:rPr>
            </a:br>
            <a:r>
              <a:rPr lang="el" sz="2400" spc="60">
                <a:solidFill>
                  <a:srgbClr val="000000"/>
                </a:solidFill>
                <a:latin typeface="Arial Narrow"/>
                <a:cs typeface="Arial Narrow"/>
              </a:rPr>
              <a:t>  τα συμπτώματα μιας πάθησης ψυχικής υγείας δυσκολεύουν κάποιον</a:t>
            </a:r>
            <a:br>
              <a:rPr lang="en-GB" sz="2400" spc="60">
                <a:solidFill>
                  <a:srgbClr val="000000"/>
                </a:solidFill>
                <a:latin typeface="Arial Narrow"/>
                <a:cs typeface="Arial Narrow"/>
              </a:rPr>
            </a:br>
            <a:r>
              <a:rPr lang="el" sz="2400" spc="60">
                <a:solidFill>
                  <a:srgbClr val="000000"/>
                </a:solidFill>
                <a:latin typeface="Arial Narrow"/>
                <a:cs typeface="Arial Narrow"/>
              </a:rPr>
              <a:t>  να λειτουργήσει κανονικά</a:t>
            </a:r>
          </a:p>
          <a:p>
            <a:pPr defTabSz="1097280">
              <a:spcBef>
                <a:spcPct val="0"/>
              </a:spcBef>
            </a:pPr>
            <a:endParaRPr lang="en-GB" sz="2400" spc="60">
              <a:solidFill>
                <a:srgbClr val="000000"/>
              </a:solidFill>
              <a:latin typeface="Arial Narrow"/>
              <a:cs typeface="Arial Narrow"/>
            </a:endParaRPr>
          </a:p>
        </p:txBody>
      </p:sp>
      <p:sp>
        <p:nvSpPr>
          <p:cNvPr id="33" name="Title 1">
            <a:hlinkClick r:id="" action="ppaction://noaction"/>
            <a:extLst>
              <a:ext uri="{FF2B5EF4-FFF2-40B4-BE49-F238E27FC236}">
                <a16:creationId xmlns:a16="http://schemas.microsoft.com/office/drawing/2014/main" id="{8A860271-7F84-416B-AC86-A4558920FA32}"/>
              </a:ext>
            </a:extLst>
          </p:cNvPr>
          <p:cNvSpPr txBox="1">
            <a:spLocks/>
          </p:cNvSpPr>
          <p:nvPr/>
        </p:nvSpPr>
        <p:spPr>
          <a:xfrm>
            <a:off x="358575" y="1897718"/>
            <a:ext cx="8110379" cy="770864"/>
          </a:xfrm>
          <a:prstGeom prst="rect">
            <a:avLst/>
          </a:prstGeom>
        </p:spPr>
        <p:txBody>
          <a:bodyPr vert="horz" wrap="none" lIns="0" tIns="0" rIns="0" bIns="0" rtlCol="0" anchor="t" anchorCtr="0">
            <a:noAutofit/>
          </a:bodyPr>
          <a:lstStyle/>
          <a:p>
            <a:pPr defTabSz="1097280">
              <a:spcBef>
                <a:spcPct val="0"/>
              </a:spcBef>
            </a:pPr>
            <a:r>
              <a:rPr lang="el" sz="2400" spc="60" dirty="0">
                <a:solidFill>
                  <a:srgbClr val="009ED5"/>
                </a:solidFill>
                <a:latin typeface="Arial Narrow"/>
                <a:cs typeface="Arial Narrow"/>
              </a:rPr>
              <a:t>• </a:t>
            </a:r>
            <a:r>
              <a:rPr lang="el" sz="2400" b="1" spc="60" dirty="0">
                <a:solidFill>
                  <a:srgbClr val="009ED5"/>
                </a:solidFill>
                <a:latin typeface="Arial Narrow"/>
                <a:cs typeface="Arial Narrow"/>
              </a:rPr>
              <a:t>Καθημερινά:</a:t>
            </a:r>
            <a:r>
              <a:rPr lang="el" sz="2400" spc="60" dirty="0">
                <a:solidFill>
                  <a:srgbClr val="000000"/>
                </a:solidFill>
                <a:latin typeface="Arial Narrow"/>
                <a:cs typeface="Arial Narrow"/>
              </a:rPr>
              <a:t> Η κακή ψυχική υγεία μπορεί να δυσκολέψει τους ανθρώπους να αντιμετωπίσουν</a:t>
            </a:r>
            <a:br>
              <a:rPr lang="en-GB" sz="2400" spc="60" dirty="0">
                <a:solidFill>
                  <a:srgbClr val="000000"/>
                </a:solidFill>
                <a:latin typeface="Arial Narrow"/>
                <a:cs typeface="Arial Narrow"/>
              </a:rPr>
            </a:br>
            <a:r>
              <a:rPr lang="el" sz="2400" spc="60" dirty="0">
                <a:solidFill>
                  <a:srgbClr val="000000"/>
                </a:solidFill>
                <a:latin typeface="Arial Narrow"/>
                <a:cs typeface="Arial Narrow"/>
              </a:rPr>
              <a:t>  τις γενικές καθημερινές δραστηριότητες</a:t>
            </a:r>
          </a:p>
        </p:txBody>
      </p:sp>
      <p:sp>
        <p:nvSpPr>
          <p:cNvPr id="36" name="Title 1">
            <a:hlinkClick r:id="" action="ppaction://noaction"/>
            <a:extLst>
              <a:ext uri="{FF2B5EF4-FFF2-40B4-BE49-F238E27FC236}">
                <a16:creationId xmlns:a16="http://schemas.microsoft.com/office/drawing/2014/main" id="{87321860-2E3E-4B8A-AC5F-4F50167C5189}"/>
              </a:ext>
            </a:extLst>
          </p:cNvPr>
          <p:cNvSpPr txBox="1">
            <a:spLocks/>
          </p:cNvSpPr>
          <p:nvPr/>
        </p:nvSpPr>
        <p:spPr>
          <a:xfrm>
            <a:off x="358566" y="5449158"/>
            <a:ext cx="8110388" cy="1162801"/>
          </a:xfrm>
          <a:prstGeom prst="rect">
            <a:avLst/>
          </a:prstGeom>
        </p:spPr>
        <p:txBody>
          <a:bodyPr vert="horz" wrap="none" lIns="0" tIns="0" rIns="0" bIns="0" rtlCol="0" anchor="t" anchorCtr="0">
            <a:noAutofit/>
          </a:bodyPr>
          <a:lstStyle/>
          <a:p>
            <a:pPr defTabSz="1097280">
              <a:spcBef>
                <a:spcPct val="0"/>
              </a:spcBef>
            </a:pPr>
            <a:r>
              <a:rPr lang="el" sz="2400" spc="60">
                <a:solidFill>
                  <a:srgbClr val="009ED5"/>
                </a:solidFill>
                <a:latin typeface="Arial Narrow"/>
                <a:cs typeface="Arial Narrow"/>
              </a:rPr>
              <a:t>• </a:t>
            </a:r>
            <a:r>
              <a:rPr lang="el" sz="2400" b="1" spc="60">
                <a:solidFill>
                  <a:srgbClr val="009ED5"/>
                </a:solidFill>
                <a:latin typeface="Arial Narrow"/>
                <a:cs typeface="Arial Narrow"/>
              </a:rPr>
              <a:t>Εκπαίδευση:</a:t>
            </a:r>
            <a:r>
              <a:rPr lang="el" sz="2400" spc="60">
                <a:solidFill>
                  <a:srgbClr val="000000"/>
                </a:solidFill>
                <a:latin typeface="Arial Narrow"/>
                <a:cs typeface="Arial Narrow"/>
              </a:rPr>
              <a:t> Η μελέτη μπορεί να είναι πιο δύσκολη όταν ζεις με</a:t>
            </a:r>
            <a:br>
              <a:rPr lang="en-GB" sz="2400" spc="60">
                <a:solidFill>
                  <a:srgbClr val="000000"/>
                </a:solidFill>
                <a:latin typeface="Arial Narrow"/>
                <a:cs typeface="Arial Narrow"/>
              </a:rPr>
            </a:br>
            <a:r>
              <a:rPr lang="el" sz="2400" spc="60">
                <a:solidFill>
                  <a:srgbClr val="000000"/>
                </a:solidFill>
                <a:latin typeface="Arial Narrow"/>
                <a:cs typeface="Arial Narrow"/>
              </a:rPr>
              <a:t>  μια πάθηση ψυχικής υγείας και μπορεί να εμποδίσει τους μαθητές να</a:t>
            </a:r>
            <a:br>
              <a:rPr lang="en-GB" sz="2400" spc="60">
                <a:solidFill>
                  <a:srgbClr val="000000"/>
                </a:solidFill>
                <a:latin typeface="Arial Narrow"/>
                <a:cs typeface="Arial Narrow"/>
              </a:rPr>
            </a:br>
            <a:r>
              <a:rPr lang="el" sz="2400" spc="60">
                <a:solidFill>
                  <a:srgbClr val="000000"/>
                </a:solidFill>
                <a:latin typeface="Arial Narrow"/>
                <a:cs typeface="Arial Narrow"/>
              </a:rPr>
              <a:t>  αξιοποιήσουν πλήρως τις δυνατότητές τους</a:t>
            </a:r>
          </a:p>
          <a:p>
            <a:pPr defTabSz="1097280">
              <a:spcBef>
                <a:spcPct val="0"/>
              </a:spcBef>
            </a:pPr>
            <a:endParaRPr lang="en-GB" sz="2400" spc="60">
              <a:solidFill>
                <a:srgbClr val="000000"/>
              </a:solidFill>
              <a:latin typeface="Arial Narrow"/>
              <a:cs typeface="Arial Narrow"/>
            </a:endParaRPr>
          </a:p>
        </p:txBody>
      </p:sp>
      <p:pic>
        <p:nvPicPr>
          <p:cNvPr id="38" name="Picture 37">
            <a:extLst>
              <a:ext uri="{FF2B5EF4-FFF2-40B4-BE49-F238E27FC236}">
                <a16:creationId xmlns:a16="http://schemas.microsoft.com/office/drawing/2014/main" id="{A362DB89-AFAE-4C73-9EA8-999413AF7B90}"/>
              </a:ext>
            </a:extLst>
          </p:cNvPr>
          <p:cNvPicPr>
            <a:picLocks noChangeAspect="1"/>
          </p:cNvPicPr>
          <p:nvPr/>
        </p:nvPicPr>
        <p:blipFill>
          <a:blip r:embed="rId5">
            <a:extLst>
              <a:ext uri="{28A0092B-C50C-407E-A947-70E740481C1C}">
                <a14:useLocalDpi xmlns:a14="http://schemas.microsoft.com/office/drawing/2010/main" val="0"/>
              </a:ext>
            </a:extLst>
          </a:blip>
          <a:srcRect l="17334" r="17334"/>
          <a:stretch/>
        </p:blipFill>
        <p:spPr>
          <a:xfrm>
            <a:off x="10533413" y="4387342"/>
            <a:ext cx="3520694" cy="3021928"/>
          </a:xfrm>
          <a:prstGeom prst="roundRect">
            <a:avLst>
              <a:gd name="adj" fmla="val 4305"/>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1293825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3"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4630400" cy="8229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1478" y="3191285"/>
            <a:ext cx="5226713" cy="4848890"/>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C8EB0EE8-D7AF-ABBF-0937-33390070ED81}"/>
              </a:ext>
            </a:extLst>
          </p:cNvPr>
          <p:cNvPicPr>
            <a:picLocks noChangeAspect="1"/>
          </p:cNvPicPr>
          <p:nvPr/>
        </p:nvPicPr>
        <p:blipFill rotWithShape="1">
          <a:blip r:embed="rId2"/>
          <a:srcRect l="8670" r="13003" b="1"/>
          <a:stretch/>
        </p:blipFill>
        <p:spPr>
          <a:xfrm>
            <a:off x="4846319" y="13"/>
            <a:ext cx="9792031" cy="8250971"/>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2DC9157A-5D05-85B2-DFBE-AB744684BA7D}"/>
              </a:ext>
            </a:extLst>
          </p:cNvPr>
          <p:cNvSpPr>
            <a:spLocks noGrp="1"/>
          </p:cNvSpPr>
          <p:nvPr>
            <p:ph type="ctrTitle"/>
          </p:nvPr>
        </p:nvSpPr>
        <p:spPr>
          <a:xfrm>
            <a:off x="641368" y="3540465"/>
            <a:ext cx="3662752" cy="4237684"/>
          </a:xfrm>
        </p:spPr>
        <p:txBody>
          <a:bodyPr anchor="t">
            <a:normAutofit/>
          </a:bodyPr>
          <a:lstStyle/>
          <a:p>
            <a:pPr algn="r"/>
            <a:r>
              <a:rPr lang="el" sz="4800">
                <a:solidFill>
                  <a:srgbClr val="FFFFFF"/>
                </a:solidFill>
              </a:rPr>
              <a:t>Εφαρμοσμένες Παρεμβάσεις</a:t>
            </a:r>
          </a:p>
        </p:txBody>
      </p:sp>
      <p:sp>
        <p:nvSpPr>
          <p:cNvPr id="3" name="Subtitle 2">
            <a:extLst>
              <a:ext uri="{FF2B5EF4-FFF2-40B4-BE49-F238E27FC236}">
                <a16:creationId xmlns:a16="http://schemas.microsoft.com/office/drawing/2014/main" id="{6F0CC1A8-768C-A91F-1075-0A8752323E85}"/>
              </a:ext>
            </a:extLst>
          </p:cNvPr>
          <p:cNvSpPr>
            <a:spLocks noGrp="1"/>
          </p:cNvSpPr>
          <p:nvPr>
            <p:ph type="subTitle" idx="1"/>
          </p:nvPr>
        </p:nvSpPr>
        <p:spPr>
          <a:xfrm>
            <a:off x="933506" y="892564"/>
            <a:ext cx="3370613" cy="1658870"/>
          </a:xfrm>
        </p:spPr>
        <p:txBody>
          <a:bodyPr anchor="b">
            <a:normAutofit/>
          </a:bodyPr>
          <a:lstStyle/>
          <a:p>
            <a:pPr algn="r"/>
            <a:endParaRPr lang="nb-NO" sz="2400">
              <a:solidFill>
                <a:srgbClr val="FFFFFF"/>
              </a:solidFill>
            </a:endParaRPr>
          </a:p>
        </p:txBody>
      </p:sp>
      <p:grpSp>
        <p:nvGrpSpPr>
          <p:cNvPr id="4" name="Group 3">
            <a:extLst>
              <a:ext uri="{FF2B5EF4-FFF2-40B4-BE49-F238E27FC236}">
                <a16:creationId xmlns:a16="http://schemas.microsoft.com/office/drawing/2014/main" id="{51BA6079-C0BA-0940-51A3-CCDFAC329E57}"/>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76886882-FF06-95B3-C4EB-33E32869B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52D0EBA-7CE8-5900-A41A-AEE2CA262A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6252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Picture 4" descr="Μεγάλη ομάδα αλεξιπτωτιστών στον αέρα">
            <a:extLst>
              <a:ext uri="{FF2B5EF4-FFF2-40B4-BE49-F238E27FC236}">
                <a16:creationId xmlns:a16="http://schemas.microsoft.com/office/drawing/2014/main" id="{FB551090-A39F-914D-96E1-5EF145176B4B}"/>
              </a:ext>
            </a:extLst>
          </p:cNvPr>
          <p:cNvPicPr>
            <a:picLocks noChangeAspect="1"/>
          </p:cNvPicPr>
          <p:nvPr/>
        </p:nvPicPr>
        <p:blipFill rotWithShape="1">
          <a:blip r:embed="rId2">
            <a:alphaModFix amt="35000"/>
          </a:blip>
          <a:srcRect t="11570" b="3844"/>
          <a:stretch/>
        </p:blipFill>
        <p:spPr>
          <a:xfrm>
            <a:off x="24" y="2"/>
            <a:ext cx="14630376" cy="8229599"/>
          </a:xfrm>
          <a:prstGeom prst="rect">
            <a:avLst/>
          </a:prstGeom>
        </p:spPr>
      </p:pic>
      <p:sp>
        <p:nvSpPr>
          <p:cNvPr id="2" name="Title 1">
            <a:extLst>
              <a:ext uri="{FF2B5EF4-FFF2-40B4-BE49-F238E27FC236}">
                <a16:creationId xmlns:a16="http://schemas.microsoft.com/office/drawing/2014/main" id="{6C03FEB3-97B4-4184-6A79-1761D777CEB5}"/>
              </a:ext>
            </a:extLst>
          </p:cNvPr>
          <p:cNvSpPr>
            <a:spLocks noGrp="1"/>
          </p:cNvSpPr>
          <p:nvPr>
            <p:ph type="title"/>
          </p:nvPr>
        </p:nvSpPr>
        <p:spPr>
          <a:xfrm>
            <a:off x="1005839" y="1279035"/>
            <a:ext cx="7263546" cy="5671531"/>
          </a:xfrm>
        </p:spPr>
        <p:txBody>
          <a:bodyPr>
            <a:normAutofit/>
          </a:bodyPr>
          <a:lstStyle/>
          <a:p>
            <a:pPr algn="r"/>
            <a:r>
              <a:rPr lang="el" sz="9600">
                <a:ln w="22225">
                  <a:solidFill>
                    <a:srgbClr val="FFFFFF"/>
                  </a:solidFill>
                </a:ln>
                <a:noFill/>
              </a:rPr>
              <a:t>Ψυχολογία της Απόδοσης</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5E5487-A24A-B689-8DCD-A0D1B79F954E}"/>
              </a:ext>
            </a:extLst>
          </p:cNvPr>
          <p:cNvSpPr>
            <a:spLocks noGrp="1"/>
          </p:cNvSpPr>
          <p:nvPr>
            <p:ph idx="1"/>
          </p:nvPr>
        </p:nvSpPr>
        <p:spPr>
          <a:xfrm>
            <a:off x="9041569" y="1279035"/>
            <a:ext cx="4632002" cy="5671531"/>
          </a:xfrm>
        </p:spPr>
        <p:txBody>
          <a:bodyPr anchor="ctr">
            <a:normAutofit/>
          </a:bodyPr>
          <a:lstStyle/>
          <a:p>
            <a:r>
              <a:rPr lang="el" sz="2400">
                <a:solidFill>
                  <a:srgbClr val="FFFFFF"/>
                </a:solidFill>
              </a:rPr>
              <a:t>Διεπιστημονικές προσεγγίσεις</a:t>
            </a:r>
          </a:p>
          <a:p>
            <a:r>
              <a:rPr lang="el" sz="2400">
                <a:solidFill>
                  <a:srgbClr val="FFFFFF"/>
                </a:solidFill>
              </a:rPr>
              <a:t>Κυβερνοασφάλεια = Τομέας υψηλής απόδοσης</a:t>
            </a:r>
          </a:p>
          <a:p>
            <a:r>
              <a:rPr lang="el" sz="2400">
                <a:solidFill>
                  <a:srgbClr val="FFFFFF"/>
                </a:solidFill>
              </a:rPr>
              <a:t>Αθλητισμός = Τομέας υψηλής απόδοσης</a:t>
            </a:r>
          </a:p>
          <a:p>
            <a:endParaRPr lang="nb-NO" sz="2400">
              <a:solidFill>
                <a:srgbClr val="FFFFFF"/>
              </a:solidFill>
            </a:endParaRPr>
          </a:p>
          <a:p>
            <a:endParaRPr lang="nb-NO" sz="2400">
              <a:solidFill>
                <a:srgbClr val="FFFFFF"/>
              </a:solidFill>
            </a:endParaRPr>
          </a:p>
          <a:p>
            <a:r>
              <a:rPr lang="el" sz="2400">
                <a:solidFill>
                  <a:srgbClr val="FFFFFF"/>
                </a:solidFill>
              </a:rPr>
              <a:t>Στόχος: Δημιουργία ανθεκτικών «αθλητών» κυβερνοασφάλειας</a:t>
            </a:r>
          </a:p>
          <a:p>
            <a:endParaRPr lang="nb-NO" sz="2400">
              <a:solidFill>
                <a:srgbClr val="FFFFFF"/>
              </a:solidFill>
            </a:endParaRPr>
          </a:p>
          <a:p>
            <a:r>
              <a:rPr lang="el" sz="2400">
                <a:solidFill>
                  <a:srgbClr val="FFFFFF"/>
                </a:solidFill>
              </a:rPr>
              <a:t>Δεν έχουμε μιλήσει για διατροφή και σωματική υγεία, αλλά...</a:t>
            </a:r>
          </a:p>
          <a:p>
            <a:endParaRPr lang="nb-NO" sz="2400">
              <a:solidFill>
                <a:srgbClr val="FFFFFF"/>
              </a:solidFill>
            </a:endParaRPr>
          </a:p>
        </p:txBody>
      </p:sp>
      <p:grpSp>
        <p:nvGrpSpPr>
          <p:cNvPr id="4" name="Group 3">
            <a:extLst>
              <a:ext uri="{FF2B5EF4-FFF2-40B4-BE49-F238E27FC236}">
                <a16:creationId xmlns:a16="http://schemas.microsoft.com/office/drawing/2014/main" id="{D7E39FA5-2426-FEEA-DA69-E7E045485A6D}"/>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DAF9ABD3-47E7-927A-0217-7E9E1C19C3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9DC4BF8-CFE8-1E17-9D78-FE53EC48C8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1005850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3"/>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6B71093C-A341-FACA-4DBB-83F257D9B45F}"/>
              </a:ext>
            </a:extLst>
          </p:cNvPr>
          <p:cNvSpPr>
            <a:spLocks noGrp="1"/>
          </p:cNvSpPr>
          <p:nvPr>
            <p:ph type="title"/>
          </p:nvPr>
        </p:nvSpPr>
        <p:spPr>
          <a:xfrm>
            <a:off x="792049" y="3320527"/>
            <a:ext cx="3456994" cy="3686287"/>
          </a:xfrm>
        </p:spPr>
        <p:txBody>
          <a:bodyPr vert="horz" lIns="109728" tIns="54864" rIns="109728" bIns="54864" rtlCol="0" anchor="t">
            <a:normAutofit fontScale="90000"/>
          </a:bodyPr>
          <a:lstStyle/>
          <a:p>
            <a:r>
              <a:rPr lang="el" sz="4440">
                <a:solidFill>
                  <a:srgbClr val="FFFFFF"/>
                </a:solidFill>
              </a:rPr>
              <a:t>Ζητήματα επιδόσεων στον τομέα της κυβερνοασφάλειας</a:t>
            </a:r>
          </a:p>
        </p:txBody>
      </p:sp>
      <p:pic>
        <p:nvPicPr>
          <p:cNvPr id="13" name="Picture 12">
            <a:extLst>
              <a:ext uri="{FF2B5EF4-FFF2-40B4-BE49-F238E27FC236}">
                <a16:creationId xmlns:a16="http://schemas.microsoft.com/office/drawing/2014/main" id="{A2E42139-B3BB-58D5-CE55-26A0E1E191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8311" y="560650"/>
            <a:ext cx="7180103" cy="7108301"/>
          </a:xfrm>
          <a:prstGeom prst="rect">
            <a:avLst/>
          </a:prstGeom>
        </p:spPr>
      </p:pic>
    </p:spTree>
    <p:extLst>
      <p:ext uri="{BB962C8B-B14F-4D97-AF65-F5344CB8AC3E}">
        <p14:creationId xmlns:p14="http://schemas.microsoft.com/office/powerpoint/2010/main" val="264477819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0902-3BAE-F62C-26EE-C18F7957988A}"/>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955C6AE4-D0E4-8524-2C2C-EF15FCE99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835" y="0"/>
            <a:ext cx="8051341" cy="8229600"/>
          </a:xfrm>
          <a:prstGeom prst="rect">
            <a:avLst/>
          </a:prstGeom>
        </p:spPr>
      </p:pic>
      <p:pic>
        <p:nvPicPr>
          <p:cNvPr id="7" name="Content Placeholder 6">
            <a:extLst>
              <a:ext uri="{FF2B5EF4-FFF2-40B4-BE49-F238E27FC236}">
                <a16:creationId xmlns:a16="http://schemas.microsoft.com/office/drawing/2014/main" id="{7F21DD43-8493-3896-F37C-D2915F0D6ED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42847" y="162058"/>
            <a:ext cx="8839678" cy="7195584"/>
          </a:xfrm>
        </p:spPr>
      </p:pic>
    </p:spTree>
    <p:extLst>
      <p:ext uri="{BB962C8B-B14F-4D97-AF65-F5344CB8AC3E}">
        <p14:creationId xmlns:p14="http://schemas.microsoft.com/office/powerpoint/2010/main" val="4029777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13" y="-50972"/>
            <a:ext cx="6813940" cy="8331544"/>
          </a:xfrm>
          <a:prstGeom prst="rect">
            <a:avLst/>
          </a:prstGeom>
        </p:spPr>
      </p:pic>
      <p:pic>
        <p:nvPicPr>
          <p:cNvPr id="3" name="Picture 2">
            <a:extLst>
              <a:ext uri="{FF2B5EF4-FFF2-40B4-BE49-F238E27FC236}">
                <a16:creationId xmlns:a16="http://schemas.microsoft.com/office/drawing/2014/main" id="{17830AEF-D0A4-5815-FC99-A6BDFE4A4625}"/>
              </a:ext>
            </a:extLst>
          </p:cNvPr>
          <p:cNvPicPr>
            <a:picLocks noChangeAspect="1"/>
          </p:cNvPicPr>
          <p:nvPr/>
        </p:nvPicPr>
        <p:blipFill>
          <a:blip r:embed="rId3"/>
          <a:stretch>
            <a:fillRect/>
          </a:stretch>
        </p:blipFill>
        <p:spPr>
          <a:xfrm>
            <a:off x="6807539" y="761406"/>
            <a:ext cx="6813072" cy="4734509"/>
          </a:xfrm>
          <a:prstGeom prst="rect">
            <a:avLst/>
          </a:prstGeom>
        </p:spPr>
      </p:pic>
      <p:pic>
        <p:nvPicPr>
          <p:cNvPr id="5" name="Picture 4">
            <a:extLst>
              <a:ext uri="{FF2B5EF4-FFF2-40B4-BE49-F238E27FC236}">
                <a16:creationId xmlns:a16="http://schemas.microsoft.com/office/drawing/2014/main" id="{AA7583D7-CAFC-F24B-DD00-5C1E4A71FBC0}"/>
              </a:ext>
            </a:extLst>
          </p:cNvPr>
          <p:cNvPicPr>
            <a:picLocks noChangeAspect="1"/>
          </p:cNvPicPr>
          <p:nvPr/>
        </p:nvPicPr>
        <p:blipFill>
          <a:blip r:embed="rId4"/>
          <a:stretch>
            <a:fillRect/>
          </a:stretch>
        </p:blipFill>
        <p:spPr>
          <a:xfrm>
            <a:off x="6929617" y="873094"/>
            <a:ext cx="6568916" cy="4999495"/>
          </a:xfrm>
          <a:prstGeom prst="rect">
            <a:avLst/>
          </a:prstGeom>
        </p:spPr>
      </p:pic>
      <p:pic>
        <p:nvPicPr>
          <p:cNvPr id="7" name="Picture 6">
            <a:extLst>
              <a:ext uri="{FF2B5EF4-FFF2-40B4-BE49-F238E27FC236}">
                <a16:creationId xmlns:a16="http://schemas.microsoft.com/office/drawing/2014/main" id="{6B10DBA5-FC18-5240-DF7C-334DCA0B807A}"/>
              </a:ext>
            </a:extLst>
          </p:cNvPr>
          <p:cNvPicPr>
            <a:picLocks noChangeAspect="1"/>
          </p:cNvPicPr>
          <p:nvPr/>
        </p:nvPicPr>
        <p:blipFill>
          <a:blip r:embed="rId5"/>
          <a:stretch>
            <a:fillRect/>
          </a:stretch>
        </p:blipFill>
        <p:spPr>
          <a:xfrm>
            <a:off x="6980013" y="830679"/>
            <a:ext cx="6181976" cy="5787762"/>
          </a:xfrm>
          <a:prstGeom prst="rect">
            <a:avLst/>
          </a:prstGeom>
        </p:spPr>
      </p:pic>
      <p:pic>
        <p:nvPicPr>
          <p:cNvPr id="10" name="Picture 9">
            <a:extLst>
              <a:ext uri="{FF2B5EF4-FFF2-40B4-BE49-F238E27FC236}">
                <a16:creationId xmlns:a16="http://schemas.microsoft.com/office/drawing/2014/main" id="{78CE8C2A-AA83-AECA-F7E9-3CC98774B4DF}"/>
              </a:ext>
            </a:extLst>
          </p:cNvPr>
          <p:cNvPicPr>
            <a:picLocks noChangeAspect="1"/>
          </p:cNvPicPr>
          <p:nvPr/>
        </p:nvPicPr>
        <p:blipFill>
          <a:blip r:embed="rId6"/>
          <a:stretch>
            <a:fillRect/>
          </a:stretch>
        </p:blipFill>
        <p:spPr>
          <a:xfrm>
            <a:off x="7020447" y="865543"/>
            <a:ext cx="6829475" cy="6215591"/>
          </a:xfrm>
          <a:prstGeom prst="rect">
            <a:avLst/>
          </a:prstGeom>
        </p:spPr>
      </p:pic>
      <p:pic>
        <p:nvPicPr>
          <p:cNvPr id="12" name="Picture 11">
            <a:extLst>
              <a:ext uri="{FF2B5EF4-FFF2-40B4-BE49-F238E27FC236}">
                <a16:creationId xmlns:a16="http://schemas.microsoft.com/office/drawing/2014/main" id="{081F67E2-F167-9A61-3D46-DF0433E86784}"/>
              </a:ext>
            </a:extLst>
          </p:cNvPr>
          <p:cNvPicPr>
            <a:picLocks noChangeAspect="1"/>
          </p:cNvPicPr>
          <p:nvPr/>
        </p:nvPicPr>
        <p:blipFill>
          <a:blip r:embed="rId7"/>
          <a:stretch>
            <a:fillRect/>
          </a:stretch>
        </p:blipFill>
        <p:spPr>
          <a:xfrm>
            <a:off x="6866359" y="761406"/>
            <a:ext cx="6794687" cy="6292020"/>
          </a:xfrm>
          <a:prstGeom prst="rect">
            <a:avLst/>
          </a:prstGeom>
        </p:spPr>
      </p:pic>
      <p:pic>
        <p:nvPicPr>
          <p:cNvPr id="14" name="Picture 13">
            <a:extLst>
              <a:ext uri="{FF2B5EF4-FFF2-40B4-BE49-F238E27FC236}">
                <a16:creationId xmlns:a16="http://schemas.microsoft.com/office/drawing/2014/main" id="{A23115D7-58B0-979C-0998-C5961ABC044E}"/>
              </a:ext>
            </a:extLst>
          </p:cNvPr>
          <p:cNvPicPr>
            <a:picLocks noChangeAspect="1"/>
          </p:cNvPicPr>
          <p:nvPr/>
        </p:nvPicPr>
        <p:blipFill>
          <a:blip r:embed="rId8"/>
          <a:stretch>
            <a:fillRect/>
          </a:stretch>
        </p:blipFill>
        <p:spPr>
          <a:xfrm>
            <a:off x="7097543" y="691456"/>
            <a:ext cx="6794687" cy="6846686"/>
          </a:xfrm>
          <a:prstGeom prst="rect">
            <a:avLst/>
          </a:prstGeom>
        </p:spPr>
      </p:pic>
    </p:spTree>
    <p:extLst>
      <p:ext uri="{BB962C8B-B14F-4D97-AF65-F5344CB8AC3E}">
        <p14:creationId xmlns:p14="http://schemas.microsoft.com/office/powerpoint/2010/main" val="2376076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2"/>
          <a:stretch>
            <a:fillRect/>
          </a:stretch>
        </p:blipFill>
        <p:spPr>
          <a:xfrm>
            <a:off x="1863013" y="750605"/>
            <a:ext cx="10904375" cy="7002810"/>
          </a:xfrm>
          <a:prstGeom prst="rect">
            <a:avLst/>
          </a:prstGeom>
        </p:spPr>
      </p:pic>
    </p:spTree>
    <p:extLst>
      <p:ext uri="{BB962C8B-B14F-4D97-AF65-F5344CB8AC3E}">
        <p14:creationId xmlns:p14="http://schemas.microsoft.com/office/powerpoint/2010/main" val="2012133798"/>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847" y="164227"/>
            <a:ext cx="6015284" cy="7358148"/>
          </a:xfrm>
          <a:prstGeom prst="rect">
            <a:avLst/>
          </a:prstGeom>
          <a:noFill/>
        </p:spPr>
      </p:pic>
      <p:sp>
        <p:nvSpPr>
          <p:cNvPr id="18" name="Content Placeholder 3">
            <a:extLst>
              <a:ext uri="{FF2B5EF4-FFF2-40B4-BE49-F238E27FC236}">
                <a16:creationId xmlns:a16="http://schemas.microsoft.com/office/drawing/2014/main" id="{77C2483B-04F5-47AA-944D-13750ECE82E7}"/>
              </a:ext>
            </a:extLst>
          </p:cNvPr>
          <p:cNvSpPr>
            <a:spLocks noGrp="1"/>
          </p:cNvSpPr>
          <p:nvPr>
            <p:ph sz="half" idx="2"/>
          </p:nvPr>
        </p:nvSpPr>
        <p:spPr>
          <a:xfrm>
            <a:off x="7406640" y="2190750"/>
            <a:ext cx="6217920" cy="5221606"/>
          </a:xfrm>
        </p:spPr>
        <p:txBody>
          <a:bodyPr/>
          <a:lstStyle/>
          <a:p>
            <a:endParaRPr lang="en-US"/>
          </a:p>
        </p:txBody>
      </p:sp>
      <p:pic>
        <p:nvPicPr>
          <p:cNvPr id="5" name="Picture 4">
            <a:extLst>
              <a:ext uri="{FF2B5EF4-FFF2-40B4-BE49-F238E27FC236}">
                <a16:creationId xmlns:a16="http://schemas.microsoft.com/office/drawing/2014/main" id="{CA7AE42A-3FE8-4F89-BF46-F644C77D2A6A}"/>
              </a:ext>
            </a:extLst>
          </p:cNvPr>
          <p:cNvPicPr>
            <a:picLocks noChangeAspect="1"/>
          </p:cNvPicPr>
          <p:nvPr/>
        </p:nvPicPr>
        <p:blipFill>
          <a:blip r:embed="rId4"/>
          <a:stretch>
            <a:fillRect/>
          </a:stretch>
        </p:blipFill>
        <p:spPr>
          <a:xfrm>
            <a:off x="6680846" y="-43431"/>
            <a:ext cx="7565806" cy="7565806"/>
          </a:xfrm>
          <a:prstGeom prst="rect">
            <a:avLst/>
          </a:prstGeom>
        </p:spPr>
      </p:pic>
      <p:sp>
        <p:nvSpPr>
          <p:cNvPr id="2" name="Oval 1">
            <a:extLst>
              <a:ext uri="{FF2B5EF4-FFF2-40B4-BE49-F238E27FC236}">
                <a16:creationId xmlns:a16="http://schemas.microsoft.com/office/drawing/2014/main" id="{FE4FF3BC-6CC8-E769-7B72-8480B02D058B}"/>
              </a:ext>
            </a:extLst>
          </p:cNvPr>
          <p:cNvSpPr/>
          <p:nvPr/>
        </p:nvSpPr>
        <p:spPr>
          <a:xfrm>
            <a:off x="13052529" y="5550196"/>
            <a:ext cx="1297825" cy="13652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248739282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2"/>
          <a:stretch>
            <a:fillRect/>
          </a:stretch>
        </p:blipFill>
        <p:spPr>
          <a:xfrm>
            <a:off x="1531466" y="186742"/>
            <a:ext cx="10904375" cy="7002810"/>
          </a:xfrm>
          <a:prstGeom prst="rect">
            <a:avLst/>
          </a:prstGeom>
        </p:spPr>
      </p:pic>
    </p:spTree>
    <p:extLst>
      <p:ext uri="{BB962C8B-B14F-4D97-AF65-F5344CB8AC3E}">
        <p14:creationId xmlns:p14="http://schemas.microsoft.com/office/powerpoint/2010/main" val="119651189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1047" y="1701046"/>
            <a:ext cx="8250982" cy="4848893"/>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90194" y="3192568"/>
            <a:ext cx="5226713" cy="484632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17058" y="1965703"/>
            <a:ext cx="8229086" cy="429768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96826" y="1441575"/>
            <a:ext cx="5769962" cy="49063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BD1DA232-9A3A-D59B-F5BE-523DA1B0C2F3}"/>
              </a:ext>
            </a:extLst>
          </p:cNvPr>
          <p:cNvSpPr>
            <a:spLocks noGrp="1"/>
          </p:cNvSpPr>
          <p:nvPr>
            <p:ph type="title"/>
          </p:nvPr>
        </p:nvSpPr>
        <p:spPr>
          <a:xfrm>
            <a:off x="792049" y="3320527"/>
            <a:ext cx="3456994" cy="3686287"/>
          </a:xfrm>
        </p:spPr>
        <p:txBody>
          <a:bodyPr vert="horz" lIns="109728" tIns="54864" rIns="109728" bIns="54864" rtlCol="0" anchor="t">
            <a:normAutofit/>
          </a:bodyPr>
          <a:lstStyle/>
          <a:p>
            <a:r>
              <a:rPr lang="el" sz="4800">
                <a:solidFill>
                  <a:srgbClr val="FFFFFF"/>
                </a:solidFill>
              </a:rPr>
              <a:t>ENISA</a:t>
            </a:r>
          </a:p>
        </p:txBody>
      </p:sp>
      <p:sp>
        <p:nvSpPr>
          <p:cNvPr id="3" name="Content Placeholder 2">
            <a:extLst>
              <a:ext uri="{FF2B5EF4-FFF2-40B4-BE49-F238E27FC236}">
                <a16:creationId xmlns:a16="http://schemas.microsoft.com/office/drawing/2014/main" id="{E7AB6695-D103-7C23-8B2F-B3FF932DFF7A}"/>
              </a:ext>
            </a:extLst>
          </p:cNvPr>
          <p:cNvSpPr>
            <a:spLocks noGrp="1"/>
          </p:cNvSpPr>
          <p:nvPr>
            <p:ph idx="1"/>
          </p:nvPr>
        </p:nvSpPr>
        <p:spPr>
          <a:xfrm>
            <a:off x="792050" y="968190"/>
            <a:ext cx="3503686" cy="1792940"/>
          </a:xfrm>
        </p:spPr>
        <p:txBody>
          <a:bodyPr vert="horz" lIns="109728" tIns="54864" rIns="109728" bIns="54864" rtlCol="0" anchor="b">
            <a:normAutofit/>
          </a:bodyPr>
          <a:lstStyle/>
          <a:p>
            <a:pPr marL="0" indent="0">
              <a:buNone/>
            </a:pPr>
            <a:r>
              <a:rPr lang="el" sz="2400">
                <a:solidFill>
                  <a:srgbClr val="FFFFFF"/>
                </a:solidFill>
              </a:rPr>
              <a:t>Φορέστε το μοντέλο δεξιοτήτων που απαιτεί εργασία</a:t>
            </a:r>
          </a:p>
        </p:txBody>
      </p:sp>
      <p:pic>
        <p:nvPicPr>
          <p:cNvPr id="5" name="Picture 4" descr="Λογότυπο, επωνυμία εταιρείας&#10;&#10;Η περιγραφή δημιουργείται αυτόματα">
            <a:extLst>
              <a:ext uri="{FF2B5EF4-FFF2-40B4-BE49-F238E27FC236}">
                <a16:creationId xmlns:a16="http://schemas.microsoft.com/office/drawing/2014/main" id="{E3A02BD9-BDF0-35A3-0B8D-7EEB109BCB68}"/>
              </a:ext>
            </a:extLst>
          </p:cNvPr>
          <p:cNvPicPr>
            <a:picLocks noChangeAspect="1"/>
          </p:cNvPicPr>
          <p:nvPr/>
        </p:nvPicPr>
        <p:blipFill>
          <a:blip r:embed="rId2"/>
          <a:stretch>
            <a:fillRect/>
          </a:stretch>
        </p:blipFill>
        <p:spPr>
          <a:xfrm>
            <a:off x="6708450" y="560650"/>
            <a:ext cx="6059825" cy="7108301"/>
          </a:xfrm>
          <a:prstGeom prst="rect">
            <a:avLst/>
          </a:prstGeom>
        </p:spPr>
      </p:pic>
      <p:grpSp>
        <p:nvGrpSpPr>
          <p:cNvPr id="4" name="Group 3">
            <a:extLst>
              <a:ext uri="{FF2B5EF4-FFF2-40B4-BE49-F238E27FC236}">
                <a16:creationId xmlns:a16="http://schemas.microsoft.com/office/drawing/2014/main" id="{ADA72894-79A7-225F-6A21-3655977969D3}"/>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C85E96EE-A1C1-4339-35F9-E39B2143E7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E98C09C-86B9-EC0E-F203-E2B9B7B9E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626227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B83-46F0-0E75-939D-7DC78239681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64462EC-0833-197C-5946-C142BA7443D5}"/>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98A78EDB-33F5-41E0-D182-E830BE1184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833447" cy="8229600"/>
          </a:xfrm>
          <a:prstGeom prst="rect">
            <a:avLst/>
          </a:prstGeom>
        </p:spPr>
      </p:pic>
      <p:pic>
        <p:nvPicPr>
          <p:cNvPr id="7" name="Picture 6">
            <a:extLst>
              <a:ext uri="{FF2B5EF4-FFF2-40B4-BE49-F238E27FC236}">
                <a16:creationId xmlns:a16="http://schemas.microsoft.com/office/drawing/2014/main" id="{7F3A9B32-DEA8-7B47-CE07-0C897D0ACC23}"/>
              </a:ext>
            </a:extLst>
          </p:cNvPr>
          <p:cNvPicPr>
            <a:picLocks noChangeAspect="1"/>
          </p:cNvPicPr>
          <p:nvPr/>
        </p:nvPicPr>
        <p:blipFill>
          <a:blip r:embed="rId3"/>
          <a:stretch>
            <a:fillRect/>
          </a:stretch>
        </p:blipFill>
        <p:spPr>
          <a:xfrm>
            <a:off x="5526835" y="2466976"/>
            <a:ext cx="8310770" cy="3200846"/>
          </a:xfrm>
          <a:prstGeom prst="rect">
            <a:avLst/>
          </a:prstGeom>
        </p:spPr>
      </p:pic>
    </p:spTree>
    <p:extLst>
      <p:ext uri="{BB962C8B-B14F-4D97-AF65-F5344CB8AC3E}">
        <p14:creationId xmlns:p14="http://schemas.microsoft.com/office/powerpoint/2010/main" val="2474895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Title 1">
            <a:extLst>
              <a:ext uri="{FF2B5EF4-FFF2-40B4-BE49-F238E27FC236}">
                <a16:creationId xmlns:a16="http://schemas.microsoft.com/office/drawing/2014/main" id="{6A437325-C7F2-48EE-BC18-98489AD8E16A}"/>
              </a:ext>
            </a:extLst>
          </p:cNvPr>
          <p:cNvSpPr txBox="1">
            <a:spLocks/>
          </p:cNvSpPr>
          <p:nvPr/>
        </p:nvSpPr>
        <p:spPr>
          <a:xfrm>
            <a:off x="1009498" y="301574"/>
            <a:ext cx="12607747" cy="1212317"/>
          </a:xfrm>
          <a:prstGeom prst="rect">
            <a:avLst/>
          </a:prstGeom>
        </p:spPr>
        <p:txBody>
          <a:bodyPr vert="horz" lIns="109728" tIns="54864" rIns="109728" bIns="54864" rtlCol="0" anchor="ctr" anchorCtr="0">
            <a:normAutofit lnSpcReduction="10000"/>
          </a:bodyPr>
          <a:lstStyle/>
          <a:p>
            <a:pPr defTabSz="1097280">
              <a:lnSpc>
                <a:spcPct val="90000"/>
              </a:lnSpc>
              <a:spcBef>
                <a:spcPct val="0"/>
              </a:spcBef>
              <a:spcAft>
                <a:spcPts val="720"/>
              </a:spcAft>
            </a:pPr>
            <a:r>
              <a:rPr lang="el" sz="4080" b="1" cap="all" spc="90">
                <a:solidFill>
                  <a:prstClr val="black"/>
                </a:solidFill>
                <a:latin typeface="Calibri Light" panose="020F0302020204030204"/>
              </a:rPr>
              <a:t>Ο ΑΝΤΊΚΤΥΠΟΣ ΤΩΝ ΠΡΟΒΛΗΜΆΤΩΝ ΨΥΧΙΚΉΣ ΥΓΕΊΑΣ </a:t>
            </a:r>
            <a:r>
              <a:rPr lang="el" sz="4080" b="1" i="1" cap="all" spc="90">
                <a:solidFill>
                  <a:prstClr val="black"/>
                </a:solidFill>
                <a:latin typeface="Calibri Light" panose="020F0302020204030204"/>
              </a:rPr>
              <a:t>ΣΥΝΕΧΊΣΤΗΚΕ</a:t>
            </a:r>
          </a:p>
        </p:txBody>
      </p:sp>
      <p:sp>
        <p:nvSpPr>
          <p:cNvPr id="36" name="Rectangle 35">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1142"/>
            <a:ext cx="153619" cy="7576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8" name="Rectangle 37">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498" y="1657037"/>
            <a:ext cx="12607747"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600553" y="6936526"/>
            <a:ext cx="545722" cy="394806"/>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87552">
              <a:spcAft>
                <a:spcPts val="720"/>
              </a:spcAft>
              <a:defRPr/>
            </a:pPr>
            <a:fld id="{5FD45250-8870-034C-95D8-56645336F5DB}" type="slidenum">
              <a:rPr lang="en-US" sz="1524">
                <a:solidFill>
                  <a:srgbClr val="555555"/>
                </a:solidFill>
              </a:rPr>
              <a:pPr defTabSz="987552">
                <a:spcAft>
                  <a:spcPts val="720"/>
                </a:spcAft>
                <a:defRPr/>
              </a:pPr>
              <a:t>7</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77292" y="6964714"/>
            <a:ext cx="323413" cy="342043"/>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005841" y="6964714"/>
            <a:ext cx="323413" cy="342043"/>
          </a:xfrm>
          <a:prstGeom prst="rect">
            <a:avLst/>
          </a:prstGeom>
        </p:spPr>
      </p:pic>
      <p:sp>
        <p:nvSpPr>
          <p:cNvPr id="15" name="Title 1">
            <a:hlinkClick r:id="" action="ppaction://noaction"/>
            <a:extLst>
              <a:ext uri="{FF2B5EF4-FFF2-40B4-BE49-F238E27FC236}">
                <a16:creationId xmlns:a16="http://schemas.microsoft.com/office/drawing/2014/main" id="{48803D07-7C90-4F2F-9A37-CD8E899A4EDB}"/>
              </a:ext>
            </a:extLst>
          </p:cNvPr>
          <p:cNvSpPr txBox="1">
            <a:spLocks/>
          </p:cNvSpPr>
          <p:nvPr/>
        </p:nvSpPr>
        <p:spPr>
          <a:xfrm>
            <a:off x="311465" y="3819528"/>
            <a:ext cx="7722349" cy="676974"/>
          </a:xfrm>
          <a:prstGeom prst="rect">
            <a:avLst/>
          </a:prstGeom>
        </p:spPr>
        <p:txBody>
          <a:bodyPr vert="horz" wrap="none" lIns="0" tIns="0" rIns="0" bIns="0" rtlCol="0" anchor="t" anchorCtr="0">
            <a:noAutofit/>
          </a:bodyPr>
          <a:lstStyle/>
          <a:p>
            <a:pPr defTabSz="987552">
              <a:spcBef>
                <a:spcPct val="0"/>
              </a:spcBef>
              <a:spcAft>
                <a:spcPts val="720"/>
              </a:spcAft>
            </a:pPr>
            <a:r>
              <a:rPr lang="el" sz="2160" spc="54" dirty="0">
                <a:solidFill>
                  <a:srgbClr val="00598D"/>
                </a:solidFill>
                <a:latin typeface="Arial Narrow"/>
              </a:rPr>
              <a:t>• </a:t>
            </a:r>
            <a:r>
              <a:rPr lang="el" sz="2160" b="1" spc="54" dirty="0">
                <a:solidFill>
                  <a:srgbClr val="00598D"/>
                </a:solidFill>
                <a:latin typeface="Arial Narrow"/>
              </a:rPr>
              <a:t>Γονείς &amp; παιδιά: Η</a:t>
            </a:r>
            <a:r>
              <a:rPr lang="el" sz="2160" spc="54" dirty="0">
                <a:solidFill>
                  <a:srgbClr val="000000"/>
                </a:solidFill>
                <a:latin typeface="Arial Narrow"/>
              </a:rPr>
              <a:t> ψυχική ασθένεια μπορεί να επηρεάσει τις σχέσεις και την</a:t>
            </a:r>
            <a:br>
              <a:rPr lang="en-GB" sz="2160" spc="54" dirty="0">
                <a:solidFill>
                  <a:srgbClr val="000000"/>
                </a:solidFill>
                <a:latin typeface="Arial Narrow"/>
              </a:rPr>
            </a:br>
            <a:r>
              <a:rPr lang="el" sz="2160" spc="54" dirty="0">
                <a:solidFill>
                  <a:srgbClr val="000000"/>
                </a:solidFill>
                <a:latin typeface="Arial Narrow"/>
              </a:rPr>
              <a:t>  οικογενειακή ζωή. Ορισμένα φάρμακα μπορούν επίσης να έχουν επίδραση στην εγκυμοσύνη</a:t>
            </a:r>
            <a:br>
              <a:rPr lang="en-GB" sz="2160" spc="54" dirty="0">
                <a:solidFill>
                  <a:srgbClr val="000000"/>
                </a:solidFill>
                <a:latin typeface="Arial Narrow"/>
              </a:rPr>
            </a:br>
            <a:r>
              <a:rPr lang="el" sz="2160" spc="54" dirty="0">
                <a:solidFill>
                  <a:srgbClr val="000000"/>
                </a:solidFill>
                <a:latin typeface="Arial Narrow"/>
              </a:rPr>
              <a:t> </a:t>
            </a:r>
          </a:p>
          <a:p>
            <a:pPr defTabSz="1097280">
              <a:spcBef>
                <a:spcPct val="0"/>
              </a:spcBef>
              <a:spcAft>
                <a:spcPts val="720"/>
              </a:spcAft>
            </a:pPr>
            <a:endParaRPr lang="en-GB" sz="2400" spc="60" dirty="0">
              <a:solidFill>
                <a:srgbClr val="000000"/>
              </a:solidFill>
              <a:latin typeface="Arial Narrow"/>
              <a:cs typeface="Arial Narrow"/>
            </a:endParaRPr>
          </a:p>
        </p:txBody>
      </p:sp>
      <p:sp>
        <p:nvSpPr>
          <p:cNvPr id="18" name="Title 1">
            <a:hlinkClick r:id="" action="ppaction://noaction"/>
            <a:extLst>
              <a:ext uri="{FF2B5EF4-FFF2-40B4-BE49-F238E27FC236}">
                <a16:creationId xmlns:a16="http://schemas.microsoft.com/office/drawing/2014/main" id="{DB59E3C6-C29F-4EAF-BA28-159F581197C7}"/>
              </a:ext>
            </a:extLst>
          </p:cNvPr>
          <p:cNvSpPr txBox="1">
            <a:spLocks/>
          </p:cNvSpPr>
          <p:nvPr/>
        </p:nvSpPr>
        <p:spPr>
          <a:xfrm>
            <a:off x="311466" y="2140545"/>
            <a:ext cx="7722348" cy="1328036"/>
          </a:xfrm>
          <a:prstGeom prst="rect">
            <a:avLst/>
          </a:prstGeom>
        </p:spPr>
        <p:txBody>
          <a:bodyPr vert="horz" wrap="none" lIns="0" tIns="0" rIns="0" bIns="0" rtlCol="0" anchor="t" anchorCtr="0">
            <a:noAutofit/>
          </a:bodyPr>
          <a:lstStyle/>
          <a:p>
            <a:pPr defTabSz="987552">
              <a:spcBef>
                <a:spcPct val="0"/>
              </a:spcBef>
              <a:spcAft>
                <a:spcPts val="720"/>
              </a:spcAft>
            </a:pPr>
            <a:r>
              <a:rPr lang="el" sz="2160" spc="54" dirty="0">
                <a:solidFill>
                  <a:srgbClr val="00598D"/>
                </a:solidFill>
                <a:latin typeface="Arial Narrow"/>
              </a:rPr>
              <a:t>• </a:t>
            </a:r>
            <a:r>
              <a:rPr lang="el" sz="2160" b="1" spc="54" dirty="0">
                <a:solidFill>
                  <a:srgbClr val="00598D"/>
                </a:solidFill>
                <a:latin typeface="Arial Narrow"/>
              </a:rPr>
              <a:t>Οδήγηση: </a:t>
            </a:r>
            <a:r>
              <a:rPr lang="el" sz="2160" spc="54" dirty="0">
                <a:solidFill>
                  <a:prstClr val="black"/>
                </a:solidFill>
                <a:latin typeface="Arial Narrow"/>
              </a:rPr>
              <a:t>Οι καταστάσεις ψυχικής υγείας ή/και τα φάρμακα που </a:t>
            </a:r>
            <a:br>
              <a:rPr lang="en-GB" sz="2160" spc="54" dirty="0">
                <a:solidFill>
                  <a:prstClr val="black"/>
                </a:solidFill>
                <a:latin typeface="Arial Narrow"/>
              </a:rPr>
            </a:br>
            <a:r>
              <a:rPr lang="el" sz="2160" spc="54" dirty="0">
                <a:solidFill>
                  <a:prstClr val="black"/>
                </a:solidFill>
                <a:latin typeface="Arial Narrow"/>
              </a:rPr>
              <a:t> παίρνει κάποιος μπορεί μερικές φορές να επηρεάσουν την ικανότητά του να οδηγεί. Η απόφαση για το</a:t>
            </a:r>
            <a:br>
              <a:rPr lang="en-GB" sz="2160" spc="54" dirty="0">
                <a:solidFill>
                  <a:prstClr val="black"/>
                </a:solidFill>
                <a:latin typeface="Arial Narrow"/>
              </a:rPr>
            </a:br>
            <a:r>
              <a:rPr lang="el" sz="2160" spc="54" dirty="0">
                <a:solidFill>
                  <a:prstClr val="black"/>
                </a:solidFill>
                <a:latin typeface="Arial Narrow"/>
              </a:rPr>
              <a:t> αν κάποιος μπορεί να οδηγήσει ή όχι βασίζεται σε αξιολόγηση από</a:t>
            </a:r>
            <a:br>
              <a:rPr lang="en-GB" sz="2160" spc="54" dirty="0">
                <a:solidFill>
                  <a:prstClr val="black"/>
                </a:solidFill>
                <a:latin typeface="Arial Narrow"/>
              </a:rPr>
            </a:br>
            <a:r>
              <a:rPr lang="el" sz="2160" spc="54" dirty="0">
                <a:solidFill>
                  <a:prstClr val="black"/>
                </a:solidFill>
                <a:latin typeface="Arial Narrow"/>
              </a:rPr>
              <a:t> τον γιατρό του και το DVLA</a:t>
            </a:r>
            <a:endParaRPr lang="en-GB" sz="2400" spc="60" dirty="0">
              <a:solidFill>
                <a:prstClr val="black"/>
              </a:solidFill>
              <a:latin typeface="Arial Narrow"/>
              <a:cs typeface="Arial Narrow"/>
            </a:endParaRPr>
          </a:p>
        </p:txBody>
      </p:sp>
      <p:sp>
        <p:nvSpPr>
          <p:cNvPr id="21" name="Title 1">
            <a:hlinkClick r:id="" action="ppaction://noaction"/>
            <a:extLst>
              <a:ext uri="{FF2B5EF4-FFF2-40B4-BE49-F238E27FC236}">
                <a16:creationId xmlns:a16="http://schemas.microsoft.com/office/drawing/2014/main" id="{302C89A7-7D10-4AD8-8EC1-4C1A9D91C76E}"/>
              </a:ext>
            </a:extLst>
          </p:cNvPr>
          <p:cNvSpPr txBox="1">
            <a:spLocks/>
          </p:cNvSpPr>
          <p:nvPr/>
        </p:nvSpPr>
        <p:spPr>
          <a:xfrm>
            <a:off x="311465" y="4761020"/>
            <a:ext cx="7722349" cy="692692"/>
          </a:xfrm>
          <a:prstGeom prst="rect">
            <a:avLst/>
          </a:prstGeom>
        </p:spPr>
        <p:txBody>
          <a:bodyPr vert="horz" wrap="none" lIns="0" tIns="0" rIns="0" bIns="0" rtlCol="0" anchor="t" anchorCtr="0">
            <a:noAutofit/>
          </a:bodyPr>
          <a:lstStyle/>
          <a:p>
            <a:pPr defTabSz="987552">
              <a:spcBef>
                <a:spcPct val="0"/>
              </a:spcBef>
              <a:spcAft>
                <a:spcPts val="720"/>
              </a:spcAft>
            </a:pPr>
            <a:r>
              <a:rPr lang="el" sz="2160" spc="54" dirty="0">
                <a:solidFill>
                  <a:srgbClr val="00598D"/>
                </a:solidFill>
                <a:latin typeface="Arial Narrow"/>
              </a:rPr>
              <a:t>• </a:t>
            </a:r>
            <a:r>
              <a:rPr lang="el" sz="2160" b="1" spc="54" dirty="0">
                <a:solidFill>
                  <a:srgbClr val="00598D"/>
                </a:solidFill>
                <a:latin typeface="Arial Narrow"/>
              </a:rPr>
              <a:t>Στίγμα: </a:t>
            </a:r>
            <a:r>
              <a:rPr lang="el" sz="2160" spc="54" dirty="0">
                <a:solidFill>
                  <a:srgbClr val="000000"/>
                </a:solidFill>
                <a:latin typeface="Arial Narrow"/>
              </a:rPr>
              <a:t>Το στίγμα μπορεί να δημιουργήσει εμπόδια στους ανθρώπους να αναζητήσουν βοήθεια για</a:t>
            </a:r>
            <a:br>
              <a:rPr lang="en-GB" sz="2160" spc="54" dirty="0">
                <a:solidFill>
                  <a:srgbClr val="000000"/>
                </a:solidFill>
                <a:latin typeface="Arial Narrow"/>
              </a:rPr>
            </a:br>
            <a:r>
              <a:rPr lang="el" sz="2160" spc="54" dirty="0">
                <a:solidFill>
                  <a:srgbClr val="000000"/>
                </a:solidFill>
                <a:latin typeface="Arial Narrow"/>
              </a:rPr>
              <a:t>  την κατάσταση της ψυχικής τους υγείας και μπορεί να κάνει την κατάστασή τους πολύ χειρότερη</a:t>
            </a:r>
          </a:p>
          <a:p>
            <a:pPr defTabSz="1097280">
              <a:spcBef>
                <a:spcPct val="0"/>
              </a:spcBef>
              <a:spcAft>
                <a:spcPts val="720"/>
              </a:spcAft>
            </a:pPr>
            <a:endParaRPr lang="en-GB" sz="2400" spc="60" dirty="0">
              <a:solidFill>
                <a:srgbClr val="000000"/>
              </a:solidFill>
              <a:latin typeface="Arial Narrow"/>
              <a:cs typeface="Arial Narrow"/>
            </a:endParaRPr>
          </a:p>
        </p:txBody>
      </p:sp>
      <p:pic>
        <p:nvPicPr>
          <p:cNvPr id="23" name="Picture 22">
            <a:extLst>
              <a:ext uri="{FF2B5EF4-FFF2-40B4-BE49-F238E27FC236}">
                <a16:creationId xmlns:a16="http://schemas.microsoft.com/office/drawing/2014/main" id="{5221F1C1-CFB0-4971-9306-E05B9BB1F2CC}"/>
              </a:ext>
            </a:extLst>
          </p:cNvPr>
          <p:cNvPicPr>
            <a:picLocks noChangeAspect="1"/>
          </p:cNvPicPr>
          <p:nvPr/>
        </p:nvPicPr>
        <p:blipFill>
          <a:blip r:embed="rId4">
            <a:extLst>
              <a:ext uri="{28A0092B-C50C-407E-A947-70E740481C1C}">
                <a14:useLocalDpi xmlns:a14="http://schemas.microsoft.com/office/drawing/2010/main" val="0"/>
              </a:ext>
            </a:extLst>
          </a:blip>
          <a:srcRect l="515" r="515"/>
          <a:stretch/>
        </p:blipFill>
        <p:spPr>
          <a:xfrm>
            <a:off x="11187502" y="2804563"/>
            <a:ext cx="3626406" cy="2931346"/>
          </a:xfrm>
          <a:prstGeom prst="roundRect">
            <a:avLst>
              <a:gd name="adj" fmla="val 4723"/>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3CB7EEA8-E3FC-1FC7-4DB4-8B7555C5CDA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7C413D7-A588-40EC-D1F8-1A4EA149AC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18B587B-AC3B-F063-8ED0-6ACB69A7DD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59489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1C02-E30C-12CE-5E5C-32176D87E7B7}"/>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8158FB45-8145-14B4-E27E-0B403867FEA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44657"/>
            <a:ext cx="5652268" cy="8188150"/>
          </a:xfrm>
        </p:spPr>
      </p:pic>
      <p:pic>
        <p:nvPicPr>
          <p:cNvPr id="7" name="Picture 6">
            <a:extLst>
              <a:ext uri="{FF2B5EF4-FFF2-40B4-BE49-F238E27FC236}">
                <a16:creationId xmlns:a16="http://schemas.microsoft.com/office/drawing/2014/main" id="{D7209B00-257A-6CAE-0DA7-08654D682EF8}"/>
              </a:ext>
            </a:extLst>
          </p:cNvPr>
          <p:cNvPicPr>
            <a:picLocks noChangeAspect="1"/>
          </p:cNvPicPr>
          <p:nvPr/>
        </p:nvPicPr>
        <p:blipFill>
          <a:blip r:embed="rId3"/>
          <a:stretch>
            <a:fillRect/>
          </a:stretch>
        </p:blipFill>
        <p:spPr>
          <a:xfrm>
            <a:off x="5914041" y="1086496"/>
            <a:ext cx="8390791" cy="6104472"/>
          </a:xfrm>
          <a:prstGeom prst="rect">
            <a:avLst/>
          </a:prstGeom>
        </p:spPr>
      </p:pic>
    </p:spTree>
    <p:extLst>
      <p:ext uri="{BB962C8B-B14F-4D97-AF65-F5344CB8AC3E}">
        <p14:creationId xmlns:p14="http://schemas.microsoft.com/office/powerpoint/2010/main" val="405957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F321-24DE-7F6D-5F02-7AB4441E188E}"/>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84C8A3FD-686C-73D0-E66F-586C31CD604C}"/>
              </a:ext>
            </a:extLst>
          </p:cNvPr>
          <p:cNvPicPr>
            <a:picLocks noGrp="1" noChangeAspect="1"/>
          </p:cNvPicPr>
          <p:nvPr>
            <p:ph idx="1"/>
          </p:nvPr>
        </p:nvPicPr>
        <p:blipFill>
          <a:blip r:embed="rId2"/>
          <a:stretch>
            <a:fillRect/>
          </a:stretch>
        </p:blipFill>
        <p:spPr>
          <a:xfrm>
            <a:off x="5712670" y="1162176"/>
            <a:ext cx="8454445" cy="5905249"/>
          </a:xfrm>
        </p:spPr>
      </p:pic>
      <p:pic>
        <p:nvPicPr>
          <p:cNvPr id="5" name="Picture 4">
            <a:extLst>
              <a:ext uri="{FF2B5EF4-FFF2-40B4-BE49-F238E27FC236}">
                <a16:creationId xmlns:a16="http://schemas.microsoft.com/office/drawing/2014/main" id="{3927A58C-4744-3349-52BF-287BCCED5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0350"/>
            <a:ext cx="5712670" cy="8229600"/>
          </a:xfrm>
          <a:prstGeom prst="rect">
            <a:avLst/>
          </a:prstGeom>
        </p:spPr>
      </p:pic>
    </p:spTree>
    <p:extLst>
      <p:ext uri="{BB962C8B-B14F-4D97-AF65-F5344CB8AC3E}">
        <p14:creationId xmlns:p14="http://schemas.microsoft.com/office/powerpoint/2010/main" val="1848933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D60C-174F-DB67-522D-8E392367A469}"/>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76482695-0C8B-45BF-1315-670B7E706128}"/>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8A1E4BBF-2633-04C6-7B6E-27567936BE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5769284" cy="8229600"/>
          </a:xfrm>
          <a:prstGeom prst="rect">
            <a:avLst/>
          </a:prstGeom>
        </p:spPr>
      </p:pic>
      <p:pic>
        <p:nvPicPr>
          <p:cNvPr id="7" name="Picture 6">
            <a:extLst>
              <a:ext uri="{FF2B5EF4-FFF2-40B4-BE49-F238E27FC236}">
                <a16:creationId xmlns:a16="http://schemas.microsoft.com/office/drawing/2014/main" id="{2C55BA2A-5A8A-EA51-E5DE-BA0CCDA89C27}"/>
              </a:ext>
            </a:extLst>
          </p:cNvPr>
          <p:cNvPicPr>
            <a:picLocks noChangeAspect="1"/>
          </p:cNvPicPr>
          <p:nvPr/>
        </p:nvPicPr>
        <p:blipFill>
          <a:blip r:embed="rId3"/>
          <a:stretch>
            <a:fillRect/>
          </a:stretch>
        </p:blipFill>
        <p:spPr>
          <a:xfrm>
            <a:off x="5524390" y="1373505"/>
            <a:ext cx="9106009" cy="5463606"/>
          </a:xfrm>
          <a:prstGeom prst="rect">
            <a:avLst/>
          </a:prstGeom>
        </p:spPr>
      </p:pic>
    </p:spTree>
    <p:extLst>
      <p:ext uri="{BB962C8B-B14F-4D97-AF65-F5344CB8AC3E}">
        <p14:creationId xmlns:p14="http://schemas.microsoft.com/office/powerpoint/2010/main" val="3878198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860D-43C3-0148-EA31-99FEE8AFDCEF}"/>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6BB8EA6-A3BC-DFBB-1393-31B53B76B8DA}"/>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460CC60-60C7-2CD4-18EE-1FE9127509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6621414" cy="8229600"/>
          </a:xfrm>
          <a:prstGeom prst="rect">
            <a:avLst/>
          </a:prstGeom>
        </p:spPr>
      </p:pic>
      <p:pic>
        <p:nvPicPr>
          <p:cNvPr id="7" name="Picture 6">
            <a:extLst>
              <a:ext uri="{FF2B5EF4-FFF2-40B4-BE49-F238E27FC236}">
                <a16:creationId xmlns:a16="http://schemas.microsoft.com/office/drawing/2014/main" id="{6752588C-2B45-EF1B-AF6E-B9850BBCF0BB}"/>
              </a:ext>
            </a:extLst>
          </p:cNvPr>
          <p:cNvPicPr>
            <a:picLocks noChangeAspect="1"/>
          </p:cNvPicPr>
          <p:nvPr/>
        </p:nvPicPr>
        <p:blipFill>
          <a:blip r:embed="rId3"/>
          <a:stretch>
            <a:fillRect/>
          </a:stretch>
        </p:blipFill>
        <p:spPr>
          <a:xfrm>
            <a:off x="6319630" y="1504907"/>
            <a:ext cx="8310770" cy="4755544"/>
          </a:xfrm>
          <a:prstGeom prst="rect">
            <a:avLst/>
          </a:prstGeom>
        </p:spPr>
      </p:pic>
    </p:spTree>
    <p:extLst>
      <p:ext uri="{BB962C8B-B14F-4D97-AF65-F5344CB8AC3E}">
        <p14:creationId xmlns:p14="http://schemas.microsoft.com/office/powerpoint/2010/main" val="1967785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7AC2-2007-25F6-F3D3-B67C51DC0A35}"/>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D3F3E367-2466-2975-967D-BC4F6171DAEC}"/>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EA74D9F-2036-D371-0419-49F136D54F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265718" cy="8229600"/>
          </a:xfrm>
          <a:prstGeom prst="rect">
            <a:avLst/>
          </a:prstGeom>
        </p:spPr>
      </p:pic>
      <p:pic>
        <p:nvPicPr>
          <p:cNvPr id="7" name="Picture 6">
            <a:extLst>
              <a:ext uri="{FF2B5EF4-FFF2-40B4-BE49-F238E27FC236}">
                <a16:creationId xmlns:a16="http://schemas.microsoft.com/office/drawing/2014/main" id="{490F0ADA-5334-121A-8D08-3FE78ED9EB98}"/>
              </a:ext>
            </a:extLst>
          </p:cNvPr>
          <p:cNvPicPr>
            <a:picLocks noChangeAspect="1"/>
          </p:cNvPicPr>
          <p:nvPr/>
        </p:nvPicPr>
        <p:blipFill>
          <a:blip r:embed="rId3"/>
          <a:stretch>
            <a:fillRect/>
          </a:stretch>
        </p:blipFill>
        <p:spPr>
          <a:xfrm>
            <a:off x="6118186" y="2190750"/>
            <a:ext cx="8390791" cy="3623815"/>
          </a:xfrm>
          <a:prstGeom prst="rect">
            <a:avLst/>
          </a:prstGeom>
        </p:spPr>
      </p:pic>
    </p:spTree>
    <p:extLst>
      <p:ext uri="{BB962C8B-B14F-4D97-AF65-F5344CB8AC3E}">
        <p14:creationId xmlns:p14="http://schemas.microsoft.com/office/powerpoint/2010/main" val="3789655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9DEE-2219-80F5-5F8E-83F39E6AB178}"/>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CA8BE71B-6E7C-DAE5-DBF4-485E4E80552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63680" y="1769701"/>
            <a:ext cx="8189441" cy="5221606"/>
          </a:xfrm>
        </p:spPr>
      </p:pic>
      <p:pic>
        <p:nvPicPr>
          <p:cNvPr id="5" name="Picture 4">
            <a:extLst>
              <a:ext uri="{FF2B5EF4-FFF2-40B4-BE49-F238E27FC236}">
                <a16:creationId xmlns:a16="http://schemas.microsoft.com/office/drawing/2014/main" id="{9AF3E6C4-9407-A4C9-46D5-B54BAEF197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192898" cy="8229600"/>
          </a:xfrm>
          <a:prstGeom prst="rect">
            <a:avLst/>
          </a:prstGeom>
        </p:spPr>
      </p:pic>
    </p:spTree>
    <p:extLst>
      <p:ext uri="{BB962C8B-B14F-4D97-AF65-F5344CB8AC3E}">
        <p14:creationId xmlns:p14="http://schemas.microsoft.com/office/powerpoint/2010/main" val="364541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2340-06A3-AF7A-23B4-69A0415F830D}"/>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94C30E77-4517-1C4A-5AE3-251476A27D4B}"/>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6DA45CA-6703-C4EE-DB8F-F1DFD94722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301048" cy="8229600"/>
          </a:xfrm>
          <a:prstGeom prst="rect">
            <a:avLst/>
          </a:prstGeom>
        </p:spPr>
      </p:pic>
      <p:pic>
        <p:nvPicPr>
          <p:cNvPr id="7" name="Picture 6">
            <a:extLst>
              <a:ext uri="{FF2B5EF4-FFF2-40B4-BE49-F238E27FC236}">
                <a16:creationId xmlns:a16="http://schemas.microsoft.com/office/drawing/2014/main" id="{AE09BEB6-5639-5EF8-D151-22998A7F6249}"/>
              </a:ext>
            </a:extLst>
          </p:cNvPr>
          <p:cNvPicPr>
            <a:picLocks noChangeAspect="1"/>
          </p:cNvPicPr>
          <p:nvPr/>
        </p:nvPicPr>
        <p:blipFill>
          <a:blip r:embed="rId3"/>
          <a:stretch>
            <a:fillRect/>
          </a:stretch>
        </p:blipFill>
        <p:spPr>
          <a:xfrm>
            <a:off x="6353925" y="2039965"/>
            <a:ext cx="8276476" cy="4149670"/>
          </a:xfrm>
          <a:prstGeom prst="rect">
            <a:avLst/>
          </a:prstGeom>
        </p:spPr>
      </p:pic>
    </p:spTree>
    <p:extLst>
      <p:ext uri="{BB962C8B-B14F-4D97-AF65-F5344CB8AC3E}">
        <p14:creationId xmlns:p14="http://schemas.microsoft.com/office/powerpoint/2010/main" val="540757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1453-2241-290F-6CE5-B983E02E5292}"/>
              </a:ext>
            </a:extLst>
          </p:cNvPr>
          <p:cNvSpPr>
            <a:spLocks noGrp="1"/>
          </p:cNvSpPr>
          <p:nvPr>
            <p:ph type="title"/>
          </p:nvPr>
        </p:nvSpPr>
        <p:spPr/>
        <p:txBody>
          <a:bodyPr/>
          <a:lstStyle/>
          <a:p>
            <a:endParaRPr lang="nb-NO"/>
          </a:p>
        </p:txBody>
      </p:sp>
      <p:pic>
        <p:nvPicPr>
          <p:cNvPr id="7" name="Content Placeholder 6">
            <a:extLst>
              <a:ext uri="{FF2B5EF4-FFF2-40B4-BE49-F238E27FC236}">
                <a16:creationId xmlns:a16="http://schemas.microsoft.com/office/drawing/2014/main" id="{43BE0ADD-F5C9-8A8D-5B33-AFE08FF9FDA4}"/>
              </a:ext>
            </a:extLst>
          </p:cNvPr>
          <p:cNvPicPr>
            <a:picLocks noGrp="1" noChangeAspect="1"/>
          </p:cNvPicPr>
          <p:nvPr>
            <p:ph idx="1"/>
          </p:nvPr>
        </p:nvPicPr>
        <p:blipFill>
          <a:blip r:embed="rId2"/>
          <a:stretch>
            <a:fillRect/>
          </a:stretch>
        </p:blipFill>
        <p:spPr>
          <a:xfrm>
            <a:off x="6273904" y="2237561"/>
            <a:ext cx="8356496" cy="3086531"/>
          </a:xfrm>
        </p:spPr>
      </p:pic>
      <p:pic>
        <p:nvPicPr>
          <p:cNvPr id="5" name="Picture 4">
            <a:extLst>
              <a:ext uri="{FF2B5EF4-FFF2-40B4-BE49-F238E27FC236}">
                <a16:creationId xmlns:a16="http://schemas.microsoft.com/office/drawing/2014/main" id="{DF30C3AA-E01F-D007-1734-54C9232E3F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782738" cy="8229600"/>
          </a:xfrm>
          <a:prstGeom prst="rect">
            <a:avLst/>
          </a:prstGeom>
        </p:spPr>
      </p:pic>
    </p:spTree>
    <p:extLst>
      <p:ext uri="{BB962C8B-B14F-4D97-AF65-F5344CB8AC3E}">
        <p14:creationId xmlns:p14="http://schemas.microsoft.com/office/powerpoint/2010/main" val="2392044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085F-B8BD-C190-18AA-B1D865291602}"/>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2FDF8248-E33F-1AAA-E279-FA9E57AF553A}"/>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92DC91C8-4B53-4583-B8AF-AA39B6440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40350"/>
            <a:ext cx="5790335" cy="8229600"/>
          </a:xfrm>
          <a:prstGeom prst="rect">
            <a:avLst/>
          </a:prstGeom>
        </p:spPr>
      </p:pic>
      <p:pic>
        <p:nvPicPr>
          <p:cNvPr id="7" name="Picture 6">
            <a:extLst>
              <a:ext uri="{FF2B5EF4-FFF2-40B4-BE49-F238E27FC236}">
                <a16:creationId xmlns:a16="http://schemas.microsoft.com/office/drawing/2014/main" id="{04D6C382-E030-34E4-CF35-F5367B297B55}"/>
              </a:ext>
            </a:extLst>
          </p:cNvPr>
          <p:cNvPicPr>
            <a:picLocks noChangeAspect="1"/>
          </p:cNvPicPr>
          <p:nvPr/>
        </p:nvPicPr>
        <p:blipFill>
          <a:blip r:embed="rId3"/>
          <a:stretch>
            <a:fillRect/>
          </a:stretch>
        </p:blipFill>
        <p:spPr>
          <a:xfrm>
            <a:off x="5790335" y="1825678"/>
            <a:ext cx="8287907" cy="4229690"/>
          </a:xfrm>
          <a:prstGeom prst="rect">
            <a:avLst/>
          </a:prstGeom>
        </p:spPr>
      </p:pic>
    </p:spTree>
    <p:extLst>
      <p:ext uri="{BB962C8B-B14F-4D97-AF65-F5344CB8AC3E}">
        <p14:creationId xmlns:p14="http://schemas.microsoft.com/office/powerpoint/2010/main" val="3450575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692B-D814-E59C-0ACE-9500962720D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C14BCD8E-56CC-8FEC-8CBA-C4C353298F1E}"/>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0A4F1DB-FECD-31A7-2B89-C15E27CC18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260" y="-114832"/>
            <a:ext cx="5861425" cy="8229600"/>
          </a:xfrm>
          <a:prstGeom prst="rect">
            <a:avLst/>
          </a:prstGeom>
        </p:spPr>
      </p:pic>
      <p:pic>
        <p:nvPicPr>
          <p:cNvPr id="7" name="Picture 6">
            <a:extLst>
              <a:ext uri="{FF2B5EF4-FFF2-40B4-BE49-F238E27FC236}">
                <a16:creationId xmlns:a16="http://schemas.microsoft.com/office/drawing/2014/main" id="{D8146709-4720-B1C7-9763-B66BA141ED6A}"/>
              </a:ext>
            </a:extLst>
          </p:cNvPr>
          <p:cNvPicPr>
            <a:picLocks noChangeAspect="1"/>
          </p:cNvPicPr>
          <p:nvPr/>
        </p:nvPicPr>
        <p:blipFill>
          <a:blip r:embed="rId3"/>
          <a:stretch>
            <a:fillRect/>
          </a:stretch>
        </p:blipFill>
        <p:spPr>
          <a:xfrm>
            <a:off x="5556380" y="1204160"/>
            <a:ext cx="8493676" cy="4606933"/>
          </a:xfrm>
          <a:prstGeom prst="rect">
            <a:avLst/>
          </a:prstGeom>
        </p:spPr>
      </p:pic>
      <p:sp>
        <p:nvSpPr>
          <p:cNvPr id="8" name="Oval 7">
            <a:extLst>
              <a:ext uri="{FF2B5EF4-FFF2-40B4-BE49-F238E27FC236}">
                <a16:creationId xmlns:a16="http://schemas.microsoft.com/office/drawing/2014/main" id="{8F24FEB6-6B06-F4EA-C502-2354EB28C339}"/>
              </a:ext>
            </a:extLst>
          </p:cNvPr>
          <p:cNvSpPr/>
          <p:nvPr/>
        </p:nvSpPr>
        <p:spPr>
          <a:xfrm>
            <a:off x="7315200" y="4771893"/>
            <a:ext cx="2649634"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3977706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AA967-0833-1A33-FA57-6F0A55D8C82E}"/>
              </a:ext>
            </a:extLst>
          </p:cNvPr>
          <p:cNvPicPr>
            <a:picLocks noChangeAspect="1"/>
          </p:cNvPicPr>
          <p:nvPr/>
        </p:nvPicPr>
        <p:blipFill>
          <a:blip r:embed="rId3">
            <a:alphaModFix amt="21000"/>
          </a:blip>
          <a:stretch>
            <a:fillRect/>
          </a:stretch>
        </p:blipFill>
        <p:spPr>
          <a:xfrm>
            <a:off x="0" y="213360"/>
            <a:ext cx="14630400" cy="7802880"/>
          </a:xfrm>
          <a:prstGeom prst="rect">
            <a:avLst/>
          </a:prstGeom>
        </p:spPr>
      </p:pic>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49"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8</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92329" y="7539898"/>
            <a:ext cx="358568" cy="379224"/>
          </a:xfrm>
          <a:prstGeom prst="rect">
            <a:avLst/>
          </a:prstGeom>
        </p:spPr>
      </p:pic>
      <p:pic>
        <p:nvPicPr>
          <p:cNvPr id="29" name="Picture 28" descr="arrow-forward.png">
            <a:hlinkClick r:id="rId5"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14" name="Title 1">
            <a:extLst>
              <a:ext uri="{FF2B5EF4-FFF2-40B4-BE49-F238E27FC236}">
                <a16:creationId xmlns:a16="http://schemas.microsoft.com/office/drawing/2014/main" id="{22A05152-6FDA-4D48-8803-F900AC3C1B96}"/>
              </a:ext>
            </a:extLst>
          </p:cNvPr>
          <p:cNvSpPr txBox="1">
            <a:spLocks/>
          </p:cNvSpPr>
          <p:nvPr/>
        </p:nvSpPr>
        <p:spPr>
          <a:xfrm>
            <a:off x="260180" y="1332756"/>
            <a:ext cx="5807616" cy="543362"/>
          </a:xfrm>
          <a:prstGeom prst="rect">
            <a:avLst/>
          </a:prstGeom>
        </p:spPr>
        <p:txBody>
          <a:bodyPr vert="horz" wrap="none" lIns="0" tIns="0" rIns="0" bIns="0" rtlCol="0" anchor="t" anchorCtr="0">
            <a:normAutofit/>
          </a:bodyPr>
          <a:lstStyle/>
          <a:p>
            <a:pPr defTabSz="1097280">
              <a:spcBef>
                <a:spcPct val="0"/>
              </a:spcBef>
            </a:pPr>
            <a:endParaRPr lang="en-US" sz="3360" b="1" i="1" cap="all" spc="90">
              <a:solidFill>
                <a:prstClr val="black"/>
              </a:solidFill>
              <a:latin typeface="Arial Narrow"/>
              <a:cs typeface="Arial Narrow"/>
            </a:endParaRPr>
          </a:p>
        </p:txBody>
      </p:sp>
      <p:sp>
        <p:nvSpPr>
          <p:cNvPr id="2" name="Title 1">
            <a:extLst>
              <a:ext uri="{FF2B5EF4-FFF2-40B4-BE49-F238E27FC236}">
                <a16:creationId xmlns:a16="http://schemas.microsoft.com/office/drawing/2014/main" id="{496CAC6E-AB5E-301A-AA01-C32EBE11C23D}"/>
              </a:ext>
            </a:extLst>
          </p:cNvPr>
          <p:cNvSpPr>
            <a:spLocks noGrp="1"/>
          </p:cNvSpPr>
          <p:nvPr>
            <p:ph type="title"/>
          </p:nvPr>
        </p:nvSpPr>
        <p:spPr/>
        <p:txBody>
          <a:bodyPr/>
          <a:lstStyle/>
          <a:p>
            <a:r>
              <a:rPr lang="el"/>
              <a:t>ΣΤΑΤΙΣΤΙΚΆ ΣΤΟΙΧΕΊΑ ΨΥΧΙΚΉΣ ΥΓΕΊΑΣ</a:t>
            </a:r>
          </a:p>
        </p:txBody>
      </p:sp>
      <p:sp>
        <p:nvSpPr>
          <p:cNvPr id="3" name="Content Placeholder 2">
            <a:extLst>
              <a:ext uri="{FF2B5EF4-FFF2-40B4-BE49-F238E27FC236}">
                <a16:creationId xmlns:a16="http://schemas.microsoft.com/office/drawing/2014/main" id="{18694BC0-11DD-05A1-83FB-2B99EF4E7443}"/>
              </a:ext>
            </a:extLst>
          </p:cNvPr>
          <p:cNvSpPr>
            <a:spLocks noGrp="1"/>
          </p:cNvSpPr>
          <p:nvPr>
            <p:ph idx="1"/>
          </p:nvPr>
        </p:nvSpPr>
        <p:spPr>
          <a:xfrm>
            <a:off x="1045945" y="2142307"/>
            <a:ext cx="12618720" cy="5221606"/>
          </a:xfrm>
        </p:spPr>
        <p:txBody>
          <a:bodyPr/>
          <a:lstStyle/>
          <a:p>
            <a:r>
              <a:rPr lang="el"/>
              <a:t>Περίπου 1 δισεκατομμύριο άνθρωποι στον κόσμο υποφέρουν από πρόβλημα ψυχικής υγείας</a:t>
            </a:r>
          </a:p>
          <a:p>
            <a:r>
              <a:rPr lang="el"/>
              <a:t>Η απώλεια παραγωγικότητας ως αποτέλεσμα δύο από τις πιο κοινές διαταραχές ψυχικής υγείας, το άγχος</a:t>
            </a:r>
            <a:br>
              <a:rPr lang="en-GB"/>
            </a:br>
            <a:r>
              <a:rPr lang="el"/>
              <a:t>  και η κατάθλιψη, κοστίζει στην παγκόσμια οικονομία 1 τρισεκατομμύριο δολάρια ΗΠΑ κάθε χρόνο</a:t>
            </a:r>
          </a:p>
          <a:p>
            <a:r>
              <a:rPr lang="el"/>
              <a:t>Υπολογίζεται ότι 1 στους 6 ενήλικες βιώνει μια «κοινή διαταραχή ψυχικής υγείας» όπως κατάθλιψη</a:t>
            </a:r>
            <a:br>
              <a:rPr lang="en-GB"/>
            </a:br>
            <a:r>
              <a:rPr lang="el"/>
              <a:t>  ή άγχος σε κάθε δεδομένη εβδομάδα</a:t>
            </a:r>
          </a:p>
          <a:p>
            <a:endParaRPr lang="en-GB"/>
          </a:p>
        </p:txBody>
      </p:sp>
    </p:spTree>
    <p:extLst>
      <p:ext uri="{BB962C8B-B14F-4D97-AF65-F5344CB8AC3E}">
        <p14:creationId xmlns:p14="http://schemas.microsoft.com/office/powerpoint/2010/main" val="120977639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CF339-8B1B-260C-D809-BA6F1C445931}"/>
              </a:ext>
            </a:extLst>
          </p:cNvPr>
          <p:cNvPicPr>
            <a:picLocks noChangeAspect="1"/>
          </p:cNvPicPr>
          <p:nvPr/>
        </p:nvPicPr>
        <p:blipFill>
          <a:blip r:embed="rId2"/>
          <a:stretch>
            <a:fillRect/>
          </a:stretch>
        </p:blipFill>
        <p:spPr>
          <a:xfrm>
            <a:off x="-428641" y="0"/>
            <a:ext cx="6748271" cy="8229600"/>
          </a:xfrm>
          <a:prstGeom prst="rect">
            <a:avLst/>
          </a:prstGeom>
        </p:spPr>
      </p:pic>
      <p:pic>
        <p:nvPicPr>
          <p:cNvPr id="8" name="Picture 7">
            <a:extLst>
              <a:ext uri="{FF2B5EF4-FFF2-40B4-BE49-F238E27FC236}">
                <a16:creationId xmlns:a16="http://schemas.microsoft.com/office/drawing/2014/main" id="{092A901D-CAD5-57E0-8E8E-4BF9E08FAA72}"/>
              </a:ext>
            </a:extLst>
          </p:cNvPr>
          <p:cNvPicPr>
            <a:picLocks noChangeAspect="1"/>
          </p:cNvPicPr>
          <p:nvPr/>
        </p:nvPicPr>
        <p:blipFill>
          <a:blip r:embed="rId3"/>
          <a:stretch>
            <a:fillRect/>
          </a:stretch>
        </p:blipFill>
        <p:spPr>
          <a:xfrm>
            <a:off x="6251041" y="276220"/>
            <a:ext cx="8310770" cy="7064726"/>
          </a:xfrm>
          <a:prstGeom prst="rect">
            <a:avLst/>
          </a:prstGeom>
        </p:spPr>
      </p:pic>
      <p:pic>
        <p:nvPicPr>
          <p:cNvPr id="10" name="Picture 9">
            <a:extLst>
              <a:ext uri="{FF2B5EF4-FFF2-40B4-BE49-F238E27FC236}">
                <a16:creationId xmlns:a16="http://schemas.microsoft.com/office/drawing/2014/main" id="{75F0A617-4ACF-C4C6-0FC4-FB5A9C809BB5}"/>
              </a:ext>
            </a:extLst>
          </p:cNvPr>
          <p:cNvPicPr>
            <a:picLocks noChangeAspect="1"/>
          </p:cNvPicPr>
          <p:nvPr/>
        </p:nvPicPr>
        <p:blipFill>
          <a:blip r:embed="rId4"/>
          <a:stretch>
            <a:fillRect/>
          </a:stretch>
        </p:blipFill>
        <p:spPr>
          <a:xfrm>
            <a:off x="6251042" y="7155309"/>
            <a:ext cx="8379359" cy="708758"/>
          </a:xfrm>
          <a:prstGeom prst="rect">
            <a:avLst/>
          </a:prstGeom>
        </p:spPr>
      </p:pic>
      <p:sp>
        <p:nvSpPr>
          <p:cNvPr id="11" name="Oval 10">
            <a:extLst>
              <a:ext uri="{FF2B5EF4-FFF2-40B4-BE49-F238E27FC236}">
                <a16:creationId xmlns:a16="http://schemas.microsoft.com/office/drawing/2014/main" id="{4BECF97A-BAC3-6071-0AA4-E998D28BAF75}"/>
              </a:ext>
            </a:extLst>
          </p:cNvPr>
          <p:cNvSpPr/>
          <p:nvPr/>
        </p:nvSpPr>
        <p:spPr>
          <a:xfrm>
            <a:off x="7978672" y="365534"/>
            <a:ext cx="672031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2" name="Oval 11">
            <a:extLst>
              <a:ext uri="{FF2B5EF4-FFF2-40B4-BE49-F238E27FC236}">
                <a16:creationId xmlns:a16="http://schemas.microsoft.com/office/drawing/2014/main" id="{246F2015-6CA1-1A1D-6B97-FF3F72D5C642}"/>
              </a:ext>
            </a:extLst>
          </p:cNvPr>
          <p:cNvSpPr/>
          <p:nvPr/>
        </p:nvSpPr>
        <p:spPr>
          <a:xfrm>
            <a:off x="8012966" y="1377006"/>
            <a:ext cx="6651728" cy="970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3" name="Oval 12">
            <a:extLst>
              <a:ext uri="{FF2B5EF4-FFF2-40B4-BE49-F238E27FC236}">
                <a16:creationId xmlns:a16="http://schemas.microsoft.com/office/drawing/2014/main" id="{2905028D-0500-81D5-EE37-E90AC466D532}"/>
              </a:ext>
            </a:extLst>
          </p:cNvPr>
          <p:cNvSpPr/>
          <p:nvPr/>
        </p:nvSpPr>
        <p:spPr>
          <a:xfrm>
            <a:off x="7756792" y="2953726"/>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4" name="Oval 13">
            <a:extLst>
              <a:ext uri="{FF2B5EF4-FFF2-40B4-BE49-F238E27FC236}">
                <a16:creationId xmlns:a16="http://schemas.microsoft.com/office/drawing/2014/main" id="{2D3067DF-A4F5-2D66-B380-A47148EEAB5A}"/>
              </a:ext>
            </a:extLst>
          </p:cNvPr>
          <p:cNvSpPr/>
          <p:nvPr/>
        </p:nvSpPr>
        <p:spPr>
          <a:xfrm>
            <a:off x="7607936" y="4309176"/>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5" name="Oval 14">
            <a:extLst>
              <a:ext uri="{FF2B5EF4-FFF2-40B4-BE49-F238E27FC236}">
                <a16:creationId xmlns:a16="http://schemas.microsoft.com/office/drawing/2014/main" id="{5A5D840C-659E-9B48-0B59-778AE0499CCA}"/>
              </a:ext>
            </a:extLst>
          </p:cNvPr>
          <p:cNvSpPr/>
          <p:nvPr/>
        </p:nvSpPr>
        <p:spPr>
          <a:xfrm>
            <a:off x="7756792" y="7329277"/>
            <a:ext cx="6520607" cy="8548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extLst>
      <p:ext uri="{BB962C8B-B14F-4D97-AF65-F5344CB8AC3E}">
        <p14:creationId xmlns:p14="http://schemas.microsoft.com/office/powerpoint/2010/main" val="486998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C6837C5C-3A48-120E-F217-ACD9B2513401}"/>
              </a:ext>
            </a:extLst>
          </p:cNvPr>
          <p:cNvPicPr>
            <a:picLocks noChangeAspect="1"/>
          </p:cNvPicPr>
          <p:nvPr/>
        </p:nvPicPr>
        <p:blipFill rotWithShape="1">
          <a:blip r:embed="rId3">
            <a:alphaModFix amt="35000"/>
          </a:blip>
          <a:srcRect b="442"/>
          <a:stretch/>
        </p:blipFill>
        <p:spPr>
          <a:xfrm>
            <a:off x="24" y="2"/>
            <a:ext cx="14630376" cy="8229599"/>
          </a:xfrm>
          <a:prstGeom prst="rect">
            <a:avLst/>
          </a:prstGeom>
        </p:spPr>
      </p:pic>
      <p:sp>
        <p:nvSpPr>
          <p:cNvPr id="2" name="Title 1">
            <a:extLst>
              <a:ext uri="{FF2B5EF4-FFF2-40B4-BE49-F238E27FC236}">
                <a16:creationId xmlns:a16="http://schemas.microsoft.com/office/drawing/2014/main" id="{D4603950-EA63-7D10-1403-5E0F53458BFF}"/>
              </a:ext>
            </a:extLst>
          </p:cNvPr>
          <p:cNvSpPr>
            <a:spLocks noGrp="1"/>
          </p:cNvSpPr>
          <p:nvPr>
            <p:ph type="title"/>
          </p:nvPr>
        </p:nvSpPr>
        <p:spPr>
          <a:xfrm>
            <a:off x="1005839" y="1279035"/>
            <a:ext cx="7263546" cy="5671531"/>
          </a:xfrm>
        </p:spPr>
        <p:txBody>
          <a:bodyPr>
            <a:normAutofit/>
          </a:bodyPr>
          <a:lstStyle/>
          <a:p>
            <a:pPr algn="r"/>
            <a:r>
              <a:rPr lang="el" sz="9600">
                <a:ln w="22225">
                  <a:solidFill>
                    <a:srgbClr val="FFFFFF"/>
                  </a:solidFill>
                </a:ln>
                <a:noFill/>
              </a:rPr>
              <a:t>CISO Ψυχική Υγεία</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6462A3-0A66-2379-EA76-9B81BFD8A616}"/>
              </a:ext>
            </a:extLst>
          </p:cNvPr>
          <p:cNvSpPr>
            <a:spLocks noGrp="1"/>
          </p:cNvSpPr>
          <p:nvPr>
            <p:ph idx="1"/>
          </p:nvPr>
        </p:nvSpPr>
        <p:spPr>
          <a:xfrm>
            <a:off x="9041569" y="1279035"/>
            <a:ext cx="4632002" cy="5671531"/>
          </a:xfrm>
        </p:spPr>
        <p:txBody>
          <a:bodyPr anchor="ctr">
            <a:normAutofit fontScale="92500" lnSpcReduction="10000"/>
          </a:bodyPr>
          <a:lstStyle/>
          <a:p>
            <a:r>
              <a:rPr lang="el" sz="1920">
                <a:solidFill>
                  <a:srgbClr val="FFFFFF"/>
                </a:solidFill>
              </a:rPr>
              <a:t>Διευθυντές Ασφάλειας Πληροφοριών (CISO)</a:t>
            </a:r>
          </a:p>
          <a:p>
            <a:pPr lvl="1"/>
            <a:r>
              <a:rPr lang="el" sz="1920">
                <a:solidFill>
                  <a:srgbClr val="FFFFFF"/>
                </a:solidFill>
              </a:rPr>
              <a:t> υπερκόπωση που επηρεάζει την ψυχική τους υγεία σε βαθμό που το 90% είναι πρόθυμο να υποστεί περικοπή μισθού </a:t>
            </a:r>
          </a:p>
          <a:p>
            <a:pPr lvl="1"/>
            <a:r>
              <a:rPr lang="el" sz="1920">
                <a:solidFill>
                  <a:srgbClr val="FFFFFF"/>
                </a:solidFill>
              </a:rPr>
              <a:t>Το συνεχές άγχος και οι επιπτώσεις στην ψυχική υγεία διαταράσσουν την ισορροπία μεταξύ επαγγελματικής και προσωπικής ζωής των CISO</a:t>
            </a:r>
          </a:p>
          <a:p>
            <a:pPr lvl="1"/>
            <a:r>
              <a:rPr lang="el" sz="1920">
                <a:solidFill>
                  <a:srgbClr val="FFFFFF"/>
                </a:solidFill>
              </a:rPr>
              <a:t>88% υπερβολικά αγχωμένο</a:t>
            </a:r>
          </a:p>
          <a:p>
            <a:pPr lvl="1"/>
            <a:endParaRPr lang="en-US" sz="1920">
              <a:solidFill>
                <a:srgbClr val="FFFFFF"/>
              </a:solidFill>
            </a:endParaRPr>
          </a:p>
          <a:p>
            <a:r>
              <a:rPr lang="el" sz="1920">
                <a:solidFill>
                  <a:srgbClr val="FFFFFF"/>
                </a:solidFill>
              </a:rPr>
              <a:t>ΙΣΑΚΑ, 2020</a:t>
            </a:r>
          </a:p>
          <a:p>
            <a:pPr lvl="1"/>
            <a:r>
              <a:rPr lang="el" sz="1920">
                <a:solidFill>
                  <a:srgbClr val="FFFFFF"/>
                </a:solidFill>
              </a:rPr>
              <a:t>Σύντομες θητείες από 1 έως 2 χρόνια </a:t>
            </a:r>
          </a:p>
          <a:p>
            <a:pPr lvl="2"/>
            <a:r>
              <a:rPr lang="el" sz="1920">
                <a:solidFill>
                  <a:srgbClr val="FFFFFF"/>
                </a:solidFill>
              </a:rPr>
              <a:t>Αύξηση της ευθύνης</a:t>
            </a:r>
          </a:p>
          <a:p>
            <a:pPr lvl="2"/>
            <a:r>
              <a:rPr lang="el" sz="1920">
                <a:solidFill>
                  <a:srgbClr val="FFFFFF"/>
                </a:solidFill>
              </a:rPr>
              <a:t>λιγότερος προσωπικός χρόνος και χρόνος αποκατάστασης</a:t>
            </a:r>
          </a:p>
          <a:p>
            <a:pPr lvl="2"/>
            <a:r>
              <a:rPr lang="el" sz="1920">
                <a:solidFill>
                  <a:srgbClr val="FFFFFF"/>
                </a:solidFill>
              </a:rPr>
              <a:t>Συνεχής συνδεσιμότητα</a:t>
            </a:r>
            <a:endParaRPr lang="nb-NO" sz="1920">
              <a:solidFill>
                <a:srgbClr val="FFFFFF"/>
              </a:solidFill>
            </a:endParaRPr>
          </a:p>
          <a:p>
            <a:r>
              <a:rPr lang="el" sz="1920" b="1" u="sng">
                <a:solidFill>
                  <a:srgbClr val="FFFFFF"/>
                </a:solidFill>
              </a:rPr>
              <a:t>ΧΕΙΡΟΤΕΡΗ ψυχική υγεία από τους επαγγελματίες υγείας</a:t>
            </a:r>
            <a:endParaRPr lang="en-US" sz="1920" b="1" u="sng">
              <a:solidFill>
                <a:srgbClr val="FFFFFF"/>
              </a:solidFill>
            </a:endParaRPr>
          </a:p>
        </p:txBody>
      </p:sp>
    </p:spTree>
    <p:extLst>
      <p:ext uri="{BB962C8B-B14F-4D97-AF65-F5344CB8AC3E}">
        <p14:creationId xmlns:p14="http://schemas.microsoft.com/office/powerpoint/2010/main" val="581732205"/>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847" y="164227"/>
            <a:ext cx="6015284" cy="7358148"/>
          </a:xfrm>
          <a:prstGeom prst="rect">
            <a:avLst/>
          </a:prstGeom>
          <a:noFill/>
        </p:spPr>
      </p:pic>
      <p:sp>
        <p:nvSpPr>
          <p:cNvPr id="18" name="Content Placeholder 3">
            <a:extLst>
              <a:ext uri="{FF2B5EF4-FFF2-40B4-BE49-F238E27FC236}">
                <a16:creationId xmlns:a16="http://schemas.microsoft.com/office/drawing/2014/main" id="{77C2483B-04F5-47AA-944D-13750ECE82E7}"/>
              </a:ext>
            </a:extLst>
          </p:cNvPr>
          <p:cNvSpPr>
            <a:spLocks noGrp="1"/>
          </p:cNvSpPr>
          <p:nvPr>
            <p:ph sz="half" idx="2"/>
          </p:nvPr>
        </p:nvSpPr>
        <p:spPr>
          <a:xfrm>
            <a:off x="7406640" y="2190750"/>
            <a:ext cx="6217920" cy="5221606"/>
          </a:xfrm>
        </p:spPr>
        <p:txBody>
          <a:bodyPr/>
          <a:lstStyle/>
          <a:p>
            <a:endParaRPr lang="en-US"/>
          </a:p>
        </p:txBody>
      </p:sp>
      <p:pic>
        <p:nvPicPr>
          <p:cNvPr id="5" name="Picture 4">
            <a:extLst>
              <a:ext uri="{FF2B5EF4-FFF2-40B4-BE49-F238E27FC236}">
                <a16:creationId xmlns:a16="http://schemas.microsoft.com/office/drawing/2014/main" id="{CA7AE42A-3FE8-4F89-BF46-F644C77D2A6A}"/>
              </a:ext>
            </a:extLst>
          </p:cNvPr>
          <p:cNvPicPr>
            <a:picLocks noChangeAspect="1"/>
          </p:cNvPicPr>
          <p:nvPr/>
        </p:nvPicPr>
        <p:blipFill>
          <a:blip r:embed="rId4"/>
          <a:stretch>
            <a:fillRect/>
          </a:stretch>
        </p:blipFill>
        <p:spPr>
          <a:xfrm>
            <a:off x="6680846" y="-43431"/>
            <a:ext cx="7565806" cy="7565806"/>
          </a:xfrm>
          <a:prstGeom prst="rect">
            <a:avLst/>
          </a:prstGeom>
        </p:spPr>
      </p:pic>
      <p:sp>
        <p:nvSpPr>
          <p:cNvPr id="2" name="Oval 1">
            <a:extLst>
              <a:ext uri="{FF2B5EF4-FFF2-40B4-BE49-F238E27FC236}">
                <a16:creationId xmlns:a16="http://schemas.microsoft.com/office/drawing/2014/main" id="{E89574EE-6358-FFDB-DF7E-505C20BD7F34}"/>
              </a:ext>
            </a:extLst>
          </p:cNvPr>
          <p:cNvSpPr/>
          <p:nvPr/>
        </p:nvSpPr>
        <p:spPr>
          <a:xfrm>
            <a:off x="2079729" y="2334910"/>
            <a:ext cx="2526296" cy="16459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5760">
                <a:solidFill>
                  <a:prstClr val="white"/>
                </a:solidFill>
                <a:latin typeface="Calibri" panose="020F0502020204030204"/>
              </a:rPr>
              <a:t>CISO</a:t>
            </a:r>
          </a:p>
        </p:txBody>
      </p:sp>
    </p:spTree>
    <p:extLst>
      <p:ext uri="{BB962C8B-B14F-4D97-AF65-F5344CB8AC3E}">
        <p14:creationId xmlns:p14="http://schemas.microsoft.com/office/powerpoint/2010/main" val="32473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58" name="Group 57">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4630400" cy="8229600"/>
            <a:chOff x="0" y="0"/>
            <a:chExt cx="12192000" cy="6858000"/>
          </a:xfrm>
        </p:grpSpPr>
        <p:sp>
          <p:nvSpPr>
            <p:cNvPr id="59" name="Rectangle 58">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0" name="Rectangle 59">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 name="Title 1">
            <a:extLst>
              <a:ext uri="{FF2B5EF4-FFF2-40B4-BE49-F238E27FC236}">
                <a16:creationId xmlns:a16="http://schemas.microsoft.com/office/drawing/2014/main" id="{153E0D38-57B0-4C6A-A854-9B2117D16A38}"/>
              </a:ext>
            </a:extLst>
          </p:cNvPr>
          <p:cNvSpPr txBox="1">
            <a:spLocks/>
          </p:cNvSpPr>
          <p:nvPr/>
        </p:nvSpPr>
        <p:spPr>
          <a:xfrm>
            <a:off x="661036" y="438150"/>
            <a:ext cx="13308329" cy="1590676"/>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l" sz="4800" b="1" cap="all" spc="90">
                <a:solidFill>
                  <a:prstClr val="black"/>
                </a:solidFill>
                <a:latin typeface="Calibri Light" panose="020F0302020204030204"/>
              </a:rPr>
              <a:t>ΧΤΙΖΟΝΤΑΣ μια θετική κουλτούρα ΨΥΧΙΚΗΣ ΥΓΕΙΑΣ – Εργοδότες</a:t>
            </a:r>
            <a:endParaRPr lang="en-US" sz="4800" b="1" i="1" cap="all" spc="90">
              <a:solidFill>
                <a:prstClr val="black"/>
              </a:solidFill>
              <a:latin typeface="Calibri Light" panose="020F03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60199" y="7235775"/>
            <a:ext cx="296654" cy="31374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754446" y="7235775"/>
            <a:ext cx="296654" cy="313742"/>
          </a:xfrm>
          <a:prstGeom prst="rect">
            <a:avLst/>
          </a:prstGeom>
        </p:spPr>
      </p:pic>
      <p:sp>
        <p:nvSpPr>
          <p:cNvPr id="8" name="Title 1">
            <a:hlinkClick r:id="" action="ppaction://noaction"/>
            <a:extLst>
              <a:ext uri="{FF2B5EF4-FFF2-40B4-BE49-F238E27FC236}">
                <a16:creationId xmlns:a16="http://schemas.microsoft.com/office/drawing/2014/main" id="{751E5D91-9D8E-4CDF-B7E6-E98719B962FA}"/>
              </a:ext>
            </a:extLst>
          </p:cNvPr>
          <p:cNvSpPr txBox="1">
            <a:spLocks/>
          </p:cNvSpPr>
          <p:nvPr/>
        </p:nvSpPr>
        <p:spPr>
          <a:xfrm>
            <a:off x="5989042" y="3446533"/>
            <a:ext cx="5922518" cy="333430"/>
          </a:xfrm>
          <a:prstGeom prst="rect">
            <a:avLst/>
          </a:prstGeom>
        </p:spPr>
        <p:txBody>
          <a:bodyPr vert="horz" wrap="none" lIns="0" tIns="0" rIns="0" bIns="0" rtlCol="0" anchor="t" anchorCtr="0">
            <a:noAutofit/>
          </a:bodyPr>
          <a:lstStyle/>
          <a:p>
            <a:pPr defTabSz="899770">
              <a:spcBef>
                <a:spcPct val="0"/>
              </a:spcBef>
              <a:spcAft>
                <a:spcPts val="720"/>
              </a:spcAft>
            </a:pPr>
            <a:r>
              <a:rPr lang="el" sz="1968" spc="49" dirty="0">
                <a:solidFill>
                  <a:srgbClr val="44546A">
                    <a:lumMod val="10000"/>
                  </a:srgbClr>
                </a:solidFill>
                <a:latin typeface="Arial Narrow"/>
              </a:rPr>
              <a:t>• Ανάπτυξη σχεδίου δράσης και πολιτικής για την ψυχική υγεία</a:t>
            </a:r>
            <a:endParaRPr lang="en-GB" sz="2400" spc="60" dirty="0">
              <a:solidFill>
                <a:srgbClr val="44546A">
                  <a:lumMod val="10000"/>
                </a:srgbClr>
              </a:solidFill>
              <a:latin typeface="Arial Narrow"/>
              <a:cs typeface="Arial Narrow"/>
            </a:endParaRPr>
          </a:p>
        </p:txBody>
      </p:sp>
      <p:cxnSp>
        <p:nvCxnSpPr>
          <p:cNvPr id="9" name="Straight Connector 8">
            <a:extLst>
              <a:ext uri="{FF2B5EF4-FFF2-40B4-BE49-F238E27FC236}">
                <a16:creationId xmlns:a16="http://schemas.microsoft.com/office/drawing/2014/main" id="{DA74CC56-D876-4408-BAB0-436D2D618180}"/>
              </a:ext>
            </a:extLst>
          </p:cNvPr>
          <p:cNvCxnSpPr>
            <a:cxnSpLocks/>
          </p:cNvCxnSpPr>
          <p:nvPr/>
        </p:nvCxnSpPr>
        <p:spPr>
          <a:xfrm>
            <a:off x="5988876" y="3863272"/>
            <a:ext cx="59226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a:hlinkClick r:id="" action="ppaction://noaction"/>
            <a:extLst>
              <a:ext uri="{FF2B5EF4-FFF2-40B4-BE49-F238E27FC236}">
                <a16:creationId xmlns:a16="http://schemas.microsoft.com/office/drawing/2014/main" id="{4D0A407A-3616-4F26-9B03-CE60EF541F30}"/>
              </a:ext>
            </a:extLst>
          </p:cNvPr>
          <p:cNvSpPr txBox="1">
            <a:spLocks/>
          </p:cNvSpPr>
          <p:nvPr/>
        </p:nvSpPr>
        <p:spPr>
          <a:xfrm>
            <a:off x="5985041" y="3993029"/>
            <a:ext cx="5922185" cy="376924"/>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Παροχή εκπαίδευσης ψυχικής υγείας σε ολόκληρο τον οργανισμό</a:t>
            </a:r>
            <a:endParaRPr lang="en-GB" sz="2400" spc="60">
              <a:solidFill>
                <a:srgbClr val="44546A">
                  <a:lumMod val="10000"/>
                </a:srgbClr>
              </a:solidFill>
              <a:latin typeface="Arial Narrow"/>
              <a:cs typeface="Arial Narrow"/>
            </a:endParaRPr>
          </a:p>
        </p:txBody>
      </p:sp>
      <p:cxnSp>
        <p:nvCxnSpPr>
          <p:cNvPr id="13" name="Straight Connector 12">
            <a:extLst>
              <a:ext uri="{FF2B5EF4-FFF2-40B4-BE49-F238E27FC236}">
                <a16:creationId xmlns:a16="http://schemas.microsoft.com/office/drawing/2014/main" id="{9CD23E7D-6083-4467-A25D-D2E7C3BC9984}"/>
              </a:ext>
            </a:extLst>
          </p:cNvPr>
          <p:cNvCxnSpPr>
            <a:cxnSpLocks/>
          </p:cNvCxnSpPr>
          <p:nvPr/>
        </p:nvCxnSpPr>
        <p:spPr>
          <a:xfrm>
            <a:off x="5989375" y="4428140"/>
            <a:ext cx="59221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D133AAF-1F87-4902-9757-2907C37ADF09}"/>
              </a:ext>
            </a:extLst>
          </p:cNvPr>
          <p:cNvCxnSpPr>
            <a:cxnSpLocks/>
          </p:cNvCxnSpPr>
          <p:nvPr/>
        </p:nvCxnSpPr>
        <p:spPr>
          <a:xfrm>
            <a:off x="5989375" y="5569176"/>
            <a:ext cx="592218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1">
            <a:hlinkClick r:id="" action="ppaction://noaction"/>
            <a:extLst>
              <a:ext uri="{FF2B5EF4-FFF2-40B4-BE49-F238E27FC236}">
                <a16:creationId xmlns:a16="http://schemas.microsoft.com/office/drawing/2014/main" id="{65CB3F1C-686F-414D-81D8-709F24206529}"/>
              </a:ext>
            </a:extLst>
          </p:cNvPr>
          <p:cNvSpPr txBox="1">
            <a:spLocks/>
          </p:cNvSpPr>
          <p:nvPr/>
        </p:nvSpPr>
        <p:spPr>
          <a:xfrm>
            <a:off x="5987932" y="5131112"/>
            <a:ext cx="5927963" cy="333430"/>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Δημοσιοποίηση της δέσμευσης του οργανισμού για την ψυχική υγεία</a:t>
            </a:r>
            <a:endParaRPr lang="en-GB" sz="2400" spc="60">
              <a:solidFill>
                <a:srgbClr val="44546A">
                  <a:lumMod val="10000"/>
                </a:srgbClr>
              </a:solidFill>
              <a:latin typeface="Arial Narrow"/>
              <a:cs typeface="Arial Narrow"/>
            </a:endParaRPr>
          </a:p>
        </p:txBody>
      </p:sp>
      <p:sp>
        <p:nvSpPr>
          <p:cNvPr id="46" name="Title 1">
            <a:hlinkClick r:id="" action="ppaction://noaction"/>
            <a:extLst>
              <a:ext uri="{FF2B5EF4-FFF2-40B4-BE49-F238E27FC236}">
                <a16:creationId xmlns:a16="http://schemas.microsoft.com/office/drawing/2014/main" id="{ECE13DED-8918-421D-87A6-D87ABE66D26B}"/>
              </a:ext>
            </a:extLst>
          </p:cNvPr>
          <p:cNvSpPr txBox="1">
            <a:spLocks/>
          </p:cNvSpPr>
          <p:nvPr/>
        </p:nvSpPr>
        <p:spPr>
          <a:xfrm>
            <a:off x="499633" y="2261543"/>
            <a:ext cx="9273759" cy="771775"/>
          </a:xfrm>
          <a:prstGeom prst="rect">
            <a:avLst/>
          </a:prstGeom>
        </p:spPr>
        <p:txBody>
          <a:bodyPr vert="horz" wrap="none" lIns="0" tIns="0" rIns="0" bIns="0" rtlCol="0" anchor="t" anchorCtr="0">
            <a:noAutofit/>
          </a:bodyPr>
          <a:lstStyle/>
          <a:p>
            <a:pPr defTabSz="899770">
              <a:spcBef>
                <a:spcPct val="0"/>
              </a:spcBef>
              <a:spcAft>
                <a:spcPts val="720"/>
              </a:spcAft>
            </a:pPr>
            <a:r>
              <a:rPr lang="el" b="1" spc="49" dirty="0">
                <a:solidFill>
                  <a:srgbClr val="44546A">
                    <a:lumMod val="10000"/>
                  </a:srgbClr>
                </a:solidFill>
                <a:latin typeface="Arial Narrow"/>
              </a:rPr>
              <a:t>Η καλή ψυχική υγεία και ευεξία είναι ένα από τα πιο πολύτιμα περιουσιακά στοιχεία για κάθε οργανισμό.</a:t>
            </a:r>
            <a:br>
              <a:rPr lang="en-GB" b="1" spc="49" dirty="0">
                <a:solidFill>
                  <a:srgbClr val="44546A">
                    <a:lumMod val="10000"/>
                  </a:srgbClr>
                </a:solidFill>
                <a:latin typeface="Arial Narrow"/>
              </a:rPr>
            </a:br>
            <a:r>
              <a:rPr lang="el" b="1" spc="49" dirty="0">
                <a:solidFill>
                  <a:srgbClr val="44546A">
                    <a:lumMod val="10000"/>
                  </a:srgbClr>
                </a:solidFill>
                <a:latin typeface="Arial Narrow"/>
              </a:rPr>
              <a:t>Ακολουθούν ορισμένα βήματα που μπορούν να κάνουν οι εργοδότες για να βελτιώσουν την κουλτούρα ψυχικής υγείας του χώρου εργασίας.</a:t>
            </a:r>
            <a:endParaRPr lang="en-GB" sz="2000" b="1" spc="60" dirty="0">
              <a:solidFill>
                <a:srgbClr val="44546A">
                  <a:lumMod val="10000"/>
                </a:srgbClr>
              </a:solidFill>
              <a:latin typeface="Arial Narrow"/>
              <a:cs typeface="Arial Narrow"/>
            </a:endParaRPr>
          </a:p>
        </p:txBody>
      </p:sp>
      <p:cxnSp>
        <p:nvCxnSpPr>
          <p:cNvPr id="49" name="Straight Connector 48">
            <a:extLst>
              <a:ext uri="{FF2B5EF4-FFF2-40B4-BE49-F238E27FC236}">
                <a16:creationId xmlns:a16="http://schemas.microsoft.com/office/drawing/2014/main" id="{E16C529E-556A-4ABE-B924-94CDEF074952}"/>
              </a:ext>
            </a:extLst>
          </p:cNvPr>
          <p:cNvCxnSpPr>
            <a:cxnSpLocks/>
          </p:cNvCxnSpPr>
          <p:nvPr/>
        </p:nvCxnSpPr>
        <p:spPr>
          <a:xfrm>
            <a:off x="5983597" y="6443698"/>
            <a:ext cx="59322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4B12CE2A-3296-4169-B22A-99E93AD63A65}"/>
              </a:ext>
            </a:extLst>
          </p:cNvPr>
          <p:cNvSpPr txBox="1">
            <a:spLocks/>
          </p:cNvSpPr>
          <p:nvPr/>
        </p:nvSpPr>
        <p:spPr>
          <a:xfrm>
            <a:off x="5989376" y="5701447"/>
            <a:ext cx="5930852" cy="620537"/>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Αξιολογήστε τις πιθανές αιτίες κακής ψυχικής υγείας στο</a:t>
            </a:r>
            <a:br>
              <a:rPr lang="en-GB" sz="1968" spc="49">
                <a:solidFill>
                  <a:srgbClr val="44546A">
                    <a:lumMod val="10000"/>
                  </a:srgbClr>
                </a:solidFill>
                <a:latin typeface="Arial Narrow"/>
              </a:rPr>
            </a:br>
            <a:r>
              <a:rPr lang="el" sz="1968" spc="49">
                <a:solidFill>
                  <a:srgbClr val="44546A">
                    <a:lumMod val="10000"/>
                  </a:srgbClr>
                </a:solidFill>
                <a:latin typeface="Arial Narrow"/>
              </a:rPr>
              <a:t>  χώρο εργασίας και υποδείξτε τομείς που χρειάζονται βελτίωση</a:t>
            </a:r>
            <a:endParaRPr lang="en-GB" sz="2400" spc="60">
              <a:solidFill>
                <a:srgbClr val="44546A">
                  <a:lumMod val="10000"/>
                </a:srgbClr>
              </a:solidFill>
              <a:latin typeface="Arial Narrow"/>
              <a:cs typeface="Arial Narrow"/>
            </a:endParaRPr>
          </a:p>
        </p:txBody>
      </p:sp>
      <p:sp>
        <p:nvSpPr>
          <p:cNvPr id="17" name="Title 1">
            <a:hlinkClick r:id="" action="ppaction://noaction"/>
            <a:extLst>
              <a:ext uri="{FF2B5EF4-FFF2-40B4-BE49-F238E27FC236}">
                <a16:creationId xmlns:a16="http://schemas.microsoft.com/office/drawing/2014/main" id="{2FE6481C-3887-44F4-A4A7-6435F9D2F535}"/>
              </a:ext>
            </a:extLst>
          </p:cNvPr>
          <p:cNvSpPr txBox="1">
            <a:spLocks/>
          </p:cNvSpPr>
          <p:nvPr/>
        </p:nvSpPr>
        <p:spPr>
          <a:xfrm>
            <a:off x="5989376" y="4554719"/>
            <a:ext cx="5926518" cy="353474"/>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Προσαρμόστε τους ρόλους εργασίας για να ανταποκριθούν στις νέες ευθύνες</a:t>
            </a:r>
            <a:endParaRPr lang="en-GB" sz="2400" spc="6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CCDBAE74-8FED-4066-A5CE-734FB47D864E}"/>
              </a:ext>
            </a:extLst>
          </p:cNvPr>
          <p:cNvCxnSpPr>
            <a:cxnSpLocks/>
          </p:cNvCxnSpPr>
          <p:nvPr/>
        </p:nvCxnSpPr>
        <p:spPr>
          <a:xfrm>
            <a:off x="5985043" y="4991788"/>
            <a:ext cx="592651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391A93AC-FA9F-4A66-ACC2-9B17E6AE58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4218" y="3405828"/>
            <a:ext cx="3827120" cy="3216067"/>
          </a:xfrm>
          <a:prstGeom prst="roundRect">
            <a:avLst>
              <a:gd name="adj" fmla="val 3766"/>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F0FA8BA2-1529-904B-C85B-C4BB86F00294}"/>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775D05B-CA9C-9E99-3DBE-8F5459C397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520A214-37CB-72AD-243D-EDFC3E9188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7250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0-#ppt_w/2"/>
                                          </p:val>
                                        </p:tav>
                                        <p:tav tm="100000">
                                          <p:val>
                                            <p:strVal val="#ppt_x"/>
                                          </p:val>
                                        </p:tav>
                                      </p:tavLst>
                                    </p:anim>
                                    <p:anim calcmode="lin" valueType="num">
                                      <p:cBhvr additive="base">
                                        <p:cTn id="4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0-#ppt_w/2"/>
                                          </p:val>
                                        </p:tav>
                                        <p:tav tm="100000">
                                          <p:val>
                                            <p:strVal val="#ppt_x"/>
                                          </p:val>
                                        </p:tav>
                                      </p:tavLst>
                                    </p:anim>
                                    <p:anim calcmode="lin" valueType="num">
                                      <p:cBhvr additive="base">
                                        <p:cTn id="56"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46" grpId="0"/>
      <p:bldP spid="51"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0" name="Rectangle 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2" name="Rectangle 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4" name="Rectangle 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l" sz="3360" b="1" cap="all" spc="90">
                <a:solidFill>
                  <a:srgbClr val="FFFFFF"/>
                </a:solidFill>
                <a:latin typeface="Calibri Light" panose="020F0302020204030204"/>
              </a:rPr>
              <a:t>ΧΤΙΖΟΝΤΑΣ μια θετική κουλτούρα ΨΥΧΙΚΗΣ ΥΓΕΙΑΣ – Εργοδότες </a:t>
            </a:r>
            <a:r>
              <a:rPr lang="el" sz="3360" b="1" i="1" cap="all" spc="90">
                <a:solidFill>
                  <a:srgbClr val="FFFFFF"/>
                </a:solidFill>
                <a:latin typeface="Calibri Light" panose="020F0302020204030204"/>
              </a:rPr>
              <a:t>ΣΥΝΕΧΕΙΑ</a:t>
            </a: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75103" y="7247947"/>
            <a:ext cx="301165" cy="318515"/>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406538" y="7247947"/>
            <a:ext cx="301165" cy="318515"/>
          </a:xfrm>
          <a:prstGeom prst="rect">
            <a:avLst/>
          </a:prstGeom>
        </p:spPr>
      </p:pic>
      <p:sp>
        <p:nvSpPr>
          <p:cNvPr id="19" name="Title 1">
            <a:hlinkClick r:id="" action="ppaction://noaction"/>
            <a:extLst>
              <a:ext uri="{FF2B5EF4-FFF2-40B4-BE49-F238E27FC236}">
                <a16:creationId xmlns:a16="http://schemas.microsoft.com/office/drawing/2014/main" id="{D8656670-0F44-41B6-8EE9-211F37FBED37}"/>
              </a:ext>
            </a:extLst>
          </p:cNvPr>
          <p:cNvSpPr txBox="1">
            <a:spLocks/>
          </p:cNvSpPr>
          <p:nvPr/>
        </p:nvSpPr>
        <p:spPr>
          <a:xfrm>
            <a:off x="1560579" y="2535095"/>
            <a:ext cx="6515887" cy="679247"/>
          </a:xfrm>
          <a:prstGeom prst="rect">
            <a:avLst/>
          </a:prstGeom>
        </p:spPr>
        <p:txBody>
          <a:bodyPr vert="horz" wrap="none" lIns="0" tIns="0" rIns="0" bIns="0" rtlCol="0" anchor="t" anchorCtr="0">
            <a:noAutofit/>
          </a:bodyPr>
          <a:lstStyle/>
          <a:p>
            <a:pPr defTabSz="910742">
              <a:spcBef>
                <a:spcPct val="0"/>
              </a:spcBef>
              <a:spcAft>
                <a:spcPts val="720"/>
              </a:spcAft>
            </a:pPr>
            <a:r>
              <a:rPr lang="el" sz="1992" spc="50">
                <a:solidFill>
                  <a:srgbClr val="44546A">
                    <a:lumMod val="10000"/>
                  </a:srgbClr>
                </a:solidFill>
                <a:latin typeface="Arial Narrow"/>
              </a:rPr>
              <a:t>• Διασφάλιση ότι οι εργοδότες και τα ανώτερα στελέχη αφιερώνουν περισσότερο χρόνο</a:t>
            </a:r>
            <a:br>
              <a:rPr lang="en-GB" sz="1992" spc="50">
                <a:solidFill>
                  <a:srgbClr val="44546A">
                    <a:lumMod val="10000"/>
                  </a:srgbClr>
                </a:solidFill>
                <a:latin typeface="Arial Narrow"/>
              </a:rPr>
            </a:br>
            <a:r>
              <a:rPr lang="el" sz="1992" spc="50">
                <a:solidFill>
                  <a:srgbClr val="44546A">
                    <a:lumMod val="10000"/>
                  </a:srgbClr>
                </a:solidFill>
                <a:latin typeface="Arial Narrow"/>
              </a:rPr>
              <a:t>  στην επικοινωνία και τη γνωριμία με τους εργαζόμενους</a:t>
            </a:r>
            <a:endParaRPr lang="en-GB" sz="2400" spc="60">
              <a:solidFill>
                <a:srgbClr val="44546A">
                  <a:lumMod val="10000"/>
                </a:srgbClr>
              </a:solidFill>
              <a:latin typeface="Arial Narrow"/>
              <a:cs typeface="Arial Narrow"/>
            </a:endParaRPr>
          </a:p>
        </p:txBody>
      </p:sp>
      <p:cxnSp>
        <p:nvCxnSpPr>
          <p:cNvPr id="20" name="Straight Connector 19">
            <a:extLst>
              <a:ext uri="{FF2B5EF4-FFF2-40B4-BE49-F238E27FC236}">
                <a16:creationId xmlns:a16="http://schemas.microsoft.com/office/drawing/2014/main" id="{B32D5A1B-30DA-4CF0-9777-F22961117F80}"/>
              </a:ext>
            </a:extLst>
          </p:cNvPr>
          <p:cNvCxnSpPr>
            <a:cxnSpLocks/>
          </p:cNvCxnSpPr>
          <p:nvPr/>
        </p:nvCxnSpPr>
        <p:spPr>
          <a:xfrm>
            <a:off x="1563173" y="3295847"/>
            <a:ext cx="652452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91AB592-5214-42D2-A73F-C02CEA695A2B}"/>
              </a:ext>
            </a:extLst>
          </p:cNvPr>
          <p:cNvCxnSpPr>
            <a:cxnSpLocks/>
          </p:cNvCxnSpPr>
          <p:nvPr/>
        </p:nvCxnSpPr>
        <p:spPr>
          <a:xfrm>
            <a:off x="1563004" y="4174061"/>
            <a:ext cx="652469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1">
            <a:hlinkClick r:id="" action="ppaction://noaction"/>
            <a:extLst>
              <a:ext uri="{FF2B5EF4-FFF2-40B4-BE49-F238E27FC236}">
                <a16:creationId xmlns:a16="http://schemas.microsoft.com/office/drawing/2014/main" id="{1F33247C-42C5-4EB4-84F4-EA60BC3D7307}"/>
              </a:ext>
            </a:extLst>
          </p:cNvPr>
          <p:cNvSpPr txBox="1">
            <a:spLocks/>
          </p:cNvSpPr>
          <p:nvPr/>
        </p:nvSpPr>
        <p:spPr>
          <a:xfrm>
            <a:off x="1557643" y="3416235"/>
            <a:ext cx="6515887" cy="629758"/>
          </a:xfrm>
          <a:prstGeom prst="rect">
            <a:avLst/>
          </a:prstGeom>
        </p:spPr>
        <p:txBody>
          <a:bodyPr vert="horz" wrap="none" lIns="0" tIns="0" rIns="0" bIns="0" rtlCol="0" anchor="t" anchorCtr="0">
            <a:noAutofit/>
          </a:bodyPr>
          <a:lstStyle/>
          <a:p>
            <a:pPr defTabSz="910742">
              <a:spcBef>
                <a:spcPct val="0"/>
              </a:spcBef>
              <a:spcAft>
                <a:spcPts val="720"/>
              </a:spcAft>
            </a:pPr>
            <a:r>
              <a:rPr lang="el" sz="1992" spc="50">
                <a:solidFill>
                  <a:srgbClr val="44546A">
                    <a:lumMod val="10000"/>
                  </a:srgbClr>
                </a:solidFill>
                <a:latin typeface="Arial Narrow"/>
              </a:rPr>
              <a:t>• Παρακολούθηση της απόδοσης των εργαζομένων και παροχή αναγνώρισης</a:t>
            </a:r>
            <a:br>
              <a:rPr lang="en-GB" sz="1992" spc="50">
                <a:solidFill>
                  <a:srgbClr val="44546A">
                    <a:lumMod val="10000"/>
                  </a:srgbClr>
                </a:solidFill>
                <a:latin typeface="Arial Narrow"/>
              </a:rPr>
            </a:br>
            <a:r>
              <a:rPr lang="el" sz="1992" spc="50">
                <a:solidFill>
                  <a:srgbClr val="44546A">
                    <a:lumMod val="10000"/>
                  </a:srgbClr>
                </a:solidFill>
                <a:latin typeface="Arial Narrow"/>
              </a:rPr>
              <a:t>  και επιβράβευσης για τα επιτεύγματα</a:t>
            </a:r>
            <a:endParaRPr lang="en-GB" sz="2400" spc="60">
              <a:solidFill>
                <a:srgbClr val="44546A">
                  <a:lumMod val="10000"/>
                </a:srgbClr>
              </a:solidFill>
              <a:latin typeface="Arial Narrow"/>
              <a:cs typeface="Arial Narrow"/>
            </a:endParaRPr>
          </a:p>
        </p:txBody>
      </p:sp>
      <p:sp>
        <p:nvSpPr>
          <p:cNvPr id="25" name="Title 1">
            <a:hlinkClick r:id="" action="ppaction://noaction"/>
            <a:extLst>
              <a:ext uri="{FF2B5EF4-FFF2-40B4-BE49-F238E27FC236}">
                <a16:creationId xmlns:a16="http://schemas.microsoft.com/office/drawing/2014/main" id="{E16747DD-D9B0-4D23-8C04-273DE27BF55A}"/>
              </a:ext>
            </a:extLst>
          </p:cNvPr>
          <p:cNvSpPr txBox="1">
            <a:spLocks/>
          </p:cNvSpPr>
          <p:nvPr/>
        </p:nvSpPr>
        <p:spPr>
          <a:xfrm>
            <a:off x="1557473" y="6314244"/>
            <a:ext cx="6536093" cy="338501"/>
          </a:xfrm>
          <a:prstGeom prst="rect">
            <a:avLst/>
          </a:prstGeom>
        </p:spPr>
        <p:txBody>
          <a:bodyPr vert="horz" wrap="none" lIns="0" tIns="0" rIns="0" bIns="0" rtlCol="0" anchor="t" anchorCtr="0">
            <a:noAutofit/>
          </a:bodyPr>
          <a:lstStyle/>
          <a:p>
            <a:pPr defTabSz="910742">
              <a:spcBef>
                <a:spcPct val="0"/>
              </a:spcBef>
              <a:spcAft>
                <a:spcPts val="720"/>
              </a:spcAft>
            </a:pPr>
            <a:r>
              <a:rPr lang="el" sz="1992" spc="50">
                <a:solidFill>
                  <a:srgbClr val="44546A">
                    <a:lumMod val="10000"/>
                  </a:srgbClr>
                </a:solidFill>
                <a:latin typeface="Arial Narrow"/>
              </a:rPr>
              <a:t>• Συμμετοχή των εργαζομένων στη λήψη αποφάσεων</a:t>
            </a:r>
            <a:endParaRPr lang="en-GB" sz="2400" spc="60">
              <a:solidFill>
                <a:srgbClr val="44546A">
                  <a:lumMod val="10000"/>
                </a:srgbClr>
              </a:solidFill>
              <a:latin typeface="Arial Narrow"/>
              <a:cs typeface="Arial Narrow"/>
            </a:endParaRPr>
          </a:p>
        </p:txBody>
      </p:sp>
      <p:sp>
        <p:nvSpPr>
          <p:cNvPr id="27" name="Title 1">
            <a:hlinkClick r:id="" action="ppaction://noaction"/>
            <a:extLst>
              <a:ext uri="{FF2B5EF4-FFF2-40B4-BE49-F238E27FC236}">
                <a16:creationId xmlns:a16="http://schemas.microsoft.com/office/drawing/2014/main" id="{132EF8E9-5606-4C84-B25F-A076C2CD4B87}"/>
              </a:ext>
            </a:extLst>
          </p:cNvPr>
          <p:cNvSpPr txBox="1">
            <a:spLocks/>
          </p:cNvSpPr>
          <p:nvPr/>
        </p:nvSpPr>
        <p:spPr>
          <a:xfrm>
            <a:off x="1563175" y="4290787"/>
            <a:ext cx="6524521" cy="931639"/>
          </a:xfrm>
          <a:prstGeom prst="rect">
            <a:avLst/>
          </a:prstGeom>
        </p:spPr>
        <p:txBody>
          <a:bodyPr vert="horz" wrap="none" lIns="0" tIns="0" rIns="0" bIns="0" rtlCol="0" anchor="t" anchorCtr="0">
            <a:noAutofit/>
          </a:bodyPr>
          <a:lstStyle/>
          <a:p>
            <a:pPr defTabSz="910742">
              <a:spcBef>
                <a:spcPct val="0"/>
              </a:spcBef>
              <a:spcAft>
                <a:spcPts val="720"/>
              </a:spcAft>
            </a:pPr>
            <a:r>
              <a:rPr lang="el" sz="1992" spc="50">
                <a:solidFill>
                  <a:srgbClr val="44546A">
                    <a:lumMod val="10000"/>
                  </a:srgbClr>
                </a:solidFill>
                <a:latin typeface="Arial Narrow"/>
              </a:rPr>
              <a:t>• Εισαγωγή δικτύων, πρωτοβουλιών και δραστηριοτήτων που αφορούν την ψυχική</a:t>
            </a:r>
            <a:br>
              <a:rPr lang="en-GB" sz="1992" spc="50">
                <a:solidFill>
                  <a:srgbClr val="44546A">
                    <a:lumMod val="10000"/>
                  </a:srgbClr>
                </a:solidFill>
                <a:latin typeface="Arial Narrow"/>
              </a:rPr>
            </a:br>
            <a:r>
              <a:rPr lang="el" sz="1992" spc="50">
                <a:solidFill>
                  <a:srgbClr val="44546A">
                    <a:lumMod val="10000"/>
                  </a:srgbClr>
                </a:solidFill>
                <a:latin typeface="Arial Narrow"/>
              </a:rPr>
              <a:t>  υγεία και επικοινωνία μέσω του intranet της εταιρείας, των δελτίων ειδήσεων</a:t>
            </a:r>
            <a:br>
              <a:rPr lang="en-GB" sz="1992" spc="50">
                <a:solidFill>
                  <a:srgbClr val="44546A">
                    <a:lumMod val="10000"/>
                  </a:srgbClr>
                </a:solidFill>
                <a:latin typeface="Arial Narrow"/>
              </a:rPr>
            </a:br>
            <a:r>
              <a:rPr lang="el" sz="1992" spc="50">
                <a:solidFill>
                  <a:srgbClr val="44546A">
                    <a:lumMod val="10000"/>
                  </a:srgbClr>
                </a:solidFill>
                <a:latin typeface="Arial Narrow"/>
              </a:rPr>
              <a:t>  και των κοινόχρηστων χώρων εργασίας</a:t>
            </a:r>
            <a:endParaRPr lang="en-GB" sz="2400" spc="60">
              <a:solidFill>
                <a:srgbClr val="44546A">
                  <a:lumMod val="10000"/>
                </a:srgbClr>
              </a:solidFill>
              <a:latin typeface="Arial Narrow"/>
              <a:cs typeface="Arial Narrow"/>
            </a:endParaRPr>
          </a:p>
        </p:txBody>
      </p:sp>
      <p:cxnSp>
        <p:nvCxnSpPr>
          <p:cNvPr id="30" name="Straight Connector 29">
            <a:extLst>
              <a:ext uri="{FF2B5EF4-FFF2-40B4-BE49-F238E27FC236}">
                <a16:creationId xmlns:a16="http://schemas.microsoft.com/office/drawing/2014/main" id="{7BF57095-2578-4083-A382-7301C388CAB5}"/>
              </a:ext>
            </a:extLst>
          </p:cNvPr>
          <p:cNvCxnSpPr>
            <a:cxnSpLocks/>
          </p:cNvCxnSpPr>
          <p:nvPr/>
        </p:nvCxnSpPr>
        <p:spPr>
          <a:xfrm>
            <a:off x="1546075" y="5337071"/>
            <a:ext cx="65416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itle 1">
            <a:hlinkClick r:id="" action="ppaction://noaction"/>
            <a:extLst>
              <a:ext uri="{FF2B5EF4-FFF2-40B4-BE49-F238E27FC236}">
                <a16:creationId xmlns:a16="http://schemas.microsoft.com/office/drawing/2014/main" id="{BDAE8E2D-49D6-4014-ABF3-99460A91E825}"/>
              </a:ext>
            </a:extLst>
          </p:cNvPr>
          <p:cNvSpPr txBox="1">
            <a:spLocks/>
          </p:cNvSpPr>
          <p:nvPr/>
        </p:nvSpPr>
        <p:spPr>
          <a:xfrm>
            <a:off x="1557473" y="5451717"/>
            <a:ext cx="6536093" cy="666733"/>
          </a:xfrm>
          <a:prstGeom prst="rect">
            <a:avLst/>
          </a:prstGeom>
        </p:spPr>
        <p:txBody>
          <a:bodyPr vert="horz" wrap="none" lIns="0" tIns="0" rIns="0" bIns="0" rtlCol="0" anchor="t" anchorCtr="0">
            <a:noAutofit/>
          </a:bodyPr>
          <a:lstStyle/>
          <a:p>
            <a:pPr defTabSz="910742">
              <a:spcBef>
                <a:spcPct val="0"/>
              </a:spcBef>
              <a:spcAft>
                <a:spcPts val="720"/>
              </a:spcAft>
            </a:pPr>
            <a:r>
              <a:rPr lang="el" sz="1992" spc="50">
                <a:solidFill>
                  <a:srgbClr val="44546A">
                    <a:lumMod val="10000"/>
                  </a:srgbClr>
                </a:solidFill>
                <a:latin typeface="Arial Narrow"/>
              </a:rPr>
              <a:t>• Υπηρεσίες υγείας, προγράμματα επιστροφής στην εργασία και ευέλικτο</a:t>
            </a:r>
            <a:br>
              <a:rPr lang="en-GB" sz="1992" spc="50">
                <a:solidFill>
                  <a:srgbClr val="44546A">
                    <a:lumMod val="10000"/>
                  </a:srgbClr>
                </a:solidFill>
                <a:latin typeface="Arial Narrow"/>
              </a:rPr>
            </a:br>
            <a:r>
              <a:rPr lang="el" sz="1992" spc="50">
                <a:solidFill>
                  <a:srgbClr val="44546A">
                    <a:lumMod val="10000"/>
                  </a:srgbClr>
                </a:solidFill>
                <a:latin typeface="Arial Narrow"/>
              </a:rPr>
              <a:t>  ωράριο εργασίας για να βοηθήσουν τους εργαζόμενους να ανταποκριθούν στις προσωπικές τους ευθύνες</a:t>
            </a:r>
            <a:endParaRPr lang="en-GB" sz="2400" spc="60">
              <a:solidFill>
                <a:srgbClr val="44546A">
                  <a:lumMod val="10000"/>
                </a:srgbClr>
              </a:solidFill>
              <a:latin typeface="Arial Narrow"/>
              <a:cs typeface="Arial Narrow"/>
            </a:endParaRPr>
          </a:p>
        </p:txBody>
      </p:sp>
      <p:cxnSp>
        <p:nvCxnSpPr>
          <p:cNvPr id="32" name="Straight Connector 31">
            <a:extLst>
              <a:ext uri="{FF2B5EF4-FFF2-40B4-BE49-F238E27FC236}">
                <a16:creationId xmlns:a16="http://schemas.microsoft.com/office/drawing/2014/main" id="{0284DFCA-F0ED-42EB-AA6D-F56A37F92CD3}"/>
              </a:ext>
            </a:extLst>
          </p:cNvPr>
          <p:cNvCxnSpPr>
            <a:cxnSpLocks/>
          </p:cNvCxnSpPr>
          <p:nvPr/>
        </p:nvCxnSpPr>
        <p:spPr>
          <a:xfrm>
            <a:off x="1551774" y="6198419"/>
            <a:ext cx="6535921"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D536784-750F-4969-9FF6-AE2A7F3FB8A4}"/>
              </a:ext>
            </a:extLst>
          </p:cNvPr>
          <p:cNvCxnSpPr>
            <a:cxnSpLocks/>
          </p:cNvCxnSpPr>
          <p:nvPr/>
        </p:nvCxnSpPr>
        <p:spPr>
          <a:xfrm>
            <a:off x="1546074" y="6739992"/>
            <a:ext cx="653039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E39969D3-F6DF-4171-B006-05B4D543C1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9731" y="2335582"/>
            <a:ext cx="4131907" cy="3374391"/>
          </a:xfrm>
          <a:prstGeom prst="roundRect">
            <a:avLst>
              <a:gd name="adj" fmla="val 3073"/>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A9B80517-6002-BBF0-E8B9-CC2B8D1A7EB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DBE62B0-830A-2741-7422-19969C5282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B579C2A-1D53-E31C-3727-54868F4A72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41255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2" presetClass="entr" presetSubtype="8" accel="50000" decel="5000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2" presetClass="entr" presetSubtype="8" accel="50000" decel="5000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0-#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2" presetClass="entr" presetSubtype="8" accel="50000" decel="5000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0-#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2" presetClass="entr" presetSubtype="8" accel="50000" decel="5000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0-#ppt_w/2"/>
                                          </p:val>
                                        </p:tav>
                                        <p:tav tm="100000">
                                          <p:val>
                                            <p:strVal val="#ppt_x"/>
                                          </p:val>
                                        </p:tav>
                                      </p:tavLst>
                                    </p:anim>
                                    <p:anim calcmode="lin" valueType="num">
                                      <p:cBhvr additive="base">
                                        <p:cTn id="5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7" grpId="0"/>
      <p:bldP spid="3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78" name="Rectangle 7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0" name="Rectangle 7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2" name="Rectangle 8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4" name="Freeform: Shape 8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86" name="Rectangle 8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703774" y="2020508"/>
            <a:ext cx="3738318" cy="2875631"/>
          </a:xfrm>
          <a:prstGeom prst="rect">
            <a:avLst/>
          </a:prstGeom>
        </p:spPr>
        <p:txBody>
          <a:bodyPr vert="horz" lIns="109728" tIns="54864" rIns="109728" bIns="54864" rtlCol="0" anchor="b" anchorCtr="0">
            <a:normAutofit/>
          </a:bodyPr>
          <a:lstStyle/>
          <a:p>
            <a:pPr algn="r" defTabSz="1097280">
              <a:lnSpc>
                <a:spcPct val="90000"/>
              </a:lnSpc>
              <a:spcBef>
                <a:spcPct val="0"/>
              </a:spcBef>
              <a:spcAft>
                <a:spcPts val="720"/>
              </a:spcAft>
            </a:pPr>
            <a:r>
              <a:rPr lang="el" sz="3600" b="1" cap="all" spc="90">
                <a:solidFill>
                  <a:srgbClr val="FFFFFF"/>
                </a:solidFill>
                <a:latin typeface="Calibri Light" panose="020F0302020204030204"/>
              </a:rPr>
              <a:t>ΧΤΙΖΟΝΤΑΣ ΜΙΑ ΘΕΤΙΚΗ ΚΟΥΛΤΟΥΡΑ ΨΥΧΙΚΗΣ ΥΓΕΙΑΣ – ΕΡΓΑΖΟΜΕΝΟΙ</a:t>
            </a:r>
            <a:endParaRPr lang="en-US" sz="3600" b="1" i="1" cap="all" spc="90">
              <a:solidFill>
                <a:srgbClr val="FFFFFF"/>
              </a:solidFill>
              <a:latin typeface="Calibri Light" panose="020F0302020204030204"/>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1836" y="5726022"/>
            <a:ext cx="215706" cy="2281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886063" y="5726021"/>
            <a:ext cx="215706" cy="228132"/>
          </a:xfrm>
          <a:prstGeom prst="rect">
            <a:avLst/>
          </a:prstGeom>
        </p:spPr>
      </p:pic>
      <p:sp>
        <p:nvSpPr>
          <p:cNvPr id="40" name="Title 1">
            <a:hlinkClick r:id="" action="ppaction://noaction"/>
            <a:extLst>
              <a:ext uri="{FF2B5EF4-FFF2-40B4-BE49-F238E27FC236}">
                <a16:creationId xmlns:a16="http://schemas.microsoft.com/office/drawing/2014/main" id="{21C3DFB4-8BB7-4A67-8A70-DEB2A3B87629}"/>
              </a:ext>
            </a:extLst>
          </p:cNvPr>
          <p:cNvSpPr txBox="1">
            <a:spLocks/>
          </p:cNvSpPr>
          <p:nvPr/>
        </p:nvSpPr>
        <p:spPr>
          <a:xfrm>
            <a:off x="5071162" y="2391608"/>
            <a:ext cx="7477763" cy="220285"/>
          </a:xfrm>
          <a:prstGeom prst="rect">
            <a:avLst/>
          </a:prstGeom>
        </p:spPr>
        <p:txBody>
          <a:bodyPr vert="horz" wrap="none" lIns="0" tIns="0" rIns="0" bIns="0" rtlCol="0" anchor="t" anchorCtr="0">
            <a:noAutofit/>
          </a:bodyPr>
          <a:lstStyle/>
          <a:p>
            <a:pPr defTabSz="658368">
              <a:spcBef>
                <a:spcPct val="0"/>
              </a:spcBef>
              <a:spcAft>
                <a:spcPts val="720"/>
              </a:spcAft>
            </a:pPr>
            <a:r>
              <a:rPr lang="el" spc="36">
                <a:solidFill>
                  <a:srgbClr val="44546A">
                    <a:lumMod val="10000"/>
                  </a:srgbClr>
                </a:solidFill>
                <a:latin typeface="Arial Narrow"/>
              </a:rPr>
              <a:t>• Εκπαιδευτείτε για την ψυχική υγεία και ευεξία και συμμετέχετε σε πρωτοβουλίες στο χώρο εργασίας </a:t>
            </a:r>
            <a:endParaRPr lang="en-GB" sz="3200" spc="60">
              <a:solidFill>
                <a:srgbClr val="44546A">
                  <a:lumMod val="10000"/>
                </a:srgbClr>
              </a:solidFill>
              <a:latin typeface="Arial Narrow"/>
              <a:cs typeface="Arial Narrow"/>
            </a:endParaRPr>
          </a:p>
        </p:txBody>
      </p:sp>
      <p:cxnSp>
        <p:nvCxnSpPr>
          <p:cNvPr id="55" name="Straight Connector 54">
            <a:extLst>
              <a:ext uri="{FF2B5EF4-FFF2-40B4-BE49-F238E27FC236}">
                <a16:creationId xmlns:a16="http://schemas.microsoft.com/office/drawing/2014/main" id="{58B4263E-302B-4E76-A00E-475B2B879C2B}"/>
              </a:ext>
            </a:extLst>
          </p:cNvPr>
          <p:cNvCxnSpPr>
            <a:cxnSpLocks/>
          </p:cNvCxnSpPr>
          <p:nvPr/>
        </p:nvCxnSpPr>
        <p:spPr>
          <a:xfrm>
            <a:off x="5066290" y="2712017"/>
            <a:ext cx="748554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6" name="Title 1">
            <a:hlinkClick r:id="" action="ppaction://noaction"/>
            <a:extLst>
              <a:ext uri="{FF2B5EF4-FFF2-40B4-BE49-F238E27FC236}">
                <a16:creationId xmlns:a16="http://schemas.microsoft.com/office/drawing/2014/main" id="{BE463F1E-4F08-4C35-8025-3822D9BFE4CF}"/>
              </a:ext>
            </a:extLst>
          </p:cNvPr>
          <p:cNvSpPr txBox="1">
            <a:spLocks/>
          </p:cNvSpPr>
          <p:nvPr/>
        </p:nvSpPr>
        <p:spPr>
          <a:xfrm>
            <a:off x="5068837" y="2815632"/>
            <a:ext cx="6758985" cy="445714"/>
          </a:xfrm>
          <a:prstGeom prst="rect">
            <a:avLst/>
          </a:prstGeom>
        </p:spPr>
        <p:txBody>
          <a:bodyPr vert="horz" wrap="none" lIns="0" tIns="0" rIns="0" bIns="0" rtlCol="0" anchor="t" anchorCtr="0">
            <a:noAutofit/>
          </a:bodyPr>
          <a:lstStyle/>
          <a:p>
            <a:pPr defTabSz="658368">
              <a:spcBef>
                <a:spcPct val="0"/>
              </a:spcBef>
              <a:spcAft>
                <a:spcPts val="720"/>
              </a:spcAft>
            </a:pPr>
            <a:r>
              <a:rPr lang="el" sz="1400" spc="36" dirty="0">
                <a:solidFill>
                  <a:srgbClr val="44546A">
                    <a:lumMod val="10000"/>
                  </a:srgbClr>
                </a:solidFill>
                <a:latin typeface="Arial Narrow"/>
              </a:rPr>
              <a:t>• Προσπαθήστε να μιλήσετε με τους συναδέλφους σας και να τους ρωτήσετε πώς αισθάνονται. Αναλάβετε μικρές εργασίες για να</a:t>
            </a:r>
            <a:br>
              <a:rPr lang="en-GB" sz="1400" spc="36" dirty="0">
                <a:solidFill>
                  <a:srgbClr val="44546A">
                    <a:lumMod val="10000"/>
                  </a:srgbClr>
                </a:solidFill>
                <a:latin typeface="Arial Narrow"/>
              </a:rPr>
            </a:br>
            <a:r>
              <a:rPr lang="el" sz="1400" spc="36" dirty="0">
                <a:solidFill>
                  <a:srgbClr val="44546A">
                    <a:lumMod val="10000"/>
                  </a:srgbClr>
                </a:solidFill>
                <a:latin typeface="Arial Narrow"/>
              </a:rPr>
              <a:t>  κάνετε τη ζωή τους πιο εύκολη σε δύσκολες στιγμές</a:t>
            </a:r>
            <a:endParaRPr lang="en-GB" sz="2400" spc="60" dirty="0">
              <a:solidFill>
                <a:srgbClr val="44546A">
                  <a:lumMod val="10000"/>
                </a:srgbClr>
              </a:solidFill>
              <a:latin typeface="Arial Narrow"/>
              <a:cs typeface="Arial Narrow"/>
            </a:endParaRPr>
          </a:p>
        </p:txBody>
      </p:sp>
      <p:cxnSp>
        <p:nvCxnSpPr>
          <p:cNvPr id="57" name="Straight Connector 56">
            <a:extLst>
              <a:ext uri="{FF2B5EF4-FFF2-40B4-BE49-F238E27FC236}">
                <a16:creationId xmlns:a16="http://schemas.microsoft.com/office/drawing/2014/main" id="{3A16BB55-376A-457F-81D9-D86F2CA0FD19}"/>
              </a:ext>
            </a:extLst>
          </p:cNvPr>
          <p:cNvCxnSpPr>
            <a:cxnSpLocks/>
          </p:cNvCxnSpPr>
          <p:nvPr/>
        </p:nvCxnSpPr>
        <p:spPr>
          <a:xfrm>
            <a:off x="5067381" y="3374140"/>
            <a:ext cx="748445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8" name="Title 1">
            <a:hlinkClick r:id="" action="ppaction://noaction"/>
            <a:extLst>
              <a:ext uri="{FF2B5EF4-FFF2-40B4-BE49-F238E27FC236}">
                <a16:creationId xmlns:a16="http://schemas.microsoft.com/office/drawing/2014/main" id="{2323F0CE-5C8B-465B-8AFD-DB6A650918FD}"/>
              </a:ext>
            </a:extLst>
          </p:cNvPr>
          <p:cNvSpPr txBox="1">
            <a:spLocks/>
          </p:cNvSpPr>
          <p:nvPr/>
        </p:nvSpPr>
        <p:spPr>
          <a:xfrm>
            <a:off x="5068836" y="3480623"/>
            <a:ext cx="7482998" cy="263323"/>
          </a:xfrm>
          <a:prstGeom prst="rect">
            <a:avLst/>
          </a:prstGeom>
        </p:spPr>
        <p:txBody>
          <a:bodyPr vert="horz" wrap="none" lIns="0" tIns="0" rIns="0" bIns="0" rtlCol="0" anchor="t" anchorCtr="0">
            <a:noAutofit/>
          </a:bodyPr>
          <a:lstStyle/>
          <a:p>
            <a:pPr defTabSz="658368">
              <a:spcBef>
                <a:spcPct val="0"/>
              </a:spcBef>
              <a:spcAft>
                <a:spcPts val="720"/>
              </a:spcAft>
            </a:pPr>
            <a:r>
              <a:rPr lang="el" spc="36">
                <a:solidFill>
                  <a:srgbClr val="44546A">
                    <a:lumMod val="10000"/>
                  </a:srgbClr>
                </a:solidFill>
                <a:latin typeface="Arial Narrow"/>
              </a:rPr>
              <a:t>• Μην φοβάστε να μιλήσετε σε κάποιον για τις δικές σας σκέψεις και συναισθήματα</a:t>
            </a:r>
            <a:endParaRPr lang="en-GB" sz="3200" spc="60">
              <a:solidFill>
                <a:srgbClr val="44546A">
                  <a:lumMod val="10000"/>
                </a:srgbClr>
              </a:solidFill>
              <a:latin typeface="Arial Narrow"/>
              <a:cs typeface="Arial Narrow"/>
            </a:endParaRPr>
          </a:p>
        </p:txBody>
      </p:sp>
      <p:cxnSp>
        <p:nvCxnSpPr>
          <p:cNvPr id="59" name="Straight Connector 58">
            <a:extLst>
              <a:ext uri="{FF2B5EF4-FFF2-40B4-BE49-F238E27FC236}">
                <a16:creationId xmlns:a16="http://schemas.microsoft.com/office/drawing/2014/main" id="{3DBF546B-0A2A-419B-81E0-AE2F90BD7318}"/>
              </a:ext>
            </a:extLst>
          </p:cNvPr>
          <p:cNvCxnSpPr>
            <a:cxnSpLocks/>
          </p:cNvCxnSpPr>
          <p:nvPr/>
        </p:nvCxnSpPr>
        <p:spPr>
          <a:xfrm>
            <a:off x="5067139" y="3792269"/>
            <a:ext cx="74846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0" name="Title 1">
            <a:hlinkClick r:id="" action="ppaction://noaction"/>
            <a:extLst>
              <a:ext uri="{FF2B5EF4-FFF2-40B4-BE49-F238E27FC236}">
                <a16:creationId xmlns:a16="http://schemas.microsoft.com/office/drawing/2014/main" id="{36F86844-CC08-40BF-A6E3-93AFAF10D456}"/>
              </a:ext>
            </a:extLst>
          </p:cNvPr>
          <p:cNvSpPr txBox="1">
            <a:spLocks/>
          </p:cNvSpPr>
          <p:nvPr/>
        </p:nvSpPr>
        <p:spPr>
          <a:xfrm>
            <a:off x="5069200" y="3893124"/>
            <a:ext cx="7482635" cy="255493"/>
          </a:xfrm>
          <a:prstGeom prst="rect">
            <a:avLst/>
          </a:prstGeom>
        </p:spPr>
        <p:txBody>
          <a:bodyPr vert="horz" wrap="none" lIns="0" tIns="0" rIns="0" bIns="0" rtlCol="0" anchor="t" anchorCtr="0">
            <a:noAutofit/>
          </a:bodyPr>
          <a:lstStyle/>
          <a:p>
            <a:pPr defTabSz="658368">
              <a:spcBef>
                <a:spcPct val="0"/>
              </a:spcBef>
              <a:spcAft>
                <a:spcPts val="720"/>
              </a:spcAft>
            </a:pPr>
            <a:r>
              <a:rPr lang="el" spc="36">
                <a:solidFill>
                  <a:srgbClr val="44546A">
                    <a:lumMod val="10000"/>
                  </a:srgbClr>
                </a:solidFill>
                <a:latin typeface="Arial Narrow"/>
              </a:rPr>
              <a:t>• Αμφισβητήστε την «πολιτική» στο χώρο εργασίας και μιλήστε με έναν διευθυντή εάν κάτι δεν πάει καλά</a:t>
            </a:r>
            <a:endParaRPr lang="en-GB" sz="3200" spc="60">
              <a:solidFill>
                <a:srgbClr val="44546A">
                  <a:lumMod val="10000"/>
                </a:srgbClr>
              </a:solidFill>
              <a:latin typeface="Arial Narrow"/>
              <a:cs typeface="Arial Narrow"/>
            </a:endParaRPr>
          </a:p>
        </p:txBody>
      </p:sp>
      <p:cxnSp>
        <p:nvCxnSpPr>
          <p:cNvPr id="61" name="Straight Connector 60">
            <a:extLst>
              <a:ext uri="{FF2B5EF4-FFF2-40B4-BE49-F238E27FC236}">
                <a16:creationId xmlns:a16="http://schemas.microsoft.com/office/drawing/2014/main" id="{5AF1208F-1E71-48F9-A6D7-5C329F53924B}"/>
              </a:ext>
            </a:extLst>
          </p:cNvPr>
          <p:cNvCxnSpPr>
            <a:cxnSpLocks/>
          </p:cNvCxnSpPr>
          <p:nvPr/>
        </p:nvCxnSpPr>
        <p:spPr>
          <a:xfrm>
            <a:off x="5067139" y="4204614"/>
            <a:ext cx="748469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2" name="Title 1">
            <a:hlinkClick r:id="" action="ppaction://noaction"/>
            <a:extLst>
              <a:ext uri="{FF2B5EF4-FFF2-40B4-BE49-F238E27FC236}">
                <a16:creationId xmlns:a16="http://schemas.microsoft.com/office/drawing/2014/main" id="{6B323B0D-40BE-4FA2-A5DE-21209914004D}"/>
              </a:ext>
            </a:extLst>
          </p:cNvPr>
          <p:cNvSpPr txBox="1">
            <a:spLocks/>
          </p:cNvSpPr>
          <p:nvPr/>
        </p:nvSpPr>
        <p:spPr>
          <a:xfrm>
            <a:off x="5066290" y="4311818"/>
            <a:ext cx="7482635" cy="228133"/>
          </a:xfrm>
          <a:prstGeom prst="rect">
            <a:avLst/>
          </a:prstGeom>
        </p:spPr>
        <p:txBody>
          <a:bodyPr vert="horz" wrap="none" lIns="0" tIns="0" rIns="0" bIns="0" rtlCol="0" anchor="t" anchorCtr="0">
            <a:noAutofit/>
          </a:bodyPr>
          <a:lstStyle/>
          <a:p>
            <a:pPr defTabSz="658368">
              <a:spcBef>
                <a:spcPct val="0"/>
              </a:spcBef>
              <a:spcAft>
                <a:spcPts val="720"/>
              </a:spcAft>
            </a:pPr>
            <a:r>
              <a:rPr lang="el" spc="36">
                <a:solidFill>
                  <a:srgbClr val="44546A">
                    <a:lumMod val="10000"/>
                  </a:srgbClr>
                </a:solidFill>
                <a:latin typeface="Arial Narrow"/>
              </a:rPr>
              <a:t>• Δείξτε ενδιαφέρον για τις απόψεις, τις κουλτούρες και τις πεποιθήσεις του συναδέλφου σας</a:t>
            </a:r>
            <a:endParaRPr lang="en-GB" sz="3200" spc="60">
              <a:solidFill>
                <a:srgbClr val="44546A">
                  <a:lumMod val="10000"/>
                </a:srgbClr>
              </a:solidFill>
              <a:latin typeface="Arial Narrow"/>
              <a:cs typeface="Arial Narrow"/>
            </a:endParaRPr>
          </a:p>
        </p:txBody>
      </p:sp>
      <p:cxnSp>
        <p:nvCxnSpPr>
          <p:cNvPr id="63" name="Straight Connector 62">
            <a:extLst>
              <a:ext uri="{FF2B5EF4-FFF2-40B4-BE49-F238E27FC236}">
                <a16:creationId xmlns:a16="http://schemas.microsoft.com/office/drawing/2014/main" id="{1E56FB61-B0B5-406D-BB62-C7488DCA41C0}"/>
              </a:ext>
            </a:extLst>
          </p:cNvPr>
          <p:cNvCxnSpPr>
            <a:cxnSpLocks/>
          </p:cNvCxnSpPr>
          <p:nvPr/>
        </p:nvCxnSpPr>
        <p:spPr>
          <a:xfrm>
            <a:off x="5066289" y="4628892"/>
            <a:ext cx="748554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0" name="Title 1">
            <a:hlinkClick r:id="" action="ppaction://noaction"/>
            <a:extLst>
              <a:ext uri="{FF2B5EF4-FFF2-40B4-BE49-F238E27FC236}">
                <a16:creationId xmlns:a16="http://schemas.microsoft.com/office/drawing/2014/main" id="{D9829697-FC5A-43FE-BAA4-3D5699C7AC13}"/>
              </a:ext>
            </a:extLst>
          </p:cNvPr>
          <p:cNvSpPr txBox="1">
            <a:spLocks/>
          </p:cNvSpPr>
          <p:nvPr/>
        </p:nvSpPr>
        <p:spPr>
          <a:xfrm>
            <a:off x="5066290" y="4739545"/>
            <a:ext cx="7482635" cy="267402"/>
          </a:xfrm>
          <a:prstGeom prst="rect">
            <a:avLst/>
          </a:prstGeom>
        </p:spPr>
        <p:txBody>
          <a:bodyPr vert="horz" wrap="none" lIns="0" tIns="0" rIns="0" bIns="0" rtlCol="0" anchor="t" anchorCtr="0">
            <a:noAutofit/>
          </a:bodyPr>
          <a:lstStyle/>
          <a:p>
            <a:pPr defTabSz="658368">
              <a:spcBef>
                <a:spcPct val="0"/>
              </a:spcBef>
              <a:spcAft>
                <a:spcPts val="720"/>
              </a:spcAft>
            </a:pPr>
            <a:r>
              <a:rPr lang="el" sz="1400" spc="36" dirty="0">
                <a:solidFill>
                  <a:srgbClr val="44546A">
                    <a:lumMod val="10000"/>
                  </a:srgbClr>
                </a:solidFill>
                <a:latin typeface="Arial Narrow"/>
              </a:rPr>
              <a:t>• Δημιουργήστε φιλίες με τους συναδέλφους σας και οργανωθείτε για να συναντηθείτε εκτός του εργασιακού περιβάλλοντος</a:t>
            </a:r>
            <a:endParaRPr lang="en-GB" sz="2400" spc="60" dirty="0">
              <a:solidFill>
                <a:srgbClr val="44546A">
                  <a:lumMod val="10000"/>
                </a:srgbClr>
              </a:solidFill>
              <a:latin typeface="Arial Narrow"/>
              <a:cs typeface="Arial Narrow"/>
            </a:endParaRPr>
          </a:p>
        </p:txBody>
      </p:sp>
      <p:cxnSp>
        <p:nvCxnSpPr>
          <p:cNvPr id="71" name="Straight Connector 70">
            <a:extLst>
              <a:ext uri="{FF2B5EF4-FFF2-40B4-BE49-F238E27FC236}">
                <a16:creationId xmlns:a16="http://schemas.microsoft.com/office/drawing/2014/main" id="{5CE11738-2BF0-4050-A156-15CD9AB325AC}"/>
              </a:ext>
            </a:extLst>
          </p:cNvPr>
          <p:cNvCxnSpPr>
            <a:cxnSpLocks/>
          </p:cNvCxnSpPr>
          <p:nvPr/>
        </p:nvCxnSpPr>
        <p:spPr>
          <a:xfrm>
            <a:off x="5060575" y="5055270"/>
            <a:ext cx="748834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2BCE6824-47D9-D659-8AA4-628F92FAD6B4}"/>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9D3F5BF-8F6A-0E91-4169-CC9CCC500F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D64495BD-A33A-F103-3067-B4FC81D2A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78638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500" fill="hold"/>
                                        <p:tgtEl>
                                          <p:spTgt spid="55"/>
                                        </p:tgtEl>
                                        <p:attrNameLst>
                                          <p:attrName>ppt_x</p:attrName>
                                        </p:attrNameLst>
                                      </p:cBhvr>
                                      <p:tavLst>
                                        <p:tav tm="0">
                                          <p:val>
                                            <p:strVal val="0-#ppt_w/2"/>
                                          </p:val>
                                        </p:tav>
                                        <p:tav tm="100000">
                                          <p:val>
                                            <p:strVal val="#ppt_x"/>
                                          </p:val>
                                        </p:tav>
                                      </p:tavLst>
                                    </p:anim>
                                    <p:anim calcmode="lin" valueType="num">
                                      <p:cBhvr additive="base">
                                        <p:cTn id="11"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0-#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0-#ppt_w/2"/>
                                          </p:val>
                                        </p:tav>
                                        <p:tav tm="100000">
                                          <p:val>
                                            <p:strVal val="#ppt_x"/>
                                          </p:val>
                                        </p:tav>
                                      </p:tavLst>
                                    </p:anim>
                                    <p:anim calcmode="lin" valueType="num">
                                      <p:cBhvr additive="base">
                                        <p:cTn id="29"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0-#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500" fill="hold"/>
                                        <p:tgtEl>
                                          <p:spTgt spid="63"/>
                                        </p:tgtEl>
                                        <p:attrNameLst>
                                          <p:attrName>ppt_x</p:attrName>
                                        </p:attrNameLst>
                                      </p:cBhvr>
                                      <p:tavLst>
                                        <p:tav tm="0">
                                          <p:val>
                                            <p:strVal val="0-#ppt_w/2"/>
                                          </p:val>
                                        </p:tav>
                                        <p:tav tm="100000">
                                          <p:val>
                                            <p:strVal val="#ppt_x"/>
                                          </p:val>
                                        </p:tav>
                                      </p:tavLst>
                                    </p:anim>
                                    <p:anim calcmode="lin" valueType="num">
                                      <p:cBhvr additive="base">
                                        <p:cTn id="47"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0-#ppt_w/2"/>
                                          </p:val>
                                        </p:tav>
                                        <p:tav tm="100000">
                                          <p:val>
                                            <p:strVal val="#ppt_x"/>
                                          </p:val>
                                        </p:tav>
                                      </p:tavLst>
                                    </p:anim>
                                    <p:anim calcmode="lin" valueType="num">
                                      <p:cBhvr additive="base">
                                        <p:cTn id="56"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6" grpId="0"/>
      <p:bldP spid="58" grpId="0"/>
      <p:bldP spid="60" grpId="0"/>
      <p:bldP spid="62" grpId="0"/>
      <p:bldP spid="7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6" name="Rectangle 35">
            <a:extLst>
              <a:ext uri="{FF2B5EF4-FFF2-40B4-BE49-F238E27FC236}">
                <a16:creationId xmlns:a16="http://schemas.microsoft.com/office/drawing/2014/main" id="{B6C76E0E-A869-468C-8AB8-BE573739F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337862"/>
            <a:ext cx="14630400" cy="1891740"/>
          </a:xfrm>
          <a:prstGeom prst="rect">
            <a:avLst/>
          </a:prstGeom>
          <a:gradFill>
            <a:gsLst>
              <a:gs pos="0">
                <a:schemeClr val="accent1"/>
              </a:gs>
              <a:gs pos="10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8" name="Rectangle 37">
            <a:extLst>
              <a:ext uri="{FF2B5EF4-FFF2-40B4-BE49-F238E27FC236}">
                <a16:creationId xmlns:a16="http://schemas.microsoft.com/office/drawing/2014/main" id="{C2980D51-170D-4D0F-B1DE-FA72996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754627" y="6337863"/>
            <a:ext cx="4875770" cy="1891736"/>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0" name="Rectangle 39">
            <a:extLst>
              <a:ext uri="{FF2B5EF4-FFF2-40B4-BE49-F238E27FC236}">
                <a16:creationId xmlns:a16="http://schemas.microsoft.com/office/drawing/2014/main" id="{5B103BBE-1445-4DEC-B4D9-5C57296E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6337863"/>
            <a:ext cx="14630400" cy="1891736"/>
          </a:xfrm>
          <a:prstGeom prst="rect">
            <a:avLst/>
          </a:prstGeom>
          <a:gradFill>
            <a:gsLst>
              <a:gs pos="39000">
                <a:schemeClr val="accent1">
                  <a:lumMod val="50000"/>
                  <a:alpha val="0"/>
                </a:schemeClr>
              </a:gs>
              <a:gs pos="100000">
                <a:srgbClr val="000000">
                  <a:alpha val="71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003036" y="6782517"/>
            <a:ext cx="12704777" cy="1053275"/>
          </a:xfrm>
          <a:prstGeom prst="rect">
            <a:avLst/>
          </a:prstGeom>
        </p:spPr>
        <p:txBody>
          <a:bodyPr vert="horz" lIns="109728" tIns="54864" rIns="109728" bIns="54864" rtlCol="0" anchor="ctr" anchorCtr="0">
            <a:normAutofit/>
          </a:bodyPr>
          <a:lstStyle/>
          <a:p>
            <a:pPr defTabSz="1097280">
              <a:lnSpc>
                <a:spcPct val="90000"/>
              </a:lnSpc>
              <a:spcBef>
                <a:spcPct val="0"/>
              </a:spcBef>
              <a:spcAft>
                <a:spcPts val="720"/>
              </a:spcAft>
            </a:pPr>
            <a:r>
              <a:rPr lang="el" sz="3360" b="1" cap="all" spc="90">
                <a:solidFill>
                  <a:srgbClr val="FFFFFF"/>
                </a:solidFill>
                <a:latin typeface="Calibri Light" panose="020F0302020204030204"/>
              </a:rPr>
              <a:t>ΧΤΙΖΟΝΤΑΣ ΜΙΑ ΘΕΤΙΚΗ ΚΟΥΛΤΟΥΡΑ ΨΥΧΙΚΗΣ ΥΓΕΙΑΣ – ΟΙ ΕΡΓΑΖΟΜΕΝΟΙ </a:t>
            </a:r>
            <a:r>
              <a:rPr lang="el" sz="3360" b="1" i="1" cap="all" spc="90">
                <a:solidFill>
                  <a:srgbClr val="FFFFFF"/>
                </a:solidFill>
                <a:latin typeface="Calibri Light" panose="020F0302020204030204"/>
              </a:rPr>
              <a:t>ΣΥΝΕΧΙΖΟΝΤΑΙ</a:t>
            </a: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42895" y="5381688"/>
            <a:ext cx="294658" cy="311632"/>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2409181" y="5381688"/>
            <a:ext cx="294658" cy="311632"/>
          </a:xfrm>
          <a:prstGeom prst="rect">
            <a:avLst/>
          </a:prstGeom>
        </p:spPr>
      </p:pic>
      <p:sp>
        <p:nvSpPr>
          <p:cNvPr id="7" name="Title 1">
            <a:hlinkClick r:id="" action="ppaction://noaction"/>
            <a:extLst>
              <a:ext uri="{FF2B5EF4-FFF2-40B4-BE49-F238E27FC236}">
                <a16:creationId xmlns:a16="http://schemas.microsoft.com/office/drawing/2014/main" id="{56CB10E4-2486-48E2-B5F2-AB8D61DE345E}"/>
              </a:ext>
            </a:extLst>
          </p:cNvPr>
          <p:cNvSpPr txBox="1">
            <a:spLocks/>
          </p:cNvSpPr>
          <p:nvPr/>
        </p:nvSpPr>
        <p:spPr>
          <a:xfrm>
            <a:off x="6590557" y="868282"/>
            <a:ext cx="6255367" cy="639607"/>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Αξιοποιήστε στο έπακρο το μεσημεριανό σας διάλειμμα – τρώτε υγιεινά, διαβάστε</a:t>
            </a:r>
            <a:br>
              <a:rPr lang="en-US" sz="1968" spc="49">
                <a:solidFill>
                  <a:srgbClr val="44546A">
                    <a:lumMod val="10000"/>
                  </a:srgbClr>
                </a:solidFill>
                <a:latin typeface="Arial Narrow"/>
              </a:rPr>
            </a:br>
            <a:r>
              <a:rPr lang="el" sz="1968" spc="49">
                <a:solidFill>
                  <a:srgbClr val="44546A">
                    <a:lumMod val="10000"/>
                  </a:srgbClr>
                </a:solidFill>
                <a:latin typeface="Arial Narrow"/>
              </a:rPr>
              <a:t>  ένα βιβλίο, ακούστε μουσική, κάντε μια βόλτα κ.λπ.</a:t>
            </a:r>
            <a:endParaRPr lang="en-GB" sz="2400" spc="60">
              <a:solidFill>
                <a:srgbClr val="44546A">
                  <a:lumMod val="10000"/>
                </a:srgbClr>
              </a:solidFill>
              <a:latin typeface="Arial Narrow"/>
              <a:cs typeface="Arial Narrow"/>
            </a:endParaRPr>
          </a:p>
        </p:txBody>
      </p:sp>
      <p:cxnSp>
        <p:nvCxnSpPr>
          <p:cNvPr id="8" name="Straight Connector 7">
            <a:extLst>
              <a:ext uri="{FF2B5EF4-FFF2-40B4-BE49-F238E27FC236}">
                <a16:creationId xmlns:a16="http://schemas.microsoft.com/office/drawing/2014/main" id="{517D6CB0-ADCF-419A-86FA-B01C4BD4A035}"/>
              </a:ext>
            </a:extLst>
          </p:cNvPr>
          <p:cNvCxnSpPr>
            <a:cxnSpLocks/>
          </p:cNvCxnSpPr>
          <p:nvPr/>
        </p:nvCxnSpPr>
        <p:spPr>
          <a:xfrm>
            <a:off x="6573767" y="1576921"/>
            <a:ext cx="627215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a:hlinkClick r:id="" action="ppaction://noaction"/>
            <a:extLst>
              <a:ext uri="{FF2B5EF4-FFF2-40B4-BE49-F238E27FC236}">
                <a16:creationId xmlns:a16="http://schemas.microsoft.com/office/drawing/2014/main" id="{B672FF64-559F-4C36-B10C-9DB935A2CDF8}"/>
              </a:ext>
            </a:extLst>
          </p:cNvPr>
          <p:cNvSpPr txBox="1">
            <a:spLocks/>
          </p:cNvSpPr>
          <p:nvPr/>
        </p:nvSpPr>
        <p:spPr>
          <a:xfrm>
            <a:off x="6593238" y="1715417"/>
            <a:ext cx="6252688" cy="340526"/>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Θέστε μια πρόκληση διοργανώνοντας φιλανθρωπικές εκδηλώσεις για καλούς σκοπούς</a:t>
            </a:r>
            <a:endParaRPr lang="en-GB" sz="2400" spc="60">
              <a:solidFill>
                <a:srgbClr val="44546A">
                  <a:lumMod val="10000"/>
                </a:srgbClr>
              </a:solidFill>
              <a:latin typeface="Arial Narrow"/>
              <a:cs typeface="Arial Narrow"/>
            </a:endParaRPr>
          </a:p>
        </p:txBody>
      </p:sp>
      <p:cxnSp>
        <p:nvCxnSpPr>
          <p:cNvPr id="10" name="Straight Connector 9">
            <a:extLst>
              <a:ext uri="{FF2B5EF4-FFF2-40B4-BE49-F238E27FC236}">
                <a16:creationId xmlns:a16="http://schemas.microsoft.com/office/drawing/2014/main" id="{97586FA4-0A52-4CD2-9407-77AB66DA2F85}"/>
              </a:ext>
            </a:extLst>
          </p:cNvPr>
          <p:cNvCxnSpPr>
            <a:cxnSpLocks/>
          </p:cNvCxnSpPr>
          <p:nvPr/>
        </p:nvCxnSpPr>
        <p:spPr>
          <a:xfrm>
            <a:off x="6573767" y="2162903"/>
            <a:ext cx="627215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a:hlinkClick r:id="" action="ppaction://noaction"/>
            <a:extLst>
              <a:ext uri="{FF2B5EF4-FFF2-40B4-BE49-F238E27FC236}">
                <a16:creationId xmlns:a16="http://schemas.microsoft.com/office/drawing/2014/main" id="{A16167BD-FE16-4017-A7AF-EFB1866D8485}"/>
              </a:ext>
            </a:extLst>
          </p:cNvPr>
          <p:cNvSpPr txBox="1">
            <a:spLocks/>
          </p:cNvSpPr>
          <p:nvPr/>
        </p:nvSpPr>
        <p:spPr>
          <a:xfrm>
            <a:off x="6590559" y="2288811"/>
            <a:ext cx="6255366" cy="657301"/>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Κάντε ένα διάλειμμα κάθε τόσο και αξιοποιήστε στο έπακρο την</a:t>
            </a:r>
            <a:br>
              <a:rPr lang="en-US" sz="1968" spc="49">
                <a:solidFill>
                  <a:srgbClr val="44546A">
                    <a:lumMod val="10000"/>
                  </a:srgbClr>
                </a:solidFill>
                <a:latin typeface="Arial Narrow"/>
              </a:rPr>
            </a:br>
            <a:r>
              <a:rPr lang="el" sz="1968" spc="49">
                <a:solidFill>
                  <a:srgbClr val="44546A">
                    <a:lumMod val="10000"/>
                  </a:srgbClr>
                </a:solidFill>
                <a:latin typeface="Arial Narrow"/>
              </a:rPr>
              <a:t>  ετήσια άδειά σας</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0734BC10-DD92-4646-94DF-982CF5733F21}"/>
              </a:ext>
            </a:extLst>
          </p:cNvPr>
          <p:cNvCxnSpPr>
            <a:cxnSpLocks/>
          </p:cNvCxnSpPr>
          <p:nvPr/>
        </p:nvCxnSpPr>
        <p:spPr>
          <a:xfrm>
            <a:off x="6583902" y="3012048"/>
            <a:ext cx="626202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a:hlinkClick r:id="" action="ppaction://noaction"/>
            <a:extLst>
              <a:ext uri="{FF2B5EF4-FFF2-40B4-BE49-F238E27FC236}">
                <a16:creationId xmlns:a16="http://schemas.microsoft.com/office/drawing/2014/main" id="{5781D73E-21DA-4D5B-81B3-33DC1568F5DE}"/>
              </a:ext>
            </a:extLst>
          </p:cNvPr>
          <p:cNvSpPr txBox="1">
            <a:spLocks/>
          </p:cNvSpPr>
          <p:nvPr/>
        </p:nvSpPr>
        <p:spPr>
          <a:xfrm>
            <a:off x="6593236" y="3130847"/>
            <a:ext cx="6252688" cy="634554"/>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Ο χρόνος είναι πολύτιμος - βεβαιωθείτε ότι έχετε μια καλή ισορροπία εργασίας/ζωής</a:t>
            </a:r>
            <a:br>
              <a:rPr lang="en-US" sz="1968" spc="49">
                <a:solidFill>
                  <a:srgbClr val="44546A">
                    <a:lumMod val="10000"/>
                  </a:srgbClr>
                </a:solidFill>
                <a:latin typeface="Arial Narrow"/>
              </a:rPr>
            </a:br>
            <a:r>
              <a:rPr lang="el" sz="1968" spc="49">
                <a:solidFill>
                  <a:srgbClr val="44546A">
                    <a:lumMod val="10000"/>
                  </a:srgbClr>
                </a:solidFill>
                <a:latin typeface="Arial Narrow"/>
              </a:rPr>
              <a:t>  και μην το παρακάνετε</a:t>
            </a:r>
            <a:endParaRPr lang="en-GB" sz="2400" spc="60">
              <a:solidFill>
                <a:srgbClr val="44546A">
                  <a:lumMod val="10000"/>
                </a:srgbClr>
              </a:solidFill>
              <a:latin typeface="Arial Narrow"/>
              <a:cs typeface="Arial Narrow"/>
            </a:endParaRPr>
          </a:p>
        </p:txBody>
      </p:sp>
      <p:cxnSp>
        <p:nvCxnSpPr>
          <p:cNvPr id="14" name="Straight Connector 13">
            <a:extLst>
              <a:ext uri="{FF2B5EF4-FFF2-40B4-BE49-F238E27FC236}">
                <a16:creationId xmlns:a16="http://schemas.microsoft.com/office/drawing/2014/main" id="{8ECCA11E-15D2-4176-B320-B28441206725}"/>
              </a:ext>
            </a:extLst>
          </p:cNvPr>
          <p:cNvCxnSpPr>
            <a:cxnSpLocks/>
          </p:cNvCxnSpPr>
          <p:nvPr/>
        </p:nvCxnSpPr>
        <p:spPr>
          <a:xfrm>
            <a:off x="6593236" y="3852071"/>
            <a:ext cx="62526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hlinkClick r:id="" action="ppaction://noaction"/>
            <a:extLst>
              <a:ext uri="{FF2B5EF4-FFF2-40B4-BE49-F238E27FC236}">
                <a16:creationId xmlns:a16="http://schemas.microsoft.com/office/drawing/2014/main" id="{8A1DBA30-A8D8-45BC-A41C-8655E02E2F4B}"/>
              </a:ext>
            </a:extLst>
          </p:cNvPr>
          <p:cNvSpPr txBox="1">
            <a:spLocks/>
          </p:cNvSpPr>
          <p:nvPr/>
        </p:nvSpPr>
        <p:spPr>
          <a:xfrm>
            <a:off x="6590557" y="3981714"/>
            <a:ext cx="6255367" cy="634548"/>
          </a:xfrm>
          <a:prstGeom prst="rect">
            <a:avLst/>
          </a:prstGeom>
        </p:spPr>
        <p:txBody>
          <a:bodyPr vert="horz" wrap="none" lIns="0" tIns="0" rIns="0" bIns="0" rtlCol="0" anchor="t" anchorCtr="0">
            <a:noAutofit/>
          </a:bodyPr>
          <a:lstStyle/>
          <a:p>
            <a:pPr defTabSz="899770">
              <a:spcBef>
                <a:spcPct val="0"/>
              </a:spcBef>
              <a:spcAft>
                <a:spcPts val="720"/>
              </a:spcAft>
            </a:pPr>
            <a:r>
              <a:rPr lang="el" sz="1968" spc="49">
                <a:solidFill>
                  <a:srgbClr val="44546A">
                    <a:lumMod val="10000"/>
                  </a:srgbClr>
                </a:solidFill>
                <a:latin typeface="Arial Narrow"/>
              </a:rPr>
              <a:t>• Βεβαιωθείτε ότι έχετε ένα καλό μοτίβο ύπνου και ακούστε τι</a:t>
            </a:r>
            <a:br>
              <a:rPr lang="en-US" sz="1968" spc="49">
                <a:solidFill>
                  <a:srgbClr val="44546A">
                    <a:lumMod val="10000"/>
                  </a:srgbClr>
                </a:solidFill>
                <a:latin typeface="Arial Narrow"/>
              </a:rPr>
            </a:br>
            <a:r>
              <a:rPr lang="el" sz="1968" spc="49">
                <a:solidFill>
                  <a:srgbClr val="44546A">
                    <a:lumMod val="10000"/>
                  </a:srgbClr>
                </a:solidFill>
                <a:latin typeface="Arial Narrow"/>
              </a:rPr>
              <a:t>  σας λέει το σώμα σας </a:t>
            </a:r>
            <a:endParaRPr lang="en-GB" sz="2400" spc="60">
              <a:solidFill>
                <a:srgbClr val="44546A">
                  <a:lumMod val="10000"/>
                </a:srgbClr>
              </a:solidFill>
              <a:latin typeface="Arial Narrow"/>
              <a:cs typeface="Arial Narrow"/>
            </a:endParaRPr>
          </a:p>
        </p:txBody>
      </p:sp>
      <p:cxnSp>
        <p:nvCxnSpPr>
          <p:cNvPr id="16" name="Straight Connector 15">
            <a:extLst>
              <a:ext uri="{FF2B5EF4-FFF2-40B4-BE49-F238E27FC236}">
                <a16:creationId xmlns:a16="http://schemas.microsoft.com/office/drawing/2014/main" id="{A17F0838-B5BE-4981-A655-72FC2E057C6F}"/>
              </a:ext>
            </a:extLst>
          </p:cNvPr>
          <p:cNvCxnSpPr>
            <a:cxnSpLocks/>
          </p:cNvCxnSpPr>
          <p:nvPr/>
        </p:nvCxnSpPr>
        <p:spPr>
          <a:xfrm>
            <a:off x="6593236" y="4739240"/>
            <a:ext cx="62526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AC87574F-8107-44A2-AC3E-C4614535D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7828" y="959838"/>
            <a:ext cx="4352886" cy="3656425"/>
          </a:xfrm>
          <a:prstGeom prst="roundRect">
            <a:avLst>
              <a:gd name="adj" fmla="val 5462"/>
            </a:avLst>
          </a:prstGeom>
          <a:solidFill>
            <a:srgbClr val="FFFFFF">
              <a:shade val="85000"/>
            </a:srgbClr>
          </a:solidFill>
          <a:ln>
            <a:noFill/>
          </a:ln>
          <a:effectLst>
            <a:glow rad="38100">
              <a:srgbClr val="009ED5">
                <a:alpha val="50000"/>
              </a:srgbClr>
            </a:glow>
          </a:effectLst>
        </p:spPr>
      </p:pic>
      <p:grpSp>
        <p:nvGrpSpPr>
          <p:cNvPr id="2" name="Group 1">
            <a:extLst>
              <a:ext uri="{FF2B5EF4-FFF2-40B4-BE49-F238E27FC236}">
                <a16:creationId xmlns:a16="http://schemas.microsoft.com/office/drawing/2014/main" id="{3C6DCE0E-05E1-19D8-B31D-526C7CEC9C17}"/>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65E27F2-438E-EDE7-B503-AFFB296AC4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4C05F36-8CB9-9A02-9E69-E258B10B4D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84365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 presetClass="entr" presetSubtype="8" accel="50000" decel="5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2" presetClass="entr" presetSubtype="8" accel="50000" decel="5000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 presetClass="entr" presetSubtype="8" accel="50000" decel="5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2" presetClass="entr" presetSubtype="8" accel="50000" decel="5000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0-#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3" name="Rectangle 6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5" name="Rectangle 6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7" name="Rectangle 6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 name="Title 1">
            <a:extLst>
              <a:ext uri="{FF2B5EF4-FFF2-40B4-BE49-F238E27FC236}">
                <a16:creationId xmlns:a16="http://schemas.microsoft.com/office/drawing/2014/main" id="{153E0D38-57B0-4C6A-A854-9B2117D16A38}"/>
              </a:ext>
            </a:extLst>
          </p:cNvPr>
          <p:cNvSpPr txBox="1">
            <a:spLocks/>
          </p:cNvSpPr>
          <p:nvPr/>
        </p:nvSpPr>
        <p:spPr>
          <a:xfrm>
            <a:off x="1645917" y="418639"/>
            <a:ext cx="12052828" cy="1053275"/>
          </a:xfrm>
          <a:prstGeom prst="rect">
            <a:avLst/>
          </a:prstGeom>
        </p:spPr>
        <p:txBody>
          <a:bodyPr vert="horz" lIns="109728" tIns="54864" rIns="109728" bIns="54864" rtlCol="0" anchor="ctr" anchorCtr="0">
            <a:normAutofit fontScale="92500" lnSpcReduction="10000"/>
          </a:bodyPr>
          <a:lstStyle/>
          <a:p>
            <a:pPr defTabSz="1097280">
              <a:lnSpc>
                <a:spcPct val="90000"/>
              </a:lnSpc>
              <a:spcBef>
                <a:spcPct val="0"/>
              </a:spcBef>
              <a:spcAft>
                <a:spcPts val="720"/>
              </a:spcAft>
            </a:pPr>
            <a:r>
              <a:rPr lang="el" sz="4080" b="1" cap="all" spc="90">
                <a:solidFill>
                  <a:srgbClr val="FFFFFF"/>
                </a:solidFill>
                <a:latin typeface="Calibri Light" panose="020F0302020204030204"/>
              </a:rPr>
              <a:t>Ο ΑΝΤΊΚΤΥΠΟΣ ΜΙΑΣ ΘΕΤΙΚΉΣ ΚΟΥΛΤΟΎΡΑΣ ΨΥΧΙΚΉΣ ΥΓΕΊΑΣ</a:t>
            </a:r>
            <a:endParaRPr lang="en-US" sz="4080" b="1" i="1" cap="all" spc="90">
              <a:solidFill>
                <a:srgbClr val="FFFFFF"/>
              </a:solidFill>
              <a:latin typeface="Calibri Light" panose="020F0302020204030204"/>
            </a:endParaRPr>
          </a:p>
        </p:txBody>
      </p:sp>
      <p:sp>
        <p:nvSpPr>
          <p:cNvPr id="2" name="AutoShape 2">
            <a:extLst>
              <a:ext uri="{FF2B5EF4-FFF2-40B4-BE49-F238E27FC236}">
                <a16:creationId xmlns:a16="http://schemas.microsoft.com/office/drawing/2014/main" id="{D560ADE9-26AA-0F0D-B4A8-C0F1EE24A19A}"/>
              </a:ext>
            </a:extLst>
          </p:cNvPr>
          <p:cNvSpPr>
            <a:spLocks noChangeAspect="1" noChangeArrowheads="1"/>
          </p:cNvSpPr>
          <p:nvPr/>
        </p:nvSpPr>
        <p:spPr bwMode="auto">
          <a:xfrm>
            <a:off x="7132320" y="39319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defTabSz="1097280"/>
            <a:endParaRPr lang="nb-NO" sz="2160">
              <a:solidFill>
                <a:prstClr val="black"/>
              </a:solidFill>
              <a:latin typeface="Calibri" panose="020F0502020204030204"/>
            </a:endParaRPr>
          </a:p>
        </p:txBody>
      </p:sp>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9812736" y="7189001"/>
            <a:ext cx="521746" cy="377460"/>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943661">
              <a:spcAft>
                <a:spcPts val="720"/>
              </a:spcAft>
              <a:defRPr/>
            </a:pPr>
            <a:fld id="{5FD45250-8870-034C-95D8-56645336F5DB}" type="slidenum">
              <a:rPr lang="en-US" sz="1456">
                <a:solidFill>
                  <a:srgbClr val="44546A">
                    <a:lumMod val="10000"/>
                  </a:srgbClr>
                </a:solidFill>
              </a:rPr>
              <a:pPr defTabSz="943661">
                <a:spcAft>
                  <a:spcPts val="720"/>
                </a:spcAft>
                <a:defRPr/>
              </a:pPr>
              <a:t>87</a:t>
            </a:fld>
            <a:endParaRPr lang="en-US" sz="1693">
              <a:solidFill>
                <a:srgbClr val="44546A">
                  <a:lumMod val="10000"/>
                </a:srgbClr>
              </a:solidFill>
            </a:endParaRPr>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54298" y="7215949"/>
            <a:ext cx="309204" cy="327017"/>
          </a:xfrm>
          <a:prstGeom prst="rect">
            <a:avLst/>
          </a:prstGeom>
        </p:spPr>
      </p:pic>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595626" y="7215949"/>
            <a:ext cx="309204" cy="327017"/>
          </a:xfrm>
          <a:prstGeom prst="rect">
            <a:avLst/>
          </a:prstGeom>
        </p:spPr>
      </p:pic>
      <p:sp>
        <p:nvSpPr>
          <p:cNvPr id="11" name="Title 1">
            <a:hlinkClick r:id="" action="ppaction://noaction"/>
            <a:extLst>
              <a:ext uri="{FF2B5EF4-FFF2-40B4-BE49-F238E27FC236}">
                <a16:creationId xmlns:a16="http://schemas.microsoft.com/office/drawing/2014/main" id="{0FBD3443-9A86-4D80-A2B8-952B9126843D}"/>
              </a:ext>
            </a:extLst>
          </p:cNvPr>
          <p:cNvSpPr txBox="1">
            <a:spLocks/>
          </p:cNvSpPr>
          <p:nvPr/>
        </p:nvSpPr>
        <p:spPr>
          <a:xfrm>
            <a:off x="1928249" y="3678650"/>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Βελτιωμένη παραγωγικότητα, ομαδική εργασία και ηθικό</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47A47E27-2B17-4E90-88F8-B561EA78F1E7}"/>
              </a:ext>
            </a:extLst>
          </p:cNvPr>
          <p:cNvCxnSpPr>
            <a:cxnSpLocks/>
          </p:cNvCxnSpPr>
          <p:nvPr/>
        </p:nvCxnSpPr>
        <p:spPr>
          <a:xfrm>
            <a:off x="1915405" y="4142953"/>
            <a:ext cx="53440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Title 1">
            <a:hlinkClick r:id="" action="ppaction://noaction"/>
            <a:extLst>
              <a:ext uri="{FF2B5EF4-FFF2-40B4-BE49-F238E27FC236}">
                <a16:creationId xmlns:a16="http://schemas.microsoft.com/office/drawing/2014/main" id="{E568F28B-0660-4629-8A95-B00B6F3D98AD}"/>
              </a:ext>
            </a:extLst>
          </p:cNvPr>
          <p:cNvSpPr txBox="1">
            <a:spLocks/>
          </p:cNvSpPr>
          <p:nvPr/>
        </p:nvSpPr>
        <p:spPr>
          <a:xfrm>
            <a:off x="1935606" y="2535095"/>
            <a:ext cx="5342464"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Αυξημένη ευαισθητοποίηση για την ψυχική υγεία</a:t>
            </a:r>
            <a:endParaRPr lang="en-GB" sz="2400" spc="60">
              <a:solidFill>
                <a:srgbClr val="44546A">
                  <a:lumMod val="10000"/>
                </a:srgbClr>
              </a:solidFill>
              <a:latin typeface="Arial Narrow"/>
              <a:cs typeface="Arial Narrow"/>
            </a:endParaRPr>
          </a:p>
        </p:txBody>
      </p:sp>
      <p:cxnSp>
        <p:nvCxnSpPr>
          <p:cNvPr id="24" name="Straight Connector 23">
            <a:extLst>
              <a:ext uri="{FF2B5EF4-FFF2-40B4-BE49-F238E27FC236}">
                <a16:creationId xmlns:a16="http://schemas.microsoft.com/office/drawing/2014/main" id="{E6D4A53B-139B-44E0-B136-381F8324F895}"/>
              </a:ext>
            </a:extLst>
          </p:cNvPr>
          <p:cNvCxnSpPr>
            <a:cxnSpLocks/>
          </p:cNvCxnSpPr>
          <p:nvPr/>
        </p:nvCxnSpPr>
        <p:spPr>
          <a:xfrm>
            <a:off x="1917873" y="2971361"/>
            <a:ext cx="5342638"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Title 1">
            <a:hlinkClick r:id="" action="ppaction://noaction"/>
            <a:extLst>
              <a:ext uri="{FF2B5EF4-FFF2-40B4-BE49-F238E27FC236}">
                <a16:creationId xmlns:a16="http://schemas.microsoft.com/office/drawing/2014/main" id="{F99C4714-6EC0-44D1-8F31-62331457D570}"/>
              </a:ext>
            </a:extLst>
          </p:cNvPr>
          <p:cNvSpPr txBox="1">
            <a:spLocks/>
          </p:cNvSpPr>
          <p:nvPr/>
        </p:nvSpPr>
        <p:spPr>
          <a:xfrm>
            <a:off x="1935605" y="3098149"/>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Οι εργαζόμενοι είναι πιο πιθανό να αποκαλύψουν τα προβλήματά τους</a:t>
            </a:r>
            <a:endParaRPr lang="en-GB" sz="2400" spc="60">
              <a:solidFill>
                <a:srgbClr val="44546A">
                  <a:lumMod val="10000"/>
                </a:srgbClr>
              </a:solidFill>
              <a:latin typeface="Arial Narrow"/>
              <a:cs typeface="Arial Narrow"/>
            </a:endParaRPr>
          </a:p>
        </p:txBody>
      </p:sp>
      <p:cxnSp>
        <p:nvCxnSpPr>
          <p:cNvPr id="27" name="Straight Connector 26">
            <a:extLst>
              <a:ext uri="{FF2B5EF4-FFF2-40B4-BE49-F238E27FC236}">
                <a16:creationId xmlns:a16="http://schemas.microsoft.com/office/drawing/2014/main" id="{E6A39B3F-77BE-4B9C-BD52-5D1FDF61D3F6}"/>
              </a:ext>
            </a:extLst>
          </p:cNvPr>
          <p:cNvCxnSpPr>
            <a:cxnSpLocks/>
          </p:cNvCxnSpPr>
          <p:nvPr/>
        </p:nvCxnSpPr>
        <p:spPr>
          <a:xfrm>
            <a:off x="1918395" y="3538492"/>
            <a:ext cx="53421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0E5C0804-984D-4879-8AC9-0161B4306A69}"/>
              </a:ext>
            </a:extLst>
          </p:cNvPr>
          <p:cNvSpPr txBox="1">
            <a:spLocks/>
          </p:cNvSpPr>
          <p:nvPr/>
        </p:nvSpPr>
        <p:spPr>
          <a:xfrm>
            <a:off x="1922040" y="5973917"/>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Μειωμένο επιχειρηματικό κόστος</a:t>
            </a:r>
            <a:endParaRPr lang="en-GB" sz="2400" spc="60">
              <a:solidFill>
                <a:srgbClr val="44546A">
                  <a:lumMod val="10000"/>
                </a:srgbClr>
              </a:solidFill>
              <a:latin typeface="Arial Narrow"/>
              <a:cs typeface="Arial Narrow"/>
            </a:endParaRPr>
          </a:p>
        </p:txBody>
      </p:sp>
      <p:cxnSp>
        <p:nvCxnSpPr>
          <p:cNvPr id="48" name="Straight Connector 47">
            <a:extLst>
              <a:ext uri="{FF2B5EF4-FFF2-40B4-BE49-F238E27FC236}">
                <a16:creationId xmlns:a16="http://schemas.microsoft.com/office/drawing/2014/main" id="{3DB59378-3340-47AB-9CDA-72B6BF35DBCC}"/>
              </a:ext>
            </a:extLst>
          </p:cNvPr>
          <p:cNvCxnSpPr>
            <a:cxnSpLocks/>
          </p:cNvCxnSpPr>
          <p:nvPr/>
        </p:nvCxnSpPr>
        <p:spPr>
          <a:xfrm>
            <a:off x="1931000" y="6413372"/>
            <a:ext cx="534405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0DEF1097-24D6-4A2F-AC05-BB4F30092C9D}"/>
              </a:ext>
            </a:extLst>
          </p:cNvPr>
          <p:cNvSpPr txBox="1">
            <a:spLocks/>
          </p:cNvSpPr>
          <p:nvPr/>
        </p:nvSpPr>
        <p:spPr>
          <a:xfrm>
            <a:off x="1927257" y="5412539"/>
            <a:ext cx="5337422"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Μειωμένες απουσίες και εναλλαγή προσωπικού </a:t>
            </a:r>
            <a:endParaRPr lang="en-GB" sz="2400" spc="60">
              <a:solidFill>
                <a:srgbClr val="44546A">
                  <a:lumMod val="10000"/>
                </a:srgbClr>
              </a:solidFill>
              <a:latin typeface="Arial Narrow"/>
              <a:cs typeface="Arial Narrow"/>
            </a:endParaRPr>
          </a:p>
        </p:txBody>
      </p:sp>
      <p:cxnSp>
        <p:nvCxnSpPr>
          <p:cNvPr id="50" name="Straight Connector 49">
            <a:extLst>
              <a:ext uri="{FF2B5EF4-FFF2-40B4-BE49-F238E27FC236}">
                <a16:creationId xmlns:a16="http://schemas.microsoft.com/office/drawing/2014/main" id="{BF3BB4A8-0DFC-4982-A05A-7EBE052EEF48}"/>
              </a:ext>
            </a:extLst>
          </p:cNvPr>
          <p:cNvCxnSpPr>
            <a:cxnSpLocks/>
          </p:cNvCxnSpPr>
          <p:nvPr/>
        </p:nvCxnSpPr>
        <p:spPr>
          <a:xfrm>
            <a:off x="1935606" y="5839685"/>
            <a:ext cx="5339453"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DAFFEB00-4140-4200-868E-3D80118DEFDC}"/>
              </a:ext>
            </a:extLst>
          </p:cNvPr>
          <p:cNvSpPr txBox="1">
            <a:spLocks/>
          </p:cNvSpPr>
          <p:nvPr/>
        </p:nvSpPr>
        <p:spPr>
          <a:xfrm>
            <a:off x="1922564" y="4271046"/>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Προσέλκυση νέων ταλέντων εργασίας</a:t>
            </a:r>
            <a:endParaRPr lang="en-GB" sz="2400" spc="60">
              <a:solidFill>
                <a:srgbClr val="44546A">
                  <a:lumMod val="10000"/>
                </a:srgbClr>
              </a:solidFill>
              <a:latin typeface="Arial Narrow"/>
              <a:cs typeface="Arial Narrow"/>
            </a:endParaRPr>
          </a:p>
        </p:txBody>
      </p:sp>
      <p:cxnSp>
        <p:nvCxnSpPr>
          <p:cNvPr id="54" name="Straight Connector 53">
            <a:extLst>
              <a:ext uri="{FF2B5EF4-FFF2-40B4-BE49-F238E27FC236}">
                <a16:creationId xmlns:a16="http://schemas.microsoft.com/office/drawing/2014/main" id="{4A42D75E-15D0-4318-90A9-858C9BDBD915}"/>
              </a:ext>
            </a:extLst>
          </p:cNvPr>
          <p:cNvCxnSpPr>
            <a:cxnSpLocks/>
          </p:cNvCxnSpPr>
          <p:nvPr/>
        </p:nvCxnSpPr>
        <p:spPr>
          <a:xfrm>
            <a:off x="1922564" y="4711086"/>
            <a:ext cx="534211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2D3FD9BA-1C09-4626-8785-7F7B26D6022B}"/>
              </a:ext>
            </a:extLst>
          </p:cNvPr>
          <p:cNvSpPr txBox="1">
            <a:spLocks/>
          </p:cNvSpPr>
          <p:nvPr/>
        </p:nvSpPr>
        <p:spPr>
          <a:xfrm>
            <a:off x="1922040" y="4848649"/>
            <a:ext cx="5342116" cy="347537"/>
          </a:xfrm>
          <a:prstGeom prst="rect">
            <a:avLst/>
          </a:prstGeom>
        </p:spPr>
        <p:txBody>
          <a:bodyPr vert="horz" wrap="none" lIns="0" tIns="0" rIns="0" bIns="0" rtlCol="0" anchor="t" anchorCtr="0">
            <a:noAutofit/>
          </a:bodyPr>
          <a:lstStyle/>
          <a:p>
            <a:pPr defTabSz="943661">
              <a:spcBef>
                <a:spcPct val="0"/>
              </a:spcBef>
              <a:spcAft>
                <a:spcPts val="720"/>
              </a:spcAft>
            </a:pPr>
            <a:r>
              <a:rPr lang="el" sz="2064" spc="52">
                <a:solidFill>
                  <a:srgbClr val="44546A">
                    <a:lumMod val="10000"/>
                  </a:srgbClr>
                </a:solidFill>
                <a:latin typeface="Arial Narrow"/>
              </a:rPr>
              <a:t>• Ενισχυμένη επιχειρηματική φήμη</a:t>
            </a:r>
            <a:endParaRPr lang="en-GB" sz="2400" spc="60">
              <a:solidFill>
                <a:srgbClr val="44546A">
                  <a:lumMod val="10000"/>
                </a:srgbClr>
              </a:solidFill>
              <a:latin typeface="Arial Narrow"/>
              <a:cs typeface="Arial Narrow"/>
            </a:endParaRPr>
          </a:p>
        </p:txBody>
      </p:sp>
      <p:cxnSp>
        <p:nvCxnSpPr>
          <p:cNvPr id="56" name="Straight Connector 55">
            <a:extLst>
              <a:ext uri="{FF2B5EF4-FFF2-40B4-BE49-F238E27FC236}">
                <a16:creationId xmlns:a16="http://schemas.microsoft.com/office/drawing/2014/main" id="{92901C8F-DCE6-4ED6-B048-D9B1558EECBD}"/>
              </a:ext>
            </a:extLst>
          </p:cNvPr>
          <p:cNvCxnSpPr>
            <a:cxnSpLocks/>
          </p:cNvCxnSpPr>
          <p:nvPr/>
        </p:nvCxnSpPr>
        <p:spPr>
          <a:xfrm>
            <a:off x="1922041" y="5290982"/>
            <a:ext cx="534263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86FC5C4-3CFD-4A01-B489-4CF026539A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36632" y="3260343"/>
            <a:ext cx="4835108" cy="3714976"/>
          </a:xfrm>
          <a:prstGeom prst="roundRect">
            <a:avLst>
              <a:gd name="adj" fmla="val 5063"/>
            </a:avLst>
          </a:prstGeom>
          <a:solidFill>
            <a:srgbClr val="FFFFFF">
              <a:shade val="85000"/>
            </a:srgbClr>
          </a:solidFill>
          <a:ln>
            <a:noFill/>
          </a:ln>
          <a:effectLst>
            <a:glow rad="38100">
              <a:srgbClr val="009ED5">
                <a:alpha val="50000"/>
              </a:srgbClr>
            </a:glow>
          </a:effectLst>
        </p:spPr>
      </p:pic>
      <p:grpSp>
        <p:nvGrpSpPr>
          <p:cNvPr id="4" name="Group 3">
            <a:extLst>
              <a:ext uri="{FF2B5EF4-FFF2-40B4-BE49-F238E27FC236}">
                <a16:creationId xmlns:a16="http://schemas.microsoft.com/office/drawing/2014/main" id="{F6D1A6C2-38AC-355F-F40E-210EB07D7D32}"/>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69F7F09-63D7-3278-C106-BBD95649E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2DB7DF8A-F5D7-9FF6-C946-8A34186B75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54705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par>
                                <p:cTn id="29" presetID="2" presetClass="entr" presetSubtype="8" accel="50000" decel="5000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2" presetClass="entr" presetSubtype="8" accel="50000" decel="5000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0-#ppt_w/2"/>
                                          </p:val>
                                        </p:tav>
                                        <p:tav tm="100000">
                                          <p:val>
                                            <p:strVal val="#ppt_x"/>
                                          </p:val>
                                        </p:tav>
                                      </p:tavLst>
                                    </p:anim>
                                    <p:anim calcmode="lin" valueType="num">
                                      <p:cBhvr additive="base">
                                        <p:cTn id="41"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2" presetClass="entr" presetSubtype="8" accel="50000" decel="5000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0-#ppt_w/2"/>
                                          </p:val>
                                        </p:tav>
                                        <p:tav tm="100000">
                                          <p:val>
                                            <p:strVal val="#ppt_x"/>
                                          </p:val>
                                        </p:tav>
                                      </p:tavLst>
                                    </p:anim>
                                    <p:anim calcmode="lin" valueType="num">
                                      <p:cBhvr additive="base">
                                        <p:cTn id="50"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2" presetClass="entr" presetSubtype="8" accel="50000" decel="5000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0-#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2" presetClass="entr" presetSubtype="8" accel="50000" decel="5000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0-#ppt_w/2"/>
                                          </p:val>
                                        </p:tav>
                                        <p:tav tm="100000">
                                          <p:val>
                                            <p:strVal val="#ppt_x"/>
                                          </p:val>
                                        </p:tav>
                                      </p:tavLst>
                                    </p:anim>
                                    <p:anim calcmode="lin" valueType="num">
                                      <p:cBhvr additive="base">
                                        <p:cTn id="68" dur="500" fill="hold"/>
                                        <p:tgtEl>
                                          <p:spTgt spid="48"/>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4" accel="50000" decel="5000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par>
                                <p:cTn id="74" presetID="2" presetClass="entr" presetSubtype="4" accel="50000" decel="5000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5" grpId="0"/>
      <p:bldP spid="47" grpId="0"/>
      <p:bldP spid="49" grpId="0"/>
      <p:bldP spid="53" grpId="0"/>
      <p:bldP spid="55"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00FAF7D-A95C-EAF6-668D-8AEB1B6E9729}"/>
              </a:ext>
            </a:extLst>
          </p:cNvPr>
          <p:cNvSpPr txBox="1">
            <a:spLocks/>
          </p:cNvSpPr>
          <p:nvPr/>
        </p:nvSpPr>
        <p:spPr>
          <a:xfrm>
            <a:off x="1234440" y="2360720"/>
            <a:ext cx="3154680" cy="3056708"/>
          </a:xfrm>
          <a:prstGeom prst="rect">
            <a:avLst/>
          </a:prstGeom>
          <a:noFill/>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spcAft>
                <a:spcPts val="720"/>
              </a:spcAft>
            </a:pPr>
            <a:r>
              <a:rPr lang="el" sz="4320">
                <a:solidFill>
                  <a:srgbClr val="FFFFFF"/>
                </a:solidFill>
                <a:latin typeface="Calibri Light" panose="020F0302020204030204"/>
              </a:rPr>
              <a:t>ΣΕΚΟΥΡΟ 2022</a:t>
            </a:r>
          </a:p>
        </p:txBody>
      </p:sp>
      <p:pic>
        <p:nvPicPr>
          <p:cNvPr id="3" name="Picture 2">
            <a:extLst>
              <a:ext uri="{FF2B5EF4-FFF2-40B4-BE49-F238E27FC236}">
                <a16:creationId xmlns:a16="http://schemas.microsoft.com/office/drawing/2014/main" id="{31263B4B-2C72-53FF-AF16-6EFFF71458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51208" y="772160"/>
            <a:ext cx="8099983" cy="6682487"/>
          </a:xfrm>
          <a:prstGeom prst="rect">
            <a:avLst/>
          </a:prstGeom>
        </p:spPr>
      </p:pic>
    </p:spTree>
    <p:extLst>
      <p:ext uri="{BB962C8B-B14F-4D97-AF65-F5344CB8AC3E}">
        <p14:creationId xmlns:p14="http://schemas.microsoft.com/office/powerpoint/2010/main" val="1720384591"/>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65" name="Group 6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157565" y="2829"/>
            <a:ext cx="2251984" cy="2119210"/>
            <a:chOff x="-648769" y="2358"/>
            <a:chExt cx="1876653" cy="1766008"/>
          </a:xfrm>
        </p:grpSpPr>
        <p:sp>
          <p:nvSpPr>
            <p:cNvPr id="66" name="Freeform: Shape 6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67" name="Rectangle 6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69" name="Rectangle 6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84635" y="7240399"/>
            <a:ext cx="774442" cy="77444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71" name="Isosceles Triangle 7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2124" y="6865330"/>
            <a:ext cx="2714358" cy="1364269"/>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29" name="Picture 28" descr="arrow-forward.png">
            <a:hlinkClick r:id="" action="ppaction://noaction"/>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171831" y="7070830"/>
            <a:ext cx="365550" cy="386609"/>
          </a:xfrm>
          <a:prstGeom prst="rect">
            <a:avLst/>
          </a:prstGeom>
        </p:spPr>
      </p:pic>
      <p:sp>
        <p:nvSpPr>
          <p:cNvPr id="6" name="Title 1">
            <a:extLst>
              <a:ext uri="{FF2B5EF4-FFF2-40B4-BE49-F238E27FC236}">
                <a16:creationId xmlns:a16="http://schemas.microsoft.com/office/drawing/2014/main" id="{153E0D38-57B0-4C6A-A854-9B2117D16A38}"/>
              </a:ext>
            </a:extLst>
          </p:cNvPr>
          <p:cNvSpPr txBox="1">
            <a:spLocks/>
          </p:cNvSpPr>
          <p:nvPr/>
        </p:nvSpPr>
        <p:spPr>
          <a:xfrm>
            <a:off x="2619074" y="772161"/>
            <a:ext cx="7779061" cy="586590"/>
          </a:xfrm>
          <a:prstGeom prst="rect">
            <a:avLst/>
          </a:prstGeom>
        </p:spPr>
        <p:txBody>
          <a:bodyPr vert="horz" wrap="none" lIns="0" tIns="0" rIns="0" bIns="0" rtlCol="0" anchor="t" anchorCtr="0">
            <a:normAutofit/>
          </a:bodyPr>
          <a:lstStyle/>
          <a:p>
            <a:pPr defTabSz="1108253">
              <a:spcBef>
                <a:spcPct val="0"/>
              </a:spcBef>
              <a:spcAft>
                <a:spcPts val="720"/>
              </a:spcAft>
            </a:pPr>
            <a:r>
              <a:rPr lang="el" sz="3394" b="1" cap="all" spc="91">
                <a:solidFill>
                  <a:srgbClr val="44546A">
                    <a:lumMod val="10000"/>
                  </a:srgbClr>
                </a:solidFill>
                <a:latin typeface="Arial Narrow"/>
              </a:rPr>
              <a:t>ΤΙ ΜΠΟΡΕΙΤΕ ΝΑ ΚΑΝΕΤΕ ΓΙΑ ΝΑ ΒΟΗΘΗΣΕΤΕ τον εαυτό σας;</a:t>
            </a:r>
            <a:endParaRPr lang="en-US" sz="3360" b="1" i="1" cap="all" spc="90">
              <a:solidFill>
                <a:srgbClr val="44546A">
                  <a:lumMod val="10000"/>
                </a:srgbClr>
              </a:solidFill>
              <a:latin typeface="Arial Narrow"/>
              <a:cs typeface="Arial Narrow"/>
            </a:endParaRPr>
          </a:p>
        </p:txBody>
      </p:sp>
      <p:sp>
        <p:nvSpPr>
          <p:cNvPr id="11" name="Title 1">
            <a:hlinkClick r:id="" action="ppaction://noaction"/>
            <a:extLst>
              <a:ext uri="{FF2B5EF4-FFF2-40B4-BE49-F238E27FC236}">
                <a16:creationId xmlns:a16="http://schemas.microsoft.com/office/drawing/2014/main" id="{0FBD3443-9A86-4D80-A2B8-952B9126843D}"/>
              </a:ext>
            </a:extLst>
          </p:cNvPr>
          <p:cNvSpPr txBox="1">
            <a:spLocks/>
          </p:cNvSpPr>
          <p:nvPr/>
        </p:nvSpPr>
        <p:spPr>
          <a:xfrm>
            <a:off x="2611747" y="4238044"/>
            <a:ext cx="5374187"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Διαβάστε βιβλία ή ακούστε ηχητικά βιβλία</a:t>
            </a:r>
            <a:endParaRPr lang="en-GB" sz="2400" spc="60">
              <a:solidFill>
                <a:srgbClr val="44546A">
                  <a:lumMod val="10000"/>
                </a:srgbClr>
              </a:solidFill>
              <a:latin typeface="Arial Narrow"/>
              <a:cs typeface="Arial Narrow"/>
            </a:endParaRPr>
          </a:p>
        </p:txBody>
      </p:sp>
      <p:cxnSp>
        <p:nvCxnSpPr>
          <p:cNvPr id="12" name="Straight Connector 11">
            <a:extLst>
              <a:ext uri="{FF2B5EF4-FFF2-40B4-BE49-F238E27FC236}">
                <a16:creationId xmlns:a16="http://schemas.microsoft.com/office/drawing/2014/main" id="{47A47E27-2B17-4E90-88F8-B561EA78F1E7}"/>
              </a:ext>
            </a:extLst>
          </p:cNvPr>
          <p:cNvCxnSpPr>
            <a:cxnSpLocks/>
          </p:cNvCxnSpPr>
          <p:nvPr/>
        </p:nvCxnSpPr>
        <p:spPr>
          <a:xfrm>
            <a:off x="2611850" y="4786536"/>
            <a:ext cx="539428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a:hlinkClick r:id="" action="ppaction://noaction"/>
            <a:extLst>
              <a:ext uri="{FF2B5EF4-FFF2-40B4-BE49-F238E27FC236}">
                <a16:creationId xmlns:a16="http://schemas.microsoft.com/office/drawing/2014/main" id="{CDB0B6F6-1595-495F-80E3-670B4375938A}"/>
              </a:ext>
            </a:extLst>
          </p:cNvPr>
          <p:cNvSpPr txBox="1">
            <a:spLocks/>
          </p:cNvSpPr>
          <p:nvPr/>
        </p:nvSpPr>
        <p:spPr>
          <a:xfrm>
            <a:off x="8418271" y="3553579"/>
            <a:ext cx="5008021"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Εθελοντισμός για την κοινότητα</a:t>
            </a:r>
            <a:endParaRPr lang="en-GB" sz="2400" spc="60">
              <a:solidFill>
                <a:srgbClr val="44546A">
                  <a:lumMod val="10000"/>
                </a:srgbClr>
              </a:solidFill>
              <a:latin typeface="Arial Narrow"/>
              <a:cs typeface="Arial Narrow"/>
            </a:endParaRPr>
          </a:p>
        </p:txBody>
      </p:sp>
      <p:cxnSp>
        <p:nvCxnSpPr>
          <p:cNvPr id="18" name="Straight Connector 17">
            <a:extLst>
              <a:ext uri="{FF2B5EF4-FFF2-40B4-BE49-F238E27FC236}">
                <a16:creationId xmlns:a16="http://schemas.microsoft.com/office/drawing/2014/main" id="{D98CB4F8-3AC1-47D7-9EA8-2DDA0A63E36C}"/>
              </a:ext>
            </a:extLst>
          </p:cNvPr>
          <p:cNvCxnSpPr>
            <a:cxnSpLocks/>
          </p:cNvCxnSpPr>
          <p:nvPr/>
        </p:nvCxnSpPr>
        <p:spPr>
          <a:xfrm>
            <a:off x="2617291" y="4076342"/>
            <a:ext cx="538884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3" name="Title 1">
            <a:hlinkClick r:id="" action="ppaction://noaction"/>
            <a:extLst>
              <a:ext uri="{FF2B5EF4-FFF2-40B4-BE49-F238E27FC236}">
                <a16:creationId xmlns:a16="http://schemas.microsoft.com/office/drawing/2014/main" id="{E568F28B-0660-4629-8A95-B00B6F3D98AD}"/>
              </a:ext>
            </a:extLst>
          </p:cNvPr>
          <p:cNvSpPr txBox="1">
            <a:spLocks/>
          </p:cNvSpPr>
          <p:nvPr/>
        </p:nvSpPr>
        <p:spPr>
          <a:xfrm>
            <a:off x="584254" y="1518814"/>
            <a:ext cx="5392400"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dirty="0">
                <a:solidFill>
                  <a:srgbClr val="44546A">
                    <a:lumMod val="10000"/>
                  </a:srgbClr>
                </a:solidFill>
                <a:latin typeface="Arial Narrow"/>
              </a:rPr>
              <a:t>• Περάστε ποιοτικό χρόνο με την οικογένεια και τους φίλους σας</a:t>
            </a:r>
            <a:endParaRPr lang="en-GB" sz="2400" spc="60" dirty="0">
              <a:solidFill>
                <a:srgbClr val="44546A">
                  <a:lumMod val="10000"/>
                </a:srgbClr>
              </a:solidFill>
              <a:latin typeface="Arial Narrow"/>
              <a:cs typeface="Arial Narrow"/>
            </a:endParaRPr>
          </a:p>
        </p:txBody>
      </p:sp>
      <p:cxnSp>
        <p:nvCxnSpPr>
          <p:cNvPr id="24" name="Straight Connector 23">
            <a:extLst>
              <a:ext uri="{FF2B5EF4-FFF2-40B4-BE49-F238E27FC236}">
                <a16:creationId xmlns:a16="http://schemas.microsoft.com/office/drawing/2014/main" id="{E6D4A53B-139B-44E0-B136-381F8324F895}"/>
              </a:ext>
            </a:extLst>
          </p:cNvPr>
          <p:cNvCxnSpPr>
            <a:cxnSpLocks/>
          </p:cNvCxnSpPr>
          <p:nvPr/>
        </p:nvCxnSpPr>
        <p:spPr>
          <a:xfrm>
            <a:off x="2613525" y="2032898"/>
            <a:ext cx="5392606"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39B3F-77BE-4B9C-BD52-5D1FDF61D3F6}"/>
              </a:ext>
            </a:extLst>
          </p:cNvPr>
          <p:cNvCxnSpPr>
            <a:cxnSpLocks/>
          </p:cNvCxnSpPr>
          <p:nvPr/>
        </p:nvCxnSpPr>
        <p:spPr>
          <a:xfrm>
            <a:off x="2614144" y="2703378"/>
            <a:ext cx="539198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itle 1">
            <a:hlinkClick r:id="" action="ppaction://noaction"/>
            <a:extLst>
              <a:ext uri="{FF2B5EF4-FFF2-40B4-BE49-F238E27FC236}">
                <a16:creationId xmlns:a16="http://schemas.microsoft.com/office/drawing/2014/main" id="{921599BF-FFD5-4984-8ADA-278C0BBC6739}"/>
              </a:ext>
            </a:extLst>
          </p:cNvPr>
          <p:cNvSpPr txBox="1">
            <a:spLocks/>
          </p:cNvSpPr>
          <p:nvPr/>
        </p:nvSpPr>
        <p:spPr>
          <a:xfrm>
            <a:off x="8432836" y="2178407"/>
            <a:ext cx="5008020"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Ασχοληθείτε με ένα χόμπι ή εγγραφείτε σε ένα κλαμπ </a:t>
            </a:r>
            <a:endParaRPr lang="en-GB" sz="2400" spc="60">
              <a:solidFill>
                <a:srgbClr val="44546A">
                  <a:lumMod val="10000"/>
                </a:srgbClr>
              </a:solidFill>
              <a:latin typeface="Arial Narrow"/>
              <a:cs typeface="Arial Narrow"/>
            </a:endParaRPr>
          </a:p>
        </p:txBody>
      </p:sp>
      <p:cxnSp>
        <p:nvCxnSpPr>
          <p:cNvPr id="31" name="Straight Connector 30">
            <a:extLst>
              <a:ext uri="{FF2B5EF4-FFF2-40B4-BE49-F238E27FC236}">
                <a16:creationId xmlns:a16="http://schemas.microsoft.com/office/drawing/2014/main" id="{8E8D061A-5010-49B8-95AD-70D4C12715EB}"/>
              </a:ext>
            </a:extLst>
          </p:cNvPr>
          <p:cNvCxnSpPr>
            <a:cxnSpLocks/>
          </p:cNvCxnSpPr>
          <p:nvPr/>
        </p:nvCxnSpPr>
        <p:spPr>
          <a:xfrm>
            <a:off x="2613526" y="3388949"/>
            <a:ext cx="53926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itle 1">
            <a:hlinkClick r:id="" action="ppaction://noaction"/>
            <a:extLst>
              <a:ext uri="{FF2B5EF4-FFF2-40B4-BE49-F238E27FC236}">
                <a16:creationId xmlns:a16="http://schemas.microsoft.com/office/drawing/2014/main" id="{0E5C0804-984D-4879-8AC9-0161B4306A69}"/>
              </a:ext>
            </a:extLst>
          </p:cNvPr>
          <p:cNvSpPr txBox="1">
            <a:spLocks/>
          </p:cNvSpPr>
          <p:nvPr/>
        </p:nvSpPr>
        <p:spPr>
          <a:xfrm>
            <a:off x="8430437" y="4955575"/>
            <a:ext cx="4995854" cy="1548515"/>
          </a:xfrm>
          <a:prstGeom prst="rect">
            <a:avLst/>
          </a:prstGeom>
        </p:spPr>
        <p:txBody>
          <a:bodyPr vert="horz" wrap="none" lIns="0" tIns="0" rIns="0" bIns="0" rtlCol="0" anchor="t" anchorCtr="0">
            <a:noAutofit/>
          </a:bodyPr>
          <a:lstStyle/>
          <a:p>
            <a:pPr defTabSz="1108253">
              <a:spcBef>
                <a:spcPct val="0"/>
              </a:spcBef>
              <a:spcAft>
                <a:spcPts val="720"/>
              </a:spcAft>
            </a:pPr>
            <a:r>
              <a:rPr lang="el" sz="1400" spc="61" dirty="0">
                <a:solidFill>
                  <a:srgbClr val="44546A">
                    <a:lumMod val="10000"/>
                  </a:srgbClr>
                </a:solidFill>
                <a:latin typeface="Arial Narrow"/>
              </a:rPr>
              <a:t>• Επισκεφθείτε τον γιατρό σας εάν έχετε οποιεσδήποτε ανησυχίες για τη σωματική</a:t>
            </a:r>
            <a:br>
              <a:rPr lang="en-GB" sz="1400" spc="61" dirty="0">
                <a:solidFill>
                  <a:srgbClr val="44546A">
                    <a:lumMod val="10000"/>
                  </a:srgbClr>
                </a:solidFill>
                <a:latin typeface="Arial Narrow"/>
              </a:rPr>
            </a:br>
            <a:r>
              <a:rPr lang="el" sz="1400" spc="61" dirty="0">
                <a:solidFill>
                  <a:srgbClr val="44546A">
                    <a:lumMod val="10000"/>
                  </a:srgbClr>
                </a:solidFill>
                <a:latin typeface="Arial Narrow"/>
              </a:rPr>
              <a:t>  ή ψυχική υγεία</a:t>
            </a:r>
            <a:endParaRPr lang="en-GB" sz="1200" spc="60" dirty="0">
              <a:solidFill>
                <a:srgbClr val="44546A">
                  <a:lumMod val="10000"/>
                </a:srgbClr>
              </a:solidFill>
              <a:latin typeface="Arial Narrow"/>
              <a:cs typeface="Arial Narrow"/>
            </a:endParaRPr>
          </a:p>
        </p:txBody>
      </p:sp>
      <p:cxnSp>
        <p:nvCxnSpPr>
          <p:cNvPr id="48" name="Straight Connector 47">
            <a:extLst>
              <a:ext uri="{FF2B5EF4-FFF2-40B4-BE49-F238E27FC236}">
                <a16:creationId xmlns:a16="http://schemas.microsoft.com/office/drawing/2014/main" id="{3DB59378-3340-47AB-9CDA-72B6BF35DBCC}"/>
              </a:ext>
            </a:extLst>
          </p:cNvPr>
          <p:cNvCxnSpPr>
            <a:cxnSpLocks/>
          </p:cNvCxnSpPr>
          <p:nvPr/>
        </p:nvCxnSpPr>
        <p:spPr>
          <a:xfrm>
            <a:off x="8450549" y="5875110"/>
            <a:ext cx="500802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9" name="Title 1">
            <a:hlinkClick r:id="" action="ppaction://noaction"/>
            <a:extLst>
              <a:ext uri="{FF2B5EF4-FFF2-40B4-BE49-F238E27FC236}">
                <a16:creationId xmlns:a16="http://schemas.microsoft.com/office/drawing/2014/main" id="{0DEF1097-24D6-4A2F-AC05-BB4F30092C9D}"/>
              </a:ext>
            </a:extLst>
          </p:cNvPr>
          <p:cNvSpPr txBox="1">
            <a:spLocks/>
          </p:cNvSpPr>
          <p:nvPr/>
        </p:nvSpPr>
        <p:spPr>
          <a:xfrm>
            <a:off x="2624621" y="3542570"/>
            <a:ext cx="5374187" cy="396148"/>
          </a:xfrm>
          <a:prstGeom prst="rect">
            <a:avLst/>
          </a:prstGeom>
        </p:spPr>
        <p:txBody>
          <a:bodyPr vert="horz" wrap="none" lIns="0" tIns="0" rIns="0" bIns="0" rtlCol="0" anchor="t" anchorCtr="0">
            <a:noAutofit/>
          </a:bodyPr>
          <a:lstStyle/>
          <a:p>
            <a:pPr defTabSz="1108253">
              <a:spcBef>
                <a:spcPct val="0"/>
              </a:spcBef>
              <a:spcAft>
                <a:spcPts val="720"/>
              </a:spcAft>
            </a:pPr>
            <a:r>
              <a:rPr lang="el" sz="2424" b="1" spc="61">
                <a:solidFill>
                  <a:srgbClr val="44546A">
                    <a:lumMod val="10000"/>
                  </a:srgbClr>
                </a:solidFill>
                <a:latin typeface="Arial Narrow"/>
              </a:rPr>
              <a:t>• Κοιμήσου αρκετά</a:t>
            </a:r>
            <a:endParaRPr lang="en-GB" sz="2400" b="1" spc="60">
              <a:solidFill>
                <a:srgbClr val="44546A">
                  <a:lumMod val="10000"/>
                </a:srgbClr>
              </a:solidFill>
              <a:latin typeface="Arial Narrow"/>
              <a:cs typeface="Arial Narrow"/>
            </a:endParaRPr>
          </a:p>
        </p:txBody>
      </p:sp>
      <p:cxnSp>
        <p:nvCxnSpPr>
          <p:cNvPr id="50" name="Straight Connector 49">
            <a:extLst>
              <a:ext uri="{FF2B5EF4-FFF2-40B4-BE49-F238E27FC236}">
                <a16:creationId xmlns:a16="http://schemas.microsoft.com/office/drawing/2014/main" id="{BF3BB4A8-0DFC-4982-A05A-7EBE052EEF48}"/>
              </a:ext>
            </a:extLst>
          </p:cNvPr>
          <p:cNvCxnSpPr>
            <a:cxnSpLocks/>
          </p:cNvCxnSpPr>
          <p:nvPr/>
        </p:nvCxnSpPr>
        <p:spPr>
          <a:xfrm>
            <a:off x="8435983" y="4075700"/>
            <a:ext cx="49903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1" name="Title 1">
            <a:hlinkClick r:id="" action="ppaction://noaction"/>
            <a:extLst>
              <a:ext uri="{FF2B5EF4-FFF2-40B4-BE49-F238E27FC236}">
                <a16:creationId xmlns:a16="http://schemas.microsoft.com/office/drawing/2014/main" id="{78B4A424-BB6B-471F-9FD4-54104FD688E7}"/>
              </a:ext>
            </a:extLst>
          </p:cNvPr>
          <p:cNvSpPr txBox="1">
            <a:spLocks/>
          </p:cNvSpPr>
          <p:nvPr/>
        </p:nvSpPr>
        <p:spPr>
          <a:xfrm>
            <a:off x="8418270" y="1504655"/>
            <a:ext cx="5022586"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Ξεκινήστε την κηπουρική </a:t>
            </a:r>
            <a:endParaRPr lang="en-GB" sz="2400" spc="60">
              <a:solidFill>
                <a:srgbClr val="44546A">
                  <a:lumMod val="10000"/>
                </a:srgbClr>
              </a:solidFill>
              <a:latin typeface="Arial Narrow"/>
              <a:cs typeface="Arial Narrow"/>
            </a:endParaRPr>
          </a:p>
        </p:txBody>
      </p:sp>
      <p:cxnSp>
        <p:nvCxnSpPr>
          <p:cNvPr id="52" name="Straight Connector 51">
            <a:extLst>
              <a:ext uri="{FF2B5EF4-FFF2-40B4-BE49-F238E27FC236}">
                <a16:creationId xmlns:a16="http://schemas.microsoft.com/office/drawing/2014/main" id="{C9D72186-AE9F-450D-8EEA-B47D9CF32C8A}"/>
              </a:ext>
            </a:extLst>
          </p:cNvPr>
          <p:cNvCxnSpPr>
            <a:cxnSpLocks/>
          </p:cNvCxnSpPr>
          <p:nvPr/>
        </p:nvCxnSpPr>
        <p:spPr>
          <a:xfrm>
            <a:off x="8432217" y="2033474"/>
            <a:ext cx="499407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hlinkClick r:id="" action="ppaction://noaction"/>
            <a:extLst>
              <a:ext uri="{FF2B5EF4-FFF2-40B4-BE49-F238E27FC236}">
                <a16:creationId xmlns:a16="http://schemas.microsoft.com/office/drawing/2014/main" id="{DAFFEB00-4140-4200-868E-3D80118DEFDC}"/>
              </a:ext>
            </a:extLst>
          </p:cNvPr>
          <p:cNvSpPr txBox="1">
            <a:spLocks/>
          </p:cNvSpPr>
          <p:nvPr/>
        </p:nvSpPr>
        <p:spPr>
          <a:xfrm>
            <a:off x="2619072" y="2178616"/>
            <a:ext cx="5387060"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a:t>
            </a:r>
            <a:r>
              <a:rPr lang="el" sz="2424" b="1" spc="61">
                <a:solidFill>
                  <a:srgbClr val="44546A">
                    <a:lumMod val="10000"/>
                  </a:srgbClr>
                </a:solidFill>
                <a:latin typeface="Arial Narrow"/>
              </a:rPr>
              <a:t>Ασκηθείτε τακτικά</a:t>
            </a:r>
            <a:endParaRPr lang="en-GB" sz="2400" b="1" spc="60">
              <a:solidFill>
                <a:srgbClr val="44546A">
                  <a:lumMod val="10000"/>
                </a:srgbClr>
              </a:solidFill>
              <a:latin typeface="Arial Narrow"/>
              <a:cs typeface="Arial Narrow"/>
            </a:endParaRPr>
          </a:p>
        </p:txBody>
      </p:sp>
      <p:cxnSp>
        <p:nvCxnSpPr>
          <p:cNvPr id="54" name="Straight Connector 53">
            <a:extLst>
              <a:ext uri="{FF2B5EF4-FFF2-40B4-BE49-F238E27FC236}">
                <a16:creationId xmlns:a16="http://schemas.microsoft.com/office/drawing/2014/main" id="{4A42D75E-15D0-4318-90A9-858C9BDBD915}"/>
              </a:ext>
            </a:extLst>
          </p:cNvPr>
          <p:cNvCxnSpPr>
            <a:cxnSpLocks/>
          </p:cNvCxnSpPr>
          <p:nvPr/>
        </p:nvCxnSpPr>
        <p:spPr>
          <a:xfrm>
            <a:off x="8432833" y="2702736"/>
            <a:ext cx="499345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5" name="Title 1">
            <a:hlinkClick r:id="" action="ppaction://noaction"/>
            <a:extLst>
              <a:ext uri="{FF2B5EF4-FFF2-40B4-BE49-F238E27FC236}">
                <a16:creationId xmlns:a16="http://schemas.microsoft.com/office/drawing/2014/main" id="{2D3FD9BA-1C09-4626-8785-7F7B26D6022B}"/>
              </a:ext>
            </a:extLst>
          </p:cNvPr>
          <p:cNvSpPr txBox="1">
            <a:spLocks/>
          </p:cNvSpPr>
          <p:nvPr/>
        </p:nvSpPr>
        <p:spPr>
          <a:xfrm>
            <a:off x="8432217" y="2850647"/>
            <a:ext cx="4993458"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Κάντε ένα διάλειμμα / διακοπές</a:t>
            </a:r>
            <a:endParaRPr lang="en-GB" sz="2400" spc="60">
              <a:solidFill>
                <a:srgbClr val="44546A">
                  <a:lumMod val="10000"/>
                </a:srgbClr>
              </a:solidFill>
              <a:latin typeface="Arial Narrow"/>
              <a:cs typeface="Arial Narrow"/>
            </a:endParaRPr>
          </a:p>
        </p:txBody>
      </p:sp>
      <p:cxnSp>
        <p:nvCxnSpPr>
          <p:cNvPr id="56" name="Straight Connector 55">
            <a:extLst>
              <a:ext uri="{FF2B5EF4-FFF2-40B4-BE49-F238E27FC236}">
                <a16:creationId xmlns:a16="http://schemas.microsoft.com/office/drawing/2014/main" id="{92901C8F-DCE6-4ED6-B048-D9B1558EECBD}"/>
              </a:ext>
            </a:extLst>
          </p:cNvPr>
          <p:cNvCxnSpPr>
            <a:cxnSpLocks/>
          </p:cNvCxnSpPr>
          <p:nvPr/>
        </p:nvCxnSpPr>
        <p:spPr>
          <a:xfrm>
            <a:off x="8432216" y="3388307"/>
            <a:ext cx="499407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Title 1">
            <a:hlinkClick r:id="" action="ppaction://noaction"/>
            <a:extLst>
              <a:ext uri="{FF2B5EF4-FFF2-40B4-BE49-F238E27FC236}">
                <a16:creationId xmlns:a16="http://schemas.microsoft.com/office/drawing/2014/main" id="{07662CC8-A47D-4527-9213-1AF13D80570F}"/>
              </a:ext>
            </a:extLst>
          </p:cNvPr>
          <p:cNvSpPr txBox="1">
            <a:spLocks/>
          </p:cNvSpPr>
          <p:nvPr/>
        </p:nvSpPr>
        <p:spPr>
          <a:xfrm>
            <a:off x="2607318" y="4953294"/>
            <a:ext cx="5398814"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Ακούστε την αγαπημένη σας μουσική</a:t>
            </a:r>
            <a:endParaRPr lang="en-GB" sz="2400" spc="60">
              <a:solidFill>
                <a:srgbClr val="44546A">
                  <a:lumMod val="10000"/>
                </a:srgbClr>
              </a:solidFill>
              <a:latin typeface="Arial Narrow"/>
              <a:cs typeface="Arial Narrow"/>
            </a:endParaRPr>
          </a:p>
        </p:txBody>
      </p:sp>
      <p:cxnSp>
        <p:nvCxnSpPr>
          <p:cNvPr id="33" name="Straight Connector 32">
            <a:extLst>
              <a:ext uri="{FF2B5EF4-FFF2-40B4-BE49-F238E27FC236}">
                <a16:creationId xmlns:a16="http://schemas.microsoft.com/office/drawing/2014/main" id="{CAB7CBC8-D6D9-4220-9CDD-569F335044D6}"/>
              </a:ext>
            </a:extLst>
          </p:cNvPr>
          <p:cNvCxnSpPr>
            <a:cxnSpLocks/>
          </p:cNvCxnSpPr>
          <p:nvPr/>
        </p:nvCxnSpPr>
        <p:spPr>
          <a:xfrm>
            <a:off x="2607422" y="5516507"/>
            <a:ext cx="5398710"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itle 1">
            <a:hlinkClick r:id="" action="ppaction://noaction"/>
            <a:extLst>
              <a:ext uri="{FF2B5EF4-FFF2-40B4-BE49-F238E27FC236}">
                <a16:creationId xmlns:a16="http://schemas.microsoft.com/office/drawing/2014/main" id="{7170DE4F-C66C-40B2-ADBA-5925D0986AE8}"/>
              </a:ext>
            </a:extLst>
          </p:cNvPr>
          <p:cNvSpPr txBox="1">
            <a:spLocks/>
          </p:cNvSpPr>
          <p:nvPr/>
        </p:nvSpPr>
        <p:spPr>
          <a:xfrm>
            <a:off x="2611747" y="2856437"/>
            <a:ext cx="5387060"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b="1" spc="61">
                <a:solidFill>
                  <a:srgbClr val="44546A">
                    <a:lumMod val="10000"/>
                  </a:srgbClr>
                </a:solidFill>
                <a:latin typeface="Arial Narrow"/>
              </a:rPr>
              <a:t>• Τρώτε και διατηρείτε μια υγιεινή διατροφή</a:t>
            </a:r>
            <a:endParaRPr lang="en-GB" sz="2400" b="1" spc="60">
              <a:solidFill>
                <a:srgbClr val="44546A">
                  <a:lumMod val="10000"/>
                </a:srgbClr>
              </a:solidFill>
              <a:latin typeface="Arial Narrow"/>
              <a:cs typeface="Arial Narrow"/>
            </a:endParaRPr>
          </a:p>
        </p:txBody>
      </p:sp>
      <p:sp>
        <p:nvSpPr>
          <p:cNvPr id="38" name="Title 1">
            <a:hlinkClick r:id="" action="ppaction://noaction"/>
            <a:extLst>
              <a:ext uri="{FF2B5EF4-FFF2-40B4-BE49-F238E27FC236}">
                <a16:creationId xmlns:a16="http://schemas.microsoft.com/office/drawing/2014/main" id="{643DD897-D884-4704-A843-7EC25C88C758}"/>
              </a:ext>
            </a:extLst>
          </p:cNvPr>
          <p:cNvSpPr txBox="1">
            <a:spLocks/>
          </p:cNvSpPr>
          <p:nvPr/>
        </p:nvSpPr>
        <p:spPr>
          <a:xfrm>
            <a:off x="2607318" y="5666926"/>
            <a:ext cx="5374186"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dirty="0">
                <a:solidFill>
                  <a:srgbClr val="44546A">
                    <a:lumMod val="10000"/>
                  </a:srgbClr>
                </a:solidFill>
                <a:latin typeface="Arial Narrow"/>
              </a:rPr>
              <a:t>• Μάθετε μια νέα δεξιότητα</a:t>
            </a:r>
            <a:endParaRPr lang="en-US" sz="2400" spc="60" dirty="0">
              <a:solidFill>
                <a:srgbClr val="44546A">
                  <a:lumMod val="10000"/>
                </a:srgbClr>
              </a:solidFill>
              <a:latin typeface="Arial Narrow"/>
              <a:cs typeface="Arial Narrow"/>
            </a:endParaRPr>
          </a:p>
        </p:txBody>
      </p:sp>
      <p:cxnSp>
        <p:nvCxnSpPr>
          <p:cNvPr id="39" name="Straight Connector 38">
            <a:extLst>
              <a:ext uri="{FF2B5EF4-FFF2-40B4-BE49-F238E27FC236}">
                <a16:creationId xmlns:a16="http://schemas.microsoft.com/office/drawing/2014/main" id="{FD7C6DB7-9827-495A-83EC-FFE6A757DD00}"/>
              </a:ext>
            </a:extLst>
          </p:cNvPr>
          <p:cNvCxnSpPr>
            <a:cxnSpLocks/>
          </p:cNvCxnSpPr>
          <p:nvPr/>
        </p:nvCxnSpPr>
        <p:spPr>
          <a:xfrm>
            <a:off x="2607112" y="6196549"/>
            <a:ext cx="5378819"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7" name="Title 1">
            <a:hlinkClick r:id="" action="ppaction://noaction"/>
            <a:extLst>
              <a:ext uri="{FF2B5EF4-FFF2-40B4-BE49-F238E27FC236}">
                <a16:creationId xmlns:a16="http://schemas.microsoft.com/office/drawing/2014/main" id="{6FC54C69-D654-4771-8ED7-ECBC3597000F}"/>
              </a:ext>
            </a:extLst>
          </p:cNvPr>
          <p:cNvSpPr txBox="1">
            <a:spLocks/>
          </p:cNvSpPr>
          <p:nvPr/>
        </p:nvSpPr>
        <p:spPr>
          <a:xfrm>
            <a:off x="8432836" y="4247820"/>
            <a:ext cx="5008021" cy="410868"/>
          </a:xfrm>
          <a:prstGeom prst="rect">
            <a:avLst/>
          </a:prstGeom>
        </p:spPr>
        <p:txBody>
          <a:bodyPr vert="horz" wrap="none" lIns="0" tIns="0" rIns="0" bIns="0" rtlCol="0" anchor="t" anchorCtr="0">
            <a:noAutofit/>
          </a:bodyPr>
          <a:lstStyle/>
          <a:p>
            <a:pPr defTabSz="1108253">
              <a:spcBef>
                <a:spcPct val="0"/>
              </a:spcBef>
              <a:spcAft>
                <a:spcPts val="720"/>
              </a:spcAft>
            </a:pPr>
            <a:r>
              <a:rPr lang="el" sz="2424" spc="61">
                <a:solidFill>
                  <a:srgbClr val="44546A">
                    <a:lumMod val="10000"/>
                  </a:srgbClr>
                </a:solidFill>
                <a:latin typeface="Arial Narrow"/>
              </a:rPr>
              <a:t>• Τεχνικές διαλογισμού και ενσυνειδητότητας</a:t>
            </a:r>
            <a:endParaRPr lang="en-GB" sz="2400" spc="60">
              <a:solidFill>
                <a:srgbClr val="44546A">
                  <a:lumMod val="10000"/>
                </a:srgbClr>
              </a:solidFill>
              <a:latin typeface="Arial Narrow"/>
              <a:cs typeface="Arial Narrow"/>
            </a:endParaRPr>
          </a:p>
        </p:txBody>
      </p:sp>
      <p:cxnSp>
        <p:nvCxnSpPr>
          <p:cNvPr id="58" name="Straight Connector 57">
            <a:extLst>
              <a:ext uri="{FF2B5EF4-FFF2-40B4-BE49-F238E27FC236}">
                <a16:creationId xmlns:a16="http://schemas.microsoft.com/office/drawing/2014/main" id="{E587028E-EDEA-4508-87BE-F31EC3EE50CF}"/>
              </a:ext>
            </a:extLst>
          </p:cNvPr>
          <p:cNvCxnSpPr>
            <a:cxnSpLocks/>
          </p:cNvCxnSpPr>
          <p:nvPr/>
        </p:nvCxnSpPr>
        <p:spPr>
          <a:xfrm>
            <a:off x="8450548" y="4784660"/>
            <a:ext cx="4990307"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42C74A9-D652-EC30-ECE3-974404E470E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272EAEB2-F8D5-8704-C588-E02AB8F6F9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91C16265-A7AA-3A01-06FE-9C3B0916FD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9764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8" accel="50000" decel="5000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2" presetClass="entr" presetSubtype="8" accel="50000" decel="50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2" presetClass="entr" presetSubtype="8" accel="50000" decel="5000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0-#ppt_w/2"/>
                                          </p:val>
                                        </p:tav>
                                        <p:tav tm="100000">
                                          <p:val>
                                            <p:strVal val="#ppt_x"/>
                                          </p:val>
                                        </p:tav>
                                      </p:tavLst>
                                    </p:anim>
                                    <p:anim calcmode="lin" valueType="num">
                                      <p:cBhvr additive="base">
                                        <p:cTn id="29"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2" presetClass="entr" presetSubtype="8" accel="50000" decel="5000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0-#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2" presetClass="entr" presetSubtype="8" accel="50000" decel="5000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0-#ppt_w/2"/>
                                          </p:val>
                                        </p:tav>
                                        <p:tav tm="100000">
                                          <p:val>
                                            <p:strVal val="#ppt_x"/>
                                          </p:val>
                                        </p:tav>
                                      </p:tavLst>
                                    </p:anim>
                                    <p:anim calcmode="lin" valueType="num">
                                      <p:cBhvr additive="base">
                                        <p:cTn id="5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par>
                                <p:cTn id="62" presetID="2" presetClass="entr" presetSubtype="8" accel="50000" decel="5000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0-#ppt_w/2"/>
                                          </p:val>
                                        </p:tav>
                                        <p:tav tm="100000">
                                          <p:val>
                                            <p:strVal val="#ppt_x"/>
                                          </p:val>
                                        </p:tav>
                                      </p:tavLst>
                                    </p:anim>
                                    <p:anim calcmode="lin" valueType="num">
                                      <p:cBhvr additive="base">
                                        <p:cTn id="65"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par>
                                <p:cTn id="71" presetID="2" presetClass="entr" presetSubtype="8" accel="50000" decel="5000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0-#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2" presetClass="entr" presetSubtype="8" accel="50000" decel="5000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additive="base">
                                        <p:cTn id="82" dur="500" fill="hold"/>
                                        <p:tgtEl>
                                          <p:spTgt spid="54"/>
                                        </p:tgtEl>
                                        <p:attrNameLst>
                                          <p:attrName>ppt_x</p:attrName>
                                        </p:attrNameLst>
                                      </p:cBhvr>
                                      <p:tavLst>
                                        <p:tav tm="0">
                                          <p:val>
                                            <p:strVal val="0-#ppt_w/2"/>
                                          </p:val>
                                        </p:tav>
                                        <p:tav tm="100000">
                                          <p:val>
                                            <p:strVal val="#ppt_x"/>
                                          </p:val>
                                        </p:tav>
                                      </p:tavLst>
                                    </p:anim>
                                    <p:anim calcmode="lin" valueType="num">
                                      <p:cBhvr additive="base">
                                        <p:cTn id="8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par>
                                <p:cTn id="89" presetID="2" presetClass="entr" presetSubtype="8" accel="50000" decel="5000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500" fill="hold"/>
                                        <p:tgtEl>
                                          <p:spTgt spid="56"/>
                                        </p:tgtEl>
                                        <p:attrNameLst>
                                          <p:attrName>ppt_x</p:attrName>
                                        </p:attrNameLst>
                                      </p:cBhvr>
                                      <p:tavLst>
                                        <p:tav tm="0">
                                          <p:val>
                                            <p:strVal val="0-#ppt_w/2"/>
                                          </p:val>
                                        </p:tav>
                                        <p:tav tm="100000">
                                          <p:val>
                                            <p:strVal val="#ppt_x"/>
                                          </p:val>
                                        </p:tav>
                                      </p:tavLst>
                                    </p:anim>
                                    <p:anim calcmode="lin" valueType="num">
                                      <p:cBhvr additive="base">
                                        <p:cTn id="9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500"/>
                                        <p:tgtEl>
                                          <p:spTgt spid="17"/>
                                        </p:tgtEl>
                                      </p:cBhvr>
                                    </p:animEffect>
                                  </p:childTnLst>
                                </p:cTn>
                              </p:par>
                              <p:par>
                                <p:cTn id="98" presetID="2" presetClass="entr" presetSubtype="8" accel="50000" decel="50000" fill="hold"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0-#ppt_w/2"/>
                                          </p:val>
                                        </p:tav>
                                        <p:tav tm="100000">
                                          <p:val>
                                            <p:strVal val="#ppt_x"/>
                                          </p:val>
                                        </p:tav>
                                      </p:tavLst>
                                    </p:anim>
                                    <p:anim calcmode="lin" valueType="num">
                                      <p:cBhvr additive="base">
                                        <p:cTn id="101"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fade">
                                      <p:cBhvr>
                                        <p:cTn id="106" dur="500"/>
                                        <p:tgtEl>
                                          <p:spTgt spid="57"/>
                                        </p:tgtEl>
                                      </p:cBhvr>
                                    </p:animEffect>
                                  </p:childTnLst>
                                </p:cTn>
                              </p:par>
                              <p:par>
                                <p:cTn id="107" presetID="2" presetClass="entr" presetSubtype="8" accel="50000" decel="50000" fill="hold" nodeType="with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additive="base">
                                        <p:cTn id="109" dur="500" fill="hold"/>
                                        <p:tgtEl>
                                          <p:spTgt spid="58"/>
                                        </p:tgtEl>
                                        <p:attrNameLst>
                                          <p:attrName>ppt_x</p:attrName>
                                        </p:attrNameLst>
                                      </p:cBhvr>
                                      <p:tavLst>
                                        <p:tav tm="0">
                                          <p:val>
                                            <p:strVal val="0-#ppt_w/2"/>
                                          </p:val>
                                        </p:tav>
                                        <p:tav tm="100000">
                                          <p:val>
                                            <p:strVal val="#ppt_x"/>
                                          </p:val>
                                        </p:tav>
                                      </p:tavLst>
                                    </p:anim>
                                    <p:anim calcmode="lin" valueType="num">
                                      <p:cBhvr additive="base">
                                        <p:cTn id="11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500"/>
                                        <p:tgtEl>
                                          <p:spTgt spid="47"/>
                                        </p:tgtEl>
                                      </p:cBhvr>
                                    </p:animEffect>
                                  </p:childTnLst>
                                </p:cTn>
                              </p:par>
                              <p:par>
                                <p:cTn id="116" presetID="2" presetClass="entr" presetSubtype="8" accel="50000" decel="50000"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 calcmode="lin" valueType="num">
                                      <p:cBhvr additive="base">
                                        <p:cTn id="118" dur="500" fill="hold"/>
                                        <p:tgtEl>
                                          <p:spTgt spid="48"/>
                                        </p:tgtEl>
                                        <p:attrNameLst>
                                          <p:attrName>ppt_x</p:attrName>
                                        </p:attrNameLst>
                                      </p:cBhvr>
                                      <p:tavLst>
                                        <p:tav tm="0">
                                          <p:val>
                                            <p:strVal val="0-#ppt_w/2"/>
                                          </p:val>
                                        </p:tav>
                                        <p:tav tm="100000">
                                          <p:val>
                                            <p:strVal val="#ppt_x"/>
                                          </p:val>
                                        </p:tav>
                                      </p:tavLst>
                                    </p:anim>
                                    <p:anim calcmode="lin" valueType="num">
                                      <p:cBhvr additive="base">
                                        <p:cTn id="119"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3" grpId="0"/>
      <p:bldP spid="30" grpId="0"/>
      <p:bldP spid="47" grpId="0"/>
      <p:bldP spid="49" grpId="0"/>
      <p:bldP spid="51" grpId="0"/>
      <p:bldP spid="53" grpId="0"/>
      <p:bldP spid="55" grpId="0"/>
      <p:bldP spid="32" grpId="0"/>
      <p:bldP spid="37" grpId="0"/>
      <p:bldP spid="38"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189F1EC6-7F2C-A85E-DA57-BE65282002C1}"/>
              </a:ext>
            </a:extLst>
          </p:cNvPr>
          <p:cNvPicPr>
            <a:picLocks noGrp="1" noChangeAspect="1"/>
          </p:cNvPicPr>
          <p:nvPr>
            <p:ph idx="1"/>
          </p:nvPr>
        </p:nvPicPr>
        <p:blipFill>
          <a:blip r:embed="rId3"/>
          <a:stretch>
            <a:fillRect/>
          </a:stretch>
        </p:blipFill>
        <p:spPr>
          <a:xfrm>
            <a:off x="2238817" y="548640"/>
            <a:ext cx="10152767" cy="7132320"/>
          </a:xfrm>
          <a:prstGeom prst="rect">
            <a:avLst/>
          </a:prstGeom>
        </p:spPr>
      </p:pic>
      <p:grpSp>
        <p:nvGrpSpPr>
          <p:cNvPr id="2" name="Group 1">
            <a:extLst>
              <a:ext uri="{FF2B5EF4-FFF2-40B4-BE49-F238E27FC236}">
                <a16:creationId xmlns:a16="http://schemas.microsoft.com/office/drawing/2014/main" id="{7672818C-12F3-30A7-72D6-19145AFDEBA2}"/>
              </a:ext>
            </a:extLst>
          </p:cNvPr>
          <p:cNvGrpSpPr/>
          <p:nvPr/>
        </p:nvGrpSpPr>
        <p:grpSpPr>
          <a:xfrm>
            <a:off x="10972801" y="7606115"/>
            <a:ext cx="2591913" cy="481557"/>
            <a:chOff x="5179092" y="5483822"/>
            <a:chExt cx="3294001" cy="612000"/>
          </a:xfrm>
        </p:grpSpPr>
        <p:pic>
          <p:nvPicPr>
            <p:cNvPr id="3" name="Picture 2">
              <a:extLst>
                <a:ext uri="{FF2B5EF4-FFF2-40B4-BE49-F238E27FC236}">
                  <a16:creationId xmlns:a16="http://schemas.microsoft.com/office/drawing/2014/main" id="{FE4D244B-E40C-1882-1645-FCE4B80272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4DD3DC3-FC07-4555-F70D-7ACE7ED923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98972145"/>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BD1E-9331-E470-F3C3-DEE2B260C76A}"/>
              </a:ext>
            </a:extLst>
          </p:cNvPr>
          <p:cNvSpPr>
            <a:spLocks noGrp="1"/>
          </p:cNvSpPr>
          <p:nvPr>
            <p:ph type="title"/>
          </p:nvPr>
        </p:nvSpPr>
        <p:spPr>
          <a:xfrm>
            <a:off x="1005840" y="151904"/>
            <a:ext cx="12618720" cy="623350"/>
          </a:xfrm>
        </p:spPr>
        <p:txBody>
          <a:bodyPr>
            <a:normAutofit fontScale="90000"/>
          </a:bodyPr>
          <a:lstStyle/>
          <a:p>
            <a:pPr algn="ctr"/>
            <a:r>
              <a:rPr lang="el"/>
              <a:t>Πυλώνες Ψυχικής Υγείας</a:t>
            </a:r>
            <a:endParaRPr lang="et-EE"/>
          </a:p>
        </p:txBody>
      </p:sp>
      <p:pic>
        <p:nvPicPr>
          <p:cNvPr id="4" name="Content Placeholder 3">
            <a:extLst>
              <a:ext uri="{FF2B5EF4-FFF2-40B4-BE49-F238E27FC236}">
                <a16:creationId xmlns:a16="http://schemas.microsoft.com/office/drawing/2014/main" id="{8B0A3FFC-389F-E521-607A-FEA9B55E2AFE}"/>
              </a:ext>
            </a:extLst>
          </p:cNvPr>
          <p:cNvPicPr>
            <a:picLocks noGrp="1" noChangeAspect="1"/>
          </p:cNvPicPr>
          <p:nvPr>
            <p:ph sz="half" idx="1"/>
          </p:nvPr>
        </p:nvPicPr>
        <p:blipFill>
          <a:blip r:embed="rId2"/>
          <a:stretch>
            <a:fillRect/>
          </a:stretch>
        </p:blipFill>
        <p:spPr>
          <a:xfrm>
            <a:off x="440631" y="53962"/>
            <a:ext cx="3163960" cy="7902186"/>
          </a:xfrm>
          <a:prstGeom prst="rect">
            <a:avLst/>
          </a:prstGeom>
        </p:spPr>
      </p:pic>
      <p:pic>
        <p:nvPicPr>
          <p:cNvPr id="2050" name="Picture 2" descr="Συμβουλές για τη διαχείριση του άγχους">
            <a:extLst>
              <a:ext uri="{FF2B5EF4-FFF2-40B4-BE49-F238E27FC236}">
                <a16:creationId xmlns:a16="http://schemas.microsoft.com/office/drawing/2014/main" id="{E8CE1BE9-453A-5AA8-DCE9-B3C4600F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839" y="775255"/>
            <a:ext cx="6595607" cy="65956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berman Lab : Scicomm Media: Amazon.co.uk: Ακουστικά Βιβλία &amp; Πρωτότυπα">
            <a:extLst>
              <a:ext uri="{FF2B5EF4-FFF2-40B4-BE49-F238E27FC236}">
                <a16:creationId xmlns:a16="http://schemas.microsoft.com/office/drawing/2014/main" id="{C073DBE4-9304-26AC-C751-2CFE373B8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629" y="5547029"/>
            <a:ext cx="2682571" cy="268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86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078-A210-3EA9-7B0A-82B9196D6DAD}"/>
              </a:ext>
            </a:extLst>
          </p:cNvPr>
          <p:cNvSpPr>
            <a:spLocks noGrp="1"/>
          </p:cNvSpPr>
          <p:nvPr>
            <p:ph type="title"/>
          </p:nvPr>
        </p:nvSpPr>
        <p:spPr/>
        <p:txBody>
          <a:bodyPr/>
          <a:lstStyle/>
          <a:p>
            <a:r>
              <a:rPr lang="el"/>
              <a:t>Φυσιολογικός αναστεναγμός</a:t>
            </a:r>
            <a:endParaRPr lang="et-EE"/>
          </a:p>
        </p:txBody>
      </p:sp>
      <p:sp>
        <p:nvSpPr>
          <p:cNvPr id="5" name="Text Placeholder 4">
            <a:extLst>
              <a:ext uri="{FF2B5EF4-FFF2-40B4-BE49-F238E27FC236}">
                <a16:creationId xmlns:a16="http://schemas.microsoft.com/office/drawing/2014/main" id="{99F6D8F1-5CD7-E2A9-AD42-7E24A0E7D917}"/>
              </a:ext>
            </a:extLst>
          </p:cNvPr>
          <p:cNvSpPr>
            <a:spLocks noGrp="1"/>
          </p:cNvSpPr>
          <p:nvPr>
            <p:ph type="body" sz="half" idx="2"/>
          </p:nvPr>
        </p:nvSpPr>
        <p:spPr/>
        <p:txBody>
          <a:bodyPr/>
          <a:lstStyle/>
          <a:p>
            <a:r>
              <a:rPr lang="el" b="0" i="0">
                <a:solidFill>
                  <a:srgbClr val="202124"/>
                </a:solidFill>
                <a:effectLst/>
                <a:latin typeface="Google Sans"/>
              </a:rPr>
              <a:t>Ο «φυσιολογικός αναστεναγμός» είναι </a:t>
            </a:r>
            <a:r>
              <a:rPr lang="el" b="0" i="0">
                <a:solidFill>
                  <a:srgbClr val="040C28"/>
                </a:solidFill>
                <a:effectLst/>
                <a:latin typeface="Google Sans"/>
              </a:rPr>
              <a:t>ένα παράδειγμα τεχνικής διαχείρισης του στρες από κάτω προς τα πάνω που μπορεί να χρησιμοποιηθεί έντονα για τη μείωση του στρες ή του άγχους</a:t>
            </a:r>
            <a:r>
              <a:rPr lang="el" b="0" i="0">
                <a:solidFill>
                  <a:srgbClr val="202124"/>
                </a:solidFill>
                <a:effectLst/>
                <a:latin typeface="Google Sans"/>
              </a:rPr>
              <a:t>. Για να εξασκηθείτε στον φυσιολογικό αναστεναγμό, λάβετε μια εισπνοή, αλλά πριν φτάσετε στην κορυφή, πάρτε άλλη μια εισπνοή. Στη συνέχεια, διώξτε όλο τον αέρα σας με μια εκπνοή.</a:t>
            </a:r>
            <a:endParaRPr lang="et-EE"/>
          </a:p>
        </p:txBody>
      </p:sp>
      <p:pic>
        <p:nvPicPr>
          <p:cNvPr id="7" name="STRESSED_ DO THIS! w_ Dr. Andrew Huberman #shorts">
            <a:hlinkClick r:id="" action="ppaction://media"/>
            <a:extLst>
              <a:ext uri="{FF2B5EF4-FFF2-40B4-BE49-F238E27FC236}">
                <a16:creationId xmlns:a16="http://schemas.microsoft.com/office/drawing/2014/main" id="{F64669B4-1AD7-E2E3-E411-E284745E4B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083296" y="242169"/>
            <a:ext cx="4462272" cy="7932355"/>
          </a:xfrm>
        </p:spPr>
      </p:pic>
    </p:spTree>
    <p:extLst>
      <p:ext uri="{BB962C8B-B14F-4D97-AF65-F5344CB8AC3E}">
        <p14:creationId xmlns:p14="http://schemas.microsoft.com/office/powerpoint/2010/main" val="1330203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50"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92</a:t>
            </a:fld>
            <a:endParaRPr lang="en-US" sz="1693"/>
          </a:p>
        </p:txBody>
      </p:sp>
      <p:sp>
        <p:nvSpPr>
          <p:cNvPr id="6" name="Title 1">
            <a:extLst>
              <a:ext uri="{FF2B5EF4-FFF2-40B4-BE49-F238E27FC236}">
                <a16:creationId xmlns:a16="http://schemas.microsoft.com/office/drawing/2014/main" id="{94F7E1BE-E04F-4976-BEE7-6B1B69F6D8C3}"/>
              </a:ext>
            </a:extLst>
          </p:cNvPr>
          <p:cNvSpPr txBox="1">
            <a:spLocks/>
          </p:cNvSpPr>
          <p:nvPr/>
        </p:nvSpPr>
        <p:spPr>
          <a:xfrm>
            <a:off x="1126610" y="1335125"/>
            <a:ext cx="8041097" cy="575386"/>
          </a:xfrm>
          <a:prstGeom prst="rect">
            <a:avLst/>
          </a:prstGeom>
        </p:spPr>
        <p:txBody>
          <a:bodyPr vert="horz" wrap="none" lIns="0" tIns="0" rIns="0" bIns="0" rtlCol="0" anchor="t" anchorCtr="0">
            <a:normAutofit/>
          </a:bodyPr>
          <a:lstStyle/>
          <a:p>
            <a:pPr defTabSz="1097280">
              <a:spcBef>
                <a:spcPct val="0"/>
              </a:spcBef>
            </a:pPr>
            <a:r>
              <a:rPr lang="el" sz="3360" b="1" cap="all" spc="90">
                <a:solidFill>
                  <a:srgbClr val="44546A">
                    <a:lumMod val="10000"/>
                  </a:srgbClr>
                </a:solidFill>
                <a:latin typeface="Arial Narrow"/>
                <a:cs typeface="Arial Narrow"/>
              </a:rPr>
              <a:t>ΠΕΝΤΕ ΒΗΜΑΤΑ ΓΙΑ ΤΗΝ ΨΥΧΙΚΗ ΕΥΕΞΙΑ </a:t>
            </a:r>
            <a:r>
              <a:rPr lang="el" b="1" i="1" cap="all" spc="90">
                <a:solidFill>
                  <a:srgbClr val="44546A">
                    <a:lumMod val="10000"/>
                  </a:srgbClr>
                </a:solidFill>
                <a:latin typeface="Arial Narrow"/>
                <a:cs typeface="Arial Narrow"/>
              </a:rPr>
              <a:t>ΣΥΝΕΧΙΖΟΝΤΑΙ</a:t>
            </a:r>
            <a:endParaRPr lang="en-US" sz="3360" b="1" i="1" cap="all" spc="90">
              <a:solidFill>
                <a:srgbClr val="44546A">
                  <a:lumMod val="10000"/>
                </a:srgbClr>
              </a:solidFill>
              <a:latin typeface="Arial Narrow"/>
              <a:cs typeface="Arial Narrow"/>
            </a:endParaRPr>
          </a:p>
        </p:txBody>
      </p:sp>
      <p:sp>
        <p:nvSpPr>
          <p:cNvPr id="7" name="Title 1">
            <a:hlinkClick r:id="" action="ppaction://noaction"/>
            <a:extLst>
              <a:ext uri="{FF2B5EF4-FFF2-40B4-BE49-F238E27FC236}">
                <a16:creationId xmlns:a16="http://schemas.microsoft.com/office/drawing/2014/main" id="{BD2C1F48-26E6-4259-ACA1-A5A663AEA645}"/>
              </a:ext>
            </a:extLst>
          </p:cNvPr>
          <p:cNvSpPr txBox="1">
            <a:spLocks/>
          </p:cNvSpPr>
          <p:nvPr/>
        </p:nvSpPr>
        <p:spPr>
          <a:xfrm>
            <a:off x="1126609" y="2064703"/>
            <a:ext cx="2202504" cy="683531"/>
          </a:xfrm>
          <a:prstGeom prst="rect">
            <a:avLst/>
          </a:prstGeom>
        </p:spPr>
        <p:txBody>
          <a:bodyPr vert="horz" wrap="none" lIns="0" tIns="0" rIns="0" bIns="0" rtlCol="0" anchor="t" anchorCtr="0">
            <a:noAutofit/>
          </a:bodyPr>
          <a:lstStyle/>
          <a:p>
            <a:pPr defTabSz="1097280">
              <a:spcBef>
                <a:spcPct val="0"/>
              </a:spcBef>
            </a:pPr>
            <a:r>
              <a:rPr lang="el" sz="3840" b="1" spc="60">
                <a:solidFill>
                  <a:srgbClr val="E60F64"/>
                </a:solidFill>
                <a:latin typeface="Arial Narrow"/>
                <a:cs typeface="Arial Narrow"/>
              </a:rPr>
              <a:t>Συνδεθείτε...</a:t>
            </a:r>
            <a:br>
              <a:rPr lang="en-GB" sz="3840" b="1" spc="60">
                <a:solidFill>
                  <a:srgbClr val="009ED5"/>
                </a:solidFill>
                <a:latin typeface="Arial Narrow"/>
                <a:cs typeface="Arial Narrow"/>
              </a:rPr>
            </a:br>
            <a:r>
              <a:rPr lang="el" sz="3840" b="1" spc="60">
                <a:solidFill>
                  <a:srgbClr val="009ED5"/>
                </a:solidFill>
                <a:latin typeface="Arial Narrow"/>
                <a:cs typeface="Arial Narrow"/>
              </a:rPr>
              <a:t>  </a:t>
            </a:r>
            <a:endParaRPr lang="en-GB" sz="3840" b="1" spc="60">
              <a:solidFill>
                <a:prstClr val="white">
                  <a:lumMod val="50000"/>
                </a:prstClr>
              </a:solidFill>
              <a:latin typeface="Arial Narrow"/>
              <a:cs typeface="Arial Narrow"/>
            </a:endParaRPr>
          </a:p>
        </p:txBody>
      </p:sp>
      <p:sp>
        <p:nvSpPr>
          <p:cNvPr id="8" name="Title 1">
            <a:hlinkClick r:id="" action="ppaction://noaction"/>
            <a:extLst>
              <a:ext uri="{FF2B5EF4-FFF2-40B4-BE49-F238E27FC236}">
                <a16:creationId xmlns:a16="http://schemas.microsoft.com/office/drawing/2014/main" id="{AFE47643-A8D6-432A-929F-22E6C2B641A3}"/>
              </a:ext>
            </a:extLst>
          </p:cNvPr>
          <p:cNvSpPr txBox="1">
            <a:spLocks/>
          </p:cNvSpPr>
          <p:nvPr/>
        </p:nvSpPr>
        <p:spPr>
          <a:xfrm>
            <a:off x="1126614" y="2800460"/>
            <a:ext cx="7521257" cy="1334809"/>
          </a:xfrm>
          <a:prstGeom prst="rect">
            <a:avLst/>
          </a:prstGeom>
        </p:spPr>
        <p:txBody>
          <a:bodyPr vert="horz" wrap="none" lIns="0" tIns="0" rIns="0" bIns="0" rtlCol="0" anchor="t" anchorCtr="0">
            <a:noAutofit/>
          </a:bodyPr>
          <a:lstStyle/>
          <a:p>
            <a:pPr defTabSz="1097280">
              <a:spcBef>
                <a:spcPct val="0"/>
              </a:spcBef>
            </a:pPr>
            <a:r>
              <a:rPr lang="el" sz="2880" b="1" spc="60" dirty="0">
                <a:solidFill>
                  <a:srgbClr val="E60F64"/>
                </a:solidFill>
                <a:latin typeface="Arial Narrow"/>
                <a:cs typeface="Arial Narrow"/>
              </a:rPr>
              <a:t>Συνδεθείτε με τους ανθρώπους γύρω σας, την οικογένειά σας, </a:t>
            </a:r>
            <a:br>
              <a:rPr lang="en-GB" sz="2880" b="1" spc="60" dirty="0">
                <a:solidFill>
                  <a:srgbClr val="E60F64"/>
                </a:solidFill>
                <a:latin typeface="Arial Narrow"/>
                <a:cs typeface="Arial Narrow"/>
              </a:rPr>
            </a:br>
            <a:r>
              <a:rPr lang="el" sz="2880" b="1" spc="60" dirty="0">
                <a:solidFill>
                  <a:srgbClr val="E60F64"/>
                </a:solidFill>
                <a:latin typeface="Arial Narrow"/>
                <a:cs typeface="Arial Narrow"/>
              </a:rPr>
              <a:t>τους φίλους, τους συναδέλφους και τους γείτονές σας. Αφιερώστε χρόνο</a:t>
            </a:r>
            <a:br>
              <a:rPr lang="en-GB" sz="2880" b="1" spc="60" dirty="0">
                <a:solidFill>
                  <a:srgbClr val="E60F64"/>
                </a:solidFill>
                <a:latin typeface="Arial Narrow"/>
                <a:cs typeface="Arial Narrow"/>
              </a:rPr>
            </a:br>
            <a:r>
              <a:rPr lang="el" sz="2880" b="1" spc="60" dirty="0">
                <a:solidFill>
                  <a:srgbClr val="E60F64"/>
                </a:solidFill>
                <a:latin typeface="Arial Narrow"/>
                <a:cs typeface="Arial Narrow"/>
              </a:rPr>
              <a:t>στην ανάπτυξη αυτών των σχέσεων.</a:t>
            </a:r>
          </a:p>
        </p:txBody>
      </p:sp>
      <p:sp>
        <p:nvSpPr>
          <p:cNvPr id="11" name="Title 1">
            <a:hlinkClick r:id="" action="ppaction://noaction"/>
            <a:extLst>
              <a:ext uri="{FF2B5EF4-FFF2-40B4-BE49-F238E27FC236}">
                <a16:creationId xmlns:a16="http://schemas.microsoft.com/office/drawing/2014/main" id="{201ACDBF-9DDF-4548-8E9D-73E8BB23D112}"/>
              </a:ext>
            </a:extLst>
          </p:cNvPr>
          <p:cNvSpPr txBox="1">
            <a:spLocks/>
          </p:cNvSpPr>
          <p:nvPr/>
        </p:nvSpPr>
        <p:spPr>
          <a:xfrm>
            <a:off x="1126611" y="4341686"/>
            <a:ext cx="2406642" cy="683531"/>
          </a:xfrm>
          <a:prstGeom prst="rect">
            <a:avLst/>
          </a:prstGeom>
        </p:spPr>
        <p:txBody>
          <a:bodyPr vert="horz" wrap="none" lIns="0" tIns="0" rIns="0" bIns="0" rtlCol="0" anchor="t" anchorCtr="0">
            <a:noAutofit/>
          </a:bodyPr>
          <a:lstStyle/>
          <a:p>
            <a:pPr defTabSz="1097280">
              <a:spcBef>
                <a:spcPct val="0"/>
              </a:spcBef>
            </a:pPr>
            <a:r>
              <a:rPr lang="el" sz="3840" b="1" spc="60">
                <a:solidFill>
                  <a:srgbClr val="229FB8"/>
                </a:solidFill>
                <a:latin typeface="Arial Narrow"/>
                <a:cs typeface="Arial Narrow"/>
              </a:rPr>
              <a:t>Να είστε δραστήριοι...</a:t>
            </a:r>
            <a:br>
              <a:rPr lang="en-GB" sz="3840" b="1" spc="60">
                <a:solidFill>
                  <a:srgbClr val="E60F64"/>
                </a:solidFill>
                <a:latin typeface="Arial Narrow"/>
                <a:cs typeface="Arial Narrow"/>
              </a:rPr>
            </a:br>
            <a:br>
              <a:rPr lang="en-GB" sz="3840" b="1" spc="60">
                <a:solidFill>
                  <a:srgbClr val="009ED5"/>
                </a:solidFill>
                <a:latin typeface="Arial Narrow"/>
                <a:cs typeface="Arial Narrow"/>
              </a:rPr>
            </a:br>
            <a:r>
              <a:rPr lang="el" sz="3840" b="1" spc="60">
                <a:solidFill>
                  <a:srgbClr val="009ED5"/>
                </a:solidFill>
                <a:latin typeface="Arial Narrow"/>
                <a:cs typeface="Arial Narrow"/>
              </a:rPr>
              <a:t>  </a:t>
            </a:r>
            <a:endParaRPr lang="en-GB" sz="3840" b="1" spc="60">
              <a:solidFill>
                <a:prstClr val="white">
                  <a:lumMod val="50000"/>
                </a:prstClr>
              </a:solidFill>
              <a:latin typeface="Arial Narrow"/>
              <a:cs typeface="Arial Narrow"/>
            </a:endParaRPr>
          </a:p>
        </p:txBody>
      </p:sp>
      <p:sp>
        <p:nvSpPr>
          <p:cNvPr id="12" name="Title 1">
            <a:hlinkClick r:id="" action="ppaction://noaction"/>
            <a:extLst>
              <a:ext uri="{FF2B5EF4-FFF2-40B4-BE49-F238E27FC236}">
                <a16:creationId xmlns:a16="http://schemas.microsoft.com/office/drawing/2014/main" id="{2B82B3D2-5085-4EC3-9331-104E8F5C534C}"/>
              </a:ext>
            </a:extLst>
          </p:cNvPr>
          <p:cNvSpPr txBox="1">
            <a:spLocks/>
          </p:cNvSpPr>
          <p:nvPr/>
        </p:nvSpPr>
        <p:spPr>
          <a:xfrm>
            <a:off x="1126614" y="5077440"/>
            <a:ext cx="7521257" cy="1462783"/>
          </a:xfrm>
          <a:prstGeom prst="rect">
            <a:avLst/>
          </a:prstGeom>
        </p:spPr>
        <p:txBody>
          <a:bodyPr vert="horz" wrap="none" lIns="0" tIns="0" rIns="0" bIns="0" rtlCol="0" anchor="t" anchorCtr="0">
            <a:noAutofit/>
          </a:bodyPr>
          <a:lstStyle/>
          <a:p>
            <a:pPr defTabSz="1097280">
              <a:spcBef>
                <a:spcPct val="0"/>
              </a:spcBef>
            </a:pPr>
            <a:r>
              <a:rPr lang="el" sz="2880" b="1" spc="60">
                <a:solidFill>
                  <a:srgbClr val="229FB8"/>
                </a:solidFill>
                <a:latin typeface="Arial Narrow"/>
                <a:cs typeface="Arial Narrow"/>
              </a:rPr>
              <a:t>Δεν χρειάζεται να πάτε στο γυμναστήριο. Κάντε μια βόλτα, κάντε</a:t>
            </a:r>
            <a:br>
              <a:rPr lang="en-GB" sz="2880" b="1" spc="60">
                <a:solidFill>
                  <a:srgbClr val="229FB8"/>
                </a:solidFill>
                <a:latin typeface="Arial Narrow"/>
                <a:cs typeface="Arial Narrow"/>
              </a:rPr>
            </a:br>
            <a:r>
              <a:rPr lang="el" sz="2880" b="1" spc="60">
                <a:solidFill>
                  <a:srgbClr val="229FB8"/>
                </a:solidFill>
                <a:latin typeface="Arial Narrow"/>
                <a:cs typeface="Arial Narrow"/>
              </a:rPr>
              <a:t>ποδήλατο ή παίξτε ένα παιχνίδι ποδοσφαίρου. Βρείτε μια δραστηριότητα</a:t>
            </a:r>
            <a:br>
              <a:rPr lang="en-GB" sz="2880" b="1" spc="60">
                <a:solidFill>
                  <a:srgbClr val="229FB8"/>
                </a:solidFill>
                <a:latin typeface="Arial Narrow"/>
                <a:cs typeface="Arial Narrow"/>
              </a:rPr>
            </a:br>
            <a:r>
              <a:rPr lang="el" sz="2880" b="1" spc="60">
                <a:solidFill>
                  <a:srgbClr val="229FB8"/>
                </a:solidFill>
                <a:latin typeface="Arial Narrow"/>
                <a:cs typeface="Arial Narrow"/>
              </a:rPr>
              <a:t>που σας αρέσει και κάντε την μέρος της ζωής σας.</a:t>
            </a:r>
          </a:p>
        </p:txBody>
      </p:sp>
      <p:pic>
        <p:nvPicPr>
          <p:cNvPr id="3" name="Picture 2">
            <a:extLst>
              <a:ext uri="{FF2B5EF4-FFF2-40B4-BE49-F238E27FC236}">
                <a16:creationId xmlns:a16="http://schemas.microsoft.com/office/drawing/2014/main" id="{B25C0730-590A-432B-A2BE-78A7A207FE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83909" y="1216371"/>
            <a:ext cx="2791056" cy="2032819"/>
          </a:xfrm>
          <a:prstGeom prst="roundRect">
            <a:avLst>
              <a:gd name="adj" fmla="val 3965"/>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2790951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11">
            <a:extLst>
              <a:ext uri="{FF2B5EF4-FFF2-40B4-BE49-F238E27FC236}">
                <a16:creationId xmlns:a16="http://schemas.microsoft.com/office/drawing/2014/main" id="{0AD0B098-C549-4936-9483-484892AF0A3D}"/>
              </a:ext>
            </a:extLst>
          </p:cNvPr>
          <p:cNvSpPr txBox="1">
            <a:spLocks/>
          </p:cNvSpPr>
          <p:nvPr/>
        </p:nvSpPr>
        <p:spPr>
          <a:xfrm>
            <a:off x="10181150" y="7508646"/>
            <a:ext cx="605041" cy="437722"/>
          </a:xfrm>
          <a:prstGeom prst="rect">
            <a:avLst/>
          </a:prstGeom>
          <a:ln>
            <a:noFill/>
          </a:ln>
        </p:spPr>
        <p:txBody>
          <a:bodyPr vert="horz" lIns="55291" tIns="27646" rIns="55291" bIns="27646" rtlCol="0" anchor="ctr"/>
          <a:lstStyle>
            <a:lvl1pPr algn="r">
              <a:defRPr sz="2800" b="1" i="0">
                <a:solidFill>
                  <a:srgbClr val="FFFFFF"/>
                </a:solidFill>
                <a:latin typeface="Arial Narrow"/>
                <a:cs typeface="Arial Narrow"/>
              </a:defRPr>
            </a:lvl1pPr>
          </a:lstStyle>
          <a:p>
            <a:pPr defTabSz="1097280">
              <a:defRPr/>
            </a:pPr>
            <a:fld id="{5FD45250-8870-034C-95D8-56645336F5DB}" type="slidenum">
              <a:rPr lang="en-US" sz="1693"/>
              <a:pPr defTabSz="1097280">
                <a:defRPr/>
              </a:pPr>
              <a:t>93</a:t>
            </a:fld>
            <a:endParaRPr lang="en-US" sz="1693"/>
          </a:p>
        </p:txBody>
      </p:sp>
      <p:pic>
        <p:nvPicPr>
          <p:cNvPr id="28" name="Picture 27" descr="arrow-forward.png">
            <a:hlinkClick r:id="" action="ppaction://hlinkshowjump?jump=nextslide"/>
            <a:extLst>
              <a:ext uri="{FF2B5EF4-FFF2-40B4-BE49-F238E27FC236}">
                <a16:creationId xmlns:a16="http://schemas.microsoft.com/office/drawing/2014/main" id="{41232AE6-9590-41B3-9BFD-6D6FE7C5A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92330" y="7539898"/>
            <a:ext cx="358568" cy="379224"/>
          </a:xfrm>
          <a:prstGeom prst="rect">
            <a:avLst/>
          </a:prstGeom>
        </p:spPr>
      </p:pic>
      <p:pic>
        <p:nvPicPr>
          <p:cNvPr id="29" name="Picture 28" descr="arrow-forward.png">
            <a:hlinkClick r:id="rId4" action="ppaction://hlinksldjump"/>
            <a:extLst>
              <a:ext uri="{FF2B5EF4-FFF2-40B4-BE49-F238E27FC236}">
                <a16:creationId xmlns:a16="http://schemas.microsoft.com/office/drawing/2014/main" id="{23ACCA93-15A6-420F-BB13-9101C41771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2186" y="7539898"/>
            <a:ext cx="358568" cy="379224"/>
          </a:xfrm>
          <a:prstGeom prst="rect">
            <a:avLst/>
          </a:prstGeom>
        </p:spPr>
      </p:pic>
      <p:sp>
        <p:nvSpPr>
          <p:cNvPr id="6" name="Title 1">
            <a:extLst>
              <a:ext uri="{FF2B5EF4-FFF2-40B4-BE49-F238E27FC236}">
                <a16:creationId xmlns:a16="http://schemas.microsoft.com/office/drawing/2014/main" id="{94F7E1BE-E04F-4976-BEE7-6B1B69F6D8C3}"/>
              </a:ext>
            </a:extLst>
          </p:cNvPr>
          <p:cNvSpPr txBox="1">
            <a:spLocks/>
          </p:cNvSpPr>
          <p:nvPr/>
        </p:nvSpPr>
        <p:spPr>
          <a:xfrm>
            <a:off x="2071786" y="1335125"/>
            <a:ext cx="8237543" cy="575386"/>
          </a:xfrm>
          <a:prstGeom prst="rect">
            <a:avLst/>
          </a:prstGeom>
        </p:spPr>
        <p:txBody>
          <a:bodyPr vert="horz" wrap="none" lIns="0" tIns="0" rIns="0" bIns="0" rtlCol="0" anchor="t" anchorCtr="0">
            <a:normAutofit/>
          </a:bodyPr>
          <a:lstStyle/>
          <a:p>
            <a:pPr defTabSz="1097280">
              <a:spcBef>
                <a:spcPct val="0"/>
              </a:spcBef>
            </a:pPr>
            <a:r>
              <a:rPr lang="el" sz="3360" b="1" cap="all" spc="90">
                <a:solidFill>
                  <a:srgbClr val="44546A">
                    <a:lumMod val="10000"/>
                  </a:srgbClr>
                </a:solidFill>
                <a:latin typeface="Arial Narrow"/>
                <a:cs typeface="Arial Narrow"/>
              </a:rPr>
              <a:t>ΠΕΝΤΕ ΒΗΜΑΤΑ ΓΙΑ ΤΗΝ ΨΥΧΙΚΗ ΕΥΕΞΙΑ </a:t>
            </a:r>
            <a:r>
              <a:rPr lang="el" b="1" i="1" cap="all" spc="90">
                <a:solidFill>
                  <a:srgbClr val="44546A">
                    <a:lumMod val="10000"/>
                  </a:srgbClr>
                </a:solidFill>
                <a:latin typeface="Arial Narrow"/>
                <a:cs typeface="Arial Narrow"/>
              </a:rPr>
              <a:t>ΣΥΝΕΧΙΖΟΝΤΑΙ</a:t>
            </a:r>
            <a:endParaRPr lang="en-US" sz="3360" b="1" i="1" cap="all" spc="90">
              <a:solidFill>
                <a:srgbClr val="44546A">
                  <a:lumMod val="10000"/>
                </a:srgbClr>
              </a:solidFill>
              <a:latin typeface="Arial Narrow"/>
              <a:cs typeface="Arial Narrow"/>
            </a:endParaRPr>
          </a:p>
        </p:txBody>
      </p:sp>
      <p:sp>
        <p:nvSpPr>
          <p:cNvPr id="7" name="Title 1">
            <a:hlinkClick r:id="" action="ppaction://noaction"/>
            <a:extLst>
              <a:ext uri="{FF2B5EF4-FFF2-40B4-BE49-F238E27FC236}">
                <a16:creationId xmlns:a16="http://schemas.microsoft.com/office/drawing/2014/main" id="{BD2C1F48-26E6-4259-ACA1-A5A663AEA645}"/>
              </a:ext>
            </a:extLst>
          </p:cNvPr>
          <p:cNvSpPr txBox="1">
            <a:spLocks/>
          </p:cNvSpPr>
          <p:nvPr/>
        </p:nvSpPr>
        <p:spPr>
          <a:xfrm>
            <a:off x="4291863" y="2062435"/>
            <a:ext cx="3235988" cy="735757"/>
          </a:xfrm>
          <a:prstGeom prst="rect">
            <a:avLst/>
          </a:prstGeom>
        </p:spPr>
        <p:txBody>
          <a:bodyPr vert="horz" wrap="none" lIns="0" tIns="0" rIns="0" bIns="0" rtlCol="0" anchor="t" anchorCtr="0">
            <a:noAutofit/>
          </a:bodyPr>
          <a:lstStyle/>
          <a:p>
            <a:pPr defTabSz="1097280">
              <a:spcBef>
                <a:spcPct val="0"/>
              </a:spcBef>
            </a:pPr>
            <a:r>
              <a:rPr lang="el" sz="3840" b="1" spc="60">
                <a:solidFill>
                  <a:srgbClr val="F9990B"/>
                </a:solidFill>
                <a:latin typeface="Arial Narrow"/>
                <a:cs typeface="Arial Narrow"/>
              </a:rPr>
              <a:t>Συνέχισε να μαθαίνεις...</a:t>
            </a:r>
            <a:br>
              <a:rPr lang="en-GB" sz="3840" b="1" spc="60">
                <a:solidFill>
                  <a:srgbClr val="009ED5"/>
                </a:solidFill>
                <a:latin typeface="Arial Narrow"/>
                <a:cs typeface="Arial Narrow"/>
              </a:rPr>
            </a:br>
            <a:r>
              <a:rPr lang="el" sz="3840" b="1" spc="60">
                <a:solidFill>
                  <a:srgbClr val="009ED5"/>
                </a:solidFill>
                <a:latin typeface="Arial Narrow"/>
                <a:cs typeface="Arial Narrow"/>
              </a:rPr>
              <a:t>  </a:t>
            </a:r>
            <a:endParaRPr lang="en-GB" sz="3840" b="1" spc="60">
              <a:solidFill>
                <a:prstClr val="white">
                  <a:lumMod val="50000"/>
                </a:prstClr>
              </a:solidFill>
              <a:latin typeface="Arial Narrow"/>
              <a:cs typeface="Arial Narrow"/>
            </a:endParaRPr>
          </a:p>
        </p:txBody>
      </p:sp>
      <p:sp>
        <p:nvSpPr>
          <p:cNvPr id="8" name="Title 1">
            <a:hlinkClick r:id="" action="ppaction://noaction"/>
            <a:extLst>
              <a:ext uri="{FF2B5EF4-FFF2-40B4-BE49-F238E27FC236}">
                <a16:creationId xmlns:a16="http://schemas.microsoft.com/office/drawing/2014/main" id="{AFE47643-A8D6-432A-929F-22E6C2B641A3}"/>
              </a:ext>
            </a:extLst>
          </p:cNvPr>
          <p:cNvSpPr txBox="1">
            <a:spLocks/>
          </p:cNvSpPr>
          <p:nvPr/>
        </p:nvSpPr>
        <p:spPr>
          <a:xfrm>
            <a:off x="4291871" y="2730090"/>
            <a:ext cx="9768629" cy="1353905"/>
          </a:xfrm>
          <a:prstGeom prst="rect">
            <a:avLst/>
          </a:prstGeom>
        </p:spPr>
        <p:txBody>
          <a:bodyPr vert="horz" wrap="none" lIns="0" tIns="0" rIns="0" bIns="0" rtlCol="0" anchor="t" anchorCtr="0">
            <a:noAutofit/>
          </a:bodyPr>
          <a:lstStyle/>
          <a:p>
            <a:pPr defTabSz="1097280">
              <a:spcBef>
                <a:spcPct val="0"/>
              </a:spcBef>
            </a:pPr>
            <a:r>
              <a:rPr lang="el" sz="2000" b="1" spc="60" dirty="0">
                <a:solidFill>
                  <a:srgbClr val="F9990B"/>
                </a:solidFill>
                <a:latin typeface="Arial Narrow"/>
                <a:cs typeface="Arial Narrow"/>
              </a:rPr>
              <a:t>Η εκμάθηση νέων δεξιοτήτων μπορεί να σας δώσει μια αίσθηση επιτυχίας και μια νέα</a:t>
            </a:r>
            <a:br>
              <a:rPr lang="en-GB" sz="2000" b="1" spc="60" dirty="0">
                <a:solidFill>
                  <a:srgbClr val="F9990B"/>
                </a:solidFill>
                <a:latin typeface="Arial Narrow"/>
                <a:cs typeface="Arial Narrow"/>
              </a:rPr>
            </a:br>
            <a:r>
              <a:rPr lang="el" sz="2000" b="1" spc="60" dirty="0">
                <a:solidFill>
                  <a:srgbClr val="F9990B"/>
                </a:solidFill>
                <a:latin typeface="Arial Narrow"/>
                <a:cs typeface="Arial Narrow"/>
              </a:rPr>
              <a:t>αυτοπεποίθηση. Γιατί λοιπόν να μην εγγραφείτε σε αυτό το μάθημα μαγειρικής, να αρχίσετε</a:t>
            </a:r>
            <a:br>
              <a:rPr lang="en-GB" sz="2000" b="1" spc="60" dirty="0">
                <a:solidFill>
                  <a:srgbClr val="F9990B"/>
                </a:solidFill>
                <a:latin typeface="Arial Narrow"/>
                <a:cs typeface="Arial Narrow"/>
              </a:rPr>
            </a:br>
            <a:r>
              <a:rPr lang="el" sz="2000" b="1" spc="60" dirty="0">
                <a:solidFill>
                  <a:srgbClr val="F9990B"/>
                </a:solidFill>
                <a:latin typeface="Arial Narrow"/>
                <a:cs typeface="Arial Narrow"/>
              </a:rPr>
              <a:t>να μαθαίνετε να παίζετε ένα μουσικό όργανο ή να μάθετε πώς να φτιάξετε το ποδήλατό σας;</a:t>
            </a:r>
          </a:p>
        </p:txBody>
      </p:sp>
      <p:sp>
        <p:nvSpPr>
          <p:cNvPr id="11" name="Title 1">
            <a:hlinkClick r:id="" action="ppaction://noaction"/>
            <a:extLst>
              <a:ext uri="{FF2B5EF4-FFF2-40B4-BE49-F238E27FC236}">
                <a16:creationId xmlns:a16="http://schemas.microsoft.com/office/drawing/2014/main" id="{201ACDBF-9DDF-4548-8E9D-73E8BB23D112}"/>
              </a:ext>
            </a:extLst>
          </p:cNvPr>
          <p:cNvSpPr txBox="1">
            <a:spLocks/>
          </p:cNvSpPr>
          <p:nvPr/>
        </p:nvSpPr>
        <p:spPr>
          <a:xfrm>
            <a:off x="4291871" y="4304019"/>
            <a:ext cx="3350813" cy="735757"/>
          </a:xfrm>
          <a:prstGeom prst="rect">
            <a:avLst/>
          </a:prstGeom>
        </p:spPr>
        <p:txBody>
          <a:bodyPr vert="horz" wrap="none" lIns="0" tIns="0" rIns="0" bIns="0" rtlCol="0" anchor="t" anchorCtr="0">
            <a:noAutofit/>
          </a:bodyPr>
          <a:lstStyle/>
          <a:p>
            <a:pPr defTabSz="1097280">
              <a:spcBef>
                <a:spcPct val="0"/>
              </a:spcBef>
            </a:pPr>
            <a:r>
              <a:rPr lang="el" sz="3840" b="1" spc="60">
                <a:solidFill>
                  <a:srgbClr val="A51982"/>
                </a:solidFill>
                <a:latin typeface="Arial Narrow"/>
                <a:cs typeface="Arial Narrow"/>
              </a:rPr>
              <a:t>Δώστε στους άλλους...</a:t>
            </a:r>
            <a:br>
              <a:rPr lang="en-GB" sz="3840" b="1" spc="60">
                <a:solidFill>
                  <a:srgbClr val="E60F64"/>
                </a:solidFill>
                <a:latin typeface="Arial Narrow"/>
                <a:cs typeface="Arial Narrow"/>
              </a:rPr>
            </a:br>
            <a:br>
              <a:rPr lang="en-GB" sz="3840" b="1" spc="60">
                <a:solidFill>
                  <a:srgbClr val="009ED5"/>
                </a:solidFill>
                <a:latin typeface="Arial Narrow"/>
                <a:cs typeface="Arial Narrow"/>
              </a:rPr>
            </a:br>
            <a:r>
              <a:rPr lang="el" sz="3840" b="1" spc="60">
                <a:solidFill>
                  <a:srgbClr val="009ED5"/>
                </a:solidFill>
                <a:latin typeface="Arial Narrow"/>
                <a:cs typeface="Arial Narrow"/>
              </a:rPr>
              <a:t>  </a:t>
            </a:r>
            <a:endParaRPr lang="en-GB" sz="3840" b="1" spc="60">
              <a:solidFill>
                <a:prstClr val="white">
                  <a:lumMod val="50000"/>
                </a:prstClr>
              </a:solidFill>
              <a:latin typeface="Arial Narrow"/>
              <a:cs typeface="Arial Narrow"/>
            </a:endParaRPr>
          </a:p>
        </p:txBody>
      </p:sp>
      <p:sp>
        <p:nvSpPr>
          <p:cNvPr id="12" name="Title 1">
            <a:hlinkClick r:id="" action="ppaction://noaction"/>
            <a:extLst>
              <a:ext uri="{FF2B5EF4-FFF2-40B4-BE49-F238E27FC236}">
                <a16:creationId xmlns:a16="http://schemas.microsoft.com/office/drawing/2014/main" id="{2B82B3D2-5085-4EC3-9331-104E8F5C534C}"/>
              </a:ext>
            </a:extLst>
          </p:cNvPr>
          <p:cNvSpPr txBox="1">
            <a:spLocks/>
          </p:cNvSpPr>
          <p:nvPr/>
        </p:nvSpPr>
        <p:spPr>
          <a:xfrm>
            <a:off x="4291863" y="4968875"/>
            <a:ext cx="9659024" cy="1686143"/>
          </a:xfrm>
          <a:prstGeom prst="rect">
            <a:avLst/>
          </a:prstGeom>
        </p:spPr>
        <p:txBody>
          <a:bodyPr vert="horz" wrap="none" lIns="0" tIns="0" rIns="0" bIns="0" rtlCol="0" anchor="t" anchorCtr="0">
            <a:noAutofit/>
          </a:bodyPr>
          <a:lstStyle/>
          <a:p>
            <a:pPr defTabSz="1097280">
              <a:spcBef>
                <a:spcPct val="0"/>
              </a:spcBef>
            </a:pPr>
            <a:r>
              <a:rPr lang="el" sz="2000" b="1" spc="60" dirty="0">
                <a:solidFill>
                  <a:srgbClr val="A51982"/>
                </a:solidFill>
                <a:latin typeface="Arial Narrow"/>
                <a:cs typeface="Arial Narrow"/>
              </a:rPr>
              <a:t>Ακόμα και η πιο μικρή πράξη μπορεί να μετρήσει, είτε είναι ένα χαμόγελο, ένα ευχαριστώ</a:t>
            </a:r>
            <a:br>
              <a:rPr lang="en-GB" sz="2000" b="1" spc="60" dirty="0">
                <a:solidFill>
                  <a:srgbClr val="A51982"/>
                </a:solidFill>
                <a:latin typeface="Arial Narrow"/>
                <a:cs typeface="Arial Narrow"/>
              </a:rPr>
            </a:br>
            <a:r>
              <a:rPr lang="el" sz="2000" b="1" spc="60" dirty="0">
                <a:solidFill>
                  <a:srgbClr val="A51982"/>
                </a:solidFill>
                <a:latin typeface="Arial Narrow"/>
                <a:cs typeface="Arial Narrow"/>
              </a:rPr>
              <a:t>ή ένας καλός λόγος. Μεγαλύτερες πράξεις, όπως ο εθελοντισμός στο τοπικό κοινοτικό σας</a:t>
            </a:r>
            <a:br>
              <a:rPr lang="en-GB" sz="2000" b="1" spc="60" dirty="0">
                <a:solidFill>
                  <a:srgbClr val="A51982"/>
                </a:solidFill>
                <a:latin typeface="Arial Narrow"/>
                <a:cs typeface="Arial Narrow"/>
              </a:rPr>
            </a:br>
            <a:r>
              <a:rPr lang="el" sz="2000" b="1" spc="60" dirty="0">
                <a:solidFill>
                  <a:srgbClr val="A51982"/>
                </a:solidFill>
                <a:latin typeface="Arial Narrow"/>
                <a:cs typeface="Arial Narrow"/>
              </a:rPr>
              <a:t>κέντρο, μπορούν να βελτιώσουν την ψυχική σας ευεξία και να σας βοηθήσουν</a:t>
            </a:r>
            <a:br>
              <a:rPr lang="en-GB" sz="2000" b="1" spc="60" dirty="0">
                <a:solidFill>
                  <a:srgbClr val="A51982"/>
                </a:solidFill>
                <a:latin typeface="Arial Narrow"/>
                <a:cs typeface="Arial Narrow"/>
              </a:rPr>
            </a:br>
            <a:r>
              <a:rPr lang="el" sz="2000" b="1" spc="60" dirty="0">
                <a:solidFill>
                  <a:srgbClr val="A51982"/>
                </a:solidFill>
                <a:latin typeface="Arial Narrow"/>
                <a:cs typeface="Arial Narrow"/>
              </a:rPr>
              <a:t>να δημιουργήσετε νέα κοινωνικά δίκτυα.</a:t>
            </a:r>
          </a:p>
        </p:txBody>
      </p:sp>
      <p:pic>
        <p:nvPicPr>
          <p:cNvPr id="5" name="Picture 4">
            <a:extLst>
              <a:ext uri="{FF2B5EF4-FFF2-40B4-BE49-F238E27FC236}">
                <a16:creationId xmlns:a16="http://schemas.microsoft.com/office/drawing/2014/main" id="{B3A99561-66DA-4A64-A188-06B00ED2D2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693" y="2280195"/>
            <a:ext cx="4147184" cy="4188656"/>
          </a:xfrm>
          <a:prstGeom prst="roundRect">
            <a:avLst>
              <a:gd name="adj" fmla="val 3500"/>
            </a:avLst>
          </a:prstGeom>
          <a:solidFill>
            <a:srgbClr val="FFFFFF">
              <a:shade val="85000"/>
            </a:srgbClr>
          </a:solidFill>
          <a:ln>
            <a:noFill/>
          </a:ln>
          <a:effectLst>
            <a:glow rad="38100">
              <a:srgbClr val="009ED5">
                <a:alpha val="50000"/>
              </a:srgbClr>
            </a:glow>
          </a:effectLst>
        </p:spPr>
      </p:pic>
    </p:spTree>
    <p:extLst>
      <p:ext uri="{BB962C8B-B14F-4D97-AF65-F5344CB8AC3E}">
        <p14:creationId xmlns:p14="http://schemas.microsoft.com/office/powerpoint/2010/main" val="147319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2000"/>
                            </p:stCondLst>
                            <p:childTnLst>
                              <p:par>
                                <p:cTn id="26" presetID="2" presetClass="entr" presetSubtype="4" accel="50000" decel="5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accel="50000" decel="5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el"/>
              <a:t>Σήμερα (δείτε τι έκανα)</a:t>
            </a:r>
            <a:endParaRPr lang="et-EE"/>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normAutofit/>
          </a:bodyPr>
          <a:lstStyle/>
          <a:p>
            <a:r>
              <a:rPr lang="el"/>
              <a:t>Τι περιμένετε σήμερα</a:t>
            </a:r>
          </a:p>
          <a:p>
            <a:pPr lvl="1"/>
            <a:r>
              <a:rPr lang="el"/>
              <a:t>Ανταποκρίθηκε στις προσδοκίες σας;</a:t>
            </a:r>
          </a:p>
          <a:p>
            <a:r>
              <a:rPr lang="el"/>
              <a:t>Τι γνώσεις έχετε για το θέμα</a:t>
            </a:r>
          </a:p>
          <a:p>
            <a:pPr lvl="1"/>
            <a:r>
              <a:rPr lang="el"/>
              <a:t>Τι ήξερες? Τι σας ενδιαφέρει περισσότερο να μάθετε</a:t>
            </a:r>
          </a:p>
          <a:p>
            <a:r>
              <a:rPr lang="el"/>
              <a:t>Πόσο σίγουροι είστε για αυτό</a:t>
            </a:r>
          </a:p>
          <a:p>
            <a:pPr lvl="1"/>
            <a:r>
              <a:rPr lang="el"/>
              <a:t>Πόσο σίγουροι είστε για τη χρήση αυτού τώρα;</a:t>
            </a:r>
            <a:endParaRPr lang="et-EE"/>
          </a:p>
        </p:txBody>
      </p:sp>
    </p:spTree>
    <p:extLst>
      <p:ext uri="{BB962C8B-B14F-4D97-AF65-F5344CB8AC3E}">
        <p14:creationId xmlns:p14="http://schemas.microsoft.com/office/powerpoint/2010/main" val="20014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C070-BDA2-10E5-FCA5-41E2B24C3B09}"/>
              </a:ext>
            </a:extLst>
          </p:cNvPr>
          <p:cNvSpPr>
            <a:spLocks noGrp="1"/>
          </p:cNvSpPr>
          <p:nvPr>
            <p:ph type="title"/>
          </p:nvPr>
        </p:nvSpPr>
        <p:spPr/>
        <p:txBody>
          <a:bodyPr/>
          <a:lstStyle/>
          <a:p>
            <a:r>
              <a:rPr lang="el"/>
              <a:t>βιβλιογραφικές αναφορές</a:t>
            </a:r>
          </a:p>
        </p:txBody>
      </p:sp>
      <p:sp>
        <p:nvSpPr>
          <p:cNvPr id="3" name="Content Placeholder 2">
            <a:extLst>
              <a:ext uri="{FF2B5EF4-FFF2-40B4-BE49-F238E27FC236}">
                <a16:creationId xmlns:a16="http://schemas.microsoft.com/office/drawing/2014/main" id="{D5835108-F4D4-CC48-F242-F5B619FECEDD}"/>
              </a:ext>
            </a:extLst>
          </p:cNvPr>
          <p:cNvSpPr>
            <a:spLocks noGrp="1"/>
          </p:cNvSpPr>
          <p:nvPr>
            <p:ph idx="1"/>
          </p:nvPr>
        </p:nvSpPr>
        <p:spPr/>
        <p:txBody>
          <a:bodyPr>
            <a:normAutofit fontScale="92500" lnSpcReduction="20000"/>
          </a:bodyPr>
          <a:lstStyle/>
          <a:p>
            <a:r>
              <a:rPr lang="el" err="1"/>
              <a:t>Luchman, J. N., &amp; González-Morales, Μ. G. (2013). Απαιτήσεις, έλεγχος και υποστήριξη: Μια μετα-αναλυτική ανασκόπηση των αλληλεπιδράσεων των χαρακτηριστικών της εργασίας. Εφημερίδα της Ψυχολογίας της Επαγγελματικής Υγείας, 18(1), 37–52. doi:10.1037/a0030541 </a:t>
            </a:r>
          </a:p>
          <a:p>
            <a:r>
              <a:rPr lang="el"/>
              <a:t>Nobles, C. (2022) Άγχος, εξουθένωση και κόπωση ασφάλειας στην ασφάλεια στον κυβερνοχώρο: Ένα πρόβλημα ανθρώπινων παραγόντων, Holistica Journal of Business and Public Administration, Vol. 13, Iss. 1, σ. 49-72</a:t>
            </a:r>
            <a:endParaRPr lang="nb-NO">
              <a:hlinkClick r:id="rId2"/>
            </a:endParaRPr>
          </a:p>
          <a:p>
            <a:r>
              <a:rPr lang="el">
                <a:hlinkClick r:id="rId2"/>
              </a:rPr>
              <a:t>https://sekuro.io/Sekuro_Mental_Health_Cyber_Security_Survey.pdf?utm_source=sekuro&amp;utm_medium=webpage&amp;utm_campaign=cyber_mental_health</a:t>
            </a:r>
            <a:endParaRPr lang="nb-NO"/>
          </a:p>
          <a:p>
            <a:r>
              <a:rPr lang="el"/>
              <a:t>  https://www.healthcareitnews.com/news/concern-cybersecurity-workforce-mental-health-rising</a:t>
            </a:r>
          </a:p>
        </p:txBody>
      </p:sp>
    </p:spTree>
    <p:extLst>
      <p:ext uri="{BB962C8B-B14F-4D97-AF65-F5344CB8AC3E}">
        <p14:creationId xmlns:p14="http://schemas.microsoft.com/office/powerpoint/2010/main" val="1213434144"/>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4546</Words>
  <Application>Microsoft Office PowerPoint</Application>
  <PresentationFormat>Custom</PresentationFormat>
  <Paragraphs>465</Paragraphs>
  <Slides>96</Slides>
  <Notes>34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96</vt:i4>
      </vt:variant>
    </vt:vector>
  </HeadingPairs>
  <TitlesOfParts>
    <vt:vector size="109" baseType="lpstr">
      <vt:lpstr>Arial</vt:lpstr>
      <vt:lpstr>Arial Narrow</vt:lpstr>
      <vt:lpstr>Calibri</vt:lpstr>
      <vt:lpstr>Calibri Light</vt:lpstr>
      <vt:lpstr>Courier New</vt:lpstr>
      <vt:lpstr>fira-sans</vt:lpstr>
      <vt:lpstr>Google Sans</vt:lpstr>
      <vt:lpstr>Open Sans</vt:lpstr>
      <vt:lpstr>Roobert</vt:lpstr>
      <vt:lpstr>Source Sans Pro</vt:lpstr>
      <vt:lpstr>Times New Roman</vt:lpstr>
      <vt:lpstr>Office Theme</vt:lpstr>
      <vt:lpstr>1_Office Theme</vt:lpstr>
      <vt:lpstr>PowerPoint Presentation</vt:lpstr>
      <vt:lpstr>Ευχαριστίες</vt:lpstr>
      <vt:lpstr>Σήμερα</vt:lpstr>
      <vt:lpstr>PowerPoint Presentation</vt:lpstr>
      <vt:lpstr>Ψυχική υγεία</vt:lpstr>
      <vt:lpstr>PowerPoint Presentation</vt:lpstr>
      <vt:lpstr>PowerPoint Presentation</vt:lpstr>
      <vt:lpstr>ΣΤΑΤΙΣΤΙΚΆ ΣΤΟΙΧΕΊΑ ΨΥΧΙΚΉΣ ΥΓΕΊΑΣ</vt:lpstr>
      <vt:lpstr>PowerPoint Presentation</vt:lpstr>
      <vt:lpstr>PowerPoint Presentation</vt:lpstr>
      <vt:lpstr>PowerPoint Presentation</vt:lpstr>
      <vt:lpstr>PowerPoint Presentation</vt:lpstr>
      <vt:lpstr>PowerPoint Presentation</vt:lpstr>
      <vt:lpstr>PowerPoint Presentation</vt:lpstr>
      <vt:lpstr>Δόντια 2022; N=1047 (εργατικό δυναμικό στον τομέα της κυβερνοασφάλειας)</vt:lpstr>
      <vt:lpstr>PowerPoint Presentation</vt:lpstr>
      <vt:lpstr>Δόντια, 2022 (N=1047)</vt:lpstr>
      <vt:lpstr>Κυβερνομίντζ </vt:lpstr>
      <vt:lpstr>Έρευνα για την κατάσταση του Ransomware  της Mimecast 2022</vt:lpstr>
      <vt:lpstr>Ψυχική Υγεία στην Ασφάλεια στον Κυβερνοχώρο (Nobles, 2022)</vt:lpstr>
      <vt:lpstr>VentureBeat, 2022</vt:lpstr>
      <vt:lpstr>PowerPoint Presentation</vt:lpstr>
      <vt:lpstr>PowerPoint Presentation</vt:lpstr>
      <vt:lpstr>Αιτίες Προβλημάτων Ψυχικής Υγείας</vt:lpstr>
      <vt:lpstr>PowerPoint Presentation</vt:lpstr>
      <vt:lpstr>PowerPoint Presentation</vt:lpstr>
      <vt:lpstr>PowerPoint Presentation</vt:lpstr>
      <vt:lpstr>PowerPoint Presentation</vt:lpstr>
      <vt:lpstr>PowerPoint Presentation</vt:lpstr>
      <vt:lpstr>Σημαντικές διαταραχές που σχετίζονται με το στρες</vt:lpstr>
      <vt:lpstr>PowerPoint Presentation</vt:lpstr>
      <vt:lpstr>Ατομικοί Παράγοντες</vt:lpstr>
      <vt:lpstr>Μοντέλο Διάθεσης-Στρες</vt:lpstr>
      <vt:lpstr>Προφίλ προσωπικότητας του προσωπικού πληροφορικής</vt:lpstr>
      <vt:lpstr>Ατομικοί Παράγοντες Κινδύνου</vt:lpstr>
      <vt:lpstr>PowerPoint Presentation</vt:lpstr>
      <vt:lpstr>PowerPoint Presentation</vt:lpstr>
      <vt:lpstr>FFM (Costa &amp; McRae, 1992)</vt:lpstr>
      <vt:lpstr>PowerPoint Presentation</vt:lpstr>
      <vt:lpstr>PowerPoint Presentation</vt:lpstr>
      <vt:lpstr>v</vt:lpstr>
      <vt:lpstr>Αυτοαποτελεσματικότητα (Bandura, 1986)</vt:lpstr>
      <vt:lpstr>Αυτοαποτελεσματικότητα (Bandura, 1986)</vt:lpstr>
      <vt:lpstr>Ικανότητες και δεξιότητες</vt:lpstr>
      <vt:lpstr>PowerPoint Presentation</vt:lpstr>
      <vt:lpstr>Συνοπτικά</vt:lpstr>
      <vt:lpstr>Παράγοντες Ψυχικής Υγείας στο Χώρο Εργασίας</vt:lpstr>
      <vt:lpstr>PowerPoint Presentation</vt:lpstr>
      <vt:lpstr>PowerPoint Presentation</vt:lpstr>
      <vt:lpstr>Shropshire, J., &amp; Kadlec, C. (2012). </vt:lpstr>
      <vt:lpstr>PowerPoint Presentation</vt:lpstr>
      <vt:lpstr>Πόροι εργασίας</vt:lpstr>
      <vt:lpstr>PowerPoint Presentation</vt:lpstr>
      <vt:lpstr>PowerPoint Presentation</vt:lpstr>
      <vt:lpstr>RISE Αυτο-αποτελεσματικότητα που συνάγεται από τη σχέση (Lent &amp;; Lopez, 2002)</vt:lpstr>
      <vt:lpstr>PowerPoint Presentation</vt:lpstr>
      <vt:lpstr>PowerPoint Presentation</vt:lpstr>
      <vt:lpstr>ΣΕΚΟΥΡΟ 2022</vt:lpstr>
      <vt:lpstr>Πώς να βελτιωθείτε</vt:lpstr>
      <vt:lpstr>Εφαρμοσμένες Παρεμβάσεις</vt:lpstr>
      <vt:lpstr>Ψυχολογία της Απόδοσης</vt:lpstr>
      <vt:lpstr>Ζητήματα επιδόσεων στον τομέα της κυβερνοασφάλειας</vt:lpstr>
      <vt:lpstr>PowerPoint Presentation</vt:lpstr>
      <vt:lpstr>PowerPoint Presentation</vt:lpstr>
      <vt:lpstr>PowerPoint Presentation</vt:lpstr>
      <vt:lpstr>PowerPoint Presentation</vt:lpstr>
      <vt:lpstr>PowerPoint Presentation</vt:lpstr>
      <vt:lpstr>ENISA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CISO Ψυχική Υγεία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Πυλώνες Ψυχικής Υγείας</vt:lpstr>
      <vt:lpstr>Φυσιολογικός αναστεναγμός</vt:lpstr>
      <vt:lpstr>PowerPoint Presentation</vt:lpstr>
      <vt:lpstr>PowerPoint Presentation</vt:lpstr>
      <vt:lpstr>Σήμερα (δείτε τι έκανα)</vt:lpstr>
      <vt:lpstr>βιβλιογραφικές αναφορές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16</cp:revision>
  <dcterms:modified xsi:type="dcterms:W3CDTF">2026-02-16T15:01:16Z</dcterms:modified>
</cp:coreProperties>
</file>