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1.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ink/ink2.xml" ContentType="application/inkml+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ink/ink3.xml" ContentType="application/inkml+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ink/ink4.xml" ContentType="application/inkml+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ink/ink5.xml" ContentType="application/inkml+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7"/>
  </p:notesMasterIdLst>
  <p:sldIdLst>
    <p:sldId id="376" r:id="rId2"/>
    <p:sldId id="407" r:id="rId3"/>
    <p:sldId id="2462" r:id="rId4"/>
    <p:sldId id="659" r:id="rId5"/>
    <p:sldId id="2580" r:id="rId6"/>
    <p:sldId id="990" r:id="rId7"/>
    <p:sldId id="393" r:id="rId8"/>
    <p:sldId id="2583" r:id="rId9"/>
    <p:sldId id="257" r:id="rId10"/>
    <p:sldId id="989" r:id="rId11"/>
    <p:sldId id="2581" r:id="rId12"/>
    <p:sldId id="2535" r:id="rId13"/>
    <p:sldId id="2578" r:id="rId14"/>
    <p:sldId id="2522" r:id="rId15"/>
    <p:sldId id="259" r:id="rId16"/>
    <p:sldId id="2579" r:id="rId17"/>
    <p:sldId id="988" r:id="rId18"/>
    <p:sldId id="368" r:id="rId19"/>
    <p:sldId id="2536" r:id="rId20"/>
    <p:sldId id="2469" r:id="rId21"/>
    <p:sldId id="484" r:id="rId22"/>
    <p:sldId id="2506" r:id="rId23"/>
    <p:sldId id="2508" r:id="rId24"/>
    <p:sldId id="2571" r:id="rId25"/>
    <p:sldId id="2507" r:id="rId26"/>
    <p:sldId id="2474" r:id="rId27"/>
    <p:sldId id="2473" r:id="rId28"/>
    <p:sldId id="2470" r:id="rId29"/>
    <p:sldId id="605" r:id="rId30"/>
    <p:sldId id="2467" r:id="rId31"/>
    <p:sldId id="2466" r:id="rId32"/>
    <p:sldId id="2471" r:id="rId33"/>
    <p:sldId id="2472" r:id="rId34"/>
    <p:sldId id="998" r:id="rId35"/>
    <p:sldId id="1013" r:id="rId36"/>
    <p:sldId id="2516" r:id="rId37"/>
    <p:sldId id="2572" r:id="rId38"/>
    <p:sldId id="2573" r:id="rId39"/>
    <p:sldId id="2574" r:id="rId40"/>
    <p:sldId id="2541" r:id="rId41"/>
    <p:sldId id="2575" r:id="rId42"/>
    <p:sldId id="2544" r:id="rId43"/>
    <p:sldId id="2577" r:id="rId44"/>
    <p:sldId id="2570" r:id="rId45"/>
    <p:sldId id="2463" r:id="rId46"/>
    <p:sldId id="346" r:id="rId47"/>
    <p:sldId id="2464" r:id="rId48"/>
    <p:sldId id="261" r:id="rId49"/>
    <p:sldId id="2465" r:id="rId50"/>
    <p:sldId id="263" r:id="rId51"/>
    <p:sldId id="264" r:id="rId52"/>
    <p:sldId id="266" r:id="rId53"/>
    <p:sldId id="267" r:id="rId54"/>
    <p:sldId id="268" r:id="rId55"/>
    <p:sldId id="269" r:id="rId56"/>
    <p:sldId id="270" r:id="rId57"/>
    <p:sldId id="271" r:id="rId58"/>
    <p:sldId id="314" r:id="rId59"/>
    <p:sldId id="322" r:id="rId60"/>
    <p:sldId id="337" r:id="rId61"/>
    <p:sldId id="338" r:id="rId62"/>
    <p:sldId id="323" r:id="rId63"/>
    <p:sldId id="340" r:id="rId64"/>
    <p:sldId id="341" r:id="rId65"/>
    <p:sldId id="319" r:id="rId66"/>
    <p:sldId id="342" r:id="rId67"/>
    <p:sldId id="273" r:id="rId68"/>
    <p:sldId id="321" r:id="rId69"/>
    <p:sldId id="274" r:id="rId70"/>
    <p:sldId id="279" r:id="rId71"/>
    <p:sldId id="324" r:id="rId72"/>
    <p:sldId id="329" r:id="rId73"/>
    <p:sldId id="315" r:id="rId74"/>
    <p:sldId id="325" r:id="rId75"/>
    <p:sldId id="327" r:id="rId76"/>
    <p:sldId id="328" r:id="rId77"/>
    <p:sldId id="330" r:id="rId78"/>
    <p:sldId id="284" r:id="rId79"/>
    <p:sldId id="331" r:id="rId80"/>
    <p:sldId id="286" r:id="rId81"/>
    <p:sldId id="287" r:id="rId82"/>
    <p:sldId id="294" r:id="rId83"/>
    <p:sldId id="295" r:id="rId84"/>
    <p:sldId id="335" r:id="rId85"/>
    <p:sldId id="317" r:id="rId86"/>
    <p:sldId id="336" r:id="rId87"/>
    <p:sldId id="310" r:id="rId88"/>
    <p:sldId id="311" r:id="rId89"/>
    <p:sldId id="312" r:id="rId90"/>
    <p:sldId id="313" r:id="rId91"/>
    <p:sldId id="305" r:id="rId92"/>
    <p:sldId id="307" r:id="rId93"/>
    <p:sldId id="308" r:id="rId94"/>
    <p:sldId id="309" r:id="rId95"/>
    <p:sldId id="387" r:id="rId96"/>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0E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1278" y="2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in="-1920" max="3000" units="cm"/>
          <inkml:channel name="Y" type="integer" max="1920" units="cm"/>
          <inkml:channel name="T" type="integer" max="2.14748E9" units="dev"/>
        </inkml:traceFormat>
        <inkml:channelProperties>
          <inkml:channelProperty channel="X" name="resolution" value="82.27425" units="1/cm"/>
          <inkml:channelProperty channel="Y" name="resolution" value="57.14286" units="1/cm"/>
          <inkml:channelProperty channel="T" name="resolution" value="1" units="1/dev"/>
        </inkml:channelProperties>
      </inkml:inkSource>
      <inkml:timestamp xml:id="ts0" timeString="2024-10-11T06:38:03.573"/>
    </inkml:context>
    <inkml:brush xml:id="br0">
      <inkml:brushProperty name="width" value="0.05292" units="cm"/>
      <inkml:brushProperty name="height" value="0.05292" units="cm"/>
      <inkml:brushProperty name="color" value="#FF0000"/>
    </inkml:brush>
  </inkml:definitions>
  <inkml:trace contextRef="#ctx0" brushRef="#br0">20673 9084 0</inkml:trace>
</inkml:ink>
</file>

<file path=ppt/ink/ink2.xml><?xml version="1.0" encoding="utf-8"?>
<inkml:ink xmlns:inkml="http://www.w3.org/2003/InkML">
  <inkml:definitions>
    <inkml:context xml:id="ctx0">
      <inkml:inkSource xml:id="inkSrc0">
        <inkml:traceFormat>
          <inkml:channel name="X" type="integer" min="-1920" max="3000" units="cm"/>
          <inkml:channel name="Y" type="integer" max="1920" units="cm"/>
          <inkml:channel name="T" type="integer" max="2.14748E9" units="dev"/>
        </inkml:traceFormat>
        <inkml:channelProperties>
          <inkml:channelProperty channel="X" name="resolution" value="82.27425" units="1/cm"/>
          <inkml:channelProperty channel="Y" name="resolution" value="57.14286" units="1/cm"/>
          <inkml:channelProperty channel="T" name="resolution" value="1" units="1/dev"/>
        </inkml:channelProperties>
      </inkml:inkSource>
      <inkml:timestamp xml:id="ts0" timeString="2024-10-11T07:09:09.028"/>
    </inkml:context>
    <inkml:brush xml:id="br0">
      <inkml:brushProperty name="width" value="0.05292" units="cm"/>
      <inkml:brushProperty name="height" value="0.05292" units="cm"/>
      <inkml:brushProperty name="color" value="#FF0000"/>
    </inkml:brush>
  </inkml:definitions>
  <inkml:trace contextRef="#ctx0" brushRef="#br0">8996 10125 0</inkml:trace>
</inkml:ink>
</file>

<file path=ppt/ink/ink3.xml><?xml version="1.0" encoding="utf-8"?>
<inkml:ink xmlns:inkml="http://www.w3.org/2003/InkML">
  <inkml:definitions>
    <inkml:context xml:id="ctx0">
      <inkml:inkSource xml:id="inkSrc0">
        <inkml:traceFormat>
          <inkml:channel name="X" type="integer" min="-1920" max="3000" units="cm"/>
          <inkml:channel name="Y" type="integer" max="1920" units="cm"/>
          <inkml:channel name="T" type="integer" max="2.14748E9" units="dev"/>
        </inkml:traceFormat>
        <inkml:channelProperties>
          <inkml:channelProperty channel="X" name="resolution" value="82.27425" units="1/cm"/>
          <inkml:channelProperty channel="Y" name="resolution" value="57.14286" units="1/cm"/>
          <inkml:channelProperty channel="T" name="resolution" value="1" units="1/dev"/>
        </inkml:channelProperties>
      </inkml:inkSource>
      <inkml:timestamp xml:id="ts0" timeString="2024-10-11T07:29:27.547"/>
    </inkml:context>
    <inkml:brush xml:id="br0">
      <inkml:brushProperty name="width" value="0.05292" units="cm"/>
      <inkml:brushProperty name="height" value="0.05292" units="cm"/>
      <inkml:brushProperty name="color" value="#FF0000"/>
    </inkml:brush>
  </inkml:definitions>
  <inkml:trace contextRef="#ctx0" brushRef="#br0">19332 9402 0</inkml:trace>
</inkml:ink>
</file>

<file path=ppt/ink/ink4.xml><?xml version="1.0" encoding="utf-8"?>
<inkml:ink xmlns:inkml="http://www.w3.org/2003/InkML">
  <inkml:definitions>
    <inkml:context xml:id="ctx0">
      <inkml:inkSource xml:id="inkSrc0">
        <inkml:traceFormat>
          <inkml:channel name="X" type="integer" min="-1920" max="3000" units="cm"/>
          <inkml:channel name="Y" type="integer" max="1920" units="cm"/>
          <inkml:channel name="T" type="integer" max="2.14748E9" units="dev"/>
        </inkml:traceFormat>
        <inkml:channelProperties>
          <inkml:channelProperty channel="X" name="resolution" value="82.27425" units="1/cm"/>
          <inkml:channelProperty channel="Y" name="resolution" value="57.14286" units="1/cm"/>
          <inkml:channelProperty channel="T" name="resolution" value="1" units="1/dev"/>
        </inkml:channelProperties>
      </inkml:inkSource>
      <inkml:timestamp xml:id="ts0" timeString="2024-10-11T07:41:27.391"/>
    </inkml:context>
    <inkml:brush xml:id="br0">
      <inkml:brushProperty name="width" value="0.05292" units="cm"/>
      <inkml:brushProperty name="height" value="0.05292" units="cm"/>
      <inkml:brushProperty name="color" value="#FF0000"/>
    </inkml:brush>
  </inkml:definitions>
  <inkml:trace contextRef="#ctx0" brushRef="#br0">7355 10037 0</inkml:trace>
</inkml:ink>
</file>

<file path=ppt/ink/ink5.xml><?xml version="1.0" encoding="utf-8"?>
<inkml:ink xmlns:inkml="http://www.w3.org/2003/InkML">
  <inkml:definitions>
    <inkml:context xml:id="ctx0">
      <inkml:inkSource xml:id="inkSrc0">
        <inkml:traceFormat>
          <inkml:channel name="X" type="integer" min="-1920" max="3000" units="cm"/>
          <inkml:channel name="Y" type="integer" max="1920" units="cm"/>
          <inkml:channel name="T" type="integer" max="2.14748E9" units="dev"/>
        </inkml:traceFormat>
        <inkml:channelProperties>
          <inkml:channelProperty channel="X" name="resolution" value="82.27425" units="1/cm"/>
          <inkml:channelProperty channel="Y" name="resolution" value="57.14286" units="1/cm"/>
          <inkml:channelProperty channel="T" name="resolution" value="1" units="1/dev"/>
        </inkml:channelProperties>
      </inkml:inkSource>
      <inkml:timestamp xml:id="ts0" timeString="2024-10-11T07:53:30.264"/>
    </inkml:context>
    <inkml:brush xml:id="br0">
      <inkml:brushProperty name="width" value="0.05292" units="cm"/>
      <inkml:brushProperty name="height" value="0.05292" units="cm"/>
      <inkml:brushProperty name="color" value="#FF0000"/>
    </inkml:brush>
  </inkml:definitions>
  <inkml:trace contextRef="#ctx0" brushRef="#br0">10795 9102 0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475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google.com/search?sa=X&amp;sca_esv=0daf534e446e5838&amp;rlz=1C1GCEA_enNO1078NO1078&amp;biw=1920&amp;bih=911&amp;q=fraudulent&amp;si=ACC90nyOnVY18Aw7zUtkWPYo5mTnaAuK2Fn5eDkIABrSo7Fw1_sgJl2eXUcTTxFnqif-fRqPeVGuPpa6QNPFXoffbccFi7W0bR6qcy-hWxQOisQErbKrtV8%3D&amp;expnd=1&amp;ved=2ahUKEwjFv46kyoWJAxX_VfEDHbiBKIsQyecJegQIIBAO"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www.google.com/search?sa=X&amp;sca_esv=0daf534e446e5838&amp;rlz=1C1GCEA_enNO1078NO1078&amp;biw=1920&amp;bih=911&amp;q=reputable&amp;si=ACC90nytWkp8tIhRuqKAL6XWXX-NHQ-P4A6dmuZh_5jvj1dzWLSGJJQ302TIiiuM9hkssmApj0Li0yEIRQK7p7Kns-XcL4OCND1oE_0scK6t2uKeG0rWiHM%3D&amp;expnd=1&amp;ved=2ahUKEwjFv46kyoWJAxX_VfEDHbiBKIsQyecJegQIIBAQ" TargetMode="External"/><Relationship Id="rId4" Type="http://schemas.openxmlformats.org/officeDocument/2006/relationships/hyperlink" Target="https://www.google.com/search?sa=X&amp;sca_esv=0daf534e446e5838&amp;rlz=1C1GCEA_enNO1078NO1078&amp;biw=1920&amp;bih=911&amp;q=purporting&amp;si=ACC90nyOnVY18Aw7zUtkWPYo5mTnCG6ly3Yf3UJuNGj7altjY6H7XMrDj8_B-SK2VaIpJJPE80tYe9JL8vA6by6gKBwv3oIgOM5F4kl5lSB-rJ3Cxg5VC7Y%3D&amp;expnd=1&amp;ved=2ahUKEwjFv46kyoWJAxX_VfEDHbiBKIsQyecJegQIIBAP"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phishgrid.com/blog/types-of-phishing-attacks/"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Process_of_intelligence"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en.wikipedia.org/wiki/Open-source_intelligence#cite_note-7" TargetMode="External"/><Relationship Id="rId4" Type="http://schemas.openxmlformats.org/officeDocument/2006/relationships/hyperlink" Target="https://en.wikipedia.org/wiki/Terroris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a:p>
        </p:txBody>
      </p:sp>
    </p:spTree>
    <p:extLst>
      <p:ext uri="{BB962C8B-B14F-4D97-AF65-F5344CB8AC3E}">
        <p14:creationId xmlns:p14="http://schemas.microsoft.com/office/powerpoint/2010/main" val="2278711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250733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l"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4210041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l"/>
              <a:t>Όταν διαβάζετε άρθρα ή κεφάλαια σχετικά με το phishing, θα παρατηρήσετε ότι τα περισσότερα από αυτά ξεκινούν με αρκετές παραγράφους σχετικά με το πόσο σοβαρή είναι η κατάσταση και πόσο έχει επιδεινωθεί. Στην πραγματικότητα, μόνο οι αριθμοί αλλάζουν από χρόνο σε χρόνο, η διατύπωση (ορισμός του phishing και σοβαρότητα του προβλήματος) μερικές φορές φαίνεται πολύ επαναλαμβανόμενη. Αλλά αυτό συμβαίνει επειδή πρέπει να περιγράψετε αυτό το θέμα επαρκώς ακόμη και για ένα ευρύτερο κοινό που δεν έχει απαραίτητα την προηγούμενη γνώση. Η έκθεση της Ομάδας Εργασίας Anti-Phishing σας παρέχει τα πιο πρόσφατα στοιχεία σε τριμηνιαία βάση.</a:t>
            </a:r>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97D704-BFC2-4D20-804B-33534A9B91C7}"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04546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b="0" i="0">
                <a:solidFill>
                  <a:srgbClr val="E8E8E8"/>
                </a:solidFill>
                <a:effectLst/>
                <a:latin typeface="Helvetica Neue"/>
              </a:rPr>
              <a:t>η </a:t>
            </a:r>
            <a:r>
              <a:rPr lang="el" b="0" i="0" u="none" strike="noStrike">
                <a:solidFill>
                  <a:srgbClr val="E8E8E8"/>
                </a:solidFill>
                <a:effectLst/>
                <a:latin typeface="Helvetica Neue"/>
                <a:hlinkClick r:id="rId3"/>
              </a:rPr>
              <a:t>δόλια</a:t>
            </a:r>
            <a:r>
              <a:rPr lang="el" b="0" i="0">
                <a:solidFill>
                  <a:srgbClr val="E8E8E8"/>
                </a:solidFill>
                <a:effectLst/>
                <a:latin typeface="Helvetica Neue"/>
              </a:rPr>
              <a:t> πρακτική της αποστολής email ή άλλων μηνυμάτων  που </a:t>
            </a:r>
            <a:r>
              <a:rPr lang="el" b="0" i="0" u="none" strike="noStrike">
                <a:solidFill>
                  <a:srgbClr val="E8E8E8"/>
                </a:solidFill>
                <a:effectLst/>
                <a:latin typeface="Helvetica Neue"/>
                <a:hlinkClick r:id="rId4"/>
              </a:rPr>
              <a:t>υποτίθεται ότι</a:t>
            </a:r>
            <a:r>
              <a:rPr lang="el" b="0" i="0">
                <a:solidFill>
                  <a:srgbClr val="E8E8E8"/>
                </a:solidFill>
                <a:effectLst/>
                <a:latin typeface="Helvetica Neue"/>
              </a:rPr>
              <a:t> προέρχονται από </a:t>
            </a:r>
            <a:r>
              <a:rPr lang="el" b="0" i="0" u="none" strike="noStrike">
                <a:solidFill>
                  <a:srgbClr val="E8E8E8"/>
                </a:solidFill>
                <a:effectLst/>
                <a:latin typeface="Helvetica Neue"/>
                <a:hlinkClick r:id="rId5"/>
              </a:rPr>
              <a:t>αξιόπιστες</a:t>
            </a:r>
            <a:r>
              <a:rPr lang="el" b="0" i="0">
                <a:solidFill>
                  <a:srgbClr val="E8E8E8"/>
                </a:solidFill>
                <a:effectLst/>
                <a:latin typeface="Helvetica Neue"/>
              </a:rPr>
              <a:t> εταιρείες προκειμένου να παρακινηθούν άτομα να αποκαλύψουν προσωπικές πληροφορίες, όπως κωδικούς πρόσβασης και αριθμούς πιστωτικών καρτών.</a:t>
            </a:r>
            <a:endParaRPr lang="en-GB"/>
          </a:p>
        </p:txBody>
      </p:sp>
      <p:sp>
        <p:nvSpPr>
          <p:cNvPr id="4" name="Slide Number Placeholder 3"/>
          <p:cNvSpPr>
            <a:spLocks noGrp="1"/>
          </p:cNvSpPr>
          <p:nvPr>
            <p:ph type="sldNum" sz="quarter" idx="5"/>
          </p:nvPr>
        </p:nvSpPr>
        <p:spPr/>
        <p:txBody>
          <a:bodyPr/>
          <a:lstStyle/>
          <a:p>
            <a:pPr rtl="0"/>
            <a:fld id="{228B34ED-4CDD-41C9-90F7-D768D5559A6F}" type="slidenum">
              <a:rPr lang="en-GB" noProof="0" smtClean="0"/>
              <a:t>27</a:t>
            </a:fld>
            <a:endParaRPr lang="en-GB" noProof="0"/>
          </a:p>
        </p:txBody>
      </p:sp>
    </p:spTree>
    <p:extLst>
      <p:ext uri="{BB962C8B-B14F-4D97-AF65-F5344CB8AC3E}">
        <p14:creationId xmlns:p14="http://schemas.microsoft.com/office/powerpoint/2010/main" val="3932398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ad3a36edd6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ad3a36edd6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d8ae986ccb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d8ae986ccb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l">
                <a:solidFill>
                  <a:schemeClr val="dk1"/>
                </a:solidFill>
              </a:rPr>
              <a:t>Το Wannacry μόλυνε 230.000 συστήματα Windows σε 150 χώρες</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l">
                <a:solidFill>
                  <a:schemeClr val="dk1"/>
                </a:solidFill>
              </a:rPr>
              <a:t>#Your δεδομένα είναι πιο πολύτιμα από όσο νομίζετε (αξία μαύρης αγοράς στο Dark Web)</a:t>
            </a:r>
            <a:endParaRPr>
              <a:solidFill>
                <a:schemeClr val="dk1"/>
              </a:solidFill>
            </a:endParaRPr>
          </a:p>
          <a:p>
            <a:pPr marL="0" lvl="0" indent="0" algn="l" rtl="0">
              <a:spcBef>
                <a:spcPts val="0"/>
              </a:spcBef>
              <a:spcAft>
                <a:spcPts val="0"/>
              </a:spcAft>
              <a:buClr>
                <a:schemeClr val="dk1"/>
              </a:buClr>
              <a:buSzPts val="1100"/>
              <a:buFont typeface="Arial"/>
              <a:buNone/>
            </a:pPr>
            <a:r>
              <a:rPr lang="el">
                <a:solidFill>
                  <a:schemeClr val="dk1"/>
                </a:solidFill>
              </a:rPr>
              <a:t>Αλλά πολύ πιο σημαντική από την αξία για τους άλλους είναι η αξία που έχει για εσάς και τη δουλειά σας. Συχνά μπορεί να τείνουμε να σκεφτόμαστε: Δεν χρειάζεται να κλειδώσω την πόρτα μου, δεν υπάρχει μεγάλη αξία στο διαμέρισμά μου. Ποιος πρέπει να διαρρήξει ΕΔΩ; Αλλά το θέμα είναι ότι τα πράγματα μπορεί να έχουν αξία για ΕΣΑΣ - και η διαφορά μεταξύ αυτού του ψηφιακού εγκλήματος/εγκλήματος στον κυβερνοχώρο και του παραδοσιακού εγκλήματος που έχουμε συνηθίσει είναι ότι τα ΔΕΔΟΜΕΝΑ μπορούν να κρατηθούν όμηροι. Όπως μάθαμε από το ransomware 20xx wannacry που κρυπτογραφούσε το xxxx mio. Υπολογιστές σε όλο τον κόσμο.</a:t>
            </a:r>
            <a:endParaRPr>
              <a:solidFill>
                <a:schemeClr val="dk1"/>
              </a:solidFill>
            </a:endParaRPr>
          </a:p>
          <a:p>
            <a:pPr marL="0" lvl="0" indent="0" algn="l" rtl="0">
              <a:spcBef>
                <a:spcPts val="0"/>
              </a:spcBef>
              <a:spcAft>
                <a:spcPts val="0"/>
              </a:spcAft>
              <a:buClr>
                <a:schemeClr val="dk1"/>
              </a:buClr>
              <a:buSzPts val="1100"/>
              <a:buFont typeface="Arial"/>
              <a:buNone/>
            </a:pPr>
            <a:r>
              <a:rPr lang="el">
                <a:solidFill>
                  <a:schemeClr val="dk1"/>
                </a:solidFill>
              </a:rPr>
              <a:t>Σε ορισμένες περιπτώσεις κάποιος παίρνει πίσω τα δεδομένα μετά την πληρωμή μέσω κάποιου κρυπτονομίσματος, σε άλλες περιπτώσεις όχι. Μερικοί από αυτούς τους εγκληματίες έχουν τη «φήμη» ότι είναι «αξιόπιστοι», άλλοι όχι. Μερικοί έχουν ακόμη και μια τηλεφωνική γραμμή εξυπηρέτησης πελατών όπου μπορεί κανείς να ζητήσει οδηγίες για το πώς να ανοίξει ένα ψηφιακό πορτοφόλι bitcoin, κάτι με το οποίο οι περισσότεροι από εμάς μπορεί να μην είμαστε πολύ εξοικειωμένοι, και στη συνέχεια είναι πρόθυμοι να βοηθήσουν.</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228B34ED-4CDD-41C9-90F7-D768D5559A6F}" type="slidenum">
              <a:rPr lang="en-GB" noProof="0" smtClean="0"/>
              <a:t>31</a:t>
            </a:fld>
            <a:endParaRPr lang="en-GB" noProof="0"/>
          </a:p>
        </p:txBody>
      </p:sp>
    </p:spTree>
    <p:extLst>
      <p:ext uri="{BB962C8B-B14F-4D97-AF65-F5344CB8AC3E}">
        <p14:creationId xmlns:p14="http://schemas.microsoft.com/office/powerpoint/2010/main" val="1223230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l" b="1" i="0">
                <a:effectLst/>
                <a:latin typeface="var(--uicore-typography--h3-f,&quot;Inter&quot;)"/>
              </a:rPr>
              <a:t>Τι είναι η φαλαινοθηρική επίθεση;</a:t>
            </a:r>
          </a:p>
          <a:p>
            <a:pPr algn="l"/>
            <a:r>
              <a:rPr lang="el" b="0" i="0">
                <a:solidFill>
                  <a:srgbClr val="555555"/>
                </a:solidFill>
                <a:effectLst/>
                <a:latin typeface="Space Grotesk"/>
              </a:rPr>
              <a:t>Η φαλαινοθηρία είναι ένας τύπος επίθεσης phishing που στοχεύει άτομα υψηλού προφίλ ή ανώτερα άτομα σε έναν οργανισμό, όπως στελέχη, μέλη του διοικητικού συμβουλίου ή άλλους υψηλόβαθμους υπαλλήλους. Αυτά τα άτομα αναφέρονται ως «μεγάλα ψάρια» ή «φάλαινες», εξ ου και ο όρος «φαλαινοθηρία».</a:t>
            </a:r>
          </a:p>
          <a:p>
            <a:pPr algn="l"/>
            <a:r>
              <a:rPr lang="el" b="1" i="0">
                <a:effectLst/>
                <a:latin typeface="var(--uicore-typography--h3-f,&quot;Inter&quot;)"/>
              </a:rPr>
              <a:t>Πώς λειτουργεί;</a:t>
            </a:r>
          </a:p>
          <a:p>
            <a:pPr algn="l"/>
            <a:r>
              <a:rPr lang="el" b="0" i="0">
                <a:solidFill>
                  <a:srgbClr val="555555"/>
                </a:solidFill>
                <a:effectLst/>
                <a:latin typeface="Space Grotesk"/>
              </a:rPr>
              <a:t>Ο πρωταρχικός στόχος αυτής της επίθεσης είναι να εξαπατήσει το άτομο ώστε να αποκαλύψει προσωπικές πληροφορίες ή οποιεσδήποτε πληροφορίες που σχετίζονται με την εταιρεία χρησιμοποιώντας τεχνικές όπως πλαστογράφηση email, κοινωνική μηχανική και εξατομικευμένο περιεχόμενο για τον στόχο. Ο εισβολέας βεβαιώνεται ότι το μήνυμα ηλεκτρονικού ταχυδρομείου φαίνεται να προέρχεται από αξιόπιστη πηγή και δημιουργεί επίσης μια αίσθηση έκτακτης ανάγκης που ακυρώνει το χρόνο ελέγχου της ακεραιότητας τέτοιων μηνυμάτων ηλεκτρονικού ταχυδρομείου.</a:t>
            </a:r>
          </a:p>
          <a:p>
            <a:pPr algn="l"/>
            <a:r>
              <a:rPr lang="el" b="0" i="0">
                <a:solidFill>
                  <a:srgbClr val="555555"/>
                </a:solidFill>
                <a:effectLst/>
                <a:latin typeface="Space Grotesk"/>
              </a:rPr>
              <a:t>Τα μηνύματα ηλεκτρονικού ταχυδρομείου είναι εξαιρετικά προσαρμοσμένα και εξατομικευμένα και συχνά περιέχουν όνομα στόχου, οργανισμό, τίτλο εργασίας και άλλες σχετικές πληροφορίες από διάφορες πηγές για να κάνουν την επίθεση δύσκολο να εντοπιστεί. Οι επιτιθέμενοι χρησιμοποιούν σε μεγάλο βαθμό τα μέσα κοινωνικής δικτύωσης όπως το Facebook, το LinkedIn, το Instagram για να συλλέξουν πληροφορίες για το θύμα για να κάνουν την επίθεση πιο ρεαλιστική.</a:t>
            </a:r>
          </a:p>
          <a:p>
            <a:pPr algn="l"/>
            <a:r>
              <a:rPr lang="el" b="0" i="0">
                <a:solidFill>
                  <a:srgbClr val="555555"/>
                </a:solidFill>
                <a:effectLst/>
                <a:latin typeface="Space Grotesk"/>
              </a:rPr>
              <a:t>Πριν βουτήξουμε στα παραδείγματα αυτών των επιθέσεων, ας διευκρινίσουμε πώς διαφέρουν αυτές οι επιθέσεις από άλλους </a:t>
            </a:r>
            <a:r>
              <a:rPr lang="el" b="0" i="0" u="none" strike="noStrike">
                <a:solidFill>
                  <a:srgbClr val="555555"/>
                </a:solidFill>
                <a:effectLst/>
                <a:latin typeface="Space Grotesk"/>
                <a:hlinkClick r:id="rId3"/>
              </a:rPr>
              <a:t>τύπους επιθέσεων phishing</a:t>
            </a:r>
            <a:r>
              <a:rPr lang="el" b="0" i="0">
                <a:solidFill>
                  <a:srgbClr val="555555"/>
                </a:solidFill>
                <a:effectLst/>
                <a:latin typeface="Space Grotesk"/>
              </a:rPr>
              <a:t>.</a:t>
            </a:r>
          </a:p>
          <a:p>
            <a:endParaRPr lang="en-GB"/>
          </a:p>
        </p:txBody>
      </p:sp>
      <p:sp>
        <p:nvSpPr>
          <p:cNvPr id="4" name="Slide Number Placeholder 3"/>
          <p:cNvSpPr>
            <a:spLocks noGrp="1"/>
          </p:cNvSpPr>
          <p:nvPr>
            <p:ph type="sldNum" sz="quarter" idx="5"/>
          </p:nvPr>
        </p:nvSpPr>
        <p:spPr/>
        <p:txBody>
          <a:bodyPr/>
          <a:lstStyle/>
          <a:p>
            <a:pPr rtl="0"/>
            <a:fld id="{228B34ED-4CDD-41C9-90F7-D768D5559A6F}" type="slidenum">
              <a:rPr lang="en-GB" noProof="0" smtClean="0"/>
              <a:t>32</a:t>
            </a:fld>
            <a:endParaRPr lang="en-GB" noProof="0"/>
          </a:p>
        </p:txBody>
      </p:sp>
    </p:spTree>
    <p:extLst>
      <p:ext uri="{BB962C8B-B14F-4D97-AF65-F5344CB8AC3E}">
        <p14:creationId xmlns:p14="http://schemas.microsoft.com/office/powerpoint/2010/main" val="1841275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a:t>Στα μέσα του 2015, η Mattel έπεσε θύμα μιας εξελιγμένης κυβερνοεπίθεσης «φαλαινοθηρίας», όπου οι χάκερ στόχευαν συγκεκριμένα υψηλόβαθμα στελέχη. Οι επιτιθέμενοι, που πιστεύεται ότι είναι μια κινεζική ομάδα κυβερνοεγκληματιών, είχαν περάσει σημαντικό χρόνο διεισδύοντας και μελετώντας τα δίκτυα υπολογιστών, τις εσωτερικές διαδικασίες και την εταιρική ιεραρχία της Mattel. Εκμεταλλεύτηκαν αυτή τη γνώση όταν η εταιρεία διόρισε νέο διευθύνοντα σύμβουλο, τον Christopher Sinclair, τον Ιανουάριο του 2015, χρησιμοποιώντας τις επακόλουθες αλλαγές διαχείρισης ως ευκαιρία.</a:t>
            </a:r>
          </a:p>
          <a:p>
            <a:r>
              <a:rPr lang="el"/>
              <a:t>Οι εγκληματίες του κυβερνοχώρου δημιούργησαν ένα παραπλανητικό email που παρίστανε τον νέο διευθύνοντα σύμβουλο και το έστειλαν σε ένα ανώτερο στέλεχος, ζητώντας κοινή έγκριση για πληρωμή 3 εκατομμυρίων δολαρίων σε έναν Κινέζο προμηθευτή. Ακολουθώντας το πρωτόκολλο μεταφοράς χρημάτων της Mattel, το οποίο απαιτούσε δύο εξουσιοδοτήσεις υψηλού επιπέδου, το στέλεχος ενέκρινε τη μεταφορά, πιστεύοντας ότι ήταν νόμιμο αίτημα. Ώρες αργότερα, ενημέρωσε τον Sinclair, ο οποίος αποκάλυψε ότι δεν είχε στείλει ποτέ το email. Μέχρι τότε, τα χρήματα είχαν ήδη μεταφερθεί σε τράπεζα στην Κίνα και παρά τις προσπάθειες της Mattel, της τράπεζας και του FBI, δεν μπορούσαν να ανακτηθούν.</a:t>
            </a:r>
          </a:p>
          <a:p>
            <a:endParaRPr lang="en-GB"/>
          </a:p>
        </p:txBody>
      </p:sp>
      <p:sp>
        <p:nvSpPr>
          <p:cNvPr id="4" name="Slide Number Placeholder 3"/>
          <p:cNvSpPr>
            <a:spLocks noGrp="1"/>
          </p:cNvSpPr>
          <p:nvPr>
            <p:ph type="sldNum" sz="quarter" idx="5"/>
          </p:nvPr>
        </p:nvSpPr>
        <p:spPr/>
        <p:txBody>
          <a:bodyPr/>
          <a:lstStyle/>
          <a:p>
            <a:pPr rtl="0"/>
            <a:fld id="{228B34ED-4CDD-41C9-90F7-D768D5559A6F}" type="slidenum">
              <a:rPr lang="en-GB" noProof="0" smtClean="0"/>
              <a:t>33</a:t>
            </a:fld>
            <a:endParaRPr lang="en-GB" noProof="0"/>
          </a:p>
        </p:txBody>
      </p:sp>
    </p:spTree>
    <p:extLst>
      <p:ext uri="{BB962C8B-B14F-4D97-AF65-F5344CB8AC3E}">
        <p14:creationId xmlns:p14="http://schemas.microsoft.com/office/powerpoint/2010/main" val="16120548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7afaa372b1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7afaa372b1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sz="1000">
                <a:solidFill>
                  <a:srgbClr val="222222"/>
                </a:solidFill>
                <a:highlight>
                  <a:srgbClr val="FFFFFF"/>
                </a:highlight>
              </a:rPr>
              <a:t>Parrish, Jr, J. L., Bailey, J. L., &amp; Courtney, J. F. (2009). Ένα μοντέλο που βασίζεται στην προσωπικότητα για τον προσδιορισμό της ευαισθησίας σε επιθέσεις phishing. </a:t>
            </a:r>
            <a:r>
              <a:rPr lang="el" sz="1000" i="1">
                <a:solidFill>
                  <a:srgbClr val="222222"/>
                </a:solidFill>
                <a:highlight>
                  <a:srgbClr val="FFFFFF"/>
                </a:highlight>
              </a:rPr>
              <a:t>Λιτλ Ροκ: Πανεπιστήμιο του Αρκάνσας</a:t>
            </a:r>
            <a:r>
              <a:rPr lang="el" sz="1000">
                <a:solidFill>
                  <a:srgbClr val="222222"/>
                </a:solidFill>
                <a:highlight>
                  <a:srgbClr val="FFFFFF"/>
                </a:highlight>
              </a:rPr>
              <a:t>, 285-296.</a:t>
            </a:r>
            <a:endParaRPr sz="1000">
              <a:solidFill>
                <a:srgbClr val="222222"/>
              </a:solidFill>
              <a:highlight>
                <a:srgbClr val="FFFFFF"/>
              </a:highlight>
            </a:endParaRPr>
          </a:p>
          <a:p>
            <a:pPr marL="0" lvl="0" indent="0" algn="l" rtl="0">
              <a:spcBef>
                <a:spcPts val="0"/>
              </a:spcBef>
              <a:spcAft>
                <a:spcPts val="0"/>
              </a:spcAft>
              <a:buNone/>
            </a:pPr>
            <a:r>
              <a:rPr lang="el" sz="1000">
                <a:solidFill>
                  <a:srgbClr val="222222"/>
                </a:solidFill>
                <a:highlight>
                  <a:srgbClr val="FFFFFF"/>
                </a:highlight>
              </a:rPr>
              <a:t>Προσωπικοί παράγοντες είναι εκείνοι που είτε δεν μπορούν να αλλάξουν είτε είναι εξαιρετικά δύσκολο να αλλάξουν και περιλαμβάνουν το φύλο, τον πολιτισμό και την ηλικία. Οι βιωματικοί παράγοντες είναι αυτοί που διαμορφώνουν την προσωπικότητα ενός ατόμου λόγω ενός παρελθόντος γεγονότος ή εμπειρίας. Το προφίλ προσωπικότητας Big-Five ταξινομεί τις διαφορές προσωπικότητας των ατόμων μεταξύ πέντε γενικών παραγόντων όπως συζητήθηκε προηγουμένως. Το πλαίσιο προτείνει ότι καθένας από αυτούς τους παράγοντες έχει έναν ρόλο να διαδραματίσει όσον αφορά την ευαισθησία ενός ατόμου σε μια επίθεση phishing.</a:t>
            </a:r>
            <a:endParaRPr sz="1000">
              <a:solidFill>
                <a:srgbClr val="222222"/>
              </a:solidFill>
              <a:highlight>
                <a:srgbClr val="FFFFFF"/>
              </a:highlight>
            </a:endParaRPr>
          </a:p>
          <a:p>
            <a:pPr marL="0" lvl="0" indent="0" algn="l" rtl="0">
              <a:spcBef>
                <a:spcPts val="0"/>
              </a:spcBef>
              <a:spcAft>
                <a:spcPts val="0"/>
              </a:spcAft>
              <a:buNone/>
            </a:pPr>
            <a:r>
              <a:rPr lang="el" sz="1000">
                <a:solidFill>
                  <a:srgbClr val="222222"/>
                </a:solidFill>
                <a:highlight>
                  <a:srgbClr val="FFFFFF"/>
                </a:highlight>
              </a:rPr>
              <a:t>Τα παιδιά αυξάνουν το Α!</a:t>
            </a:r>
            <a:endParaRPr sz="1000">
              <a:solidFill>
                <a:srgbClr val="222222"/>
              </a:solidFill>
              <a:highlight>
                <a:srgbClr val="FFFFFF"/>
              </a:highlight>
            </a:endParaRPr>
          </a:p>
          <a:p>
            <a:pPr marL="0" lvl="0" indent="0" algn="l" rtl="0">
              <a:spcBef>
                <a:spcPts val="0"/>
              </a:spcBef>
              <a:spcAft>
                <a:spcPts val="0"/>
              </a:spcAft>
              <a:buNone/>
            </a:pPr>
            <a:r>
              <a:rPr lang="el" sz="1000">
                <a:solidFill>
                  <a:srgbClr val="222222"/>
                </a:solidFill>
                <a:highlight>
                  <a:srgbClr val="FFFFFF"/>
                </a:highlight>
              </a:rPr>
              <a:t>Μη τεχνολογία εναντίον τεχνολογίας. Εμπειρίες Neg</a:t>
            </a:r>
            <a:endParaRPr sz="1000">
              <a:solidFill>
                <a:srgbClr val="222222"/>
              </a:solidFill>
              <a:highlight>
                <a:srgbClr val="FFFFFF"/>
              </a:highlight>
            </a:endParaRPr>
          </a:p>
          <a:p>
            <a:pPr marL="0" lvl="0" indent="0" algn="l" rtl="0">
              <a:spcBef>
                <a:spcPts val="0"/>
              </a:spcBef>
              <a:spcAft>
                <a:spcPts val="0"/>
              </a:spcAft>
              <a:buNone/>
            </a:pPr>
            <a:r>
              <a:rPr lang="el" sz="1000">
                <a:solidFill>
                  <a:srgbClr val="222222"/>
                </a:solidFill>
                <a:highlight>
                  <a:srgbClr val="FFFFFF"/>
                </a:highlight>
              </a:rPr>
              <a:t>2 πτυχές: Ευαισθησία &amp; Χρόνος για κατάργηση</a:t>
            </a:r>
            <a:endParaRPr sz="1000">
              <a:solidFill>
                <a:srgbClr val="222222"/>
              </a:solidFill>
              <a:highlight>
                <a:srgbClr val="FFFFFF"/>
              </a:highlight>
            </a:endParaRPr>
          </a:p>
          <a:p>
            <a:pPr marL="0" lvl="0" indent="0" algn="l" rtl="0">
              <a:spcBef>
                <a:spcPts val="0"/>
              </a:spcBef>
              <a:spcAft>
                <a:spcPts val="0"/>
              </a:spcAft>
              <a:buNone/>
            </a:pPr>
            <a:r>
              <a:rPr lang="el" sz="1000">
                <a:solidFill>
                  <a:srgbClr val="222222"/>
                </a:solidFill>
                <a:highlight>
                  <a:srgbClr val="FFFFFF"/>
                </a:highlight>
              </a:rPr>
              <a:t>Dawson &amp; Stewart 2018 - Συντονιστικά εφέ. Πολιτισμός (Ηνωμένο Βασίλειο vs ΗΠΑ), Ηλικία</a:t>
            </a:r>
            <a:endParaRPr sz="1000">
              <a:solidFill>
                <a:srgbClr val="222222"/>
              </a:solidFill>
              <a:highlight>
                <a:srgbClr val="FFFFFF"/>
              </a:highlight>
            </a:endParaRPr>
          </a:p>
          <a:p>
            <a:pPr marL="0" lvl="0" indent="0" algn="l" rtl="0">
              <a:spcBef>
                <a:spcPts val="0"/>
              </a:spcBef>
              <a:spcAft>
                <a:spcPts val="0"/>
              </a:spcAft>
              <a:buNone/>
            </a:pPr>
            <a:r>
              <a:rPr lang="el" sz="1000">
                <a:solidFill>
                  <a:srgbClr val="222222"/>
                </a:solidFill>
                <a:highlight>
                  <a:srgbClr val="FFFFFF"/>
                </a:highlight>
              </a:rPr>
              <a:t>κοινωνική επιρροή, συμμόρφωση, υπακοή, αντίδραση, αντίσταση και εξουσία (Lindsey, 2005; Weatherby et al., 1999) β δέσμευση, στοργή, κανονιστική, συνέχιση, δέσμευση και συναισθηματική δέσμευση (Allen and Meyer, 1990) γ εμπιστοσύνη και ευπάθεια (Gendall, 2005) δ απειλή (Pyszczynski et al., 1997)</a:t>
            </a:r>
          </a:p>
          <a:p>
            <a:pPr marL="0" lvl="0" indent="0" algn="l" rtl="0">
              <a:spcBef>
                <a:spcPts val="0"/>
              </a:spcBef>
              <a:spcAft>
                <a:spcPts val="0"/>
              </a:spcAft>
              <a:buNone/>
            </a:pPr>
            <a:endParaRPr lang="en-GB" sz="1000">
              <a:solidFill>
                <a:srgbClr val="222222"/>
              </a:solidFill>
              <a:highlight>
                <a:srgbClr val="FFFFFF"/>
              </a:highlight>
            </a:endParaRPr>
          </a:p>
          <a:p>
            <a:pPr marL="0" indent="0">
              <a:buNone/>
            </a:pPr>
            <a:r>
              <a:rPr lang="el" sz="1000"/>
              <a:t>Επίθεση:</a:t>
            </a:r>
          </a:p>
          <a:p>
            <a:pPr marL="0" indent="0">
              <a:spcBef>
                <a:spcPts val="1600"/>
              </a:spcBef>
              <a:buNone/>
            </a:pPr>
            <a:r>
              <a:rPr lang="el" sz="1000"/>
              <a:t>Γ: κανόνες</a:t>
            </a:r>
          </a:p>
          <a:p>
            <a:pPr marL="0" indent="0">
              <a:spcBef>
                <a:spcPts val="1600"/>
              </a:spcBef>
              <a:buNone/>
            </a:pPr>
            <a:r>
              <a:rPr lang="el" sz="1000"/>
              <a:t>E: Ενθουσιασμός</a:t>
            </a:r>
          </a:p>
          <a:p>
            <a:pPr marL="0" indent="0">
              <a:spcBef>
                <a:spcPts val="1600"/>
              </a:spcBef>
              <a:buNone/>
            </a:pPr>
            <a:r>
              <a:rPr lang="el" sz="1000"/>
              <a:t>Α: Πολλοί τρόποι...</a:t>
            </a:r>
          </a:p>
          <a:p>
            <a:pPr marL="0" indent="0">
              <a:spcBef>
                <a:spcPts val="1600"/>
              </a:spcBef>
              <a:buNone/>
            </a:pPr>
            <a:r>
              <a:rPr lang="el" sz="1000"/>
              <a:t>O: Σπανιότητα - περιορισμός της ελευθερίας</a:t>
            </a:r>
          </a:p>
          <a:p>
            <a:pPr marL="0" indent="0">
              <a:spcBef>
                <a:spcPts val="1600"/>
              </a:spcBef>
              <a:buNone/>
            </a:pPr>
            <a:r>
              <a:rPr lang="el" sz="1000"/>
              <a:t>N: Προστατευτικοί παράγοντες</a:t>
            </a:r>
          </a:p>
          <a:p>
            <a:pPr marL="0" lvl="0" indent="0" algn="l" rtl="0">
              <a:spcBef>
                <a:spcPts val="0"/>
              </a:spcBef>
              <a:spcAft>
                <a:spcPts val="0"/>
              </a:spcAft>
              <a:buNone/>
            </a:pPr>
            <a:endParaRPr sz="1000">
              <a:solidFill>
                <a:srgbClr val="222222"/>
              </a:solidFill>
              <a:highlight>
                <a:srgbClr val="FFFFFF"/>
              </a:highligh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2</a:t>
            </a:fld>
            <a:endParaRPr lang="en-US" noProof="0"/>
          </a:p>
        </p:txBody>
      </p:sp>
    </p:spTree>
    <p:extLst>
      <p:ext uri="{BB962C8B-B14F-4D97-AF65-F5344CB8AC3E}">
        <p14:creationId xmlns:p14="http://schemas.microsoft.com/office/powerpoint/2010/main" val="2060055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acea18685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acea18685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2041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ab2df2481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ab2df2481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a:t>Τι είναι τα σκοτεινά μοτίβα;
Ο όρος χρησιμοποιήθηκε αρχικά. επινοήθηκε από τον Harry Brignull, έναν ειδικό στην εμπειρία χρήστη, ο οποίος έβαλε τον όρο στον ιστότοπό του και συνεπώς στον κόσμο το 2010. Αυτός ο όρος υιοθετήθηκε αναλόγως γρήγορα και εξαπλώθηκε περαιτέρω και βρήκε το δρόμο του στην ερευνητική βιβλιογραφία και στις εργασίες συνεδρίων.
Ο ιστότοπός του "darkpatterns.org" προσφέρει επίσης χρήσιμα επεξηγηματικά βίντεο και ορισμούς σχετικά με το θέμα.
[Βρώμικα κόλπα....] Φτάστε στην καρδιά του ορισμού αρκετά καλά.
[Μεσο...] είναι μια πιο περίτεχνη εκδοχή του ίδιου ορισμού. Η αναφορά στο γεγονός ότι οι χρήστες αναγκάζονται να λαμβάνουν αποφάσεις που δεν θα έπαιρναν υπό άλλες, πιο ουδέτερες συνθήκες εξηγεί γιατί χρησιμοποιείται ο όρος «σκοτεινό». Δεδομένου ότι οι αποφάσεις των χρηστών, η πλοήγηση και ολόκληρη η διαμόρφωση π.χ. των GUI αποτελείται από πολλά διαφορετικά στοιχεία, μερικά από τα οποία συντονίζονται άμεσα μεταξύ τους, ο όρος «μοτίβο» χρησιμοποιείται για το «μοτίβο» – εξ ου και τα «σκοτεινά μοτίβα».
Ο όρος «οπλοποιημένη χρηστικότητα» εμφανίζεται αρκετά συχνά και επομένως θα πρέπει επίσης να αναφέρεται σε αυτό το πλαίσιο. Η «οπλοποίηση» είναι ένας όρος που προορίζεται να δηλώσει ότι μια εγγενώς αβλαβής και αβλαβής διαδικασία χρησιμοποιείται ή γίνεται κατάχρηση για δυνητικά επικίνδυνους και επιβλαβείς σκοπούς. 
Δεδομένου ότι βασικά συνδέουμε τη χρηστικότητα με τη φιλικότητα προς τον χρήστη, δηλαδή κάτι θετικό, αλλά τα σκοτεινά μοτίβα αλλά η χρηστικότητα με την έννοια του παρόχου/δημιουργού του ιστότοπου στρέφονται ενάντια στα (κυρίως οικονομικά ή σχετιζόμενα με την ιδιωτικότητα) συμφέροντα του χρήστη – με την έννοια ότι ό,τι είναι «βολικό» βοηθά τον πάροχο να αποκτήσει δεδομένα, αγορές ή παρόμοια – ο όρος «οπλισμένο» δείχνει πολύ καλά την αντιστροφή της αρχής της χρηστικότητας.</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a51a339e10_2_9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a:t>Η συνάφεια με τη χρηστικότητα – δηλαδή τη φιλικότητα προς τον χρήστη, την προσπάθεια σχεδιασμού ενός συστήματος γύρω από τον χρήστη και τα χαρακτηριστικά του και όχι το αντίστροφο – γίνεται πολύ σαφής όταν κοιτάξετε αυτούς τους προηγούμενους κανονισμούς κωδικών πρόσβασης ενός αμερικανικού πανεπιστημίου. Εδώ λοιπόν κάποιος *πραγματικά* εννοούσε καλά με την ασφάλεια του κωδικού πρόσβασης. 
Το αποτέλεσμα δεν είναι δύσκολο να μαντέψει κανείς: Οι περισσότεροι άνθρωποι θα δυσκολευτούν να θυμηθούν ποτέ έναν τέτοιο κωδικό πρόσβασης και θα βρουν άλλες – λιγότερο ασφαλείς – λύσεις για να αποφύγουν την επιδιωκόμενη, αλλά πολύ επίπονη, συμπεριφορά...</a:t>
            </a:r>
            <a:endParaRPr/>
          </a:p>
        </p:txBody>
      </p:sp>
      <p:sp>
        <p:nvSpPr>
          <p:cNvPr id="155" name="Google Shape;155;ga51a339e10_2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a51a339e10_2_10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a:t>… Για παράδειγμα, όπως αυτή (μια εικόνα μιας συνέντευξης με έναν μετεωρολόγο στη Χαβάη κατά τη διάρκεια ενός τυφώνα).
… αλλά πίσω στα σκοτεινά μοτίβα ως «κατάχρηση» των αρχών της χρηστικότητας. Ενώ το παράδειγμα του κωδικού πρόσβασης ήταν ένα παράδειγμα στο οποίο η χρηστικότητα απλώς υποτιμήθηκε και αγνοήθηκε, το παρακάτω είναι ένα παράδειγμα του τρόπου με τον οποίο μπορεί να χρησιμοποιηθεί για να κάνει τον χρήστη να συμπεριφερθεί με τρόπο που είναι αντίθετος με τα συμφέροντά του – δηλαδή να συναινέσει στις ρυθμίσεις απορρήτου που επιθυμεί ο πάροχος.</a:t>
            </a:r>
            <a:endParaRPr/>
          </a:p>
        </p:txBody>
      </p:sp>
      <p:sp>
        <p:nvSpPr>
          <p:cNvPr id="161" name="Google Shape;161;ga51a339e10_2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a51a339e10_2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ga51a339e10_2_10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l"/>
              <a:t>Ακολουθεί ένα παράδειγμα από μια έκθεση του Νορβηγικού Κέντρου Προστασίας Καταναλωτών. Εδώ αποφάσισαν να ανοίξουν λογαριασμό από το Facebook. Φυσικά, υπάρχουν παρόμοιες αναφορές και για άλλους παρόχους.
Μπορείτε να δείτε εδώ με πράσινο χρώμα το μονοπάτι της «ελάχιστης προσπάθειας», το οποίο δεν απαιτεί σχεδόν καθόλου γνωστική προσπάθεια ή ενεργές εξαιρέσεις από τις προεπιλεγμένες ρυθμίσεις. Εδώ απλά κάνετε κλικ, αποδέχεστε, μεταξύ άλλων, εξατομικευμένη διαφήμιση που βασίζεται σε εις βάθος αναλύσεις της συμπεριφοράς των χρηστών σας, την κοινή χρήση των δεδομένων χρήστη σας με άλλους επιχειρηματικούς εταίρους του Facebook, την επεξεργασία βιομετρικών δεδομένων και, φυσικά, στο τέλος τους Γενικούς Όρους και Προϋποθέσεις. 
Εάν δεν θέλετε να δώσετε αυτές τις «εθελοντικές» δηλώσεις συγκατάθεσης, θα πρέπει να περάσετε μέσα από έναν λαβύρινθο μενού με μερικές φορές αντιφατικές οδηγίες (διπλές αρνήσεις ή παρόμοια).
Έτσι, εδώ έχετε να κάνετε με παρεμβατικές «προεπιλεγμένες ρυθμίσεις», παραπλανητικές διατυπώσεις, τη μετάδοση μιας ψευδαίσθησης ελέγχου και επιλογής, την απόκρυψη επιλογών φιλικών προς την προστασία της ιδιωτικής ζωής, τις αποφάσεις «πάρε το ή άφησέ το» και γενικά μια αρχιτεκτονική διεπαφής όπου οι φιλικές προς το ιδιωτικό εναλλακτικές απαιτούν πάντα πολύ περισσότερη προσπάθεια.</a:t>
            </a:r>
            <a:endParaRPr lang="en-GB" baseline="0"/>
          </a:p>
        </p:txBody>
      </p:sp>
      <p:sp>
        <p:nvSpPr>
          <p:cNvPr id="167" name="Google Shape;167;ga51a339e10_2_10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49</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ab2df2481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ab2df2481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a:t>Η ποικιλία των δυνατοτήτων χειραγώγησης μπορεί να αναχθεί αρκετά καλά στις πέντε βασικές αρχές της χρηστικότητας. Συνολικά, αυτές οι πέντε αρχές οδηγούν σε μια ευχάριστη, γρήγορη και αποτελεσματική χρήση ενός προϊόντος.
Αυτές οι αρχές ισχύουν βασικά για όλα τα σχεδιασμένα προϊόντα. Είτε πρόκειται για λογαριασμό στο Facebook, κινητό τηλέφωνο, ηλεκτρική κουζίνα ή ενοικιαζόμενο αυτοκίνητο.
Πόσο γρήγορα μπορώ να μάθω πώς να το χρησιμοποιώ;
Πόσο γρήγορα μπορώ να πετύχω τον στόχο μου – δηλαδή μπορώ να επιτύχω τον σκοπό για τον οποίο χρειάζομαι αυτό το προϊόν εξαρχής;
Μπορώ να βρω γρήγορα τον δρόμο μου ξανά μετά από κάποιο χρονικό διάστημα μη χρήσης;
Αν έχω χειριστεί κάτι λάθος, πόσο εύκολα μπορώ να το διορθώσω (χωρίς να χαλάσω τίποτα ή να χάσω πολύ χρόνο) και πόσο πιθανό είναι να κάνω κάτι λάθος;
Πόσο ικανοποιημένος είμαι συνολικά με τη χρήση (οι αισθητικές ιδιότητες παίζουν επίσης ρόλο εδώ).
Όλες αυτές οι αρχές – αλλά ειδικά οι πρώτες 4 – όταν ληφθούν καλά υπόψη μειώνουν τη γνωστική μας προσπάθεια – και αυτό είναι ένας σημαντικός προγνωστικός παράγοντας του επιπέδου ικανοποίησής μας. Θέλουμε πάντα να κρατάμε τη γνωστική μας προσπάθεια όσο το δυνατόν χαμηλότερα – αυτό δεν ισχύει μόνο για τις σπουδές μας.</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ab2df24817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ab2df24817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a:t>Αυτό το απόσπασμα από τον Waldman είναι μια υπενθύμιση ότι ο σχεδιασμός σημαίνει ΠΑΝΤΑ ΕΠΙΛΟΓΗ, και επομένως ΠΕΡΙΟΡΙΣΜΟΣ. 
Μόλις σχεδιάσετε ένα GUI, ΕΣΕΙΣ αποφασίζετε από τι πρέπει να επιλέξει ο χρήστης – ΠΟΤΕ το έχει να διαλέξει – ΠΟΙΕΣ επιλογές έχει ο χρήστης για να κάνει τη δική του επιλογή – και ποια ΠΡΟΣΠΑΘΕΙΑ περιλαμβάνει. Αποφασίζουν επίσης τι δεν ζητείται από τον χρήστη εξαρχής και δίνεται να αποφασίσει. 
Δεδομένου ότι, από την πλευρά του χρήστη, συχνά απαιτείται μια «είσοδος», μια απόφαση, και δεν είναι τόσο εύκολο να γνωρίζουμε τι σας αποκρύπτεται ως απόφαση, αυτό πολύ γρήγορα οδηγεί σε υπερεκτίμηση των πραγματικών επιλογών.</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ab2df24817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ab2df24817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ab2df24817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ab2df24817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a:t>Το LinkedIn κέρδισε μεγαλύτερη προσοχή το 2015 όταν κατέληξε σε δικαστικό συμβιβασμό με μέλη αυτού του δικτύου – το ιστορικά υψηλό ποσό των 13 εκατομμυρίων δολαρίων ΗΠΑ.
Εδώ, στην πρώτη πραγματικά μεγάλη δίκη για τα Dark Patterns, ήταν για πρώτη φορά για έναν πάροχο διαδικτυακών υπηρεσιών που λογοδοτεί για συμπεριφορά στην οποία δεν υπήρχε αντικειμενική «εξαπάτηση» ή «ψέμα», αλλά με τη βοήθεια της καθολικής αρχής της χρηστικότητας της «γνωστικής οικονομίας», δόθηκαν πληροφορίες που σχεδιάστηκαν σκόπιμα με τέτοιο τρόπο ώστε να παρεξηγηθούν από πολλούς χρήστες.</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ab2df24817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ab2df24817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a:t>Συγγνώμη για το κάπως θολό στιγμιότυπο οθόνης, αλλά επειδή οι σελίδες δεν είναι πλέον πρωτότυπες, μπορώ να βρω μόνο παλιές φωτογραφίες από το διαδίκτυο.
Κατά την εγγραφή ενός λογαριασμού LinkedIn για πρώτη φορά, θα σας δοθεί πρώτα η ευκαιρία να εγγραφείτε με τα διαπιστευτήρια email σας εντελώς άσκοπα.
Φυσικά, γνωρίζετε το παλιό κόλπο με το ευδιάκριτο κουμπί "Συνέχεια" και το ελάχιστα ορατό αλλά εξίσου λειτουργικό κουμπί "παράβλεψη" – αλλά στην πραγματικότητα λειτουργεί αρκετά καλά. – Π.χ. το νεότερο «αποδοχή όλων των cookies» έναντι «αποδοχή επιλεγμένων cookies» κ.λπ.
Αυτό το παράθυρο διαλόγου λέει, "Θα εισαγάγουμε το βιβλίο διευθύνσεών σας για να προτείνουμε συνδέσεις και να σας βοηθήσουμε να διαχειριστείτε τις επαφές σας".
-&gt; Πρώτα απ 'όλα, δεν φαίνεται να υπάρχει κάτι ιδιαίτερα απειλητικό όταν το LinkedIn κοιτάζει το βιβλίο διευθύνσεών μου και στη συνέχεια μου κάνει προτάσεις για το ποιες από τις επαφές μου μέσω email μπορούν να βρεθούν στο LinkedIn. Σωστά;
-&gt; Η φράση "διαχείριση των επαφών σας" θα πρέπει φυσικά να κρούει τον κώδωνα του κινδύνου, καθώς θα μπορούσε να σημαίνει ενεργή χειραγώγηση του περιεχομένου. Στα αγγλικά, ωστόσο, το "manage" μπορεί επίσης να ερμηνευτεί πιο ακίνδυνα – με την έννοια του "seeing" και του "processing" για να κάνω προτάσεις για επαφές από τη λίστα μου.</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28B34ED-4CDD-41C9-90F7-D768D5559A6F}" type="slidenum">
              <a:rPr lang="en-GB" smtClean="0"/>
              <a:t>3</a:t>
            </a:fld>
            <a:endParaRPr lang="en-GB"/>
          </a:p>
        </p:txBody>
      </p:sp>
    </p:spTree>
    <p:extLst>
      <p:ext uri="{BB962C8B-B14F-4D97-AF65-F5344CB8AC3E}">
        <p14:creationId xmlns:p14="http://schemas.microsoft.com/office/powerpoint/2010/main" val="33313374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ab2df24817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ab2df24817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a:t>Διαβάστε το εν συντομία πρώτα.
Αν διαβάσετε αυτήν την ερώτηση και την εξήγηση από κάτω, πιθανότατα έχετε επίσης την εντύπωση ότι πρόκειται για την εύρεση ατόμων από τη λίστα επαφών email σας που είναι επίσης εγγεγραμμένα στο LinkedIn, σωστά; Ενδεχομένως και το αντίστροφο, ώστε οι επαφές email σας στο LinkedIn να μάθουν για τη νέα σας συνδρομή και το προφίλ σας, κάτι που σας ενδιαφέρει, σωστά;</a:t>
            </a:r>
            <a:endParaRPr lang="de-DE" baseline="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ab2df24817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ab2df24817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a:t>Το "Δείτε τη διεύθυνση email σας" ακούγεται πολύ ακίνδυνο, φυσικά. Το ίδιο και η δεύτερη ερώτηση – «κοίτα»... Η "διαχείριση των επαφών σας", από την άλλη πλευρά, είναι ΠΟΛΥ περιεκτική, αλλά αυτό δεν είναι εμφανές στο κείμενο που είναι αναγνωρίσιμο εδώ. Το πλαίσιο της "διεύθυνσης προβολής" και η ενημέρωση για τις επαφές μου που είναι ήδη στο LinkedIn θα πρέπει να οδηγήσουν στο γεγονός ότι δύσκολα πρέπει να υποψιάζεται κανείς τίποτα εδώ.</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ab2df24817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ab2df24817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a:t>Έτσι, εάν στη συνέχεια δείτε μια λίστα με τις επαφές email σας εδώ και η επιλογή "Προσθήκη στο δίκτυο" επισημαίνεται σε περίοπτη θέση, τότε φυσικά υποθέτετε ότι αυτά τα άτομα προέρχονται από τον κύκλο των γνωστών σας στο LinkedIn και ότι τώρα προστίθενται στον κύκλο φίλων σας στο Linked-In – δηλαδή στο Linked-In δίκτυό σας.
Ωστόσο, αυτό δεν ισχύει. Αυτό που συνέβη στην πραγματικότητα ήταν ότι τα μηνύματα ηλεκτρονικού ταχυδρομείου πρόσκλησης στάλθηκαν στο όνομα του νέου χρήστη, δηλαδή από τον λογαριασμό email σας, με το αίτημα να ανοίξετε λογαριασμό στο LinkedIn. 
Επομένως, το όνομα και η ταυτότητά σας χρησιμοποιούνται εδώ χωρίς να το γνωρίζετε εσείς ως χρήστης.
Σε όλη τη διαδικασία εγγραφής μέχρι στιγμής, εσείς ως χρήστης έχετε υποθέσει μια υπόθεση, μια κατανόηση της κατάστασης, η οποία ήταν λανθασμένη αλλά δημιουργήθηκε σκόπιμα «προτείνοντας» ορισμένα συμπεράσματα προκειμένου να σας παραπλανήσει. Πολύ λίγοι χρήστες δύσκολα θα συμφωνούσαν στη χρήση της διεύθυνσης email τους για διαφημιστικούς σκοπούς, κάποιοι θα έλεγαν για σκοπούς ανεπιθύμητης αλληλογραφίας, χωρίς αντάλλαγμα.
Έτσι, αυτή η σκόπιμη εξαπάτηση κόστισε στο LinkedIn ένα διψήφιο ποσό εκατομμυρίων δολαρίων.
Τώρα εξετάσαμε αυτό το μεμονωμένο παράδειγμα με μεγάλη λεπτομέρεια εδώ, επειδή ήταν ιδιαίτερα λεπτό (πολύ λεπτό, όπως πιθανώς σκέφτηκαν τα δικαστήρια...), αλλά ήταν σημαντικό για μένα να συζητήσω ένα παράδειγμα με μεγάλη λεπτομέρεια, ώστε να μπορείτε να το διαβάσετε βήμα προς βήμα.</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58750" indent="0">
              <a:buNone/>
            </a:pPr>
            <a:r>
              <a:rPr lang="el"/>
              <a:t>Εδώ έχουμε μια σύντομη – όχι άμεσα σχετική με την εξέταση – ένα πρόχειρο σκίτσο. Οι πορτοκαλί περιοχές επεξεργάζονται συναισθηματικές εντυπώσεις και οι μπλε και μοβ περιοχές είναι υπεύθυνες για τη ρύθμιση της επίδρασης των συναισθηματικών πληροφοριών. Έτσι μπορείτε να δείτε τη διαφορά μεταξύ υποφλοιώδους και προμετωπιαίου.
Οι συναισθηματικές επιρροές είναι φυσικά χρήσιμες – δίνουν σημαντικά σήματα σχετικά με την υγιή κοινωνική αλληλεπίδραση, τις καλές αποφάσεις, είναι σημαντικές για την ενσυναίσθηση κ.λπ.
Όλα αυτά είναι πλέον πολύ απλοποιημένα. Φυσικά, δεν υπάρχει τέτοιο πράγμα όπως «συναισθηματικές πληροφορίες» και φυσικά υπάρχουν πολλοί περισσότεροι τομείς που εμπλέκονται, αλλά δεν είναι τόσο απλό.
Για εμάς, αυτό θα πρέπει να είναι αρκετό προς το παρόν που γνωρίζουμε ότι υπάρχουν νευροανατομικές και νευροφυσιολογικές (δηλαδή λειτουργικές) γνωστές περιοχές στις οποίες μπορούν να αποδοθούν τα διαφορετικά στυλ σκέψης. Με αυτόν τον τρόπο, η έρευνα έχει μάθει να κατανοεί πώς διαφορετικές χημικές καταστάσεις (π.χ. λόγω φαρμάκων), φάρμακα ή τραυματισμοί, μορφές άνοιας κ.λπ. επηρεάζουν και εξηγούν τον έλεγχο της δράσης και τις συναισθηματικές καταστάσεις.</a:t>
            </a:r>
          </a:p>
          <a:p>
            <a:pPr marL="158750" indent="0">
              <a:buNone/>
            </a:pPr>
            <a:endParaRPr lang="en-GB"/>
          </a:p>
          <a:p>
            <a:pPr marL="158750" marR="0" lvl="0" indent="0" algn="l" defTabSz="914400" rtl="0" eaLnBrk="1" fontAlgn="auto" latinLnBrk="0" hangingPunct="1">
              <a:lnSpc>
                <a:spcPct val="100000"/>
              </a:lnSpc>
              <a:spcBef>
                <a:spcPts val="0"/>
              </a:spcBef>
              <a:spcAft>
                <a:spcPts val="0"/>
              </a:spcAft>
              <a:buClrTx/>
              <a:buSzTx/>
              <a:buFontTx/>
              <a:buNone/>
              <a:tabLst/>
              <a:defRPr/>
            </a:pPr>
            <a:r>
              <a:rPr lang="el"/>
              <a:t>Υπάρχουν πολλές διαφορετικές και συμπληρωματικές θεωρητικές προσεγγίσεις για την περιγραφή διαφορετικών πτυχών του στυλ σκέψης που μπορούν να χρησιμοποιηθούν για τη δημιουργία σφαλμάτων σκέψης.
Στο δικό μας πλαίσιο – και σε πολλά άλλα – η πιο λογική διαίρεση σε δύο διαφορετικά στυλ σκέψης είναι η διάκριση μεταξύ του Daniel Kahneman.
Αν γνωρίζετε το βιβλίο του «Thinking Fast and Slow», το γνωρίζετε ήδη. Αν όχι, θα πρέπει να το διαβάσετε. Είναι το πιο ολοκληρωμένο και καλογραμμένο βιβλίο εκλαϊκευμένης επιστήμης για το θέμα της σκέψης και πολύ σχετικό με την καθημερινή ζωή.
Ο Kahneman διακρίνει μεταξύ 2 διαφορετικών στυλ σκέψης – Σύστημα 1 και 2. 
Σύστημα 1 σημαίνει...... […]
Ένα παράδειγμα θα ήταν ο προσανατολισμός σε ένα νέο περιβάλλον που είναι είτε εντατική σε πόρους, είτε ενεργή χρήση των σημείων παραπομπής και σχετική τοποθεσία σε αυτά – σε αντίθεση με μια κατάσταση όπου γνωρίζετε καλά τον δρόμο σας και χρειάζεστε μόνο μερικές «ενδείξεις», συνθήματα, για να προσανατολιστείτε αμέσως ξανά χωρίς κανένα πρόβλημα. Ή οδήγηση αυτοκινήτου από την πρώτη εκμάθηση των χειριστηρίων στο αυτοκίνητο μέχρι την οδήγηση ενώ μιλάτε στο τηλέφωνο (S1 -&gt; S2).
Δεν είναι πιο περίπλοκο από αυτό. 
Συχνά έχουμε βιώσει πολλές καθημερινές καταστάσεις με τη μία ή την άλλη μορφή. Οι γνωστές ενδείξεις σηματοδοτούν την εξοικείωσή μας με ένα συγκεκριμένο περιεχόμενο, πορεία δράσης, ένα άτομο, δηλαδή οι προσδοκίες μας είναι σαφώς δομημένες και ξετυλίγουμε ένα μαθημένο πρόγραμμα. Οι κοινωνικοί μηχανικοί προσπαθούν πάντα να μας βοηθήσουν, για παράδειγμα. μέσω μίμησης, χρήσης οικείων συμβόλων, εκφράσεων κ.λπ., στη λειτουργία S1, καθώς το S1 δεν είναι συμβατό με την κριτική ερώτηση, τη λεπτομερή επεξεργασία και την ενεργή ανάκτηση περιεχομένου μνήμης με σκοπό τη λεπτομερέστερη διερεύνηση μιας περίστασης.
Τα σκοτεινά μοτίβα θα μπορούσαν να περιγραφούν ως μια σχετική κατηγορία με την κοινωνική μηχανική – με τη διαφορά ότι δεν είναι «κοινωνική» με την έννοια ενός άλλου ανθρώπινου παράγοντα, αλλά ενός σχεδιασμού διεπαφής χρήστη – οπότε ίσως θα προτιμούσε κανείς τον όρο γνωστική μηχανική ως υπερκατηγορία.</a:t>
            </a:r>
          </a:p>
          <a:p>
            <a:pPr marL="158750" indent="0">
              <a:buNone/>
            </a:pPr>
            <a:endParaRPr lang="nb-NO"/>
          </a:p>
        </p:txBody>
      </p:sp>
    </p:spTree>
    <p:extLst>
      <p:ext uri="{BB962C8B-B14F-4D97-AF65-F5344CB8AC3E}">
        <p14:creationId xmlns:p14="http://schemas.microsoft.com/office/powerpoint/2010/main" val="1749085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ac18f52706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ac18f52706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a:t>Σε ορισμένα άρθρα στην κυβερνοψυχολογία, ειδικά όταν πρόκειται για το ερώτημα ποιος είναι περισσότερο ή λιγότερο επιρρεπής σε μηνύματα ηλεκτρονικού ψαρέματος ή άλλες μορφές κοινωνικής μηχανικής, γίνεται αναφορά στο ELM αντί για το S1/S2. Κατ 'αρχήν, είναι σχεδόν το ίδιο. Σε αυτούς τους τομείς έρευνας, συχνά έχουμε να αντιμετωπίσουμε παράλληλα αναπτυσσόμενα μοντέλα που θέλουν να περιγράψουν παρόμοια φαινόμενα – άλλα είναι πιο βιολογικά προσανατολισμένα, άλλα πιο θεωρητικά-φιλοσοφικά ή εφαρμόζονται διαφορετικά κ.λπ. Απλώς πρέπει να το συνηθίσετε αυτό – ότι πολλές εξηγήσεις είναι δυνατές για να εξηγήσουν ή ενδεχομένως να προβλέψουν τη συμπεριφορά.</a:t>
            </a:r>
            <a:endParaRPr/>
          </a:p>
        </p:txBody>
      </p:sp>
    </p:spTree>
    <p:extLst>
      <p:ext uri="{BB962C8B-B14F-4D97-AF65-F5344CB8AC3E}">
        <p14:creationId xmlns:p14="http://schemas.microsoft.com/office/powerpoint/2010/main" val="4100375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228B34ED-4CDD-41C9-90F7-D768D5559A6F}" type="slidenum">
              <a:rPr lang="en-GB" noProof="0" smtClean="0"/>
              <a:t>60</a:t>
            </a:fld>
            <a:endParaRPr lang="en-GB" noProof="0"/>
          </a:p>
        </p:txBody>
      </p:sp>
    </p:spTree>
    <p:extLst>
      <p:ext uri="{BB962C8B-B14F-4D97-AF65-F5344CB8AC3E}">
        <p14:creationId xmlns:p14="http://schemas.microsoft.com/office/powerpoint/2010/main" val="36262799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228B34ED-4CDD-41C9-90F7-D768D5559A6F}" type="slidenum">
              <a:rPr lang="en-GB" noProof="0" smtClean="0"/>
              <a:t>65</a:t>
            </a:fld>
            <a:endParaRPr lang="en-GB" noProof="0"/>
          </a:p>
        </p:txBody>
      </p:sp>
    </p:spTree>
    <p:extLst>
      <p:ext uri="{BB962C8B-B14F-4D97-AF65-F5344CB8AC3E}">
        <p14:creationId xmlns:p14="http://schemas.microsoft.com/office/powerpoint/2010/main" val="3522563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l"/>
              <a:t>Οι DP φαίνονται πρωτόγονοι, αλλά γι' αυτό ακριβώς είναι τόσο επιτυχημένοι. – Οι άνθρωποι που εκτιμούν (υπερεκτιμούν) τις ικανότητές τους αποφασίζουν ακόμη πιο διαισθητικά! Δικαίωμα να κρίνει!
Μπορείτε να είστε πολύ σίγουροι για τον εαυτό σας και να έχετε πάρει μια διαισθητική απόφαση – ειδικά όταν το IS είναι πολύ υψηλό.</a:t>
            </a:r>
            <a:endParaRPr lang="de-DE"/>
          </a:p>
        </p:txBody>
      </p:sp>
      <p:sp>
        <p:nvSpPr>
          <p:cNvPr id="4" name="Foliennummernplatzhalter 3"/>
          <p:cNvSpPr>
            <a:spLocks noGrp="1"/>
          </p:cNvSpPr>
          <p:nvPr>
            <p:ph type="sldNum" sz="quarter" idx="5"/>
          </p:nvPr>
        </p:nvSpPr>
        <p:spPr/>
        <p:txBody>
          <a:bodyPr/>
          <a:lstStyle/>
          <a:p>
            <a:fld id="{6FD9AEB7-0287-4C3A-91A6-A56B59BAA80E}" type="slidenum">
              <a:rPr lang="de-DE" smtClean="0"/>
              <a:t>66</a:t>
            </a:fld>
            <a:endParaRPr lang="de-DE"/>
          </a:p>
        </p:txBody>
      </p:sp>
    </p:spTree>
    <p:extLst>
      <p:ext uri="{BB962C8B-B14F-4D97-AF65-F5344CB8AC3E}">
        <p14:creationId xmlns:p14="http://schemas.microsoft.com/office/powerpoint/2010/main" val="35450245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ab2df24817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ab2df24817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a:t>Όλοι γνωρίζουν την έκφραση «αποφασίζω σύμφωνα με το ένστικτο» και γνωρίζουν την έννοια της διαίσθησης.
Αυτό που είναι λιγότερο γνωστό είναι ότι η διαίσθηση υπάρχει, είναι σχετικά εύκολο να ανιχνευθεί και είναι επίσης βιολογικά – ακριβέστερα: νευροφυσιολογικά – καλά εξηγημένη και κατανοητή.
Για να είμαστε πιο ακριβείς, οι εμπλεκόμενες δομές είναι ορισμένα – τα λεγόμενα κοιλιακά – μέρη του PFC – όπου οι αποφάσεις συνκαθορίζονται, ο πρόσθιος νησιωτικός φλοιός, τα σήματα από το εσωτερικό του σώματος – ναι! Τα συναισθήματα του εντέρου – «χαρτογραφημένα», δηλαδή κεντρικό νεύρο, δηλαδή στον εγκέφαλο – και το προσαγωγό 10ο κρανιακό νεύρο, το πνευμονογαστρικό νεύρο, δηλαδή το νεύρο που μεταφέρει τα αισθητήρια σήματα από τα έντερα στον εγκέφαλο. Και μερικά άλλα. Εν ολίγοις: οι δομές είναι αρκετά σαφείς και περιλαμβάνουν δομές κεντρικού νευρικού και περιφερικού νεύρου και περιοχές του εγκεφάλου, τις περιοχές του εγκεφάλου που είναι υπεύθυνες για την αντίληψη του σώματος, την επεξεργασία συναισθημάτων και την ενσωμάτωση συναισθημάτων και ορθολογικών εκτιμήσεων.
Η διαισθητική σκέψη επηρεάζεται έντονα από τα συναισθήματα και λειτουργεί σχετικά καλά από εξελικτική άποψη. Λειτουργεί πάντα καλά όταν ένα σαφές συναισθηματικό στοιχείο σε μια απόφαση έχει περισσότερο νόημα από την καθαρά ορθολογική-λογική σκέψη. Αυτό συμβαίνει συχνά, ειδικά στις κοινωνικές αλληλεπιδράσεις. Αν, για παράδειγμα, δεν εμπιστεύεστε κάποιον χωρίς να μπορείτε να εξηγήσετε ακριβώς γιατί.
Η κατανόηση της διαίσθησης είναι σχετικά εύκολη. Το λεγόμενο «Iowa Gambling Task» υπάρχει από το 1994. [ΕΞΗΓΗΣΤΕ IGT]
Αυτή η απλή εργασία – η οποία τουλάχιστον πριν από μερικά χρόνια ήταν διαθέσιμη και ως εφαρμογή Android (χωρίς τη μέτρηση της αγωγιμότητας του δέρματος) – αποτελεί ψυχοφυσιολογική απόδειξη για την ύπαρξη ουσιαστικών πληροφοριών για αποφάσεις, οι οποίες είναι ασυνείδητα διαθέσιμες και χρησιμοποιούνται, επηρεάζουν τις «ελεύθερες αποφάσεις» μας και έχουν διόλου ευκαταφρόνητη επίδραση π.χ. στην αγοραστική μας συμπεριφορά, στην επίδραση της διαφήμισης,  κοινωνική χειραγώγηση κ.λπ. 
Αυτός, λοιπόν, είναι ο μηχανισμός με τον οποίο τα λεπτά συναισθήματα εξηγούν τις επιπτώσεις σε αποφάσεις που γίνονται αντιληπτές ως λογικές. 
Η κυβερνοψυχολογία δεν αφορά μόνο την περιγραφή της συμπεριφοράς, αλλά την προσπάθεια να ανακαλύψουμε τις αιτίες της – σκεφτείτε την ως ένα είδος «αντίστροφης μηχανικής» – γνωρίζουμε ότι η συμπεριφορά μπορεί να επηρεαστεί συναισθηματικά και ασυνείδητα – και εδώ είναι η εξήγηση πώς. Τι πρόβλημα μπορείτε να λύσετε με αυτό; Αυτό δεν είναι ένα κρίσιμο ερώτημα σε αυτόν τον τομέα. Αλλά ναι, υπάρχουν δυνατότητες, π.χ. μπορείτε να χρησιμοποιήσετε το TMS για να χειριστείτε τον βρόχο ανάδρασης από το σώμα και να ενισχύσετε τη διαίσθηση. Αυτό το φαινόμενο εξηγεί επίσης γιατί τα άτομα με εθισμούς σε ουσίες συχνά λαμβάνουν παράλογες αποφάσεις σε τέτοιες εργασίες.</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l"/>
              <a:t>Θα λάβετε μερικά παραδείγματα εφαρμογών που έχουν συγκεντρωθεί από μαθητές από προηγούμενο μάθημα σε ξεχωριστά αρχεία στο φάκελο Teams.</a:t>
            </a:r>
            <a:endParaRPr lang="de-DE"/>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l"/>
              <a:t>Στη συνέχεια, θα εξετάσουμε πρώτα μερικές άλλες αρχές γνωστικών σφαλμάτων που μπορούν να αξιοποιηθούν ανάλογα από τις δομές σχεδιασμού.</a:t>
            </a:r>
            <a:endParaRPr lang="nb-NO"/>
          </a:p>
          <a:p>
            <a:endParaRPr lang="nb-NO"/>
          </a:p>
        </p:txBody>
      </p:sp>
    </p:spTree>
    <p:extLst>
      <p:ext uri="{BB962C8B-B14F-4D97-AF65-F5344CB8AC3E}">
        <p14:creationId xmlns:p14="http://schemas.microsoft.com/office/powerpoint/2010/main" val="2200312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228B34ED-4CDD-41C9-90F7-D768D5559A6F}" type="slidenum">
              <a:rPr lang="en-GB" noProof="0" smtClean="0"/>
              <a:t>4</a:t>
            </a:fld>
            <a:endParaRPr lang="en-GB" noProof="0"/>
          </a:p>
        </p:txBody>
      </p:sp>
    </p:spTree>
    <p:extLst>
      <p:ext uri="{BB962C8B-B14F-4D97-AF65-F5344CB8AC3E}">
        <p14:creationId xmlns:p14="http://schemas.microsoft.com/office/powerpoint/2010/main" val="30933236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ab2df24817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ab2df24817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a:t>Ας ρίξουμε μια ματιά σε ένα παράδειγμα μιας τυπικής διαδικασίας σκοτεινού μοτίβου στην οποία η διαίσθηση παίζει ιδιαίτερα σημαντικό ρόλο.
Ο όρος "κοινή χρήση επιβεβαίωσης" αναφέρεται σε ένα στοιχείο DP στο οποίο προσπαθείτε να κάνετε τους ανθρώπους να αισθάνονται ένοχοι αν "δεν παίζουν μαζί", ας πούμε. Συχνά όταν πρόκειται να εγκαταλείψετε κάπου, να τα παρατήσετε, να τα παρατήσετε, να μην συμφωνήσετε σε κάτι, να μην συμμετάσχετε.
Στο παράδειγμα εδώ, πριν κλείσετε έναν λογαριασμό στο Facebook, εμφανίζονται ξανά οι φωτογραφίες των φίλων... „…. Θα μου λείψεις...» – ακόμα κι αν αυτό φαίνεται αδέξιο, δεν είναι καθόλου. Η πιθανότητα να ξανασκεφτείτε αν και αν ναι, σε ποιον θα λείψετε ενδεχομένως, με τον οποίο δεν έχετε άλλη επαφή εκτός από το FB, είναι μεγάλη – και όσοι μόλις κατάφεραν να κλείσουν τον λογαριασμό μπορεί να θέλουν να το κάνουν ίσως το σκεφτούν.
[CYBERBALL ΚΑΙ ΚΟΙΝΩΝΙΚΟΣ ΠΟΝΟΣ ΕΝΝΟΙΑ]</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ab4125b515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ab4125b515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a:t>Οι προκαταλήψεις είναι συστηματικές στρεβλώσεις της σκέψης. Ευρετικές μέθοδοι που συντομεύουν περίπλοκους και εντατικούς αναλυτικούς-λογικούς τρόπους σκέψης σύμφωνα με το Σύστημα 1 και είναι μάλλον χρήσιμες στις περισσότερες περιπτώσεις στο άθροισμα ή τουλάχιστον στην εξελικτική ιστορία. 
Οι προκαταλήψεις προκαλούνται και εκμεταλλεύονται σκόπιμα στο DP.
Παράδειγμα: εφέ αγκύρωσης
Η γνωστική – ακόμη και επιφανειακή – επεξεργασία, π.χ. ενός αριθμού (ή άλλης πληροφορίας) έχει άμεση επίδραση στην επεξεργασία και εκτίμηση των μεταγενέστερων πληροφοριών.
Δείτε αυτό το βίντεο στο σύνολό του και σκεφτείτε μία από τις πολλές πιθανές εφαρμογές, τις οποίες στη συνέχεια θα ονομάζαμε DP.
Υπάρχουν πάνω από 100 προκαταλήψεις και δεν θα περάσουμε από τόσες πολλές και θα απαριθμήσουμε αμέτρητα παραδείγματα.
Ένα άλλο παράδειγμα: Φαινόμενο Ikea: Αν έχουμε συναρμολογήσει κάτι μόνοι μας (όχι μόνο έπιπλα), τότε πιστεύουμε ότι είναι πιο πολύτιμο. Αν και ούτε η λειτουργία ούτε η υποκατάσταση – σημαντικά κριτήρια για την «αντικειμενική αξία» – λαμβάνονται υπόψη. Έχουμε επενδύσει πολλά, οπότε αξίζει πολλά. Ψευδής. Από εξελικτική άποψη, ωστόσο, είναι σωστό κατ' αρχήν, γιατί εμείς ως άνθρωποι μπορεί να έχουμε επενδύσει πολύ χρόνο σε πολύτιμα πράγματα στο παρελθόν. Σήμερα είναι κάτι διαφορετικό, γιατί «πράγματα» που είναι σημαντικά για την επιβίωση είναι διαθέσιμα και διαθέσιμα σε αφθονία. Παράδειγμα: μετά από μια κουραστική διαδικασία εγγραφής (δείτε τη διαδρομή εγγραφής στο Facebook που εξετάσαμε νωρίτερα), είναι ακόμη πιο πιθανό να αποδεχτώ τις ενημερώσεις των Όρων και Προϋποθέσεων κάνοντας κλικ σε αυτούς. Διαφορετικά όλη η προσπάθεια θα ήταν μάταιη. Επομένως, μπορεί να έχει νόημα να δημιουργήσετε μια εκτεταμένη διαδικασία εγγραφής εάν θέλετε να ρωτήσετε κάτι δυνητικά δυσάρεστο στο τέλος.</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marL="158750" indent="0">
              <a:buNone/>
            </a:pPr>
            <a:r>
              <a:rPr lang="el"/>
              <a:t>Πιθανότατα σας ήρθε επίσης η ιδέα ότι το φαινόμενο της άγκυρας, π.χ. παίζει καθοριστικό ρόλο στη μείωση των τιμών – καθώς η εκτίμηση της αξίας ενός προϊόντος και της τιμής που πρέπει να καταβληθεί βρίσκονται τότε σε μια ελκυστική σχέση.
-----
Ένα άλλο παράδειγμα που χρησιμοποιείται πολύ συχνά είναι η λεγόμενη αποστροφή απώλειας. Αυτό είναι ιδιαίτερα εμφανές σε αυτό το πολύ γνωστό πρόβλημα των Tversky &amp; Kahneman (1981).
Αρχικά, ρίξτε μια ματιά στο πάνω μέρος της ερώτησης και αποφασίστε μεταξύ των επιλογών Α και Β – είστε ευπρόσδεκτοι να σκεφτείτε, αλλά όχι για πολύ.
Στη συνέχεια, αποφασίζετε μεταξύ των επιλογών Γ και Δ.
Στη συνέχεια, κάντε κύλιση...</a:t>
            </a:r>
            <a:endParaRPr lang="de-DE" baseline="0"/>
          </a:p>
          <a:p>
            <a:pPr marL="158750" indent="0">
              <a:buNone/>
            </a:pPr>
            <a:endParaRPr lang="de-DE" baseline="0"/>
          </a:p>
        </p:txBody>
      </p:sp>
    </p:spTree>
    <p:extLst>
      <p:ext uri="{BB962C8B-B14F-4D97-AF65-F5344CB8AC3E}">
        <p14:creationId xmlns:p14="http://schemas.microsoft.com/office/powerpoint/2010/main" val="21354893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marL="158750" indent="0">
              <a:buNone/>
            </a:pPr>
            <a:r>
              <a:rPr lang="el"/>
              <a:t>Εδώ βλέπουμε τη συνήθη εκλογική συμπεριφορά του γενικού πληθυσμού. 
Αν πάτε πίσω και κοιτάξετε τις επιλογές, θα δείτε ότι οι επιλογές Α και Γ είναι ίδιες, όπως και οι επιλογές Β και Δ.
Η μόνη διαφορά είναι η διατύπωση.
Είτε λοιπόν το ποτήρι είναι 1/3 γεμάτο είτε 2/3 άδειο. Αυτό αναφέρεται ως πανομοιότυπη ρεαλιστική πληροφορία.
Όπου μπορούμε να είμαστε σίγουροι για το αποτέλεσμα (Α και Γ), τείνουμε να επιλέγουμε τη θετική επιλογή. Όπου τονίζεται ιδιαίτερα η πληροφορία για τους αναμενόμενους θανάτους, δηλαδή τις απώλειες, προτιμούμε να τους αποφεύγουμε και είμαστε πρόθυμοι να αυξήσουμε τον κίνδυνο και να παίξουμε.
Πώς μπορούν να εξηγηθούν αυτά τα διαφορετικά πρότυπα λήψης αποφάσεων;
Εξελικτικά, η αποφυγή της απώλειας βασίζεται στο γεγονός ότι το να χάσουμε κάτι είναι δυνητικά πιο επικίνδυνο για την επιβίωσή μας από το να μην κερδίσουμε κάτι. Μια χαμένη ευκαιρία είναι ανοιχτά λιγότερο προβληματική από ένα νέο πρόβλημα. Επομένως, η συναισθηματική ένταση ενός χαρτονομίσματος των 10 ευρώ που βρέθηκε είναι μικρότερη από τον θυμό για την απώλεια ενός παρόμοιου χαρτονομίσματος.</a:t>
            </a:r>
            <a:endParaRPr lang="nb-NO"/>
          </a:p>
        </p:txBody>
      </p:sp>
    </p:spTree>
    <p:extLst>
      <p:ext uri="{BB962C8B-B14F-4D97-AF65-F5344CB8AC3E}">
        <p14:creationId xmlns:p14="http://schemas.microsoft.com/office/powerpoint/2010/main" val="31520454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l"/>
              <a:t>Η αποστροφή της απώλειας είναι μέρος μιας ευρύτερης θεωρίας, της λεγόμενης θεωρίας προοπτικής – και στενά συνδεδεμένη με αυτήν, το φαινόμενο πλαισίωσης – στην οποία θα φτάσουμε αμέσως μετά.
-----
Η πιο συνηθισμένη πλαισίωση εφιστά την προσοχή είτε στο θετικό κέρδος είτε στην αρνητική ζημία που σχετίζεται με μια επιλογή. Είμαστε επιρρεπείς σε αυτό το είδος πλαισίωσης επειδή σύμφωνα με τη «θεωρία προοπτικής», τείνουμε να αποφεύγουμε ορισμένες απώλειες. Μια απώλεια γίνεται αντιληπτή ως πιο σημαντική, και επομένως πιο άξια αποφυγής, από ένα ισοδύναμο κέρδος. Ο τρόπος με τον οποίο πλαισιώνεται κάτι μπορεί να επηρεάσει τη βεβαιότητά μας ότι θα φέρει είτε κέρδος είτε απώλεια. Αυτός είναι ο λόγος για τον οποίο το βρίσκουμε ελκυστικό όταν επισημαίνονται τα θετικά χαρακτηριστικά μιας επιλογής αντί για τα αρνητικά.
Οι «ευρετικές» ή οι νοητικές συντομεύσεις μπορεί επίσης να παίξουν ρόλο. Λόγω της ευρετικής διαθεσιμότητας, προτιμούμε πληροφορίες που είναι εύκολα κατανοητές και ανακαλούνται. Οι επιλογές και οι πληροφορίες που πλαισιώνονται με αυτόν τον τρόπο ευνοούνται έναντι εκείνων που δεν είναι. Η ευρετική επίδραση μπορεί να μας κάνει να ευνοούμε πληροφορίες και επιλογές που πλαισιώνονται για να προκαλέσουν μια άμεση συναισθηματική απόκριση. Έρευνες έχουν δείξει ότι η πλαισίωση βασίζεται σε συναισθηματικές εκκλήσεις και μπορεί να σχεδιαστεί ώστε να έχει συγκεκριμένες συναισθηματικές αντιδράσεις.</a:t>
            </a:r>
            <a:endParaRPr lang="nb-NO"/>
          </a:p>
        </p:txBody>
      </p:sp>
    </p:spTree>
    <p:extLst>
      <p:ext uri="{BB962C8B-B14F-4D97-AF65-F5344CB8AC3E}">
        <p14:creationId xmlns:p14="http://schemas.microsoft.com/office/powerpoint/2010/main" val="37494076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marL="158750" indent="0">
              <a:buNone/>
            </a:pPr>
            <a:r>
              <a:rPr lang="el"/>
              <a:t>Η θεωρία της προοπτικής, η οποία ήταν ένας σημαντικός λόγος για το βραβείο Νόμπελ Οικονομικών του Kahneman, εξηγεί την οικονομική συμπεριφορά και μπορεί επίσης να εφαρμοστεί καλά σε ορισμένους DP.
Στο γράφημα μπορείτε να δείτε ότι η καμπύλη στην περιοχή Loss δεν είναι συμμετρική με την καμπύλη στην περιοχή Gain – όπου είναι πιο επίπεδη – για τους λόγους που αναφέρθηκαν παραπάνω.
Εκτός από την αποστροφή της απώλειας – μια απώλεια είναι πιο σοβαρή από ένα αντίστοιχο κέρδος για το ίδιο ποσό – βλέπουμε επίσης εδώ γιατί έχει νόημα να αγοράζουμε καλά νέα – π.χ. Μπόνους, κέρδη, πληρωμές, ανταμοιβές κάθε είδους – να χωρίζουμε σε μικρά κομμάτια και να «μασάζ» τις απώλειες, δηλαδή να τις «διαχειριζόμαστε» σε ένα κομμάτι. Δύο νίκες λαχειοφόρου αγοράς των 3000 μας κάνουν πιο ευτυχισμένους από μία νίκη των 6000 – συνολικά.
Τα συστήματα απόσβεσης θα πρέπει επομένως να διασφαλίζουν ότι το εμπόδιο για την πρώτη ανταλλαγή π.χ. πόντων packback είναι σχετικά εύκολο να επιτευχθεί, τουλάχιστον μέχρι να καθιερωθεί μια συνήθεια – οπότε δώστε πολλούς πόντους στην αρχή, ως ανταμοιβή για την κράτηση. Αυτό το φαινόμενο ονομάζεται «φθίνουσα ευαισθησία».
Εάν προσφέρουμε αυτές τις πιθανότητες με την ίδια αναμενόμενη τιμή, βλέπουμε καθαρά το αποτέλεσμα. Καλύτερα το σπουργίτι στο χέρι παρά το περιστέρι στη στέγη θα ήταν το καθημερινό ψυχολογικό ισοδύναμο εδώ.</a:t>
            </a:r>
            <a:endParaRPr lang="de-DE" baseline="0"/>
          </a:p>
        </p:txBody>
      </p:sp>
      <p:sp>
        <p:nvSpPr>
          <p:cNvPr id="4" name="Plassholder for lysbildenummer 3"/>
          <p:cNvSpPr>
            <a:spLocks noGrp="1"/>
          </p:cNvSpPr>
          <p:nvPr>
            <p:ph type="sldNum" sz="quarter" idx="10"/>
          </p:nvPr>
        </p:nvSpPr>
        <p:spPr/>
        <p:txBody>
          <a:bodyPr/>
          <a:lstStyle/>
          <a:p>
            <a:fld id="{8F945F18-70AE-492B-8FC3-F1A34F87610F}" type="slidenum">
              <a:rPr lang="nb-NO" smtClean="0"/>
              <a:t>74</a:t>
            </a:fld>
            <a:endParaRPr lang="nb-NO"/>
          </a:p>
        </p:txBody>
      </p:sp>
    </p:spTree>
    <p:extLst>
      <p:ext uri="{BB962C8B-B14F-4D97-AF65-F5344CB8AC3E}">
        <p14:creationId xmlns:p14="http://schemas.microsoft.com/office/powerpoint/2010/main" val="26789505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228B34ED-4CDD-41C9-90F7-D768D5559A6F}" type="slidenum">
              <a:rPr lang="en-GB" noProof="0" smtClean="0"/>
              <a:t>76</a:t>
            </a:fld>
            <a:endParaRPr lang="en-GB" noProof="0"/>
          </a:p>
        </p:txBody>
      </p:sp>
    </p:spTree>
    <p:extLst>
      <p:ext uri="{BB962C8B-B14F-4D97-AF65-F5344CB8AC3E}">
        <p14:creationId xmlns:p14="http://schemas.microsoft.com/office/powerpoint/2010/main" val="35369849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marL="139700" indent="0">
              <a:buNone/>
            </a:pPr>
            <a:r>
              <a:rPr lang="el"/>
              <a:t>Λόγω χρονικών περιορισμών - δεν &gt; δυνατή εξαντλητική επισκόπηση ενόψει πάνω από 100 γνωστικών προκαταλήψεων και λεπτών δυνατοτήτων χειραγώγησης.
Εξ ου και αυτά τα λίγα και πολύ σημαντικά λεπτομερώς. 
Σχετικές είναι επίσης η επιχειρηματική ψυχολογία, η πολιτική επικοινωνία, η εκπαίδευση των παιδιών κ.λπ.
Μπορούν να λάβουν οποιαδήποτε προκατάληψη, να κάνουν εικασίες για τα εξελικτικά οφέλη, να εντοπίσουν αντίστοιχες νευροψυχολογικές διεργασίες και στη συνέχεια να τις χρησιμοποιήσουν με στοχευμένο τρόπο.</a:t>
            </a:r>
            <a:endParaRPr lang="nb-NO"/>
          </a:p>
        </p:txBody>
      </p:sp>
    </p:spTree>
    <p:extLst>
      <p:ext uri="{BB962C8B-B14F-4D97-AF65-F5344CB8AC3E}">
        <p14:creationId xmlns:p14="http://schemas.microsoft.com/office/powerpoint/2010/main" val="27895449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ab2df24817_0_2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gab2df24817_0_2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l"/>
              <a:t>Ειδικά το λεγόμενο Roach Motel.
Αλλά και η αποστροφή απώλειας («χαμένη λειτουργικότητα εάν οι χρήστες αρνηθούν» – βλέπε «πονηρές σχεδιαστικές επιλογές»).</a:t>
            </a:r>
            <a:endParaRPr lang="de-DE" baseline="0"/>
          </a:p>
          <a:p>
            <a:pPr marL="0" lvl="0" indent="0" algn="l" rtl="0">
              <a:spcBef>
                <a:spcPts val="0"/>
              </a:spcBef>
              <a:spcAft>
                <a:spcPts val="0"/>
              </a:spcAft>
              <a:buNone/>
            </a:pPr>
            <a:endParaRPr/>
          </a:p>
        </p:txBody>
      </p:sp>
      <p:sp>
        <p:nvSpPr>
          <p:cNvPr id="322" name="Google Shape;322;gab2df24817_0_2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marL="158750" indent="0">
              <a:buNone/>
            </a:pPr>
            <a:r>
              <a:rPr lang="el"/>
              <a:t>Αναρωτιέστε τι σημαίνει "Roach Motel"...;</a:t>
            </a:r>
          </a:p>
          <a:p>
            <a:pPr marL="158750" indent="0">
              <a:buNone/>
            </a:pPr>
            <a:endParaRPr lang="de-DE"/>
          </a:p>
          <a:p>
            <a:pPr marL="158750" indent="0">
              <a:buNone/>
            </a:pPr>
            <a:r>
              <a:rPr lang="el" err="1"/>
              <a:t>Παγίδα κατσαρίδων με δόλωμα.</a:t>
            </a:r>
            <a:endParaRPr lang="nb-NO"/>
          </a:p>
        </p:txBody>
      </p:sp>
    </p:spTree>
    <p:extLst>
      <p:ext uri="{BB962C8B-B14F-4D97-AF65-F5344CB8AC3E}">
        <p14:creationId xmlns:p14="http://schemas.microsoft.com/office/powerpoint/2010/main" val="766425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endParaRPr lang="en-GB"/>
          </a:p>
        </p:txBody>
      </p:sp>
    </p:spTree>
    <p:extLst>
      <p:ext uri="{BB962C8B-B14F-4D97-AF65-F5344CB8AC3E}">
        <p14:creationId xmlns:p14="http://schemas.microsoft.com/office/powerpoint/2010/main" val="15028109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ab4125b51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ab4125b51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a:t>Ο όγκος των πληροφοριών και ο βαθμός πολυπλοκότητας έχουν σκοπό να πυροδοτήσουν μια πιο οικονομική σκέψη S1.
Ενσυναίσθηση και συνείδηση -&gt; ντροπή επιβεβαίωσης
Σκυρόδεμα και πλαστικό -&gt; ανταμοιβή για μια καλή πράξη είναι πιο νοητή (έλεγχος, αιτιολόγηση) -&gt; «δωρίστε μολύβια» – αν είναι δυνατόν (δεν περιλαμβάνεται εδώ).
Αμοιβαιότητα -&gt; Έχετε κερδίσει, ενοχή, να μην ανταποδώσετε.
Εφέ αγκύρωσης: Προτείνετε ποσότητα.
Συμπόνια (δώσε λιγότερο από 2%) -&gt; S1 (η επαιτεία με σκύλο ή παιδί είναι πιο επιτυχημένη)
Γαμπρός: «εξαιρετική» &gt; ανταμοιβή, συμπάθεια – το θετικό συναίσθημα συνδέεται περισσότερο με το S1.
Βολικές-&gt;χρηστικότητα-&gt;πολλές επιλογές πληρωμής.
Ώθηση: Ίσως το κουμπί αργότερα να είναι μπλε, το κουμπί κλεισίματος να είναι γκρι.</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ab4125b515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ab4125b515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ab2df24817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ab2df24817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a:t>Εδώ μάλλον σε συνδυασμό με την προκατάληψη της αισιοδοξίας.</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ab4125b515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ab4125b515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a:t>Ένα παράδειγμα από το δημοφιλές παιχνίδι Candy Crush.
Η ντροπή είναι ένα ιδιαίτερα ισχυρό συναίσθημα – σηματοδοτεί τύψεις και διατηρεί κοινωνικές σχέσεις – αποφεύγει την αποβολή από την ομάδα.</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ab4125b515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ab4125b515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sz="1000">
                <a:solidFill>
                  <a:srgbClr val="222222"/>
                </a:solidFill>
                <a:highlight>
                  <a:srgbClr val="FFFFFF"/>
                </a:highlight>
              </a:rPr>
              <a:t>Cho, Η., Lee, J. S., &amp; Chung, S. (2010). Αισιόδοξη προκατάληψη σχετικά με τους κινδύνους απορρήτου στο διαδίκτυο: Δοκιμή των μετριαστικών επιπτώσεων της αντιληπτής δυνατότητας ελέγχου και της προηγούμενης εμπειρίας. </a:t>
            </a:r>
            <a:r>
              <a:rPr lang="el" sz="1000" i="1">
                <a:solidFill>
                  <a:srgbClr val="222222"/>
                </a:solidFill>
                <a:highlight>
                  <a:srgbClr val="FFFFFF"/>
                </a:highlight>
              </a:rPr>
              <a:t>Υπολογιστές στην Ανθρώπινη Συμπεριφορά</a:t>
            </a:r>
            <a:r>
              <a:rPr lang="el" sz="1000">
                <a:solidFill>
                  <a:srgbClr val="222222"/>
                </a:solidFill>
                <a:highlight>
                  <a:srgbClr val="FFFFFF"/>
                </a:highlight>
              </a:rPr>
              <a:t>, </a:t>
            </a:r>
            <a:r>
              <a:rPr lang="el" sz="1000" i="1">
                <a:solidFill>
                  <a:srgbClr val="222222"/>
                </a:solidFill>
                <a:highlight>
                  <a:srgbClr val="FFFFFF"/>
                </a:highlight>
              </a:rPr>
              <a:t>26</a:t>
            </a:r>
            <a:r>
              <a:rPr lang="el" sz="1000">
                <a:solidFill>
                  <a:srgbClr val="222222"/>
                </a:solidFill>
                <a:highlight>
                  <a:srgbClr val="FFFFFF"/>
                </a:highlight>
              </a:rPr>
              <a:t>(5), 987-995.</a:t>
            </a:r>
            <a:endParaRPr/>
          </a:p>
          <a:p>
            <a:pPr marL="0" lvl="0" indent="0" algn="l" rtl="0">
              <a:spcBef>
                <a:spcPts val="0"/>
              </a:spcBef>
              <a:spcAft>
                <a:spcPts val="0"/>
              </a:spcAft>
              <a:buNone/>
            </a:pPr>
            <a:r>
              <a:rPr lang="el"/>
              <a:t>Τα αποτελέσματα υποδηλώνουν μια ενισχυτική σχέση μεταξύ των δύο συντονιστών: οι δύο παράγοντες αλληλεπιδρούν μεταξύ τους για να μεγεθύνουν σημαντικά ή να ελαχιστοποιήσουν τις κρίσεις κινδύνου των ανθρώπων σχετικά με τους κινδύνους απορρήτου στο διαδίκτυο τόσο σε προσωπικό όσο και σε κοινωνικό επίπεδο</a:t>
            </a:r>
            <a:endParaRPr/>
          </a:p>
          <a:p>
            <a:pPr marL="0" lvl="0" indent="0" algn="l" rtl="0">
              <a:spcBef>
                <a:spcPts val="0"/>
              </a:spcBef>
              <a:spcAft>
                <a:spcPts val="0"/>
              </a:spcAft>
              <a:buNone/>
            </a:pPr>
            <a:r>
              <a:rPr lang="el"/>
              <a:t>Επίπεδο.</a:t>
            </a:r>
            <a:endParaRPr/>
          </a:p>
          <a:p>
            <a:pPr marL="0" lvl="0" indent="0" algn="l" rtl="0">
              <a:spcBef>
                <a:spcPts val="0"/>
              </a:spcBef>
              <a:spcAft>
                <a:spcPts val="0"/>
              </a:spcAft>
              <a:buNone/>
            </a:pPr>
            <a:r>
              <a:rPr lang="el"/>
              <a:t>Σχήμα 1α (Επάνω): η αντιληπτή δυνατότητα ελέγχου λειτούργησε ως αύξηση του χάσματος, έτσι ώστε η ομάδα υψηλής δυνατότητας ελέγχου να εμφανίζει μεγαλύτερη αισιόδοξη προκατάληψη από την ομάδα χαμηλής δυνατότητας ελέγχου. Συναυλία 1β: η προηγούμενη εμπειρία λειτούργησε ως ισοπέδωση του χάσματος, έτσι ώστε η αισιόδοξη προκατάληψη μειώθηκε καθώς αυξήθηκε η εμπειρία των ανθρώπων από παραβιάσεις της ιδιωτικής ζωής</a:t>
            </a:r>
            <a:endParaRPr/>
          </a:p>
          <a:p>
            <a:pPr marL="0" lvl="0" indent="0" algn="l" rtl="0">
              <a:spcBef>
                <a:spcPts val="0"/>
              </a:spcBef>
              <a:spcAft>
                <a:spcPts val="0"/>
              </a:spcAft>
              <a:buNone/>
            </a:pPr>
            <a:r>
              <a:rPr lang="el" err="1"/>
              <a:t>FIg 2 (Κάτω): η αντιληπτή δυνατότητα ελέγχου και η προηγούμενη εμπειρία φάνηκε να έχουν σημαντικές επιπτώσεις τόσο στις κρίσεις κινδύνου σε προσωπικό όσο και σε κοινωνικό επίπεδο, αλλά τα αποτελέσματα υποδηλώνουν ότι τα αποτελέσματά τους μπορούν να εξηγηθούν πλήρως μόνο όταν ληφθεί υπόψη η αλληλεπίδραση μεταξύ αυτών των δύο παραγόντων</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a51a339e10_2_2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9" name="Google Shape;519;ga51a339e10_2_20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l"/>
              <a:t>Ναρκισσισμός -&gt; Πύλη Έρευνας &gt; Δεδομένα -&gt; Κοινωνική Σύγκριση
Ερώτηση για το χάσμα πρόθεσης-συμπεριφοράς
Αντίληψη-Ετοιμότητα
Παράδειγμα για τον συνδυασμό: ΑΠΩΛΕΙΑ ΚΟΙΝΩΝΙΚΩΝ επαφών στο FB, αφού έχετε προχωρήσει στον τερματισμό με τρόπο Roach-Motel.
Εργαλεία: Εφαρμογή που έχει αποθηκεύσει η DP στις εγκατεστημένες εφαρμογές μου και εξηγεί σε απλοποιημένη γλώσσα, ζητά τις επιθυμίες μου – εξηγεί τις συνέπειες των αποφάσεων και παρέχει οδηγίες βήμα προς βήμα.</a:t>
            </a:r>
            <a:endParaRPr/>
          </a:p>
        </p:txBody>
      </p:sp>
      <p:sp>
        <p:nvSpPr>
          <p:cNvPr id="520" name="Google Shape;520;ga51a339e10_2_20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87</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ab2df24817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ab2df24817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ab2df24817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ab2df24817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a51a339e10_2_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ga51a339e10_2_1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l"/>
              <a:t>Έγκλημα στον κυβερνοχώρο: συνήθως σκεφτόμαστε πρώτα τις επιθέσεις δικτύου, τα λύτρα, την πειρατεία, το ξέπλυμα χρήματος, την κατάσχεση, τις επιθέσεις DOS, την απάτη με πιστωτικές κάρτες
Οι ΑΣ δεν αποτελούν μέρος του εγκλήματος στον κυβερνοχώρο «αυτό καθαυτό». Ο όρος έγκλημα στον κυβερνοχώρο υπονοεί παραβίαση του νόμου και υπερβαίνει την ανήθικη εκμετάλλευση των ανθρώπινων γνωστικών αδυναμιών. 
Είναι πολύ συνηθισμένο να χρησιμοποιούνται δεδομένα που λαμβάνονται από την DP για εγκληματικούς σκοπούς. Εάν, για παράδειγμα, η διαχείριση ταυτότητας γίνει πιο δύσκολη από το DP και τα ελκυστικά δεδομένα που αποκτώνται ως αποτέλεσμα διακινούνται παράνομα (βλ. άρθρο του Lothar για παράδειγμα;). Αλλά αυτό δεν καθιστά το DP παράνομο. Επομένως, η χρήση των δεδομένων που λαμβάνονται από τη (νόμιμη) DP είναι εξίσου διαφορετική με τον τομέα του εγκλήματος στον κυβερνοχώρο στο σύνολό του. Είναι επίσης δύσκολο να κατηγοριοποιηθεί ή να ποσοτικοποιηθεί, επειδή η προέλευση των ευαίσθητων δεδομένων, για παράδειγμα, συνήθως δεν είναι ανιχνεύσιμη. Επομένως, πρόκειται περισσότερο για το ζήτημα του βαθμού στον οποίο οι ίδιες οι ΑΣ μπορούν να περιγραφούν ως έγκλημα στον κυβερνοχώρο. 
Η νομική κατάσταση υστερεί σε σχέση με την πραγματικότητα.
Τέχνασμα εγγονιού έναντι εκπαίδευσης πωλήσεων ("νευρομάρκετινγκ")
Μεγάλο βήμα GDPR.
Ο GDPR θέτει τα ακόλουθα πρότυπα, τα οποία είναι στην πραγματικότητα ασύμβατα με το DP.
1. Διαφάνεια, σκοπός, περιορισμός και ελαχιστοποίηση των δεδομένων (άρθρο 5 του ΓΚΠΔ)
2. Πολλές από τις προτροπές που καλύπτονται στην έκθεση φαίνεται να βασίζονται στη συγκατάθεση (άρθρο 7) ως νομική βάση για την επεξεργασία. Ωστόσο, οι πρακτικές που εφαρμόζουν οι εταιρείες εγείρουν ερωτήματα σχετικά με το εάν η συγκατάθεση σε αυτή την περίπτωση μπορεί να θεωρηθεί ενημερωμένη και ελεύθερη. 
3. Προστασία δεδομένων ήδη από τον σχεδιασμό και εξ ορισμού (άρθρο 25). 
Ωστόσο, οι παραβιάσεις είναι κοινή πρακτική μέχρι να διαπιστωθεί επίσημα η παραβίαση – και μερικές φορές πέρα από αυτήν.
Δεν έχουν ληφθεί ακόμη αποφάσεις-ορόσημα – ο GDPR είναι ακόμα πολύ νέος.</a:t>
            </a:r>
            <a:endParaRPr/>
          </a:p>
          <a:p>
            <a:pPr marL="171450" lvl="0" indent="-95250" algn="l" rtl="0">
              <a:spcBef>
                <a:spcPts val="0"/>
              </a:spcBef>
              <a:spcAft>
                <a:spcPts val="0"/>
              </a:spcAft>
              <a:buClr>
                <a:schemeClr val="dk1"/>
              </a:buClr>
              <a:buSzPts val="1200"/>
              <a:buFont typeface="Calibri"/>
              <a:buNone/>
            </a:pPr>
            <a:endParaRPr/>
          </a:p>
          <a:p>
            <a:pPr marL="171450" lvl="0" indent="-95250" algn="l" rtl="0">
              <a:spcBef>
                <a:spcPts val="0"/>
              </a:spcBef>
              <a:spcAft>
                <a:spcPts val="0"/>
              </a:spcAft>
              <a:buClr>
                <a:schemeClr val="dk1"/>
              </a:buClr>
              <a:buSzPts val="1200"/>
              <a:buFont typeface="Calibri"/>
              <a:buNone/>
            </a:pPr>
            <a:endParaRPr/>
          </a:p>
          <a:p>
            <a:pPr marL="171450" marR="0" lvl="0" indent="-171450" algn="l" rtl="0">
              <a:lnSpc>
                <a:spcPct val="100000"/>
              </a:lnSpc>
              <a:spcBef>
                <a:spcPts val="0"/>
              </a:spcBef>
              <a:spcAft>
                <a:spcPts val="0"/>
              </a:spcAft>
              <a:buClr>
                <a:schemeClr val="dk1"/>
              </a:buClr>
              <a:buSzPts val="1200"/>
              <a:buFont typeface="Calibri"/>
              <a:buChar char="-"/>
            </a:pPr>
            <a:r>
              <a:rPr lang="el"/>
              <a:t>: (1) Οι αρχές προστασίας δεδομένων της διαφάνειας, του περιορισμού του σκοπού και της ελαχιστοποίησης των δεδομένων (άρθρο 5 του ΓΚΠΔ). Τα άτομα δεν έχουν πλήρη εικόνα και οι κοινοποιήσεις έχουν σχεδιαστεί με τέτοιο τρόπο ώστε να «κρύβουν» Forbrukerrådet Postboks 463 Sentrum, 0105 Oslo, Org.nr 871 033 382 Telefon 23 400 500, post@forbrukerradet.no σημαντικές πληροφορίες από αυτούς και να τους ωθούν να δώσουν τη συγκατάθεσή τους για τη χρήση όσο το δυνατόν περισσότερων δεδομένων για ένα ευρύ φάσμα σκοπών. (2) Η νόμιμη βάση της επεξεργασίας (άρθρα 6 και 9), ιδίως η συγκατάθεση (άρθρο 7). Πολλές από τις προτροπές που καλύπτονται στην έκθεση φαίνεται να βασίζονται στη συγκατάθεση ως νομική βάση για την επεξεργασία. Ωστόσο, οι πρακτικές που εφαρμόζουν οι εταιρείες εγείρουν ερωτήματα σχετικά με το εάν η συγκατάθεση σε αυτή την περίπτωση μπορεί να θεωρηθεί ενημερωμένη και ελεύθερη. (3) Προστασία δεδομένων ήδη από τον σχεδιασμό και εξ ορισμού (άρθρο 25). Σε αντίθεση με τις απαιτήσεις αυτής της αρχής, ο σχεδιασμός και η λειτουργία των «αναδυόμενων παραθύρων» όπως περιγράφονται στην έκθεση καθιστούν δύσκολη την προστασία των προσωπικών τους δεδομένων από τα άτομα, ωθώντας τα προς περισσότερη κοινή χρήση δεδομένων και με (κρυφές) προεπιλεγμένες ρυθμίσεις που ορίζονται σε επιλογές που δεν είναι οι πιο φιλικές προς την προστασία της ιδιωτικής ζωής</a:t>
            </a:r>
            <a:endParaRPr/>
          </a:p>
          <a:p>
            <a:pPr marL="171450" lvl="0" indent="-95250" algn="l" rtl="0">
              <a:spcBef>
                <a:spcPts val="0"/>
              </a:spcBef>
              <a:spcAft>
                <a:spcPts val="0"/>
              </a:spcAft>
              <a:buClr>
                <a:schemeClr val="dk1"/>
              </a:buClr>
              <a:buSzPts val="1200"/>
              <a:buFont typeface="Calibri"/>
              <a:buNone/>
            </a:pPr>
            <a:endParaRPr/>
          </a:p>
          <a:p>
            <a:pPr marL="171450" lvl="0" indent="-95250" algn="l" rtl="0">
              <a:spcBef>
                <a:spcPts val="0"/>
              </a:spcBef>
              <a:spcAft>
                <a:spcPts val="0"/>
              </a:spcAft>
              <a:buClr>
                <a:schemeClr val="dk1"/>
              </a:buClr>
              <a:buSzPts val="1200"/>
              <a:buFont typeface="Calibri"/>
              <a:buNone/>
            </a:pPr>
            <a:endParaRPr/>
          </a:p>
          <a:p>
            <a:pPr marL="171450" lvl="0" indent="-95250" algn="l" rtl="0">
              <a:spcBef>
                <a:spcPts val="0"/>
              </a:spcBef>
              <a:spcAft>
                <a:spcPts val="0"/>
              </a:spcAft>
              <a:buClr>
                <a:schemeClr val="dk1"/>
              </a:buClr>
              <a:buSzPts val="1200"/>
              <a:buFont typeface="Calibri"/>
              <a:buNone/>
            </a:pPr>
            <a:endParaRPr/>
          </a:p>
          <a:p>
            <a:pPr marL="171450" lvl="0" indent="-171450" algn="l" rtl="0">
              <a:spcBef>
                <a:spcPts val="0"/>
              </a:spcBef>
              <a:spcAft>
                <a:spcPts val="0"/>
              </a:spcAft>
              <a:buClr>
                <a:schemeClr val="dk1"/>
              </a:buClr>
              <a:buSzPts val="1200"/>
              <a:buFont typeface="Calibri"/>
              <a:buChar char="-"/>
            </a:pPr>
            <a:r>
              <a:rPr lang="el"/>
              <a:t>: (1) Οι αρχές προστασίας δεδομένων της διαφάνειας, του περιορισμού του σκοπού και της ελαχιστοποίησης των δεδομένων (άρθρο 5 του ΓΚΠΔ). Τα άτομα δεν έχουν πλήρη εικόνα και οι ειδοποιήσεις έχουν σχεδιαστεί με τέτοιο τρόπο ώστε να τους «κρύβουν» σημαντικές πληροφορίες και να τα ωθούν να δώσουν τη συγκατάθεσή τους για τη χρήση όσο το δυνατόν περισσότερων δεδομένων για ένα ευρύ φάσμα σκοπών. (2) Η νόμιμη βάση της επεξεργασίας (άρθρα 6 και 9), ιδίως η συγκατάθεση (άρθρο 7). Πολλές από τις προτροπές που καλύπτονται στην έκθεση φαίνεται να βασίζονται στη συγκατάθεση ως νομική βάση για την επεξεργασία. Ωστόσο, οι πρακτικές που εφαρμόζουν οι εταιρείες εγείρουν ερωτήματα σχετικά με το εάν η συγκατάθεση σε αυτή την περίπτωση μπορεί να θεωρηθεί ενημερωμένη και ελεύθερη. (3) Προστασία δεδομένων ήδη από τον σχεδιασμό και εξ ορισμού (άρθρο 25). Σε αντίθεση με τις απαιτήσεις αυτής της αρχής, ο σχεδιασμός και η λειτουργία των «αναδυόμενων παραθύρων» όπως περιγράφονται στην έκθεση καθιστούν δύσκολη την προστασία των προσωπικών τους δεδομένων από τα άτομα, ωθώντας τα προς περισσότερη κοινή χρήση δεδομένων και με (κρυφές) προεπιλεγμένες ρυθμίσεις που ορίζονται σε επιλογές που δεν είναι οι πιο φιλικές προς την προστασία της ιδιωτικής ζωής</a:t>
            </a:r>
            <a:endParaRPr/>
          </a:p>
        </p:txBody>
      </p:sp>
      <p:sp>
        <p:nvSpPr>
          <p:cNvPr id="476" name="Google Shape;476;ga51a339e10_2_1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90</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a51a339e10_2_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ga51a339e10_2_1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l"/>
              <a:t>Η ενημερωμένη συγκατάθεση για τη λήψη πρόσθετων (περιττών, καθώς δεν συνδέεται με κάποιο σκοπό) δεδομένων λαμβάνεται συχνά – αλλά με τρόπους που θεωρούνται αδιαφανείς και δυσάρεστοι. Οι αποφάσεις δεν μπορούν να ενημερωθούν και δεν μπορούν να χαρακτηριστούν ελεύθερες.</a:t>
            </a:r>
            <a:endParaRPr/>
          </a:p>
        </p:txBody>
      </p:sp>
      <p:sp>
        <p:nvSpPr>
          <p:cNvPr id="483" name="Google Shape;483;ga51a339e10_2_1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91</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1621d5f7089_0_5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1621d5f7089_0_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l" b="1">
                <a:solidFill>
                  <a:schemeClr val="dk1"/>
                </a:solidFill>
              </a:rPr>
              <a:t>Red Arrow</a:t>
            </a:r>
            <a:r>
              <a:rPr lang="el">
                <a:solidFill>
                  <a:schemeClr val="dk1"/>
                </a:solidFill>
              </a:rPr>
              <a:t>: ένας εισβολέας που εξαπολύει μια κυβερνοεπίθεση κοινωνικής μηχανικής εναντίον των ανθρώπινων γνωστικών λειτουργιών ενός θύματος (δηλαδή, του οβάλ). Η συμπεριφορά που προκύπτει σχετίζεται με την πειθώ (δηλαδή, μια επίθεση πετυχαίνει όταν ένα θύμα πείθεται να ενεργήσει όπως σκόπευε ο επιτιθέμενος).</a:t>
            </a:r>
            <a:endParaRPr>
              <a:solidFill>
                <a:schemeClr val="dk1"/>
              </a:solidFill>
            </a:endParaRPr>
          </a:p>
          <a:p>
            <a:pPr marL="0" lvl="0" indent="0" algn="l" rtl="0">
              <a:spcBef>
                <a:spcPts val="0"/>
              </a:spcBef>
              <a:spcAft>
                <a:spcPts val="0"/>
              </a:spcAft>
              <a:buClr>
                <a:schemeClr val="dk1"/>
              </a:buClr>
              <a:buSzPts val="1100"/>
              <a:buFont typeface="Arial"/>
              <a:buNone/>
            </a:pPr>
            <a:r>
              <a:rPr lang="el" i="1">
                <a:solidFill>
                  <a:schemeClr val="dk1"/>
                </a:solidFill>
              </a:rPr>
              <a:t>Ο γνωστικός φόρτος εργασίας, μέσω μηχανισμών όπως η τύφλωση απροσεξίας, μπορεί να αυξήσει την ευπάθεια σε κυβερνοεπιθέσεις κοινωνικής μηχανικής</a:t>
            </a:r>
            <a:r>
              <a:rPr lang="el">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l" i="1">
                <a:solidFill>
                  <a:schemeClr val="dk1"/>
                </a:solidFill>
              </a:rPr>
              <a:t>Το άγχος μπορεί να μειώσει την ικανότητα κάποιου να ανιχνεύει ενδείξεις εξαπάτησης σε μηνύματα κυβερνοεπιθέσεων κοινωνικής μηχανικής, αλλά οι άμεσες επιπτώσεις του οξέος στρες στην κοινωνική μηχανική στον κυβερνοχώρο δεν έχουν εξεταστεί</a:t>
            </a:r>
            <a:r>
              <a:rPr lang="el">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l" i="1">
                <a:solidFill>
                  <a:schemeClr val="dk1"/>
                </a:solidFill>
              </a:rPr>
              <a:t>Η επαγρύπνηση προσοχής, ιδιαίτερα η μείωση της επαγρύπνησης, μπορεί να επηρεάσει σημαντικά την ευαισθησία σε επιθέσεις κοινωνικής μηχανικής, αλλά χρειάζεται περισσότερη έρευνα</a:t>
            </a:r>
            <a:r>
              <a:rPr lang="el">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l" i="1">
                <a:solidFill>
                  <a:schemeClr val="dk1"/>
                </a:solidFill>
              </a:rPr>
              <a:t>Τα αποτελέσματα της βιβλιογραφίας δεν είναι οριστικά για το πώς η προσωπικότητα μπορεί να επηρεάσει την ευαισθησία κάποιου σε κυβερνοεπιθέσεις κοινωνικής μηχανικής</a:t>
            </a:r>
            <a:r>
              <a:rPr lang="el">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l" i="1">
                <a:solidFill>
                  <a:schemeClr val="dk1"/>
                </a:solidFill>
              </a:rPr>
              <a:t>Η γνώση τομέα συμβάλλει στη μείωση της ευπάθειας σε κυβερνοεπιθέσεις κοινωνικής μηχανικής</a:t>
            </a:r>
            <a:r>
              <a:rPr lang="el">
                <a:solidFill>
                  <a:schemeClr val="dk1"/>
                </a:solidFill>
              </a:rPr>
              <a:t>.</a:t>
            </a:r>
            <a:r>
              <a:rPr lang="el" i="1">
                <a:solidFill>
                  <a:schemeClr val="dk1"/>
                </a:solidFill>
              </a:rPr>
              <a:t>Η ευαισθητοποίηση και οι γενικές τεχνικές γνώσεις δεν μειώνουν απαραίτητα την ευαισθησία κάποιου σε κυβερνοεπιθέσεις κοινωνικής μηχανικής, ίσως επειδή οι λειτουργίες της ανθρώπινης γνώσης δεν έχουν ληφθεί υπόψη</a:t>
            </a:r>
            <a:r>
              <a:rPr lang="el">
                <a:solidFill>
                  <a:schemeClr val="dk1"/>
                </a:solidFill>
              </a:rPr>
              <a:t>. </a:t>
            </a:r>
            <a:r>
              <a:rPr lang="el" b="1" i="1">
                <a:solidFill>
                  <a:schemeClr val="dk1"/>
                </a:solidFill>
              </a:rPr>
              <a:t>Η αυτοαποτελεσματικότητα</a:t>
            </a:r>
            <a:r>
              <a:rPr lang="el" i="1">
                <a:solidFill>
                  <a:schemeClr val="dk1"/>
                </a:solidFill>
              </a:rPr>
              <a:t>, η γνώση και η προηγούμενη αντιμετώπιση κυβερνοεπιθέσεων κοινωνικής μηχανικής μειώνουν συλλογικά την ευαισθησία κάποιου σε κυβερνοεπιθέσεις κοινωνικής μηχανικής. Συγκεκριμένα, οι δαπανηρές εμπειρίες phishing θα μείωναν σημαντικά την ευαισθησία κάποιου σε κυβερνοεπιθέσεις κοινωνικής μηχανικής, ενώ οι μη δαπανηρές εμπειρίες όχι</a:t>
            </a:r>
            <a:r>
              <a:rPr lang="el">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l">
                <a:solidFill>
                  <a:schemeClr val="dk1"/>
                </a:solidFill>
              </a:rPr>
              <a:t> Αλλά ο Στέφαν θα το συζητήσει αυτό</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l" i="1">
                <a:solidFill>
                  <a:schemeClr val="dk1"/>
                </a:solidFill>
              </a:rPr>
              <a:t>Το φύλο δεν έχει μεγάλο αντίκτυπο στην ευαισθησία σε κυβερνοεπιθέσεις κοινωνικής μηχανικής</a:t>
            </a:r>
            <a:endParaRPr>
              <a:solidFill>
                <a:schemeClr val="dk1"/>
              </a:solidFill>
            </a:endParaRPr>
          </a:p>
          <a:p>
            <a:pPr marL="0" lvl="0" indent="0" algn="l" rtl="0">
              <a:spcBef>
                <a:spcPts val="0"/>
              </a:spcBef>
              <a:spcAft>
                <a:spcPts val="0"/>
              </a:spcAft>
              <a:buClr>
                <a:schemeClr val="dk1"/>
              </a:buClr>
              <a:buSzPts val="1100"/>
              <a:buFont typeface="Arial"/>
              <a:buNone/>
            </a:pPr>
            <a:r>
              <a:rPr lang="el" i="1">
                <a:solidFill>
                  <a:schemeClr val="dk1"/>
                </a:solidFill>
              </a:rPr>
              <a:t>Οι ηλικιωμένοι με τριτοβάθμια εκπαίδευση, υψηλότερη ευαισθητοποίηση και μεγαλύτερη έκθεση σε κυβερνοεπιθέσεις κοινωνικής μηχανικής είναι λιγότερο επιρρεπείς σε αυτές τις επιθέσεις</a:t>
            </a:r>
            <a:r>
              <a:rPr lang="el">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l" i="1">
                <a:solidFill>
                  <a:schemeClr val="dk1"/>
                </a:solidFill>
              </a:rPr>
              <a:t>Η κουλτούρα επηρεάζει την ιδιωτικότητα και τις στάσεις εμπιστοσύνης, οι οποίες επηρεάζουν έμμεσα την ευαισθησία κάποιου σε κυβερνοεπιθέσεις κοινωνικής μηχανικής</a:t>
            </a:r>
            <a:r>
              <a:rPr lang="el">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l">
                <a:solidFill>
                  <a:schemeClr val="dk1"/>
                </a:solidFill>
              </a:rPr>
              <a:t>Μακροπρόθεσμη μνήμη </a:t>
            </a:r>
            <a:r>
              <a:rPr lang="el" i="1">
                <a:solidFill>
                  <a:schemeClr val="dk1"/>
                </a:solidFill>
              </a:rPr>
              <a:t>Η επιτυχία των κυβερνοεπιθέσεων κοινωνικής μηχανικής σχετίζεται αντιστρόφως με τον επιπολασμό τους</a:t>
            </a:r>
            <a:r>
              <a:rPr lang="el">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l" i="1">
                <a:solidFill>
                  <a:schemeClr val="dk1"/>
                </a:solidFill>
              </a:rPr>
              <a:t>Οι μέθοδοι εκπαίδευσης που ζητούν από τους ανθρώπους να σκεφτούν συνειδητά τις κυβερνοεπιθέσεις κοινωνικής μηχανικής είναι απίθανο να είναι πολύ επιτυχείς, εκτός εάν η μάθηση φτάσει στο σημείο όπου είναι μια συνήθεια που, σε μεγάλο βαθμό ασυνείδητα, καθοδηγεί την ασφαλέστερη συμπεριφορά χρήσης του υπολογιστή</a:t>
            </a:r>
            <a:r>
              <a:rPr lang="el">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l" i="1">
                <a:solidFill>
                  <a:schemeClr val="dk1"/>
                </a:solidFill>
              </a:rPr>
              <a:t>Η ποιότητα του μηνύματος και η ελκυστικότητα του μηνύματος, που αντικατοπτρίζουν την προσπάθεια του εισβολέα (π.χ. χρησιμοποιώντας συμφραζόμενα και εξατομίκευση), έχουν σημαντικό αντίκτυπο στην επιτυχία του εισβολέα</a:t>
            </a:r>
            <a:r>
              <a:rPr lang="el">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l" i="1">
                <a:solidFill>
                  <a:schemeClr val="dk1"/>
                </a:solidFill>
              </a:rPr>
              <a:t>Οι ικανότητες ενός ατόμου στον εντοπισμό κυβερνοεπιθέσεων κοινωνικής μηχανικής επηρεάζονται από την επίγνωσή του για τις απειλές, το πολιτισμικό του υπόβαθρο και τις ατομικές του διαφορές στην εμπιστοσύνη/καχυποψία</a:t>
            </a:r>
            <a:r>
              <a:rPr lang="el">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9536448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a51a339e10_2_1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ga51a339e10_2_1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l"/>
              <a:t>«Υπάρχουν πολλά εύλογα νομικά άγκιστρα που θα μπορούσαν να χρησιμοποιηθούν για τον περιορισμό της χρήσης σκοτεινών μοτίβων στο ηλεκτρονικό εμπόριο». </a:t>
            </a:r>
            <a:endParaRPr/>
          </a:p>
          <a:p>
            <a:pPr marL="0" marR="0" lvl="0" indent="0" algn="l" rtl="0">
              <a:lnSpc>
                <a:spcPct val="100000"/>
              </a:lnSpc>
              <a:spcBef>
                <a:spcPts val="0"/>
              </a:spcBef>
              <a:spcAft>
                <a:spcPts val="0"/>
              </a:spcAft>
              <a:buClr>
                <a:schemeClr val="dk1"/>
              </a:buClr>
              <a:buSzPts val="1200"/>
              <a:buFont typeface="Calibri"/>
              <a:buNone/>
            </a:pPr>
            <a:r>
              <a:rPr lang="el"/>
              <a:t>"θα μπορούσε" "εντολή" "ευρεία ερώτηση"</a:t>
            </a:r>
            <a:endParaRPr/>
          </a:p>
          <a:p>
            <a:pPr marL="0" marR="0" lvl="0" indent="0" algn="l" rtl="0">
              <a:lnSpc>
                <a:spcPct val="100000"/>
              </a:lnSpc>
              <a:spcBef>
                <a:spcPts val="0"/>
              </a:spcBef>
              <a:spcAft>
                <a:spcPts val="0"/>
              </a:spcAft>
              <a:buClr>
                <a:schemeClr val="dk1"/>
              </a:buClr>
              <a:buSzPts val="1200"/>
              <a:buFont typeface="Calibri"/>
              <a:buNone/>
            </a:pPr>
            <a:r>
              <a:rPr lang="el"/>
              <a:t>"Εξαιρετικά αποτελεσματικό"</a:t>
            </a:r>
            <a:endParaRPr/>
          </a:p>
          <a:p>
            <a:pPr marL="0" marR="0" lvl="0" indent="0" algn="l" rtl="0">
              <a:lnSpc>
                <a:spcPct val="100000"/>
              </a:lnSpc>
              <a:spcBef>
                <a:spcPts val="0"/>
              </a:spcBef>
              <a:spcAft>
                <a:spcPts val="0"/>
              </a:spcAft>
              <a:buClr>
                <a:schemeClr val="dk1"/>
              </a:buClr>
              <a:buSzPts val="1200"/>
              <a:buFont typeface="Calibri"/>
              <a:buNone/>
            </a:pPr>
            <a:endParaRPr/>
          </a:p>
          <a:p>
            <a:pPr marL="171450" lvl="0" indent="-171450" algn="l" rtl="0">
              <a:spcBef>
                <a:spcPts val="0"/>
              </a:spcBef>
              <a:spcAft>
                <a:spcPts val="0"/>
              </a:spcAft>
              <a:buClr>
                <a:schemeClr val="dk1"/>
              </a:buClr>
              <a:buSzPts val="1200"/>
              <a:buFont typeface="Noto Sans Symbols"/>
              <a:buChar char="⇒"/>
            </a:pPr>
            <a:r>
              <a:rPr lang="el"/>
              <a:t>Δεν είναι παράνομο από προεπιλογή.</a:t>
            </a:r>
            <a:endParaRPr/>
          </a:p>
          <a:p>
            <a:pPr marL="171450" lvl="0" indent="-95250" algn="l" rtl="0">
              <a:spcBef>
                <a:spcPts val="0"/>
              </a:spcBef>
              <a:spcAft>
                <a:spcPts val="0"/>
              </a:spcAft>
              <a:buClr>
                <a:schemeClr val="dk1"/>
              </a:buClr>
              <a:buSzPts val="1200"/>
              <a:buFont typeface="Noto Sans Symbols"/>
              <a:buNone/>
            </a:pPr>
            <a:endParaRPr/>
          </a:p>
          <a:p>
            <a:pPr marL="171450" lvl="0" indent="-95250" algn="l" rtl="0">
              <a:spcBef>
                <a:spcPts val="0"/>
              </a:spcBef>
              <a:spcAft>
                <a:spcPts val="0"/>
              </a:spcAft>
              <a:buClr>
                <a:schemeClr val="dk1"/>
              </a:buClr>
              <a:buSzPts val="1200"/>
              <a:buFont typeface="Noto Sans Symbols"/>
              <a:buNone/>
            </a:pPr>
            <a:endParaRPr/>
          </a:p>
          <a:p>
            <a:pPr marL="0" lvl="0" indent="0" algn="l" rtl="0">
              <a:spcBef>
                <a:spcPts val="0"/>
              </a:spcBef>
              <a:spcAft>
                <a:spcPts val="0"/>
              </a:spcAft>
              <a:buClr>
                <a:schemeClr val="dk1"/>
              </a:buClr>
              <a:buSzPts val="1200"/>
              <a:buFont typeface="Noto Sans Symbols"/>
              <a:buNone/>
            </a:pPr>
            <a:endParaRPr/>
          </a:p>
        </p:txBody>
      </p:sp>
      <p:sp>
        <p:nvSpPr>
          <p:cNvPr id="496" name="Google Shape;496;ga51a339e10_2_1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92</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a51a339e10_2_1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ga51a339e10_2_1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l"/>
              <a:t>Η εκμετάλλευση των καθολικών ψυχολογικών χαρακτηριστικών για δικό του οικονομικό όφελος είναι «κοινή».
Η SALES λειτουργεί με την αλήθεια, διατηρώντας την αν χρειαστεί.
Η κυβερνοασφάλεια αφορά την απάτη, την εισβολή, την εγκληματική εξαπάτηση (phishing). νομοθεσία και η νομιμότητα είναι ευκολότερο να προσδιοριστεί.
Με DP, η έκταση είναι καθοριστική και η γκρίζα περιοχή είναι μεγάλη.
Η «αλήθεια» εξακολουθεί να λειτουργεί – αλλά οι αλήθειες αποκρύπτονται</a:t>
            </a:r>
            <a:endParaRPr/>
          </a:p>
        </p:txBody>
      </p:sp>
      <p:sp>
        <p:nvSpPr>
          <p:cNvPr id="503" name="Google Shape;503;ga51a339e10_2_1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93</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a51a339e10_2_1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ga51a339e10_2_1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l"/>
              <a:t>Οι προεπιλεγμένες ρυθμίσεις έχουν σχεδιαστεί για τη συλλογή δεδομένων.
Παραβίαση απορρήτου από προεπιλογή.
Ταυτόχρονα, παρέχει μια πύλη για χάκερ που μπορούν να συνδεθούν ως γονείς μέσω χαλαρών μέτρων ασφαλείας, εντοπισμού τοποθεσίας, πλαστογράφησης τοποθεσίας κ.λπ.
https://affinity-it-security.com/what-is-an-insecure-direct-object-reference/</a:t>
            </a:r>
            <a:endParaRPr/>
          </a:p>
        </p:txBody>
      </p:sp>
      <p:sp>
        <p:nvSpPr>
          <p:cNvPr id="512" name="Google Shape;512;ga51a339e10_2_1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94</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ABF14F-2CC6-4509-B118-C257CC170E6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693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AFDF3-B3C7-0A2A-904B-BC28FF4A54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F2ABA3-1260-D1C0-DC3D-7B51D04A87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92B28F-49E3-2DC0-0CDC-D1F079ACB3B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E9B99FD-6D56-9E77-8C64-6027038889B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ABF14F-2CC6-4509-B118-C257CC170E6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2158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b="0" i="0">
                <a:solidFill>
                  <a:srgbClr val="202122"/>
                </a:solidFill>
                <a:effectLst/>
                <a:highlight>
                  <a:srgbClr val="FFFFFF"/>
                </a:highlight>
                <a:latin typeface="Arial" panose="020B0604020202020204" pitchFamily="34" charset="0"/>
              </a:rPr>
              <a:t>Το OSINT διακρίνεται από την έρευνα στο ότι εφαρμόζει τη </a:t>
            </a:r>
            <a:r>
              <a:rPr lang="el" b="0" i="0" u="none" strike="noStrike">
                <a:effectLst/>
                <a:highlight>
                  <a:srgbClr val="FFFFFF"/>
                </a:highlight>
                <a:latin typeface="Arial" panose="020B0604020202020204" pitchFamily="34" charset="0"/>
                <a:hlinkClick r:id="rId3" tooltip="Process of intelligence"/>
              </a:rPr>
              <a:t>διαδικασία της νοημοσύνης</a:t>
            </a:r>
            <a:r>
              <a:rPr lang="el" b="0" i="0">
                <a:solidFill>
                  <a:srgbClr val="202122"/>
                </a:solidFill>
                <a:effectLst/>
                <a:highlight>
                  <a:srgbClr val="FFFFFF"/>
                </a:highlight>
                <a:latin typeface="Arial" panose="020B0604020202020204" pitchFamily="34" charset="0"/>
              </a:rPr>
              <a:t> για τη δημιουργία προσαρμοσμένης γνώσης που υποστηρίζει μια συγκεκριμένη απόφαση από ένα συγκεκριμένο άτομο ή ομάδα</a:t>
            </a:r>
          </a:p>
          <a:p>
            <a:r>
              <a:rPr lang="el" b="0" i="0">
                <a:solidFill>
                  <a:srgbClr val="202122"/>
                </a:solidFill>
                <a:effectLst/>
                <a:highlight>
                  <a:srgbClr val="FFFFFF"/>
                </a:highlight>
                <a:latin typeface="Arial" panose="020B0604020202020204" pitchFamily="34" charset="0"/>
              </a:rPr>
              <a:t>Η απόκτηση ανοιχτού κώδικα περιλαμβάνει την προμήθεια προφορικού, γραπτού ή ηλεκτρονικά μεταδιδόμενου υλικού που μπορεί να αποκτηθεί νόμιμα. Εκτός από τα έγγραφα και τα βίντεο που διατίθενται μέσω του Διαδικτύου  ή παρέχονται από ανθρώπινη πηγή, άλλα λαμβάνονται αφού οι ΗΠΑ ή οι συμμαχικές δυνάμεις έχουν αναλάβει τον έλεγχο μιας εγκατάστασης ή τοποθεσίας που λειτουργούσε προηγουμένως από ξένη κυβέρνηση ή </a:t>
            </a:r>
            <a:r>
              <a:rPr lang="el" b="0" i="0" u="none" strike="noStrike">
                <a:effectLst/>
                <a:highlight>
                  <a:srgbClr val="FFFFFF"/>
                </a:highlight>
                <a:latin typeface="Arial" panose="020B0604020202020204" pitchFamily="34" charset="0"/>
                <a:hlinkClick r:id="rId4" tooltip="Terrorist"/>
              </a:rPr>
              <a:t>τρομοκρατική</a:t>
            </a:r>
            <a:r>
              <a:rPr lang="el" b="0" i="0">
                <a:solidFill>
                  <a:srgbClr val="202122"/>
                </a:solidFill>
                <a:effectLst/>
                <a:highlight>
                  <a:srgbClr val="FFFFFF"/>
                </a:highlight>
                <a:latin typeface="Arial" panose="020B0604020202020204" pitchFamily="34" charset="0"/>
              </a:rPr>
              <a:t> ομάδα».</a:t>
            </a:r>
            <a:r>
              <a:rPr lang="el" b="0" i="0" u="none" strike="noStrike" baseline="30000">
                <a:solidFill>
                  <a:srgbClr val="202122"/>
                </a:solidFill>
                <a:effectLst/>
                <a:highlight>
                  <a:srgbClr val="FFFFFF"/>
                </a:highlight>
                <a:latin typeface="Arial" panose="020B0604020202020204" pitchFamily="34" charset="0"/>
                <a:hlinkClick r:id="rId5"/>
              </a:rPr>
              <a:t>[</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ABF14F-2CC6-4509-B118-C257CC170E6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8865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16/02/2026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3445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5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4630400" cy="8229600"/>
          </a:xfrm>
          <a:solidFill>
            <a:schemeClr val="bg2"/>
          </a:solidFill>
        </p:spPr>
        <p:txBody>
          <a:bodyPr rtlCol="0"/>
          <a:lstStyle/>
          <a:p>
            <a:pPr rtl="0"/>
            <a:r>
              <a:rPr lang="el"/>
              <a:t>Κάντε κλικ στο εικονίδιο για να προσθέσετε εικόνα</a:t>
            </a:r>
            <a:endParaRPr lang="en-GB"/>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1" y="4268738"/>
            <a:ext cx="7968342" cy="3960863"/>
          </a:xfrm>
          <a:gradFill>
            <a:gsLst>
              <a:gs pos="0">
                <a:schemeClr val="bg2">
                  <a:alpha val="0"/>
                </a:schemeClr>
              </a:gs>
              <a:gs pos="50000">
                <a:schemeClr val="bg2">
                  <a:alpha val="60000"/>
                </a:schemeClr>
              </a:gs>
            </a:gsLst>
            <a:lin ang="10800000" scaled="1"/>
          </a:gradFill>
        </p:spPr>
        <p:txBody>
          <a:bodyPr rtlCol="0">
            <a:noAutofit/>
          </a:bodyPr>
          <a:lstStyle>
            <a:lvl1pPr marL="658368" indent="0">
              <a:lnSpc>
                <a:spcPct val="200000"/>
              </a:lnSpc>
              <a:buNone/>
              <a:defRPr/>
            </a:lvl1pPr>
          </a:lstStyle>
          <a:p>
            <a:pPr rtl="0"/>
            <a:r>
              <a:rPr lang="el">
                <a:solidFill>
                  <a:schemeClr val="tx1">
                    <a:alpha val="60000"/>
                  </a:schemeClr>
                </a:solidFill>
              </a:rPr>
              <a:t>Κάντε κλικ για να επεξεργαστείτε το στυλ υποτίτλων προτύπου</a:t>
            </a:r>
            <a:endParaRPr lang="en-GB">
              <a:solidFill>
                <a:schemeClr val="tx1">
                  <a:alpha val="60000"/>
                </a:schemeClr>
              </a:solidFill>
            </a:endParaRPr>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1" y="1"/>
            <a:ext cx="7968342" cy="4242611"/>
          </a:xfrm>
          <a:gradFill flip="none" rotWithShape="1">
            <a:gsLst>
              <a:gs pos="0">
                <a:schemeClr val="bg2">
                  <a:alpha val="0"/>
                </a:schemeClr>
              </a:gs>
              <a:gs pos="50000">
                <a:schemeClr val="bg2">
                  <a:alpha val="70000"/>
                </a:schemeClr>
              </a:gs>
            </a:gsLst>
            <a:lin ang="10800000" scaled="1"/>
            <a:tileRect/>
          </a:gradFill>
        </p:spPr>
        <p:txBody>
          <a:bodyPr rtlCol="0" anchor="b" anchorCtr="0">
            <a:noAutofit/>
          </a:bodyPr>
          <a:lstStyle>
            <a:lvl1pPr marL="658368">
              <a:spcAft>
                <a:spcPts val="1440"/>
              </a:spcAft>
              <a:defRPr sz="7680"/>
            </a:lvl1pPr>
          </a:lstStyle>
          <a:p>
            <a:pPr rtl="0"/>
            <a:r>
              <a:rPr lang="el"/>
              <a:t>Κάντε κλικ για να επεξεργαστείτε το στυλ τίτλου κύριου τίτλου</a:t>
            </a:r>
            <a:endParaRPr lang="en-GB"/>
          </a:p>
        </p:txBody>
      </p:sp>
      <p:pic>
        <p:nvPicPr>
          <p:cNvPr id="3074" name="Picture 2" descr="Τεχνολογικό Πανεπιστήμιο του Ταλίν (TalTech) - EEVR">
            <a:extLst>
              <a:ext uri="{FF2B5EF4-FFF2-40B4-BE49-F238E27FC236}">
                <a16:creationId xmlns:a16="http://schemas.microsoft.com/office/drawing/2014/main" id="{E0795751-0FA6-A5E3-CDCE-7CDF8B4C0C4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3361774" y="7519706"/>
            <a:ext cx="1268627" cy="709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894438"/>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86FE9B2-6286-484B-8943-95EE0B6B0267}"/>
              </a:ext>
            </a:extLst>
          </p:cNvPr>
          <p:cNvSpPr>
            <a:spLocks noGrp="1"/>
          </p:cNvSpPr>
          <p:nvPr>
            <p:ph type="pic" sz="quarter" idx="14"/>
          </p:nvPr>
        </p:nvSpPr>
        <p:spPr>
          <a:xfrm>
            <a:off x="0" y="0"/>
            <a:ext cx="6499860" cy="8229600"/>
          </a:xfrm>
          <a:effectLst/>
        </p:spPr>
        <p:txBody>
          <a:bodyPr rtlCol="0" anchor="ctr"/>
          <a:lstStyle>
            <a:lvl1pPr marL="0" indent="0" algn="ctr">
              <a:buNone/>
              <a:defRPr/>
            </a:lvl1pPr>
          </a:lstStyle>
          <a:p>
            <a:pPr rtl="0"/>
            <a:r>
              <a:rPr lang="el" noProof="0"/>
              <a:t>Κάντε κλικ στο εικονίδιο για να προσθέσετε εικόνα</a:t>
            </a:r>
            <a:endParaRPr lang="en-GB" noProof="0"/>
          </a:p>
        </p:txBody>
      </p:sp>
      <p:sp>
        <p:nvSpPr>
          <p:cNvPr id="11" name="Slide Number Placeholder 5">
            <a:extLst>
              <a:ext uri="{FF2B5EF4-FFF2-40B4-BE49-F238E27FC236}">
                <a16:creationId xmlns:a16="http://schemas.microsoft.com/office/drawing/2014/main" id="{7D4E8708-8565-4A5B-9D9E-1D4F40EAF909}"/>
              </a:ext>
            </a:extLst>
          </p:cNvPr>
          <p:cNvSpPr>
            <a:spLocks noGrp="1"/>
          </p:cNvSpPr>
          <p:nvPr>
            <p:ph type="sldNum" sz="quarter" idx="4"/>
          </p:nvPr>
        </p:nvSpPr>
        <p:spPr>
          <a:xfrm>
            <a:off x="13859123" y="7761964"/>
            <a:ext cx="532738" cy="438150"/>
          </a:xfrm>
          <a:prstGeom prst="rect">
            <a:avLst/>
          </a:prstGeom>
        </p:spPr>
        <p:txBody>
          <a:bodyPr vert="horz" lIns="91440" tIns="45720" rIns="91440" bIns="45720" rtlCol="0" anchor="ctr"/>
          <a:lstStyle>
            <a:lvl1pPr algn="r">
              <a:defRPr sz="1440">
                <a:solidFill>
                  <a:schemeClr val="tx1">
                    <a:tint val="75000"/>
                  </a:schemeClr>
                </a:solidFill>
              </a:defRPr>
            </a:lvl1pPr>
          </a:lstStyle>
          <a:p>
            <a:pPr rtl="0"/>
            <a:fld id="{8C2E478F-E849-4A8C-AF1F-CBCC78A7CBFA}" type="slidenum">
              <a:rPr lang="en-GB" noProof="0" smtClean="0"/>
              <a:t>‹#›</a:t>
            </a:fld>
            <a:endParaRPr lang="en-GB" noProof="0"/>
          </a:p>
        </p:txBody>
      </p:sp>
      <p:sp>
        <p:nvSpPr>
          <p:cNvPr id="16" name="Content Placeholder 8">
            <a:extLst>
              <a:ext uri="{FF2B5EF4-FFF2-40B4-BE49-F238E27FC236}">
                <a16:creationId xmlns:a16="http://schemas.microsoft.com/office/drawing/2014/main" id="{42436126-0370-4532-A8AD-D20897982AD2}"/>
              </a:ext>
            </a:extLst>
          </p:cNvPr>
          <p:cNvSpPr>
            <a:spLocks noGrp="1"/>
          </p:cNvSpPr>
          <p:nvPr>
            <p:ph idx="1" hasCustomPrompt="1"/>
          </p:nvPr>
        </p:nvSpPr>
        <p:spPr>
          <a:xfrm>
            <a:off x="7315200" y="1993393"/>
            <a:ext cx="5575495" cy="2662302"/>
          </a:xfrm>
        </p:spPr>
        <p:txBody>
          <a:bodyPr rtlCol="0">
            <a:noAutofit/>
          </a:bodyPr>
          <a:lstStyle>
            <a:lvl1pPr marL="0" indent="0" rtl="0">
              <a:lnSpc>
                <a:spcPct val="100000"/>
              </a:lnSpc>
              <a:buNone/>
              <a:defRPr/>
            </a:lvl1pPr>
          </a:lstStyle>
          <a:p>
            <a:pPr marL="0" indent="0" rtl="0">
              <a:lnSpc>
                <a:spcPct val="100000"/>
              </a:lnSpc>
              <a:buNone/>
            </a:pPr>
            <a:r>
              <a:rPr lang="el" sz="1920" noProof="0">
                <a:cs typeface="Biome Light" panose="020B0303030204020804" pitchFamily="34" charset="0"/>
              </a:rPr>
              <a:t>Κάντε κλικ για να επεξεργαστείτε το στυλ κειμένου προτύπου.</a:t>
            </a:r>
          </a:p>
          <a:p>
            <a:pPr marL="0" indent="0" rtl="0">
              <a:buNone/>
            </a:pPr>
            <a:endParaRPr lang="en-GB" noProof="0"/>
          </a:p>
        </p:txBody>
      </p:sp>
      <p:sp>
        <p:nvSpPr>
          <p:cNvPr id="17" name="Slide Number Placeholder 70">
            <a:extLst>
              <a:ext uri="{FF2B5EF4-FFF2-40B4-BE49-F238E27FC236}">
                <a16:creationId xmlns:a16="http://schemas.microsoft.com/office/drawing/2014/main" id="{AEC105AD-E933-4969-B038-0ABD6F013167}"/>
              </a:ext>
            </a:extLst>
          </p:cNvPr>
          <p:cNvSpPr txBox="1">
            <a:spLocks/>
          </p:cNvSpPr>
          <p:nvPr userDrawn="1"/>
        </p:nvSpPr>
        <p:spPr>
          <a:xfrm>
            <a:off x="13859123" y="7761964"/>
            <a:ext cx="532738" cy="438150"/>
          </a:xfrm>
          <a:prstGeom prst="rect">
            <a:avLst/>
          </a:prstGeom>
        </p:spPr>
        <p:txBody>
          <a:bodyPr vert="horz" lIns="109728" tIns="54864" rIns="109728" bIns="5486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8C2E478F-E849-4A8C-AF1F-CBCC78A7CBFA}" type="slidenum">
              <a:rPr lang="en-GB" sz="1440" noProof="0" smtClean="0"/>
              <a:pPr rtl="0"/>
              <a:t>‹#›</a:t>
            </a:fld>
            <a:endParaRPr lang="en-GB" sz="1440" noProof="0"/>
          </a:p>
        </p:txBody>
      </p:sp>
      <p:sp>
        <p:nvSpPr>
          <p:cNvPr id="7" name="Title 1">
            <a:extLst>
              <a:ext uri="{FF2B5EF4-FFF2-40B4-BE49-F238E27FC236}">
                <a16:creationId xmlns:a16="http://schemas.microsoft.com/office/drawing/2014/main" id="{76CDEBF2-B5C9-4887-B717-81C3D1A73CA9}"/>
              </a:ext>
            </a:extLst>
          </p:cNvPr>
          <p:cNvSpPr>
            <a:spLocks noGrp="1"/>
          </p:cNvSpPr>
          <p:nvPr>
            <p:ph type="title"/>
          </p:nvPr>
        </p:nvSpPr>
        <p:spPr>
          <a:xfrm>
            <a:off x="7315199" y="734444"/>
            <a:ext cx="7076662" cy="1061086"/>
          </a:xfrm>
        </p:spPr>
        <p:txBody>
          <a:bodyPr lIns="91440" rIns="91440" rtlCol="0" anchor="t">
            <a:noAutofit/>
          </a:bodyPr>
          <a:lstStyle>
            <a:lvl1pPr algn="l">
              <a:lnSpc>
                <a:spcPct val="150000"/>
              </a:lnSpc>
              <a:spcBef>
                <a:spcPts val="1200"/>
              </a:spcBef>
              <a:defRPr sz="3840">
                <a:solidFill>
                  <a:schemeClr val="tx1"/>
                </a:solidFill>
              </a:defRPr>
            </a:lvl1pPr>
          </a:lstStyle>
          <a:p>
            <a:pPr rtl="0"/>
            <a:r>
              <a:rPr lang="el" noProof="0"/>
              <a:t>Κάντε κλικ για να επεξεργαστείτε το στυλ τίτλου κύριου τίτλου</a:t>
            </a:r>
            <a:endParaRPr lang="en-GB" noProof="0"/>
          </a:p>
        </p:txBody>
      </p:sp>
      <p:sp>
        <p:nvSpPr>
          <p:cNvPr id="2" name="Rectangle 1">
            <a:extLst>
              <a:ext uri="{FF2B5EF4-FFF2-40B4-BE49-F238E27FC236}">
                <a16:creationId xmlns:a16="http://schemas.microsoft.com/office/drawing/2014/main" id="{016A7FA3-8C13-4E5A-88C4-4357C8ACD73E}"/>
              </a:ext>
              <a:ext uri="{C183D7F6-B498-43B3-948B-1728B52AA6E4}">
                <adec:decorative xmlns:adec="http://schemas.microsoft.com/office/drawing/2017/decorative" val="1"/>
              </a:ext>
            </a:extLst>
          </p:cNvPr>
          <p:cNvSpPr/>
          <p:nvPr userDrawn="1"/>
        </p:nvSpPr>
        <p:spPr>
          <a:xfrm>
            <a:off x="7328453" y="7564756"/>
            <a:ext cx="3617976" cy="664844"/>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60" noProof="0"/>
          </a:p>
        </p:txBody>
      </p:sp>
    </p:spTree>
    <p:extLst>
      <p:ext uri="{BB962C8B-B14F-4D97-AF65-F5344CB8AC3E}">
        <p14:creationId xmlns:p14="http://schemas.microsoft.com/office/powerpoint/2010/main" val="3971568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Quote">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635FD8-712D-4EE2-A5B6-3DD8DE9C25E9}"/>
              </a:ext>
            </a:extLst>
          </p:cNvPr>
          <p:cNvSpPr>
            <a:spLocks noGrp="1"/>
          </p:cNvSpPr>
          <p:nvPr>
            <p:ph type="pic" sz="quarter" idx="10"/>
          </p:nvPr>
        </p:nvSpPr>
        <p:spPr>
          <a:xfrm>
            <a:off x="0" y="0"/>
            <a:ext cx="14630400" cy="8229600"/>
          </a:xfrm>
        </p:spPr>
        <p:txBody>
          <a:bodyPr rtlCol="0" anchor="ctr"/>
          <a:lstStyle>
            <a:lvl1pPr marL="0" indent="0" algn="ctr">
              <a:buNone/>
              <a:defRPr/>
            </a:lvl1pPr>
          </a:lstStyle>
          <a:p>
            <a:pPr rtl="0"/>
            <a:r>
              <a:rPr lang="el" noProof="0"/>
              <a:t>Κάντε κλικ στο εικονίδιο για να προσθέσετε εικόνα</a:t>
            </a:r>
            <a:endParaRPr lang="en-GB" noProof="0"/>
          </a:p>
        </p:txBody>
      </p:sp>
      <p:sp>
        <p:nvSpPr>
          <p:cNvPr id="2" name="Title 1">
            <a:extLst>
              <a:ext uri="{FF2B5EF4-FFF2-40B4-BE49-F238E27FC236}">
                <a16:creationId xmlns:a16="http://schemas.microsoft.com/office/drawing/2014/main" id="{4C179BAC-E989-4203-B9B4-66280365481B}"/>
              </a:ext>
            </a:extLst>
          </p:cNvPr>
          <p:cNvSpPr>
            <a:spLocks noGrp="1"/>
          </p:cNvSpPr>
          <p:nvPr>
            <p:ph type="title"/>
          </p:nvPr>
        </p:nvSpPr>
        <p:spPr>
          <a:xfrm>
            <a:off x="4846320" y="5528564"/>
            <a:ext cx="4937760" cy="505776"/>
          </a:xfrm>
          <a:gradFill flip="none" rotWithShape="1">
            <a:gsLst>
              <a:gs pos="0">
                <a:schemeClr val="accent5"/>
              </a:gs>
              <a:gs pos="100000">
                <a:schemeClr val="accent2">
                  <a:lumMod val="97000"/>
                  <a:lumOff val="3000"/>
                </a:schemeClr>
              </a:gs>
              <a:gs pos="50000">
                <a:schemeClr val="accent1"/>
              </a:gs>
            </a:gsLst>
            <a:lin ang="10800000" scaled="1"/>
            <a:tileRect/>
          </a:gradFill>
        </p:spPr>
        <p:txBody>
          <a:bodyPr rtlCol="0">
            <a:noAutofit/>
          </a:bodyPr>
          <a:lstStyle>
            <a:lvl1pPr>
              <a:defRPr sz="1680" spc="360" baseline="0">
                <a:latin typeface="+mn-lt"/>
              </a:defRPr>
            </a:lvl1pPr>
          </a:lstStyle>
          <a:p>
            <a:pPr rtl="0"/>
            <a:r>
              <a:rPr lang="el" noProof="0"/>
              <a:t>Κάντε κλικ για να επεξεργαστείτε το στυλ τίτλου κύριου τίτλου</a:t>
            </a:r>
            <a:endParaRPr lang="en-GB" noProof="0"/>
          </a:p>
        </p:txBody>
      </p:sp>
      <p:sp>
        <p:nvSpPr>
          <p:cNvPr id="7" name="Text Placeholder 6">
            <a:extLst>
              <a:ext uri="{FF2B5EF4-FFF2-40B4-BE49-F238E27FC236}">
                <a16:creationId xmlns:a16="http://schemas.microsoft.com/office/drawing/2014/main" id="{60CCC81E-A013-4315-AD13-97BA3AA95596}"/>
              </a:ext>
            </a:extLst>
          </p:cNvPr>
          <p:cNvSpPr>
            <a:spLocks noGrp="1"/>
          </p:cNvSpPr>
          <p:nvPr>
            <p:ph type="body" sz="quarter" idx="11" hasCustomPrompt="1"/>
          </p:nvPr>
        </p:nvSpPr>
        <p:spPr>
          <a:xfrm>
            <a:off x="1774507" y="1883663"/>
            <a:ext cx="11081386" cy="3181732"/>
          </a:xfrm>
        </p:spPr>
        <p:txBody>
          <a:bodyPr rtlCol="0">
            <a:noAutofit/>
          </a:bodyPr>
          <a:lstStyle>
            <a:lvl1pPr marL="0" indent="0" algn="ctr">
              <a:buNone/>
              <a:defRPr sz="3840"/>
            </a:lvl1pPr>
          </a:lstStyle>
          <a:p>
            <a:pPr lvl="0" rtl="0"/>
            <a:r>
              <a:rPr lang="el" noProof="0"/>
              <a:t>ΚΆΝΤΕ ΚΛΙΚ ΓΙΑ ΝΑ ΕΠΕΞΕΡΓΑΣΤΕΊΤΕ ΤΑ ΠΡΌΤΥΠΑ ΣΤΥΛ ΚΕΙΜΈΝΟΥ</a:t>
            </a:r>
          </a:p>
        </p:txBody>
      </p:sp>
    </p:spTree>
    <p:extLst>
      <p:ext uri="{BB962C8B-B14F-4D97-AF65-F5344CB8AC3E}">
        <p14:creationId xmlns:p14="http://schemas.microsoft.com/office/powerpoint/2010/main" val="2665912972"/>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635FD8-712D-4EE2-A5B6-3DD8DE9C25E9}"/>
              </a:ext>
            </a:extLst>
          </p:cNvPr>
          <p:cNvSpPr>
            <a:spLocks noGrp="1"/>
          </p:cNvSpPr>
          <p:nvPr>
            <p:ph type="pic" sz="quarter" idx="10"/>
          </p:nvPr>
        </p:nvSpPr>
        <p:spPr>
          <a:xfrm>
            <a:off x="0" y="0"/>
            <a:ext cx="14630400" cy="8229600"/>
          </a:xfrm>
        </p:spPr>
        <p:txBody>
          <a:bodyPr rtlCol="0"/>
          <a:lstStyle>
            <a:lvl1pPr marL="0" indent="0" algn="ctr">
              <a:buNone/>
              <a:defRPr/>
            </a:lvl1pPr>
          </a:lstStyle>
          <a:p>
            <a:pPr rtl="0"/>
            <a:r>
              <a:rPr lang="el" noProof="0"/>
              <a:t>Κάντε κλικ στο εικονίδιο για να προσθέσετε εικόνα</a:t>
            </a:r>
            <a:endParaRPr lang="en-GB" noProof="0"/>
          </a:p>
        </p:txBody>
      </p:sp>
      <p:sp>
        <p:nvSpPr>
          <p:cNvPr id="14" name="Text Placeholder 13">
            <a:extLst>
              <a:ext uri="{FF2B5EF4-FFF2-40B4-BE49-F238E27FC236}">
                <a16:creationId xmlns:a16="http://schemas.microsoft.com/office/drawing/2014/main" id="{F80209DF-C4D9-43B8-AA05-F53619153042}"/>
              </a:ext>
            </a:extLst>
          </p:cNvPr>
          <p:cNvSpPr>
            <a:spLocks noGrp="1"/>
          </p:cNvSpPr>
          <p:nvPr>
            <p:ph type="body" sz="quarter" idx="12"/>
          </p:nvPr>
        </p:nvSpPr>
        <p:spPr>
          <a:xfrm>
            <a:off x="4214812" y="7106569"/>
            <a:ext cx="6200776" cy="622554"/>
          </a:xfrm>
        </p:spPr>
        <p:txBody>
          <a:bodyPr rtlCol="0">
            <a:noAutofit/>
          </a:bodyPr>
          <a:lstStyle>
            <a:lvl1pPr marL="0" indent="0" algn="ctr">
              <a:buNone/>
              <a:defRPr sz="2160" spc="360">
                <a:solidFill>
                  <a:schemeClr val="tx1"/>
                </a:solidFill>
              </a:defRPr>
            </a:lvl1pPr>
            <a:lvl2pPr marL="548640" indent="0">
              <a:buNone/>
              <a:defRPr/>
            </a:lvl2pPr>
          </a:lstStyle>
          <a:p>
            <a:pPr lvl="0" rtl="0"/>
            <a:r>
              <a:rPr lang="el" noProof="0"/>
              <a:t>Κάντε κλικ για να επεξεργαστείτε τα στυλ κειμένου προτύπου</a:t>
            </a:r>
          </a:p>
        </p:txBody>
      </p:sp>
      <p:sp>
        <p:nvSpPr>
          <p:cNvPr id="7" name="Text Placeholder 6">
            <a:extLst>
              <a:ext uri="{FF2B5EF4-FFF2-40B4-BE49-F238E27FC236}">
                <a16:creationId xmlns:a16="http://schemas.microsoft.com/office/drawing/2014/main" id="{758235C5-25B1-4243-9762-4AAD3C08E8BE}"/>
              </a:ext>
            </a:extLst>
          </p:cNvPr>
          <p:cNvSpPr>
            <a:spLocks noGrp="1"/>
          </p:cNvSpPr>
          <p:nvPr>
            <p:ph type="body" idx="1" hasCustomPrompt="1"/>
          </p:nvPr>
        </p:nvSpPr>
        <p:spPr>
          <a:xfrm>
            <a:off x="4846320" y="4330214"/>
            <a:ext cx="4937760" cy="622554"/>
          </a:xfrm>
          <a:gradFill flip="none" rotWithShape="1">
            <a:gsLst>
              <a:gs pos="0">
                <a:schemeClr val="accent5"/>
              </a:gs>
              <a:gs pos="100000">
                <a:schemeClr val="accent2">
                  <a:lumMod val="97000"/>
                  <a:lumOff val="3000"/>
                </a:schemeClr>
              </a:gs>
              <a:gs pos="50000">
                <a:schemeClr val="accent1"/>
              </a:gs>
            </a:gsLst>
            <a:lin ang="10800000" scaled="1"/>
            <a:tileRect/>
          </a:gradFill>
        </p:spPr>
        <p:txBody>
          <a:bodyPr rtlCol="0">
            <a:noAutofit/>
          </a:bodyPr>
          <a:lstStyle>
            <a:lvl1pPr marL="0" indent="0" algn="ctr">
              <a:buNone/>
              <a:defRPr sz="2160" cap="all" baseline="0"/>
            </a:lvl1pPr>
          </a:lstStyle>
          <a:p>
            <a:pPr rtl="0"/>
            <a:r>
              <a:rPr lang="el" spc="360" noProof="0"/>
              <a:t>ΕΤΗΣΙΑ ΑΝΑΣΚΟΠΗΣΗ</a:t>
            </a:r>
          </a:p>
        </p:txBody>
      </p:sp>
      <p:sp>
        <p:nvSpPr>
          <p:cNvPr id="2" name="Title 1">
            <a:extLst>
              <a:ext uri="{FF2B5EF4-FFF2-40B4-BE49-F238E27FC236}">
                <a16:creationId xmlns:a16="http://schemas.microsoft.com/office/drawing/2014/main" id="{298B2C6E-DB6F-4476-8E95-9F6EC79392FD}"/>
              </a:ext>
            </a:extLst>
          </p:cNvPr>
          <p:cNvSpPr>
            <a:spLocks noGrp="1"/>
          </p:cNvSpPr>
          <p:nvPr>
            <p:ph type="title" hasCustomPrompt="1"/>
          </p:nvPr>
        </p:nvSpPr>
        <p:spPr>
          <a:xfrm>
            <a:off x="421004" y="2934760"/>
            <a:ext cx="13788390" cy="988696"/>
          </a:xfrm>
        </p:spPr>
        <p:txBody>
          <a:bodyPr rtlCol="0">
            <a:noAutofit/>
          </a:bodyPr>
          <a:lstStyle>
            <a:lvl1pPr>
              <a:lnSpc>
                <a:spcPct val="150000"/>
              </a:lnSpc>
              <a:spcBef>
                <a:spcPts val="1200"/>
              </a:spcBef>
              <a:defRPr sz="4800" cap="all" spc="360" baseline="0"/>
            </a:lvl1pPr>
          </a:lstStyle>
          <a:p>
            <a:pPr rtl="0"/>
            <a:r>
              <a:rPr lang="el" noProof="0"/>
              <a:t>Κάντε κλικ για να επεξεργαστείτε τα στυλ TEXT προτύπου</a:t>
            </a:r>
          </a:p>
        </p:txBody>
      </p:sp>
    </p:spTree>
    <p:extLst>
      <p:ext uri="{BB962C8B-B14F-4D97-AF65-F5344CB8AC3E}">
        <p14:creationId xmlns:p14="http://schemas.microsoft.com/office/powerpoint/2010/main" val="1248402588"/>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re tittel" type="titleOnly">
  <p:cSld name="Bare tittel">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1005840" y="438150"/>
            <a:ext cx="12618720" cy="1590676"/>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2" name="Google Shape;92;p19"/>
          <p:cNvSpPr txBox="1">
            <a:spLocks noGrp="1"/>
          </p:cNvSpPr>
          <p:nvPr>
            <p:ph type="dt" idx="10"/>
          </p:nvPr>
        </p:nvSpPr>
        <p:spPr>
          <a:xfrm>
            <a:off x="1005840" y="7627622"/>
            <a:ext cx="3291840" cy="43815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3" name="Google Shape;93;p19"/>
          <p:cNvSpPr txBox="1">
            <a:spLocks noGrp="1"/>
          </p:cNvSpPr>
          <p:nvPr>
            <p:ph type="ftr" idx="11"/>
          </p:nvPr>
        </p:nvSpPr>
        <p:spPr>
          <a:xfrm>
            <a:off x="4846320" y="7627622"/>
            <a:ext cx="4937760" cy="43815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4" name="Google Shape;94;p19"/>
          <p:cNvSpPr txBox="1">
            <a:spLocks noGrp="1"/>
          </p:cNvSpPr>
          <p:nvPr>
            <p:ph type="sldNum" idx="12"/>
          </p:nvPr>
        </p:nvSpPr>
        <p:spPr>
          <a:xfrm>
            <a:off x="10332720" y="7627622"/>
            <a:ext cx="3291840" cy="43815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745425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38558" y="-36008"/>
            <a:ext cx="7277392" cy="8255864"/>
          </a:xfrm>
          <a:prstGeom prst="rect">
            <a:avLst/>
          </a:prstGeom>
        </p:spPr>
      </p:pic>
      <p:sp>
        <p:nvSpPr>
          <p:cNvPr id="2" name="Title 1"/>
          <p:cNvSpPr>
            <a:spLocks noGrp="1"/>
          </p:cNvSpPr>
          <p:nvPr>
            <p:ph type="ctrTitle" hasCustomPrompt="1"/>
          </p:nvPr>
        </p:nvSpPr>
        <p:spPr>
          <a:xfrm>
            <a:off x="8543868" y="868128"/>
            <a:ext cx="5188111" cy="3094862"/>
          </a:xfrm>
        </p:spPr>
        <p:txBody>
          <a:bodyPr anchor="b">
            <a:normAutofit/>
          </a:bodyPr>
          <a:lstStyle>
            <a:lvl1pPr algn="l">
              <a:lnSpc>
                <a:spcPct val="90000"/>
              </a:lnSpc>
              <a:defRPr sz="7200" spc="-60" baseline="0">
                <a:solidFill>
                  <a:schemeClr val="tx1"/>
                </a:solidFill>
              </a:defRPr>
            </a:lvl1pPr>
          </a:lstStyle>
          <a:p>
            <a:r>
              <a:rPr lang="el"/>
              <a:t>Προσθέστε τον τίτλο εδώ</a:t>
            </a:r>
          </a:p>
        </p:txBody>
      </p:sp>
      <p:sp>
        <p:nvSpPr>
          <p:cNvPr id="3" name="Subtitle 2"/>
          <p:cNvSpPr>
            <a:spLocks noGrp="1"/>
          </p:cNvSpPr>
          <p:nvPr>
            <p:ph type="subTitle" idx="1" hasCustomPrompt="1"/>
          </p:nvPr>
        </p:nvSpPr>
        <p:spPr>
          <a:xfrm>
            <a:off x="8553783" y="6298601"/>
            <a:ext cx="5188111" cy="1210710"/>
          </a:xfrm>
        </p:spPr>
        <p:txBody>
          <a:bodyPr lIns="91440" rIns="91440">
            <a:normAutofit/>
          </a:bodyPr>
          <a:lstStyle>
            <a:lvl1pPr marL="0" indent="0" algn="l">
              <a:spcBef>
                <a:spcPts val="0"/>
              </a:spcBef>
              <a:spcAft>
                <a:spcPts val="0"/>
              </a:spcAft>
              <a:buNone/>
              <a:defRPr sz="1920" cap="all" spc="120" baseline="0">
                <a:solidFill>
                  <a:schemeClr val="tx1"/>
                </a:solidFill>
                <a:latin typeface="+mn-lt"/>
              </a:defRPr>
            </a:lvl1pPr>
            <a:lvl2pPr marL="548640" indent="0" algn="ctr">
              <a:buNone/>
              <a:defRPr sz="2880"/>
            </a:lvl2pPr>
            <a:lvl3pPr marL="1097280" indent="0" algn="ctr">
              <a:buNone/>
              <a:defRPr sz="2880"/>
            </a:lvl3pPr>
            <a:lvl4pPr marL="1645920" indent="0" algn="ctr">
              <a:buNone/>
              <a:defRPr sz="2400"/>
            </a:lvl4pPr>
            <a:lvl5pPr marL="2194560" indent="0" algn="ctr">
              <a:buNone/>
              <a:defRPr sz="2400"/>
            </a:lvl5pPr>
            <a:lvl6pPr marL="2743200" indent="0" algn="ctr">
              <a:buNone/>
              <a:defRPr sz="2400"/>
            </a:lvl6pPr>
            <a:lvl7pPr marL="3291840" indent="0" algn="ctr">
              <a:buNone/>
              <a:defRPr sz="2400"/>
            </a:lvl7pPr>
            <a:lvl8pPr marL="3840480" indent="0" algn="ctr">
              <a:buNone/>
              <a:defRPr sz="2400"/>
            </a:lvl8pPr>
            <a:lvl9pPr marL="4389120" indent="0" algn="ctr">
              <a:buNone/>
              <a:defRPr sz="2400"/>
            </a:lvl9pPr>
          </a:lstStyle>
          <a:p>
            <a:r>
              <a:rPr lang="el"/>
              <a:t>Προσθέστε υπότιτλο εδώ</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681"/>
            <a:ext cx="7008876" cy="823473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r>
              <a:rPr lang="el"/>
              <a:t>Κάντε κλικ στο εικονίδιο για να προσθέσετε εικόνα</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543129" y="4048218"/>
            <a:ext cx="5188111" cy="1210711"/>
          </a:xfrm>
        </p:spPr>
        <p:txBody>
          <a:bodyPr lIns="91440" rIns="91440">
            <a:noAutofit/>
          </a:bodyPr>
          <a:lstStyle>
            <a:lvl1pPr marL="0" indent="0">
              <a:buNone/>
              <a:defRPr sz="7200" b="1">
                <a:solidFill>
                  <a:schemeClr val="tx2"/>
                </a:solidFill>
              </a:defRPr>
            </a:lvl1pPr>
            <a:lvl2pPr marL="241402" indent="0">
              <a:buNone/>
              <a:defRPr/>
            </a:lvl2pPr>
            <a:lvl3pPr marL="460858" indent="0">
              <a:buNone/>
              <a:defRPr/>
            </a:lvl3pPr>
            <a:lvl4pPr marL="680314" indent="0">
              <a:buNone/>
              <a:defRPr/>
            </a:lvl4pPr>
            <a:lvl5pPr marL="899770" indent="0">
              <a:buNone/>
              <a:defRPr/>
            </a:lvl5pPr>
          </a:lstStyle>
          <a:p>
            <a:pPr lvl="0"/>
            <a:r>
              <a:rPr lang="el"/>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5471467" y="-12798"/>
            <a:ext cx="2316173" cy="825274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A4144541-0D13-6756-E4A1-B707917A77F1}"/>
              </a:ext>
            </a:extLst>
          </p:cNvPr>
          <p:cNvGrpSpPr/>
          <p:nvPr userDrawn="1"/>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589599B7-A7B3-F921-960A-461548F5FD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CF6BE346-2DE8-E781-6F18-B34817CC13E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319755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6459083" y="2691"/>
            <a:ext cx="8168291" cy="8234977"/>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8364392" y="2015060"/>
            <a:ext cx="5744252" cy="1821978"/>
          </a:xfrm>
        </p:spPr>
        <p:txBody>
          <a:bodyPr anchor="b">
            <a:normAutofit/>
          </a:bodyPr>
          <a:lstStyle>
            <a:lvl1pPr algn="l">
              <a:lnSpc>
                <a:spcPct val="90000"/>
              </a:lnSpc>
              <a:defRPr sz="7200" spc="120" baseline="0">
                <a:solidFill>
                  <a:schemeClr val="accent1"/>
                </a:solidFill>
              </a:defRPr>
            </a:lvl1pPr>
          </a:lstStyle>
          <a:p>
            <a:r>
              <a:rPr lang="el"/>
              <a:t>Προσθήκη τίτλου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35399" y="-2683"/>
            <a:ext cx="8176949" cy="8245314"/>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r>
              <a:rPr lang="el"/>
              <a:t>Κάντε κλικ στο εικονίδιο για να προσθέσετε εικόνα</a:t>
            </a:r>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8364391" y="4498750"/>
            <a:ext cx="5744254" cy="2709616"/>
          </a:xfrm>
        </p:spPr>
        <p:txBody>
          <a:bodyPr lIns="91440" tIns="0">
            <a:normAutofit/>
          </a:bodyPr>
          <a:lstStyle>
            <a:lvl1pPr marL="0" indent="0">
              <a:spcBef>
                <a:spcPts val="0"/>
              </a:spcBef>
              <a:spcAft>
                <a:spcPts val="0"/>
              </a:spcAft>
              <a:buFont typeface="Courier New" panose="02070309020205020404" pitchFamily="49" charset="0"/>
              <a:buNone/>
              <a:defRPr sz="1920">
                <a:solidFill>
                  <a:schemeClr val="bg1"/>
                </a:solidFill>
              </a:defRPr>
            </a:lvl1pPr>
            <a:lvl2pPr marL="329184" indent="-329184">
              <a:buFont typeface="Courier New" panose="02070309020205020404" pitchFamily="49" charset="0"/>
              <a:buChar char="o"/>
              <a:defRPr sz="1440">
                <a:solidFill>
                  <a:schemeClr val="bg1"/>
                </a:solidFill>
              </a:defRPr>
            </a:lvl2pPr>
            <a:lvl3pPr marL="329184" indent="-329184">
              <a:buFont typeface="Courier New" panose="02070309020205020404" pitchFamily="49" charset="0"/>
              <a:buChar char="o"/>
              <a:defRPr sz="1260">
                <a:solidFill>
                  <a:schemeClr val="bg1"/>
                </a:solidFill>
              </a:defRPr>
            </a:lvl3pPr>
            <a:lvl4pPr marL="329184" indent="-329184">
              <a:buFont typeface="Courier New" panose="02070309020205020404" pitchFamily="49" charset="0"/>
              <a:buChar char="o"/>
              <a:defRPr sz="1260">
                <a:solidFill>
                  <a:schemeClr val="bg1"/>
                </a:solidFill>
              </a:defRPr>
            </a:lvl4pPr>
            <a:lvl5pPr marL="329184" indent="-329184">
              <a:buFont typeface="Courier New" panose="02070309020205020404" pitchFamily="49" charset="0"/>
              <a:buChar char="o"/>
              <a:defRPr sz="1260">
                <a:solidFill>
                  <a:schemeClr val="bg1"/>
                </a:solidFill>
              </a:defRPr>
            </a:lvl5pPr>
          </a:lstStyle>
          <a:p>
            <a:pPr lvl="0"/>
            <a:r>
              <a:rPr lang="el"/>
              <a:t>Κάντε κλικ για να προσθέσετε κείμενο</a:t>
            </a:r>
          </a:p>
        </p:txBody>
      </p:sp>
      <p:grpSp>
        <p:nvGrpSpPr>
          <p:cNvPr id="3" name="Group 2">
            <a:extLst>
              <a:ext uri="{FF2B5EF4-FFF2-40B4-BE49-F238E27FC236}">
                <a16:creationId xmlns:a16="http://schemas.microsoft.com/office/drawing/2014/main" id="{3068F652-55BB-B95E-9E49-497AD6C99ABD}"/>
              </a:ext>
            </a:extLst>
          </p:cNvPr>
          <p:cNvGrpSpPr/>
          <p:nvPr userDrawn="1"/>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041ABF03-3B54-1090-A19E-50CEB2C54B2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B8692BD9-334A-31C5-4630-C02B457AC5E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569132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12AA41C-A030-4521-8130-6A8E4543F277}"/>
              </a:ext>
            </a:extLst>
          </p:cNvPr>
          <p:cNvSpPr>
            <a:spLocks noGrp="1"/>
          </p:cNvSpPr>
          <p:nvPr>
            <p:ph type="pic" sz="quarter" idx="13"/>
          </p:nvPr>
        </p:nvSpPr>
        <p:spPr>
          <a:xfrm>
            <a:off x="0" y="0"/>
            <a:ext cx="7315200" cy="8229600"/>
          </a:xfrm>
          <a:prstGeom prst="parallelogram">
            <a:avLst/>
          </a:prstGeom>
          <a:effectLst/>
        </p:spPr>
        <p:txBody>
          <a:bodyPr rtlCol="0" anchor="ctr"/>
          <a:lstStyle>
            <a:lvl1pPr marL="0" indent="0" algn="ctr">
              <a:buNone/>
              <a:defRPr/>
            </a:lvl1pPr>
          </a:lstStyle>
          <a:p>
            <a:pPr rtl="0"/>
            <a:r>
              <a:rPr lang="el" noProof="0"/>
              <a:t>Κάντε κλικ στο εικονίδιο για να προσθέσετε εικόνα</a:t>
            </a:r>
            <a:endParaRPr lang="en-GB" noProof="0"/>
          </a:p>
        </p:txBody>
      </p:sp>
      <p:sp>
        <p:nvSpPr>
          <p:cNvPr id="2" name="Title 1">
            <a:extLst>
              <a:ext uri="{FF2B5EF4-FFF2-40B4-BE49-F238E27FC236}">
                <a16:creationId xmlns:a16="http://schemas.microsoft.com/office/drawing/2014/main" id="{7C83D428-B974-43F4-9246-0A2EECA11A5B}"/>
              </a:ext>
            </a:extLst>
          </p:cNvPr>
          <p:cNvSpPr>
            <a:spLocks noGrp="1"/>
          </p:cNvSpPr>
          <p:nvPr>
            <p:ph type="title" hasCustomPrompt="1"/>
          </p:nvPr>
        </p:nvSpPr>
        <p:spPr>
          <a:xfrm>
            <a:off x="8482583" y="771513"/>
            <a:ext cx="5815584" cy="1723136"/>
          </a:xfrm>
        </p:spPr>
        <p:txBody>
          <a:bodyPr rtlCol="0" anchor="t">
            <a:noAutofit/>
          </a:bodyPr>
          <a:lstStyle>
            <a:lvl1pPr algn="l">
              <a:lnSpc>
                <a:spcPct val="150000"/>
              </a:lnSpc>
              <a:spcBef>
                <a:spcPts val="1200"/>
              </a:spcBef>
              <a:defRPr sz="6480" baseline="0"/>
            </a:lvl1pPr>
          </a:lstStyle>
          <a:p>
            <a:pPr rtl="0"/>
            <a:r>
              <a:rPr lang="el" noProof="0"/>
              <a:t>Τίτλος</a:t>
            </a:r>
          </a:p>
        </p:txBody>
      </p:sp>
      <p:sp>
        <p:nvSpPr>
          <p:cNvPr id="5" name="Footer Placeholder 4">
            <a:extLst>
              <a:ext uri="{FF2B5EF4-FFF2-40B4-BE49-F238E27FC236}">
                <a16:creationId xmlns:a16="http://schemas.microsoft.com/office/drawing/2014/main" id="{BC79732E-D749-40DD-8365-05028518765D}"/>
              </a:ext>
            </a:extLst>
          </p:cNvPr>
          <p:cNvSpPr>
            <a:spLocks noGrp="1"/>
          </p:cNvSpPr>
          <p:nvPr>
            <p:ph type="ftr" sz="quarter" idx="11"/>
          </p:nvPr>
        </p:nvSpPr>
        <p:spPr/>
        <p:txBody>
          <a:bodyPr rtlCol="0"/>
          <a:lstStyle/>
          <a:p>
            <a:pPr rtl="0"/>
            <a:r>
              <a:rPr lang="el" noProof="0"/>
              <a:t>Προσθήκη υποσέλιδου</a:t>
            </a:r>
          </a:p>
        </p:txBody>
      </p:sp>
      <p:sp>
        <p:nvSpPr>
          <p:cNvPr id="6" name="Slide Number Placeholder 5">
            <a:extLst>
              <a:ext uri="{FF2B5EF4-FFF2-40B4-BE49-F238E27FC236}">
                <a16:creationId xmlns:a16="http://schemas.microsoft.com/office/drawing/2014/main" id="{88F55E23-C4CC-4E9B-80F4-C4BEA6E2DD84}"/>
              </a:ext>
            </a:extLst>
          </p:cNvPr>
          <p:cNvSpPr>
            <a:spLocks noGrp="1"/>
          </p:cNvSpPr>
          <p:nvPr>
            <p:ph type="sldNum" sz="quarter" idx="12"/>
          </p:nvPr>
        </p:nvSpPr>
        <p:spPr/>
        <p:txBody>
          <a:bodyPr rtlCol="0"/>
          <a:lstStyle/>
          <a:p>
            <a:pPr rtl="0"/>
            <a:fld id="{8C2E478F-E849-4A8C-AF1F-CBCC78A7CBFA}" type="slidenum">
              <a:rPr lang="en-GB" noProof="0" smtClean="0"/>
              <a:t>‹#›</a:t>
            </a:fld>
            <a:endParaRPr lang="en-GB" noProof="0"/>
          </a:p>
        </p:txBody>
      </p:sp>
      <p:sp>
        <p:nvSpPr>
          <p:cNvPr id="13" name="Text Placeholder 12">
            <a:extLst>
              <a:ext uri="{FF2B5EF4-FFF2-40B4-BE49-F238E27FC236}">
                <a16:creationId xmlns:a16="http://schemas.microsoft.com/office/drawing/2014/main" id="{9D00A38D-CFE8-4333-B9D2-D3E7EACA4F0E}"/>
              </a:ext>
            </a:extLst>
          </p:cNvPr>
          <p:cNvSpPr>
            <a:spLocks noGrp="1"/>
          </p:cNvSpPr>
          <p:nvPr>
            <p:ph type="body" sz="quarter" idx="15" hasCustomPrompt="1"/>
          </p:nvPr>
        </p:nvSpPr>
        <p:spPr>
          <a:xfrm>
            <a:off x="8482584" y="2494650"/>
            <a:ext cx="4937760" cy="4558666"/>
          </a:xfrm>
        </p:spPr>
        <p:txBody>
          <a:bodyPr rtlCol="0">
            <a:noAutofit/>
          </a:bodyPr>
          <a:lstStyle>
            <a:lvl1pPr marL="0" indent="0">
              <a:buNone/>
              <a:defRPr sz="2160" spc="360"/>
            </a:lvl1pPr>
          </a:lstStyle>
          <a:p>
            <a:pPr lvl="0" rtl="0"/>
            <a:r>
              <a:rPr lang="el" noProof="0"/>
              <a:t>ΚΆΝΤΕ ΚΛΙΚ ΓΙΑ ΝΑ ΕΠΕΞΕΡΓΑΣΤΕΊΤΕ ΤΑ ΠΡΌΤΥΠΑ ΣΤΥΛ ΚΕΙΜΈΝΟΥ</a:t>
            </a:r>
          </a:p>
        </p:txBody>
      </p:sp>
      <p:sp>
        <p:nvSpPr>
          <p:cNvPr id="3" name="Rectangle 2">
            <a:extLst>
              <a:ext uri="{FF2B5EF4-FFF2-40B4-BE49-F238E27FC236}">
                <a16:creationId xmlns:a16="http://schemas.microsoft.com/office/drawing/2014/main" id="{1AA8588E-221D-4931-A290-C5C4184435AD}"/>
              </a:ext>
              <a:ext uri="{C183D7F6-B498-43B3-948B-1728B52AA6E4}">
                <adec:decorative xmlns:adec="http://schemas.microsoft.com/office/drawing/2017/decorative" val="1"/>
              </a:ext>
            </a:extLst>
          </p:cNvPr>
          <p:cNvSpPr/>
          <p:nvPr userDrawn="1"/>
        </p:nvSpPr>
        <p:spPr>
          <a:xfrm>
            <a:off x="8482584" y="7564756"/>
            <a:ext cx="3617976" cy="664844"/>
          </a:xfrm>
          <a:prstGeom prst="rect">
            <a:avLst/>
          </a:prstGeom>
          <a:gradFill flip="none" rotWithShape="1">
            <a:gsLst>
              <a:gs pos="0">
                <a:schemeClr val="accent5"/>
              </a:gs>
              <a:gs pos="100000">
                <a:schemeClr val="accent2">
                  <a:lumMod val="97000"/>
                  <a:lumOff val="3000"/>
                </a:schemeClr>
              </a:gs>
              <a:gs pos="50000">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60" noProof="0"/>
          </a:p>
        </p:txBody>
      </p:sp>
    </p:spTree>
    <p:extLst>
      <p:ext uri="{BB962C8B-B14F-4D97-AF65-F5344CB8AC3E}">
        <p14:creationId xmlns:p14="http://schemas.microsoft.com/office/powerpoint/2010/main" val="1560331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tel og innhold" type="obj">
  <p:cSld name="Tittel og innhold">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1005840" y="438150"/>
            <a:ext cx="12618720" cy="1590676"/>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4" name="Google Shape;64;p15"/>
          <p:cNvSpPr txBox="1">
            <a:spLocks noGrp="1"/>
          </p:cNvSpPr>
          <p:nvPr>
            <p:ph type="body" idx="1"/>
          </p:nvPr>
        </p:nvSpPr>
        <p:spPr>
          <a:xfrm>
            <a:off x="1005840" y="2190751"/>
            <a:ext cx="12618720" cy="5221607"/>
          </a:xfrm>
          <a:prstGeom prst="rect">
            <a:avLst/>
          </a:prstGeom>
          <a:noFill/>
          <a:ln>
            <a:noFill/>
          </a:ln>
        </p:spPr>
        <p:txBody>
          <a:bodyPr spcFirstLastPara="1" wrap="square" lIns="68575" tIns="34275" rIns="68575" bIns="34275" anchor="t" anchorCtr="0">
            <a:noAutofit/>
          </a:bodyPr>
          <a:lstStyle>
            <a:lvl1pPr marL="731502" lvl="0" indent="-507988" algn="l">
              <a:lnSpc>
                <a:spcPct val="90000"/>
              </a:lnSpc>
              <a:spcBef>
                <a:spcPts val="1280"/>
              </a:spcBef>
              <a:spcAft>
                <a:spcPts val="0"/>
              </a:spcAft>
              <a:buClr>
                <a:schemeClr val="dk1"/>
              </a:buClr>
              <a:buSzPts val="1400"/>
              <a:buChar char="•"/>
              <a:defRPr/>
            </a:lvl1pPr>
            <a:lvl2pPr marL="1463004" lvl="1" indent="-507988" algn="l">
              <a:lnSpc>
                <a:spcPct val="90000"/>
              </a:lnSpc>
              <a:spcBef>
                <a:spcPts val="640"/>
              </a:spcBef>
              <a:spcAft>
                <a:spcPts val="0"/>
              </a:spcAft>
              <a:buClr>
                <a:schemeClr val="dk1"/>
              </a:buClr>
              <a:buSzPts val="1400"/>
              <a:buChar char="•"/>
              <a:defRPr/>
            </a:lvl2pPr>
            <a:lvl3pPr marL="2194505" lvl="2" indent="-507988" algn="l">
              <a:lnSpc>
                <a:spcPct val="90000"/>
              </a:lnSpc>
              <a:spcBef>
                <a:spcPts val="640"/>
              </a:spcBef>
              <a:spcAft>
                <a:spcPts val="0"/>
              </a:spcAft>
              <a:buClr>
                <a:schemeClr val="dk1"/>
              </a:buClr>
              <a:buSzPts val="1400"/>
              <a:buChar char="•"/>
              <a:defRPr/>
            </a:lvl3pPr>
            <a:lvl4pPr marL="2926007" lvl="3" indent="-507988" algn="l">
              <a:lnSpc>
                <a:spcPct val="90000"/>
              </a:lnSpc>
              <a:spcBef>
                <a:spcPts val="640"/>
              </a:spcBef>
              <a:spcAft>
                <a:spcPts val="0"/>
              </a:spcAft>
              <a:buClr>
                <a:schemeClr val="dk1"/>
              </a:buClr>
              <a:buSzPts val="1400"/>
              <a:buChar char="•"/>
              <a:defRPr/>
            </a:lvl4pPr>
            <a:lvl5pPr marL="3657509" lvl="4" indent="-507988" algn="l">
              <a:lnSpc>
                <a:spcPct val="90000"/>
              </a:lnSpc>
              <a:spcBef>
                <a:spcPts val="640"/>
              </a:spcBef>
              <a:spcAft>
                <a:spcPts val="0"/>
              </a:spcAft>
              <a:buClr>
                <a:schemeClr val="dk1"/>
              </a:buClr>
              <a:buSzPts val="1400"/>
              <a:buChar char="•"/>
              <a:defRPr/>
            </a:lvl5pPr>
            <a:lvl6pPr marL="4389011" lvl="5" indent="-507988" algn="l">
              <a:lnSpc>
                <a:spcPct val="90000"/>
              </a:lnSpc>
              <a:spcBef>
                <a:spcPts val="640"/>
              </a:spcBef>
              <a:spcAft>
                <a:spcPts val="0"/>
              </a:spcAft>
              <a:buClr>
                <a:schemeClr val="dk1"/>
              </a:buClr>
              <a:buSzPts val="1400"/>
              <a:buChar char="•"/>
              <a:defRPr/>
            </a:lvl6pPr>
            <a:lvl7pPr marL="5120512" lvl="6" indent="-507988" algn="l">
              <a:lnSpc>
                <a:spcPct val="90000"/>
              </a:lnSpc>
              <a:spcBef>
                <a:spcPts val="640"/>
              </a:spcBef>
              <a:spcAft>
                <a:spcPts val="0"/>
              </a:spcAft>
              <a:buClr>
                <a:schemeClr val="dk1"/>
              </a:buClr>
              <a:buSzPts val="1400"/>
              <a:buChar char="•"/>
              <a:defRPr/>
            </a:lvl7pPr>
            <a:lvl8pPr marL="5852014" lvl="7" indent="-507988" algn="l">
              <a:lnSpc>
                <a:spcPct val="90000"/>
              </a:lnSpc>
              <a:spcBef>
                <a:spcPts val="640"/>
              </a:spcBef>
              <a:spcAft>
                <a:spcPts val="0"/>
              </a:spcAft>
              <a:buClr>
                <a:schemeClr val="dk1"/>
              </a:buClr>
              <a:buSzPts val="1400"/>
              <a:buChar char="•"/>
              <a:defRPr/>
            </a:lvl8pPr>
            <a:lvl9pPr marL="6583516" lvl="8" indent="-507988" algn="l">
              <a:lnSpc>
                <a:spcPct val="90000"/>
              </a:lnSpc>
              <a:spcBef>
                <a:spcPts val="640"/>
              </a:spcBef>
              <a:spcAft>
                <a:spcPts val="0"/>
              </a:spcAft>
              <a:buClr>
                <a:schemeClr val="dk1"/>
              </a:buClr>
              <a:buSzPts val="1400"/>
              <a:buChar char="•"/>
              <a:defRPr/>
            </a:lvl9pPr>
          </a:lstStyle>
          <a:p>
            <a:endParaRPr/>
          </a:p>
        </p:txBody>
      </p:sp>
      <p:sp>
        <p:nvSpPr>
          <p:cNvPr id="65" name="Google Shape;65;p15"/>
          <p:cNvSpPr txBox="1">
            <a:spLocks noGrp="1"/>
          </p:cNvSpPr>
          <p:nvPr>
            <p:ph type="dt" idx="10"/>
          </p:nvPr>
        </p:nvSpPr>
        <p:spPr>
          <a:xfrm>
            <a:off x="1005840" y="7627622"/>
            <a:ext cx="3291840" cy="43815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6" name="Google Shape;66;p15"/>
          <p:cNvSpPr txBox="1">
            <a:spLocks noGrp="1"/>
          </p:cNvSpPr>
          <p:nvPr>
            <p:ph type="ftr" idx="11"/>
          </p:nvPr>
        </p:nvSpPr>
        <p:spPr>
          <a:xfrm>
            <a:off x="4846320" y="7627622"/>
            <a:ext cx="4937760" cy="43815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7" name="Google Shape;67;p15"/>
          <p:cNvSpPr txBox="1">
            <a:spLocks noGrp="1"/>
          </p:cNvSpPr>
          <p:nvPr>
            <p:ph type="sldNum" idx="12"/>
          </p:nvPr>
        </p:nvSpPr>
        <p:spPr>
          <a:xfrm>
            <a:off x="10332720" y="7627622"/>
            <a:ext cx="3291840" cy="43815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97017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98720" y="712040"/>
            <a:ext cx="13632960" cy="91632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98720" y="1843960"/>
            <a:ext cx="13632960" cy="5466240"/>
          </a:xfrm>
          <a:prstGeom prst="rect">
            <a:avLst/>
          </a:prstGeom>
        </p:spPr>
        <p:txBody>
          <a:bodyPr spcFirstLastPara="1" wrap="square" lIns="91425" tIns="91425" rIns="91425" bIns="91425" anchor="t" anchorCtr="0">
            <a:normAutofit/>
          </a:bodyPr>
          <a:lstStyle>
            <a:lvl1pPr marL="731502" lvl="0" indent="-548627">
              <a:spcBef>
                <a:spcPts val="0"/>
              </a:spcBef>
              <a:spcAft>
                <a:spcPts val="0"/>
              </a:spcAft>
              <a:buSzPts val="1800"/>
              <a:buChar char="●"/>
              <a:defRPr/>
            </a:lvl1pPr>
            <a:lvl2pPr marL="1463004" lvl="1" indent="-507988">
              <a:spcBef>
                <a:spcPts val="0"/>
              </a:spcBef>
              <a:spcAft>
                <a:spcPts val="0"/>
              </a:spcAft>
              <a:buSzPts val="1400"/>
              <a:buChar char="○"/>
              <a:defRPr/>
            </a:lvl2pPr>
            <a:lvl3pPr marL="2194505" lvl="2" indent="-507988">
              <a:spcBef>
                <a:spcPts val="0"/>
              </a:spcBef>
              <a:spcAft>
                <a:spcPts val="0"/>
              </a:spcAft>
              <a:buSzPts val="1400"/>
              <a:buChar char="■"/>
              <a:defRPr/>
            </a:lvl3pPr>
            <a:lvl4pPr marL="2926007" lvl="3" indent="-507988">
              <a:spcBef>
                <a:spcPts val="0"/>
              </a:spcBef>
              <a:spcAft>
                <a:spcPts val="0"/>
              </a:spcAft>
              <a:buSzPts val="1400"/>
              <a:buChar char="●"/>
              <a:defRPr/>
            </a:lvl4pPr>
            <a:lvl5pPr marL="3657509" lvl="4" indent="-507988">
              <a:spcBef>
                <a:spcPts val="0"/>
              </a:spcBef>
              <a:spcAft>
                <a:spcPts val="0"/>
              </a:spcAft>
              <a:buSzPts val="1400"/>
              <a:buChar char="○"/>
              <a:defRPr/>
            </a:lvl5pPr>
            <a:lvl6pPr marL="4389011" lvl="5" indent="-507988">
              <a:spcBef>
                <a:spcPts val="0"/>
              </a:spcBef>
              <a:spcAft>
                <a:spcPts val="0"/>
              </a:spcAft>
              <a:buSzPts val="1400"/>
              <a:buChar char="■"/>
              <a:defRPr/>
            </a:lvl6pPr>
            <a:lvl7pPr marL="5120512" lvl="6" indent="-507988">
              <a:spcBef>
                <a:spcPts val="0"/>
              </a:spcBef>
              <a:spcAft>
                <a:spcPts val="0"/>
              </a:spcAft>
              <a:buSzPts val="1400"/>
              <a:buChar char="●"/>
              <a:defRPr/>
            </a:lvl7pPr>
            <a:lvl8pPr marL="5852014" lvl="7" indent="-507988">
              <a:spcBef>
                <a:spcPts val="0"/>
              </a:spcBef>
              <a:spcAft>
                <a:spcPts val="0"/>
              </a:spcAft>
              <a:buSzPts val="1400"/>
              <a:buChar char="○"/>
              <a:defRPr/>
            </a:lvl8pPr>
            <a:lvl9pPr marL="6583516" lvl="8" indent="-507988">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2373043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4030980" y="467809"/>
            <a:ext cx="9938384" cy="3545586"/>
          </a:xfrm>
        </p:spPr>
        <p:txBody>
          <a:bodyPr rtlCol="0" anchor="t" anchorCtr="0">
            <a:noAutofit/>
          </a:bodyPr>
          <a:lstStyle>
            <a:lvl1pPr algn="l">
              <a:lnSpc>
                <a:spcPct val="100000"/>
              </a:lnSpc>
              <a:defRPr sz="7680"/>
            </a:lvl1pPr>
          </a:lstStyle>
          <a:p>
            <a:pPr rtl="0"/>
            <a:r>
              <a:rPr lang="el"/>
              <a:t>Κάντε κλικ για να επεξεργαστείτε το στυλ τίτλου κύριου τίτλου</a:t>
            </a:r>
            <a:endParaRPr lang="en-GB"/>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4030979" y="4244341"/>
            <a:ext cx="9938387" cy="3067049"/>
          </a:xfrm>
        </p:spPr>
        <p:txBody>
          <a:bodyPr rtlCol="0">
            <a:noAutofit/>
          </a:bodyPr>
          <a:lstStyle>
            <a:lvl1pPr marL="0" indent="0" algn="l">
              <a:lnSpc>
                <a:spcPct val="100000"/>
              </a:lnSpc>
              <a:buNone/>
              <a:defRPr sz="2880">
                <a:solidFill>
                  <a:schemeClr val="tx1">
                    <a:alpha val="80000"/>
                  </a:schemeClr>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pPr rtl="0"/>
            <a:r>
              <a:rPr lang="el"/>
              <a:t>Κάντε κλικ για να επεξεργαστείτε το στυλ υποτίτλων προτύπου</a:t>
            </a:r>
            <a:endParaRPr lang="en-GB"/>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rtlCol="0">
            <a:noAutofit/>
          </a:bodyPr>
          <a:lstStyle/>
          <a:p>
            <a:pPr rtl="0"/>
            <a:fld id="{85EBC166-A756-44D2-BD3B-0FC93EAADE3D}" type="datetime1">
              <a:rPr lang="en-US" smtClean="0"/>
              <a:t>16/02/2026</a:t>
            </a:fld>
            <a:endParaRPr lang="en-GB"/>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rtlCol="0">
            <a:noAutofit/>
          </a:bodyPr>
          <a:lstStyle/>
          <a:p>
            <a:pPr rtl="0"/>
            <a:r>
              <a:rPr lang="el"/>
              <a:t>Ερευνητική ομάδα για τις ανθρώπινες πτυχές I Κυβερνοασφάλεια</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734934" y="578266"/>
            <a:ext cx="1296000" cy="1515536"/>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rtl="0"/>
            <a:endParaRPr lang="en-GB" sz="2160"/>
          </a:p>
        </p:txBody>
      </p:sp>
      <p:sp>
        <p:nvSpPr>
          <p:cNvPr id="20" name="Oval 19">
            <a:extLst>
              <a:ext uri="{FF2B5EF4-FFF2-40B4-BE49-F238E27FC236}">
                <a16:creationId xmlns:a16="http://schemas.microsoft.com/office/drawing/2014/main" id="{AAA7AB09-557C-41AD-9113-FF9F68FA1035}"/>
              </a:ext>
            </a:extLst>
          </p:cNvPr>
          <p:cNvSpPr/>
          <p:nvPr/>
        </p:nvSpPr>
        <p:spPr>
          <a:xfrm rot="8100000">
            <a:off x="752214" y="994754"/>
            <a:ext cx="648000" cy="1296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rtl="0"/>
            <a:endParaRPr lang="en-GB" sz="2160"/>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2160962" y="2967426"/>
            <a:ext cx="432000" cy="432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rtl="0"/>
            <a:endParaRPr lang="en-GB" sz="2160"/>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595943" y="5429255"/>
            <a:ext cx="2376001" cy="1636699"/>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sz="216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sz="216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sz="2160"/>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sz="2160"/>
            </a:p>
          </p:txBody>
        </p:sp>
      </p:grpSp>
    </p:spTree>
    <p:extLst>
      <p:ext uri="{BB962C8B-B14F-4D97-AF65-F5344CB8AC3E}">
        <p14:creationId xmlns:p14="http://schemas.microsoft.com/office/powerpoint/2010/main" val="441620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3283837" y="400050"/>
            <a:ext cx="432000" cy="432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rtl="0"/>
            <a:endParaRPr lang="en-GB" sz="2160"/>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98143" y="6633838"/>
            <a:ext cx="757769" cy="80136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sz="2160"/>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sz="2160"/>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661036" y="659130"/>
            <a:ext cx="13308329" cy="1598400"/>
          </a:xfrm>
        </p:spPr>
        <p:txBody>
          <a:bodyPr rtlCol="0">
            <a:noAutofit/>
          </a:bodyPr>
          <a:lstStyle>
            <a:lvl1pPr>
              <a:lnSpc>
                <a:spcPct val="100000"/>
              </a:lnSpc>
              <a:defRPr/>
            </a:lvl1pPr>
          </a:lstStyle>
          <a:p>
            <a:pPr rtl="0"/>
            <a:r>
              <a:rPr lang="el"/>
              <a:t>Κάντε κλικ για να επεξεργαστείτε το στυλ τίτλου κύριου τίτλου</a:t>
            </a:r>
            <a:endParaRPr lang="en-GB"/>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661034" y="2516610"/>
            <a:ext cx="6522720" cy="4794780"/>
          </a:xfrm>
        </p:spPr>
        <p:txBody>
          <a:bodyPr rtlCol="0">
            <a:noAutofit/>
          </a:bodyPr>
          <a:lstStyle/>
          <a:p>
            <a:pPr lvl="0" rtl="0"/>
            <a:r>
              <a:rPr lang="el"/>
              <a:t>Κάντε κλικ για να επεξεργαστείτε τα στυλ κειμένου προτύπου</a:t>
            </a:r>
          </a:p>
          <a:p>
            <a:pPr lvl="1" rtl="0"/>
            <a:r>
              <a:rPr lang="el"/>
              <a:t>Δεύτερο επίπεδο</a:t>
            </a:r>
          </a:p>
          <a:p>
            <a:pPr lvl="2" rtl="0"/>
            <a:r>
              <a:rPr lang="el"/>
              <a:t>Τρίτο επίπεδο</a:t>
            </a:r>
          </a:p>
          <a:p>
            <a:pPr lvl="3" rtl="0"/>
            <a:r>
              <a:rPr lang="el"/>
              <a:t>Τέταρτο επίπεδο</a:t>
            </a:r>
          </a:p>
          <a:p>
            <a:pPr lvl="4" rtl="0"/>
            <a:r>
              <a:rPr lang="el"/>
              <a:t>Πέμπτο επίπεδο</a:t>
            </a:r>
            <a:endParaRPr lang="en-GB"/>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7446646" y="2516610"/>
            <a:ext cx="6522720" cy="4794780"/>
          </a:xfrm>
        </p:spPr>
        <p:txBody>
          <a:bodyPr rtlCol="0">
            <a:noAutofit/>
          </a:bodyPr>
          <a:lstStyle/>
          <a:p>
            <a:pPr lvl="0" rtl="0"/>
            <a:r>
              <a:rPr lang="el"/>
              <a:t>Κάντε κλικ για να επεξεργαστείτε τα στυλ κειμένου προτύπου</a:t>
            </a:r>
          </a:p>
          <a:p>
            <a:pPr lvl="1" rtl="0"/>
            <a:r>
              <a:rPr lang="el"/>
              <a:t>Δεύτερο επίπεδο</a:t>
            </a:r>
          </a:p>
          <a:p>
            <a:pPr lvl="2" rtl="0"/>
            <a:r>
              <a:rPr lang="el"/>
              <a:t>Τρίτο επίπεδο</a:t>
            </a:r>
          </a:p>
          <a:p>
            <a:pPr lvl="3" rtl="0"/>
            <a:r>
              <a:rPr lang="el"/>
              <a:t>Τέταρτο επίπεδο</a:t>
            </a:r>
          </a:p>
          <a:p>
            <a:pPr lvl="4" rtl="0"/>
            <a:r>
              <a:rPr lang="el"/>
              <a:t>Πέμπτο επίπεδο</a:t>
            </a:r>
            <a:endParaRPr lang="en-GB"/>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rtlCol="0">
            <a:noAutofit/>
          </a:bodyPr>
          <a:lstStyle/>
          <a:p>
            <a:pPr rtl="0"/>
            <a:fld id="{E5381644-D3A0-4A58-B3D1-5684ECCC33B5}" type="datetime1">
              <a:rPr lang="en-US" smtClean="0"/>
              <a:t>16/02/2026</a:t>
            </a:fld>
            <a:endParaRPr lang="en-GB"/>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rtlCol="0">
            <a:noAutofit/>
          </a:bodyPr>
          <a:lstStyle/>
          <a:p>
            <a:pPr rtl="0"/>
            <a:r>
              <a:rPr lang="el"/>
              <a:t>Ερευνητική ομάδα για τις ανθρώπινες πτυχές I Κυβερνοασφάλεια</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Tree>
    <p:extLst>
      <p:ext uri="{BB962C8B-B14F-4D97-AF65-F5344CB8AC3E}">
        <p14:creationId xmlns:p14="http://schemas.microsoft.com/office/powerpoint/2010/main" val="3507459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genda">
  <p:cSld name="1_Agenda">
    <p:spTree>
      <p:nvGrpSpPr>
        <p:cNvPr id="1" name="Shape 23"/>
        <p:cNvGrpSpPr/>
        <p:nvPr/>
      </p:nvGrpSpPr>
      <p:grpSpPr>
        <a:xfrm>
          <a:off x="0" y="0"/>
          <a:ext cx="0" cy="0"/>
          <a:chOff x="0" y="0"/>
          <a:chExt cx="0" cy="0"/>
        </a:xfrm>
      </p:grpSpPr>
      <p:sp>
        <p:nvSpPr>
          <p:cNvPr id="24" name="Google Shape;24;p5"/>
          <p:cNvSpPr/>
          <p:nvPr/>
        </p:nvSpPr>
        <p:spPr>
          <a:xfrm>
            <a:off x="0" y="8073120"/>
            <a:ext cx="14630400" cy="156480"/>
          </a:xfrm>
          <a:prstGeom prst="rect">
            <a:avLst/>
          </a:prstGeom>
          <a:solidFill>
            <a:schemeClr val="lt2"/>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2880"/>
          </a:p>
        </p:txBody>
      </p:sp>
      <p:sp>
        <p:nvSpPr>
          <p:cNvPr id="25" name="Google Shape;25;p5"/>
          <p:cNvSpPr txBox="1">
            <a:spLocks noGrp="1"/>
          </p:cNvSpPr>
          <p:nvPr>
            <p:ph type="title"/>
          </p:nvPr>
        </p:nvSpPr>
        <p:spPr>
          <a:xfrm>
            <a:off x="498720" y="224360"/>
            <a:ext cx="13632960" cy="916320"/>
          </a:xfrm>
          <a:prstGeom prst="rect">
            <a:avLst/>
          </a:prstGeom>
        </p:spPr>
        <p:txBody>
          <a:bodyPr spcFirstLastPara="1" wrap="square" lIns="91425" tIns="91425" rIns="91425" bIns="91425" anchor="t" anchorCtr="0">
            <a:normAutofit/>
          </a:bodyPr>
          <a:lstStyle>
            <a:lvl1pPr lvl="0" rtl="0">
              <a:spcBef>
                <a:spcPts val="0"/>
              </a:spcBef>
              <a:spcAft>
                <a:spcPts val="0"/>
              </a:spcAft>
              <a:buSzPts val="2200"/>
              <a:buNone/>
              <a:defRPr sz="352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 name="Google Shape;26;p5"/>
          <p:cNvSpPr txBox="1">
            <a:spLocks noGrp="1"/>
          </p:cNvSpPr>
          <p:nvPr>
            <p:ph type="body" idx="1"/>
          </p:nvPr>
        </p:nvSpPr>
        <p:spPr>
          <a:xfrm>
            <a:off x="498720" y="1112440"/>
            <a:ext cx="13632960" cy="5466240"/>
          </a:xfrm>
          <a:prstGeom prst="rect">
            <a:avLst/>
          </a:prstGeom>
        </p:spPr>
        <p:txBody>
          <a:bodyPr spcFirstLastPara="1" wrap="square" lIns="91425" tIns="91425" rIns="91425" bIns="91425" anchor="t" anchorCtr="0">
            <a:normAutofit/>
          </a:bodyPr>
          <a:lstStyle>
            <a:lvl1pPr marL="731502" lvl="0" indent="-528307" rtl="0">
              <a:spcBef>
                <a:spcPts val="0"/>
              </a:spcBef>
              <a:spcAft>
                <a:spcPts val="0"/>
              </a:spcAft>
              <a:buSzPts val="1600"/>
              <a:buChar char="●"/>
              <a:defRPr sz="2560"/>
            </a:lvl1pPr>
            <a:lvl2pPr marL="1463004" lvl="1" indent="-507988" rtl="0">
              <a:spcBef>
                <a:spcPts val="0"/>
              </a:spcBef>
              <a:spcAft>
                <a:spcPts val="0"/>
              </a:spcAft>
              <a:buSzPts val="1400"/>
              <a:buChar char="○"/>
              <a:defRPr/>
            </a:lvl2pPr>
            <a:lvl3pPr marL="2194505" lvl="2" indent="-507988" rtl="0">
              <a:spcBef>
                <a:spcPts val="0"/>
              </a:spcBef>
              <a:spcAft>
                <a:spcPts val="0"/>
              </a:spcAft>
              <a:buSzPts val="1400"/>
              <a:buChar char="■"/>
              <a:defRPr/>
            </a:lvl3pPr>
            <a:lvl4pPr marL="2926007" lvl="3" indent="-507988" rtl="0">
              <a:spcBef>
                <a:spcPts val="0"/>
              </a:spcBef>
              <a:spcAft>
                <a:spcPts val="0"/>
              </a:spcAft>
              <a:buSzPts val="1400"/>
              <a:buChar char="●"/>
              <a:defRPr/>
            </a:lvl4pPr>
            <a:lvl5pPr marL="3657509" lvl="4" indent="-507988" rtl="0">
              <a:spcBef>
                <a:spcPts val="0"/>
              </a:spcBef>
              <a:spcAft>
                <a:spcPts val="0"/>
              </a:spcAft>
              <a:buSzPts val="1400"/>
              <a:buChar char="○"/>
              <a:defRPr/>
            </a:lvl5pPr>
            <a:lvl6pPr marL="4389011" lvl="5" indent="-507988" rtl="0">
              <a:spcBef>
                <a:spcPts val="0"/>
              </a:spcBef>
              <a:spcAft>
                <a:spcPts val="0"/>
              </a:spcAft>
              <a:buSzPts val="1400"/>
              <a:buChar char="■"/>
              <a:defRPr/>
            </a:lvl6pPr>
            <a:lvl7pPr marL="5120512" lvl="6" indent="-507988" rtl="0">
              <a:spcBef>
                <a:spcPts val="0"/>
              </a:spcBef>
              <a:spcAft>
                <a:spcPts val="0"/>
              </a:spcAft>
              <a:buSzPts val="1400"/>
              <a:buChar char="●"/>
              <a:defRPr/>
            </a:lvl7pPr>
            <a:lvl8pPr marL="5852014" lvl="7" indent="-507988" rtl="0">
              <a:spcBef>
                <a:spcPts val="0"/>
              </a:spcBef>
              <a:spcAft>
                <a:spcPts val="0"/>
              </a:spcAft>
              <a:buSzPts val="1400"/>
              <a:buChar char="○"/>
              <a:defRPr/>
            </a:lvl8pPr>
            <a:lvl9pPr marL="6583516" lvl="8" indent="-507988" rtl="0">
              <a:spcBef>
                <a:spcPts val="0"/>
              </a:spcBef>
              <a:spcAft>
                <a:spcPts val="0"/>
              </a:spcAft>
              <a:buSzPts val="1400"/>
              <a:buChar char="■"/>
              <a:defRPr/>
            </a:lvl9pPr>
          </a:lstStyle>
          <a:p>
            <a:endParaRPr/>
          </a:p>
        </p:txBody>
      </p:sp>
      <p:sp>
        <p:nvSpPr>
          <p:cNvPr id="27" name="Google Shape;27;p5"/>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rmAutofit/>
          </a:bodyPr>
          <a:lstStyle>
            <a:lvl1pPr lvl="0" rtl="0">
              <a:buNone/>
              <a:defRPr>
                <a:solidFill>
                  <a:schemeClr val="accent4"/>
                </a:solidFill>
              </a:defRPr>
            </a:lvl1pPr>
            <a:lvl2pPr lvl="1" rtl="0">
              <a:buNone/>
              <a:defRPr>
                <a:solidFill>
                  <a:schemeClr val="accent4"/>
                </a:solidFill>
              </a:defRPr>
            </a:lvl2pPr>
            <a:lvl3pPr lvl="2" rtl="0">
              <a:buNone/>
              <a:defRPr>
                <a:solidFill>
                  <a:schemeClr val="accent4"/>
                </a:solidFill>
              </a:defRPr>
            </a:lvl3pPr>
            <a:lvl4pPr lvl="3" rtl="0">
              <a:buNone/>
              <a:defRPr>
                <a:solidFill>
                  <a:schemeClr val="accent4"/>
                </a:solidFill>
              </a:defRPr>
            </a:lvl4pPr>
            <a:lvl5pPr lvl="4" rtl="0">
              <a:buNone/>
              <a:defRPr>
                <a:solidFill>
                  <a:schemeClr val="accent4"/>
                </a:solidFill>
              </a:defRPr>
            </a:lvl5pPr>
            <a:lvl6pPr lvl="5" rtl="0">
              <a:buNone/>
              <a:defRPr>
                <a:solidFill>
                  <a:schemeClr val="accent4"/>
                </a:solidFill>
              </a:defRPr>
            </a:lvl6pPr>
            <a:lvl7pPr lvl="6" rtl="0">
              <a:buNone/>
              <a:defRPr>
                <a:solidFill>
                  <a:schemeClr val="accent4"/>
                </a:solidFill>
              </a:defRPr>
            </a:lvl7pPr>
            <a:lvl8pPr lvl="7" rtl="0">
              <a:buNone/>
              <a:defRPr>
                <a:solidFill>
                  <a:schemeClr val="accent4"/>
                </a:solidFill>
              </a:defRPr>
            </a:lvl8pPr>
            <a:lvl9pPr lvl="8" rtl="0">
              <a:buNone/>
              <a:defRPr>
                <a:solidFill>
                  <a:schemeClr val="accent4"/>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1308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CE6B122-3E26-D824-1869-3131813B6CF4}"/>
              </a:ext>
            </a:extLst>
          </p:cNvPr>
          <p:cNvGrpSpPr/>
          <p:nvPr userDrawn="1"/>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34BF2F33-D17E-4A7B-B3FD-4AD5CD5EB1F6}"/>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5A591C88-9EA4-7572-BD28-85E78BF58E20}"/>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s://osintframework.com/" TargetMode="Externa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hyperlink" Target="https://www.csoonline.com/article/3445357/what-is-osint-top-open-source-intelligence-tools.html" TargetMode="External"/><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0.xml"/><Relationship Id="rId5" Type="http://schemas.openxmlformats.org/officeDocument/2006/relationships/image" Target="../media/image21.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hyperlink" Target="https://www.cosmopolitan.com/lifestyle/a37377027/deep-fake-cheer-scandal/" TargetMode="Externa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6.xml"/><Relationship Id="rId7" Type="http://schemas.openxmlformats.org/officeDocument/2006/relationships/image" Target="../media/image6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notesSlide" Target="../notesSlides/notesSlide20.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1.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4.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5.xml"/><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83.png"/><Relationship Id="rId4" Type="http://schemas.openxmlformats.org/officeDocument/2006/relationships/customXml" Target="../ink/ink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87.png"/><Relationship Id="rId4" Type="http://schemas.openxmlformats.org/officeDocument/2006/relationships/image" Target="../media/image86.png"/></Relationships>
</file>

<file path=ppt/slides/_rels/slide5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96.png"/></Relationships>
</file>

<file path=ppt/slides/_rels/slide6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98.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101.png"/><Relationship Id="rId4" Type="http://schemas.openxmlformats.org/officeDocument/2006/relationships/image" Target="../media/image100.gif"/></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notesSlide" Target="../notesSlides/notesSlide41.xml"/><Relationship Id="rId7" Type="http://schemas.openxmlformats.org/officeDocument/2006/relationships/customXml" Target="../ink/ink2.xml"/><Relationship Id="rId2" Type="http://schemas.openxmlformats.org/officeDocument/2006/relationships/slideLayout" Target="../slideLayouts/slideLayout5.xml"/><Relationship Id="rId1" Type="http://schemas.openxmlformats.org/officeDocument/2006/relationships/video" Target="https://www.youtube.com/embed/NFiDdbquWJY?feature=oembed" TargetMode="External"/><Relationship Id="rId6" Type="http://schemas.openxmlformats.org/officeDocument/2006/relationships/image" Target="../media/image102.jpeg"/><Relationship Id="rId5" Type="http://schemas.openxmlformats.org/officeDocument/2006/relationships/hyperlink" Target="https://en.wikipedia.org/wiki/List_of_cognitive_biases" TargetMode="External"/><Relationship Id="rId4" Type="http://schemas.openxmlformats.org/officeDocument/2006/relationships/hyperlink" Target="https://www.youtube.com/watch?v=NFiDdbquWJY" TargetMode="Externa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5.emf"/><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46.xml"/><Relationship Id="rId1" Type="http://schemas.openxmlformats.org/officeDocument/2006/relationships/slideLayout" Target="../slideLayouts/slideLayout5.xml"/><Relationship Id="rId5" Type="http://schemas.openxmlformats.org/officeDocument/2006/relationships/image" Target="../media/image109.emf"/><Relationship Id="rId4" Type="http://schemas.openxmlformats.org/officeDocument/2006/relationships/image" Target="../media/image108.jpeg"/></Relationships>
</file>

<file path=ppt/slides/_rels/slide7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8.xml"/><Relationship Id="rId1" Type="http://schemas.openxmlformats.org/officeDocument/2006/relationships/slideLayout" Target="../slideLayouts/slideLayout15.xml"/><Relationship Id="rId6" Type="http://schemas.openxmlformats.org/officeDocument/2006/relationships/image" Target="../media/image83.png"/><Relationship Id="rId5" Type="http://schemas.openxmlformats.org/officeDocument/2006/relationships/customXml" Target="../ink/ink3.xml"/><Relationship Id="rId4" Type="http://schemas.openxmlformats.org/officeDocument/2006/relationships/image" Target="../media/image111.png"/></Relationships>
</file>

<file path=ppt/slides/_rels/slide7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9.xml"/><Relationship Id="rId1" Type="http://schemas.openxmlformats.org/officeDocument/2006/relationships/slideLayout" Target="../slideLayouts/slideLayout15.xml"/><Relationship Id="rId4" Type="http://schemas.openxmlformats.org/officeDocument/2006/relationships/image" Target="../media/image1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3.xml"/><Relationship Id="rId1" Type="http://schemas.openxmlformats.org/officeDocument/2006/relationships/slideLayout" Target="../slideLayouts/slideLayout5.xml"/><Relationship Id="rId5" Type="http://schemas.openxmlformats.org/officeDocument/2006/relationships/image" Target="../media/image119.png"/><Relationship Id="rId4" Type="http://schemas.openxmlformats.org/officeDocument/2006/relationships/image" Target="../media/image118.png"/></Relationships>
</file>

<file path=ppt/slides/_rels/slide8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image" Target="../media/image83.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image" Target="../media/image83.png"/></Relationships>
</file>

<file path=ppt/slides/_rels/slide9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a:xfrm>
            <a:off x="7946025" y="5378105"/>
            <a:ext cx="6248440" cy="1210710"/>
          </a:xfrm>
        </p:spPr>
        <p:txBody>
          <a:bodyPr>
            <a:normAutofit/>
          </a:bodyPr>
          <a:lstStyle/>
          <a:p>
            <a:r>
              <a:rPr lang="el-GR" dirty="0" err="1"/>
              <a:t>Παρουσιαση</a:t>
            </a:r>
            <a:r>
              <a:rPr lang="el-GR" dirty="0"/>
              <a:t> </a:t>
            </a:r>
            <a:r>
              <a:rPr lang="el-GR"/>
              <a:t>απο</a:t>
            </a:r>
            <a:r>
              <a:rPr lang="en-US"/>
              <a:t>: </a:t>
            </a:r>
            <a:endParaRPr lang="en-US" dirty="0"/>
          </a:p>
          <a:p>
            <a:r>
              <a:rPr lang="en-US" sz="2400" b="1" cap="none" dirty="0"/>
              <a:t>Ricardo Lugo</a:t>
            </a:r>
          </a:p>
          <a:p>
            <a:r>
              <a:rPr lang="en-US" sz="1700" cap="none" dirty="0"/>
              <a:t>TALTECH, Estonia</a:t>
            </a:r>
          </a:p>
        </p:txBody>
      </p:sp>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a:xfrm>
            <a:off x="7946025" y="1954289"/>
            <a:ext cx="6684375" cy="1210711"/>
          </a:xfrm>
        </p:spPr>
        <p:txBody>
          <a:bodyPr/>
          <a:lstStyle/>
          <a:p>
            <a:r>
              <a:rPr lang="el" sz="4800">
                <a:solidFill>
                  <a:schemeClr val="tx1"/>
                </a:solidFill>
              </a:rPr>
              <a:t>Θέμα-4: Κοινωνική Μηχανική ΙΙ: Σκοτεινά Μοτίβα και Γνωστικοί Παράγοντες</a:t>
            </a:r>
            <a:endParaRPr lang="en-US" sz="4800">
              <a:solidFill>
                <a:schemeClr val="tx1"/>
              </a:solidFill>
            </a:endParaRP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4209308" y="-13391"/>
            <a:ext cx="3063696" cy="8230609"/>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sz="2160"/>
          </a:p>
        </p:txBody>
      </p:sp>
      <p:grpSp>
        <p:nvGrpSpPr>
          <p:cNvPr id="2" name="Group 1">
            <a:extLst>
              <a:ext uri="{FF2B5EF4-FFF2-40B4-BE49-F238E27FC236}">
                <a16:creationId xmlns:a16="http://schemas.microsoft.com/office/drawing/2014/main" id="{ABF25152-ECFC-F87E-6A60-9E7B0D98374B}"/>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pic>
        <p:nvPicPr>
          <p:cNvPr id="8" name="Picture Placeholder 7" descr="Στιγμιότυπο οθόνης μιας εκπαίδευσης υπολογιστή&#10;&#10;Η περιγραφή δημιουργείται αυτόματα">
            <a:extLst>
              <a:ext uri="{FF2B5EF4-FFF2-40B4-BE49-F238E27FC236}">
                <a16:creationId xmlns:a16="http://schemas.microsoft.com/office/drawing/2014/main" id="{50970EFB-319E-7174-E221-FC24ED09B21B}"/>
              </a:ext>
            </a:extLst>
          </p:cNvPr>
          <p:cNvPicPr>
            <a:picLocks noGrp="1" noChangeAspect="1"/>
          </p:cNvPicPr>
          <p:nvPr>
            <p:ph type="pic" sz="quarter" idx="11"/>
          </p:nvPr>
        </p:nvPicPr>
        <p:blipFill>
          <a:blip r:embed="rId5"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0397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A479C-F605-3F33-0A84-095BDADD789B}"/>
              </a:ext>
            </a:extLst>
          </p:cNvPr>
          <p:cNvSpPr>
            <a:spLocks noGrp="1"/>
          </p:cNvSpPr>
          <p:nvPr>
            <p:ph type="title"/>
          </p:nvPr>
        </p:nvSpPr>
        <p:spPr/>
        <p:txBody>
          <a:bodyPr/>
          <a:lstStyle/>
          <a:p>
            <a:r>
              <a:rPr lang="el"/>
              <a:t>Κατηγορίες</a:t>
            </a:r>
            <a:endParaRPr lang="en-GB"/>
          </a:p>
        </p:txBody>
      </p:sp>
      <p:sp>
        <p:nvSpPr>
          <p:cNvPr id="3" name="Text Placeholder 2">
            <a:extLst>
              <a:ext uri="{FF2B5EF4-FFF2-40B4-BE49-F238E27FC236}">
                <a16:creationId xmlns:a16="http://schemas.microsoft.com/office/drawing/2014/main" id="{FE93C070-AC10-C1E1-1FB1-CE7BD3BCC62E}"/>
              </a:ext>
            </a:extLst>
          </p:cNvPr>
          <p:cNvSpPr>
            <a:spLocks noGrp="1"/>
          </p:cNvSpPr>
          <p:nvPr>
            <p:ph type="body" idx="1"/>
          </p:nvPr>
        </p:nvSpPr>
        <p:spPr/>
        <p:txBody>
          <a:bodyPr>
            <a:normAutofit fontScale="92500" lnSpcReduction="10000"/>
          </a:bodyPr>
          <a:lstStyle/>
          <a:p>
            <a:r>
              <a:rPr lang="el" dirty="0"/>
              <a:t>Μέσα ενημέρωσης, έντυπες εφημερίδες, περιοδικά, ραδιόφωνο και τηλεόραση από όλες τις χώρες και μεταξύ των χωρών.</a:t>
            </a:r>
          </a:p>
          <a:p>
            <a:r>
              <a:rPr lang="el" dirty="0"/>
              <a:t>Διαδίκτυο, διαδικτυακές εκδόσεις, ιστολόγια, ομάδες συζήτησης, μέσα ενημέρωσης πολιτών (π.χ. βίντεο κινητών τηλεφώνων και περιεχόμενο που δημιουργείται από χρήστες), YouTube και άλλοι ιστότοποι μέσων κοινωνικής δικτύωσης (π.χ. – Facebook, Twitter, Instagram κ.λπ.). Αυτή η πηγή ξεπερνά επίσης μια ποικιλία άλλων πηγών λόγω της επικαιρότητας και της ευκολίας πρόσβασης.</a:t>
            </a:r>
          </a:p>
          <a:p>
            <a:r>
              <a:rPr lang="el" dirty="0"/>
              <a:t>Δημόσια κυβερνητικά δεδομένα, δημόσιες κυβερνητικές εκθέσεις, προϋπολογισμοί, ακροάσεις, τηλεφωνικοί κατάλογοι, συνεντεύξεις τύπου, ιστότοποι και ομιλίες. Αν και αυτή η πηγή προέρχεται από επίσημη πηγή, είναι δημόσια προσβάσιμη και μπορεί να χρησιμοποιηθεί ανοιχτά και ελεύθερα.</a:t>
            </a:r>
          </a:p>
          <a:p>
            <a:r>
              <a:rPr lang="el" dirty="0"/>
              <a:t>Επαγγελματικές και ακαδημαϊκές δημοσιεύσεις, πληροφορίες που αποκτήθηκαν από περιοδικά, συνέδρια, συμπόσια, ακαδημαϊκές εργασίες, διατριβές και διατριβές.</a:t>
            </a:r>
          </a:p>
          <a:p>
            <a:r>
              <a:rPr lang="el" dirty="0"/>
              <a:t>Εμπορικά δεδομένα, εμπορικές εικόνες, οικονομικές και βιομηχανικές αξιολογήσεις και βάσεις δεδομένων.</a:t>
            </a:r>
          </a:p>
          <a:p>
            <a:r>
              <a:rPr lang="el" dirty="0"/>
              <a:t>Γκρίζα βιβλιογραφία, τεχνικές εκθέσεις, προδημοσιεύσεις, διπλώματα ευρεσιτεχνίας, έγγραφα εργασίας, επιχειρηματικά έγγραφα, αδημοσίευτα έργα και ενημερωτικά δελτία.</a:t>
            </a:r>
          </a:p>
        </p:txBody>
      </p:sp>
      <p:sp>
        <p:nvSpPr>
          <p:cNvPr id="4" name="Slide Number Placeholder 3">
            <a:extLst>
              <a:ext uri="{FF2B5EF4-FFF2-40B4-BE49-F238E27FC236}">
                <a16:creationId xmlns:a16="http://schemas.microsoft.com/office/drawing/2014/main" id="{49F49D4A-8A07-B218-182A-64472F0EF402}"/>
              </a:ext>
            </a:extLst>
          </p:cNvPr>
          <p:cNvSpPr>
            <a:spLocks noGrp="1"/>
          </p:cNvSpPr>
          <p:nvPr>
            <p:ph type="sldNum" idx="12"/>
          </p:nvPr>
        </p:nvSpPr>
        <p:spPr/>
        <p:txBody>
          <a:bodyPr/>
          <a:lstStyle/>
          <a:p>
            <a:pPr algn="r" defTabSz="1097280">
              <a:defRPr/>
            </a:pPr>
            <a:fld id="{00000000-1234-1234-1234-123412341234}" type="slidenum">
              <a:rPr lang="en" sz="1200">
                <a:solidFill>
                  <a:srgbClr val="B86E62"/>
                </a:solidFill>
                <a:latin typeface="Gill Sans MT"/>
              </a:rPr>
              <a:pPr algn="r" defTabSz="1097280">
                <a:defRPr/>
              </a:pPr>
              <a:t>10</a:t>
            </a:fld>
            <a:endParaRPr lang="en" sz="1200">
              <a:solidFill>
                <a:srgbClr val="B86E62"/>
              </a:solidFill>
              <a:latin typeface="Gill Sans MT"/>
            </a:endParaRPr>
          </a:p>
        </p:txBody>
      </p:sp>
    </p:spTree>
    <p:extLst>
      <p:ext uri="{BB962C8B-B14F-4D97-AF65-F5344CB8AC3E}">
        <p14:creationId xmlns:p14="http://schemas.microsoft.com/office/powerpoint/2010/main" val="3669355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C6DEA51-D74E-E992-C3E1-55E4DBD3318E}"/>
              </a:ext>
            </a:extLst>
          </p:cNvPr>
          <p:cNvSpPr>
            <a:spLocks noGrp="1"/>
          </p:cNvSpPr>
          <p:nvPr>
            <p:ph type="title"/>
          </p:nvPr>
        </p:nvSpPr>
        <p:spPr>
          <a:xfrm>
            <a:off x="661036" y="659130"/>
            <a:ext cx="13308329" cy="1598400"/>
          </a:xfrm>
        </p:spPr>
        <p:txBody>
          <a:bodyPr/>
          <a:lstStyle/>
          <a:p>
            <a:endParaRPr lang="en-US"/>
          </a:p>
        </p:txBody>
      </p:sp>
      <p:pic>
        <p:nvPicPr>
          <p:cNvPr id="6" name="Picture 5">
            <a:extLst>
              <a:ext uri="{FF2B5EF4-FFF2-40B4-BE49-F238E27FC236}">
                <a16:creationId xmlns:a16="http://schemas.microsoft.com/office/drawing/2014/main" id="{F867A0DA-2DED-191C-5D52-E5002076FCEC}"/>
              </a:ext>
            </a:extLst>
          </p:cNvPr>
          <p:cNvPicPr>
            <a:picLocks noChangeAspect="1"/>
          </p:cNvPicPr>
          <p:nvPr/>
        </p:nvPicPr>
        <p:blipFill>
          <a:blip r:embed="rId2"/>
          <a:srcRect t="32792" r="-1" b="12443"/>
          <a:stretch>
            <a:fillRect/>
          </a:stretch>
        </p:blipFill>
        <p:spPr>
          <a:xfrm>
            <a:off x="661034" y="2516610"/>
            <a:ext cx="6522720" cy="4794780"/>
          </a:xfrm>
          <a:prstGeom prst="rect">
            <a:avLst/>
          </a:prstGeom>
          <a:noFill/>
        </p:spPr>
      </p:pic>
      <p:sp>
        <p:nvSpPr>
          <p:cNvPr id="15" name="Date Placeholder 4">
            <a:extLst>
              <a:ext uri="{FF2B5EF4-FFF2-40B4-BE49-F238E27FC236}">
                <a16:creationId xmlns:a16="http://schemas.microsoft.com/office/drawing/2014/main" id="{F9A44955-40AA-8FEC-E529-0EC1FFD60115}"/>
              </a:ext>
            </a:extLst>
          </p:cNvPr>
          <p:cNvSpPr>
            <a:spLocks noGrp="1"/>
          </p:cNvSpPr>
          <p:nvPr>
            <p:ph type="dt" sz="half" idx="10"/>
          </p:nvPr>
        </p:nvSpPr>
        <p:spPr>
          <a:xfrm>
            <a:off x="661036" y="7808654"/>
            <a:ext cx="3154680" cy="184666"/>
          </a:xfrm>
        </p:spPr>
        <p:txBody>
          <a:bodyPr/>
          <a:lstStyle/>
          <a:p>
            <a:pPr>
              <a:spcAft>
                <a:spcPts val="720"/>
              </a:spcAft>
            </a:pPr>
            <a:fld id="{E5381644-D3A0-4A58-B3D1-5684ECCC33B5}" type="datetime1">
              <a:rPr lang="en-US" smtClean="0"/>
              <a:pPr>
                <a:spcAft>
                  <a:spcPts val="720"/>
                </a:spcAft>
              </a:pPr>
              <a:t>16/02/2026</a:t>
            </a:fld>
            <a:endParaRPr lang="en-GB"/>
          </a:p>
        </p:txBody>
      </p:sp>
      <p:sp>
        <p:nvSpPr>
          <p:cNvPr id="17" name="Footer Placeholder 5">
            <a:extLst>
              <a:ext uri="{FF2B5EF4-FFF2-40B4-BE49-F238E27FC236}">
                <a16:creationId xmlns:a16="http://schemas.microsoft.com/office/drawing/2014/main" id="{26367346-F471-C662-A51B-7DE2B08C906C}"/>
              </a:ext>
            </a:extLst>
          </p:cNvPr>
          <p:cNvSpPr>
            <a:spLocks noGrp="1"/>
          </p:cNvSpPr>
          <p:nvPr>
            <p:ph type="ftr" sz="quarter" idx="11"/>
          </p:nvPr>
        </p:nvSpPr>
        <p:spPr>
          <a:xfrm>
            <a:off x="4030980" y="7808654"/>
            <a:ext cx="7655052" cy="184666"/>
          </a:xfrm>
        </p:spPr>
        <p:txBody>
          <a:bodyPr/>
          <a:lstStyle/>
          <a:p>
            <a:pPr>
              <a:spcAft>
                <a:spcPts val="720"/>
              </a:spcAft>
            </a:pPr>
            <a:r>
              <a:rPr lang="el"/>
              <a:t>Ερευνητική ομάδα για τις ανθρώπινες πτυχές I Κυβερνοασφάλεια</a:t>
            </a:r>
          </a:p>
        </p:txBody>
      </p:sp>
      <p:sp>
        <p:nvSpPr>
          <p:cNvPr id="4" name="Slide Number Placeholder 3">
            <a:extLst>
              <a:ext uri="{FF2B5EF4-FFF2-40B4-BE49-F238E27FC236}">
                <a16:creationId xmlns:a16="http://schemas.microsoft.com/office/drawing/2014/main" id="{6BAB3FEB-3BB5-B6B3-0BCE-47E16C37F77D}"/>
              </a:ext>
            </a:extLst>
          </p:cNvPr>
          <p:cNvSpPr>
            <a:spLocks noGrp="1"/>
          </p:cNvSpPr>
          <p:nvPr>
            <p:ph type="sldNum" sz="quarter" idx="12"/>
          </p:nvPr>
        </p:nvSpPr>
        <p:spPr>
          <a:xfrm>
            <a:off x="11938636" y="7808654"/>
            <a:ext cx="2030729" cy="184666"/>
          </a:xfrm>
        </p:spPr>
        <p:txBody>
          <a:bodyPr wrap="square" anchor="ctr">
            <a:normAutofit fontScale="40000" lnSpcReduction="20000"/>
          </a:bodyPr>
          <a:lstStyle/>
          <a:p>
            <a:pPr>
              <a:spcAft>
                <a:spcPts val="720"/>
              </a:spcAft>
            </a:pPr>
            <a:fld id="{00000000-1234-1234-1234-123412341234}" type="slidenum">
              <a:rPr lang="en" smtClean="0"/>
              <a:pPr>
                <a:spcAft>
                  <a:spcPts val="720"/>
                </a:spcAft>
              </a:pPr>
              <a:t>11</a:t>
            </a:fld>
            <a:endParaRPr lang="en"/>
          </a:p>
        </p:txBody>
      </p:sp>
      <p:pic>
        <p:nvPicPr>
          <p:cNvPr id="10" name="Picture 9">
            <a:extLst>
              <a:ext uri="{FF2B5EF4-FFF2-40B4-BE49-F238E27FC236}">
                <a16:creationId xmlns:a16="http://schemas.microsoft.com/office/drawing/2014/main" id="{DCA9823C-827B-6965-5FD2-2A281529BFB6}"/>
              </a:ext>
            </a:extLst>
          </p:cNvPr>
          <p:cNvPicPr>
            <a:picLocks noChangeAspect="1"/>
          </p:cNvPicPr>
          <p:nvPr/>
        </p:nvPicPr>
        <p:blipFill>
          <a:blip r:embed="rId3"/>
          <a:stretch>
            <a:fillRect/>
          </a:stretch>
        </p:blipFill>
        <p:spPr>
          <a:xfrm>
            <a:off x="8219350" y="0"/>
            <a:ext cx="6099683" cy="8229600"/>
          </a:xfrm>
          <a:prstGeom prst="rect">
            <a:avLst/>
          </a:prstGeom>
        </p:spPr>
      </p:pic>
    </p:spTree>
    <p:extLst>
      <p:ext uri="{BB962C8B-B14F-4D97-AF65-F5344CB8AC3E}">
        <p14:creationId xmlns:p14="http://schemas.microsoft.com/office/powerpoint/2010/main" val="333537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BC109A6-4C52-E4D6-8C63-748CFC03CEBA}"/>
              </a:ext>
            </a:extLst>
          </p:cNvPr>
          <p:cNvPicPr>
            <a:picLocks noChangeAspect="1"/>
          </p:cNvPicPr>
          <p:nvPr/>
        </p:nvPicPr>
        <p:blipFill>
          <a:blip r:embed="rId2">
            <a:alphaModFix amt="20000"/>
          </a:blip>
          <a:stretch>
            <a:fillRect/>
          </a:stretch>
        </p:blipFill>
        <p:spPr>
          <a:xfrm flipH="1">
            <a:off x="21098" y="46493"/>
            <a:ext cx="14609302" cy="7958747"/>
          </a:xfrm>
          <a:prstGeom prst="rect">
            <a:avLst/>
          </a:prstGeom>
        </p:spPr>
      </p:pic>
      <p:sp>
        <p:nvSpPr>
          <p:cNvPr id="2" name="Title 1"/>
          <p:cNvSpPr>
            <a:spLocks noGrp="1"/>
          </p:cNvSpPr>
          <p:nvPr>
            <p:ph type="ctrTitle"/>
          </p:nvPr>
        </p:nvSpPr>
        <p:spPr>
          <a:xfrm>
            <a:off x="4030980" y="2638698"/>
            <a:ext cx="9938384" cy="1374697"/>
          </a:xfrm>
        </p:spPr>
        <p:txBody>
          <a:bodyPr>
            <a:normAutofit/>
          </a:bodyPr>
          <a:lstStyle/>
          <a:p>
            <a:r>
              <a:rPr lang="el">
                <a:solidFill>
                  <a:schemeClr val="tx1">
                    <a:lumMod val="95000"/>
                  </a:schemeClr>
                </a:solidFill>
                <a:hlinkClick r:id="rId3"/>
              </a:rPr>
              <a:t>Πλαίσιο OSINT</a:t>
            </a:r>
            <a:endParaRPr lang="en-GB">
              <a:solidFill>
                <a:schemeClr val="tx1">
                  <a:lumMod val="95000"/>
                </a:schemeClr>
              </a:solidFill>
            </a:endParaRPr>
          </a:p>
        </p:txBody>
      </p:sp>
      <p:sp>
        <p:nvSpPr>
          <p:cNvPr id="3" name="Subtitle 2">
            <a:extLst>
              <a:ext uri="{FF2B5EF4-FFF2-40B4-BE49-F238E27FC236}">
                <a16:creationId xmlns:a16="http://schemas.microsoft.com/office/drawing/2014/main" id="{9E97F736-0BAA-2F7C-00A3-5FE392765E4E}"/>
              </a:ext>
            </a:extLst>
          </p:cNvPr>
          <p:cNvSpPr>
            <a:spLocks noGrp="1"/>
          </p:cNvSpPr>
          <p:nvPr>
            <p:ph type="subTitle" idx="1"/>
          </p:nvPr>
        </p:nvSpPr>
        <p:spPr/>
        <p:txBody>
          <a:bodyPr/>
          <a:lstStyle/>
          <a:p>
            <a:endParaRPr lang="en-GB"/>
          </a:p>
        </p:txBody>
      </p:sp>
      <p:sp>
        <p:nvSpPr>
          <p:cNvPr id="9" name="TextBox 8"/>
          <p:cNvSpPr txBox="1"/>
          <p:nvPr/>
        </p:nvSpPr>
        <p:spPr>
          <a:xfrm>
            <a:off x="7559042" y="2413872"/>
            <a:ext cx="6705599" cy="443198"/>
          </a:xfrm>
          <a:prstGeom prst="rect">
            <a:avLst/>
          </a:prstGeom>
          <a:noFill/>
          <a:ln>
            <a:noFill/>
          </a:ln>
        </p:spPr>
        <p:txBody>
          <a:bodyPr wrap="square" lIns="0" tIns="0" rIns="0" bIns="0" anchor="t">
            <a:spAutoFit/>
          </a:bodyPr>
          <a:lstStyle/>
          <a:p>
            <a:pPr defTabSz="1097280">
              <a:defRPr/>
            </a:pPr>
            <a:endParaRPr sz="2880">
              <a:solidFill>
                <a:prstClr val="white"/>
              </a:solidFill>
              <a:latin typeface="Gill Sans M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68E63-009E-D1DD-2FDE-3BBE7BD6343D}"/>
              </a:ext>
            </a:extLst>
          </p:cNvPr>
          <p:cNvSpPr>
            <a:spLocks noGrp="1"/>
          </p:cNvSpPr>
          <p:nvPr>
            <p:ph type="title"/>
          </p:nvPr>
        </p:nvSpPr>
        <p:spPr/>
        <p:txBody>
          <a:bodyPr/>
          <a:lstStyle/>
          <a:p>
            <a:r>
              <a:rPr lang="el"/>
              <a:t>Google Ντόρκινγκ</a:t>
            </a:r>
            <a:endParaRPr lang="en-GB"/>
          </a:p>
        </p:txBody>
      </p:sp>
      <p:sp>
        <p:nvSpPr>
          <p:cNvPr id="3" name="Text Placeholder 2">
            <a:extLst>
              <a:ext uri="{FF2B5EF4-FFF2-40B4-BE49-F238E27FC236}">
                <a16:creationId xmlns:a16="http://schemas.microsoft.com/office/drawing/2014/main" id="{48860BE7-3278-2F2A-EC3C-DA0710ADE955}"/>
              </a:ext>
            </a:extLst>
          </p:cNvPr>
          <p:cNvSpPr>
            <a:spLocks noGrp="1"/>
          </p:cNvSpPr>
          <p:nvPr>
            <p:ph type="body" idx="1"/>
          </p:nvPr>
        </p:nvSpPr>
        <p:spPr/>
        <p:txBody>
          <a:bodyPr/>
          <a:lstStyle/>
          <a:p>
            <a:r>
              <a:rPr lang="el"/>
              <a:t>Πειρατεία</a:t>
            </a:r>
          </a:p>
          <a:p>
            <a:r>
              <a:rPr lang="el"/>
              <a:t>Χρήση καθημερινών εργαλείων</a:t>
            </a:r>
          </a:p>
          <a:p>
            <a:r>
              <a:rPr lang="el"/>
              <a:t>  https://www.blackhat.com/presentations/bh-europe-05/BH_EU_05-Long.pdf</a:t>
            </a:r>
            <a:endParaRPr lang="en-GB"/>
          </a:p>
        </p:txBody>
      </p:sp>
      <p:sp>
        <p:nvSpPr>
          <p:cNvPr id="4" name="Slide Number Placeholder 3">
            <a:extLst>
              <a:ext uri="{FF2B5EF4-FFF2-40B4-BE49-F238E27FC236}">
                <a16:creationId xmlns:a16="http://schemas.microsoft.com/office/drawing/2014/main" id="{B932BB1B-2801-6BED-E9B0-9E33923636BD}"/>
              </a:ext>
            </a:extLst>
          </p:cNvPr>
          <p:cNvSpPr>
            <a:spLocks noGrp="1"/>
          </p:cNvSpPr>
          <p:nvPr>
            <p:ph type="sldNum" idx="12"/>
          </p:nvPr>
        </p:nvSpPr>
        <p:spPr/>
        <p:txBody>
          <a:bodyPr/>
          <a:lstStyle/>
          <a:p>
            <a:pPr algn="r" defTabSz="1097280">
              <a:defRPr/>
            </a:pPr>
            <a:fld id="{00000000-1234-1234-1234-123412341234}" type="slidenum">
              <a:rPr lang="en" sz="1200">
                <a:solidFill>
                  <a:srgbClr val="B86E62"/>
                </a:solidFill>
                <a:latin typeface="Gill Sans MT"/>
              </a:rPr>
              <a:pPr algn="r" defTabSz="1097280">
                <a:defRPr/>
              </a:pPr>
              <a:t>13</a:t>
            </a:fld>
            <a:endParaRPr lang="en" sz="1200">
              <a:solidFill>
                <a:srgbClr val="B86E62"/>
              </a:solidFill>
              <a:latin typeface="Gill Sans MT"/>
            </a:endParaRPr>
          </a:p>
        </p:txBody>
      </p:sp>
    </p:spTree>
    <p:extLst>
      <p:ext uri="{BB962C8B-B14F-4D97-AF65-F5344CB8AC3E}">
        <p14:creationId xmlns:p14="http://schemas.microsoft.com/office/powerpoint/2010/main" val="1077070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95848" y="2763999"/>
            <a:ext cx="12114560" cy="3439852"/>
          </a:xfrm>
          <a:prstGeom prst="rect">
            <a:avLst/>
          </a:prstGeom>
        </p:spPr>
        <p:txBody>
          <a:bodyPr lIns="0" tIns="0" rIns="0" bIns="0" rtlCol="0" anchor="t">
            <a:spAutoFit/>
          </a:bodyPr>
          <a:lstStyle/>
          <a:p>
            <a:pPr defTabSz="731556">
              <a:lnSpc>
                <a:spcPts val="2998"/>
              </a:lnSpc>
              <a:defRPr/>
            </a:pPr>
            <a:r>
              <a:rPr lang="el" sz="2172" u="sng">
                <a:latin typeface="DM Sans"/>
                <a:ea typeface="DM Sans"/>
                <a:cs typeface="DM Sans"/>
                <a:sym typeface="DM Sans"/>
                <a:hlinkClick r:id="rId3" tooltip="https://www.csoonline.com/article/3445357/what-is-osint-top-open-source-intelligence-tools.html">
                  <a:extLst>
                    <a:ext uri="{A12FA001-AC4F-418D-AE19-62706E023703}">
                      <ahyp:hlinkClr xmlns:ahyp="http://schemas.microsoft.com/office/drawing/2018/hyperlinkcolor" val="tx"/>
                    </a:ext>
                  </a:extLst>
                </a:hlinkClick>
              </a:rPr>
              <a:t>Η νοημοσύνη ανοιχτού κώδικα (OSINT)</a:t>
            </a:r>
            <a:r>
              <a:rPr lang="el" sz="2172">
                <a:latin typeface="DM Sans"/>
                <a:ea typeface="DM Sans"/>
                <a:cs typeface="DM Sans"/>
                <a:sym typeface="DM Sans"/>
              </a:rPr>
              <a:t> είναι η πρακτική της συλλογής και ανάλυσης πληροφοριών </a:t>
            </a:r>
            <a:r>
              <a:rPr lang="el" sz="2172" b="1">
                <a:latin typeface="DM Sans Bold"/>
                <a:ea typeface="DM Sans Bold"/>
                <a:cs typeface="DM Sans Bold"/>
                <a:sym typeface="DM Sans Bold"/>
              </a:rPr>
              <a:t>που συλλέγονται από ανοιχτές πηγές</a:t>
            </a:r>
            <a:r>
              <a:rPr lang="el" sz="2172">
                <a:latin typeface="DM Sans"/>
                <a:ea typeface="DM Sans"/>
                <a:cs typeface="DM Sans"/>
                <a:sym typeface="DM Sans"/>
              </a:rPr>
              <a:t> </a:t>
            </a:r>
            <a:r>
              <a:rPr lang="el" sz="2172" b="1">
                <a:latin typeface="DM Sans Bold"/>
                <a:ea typeface="DM Sans Bold"/>
                <a:cs typeface="DM Sans Bold"/>
                <a:sym typeface="DM Sans Bold"/>
              </a:rPr>
              <a:t>για την παραγωγή πληροφοριών που μπορούν να χρησιμοποιηθούν</a:t>
            </a:r>
            <a:r>
              <a:rPr lang="el" sz="2172">
                <a:latin typeface="DM Sans"/>
                <a:ea typeface="DM Sans"/>
                <a:cs typeface="DM Sans"/>
                <a:sym typeface="DM Sans"/>
              </a:rPr>
              <a:t>. Αυτές οι πληροφορίες μπορούν να υποστηρίξουν, για παράδειγμα, την εθνική ασφάλεια, την επιβολή του νόμου και τις επιχειρηματικές πληροφορίες. Το OSINT διερευνά ανοιχτά δεδομένα (πηγής) που συλλέγονται για έναν σκοπό και τα επαναχρησιμοποιεί για να ρίξει φως σε κρυφά θέματα. Η όλη ιδέα του OSINT ακούγεται αντιφατική - χρησιμοποιώντας ανοιχτά δεδομένα για να αποκαλύψει πληροφορίες που οι οργανισμοί θέλουν να κρατήσουν μυστικές.</a:t>
            </a:r>
          </a:p>
          <a:p>
            <a:pPr defTabSz="731556">
              <a:lnSpc>
                <a:spcPts val="2998"/>
              </a:lnSpc>
              <a:defRPr/>
            </a:pPr>
            <a:endParaRPr lang="en-US" sz="2172">
              <a:latin typeface="DM Sans"/>
              <a:ea typeface="DM Sans"/>
              <a:cs typeface="DM Sans"/>
              <a:sym typeface="DM Sans"/>
            </a:endParaRPr>
          </a:p>
          <a:p>
            <a:pPr defTabSz="731556">
              <a:lnSpc>
                <a:spcPts val="2998"/>
              </a:lnSpc>
              <a:defRPr/>
            </a:pPr>
            <a:r>
              <a:rPr lang="el" sz="2172" i="1">
                <a:latin typeface="DM Sans Italics"/>
                <a:ea typeface="DM Sans Italics"/>
                <a:cs typeface="DM Sans Italics"/>
                <a:sym typeface="DM Sans Italics"/>
              </a:rPr>
              <a:t>https://data.europa.eu/en/publications/datastories/what-osint-open-source-intelligence</a:t>
            </a:r>
          </a:p>
          <a:p>
            <a:pPr defTabSz="731556">
              <a:lnSpc>
                <a:spcPts val="2998"/>
              </a:lnSpc>
              <a:spcBef>
                <a:spcPct val="0"/>
              </a:spcBef>
              <a:defRPr/>
            </a:pPr>
            <a:endParaRPr lang="en-US" sz="2172" i="1">
              <a:latin typeface="DM Sans Italics"/>
              <a:ea typeface="DM Sans Italics"/>
              <a:cs typeface="DM Sans Italics"/>
              <a:sym typeface="DM Sans Italics"/>
            </a:endParaRPr>
          </a:p>
        </p:txBody>
      </p:sp>
      <p:sp>
        <p:nvSpPr>
          <p:cNvPr id="3" name="Freeform 3"/>
          <p:cNvSpPr/>
          <p:nvPr/>
        </p:nvSpPr>
        <p:spPr>
          <a:xfrm>
            <a:off x="10912480" y="7561946"/>
            <a:ext cx="3717920" cy="667655"/>
          </a:xfrm>
          <a:custGeom>
            <a:avLst/>
            <a:gdLst/>
            <a:ahLst/>
            <a:cxnLst/>
            <a:rect l="l" t="t" r="r" b="b"/>
            <a:pathLst>
              <a:path w="4647400" h="834568">
                <a:moveTo>
                  <a:pt x="0" y="0"/>
                </a:moveTo>
                <a:lnTo>
                  <a:pt x="4647400" y="0"/>
                </a:lnTo>
                <a:lnTo>
                  <a:pt x="4647400" y="834568"/>
                </a:lnTo>
                <a:lnTo>
                  <a:pt x="0" y="834568"/>
                </a:lnTo>
                <a:lnTo>
                  <a:pt x="0" y="0"/>
                </a:lnTo>
                <a:close/>
              </a:path>
            </a:pathLst>
          </a:custGeom>
          <a:blipFill>
            <a:blip r:embed="rId4"/>
            <a:stretch>
              <a:fillRect/>
            </a:stretch>
          </a:blipFill>
        </p:spPr>
        <p:txBody>
          <a:bodyPr/>
          <a:lstStyle/>
          <a:p>
            <a:pPr defTabSz="731556">
              <a:defRPr/>
            </a:pPr>
            <a:endParaRPr lang="en-GB" sz="1440">
              <a:solidFill>
                <a:prstClr val="black"/>
              </a:solidFill>
              <a:latin typeface="Calibri"/>
            </a:endParaRPr>
          </a:p>
        </p:txBody>
      </p:sp>
      <p:sp>
        <p:nvSpPr>
          <p:cNvPr id="4" name="TextBox 4"/>
          <p:cNvSpPr txBox="1"/>
          <p:nvPr/>
        </p:nvSpPr>
        <p:spPr>
          <a:xfrm>
            <a:off x="1017724" y="1743368"/>
            <a:ext cx="11493815" cy="769441"/>
          </a:xfrm>
          <a:prstGeom prst="rect">
            <a:avLst/>
          </a:prstGeom>
        </p:spPr>
        <p:txBody>
          <a:bodyPr lIns="0" tIns="0" rIns="0" bIns="0" rtlCol="0" anchor="t">
            <a:spAutoFit/>
          </a:bodyPr>
          <a:lstStyle/>
          <a:p>
            <a:pPr defTabSz="731556">
              <a:lnSpc>
                <a:spcPts val="6018"/>
              </a:lnSpc>
              <a:spcBef>
                <a:spcPct val="0"/>
              </a:spcBef>
              <a:defRPr/>
            </a:pPr>
            <a:r>
              <a:rPr lang="el" sz="5015" b="1">
                <a:latin typeface="DM Sans Bold"/>
                <a:ea typeface="DM Sans Bold"/>
                <a:cs typeface="DM Sans Bold"/>
                <a:sym typeface="DM Sans Bold"/>
              </a:rPr>
              <a:t>ΕΥΦΥΪ́Α ΑΝΟΙΧΤΟΎ ΚΏΔΙΚΑ*</a:t>
            </a:r>
          </a:p>
        </p:txBody>
      </p:sp>
    </p:spTree>
    <p:extLst>
      <p:ext uri="{BB962C8B-B14F-4D97-AF65-F5344CB8AC3E}">
        <p14:creationId xmlns:p14="http://schemas.microsoft.com/office/powerpoint/2010/main" val="2797169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22961" y="822962"/>
            <a:ext cx="9905646" cy="769441"/>
          </a:xfrm>
          <a:prstGeom prst="rect">
            <a:avLst/>
          </a:prstGeom>
        </p:spPr>
        <p:txBody>
          <a:bodyPr lIns="0" tIns="0" rIns="0" bIns="0" rtlCol="0" anchor="t">
            <a:spAutoFit/>
          </a:bodyPr>
          <a:lstStyle/>
          <a:p>
            <a:pPr defTabSz="731556">
              <a:lnSpc>
                <a:spcPts val="6018"/>
              </a:lnSpc>
              <a:spcBef>
                <a:spcPct val="0"/>
              </a:spcBef>
              <a:defRPr/>
            </a:pPr>
            <a:r>
              <a:rPr lang="el" sz="5015" b="1">
                <a:latin typeface="DM Sans Bold"/>
                <a:ea typeface="DM Sans Bold"/>
                <a:cs typeface="DM Sans Bold"/>
                <a:sym typeface="DM Sans Bold"/>
              </a:rPr>
              <a:t>ΠΗΓΕΣ ΔΕΔΟΜΕΝΩΝ*</a:t>
            </a:r>
          </a:p>
        </p:txBody>
      </p:sp>
      <p:sp>
        <p:nvSpPr>
          <p:cNvPr id="3" name="TextBox 3"/>
          <p:cNvSpPr txBox="1"/>
          <p:nvPr/>
        </p:nvSpPr>
        <p:spPr>
          <a:xfrm>
            <a:off x="901084" y="1843592"/>
            <a:ext cx="12114560" cy="5686044"/>
          </a:xfrm>
          <a:prstGeom prst="rect">
            <a:avLst/>
          </a:prstGeom>
        </p:spPr>
        <p:txBody>
          <a:bodyPr lIns="0" tIns="0" rIns="0" bIns="0" rtlCol="0" anchor="t">
            <a:spAutoFit/>
          </a:bodyPr>
          <a:lstStyle/>
          <a:p>
            <a:pPr marL="469085" lvl="1" indent="-234542" defTabSz="731556">
              <a:lnSpc>
                <a:spcPts val="2998"/>
              </a:lnSpc>
              <a:buFont typeface="Arial"/>
              <a:buChar char="•"/>
              <a:defRPr/>
            </a:pPr>
            <a:r>
              <a:rPr lang="el" sz="2172">
                <a:latin typeface="DM Sans"/>
                <a:ea typeface="DM Sans"/>
                <a:cs typeface="DM Sans"/>
                <a:sym typeface="DM Sans"/>
              </a:rPr>
              <a:t>Δημόσια μέσα ενημέρωσης – έντυπη εφημερίδα, περιοδικά και τηλεόραση. </a:t>
            </a:r>
          </a:p>
          <a:p>
            <a:pPr marL="469085" lvl="1" indent="-234542" defTabSz="731556">
              <a:lnSpc>
                <a:spcPts val="2998"/>
              </a:lnSpc>
              <a:buFont typeface="Arial"/>
              <a:buChar char="•"/>
              <a:defRPr/>
            </a:pPr>
            <a:r>
              <a:rPr lang="el" sz="2172">
                <a:latin typeface="DM Sans"/>
                <a:ea typeface="DM Sans"/>
                <a:cs typeface="DM Sans"/>
                <a:sym typeface="DM Sans"/>
              </a:rPr>
              <a:t>Διαδίκτυο – διαδικτυακές δημοσιεύσεις και ιστολόγια, ομάδες συζήτησης όπως φόρουμ και ιστότοποι μέσων κοινωνικής δικτύωσης, όπως το YouTube, το Twitter και το Instagram.</a:t>
            </a:r>
          </a:p>
          <a:p>
            <a:pPr marL="469085" lvl="1" indent="-234542" defTabSz="731556">
              <a:lnSpc>
                <a:spcPts val="2998"/>
              </a:lnSpc>
              <a:buFont typeface="Arial"/>
              <a:buChar char="•"/>
              <a:defRPr/>
            </a:pPr>
            <a:r>
              <a:rPr lang="el" sz="2172">
                <a:latin typeface="DM Sans"/>
                <a:ea typeface="DM Sans"/>
                <a:cs typeface="DM Sans"/>
                <a:sym typeface="DM Sans"/>
              </a:rPr>
              <a:t>Δημόσια κυβερνητικά δεδομένα – δημόσιες κυβερνητικές εκθέσεις, προϋπολογισμοί, συνεντεύξεις τύπου, ακροάσεις και ομιλίες.</a:t>
            </a:r>
          </a:p>
          <a:p>
            <a:pPr marL="469085" lvl="1" indent="-234542" defTabSz="731556">
              <a:lnSpc>
                <a:spcPts val="2998"/>
              </a:lnSpc>
              <a:buFont typeface="Arial"/>
              <a:buChar char="•"/>
              <a:defRPr/>
            </a:pPr>
            <a:r>
              <a:rPr lang="el" sz="2172">
                <a:latin typeface="DM Sans"/>
                <a:ea typeface="DM Sans"/>
                <a:cs typeface="DM Sans"/>
                <a:sym typeface="DM Sans"/>
              </a:rPr>
              <a:t>Επαγγελματικές και ακαδημαϊκές δημοσιεύσεις – περιοδικά, συνέδρια, ακαδημαϊκές εργασίες και διατριβές.</a:t>
            </a:r>
          </a:p>
          <a:p>
            <a:pPr marL="469085" lvl="1" indent="-234542" defTabSz="731556">
              <a:lnSpc>
                <a:spcPts val="2998"/>
              </a:lnSpc>
              <a:buFont typeface="Arial"/>
              <a:buChar char="•"/>
              <a:defRPr/>
            </a:pPr>
            <a:r>
              <a:rPr lang="el" sz="2172">
                <a:latin typeface="DM Sans"/>
                <a:ea typeface="DM Sans"/>
                <a:cs typeface="DM Sans"/>
                <a:sym typeface="DM Sans"/>
              </a:rPr>
              <a:t>Εμπορικά δεδομένα – εμπορικές εικόνες, επιχειρηματικές και οικονομικές αξιολογήσεις και βάσεις δεδομένων.</a:t>
            </a:r>
          </a:p>
          <a:p>
            <a:pPr marL="469085" lvl="1" indent="-234542" defTabSz="731556">
              <a:lnSpc>
                <a:spcPts val="2998"/>
              </a:lnSpc>
              <a:buFont typeface="Arial"/>
              <a:buChar char="•"/>
              <a:defRPr/>
            </a:pPr>
            <a:r>
              <a:rPr lang="el" sz="2172">
                <a:latin typeface="DM Sans"/>
                <a:ea typeface="DM Sans"/>
                <a:cs typeface="DM Sans"/>
                <a:sym typeface="DM Sans"/>
              </a:rPr>
              <a:t>Γκρίζα βιβλιογραφία – τεχνικές εκθέσεις, διπλώματα ευρεσιτεχνίας, επιχειρηματικά έγγραφα, αδημοσίευτα έργα και ενημερωτικά δελτία.</a:t>
            </a:r>
          </a:p>
          <a:p>
            <a:pPr defTabSz="731556">
              <a:lnSpc>
                <a:spcPts val="2998"/>
              </a:lnSpc>
              <a:defRPr/>
            </a:pPr>
            <a:endParaRPr lang="en-US" sz="2172">
              <a:latin typeface="DM Sans"/>
              <a:ea typeface="DM Sans"/>
              <a:cs typeface="DM Sans"/>
              <a:sym typeface="DM Sans"/>
            </a:endParaRPr>
          </a:p>
          <a:p>
            <a:pPr defTabSz="731556">
              <a:lnSpc>
                <a:spcPts val="2556"/>
              </a:lnSpc>
              <a:defRPr/>
            </a:pPr>
            <a:r>
              <a:rPr lang="el" sz="1852" i="1">
                <a:latin typeface="DM Sans Italics"/>
                <a:ea typeface="DM Sans Italics"/>
                <a:cs typeface="DM Sans Italics"/>
                <a:sym typeface="DM Sans Italics"/>
              </a:rPr>
              <a:t>https://data.europa.eu/en/publications/datastories/what-osint-open-source-intelligence</a:t>
            </a:r>
          </a:p>
          <a:p>
            <a:pPr defTabSz="731556">
              <a:lnSpc>
                <a:spcPts val="2998"/>
              </a:lnSpc>
              <a:defRPr/>
            </a:pPr>
            <a:endParaRPr lang="en-US" sz="1852" i="1">
              <a:latin typeface="DM Sans Italics"/>
              <a:ea typeface="DM Sans Italics"/>
              <a:cs typeface="DM Sans Italics"/>
              <a:sym typeface="DM Sans Italics"/>
            </a:endParaRPr>
          </a:p>
          <a:p>
            <a:pPr defTabSz="731556">
              <a:lnSpc>
                <a:spcPts val="2998"/>
              </a:lnSpc>
              <a:spcBef>
                <a:spcPct val="0"/>
              </a:spcBef>
              <a:defRPr/>
            </a:pPr>
            <a:endParaRPr lang="en-US" sz="1852" i="1">
              <a:latin typeface="DM Sans Italics"/>
              <a:ea typeface="DM Sans Italics"/>
              <a:cs typeface="DM Sans Italics"/>
              <a:sym typeface="DM Sans Italics"/>
            </a:endParaRPr>
          </a:p>
        </p:txBody>
      </p:sp>
      <p:sp>
        <p:nvSpPr>
          <p:cNvPr id="4" name="Freeform 4"/>
          <p:cNvSpPr/>
          <p:nvPr/>
        </p:nvSpPr>
        <p:spPr>
          <a:xfrm>
            <a:off x="10912480" y="7561946"/>
            <a:ext cx="3717920" cy="667655"/>
          </a:xfrm>
          <a:custGeom>
            <a:avLst/>
            <a:gdLst/>
            <a:ahLst/>
            <a:cxnLst/>
            <a:rect l="l" t="t" r="r" b="b"/>
            <a:pathLst>
              <a:path w="4647400" h="834568">
                <a:moveTo>
                  <a:pt x="0" y="0"/>
                </a:moveTo>
                <a:lnTo>
                  <a:pt x="4647400" y="0"/>
                </a:lnTo>
                <a:lnTo>
                  <a:pt x="4647400" y="834568"/>
                </a:lnTo>
                <a:lnTo>
                  <a:pt x="0" y="834568"/>
                </a:lnTo>
                <a:lnTo>
                  <a:pt x="0" y="0"/>
                </a:lnTo>
                <a:close/>
              </a:path>
            </a:pathLst>
          </a:custGeom>
          <a:blipFill>
            <a:blip r:embed="rId3"/>
            <a:stretch>
              <a:fillRect/>
            </a:stretch>
          </a:blipFill>
        </p:spPr>
        <p:txBody>
          <a:bodyPr/>
          <a:lstStyle/>
          <a:p>
            <a:pPr defTabSz="731556">
              <a:defRPr/>
            </a:pPr>
            <a:endParaRPr lang="en-GB" sz="1440">
              <a:solidFill>
                <a:prstClr val="black"/>
              </a:solidFill>
              <a:latin typeface="Calibri"/>
            </a:endParaRPr>
          </a:p>
        </p:txBody>
      </p:sp>
    </p:spTree>
    <p:extLst>
      <p:ext uri="{BB962C8B-B14F-4D97-AF65-F5344CB8AC3E}">
        <p14:creationId xmlns:p14="http://schemas.microsoft.com/office/powerpoint/2010/main" val="30052452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10693921" y="-2238552"/>
            <a:ext cx="5162279" cy="4477103"/>
          </a:xfrm>
          <a:custGeom>
            <a:avLst/>
            <a:gdLst/>
            <a:ahLst/>
            <a:cxnLst/>
            <a:rect l="l" t="t" r="r" b="b"/>
            <a:pathLst>
              <a:path w="6452848" h="5596379">
                <a:moveTo>
                  <a:pt x="0" y="0"/>
                </a:moveTo>
                <a:lnTo>
                  <a:pt x="6452849" y="0"/>
                </a:lnTo>
                <a:lnTo>
                  <a:pt x="6452849" y="5596380"/>
                </a:lnTo>
                <a:lnTo>
                  <a:pt x="0" y="55963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731556">
              <a:defRPr/>
            </a:pPr>
            <a:endParaRPr lang="en-GB" sz="1440">
              <a:solidFill>
                <a:prstClr val="black"/>
              </a:solidFill>
              <a:latin typeface="Calibri"/>
            </a:endParaRPr>
          </a:p>
        </p:txBody>
      </p:sp>
      <p:sp>
        <p:nvSpPr>
          <p:cNvPr id="3" name="TextBox 3"/>
          <p:cNvSpPr txBox="1"/>
          <p:nvPr/>
        </p:nvSpPr>
        <p:spPr>
          <a:xfrm>
            <a:off x="372136" y="6197985"/>
            <a:ext cx="766123" cy="589392"/>
          </a:xfrm>
          <a:prstGeom prst="rect">
            <a:avLst/>
          </a:prstGeom>
        </p:spPr>
        <p:txBody>
          <a:bodyPr lIns="0" tIns="0" rIns="0" bIns="0" rtlCol="0" anchor="t">
            <a:spAutoFit/>
          </a:bodyPr>
          <a:lstStyle/>
          <a:p>
            <a:pPr algn="ctr" defTabSz="731556">
              <a:lnSpc>
                <a:spcPts val="4811"/>
              </a:lnSpc>
              <a:spcBef>
                <a:spcPct val="0"/>
              </a:spcBef>
              <a:defRPr/>
            </a:pPr>
            <a:r>
              <a:rPr lang="el" sz="3486" b="1">
                <a:latin typeface="DM Sans Bold"/>
                <a:ea typeface="DM Sans Bold"/>
                <a:cs typeface="DM Sans Bold"/>
                <a:sym typeface="DM Sans Bold"/>
              </a:rPr>
              <a:t>04</a:t>
            </a:r>
          </a:p>
        </p:txBody>
      </p:sp>
      <p:sp>
        <p:nvSpPr>
          <p:cNvPr id="4" name="AutoShape 4"/>
          <p:cNvSpPr/>
          <p:nvPr/>
        </p:nvSpPr>
        <p:spPr>
          <a:xfrm flipH="1" flipV="1">
            <a:off x="545932" y="4315913"/>
            <a:ext cx="468896" cy="0"/>
          </a:xfrm>
          <a:prstGeom prst="line">
            <a:avLst/>
          </a:prstGeom>
          <a:ln w="47625" cap="flat">
            <a:solidFill>
              <a:srgbClr val="4BD1FB"/>
            </a:solidFill>
            <a:prstDash val="solid"/>
            <a:headEnd type="none" w="sm" len="sm"/>
            <a:tailEnd type="none" w="sm" len="sm"/>
          </a:ln>
        </p:spPr>
        <p:txBody>
          <a:bodyPr/>
          <a:lstStyle/>
          <a:p>
            <a:pPr defTabSz="731556">
              <a:defRPr/>
            </a:pPr>
            <a:endParaRPr lang="en-GB" sz="1440">
              <a:latin typeface="Calibri"/>
            </a:endParaRPr>
          </a:p>
        </p:txBody>
      </p:sp>
      <p:sp>
        <p:nvSpPr>
          <p:cNvPr id="5" name="AutoShape 5"/>
          <p:cNvSpPr/>
          <p:nvPr/>
        </p:nvSpPr>
        <p:spPr>
          <a:xfrm flipH="1" flipV="1">
            <a:off x="495567" y="5224084"/>
            <a:ext cx="468896" cy="0"/>
          </a:xfrm>
          <a:prstGeom prst="line">
            <a:avLst/>
          </a:prstGeom>
          <a:ln w="47625" cap="flat">
            <a:solidFill>
              <a:srgbClr val="4BD1FB"/>
            </a:solidFill>
            <a:prstDash val="solid"/>
            <a:headEnd type="none" w="sm" len="sm"/>
            <a:tailEnd type="none" w="sm" len="sm"/>
          </a:ln>
        </p:spPr>
        <p:txBody>
          <a:bodyPr/>
          <a:lstStyle/>
          <a:p>
            <a:pPr defTabSz="731556">
              <a:defRPr/>
            </a:pPr>
            <a:endParaRPr lang="en-GB" sz="1440">
              <a:latin typeface="Calibri"/>
            </a:endParaRPr>
          </a:p>
        </p:txBody>
      </p:sp>
      <p:sp>
        <p:nvSpPr>
          <p:cNvPr id="6" name="AutoShape 6"/>
          <p:cNvSpPr/>
          <p:nvPr/>
        </p:nvSpPr>
        <p:spPr>
          <a:xfrm flipH="1" flipV="1">
            <a:off x="495567" y="6133928"/>
            <a:ext cx="468896" cy="0"/>
          </a:xfrm>
          <a:prstGeom prst="line">
            <a:avLst/>
          </a:prstGeom>
          <a:ln w="47625" cap="flat">
            <a:solidFill>
              <a:srgbClr val="4BD1FB"/>
            </a:solidFill>
            <a:prstDash val="solid"/>
            <a:headEnd type="none" w="sm" len="sm"/>
            <a:tailEnd type="none" w="sm" len="sm"/>
          </a:ln>
        </p:spPr>
        <p:txBody>
          <a:bodyPr/>
          <a:lstStyle/>
          <a:p>
            <a:pPr defTabSz="731556">
              <a:defRPr/>
            </a:pPr>
            <a:endParaRPr lang="en-GB" sz="1440">
              <a:latin typeface="Calibri"/>
            </a:endParaRPr>
          </a:p>
        </p:txBody>
      </p:sp>
      <p:grpSp>
        <p:nvGrpSpPr>
          <p:cNvPr id="7" name="Group 7"/>
          <p:cNvGrpSpPr/>
          <p:nvPr/>
        </p:nvGrpSpPr>
        <p:grpSpPr>
          <a:xfrm>
            <a:off x="3724123" y="3686631"/>
            <a:ext cx="1005215" cy="2920259"/>
            <a:chOff x="0" y="0"/>
            <a:chExt cx="547717" cy="1591176"/>
          </a:xfrm>
        </p:grpSpPr>
        <p:sp>
          <p:nvSpPr>
            <p:cNvPr id="8" name="Freeform 8"/>
            <p:cNvSpPr/>
            <p:nvPr/>
          </p:nvSpPr>
          <p:spPr>
            <a:xfrm>
              <a:off x="0" y="0"/>
              <a:ext cx="547717" cy="1591176"/>
            </a:xfrm>
            <a:custGeom>
              <a:avLst/>
              <a:gdLst/>
              <a:ahLst/>
              <a:cxnLst/>
              <a:rect l="l" t="t" r="r" b="b"/>
              <a:pathLst>
                <a:path w="547717" h="1591176">
                  <a:moveTo>
                    <a:pt x="273858" y="1591176"/>
                  </a:moveTo>
                  <a:lnTo>
                    <a:pt x="0" y="1184776"/>
                  </a:lnTo>
                  <a:lnTo>
                    <a:pt x="203200" y="1184776"/>
                  </a:lnTo>
                  <a:lnTo>
                    <a:pt x="203200" y="0"/>
                  </a:lnTo>
                  <a:lnTo>
                    <a:pt x="344517" y="0"/>
                  </a:lnTo>
                  <a:lnTo>
                    <a:pt x="344517" y="1184776"/>
                  </a:lnTo>
                  <a:lnTo>
                    <a:pt x="547717" y="1184776"/>
                  </a:lnTo>
                  <a:lnTo>
                    <a:pt x="273858" y="1591176"/>
                  </a:lnTo>
                  <a:close/>
                </a:path>
              </a:pathLst>
            </a:custGeom>
            <a:solidFill>
              <a:srgbClr val="0071C9"/>
            </a:solidFill>
          </p:spPr>
          <p:txBody>
            <a:bodyPr/>
            <a:lstStyle/>
            <a:p>
              <a:pPr defTabSz="731556">
                <a:defRPr/>
              </a:pPr>
              <a:endParaRPr lang="en-GB" sz="1440">
                <a:latin typeface="Calibri"/>
              </a:endParaRPr>
            </a:p>
          </p:txBody>
        </p:sp>
        <p:sp>
          <p:nvSpPr>
            <p:cNvPr id="9" name="TextBox 9"/>
            <p:cNvSpPr txBox="1"/>
            <p:nvPr/>
          </p:nvSpPr>
          <p:spPr>
            <a:xfrm>
              <a:off x="203200" y="-38100"/>
              <a:ext cx="141317" cy="1527676"/>
            </a:xfrm>
            <a:prstGeom prst="rect">
              <a:avLst/>
            </a:prstGeom>
          </p:spPr>
          <p:txBody>
            <a:bodyPr lIns="40640" tIns="40640" rIns="40640" bIns="40640" rtlCol="0" anchor="ctr"/>
            <a:lstStyle/>
            <a:p>
              <a:pPr algn="ctr" defTabSz="731556">
                <a:lnSpc>
                  <a:spcPts val="2084"/>
                </a:lnSpc>
                <a:defRPr/>
              </a:pPr>
              <a:endParaRPr sz="1440">
                <a:latin typeface="Calibri"/>
              </a:endParaRPr>
            </a:p>
          </p:txBody>
        </p:sp>
      </p:grpSp>
      <p:sp>
        <p:nvSpPr>
          <p:cNvPr id="10" name="Freeform 10"/>
          <p:cNvSpPr/>
          <p:nvPr/>
        </p:nvSpPr>
        <p:spPr>
          <a:xfrm>
            <a:off x="7742698" y="32614"/>
            <a:ext cx="6887702" cy="5822261"/>
          </a:xfrm>
          <a:custGeom>
            <a:avLst/>
            <a:gdLst/>
            <a:ahLst/>
            <a:cxnLst/>
            <a:rect l="l" t="t" r="r" b="b"/>
            <a:pathLst>
              <a:path w="8609628" h="7277826">
                <a:moveTo>
                  <a:pt x="0" y="0"/>
                </a:moveTo>
                <a:lnTo>
                  <a:pt x="8609628" y="0"/>
                </a:lnTo>
                <a:lnTo>
                  <a:pt x="8609628" y="7277826"/>
                </a:lnTo>
                <a:lnTo>
                  <a:pt x="0" y="7277826"/>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pPr defTabSz="731556">
              <a:defRPr/>
            </a:pPr>
            <a:endParaRPr lang="en-GB" sz="1440">
              <a:solidFill>
                <a:prstClr val="black"/>
              </a:solidFill>
              <a:latin typeface="Calibri"/>
            </a:endParaRPr>
          </a:p>
        </p:txBody>
      </p:sp>
      <p:sp>
        <p:nvSpPr>
          <p:cNvPr id="11" name="TextBox 11"/>
          <p:cNvSpPr txBox="1"/>
          <p:nvPr/>
        </p:nvSpPr>
        <p:spPr>
          <a:xfrm>
            <a:off x="372136" y="5279248"/>
            <a:ext cx="766123" cy="589392"/>
          </a:xfrm>
          <a:prstGeom prst="rect">
            <a:avLst/>
          </a:prstGeom>
        </p:spPr>
        <p:txBody>
          <a:bodyPr lIns="0" tIns="0" rIns="0" bIns="0" rtlCol="0" anchor="t">
            <a:spAutoFit/>
          </a:bodyPr>
          <a:lstStyle/>
          <a:p>
            <a:pPr algn="ctr" defTabSz="731556">
              <a:lnSpc>
                <a:spcPts val="4811"/>
              </a:lnSpc>
              <a:spcBef>
                <a:spcPct val="0"/>
              </a:spcBef>
              <a:defRPr/>
            </a:pPr>
            <a:r>
              <a:rPr lang="el" sz="3486" b="1">
                <a:latin typeface="DM Sans Bold"/>
                <a:ea typeface="DM Sans Bold"/>
                <a:cs typeface="DM Sans Bold"/>
                <a:sym typeface="DM Sans Bold"/>
              </a:rPr>
              <a:t>03</a:t>
            </a:r>
          </a:p>
        </p:txBody>
      </p:sp>
      <p:sp>
        <p:nvSpPr>
          <p:cNvPr id="12" name="TextBox 12"/>
          <p:cNvSpPr txBox="1"/>
          <p:nvPr/>
        </p:nvSpPr>
        <p:spPr>
          <a:xfrm>
            <a:off x="372136" y="1112724"/>
            <a:ext cx="6943064" cy="743793"/>
          </a:xfrm>
          <a:prstGeom prst="rect">
            <a:avLst/>
          </a:prstGeom>
        </p:spPr>
        <p:txBody>
          <a:bodyPr lIns="0" tIns="0" rIns="0" bIns="0" rtlCol="0" anchor="t">
            <a:spAutoFit/>
          </a:bodyPr>
          <a:lstStyle/>
          <a:p>
            <a:pPr defTabSz="731556">
              <a:lnSpc>
                <a:spcPts val="5826"/>
              </a:lnSpc>
              <a:spcBef>
                <a:spcPct val="0"/>
              </a:spcBef>
              <a:defRPr/>
            </a:pPr>
            <a:r>
              <a:rPr lang="el" sz="4855" b="1">
                <a:latin typeface="DM Sans Bold"/>
                <a:ea typeface="DM Sans Bold"/>
                <a:cs typeface="DM Sans Bold"/>
                <a:sym typeface="DM Sans Bold"/>
              </a:rPr>
              <a:t>ΣΤΆΔΙΑ ΤΟΥ OSINT</a:t>
            </a:r>
          </a:p>
        </p:txBody>
      </p:sp>
      <p:sp>
        <p:nvSpPr>
          <p:cNvPr id="13" name="TextBox 13"/>
          <p:cNvSpPr txBox="1"/>
          <p:nvPr/>
        </p:nvSpPr>
        <p:spPr>
          <a:xfrm>
            <a:off x="372136" y="3443707"/>
            <a:ext cx="766123" cy="589392"/>
          </a:xfrm>
          <a:prstGeom prst="rect">
            <a:avLst/>
          </a:prstGeom>
        </p:spPr>
        <p:txBody>
          <a:bodyPr lIns="0" tIns="0" rIns="0" bIns="0" rtlCol="0" anchor="t">
            <a:spAutoFit/>
          </a:bodyPr>
          <a:lstStyle/>
          <a:p>
            <a:pPr algn="ctr" defTabSz="731556">
              <a:lnSpc>
                <a:spcPts val="4811"/>
              </a:lnSpc>
              <a:spcBef>
                <a:spcPct val="0"/>
              </a:spcBef>
              <a:defRPr/>
            </a:pPr>
            <a:r>
              <a:rPr lang="el" sz="3486" b="1">
                <a:latin typeface="DM Sans Bold"/>
                <a:ea typeface="DM Sans Bold"/>
                <a:cs typeface="DM Sans Bold"/>
                <a:sym typeface="DM Sans Bold"/>
              </a:rPr>
              <a:t>01</a:t>
            </a:r>
          </a:p>
        </p:txBody>
      </p:sp>
      <p:sp>
        <p:nvSpPr>
          <p:cNvPr id="14" name="TextBox 14"/>
          <p:cNvSpPr txBox="1"/>
          <p:nvPr/>
        </p:nvSpPr>
        <p:spPr>
          <a:xfrm>
            <a:off x="372136" y="4362443"/>
            <a:ext cx="766123" cy="589392"/>
          </a:xfrm>
          <a:prstGeom prst="rect">
            <a:avLst/>
          </a:prstGeom>
        </p:spPr>
        <p:txBody>
          <a:bodyPr lIns="0" tIns="0" rIns="0" bIns="0" rtlCol="0" anchor="t">
            <a:spAutoFit/>
          </a:bodyPr>
          <a:lstStyle/>
          <a:p>
            <a:pPr algn="ctr" defTabSz="731556">
              <a:lnSpc>
                <a:spcPts val="4811"/>
              </a:lnSpc>
              <a:spcBef>
                <a:spcPct val="0"/>
              </a:spcBef>
              <a:defRPr/>
            </a:pPr>
            <a:r>
              <a:rPr lang="el" sz="3486" b="1">
                <a:latin typeface="DM Sans Bold"/>
                <a:ea typeface="DM Sans Bold"/>
                <a:cs typeface="DM Sans Bold"/>
                <a:sym typeface="DM Sans Bold"/>
              </a:rPr>
              <a:t>02</a:t>
            </a:r>
          </a:p>
        </p:txBody>
      </p:sp>
      <p:sp>
        <p:nvSpPr>
          <p:cNvPr id="15" name="TextBox 15"/>
          <p:cNvSpPr txBox="1"/>
          <p:nvPr/>
        </p:nvSpPr>
        <p:spPr>
          <a:xfrm>
            <a:off x="372136" y="1950475"/>
            <a:ext cx="6288895" cy="1420197"/>
          </a:xfrm>
          <a:prstGeom prst="rect">
            <a:avLst/>
          </a:prstGeom>
        </p:spPr>
        <p:txBody>
          <a:bodyPr lIns="0" tIns="0" rIns="0" bIns="0" rtlCol="0" anchor="t">
            <a:spAutoFit/>
          </a:bodyPr>
          <a:lstStyle/>
          <a:p>
            <a:pPr defTabSz="731556">
              <a:lnSpc>
                <a:spcPts val="2777"/>
              </a:lnSpc>
              <a:spcBef>
                <a:spcPct val="0"/>
              </a:spcBef>
              <a:defRPr/>
            </a:pPr>
            <a:r>
              <a:rPr lang="el" sz="2012">
                <a:latin typeface="DM Sans"/>
                <a:ea typeface="DM Sans"/>
                <a:cs typeface="DM Sans"/>
                <a:sym typeface="DM Sans"/>
              </a:rPr>
              <a:t>Το OSINT λειτουργεί ως μια συνεχής διαδικασία, ενισχύοντας συνεχώς τη συλλογή, επεξεργασία και ανάλυση δεδομένων μέσω της ενσωμάτωσης νέων πληροφοριών και απαντήσεων.</a:t>
            </a:r>
          </a:p>
        </p:txBody>
      </p:sp>
      <p:sp>
        <p:nvSpPr>
          <p:cNvPr id="16" name="TextBox 16"/>
          <p:cNvSpPr txBox="1"/>
          <p:nvPr/>
        </p:nvSpPr>
        <p:spPr>
          <a:xfrm>
            <a:off x="1138260" y="4453675"/>
            <a:ext cx="5076193" cy="440505"/>
          </a:xfrm>
          <a:prstGeom prst="rect">
            <a:avLst/>
          </a:prstGeom>
        </p:spPr>
        <p:txBody>
          <a:bodyPr lIns="0" tIns="0" rIns="0" bIns="0" rtlCol="0" anchor="t">
            <a:spAutoFit/>
          </a:bodyPr>
          <a:lstStyle/>
          <a:p>
            <a:pPr defTabSz="731556">
              <a:lnSpc>
                <a:spcPts val="3550"/>
              </a:lnSpc>
              <a:spcBef>
                <a:spcPct val="0"/>
              </a:spcBef>
              <a:defRPr/>
            </a:pPr>
            <a:r>
              <a:rPr lang="el" sz="2572">
                <a:latin typeface="DM Sans"/>
                <a:ea typeface="DM Sans"/>
                <a:cs typeface="DM Sans"/>
                <a:sym typeface="DM Sans"/>
              </a:rPr>
              <a:t>Επεξεργασία</a:t>
            </a:r>
          </a:p>
        </p:txBody>
      </p:sp>
      <p:sp>
        <p:nvSpPr>
          <p:cNvPr id="17" name="TextBox 17"/>
          <p:cNvSpPr txBox="1"/>
          <p:nvPr/>
        </p:nvSpPr>
        <p:spPr>
          <a:xfrm>
            <a:off x="1138260" y="5356436"/>
            <a:ext cx="5076193" cy="440505"/>
          </a:xfrm>
          <a:prstGeom prst="rect">
            <a:avLst/>
          </a:prstGeom>
        </p:spPr>
        <p:txBody>
          <a:bodyPr lIns="0" tIns="0" rIns="0" bIns="0" rtlCol="0" anchor="t">
            <a:spAutoFit/>
          </a:bodyPr>
          <a:lstStyle/>
          <a:p>
            <a:pPr defTabSz="731556">
              <a:lnSpc>
                <a:spcPts val="3550"/>
              </a:lnSpc>
              <a:spcBef>
                <a:spcPct val="0"/>
              </a:spcBef>
              <a:defRPr/>
            </a:pPr>
            <a:r>
              <a:rPr lang="el" sz="2572">
                <a:latin typeface="DM Sans"/>
                <a:ea typeface="DM Sans"/>
                <a:cs typeface="DM Sans"/>
                <a:sym typeface="DM Sans"/>
              </a:rPr>
              <a:t>Ανάλυση</a:t>
            </a:r>
          </a:p>
        </p:txBody>
      </p:sp>
      <p:sp>
        <p:nvSpPr>
          <p:cNvPr id="18" name="TextBox 18"/>
          <p:cNvSpPr txBox="1"/>
          <p:nvPr/>
        </p:nvSpPr>
        <p:spPr>
          <a:xfrm>
            <a:off x="1138260" y="6257747"/>
            <a:ext cx="5076193" cy="440505"/>
          </a:xfrm>
          <a:prstGeom prst="rect">
            <a:avLst/>
          </a:prstGeom>
        </p:spPr>
        <p:txBody>
          <a:bodyPr lIns="0" tIns="0" rIns="0" bIns="0" rtlCol="0" anchor="t">
            <a:spAutoFit/>
          </a:bodyPr>
          <a:lstStyle/>
          <a:p>
            <a:pPr defTabSz="731556">
              <a:lnSpc>
                <a:spcPts val="3550"/>
              </a:lnSpc>
              <a:spcBef>
                <a:spcPct val="0"/>
              </a:spcBef>
              <a:defRPr/>
            </a:pPr>
            <a:r>
              <a:rPr lang="el" sz="2572">
                <a:latin typeface="DM Sans"/>
                <a:ea typeface="DM Sans"/>
                <a:cs typeface="DM Sans"/>
                <a:sym typeface="DM Sans"/>
              </a:rPr>
              <a:t>Διάδοση</a:t>
            </a:r>
          </a:p>
        </p:txBody>
      </p:sp>
      <p:sp>
        <p:nvSpPr>
          <p:cNvPr id="19" name="TextBox 19"/>
          <p:cNvSpPr txBox="1"/>
          <p:nvPr/>
        </p:nvSpPr>
        <p:spPr>
          <a:xfrm>
            <a:off x="1138260" y="3532875"/>
            <a:ext cx="5076193" cy="440505"/>
          </a:xfrm>
          <a:prstGeom prst="rect">
            <a:avLst/>
          </a:prstGeom>
        </p:spPr>
        <p:txBody>
          <a:bodyPr lIns="0" tIns="0" rIns="0" bIns="0" rtlCol="0" anchor="t">
            <a:spAutoFit/>
          </a:bodyPr>
          <a:lstStyle/>
          <a:p>
            <a:pPr defTabSz="731556">
              <a:lnSpc>
                <a:spcPts val="3550"/>
              </a:lnSpc>
              <a:spcBef>
                <a:spcPct val="0"/>
              </a:spcBef>
              <a:defRPr/>
            </a:pPr>
            <a:r>
              <a:rPr lang="el" sz="2572">
                <a:latin typeface="DM Sans"/>
                <a:ea typeface="DM Sans"/>
                <a:cs typeface="DM Sans"/>
                <a:sym typeface="DM Sans"/>
              </a:rPr>
              <a:t>Συλλογή</a:t>
            </a:r>
          </a:p>
        </p:txBody>
      </p:sp>
      <p:sp>
        <p:nvSpPr>
          <p:cNvPr id="20" name="TextBox 20"/>
          <p:cNvSpPr txBox="1"/>
          <p:nvPr/>
        </p:nvSpPr>
        <p:spPr>
          <a:xfrm>
            <a:off x="7995449" y="6303460"/>
            <a:ext cx="6382202" cy="1061316"/>
          </a:xfrm>
          <a:prstGeom prst="rect">
            <a:avLst/>
          </a:prstGeom>
        </p:spPr>
        <p:txBody>
          <a:bodyPr lIns="0" tIns="0" rIns="0" bIns="0" rtlCol="0" anchor="t">
            <a:spAutoFit/>
          </a:bodyPr>
          <a:lstStyle/>
          <a:p>
            <a:pPr defTabSz="731556">
              <a:lnSpc>
                <a:spcPts val="2096"/>
              </a:lnSpc>
              <a:spcBef>
                <a:spcPct val="0"/>
              </a:spcBef>
              <a:defRPr/>
            </a:pPr>
            <a:r>
              <a:rPr lang="el" sz="1519" b="1" i="1">
                <a:solidFill>
                  <a:srgbClr val="FFFFFF"/>
                </a:solidFill>
                <a:latin typeface="DM Sans Bold Italics"/>
                <a:ea typeface="DM Sans Bold Italics"/>
                <a:cs typeface="DM Sans Bold Italics"/>
                <a:sym typeface="DM Sans Bold Italics"/>
              </a:rPr>
              <a:t>Yadav, A., Kumar, A. &amp; Singh, V. Νοημοσύνη ανοιχτού κώδικα: μια ολοκληρωμένη ανασκόπηση της τρέχουσας κατάστασης, των εφαρμογών και των μελλοντικών προοπτικών στην ασφάλεια στον κυβερνοχώρο. Artif Intell Rev 56, 12407–12438 (2023). https://doi.org/10.1007/s10462-023-10454-y</a:t>
            </a:r>
          </a:p>
        </p:txBody>
      </p:sp>
      <p:sp>
        <p:nvSpPr>
          <p:cNvPr id="21" name="Freeform 21"/>
          <p:cNvSpPr/>
          <p:nvPr/>
        </p:nvSpPr>
        <p:spPr>
          <a:xfrm>
            <a:off x="1" y="7561946"/>
            <a:ext cx="3717920" cy="667655"/>
          </a:xfrm>
          <a:custGeom>
            <a:avLst/>
            <a:gdLst/>
            <a:ahLst/>
            <a:cxnLst/>
            <a:rect l="l" t="t" r="r" b="b"/>
            <a:pathLst>
              <a:path w="4647400" h="834568">
                <a:moveTo>
                  <a:pt x="0" y="0"/>
                </a:moveTo>
                <a:lnTo>
                  <a:pt x="4647400" y="0"/>
                </a:lnTo>
                <a:lnTo>
                  <a:pt x="4647400" y="834568"/>
                </a:lnTo>
                <a:lnTo>
                  <a:pt x="0" y="834568"/>
                </a:lnTo>
                <a:lnTo>
                  <a:pt x="0" y="0"/>
                </a:lnTo>
                <a:close/>
              </a:path>
            </a:pathLst>
          </a:custGeom>
          <a:blipFill>
            <a:blip r:embed="rId5"/>
            <a:stretch>
              <a:fillRect/>
            </a:stretch>
          </a:blipFill>
        </p:spPr>
        <p:txBody>
          <a:bodyPr/>
          <a:lstStyle/>
          <a:p>
            <a:pPr defTabSz="731556">
              <a:defRPr/>
            </a:pPr>
            <a:endParaRPr lang="en-GB" sz="1440">
              <a:solidFill>
                <a:prstClr val="black"/>
              </a:solidFill>
              <a:latin typeface="Calibri"/>
            </a:endParaRPr>
          </a:p>
        </p:txBody>
      </p:sp>
    </p:spTree>
    <p:extLst>
      <p:ext uri="{BB962C8B-B14F-4D97-AF65-F5344CB8AC3E}">
        <p14:creationId xmlns:p14="http://schemas.microsoft.com/office/powerpoint/2010/main" val="658384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26348-5A16-2666-DC13-239A278A7B4E}"/>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59A95EFE-A786-0675-E750-91D7DD2C984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 y="12"/>
            <a:ext cx="14630376" cy="8229588"/>
          </a:xfrm>
          <a:prstGeom prst="rect">
            <a:avLst/>
          </a:prstGeom>
          <a:noFill/>
        </p:spPr>
      </p:pic>
      <p:sp>
        <p:nvSpPr>
          <p:cNvPr id="7" name="TextBox 6">
            <a:extLst>
              <a:ext uri="{FF2B5EF4-FFF2-40B4-BE49-F238E27FC236}">
                <a16:creationId xmlns:a16="http://schemas.microsoft.com/office/drawing/2014/main" id="{246E3AD0-4517-4658-D24B-359251D37558}"/>
              </a:ext>
            </a:extLst>
          </p:cNvPr>
          <p:cNvSpPr txBox="1"/>
          <p:nvPr/>
        </p:nvSpPr>
        <p:spPr>
          <a:xfrm>
            <a:off x="0" y="2694433"/>
            <a:ext cx="14215872" cy="5535168"/>
          </a:xfrm>
          <a:prstGeom prst="rect">
            <a:avLst/>
          </a:prstGeom>
          <a:gradFill>
            <a:gsLst>
              <a:gs pos="0">
                <a:schemeClr val="bg2">
                  <a:alpha val="0"/>
                </a:schemeClr>
              </a:gs>
              <a:gs pos="50000">
                <a:schemeClr val="bg2">
                  <a:alpha val="60000"/>
                </a:schemeClr>
              </a:gs>
            </a:gsLst>
            <a:lin ang="10800000" scaled="1"/>
          </a:gradFill>
        </p:spPr>
        <p:txBody>
          <a:bodyPr vert="horz" wrap="square" lIns="0" tIns="0" rIns="0" bIns="0" rtlCol="0">
            <a:normAutofit/>
          </a:bodyPr>
          <a:lstStyle/>
          <a:p>
            <a:pPr marL="658368" defTabSz="1097280">
              <a:lnSpc>
                <a:spcPct val="190000"/>
              </a:lnSpc>
              <a:spcBef>
                <a:spcPts val="1200"/>
              </a:spcBef>
              <a:spcAft>
                <a:spcPts val="960"/>
              </a:spcAft>
              <a:buSzPct val="100000"/>
              <a:defRPr/>
            </a:pPr>
            <a:endParaRPr lang="en-US" sz="2400">
              <a:solidFill>
                <a:prstClr val="white">
                  <a:alpha val="60000"/>
                </a:prstClr>
              </a:solidFill>
              <a:latin typeface="Gill Sans MT"/>
            </a:endParaRPr>
          </a:p>
        </p:txBody>
      </p:sp>
      <p:sp>
        <p:nvSpPr>
          <p:cNvPr id="2" name="Title 1">
            <a:extLst>
              <a:ext uri="{FF2B5EF4-FFF2-40B4-BE49-F238E27FC236}">
                <a16:creationId xmlns:a16="http://schemas.microsoft.com/office/drawing/2014/main" id="{AC7BED4B-1374-ECAD-50DE-7446C2FC15DE}"/>
              </a:ext>
            </a:extLst>
          </p:cNvPr>
          <p:cNvSpPr>
            <a:spLocks noGrp="1"/>
          </p:cNvSpPr>
          <p:nvPr>
            <p:ph type="ctrTitle"/>
          </p:nvPr>
        </p:nvSpPr>
        <p:spPr>
          <a:xfrm>
            <a:off x="0" y="1"/>
            <a:ext cx="14130528" cy="2694432"/>
          </a:xfrm>
        </p:spPr>
        <p:txBody>
          <a:bodyPr vert="horz" wrap="square" lIns="0" tIns="0" rIns="0" bIns="0" rtlCol="0" anchor="b" anchorCtr="0">
            <a:normAutofit/>
          </a:bodyPr>
          <a:lstStyle/>
          <a:p>
            <a:r>
              <a:rPr lang="el"/>
              <a:t>Οι περιπτωσιολογικές μελέτες</a:t>
            </a:r>
            <a:endParaRPr/>
          </a:p>
        </p:txBody>
      </p:sp>
    </p:spTree>
    <p:extLst>
      <p:ext uri="{BB962C8B-B14F-4D97-AF65-F5344CB8AC3E}">
        <p14:creationId xmlns:p14="http://schemas.microsoft.com/office/powerpoint/2010/main" val="2560610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75523-4F9A-F728-04D1-2F4036B142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3E44E3-D0B1-939B-8C13-90BB394403CD}"/>
              </a:ext>
            </a:extLst>
          </p:cNvPr>
          <p:cNvSpPr>
            <a:spLocks noGrp="1"/>
          </p:cNvSpPr>
          <p:nvPr>
            <p:ph type="title"/>
          </p:nvPr>
        </p:nvSpPr>
        <p:spPr/>
        <p:txBody>
          <a:bodyPr/>
          <a:lstStyle/>
          <a:p>
            <a:r>
              <a:rPr lang="el">
                <a:hlinkClick r:id="rId2"/>
              </a:rPr>
              <a:t>Η αγάπη ενός γονέα</a:t>
            </a:r>
            <a:endParaRPr lang="nb-NO"/>
          </a:p>
        </p:txBody>
      </p:sp>
      <p:sp>
        <p:nvSpPr>
          <p:cNvPr id="3" name="Content Placeholder 2">
            <a:extLst>
              <a:ext uri="{FF2B5EF4-FFF2-40B4-BE49-F238E27FC236}">
                <a16:creationId xmlns:a16="http://schemas.microsoft.com/office/drawing/2014/main" id="{366EC9A5-394A-70A6-5D66-5266475A7DB2}"/>
              </a:ext>
            </a:extLst>
          </p:cNvPr>
          <p:cNvSpPr>
            <a:spLocks noGrp="1"/>
          </p:cNvSpPr>
          <p:nvPr>
            <p:ph idx="1"/>
          </p:nvPr>
        </p:nvSpPr>
        <p:spPr/>
        <p:txBody>
          <a:bodyPr/>
          <a:lstStyle/>
          <a:p>
            <a:endParaRPr lang="nb-NO"/>
          </a:p>
        </p:txBody>
      </p:sp>
      <p:pic>
        <p:nvPicPr>
          <p:cNvPr id="5" name="Picture 4">
            <a:extLst>
              <a:ext uri="{FF2B5EF4-FFF2-40B4-BE49-F238E27FC236}">
                <a16:creationId xmlns:a16="http://schemas.microsoft.com/office/drawing/2014/main" id="{107F6EE9-4CB1-00E6-3789-CB75C3CFDB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9812" y="1915623"/>
            <a:ext cx="12373138" cy="5875828"/>
          </a:xfrm>
          <a:prstGeom prst="rect">
            <a:avLst/>
          </a:prstGeom>
        </p:spPr>
      </p:pic>
      <p:pic>
        <p:nvPicPr>
          <p:cNvPr id="7" name="Picture 6">
            <a:extLst>
              <a:ext uri="{FF2B5EF4-FFF2-40B4-BE49-F238E27FC236}">
                <a16:creationId xmlns:a16="http://schemas.microsoft.com/office/drawing/2014/main" id="{9A5F05DA-3A92-2CBE-F742-111EE0FDE0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01527" y="2524225"/>
            <a:ext cx="12428874" cy="3865920"/>
          </a:xfrm>
          <a:prstGeom prst="rect">
            <a:avLst/>
          </a:prstGeom>
        </p:spPr>
      </p:pic>
      <p:pic>
        <p:nvPicPr>
          <p:cNvPr id="9" name="Picture 8">
            <a:extLst>
              <a:ext uri="{FF2B5EF4-FFF2-40B4-BE49-F238E27FC236}">
                <a16:creationId xmlns:a16="http://schemas.microsoft.com/office/drawing/2014/main" id="{9E8FEC54-32D7-3820-395E-3DFAAABBD3B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97451" y="438152"/>
            <a:ext cx="12442992" cy="4668856"/>
          </a:xfrm>
          <a:prstGeom prst="rect">
            <a:avLst/>
          </a:prstGeom>
        </p:spPr>
      </p:pic>
      <p:pic>
        <p:nvPicPr>
          <p:cNvPr id="11" name="Picture 10">
            <a:extLst>
              <a:ext uri="{FF2B5EF4-FFF2-40B4-BE49-F238E27FC236}">
                <a16:creationId xmlns:a16="http://schemas.microsoft.com/office/drawing/2014/main" id="{3E00046B-3133-D81B-D72D-0B33206923E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1980015"/>
            <a:ext cx="14630400" cy="4269572"/>
          </a:xfrm>
          <a:prstGeom prst="rect">
            <a:avLst/>
          </a:prstGeom>
        </p:spPr>
      </p:pic>
      <p:pic>
        <p:nvPicPr>
          <p:cNvPr id="13" name="Picture 12">
            <a:extLst>
              <a:ext uri="{FF2B5EF4-FFF2-40B4-BE49-F238E27FC236}">
                <a16:creationId xmlns:a16="http://schemas.microsoft.com/office/drawing/2014/main" id="{D6DC0A49-DECA-9C07-E828-FF756310672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65801" y="0"/>
            <a:ext cx="5298800" cy="8229600"/>
          </a:xfrm>
          <a:prstGeom prst="rect">
            <a:avLst/>
          </a:prstGeom>
        </p:spPr>
      </p:pic>
      <p:pic>
        <p:nvPicPr>
          <p:cNvPr id="15" name="Picture 14">
            <a:extLst>
              <a:ext uri="{FF2B5EF4-FFF2-40B4-BE49-F238E27FC236}">
                <a16:creationId xmlns:a16="http://schemas.microsoft.com/office/drawing/2014/main" id="{307EA659-6926-DBA7-4C92-909B21A553B0}"/>
              </a:ext>
            </a:extLst>
          </p:cNvPr>
          <p:cNvPicPr>
            <a:picLocks noChangeAspect="1"/>
          </p:cNvPicPr>
          <p:nvPr/>
        </p:nvPicPr>
        <p:blipFill>
          <a:blip r:embed="rId8"/>
          <a:stretch>
            <a:fillRect/>
          </a:stretch>
        </p:blipFill>
        <p:spPr>
          <a:xfrm>
            <a:off x="1027823" y="1203555"/>
            <a:ext cx="12574756" cy="5822492"/>
          </a:xfrm>
          <a:prstGeom prst="rect">
            <a:avLst/>
          </a:prstGeom>
        </p:spPr>
      </p:pic>
    </p:spTree>
    <p:extLst>
      <p:ext uri="{BB962C8B-B14F-4D97-AF65-F5344CB8AC3E}">
        <p14:creationId xmlns:p14="http://schemas.microsoft.com/office/powerpoint/2010/main" val="409963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1C314-8F0D-1B48-FBD4-63DD39B3E4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E4E30D-12BB-2F81-91CC-9E02AC8E673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2D2445F-18C3-8C85-771D-D2520BB6EEFF}"/>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14660C9E-0898-E1D4-7763-A4EFAC59961F}"/>
              </a:ext>
            </a:extLst>
          </p:cNvPr>
          <p:cNvSpPr>
            <a:spLocks noGrp="1"/>
          </p:cNvSpPr>
          <p:nvPr>
            <p:ph type="sldNum" sz="quarter" idx="12"/>
          </p:nvPr>
        </p:nvSpPr>
        <p:spPr/>
        <p:txBody>
          <a:bodyPr/>
          <a:lstStyle/>
          <a:p>
            <a:pPr defTabSz="1097280">
              <a:defRPr/>
            </a:pPr>
            <a:fld id="{83C72186-AF70-4CAA-BEA5-8C4411AE0AB1}" type="slidenum">
              <a:rPr lang="nb-NO" sz="1200">
                <a:solidFill>
                  <a:prstClr val="white">
                    <a:lumMod val="65000"/>
                    <a:alpha val="80000"/>
                  </a:prstClr>
                </a:solidFill>
                <a:latin typeface="Gill Sans MT"/>
              </a:rPr>
              <a:pPr defTabSz="1097280">
                <a:defRPr/>
              </a:pPr>
              <a:t>19</a:t>
            </a:fld>
            <a:endParaRPr lang="nb-NO" sz="1200">
              <a:solidFill>
                <a:prstClr val="white">
                  <a:lumMod val="65000"/>
                  <a:alpha val="80000"/>
                </a:prstClr>
              </a:solidFill>
              <a:latin typeface="Gill Sans MT"/>
            </a:endParaRPr>
          </a:p>
        </p:txBody>
      </p:sp>
      <p:pic>
        <p:nvPicPr>
          <p:cNvPr id="6" name="Picture 5">
            <a:extLst>
              <a:ext uri="{FF2B5EF4-FFF2-40B4-BE49-F238E27FC236}">
                <a16:creationId xmlns:a16="http://schemas.microsoft.com/office/drawing/2014/main" id="{1179439E-1AB4-A13F-411E-60B84F6A5A9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809" y="0"/>
            <a:ext cx="9424363" cy="8229600"/>
          </a:xfrm>
          <a:prstGeom prst="rect">
            <a:avLst/>
          </a:prstGeom>
        </p:spPr>
      </p:pic>
      <p:pic>
        <p:nvPicPr>
          <p:cNvPr id="8" name="Picture 7">
            <a:extLst>
              <a:ext uri="{FF2B5EF4-FFF2-40B4-BE49-F238E27FC236}">
                <a16:creationId xmlns:a16="http://schemas.microsoft.com/office/drawing/2014/main" id="{D2755F21-A77F-4321-D9D7-014713F9F4AB}"/>
              </a:ext>
            </a:extLst>
          </p:cNvPr>
          <p:cNvPicPr>
            <a:picLocks noChangeAspect="1"/>
          </p:cNvPicPr>
          <p:nvPr/>
        </p:nvPicPr>
        <p:blipFill>
          <a:blip r:embed="rId3"/>
          <a:stretch>
            <a:fillRect/>
          </a:stretch>
        </p:blipFill>
        <p:spPr>
          <a:xfrm>
            <a:off x="5084025" y="2402390"/>
            <a:ext cx="8493676" cy="5498597"/>
          </a:xfrm>
          <a:prstGeom prst="rect">
            <a:avLst/>
          </a:prstGeom>
        </p:spPr>
      </p:pic>
    </p:spTree>
    <p:extLst>
      <p:ext uri="{BB962C8B-B14F-4D97-AF65-F5344CB8AC3E}">
        <p14:creationId xmlns:p14="http://schemas.microsoft.com/office/powerpoint/2010/main" val="348814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4209308" y="-13391"/>
            <a:ext cx="3063696" cy="8230609"/>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sz="2160"/>
          </a:p>
        </p:txBody>
      </p:sp>
      <p:sp>
        <p:nvSpPr>
          <p:cNvPr id="2" name="Title 94">
            <a:extLst>
              <a:ext uri="{FF2B5EF4-FFF2-40B4-BE49-F238E27FC236}">
                <a16:creationId xmlns:a16="http://schemas.microsoft.com/office/drawing/2014/main" id="{7756903B-8F4C-AF9C-0003-DFC6020F757E}"/>
              </a:ext>
            </a:extLst>
          </p:cNvPr>
          <p:cNvSpPr>
            <a:spLocks noGrp="1"/>
          </p:cNvSpPr>
          <p:nvPr>
            <p:ph type="ctrTitle"/>
          </p:nvPr>
        </p:nvSpPr>
        <p:spPr>
          <a:xfrm>
            <a:off x="7772400" y="868128"/>
            <a:ext cx="6561089" cy="1297556"/>
          </a:xfrm>
        </p:spPr>
        <p:txBody>
          <a:bodyPr>
            <a:noAutofit/>
          </a:bodyPr>
          <a:lstStyle/>
          <a:p>
            <a:r>
              <a:rPr lang="el" sz="5760" b="1"/>
              <a:t>Ευχαριστίες</a:t>
            </a:r>
          </a:p>
        </p:txBody>
      </p:sp>
      <p:sp>
        <p:nvSpPr>
          <p:cNvPr id="3" name="Text Placeholder 14">
            <a:extLst>
              <a:ext uri="{FF2B5EF4-FFF2-40B4-BE49-F238E27FC236}">
                <a16:creationId xmlns:a16="http://schemas.microsoft.com/office/drawing/2014/main" id="{93D28EA7-99A1-8FAD-E39B-AF6C31772915}"/>
              </a:ext>
            </a:extLst>
          </p:cNvPr>
          <p:cNvSpPr txBox="1">
            <a:spLocks/>
          </p:cNvSpPr>
          <p:nvPr/>
        </p:nvSpPr>
        <p:spPr>
          <a:xfrm>
            <a:off x="7797756" y="2372421"/>
            <a:ext cx="6649764" cy="3083839"/>
          </a:xfr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l" sz="2400" b="0" i="0">
                <a:effectLst/>
              </a:rPr>
              <a:t>Με τη συγχρηματοδότηση της Ευρωπαϊκής Ένωσης. Ωστόσο, οι απόψεις και οι γνώμες που εκφράζονται είναι μόνο του συγγραφέα ή των συγγραφέων και δεν αντικατοπτρίζουν απαραίτητα εκείνες της Ευρωπαϊκής Ένωσης ή του HADEA. Ούτε η Ευρωπαϊκή Ένωση ούτε η χορηγούσα αρχή μπορούν να θεωρηθούν υπεύθυνες για αυτές.</a:t>
            </a:r>
          </a:p>
          <a:p>
            <a:pPr algn="just"/>
            <a:r>
              <a:rPr lang="el" sz="2400" b="0" i="0">
                <a:effectLst/>
              </a:rPr>
              <a:t>Σύμβαση έργου αριθ. 101083594</a:t>
            </a:r>
          </a:p>
        </p:txBody>
      </p:sp>
      <p:grpSp>
        <p:nvGrpSpPr>
          <p:cNvPr id="7" name="Group 6">
            <a:extLst>
              <a:ext uri="{FF2B5EF4-FFF2-40B4-BE49-F238E27FC236}">
                <a16:creationId xmlns:a16="http://schemas.microsoft.com/office/drawing/2014/main" id="{F202EC2E-9D8F-7DB9-DA92-0AA925ACC56A}"/>
              </a:ext>
            </a:extLst>
          </p:cNvPr>
          <p:cNvGrpSpPr/>
          <p:nvPr/>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3C1A5B1E-31DD-9C7E-E79A-AFC9873526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73D5C77E-356B-2B62-196C-2F6DE96B42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pic>
        <p:nvPicPr>
          <p:cNvPr id="10" name="Picture Placeholder 9" descr="Στιγμιότυπο οθόνης μιας εκπαίδευσης υπολογιστή&#10;&#10;Η περιγραφή δημιουργείται αυτόματα">
            <a:extLst>
              <a:ext uri="{FF2B5EF4-FFF2-40B4-BE49-F238E27FC236}">
                <a16:creationId xmlns:a16="http://schemas.microsoft.com/office/drawing/2014/main" id="{BC655B53-FBA0-4F55-E9D2-19239DB6E54B}"/>
              </a:ext>
            </a:extLst>
          </p:cNvPr>
          <p:cNvPicPr>
            <a:picLocks noGrp="1" noChangeAspect="1"/>
          </p:cNvPicPr>
          <p:nvPr>
            <p:ph type="pic" sz="quarter" idx="11"/>
          </p:nvPr>
        </p:nvPicPr>
        <p:blipFill>
          <a:blip r:embed="rId5"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03451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3EBAA-9B33-8094-2DF7-850B022B1914}"/>
              </a:ext>
            </a:extLst>
          </p:cNvPr>
          <p:cNvPicPr>
            <a:picLocks noChangeAspect="1"/>
          </p:cNvPicPr>
          <p:nvPr/>
        </p:nvPicPr>
        <p:blipFill>
          <a:blip r:embed="rId2"/>
          <a:stretch>
            <a:fillRect/>
          </a:stretch>
        </p:blipFill>
        <p:spPr>
          <a:xfrm>
            <a:off x="0" y="0"/>
            <a:ext cx="14630400" cy="8229600"/>
          </a:xfrm>
          <a:prstGeom prst="rect">
            <a:avLst/>
          </a:prstGeom>
        </p:spPr>
      </p:pic>
      <p:sp>
        <p:nvSpPr>
          <p:cNvPr id="2" name="Title 1">
            <a:extLst>
              <a:ext uri="{FF2B5EF4-FFF2-40B4-BE49-F238E27FC236}">
                <a16:creationId xmlns:a16="http://schemas.microsoft.com/office/drawing/2014/main" id="{0A7D6308-F909-DC24-EB9B-CC6AE0653D5D}"/>
              </a:ext>
            </a:extLst>
          </p:cNvPr>
          <p:cNvSpPr>
            <a:spLocks noGrp="1"/>
          </p:cNvSpPr>
          <p:nvPr>
            <p:ph type="title"/>
          </p:nvPr>
        </p:nvSpPr>
        <p:spPr/>
        <p:txBody>
          <a:bodyPr/>
          <a:lstStyle/>
          <a:p>
            <a:r>
              <a:rPr lang="el">
                <a:solidFill>
                  <a:schemeClr val="bg1"/>
                </a:solidFill>
              </a:rPr>
              <a:t>Μέλος;</a:t>
            </a:r>
            <a:endParaRPr lang="en-GB">
              <a:solidFill>
                <a:schemeClr val="bg1"/>
              </a:solidFill>
            </a:endParaRPr>
          </a:p>
        </p:txBody>
      </p:sp>
      <p:sp>
        <p:nvSpPr>
          <p:cNvPr id="3" name="Text Placeholder 2">
            <a:extLst>
              <a:ext uri="{FF2B5EF4-FFF2-40B4-BE49-F238E27FC236}">
                <a16:creationId xmlns:a16="http://schemas.microsoft.com/office/drawing/2014/main" id="{5B3B8C40-2BA5-3D79-4F8B-A237A179244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186C264-69F1-F6E4-50B3-ACF68C876FB0}"/>
              </a:ext>
            </a:extLst>
          </p:cNvPr>
          <p:cNvSpPr>
            <a:spLocks noGrp="1"/>
          </p:cNvSpPr>
          <p:nvPr>
            <p:ph type="sldNum" idx="12"/>
          </p:nvPr>
        </p:nvSpPr>
        <p:spPr/>
        <p:txBody>
          <a:bodyPr/>
          <a:lstStyle/>
          <a:p>
            <a:fld id="{00000000-1234-1234-1234-123412341234}" type="slidenum">
              <a:rPr lang="no" smtClean="0"/>
              <a:pPr/>
              <a:t>20</a:t>
            </a:fld>
            <a:endParaRPr lang="no"/>
          </a:p>
        </p:txBody>
      </p:sp>
      <p:pic>
        <p:nvPicPr>
          <p:cNvPr id="3074" name="Picture 2" descr="Αρχές Cialdini, Gragg και Stajano (Ferreira et al. 2015; Caulkins 2017)">
            <a:extLst>
              <a:ext uri="{FF2B5EF4-FFF2-40B4-BE49-F238E27FC236}">
                <a16:creationId xmlns:a16="http://schemas.microsoft.com/office/drawing/2014/main" id="{5A89827F-ABAA-B4D5-ED3C-D67F59D8C4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8219" y="1783539"/>
            <a:ext cx="8512231" cy="5734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64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4348713" y="7751620"/>
            <a:ext cx="3002232" cy="341632"/>
          </a:xfrm>
          <a:prstGeom prst="rect">
            <a:avLst/>
          </a:prstGeom>
        </p:spPr>
        <p:txBody>
          <a:bodyPr wrap="none">
            <a:spAutoFit/>
          </a:bodyPr>
          <a:lstStyle/>
          <a:p>
            <a:pPr defTabSz="1097280">
              <a:defRPr/>
            </a:pPr>
            <a:r>
              <a:rPr lang="el" sz="1620">
                <a:solidFill>
                  <a:prstClr val="black"/>
                </a:solidFill>
                <a:latin typeface="Aptos" panose="02110004020202020204"/>
              </a:rPr>
              <a:t>https://apwg.org/trendsreports/</a:t>
            </a:r>
          </a:p>
        </p:txBody>
      </p:sp>
      <p:pic>
        <p:nvPicPr>
          <p:cNvPr id="5" name="Bilde 4"/>
          <p:cNvPicPr>
            <a:picLocks noChangeAspect="1"/>
          </p:cNvPicPr>
          <p:nvPr/>
        </p:nvPicPr>
        <p:blipFill>
          <a:blip r:embed="rId3"/>
          <a:stretch>
            <a:fillRect/>
          </a:stretch>
        </p:blipFill>
        <p:spPr>
          <a:xfrm>
            <a:off x="5715399" y="1546404"/>
            <a:ext cx="3447811" cy="3174658"/>
          </a:xfrm>
          <a:prstGeom prst="rect">
            <a:avLst/>
          </a:prstGeom>
        </p:spPr>
      </p:pic>
      <p:pic>
        <p:nvPicPr>
          <p:cNvPr id="6" name="Bilde 5"/>
          <p:cNvPicPr>
            <a:picLocks noChangeAspect="1"/>
          </p:cNvPicPr>
          <p:nvPr/>
        </p:nvPicPr>
        <p:blipFill>
          <a:blip r:embed="rId4"/>
          <a:stretch>
            <a:fillRect/>
          </a:stretch>
        </p:blipFill>
        <p:spPr>
          <a:xfrm>
            <a:off x="7819492" y="4931465"/>
            <a:ext cx="3788364" cy="3126904"/>
          </a:xfrm>
          <a:prstGeom prst="rect">
            <a:avLst/>
          </a:prstGeom>
        </p:spPr>
      </p:pic>
      <p:sp>
        <p:nvSpPr>
          <p:cNvPr id="2" name="Rektangel 1"/>
          <p:cNvSpPr/>
          <p:nvPr/>
        </p:nvSpPr>
        <p:spPr>
          <a:xfrm>
            <a:off x="2076241" y="6643623"/>
            <a:ext cx="5486400" cy="1089529"/>
          </a:xfrm>
          <a:prstGeom prst="rect">
            <a:avLst/>
          </a:prstGeom>
        </p:spPr>
        <p:txBody>
          <a:bodyPr>
            <a:spAutoFit/>
          </a:bodyPr>
          <a:lstStyle/>
          <a:p>
            <a:pPr defTabSz="1097280">
              <a:defRPr/>
            </a:pPr>
            <a:r>
              <a:rPr lang="el" sz="1080">
                <a:solidFill>
                  <a:prstClr val="black"/>
                </a:solidFill>
                <a:latin typeface="Arial" panose="020B0604020202020204" pitchFamily="34" charset="0"/>
              </a:rPr>
              <a:t>Η Ομάδα Εργασίας Anti-Phishing (APWG) ιδρύθηκε το 2003 και είναι μια μη κερδοσκοπική ένωση του κλάδου που επικεντρώνεται στην εξάλειψη της κλοπής ταυτότητας και των απατών που προκύπτουν από το αυξανόμενο πρόβλημα του phishing, του crimeware και της πλαστογράφησης e-mail. Η συμμετοχή είναι ανοιχτή σε ειδικευμένα χρηματοπιστωτικά ιδρύματα, διαδικτυακούς λιανοπωλητές, παρόχους υπηρεσιών διαδικτύου, παρόχους λύσεων, την κοινότητα επιβολής του νόμου, κυβερνητικές υπηρεσίες, πολυμερείς οργανισμούς συνθηκών και ΜΚΟ. Υπάρχουν περισσότερες από 2.000 επιχειρήσεις παγκοσμίως που συμμετέχουν στην APWG.</a:t>
            </a:r>
            <a:endParaRPr lang="nb-NO" sz="1080">
              <a:solidFill>
                <a:prstClr val="black"/>
              </a:solidFill>
              <a:latin typeface="Aptos" panose="02110004020202020204"/>
            </a:endParaRPr>
          </a:p>
        </p:txBody>
      </p:sp>
      <p:sp>
        <p:nvSpPr>
          <p:cNvPr id="8" name="Tittel 1">
            <a:extLst>
              <a:ext uri="{FF2B5EF4-FFF2-40B4-BE49-F238E27FC236}">
                <a16:creationId xmlns:a16="http://schemas.microsoft.com/office/drawing/2014/main" id="{729752D5-D53D-4D54-AE55-63B10F550F97}"/>
              </a:ext>
            </a:extLst>
          </p:cNvPr>
          <p:cNvSpPr>
            <a:spLocks noGrp="1"/>
          </p:cNvSpPr>
          <p:nvPr>
            <p:ph type="title"/>
          </p:nvPr>
        </p:nvSpPr>
        <p:spPr>
          <a:xfrm>
            <a:off x="2830621" y="579883"/>
            <a:ext cx="9464040" cy="516391"/>
          </a:xfrm>
        </p:spPr>
        <p:txBody>
          <a:bodyPr>
            <a:normAutofit fontScale="90000"/>
          </a:bodyPr>
          <a:lstStyle/>
          <a:p>
            <a:r>
              <a:rPr lang="el"/>
              <a:t>Το phishing ως ο πιο κοινός φορέας επίθεσης</a:t>
            </a:r>
            <a:endParaRPr lang="nb-NO"/>
          </a:p>
        </p:txBody>
      </p:sp>
      <p:pic>
        <p:nvPicPr>
          <p:cNvPr id="9" name="Grafik 8">
            <a:extLst>
              <a:ext uri="{FF2B5EF4-FFF2-40B4-BE49-F238E27FC236}">
                <a16:creationId xmlns:a16="http://schemas.microsoft.com/office/drawing/2014/main" id="{83A36956-FB7F-99A9-C25C-4E7EEDD3E17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64931" y="1355349"/>
            <a:ext cx="3090881" cy="3317042"/>
          </a:xfrm>
          <a:prstGeom prst="rect">
            <a:avLst/>
          </a:prstGeom>
        </p:spPr>
      </p:pic>
      <p:pic>
        <p:nvPicPr>
          <p:cNvPr id="11" name="Grafik 10">
            <a:extLst>
              <a:ext uri="{FF2B5EF4-FFF2-40B4-BE49-F238E27FC236}">
                <a16:creationId xmlns:a16="http://schemas.microsoft.com/office/drawing/2014/main" id="{959E2E27-65D8-10F7-19C0-C791EDF54F2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90562" y="2292320"/>
            <a:ext cx="3253171" cy="3991205"/>
          </a:xfrm>
          <a:prstGeom prst="rect">
            <a:avLst/>
          </a:prstGeom>
        </p:spPr>
      </p:pic>
      <p:sp>
        <p:nvSpPr>
          <p:cNvPr id="3" name="Foliennummernplatzhalter 2">
            <a:extLst>
              <a:ext uri="{FF2B5EF4-FFF2-40B4-BE49-F238E27FC236}">
                <a16:creationId xmlns:a16="http://schemas.microsoft.com/office/drawing/2014/main" id="{9E0B5B38-91FF-9D0F-A2E1-3074D23702C4}"/>
              </a:ext>
            </a:extLst>
          </p:cNvPr>
          <p:cNvSpPr>
            <a:spLocks noGrp="1"/>
          </p:cNvSpPr>
          <p:nvPr>
            <p:ph type="sldNum" sz="quarter" idx="12"/>
          </p:nvPr>
        </p:nvSpPr>
        <p:spPr/>
        <p:txBody>
          <a:bodyPr/>
          <a:lstStyle/>
          <a:p>
            <a:pPr defTabSz="1097280">
              <a:defRPr/>
            </a:pPr>
            <a:fld id="{79D199B6-069C-4494-B074-391AD1ED88E0}" type="slidenum">
              <a:rPr lang="de-DE" sz="1440">
                <a:solidFill>
                  <a:prstClr val="black">
                    <a:tint val="82000"/>
                  </a:prstClr>
                </a:solidFill>
                <a:latin typeface="Aptos" panose="02110004020202020204"/>
              </a:rPr>
              <a:pPr defTabSz="1097280">
                <a:defRPr/>
              </a:pPr>
              <a:t>21</a:t>
            </a:fld>
            <a:endParaRPr lang="de-DE" sz="1440">
              <a:solidFill>
                <a:prstClr val="black">
                  <a:tint val="82000"/>
                </a:prstClr>
              </a:solidFill>
              <a:latin typeface="Aptos" panose="02110004020202020204"/>
            </a:endParaRPr>
          </a:p>
        </p:txBody>
      </p:sp>
    </p:spTree>
    <p:extLst>
      <p:ext uri="{BB962C8B-B14F-4D97-AF65-F5344CB8AC3E}">
        <p14:creationId xmlns:p14="http://schemas.microsoft.com/office/powerpoint/2010/main" val="25876761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AB780-52DE-142A-4700-97D21D85320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028275D-ED5E-CE75-C976-67B8420C77AD}"/>
              </a:ext>
            </a:extLst>
          </p:cNvPr>
          <p:cNvSpPr>
            <a:spLocks noGrp="1"/>
          </p:cNvSpPr>
          <p:nvPr>
            <p:ph idx="1"/>
          </p:nvPr>
        </p:nvSpPr>
        <p:spPr/>
        <p:txBody>
          <a:bodyPr>
            <a:normAutofit fontScale="92500" lnSpcReduction="20000"/>
          </a:bodyPr>
          <a:lstStyle/>
          <a:p>
            <a:r>
              <a:rPr lang="el">
                <a:solidFill>
                  <a:srgbClr val="0E0B3D"/>
                </a:solidFill>
                <a:latin typeface="Inter"/>
              </a:rPr>
              <a:t>Οι απόπειρες κοινωνικής μηχανικής μέσω μηνυμάτων ηλεκτρονικού ψαρέματος </a:t>
            </a:r>
            <a:r>
              <a:rPr lang="el" b="1">
                <a:solidFill>
                  <a:srgbClr val="0E0B3D"/>
                </a:solidFill>
                <a:latin typeface="Inter"/>
              </a:rPr>
              <a:t>εκτινάχθηκαν στα 1.76 δισεκατομμύρια,</a:t>
            </a:r>
            <a:r>
              <a:rPr lang="el">
                <a:solidFill>
                  <a:srgbClr val="0E0B3D"/>
                </a:solidFill>
                <a:latin typeface="Inter"/>
              </a:rPr>
              <a:t> σημειώνοντας αύξηση 51% από το 2022. Και το Facebook ήταν η επωνυμία με τις περισσότερες πλαστοπροσωπίες με το 23% των μηνυμάτων ηλεκτρονικού ψαρέματος να αναφέρουν την εταιρεία στη διεύθυνση URL ηλεκτρονικού ψαρέματος</a:t>
            </a:r>
            <a:endParaRPr lang="en-GB"/>
          </a:p>
          <a:p>
            <a:r>
              <a:rPr lang="el" b="0" i="0">
                <a:solidFill>
                  <a:srgbClr val="0E0B3D"/>
                </a:solidFill>
                <a:effectLst/>
                <a:latin typeface="Inter"/>
              </a:rPr>
              <a:t>Περισσότερο από </a:t>
            </a:r>
            <a:r>
              <a:rPr lang="el" b="1" i="0">
                <a:solidFill>
                  <a:srgbClr val="0E0B3D"/>
                </a:solidFill>
                <a:effectLst/>
                <a:latin typeface="Inter"/>
              </a:rPr>
              <a:t>το 30% των μηνυμάτων ηλεκτρονικού ψαρέματος</a:t>
            </a:r>
            <a:r>
              <a:rPr lang="el" b="0" i="0">
                <a:solidFill>
                  <a:srgbClr val="0E0B3D"/>
                </a:solidFill>
                <a:effectLst/>
                <a:latin typeface="Inter"/>
              </a:rPr>
              <a:t> που παραδόθηκαν προέρχονταν από </a:t>
            </a:r>
            <a:r>
              <a:rPr lang="el" b="1" i="0">
                <a:solidFill>
                  <a:srgbClr val="0E0B3D"/>
                </a:solidFill>
                <a:effectLst/>
                <a:latin typeface="Inter"/>
              </a:rPr>
              <a:t>τη Ρωσία</a:t>
            </a:r>
            <a:r>
              <a:rPr lang="el" b="0" i="0">
                <a:solidFill>
                  <a:srgbClr val="0E0B3D"/>
                </a:solidFill>
                <a:effectLst/>
                <a:latin typeface="Inter"/>
              </a:rPr>
              <a:t>.</a:t>
            </a:r>
          </a:p>
          <a:p>
            <a:r>
              <a:rPr lang="el" b="0" i="0">
                <a:solidFill>
                  <a:srgbClr val="0E0B3D"/>
                </a:solidFill>
                <a:effectLst/>
                <a:latin typeface="Inter"/>
              </a:rPr>
              <a:t>Σε αντίθεση με τη δημοφιλή πεποίθηση,</a:t>
            </a:r>
            <a:r>
              <a:rPr lang="el" b="1" i="0">
                <a:solidFill>
                  <a:srgbClr val="0E0B3D"/>
                </a:solidFill>
                <a:effectLst/>
                <a:latin typeface="Inter"/>
              </a:rPr>
              <a:t>οι χρήστες m illennials και Gen-Z είναι πιο πιθανό να πέσουν σε απάτη phishing.</a:t>
            </a:r>
            <a:endParaRPr lang="en-GB">
              <a:solidFill>
                <a:srgbClr val="0E0B3D"/>
              </a:solidFill>
              <a:latin typeface="Inter"/>
            </a:endParaRPr>
          </a:p>
          <a:p>
            <a:r>
              <a:rPr lang="el" b="0" i="0">
                <a:solidFill>
                  <a:srgbClr val="0E0B3D"/>
                </a:solidFill>
                <a:effectLst/>
                <a:latin typeface="Inter"/>
              </a:rPr>
              <a:t>Ο χρόνος που χρειάζεται για να πέσετε σε ένα email ηλεκτρονικού ψαρέματος</a:t>
            </a:r>
            <a:r>
              <a:rPr lang="el" b="1" i="0">
                <a:solidFill>
                  <a:srgbClr val="0E0B3D"/>
                </a:solidFill>
                <a:effectLst/>
                <a:latin typeface="Inter"/>
              </a:rPr>
              <a:t> είναι λιγότερο από 60 δευτερόλεπτα</a:t>
            </a:r>
          </a:p>
          <a:p>
            <a:r>
              <a:rPr lang="el" b="1" i="0">
                <a:solidFill>
                  <a:srgbClr val="0E0B3D"/>
                </a:solidFill>
                <a:effectLst/>
                <a:latin typeface="Inter"/>
              </a:rPr>
              <a:t>Το spear phishing είναι η κύρια αιτία παραβιάσεων δεδομένων</a:t>
            </a:r>
          </a:p>
        </p:txBody>
      </p:sp>
    </p:spTree>
    <p:extLst>
      <p:ext uri="{BB962C8B-B14F-4D97-AF65-F5344CB8AC3E}">
        <p14:creationId xmlns:p14="http://schemas.microsoft.com/office/powerpoint/2010/main" val="1215888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DF0F9-58B5-FB15-C40D-3FA431D14C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E7ABB8-9165-6F66-D0C9-BD82514F0DA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D25CD41-D97A-9EA4-DF85-1CFB44F18952}"/>
              </a:ext>
            </a:extLst>
          </p:cNvPr>
          <p:cNvSpPr>
            <a:spLocks noGrp="1"/>
          </p:cNvSpPr>
          <p:nvPr>
            <p:ph idx="1"/>
          </p:nvPr>
        </p:nvSpPr>
        <p:spPr/>
        <p:txBody>
          <a:bodyPr>
            <a:normAutofit/>
          </a:bodyPr>
          <a:lstStyle/>
          <a:p>
            <a:pPr>
              <a:lnSpc>
                <a:spcPts val="2880"/>
              </a:lnSpc>
              <a:spcAft>
                <a:spcPts val="2880"/>
              </a:spcAft>
            </a:pPr>
            <a:r>
              <a:rPr lang="el" b="1" i="0">
                <a:solidFill>
                  <a:srgbClr val="0E0B3D"/>
                </a:solidFill>
                <a:effectLst/>
                <a:latin typeface="Inter"/>
              </a:rPr>
              <a:t>1 στους 8 υπαλλήλους </a:t>
            </a:r>
            <a:r>
              <a:rPr lang="el" b="0" i="0">
                <a:solidFill>
                  <a:srgbClr val="0E0B3D"/>
                </a:solidFill>
                <a:effectLst/>
                <a:latin typeface="Inter"/>
              </a:rPr>
              <a:t>είναι πιθανό να μοιραστεί κατά λάθος τα διαπιστευτήριά του όταν του ζητηθεί σε ένα μήνυμα ηλεκτρονικού ψαρέματος.</a:t>
            </a:r>
          </a:p>
          <a:p>
            <a:pPr>
              <a:lnSpc>
                <a:spcPts val="2880"/>
              </a:lnSpc>
              <a:spcAft>
                <a:spcPts val="2880"/>
              </a:spcAft>
            </a:pPr>
            <a:r>
              <a:rPr lang="el" b="0" i="0">
                <a:solidFill>
                  <a:srgbClr val="0E0B3D"/>
                </a:solidFill>
                <a:effectLst/>
                <a:latin typeface="Inter"/>
              </a:rPr>
              <a:t>Πριν από το 2019, </a:t>
            </a:r>
            <a:r>
              <a:rPr lang="el" b="1" i="0">
                <a:solidFill>
                  <a:srgbClr val="0E0B3D"/>
                </a:solidFill>
                <a:effectLst/>
                <a:latin typeface="Inter"/>
              </a:rPr>
              <a:t>το 65% των επιτιθέμενων</a:t>
            </a:r>
            <a:r>
              <a:rPr lang="el" b="0" i="0">
                <a:solidFill>
                  <a:srgbClr val="0E0B3D"/>
                </a:solidFill>
                <a:effectLst/>
                <a:latin typeface="Inter"/>
              </a:rPr>
              <a:t> χρησιμοποιούσαν το spear phishing ως κύριο φορέα μόλυνσης. </a:t>
            </a:r>
          </a:p>
          <a:p>
            <a:pPr>
              <a:lnSpc>
                <a:spcPts val="2880"/>
              </a:lnSpc>
              <a:spcAft>
                <a:spcPts val="2880"/>
              </a:spcAft>
            </a:pPr>
            <a:r>
              <a:rPr lang="el" b="0" i="0">
                <a:solidFill>
                  <a:srgbClr val="0E0B3D"/>
                </a:solidFill>
                <a:effectLst/>
                <a:latin typeface="Inter"/>
              </a:rPr>
              <a:t>97% των ανθρώπων. Σε παγκόσμιο επίπεδο, δεν είναι δυνατή η αναγνώριση ενός εξελιγμένου ηλεκτρονικού ταχυδρομείου ηλεκτρονικού ψαρέματος</a:t>
            </a:r>
          </a:p>
        </p:txBody>
      </p:sp>
    </p:spTree>
    <p:extLst>
      <p:ext uri="{BB962C8B-B14F-4D97-AF65-F5344CB8AC3E}">
        <p14:creationId xmlns:p14="http://schemas.microsoft.com/office/powerpoint/2010/main" val="329071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F85D9-13D2-4F44-48C4-0AF71B07A96F}"/>
              </a:ext>
            </a:extLst>
          </p:cNvPr>
          <p:cNvSpPr>
            <a:spLocks noGrp="1"/>
          </p:cNvSpPr>
          <p:nvPr>
            <p:ph type="title"/>
          </p:nvPr>
        </p:nvSpPr>
        <p:spPr/>
        <p:txBody>
          <a:bodyPr/>
          <a:lstStyle/>
          <a:p>
            <a:r>
              <a:rPr lang="el"/>
              <a:t>Ρικ... Παλιοί αριθμοί – πρέπει να γινόμαστε καλύτεροι</a:t>
            </a:r>
            <a:endParaRPr lang="en-GB"/>
          </a:p>
        </p:txBody>
      </p:sp>
      <p:sp>
        <p:nvSpPr>
          <p:cNvPr id="3" name="Content Placeholder 2">
            <a:extLst>
              <a:ext uri="{FF2B5EF4-FFF2-40B4-BE49-F238E27FC236}">
                <a16:creationId xmlns:a16="http://schemas.microsoft.com/office/drawing/2014/main" id="{0AE32C4C-01B0-8B3D-6FA0-1396C6BED425}"/>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79782BF5-F664-F273-49C0-23FA3E69D168}"/>
              </a:ext>
            </a:extLst>
          </p:cNvPr>
          <p:cNvPicPr>
            <a:picLocks noChangeAspect="1"/>
          </p:cNvPicPr>
          <p:nvPr/>
        </p:nvPicPr>
        <p:blipFill>
          <a:blip r:embed="rId2"/>
          <a:stretch>
            <a:fillRect/>
          </a:stretch>
        </p:blipFill>
        <p:spPr>
          <a:xfrm>
            <a:off x="729720" y="1749609"/>
            <a:ext cx="12894840" cy="5510029"/>
          </a:xfrm>
          <a:prstGeom prst="rect">
            <a:avLst/>
          </a:prstGeom>
        </p:spPr>
      </p:pic>
    </p:spTree>
    <p:extLst>
      <p:ext uri="{BB962C8B-B14F-4D97-AF65-F5344CB8AC3E}">
        <p14:creationId xmlns:p14="http://schemas.microsoft.com/office/powerpoint/2010/main" val="381214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Ένα διάγραμμα ενός τύπου μηχανικής&#10;&#10;Το περιεχόμενο που δημιουργείται από AI μπορεί να είναι λανθασμένο.">
            <a:extLst>
              <a:ext uri="{FF2B5EF4-FFF2-40B4-BE49-F238E27FC236}">
                <a16:creationId xmlns:a16="http://schemas.microsoft.com/office/drawing/2014/main" id="{75A1EB25-E6D9-0B5A-40A7-319006C022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76117" y="548640"/>
            <a:ext cx="9478166" cy="7132320"/>
          </a:xfrm>
          <a:prstGeom prst="rect">
            <a:avLst/>
          </a:prstGeom>
        </p:spPr>
      </p:pic>
      <p:pic>
        <p:nvPicPr>
          <p:cNvPr id="5" name="Picture 2" descr="Τεχνολογικό Πανεπιστήμιο του Ταλίν - Βικιπαίδεια">
            <a:extLst>
              <a:ext uri="{FF2B5EF4-FFF2-40B4-BE49-F238E27FC236}">
                <a16:creationId xmlns:a16="http://schemas.microsoft.com/office/drawing/2014/main" id="{A783B8A9-1BE0-0120-E763-D01490EBE0F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1830"/>
          <a:stretch/>
        </p:blipFill>
        <p:spPr bwMode="auto">
          <a:xfrm>
            <a:off x="12765898" y="7314040"/>
            <a:ext cx="1864502" cy="895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17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C5977-C581-979C-467A-110533FE9373}"/>
              </a:ext>
            </a:extLst>
          </p:cNvPr>
          <p:cNvSpPr>
            <a:spLocks noGrp="1"/>
          </p:cNvSpPr>
          <p:nvPr>
            <p:ph type="title"/>
          </p:nvPr>
        </p:nvSpPr>
        <p:spPr/>
        <p:txBody>
          <a:bodyPr/>
          <a:lstStyle/>
          <a:p>
            <a:r>
              <a:rPr lang="el"/>
              <a:t>Δείξε μου τα χρήματα</a:t>
            </a:r>
            <a:endParaRPr lang="en-GB"/>
          </a:p>
        </p:txBody>
      </p:sp>
      <p:sp>
        <p:nvSpPr>
          <p:cNvPr id="3" name="Text Placeholder 2">
            <a:extLst>
              <a:ext uri="{FF2B5EF4-FFF2-40B4-BE49-F238E27FC236}">
                <a16:creationId xmlns:a16="http://schemas.microsoft.com/office/drawing/2014/main" id="{61EF0B0D-96B9-BF71-386C-27F2CA5E2B4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CC01F3A-790F-B35D-F928-87745B537405}"/>
              </a:ext>
            </a:extLst>
          </p:cNvPr>
          <p:cNvSpPr>
            <a:spLocks noGrp="1"/>
          </p:cNvSpPr>
          <p:nvPr>
            <p:ph type="sldNum" idx="12"/>
          </p:nvPr>
        </p:nvSpPr>
        <p:spPr/>
        <p:txBody>
          <a:bodyPr/>
          <a:lstStyle/>
          <a:p>
            <a:fld id="{00000000-1234-1234-1234-123412341234}" type="slidenum">
              <a:rPr lang="no" smtClean="0"/>
              <a:pPr/>
              <a:t>26</a:t>
            </a:fld>
            <a:endParaRPr lang="no"/>
          </a:p>
        </p:txBody>
      </p:sp>
      <p:pic>
        <p:nvPicPr>
          <p:cNvPr id="6" name="Picture 5">
            <a:extLst>
              <a:ext uri="{FF2B5EF4-FFF2-40B4-BE49-F238E27FC236}">
                <a16:creationId xmlns:a16="http://schemas.microsoft.com/office/drawing/2014/main" id="{8A227A57-722D-0057-9A3D-1091A59CB171}"/>
              </a:ext>
            </a:extLst>
          </p:cNvPr>
          <p:cNvPicPr>
            <a:picLocks noChangeAspect="1"/>
          </p:cNvPicPr>
          <p:nvPr/>
        </p:nvPicPr>
        <p:blipFill>
          <a:blip r:embed="rId2"/>
          <a:stretch>
            <a:fillRect/>
          </a:stretch>
        </p:blipFill>
        <p:spPr>
          <a:xfrm>
            <a:off x="498720" y="1843960"/>
            <a:ext cx="10048373" cy="3075100"/>
          </a:xfrm>
          <a:prstGeom prst="rect">
            <a:avLst/>
          </a:prstGeom>
        </p:spPr>
      </p:pic>
      <p:pic>
        <p:nvPicPr>
          <p:cNvPr id="9218" name="Picture 2" descr="Κόστος και συχνότητα παραβίασης δεδομένων από φορέα αρχικής επίθεσης το 2023">
            <a:extLst>
              <a:ext uri="{FF2B5EF4-FFF2-40B4-BE49-F238E27FC236}">
                <a16:creationId xmlns:a16="http://schemas.microsoft.com/office/drawing/2014/main" id="{F452FD1B-EDF0-7FE0-4FF7-5698F9FE7F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6421" y="660605"/>
            <a:ext cx="11178499" cy="742992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Στατιστικά ηλεκτρονικού ψαρέματος IC3 Το FBI αναφέρει απώλειες καταγγελιών πέντε ετών">
            <a:extLst>
              <a:ext uri="{FF2B5EF4-FFF2-40B4-BE49-F238E27FC236}">
                <a16:creationId xmlns:a16="http://schemas.microsoft.com/office/drawing/2014/main" id="{42EFE7EC-AEB6-FB46-1C61-3D33707FEB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7875" y="712040"/>
            <a:ext cx="10967046" cy="7561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06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wipe(down)">
                                      <p:cBhvr>
                                        <p:cTn id="12" dur="500"/>
                                        <p:tgtEl>
                                          <p:spTgt spid="921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220"/>
                                        </p:tgtEl>
                                        <p:attrNameLst>
                                          <p:attrName>style.visibility</p:attrName>
                                        </p:attrNameLst>
                                      </p:cBhvr>
                                      <p:to>
                                        <p:strVal val="visible"/>
                                      </p:to>
                                    </p:set>
                                    <p:animEffect transition="in" filter="randombar(horizontal)">
                                      <p:cBhvr>
                                        <p:cTn id="17"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89E0C2-F7F3-F420-A235-44CB1E5F1066}"/>
              </a:ext>
            </a:extLst>
          </p:cNvPr>
          <p:cNvPicPr>
            <a:picLocks noChangeAspect="1"/>
          </p:cNvPicPr>
          <p:nvPr/>
        </p:nvPicPr>
        <p:blipFill>
          <a:blip r:embed="rId3"/>
          <a:srcRect l="26569" r="20711" b="-1"/>
          <a:stretch/>
        </p:blipFill>
        <p:spPr>
          <a:xfrm>
            <a:off x="24" y="12"/>
            <a:ext cx="6499836" cy="8229588"/>
          </a:xfrm>
          <a:prstGeom prst="rect">
            <a:avLst/>
          </a:prstGeom>
          <a:noFill/>
          <a:effectLst/>
        </p:spPr>
      </p:pic>
      <p:sp>
        <p:nvSpPr>
          <p:cNvPr id="4" name="Slide Number Placeholder 3">
            <a:extLst>
              <a:ext uri="{FF2B5EF4-FFF2-40B4-BE49-F238E27FC236}">
                <a16:creationId xmlns:a16="http://schemas.microsoft.com/office/drawing/2014/main" id="{D33F61D3-3BAA-8E5E-2369-C8AE1EABC848}"/>
              </a:ext>
            </a:extLst>
          </p:cNvPr>
          <p:cNvSpPr>
            <a:spLocks noGrp="1"/>
          </p:cNvSpPr>
          <p:nvPr>
            <p:ph type="sldNum" sz="quarter" idx="4"/>
          </p:nvPr>
        </p:nvSpPr>
        <p:spPr>
          <a:xfrm>
            <a:off x="13859123" y="7761964"/>
            <a:ext cx="532738" cy="438150"/>
          </a:xfrm>
        </p:spPr>
        <p:txBody>
          <a:bodyPr anchor="ctr">
            <a:normAutofit/>
          </a:bodyPr>
          <a:lstStyle/>
          <a:p>
            <a:pPr>
              <a:spcAft>
                <a:spcPts val="720"/>
              </a:spcAft>
            </a:pPr>
            <a:fld id="{00000000-1234-1234-1234-123412341234}" type="slidenum">
              <a:rPr lang="no" smtClean="0"/>
              <a:pPr>
                <a:spcAft>
                  <a:spcPts val="720"/>
                </a:spcAft>
              </a:pPr>
              <a:t>27</a:t>
            </a:fld>
            <a:endParaRPr lang="no"/>
          </a:p>
        </p:txBody>
      </p:sp>
      <p:pic>
        <p:nvPicPr>
          <p:cNvPr id="8194" name="Picture 2" descr="Κορυφαίοι 20 τρόποι για να σταματήσετε τις επιθέσεις ηλεκτρονικού ψαρέματος - Kratikal Blogs">
            <a:extLst>
              <a:ext uri="{FF2B5EF4-FFF2-40B4-BE49-F238E27FC236}">
                <a16:creationId xmlns:a16="http://schemas.microsoft.com/office/drawing/2014/main" id="{2DC3C0C2-40FF-FB4F-EC0F-FD11A29D4C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847" r="4" b="4"/>
          <a:stretch/>
        </p:blipFill>
        <p:spPr bwMode="auto">
          <a:xfrm>
            <a:off x="7474949" y="1882716"/>
            <a:ext cx="6816437" cy="5612440"/>
          </a:xfrm>
          <a:prstGeom prst="rect">
            <a:avLst/>
          </a:prstGeom>
          <a:solidFill>
            <a:srgbClr val="FFFFFF"/>
          </a:solidFill>
        </p:spPr>
      </p:pic>
      <p:sp>
        <p:nvSpPr>
          <p:cNvPr id="8199" name="Title 4">
            <a:extLst>
              <a:ext uri="{FF2B5EF4-FFF2-40B4-BE49-F238E27FC236}">
                <a16:creationId xmlns:a16="http://schemas.microsoft.com/office/drawing/2014/main" id="{DAE8AC70-11A5-547D-3F4E-302C13628EE1}"/>
              </a:ext>
            </a:extLst>
          </p:cNvPr>
          <p:cNvSpPr>
            <a:spLocks noGrp="1"/>
          </p:cNvSpPr>
          <p:nvPr>
            <p:ph type="title"/>
          </p:nvPr>
        </p:nvSpPr>
        <p:spPr>
          <a:xfrm>
            <a:off x="7315199" y="734444"/>
            <a:ext cx="7076662" cy="1061086"/>
          </a:xfrm>
        </p:spPr>
        <p:txBody>
          <a:bodyPr/>
          <a:lstStyle/>
          <a:p>
            <a:r>
              <a:rPr lang="el"/>
              <a:t>Ηλεκτρονικό ψάρεμα</a:t>
            </a:r>
          </a:p>
        </p:txBody>
      </p:sp>
    </p:spTree>
    <p:extLst>
      <p:ext uri="{BB962C8B-B14F-4D97-AF65-F5344CB8AC3E}">
        <p14:creationId xmlns:p14="http://schemas.microsoft.com/office/powerpoint/2010/main" val="33992280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3635E-2379-D3F1-A39E-2EB97ECB1851}"/>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4953F4AD-9DAF-8372-7734-08319D90DB7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EE7E546-CB65-FC19-CFA7-96EFEEF5B2A4}"/>
              </a:ext>
            </a:extLst>
          </p:cNvPr>
          <p:cNvSpPr>
            <a:spLocks noGrp="1"/>
          </p:cNvSpPr>
          <p:nvPr>
            <p:ph type="sldNum" idx="12"/>
          </p:nvPr>
        </p:nvSpPr>
        <p:spPr/>
        <p:txBody>
          <a:bodyPr/>
          <a:lstStyle/>
          <a:p>
            <a:fld id="{00000000-1234-1234-1234-123412341234}" type="slidenum">
              <a:rPr lang="no" smtClean="0"/>
              <a:pPr/>
              <a:t>28</a:t>
            </a:fld>
            <a:endParaRPr lang="no"/>
          </a:p>
        </p:txBody>
      </p:sp>
      <p:pic>
        <p:nvPicPr>
          <p:cNvPr id="4098" name="Picture 2" descr="Spear Phishing εναντίον Phishing: Βασικές διαφορές και ομοιότητες - Spiceworks">
            <a:extLst>
              <a:ext uri="{FF2B5EF4-FFF2-40B4-BE49-F238E27FC236}">
                <a16:creationId xmlns:a16="http://schemas.microsoft.com/office/drawing/2014/main" id="{900AC7B6-E55E-B0BE-BF41-00528C9868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529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3"/>
          <p:cNvSpPr txBox="1">
            <a:spLocks noGrp="1"/>
          </p:cNvSpPr>
          <p:nvPr>
            <p:ph type="title"/>
          </p:nvPr>
        </p:nvSpPr>
        <p:spPr>
          <a:xfrm>
            <a:off x="757123" y="767424"/>
            <a:ext cx="4114800" cy="2062886"/>
          </a:xfrm>
          <a:prstGeom prst="rect">
            <a:avLst/>
          </a:prstGeom>
        </p:spPr>
        <p:txBody>
          <a:bodyPr spcFirstLastPara="1" vert="horz" wrap="square" lIns="146304" tIns="73152" rIns="146304" bIns="73152" rtlCol="0" anchor="b" anchorCtr="0">
            <a:normAutofit fontScale="90000"/>
          </a:bodyPr>
          <a:lstStyle/>
          <a:p>
            <a:pPr defTabSz="1463004">
              <a:spcBef>
                <a:spcPct val="0"/>
              </a:spcBef>
            </a:pPr>
            <a:r>
              <a:rPr lang="el" sz="6560"/>
              <a:t>Ηλεκτρονικό ψάρεμα</a:t>
            </a:r>
          </a:p>
        </p:txBody>
      </p:sp>
      <p:sp>
        <p:nvSpPr>
          <p:cNvPr id="186" name="Google Shape;186;p33"/>
          <p:cNvSpPr txBox="1">
            <a:spLocks noGrp="1"/>
          </p:cNvSpPr>
          <p:nvPr>
            <p:ph type="body" idx="1"/>
          </p:nvPr>
        </p:nvSpPr>
        <p:spPr>
          <a:xfrm>
            <a:off x="757123" y="3368650"/>
            <a:ext cx="4114800" cy="4092854"/>
          </a:xfrm>
          <a:prstGeom prst="rect">
            <a:avLst/>
          </a:prstGeom>
        </p:spPr>
        <p:txBody>
          <a:bodyPr spcFirstLastPara="1" vert="horz" wrap="square" lIns="146304" tIns="73152" rIns="146304" bIns="73152" rtlCol="0" anchor="t" anchorCtr="0">
            <a:normAutofit/>
          </a:bodyPr>
          <a:lstStyle/>
          <a:p>
            <a:pPr marL="0" indent="-365750" defTabSz="1463004">
              <a:buFont typeface="Arial" panose="020B0604020202020204" pitchFamily="34" charset="0"/>
              <a:buChar char="•"/>
            </a:pPr>
            <a:r>
              <a:rPr lang="el" sz="2720"/>
              <a:t>Ομοιότητα</a:t>
            </a:r>
          </a:p>
          <a:p>
            <a:pPr marL="0" indent="-365750" defTabSz="1463004">
              <a:spcBef>
                <a:spcPts val="2560"/>
              </a:spcBef>
              <a:buFont typeface="Arial" panose="020B0604020202020204" pitchFamily="34" charset="0"/>
              <a:buChar char="•"/>
            </a:pPr>
            <a:r>
              <a:rPr lang="el" sz="2720"/>
              <a:t>Εξοικείωση</a:t>
            </a:r>
          </a:p>
        </p:txBody>
      </p:sp>
      <p:pic>
        <p:nvPicPr>
          <p:cNvPr id="187" name="Google Shape;187;p33"/>
          <p:cNvPicPr preferRelativeResize="0"/>
          <p:nvPr/>
        </p:nvPicPr>
        <p:blipFill>
          <a:blip r:embed="rId3" cstate="email">
            <a:extLst>
              <a:ext uri="{28A0092B-C50C-407E-A947-70E740481C1C}">
                <a14:useLocalDpi xmlns:a14="http://schemas.microsoft.com/office/drawing/2010/main"/>
              </a:ext>
            </a:extLst>
          </a:blip>
          <a:stretch>
            <a:fillRect/>
          </a:stretch>
        </p:blipFill>
        <p:spPr>
          <a:xfrm>
            <a:off x="5683031" y="768097"/>
            <a:ext cx="8631810" cy="695546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87"/>
                                        </p:tgtEl>
                                        <p:attrNameLst>
                                          <p:attrName>style.visibility</p:attrName>
                                        </p:attrNameLst>
                                      </p:cBhvr>
                                      <p:to>
                                        <p:strVal val="visible"/>
                                      </p:to>
                                    </p:set>
                                    <p:animEffect transition="in" filter="fade">
                                      <p:cBhvr>
                                        <p:cTn id="15" dur="1000"/>
                                        <p:tgtEl>
                                          <p:spTgt spid="187"/>
                                        </p:tgtEl>
                                      </p:cBhvr>
                                    </p:animEffect>
                                    <p:anim calcmode="lin" valueType="num">
                                      <p:cBhvr>
                                        <p:cTn id="16" dur="1000" fill="hold"/>
                                        <p:tgtEl>
                                          <p:spTgt spid="187"/>
                                        </p:tgtEl>
                                        <p:attrNameLst>
                                          <p:attrName>ppt_x</p:attrName>
                                        </p:attrNameLst>
                                      </p:cBhvr>
                                      <p:tavLst>
                                        <p:tav tm="0">
                                          <p:val>
                                            <p:strVal val="#ppt_x"/>
                                          </p:val>
                                        </p:tav>
                                        <p:tav tm="100000">
                                          <p:val>
                                            <p:strVal val="#ppt_x"/>
                                          </p:val>
                                        </p:tav>
                                      </p:tavLst>
                                    </p:anim>
                                    <p:anim calcmode="lin" valueType="num">
                                      <p:cBhvr>
                                        <p:cTn id="17" dur="1000" fill="hold"/>
                                        <p:tgtEl>
                                          <p:spTgt spid="1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A87B3-0A27-4EE9-979E-B69581E476F0}"/>
              </a:ext>
            </a:extLst>
          </p:cNvPr>
          <p:cNvSpPr>
            <a:spLocks noGrp="1"/>
          </p:cNvSpPr>
          <p:nvPr>
            <p:ph type="title"/>
          </p:nvPr>
        </p:nvSpPr>
        <p:spPr/>
        <p:txBody>
          <a:bodyPr rtlCol="0"/>
          <a:lstStyle/>
          <a:p>
            <a:pPr rtl="0"/>
            <a:r>
              <a:rPr lang="el" dirty="0"/>
              <a:t>Ατζέντα</a:t>
            </a:r>
          </a:p>
        </p:txBody>
      </p:sp>
      <p:pic>
        <p:nvPicPr>
          <p:cNvPr id="8" name="Picture Placeholder 7">
            <a:extLst>
              <a:ext uri="{FF2B5EF4-FFF2-40B4-BE49-F238E27FC236}">
                <a16:creationId xmlns:a16="http://schemas.microsoft.com/office/drawing/2014/main" id="{BB76F5AB-0940-46E1-85F9-6A870D7D04C9}"/>
              </a:ext>
            </a:extLst>
          </p:cNvPr>
          <p:cNvPicPr>
            <a:picLocks noGrp="1" noChangeAspect="1"/>
          </p:cNvPicPr>
          <p:nvPr>
            <p:ph type="pic" sz="quarter" idx="13"/>
          </p:nvPr>
        </p:nvPicPr>
        <p:blipFill rotWithShape="1">
          <a:blip r:embed="rId3"/>
          <a:srcRect l="22089" r="22089"/>
          <a:stretch/>
        </p:blipFill>
        <p:spPr/>
      </p:pic>
      <p:sp>
        <p:nvSpPr>
          <p:cNvPr id="6" name="Text Placeholder 5">
            <a:extLst>
              <a:ext uri="{FF2B5EF4-FFF2-40B4-BE49-F238E27FC236}">
                <a16:creationId xmlns:a16="http://schemas.microsoft.com/office/drawing/2014/main" id="{F3C89A40-EEAA-43AB-9A3A-B2CFDE450F1B}"/>
              </a:ext>
            </a:extLst>
          </p:cNvPr>
          <p:cNvSpPr>
            <a:spLocks noGrp="1"/>
          </p:cNvSpPr>
          <p:nvPr>
            <p:ph type="body" sz="quarter" idx="15"/>
          </p:nvPr>
        </p:nvSpPr>
        <p:spPr/>
        <p:txBody>
          <a:bodyPr rtlCol="0"/>
          <a:lstStyle/>
          <a:p>
            <a:pPr rtl="0"/>
            <a:r>
              <a:rPr lang="en-US" dirty="0"/>
              <a:t>OSINT</a:t>
            </a:r>
            <a:endParaRPr lang="el" dirty="0"/>
          </a:p>
          <a:p>
            <a:pPr rtl="0"/>
            <a:r>
              <a:rPr lang="el" dirty="0"/>
              <a:t>Σκοτεινά μοτίβα</a:t>
            </a:r>
          </a:p>
          <a:p>
            <a:pPr rtl="0"/>
            <a:r>
              <a:rPr lang="el" dirty="0"/>
              <a:t>Εκτίμηση</a:t>
            </a:r>
            <a:endParaRPr lang="en-GB" dirty="0"/>
          </a:p>
          <a:p>
            <a:pPr rtl="0"/>
            <a:r>
              <a:rPr lang="el" dirty="0"/>
              <a:t>Θεωρητικές πτυχές</a:t>
            </a:r>
          </a:p>
          <a:p>
            <a:pPr rtl="0"/>
            <a:r>
              <a:rPr lang="el" dirty="0"/>
              <a:t>Έρευνα</a:t>
            </a:r>
          </a:p>
          <a:p>
            <a:pPr rtl="0"/>
            <a:r>
              <a:rPr lang="el" dirty="0"/>
              <a:t>Μελέτη περίπτωσης!!</a:t>
            </a:r>
          </a:p>
        </p:txBody>
      </p:sp>
      <p:sp>
        <p:nvSpPr>
          <p:cNvPr id="7" name="Slide Number Placeholder 6">
            <a:extLst>
              <a:ext uri="{FF2B5EF4-FFF2-40B4-BE49-F238E27FC236}">
                <a16:creationId xmlns:a16="http://schemas.microsoft.com/office/drawing/2014/main" id="{F29F8048-1E86-48F4-B246-D2F8C54B7EB1}"/>
              </a:ext>
            </a:extLst>
          </p:cNvPr>
          <p:cNvSpPr>
            <a:spLocks noGrp="1"/>
          </p:cNvSpPr>
          <p:nvPr>
            <p:ph type="sldNum" sz="quarter" idx="12"/>
          </p:nvPr>
        </p:nvSpPr>
        <p:spPr/>
        <p:txBody>
          <a:bodyPr rtlCol="0"/>
          <a:lstStyle/>
          <a:p>
            <a:pPr rtl="0"/>
            <a:fld id="{8C2E478F-E849-4A8C-AF1F-CBCC78A7CBFA}" type="slidenum">
              <a:rPr lang="en-GB" smtClean="0"/>
              <a:pPr rtl="0"/>
              <a:t>3</a:t>
            </a:fld>
            <a:endParaRPr lang="en-GB"/>
          </a:p>
        </p:txBody>
      </p:sp>
    </p:spTree>
    <p:extLst>
      <p:ext uri="{BB962C8B-B14F-4D97-AF65-F5344CB8AC3E}">
        <p14:creationId xmlns:p14="http://schemas.microsoft.com/office/powerpoint/2010/main" val="14260910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21"/>
          <p:cNvSpPr txBox="1">
            <a:spLocks noGrp="1"/>
          </p:cNvSpPr>
          <p:nvPr>
            <p:ph type="body" idx="1"/>
          </p:nvPr>
        </p:nvSpPr>
        <p:spPr>
          <a:xfrm>
            <a:off x="619026" y="768109"/>
            <a:ext cx="3922685" cy="4066560"/>
          </a:xfrm>
          <a:prstGeom prst="rect">
            <a:avLst/>
          </a:prstGeom>
        </p:spPr>
        <p:txBody>
          <a:bodyPr spcFirstLastPara="1" vert="horz" wrap="square" lIns="146280" tIns="146280" rIns="146280" bIns="146280" rtlCol="0" anchor="t" anchorCtr="0">
            <a:normAutofit fontScale="92500" lnSpcReduction="10000"/>
          </a:bodyPr>
          <a:lstStyle/>
          <a:p>
            <a:pPr marL="0" indent="0">
              <a:spcAft>
                <a:spcPts val="1920"/>
              </a:spcAft>
              <a:buNone/>
            </a:pPr>
            <a:r>
              <a:rPr lang="el"/>
              <a:t>Η επίθεση ransomware WannaCry το 2017 έπληξε 230.000 υπολογιστές σε 150 χώρες χρησιμοποιώντας ένα ξεπερασμένο λειτουργικό σύστημα</a:t>
            </a:r>
            <a:endParaRPr/>
          </a:p>
        </p:txBody>
      </p:sp>
      <p:pic>
        <p:nvPicPr>
          <p:cNvPr id="329" name="Google Shape;329;p21"/>
          <p:cNvPicPr preferRelativeResize="0"/>
          <p:nvPr/>
        </p:nvPicPr>
        <p:blipFill>
          <a:blip r:embed="rId3">
            <a:alphaModFix/>
          </a:blip>
          <a:stretch>
            <a:fillRect/>
          </a:stretch>
        </p:blipFill>
        <p:spPr>
          <a:xfrm>
            <a:off x="5104949" y="522356"/>
            <a:ext cx="9144000" cy="6903720"/>
          </a:xfrm>
          <a:prstGeom prst="rect">
            <a:avLst/>
          </a:prstGeom>
          <a:noFill/>
          <a:ln>
            <a:noFill/>
          </a:ln>
        </p:spPr>
      </p:pic>
      <p:pic>
        <p:nvPicPr>
          <p:cNvPr id="2" name="Picture 1">
            <a:extLst>
              <a:ext uri="{FF2B5EF4-FFF2-40B4-BE49-F238E27FC236}">
                <a16:creationId xmlns:a16="http://schemas.microsoft.com/office/drawing/2014/main" id="{ABBCA01E-FCD0-AF54-23F0-E5131EE98119}"/>
              </a:ext>
            </a:extLst>
          </p:cNvPr>
          <p:cNvPicPr>
            <a:picLocks noChangeAspect="1"/>
          </p:cNvPicPr>
          <p:nvPr/>
        </p:nvPicPr>
        <p:blipFill>
          <a:blip r:embed="rId4"/>
          <a:stretch>
            <a:fillRect/>
          </a:stretch>
        </p:blipFill>
        <p:spPr>
          <a:xfrm>
            <a:off x="266630" y="3023106"/>
            <a:ext cx="4821077" cy="4152124"/>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EA94B-B0DF-F24D-0EFD-D4ADB81AB8A1}"/>
              </a:ext>
            </a:extLst>
          </p:cNvPr>
          <p:cNvSpPr>
            <a:spLocks noGrp="1"/>
          </p:cNvSpPr>
          <p:nvPr>
            <p:ph type="title"/>
          </p:nvPr>
        </p:nvSpPr>
        <p:spPr/>
        <p:txBody>
          <a:bodyPr/>
          <a:lstStyle/>
          <a:p>
            <a:pPr algn="l"/>
            <a:r>
              <a:rPr lang="el"/>
              <a:t>Ψάρεμα με Δόρυ</a:t>
            </a:r>
            <a:endParaRPr lang="en-GB"/>
          </a:p>
        </p:txBody>
      </p:sp>
      <p:sp>
        <p:nvSpPr>
          <p:cNvPr id="3" name="Text Placeholder 2">
            <a:extLst>
              <a:ext uri="{FF2B5EF4-FFF2-40B4-BE49-F238E27FC236}">
                <a16:creationId xmlns:a16="http://schemas.microsoft.com/office/drawing/2014/main" id="{08939BF7-E700-FA20-86A1-45896FFB2AB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ECCDF0A-19E6-0AE3-47E0-6897AB3B69AC}"/>
              </a:ext>
            </a:extLst>
          </p:cNvPr>
          <p:cNvSpPr>
            <a:spLocks noGrp="1"/>
          </p:cNvSpPr>
          <p:nvPr>
            <p:ph type="sldNum" idx="12"/>
          </p:nvPr>
        </p:nvSpPr>
        <p:spPr/>
        <p:txBody>
          <a:bodyPr/>
          <a:lstStyle/>
          <a:p>
            <a:fld id="{00000000-1234-1234-1234-123412341234}" type="slidenum">
              <a:rPr lang="no" smtClean="0"/>
              <a:pPr/>
              <a:t>31</a:t>
            </a:fld>
            <a:endParaRPr lang="no"/>
          </a:p>
        </p:txBody>
      </p:sp>
      <p:pic>
        <p:nvPicPr>
          <p:cNvPr id="1026" name="Picture 2" descr="Ξέρετε πώς να αναγνωρίζετε τα μηνύματα ηλεκτρονικού ψαρέματος – ένας ερευνητής κυβερνοασφάλειας εξηγεί πώς να εμπιστεύεστε το ένστικτό σας για να αποτρέψετε τις επιθέσεις">
            <a:extLst>
              <a:ext uri="{FF2B5EF4-FFF2-40B4-BE49-F238E27FC236}">
                <a16:creationId xmlns:a16="http://schemas.microsoft.com/office/drawing/2014/main" id="{64E7ADD5-5B58-C431-8FEA-705AA093E2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6305" y="0"/>
            <a:ext cx="9904096" cy="8229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2B6C0D0-B7EA-AF28-9A01-63E75D629E39}"/>
              </a:ext>
            </a:extLst>
          </p:cNvPr>
          <p:cNvPicPr>
            <a:picLocks noChangeAspect="1"/>
          </p:cNvPicPr>
          <p:nvPr/>
        </p:nvPicPr>
        <p:blipFill>
          <a:blip r:embed="rId4"/>
          <a:stretch>
            <a:fillRect/>
          </a:stretch>
        </p:blipFill>
        <p:spPr>
          <a:xfrm>
            <a:off x="196547" y="3378755"/>
            <a:ext cx="4821077" cy="4152124"/>
          </a:xfrm>
          <a:prstGeom prst="rect">
            <a:avLst/>
          </a:prstGeom>
        </p:spPr>
      </p:pic>
    </p:spTree>
    <p:extLst>
      <p:ext uri="{BB962C8B-B14F-4D97-AF65-F5344CB8AC3E}">
        <p14:creationId xmlns:p14="http://schemas.microsoft.com/office/powerpoint/2010/main" val="19356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3ECC70-790D-3CA0-FC89-00933138D60E}"/>
              </a:ext>
            </a:extLst>
          </p:cNvPr>
          <p:cNvPicPr>
            <a:picLocks noChangeAspect="1"/>
          </p:cNvPicPr>
          <p:nvPr/>
        </p:nvPicPr>
        <p:blipFill>
          <a:blip r:embed="rId3"/>
          <a:stretch>
            <a:fillRect/>
          </a:stretch>
        </p:blipFill>
        <p:spPr>
          <a:xfrm>
            <a:off x="2814238" y="48883"/>
            <a:ext cx="9498724" cy="8180718"/>
          </a:xfrm>
          <a:prstGeom prst="rect">
            <a:avLst/>
          </a:prstGeom>
        </p:spPr>
      </p:pic>
      <p:sp>
        <p:nvSpPr>
          <p:cNvPr id="2" name="Title 1">
            <a:extLst>
              <a:ext uri="{FF2B5EF4-FFF2-40B4-BE49-F238E27FC236}">
                <a16:creationId xmlns:a16="http://schemas.microsoft.com/office/drawing/2014/main" id="{2DE634A7-D890-7887-83B9-6529E2D4A423}"/>
              </a:ext>
            </a:extLst>
          </p:cNvPr>
          <p:cNvSpPr>
            <a:spLocks noGrp="1"/>
          </p:cNvSpPr>
          <p:nvPr>
            <p:ph type="title"/>
          </p:nvPr>
        </p:nvSpPr>
        <p:spPr/>
        <p:txBody>
          <a:bodyPr/>
          <a:lstStyle/>
          <a:p>
            <a:r>
              <a:rPr lang="el"/>
              <a:t>Περισσότερα</a:t>
            </a:r>
            <a:endParaRPr lang="en-GB"/>
          </a:p>
        </p:txBody>
      </p:sp>
      <p:sp>
        <p:nvSpPr>
          <p:cNvPr id="3" name="Text Placeholder 2">
            <a:extLst>
              <a:ext uri="{FF2B5EF4-FFF2-40B4-BE49-F238E27FC236}">
                <a16:creationId xmlns:a16="http://schemas.microsoft.com/office/drawing/2014/main" id="{5D0A7FC3-5C27-B4E5-2F9D-52704079223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76BB978-FAEA-CC16-53C8-C18EB06C4A97}"/>
              </a:ext>
            </a:extLst>
          </p:cNvPr>
          <p:cNvSpPr>
            <a:spLocks noGrp="1"/>
          </p:cNvSpPr>
          <p:nvPr>
            <p:ph type="sldNum" idx="12"/>
          </p:nvPr>
        </p:nvSpPr>
        <p:spPr/>
        <p:txBody>
          <a:bodyPr/>
          <a:lstStyle/>
          <a:p>
            <a:fld id="{00000000-1234-1234-1234-123412341234}" type="slidenum">
              <a:rPr lang="no" smtClean="0"/>
              <a:pPr/>
              <a:t>32</a:t>
            </a:fld>
            <a:endParaRPr lang="no"/>
          </a:p>
        </p:txBody>
      </p:sp>
      <p:pic>
        <p:nvPicPr>
          <p:cNvPr id="5122" name="Picture 2" descr="Επίθεση phishing φαλαινών – με στόχο ανώτερο προσωπικό – IS News Blog">
            <a:extLst>
              <a:ext uri="{FF2B5EF4-FFF2-40B4-BE49-F238E27FC236}">
                <a16:creationId xmlns:a16="http://schemas.microsoft.com/office/drawing/2014/main" id="{F6C6EDA1-4E33-1AC5-923C-DEB68C8BDD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874" y="1170201"/>
            <a:ext cx="11601450" cy="6598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52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ipe(down)">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B02CF-2019-2721-EFA8-61D9C1E0A329}"/>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BABF87BF-4890-327F-9B8F-AC1BE16915C5}"/>
              </a:ext>
            </a:extLst>
          </p:cNvPr>
          <p:cNvSpPr>
            <a:spLocks noGrp="1"/>
          </p:cNvSpPr>
          <p:nvPr>
            <p:ph type="body" idx="1"/>
          </p:nvPr>
        </p:nvSpPr>
        <p:spPr>
          <a:xfrm>
            <a:off x="3056664" y="4202224"/>
            <a:ext cx="9405716" cy="2733120"/>
          </a:xfrm>
        </p:spPr>
        <p:txBody>
          <a:bodyPr/>
          <a:lstStyle/>
          <a:p>
            <a:endParaRPr lang="en-GB"/>
          </a:p>
        </p:txBody>
      </p:sp>
      <p:sp>
        <p:nvSpPr>
          <p:cNvPr id="4" name="Slide Number Placeholder 3">
            <a:extLst>
              <a:ext uri="{FF2B5EF4-FFF2-40B4-BE49-F238E27FC236}">
                <a16:creationId xmlns:a16="http://schemas.microsoft.com/office/drawing/2014/main" id="{8E86DFBD-B254-C91F-5304-79DFF6F33980}"/>
              </a:ext>
            </a:extLst>
          </p:cNvPr>
          <p:cNvSpPr>
            <a:spLocks noGrp="1"/>
          </p:cNvSpPr>
          <p:nvPr>
            <p:ph type="sldNum" idx="12"/>
          </p:nvPr>
        </p:nvSpPr>
        <p:spPr/>
        <p:txBody>
          <a:bodyPr/>
          <a:lstStyle/>
          <a:p>
            <a:fld id="{00000000-1234-1234-1234-123412341234}" type="slidenum">
              <a:rPr lang="no" smtClean="0"/>
              <a:pPr/>
              <a:t>33</a:t>
            </a:fld>
            <a:endParaRPr lang="no"/>
          </a:p>
        </p:txBody>
      </p:sp>
      <p:pic>
        <p:nvPicPr>
          <p:cNvPr id="6" name="Picture 5">
            <a:extLst>
              <a:ext uri="{FF2B5EF4-FFF2-40B4-BE49-F238E27FC236}">
                <a16:creationId xmlns:a16="http://schemas.microsoft.com/office/drawing/2014/main" id="{21F9C4FE-AEBC-AC46-B9EB-D313474AC451}"/>
              </a:ext>
            </a:extLst>
          </p:cNvPr>
          <p:cNvPicPr>
            <a:picLocks noChangeAspect="1"/>
          </p:cNvPicPr>
          <p:nvPr/>
        </p:nvPicPr>
        <p:blipFill>
          <a:blip r:embed="rId3"/>
          <a:stretch>
            <a:fillRect/>
          </a:stretch>
        </p:blipFill>
        <p:spPr>
          <a:xfrm>
            <a:off x="30830" y="41919"/>
            <a:ext cx="8688012" cy="3578089"/>
          </a:xfrm>
          <a:prstGeom prst="rect">
            <a:avLst/>
          </a:prstGeom>
        </p:spPr>
      </p:pic>
      <p:pic>
        <p:nvPicPr>
          <p:cNvPr id="6146" name="Picture 2" descr="Οι 5 χειρότερες φαλαινοθηρικές επιθέσεις | Ψάρεμα φαλαινών - PhishGrid">
            <a:extLst>
              <a:ext uri="{FF2B5EF4-FFF2-40B4-BE49-F238E27FC236}">
                <a16:creationId xmlns:a16="http://schemas.microsoft.com/office/drawing/2014/main" id="{41081990-10F2-6769-0EEA-831A27D691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4836" y="1818353"/>
            <a:ext cx="7428461" cy="52125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Τι είναι το ψάρεμα φαλαινοθηρίας; Ορισμός, Αναγνώριση και Πρόληψη - Spiceworks">
            <a:extLst>
              <a:ext uri="{FF2B5EF4-FFF2-40B4-BE49-F238E27FC236}">
                <a16:creationId xmlns:a16="http://schemas.microsoft.com/office/drawing/2014/main" id="{6B4B5E99-0D0D-BE2A-F8A7-E6A7543C63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3979" y="3140289"/>
            <a:ext cx="10058400" cy="4950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70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barn(inVertical)">
                                      <p:cBhvr>
                                        <p:cTn id="7"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32"/>
          <p:cNvSpPr txBox="1">
            <a:spLocks noGrp="1"/>
          </p:cNvSpPr>
          <p:nvPr>
            <p:ph type="title"/>
          </p:nvPr>
        </p:nvSpPr>
        <p:spPr>
          <a:xfrm>
            <a:off x="498720" y="183000"/>
            <a:ext cx="13632960" cy="916320"/>
          </a:xfrm>
          <a:prstGeom prst="rect">
            <a:avLst/>
          </a:prstGeom>
        </p:spPr>
        <p:txBody>
          <a:bodyPr spcFirstLastPara="1" vert="horz" wrap="square" lIns="146280" tIns="146280" rIns="146280" bIns="146280" rtlCol="0" anchor="t" anchorCtr="0">
            <a:normAutofit fontScale="90000"/>
          </a:bodyPr>
          <a:lstStyle/>
          <a:p>
            <a:endParaRPr/>
          </a:p>
        </p:txBody>
      </p:sp>
      <p:sp>
        <p:nvSpPr>
          <p:cNvPr id="399" name="Google Shape;399;p32"/>
          <p:cNvSpPr txBox="1">
            <a:spLocks noGrp="1"/>
          </p:cNvSpPr>
          <p:nvPr>
            <p:ph type="body" idx="1"/>
          </p:nvPr>
        </p:nvSpPr>
        <p:spPr>
          <a:prstGeom prst="rect">
            <a:avLst/>
          </a:prstGeom>
        </p:spPr>
        <p:txBody>
          <a:bodyPr spcFirstLastPara="1" vert="horz" wrap="square" lIns="146280" tIns="146280" rIns="146280" bIns="146280" rtlCol="0" anchor="t" anchorCtr="0">
            <a:normAutofit/>
          </a:bodyPr>
          <a:lstStyle/>
          <a:p>
            <a:pPr marL="0" indent="0">
              <a:spcAft>
                <a:spcPts val="1920"/>
              </a:spcAft>
              <a:buNone/>
            </a:pPr>
            <a:endParaRPr/>
          </a:p>
        </p:txBody>
      </p:sp>
      <p:pic>
        <p:nvPicPr>
          <p:cNvPr id="400" name="Google Shape;400;p32"/>
          <p:cNvPicPr preferRelativeResize="0"/>
          <p:nvPr/>
        </p:nvPicPr>
        <p:blipFill>
          <a:blip r:embed="rId3">
            <a:alphaModFix/>
          </a:blip>
          <a:stretch>
            <a:fillRect/>
          </a:stretch>
        </p:blipFill>
        <p:spPr>
          <a:xfrm>
            <a:off x="174478" y="129582"/>
            <a:ext cx="7273680" cy="4932760"/>
          </a:xfrm>
          <a:prstGeom prst="rect">
            <a:avLst/>
          </a:prstGeom>
          <a:noFill/>
          <a:ln>
            <a:noFill/>
          </a:ln>
        </p:spPr>
      </p:pic>
      <p:pic>
        <p:nvPicPr>
          <p:cNvPr id="5" name="Google Shape;421;p35">
            <a:extLst>
              <a:ext uri="{FF2B5EF4-FFF2-40B4-BE49-F238E27FC236}">
                <a16:creationId xmlns:a16="http://schemas.microsoft.com/office/drawing/2014/main" id="{35D33C0C-FAA4-41F8-9F9E-8C36F6811D26}"/>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016240" y="183000"/>
            <a:ext cx="5825880" cy="4219058"/>
          </a:xfrm>
          <a:prstGeom prst="rect">
            <a:avLst/>
          </a:prstGeom>
          <a:noFill/>
          <a:ln>
            <a:noFill/>
          </a:ln>
        </p:spPr>
      </p:pic>
      <p:pic>
        <p:nvPicPr>
          <p:cNvPr id="6" name="Google Shape;392;p31">
            <a:extLst>
              <a:ext uri="{FF2B5EF4-FFF2-40B4-BE49-F238E27FC236}">
                <a16:creationId xmlns:a16="http://schemas.microsoft.com/office/drawing/2014/main" id="{4576EC33-89BC-429F-828D-70745D86CE54}"/>
              </a:ext>
            </a:extLst>
          </p:cNvPr>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811318" y="4471138"/>
            <a:ext cx="7343045" cy="362888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3"/>
          <p:cNvSpPr txBox="1">
            <a:spLocks noGrp="1"/>
          </p:cNvSpPr>
          <p:nvPr>
            <p:ph type="title"/>
          </p:nvPr>
        </p:nvSpPr>
        <p:spPr>
          <a:xfrm>
            <a:off x="498720" y="712040"/>
            <a:ext cx="13632960" cy="568800"/>
          </a:xfrm>
          <a:prstGeom prst="rect">
            <a:avLst/>
          </a:prstGeom>
        </p:spPr>
        <p:txBody>
          <a:bodyPr spcFirstLastPara="1" vert="horz" wrap="square" lIns="146280" tIns="146280" rIns="146280" bIns="146280" rtlCol="0" anchor="t" anchorCtr="0">
            <a:noAutofit/>
          </a:bodyPr>
          <a:lstStyle/>
          <a:p>
            <a:r>
              <a:rPr lang="el" sz="2880" i="1">
                <a:solidFill>
                  <a:schemeClr val="dk2"/>
                </a:solidFill>
              </a:rPr>
              <a:t>(πολύ) μικρά παραδείγματα</a:t>
            </a:r>
            <a:endParaRPr/>
          </a:p>
        </p:txBody>
      </p:sp>
      <p:pic>
        <p:nvPicPr>
          <p:cNvPr id="2" name="Google Shape;599;p94">
            <a:extLst>
              <a:ext uri="{FF2B5EF4-FFF2-40B4-BE49-F238E27FC236}">
                <a16:creationId xmlns:a16="http://schemas.microsoft.com/office/drawing/2014/main" id="{2E633413-BB60-6B67-AB8F-478E13E32B78}"/>
              </a:ext>
            </a:extLst>
          </p:cNvPr>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0" y="5603966"/>
            <a:ext cx="8454199" cy="2392297"/>
          </a:xfrm>
          <a:prstGeom prst="rect">
            <a:avLst/>
          </a:prstGeom>
          <a:noFill/>
          <a:ln>
            <a:noFill/>
          </a:ln>
        </p:spPr>
      </p:pic>
      <p:pic>
        <p:nvPicPr>
          <p:cNvPr id="3" name="Google Shape;607;p95">
            <a:extLst>
              <a:ext uri="{FF2B5EF4-FFF2-40B4-BE49-F238E27FC236}">
                <a16:creationId xmlns:a16="http://schemas.microsoft.com/office/drawing/2014/main" id="{4407FCC4-29C1-67C6-84BB-44B1D2E4BE07}"/>
              </a:ext>
            </a:extLst>
          </p:cNvPr>
          <p:cNvPicPr preferRelativeResize="0"/>
          <p:nvPr/>
        </p:nvPicPr>
        <p:blipFill>
          <a:blip r:embed="rId6">
            <a:alphaModFix/>
          </a:blip>
          <a:stretch>
            <a:fillRect/>
          </a:stretch>
        </p:blipFill>
        <p:spPr>
          <a:xfrm>
            <a:off x="8301447" y="5590562"/>
            <a:ext cx="6087292" cy="2474280"/>
          </a:xfrm>
          <a:prstGeom prst="rect">
            <a:avLst/>
          </a:prstGeom>
          <a:noFill/>
          <a:ln>
            <a:noFill/>
          </a:ln>
        </p:spPr>
      </p:pic>
      <p:pic>
        <p:nvPicPr>
          <p:cNvPr id="5" name="This is how hackers hack you using simple social engineering">
            <a:hlinkClick r:id="" action="ppaction://media"/>
            <a:extLst>
              <a:ext uri="{FF2B5EF4-FFF2-40B4-BE49-F238E27FC236}">
                <a16:creationId xmlns:a16="http://schemas.microsoft.com/office/drawing/2014/main" id="{ED8D275A-E4A1-ECCE-6704-9D5F6D9AD04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22990" y="164758"/>
            <a:ext cx="9486900" cy="5336381"/>
          </a:xfrm>
          <a:prstGeom prst="rect">
            <a:avLst/>
          </a:prstGeom>
        </p:spPr>
      </p:pic>
      <p:sp>
        <p:nvSpPr>
          <p:cNvPr id="6" name="Oval 5">
            <a:extLst>
              <a:ext uri="{FF2B5EF4-FFF2-40B4-BE49-F238E27FC236}">
                <a16:creationId xmlns:a16="http://schemas.microsoft.com/office/drawing/2014/main" id="{5933FABA-9C6A-4989-FDF2-0A440065E765}"/>
              </a:ext>
            </a:extLst>
          </p:cNvPr>
          <p:cNvSpPr/>
          <p:nvPr/>
        </p:nvSpPr>
        <p:spPr>
          <a:xfrm>
            <a:off x="-88906" y="5231160"/>
            <a:ext cx="2478678" cy="1165860"/>
          </a:xfrm>
          <a:prstGeom prst="ellipse">
            <a:avLst/>
          </a:prstGeom>
          <a:noFill/>
          <a:ln w="38100">
            <a:solidFill>
              <a:srgbClr val="F640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sp>
        <p:nvSpPr>
          <p:cNvPr id="8" name="Oval 7">
            <a:extLst>
              <a:ext uri="{FF2B5EF4-FFF2-40B4-BE49-F238E27FC236}">
                <a16:creationId xmlns:a16="http://schemas.microsoft.com/office/drawing/2014/main" id="{7E2F361F-9705-321D-8042-DD208AC9F60B}"/>
              </a:ext>
            </a:extLst>
          </p:cNvPr>
          <p:cNvSpPr/>
          <p:nvPr/>
        </p:nvSpPr>
        <p:spPr>
          <a:xfrm>
            <a:off x="12017828" y="5633362"/>
            <a:ext cx="2188031" cy="763658"/>
          </a:xfrm>
          <a:prstGeom prst="ellipse">
            <a:avLst/>
          </a:prstGeom>
          <a:noFill/>
          <a:ln w="38100">
            <a:solidFill>
              <a:srgbClr val="F640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pic>
        <p:nvPicPr>
          <p:cNvPr id="7" name="Picture 6">
            <a:extLst>
              <a:ext uri="{FF2B5EF4-FFF2-40B4-BE49-F238E27FC236}">
                <a16:creationId xmlns:a16="http://schemas.microsoft.com/office/drawing/2014/main" id="{13F67507-79BA-C2E1-CDF1-05323719675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128727" y="617736"/>
            <a:ext cx="4501674" cy="4430424"/>
          </a:xfrm>
          <a:prstGeom prst="rect">
            <a:avLst/>
          </a:prstGeom>
        </p:spPr>
      </p:pic>
      <p:sp>
        <p:nvSpPr>
          <p:cNvPr id="9" name="Oval 8">
            <a:extLst>
              <a:ext uri="{FF2B5EF4-FFF2-40B4-BE49-F238E27FC236}">
                <a16:creationId xmlns:a16="http://schemas.microsoft.com/office/drawing/2014/main" id="{B20BD543-8D4C-D5FB-60CB-7A3BD505AA8D}"/>
              </a:ext>
            </a:extLst>
          </p:cNvPr>
          <p:cNvSpPr/>
          <p:nvPr/>
        </p:nvSpPr>
        <p:spPr>
          <a:xfrm>
            <a:off x="9927772" y="559122"/>
            <a:ext cx="4782638" cy="983928"/>
          </a:xfrm>
          <a:prstGeom prst="ellipse">
            <a:avLst/>
          </a:prstGeom>
          <a:noFill/>
          <a:ln w="38100">
            <a:solidFill>
              <a:srgbClr val="F640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sp>
        <p:nvSpPr>
          <p:cNvPr id="10" name="Oval 9">
            <a:extLst>
              <a:ext uri="{FF2B5EF4-FFF2-40B4-BE49-F238E27FC236}">
                <a16:creationId xmlns:a16="http://schemas.microsoft.com/office/drawing/2014/main" id="{B3F9BCAE-6A85-702A-9DC8-EFF0AC16741F}"/>
              </a:ext>
            </a:extLst>
          </p:cNvPr>
          <p:cNvSpPr/>
          <p:nvPr/>
        </p:nvSpPr>
        <p:spPr>
          <a:xfrm>
            <a:off x="9927772" y="4197394"/>
            <a:ext cx="4501674" cy="1165860"/>
          </a:xfrm>
          <a:prstGeom prst="ellipse">
            <a:avLst/>
          </a:prstGeom>
          <a:noFill/>
          <a:ln w="38100">
            <a:solidFill>
              <a:srgbClr val="F640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spTree>
    <p:extLst>
      <p:ext uri="{BB962C8B-B14F-4D97-AF65-F5344CB8AC3E}">
        <p14:creationId xmlns:p14="http://schemas.microsoft.com/office/powerpoint/2010/main" val="119405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49791" fill="hold"/>
                                        <p:tgtEl>
                                          <p:spTgt spid="5"/>
                                        </p:tgtEl>
                                      </p:cBhvr>
                                    </p:cmd>
                                  </p:childTnLst>
                                </p:cTn>
                              </p:par>
                              <p:par>
                                <p:cTn id="15" presetID="16" presetClass="entr" presetSubtype="21"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5"/>
                </p:tgtEl>
              </p:cMediaNode>
            </p:video>
            <p:seq concurrent="1" nextAc="seek">
              <p:cTn id="27" restart="whenNotActive" fill="hold" evtFilter="cancelBubble" nodeType="interactiveSeq">
                <p:stCondLst>
                  <p:cond evt="onClick" delay="0">
                    <p:tgtEl>
                      <p:spTgt spid="5"/>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5"/>
                                        </p:tgtEl>
                                      </p:cBhvr>
                                    </p:cmd>
                                  </p:childTnLst>
                                </p:cTn>
                              </p:par>
                            </p:childTnLst>
                          </p:cTn>
                        </p:par>
                      </p:childTnLst>
                    </p:cTn>
                  </p:par>
                </p:childTnLst>
              </p:cTn>
              <p:nextCondLst>
                <p:cond evt="onClick" delay="0">
                  <p:tgtEl>
                    <p:spTgt spid="5"/>
                  </p:tgtEl>
                </p:cond>
              </p:nextCondLst>
            </p:seq>
          </p:childTnLst>
        </p:cTn>
      </p:par>
    </p:tnLst>
    <p:bldLst>
      <p:bldP spid="6" grpId="0" animBg="1"/>
      <p:bldP spid="8" grpId="0" animBg="1"/>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A3B42-DEDF-1C43-FC96-BA70F33B2A37}"/>
              </a:ext>
            </a:extLst>
          </p:cNvPr>
          <p:cNvSpPr>
            <a:spLocks noGrp="1"/>
          </p:cNvSpPr>
          <p:nvPr>
            <p:ph type="title"/>
          </p:nvPr>
        </p:nvSpPr>
        <p:spPr/>
        <p:txBody>
          <a:bodyPr>
            <a:normAutofit/>
          </a:bodyPr>
          <a:lstStyle/>
          <a:p>
            <a:r>
              <a:rPr lang="el"/>
              <a:t>Κλίμακα phishing NIST</a:t>
            </a:r>
            <a:endParaRPr lang="en-GB"/>
          </a:p>
        </p:txBody>
      </p:sp>
      <p:sp>
        <p:nvSpPr>
          <p:cNvPr id="3" name="Text Placeholder 2">
            <a:extLst>
              <a:ext uri="{FF2B5EF4-FFF2-40B4-BE49-F238E27FC236}">
                <a16:creationId xmlns:a16="http://schemas.microsoft.com/office/drawing/2014/main" id="{C811EC1B-1C51-9C35-D922-013862EED99F}"/>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1D2170BF-0238-952D-9995-D5AE9AA19669}"/>
              </a:ext>
            </a:extLst>
          </p:cNvPr>
          <p:cNvPicPr>
            <a:picLocks noChangeAspect="1"/>
          </p:cNvPicPr>
          <p:nvPr/>
        </p:nvPicPr>
        <p:blipFill>
          <a:blip r:embed="rId2"/>
          <a:stretch>
            <a:fillRect/>
          </a:stretch>
        </p:blipFill>
        <p:spPr>
          <a:xfrm>
            <a:off x="969345" y="1843960"/>
            <a:ext cx="10242709" cy="2606404"/>
          </a:xfrm>
          <a:prstGeom prst="rect">
            <a:avLst/>
          </a:prstGeom>
        </p:spPr>
      </p:pic>
      <p:pic>
        <p:nvPicPr>
          <p:cNvPr id="7" name="Picture 6">
            <a:extLst>
              <a:ext uri="{FF2B5EF4-FFF2-40B4-BE49-F238E27FC236}">
                <a16:creationId xmlns:a16="http://schemas.microsoft.com/office/drawing/2014/main" id="{81F8A03C-ED73-8408-4D18-B4C403228C57}"/>
              </a:ext>
            </a:extLst>
          </p:cNvPr>
          <p:cNvPicPr>
            <a:picLocks noChangeAspect="1"/>
          </p:cNvPicPr>
          <p:nvPr/>
        </p:nvPicPr>
        <p:blipFill>
          <a:blip r:embed="rId3"/>
          <a:stretch>
            <a:fillRect/>
          </a:stretch>
        </p:blipFill>
        <p:spPr>
          <a:xfrm>
            <a:off x="1216444" y="4647189"/>
            <a:ext cx="12197513" cy="2183435"/>
          </a:xfrm>
          <a:prstGeom prst="rect">
            <a:avLst/>
          </a:prstGeom>
        </p:spPr>
      </p:pic>
    </p:spTree>
    <p:extLst>
      <p:ext uri="{BB962C8B-B14F-4D97-AF65-F5344CB8AC3E}">
        <p14:creationId xmlns:p14="http://schemas.microsoft.com/office/powerpoint/2010/main" val="40051750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E5A55-EEEB-A14C-AFF8-E5ECED36D2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BE8197-C3A9-AA3E-7CD2-176740D2BAD8}"/>
              </a:ext>
            </a:extLst>
          </p:cNvPr>
          <p:cNvSpPr>
            <a:spLocks noGrp="1"/>
          </p:cNvSpPr>
          <p:nvPr>
            <p:ph type="title"/>
          </p:nvPr>
        </p:nvSpPr>
        <p:spPr/>
        <p:txBody>
          <a:bodyPr>
            <a:normAutofit/>
          </a:bodyPr>
          <a:lstStyle/>
          <a:p>
            <a:r>
              <a:rPr lang="el"/>
              <a:t>Κλίμακα phishing NIST</a:t>
            </a:r>
            <a:endParaRPr lang="en-GB"/>
          </a:p>
        </p:txBody>
      </p:sp>
      <p:sp>
        <p:nvSpPr>
          <p:cNvPr id="3" name="Text Placeholder 2">
            <a:extLst>
              <a:ext uri="{FF2B5EF4-FFF2-40B4-BE49-F238E27FC236}">
                <a16:creationId xmlns:a16="http://schemas.microsoft.com/office/drawing/2014/main" id="{C3E84CE0-7EE8-F4C8-67E0-5153645D38F1}"/>
              </a:ext>
            </a:extLst>
          </p:cNvPr>
          <p:cNvSpPr>
            <a:spLocks noGrp="1"/>
          </p:cNvSpPr>
          <p:nvPr>
            <p:ph type="body" idx="1"/>
          </p:nvPr>
        </p:nvSpPr>
        <p:spPr/>
        <p:txBody>
          <a:bodyPr/>
          <a:lstStyle/>
          <a:p>
            <a:endParaRPr lang="en-GB"/>
          </a:p>
        </p:txBody>
      </p:sp>
      <p:pic>
        <p:nvPicPr>
          <p:cNvPr id="6" name="Picture 5">
            <a:extLst>
              <a:ext uri="{FF2B5EF4-FFF2-40B4-BE49-F238E27FC236}">
                <a16:creationId xmlns:a16="http://schemas.microsoft.com/office/drawing/2014/main" id="{6CAEC20B-6952-06C1-0B11-BFEA59350B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79938" y="0"/>
            <a:ext cx="7670525" cy="8229600"/>
          </a:xfrm>
          <a:prstGeom prst="rect">
            <a:avLst/>
          </a:prstGeom>
        </p:spPr>
      </p:pic>
    </p:spTree>
    <p:extLst>
      <p:ext uri="{BB962C8B-B14F-4D97-AF65-F5344CB8AC3E}">
        <p14:creationId xmlns:p14="http://schemas.microsoft.com/office/powerpoint/2010/main" val="8980263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86AE7-9735-AFFF-A924-99AD97E683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195D14-20AF-8102-7663-E0358618F9F4}"/>
              </a:ext>
            </a:extLst>
          </p:cNvPr>
          <p:cNvSpPr>
            <a:spLocks noGrp="1"/>
          </p:cNvSpPr>
          <p:nvPr>
            <p:ph type="title"/>
          </p:nvPr>
        </p:nvSpPr>
        <p:spPr/>
        <p:txBody>
          <a:bodyPr>
            <a:normAutofit/>
          </a:bodyPr>
          <a:lstStyle/>
          <a:p>
            <a:r>
              <a:rPr lang="el"/>
              <a:t>Κλίμακα phishing NIST</a:t>
            </a:r>
            <a:endParaRPr lang="en-GB"/>
          </a:p>
        </p:txBody>
      </p:sp>
      <p:sp>
        <p:nvSpPr>
          <p:cNvPr id="3" name="Text Placeholder 2">
            <a:extLst>
              <a:ext uri="{FF2B5EF4-FFF2-40B4-BE49-F238E27FC236}">
                <a16:creationId xmlns:a16="http://schemas.microsoft.com/office/drawing/2014/main" id="{63794DCB-24DA-1EB4-1473-70ADCD6ABFEB}"/>
              </a:ext>
            </a:extLst>
          </p:cNvPr>
          <p:cNvSpPr>
            <a:spLocks noGrp="1"/>
          </p:cNvSpPr>
          <p:nvPr>
            <p:ph type="body" idx="1"/>
          </p:nvPr>
        </p:nvSpPr>
        <p:spPr/>
        <p:txBody>
          <a:bodyPr/>
          <a:lstStyle/>
          <a:p>
            <a:endParaRPr lang="en-GB"/>
          </a:p>
        </p:txBody>
      </p:sp>
      <p:pic>
        <p:nvPicPr>
          <p:cNvPr id="8" name="Picture 7">
            <a:extLst>
              <a:ext uri="{FF2B5EF4-FFF2-40B4-BE49-F238E27FC236}">
                <a16:creationId xmlns:a16="http://schemas.microsoft.com/office/drawing/2014/main" id="{F32B7D37-4233-D57C-ECF3-74463F53580B}"/>
              </a:ext>
            </a:extLst>
          </p:cNvPr>
          <p:cNvPicPr>
            <a:picLocks noChangeAspect="1"/>
          </p:cNvPicPr>
          <p:nvPr/>
        </p:nvPicPr>
        <p:blipFill>
          <a:blip r:embed="rId2"/>
          <a:stretch>
            <a:fillRect/>
          </a:stretch>
        </p:blipFill>
        <p:spPr>
          <a:xfrm>
            <a:off x="1" y="0"/>
            <a:ext cx="9693992" cy="5887272"/>
          </a:xfrm>
          <a:prstGeom prst="rect">
            <a:avLst/>
          </a:prstGeom>
        </p:spPr>
      </p:pic>
      <p:pic>
        <p:nvPicPr>
          <p:cNvPr id="10" name="Picture 9">
            <a:extLst>
              <a:ext uri="{FF2B5EF4-FFF2-40B4-BE49-F238E27FC236}">
                <a16:creationId xmlns:a16="http://schemas.microsoft.com/office/drawing/2014/main" id="{E1E1DB5D-D959-846D-F6D7-AC5B8DD145FA}"/>
              </a:ext>
            </a:extLst>
          </p:cNvPr>
          <p:cNvPicPr>
            <a:picLocks noChangeAspect="1"/>
          </p:cNvPicPr>
          <p:nvPr/>
        </p:nvPicPr>
        <p:blipFill>
          <a:blip r:embed="rId3"/>
          <a:stretch>
            <a:fillRect/>
          </a:stretch>
        </p:blipFill>
        <p:spPr>
          <a:xfrm>
            <a:off x="5370808" y="1004832"/>
            <a:ext cx="9259592" cy="7224768"/>
          </a:xfrm>
          <a:prstGeom prst="rect">
            <a:avLst/>
          </a:prstGeom>
        </p:spPr>
      </p:pic>
      <p:pic>
        <p:nvPicPr>
          <p:cNvPr id="12" name="Picture 11">
            <a:extLst>
              <a:ext uri="{FF2B5EF4-FFF2-40B4-BE49-F238E27FC236}">
                <a16:creationId xmlns:a16="http://schemas.microsoft.com/office/drawing/2014/main" id="{685899B9-65F5-04A7-D966-C2286183631D}"/>
              </a:ext>
            </a:extLst>
          </p:cNvPr>
          <p:cNvPicPr>
            <a:picLocks noChangeAspect="1"/>
          </p:cNvPicPr>
          <p:nvPr/>
        </p:nvPicPr>
        <p:blipFill>
          <a:blip r:embed="rId4"/>
          <a:stretch>
            <a:fillRect/>
          </a:stretch>
        </p:blipFill>
        <p:spPr>
          <a:xfrm>
            <a:off x="239043" y="5887273"/>
            <a:ext cx="4892723" cy="2309183"/>
          </a:xfrm>
          <a:prstGeom prst="rect">
            <a:avLst/>
          </a:prstGeom>
        </p:spPr>
      </p:pic>
    </p:spTree>
    <p:extLst>
      <p:ext uri="{BB962C8B-B14F-4D97-AF65-F5344CB8AC3E}">
        <p14:creationId xmlns:p14="http://schemas.microsoft.com/office/powerpoint/2010/main" val="20736361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5DCFB-AD84-A580-B6EB-989A6D7AC2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B8B10E-5AD2-4C6B-5D88-EFCF61BF8B97}"/>
              </a:ext>
            </a:extLst>
          </p:cNvPr>
          <p:cNvSpPr>
            <a:spLocks noGrp="1"/>
          </p:cNvSpPr>
          <p:nvPr>
            <p:ph type="title"/>
          </p:nvPr>
        </p:nvSpPr>
        <p:spPr/>
        <p:txBody>
          <a:bodyPr>
            <a:normAutofit/>
          </a:bodyPr>
          <a:lstStyle/>
          <a:p>
            <a:r>
              <a:rPr lang="el"/>
              <a:t>Κλίμακα phishing NIST</a:t>
            </a:r>
            <a:endParaRPr lang="en-GB"/>
          </a:p>
        </p:txBody>
      </p:sp>
      <p:sp>
        <p:nvSpPr>
          <p:cNvPr id="3" name="Text Placeholder 2">
            <a:extLst>
              <a:ext uri="{FF2B5EF4-FFF2-40B4-BE49-F238E27FC236}">
                <a16:creationId xmlns:a16="http://schemas.microsoft.com/office/drawing/2014/main" id="{FD0DD4DA-54A1-0926-7A39-79EAFEFD7536}"/>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CD8128D7-F8E1-A520-EA30-B189964BBA2A}"/>
              </a:ext>
            </a:extLst>
          </p:cNvPr>
          <p:cNvPicPr>
            <a:picLocks noChangeAspect="1"/>
          </p:cNvPicPr>
          <p:nvPr/>
        </p:nvPicPr>
        <p:blipFill>
          <a:blip r:embed="rId2"/>
          <a:stretch>
            <a:fillRect/>
          </a:stretch>
        </p:blipFill>
        <p:spPr>
          <a:xfrm>
            <a:off x="207924" y="1497626"/>
            <a:ext cx="7853506" cy="2880762"/>
          </a:xfrm>
          <a:prstGeom prst="rect">
            <a:avLst/>
          </a:prstGeom>
        </p:spPr>
      </p:pic>
      <p:pic>
        <p:nvPicPr>
          <p:cNvPr id="7" name="Picture 6">
            <a:extLst>
              <a:ext uri="{FF2B5EF4-FFF2-40B4-BE49-F238E27FC236}">
                <a16:creationId xmlns:a16="http://schemas.microsoft.com/office/drawing/2014/main" id="{B3F2DCCB-A467-24B5-9A13-E00D5EBCD1A9}"/>
              </a:ext>
            </a:extLst>
          </p:cNvPr>
          <p:cNvPicPr>
            <a:picLocks noChangeAspect="1"/>
          </p:cNvPicPr>
          <p:nvPr/>
        </p:nvPicPr>
        <p:blipFill>
          <a:blip r:embed="rId3"/>
          <a:stretch>
            <a:fillRect/>
          </a:stretch>
        </p:blipFill>
        <p:spPr>
          <a:xfrm>
            <a:off x="4134677" y="56584"/>
            <a:ext cx="10425614" cy="8116433"/>
          </a:xfrm>
          <a:prstGeom prst="rect">
            <a:avLst/>
          </a:prstGeom>
        </p:spPr>
      </p:pic>
      <p:pic>
        <p:nvPicPr>
          <p:cNvPr id="11" name="Picture 10">
            <a:extLst>
              <a:ext uri="{FF2B5EF4-FFF2-40B4-BE49-F238E27FC236}">
                <a16:creationId xmlns:a16="http://schemas.microsoft.com/office/drawing/2014/main" id="{90C729DB-BD20-A567-BDEA-68F0A829F2F2}"/>
              </a:ext>
            </a:extLst>
          </p:cNvPr>
          <p:cNvPicPr>
            <a:picLocks noChangeAspect="1"/>
          </p:cNvPicPr>
          <p:nvPr/>
        </p:nvPicPr>
        <p:blipFill>
          <a:blip r:embed="rId4"/>
          <a:stretch>
            <a:fillRect/>
          </a:stretch>
        </p:blipFill>
        <p:spPr>
          <a:xfrm>
            <a:off x="378485" y="6092466"/>
            <a:ext cx="6367398" cy="2080550"/>
          </a:xfrm>
          <a:prstGeom prst="rect">
            <a:avLst/>
          </a:prstGeom>
        </p:spPr>
      </p:pic>
    </p:spTree>
    <p:extLst>
      <p:ext uri="{BB962C8B-B14F-4D97-AF65-F5344CB8AC3E}">
        <p14:creationId xmlns:p14="http://schemas.microsoft.com/office/powerpoint/2010/main" val="1162815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0316F-5877-0CE1-5826-80733952CB6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6D5D617-C4ED-5CB9-1A53-CF66B336699C}"/>
              </a:ext>
            </a:extLst>
          </p:cNvPr>
          <p:cNvSpPr>
            <a:spLocks noGrp="1"/>
          </p:cNvSpPr>
          <p:nvPr>
            <p:ph idx="1"/>
          </p:nvPr>
        </p:nvSpPr>
        <p:spPr>
          <a:xfrm>
            <a:off x="502921" y="3778517"/>
            <a:ext cx="6983730" cy="1203960"/>
          </a:xfrm>
        </p:spPr>
        <p:txBody>
          <a:bodyPr>
            <a:normAutofit/>
          </a:bodyPr>
          <a:lstStyle/>
          <a:p>
            <a:pPr marL="0" indent="0" algn="ctr">
              <a:buNone/>
            </a:pPr>
            <a:r>
              <a:rPr lang="el" i="1"/>
              <a:t>Ατομικό, κοινωνικό και οργανωτικό επίπεδο</a:t>
            </a:r>
            <a:endParaRPr lang="nb-NO" i="1"/>
          </a:p>
        </p:txBody>
      </p:sp>
      <p:pic>
        <p:nvPicPr>
          <p:cNvPr id="4" name="Picture 1" descr="σελίδα8εικόνα31863184">
            <a:extLst>
              <a:ext uri="{FF2B5EF4-FFF2-40B4-BE49-F238E27FC236}">
                <a16:creationId xmlns:a16="http://schemas.microsoft.com/office/drawing/2014/main" id="{A15655CB-E235-DC24-BCC1-D66CE5B1B48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05717" y="1658594"/>
            <a:ext cx="5465934" cy="544380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D3A6B2D-79D3-CFD4-EFCF-0F9309BDECF4}"/>
              </a:ext>
            </a:extLst>
          </p:cNvPr>
          <p:cNvSpPr/>
          <p:nvPr/>
        </p:nvSpPr>
        <p:spPr>
          <a:xfrm>
            <a:off x="8481059" y="7102399"/>
            <a:ext cx="5703570" cy="535531"/>
          </a:xfrm>
          <a:prstGeom prst="rect">
            <a:avLst/>
          </a:prstGeom>
        </p:spPr>
        <p:txBody>
          <a:bodyPr wrap="square">
            <a:spAutoFit/>
          </a:bodyPr>
          <a:lstStyle/>
          <a:p>
            <a:pPr marL="548627" indent="-548627" defTabSz="1097252">
              <a:spcAft>
                <a:spcPts val="600"/>
              </a:spcAft>
              <a:tabLst>
                <a:tab pos="3223181" algn="l"/>
              </a:tabLst>
              <a:defRPr/>
            </a:pPr>
            <a:r>
              <a:rPr lang="el" sz="144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Joinson, Α.Ν., &amp; van Steen, Τ. (2018). Ανθρώπινες πτυχές της ασφάλειας στον κυβερνοχώρο: Αλλαγή συμπεριφοράς ή κουλτούρας; </a:t>
            </a:r>
            <a:r>
              <a:rPr lang="el" sz="1440" i="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Ασφάλεια στον κυβερνοχώρο, 1(4),</a:t>
            </a:r>
            <a:r>
              <a:rPr lang="el" sz="144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351-360</a:t>
            </a:r>
            <a:r>
              <a:rPr lang="el" sz="1440" i="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GB" sz="1440">
              <a:solidFill>
                <a:prstClr val="black"/>
              </a:solidFill>
              <a:latin typeface="Verdana" panose="020B0604030504040204" pitchFamily="34" charset="0"/>
              <a:ea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547E1DD7-F643-F864-9051-AB3BE934D333}"/>
              </a:ext>
            </a:extLst>
          </p:cNvPr>
          <p:cNvSpPr/>
          <p:nvPr/>
        </p:nvSpPr>
        <p:spPr>
          <a:xfrm>
            <a:off x="8988814" y="2531906"/>
            <a:ext cx="5099738" cy="45704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1166142088"/>
      </p:ext>
    </p:extLst>
  </p:cSld>
  <p:clrMapOvr>
    <a:masterClrMapping/>
  </p:clrMapOvr>
  <mc:AlternateContent xmlns:mc="http://schemas.openxmlformats.org/markup-compatibility/2006" xmlns:p14="http://schemas.microsoft.com/office/powerpoint/2010/main">
    <mc:Choice Requires="p14">
      <p:transition spd="slow" p14:dur="2000" advTm="14925"/>
    </mc:Choice>
    <mc:Fallback xmlns="" xmlns:a16="http://schemas.microsoft.com/office/drawing/2014/main" xmlns:a14="http://schemas.microsoft.com/office/drawing/2010/main">
      <p:transition spd="slow" advTm="149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C3BA8-7941-EFF1-3117-2A87C414E0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71F3D3-78AD-CB29-D574-761D317A2348}"/>
              </a:ext>
            </a:extLst>
          </p:cNvPr>
          <p:cNvSpPr>
            <a:spLocks noGrp="1"/>
          </p:cNvSpPr>
          <p:nvPr>
            <p:ph type="title"/>
          </p:nvPr>
        </p:nvSpPr>
        <p:spPr/>
        <p:txBody>
          <a:bodyPr>
            <a:normAutofit/>
          </a:bodyPr>
          <a:lstStyle/>
          <a:p>
            <a:r>
              <a:rPr lang="el"/>
              <a:t>Κλίμακα phishing NIST</a:t>
            </a:r>
            <a:endParaRPr lang="en-GB"/>
          </a:p>
        </p:txBody>
      </p:sp>
      <p:sp>
        <p:nvSpPr>
          <p:cNvPr id="3" name="Text Placeholder 2">
            <a:extLst>
              <a:ext uri="{FF2B5EF4-FFF2-40B4-BE49-F238E27FC236}">
                <a16:creationId xmlns:a16="http://schemas.microsoft.com/office/drawing/2014/main" id="{04C327E4-1471-0EC8-9FA1-C7B13BEBB44C}"/>
              </a:ext>
            </a:extLst>
          </p:cNvPr>
          <p:cNvSpPr>
            <a:spLocks noGrp="1"/>
          </p:cNvSpPr>
          <p:nvPr>
            <p:ph type="body" idx="1"/>
          </p:nvPr>
        </p:nvSpPr>
        <p:spPr/>
        <p:txBody>
          <a:bodyPr/>
          <a:lstStyle/>
          <a:p>
            <a:endParaRPr lang="en-GB"/>
          </a:p>
        </p:txBody>
      </p:sp>
      <p:pic>
        <p:nvPicPr>
          <p:cNvPr id="6" name="Picture 5">
            <a:extLst>
              <a:ext uri="{FF2B5EF4-FFF2-40B4-BE49-F238E27FC236}">
                <a16:creationId xmlns:a16="http://schemas.microsoft.com/office/drawing/2014/main" id="{59E0A30C-1A1B-1E76-606C-AF31805E85B9}"/>
              </a:ext>
            </a:extLst>
          </p:cNvPr>
          <p:cNvPicPr>
            <a:picLocks noChangeAspect="1"/>
          </p:cNvPicPr>
          <p:nvPr/>
        </p:nvPicPr>
        <p:blipFill>
          <a:blip r:embed="rId2"/>
          <a:stretch>
            <a:fillRect/>
          </a:stretch>
        </p:blipFill>
        <p:spPr>
          <a:xfrm>
            <a:off x="2637416" y="1519255"/>
            <a:ext cx="9705425" cy="6710346"/>
          </a:xfrm>
          <a:prstGeom prst="rect">
            <a:avLst/>
          </a:prstGeom>
        </p:spPr>
      </p:pic>
    </p:spTree>
    <p:extLst>
      <p:ext uri="{BB962C8B-B14F-4D97-AF65-F5344CB8AC3E}">
        <p14:creationId xmlns:p14="http://schemas.microsoft.com/office/powerpoint/2010/main" val="36388770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DAA9F-32D5-7EF3-EA44-3E8307C26087}"/>
              </a:ext>
            </a:extLst>
          </p:cNvPr>
          <p:cNvSpPr>
            <a:spLocks noGrp="1"/>
          </p:cNvSpPr>
          <p:nvPr>
            <p:ph type="title"/>
          </p:nvPr>
        </p:nvSpPr>
        <p:spPr/>
        <p:txBody>
          <a:bodyPr>
            <a:normAutofit/>
          </a:bodyPr>
          <a:lstStyle/>
          <a:p>
            <a:endParaRPr lang="en-GB"/>
          </a:p>
        </p:txBody>
      </p:sp>
      <p:sp>
        <p:nvSpPr>
          <p:cNvPr id="3" name="Text Placeholder 2">
            <a:extLst>
              <a:ext uri="{FF2B5EF4-FFF2-40B4-BE49-F238E27FC236}">
                <a16:creationId xmlns:a16="http://schemas.microsoft.com/office/drawing/2014/main" id="{445A98FE-7FA4-04C5-7D42-C89C9916BDCF}"/>
              </a:ext>
            </a:extLst>
          </p:cNvPr>
          <p:cNvSpPr>
            <a:spLocks noGrp="1"/>
          </p:cNvSpPr>
          <p:nvPr>
            <p:ph type="body" idx="1"/>
          </p:nvPr>
        </p:nvSpPr>
        <p:spPr/>
        <p:txBody>
          <a:bodyPr/>
          <a:lstStyle/>
          <a:p>
            <a:endParaRPr lang="en-GB"/>
          </a:p>
          <a:p>
            <a:r>
              <a:rPr lang="el"/>
              <a:t>https://phishingquiz.withgoogle.com/</a:t>
            </a:r>
          </a:p>
          <a:p>
            <a:endParaRPr lang="en-GB"/>
          </a:p>
          <a:p>
            <a:endParaRPr lang="en-GB"/>
          </a:p>
          <a:p>
            <a:r>
              <a:rPr lang="el"/>
              <a:t>https://caniphish.com/free-phishing-test/phishing-email-templates</a:t>
            </a:r>
          </a:p>
        </p:txBody>
      </p:sp>
    </p:spTree>
    <p:extLst>
      <p:ext uri="{BB962C8B-B14F-4D97-AF65-F5344CB8AC3E}">
        <p14:creationId xmlns:p14="http://schemas.microsoft.com/office/powerpoint/2010/main" val="28890649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76D9E-EE06-30DB-2AC4-D3BEB7DDC31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7ACD030-79A0-A4A1-D222-889F0B8BB901}"/>
              </a:ext>
            </a:extLst>
          </p:cNvPr>
          <p:cNvSpPr/>
          <p:nvPr/>
        </p:nvSpPr>
        <p:spPr>
          <a:xfrm>
            <a:off x="0" y="0"/>
            <a:ext cx="14630400" cy="7406640"/>
          </a:xfrm>
          <a:custGeom>
            <a:avLst/>
            <a:gdLst/>
            <a:ahLst/>
            <a:cxnLst/>
            <a:rect l="l" t="t" r="r" b="b"/>
            <a:pathLst>
              <a:path w="18288000" h="9258300">
                <a:moveTo>
                  <a:pt x="0" y="0"/>
                </a:moveTo>
                <a:lnTo>
                  <a:pt x="18288000" y="0"/>
                </a:lnTo>
                <a:lnTo>
                  <a:pt x="18288000" y="9258300"/>
                </a:lnTo>
                <a:lnTo>
                  <a:pt x="0" y="92583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pPr defTabSz="731556">
              <a:defRPr/>
            </a:pPr>
            <a:endParaRPr lang="en-GB" sz="1440">
              <a:solidFill>
                <a:prstClr val="black"/>
              </a:solidFill>
              <a:latin typeface="Calibri"/>
            </a:endParaRPr>
          </a:p>
        </p:txBody>
      </p:sp>
      <p:sp>
        <p:nvSpPr>
          <p:cNvPr id="3" name="TextBox 3">
            <a:extLst>
              <a:ext uri="{FF2B5EF4-FFF2-40B4-BE49-F238E27FC236}">
                <a16:creationId xmlns:a16="http://schemas.microsoft.com/office/drawing/2014/main" id="{F07FE17E-E7DF-DA0F-3D3F-2A87EFBD7C26}"/>
              </a:ext>
            </a:extLst>
          </p:cNvPr>
          <p:cNvSpPr txBox="1"/>
          <p:nvPr/>
        </p:nvSpPr>
        <p:spPr>
          <a:xfrm>
            <a:off x="0" y="7857673"/>
            <a:ext cx="6731374" cy="312330"/>
          </a:xfrm>
          <a:prstGeom prst="rect">
            <a:avLst/>
          </a:prstGeom>
        </p:spPr>
        <p:txBody>
          <a:bodyPr lIns="0" tIns="0" rIns="0" bIns="0" rtlCol="0" anchor="t">
            <a:spAutoFit/>
          </a:bodyPr>
          <a:lstStyle/>
          <a:p>
            <a:pPr algn="ctr" defTabSz="731556">
              <a:lnSpc>
                <a:spcPts val="2576"/>
              </a:lnSpc>
              <a:spcBef>
                <a:spcPct val="0"/>
              </a:spcBef>
              <a:defRPr/>
            </a:pPr>
            <a:r>
              <a:rPr lang="el" sz="1840" i="1">
                <a:solidFill>
                  <a:srgbClr val="F5FFF5"/>
                </a:solidFill>
                <a:latin typeface="DM Sans Italics"/>
                <a:ea typeface="DM Sans Italics"/>
                <a:cs typeface="DM Sans Italics"/>
                <a:sym typeface="DM Sans Italics"/>
              </a:rPr>
              <a:t>https://www.techtarget.com/searchsecurity/definition/whaling</a:t>
            </a:r>
          </a:p>
        </p:txBody>
      </p:sp>
      <p:sp>
        <p:nvSpPr>
          <p:cNvPr id="4" name="TextBox 4">
            <a:extLst>
              <a:ext uri="{FF2B5EF4-FFF2-40B4-BE49-F238E27FC236}">
                <a16:creationId xmlns:a16="http://schemas.microsoft.com/office/drawing/2014/main" id="{0BAE9D30-E769-8034-63B7-6AFEB6554F09}"/>
              </a:ext>
            </a:extLst>
          </p:cNvPr>
          <p:cNvSpPr txBox="1"/>
          <p:nvPr/>
        </p:nvSpPr>
        <p:spPr>
          <a:xfrm>
            <a:off x="1" y="7523846"/>
            <a:ext cx="4809116" cy="312330"/>
          </a:xfrm>
          <a:prstGeom prst="rect">
            <a:avLst/>
          </a:prstGeom>
        </p:spPr>
        <p:txBody>
          <a:bodyPr lIns="0" tIns="0" rIns="0" bIns="0" rtlCol="0" anchor="t">
            <a:spAutoFit/>
          </a:bodyPr>
          <a:lstStyle/>
          <a:p>
            <a:pPr algn="ctr" defTabSz="731556">
              <a:lnSpc>
                <a:spcPts val="2576"/>
              </a:lnSpc>
              <a:spcBef>
                <a:spcPct val="0"/>
              </a:spcBef>
              <a:defRPr/>
            </a:pPr>
            <a:r>
              <a:rPr lang="el" sz="1840" i="1">
                <a:solidFill>
                  <a:srgbClr val="F5FFF5"/>
                </a:solidFill>
                <a:latin typeface="DM Sans Italics"/>
                <a:ea typeface="DM Sans Italics"/>
                <a:cs typeface="DM Sans Italics"/>
                <a:sym typeface="DM Sans Italics"/>
              </a:rPr>
              <a:t>https://www.ibm.com/topics/whale-phishing</a:t>
            </a:r>
          </a:p>
        </p:txBody>
      </p:sp>
      <p:sp>
        <p:nvSpPr>
          <p:cNvPr id="5" name="Freeform 5">
            <a:extLst>
              <a:ext uri="{FF2B5EF4-FFF2-40B4-BE49-F238E27FC236}">
                <a16:creationId xmlns:a16="http://schemas.microsoft.com/office/drawing/2014/main" id="{DB084A15-4333-483E-0382-E8ADDFA0DDBC}"/>
              </a:ext>
            </a:extLst>
          </p:cNvPr>
          <p:cNvSpPr/>
          <p:nvPr/>
        </p:nvSpPr>
        <p:spPr>
          <a:xfrm>
            <a:off x="10912480" y="7561946"/>
            <a:ext cx="3717920" cy="667655"/>
          </a:xfrm>
          <a:custGeom>
            <a:avLst/>
            <a:gdLst/>
            <a:ahLst/>
            <a:cxnLst/>
            <a:rect l="l" t="t" r="r" b="b"/>
            <a:pathLst>
              <a:path w="4647400" h="834568">
                <a:moveTo>
                  <a:pt x="0" y="0"/>
                </a:moveTo>
                <a:lnTo>
                  <a:pt x="4647400" y="0"/>
                </a:lnTo>
                <a:lnTo>
                  <a:pt x="4647400" y="834568"/>
                </a:lnTo>
                <a:lnTo>
                  <a:pt x="0" y="834568"/>
                </a:lnTo>
                <a:lnTo>
                  <a:pt x="0" y="0"/>
                </a:lnTo>
                <a:close/>
              </a:path>
            </a:pathLst>
          </a:custGeom>
          <a:blipFill>
            <a:blip r:embed="rId3"/>
            <a:stretch>
              <a:fillRect/>
            </a:stretch>
          </a:blipFill>
        </p:spPr>
        <p:txBody>
          <a:bodyPr/>
          <a:lstStyle/>
          <a:p>
            <a:pPr defTabSz="731556">
              <a:defRPr/>
            </a:pPr>
            <a:endParaRPr lang="en-GB" sz="1440">
              <a:solidFill>
                <a:prstClr val="black"/>
              </a:solidFill>
              <a:latin typeface="Calibri"/>
            </a:endParaRPr>
          </a:p>
        </p:txBody>
      </p:sp>
    </p:spTree>
    <p:extLst>
      <p:ext uri="{BB962C8B-B14F-4D97-AF65-F5344CB8AC3E}">
        <p14:creationId xmlns:p14="http://schemas.microsoft.com/office/powerpoint/2010/main" val="20613491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D6B97-C030-CA47-B00D-C8B9530CA68C}"/>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9EF41E3A-BD47-CD33-36BE-EF73EA6AB550}"/>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704397" y="2190750"/>
            <a:ext cx="5221606" cy="5221606"/>
          </a:xfrm>
        </p:spPr>
      </p:pic>
    </p:spTree>
    <p:extLst>
      <p:ext uri="{BB962C8B-B14F-4D97-AF65-F5344CB8AC3E}">
        <p14:creationId xmlns:p14="http://schemas.microsoft.com/office/powerpoint/2010/main" val="5296109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F2A1F-3C90-4887-941F-8853F7AD7C8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C1CA723-87CF-DCC9-61DD-1E8343B3E3BE}"/>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4E18B284-0363-3486-8A8C-88A46A9552BC}"/>
              </a:ext>
            </a:extLst>
          </p:cNvPr>
          <p:cNvPicPr>
            <a:picLocks noChangeAspect="1"/>
          </p:cNvPicPr>
          <p:nvPr/>
        </p:nvPicPr>
        <p:blipFill>
          <a:blip r:embed="rId2"/>
          <a:stretch>
            <a:fillRect/>
          </a:stretch>
        </p:blipFill>
        <p:spPr>
          <a:xfrm>
            <a:off x="100058" y="110684"/>
            <a:ext cx="7544852" cy="2686424"/>
          </a:xfrm>
          <a:prstGeom prst="rect">
            <a:avLst/>
          </a:prstGeom>
        </p:spPr>
      </p:pic>
      <p:pic>
        <p:nvPicPr>
          <p:cNvPr id="7" name="Picture 6">
            <a:extLst>
              <a:ext uri="{FF2B5EF4-FFF2-40B4-BE49-F238E27FC236}">
                <a16:creationId xmlns:a16="http://schemas.microsoft.com/office/drawing/2014/main" id="{93B96EBE-1E98-FAB7-2DDC-38FF006B49C4}"/>
              </a:ext>
            </a:extLst>
          </p:cNvPr>
          <p:cNvPicPr>
            <a:picLocks noChangeAspect="1"/>
          </p:cNvPicPr>
          <p:nvPr/>
        </p:nvPicPr>
        <p:blipFill>
          <a:blip r:embed="rId3"/>
          <a:stretch>
            <a:fillRect/>
          </a:stretch>
        </p:blipFill>
        <p:spPr>
          <a:xfrm>
            <a:off x="1834491" y="0"/>
            <a:ext cx="10961418" cy="8229600"/>
          </a:xfrm>
          <a:prstGeom prst="rect">
            <a:avLst/>
          </a:prstGeom>
        </p:spPr>
      </p:pic>
      <p:sp>
        <p:nvSpPr>
          <p:cNvPr id="10" name="Oval 9">
            <a:extLst>
              <a:ext uri="{FF2B5EF4-FFF2-40B4-BE49-F238E27FC236}">
                <a16:creationId xmlns:a16="http://schemas.microsoft.com/office/drawing/2014/main" id="{2403D070-9660-3042-6CA4-84903CE45100}"/>
              </a:ext>
            </a:extLst>
          </p:cNvPr>
          <p:cNvSpPr/>
          <p:nvPr/>
        </p:nvSpPr>
        <p:spPr>
          <a:xfrm>
            <a:off x="3249089" y="5315396"/>
            <a:ext cx="4395821" cy="783772"/>
          </a:xfrm>
          <a:prstGeom prst="ellipse">
            <a:avLst/>
          </a:prstGeom>
          <a:noFill/>
          <a:ln w="57150">
            <a:solidFill>
              <a:srgbClr val="EC28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pic>
        <p:nvPicPr>
          <p:cNvPr id="9" name="Picture 8">
            <a:extLst>
              <a:ext uri="{FF2B5EF4-FFF2-40B4-BE49-F238E27FC236}">
                <a16:creationId xmlns:a16="http://schemas.microsoft.com/office/drawing/2014/main" id="{AB29542D-0C10-57C5-B6F5-FEA2C44943D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40398" y="0"/>
            <a:ext cx="8912813" cy="8229600"/>
          </a:xfrm>
          <a:prstGeom prst="rect">
            <a:avLst/>
          </a:prstGeom>
        </p:spPr>
      </p:pic>
    </p:spTree>
    <p:extLst>
      <p:ext uri="{BB962C8B-B14F-4D97-AF65-F5344CB8AC3E}">
        <p14:creationId xmlns:p14="http://schemas.microsoft.com/office/powerpoint/2010/main" val="233176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8"/>
          <p:cNvSpPr txBox="1">
            <a:spLocks noGrp="1"/>
          </p:cNvSpPr>
          <p:nvPr>
            <p:ph type="title"/>
          </p:nvPr>
        </p:nvSpPr>
        <p:spPr>
          <a:xfrm>
            <a:off x="1005840" y="438150"/>
            <a:ext cx="12618720" cy="1590720"/>
          </a:xfrm>
          <a:prstGeom prst="rect">
            <a:avLst/>
          </a:prstGeom>
        </p:spPr>
        <p:txBody>
          <a:bodyPr spcFirstLastPara="1" vert="horz" wrap="square" lIns="109720" tIns="54840" rIns="109720" bIns="54840" rtlCol="0" anchor="ctr" anchorCtr="0">
            <a:noAutofit/>
          </a:bodyPr>
          <a:lstStyle/>
          <a:p>
            <a:r>
              <a:rPr lang="el"/>
              <a:t>Τι είναι τα «Σκοτεινά Μοτίβα»;</a:t>
            </a:r>
            <a:endParaRPr/>
          </a:p>
        </p:txBody>
      </p:sp>
      <p:sp>
        <p:nvSpPr>
          <p:cNvPr id="152" name="Google Shape;152;p28"/>
          <p:cNvSpPr txBox="1">
            <a:spLocks noGrp="1"/>
          </p:cNvSpPr>
          <p:nvPr>
            <p:ph type="body" idx="1"/>
          </p:nvPr>
        </p:nvSpPr>
        <p:spPr>
          <a:xfrm>
            <a:off x="1005840" y="2454000"/>
            <a:ext cx="8971200" cy="5409120"/>
          </a:xfrm>
          <a:prstGeom prst="rect">
            <a:avLst/>
          </a:prstGeom>
        </p:spPr>
        <p:txBody>
          <a:bodyPr spcFirstLastPara="1" vert="horz" wrap="square" lIns="109720" tIns="54840" rIns="109720" bIns="54840" rtlCol="0" anchor="t" anchorCtr="0">
            <a:noAutofit/>
          </a:bodyPr>
          <a:lstStyle/>
          <a:p>
            <a:pPr marL="0" indent="0">
              <a:spcBef>
                <a:spcPts val="0"/>
              </a:spcBef>
              <a:buNone/>
            </a:pPr>
            <a:r>
              <a:rPr lang="el" sz="2880" i="1"/>
              <a:t>«</a:t>
            </a:r>
            <a:r>
              <a:rPr lang="el" sz="2880" b="1"/>
              <a:t>Βρώμικα κόλπα που χρησιμοποιούν οι σχεδιαστές για να κάνουν τους ανθρώπους να κάνουν πράγματα»</a:t>
            </a:r>
            <a:endParaRPr sz="2880" b="1"/>
          </a:p>
          <a:p>
            <a:pPr marL="0" indent="0" algn="r">
              <a:spcBef>
                <a:spcPts val="0"/>
              </a:spcBef>
              <a:buNone/>
            </a:pPr>
            <a:r>
              <a:rPr lang="el" sz="2240" i="1"/>
              <a:t>Χάρι Μπρίγκνουλ (2010)</a:t>
            </a:r>
            <a:endParaRPr sz="2240" i="1"/>
          </a:p>
          <a:p>
            <a:pPr marL="0" indent="0" algn="r">
              <a:spcBef>
                <a:spcPts val="0"/>
              </a:spcBef>
              <a:buNone/>
            </a:pPr>
            <a:endParaRPr sz="2880" i="1"/>
          </a:p>
          <a:p>
            <a:pPr marL="0" indent="0">
              <a:buNone/>
            </a:pPr>
            <a:r>
              <a:rPr lang="el" sz="2880" b="1"/>
              <a:t>«Επιλογές σχεδιασμού διεπαφής που ωφελούν μια διαδικτυακή υπηρεσία εξαναγκάζοντας, κατευθύνοντας ή εξαπατώντας τους χρήστες να λάβουν αποφάσεις που, εάν είναι πλήρως ενημερωμένοι και ικανοί να επιλέξουν εναλλακτικές λύσεις, ενδέχεται να μην λάβουν».</a:t>
            </a:r>
            <a:r>
              <a:rPr lang="el" sz="2240" i="1"/>
              <a:t> </a:t>
            </a:r>
            <a:endParaRPr sz="2240" i="1"/>
          </a:p>
          <a:p>
            <a:pPr marL="0" indent="0" algn="r">
              <a:buSzPts val="1800"/>
              <a:buNone/>
            </a:pPr>
            <a:r>
              <a:rPr lang="el" sz="2240" i="1"/>
              <a:t>(Mathur et al., 2019)</a:t>
            </a:r>
            <a:endParaRPr sz="2240" i="1"/>
          </a:p>
          <a:p>
            <a:pPr marL="0" indent="0">
              <a:buSzPts val="2100"/>
              <a:buNone/>
            </a:pPr>
            <a:endParaRPr sz="1760"/>
          </a:p>
          <a:p>
            <a:pPr marL="0" indent="0">
              <a:buSzPts val="2100"/>
              <a:buNone/>
            </a:pPr>
            <a:r>
              <a:rPr lang="el" sz="2880" b="1"/>
              <a:t>"Οπλισμένη χρηστικότητα"</a:t>
            </a:r>
            <a:endParaRPr sz="2880" i="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2">
                                            <p:txEl>
                                              <p:pRg st="0" end="0"/>
                                            </p:txEl>
                                          </p:spTgt>
                                        </p:tgtEl>
                                        <p:attrNameLst>
                                          <p:attrName>style.visibility</p:attrName>
                                        </p:attrNameLst>
                                      </p:cBhvr>
                                      <p:to>
                                        <p:strVal val="visible"/>
                                      </p:to>
                                    </p:set>
                                    <p:animEffect transition="in" filter="fade">
                                      <p:cBhvr>
                                        <p:cTn id="7" dur="500"/>
                                        <p:tgtEl>
                                          <p:spTgt spid="15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2">
                                            <p:txEl>
                                              <p:pRg st="1" end="1"/>
                                            </p:txEl>
                                          </p:spTgt>
                                        </p:tgtEl>
                                        <p:attrNameLst>
                                          <p:attrName>style.visibility</p:attrName>
                                        </p:attrNameLst>
                                      </p:cBhvr>
                                      <p:to>
                                        <p:strVal val="visible"/>
                                      </p:to>
                                    </p:set>
                                    <p:animEffect transition="in" filter="fade">
                                      <p:cBhvr>
                                        <p:cTn id="12" dur="500"/>
                                        <p:tgtEl>
                                          <p:spTgt spid="15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2">
                                            <p:txEl>
                                              <p:pRg st="3" end="3"/>
                                            </p:txEl>
                                          </p:spTgt>
                                        </p:tgtEl>
                                        <p:attrNameLst>
                                          <p:attrName>style.visibility</p:attrName>
                                        </p:attrNameLst>
                                      </p:cBhvr>
                                      <p:to>
                                        <p:strVal val="visible"/>
                                      </p:to>
                                    </p:set>
                                    <p:animEffect transition="in" filter="fade">
                                      <p:cBhvr>
                                        <p:cTn id="17" dur="500"/>
                                        <p:tgtEl>
                                          <p:spTgt spid="15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2">
                                            <p:txEl>
                                              <p:pRg st="4" end="4"/>
                                            </p:txEl>
                                          </p:spTgt>
                                        </p:tgtEl>
                                        <p:attrNameLst>
                                          <p:attrName>style.visibility</p:attrName>
                                        </p:attrNameLst>
                                      </p:cBhvr>
                                      <p:to>
                                        <p:strVal val="visible"/>
                                      </p:to>
                                    </p:set>
                                    <p:animEffect transition="in" filter="fade">
                                      <p:cBhvr>
                                        <p:cTn id="22" dur="500"/>
                                        <p:tgtEl>
                                          <p:spTgt spid="15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2">
                                            <p:txEl>
                                              <p:pRg st="6" end="6"/>
                                            </p:txEl>
                                          </p:spTgt>
                                        </p:tgtEl>
                                        <p:attrNameLst>
                                          <p:attrName>style.visibility</p:attrName>
                                        </p:attrNameLst>
                                      </p:cBhvr>
                                      <p:to>
                                        <p:strVal val="visible"/>
                                      </p:to>
                                    </p:set>
                                    <p:animEffect transition="in" filter="fade">
                                      <p:cBhvr>
                                        <p:cTn id="27" dur="500"/>
                                        <p:tgtEl>
                                          <p:spTgt spid="15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A084E0-79F9-0BFF-880A-87E6D3D8425B}"/>
              </a:ext>
            </a:extLst>
          </p:cNvPr>
          <p:cNvSpPr>
            <a:spLocks noGrp="1"/>
          </p:cNvSpPr>
          <p:nvPr>
            <p:ph type="title"/>
          </p:nvPr>
        </p:nvSpPr>
        <p:spPr/>
        <p:txBody>
          <a:bodyPr/>
          <a:lstStyle/>
          <a:p>
            <a:endParaRPr lang="de-DE"/>
          </a:p>
        </p:txBody>
      </p:sp>
      <p:sp>
        <p:nvSpPr>
          <p:cNvPr id="3" name="Textplatzhalter 2">
            <a:extLst>
              <a:ext uri="{FF2B5EF4-FFF2-40B4-BE49-F238E27FC236}">
                <a16:creationId xmlns:a16="http://schemas.microsoft.com/office/drawing/2014/main" id="{FC50E55A-19A7-FE86-BF28-099B24E975BD}"/>
              </a:ext>
            </a:extLst>
          </p:cNvPr>
          <p:cNvSpPr>
            <a:spLocks noGrp="1"/>
          </p:cNvSpPr>
          <p:nvPr>
            <p:ph type="body" idx="1"/>
          </p:nvPr>
        </p:nvSpPr>
        <p:spPr/>
        <p:txBody>
          <a:bodyPr/>
          <a:lstStyle/>
          <a:p>
            <a:endParaRPr lang="de-DE"/>
          </a:p>
        </p:txBody>
      </p:sp>
      <p:pic>
        <p:nvPicPr>
          <p:cNvPr id="5" name="Grafik 4">
            <a:extLst>
              <a:ext uri="{FF2B5EF4-FFF2-40B4-BE49-F238E27FC236}">
                <a16:creationId xmlns:a16="http://schemas.microsoft.com/office/drawing/2014/main" id="{E3F1444B-9B5E-9158-BF17-89F3901E99DC}"/>
              </a:ext>
            </a:extLst>
          </p:cNvPr>
          <p:cNvPicPr>
            <a:picLocks noChangeAspect="1"/>
          </p:cNvPicPr>
          <p:nvPr/>
        </p:nvPicPr>
        <p:blipFill>
          <a:blip r:embed="rId2"/>
          <a:stretch>
            <a:fillRect/>
          </a:stretch>
        </p:blipFill>
        <p:spPr>
          <a:xfrm>
            <a:off x="322366" y="436975"/>
            <a:ext cx="13983433" cy="7354477"/>
          </a:xfrm>
          <a:prstGeom prst="rect">
            <a:avLst/>
          </a:prstGeom>
        </p:spPr>
      </p:pic>
    </p:spTree>
    <p:extLst>
      <p:ext uri="{BB962C8B-B14F-4D97-AF65-F5344CB8AC3E}">
        <p14:creationId xmlns:p14="http://schemas.microsoft.com/office/powerpoint/2010/main" val="35567112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29"/>
          <p:cNvPicPr preferRelativeResize="0"/>
          <p:nvPr/>
        </p:nvPicPr>
        <p:blipFill rotWithShape="1">
          <a:blip r:embed="rId3">
            <a:alphaModFix/>
          </a:blip>
          <a:srcRect/>
          <a:stretch/>
        </p:blipFill>
        <p:spPr>
          <a:xfrm>
            <a:off x="330420" y="269844"/>
            <a:ext cx="11328644" cy="6855532"/>
          </a:xfrm>
          <a:prstGeom prst="rect">
            <a:avLst/>
          </a:prstGeom>
          <a:noFill/>
          <a:ln>
            <a:noFill/>
          </a:ln>
        </p:spPr>
      </p:pic>
      <p:sp>
        <p:nvSpPr>
          <p:cNvPr id="158" name="Google Shape;158;p29"/>
          <p:cNvSpPr txBox="1"/>
          <p:nvPr/>
        </p:nvSpPr>
        <p:spPr>
          <a:xfrm>
            <a:off x="8873120" y="7675600"/>
            <a:ext cx="5843520" cy="443040"/>
          </a:xfrm>
          <a:prstGeom prst="rect">
            <a:avLst/>
          </a:prstGeom>
          <a:noFill/>
          <a:ln>
            <a:noFill/>
          </a:ln>
        </p:spPr>
        <p:txBody>
          <a:bodyPr spcFirstLastPara="1" wrap="square" lIns="109720" tIns="54840" rIns="109720" bIns="54840" anchor="t" anchorCtr="0">
            <a:noAutofit/>
          </a:bodyPr>
          <a:lstStyle/>
          <a:p>
            <a:pPr algn="r"/>
            <a:r>
              <a:rPr lang="el" sz="1760">
                <a:solidFill>
                  <a:schemeClr val="dk1"/>
                </a:solidFill>
                <a:latin typeface="Calibri"/>
                <a:ea typeface="Calibri"/>
                <a:cs typeface="Calibri"/>
                <a:sym typeface="Calibri"/>
              </a:rPr>
              <a:t>Ευγενική παραχώρηση: Matthew Canham, Πανεπιστήμιο της Κεντρικής Φλόριντα</a:t>
            </a:r>
            <a:endParaRPr sz="1760">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30"/>
          <p:cNvPicPr preferRelativeResize="0"/>
          <p:nvPr/>
        </p:nvPicPr>
        <p:blipFill rotWithShape="1">
          <a:blip r:embed="rId3">
            <a:alphaModFix/>
          </a:blip>
          <a:srcRect/>
          <a:stretch/>
        </p:blipFill>
        <p:spPr>
          <a:xfrm>
            <a:off x="1048512" y="580611"/>
            <a:ext cx="10204704" cy="691652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31"/>
          <p:cNvPicPr preferRelativeResize="0"/>
          <p:nvPr/>
        </p:nvPicPr>
        <p:blipFill rotWithShape="1">
          <a:blip r:embed="rId3">
            <a:alphaModFix/>
          </a:blip>
          <a:srcRect/>
          <a:stretch/>
        </p:blipFill>
        <p:spPr>
          <a:xfrm>
            <a:off x="174147" y="30944"/>
            <a:ext cx="8282746" cy="8198658"/>
          </a:xfrm>
          <a:prstGeom prst="rect">
            <a:avLst/>
          </a:prstGeom>
          <a:noFill/>
          <a:ln>
            <a:noFill/>
          </a:ln>
        </p:spPr>
      </p:pic>
      <p:sp>
        <p:nvSpPr>
          <p:cNvPr id="170" name="Google Shape;170;p31"/>
          <p:cNvSpPr txBox="1"/>
          <p:nvPr/>
        </p:nvSpPr>
        <p:spPr>
          <a:xfrm>
            <a:off x="8688542" y="409034"/>
            <a:ext cx="1675381" cy="553998"/>
          </a:xfrm>
          <a:prstGeom prst="rect">
            <a:avLst/>
          </a:prstGeom>
          <a:noFill/>
          <a:ln>
            <a:noFill/>
          </a:ln>
        </p:spPr>
        <p:txBody>
          <a:bodyPr spcFirstLastPara="1" wrap="square" lIns="109720" tIns="54840" rIns="109720" bIns="54840" anchor="t" anchorCtr="0">
            <a:noAutofit/>
          </a:bodyPr>
          <a:lstStyle/>
          <a:p>
            <a:r>
              <a:rPr lang="el" sz="2880" b="1">
                <a:solidFill>
                  <a:schemeClr val="dk1"/>
                </a:solidFill>
                <a:latin typeface="Calibri"/>
                <a:ea typeface="Calibri"/>
                <a:cs typeface="Calibri"/>
                <a:sym typeface="Calibri"/>
              </a:rPr>
              <a:t>Το Facebook</a:t>
            </a:r>
            <a:endParaRPr sz="2880" b="1">
              <a:solidFill>
                <a:schemeClr val="dk1"/>
              </a:solidFill>
              <a:latin typeface="Calibri"/>
              <a:ea typeface="Calibri"/>
              <a:cs typeface="Calibri"/>
              <a:sym typeface="Calibri"/>
            </a:endParaRPr>
          </a:p>
        </p:txBody>
      </p:sp>
      <p:sp>
        <p:nvSpPr>
          <p:cNvPr id="171" name="Google Shape;171;p31"/>
          <p:cNvSpPr txBox="1"/>
          <p:nvPr/>
        </p:nvSpPr>
        <p:spPr>
          <a:xfrm>
            <a:off x="10392960" y="7072920"/>
            <a:ext cx="4237440" cy="443040"/>
          </a:xfrm>
          <a:prstGeom prst="rect">
            <a:avLst/>
          </a:prstGeom>
          <a:noFill/>
          <a:ln>
            <a:noFill/>
          </a:ln>
        </p:spPr>
        <p:txBody>
          <a:bodyPr spcFirstLastPara="1" wrap="square" lIns="109720" tIns="54840" rIns="109720" bIns="54840" anchor="t" anchorCtr="0">
            <a:noAutofit/>
          </a:bodyPr>
          <a:lstStyle/>
          <a:p>
            <a:r>
              <a:rPr lang="el" sz="1600">
                <a:solidFill>
                  <a:schemeClr val="dk1"/>
                </a:solidFill>
                <a:latin typeface="Calibri"/>
                <a:ea typeface="Calibri"/>
                <a:cs typeface="Calibri"/>
                <a:sym typeface="Calibri"/>
              </a:rPr>
              <a:t>(Νορβηγική Υπηρεσία Προστασίας Καταναλωτών, 2019)</a:t>
            </a:r>
            <a:endParaRPr sz="1600">
              <a:solidFill>
                <a:schemeClr val="dk1"/>
              </a:solidFill>
              <a:latin typeface="Calibri"/>
              <a:ea typeface="Calibri"/>
              <a:cs typeface="Calibri"/>
              <a:sym typeface="Calibri"/>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ACFC452D-3458-F524-0488-8F0E5BA41628}"/>
                  </a:ext>
                </a:extLst>
              </p14:cNvPr>
              <p14:cNvContentPartPr/>
              <p14:nvPr/>
            </p14:nvContentPartPr>
            <p14:xfrm>
              <a:off x="8930736" y="3924288"/>
              <a:ext cx="432" cy="432"/>
            </p14:xfrm>
          </p:contentPart>
        </mc:Choice>
        <mc:Fallback xmlns="" xmlns:a16="http://schemas.microsoft.com/office/drawing/2014/main">
          <p:pic>
            <p:nvPicPr>
              <p:cNvPr id="2" name="Ink 1">
                <a:extLst>
                  <a:ext uri="{FF2B5EF4-FFF2-40B4-BE49-F238E27FC236}">
                    <a16:creationId xmlns:a16="http://schemas.microsoft.com/office/drawing/2014/main" id="{ACFC452D-3458-F524-0488-8F0E5BA41628}"/>
                  </a:ext>
                </a:extLst>
              </p:cNvPr>
              <p:cNvPicPr/>
              <p:nvPr/>
            </p:nvPicPr>
            <p:blipFill>
              <a:blip r:embed="rId5"/>
              <a:stretch>
                <a:fillRect/>
              </a:stretch>
            </p:blipFill>
            <p:spPr>
              <a:xfrm>
                <a:off x="8919504" y="3913056"/>
                <a:ext cx="22896" cy="22896"/>
              </a:xfrm>
              <a:prstGeom prst="rect">
                <a:avLst/>
              </a:prstGeom>
            </p:spPr>
          </p:pic>
        </mc:Fallback>
      </mc:AlternateContent>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568E86-2247-2365-3F53-6D55E384BE8D}"/>
              </a:ext>
            </a:extLst>
          </p:cNvPr>
          <p:cNvPicPr>
            <a:picLocks noChangeAspect="1"/>
          </p:cNvPicPr>
          <p:nvPr/>
        </p:nvPicPr>
        <p:blipFill>
          <a:blip r:embed="rId3"/>
          <a:srcRect l="5959" r="5153"/>
          <a:stretch>
            <a:fillRect/>
          </a:stretch>
        </p:blipFill>
        <p:spPr>
          <a:xfrm>
            <a:off x="24" y="12"/>
            <a:ext cx="7315176" cy="8229588"/>
          </a:xfrm>
          <a:prstGeom prst="parallelogram">
            <a:avLst/>
          </a:prstGeom>
          <a:noFill/>
          <a:effectLst/>
        </p:spPr>
      </p:pic>
      <p:sp>
        <p:nvSpPr>
          <p:cNvPr id="2" name="Tittel 1"/>
          <p:cNvSpPr>
            <a:spLocks noGrp="1"/>
          </p:cNvSpPr>
          <p:nvPr>
            <p:ph type="title"/>
          </p:nvPr>
        </p:nvSpPr>
        <p:spPr>
          <a:xfrm>
            <a:off x="8482583" y="771513"/>
            <a:ext cx="5815584" cy="1723136"/>
          </a:xfrm>
        </p:spPr>
        <p:txBody>
          <a:bodyPr anchor="t">
            <a:normAutofit fontScale="90000"/>
          </a:bodyPr>
          <a:lstStyle/>
          <a:p>
            <a:pPr>
              <a:lnSpc>
                <a:spcPct val="140000"/>
              </a:lnSpc>
            </a:pPr>
            <a:r>
              <a:rPr lang="el" sz="4080" err="1"/>
              <a:t>Παράδειγμα αλληλεπίδρασης </a:t>
            </a:r>
          </a:p>
        </p:txBody>
      </p:sp>
      <p:sp>
        <p:nvSpPr>
          <p:cNvPr id="9" name="Slide Number Placeholder 3">
            <a:extLst>
              <a:ext uri="{FF2B5EF4-FFF2-40B4-BE49-F238E27FC236}">
                <a16:creationId xmlns:a16="http://schemas.microsoft.com/office/drawing/2014/main" id="{F0C534A9-B871-BB37-1172-7AD2BA6850B7}"/>
              </a:ext>
            </a:extLst>
          </p:cNvPr>
          <p:cNvSpPr>
            <a:spLocks noGrp="1"/>
          </p:cNvSpPr>
          <p:nvPr>
            <p:ph type="sldNum" sz="quarter" idx="12"/>
          </p:nvPr>
        </p:nvSpPr>
        <p:spPr>
          <a:xfrm>
            <a:off x="13859123" y="7761964"/>
            <a:ext cx="532738" cy="438150"/>
          </a:xfrm>
        </p:spPr>
        <p:txBody>
          <a:bodyPr/>
          <a:lstStyle/>
          <a:p>
            <a:pPr>
              <a:spcAft>
                <a:spcPts val="720"/>
              </a:spcAft>
            </a:pPr>
            <a:fld id="{8C2E478F-E849-4A8C-AF1F-CBCC78A7CBFA}" type="slidenum">
              <a:rPr lang="en-GB" noProof="0" smtClean="0"/>
              <a:pPr>
                <a:spcAft>
                  <a:spcPts val="720"/>
                </a:spcAft>
              </a:pPr>
              <a:t>5</a:t>
            </a:fld>
            <a:endParaRPr lang="en-GB" noProof="0"/>
          </a:p>
        </p:txBody>
      </p:sp>
      <p:sp>
        <p:nvSpPr>
          <p:cNvPr id="3" name="Plassholder for innhold 2"/>
          <p:cNvSpPr>
            <a:spLocks noGrp="1"/>
          </p:cNvSpPr>
          <p:nvPr>
            <p:ph type="body" sz="quarter" idx="15"/>
          </p:nvPr>
        </p:nvSpPr>
        <p:spPr>
          <a:xfrm>
            <a:off x="8482584" y="2494650"/>
            <a:ext cx="4937760" cy="4558666"/>
          </a:xfrm>
        </p:spPr>
        <p:txBody>
          <a:bodyPr>
            <a:normAutofit/>
          </a:bodyPr>
          <a:lstStyle/>
          <a:p>
            <a:r>
              <a:rPr lang="el" sz="7200"/>
              <a:t>B= ƒ(Π x S)</a:t>
            </a:r>
          </a:p>
        </p:txBody>
      </p:sp>
    </p:spTree>
    <p:extLst>
      <p:ext uri="{BB962C8B-B14F-4D97-AF65-F5344CB8AC3E}">
        <p14:creationId xmlns:p14="http://schemas.microsoft.com/office/powerpoint/2010/main" val="341822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2"/>
          <p:cNvSpPr txBox="1">
            <a:spLocks noGrp="1"/>
          </p:cNvSpPr>
          <p:nvPr>
            <p:ph type="title"/>
          </p:nvPr>
        </p:nvSpPr>
        <p:spPr>
          <a:xfrm>
            <a:off x="1005840" y="129412"/>
            <a:ext cx="12618720" cy="1590720"/>
          </a:xfrm>
          <a:prstGeom prst="rect">
            <a:avLst/>
          </a:prstGeom>
        </p:spPr>
        <p:txBody>
          <a:bodyPr spcFirstLastPara="1" vert="horz" wrap="square" lIns="109720" tIns="54840" rIns="109720" bIns="54840" rtlCol="0" anchor="ctr" anchorCtr="0">
            <a:noAutofit/>
          </a:bodyPr>
          <a:lstStyle/>
          <a:p>
            <a:r>
              <a:rPr lang="el" dirty="0"/>
              <a:t>Ευχρηστία</a:t>
            </a:r>
            <a:endParaRPr dirty="0"/>
          </a:p>
        </p:txBody>
      </p:sp>
      <p:sp>
        <p:nvSpPr>
          <p:cNvPr id="177" name="Google Shape;177;p32"/>
          <p:cNvSpPr txBox="1">
            <a:spLocks noGrp="1"/>
          </p:cNvSpPr>
          <p:nvPr>
            <p:ph type="body" idx="1"/>
          </p:nvPr>
        </p:nvSpPr>
        <p:spPr>
          <a:xfrm>
            <a:off x="806040" y="1220322"/>
            <a:ext cx="9466116" cy="5221440"/>
          </a:xfrm>
          <a:prstGeom prst="rect">
            <a:avLst/>
          </a:prstGeom>
        </p:spPr>
        <p:txBody>
          <a:bodyPr spcFirstLastPara="1" vert="horz" wrap="square" lIns="109720" tIns="54840" rIns="109720" bIns="54840" rtlCol="0" anchor="t" anchorCtr="0">
            <a:noAutofit/>
          </a:bodyPr>
          <a:lstStyle/>
          <a:p>
            <a:pPr marL="0" indent="0">
              <a:spcBef>
                <a:spcPts val="1600"/>
              </a:spcBef>
              <a:buNone/>
            </a:pPr>
            <a:r>
              <a:rPr lang="el" dirty="0">
                <a:latin typeface="Arial"/>
                <a:ea typeface="Arial"/>
                <a:cs typeface="Arial"/>
                <a:sym typeface="Arial"/>
              </a:rPr>
              <a:t>= ευκολία και ευχαρίστηση στη χρήση.</a:t>
            </a:r>
            <a:endParaRPr dirty="0">
              <a:latin typeface="Arial"/>
              <a:ea typeface="Arial"/>
              <a:cs typeface="Arial"/>
              <a:sym typeface="Arial"/>
            </a:endParaRPr>
          </a:p>
          <a:p>
            <a:pPr indent="-487668">
              <a:spcBef>
                <a:spcPts val="1600"/>
              </a:spcBef>
              <a:buSzPts val="1200"/>
              <a:buFont typeface="Arial"/>
              <a:buAutoNum type="arabicPeriod"/>
            </a:pPr>
            <a:r>
              <a:rPr lang="el" dirty="0">
                <a:latin typeface="Arial"/>
                <a:ea typeface="Arial"/>
                <a:cs typeface="Arial"/>
                <a:sym typeface="Arial"/>
              </a:rPr>
              <a:t>Δυνατότητα εκμάθησης (Πόσο γρήγορα μπορώ να το μάθω;)</a:t>
            </a:r>
            <a:endParaRPr dirty="0">
              <a:latin typeface="Arial"/>
              <a:ea typeface="Arial"/>
              <a:cs typeface="Arial"/>
              <a:sym typeface="Arial"/>
            </a:endParaRPr>
          </a:p>
          <a:p>
            <a:pPr indent="-487668">
              <a:spcBef>
                <a:spcPts val="0"/>
              </a:spcBef>
              <a:buSzPts val="1200"/>
              <a:buFont typeface="Arial"/>
              <a:buAutoNum type="arabicPeriod"/>
            </a:pPr>
            <a:r>
              <a:rPr lang="el" dirty="0">
                <a:latin typeface="Arial"/>
                <a:ea typeface="Arial"/>
                <a:cs typeface="Arial"/>
                <a:sym typeface="Arial"/>
              </a:rPr>
              <a:t>Αποδοτικότητα (Πόσο γρήγορα θα πετύχω τον στόχο μου;)</a:t>
            </a:r>
            <a:endParaRPr dirty="0">
              <a:latin typeface="Arial"/>
              <a:ea typeface="Arial"/>
              <a:cs typeface="Arial"/>
              <a:sym typeface="Arial"/>
            </a:endParaRPr>
          </a:p>
          <a:p>
            <a:pPr indent="-487668">
              <a:spcBef>
                <a:spcPts val="0"/>
              </a:spcBef>
              <a:buSzPts val="1200"/>
              <a:buFont typeface="Arial"/>
              <a:buAutoNum type="arabicPeriod"/>
            </a:pPr>
            <a:r>
              <a:rPr lang="el" dirty="0">
                <a:latin typeface="Arial"/>
                <a:ea typeface="Arial"/>
                <a:cs typeface="Arial"/>
                <a:sym typeface="Arial"/>
              </a:rPr>
              <a:t>Απομνημόνευση (Ευκολία χρήσης μετά από ένα διάστημα απουσίας.)</a:t>
            </a:r>
            <a:endParaRPr dirty="0">
              <a:latin typeface="Arial"/>
              <a:ea typeface="Arial"/>
              <a:cs typeface="Arial"/>
              <a:sym typeface="Arial"/>
            </a:endParaRPr>
          </a:p>
          <a:p>
            <a:pPr indent="-487668">
              <a:spcBef>
                <a:spcPts val="0"/>
              </a:spcBef>
              <a:buSzPts val="1200"/>
              <a:buFont typeface="Arial"/>
              <a:buAutoNum type="arabicPeriod"/>
            </a:pPr>
            <a:r>
              <a:rPr lang="el" dirty="0">
                <a:latin typeface="Arial"/>
                <a:ea typeface="Arial"/>
                <a:cs typeface="Arial"/>
                <a:sym typeface="Arial"/>
              </a:rPr>
              <a:t>Λάθη (Πόσο συχνά κάνω λάθος και πόσο εύκολα μπορώ να διορθώσω τον εαυτό μου;)</a:t>
            </a:r>
            <a:endParaRPr dirty="0">
              <a:latin typeface="Arial"/>
              <a:ea typeface="Arial"/>
              <a:cs typeface="Arial"/>
              <a:sym typeface="Arial"/>
            </a:endParaRPr>
          </a:p>
          <a:p>
            <a:pPr indent="-487668">
              <a:spcBef>
                <a:spcPts val="0"/>
              </a:spcBef>
              <a:buSzPts val="1200"/>
              <a:buFont typeface="Arial"/>
              <a:buAutoNum type="arabicPeriod"/>
            </a:pPr>
            <a:r>
              <a:rPr lang="el" dirty="0">
                <a:latin typeface="Arial"/>
                <a:ea typeface="Arial"/>
                <a:cs typeface="Arial"/>
                <a:sym typeface="Arial"/>
              </a:rPr>
              <a:t>Ικανοποίηση (Πόσο ευχάριστη είναι η χρήση;)</a:t>
            </a:r>
            <a:endParaRPr dirty="0">
              <a:latin typeface="Arial"/>
              <a:ea typeface="Arial"/>
              <a:cs typeface="Arial"/>
              <a:sym typeface="Arial"/>
            </a:endParaRPr>
          </a:p>
          <a:p>
            <a:pPr marL="0" indent="0">
              <a:spcBef>
                <a:spcPts val="1600"/>
              </a:spcBef>
              <a:buNone/>
            </a:pPr>
            <a:endParaRPr dirty="0"/>
          </a:p>
          <a:p>
            <a:pPr marL="0" indent="0">
              <a:spcBef>
                <a:spcPts val="800"/>
              </a:spcBef>
              <a:buNone/>
            </a:pPr>
            <a:endParaRPr dirty="0"/>
          </a:p>
          <a:p>
            <a:pPr marL="0" indent="0">
              <a:spcBef>
                <a:spcPts val="800"/>
              </a:spcBef>
              <a:buSzPts val="1100"/>
              <a:buNone/>
            </a:pPr>
            <a:endParaRPr dirty="0"/>
          </a:p>
          <a:p>
            <a:pPr marL="0" indent="0">
              <a:spcBef>
                <a:spcPts val="1600"/>
              </a:spcBef>
              <a:buSzPts val="1100"/>
              <a:buNone/>
            </a:pPr>
            <a:endParaRPr dirty="0"/>
          </a:p>
          <a:p>
            <a:pPr marL="0" indent="0">
              <a:buNone/>
            </a:pPr>
            <a:endParaRPr dirty="0"/>
          </a:p>
        </p:txBody>
      </p:sp>
      <p:pic>
        <p:nvPicPr>
          <p:cNvPr id="178" name="Google Shape;178;p32"/>
          <p:cNvPicPr preferRelativeResize="0"/>
          <p:nvPr/>
        </p:nvPicPr>
        <p:blipFill rotWithShape="1">
          <a:blip r:embed="rId3">
            <a:alphaModFix/>
          </a:blip>
          <a:srcRect/>
          <a:stretch/>
        </p:blipFill>
        <p:spPr>
          <a:xfrm>
            <a:off x="3720480" y="6068908"/>
            <a:ext cx="2052121" cy="2031280"/>
          </a:xfrm>
          <a:prstGeom prst="rect">
            <a:avLst/>
          </a:prstGeom>
          <a:noFill/>
          <a:ln>
            <a:noFill/>
          </a:ln>
        </p:spPr>
      </p:pic>
      <p:sp>
        <p:nvSpPr>
          <p:cNvPr id="179" name="Google Shape;179;p32"/>
          <p:cNvSpPr/>
          <p:nvPr/>
        </p:nvSpPr>
        <p:spPr>
          <a:xfrm>
            <a:off x="6372480" y="6639390"/>
            <a:ext cx="1885440" cy="7728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46280" tIns="146280" rIns="146280" bIns="146280" anchor="ctr" anchorCtr="0">
            <a:noAutofit/>
          </a:bodyPr>
          <a:lstStyle/>
          <a:p>
            <a:endParaRPr sz="2880"/>
          </a:p>
        </p:txBody>
      </p:sp>
      <p:sp>
        <p:nvSpPr>
          <p:cNvPr id="180" name="Google Shape;180;p32"/>
          <p:cNvSpPr txBox="1"/>
          <p:nvPr/>
        </p:nvSpPr>
        <p:spPr>
          <a:xfrm>
            <a:off x="8369874" y="6192415"/>
            <a:ext cx="4044726" cy="1078560"/>
          </a:xfrm>
          <a:prstGeom prst="rect">
            <a:avLst/>
          </a:prstGeom>
          <a:noFill/>
          <a:ln>
            <a:noFill/>
          </a:ln>
        </p:spPr>
        <p:txBody>
          <a:bodyPr spcFirstLastPara="1" wrap="square" lIns="146280" tIns="146280" rIns="146280" bIns="146280" anchor="t" anchorCtr="0">
            <a:noAutofit/>
          </a:bodyPr>
          <a:lstStyle/>
          <a:p>
            <a:r>
              <a:rPr lang="el" sz="2880" b="1" dirty="0">
                <a:latin typeface="Calibri"/>
                <a:ea typeface="Calibri"/>
                <a:cs typeface="Calibri"/>
                <a:sym typeface="Calibri"/>
              </a:rPr>
              <a:t>Απόρρητο: UX -</a:t>
            </a:r>
            <a:endParaRPr sz="2880" b="1" dirty="0">
              <a:latin typeface="Calibri"/>
              <a:ea typeface="Calibri"/>
              <a:cs typeface="Calibri"/>
              <a:sym typeface="Calibri"/>
            </a:endParaRPr>
          </a:p>
          <a:p>
            <a:r>
              <a:rPr lang="el" sz="2880" b="1" dirty="0">
                <a:latin typeface="Calibri"/>
                <a:ea typeface="Calibri"/>
                <a:cs typeface="Calibri"/>
                <a:sym typeface="Calibri"/>
              </a:rPr>
              <a:t>Κοινή χρήση δεδομένων: UX +</a:t>
            </a:r>
            <a:endParaRPr sz="2880" b="1" dirty="0">
              <a:latin typeface="Calibri"/>
              <a:ea typeface="Calibri"/>
              <a:cs typeface="Calibri"/>
              <a:sym typeface="Calibri"/>
            </a:endParaRPr>
          </a:p>
        </p:txBody>
      </p:sp>
      <p:sp>
        <p:nvSpPr>
          <p:cNvPr id="181" name="Google Shape;181;p32"/>
          <p:cNvSpPr/>
          <p:nvPr/>
        </p:nvSpPr>
        <p:spPr>
          <a:xfrm>
            <a:off x="10096120" y="2843640"/>
            <a:ext cx="671040" cy="1590720"/>
          </a:xfrm>
          <a:prstGeom prst="rightBrace">
            <a:avLst>
              <a:gd name="adj1" fmla="val 50000"/>
              <a:gd name="adj2" fmla="val 50000"/>
            </a:avLst>
          </a:prstGeom>
          <a:noFill/>
          <a:ln w="9525" cap="flat" cmpd="sng">
            <a:solidFill>
              <a:srgbClr val="000000"/>
            </a:solidFill>
            <a:prstDash val="solid"/>
            <a:round/>
            <a:headEnd type="none" w="sm" len="sm"/>
            <a:tailEnd type="none" w="sm" len="sm"/>
          </a:ln>
        </p:spPr>
        <p:txBody>
          <a:bodyPr spcFirstLastPara="1" wrap="square" lIns="146280" tIns="146280" rIns="146280" bIns="146280" anchor="ctr" anchorCtr="0">
            <a:noAutofit/>
          </a:bodyPr>
          <a:lstStyle/>
          <a:p>
            <a:endParaRPr sz="2880"/>
          </a:p>
        </p:txBody>
      </p:sp>
      <p:sp>
        <p:nvSpPr>
          <p:cNvPr id="182" name="Google Shape;182;p32"/>
          <p:cNvSpPr txBox="1"/>
          <p:nvPr/>
        </p:nvSpPr>
        <p:spPr>
          <a:xfrm>
            <a:off x="11004840" y="3159240"/>
            <a:ext cx="2819520" cy="959520"/>
          </a:xfrm>
          <a:prstGeom prst="rect">
            <a:avLst/>
          </a:prstGeom>
          <a:noFill/>
          <a:ln>
            <a:noFill/>
          </a:ln>
        </p:spPr>
        <p:txBody>
          <a:bodyPr spcFirstLastPara="1" wrap="square" lIns="146280" tIns="146280" rIns="146280" bIns="146280" anchor="t" anchorCtr="0">
            <a:noAutofit/>
          </a:bodyPr>
          <a:lstStyle/>
          <a:p>
            <a:r>
              <a:rPr lang="el" sz="2880">
                <a:latin typeface="Calibri"/>
                <a:ea typeface="Calibri"/>
                <a:cs typeface="Calibri"/>
                <a:sym typeface="Calibri"/>
              </a:rPr>
              <a:t>Γνωστική προσπάθεια</a:t>
            </a:r>
            <a:endParaRPr sz="2880">
              <a:latin typeface="Calibri"/>
              <a:ea typeface="Calibri"/>
              <a:cs typeface="Calibri"/>
              <a:sym typeface="Calibri"/>
            </a:endParaRPr>
          </a:p>
          <a:p>
            <a:r>
              <a:rPr lang="el" sz="2880">
                <a:latin typeface="Calibri"/>
                <a:ea typeface="Calibri"/>
                <a:cs typeface="Calibri"/>
                <a:sym typeface="Calibri"/>
              </a:rPr>
              <a:t>("γνωστικό φορτίο")</a:t>
            </a:r>
            <a:endParaRPr sz="2880">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2" name="Picture 1">
            <a:extLst>
              <a:ext uri="{FF2B5EF4-FFF2-40B4-BE49-F238E27FC236}">
                <a16:creationId xmlns:a16="http://schemas.microsoft.com/office/drawing/2014/main" id="{9CC445DA-2741-CAA5-34C5-29DC7156BC58}"/>
              </a:ext>
            </a:extLst>
          </p:cNvPr>
          <p:cNvPicPr>
            <a:picLocks noChangeAspect="1"/>
          </p:cNvPicPr>
          <p:nvPr/>
        </p:nvPicPr>
        <p:blipFill>
          <a:blip r:embed="rId3">
            <a:alphaModFix amt="27000"/>
          </a:blip>
          <a:stretch>
            <a:fillRect/>
          </a:stretch>
        </p:blipFill>
        <p:spPr>
          <a:xfrm>
            <a:off x="382387" y="224643"/>
            <a:ext cx="13915505" cy="7752526"/>
          </a:xfrm>
          <a:prstGeom prst="rect">
            <a:avLst/>
          </a:prstGeom>
        </p:spPr>
      </p:pic>
      <p:sp>
        <p:nvSpPr>
          <p:cNvPr id="187" name="Google Shape;187;p33"/>
          <p:cNvSpPr txBox="1">
            <a:spLocks noGrp="1"/>
          </p:cNvSpPr>
          <p:nvPr>
            <p:ph type="body" idx="1"/>
          </p:nvPr>
        </p:nvSpPr>
        <p:spPr>
          <a:xfrm>
            <a:off x="971840" y="1586680"/>
            <a:ext cx="12618720" cy="6488640"/>
          </a:xfrm>
          <a:prstGeom prst="rect">
            <a:avLst/>
          </a:prstGeom>
        </p:spPr>
        <p:txBody>
          <a:bodyPr spcFirstLastPara="1" vert="horz" wrap="square" lIns="109720" tIns="54840" rIns="109720" bIns="54840" rtlCol="0" anchor="t" anchorCtr="0">
            <a:noAutofit/>
          </a:bodyPr>
          <a:lstStyle/>
          <a:p>
            <a:pPr marL="0" indent="0">
              <a:buNone/>
            </a:pPr>
            <a:r>
              <a:rPr lang="el" sz="2240" b="1"/>
              <a:t>«Η πραγματικότητα της τεχνολογίας σε κλίμακα σημαίνει ότι οι υπηρεσίες που χρησιμοποιούμε πρέπει απαραίτητα να χτιστούν με τρόπο που να </a:t>
            </a:r>
            <a:r>
              <a:rPr lang="el" sz="2240" b="1">
                <a:solidFill>
                  <a:srgbClr val="FF0000"/>
                </a:solidFill>
              </a:rPr>
              <a:t>περιορίζει τις επιλογές μας</a:t>
            </a:r>
            <a:r>
              <a:rPr lang="el" sz="2240" b="1"/>
              <a:t>.</a:t>
            </a:r>
            <a:endParaRPr sz="2240" b="1"/>
          </a:p>
          <a:p>
            <a:pPr marL="0" indent="0">
              <a:buNone/>
            </a:pPr>
            <a:r>
              <a:rPr lang="el" sz="2240" b="1"/>
              <a:t>Δίνουν στους ανθρώπους την </a:t>
            </a:r>
            <a:r>
              <a:rPr lang="el" sz="2240" b="1">
                <a:solidFill>
                  <a:srgbClr val="FF0000"/>
                </a:solidFill>
              </a:rPr>
              <a:t>ψευδαίσθηση της ελεύθερης επιλογής </a:t>
            </a:r>
            <a:r>
              <a:rPr lang="el" sz="2240" b="1"/>
              <a:t>ενώ αρχιτεκτονούν το μενού έτσι ώστε να κερδίζουν, ανεξάρτητα από το τι επιλέγετε.</a:t>
            </a:r>
            <a:endParaRPr sz="2240" b="1"/>
          </a:p>
          <a:p>
            <a:r>
              <a:rPr lang="el" sz="2240" b="1"/>
              <a:t>Το Facebook μας λέει πότε οι φίλοι μας έχουν κάνει «like» σε μια σελίδα, </a:t>
            </a:r>
            <a:r>
              <a:rPr lang="el" sz="2240" b="1">
                <a:solidFill>
                  <a:srgbClr val="FF0000"/>
                </a:solidFill>
              </a:rPr>
              <a:t>ενθαρρύνοντάς</a:t>
            </a:r>
            <a:r>
              <a:rPr lang="el" sz="2240" b="1"/>
              <a:t> μας να κάνουμε το ίδιο. </a:t>
            </a:r>
            <a:endParaRPr sz="2240" b="1"/>
          </a:p>
          <a:p>
            <a:pPr>
              <a:spcBef>
                <a:spcPts val="0"/>
              </a:spcBef>
            </a:pPr>
            <a:r>
              <a:rPr lang="el" sz="2240" b="1"/>
              <a:t>Τα σκούρα μοτίβα </a:t>
            </a:r>
            <a:r>
              <a:rPr lang="el" sz="2240" b="1">
                <a:solidFill>
                  <a:srgbClr val="FF0000"/>
                </a:solidFill>
              </a:rPr>
              <a:t>πυροδοτούν</a:t>
            </a:r>
            <a:r>
              <a:rPr lang="el" sz="2240" b="1"/>
              <a:t> την προτίμησή μας για λαμπερά κουμπιά έναντι των γκρι. </a:t>
            </a:r>
            <a:endParaRPr sz="2240" b="1"/>
          </a:p>
          <a:p>
            <a:pPr>
              <a:spcBef>
                <a:spcPts val="0"/>
              </a:spcBef>
            </a:pPr>
            <a:r>
              <a:rPr lang="el" sz="2240" b="1"/>
              <a:t>Οι πλατφόρμες </a:t>
            </a:r>
            <a:r>
              <a:rPr lang="el" sz="2240" b="1">
                <a:solidFill>
                  <a:srgbClr val="FF0000"/>
                </a:solidFill>
              </a:rPr>
              <a:t> μας ωθούν</a:t>
            </a:r>
            <a:r>
              <a:rPr lang="el" sz="2240" b="1"/>
              <a:t> να αγοράσουμε προϊόντα που άλλοι έχουν αγοράσει πριν από εμάς. </a:t>
            </a:r>
            <a:endParaRPr sz="2240" b="1"/>
          </a:p>
          <a:p>
            <a:pPr>
              <a:spcBef>
                <a:spcPts val="0"/>
              </a:spcBef>
            </a:pPr>
            <a:r>
              <a:rPr lang="el" sz="2240" b="1"/>
              <a:t>και οι εφαρμογές παιχνιδοποιούν την κοινή χρήση ενθαρρύνοντάς  μας να συνεχίσουμε ένα «σερί» με τους φίλους μας». </a:t>
            </a:r>
            <a:endParaRPr sz="2240" b="1"/>
          </a:p>
          <a:p>
            <a:pPr marL="0" indent="0">
              <a:buNone/>
            </a:pPr>
            <a:endParaRPr sz="2240"/>
          </a:p>
          <a:p>
            <a:pPr marL="0" indent="0">
              <a:buNone/>
            </a:pPr>
            <a:r>
              <a:rPr lang="el" sz="2240"/>
              <a:t>Γουόλντμαν (2020)</a:t>
            </a:r>
            <a:endParaRPr sz="2240"/>
          </a:p>
          <a:p>
            <a:pPr marL="0" indent="0">
              <a:buNone/>
            </a:pPr>
            <a:endParaRPr sz="224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5"/>
          <p:cNvSpPr txBox="1">
            <a:spLocks noGrp="1"/>
          </p:cNvSpPr>
          <p:nvPr>
            <p:ph type="title"/>
          </p:nvPr>
        </p:nvSpPr>
        <p:spPr>
          <a:xfrm>
            <a:off x="869454" y="1454838"/>
            <a:ext cx="12618720" cy="1590720"/>
          </a:xfrm>
          <a:prstGeom prst="rect">
            <a:avLst/>
          </a:prstGeom>
        </p:spPr>
        <p:txBody>
          <a:bodyPr spcFirstLastPara="1" vert="horz" wrap="square" lIns="109720" tIns="54840" rIns="109720" bIns="54840" rtlCol="0" anchor="ctr" anchorCtr="0">
            <a:noAutofit/>
          </a:bodyPr>
          <a:lstStyle/>
          <a:p>
            <a:r>
              <a:rPr lang="el"/>
              <a:t>Μερικά παραδείγματα και οι μηχανισμοί επίδρασής τους</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36"/>
          <p:cNvPicPr preferRelativeResize="0"/>
          <p:nvPr/>
        </p:nvPicPr>
        <p:blipFill>
          <a:blip r:embed="rId3">
            <a:alphaModFix/>
          </a:blip>
          <a:stretch>
            <a:fillRect/>
          </a:stretch>
        </p:blipFill>
        <p:spPr>
          <a:xfrm>
            <a:off x="592040" y="3411481"/>
            <a:ext cx="7071360" cy="2746643"/>
          </a:xfrm>
          <a:prstGeom prst="rect">
            <a:avLst/>
          </a:prstGeom>
          <a:noFill/>
          <a:ln>
            <a:noFill/>
          </a:ln>
        </p:spPr>
      </p:pic>
      <p:pic>
        <p:nvPicPr>
          <p:cNvPr id="204" name="Google Shape;204;p36"/>
          <p:cNvPicPr preferRelativeResize="0"/>
          <p:nvPr/>
        </p:nvPicPr>
        <p:blipFill>
          <a:blip r:embed="rId4">
            <a:alphaModFix/>
          </a:blip>
          <a:stretch>
            <a:fillRect/>
          </a:stretch>
        </p:blipFill>
        <p:spPr>
          <a:xfrm>
            <a:off x="702440" y="2307441"/>
            <a:ext cx="5729400" cy="875720"/>
          </a:xfrm>
          <a:prstGeom prst="rect">
            <a:avLst/>
          </a:prstGeom>
          <a:noFill/>
          <a:ln>
            <a:noFill/>
          </a:ln>
        </p:spPr>
      </p:pic>
      <p:pic>
        <p:nvPicPr>
          <p:cNvPr id="205" name="Google Shape;205;p36"/>
          <p:cNvPicPr preferRelativeResize="0"/>
          <p:nvPr/>
        </p:nvPicPr>
        <p:blipFill>
          <a:blip r:embed="rId5">
            <a:alphaModFix/>
          </a:blip>
          <a:stretch>
            <a:fillRect/>
          </a:stretch>
        </p:blipFill>
        <p:spPr>
          <a:xfrm>
            <a:off x="702442" y="235362"/>
            <a:ext cx="1722520" cy="129188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2" name="Google Shape;212;p37"/>
          <p:cNvPicPr preferRelativeResize="0"/>
          <p:nvPr/>
        </p:nvPicPr>
        <p:blipFill rotWithShape="1">
          <a:blip r:embed="rId3">
            <a:alphaModFix/>
          </a:blip>
          <a:srcRect/>
          <a:stretch/>
        </p:blipFill>
        <p:spPr>
          <a:xfrm>
            <a:off x="1005842" y="438160"/>
            <a:ext cx="11192040" cy="7119000"/>
          </a:xfrm>
          <a:prstGeom prst="rect">
            <a:avLst/>
          </a:prstGeom>
          <a:noFill/>
          <a:ln>
            <a:noFill/>
          </a:ln>
        </p:spPr>
      </p:pic>
      <p:sp>
        <p:nvSpPr>
          <p:cNvPr id="213" name="Google Shape;213;p37"/>
          <p:cNvSpPr/>
          <p:nvPr/>
        </p:nvSpPr>
        <p:spPr>
          <a:xfrm>
            <a:off x="8176680" y="3639120"/>
            <a:ext cx="611520" cy="475680"/>
          </a:xfrm>
          <a:prstGeom prst="ellipse">
            <a:avLst/>
          </a:prstGeom>
          <a:noFill/>
          <a:ln w="9525" cap="flat" cmpd="sng">
            <a:solidFill>
              <a:srgbClr val="FF0000"/>
            </a:solidFill>
            <a:prstDash val="solid"/>
            <a:round/>
            <a:headEnd type="none" w="sm" len="sm"/>
            <a:tailEnd type="none" w="sm" len="sm"/>
          </a:ln>
        </p:spPr>
        <p:txBody>
          <a:bodyPr spcFirstLastPara="1" wrap="square" lIns="146280" tIns="146280" rIns="146280" bIns="146280" anchor="ctr" anchorCtr="0">
            <a:noAutofit/>
          </a:bodyPr>
          <a:lstStyle/>
          <a:p>
            <a:endParaRPr sz="288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38"/>
          <p:cNvPicPr preferRelativeResize="0"/>
          <p:nvPr/>
        </p:nvPicPr>
        <p:blipFill rotWithShape="1">
          <a:blip r:embed="rId3">
            <a:alphaModFix/>
          </a:blip>
          <a:srcRect/>
          <a:stretch/>
        </p:blipFill>
        <p:spPr>
          <a:xfrm>
            <a:off x="1139131" y="2548504"/>
            <a:ext cx="5901992" cy="1881796"/>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39"/>
          <p:cNvPicPr preferRelativeResize="0"/>
          <p:nvPr/>
        </p:nvPicPr>
        <p:blipFill rotWithShape="1">
          <a:blip r:embed="rId3">
            <a:alphaModFix/>
          </a:blip>
          <a:srcRect/>
          <a:stretch/>
        </p:blipFill>
        <p:spPr>
          <a:xfrm>
            <a:off x="736989" y="334295"/>
            <a:ext cx="8924279" cy="7356158"/>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grpSp>
        <p:nvGrpSpPr>
          <p:cNvPr id="228" name="Google Shape;228;p40"/>
          <p:cNvGrpSpPr/>
          <p:nvPr/>
        </p:nvGrpSpPr>
        <p:grpSpPr>
          <a:xfrm>
            <a:off x="878376" y="622573"/>
            <a:ext cx="9718856" cy="7079137"/>
            <a:chOff x="685801" y="1194435"/>
            <a:chExt cx="3884559" cy="2640208"/>
          </a:xfrm>
        </p:grpSpPr>
        <p:pic>
          <p:nvPicPr>
            <p:cNvPr id="229" name="Google Shape;229;p40"/>
            <p:cNvPicPr preferRelativeResize="0"/>
            <p:nvPr/>
          </p:nvPicPr>
          <p:blipFill rotWithShape="1">
            <a:blip r:embed="rId3">
              <a:alphaModFix/>
            </a:blip>
            <a:srcRect/>
            <a:stretch/>
          </p:blipFill>
          <p:spPr>
            <a:xfrm>
              <a:off x="685801" y="1194435"/>
              <a:ext cx="3884417" cy="2470785"/>
            </a:xfrm>
            <a:prstGeom prst="rect">
              <a:avLst/>
            </a:prstGeom>
            <a:noFill/>
            <a:ln>
              <a:noFill/>
            </a:ln>
          </p:spPr>
        </p:pic>
        <p:sp>
          <p:nvSpPr>
            <p:cNvPr id="230" name="Google Shape;230;p40"/>
            <p:cNvSpPr txBox="1"/>
            <p:nvPr/>
          </p:nvSpPr>
          <p:spPr>
            <a:xfrm>
              <a:off x="2830960" y="3495943"/>
              <a:ext cx="1739400" cy="338700"/>
            </a:xfrm>
            <a:prstGeom prst="rect">
              <a:avLst/>
            </a:prstGeom>
            <a:gradFill>
              <a:gsLst>
                <a:gs pos="0">
                  <a:srgbClr val="F08B54"/>
                </a:gs>
                <a:gs pos="50000">
                  <a:srgbClr val="F67A26"/>
                </a:gs>
                <a:gs pos="100000">
                  <a:srgbClr val="E36A18"/>
                </a:gs>
              </a:gsLst>
              <a:lin ang="5400012" scaled="0"/>
            </a:gradFill>
            <a:ln>
              <a:noFill/>
            </a:ln>
            <a:effectLst>
              <a:outerShdw blurRad="57150" dist="19050" dir="5400000" algn="ctr" rotWithShape="0">
                <a:srgbClr val="000000">
                  <a:alpha val="62750"/>
                </a:srgbClr>
              </a:outerShdw>
            </a:effectLst>
          </p:spPr>
          <p:txBody>
            <a:bodyPr spcFirstLastPara="1" wrap="square" lIns="109720" tIns="54840" rIns="109720" bIns="54840" anchor="t" anchorCtr="0">
              <a:noAutofit/>
            </a:bodyPr>
            <a:lstStyle/>
            <a:p>
              <a:r>
                <a:rPr lang="el" sz="1920" b="1">
                  <a:solidFill>
                    <a:schemeClr val="lt1"/>
                  </a:solidFill>
                  <a:latin typeface="Calibri"/>
                  <a:ea typeface="Calibri"/>
                  <a:cs typeface="Calibri"/>
                  <a:sym typeface="Calibri"/>
                </a:rPr>
                <a:t>«Προσθήκη στο δίκτυο»</a:t>
              </a:r>
              <a:endParaRPr sz="1920" b="1">
                <a:solidFill>
                  <a:schemeClr val="lt1"/>
                </a:solidFill>
                <a:latin typeface="Calibri"/>
                <a:ea typeface="Calibri"/>
                <a:cs typeface="Calibri"/>
                <a:sym typeface="Calibri"/>
              </a:endParaRPr>
            </a:p>
          </p:txBody>
        </p:sp>
        <p:cxnSp>
          <p:nvCxnSpPr>
            <p:cNvPr id="231" name="Google Shape;231;p40"/>
            <p:cNvCxnSpPr/>
            <p:nvPr/>
          </p:nvCxnSpPr>
          <p:spPr>
            <a:xfrm rot="10800000">
              <a:off x="1851600" y="2985120"/>
              <a:ext cx="929700" cy="680100"/>
            </a:xfrm>
            <a:prstGeom prst="straightConnector1">
              <a:avLst/>
            </a:prstGeom>
            <a:noFill/>
            <a:ln w="28575" cap="flat" cmpd="sng">
              <a:solidFill>
                <a:srgbClr val="FF0000"/>
              </a:solidFill>
              <a:prstDash val="solid"/>
              <a:miter lim="800000"/>
              <a:headEnd type="none" w="sm" len="sm"/>
              <a:tailEnd type="triangle" w="med" len="med"/>
            </a:ln>
          </p:spPr>
        </p:cxn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91F76-F70C-4A6C-9EEF-8968F782D777}"/>
              </a:ext>
            </a:extLst>
          </p:cNvPr>
          <p:cNvSpPr>
            <a:spLocks noGrp="1"/>
          </p:cNvSpPr>
          <p:nvPr>
            <p:ph type="title"/>
          </p:nvPr>
        </p:nvSpPr>
        <p:spPr/>
        <p:txBody>
          <a:bodyPr/>
          <a:lstStyle/>
          <a:p>
            <a:r>
              <a:rPr lang="el"/>
              <a:t>Σύστημα 1 και Σύστημα 2</a:t>
            </a:r>
          </a:p>
        </p:txBody>
      </p:sp>
      <p:pic>
        <p:nvPicPr>
          <p:cNvPr id="4" name="Picture 3">
            <a:extLst>
              <a:ext uri="{FF2B5EF4-FFF2-40B4-BE49-F238E27FC236}">
                <a16:creationId xmlns:a16="http://schemas.microsoft.com/office/drawing/2014/main" id="{5A884D12-C78D-4F30-BA5E-3009E70B4B2B}"/>
              </a:ext>
            </a:extLst>
          </p:cNvPr>
          <p:cNvPicPr>
            <a:picLocks noChangeAspect="1"/>
          </p:cNvPicPr>
          <p:nvPr/>
        </p:nvPicPr>
        <p:blipFill>
          <a:blip r:embed="rId3"/>
          <a:stretch>
            <a:fillRect/>
          </a:stretch>
        </p:blipFill>
        <p:spPr>
          <a:xfrm>
            <a:off x="4453859" y="1530227"/>
            <a:ext cx="8587228" cy="6699374"/>
          </a:xfrm>
          <a:prstGeom prst="rect">
            <a:avLst/>
          </a:prstGeom>
        </p:spPr>
      </p:pic>
    </p:spTree>
    <p:extLst>
      <p:ext uri="{BB962C8B-B14F-4D97-AF65-F5344CB8AC3E}">
        <p14:creationId xmlns:p14="http://schemas.microsoft.com/office/powerpoint/2010/main" val="7568349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51"/>
          <p:cNvSpPr txBox="1">
            <a:spLocks noGrp="1"/>
          </p:cNvSpPr>
          <p:nvPr>
            <p:ph type="title"/>
          </p:nvPr>
        </p:nvSpPr>
        <p:spPr>
          <a:xfrm>
            <a:off x="1005840" y="438150"/>
            <a:ext cx="12618720" cy="1590720"/>
          </a:xfrm>
          <a:prstGeom prst="rect">
            <a:avLst/>
          </a:prstGeom>
        </p:spPr>
        <p:txBody>
          <a:bodyPr spcFirstLastPara="1" vert="horz" wrap="square" lIns="109720" tIns="54840" rIns="109720" bIns="54840" rtlCol="0" anchor="ctr" anchorCtr="0">
            <a:noAutofit/>
          </a:bodyPr>
          <a:lstStyle/>
          <a:p>
            <a:endParaRPr/>
          </a:p>
        </p:txBody>
      </p:sp>
      <p:sp>
        <p:nvSpPr>
          <p:cNvPr id="308" name="Google Shape;308;p51"/>
          <p:cNvSpPr txBox="1">
            <a:spLocks noGrp="1"/>
          </p:cNvSpPr>
          <p:nvPr>
            <p:ph type="body" idx="1"/>
          </p:nvPr>
        </p:nvSpPr>
        <p:spPr>
          <a:xfrm>
            <a:off x="1005840" y="2190750"/>
            <a:ext cx="6217920" cy="5221440"/>
          </a:xfrm>
          <a:prstGeom prst="rect">
            <a:avLst/>
          </a:prstGeom>
        </p:spPr>
        <p:txBody>
          <a:bodyPr spcFirstLastPara="1" vert="horz" wrap="square" lIns="109720" tIns="54840" rIns="109720" bIns="54840" rtlCol="0" anchor="t" anchorCtr="0">
            <a:noAutofit/>
          </a:bodyPr>
          <a:lstStyle/>
          <a:p>
            <a:pPr marL="0" indent="0">
              <a:buNone/>
            </a:pPr>
            <a:endParaRPr/>
          </a:p>
        </p:txBody>
      </p:sp>
      <p:sp>
        <p:nvSpPr>
          <p:cNvPr id="309" name="Google Shape;309;p51"/>
          <p:cNvSpPr txBox="1">
            <a:spLocks noGrp="1"/>
          </p:cNvSpPr>
          <p:nvPr>
            <p:ph type="body" idx="2"/>
          </p:nvPr>
        </p:nvSpPr>
        <p:spPr>
          <a:xfrm>
            <a:off x="7406640" y="2190750"/>
            <a:ext cx="6217920" cy="5221440"/>
          </a:xfrm>
          <a:prstGeom prst="rect">
            <a:avLst/>
          </a:prstGeom>
        </p:spPr>
        <p:txBody>
          <a:bodyPr spcFirstLastPara="1" vert="horz" wrap="square" lIns="109720" tIns="54840" rIns="109720" bIns="54840" rtlCol="0" anchor="t" anchorCtr="0">
            <a:noAutofit/>
          </a:bodyPr>
          <a:lstStyle/>
          <a:p>
            <a:pPr marL="0" indent="0">
              <a:buNone/>
            </a:pPr>
            <a:endParaRPr/>
          </a:p>
        </p:txBody>
      </p:sp>
      <p:pic>
        <p:nvPicPr>
          <p:cNvPr id="310" name="Google Shape;310;p51"/>
          <p:cNvPicPr preferRelativeResize="0"/>
          <p:nvPr/>
        </p:nvPicPr>
        <p:blipFill>
          <a:blip r:embed="rId3">
            <a:alphaModFix/>
          </a:blip>
          <a:stretch>
            <a:fillRect/>
          </a:stretch>
        </p:blipFill>
        <p:spPr>
          <a:xfrm>
            <a:off x="1158240" y="99061"/>
            <a:ext cx="12313920" cy="8031480"/>
          </a:xfrm>
          <a:prstGeom prst="rect">
            <a:avLst/>
          </a:prstGeom>
          <a:noFill/>
          <a:ln>
            <a:noFill/>
          </a:ln>
        </p:spPr>
      </p:pic>
    </p:spTree>
    <p:extLst>
      <p:ext uri="{BB962C8B-B14F-4D97-AF65-F5344CB8AC3E}">
        <p14:creationId xmlns:p14="http://schemas.microsoft.com/office/powerpoint/2010/main" val="1633388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pic>
        <p:nvPicPr>
          <p:cNvPr id="599" name="Google Shape;599;p94"/>
          <p:cNvPicPr preferRelativeResize="0"/>
          <p:nvPr/>
        </p:nvPicPr>
        <p:blipFill>
          <a:blip r:embed="rId3">
            <a:alphaModFix/>
          </a:blip>
          <a:stretch>
            <a:fillRect/>
          </a:stretch>
        </p:blipFill>
        <p:spPr>
          <a:xfrm>
            <a:off x="1463040" y="2451080"/>
            <a:ext cx="11704320" cy="4251960"/>
          </a:xfrm>
          <a:prstGeom prst="rect">
            <a:avLst/>
          </a:prstGeom>
          <a:noFill/>
          <a:ln>
            <a:noFill/>
          </a:ln>
        </p:spPr>
      </p:pic>
      <p:sp>
        <p:nvSpPr>
          <p:cNvPr id="600" name="Google Shape;600;p94"/>
          <p:cNvSpPr txBox="1">
            <a:spLocks noGrp="1"/>
          </p:cNvSpPr>
          <p:nvPr>
            <p:ph type="title"/>
          </p:nvPr>
        </p:nvSpPr>
        <p:spPr>
          <a:xfrm>
            <a:off x="1005840" y="520638"/>
            <a:ext cx="12618720" cy="1397280"/>
          </a:xfrm>
          <a:prstGeom prst="rect">
            <a:avLst/>
          </a:prstGeom>
        </p:spPr>
        <p:txBody>
          <a:bodyPr spcFirstLastPara="1" vert="horz" wrap="square" lIns="146280" tIns="146280" rIns="146280" bIns="146280" rtlCol="0" anchor="t" anchorCtr="0">
            <a:normAutofit/>
          </a:bodyPr>
          <a:lstStyle/>
          <a:p>
            <a:r>
              <a:rPr lang="el"/>
              <a:t>Γνωστικά exploits και φορείς επίθεσης</a:t>
            </a:r>
            <a:endParaRPr/>
          </a:p>
        </p:txBody>
      </p:sp>
    </p:spTree>
    <p:extLst>
      <p:ext uri="{BB962C8B-B14F-4D97-AF65-F5344CB8AC3E}">
        <p14:creationId xmlns:p14="http://schemas.microsoft.com/office/powerpoint/2010/main" val="37614128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Ένα άτομο που πληκτρολογεί σε ένα πληκτρολόγιο&#10;&#10;Η περιγραφή δημιουργείται αυτόματα">
            <a:extLst>
              <a:ext uri="{FF2B5EF4-FFF2-40B4-BE49-F238E27FC236}">
                <a16:creationId xmlns:a16="http://schemas.microsoft.com/office/drawing/2014/main" id="{AC76474B-ED05-DB2F-E603-853EBE6D76BE}"/>
              </a:ext>
            </a:extLst>
          </p:cNvPr>
          <p:cNvPicPr>
            <a:picLocks noChangeAspect="1"/>
          </p:cNvPicPr>
          <p:nvPr/>
        </p:nvPicPr>
        <p:blipFill>
          <a:blip r:embed="rId3">
            <a:alphaModFix amt="39000"/>
          </a:blip>
          <a:srcRect l="3787" r="2880"/>
          <a:stretch/>
        </p:blipFill>
        <p:spPr>
          <a:xfrm>
            <a:off x="24" y="12"/>
            <a:ext cx="14630376" cy="8229588"/>
          </a:xfrm>
          <a:prstGeom prst="rect">
            <a:avLst/>
          </a:prstGeom>
          <a:noFill/>
        </p:spPr>
      </p:pic>
      <p:sp>
        <p:nvSpPr>
          <p:cNvPr id="8" name="Title 2">
            <a:extLst>
              <a:ext uri="{FF2B5EF4-FFF2-40B4-BE49-F238E27FC236}">
                <a16:creationId xmlns:a16="http://schemas.microsoft.com/office/drawing/2014/main" id="{D7935B75-7452-1FFF-E46B-665C289EAC5B}"/>
              </a:ext>
            </a:extLst>
          </p:cNvPr>
          <p:cNvSpPr>
            <a:spLocks noGrp="1"/>
          </p:cNvSpPr>
          <p:nvPr>
            <p:ph type="title"/>
          </p:nvPr>
        </p:nvSpPr>
        <p:spPr>
          <a:xfrm>
            <a:off x="4846320" y="5528564"/>
            <a:ext cx="4937760" cy="505776"/>
          </a:xfrm>
        </p:spPr>
        <p:txBody>
          <a:bodyPr/>
          <a:lstStyle/>
          <a:p>
            <a:endParaRPr lang="en-US"/>
          </a:p>
        </p:txBody>
      </p:sp>
      <p:sp>
        <p:nvSpPr>
          <p:cNvPr id="3" name="Inhaltsplatzhalter 2">
            <a:extLst>
              <a:ext uri="{FF2B5EF4-FFF2-40B4-BE49-F238E27FC236}">
                <a16:creationId xmlns:a16="http://schemas.microsoft.com/office/drawing/2014/main" id="{81A9FBC7-480F-48F0-8032-7FF40185703A}"/>
              </a:ext>
            </a:extLst>
          </p:cNvPr>
          <p:cNvSpPr>
            <a:spLocks noGrp="1"/>
          </p:cNvSpPr>
          <p:nvPr>
            <p:ph type="body" sz="quarter" idx="11"/>
          </p:nvPr>
        </p:nvSpPr>
        <p:spPr>
          <a:xfrm>
            <a:off x="1774507" y="1883663"/>
            <a:ext cx="11081386" cy="3181732"/>
          </a:xfrm>
        </p:spPr>
        <p:txBody>
          <a:bodyPr>
            <a:normAutofit/>
          </a:bodyPr>
          <a:lstStyle/>
          <a:p>
            <a:pPr>
              <a:lnSpc>
                <a:spcPct val="140000"/>
              </a:lnSpc>
            </a:pPr>
            <a:r>
              <a:rPr lang="el" sz="3240"/>
              <a:t>Απαντήστε στις τρεις ερωτήσεις στην επόμενη σελίδα όσο πιο γρήγορα μπορείτε. Έχετε το πολύ 30 δευτερόλεπτα. 10 δευτερόλεπτα ανά ερώτηση.</a:t>
            </a:r>
          </a:p>
          <a:p>
            <a:pPr>
              <a:lnSpc>
                <a:spcPct val="140000"/>
              </a:lnSpc>
            </a:pPr>
            <a:r>
              <a:rPr lang="el" sz="3240"/>
              <a:t>Γράψτε την απάντηση.</a:t>
            </a:r>
            <a:endParaRPr lang="de-DE" sz="3240"/>
          </a:p>
        </p:txBody>
      </p:sp>
    </p:spTree>
    <p:extLst>
      <p:ext uri="{BB962C8B-B14F-4D97-AF65-F5344CB8AC3E}">
        <p14:creationId xmlns:p14="http://schemas.microsoft.com/office/powerpoint/2010/main" val="37357018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4C361C-91FA-4B93-A2F4-DE3915A8761B}"/>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29A7EB69-3CBE-4392-B7E7-30D7AB9DE397}"/>
              </a:ext>
            </a:extLst>
          </p:cNvPr>
          <p:cNvSpPr>
            <a:spLocks noGrp="1"/>
          </p:cNvSpPr>
          <p:nvPr>
            <p:ph idx="1"/>
          </p:nvPr>
        </p:nvSpPr>
        <p:spPr/>
        <p:txBody>
          <a:bodyPr/>
          <a:lstStyle/>
          <a:p>
            <a:pPr marL="0" indent="0">
              <a:buNone/>
            </a:pPr>
            <a:r>
              <a:rPr lang="el" b="0" i="0">
                <a:solidFill>
                  <a:srgbClr val="3E4855"/>
                </a:solidFill>
                <a:effectLst/>
                <a:latin typeface="Averta"/>
              </a:rPr>
              <a:t>Ένα ρόπαλο και μια μπάλα κοστίζουν 1.10 $ συνολικά. Το ρόπαλο κοστίζει 1.00 $ περισσότερο από την μπάλα. Πόσο κοστίζει η μπάλα;</a:t>
            </a:r>
            <a:endParaRPr lang="de-DE"/>
          </a:p>
        </p:txBody>
      </p:sp>
    </p:spTree>
    <p:extLst>
      <p:ext uri="{BB962C8B-B14F-4D97-AF65-F5344CB8AC3E}">
        <p14:creationId xmlns:p14="http://schemas.microsoft.com/office/powerpoint/2010/main" val="13324931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5274B2D9-E4F5-4425-BC06-B144BFC55D28}"/>
              </a:ext>
            </a:extLst>
          </p:cNvPr>
          <p:cNvSpPr>
            <a:spLocks noGrp="1"/>
          </p:cNvSpPr>
          <p:nvPr>
            <p:ph idx="1"/>
          </p:nvPr>
        </p:nvSpPr>
        <p:spPr/>
        <p:txBody>
          <a:bodyPr/>
          <a:lstStyle/>
          <a:p>
            <a:pPr marL="0" indent="0">
              <a:buNone/>
            </a:pPr>
            <a:r>
              <a:rPr lang="el"/>
              <a:t>5 μηχανές χρειάζονται 5 λεπτά για να παράγουν 5 προϊόντα. Πόσο χρόνο χρειάζονται 100 μηχανές για να παράγουν 100 προϊόντα;</a:t>
            </a:r>
            <a:endParaRPr lang="de-DE"/>
          </a:p>
        </p:txBody>
      </p:sp>
    </p:spTree>
    <p:extLst>
      <p:ext uri="{BB962C8B-B14F-4D97-AF65-F5344CB8AC3E}">
        <p14:creationId xmlns:p14="http://schemas.microsoft.com/office/powerpoint/2010/main" val="6335082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9B92511-323B-4A51-A946-D970CC298FA9}"/>
              </a:ext>
            </a:extLst>
          </p:cNvPr>
          <p:cNvSpPr>
            <a:spLocks noGrp="1"/>
          </p:cNvSpPr>
          <p:nvPr>
            <p:ph idx="1"/>
          </p:nvPr>
        </p:nvSpPr>
        <p:spPr/>
        <p:txBody>
          <a:bodyPr/>
          <a:lstStyle/>
          <a:p>
            <a:pPr marL="0" indent="0">
              <a:buNone/>
            </a:pPr>
            <a:r>
              <a:rPr lang="el"/>
              <a:t>Τα νούφαρα σε μια λίμνη διπλασιάζουν την έκτασή τους κάθε μέρα. Αν η λίμνη καλυφθεί πλήρως με νούφαρα μετά από 48 ημέρες, πόσος χρόνος χρειάστηκε για να καλυφθεί η μισή;</a:t>
            </a:r>
            <a:endParaRPr lang="de-DE"/>
          </a:p>
        </p:txBody>
      </p:sp>
    </p:spTree>
    <p:extLst>
      <p:ext uri="{BB962C8B-B14F-4D97-AF65-F5344CB8AC3E}">
        <p14:creationId xmlns:p14="http://schemas.microsoft.com/office/powerpoint/2010/main" val="37624042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17C3935-F81C-4085-9052-1151A152B83B}"/>
              </a:ext>
            </a:extLst>
          </p:cNvPr>
          <p:cNvSpPr>
            <a:spLocks noGrp="1"/>
          </p:cNvSpPr>
          <p:nvPr>
            <p:ph idx="1"/>
          </p:nvPr>
        </p:nvSpPr>
        <p:spPr/>
        <p:txBody>
          <a:bodyPr/>
          <a:lstStyle/>
          <a:p>
            <a:pPr marL="0" indent="0">
              <a:buNone/>
            </a:pPr>
            <a:r>
              <a:rPr lang="el" i="1"/>
              <a:t>Οι περισσότεροι άνθρωποι θα απαντούσαν τα εξής:</a:t>
            </a:r>
          </a:p>
          <a:p>
            <a:pPr indent="-731502">
              <a:buAutoNum type="arabicParenR"/>
            </a:pPr>
            <a:r>
              <a:rPr lang="el" i="1"/>
              <a:t>10 σεντ</a:t>
            </a:r>
          </a:p>
          <a:p>
            <a:pPr indent="-731502">
              <a:buAutoNum type="arabicParenR"/>
            </a:pPr>
            <a:r>
              <a:rPr lang="el" i="1"/>
              <a:t>100 λεπτά</a:t>
            </a:r>
          </a:p>
          <a:p>
            <a:pPr indent="-731502">
              <a:buAutoNum type="arabicParenR"/>
            </a:pPr>
            <a:r>
              <a:rPr lang="el" i="1"/>
              <a:t>24 ημέρες</a:t>
            </a:r>
            <a:endParaRPr lang="de-DE"/>
          </a:p>
        </p:txBody>
      </p:sp>
    </p:spTree>
    <p:extLst>
      <p:ext uri="{BB962C8B-B14F-4D97-AF65-F5344CB8AC3E}">
        <p14:creationId xmlns:p14="http://schemas.microsoft.com/office/powerpoint/2010/main" val="17756035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DDDB13-A92D-430C-A7A9-21659C57EFFD}"/>
              </a:ext>
            </a:extLst>
          </p:cNvPr>
          <p:cNvSpPr>
            <a:spLocks noGrp="1"/>
          </p:cNvSpPr>
          <p:nvPr>
            <p:ph type="title"/>
          </p:nvPr>
        </p:nvSpPr>
        <p:spPr/>
        <p:txBody>
          <a:bodyPr/>
          <a:lstStyle/>
          <a:p>
            <a:r>
              <a:rPr lang="el" err="1"/>
              <a:t>Σωστές απαντήσεις</a:t>
            </a:r>
            <a:endParaRPr lang="de-DE"/>
          </a:p>
        </p:txBody>
      </p:sp>
      <p:sp>
        <p:nvSpPr>
          <p:cNvPr id="3" name="Inhaltsplatzhalter 2">
            <a:extLst>
              <a:ext uri="{FF2B5EF4-FFF2-40B4-BE49-F238E27FC236}">
                <a16:creationId xmlns:a16="http://schemas.microsoft.com/office/drawing/2014/main" id="{F5CB8D1E-1E37-467B-9E9C-19DF31777C79}"/>
              </a:ext>
            </a:extLst>
          </p:cNvPr>
          <p:cNvSpPr>
            <a:spLocks noGrp="1"/>
          </p:cNvSpPr>
          <p:nvPr>
            <p:ph idx="1"/>
          </p:nvPr>
        </p:nvSpPr>
        <p:spPr/>
        <p:txBody>
          <a:bodyPr/>
          <a:lstStyle/>
          <a:p>
            <a:r>
              <a:rPr lang="el"/>
              <a:t>Η ρακέτα δεν πρέπει να κοστίζει μόνο 1€, αλλά 1€ περισσότερο από την μπάλα. Δηλαδή (ρακέτα + 1€) + μπάλα = 1,10€. Ως εκ τούτου, η ρακέτα και η μπάλα πρέπει να μοιράζονται τα υπόλοιπα 10 σεντς. Έτσι μόνο όταν η ρακέτα κοστίζει 1,05€ και η μπάλα 5 λεπτά, τότε η ρακέτα είναι πραγματικά ένα ευρώ ακριβότερη.</a:t>
            </a:r>
          </a:p>
          <a:p>
            <a:r>
              <a:rPr lang="el"/>
              <a:t>Τα μηχανήματα δεν χρειάζονται εκατό λεπτά, αλλά μόνο πέντε, γιατί το καθένα παράγει ένα.</a:t>
            </a:r>
          </a:p>
          <a:p>
            <a:r>
              <a:rPr lang="el"/>
              <a:t>Η λίμνη δεν καλύπτεται κατά το ήμισυ με νούφαρα μετά από 24 ημέρες, αλλά μόνο μετά από 47 ημέρες. Την επόμενη μέρα, η περιοχή με τα νούφαρα έχει διπλασιαστεί - και η λίμνη είναι πλήρως καλυμμένη.</a:t>
            </a:r>
            <a:endParaRPr lang="de-DE"/>
          </a:p>
        </p:txBody>
      </p:sp>
    </p:spTree>
    <p:extLst>
      <p:ext uri="{BB962C8B-B14F-4D97-AF65-F5344CB8AC3E}">
        <p14:creationId xmlns:p14="http://schemas.microsoft.com/office/powerpoint/2010/main" val="28588060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7B8DE3D-7F30-4B9C-A57E-77A964E7DC18}"/>
              </a:ext>
            </a:extLst>
          </p:cNvPr>
          <p:cNvSpPr>
            <a:spLocks noGrp="1"/>
          </p:cNvSpPr>
          <p:nvPr>
            <p:ph idx="1"/>
          </p:nvPr>
        </p:nvSpPr>
        <p:spPr>
          <a:xfrm>
            <a:off x="819071" y="614870"/>
            <a:ext cx="12618720" cy="5221607"/>
          </a:xfrm>
        </p:spPr>
        <p:txBody>
          <a:bodyPr/>
          <a:lstStyle/>
          <a:p>
            <a:r>
              <a:rPr lang="el" err="1"/>
              <a:t>Εργασία γνωστικού αναστοχασμού (Frederick, 2005)</a:t>
            </a:r>
          </a:p>
          <a:p>
            <a:pPr lvl="1"/>
            <a:r>
              <a:rPr lang="el"/>
              <a:t>Συσχετίζει, μεταξύ άλλων, με τη γνωστική ευελιξία, τη διαισθητική σκέψη κ.λπ.</a:t>
            </a:r>
            <a:endParaRPr lang="de-DE"/>
          </a:p>
        </p:txBody>
      </p:sp>
      <p:pic>
        <p:nvPicPr>
          <p:cNvPr id="4" name="Grafik 3">
            <a:extLst>
              <a:ext uri="{FF2B5EF4-FFF2-40B4-BE49-F238E27FC236}">
                <a16:creationId xmlns:a16="http://schemas.microsoft.com/office/drawing/2014/main" id="{88C567C6-FEFB-4E97-B4ED-67248E834222}"/>
              </a:ext>
            </a:extLst>
          </p:cNvPr>
          <p:cNvPicPr>
            <a:picLocks noChangeAspect="1"/>
          </p:cNvPicPr>
          <p:nvPr/>
        </p:nvPicPr>
        <p:blipFill>
          <a:blip r:embed="rId3"/>
          <a:stretch>
            <a:fillRect/>
          </a:stretch>
        </p:blipFill>
        <p:spPr>
          <a:xfrm>
            <a:off x="8482765" y="2756942"/>
            <a:ext cx="5703570" cy="3486150"/>
          </a:xfrm>
          <a:prstGeom prst="rect">
            <a:avLst/>
          </a:prstGeom>
        </p:spPr>
      </p:pic>
      <p:pic>
        <p:nvPicPr>
          <p:cNvPr id="5" name="Grafik 4">
            <a:extLst>
              <a:ext uri="{FF2B5EF4-FFF2-40B4-BE49-F238E27FC236}">
                <a16:creationId xmlns:a16="http://schemas.microsoft.com/office/drawing/2014/main" id="{EBD13F65-E56A-48C9-8614-3085B29BD400}"/>
              </a:ext>
            </a:extLst>
          </p:cNvPr>
          <p:cNvPicPr>
            <a:picLocks noChangeAspect="1"/>
          </p:cNvPicPr>
          <p:nvPr/>
        </p:nvPicPr>
        <p:blipFill>
          <a:blip r:embed="rId4"/>
          <a:stretch>
            <a:fillRect/>
          </a:stretch>
        </p:blipFill>
        <p:spPr>
          <a:xfrm>
            <a:off x="444068" y="2934106"/>
            <a:ext cx="8092440" cy="3131821"/>
          </a:xfrm>
          <a:prstGeom prst="rect">
            <a:avLst/>
          </a:prstGeom>
        </p:spPr>
      </p:pic>
      <p:sp>
        <p:nvSpPr>
          <p:cNvPr id="6" name="Textfeld 5">
            <a:extLst>
              <a:ext uri="{FF2B5EF4-FFF2-40B4-BE49-F238E27FC236}">
                <a16:creationId xmlns:a16="http://schemas.microsoft.com/office/drawing/2014/main" id="{E4D1746C-2996-4E6A-AC1E-7FDAB9ED07A4}"/>
              </a:ext>
            </a:extLst>
          </p:cNvPr>
          <p:cNvSpPr txBox="1"/>
          <p:nvPr/>
        </p:nvSpPr>
        <p:spPr>
          <a:xfrm>
            <a:off x="955027" y="7040387"/>
            <a:ext cx="2541530" cy="350865"/>
          </a:xfrm>
          <a:prstGeom prst="rect">
            <a:avLst/>
          </a:prstGeom>
          <a:noFill/>
        </p:spPr>
        <p:txBody>
          <a:bodyPr wrap="none" rtlCol="0">
            <a:spAutoFit/>
          </a:bodyPr>
          <a:lstStyle/>
          <a:p>
            <a:r>
              <a:rPr lang="el" sz="1680" err="1"/>
              <a:t>Προσοχή στην υπερβολική αυτοπεποίθηση!</a:t>
            </a:r>
          </a:p>
        </p:txBody>
      </p:sp>
    </p:spTree>
    <p:extLst>
      <p:ext uri="{BB962C8B-B14F-4D97-AF65-F5344CB8AC3E}">
        <p14:creationId xmlns:p14="http://schemas.microsoft.com/office/powerpoint/2010/main" val="3075500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42"/>
          <p:cNvSpPr txBox="1">
            <a:spLocks noGrp="1"/>
          </p:cNvSpPr>
          <p:nvPr>
            <p:ph type="title"/>
          </p:nvPr>
        </p:nvSpPr>
        <p:spPr>
          <a:xfrm>
            <a:off x="649120" y="293755"/>
            <a:ext cx="12618720" cy="953280"/>
          </a:xfrm>
          <a:prstGeom prst="rect">
            <a:avLst/>
          </a:prstGeom>
        </p:spPr>
        <p:txBody>
          <a:bodyPr spcFirstLastPara="1" vert="horz" wrap="square" lIns="109720" tIns="54840" rIns="109720" bIns="54840" rtlCol="0" anchor="ctr" anchorCtr="0">
            <a:noAutofit/>
          </a:bodyPr>
          <a:lstStyle/>
          <a:p>
            <a:r>
              <a:rPr lang="el" sz="4160"/>
              <a:t>Διαισθητική λήψη αποφάσεων</a:t>
            </a:r>
            <a:endParaRPr sz="4160"/>
          </a:p>
        </p:txBody>
      </p:sp>
      <p:sp>
        <p:nvSpPr>
          <p:cNvPr id="244" name="Google Shape;244;p42"/>
          <p:cNvSpPr txBox="1">
            <a:spLocks noGrp="1"/>
          </p:cNvSpPr>
          <p:nvPr>
            <p:ph type="body" idx="1"/>
          </p:nvPr>
        </p:nvSpPr>
        <p:spPr>
          <a:xfrm>
            <a:off x="438880" y="1332960"/>
            <a:ext cx="13039200" cy="3226080"/>
          </a:xfrm>
          <a:prstGeom prst="rect">
            <a:avLst/>
          </a:prstGeom>
        </p:spPr>
        <p:txBody>
          <a:bodyPr spcFirstLastPara="1" vert="horz" wrap="square" lIns="109720" tIns="54840" rIns="109720" bIns="54840" rtlCol="0" anchor="t" anchorCtr="0">
            <a:noAutofit/>
          </a:bodyPr>
          <a:lstStyle/>
          <a:p>
            <a:pPr indent="-528307">
              <a:lnSpc>
                <a:spcPct val="100000"/>
              </a:lnSpc>
              <a:spcBef>
                <a:spcPts val="0"/>
              </a:spcBef>
              <a:buSzPts val="1600"/>
            </a:pPr>
            <a:r>
              <a:rPr lang="el" sz="2560"/>
              <a:t>Γρήγορες και βρώμικες αποφάσεις ή τάσεις λήψης αποφάσεων που προκαλούνται από γνωστές ενδείξεις (π.χ. χαρακτηριστικά σχεδιασμού).</a:t>
            </a:r>
          </a:p>
          <a:p>
            <a:pPr indent="-528307">
              <a:lnSpc>
                <a:spcPct val="100000"/>
              </a:lnSpc>
              <a:spcBef>
                <a:spcPts val="0"/>
              </a:spcBef>
              <a:buSzPts val="1600"/>
            </a:pPr>
            <a:r>
              <a:rPr lang="el" sz="2560"/>
              <a:t>Αναίσθητος.</a:t>
            </a:r>
          </a:p>
          <a:p>
            <a:pPr indent="-528307">
              <a:lnSpc>
                <a:spcPct val="100000"/>
              </a:lnSpc>
              <a:spcBef>
                <a:spcPts val="0"/>
              </a:spcBef>
              <a:buSzPts val="1600"/>
            </a:pPr>
            <a:r>
              <a:rPr lang="el" sz="2560"/>
              <a:t>Κυρίως λογικό/χρήσιμο και εξοικονόμηση πόρων (εξελικτικό).</a:t>
            </a:r>
          </a:p>
          <a:p>
            <a:pPr indent="-528307">
              <a:lnSpc>
                <a:spcPct val="100000"/>
              </a:lnSpc>
              <a:spcBef>
                <a:spcPts val="0"/>
              </a:spcBef>
              <a:buSzPts val="1600"/>
            </a:pPr>
            <a:r>
              <a:rPr lang="el" sz="2560"/>
              <a:t>Βασίζεται κυρίως σε υποφλοιώδεις δομές του εγκεφάλου και σε αυτές που εμπλέκονται στην ενδοδεκτικότητα.</a:t>
            </a:r>
          </a:p>
          <a:p>
            <a:pPr indent="-528307">
              <a:lnSpc>
                <a:spcPct val="100000"/>
              </a:lnSpc>
              <a:spcBef>
                <a:spcPts val="0"/>
              </a:spcBef>
              <a:buSzPts val="1600"/>
            </a:pPr>
            <a:r>
              <a:rPr lang="el" sz="2560"/>
              <a:t>Αντιστοιχεί στη σκέψη S1.</a:t>
            </a:r>
          </a:p>
          <a:p>
            <a:pPr indent="-528307">
              <a:lnSpc>
                <a:spcPct val="100000"/>
              </a:lnSpc>
              <a:spcBef>
                <a:spcPts val="0"/>
              </a:spcBef>
              <a:buSzPts val="1600"/>
            </a:pPr>
            <a:r>
              <a:rPr lang="el" sz="2560"/>
              <a:t>Ενεργώντας σύμφωνα με το ένστικτο» (αγγλικά: «gut feeling»).</a:t>
            </a:r>
            <a:endParaRPr sz="2560"/>
          </a:p>
        </p:txBody>
      </p:sp>
      <p:pic>
        <p:nvPicPr>
          <p:cNvPr id="245" name="Google Shape;245;p42"/>
          <p:cNvPicPr preferRelativeResize="0"/>
          <p:nvPr/>
        </p:nvPicPr>
        <p:blipFill>
          <a:blip r:embed="rId3">
            <a:alphaModFix/>
          </a:blip>
          <a:stretch>
            <a:fillRect/>
          </a:stretch>
        </p:blipFill>
        <p:spPr>
          <a:xfrm>
            <a:off x="3165119" y="5055320"/>
            <a:ext cx="4612440" cy="2885720"/>
          </a:xfrm>
          <a:prstGeom prst="rect">
            <a:avLst/>
          </a:prstGeom>
          <a:noFill/>
          <a:ln>
            <a:noFill/>
          </a:ln>
        </p:spPr>
      </p:pic>
      <p:pic>
        <p:nvPicPr>
          <p:cNvPr id="246" name="Google Shape;246;p42"/>
          <p:cNvPicPr preferRelativeResize="0"/>
          <p:nvPr/>
        </p:nvPicPr>
        <p:blipFill>
          <a:blip r:embed="rId4">
            <a:alphaModFix/>
          </a:blip>
          <a:stretch>
            <a:fillRect/>
          </a:stretch>
        </p:blipFill>
        <p:spPr>
          <a:xfrm>
            <a:off x="8335598" y="4938761"/>
            <a:ext cx="5791200" cy="3002280"/>
          </a:xfrm>
          <a:prstGeom prst="rect">
            <a:avLst/>
          </a:prstGeom>
          <a:noFill/>
          <a:ln>
            <a:noFill/>
          </a:ln>
        </p:spPr>
      </p:pic>
      <p:sp>
        <p:nvSpPr>
          <p:cNvPr id="247" name="Google Shape;247;p42"/>
          <p:cNvSpPr txBox="1"/>
          <p:nvPr/>
        </p:nvSpPr>
        <p:spPr>
          <a:xfrm>
            <a:off x="438880" y="7004271"/>
            <a:ext cx="2343840" cy="331200"/>
          </a:xfrm>
          <a:prstGeom prst="rect">
            <a:avLst/>
          </a:prstGeom>
          <a:noFill/>
          <a:ln>
            <a:noFill/>
          </a:ln>
        </p:spPr>
        <p:txBody>
          <a:bodyPr spcFirstLastPara="1" wrap="square" lIns="146280" tIns="146280" rIns="146280" bIns="146280" anchor="t" anchorCtr="0">
            <a:noAutofit/>
          </a:bodyPr>
          <a:lstStyle/>
          <a:p>
            <a:r>
              <a:rPr lang="el" sz="2880" dirty="0">
                <a:latin typeface="Calibri"/>
                <a:ea typeface="Calibri"/>
                <a:cs typeface="Calibri"/>
                <a:sym typeface="Calibri"/>
              </a:rPr>
              <a:t>Μπεχάρα (1994)</a:t>
            </a:r>
            <a:endParaRPr sz="2880" dirty="0">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1">
            <a:extLst>
              <a:ext uri="{FF2B5EF4-FFF2-40B4-BE49-F238E27FC236}">
                <a16:creationId xmlns:a16="http://schemas.microsoft.com/office/drawing/2014/main" id="{3DC96B12-15B4-3767-3B90-00EDFA5493E4}"/>
              </a:ext>
            </a:extLst>
          </p:cNvPr>
          <p:cNvSpPr>
            <a:spLocks noGrp="1"/>
          </p:cNvSpPr>
          <p:nvPr>
            <p:ph type="pic" sz="quarter" idx="10"/>
          </p:nvPr>
        </p:nvSpPr>
        <p:spPr>
          <a:xfrm>
            <a:off x="0" y="0"/>
            <a:ext cx="14630400" cy="8229600"/>
          </a:xfrm>
        </p:spPr>
        <p:txBody>
          <a:bodyPr/>
          <a:lstStyle/>
          <a:p>
            <a:endParaRPr lang="en-GB"/>
          </a:p>
        </p:txBody>
      </p:sp>
      <p:sp>
        <p:nvSpPr>
          <p:cNvPr id="9" name="Text Placeholder 2">
            <a:extLst>
              <a:ext uri="{FF2B5EF4-FFF2-40B4-BE49-F238E27FC236}">
                <a16:creationId xmlns:a16="http://schemas.microsoft.com/office/drawing/2014/main" id="{B4CDD7EA-B1C8-3B66-F961-766472836334}"/>
              </a:ext>
            </a:extLst>
          </p:cNvPr>
          <p:cNvSpPr>
            <a:spLocks noGrp="1"/>
          </p:cNvSpPr>
          <p:nvPr>
            <p:ph type="body" sz="quarter" idx="12"/>
          </p:nvPr>
        </p:nvSpPr>
        <p:spPr>
          <a:xfrm>
            <a:off x="4214812" y="7106569"/>
            <a:ext cx="6200776" cy="622554"/>
          </a:xfrm>
        </p:spPr>
        <p:txBody>
          <a:bodyPr/>
          <a:lstStyle/>
          <a:p>
            <a:endParaRPr lang="en-US"/>
          </a:p>
        </p:txBody>
      </p:sp>
      <p:sp>
        <p:nvSpPr>
          <p:cNvPr id="2" name="Tittel 1"/>
          <p:cNvSpPr>
            <a:spLocks noGrp="1"/>
          </p:cNvSpPr>
          <p:nvPr>
            <p:ph type="title"/>
          </p:nvPr>
        </p:nvSpPr>
        <p:spPr>
          <a:xfrm>
            <a:off x="421004" y="2934760"/>
            <a:ext cx="13788390" cy="988696"/>
          </a:xfrm>
        </p:spPr>
        <p:txBody>
          <a:bodyPr anchor="ctr">
            <a:normAutofit/>
          </a:bodyPr>
          <a:lstStyle/>
          <a:p>
            <a:pPr>
              <a:lnSpc>
                <a:spcPct val="140000"/>
              </a:lnSpc>
            </a:pPr>
            <a:r>
              <a:rPr lang="el" sz="3720"/>
              <a:t>Μια μικρή επιλογή ως αρχές και εφαρμογές...</a:t>
            </a:r>
            <a:endParaRPr lang="nb-NO" sz="3720"/>
          </a:p>
        </p:txBody>
      </p:sp>
    </p:spTree>
    <p:extLst>
      <p:ext uri="{BB962C8B-B14F-4D97-AF65-F5344CB8AC3E}">
        <p14:creationId xmlns:p14="http://schemas.microsoft.com/office/powerpoint/2010/main" val="32453531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43"/>
          <p:cNvSpPr txBox="1">
            <a:spLocks noGrp="1"/>
          </p:cNvSpPr>
          <p:nvPr>
            <p:ph type="title"/>
          </p:nvPr>
        </p:nvSpPr>
        <p:spPr>
          <a:xfrm>
            <a:off x="275440" y="336240"/>
            <a:ext cx="4954080" cy="817440"/>
          </a:xfrm>
          <a:prstGeom prst="rect">
            <a:avLst/>
          </a:prstGeom>
        </p:spPr>
        <p:txBody>
          <a:bodyPr spcFirstLastPara="1" vert="horz" wrap="square" lIns="109720" tIns="54840" rIns="109720" bIns="54840" rtlCol="0" anchor="ctr" anchorCtr="0">
            <a:noAutofit/>
          </a:bodyPr>
          <a:lstStyle/>
          <a:p>
            <a:r>
              <a:rPr lang="el"/>
              <a:t>Επιβεβαίωση</a:t>
            </a:r>
            <a:endParaRPr/>
          </a:p>
        </p:txBody>
      </p:sp>
      <p:pic>
        <p:nvPicPr>
          <p:cNvPr id="253" name="Google Shape;253;p43"/>
          <p:cNvPicPr preferRelativeResize="0"/>
          <p:nvPr/>
        </p:nvPicPr>
        <p:blipFill rotWithShape="1">
          <a:blip r:embed="rId3">
            <a:alphaModFix/>
          </a:blip>
          <a:srcRect/>
          <a:stretch/>
        </p:blipFill>
        <p:spPr>
          <a:xfrm>
            <a:off x="387842" y="3253664"/>
            <a:ext cx="4729278" cy="4029880"/>
          </a:xfrm>
          <a:prstGeom prst="rect">
            <a:avLst/>
          </a:prstGeom>
          <a:noFill/>
          <a:ln>
            <a:noFill/>
          </a:ln>
        </p:spPr>
      </p:pic>
      <p:pic>
        <p:nvPicPr>
          <p:cNvPr id="254" name="Google Shape;254;p43"/>
          <p:cNvPicPr preferRelativeResize="0"/>
          <p:nvPr/>
        </p:nvPicPr>
        <p:blipFill rotWithShape="1">
          <a:blip r:embed="rId4">
            <a:alphaModFix/>
          </a:blip>
          <a:srcRect/>
          <a:stretch/>
        </p:blipFill>
        <p:spPr>
          <a:xfrm>
            <a:off x="7954087" y="336240"/>
            <a:ext cx="5143499" cy="2286000"/>
          </a:xfrm>
          <a:prstGeom prst="rect">
            <a:avLst/>
          </a:prstGeom>
          <a:noFill/>
          <a:ln>
            <a:noFill/>
          </a:ln>
        </p:spPr>
      </p:pic>
      <p:pic>
        <p:nvPicPr>
          <p:cNvPr id="255" name="Google Shape;255;p43"/>
          <p:cNvPicPr preferRelativeResize="0"/>
          <p:nvPr/>
        </p:nvPicPr>
        <p:blipFill>
          <a:blip r:embed="rId5">
            <a:alphaModFix/>
          </a:blip>
          <a:stretch>
            <a:fillRect/>
          </a:stretch>
        </p:blipFill>
        <p:spPr>
          <a:xfrm>
            <a:off x="5229520" y="2942706"/>
            <a:ext cx="5660153" cy="4992094"/>
          </a:xfrm>
          <a:prstGeom prst="rect">
            <a:avLst/>
          </a:prstGeom>
          <a:noFill/>
          <a:ln>
            <a:noFill/>
          </a:ln>
        </p:spPr>
      </p:pic>
      <p:sp>
        <p:nvSpPr>
          <p:cNvPr id="256" name="Google Shape;256;p43"/>
          <p:cNvSpPr txBox="1"/>
          <p:nvPr/>
        </p:nvSpPr>
        <p:spPr>
          <a:xfrm>
            <a:off x="11092202" y="6316080"/>
            <a:ext cx="3286560" cy="817440"/>
          </a:xfrm>
          <a:prstGeom prst="rect">
            <a:avLst/>
          </a:prstGeom>
          <a:noFill/>
          <a:ln>
            <a:noFill/>
          </a:ln>
        </p:spPr>
        <p:txBody>
          <a:bodyPr spcFirstLastPara="1" wrap="square" lIns="146280" tIns="146280" rIns="146280" bIns="146280" anchor="t" anchorCtr="0">
            <a:noAutofit/>
          </a:bodyPr>
          <a:lstStyle/>
          <a:p>
            <a:r>
              <a:rPr lang="el" sz="2880">
                <a:latin typeface="Calibri"/>
                <a:ea typeface="Calibri"/>
                <a:cs typeface="Calibri"/>
                <a:sym typeface="Calibri"/>
              </a:rPr>
              <a:t>Κοινωνικός πόνος και εγκέφαλος</a:t>
            </a:r>
            <a:endParaRPr sz="2880">
              <a:latin typeface="Calibri"/>
              <a:ea typeface="Calibri"/>
              <a:cs typeface="Calibri"/>
              <a:sym typeface="Calibri"/>
            </a:endParaRPr>
          </a:p>
          <a:p>
            <a:r>
              <a:rPr lang="el" sz="2880">
                <a:latin typeface="Calibri"/>
                <a:ea typeface="Calibri"/>
                <a:cs typeface="Calibri"/>
                <a:sym typeface="Calibri"/>
              </a:rPr>
              <a:t>DeWall et al. (2014)</a:t>
            </a:r>
            <a:endParaRPr sz="2880">
              <a:latin typeface="Calibri"/>
              <a:ea typeface="Calibri"/>
              <a:cs typeface="Calibri"/>
              <a:sym typeface="Calibri"/>
            </a:endParaRPr>
          </a:p>
        </p:txBody>
      </p:sp>
      <p:sp>
        <p:nvSpPr>
          <p:cNvPr id="2" name="Rektangel 1"/>
          <p:cNvSpPr/>
          <p:nvPr/>
        </p:nvSpPr>
        <p:spPr>
          <a:xfrm>
            <a:off x="275440" y="1093627"/>
            <a:ext cx="7315200" cy="1569660"/>
          </a:xfrm>
          <a:prstGeom prst="rect">
            <a:avLst/>
          </a:prstGeom>
        </p:spPr>
        <p:txBody>
          <a:bodyPr>
            <a:spAutoFit/>
          </a:bodyPr>
          <a:lstStyle/>
          <a:p>
            <a:r>
              <a:rPr lang="el" sz="1920"/>
              <a:t>«Η επιβεβαίωση είναι η πράξη της ενοχής του χρήστη να επιλέξει κάτι. Η επιλογή απόρριψης είναι διατυπωμένη με τέτοιο τρόπο ώστε να ντροπιάζει τον χρήστη να συμμορφωθεί. Η πιο συνηθισμένη χρήση είναι να κάνετε έναν χρήστη να εγγραφεί σε μια λίστα αλληλογραφίας και συχνά βρίσκεται σε τρόπους πρόθεσης εξόδου και άλλα αναδυόμενα παράθυρα». (darkpatterns.org)</a:t>
            </a:r>
            <a:endParaRPr lang="nb-NO" sz="192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8B01578-0FDF-BBEC-694A-C15B82DE1EA9}"/>
              </a:ext>
            </a:extLst>
          </p:cNvPr>
          <p:cNvPicPr>
            <a:picLocks noChangeAspect="1"/>
          </p:cNvPicPr>
          <p:nvPr/>
        </p:nvPicPr>
        <p:blipFill rotWithShape="1">
          <a:blip r:embed="rId3" cstate="email">
            <a:alphaModFix amt="35000"/>
            <a:extLst>
              <a:ext uri="{28A0092B-C50C-407E-A947-70E740481C1C}">
                <a14:useLocalDpi xmlns:a14="http://schemas.microsoft.com/office/drawing/2010/main"/>
              </a:ext>
            </a:extLst>
          </a:blip>
          <a:srcRect/>
          <a:stretch/>
        </p:blipFill>
        <p:spPr>
          <a:xfrm>
            <a:off x="3418736" y="459379"/>
            <a:ext cx="7792928" cy="7267487"/>
          </a:xfrm>
          <a:prstGeom prst="rect">
            <a:avLst/>
          </a:prstGeom>
        </p:spPr>
      </p:pic>
      <p:pic>
        <p:nvPicPr>
          <p:cNvPr id="12" name="Picture 11">
            <a:extLst>
              <a:ext uri="{FF2B5EF4-FFF2-40B4-BE49-F238E27FC236}">
                <a16:creationId xmlns:a16="http://schemas.microsoft.com/office/drawing/2014/main" id="{66156D89-9E41-1CBB-4E07-C1E5D72B0A20}"/>
              </a:ext>
            </a:extLst>
          </p:cNvPr>
          <p:cNvPicPr>
            <a:picLocks noChangeAspect="1"/>
          </p:cNvPicPr>
          <p:nvPr/>
        </p:nvPicPr>
        <p:blipFill>
          <a:blip r:embed="rId4">
            <a:alphaModFix amt="50000"/>
          </a:blip>
          <a:stretch>
            <a:fillRect/>
          </a:stretch>
        </p:blipFill>
        <p:spPr>
          <a:xfrm>
            <a:off x="115673" y="918210"/>
            <a:ext cx="14406492" cy="6890444"/>
          </a:xfrm>
          <a:prstGeom prst="rect">
            <a:avLst/>
          </a:prstGeom>
        </p:spPr>
      </p:pic>
      <p:sp>
        <p:nvSpPr>
          <p:cNvPr id="10" name="Title 9">
            <a:extLst>
              <a:ext uri="{FF2B5EF4-FFF2-40B4-BE49-F238E27FC236}">
                <a16:creationId xmlns:a16="http://schemas.microsoft.com/office/drawing/2014/main" id="{439160B8-8297-55D3-1406-9F8DE50980CC}"/>
              </a:ext>
            </a:extLst>
          </p:cNvPr>
          <p:cNvSpPr>
            <a:spLocks noGrp="1"/>
          </p:cNvSpPr>
          <p:nvPr>
            <p:ph type="ctrTitle"/>
          </p:nvPr>
        </p:nvSpPr>
        <p:spPr>
          <a:xfrm>
            <a:off x="5673088" y="3760342"/>
            <a:ext cx="3284221" cy="1005121"/>
          </a:xfrm>
        </p:spPr>
        <p:txBody>
          <a:bodyPr/>
          <a:lstStyle/>
          <a:p>
            <a:r>
              <a:rPr lang="en-US" dirty="0"/>
              <a:t>OSINT</a:t>
            </a:r>
            <a:br>
              <a:rPr lang="en-US" dirty="0"/>
            </a:br>
            <a:endParaRPr lang="en-GB" dirty="0"/>
          </a:p>
        </p:txBody>
      </p:sp>
      <p:sp>
        <p:nvSpPr>
          <p:cNvPr id="7" name="Date Placeholder 6">
            <a:extLst>
              <a:ext uri="{FF2B5EF4-FFF2-40B4-BE49-F238E27FC236}">
                <a16:creationId xmlns:a16="http://schemas.microsoft.com/office/drawing/2014/main" id="{38C283E8-6C96-727D-DC46-44BCEDF44E7B}"/>
              </a:ext>
            </a:extLst>
          </p:cNvPr>
          <p:cNvSpPr>
            <a:spLocks noGrp="1"/>
          </p:cNvSpPr>
          <p:nvPr>
            <p:ph type="dt" sz="half" idx="10"/>
          </p:nvPr>
        </p:nvSpPr>
        <p:spPr/>
        <p:txBody>
          <a:bodyPr/>
          <a:lstStyle/>
          <a:p>
            <a:pPr defTabSz="1097280">
              <a:defRPr/>
            </a:pPr>
            <a:fld id="{D6E9D413-FB9F-4AE0-9677-AAAB45A1390C}" type="datetime1">
              <a:rPr lang="en-US" sz="1200">
                <a:solidFill>
                  <a:prstClr val="white">
                    <a:lumMod val="65000"/>
                    <a:alpha val="80000"/>
                  </a:prstClr>
                </a:solidFill>
                <a:latin typeface="Gill Sans MT"/>
              </a:rPr>
              <a:pPr defTabSz="1097280">
                <a:defRPr/>
              </a:pPr>
              <a:t>16/02/2026</a:t>
            </a:fld>
            <a:endParaRPr lang="en-GB" sz="1200">
              <a:solidFill>
                <a:prstClr val="white">
                  <a:lumMod val="65000"/>
                  <a:alpha val="80000"/>
                </a:prstClr>
              </a:solidFill>
              <a:latin typeface="Gill Sans MT"/>
            </a:endParaRPr>
          </a:p>
        </p:txBody>
      </p:sp>
      <p:sp>
        <p:nvSpPr>
          <p:cNvPr id="8" name="Footer Placeholder 7">
            <a:extLst>
              <a:ext uri="{FF2B5EF4-FFF2-40B4-BE49-F238E27FC236}">
                <a16:creationId xmlns:a16="http://schemas.microsoft.com/office/drawing/2014/main" id="{1783C9F3-DA4F-7705-B4D5-6413171A405E}"/>
              </a:ext>
            </a:extLst>
          </p:cNvPr>
          <p:cNvSpPr>
            <a:spLocks noGrp="1"/>
          </p:cNvSpPr>
          <p:nvPr>
            <p:ph type="ftr" sz="quarter" idx="11"/>
          </p:nvPr>
        </p:nvSpPr>
        <p:spPr/>
        <p:txBody>
          <a:bodyPr/>
          <a:lstStyle/>
          <a:p>
            <a:pPr defTabSz="1097280">
              <a:defRPr/>
            </a:pPr>
            <a:r>
              <a:rPr lang="el" sz="1200">
                <a:solidFill>
                  <a:prstClr val="white">
                    <a:lumMod val="65000"/>
                    <a:alpha val="80000"/>
                  </a:prstClr>
                </a:solidFill>
                <a:latin typeface="Gill Sans MT"/>
              </a:rPr>
              <a:t>Ερευνητική ομάδα για τις ανθρώπινες πτυχές I Κυβερνοασφάλεια</a:t>
            </a:r>
          </a:p>
        </p:txBody>
      </p:sp>
      <p:sp>
        <p:nvSpPr>
          <p:cNvPr id="9" name="Slide Number Placeholder 8">
            <a:extLst>
              <a:ext uri="{FF2B5EF4-FFF2-40B4-BE49-F238E27FC236}">
                <a16:creationId xmlns:a16="http://schemas.microsoft.com/office/drawing/2014/main" id="{E17EE869-D8F9-60C1-A3A9-D0E508B5FE6E}"/>
              </a:ext>
            </a:extLst>
          </p:cNvPr>
          <p:cNvSpPr>
            <a:spLocks noGrp="1"/>
          </p:cNvSpPr>
          <p:nvPr>
            <p:ph type="sldNum" sz="quarter" idx="12"/>
          </p:nvPr>
        </p:nvSpPr>
        <p:spPr/>
        <p:txBody>
          <a:bodyPr/>
          <a:lstStyle/>
          <a:p>
            <a:pPr algn="r" defTabSz="1097280">
              <a:defRPr/>
            </a:pPr>
            <a:fld id="{DBA1B0FB-D917-4C8C-928F-313BD683BF39}" type="slidenum">
              <a:rPr lang="en-GB" sz="1200">
                <a:solidFill>
                  <a:prstClr val="white">
                    <a:lumMod val="65000"/>
                    <a:alpha val="80000"/>
                  </a:prstClr>
                </a:solidFill>
                <a:latin typeface="Gill Sans MT"/>
              </a:rPr>
              <a:pPr algn="r" defTabSz="1097280">
                <a:defRPr/>
              </a:pPr>
              <a:t>7</a:t>
            </a:fld>
            <a:endParaRPr lang="en-GB" sz="1200">
              <a:solidFill>
                <a:prstClr val="white">
                  <a:lumMod val="65000"/>
                  <a:alpha val="80000"/>
                </a:prstClr>
              </a:solidFill>
              <a:latin typeface="Gill Sans MT"/>
            </a:endParaRPr>
          </a:p>
        </p:txBody>
      </p:sp>
    </p:spTree>
    <p:extLst>
      <p:ext uri="{BB962C8B-B14F-4D97-AF65-F5344CB8AC3E}">
        <p14:creationId xmlns:p14="http://schemas.microsoft.com/office/powerpoint/2010/main" val="20443859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8"/>
          <p:cNvSpPr txBox="1">
            <a:spLocks noGrp="1"/>
          </p:cNvSpPr>
          <p:nvPr>
            <p:ph type="title"/>
          </p:nvPr>
        </p:nvSpPr>
        <p:spPr>
          <a:xfrm>
            <a:off x="1005840" y="438150"/>
            <a:ext cx="12618720" cy="1590720"/>
          </a:xfrm>
          <a:prstGeom prst="rect">
            <a:avLst/>
          </a:prstGeom>
        </p:spPr>
        <p:txBody>
          <a:bodyPr spcFirstLastPara="1" vert="horz" wrap="square" lIns="109720" tIns="54840" rIns="109720" bIns="54840" rtlCol="0" anchor="ctr" anchorCtr="0">
            <a:noAutofit/>
          </a:bodyPr>
          <a:lstStyle/>
          <a:p>
            <a:r>
              <a:rPr lang="el"/>
              <a:t>Προκαταλήψεις</a:t>
            </a:r>
            <a:endParaRPr/>
          </a:p>
        </p:txBody>
      </p:sp>
      <p:sp>
        <p:nvSpPr>
          <p:cNvPr id="288" name="Google Shape;288;p48"/>
          <p:cNvSpPr txBox="1">
            <a:spLocks noGrp="1"/>
          </p:cNvSpPr>
          <p:nvPr>
            <p:ph type="body" idx="1"/>
          </p:nvPr>
        </p:nvSpPr>
        <p:spPr>
          <a:xfrm>
            <a:off x="1005840" y="2190750"/>
            <a:ext cx="12618720" cy="5221440"/>
          </a:xfrm>
          <a:prstGeom prst="rect">
            <a:avLst/>
          </a:prstGeom>
        </p:spPr>
        <p:txBody>
          <a:bodyPr spcFirstLastPara="1" vert="horz" wrap="square" lIns="109720" tIns="54840" rIns="109720" bIns="54840" rtlCol="0" anchor="t" anchorCtr="0">
            <a:noAutofit/>
          </a:bodyPr>
          <a:lstStyle/>
          <a:p>
            <a:pPr marL="0" indent="0">
              <a:buNone/>
            </a:pPr>
            <a:r>
              <a:rPr lang="el"/>
              <a:t>Εφέ αγκύρωσης</a:t>
            </a:r>
            <a:endParaRPr/>
          </a:p>
          <a:p>
            <a:pPr marL="0" indent="0">
              <a:buNone/>
            </a:pPr>
            <a:r>
              <a:rPr lang="el"/>
              <a:t>Def. «Η κρίση εξαρτάται σε μεγάλο βαθμό από μια αρχική πληροφορία που προσφέρεται για να γίνουν μεταγενέστερες κρίσεις. Όλες οι άλλες κρίσεις γίνονται από αυτό το σημείο».</a:t>
            </a:r>
            <a:endParaRPr/>
          </a:p>
          <a:p>
            <a:pPr marL="0" indent="0">
              <a:buNone/>
            </a:pPr>
            <a:r>
              <a:rPr lang="el" err="1"/>
              <a:t>Επεξηγηματικό βίντεο:</a:t>
            </a:r>
          </a:p>
          <a:p>
            <a:pPr marL="0" indent="0">
              <a:buNone/>
            </a:pPr>
            <a:r>
              <a:rPr lang="el">
                <a:hlinkClick r:id="rId4"/>
              </a:rPr>
              <a:t>https://www.youtube.com/watch?v=NFiDdbquWJY</a:t>
            </a:r>
            <a:endParaRPr lang="nb-NO"/>
          </a:p>
        </p:txBody>
      </p:sp>
      <p:sp>
        <p:nvSpPr>
          <p:cNvPr id="2" name="TekstSylinder 1"/>
          <p:cNvSpPr txBox="1"/>
          <p:nvPr/>
        </p:nvSpPr>
        <p:spPr>
          <a:xfrm>
            <a:off x="1005840" y="7000918"/>
            <a:ext cx="8361520" cy="535531"/>
          </a:xfrm>
          <a:prstGeom prst="rect">
            <a:avLst/>
          </a:prstGeom>
          <a:noFill/>
        </p:spPr>
        <p:txBody>
          <a:bodyPr wrap="none" rtlCol="0">
            <a:spAutoFit/>
          </a:bodyPr>
          <a:lstStyle/>
          <a:p>
            <a:r>
              <a:rPr lang="el" sz="2880">
                <a:hlinkClick r:id="rId5"/>
              </a:rPr>
              <a:t>https://en.wikipedia.org/wiki/List_of_cognitive_biases</a:t>
            </a:r>
            <a:endParaRPr lang="nb-NO" sz="2880"/>
          </a:p>
        </p:txBody>
      </p:sp>
      <p:pic>
        <p:nvPicPr>
          <p:cNvPr id="3" name="Online Media 2" title="CRITICAL THINKING - Cognitive Biases: Anchoring [HD]">
            <a:hlinkClick r:id="" action="ppaction://media"/>
            <a:extLst>
              <a:ext uri="{FF2B5EF4-FFF2-40B4-BE49-F238E27FC236}">
                <a16:creationId xmlns:a16="http://schemas.microsoft.com/office/drawing/2014/main" id="{5183B4BB-763B-EF16-4886-B9F17EF5F856}"/>
              </a:ext>
            </a:extLst>
          </p:cNvPr>
          <p:cNvPicPr>
            <a:picLocks noRot="1" noChangeAspect="1"/>
          </p:cNvPicPr>
          <p:nvPr>
            <a:videoFile r:link="rId1"/>
          </p:nvPr>
        </p:nvPicPr>
        <p:blipFill>
          <a:blip r:embed="rId6"/>
          <a:stretch>
            <a:fillRect/>
          </a:stretch>
        </p:blipFill>
        <p:spPr>
          <a:xfrm>
            <a:off x="1304665" y="1437681"/>
            <a:ext cx="12021070" cy="6791920"/>
          </a:xfrm>
          <a:prstGeom prst="rect">
            <a:avLst/>
          </a:prstGeom>
        </p:spPr>
      </p:pic>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251627EA-574C-96EB-0DDB-4346BE3C63D2}"/>
                  </a:ext>
                </a:extLst>
              </p14:cNvPr>
              <p14:cNvContentPartPr/>
              <p14:nvPr/>
            </p14:nvContentPartPr>
            <p14:xfrm>
              <a:off x="3886272" y="4374000"/>
              <a:ext cx="432" cy="432"/>
            </p14:xfrm>
          </p:contentPart>
        </mc:Choice>
        <mc:Fallback xmlns="" xmlns:a16="http://schemas.microsoft.com/office/drawing/2014/main">
          <p:pic>
            <p:nvPicPr>
              <p:cNvPr id="4" name="Ink 3">
                <a:extLst>
                  <a:ext uri="{FF2B5EF4-FFF2-40B4-BE49-F238E27FC236}">
                    <a16:creationId xmlns:a16="http://schemas.microsoft.com/office/drawing/2014/main" id="{251627EA-574C-96EB-0DDB-4346BE3C63D2}"/>
                  </a:ext>
                </a:extLst>
              </p:cNvPr>
              <p:cNvPicPr/>
              <p:nvPr/>
            </p:nvPicPr>
            <p:blipFill>
              <a:blip r:embed="rId8"/>
              <a:stretch>
                <a:fillRect/>
              </a:stretch>
            </p:blipFill>
            <p:spPr>
              <a:xfrm>
                <a:off x="3875040" y="4362768"/>
                <a:ext cx="22896" cy="22896"/>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3"/>
                </p:tgtEl>
              </p:cMediaNode>
            </p:vide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Sylinder 6"/>
          <p:cNvSpPr txBox="1"/>
          <p:nvPr/>
        </p:nvSpPr>
        <p:spPr>
          <a:xfrm>
            <a:off x="992778" y="1996779"/>
            <a:ext cx="13083758" cy="3194721"/>
          </a:xfrm>
          <a:prstGeom prst="rect">
            <a:avLst/>
          </a:prstGeom>
          <a:noFill/>
        </p:spPr>
        <p:txBody>
          <a:bodyPr wrap="square" rtlCol="0">
            <a:spAutoFit/>
          </a:bodyPr>
          <a:lstStyle/>
          <a:p>
            <a:r>
              <a:rPr lang="el" sz="1680"/>
              <a:t>Φανταστείτε ότι οι ΗΠΑ προετοιμάζονται για το ξέσπασμα μιας ασυνήθιστης ασιατικής ασθένειας, η οποία αναμένεται να σκοτώσει 600 ανθρώπους.  Έχουν προταθεί δύο εναλλακτικά προγράμματα για την καταπολέμηση της νόσου.  Ας υποθέσουμε ότι οι ακριβείς επιστημονικές εκτιμήσεις των συνεπειών των προγραμμάτων είναι οι εξής:</a:t>
            </a:r>
            <a:endParaRPr lang="nb-NO" sz="1680"/>
          </a:p>
          <a:p>
            <a:pPr lvl="0"/>
            <a:endParaRPr lang="en-US" sz="1680"/>
          </a:p>
          <a:p>
            <a:pPr lvl="0"/>
            <a:r>
              <a:rPr lang="el" sz="1680" b="1"/>
              <a:t>Αποφασίστε μεταξύ των επιλογών </a:t>
            </a:r>
            <a:r>
              <a:rPr lang="el" sz="1680" b="1">
                <a:solidFill>
                  <a:srgbClr val="FF0000"/>
                </a:solidFill>
              </a:rPr>
              <a:t>Α</a:t>
            </a:r>
            <a:r>
              <a:rPr lang="el" sz="1680" b="1"/>
              <a:t> και </a:t>
            </a:r>
            <a:r>
              <a:rPr lang="el" sz="1680" b="1">
                <a:solidFill>
                  <a:srgbClr val="FF0000"/>
                </a:solidFill>
              </a:rPr>
              <a:t>Β</a:t>
            </a:r>
            <a:r>
              <a:rPr lang="el" sz="1680" b="1"/>
              <a:t>:</a:t>
            </a:r>
          </a:p>
          <a:p>
            <a:pPr lvl="0"/>
            <a:r>
              <a:rPr lang="el" sz="1680">
                <a:solidFill>
                  <a:srgbClr val="FF0000"/>
                </a:solidFill>
              </a:rPr>
              <a:t>Α:</a:t>
            </a:r>
            <a:r>
              <a:rPr lang="el" sz="1680"/>
              <a:t> Εάν εγκριθεί το Πρόγραμμα Α, θα σωθούν 200 άτομα.</a:t>
            </a:r>
            <a:endParaRPr lang="nb-NO" sz="1680"/>
          </a:p>
          <a:p>
            <a:pPr lvl="0"/>
            <a:r>
              <a:rPr lang="el" sz="1680">
                <a:solidFill>
                  <a:srgbClr val="FF0000"/>
                </a:solidFill>
              </a:rPr>
              <a:t>Β:</a:t>
            </a:r>
            <a:r>
              <a:rPr lang="el" sz="1680"/>
              <a:t> Εάν υιοθετηθεί το Πρόγραμμα Β, υπάρχει ένα τρίτο πιθανότητα να σωθούν 600 άνθρωποι και δύο τρίτα πιθανότητα να μην σωθεί κανένας άνθρωπος. </a:t>
            </a:r>
          </a:p>
          <a:p>
            <a:pPr lvl="0"/>
            <a:endParaRPr lang="en-US" sz="1680"/>
          </a:p>
          <a:p>
            <a:pPr lvl="0"/>
            <a:r>
              <a:rPr lang="el" sz="1680" b="1"/>
              <a:t>Και τώρα αποφασίστε μεταξύ των επιλογών </a:t>
            </a:r>
            <a:r>
              <a:rPr lang="el" sz="1680" b="1">
                <a:solidFill>
                  <a:srgbClr val="FF0000"/>
                </a:solidFill>
              </a:rPr>
              <a:t>Γ</a:t>
            </a:r>
            <a:r>
              <a:rPr lang="el" sz="1680" b="1"/>
              <a:t> και </a:t>
            </a:r>
            <a:r>
              <a:rPr lang="el" sz="1680" b="1">
                <a:solidFill>
                  <a:srgbClr val="FF0000"/>
                </a:solidFill>
              </a:rPr>
              <a:t>Δ</a:t>
            </a:r>
            <a:r>
              <a:rPr lang="el" sz="1680" b="1"/>
              <a:t>:</a:t>
            </a:r>
          </a:p>
          <a:p>
            <a:pPr lvl="0"/>
            <a:r>
              <a:rPr lang="el" sz="1680">
                <a:solidFill>
                  <a:srgbClr val="FF0000"/>
                </a:solidFill>
              </a:rPr>
              <a:t>Γ:</a:t>
            </a:r>
            <a:r>
              <a:rPr lang="el" sz="1680"/>
              <a:t> Εάν υιοθετηθεί το Πρόγραμμα Γ, 400 άνθρωποι θα πεθάνουν. </a:t>
            </a:r>
            <a:endParaRPr lang="nb-NO" sz="1680"/>
          </a:p>
          <a:p>
            <a:pPr lvl="0"/>
            <a:r>
              <a:rPr lang="el" sz="1680">
                <a:solidFill>
                  <a:srgbClr val="FF0000"/>
                </a:solidFill>
              </a:rPr>
              <a:t>Δ: </a:t>
            </a:r>
            <a:r>
              <a:rPr lang="el" sz="1680"/>
              <a:t>Εάν υιοθετηθεί το Πρόγραμμα Δ, υπάρχει ένα τρίτο πιθανότητα να μην πεθάνει κανείς και δύο τρίτα πιθανότητα να πεθάνουν 600 άνθρωποι.</a:t>
            </a:r>
          </a:p>
          <a:p>
            <a:pPr lvl="0"/>
            <a:endParaRPr lang="en-US" sz="1680"/>
          </a:p>
          <a:p>
            <a:pPr lvl="0"/>
            <a:endParaRPr lang="nb-NO" sz="1680"/>
          </a:p>
        </p:txBody>
      </p:sp>
      <p:sp>
        <p:nvSpPr>
          <p:cNvPr id="5" name="TekstSylinder 4"/>
          <p:cNvSpPr txBox="1"/>
          <p:nvPr/>
        </p:nvSpPr>
        <p:spPr>
          <a:xfrm>
            <a:off x="992778" y="799055"/>
            <a:ext cx="12224512" cy="978729"/>
          </a:xfrm>
          <a:prstGeom prst="rect">
            <a:avLst/>
          </a:prstGeom>
          <a:noFill/>
        </p:spPr>
        <p:txBody>
          <a:bodyPr wrap="square" rtlCol="0">
            <a:spAutoFit/>
          </a:bodyPr>
          <a:lstStyle/>
          <a:p>
            <a:r>
              <a:rPr lang="el" sz="2880" b="1"/>
              <a:t>Το κλασικό σενάριο επιδημίας: «Το πρόβλημα της ασιατικής νόσου». </a:t>
            </a:r>
          </a:p>
          <a:p>
            <a:r>
              <a:rPr lang="el" sz="2880" b="1"/>
              <a:t>- Διαβάστε γρήγορα και πάρτε μια απόφαση!</a:t>
            </a:r>
            <a:endParaRPr lang="nb-NO" sz="2880" b="1"/>
          </a:p>
        </p:txBody>
      </p:sp>
      <p:sp>
        <p:nvSpPr>
          <p:cNvPr id="6" name="TekstSylinder 5"/>
          <p:cNvSpPr txBox="1"/>
          <p:nvPr/>
        </p:nvSpPr>
        <p:spPr>
          <a:xfrm>
            <a:off x="8149675" y="7271853"/>
            <a:ext cx="4372736" cy="535531"/>
          </a:xfrm>
          <a:prstGeom prst="rect">
            <a:avLst/>
          </a:prstGeom>
          <a:noFill/>
        </p:spPr>
        <p:txBody>
          <a:bodyPr wrap="none" rtlCol="0">
            <a:spAutoFit/>
          </a:bodyPr>
          <a:lstStyle/>
          <a:p>
            <a:r>
              <a:rPr lang="el" sz="2880" err="1"/>
              <a:t>Τβέρσκι &amp; Κάνεμαν (1981)</a:t>
            </a:r>
            <a:endParaRPr lang="nb-NO" sz="2880"/>
          </a:p>
        </p:txBody>
      </p:sp>
    </p:spTree>
    <p:extLst>
      <p:ext uri="{BB962C8B-B14F-4D97-AF65-F5344CB8AC3E}">
        <p14:creationId xmlns:p14="http://schemas.microsoft.com/office/powerpoint/2010/main" val="98294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1016678" y="662687"/>
            <a:ext cx="12618720" cy="6479117"/>
          </a:xfrm>
        </p:spPr>
        <p:txBody>
          <a:bodyPr/>
          <a:lstStyle/>
          <a:p>
            <a:pPr marL="223514" indent="0">
              <a:buNone/>
            </a:pPr>
            <a:r>
              <a:rPr lang="el"/>
              <a:t>Η στατιστικά συνήθης κατανομή στον κανονικό πληθυσμό έχει ως εξής:</a:t>
            </a:r>
          </a:p>
          <a:p>
            <a:pPr marL="223514" indent="0">
              <a:buNone/>
            </a:pPr>
            <a:r>
              <a:rPr lang="el" sz="3840"/>
              <a:t>Α: 72%, Β: 28%, Γ: 22%, Δ: 78%</a:t>
            </a:r>
          </a:p>
          <a:p>
            <a:pPr marL="223514" indent="0">
              <a:buNone/>
            </a:pPr>
            <a:endParaRPr lang="en-US" sz="3840"/>
          </a:p>
          <a:p>
            <a:pPr marL="223514" indent="0">
              <a:buNone/>
            </a:pPr>
            <a:r>
              <a:rPr lang="el" sz="3840" i="1"/>
              <a:t>«Η αλλαγή στο πλαίσιο αποφάσεων μεταξύ των δύο ομάδων συμμετεχόντων παρήγαγε μια αντιστροφή προτιμήσεων: όταν τα προγράμματα παρουσιάστηκαν με όρους ζωών που σώθηκαν, οι συμμετέχοντες προτίμησαν το ασφαλές πρόγραμμα, Α (= Γ). Όταν τα προγράμματα παρουσιάστηκαν ως προς τους αναμενόμενους θανάτους, οι συμμετέχοντες επέλεξαν το στοίχημα D (= B)».</a:t>
            </a:r>
            <a:endParaRPr lang="nb-NO" sz="3840" i="1"/>
          </a:p>
          <a:p>
            <a:pPr marL="223514" indent="0">
              <a:buNone/>
            </a:pPr>
            <a:endParaRPr lang="nb-NO"/>
          </a:p>
        </p:txBody>
      </p:sp>
      <p:sp>
        <p:nvSpPr>
          <p:cNvPr id="4" name="TekstSylinder 3"/>
          <p:cNvSpPr txBox="1"/>
          <p:nvPr/>
        </p:nvSpPr>
        <p:spPr>
          <a:xfrm>
            <a:off x="10961952" y="1436599"/>
            <a:ext cx="3206839" cy="7571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l" sz="4320">
                <a:ln w="0"/>
                <a:solidFill>
                  <a:schemeClr val="tx1"/>
                </a:solidFill>
                <a:effectLst>
                  <a:outerShdw blurRad="38100" dist="19050" dir="2700000" algn="tl" rotWithShape="0">
                    <a:schemeClr val="dk1">
                      <a:alpha val="40000"/>
                    </a:schemeClr>
                  </a:outerShdw>
                </a:effectLst>
              </a:rPr>
              <a:t>Αποστροφή απώλειας</a:t>
            </a:r>
          </a:p>
        </p:txBody>
      </p:sp>
    </p:spTree>
    <p:extLst>
      <p:ext uri="{BB962C8B-B14F-4D97-AF65-F5344CB8AC3E}">
        <p14:creationId xmlns:p14="http://schemas.microsoft.com/office/powerpoint/2010/main" val="170740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34783-0CE9-470C-A48B-84BEBF1F3E86}"/>
              </a:ext>
            </a:extLst>
          </p:cNvPr>
          <p:cNvSpPr>
            <a:spLocks noGrp="1"/>
          </p:cNvSpPr>
          <p:nvPr>
            <p:ph type="title"/>
          </p:nvPr>
        </p:nvSpPr>
        <p:spPr/>
        <p:txBody>
          <a:bodyPr/>
          <a:lstStyle/>
          <a:p>
            <a:r>
              <a:rPr lang="el"/>
              <a:t>Εφέ καδραρίσματος</a:t>
            </a:r>
          </a:p>
        </p:txBody>
      </p:sp>
      <p:sp>
        <p:nvSpPr>
          <p:cNvPr id="3" name="Text Placeholder 2">
            <a:extLst>
              <a:ext uri="{FF2B5EF4-FFF2-40B4-BE49-F238E27FC236}">
                <a16:creationId xmlns:a16="http://schemas.microsoft.com/office/drawing/2014/main" id="{8A3D68CE-6C06-4EF3-BF7A-706C73F234DE}"/>
              </a:ext>
            </a:extLst>
          </p:cNvPr>
          <p:cNvSpPr>
            <a:spLocks noGrp="1"/>
          </p:cNvSpPr>
          <p:nvPr>
            <p:ph type="body" idx="1"/>
          </p:nvPr>
        </p:nvSpPr>
        <p:spPr/>
        <p:txBody>
          <a:bodyPr/>
          <a:lstStyle/>
          <a:p>
            <a:pPr marL="223514" indent="0">
              <a:buNone/>
            </a:pPr>
            <a:r>
              <a:rPr lang="el"/>
              <a:t>Επηρεάζοντας μια απόφαση με τον τρόπο που παρουσιάζεται μια πληροφορία χωρίς αλλαγή στο περιεχόμενο.</a:t>
            </a:r>
          </a:p>
          <a:p>
            <a:pPr marL="223514" indent="0">
              <a:buNone/>
            </a:pPr>
            <a:endParaRPr lang="en-US"/>
          </a:p>
          <a:p>
            <a:pPr marL="223514" indent="0">
              <a:buNone/>
            </a:pPr>
            <a:r>
              <a:rPr lang="el"/>
              <a:t>Προκαλεί τη σκέψη του Συστήματος 1, προς πιο περιφερειακές αξιολογήσεις (ELM).</a:t>
            </a:r>
            <a:endParaRPr lang="nb-NO"/>
          </a:p>
        </p:txBody>
      </p:sp>
      <p:pic>
        <p:nvPicPr>
          <p:cNvPr id="5" name="Picture 4">
            <a:extLst>
              <a:ext uri="{FF2B5EF4-FFF2-40B4-BE49-F238E27FC236}">
                <a16:creationId xmlns:a16="http://schemas.microsoft.com/office/drawing/2014/main" id="{99A358DD-2A4C-4622-AFD8-DF0FB7850A47}"/>
              </a:ext>
            </a:extLst>
          </p:cNvPr>
          <p:cNvPicPr>
            <a:picLocks noChangeAspect="1"/>
          </p:cNvPicPr>
          <p:nvPr/>
        </p:nvPicPr>
        <p:blipFill>
          <a:blip r:embed="rId3"/>
          <a:stretch>
            <a:fillRect/>
          </a:stretch>
        </p:blipFill>
        <p:spPr>
          <a:xfrm>
            <a:off x="7406640" y="2036095"/>
            <a:ext cx="5880152" cy="5880152"/>
          </a:xfrm>
          <a:prstGeom prst="rect">
            <a:avLst/>
          </a:prstGeom>
        </p:spPr>
      </p:pic>
    </p:spTree>
    <p:extLst>
      <p:ext uri="{BB962C8B-B14F-4D97-AF65-F5344CB8AC3E}">
        <p14:creationId xmlns:p14="http://schemas.microsoft.com/office/powerpoint/2010/main" val="328826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p:cNvSpPr txBox="1">
            <a:spLocks/>
          </p:cNvSpPr>
          <p:nvPr/>
        </p:nvSpPr>
        <p:spPr>
          <a:xfrm>
            <a:off x="821054" y="358212"/>
            <a:ext cx="10241280" cy="1808480"/>
          </a:xfrm>
          <a:prstGeom prst="rect">
            <a:avLst/>
          </a:prstGeom>
          <a:effectLst/>
        </p:spPr>
        <p:txBody>
          <a:bodyPr vert="horz" lIns="109728" tIns="54864" rIns="109728" bIns="54864"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 sz="4320" err="1"/>
              <a:t>Θεωρία προοπτικής</a:t>
            </a:r>
          </a:p>
        </p:txBody>
      </p:sp>
      <p:pic>
        <p:nvPicPr>
          <p:cNvPr id="7" name="Bilde 6"/>
          <p:cNvPicPr>
            <a:picLocks noChangeAspect="1"/>
          </p:cNvPicPr>
          <p:nvPr/>
        </p:nvPicPr>
        <p:blipFill>
          <a:blip r:embed="rId3"/>
          <a:stretch>
            <a:fillRect/>
          </a:stretch>
        </p:blipFill>
        <p:spPr>
          <a:xfrm>
            <a:off x="589768" y="1747833"/>
            <a:ext cx="6922736" cy="4364678"/>
          </a:xfrm>
          <a:prstGeom prst="rect">
            <a:avLst/>
          </a:prstGeom>
        </p:spPr>
      </p:pic>
      <p:sp>
        <p:nvSpPr>
          <p:cNvPr id="8" name="TekstSylinder 7"/>
          <p:cNvSpPr txBox="1"/>
          <p:nvPr/>
        </p:nvSpPr>
        <p:spPr>
          <a:xfrm>
            <a:off x="992506" y="7143793"/>
            <a:ext cx="3492563" cy="387798"/>
          </a:xfrm>
          <a:prstGeom prst="rect">
            <a:avLst/>
          </a:prstGeom>
          <a:noFill/>
        </p:spPr>
        <p:txBody>
          <a:bodyPr wrap="square" rtlCol="0">
            <a:spAutoFit/>
          </a:bodyPr>
          <a:lstStyle/>
          <a:p>
            <a:r>
              <a:rPr lang="el" sz="1680" i="1" err="1"/>
              <a:t>Kahneman &amp; </a:t>
            </a:r>
            <a:r>
              <a:rPr lang="el" sz="1920" i="1" err="1"/>
              <a:t>Tversky</a:t>
            </a:r>
            <a:r>
              <a:rPr lang="el" sz="1680" i="1"/>
              <a:t>, 1979</a:t>
            </a:r>
          </a:p>
        </p:txBody>
      </p:sp>
      <p:sp>
        <p:nvSpPr>
          <p:cNvPr id="2" name="Rektangel 1"/>
          <p:cNvSpPr/>
          <p:nvPr/>
        </p:nvSpPr>
        <p:spPr>
          <a:xfrm>
            <a:off x="7743790" y="1171619"/>
            <a:ext cx="6096097" cy="1311128"/>
          </a:xfrm>
          <a:prstGeom prst="rect">
            <a:avLst/>
          </a:prstGeom>
        </p:spPr>
        <p:txBody>
          <a:bodyPr wrap="square">
            <a:spAutoFit/>
          </a:bodyPr>
          <a:lstStyle/>
          <a:p>
            <a:r>
              <a:rPr lang="el" sz="2640">
                <a:latin typeface="Arial" panose="020B0604020202020204" pitchFamily="34" charset="0"/>
              </a:rPr>
              <a:t>Επιλέξτε ανάμεσα σε</a:t>
            </a:r>
          </a:p>
          <a:p>
            <a:r>
              <a:rPr lang="el" sz="2640">
                <a:latin typeface="Arial" panose="020B0604020202020204" pitchFamily="34" charset="0"/>
              </a:rPr>
              <a:t>1) 45% πιθανότητα να κερδίσετε $6000</a:t>
            </a:r>
          </a:p>
          <a:p>
            <a:r>
              <a:rPr lang="el" sz="2640">
                <a:latin typeface="Arial" panose="020B0604020202020204" pitchFamily="34" charset="0"/>
              </a:rPr>
              <a:t>2) 90% πιθανότητα να κερδίσετε $3000</a:t>
            </a:r>
          </a:p>
        </p:txBody>
      </p:sp>
      <p:sp>
        <p:nvSpPr>
          <p:cNvPr id="10" name="Rektangel 9"/>
          <p:cNvSpPr/>
          <p:nvPr/>
        </p:nvSpPr>
        <p:spPr>
          <a:xfrm>
            <a:off x="13372201" y="1577885"/>
            <a:ext cx="1258199" cy="978729"/>
          </a:xfrm>
          <a:prstGeom prst="rect">
            <a:avLst/>
          </a:prstGeom>
        </p:spPr>
        <p:txBody>
          <a:bodyPr wrap="square">
            <a:spAutoFit/>
          </a:bodyPr>
          <a:lstStyle/>
          <a:p>
            <a:r>
              <a:rPr lang="el" sz="2880">
                <a:solidFill>
                  <a:srgbClr val="FF0000"/>
                </a:solidFill>
                <a:latin typeface="Arial" panose="020B0604020202020204" pitchFamily="34" charset="0"/>
              </a:rPr>
              <a:t>14%</a:t>
            </a:r>
          </a:p>
          <a:p>
            <a:r>
              <a:rPr lang="el" sz="2880">
                <a:solidFill>
                  <a:srgbClr val="FF0000"/>
                </a:solidFill>
                <a:latin typeface="Arial" panose="020B0604020202020204" pitchFamily="34" charset="0"/>
              </a:rPr>
              <a:t>86%</a:t>
            </a:r>
          </a:p>
        </p:txBody>
      </p:sp>
      <p:sp>
        <p:nvSpPr>
          <p:cNvPr id="11" name="Rektangel 10"/>
          <p:cNvSpPr/>
          <p:nvPr/>
        </p:nvSpPr>
        <p:spPr>
          <a:xfrm>
            <a:off x="7743790" y="3901885"/>
            <a:ext cx="6096097" cy="1311128"/>
          </a:xfrm>
          <a:prstGeom prst="rect">
            <a:avLst/>
          </a:prstGeom>
        </p:spPr>
        <p:txBody>
          <a:bodyPr wrap="square">
            <a:spAutoFit/>
          </a:bodyPr>
          <a:lstStyle/>
          <a:p>
            <a:r>
              <a:rPr lang="el" sz="2640">
                <a:latin typeface="Arial" panose="020B0604020202020204" pitchFamily="34" charset="0"/>
              </a:rPr>
              <a:t>Μεγιστοποιήστε (διαιρέστε) τον αριθμό των θετικών γεγονότων και ελαχιστοποιήστε τον αριθμό των αρνητικών γεγονότων.</a:t>
            </a:r>
          </a:p>
        </p:txBody>
      </p:sp>
    </p:spTree>
    <p:extLst>
      <p:ext uri="{BB962C8B-B14F-4D97-AF65-F5344CB8AC3E}">
        <p14:creationId xmlns:p14="http://schemas.microsoft.com/office/powerpoint/2010/main" val="263419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el">
                <a:ln w="3175" cmpd="sng">
                  <a:noFill/>
                </a:ln>
              </a:rPr>
              <a:t>ΑΠΟΣΤΡΟΦΗ ΑΠΩΛΕΙΑΣ στη ρύθμιση experimentAL</a:t>
            </a:r>
          </a:p>
        </p:txBody>
      </p:sp>
      <p:pic>
        <p:nvPicPr>
          <p:cNvPr id="4" name="Plassholder for innhold 3"/>
          <p:cNvPicPr>
            <a:picLocks noGrp="1" noChangeAspect="1"/>
          </p:cNvPicPr>
          <p:nvPr>
            <p:ph idx="1"/>
          </p:nvPr>
        </p:nvPicPr>
        <p:blipFill>
          <a:blip r:embed="rId2"/>
          <a:stretch>
            <a:fillRect/>
          </a:stretch>
        </p:blipFill>
        <p:spPr>
          <a:xfrm>
            <a:off x="883920" y="2003826"/>
            <a:ext cx="6705600" cy="5686896"/>
          </a:xfrm>
          <a:prstGeom prst="rect">
            <a:avLst/>
          </a:prstGeom>
        </p:spPr>
      </p:pic>
      <p:pic>
        <p:nvPicPr>
          <p:cNvPr id="5" name="Bilde 4"/>
          <p:cNvPicPr>
            <a:picLocks noChangeAspect="1"/>
          </p:cNvPicPr>
          <p:nvPr/>
        </p:nvPicPr>
        <p:blipFill>
          <a:blip r:embed="rId3"/>
          <a:stretch>
            <a:fillRect/>
          </a:stretch>
        </p:blipFill>
        <p:spPr>
          <a:xfrm>
            <a:off x="7589521" y="2003824"/>
            <a:ext cx="6800539" cy="5280896"/>
          </a:xfrm>
          <a:prstGeom prst="rect">
            <a:avLst/>
          </a:prstGeom>
        </p:spPr>
      </p:pic>
      <p:sp>
        <p:nvSpPr>
          <p:cNvPr id="6" name="TekstSylinder 5"/>
          <p:cNvSpPr txBox="1"/>
          <p:nvPr/>
        </p:nvSpPr>
        <p:spPr>
          <a:xfrm>
            <a:off x="8122922" y="7467602"/>
            <a:ext cx="3025893" cy="350865"/>
          </a:xfrm>
          <a:prstGeom prst="rect">
            <a:avLst/>
          </a:prstGeom>
          <a:noFill/>
        </p:spPr>
        <p:txBody>
          <a:bodyPr wrap="none" rtlCol="0">
            <a:spAutoFit/>
          </a:bodyPr>
          <a:lstStyle/>
          <a:p>
            <a:r>
              <a:rPr lang="el" sz="1680"/>
              <a:t>De Martino et al. (2006), </a:t>
            </a:r>
            <a:r>
              <a:rPr lang="el" sz="1680" i="1"/>
              <a:t>Επιστήμη</a:t>
            </a:r>
          </a:p>
        </p:txBody>
      </p:sp>
      <p:sp>
        <p:nvSpPr>
          <p:cNvPr id="7" name="Ellipse 6"/>
          <p:cNvSpPr/>
          <p:nvPr/>
        </p:nvSpPr>
        <p:spPr>
          <a:xfrm>
            <a:off x="5077171" y="5719157"/>
            <a:ext cx="1005840" cy="7924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680"/>
          </a:p>
        </p:txBody>
      </p:sp>
    </p:spTree>
    <p:extLst>
      <p:ext uri="{BB962C8B-B14F-4D97-AF65-F5344CB8AC3E}">
        <p14:creationId xmlns:p14="http://schemas.microsoft.com/office/powerpoint/2010/main" val="138347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l">
                <a:ln w="3175" cmpd="sng">
                  <a:noFill/>
                </a:ln>
              </a:rPr>
              <a:t>Νευρωνικό υπόστρωμα του φαινομένου πλαισίωσης στην επαγόμενη αποστροφή απώλειας </a:t>
            </a:r>
            <a:r>
              <a:rPr lang="el" sz="3000"/>
              <a:t>(DeMartino et al., 2006)</a:t>
            </a:r>
          </a:p>
        </p:txBody>
      </p:sp>
      <p:pic>
        <p:nvPicPr>
          <p:cNvPr id="4" name="Plassholder for innhold 3"/>
          <p:cNvPicPr>
            <a:picLocks noGrp="1" noChangeAspect="1"/>
          </p:cNvPicPr>
          <p:nvPr>
            <p:ph idx="1"/>
          </p:nvPr>
        </p:nvPicPr>
        <p:blipFill>
          <a:blip r:embed="rId3"/>
          <a:stretch>
            <a:fillRect/>
          </a:stretch>
        </p:blipFill>
        <p:spPr>
          <a:xfrm>
            <a:off x="1129178" y="2863602"/>
            <a:ext cx="3593809" cy="3144384"/>
          </a:xfrm>
          <a:prstGeom prst="rect">
            <a:avLst/>
          </a:prstGeom>
        </p:spPr>
      </p:pic>
      <p:sp>
        <p:nvSpPr>
          <p:cNvPr id="6" name="TekstSylinder 5"/>
          <p:cNvSpPr txBox="1"/>
          <p:nvPr/>
        </p:nvSpPr>
        <p:spPr>
          <a:xfrm>
            <a:off x="8549642" y="6727690"/>
            <a:ext cx="5611223" cy="867930"/>
          </a:xfrm>
          <a:prstGeom prst="rect">
            <a:avLst/>
          </a:prstGeom>
          <a:noFill/>
        </p:spPr>
        <p:txBody>
          <a:bodyPr wrap="square" rtlCol="0">
            <a:spAutoFit/>
          </a:bodyPr>
          <a:lstStyle/>
          <a:p>
            <a:r>
              <a:rPr lang="el" sz="1680"/>
              <a:t>(πρόσθιος) νησιωτικός φλοιός: </a:t>
            </a:r>
          </a:p>
          <a:p>
            <a:pPr marL="342893" indent="-342893">
              <a:buFont typeface="Arial" panose="020B0604020202020204" pitchFamily="34" charset="0"/>
              <a:buChar char="•"/>
            </a:pPr>
            <a:r>
              <a:rPr lang="el" sz="1680"/>
              <a:t>Επίγνωση του σώματος</a:t>
            </a:r>
          </a:p>
          <a:p>
            <a:pPr marL="342893" indent="-342893">
              <a:buFont typeface="Arial" panose="020B0604020202020204" pitchFamily="34" charset="0"/>
              <a:buChar char="•"/>
            </a:pPr>
            <a:r>
              <a:rPr lang="el" sz="1680"/>
              <a:t>Ριψοκίνδυνη λήψη αποφάσεων</a:t>
            </a:r>
          </a:p>
        </p:txBody>
      </p:sp>
      <p:pic>
        <p:nvPicPr>
          <p:cNvPr id="1026" name="Picture 2" descr="http://theamazingworldofpsychiatry.files.wordpress.com/2010/11/human_brain_frontal_coronal_section_descript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9642" y="2652895"/>
            <a:ext cx="5611223" cy="3892688"/>
          </a:xfrm>
          <a:prstGeom prst="rect">
            <a:avLst/>
          </a:prstGeom>
          <a:noFill/>
          <a:extLst>
            <a:ext uri="{909E8E84-426E-40DD-AFC4-6F175D3DCCD1}">
              <a14:hiddenFill xmlns:a14="http://schemas.microsoft.com/office/drawing/2010/main">
                <a:solidFill>
                  <a:srgbClr val="FFFFFF"/>
                </a:solidFill>
              </a14:hiddenFill>
            </a:ext>
          </a:extLst>
        </p:spPr>
      </p:pic>
      <p:pic>
        <p:nvPicPr>
          <p:cNvPr id="7" name="Bilde 6"/>
          <p:cNvPicPr>
            <a:picLocks noChangeAspect="1"/>
          </p:cNvPicPr>
          <p:nvPr/>
        </p:nvPicPr>
        <p:blipFill>
          <a:blip r:embed="rId5"/>
          <a:stretch>
            <a:fillRect/>
          </a:stretch>
        </p:blipFill>
        <p:spPr>
          <a:xfrm>
            <a:off x="4968242" y="2889615"/>
            <a:ext cx="3581400" cy="3092358"/>
          </a:xfrm>
          <a:prstGeom prst="rect">
            <a:avLst/>
          </a:prstGeom>
        </p:spPr>
      </p:pic>
    </p:spTree>
    <p:extLst>
      <p:ext uri="{BB962C8B-B14F-4D97-AF65-F5344CB8AC3E}">
        <p14:creationId xmlns:p14="http://schemas.microsoft.com/office/powerpoint/2010/main" val="360686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160712" y="2171831"/>
            <a:ext cx="4102188" cy="5221607"/>
          </a:xfrm>
        </p:spPr>
        <p:txBody>
          <a:bodyPr/>
          <a:lstStyle/>
          <a:p>
            <a:pPr marL="223514" indent="0">
              <a:buNone/>
            </a:pPr>
            <a:r>
              <a:rPr lang="el"/>
              <a:t>... πίσω στις εφαρμογές ....</a:t>
            </a:r>
            <a:endParaRPr lang="nb-NO"/>
          </a:p>
        </p:txBody>
      </p:sp>
      <p:pic>
        <p:nvPicPr>
          <p:cNvPr id="2" name="Content Placeholder 4" descr="Ένα διάγραμμα ενός εγκεφάλου&#10;&#10;Η περιγραφή δημιουργείται αυτόματα">
            <a:extLst>
              <a:ext uri="{FF2B5EF4-FFF2-40B4-BE49-F238E27FC236}">
                <a16:creationId xmlns:a16="http://schemas.microsoft.com/office/drawing/2014/main" id="{81500CA1-5C34-4C3B-62C1-6B6336A30F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56612" y="-111486"/>
            <a:ext cx="10573788" cy="8452571"/>
          </a:xfrm>
          <a:prstGeom prst="rect">
            <a:avLst/>
          </a:prstGeom>
          <a:noFill/>
          <a:ln>
            <a:noFill/>
          </a:ln>
        </p:spPr>
      </p:pic>
    </p:spTree>
    <p:extLst>
      <p:ext uri="{BB962C8B-B14F-4D97-AF65-F5344CB8AC3E}">
        <p14:creationId xmlns:p14="http://schemas.microsoft.com/office/powerpoint/2010/main" val="25707258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53"/>
          <p:cNvPicPr preferRelativeResize="0"/>
          <p:nvPr/>
        </p:nvPicPr>
        <p:blipFill rotWithShape="1">
          <a:blip r:embed="rId3">
            <a:alphaModFix/>
          </a:blip>
          <a:srcRect/>
          <a:stretch/>
        </p:blipFill>
        <p:spPr>
          <a:xfrm>
            <a:off x="817960" y="2269206"/>
            <a:ext cx="7019754" cy="5960395"/>
          </a:xfrm>
          <a:prstGeom prst="rect">
            <a:avLst/>
          </a:prstGeom>
          <a:noFill/>
          <a:ln>
            <a:noFill/>
          </a:ln>
        </p:spPr>
      </p:pic>
      <p:sp>
        <p:nvSpPr>
          <p:cNvPr id="325" name="Google Shape;325;p53"/>
          <p:cNvSpPr txBox="1"/>
          <p:nvPr/>
        </p:nvSpPr>
        <p:spPr>
          <a:xfrm>
            <a:off x="8688541" y="409032"/>
            <a:ext cx="1675200" cy="553920"/>
          </a:xfrm>
          <a:prstGeom prst="rect">
            <a:avLst/>
          </a:prstGeom>
          <a:noFill/>
          <a:ln>
            <a:noFill/>
          </a:ln>
        </p:spPr>
        <p:txBody>
          <a:bodyPr spcFirstLastPara="1" wrap="square" lIns="109720" tIns="54840" rIns="109720" bIns="54840" anchor="t" anchorCtr="0">
            <a:noAutofit/>
          </a:bodyPr>
          <a:lstStyle/>
          <a:p>
            <a:r>
              <a:rPr lang="el" sz="2880" b="1">
                <a:solidFill>
                  <a:schemeClr val="dk1"/>
                </a:solidFill>
                <a:latin typeface="Calibri"/>
                <a:ea typeface="Calibri"/>
                <a:cs typeface="Calibri"/>
                <a:sym typeface="Calibri"/>
              </a:rPr>
              <a:t>Το Facebook</a:t>
            </a:r>
            <a:endParaRPr sz="2880" b="1">
              <a:solidFill>
                <a:schemeClr val="dk1"/>
              </a:solidFill>
              <a:latin typeface="Calibri"/>
              <a:ea typeface="Calibri"/>
              <a:cs typeface="Calibri"/>
              <a:sym typeface="Calibri"/>
            </a:endParaRPr>
          </a:p>
        </p:txBody>
      </p:sp>
      <p:sp>
        <p:nvSpPr>
          <p:cNvPr id="2" name="Title 1">
            <a:extLst>
              <a:ext uri="{FF2B5EF4-FFF2-40B4-BE49-F238E27FC236}">
                <a16:creationId xmlns:a16="http://schemas.microsoft.com/office/drawing/2014/main" id="{7E46FCEB-C238-4D40-A242-E76C9339AD90}"/>
              </a:ext>
            </a:extLst>
          </p:cNvPr>
          <p:cNvSpPr>
            <a:spLocks noGrp="1"/>
          </p:cNvSpPr>
          <p:nvPr>
            <p:ph type="title"/>
          </p:nvPr>
        </p:nvSpPr>
        <p:spPr>
          <a:xfrm>
            <a:off x="694029" y="444098"/>
            <a:ext cx="7994514" cy="1590676"/>
          </a:xfrm>
        </p:spPr>
        <p:txBody>
          <a:bodyPr/>
          <a:lstStyle/>
          <a:p>
            <a:r>
              <a:rPr lang="el"/>
              <a:t>Το «Roach Motel»</a:t>
            </a:r>
          </a:p>
        </p:txBody>
      </p:sp>
      <p:pic>
        <p:nvPicPr>
          <p:cNvPr id="326" name="Google Shape;326;p53"/>
          <p:cNvPicPr preferRelativeResize="0">
            <a:picLocks noGrp="1"/>
          </p:cNvPicPr>
          <p:nvPr>
            <p:ph type="body" idx="4294967295"/>
          </p:nvPr>
        </p:nvPicPr>
        <p:blipFill rotWithShape="1">
          <a:blip r:embed="rId4">
            <a:alphaModFix/>
          </a:blip>
          <a:srcRect/>
          <a:stretch/>
        </p:blipFill>
        <p:spPr>
          <a:xfrm>
            <a:off x="8638541" y="1341122"/>
            <a:ext cx="5991859" cy="5755640"/>
          </a:xfrm>
          <a:prstGeom prst="rect">
            <a:avLst/>
          </a:prstGeom>
          <a:noFill/>
          <a:ln>
            <a:noFill/>
          </a:ln>
        </p:spPr>
      </p:pic>
      <p:sp>
        <p:nvSpPr>
          <p:cNvPr id="327" name="Google Shape;327;p53"/>
          <p:cNvSpPr txBox="1"/>
          <p:nvPr/>
        </p:nvSpPr>
        <p:spPr>
          <a:xfrm>
            <a:off x="8301080" y="7597640"/>
            <a:ext cx="5993760" cy="443040"/>
          </a:xfrm>
          <a:prstGeom prst="rect">
            <a:avLst/>
          </a:prstGeom>
          <a:noFill/>
          <a:ln>
            <a:noFill/>
          </a:ln>
        </p:spPr>
        <p:txBody>
          <a:bodyPr spcFirstLastPara="1" wrap="square" lIns="109720" tIns="54840" rIns="109720" bIns="54840" anchor="t" anchorCtr="0">
            <a:noAutofit/>
          </a:bodyPr>
          <a:lstStyle/>
          <a:p>
            <a:r>
              <a:rPr lang="el" sz="2240">
                <a:solidFill>
                  <a:schemeClr val="dk1"/>
                </a:solidFill>
                <a:latin typeface="Calibri"/>
                <a:ea typeface="Calibri"/>
                <a:cs typeface="Calibri"/>
                <a:sym typeface="Calibri"/>
              </a:rPr>
              <a:t>(Νορβηγική Υπηρεσία Προστασίας Καταναλωτών, 2019)</a:t>
            </a:r>
            <a:endParaRPr sz="2240">
              <a:solidFill>
                <a:schemeClr val="dk1"/>
              </a:solidFill>
              <a:latin typeface="Calibri"/>
              <a:ea typeface="Calibri"/>
              <a:cs typeface="Calibri"/>
              <a:sym typeface="Calibri"/>
            </a:endParaRPr>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DF2B1D3C-7987-225A-E52B-4046B2331810}"/>
                  </a:ext>
                </a:extLst>
              </p14:cNvPr>
              <p14:cNvContentPartPr/>
              <p14:nvPr/>
            </p14:nvContentPartPr>
            <p14:xfrm>
              <a:off x="8351424" y="4061664"/>
              <a:ext cx="432" cy="432"/>
            </p14:xfrm>
          </p:contentPart>
        </mc:Choice>
        <mc:Fallback xmlns="" xmlns:a16="http://schemas.microsoft.com/office/drawing/2014/main">
          <p:pic>
            <p:nvPicPr>
              <p:cNvPr id="3" name="Ink 2">
                <a:extLst>
                  <a:ext uri="{FF2B5EF4-FFF2-40B4-BE49-F238E27FC236}">
                    <a16:creationId xmlns:a16="http://schemas.microsoft.com/office/drawing/2014/main" id="{DF2B1D3C-7987-225A-E52B-4046B2331810}"/>
                  </a:ext>
                </a:extLst>
              </p:cNvPr>
              <p:cNvPicPr/>
              <p:nvPr/>
            </p:nvPicPr>
            <p:blipFill>
              <a:blip r:embed="rId6"/>
              <a:stretch>
                <a:fillRect/>
              </a:stretch>
            </p:blipFill>
            <p:spPr>
              <a:xfrm>
                <a:off x="8340192" y="4050432"/>
                <a:ext cx="22896" cy="22896"/>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p:cNvSpPr txBox="1"/>
          <p:nvPr/>
        </p:nvSpPr>
        <p:spPr>
          <a:xfrm>
            <a:off x="877825" y="715266"/>
            <a:ext cx="3327386" cy="535531"/>
          </a:xfrm>
          <a:prstGeom prst="rect">
            <a:avLst/>
          </a:prstGeom>
          <a:noFill/>
        </p:spPr>
        <p:txBody>
          <a:bodyPr wrap="none" rtlCol="0">
            <a:spAutoFit/>
          </a:bodyPr>
          <a:lstStyle/>
          <a:p>
            <a:r>
              <a:rPr lang="el" sz="2880" err="1"/>
              <a:t>Γιατί "Roach Motel";</a:t>
            </a:r>
            <a:endParaRPr lang="nb-NO" sz="2880"/>
          </a:p>
        </p:txBody>
      </p:sp>
      <p:pic>
        <p:nvPicPr>
          <p:cNvPr id="8" name="Bil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824" y="2245360"/>
            <a:ext cx="2255520" cy="2438400"/>
          </a:xfrm>
          <a:prstGeom prst="rect">
            <a:avLst/>
          </a:prstGeom>
        </p:spPr>
      </p:pic>
      <p:pic>
        <p:nvPicPr>
          <p:cNvPr id="9" name="Bild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7299" y="1706227"/>
            <a:ext cx="9040704" cy="5085397"/>
          </a:xfrm>
          <a:prstGeom prst="rect">
            <a:avLst/>
          </a:prstGeom>
        </p:spPr>
      </p:pic>
    </p:spTree>
    <p:extLst>
      <p:ext uri="{BB962C8B-B14F-4D97-AF65-F5344CB8AC3E}">
        <p14:creationId xmlns:p14="http://schemas.microsoft.com/office/powerpoint/2010/main" val="1976934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534D1-ED81-9C5A-19D5-C073E7A9F8A0}"/>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B4581035-73E1-CF2E-D959-4B40C9E0E85F}"/>
              </a:ext>
            </a:extLst>
          </p:cNvPr>
          <p:cNvSpPr>
            <a:spLocks noGrp="1"/>
          </p:cNvSpPr>
          <p:nvPr>
            <p:ph type="title"/>
          </p:nvPr>
        </p:nvSpPr>
        <p:spPr>
          <a:xfrm>
            <a:off x="661036" y="659130"/>
            <a:ext cx="13308329" cy="1598400"/>
          </a:xfrm>
        </p:spPr>
        <p:txBody>
          <a:bodyPr wrap="square" anchor="t">
            <a:normAutofit/>
          </a:bodyPr>
          <a:lstStyle/>
          <a:p>
            <a:r>
              <a:rPr lang="en-US" dirty="0"/>
              <a:t>OSINT</a:t>
            </a:r>
            <a:endParaRPr lang="en-GB" dirty="0"/>
          </a:p>
        </p:txBody>
      </p:sp>
      <p:pic>
        <p:nvPicPr>
          <p:cNvPr id="13" name="Picture 12">
            <a:extLst>
              <a:ext uri="{FF2B5EF4-FFF2-40B4-BE49-F238E27FC236}">
                <a16:creationId xmlns:a16="http://schemas.microsoft.com/office/drawing/2014/main" id="{65297A92-78FC-82D2-C3AB-2D65E2E5D69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4335" b="16835"/>
          <a:stretch>
            <a:fillRect/>
          </a:stretch>
        </p:blipFill>
        <p:spPr>
          <a:xfrm>
            <a:off x="661034" y="2516610"/>
            <a:ext cx="6522720" cy="4794780"/>
          </a:xfrm>
          <a:prstGeom prst="rect">
            <a:avLst/>
          </a:prstGeom>
          <a:noFill/>
        </p:spPr>
      </p:pic>
      <p:pic>
        <p:nvPicPr>
          <p:cNvPr id="12" name="Picture 11">
            <a:extLst>
              <a:ext uri="{FF2B5EF4-FFF2-40B4-BE49-F238E27FC236}">
                <a16:creationId xmlns:a16="http://schemas.microsoft.com/office/drawing/2014/main" id="{BB4D57B5-4F72-71F3-966D-CC1FAFFA76E4}"/>
              </a:ext>
            </a:extLst>
          </p:cNvPr>
          <p:cNvPicPr>
            <a:picLocks noChangeAspect="1"/>
          </p:cNvPicPr>
          <p:nvPr/>
        </p:nvPicPr>
        <p:blipFill>
          <a:blip r:embed="rId4"/>
          <a:srcRect l="22628" r="16834" b="-2"/>
          <a:stretch>
            <a:fillRect/>
          </a:stretch>
        </p:blipFill>
        <p:spPr>
          <a:xfrm>
            <a:off x="7446646" y="2516610"/>
            <a:ext cx="6522720" cy="4794780"/>
          </a:xfrm>
          <a:prstGeom prst="rect">
            <a:avLst/>
          </a:prstGeom>
          <a:noFill/>
        </p:spPr>
      </p:pic>
      <p:sp>
        <p:nvSpPr>
          <p:cNvPr id="7" name="Date Placeholder 6">
            <a:extLst>
              <a:ext uri="{FF2B5EF4-FFF2-40B4-BE49-F238E27FC236}">
                <a16:creationId xmlns:a16="http://schemas.microsoft.com/office/drawing/2014/main" id="{7055DADE-9193-52B7-2CFF-5169D1E3293F}"/>
              </a:ext>
            </a:extLst>
          </p:cNvPr>
          <p:cNvSpPr>
            <a:spLocks noGrp="1"/>
          </p:cNvSpPr>
          <p:nvPr>
            <p:ph type="dt" sz="half" idx="10"/>
          </p:nvPr>
        </p:nvSpPr>
        <p:spPr>
          <a:xfrm>
            <a:off x="661036" y="7808654"/>
            <a:ext cx="3154680" cy="184666"/>
          </a:xfrm>
        </p:spPr>
        <p:txBody>
          <a:bodyPr wrap="square" anchor="ctr">
            <a:normAutofit fontScale="40000" lnSpcReduction="20000"/>
          </a:bodyPr>
          <a:lstStyle/>
          <a:p>
            <a:pPr defTabSz="1097280">
              <a:spcAft>
                <a:spcPts val="720"/>
              </a:spcAft>
              <a:defRPr/>
            </a:pPr>
            <a:fld id="{D6E9D413-FB9F-4AE0-9677-AAAB45A1390C}" type="datetime1">
              <a:rPr lang="en-US"/>
              <a:pPr defTabSz="1097280">
                <a:spcAft>
                  <a:spcPts val="720"/>
                </a:spcAft>
                <a:defRPr/>
              </a:pPr>
              <a:t>16/02/2026</a:t>
            </a:fld>
            <a:endParaRPr lang="en-GB"/>
          </a:p>
        </p:txBody>
      </p:sp>
      <p:sp>
        <p:nvSpPr>
          <p:cNvPr id="8" name="Footer Placeholder 7">
            <a:extLst>
              <a:ext uri="{FF2B5EF4-FFF2-40B4-BE49-F238E27FC236}">
                <a16:creationId xmlns:a16="http://schemas.microsoft.com/office/drawing/2014/main" id="{2E080800-554E-68B8-52BB-D88BCE662508}"/>
              </a:ext>
            </a:extLst>
          </p:cNvPr>
          <p:cNvSpPr>
            <a:spLocks noGrp="1"/>
          </p:cNvSpPr>
          <p:nvPr>
            <p:ph type="ftr" sz="quarter" idx="11"/>
          </p:nvPr>
        </p:nvSpPr>
        <p:spPr>
          <a:xfrm>
            <a:off x="4030980" y="7808654"/>
            <a:ext cx="7655052" cy="184666"/>
          </a:xfrm>
        </p:spPr>
        <p:txBody>
          <a:bodyPr wrap="square" anchor="ctr">
            <a:normAutofit fontScale="40000" lnSpcReduction="20000"/>
          </a:bodyPr>
          <a:lstStyle/>
          <a:p>
            <a:pPr defTabSz="1097280">
              <a:spcAft>
                <a:spcPts val="720"/>
              </a:spcAft>
              <a:defRPr/>
            </a:pPr>
            <a:r>
              <a:rPr lang="el"/>
              <a:t>Ερευνητική ομάδα για τις ανθρώπινες πτυχές I Κυβερνοασφάλεια</a:t>
            </a:r>
          </a:p>
        </p:txBody>
      </p:sp>
      <p:sp>
        <p:nvSpPr>
          <p:cNvPr id="9" name="Slide Number Placeholder 8">
            <a:extLst>
              <a:ext uri="{FF2B5EF4-FFF2-40B4-BE49-F238E27FC236}">
                <a16:creationId xmlns:a16="http://schemas.microsoft.com/office/drawing/2014/main" id="{7FC6B15F-7038-76D1-67AB-F5769DCE23F0}"/>
              </a:ext>
            </a:extLst>
          </p:cNvPr>
          <p:cNvSpPr>
            <a:spLocks noGrp="1"/>
          </p:cNvSpPr>
          <p:nvPr>
            <p:ph type="sldNum" sz="quarter" idx="12"/>
          </p:nvPr>
        </p:nvSpPr>
        <p:spPr>
          <a:xfrm>
            <a:off x="11938636" y="7808654"/>
            <a:ext cx="2030729" cy="184666"/>
          </a:xfrm>
        </p:spPr>
        <p:txBody>
          <a:bodyPr wrap="square" anchor="ctr">
            <a:normAutofit fontScale="40000" lnSpcReduction="20000"/>
          </a:bodyPr>
          <a:lstStyle/>
          <a:p>
            <a:pPr defTabSz="1097280">
              <a:spcAft>
                <a:spcPts val="720"/>
              </a:spcAft>
              <a:defRPr/>
            </a:pPr>
            <a:fld id="{DBA1B0FB-D917-4C8C-928F-313BD683BF39}" type="slidenum">
              <a:rPr lang="en-GB"/>
              <a:pPr defTabSz="1097280">
                <a:spcAft>
                  <a:spcPts val="720"/>
                </a:spcAft>
                <a:defRPr/>
              </a:pPr>
              <a:t>8</a:t>
            </a:fld>
            <a:endParaRPr lang="en-GB"/>
          </a:p>
        </p:txBody>
      </p:sp>
    </p:spTree>
    <p:extLst>
      <p:ext uri="{BB962C8B-B14F-4D97-AF65-F5344CB8AC3E}">
        <p14:creationId xmlns:p14="http://schemas.microsoft.com/office/powerpoint/2010/main" val="9732130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55"/>
          <p:cNvSpPr txBox="1">
            <a:spLocks noGrp="1"/>
          </p:cNvSpPr>
          <p:nvPr>
            <p:ph type="title"/>
          </p:nvPr>
        </p:nvSpPr>
        <p:spPr>
          <a:xfrm>
            <a:off x="1005840" y="438150"/>
            <a:ext cx="12618720" cy="1590720"/>
          </a:xfrm>
          <a:prstGeom prst="rect">
            <a:avLst/>
          </a:prstGeom>
        </p:spPr>
        <p:txBody>
          <a:bodyPr spcFirstLastPara="1" vert="horz" wrap="square" lIns="109720" tIns="54840" rIns="109720" bIns="54840" rtlCol="0" anchor="ctr" anchorCtr="0">
            <a:noAutofit/>
          </a:bodyPr>
          <a:lstStyle/>
          <a:p>
            <a:r>
              <a:rPr lang="el"/>
              <a:t>Συνδυασμοί</a:t>
            </a:r>
            <a:endParaRPr/>
          </a:p>
        </p:txBody>
      </p:sp>
      <p:sp>
        <p:nvSpPr>
          <p:cNvPr id="340" name="Google Shape;340;p55"/>
          <p:cNvSpPr txBox="1">
            <a:spLocks noGrp="1"/>
          </p:cNvSpPr>
          <p:nvPr>
            <p:ph type="body" idx="1"/>
          </p:nvPr>
        </p:nvSpPr>
        <p:spPr>
          <a:xfrm>
            <a:off x="1005840" y="1504080"/>
            <a:ext cx="12618720" cy="5221440"/>
          </a:xfrm>
          <a:prstGeom prst="rect">
            <a:avLst/>
          </a:prstGeom>
        </p:spPr>
        <p:txBody>
          <a:bodyPr spcFirstLastPara="1" vert="horz" wrap="square" lIns="109720" tIns="54840" rIns="109720" bIns="54840" rtlCol="0" anchor="t" anchorCtr="0">
            <a:noAutofit/>
          </a:bodyPr>
          <a:lstStyle/>
          <a:p>
            <a:pPr marL="0" indent="0">
              <a:buNone/>
            </a:pPr>
            <a:r>
              <a:rPr lang="el" err="1"/>
              <a:t>Συμπεριφορικά Οικονομικά:</a:t>
            </a:r>
            <a:endParaRPr/>
          </a:p>
          <a:p>
            <a:pPr>
              <a:buChar char="●"/>
            </a:pPr>
            <a:r>
              <a:rPr lang="el"/>
              <a:t>Οι δυσκολίες επεξεργασίας πληροφοριών κάνουν τους ανθρώπους να </a:t>
            </a:r>
            <a:r>
              <a:rPr lang="el" i="1" u="sng"/>
              <a:t>αισθάνονται</a:t>
            </a:r>
            <a:r>
              <a:rPr lang="el"/>
              <a:t> συγκλονισμένοι</a:t>
            </a:r>
            <a:endParaRPr/>
          </a:p>
          <a:p>
            <a:pPr>
              <a:spcBef>
                <a:spcPts val="0"/>
              </a:spcBef>
              <a:buChar char="●"/>
            </a:pPr>
            <a:r>
              <a:rPr lang="el"/>
              <a:t>Συνεργαστείτε με ανθρώπους ή ζώα που υποφέρουν, βοηθήστε ένα πραγματικό άτομο και κάντε το να φαίνεται ότι αξίζει τον κόπο</a:t>
            </a:r>
            <a:endParaRPr/>
          </a:p>
          <a:p>
            <a:pPr>
              <a:spcBef>
                <a:spcPts val="0"/>
              </a:spcBef>
              <a:buChar char="●"/>
            </a:pPr>
            <a:r>
              <a:rPr lang="el"/>
              <a:t>Εάν είναι φιλανθρωπία - χρησιμοποιήστε συγκεκριμένα αντικείμενα (π.χ. φάρμακα, βιβλία, εξοπλισμό)</a:t>
            </a:r>
            <a:endParaRPr/>
          </a:p>
          <a:p>
            <a:pPr>
              <a:spcBef>
                <a:spcPts val="0"/>
              </a:spcBef>
              <a:buChar char="●"/>
            </a:pPr>
            <a:r>
              <a:rPr lang="el"/>
              <a:t>Αμοιβαιότητα (συμμόρφωση) (χρησιμοποιείτε-χρειαζόμαστε)</a:t>
            </a:r>
            <a:endParaRPr/>
          </a:p>
          <a:p>
            <a:pPr>
              <a:spcBef>
                <a:spcPts val="0"/>
              </a:spcBef>
              <a:buChar char="●"/>
            </a:pPr>
            <a:r>
              <a:rPr lang="el"/>
              <a:t>Προτείνετε ποσό (λογικό) (150)</a:t>
            </a:r>
            <a:endParaRPr/>
          </a:p>
          <a:p>
            <a:pPr>
              <a:spcBef>
                <a:spcPts val="0"/>
              </a:spcBef>
              <a:buChar char="●"/>
            </a:pPr>
            <a:r>
              <a:rPr lang="el"/>
              <a:t>Δείτε ποιοι κάνουν δωρεές (&lt;2%)</a:t>
            </a:r>
            <a:endParaRPr/>
          </a:p>
          <a:p>
            <a:pPr>
              <a:spcBef>
                <a:spcPts val="0"/>
              </a:spcBef>
              <a:buChar char="●"/>
            </a:pPr>
            <a:r>
              <a:rPr lang="el"/>
              <a:t>Γαμπρός – Εξαιρετικοί Αναγνώστες</a:t>
            </a:r>
            <a:endParaRPr/>
          </a:p>
          <a:p>
            <a:pPr>
              <a:spcBef>
                <a:spcPts val="0"/>
              </a:spcBef>
              <a:buChar char="●"/>
            </a:pPr>
            <a:r>
              <a:rPr lang="el"/>
              <a:t>Εάν έχετε μαρτυρίες, χρησιμοποιήστε!!</a:t>
            </a:r>
            <a:endParaRPr/>
          </a:p>
          <a:p>
            <a:pPr marL="0" indent="0">
              <a:buNone/>
            </a:pPr>
            <a:endParaRPr/>
          </a:p>
        </p:txBody>
      </p:sp>
      <p:pic>
        <p:nvPicPr>
          <p:cNvPr id="341" name="Google Shape;341;p55"/>
          <p:cNvPicPr preferRelativeResize="0"/>
          <p:nvPr/>
        </p:nvPicPr>
        <p:blipFill>
          <a:blip r:embed="rId3">
            <a:alphaModFix/>
          </a:blip>
          <a:stretch>
            <a:fillRect/>
          </a:stretch>
        </p:blipFill>
        <p:spPr>
          <a:xfrm>
            <a:off x="3341717" y="4239492"/>
            <a:ext cx="8412480" cy="3990108"/>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56"/>
          <p:cNvSpPr txBox="1">
            <a:spLocks noGrp="1"/>
          </p:cNvSpPr>
          <p:nvPr>
            <p:ph type="title"/>
          </p:nvPr>
        </p:nvSpPr>
        <p:spPr>
          <a:xfrm>
            <a:off x="1005840" y="438150"/>
            <a:ext cx="12618720" cy="1590720"/>
          </a:xfrm>
          <a:prstGeom prst="rect">
            <a:avLst/>
          </a:prstGeom>
        </p:spPr>
        <p:txBody>
          <a:bodyPr spcFirstLastPara="1" vert="horz" wrap="square" lIns="109720" tIns="54840" rIns="109720" bIns="54840" rtlCol="0" anchor="ctr" anchorCtr="0">
            <a:noAutofit/>
          </a:bodyPr>
          <a:lstStyle/>
          <a:p>
            <a:r>
              <a:rPr lang="el"/>
              <a:t>Εφέ άγκυρας</a:t>
            </a:r>
            <a:endParaRPr/>
          </a:p>
        </p:txBody>
      </p:sp>
      <p:sp>
        <p:nvSpPr>
          <p:cNvPr id="352" name="Google Shape;352;p56"/>
          <p:cNvSpPr txBox="1">
            <a:spLocks noGrp="1"/>
          </p:cNvSpPr>
          <p:nvPr>
            <p:ph type="body" idx="1"/>
          </p:nvPr>
        </p:nvSpPr>
        <p:spPr>
          <a:xfrm>
            <a:off x="1005840" y="2190750"/>
            <a:ext cx="12618720" cy="5221440"/>
          </a:xfrm>
          <a:prstGeom prst="rect">
            <a:avLst/>
          </a:prstGeom>
        </p:spPr>
        <p:txBody>
          <a:bodyPr spcFirstLastPara="1" vert="horz" wrap="square" lIns="109720" tIns="54840" rIns="109720" bIns="54840" rtlCol="0" anchor="t" anchorCtr="0">
            <a:noAutofit/>
          </a:bodyPr>
          <a:lstStyle/>
          <a:p>
            <a:pPr marL="0" indent="0">
              <a:buNone/>
            </a:pPr>
            <a:endParaRPr/>
          </a:p>
        </p:txBody>
      </p:sp>
      <p:pic>
        <p:nvPicPr>
          <p:cNvPr id="353" name="Google Shape;353;p56"/>
          <p:cNvPicPr preferRelativeResize="0"/>
          <p:nvPr/>
        </p:nvPicPr>
        <p:blipFill>
          <a:blip r:embed="rId3">
            <a:alphaModFix/>
          </a:blip>
          <a:stretch>
            <a:fillRect/>
          </a:stretch>
        </p:blipFill>
        <p:spPr>
          <a:xfrm>
            <a:off x="150202" y="1761802"/>
            <a:ext cx="14480198" cy="64678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63"/>
          <p:cNvSpPr txBox="1">
            <a:spLocks noGrp="1"/>
          </p:cNvSpPr>
          <p:nvPr>
            <p:ph type="title"/>
          </p:nvPr>
        </p:nvSpPr>
        <p:spPr>
          <a:xfrm>
            <a:off x="323088" y="308104"/>
            <a:ext cx="12618720" cy="580559"/>
          </a:xfrm>
          <a:prstGeom prst="rect">
            <a:avLst/>
          </a:prstGeom>
        </p:spPr>
        <p:txBody>
          <a:bodyPr spcFirstLastPara="1" vert="horz" wrap="square" lIns="109720" tIns="54840" rIns="109720" bIns="54840" rtlCol="0" anchor="ctr" anchorCtr="0">
            <a:noAutofit/>
          </a:bodyPr>
          <a:lstStyle/>
          <a:p>
            <a:r>
              <a:rPr lang="el" sz="7040">
                <a:latin typeface="Arial"/>
                <a:ea typeface="Arial"/>
                <a:cs typeface="Arial"/>
                <a:sym typeface="Arial"/>
              </a:rPr>
              <a:t>Αμοιβαιότητα </a:t>
            </a:r>
            <a:r>
              <a:rPr lang="el" sz="3200">
                <a:latin typeface="Arial"/>
                <a:ea typeface="Arial"/>
                <a:cs typeface="Arial"/>
                <a:sym typeface="Arial"/>
              </a:rPr>
              <a:t>(Happ et al., 2016)</a:t>
            </a:r>
            <a:endParaRPr/>
          </a:p>
        </p:txBody>
      </p:sp>
      <p:pic>
        <p:nvPicPr>
          <p:cNvPr id="3" name="Bilde 2"/>
          <p:cNvPicPr>
            <a:picLocks noChangeAspect="1"/>
          </p:cNvPicPr>
          <p:nvPr/>
        </p:nvPicPr>
        <p:blipFill>
          <a:blip r:embed="rId3"/>
          <a:stretch>
            <a:fillRect/>
          </a:stretch>
        </p:blipFill>
        <p:spPr>
          <a:xfrm>
            <a:off x="323088" y="1153498"/>
            <a:ext cx="10116960" cy="6822779"/>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64"/>
          <p:cNvSpPr txBox="1">
            <a:spLocks noGrp="1"/>
          </p:cNvSpPr>
          <p:nvPr>
            <p:ph type="title"/>
          </p:nvPr>
        </p:nvSpPr>
        <p:spPr>
          <a:xfrm>
            <a:off x="352120" y="414389"/>
            <a:ext cx="12618720" cy="852173"/>
          </a:xfrm>
          <a:prstGeom prst="rect">
            <a:avLst/>
          </a:prstGeom>
        </p:spPr>
        <p:txBody>
          <a:bodyPr spcFirstLastPara="1" vert="horz" wrap="square" lIns="109720" tIns="54840" rIns="109720" bIns="54840" rtlCol="0" anchor="ctr" anchorCtr="0">
            <a:noAutofit/>
          </a:bodyPr>
          <a:lstStyle/>
          <a:p>
            <a:r>
              <a:rPr lang="el" err="1"/>
              <a:t>Επιβεβαίωση</a:t>
            </a:r>
            <a:endParaRPr/>
          </a:p>
        </p:txBody>
      </p:sp>
      <p:sp>
        <p:nvSpPr>
          <p:cNvPr id="417" name="Google Shape;417;p64"/>
          <p:cNvSpPr txBox="1">
            <a:spLocks noGrp="1"/>
          </p:cNvSpPr>
          <p:nvPr>
            <p:ph type="body" idx="1"/>
          </p:nvPr>
        </p:nvSpPr>
        <p:spPr>
          <a:xfrm>
            <a:off x="505540" y="1266562"/>
            <a:ext cx="4441440" cy="5628960"/>
          </a:xfrm>
          <a:prstGeom prst="rect">
            <a:avLst/>
          </a:prstGeom>
        </p:spPr>
        <p:txBody>
          <a:bodyPr spcFirstLastPara="1" vert="horz" wrap="square" lIns="109720" tIns="54840" rIns="109720" bIns="54840" rtlCol="0" anchor="t" anchorCtr="0">
            <a:noAutofit/>
          </a:bodyPr>
          <a:lstStyle/>
          <a:p>
            <a:pPr marL="0" indent="0">
              <a:buNone/>
            </a:pPr>
            <a:r>
              <a:rPr lang="el"/>
              <a:t>Ντροπή: Το συναίσθημα του «Αφέντη». Διατηρεί τους κοινωνικούς δεσμούς ενωμένους (Scheff, 2002)</a:t>
            </a:r>
            <a:endParaRPr/>
          </a:p>
          <a:p>
            <a:pPr marL="0" indent="0">
              <a:buNone/>
            </a:pPr>
            <a:endParaRPr/>
          </a:p>
          <a:p>
            <a:pPr marL="0" indent="0">
              <a:buNone/>
            </a:pPr>
            <a:endParaRPr/>
          </a:p>
          <a:p>
            <a:pPr marL="0" indent="0">
              <a:buNone/>
            </a:pPr>
            <a:endParaRPr/>
          </a:p>
        </p:txBody>
      </p:sp>
      <p:pic>
        <p:nvPicPr>
          <p:cNvPr id="418" name="Google Shape;418;p64"/>
          <p:cNvPicPr preferRelativeResize="0"/>
          <p:nvPr/>
        </p:nvPicPr>
        <p:blipFill>
          <a:blip r:embed="rId3">
            <a:alphaModFix/>
          </a:blip>
          <a:stretch>
            <a:fillRect/>
          </a:stretch>
        </p:blipFill>
        <p:spPr>
          <a:xfrm>
            <a:off x="6743701" y="0"/>
            <a:ext cx="8023861" cy="5221440"/>
          </a:xfrm>
          <a:prstGeom prst="rect">
            <a:avLst/>
          </a:prstGeom>
          <a:noFill/>
          <a:ln>
            <a:noFill/>
          </a:ln>
        </p:spPr>
      </p:pic>
      <p:pic>
        <p:nvPicPr>
          <p:cNvPr id="419" name="Google Shape;419;p64"/>
          <p:cNvPicPr preferRelativeResize="0"/>
          <p:nvPr/>
        </p:nvPicPr>
        <p:blipFill>
          <a:blip r:embed="rId4">
            <a:alphaModFix/>
          </a:blip>
          <a:stretch>
            <a:fillRect/>
          </a:stretch>
        </p:blipFill>
        <p:spPr>
          <a:xfrm>
            <a:off x="352120" y="3799642"/>
            <a:ext cx="4441440" cy="4231741"/>
          </a:xfrm>
          <a:prstGeom prst="rect">
            <a:avLst/>
          </a:prstGeom>
          <a:noFill/>
          <a:ln>
            <a:noFill/>
          </a:ln>
        </p:spPr>
      </p:pic>
      <p:pic>
        <p:nvPicPr>
          <p:cNvPr id="420" name="Google Shape;420;p64"/>
          <p:cNvPicPr preferRelativeResize="0"/>
          <p:nvPr/>
        </p:nvPicPr>
        <p:blipFill>
          <a:blip r:embed="rId5">
            <a:alphaModFix/>
          </a:blip>
          <a:stretch>
            <a:fillRect/>
          </a:stretch>
        </p:blipFill>
        <p:spPr>
          <a:xfrm>
            <a:off x="5074920" y="5066161"/>
            <a:ext cx="8242681" cy="3280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CA3443C-FE78-41C3-AE54-C00865B3C511}"/>
              </a:ext>
            </a:extLst>
          </p:cNvPr>
          <p:cNvPicPr>
            <a:picLocks noChangeAspect="1"/>
          </p:cNvPicPr>
          <p:nvPr/>
        </p:nvPicPr>
        <p:blipFill>
          <a:blip r:embed="rId2"/>
          <a:stretch>
            <a:fillRect/>
          </a:stretch>
        </p:blipFill>
        <p:spPr>
          <a:xfrm>
            <a:off x="1731646" y="188596"/>
            <a:ext cx="11167110" cy="7852410"/>
          </a:xfrm>
          <a:prstGeom prst="rect">
            <a:avLst/>
          </a:prstGeom>
        </p:spPr>
      </p:pic>
      <p:sp>
        <p:nvSpPr>
          <p:cNvPr id="5" name="Textfeld 4">
            <a:extLst>
              <a:ext uri="{FF2B5EF4-FFF2-40B4-BE49-F238E27FC236}">
                <a16:creationId xmlns:a16="http://schemas.microsoft.com/office/drawing/2014/main" id="{5931F813-A1D8-49E0-B2B7-8A8AA9918695}"/>
              </a:ext>
            </a:extLst>
          </p:cNvPr>
          <p:cNvSpPr txBox="1"/>
          <p:nvPr/>
        </p:nvSpPr>
        <p:spPr>
          <a:xfrm>
            <a:off x="9175128" y="7400805"/>
            <a:ext cx="2773516" cy="350865"/>
          </a:xfrm>
          <a:prstGeom prst="rect">
            <a:avLst/>
          </a:prstGeom>
          <a:noFill/>
        </p:spPr>
        <p:txBody>
          <a:bodyPr wrap="none" rtlCol="0">
            <a:spAutoFit/>
          </a:bodyPr>
          <a:lstStyle/>
          <a:p>
            <a:r>
              <a:rPr lang="el" sz="1680" err="1"/>
              <a:t>Παράδειγμα για "δόλωμα και διακόπτη"</a:t>
            </a:r>
          </a:p>
        </p:txBody>
      </p:sp>
    </p:spTree>
    <p:extLst>
      <p:ext uri="{BB962C8B-B14F-4D97-AF65-F5344CB8AC3E}">
        <p14:creationId xmlns:p14="http://schemas.microsoft.com/office/powerpoint/2010/main" val="4606202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80138-9733-46F9-88CE-D5A7CA4BB988}"/>
              </a:ext>
            </a:extLst>
          </p:cNvPr>
          <p:cNvSpPr>
            <a:spLocks noGrp="1"/>
          </p:cNvSpPr>
          <p:nvPr>
            <p:ph type="title"/>
          </p:nvPr>
        </p:nvSpPr>
        <p:spPr>
          <a:xfrm>
            <a:off x="6274292" y="340236"/>
            <a:ext cx="8238404" cy="1046942"/>
          </a:xfrm>
        </p:spPr>
        <p:txBody>
          <a:bodyPr/>
          <a:lstStyle/>
          <a:p>
            <a:r>
              <a:rPr lang="el" err="1"/>
              <a:t>Αναγκαστικές επιλογές</a:t>
            </a:r>
          </a:p>
        </p:txBody>
      </p:sp>
      <p:pic>
        <p:nvPicPr>
          <p:cNvPr id="4" name="Picture 3">
            <a:extLst>
              <a:ext uri="{FF2B5EF4-FFF2-40B4-BE49-F238E27FC236}">
                <a16:creationId xmlns:a16="http://schemas.microsoft.com/office/drawing/2014/main" id="{1EEF813C-E440-45C4-A805-73E81962863D}"/>
              </a:ext>
            </a:extLst>
          </p:cNvPr>
          <p:cNvPicPr>
            <a:picLocks noChangeAspect="1"/>
          </p:cNvPicPr>
          <p:nvPr/>
        </p:nvPicPr>
        <p:blipFill>
          <a:blip r:embed="rId2"/>
          <a:stretch>
            <a:fillRect/>
          </a:stretch>
        </p:blipFill>
        <p:spPr>
          <a:xfrm>
            <a:off x="2278633" y="0"/>
            <a:ext cx="3614087" cy="8229600"/>
          </a:xfrm>
          <a:prstGeom prst="rect">
            <a:avLst/>
          </a:prstGeom>
        </p:spPr>
      </p:pic>
      <p:pic>
        <p:nvPicPr>
          <p:cNvPr id="5" name="Picture 4">
            <a:extLst>
              <a:ext uri="{FF2B5EF4-FFF2-40B4-BE49-F238E27FC236}">
                <a16:creationId xmlns:a16="http://schemas.microsoft.com/office/drawing/2014/main" id="{EDBDE7A1-76BA-4DC0-BE5B-25E16EAD5086}"/>
              </a:ext>
            </a:extLst>
          </p:cNvPr>
          <p:cNvPicPr>
            <a:picLocks noChangeAspect="1"/>
          </p:cNvPicPr>
          <p:nvPr/>
        </p:nvPicPr>
        <p:blipFill>
          <a:blip r:embed="rId3"/>
          <a:stretch>
            <a:fillRect/>
          </a:stretch>
        </p:blipFill>
        <p:spPr>
          <a:xfrm>
            <a:off x="6156589" y="1681656"/>
            <a:ext cx="8473813" cy="6547945"/>
          </a:xfrm>
          <a:prstGeom prst="rect">
            <a:avLst/>
          </a:prstGeom>
        </p:spPr>
      </p:pic>
    </p:spTree>
    <p:extLst>
      <p:ext uri="{BB962C8B-B14F-4D97-AF65-F5344CB8AC3E}">
        <p14:creationId xmlns:p14="http://schemas.microsoft.com/office/powerpoint/2010/main" val="292571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61"/>
          <p:cNvSpPr txBox="1">
            <a:spLocks noGrp="1"/>
          </p:cNvSpPr>
          <p:nvPr>
            <p:ph type="title"/>
          </p:nvPr>
        </p:nvSpPr>
        <p:spPr>
          <a:xfrm>
            <a:off x="529899" y="204282"/>
            <a:ext cx="6626654" cy="713730"/>
          </a:xfrm>
          <a:prstGeom prst="rect">
            <a:avLst/>
          </a:prstGeom>
        </p:spPr>
        <p:txBody>
          <a:bodyPr spcFirstLastPara="1" vert="horz" wrap="square" lIns="109720" tIns="54840" rIns="109720" bIns="54840" rtlCol="0" anchor="ctr" anchorCtr="0">
            <a:noAutofit/>
          </a:bodyPr>
          <a:lstStyle/>
          <a:p>
            <a:r>
              <a:rPr lang="el" dirty="0"/>
              <a:t>Προκατάληψη αισιοδοξίας</a:t>
            </a:r>
            <a:endParaRPr dirty="0"/>
          </a:p>
        </p:txBody>
      </p:sp>
      <p:sp>
        <p:nvSpPr>
          <p:cNvPr id="393" name="Google Shape;393;p61"/>
          <p:cNvSpPr txBox="1">
            <a:spLocks noGrp="1"/>
          </p:cNvSpPr>
          <p:nvPr>
            <p:ph type="body" idx="1"/>
          </p:nvPr>
        </p:nvSpPr>
        <p:spPr>
          <a:xfrm>
            <a:off x="847194" y="1151882"/>
            <a:ext cx="6309359" cy="2497627"/>
          </a:xfrm>
          <a:prstGeom prst="rect">
            <a:avLst/>
          </a:prstGeom>
        </p:spPr>
        <p:txBody>
          <a:bodyPr spcFirstLastPara="1" vert="horz" wrap="square" lIns="109720" tIns="54840" rIns="109720" bIns="54840" rtlCol="0" anchor="t" anchorCtr="0">
            <a:noAutofit/>
          </a:bodyPr>
          <a:lstStyle/>
          <a:p>
            <a:pPr marL="0" indent="0">
              <a:buNone/>
            </a:pPr>
            <a:r>
              <a:rPr lang="el" sz="2800" dirty="0"/>
              <a:t>Η πεποίθηση ότι τα άσχημα πράγματα είναι πιο πιθανό να συμβούν στους άλλους παρά στον εαυτό τους, ενώ τα καλά πράγματα είναι πιο πιθανό να συμβούν στον εαυτό τους παρά στους άλλους.</a:t>
            </a:r>
            <a:endParaRPr sz="2800" dirty="0"/>
          </a:p>
          <a:p>
            <a:pPr marL="0" indent="0">
              <a:buNone/>
            </a:pPr>
            <a:r>
              <a:rPr lang="el" sz="2800" dirty="0"/>
              <a:t>Υποτίμηση κινδύνου &amp; Υπερβολική αυτοπεποίθηση.</a:t>
            </a:r>
          </a:p>
          <a:p>
            <a:pPr marL="0" indent="0">
              <a:buNone/>
            </a:pPr>
            <a:r>
              <a:rPr lang="el" sz="2800" dirty="0"/>
              <a:t>Η χρόνια υποεκτίμηση των κινδύνων είναι χαρακτηριστική για τους νεότερους ενήλικες. Καθώς οι άνθρωποι γερνούν, η «ευρετική αντιπροσωπευτικότητας» αντισταθμίζει μέρη του αποτελέσματος.</a:t>
            </a:r>
            <a:endParaRPr sz="2800" dirty="0"/>
          </a:p>
        </p:txBody>
      </p:sp>
      <p:pic>
        <p:nvPicPr>
          <p:cNvPr id="2" name="Grafik 1">
            <a:extLst>
              <a:ext uri="{FF2B5EF4-FFF2-40B4-BE49-F238E27FC236}">
                <a16:creationId xmlns:a16="http://schemas.microsoft.com/office/drawing/2014/main" id="{2DE74875-3F7D-4FBF-8595-A2621AAC2F6C}"/>
              </a:ext>
            </a:extLst>
          </p:cNvPr>
          <p:cNvPicPr>
            <a:picLocks noChangeAspect="1"/>
          </p:cNvPicPr>
          <p:nvPr/>
        </p:nvPicPr>
        <p:blipFill>
          <a:blip r:embed="rId3"/>
          <a:stretch>
            <a:fillRect/>
          </a:stretch>
        </p:blipFill>
        <p:spPr>
          <a:xfrm>
            <a:off x="6997907" y="204282"/>
            <a:ext cx="6626654" cy="7322218"/>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79"/>
          <p:cNvSpPr txBox="1">
            <a:spLocks noGrp="1"/>
          </p:cNvSpPr>
          <p:nvPr>
            <p:ph type="body" idx="1"/>
          </p:nvPr>
        </p:nvSpPr>
        <p:spPr>
          <a:xfrm>
            <a:off x="673331" y="1306160"/>
            <a:ext cx="12618720" cy="5570880"/>
          </a:xfrm>
          <a:prstGeom prst="rect">
            <a:avLst/>
          </a:prstGeom>
          <a:noFill/>
          <a:ln>
            <a:noFill/>
          </a:ln>
        </p:spPr>
        <p:txBody>
          <a:bodyPr spcFirstLastPara="1" vert="horz" wrap="square" lIns="109720" tIns="54840" rIns="109720" bIns="54840" rtlCol="0" anchor="t" anchorCtr="0">
            <a:noAutofit/>
          </a:bodyPr>
          <a:lstStyle/>
          <a:p>
            <a:pPr marL="731484" indent="-528294">
              <a:spcBef>
                <a:spcPts val="0"/>
              </a:spcBef>
              <a:buSzPts val="1600"/>
            </a:pPr>
            <a:r>
              <a:rPr lang="el" sz="2560" dirty="0"/>
              <a:t>Η ευαισθησία στα αποτελέσματα DP δεν είναι χαρακτηριστικό της ίδιας της προσωπικότητας. </a:t>
            </a:r>
            <a:br>
              <a:rPr lang="en-GB" sz="2560" dirty="0"/>
            </a:br>
            <a:endParaRPr sz="2560" dirty="0"/>
          </a:p>
          <a:p>
            <a:pPr marL="731484" indent="-528294">
              <a:spcBef>
                <a:spcPts val="0"/>
              </a:spcBef>
              <a:buSzPts val="1600"/>
            </a:pPr>
            <a:r>
              <a:rPr lang="el" sz="2560" dirty="0"/>
              <a:t>Οι ψυχολογικές επιπτώσεις είναι πολλαπλές. Οι DP αποτελούνται από σειρές και συνδυασμούς ενός ευρέος φάσματος ψυχολογικών μηχανισμών.</a:t>
            </a:r>
            <a:br>
              <a:rPr lang="en-GB" sz="2560" dirty="0"/>
            </a:br>
            <a:endParaRPr sz="2560" dirty="0"/>
          </a:p>
          <a:p>
            <a:pPr marL="731484" indent="-528294">
              <a:spcBef>
                <a:spcPts val="0"/>
              </a:spcBef>
              <a:buSzPts val="1600"/>
            </a:pPr>
            <a:r>
              <a:rPr lang="el" sz="2560" dirty="0"/>
              <a:t>Η ευαισθησία σε συγκεκριμένους μηχανισμούς και χειρισμούς μπορεί να εξαρτάται εν μέρει από την προσωπικότητα (π.χ. ευχαρίστηση, συμμόρφωση, παιδεία πληροφορικής, ναρκισσισμός).</a:t>
            </a:r>
            <a:br>
              <a:rPr lang="en-GB" sz="2560" dirty="0"/>
            </a:br>
            <a:endParaRPr sz="2560" dirty="0"/>
          </a:p>
          <a:p>
            <a:pPr marL="731484" indent="-528294">
              <a:spcBef>
                <a:spcPts val="0"/>
              </a:spcBef>
              <a:buSzPts val="1600"/>
            </a:pPr>
            <a:r>
              <a:rPr lang="el" sz="2560" dirty="0"/>
              <a:t>Οι ισχυροί παράγοντες που συμβάλλουν στις επιδράσεις της ΑΣ είναι οι επιρροές της κατάστασης/πλαισίου: η πίεση του χρόνου και το άγχος διευκολύνουν τα επιφανειακά γνωστικά στυλ και η αντιληπτή συνάφεια της διαδικασίας καθορίζει πόση γνωστική εργασία είμαι διατεθειμένος να επενδύσω στην προσεκτική ανάγνωση και τη συνειδητή-αναστοχαστική απόφαση. Παράδειγμα: Η χρήση κινητού τηλεφώνου είναι πιο πιθανό να συμβεί υπό πίεση χρόνου, ενώ κάνετε κάτι άλλο (περπάτημα, ταξίδια, εργασία) όταν έχετε λιγότερους διαθέσιμους γνωστικούς πόρους. Η μικρότερη οθόνη προσθέτει στη γνωστική προσπάθεια κάνοντας την πλοήγηση πιο δύσκολη.</a:t>
            </a:r>
            <a:endParaRPr sz="2560" dirty="0"/>
          </a:p>
          <a:p>
            <a:pPr marL="223510" indent="0">
              <a:buSzPts val="2100"/>
              <a:buNone/>
            </a:pPr>
            <a:endParaRPr sz="1760" dirty="0"/>
          </a:p>
        </p:txBody>
      </p:sp>
      <p:sp>
        <p:nvSpPr>
          <p:cNvPr id="523" name="Google Shape;523;p79"/>
          <p:cNvSpPr txBox="1">
            <a:spLocks noGrp="1"/>
          </p:cNvSpPr>
          <p:nvPr>
            <p:ph type="title"/>
          </p:nvPr>
        </p:nvSpPr>
        <p:spPr>
          <a:xfrm>
            <a:off x="1168840" y="571760"/>
            <a:ext cx="9903840" cy="734400"/>
          </a:xfrm>
          <a:prstGeom prst="rect">
            <a:avLst/>
          </a:prstGeom>
          <a:noFill/>
          <a:ln>
            <a:noFill/>
          </a:ln>
        </p:spPr>
        <p:txBody>
          <a:bodyPr spcFirstLastPara="1" vert="horz" wrap="square" lIns="109720" tIns="54840" rIns="109720" bIns="54840" rtlCol="0" anchor="ctr" anchorCtr="0">
            <a:noAutofit/>
          </a:bodyPr>
          <a:lstStyle/>
          <a:p>
            <a:pPr>
              <a:buSzPts val="3000"/>
            </a:pPr>
            <a:r>
              <a:rPr lang="el" sz="4800"/>
              <a:t>Ατομικές διαφορές</a:t>
            </a:r>
            <a:endParaRPr sz="4800"/>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DCCF5D14-1CE1-1EDA-FFFA-E259AAD7922C}"/>
                  </a:ext>
                </a:extLst>
              </p14:cNvPr>
              <p14:cNvContentPartPr/>
              <p14:nvPr/>
            </p14:nvContentPartPr>
            <p14:xfrm>
              <a:off x="3177360" y="4335984"/>
              <a:ext cx="432" cy="432"/>
            </p14:xfrm>
          </p:contentPart>
        </mc:Choice>
        <mc:Fallback xmlns="" xmlns:a16="http://schemas.microsoft.com/office/drawing/2014/main">
          <p:pic>
            <p:nvPicPr>
              <p:cNvPr id="2" name="Ink 1">
                <a:extLst>
                  <a:ext uri="{FF2B5EF4-FFF2-40B4-BE49-F238E27FC236}">
                    <a16:creationId xmlns:a16="http://schemas.microsoft.com/office/drawing/2014/main" id="{DCCF5D14-1CE1-1EDA-FFFA-E259AAD7922C}"/>
                  </a:ext>
                </a:extLst>
              </p:cNvPr>
              <p:cNvPicPr/>
              <p:nvPr/>
            </p:nvPicPr>
            <p:blipFill>
              <a:blip r:embed="rId4"/>
              <a:stretch>
                <a:fillRect/>
              </a:stretch>
            </p:blipFill>
            <p:spPr>
              <a:xfrm>
                <a:off x="3166128" y="4324752"/>
                <a:ext cx="22896" cy="22896"/>
              </a:xfrm>
              <a:prstGeom prst="rect">
                <a:avLst/>
              </a:prstGeom>
            </p:spPr>
          </p:pic>
        </mc:Fallback>
      </mc:AlternateContent>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71"/>
          <p:cNvSpPr txBox="1">
            <a:spLocks noGrp="1"/>
          </p:cNvSpPr>
          <p:nvPr>
            <p:ph type="title"/>
          </p:nvPr>
        </p:nvSpPr>
        <p:spPr>
          <a:xfrm>
            <a:off x="1005840" y="438150"/>
            <a:ext cx="12618720" cy="1590720"/>
          </a:xfrm>
          <a:prstGeom prst="rect">
            <a:avLst/>
          </a:prstGeom>
        </p:spPr>
        <p:txBody>
          <a:bodyPr spcFirstLastPara="1" vert="horz" wrap="square" lIns="109720" tIns="54840" rIns="109720" bIns="54840" rtlCol="0" anchor="ctr" anchorCtr="0">
            <a:noAutofit/>
          </a:bodyPr>
          <a:lstStyle/>
          <a:p>
            <a:r>
              <a:rPr lang="el"/>
              <a:t>Νομικές πτυχές της ΑΣ</a:t>
            </a:r>
            <a:endParaRPr/>
          </a:p>
        </p:txBody>
      </p:sp>
      <p:sp>
        <p:nvSpPr>
          <p:cNvPr id="466" name="Google Shape;466;p71"/>
          <p:cNvSpPr txBox="1">
            <a:spLocks noGrp="1"/>
          </p:cNvSpPr>
          <p:nvPr>
            <p:ph type="body" idx="1"/>
          </p:nvPr>
        </p:nvSpPr>
        <p:spPr>
          <a:xfrm>
            <a:off x="1005840" y="2190750"/>
            <a:ext cx="12618720" cy="5221440"/>
          </a:xfrm>
          <a:prstGeom prst="rect">
            <a:avLst/>
          </a:prstGeom>
        </p:spPr>
        <p:txBody>
          <a:bodyPr spcFirstLastPara="1" vert="horz" wrap="square" lIns="109720" tIns="54840" rIns="109720" bIns="54840" rtlCol="0" anchor="t" anchorCtr="0">
            <a:noAutofit/>
          </a:bodyPr>
          <a:lstStyle/>
          <a:p>
            <a:pPr marL="731484" indent="-507974">
              <a:buAutoNum type="arabicPeriod"/>
            </a:pPr>
            <a:r>
              <a:rPr lang="el"/>
              <a:t>Πιστεύετε ότι το DP πρέπει να ρυθμιστεί;</a:t>
            </a:r>
            <a:endParaRPr/>
          </a:p>
          <a:p>
            <a:pPr marL="731484" indent="-507974">
              <a:spcBef>
                <a:spcPts val="0"/>
              </a:spcBef>
              <a:buAutoNum type="arabicPeriod"/>
            </a:pPr>
            <a:r>
              <a:rPr lang="el"/>
              <a:t>Πιστεύετε ότι οι DP ΕΙΝΑΙ ήδη ρυθμισμένοι;</a:t>
            </a:r>
            <a:endParaRPr/>
          </a:p>
          <a:p>
            <a:pPr marL="731484" indent="-507974">
              <a:spcBef>
                <a:spcPts val="0"/>
              </a:spcBef>
              <a:buAutoNum type="arabicPeriod"/>
            </a:pPr>
            <a:r>
              <a:rPr lang="el"/>
              <a:t>Πώς είναι και/ή πώς πρέπει να ρυθμίζονται;</a:t>
            </a:r>
            <a:endParaRPr/>
          </a:p>
          <a:p>
            <a:pPr marL="731484" indent="-507974">
              <a:spcBef>
                <a:spcPts val="0"/>
              </a:spcBef>
              <a:buAutoNum type="arabicPeriod"/>
            </a:pPr>
            <a:r>
              <a:rPr lang="el"/>
              <a:t>Πόσο ρεαλιστικό είναι να ελέγχετε και να ρυθμίζετε τη χρήση των Dark Patterns;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6">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66">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6">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6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72"/>
          <p:cNvSpPr txBox="1">
            <a:spLocks noGrp="1"/>
          </p:cNvSpPr>
          <p:nvPr>
            <p:ph type="title"/>
          </p:nvPr>
        </p:nvSpPr>
        <p:spPr>
          <a:xfrm>
            <a:off x="1005840" y="438154"/>
            <a:ext cx="12618720" cy="681600"/>
          </a:xfrm>
          <a:prstGeom prst="rect">
            <a:avLst/>
          </a:prstGeom>
        </p:spPr>
        <p:txBody>
          <a:bodyPr spcFirstLastPara="1" vert="horz" wrap="square" lIns="109720" tIns="54840" rIns="109720" bIns="54840" rtlCol="0" anchor="ctr" anchorCtr="0">
            <a:noAutofit/>
          </a:bodyPr>
          <a:lstStyle/>
          <a:p>
            <a:r>
              <a:rPr lang="el"/>
              <a:t>Πού γίνονται εγκληματικά τα Dark Patterns;</a:t>
            </a:r>
            <a:endParaRPr/>
          </a:p>
        </p:txBody>
      </p:sp>
      <p:sp>
        <p:nvSpPr>
          <p:cNvPr id="472" name="Google Shape;472;p72"/>
          <p:cNvSpPr txBox="1">
            <a:spLocks noGrp="1"/>
          </p:cNvSpPr>
          <p:nvPr>
            <p:ph type="body" idx="1"/>
          </p:nvPr>
        </p:nvSpPr>
        <p:spPr>
          <a:xfrm>
            <a:off x="963360" y="1417882"/>
            <a:ext cx="12618720" cy="6396000"/>
          </a:xfrm>
          <a:prstGeom prst="rect">
            <a:avLst/>
          </a:prstGeom>
        </p:spPr>
        <p:txBody>
          <a:bodyPr spcFirstLastPara="1" vert="horz" wrap="square" lIns="109720" tIns="54840" rIns="109720" bIns="54840" rtlCol="0" anchor="t" anchorCtr="0">
            <a:noAutofit/>
          </a:bodyPr>
          <a:lstStyle/>
          <a:p>
            <a:pPr marL="0" indent="0">
              <a:buNone/>
            </a:pPr>
            <a:r>
              <a:rPr lang="el" sz="2400"/>
              <a:t>Τα Dark Patterns μπορεί να είναι παράνομα όταν δεν συνάδουν με τους όρους και τις προϋποθέσεις για τους οποίους εγγράφεται ένας χρήστης (π.χ. περίπτωση LinkedIn: ο χρήστης δεν ενημερώθηκε ποτέ για αυτή τη χρήση δεδομένων).</a:t>
            </a:r>
            <a:endParaRPr sz="2400"/>
          </a:p>
          <a:p>
            <a:pPr marL="0" indent="0">
              <a:buNone/>
            </a:pPr>
            <a:endParaRPr sz="2400"/>
          </a:p>
          <a:p>
            <a:pPr marL="0" indent="0">
              <a:buNone/>
            </a:pPr>
            <a:r>
              <a:rPr lang="el" sz="2400"/>
              <a:t>Τα Dark Patterns μπορεί να είναι παράνομα παραβιάζοντας τους νόμους περί προστασίας δεδομένων (οι νόμοι θέτουν πρότυπα σχετικά με το ποια δεδομένα μπορούν να συλλεχθούν για ποιο λόγο, π.χ. κανόνες διαφάνειας ή ελαχιστοποίησης του GDPR).</a:t>
            </a:r>
            <a:endParaRPr sz="2400"/>
          </a:p>
          <a:p>
            <a:pPr marL="0" indent="0">
              <a:buNone/>
            </a:pPr>
            <a:endParaRPr sz="2400"/>
          </a:p>
          <a:p>
            <a:pPr marL="0" indent="0">
              <a:buNone/>
            </a:pPr>
            <a:r>
              <a:rPr lang="el" sz="2400"/>
              <a:t>Τα Dark Patterns μπορεί να είναι τεχνικά νόμιμα, αλλά αυξάνουν τον κίνδυνο κυβερνο-ανασφαλούς συμπεριφοράς θέτοντας λανθασμένα κίνητρα χρηστικότητας, αυξάνοντας τον κίνδυνο έκθεσης σε εγκλήματα που διαπράττονται από τρίτους (π.χ. ρυθμίσεις ασφαλείας smartwatches).</a:t>
            </a:r>
            <a:endParaRPr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72">
                                            <p:txEl>
                                              <p:pRg st="0" end="0"/>
                                            </p:txEl>
                                          </p:spTgt>
                                        </p:tgtEl>
                                        <p:attrNameLst>
                                          <p:attrName>style.visibility</p:attrName>
                                        </p:attrNameLst>
                                      </p:cBhvr>
                                      <p:to>
                                        <p:strVal val="visible"/>
                                      </p:to>
                                    </p:set>
                                    <p:animEffect transition="in" filter="fade">
                                      <p:cBhvr>
                                        <p:cTn id="7" dur="1000"/>
                                        <p:tgtEl>
                                          <p:spTgt spid="472">
                                            <p:txEl>
                                              <p:pRg st="0" end="0"/>
                                            </p:txEl>
                                          </p:spTgt>
                                        </p:tgtEl>
                                      </p:cBhvr>
                                    </p:animEffect>
                                    <p:anim calcmode="lin" valueType="num">
                                      <p:cBhvr>
                                        <p:cTn id="8" dur="1000" fill="hold"/>
                                        <p:tgtEl>
                                          <p:spTgt spid="47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7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72">
                                            <p:txEl>
                                              <p:pRg st="2" end="2"/>
                                            </p:txEl>
                                          </p:spTgt>
                                        </p:tgtEl>
                                        <p:attrNameLst>
                                          <p:attrName>style.visibility</p:attrName>
                                        </p:attrNameLst>
                                      </p:cBhvr>
                                      <p:to>
                                        <p:strVal val="visible"/>
                                      </p:to>
                                    </p:set>
                                    <p:animEffect transition="in" filter="fade">
                                      <p:cBhvr>
                                        <p:cTn id="14" dur="1000"/>
                                        <p:tgtEl>
                                          <p:spTgt spid="472">
                                            <p:txEl>
                                              <p:pRg st="2" end="2"/>
                                            </p:txEl>
                                          </p:spTgt>
                                        </p:tgtEl>
                                      </p:cBhvr>
                                    </p:animEffect>
                                    <p:anim calcmode="lin" valueType="num">
                                      <p:cBhvr>
                                        <p:cTn id="15" dur="1000" fill="hold"/>
                                        <p:tgtEl>
                                          <p:spTgt spid="47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7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72">
                                            <p:txEl>
                                              <p:pRg st="4" end="4"/>
                                            </p:txEl>
                                          </p:spTgt>
                                        </p:tgtEl>
                                        <p:attrNameLst>
                                          <p:attrName>style.visibility</p:attrName>
                                        </p:attrNameLst>
                                      </p:cBhvr>
                                      <p:to>
                                        <p:strVal val="visible"/>
                                      </p:to>
                                    </p:set>
                                    <p:animEffect transition="in" filter="fade">
                                      <p:cBhvr>
                                        <p:cTn id="21" dur="1000"/>
                                        <p:tgtEl>
                                          <p:spTgt spid="472">
                                            <p:txEl>
                                              <p:pRg st="4" end="4"/>
                                            </p:txEl>
                                          </p:spTgt>
                                        </p:tgtEl>
                                      </p:cBhvr>
                                    </p:animEffect>
                                    <p:anim calcmode="lin" valueType="num">
                                      <p:cBhvr>
                                        <p:cTn id="22" dur="1000" fill="hold"/>
                                        <p:tgtEl>
                                          <p:spTgt spid="47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7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D63D7C1-E1B6-119D-F2BF-FD67A80EC975}"/>
              </a:ext>
            </a:extLst>
          </p:cNvPr>
          <p:cNvPicPr>
            <a:picLocks noChangeAspect="1"/>
          </p:cNvPicPr>
          <p:nvPr/>
        </p:nvPicPr>
        <p:blipFill>
          <a:blip r:embed="rId2">
            <a:alphaModFix amt="43000"/>
          </a:blip>
          <a:stretch>
            <a:fillRect/>
          </a:stretch>
        </p:blipFill>
        <p:spPr>
          <a:xfrm>
            <a:off x="105104" y="1"/>
            <a:ext cx="14403377" cy="7201688"/>
          </a:xfrm>
          <a:prstGeom prst="rect">
            <a:avLst/>
          </a:prstGeom>
          <a:ln>
            <a:noFill/>
          </a:ln>
          <a:effectLst>
            <a:softEdge rad="112500"/>
          </a:effectLst>
        </p:spPr>
      </p:pic>
      <p:sp>
        <p:nvSpPr>
          <p:cNvPr id="2" name="Title 1"/>
          <p:cNvSpPr>
            <a:spLocks noGrp="1"/>
          </p:cNvSpPr>
          <p:nvPr>
            <p:ph type="title"/>
          </p:nvPr>
        </p:nvSpPr>
        <p:spPr/>
        <p:txBody>
          <a:bodyPr>
            <a:normAutofit/>
          </a:bodyPr>
          <a:lstStyle/>
          <a:p>
            <a:r>
              <a:rPr lang="el" dirty="0"/>
              <a:t>Ευφυΐα ανοιχτού κώδικα</a:t>
            </a:r>
          </a:p>
        </p:txBody>
      </p:sp>
      <p:sp>
        <p:nvSpPr>
          <p:cNvPr id="3" name="Rectangle 2"/>
          <p:cNvSpPr/>
          <p:nvPr/>
        </p:nvSpPr>
        <p:spPr>
          <a:xfrm>
            <a:off x="365760" y="2413872"/>
            <a:ext cx="13898880" cy="5120640"/>
          </a:xfrm>
          <a:prstGeom prst="rect">
            <a:avLst/>
          </a:prstGeom>
          <a:solidFill>
            <a:srgbClr val="000000">
              <a:alpha val="0"/>
            </a:srgbClr>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97280">
              <a:defRPr/>
            </a:pPr>
            <a:endParaRPr sz="2880">
              <a:solidFill>
                <a:prstClr val="white"/>
              </a:solidFill>
              <a:latin typeface="Gill Sans MT"/>
            </a:endParaRPr>
          </a:p>
        </p:txBody>
      </p:sp>
      <p:sp>
        <p:nvSpPr>
          <p:cNvPr id="4" name="Rectangle 3"/>
          <p:cNvSpPr/>
          <p:nvPr/>
        </p:nvSpPr>
        <p:spPr>
          <a:xfrm>
            <a:off x="365760" y="2413872"/>
            <a:ext cx="13898880" cy="5120640"/>
          </a:xfrm>
          <a:prstGeom prst="rect">
            <a:avLst/>
          </a:prstGeom>
          <a:solidFill>
            <a:srgbClr val="000000">
              <a:alpha val="0"/>
            </a:srgbClr>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97280">
              <a:defRPr sz="1200" b="0" i="0">
                <a:solidFill>
                  <a:srgbClr val="616161"/>
                </a:solidFill>
                <a:latin typeface="Proxima Nova"/>
              </a:defRPr>
            </a:pPr>
            <a:endParaRPr sz="1920">
              <a:solidFill>
                <a:srgbClr val="616161"/>
              </a:solidFill>
              <a:latin typeface="Proxima Nova"/>
            </a:endParaRPr>
          </a:p>
        </p:txBody>
      </p:sp>
      <p:sp>
        <p:nvSpPr>
          <p:cNvPr id="5" name="Rectangle 4"/>
          <p:cNvSpPr/>
          <p:nvPr/>
        </p:nvSpPr>
        <p:spPr>
          <a:xfrm>
            <a:off x="365760" y="2413873"/>
            <a:ext cx="13898880" cy="5016341"/>
          </a:xfrm>
          <a:prstGeom prst="rect">
            <a:avLst/>
          </a:prstGeom>
          <a:solidFill>
            <a:srgbClr val="000000">
              <a:alpha val="0"/>
            </a:srgbClr>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97280">
              <a:defRPr/>
            </a:pPr>
            <a:endParaRPr sz="2880">
              <a:solidFill>
                <a:prstClr val="white"/>
              </a:solidFill>
              <a:latin typeface="Gill Sans MT"/>
            </a:endParaRPr>
          </a:p>
        </p:txBody>
      </p:sp>
      <p:sp>
        <p:nvSpPr>
          <p:cNvPr id="6" name="Rectangle 5"/>
          <p:cNvSpPr/>
          <p:nvPr/>
        </p:nvSpPr>
        <p:spPr>
          <a:xfrm>
            <a:off x="365762" y="2413873"/>
            <a:ext cx="6705599" cy="5016341"/>
          </a:xfrm>
          <a:prstGeom prst="rect">
            <a:avLst/>
          </a:prstGeom>
          <a:solidFill>
            <a:srgbClr val="000000">
              <a:alpha val="0"/>
            </a:srgbClr>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97280">
              <a:defRPr/>
            </a:pPr>
            <a:endParaRPr sz="2880">
              <a:solidFill>
                <a:prstClr val="white"/>
              </a:solidFill>
              <a:latin typeface="Gill Sans MT"/>
            </a:endParaRPr>
          </a:p>
        </p:txBody>
      </p:sp>
      <p:sp>
        <p:nvSpPr>
          <p:cNvPr id="7" name="TextBox 6"/>
          <p:cNvSpPr txBox="1"/>
          <p:nvPr/>
        </p:nvSpPr>
        <p:spPr>
          <a:xfrm>
            <a:off x="365761" y="2413872"/>
            <a:ext cx="13898878" cy="3595856"/>
          </a:xfrm>
          <a:prstGeom prst="rect">
            <a:avLst/>
          </a:prstGeom>
          <a:noFill/>
          <a:ln>
            <a:noFill/>
          </a:ln>
        </p:spPr>
        <p:txBody>
          <a:bodyPr wrap="square" lIns="304800" tIns="0" rIns="0" bIns="304800" anchor="t">
            <a:spAutoFit/>
          </a:bodyPr>
          <a:lstStyle/>
          <a:p>
            <a:pPr marL="219450" defTabSz="1097280">
              <a:spcAft>
                <a:spcPts val="1280"/>
              </a:spcAft>
              <a:buSzPct val="100000"/>
              <a:defRPr/>
            </a:pPr>
            <a:r>
              <a:rPr lang="el" sz="1920">
                <a:latin typeface="Proxima Nova"/>
              </a:rPr>
              <a:t>Συλλογή</a:t>
            </a:r>
            <a:r>
              <a:rPr lang="el" sz="1920" err="1">
                <a:latin typeface="Proxima Nova"/>
              </a:rPr>
              <a:t>και ανάλυση δεδομένων που συλλέγονται από ανοιχτές πηγές (κρυφές πηγές και δημόσια διαθέσιμες πληροφορίες) για την παραγωγή αξιοποιήσιμων πληροφοριών. Το OSINT χρησιμοποιείται κυρίως σε λειτουργίες εθνικής ασφάλειας, επιβολής του νόμου και επιχειρηματικής ευφυΐας και έχει αξία για αναλυτές που χρησιμοποιούν μη ευαίσθητες πληροφορίες για να απαντήσουν σε διαβαθμισμένες, μη διαβαθμισμένες ή αποκλειστικές απαιτήσεις πληροφοριών στους προηγούμενους κλάδους πληροφοριών. Η έρευνα υπογραμμίζει τη σημασία της εξέτασης των ανθρώπινων στοιχείων στην ασφάλεια στον κυβερνοχώρο</a:t>
            </a:r>
            <a:endParaRPr lang="nb-NO" sz="1920">
              <a:latin typeface="Proxima Nova"/>
            </a:endParaRPr>
          </a:p>
          <a:p>
            <a:pPr marL="219450" defTabSz="1097280">
              <a:spcAft>
                <a:spcPts val="1280"/>
              </a:spcAft>
              <a:buSzPct val="100000"/>
              <a:defRPr/>
            </a:pPr>
            <a:endParaRPr lang="nb-NO" sz="1920">
              <a:latin typeface="Proxima Nova"/>
            </a:endParaRPr>
          </a:p>
          <a:p>
            <a:pPr marL="219450" defTabSz="1097280">
              <a:spcAft>
                <a:spcPts val="1280"/>
              </a:spcAft>
              <a:buSzPct val="100000"/>
              <a:defRPr/>
            </a:pPr>
            <a:r>
              <a:rPr lang="el" sz="1920">
                <a:latin typeface="Proxima Nova"/>
              </a:rPr>
              <a:t>Ορισμός: Το </a:t>
            </a:r>
            <a:r>
              <a:rPr lang="el" sz="1920" i="1">
                <a:latin typeface="Proxima Nova"/>
              </a:rPr>
              <a:t>OSINT ορίζεται στις Ηνωμένες Πολιτείες της Αμερικής από το Δημόσιο Δίκαιο 109-163, όπως αναφέρεται τόσο από τον Διευθυντή της Εθνικής Υπηρεσίας Πληροφοριών των ΗΠΑ όσο και από το Υπουργείο Άμυνας των ΗΠΑ (DoD), ως πληροφορίες «που παράγονται από δημόσια διαθέσιμες πληροφορίες που συλλέγονται, αξιοποιούνται και διαδίδονται εγκαίρως σε κατάλληλο κοινό με σκοπό την αντιμετώπιση μιας συγκεκριμένης απαίτησης πληροφοριών.</a:t>
            </a:r>
            <a:endParaRPr lang="nb-NO" sz="1920" i="1">
              <a:latin typeface="Proxima Nova"/>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73"/>
          <p:cNvSpPr txBox="1">
            <a:spLocks noGrp="1"/>
          </p:cNvSpPr>
          <p:nvPr>
            <p:ph type="title"/>
          </p:nvPr>
        </p:nvSpPr>
        <p:spPr>
          <a:xfrm>
            <a:off x="1005840" y="438151"/>
            <a:ext cx="12618720" cy="707898"/>
          </a:xfrm>
          <a:prstGeom prst="rect">
            <a:avLst/>
          </a:prstGeom>
          <a:noFill/>
          <a:ln>
            <a:noFill/>
          </a:ln>
        </p:spPr>
        <p:txBody>
          <a:bodyPr spcFirstLastPara="1" vert="horz" wrap="square" lIns="109720" tIns="54840" rIns="109720" bIns="54840" rtlCol="0" anchor="ctr" anchorCtr="0">
            <a:noAutofit/>
          </a:bodyPr>
          <a:lstStyle/>
          <a:p>
            <a:pPr>
              <a:buSzPts val="3000"/>
            </a:pPr>
            <a:r>
              <a:rPr lang="el" sz="4800"/>
              <a:t>Σκοτεινά μοτίβα και έγκλημα στον κυβερνοχώρο</a:t>
            </a:r>
            <a:endParaRPr sz="4800">
              <a:solidFill>
                <a:srgbClr val="FF0000"/>
              </a:solidFill>
            </a:endParaRPr>
          </a:p>
        </p:txBody>
      </p:sp>
      <p:sp>
        <p:nvSpPr>
          <p:cNvPr id="479" name="Google Shape;479;p73"/>
          <p:cNvSpPr txBox="1">
            <a:spLocks noGrp="1"/>
          </p:cNvSpPr>
          <p:nvPr>
            <p:ph type="body" idx="1"/>
          </p:nvPr>
        </p:nvSpPr>
        <p:spPr>
          <a:xfrm>
            <a:off x="910837" y="1172551"/>
            <a:ext cx="12618720" cy="5884498"/>
          </a:xfrm>
          <a:prstGeom prst="rect">
            <a:avLst/>
          </a:prstGeom>
          <a:noFill/>
          <a:ln>
            <a:noFill/>
          </a:ln>
        </p:spPr>
        <p:txBody>
          <a:bodyPr spcFirstLastPara="1" vert="horz" wrap="square" lIns="109720" tIns="54840" rIns="109720" bIns="54840" rtlCol="0" anchor="t" anchorCtr="0">
            <a:noAutofit/>
          </a:bodyPr>
          <a:lstStyle/>
          <a:p>
            <a:pPr marL="284466" indent="-274307">
              <a:spcBef>
                <a:spcPts val="0"/>
              </a:spcBef>
              <a:buSzPts val="1900"/>
            </a:pPr>
            <a:r>
              <a:rPr lang="el" sz="2560" i="1" dirty="0"/>
              <a:t>«Το έγκλημα στον κυβερνοχώρο, που ονομάζεται επίσης έγκλημα υπολογιστών, η </a:t>
            </a:r>
            <a:r>
              <a:rPr lang="el" sz="2560" i="1" dirty="0">
                <a:solidFill>
                  <a:srgbClr val="FF0000"/>
                </a:solidFill>
              </a:rPr>
              <a:t>χρήση ενός υπολογιστή </a:t>
            </a:r>
            <a:r>
              <a:rPr lang="el" sz="2560" i="1" dirty="0"/>
              <a:t>ως μέσου για την προώθηση παράνομων σκοπών, όπως η διάπραξη απάτης, η διακίνηση παιδικής πορνογραφίας και πνευματικής ιδιοκτησίας, η κλοπή ταυτοτήτων ή </a:t>
            </a:r>
            <a:r>
              <a:rPr lang="el" sz="2560" i="1" dirty="0">
                <a:solidFill>
                  <a:srgbClr val="FF0000"/>
                </a:solidFill>
              </a:rPr>
              <a:t>η παραβίαση της ιδιωτικής ζωής</a:t>
            </a:r>
            <a:r>
              <a:rPr lang="el" sz="2560" i="1" dirty="0"/>
              <a:t>». </a:t>
            </a:r>
            <a:r>
              <a:rPr lang="el" sz="1600" dirty="0"/>
              <a:t>(Εγκυκλοπαίδεια Britannica)</a:t>
            </a:r>
            <a:endParaRPr sz="1600" dirty="0"/>
          </a:p>
          <a:p>
            <a:pPr marL="284466" indent="-243828">
              <a:buSzPts val="1600"/>
            </a:pPr>
            <a:r>
              <a:rPr lang="el" sz="2560" dirty="0"/>
              <a:t>Τα δεδομένα που αποκτώνται με μεθόδους DP έχουν αγοραία αξία και μπορούν να αποτελέσουν αντικείμενο παράνομης εμπορίας δεδομένων.</a:t>
            </a:r>
            <a:endParaRPr sz="2240" dirty="0"/>
          </a:p>
          <a:p>
            <a:pPr marL="284466" indent="-243828">
              <a:buSzPts val="1600"/>
            </a:pPr>
            <a:r>
              <a:rPr lang="el" sz="2560" dirty="0"/>
              <a:t>Η DP ως τέτοια δεν είναι παράνομη, καθώς εκμεταλλεύεται κυρίως γνωστές ανθρώπινες γνωστικές και συναισθηματικές ευπάθειες. Το αν παραβιάζονται οι νόμοι, είναι ένα ζήτημα του πόσο αυστηροί νόμοι διατυπώνονται και εκτελούνται.</a:t>
            </a:r>
            <a:endParaRPr sz="2560" dirty="0"/>
          </a:p>
          <a:p>
            <a:pPr marL="284466" indent="-243828">
              <a:buSzPts val="1600"/>
            </a:pPr>
            <a:r>
              <a:rPr lang="el" sz="2560" dirty="0"/>
              <a:t>Ο περιορισμός αυτών των νομικών πλαισίων είναι αποτέλεσμα των κοινωνικών συμβάσεων, της εμπιστοσύνης του κοινού και άλλων πολιτιστικών (μακροψυχολογικών) επιρροών, της νομοθεσίας που ακολουθεί αυτές και της εκτέλεσης αυτών των νόμων στον νομικό τομέα.</a:t>
            </a:r>
            <a:endParaRPr sz="2560" dirty="0"/>
          </a:p>
          <a:p>
            <a:pPr marL="284466" indent="-243828">
              <a:buSzPts val="1600"/>
            </a:pPr>
            <a:r>
              <a:rPr lang="el" sz="2560" dirty="0"/>
              <a:t>Το DP μπορεί να είναι παράνομο, αλλά ως επί το πλείστον δεν είναι. Σε πολλές περισσότερες περιπτώσεις, αυξάνουν την πιθανότητα εγκλήματος στον κυβερνοχώρο αυξάνοντας την πιθανότητα παραβίασης της ιδιωτικής ζωής - άμεσα ή έμμεσα.</a:t>
            </a:r>
            <a:endParaRPr sz="256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79">
                                            <p:txEl>
                                              <p:pRg st="0" end="0"/>
                                            </p:txEl>
                                          </p:spTgt>
                                        </p:tgtEl>
                                        <p:attrNameLst>
                                          <p:attrName>style.visibility</p:attrName>
                                        </p:attrNameLst>
                                      </p:cBhvr>
                                      <p:to>
                                        <p:strVal val="visible"/>
                                      </p:to>
                                    </p:set>
                                    <p:animEffect transition="in" filter="fade">
                                      <p:cBhvr>
                                        <p:cTn id="7" dur="1000"/>
                                        <p:tgtEl>
                                          <p:spTgt spid="479">
                                            <p:txEl>
                                              <p:pRg st="0" end="0"/>
                                            </p:txEl>
                                          </p:spTgt>
                                        </p:tgtEl>
                                      </p:cBhvr>
                                    </p:animEffect>
                                    <p:anim calcmode="lin" valueType="num">
                                      <p:cBhvr>
                                        <p:cTn id="8" dur="1000" fill="hold"/>
                                        <p:tgtEl>
                                          <p:spTgt spid="47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7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79">
                                            <p:txEl>
                                              <p:pRg st="1" end="1"/>
                                            </p:txEl>
                                          </p:spTgt>
                                        </p:tgtEl>
                                        <p:attrNameLst>
                                          <p:attrName>style.visibility</p:attrName>
                                        </p:attrNameLst>
                                      </p:cBhvr>
                                      <p:to>
                                        <p:strVal val="visible"/>
                                      </p:to>
                                    </p:set>
                                    <p:animEffect transition="in" filter="fade">
                                      <p:cBhvr>
                                        <p:cTn id="14" dur="1000"/>
                                        <p:tgtEl>
                                          <p:spTgt spid="479">
                                            <p:txEl>
                                              <p:pRg st="1" end="1"/>
                                            </p:txEl>
                                          </p:spTgt>
                                        </p:tgtEl>
                                      </p:cBhvr>
                                    </p:animEffect>
                                    <p:anim calcmode="lin" valueType="num">
                                      <p:cBhvr>
                                        <p:cTn id="15" dur="1000" fill="hold"/>
                                        <p:tgtEl>
                                          <p:spTgt spid="47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7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79">
                                            <p:txEl>
                                              <p:pRg st="2" end="2"/>
                                            </p:txEl>
                                          </p:spTgt>
                                        </p:tgtEl>
                                        <p:attrNameLst>
                                          <p:attrName>style.visibility</p:attrName>
                                        </p:attrNameLst>
                                      </p:cBhvr>
                                      <p:to>
                                        <p:strVal val="visible"/>
                                      </p:to>
                                    </p:set>
                                    <p:animEffect transition="in" filter="fade">
                                      <p:cBhvr>
                                        <p:cTn id="21" dur="1000"/>
                                        <p:tgtEl>
                                          <p:spTgt spid="479">
                                            <p:txEl>
                                              <p:pRg st="2" end="2"/>
                                            </p:txEl>
                                          </p:spTgt>
                                        </p:tgtEl>
                                      </p:cBhvr>
                                    </p:animEffect>
                                    <p:anim calcmode="lin" valueType="num">
                                      <p:cBhvr>
                                        <p:cTn id="22" dur="1000" fill="hold"/>
                                        <p:tgtEl>
                                          <p:spTgt spid="47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7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79">
                                            <p:txEl>
                                              <p:pRg st="3" end="3"/>
                                            </p:txEl>
                                          </p:spTgt>
                                        </p:tgtEl>
                                        <p:attrNameLst>
                                          <p:attrName>style.visibility</p:attrName>
                                        </p:attrNameLst>
                                      </p:cBhvr>
                                      <p:to>
                                        <p:strVal val="visible"/>
                                      </p:to>
                                    </p:set>
                                    <p:animEffect transition="in" filter="fade">
                                      <p:cBhvr>
                                        <p:cTn id="28" dur="1000"/>
                                        <p:tgtEl>
                                          <p:spTgt spid="479">
                                            <p:txEl>
                                              <p:pRg st="3" end="3"/>
                                            </p:txEl>
                                          </p:spTgt>
                                        </p:tgtEl>
                                      </p:cBhvr>
                                    </p:animEffect>
                                    <p:anim calcmode="lin" valueType="num">
                                      <p:cBhvr>
                                        <p:cTn id="29" dur="1000" fill="hold"/>
                                        <p:tgtEl>
                                          <p:spTgt spid="47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7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79">
                                            <p:txEl>
                                              <p:pRg st="4" end="4"/>
                                            </p:txEl>
                                          </p:spTgt>
                                        </p:tgtEl>
                                        <p:attrNameLst>
                                          <p:attrName>style.visibility</p:attrName>
                                        </p:attrNameLst>
                                      </p:cBhvr>
                                      <p:to>
                                        <p:strVal val="visible"/>
                                      </p:to>
                                    </p:set>
                                    <p:animEffect transition="in" filter="fade">
                                      <p:cBhvr>
                                        <p:cTn id="35" dur="1000"/>
                                        <p:tgtEl>
                                          <p:spTgt spid="479">
                                            <p:txEl>
                                              <p:pRg st="4" end="4"/>
                                            </p:txEl>
                                          </p:spTgt>
                                        </p:tgtEl>
                                      </p:cBhvr>
                                    </p:animEffect>
                                    <p:anim calcmode="lin" valueType="num">
                                      <p:cBhvr>
                                        <p:cTn id="36" dur="1000" fill="hold"/>
                                        <p:tgtEl>
                                          <p:spTgt spid="479">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7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74"/>
          <p:cNvSpPr txBox="1">
            <a:spLocks noGrp="1"/>
          </p:cNvSpPr>
          <p:nvPr>
            <p:ph type="title"/>
          </p:nvPr>
        </p:nvSpPr>
        <p:spPr>
          <a:xfrm>
            <a:off x="1005840" y="438155"/>
            <a:ext cx="12618720" cy="964703"/>
          </a:xfrm>
          <a:prstGeom prst="rect">
            <a:avLst/>
          </a:prstGeom>
          <a:noFill/>
          <a:ln>
            <a:noFill/>
          </a:ln>
        </p:spPr>
        <p:txBody>
          <a:bodyPr spcFirstLastPara="1" vert="horz" wrap="square" lIns="109720" tIns="54840" rIns="109720" bIns="54840" rtlCol="0" anchor="ctr" anchorCtr="0">
            <a:noAutofit/>
          </a:bodyPr>
          <a:lstStyle/>
          <a:p>
            <a:pPr>
              <a:buSzPts val="3300"/>
            </a:pPr>
            <a:r>
              <a:rPr lang="el" sz="4800"/>
              <a:t>Γενικός Κανονισμός για την Προστασία Δεδομένων (GDPR)</a:t>
            </a:r>
            <a:endParaRPr sz="4800"/>
          </a:p>
        </p:txBody>
      </p:sp>
      <p:sp>
        <p:nvSpPr>
          <p:cNvPr id="486" name="Google Shape;486;p74"/>
          <p:cNvSpPr txBox="1">
            <a:spLocks noGrp="1"/>
          </p:cNvSpPr>
          <p:nvPr>
            <p:ph type="body" idx="1"/>
          </p:nvPr>
        </p:nvSpPr>
        <p:spPr>
          <a:xfrm>
            <a:off x="1005840" y="1694533"/>
            <a:ext cx="12618720" cy="5717822"/>
          </a:xfrm>
          <a:prstGeom prst="rect">
            <a:avLst/>
          </a:prstGeom>
          <a:noFill/>
          <a:ln>
            <a:noFill/>
          </a:ln>
        </p:spPr>
        <p:txBody>
          <a:bodyPr spcFirstLastPara="1" vert="horz" wrap="square" lIns="109720" tIns="54840" rIns="109720" bIns="54840" rtlCol="0" anchor="t" anchorCtr="0">
            <a:noAutofit/>
          </a:bodyPr>
          <a:lstStyle/>
          <a:p>
            <a:pPr marL="0" indent="0">
              <a:lnSpc>
                <a:spcPct val="80000"/>
              </a:lnSpc>
              <a:spcBef>
                <a:spcPts val="0"/>
              </a:spcBef>
              <a:buNone/>
            </a:pPr>
            <a:r>
              <a:rPr lang="el" sz="2560"/>
              <a:t>Οι DP παραβιάζουν δυνητικά τουλάχιστον τις ακόλουθες αρχές που ορίζονται στον Γενικό Κανονισμό Προστασίας Δεδομένων της Ευρωπαϊκής Ένωσης (Άρθρο 5, GDPR):</a:t>
            </a:r>
            <a:endParaRPr sz="2560"/>
          </a:p>
          <a:p>
            <a:pPr marL="833078" lvl="1" indent="-335263">
              <a:lnSpc>
                <a:spcPct val="80000"/>
              </a:lnSpc>
              <a:buSzPts val="2300"/>
            </a:pPr>
            <a:r>
              <a:rPr lang="el" sz="2560" b="1"/>
              <a:t>Διαφάνεια, </a:t>
            </a:r>
            <a:endParaRPr sz="2560" b="1"/>
          </a:p>
          <a:p>
            <a:pPr marL="833078" lvl="1" indent="-335263">
              <a:lnSpc>
                <a:spcPct val="80000"/>
              </a:lnSpc>
              <a:buSzPts val="2300"/>
            </a:pPr>
            <a:r>
              <a:rPr lang="el" sz="2560" b="1"/>
              <a:t>τον περιορισμό του σκοπού και </a:t>
            </a:r>
            <a:endParaRPr sz="2560" b="1"/>
          </a:p>
          <a:p>
            <a:pPr marL="833078" lvl="1" indent="-335263">
              <a:lnSpc>
                <a:spcPct val="80000"/>
              </a:lnSpc>
              <a:buSzPts val="2300"/>
            </a:pPr>
            <a:r>
              <a:rPr lang="el" sz="2560" b="1"/>
              <a:t>Ελαχιστοποίηση δεδομένων</a:t>
            </a:r>
            <a:br>
              <a:rPr lang="en-GB" sz="2560" b="1"/>
            </a:br>
            <a:endParaRPr sz="2560"/>
          </a:p>
          <a:p>
            <a:pPr marL="0" indent="0">
              <a:lnSpc>
                <a:spcPct val="80000"/>
              </a:lnSpc>
              <a:buNone/>
            </a:pPr>
            <a:r>
              <a:rPr lang="el" sz="2560" b="1"/>
              <a:t>Συγκατάθεση μετά από ενημέρωση: </a:t>
            </a:r>
            <a:r>
              <a:rPr lang="el" sz="2560"/>
              <a:t>Η ώθηση ατόμων με απειλές μπορεί να μην θεωρείται «συναίνεση» και η παροχή ενός τεράστιου όγκου περίπλοκων λεπτομερειών (π.χ. όροι και προϋποθέσεις) δεν θεωρείται ότι τους «ενημερώνει».</a:t>
            </a:r>
            <a:endParaRPr sz="2560"/>
          </a:p>
          <a:p>
            <a:pPr marL="548614" lvl="1" indent="0">
              <a:lnSpc>
                <a:spcPct val="80000"/>
              </a:lnSpc>
              <a:buSzPts val="1800"/>
              <a:buNone/>
            </a:pPr>
            <a:endParaRPr sz="2560"/>
          </a:p>
          <a:p>
            <a:pPr marL="0" indent="0">
              <a:lnSpc>
                <a:spcPct val="80000"/>
              </a:lnSpc>
              <a:buNone/>
            </a:pPr>
            <a:r>
              <a:rPr lang="el" sz="2560"/>
              <a:t>Προστασία δεδομένων </a:t>
            </a:r>
            <a:r>
              <a:rPr lang="el" sz="2560" b="1"/>
              <a:t>ήδη από τον σχεδιασμό </a:t>
            </a:r>
            <a:r>
              <a:rPr lang="el" sz="2560"/>
              <a:t>και εξ ορισμού (άρθρο 25 του ΓΚΠΔ)</a:t>
            </a:r>
            <a:endParaRPr sz="2560"/>
          </a:p>
          <a:p>
            <a:pPr marL="833078" lvl="1" indent="-335263">
              <a:lnSpc>
                <a:spcPct val="80000"/>
              </a:lnSpc>
              <a:buSzPts val="2300"/>
            </a:pPr>
            <a:r>
              <a:rPr lang="el" sz="2560"/>
              <a:t>Η χρηστικότητα πρέπει πάντα να εξυπηρετεί το συμφέρον του χρήστη.</a:t>
            </a:r>
            <a:endParaRPr sz="2560"/>
          </a:p>
          <a:p>
            <a:pPr marL="284466" indent="-60956">
              <a:lnSpc>
                <a:spcPct val="80000"/>
              </a:lnSpc>
              <a:buSzPts val="2100"/>
              <a:buNone/>
            </a:pPr>
            <a:endParaRPr sz="256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86">
                                            <p:txEl>
                                              <p:pRg st="0" end="0"/>
                                            </p:txEl>
                                          </p:spTgt>
                                        </p:tgtEl>
                                        <p:attrNameLst>
                                          <p:attrName>style.visibility</p:attrName>
                                        </p:attrNameLst>
                                      </p:cBhvr>
                                      <p:to>
                                        <p:strVal val="visible"/>
                                      </p:to>
                                    </p:set>
                                    <p:animEffect transition="in" filter="fade">
                                      <p:cBhvr>
                                        <p:cTn id="7" dur="1000"/>
                                        <p:tgtEl>
                                          <p:spTgt spid="486">
                                            <p:txEl>
                                              <p:pRg st="0" end="0"/>
                                            </p:txEl>
                                          </p:spTgt>
                                        </p:tgtEl>
                                      </p:cBhvr>
                                    </p:animEffect>
                                    <p:anim calcmode="lin" valueType="num">
                                      <p:cBhvr>
                                        <p:cTn id="8" dur="1000" fill="hold"/>
                                        <p:tgtEl>
                                          <p:spTgt spid="48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8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86">
                                            <p:txEl>
                                              <p:pRg st="1" end="1"/>
                                            </p:txEl>
                                          </p:spTgt>
                                        </p:tgtEl>
                                        <p:attrNameLst>
                                          <p:attrName>style.visibility</p:attrName>
                                        </p:attrNameLst>
                                      </p:cBhvr>
                                      <p:to>
                                        <p:strVal val="visible"/>
                                      </p:to>
                                    </p:set>
                                    <p:animEffect transition="in" filter="fade">
                                      <p:cBhvr>
                                        <p:cTn id="12" dur="1000"/>
                                        <p:tgtEl>
                                          <p:spTgt spid="486">
                                            <p:txEl>
                                              <p:pRg st="1" end="1"/>
                                            </p:txEl>
                                          </p:spTgt>
                                        </p:tgtEl>
                                      </p:cBhvr>
                                    </p:animEffect>
                                    <p:anim calcmode="lin" valueType="num">
                                      <p:cBhvr>
                                        <p:cTn id="13" dur="1000" fill="hold"/>
                                        <p:tgtEl>
                                          <p:spTgt spid="48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86">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86">
                                            <p:txEl>
                                              <p:pRg st="2" end="2"/>
                                            </p:txEl>
                                          </p:spTgt>
                                        </p:tgtEl>
                                        <p:attrNameLst>
                                          <p:attrName>style.visibility</p:attrName>
                                        </p:attrNameLst>
                                      </p:cBhvr>
                                      <p:to>
                                        <p:strVal val="visible"/>
                                      </p:to>
                                    </p:set>
                                    <p:animEffect transition="in" filter="fade">
                                      <p:cBhvr>
                                        <p:cTn id="17" dur="1000"/>
                                        <p:tgtEl>
                                          <p:spTgt spid="486">
                                            <p:txEl>
                                              <p:pRg st="2" end="2"/>
                                            </p:txEl>
                                          </p:spTgt>
                                        </p:tgtEl>
                                      </p:cBhvr>
                                    </p:animEffect>
                                    <p:anim calcmode="lin" valueType="num">
                                      <p:cBhvr>
                                        <p:cTn id="18" dur="1000" fill="hold"/>
                                        <p:tgtEl>
                                          <p:spTgt spid="486">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86">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86">
                                            <p:txEl>
                                              <p:pRg st="3" end="3"/>
                                            </p:txEl>
                                          </p:spTgt>
                                        </p:tgtEl>
                                        <p:attrNameLst>
                                          <p:attrName>style.visibility</p:attrName>
                                        </p:attrNameLst>
                                      </p:cBhvr>
                                      <p:to>
                                        <p:strVal val="visible"/>
                                      </p:to>
                                    </p:set>
                                    <p:animEffect transition="in" filter="fade">
                                      <p:cBhvr>
                                        <p:cTn id="22" dur="1000"/>
                                        <p:tgtEl>
                                          <p:spTgt spid="486">
                                            <p:txEl>
                                              <p:pRg st="3" end="3"/>
                                            </p:txEl>
                                          </p:spTgt>
                                        </p:tgtEl>
                                      </p:cBhvr>
                                    </p:animEffect>
                                    <p:anim calcmode="lin" valueType="num">
                                      <p:cBhvr>
                                        <p:cTn id="23" dur="1000" fill="hold"/>
                                        <p:tgtEl>
                                          <p:spTgt spid="486">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8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86">
                                            <p:txEl>
                                              <p:pRg st="4" end="4"/>
                                            </p:txEl>
                                          </p:spTgt>
                                        </p:tgtEl>
                                        <p:attrNameLst>
                                          <p:attrName>style.visibility</p:attrName>
                                        </p:attrNameLst>
                                      </p:cBhvr>
                                      <p:to>
                                        <p:strVal val="visible"/>
                                      </p:to>
                                    </p:set>
                                    <p:animEffect transition="in" filter="fade">
                                      <p:cBhvr>
                                        <p:cTn id="29" dur="1000"/>
                                        <p:tgtEl>
                                          <p:spTgt spid="486">
                                            <p:txEl>
                                              <p:pRg st="4" end="4"/>
                                            </p:txEl>
                                          </p:spTgt>
                                        </p:tgtEl>
                                      </p:cBhvr>
                                    </p:animEffect>
                                    <p:anim calcmode="lin" valueType="num">
                                      <p:cBhvr>
                                        <p:cTn id="30" dur="1000" fill="hold"/>
                                        <p:tgtEl>
                                          <p:spTgt spid="486">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8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86">
                                            <p:txEl>
                                              <p:pRg st="6" end="6"/>
                                            </p:txEl>
                                          </p:spTgt>
                                        </p:tgtEl>
                                        <p:attrNameLst>
                                          <p:attrName>style.visibility</p:attrName>
                                        </p:attrNameLst>
                                      </p:cBhvr>
                                      <p:to>
                                        <p:strVal val="visible"/>
                                      </p:to>
                                    </p:set>
                                    <p:animEffect transition="in" filter="fade">
                                      <p:cBhvr>
                                        <p:cTn id="36" dur="1000"/>
                                        <p:tgtEl>
                                          <p:spTgt spid="486">
                                            <p:txEl>
                                              <p:pRg st="6" end="6"/>
                                            </p:txEl>
                                          </p:spTgt>
                                        </p:tgtEl>
                                      </p:cBhvr>
                                    </p:animEffect>
                                    <p:anim calcmode="lin" valueType="num">
                                      <p:cBhvr>
                                        <p:cTn id="37" dur="1000" fill="hold"/>
                                        <p:tgtEl>
                                          <p:spTgt spid="486">
                                            <p:txEl>
                                              <p:pRg st="6" end="6"/>
                                            </p:txEl>
                                          </p:spTgt>
                                        </p:tgtEl>
                                        <p:attrNameLst>
                                          <p:attrName>ppt_x</p:attrName>
                                        </p:attrNameLst>
                                      </p:cBhvr>
                                      <p:tavLst>
                                        <p:tav tm="0">
                                          <p:val>
                                            <p:strVal val="#ppt_x"/>
                                          </p:val>
                                        </p:tav>
                                        <p:tav tm="100000">
                                          <p:val>
                                            <p:strVal val="#ppt_x"/>
                                          </p:val>
                                        </p:tav>
                                      </p:tavLst>
                                    </p:anim>
                                    <p:anim calcmode="lin" valueType="num">
                                      <p:cBhvr>
                                        <p:cTn id="38" dur="1000" fill="hold"/>
                                        <p:tgtEl>
                                          <p:spTgt spid="486">
                                            <p:txEl>
                                              <p:pRg st="6" end="6"/>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486">
                                            <p:txEl>
                                              <p:pRg st="7" end="7"/>
                                            </p:txEl>
                                          </p:spTgt>
                                        </p:tgtEl>
                                        <p:attrNameLst>
                                          <p:attrName>style.visibility</p:attrName>
                                        </p:attrNameLst>
                                      </p:cBhvr>
                                      <p:to>
                                        <p:strVal val="visible"/>
                                      </p:to>
                                    </p:set>
                                    <p:animEffect transition="in" filter="fade">
                                      <p:cBhvr>
                                        <p:cTn id="41" dur="1000"/>
                                        <p:tgtEl>
                                          <p:spTgt spid="486">
                                            <p:txEl>
                                              <p:pRg st="7" end="7"/>
                                            </p:txEl>
                                          </p:spTgt>
                                        </p:tgtEl>
                                      </p:cBhvr>
                                    </p:animEffect>
                                    <p:anim calcmode="lin" valueType="num">
                                      <p:cBhvr>
                                        <p:cTn id="42" dur="1000" fill="hold"/>
                                        <p:tgtEl>
                                          <p:spTgt spid="486">
                                            <p:txEl>
                                              <p:pRg st="7" end="7"/>
                                            </p:txEl>
                                          </p:spTgt>
                                        </p:tgtEl>
                                        <p:attrNameLst>
                                          <p:attrName>ppt_x</p:attrName>
                                        </p:attrNameLst>
                                      </p:cBhvr>
                                      <p:tavLst>
                                        <p:tav tm="0">
                                          <p:val>
                                            <p:strVal val="#ppt_x"/>
                                          </p:val>
                                        </p:tav>
                                        <p:tav tm="100000">
                                          <p:val>
                                            <p:strVal val="#ppt_x"/>
                                          </p:val>
                                        </p:tav>
                                      </p:tavLst>
                                    </p:anim>
                                    <p:anim calcmode="lin" valueType="num">
                                      <p:cBhvr>
                                        <p:cTn id="43" dur="1000" fill="hold"/>
                                        <p:tgtEl>
                                          <p:spTgt spid="486">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76"/>
          <p:cNvSpPr txBox="1">
            <a:spLocks noGrp="1"/>
          </p:cNvSpPr>
          <p:nvPr>
            <p:ph type="title"/>
          </p:nvPr>
        </p:nvSpPr>
        <p:spPr>
          <a:xfrm>
            <a:off x="1005840" y="438151"/>
            <a:ext cx="12618720" cy="781050"/>
          </a:xfrm>
          <a:prstGeom prst="rect">
            <a:avLst/>
          </a:prstGeom>
          <a:noFill/>
          <a:ln>
            <a:noFill/>
          </a:ln>
        </p:spPr>
        <p:txBody>
          <a:bodyPr spcFirstLastPara="1" vert="horz" wrap="square" lIns="109720" tIns="54840" rIns="109720" bIns="54840" rtlCol="0" anchor="ctr" anchorCtr="0">
            <a:noAutofit/>
          </a:bodyPr>
          <a:lstStyle/>
          <a:p>
            <a:pPr>
              <a:buSzPts val="3000"/>
            </a:pPr>
            <a:r>
              <a:rPr lang="el" sz="4800"/>
              <a:t>Ο νόμος περί προστασίας δεδομένων των ΗΠΑ (F.T.C.)</a:t>
            </a:r>
            <a:endParaRPr sz="4800"/>
          </a:p>
        </p:txBody>
      </p:sp>
      <p:sp>
        <p:nvSpPr>
          <p:cNvPr id="499" name="Google Shape;499;p76"/>
          <p:cNvSpPr txBox="1">
            <a:spLocks noGrp="1"/>
          </p:cNvSpPr>
          <p:nvPr>
            <p:ph type="body" idx="1"/>
          </p:nvPr>
        </p:nvSpPr>
        <p:spPr>
          <a:xfrm>
            <a:off x="1005840" y="1609346"/>
            <a:ext cx="13303926" cy="5803012"/>
          </a:xfrm>
          <a:prstGeom prst="rect">
            <a:avLst/>
          </a:prstGeom>
          <a:noFill/>
          <a:ln>
            <a:noFill/>
          </a:ln>
        </p:spPr>
        <p:txBody>
          <a:bodyPr spcFirstLastPara="1" vert="horz" wrap="square" lIns="109720" tIns="54840" rIns="109720" bIns="54840" rtlCol="0" anchor="t" anchorCtr="0">
            <a:noAutofit/>
          </a:bodyPr>
          <a:lstStyle/>
          <a:p>
            <a:pPr marL="0" indent="0">
              <a:lnSpc>
                <a:spcPct val="80000"/>
              </a:lnSpc>
              <a:spcBef>
                <a:spcPts val="0"/>
              </a:spcBef>
              <a:buSzPts val="1800"/>
              <a:buNone/>
            </a:pPr>
            <a:r>
              <a:rPr lang="el" sz="2800" b="1" i="1" dirty="0"/>
              <a:t>Είναι παράνομα τα σκοτεινά μοτίβα στις ΗΠΑ;</a:t>
            </a:r>
            <a:endParaRPr sz="1600" dirty="0"/>
          </a:p>
          <a:p>
            <a:pPr marL="0" indent="0">
              <a:lnSpc>
                <a:spcPct val="80000"/>
              </a:lnSpc>
              <a:buSzPts val="1800"/>
              <a:buNone/>
            </a:pPr>
            <a:r>
              <a:rPr lang="el" sz="2800" i="1" dirty="0"/>
              <a:t>«Υπάρχουν πολλά εύλογα νομικά άγκιστρα που </a:t>
            </a:r>
            <a:r>
              <a:rPr lang="el" sz="2800" i="1" dirty="0">
                <a:solidFill>
                  <a:srgbClr val="FF0000"/>
                </a:solidFill>
              </a:rPr>
              <a:t>θα μπορούσαν να χρησιμοποιηθούν </a:t>
            </a:r>
            <a:r>
              <a:rPr lang="el" sz="2800" i="1" dirty="0"/>
              <a:t>για τον περιορισμό της χρήσης σκοτεινών μοτίβων στο ηλεκτρονικό εμπόριο». </a:t>
            </a:r>
            <a:endParaRPr sz="1600" dirty="0"/>
          </a:p>
          <a:p>
            <a:pPr marL="0" indent="0">
              <a:lnSpc>
                <a:spcPct val="80000"/>
              </a:lnSpc>
              <a:buSzPts val="1800"/>
              <a:buNone/>
            </a:pPr>
            <a:r>
              <a:rPr lang="el" sz="2800" i="1" dirty="0"/>
              <a:t>Πρώτον, ο νόμος της Ομοσπονδιακής Επιτροπής Εμπορίου περιορίζει τη χρήση αθέμιτων ή παραπλανητικών πρακτικών στο διακρατικό εμπόριο, παρέχοντας στην Επιτροπή </a:t>
            </a:r>
            <a:r>
              <a:rPr lang="el" sz="2800" i="1" dirty="0">
                <a:solidFill>
                  <a:srgbClr val="FF0000"/>
                </a:solidFill>
              </a:rPr>
              <a:t>εντολή</a:t>
            </a:r>
            <a:r>
              <a:rPr lang="el" sz="2800" i="1" dirty="0"/>
              <a:t> να ρυθμίζει και να περιορίζει τέτοιες συμπεριφορές. </a:t>
            </a:r>
            <a:endParaRPr sz="2800" i="1" dirty="0"/>
          </a:p>
          <a:p>
            <a:pPr marL="0" indent="0">
              <a:lnSpc>
                <a:spcPct val="80000"/>
              </a:lnSpc>
              <a:buSzPts val="1800"/>
              <a:buNone/>
            </a:pPr>
            <a:r>
              <a:rPr lang="el" sz="2800" i="1" dirty="0"/>
              <a:t>Δεύτερον, οι κρατικοί νόμοι περί αθέμιτου ανταγωνισμού περιλαμβάνουν παρόμοια πλαίσια. </a:t>
            </a:r>
            <a:endParaRPr sz="2800" i="1" dirty="0"/>
          </a:p>
          <a:p>
            <a:pPr marL="0" indent="0">
              <a:lnSpc>
                <a:spcPct val="80000"/>
              </a:lnSpc>
              <a:buSzPts val="1800"/>
              <a:buNone/>
            </a:pPr>
            <a:r>
              <a:rPr lang="el" sz="2800" i="1" dirty="0"/>
              <a:t>Τέλος, υπάρχει ένα </a:t>
            </a:r>
            <a:r>
              <a:rPr lang="el" sz="2800" i="1" dirty="0">
                <a:solidFill>
                  <a:srgbClr val="FF0000"/>
                </a:solidFill>
              </a:rPr>
              <a:t>ευρύ ερώτημα </a:t>
            </a:r>
            <a:r>
              <a:rPr lang="el" sz="2800" i="1" dirty="0"/>
              <a:t>σχετικά με το εάν η συναίνεση του καταναλωτή που λαμβάνεται σε μια διαδικασία που χρησιμοποιεί </a:t>
            </a:r>
            <a:r>
              <a:rPr lang="el" sz="2800" i="1" dirty="0">
                <a:solidFill>
                  <a:srgbClr val="FF0000"/>
                </a:solidFill>
              </a:rPr>
              <a:t>εξαιρετικά αποτελεσματικά σκοτεινά μοτίβα θα πρέπει να είναι ακυρώσιμη</a:t>
            </a:r>
            <a:r>
              <a:rPr lang="el" sz="2800" i="1" dirty="0"/>
              <a:t>, γεγονός που θα έδινε στους καταναλωτές το δικαίωμα σε διάφορα ένδικα μέσα που είναι διαθέσιμα βάσει του δικαίου των συμβάσεων και θα μπορούσε να δημιουργήσει ευθύνη για εταιρείες που συμμετέχουν σε διάφορες δραστηριότητες (για παράδειγμα, συμμετοχή σε παρακολούθηση ή επεξεργασία βιομετρικών πληροφοριών) </a:t>
            </a:r>
            <a:r>
              <a:rPr lang="el" sz="2800" i="1" dirty="0">
                <a:solidFill>
                  <a:srgbClr val="FF0000"/>
                </a:solidFill>
              </a:rPr>
              <a:t>χωρίς να έχει λάβει προηγουμένως την κατάλληλη συγκατάθεση του καταναλωτή».</a:t>
            </a:r>
            <a:r>
              <a:rPr lang="el" sz="2800" i="1" dirty="0"/>
              <a:t> </a:t>
            </a:r>
            <a:endParaRPr sz="1600" dirty="0"/>
          </a:p>
          <a:p>
            <a:pPr marL="0" indent="0">
              <a:lnSpc>
                <a:spcPct val="80000"/>
              </a:lnSpc>
              <a:buSzPts val="1800"/>
              <a:buNone/>
            </a:pPr>
            <a:r>
              <a:rPr lang="el" sz="2800" i="1" dirty="0"/>
              <a:t>Λουγκούρι (2019)</a:t>
            </a:r>
            <a:endParaRPr sz="2800" i="1"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77"/>
          <p:cNvSpPr txBox="1">
            <a:spLocks noGrp="1"/>
          </p:cNvSpPr>
          <p:nvPr>
            <p:ph type="title"/>
          </p:nvPr>
        </p:nvSpPr>
        <p:spPr>
          <a:xfrm>
            <a:off x="1005840" y="438150"/>
            <a:ext cx="12618720" cy="1590676"/>
          </a:xfrm>
          <a:prstGeom prst="rect">
            <a:avLst/>
          </a:prstGeom>
          <a:noFill/>
          <a:ln>
            <a:noFill/>
          </a:ln>
        </p:spPr>
        <p:txBody>
          <a:bodyPr spcFirstLastPara="1" vert="horz" wrap="square" lIns="109720" tIns="54840" rIns="109720" bIns="54840" rtlCol="0" anchor="ctr" anchorCtr="0">
            <a:noAutofit/>
          </a:bodyPr>
          <a:lstStyle/>
          <a:p>
            <a:pPr>
              <a:buSzPts val="3300"/>
            </a:pPr>
            <a:r>
              <a:rPr lang="el" sz="2880"/>
              <a:t>Η γκρίζα ζώνη της χρήσης των Dark Patterns</a:t>
            </a:r>
            <a:endParaRPr sz="2880"/>
          </a:p>
        </p:txBody>
      </p:sp>
      <p:sp>
        <p:nvSpPr>
          <p:cNvPr id="506" name="Google Shape;506;p77"/>
          <p:cNvSpPr txBox="1">
            <a:spLocks noGrp="1"/>
          </p:cNvSpPr>
          <p:nvPr>
            <p:ph type="body" idx="1"/>
          </p:nvPr>
        </p:nvSpPr>
        <p:spPr>
          <a:xfrm>
            <a:off x="1005840" y="2190751"/>
            <a:ext cx="9857232" cy="5221607"/>
          </a:xfrm>
          <a:prstGeom prst="rect">
            <a:avLst/>
          </a:prstGeom>
          <a:noFill/>
          <a:ln>
            <a:noFill/>
          </a:ln>
        </p:spPr>
        <p:txBody>
          <a:bodyPr spcFirstLastPara="1" vert="horz" wrap="square" lIns="109720" tIns="54840" rIns="109720" bIns="54840" rtlCol="0" anchor="t" anchorCtr="0">
            <a:noAutofit/>
          </a:bodyPr>
          <a:lstStyle/>
          <a:p>
            <a:pPr marL="284466" indent="-274307">
              <a:spcBef>
                <a:spcPts val="0"/>
              </a:spcBef>
              <a:buSzPts val="2100"/>
            </a:pPr>
            <a:r>
              <a:rPr lang="el" sz="1760"/>
              <a:t>Εκμεταλλευτείτε ψυχολογικά (γνωστικά, συναισθηματικά) τρωτά σημεία για δικό σας οικονομικό όφελος</a:t>
            </a:r>
            <a:endParaRPr sz="1760"/>
          </a:p>
          <a:p>
            <a:pPr marL="833078" lvl="1" indent="-284466">
              <a:buSzPts val="1800"/>
            </a:pPr>
            <a:r>
              <a:rPr lang="el" sz="1760"/>
              <a:t>Μάρκετινγκ, "Νευρομάρκετινγκ"</a:t>
            </a:r>
            <a:endParaRPr sz="1760"/>
          </a:p>
          <a:p>
            <a:pPr marL="833078" lvl="1" indent="-284466">
              <a:buSzPts val="1800"/>
            </a:pPr>
            <a:r>
              <a:rPr lang="el" sz="1760"/>
              <a:t>Σπρώξιμο</a:t>
            </a:r>
            <a:endParaRPr sz="1760"/>
          </a:p>
          <a:p>
            <a:pPr marL="833078" lvl="1" indent="-284466">
              <a:buSzPts val="1800"/>
            </a:pPr>
            <a:r>
              <a:rPr lang="el" sz="1760"/>
              <a:t>Πωλήσεις</a:t>
            </a:r>
            <a:endParaRPr sz="1760"/>
          </a:p>
          <a:p>
            <a:pPr marL="284466" indent="-274307">
              <a:buSzPts val="2100"/>
            </a:pPr>
            <a:r>
              <a:rPr lang="el" sz="1760"/>
              <a:t>Κυβερνοχώρος</a:t>
            </a:r>
            <a:endParaRPr sz="1760"/>
          </a:p>
          <a:p>
            <a:pPr marL="833078" lvl="1" indent="-284466">
              <a:buSzPts val="1800"/>
            </a:pPr>
            <a:r>
              <a:rPr lang="el" sz="1760"/>
              <a:t>Οπλισμένη χρηστικότητα / Dark Patterns</a:t>
            </a:r>
            <a:endParaRPr sz="1760"/>
          </a:p>
          <a:p>
            <a:pPr marL="284466" indent="-274307">
              <a:buSzPts val="2100"/>
            </a:pPr>
            <a:r>
              <a:rPr lang="el" sz="1760"/>
              <a:t>Κυβερνοασφάλεια</a:t>
            </a:r>
            <a:endParaRPr sz="1760"/>
          </a:p>
          <a:p>
            <a:pPr marL="833078" lvl="1" indent="-284466">
              <a:buSzPts val="1800"/>
            </a:pPr>
            <a:r>
              <a:rPr lang="el" sz="1760"/>
              <a:t>Κοινωνική Μηχανική &amp; Απομακρυσμένη Κοινωνική Μηχανική (Phishing, SMSishing, κ.λπ.)</a:t>
            </a:r>
            <a:endParaRPr sz="1760"/>
          </a:p>
        </p:txBody>
      </p:sp>
      <p:sp>
        <p:nvSpPr>
          <p:cNvPr id="507" name="Google Shape;507;p77"/>
          <p:cNvSpPr/>
          <p:nvPr/>
        </p:nvSpPr>
        <p:spPr>
          <a:xfrm>
            <a:off x="11753088" y="2190750"/>
            <a:ext cx="1627632" cy="4693920"/>
          </a:xfrm>
          <a:prstGeom prst="down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109720" tIns="54840" rIns="109720" bIns="54840" anchor="ctr" anchorCtr="0">
            <a:noAutofit/>
          </a:bodyPr>
          <a:lstStyle/>
          <a:p>
            <a:pPr algn="ctr"/>
            <a:endParaRPr sz="2880">
              <a:solidFill>
                <a:schemeClr val="lt1"/>
              </a:solidFill>
              <a:latin typeface="Calibri"/>
              <a:ea typeface="Calibri"/>
              <a:cs typeface="Calibri"/>
              <a:sym typeface="Calibri"/>
            </a:endParaRPr>
          </a:p>
        </p:txBody>
      </p:sp>
      <p:sp>
        <p:nvSpPr>
          <p:cNvPr id="508" name="Google Shape;508;p77"/>
          <p:cNvSpPr/>
          <p:nvPr/>
        </p:nvSpPr>
        <p:spPr>
          <a:xfrm>
            <a:off x="853440" y="5422632"/>
            <a:ext cx="7217664" cy="1320164"/>
          </a:xfrm>
          <a:prstGeom prst="rect">
            <a:avLst/>
          </a:prstGeom>
          <a:solidFill>
            <a:schemeClr val="lt2">
              <a:alpha val="49803"/>
            </a:schemeClr>
          </a:solidFill>
          <a:ln>
            <a:noFill/>
          </a:ln>
        </p:spPr>
        <p:txBody>
          <a:bodyPr spcFirstLastPara="1" wrap="square" lIns="109720" tIns="54840" rIns="109720" bIns="54840" anchor="ctr" anchorCtr="0">
            <a:noAutofit/>
          </a:bodyPr>
          <a:lstStyle/>
          <a:p>
            <a:pPr algn="ctr"/>
            <a:endParaRPr sz="2880">
              <a:latin typeface="Calibri"/>
              <a:ea typeface="Calibri"/>
              <a:cs typeface="Calibri"/>
              <a:sym typeface="Calibri"/>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36A5F316-2CBB-2B97-6B10-FC685882ECCC}"/>
                  </a:ext>
                </a:extLst>
              </p14:cNvPr>
              <p14:cNvContentPartPr/>
              <p14:nvPr/>
            </p14:nvContentPartPr>
            <p14:xfrm>
              <a:off x="4663440" y="3932064"/>
              <a:ext cx="432" cy="432"/>
            </p14:xfrm>
          </p:contentPart>
        </mc:Choice>
        <mc:Fallback xmlns="" xmlns:a16="http://schemas.microsoft.com/office/drawing/2014/main">
          <p:pic>
            <p:nvPicPr>
              <p:cNvPr id="2" name="Ink 1">
                <a:extLst>
                  <a:ext uri="{FF2B5EF4-FFF2-40B4-BE49-F238E27FC236}">
                    <a16:creationId xmlns:a16="http://schemas.microsoft.com/office/drawing/2014/main" id="{36A5F316-2CBB-2B97-6B10-FC685882ECCC}"/>
                  </a:ext>
                </a:extLst>
              </p:cNvPr>
              <p:cNvPicPr/>
              <p:nvPr/>
            </p:nvPicPr>
            <p:blipFill>
              <a:blip r:embed="rId4"/>
              <a:stretch>
                <a:fillRect/>
              </a:stretch>
            </p:blipFill>
            <p:spPr>
              <a:xfrm>
                <a:off x="4652208" y="3920832"/>
                <a:ext cx="22896" cy="22896"/>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06">
                                            <p:txEl>
                                              <p:pRg st="0" end="0"/>
                                            </p:txEl>
                                          </p:spTgt>
                                        </p:tgtEl>
                                        <p:attrNameLst>
                                          <p:attrName>style.visibility</p:attrName>
                                        </p:attrNameLst>
                                      </p:cBhvr>
                                      <p:to>
                                        <p:strVal val="visible"/>
                                      </p:to>
                                    </p:set>
                                    <p:animEffect transition="in" filter="barn(inVertical)">
                                      <p:cBhvr>
                                        <p:cTn id="7" dur="500"/>
                                        <p:tgtEl>
                                          <p:spTgt spid="506">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06">
                                            <p:txEl>
                                              <p:pRg st="1" end="1"/>
                                            </p:txEl>
                                          </p:spTgt>
                                        </p:tgtEl>
                                        <p:attrNameLst>
                                          <p:attrName>style.visibility</p:attrName>
                                        </p:attrNameLst>
                                      </p:cBhvr>
                                      <p:to>
                                        <p:strVal val="visible"/>
                                      </p:to>
                                    </p:set>
                                    <p:animEffect transition="in" filter="barn(inVertical)">
                                      <p:cBhvr>
                                        <p:cTn id="10" dur="500"/>
                                        <p:tgtEl>
                                          <p:spTgt spid="506">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06">
                                            <p:txEl>
                                              <p:pRg st="2" end="2"/>
                                            </p:txEl>
                                          </p:spTgt>
                                        </p:tgtEl>
                                        <p:attrNameLst>
                                          <p:attrName>style.visibility</p:attrName>
                                        </p:attrNameLst>
                                      </p:cBhvr>
                                      <p:to>
                                        <p:strVal val="visible"/>
                                      </p:to>
                                    </p:set>
                                    <p:animEffect transition="in" filter="barn(inVertical)">
                                      <p:cBhvr>
                                        <p:cTn id="13" dur="500"/>
                                        <p:tgtEl>
                                          <p:spTgt spid="506">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06">
                                            <p:txEl>
                                              <p:pRg st="3" end="3"/>
                                            </p:txEl>
                                          </p:spTgt>
                                        </p:tgtEl>
                                        <p:attrNameLst>
                                          <p:attrName>style.visibility</p:attrName>
                                        </p:attrNameLst>
                                      </p:cBhvr>
                                      <p:to>
                                        <p:strVal val="visible"/>
                                      </p:to>
                                    </p:set>
                                    <p:animEffect transition="in" filter="barn(inVertical)">
                                      <p:cBhvr>
                                        <p:cTn id="16" dur="500"/>
                                        <p:tgtEl>
                                          <p:spTgt spid="50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06">
                                            <p:txEl>
                                              <p:pRg st="4" end="4"/>
                                            </p:txEl>
                                          </p:spTgt>
                                        </p:tgtEl>
                                        <p:attrNameLst>
                                          <p:attrName>style.visibility</p:attrName>
                                        </p:attrNameLst>
                                      </p:cBhvr>
                                      <p:to>
                                        <p:strVal val="visible"/>
                                      </p:to>
                                    </p:set>
                                    <p:animEffect transition="in" filter="barn(inVertical)">
                                      <p:cBhvr>
                                        <p:cTn id="21" dur="500"/>
                                        <p:tgtEl>
                                          <p:spTgt spid="506">
                                            <p:txEl>
                                              <p:pRg st="4" end="4"/>
                                            </p:txEl>
                                          </p:spTgt>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06">
                                            <p:txEl>
                                              <p:pRg st="5" end="5"/>
                                            </p:txEl>
                                          </p:spTgt>
                                        </p:tgtEl>
                                        <p:attrNameLst>
                                          <p:attrName>style.visibility</p:attrName>
                                        </p:attrNameLst>
                                      </p:cBhvr>
                                      <p:to>
                                        <p:strVal val="visible"/>
                                      </p:to>
                                    </p:set>
                                    <p:animEffect transition="in" filter="barn(inVertical)">
                                      <p:cBhvr>
                                        <p:cTn id="24" dur="500"/>
                                        <p:tgtEl>
                                          <p:spTgt spid="506">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06">
                                            <p:txEl>
                                              <p:pRg st="6" end="6"/>
                                            </p:txEl>
                                          </p:spTgt>
                                        </p:tgtEl>
                                        <p:attrNameLst>
                                          <p:attrName>style.visibility</p:attrName>
                                        </p:attrNameLst>
                                      </p:cBhvr>
                                      <p:to>
                                        <p:strVal val="visible"/>
                                      </p:to>
                                    </p:set>
                                    <p:animEffect transition="in" filter="barn(inVertical)">
                                      <p:cBhvr>
                                        <p:cTn id="29" dur="500"/>
                                        <p:tgtEl>
                                          <p:spTgt spid="506">
                                            <p:txEl>
                                              <p:pRg st="6" end="6"/>
                                            </p:txEl>
                                          </p:spTgt>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506">
                                            <p:txEl>
                                              <p:pRg st="7" end="7"/>
                                            </p:txEl>
                                          </p:spTgt>
                                        </p:tgtEl>
                                        <p:attrNameLst>
                                          <p:attrName>style.visibility</p:attrName>
                                        </p:attrNameLst>
                                      </p:cBhvr>
                                      <p:to>
                                        <p:strVal val="visible"/>
                                      </p:to>
                                    </p:set>
                                    <p:animEffect transition="in" filter="barn(inVertical)">
                                      <p:cBhvr>
                                        <p:cTn id="32" dur="500"/>
                                        <p:tgtEl>
                                          <p:spTgt spid="50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6"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78"/>
          <p:cNvSpPr txBox="1">
            <a:spLocks noGrp="1"/>
          </p:cNvSpPr>
          <p:nvPr>
            <p:ph type="title"/>
          </p:nvPr>
        </p:nvSpPr>
        <p:spPr>
          <a:xfrm>
            <a:off x="1005840" y="438157"/>
            <a:ext cx="12618720" cy="1029600"/>
          </a:xfrm>
          <a:prstGeom prst="rect">
            <a:avLst/>
          </a:prstGeom>
          <a:noFill/>
          <a:ln>
            <a:noFill/>
          </a:ln>
        </p:spPr>
        <p:txBody>
          <a:bodyPr spcFirstLastPara="1" vert="horz" wrap="square" lIns="109720" tIns="54840" rIns="109720" bIns="54840" rtlCol="0" anchor="ctr" anchorCtr="0">
            <a:noAutofit/>
          </a:bodyPr>
          <a:lstStyle/>
          <a:p>
            <a:pPr>
              <a:buSzPts val="3300"/>
            </a:pPr>
            <a:r>
              <a:rPr lang="el" sz="3360" b="1"/>
              <a:t>Τα Dark Patterns προωθούν το έγκλημα στον κυβερνοχώρο;</a:t>
            </a:r>
            <a:endParaRPr sz="3360" b="1"/>
          </a:p>
        </p:txBody>
      </p:sp>
      <p:pic>
        <p:nvPicPr>
          <p:cNvPr id="515" name="Google Shape;515;p78"/>
          <p:cNvPicPr preferRelativeResize="0"/>
          <p:nvPr/>
        </p:nvPicPr>
        <p:blipFill rotWithShape="1">
          <a:blip r:embed="rId3">
            <a:alphaModFix/>
          </a:blip>
          <a:srcRect/>
          <a:stretch/>
        </p:blipFill>
        <p:spPr>
          <a:xfrm>
            <a:off x="885216" y="1848263"/>
            <a:ext cx="7747684" cy="5597574"/>
          </a:xfrm>
          <a:prstGeom prst="rect">
            <a:avLst/>
          </a:prstGeom>
          <a:noFill/>
          <a:ln>
            <a:noFill/>
          </a:ln>
        </p:spPr>
      </p:pic>
      <p:sp>
        <p:nvSpPr>
          <p:cNvPr id="516" name="Google Shape;516;p78"/>
          <p:cNvSpPr txBox="1"/>
          <p:nvPr/>
        </p:nvSpPr>
        <p:spPr>
          <a:xfrm>
            <a:off x="9401640" y="1596640"/>
            <a:ext cx="4800000" cy="4800000"/>
          </a:xfrm>
          <a:prstGeom prst="rect">
            <a:avLst/>
          </a:prstGeom>
          <a:noFill/>
          <a:ln>
            <a:noFill/>
          </a:ln>
        </p:spPr>
        <p:txBody>
          <a:bodyPr spcFirstLastPara="1" wrap="square" lIns="146280" tIns="146280" rIns="146280" bIns="146280" anchor="t" anchorCtr="0">
            <a:noAutofit/>
          </a:bodyPr>
          <a:lstStyle/>
          <a:p>
            <a:pPr marL="284466">
              <a:lnSpc>
                <a:spcPct val="80000"/>
              </a:lnSpc>
              <a:spcBef>
                <a:spcPts val="1280"/>
              </a:spcBef>
            </a:pPr>
            <a:r>
              <a:rPr lang="el" sz="3040" i="1">
                <a:solidFill>
                  <a:schemeClr val="dk1"/>
                </a:solidFill>
                <a:latin typeface="Calibri"/>
                <a:ea typeface="Calibri"/>
                <a:cs typeface="Calibri"/>
                <a:sym typeface="Calibri"/>
              </a:rPr>
              <a:t>«Ορισμένες από τις εφαρμογές που σχετίζονται με τα ρολόγια δεν έχουν όρους και προϋποθέσεις. Επίσης, δεν είναι δυνατή η διαγραφή των δεδομένων ή του λογαριασμού χρήστη σας. Πρόκειται για σαφείς παραβιάσεις τόσο του νορβηγικού νόμου περί ελέγχου μάρκετινγκ όσο και του νόμου περί προσωπικών δεδομένων». (Forbrukerrådet 2017)</a:t>
            </a:r>
            <a:endParaRPr sz="2880" i="1"/>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p:txBody>
          <a:bodyPr/>
          <a:lstStyle/>
          <a:p>
            <a:r>
              <a:rPr lang="el"/>
              <a:t>Ευχαριστώ</a:t>
            </a:r>
          </a:p>
        </p:txBody>
      </p:sp>
      <p:pic>
        <p:nvPicPr>
          <p:cNvPr id="6" name="Picture Placeholder 5" descr="Ένα άτομο και ένα άτομο που κοιτάζει μια οθόνη υπολογιστή">
            <a:extLst>
              <a:ext uri="{FF2B5EF4-FFF2-40B4-BE49-F238E27FC236}">
                <a16:creationId xmlns:a16="http://schemas.microsoft.com/office/drawing/2014/main" id="{AA35CD3A-9896-7953-C82D-AAE87F6124DB}"/>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p:blipFill>
        <p:spPr/>
      </p:pic>
      <p:sp>
        <p:nvSpPr>
          <p:cNvPr id="4" name="Text Placeholder 3">
            <a:extLst>
              <a:ext uri="{FF2B5EF4-FFF2-40B4-BE49-F238E27FC236}">
                <a16:creationId xmlns:a16="http://schemas.microsoft.com/office/drawing/2014/main" id="{7AF90D79-5C58-F576-D2D0-3F4F1822E757}"/>
              </a:ext>
            </a:extLst>
          </p:cNvPr>
          <p:cNvSpPr>
            <a:spLocks noGrp="1"/>
          </p:cNvSpPr>
          <p:nvPr>
            <p:ph type="body" sz="quarter" idx="12"/>
          </p:nvPr>
        </p:nvSpPr>
        <p:spPr/>
        <p:txBody>
          <a:bodyPr/>
          <a:lstStyle/>
          <a:p>
            <a:r>
              <a:rPr lang="el"/>
              <a:t>Στείλτε όλες τις ερωτήσεις στους εκπαιδευτές.</a:t>
            </a:r>
          </a:p>
        </p:txBody>
      </p:sp>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871645" y="1"/>
            <a:ext cx="3514660" cy="8245736"/>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sz="2160"/>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94851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7.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F9BD2AC-A776-4B27-87D4-7E915D4A8FF6}" vid="{A872997B-6FD4-43C7-B974-FD72210F86D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11218</Words>
  <Application>Microsoft Office PowerPoint</Application>
  <PresentationFormat>Custom</PresentationFormat>
  <Paragraphs>435</Paragraphs>
  <Slides>95</Slides>
  <Notes>62</Notes>
  <HiddenSlides>0</HiddenSlides>
  <MMClips>2</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95</vt:i4>
      </vt:variant>
    </vt:vector>
  </HeadingPairs>
  <TitlesOfParts>
    <vt:vector size="115" baseType="lpstr">
      <vt:lpstr>Aptos</vt:lpstr>
      <vt:lpstr>Arial</vt:lpstr>
      <vt:lpstr>Averta</vt:lpstr>
      <vt:lpstr>Biome Light</vt:lpstr>
      <vt:lpstr>Calibri</vt:lpstr>
      <vt:lpstr>Courier New</vt:lpstr>
      <vt:lpstr>DM Sans</vt:lpstr>
      <vt:lpstr>DM Sans Bold</vt:lpstr>
      <vt:lpstr>DM Sans Bold Italics</vt:lpstr>
      <vt:lpstr>DM Sans Italics</vt:lpstr>
      <vt:lpstr>Gill Sans MT</vt:lpstr>
      <vt:lpstr>Helvetica Neue</vt:lpstr>
      <vt:lpstr>Inter</vt:lpstr>
      <vt:lpstr>Noto Sans Symbols</vt:lpstr>
      <vt:lpstr>Proxima Nova</vt:lpstr>
      <vt:lpstr>Space Grotesk</vt:lpstr>
      <vt:lpstr>Times New Roman</vt:lpstr>
      <vt:lpstr>var(--uicore-typography--h3-f,"Inter")</vt:lpstr>
      <vt:lpstr>Verdana</vt:lpstr>
      <vt:lpstr>Office Theme</vt:lpstr>
      <vt:lpstr>PowerPoint Presentation</vt:lpstr>
      <vt:lpstr>Ευχαριστίες</vt:lpstr>
      <vt:lpstr>Ατζέντα</vt:lpstr>
      <vt:lpstr>PowerPoint Presentation</vt:lpstr>
      <vt:lpstr>Παράδειγμα αλληλεπίδρασης </vt:lpstr>
      <vt:lpstr>Γνωστικά exploits και φορείς επίθεσης</vt:lpstr>
      <vt:lpstr>OSINT </vt:lpstr>
      <vt:lpstr>OSINT</vt:lpstr>
      <vt:lpstr>Ευφυΐα ανοιχτού κώδικα</vt:lpstr>
      <vt:lpstr>Κατηγορίες</vt:lpstr>
      <vt:lpstr>PowerPoint Presentation</vt:lpstr>
      <vt:lpstr>Πλαίσιο OSINT</vt:lpstr>
      <vt:lpstr>Google Ντόρκινγκ</vt:lpstr>
      <vt:lpstr>PowerPoint Presentation</vt:lpstr>
      <vt:lpstr>PowerPoint Presentation</vt:lpstr>
      <vt:lpstr>PowerPoint Presentation</vt:lpstr>
      <vt:lpstr>Οι περιπτωσιολογικές μελέτες</vt:lpstr>
      <vt:lpstr>Η αγάπη ενός γονέα</vt:lpstr>
      <vt:lpstr>PowerPoint Presentation</vt:lpstr>
      <vt:lpstr>Μέλος;</vt:lpstr>
      <vt:lpstr>Το phishing ως ο πιο κοινός φορέας επίθεσης</vt:lpstr>
      <vt:lpstr>PowerPoint Presentation</vt:lpstr>
      <vt:lpstr>PowerPoint Presentation</vt:lpstr>
      <vt:lpstr>Ρικ... Παλιοί αριθμοί – πρέπει να γινόμαστε καλύτεροι</vt:lpstr>
      <vt:lpstr>PowerPoint Presentation</vt:lpstr>
      <vt:lpstr>Δείξε μου τα χρήματα</vt:lpstr>
      <vt:lpstr>Ηλεκτρονικό ψάρεμα</vt:lpstr>
      <vt:lpstr>PowerPoint Presentation</vt:lpstr>
      <vt:lpstr>Ηλεκτρονικό ψάρεμα</vt:lpstr>
      <vt:lpstr>PowerPoint Presentation</vt:lpstr>
      <vt:lpstr>Ψάρεμα με Δόρυ</vt:lpstr>
      <vt:lpstr>Περισσότερα</vt:lpstr>
      <vt:lpstr>PowerPoint Presentation</vt:lpstr>
      <vt:lpstr>PowerPoint Presentation</vt:lpstr>
      <vt:lpstr>(πολύ) μικρά παραδείγματα</vt:lpstr>
      <vt:lpstr>Κλίμακα phishing NIST</vt:lpstr>
      <vt:lpstr>Κλίμακα phishing NIST</vt:lpstr>
      <vt:lpstr>Κλίμακα phishing NIST</vt:lpstr>
      <vt:lpstr>Κλίμακα phishing NIST</vt:lpstr>
      <vt:lpstr>Κλίμακα phishing NIST</vt:lpstr>
      <vt:lpstr>PowerPoint Presentation</vt:lpstr>
      <vt:lpstr>PowerPoint Presentation</vt:lpstr>
      <vt:lpstr>PowerPoint Presentation</vt:lpstr>
      <vt:lpstr>PowerPoint Presentation</vt:lpstr>
      <vt:lpstr>Τι είναι τα «Σκοτεινά Μοτίβα»;</vt:lpstr>
      <vt:lpstr>PowerPoint Presentation</vt:lpstr>
      <vt:lpstr>PowerPoint Presentation</vt:lpstr>
      <vt:lpstr>PowerPoint Presentation</vt:lpstr>
      <vt:lpstr>PowerPoint Presentation</vt:lpstr>
      <vt:lpstr>Ευχρηστία</vt:lpstr>
      <vt:lpstr>PowerPoint Presentation</vt:lpstr>
      <vt:lpstr>Μερικά παραδείγματα και οι μηχανισμοί επίδρασής τους</vt:lpstr>
      <vt:lpstr>PowerPoint Presentation</vt:lpstr>
      <vt:lpstr>PowerPoint Presentation</vt:lpstr>
      <vt:lpstr>PowerPoint Presentation</vt:lpstr>
      <vt:lpstr>PowerPoint Presentation</vt:lpstr>
      <vt:lpstr>PowerPoint Presentation</vt:lpstr>
      <vt:lpstr>Σύστημα 1 και Σύστημα 2</vt:lpstr>
      <vt:lpstr>PowerPoint Presentation</vt:lpstr>
      <vt:lpstr>PowerPoint Presentation</vt:lpstr>
      <vt:lpstr>PowerPoint Presentation</vt:lpstr>
      <vt:lpstr>PowerPoint Presentation</vt:lpstr>
      <vt:lpstr>PowerPoint Presentation</vt:lpstr>
      <vt:lpstr>PowerPoint Presentation</vt:lpstr>
      <vt:lpstr>Σωστές απαντήσεις</vt:lpstr>
      <vt:lpstr>PowerPoint Presentation</vt:lpstr>
      <vt:lpstr>Διαισθητική λήψη αποφάσεων</vt:lpstr>
      <vt:lpstr>Μια μικρή επιλογή ως αρχές και εφαρμογές...</vt:lpstr>
      <vt:lpstr>Επιβεβαίωση</vt:lpstr>
      <vt:lpstr>Προκαταλήψεις</vt:lpstr>
      <vt:lpstr>PowerPoint Presentation</vt:lpstr>
      <vt:lpstr>PowerPoint Presentation</vt:lpstr>
      <vt:lpstr>Εφέ καδραρίσματος</vt:lpstr>
      <vt:lpstr>PowerPoint Presentation</vt:lpstr>
      <vt:lpstr>ΑΠΟΣΤΡΟΦΗ ΑΠΩΛΕΙΑΣ στη ρύθμιση experimentAL</vt:lpstr>
      <vt:lpstr>Νευρωνικό υπόστρωμα του φαινομένου πλαισίωσης στην επαγόμενη αποστροφή απώλειας (DeMartino et al., 2006)</vt:lpstr>
      <vt:lpstr>PowerPoint Presentation</vt:lpstr>
      <vt:lpstr>Το «Roach Motel»</vt:lpstr>
      <vt:lpstr>PowerPoint Presentation</vt:lpstr>
      <vt:lpstr>Συνδυασμοί</vt:lpstr>
      <vt:lpstr>Εφέ άγκυρας</vt:lpstr>
      <vt:lpstr>Αμοιβαιότητα (Happ et al., 2016)</vt:lpstr>
      <vt:lpstr>Επιβεβαίωση</vt:lpstr>
      <vt:lpstr>PowerPoint Presentation</vt:lpstr>
      <vt:lpstr>Αναγκαστικές επιλογές</vt:lpstr>
      <vt:lpstr>Προκατάληψη αισιοδοξίας</vt:lpstr>
      <vt:lpstr>Ατομικές διαφορές</vt:lpstr>
      <vt:lpstr>Νομικές πτυχές της ΑΣ</vt:lpstr>
      <vt:lpstr>Πού γίνονται εγκληματικά τα Dark Patterns;</vt:lpstr>
      <vt:lpstr>Σκοτεινά μοτίβα και έγκλημα στον κυβερνοχώρο</vt:lpstr>
      <vt:lpstr>Γενικός Κανονισμός για την Προστασία Δεδομένων (GDPR)</vt:lpstr>
      <vt:lpstr>Ο νόμος περί προστασίας δεδομένων των ΗΠΑ (F.T.C.)</vt:lpstr>
      <vt:lpstr>Η γκρίζα ζώνη της χρήσης των Dark Patterns</vt:lpstr>
      <vt:lpstr>Τα Dark Patterns προωθούν το έγκλημα στον κυβερνοχώρο;</vt:lpstr>
      <vt:lpstr>Ευχαριστώ</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 a</cp:lastModifiedBy>
  <cp:revision>11</cp:revision>
  <dcterms:modified xsi:type="dcterms:W3CDTF">2026-02-16T14:46:26Z</dcterms:modified>
</cp:coreProperties>
</file>