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1.xml" ContentType="application/vnd.openxmlformats-officedocument.presentationml.tags+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9.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112"/>
  </p:notesMasterIdLst>
  <p:handoutMasterIdLst>
    <p:handoutMasterId r:id="rId113"/>
  </p:handoutMasterIdLst>
  <p:sldIdLst>
    <p:sldId id="376" r:id="rId5"/>
    <p:sldId id="410" r:id="rId6"/>
    <p:sldId id="1019" r:id="rId7"/>
    <p:sldId id="659" r:id="rId8"/>
    <p:sldId id="1022" r:id="rId9"/>
    <p:sldId id="321" r:id="rId10"/>
    <p:sldId id="594" r:id="rId11"/>
    <p:sldId id="1007" r:id="rId12"/>
    <p:sldId id="473" r:id="rId13"/>
    <p:sldId id="474" r:id="rId14"/>
    <p:sldId id="640" r:id="rId15"/>
    <p:sldId id="642" r:id="rId16"/>
    <p:sldId id="475" r:id="rId17"/>
    <p:sldId id="634" r:id="rId18"/>
    <p:sldId id="364" r:id="rId19"/>
    <p:sldId id="476" r:id="rId20"/>
    <p:sldId id="477" r:id="rId21"/>
    <p:sldId id="651" r:id="rId22"/>
    <p:sldId id="271" r:id="rId23"/>
    <p:sldId id="276" r:id="rId24"/>
    <p:sldId id="290" r:id="rId25"/>
    <p:sldId id="291" r:id="rId26"/>
    <p:sldId id="292" r:id="rId27"/>
    <p:sldId id="641" r:id="rId28"/>
    <p:sldId id="1005" r:id="rId29"/>
    <p:sldId id="1006" r:id="rId30"/>
    <p:sldId id="1008" r:id="rId31"/>
    <p:sldId id="373" r:id="rId32"/>
    <p:sldId id="374" r:id="rId33"/>
    <p:sldId id="1014" r:id="rId34"/>
    <p:sldId id="261" r:id="rId35"/>
    <p:sldId id="260" r:id="rId36"/>
    <p:sldId id="1015" r:id="rId37"/>
    <p:sldId id="983" r:id="rId38"/>
    <p:sldId id="856" r:id="rId39"/>
    <p:sldId id="783" r:id="rId40"/>
    <p:sldId id="784" r:id="rId41"/>
    <p:sldId id="949" r:id="rId42"/>
    <p:sldId id="950" r:id="rId43"/>
    <p:sldId id="1009" r:id="rId44"/>
    <p:sldId id="483" r:id="rId45"/>
    <p:sldId id="481" r:id="rId46"/>
    <p:sldId id="482" r:id="rId47"/>
    <p:sldId id="377" r:id="rId48"/>
    <p:sldId id="1023" r:id="rId49"/>
    <p:sldId id="996" r:id="rId50"/>
    <p:sldId id="326" r:id="rId51"/>
    <p:sldId id="279" r:id="rId52"/>
    <p:sldId id="325" r:id="rId53"/>
    <p:sldId id="484" r:id="rId54"/>
    <p:sldId id="485" r:id="rId55"/>
    <p:sldId id="605" r:id="rId56"/>
    <p:sldId id="488" r:id="rId57"/>
    <p:sldId id="1012" r:id="rId58"/>
    <p:sldId id="979" r:id="rId59"/>
    <p:sldId id="486" r:id="rId60"/>
    <p:sldId id="327" r:id="rId61"/>
    <p:sldId id="328" r:id="rId62"/>
    <p:sldId id="308" r:id="rId63"/>
    <p:sldId id="336" r:id="rId64"/>
    <p:sldId id="991" r:id="rId65"/>
    <p:sldId id="992" r:id="rId66"/>
    <p:sldId id="820" r:id="rId67"/>
    <p:sldId id="821" r:id="rId68"/>
    <p:sldId id="822" r:id="rId69"/>
    <p:sldId id="823" r:id="rId70"/>
    <p:sldId id="604" r:id="rId71"/>
    <p:sldId id="340" r:id="rId72"/>
    <p:sldId id="998" r:id="rId73"/>
    <p:sldId id="1000" r:id="rId74"/>
    <p:sldId id="842" r:id="rId75"/>
    <p:sldId id="1002" r:id="rId76"/>
    <p:sldId id="1003" r:id="rId77"/>
    <p:sldId id="1010" r:id="rId78"/>
    <p:sldId id="999" r:id="rId79"/>
    <p:sldId id="1001" r:id="rId80"/>
    <p:sldId id="980" r:id="rId81"/>
    <p:sldId id="288" r:id="rId82"/>
    <p:sldId id="295" r:id="rId83"/>
    <p:sldId id="791" r:id="rId84"/>
    <p:sldId id="798" r:id="rId85"/>
    <p:sldId id="803" r:id="rId86"/>
    <p:sldId id="804" r:id="rId87"/>
    <p:sldId id="935" r:id="rId88"/>
    <p:sldId id="990" r:id="rId89"/>
    <p:sldId id="309" r:id="rId90"/>
    <p:sldId id="262" r:id="rId91"/>
    <p:sldId id="263" r:id="rId92"/>
    <p:sldId id="933" r:id="rId93"/>
    <p:sldId id="939" r:id="rId94"/>
    <p:sldId id="1013" r:id="rId95"/>
    <p:sldId id="1016" r:id="rId96"/>
    <p:sldId id="491" r:id="rId97"/>
    <p:sldId id="1020" r:id="rId98"/>
    <p:sldId id="1021" r:id="rId99"/>
    <p:sldId id="1017" r:id="rId100"/>
    <p:sldId id="496" r:id="rId101"/>
    <p:sldId id="497" r:id="rId102"/>
    <p:sldId id="498" r:id="rId103"/>
    <p:sldId id="499" r:id="rId104"/>
    <p:sldId id="626" r:id="rId105"/>
    <p:sldId id="627" r:id="rId106"/>
    <p:sldId id="628" r:id="rId107"/>
    <p:sldId id="500" r:id="rId108"/>
    <p:sldId id="493" r:id="rId109"/>
    <p:sldId id="1018" r:id="rId110"/>
    <p:sldId id="387"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105" d="100"/>
          <a:sy n="105" d="100"/>
        </p:scale>
        <p:origin x="834"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r="http://schemas.openxmlformats.org/officeDocument/2006/relationships" xmlns:a14="http://schemas.microsoft.com/office/drawing/2010/main" xmlns:asvg="http://schemas.microsoft.com/office/drawing/2016/SVG/main" xmlns:dgm14="http://schemas.microsoft.com/office/drawing/2010/diagram" xmlns:dsp="http://schemas.microsoft.com/office/drawing/2008/diagram" xmlns:dgm="http://schemas.openxmlformats.org/drawingml/2006/diagram" xmlns:a="http://schemas.openxmlformats.org/drawingml/2006/main">
  <dgm:ptLst>
    <dgm:pt modelId="{9E7B1430-362E-45BD-98C0-60F9130AA2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BCEA21-CCE0-4EBF-A2E7-6998C04B5C56}">
      <dgm:prSet/>
      <dgm:spPr/>
      <dgm:t>
        <a:bodyPr/>
        <a:lstStyle/>
        <a:p>
          <a:pPr>
            <a:lnSpc>
              <a:spcPct val="100000"/>
            </a:lnSpc>
          </a:pPr>
          <a:r>
            <a:rPr lang="de-DE"/>
            <a:t>Uno degli attacchi di penetrazione più efficaci, responsabile o parte integrante della stragrande maggioranza delle violazioni della sicurezza.</a:t>
          </a:r>
          <a:endParaRPr lang="en-US"/>
        </a:p>
      </dgm:t>
    </dgm:pt>
    <dgm:pt modelId="{4157FC10-1D69-44BA-ABB4-11ACF7948166}" type="parTrans" cxnId="{655E36E0-2BF6-425E-B4F3-6D0E82FCF235}">
      <dgm:prSet/>
      <dgm:spPr/>
      <dgm:t>
        <a:bodyPr/>
        <a:lstStyle/>
        <a:p>
          <a:endParaRPr lang="en-US"/>
        </a:p>
      </dgm:t>
    </dgm:pt>
    <dgm:pt modelId="{A2F4B9C6-616C-406A-B276-56E5006C0CA8}" type="sibTrans" cxnId="{655E36E0-2BF6-425E-B4F3-6D0E82FCF235}">
      <dgm:prSet/>
      <dgm:spPr/>
      <dgm:t>
        <a:bodyPr/>
        <a:lstStyle/>
        <a:p>
          <a:endParaRPr lang="en-US"/>
        </a:p>
      </dgm:t>
    </dgm:pt>
    <dgm:pt modelId="{6D91BB19-017E-4167-91F0-462185666827}">
      <dgm:prSet/>
      <dgm:spPr/>
      <dgm:t>
        <a:bodyPr/>
        <a:lstStyle/>
        <a:p>
          <a:pPr>
            <a:lnSpc>
              <a:spcPct val="100000"/>
            </a:lnSpc>
          </a:pPr>
          <a:r>
            <a:rPr lang="de-DE"/>
            <a:t>Progettazione e applicazione di tecniche ingannevoli per manipolare deliberatamente gli obiettivi umani. </a:t>
          </a:r>
          <a:endParaRPr lang="en-US"/>
        </a:p>
      </dgm:t>
    </dgm:pt>
    <dgm:pt modelId="{857B16CD-0890-479C-A5AB-9C687C53F04E}" type="parTrans" cxnId="{D6F5DB0F-94D0-422A-8EA7-3B6497C5CF94}">
      <dgm:prSet/>
      <dgm:spPr/>
      <dgm:t>
        <a:bodyPr/>
        <a:lstStyle/>
        <a:p>
          <a:endParaRPr lang="en-US"/>
        </a:p>
      </dgm:t>
    </dgm:pt>
    <dgm:pt modelId="{AB23B9A1-E274-4F13-9334-AEB93455B6C3}" type="sibTrans" cxnId="{D6F5DB0F-94D0-422A-8EA7-3B6497C5CF94}">
      <dgm:prSet/>
      <dgm:spPr/>
      <dgm:t>
        <a:bodyPr/>
        <a:lstStyle/>
        <a:p>
          <a:endParaRPr lang="en-US"/>
        </a:p>
      </dgm:t>
    </dgm:pt>
    <dgm:pt modelId="{6D814B17-07E2-407C-B12B-DB72019138BA}">
      <dgm:prSet/>
      <dgm:spPr/>
      <dgm:t>
        <a:bodyPr/>
        <a:lstStyle/>
        <a:p>
          <a:pPr>
            <a:lnSpc>
              <a:spcPct val="100000"/>
            </a:lnSpc>
          </a:pPr>
          <a:r>
            <a:rPr lang="de-DE"/>
            <a:t>Utilizzato principalmente per indurre le vittime a divulgare dati riservati o a compiere azioni che violano i protocolli di sicurezza, infettando inconsapevolmente i sistemi o divulgando informazioni classificate.</a:t>
          </a:r>
          <a:endParaRPr lang="en-US"/>
        </a:p>
      </dgm:t>
    </dgm:pt>
    <dgm:pt modelId="{A7BE1F7D-C64B-4EF2-BC38-2EAA58E6DA25}" type="parTrans" cxnId="{A19EDFCC-2164-490C-9116-725699493BAC}">
      <dgm:prSet/>
      <dgm:spPr/>
      <dgm:t>
        <a:bodyPr/>
        <a:lstStyle/>
        <a:p>
          <a:endParaRPr lang="en-US"/>
        </a:p>
      </dgm:t>
    </dgm:pt>
    <dgm:pt modelId="{06921944-F9A0-444C-B200-1114EAB454D3}" type="sibTrans" cxnId="{A19EDFCC-2164-490C-9116-725699493BAC}">
      <dgm:prSet/>
      <dgm:spPr/>
      <dgm:t>
        <a:bodyPr/>
        <a:lstStyle/>
        <a:p>
          <a:endParaRPr lang="en-US"/>
        </a:p>
      </dgm:t>
    </dgm:pt>
    <dgm:pt modelId="{ABE0E611-0E5D-4D9C-9E57-B492747726A5}">
      <dgm:prSet/>
      <dgm:spPr/>
      <dgm:t>
        <a:bodyPr/>
        <a:lstStyle/>
        <a:p>
          <a:pPr>
            <a:lnSpc>
              <a:spcPct val="100000"/>
            </a:lnSpc>
          </a:pPr>
          <a:r>
            <a:rPr lang="de-DE"/>
            <a:t>Il punto principale nell'applicazione dei vettori di attacco SE è quello di evitare i sistemi CS e la necessità di superare le contromisure tecnologiche.</a:t>
          </a:r>
          <a:endParaRPr lang="en-US"/>
        </a:p>
      </dgm:t>
    </dgm:pt>
    <dgm:pt modelId="{78362328-88F0-4782-B25B-43E1E801492C}" type="parTrans" cxnId="{C1D92874-F613-456A-BA3E-B983D7060590}">
      <dgm:prSet/>
      <dgm:spPr/>
      <dgm:t>
        <a:bodyPr/>
        <a:lstStyle/>
        <a:p>
          <a:endParaRPr lang="en-US"/>
        </a:p>
      </dgm:t>
    </dgm:pt>
    <dgm:pt modelId="{74FCC544-3904-4241-9176-47F10BBCCF0B}" type="sibTrans" cxnId="{C1D92874-F613-456A-BA3E-B983D7060590}">
      <dgm:prSet/>
      <dgm:spPr/>
      <dgm:t>
        <a:bodyPr/>
        <a:lstStyle/>
        <a:p>
          <a:endParaRPr lang="en-US"/>
        </a:p>
      </dgm:t>
    </dgm:pt>
    <dgm:pt modelId="{A4796207-5665-4B39-AD32-4A2A68B0B767}" type="pres">
      <dgm:prSet presAssocID="{9E7B1430-362E-45BD-98C0-60F9130AA2B1}" presName="root" presStyleCnt="0">
        <dgm:presLayoutVars>
          <dgm:dir/>
          <dgm:resizeHandles val="exact"/>
        </dgm:presLayoutVars>
      </dgm:prSet>
      <dgm:spPr/>
    </dgm:pt>
    <dgm:pt modelId="{54F410B9-FE66-45BA-9A37-F1D36A86F237}" type="pres">
      <dgm:prSet presAssocID="{C4BCEA21-CCE0-4EBF-A2E7-6998C04B5C56}" presName="compNode" presStyleCnt="0"/>
      <dgm:spPr/>
    </dgm:pt>
    <dgm:pt modelId="{E225B770-6597-49BB-BA80-9258124AB221}" type="pres">
      <dgm:prSet presAssocID="{C4BCEA21-CCE0-4EBF-A2E7-6998C04B5C56}" presName="bgRect" presStyleLbl="bgShp" presStyleIdx="0" presStyleCnt="4"/>
      <dgm:spPr/>
    </dgm:pt>
    <dgm:pt modelId="{A9815627-088B-460B-A844-0C53A2B8454C}" type="pres">
      <dgm:prSet presAssocID="{C4BCEA21-CCE0-4EBF-A2E7-6998C04B5C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nlock"/>
        </a:ext>
      </dgm:extLst>
    </dgm:pt>
    <dgm:pt modelId="{91517B13-6EC9-4F0F-9FF9-497DA6FBE33F}" type="pres">
      <dgm:prSet presAssocID="{C4BCEA21-CCE0-4EBF-A2E7-6998C04B5C56}" presName="spaceRect" presStyleCnt="0"/>
      <dgm:spPr/>
    </dgm:pt>
    <dgm:pt modelId="{6F3EBBE6-F1AF-46DF-8F42-BBBF4E7683A5}" type="pres">
      <dgm:prSet presAssocID="{C4BCEA21-CCE0-4EBF-A2E7-6998C04B5C56}" presName="parTx" presStyleLbl="revTx" presStyleIdx="0" presStyleCnt="4">
        <dgm:presLayoutVars>
          <dgm:chMax val="0"/>
          <dgm:chPref val="0"/>
        </dgm:presLayoutVars>
      </dgm:prSet>
      <dgm:spPr/>
    </dgm:pt>
    <dgm:pt modelId="{E4AA4A49-08DF-4966-BE31-C468303795C4}" type="pres">
      <dgm:prSet presAssocID="{A2F4B9C6-616C-406A-B276-56E5006C0CA8}" presName="sibTrans" presStyleCnt="0"/>
      <dgm:spPr/>
    </dgm:pt>
    <dgm:pt modelId="{4B7F266A-7839-4F79-9A9D-D90E5D6D9E93}" type="pres">
      <dgm:prSet presAssocID="{6D91BB19-017E-4167-91F0-462185666827}" presName="compNode" presStyleCnt="0"/>
      <dgm:spPr/>
    </dgm:pt>
    <dgm:pt modelId="{4F143ED3-5886-40DF-8BEC-547618A4C517}" type="pres">
      <dgm:prSet presAssocID="{6D91BB19-017E-4167-91F0-462185666827}" presName="bgRect" presStyleLbl="bgShp" presStyleIdx="1" presStyleCnt="4"/>
      <dgm:spPr/>
    </dgm:pt>
    <dgm:pt modelId="{54823B49-9D13-4554-BC8F-6D3A93551670}" type="pres">
      <dgm:prSet presAssocID="{6D91BB19-017E-4167-91F0-46218566682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18FE8FEB-E117-41F8-8969-7D6305365DCA}" type="pres">
      <dgm:prSet presAssocID="{6D91BB19-017E-4167-91F0-462185666827}" presName="spaceRect" presStyleCnt="0"/>
      <dgm:spPr/>
    </dgm:pt>
    <dgm:pt modelId="{FE162653-434B-4364-BAA7-887687F900FC}" type="pres">
      <dgm:prSet presAssocID="{6D91BB19-017E-4167-91F0-462185666827}" presName="parTx" presStyleLbl="revTx" presStyleIdx="1" presStyleCnt="4">
        <dgm:presLayoutVars>
          <dgm:chMax val="0"/>
          <dgm:chPref val="0"/>
        </dgm:presLayoutVars>
      </dgm:prSet>
      <dgm:spPr/>
    </dgm:pt>
    <dgm:pt modelId="{37C2614D-DD99-48D9-AC15-C787BC8E4D93}" type="pres">
      <dgm:prSet presAssocID="{AB23B9A1-E274-4F13-9334-AEB93455B6C3}" presName="sibTrans" presStyleCnt="0"/>
      <dgm:spPr/>
    </dgm:pt>
    <dgm:pt modelId="{CC936948-C7DA-4163-9CB8-62DCF6F12D10}" type="pres">
      <dgm:prSet presAssocID="{6D814B17-07E2-407C-B12B-DB72019138BA}" presName="compNode" presStyleCnt="0"/>
      <dgm:spPr/>
    </dgm:pt>
    <dgm:pt modelId="{B3F123DF-5055-4BE6-893A-E1FE403383A2}" type="pres">
      <dgm:prSet presAssocID="{6D814B17-07E2-407C-B12B-DB72019138BA}" presName="bgRect" presStyleLbl="bgShp" presStyleIdx="2" presStyleCnt="4"/>
      <dgm:spPr/>
    </dgm:pt>
    <dgm:pt modelId="{D1EF065E-CBFC-43A8-8D7D-85F2DEC3D7D7}" type="pres">
      <dgm:prSet presAssocID="{6D814B17-07E2-407C-B12B-DB72019138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nger"/>
        </a:ext>
      </dgm:extLst>
    </dgm:pt>
    <dgm:pt modelId="{618A12A2-2718-4D62-B286-49B9265BDA67}" type="pres">
      <dgm:prSet presAssocID="{6D814B17-07E2-407C-B12B-DB72019138BA}" presName="spaceRect" presStyleCnt="0"/>
      <dgm:spPr/>
    </dgm:pt>
    <dgm:pt modelId="{DB351AD6-55B7-41FE-B463-41DA9728F65C}" type="pres">
      <dgm:prSet presAssocID="{6D814B17-07E2-407C-B12B-DB72019138BA}" presName="parTx" presStyleLbl="revTx" presStyleIdx="2" presStyleCnt="4">
        <dgm:presLayoutVars>
          <dgm:chMax val="0"/>
          <dgm:chPref val="0"/>
        </dgm:presLayoutVars>
      </dgm:prSet>
      <dgm:spPr/>
    </dgm:pt>
    <dgm:pt modelId="{042386B1-005F-4D64-8A2D-23837AF173EE}" type="pres">
      <dgm:prSet presAssocID="{06921944-F9A0-444C-B200-1114EAB454D3}" presName="sibTrans" presStyleCnt="0"/>
      <dgm:spPr/>
    </dgm:pt>
    <dgm:pt modelId="{4C835CEE-4E73-43DD-A82A-F541FC386443}" type="pres">
      <dgm:prSet presAssocID="{ABE0E611-0E5D-4D9C-9E57-B492747726A5}" presName="compNode" presStyleCnt="0"/>
      <dgm:spPr/>
    </dgm:pt>
    <dgm:pt modelId="{414DF2B3-F9A5-4393-B0E8-25C982763AA5}" type="pres">
      <dgm:prSet presAssocID="{ABE0E611-0E5D-4D9C-9E57-B492747726A5}" presName="bgRect" presStyleLbl="bgShp" presStyleIdx="3" presStyleCnt="4"/>
      <dgm:spPr/>
    </dgm:pt>
    <dgm:pt modelId="{CBECE911-F555-4D6B-B63A-F21CCF0A434A}" type="pres">
      <dgm:prSet presAssocID="{ABE0E611-0E5D-4D9C-9E57-B492747726A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C8D7382C-E4AC-43F4-BA95-3B09A50BC1E5}" type="pres">
      <dgm:prSet presAssocID="{ABE0E611-0E5D-4D9C-9E57-B492747726A5}" presName="spaceRect" presStyleCnt="0"/>
      <dgm:spPr/>
    </dgm:pt>
    <dgm:pt modelId="{9B33F561-489F-444F-A244-1188D62ACA49}" type="pres">
      <dgm:prSet presAssocID="{ABE0E611-0E5D-4D9C-9E57-B492747726A5}" presName="parTx" presStyleLbl="revTx" presStyleIdx="3" presStyleCnt="4">
        <dgm:presLayoutVars>
          <dgm:chMax val="0"/>
          <dgm:chPref val="0"/>
        </dgm:presLayoutVars>
      </dgm:prSet>
      <dgm:spPr/>
    </dgm:pt>
  </dgm:ptLst>
  <dgm:cxnLst>
    <dgm:cxn modelId="{D6F5DB0F-94D0-422A-8EA7-3B6497C5CF94}" srcId="{9E7B1430-362E-45BD-98C0-60F9130AA2B1}" destId="{6D91BB19-017E-4167-91F0-462185666827}" srcOrd="1" destOrd="0" parTransId="{857B16CD-0890-479C-A5AB-9C687C53F04E}" sibTransId="{AB23B9A1-E274-4F13-9334-AEB93455B6C3}"/>
    <dgm:cxn modelId="{6AF46140-B26A-4F6B-9EE4-C23FB90C38BF}" type="presOf" srcId="{ABE0E611-0E5D-4D9C-9E57-B492747726A5}" destId="{9B33F561-489F-444F-A244-1188D62ACA49}" srcOrd="0" destOrd="0" presId="urn:microsoft.com/office/officeart/2018/2/layout/IconVerticalSolidList"/>
    <dgm:cxn modelId="{C1D92874-F613-456A-BA3E-B983D7060590}" srcId="{9E7B1430-362E-45BD-98C0-60F9130AA2B1}" destId="{ABE0E611-0E5D-4D9C-9E57-B492747726A5}" srcOrd="3" destOrd="0" parTransId="{78362328-88F0-4782-B25B-43E1E801492C}" sibTransId="{74FCC544-3904-4241-9176-47F10BBCCF0B}"/>
    <dgm:cxn modelId="{23EF5D95-C4E2-4B32-B30F-4D7B7B5F4D02}" type="presOf" srcId="{9E7B1430-362E-45BD-98C0-60F9130AA2B1}" destId="{A4796207-5665-4B39-AD32-4A2A68B0B767}" srcOrd="0" destOrd="0" presId="urn:microsoft.com/office/officeart/2018/2/layout/IconVerticalSolidList"/>
    <dgm:cxn modelId="{E5AA99AF-FC7D-4CF2-B8C8-37141DBFEBD4}" type="presOf" srcId="{6D91BB19-017E-4167-91F0-462185666827}" destId="{FE162653-434B-4364-BAA7-887687F900FC}" srcOrd="0" destOrd="0" presId="urn:microsoft.com/office/officeart/2018/2/layout/IconVerticalSolidList"/>
    <dgm:cxn modelId="{33C1A3AF-A870-4180-939A-26C209F8CD8E}" type="presOf" srcId="{C4BCEA21-CCE0-4EBF-A2E7-6998C04B5C56}" destId="{6F3EBBE6-F1AF-46DF-8F42-BBBF4E7683A5}" srcOrd="0" destOrd="0" presId="urn:microsoft.com/office/officeart/2018/2/layout/IconVerticalSolidList"/>
    <dgm:cxn modelId="{A19EDFCC-2164-490C-9116-725699493BAC}" srcId="{9E7B1430-362E-45BD-98C0-60F9130AA2B1}" destId="{6D814B17-07E2-407C-B12B-DB72019138BA}" srcOrd="2" destOrd="0" parTransId="{A7BE1F7D-C64B-4EF2-BC38-2EAA58E6DA25}" sibTransId="{06921944-F9A0-444C-B200-1114EAB454D3}"/>
    <dgm:cxn modelId="{655E36E0-2BF6-425E-B4F3-6D0E82FCF235}" srcId="{9E7B1430-362E-45BD-98C0-60F9130AA2B1}" destId="{C4BCEA21-CCE0-4EBF-A2E7-6998C04B5C56}" srcOrd="0" destOrd="0" parTransId="{4157FC10-1D69-44BA-ABB4-11ACF7948166}" sibTransId="{A2F4B9C6-616C-406A-B276-56E5006C0CA8}"/>
    <dgm:cxn modelId="{5F95A0EC-9055-4B64-B5F1-7609431B1FA5}" type="presOf" srcId="{6D814B17-07E2-407C-B12B-DB72019138BA}" destId="{DB351AD6-55B7-41FE-B463-41DA9728F65C}" srcOrd="0" destOrd="0" presId="urn:microsoft.com/office/officeart/2018/2/layout/IconVerticalSolidList"/>
    <dgm:cxn modelId="{17E6433A-3F1A-4FF9-BAE9-8A23F6898CF8}" type="presParOf" srcId="{A4796207-5665-4B39-AD32-4A2A68B0B767}" destId="{54F410B9-FE66-45BA-9A37-F1D36A86F237}" srcOrd="0" destOrd="0" presId="urn:microsoft.com/office/officeart/2018/2/layout/IconVerticalSolidList"/>
    <dgm:cxn modelId="{2C5FCA6E-AB23-4533-884A-7CCEE9DBB246}" type="presParOf" srcId="{54F410B9-FE66-45BA-9A37-F1D36A86F237}" destId="{E225B770-6597-49BB-BA80-9258124AB221}" srcOrd="0" destOrd="0" presId="urn:microsoft.com/office/officeart/2018/2/layout/IconVerticalSolidList"/>
    <dgm:cxn modelId="{527EF016-A034-4D09-95CF-004D103E8565}" type="presParOf" srcId="{54F410B9-FE66-45BA-9A37-F1D36A86F237}" destId="{A9815627-088B-460B-A844-0C53A2B8454C}" srcOrd="1" destOrd="0" presId="urn:microsoft.com/office/officeart/2018/2/layout/IconVerticalSolidList"/>
    <dgm:cxn modelId="{242C57E9-983F-4A9E-8911-40F6A002A350}" type="presParOf" srcId="{54F410B9-FE66-45BA-9A37-F1D36A86F237}" destId="{91517B13-6EC9-4F0F-9FF9-497DA6FBE33F}" srcOrd="2" destOrd="0" presId="urn:microsoft.com/office/officeart/2018/2/layout/IconVerticalSolidList"/>
    <dgm:cxn modelId="{2C50412D-2F40-4235-BE25-80282D974D1D}" type="presParOf" srcId="{54F410B9-FE66-45BA-9A37-F1D36A86F237}" destId="{6F3EBBE6-F1AF-46DF-8F42-BBBF4E7683A5}" srcOrd="3" destOrd="0" presId="urn:microsoft.com/office/officeart/2018/2/layout/IconVerticalSolidList"/>
    <dgm:cxn modelId="{679FD76A-907B-404F-AEBD-D16EB82A276E}" type="presParOf" srcId="{A4796207-5665-4B39-AD32-4A2A68B0B767}" destId="{E4AA4A49-08DF-4966-BE31-C468303795C4}" srcOrd="1" destOrd="0" presId="urn:microsoft.com/office/officeart/2018/2/layout/IconVerticalSolidList"/>
    <dgm:cxn modelId="{C23C0A0C-6F00-4644-84B2-5A63B0AF9271}" type="presParOf" srcId="{A4796207-5665-4B39-AD32-4A2A68B0B767}" destId="{4B7F266A-7839-4F79-9A9D-D90E5D6D9E93}" srcOrd="2" destOrd="0" presId="urn:microsoft.com/office/officeart/2018/2/layout/IconVerticalSolidList"/>
    <dgm:cxn modelId="{DB691E2B-ECB3-4D0F-A609-7BDE585DFCCC}" type="presParOf" srcId="{4B7F266A-7839-4F79-9A9D-D90E5D6D9E93}" destId="{4F143ED3-5886-40DF-8BEC-547618A4C517}" srcOrd="0" destOrd="0" presId="urn:microsoft.com/office/officeart/2018/2/layout/IconVerticalSolidList"/>
    <dgm:cxn modelId="{9AB926C2-21F1-4B0F-A0E1-5C518AE53E0B}" type="presParOf" srcId="{4B7F266A-7839-4F79-9A9D-D90E5D6D9E93}" destId="{54823B49-9D13-4554-BC8F-6D3A93551670}" srcOrd="1" destOrd="0" presId="urn:microsoft.com/office/officeart/2018/2/layout/IconVerticalSolidList"/>
    <dgm:cxn modelId="{D127B9BD-BE04-4BF5-B466-2D95AF867515}" type="presParOf" srcId="{4B7F266A-7839-4F79-9A9D-D90E5D6D9E93}" destId="{18FE8FEB-E117-41F8-8969-7D6305365DCA}" srcOrd="2" destOrd="0" presId="urn:microsoft.com/office/officeart/2018/2/layout/IconVerticalSolidList"/>
    <dgm:cxn modelId="{8FA3E59A-03C4-4699-A2E4-250312A15B48}" type="presParOf" srcId="{4B7F266A-7839-4F79-9A9D-D90E5D6D9E93}" destId="{FE162653-434B-4364-BAA7-887687F900FC}" srcOrd="3" destOrd="0" presId="urn:microsoft.com/office/officeart/2018/2/layout/IconVerticalSolidList"/>
    <dgm:cxn modelId="{549B7CF4-9FA6-45EE-AD5A-3EC8DC834A78}" type="presParOf" srcId="{A4796207-5665-4B39-AD32-4A2A68B0B767}" destId="{37C2614D-DD99-48D9-AC15-C787BC8E4D93}" srcOrd="3" destOrd="0" presId="urn:microsoft.com/office/officeart/2018/2/layout/IconVerticalSolidList"/>
    <dgm:cxn modelId="{96719DC7-0FAD-4933-98DE-6DBC41DCAA41}" type="presParOf" srcId="{A4796207-5665-4B39-AD32-4A2A68B0B767}" destId="{CC936948-C7DA-4163-9CB8-62DCF6F12D10}" srcOrd="4" destOrd="0" presId="urn:microsoft.com/office/officeart/2018/2/layout/IconVerticalSolidList"/>
    <dgm:cxn modelId="{10326D6E-B178-496E-8091-7553D970F01C}" type="presParOf" srcId="{CC936948-C7DA-4163-9CB8-62DCF6F12D10}" destId="{B3F123DF-5055-4BE6-893A-E1FE403383A2}" srcOrd="0" destOrd="0" presId="urn:microsoft.com/office/officeart/2018/2/layout/IconVerticalSolidList"/>
    <dgm:cxn modelId="{E9ABEC2E-B46E-46A4-8ABB-E33A17D4A51D}" type="presParOf" srcId="{CC936948-C7DA-4163-9CB8-62DCF6F12D10}" destId="{D1EF065E-CBFC-43A8-8D7D-85F2DEC3D7D7}" srcOrd="1" destOrd="0" presId="urn:microsoft.com/office/officeart/2018/2/layout/IconVerticalSolidList"/>
    <dgm:cxn modelId="{308F02F6-B92C-4709-9A67-8BAD031CB09F}" type="presParOf" srcId="{CC936948-C7DA-4163-9CB8-62DCF6F12D10}" destId="{618A12A2-2718-4D62-B286-49B9265BDA67}" srcOrd="2" destOrd="0" presId="urn:microsoft.com/office/officeart/2018/2/layout/IconVerticalSolidList"/>
    <dgm:cxn modelId="{184D6AD3-9B8B-43D7-8650-C5D807E9461E}" type="presParOf" srcId="{CC936948-C7DA-4163-9CB8-62DCF6F12D10}" destId="{DB351AD6-55B7-41FE-B463-41DA9728F65C}" srcOrd="3" destOrd="0" presId="urn:microsoft.com/office/officeart/2018/2/layout/IconVerticalSolidList"/>
    <dgm:cxn modelId="{122F4D70-3ABE-45B4-A8A3-39049426D540}" type="presParOf" srcId="{A4796207-5665-4B39-AD32-4A2A68B0B767}" destId="{042386B1-005F-4D64-8A2D-23837AF173EE}" srcOrd="5" destOrd="0" presId="urn:microsoft.com/office/officeart/2018/2/layout/IconVerticalSolidList"/>
    <dgm:cxn modelId="{1AE6240F-8440-4122-8BB7-9A04559819DC}" type="presParOf" srcId="{A4796207-5665-4B39-AD32-4A2A68B0B767}" destId="{4C835CEE-4E73-43DD-A82A-F541FC386443}" srcOrd="6" destOrd="0" presId="urn:microsoft.com/office/officeart/2018/2/layout/IconVerticalSolidList"/>
    <dgm:cxn modelId="{3046665F-8FD6-4B96-87DC-5AE8564F5457}" type="presParOf" srcId="{4C835CEE-4E73-43DD-A82A-F541FC386443}" destId="{414DF2B3-F9A5-4393-B0E8-25C982763AA5}" srcOrd="0" destOrd="0" presId="urn:microsoft.com/office/officeart/2018/2/layout/IconVerticalSolidList"/>
    <dgm:cxn modelId="{95DD31F4-1D05-417E-AC56-C3B4A055C5EF}" type="presParOf" srcId="{4C835CEE-4E73-43DD-A82A-F541FC386443}" destId="{CBECE911-F555-4D6B-B63A-F21CCF0A434A}" srcOrd="1" destOrd="0" presId="urn:microsoft.com/office/officeart/2018/2/layout/IconVerticalSolidList"/>
    <dgm:cxn modelId="{9B0CCFA7-B272-4809-BEF8-330BBE6972B8}" type="presParOf" srcId="{4C835CEE-4E73-43DD-A82A-F541FC386443}" destId="{C8D7382C-E4AC-43F4-BA95-3B09A50BC1E5}" srcOrd="2" destOrd="0" presId="urn:microsoft.com/office/officeart/2018/2/layout/IconVerticalSolidList"/>
    <dgm:cxn modelId="{3BE559E1-4ECF-482F-B6BA-405719CDB93F}" type="presParOf" srcId="{4C835CEE-4E73-43DD-A82A-F541FC386443}" destId="{9B33F561-489F-444F-A244-1188D62ACA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0EDE805A-C299-4593-B43B-9CF325D1C039}"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54A3985D-F220-414E-B0B0-FF1002AB9F70}">
      <dgm:prSet/>
      <dgm:spPr/>
      <dgm:t>
        <a:bodyPr/>
        <a:lstStyle/>
        <a:p>
          <a:r>
            <a:rPr lang="de-DE"/>
            <a:t>Caccia: </a:t>
          </a:r>
          <a:endParaRPr lang="en-US"/>
        </a:p>
      </dgm:t>
    </dgm:pt>
    <dgm:pt modelId="{67123981-0A3B-4137-956E-24CA60C0C9D5}" type="parTrans" cxnId="{34D452AC-88CF-4327-909E-AC421702885E}">
      <dgm:prSet/>
      <dgm:spPr/>
      <dgm:t>
        <a:bodyPr/>
        <a:lstStyle/>
        <a:p>
          <a:endParaRPr lang="en-US"/>
        </a:p>
      </dgm:t>
    </dgm:pt>
    <dgm:pt modelId="{DC1588E7-BFEF-4469-A2AF-86A7D9EF8B14}" type="sibTrans" cxnId="{34D452AC-88CF-4327-909E-AC421702885E}">
      <dgm:prSet/>
      <dgm:spPr/>
      <dgm:t>
        <a:bodyPr/>
        <a:lstStyle/>
        <a:p>
          <a:endParaRPr lang="en-US"/>
        </a:p>
      </dgm:t>
    </dgm:pt>
    <dgm:pt modelId="{B52EF515-AD5B-4AA4-9C52-3B864E5F1C08}">
      <dgm:prSet/>
      <dgm:spPr/>
      <dgm:t>
        <a:bodyPr/>
        <a:lstStyle/>
        <a:p>
          <a:r>
            <a:rPr lang="de-DE"/>
            <a:t>Eseguire attacchi SE con un'interazione minima con il bersaglio.</a:t>
          </a:r>
          <a:endParaRPr lang="en-US"/>
        </a:p>
      </dgm:t>
    </dgm:pt>
    <dgm:pt modelId="{1DAC9BA0-71B5-4F08-AF8E-DBE0E53545E5}" type="parTrans" cxnId="{98719944-615D-46EC-9238-14D1625075A8}">
      <dgm:prSet/>
      <dgm:spPr/>
      <dgm:t>
        <a:bodyPr/>
        <a:lstStyle/>
        <a:p>
          <a:endParaRPr lang="en-US"/>
        </a:p>
      </dgm:t>
    </dgm:pt>
    <dgm:pt modelId="{9346133B-A34E-46B0-8B95-AC0617749FE1}" type="sibTrans" cxnId="{98719944-615D-46EC-9238-14D1625075A8}">
      <dgm:prSet/>
      <dgm:spPr/>
      <dgm:t>
        <a:bodyPr/>
        <a:lstStyle/>
        <a:p>
          <a:endParaRPr lang="en-US"/>
        </a:p>
      </dgm:t>
    </dgm:pt>
    <dgm:pt modelId="{F0B47A24-299E-433C-851C-5BC7131432FE}">
      <dgm:prSet/>
      <dgm:spPr/>
      <dgm:t>
        <a:bodyPr/>
        <a:lstStyle/>
        <a:p>
          <a:r>
            <a:rPr lang="de-DE"/>
            <a:t>Una volta raggiunto l'obiettivo, la comunicazione verrà interrotta.</a:t>
          </a:r>
          <a:endParaRPr lang="en-US"/>
        </a:p>
      </dgm:t>
    </dgm:pt>
    <dgm:pt modelId="{B4F33556-5A76-457F-98A3-D4C5992933B4}" type="parTrans" cxnId="{A9D2E2A8-42CB-448A-8837-23A1B428677E}">
      <dgm:prSet/>
      <dgm:spPr/>
      <dgm:t>
        <a:bodyPr/>
        <a:lstStyle/>
        <a:p>
          <a:endParaRPr lang="en-US"/>
        </a:p>
      </dgm:t>
    </dgm:pt>
    <dgm:pt modelId="{053C8B4D-8215-4085-A556-B48AF498E52B}" type="sibTrans" cxnId="{A9D2E2A8-42CB-448A-8837-23A1B428677E}">
      <dgm:prSet/>
      <dgm:spPr/>
      <dgm:t>
        <a:bodyPr/>
        <a:lstStyle/>
        <a:p>
          <a:endParaRPr lang="en-US"/>
        </a:p>
      </dgm:t>
    </dgm:pt>
    <dgm:pt modelId="{3ECAB477-883B-4DD6-A5D4-6AE3EB9522F6}">
      <dgm:prSet/>
      <dgm:spPr/>
      <dgm:t>
        <a:bodyPr/>
        <a:lstStyle/>
        <a:p>
          <a:r>
            <a:rPr lang="de-DE"/>
            <a:t>Metodologia più comune</a:t>
          </a:r>
          <a:br>
            <a:rPr lang="de-DE"/>
          </a:br>
          <a:endParaRPr lang="en-US"/>
        </a:p>
      </dgm:t>
    </dgm:pt>
    <dgm:pt modelId="{08B5CA18-F0F4-4798-9FD7-ADA34CB8E55B}" type="parTrans" cxnId="{24643002-95C4-4686-B0C1-07F1697CC99A}">
      <dgm:prSet/>
      <dgm:spPr/>
      <dgm:t>
        <a:bodyPr/>
        <a:lstStyle/>
        <a:p>
          <a:endParaRPr lang="en-US"/>
        </a:p>
      </dgm:t>
    </dgm:pt>
    <dgm:pt modelId="{DA2F0981-27BF-4BED-AB08-93AEA40B212D}" type="sibTrans" cxnId="{24643002-95C4-4686-B0C1-07F1697CC99A}">
      <dgm:prSet/>
      <dgm:spPr/>
      <dgm:t>
        <a:bodyPr/>
        <a:lstStyle/>
        <a:p>
          <a:endParaRPr lang="en-US"/>
        </a:p>
      </dgm:t>
    </dgm:pt>
    <dgm:pt modelId="{028B89DD-042D-4D96-B78F-7BAAAF1E6FF6}">
      <dgm:prSet/>
      <dgm:spPr/>
      <dgm:t>
        <a:bodyPr/>
        <a:lstStyle/>
        <a:p>
          <a:r>
            <a:rPr lang="de-DE"/>
            <a:t>Coltivazione:</a:t>
          </a:r>
          <a:endParaRPr lang="en-US"/>
        </a:p>
      </dgm:t>
    </dgm:pt>
    <dgm:pt modelId="{57826BD1-176E-4579-8B24-5CE56B4907C2}" type="parTrans" cxnId="{64E10059-B6C8-4F0E-8896-DC47358BAF83}">
      <dgm:prSet/>
      <dgm:spPr/>
      <dgm:t>
        <a:bodyPr/>
        <a:lstStyle/>
        <a:p>
          <a:endParaRPr lang="en-US"/>
        </a:p>
      </dgm:t>
    </dgm:pt>
    <dgm:pt modelId="{CD4BCC7D-9C91-4951-BFD0-76974FBFC832}" type="sibTrans" cxnId="{64E10059-B6C8-4F0E-8896-DC47358BAF83}">
      <dgm:prSet/>
      <dgm:spPr/>
      <dgm:t>
        <a:bodyPr/>
        <a:lstStyle/>
        <a:p>
          <a:endParaRPr lang="en-US"/>
        </a:p>
      </dgm:t>
    </dgm:pt>
    <dgm:pt modelId="{93DDE0BB-ABE8-420E-B901-53CDAFAA60EA}">
      <dgm:prSet/>
      <dgm:spPr/>
      <dgm:t>
        <a:bodyPr/>
        <a:lstStyle/>
        <a:p>
          <a:r>
            <a:rPr lang="de-DE"/>
            <a:t>Stabilire una relazione con la vittima al fine di estrarre informazioni per un periodo di tempo più lungo. </a:t>
          </a:r>
          <a:endParaRPr lang="en-US"/>
        </a:p>
      </dgm:t>
    </dgm:pt>
    <dgm:pt modelId="{91876BBC-24DE-4B62-860F-2522EC7F27E8}" type="parTrans" cxnId="{B20999F9-E2C0-44CA-AF70-18EC5DD6096D}">
      <dgm:prSet/>
      <dgm:spPr/>
      <dgm:t>
        <a:bodyPr/>
        <a:lstStyle/>
        <a:p>
          <a:endParaRPr lang="en-US"/>
        </a:p>
      </dgm:t>
    </dgm:pt>
    <dgm:pt modelId="{3C72153A-4EF8-4A5F-BDD7-7A3855B56B07}" type="sibTrans" cxnId="{B20999F9-E2C0-44CA-AF70-18EC5DD6096D}">
      <dgm:prSet/>
      <dgm:spPr/>
      <dgm:t>
        <a:bodyPr/>
        <a:lstStyle/>
        <a:p>
          <a:endParaRPr lang="en-US"/>
        </a:p>
      </dgm:t>
    </dgm:pt>
    <dgm:pt modelId="{8F126994-1135-4E23-8C2D-68352DBAADC4}">
      <dgm:prSet/>
      <dgm:spPr/>
      <dgm:t>
        <a:bodyPr/>
        <a:lstStyle/>
        <a:p>
          <a:r>
            <a:rPr lang="de-DE"/>
            <a:t>Conquistare la fiducia personale (non la generica fiducia umana di base).</a:t>
          </a:r>
          <a:endParaRPr lang="en-US"/>
        </a:p>
      </dgm:t>
    </dgm:pt>
    <dgm:pt modelId="{336764CC-80FF-4B4D-9B00-DBACBD21AB76}" type="parTrans" cxnId="{A5605C6C-B444-41BE-BCED-9B81258D5E4B}">
      <dgm:prSet/>
      <dgm:spPr/>
      <dgm:t>
        <a:bodyPr/>
        <a:lstStyle/>
        <a:p>
          <a:endParaRPr lang="en-US"/>
        </a:p>
      </dgm:t>
    </dgm:pt>
    <dgm:pt modelId="{C8D27BD9-89A1-4555-8651-9357A36670EF}" type="sibTrans" cxnId="{A5605C6C-B444-41BE-BCED-9B81258D5E4B}">
      <dgm:prSet/>
      <dgm:spPr/>
      <dgm:t>
        <a:bodyPr/>
        <a:lstStyle/>
        <a:p>
          <a:endParaRPr lang="en-US"/>
        </a:p>
      </dgm:t>
    </dgm:pt>
    <dgm:pt modelId="{E897A5AC-D754-4EE2-83A3-319E05164F2B}">
      <dgm:prSet/>
      <dgm:spPr/>
      <dgm:t>
        <a:bodyPr/>
        <a:lstStyle/>
        <a:p>
          <a:r>
            <a:rPr lang="de-DE"/>
            <a:t>Il rischio aumenta per entrambe le parti durante il processo.</a:t>
          </a:r>
          <a:endParaRPr lang="en-US"/>
        </a:p>
      </dgm:t>
    </dgm:pt>
    <dgm:pt modelId="{14697182-3C45-443A-85F7-DD757060073B}" type="parTrans" cxnId="{F445539A-7A0B-4C26-AA10-C6C28BC8857C}">
      <dgm:prSet/>
      <dgm:spPr/>
      <dgm:t>
        <a:bodyPr/>
        <a:lstStyle/>
        <a:p>
          <a:endParaRPr lang="en-US"/>
        </a:p>
      </dgm:t>
    </dgm:pt>
    <dgm:pt modelId="{802DDB67-8E27-40D0-ABC7-7A4B6B1A5289}" type="sibTrans" cxnId="{F445539A-7A0B-4C26-AA10-C6C28BC8857C}">
      <dgm:prSet/>
      <dgm:spPr/>
      <dgm:t>
        <a:bodyPr/>
        <a:lstStyle/>
        <a:p>
          <a:endParaRPr lang="en-US"/>
        </a:p>
      </dgm:t>
    </dgm:pt>
    <dgm:pt modelId="{C532D301-4D7E-4563-A914-DDD833110A6E}">
      <dgm:prSet/>
      <dgm:spPr/>
      <dgm:t>
        <a:bodyPr/>
        <a:lstStyle/>
        <a:p>
          <a:r>
            <a:rPr lang="de-DE"/>
            <a:t>Meno frequente.</a:t>
          </a:r>
          <a:endParaRPr lang="en-US"/>
        </a:p>
      </dgm:t>
    </dgm:pt>
    <dgm:pt modelId="{AD84E837-0CE0-4CAB-9C48-EDF83E86A210}" type="parTrans" cxnId="{B7EC346C-860C-4D3D-A2F6-61769360349D}">
      <dgm:prSet/>
      <dgm:spPr/>
      <dgm:t>
        <a:bodyPr/>
        <a:lstStyle/>
        <a:p>
          <a:endParaRPr lang="en-US"/>
        </a:p>
      </dgm:t>
    </dgm:pt>
    <dgm:pt modelId="{46011DB3-FD94-4658-B45F-8A515FA5EFE8}" type="sibTrans" cxnId="{B7EC346C-860C-4D3D-A2F6-61769360349D}">
      <dgm:prSet/>
      <dgm:spPr/>
      <dgm:t>
        <a:bodyPr/>
        <a:lstStyle/>
        <a:p>
          <a:endParaRPr lang="en-US"/>
        </a:p>
      </dgm:t>
    </dgm:pt>
    <dgm:pt modelId="{C343CC8B-4242-4CDF-8D48-7A9864752DBC}" type="pres">
      <dgm:prSet presAssocID="{0EDE805A-C299-4593-B43B-9CF325D1C039}" presName="linear" presStyleCnt="0">
        <dgm:presLayoutVars>
          <dgm:dir/>
          <dgm:animLvl val="lvl"/>
          <dgm:resizeHandles val="exact"/>
        </dgm:presLayoutVars>
      </dgm:prSet>
      <dgm:spPr/>
    </dgm:pt>
    <dgm:pt modelId="{1D8C95DE-36AE-42B0-884D-455C36C49D35}" type="pres">
      <dgm:prSet presAssocID="{54A3985D-F220-414E-B0B0-FF1002AB9F70}" presName="parentLin" presStyleCnt="0"/>
      <dgm:spPr/>
    </dgm:pt>
    <dgm:pt modelId="{B9B416BB-C435-4228-AF5A-F63ED7173CEE}" type="pres">
      <dgm:prSet presAssocID="{54A3985D-F220-414E-B0B0-FF1002AB9F70}" presName="parentLeftMargin" presStyleLbl="node1" presStyleIdx="0" presStyleCnt="2"/>
      <dgm:spPr/>
    </dgm:pt>
    <dgm:pt modelId="{B01B0180-DAA5-4B28-AAAB-258F7939FAFB}" type="pres">
      <dgm:prSet presAssocID="{54A3985D-F220-414E-B0B0-FF1002AB9F70}" presName="parentText" presStyleLbl="node1" presStyleIdx="0" presStyleCnt="2">
        <dgm:presLayoutVars>
          <dgm:chMax val="0"/>
          <dgm:bulletEnabled val="1"/>
        </dgm:presLayoutVars>
      </dgm:prSet>
      <dgm:spPr/>
    </dgm:pt>
    <dgm:pt modelId="{9CEDDB0B-5E04-4602-B5ED-4E87B783C929}" type="pres">
      <dgm:prSet presAssocID="{54A3985D-F220-414E-B0B0-FF1002AB9F70}" presName="negativeSpace" presStyleCnt="0"/>
      <dgm:spPr/>
    </dgm:pt>
    <dgm:pt modelId="{FD72CE84-2978-4037-B2D0-58EEFF595F18}" type="pres">
      <dgm:prSet presAssocID="{54A3985D-F220-414E-B0B0-FF1002AB9F70}" presName="childText" presStyleLbl="conFgAcc1" presStyleIdx="0" presStyleCnt="2">
        <dgm:presLayoutVars>
          <dgm:bulletEnabled val="1"/>
        </dgm:presLayoutVars>
      </dgm:prSet>
      <dgm:spPr/>
    </dgm:pt>
    <dgm:pt modelId="{4F90BE3E-69C5-4AC8-A609-09F4882EA795}" type="pres">
      <dgm:prSet presAssocID="{DC1588E7-BFEF-4469-A2AF-86A7D9EF8B14}" presName="spaceBetweenRectangles" presStyleCnt="0"/>
      <dgm:spPr/>
    </dgm:pt>
    <dgm:pt modelId="{A7E9586B-CA12-4CF2-B239-9D7E674AFF5D}" type="pres">
      <dgm:prSet presAssocID="{028B89DD-042D-4D96-B78F-7BAAAF1E6FF6}" presName="parentLin" presStyleCnt="0"/>
      <dgm:spPr/>
    </dgm:pt>
    <dgm:pt modelId="{95CF28B2-C546-4426-A8B6-19A9B2E53326}" type="pres">
      <dgm:prSet presAssocID="{028B89DD-042D-4D96-B78F-7BAAAF1E6FF6}" presName="parentLeftMargin" presStyleLbl="node1" presStyleIdx="0" presStyleCnt="2"/>
      <dgm:spPr/>
    </dgm:pt>
    <dgm:pt modelId="{84DBD3BD-EA44-460E-9071-B4E0EF3731C5}" type="pres">
      <dgm:prSet presAssocID="{028B89DD-042D-4D96-B78F-7BAAAF1E6FF6}" presName="parentText" presStyleLbl="node1" presStyleIdx="1" presStyleCnt="2">
        <dgm:presLayoutVars>
          <dgm:chMax val="0"/>
          <dgm:bulletEnabled val="1"/>
        </dgm:presLayoutVars>
      </dgm:prSet>
      <dgm:spPr/>
    </dgm:pt>
    <dgm:pt modelId="{E0A289DF-3B54-4199-B8B4-48AF3E40AA6B}" type="pres">
      <dgm:prSet presAssocID="{028B89DD-042D-4D96-B78F-7BAAAF1E6FF6}" presName="negativeSpace" presStyleCnt="0"/>
      <dgm:spPr/>
    </dgm:pt>
    <dgm:pt modelId="{A3A41136-6571-4B08-B1D0-00501E502471}" type="pres">
      <dgm:prSet presAssocID="{028B89DD-042D-4D96-B78F-7BAAAF1E6FF6}" presName="childText" presStyleLbl="conFgAcc1" presStyleIdx="1" presStyleCnt="2">
        <dgm:presLayoutVars>
          <dgm:bulletEnabled val="1"/>
        </dgm:presLayoutVars>
      </dgm:prSet>
      <dgm:spPr/>
    </dgm:pt>
  </dgm:ptLst>
  <dgm:cxnLst>
    <dgm:cxn modelId="{24643002-95C4-4686-B0C1-07F1697CC99A}" srcId="{54A3985D-F220-414E-B0B0-FF1002AB9F70}" destId="{3ECAB477-883B-4DD6-A5D4-6AE3EB9522F6}" srcOrd="2" destOrd="0" parTransId="{08B5CA18-F0F4-4798-9FD7-ADA34CB8E55B}" sibTransId="{DA2F0981-27BF-4BED-AB08-93AEA40B212D}"/>
    <dgm:cxn modelId="{89758724-9155-4304-9031-9D9ACF05414B}" type="presOf" srcId="{3ECAB477-883B-4DD6-A5D4-6AE3EB9522F6}" destId="{FD72CE84-2978-4037-B2D0-58EEFF595F18}" srcOrd="0" destOrd="2" presId="urn:microsoft.com/office/officeart/2005/8/layout/list1"/>
    <dgm:cxn modelId="{1F3BF035-6781-46C1-90F5-4A2C2D9F537E}" type="presOf" srcId="{028B89DD-042D-4D96-B78F-7BAAAF1E6FF6}" destId="{84DBD3BD-EA44-460E-9071-B4E0EF3731C5}" srcOrd="1" destOrd="0" presId="urn:microsoft.com/office/officeart/2005/8/layout/list1"/>
    <dgm:cxn modelId="{902D2C61-1A45-48A7-B168-1BC0F7368904}" type="presOf" srcId="{F0B47A24-299E-433C-851C-5BC7131432FE}" destId="{FD72CE84-2978-4037-B2D0-58EEFF595F18}" srcOrd="0" destOrd="1" presId="urn:microsoft.com/office/officeart/2005/8/layout/list1"/>
    <dgm:cxn modelId="{98719944-615D-46EC-9238-14D1625075A8}" srcId="{54A3985D-F220-414E-B0B0-FF1002AB9F70}" destId="{B52EF515-AD5B-4AA4-9C52-3B864E5F1C08}" srcOrd="0" destOrd="0" parTransId="{1DAC9BA0-71B5-4F08-AF8E-DBE0E53545E5}" sibTransId="{9346133B-A34E-46B0-8B95-AC0617749FE1}"/>
    <dgm:cxn modelId="{7C5B3F45-43D1-4E08-8733-D40FF506DA36}" type="presOf" srcId="{0EDE805A-C299-4593-B43B-9CF325D1C039}" destId="{C343CC8B-4242-4CDF-8D48-7A9864752DBC}" srcOrd="0" destOrd="0" presId="urn:microsoft.com/office/officeart/2005/8/layout/list1"/>
    <dgm:cxn modelId="{F7ABCC4B-B030-4759-A2AC-B625569EBB9C}" type="presOf" srcId="{54A3985D-F220-414E-B0B0-FF1002AB9F70}" destId="{B9B416BB-C435-4228-AF5A-F63ED7173CEE}" srcOrd="0" destOrd="0" presId="urn:microsoft.com/office/officeart/2005/8/layout/list1"/>
    <dgm:cxn modelId="{B7EC346C-860C-4D3D-A2F6-61769360349D}" srcId="{028B89DD-042D-4D96-B78F-7BAAAF1E6FF6}" destId="{C532D301-4D7E-4563-A914-DDD833110A6E}" srcOrd="3" destOrd="0" parTransId="{AD84E837-0CE0-4CAB-9C48-EDF83E86A210}" sibTransId="{46011DB3-FD94-4658-B45F-8A515FA5EFE8}"/>
    <dgm:cxn modelId="{A5605C6C-B444-41BE-BCED-9B81258D5E4B}" srcId="{028B89DD-042D-4D96-B78F-7BAAAF1E6FF6}" destId="{8F126994-1135-4E23-8C2D-68352DBAADC4}" srcOrd="1" destOrd="0" parTransId="{336764CC-80FF-4B4D-9B00-DBACBD21AB76}" sibTransId="{C8D27BD9-89A1-4555-8651-9357A36670EF}"/>
    <dgm:cxn modelId="{741EE26F-3739-409F-814F-FC414E5A1B42}" type="presOf" srcId="{028B89DD-042D-4D96-B78F-7BAAAF1E6FF6}" destId="{95CF28B2-C546-4426-A8B6-19A9B2E53326}" srcOrd="0" destOrd="0" presId="urn:microsoft.com/office/officeart/2005/8/layout/list1"/>
    <dgm:cxn modelId="{1F1BC675-5A11-4275-92BF-32864E101C9B}" type="presOf" srcId="{93DDE0BB-ABE8-420E-B901-53CDAFAA60EA}" destId="{A3A41136-6571-4B08-B1D0-00501E502471}" srcOrd="0" destOrd="0" presId="urn:microsoft.com/office/officeart/2005/8/layout/list1"/>
    <dgm:cxn modelId="{64E10059-B6C8-4F0E-8896-DC47358BAF83}" srcId="{0EDE805A-C299-4593-B43B-9CF325D1C039}" destId="{028B89DD-042D-4D96-B78F-7BAAAF1E6FF6}" srcOrd="1" destOrd="0" parTransId="{57826BD1-176E-4579-8B24-5CE56B4907C2}" sibTransId="{CD4BCC7D-9C91-4951-BFD0-76974FBFC832}"/>
    <dgm:cxn modelId="{D84D9B85-C1A9-458F-A067-DE2E8EB0EE2D}" type="presOf" srcId="{C532D301-4D7E-4563-A914-DDD833110A6E}" destId="{A3A41136-6571-4B08-B1D0-00501E502471}" srcOrd="0" destOrd="3" presId="urn:microsoft.com/office/officeart/2005/8/layout/list1"/>
    <dgm:cxn modelId="{F445539A-7A0B-4C26-AA10-C6C28BC8857C}" srcId="{028B89DD-042D-4D96-B78F-7BAAAF1E6FF6}" destId="{E897A5AC-D754-4EE2-83A3-319E05164F2B}" srcOrd="2" destOrd="0" parTransId="{14697182-3C45-443A-85F7-DD757060073B}" sibTransId="{802DDB67-8E27-40D0-ABC7-7A4B6B1A5289}"/>
    <dgm:cxn modelId="{A9D2E2A8-42CB-448A-8837-23A1B428677E}" srcId="{54A3985D-F220-414E-B0B0-FF1002AB9F70}" destId="{F0B47A24-299E-433C-851C-5BC7131432FE}" srcOrd="1" destOrd="0" parTransId="{B4F33556-5A76-457F-98A3-D4C5992933B4}" sibTransId="{053C8B4D-8215-4085-A556-B48AF498E52B}"/>
    <dgm:cxn modelId="{B04CD5AB-2743-4437-8E32-94EF7A8BD1D3}" type="presOf" srcId="{B52EF515-AD5B-4AA4-9C52-3B864E5F1C08}" destId="{FD72CE84-2978-4037-B2D0-58EEFF595F18}" srcOrd="0" destOrd="0" presId="urn:microsoft.com/office/officeart/2005/8/layout/list1"/>
    <dgm:cxn modelId="{34D452AC-88CF-4327-909E-AC421702885E}" srcId="{0EDE805A-C299-4593-B43B-9CF325D1C039}" destId="{54A3985D-F220-414E-B0B0-FF1002AB9F70}" srcOrd="0" destOrd="0" parTransId="{67123981-0A3B-4137-956E-24CA60C0C9D5}" sibTransId="{DC1588E7-BFEF-4469-A2AF-86A7D9EF8B14}"/>
    <dgm:cxn modelId="{D58002B6-90D8-4ECE-AD71-C381309C4A46}" type="presOf" srcId="{8F126994-1135-4E23-8C2D-68352DBAADC4}" destId="{A3A41136-6571-4B08-B1D0-00501E502471}" srcOrd="0" destOrd="1" presId="urn:microsoft.com/office/officeart/2005/8/layout/list1"/>
    <dgm:cxn modelId="{AEAFF7C9-CAD4-49AC-8E71-F292F179C7E5}" type="presOf" srcId="{54A3985D-F220-414E-B0B0-FF1002AB9F70}" destId="{B01B0180-DAA5-4B28-AAAB-258F7939FAFB}" srcOrd="1" destOrd="0" presId="urn:microsoft.com/office/officeart/2005/8/layout/list1"/>
    <dgm:cxn modelId="{1A60E8EF-DF18-4CD3-AD35-AC1448595720}" type="presOf" srcId="{E897A5AC-D754-4EE2-83A3-319E05164F2B}" destId="{A3A41136-6571-4B08-B1D0-00501E502471}" srcOrd="0" destOrd="2" presId="urn:microsoft.com/office/officeart/2005/8/layout/list1"/>
    <dgm:cxn modelId="{B20999F9-E2C0-44CA-AF70-18EC5DD6096D}" srcId="{028B89DD-042D-4D96-B78F-7BAAAF1E6FF6}" destId="{93DDE0BB-ABE8-420E-B901-53CDAFAA60EA}" srcOrd="0" destOrd="0" parTransId="{91876BBC-24DE-4B62-860F-2522EC7F27E8}" sibTransId="{3C72153A-4EF8-4A5F-BDD7-7A3855B56B07}"/>
    <dgm:cxn modelId="{264CECE8-5E9C-4642-B82B-C2D4A152549A}" type="presParOf" srcId="{C343CC8B-4242-4CDF-8D48-7A9864752DBC}" destId="{1D8C95DE-36AE-42B0-884D-455C36C49D35}" srcOrd="0" destOrd="0" presId="urn:microsoft.com/office/officeart/2005/8/layout/list1"/>
    <dgm:cxn modelId="{B09106B4-3549-43FC-B54D-844029D4DEA1}" type="presParOf" srcId="{1D8C95DE-36AE-42B0-884D-455C36C49D35}" destId="{B9B416BB-C435-4228-AF5A-F63ED7173CEE}" srcOrd="0" destOrd="0" presId="urn:microsoft.com/office/officeart/2005/8/layout/list1"/>
    <dgm:cxn modelId="{6EF637E2-A6F2-476E-83C2-35D09D3DBAA2}" type="presParOf" srcId="{1D8C95DE-36AE-42B0-884D-455C36C49D35}" destId="{B01B0180-DAA5-4B28-AAAB-258F7939FAFB}" srcOrd="1" destOrd="0" presId="urn:microsoft.com/office/officeart/2005/8/layout/list1"/>
    <dgm:cxn modelId="{3CC5118E-A771-48C5-B903-FB945B928124}" type="presParOf" srcId="{C343CC8B-4242-4CDF-8D48-7A9864752DBC}" destId="{9CEDDB0B-5E04-4602-B5ED-4E87B783C929}" srcOrd="1" destOrd="0" presId="urn:microsoft.com/office/officeart/2005/8/layout/list1"/>
    <dgm:cxn modelId="{FBDF7942-156E-4E8B-B7E6-C4D5FC9B9276}" type="presParOf" srcId="{C343CC8B-4242-4CDF-8D48-7A9864752DBC}" destId="{FD72CE84-2978-4037-B2D0-58EEFF595F18}" srcOrd="2" destOrd="0" presId="urn:microsoft.com/office/officeart/2005/8/layout/list1"/>
    <dgm:cxn modelId="{2DC26D47-064A-400B-989C-66AB52829DC0}" type="presParOf" srcId="{C343CC8B-4242-4CDF-8D48-7A9864752DBC}" destId="{4F90BE3E-69C5-4AC8-A609-09F4882EA795}" srcOrd="3" destOrd="0" presId="urn:microsoft.com/office/officeart/2005/8/layout/list1"/>
    <dgm:cxn modelId="{2C48CBFC-24EE-4189-A53C-04543DB5BC83}" type="presParOf" srcId="{C343CC8B-4242-4CDF-8D48-7A9864752DBC}" destId="{A7E9586B-CA12-4CF2-B239-9D7E674AFF5D}" srcOrd="4" destOrd="0" presId="urn:microsoft.com/office/officeart/2005/8/layout/list1"/>
    <dgm:cxn modelId="{9C19B2E0-D345-4FD1-855B-16F0904DA123}" type="presParOf" srcId="{A7E9586B-CA12-4CF2-B239-9D7E674AFF5D}" destId="{95CF28B2-C546-4426-A8B6-19A9B2E53326}" srcOrd="0" destOrd="0" presId="urn:microsoft.com/office/officeart/2005/8/layout/list1"/>
    <dgm:cxn modelId="{FF998203-BCD5-4551-8FD9-77E200200306}" type="presParOf" srcId="{A7E9586B-CA12-4CF2-B239-9D7E674AFF5D}" destId="{84DBD3BD-EA44-460E-9071-B4E0EF3731C5}" srcOrd="1" destOrd="0" presId="urn:microsoft.com/office/officeart/2005/8/layout/list1"/>
    <dgm:cxn modelId="{1A5E2844-64B9-4642-944D-E47EA583BB11}" type="presParOf" srcId="{C343CC8B-4242-4CDF-8D48-7A9864752DBC}" destId="{E0A289DF-3B54-4199-B8B4-48AF3E40AA6B}" srcOrd="5" destOrd="0" presId="urn:microsoft.com/office/officeart/2005/8/layout/list1"/>
    <dgm:cxn modelId="{A73A4668-8F9C-4A69-8505-C412927A64DB}" type="presParOf" srcId="{C343CC8B-4242-4CDF-8D48-7A9864752DBC}" destId="{A3A41136-6571-4B08-B1D0-00501E50247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59AD03DC-DF8E-4761-A513-3E9888677F37}">
      <dgm:prSet phldrT="[Tekst]"/>
      <dgm:spPr/>
      <dgm:t>
        <a:bodyPr/>
        <a:lstStyle/>
        <a:p>
          <a:r>
            <a:rPr lang="de-DE" dirty="0"/>
            <a:t>Ricerca</a:t>
          </a:r>
          <a:endParaRPr lang="nb-NO" dirty="0"/>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de-DE" dirty="0"/>
            <a:t>Ricognizione.</a:t>
          </a:r>
          <a:endParaRPr lang="nb-NO" dirty="0"/>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de-DE" dirty="0" err="1"/>
            <a:t>Identificare </a:t>
          </a:r>
          <a:r>
            <a:rPr lang="de-DE" dirty="0" err="1"/>
            <a:t>le vulnerabilità</a:t>
          </a:r>
          <a:r>
            <a:rPr lang="de-DE" dirty="0"/>
            <a:t> individuali/organizzative</a:t>
          </a:r>
          <a:r>
            <a:rPr lang="de-DE" dirty="0"/>
            <a:t>.</a:t>
          </a:r>
          <a:endParaRPr lang="nb-NO" dirty="0"/>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de-DE" dirty="0"/>
            <a:t>Aggancio</a:t>
          </a:r>
          <a:endParaRPr lang="nb-NO" dirty="0"/>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de-DE" dirty="0" err="1"/>
            <a:t>Avviare </a:t>
          </a:r>
          <a:r>
            <a:rPr lang="de-DE" dirty="0" err="1"/>
            <a:t>una comunicazione</a:t>
          </a:r>
          <a:r>
            <a:rPr lang="de-DE" dirty="0" err="1"/>
            <a:t> </a:t>
          </a:r>
          <a:r>
            <a:rPr lang="de-DE" dirty="0" err="1"/>
            <a:t> con </a:t>
          </a:r>
          <a:r>
            <a:rPr lang="de-DE" dirty="0" err="1"/>
            <a:t>la</a:t>
          </a:r>
          <a:r>
            <a:rPr lang="de-DE" dirty="0"/>
            <a:t> potenziale </a:t>
          </a:r>
          <a:r>
            <a:rPr lang="de-DE" dirty="0" err="1"/>
            <a:t>vittima</a:t>
          </a:r>
          <a:r>
            <a:rPr lang="de-DE" dirty="0"/>
            <a:t>.</a:t>
          </a:r>
          <a:endParaRPr lang="nb-NO" dirty="0"/>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de-DE" dirty="0" err="1"/>
            <a:t>Coinvolgere</a:t>
          </a:r>
          <a:r>
            <a:rPr lang="de-DE" dirty="0"/>
            <a:t>, </a:t>
          </a:r>
          <a:r>
            <a:rPr lang="de-DE" dirty="0" err="1"/>
            <a:t>inventare </a:t>
          </a:r>
          <a:r>
            <a:rPr lang="de-DE" dirty="0" err="1"/>
            <a:t>una stori</a:t>
          </a:r>
          <a:r>
            <a:rPr lang="de-DE" dirty="0" err="1"/>
            <a:t> a</a:t>
          </a:r>
          <a:r>
            <a:rPr lang="de-DE" dirty="0"/>
            <a:t>, </a:t>
          </a:r>
          <a:r>
            <a:rPr lang="de-DE" dirty="0" err="1"/>
            <a:t>costruire </a:t>
          </a:r>
          <a:r>
            <a:rPr lang="de-DE" dirty="0" err="1"/>
            <a:t>un rapporto di fiducia</a:t>
          </a:r>
          <a:r>
            <a:rPr lang="de-DE" dirty="0" err="1"/>
            <a:t> </a:t>
          </a:r>
          <a:r>
            <a:rPr lang="de-DE" dirty="0"/>
            <a:t>, </a:t>
          </a:r>
          <a:r>
            <a:rPr lang="de-DE" dirty="0" err="1"/>
            <a:t>assumere </a:t>
          </a:r>
          <a:r>
            <a:rPr lang="de-DE" dirty="0" err="1"/>
            <a:t>il controllo</a:t>
          </a:r>
          <a:r>
            <a:rPr lang="de-DE" dirty="0" err="1"/>
            <a:t> </a:t>
          </a:r>
          <a:r>
            <a:rPr lang="de-DE" dirty="0"/>
            <a:t>.</a:t>
          </a:r>
          <a:endParaRPr lang="nb-NO" dirty="0"/>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de-DE" dirty="0"/>
            <a:t>Giocare</a:t>
          </a:r>
          <a:endParaRPr lang="nb-NO" dirty="0"/>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de-DE" dirty="0" err="1"/>
            <a:t>Raggiungere </a:t>
          </a:r>
          <a:r>
            <a:rPr lang="de-DE" dirty="0" err="1"/>
            <a:t>l'obiettivo</a:t>
          </a:r>
          <a:r>
            <a:rPr lang="de-DE" dirty="0" err="1"/>
            <a:t> </a:t>
          </a:r>
          <a:r>
            <a:rPr lang="de-DE" dirty="0" err="1"/>
            <a:t>dell'attacco</a:t>
          </a:r>
          <a:r>
            <a:rPr lang="de-DE" dirty="0" err="1"/>
            <a:t> </a:t>
          </a:r>
          <a:r>
            <a:rPr lang="de-DE" dirty="0"/>
            <a:t>.</a:t>
          </a:r>
          <a:endParaRPr lang="nb-NO" dirty="0"/>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de-DE" dirty="0" err="1"/>
            <a:t>Compromettere</a:t>
          </a:r>
          <a:r>
            <a:rPr lang="de-DE" dirty="0" err="1"/>
            <a:t> il </a:t>
          </a:r>
          <a:r>
            <a:rPr lang="de-DE" dirty="0" err="1"/>
            <a:t>sistema</a:t>
          </a:r>
          <a:r>
            <a:rPr lang="de-DE" dirty="0" err="1"/>
            <a:t> </a:t>
          </a:r>
          <a:r>
            <a:rPr lang="de-DE" dirty="0"/>
            <a:t>.</a:t>
          </a:r>
          <a:endParaRPr lang="nb-NO" dirty="0"/>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de-DE" dirty="0"/>
            <a:t>Esci</a:t>
          </a:r>
          <a:endParaRPr lang="nb-NO" dirty="0"/>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de-DE" dirty="0" err="1"/>
            <a:t>Finalizza </a:t>
          </a:r>
          <a:r>
            <a:rPr lang="de-DE" dirty="0" err="1"/>
            <a:t>l'interazione</a:t>
          </a:r>
          <a:r>
            <a:rPr lang="de-DE" dirty="0" err="1"/>
            <a:t> </a:t>
          </a:r>
          <a:r>
            <a:rPr lang="de-DE" dirty="0" err="1"/>
            <a:t> con </a:t>
          </a:r>
          <a:r>
            <a:rPr lang="de-DE" dirty="0" err="1"/>
            <a:t>la vittima</a:t>
          </a:r>
          <a:r>
            <a:rPr lang="de-DE" dirty="0" err="1"/>
            <a:t> </a:t>
          </a:r>
          <a:r>
            <a:rPr lang="de-DE" dirty="0"/>
            <a:t>, </a:t>
          </a:r>
          <a:r>
            <a:rPr lang="de-DE" dirty="0" err="1"/>
            <a:t>preferibilmente</a:t>
          </a:r>
          <a:r>
            <a:rPr lang="de-DE" dirty="0" err="1"/>
            <a:t> senza</a:t>
          </a:r>
          <a:r>
            <a:rPr lang="de-DE" dirty="0" err="1"/>
            <a:t> destare</a:t>
          </a:r>
          <a:r>
            <a:rPr lang="de-DE" dirty="0" err="1"/>
            <a:t> alcun</a:t>
          </a:r>
          <a:r>
            <a:rPr lang="de-DE" dirty="0" err="1"/>
            <a:t> sospetto</a:t>
          </a:r>
          <a:r>
            <a:rPr lang="de-DE" dirty="0"/>
            <a:t>.</a:t>
          </a:r>
          <a:endParaRPr lang="nb-NO" dirty="0"/>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de-DE" dirty="0" err="1"/>
            <a:t>Scomparire</a:t>
          </a:r>
          <a:r>
            <a:rPr lang="de-DE" dirty="0"/>
            <a:t>, </a:t>
          </a:r>
          <a:r>
            <a:rPr lang="de-DE" dirty="0" err="1"/>
            <a:t>cancellare</a:t>
          </a:r>
          <a:r>
            <a:rPr lang="de-DE" dirty="0" err="1"/>
            <a:t> tracce</a:t>
          </a:r>
          <a:r>
            <a:rPr lang="de-DE" dirty="0"/>
            <a:t>.</a:t>
          </a:r>
          <a:endParaRPr lang="nb-NO" dirty="0"/>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B54EA13B-5C0B-49AB-B466-EC77A18D269E}" type="pres">
      <dgm:prSet presAssocID="{CB59ACAC-DF4F-49FA-80B1-518EBE129F92}" presName="linearFlow" presStyleCnt="0">
        <dgm:presLayoutVars>
          <dgm:dir/>
          <dgm:animLvl val="lvl"/>
          <dgm:resizeHandles val="exact"/>
        </dgm:presLayoutVars>
      </dgm:prSet>
      <dgm:spPr/>
    </dgm:pt>
    <dgm:pt modelId="{C9F6257F-7766-4A26-BE46-582CF3BCF0CB}" type="pres">
      <dgm:prSet presAssocID="{59AD03DC-DF8E-4761-A513-3E9888677F37}" presName="composite" presStyleCnt="0"/>
      <dgm:spPr/>
    </dgm:pt>
    <dgm:pt modelId="{92122A91-807A-4F63-80ED-A314C8FA9715}" type="pres">
      <dgm:prSet presAssocID="{59AD03DC-DF8E-4761-A513-3E9888677F37}" presName="parentText" presStyleLbl="alignNode1" presStyleIdx="0" presStyleCnt="4">
        <dgm:presLayoutVars>
          <dgm:chMax val="1"/>
          <dgm:bulletEnabled val="1"/>
        </dgm:presLayoutVars>
      </dgm:prSet>
      <dgm:spPr/>
    </dgm:pt>
    <dgm:pt modelId="{7257F685-6815-46ED-A923-902C9C4CBCC9}" type="pres">
      <dgm:prSet presAssocID="{59AD03DC-DF8E-4761-A513-3E9888677F37}" presName="descendantText" presStyleLbl="alignAcc1" presStyleIdx="0" presStyleCnt="4">
        <dgm:presLayoutVars>
          <dgm:bulletEnabled val="1"/>
        </dgm:presLayoutVars>
      </dgm:prSet>
      <dgm:spPr/>
    </dgm:pt>
    <dgm:pt modelId="{2BBE8CDA-3267-4308-B0B9-35472AF4DBCD}" type="pres">
      <dgm:prSet presAssocID="{3C0B92A2-D15E-4771-B453-E7E28BDB6E9C}" presName="sp" presStyleCnt="0"/>
      <dgm:spPr/>
    </dgm:pt>
    <dgm:pt modelId="{E1205CC5-3C27-4E89-88AD-EFA3B80FE511}" type="pres">
      <dgm:prSet presAssocID="{A0A0D61F-40CE-45B8-A992-16CDF4A4308F}" presName="composite" presStyleCnt="0"/>
      <dgm:spPr/>
    </dgm:pt>
    <dgm:pt modelId="{1F235121-CB8A-459A-8003-9C86F1392CED}" type="pres">
      <dgm:prSet presAssocID="{A0A0D61F-40CE-45B8-A992-16CDF4A4308F}" presName="parentText" presStyleLbl="alignNode1" presStyleIdx="1" presStyleCnt="4">
        <dgm:presLayoutVars>
          <dgm:chMax val="1"/>
          <dgm:bulletEnabled val="1"/>
        </dgm:presLayoutVars>
      </dgm:prSet>
      <dgm:spPr/>
    </dgm:pt>
    <dgm:pt modelId="{7268E116-877E-43C1-853C-3EA842948C85}" type="pres">
      <dgm:prSet presAssocID="{A0A0D61F-40CE-45B8-A992-16CDF4A4308F}" presName="descendantText" presStyleLbl="alignAcc1" presStyleIdx="1" presStyleCnt="4">
        <dgm:presLayoutVars>
          <dgm:bulletEnabled val="1"/>
        </dgm:presLayoutVars>
      </dgm:prSet>
      <dgm:spPr/>
    </dgm:pt>
    <dgm:pt modelId="{64570C09-06F0-4B84-BB1B-4EEF834F1C3A}" type="pres">
      <dgm:prSet presAssocID="{416DB559-498A-40A9-95A5-9EF8F69C6343}" presName="sp" presStyleCnt="0"/>
      <dgm:spPr/>
    </dgm:pt>
    <dgm:pt modelId="{35E2CE0F-A1B3-4E63-91BE-A0271D826675}" type="pres">
      <dgm:prSet presAssocID="{F7FE6302-88A1-4AF1-B4A2-2A97BDDE7B5E}" presName="composite" presStyleCnt="0"/>
      <dgm:spPr/>
    </dgm:pt>
    <dgm:pt modelId="{452D47F8-EC05-457A-888C-F6ECDD71AB96}" type="pres">
      <dgm:prSet presAssocID="{F7FE6302-88A1-4AF1-B4A2-2A97BDDE7B5E}" presName="parentText" presStyleLbl="alignNode1" presStyleIdx="2" presStyleCnt="4">
        <dgm:presLayoutVars>
          <dgm:chMax val="1"/>
          <dgm:bulletEnabled val="1"/>
        </dgm:presLayoutVars>
      </dgm:prSet>
      <dgm:spPr/>
    </dgm:pt>
    <dgm:pt modelId="{9CFB691F-15EA-49A1-B0F0-B9D204C4FCBD}" type="pres">
      <dgm:prSet presAssocID="{F7FE6302-88A1-4AF1-B4A2-2A97BDDE7B5E}" presName="descendantText" presStyleLbl="alignAcc1" presStyleIdx="2" presStyleCnt="4">
        <dgm:presLayoutVars>
          <dgm:bulletEnabled val="1"/>
        </dgm:presLayoutVars>
      </dgm:prSet>
      <dgm:spPr/>
    </dgm:pt>
    <dgm:pt modelId="{543C9E17-0FAB-4B75-AE72-4A4484D4FB32}" type="pres">
      <dgm:prSet presAssocID="{0BB02B26-824F-4BBC-BD35-9E0FBC8333E8}" presName="sp" presStyleCnt="0"/>
      <dgm:spPr/>
    </dgm:pt>
    <dgm:pt modelId="{CFCA0BD0-80A1-4BA2-86F9-AEF7082A7051}" type="pres">
      <dgm:prSet presAssocID="{7DDF972C-D41A-4A0E-8860-6C5847197BF9}" presName="composite" presStyleCnt="0"/>
      <dgm:spPr/>
    </dgm:pt>
    <dgm:pt modelId="{2BC2E32F-7AF7-4705-81F9-8985A3351553}" type="pres">
      <dgm:prSet presAssocID="{7DDF972C-D41A-4A0E-8860-6C5847197BF9}" presName="parentText" presStyleLbl="alignNode1" presStyleIdx="3" presStyleCnt="4">
        <dgm:presLayoutVars>
          <dgm:chMax val="1"/>
          <dgm:bulletEnabled val="1"/>
        </dgm:presLayoutVars>
      </dgm:prSet>
      <dgm:spPr/>
    </dgm:pt>
    <dgm:pt modelId="{16A022C0-9DB9-4A8A-87DF-6774BBB08BDF}" type="pres">
      <dgm:prSet presAssocID="{7DDF972C-D41A-4A0E-8860-6C5847197BF9}" presName="descendantText" presStyleLbl="alignAcc1" presStyleIdx="3" presStyleCnt="4">
        <dgm:presLayoutVars>
          <dgm:bulletEnabled val="1"/>
        </dgm:presLayoutVars>
      </dgm:prSet>
      <dgm:spPr/>
    </dgm:pt>
  </dgm:ptLst>
  <dgm:cxnLst>
    <dgm:cxn modelId="{F07FB408-5A89-418C-B9DA-A30698E6CB33}" type="presOf" srcId="{97900B1E-6743-4292-BF72-E718180855E5}" destId="{7268E116-877E-43C1-853C-3EA842948C85}" srcOrd="0" destOrd="1"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8E577522-2D41-4799-936A-3D7F919436E8}" type="presOf" srcId="{7DDF972C-D41A-4A0E-8860-6C5847197BF9}" destId="{2BC2E32F-7AF7-4705-81F9-8985A3351553}"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E4737B32-BDF8-43E1-A691-603F556A20E3}" type="presOf" srcId="{560C1A1A-6AF7-4659-A779-5693E78955AB}" destId="{9CFB691F-15EA-49A1-B0F0-B9D204C4FCBD}" srcOrd="0" destOrd="0"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80C8AD5D-6611-4CE2-BD7D-E71DA3105267}" type="presOf" srcId="{F7FE6302-88A1-4AF1-B4A2-2A97BDDE7B5E}" destId="{452D47F8-EC05-457A-888C-F6ECDD71AB96}" srcOrd="0" destOrd="0" presId="urn:microsoft.com/office/officeart/2005/8/layout/chevron2"/>
    <dgm:cxn modelId="{29B13841-AAF2-4424-8BED-7C64BDB566A1}" type="presOf" srcId="{35EC7770-8D4D-41C0-B6C3-D80664C104A3}" destId="{7268E116-877E-43C1-853C-3EA842948C85}" srcOrd="0" destOrd="0" presId="urn:microsoft.com/office/officeart/2005/8/layout/chevron2"/>
    <dgm:cxn modelId="{B96AD841-65DE-4FFC-B518-5A0A7B6E02FB}" srcId="{59AD03DC-DF8E-4761-A513-3E9888677F37}" destId="{EF5E0CC2-66C7-4BEF-B7F9-442AF283D461}" srcOrd="0" destOrd="0" parTransId="{8DDACE4D-ED9B-4F0D-8E16-C3C81FB63287}" sibTransId="{ACC6A7EF-0E60-46B7-8E68-EC929C25803C}"/>
    <dgm:cxn modelId="{DAD77C5A-BFE3-4E19-B70F-193C1455CF65}" type="presOf" srcId="{CB59ACAC-DF4F-49FA-80B1-518EBE129F92}" destId="{B54EA13B-5C0B-49AB-B466-EC77A18D269E}" srcOrd="0" destOrd="0" presId="urn:microsoft.com/office/officeart/2005/8/layout/chevron2"/>
    <dgm:cxn modelId="{70F4F77D-B18E-488E-B1A7-9500F706C4C0}" type="presOf" srcId="{EF5E0CC2-66C7-4BEF-B7F9-442AF283D461}" destId="{7257F685-6815-46ED-A923-902C9C4CBCC9}" srcOrd="0" destOrd="0"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1EDED691-9900-499F-9930-F62C597BB595}" type="presOf" srcId="{A0A0D61F-40CE-45B8-A992-16CDF4A4308F}" destId="{1F235121-CB8A-459A-8003-9C86F1392CED}" srcOrd="0" destOrd="0" presId="urn:microsoft.com/office/officeart/2005/8/layout/chevron2"/>
    <dgm:cxn modelId="{4D2A9998-B2F6-49D9-AF93-C6F4A659757E}" srcId="{F7FE6302-88A1-4AF1-B4A2-2A97BDDE7B5E}" destId="{560C1A1A-6AF7-4659-A779-5693E78955AB}" srcOrd="0" destOrd="0" parTransId="{D3B1CF30-DEA4-4202-BFFB-B3C99F9C2975}" sibTransId="{4F6F31B8-988C-4906-8E1E-61C884E58927}"/>
    <dgm:cxn modelId="{4FBF99BA-018F-4530-9E20-7739F1F52B5A}" srcId="{7DDF972C-D41A-4A0E-8860-6C5847197BF9}" destId="{150753A5-407D-457A-B590-CC4BE02F5387}" srcOrd="0" destOrd="0" parTransId="{30F00B80-C45B-409E-A8BE-5D75016F23B8}" sibTransId="{77D2EDA2-D4CC-47A8-A8E5-DD9D1708DB00}"/>
    <dgm:cxn modelId="{1E4638C5-15F5-40B9-B435-50CDED456DB5}" type="presOf" srcId="{150753A5-407D-457A-B590-CC4BE02F5387}" destId="{16A022C0-9DB9-4A8A-87DF-6774BBB08BDF}" srcOrd="0" destOrd="0" presId="urn:microsoft.com/office/officeart/2005/8/layout/chevron2"/>
    <dgm:cxn modelId="{8433D4D2-E93B-4142-A2AA-A17F318409D8}" type="presOf" srcId="{59AD03DC-DF8E-4761-A513-3E9888677F37}" destId="{92122A91-807A-4F63-80ED-A314C8FA9715}" srcOrd="0" destOrd="0" presId="urn:microsoft.com/office/officeart/2005/8/layout/chevron2"/>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DC27FBEF-4775-4387-9914-B83582A988CA}" type="presOf" srcId="{F3F0DA96-E8EF-4B01-AC14-56FF771DF25C}" destId="{7257F685-6815-46ED-A923-902C9C4CBCC9}" srcOrd="0" destOrd="1" presId="urn:microsoft.com/office/officeart/2005/8/layout/chevron2"/>
    <dgm:cxn modelId="{1CF970F1-714E-413D-AB61-17E25D612BA4}" type="presOf" srcId="{7D5DEB28-FC89-4DFB-A091-703BD8C9C189}" destId="{16A022C0-9DB9-4A8A-87DF-6774BBB08BDF}" srcOrd="0" destOrd="1" presId="urn:microsoft.com/office/officeart/2005/8/layout/chevron2"/>
    <dgm:cxn modelId="{A0A179F1-3154-4FAE-8113-4512E1CCDEFE}" type="presOf" srcId="{F0F7FE9A-4FBF-4BF6-A3EB-E3B8018081A0}" destId="{9CFB691F-15EA-49A1-B0F0-B9D204C4FCBD}"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48692830-4283-4688-A7AD-B7ACA789965D}" type="presParOf" srcId="{B54EA13B-5C0B-49AB-B466-EC77A18D269E}" destId="{C9F6257F-7766-4A26-BE46-582CF3BCF0CB}" srcOrd="0" destOrd="0" presId="urn:microsoft.com/office/officeart/2005/8/layout/chevron2"/>
    <dgm:cxn modelId="{9CFF63D1-31BB-40E7-B569-3392ED47A0AD}" type="presParOf" srcId="{C9F6257F-7766-4A26-BE46-582CF3BCF0CB}" destId="{92122A91-807A-4F63-80ED-A314C8FA9715}" srcOrd="0" destOrd="0" presId="urn:microsoft.com/office/officeart/2005/8/layout/chevron2"/>
    <dgm:cxn modelId="{A9F1E09E-8240-4298-84E2-05357FD6303A}" type="presParOf" srcId="{C9F6257F-7766-4A26-BE46-582CF3BCF0CB}" destId="{7257F685-6815-46ED-A923-902C9C4CBCC9}" srcOrd="1" destOrd="0" presId="urn:microsoft.com/office/officeart/2005/8/layout/chevron2"/>
    <dgm:cxn modelId="{09E3F474-2A20-442A-96EB-00BF3803F0CC}" type="presParOf" srcId="{B54EA13B-5C0B-49AB-B466-EC77A18D269E}" destId="{2BBE8CDA-3267-4308-B0B9-35472AF4DBCD}" srcOrd="1" destOrd="0" presId="urn:microsoft.com/office/officeart/2005/8/layout/chevron2"/>
    <dgm:cxn modelId="{EEF2B2DB-144C-47D3-A445-FCE10F65F263}" type="presParOf" srcId="{B54EA13B-5C0B-49AB-B466-EC77A18D269E}" destId="{E1205CC5-3C27-4E89-88AD-EFA3B80FE511}" srcOrd="2" destOrd="0" presId="urn:microsoft.com/office/officeart/2005/8/layout/chevron2"/>
    <dgm:cxn modelId="{74DB2AE8-EE2C-4FD1-9FE2-41BA68CEEC16}" type="presParOf" srcId="{E1205CC5-3C27-4E89-88AD-EFA3B80FE511}" destId="{1F235121-CB8A-459A-8003-9C86F1392CED}" srcOrd="0" destOrd="0" presId="urn:microsoft.com/office/officeart/2005/8/layout/chevron2"/>
    <dgm:cxn modelId="{18B188FB-D9BC-46C6-BF84-B7333EA7BA9B}" type="presParOf" srcId="{E1205CC5-3C27-4E89-88AD-EFA3B80FE511}" destId="{7268E116-877E-43C1-853C-3EA842948C85}" srcOrd="1" destOrd="0" presId="urn:microsoft.com/office/officeart/2005/8/layout/chevron2"/>
    <dgm:cxn modelId="{8B93ABB6-A64A-4DB0-BD74-0794BE4F8342}" type="presParOf" srcId="{B54EA13B-5C0B-49AB-B466-EC77A18D269E}" destId="{64570C09-06F0-4B84-BB1B-4EEF834F1C3A}" srcOrd="3" destOrd="0" presId="urn:microsoft.com/office/officeart/2005/8/layout/chevron2"/>
    <dgm:cxn modelId="{9D2CD669-0D39-47EF-BFE6-048FD87A95EF}" type="presParOf" srcId="{B54EA13B-5C0B-49AB-B466-EC77A18D269E}" destId="{35E2CE0F-A1B3-4E63-91BE-A0271D826675}" srcOrd="4" destOrd="0" presId="urn:microsoft.com/office/officeart/2005/8/layout/chevron2"/>
    <dgm:cxn modelId="{0E283780-AF58-4F6D-8ACB-BE335BF8CEE6}" type="presParOf" srcId="{35E2CE0F-A1B3-4E63-91BE-A0271D826675}" destId="{452D47F8-EC05-457A-888C-F6ECDD71AB96}" srcOrd="0" destOrd="0" presId="urn:microsoft.com/office/officeart/2005/8/layout/chevron2"/>
    <dgm:cxn modelId="{27969E27-9A9F-433E-BF58-0556077AC65C}" type="presParOf" srcId="{35E2CE0F-A1B3-4E63-91BE-A0271D826675}" destId="{9CFB691F-15EA-49A1-B0F0-B9D204C4FCBD}" srcOrd="1" destOrd="0" presId="urn:microsoft.com/office/officeart/2005/8/layout/chevron2"/>
    <dgm:cxn modelId="{4CBEDAB3-2824-4CE4-9C4F-1AE1212B1714}" type="presParOf" srcId="{B54EA13B-5C0B-49AB-B466-EC77A18D269E}" destId="{543C9E17-0FAB-4B75-AE72-4A4484D4FB32}" srcOrd="5" destOrd="0" presId="urn:microsoft.com/office/officeart/2005/8/layout/chevron2"/>
    <dgm:cxn modelId="{FE62490E-17DB-4F34-8E51-BCEBF88A2CB7}" type="presParOf" srcId="{B54EA13B-5C0B-49AB-B466-EC77A18D269E}" destId="{CFCA0BD0-80A1-4BA2-86F9-AEF7082A7051}" srcOrd="6" destOrd="0" presId="urn:microsoft.com/office/officeart/2005/8/layout/chevron2"/>
    <dgm:cxn modelId="{FBD58B2B-AC03-452E-B7C8-4D6CD7D976F6}" type="presParOf" srcId="{CFCA0BD0-80A1-4BA2-86F9-AEF7082A7051}" destId="{2BC2E32F-7AF7-4705-81F9-8985A3351553}" srcOrd="0" destOrd="0" presId="urn:microsoft.com/office/officeart/2005/8/layout/chevron2"/>
    <dgm:cxn modelId="{B2103B39-406A-4CBD-B2BB-72A2C19A3B3C}" type="presParOf" srcId="{CFCA0BD0-80A1-4BA2-86F9-AEF7082A7051}" destId="{16A022C0-9DB9-4A8A-87DF-6774BBB08BD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5B770-6597-49BB-BA80-9258124AB221}">
      <dsp:nvSpPr>
        <dsp:cNvPr id="0" name=""/>
        <dsp:cNvSpPr/>
      </dsp:nvSpPr>
      <dsp:spPr>
        <a:xfrm>
          <a:off x="0" y="2142"/>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15627-088B-460B-A844-0C53A2B8454C}">
      <dsp:nvSpPr>
        <dsp:cNvPr id="0" name=""/>
        <dsp:cNvSpPr/>
      </dsp:nvSpPr>
      <dsp:spPr>
        <a:xfrm>
          <a:off x="328510" y="246489"/>
          <a:ext cx="597292" cy="5972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EBBE6-F1AF-46DF-8F42-BBBF4E7683A5}">
      <dsp:nvSpPr>
        <dsp:cNvPr id="0" name=""/>
        <dsp:cNvSpPr/>
      </dsp:nvSpPr>
      <dsp:spPr>
        <a:xfrm>
          <a:off x="1254313" y="2142"/>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One of the most effective penetration attacks, responsible for or part of the vast majority of security breaches.</a:t>
          </a:r>
          <a:endParaRPr lang="en-US" sz="1800" kern="1200"/>
        </a:p>
      </dsp:txBody>
      <dsp:txXfrm>
        <a:off x="1254313" y="2142"/>
        <a:ext cx="8987707" cy="1085986"/>
      </dsp:txXfrm>
    </dsp:sp>
    <dsp:sp modelId="{4F143ED3-5886-40DF-8BEC-547618A4C517}">
      <dsp:nvSpPr>
        <dsp:cNvPr id="0" name=""/>
        <dsp:cNvSpPr/>
      </dsp:nvSpPr>
      <dsp:spPr>
        <a:xfrm>
          <a:off x="0" y="1359625"/>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23B49-9D13-4554-BC8F-6D3A93551670}">
      <dsp:nvSpPr>
        <dsp:cNvPr id="0" name=""/>
        <dsp:cNvSpPr/>
      </dsp:nvSpPr>
      <dsp:spPr>
        <a:xfrm>
          <a:off x="328510" y="1603972"/>
          <a:ext cx="597292" cy="5972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162653-434B-4364-BAA7-887687F900FC}">
      <dsp:nvSpPr>
        <dsp:cNvPr id="0" name=""/>
        <dsp:cNvSpPr/>
      </dsp:nvSpPr>
      <dsp:spPr>
        <a:xfrm>
          <a:off x="1254313" y="1359625"/>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Design and application of deceitful techniques to deliberately manipulate human targets. </a:t>
          </a:r>
          <a:endParaRPr lang="en-US" sz="1800" kern="1200"/>
        </a:p>
      </dsp:txBody>
      <dsp:txXfrm>
        <a:off x="1254313" y="1359625"/>
        <a:ext cx="8987707" cy="1085986"/>
      </dsp:txXfrm>
    </dsp:sp>
    <dsp:sp modelId="{B3F123DF-5055-4BE6-893A-E1FE403383A2}">
      <dsp:nvSpPr>
        <dsp:cNvPr id="0" name=""/>
        <dsp:cNvSpPr/>
      </dsp:nvSpPr>
      <dsp:spPr>
        <a:xfrm>
          <a:off x="0" y="2717107"/>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F065E-CBFC-43A8-8D7D-85F2DEC3D7D7}">
      <dsp:nvSpPr>
        <dsp:cNvPr id="0" name=""/>
        <dsp:cNvSpPr/>
      </dsp:nvSpPr>
      <dsp:spPr>
        <a:xfrm>
          <a:off x="328510" y="2961454"/>
          <a:ext cx="597292" cy="5972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351AD6-55B7-41FE-B463-41DA9728F65C}">
      <dsp:nvSpPr>
        <dsp:cNvPr id="0" name=""/>
        <dsp:cNvSpPr/>
      </dsp:nvSpPr>
      <dsp:spPr>
        <a:xfrm>
          <a:off x="1254313" y="2717107"/>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Primarily used to induce victims towards disclosing confidential data, or to perform actions that breach security protocols, unknowingly infecting systems or releasing classified information.</a:t>
          </a:r>
          <a:endParaRPr lang="en-US" sz="1800" kern="1200"/>
        </a:p>
      </dsp:txBody>
      <dsp:txXfrm>
        <a:off x="1254313" y="2717107"/>
        <a:ext cx="8987707" cy="1085986"/>
      </dsp:txXfrm>
    </dsp:sp>
    <dsp:sp modelId="{414DF2B3-F9A5-4393-B0E8-25C982763AA5}">
      <dsp:nvSpPr>
        <dsp:cNvPr id="0" name=""/>
        <dsp:cNvSpPr/>
      </dsp:nvSpPr>
      <dsp:spPr>
        <a:xfrm>
          <a:off x="0" y="4074590"/>
          <a:ext cx="10242021" cy="10859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CE911-F555-4D6B-B63A-F21CCF0A434A}">
      <dsp:nvSpPr>
        <dsp:cNvPr id="0" name=""/>
        <dsp:cNvSpPr/>
      </dsp:nvSpPr>
      <dsp:spPr>
        <a:xfrm>
          <a:off x="328510" y="4318937"/>
          <a:ext cx="597292" cy="5972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3F561-489F-444F-A244-1188D62ACA49}">
      <dsp:nvSpPr>
        <dsp:cNvPr id="0" name=""/>
        <dsp:cNvSpPr/>
      </dsp:nvSpPr>
      <dsp:spPr>
        <a:xfrm>
          <a:off x="1254313" y="4074590"/>
          <a:ext cx="8987707" cy="1085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34" tIns="114934" rIns="114934" bIns="114934" numCol="1" spcCol="1270" anchor="ctr" anchorCtr="0">
          <a:noAutofit/>
        </a:bodyPr>
        <a:lstStyle/>
        <a:p>
          <a:pPr marL="0" lvl="0" indent="0" algn="l" defTabSz="800100">
            <a:lnSpc>
              <a:spcPct val="100000"/>
            </a:lnSpc>
            <a:spcBef>
              <a:spcPct val="0"/>
            </a:spcBef>
            <a:spcAft>
              <a:spcPct val="35000"/>
            </a:spcAft>
            <a:buNone/>
          </a:pPr>
          <a:r>
            <a:rPr lang="de-DE" sz="1800" kern="1200"/>
            <a:t>Main point in applying SE attack vectors is to avoid CS systems and need to overcome technological countermeasures.</a:t>
          </a:r>
          <a:endParaRPr lang="en-US" sz="1800" kern="1200"/>
        </a:p>
      </dsp:txBody>
      <dsp:txXfrm>
        <a:off x="1254313" y="4074590"/>
        <a:ext cx="8987707" cy="1085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2CE84-2978-4037-B2D0-58EEFF595F18}">
      <dsp:nvSpPr>
        <dsp:cNvPr id="0" name=""/>
        <dsp:cNvSpPr/>
      </dsp:nvSpPr>
      <dsp:spPr>
        <a:xfrm>
          <a:off x="0" y="262245"/>
          <a:ext cx="10058399" cy="1436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a:t>Execute SE attacks through minimal interaction with the target.</a:t>
          </a:r>
          <a:endParaRPr lang="en-US" sz="1600" kern="1200"/>
        </a:p>
        <a:p>
          <a:pPr marL="171450" lvl="1" indent="-171450" algn="l" defTabSz="711200">
            <a:lnSpc>
              <a:spcPct val="90000"/>
            </a:lnSpc>
            <a:spcBef>
              <a:spcPct val="0"/>
            </a:spcBef>
            <a:spcAft>
              <a:spcPct val="15000"/>
            </a:spcAft>
            <a:buChar char="•"/>
          </a:pPr>
          <a:r>
            <a:rPr lang="de-DE" sz="1600" kern="1200"/>
            <a:t>Once target has been achieved, communication will be terminated.</a:t>
          </a:r>
          <a:endParaRPr lang="en-US" sz="1600" kern="1200"/>
        </a:p>
        <a:p>
          <a:pPr marL="171450" lvl="1" indent="-171450" algn="l" defTabSz="711200">
            <a:lnSpc>
              <a:spcPct val="90000"/>
            </a:lnSpc>
            <a:spcBef>
              <a:spcPct val="0"/>
            </a:spcBef>
            <a:spcAft>
              <a:spcPct val="15000"/>
            </a:spcAft>
            <a:buChar char="•"/>
          </a:pPr>
          <a:r>
            <a:rPr lang="de-DE" sz="1600" kern="1200"/>
            <a:t>Most common methodology</a:t>
          </a:r>
          <a:br>
            <a:rPr lang="de-DE" sz="1600" kern="1200"/>
          </a:br>
          <a:endParaRPr lang="en-US" sz="1600" kern="1200"/>
        </a:p>
      </dsp:txBody>
      <dsp:txXfrm>
        <a:off x="0" y="262245"/>
        <a:ext cx="10058399" cy="1436400"/>
      </dsp:txXfrm>
    </dsp:sp>
    <dsp:sp modelId="{B01B0180-DAA5-4B28-AAAB-258F7939FAFB}">
      <dsp:nvSpPr>
        <dsp:cNvPr id="0" name=""/>
        <dsp:cNvSpPr/>
      </dsp:nvSpPr>
      <dsp:spPr>
        <a:xfrm>
          <a:off x="502920" y="26085"/>
          <a:ext cx="70408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de-DE" sz="1600" kern="1200"/>
            <a:t>Hunting: </a:t>
          </a:r>
          <a:endParaRPr lang="en-US" sz="1600" kern="1200"/>
        </a:p>
      </dsp:txBody>
      <dsp:txXfrm>
        <a:off x="525977" y="49142"/>
        <a:ext cx="6994766" cy="426206"/>
      </dsp:txXfrm>
    </dsp:sp>
    <dsp:sp modelId="{A3A41136-6571-4B08-B1D0-00501E502471}">
      <dsp:nvSpPr>
        <dsp:cNvPr id="0" name=""/>
        <dsp:cNvSpPr/>
      </dsp:nvSpPr>
      <dsp:spPr>
        <a:xfrm>
          <a:off x="0" y="2021205"/>
          <a:ext cx="10058399" cy="171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33248" rIns="780644" bIns="113792" numCol="1" spcCol="1270" anchor="t" anchorCtr="0">
          <a:noAutofit/>
        </a:bodyPr>
        <a:lstStyle/>
        <a:p>
          <a:pPr marL="171450" lvl="1" indent="-171450" algn="l" defTabSz="711200">
            <a:lnSpc>
              <a:spcPct val="90000"/>
            </a:lnSpc>
            <a:spcBef>
              <a:spcPct val="0"/>
            </a:spcBef>
            <a:spcAft>
              <a:spcPct val="15000"/>
            </a:spcAft>
            <a:buChar char="•"/>
          </a:pPr>
          <a:r>
            <a:rPr lang="de-DE" sz="1600" kern="1200"/>
            <a:t>Establish a relationship with victim in order to extract information for a longer period of time. </a:t>
          </a:r>
          <a:endParaRPr lang="en-US" sz="1600" kern="1200"/>
        </a:p>
        <a:p>
          <a:pPr marL="171450" lvl="1" indent="-171450" algn="l" defTabSz="711200">
            <a:lnSpc>
              <a:spcPct val="90000"/>
            </a:lnSpc>
            <a:spcBef>
              <a:spcPct val="0"/>
            </a:spcBef>
            <a:spcAft>
              <a:spcPct val="15000"/>
            </a:spcAft>
            <a:buChar char="•"/>
          </a:pPr>
          <a:r>
            <a:rPr lang="de-DE" sz="1600" kern="1200"/>
            <a:t>Win personal trust (not generic basic human-to-human trust).</a:t>
          </a:r>
          <a:endParaRPr lang="en-US" sz="1600" kern="1200"/>
        </a:p>
        <a:p>
          <a:pPr marL="171450" lvl="1" indent="-171450" algn="l" defTabSz="711200">
            <a:lnSpc>
              <a:spcPct val="90000"/>
            </a:lnSpc>
            <a:spcBef>
              <a:spcPct val="0"/>
            </a:spcBef>
            <a:spcAft>
              <a:spcPct val="15000"/>
            </a:spcAft>
            <a:buChar char="•"/>
          </a:pPr>
          <a:r>
            <a:rPr lang="de-DE" sz="1600" kern="1200"/>
            <a:t>Risk grows on both sides during the process.</a:t>
          </a:r>
          <a:endParaRPr lang="en-US" sz="1600" kern="1200"/>
        </a:p>
        <a:p>
          <a:pPr marL="171450" lvl="1" indent="-171450" algn="l" defTabSz="711200">
            <a:lnSpc>
              <a:spcPct val="90000"/>
            </a:lnSpc>
            <a:spcBef>
              <a:spcPct val="0"/>
            </a:spcBef>
            <a:spcAft>
              <a:spcPct val="15000"/>
            </a:spcAft>
            <a:buChar char="•"/>
          </a:pPr>
          <a:r>
            <a:rPr lang="de-DE" sz="1600" kern="1200"/>
            <a:t>Less frequently used.</a:t>
          </a:r>
          <a:endParaRPr lang="en-US" sz="1600" kern="1200"/>
        </a:p>
      </dsp:txBody>
      <dsp:txXfrm>
        <a:off x="0" y="2021205"/>
        <a:ext cx="10058399" cy="1713600"/>
      </dsp:txXfrm>
    </dsp:sp>
    <dsp:sp modelId="{84DBD3BD-EA44-460E-9071-B4E0EF3731C5}">
      <dsp:nvSpPr>
        <dsp:cNvPr id="0" name=""/>
        <dsp:cNvSpPr/>
      </dsp:nvSpPr>
      <dsp:spPr>
        <a:xfrm>
          <a:off x="502920" y="1785045"/>
          <a:ext cx="70408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de-DE" sz="1600" kern="1200"/>
            <a:t>Farming:</a:t>
          </a:r>
          <a:endParaRPr lang="en-US" sz="1600" kern="1200"/>
        </a:p>
      </dsp:txBody>
      <dsp:txXfrm>
        <a:off x="525977" y="1808102"/>
        <a:ext cx="699476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2A91-807A-4F63-80ED-A314C8FA9715}">
      <dsp:nvSpPr>
        <dsp:cNvPr id="0" name=""/>
        <dsp:cNvSpPr/>
      </dsp:nvSpPr>
      <dsp:spPr>
        <a:xfrm rot="5400000">
          <a:off x="-169068" y="169670"/>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Research</a:t>
          </a:r>
          <a:endParaRPr lang="nb-NO" sz="1300" kern="1200" dirty="0"/>
        </a:p>
      </dsp:txBody>
      <dsp:txXfrm rot="-5400000">
        <a:off x="1" y="395096"/>
        <a:ext cx="788987" cy="338137"/>
      </dsp:txXfrm>
    </dsp:sp>
    <dsp:sp modelId="{7257F685-6815-46ED-A923-902C9C4CBCC9}">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Reconnaissance.</a:t>
          </a:r>
          <a:endParaRPr lang="nb-NO" sz="1400" kern="1200" dirty="0"/>
        </a:p>
        <a:p>
          <a:pPr marL="114300" lvl="1" indent="-114300" algn="l" defTabSz="622300">
            <a:lnSpc>
              <a:spcPct val="90000"/>
            </a:lnSpc>
            <a:spcBef>
              <a:spcPct val="0"/>
            </a:spcBef>
            <a:spcAft>
              <a:spcPct val="15000"/>
            </a:spcAft>
            <a:buChar char="•"/>
          </a:pPr>
          <a:r>
            <a:rPr lang="de-DE" sz="1400" kern="1200" dirty="0" err="1"/>
            <a:t>Identify</a:t>
          </a:r>
          <a:r>
            <a:rPr lang="de-DE" sz="1400" kern="1200" dirty="0"/>
            <a:t> individual/organisational </a:t>
          </a:r>
          <a:r>
            <a:rPr lang="de-DE" sz="1400" kern="1200" dirty="0" err="1"/>
            <a:t>vulnerabilities</a:t>
          </a:r>
          <a:r>
            <a:rPr lang="de-DE" sz="1400" kern="1200" dirty="0"/>
            <a:t>.</a:t>
          </a:r>
          <a:endParaRPr lang="nb-NO" sz="1400" kern="1200" dirty="0"/>
        </a:p>
      </dsp:txBody>
      <dsp:txXfrm rot="-5400000">
        <a:off x="788988" y="36365"/>
        <a:ext cx="5271248" cy="661103"/>
      </dsp:txXfrm>
    </dsp:sp>
    <dsp:sp modelId="{1F235121-CB8A-459A-8003-9C86F1392CED}">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Hook</a:t>
          </a:r>
          <a:endParaRPr lang="nb-NO" sz="1300" kern="1200" dirty="0"/>
        </a:p>
      </dsp:txBody>
      <dsp:txXfrm rot="-5400000">
        <a:off x="1" y="1373653"/>
        <a:ext cx="788987" cy="338137"/>
      </dsp:txXfrm>
    </dsp:sp>
    <dsp:sp modelId="{7268E116-877E-43C1-853C-3EA842948C85}">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Initiate</a:t>
          </a:r>
          <a:r>
            <a:rPr lang="de-DE" sz="1400" kern="1200" dirty="0"/>
            <a:t/>
          </a:r>
          <a:r>
            <a:rPr lang="de-DE" sz="1400" kern="1200" dirty="0" err="1"/>
            <a:t>communication</a:t>
          </a:r>
          <a:r>
            <a:rPr lang="de-DE" sz="1400" kern="1200" dirty="0"/>
            <a:t/>
          </a:r>
          <a:r>
            <a:rPr lang="de-DE" sz="1400" kern="1200" dirty="0" err="1"/>
            <a:t>with</a:t>
          </a:r>
          <a:r>
            <a:rPr lang="de-DE" sz="1400" kern="1200" dirty="0"/>
            <a:t> potential </a:t>
          </a:r>
          <a:r>
            <a:rPr lang="de-DE" sz="1400" kern="1200" dirty="0" err="1"/>
            <a:t>victim</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Engage</a:t>
          </a:r>
          <a:r>
            <a:rPr lang="de-DE" sz="1400" kern="1200" dirty="0"/>
            <a:t>, </a:t>
          </a:r>
          <a:r>
            <a:rPr lang="de-DE" sz="1400" kern="1200" dirty="0" err="1"/>
            <a:t>spin</a:t>
          </a:r>
          <a:r>
            <a:rPr lang="de-DE" sz="1400" kern="1200" dirty="0"/>
            <a:t/>
          </a:r>
          <a:r>
            <a:rPr lang="de-DE" sz="1400" kern="1200" dirty="0" err="1"/>
            <a:t>story</a:t>
          </a:r>
          <a:r>
            <a:rPr lang="de-DE" sz="1400" kern="1200" dirty="0"/>
            <a:t>, </a:t>
          </a:r>
          <a:r>
            <a:rPr lang="de-DE" sz="1400" kern="1200" dirty="0" err="1"/>
            <a:t>build</a:t>
          </a:r>
          <a:r>
            <a:rPr lang="de-DE" sz="1400" kern="1200" dirty="0"/>
            <a:t/>
          </a:r>
          <a:r>
            <a:rPr lang="de-DE" sz="1400" kern="1200" dirty="0" err="1"/>
            <a:t>trust</a:t>
          </a:r>
          <a:r>
            <a:rPr lang="de-DE" sz="1400" kern="1200" dirty="0"/>
            <a:t>, </a:t>
          </a:r>
          <a:r>
            <a:rPr lang="de-DE" sz="1400" kern="1200" dirty="0" err="1"/>
            <a:t>take</a:t>
          </a:r>
          <a:r>
            <a:rPr lang="de-DE" sz="1400" kern="1200" dirty="0"/>
            <a:t/>
          </a:r>
          <a:r>
            <a:rPr lang="de-DE" sz="1400" kern="1200" dirty="0" err="1"/>
            <a:t>control</a:t>
          </a:r>
          <a:r>
            <a:rPr lang="de-DE" sz="1400" kern="1200" dirty="0"/>
            <a:t>.</a:t>
          </a:r>
          <a:endParaRPr lang="nb-NO" sz="1400" kern="1200" dirty="0"/>
        </a:p>
      </dsp:txBody>
      <dsp:txXfrm rot="-5400000">
        <a:off x="788988" y="1014923"/>
        <a:ext cx="5271248" cy="661103"/>
      </dsp:txXfrm>
    </dsp:sp>
    <dsp:sp modelId="{452D47F8-EC05-457A-888C-F6ECDD71AB96}">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Play</a:t>
          </a:r>
          <a:endParaRPr lang="nb-NO" sz="1300" kern="1200" dirty="0"/>
        </a:p>
      </dsp:txBody>
      <dsp:txXfrm rot="-5400000">
        <a:off x="1" y="2352210"/>
        <a:ext cx="788987" cy="338137"/>
      </dsp:txXfrm>
    </dsp:sp>
    <dsp:sp modelId="{9CFB691F-15EA-49A1-B0F0-B9D204C4FCBD}">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Accomplish</a:t>
          </a:r>
          <a:r>
            <a:rPr lang="de-DE" sz="1400" kern="1200" dirty="0"/>
            <a:t/>
          </a:r>
          <a:r>
            <a:rPr lang="de-DE" sz="1400" kern="1200" dirty="0" err="1"/>
            <a:t>purpose</a:t>
          </a:r>
          <a:r>
            <a:rPr lang="de-DE" sz="1400" kern="1200" dirty="0"/>
            <a:t/>
          </a:r>
          <a:r>
            <a:rPr lang="de-DE" sz="1400" kern="1200" dirty="0" err="1"/>
            <a:t>of</a:t>
          </a:r>
          <a:r>
            <a:rPr lang="de-DE" sz="1400" kern="1200" dirty="0"/>
            <a:t/>
          </a:r>
          <a:r>
            <a:rPr lang="de-DE" sz="1400" kern="1200" dirty="0" err="1"/>
            <a:t>attack</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Compromise</a:t>
          </a:r>
          <a:r>
            <a:rPr lang="de-DE" sz="1400" kern="1200" dirty="0"/>
            <a:t/>
          </a:r>
          <a:r>
            <a:rPr lang="de-DE" sz="1400" kern="1200" dirty="0" err="1"/>
            <a:t>the</a:t>
          </a:r>
          <a:r>
            <a:rPr lang="de-DE" sz="1400" kern="1200" dirty="0"/>
            <a:t/>
          </a:r>
          <a:r>
            <a:rPr lang="de-DE" sz="1400" kern="1200" dirty="0" err="1"/>
            <a:t>system</a:t>
          </a:r>
          <a:r>
            <a:rPr lang="de-DE" sz="1400" kern="1200" dirty="0"/>
            <a:t>.</a:t>
          </a:r>
          <a:endParaRPr lang="nb-NO" sz="1400" kern="1200" dirty="0"/>
        </a:p>
      </dsp:txBody>
      <dsp:txXfrm rot="-5400000">
        <a:off x="788988" y="1993480"/>
        <a:ext cx="5271248" cy="661103"/>
      </dsp:txXfrm>
    </dsp:sp>
    <dsp:sp modelId="{2BC2E32F-7AF7-4705-81F9-8985A3351553}">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Exit</a:t>
          </a:r>
          <a:endParaRPr lang="nb-NO" sz="1300" kern="1200" dirty="0"/>
        </a:p>
      </dsp:txBody>
      <dsp:txXfrm rot="-5400000">
        <a:off x="1" y="3330768"/>
        <a:ext cx="788987" cy="338137"/>
      </dsp:txXfrm>
    </dsp:sp>
    <dsp:sp modelId="{16A022C0-9DB9-4A8A-87DF-6774BBB08BDF}">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err="1"/>
            <a:t>Finalize</a:t>
          </a:r>
          <a:r>
            <a:rPr lang="de-DE" sz="1400" kern="1200" dirty="0"/>
            <a:t/>
          </a:r>
          <a:r>
            <a:rPr lang="de-DE" sz="1400" kern="1200" dirty="0" err="1"/>
            <a:t>interaction</a:t>
          </a:r>
          <a:r>
            <a:rPr lang="de-DE" sz="1400" kern="1200" dirty="0"/>
            <a:t/>
          </a:r>
          <a:r>
            <a:rPr lang="de-DE" sz="1400" kern="1200" dirty="0" err="1"/>
            <a:t>with</a:t>
          </a:r>
          <a:r>
            <a:rPr lang="de-DE" sz="1400" kern="1200" dirty="0"/>
            <a:t/>
          </a:r>
          <a:r>
            <a:rPr lang="de-DE" sz="1400" kern="1200" dirty="0" err="1"/>
            <a:t>victim</a:t>
          </a:r>
          <a:r>
            <a:rPr lang="de-DE" sz="1400" kern="1200" dirty="0"/>
            <a:t>, </a:t>
          </a:r>
          <a:r>
            <a:rPr lang="de-DE" sz="1400" kern="1200" dirty="0" err="1"/>
            <a:t>preferably</a:t>
          </a:r>
          <a:r>
            <a:rPr lang="de-DE" sz="1400" kern="1200" dirty="0"/>
            <a:t/>
          </a:r>
          <a:r>
            <a:rPr lang="de-DE" sz="1400" kern="1200" dirty="0" err="1"/>
            <a:t>without</a:t>
          </a:r>
          <a:r>
            <a:rPr lang="de-DE" sz="1400" kern="1200" dirty="0"/>
            <a:t/>
          </a:r>
          <a:r>
            <a:rPr lang="de-DE" sz="1400" kern="1200" dirty="0" err="1"/>
            <a:t>arousing</a:t>
          </a:r>
          <a:r>
            <a:rPr lang="de-DE" sz="1400" kern="1200" dirty="0"/>
            <a:t/>
          </a:r>
          <a:r>
            <a:rPr lang="de-DE" sz="1400" kern="1200" dirty="0" err="1"/>
            <a:t>any</a:t>
          </a:r>
          <a:r>
            <a:rPr lang="de-DE" sz="1400" kern="1200" dirty="0"/>
            <a:t/>
          </a:r>
          <a:r>
            <a:rPr lang="de-DE" sz="1400" kern="1200" dirty="0" err="1"/>
            <a:t>suspicions</a:t>
          </a:r>
          <a:r>
            <a:rPr lang="de-DE" sz="1400" kern="1200" dirty="0"/>
            <a:t>.</a:t>
          </a:r>
          <a:endParaRPr lang="nb-NO" sz="1400" kern="1200" dirty="0"/>
        </a:p>
        <a:p>
          <a:pPr marL="114300" lvl="1" indent="-114300" algn="l" defTabSz="622300">
            <a:lnSpc>
              <a:spcPct val="90000"/>
            </a:lnSpc>
            <a:spcBef>
              <a:spcPct val="0"/>
            </a:spcBef>
            <a:spcAft>
              <a:spcPct val="15000"/>
            </a:spcAft>
            <a:buChar char="•"/>
          </a:pPr>
          <a:r>
            <a:rPr lang="de-DE" sz="1400" kern="1200" dirty="0" err="1"/>
            <a:t>Disappear</a:t>
          </a:r>
          <a:r>
            <a:rPr lang="de-DE" sz="1400" kern="1200" dirty="0"/>
            <a:t>, </a:t>
          </a:r>
          <a:r>
            <a:rPr lang="de-DE" sz="1400" kern="1200" dirty="0" err="1"/>
            <a:t>erase</a:t>
          </a:r>
          <a:r>
            <a:rPr lang="de-DE" sz="1400" kern="1200" dirty="0"/>
            <a:t/>
          </a:r>
          <a:r>
            <a:rPr lang="de-DE" sz="1400" kern="1200" dirty="0" err="1"/>
            <a:t>traces</a:t>
          </a:r>
          <a:r>
            <a:rPr lang="de-DE" sz="1400" kern="1200" dirty="0"/>
            <a:t>.</a:t>
          </a:r>
          <a:endParaRPr lang="nb-NO" sz="1400" kern="1200" dirty="0"/>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2/2/2026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0.343"/>
    </inkml:context>
    <inkml:brush xml:id="br0">
      <inkml:brushProperty name="width" value="0.2" units="cm"/>
      <inkml:brushProperty name="height" value="0.2" units="cm"/>
      <inkml:brushProperty name="color" value="#E71224"/>
    </inkml:brush>
  </inkml:definitions>
  <inkml:trace contextRef="#ctx0" brushRef="#br0">1217 27 23209,'-1217'-27'0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3.564"/>
    </inkml:context>
    <inkml:brush xml:id="br0">
      <inkml:brushProperty name="width" value="0.2" units="cm"/>
      <inkml:brushProperty name="height" value="0.2" units="cm"/>
      <inkml:brushProperty name="color" value="#E71224"/>
    </inkml:brush>
  </inkml:definitions>
  <inkml:trace contextRef="#ctx0" brushRef="#br0">0 0 24380,'0'2065'0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2.412"/>
    </inkml:context>
    <inkml:brush xml:id="br0">
      <inkml:brushProperty name="width" value="0.2" units="cm"/>
      <inkml:brushProperty name="height" value="0.2" units="cm"/>
      <inkml:brushProperty name="color" value="#E71224"/>
    </inkml:brush>
  </inkml:definitions>
  <inkml:trace contextRef="#ctx0" brushRef="#br0">1164 27 24423,'-1164'-27'0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6.386"/>
    </inkml:context>
    <inkml:brush xml:id="br0">
      <inkml:brushProperty name="width" value="0.2" units="cm"/>
      <inkml:brushProperty name="height" value="0.2" units="cm"/>
      <inkml:brushProperty name="color" value="#E71224"/>
    </inkml:brush>
  </inkml:definitions>
  <inkml:trace contextRef="#ctx0" brushRef="#br0">0 28 24575,'1575'0'0,"-1362"-14"0,9 1 0,1675 15 0,-1040-3 0,-804 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48.747"/>
    </inkml:context>
    <inkml:brush xml:id="br0">
      <inkml:brushProperty name="width" value="0.2" units="cm"/>
      <inkml:brushProperty name="height" value="0.2" units="cm"/>
      <inkml:brushProperty name="color" value="#E71224"/>
    </inkml:brush>
  </inkml:definitions>
  <inkml:trace contextRef="#ctx0" brushRef="#br0">82 1 24575,'0'530'0,"-1"-503"0,-2 0 0,-6 29 0,4-27 0,-3 44 0,5-34 0,-10 46 0,2-14 0,1 1 0,2-21 0,-1 71 0,7 27 0,6 218 0,-4-362 0,1-1 0,0 0 0,0 1 0,0-1 0,0 0 0,1 0 0,-1 0 0,1 0 0,0 0 0,0-1 0,1 1 0,-1 0 0,4 3 0,43 36 0,-39-36 0,0 1 0,-1 0 0,13 15 0,-17-19-75,-7-12 195,-11-22-532,9 20-586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4.432"/>
    </inkml:context>
    <inkml:brush xml:id="br0">
      <inkml:brushProperty name="width" value="0.2" units="cm"/>
      <inkml:brushProperty name="height" value="0.2" units="cm"/>
      <inkml:brushProperty name="color" value="#E71224"/>
    </inkml:brush>
  </inkml:definitions>
  <inkml:trace contextRef="#ctx0" brushRef="#br0">1202 1028 24575,'-6'-1'0,"0"0"0,0 0 0,0-1 0,0 0 0,0 0 0,1 0 0,-1 0 0,0-1 0,1 0 0,0-1 0,0 1 0,-5-5 0,-59-54 0,57 50 0,-60-53 0,-146-103 0,174 135 0,-69-71 0,80 69 0,-31-44 0,37 43 0,-47-47 0,-9 14 0,55 48 0,-42-41 0,40 33-53,-1 2-1,-2 1 0,-43-26 1,30 21-1098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7:57:55.654"/>
    </inkml:context>
    <inkml:brush xml:id="br0">
      <inkml:brushProperty name="width" value="0.2" units="cm"/>
      <inkml:brushProperty name="height" value="0.2" units="cm"/>
      <inkml:brushProperty name="color" value="#E71224"/>
    </inkml:brush>
  </inkml:definitions>
  <inkml:trace contextRef="#ctx0" brushRef="#br0">942 1 24575,'-20'19'0,"-44"32"0,-7 5 0,-249 218 0,291-253 0,1 2 0,1 1 0,2 0 0,0 2 0,-36 51 0,-33 49 0,-15 24 0,41-39-1365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2/2/2026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Clicca per modificare gli stili di testo principali</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ictionary.apa.org/tender-mindednes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Si può essere estroversi e tuttavia non amare parlare davanti a un gruppo di persone? Sì, poiché i fattori non </a:t>
            </a:r>
            <a:r>
              <a:rPr lang="de-DE" baseline="0" dirty="0"/>
              <a:t>sono strettamente correlati tra loro, è possibile ottenere punteggi diversi per aspetti diversi, ad esempio </a:t>
            </a:r>
            <a:r>
              <a:rPr lang="de-DE" baseline="0" dirty="0"/>
              <a:t>un punteggio elevato per</a:t>
            </a:r>
            <a:r>
              <a:rPr lang="de-DE" baseline="0" dirty="0"/>
              <a:t> </a:t>
            </a:r>
            <a:r>
              <a:rPr lang="de-DE" baseline="0" dirty="0" err="1"/>
              <a:t>l'ansia </a:t>
            </a:r>
            <a:r>
              <a:rPr lang="de-DE" baseline="0" dirty="0"/>
              <a:t>(</a:t>
            </a:r>
            <a:r>
              <a:rPr lang="de-DE" baseline="0" dirty="0" err="1"/>
              <a:t>neuro</a:t>
            </a:r>
            <a:r>
              <a:rPr lang="de-DE" baseline="0" dirty="0"/>
              <a:t>) e un punteggio altrettanto elevato per la socievolezza (estroversione). Si può quindi essere una persona estroversa che tuttavia può apparire ansiosa.</a:t>
            </a:r>
          </a:p>
          <a:p>
            <a:endParaRPr lang="de-DE" dirty="0"/>
          </a:p>
          <a:p>
            <a:r>
              <a:rPr lang="de-DE" dirty="0" err="1"/>
              <a:t>Sociabilità </a:t>
            </a:r>
            <a:r>
              <a:rPr lang="de-DE" dirty="0"/>
              <a:t>(gesellig)</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1366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SV e SD sono componenti dell'estroversione che si sviluppano in modo diverso, neutralizzando così l'influenza sul punteggio complessivo dell'estroversione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98728"/>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Ma anche </a:t>
            </a:r>
            <a:r>
              <a:rPr lang="en-GB" dirty="0"/>
              <a:t>in</a:t>
            </a:r>
            <a:r>
              <a:rPr lang="en-GB" dirty="0"/>
              <a:t> altri ambiti, ad esempio nei fattori di rischio per </a:t>
            </a:r>
            <a:r>
              <a:rPr lang="en-GB" dirty="0" err="1"/>
              <a:t>comportamenti</a:t>
            </a:r>
            <a:r>
              <a:rPr lang="en-GB" dirty="0"/>
              <a:t> di gioco dannosi</a:t>
            </a:r>
            <a:r>
              <a:rPr lang="en-GB" dirty="0"/>
              <a:t>, vediamo un profilo di personalità che distingue vari fattori e persone che giocano molto dai giocatori occasionali.</a:t>
            </a:r>
          </a:p>
          <a:p>
            <a:r>
              <a:rPr lang="en-GB" dirty="0"/>
              <a:t>L'articolo "</a:t>
            </a:r>
            <a:r>
              <a:rPr lang="en-GB" dirty="0" err="1"/>
              <a:t>Comportamenti</a:t>
            </a:r>
            <a:r>
              <a:rPr lang="en-GB" dirty="0"/>
              <a:t> di gioco problematici </a:t>
            </a:r>
            <a:r>
              <a:rPr lang="en-GB" dirty="0"/>
              <a:t>e tratti della personalità dei videogiocatori: un'indagine trasversale" esplora i fattori psicologici e i tratti della personalità che contribuiscono a </a:t>
            </a:r>
            <a:r>
              <a:rPr lang="en-GB" dirty="0" err="1"/>
              <a:t>comportamenti</a:t>
            </a:r>
            <a:r>
              <a:rPr lang="en-GB" dirty="0"/>
              <a:t> di gioco problematici</a:t>
            </a:r>
            <a:r>
              <a:rPr lang="en-GB" dirty="0"/>
              <a:t>, una condizione spesso collegata al disturbo da gioco su Internet (IGD). Lo studio ha coinvolto 820 giocatori, </a:t>
            </a:r>
            <a:r>
              <a:rPr lang="en-GB" dirty="0" err="1"/>
              <a:t>analizzando </a:t>
            </a:r>
            <a:r>
              <a:rPr lang="en-GB" dirty="0"/>
              <a:t>i tratti della personalità, l'autoefficacia, i sintomi della depressione e la soddisfazione generale nella vita.</a:t>
            </a:r>
          </a:p>
          <a:p>
            <a:r>
              <a:rPr lang="en-GB" b="1" dirty="0"/>
              <a:t>Punti chiave:</a:t>
            </a:r>
          </a:p>
          <a:p>
            <a:pPr>
              <a:buFont typeface="+mj-lt"/>
              <a:buAutoNum type="arabicPeriod"/>
            </a:pPr>
            <a:r>
              <a:rPr lang="en-GB" b="1" dirty="0"/>
              <a:t>Disturbo da gioco su Internet (IGD)</a:t>
            </a:r>
            <a:r>
              <a:rPr lang="en-GB" dirty="0"/>
              <a:t>: classificato nel Manuale diagnostico e statistico dei disturbi mentali (DSM-5) e nella Classificazione internazionale delle malattie (ICD-11), l'IGD si riferisce a un modello persistente di </a:t>
            </a:r>
            <a:r>
              <a:rPr lang="en-GB" dirty="0" err="1"/>
              <a:t>comportamento</a:t>
            </a:r>
            <a:r>
              <a:rPr lang="en-GB" dirty="0"/>
              <a:t> di gioco </a:t>
            </a:r>
            <a:r>
              <a:rPr lang="en-GB" dirty="0"/>
              <a:t>che compromette il funzionamento quotidiano, caratterizzato da una mancanza di controllo sul gioco, dalla priorità data al gioco rispetto ad altre attività della vita e dal continuare a giocare nonostante le conseguenze negative.</a:t>
            </a:r>
          </a:p>
          <a:p>
            <a:pPr>
              <a:buFont typeface="+mj-lt"/>
              <a:buAutoNum type="arabicPeriod"/>
            </a:pPr>
            <a:r>
              <a:rPr lang="en-GB" b="1" dirty="0"/>
              <a:t>Risultati dello studio</a:t>
            </a:r>
            <a:r>
              <a:rPr lang="en-GB" dirty="0"/>
              <a:t>:</a:t>
            </a:r>
          </a:p>
          <a:p>
            <a:pPr marL="742950" lvl="1" indent="-285750">
              <a:buFont typeface="+mj-lt"/>
              <a:buAutoNum type="arabicPeriod"/>
            </a:pPr>
            <a:r>
              <a:rPr lang="en-GB" b="1" dirty="0"/>
              <a:t>Tratti della personalità</a:t>
            </a:r>
            <a:r>
              <a:rPr lang="en-GB" dirty="0"/>
              <a:t>: i giocatori con </a:t>
            </a:r>
            <a:r>
              <a:rPr lang="en-GB" dirty="0" err="1"/>
              <a:t>comportamenti</a:t>
            </a:r>
            <a:r>
              <a:rPr lang="en-GB" dirty="0"/>
              <a:t> problematici </a:t>
            </a:r>
            <a:r>
              <a:rPr lang="en-GB" dirty="0"/>
              <a:t>hanno mostrato livelli più elevati di </a:t>
            </a:r>
            <a:r>
              <a:rPr lang="en-GB" b="1" dirty="0"/>
              <a:t>nevrosi </a:t>
            </a:r>
            <a:r>
              <a:rPr lang="en-GB" dirty="0"/>
              <a:t>(instabilità emotiva) e livelli più bassi di </a:t>
            </a:r>
            <a:r>
              <a:rPr lang="en-GB" b="1" dirty="0"/>
              <a:t>coscienziosità </a:t>
            </a:r>
            <a:r>
              <a:rPr lang="en-GB" dirty="0"/>
              <a:t>(autodisciplina), </a:t>
            </a:r>
            <a:r>
              <a:rPr lang="en-GB" b="1" dirty="0"/>
              <a:t>estroversione </a:t>
            </a:r>
            <a:r>
              <a:rPr lang="en-GB" dirty="0"/>
              <a:t>(interazione sociale) e </a:t>
            </a:r>
            <a:r>
              <a:rPr lang="en-GB" b="1" dirty="0"/>
              <a:t>apertura mentale </a:t>
            </a:r>
            <a:r>
              <a:rPr lang="en-GB" dirty="0"/>
              <a:t>(curiosità).</a:t>
            </a:r>
          </a:p>
          <a:p>
            <a:pPr marL="742950" lvl="1" indent="-285750">
              <a:buFont typeface="+mj-lt"/>
              <a:buAutoNum type="arabicPeriod"/>
            </a:pPr>
            <a:r>
              <a:rPr lang="en-GB" b="1" dirty="0"/>
              <a:t>Depressione e soddisfazione di vita</a:t>
            </a:r>
            <a:r>
              <a:rPr lang="en-GB" dirty="0"/>
              <a:t>: questi giocatori hanno anche mostrato più sintomi di </a:t>
            </a:r>
            <a:r>
              <a:rPr lang="en-GB" b="1" dirty="0"/>
              <a:t>depressione </a:t>
            </a:r>
            <a:r>
              <a:rPr lang="en-GB" dirty="0"/>
              <a:t>e livelli più bassi di </a:t>
            </a:r>
            <a:r>
              <a:rPr lang="en-GB" b="1" dirty="0"/>
              <a:t>soddisfazione di vita </a:t>
            </a:r>
            <a:r>
              <a:rPr lang="en-GB" dirty="0"/>
              <a:t>e </a:t>
            </a:r>
            <a:r>
              <a:rPr lang="en-GB" b="1" dirty="0"/>
              <a:t>autoefficacia </a:t>
            </a:r>
            <a:r>
              <a:rPr lang="en-GB" dirty="0"/>
              <a:t>(fiducia nella propria capacità di avere successo).</a:t>
            </a:r>
          </a:p>
          <a:p>
            <a:pPr marL="742950" lvl="1" indent="-285750">
              <a:buFont typeface="+mj-lt"/>
              <a:buAutoNum type="arabicPeriod"/>
            </a:pPr>
            <a:r>
              <a:rPr lang="en-GB" b="1" dirty="0"/>
              <a:t>Generi di giochi</a:t>
            </a:r>
            <a:r>
              <a:rPr lang="en-GB" dirty="0"/>
              <a:t>: i giocatori che preferivano </a:t>
            </a:r>
            <a:r>
              <a:rPr lang="en-GB" b="1" dirty="0"/>
              <a:t>i giochi di ruolo online multigiocatore di massa (MMORPG) </a:t>
            </a:r>
            <a:r>
              <a:rPr lang="en-GB" dirty="0"/>
              <a:t>e </a:t>
            </a:r>
            <a:r>
              <a:rPr lang="en-GB" dirty="0"/>
              <a:t>gli</a:t>
            </a:r>
            <a:r>
              <a:rPr lang="en-GB" b="1" dirty="0"/>
              <a:t> sparatutto in prima persona (FPS) </a:t>
            </a:r>
            <a:r>
              <a:rPr lang="en-GB" dirty="0"/>
              <a:t>trascorrevano più tempo a giocare e avevano una maggiore probabilità di </a:t>
            </a:r>
            <a:r>
              <a:rPr lang="en-GB" dirty="0" err="1"/>
              <a:t>comportamenti</a:t>
            </a:r>
            <a:r>
              <a:rPr lang="en-GB" dirty="0"/>
              <a:t> problematici</a:t>
            </a:r>
            <a:r>
              <a:rPr lang="en-GB" dirty="0"/>
              <a:t>.</a:t>
            </a:r>
          </a:p>
          <a:p>
            <a:pPr marL="742950" lvl="1" indent="-285750">
              <a:buFont typeface="+mj-lt"/>
              <a:buAutoNum type="arabicPeriod"/>
            </a:pPr>
            <a:r>
              <a:rPr lang="en-GB" b="1" dirty="0"/>
              <a:t>Prevalenza</a:t>
            </a:r>
            <a:r>
              <a:rPr lang="en-GB" dirty="0"/>
              <a:t>: circa il 29% dei partecipanti ha mostrato segni di </a:t>
            </a:r>
            <a:r>
              <a:rPr lang="en-GB" dirty="0" err="1"/>
              <a:t>comportamento</a:t>
            </a:r>
            <a:r>
              <a:rPr lang="en-GB" dirty="0"/>
              <a:t> problematico nei giochi</a:t>
            </a:r>
            <a:r>
              <a:rPr lang="en-GB" dirty="0"/>
              <a:t>, con una prevalenza maggiore nei giocatori più giovani e nei giocatori di sesso maschile.</a:t>
            </a:r>
          </a:p>
          <a:p>
            <a:pPr>
              <a:buFont typeface="+mj-lt"/>
              <a:buAutoNum type="arabicPeriod"/>
            </a:pPr>
            <a:r>
              <a:rPr lang="en-GB" b="1" dirty="0"/>
              <a:t>Ipotesi testate</a:t>
            </a:r>
            <a:r>
              <a:rPr lang="en-GB" dirty="0"/>
              <a:t>:</a:t>
            </a:r>
          </a:p>
          <a:p>
            <a:pPr marL="742950" lvl="1" indent="-285750">
              <a:buFont typeface="+mj-lt"/>
              <a:buAutoNum type="arabicPeriod"/>
            </a:pPr>
            <a:r>
              <a:rPr lang="en-GB" dirty="0"/>
              <a:t>I giocatori con </a:t>
            </a:r>
            <a:r>
              <a:rPr lang="en-GB" dirty="0" err="1"/>
              <a:t>comportamenti</a:t>
            </a:r>
            <a:r>
              <a:rPr lang="en-GB" dirty="0"/>
              <a:t> problematici </a:t>
            </a:r>
            <a:r>
              <a:rPr lang="en-GB" dirty="0"/>
              <a:t>mostrano tratti di personalità distinti rispetto ai giocatori non problematici.</a:t>
            </a:r>
          </a:p>
          <a:p>
            <a:pPr marL="742950" lvl="1" indent="-285750">
              <a:buFont typeface="+mj-lt"/>
              <a:buAutoNum type="arabicPeriod"/>
            </a:pPr>
            <a:r>
              <a:rPr lang="en-GB" dirty="0"/>
              <a:t>I giocatori problematici presentano sintomi di depressione più elevati, una minore soddisfazione di vita e una ridotta autoefficacia.</a:t>
            </a:r>
          </a:p>
          <a:p>
            <a:pPr marL="742950" lvl="1" indent="-285750">
              <a:buFont typeface="+mj-lt"/>
              <a:buAutoNum type="arabicPeriod"/>
            </a:pPr>
            <a:r>
              <a:rPr lang="en-GB" dirty="0"/>
              <a:t>I generi di giochi come MMORPG e FPS sono più associati a </a:t>
            </a:r>
            <a:r>
              <a:rPr lang="en-GB" dirty="0" err="1"/>
              <a:t>comportamenti</a:t>
            </a:r>
            <a:r>
              <a:rPr lang="en-GB" dirty="0"/>
              <a:t> problematici</a:t>
            </a:r>
            <a:r>
              <a:rPr lang="en-GB" dirty="0"/>
              <a:t>.</a:t>
            </a:r>
          </a:p>
          <a:p>
            <a:pPr marL="742950" lvl="1" indent="-285750">
              <a:buFont typeface="+mj-lt"/>
              <a:buAutoNum type="arabicPeriod"/>
            </a:pPr>
            <a:r>
              <a:rPr lang="en-GB" dirty="0"/>
              <a:t>I maschi sono più inclini delle femmine a mostrare </a:t>
            </a:r>
            <a:r>
              <a:rPr lang="en-GB" dirty="0" err="1"/>
              <a:t>comportamenti</a:t>
            </a:r>
            <a:r>
              <a:rPr lang="en-GB" dirty="0"/>
              <a:t> di gioco problematici</a:t>
            </a:r>
            <a:r>
              <a:rPr lang="en-GB" dirty="0"/>
              <a:t>.</a:t>
            </a:r>
          </a:p>
          <a:p>
            <a:pPr>
              <a:buFont typeface="+mj-lt"/>
              <a:buAutoNum type="arabicPeriod"/>
            </a:pPr>
            <a:r>
              <a:rPr lang="en-GB" b="1" dirty="0"/>
              <a:t>Modello I-PACE</a:t>
            </a:r>
            <a:r>
              <a:rPr lang="en-GB" dirty="0"/>
              <a:t>: Lo studio utilizza il </a:t>
            </a:r>
            <a:r>
              <a:rPr lang="en-GB" dirty="0"/>
              <a:t>modello </a:t>
            </a:r>
            <a:r>
              <a:rPr lang="en-GB" b="1" dirty="0"/>
              <a:t>Interaction of Person-Affect-Cognition-Execution (I-PACE)</a:t>
            </a:r>
            <a:r>
              <a:rPr lang="en-GB" dirty="0"/>
              <a:t>, che spiega come i tratti della personalità, le emozioni e le risposte cognitive interagiscono per influenzare l'uso problematico di Internet, compreso il gioco.</a:t>
            </a:r>
          </a:p>
          <a:p>
            <a:r>
              <a:rPr lang="en-GB" b="1" dirty="0"/>
              <a:t>Spiegazione degli acronimi:</a:t>
            </a:r>
          </a:p>
          <a:p>
            <a:pPr>
              <a:buFont typeface="Arial" panose="020B0604020202020204" pitchFamily="34" charset="0"/>
              <a:buChar char="•"/>
            </a:pPr>
            <a:r>
              <a:rPr lang="en-GB" b="1" dirty="0"/>
              <a:t>IGD (Internet Gaming Disorder)</a:t>
            </a:r>
            <a:r>
              <a:rPr lang="en-GB" dirty="0"/>
              <a:t>: una condizione in cui il gioco interferisce con la vita quotidiana, portando a disfunzioni sociali, educative e lavorative.</a:t>
            </a:r>
          </a:p>
          <a:p>
            <a:pPr>
              <a:buFont typeface="Arial" panose="020B0604020202020204" pitchFamily="34" charset="0"/>
              <a:buChar char="•"/>
            </a:pPr>
            <a:r>
              <a:rPr lang="en-GB" b="1" dirty="0"/>
              <a:t>MMORPG (Massively Multiplayer Online Role-Playing Game)</a:t>
            </a:r>
            <a:r>
              <a:rPr lang="en-GB" dirty="0"/>
              <a:t>: un genere di videogiochi che coinvolge un gran numero di giocatori che interagiscono in un mondo virtuale.</a:t>
            </a:r>
          </a:p>
          <a:p>
            <a:pPr>
              <a:buFont typeface="Arial" panose="020B0604020202020204" pitchFamily="34" charset="0"/>
              <a:buChar char="•"/>
            </a:pPr>
            <a:r>
              <a:rPr lang="en-GB" b="1" dirty="0"/>
              <a:t>FPS (First-Person Shooter)</a:t>
            </a:r>
            <a:r>
              <a:rPr lang="en-GB" dirty="0"/>
              <a:t>: genere di videogiochi in cui i giocatori combattono in prima persona.</a:t>
            </a:r>
          </a:p>
          <a:p>
            <a:pPr>
              <a:buFont typeface="Arial" panose="020B0604020202020204" pitchFamily="34" charset="0"/>
              <a:buChar char="•"/>
            </a:pPr>
            <a:r>
              <a:rPr lang="en-GB" b="1" dirty="0"/>
              <a:t>I-PACE (Interaction of Person-Affect-Cognition-Execution)</a:t>
            </a:r>
            <a:r>
              <a:rPr lang="en-GB" dirty="0"/>
              <a:t>: modello teorico utilizzato per spiegare i disturbi legati all'uso di Internet.</a:t>
            </a:r>
          </a:p>
          <a:p>
            <a:r>
              <a:rPr lang="en-GB" dirty="0"/>
              <a:t>Lo studio conclude che tratti della personalità come una scarsa coscienziosità e un elevato nevroticismo, insieme alla depressione e al gioco eccessivo, sono predittori significativi di </a:t>
            </a:r>
            <a:r>
              <a:rPr lang="en-GB" dirty="0" err="1"/>
              <a:t>comportamenti</a:t>
            </a:r>
            <a:r>
              <a:rPr lang="en-GB" dirty="0"/>
              <a:t> di gioco problematici</a:t>
            </a:r>
            <a:r>
              <a:rPr lang="en-GB" dirty="0"/>
              <a:t>. Questi risultati supportano la necessità di interventi mirati per i giocatori a rischio.</a:t>
            </a:r>
          </a:p>
          <a:p>
            <a:endParaRPr lang="en-GB" dirty="0"/>
          </a:p>
          <a:p>
            <a:r>
              <a:rPr lang="en-GB" dirty="0"/>
              <a:t>Cohens d=.54</a:t>
            </a:r>
          </a:p>
          <a:p>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72761"/>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Questi 10 aspetti sono stati proposti nel 2007 dagli psicologi Colin DeYoung, Lena Quilty e Jordan Peterson nel loro articolo "Between Facets and Domains: 10 Aspects of the Big Five" (Tra aspetti e domini: 10 aspetti dei Big Five). Questa versione del modello è nota come Test della personalità dei Big Five.</a:t>
            </a:r>
            <a:endParaRPr/>
          </a:p>
          <a:p>
            <a:pPr marL="0" lvl="0" indent="0" algn="l" rtl="0">
              <a:spcBef>
                <a:spcPts val="0"/>
              </a:spcBef>
              <a:spcAft>
                <a:spcPts val="0"/>
              </a:spcAft>
              <a:buNone/>
            </a:pPr>
            <a:r>
              <a:rPr lang="en-GB"/>
              <a:t>Il nevroticismo è la tendenza a percepire la realtà come un problema e a provare facilmente emozioni spiacevoli. Le persone che possiedono alti livelli di nevroticismo sono generalmente tristi e talvolta irascibili L'estroversione è la tendenza a cercare la compagnia degli altri e riflette l'energia e le emozioni positive nella personalità di una persona. Le personalità estroverse spesso cercano l'eccitazione e tendono ad essere dominanti. L'apertura mentale è il desiderio di cercare nuove esperienze senza ansia e l'apprezzamento di idee e credenze diverse. Gli individui che mostrano alti livelli di apertura si dilettano nella fantasia e apprezzano l'arte e la natura. L'affabilità è una misura della qualità delle relazioni che una persona ha con gli altri. Se una persona ha un alto livello di affabilità, è compassionevole e cooperativa piuttosto che antagonista e sospettosa. Crede che le persone con cui interagisce siano generalmente ben intenzionate e oneste. Infine, la coscienziosità si concentra sull'autodisciplina, sull'agire in modo diligente e sul rispetto delle norme e delle procedure. Queste persone sono note per la loro prudenza e il loro buon senso.</a:t>
            </a:r>
            <a:endParaRPr/>
          </a:p>
          <a:p>
            <a:pPr marL="0" lvl="0" indent="0" algn="l" rtl="0">
              <a:spcBef>
                <a:spcPts val="0"/>
              </a:spcBef>
              <a:spcAft>
                <a:spcPts val="0"/>
              </a:spcAft>
              <a:buNone/>
            </a:pPr>
            <a:endParaRPr/>
          </a:p>
          <a:p>
            <a:pPr marL="0" lvl="0" indent="0" algn="l" rtl="0">
              <a:spcBef>
                <a:spcPts val="0"/>
              </a:spcBef>
              <a:spcAft>
                <a:spcPts val="0"/>
              </a:spcAft>
              <a:buNone/>
            </a:pPr>
            <a:r>
              <a:rPr lang="en-GB"/>
              <a:t>Recenti studi, tuttavia, hanno dimostrato che la nostra personalità cambia anche dopo questa età. Un altro studio condotto da Srivastava, Gosling e Potter (2003) ha scoperto che la coscienziosità e l'affabilità cambiano durante la prima e la media età adulta. Hanno anche scoperto che il nevroticismo diminuisce nelle donne nel corso del tempo, mentre rimane relativamente stabile negli uomini. Essi riferiscono che i loro risultati potrebbero essere attribuiti a una serie di influenze legate allo sviluppo, come l'esperienza in diversi ambiti correlati al raggiungimento di determinate età. </a:t>
            </a:r>
            <a:endParaRPr/>
          </a:p>
        </p:txBody>
      </p:sp>
    </p:spTree>
    <p:extLst>
      <p:ext uri="{BB962C8B-B14F-4D97-AF65-F5344CB8AC3E}">
        <p14:creationId xmlns:p14="http://schemas.microsoft.com/office/powerpoint/2010/main" val="1334872073"/>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a:solidFill>
                  <a:schemeClr val="tx1"/>
                </a:solidFill>
                <a:effectLst/>
                <a:latin typeface="+mn-lt"/>
                <a:ea typeface="+mn-ea"/>
                <a:cs typeface="+mn-cs"/>
              </a:rPr>
              <a:t>1. </a:t>
            </a:r>
            <a:r>
              <a:rPr lang="en-US" sz="1200" b="0" i="0" kern="1200" dirty="0">
                <a:solidFill>
                  <a:schemeClr val="tx1"/>
                </a:solidFill>
                <a:effectLst/>
                <a:latin typeface="+mn-lt"/>
                <a:ea typeface="+mn-ea"/>
                <a:cs typeface="+mn-cs"/>
              </a:rPr>
              <a:t>tratto della personalità che riflette la misura in cui le persone dimostrano bassi livelli di compassione e alti livelli di aggressività nelle interazioni sociali. [proposto da Hans Eysenck]</a:t>
            </a:r>
          </a:p>
          <a:p>
            <a:r>
              <a:rPr lang="en-US" sz="1200" b="1" i="0" kern="1200" dirty="0">
                <a:solidFill>
                  <a:schemeClr val="tx1"/>
                </a:solidFill>
                <a:effectLst/>
                <a:latin typeface="+mn-lt"/>
                <a:ea typeface="+mn-ea"/>
                <a:cs typeface="+mn-cs"/>
              </a:rPr>
              <a:t>2. </a:t>
            </a:r>
            <a:r>
              <a:rPr lang="en-US" sz="1200" b="0" i="0" kern="1200" dirty="0">
                <a:solidFill>
                  <a:schemeClr val="tx1"/>
                </a:solidFill>
                <a:effectLst/>
                <a:latin typeface="+mn-lt"/>
                <a:ea typeface="+mn-ea"/>
                <a:cs typeface="+mn-cs"/>
              </a:rPr>
              <a:t>tratto della personalità caratterizzato da empirismo, materialismo, scetticismo e fatalismo. Da confrontare </a:t>
            </a:r>
            <a:r>
              <a:rPr lang="en-US" sz="1200" b="0" i="0" u="none" strike="noStrike" kern="1200" dirty="0">
                <a:solidFill>
                  <a:schemeClr val="tx1"/>
                </a:solidFill>
                <a:effectLst/>
                <a:latin typeface="+mn-lt"/>
                <a:ea typeface="+mn-ea"/>
                <a:cs typeface="+mn-cs"/>
                <a:hlinkClick r:id="rId3"/>
              </a:rPr>
              <a:t>con la sensibilità</a:t>
            </a:r>
            <a:r>
              <a:rPr lang="en-US" sz="1200" b="0" i="0" kern="1200" dirty="0">
                <a:solidFill>
                  <a:schemeClr val="tx1"/>
                </a:solidFill>
                <a:effectLst/>
                <a:latin typeface="+mn-lt"/>
                <a:ea typeface="+mn-ea"/>
                <a:cs typeface="+mn-cs"/>
              </a:rPr>
              <a:t>. [descritto per la prima volta da William James] </a:t>
            </a:r>
            <a:r>
              <a:rPr lang="en-US" sz="1200" b="1" i="0" kern="1200" dirty="0">
                <a:solidFill>
                  <a:schemeClr val="tx1"/>
                </a:solidFill>
                <a:effectLst/>
                <a:latin typeface="+mn-lt"/>
                <a:ea typeface="+mn-ea"/>
                <a:cs typeface="+mn-cs"/>
              </a:rPr>
              <a:t>—tough-minded</a:t>
            </a:r>
            <a:r>
              <a:rPr lang="en-US" sz="1200" b="0" i="1" kern="1200" dirty="0">
                <a:solidFill>
                  <a:schemeClr val="tx1"/>
                </a:solidFill>
                <a:effectLst/>
                <a:latin typeface="+mn-lt"/>
                <a:ea typeface="+mn-ea"/>
                <a:cs typeface="+mn-cs"/>
              </a:rPr>
              <a:t> agg.</a:t>
            </a:r>
            <a:endParaRPr lang="en-US" sz="1200" b="0" i="0" kern="1200" dirty="0">
              <a:solidFill>
                <a:schemeClr val="tx1"/>
              </a:solidFill>
              <a:effectLst/>
              <a:latin typeface="+mn-lt"/>
              <a:ea typeface="+mn-ea"/>
              <a:cs typeface="+mn-cs"/>
            </a:endParaRPr>
          </a:p>
          <a:p>
            <a:r>
              <a:rPr lang="de-DE" dirty="0"/>
              <a:t>Non spirituale, non </a:t>
            </a:r>
            <a:r>
              <a:rPr lang="de-DE" dirty="0" err="1"/>
              <a:t>esoterico</a:t>
            </a:r>
            <a:r>
              <a:rPr lang="de-DE" dirty="0"/>
              <a:t>.</a:t>
            </a:r>
          </a:p>
        </p:txBody>
      </p:sp>
      <p:sp>
        <p:nvSpPr>
          <p:cNvPr id="4" name="Foliennummernplatzhalter 3"/>
          <p:cNvSpPr>
            <a:spLocks noGrp="1"/>
          </p:cNvSpPr>
          <p:nvPr>
            <p:ph type="sldNum" sz="quarter" idx="5"/>
          </p:nvPr>
        </p:nvSpPr>
        <p:spPr/>
        <p:txBody>
          <a:bodyPr/>
          <a:lstStyle/>
          <a:p>
            <a:fld id="{9EF0C2F8-E67E-49DE-94EE-03D5B0267214}" type="slidenum">
              <a:rPr lang="de-DE" smtClean="0"/>
              <a:t>28</a:t>
            </a:fld>
            <a:endParaRPr lang="de-DE"/>
          </a:p>
        </p:txBody>
      </p:sp>
    </p:spTree>
    <p:extLst>
      <p:ext uri="{BB962C8B-B14F-4D97-AF65-F5344CB8AC3E}">
        <p14:creationId xmlns:p14="http://schemas.microsoft.com/office/powerpoint/2010/main" val="2442397738"/>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pPr marL="0" marR="0" lvl="0" indent="0" algn="r" defTabSz="2194560" rtl="0" eaLnBrk="1" fontAlgn="auto" latinLnBrk="0" hangingPunct="1">
              <a:lnSpc>
                <a:spcPct val="100000"/>
              </a:lnSpc>
              <a:spcBef>
                <a:spcPts val="0"/>
              </a:spcBef>
              <a:spcAft>
                <a:spcPts val="0"/>
              </a:spcAft>
              <a:buClrTx/>
              <a:buSzTx/>
              <a:buFontTx/>
              <a:buNone/>
              <a:tabLst/>
              <a:defRPr/>
            </a:pPr>
            <a:fld id="{0B49990D-B8F7-4FAC-A087-20BB0E9C4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149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4125b5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b4125b5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b4125b51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b4125b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Effetto di primazia e recency dello scorrimento </a:t>
            </a:r>
            <a:endParaRPr/>
          </a:p>
        </p:txBody>
      </p:sp>
    </p:spTree>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sz="1200" b="0" i="1" u="none" strike="noStrike" kern="1200" baseline="0" dirty="0">
                <a:solidFill>
                  <a:schemeClr val="tx1"/>
                </a:solidFill>
                <a:latin typeface="+mn-lt"/>
                <a:ea typeface="+mn-ea"/>
                <a:cs typeface="+mn-cs"/>
              </a:rPr>
              <a:t>Con </a:t>
            </a:r>
            <a:r>
              <a:rPr lang="de-DE" sz="1200" b="0" i="1" u="none" strike="noStrike" kern="1200" baseline="0" dirty="0" err="1">
                <a:solidFill>
                  <a:schemeClr val="tx1"/>
                </a:solidFill>
                <a:latin typeface="+mn-lt"/>
                <a:ea typeface="+mn-ea"/>
                <a:cs typeface="+mn-cs"/>
              </a:rPr>
              <a:t>vettori di </a:t>
            </a:r>
            <a:r>
              <a:rPr lang="de-DE" sz="1200" b="0" i="1" u="none" strike="noStrike" kern="1200" baseline="0" dirty="0">
                <a:solidFill>
                  <a:schemeClr val="tx1"/>
                </a:solidFill>
                <a:latin typeface="+mn-lt"/>
                <a:ea typeface="+mn-ea"/>
                <a:cs typeface="+mn-cs"/>
              </a:rPr>
              <a:t>attacco intendiamo, come sempre nel settore CS, diverse forme di attacco tattiche e strategiche. Se escludiamo gli strumenti tecnici, questi metodi classici sono ancora estremamente efficienti. Immaginate quanto sforzo tecnico potete risparmiarvi guardando qualcuno mentre digita la password o recuperando dati sensibili dal bidone della spazzatura.</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Il tailgating</a:t>
            </a:r>
            <a:r>
              <a:rPr lang="de-DE" sz="1200" b="0" i="1" u="none" strike="noStrike" kern="1200" baseline="0" dirty="0">
                <a:solidFill>
                  <a:schemeClr val="tx1"/>
                </a:solidFill>
                <a:latin typeface="+mn-lt"/>
                <a:ea typeface="+mn-ea"/>
                <a:cs typeface="+mn-cs"/>
              </a:rPr>
              <a:t> </a:t>
            </a:r>
            <a:r>
              <a:rPr lang="de-DE" sz="1200" b="0" i="1" u="none" strike="noStrike" kern="1200" baseline="0" dirty="0">
                <a:solidFill>
                  <a:schemeClr val="tx1"/>
                </a:solidFill>
                <a:latin typeface="+mn-lt"/>
                <a:ea typeface="+mn-ea"/>
                <a:cs typeface="+mn-cs"/>
              </a:rPr>
              <a:t>consiste nel seguire una persona che ha accesso legittimo a luoghi con accesso limitato, ovvero semplicemente attaccarsi a qualcuno. Si può portare una scatola e chiedere alla persona che precede di tenere aperta la porta, oppure semplicemente tenere aperta la porta da soli. Proprio da quando nelle aziende non ci sono più o quasi più sale fumatori, questo metodo offre ai pen tester fisici ottime opportunità per entrare negli edifici.</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Impersonating </a:t>
            </a:r>
            <a:r>
              <a:rPr lang="de-DE" sz="1200" b="0" i="1" u="none" strike="noStrike" kern="1200" baseline="0" dirty="0">
                <a:solidFill>
                  <a:schemeClr val="tx1"/>
                </a:solidFill>
                <a:latin typeface="+mn-lt"/>
                <a:ea typeface="+mn-ea"/>
                <a:cs typeface="+mn-cs"/>
              </a:rPr>
              <a:t>significa assumere l'identità di un'altra persona e trarre vantaggio dalla sua credibilità. Se si utilizza l'impersonificazione di qualcun altro in un contesto fisico per ottenere l'accesso ad aree sensibili, ad esempio procurandosi una chiave magnetica, si </a:t>
            </a:r>
            <a:r>
              <a:rPr lang="de-DE" sz="1200" b="0" i="1" u="none" strike="noStrike" kern="1200" baseline="0" dirty="0">
                <a:solidFill>
                  <a:schemeClr val="tx1"/>
                </a:solidFill>
                <a:latin typeface="+mn-lt"/>
                <a:ea typeface="+mn-ea"/>
                <a:cs typeface="+mn-cs"/>
              </a:rPr>
              <a:t>parla di</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piggybacking</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L'impersonifying </a:t>
            </a:r>
            <a:r>
              <a:rPr lang="de-DE" sz="1200" b="0" i="1" u="none" strike="noStrike" kern="1200" baseline="0" dirty="0" err="1">
                <a:solidFill>
                  <a:schemeClr val="tx1"/>
                </a:solidFill>
                <a:latin typeface="+mn-lt"/>
                <a:ea typeface="+mn-ea"/>
                <a:cs typeface="+mn-cs"/>
              </a:rPr>
              <a:t>di solito</a:t>
            </a:r>
            <a:r>
              <a:rPr lang="de-DE" sz="1200" b="0" i="1" u="none" strike="noStrike" kern="1200" baseline="0" dirty="0">
                <a:solidFill>
                  <a:schemeClr val="tx1"/>
                </a:solidFill>
                <a:latin typeface="+mn-lt"/>
                <a:ea typeface="+mn-ea"/>
                <a:cs typeface="+mn-cs"/>
              </a:rPr>
              <a:t> coinvolge </a:t>
            </a:r>
            <a:r>
              <a:rPr lang="de-DE" sz="1200" b="0" i="1" u="none" strike="noStrike" kern="1200" baseline="0" dirty="0">
                <a:solidFill>
                  <a:schemeClr val="tx1"/>
                </a:solidFill>
                <a:latin typeface="+mn-lt"/>
                <a:ea typeface="+mn-ea"/>
                <a:cs typeface="+mn-cs"/>
              </a:rPr>
              <a:t>persone che hanno autorità o credibilità, o entrambe. Sono noti anche i casi di tecnici informatici che fingono di risolvere un problema tecnico che essi stessi hanno causato.</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Eavesdropping</a:t>
            </a:r>
            <a:r>
              <a:rPr lang="de-DE" sz="1200" b="0" i="1" u="none" strike="noStrike" kern="1200" baseline="0" dirty="0">
                <a:solidFill>
                  <a:schemeClr val="tx1"/>
                </a:solidFill>
                <a:latin typeface="+mn-lt"/>
                <a:ea typeface="+mn-ea"/>
                <a:cs typeface="+mn-cs"/>
              </a:rPr>
              <a:t>: origliare – può trattarsi del semplice ascoltare conversazioni di persone vicine (in treno, in ufficio) o anche dell'ascolto attivo e della lettura di e-mail, telefonate </a:t>
            </a:r>
            <a:r>
              <a:rPr lang="de-DE" sz="1200" b="0" i="1" u="none" strike="noStrike" kern="1200" baseline="0" dirty="0" err="1">
                <a:solidFill>
                  <a:schemeClr val="tx1"/>
                </a:solidFill>
                <a:latin typeface="+mn-lt"/>
                <a:ea typeface="+mn-ea"/>
                <a:cs typeface="+mn-cs"/>
              </a:rPr>
              <a:t>e simili.</a:t>
            </a:r>
            <a:endParaRPr lang="nb-NO" sz="1200" b="0" i="1" u="none" strike="noStrike" kern="1200" baseline="0" dirty="0">
              <a:solidFill>
                <a:schemeClr val="tx1"/>
              </a:solidFill>
              <a:latin typeface="+mn-lt"/>
              <a:ea typeface="+mn-ea"/>
              <a:cs typeface="+mn-cs"/>
            </a:endParaRP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Shoulder-surfing: come suggerisce il nome, si tratta di guardare qualcuno mentre inserisce i propri dati di accesso, cosa molto più facile di quanto si possa pensare.</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err="1">
                <a:solidFill>
                  <a:schemeClr val="tx1"/>
                </a:solidFill>
                <a:latin typeface="+mn-lt"/>
                <a:ea typeface="+mn-ea"/>
                <a:cs typeface="+mn-cs"/>
              </a:rPr>
              <a:t>Dumpster-Diving</a:t>
            </a:r>
            <a:r>
              <a:rPr lang="de-DE" sz="1200" b="0" i="1" u="none" strike="noStrike" kern="1200" baseline="0" dirty="0">
                <a:solidFill>
                  <a:schemeClr val="tx1"/>
                </a:solidFill>
                <a:latin typeface="+mn-lt"/>
                <a:ea typeface="+mn-ea"/>
                <a:cs typeface="+mn-cs"/>
              </a:rPr>
              <a:t>: </a:t>
            </a:r>
            <a:r>
              <a:rPr lang="de-DE" sz="1200" b="0" i="1" u="none" strike="noStrike" kern="1200" baseline="0" dirty="0">
                <a:solidFill>
                  <a:schemeClr val="tx1"/>
                </a:solidFill>
                <a:latin typeface="+mn-lt"/>
                <a:ea typeface="+mn-ea"/>
                <a:cs typeface="+mn-cs"/>
              </a:rPr>
              <a:t>rovistare </a:t>
            </a:r>
            <a:r>
              <a:rPr lang="de-DE" sz="1200" b="0" i="1" u="none" strike="noStrike" kern="1200" baseline="0" dirty="0">
                <a:solidFill>
                  <a:schemeClr val="tx1"/>
                </a:solidFill>
                <a:latin typeface="+mn-lt"/>
                <a:ea typeface="+mn-ea"/>
                <a:cs typeface="+mn-cs"/>
              </a:rPr>
              <a:t>nella spazzatura di </a:t>
            </a:r>
            <a:r>
              <a:rPr lang="de-DE" sz="1200" b="0" i="1" u="none" strike="noStrike" kern="1200" baseline="0" dirty="0" err="1">
                <a:solidFill>
                  <a:schemeClr val="tx1"/>
                </a:solidFill>
                <a:latin typeface="+mn-lt"/>
                <a:ea typeface="+mn-ea"/>
                <a:cs typeface="+mn-cs"/>
              </a:rPr>
              <a:t>qualcuno </a:t>
            </a:r>
            <a:r>
              <a:rPr lang="de-DE" sz="1200" b="0" i="1" u="none" strike="noStrike" kern="1200" baseline="0" dirty="0">
                <a:solidFill>
                  <a:schemeClr val="tx1"/>
                </a:solidFill>
                <a:latin typeface="+mn-lt"/>
                <a:ea typeface="+mn-ea"/>
                <a:cs typeface="+mn-cs"/>
              </a:rPr>
              <a:t>– dato che la maggior parte delle persone non usa un distruggidocumenti a casa, con un po' di tempo e accesso è possibile raccogliere una discreta quantità di dati.</a:t>
            </a:r>
          </a:p>
          <a:p>
            <a:endParaRPr lang="nb-NO"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Nel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err="1">
                <a:solidFill>
                  <a:schemeClr val="tx1"/>
                </a:solidFill>
                <a:latin typeface="+mn-lt"/>
                <a:ea typeface="+mn-ea"/>
                <a:cs typeface="+mn-cs"/>
              </a:rPr>
              <a:t> social-</a:t>
            </a:r>
            <a:r>
              <a:rPr lang="de-DE" sz="1200" b="0" i="1" u="none" strike="noStrike" kern="1200" baseline="0" dirty="0" err="1">
                <a:solidFill>
                  <a:schemeClr val="tx1"/>
                </a:solidFill>
                <a:latin typeface="+mn-lt"/>
                <a:ea typeface="+mn-ea"/>
                <a:cs typeface="+mn-cs"/>
              </a:rPr>
              <a:t> -engineering</a:t>
            </a:r>
            <a:r>
              <a:rPr lang="de-DE" sz="1200" b="0" i="1" u="none" strike="noStrike" kern="1200" baseline="0" dirty="0">
                <a:solidFill>
                  <a:schemeClr val="tx1"/>
                </a:solidFill>
                <a:latin typeface="+mn-lt"/>
                <a:ea typeface="+mn-ea"/>
                <a:cs typeface="+mn-cs"/>
              </a:rPr>
              <a:t>, l'aggressore induce una persona a prendere l'iniziativa e poi aspetta semplicemente. Ciò significa che prima si crea un problema e poi si diventa il punto di riferimento per un aiuto rapido, il che risulta particolarmente discreto. Anche in questo caso, la combinazione di malware e hotline IT può essere un buon esempio. </a:t>
            </a:r>
          </a:p>
          <a:p>
            <a:endParaRPr lang="de-DE" sz="1200" b="0" i="1" u="none" strike="noStrike" kern="1200" baseline="0" dirty="0">
              <a:solidFill>
                <a:schemeClr val="tx1"/>
              </a:solidFill>
              <a:latin typeface="+mn-lt"/>
              <a:ea typeface="+mn-ea"/>
              <a:cs typeface="+mn-cs"/>
            </a:endParaRPr>
          </a:p>
          <a:p>
            <a:r>
              <a:rPr lang="de-DE" sz="1200" b="0" i="1" u="none" strike="noStrike" kern="1200" baseline="0" dirty="0">
                <a:solidFill>
                  <a:schemeClr val="tx1"/>
                </a:solidFill>
                <a:latin typeface="+mn-lt"/>
                <a:ea typeface="+mn-ea"/>
                <a:cs typeface="+mn-cs"/>
              </a:rPr>
              <a:t>I metodi SE possono naturalmente essere utilizzati anche per contrattaccare: l'australiano Karl Rock gestisce un </a:t>
            </a:r>
            <a:r>
              <a:rPr lang="de-DE" sz="1200" b="0" i="1" u="none" strike="noStrike" kern="1200" baseline="0" dirty="0">
                <a:solidFill>
                  <a:schemeClr val="tx1"/>
                </a:solidFill>
                <a:latin typeface="+mn-lt"/>
                <a:ea typeface="+mn-ea"/>
                <a:cs typeface="+mn-cs"/>
              </a:rPr>
              <a:t>canale </a:t>
            </a:r>
            <a:r>
              <a:rPr lang="de-DE" sz="1200" b="0" i="1" u="none" strike="noStrike" kern="1200" baseline="0" dirty="0" err="1">
                <a:solidFill>
                  <a:schemeClr val="tx1"/>
                </a:solidFill>
                <a:latin typeface="+mn-lt"/>
                <a:ea typeface="+mn-ea"/>
                <a:cs typeface="+mn-cs"/>
              </a:rPr>
              <a:t>Youtube </a:t>
            </a:r>
            <a:r>
              <a:rPr lang="de-DE" sz="1200" b="0" i="1" u="none" strike="noStrike" kern="1200" baseline="0" dirty="0">
                <a:solidFill>
                  <a:schemeClr val="tx1"/>
                </a:solidFill>
                <a:latin typeface="+mn-lt"/>
                <a:ea typeface="+mn-ea"/>
                <a:cs typeface="+mn-cs"/>
              </a:rPr>
              <a:t>in cui </a:t>
            </a:r>
            <a:r>
              <a:rPr lang="de-DE" sz="1200" b="0" i="1" u="none" strike="noStrike" kern="1200" baseline="0" dirty="0">
                <a:solidFill>
                  <a:schemeClr val="tx1"/>
                </a:solidFill>
                <a:latin typeface="+mn-lt"/>
                <a:ea typeface="+mn-ea"/>
                <a:cs typeface="+mn-cs"/>
              </a:rPr>
              <a:t>hackera call center indiani </a:t>
            </a:r>
            <a:r>
              <a:rPr lang="de-DE" sz="1200" b="0" i="1" u="none" strike="noStrike" kern="1200" baseline="0" dirty="0" err="1">
                <a:solidFill>
                  <a:schemeClr val="tx1"/>
                </a:solidFill>
                <a:latin typeface="+mn-lt"/>
                <a:ea typeface="+mn-ea"/>
                <a:cs typeface="+mn-cs"/>
              </a:rPr>
              <a:t>specializzati</a:t>
            </a:r>
            <a:r>
              <a:rPr lang="de-DE" sz="1200" b="0" i="1" u="none" strike="noStrike" kern="1200" baseline="0" dirty="0">
                <a:solidFill>
                  <a:schemeClr val="tx1"/>
                </a:solidFill>
                <a:latin typeface="+mn-lt"/>
                <a:ea typeface="+mn-ea"/>
                <a:cs typeface="+mn-cs"/>
              </a:rPr>
              <a:t> in frodi </a:t>
            </a:r>
            <a:r>
              <a:rPr lang="de-DE" sz="1200" b="0" i="1" u="none" strike="noStrike" kern="1200" baseline="0" dirty="0">
                <a:solidFill>
                  <a:schemeClr val="tx1"/>
                </a:solidFill>
                <a:latin typeface="+mn-lt"/>
                <a:ea typeface="+mn-ea"/>
                <a:cs typeface="+mn-cs"/>
              </a:rPr>
              <a:t>e, con una combinazione di </a:t>
            </a:r>
            <a:r>
              <a:rPr lang="de-DE" sz="1200" b="0" i="1" u="none" strike="noStrike" kern="1200" baseline="0" dirty="0" err="1">
                <a:solidFill>
                  <a:schemeClr val="tx1"/>
                </a:solidFill>
                <a:latin typeface="+mn-lt"/>
                <a:ea typeface="+mn-ea"/>
                <a:cs typeface="+mn-cs"/>
              </a:rPr>
              <a:t>impersonificazione</a:t>
            </a:r>
            <a:r>
              <a:rPr lang="de-DE" sz="1200" b="0" i="1" u="none" strike="noStrike" kern="1200" baseline="0" dirty="0">
                <a:solidFill>
                  <a:schemeClr val="tx1"/>
                </a:solidFill>
                <a:latin typeface="+mn-lt"/>
                <a:ea typeface="+mn-ea"/>
                <a:cs typeface="+mn-cs"/>
              </a:rPr>
              <a:t>, </a:t>
            </a:r>
            <a:r>
              <a:rPr lang="de-DE" sz="1200" b="0" i="1" u="none" strike="noStrike" kern="1200" baseline="0" dirty="0" err="1">
                <a:solidFill>
                  <a:schemeClr val="tx1"/>
                </a:solidFill>
                <a:latin typeface="+mn-lt"/>
                <a:ea typeface="+mn-ea"/>
                <a:cs typeface="+mn-cs"/>
              </a:rPr>
              <a:t>intercettazione </a:t>
            </a:r>
            <a:r>
              <a:rPr lang="de-DE" sz="1200" b="0" i="1" u="none" strike="noStrike" kern="1200" baseline="0" dirty="0">
                <a:solidFill>
                  <a:schemeClr val="tx1"/>
                </a:solidFill>
                <a:latin typeface="+mn-lt"/>
                <a:ea typeface="+mn-ea"/>
                <a:cs typeface="+mn-cs"/>
              </a:rPr>
              <a:t>e </a:t>
            </a:r>
            <a:r>
              <a:rPr lang="de-DE" sz="1200" b="0" i="1" u="none" strike="noStrike" kern="1200" baseline="0" dirty="0" err="1">
                <a:solidFill>
                  <a:schemeClr val="tx1"/>
                </a:solidFill>
                <a:latin typeface="+mn-lt"/>
                <a:ea typeface="+mn-ea"/>
                <a:cs typeface="+mn-cs"/>
              </a:rPr>
              <a:t>reverse</a:t>
            </a:r>
            <a:r>
              <a:rPr lang="de-DE" sz="1200" b="0" i="1" u="none" strike="noStrike" kern="1200" baseline="0" dirty="0" err="1">
                <a:solidFill>
                  <a:schemeClr val="tx1"/>
                </a:solidFill>
                <a:latin typeface="+mn-lt"/>
                <a:ea typeface="+mn-ea"/>
                <a:cs typeface="+mn-cs"/>
              </a:rPr>
              <a:t> social</a:t>
            </a:r>
            <a:r>
              <a:rPr lang="de-DE" sz="1200" b="0" i="1" u="none" strike="noStrike" kern="1200" baseline="0" dirty="0" err="1">
                <a:solidFill>
                  <a:schemeClr val="tx1"/>
                </a:solidFill>
                <a:latin typeface="+mn-lt"/>
                <a:ea typeface="+mn-ea"/>
                <a:cs typeface="+mn-cs"/>
              </a:rPr>
              <a:t> engineering, </a:t>
            </a:r>
            <a:r>
              <a:rPr lang="de-DE" sz="1200" b="0" i="1" u="none" strike="noStrike" kern="1200" baseline="0" dirty="0">
                <a:solidFill>
                  <a:schemeClr val="tx1"/>
                </a:solidFill>
                <a:latin typeface="+mn-lt"/>
                <a:ea typeface="+mn-ea"/>
                <a:cs typeface="+mn-cs"/>
              </a:rPr>
              <a:t>smaschera e denuncia i truffatori dell'e-commerce.</a:t>
            </a:r>
          </a:p>
          <a:p>
            <a:endParaRPr lang="nb-NO" sz="1200" b="0" i="1"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41</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2811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In linea di massima distinguiamo due </a:t>
            </a:r>
            <a:r>
              <a:rPr lang="de-DE" baseline="0" dirty="0"/>
              <a:t>forme </a:t>
            </a:r>
            <a:r>
              <a:rPr lang="de-DE" dirty="0"/>
              <a:t>fondamentalmente diverse </a:t>
            </a:r>
            <a:r>
              <a:rPr lang="de-DE" baseline="0" dirty="0"/>
              <a:t>di SE: </a:t>
            </a:r>
            <a:r>
              <a:rPr lang="de-DE" baseline="0" dirty="0" err="1"/>
              <a:t>la caccia </a:t>
            </a:r>
            <a:r>
              <a:rPr lang="de-DE" baseline="0" dirty="0"/>
              <a:t>e </a:t>
            </a:r>
            <a:r>
              <a:rPr lang="de-DE" baseline="0" dirty="0" err="1"/>
              <a:t>l'agricoltura</a:t>
            </a:r>
            <a:r>
              <a:rPr lang="de-DE" baseline="0" dirty="0"/>
              <a:t>.</a:t>
            </a:r>
          </a:p>
          <a:p>
            <a:r>
              <a:rPr lang="de-DE" baseline="0" dirty="0"/>
              <a:t>Nel caso dell'hunting, il contatto è piuttosto breve e occasionale, mentre nel caso </a:t>
            </a:r>
            <a:r>
              <a:rPr lang="de-DE" baseline="0" dirty="0" err="1"/>
              <a:t>del farming </a:t>
            </a:r>
            <a:r>
              <a:rPr lang="de-DE" baseline="0" dirty="0"/>
              <a:t>il </a:t>
            </a:r>
            <a:r>
              <a:rPr lang="de-DE" baseline="0" dirty="0" err="1"/>
              <a:t>social </a:t>
            </a:r>
            <a:r>
              <a:rPr lang="de-DE" baseline="0" dirty="0"/>
              <a:t>engineer </a:t>
            </a:r>
            <a:r>
              <a:rPr lang="de-DE" baseline="0" dirty="0"/>
              <a:t>semina </a:t>
            </a:r>
            <a:r>
              <a:rPr lang="de-DE" baseline="0" dirty="0"/>
              <a:t>per un periodo di tempo più lungo la fiducia che la vittima ripone in lui. </a:t>
            </a:r>
            <a:r>
              <a:rPr lang="de-DE" baseline="0" dirty="0"/>
              <a:t>Questo aspetto gioca un ruolo più importante </a:t>
            </a:r>
            <a:r>
              <a:rPr lang="de-DE" baseline="0" dirty="0"/>
              <a:t>quando si parla di </a:t>
            </a:r>
            <a:r>
              <a:rPr lang="de-DE" baseline="0" dirty="0" err="1"/>
              <a:t>minacce</a:t>
            </a:r>
            <a:r>
              <a:rPr lang="de-DE" baseline="0" dirty="0"/>
              <a:t> interne</a:t>
            </a:r>
            <a:r>
              <a:rPr lang="de-DE" baseline="0" dirty="0"/>
              <a:t>, ma è numericamente molto </a:t>
            </a:r>
            <a:r>
              <a:rPr lang="de-DE" baseline="0" dirty="0" err="1"/>
              <a:t>meno rilevante </a:t>
            </a:r>
            <a:r>
              <a:rPr lang="de-DE" baseline="0" dirty="0"/>
              <a:t>rispetto </a:t>
            </a:r>
            <a:r>
              <a:rPr lang="de-DE" baseline="0" dirty="0" err="1"/>
              <a:t>alla caccia</a:t>
            </a:r>
            <a:r>
              <a:rPr lang="de-DE" baseline="0" dirty="0"/>
              <a:t>, poiché il </a:t>
            </a:r>
            <a:r>
              <a:rPr lang="de-DE" baseline="0" dirty="0"/>
              <a:t>social engineer </a:t>
            </a:r>
            <a:r>
              <a:rPr lang="de-DE" baseline="0" dirty="0" err="1"/>
              <a:t>che pratica il farming</a:t>
            </a:r>
            <a:r>
              <a:rPr lang="de-DE" baseline="0" dirty="0"/>
              <a:t> si </a:t>
            </a:r>
            <a:r>
              <a:rPr lang="de-DE" baseline="0" dirty="0"/>
              <a:t>espone a un rischio significativo quando comunica con la futura vittima per un periodo di tempo prolungato e con contatti frequenti online o offline, lasciando inevitabilmente delle tracce.</a:t>
            </a:r>
          </a:p>
          <a:p>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43</a:t>
            </a:fld>
            <a:endParaRPr lang="nb-NO"/>
          </a:p>
        </p:txBody>
      </p:sp>
    </p:spTree>
    <p:extLst>
      <p:ext uri="{BB962C8B-B14F-4D97-AF65-F5344CB8AC3E}">
        <p14:creationId xmlns:p14="http://schemas.microsoft.com/office/powerpoint/2010/main" val="371977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186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186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15d3f2762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415d3f2762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cea186857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cea186857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Quando </a:t>
            </a:r>
            <a:r>
              <a:rPr lang="de-DE" baseline="0" dirty="0"/>
              <a:t>si leggono articoli o capitoli sul tema del phishing, si nota che la maggior parte di essi inizia con diversi paragrafi dedicati alla gravità della situazione e al suo peggioramento. In realtà, cambiano solo i numeri di anno in anno, mentre le formulazioni (definizione di phishing e gravità del problema) sembrano talvolta molto ripetitive. Ciò è dovuto al fatto che è necessario descrivere adeguatamente l'argomento anche per un pubblico più ampio che non ha necessariamente le conoscenze preliminari necessarie. Il rapporto dell'Anti-Phishing Working Group fornisce trimestralmente i dati più recenti.</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50</a:t>
            </a:fld>
            <a:endParaRPr lang="nb-NO"/>
          </a:p>
        </p:txBody>
      </p:sp>
    </p:spTree>
    <p:extLst>
      <p:ext uri="{BB962C8B-B14F-4D97-AF65-F5344CB8AC3E}">
        <p14:creationId xmlns:p14="http://schemas.microsoft.com/office/powerpoint/2010/main" val="704546802"/>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Parallelamente alla nota </a:t>
            </a:r>
            <a:r>
              <a:rPr lang="de-DE" dirty="0" err="1"/>
              <a:t>kill chain</a:t>
            </a:r>
            <a:r>
              <a:rPr lang="de-DE" dirty="0" err="1"/>
              <a:t> degli </a:t>
            </a:r>
            <a:r>
              <a:rPr lang="de-DE" dirty="0"/>
              <a:t>attacchi informatici</a:t>
            </a:r>
            <a:r>
              <a:rPr lang="de-DE" baseline="0" dirty="0"/>
              <a:t>,</a:t>
            </a:r>
            <a:r>
              <a:rPr lang="de-DE" dirty="0"/>
              <a:t> è possibile </a:t>
            </a:r>
            <a:r>
              <a:rPr lang="de-DE" baseline="0" dirty="0"/>
              <a:t>illustrare </a:t>
            </a:r>
            <a:r>
              <a:rPr lang="de-DE" dirty="0"/>
              <a:t>anche questo modello semplificato a fasi per i vettori di attacco </a:t>
            </a:r>
            <a:r>
              <a:rPr lang="de-DE" baseline="0" dirty="0"/>
              <a:t>SE, </a:t>
            </a:r>
            <a:r>
              <a:rPr lang="de-DE" baseline="0" dirty="0"/>
              <a:t>molto simile </a:t>
            </a:r>
            <a:r>
              <a:rPr lang="de-DE" baseline="0" dirty="0"/>
              <a:t>alla </a:t>
            </a:r>
            <a:r>
              <a:rPr lang="de-DE" baseline="0" dirty="0" err="1"/>
              <a:t>kill chain </a:t>
            </a:r>
            <a:r>
              <a:rPr lang="de-DE" baseline="0" dirty="0"/>
              <a:t>di Lockheed-Martin. La nota </a:t>
            </a:r>
            <a:r>
              <a:rPr lang="de-DE" baseline="0" dirty="0" err="1"/>
              <a:t>LM-Kill-chain</a:t>
            </a:r>
            <a:r>
              <a:rPr lang="de-DE" baseline="0" dirty="0"/>
              <a:t> è stata forse </a:t>
            </a:r>
            <a:r>
              <a:rPr lang="de-DE" baseline="0" dirty="0"/>
              <a:t>criticata per essere troppo incentrata sul malware, pertanto questa variante di Breda et al. potrebbe essere utile in questo caso</a:t>
            </a:r>
            <a:r>
              <a:rPr lang="de-DE" baseline="0" dirty="0"/>
              <a:t>.</a:t>
            </a:r>
          </a:p>
          <a:p>
            <a:endParaRPr lang="de-DE" dirty="0"/>
          </a:p>
          <a:p>
            <a:r>
              <a:rPr lang="de-DE" dirty="0"/>
              <a:t>Penso che i passaggi siano abbastanza chiari e intuitivi.</a:t>
            </a:r>
          </a:p>
          <a:p>
            <a:endParaRPr lang="de-DE" dirty="0"/>
          </a:p>
          <a:p>
            <a:r>
              <a:rPr lang="de-DE" dirty="0"/>
              <a:t>"</a:t>
            </a:r>
            <a:r>
              <a:rPr lang="de-DE" dirty="0" err="1"/>
              <a:t>Costruire </a:t>
            </a:r>
            <a:r>
              <a:rPr lang="de-DE" dirty="0"/>
              <a:t>la fiducia</a:t>
            </a:r>
            <a:r>
              <a:rPr lang="de-DE" dirty="0" err="1"/>
              <a:t> nell'</a:t>
            </a:r>
            <a:r>
              <a:rPr lang="de-DE" dirty="0" err="1"/>
              <a:t> </a:t>
            </a:r>
            <a:r>
              <a:rPr lang="de-DE" dirty="0"/>
              <a:t>" può significare qualsiasi cosa, da una conoscenza di lunga data a una decisione sul design di un'e-mail che dovrebbe generare fiducia (ad esempio, il riconoscimento di loghi affidabili</a:t>
            </a:r>
            <a:r>
              <a:rPr lang="de-DE" dirty="0" err="1"/>
              <a:t>, ecc.</a:t>
            </a:r>
            <a:r>
              <a:rPr lang="de-DE" dirty="0"/>
              <a:t>).</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51</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Guardate</a:t>
            </a:r>
            <a:r>
              <a:rPr lang="de-DE" dirty="0"/>
              <a:t> il </a:t>
            </a:r>
            <a:r>
              <a:rPr lang="de-DE" dirty="0"/>
              <a:t>video </a:t>
            </a:r>
            <a:r>
              <a:rPr lang="de-DE" b="1" dirty="0"/>
              <a:t>completo</a:t>
            </a:r>
            <a:r>
              <a:rPr lang="de-DE" dirty="0"/>
              <a:t>: i principi qui illustrati non vengono </a:t>
            </a:r>
            <a:r>
              <a:rPr lang="de-DE" baseline="0" dirty="0"/>
              <a:t>applicati solo nel phishing, ma in generale in quasi tutti gli approcci SE!</a:t>
            </a:r>
          </a:p>
          <a:p>
            <a:r>
              <a:rPr lang="de-DE" dirty="0"/>
              <a:t>I tre principi </a:t>
            </a:r>
            <a:r>
              <a:rPr lang="de-DE" dirty="0"/>
              <a:t>della prova </a:t>
            </a:r>
            <a:r>
              <a:rPr lang="de-DE" dirty="0" err="1"/>
              <a:t>sociale </a:t>
            </a:r>
            <a:r>
              <a:rPr lang="de-DE" dirty="0"/>
              <a:t>(nel video: consenso), </a:t>
            </a:r>
            <a:r>
              <a:rPr lang="de-DE" baseline="0" dirty="0" err="1"/>
              <a:t>dell'</a:t>
            </a:r>
            <a:r>
              <a:rPr lang="de-DE" baseline="0" dirty="0" err="1"/>
              <a:t> , della scarsità </a:t>
            </a:r>
            <a:r>
              <a:rPr lang="de-DE" baseline="0" dirty="0"/>
              <a:t>e dell'autorità giocano un ruolo più decisivo nel phishing, dove non esiste un'interazione bidirezionale.</a:t>
            </a:r>
          </a:p>
          <a:p>
            <a:r>
              <a:rPr lang="de-DE" baseline="0" dirty="0"/>
              <a:t>Il video dura poco meno di 12 minuti e va inteso solo come suggerimento (per la ripetizione al di fuori dell'orario dell'evento).</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35102"/>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Guardate</a:t>
            </a:r>
            <a:r>
              <a:rPr lang="de-DE" dirty="0"/>
              <a:t> il </a:t>
            </a:r>
            <a:r>
              <a:rPr lang="de-DE" dirty="0"/>
              <a:t>video </a:t>
            </a:r>
            <a:r>
              <a:rPr lang="de-DE" b="1" dirty="0"/>
              <a:t>completo</a:t>
            </a:r>
            <a:r>
              <a:rPr lang="de-DE" dirty="0"/>
              <a:t>: i principi qui illustrati non vengono </a:t>
            </a:r>
            <a:r>
              <a:rPr lang="de-DE" baseline="0" dirty="0"/>
              <a:t>applicati solo nel phishing, ma in generale in quasi tutti gli approcci SE!</a:t>
            </a:r>
          </a:p>
          <a:p>
            <a:r>
              <a:rPr lang="de-DE" dirty="0"/>
              <a:t>I tre principi </a:t>
            </a:r>
            <a:r>
              <a:rPr lang="de-DE" dirty="0"/>
              <a:t>della prova </a:t>
            </a:r>
            <a:r>
              <a:rPr lang="de-DE" dirty="0" err="1"/>
              <a:t>sociale </a:t>
            </a:r>
            <a:r>
              <a:rPr lang="de-DE" dirty="0"/>
              <a:t>(nel video: consenso), </a:t>
            </a:r>
            <a:r>
              <a:rPr lang="de-DE" baseline="0" dirty="0" err="1"/>
              <a:t>dell'</a:t>
            </a:r>
            <a:r>
              <a:rPr lang="de-DE" baseline="0" dirty="0" err="1"/>
              <a:t> , della scarsità </a:t>
            </a:r>
            <a:r>
              <a:rPr lang="de-DE" baseline="0" dirty="0"/>
              <a:t>e dell'autorità giocano un ruolo più decisivo nel phishing, dove non esiste un'interazione bidirezionale.</a:t>
            </a:r>
          </a:p>
          <a:p>
            <a:r>
              <a:rPr lang="de-DE" baseline="0" dirty="0"/>
              <a:t>Il video dura poco meno di 12 minuti e va inteso solo come suggerimento (per la ripetizione al di fuori dell'orario dell'evento).</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54</a:t>
            </a:fld>
            <a:endParaRPr lang="nb-NO"/>
          </a:p>
        </p:txBody>
      </p:sp>
    </p:spTree>
    <p:extLst>
      <p:ext uri="{BB962C8B-B14F-4D97-AF65-F5344CB8AC3E}">
        <p14:creationId xmlns:p14="http://schemas.microsoft.com/office/powerpoint/2010/main" val="212566185"/>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941E71-7984-4CC9-BF67-C1E92A3A3961}" type="slidenum">
              <a:rPr lang="en-GB" smtClean="0"/>
              <a:t>3</a:t>
            </a:fld>
            <a:endParaRPr lang="en-GB"/>
          </a:p>
        </p:txBody>
      </p:sp>
    </p:spTree>
    <p:extLst>
      <p:ext uri="{BB962C8B-B14F-4D97-AF65-F5344CB8AC3E}">
        <p14:creationId xmlns:p14="http://schemas.microsoft.com/office/powerpoint/2010/main" val="2912581734"/>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Tutti i link alle </a:t>
            </a:r>
            <a:r>
              <a:rPr lang="de-DE" dirty="0" err="1"/>
              <a:t>diapositive </a:t>
            </a:r>
            <a:r>
              <a:rPr lang="de-DE" dirty="0"/>
              <a:t>vengono condivisi nella chat tramite Zoom.</a:t>
            </a:r>
          </a:p>
          <a:p>
            <a:endParaRPr lang="de-DE" dirty="0"/>
          </a:p>
          <a:p>
            <a:r>
              <a:rPr lang="de-DE" baseline="0" dirty="0"/>
              <a:t>Le tecniche di conversazione </a:t>
            </a:r>
            <a:r>
              <a:rPr lang="de-DE" dirty="0"/>
              <a:t>SE </a:t>
            </a:r>
            <a:r>
              <a:rPr lang="de-DE" baseline="0" dirty="0"/>
              <a:t>sono l'arte raffinata della SE. L'argomento ha raggiunto grande notorietà nel 2020 dopo l'avvelenamento da parte di agenti russi dell'oppositore e critico del regime </a:t>
            </a:r>
            <a:r>
              <a:rPr lang="de-DE" baseline="0" dirty="0" err="1"/>
              <a:t>Navalny</a:t>
            </a:r>
            <a:r>
              <a:rPr lang="de-DE" baseline="0" dirty="0"/>
              <a:t>, che in seguito ha chiamato da D. uno degli agenti dell'FSB coinvolti nell'avvelenamento in Siberia sul suo cellulare, fingendo di essere un collaboratore di un superiore e ottenendo da lui una descrizione quasi minuziosa della preparazione e dell'esecuzione dell'attentato.</a:t>
            </a:r>
          </a:p>
          <a:p>
            <a:r>
              <a:rPr lang="de-DE" baseline="0" dirty="0"/>
              <a:t>La conversazione completa è disponibile su </a:t>
            </a:r>
            <a:r>
              <a:rPr lang="de-DE" baseline="0" dirty="0" err="1"/>
              <a:t>YouTube</a:t>
            </a:r>
            <a:r>
              <a:rPr lang="de-DE" baseline="0" dirty="0"/>
              <a:t>, mentre i commenti del noto esperto di SE Christopher </a:t>
            </a:r>
            <a:r>
              <a:rPr lang="de-DE" baseline="0" dirty="0" err="1"/>
              <a:t>Hadnagy </a:t>
            </a:r>
            <a:r>
              <a:rPr lang="de-DE" baseline="0" dirty="0"/>
              <a:t>si trovano nella cartella Teams. </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smtClean="0"/>
              <a:t>56</a:t>
            </a:fld>
            <a:endParaRPr lang="nb-NO"/>
          </a:p>
        </p:txBody>
      </p:sp>
    </p:spTree>
    <p:extLst>
      <p:ext uri="{BB962C8B-B14F-4D97-AF65-F5344CB8AC3E}">
        <p14:creationId xmlns:p14="http://schemas.microsoft.com/office/powerpoint/2010/main" val="57603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cea18685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cea18685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cea18685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cea18685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un aggressore che sferra un attacco informatico di ingegneria sociale contro le funzioni cognitive umane della vittima (ovvero l'ovale). Il comportamento risultante è associato alla persuasione (ovvero, un attacco ha successo quando la vittima viene persuasa ad agire secondo le intenzioni dell'aggressore).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carico di lavoro cognitivo, attraverso meccanismi come la cecità da disattenzione, può aumentare la vulnerabilità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Lo stress può ridurre la capacità di individuare i segnali di inganno nei messaggi degli attacchi informatici di ingegneria sociale, ma gli effetti diretti dello stress acuto sulla sicurezza informatica dell'ingegneria sociale non sono stati esaminati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vigilanza attentiva, in particolare il decremento della vigilanza, può essere un fattore importante che influenza la suscettibilità agli attacchi di ingegneria sociale, ma sono necessarie ulteriori ricerche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risultati della letteratura non sono conclusivi su come la personalità possa influenzare la suscettibilità di una persona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conoscenza del settore aiuta a ridurre la vulnerabilità agli attacchi informatici di ingegneria sociale</a:t>
            </a:r>
            <a:r>
              <a:rPr lang="en-GB">
                <a:solidFill>
                  <a:schemeClr val="dk1"/>
                </a:solidFill>
              </a:rPr>
              <a:t>. </a:t>
            </a:r>
            <a:r>
              <a:rPr lang="en-GB" i="1">
                <a:solidFill>
                  <a:schemeClr val="dk1"/>
                </a:solidFill>
              </a:rPr>
              <a:t>La consapevolezza e la conoscenza tecnica generale non riducono necessariamente la suscettibilità agli attacchi informatici di ingegneria sociale, forse perché non sono state prese in considerazione le funzioni cognitive umane</a:t>
            </a:r>
            <a:r>
              <a:rPr lang="en-GB">
                <a:solidFill>
                  <a:schemeClr val="dk1"/>
                </a:solidFill>
              </a:rPr>
              <a:t>. </a:t>
            </a:r>
            <a:r>
              <a:rPr lang="en-GB" b="1" i="1">
                <a:solidFill>
                  <a:schemeClr val="dk1"/>
                </a:solidFill>
              </a:rPr>
              <a:t>L'autoefficacia</a:t>
            </a:r>
            <a:r>
              <a:rPr lang="en-GB" i="1">
                <a:solidFill>
                  <a:schemeClr val="dk1"/>
                </a:solidFill>
              </a:rPr>
              <a:t>, la conoscenza e il precedente incontro con attacchi informatici di ingegneria sociale riducono collettivamente la suscettibilità di una persona agli attacchi informatici di ingegneria sociale. In particolare, esperienze di phishing costose ridurrebbero notevolmente la suscettibilità di una persona agli attacchi informatici di ingegneria sociale, mentre esperienze non costose non lo farebbero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Ma Stefan discuterà questo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genere non ha un grande impatto sulla vulnerabilità agli attacchi informatici di ingegneria sociale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persone anziane con un livello di istruzione più elevato, una maggiore consapevolezza e una maggiore esposizione agli attacchi informatici di ingegneria sociale sono meno vulnerabili a questi attacchi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a:t>
            </a:r>
            <a:r>
              <a:rPr lang="en-GB">
                <a:solidFill>
                  <a:schemeClr val="dk1"/>
                </a:solidFill>
              </a:rPr>
              <a:t>cultura</a:t>
            </a:r>
            <a:r>
              <a:rPr lang="en-GB" i="1">
                <a:solidFill>
                  <a:schemeClr val="dk1"/>
                </a:solidFill>
              </a:rPr>
              <a:t> influenza l'atteggiamento nei confronti della privacy e della fiducia, che a sua volta influisce indirettamente sulla vulnerabilità alle minacce informatiche di social engineering.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Memoria a lungo termine </a:t>
            </a:r>
            <a:r>
              <a:rPr lang="en-GB" i="1">
                <a:solidFill>
                  <a:schemeClr val="dk1"/>
                </a:solidFill>
              </a:rPr>
              <a:t>Il successo degli attacchi informatici di ingegneria sociale è inversamente proporzionale alla loro prevalenza</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metodi di formazione che chiedono alle persone di riflettere consapevolmente sugli attacchi informatici di ingegneria sociale difficilmente avranno successo, a meno che l'apprendimento non raggiunga il punto in cui diventa un'abitudine che, in gran parte inconsciamente, guida un comportamento più sicuro nell'uso del computer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qualità e l'attrattiva del messaggio, che riflettono lo sforzo dell'aggressore (ad esempio, utilizzando la contestualizzazione e la personalizzazione), hanno un impatto significativo sul successo dell'aggressore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capacità di un individuo di individuare gli attacchi informatici di ingegneria sociale è influenzata dalla sua consapevolezza delle minacce, dal suo background culturale e dalle sue differenze individuali in termini di fiducia/sospetto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d3a36ed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d3a36ed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Parrish Jr, J. L., Bailey, J. L., &amp; Courtney, J. F. (2009). Un modello basato sulla personalità per determinare la suscettibilità agli attacchi di phishing. </a:t>
            </a:r>
            <a:r>
              <a:rPr lang="en-GB" sz="1000" i="1">
                <a:solidFill>
                  <a:srgbClr val="222222"/>
                </a:solidFill>
                <a:highlight>
                  <a:srgbClr val="FFFFFF"/>
                </a:highlight>
              </a:rPr>
              <a:t>Little Rock: Università dell'Arkansas</a:t>
            </a:r>
            <a:r>
              <a:rPr lang="en-GB"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I fattori personali sono quelli che non possono essere modificati o che sono estremamente difficili da modificare e includono il sesso, la cultura e l'età. I fattori esperienziali sono quelli che modellano la personalità di un individuo a causa di un evento o di un'esperienza passata. Il profilo della personalità Big-Five classifica le differenze di personalità degli individui in cinque fattori generali, come discusso in precedenza. Il quadro propone che ciascuno di questi fattori abbia un ruolo da svolgere per quanto riguarda la suscettibilità di un individuo a un attacco di phishing.</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I bambini aumentano A!</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Non tecnologico vs tecnologico. Esperienze negative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2 aspetti: suscettibilità e tempo necessario per la rimozione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Dawson &amp; Stewart 2018 - Effetti moderatori. Cultura (Regno Unito vs USA), età</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a influenza sociale, conformismo, obbedienza, reattanza, resistenza e autorità (Lindsey, 2005; Weatherby et al., 1999) b impegno, affetto, normatività, continuità, dedizione e impegno affettivo (Allen e Meyer, 1990) c fiducia e vulnerabilità (Gendall, 2005) d minaccia (Pyszczynski et al., 1997)</a:t>
            </a:r>
            <a:endParaRPr sz="1000">
              <a:solidFill>
                <a:srgbClr val="222222"/>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Questi 10 aspetti sono stati proposti nel 2007 dagli psicologi Colin DeYoung, Lena Quilty e Jordan Peterson nel loro articolo "Between Facets and Domains: 10 Aspects of the Big Five" (Tra aspetti e domini: 10 aspetti dei Big Five). Questa versione del modello è nota come Test della personalità dei Big Five.</a:t>
            </a:r>
            <a:endParaRPr/>
          </a:p>
          <a:p>
            <a:pPr marL="0" lvl="0" indent="0" algn="l" rtl="0">
              <a:spcBef>
                <a:spcPts val="0"/>
              </a:spcBef>
              <a:spcAft>
                <a:spcPts val="0"/>
              </a:spcAft>
              <a:buNone/>
            </a:pPr>
            <a:r>
              <a:rPr lang="en-GB"/>
              <a:t>Il nevroticismo è la tendenza a percepire la realtà come un problema e a provare facilmente emozioni spiacevoli. Le persone che possiedono alti livelli di nevroticismo sono generalmente tristi e talvolta irascibili L'estroversione è la tendenza a cercare la compagnia degli altri e riflette l'energia e le emozioni positive nella personalità di una persona. Le personalità estroverse spesso cercano l'eccitazione e tendono ad essere dominanti. L'apertura mentale è il desiderio di cercare nuove esperienze senza ansia e l'apprezzamento di idee e credenze diverse. Gli individui che mostrano alti livelli di apertura si dilettano nella fantasia e apprezzano l'arte e la natura. L'affabilità è una misura della qualità delle relazioni che una persona ha con gli altri. Se una persona ha un alto livello di affabilità, è compassionevole e cooperativa piuttosto che antagonista e sospettosa. Crede che le persone con cui interagisce siano generalmente ben intenzionate e oneste. Infine, la coscienziosità si concentra sull'autodisciplina, l'azione doverosa e il rispetto delle norme e delle procedure. Queste persone sono note per la loro prudenza e il loro buon senso.</a:t>
            </a:r>
            <a:endParaRPr/>
          </a:p>
          <a:p>
            <a:pPr marL="0" lvl="0" indent="0" algn="l" rtl="0">
              <a:spcBef>
                <a:spcPts val="0"/>
              </a:spcBef>
              <a:spcAft>
                <a:spcPts val="0"/>
              </a:spcAft>
              <a:buNone/>
            </a:pPr>
            <a:endParaRPr/>
          </a:p>
          <a:p>
            <a:pPr marL="0" lvl="0" indent="0" algn="l" rtl="0">
              <a:spcBef>
                <a:spcPts val="0"/>
              </a:spcBef>
              <a:spcAft>
                <a:spcPts val="0"/>
              </a:spcAft>
              <a:buNone/>
            </a:pPr>
            <a:r>
              <a:rPr lang="en-GB"/>
              <a:t>Recenti studi, tuttavia, hanno dimostrato che la nostra personalità cambia anche dopo questa età. Un altro studio condotto da Srivastava, Gosling e Potter (2003) ha scoperto che la coscienziosità e l'affabilità cambiano durante la prima e la media età adulta. Hanno anche scoperto che il nevroticismo diminuisce nelle donne nel corso del tempo, mentre rimane relativamente stabile negli uomini. Essi riferiscono che i loro risultati potrebbero essere attribuiti a una serie di influenze legate allo sviluppo, come l'esperienza in diversi ambiti correlati al raggiungimento di determinate età.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3a36ed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d3a36ed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Uebelacker, Sven e Susanne Quiel. "Il quadro della personalità nell'ingegneria sociale". </a:t>
            </a:r>
            <a:r>
              <a:rPr lang="en-GB" sz="1000" i="1">
                <a:solidFill>
                  <a:srgbClr val="222222"/>
                </a:solidFill>
                <a:highlight>
                  <a:srgbClr val="FFFFFF"/>
                </a:highlight>
              </a:rPr>
              <a:t>Workshop 2014 sugli aspetti socio-tecnici nella sicurezza e nella fiducia</a:t>
            </a:r>
            <a:r>
              <a:rPr lang="en-GB" sz="1000">
                <a:solidFill>
                  <a:srgbClr val="222222"/>
                </a:solidFill>
                <a:highlight>
                  <a:srgbClr val="FFFFFF"/>
                </a:highlight>
              </a:rPr>
              <a:t>. IEEE, 2014.</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d3a36edd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d3a36ed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Più associato al phishing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d3a36edd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d3a36edd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 persone con elevati valori di apertura sono meno preoccupate dei problemi di privacy associati ai servizi basati sulla localizzazione [36]. La tendenza di queste persone a cercare nuove esperienze influenza la loro valutazione del rischio [36]. Ciò può essere trasmesso alla SE che gli individui aperti sottovalutano il rischio di diventare un bersaglio e di conseguenza non sviluppano adeguate strategie di coping. Controversamente, gli individui più aperti sono meno propensi a violare le politiche di sicurezza informatica. Tuttavia, questo effetto è contraddetto quando la personalità non viene valutata</a:t>
            </a:r>
            <a:endParaRPr/>
          </a:p>
          <a:p>
            <a:pPr marL="0" lvl="0" indent="0" algn="l" rtl="0">
              <a:spcBef>
                <a:spcPts val="0"/>
              </a:spcBef>
              <a:spcAft>
                <a:spcPts val="0"/>
              </a:spcAft>
              <a:buNone/>
            </a:pPr>
            <a:r>
              <a:rPr lang="en-GB"/>
              <a:t>come influenza diretta ma come fattore moderante. In questo caso, è stato riscontrato che gli individui aperti sono più propensi a violare</a:t>
            </a:r>
            <a:endParaRPr/>
          </a:p>
          <a:p>
            <a:pPr marL="0" lvl="0" indent="0" algn="l" rtl="0">
              <a:spcBef>
                <a:spcPts val="0"/>
              </a:spcBef>
              <a:spcAft>
                <a:spcPts val="0"/>
              </a:spcAft>
              <a:buNone/>
            </a:pPr>
            <a:r>
              <a:rPr lang="en-GB"/>
              <a:t>le politiche di sicurezza informatica</a:t>
            </a:r>
            <a:endParaRPr/>
          </a:p>
          <a:p>
            <a:pPr marL="0" lvl="0" indent="0" algn="l" rtl="0">
              <a:spcBef>
                <a:spcPts val="0"/>
              </a:spcBef>
              <a:spcAft>
                <a:spcPts val="0"/>
              </a:spcAft>
              <a:buNone/>
            </a:pPr>
            <a:r>
              <a:rPr lang="en-GB"/>
              <a:t>L'apertura ha anche un impatto sull'esperienza tecnologica in quanto è stata correlata al livello di stimolazione ottimale (OSD) degli individui. Le persone con livelli di OSD più elevati sono più esplorative e quindi dedicano più tempo a comportamenti esplorativi con la tecnologia per raggiungere il loro livello di stimolazione ottimale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d3a36edd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d3a36edd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Estroversione. Gli individui estroversi stanno diventando un rischio maggiore per la sicurezza [10]. Le persone estroverse sono anche più propense a violare le politiche di sicurezza informatica, accettando quindi di disobbedire alle politiche per soddisfare richieste (maligne) [32]. Workman [7] ha studiato l'effetto di diversi tipi di impegno sulla suscettibilità alla SE. Egli afferma che le persone con un elevato impegno affettivo e un elevato impegno normativo sono più propense a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d3a36edd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d3a36edd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ea1868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ea1868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 Il SE che sfrutta le regole rende C più vulnerabile, ovvero impegno e coerenza, reciprocità e autorità. Immunizzato contro la prova sociale, la simpatia, la scarsità</a:t>
            </a:r>
            <a:endParaRPr/>
          </a:p>
          <a:p>
            <a:pPr marL="0" lvl="0" indent="0" algn="l" rtl="0">
              <a:spcBef>
                <a:spcPts val="0"/>
              </a:spcBef>
              <a:spcAft>
                <a:spcPts val="0"/>
              </a:spcAft>
              <a:buNone/>
            </a:pPr>
            <a:endParaRPr/>
          </a:p>
          <a:p>
            <a:pPr marL="0" lvl="0" indent="0" algn="l" rtl="0">
              <a:spcBef>
                <a:spcPts val="0"/>
              </a:spcBef>
              <a:spcAft>
                <a:spcPts val="0"/>
              </a:spcAft>
              <a:buNone/>
            </a:pPr>
            <a:r>
              <a:rPr lang="en-GB"/>
              <a:t>A: informazioni se un ingegnere sociale ha stabilito un rapporto di fiducia. Per quanto riguarda i principi di influenza, ci aspettiamo una maggiore vulnerabilità nei confronti dell'autorità, della reciprocità, della simpatia e della prova sociale.</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cea1868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cea1868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Parrish Jr, J. L., Bailey, J. L., &amp; Courtney, J. F. (2009). Un modello basato sulla personalità per determinare la suscettibilità agli attacchi di phishing. </a:t>
            </a:r>
            <a:r>
              <a:rPr lang="en-GB" sz="1000" i="1" dirty="0">
                <a:solidFill>
                  <a:srgbClr val="222222"/>
                </a:solidFill>
                <a:highlight>
                  <a:srgbClr val="FFFFFF"/>
                </a:highlight>
              </a:rPr>
              <a:t>Little Rock: Università dell'Arkansas</a:t>
            </a:r>
            <a:r>
              <a:rPr lang="en-GB" sz="1000" dirty="0">
                <a:solidFill>
                  <a:srgbClr val="222222"/>
                </a:solidFill>
                <a:highlight>
                  <a:srgbClr val="FFFFFF"/>
                </a:highlight>
              </a:rPr>
              <a:t>, 285-296.</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I fattori personali sono quelli che non possono essere modificati o che sono estremamente difficili da modificare e includono il sesso, la cultura e l'età. I fattori esperienziali sono quelli che modellano la personalità di un individuo a causa di un evento o di un'esperienza passata. Il profilo della personalità Big-Five classifica le differenze di personalità degli individui in cinque fattori generali, come discusso in precedenza. Il quadro propone che ciascuno di questi fattori abbia un ruolo da svolgere per quanto riguarda la suscettibilità di un individuo a un attacco di phishing.</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I bambini aumentano A!</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Non tecnologico vs tecnologico. Esperienze negative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2 aspetti: suscettibilità e tempo necessario per la rimozione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Dawson &amp; Stewart 2018 - Effetti moderatori. Cultura (Regno Unito vs USA), età</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a influenza sociale, conformità, obbedienza, reattanza, resistenza e autorità (Lindsey, 2005; Weatherby et al., 1999) b impegno, affetto, normatività, continuità, dedizione e impegno affettivo (Allen e Meyer, 1990) c fiducia e vulnerabilità (</a:t>
            </a:r>
            <a:r>
              <a:rPr lang="en-GB" sz="1000" dirty="0" err="1">
                <a:solidFill>
                  <a:srgbClr val="222222"/>
                </a:solidFill>
                <a:highlight>
                  <a:srgbClr val="FFFFFF"/>
                </a:highlight>
              </a:rPr>
              <a:t>Gendall</a:t>
            </a:r>
            <a:r>
              <a:rPr lang="en-GB" sz="1000" dirty="0">
                <a:solidFill>
                  <a:srgbClr val="222222"/>
                </a:solidFill>
                <a:highlight>
                  <a:srgbClr val="FFFFFF"/>
                </a:highlight>
              </a:rPr>
              <a:t>, 2005) d minaccia (</a:t>
            </a:r>
            <a:r>
              <a:rPr lang="en-GB" sz="1000" dirty="0" err="1">
                <a:solidFill>
                  <a:srgbClr val="222222"/>
                </a:solidFill>
                <a:highlight>
                  <a:srgbClr val="FFFFFF"/>
                </a:highlight>
              </a:rPr>
              <a:t>Pyszczynski </a:t>
            </a:r>
            <a:r>
              <a:rPr lang="en-GB" sz="1000" dirty="0">
                <a:solidFill>
                  <a:srgbClr val="222222"/>
                </a:solidFill>
                <a:highlight>
                  <a:srgbClr val="FFFFFF"/>
                </a:highlight>
              </a:rPr>
              <a:t>et al., 1997)</a:t>
            </a:r>
          </a:p>
          <a:p>
            <a:pPr marL="0" lvl="0" indent="0" algn="l" rtl="0">
              <a:spcBef>
                <a:spcPts val="0"/>
              </a:spcBef>
              <a:spcAft>
                <a:spcPts val="0"/>
              </a:spcAft>
              <a:buNone/>
            </a:pPr>
            <a:endParaRPr lang="en-GB" sz="1000" dirty="0">
              <a:solidFill>
                <a:srgbClr val="222222"/>
              </a:solidFill>
              <a:highlight>
                <a:srgbClr val="FFFFFF"/>
              </a:highlight>
            </a:endParaRPr>
          </a:p>
          <a:p>
            <a:pPr marL="0" indent="0">
              <a:buNone/>
            </a:pPr>
            <a:r>
              <a:rPr lang="en-US" sz="1000" dirty="0"/>
              <a:t>Attacco:</a:t>
            </a:r>
          </a:p>
          <a:p>
            <a:pPr marL="0" indent="0">
              <a:spcBef>
                <a:spcPts val="1600"/>
              </a:spcBef>
              <a:buNone/>
            </a:pPr>
            <a:r>
              <a:rPr lang="en-US" sz="1000" dirty="0"/>
              <a:t>C: regole</a:t>
            </a:r>
          </a:p>
          <a:p>
            <a:pPr marL="0" indent="0">
              <a:spcBef>
                <a:spcPts val="1600"/>
              </a:spcBef>
              <a:buNone/>
            </a:pPr>
            <a:r>
              <a:rPr lang="en-US" sz="1000" dirty="0"/>
              <a:t>E: eccitazione</a:t>
            </a:r>
          </a:p>
          <a:p>
            <a:pPr marL="0" indent="0">
              <a:spcBef>
                <a:spcPts val="1600"/>
              </a:spcBef>
              <a:buNone/>
            </a:pPr>
            <a:r>
              <a:rPr lang="en-US" sz="1000" dirty="0"/>
              <a:t>A: Molti modi in...</a:t>
            </a:r>
          </a:p>
          <a:p>
            <a:pPr marL="0" indent="0">
              <a:spcBef>
                <a:spcPts val="1600"/>
              </a:spcBef>
              <a:buNone/>
            </a:pPr>
            <a:r>
              <a:rPr lang="en-US" sz="1000" dirty="0"/>
              <a:t>O: Scarsità - limitare la libertà</a:t>
            </a:r>
          </a:p>
          <a:p>
            <a:pPr marL="0" indent="0">
              <a:spcBef>
                <a:spcPts val="1600"/>
              </a:spcBef>
              <a:buNone/>
            </a:pPr>
            <a:r>
              <a:rPr lang="en-US" sz="1000" dirty="0"/>
              <a:t>N: Fattori protettivi</a:t>
            </a:r>
          </a:p>
          <a:p>
            <a:pPr marL="0" lvl="0" indent="0" algn="l" rtl="0">
              <a:spcBef>
                <a:spcPts val="0"/>
              </a:spcBef>
              <a:spcAft>
                <a:spcPts val="0"/>
              </a:spcAft>
              <a:buNone/>
            </a:pPr>
            <a:endParaRPr sz="1000" dirty="0">
              <a:solidFill>
                <a:srgbClr val="222222"/>
              </a:solidFill>
              <a:highlight>
                <a:srgbClr val="FFFFFF"/>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7afaa372b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7afaa372b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un aggressore che sferra un attacco informatico di ingegneria sociale contro le funzioni cognitive umane della vittima (ovvero l'ovale). Il comportamento risultante è associato alla persuasione (ovvero, un attacco ha successo quando la vittima viene persuasa ad agire secondo le intenzioni dell'aggressore).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carico di lavoro cognitivo, attraverso meccanismi come la cecità da disattenzione, può aumentare la vulnerabilità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Lo stress può ridurre la capacità di individuare i segnali di inganno nei messaggi degli attacchi informatici di ingegneria sociale, ma gli effetti diretti dello stress acuto sulla sicurezza informatica dell'ingegneria sociale non sono stati esaminati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vigilanza attentiva, in particolare il decremento della vigilanza, può essere un fattore importante che influenza la suscettibilità agli attacchi di ingegneria sociale, ma sono necessarie ulteriori ricerche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risultati della letteratura non sono conclusivi su come la personalità possa influenzare la suscettibilità di una persona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conoscenza del settore aiuta a ridurre la vulnerabilità agli attacchi informatici di ingegneria sociale</a:t>
            </a:r>
            <a:r>
              <a:rPr lang="en-GB">
                <a:solidFill>
                  <a:schemeClr val="dk1"/>
                </a:solidFill>
              </a:rPr>
              <a:t>. </a:t>
            </a:r>
            <a:r>
              <a:rPr lang="en-GB" i="1">
                <a:solidFill>
                  <a:schemeClr val="dk1"/>
                </a:solidFill>
              </a:rPr>
              <a:t>La consapevolezza e la conoscenza tecnica generale non riducono necessariamente la suscettibilità agli attacchi informatici di ingegneria sociale, forse perché non sono state prese in considerazione le funzioni cognitive umane</a:t>
            </a:r>
            <a:r>
              <a:rPr lang="en-GB">
                <a:solidFill>
                  <a:schemeClr val="dk1"/>
                </a:solidFill>
              </a:rPr>
              <a:t>. </a:t>
            </a:r>
            <a:r>
              <a:rPr lang="en-GB" b="1" i="1">
                <a:solidFill>
                  <a:schemeClr val="dk1"/>
                </a:solidFill>
              </a:rPr>
              <a:t>L'autoefficacia</a:t>
            </a:r>
            <a:r>
              <a:rPr lang="en-GB" i="1">
                <a:solidFill>
                  <a:schemeClr val="dk1"/>
                </a:solidFill>
              </a:rPr>
              <a:t>, la conoscenza e il precedente incontro con attacchi informatici di ingegneria sociale riducono collettivamente la suscettibilità di una persona agli attacchi informatici di ingegneria sociale. In particolare, esperienze di phishing costose ridurrebbero notevolmente la suscettibilità di una persona agli attacchi informatici di ingegneria sociale, mentre esperienze non costose non lo farebbero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Ma Stefan discuterà questo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genere non ha un grande impatto sulla vulnerabilità agli attacchi informatici di ingegneria sociale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persone anziane con un livello di istruzione più elevato, una maggiore consapevolezza e una maggiore esposizione agli attacchi informatici di ingegneria sociale sono meno vulnerabili a questi attacchi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a:t>
            </a:r>
            <a:r>
              <a:rPr lang="en-GB">
                <a:solidFill>
                  <a:schemeClr val="dk1"/>
                </a:solidFill>
              </a:rPr>
              <a:t>cultura</a:t>
            </a:r>
            <a:r>
              <a:rPr lang="en-GB" i="1">
                <a:solidFill>
                  <a:schemeClr val="dk1"/>
                </a:solidFill>
              </a:rPr>
              <a:t> influenza l'atteggiamento nei confronti della privacy e della fiducia, che a sua volta influisce indirettamente sulla vulnerabilità alle minacce informatiche di social engineering.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Memoria a lungo termine </a:t>
            </a:r>
            <a:r>
              <a:rPr lang="en-GB" i="1">
                <a:solidFill>
                  <a:schemeClr val="dk1"/>
                </a:solidFill>
              </a:rPr>
              <a:t>Il successo degli attacchi informatici di ingegneria sociale è inversamente proporzionale alla loro prevalenza</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metodi di formazione che chiedono alle persone di riflettere consapevolmente sugli attacchi informatici di ingegneria sociale difficilmente avranno successo, a meno che l'apprendimento non raggiunga il punto in cui diventa un'abitudine che, in gran parte inconsciamente, guida un comportamento più sicuro nell'uso del computer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qualità e l'attrattiva del messaggio, che riflettono lo sforzo dell'aggressore (ad esempio, utilizzando la contestualizzazione e la personalizzazione), hanno un impatto significativo sul successo dell'aggressore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capacità di un individuo di individuare gli attacchi informatici di ingegneria sociale è influenzata dalla sua consapevolezza delle minacce, dal suo background culturale e dalle sue differenze individuali in termini di fiducia/sospetto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46847490"/>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623704"/>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a6ff2c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8a6ff2c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Richardson, J. D., Lounsbury, J. W., Bhaskar, T., Gibson, L. W. e Drost, A. W. (2009). Tratti della personalità e soddisfazione professionale degli operatori sanitari. The Health Care Manager, 28(3), 218–226. doi:10.1097/hcm.0b013e3181b3e9c7</a:t>
            </a:r>
            <a:endParaRPr/>
          </a:p>
        </p:txBody>
      </p:sp>
    </p:spTree>
    <p:extLst>
      <p:ext uri="{BB962C8B-B14F-4D97-AF65-F5344CB8AC3E}">
        <p14:creationId xmlns:p14="http://schemas.microsoft.com/office/powerpoint/2010/main" val="3554724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e Landman, A. (2019). Valutazione di un programma di formazione obbligatorio sul phishing per i dipendenti ad alto rischio in un sistema sanitario statunitense. </a:t>
            </a:r>
            <a:r>
              <a:rPr lang="en-GB" sz="1000" i="1" dirty="0">
                <a:solidFill>
                  <a:schemeClr val="dk1"/>
                </a:solidFill>
              </a:rPr>
              <a:t>Journal of the American Medical Informatics Association</a:t>
            </a:r>
            <a:r>
              <a:rPr lang="en-GB" sz="1000" dirty="0">
                <a:solidFill>
                  <a:schemeClr val="dk1"/>
                </a:solidFill>
              </a:rPr>
              <a:t>,</a:t>
            </a:r>
            <a:r>
              <a:rPr lang="en-GB" sz="1000" i="1" dirty="0">
                <a:solidFill>
                  <a:schemeClr val="dk1"/>
                </a:solidFill>
              </a:rPr>
              <a:t> 26</a:t>
            </a:r>
            <a:r>
              <a:rPr lang="en-GB" sz="1000" dirty="0">
                <a:solidFill>
                  <a:schemeClr val="dk1"/>
                </a:solidFill>
              </a:rPr>
              <a:t>(6), 547-552.</a:t>
            </a:r>
          </a:p>
          <a:p>
            <a:pPr marL="0" lvl="0" indent="0" algn="l" rtl="0">
              <a:spcBef>
                <a:spcPts val="0"/>
              </a:spcBef>
              <a:spcAft>
                <a:spcPts val="0"/>
              </a:spcAft>
              <a:buNone/>
            </a:pPr>
            <a:r>
              <a:rPr lang="en-US" sz="1000" dirty="0"/>
              <a:t>I tassi di clic sono allarmanti, ma in genere migliorano con ripetute campagne di phishing simulate. </a:t>
            </a:r>
          </a:p>
          <a:p>
            <a:pPr marL="0" lvl="0" indent="0" algn="l" rtl="0">
              <a:spcBef>
                <a:spcPts val="0"/>
              </a:spcBef>
              <a:spcAft>
                <a:spcPts val="0"/>
              </a:spcAft>
              <a:buNone/>
            </a:pPr>
            <a:r>
              <a:rPr lang="en-US" sz="1000" dirty="0"/>
              <a:t>Il programma di formazione obbligatorio per i dipendenti che hanno cliccato su 5 o più campagne di phishing simulate non ha avuto di per sé un impatto significativo sui tassi di clic: i "trasgressori" sono rimasti più propensi a cliccare sulle e-mail di phishing rispetto ai non trasgressori, con tassi di clic compresi tra il 10% e il 25% dopo la formazione. </a:t>
            </a:r>
          </a:p>
          <a:p>
            <a:pPr marL="0" lvl="0" indent="0" algn="l" rtl="0">
              <a:spcBef>
                <a:spcPts val="0"/>
              </a:spcBef>
              <a:spcAft>
                <a:spcPts val="0"/>
              </a:spcAft>
              <a:buNone/>
            </a:pPr>
            <a:r>
              <a:rPr lang="en-US" sz="1000" dirty="0"/>
              <a:t>La formazione in tempo reale (fornita dopo che un dipendente ha cliccato su una simulazione di phishing) potrebbe essere stata più efficace nel ridurre il divario tra trasgressori e</a:t>
            </a:r>
          </a:p>
          <a:p>
            <a:pPr marL="0" lvl="0" indent="0" algn="l" rtl="0">
              <a:spcBef>
                <a:spcPts val="0"/>
              </a:spcBef>
              <a:spcAft>
                <a:spcPts val="0"/>
              </a:spcAft>
              <a:buNone/>
            </a:pPr>
            <a:r>
              <a:rPr lang="en-US" sz="1000" dirty="0"/>
              <a:t>Poiché basta un solo attacco di phishing riuscito per causare danni sostanziali a un'organizzazione sanitaria, questi tassi di clic (con o senza formazione) sono molto preoccupanti.</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b4125b51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b4125b51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Conscienza e impegno: Foot-in-the-door:   suddividere i moduli di una sola pagina in moduli a più passaggi. I passaggi multipli creano un senso di processo che accompagna i visitatori fino al completamento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una domanda iniziale (o tre o cinque) che richiede informazioni non identificabili. Al completamento del processo, i visitatori inviano le informazioni di contatto per ricevere i risultati</a:t>
            </a:r>
            <a:endParaRPr>
              <a:solidFill>
                <a:schemeClr val="dk1"/>
              </a:solidFill>
            </a:endParaRPr>
          </a:p>
          <a:p>
            <a:pPr marL="0" lvl="0" indent="0" algn="l" rtl="0">
              <a:spcBef>
                <a:spcPts val="0"/>
              </a:spcBef>
              <a:spcAft>
                <a:spcPts val="0"/>
              </a:spcAft>
              <a:buNone/>
            </a:pPr>
            <a:r>
              <a:rPr lang="en-GB">
                <a:solidFill>
                  <a:schemeClr val="dk1"/>
                </a:solidFill>
              </a:rPr>
              <a:t>Le richieste iniziali sono informazioni essenziali affinché gli utenti ottengano la risposta che desiderano e, fino alla fine del processo, gli utenti non sono sicuri che sarà necessario inserire informazioni di identificazione personale. Solo allora, dopo aver completato tutti i passaggi tranne l'ultimo, viene loro richiesto di inserire le informazioni di contatto.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KlientBoost: dal 62% al 381% </a:t>
            </a:r>
            <a:endParaRPr>
              <a:solidFill>
                <a:schemeClr val="dk1"/>
              </a:solidFill>
            </a:endParaRPr>
          </a:p>
        </p:txBody>
      </p:sp>
    </p:spTree>
    <p:extLst>
      <p:ext uri="{BB962C8B-B14F-4D97-AF65-F5344CB8AC3E}">
        <p14:creationId xmlns:p14="http://schemas.microsoft.com/office/powerpoint/2010/main" val="3421149624"/>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Noi</a:t>
            </a:r>
            <a:r>
              <a:rPr lang="de-DE" dirty="0" err="1"/>
              <a:t> iniziamo</a:t>
            </a:r>
            <a:r>
              <a:rPr lang="de-DE" dirty="0" err="1"/>
              <a:t> con</a:t>
            </a:r>
            <a:r>
              <a:rPr lang="de-DE" dirty="0" err="1"/>
              <a:t> personalità</a:t>
            </a:r>
            <a:r>
              <a:rPr lang="de-DE" dirty="0"/>
              <a:t>.</a:t>
            </a:r>
          </a:p>
          <a:p>
            <a:r>
              <a:rPr lang="de-DE" dirty="0" err="1"/>
              <a:t>Quindi</a:t>
            </a:r>
            <a:r>
              <a:rPr lang="de-DE" dirty="0" err="1"/>
              <a:t> </a:t>
            </a:r>
            <a:r>
              <a:rPr lang="de-DE" dirty="0" err="1"/>
              <a:t>continuiamo</a:t>
            </a:r>
            <a:r>
              <a:rPr lang="de-DE" dirty="0" err="1"/>
              <a:t> con</a:t>
            </a:r>
            <a:r>
              <a:rPr lang="de-DE" dirty="0" err="1"/>
              <a:t> </a:t>
            </a:r>
            <a:r>
              <a:rPr lang="de-DE" dirty="0" err="1"/>
              <a:t> tecniche </a:t>
            </a:r>
            <a:r>
              <a:rPr lang="de-DE" dirty="0" err="1"/>
              <a:t>di persuasione</a:t>
            </a:r>
            <a:r>
              <a:rPr lang="de-DE" dirty="0" err="1"/>
              <a:t> </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2A56D-F3E8-4E32-8853-1CF17E3E2B4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57834"/>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Candy Crush è una continuità forzata</a:t>
            </a:r>
            <a:endParaRPr dirty="0"/>
          </a:p>
        </p:txBody>
      </p:sp>
    </p:spTree>
    <p:extLst>
      <p:ext uri="{BB962C8B-B14F-4D97-AF65-F5344CB8AC3E}">
        <p14:creationId xmlns:p14="http://schemas.microsoft.com/office/powerpoint/2010/main" val="3434519030"/>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L'inquadramento più comune attira l'attenzione sul guadagno positivo o sulla perdita negativa associati a un'opzione. Siamo sensibili a questo tipo di inquadramento perché, in accordo con la "teoria delle prospettive", tendiamo ad evitare determinate perdite. Una perdita è percepita come più significativa, e quindi più degna di essere evitata, rispetto a un guadagno equivalente. Il modo in cui qualcosa viene inquadrato può influenzare la nostra certezza che porterà un guadagno o una perdita. Questo è il motivo per cui troviamo attraente quando vengono evidenziate le caratteristiche positive di un'opzione invece di quelle negative.</a:t>
            </a:r>
          </a:p>
          <a:p>
            <a:pPr marL="158750" indent="0">
              <a:buNone/>
            </a:pPr>
            <a:endParaRPr lang="en-US" dirty="0"/>
          </a:p>
          <a:p>
            <a:pPr marL="158750" indent="0">
              <a:buNone/>
            </a:pPr>
            <a:r>
              <a:rPr lang="en-US" dirty="0"/>
              <a:t>Anche l'"euristica" o le scorciatoie mentali potrebbero avere un ruolo. A causa dell'euristica della disponibilità, privilegiamo le informazioni che sono facilmente comprensibili e ricordabili. Le opzioni e le informazioni inquadrate in questo modo sono preferite rispetto a quelle che non lo sono. L'euristica affettiva può indurci a privilegiare le informazioni e le opzioni che sono inquadrate in modo da suscitare una risposta emotiva immediata. La ricerca ha dimostrato che l'inquadramento si basa su appelli emotivi e può essere progettato per suscitare reazioni emotive specifiche.</a:t>
            </a:r>
            <a:endParaRPr lang="nb-NO" dirty="0"/>
          </a:p>
        </p:txBody>
      </p:sp>
    </p:spTree>
    <p:extLst>
      <p:ext uri="{BB962C8B-B14F-4D97-AF65-F5344CB8AC3E}">
        <p14:creationId xmlns:p14="http://schemas.microsoft.com/office/powerpoint/2010/main" val="2583221420"/>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&amp; Adamic, L. A. (2015). Esposizione a notizie e opinioni ideologicamente diverse su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a:t>
            </a:r>
            <a:r>
              <a:rPr lang="en-GB" sz="1200" i="1" dirty="0">
                <a:solidFill>
                  <a:schemeClr val="dk1"/>
                </a:solidFill>
                <a:latin typeface="Calibri"/>
                <a:ea typeface="Calibri"/>
                <a:cs typeface="Calibri"/>
                <a:sym typeface="Calibri"/>
              </a:rPr>
              <a:t> 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Sono stati misurati gli algoritmi di Facebook e le scelte dei consumatori per capire cosa determinasse i contenuti mostrati nei feed. Gli esseri umani hanno fatto scelte più coerenti dal punto di vista ideologico. </a:t>
            </a:r>
            <a:r>
              <a:rPr lang="en-US" sz="1200" dirty="0"/>
              <a:t>La visualizzazione di contenuti trasversali rispetto a contenuti ideologicamente coerenti è del 5% per i conservatori e dell'8% per i liberali. Clic: confrontando la probabilità che un individuo clicchi su un contenuto trasversale rispetto a un contenuto coerente, si ottiene il 17% per i conservatori e il 6% per i liberali, un modello coerente con le ricerche precedenti, ma in qualche modo controintuitivo.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3683539"/>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40808"/>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197006"/>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un aggressore che sferra un attacco informatico di ingegneria sociale contro le funzioni cognitive umane della vittima (ovvero l'ovale). Il comportamento risultante è associato alla persuasione (ovvero, un attacco ha successo quando la vittima viene persuasa ad agire secondo le intenzioni dell'aggressore).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carico di lavoro cognitivo, attraverso meccanismi come la cecità da disattenzione, può aumentare la vulnerabilità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Lo stress può ridurre la capacità di individuare i segnali di inganno nei messaggi degli attacchi informatici di ingegneria sociale, ma gli effetti diretti dello stress acuto sulla sicurezza informatica dell'ingegneria sociale non sono stati esaminati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vigilanza attentiva, in particolare il decremento della vigilanza, può essere un fattore importante che influenza la suscettibilità agli attacchi di ingegneria sociale, ma sono necessarie ulteriori ricerche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risultati della letteratura non sono conclusivi su come la personalità possa influenzare la suscettibilità di una persona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conoscenza del settore aiuta a ridurre la vulnerabilità agli attacchi informatici di ingegneria sociale</a:t>
            </a:r>
            <a:r>
              <a:rPr lang="en-GB">
                <a:solidFill>
                  <a:schemeClr val="dk1"/>
                </a:solidFill>
              </a:rPr>
              <a:t>. </a:t>
            </a:r>
            <a:r>
              <a:rPr lang="en-GB" i="1">
                <a:solidFill>
                  <a:schemeClr val="dk1"/>
                </a:solidFill>
              </a:rPr>
              <a:t>La consapevolezza e la conoscenza tecnica generale non riducono necessariamente la suscettibilità agli attacchi informatici di ingegneria sociale, forse perché non sono state prese in considerazione le funzioni cognitive umane</a:t>
            </a:r>
            <a:r>
              <a:rPr lang="en-GB">
                <a:solidFill>
                  <a:schemeClr val="dk1"/>
                </a:solidFill>
              </a:rPr>
              <a:t>. </a:t>
            </a:r>
            <a:r>
              <a:rPr lang="en-GB" b="1" i="1">
                <a:solidFill>
                  <a:schemeClr val="dk1"/>
                </a:solidFill>
              </a:rPr>
              <a:t>L'autoefficacia</a:t>
            </a:r>
            <a:r>
              <a:rPr lang="en-GB" i="1">
                <a:solidFill>
                  <a:schemeClr val="dk1"/>
                </a:solidFill>
              </a:rPr>
              <a:t>, la conoscenza e il precedente incontro con attacchi informatici di ingegneria sociale riducono collettivamente la suscettibilità di una persona agli attacchi informatici di ingegneria sociale. In particolare, esperienze di phishing costose ridurrebbero notevolmente la suscettibilità di una persona agli attacchi informatici di ingegneria sociale, mentre esperienze non costose non lo farebbero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Ma Stefan discuterà questo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genere non ha un grande impatto sulla vulnerabilità agli attacchi informatici di ingegneria sociale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persone anziane con un livello di istruzione più elevato, una maggiore consapevolezza e una maggiore esposizione agli attacchi informatici di ingegneria sociale sono meno vulnerabili a questi attacchi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a:t>
            </a:r>
            <a:r>
              <a:rPr lang="en-GB">
                <a:solidFill>
                  <a:schemeClr val="dk1"/>
                </a:solidFill>
              </a:rPr>
              <a:t>cultura</a:t>
            </a:r>
            <a:r>
              <a:rPr lang="en-GB" i="1">
                <a:solidFill>
                  <a:schemeClr val="dk1"/>
                </a:solidFill>
              </a:rPr>
              <a:t> influenza l'atteggiamento nei confronti della privacy e della fiducia, che a sua volta influisce indirettamente sulla vulnerabilità alle minacce informatiche di social engineering.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Memoria a lungo termine </a:t>
            </a:r>
            <a:r>
              <a:rPr lang="en-GB" i="1">
                <a:solidFill>
                  <a:schemeClr val="dk1"/>
                </a:solidFill>
              </a:rPr>
              <a:t>Il successo degli attacchi informatici di ingegneria sociale è inversamente proporzionale alla loro prevalenza</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metodi di formazione che chiedono alle persone di riflettere consapevolmente sugli attacchi informatici di ingegneria sociale difficilmente avranno successo, a meno che l'apprendimento non raggiunga il punto in cui diventa un'abitudine che, in gran parte inconsciamente, guida un comportamento più sicuro nell'uso del computer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qualità e l'attrattiva del messaggio, che riflettono lo sforzo dell'aggressore (ad esempio, utilizzando la contestualizzazione e la personalizzazione), hanno un impatto significativo sul successo dell'aggressore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capacità di un individuo di individuare gli attacchi informatici di ingegneria sociale è influenzata dalla sua consapevolezza delle minacce, dal suo background culturale e dalle sue differenze individuali in termini di fiducia/sospetto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35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a82abf1d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a82abf1d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no" sz="1200">
                <a:solidFill>
                  <a:schemeClr val="dk1"/>
                </a:solidFill>
              </a:rPr>
              <a:t>= facilità e piacevolezza d'uso.</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no" sz="1200">
                <a:solidFill>
                  <a:schemeClr val="dk1"/>
                </a:solidFill>
              </a:rPr>
              <a:t>1. Facilità di apprendimento (quanto tempo mi ci vorrà per impararlo?)</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2. Efficienza (quanto velocemente raggiungerò il mio obiettivo?)</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3. Memorabilità (facilità d'uso dopo un periodo di assenza).</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4. Errori (con quale frequenza commetto errori e con quale facilità riesco a correggermi?)</a:t>
            </a:r>
            <a:endParaRPr sz="1200">
              <a:solidFill>
                <a:schemeClr val="dk1"/>
              </a:solidFill>
            </a:endParaRPr>
          </a:p>
          <a:p>
            <a:pPr marL="0" lvl="0" indent="0" algn="l" rtl="0">
              <a:lnSpc>
                <a:spcPct val="90000"/>
              </a:lnSpc>
              <a:spcBef>
                <a:spcPts val="0"/>
              </a:spcBef>
              <a:spcAft>
                <a:spcPts val="0"/>
              </a:spcAft>
              <a:buClr>
                <a:schemeClr val="dk1"/>
              </a:buClr>
              <a:buSzPts val="1100"/>
              <a:buFont typeface="Arial"/>
              <a:buNone/>
            </a:pPr>
            <a:r>
              <a:rPr lang="no" sz="1200">
                <a:solidFill>
                  <a:schemeClr val="dk1"/>
                </a:solidFill>
              </a:rPr>
              <a:t>5. Soddisfazione (quanto è piacevole l'uso?)</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a82abf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a82abf1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●Obar, J. A., &amp; Oeldorf-Hirsch, A. (2020). La più grande bugia su Internet: ignorare le politiche sulla privacy e i termini di servizio dei social network. </a:t>
            </a:r>
            <a:r>
              <a:rPr lang="no" i="1">
                <a:solidFill>
                  <a:schemeClr val="dk1"/>
                </a:solidFill>
              </a:rPr>
              <a:t>Informazione, comunicazione e società</a:t>
            </a:r>
            <a:r>
              <a:rPr lang="no">
                <a:solidFill>
                  <a:schemeClr val="dk1"/>
                </a:solidFill>
              </a:rPr>
              <a:t>,</a:t>
            </a:r>
            <a:r>
              <a:rPr lang="no" i="1">
                <a:solidFill>
                  <a:schemeClr val="dk1"/>
                </a:solidFill>
              </a:rPr>
              <a:t> 23</a:t>
            </a:r>
            <a:r>
              <a:rPr lang="no">
                <a:solidFill>
                  <a:schemeClr val="dk1"/>
                </a:solidFill>
              </a:rPr>
              <a:t>(1), 128-147.●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●I ricercatori di due università hanno condotto uno studio in cui hanno chiesto agli studenti di iscriversi a un sito web di networking fittizio e, come parte del processo, hanno chiesto ai partecipanti di accettare i termini di servizio che includevano quanto segue: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●Condizioni d'uso ca. 30 min (informativa sulla privacy) e ca 15 Condizioni di servizio: tempo medio di lettura: 77 sec (PP) e 51 sec TOS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●N=543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●I risultati qualitativi suggeriscono che i partecipanti considerano le politiche come un fastidio, ignorandole per perseguire gli obiettivi della produzione digitale, senza essere inibiti dai mezzi. Le implicazioni sono rivelate dal fatto che il 98% ha ignorato le "clausole nascoste" dei TOS di NameDrop.</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err="1"/>
              <a:t>È</a:t>
            </a:r>
            <a:r>
              <a:rPr lang="de-DE" dirty="0" err="1"/>
              <a:t> è</a:t>
            </a:r>
            <a:r>
              <a:rPr lang="de-DE" dirty="0" err="1"/>
              <a:t> </a:t>
            </a:r>
            <a:r>
              <a:rPr lang="de-DE" dirty="0" err="1"/>
              <a:t>allettante</a:t>
            </a:r>
            <a:r>
              <a:rPr lang="de-DE" dirty="0" err="1"/>
              <a:t> spiegare</a:t>
            </a:r>
            <a:r>
              <a:rPr lang="de-DE" dirty="0" err="1"/>
              <a:t> </a:t>
            </a:r>
            <a:r>
              <a:rPr lang="de-DE" dirty="0" err="1"/>
              <a:t>il comportamento</a:t>
            </a:r>
            <a:r>
              <a:rPr lang="de-DE" dirty="0"/>
              <a:t> umano</a:t>
            </a:r>
            <a:r>
              <a:rPr lang="de-DE" dirty="0" err="1"/>
              <a:t> </a:t>
            </a:r>
            <a:r>
              <a:rPr lang="de-DE" dirty="0" err="1"/>
              <a:t>con</a:t>
            </a:r>
            <a:r>
              <a:rPr lang="de-DE" dirty="0" err="1"/>
              <a:t> tratti </a:t>
            </a:r>
            <a:r>
              <a:rPr lang="de-DE" dirty="0" err="1"/>
              <a:t>della personalità</a:t>
            </a:r>
            <a:r>
              <a:rPr lang="de-DE" dirty="0" err="1"/>
              <a:t> </a:t>
            </a:r>
            <a:r>
              <a:rPr lang="de-DE" dirty="0"/>
              <a:t>. </a:t>
            </a:r>
            <a:r>
              <a:rPr lang="de-DE" dirty="0" err="1"/>
              <a:t>Perché</a:t>
            </a:r>
            <a:r>
              <a:rPr lang="de-DE" dirty="0" err="1"/>
              <a:t> questo</a:t>
            </a:r>
            <a:r>
              <a:rPr lang="de-DE" dirty="0" err="1"/>
              <a:t> sia </a:t>
            </a:r>
            <a:r>
              <a:rPr lang="de-DE" dirty="0"/>
              <a:t>anche </a:t>
            </a:r>
            <a:r>
              <a:rPr lang="de-DE" dirty="0" err="1"/>
              <a:t>problematico</a:t>
            </a:r>
            <a:r>
              <a:rPr lang="de-DE" dirty="0"/>
              <a:t>, </a:t>
            </a:r>
            <a:r>
              <a:rPr lang="de-DE" dirty="0" err="1"/>
              <a:t>lo </a:t>
            </a:r>
            <a:r>
              <a:rPr lang="de-DE" dirty="0" err="1"/>
              <a:t>vedremo</a:t>
            </a:r>
            <a:r>
              <a:rPr lang="de-DE" dirty="0"/>
              <a:t> </a:t>
            </a:r>
            <a:r>
              <a:rPr lang="de-DE" dirty="0" err="1"/>
              <a:t>presto</a:t>
            </a:r>
            <a:r>
              <a:rPr lang="de-DE" dirty="0" err="1"/>
              <a:t> </a:t>
            </a:r>
            <a:r>
              <a:rPr lang="de-DE" dirty="0"/>
              <a:t>. </a:t>
            </a:r>
            <a:r>
              <a:rPr lang="de-DE" dirty="0" err="1"/>
              <a:t>Tuttavia</a:t>
            </a:r>
            <a:r>
              <a:rPr lang="de-DE" dirty="0"/>
              <a:t>, </a:t>
            </a:r>
            <a:r>
              <a:rPr lang="de-DE" dirty="0"/>
              <a:t>c'è </a:t>
            </a:r>
            <a:r>
              <a:rPr lang="de-DE" dirty="0" err="1"/>
              <a:t>molta</a:t>
            </a:r>
            <a:r>
              <a:rPr lang="de-DE" dirty="0" err="1"/>
              <a:t> </a:t>
            </a:r>
            <a:r>
              <a:rPr lang="de-DE" dirty="0" err="1"/>
              <a:t>ricerca</a:t>
            </a:r>
            <a:r>
              <a:rPr lang="de-DE" dirty="0" err="1"/>
              <a:t> </a:t>
            </a:r>
            <a:r>
              <a:rPr lang="de-DE" dirty="0" err="1"/>
              <a:t>su questo argomento</a:t>
            </a:r>
            <a:r>
              <a:rPr lang="de-DE" dirty="0" err="1"/>
              <a:t> </a:t>
            </a:r>
            <a:r>
              <a:rPr lang="de-DE" dirty="0"/>
              <a:t>, </a:t>
            </a:r>
            <a:r>
              <a:rPr lang="de-DE" dirty="0" err="1"/>
              <a:t>probabilmente </a:t>
            </a:r>
            <a:r>
              <a:rPr lang="de-DE" dirty="0"/>
              <a:t>anche </a:t>
            </a:r>
            <a:r>
              <a:rPr lang="de-DE" dirty="0" err="1"/>
              <a:t>perché</a:t>
            </a:r>
            <a:r>
              <a:rPr lang="de-DE" dirty="0" err="1"/>
              <a:t> è</a:t>
            </a:r>
            <a:r>
              <a:rPr lang="de-DE" dirty="0" err="1"/>
              <a:t> </a:t>
            </a:r>
            <a:r>
              <a:rPr lang="de-DE" dirty="0"/>
              <a:t>così facile </a:t>
            </a:r>
            <a:r>
              <a:rPr lang="de-DE" dirty="0" err="1"/>
              <a:t>da</a:t>
            </a:r>
            <a:r>
              <a:rPr lang="de-DE" dirty="0" err="1"/>
              <a:t> valutare</a:t>
            </a:r>
            <a:r>
              <a:rPr lang="de-DE" dirty="0"/>
              <a:t>, intuitivo </a:t>
            </a:r>
            <a:r>
              <a:rPr lang="de-DE" dirty="0" err="1"/>
              <a:t>da</a:t>
            </a:r>
            <a:r>
              <a:rPr lang="de-DE" dirty="0" err="1"/>
              <a:t> comprendere </a:t>
            </a:r>
            <a:r>
              <a:rPr lang="de-DE" dirty="0"/>
              <a:t>e </a:t>
            </a:r>
            <a:r>
              <a:rPr lang="de-DE" dirty="0" err="1"/>
              <a:t>offre </a:t>
            </a:r>
            <a:r>
              <a:rPr lang="de-DE" dirty="0"/>
              <a:t>una </a:t>
            </a:r>
            <a:r>
              <a:rPr lang="de-DE" dirty="0" err="1"/>
              <a:t>risposta</a:t>
            </a:r>
            <a:r>
              <a:rPr lang="de-DE" dirty="0"/>
              <a:t> semplice</a:t>
            </a:r>
            <a:r>
              <a:rPr lang="de-DE" dirty="0" err="1"/>
              <a:t> a</a:t>
            </a:r>
            <a:r>
              <a:rPr lang="de-DE" dirty="0" err="1"/>
              <a:t> comportamenti </a:t>
            </a:r>
            <a:r>
              <a:rPr lang="de-DE" dirty="0" err="1"/>
              <a:t>complessi</a:t>
            </a:r>
            <a:r>
              <a:rPr lang="de-DE" dirty="0" err="1"/>
              <a:t> </a:t>
            </a:r>
            <a:r>
              <a:rPr lang="de-DE" dirty="0"/>
              <a:t>.</a:t>
            </a:r>
          </a:p>
          <a:p>
            <a:endParaRPr lang="de-DE" dirty="0"/>
          </a:p>
          <a:p>
            <a:r>
              <a:rPr lang="de-DE" baseline="0" dirty="0"/>
              <a:t>La combinazione delle parole chiave </a:t>
            </a:r>
            <a:r>
              <a:rPr lang="de-DE" baseline="0" dirty="0" err="1"/>
              <a:t>"cyberpsychology" </a:t>
            </a:r>
            <a:r>
              <a:rPr lang="de-DE" baseline="0" dirty="0"/>
              <a:t>e "personality" produce 54.700 risultati su Google Scholar.</a:t>
            </a:r>
          </a:p>
          <a:p>
            <a:r>
              <a:rPr lang="de-DE" baseline="0" dirty="0"/>
              <a:t>Dagli incontri online, alla dipendenza dal gioco, al comportamento nelle chat room anonime, fino naturalmente al comportamento in materia di sicurezza informatica o ai comportamenti scorretti, è stato già studiato tutto.</a:t>
            </a:r>
          </a:p>
          <a:p>
            <a:r>
              <a:rPr lang="de-DE" baseline="0" dirty="0"/>
              <a:t>La probabilità di trovarsi di fronte a risultati, affermazioni o articoli di qualsiasi tipo è quindi molto alta. Per questo motivo dedicheremo un po' di tempo ad approfondire questo argomento.</a:t>
            </a:r>
          </a:p>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04198"/>
      </p:ext>
    </p:extLst>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I tratti </a:t>
            </a:r>
            <a:r>
              <a:rPr lang="en-GB" b="1" dirty="0"/>
              <a:t>della Tetrade Oscura </a:t>
            </a:r>
            <a:r>
              <a:rPr lang="en-GB" dirty="0"/>
              <a:t>- </a:t>
            </a:r>
            <a:r>
              <a:rPr lang="en-GB" b="1" dirty="0"/>
              <a:t>psicopatia</a:t>
            </a:r>
            <a:r>
              <a:rPr lang="en-GB" dirty="0"/>
              <a:t>, </a:t>
            </a:r>
            <a:r>
              <a:rPr lang="en-GB" b="1" dirty="0"/>
              <a:t>narcisismo</a:t>
            </a:r>
            <a:r>
              <a:rPr lang="en-GB" dirty="0"/>
              <a:t>, </a:t>
            </a:r>
            <a:r>
              <a:rPr lang="en-GB" b="1" dirty="0"/>
              <a:t>machiavellismo </a:t>
            </a:r>
            <a:r>
              <a:rPr lang="en-GB" dirty="0"/>
              <a:t>e </a:t>
            </a:r>
            <a:r>
              <a:rPr lang="en-GB" b="1" dirty="0"/>
              <a:t>sadismo </a:t>
            </a:r>
            <a:r>
              <a:rPr lang="en-GB" dirty="0"/>
              <a:t>- sono tutti associati a </a:t>
            </a:r>
            <a:r>
              <a:rPr lang="en-GB" dirty="0" err="1"/>
              <a:t>comportamenti</a:t>
            </a:r>
            <a:r>
              <a:rPr lang="en-GB" dirty="0"/>
              <a:t> antisociali</a:t>
            </a:r>
            <a:r>
              <a:rPr lang="en-GB" dirty="0"/>
              <a:t>, guidati dalla manipolazione, dalla mancanza di empatia e dalla crudeltà.</a:t>
            </a:r>
          </a:p>
          <a:p>
            <a:pPr>
              <a:buFont typeface="Arial" panose="020B0604020202020204" pitchFamily="34" charset="0"/>
              <a:buChar char="•"/>
            </a:pPr>
            <a:r>
              <a:rPr lang="en-GB" b="1" dirty="0"/>
              <a:t>La psicopatia </a:t>
            </a:r>
            <a:r>
              <a:rPr lang="en-GB" dirty="0"/>
              <a:t>comporta impulsività, fascino superficiale e disprezzo per le conseguenze, che portano a </a:t>
            </a:r>
            <a:r>
              <a:rPr lang="en-GB" dirty="0" err="1"/>
              <a:t>comportamenti</a:t>
            </a:r>
            <a:r>
              <a:rPr lang="en-GB" dirty="0"/>
              <a:t> criminali sconsiderati e versatili</a:t>
            </a:r>
            <a:r>
              <a:rPr lang="en-GB" dirty="0"/>
              <a:t>.</a:t>
            </a:r>
          </a:p>
          <a:p>
            <a:pPr>
              <a:buFont typeface="Arial" panose="020B0604020202020204" pitchFamily="34" charset="0"/>
              <a:buChar char="•"/>
            </a:pPr>
            <a:r>
              <a:rPr lang="en-GB" b="1" dirty="0"/>
              <a:t>Il narcisismo </a:t>
            </a:r>
            <a:r>
              <a:rPr lang="en-GB" dirty="0"/>
              <a:t>è guidato da un'eccessiva sicurezza di sé e dal senso di diritto, causando azioni impulsive e </a:t>
            </a:r>
            <a:r>
              <a:rPr lang="en-GB" dirty="0" err="1"/>
              <a:t>comportamenti</a:t>
            </a:r>
            <a:r>
              <a:rPr lang="en-GB" dirty="0"/>
              <a:t> antisociali </a:t>
            </a:r>
            <a:r>
              <a:rPr lang="en-GB" dirty="0"/>
              <a:t>quando gli individui sentono che viene loro negato ciò che credono di meritare.</a:t>
            </a:r>
          </a:p>
          <a:p>
            <a:pPr>
              <a:buFont typeface="Arial" panose="020B0604020202020204" pitchFamily="34" charset="0"/>
              <a:buChar char="•"/>
            </a:pPr>
            <a:r>
              <a:rPr lang="en-GB" b="1" dirty="0"/>
              <a:t>Il machiavellismo </a:t>
            </a:r>
            <a:r>
              <a:rPr lang="en-GB" dirty="0"/>
              <a:t>è caratterizzato da disonestà calcolata e manipolazione strategica, che porta a </a:t>
            </a:r>
            <a:r>
              <a:rPr lang="en-GB" dirty="0" err="1"/>
              <a:t>comportamenti</a:t>
            </a:r>
            <a:r>
              <a:rPr lang="en-GB" dirty="0"/>
              <a:t> antisociali </a:t>
            </a:r>
            <a:r>
              <a:rPr lang="en-GB" dirty="0"/>
              <a:t>quando questi offrono benefici a lungo termine.</a:t>
            </a:r>
          </a:p>
          <a:p>
            <a:pPr>
              <a:buFont typeface="Arial" panose="020B0604020202020204" pitchFamily="34" charset="0"/>
              <a:buChar char="•"/>
            </a:pPr>
            <a:r>
              <a:rPr lang="en-GB" b="1" dirty="0"/>
              <a:t>Il sadismo </a:t>
            </a:r>
            <a:r>
              <a:rPr lang="en-GB" dirty="0"/>
              <a:t>è caratterizzato dal piacere di causare dolore o sofferenza agli altri, e gli individui con alti livelli di sadismo spesso si impegnano in </a:t>
            </a:r>
            <a:r>
              <a:rPr lang="en-GB" dirty="0" err="1"/>
              <a:t>comportamenti</a:t>
            </a:r>
            <a:r>
              <a:rPr lang="en-GB" dirty="0"/>
              <a:t> crudeli e dannosi </a:t>
            </a:r>
            <a:r>
              <a:rPr lang="en-GB" dirty="0"/>
              <a:t>per il proprio divertimento personale.</a:t>
            </a:r>
          </a:p>
          <a:p>
            <a:r>
              <a:rPr lang="en-GB" dirty="0"/>
              <a:t>Insieme, questi tratti predicono </a:t>
            </a:r>
            <a:r>
              <a:rPr lang="en-GB" dirty="0" err="1"/>
              <a:t>comportamenti</a:t>
            </a:r>
            <a:r>
              <a:rPr lang="en-GB" dirty="0"/>
              <a:t> non etici, aggressivi e criminali</a:t>
            </a:r>
            <a:r>
              <a:rPr lang="en-GB" dirty="0"/>
              <a:t>, tra cui crimini dei colletti bianchi, manipolazione e varie forme di crudeltà, con la psicopatia e il sadismo che mostrano il piacere più diretto nel causare danni.</a:t>
            </a:r>
          </a:p>
          <a:p>
            <a:endParaRPr lang="en-US" baseline="0" dirty="0"/>
          </a:p>
          <a:p>
            <a:endParaRPr lang="en-US"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54975"/>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 </a:t>
            </a:r>
            <a:r>
              <a:rPr lang="en-GB" dirty="0"/>
              <a:t>i risultati mostrano chiaramente il legame </a:t>
            </a:r>
            <a:r>
              <a:rPr lang="en-GB" dirty="0" err="1"/>
              <a:t>tra </a:t>
            </a:r>
            <a:r>
              <a:rPr lang="en-GB" dirty="0"/>
              <a:t>la triade oscura e l'intenzione di </a:t>
            </a:r>
            <a:r>
              <a:rPr lang="en-GB" dirty="0" err="1"/>
              <a:t>intraprendere </a:t>
            </a:r>
            <a:r>
              <a:rPr lang="en-GB" dirty="0" err="1"/>
              <a:t>comportamenti</a:t>
            </a:r>
            <a:r>
              <a:rPr lang="en-GB" dirty="0"/>
              <a:t> dannosi all'interno dell'azienda</a:t>
            </a:r>
            <a:r>
              <a:rPr lang="en-GB" dirty="0" err="1"/>
              <a:t>. Sebbene </a:t>
            </a:r>
            <a:r>
              <a:rPr lang="en-GB" dirty="0"/>
              <a:t>vi sia </a:t>
            </a:r>
            <a:r>
              <a:rPr lang="en-GB" dirty="0" err="1"/>
              <a:t>una</a:t>
            </a:r>
            <a:r>
              <a:rPr lang="en-GB" dirty="0"/>
              <a:t> forte </a:t>
            </a:r>
            <a:r>
              <a:rPr lang="en-GB" dirty="0" err="1"/>
              <a:t>relazione</a:t>
            </a:r>
            <a:r>
              <a:rPr lang="en-GB" dirty="0"/>
              <a:t> positiva</a:t>
            </a:r>
            <a:r>
              <a:rPr lang="en-GB" dirty="0"/>
              <a:t>, ha avuto accesso a un </a:t>
            </a:r>
            <a:r>
              <a:rPr lang="en-GB" dirty="0" err="1"/>
              <a:t>database</a:t>
            </a:r>
            <a:r>
              <a:rPr lang="en-GB" dirty="0"/>
              <a:t> riservato </a:t>
            </a:r>
            <a:r>
              <a:rPr lang="en-GB" dirty="0" err="1"/>
              <a:t>che </a:t>
            </a:r>
            <a:r>
              <a:rPr lang="en-GB" dirty="0"/>
              <a:t>era stato lasciato aperto inavvertitamente </a:t>
            </a:r>
            <a:r>
              <a:rPr lang="en-GB" dirty="0" err="1"/>
              <a:t>e ha scoperto </a:t>
            </a:r>
            <a:r>
              <a:rPr lang="en-GB" dirty="0"/>
              <a:t>che diversi colleghi avevano stipendi superiori del 20% rispetto al dipendente</a:t>
            </a:r>
          </a:p>
        </p:txBody>
      </p:sp>
      <p:sp>
        <p:nvSpPr>
          <p:cNvPr id="4" name="Slide Number Placeholder 3"/>
          <p:cNvSpPr>
            <a:spLocks noGrp="1"/>
          </p:cNvSpPr>
          <p:nvPr>
            <p:ph type="sldNum" sz="quarter" idx="5"/>
          </p:nvPr>
        </p:nvSpPr>
        <p:spPr/>
        <p:txBody>
          <a:bodyPr/>
          <a:lstStyle/>
          <a:p>
            <a:fld id="{85941E71-7984-4CC9-BF67-C1E92A3A3961}" type="slidenum">
              <a:rPr lang="en-GB" smtClean="0"/>
              <a:t>95</a:t>
            </a:fld>
            <a:endParaRPr lang="en-GB"/>
          </a:p>
        </p:txBody>
      </p:sp>
    </p:spTree>
    <p:extLst>
      <p:ext uri="{BB962C8B-B14F-4D97-AF65-F5344CB8AC3E}">
        <p14:creationId xmlns:p14="http://schemas.microsoft.com/office/powerpoint/2010/main" val="4251820853"/>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-&gt; Essere critici nei confronti delle semplificazioni.</a:t>
            </a:r>
          </a:p>
          <a:p>
            <a:r>
              <a:rPr lang="de-DE" dirty="0"/>
              <a:t>-&gt; Considerare i recenti sviluppi tecnologici che potrebbero modificare (in modo sostenibile) queste condizioni. Quali potrebbero essere?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EBB29-F630-49EF-A833-229978B249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t>97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374687"/>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Secondo questi </a:t>
            </a:r>
            <a:r>
              <a:rPr lang="de-DE" baseline="0" dirty="0"/>
              <a:t>studi – e ce ne sarebbero molti altri simili su questo argomento – che hanno cercato </a:t>
            </a:r>
            <a:r>
              <a:rPr lang="de-DE" baseline="0" dirty="0"/>
              <a:t>di descrivere </a:t>
            </a:r>
            <a:r>
              <a:rPr lang="de-DE" baseline="0" dirty="0"/>
              <a:t>la relazione tra personalità e </a:t>
            </a:r>
            <a:r>
              <a:rPr lang="de-DE" baseline="0" dirty="0"/>
              <a:t>vulnerabilità al</a:t>
            </a:r>
            <a:r>
              <a:rPr lang="de-DE" baseline="0" dirty="0" err="1"/>
              <a:t> social </a:t>
            </a:r>
            <a:r>
              <a:rPr lang="de-DE" baseline="0" dirty="0"/>
              <a:t>engineering, è ovvio che le persone dovrebbero </a:t>
            </a:r>
            <a:r>
              <a:rPr lang="de-DE" baseline="0" dirty="0" err="1"/>
              <a:t>essere profilate</a:t>
            </a:r>
            <a:r>
              <a:rPr lang="de-DE" baseline="0" dirty="0"/>
              <a:t> PRIMA di un attacco</a:t>
            </a:r>
            <a:r>
              <a:rPr lang="de-DE" baseline="0" dirty="0"/>
              <a:t>. Poiché moltissime persone rivelano molte informazioni su di sé su Internet, spesso senza saperlo o senza il loro esplicito consenso, ultimamente si discute su come i social network possano essere utilizzati per </a:t>
            </a:r>
            <a:r>
              <a:rPr lang="de-DE" baseline="0" dirty="0" err="1"/>
              <a:t>profilare</a:t>
            </a:r>
            <a:r>
              <a:rPr lang="de-DE" baseline="0" dirty="0"/>
              <a:t> le persone</a:t>
            </a:r>
            <a:r>
              <a:rPr lang="de-DE" baseline="0" dirty="0"/>
              <a:t>, creare un profilo di rischio e sfruttarlo poi in modo mirato e sempre più personalizzato attraverso azioni di phishing o altre tecniche di ingegneria sociale. Ciò corrisponderebbe quindi a una sorta </a:t>
            </a:r>
            <a:r>
              <a:rPr lang="de-DE" baseline="0" dirty="0"/>
              <a:t>di spear phishing di massa. Questa combinazione di OSINT semi-automatizzato con i relativi crawler e strumenti della cassetta degli attrezzi OSINT, abbinata alle conoscenze consolidate e replicate dalla ricerca psicologica sulla personalità, potrebbe </a:t>
            </a:r>
            <a:r>
              <a:rPr lang="de-DE" baseline="0" dirty="0"/>
              <a:t>aumentare </a:t>
            </a:r>
            <a:r>
              <a:rPr lang="de-DE" baseline="0" dirty="0" err="1"/>
              <a:t>i tassi di hit-</a:t>
            </a:r>
            <a:r>
              <a:rPr lang="de-DE" baseline="0" dirty="0" err="1"/>
              <a:t> e </a:t>
            </a:r>
            <a:r>
              <a:rPr lang="de-DE" baseline="0" dirty="0"/>
              <a:t>di tali attacchi o, d'altra parte, consentire la creazione di profili di rischio di persone che potrebbero diventare vittime di SE, ad esempio quando si tratta di accedere a informazioni riservate e accertamenti di sicurezza.</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98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55342"/>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In uno scenario simile o seguendo i modelli recentemente proposti da Olivero, si potrebbero riassumere le identità digitali degli esseri umani e interpretarle come sistemi di sistemi, applicando algoritmi in un approccio di ingegneria dei sistemi che includa tutte e tre le fasi di raccolta dei dati, combinazione e quindi generazione di nuove informazioni emergenti e, infine, analisi della vulnerabilità.
E poi? Creare un sito web che catturi l'interesse di quella persona o fingere di essere qualcuno più in grado di ottenere la sua fiducia (un compagno di classe) ecc.</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99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84915"/>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941E71-7984-4CC9-BF67-C1E92A3A3961}" type="slidenum">
              <a:rPr lang="en-GB" smtClean="0"/>
              <a:t>100</a:t>
            </a:fld>
            <a:endParaRPr lang="en-GB"/>
          </a:p>
        </p:txBody>
      </p:sp>
    </p:spTree>
    <p:extLst>
      <p:ext uri="{BB962C8B-B14F-4D97-AF65-F5344CB8AC3E}">
        <p14:creationId xmlns:p14="http://schemas.microsoft.com/office/powerpoint/2010/main" val="2353397197"/>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risultati dimostrano che siamo riusciti a prevedere con successo i livelli dei tratti della personalità dei Big Five </a:t>
            </a:r>
            <a:r>
              <a:rPr lang="en-GB" dirty="0"/>
              <a:t>dai modelli </a:t>
            </a:r>
            <a:r>
              <a:rPr lang="en-GB" dirty="0" err="1"/>
              <a:t>comportamentali</a:t>
            </a:r>
            <a:r>
              <a:rPr lang="en-GB" dirty="0"/>
              <a:t>, derivati dai dati degli smartphone, per oltre la metà </a:t>
            </a:r>
            <a:r>
              <a:rPr lang="en-GB" dirty="0" err="1"/>
              <a:t>dei </a:t>
            </a:r>
            <a:r>
              <a:rPr lang="en-GB" dirty="0"/>
              <a:t>domini e degli aspetti (57% di tutte le dimensioni della personalità). Abbiamo riscontrato che i livelli di prestazione in tutti i modelli significativi (intervallo = [0,20, 0,40]) erano in media simili a quelli identificati in una </a:t>
            </a:r>
            <a:r>
              <a:rPr lang="en-GB" dirty="0" err="1"/>
              <a:t>meta-analisi </a:t>
            </a:r>
            <a:r>
              <a:rPr lang="en-GB" dirty="0"/>
              <a:t>di studi precedenti che prevedevano la personalità dalle impronte digitali, che riportava una dimensione media dell'effetto di r = 0,34 (1). Consideriamo che la dimensione dell'effetto mediana più alta (</a:t>
            </a:r>
            <a:r>
              <a:rPr lang="en-GB" dirty="0" err="1"/>
              <a:t>rmd </a:t>
            </a:r>
            <a:r>
              <a:rPr lang="en-GB" dirty="0"/>
              <a:t>= 0,40) è paragonabile alla tendenza delle persone di cattivo umore ad essere più aggressive rispetto a quelle di buon umore, e che la dimensione dell'effetto significativo più piccola è uguale alla dimensione dell'effetto media riportata nella psicologia della personalità (42). Questi livelli di prestazione evidenziano la rilevanza pratica dei nostri risultati al di là della loro significatività.</a:t>
            </a:r>
          </a:p>
          <a:p>
            <a:r>
              <a:rPr lang="en-GB" dirty="0"/>
              <a:t>Allo stesso tempo, non dovremmo sottovalutare le potenziali conseguenze negative della raccolta sistematica, </a:t>
            </a:r>
            <a:r>
              <a:rPr lang="en-GB" dirty="0" err="1"/>
              <a:t>della modellizzazione </a:t>
            </a:r>
            <a:r>
              <a:rPr lang="en-GB" dirty="0"/>
              <a:t>e dello scambio incontrollato dei dati personali degli smartphone (20, 21, 47). Ad esempio, le organizzazioni e le aziende possono ottenere informazioni sui tratti privati degli individui (ad esempio, i cinque grandi tratti della personalità), senza che le informazioni sulla personalità siano mai state fornite deliberatamente o richieste esplicitamente (48). Prove sempre più numerose suggeriscono che questi dati possono essere e sono utilizzati per il targeting psicologico al fine di influenzare le azioni delle persone, comprese le decisioni di acquisto (5, 47) e potenzialmente </a:t>
            </a:r>
            <a:r>
              <a:rPr lang="en-GB" dirty="0" err="1"/>
              <a:t>i comportamenti</a:t>
            </a:r>
            <a:r>
              <a:rPr lang="en-GB" dirty="0"/>
              <a:t> di voto</a:t>
            </a:r>
            <a:r>
              <a:rPr lang="en-GB" dirty="0"/>
              <a:t>, che sono correlati ai tratti della personalità (49, 50). Molti attori commerciali raccolgono già un sottoinsieme dei </a:t>
            </a:r>
            <a:r>
              <a:rPr lang="en-GB" dirty="0"/>
              <a:t>dati</a:t>
            </a:r>
            <a:r>
              <a:rPr lang="en-GB" dirty="0"/>
              <a:t> </a:t>
            </a:r>
            <a:r>
              <a:rPr lang="en-GB" dirty="0" err="1"/>
              <a:t>comportamentali </a:t>
            </a:r>
            <a:r>
              <a:rPr lang="en-GB" dirty="0"/>
              <a:t>che abbiamo utilizzato in questo lavoro utilizzando applicazioni disponibili al pubblico (20). In ambito accademico, tale raccolta di dati richiede l'approvazione dello studio di ricerca da parte del comitato di revisione istituzionale (IRB). Tuttavia, le attuali leggi sulla protezione dei dati in molti paesi non regolano adeguatamente le pratiche di raccolta dei dati nel settore privato. Ad esempio, nelle aste online in tempo reale sugli annunci pubblicitari, più attori scambiano dati cross-device per aggiudicarsi le offerte e fornire annunci personalizzati a singoli utenti; questo processo è complesso, avviene in pochi millisecondi ed è poco conosciuto al di fuori del settore (47). In questi casi, una volta raccolti i dati dagli smartphone delle persone, la loro distribuzione sembra sfuggire in gran parte al controllo legislativo e all'applicazione della legge (21,47). Questo avviene nonostante esistano quadri giuridici contro la raccolta sistematica di questi dati (ad esempio, il Regolamento generale sulla protezione dei dati [GDPR] nell'Unione Europea; rif. 51) e riflette la crescente asimmetria tra le autorizzazioni alla privacy con un solo clic e i modi non tracciabili </a:t>
            </a:r>
            <a:r>
              <a:rPr lang="en-GB" dirty="0"/>
              <a:t>in cui </a:t>
            </a:r>
            <a:r>
              <a:rPr lang="en-GB" dirty="0"/>
              <a:t>i dati </a:t>
            </a:r>
            <a:r>
              <a:rPr lang="en-GB" dirty="0" err="1"/>
              <a:t>comportamentali </a:t>
            </a:r>
            <a:r>
              <a:rPr lang="en-GB" dirty="0"/>
              <a:t>provenienti dai telefoni delle persone possono vagare.</a:t>
            </a:r>
          </a:p>
        </p:txBody>
      </p:sp>
      <p:sp>
        <p:nvSpPr>
          <p:cNvPr id="4" name="Slide Number Placeholder 3"/>
          <p:cNvSpPr>
            <a:spLocks noGrp="1"/>
          </p:cNvSpPr>
          <p:nvPr>
            <p:ph type="sldNum" sz="quarter" idx="5"/>
          </p:nvPr>
        </p:nvSpPr>
        <p:spPr/>
        <p:txBody>
          <a:bodyPr/>
          <a:lstStyle/>
          <a:p>
            <a:fld id="{85941E71-7984-4CC9-BF67-C1E92A3A3961}" type="slidenum">
              <a:rPr lang="en-GB" smtClean="0"/>
              <a:t>102</a:t>
            </a:fld>
            <a:endParaRPr lang="en-GB"/>
          </a:p>
        </p:txBody>
      </p:sp>
    </p:spTree>
    <p:extLst>
      <p:ext uri="{BB962C8B-B14F-4D97-AF65-F5344CB8AC3E}">
        <p14:creationId xmlns:p14="http://schemas.microsoft.com/office/powerpoint/2010/main" val="1699083982"/>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 eccezione dell'aspetto dell'allegria (</a:t>
            </a:r>
            <a:r>
              <a:rPr lang="en-GB" dirty="0" err="1"/>
              <a:t>rmd </a:t>
            </a:r>
            <a:r>
              <a:rPr lang="en-GB" dirty="0"/>
              <a:t>= 0,16, </a:t>
            </a:r>
            <a:r>
              <a:rPr lang="en-GB" dirty="0" err="1"/>
              <a:t>rsd </a:t>
            </a:r>
            <a:r>
              <a:rPr lang="en-GB" dirty="0"/>
              <a:t>= 0,12), il tratto della personalità dell'estroversione (</a:t>
            </a:r>
            <a:r>
              <a:rPr lang="en-GB" dirty="0" err="1"/>
              <a:t>rmd </a:t>
            </a:r>
            <a:r>
              <a:rPr lang="en-GB" dirty="0"/>
              <a:t>= 0,37, </a:t>
            </a:r>
            <a:r>
              <a:rPr lang="en-GB" dirty="0" err="1"/>
              <a:t>rsd </a:t>
            </a:r>
            <a:r>
              <a:rPr lang="en-GB" dirty="0"/>
              <a:t>= 0,09) e i suoi aspetti sono stati previsti con successo al di sopra della linea di base. In particolare, l'aspetto della socievolezza è stato previsto con la performance più alta tra tutti i criteri (</a:t>
            </a:r>
            <a:r>
              <a:rPr lang="en-GB" dirty="0" err="1"/>
              <a:t>rmd </a:t>
            </a:r>
            <a:r>
              <a:rPr lang="en-GB" dirty="0"/>
              <a:t>= 0,40, </a:t>
            </a:r>
            <a:r>
              <a:rPr lang="en-GB" dirty="0" err="1"/>
              <a:t>rsd </a:t>
            </a:r>
            <a:r>
              <a:rPr lang="en-GB" dirty="0"/>
              <a:t>= 0,10). Oltre alla socievolezza, anche gli aspetti cordialità (</a:t>
            </a:r>
            <a:r>
              <a:rPr lang="en-GB" dirty="0" err="1"/>
              <a:t>rmd </a:t>
            </a:r>
            <a:r>
              <a:rPr lang="en-GB" dirty="0"/>
              <a:t>= 0,24, </a:t>
            </a:r>
            <a:r>
              <a:rPr lang="en-GB" dirty="0" err="1"/>
              <a:t>rsd </a:t>
            </a:r>
            <a:r>
              <a:rPr lang="en-GB" dirty="0"/>
              <a:t>= 0,09), assertività (</a:t>
            </a:r>
            <a:r>
              <a:rPr lang="en-GB" dirty="0" err="1"/>
              <a:t>rmd </a:t>
            </a:r>
            <a:r>
              <a:rPr lang="en-GB" dirty="0"/>
              <a:t>= 0,29, </a:t>
            </a:r>
            <a:r>
              <a:rPr lang="en-GB" dirty="0" err="1"/>
              <a:t>rsd </a:t>
            </a:r>
            <a:r>
              <a:rPr lang="en-GB" dirty="0"/>
              <a:t>= 0,11), dinamismo (</a:t>
            </a:r>
            <a:r>
              <a:rPr lang="en-GB" dirty="0" err="1"/>
              <a:t>rmd </a:t>
            </a:r>
            <a:r>
              <a:rPr lang="en-GB" dirty="0"/>
              <a:t>= 0,29, rsd = 0,10) e spirito di avventura (</a:t>
            </a:r>
            <a:r>
              <a:rPr lang="en-GB" dirty="0" err="1"/>
              <a:t>rmd </a:t>
            </a:r>
            <a:r>
              <a:rPr lang="en-GB" dirty="0"/>
              <a:t>= 0,29, </a:t>
            </a:r>
            <a:r>
              <a:rPr lang="en-GB" dirty="0" err="1"/>
              <a:t>rsd </a:t>
            </a:r>
            <a:r>
              <a:rPr lang="en-GB" dirty="0"/>
              <a:t>= 0,11) sono stati previsti al di sopra </a:t>
            </a:r>
            <a:r>
              <a:rPr lang="en-GB" dirty="0" err="1"/>
              <a:t>del valore di riferimento. </a:t>
            </a:r>
            <a:r>
              <a:rPr lang="en-GB" dirty="0"/>
              <a:t>I modelli </a:t>
            </a:r>
            <a:r>
              <a:rPr lang="en-GB" dirty="0" err="1"/>
              <a:t>comportamentali </a:t>
            </a:r>
            <a:r>
              <a:rPr lang="en-GB" dirty="0"/>
              <a:t>e l'importanza delle classi (singole e combinate) nella Fig. 2 suggeriscono che le variabili relative alla comunicazione e </a:t>
            </a:r>
            <a:r>
              <a:rPr lang="en-GB" dirty="0" err="1"/>
              <a:t>al comportamento</a:t>
            </a:r>
            <a:r>
              <a:rPr lang="en-GB" dirty="0"/>
              <a:t> sociale </a:t>
            </a:r>
            <a:r>
              <a:rPr lang="en-GB" dirty="0"/>
              <a:t>(ad esempio, numero medio più elevato di chiamate in uscita al giorno, maggiore irregolarità di tutte le chiamate, numero medio più elevato di utilizzi di WhatsApp al giorno) erano importanti nella previsione di punteggi più elevati nei modelli di estroversione e delle sue sfaccettature. I cerchi rossi indicano effetti significativi testati con l'algoritmo PIMP. Per la dimensione della personalità della stabilità emotiva, </a:t>
            </a:r>
            <a:r>
              <a:rPr lang="en-GB" dirty="0" err="1"/>
              <a:t>solo </a:t>
            </a:r>
            <a:r>
              <a:rPr lang="en-GB" dirty="0"/>
              <a:t>gli aspetti della spensieratezza (</a:t>
            </a:r>
            <a:r>
              <a:rPr lang="en-GB" dirty="0" err="1"/>
              <a:t>rmd </a:t>
            </a:r>
            <a:r>
              <a:rPr lang="en-GB" dirty="0"/>
              <a:t>= 0,22, </a:t>
            </a:r>
            <a:r>
              <a:rPr lang="en-GB" dirty="0" err="1"/>
              <a:t>rsd </a:t>
            </a:r>
            <a:r>
              <a:rPr lang="en-GB" dirty="0"/>
              <a:t>= 0,10) e </a:t>
            </a:r>
            <a:r>
              <a:rPr lang="en-GB" dirty="0" err="1"/>
              <a:t>dell'autocoscienza </a:t>
            </a:r>
            <a:r>
              <a:rPr lang="en-GB" dirty="0"/>
              <a:t>(</a:t>
            </a:r>
            <a:r>
              <a:rPr lang="en-GB" dirty="0" err="1"/>
              <a:t>rmd </a:t>
            </a:r>
            <a:r>
              <a:rPr lang="en-GB" dirty="0"/>
              <a:t>= 0,32, </a:t>
            </a:r>
            <a:r>
              <a:rPr lang="en-GB" dirty="0" err="1"/>
              <a:t>rsd </a:t>
            </a:r>
            <a:r>
              <a:rPr lang="en-GB" dirty="0"/>
              <a:t>= 0,09) sono stati previsti in modo significativo. </a:t>
            </a:r>
            <a:r>
              <a:rPr lang="en-GB" dirty="0"/>
              <a:t>I modelli </a:t>
            </a:r>
            <a:r>
              <a:rPr lang="en-GB" dirty="0" err="1"/>
              <a:t>comportamentali </a:t>
            </a:r>
            <a:r>
              <a:rPr lang="en-GB" dirty="0"/>
              <a:t>nella Fig. 2 sono piuttosto distinti </a:t>
            </a:r>
            <a:r>
              <a:rPr lang="en-GB" dirty="0" err="1"/>
              <a:t>per </a:t>
            </a:r>
            <a:r>
              <a:rPr lang="en-GB" dirty="0"/>
              <a:t>i singoli aspetti della stabilità emotiva. Mentre la comunicazione e </a:t>
            </a:r>
            <a:r>
              <a:rPr lang="en-GB" dirty="0" err="1"/>
              <a:t>il comportamento</a:t>
            </a:r>
            <a:r>
              <a:rPr lang="en-GB" dirty="0"/>
              <a:t> sociale </a:t>
            </a:r>
            <a:r>
              <a:rPr lang="en-GB" dirty="0"/>
              <a:t>erano significativamente predittivi </a:t>
            </a:r>
            <a:r>
              <a:rPr lang="en-GB" dirty="0" err="1"/>
              <a:t>per </a:t>
            </a:r>
            <a:r>
              <a:rPr lang="en-GB" dirty="0"/>
              <a:t>l'aspetto autocoscienza (ad esempio, un numero maggiore di chiamate), </a:t>
            </a:r>
            <a:r>
              <a:rPr lang="en-GB" dirty="0" err="1"/>
              <a:t>il modello </a:t>
            </a:r>
            <a:r>
              <a:rPr lang="en-GB" dirty="0"/>
              <a:t>di spensieratezza non ha mostrato effetti significativi </a:t>
            </a:r>
            <a:r>
              <a:rPr lang="en-GB" dirty="0" err="1"/>
              <a:t>a livello di</a:t>
            </a:r>
            <a:r>
              <a:rPr lang="en-GB" dirty="0"/>
              <a:t> classe</a:t>
            </a:r>
            <a:r>
              <a:rPr lang="en-GB" dirty="0" err="1"/>
              <a:t>. In </a:t>
            </a:r>
            <a:r>
              <a:rPr lang="en-GB" dirty="0"/>
              <a:t>sintesi, tutte </a:t>
            </a:r>
            <a:r>
              <a:rPr lang="en-GB" dirty="0"/>
              <a:t>le classi </a:t>
            </a:r>
            <a:r>
              <a:rPr lang="en-GB" dirty="0" err="1"/>
              <a:t>comportamentali </a:t>
            </a:r>
            <a:r>
              <a:rPr lang="en-GB" dirty="0"/>
              <a:t>hanno avuto un certo impatto </a:t>
            </a:r>
            <a:r>
              <a:rPr lang="en-GB" dirty="0" err="1"/>
              <a:t>sulla previsione </a:t>
            </a:r>
            <a:r>
              <a:rPr lang="en-GB" dirty="0"/>
              <a:t>dei punteggi dei tratti della personalità (come si vede nella Fig. 2). Tuttavia, </a:t>
            </a:r>
            <a:r>
              <a:rPr lang="en-GB" dirty="0" err="1"/>
              <a:t>i comportamenti </a:t>
            </a:r>
            <a:r>
              <a:rPr lang="en-GB" dirty="0"/>
              <a:t>relativi alla comunicazione, </a:t>
            </a:r>
            <a:r>
              <a:rPr lang="en-GB" dirty="0" err="1"/>
              <a:t>al comportamento</a:t>
            </a:r>
            <a:r>
              <a:rPr lang="en-GB" dirty="0"/>
              <a:t> sociale </a:t>
            </a:r>
            <a:r>
              <a:rPr lang="en-GB" dirty="0" err="1"/>
              <a:t>e </a:t>
            </a:r>
            <a:r>
              <a:rPr lang="en-GB" dirty="0"/>
              <a:t>all'utilizzo delle app si sono rivelati i più significativi nei modelli.</a:t>
            </a:r>
          </a:p>
        </p:txBody>
      </p:sp>
      <p:sp>
        <p:nvSpPr>
          <p:cNvPr id="4" name="Slide Number Placeholder 3"/>
          <p:cNvSpPr>
            <a:spLocks noGrp="1"/>
          </p:cNvSpPr>
          <p:nvPr>
            <p:ph type="sldNum" sz="quarter" idx="5"/>
          </p:nvPr>
        </p:nvSpPr>
        <p:spPr/>
        <p:txBody>
          <a:bodyPr/>
          <a:lstStyle/>
          <a:p>
            <a:fld id="{85941E71-7984-4CC9-BF67-C1E92A3A3961}" type="slidenum">
              <a:rPr lang="en-GB" smtClean="0"/>
              <a:t>103</a:t>
            </a:fld>
            <a:endParaRPr lang="en-GB"/>
          </a:p>
        </p:txBody>
      </p:sp>
    </p:spTree>
    <p:extLst>
      <p:ext uri="{BB962C8B-B14F-4D97-AF65-F5344CB8AC3E}">
        <p14:creationId xmlns:p14="http://schemas.microsoft.com/office/powerpoint/2010/main" val="2616914627"/>
      </p:ext>
    </p:extLst>
  </p:cSld>
  <p:clrMapOvr>
    <a:masterClrMapping/>
  </p:clrMapOvr>
</p:notes>
</file>

<file path=ppt/notesSlides/notesSlide6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La domanda posta in questo studio di Curtis era quale ruolo svolga la Triade Oscura dal punto di vista degli aggressori e delle potenziali vittime, ovvero i destinatari delle e-mail di phishing.
Da vari studi condotti in precedenza dopo la pubblicazione del quadro di riferimento sopra citato, sappiamo che le persone affabili (con un alto grado di affabilità) tendono a sottovalutare i pericoli a causa della loro fiducia incondizionata. </a:t>
            </a:r>
            <a:r>
              <a:rPr lang="en-GB" dirty="0" err="1"/>
              <a:t>I nevrotici </a:t>
            </a:r>
            <a:r>
              <a:rPr lang="en-GB" dirty="0"/>
              <a:t>tendono ad essere sospettosi e quindi protetti, ma possono anche tendere ad assumersi rischi maggiori quando vengono indotti alla paura. Ma cosa dire della Triade Oscura e del punto di vista di entrambe le parti, aggressore e vittima?
A tal fine, è stato condotto uno studio che simulava e-mail di phishing in cui i partecipanti al test dovevano assumere il ruolo di aggressore o vittima, per cui le e-mail erano approssimativamente predeterminate, ma potevano essere ulteriormente modificate dagli aggressori. L'entità delle modifiche e delle perfezionamenti era intesa come "energia maligna", ovvero motivazione a sfruttare, danneggiare e trarre profitto.</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105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8741"/>
      </p:ext>
    </p:extLst>
  </p:cSld>
  <p:clrMapOvr>
    <a:masterClrMapping/>
  </p:clrMapOvr>
</p:notes>
</file>

<file path=ppt/notesSlides/notesSlide6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A proposito, ecco due piccoli screenshot di e-mail che ho ricevuto dal sito della rete di ricerca "academia.edu", un social network per persone interessate alla ricerca. È possibile accedere al sito solo se si dispone di un account a pagamento, che io non ho, ma l'e-mail non dice chi è venuto a conoscenza della tua ricerca, naturalmente di altissima qualità, innovativa e rivoluzionaria. Queste e-mail sono legittime, non sono phishing, ma i dark pattern funzionano allo stesso modo. Come ho detto, i narcisisti non sono rari nelle professioni accademiche e sono una fonte sicura di reddito. -&gt; Non dovrebbe essere troppo difficile utilizzare metodi OSINT per valutare il narcisismo o identificare la persona più narcisista all'interno di un'organizzazione che si rivolge al pubblico. Ad esempio, sforzi evidenti per apparire in pubblico, manutenzione del sito web, abbigliamento, formalità (titolo, firme e-mail), siti web privati, spesso in combinazione con l'estroversione (sono disponibili più dati e ci si aspetta meno diffidenza verso gli altri, nonché un maggiore bisogno di riconoscimento da parte degli altri).&gt; Tasso di successo del 90% in uno studio dell'UCF: domande d'esame trapelate da "account di professori" (e-mail indirizzate erroneamente).</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106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28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Ma anche altri </a:t>
            </a:r>
            <a:r>
              <a:rPr lang="de-DE" baseline="0" dirty="0"/>
              <a:t>ambiti, ad esempio </a:t>
            </a:r>
            <a:r>
              <a:rPr lang="de-DE" baseline="0" dirty="0" err="1"/>
              <a:t>i fattori di rischio </a:t>
            </a:r>
            <a:r>
              <a:rPr lang="de-DE" baseline="0" dirty="0"/>
              <a:t>per comportamenti di gioco dannosi per la salute: anche qui vediamo un profilo della personalità che distingue diversi fattori e confronta le persone che giocano molto con i giocatori occasionali.</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53628"/>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baseline="0" dirty="0"/>
              <a:t>La combinazione delle parole chiave </a:t>
            </a:r>
            <a:r>
              <a:rPr lang="de-DE" baseline="0" dirty="0" err="1"/>
              <a:t>"cyberpsychology" </a:t>
            </a:r>
            <a:r>
              <a:rPr lang="de-DE" baseline="0" dirty="0"/>
              <a:t>e </a:t>
            </a:r>
            <a:r>
              <a:rPr lang="de-DE" baseline="0" dirty="0" err="1"/>
              <a:t>"personality" </a:t>
            </a:r>
            <a:r>
              <a:rPr lang="de-DE" baseline="0" dirty="0"/>
              <a:t>restituisce 54.700 risultati su Google Scholar.</a:t>
            </a:r>
          </a:p>
          <a:p>
            <a:endParaRPr lang="de-DE" baseline="0" dirty="0"/>
          </a:p>
          <a:p>
            <a:r>
              <a:rPr lang="de-DE" baseline="0" dirty="0"/>
              <a:t>Dagli incontri online, alla dipendenza dal gioco, al comportamento nelle chat room anonime, fino naturalmente al </a:t>
            </a:r>
            <a:r>
              <a:rPr lang="de-DE" baseline="0" dirty="0"/>
              <a:t>comportamento in materia di sicurezza informatica o ai comportamenti scorretti, è stato già studiato tutto.</a:t>
            </a:r>
          </a:p>
          <a:p>
            <a:endParaRPr lang="de-DE" baseline="0" dirty="0"/>
          </a:p>
          <a:p>
            <a:r>
              <a:rPr lang="de-DE" baseline="0" dirty="0"/>
              <a:t>La probabilità di trovarsi di fronte a risultati, affermazioni o articoli di qualsiasi tipo è quindi molto alta. Per questo motivo dedicheremo un po' di tempo (2 sessioni) ad approfondire questo argomento.</a:t>
            </a:r>
          </a:p>
          <a:p>
            <a:endParaRPr lang="de-DE" baseline="0" dirty="0"/>
          </a:p>
          <a:p>
            <a:r>
              <a:rPr lang="de-DE" baseline="0" dirty="0"/>
              <a:t>Poiché vogliamo trattare diversi argomenti di cyberpsicologia e quindi di informatica, la selezione risulterà inevitabilmente piuttosto ampia.</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9B4B-012B-449D-BC4B-842149A1C1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02512"/>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Tu</a:t>
            </a:r>
            <a:r>
              <a:rPr lang="de-DE" dirty="0" err="1"/>
              <a:t> sai </a:t>
            </a:r>
            <a:r>
              <a:rPr lang="de-DE" dirty="0"/>
              <a:t>tutto </a:t>
            </a:r>
            <a:r>
              <a:rPr lang="de-DE" dirty="0" err="1"/>
              <a:t>sul </a:t>
            </a:r>
            <a:r>
              <a:rPr lang="de-DE" dirty="0"/>
              <a:t>social </a:t>
            </a:r>
            <a:r>
              <a:rPr lang="de-DE" dirty="0" err="1"/>
              <a:t>engineering </a:t>
            </a:r>
            <a:r>
              <a:rPr lang="de-DE" dirty="0"/>
              <a:t>– </a:t>
            </a:r>
            <a:r>
              <a:rPr lang="de-DE" dirty="0" err="1"/>
              <a:t>forse </a:t>
            </a:r>
            <a:r>
              <a:rPr lang="de-DE" dirty="0" err="1"/>
              <a:t>posso</a:t>
            </a:r>
            <a:r>
              <a:rPr lang="de-DE" dirty="0" err="1"/>
              <a:t> mostrarti</a:t>
            </a:r>
            <a:r>
              <a:rPr lang="de-DE" dirty="0" err="1"/>
              <a:t> </a:t>
            </a:r>
            <a:r>
              <a:rPr lang="de-DE" dirty="0" err="1"/>
              <a:t>alcuni </a:t>
            </a:r>
            <a:r>
              <a:rPr lang="de-DE" dirty="0" err="1"/>
              <a:t>aspetti</a:t>
            </a:r>
            <a:r>
              <a:rPr lang="de-DE" dirty="0" err="1"/>
              <a:t> </a:t>
            </a:r>
            <a:r>
              <a:rPr lang="de-DE" dirty="0" err="1"/>
              <a:t> </a:t>
            </a:r>
            <a:r>
              <a:rPr lang="de-DE" dirty="0" err="1"/>
              <a:t>di</a:t>
            </a:r>
            <a:r>
              <a:rPr lang="de-DE" dirty="0" err="1"/>
              <a:t> che</a:t>
            </a:r>
            <a:r>
              <a:rPr lang="de-DE" dirty="0" err="1"/>
              <a:t> </a:t>
            </a:r>
            <a:r>
              <a:rPr lang="de-DE" dirty="0" err="1"/>
              <a:t> </a:t>
            </a:r>
            <a:r>
              <a:rPr lang="de-DE" dirty="0" err="1"/>
              <a:t>tu</a:t>
            </a:r>
            <a:r>
              <a:rPr lang="de-DE" dirty="0" err="1"/>
              <a:t> </a:t>
            </a:r>
            <a:r>
              <a:rPr lang="de-DE" dirty="0" err="1"/>
              <a:t>non </a:t>
            </a:r>
            <a:r>
              <a:rPr lang="de-DE" dirty="0" err="1"/>
              <a:t>hai</a:t>
            </a:r>
            <a:r>
              <a:rPr lang="de-DE" dirty="0" err="1"/>
              <a:t> mai</a:t>
            </a:r>
            <a:r>
              <a:rPr lang="de-DE" dirty="0" err="1"/>
              <a:t> </a:t>
            </a:r>
            <a:r>
              <a:rPr lang="de-DE" dirty="0" err="1"/>
              <a:t>pensato</a:t>
            </a:r>
            <a:r>
              <a:rPr lang="de-DE" dirty="0" err="1"/>
              <a:t> prima </a:t>
            </a:r>
            <a:r>
              <a:rPr lang="de-DE" dirty="0"/>
              <a:t>– </a:t>
            </a:r>
            <a:r>
              <a:rPr lang="de-DE" dirty="0" err="1"/>
              <a:t>questo è</a:t>
            </a:r>
            <a:r>
              <a:rPr lang="de-DE" dirty="0" err="1"/>
              <a:t> </a:t>
            </a:r>
            <a:r>
              <a:rPr lang="de-DE" dirty="0" err="1"/>
              <a:t>l'</a:t>
            </a:r>
            <a:r>
              <a:rPr lang="de-DE" dirty="0" err="1"/>
              <a:t> obiettivo</a:t>
            </a:r>
            <a:r>
              <a:rPr lang="de-DE" dirty="0"/>
              <a:t>.</a:t>
            </a:r>
          </a:p>
          <a:p>
            <a:r>
              <a:rPr lang="de-DE" dirty="0" err="1"/>
              <a:t>La</a:t>
            </a:r>
            <a:r>
              <a:rPr lang="de-DE" dirty="0"/>
              <a:t> prossima </a:t>
            </a:r>
            <a:r>
              <a:rPr lang="de-DE" dirty="0" err="1"/>
              <a:t>settimana</a:t>
            </a:r>
            <a:r>
              <a:rPr lang="de-DE" dirty="0" err="1"/>
              <a:t> quindi</a:t>
            </a:r>
            <a:r>
              <a:rPr lang="de-DE" dirty="0"/>
              <a:t>: </a:t>
            </a:r>
            <a:r>
              <a:rPr lang="de-DE" dirty="0" err="1"/>
              <a:t>ulteriori</a:t>
            </a:r>
            <a:r>
              <a:rPr lang="de-DE" dirty="0" err="1"/>
              <a:t> </a:t>
            </a:r>
            <a:r>
              <a:rPr lang="de-DE" dirty="0" err="1"/>
              <a:t>dettagli </a:t>
            </a:r>
            <a:r>
              <a:rPr lang="de-DE" dirty="0" err="1"/>
              <a:t>sul phishing</a:t>
            </a:r>
            <a:r>
              <a:rPr lang="de-DE" dirty="0" err="1"/>
              <a:t> </a:t>
            </a:r>
            <a:r>
              <a:rPr lang="de-DE" dirty="0"/>
              <a:t>, </a:t>
            </a:r>
            <a:r>
              <a:rPr lang="de-DE" dirty="0" err="1"/>
              <a:t>poi </a:t>
            </a:r>
            <a:r>
              <a:rPr lang="de-DE" dirty="0"/>
              <a:t>sulle </a:t>
            </a:r>
            <a:r>
              <a:rPr lang="de-DE" dirty="0" err="1"/>
              <a:t>campagne </a:t>
            </a:r>
            <a:r>
              <a:rPr lang="de-DE" dirty="0"/>
              <a:t>e </a:t>
            </a:r>
            <a:r>
              <a:rPr lang="de-DE" dirty="0" err="1"/>
              <a:t>sulla cultura</a:t>
            </a:r>
            <a:r>
              <a:rPr lang="de-DE" dirty="0"/>
              <a:t>.</a:t>
            </a:r>
          </a:p>
        </p:txBody>
      </p:sp>
      <p:sp>
        <p:nvSpPr>
          <p:cNvPr id="4" name="Foliennummernplatzhalter 3"/>
          <p:cNvSpPr>
            <a:spLocks noGrp="1"/>
          </p:cNvSpPr>
          <p:nvPr>
            <p:ph type="sldNum" sz="quarter" idx="5"/>
          </p:nvPr>
        </p:nvSpPr>
        <p:spPr/>
        <p:txBody>
          <a:bodyPr/>
          <a:lstStyle/>
          <a:p>
            <a:fld id="{9EF0C2F8-E67E-49DE-94EE-03D5B0267214}" type="slidenum">
              <a:rPr lang="de-DE" smtClean="0"/>
              <a:t>15</a:t>
            </a:fld>
            <a:endParaRPr lang="de-DE"/>
          </a:p>
        </p:txBody>
      </p:sp>
    </p:spTree>
    <p:extLst>
      <p:ext uri="{BB962C8B-B14F-4D97-AF65-F5344CB8AC3E}">
        <p14:creationId xmlns:p14="http://schemas.microsoft.com/office/powerpoint/2010/main" val="3192629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EF75DF3-DC5B-C631-2BF4-6A1B45E205E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E5E5030-9109-FF08-2FA3-C0565ED4759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A75908-7F2D-17D2-6696-5FC6C1CBD935}"/>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A3586DF0-DF73-470D-8079-04F14E02C659}"/>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6651B4C-43A5-8D59-0862-0997E0EEF9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425AB7-C36D-7528-1751-B2570642183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E91CBAC-AB56-5961-70BA-42EFA361B22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E7AFDA8-3E0F-A46E-F15F-F8F0CBA0FF0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612D9DD-B492-5226-F3D0-FC26CDA560D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B41A4BD-8E88-CE3D-987A-11D697D94BD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C2FD384-510D-6634-30A6-341D87D4175C}"/>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4697983-846C-4649-B43F-EB43CCC9126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0F82F3E7-2972-23DD-E481-1B4554C99F5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F78DE9F-86F1-4FEA-400F-7503062CB63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DA089EC-9850-9E84-F26C-CE0E48BE383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8D277D9-05E8-392A-DE27-E774D8A219F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1BFB5FC-DBB4-7EFC-7EB8-B91EE88293F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A2AEA04-92AF-D5BE-4D02-AC37DA21E5A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DBBE3311-277E-1E69-5964-3A9F689E342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862D9A8-D4B8-D8F9-8074-3AA4AF5D5359}"/>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99D83CF-3835-4E85-0B37-FE19F3C71636}"/>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02.02.2026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grpSp>
        <p:nvGrpSpPr>
          <p:cNvPr id="7" name="Group 6">
            <a:extLst>
              <a:ext uri="{FF2B5EF4-FFF2-40B4-BE49-F238E27FC236}">
                <a16:creationId xmlns:a16="http://schemas.microsoft.com/office/drawing/2014/main" id="{D55D82A2-5B18-6664-670D-B2CEAD13EEC8}"/>
              </a:ext>
            </a:extLst>
          </p:cNvPr>
          <p:cNvGrpSpPr/>
          <p:nvPr userDrawn="1"/>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2050DC41-C2B5-6CC6-FB9A-E8FB9D1E2EA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B6B66687-6CF4-4146-9A64-7B885AB90BF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0786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1B2C-7C06-E9B4-0CE1-5240EFDBAA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8F4289-099C-2A5C-43E6-8880D558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C76A5C-22F0-922E-FBE5-A77549103E7D}"/>
              </a:ext>
            </a:extLst>
          </p:cNvPr>
          <p:cNvSpPr>
            <a:spLocks noGrp="1"/>
          </p:cNvSpPr>
          <p:nvPr>
            <p:ph type="dt" sz="half" idx="10"/>
          </p:nvPr>
        </p:nvSpPr>
        <p:spPr/>
        <p:txBody>
          <a:bodyPr/>
          <a:lstStyle/>
          <a:p>
            <a:fld id="{7E0D587C-5F75-4A9A-9A66-B305DB62867E}" type="datetimeFigureOut">
              <a:rPr lang="en-GB" smtClean="0"/>
              <a:t>02/02/2026</a:t>
            </a:fld>
            <a:endParaRPr lang="en-GB"/>
          </a:p>
        </p:txBody>
      </p:sp>
      <p:sp>
        <p:nvSpPr>
          <p:cNvPr id="5" name="Footer Placeholder 4">
            <a:extLst>
              <a:ext uri="{FF2B5EF4-FFF2-40B4-BE49-F238E27FC236}">
                <a16:creationId xmlns:a16="http://schemas.microsoft.com/office/drawing/2014/main" id="{3FF6A0F2-9F6E-747C-CF95-7092968CB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BB7961-C437-9E3E-14A3-47E6037C7987}"/>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2883495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6C13-8082-4355-8DF3-F4F96419E89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DD87D27-04E0-4E87-B173-0AFC420A227F}"/>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4" name="Footer Placeholder 3">
            <a:extLst>
              <a:ext uri="{FF2B5EF4-FFF2-40B4-BE49-F238E27FC236}">
                <a16:creationId xmlns:a16="http://schemas.microsoft.com/office/drawing/2014/main" id="{763C3690-8E0F-4119-BF1D-8E5206B2F63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A78B23F3-31DF-4E83-8DF3-121E3B36203F}"/>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6801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D5D2AC33-D9B6-C87A-51CD-F5699CB83764}"/>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73BE99E4-3944-BDD9-65DE-40003C5FDF0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8FB4FCD-AF9F-340D-FAD4-A5A3A1A5E1A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7E68-C7FC-42E9-A7B1-150CC3CAA10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5374E90-5835-45E9-9CAE-7B3E0091E3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7C40A65B-FA67-4D30-9E3A-4407D05A93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FB0B7008-4472-4D8B-AB2A-97F6B193E447}"/>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6" name="Footer Placeholder 5">
            <a:extLst>
              <a:ext uri="{FF2B5EF4-FFF2-40B4-BE49-F238E27FC236}">
                <a16:creationId xmlns:a16="http://schemas.microsoft.com/office/drawing/2014/main" id="{B2572C76-A6D4-4234-A07D-886A122B87E9}"/>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EF89C05-04C4-46B2-964D-34980D4ED761}"/>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22609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2690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5A4E-C499-995D-766A-73865EB05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F2FB3E-D394-2B52-7232-F705C9E703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E97E4-E25C-D57F-F2E3-3279195DAE36}"/>
              </a:ext>
            </a:extLst>
          </p:cNvPr>
          <p:cNvSpPr>
            <a:spLocks noGrp="1"/>
          </p:cNvSpPr>
          <p:nvPr>
            <p:ph type="dt" sz="half" idx="10"/>
          </p:nvPr>
        </p:nvSpPr>
        <p:spPr/>
        <p:txBody>
          <a:bodyPr/>
          <a:lstStyle/>
          <a:p>
            <a:fld id="{7E0D587C-5F75-4A9A-9A66-B305DB62867E}" type="datetimeFigureOut">
              <a:rPr lang="en-GB" smtClean="0"/>
              <a:t>02/02/2026</a:t>
            </a:fld>
            <a:endParaRPr lang="en-GB"/>
          </a:p>
        </p:txBody>
      </p:sp>
      <p:sp>
        <p:nvSpPr>
          <p:cNvPr id="5" name="Footer Placeholder 4">
            <a:extLst>
              <a:ext uri="{FF2B5EF4-FFF2-40B4-BE49-F238E27FC236}">
                <a16:creationId xmlns:a16="http://schemas.microsoft.com/office/drawing/2014/main" id="{82231D0B-862A-77A3-21F4-5D590227D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0C57D8-ED9C-630A-36F1-D8CE01BBB9EF}"/>
              </a:ext>
            </a:extLst>
          </p:cNvPr>
          <p:cNvSpPr>
            <a:spLocks noGrp="1"/>
          </p:cNvSpPr>
          <p:nvPr>
            <p:ph type="sldNum" sz="quarter" idx="12"/>
          </p:nvPr>
        </p:nvSpPr>
        <p:spPr/>
        <p:txBody>
          <a:bodyPr/>
          <a:lstStyle/>
          <a:p>
            <a:fld id="{7D18FFC5-891B-42A6-97B0-E7D4B53D447F}" type="slidenum">
              <a:rPr lang="en-GB" smtClean="0"/>
              <a:t>‹#›</a:t>
            </a:fld>
            <a:endParaRPr lang="en-GB"/>
          </a:p>
        </p:txBody>
      </p:sp>
    </p:spTree>
    <p:extLst>
      <p:ext uri="{BB962C8B-B14F-4D97-AF65-F5344CB8AC3E}">
        <p14:creationId xmlns:p14="http://schemas.microsoft.com/office/powerpoint/2010/main" val="83445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D7EDD-A50F-409F-994B-CD4AED89D4DD}"/>
              </a:ext>
            </a:extLst>
          </p:cNvPr>
          <p:cNvSpPr>
            <a:spLocks noGrp="1"/>
          </p:cNvSpPr>
          <p:nvPr>
            <p:ph type="dt" sz="half" idx="10"/>
          </p:nvPr>
        </p:nvSpPr>
        <p:spPr/>
        <p:txBody>
          <a:bodyPr/>
          <a:lstStyle/>
          <a:p>
            <a:fld id="{10CDC19B-DDF8-463F-8023-C5D3C45D1B89}" type="datetimeFigureOut">
              <a:rPr lang="nb-NO" smtClean="0"/>
              <a:t>02.02.2026</a:t>
            </a:fld>
            <a:endParaRPr lang="nb-NO"/>
          </a:p>
        </p:txBody>
      </p:sp>
      <p:sp>
        <p:nvSpPr>
          <p:cNvPr id="3" name="Footer Placeholder 2">
            <a:extLst>
              <a:ext uri="{FF2B5EF4-FFF2-40B4-BE49-F238E27FC236}">
                <a16:creationId xmlns:a16="http://schemas.microsoft.com/office/drawing/2014/main" id="{29C168B8-6321-4606-A305-B54A9BFA0D4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D17C2B17-3A56-4F2C-B160-BA09EE87895D}"/>
              </a:ext>
            </a:extLst>
          </p:cNvPr>
          <p:cNvSpPr>
            <a:spLocks noGrp="1"/>
          </p:cNvSpPr>
          <p:nvPr>
            <p:ph type="sldNum" sz="quarter" idx="12"/>
          </p:nvPr>
        </p:nvSpPr>
        <p:spPr/>
        <p:txBody>
          <a:bodyPr/>
          <a:lstStyle/>
          <a:p>
            <a:fld id="{E4CD0EC0-177E-4739-A413-D1842B843026}" type="slidenum">
              <a:rPr lang="nb-NO" smtClean="0"/>
              <a:t>‹#›</a:t>
            </a:fld>
            <a:endParaRPr lang="nb-NO"/>
          </a:p>
        </p:txBody>
      </p:sp>
    </p:spTree>
    <p:extLst>
      <p:ext uri="{BB962C8B-B14F-4D97-AF65-F5344CB8AC3E}">
        <p14:creationId xmlns:p14="http://schemas.microsoft.com/office/powerpoint/2010/main" val="1594795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3" y="274642"/>
            <a:ext cx="10242021" cy="701731"/>
          </a:xfrm>
        </p:spPr>
        <p:txBody>
          <a:bodyPr wrap="square" anchor="t" anchorCtr="0">
            <a:spAutoFit/>
          </a:bodyPr>
          <a:lstStyle/>
          <a:p>
            <a:r>
              <a:rPr lang="en-US"/>
              <a:t>Click to edit Master title style</a:t>
            </a:r>
            <a:endParaRPr lang="nb-NO" dirty="0"/>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3" y="1258531"/>
            <a:ext cx="10242021" cy="5162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485776" y="635225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9153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7AC3D66-DA2F-47CF-BEDB-905789E695D5}"/>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1303C2FB-A1AA-C59D-1FE2-F6BAA6A3E06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79C96BD-C999-510F-A618-8E63C4B4EF2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365576F-9100-006F-E2BB-07ECB7ADF6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3EB5CC59-3BBE-5649-4D6E-A496E5DF7497}"/>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D7F45C7-8BB1-535E-90B9-CD089B98625A}"/>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18D84A88-A2E8-A287-7E9D-19DA04E3550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DC79C54-FD0E-DAF6-8E08-3794F8B6D415}"/>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0CFBC77-A37B-4D70-1E32-E1CFA20640B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0E6D5411-E368-D638-FB56-0E84C8198A2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866C831A-CDDA-F85C-B476-2A0475A384F8}"/>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A4423EBC-5247-F605-387A-C0E42EA35B37}"/>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0A1DBB39-6254-E683-BCF3-890935E6249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606322-456D-1D12-EBAC-D16E66C72E67}"/>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D5FC33EF-CE9C-4782-547D-18AC8933B7FF}"/>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DE53B4C7-97BD-8367-8CC2-88C9B202F5CC}"/>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13D9F10-6C58-0A3D-202A-90C0365C3628}"/>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1A125FB-0148-6E21-7B92-1C4B9D4C878A}"/>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84E49EC0-F822-C462-4DA7-BFF66FF562C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8FC505F-7321-F4C0-E1EA-8DF3951A9201}"/>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DED13D4-C7B2-98AB-BDCB-50BD99BAFFD8}"/>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Aggiungi titolo qui</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Clicca per modificare gli stili di testo principali</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Modulo di formazione CSP Nome: Modello di presentazione Creato da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t>‹#›</a:t>
            </a:fld>
            <a:endParaRPr lang="en-US" dirty="0"/>
          </a:p>
        </p:txBody>
      </p:sp>
      <p:grpSp>
        <p:nvGrpSpPr>
          <p:cNvPr id="4" name="Group 3">
            <a:extLst>
              <a:ext uri="{FF2B5EF4-FFF2-40B4-BE49-F238E27FC236}">
                <a16:creationId xmlns:a16="http://schemas.microsoft.com/office/drawing/2014/main" id="{1F8EF976-CAEB-EEE0-530D-1381FCDA87FF}"/>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DCAD26B8-0DAB-DEF2-6591-0592888115FA}"/>
                </a:ext>
              </a:extLst>
            </p:cNvPr>
            <p:cNvPicPr>
              <a:picLocks noChangeAspect="1"/>
            </p:cNvPicPr>
            <p:nvPr/>
          </p:nvPicPr>
          <p:blipFill>
            <a:blip r:embed="rId26"/>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042A66C-3682-FBB0-46F4-132B5C5EE367}"/>
                </a:ext>
              </a:extLst>
            </p:cNvPr>
            <p:cNvPicPr>
              <a:picLocks noChangeAspect="1"/>
            </p:cNvPicPr>
            <p:nvPr/>
          </p:nvPicPr>
          <p:blipFill>
            <a:blip r:embed="rId2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0"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8.xml"/><Relationship Id="rId4" Type="http://schemas.openxmlformats.org/officeDocument/2006/relationships/image" Target="../media/image179.png"/></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83.png"/><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10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85.emf"/></Relationships>
</file>

<file path=ppt/slides/_rels/slide1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187.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8.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openpsychometrics.org/tests/IPIP-BFFM/" TargetMode="External"/><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www.testsonthenet.com/Factors-facets.htm#Openness to Experi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7.emf"/><Relationship Id="rId5" Type="http://schemas.openxmlformats.org/officeDocument/2006/relationships/image" Target="../media/image25.emf"/><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6.xml"/><Relationship Id="rId3" Type="http://schemas.openxmlformats.org/officeDocument/2006/relationships/image" Target="../media/image63.png"/><Relationship Id="rId21" Type="http://schemas.openxmlformats.org/officeDocument/2006/relationships/image" Target="NULL"/><Relationship Id="rId12" Type="http://schemas.openxmlformats.org/officeDocument/2006/relationships/customXml" Target="../ink/ink3.xml"/><Relationship Id="rId17" Type="http://schemas.openxmlformats.org/officeDocument/2006/relationships/image" Target="NULL"/><Relationship Id="rId2" Type="http://schemas.openxmlformats.org/officeDocument/2006/relationships/slideLayout" Target="../slideLayouts/slideLayout23.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tags" Target="../tags/tag8.xml"/><Relationship Id="rId6" Type="http://schemas.openxmlformats.org/officeDocument/2006/relationships/customXml" Target="../ink/ink1.xml"/><Relationship Id="rId11" Type="http://schemas.openxmlformats.org/officeDocument/2006/relationships/image" Target="NULL"/><Relationship Id="rId5" Type="http://schemas.openxmlformats.org/officeDocument/2006/relationships/image" Target="../media/image65.emf"/><Relationship Id="rId15" Type="http://schemas.openxmlformats.org/officeDocument/2006/relationships/image" Target="NULL"/><Relationship Id="rId10" Type="http://schemas.openxmlformats.org/officeDocument/2006/relationships/customXml" Target="../ink/ink2.xml"/><Relationship Id="rId19" Type="http://schemas.openxmlformats.org/officeDocument/2006/relationships/image" Target="NULL"/><Relationship Id="rId4" Type="http://schemas.openxmlformats.org/officeDocument/2006/relationships/image" Target="../media/image64.png"/><Relationship Id="rId9" Type="http://schemas.openxmlformats.org/officeDocument/2006/relationships/image" Target="NULL"/><Relationship Id="rId14" Type="http://schemas.openxmlformats.org/officeDocument/2006/relationships/customXml" Target="../ink/ink4.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ricardo.lugo@inn.no" TargetMode="External"/><Relationship Id="rId5" Type="http://schemas.openxmlformats.org/officeDocument/2006/relationships/hyperlink" Target="mailto:ingeborghorgenn@gmail.com" TargetMode="External"/><Relationship Id="rId10" Type="http://schemas.openxmlformats.org/officeDocument/2006/relationships/image" Target="../media/image70.jpeg"/><Relationship Id="rId4" Type="http://schemas.openxmlformats.org/officeDocument/2006/relationships/hyperlink" Target="mailto:ingridtrau@outlook.com" TargetMode="External"/><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1.xml"/><Relationship Id="rId4" Type="http://schemas.openxmlformats.org/officeDocument/2006/relationships/hyperlink" Target="https://haveibeenpwned.com/"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emf"/></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hyperlink" Target="https://youtu.be/kv0sOX6Alrk"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nFRu0K1IxJ4?feature=oembed" TargetMode="External"/><Relationship Id="rId1" Type="http://schemas.openxmlformats.org/officeDocument/2006/relationships/tags" Target="../tags/tag16.xml"/><Relationship Id="rId5" Type="http://schemas.openxmlformats.org/officeDocument/2006/relationships/image" Target="../media/image105.jpeg"/><Relationship Id="rId4"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1.xml"/><Relationship Id="rId1" Type="http://schemas.openxmlformats.org/officeDocument/2006/relationships/tags" Target="../tags/tag17.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www.youtube.com/watch?v=gwvA49ZXnf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19.x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20.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1.xml"/><Relationship Id="rId1" Type="http://schemas.openxmlformats.org/officeDocument/2006/relationships/tags" Target="../tags/tag22.xml"/><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xml"/><Relationship Id="rId1" Type="http://schemas.openxmlformats.org/officeDocument/2006/relationships/tags" Target="../tags/tag24.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9.xml"/><Relationship Id="rId7" Type="http://schemas.openxmlformats.org/officeDocument/2006/relationships/image" Target="../media/image134.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30.xml"/><Relationship Id="rId4" Type="http://schemas.openxmlformats.org/officeDocument/2006/relationships/image" Target="../media/image145.jpeg"/></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1.xml"/><Relationship Id="rId1" Type="http://schemas.openxmlformats.org/officeDocument/2006/relationships/tags" Target="../tags/tag31.xml"/><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xml"/><Relationship Id="rId1" Type="http://schemas.openxmlformats.org/officeDocument/2006/relationships/tags" Target="../tags/tag32.xml"/><Relationship Id="rId5" Type="http://schemas.openxmlformats.org/officeDocument/2006/relationships/image" Target="../media/image153.png"/><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1.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9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video" Target="../media/media1.mp4"/><Relationship Id="rId7" Type="http://schemas.openxmlformats.org/officeDocument/2006/relationships/image" Target="../media/image124.png"/><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image" Target="../media/image157.png"/><Relationship Id="rId5" Type="http://schemas.openxmlformats.org/officeDocument/2006/relationships/notesSlide" Target="../notesSlides/notesSlide59.xml"/><Relationship Id="rId4" Type="http://schemas.openxmlformats.org/officeDocument/2006/relationships/slideLayout" Target="../slideLayouts/slideLayout21.xml"/><Relationship Id="rId9" Type="http://schemas.openxmlformats.org/officeDocument/2006/relationships/image" Target="../media/image159.png"/></Relationships>
</file>

<file path=ppt/slides/_rels/slide9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8.xml"/><Relationship Id="rId4" Type="http://schemas.openxmlformats.org/officeDocument/2006/relationships/hyperlink" Target="http://www.youtube.com/watch?v=7DMDscGOUp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1.xml"/><Relationship Id="rId7" Type="http://schemas.openxmlformats.org/officeDocument/2006/relationships/image" Target="../media/image167.png"/><Relationship Id="rId2" Type="http://schemas.openxmlformats.org/officeDocument/2006/relationships/slideLayout" Target="../slideLayouts/slideLayout18.xml"/><Relationship Id="rId1" Type="http://schemas.openxmlformats.org/officeDocument/2006/relationships/tags" Target="../tags/tag3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slideLayout" Target="../slideLayouts/slideLayout18.xml"/><Relationship Id="rId1" Type="http://schemas.openxmlformats.org/officeDocument/2006/relationships/tags" Target="../tags/tag3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175.emf"/></Relationships>
</file>

<file path=ppt/slides/slide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843510" cy="2579052"/>
          </a:xfrm>
        </p:spPr>
        <p:txBody>
          <a:bodyPr>
            <a:noAutofit/>
          </a:bodyPr>
          <a:lstStyle/>
          <a:p>
            <a:r>
              <a:rPr lang="en-US" sz="4800" dirty="0"/>
              <a:t>Argomento 2  – </a:t>
            </a:r>
            <a:r>
              <a:rPr lang="en-GB" sz="4800" dirty="0"/>
              <a:t>Personalità e ingegneria sociale nella sicurezza informatica</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Presentazione a cura di: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382654" y="2080592"/>
            <a:ext cx="4942021" cy="2519057"/>
          </a:xfrm>
          <a:prstGeom prst="rect">
            <a:avLst/>
          </a:prstGeom>
        </p:spPr>
      </p:pic>
      <p:pic>
        <p:nvPicPr>
          <p:cNvPr id="6" name="Bilde 5"/>
          <p:cNvPicPr>
            <a:picLocks noChangeAspect="1"/>
          </p:cNvPicPr>
          <p:nvPr/>
        </p:nvPicPr>
        <p:blipFill>
          <a:blip r:embed="rId4"/>
          <a:stretch>
            <a:fillRect/>
          </a:stretch>
        </p:blipFill>
        <p:spPr>
          <a:xfrm>
            <a:off x="6504862" y="2901220"/>
            <a:ext cx="3576578" cy="2704136"/>
          </a:xfrm>
          <a:prstGeom prst="rect">
            <a:avLst/>
          </a:prstGeom>
        </p:spPr>
      </p:pic>
      <p:pic>
        <p:nvPicPr>
          <p:cNvPr id="7" name="Bilde 6"/>
          <p:cNvPicPr>
            <a:picLocks noChangeAspect="1"/>
          </p:cNvPicPr>
          <p:nvPr/>
        </p:nvPicPr>
        <p:blipFill>
          <a:blip r:embed="rId5"/>
          <a:stretch>
            <a:fillRect/>
          </a:stretch>
        </p:blipFill>
        <p:spPr>
          <a:xfrm>
            <a:off x="7441713" y="1479432"/>
            <a:ext cx="2413322" cy="1202321"/>
          </a:xfrm>
          <a:prstGeom prst="rect">
            <a:avLst/>
          </a:prstGeom>
        </p:spPr>
      </p:pic>
      <p:sp>
        <p:nvSpPr>
          <p:cNvPr id="8" name="Titel 3">
            <a:extLst>
              <a:ext uri="{FF2B5EF4-FFF2-40B4-BE49-F238E27FC236}">
                <a16:creationId xmlns:a16="http://schemas.microsoft.com/office/drawing/2014/main" id="{00BE78CF-32D8-4ABA-8CF3-B387FC9F925C}"/>
              </a:ext>
            </a:extLst>
          </p:cNvPr>
          <p:cNvSpPr>
            <a:spLocks noGrp="1"/>
          </p:cNvSpPr>
          <p:nvPr>
            <p:ph type="title"/>
          </p:nvPr>
        </p:nvSpPr>
        <p:spPr>
          <a:xfrm>
            <a:off x="152399" y="432325"/>
            <a:ext cx="11919857" cy="681037"/>
          </a:xfrm>
        </p:spPr>
        <p:txBody>
          <a:bodyPr>
            <a:noAutofit/>
          </a:bodyPr>
          <a:lstStyle/>
          <a:p>
            <a:pPr algn="ctr"/>
            <a:r>
              <a:rPr lang="de-DE" sz="4800" dirty="0" err="1"/>
              <a:t>Ricerca</a:t>
            </a:r>
            <a:r>
              <a:rPr lang="de-DE" sz="4800" dirty="0"/>
              <a:t> sulla personalità </a:t>
            </a:r>
            <a:r>
              <a:rPr lang="de-DE" sz="4800" dirty="0"/>
              <a:t>nella </a:t>
            </a:r>
            <a:r>
              <a:rPr lang="de-DE" sz="4800" dirty="0" err="1"/>
              <a:t>cyberpsicologia</a:t>
            </a:r>
            <a:endParaRPr lang="de-DE" sz="4800" dirty="0"/>
          </a:p>
        </p:txBody>
      </p:sp>
      <p:pic>
        <p:nvPicPr>
          <p:cNvPr id="9" name="Bilde 3">
            <a:extLst>
              <a:ext uri="{FF2B5EF4-FFF2-40B4-BE49-F238E27FC236}">
                <a16:creationId xmlns:a16="http://schemas.microsoft.com/office/drawing/2014/main" id="{32DF42FE-C7B3-4C53-BC94-F34376868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110" y="1415498"/>
            <a:ext cx="6252752" cy="1880398"/>
          </a:xfrm>
          <a:prstGeom prst="rect">
            <a:avLst/>
          </a:prstGeom>
        </p:spPr>
      </p:pic>
      <p:pic>
        <p:nvPicPr>
          <p:cNvPr id="10" name="Bilde 4">
            <a:extLst>
              <a:ext uri="{FF2B5EF4-FFF2-40B4-BE49-F238E27FC236}">
                <a16:creationId xmlns:a16="http://schemas.microsoft.com/office/drawing/2014/main" id="{C4AA7547-2F14-43FA-A864-D15F664FD9CF}"/>
              </a:ext>
            </a:extLst>
          </p:cNvPr>
          <p:cNvPicPr>
            <a:picLocks noChangeAspect="1"/>
          </p:cNvPicPr>
          <p:nvPr/>
        </p:nvPicPr>
        <p:blipFill>
          <a:blip r:embed="rId3"/>
          <a:stretch>
            <a:fillRect/>
          </a:stretch>
        </p:blipFill>
        <p:spPr>
          <a:xfrm>
            <a:off x="2643129" y="4345828"/>
            <a:ext cx="4942021" cy="2519057"/>
          </a:xfrm>
          <a:prstGeom prst="rect">
            <a:avLst/>
          </a:prstGeom>
        </p:spPr>
      </p:pic>
      <p:sp>
        <p:nvSpPr>
          <p:cNvPr id="2" name="Foliennummernplatzhalter 1">
            <a:extLst>
              <a:ext uri="{FF2B5EF4-FFF2-40B4-BE49-F238E27FC236}">
                <a16:creationId xmlns:a16="http://schemas.microsoft.com/office/drawing/2014/main" id="{E593720B-2C59-F716-0BDA-584C730D99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29AF6F4-48A6-3340-36D2-873C751327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296-1FB3-43E8-9876-E6E45D2FCA7D}"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E63CFBB2-F817-E872-5CAC-BF644DF59087}"/>
              </a:ext>
            </a:extLst>
          </p:cNvPr>
          <p:cNvSpPr>
            <a:spLocks noGrp="1"/>
          </p:cNvSpPr>
          <p:nvPr>
            <p:ph type="title"/>
          </p:nvPr>
        </p:nvSpPr>
        <p:spPr>
          <a:xfrm>
            <a:off x="2407669" y="501650"/>
            <a:ext cx="7376663" cy="681037"/>
          </a:xfrm>
        </p:spPr>
        <p:txBody>
          <a:bodyPr/>
          <a:lstStyle/>
          <a:p>
            <a:r>
              <a:rPr lang="de-DE" sz="2500" dirty="0" err="1"/>
              <a:t>Tecnologia </a:t>
            </a:r>
            <a:r>
              <a:rPr lang="de-DE" sz="2500" dirty="0" err="1"/>
              <a:t>brevettata di </a:t>
            </a:r>
            <a:r>
              <a:rPr lang="de-DE" sz="2500" dirty="0"/>
              <a:t>spear-phishing </a:t>
            </a:r>
            <a:r>
              <a:rPr lang="de-DE" sz="2500" dirty="0" err="1"/>
              <a:t>automatizzato "</a:t>
            </a:r>
            <a:r>
              <a:rPr lang="de-DE" sz="2500" dirty="0" err="1"/>
              <a:t> " (</a:t>
            </a:r>
            <a:r>
              <a:rPr lang="de-DE" sz="2500" dirty="0" err="1"/>
              <a:t> )</a:t>
            </a:r>
            <a:endParaRPr lang="de-DE" sz="2500" dirty="0"/>
          </a:p>
        </p:txBody>
      </p:sp>
      <p:sp>
        <p:nvSpPr>
          <p:cNvPr id="5" name="Content Placeholder 4">
            <a:extLst>
              <a:ext uri="{FF2B5EF4-FFF2-40B4-BE49-F238E27FC236}">
                <a16:creationId xmlns:a16="http://schemas.microsoft.com/office/drawing/2014/main" id="{C3929429-93A5-92E9-66F2-061D9B60E86A}"/>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974BB617-6764-5B54-CEBF-1B25377ED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507" y="0"/>
            <a:ext cx="9738986" cy="6858000"/>
          </a:xfrm>
          <a:prstGeom prst="rect">
            <a:avLst/>
          </a:prstGeom>
        </p:spPr>
      </p:pic>
    </p:spTree>
    <p:extLst>
      <p:ext uri="{BB962C8B-B14F-4D97-AF65-F5344CB8AC3E}">
        <p14:creationId xmlns:p14="http://schemas.microsoft.com/office/powerpoint/2010/main" val="622510045"/>
      </p:ext>
    </p:extLst>
  </p:cSld>
  <p:clrMapOvr>
    <a:masterClrMapping/>
  </p:clrMapOvr>
</p:sld>
</file>

<file path=ppt/slides/slide10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D3C4DA1-5A9B-162D-44CA-5505C4E2A9A5}"/>
              </a:ext>
            </a:extLst>
          </p:cNvPr>
          <p:cNvPicPr>
            <a:picLocks noChangeAspect="1"/>
          </p:cNvPicPr>
          <p:nvPr/>
        </p:nvPicPr>
        <p:blipFill>
          <a:blip r:embed="rId2"/>
          <a:stretch>
            <a:fillRect/>
          </a:stretch>
        </p:blipFill>
        <p:spPr>
          <a:xfrm>
            <a:off x="280875" y="371716"/>
            <a:ext cx="7535327" cy="2476846"/>
          </a:xfrm>
          <a:prstGeom prst="rect">
            <a:avLst/>
          </a:prstGeom>
        </p:spPr>
      </p:pic>
      <p:pic>
        <p:nvPicPr>
          <p:cNvPr id="9" name="Grafik 8">
            <a:extLst>
              <a:ext uri="{FF2B5EF4-FFF2-40B4-BE49-F238E27FC236}">
                <a16:creationId xmlns:a16="http://schemas.microsoft.com/office/drawing/2014/main" id="{A863977B-725D-F56F-9FB2-1B40052C96B3}"/>
              </a:ext>
            </a:extLst>
          </p:cNvPr>
          <p:cNvPicPr>
            <a:picLocks noChangeAspect="1"/>
          </p:cNvPicPr>
          <p:nvPr/>
        </p:nvPicPr>
        <p:blipFill>
          <a:blip r:embed="rId3"/>
          <a:stretch>
            <a:fillRect/>
          </a:stretch>
        </p:blipFill>
        <p:spPr>
          <a:xfrm>
            <a:off x="342796" y="2848562"/>
            <a:ext cx="3705742" cy="3858163"/>
          </a:xfrm>
          <a:prstGeom prst="rect">
            <a:avLst/>
          </a:prstGeom>
        </p:spPr>
      </p:pic>
      <p:pic>
        <p:nvPicPr>
          <p:cNvPr id="11" name="Grafik 10">
            <a:extLst>
              <a:ext uri="{FF2B5EF4-FFF2-40B4-BE49-F238E27FC236}">
                <a16:creationId xmlns:a16="http://schemas.microsoft.com/office/drawing/2014/main" id="{EEC554AB-B608-9D36-24B9-7574C1FF7D63}"/>
              </a:ext>
            </a:extLst>
          </p:cNvPr>
          <p:cNvPicPr>
            <a:picLocks noChangeAspect="1"/>
          </p:cNvPicPr>
          <p:nvPr/>
        </p:nvPicPr>
        <p:blipFill>
          <a:blip r:embed="rId4"/>
          <a:stretch>
            <a:fillRect/>
          </a:stretch>
        </p:blipFill>
        <p:spPr>
          <a:xfrm>
            <a:off x="6945221" y="3212237"/>
            <a:ext cx="3620005" cy="2600688"/>
          </a:xfrm>
          <a:prstGeom prst="rect">
            <a:avLst/>
          </a:prstGeom>
        </p:spPr>
      </p:pic>
      <p:sp>
        <p:nvSpPr>
          <p:cNvPr id="13" name="Pfeil: nach rechts 12">
            <a:extLst>
              <a:ext uri="{FF2B5EF4-FFF2-40B4-BE49-F238E27FC236}">
                <a16:creationId xmlns:a16="http://schemas.microsoft.com/office/drawing/2014/main" id="{8B3E7859-BB83-8AB2-1AD7-9E884677D7C2}"/>
              </a:ext>
            </a:extLst>
          </p:cNvPr>
          <p:cNvSpPr/>
          <p:nvPr/>
        </p:nvSpPr>
        <p:spPr>
          <a:xfrm>
            <a:off x="4861249" y="3872204"/>
            <a:ext cx="1502229" cy="1129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liennummernplatzhalter 1">
            <a:extLst>
              <a:ext uri="{FF2B5EF4-FFF2-40B4-BE49-F238E27FC236}">
                <a16:creationId xmlns:a16="http://schemas.microsoft.com/office/drawing/2014/main" id="{D617668C-16DF-EE0E-2EA4-3563A8B126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14506"/>
      </p:ext>
    </p:extLst>
  </p:cSld>
  <p:clrMapOvr>
    <a:masterClrMapping/>
  </p:clrMapOvr>
</p:sld>
</file>

<file path=ppt/slides/slide10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E9790EB-519E-65E3-D2FA-D478E62B5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222" y="109614"/>
            <a:ext cx="8625105" cy="6638771"/>
          </a:xfrm>
          <a:prstGeom prst="rect">
            <a:avLst/>
          </a:prstGeom>
        </p:spPr>
      </p:pic>
      <p:sp>
        <p:nvSpPr>
          <p:cNvPr id="2" name="Foliennummernplatzhalter 1">
            <a:extLst>
              <a:ext uri="{FF2B5EF4-FFF2-40B4-BE49-F238E27FC236}">
                <a16:creationId xmlns:a16="http://schemas.microsoft.com/office/drawing/2014/main" id="{2E7E4D06-33CA-7225-5B40-F57E32CEC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942291"/>
      </p:ext>
    </p:extLst>
  </p:cSld>
  <p:clrMapOvr>
    <a:masterClrMapping/>
  </p:clrMapOvr>
</p:sld>
</file>

<file path=ppt/slides/slide10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208BB8F-1F50-F589-4DF0-9C10C1BD7ACD}"/>
              </a:ext>
            </a:extLst>
          </p:cNvPr>
          <p:cNvPicPr>
            <a:picLocks noChangeAspect="1"/>
          </p:cNvPicPr>
          <p:nvPr/>
        </p:nvPicPr>
        <p:blipFill>
          <a:blip r:embed="rId3"/>
          <a:stretch>
            <a:fillRect/>
          </a:stretch>
        </p:blipFill>
        <p:spPr>
          <a:xfrm>
            <a:off x="0" y="188153"/>
            <a:ext cx="6258798" cy="4391638"/>
          </a:xfrm>
          <a:prstGeom prst="rect">
            <a:avLst/>
          </a:prstGeom>
        </p:spPr>
      </p:pic>
      <p:pic>
        <p:nvPicPr>
          <p:cNvPr id="7" name="Grafik 6">
            <a:extLst>
              <a:ext uri="{FF2B5EF4-FFF2-40B4-BE49-F238E27FC236}">
                <a16:creationId xmlns:a16="http://schemas.microsoft.com/office/drawing/2014/main" id="{3E661C17-B24C-511D-F892-9C16D87605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8161" y="278675"/>
            <a:ext cx="4111283" cy="5120640"/>
          </a:xfrm>
          <a:prstGeom prst="rect">
            <a:avLst/>
          </a:prstGeom>
        </p:spPr>
      </p:pic>
      <p:pic>
        <p:nvPicPr>
          <p:cNvPr id="9" name="Grafik 8">
            <a:extLst>
              <a:ext uri="{FF2B5EF4-FFF2-40B4-BE49-F238E27FC236}">
                <a16:creationId xmlns:a16="http://schemas.microsoft.com/office/drawing/2014/main" id="{C4E1857A-4DB6-4C8A-4B18-DBBAC7C249AE}"/>
              </a:ext>
            </a:extLst>
          </p:cNvPr>
          <p:cNvPicPr>
            <a:picLocks noChangeAspect="1"/>
          </p:cNvPicPr>
          <p:nvPr/>
        </p:nvPicPr>
        <p:blipFill>
          <a:blip r:embed="rId5"/>
          <a:stretch>
            <a:fillRect/>
          </a:stretch>
        </p:blipFill>
        <p:spPr>
          <a:xfrm>
            <a:off x="5781347" y="4035795"/>
            <a:ext cx="1724266" cy="2543530"/>
          </a:xfrm>
          <a:prstGeom prst="rect">
            <a:avLst/>
          </a:prstGeom>
        </p:spPr>
      </p:pic>
      <p:sp>
        <p:nvSpPr>
          <p:cNvPr id="2" name="Foliennummernplatzhalter 1">
            <a:extLst>
              <a:ext uri="{FF2B5EF4-FFF2-40B4-BE49-F238E27FC236}">
                <a16:creationId xmlns:a16="http://schemas.microsoft.com/office/drawing/2014/main" id="{6C3A1F8E-5DCC-A1E0-53FA-22ECE0385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758123"/>
      </p:ext>
    </p:extLst>
  </p:cSld>
  <p:clrMapOvr>
    <a:masterClrMapping/>
  </p:clrMapOvr>
</p:sld>
</file>

<file path=ppt/slides/slide10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5600" y="593367"/>
            <a:ext cx="11360800" cy="763600"/>
          </a:xfrm>
        </p:spPr>
        <p:txBody>
          <a:bodyPr wrap="square" anchor="t">
            <a:normAutofit/>
          </a:bodyPr>
          <a:lstStyle/>
          <a:p>
            <a:r>
              <a:rPr lang="de-DE" sz="4200" dirty="0"/>
              <a:t>Riepilogo Personalità in SE</a:t>
            </a:r>
            <a:endParaRPr lang="nb-NO" sz="4200" dirty="0"/>
          </a:p>
        </p:txBody>
      </p:sp>
      <p:sp>
        <p:nvSpPr>
          <p:cNvPr id="3" name="Plassholder for innhold 2"/>
          <p:cNvSpPr>
            <a:spLocks noGrp="1"/>
          </p:cNvSpPr>
          <p:nvPr>
            <p:ph type="body" idx="1"/>
          </p:nvPr>
        </p:nvSpPr>
        <p:spPr>
          <a:xfrm>
            <a:off x="415600" y="1536633"/>
            <a:ext cx="11360800" cy="4555200"/>
          </a:xfrm>
        </p:spPr>
        <p:txBody>
          <a:bodyPr wrap="square" anchor="t">
            <a:normAutofit/>
          </a:bodyPr>
          <a:lstStyle/>
          <a:p>
            <a:pPr>
              <a:spcAft>
                <a:spcPts val="600"/>
              </a:spcAft>
            </a:pPr>
            <a:r>
              <a:rPr lang="de-DE" dirty="0" err="1"/>
              <a:t>I profili</a:t>
            </a:r>
            <a:r>
              <a:rPr lang="de-DE" dirty="0"/>
              <a:t> di personalità</a:t>
            </a:r>
            <a:r>
              <a:rPr lang="de-DE" dirty="0" err="1"/>
              <a:t> possono </a:t>
            </a:r>
            <a:r>
              <a:rPr lang="de-DE" dirty="0"/>
              <a:t>– </a:t>
            </a:r>
            <a:r>
              <a:rPr lang="de-DE" dirty="0" err="1"/>
              <a:t>se</a:t>
            </a:r>
            <a:r>
              <a:rPr lang="de-DE" dirty="0" err="1"/>
              <a:t> </a:t>
            </a:r>
            <a:r>
              <a:rPr lang="de-DE" dirty="0" err="1"/>
              <a:t>valutati </a:t>
            </a:r>
            <a:r>
              <a:rPr lang="de-DE" dirty="0" err="1"/>
              <a:t>accuratamente</a:t>
            </a:r>
            <a:r>
              <a:rPr lang="de-DE" dirty="0" err="1"/>
              <a:t> </a:t>
            </a:r>
            <a:r>
              <a:rPr lang="de-DE" dirty="0"/>
              <a:t>– </a:t>
            </a:r>
            <a:r>
              <a:rPr lang="de-DE" dirty="0" err="1"/>
              <a:t>essere</a:t>
            </a:r>
            <a:r>
              <a:rPr lang="de-DE" dirty="0" err="1"/>
              <a:t> relativamente</a:t>
            </a:r>
            <a:r>
              <a:rPr lang="de-DE" dirty="0" err="1"/>
              <a:t> stabili</a:t>
            </a:r>
            <a:r>
              <a:rPr lang="de-DE" dirty="0" err="1"/>
              <a:t> predittori</a:t>
            </a:r>
            <a:r>
              <a:rPr lang="de-DE" dirty="0" err="1"/>
              <a:t> per</a:t>
            </a:r>
            <a:r>
              <a:rPr lang="de-DE" dirty="0" err="1"/>
              <a:t> </a:t>
            </a:r>
            <a:r>
              <a:rPr lang="de-DE" dirty="0" err="1"/>
              <a:t>la suscettibilità </a:t>
            </a:r>
            <a:r>
              <a:rPr lang="de-DE" dirty="0" err="1"/>
              <a:t>al phishing</a:t>
            </a:r>
            <a:r>
              <a:rPr lang="de-DE" dirty="0" err="1"/>
              <a:t> </a:t>
            </a:r>
            <a:r>
              <a:rPr lang="de-DE" dirty="0"/>
              <a:t>. </a:t>
            </a:r>
            <a:r>
              <a:rPr lang="de-DE" dirty="0" err="1"/>
              <a:t>Gli effetti</a:t>
            </a:r>
            <a:r>
              <a:rPr lang="de-DE" dirty="0" err="1"/>
              <a:t> sono </a:t>
            </a:r>
            <a:r>
              <a:rPr lang="de-DE" dirty="0"/>
              <a:t>moderati</a:t>
            </a:r>
            <a:r>
              <a:rPr lang="de-DE" dirty="0" err="1"/>
              <a:t> </a:t>
            </a:r>
            <a:r>
              <a:rPr lang="de-DE" dirty="0"/>
              <a:t>e </a:t>
            </a:r>
            <a:r>
              <a:rPr lang="de-DE" dirty="0" err="1"/>
              <a:t>richiedono</a:t>
            </a:r>
            <a:r>
              <a:rPr lang="de-DE" dirty="0" err="1"/>
              <a:t> di</a:t>
            </a:r>
            <a:r>
              <a:rPr lang="de-DE" dirty="0" err="1"/>
              <a:t> considerare </a:t>
            </a:r>
            <a:r>
              <a:rPr lang="de-DE" dirty="0" err="1"/>
              <a:t>le circostanze</a:t>
            </a:r>
            <a:r>
              <a:rPr lang="de-DE" dirty="0"/>
              <a:t> situazionali</a:t>
            </a:r>
            <a:r>
              <a:rPr lang="de-DE" dirty="0"/>
              <a:t>. </a:t>
            </a:r>
            <a:r>
              <a:rPr lang="de-DE" dirty="0" err="1"/>
              <a:t>Tuttavia</a:t>
            </a:r>
            <a:r>
              <a:rPr lang="de-DE" dirty="0"/>
              <a:t>, </a:t>
            </a:r>
            <a:r>
              <a:rPr lang="de-DE" dirty="0" err="1"/>
              <a:t>quando</a:t>
            </a:r>
            <a:r>
              <a:rPr lang="de-DE" dirty="0" err="1"/>
              <a:t> vengono</a:t>
            </a:r>
            <a:r>
              <a:rPr lang="de-DE" dirty="0" err="1"/>
              <a:t> prodotti </a:t>
            </a:r>
            <a:r>
              <a:rPr lang="de-DE" dirty="0"/>
              <a:t>in grandi </a:t>
            </a:r>
            <a:r>
              <a:rPr lang="de-DE" dirty="0" err="1"/>
              <a:t>quantità</a:t>
            </a:r>
            <a:r>
              <a:rPr lang="de-DE" dirty="0"/>
              <a:t>, </a:t>
            </a:r>
            <a:r>
              <a:rPr lang="de-DE" dirty="0" err="1"/>
              <a:t>questo</a:t>
            </a:r>
            <a:r>
              <a:rPr lang="de-DE" dirty="0" err="1"/>
              <a:t> </a:t>
            </a:r>
            <a:r>
              <a:rPr lang="de-DE" dirty="0" err="1"/>
              <a:t>fattore</a:t>
            </a:r>
            <a:r>
              <a:rPr lang="de-DE" dirty="0" err="1"/>
              <a:t> diventa</a:t>
            </a:r>
            <a:r>
              <a:rPr lang="de-DE" dirty="0" err="1"/>
              <a:t> molto</a:t>
            </a:r>
            <a:r>
              <a:rPr lang="de-DE" dirty="0" err="1"/>
              <a:t> prezioso</a:t>
            </a:r>
            <a:r>
              <a:rPr lang="de-DE" dirty="0"/>
              <a:t>.</a:t>
            </a:r>
            <a:endParaRPr lang="de-DE"/>
          </a:p>
          <a:p>
            <a:pPr>
              <a:spcAft>
                <a:spcPts val="600"/>
              </a:spcAft>
            </a:pPr>
            <a:r>
              <a:rPr lang="de-DE" dirty="0"/>
              <a:t>Più grande </a:t>
            </a:r>
            <a:r>
              <a:rPr lang="de-DE" dirty="0" err="1"/>
              <a:t>è</a:t>
            </a:r>
            <a:r>
              <a:rPr lang="de-DE" dirty="0"/>
              <a:t> </a:t>
            </a:r>
            <a:r>
              <a:rPr lang="de-DE" dirty="0" err="1"/>
              <a:t>la </a:t>
            </a:r>
            <a:r>
              <a:rPr lang="de-DE" dirty="0" err="1"/>
              <a:t>pressione </a:t>
            </a:r>
            <a:r>
              <a:rPr lang="de-DE" dirty="0" err="1"/>
              <a:t>psicologica</a:t>
            </a:r>
            <a:r>
              <a:rPr lang="de-DE" dirty="0" err="1"/>
              <a:t> </a:t>
            </a:r>
            <a:r>
              <a:rPr lang="de-DE" dirty="0" err="1"/>
              <a:t> </a:t>
            </a:r>
            <a:r>
              <a:rPr lang="de-DE" dirty="0"/>
              <a:t>(</a:t>
            </a:r>
            <a:r>
              <a:rPr lang="de-DE" dirty="0" err="1"/>
              <a:t>eccitazione</a:t>
            </a:r>
            <a:r>
              <a:rPr lang="de-DE" dirty="0"/>
              <a:t> emotiva </a:t>
            </a:r>
            <a:r>
              <a:rPr lang="de-DE" dirty="0" err="1"/>
              <a:t>indotta </a:t>
            </a:r>
            <a:r>
              <a:rPr lang="de-DE" dirty="0" err="1"/>
              <a:t>da</a:t>
            </a:r>
            <a:r>
              <a:rPr lang="de-DE" dirty="0" err="1"/>
              <a:t> ansia</a:t>
            </a:r>
            <a:r>
              <a:rPr lang="de-DE" dirty="0" err="1"/>
              <a:t> o </a:t>
            </a:r>
            <a:r>
              <a:rPr lang="de-DE" dirty="0" err="1"/>
              <a:t>pressione</a:t>
            </a:r>
            <a:r>
              <a:rPr lang="de-DE" dirty="0"/>
              <a:t> temporale </a:t>
            </a:r>
            <a:r>
              <a:rPr lang="de-DE" dirty="0"/>
              <a:t>in </a:t>
            </a:r>
            <a:r>
              <a:rPr lang="de-DE" dirty="0" err="1"/>
              <a:t>situazioni</a:t>
            </a:r>
            <a:r>
              <a:rPr lang="de-DE" dirty="0"/>
              <a:t> ad alto rischio</a:t>
            </a:r>
            <a:r>
              <a:rPr lang="de-DE" dirty="0"/>
              <a:t>)</a:t>
            </a:r>
            <a:r>
              <a:rPr lang="de-DE" dirty="0"/>
              <a:t>,</a:t>
            </a:r>
            <a:r>
              <a:rPr lang="de-DE" dirty="0"/>
              <a:t> </a:t>
            </a:r>
            <a:r>
              <a:rPr lang="de-DE" dirty="0" err="1"/>
              <a:t>meno </a:t>
            </a:r>
            <a:r>
              <a:rPr lang="de-DE" dirty="0"/>
              <a:t>rilevante </a:t>
            </a:r>
            <a:r>
              <a:rPr lang="de-DE" dirty="0" err="1"/>
              <a:t>diventa </a:t>
            </a:r>
            <a:r>
              <a:rPr lang="de-DE" dirty="0" err="1"/>
              <a:t>l'aspetto</a:t>
            </a:r>
            <a:r>
              <a:rPr lang="de-DE" dirty="0" err="1"/>
              <a:t> </a:t>
            </a:r>
            <a:r>
              <a:rPr lang="de-DE" dirty="0" err="1"/>
              <a:t>della personalità</a:t>
            </a:r>
            <a:r>
              <a:rPr lang="de-DE" dirty="0" err="1"/>
              <a:t> </a:t>
            </a:r>
            <a:r>
              <a:rPr lang="de-DE" dirty="0" err="1"/>
              <a:t> </a:t>
            </a:r>
            <a:r>
              <a:rPr lang="de-DE" dirty="0" err="1"/>
              <a:t> </a:t>
            </a:r>
            <a:r>
              <a:rPr lang="de-DE" dirty="0" err="1"/>
              <a:t>e </a:t>
            </a:r>
            <a:r>
              <a:rPr lang="de-DE" dirty="0" err="1"/>
              <a:t>più </a:t>
            </a:r>
            <a:r>
              <a:rPr lang="de-DE" dirty="0" err="1"/>
              <a:t>prevedibile </a:t>
            </a:r>
            <a:r>
              <a:rPr lang="de-DE" dirty="0"/>
              <a:t>e uniforme </a:t>
            </a:r>
            <a:r>
              <a:rPr lang="de-DE" dirty="0" err="1"/>
              <a:t>diventa </a:t>
            </a:r>
            <a:r>
              <a:rPr lang="de-DE" dirty="0" err="1"/>
              <a:t>il comportamento</a:t>
            </a:r>
            <a:r>
              <a:rPr lang="de-DE" dirty="0"/>
              <a:t> </a:t>
            </a:r>
            <a:r>
              <a:rPr lang="de-DE" dirty="0" err="1"/>
              <a:t>umano  </a:t>
            </a:r>
            <a:endParaRPr lang="de-DE"/>
          </a:p>
          <a:p>
            <a:pPr>
              <a:spcAft>
                <a:spcPts val="600"/>
              </a:spcAft>
            </a:pPr>
            <a:r>
              <a:rPr lang="de-DE" dirty="0"/>
              <a:t>In</a:t>
            </a:r>
            <a:r>
              <a:rPr lang="de-DE" dirty="0"/>
              <a:t> </a:t>
            </a:r>
            <a:r>
              <a:rPr lang="de-DE" dirty="0" err="1"/>
              <a:t>un futuro </a:t>
            </a:r>
            <a:r>
              <a:rPr lang="de-DE" dirty="0" err="1"/>
              <a:t>prossimo</a:t>
            </a:r>
            <a:r>
              <a:rPr lang="de-DE" dirty="0"/>
              <a:t>,</a:t>
            </a:r>
            <a:r>
              <a:rPr lang="de-DE" dirty="0" err="1"/>
              <a:t> </a:t>
            </a:r>
            <a:r>
              <a:rPr lang="de-DE" dirty="0" err="1"/>
              <a:t>in cui</a:t>
            </a:r>
            <a:r>
              <a:rPr lang="de-DE" dirty="0" err="1"/>
              <a:t> </a:t>
            </a:r>
            <a:r>
              <a:rPr lang="de-DE" dirty="0" err="1"/>
              <a:t>l'int</a:t>
            </a:r>
            <a:r>
              <a:rPr lang="de-DE" dirty="0" err="1"/>
              <a:t>elligenza </a:t>
            </a:r>
            <a:r>
              <a:rPr lang="de-DE" dirty="0" err="1"/>
              <a:t>artificiale</a:t>
            </a:r>
            <a:r>
              <a:rPr lang="de-DE" dirty="0" err="1"/>
              <a:t> sarà</a:t>
            </a:r>
            <a:r>
              <a:rPr lang="de-DE" dirty="0" err="1"/>
              <a:t> </a:t>
            </a:r>
            <a:r>
              <a:rPr lang="de-DE" dirty="0" err="1"/>
              <a:t>sempre più diffusa</a:t>
            </a:r>
            <a:r>
              <a:rPr lang="de-DE" dirty="0" err="1"/>
              <a:t> (</a:t>
            </a:r>
            <a:r>
              <a:rPr lang="de-DE" dirty="0" err="1"/>
              <a:t> )</a:t>
            </a:r>
            <a:r>
              <a:rPr lang="de-DE" dirty="0" err="1"/>
              <a:t>,</a:t>
            </a:r>
            <a:r>
              <a:rPr lang="de-DE" dirty="0"/>
              <a:t> </a:t>
            </a:r>
            <a:r>
              <a:rPr lang="de-DE" dirty="0" err="1"/>
              <a:t>un'azienda </a:t>
            </a:r>
            <a:r>
              <a:rPr lang="de-DE" dirty="0" err="1"/>
              <a:t>di </a:t>
            </a:r>
            <a:r>
              <a:rPr lang="de-DE" dirty="0" err="1"/>
              <a:t>marketing</a:t>
            </a:r>
            <a:r>
              <a:rPr lang="de-DE" dirty="0" err="1"/>
              <a:t> (</a:t>
            </a:r>
            <a:r>
              <a:rPr lang="de-DE" dirty="0" err="1"/>
              <a:t> ) potrà aspettarsi </a:t>
            </a:r>
            <a:r>
              <a:rPr lang="de-DE" dirty="0" err="1"/>
              <a:t>(</a:t>
            </a:r>
            <a:r>
              <a:rPr lang="de-DE" dirty="0" err="1"/>
              <a:t> )</a:t>
            </a:r>
            <a:r>
              <a:rPr lang="de-DE" dirty="0" err="1"/>
              <a:t> un aumento </a:t>
            </a:r>
            <a:r>
              <a:rPr lang="de-DE" dirty="0" err="1"/>
              <a:t>dell'affidabilità </a:t>
            </a:r>
            <a:r>
              <a:rPr lang="de-DE" dirty="0" err="1"/>
              <a:t>(</a:t>
            </a:r>
            <a:r>
              <a:rPr lang="de-DE" dirty="0" err="1"/>
              <a:t> </a:t>
            </a:r>
            <a:r>
              <a:rPr lang="de-DE" dirty="0"/>
              <a:t>) </a:t>
            </a:r>
            <a:r>
              <a:rPr lang="de-DE" dirty="0" err="1"/>
              <a:t>delle soluzioni tecniche (</a:t>
            </a:r>
            <a:r>
              <a:rPr lang="de-DE" dirty="0"/>
              <a:t>semi-</a:t>
            </a:r>
            <a:r>
              <a:rPr lang="de-DE" dirty="0"/>
              <a:t>)</a:t>
            </a:r>
            <a:r>
              <a:rPr lang="de-DE" dirty="0" err="1"/>
              <a:t>automatizzate </a:t>
            </a:r>
            <a:r>
              <a:rPr lang="de-DE" dirty="0" err="1"/>
              <a:t>(</a:t>
            </a:r>
            <a:r>
              <a:rPr lang="de-DE" dirty="0"/>
              <a:t> </a:t>
            </a:r>
            <a:r>
              <a:rPr lang="de-DE" dirty="0" err="1"/>
              <a:t>) </a:t>
            </a:r>
            <a:r>
              <a:rPr lang="de-DE" dirty="0" err="1"/>
              <a:t>di </a:t>
            </a:r>
            <a:r>
              <a:rPr lang="de-DE" dirty="0" err="1"/>
              <a:t>raccolta</a:t>
            </a:r>
            <a:r>
              <a:rPr lang="de-DE" dirty="0" err="1"/>
              <a:t> </a:t>
            </a:r>
            <a:r>
              <a:rPr lang="de-DE" dirty="0"/>
              <a:t>e</a:t>
            </a:r>
            <a:r>
              <a:rPr lang="de-DE" dirty="0"/>
              <a:t> </a:t>
            </a:r>
            <a:r>
              <a:rPr lang="de-DE" dirty="0" err="1"/>
              <a:t>analisi</a:t>
            </a:r>
            <a:r>
              <a:rPr lang="de-DE" dirty="0" err="1"/>
              <a:t> </a:t>
            </a:r>
            <a:r>
              <a:rPr lang="de-DE" dirty="0" err="1"/>
              <a:t>(</a:t>
            </a:r>
            <a:endParaRPr lang="de-DE"/>
          </a:p>
        </p:txBody>
      </p:sp>
      <p:sp>
        <p:nvSpPr>
          <p:cNvPr id="4" name="Foliennummernplatzhalter 3">
            <a:extLst>
              <a:ext uri="{FF2B5EF4-FFF2-40B4-BE49-F238E27FC236}">
                <a16:creationId xmlns:a16="http://schemas.microsoft.com/office/drawing/2014/main" id="{3FE79B43-31AC-62FC-F960-D1A02DD3B349}"/>
              </a:ext>
            </a:extLst>
          </p:cNvPr>
          <p:cNvSpPr>
            <a:spLocks noGrp="1"/>
          </p:cNvSpPr>
          <p:nvPr>
            <p:ph type="sldNum" idx="12"/>
          </p:nvPr>
        </p:nvSpPr>
        <p:spPr>
          <a:xfrm>
            <a:off x="11296611" y="6217623"/>
            <a:ext cx="731600" cy="524800"/>
          </a:xfrm>
        </p:spPr>
        <p:txBody>
          <a:bodyPr wrap="square" anchor="ct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t>104</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0509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9432981" y="6437989"/>
            <a:ext cx="107112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panose="020F0502020204030204"/>
                <a:ea typeface="+mn-ea"/>
                <a:cs typeface="+mn-cs"/>
              </a:rPr>
              <a:t>Curtis et al. (2018)</a:t>
            </a:r>
            <a:endParaRPr kumimoji="0" lang="nb-NO"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kstSylinder 4"/>
          <p:cNvSpPr txBox="1"/>
          <p:nvPr/>
        </p:nvSpPr>
        <p:spPr>
          <a:xfrm>
            <a:off x="2286980" y="4525479"/>
            <a:ext cx="6667724"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Quale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ruolo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svolgono</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questi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tratti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della personalità</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relazione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al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successo</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alla suscettibilità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al phishing</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Ricerca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precedente</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(Cho, Cam &amp;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Oltramari</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Affabilità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percezione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della fiducia</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Nevrosi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assunzione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di rischi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nell'</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Ma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come influisce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l'</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e su</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la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combinazione</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aggressore-&gt;</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vittima</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Bilde 5"/>
          <p:cNvPicPr>
            <a:picLocks noChangeAspect="1"/>
          </p:cNvPicPr>
          <p:nvPr/>
        </p:nvPicPr>
        <p:blipFill>
          <a:blip r:embed="rId3"/>
          <a:stretch>
            <a:fillRect/>
          </a:stretch>
        </p:blipFill>
        <p:spPr>
          <a:xfrm>
            <a:off x="1524000" y="973697"/>
            <a:ext cx="6544930" cy="2717651"/>
          </a:xfrm>
          <a:prstGeom prst="rect">
            <a:avLst/>
          </a:prstGeom>
        </p:spPr>
      </p:pic>
      <p:pic>
        <p:nvPicPr>
          <p:cNvPr id="7" name="Bilde 6"/>
          <p:cNvPicPr>
            <a:picLocks noChangeAspect="1"/>
          </p:cNvPicPr>
          <p:nvPr/>
        </p:nvPicPr>
        <p:blipFill>
          <a:blip r:embed="rId4"/>
          <a:stretch>
            <a:fillRect/>
          </a:stretch>
        </p:blipFill>
        <p:spPr>
          <a:xfrm>
            <a:off x="8387113" y="1288200"/>
            <a:ext cx="2116995" cy="2088643"/>
          </a:xfrm>
          <a:prstGeom prst="rect">
            <a:avLst/>
          </a:prstGeom>
        </p:spPr>
      </p:pic>
      <p:sp>
        <p:nvSpPr>
          <p:cNvPr id="8" name="Tittel 1">
            <a:extLst>
              <a:ext uri="{FF2B5EF4-FFF2-40B4-BE49-F238E27FC236}">
                <a16:creationId xmlns:a16="http://schemas.microsoft.com/office/drawing/2014/main" id="{B8771A0D-9141-4D38-941E-240F47668FA1}"/>
              </a:ext>
            </a:extLst>
          </p:cNvPr>
          <p:cNvSpPr>
            <a:spLocks noGrp="1"/>
          </p:cNvSpPr>
          <p:nvPr>
            <p:ph type="title"/>
          </p:nvPr>
        </p:nvSpPr>
        <p:spPr>
          <a:xfrm>
            <a:off x="2268153" y="476577"/>
            <a:ext cx="7886700" cy="458377"/>
          </a:xfrm>
        </p:spPr>
        <p:txBody>
          <a:bodyPr>
            <a:normAutofit fontScale="90000"/>
          </a:bodyPr>
          <a:lstStyle/>
          <a:p>
            <a:r>
              <a:rPr lang="de-DE" dirty="0"/>
              <a:t>Interazioni di personalità</a:t>
            </a:r>
            <a:endParaRPr lang="nb-NO" dirty="0"/>
          </a:p>
        </p:txBody>
      </p:sp>
      <p:sp>
        <p:nvSpPr>
          <p:cNvPr id="2" name="Foliennummernplatzhalter 1">
            <a:extLst>
              <a:ext uri="{FF2B5EF4-FFF2-40B4-BE49-F238E27FC236}">
                <a16:creationId xmlns:a16="http://schemas.microsoft.com/office/drawing/2014/main" id="{8E978956-1819-8EEF-C0E5-87E5093309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09628"/>
      </p:ext>
    </p:extLst>
  </p:cSld>
  <p:clrMapOvr>
    <a:masterClrMapping/>
  </p:clrMapOvr>
</p:sld>
</file>

<file path=ppt/slides/slide10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8644F52-E94E-4123-808F-1F375999C3FB}"/>
              </a:ext>
            </a:extLst>
          </p:cNvPr>
          <p:cNvSpPr>
            <a:spLocks noGrp="1"/>
          </p:cNvSpPr>
          <p:nvPr>
            <p:ph type="title"/>
          </p:nvPr>
        </p:nvSpPr>
        <p:spPr>
          <a:xfrm>
            <a:off x="1097280" y="286603"/>
            <a:ext cx="10058400" cy="1450757"/>
          </a:xfrm>
        </p:spPr>
        <p:txBody>
          <a:bodyPr anchor="b">
            <a:normAutofit/>
          </a:bodyPr>
          <a:lstStyle/>
          <a:p>
            <a:r>
              <a:rPr lang="de-DE" dirty="0"/>
              <a:t>L</a:t>
            </a:r>
            <a:r>
              <a:rPr lang="de-DE" dirty="0"/>
              <a:t>'interruttore </a:t>
            </a:r>
            <a:r>
              <a:rPr lang="de-DE" dirty="0" err="1"/>
              <a:t>generale</a:t>
            </a:r>
            <a:endParaRPr lang="nb-NO" dirty="0"/>
          </a:p>
        </p:txBody>
      </p:sp>
      <p:pic>
        <p:nvPicPr>
          <p:cNvPr id="1026" name="Picture 2">
            <a:extLst>
              <a:ext uri="{FF2B5EF4-FFF2-40B4-BE49-F238E27FC236}">
                <a16:creationId xmlns:a16="http://schemas.microsoft.com/office/drawing/2014/main" id="{DDB6768A-2C77-B4A8-A4E2-97769B612F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515" r="15699" b="-2"/>
          <a:stretch>
            <a:fillRect/>
          </a:stretch>
        </p:blipFill>
        <p:spPr bwMode="auto">
          <a:xfrm>
            <a:off x="838200" y="1825625"/>
            <a:ext cx="5181600" cy="4351338"/>
          </a:xfrm>
          <a:prstGeom prst="rect">
            <a:avLst/>
          </a:prstGeom>
          <a:solidFill>
            <a:srgbClr val="FFFFFF"/>
          </a:solidFill>
        </p:spPr>
      </p:pic>
      <p:pic>
        <p:nvPicPr>
          <p:cNvPr id="7" name="Picture 6">
            <a:extLst>
              <a:ext uri="{FF2B5EF4-FFF2-40B4-BE49-F238E27FC236}">
                <a16:creationId xmlns:a16="http://schemas.microsoft.com/office/drawing/2014/main" id="{B2A404CD-C173-E756-B583-3B9FB2447A49}"/>
              </a:ext>
            </a:extLst>
          </p:cNvPr>
          <p:cNvPicPr>
            <a:picLocks noChangeAspect="1"/>
          </p:cNvPicPr>
          <p:nvPr/>
        </p:nvPicPr>
        <p:blipFill>
          <a:blip r:embed="rId4" cstate="email">
            <a:extLst>
              <a:ext uri="{28A0092B-C50C-407E-A947-70E740481C1C}">
                <a14:useLocalDpi xmlns:a14="http://schemas.microsoft.com/office/drawing/2010/main"/>
              </a:ext>
            </a:extLst>
          </a:blip>
          <a:srcRect r="3249" b="2"/>
          <a:stretch>
            <a:fillRect/>
          </a:stretch>
        </p:blipFill>
        <p:spPr>
          <a:xfrm>
            <a:off x="6172200" y="1825625"/>
            <a:ext cx="5181600" cy="4351338"/>
          </a:xfrm>
          <a:prstGeom prst="rect">
            <a:avLst/>
          </a:prstGeom>
          <a:noFill/>
        </p:spPr>
      </p:pic>
      <p:sp>
        <p:nvSpPr>
          <p:cNvPr id="1031" name="Footer Placeholder 4">
            <a:extLst>
              <a:ext uri="{FF2B5EF4-FFF2-40B4-BE49-F238E27FC236}">
                <a16:creationId xmlns:a16="http://schemas.microsoft.com/office/drawing/2014/main" id="{6E2675CD-DF23-F4E7-34A2-0F56E89B23B6}"/>
              </a:ext>
            </a:extLst>
          </p:cNvPr>
          <p:cNvSpPr>
            <a:spLocks noGrp="1"/>
          </p:cNvSpPr>
          <p:nvPr>
            <p:ph type="ftr" sz="quarter" idx="11"/>
          </p:nvPr>
        </p:nvSpPr>
        <p:spPr>
          <a:xfrm>
            <a:off x="643051" y="6221324"/>
            <a:ext cx="6818262" cy="365125"/>
          </a:xfrm>
        </p:spPr>
        <p:txBody>
          <a:bodyPr/>
          <a:lstStyle/>
          <a:p>
            <a:endParaRPr lang="nb-NO"/>
          </a:p>
        </p:txBody>
      </p:sp>
      <p:sp>
        <p:nvSpPr>
          <p:cNvPr id="2" name="Foliennummernplatzhalter 1">
            <a:extLst>
              <a:ext uri="{FF2B5EF4-FFF2-40B4-BE49-F238E27FC236}">
                <a16:creationId xmlns:a16="http://schemas.microsoft.com/office/drawing/2014/main" id="{0FAEBFC2-D72C-E39A-51E5-B8FC05D39317}"/>
              </a:ext>
            </a:extLst>
          </p:cNvPr>
          <p:cNvSpPr>
            <a:spLocks noGrp="1"/>
          </p:cNvSpPr>
          <p:nvPr>
            <p:ph type="sldNum" sz="quarter" idx="12"/>
          </p:nvPr>
        </p:nvSpPr>
        <p:spPr>
          <a:xfrm>
            <a:off x="10930596" y="6221324"/>
            <a:ext cx="617912" cy="365125"/>
          </a:xfrm>
        </p:spPr>
        <p:txBody>
          <a:bodyPr>
            <a:normAutofit/>
          </a:bodyPr>
          <a:lstStyle/>
          <a:p>
            <a:pPr defTabSz="914363">
              <a:spcAft>
                <a:spcPts val="600"/>
              </a:spcAft>
            </a:pPr>
            <a:fld id="{79D199B6-069C-4494-B074-391AD1ED88E0}" type="slidenum">
              <a:rPr lang="de-DE"/>
              <a:t>106</a:t>
            </a:fld>
            <a:endParaRPr lang="de-DE"/>
          </a:p>
        </p:txBody>
      </p:sp>
    </p:spTree>
    <p:extLst>
      <p:ext uri="{BB962C8B-B14F-4D97-AF65-F5344CB8AC3E}">
        <p14:creationId xmlns:p14="http://schemas.microsoft.com/office/powerpoint/2010/main" val="2299951777"/>
      </p:ext>
    </p:extLst>
  </p:cSld>
  <p:clrMapOvr>
    <a:masterClrMapping/>
  </p:clrMapOvr>
</p:sld>
</file>

<file path=ppt/slides/slide10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1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234217" y="290501"/>
            <a:ext cx="3831402" cy="2766463"/>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898" y="3657601"/>
            <a:ext cx="6388317" cy="2435393"/>
          </a:xfrm>
          <a:prstGeom prst="rect">
            <a:avLst/>
          </a:prstGeom>
        </p:spPr>
      </p:pic>
      <p:pic>
        <p:nvPicPr>
          <p:cNvPr id="7" name="Bilde 6"/>
          <p:cNvPicPr>
            <a:picLocks noChangeAspect="1"/>
          </p:cNvPicPr>
          <p:nvPr/>
        </p:nvPicPr>
        <p:blipFill>
          <a:blip r:embed="rId5"/>
          <a:stretch>
            <a:fillRect/>
          </a:stretch>
        </p:blipFill>
        <p:spPr>
          <a:xfrm>
            <a:off x="5113656" y="290501"/>
            <a:ext cx="4485990" cy="2918864"/>
          </a:xfrm>
          <a:prstGeom prst="rect">
            <a:avLst/>
          </a:prstGeom>
        </p:spPr>
      </p:pic>
      <p:pic>
        <p:nvPicPr>
          <p:cNvPr id="8" name="Bilde 7"/>
          <p:cNvPicPr>
            <a:picLocks noChangeAspect="1"/>
          </p:cNvPicPr>
          <p:nvPr/>
        </p:nvPicPr>
        <p:blipFill>
          <a:blip r:embed="rId6"/>
          <a:stretch>
            <a:fillRect/>
          </a:stretch>
        </p:blipFill>
        <p:spPr>
          <a:xfrm>
            <a:off x="7182885" y="3412432"/>
            <a:ext cx="4553548" cy="2943544"/>
          </a:xfrm>
          <a:prstGeom prst="rect">
            <a:avLst/>
          </a:prstGeom>
        </p:spPr>
      </p:pic>
      <p:sp>
        <p:nvSpPr>
          <p:cNvPr id="2" name="Foliennummernplatzhalter 1">
            <a:extLst>
              <a:ext uri="{FF2B5EF4-FFF2-40B4-BE49-F238E27FC236}">
                <a16:creationId xmlns:a16="http://schemas.microsoft.com/office/drawing/2014/main" id="{79E05CAC-CC95-8943-BFC2-9315C3E52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Use a Personality Test in the Workplace | DDI">
            <a:extLst>
              <a:ext uri="{FF2B5EF4-FFF2-40B4-BE49-F238E27FC236}">
                <a16:creationId xmlns:a16="http://schemas.microsoft.com/office/drawing/2014/main" id="{D076B2F2-1286-FB0A-DC51-3C00910E8554}"/>
              </a:ext>
            </a:extLst>
          </p:cNvPr>
          <p:cNvPicPr>
            <a:picLocks noChangeAspect="1" noChangeArrowheads="1"/>
          </p:cNvPicPr>
          <p:nvPr/>
        </p:nvPicPr>
        <p:blipFill>
          <a:blip r:embed="rId2" cstate="email">
            <a:alphaModFix amt="40000"/>
            <a:extLst>
              <a:ext uri="{28A0092B-C50C-407E-A947-70E740481C1C}">
                <a14:useLocalDpi xmlns:a14="http://schemas.microsoft.com/office/drawing/2010/main"/>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41249" y="941832"/>
            <a:ext cx="10506456" cy="2057400"/>
          </a:xfrm>
        </p:spPr>
        <p:txBody>
          <a:bodyPr anchor="b">
            <a:normAutofit/>
          </a:bodyPr>
          <a:lstStyle/>
          <a:p>
            <a:r>
              <a:rPr lang="de-DE" sz="5000" dirty="0" err="1"/>
              <a:t>Che </a:t>
            </a:r>
            <a:r>
              <a:rPr lang="de-DE" sz="5000" dirty="0" err="1"/>
              <a:t>cos'è </a:t>
            </a:r>
            <a:r>
              <a:rPr lang="de-DE" sz="5000" dirty="0"/>
              <a:t>un </a:t>
            </a:r>
            <a:r>
              <a:rPr lang="de-DE" sz="5000" dirty="0" err="1"/>
              <a:t>fattore di</a:t>
            </a:r>
            <a:r>
              <a:rPr lang="de-DE" sz="5000" dirty="0" err="1"/>
              <a:t> personalità </a:t>
            </a:r>
            <a:r>
              <a:rPr lang="de-DE" sz="5000" dirty="0" err="1"/>
              <a:t>"</a:t>
            </a:r>
            <a:r>
              <a:rPr lang="de-DE" sz="5000" dirty="0" err="1"/>
              <a:t> </a:t>
            </a:r>
            <a:r>
              <a:rPr lang="de-DE" sz="5000" dirty="0" err="1"/>
              <a:t>"</a:t>
            </a:r>
            <a:r>
              <a:rPr lang="de-DE" sz="5000" dirty="0"/>
              <a:t>?</a:t>
            </a:r>
            <a:endParaRPr lang="nb-NO" sz="5000" dirty="0"/>
          </a:p>
        </p:txBody>
      </p:sp>
      <p:sp>
        <p:nvSpPr>
          <p:cNvPr id="3" name="Plassholder for innhold 2"/>
          <p:cNvSpPr>
            <a:spLocks noGrp="1"/>
          </p:cNvSpPr>
          <p:nvPr>
            <p:ph idx="1"/>
          </p:nvPr>
        </p:nvSpPr>
        <p:spPr>
          <a:xfrm>
            <a:off x="841248" y="3502152"/>
            <a:ext cx="10506456" cy="2670048"/>
          </a:xfrm>
        </p:spPr>
        <p:txBody>
          <a:bodyPr>
            <a:normAutofit/>
          </a:bodyPr>
          <a:lstStyle/>
          <a:p>
            <a:r>
              <a:rPr lang="de-DE" sz="2000" dirty="0"/>
              <a:t>Una </a:t>
            </a:r>
            <a:r>
              <a:rPr lang="de-DE" sz="2000" dirty="0" err="1"/>
              <a:t>caratteristica</a:t>
            </a:r>
            <a:r>
              <a:rPr lang="de-DE" sz="2000" dirty="0" err="1"/>
              <a:t> </a:t>
            </a:r>
            <a:r>
              <a:rPr lang="de-DE" sz="2000" dirty="0" err="1"/>
              <a:t>e stabile </a:t>
            </a:r>
            <a:r>
              <a:rPr lang="de-DE" sz="2000" dirty="0" err="1"/>
              <a:t>nel </a:t>
            </a:r>
            <a:r>
              <a:rPr lang="de-DE" sz="2000" dirty="0" err="1"/>
              <a:t>tempo</a:t>
            </a:r>
            <a:r>
              <a:rPr lang="de-DE" sz="2000" dirty="0"/>
              <a:t>.</a:t>
            </a:r>
          </a:p>
          <a:p>
            <a:r>
              <a:rPr lang="de-DE" sz="2000" dirty="0"/>
              <a:t>Può </a:t>
            </a:r>
            <a:r>
              <a:rPr lang="de-DE" sz="2000" dirty="0" err="1"/>
              <a:t>essere </a:t>
            </a:r>
            <a:r>
              <a:rPr lang="de-DE" sz="2000" dirty="0"/>
              <a:t>osservabile (ma </a:t>
            </a:r>
            <a:r>
              <a:rPr lang="de-DE" sz="2000" dirty="0" err="1"/>
              <a:t>misurabile</a:t>
            </a:r>
            <a:r>
              <a:rPr lang="de-DE" sz="2000" dirty="0"/>
              <a:t>)</a:t>
            </a:r>
            <a:r>
              <a:rPr lang="de-DE" sz="2000" dirty="0"/>
              <a:t>, ma </a:t>
            </a:r>
            <a:r>
              <a:rPr lang="de-DE" sz="2000" dirty="0"/>
              <a:t>non </a:t>
            </a:r>
            <a:r>
              <a:rPr lang="de-DE" sz="2000" dirty="0" err="1"/>
              <a:t>ha</a:t>
            </a:r>
            <a:r>
              <a:rPr lang="de-DE" sz="2000" dirty="0" err="1"/>
              <a:t> </a:t>
            </a:r>
            <a:r>
              <a:rPr lang="de-DE" sz="2000" dirty="0" err="1"/>
              <a:t>necessariamente un'</a:t>
            </a:r>
            <a:r>
              <a:rPr lang="de-DE" sz="2000" dirty="0" err="1"/>
              <a:t> e.</a:t>
            </a:r>
          </a:p>
          <a:p>
            <a:endParaRPr lang="nb-NO" sz="2000" dirty="0"/>
          </a:p>
        </p:txBody>
      </p:sp>
      <p:sp>
        <p:nvSpPr>
          <p:cNvPr id="4" name="Foliennummernplatzhalter 3">
            <a:extLst>
              <a:ext uri="{FF2B5EF4-FFF2-40B4-BE49-F238E27FC236}">
                <a16:creationId xmlns:a16="http://schemas.microsoft.com/office/drawing/2014/main" id="{F17C7475-E55E-9768-89DD-9E98F48F5206}"/>
              </a:ext>
            </a:extLst>
          </p:cNvPr>
          <p:cNvSpPr>
            <a:spLocks noGrp="1"/>
          </p:cNvSpPr>
          <p:nvPr>
            <p:ph type="sldNum" sz="quarter" idx="12"/>
          </p:nvPr>
        </p:nvSpPr>
        <p:spPr>
          <a:xfrm>
            <a:off x="8860536" y="6356350"/>
            <a:ext cx="2487168"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solidFill>
                  <a:schemeClr val="bg1"/>
                </a:solidFill>
                <a:effectLst/>
                <a:uLnTx/>
                <a:uFillTx/>
                <a:latin typeface="Calibri" panose="020F0502020204030204"/>
                <a:ea typeface="+mn-ea"/>
                <a:cs typeface="+mn-cs"/>
              </a:rPr>
              <a:t>12</a:t>
            </a:fld>
            <a:endParaRPr kumimoji="0" lang="de-DE"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72547"/>
      </p:ext>
    </p:extLst>
  </p:cSld>
  <p:clrMapOvr>
    <a:masterClrMapping/>
  </p:clrMapOvr>
</p:sld>
</file>

<file path=ppt/slides/slide13.xml><?xml version="1.0" encoding="utf-8"?>
<p:sld xmlns:a16="http://schemas.microsoft.com/office/drawing/2014/main" xmlns:a14="http://schemas.microsoft.com/office/drawing/2010/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AC65B-3A2D-165C-0793-04EB559830F0}"/>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b="-1"/>
          <a:stretch/>
        </p:blipFill>
        <p:spPr>
          <a:xfrm>
            <a:off x="-1" y="10"/>
            <a:ext cx="12192001" cy="6857990"/>
          </a:xfrm>
          <a:prstGeom prst="rect">
            <a:avLst/>
          </a:prstGeom>
        </p:spPr>
      </p:pic>
      <p:sp>
        <p:nvSpPr>
          <p:cNvPr id="4" name="Titel 3">
            <a:extLst>
              <a:ext uri="{FF2B5EF4-FFF2-40B4-BE49-F238E27FC236}">
                <a16:creationId xmlns:a16="http://schemas.microsoft.com/office/drawing/2014/main" id="{88BF5C14-A0A1-434E-BDA4-5FEFBF168960}"/>
              </a:ext>
            </a:extLst>
          </p:cNvPr>
          <p:cNvSpPr>
            <a:spLocks noGrp="1"/>
          </p:cNvSpPr>
          <p:nvPr>
            <p:ph type="title"/>
          </p:nvPr>
        </p:nvSpPr>
        <p:spPr>
          <a:xfrm>
            <a:off x="1198181" y="728906"/>
            <a:ext cx="9792471" cy="2057037"/>
          </a:xfrm>
        </p:spPr>
        <p:txBody>
          <a:bodyPr>
            <a:normAutofit/>
          </a:bodyPr>
          <a:lstStyle/>
          <a:p>
            <a:r>
              <a:rPr lang="de-DE" dirty="0"/>
              <a:t>Interazione</a:t>
            </a:r>
          </a:p>
        </p:txBody>
      </p:sp>
      <p:sp>
        <p:nvSpPr>
          <p:cNvPr id="2" name="Inhaltsplatzhalter 1">
            <a:extLst>
              <a:ext uri="{FF2B5EF4-FFF2-40B4-BE49-F238E27FC236}">
                <a16:creationId xmlns:a16="http://schemas.microsoft.com/office/drawing/2014/main" id="{EE8F4711-DC98-4065-917B-555C3D856D90}"/>
              </a:ext>
            </a:extLst>
          </p:cNvPr>
          <p:cNvSpPr>
            <a:spLocks noGrp="1"/>
          </p:cNvSpPr>
          <p:nvPr>
            <p:ph idx="1"/>
          </p:nvPr>
        </p:nvSpPr>
        <p:spPr>
          <a:xfrm>
            <a:off x="1198181" y="2957665"/>
            <a:ext cx="9792471" cy="3171423"/>
          </a:xfrm>
        </p:spPr>
        <p:txBody>
          <a:bodyPr>
            <a:normAutofit fontScale="92500" lnSpcReduction="10000"/>
          </a:bodyPr>
          <a:lstStyle/>
          <a:p>
            <a:pPr marL="0" indent="0">
              <a:buNone/>
            </a:pPr>
            <a:r>
              <a:rPr lang="de-DE" dirty="0"/>
              <a:t>Progetto </a:t>
            </a:r>
            <a:r>
              <a:rPr lang="de-DE" dirty="0" err="1"/>
              <a:t>psicometrico</a:t>
            </a:r>
            <a:r>
              <a:rPr lang="de-DE" dirty="0"/>
              <a:t> open source</a:t>
            </a:r>
          </a:p>
          <a:p>
            <a:pPr marL="0" indent="0">
              <a:buNone/>
            </a:pPr>
            <a:r>
              <a:rPr lang="de-DE" dirty="0" err="1"/>
              <a:t> e dei fattori </a:t>
            </a:r>
            <a:r>
              <a:rPr lang="de-DE" dirty="0" err="1"/>
              <a:t>di personalità</a:t>
            </a:r>
            <a:r>
              <a:rPr lang="de-DE" dirty="0"/>
              <a:t> BIG-5</a:t>
            </a:r>
            <a:endParaRPr lang="de-DE" dirty="0"/>
          </a:p>
          <a:p>
            <a:pPr marL="0" indent="0">
              <a:buNone/>
            </a:pPr>
            <a:r>
              <a:rPr lang="en-US" dirty="0"/>
              <a:t>Rispondi alle domande di questo breve test online per ricordare i fattori di personalità BIG FIVE.</a:t>
            </a:r>
          </a:p>
          <a:p>
            <a:r>
              <a:rPr lang="de-DE" dirty="0">
                <a:hlinkClick r:id="rId3">
                  <a:extLst>
                    <a:ext uri="{A12FA001-AC4F-418D-AE19-62706E023703}">
                      <ahyp:hlinkClr xmlns:ahyp="http://schemas.microsoft.com/office/drawing/2018/hyperlinkcolor" val="tx"/>
                    </a:ext>
                  </a:extLst>
                </a:hlinkClick>
              </a:rPr>
              <a:t>https://openpsychometrics.org/tests/IPIP-BFFM/</a:t>
            </a:r>
            <a:endParaRPr lang="de-DE" dirty="0"/>
          </a:p>
          <a:p>
            <a:pPr marL="0" indent="0">
              <a:buNone/>
            </a:pPr>
            <a:r>
              <a:rPr lang="de-DE" dirty="0"/>
              <a:t>Dopo </a:t>
            </a:r>
            <a:r>
              <a:rPr lang="de-DE" dirty="0" err="1"/>
              <a:t>aver compilato </a:t>
            </a:r>
            <a:r>
              <a:rPr lang="de-DE" dirty="0"/>
              <a:t>il test, </a:t>
            </a:r>
            <a:r>
              <a:rPr lang="de-DE" dirty="0"/>
              <a:t>controlla </a:t>
            </a:r>
            <a:r>
              <a:rPr lang="de-DE" dirty="0" err="1"/>
              <a:t>l'analisi dell'</a:t>
            </a:r>
            <a:r>
              <a:rPr lang="de-DE" dirty="0" err="1"/>
              <a:t> a </a:t>
            </a:r>
            <a:r>
              <a:rPr lang="de-DE" dirty="0"/>
              <a:t>e </a:t>
            </a:r>
            <a:r>
              <a:rPr lang="de-DE" dirty="0" err="1"/>
              <a:t>i percentili</a:t>
            </a:r>
            <a:r>
              <a:rPr lang="de-DE" dirty="0"/>
              <a:t>.</a:t>
            </a:r>
          </a:p>
          <a:p>
            <a:pPr marL="0" indent="0">
              <a:buNone/>
            </a:pPr>
            <a:r>
              <a:rPr lang="en-US" i="1" dirty="0"/>
              <a:t>Goldberg, L.R. (1992). Lo sviluppo di indicatori per la struttura dei fattori Big-Five. Valutazione psicologica, 4(1), 26.</a:t>
            </a:r>
          </a:p>
        </p:txBody>
      </p:sp>
      <p:sp>
        <p:nvSpPr>
          <p:cNvPr id="3" name="Foliennummernplatzhalter 2">
            <a:extLst>
              <a:ext uri="{FF2B5EF4-FFF2-40B4-BE49-F238E27FC236}">
                <a16:creationId xmlns:a16="http://schemas.microsoft.com/office/drawing/2014/main" id="{1A836E32-9903-4D26-87CA-CC0BC2474C01}"/>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a:ln>
                  <a:noFill/>
                </a:ln>
                <a:solidFill>
                  <a:srgbClr val="FFFFFF"/>
                </a:solidFill>
                <a:effectLst/>
                <a:uLnTx/>
                <a:uFillTx/>
                <a:latin typeface="Calibri" panose="020F0502020204030204"/>
                <a:ea typeface="+mn-ea"/>
                <a:cs typeface="+mn-cs"/>
              </a:rPr>
              <a:t>13</a:t>
            </a:fld>
            <a:endParaRPr kumimoji="0" lang="de-DE"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347FD54-A2A4-A586-9018-1F2D0D64A38C}"/>
              </a:ext>
            </a:extLst>
          </p:cNvPr>
          <p:cNvGrpSpPr/>
          <p:nvPr/>
        </p:nvGrpSpPr>
        <p:grpSpPr>
          <a:xfrm>
            <a:off x="9144001" y="6328784"/>
            <a:ext cx="2159928" cy="401298"/>
            <a:chOff x="5179092" y="5483822"/>
            <a:chExt cx="3294001" cy="612000"/>
          </a:xfrm>
        </p:grpSpPr>
        <p:pic>
          <p:nvPicPr>
            <p:cNvPr id="8" name="Picture 7">
              <a:extLst>
                <a:ext uri="{FF2B5EF4-FFF2-40B4-BE49-F238E27FC236}">
                  <a16:creationId xmlns:a16="http://schemas.microsoft.com/office/drawing/2014/main" id="{D79522A0-7E8D-CFC9-A0BB-FC8B8BDFC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820B7444-EA2B-6BD2-AEBB-5057F9BB59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5261771"/>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AA5B3D-4D7A-95E0-C089-632D43EF1F65}"/>
              </a:ext>
            </a:extLst>
          </p:cNvPr>
          <p:cNvSpPr>
            <a:spLocks noGrp="1"/>
          </p:cNvSpPr>
          <p:nvPr>
            <p:ph type="ctrTitle"/>
          </p:nvPr>
        </p:nvSpPr>
        <p:spPr>
          <a:xfrm>
            <a:off x="796322" y="408820"/>
            <a:ext cx="8935507" cy="949467"/>
          </a:xfrm>
        </p:spPr>
        <p:txBody>
          <a:bodyPr/>
          <a:lstStyle/>
          <a:p>
            <a:endParaRPr lang="en-US"/>
          </a:p>
        </p:txBody>
      </p:sp>
      <p:pic>
        <p:nvPicPr>
          <p:cNvPr id="4" name="Grafik 3">
            <a:extLst>
              <a:ext uri="{FF2B5EF4-FFF2-40B4-BE49-F238E27FC236}">
                <a16:creationId xmlns:a16="http://schemas.microsoft.com/office/drawing/2014/main" id="{E6FB8EBB-530C-4B82-8F3B-10B0601B5BCA}"/>
              </a:ext>
            </a:extLst>
          </p:cNvPr>
          <p:cNvPicPr>
            <a:picLocks noChangeAspect="1"/>
          </p:cNvPicPr>
          <p:nvPr/>
        </p:nvPicPr>
        <p:blipFill>
          <a:blip r:embed="rId2" cstate="email">
            <a:extLst>
              <a:ext uri="{28A0092B-C50C-407E-A947-70E740481C1C}">
                <a14:useLocalDpi xmlns:a14="http://schemas.microsoft.com/office/drawing/2010/main"/>
              </a:ext>
            </a:extLst>
          </a:blip>
          <a:srcRect t="10516" r="4" b="27887"/>
          <a:stretch>
            <a:fillRect/>
          </a:stretch>
        </p:blipFill>
        <p:spPr>
          <a:xfrm>
            <a:off x="796322" y="1986061"/>
            <a:ext cx="5797550" cy="4015244"/>
          </a:xfrm>
          <a:prstGeom prst="rect">
            <a:avLst/>
          </a:prstGeom>
          <a:noFill/>
        </p:spPr>
      </p:pic>
      <p:pic>
        <p:nvPicPr>
          <p:cNvPr id="3" name="Picture 2">
            <a:extLst>
              <a:ext uri="{FF2B5EF4-FFF2-40B4-BE49-F238E27FC236}">
                <a16:creationId xmlns:a16="http://schemas.microsoft.com/office/drawing/2014/main" id="{64F630CE-2C4A-63DE-56B1-6E97E5BC4F4C}"/>
              </a:ext>
            </a:extLst>
          </p:cNvPr>
          <p:cNvPicPr>
            <a:picLocks noChangeAspect="1"/>
          </p:cNvPicPr>
          <p:nvPr/>
        </p:nvPicPr>
        <p:blipFill>
          <a:blip r:embed="rId3" cstate="email">
            <a:extLst>
              <a:ext uri="{28A0092B-C50C-407E-A947-70E740481C1C}">
                <a14:useLocalDpi xmlns:a14="http://schemas.microsoft.com/office/drawing/2010/main"/>
              </a:ext>
            </a:extLst>
          </a:blip>
          <a:srcRect r="17443"/>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11" name="Footer Placeholder 4">
            <a:extLst>
              <a:ext uri="{FF2B5EF4-FFF2-40B4-BE49-F238E27FC236}">
                <a16:creationId xmlns:a16="http://schemas.microsoft.com/office/drawing/2014/main" id="{D2596FF6-2BBE-6D1E-8AA1-A015F015240E}"/>
              </a:ext>
            </a:extLst>
          </p:cNvPr>
          <p:cNvSpPr>
            <a:spLocks noGrp="1"/>
          </p:cNvSpPr>
          <p:nvPr>
            <p:ph type="ftr" sz="quarter" idx="3"/>
          </p:nvPr>
        </p:nvSpPr>
        <p:spPr>
          <a:xfrm>
            <a:off x="824241" y="6290774"/>
            <a:ext cx="6637071" cy="365125"/>
          </a:xfrm>
        </p:spPr>
        <p:txBody>
          <a:bodyPr/>
          <a:lstStyle/>
          <a:p>
            <a:pPr>
              <a:spcAft>
                <a:spcPts val="600"/>
              </a:spcAft>
            </a:pPr>
            <a:r>
              <a:rPr lang="en-US"/>
              <a:t>Modulo di formazione CSP Nome: Modello di presentazione Creato da PR</a:t>
            </a:r>
          </a:p>
        </p:txBody>
      </p:sp>
      <p:sp>
        <p:nvSpPr>
          <p:cNvPr id="2" name="Foliennummernplatzhalter 1">
            <a:extLst>
              <a:ext uri="{FF2B5EF4-FFF2-40B4-BE49-F238E27FC236}">
                <a16:creationId xmlns:a16="http://schemas.microsoft.com/office/drawing/2014/main" id="{D4CD6F59-94AC-DFFD-395B-4025DECB2D7E}"/>
              </a:ext>
            </a:extLst>
          </p:cNvPr>
          <p:cNvSpPr>
            <a:spLocks noGrp="1"/>
          </p:cNvSpPr>
          <p:nvPr>
            <p:ph type="sldNum" sz="quarter" idx="4"/>
          </p:nvPr>
        </p:nvSpPr>
        <p:spPr>
          <a:xfrm>
            <a:off x="10768546" y="6290774"/>
            <a:ext cx="617912" cy="365125"/>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79D199B6-069C-4494-B074-391AD1ED88E0}" type="slidenum">
              <a:rPr kumimoji="0" lang="en-US" b="0" i="0" u="none" strike="noStrike" cap="none" spc="0" normalizeH="0" baseline="0" noProof="0">
                <a:ln>
                  <a:noFill/>
                </a:ln>
                <a:effectLst/>
                <a:uLnTx/>
                <a:uFillTx/>
              </a:rPr>
              <a:t>14</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087061310"/>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863A8-FF2A-55B8-53AE-CDC9291C5C62}"/>
              </a:ext>
            </a:extLst>
          </p:cNvPr>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95250" y="0"/>
            <a:ext cx="12001500" cy="6858000"/>
          </a:xfrm>
          <a:prstGeom prst="rect">
            <a:avLst/>
          </a:prstGeom>
        </p:spPr>
      </p:pic>
      <p:pic>
        <p:nvPicPr>
          <p:cNvPr id="4" name="Bilde 3"/>
          <p:cNvPicPr>
            <a:picLocks noChangeAspect="1"/>
          </p:cNvPicPr>
          <p:nvPr/>
        </p:nvPicPr>
        <p:blipFill>
          <a:blip r:embed="rId5"/>
          <a:stretch>
            <a:fillRect/>
          </a:stretch>
        </p:blipFill>
        <p:spPr>
          <a:xfrm>
            <a:off x="3911453" y="2265112"/>
            <a:ext cx="8280547" cy="4214206"/>
          </a:xfrm>
          <a:prstGeom prst="rect">
            <a:avLst/>
          </a:prstGeom>
        </p:spPr>
      </p:pic>
      <p:pic>
        <p:nvPicPr>
          <p:cNvPr id="3" name="Picture 2">
            <a:extLst>
              <a:ext uri="{FF2B5EF4-FFF2-40B4-BE49-F238E27FC236}">
                <a16:creationId xmlns:a16="http://schemas.microsoft.com/office/drawing/2014/main" id="{44DD592B-43CA-4C83-8380-75A33E0443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00" y="215900"/>
            <a:ext cx="6198443" cy="2285562"/>
          </a:xfrm>
          <a:prstGeom prst="rect">
            <a:avLst/>
          </a:prstGeom>
        </p:spPr>
      </p:pic>
      <p:sp>
        <p:nvSpPr>
          <p:cNvPr id="6" name="Oval 5">
            <a:extLst>
              <a:ext uri="{FF2B5EF4-FFF2-40B4-BE49-F238E27FC236}">
                <a16:creationId xmlns:a16="http://schemas.microsoft.com/office/drawing/2014/main" id="{352C7691-1968-47E9-A46D-E1E609DC74DD}"/>
              </a:ext>
            </a:extLst>
          </p:cNvPr>
          <p:cNvSpPr/>
          <p:nvPr/>
        </p:nvSpPr>
        <p:spPr>
          <a:xfrm>
            <a:off x="6096000" y="3300248"/>
            <a:ext cx="1986455" cy="725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Foliennummernplatzhalter 1">
            <a:extLst>
              <a:ext uri="{FF2B5EF4-FFF2-40B4-BE49-F238E27FC236}">
                <a16:creationId xmlns:a16="http://schemas.microsoft.com/office/drawing/2014/main" id="{6EE2FED5-0C6B-71FD-4246-F86885FB87C6}"/>
              </a:ext>
            </a:extLst>
          </p:cNvPr>
          <p:cNvSpPr>
            <a:spLocks noGrp="1"/>
          </p:cNvSpPr>
          <p:nvPr>
            <p:ph type="sldNum" sz="quarter" idx="12"/>
          </p:nvPr>
        </p:nvSpPr>
        <p:spPr/>
        <p:txBody>
          <a:bodyPr/>
          <a:lstStyle/>
          <a:p>
            <a:fld id="{79D199B6-069C-4494-B074-391AD1ED88E0}" type="slidenum">
              <a:rPr lang="de-DE" smtClean="0"/>
              <a:t>15</a:t>
            </a:fld>
            <a:endParaRPr lang="de-DE"/>
          </a:p>
        </p:txBody>
      </p:sp>
      <p:sp>
        <p:nvSpPr>
          <p:cNvPr id="5" name="Oval 4">
            <a:extLst>
              <a:ext uri="{FF2B5EF4-FFF2-40B4-BE49-F238E27FC236}">
                <a16:creationId xmlns:a16="http://schemas.microsoft.com/office/drawing/2014/main" id="{E6BA1161-A8B6-C1CE-7BD6-8A8377365954}"/>
              </a:ext>
            </a:extLst>
          </p:cNvPr>
          <p:cNvSpPr/>
          <p:nvPr/>
        </p:nvSpPr>
        <p:spPr>
          <a:xfrm>
            <a:off x="8812491" y="4969136"/>
            <a:ext cx="2367699" cy="89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Oval 6">
            <a:extLst>
              <a:ext uri="{FF2B5EF4-FFF2-40B4-BE49-F238E27FC236}">
                <a16:creationId xmlns:a16="http://schemas.microsoft.com/office/drawing/2014/main" id="{59F63B9B-D1B2-A61B-8FCE-B72261CFB624}"/>
              </a:ext>
            </a:extLst>
          </p:cNvPr>
          <p:cNvSpPr/>
          <p:nvPr/>
        </p:nvSpPr>
        <p:spPr>
          <a:xfrm>
            <a:off x="8986101" y="3215687"/>
            <a:ext cx="2367699" cy="89433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3428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5EADD-3DD5-4D15-498D-184CD11E41B6}"/>
              </a:ext>
            </a:extLst>
          </p:cNvPr>
          <p:cNvPicPr>
            <a:picLocks noChangeAspect="1"/>
          </p:cNvPicPr>
          <p:nvPr/>
        </p:nvPicPr>
        <p:blipFill>
          <a:blip r:embed="rId2"/>
          <a:stretch>
            <a:fillRect/>
          </a:stretch>
        </p:blipFill>
        <p:spPr>
          <a:xfrm>
            <a:off x="381000" y="309562"/>
            <a:ext cx="11430000" cy="6238875"/>
          </a:xfrm>
          <a:prstGeom prst="rect">
            <a:avLst/>
          </a:prstGeom>
        </p:spPr>
      </p:pic>
      <p:sp>
        <p:nvSpPr>
          <p:cNvPr id="2" name="Tittel 1"/>
          <p:cNvSpPr>
            <a:spLocks noGrp="1"/>
          </p:cNvSpPr>
          <p:nvPr>
            <p:ph type="title"/>
          </p:nvPr>
        </p:nvSpPr>
        <p:spPr>
          <a:xfrm>
            <a:off x="2407669" y="418985"/>
            <a:ext cx="7376663" cy="681037"/>
          </a:xfrm>
        </p:spPr>
        <p:txBody>
          <a:bodyPr>
            <a:normAutofit fontScale="90000"/>
          </a:bodyPr>
          <a:lstStyle/>
          <a:p>
            <a:r>
              <a:rPr lang="de-DE" dirty="0">
                <a:solidFill>
                  <a:schemeClr val="bg1"/>
                </a:solidFill>
              </a:rPr>
              <a:t>Big-5</a:t>
            </a:r>
            <a:endParaRPr lang="nb-NO" dirty="0">
              <a:solidFill>
                <a:schemeClr val="bg1"/>
              </a:solidFill>
            </a:endParaRPr>
          </a:p>
        </p:txBody>
      </p:sp>
      <p:pic>
        <p:nvPicPr>
          <p:cNvPr id="4" name="Bilde 3"/>
          <p:cNvPicPr>
            <a:picLocks noChangeAspect="1"/>
          </p:cNvPicPr>
          <p:nvPr/>
        </p:nvPicPr>
        <p:blipFill>
          <a:blip r:embed="rId3"/>
          <a:stretch>
            <a:fillRect/>
          </a:stretch>
        </p:blipFill>
        <p:spPr>
          <a:xfrm>
            <a:off x="2407669" y="1891598"/>
            <a:ext cx="6872037" cy="4008688"/>
          </a:xfrm>
          <a:prstGeom prst="rect">
            <a:avLst/>
          </a:prstGeom>
        </p:spPr>
      </p:pic>
      <p:sp>
        <p:nvSpPr>
          <p:cNvPr id="3" name="Foliennummernplatzhalter 2">
            <a:extLst>
              <a:ext uri="{FF2B5EF4-FFF2-40B4-BE49-F238E27FC236}">
                <a16:creationId xmlns:a16="http://schemas.microsoft.com/office/drawing/2014/main" id="{AE6DA95D-8F58-1799-A2B8-C221090DF0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1099"/>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47F59-4497-1276-A5B1-D375B189CDD2}"/>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0" y="659606"/>
            <a:ext cx="12192000" cy="5538788"/>
          </a:xfrm>
          <a:prstGeom prst="rect">
            <a:avLst/>
          </a:prstGeom>
        </p:spPr>
      </p:pic>
      <p:sp>
        <p:nvSpPr>
          <p:cNvPr id="2" name="Tittel 1"/>
          <p:cNvSpPr>
            <a:spLocks noGrp="1"/>
          </p:cNvSpPr>
          <p:nvPr>
            <p:ph type="title"/>
          </p:nvPr>
        </p:nvSpPr>
        <p:spPr>
          <a:xfrm>
            <a:off x="2407669" y="419831"/>
            <a:ext cx="7376663" cy="681037"/>
          </a:xfrm>
        </p:spPr>
        <p:txBody>
          <a:bodyPr>
            <a:normAutofit fontScale="90000"/>
          </a:bodyPr>
          <a:lstStyle/>
          <a:p>
            <a:r>
              <a:rPr lang="de-DE" dirty="0" err="1"/>
              <a:t>Fattori </a:t>
            </a:r>
            <a:r>
              <a:rPr lang="de-DE" dirty="0"/>
              <a:t>e </a:t>
            </a:r>
            <a:r>
              <a:rPr lang="de-DE" dirty="0" err="1"/>
              <a:t>aspetti</a:t>
            </a:r>
            <a:endParaRPr lang="nb-NO" dirty="0"/>
          </a:p>
        </p:txBody>
      </p:sp>
      <p:sp>
        <p:nvSpPr>
          <p:cNvPr id="5" name="Rectangle 1">
            <a:hlinkClick r:id="rId4"/>
          </p:cNvPr>
          <p:cNvSpPr>
            <a:spLocks noChangeArrowheads="1"/>
          </p:cNvSpPr>
          <p:nvPr/>
        </p:nvSpPr>
        <p:spPr bwMode="auto">
          <a:xfrm>
            <a:off x="831476" y="-1288223"/>
            <a:ext cx="69799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Plassholder for innhold 6"/>
          <p:cNvGraphicFramePr>
            <a:graphicFrameLocks noGrp="1"/>
          </p:cNvGraphicFramePr>
          <p:nvPr>
            <p:ph idx="1"/>
          </p:nvPr>
        </p:nvGraphicFramePr>
        <p:xfrm>
          <a:off x="831476" y="1438656"/>
          <a:ext cx="10616810" cy="3875940"/>
        </p:xfrm>
        <a:graphic>
          <a:graphicData uri="http://schemas.openxmlformats.org/drawingml/2006/table">
            <a:tbl>
              <a:tblPr firstRow="1" bandRow="1">
                <a:tableStyleId>{21E4AEA4-8DFA-4A89-87EB-49C32662AFE0}</a:tableStyleId>
              </a:tblPr>
              <a:tblGrid>
                <a:gridCol w="2123362">
                  <a:extLst>
                    <a:ext uri="{9D8B030D-6E8A-4147-A177-3AD203B41FA5}">
                      <a16:colId xmlns:a16="http://schemas.microsoft.com/office/drawing/2014/main" val="3059657270"/>
                    </a:ext>
                  </a:extLst>
                </a:gridCol>
                <a:gridCol w="2123362">
                  <a:extLst>
                    <a:ext uri="{9D8B030D-6E8A-4147-A177-3AD203B41FA5}">
                      <a16:colId xmlns:a16="http://schemas.microsoft.com/office/drawing/2014/main" val="3834289273"/>
                    </a:ext>
                  </a:extLst>
                </a:gridCol>
                <a:gridCol w="2123362">
                  <a:extLst>
                    <a:ext uri="{9D8B030D-6E8A-4147-A177-3AD203B41FA5}">
                      <a16:colId xmlns:a16="http://schemas.microsoft.com/office/drawing/2014/main" val="2400471053"/>
                    </a:ext>
                  </a:extLst>
                </a:gridCol>
                <a:gridCol w="2123362">
                  <a:extLst>
                    <a:ext uri="{9D8B030D-6E8A-4147-A177-3AD203B41FA5}">
                      <a16:colId xmlns:a16="http://schemas.microsoft.com/office/drawing/2014/main" val="4158369188"/>
                    </a:ext>
                  </a:extLst>
                </a:gridCol>
                <a:gridCol w="2123362">
                  <a:extLst>
                    <a:ext uri="{9D8B030D-6E8A-4147-A177-3AD203B41FA5}">
                      <a16:colId xmlns:a16="http://schemas.microsoft.com/office/drawing/2014/main" val="705415814"/>
                    </a:ext>
                  </a:extLst>
                </a:gridCol>
              </a:tblGrid>
              <a:tr h="1020470">
                <a:tc>
                  <a:txBody>
                    <a:bodyPr/>
                    <a:lstStyle/>
                    <a:p>
                      <a:r>
                        <a:rPr lang="de-DE" sz="2400" dirty="0" err="1"/>
                        <a:t>Apertura mentale</a:t>
                      </a:r>
                      <a:r>
                        <a:rPr lang="de-DE" sz="2400" dirty="0" err="1"/>
                        <a:t> a </a:t>
                      </a:r>
                      <a:r>
                        <a:rPr lang="de-DE" sz="2400" baseline="0" dirty="0" err="1"/>
                        <a:t>un'esperienza</a:t>
                      </a:r>
                      <a:r>
                        <a:rPr lang="de-DE" sz="2400" baseline="0" dirty="0" err="1"/>
                        <a:t> </a:t>
                      </a:r>
                      <a:endParaRPr lang="nb-NO" sz="2400" dirty="0"/>
                    </a:p>
                  </a:txBody>
                  <a:tcPr marL="68580" marR="68580" marT="34290" marB="34290"/>
                </a:tc>
                <a:tc>
                  <a:txBody>
                    <a:bodyPr/>
                    <a:lstStyle/>
                    <a:p>
                      <a:r>
                        <a:rPr lang="de-DE" sz="2000" dirty="0" err="1"/>
                        <a:t>Coscienziosità</a:t>
                      </a:r>
                      <a:endParaRPr lang="nb-NO" sz="2000" dirty="0"/>
                    </a:p>
                  </a:txBody>
                  <a:tcPr marL="68580" marR="68580" marT="34290" marB="34290"/>
                </a:tc>
                <a:tc>
                  <a:txBody>
                    <a:bodyPr/>
                    <a:lstStyle/>
                    <a:p>
                      <a:r>
                        <a:rPr lang="de-DE" sz="2400" dirty="0"/>
                        <a:t>Estroversione</a:t>
                      </a:r>
                      <a:endParaRPr lang="nb-NO" sz="2400" dirty="0"/>
                    </a:p>
                  </a:txBody>
                  <a:tcPr marL="68580" marR="68580" marT="34290" marB="34290"/>
                </a:tc>
                <a:tc>
                  <a:txBody>
                    <a:bodyPr/>
                    <a:lstStyle/>
                    <a:p>
                      <a:r>
                        <a:rPr lang="de-DE" sz="2400" dirty="0" err="1"/>
                        <a:t>Affabilità</a:t>
                      </a:r>
                      <a:endParaRPr lang="nb-NO" sz="2400" dirty="0"/>
                    </a:p>
                  </a:txBody>
                  <a:tcPr marL="68580" marR="68580" marT="34290" marB="34290"/>
                </a:tc>
                <a:tc>
                  <a:txBody>
                    <a:bodyPr/>
                    <a:lstStyle/>
                    <a:p>
                      <a:r>
                        <a:rPr lang="de-DE" sz="2400" dirty="0" err="1"/>
                        <a:t>Nevrosi</a:t>
                      </a:r>
                      <a:endParaRPr lang="nb-NO" sz="2400" dirty="0"/>
                    </a:p>
                  </a:txBody>
                  <a:tcPr marL="68580" marR="68580" marT="34290" marB="34290"/>
                </a:tc>
                <a:extLst>
                  <a:ext uri="{0D108BD9-81ED-4DB2-BD59-A6C34878D82A}">
                    <a16:rowId xmlns:a16="http://schemas.microsoft.com/office/drawing/2014/main" val="2739054141"/>
                  </a:ext>
                </a:extLst>
              </a:tr>
              <a:tr h="459842">
                <a:tc>
                  <a:txBody>
                    <a:bodyPr/>
                    <a:lstStyle/>
                    <a:p>
                      <a:r>
                        <a:rPr lang="de-DE" sz="1600" dirty="0"/>
                        <a:t>Fantasia</a:t>
                      </a:r>
                      <a:endParaRPr lang="nb-NO" sz="1600" dirty="0"/>
                    </a:p>
                  </a:txBody>
                  <a:tcPr marL="68580" marR="68580" marT="34290" marB="34290"/>
                </a:tc>
                <a:tc>
                  <a:txBody>
                    <a:bodyPr/>
                    <a:lstStyle/>
                    <a:p>
                      <a:r>
                        <a:rPr lang="de-DE" sz="1600" dirty="0"/>
                        <a:t>Competenza</a:t>
                      </a:r>
                      <a:endParaRPr lang="nb-NO" sz="1600" dirty="0"/>
                    </a:p>
                  </a:txBody>
                  <a:tcPr marL="68580" marR="68580" marT="34290" marB="34290"/>
                </a:tc>
                <a:tc>
                  <a:txBody>
                    <a:bodyPr/>
                    <a:lstStyle/>
                    <a:p>
                      <a:r>
                        <a:rPr lang="de-DE" sz="1600" dirty="0" err="1"/>
                        <a:t>Cordialità</a:t>
                      </a:r>
                      <a:endParaRPr lang="nb-NO" sz="1600" dirty="0"/>
                    </a:p>
                  </a:txBody>
                  <a:tcPr marL="68580" marR="68580" marT="34290" marB="34290"/>
                </a:tc>
                <a:tc>
                  <a:txBody>
                    <a:bodyPr/>
                    <a:lstStyle/>
                    <a:p>
                      <a:r>
                        <a:rPr lang="de-DE" sz="1600" dirty="0"/>
                        <a:t>Fiducia</a:t>
                      </a:r>
                      <a:endParaRPr lang="nb-NO" sz="1600" dirty="0"/>
                    </a:p>
                  </a:txBody>
                  <a:tcPr marL="68580" marR="68580" marT="34290" marB="34290"/>
                </a:tc>
                <a:tc>
                  <a:txBody>
                    <a:bodyPr/>
                    <a:lstStyle/>
                    <a:p>
                      <a:r>
                        <a:rPr lang="de-DE" sz="1600" dirty="0" err="1"/>
                        <a:t>Ansia</a:t>
                      </a:r>
                      <a:endParaRPr lang="nb-NO" sz="1600" dirty="0"/>
                    </a:p>
                  </a:txBody>
                  <a:tcPr marL="68580" marR="68580" marT="34290" marB="34290"/>
                </a:tc>
                <a:extLst>
                  <a:ext uri="{0D108BD9-81ED-4DB2-BD59-A6C34878D82A}">
                    <a16:rowId xmlns:a16="http://schemas.microsoft.com/office/drawing/2014/main" val="3221527969"/>
                  </a:ext>
                </a:extLst>
              </a:tr>
              <a:tr h="459842">
                <a:tc>
                  <a:txBody>
                    <a:bodyPr/>
                    <a:lstStyle/>
                    <a:p>
                      <a:r>
                        <a:rPr lang="de-DE" sz="1600" dirty="0" err="1"/>
                        <a:t>Estetica</a:t>
                      </a:r>
                      <a:endParaRPr lang="nb-NO" sz="1600" dirty="0"/>
                    </a:p>
                  </a:txBody>
                  <a:tcPr marL="68580" marR="68580" marT="34290" marB="34290"/>
                </a:tc>
                <a:tc>
                  <a:txBody>
                    <a:bodyPr/>
                    <a:lstStyle/>
                    <a:p>
                      <a:r>
                        <a:rPr lang="de-DE" sz="1600" dirty="0"/>
                        <a:t>Ordine</a:t>
                      </a:r>
                      <a:endParaRPr lang="nb-NO" sz="1600" dirty="0"/>
                    </a:p>
                  </a:txBody>
                  <a:tcPr marL="68580" marR="68580" marT="34290" marB="34290"/>
                </a:tc>
                <a:tc>
                  <a:txBody>
                    <a:bodyPr/>
                    <a:lstStyle/>
                    <a:p>
                      <a:r>
                        <a:rPr lang="de-DE" sz="1600" dirty="0" err="1"/>
                        <a:t>Socievolezza</a:t>
                      </a:r>
                      <a:endParaRPr lang="nb-NO" sz="1600" dirty="0"/>
                    </a:p>
                  </a:txBody>
                  <a:tcPr marL="68580" marR="68580" marT="34290" marB="34290"/>
                </a:tc>
                <a:tc>
                  <a:txBody>
                    <a:bodyPr/>
                    <a:lstStyle/>
                    <a:p>
                      <a:r>
                        <a:rPr lang="de-DE" sz="1600" dirty="0" err="1"/>
                        <a:t>Franchezza</a:t>
                      </a:r>
                      <a:endParaRPr lang="nb-NO" sz="1600" dirty="0"/>
                    </a:p>
                  </a:txBody>
                  <a:tcPr marL="68580" marR="68580" marT="34290" marB="34290"/>
                </a:tc>
                <a:tc>
                  <a:txBody>
                    <a:bodyPr/>
                    <a:lstStyle/>
                    <a:p>
                      <a:r>
                        <a:rPr lang="de-DE" sz="1600" dirty="0" err="1"/>
                        <a:t> e </a:t>
                      </a:r>
                      <a:r>
                        <a:rPr lang="de-DE" sz="1600" dirty="0" err="1"/>
                        <a:t>rabbiosa </a:t>
                      </a:r>
                      <a:r>
                        <a:rPr lang="de-DE" sz="1600" dirty="0" err="1"/>
                        <a:t>ostilità</a:t>
                      </a:r>
                      <a:endParaRPr lang="nb-NO" sz="1600" dirty="0"/>
                    </a:p>
                  </a:txBody>
                  <a:tcPr marL="68580" marR="68580" marT="34290" marB="34290"/>
                </a:tc>
                <a:extLst>
                  <a:ext uri="{0D108BD9-81ED-4DB2-BD59-A6C34878D82A}">
                    <a16:rowId xmlns:a16="http://schemas.microsoft.com/office/drawing/2014/main" val="1491771369"/>
                  </a:ext>
                </a:extLst>
              </a:tr>
              <a:tr h="459842">
                <a:tc>
                  <a:txBody>
                    <a:bodyPr/>
                    <a:lstStyle/>
                    <a:p>
                      <a:r>
                        <a:rPr lang="de-DE" sz="1600" dirty="0"/>
                        <a:t>Sentimenti</a:t>
                      </a:r>
                      <a:endParaRPr lang="nb-NO" sz="1600" dirty="0"/>
                    </a:p>
                  </a:txBody>
                  <a:tcPr marL="68580" marR="68580" marT="34290" marB="34290"/>
                </a:tc>
                <a:tc>
                  <a:txBody>
                    <a:bodyPr/>
                    <a:lstStyle/>
                    <a:p>
                      <a:r>
                        <a:rPr lang="de-DE" sz="1600" dirty="0" err="1"/>
                        <a:t>Senso del dovere</a:t>
                      </a:r>
                      <a:endParaRPr lang="nb-NO" sz="1600" dirty="0"/>
                    </a:p>
                  </a:txBody>
                  <a:tcPr marL="68580" marR="68580" marT="34290" marB="34290"/>
                </a:tc>
                <a:tc>
                  <a:txBody>
                    <a:bodyPr/>
                    <a:lstStyle/>
                    <a:p>
                      <a:r>
                        <a:rPr lang="de-DE" sz="1600" dirty="0" err="1"/>
                        <a:t>Assertività</a:t>
                      </a:r>
                      <a:endParaRPr lang="nb-NO" sz="1600" dirty="0"/>
                    </a:p>
                  </a:txBody>
                  <a:tcPr marL="68580" marR="68580" marT="34290" marB="34290"/>
                </a:tc>
                <a:tc>
                  <a:txBody>
                    <a:bodyPr/>
                    <a:lstStyle/>
                    <a:p>
                      <a:r>
                        <a:rPr lang="de-DE" sz="1600" dirty="0" err="1"/>
                        <a:t>Altruismo</a:t>
                      </a:r>
                      <a:endParaRPr lang="nb-NO" sz="1600" dirty="0"/>
                    </a:p>
                  </a:txBody>
                  <a:tcPr marL="68580" marR="68580" marT="34290" marB="34290"/>
                </a:tc>
                <a:tc>
                  <a:txBody>
                    <a:bodyPr/>
                    <a:lstStyle/>
                    <a:p>
                      <a:r>
                        <a:rPr lang="de-DE" sz="1600" dirty="0"/>
                        <a:t>Depressione</a:t>
                      </a:r>
                      <a:endParaRPr lang="nb-NO" sz="1600" dirty="0"/>
                    </a:p>
                  </a:txBody>
                  <a:tcPr marL="68580" marR="68580" marT="34290" marB="34290"/>
                </a:tc>
                <a:extLst>
                  <a:ext uri="{0D108BD9-81ED-4DB2-BD59-A6C34878D82A}">
                    <a16:rowId xmlns:a16="http://schemas.microsoft.com/office/drawing/2014/main" val="2783820239"/>
                  </a:ext>
                </a:extLst>
              </a:tr>
              <a:tr h="459842">
                <a:tc>
                  <a:txBody>
                    <a:bodyPr/>
                    <a:lstStyle/>
                    <a:p>
                      <a:r>
                        <a:rPr lang="de-DE" sz="1600" dirty="0"/>
                        <a:t>Azioni</a:t>
                      </a:r>
                      <a:endParaRPr lang="nb-NO" sz="1600" dirty="0"/>
                    </a:p>
                  </a:txBody>
                  <a:tcPr marL="68580" marR="68580" marT="34290" marB="34290"/>
                </a:tc>
                <a:tc>
                  <a:txBody>
                    <a:bodyPr/>
                    <a:lstStyle/>
                    <a:p>
                      <a:r>
                        <a:rPr lang="de-DE" sz="1600" dirty="0" err="1"/>
                        <a:t>Risultati</a:t>
                      </a:r>
                      <a:r>
                        <a:rPr lang="de-DE" sz="1600" baseline="0" dirty="0" err="1"/>
                        <a:t> e Impegno</a:t>
                      </a:r>
                      <a:endParaRPr lang="nb-NO" sz="1600" dirty="0"/>
                    </a:p>
                  </a:txBody>
                  <a:tcPr marL="68580" marR="68580" marT="34290" marB="34290"/>
                </a:tc>
                <a:tc>
                  <a:txBody>
                    <a:bodyPr/>
                    <a:lstStyle/>
                    <a:p>
                      <a:r>
                        <a:rPr lang="de-DE" sz="1600" dirty="0" err="1"/>
                        <a:t>Attività</a:t>
                      </a:r>
                      <a:endParaRPr lang="nb-NO" sz="1600" dirty="0"/>
                    </a:p>
                  </a:txBody>
                  <a:tcPr marL="68580" marR="68580" marT="34290" marB="34290"/>
                </a:tc>
                <a:tc>
                  <a:txBody>
                    <a:bodyPr/>
                    <a:lstStyle/>
                    <a:p>
                      <a:r>
                        <a:rPr lang="de-DE" sz="1600" dirty="0"/>
                        <a:t>Conformità</a:t>
                      </a:r>
                      <a:endParaRPr lang="nb-NO" sz="1600" dirty="0"/>
                    </a:p>
                  </a:txBody>
                  <a:tcPr marL="68580" marR="68580" marT="34290" marB="34290"/>
                </a:tc>
                <a:tc>
                  <a:txBody>
                    <a:bodyPr/>
                    <a:lstStyle/>
                    <a:p>
                      <a:r>
                        <a:rPr lang="de-DE" sz="1600" dirty="0" err="1"/>
                        <a:t>Consapevolezza di sé</a:t>
                      </a:r>
                      <a:endParaRPr lang="nb-NO" sz="1600" dirty="0"/>
                    </a:p>
                  </a:txBody>
                  <a:tcPr marL="68580" marR="68580" marT="34290" marB="34290"/>
                </a:tc>
                <a:extLst>
                  <a:ext uri="{0D108BD9-81ED-4DB2-BD59-A6C34878D82A}">
                    <a16:rowId xmlns:a16="http://schemas.microsoft.com/office/drawing/2014/main" val="375655184"/>
                  </a:ext>
                </a:extLst>
              </a:tr>
              <a:tr h="459842">
                <a:tc>
                  <a:txBody>
                    <a:bodyPr/>
                    <a:lstStyle/>
                    <a:p>
                      <a:r>
                        <a:rPr lang="de-DE" sz="1600" dirty="0" err="1"/>
                        <a:t>Idee</a:t>
                      </a:r>
                      <a:endParaRPr lang="nb-NO" sz="1600" dirty="0"/>
                    </a:p>
                  </a:txBody>
                  <a:tcPr marL="68580" marR="68580" marT="34290" marB="34290"/>
                </a:tc>
                <a:tc>
                  <a:txBody>
                    <a:bodyPr/>
                    <a:lstStyle/>
                    <a:p>
                      <a:r>
                        <a:rPr lang="de-DE" sz="1600" dirty="0" err="1"/>
                        <a:t>Autodisciplina</a:t>
                      </a:r>
                      <a:endParaRPr lang="nb-NO" sz="1600" dirty="0"/>
                    </a:p>
                  </a:txBody>
                  <a:tcPr marL="68580" marR="68580" marT="34290" marB="34290"/>
                </a:tc>
                <a:tc>
                  <a:txBody>
                    <a:bodyPr/>
                    <a:lstStyle/>
                    <a:p>
                      <a:r>
                        <a:rPr lang="de-DE" sz="1600" dirty="0" err="1"/>
                        <a:t>Eccitazione </a:t>
                      </a:r>
                      <a:r>
                        <a:rPr lang="de-DE" sz="1600" baseline="0" dirty="0" err="1"/>
                        <a:t>Ricerca dell'</a:t>
                      </a:r>
                      <a:r>
                        <a:rPr lang="de-DE" sz="1600" baseline="0" dirty="0" err="1"/>
                        <a:t> </a:t>
                      </a:r>
                      <a:endParaRPr lang="nb-NO" sz="1600" dirty="0"/>
                    </a:p>
                  </a:txBody>
                  <a:tcPr marL="68580" marR="68580" marT="34290" marB="34290"/>
                </a:tc>
                <a:tc>
                  <a:txBody>
                    <a:bodyPr/>
                    <a:lstStyle/>
                    <a:p>
                      <a:r>
                        <a:rPr lang="de-DE" sz="1600" dirty="0" err="1"/>
                        <a:t>Modestia</a:t>
                      </a:r>
                      <a:endParaRPr lang="nb-NO" sz="1600" dirty="0"/>
                    </a:p>
                  </a:txBody>
                  <a:tcPr marL="68580" marR="68580" marT="34290" marB="34290"/>
                </a:tc>
                <a:tc>
                  <a:txBody>
                    <a:bodyPr/>
                    <a:lstStyle/>
                    <a:p>
                      <a:r>
                        <a:rPr lang="de-DE" sz="1600" dirty="0" err="1"/>
                        <a:t>Impulsività</a:t>
                      </a:r>
                      <a:endParaRPr lang="nb-NO" sz="1600" dirty="0"/>
                    </a:p>
                  </a:txBody>
                  <a:tcPr marL="68580" marR="68580" marT="34290" marB="34290"/>
                </a:tc>
                <a:extLst>
                  <a:ext uri="{0D108BD9-81ED-4DB2-BD59-A6C34878D82A}">
                    <a16:rowId xmlns:a16="http://schemas.microsoft.com/office/drawing/2014/main" val="2472742426"/>
                  </a:ext>
                </a:extLst>
              </a:tr>
              <a:tr h="459842">
                <a:tc>
                  <a:txBody>
                    <a:bodyPr/>
                    <a:lstStyle/>
                    <a:p>
                      <a:r>
                        <a:rPr lang="de-DE" sz="1600" dirty="0"/>
                        <a:t>Valori</a:t>
                      </a:r>
                      <a:endParaRPr lang="nb-NO" sz="1600" dirty="0"/>
                    </a:p>
                  </a:txBody>
                  <a:tcPr marL="68580" marR="68580" marT="34290" marB="34290"/>
                </a:tc>
                <a:tc>
                  <a:txBody>
                    <a:bodyPr/>
                    <a:lstStyle/>
                    <a:p>
                      <a:r>
                        <a:rPr lang="de-DE" sz="1600" dirty="0"/>
                        <a:t>Deliberazione</a:t>
                      </a:r>
                      <a:endParaRPr lang="nb-NO" sz="1600" dirty="0"/>
                    </a:p>
                  </a:txBody>
                  <a:tcPr marL="68580" marR="68580" marT="34290" marB="34290"/>
                </a:tc>
                <a:tc>
                  <a:txBody>
                    <a:bodyPr/>
                    <a:lstStyle/>
                    <a:p>
                      <a:r>
                        <a:rPr lang="de-DE" sz="1600" dirty="0" err="1"/>
                        <a:t>Emozioni</a:t>
                      </a:r>
                      <a:r>
                        <a:rPr lang="de-DE" sz="1600" dirty="0"/>
                        <a:t> positive</a:t>
                      </a:r>
                      <a:endParaRPr lang="nb-NO" sz="1600" dirty="0"/>
                    </a:p>
                  </a:txBody>
                  <a:tcPr marL="68580" marR="68580" marT="34290" marB="34290"/>
                </a:tc>
                <a:tc>
                  <a:txBody>
                    <a:bodyPr/>
                    <a:lstStyle/>
                    <a:p>
                      <a:r>
                        <a:rPr lang="de-DE" sz="1600" dirty="0" err="1"/>
                        <a:t>Tenerezza</a:t>
                      </a:r>
                      <a:endParaRPr lang="nb-NO" sz="1600" dirty="0"/>
                    </a:p>
                  </a:txBody>
                  <a:tcPr marL="68580" marR="68580" marT="34290" marB="34290"/>
                </a:tc>
                <a:tc>
                  <a:txBody>
                    <a:bodyPr/>
                    <a:lstStyle/>
                    <a:p>
                      <a:r>
                        <a:rPr lang="de-DE" sz="1600" dirty="0" err="1"/>
                        <a:t>Vulnerabilità</a:t>
                      </a:r>
                      <a:endParaRPr lang="nb-NO" sz="1600" dirty="0"/>
                    </a:p>
                  </a:txBody>
                  <a:tcPr marL="68580" marR="68580" marT="34290" marB="34290"/>
                </a:tc>
                <a:extLst>
                  <a:ext uri="{0D108BD9-81ED-4DB2-BD59-A6C34878D82A}">
                    <a16:rowId xmlns:a16="http://schemas.microsoft.com/office/drawing/2014/main" val="2265984599"/>
                  </a:ext>
                </a:extLst>
              </a:tr>
            </a:tbl>
          </a:graphicData>
        </a:graphic>
      </p:graphicFrame>
      <p:sp>
        <p:nvSpPr>
          <p:cNvPr id="3" name="Foliennummernplatzhalter 2">
            <a:extLst>
              <a:ext uri="{FF2B5EF4-FFF2-40B4-BE49-F238E27FC236}">
                <a16:creationId xmlns:a16="http://schemas.microsoft.com/office/drawing/2014/main" id="{52810A35-942A-A940-F6E7-04D1764848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30306"/>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5 Ways in Which Machine Learning Improved Cybersecurity - Hawaii Business  Magazine">
            <a:extLst>
              <a:ext uri="{FF2B5EF4-FFF2-40B4-BE49-F238E27FC236}">
                <a16:creationId xmlns:a16="http://schemas.microsoft.com/office/drawing/2014/main" id="{6421C501-73AF-05B1-8528-58E0B305DE5A}"/>
              </a:ext>
            </a:extLst>
          </p:cNvPr>
          <p:cNvPicPr>
            <a:picLocks noChangeAspect="1" noChangeArrowheads="1"/>
          </p:cNvPicPr>
          <p:nvPr/>
        </p:nvPicPr>
        <p:blipFill>
          <a:blip r:embed="rId3" cstate="email">
            <a:alphaModFix amt="35000"/>
            <a:extLst>
              <a:ext uri="{28A0092B-C50C-407E-A947-70E740481C1C}">
                <a14:useLocalDpi xmlns:a14="http://schemas.microsoft.com/office/drawing/2010/main"/>
              </a:ext>
            </a:extLst>
          </a:blip>
          <a:srcRect/>
          <a:stretch>
            <a:fillRect/>
          </a:stretch>
        </p:blipFill>
        <p:spPr bwMode="auto">
          <a:xfrm>
            <a:off x="0" y="658813"/>
            <a:ext cx="12192000" cy="5538787"/>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6"/>
            <a:ext cx="10515600" cy="683746"/>
          </a:xfrm>
        </p:spPr>
        <p:txBody>
          <a:bodyPr>
            <a:normAutofit fontScale="90000"/>
          </a:bodyPr>
          <a:lstStyle/>
          <a:p>
            <a:r>
              <a:rPr lang="de-DE" dirty="0"/>
              <a:t>Durata della vita e </a:t>
            </a:r>
            <a:r>
              <a:rPr lang="de-DE" dirty="0" err="1"/>
              <a:t>personalità</a:t>
            </a:r>
            <a:endParaRPr lang="nb-NO" dirty="0"/>
          </a:p>
        </p:txBody>
      </p:sp>
      <p:pic>
        <p:nvPicPr>
          <p:cNvPr id="4" name="Bilde 3"/>
          <p:cNvPicPr>
            <a:picLocks noChangeAspect="1"/>
          </p:cNvPicPr>
          <p:nvPr/>
        </p:nvPicPr>
        <p:blipFill>
          <a:blip r:embed="rId4"/>
          <a:stretch>
            <a:fillRect/>
          </a:stretch>
        </p:blipFill>
        <p:spPr>
          <a:xfrm>
            <a:off x="-14644" y="1317282"/>
            <a:ext cx="7675892" cy="4685411"/>
          </a:xfrm>
          <a:prstGeom prst="rect">
            <a:avLst/>
          </a:prstGeom>
        </p:spPr>
      </p:pic>
      <p:pic>
        <p:nvPicPr>
          <p:cNvPr id="5" name="Bilde 4"/>
          <p:cNvPicPr>
            <a:picLocks noChangeAspect="1"/>
          </p:cNvPicPr>
          <p:nvPr/>
        </p:nvPicPr>
        <p:blipFill>
          <a:blip r:embed="rId5"/>
          <a:stretch>
            <a:fillRect/>
          </a:stretch>
        </p:blipFill>
        <p:spPr>
          <a:xfrm>
            <a:off x="7646072" y="1048872"/>
            <a:ext cx="4552485" cy="2531740"/>
          </a:xfrm>
          <a:prstGeom prst="rect">
            <a:avLst/>
          </a:prstGeom>
        </p:spPr>
      </p:pic>
      <p:pic>
        <p:nvPicPr>
          <p:cNvPr id="6" name="Bilde 5"/>
          <p:cNvPicPr>
            <a:picLocks noChangeAspect="1"/>
          </p:cNvPicPr>
          <p:nvPr/>
        </p:nvPicPr>
        <p:blipFill>
          <a:blip r:embed="rId6"/>
          <a:stretch>
            <a:fillRect/>
          </a:stretch>
        </p:blipFill>
        <p:spPr>
          <a:xfrm>
            <a:off x="7794331" y="4057982"/>
            <a:ext cx="4375737" cy="2663493"/>
          </a:xfrm>
          <a:prstGeom prst="rect">
            <a:avLst/>
          </a:prstGeom>
        </p:spPr>
      </p:pic>
      <p:sp>
        <p:nvSpPr>
          <p:cNvPr id="3" name="Foliennummernplatzhalter 2">
            <a:extLst>
              <a:ext uri="{FF2B5EF4-FFF2-40B4-BE49-F238E27FC236}">
                <a16:creationId xmlns:a16="http://schemas.microsoft.com/office/drawing/2014/main" id="{CC0B1B67-8658-5EC8-1DA6-055830BA29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87578"/>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0B9B-670D-4267-AEC7-C946CE07DC89}"/>
              </a:ext>
            </a:extLst>
          </p:cNvPr>
          <p:cNvSpPr>
            <a:spLocks noGrp="1"/>
          </p:cNvSpPr>
          <p:nvPr>
            <p:ph type="title"/>
          </p:nvPr>
        </p:nvSpPr>
        <p:spPr>
          <a:xfrm>
            <a:off x="1028700" y="1967266"/>
            <a:ext cx="3296412" cy="2547257"/>
          </a:xfrm>
          <a:noFill/>
        </p:spPr>
        <p:txBody>
          <a:bodyPr anchor="ctr">
            <a:normAutofit/>
          </a:bodyPr>
          <a:lstStyle/>
          <a:p>
            <a:pPr algn="ctr"/>
            <a:r>
              <a:rPr lang="nb-NO" sz="3600" dirty="0"/>
              <a:t>Personalità e prestazioni</a:t>
            </a:r>
          </a:p>
        </p:txBody>
      </p:sp>
      <p:pic>
        <p:nvPicPr>
          <p:cNvPr id="5" name="Bilde 4"/>
          <p:cNvPicPr>
            <a:picLocks noChangeAspect="1"/>
          </p:cNvPicPr>
          <p:nvPr/>
        </p:nvPicPr>
        <p:blipFill>
          <a:blip r:embed="rId3"/>
          <a:stretch>
            <a:fillRect/>
          </a:stretch>
        </p:blipFill>
        <p:spPr>
          <a:xfrm>
            <a:off x="4967816" y="3544615"/>
            <a:ext cx="6780700" cy="2992240"/>
          </a:xfrm>
          <a:prstGeom prst="rect">
            <a:avLst/>
          </a:prstGeom>
        </p:spPr>
      </p:pic>
      <p:sp>
        <p:nvSpPr>
          <p:cNvPr id="3" name="Rectangle 2">
            <a:extLst>
              <a:ext uri="{FF2B5EF4-FFF2-40B4-BE49-F238E27FC236}">
                <a16:creationId xmlns:a16="http://schemas.microsoft.com/office/drawing/2014/main" id="{827E3AC2-AD85-4AD9-B6A2-954A69E3D22A}"/>
              </a:ext>
            </a:extLst>
          </p:cNvPr>
          <p:cNvSpPr/>
          <p:nvPr/>
        </p:nvSpPr>
        <p:spPr>
          <a:xfrm>
            <a:off x="4927476" y="1367101"/>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C'era</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una volta</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una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guerra</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prstClr val="black"/>
                </a:solidFill>
                <a:effectLst/>
                <a:uLnTx/>
                <a:uFillTx/>
                <a:latin typeface="Calibri" panose="020F0502020204030204"/>
                <a:ea typeface="+mn-ea"/>
                <a:cs typeface="+mn-cs"/>
              </a:rPr>
              <a:t>B=f(</a:t>
            </a:r>
            <a:r>
              <a:rPr kumimoji="0" lang="nb-NO" sz="5400" b="0" i="0" u="none" strike="noStrike" kern="1200" cap="none" spc="0" normalizeH="0" baseline="0" noProof="0" dirty="0" err="1">
                <a:ln>
                  <a:noFill/>
                </a:ln>
                <a:solidFill>
                  <a:prstClr val="black"/>
                </a:solidFill>
                <a:effectLst/>
                <a:uLnTx/>
                <a:uFillTx/>
                <a:latin typeface="Calibri" panose="020F0502020204030204"/>
                <a:ea typeface="+mn-ea"/>
                <a:cs typeface="+mn-cs"/>
              </a:rPr>
              <a:t>PxS</a:t>
            </a:r>
            <a:r>
              <a:rPr kumimoji="0" lang="nb-NO"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6555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Riconoscimento</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1600" i="1" dirty="0">
                <a:effectLst/>
              </a:rPr>
              <a:t>Accordo di progetto n.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412488"/>
            <a:ext cx="2899189" cy="4363844"/>
          </a:xfrm>
        </p:spPr>
        <p:txBody>
          <a:bodyPr anchor="t">
            <a:normAutofit/>
          </a:bodyPr>
          <a:lstStyle/>
          <a:p>
            <a:r>
              <a:rPr lang="nb-NO" sz="4000"/>
              <a:t>Risultati LCFC</a:t>
            </a:r>
          </a:p>
        </p:txBody>
      </p:sp>
      <p:sp>
        <p:nvSpPr>
          <p:cNvPr id="3" name="Plassholder for innhold 2"/>
          <p:cNvSpPr>
            <a:spLocks noGrp="1"/>
          </p:cNvSpPr>
          <p:nvPr>
            <p:ph sz="half" idx="1"/>
          </p:nvPr>
        </p:nvSpPr>
        <p:spPr>
          <a:xfrm>
            <a:off x="4380855" y="1412489"/>
            <a:ext cx="3427283" cy="4363844"/>
          </a:xfrm>
        </p:spPr>
        <p:txBody>
          <a:bodyPr>
            <a:normAutofit lnSpcReduction="10000"/>
          </a:bodyPr>
          <a:lstStyle/>
          <a:p>
            <a:r>
              <a:rPr lang="en-US" sz="2000"/>
              <a:t>Armonia nelle relazioni</a:t>
            </a:r>
          </a:p>
          <a:p>
            <a:pPr lvl="1"/>
            <a:r>
              <a:rPr lang="en-US" sz="2000"/>
              <a:t>Elevata A</a:t>
            </a:r>
          </a:p>
          <a:p>
            <a:pPr lvl="1"/>
            <a:r>
              <a:rPr lang="en-US" sz="2000"/>
              <a:t>Ma dannoso per la competitività</a:t>
            </a:r>
          </a:p>
          <a:p>
            <a:pPr lvl="1"/>
            <a:endParaRPr lang="en-US" sz="2000"/>
          </a:p>
          <a:p>
            <a:r>
              <a:rPr lang="en-US" sz="2000"/>
              <a:t>Impegno</a:t>
            </a:r>
          </a:p>
          <a:p>
            <a:pPr lvl="1"/>
            <a:r>
              <a:rPr lang="en-US" sz="2000"/>
              <a:t>Alto A, C, O</a:t>
            </a:r>
          </a:p>
          <a:p>
            <a:pPr lvl="1"/>
            <a:r>
              <a:rPr lang="en-US" sz="2000"/>
              <a:t>Ottenere l'impegno dalla squadra!</a:t>
            </a:r>
          </a:p>
          <a:p>
            <a:pPr lvl="1"/>
            <a:endParaRPr lang="en-US" sz="2000"/>
          </a:p>
          <a:p>
            <a:r>
              <a:rPr lang="en-US" sz="2000"/>
              <a:t>Fiducia da parte degli allenatori</a:t>
            </a:r>
          </a:p>
          <a:p>
            <a:pPr lvl="1"/>
            <a:r>
              <a:rPr lang="en-US" sz="2000"/>
              <a:t>Alto A</a:t>
            </a:r>
          </a:p>
          <a:p>
            <a:endParaRPr lang="nb-NO" sz="2000"/>
          </a:p>
          <a:p>
            <a:endParaRPr lang="nb-NO" sz="2000"/>
          </a:p>
        </p:txBody>
      </p:sp>
      <p:sp>
        <p:nvSpPr>
          <p:cNvPr id="4" name="Plassholder for innhold 3"/>
          <p:cNvSpPr>
            <a:spLocks noGrp="1"/>
          </p:cNvSpPr>
          <p:nvPr>
            <p:ph sz="half" idx="2"/>
          </p:nvPr>
        </p:nvSpPr>
        <p:spPr>
          <a:xfrm>
            <a:off x="8451604" y="1412489"/>
            <a:ext cx="3197701" cy="4363844"/>
          </a:xfrm>
        </p:spPr>
        <p:txBody>
          <a:bodyPr>
            <a:normAutofit lnSpcReduction="10000"/>
          </a:bodyPr>
          <a:lstStyle/>
          <a:p>
            <a:r>
              <a:rPr lang="nb-NO" sz="2000"/>
              <a:t>Definizione degli obiettivi</a:t>
            </a:r>
          </a:p>
          <a:p>
            <a:pPr lvl="1"/>
            <a:r>
              <a:rPr lang="nb-NO" sz="2000"/>
              <a:t>Alto C</a:t>
            </a:r>
          </a:p>
          <a:p>
            <a:endParaRPr lang="nb-NO" sz="2000"/>
          </a:p>
        </p:txBody>
      </p:sp>
    </p:spTree>
    <p:extLst>
      <p:ext uri="{BB962C8B-B14F-4D97-AF65-F5344CB8AC3E}">
        <p14:creationId xmlns:p14="http://schemas.microsoft.com/office/powerpoint/2010/main" val="3295551010"/>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9EA6-2C10-414B-B5AD-C5F1D0221EF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ACED604-7501-4476-BC4B-CF6E93382596}"/>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25C3F01-BACD-4C94-825A-C82B2A6C03B8}"/>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08414701-BCA7-4B3C-896A-CF525E2B1A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3722"/>
            <a:ext cx="12192000" cy="5470555"/>
          </a:xfrm>
          <a:prstGeom prst="rect">
            <a:avLst/>
          </a:prstGeom>
        </p:spPr>
      </p:pic>
    </p:spTree>
    <p:extLst>
      <p:ext uri="{BB962C8B-B14F-4D97-AF65-F5344CB8AC3E}">
        <p14:creationId xmlns:p14="http://schemas.microsoft.com/office/powerpoint/2010/main" val="283741067"/>
      </p:ext>
    </p:extLst>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2284-6838-4E23-A8EA-D343AB947F3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1993022D-9704-4104-A794-AE2C8DF01134}"/>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7F34F1A3-28E5-452C-BB2D-3BA727247384}"/>
              </a:ext>
            </a:extLst>
          </p:cNvPr>
          <p:cNvSpPr>
            <a:spLocks noGrp="1"/>
          </p:cNvSpPr>
          <p:nvPr>
            <p:ph sz="half" idx="2"/>
          </p:nvPr>
        </p:nvSpPr>
        <p:spPr/>
        <p:txBody>
          <a:bodyPr/>
          <a:lstStyle/>
          <a:p>
            <a:endParaRPr lang="nb-NO"/>
          </a:p>
        </p:txBody>
      </p:sp>
      <p:pic>
        <p:nvPicPr>
          <p:cNvPr id="5" name="Picture 4">
            <a:extLst>
              <a:ext uri="{FF2B5EF4-FFF2-40B4-BE49-F238E27FC236}">
                <a16:creationId xmlns:a16="http://schemas.microsoft.com/office/drawing/2014/main" id="{C1120631-5789-4BD0-9D35-1B378A6C62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961" y="0"/>
            <a:ext cx="10372078" cy="6858000"/>
          </a:xfrm>
          <a:prstGeom prst="rect">
            <a:avLst/>
          </a:prstGeom>
        </p:spPr>
      </p:pic>
    </p:spTree>
    <p:extLst>
      <p:ext uri="{BB962C8B-B14F-4D97-AF65-F5344CB8AC3E}">
        <p14:creationId xmlns:p14="http://schemas.microsoft.com/office/powerpoint/2010/main" val="3666725082"/>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14CF-2971-4019-AC4C-0C7514B8A8F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E9CDE92-0C97-411A-A5DB-DFBB72B86C49}"/>
              </a:ext>
            </a:extLst>
          </p:cNvPr>
          <p:cNvSpPr>
            <a:spLocks noGrp="1"/>
          </p:cNvSpPr>
          <p:nvPr>
            <p:ph sz="half" idx="1"/>
          </p:nvPr>
        </p:nvSpPr>
        <p:spPr/>
        <p:txBody>
          <a:bodyPr/>
          <a:lstStyle/>
          <a:p>
            <a:endParaRPr lang="nb-NO"/>
          </a:p>
        </p:txBody>
      </p:sp>
      <p:pic>
        <p:nvPicPr>
          <p:cNvPr id="6" name="Content Placeholder 5">
            <a:extLst>
              <a:ext uri="{FF2B5EF4-FFF2-40B4-BE49-F238E27FC236}">
                <a16:creationId xmlns:a16="http://schemas.microsoft.com/office/drawing/2014/main" id="{F5BDE15C-E776-456A-80D8-DDD5012B1C5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16366" y="2720009"/>
            <a:ext cx="5110765" cy="4137991"/>
          </a:xfrm>
          <a:prstGeom prst="rect">
            <a:avLst/>
          </a:prstGeom>
        </p:spPr>
      </p:pic>
      <p:pic>
        <p:nvPicPr>
          <p:cNvPr id="5" name="Picture 4">
            <a:extLst>
              <a:ext uri="{FF2B5EF4-FFF2-40B4-BE49-F238E27FC236}">
                <a16:creationId xmlns:a16="http://schemas.microsoft.com/office/drawing/2014/main" id="{0F19496F-793E-450B-9F7F-8C5639C3F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53" y="0"/>
            <a:ext cx="8379229" cy="4255518"/>
          </a:xfrm>
          <a:prstGeom prst="rect">
            <a:avLst/>
          </a:prstGeom>
        </p:spPr>
      </p:pic>
    </p:spTree>
    <p:extLst>
      <p:ext uri="{BB962C8B-B14F-4D97-AF65-F5344CB8AC3E}">
        <p14:creationId xmlns:p14="http://schemas.microsoft.com/office/powerpoint/2010/main" val="3050028010"/>
      </p:ext>
    </p:extLst>
  </p:cSld>
  <p:clrMapOvr>
    <a:masterClrMapping/>
  </p:clrMapOvr>
</p:sld>
</file>

<file path=ppt/slides/slide24.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711" y="95589"/>
            <a:ext cx="8337002" cy="2507197"/>
          </a:xfrm>
          <a:prstGeom prst="rect">
            <a:avLst/>
          </a:prstGeom>
        </p:spPr>
      </p:pic>
      <p:pic>
        <p:nvPicPr>
          <p:cNvPr id="5" name="Bilde 4"/>
          <p:cNvPicPr>
            <a:picLocks noChangeAspect="1"/>
          </p:cNvPicPr>
          <p:nvPr/>
        </p:nvPicPr>
        <p:blipFill>
          <a:blip r:embed="rId5"/>
          <a:stretch>
            <a:fillRect/>
          </a:stretch>
        </p:blipFill>
        <p:spPr>
          <a:xfrm>
            <a:off x="193592" y="2602785"/>
            <a:ext cx="6589361" cy="3358743"/>
          </a:xfrm>
          <a:prstGeom prst="rect">
            <a:avLst/>
          </a:prstGeom>
        </p:spPr>
      </p:pic>
      <p:pic>
        <p:nvPicPr>
          <p:cNvPr id="7" name="Bilde 6"/>
          <p:cNvPicPr>
            <a:picLocks noChangeAspect="1"/>
          </p:cNvPicPr>
          <p:nvPr/>
        </p:nvPicPr>
        <p:blipFill>
          <a:blip r:embed="rId6"/>
          <a:stretch>
            <a:fillRect/>
          </a:stretch>
        </p:blipFill>
        <p:spPr>
          <a:xfrm>
            <a:off x="8490080" y="198146"/>
            <a:ext cx="3217762" cy="1603094"/>
          </a:xfrm>
          <a:prstGeom prst="rect">
            <a:avLst/>
          </a:prstGeom>
        </p:spPr>
      </p:pic>
      <p:sp>
        <p:nvSpPr>
          <p:cNvPr id="2" name="Foliennummernplatzhalter 1">
            <a:extLst>
              <a:ext uri="{FF2B5EF4-FFF2-40B4-BE49-F238E27FC236}">
                <a16:creationId xmlns:a16="http://schemas.microsoft.com/office/drawing/2014/main" id="{C5145235-B1E0-3793-50BE-4565D86378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EEBC1C-E2A5-47E7-A965-AC0FC9AE56F6}"/>
              </a:ext>
            </a:extLst>
          </p:cNvPr>
          <p:cNvPicPr>
            <a:picLocks noChangeAspect="1"/>
          </p:cNvPicPr>
          <p:nvPr/>
        </p:nvPicPr>
        <p:blipFill>
          <a:blip r:embed="rId7"/>
          <a:stretch>
            <a:fillRect/>
          </a:stretch>
        </p:blipFill>
        <p:spPr>
          <a:xfrm>
            <a:off x="688787" y="391529"/>
            <a:ext cx="8907118" cy="6268325"/>
          </a:xfrm>
          <a:prstGeom prst="rect">
            <a:avLst/>
          </a:prstGeom>
        </p:spPr>
      </p:pic>
      <p:pic>
        <p:nvPicPr>
          <p:cNvPr id="12" name="Picture 11">
            <a:extLst>
              <a:ext uri="{FF2B5EF4-FFF2-40B4-BE49-F238E27FC236}">
                <a16:creationId xmlns:a16="http://schemas.microsoft.com/office/drawing/2014/main" id="{ECF0E45C-31F8-217F-1921-DD5EA8ECE66A}"/>
              </a:ext>
            </a:extLst>
          </p:cNvPr>
          <p:cNvPicPr>
            <a:picLocks noChangeAspect="1"/>
          </p:cNvPicPr>
          <p:nvPr/>
        </p:nvPicPr>
        <p:blipFill>
          <a:blip r:embed="rId8"/>
          <a:stretch>
            <a:fillRect/>
          </a:stretch>
        </p:blipFill>
        <p:spPr>
          <a:xfrm>
            <a:off x="1258903" y="430186"/>
            <a:ext cx="8973802" cy="3343742"/>
          </a:xfrm>
          <a:prstGeom prst="rect">
            <a:avLst/>
          </a:prstGeom>
        </p:spPr>
      </p:pic>
      <p:pic>
        <p:nvPicPr>
          <p:cNvPr id="14" name="Picture 13">
            <a:extLst>
              <a:ext uri="{FF2B5EF4-FFF2-40B4-BE49-F238E27FC236}">
                <a16:creationId xmlns:a16="http://schemas.microsoft.com/office/drawing/2014/main" id="{28B29CD9-51B3-AECC-2657-F03EEF4F8AF9}"/>
              </a:ext>
            </a:extLst>
          </p:cNvPr>
          <p:cNvPicPr>
            <a:picLocks noChangeAspect="1"/>
          </p:cNvPicPr>
          <p:nvPr/>
        </p:nvPicPr>
        <p:blipFill>
          <a:blip r:embed="rId9"/>
          <a:stretch>
            <a:fillRect/>
          </a:stretch>
        </p:blipFill>
        <p:spPr>
          <a:xfrm>
            <a:off x="4507925" y="3652138"/>
            <a:ext cx="4504126" cy="2550530"/>
          </a:xfrm>
          <a:prstGeom prst="rect">
            <a:avLst/>
          </a:prstGeom>
        </p:spPr>
      </p:pic>
      <p:sp>
        <p:nvSpPr>
          <p:cNvPr id="15" name="Oval 14">
            <a:extLst>
              <a:ext uri="{FF2B5EF4-FFF2-40B4-BE49-F238E27FC236}">
                <a16:creationId xmlns:a16="http://schemas.microsoft.com/office/drawing/2014/main" id="{9B1F068F-3BE0-43BD-5B1F-E8A90DA252CF}"/>
              </a:ext>
            </a:extLst>
          </p:cNvPr>
          <p:cNvSpPr/>
          <p:nvPr/>
        </p:nvSpPr>
        <p:spPr>
          <a:xfrm>
            <a:off x="1371736" y="2883812"/>
            <a:ext cx="809489" cy="139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6" name="Oval 15">
            <a:extLst>
              <a:ext uri="{FF2B5EF4-FFF2-40B4-BE49-F238E27FC236}">
                <a16:creationId xmlns:a16="http://schemas.microsoft.com/office/drawing/2014/main" id="{94E38836-D466-F7F3-16B7-FDFAAC158404}"/>
              </a:ext>
            </a:extLst>
          </p:cNvPr>
          <p:cNvSpPr/>
          <p:nvPr/>
        </p:nvSpPr>
        <p:spPr>
          <a:xfrm>
            <a:off x="4507925" y="5105400"/>
            <a:ext cx="1322089" cy="331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Oval 16">
            <a:extLst>
              <a:ext uri="{FF2B5EF4-FFF2-40B4-BE49-F238E27FC236}">
                <a16:creationId xmlns:a16="http://schemas.microsoft.com/office/drawing/2014/main" id="{24533DDA-882B-41A5-4049-63928CAFAD32}"/>
              </a:ext>
            </a:extLst>
          </p:cNvPr>
          <p:cNvSpPr/>
          <p:nvPr/>
        </p:nvSpPr>
        <p:spPr>
          <a:xfrm>
            <a:off x="1468825" y="2514629"/>
            <a:ext cx="980939" cy="2815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Oval 17">
            <a:extLst>
              <a:ext uri="{FF2B5EF4-FFF2-40B4-BE49-F238E27FC236}">
                <a16:creationId xmlns:a16="http://schemas.microsoft.com/office/drawing/2014/main" id="{472C7604-5EDE-C652-05F9-2FD234CA87A7}"/>
              </a:ext>
            </a:extLst>
          </p:cNvPr>
          <p:cNvSpPr/>
          <p:nvPr/>
        </p:nvSpPr>
        <p:spPr>
          <a:xfrm>
            <a:off x="4507925" y="4864259"/>
            <a:ext cx="1200864" cy="241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8" name="Picture 7">
            <a:extLst>
              <a:ext uri="{FF2B5EF4-FFF2-40B4-BE49-F238E27FC236}">
                <a16:creationId xmlns:a16="http://schemas.microsoft.com/office/drawing/2014/main" id="{DD0E383F-F8C1-DB9B-398C-48F14547A5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9807" y="351828"/>
            <a:ext cx="7665174" cy="6004522"/>
          </a:xfrm>
          <a:prstGeom prst="rect">
            <a:avLst/>
          </a:prstGeom>
        </p:spPr>
      </p:pic>
    </p:spTree>
    <p:custDataLst>
      <p:tags r:id="rId1"/>
    </p:custDataLst>
    <p:extLst>
      <p:ext uri="{BB962C8B-B14F-4D97-AF65-F5344CB8AC3E}">
        <p14:creationId xmlns:p14="http://schemas.microsoft.com/office/powerpoint/2010/main" val="341629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1F33-38F6-4917-851B-245CAB76D8FA}"/>
              </a:ext>
            </a:extLst>
          </p:cNvPr>
          <p:cNvSpPr>
            <a:spLocks noGrp="1"/>
          </p:cNvSpPr>
          <p:nvPr>
            <p:ph type="title"/>
          </p:nvPr>
        </p:nvSpPr>
        <p:spPr>
          <a:xfrm>
            <a:off x="804672" y="640080"/>
            <a:ext cx="4215384" cy="5257800"/>
          </a:xfrm>
        </p:spPr>
        <p:txBody>
          <a:bodyPr>
            <a:normAutofit/>
          </a:bodyPr>
          <a:lstStyle/>
          <a:p>
            <a:r>
              <a:rPr lang="nb-NO" dirty="0"/>
              <a:t>La personalità nella sicurezza informatica</a:t>
            </a:r>
          </a:p>
        </p:txBody>
      </p:sp>
      <p:sp>
        <p:nvSpPr>
          <p:cNvPr id="3" name="Content Placeholder 2">
            <a:extLst>
              <a:ext uri="{FF2B5EF4-FFF2-40B4-BE49-F238E27FC236}">
                <a16:creationId xmlns:a16="http://schemas.microsoft.com/office/drawing/2014/main" id="{1411BA57-151E-4CB8-9927-9F016BE9D171}"/>
              </a:ext>
            </a:extLst>
          </p:cNvPr>
          <p:cNvSpPr>
            <a:spLocks noGrp="1"/>
          </p:cNvSpPr>
          <p:nvPr>
            <p:ph idx="1"/>
          </p:nvPr>
        </p:nvSpPr>
        <p:spPr>
          <a:xfrm>
            <a:off x="5358384" y="640081"/>
            <a:ext cx="6024654" cy="5257800"/>
          </a:xfrm>
        </p:spPr>
        <p:txBody>
          <a:bodyPr anchor="ctr">
            <a:normAutofit/>
          </a:bodyPr>
          <a:lstStyle/>
          <a:p>
            <a:r>
              <a:rPr lang="nb-NO" sz="2400"/>
              <a:t>Poche ricerche</a:t>
            </a:r>
          </a:p>
          <a:p>
            <a:r>
              <a:rPr lang="nb-NO" sz="2400"/>
              <a:t>La personalità determina le inclinazioni e le tendenze comportamentali</a:t>
            </a:r>
          </a:p>
          <a:p>
            <a:pPr lvl="1"/>
            <a:r>
              <a:rPr lang="nb-NO"/>
              <a:t>Moderata </a:t>
            </a:r>
            <a:r>
              <a:rPr lang="nb-NO"/>
              <a:t>dall'esperienza</a:t>
            </a:r>
            <a:endParaRPr lang="nb-NO" dirty="0"/>
          </a:p>
          <a:p>
            <a:pPr lvl="1"/>
            <a:endParaRPr lang="nb-NO" dirty="0"/>
          </a:p>
          <a:p>
            <a:r>
              <a:rPr lang="nb-NO" sz="2400"/>
              <a:t>Ingegneria sociale</a:t>
            </a:r>
          </a:p>
          <a:p>
            <a:pPr lvl="1"/>
            <a:r>
              <a:rPr lang="nb-NO"/>
              <a:t>Ergonomia</a:t>
            </a:r>
            <a:r>
              <a:rPr lang="nb-NO" dirty="0"/>
              <a:t>, </a:t>
            </a:r>
            <a:r>
              <a:rPr lang="nb-NO"/>
              <a:t>funzionamento</a:t>
            </a:r>
            <a:r>
              <a:rPr lang="nb-NO" dirty="0"/>
              <a:t> del team</a:t>
            </a:r>
            <a:r>
              <a:rPr lang="nb-NO" dirty="0"/>
              <a:t>, formazione e sviluppo</a:t>
            </a:r>
          </a:p>
          <a:p>
            <a:pPr lvl="1"/>
            <a:r>
              <a:rPr lang="nb-NO"/>
              <a:t>Ma </a:t>
            </a:r>
            <a:r>
              <a:rPr lang="nb-NO" dirty="0"/>
              <a:t>usato </a:t>
            </a:r>
            <a:r>
              <a:rPr lang="nb-NO"/>
              <a:t>contro</a:t>
            </a:r>
            <a:r>
              <a:rPr lang="nb-NO"/>
              <a:t> you</a:t>
            </a:r>
            <a:r>
              <a:rPr lang="nb-NO" dirty="0">
                <a:sym typeface="Wingdings" panose="05000000000000000000" pitchFamily="2" charset="2"/>
              </a:rPr>
              <a:t>  </a:t>
            </a:r>
            <a:endParaRPr lang="nb-NO" dirty="0"/>
          </a:p>
          <a:p>
            <a:r>
              <a:rPr lang="nb-NO" sz="2400"/>
              <a:t>Ma anche "stili cognitivi"</a:t>
            </a:r>
          </a:p>
        </p:txBody>
      </p:sp>
      <p:grpSp>
        <p:nvGrpSpPr>
          <p:cNvPr id="5" name="Group 4">
            <a:extLst>
              <a:ext uri="{FF2B5EF4-FFF2-40B4-BE49-F238E27FC236}">
                <a16:creationId xmlns:a16="http://schemas.microsoft.com/office/drawing/2014/main" id="{22771C29-DB99-A3E7-451A-0F0AC41D00D8}"/>
              </a:ext>
            </a:extLst>
          </p:cNvPr>
          <p:cNvGrpSpPr/>
          <p:nvPr/>
        </p:nvGrpSpPr>
        <p:grpSpPr>
          <a:xfrm>
            <a:off x="9144001" y="6328784"/>
            <a:ext cx="2159928" cy="401298"/>
            <a:chOff x="5179092" y="5483822"/>
            <a:chExt cx="3294001" cy="612000"/>
          </a:xfrm>
        </p:grpSpPr>
        <p:pic>
          <p:nvPicPr>
            <p:cNvPr id="6" name="Picture 5">
              <a:extLst>
                <a:ext uri="{FF2B5EF4-FFF2-40B4-BE49-F238E27FC236}">
                  <a16:creationId xmlns:a16="http://schemas.microsoft.com/office/drawing/2014/main" id="{71E629AD-A65F-0207-FCE8-4C6E498C55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30DDA4C-7E2E-E39A-6532-858B9C2050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8237305"/>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2F08-2CF8-4DC9-9B6C-4677654D6C57}"/>
              </a:ext>
            </a:extLst>
          </p:cNvPr>
          <p:cNvSpPr>
            <a:spLocks noGrp="1"/>
          </p:cNvSpPr>
          <p:nvPr>
            <p:ph type="title"/>
          </p:nvPr>
        </p:nvSpPr>
        <p:spPr/>
        <p:txBody>
          <a:bodyPr/>
          <a:lstStyle/>
          <a:p>
            <a:r>
              <a:rPr lang="nb-NO" dirty="0"/>
              <a:t>Cyber</a:t>
            </a:r>
          </a:p>
        </p:txBody>
      </p:sp>
      <p:sp>
        <p:nvSpPr>
          <p:cNvPr id="3" name="Content Placeholder 2">
            <a:extLst>
              <a:ext uri="{FF2B5EF4-FFF2-40B4-BE49-F238E27FC236}">
                <a16:creationId xmlns:a16="http://schemas.microsoft.com/office/drawing/2014/main" id="{16A583C0-B075-423E-AEC4-B2216EBD14E5}"/>
              </a:ext>
            </a:extLst>
          </p:cNvPr>
          <p:cNvSpPr>
            <a:spLocks noGrp="1"/>
          </p:cNvSpPr>
          <p:nvPr>
            <p:ph idx="1"/>
          </p:nvPr>
        </p:nvSpPr>
        <p:spPr>
          <a:xfrm>
            <a:off x="838200" y="1825625"/>
            <a:ext cx="2586644" cy="4351338"/>
          </a:xfrm>
        </p:spPr>
        <p:txBody>
          <a:bodyPr/>
          <a:lstStyle/>
          <a:p>
            <a:r>
              <a:rPr lang="nb-NO" dirty="0"/>
              <a:t>Utenti</a:t>
            </a:r>
          </a:p>
          <a:p>
            <a:pPr lvl="1"/>
            <a:r>
              <a:rPr lang="nb-NO" dirty="0" err="1"/>
              <a:t>Profili</a:t>
            </a:r>
            <a:r>
              <a:rPr lang="nb-NO" dirty="0"/>
              <a:t> di rischio</a:t>
            </a:r>
            <a:endParaRPr lang="nb-NO" dirty="0"/>
          </a:p>
          <a:p>
            <a:pPr lvl="1"/>
            <a:r>
              <a:rPr lang="nb-NO" dirty="0" err="1"/>
              <a:t>Abitudini</a:t>
            </a:r>
            <a:endParaRPr lang="nb-NO" dirty="0"/>
          </a:p>
        </p:txBody>
      </p:sp>
      <p:sp>
        <p:nvSpPr>
          <p:cNvPr id="4" name="Content Placeholder 2">
            <a:extLst>
              <a:ext uri="{FF2B5EF4-FFF2-40B4-BE49-F238E27FC236}">
                <a16:creationId xmlns:a16="http://schemas.microsoft.com/office/drawing/2014/main" id="{0AF03B98-3DB2-4D3B-B2EC-6F580EBA5F72}"/>
              </a:ext>
            </a:extLst>
          </p:cNvPr>
          <p:cNvSpPr txBox="1">
            <a:spLocks/>
          </p:cNvSpPr>
          <p:nvPr/>
        </p:nvSpPr>
        <p:spPr>
          <a:xfrm>
            <a:off x="3424844"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Sviluppatori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Profili</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Abitudini</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88C29DF2-888E-4E37-A208-DF8A74B9D8FA}"/>
              </a:ext>
            </a:extLst>
          </p:cNvPr>
          <p:cNvSpPr txBox="1">
            <a:spLocks/>
          </p:cNvSpPr>
          <p:nvPr/>
        </p:nvSpPr>
        <p:spPr>
          <a:xfrm>
            <a:off x="5924203"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Operatori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Abitudini</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02A7FE1-5443-4FAE-9444-257B03ECAD4B}"/>
              </a:ext>
            </a:extLst>
          </p:cNvPr>
          <p:cNvSpPr txBox="1">
            <a:spLocks/>
          </p:cNvSpPr>
          <p:nvPr/>
        </p:nvSpPr>
        <p:spPr>
          <a:xfrm>
            <a:off x="8598132" y="1825625"/>
            <a:ext cx="2586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mn-cs"/>
              </a:rPr>
              <a:t>Attaccanti</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Profili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Abitudini</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90707450"/>
      </p:ext>
    </p:extLst>
  </p:cSld>
  <p:clrMapOvr>
    <a:masterClrMapping/>
  </p:clrMapOvr>
</p:sld>
</file>

<file path=ppt/slides/slide2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415600" y="593367"/>
            <a:ext cx="5479200" cy="763600"/>
          </a:xfrm>
          <a:prstGeom prst="rect">
            <a:avLst/>
          </a:prstGeom>
        </p:spPr>
        <p:txBody>
          <a:bodyPr spcFirstLastPara="1" vert="horz" wrap="square" lIns="121900" tIns="121900" rIns="121900" bIns="121900" rtlCol="0" anchor="t" anchorCtr="0">
            <a:noAutofit/>
          </a:bodyPr>
          <a:lstStyle/>
          <a:p>
            <a:r>
              <a:rPr lang="en-GB" sz="3733" dirty="0"/>
              <a:t>Vulnerabilità individuali </a:t>
            </a:r>
            <a:endParaRPr sz="3733" dirty="0"/>
          </a:p>
        </p:txBody>
      </p:sp>
      <p:sp>
        <p:nvSpPr>
          <p:cNvPr id="131" name="Google Shape;131;p25"/>
          <p:cNvSpPr txBox="1">
            <a:spLocks noGrp="1"/>
          </p:cNvSpPr>
          <p:nvPr>
            <p:ph type="body" idx="1"/>
          </p:nvPr>
        </p:nvSpPr>
        <p:spPr>
          <a:xfrm>
            <a:off x="415600" y="1536633"/>
            <a:ext cx="5479200" cy="4555200"/>
          </a:xfrm>
          <a:prstGeom prst="rect">
            <a:avLst/>
          </a:prstGeom>
        </p:spPr>
        <p:txBody>
          <a:bodyPr spcFirstLastPara="1" vert="horz" wrap="square" lIns="121900" tIns="121900" rIns="121900" bIns="121900" rtlCol="0" anchor="t" anchorCtr="0">
            <a:noAutofit/>
          </a:bodyPr>
          <a:lstStyle/>
          <a:p>
            <a:pPr marL="0" indent="0">
              <a:buNone/>
            </a:pPr>
            <a:r>
              <a:rPr lang="en-GB" sz="2400" dirty="0"/>
              <a:t>Personalità: sentimenti, pensieri e modelli comportamentali relativamente stabili di una persona</a:t>
            </a:r>
            <a:endParaRPr sz="2400" dirty="0"/>
          </a:p>
          <a:p>
            <a:pPr marL="0" indent="0">
              <a:spcBef>
                <a:spcPts val="2133"/>
              </a:spcBef>
              <a:buNone/>
            </a:pPr>
            <a:r>
              <a:rPr lang="en-GB" sz="2400" dirty="0"/>
              <a:t>OCEAN/ FFM/ Big 5</a:t>
            </a:r>
            <a:br>
              <a:rPr lang="en-GB" sz="2400" dirty="0"/>
            </a:br>
            <a:r>
              <a:rPr lang="en-GB" sz="2400" dirty="0"/>
              <a:t>(Costa &amp; McRae, 1990)</a:t>
            </a:r>
            <a:endParaRPr sz="2400" dirty="0"/>
          </a:p>
          <a:p>
            <a:pPr marL="0" indent="0">
              <a:spcBef>
                <a:spcPts val="2133"/>
              </a:spcBef>
              <a:buNone/>
            </a:pPr>
            <a:r>
              <a:rPr lang="en-GB" sz="2400" dirty="0"/>
              <a:t>Le donne hanno punteggi più alti in N e A</a:t>
            </a:r>
            <a:endParaRPr sz="2400" dirty="0"/>
          </a:p>
          <a:p>
            <a:pPr marL="0" indent="0">
              <a:spcBef>
                <a:spcPts val="2133"/>
              </a:spcBef>
              <a:buNone/>
            </a:pPr>
            <a:r>
              <a:rPr lang="en-GB" sz="2400" dirty="0"/>
              <a:t>Differenze maggiori nelle culture egualitarie</a:t>
            </a:r>
            <a:endParaRPr sz="2400" dirty="0"/>
          </a:p>
          <a:p>
            <a:pPr marL="0" indent="0">
              <a:spcBef>
                <a:spcPts val="2133"/>
              </a:spcBef>
              <a:spcAft>
                <a:spcPts val="2133"/>
              </a:spcAft>
              <a:buNone/>
            </a:pPr>
            <a:endParaRPr sz="2400" dirty="0"/>
          </a:p>
        </p:txBody>
      </p:sp>
      <p:pic>
        <p:nvPicPr>
          <p:cNvPr id="132" name="Google Shape;13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50645" y="68101"/>
            <a:ext cx="5902376" cy="6857999"/>
          </a:xfrm>
          <a:prstGeom prst="rect">
            <a:avLst/>
          </a:prstGeom>
          <a:noFill/>
          <a:ln>
            <a:noFill/>
          </a:ln>
        </p:spPr>
      </p:pic>
    </p:spTree>
    <p:extLst>
      <p:ext uri="{BB962C8B-B14F-4D97-AF65-F5344CB8AC3E}">
        <p14:creationId xmlns:p14="http://schemas.microsoft.com/office/powerpoint/2010/main" val="1795418608"/>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181" y="243468"/>
            <a:ext cx="6122830" cy="4830337"/>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147415"/>
            <a:ext cx="6054298" cy="3926390"/>
          </a:xfrm>
          <a:prstGeom prst="rect">
            <a:avLst/>
          </a:prstGeom>
        </p:spPr>
      </p:pic>
      <p:sp>
        <p:nvSpPr>
          <p:cNvPr id="2" name="Foliennummernplatzhalter 1">
            <a:extLst>
              <a:ext uri="{FF2B5EF4-FFF2-40B4-BE49-F238E27FC236}">
                <a16:creationId xmlns:a16="http://schemas.microsoft.com/office/drawing/2014/main" id="{58A3DE26-E825-72FB-892C-3C77BC961297}"/>
              </a:ext>
            </a:extLst>
          </p:cNvPr>
          <p:cNvSpPr>
            <a:spLocks noGrp="1"/>
          </p:cNvSpPr>
          <p:nvPr>
            <p:ph type="sldNum" sz="quarter" idx="12"/>
          </p:nvPr>
        </p:nvSpPr>
        <p:spPr/>
        <p:txBody>
          <a:bodyPr/>
          <a:lstStyle/>
          <a:p>
            <a:fld id="{79D199B6-069C-4494-B074-391AD1ED88E0}" type="slidenum">
              <a:rPr lang="de-DE" smtClean="0"/>
              <a:t>28</a:t>
            </a:fld>
            <a:endParaRPr lang="de-DE"/>
          </a:p>
        </p:txBody>
      </p:sp>
    </p:spTree>
    <p:extLst>
      <p:ext uri="{BB962C8B-B14F-4D97-AF65-F5344CB8AC3E}">
        <p14:creationId xmlns:p14="http://schemas.microsoft.com/office/powerpoint/2010/main" val="184385117"/>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30C68B-567D-4492-AE1C-B0213CBCC6A5}"/>
              </a:ext>
            </a:extLst>
          </p:cNvPr>
          <p:cNvPicPr>
            <a:picLocks noChangeAspect="1"/>
          </p:cNvPicPr>
          <p:nvPr/>
        </p:nvPicPr>
        <p:blipFill>
          <a:blip r:embed="rId2"/>
          <a:stretch>
            <a:fillRect/>
          </a:stretch>
        </p:blipFill>
        <p:spPr>
          <a:xfrm>
            <a:off x="559768" y="243933"/>
            <a:ext cx="6143625" cy="2400300"/>
          </a:xfrm>
          <a:prstGeom prst="rect">
            <a:avLst/>
          </a:prstGeom>
        </p:spPr>
      </p:pic>
      <p:pic>
        <p:nvPicPr>
          <p:cNvPr id="5" name="Grafik 4">
            <a:extLst>
              <a:ext uri="{FF2B5EF4-FFF2-40B4-BE49-F238E27FC236}">
                <a16:creationId xmlns:a16="http://schemas.microsoft.com/office/drawing/2014/main" id="{80067170-CDDD-432B-9FFB-DDA7FFC48425}"/>
              </a:ext>
            </a:extLst>
          </p:cNvPr>
          <p:cNvPicPr>
            <a:picLocks noChangeAspect="1"/>
          </p:cNvPicPr>
          <p:nvPr/>
        </p:nvPicPr>
        <p:blipFill>
          <a:blip r:embed="rId3"/>
          <a:stretch>
            <a:fillRect/>
          </a:stretch>
        </p:blipFill>
        <p:spPr>
          <a:xfrm>
            <a:off x="467304" y="3148012"/>
            <a:ext cx="6105525" cy="1704975"/>
          </a:xfrm>
          <a:prstGeom prst="rect">
            <a:avLst/>
          </a:prstGeom>
        </p:spPr>
      </p:pic>
      <p:pic>
        <p:nvPicPr>
          <p:cNvPr id="6" name="Grafik 5">
            <a:extLst>
              <a:ext uri="{FF2B5EF4-FFF2-40B4-BE49-F238E27FC236}">
                <a16:creationId xmlns:a16="http://schemas.microsoft.com/office/drawing/2014/main" id="{F6150E91-6022-47DB-827F-78B36864B8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244" y="1909130"/>
            <a:ext cx="5165570" cy="1394247"/>
          </a:xfrm>
          <a:prstGeom prst="rect">
            <a:avLst/>
          </a:prstGeom>
        </p:spPr>
      </p:pic>
      <p:pic>
        <p:nvPicPr>
          <p:cNvPr id="7" name="Grafik 6">
            <a:extLst>
              <a:ext uri="{FF2B5EF4-FFF2-40B4-BE49-F238E27FC236}">
                <a16:creationId xmlns:a16="http://schemas.microsoft.com/office/drawing/2014/main" id="{AAD5F4E4-5D65-48E6-B854-9357AFEE112D}"/>
              </a:ext>
            </a:extLst>
          </p:cNvPr>
          <p:cNvPicPr>
            <a:picLocks noChangeAspect="1"/>
          </p:cNvPicPr>
          <p:nvPr/>
        </p:nvPicPr>
        <p:blipFill>
          <a:blip r:embed="rId5"/>
          <a:stretch>
            <a:fillRect/>
          </a:stretch>
        </p:blipFill>
        <p:spPr>
          <a:xfrm>
            <a:off x="5586064" y="5356767"/>
            <a:ext cx="6381750" cy="1257300"/>
          </a:xfrm>
          <a:prstGeom prst="rect">
            <a:avLst/>
          </a:prstGeom>
        </p:spPr>
      </p:pic>
      <p:sp>
        <p:nvSpPr>
          <p:cNvPr id="2" name="Foliennummernplatzhalter 1">
            <a:extLst>
              <a:ext uri="{FF2B5EF4-FFF2-40B4-BE49-F238E27FC236}">
                <a16:creationId xmlns:a16="http://schemas.microsoft.com/office/drawing/2014/main" id="{49C0E536-19D3-9928-4C77-D5C2EA73ED24}"/>
              </a:ext>
            </a:extLst>
          </p:cNvPr>
          <p:cNvSpPr>
            <a:spLocks noGrp="1"/>
          </p:cNvSpPr>
          <p:nvPr>
            <p:ph type="sldNum" sz="quarter" idx="12"/>
          </p:nvPr>
        </p:nvSpPr>
        <p:spPr/>
        <p:txBody>
          <a:bodyPr/>
          <a:lstStyle/>
          <a:p>
            <a:fld id="{79D199B6-069C-4494-B074-391AD1ED88E0}" type="slidenum">
              <a:rPr lang="de-DE" smtClean="0"/>
              <a:t>29</a:t>
            </a:fld>
            <a:endParaRPr lang="de-DE"/>
          </a:p>
        </p:txBody>
      </p:sp>
    </p:spTree>
    <p:extLst>
      <p:ext uri="{BB962C8B-B14F-4D97-AF65-F5344CB8AC3E}">
        <p14:creationId xmlns:p14="http://schemas.microsoft.com/office/powerpoint/2010/main" val="4084952365"/>
      </p:ext>
    </p:extLst>
  </p:cSld>
  <p:clrMapOvr>
    <a:masterClrMapping/>
  </p:clrMapOvr>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s profile with a robot head&#10;&#10;Description automatically generated">
            <a:extLst>
              <a:ext uri="{FF2B5EF4-FFF2-40B4-BE49-F238E27FC236}">
                <a16:creationId xmlns:a16="http://schemas.microsoft.com/office/drawing/2014/main" id="{23CE3AA3-E4BC-9FA6-354F-D7C3A63B27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0"/>
            <a:ext cx="7184570" cy="6857990"/>
          </a:xfrm>
          <a:prstGeom prst="rect">
            <a:avLst/>
          </a:prstGeom>
        </p:spPr>
      </p:pic>
      <p:sp>
        <p:nvSpPr>
          <p:cNvPr id="2" name="Title 1">
            <a:extLst>
              <a:ext uri="{FF2B5EF4-FFF2-40B4-BE49-F238E27FC236}">
                <a16:creationId xmlns:a16="http://schemas.microsoft.com/office/drawing/2014/main" id="{2FB2065C-4832-6B84-C53E-733EAA5D7DA3}"/>
              </a:ext>
            </a:extLst>
          </p:cNvPr>
          <p:cNvSpPr>
            <a:spLocks noGrp="1"/>
          </p:cNvSpPr>
          <p:nvPr>
            <p:ph type="title"/>
          </p:nvPr>
        </p:nvSpPr>
        <p:spPr>
          <a:xfrm>
            <a:off x="7531610" y="365125"/>
            <a:ext cx="3822189" cy="1899912"/>
          </a:xfrm>
        </p:spPr>
        <p:txBody>
          <a:bodyPr>
            <a:normAutofit/>
          </a:bodyPr>
          <a:lstStyle/>
          <a:p>
            <a:r>
              <a:rPr lang="nb-NO" sz="4000"/>
              <a:t>Ordine del giorno	</a:t>
            </a:r>
            <a:endParaRPr lang="en-GB" sz="4000"/>
          </a:p>
        </p:txBody>
      </p:sp>
      <p:sp>
        <p:nvSpPr>
          <p:cNvPr id="3" name="Content Placeholder 2">
            <a:extLst>
              <a:ext uri="{FF2B5EF4-FFF2-40B4-BE49-F238E27FC236}">
                <a16:creationId xmlns:a16="http://schemas.microsoft.com/office/drawing/2014/main" id="{AF4FF964-9861-E373-FD22-ED29DD5DD3F3}"/>
              </a:ext>
            </a:extLst>
          </p:cNvPr>
          <p:cNvSpPr>
            <a:spLocks noGrp="1"/>
          </p:cNvSpPr>
          <p:nvPr>
            <p:ph idx="1"/>
          </p:nvPr>
        </p:nvSpPr>
        <p:spPr>
          <a:xfrm>
            <a:off x="7531610" y="2434201"/>
            <a:ext cx="3822189" cy="3742762"/>
          </a:xfrm>
        </p:spPr>
        <p:txBody>
          <a:bodyPr>
            <a:normAutofit/>
          </a:bodyPr>
          <a:lstStyle/>
          <a:p>
            <a:r>
              <a:rPr lang="nb-NO" sz="2000" dirty="0"/>
              <a:t>Definizioni</a:t>
            </a:r>
          </a:p>
          <a:p>
            <a:pPr lvl="1"/>
            <a:r>
              <a:rPr lang="nb-NO" sz="2000" dirty="0"/>
              <a:t>Comportamento, personalità, ingegneria sociale</a:t>
            </a:r>
            <a:r>
              <a:rPr lang="en-GB" sz="2000" dirty="0"/>
              <a:t>, processi cognitivi</a:t>
            </a:r>
          </a:p>
          <a:p>
            <a:r>
              <a:rPr lang="en-GB" sz="2000" b="1" dirty="0"/>
              <a:t>Aspetti individuali</a:t>
            </a:r>
          </a:p>
          <a:p>
            <a:r>
              <a:rPr lang="en-GB" sz="2000" dirty="0"/>
              <a:t>Ricerca e teorie</a:t>
            </a:r>
            <a:endParaRPr lang="nb-NO" sz="2000" dirty="0"/>
          </a:p>
          <a:p>
            <a:r>
              <a:rPr lang="en-GB" sz="2000" dirty="0"/>
              <a:t>Esempi pratici</a:t>
            </a:r>
          </a:p>
        </p:txBody>
      </p:sp>
      <p:grpSp>
        <p:nvGrpSpPr>
          <p:cNvPr id="6" name="Group 5">
            <a:extLst>
              <a:ext uri="{FF2B5EF4-FFF2-40B4-BE49-F238E27FC236}">
                <a16:creationId xmlns:a16="http://schemas.microsoft.com/office/drawing/2014/main" id="{CAAD96E8-94BE-58F0-CE94-ED9D1847978B}"/>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EC32996E-54F0-56A7-B009-357BA4C42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6464D2E-2789-6332-19BB-F1A69B898D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474445"/>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5A6FB-3D5A-3866-CE3E-A4C55D13CA95}"/>
              </a:ext>
            </a:extLst>
          </p:cNvPr>
          <p:cNvPicPr>
            <a:picLocks noChangeAspect="1"/>
          </p:cNvPicPr>
          <p:nvPr/>
        </p:nvPicPr>
        <p:blipFill>
          <a:blip r:embed="rId2">
            <a:alphaModFix amt="50000"/>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1EF95F-8D2F-6D8A-0EFD-998F33346A1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t>Processi cognitivi</a:t>
            </a:r>
          </a:p>
        </p:txBody>
      </p:sp>
      <p:sp>
        <p:nvSpPr>
          <p:cNvPr id="5" name="Text Placeholder 4">
            <a:extLst>
              <a:ext uri="{FF2B5EF4-FFF2-40B4-BE49-F238E27FC236}">
                <a16:creationId xmlns:a16="http://schemas.microsoft.com/office/drawing/2014/main" id="{2620B1F3-2502-C113-46D2-89E13D49467A}"/>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grpSp>
        <p:nvGrpSpPr>
          <p:cNvPr id="3" name="Group 2">
            <a:extLst>
              <a:ext uri="{FF2B5EF4-FFF2-40B4-BE49-F238E27FC236}">
                <a16:creationId xmlns:a16="http://schemas.microsoft.com/office/drawing/2014/main" id="{1378E420-3D9C-C0CE-D74C-5C166882F210}"/>
              </a:ext>
            </a:extLst>
          </p:cNvPr>
          <p:cNvGrpSpPr/>
          <p:nvPr/>
        </p:nvGrpSpPr>
        <p:grpSpPr>
          <a:xfrm>
            <a:off x="9144001" y="6328784"/>
            <a:ext cx="2159928" cy="401298"/>
            <a:chOff x="5179092" y="5483822"/>
            <a:chExt cx="3294001" cy="612000"/>
          </a:xfrm>
        </p:grpSpPr>
        <p:pic>
          <p:nvPicPr>
            <p:cNvPr id="7" name="Picture 6">
              <a:extLst>
                <a:ext uri="{FF2B5EF4-FFF2-40B4-BE49-F238E27FC236}">
                  <a16:creationId xmlns:a16="http://schemas.microsoft.com/office/drawing/2014/main" id="{3E3B62E0-8C3D-E96D-0342-1E6FB220FD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481F06C-5625-DEE6-0485-76BD270E8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85071199"/>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F047E-D43F-4488-B623-B6B05B8999D3}"/>
              </a:ext>
            </a:extLst>
          </p:cNvPr>
          <p:cNvSpPr txBox="1"/>
          <p:nvPr/>
        </p:nvSpPr>
        <p:spPr>
          <a:xfrm>
            <a:off x="767290" y="3383121"/>
            <a:ext cx="4408214" cy="2793251"/>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Creare ambienti di apprendimento</a:t>
            </a:r>
          </a:p>
        </p:txBody>
      </p:sp>
      <p:pic>
        <p:nvPicPr>
          <p:cNvPr id="2" name="Bilde 1"/>
          <p:cNvPicPr>
            <a:picLocks noChangeAspect="1"/>
          </p:cNvPicPr>
          <p:nvPr/>
        </p:nvPicPr>
        <p:blipFill>
          <a:blip r:embed="rId2"/>
          <a:stretch>
            <a:fillRect/>
          </a:stretch>
        </p:blipFill>
        <p:spPr>
          <a:xfrm>
            <a:off x="5842000" y="-1140"/>
            <a:ext cx="5601601" cy="6777860"/>
          </a:xfrm>
          <a:prstGeom prst="rect">
            <a:avLst/>
          </a:prstGeom>
        </p:spPr>
      </p:pic>
    </p:spTree>
    <p:extLst>
      <p:ext uri="{BB962C8B-B14F-4D97-AF65-F5344CB8AC3E}">
        <p14:creationId xmlns:p14="http://schemas.microsoft.com/office/powerpoint/2010/main" val="42961572"/>
      </p:ext>
    </p:extLst>
  </p:cSld>
  <p:clrMapOvr>
    <a:masterClrMapping/>
  </p:clrMapOvr>
</p:sld>
</file>

<file path=ppt/slides/slide32.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83D8D-4AB7-20D6-6210-240E4BF874B2}"/>
              </a:ext>
            </a:extLst>
          </p:cNvPr>
          <p:cNvPicPr>
            <a:picLocks noChangeAspect="1"/>
          </p:cNvPicPr>
          <p:nvPr/>
        </p:nvPicPr>
        <p:blipFill>
          <a:blip r:embed="rId3"/>
          <a:stretch>
            <a:fillRect/>
          </a:stretch>
        </p:blipFill>
        <p:spPr>
          <a:xfrm>
            <a:off x="365772" y="933435"/>
            <a:ext cx="11430000" cy="5334000"/>
          </a:xfrm>
          <a:prstGeom prst="rect">
            <a:avLst/>
          </a:prstGeom>
        </p:spPr>
      </p:pic>
      <p:pic>
        <p:nvPicPr>
          <p:cNvPr id="4" name="Bil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5989" y="159132"/>
            <a:ext cx="5216011" cy="5936868"/>
          </a:xfrm>
          <a:prstGeom prst="rect">
            <a:avLst/>
          </a:prstGeom>
        </p:spPr>
      </p:pic>
      <p:pic>
        <p:nvPicPr>
          <p:cNvPr id="8" name="Bilde 2">
            <a:extLst>
              <a:ext uri="{FF2B5EF4-FFF2-40B4-BE49-F238E27FC236}">
                <a16:creationId xmlns:a16="http://schemas.microsoft.com/office/drawing/2014/main" id="{CB04CCFF-4E63-57A0-14EF-E7FA6958D0E7}"/>
              </a:ext>
            </a:extLst>
          </p:cNvPr>
          <p:cNvPicPr>
            <a:picLocks noChangeAspect="1"/>
          </p:cNvPicPr>
          <p:nvPr/>
        </p:nvPicPr>
        <p:blipFill>
          <a:blip r:embed="rId5"/>
          <a:stretch>
            <a:fillRect/>
          </a:stretch>
        </p:blipFill>
        <p:spPr>
          <a:xfrm>
            <a:off x="0" y="2212761"/>
            <a:ext cx="3345157" cy="3093968"/>
          </a:xfrm>
          <a:prstGeom prst="rect">
            <a:avLst/>
          </a:prstGeom>
        </p:spPr>
      </p:pic>
      <p:pic>
        <p:nvPicPr>
          <p:cNvPr id="40" name="Bilde 2"/>
          <p:cNvPicPr>
            <a:picLocks noChangeAspect="1"/>
          </p:cNvPicPr>
          <p:nvPr/>
        </p:nvPicPr>
        <p:blipFill>
          <a:blip r:embed="rId5"/>
          <a:stretch>
            <a:fillRect/>
          </a:stretch>
        </p:blipFill>
        <p:spPr>
          <a:xfrm>
            <a:off x="3234604" y="2212761"/>
            <a:ext cx="3345157" cy="3093968"/>
          </a:xfrm>
          <a:prstGeom prst="rect">
            <a:avLst/>
          </a:prstGeom>
        </p:spPr>
      </p:pic>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7FBD52E2-BB70-8EFA-C89D-8C30FA8149DD}"/>
                  </a:ext>
                </a:extLst>
              </p14:cNvPr>
              <p14:cNvContentPartPr/>
              <p14:nvPr/>
            </p14:nvContentPartPr>
            <p14:xfrm>
              <a:off x="4208081" y="3614103"/>
              <a:ext cx="438480" cy="10080"/>
            </p14:xfrm>
          </p:contentPart>
        </mc:Choice>
        <mc:Fallback>
          <p:pic>
            <p:nvPicPr>
              <p:cNvPr id="41" name="Ink 40">
                <a:extLst>
                  <a:ext uri="{FF2B5EF4-FFF2-40B4-BE49-F238E27FC236}">
                    <a16:creationId xmlns:a16="http://schemas.microsoft.com/office/drawing/2014/main" id="{7FBD52E2-BB70-8EFA-C89D-8C30FA8149DD}"/>
                  </a:ext>
                </a:extLst>
              </p:cNvPr>
              <p:cNvPicPr/>
              <p:nvPr/>
            </p:nvPicPr>
            <p:blipFill>
              <a:blip r:embed="rId9"/>
              <a:stretch>
                <a:fillRect/>
              </a:stretch>
            </p:blipFill>
            <p:spPr>
              <a:xfrm>
                <a:off x="4172081" y="3578103"/>
                <a:ext cx="510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582BAFD6-5565-2F6E-466E-064FC97FCA7F}"/>
                  </a:ext>
                </a:extLst>
              </p14:cNvPr>
              <p14:cNvContentPartPr/>
              <p14:nvPr/>
            </p14:nvContentPartPr>
            <p14:xfrm>
              <a:off x="4189001" y="3614103"/>
              <a:ext cx="720" cy="743760"/>
            </p14:xfrm>
          </p:contentPart>
        </mc:Choice>
        <mc:Fallback>
          <p:pic>
            <p:nvPicPr>
              <p:cNvPr id="42" name="Ink 41">
                <a:extLst>
                  <a:ext uri="{FF2B5EF4-FFF2-40B4-BE49-F238E27FC236}">
                    <a16:creationId xmlns:a16="http://schemas.microsoft.com/office/drawing/2014/main" id="{582BAFD6-5565-2F6E-466E-064FC97FCA7F}"/>
                  </a:ext>
                </a:extLst>
              </p:cNvPr>
              <p:cNvPicPr/>
              <p:nvPr/>
            </p:nvPicPr>
            <p:blipFill>
              <a:blip r:embed="rId11"/>
              <a:stretch>
                <a:fillRect/>
              </a:stretch>
            </p:blipFill>
            <p:spPr>
              <a:xfrm>
                <a:off x="4117001" y="3578103"/>
                <a:ext cx="144000" cy="81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725F005E-BC4F-3F9D-85F1-DFFDA77BCDDE}"/>
                  </a:ext>
                </a:extLst>
              </p14:cNvPr>
              <p14:cNvContentPartPr/>
              <p14:nvPr/>
            </p14:nvContentPartPr>
            <p14:xfrm>
              <a:off x="5474921" y="3614103"/>
              <a:ext cx="419400" cy="10080"/>
            </p14:xfrm>
          </p:contentPart>
        </mc:Choice>
        <mc:Fallback>
          <p:pic>
            <p:nvPicPr>
              <p:cNvPr id="43" name="Ink 42">
                <a:extLst>
                  <a:ext uri="{FF2B5EF4-FFF2-40B4-BE49-F238E27FC236}">
                    <a16:creationId xmlns:a16="http://schemas.microsoft.com/office/drawing/2014/main" id="{725F005E-BC4F-3F9D-85F1-DFFDA77BCDDE}"/>
                  </a:ext>
                </a:extLst>
              </p:cNvPr>
              <p:cNvPicPr/>
              <p:nvPr/>
            </p:nvPicPr>
            <p:blipFill>
              <a:blip r:embed="rId13"/>
              <a:stretch>
                <a:fillRect/>
              </a:stretch>
            </p:blipFill>
            <p:spPr>
              <a:xfrm>
                <a:off x="5438921" y="3578103"/>
                <a:ext cx="491040" cy="81720"/>
              </a:xfrm>
              <a:prstGeom prst="rect">
                <a:avLst/>
              </a:prstGeom>
            </p:spPr>
          </p:pic>
        </mc:Fallback>
      </mc:AlternateContent>
      <p:grpSp>
        <p:nvGrpSpPr>
          <p:cNvPr id="44" name="Group 43">
            <a:extLst>
              <a:ext uri="{FF2B5EF4-FFF2-40B4-BE49-F238E27FC236}">
                <a16:creationId xmlns:a16="http://schemas.microsoft.com/office/drawing/2014/main" id="{E53AEC30-8BF7-D451-8D03-3A9786315832}"/>
              </a:ext>
            </a:extLst>
          </p:cNvPr>
          <p:cNvGrpSpPr/>
          <p:nvPr/>
        </p:nvGrpSpPr>
        <p:grpSpPr>
          <a:xfrm>
            <a:off x="4198361" y="3242583"/>
            <a:ext cx="1743120" cy="1124280"/>
            <a:chOff x="1609575" y="2857035"/>
            <a:chExt cx="1743120" cy="1124280"/>
          </a:xfrm>
        </p:grpSpPr>
        <mc:AlternateContent xmlns:mc="http://schemas.openxmlformats.org/markup-compatibility/2006" xmlns:p14="http://schemas.microsoft.com/office/powerpoint/2010/main">
          <mc:Choice Requires="p14">
            <p:contentPart p14:bwMode="auto" r:id="rId14">
              <p14:nvContentPartPr>
                <p14:cNvPr id="45" name="Ink 44">
                  <a:extLst>
                    <a:ext uri="{FF2B5EF4-FFF2-40B4-BE49-F238E27FC236}">
                      <a16:creationId xmlns:a16="http://schemas.microsoft.com/office/drawing/2014/main" id="{3FB5EF22-DF8E-FE8E-7CE8-8933DEE59B27}"/>
                    </a:ext>
                  </a:extLst>
                </p14:cNvPr>
                <p14:cNvContentPartPr/>
                <p14:nvPr/>
              </p14:nvContentPartPr>
              <p14:xfrm>
                <a:off x="1609575" y="3971235"/>
                <a:ext cx="1734480" cy="10080"/>
              </p14:xfrm>
            </p:contentPart>
          </mc:Choice>
          <mc:Fallback>
            <p:pic>
              <p:nvPicPr>
                <p:cNvPr id="45" name="Ink 44">
                  <a:extLst>
                    <a:ext uri="{FF2B5EF4-FFF2-40B4-BE49-F238E27FC236}">
                      <a16:creationId xmlns:a16="http://schemas.microsoft.com/office/drawing/2014/main" id="{3FB5EF22-DF8E-FE8E-7CE8-8933DEE59B27}"/>
                    </a:ext>
                  </a:extLst>
                </p:cNvPr>
                <p:cNvPicPr/>
                <p:nvPr/>
              </p:nvPicPr>
              <p:blipFill>
                <a:blip r:embed="rId15"/>
                <a:stretch>
                  <a:fillRect/>
                </a:stretch>
              </p:blipFill>
              <p:spPr>
                <a:xfrm>
                  <a:off x="1573575" y="3935595"/>
                  <a:ext cx="18061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6" name="Ink 45">
                  <a:extLst>
                    <a:ext uri="{FF2B5EF4-FFF2-40B4-BE49-F238E27FC236}">
                      <a16:creationId xmlns:a16="http://schemas.microsoft.com/office/drawing/2014/main" id="{0D9C8FF9-E138-E25B-A64A-CEA39E00050B}"/>
                    </a:ext>
                  </a:extLst>
                </p14:cNvPr>
                <p14:cNvContentPartPr/>
                <p14:nvPr/>
              </p14:nvContentPartPr>
              <p14:xfrm>
                <a:off x="3304095" y="3238275"/>
                <a:ext cx="48600" cy="666720"/>
              </p14:xfrm>
            </p:contentPart>
          </mc:Choice>
          <mc:Fallback>
            <p:pic>
              <p:nvPicPr>
                <p:cNvPr id="46" name="Ink 45">
                  <a:extLst>
                    <a:ext uri="{FF2B5EF4-FFF2-40B4-BE49-F238E27FC236}">
                      <a16:creationId xmlns:a16="http://schemas.microsoft.com/office/drawing/2014/main" id="{0D9C8FF9-E138-E25B-A64A-CEA39E00050B}"/>
                    </a:ext>
                  </a:extLst>
                </p:cNvPr>
                <p:cNvPicPr/>
                <p:nvPr/>
              </p:nvPicPr>
              <p:blipFill>
                <a:blip r:embed="rId17"/>
                <a:stretch>
                  <a:fillRect/>
                </a:stretch>
              </p:blipFill>
              <p:spPr>
                <a:xfrm>
                  <a:off x="3268095" y="3202635"/>
                  <a:ext cx="12024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7" name="Ink 46">
                  <a:extLst>
                    <a:ext uri="{FF2B5EF4-FFF2-40B4-BE49-F238E27FC236}">
                      <a16:creationId xmlns:a16="http://schemas.microsoft.com/office/drawing/2014/main" id="{B0A3E3AB-85F9-34E1-4ADA-78F374D4FD9B}"/>
                    </a:ext>
                  </a:extLst>
                </p14:cNvPr>
                <p14:cNvContentPartPr/>
                <p14:nvPr/>
              </p14:nvContentPartPr>
              <p14:xfrm>
                <a:off x="2453415" y="2868555"/>
                <a:ext cx="432720" cy="370440"/>
              </p14:xfrm>
            </p:contentPart>
          </mc:Choice>
          <mc:Fallback>
            <p:pic>
              <p:nvPicPr>
                <p:cNvPr id="47" name="Ink 46">
                  <a:extLst>
                    <a:ext uri="{FF2B5EF4-FFF2-40B4-BE49-F238E27FC236}">
                      <a16:creationId xmlns:a16="http://schemas.microsoft.com/office/drawing/2014/main" id="{B0A3E3AB-85F9-34E1-4ADA-78F374D4FD9B}"/>
                    </a:ext>
                  </a:extLst>
                </p:cNvPr>
                <p:cNvPicPr/>
                <p:nvPr/>
              </p:nvPicPr>
              <p:blipFill>
                <a:blip r:embed="rId19"/>
                <a:stretch>
                  <a:fillRect/>
                </a:stretch>
              </p:blipFill>
              <p:spPr>
                <a:xfrm>
                  <a:off x="2417775" y="2832555"/>
                  <a:ext cx="50436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168AEA32-FE59-D3B7-377F-F02D5B1D0CA7}"/>
                    </a:ext>
                  </a:extLst>
                </p14:cNvPr>
                <p14:cNvContentPartPr/>
                <p14:nvPr/>
              </p14:nvContentPartPr>
              <p14:xfrm>
                <a:off x="2099175" y="2857035"/>
                <a:ext cx="339120" cy="353880"/>
              </p14:xfrm>
            </p:contentPart>
          </mc:Choice>
          <mc:Fallback>
            <p:pic>
              <p:nvPicPr>
                <p:cNvPr id="48" name="Ink 47">
                  <a:extLst>
                    <a:ext uri="{FF2B5EF4-FFF2-40B4-BE49-F238E27FC236}">
                      <a16:creationId xmlns:a16="http://schemas.microsoft.com/office/drawing/2014/main" id="{168AEA32-FE59-D3B7-377F-F02D5B1D0CA7}"/>
                    </a:ext>
                  </a:extLst>
                </p:cNvPr>
                <p:cNvPicPr/>
                <p:nvPr/>
              </p:nvPicPr>
              <p:blipFill>
                <a:blip r:embed="rId21"/>
                <a:stretch>
                  <a:fillRect/>
                </a:stretch>
              </p:blipFill>
              <p:spPr>
                <a:xfrm>
                  <a:off x="2063535" y="2821395"/>
                  <a:ext cx="410760" cy="425520"/>
                </a:xfrm>
                <a:prstGeom prst="rect">
                  <a:avLst/>
                </a:prstGeom>
              </p:spPr>
            </p:pic>
          </mc:Fallback>
        </mc:AlternateContent>
      </p:grpSp>
      <p:sp>
        <p:nvSpPr>
          <p:cNvPr id="49" name="Oval 48">
            <a:extLst>
              <a:ext uri="{FF2B5EF4-FFF2-40B4-BE49-F238E27FC236}">
                <a16:creationId xmlns:a16="http://schemas.microsoft.com/office/drawing/2014/main" id="{438913F8-007C-43D3-63A8-0A10D3D70911}"/>
              </a:ext>
            </a:extLst>
          </p:cNvPr>
          <p:cNvSpPr/>
          <p:nvPr/>
        </p:nvSpPr>
        <p:spPr>
          <a:xfrm>
            <a:off x="6975989" y="4495800"/>
            <a:ext cx="1615561" cy="16002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52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heel(1)">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32223" y="91637"/>
            <a:ext cx="1058224" cy="1058224"/>
          </a:xfrm>
          <a:prstGeom prst="rect">
            <a:avLst/>
          </a:prstGeom>
        </p:spPr>
      </p:pic>
      <p:sp>
        <p:nvSpPr>
          <p:cNvPr id="77" name="Rectangle 76"/>
          <p:cNvSpPr/>
          <p:nvPr/>
        </p:nvSpPr>
        <p:spPr>
          <a:xfrm>
            <a:off x="7701324" y="5680640"/>
            <a:ext cx="2837699"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7720263" y="2571859"/>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4582585" y="1293615"/>
            <a:ext cx="2905188"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7720263" y="1288943"/>
            <a:ext cx="2855140"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1629826" y="1303808"/>
            <a:ext cx="2800553" cy="24517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335" rtl="0" eaLnBrk="1" fontAlgn="auto" latinLnBrk="0" hangingPunct="1">
              <a:lnSpc>
                <a:spcPct val="100000"/>
              </a:lnSpc>
              <a:spcBef>
                <a:spcPts val="0"/>
              </a:spcBef>
              <a:spcAft>
                <a:spcPts val="0"/>
              </a:spcAft>
              <a:buClrTx/>
              <a:buSzTx/>
              <a:buFontTx/>
              <a:buNone/>
              <a:tabLst/>
              <a:defRPr/>
            </a:pPr>
            <a:endParaRPr kumimoji="0" lang="en-US" sz="1792"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2396059"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Contesto:</a:t>
            </a:r>
          </a:p>
        </p:txBody>
      </p:sp>
      <p:sp>
        <p:nvSpPr>
          <p:cNvPr id="30" name="TextBox 29"/>
          <p:cNvSpPr txBox="1"/>
          <p:nvPr/>
        </p:nvSpPr>
        <p:spPr>
          <a:xfrm>
            <a:off x="8491810"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Discussione:</a:t>
            </a:r>
          </a:p>
        </p:txBody>
      </p:sp>
      <p:sp>
        <p:nvSpPr>
          <p:cNvPr id="31" name="TextBox 30"/>
          <p:cNvSpPr txBox="1"/>
          <p:nvPr/>
        </p:nvSpPr>
        <p:spPr>
          <a:xfrm>
            <a:off x="5371242" y="1339893"/>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nb-NO" sz="917"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Risultati</a:t>
            </a:r>
            <a:endPar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8453298" y="2603451"/>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917"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Riferimenti:</a:t>
            </a:r>
          </a:p>
        </p:txBody>
      </p:sp>
      <p:sp>
        <p:nvSpPr>
          <p:cNvPr id="33" name="TextBox 32"/>
          <p:cNvSpPr txBox="1"/>
          <p:nvPr/>
        </p:nvSpPr>
        <p:spPr>
          <a:xfrm>
            <a:off x="8430029" y="5704876"/>
            <a:ext cx="1313799" cy="233462"/>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nb-NO" sz="917" b="1" i="0" u="none" strike="noStrike" kern="1200" cap="none" spc="0" normalizeH="0" baseline="0" noProof="0" dirty="0" err="1">
                <a:ln>
                  <a:noFill/>
                </a:ln>
                <a:solidFill>
                  <a:srgbClr val="FFFFFF"/>
                </a:solidFill>
                <a:effectLst/>
                <a:uLnTx/>
                <a:uFillTx/>
                <a:latin typeface="Calibri"/>
                <a:ea typeface="+mn-ea"/>
                <a:cs typeface="+mn-cs"/>
              </a:rPr>
              <a:t>Contatto</a:t>
            </a:r>
            <a:r>
              <a:rPr kumimoji="0" lang="nb-NO" sz="917" b="1" i="0" u="none" strike="noStrike" kern="1200" cap="none" spc="0" normalizeH="0" baseline="0" noProof="0" dirty="0" err="1">
                <a:ln>
                  <a:noFill/>
                </a:ln>
                <a:solidFill>
                  <a:srgbClr val="FFFFFF"/>
                </a:solidFill>
                <a:effectLst/>
                <a:uLnTx/>
                <a:uFillTx/>
                <a:latin typeface="Calibri"/>
                <a:ea typeface="+mn-ea"/>
                <a:cs typeface="+mn-cs"/>
              </a:rPr>
              <a:t> Dettagli</a:t>
            </a:r>
            <a:r>
              <a:rPr kumimoji="0" lang="nb-NO" sz="917" b="1" i="0" u="none" strike="noStrike" kern="1200" cap="none" spc="0" normalizeH="0" baseline="0" noProof="0" dirty="0">
                <a:ln>
                  <a:noFill/>
                </a:ln>
                <a:solidFill>
                  <a:srgbClr val="FFFFFF"/>
                </a:solidFill>
                <a:effectLst/>
                <a:uLnTx/>
                <a:uFillTx/>
                <a:latin typeface="Calibri"/>
                <a:ea typeface="+mn-ea"/>
                <a:cs typeface="+mn-cs"/>
              </a:rPr>
              <a:t>:</a:t>
            </a:r>
            <a:endParaRPr kumimoji="0" lang="en-US" sz="917" b="1" i="0" u="none" strike="noStrike" kern="1200" cap="none" spc="0" normalizeH="0" baseline="0" noProof="0" dirty="0">
              <a:ln>
                <a:noFill/>
              </a:ln>
              <a:solidFill>
                <a:srgbClr val="FFFFFF"/>
              </a:solidFill>
              <a:effectLst/>
              <a:uLnTx/>
              <a:uFillTx/>
              <a:latin typeface="Calibri"/>
              <a:ea typeface="+mn-ea"/>
              <a:cs typeface="+mn-cs"/>
            </a:endParaRPr>
          </a:p>
        </p:txBody>
      </p:sp>
      <p:sp>
        <p:nvSpPr>
          <p:cNvPr id="57" name="TextBox 56"/>
          <p:cNvSpPr txBox="1"/>
          <p:nvPr/>
        </p:nvSpPr>
        <p:spPr>
          <a:xfrm>
            <a:off x="1624813" y="1587752"/>
            <a:ext cx="2800553" cy="5410135"/>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rapidi sviluppi tecnologici e la definizione del dominio cibernetico come campo di battaglia hanno messo alla prova le capacità cognitive dei suoi operatori. Si sa ancora poco sulle esigenze cognitive e sui profili degli ufficiali della difesa cibernetica. Sebbene gli incidenti cibernetici siano diventati più frequenti negli ultimi tempi, Il ruolo del fattore umano nella difesa informatica manca ancora di un quadro scientifico completo. Il dominio informatico è ora considerato il quarto dominio della guerra, ma si sa ancora poco sulle caratteristiche dei soldati che lo supervisionano. </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È necessario studiare </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determinanti psicologici (ad esempio il processo decisionale) per indagare il fattore umano nelle </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operazioni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 difesa</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informatica </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valutare le prestazioni degli operatori informatici.</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 stile cognitivo indipendente dal campo (FID) si è dimostrato prevalente tra gli individui che svolgono professioni e studi che richiedono capacità di pensiero analitico e competenze tecniche. A differenza degli stili cognitivi dipendenti dal campo (FD), che sono più basati sul contesto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Witkin</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1971), gli individui con un alto FID tendono anche a ottenere punteggi più alti nelle attività di memoria di lavoro e linguistiche. Il FID non è vantaggioso rispetto al FD. Gli stili FID sono più efficienti nella risoluzione di problemi in contesti ambigui come quelli che si presentano nel dominio informatico (Evans, Richardson &amp; Waring, 2013). Ricerche recenti hanno dimostrato che gli individui con un alto FID superano gli individui con FID/FD misto e FD in compiti che coinvolgono impostazioni informatiche (</a:t>
            </a:r>
            <a:r>
              <a:rPr kumimoji="0" lang="en-US" sz="8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Angeli</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2013).</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processi di selezione sono standard nella società odierna. Richiedono molto tempo, ma sono essenziali per reclutare il personale adeguato per lavori specifici (</a:t>
            </a:r>
            <a:r>
              <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Carretero-Dios &amp; Pérez, 2007).  È stato riscontrato che le capacità cognitive sono un forte indicatore per la selezione e le prestazioni lavorative. Il costrutto FID/FD può essere uno strumento utile con validità predittiva ai fini della selezione.  </a:t>
            </a: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 ricerca in questo settore è scarsa e non ha tenuto conto delle differenze di genere. </a:t>
            </a: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È stato riscontrato che i fattori psicologici influenzano le prestazioni nelle operazioni di difesa informatica (Lugo &amp; Sütterlin, 2018)</a:t>
            </a: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 questi risultati non includevano le donne. Le cadette dell'esercito sono state sottoposte a test rispetto ai loro colleghi maschi e alle cadette non tecniche. I fattori psicologici testati includevano stili cognitivi, personalità, strategie di regolazione delle emozioni, autoefficacia e metacognizione. </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TextBox 61"/>
          <p:cNvSpPr txBox="1"/>
          <p:nvPr/>
        </p:nvSpPr>
        <p:spPr>
          <a:xfrm>
            <a:off x="7720263" y="1587163"/>
            <a:ext cx="2855140" cy="949362"/>
          </a:xfrm>
          <a:prstGeom prst="rect">
            <a:avLst/>
          </a:prstGeom>
          <a:noFill/>
          <a:ln w="12700">
            <a:solidFill>
              <a:schemeClr val="bg1"/>
            </a:solidFill>
          </a:ln>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 cadette hanno ottenuto punteggi preoccupanti sui predittori psicologici dei risultati accademici, ma non hanno mostrato differenze rispetto ai loro colleghi maschi in altre misurazioni cognitive. L'ingegneria informatica è considerata una laurea STEM, ma a causa della novità del settore, si sa poco sulle operatrici donne. La ricerca futura dovrà identificare in che modo i fattori utilizzati negli studi precedenti potrebbero influenzare le prestazioni delle donne nell'istruzione e nel settore informatico.</a:t>
            </a:r>
            <a:endParaRPr kumimoji="0" lang="en-GB"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7" name="TextBox 66"/>
          <p:cNvSpPr txBox="1"/>
          <p:nvPr/>
        </p:nvSpPr>
        <p:spPr>
          <a:xfrm>
            <a:off x="7701324" y="6016655"/>
            <a:ext cx="2744219" cy="554511"/>
          </a:xfrm>
          <a:prstGeom prst="rect">
            <a:avLst/>
          </a:prstGeom>
          <a:noFill/>
          <a:ln w="12700">
            <a:solidFill>
              <a:schemeClr val="bg1"/>
            </a:solidFill>
          </a:ln>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Ingrid Trolie Auestad,</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4"/>
              </a:rPr>
              <a:t> ingridtrau@outlook.com</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Ingeborg </a:t>
            </a:r>
            <a:r>
              <a:rPr kumimoji="0" lang="en-US" sz="75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Åse </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Horgen,</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5"/>
              </a:rPr>
              <a:t> ingeborghorgenn@gmail.com</a:t>
            </a:r>
          </a:p>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Ricardo G. Lugo,</a:t>
            </a:r>
            <a:r>
              <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6"/>
              </a:rPr>
              <a:t> Ricardo.Lugo@inn.no</a:t>
            </a: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335" rtl="0" eaLnBrk="1" fontAlgn="auto" latinLnBrk="0" hangingPunct="1">
              <a:lnSpc>
                <a:spcPct val="100000"/>
              </a:lnSpc>
              <a:spcBef>
                <a:spcPts val="0"/>
              </a:spcBef>
              <a:spcAft>
                <a:spcPts val="0"/>
              </a:spcAft>
              <a:buClrTx/>
              <a:buSzTx/>
              <a:buFontTx/>
              <a:buNone/>
              <a:tabLst/>
              <a:defRPr/>
            </a:pPr>
            <a:endParaRPr kumimoji="0" lang="en-US" sz="75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8" name="TextBox 67"/>
          <p:cNvSpPr txBox="1"/>
          <p:nvPr/>
        </p:nvSpPr>
        <p:spPr>
          <a:xfrm>
            <a:off x="4582583" y="486833"/>
            <a:ext cx="3249084" cy="246221"/>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Calibri"/>
              </a:rPr>
              <a:t>Nomi delle persone che hanno partecipato a questo lavoro</a:t>
            </a:r>
          </a:p>
        </p:txBody>
      </p:sp>
      <p:sp>
        <p:nvSpPr>
          <p:cNvPr id="69" name="TextBox 68"/>
          <p:cNvSpPr txBox="1"/>
          <p:nvPr/>
        </p:nvSpPr>
        <p:spPr>
          <a:xfrm>
            <a:off x="2614083" y="214643"/>
            <a:ext cx="7313084" cy="368114"/>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792" b="0" i="0" u="none" strike="noStrike" kern="1200" cap="none" spc="0" normalizeH="0" baseline="0" noProof="0" dirty="0">
                <a:ln>
                  <a:noFill/>
                </a:ln>
                <a:solidFill>
                  <a:prstClr val="white"/>
                </a:solidFill>
                <a:effectLst/>
                <a:uLnTx/>
                <a:uFillTx/>
                <a:latin typeface="Calibri"/>
                <a:ea typeface="+mn-ea"/>
                <a:cs typeface="Calibri"/>
              </a:rPr>
              <a:t>Titolo che descrive semplicemente la natura del lavoro presentato nel poster</a:t>
            </a:r>
          </a:p>
        </p:txBody>
      </p:sp>
      <p:sp>
        <p:nvSpPr>
          <p:cNvPr id="70" name="TextBox 69"/>
          <p:cNvSpPr txBox="1"/>
          <p:nvPr/>
        </p:nvSpPr>
        <p:spPr>
          <a:xfrm>
            <a:off x="4050813" y="659957"/>
            <a:ext cx="4204188" cy="400110"/>
          </a:xfrm>
          <a:prstGeom prst="rect">
            <a:avLst/>
          </a:prstGeom>
          <a:noFill/>
        </p:spPr>
        <p:txBody>
          <a:bodyPr wrap="square" rtlCol="0">
            <a:spAutoFit/>
          </a:bodyPr>
          <a:lstStyle/>
          <a:p>
            <a:pPr marL="0" marR="0" lvl="0" indent="0" algn="l"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Calibri"/>
              </a:rPr>
              <a:t>Informazioni di contatto fornite qui per contattare gli autori di questo lavoro di ricerca</a:t>
            </a:r>
          </a:p>
        </p:txBody>
      </p:sp>
      <p:sp>
        <p:nvSpPr>
          <p:cNvPr id="6" name="TekstSylinder 5"/>
          <p:cNvSpPr txBox="1"/>
          <p:nvPr/>
        </p:nvSpPr>
        <p:spPr>
          <a:xfrm>
            <a:off x="2682040" y="166569"/>
            <a:ext cx="6391776" cy="348300"/>
          </a:xfrm>
          <a:prstGeom prst="rect">
            <a:avLst/>
          </a:prstGeom>
          <a:noFill/>
        </p:spPr>
        <p:txBody>
          <a:bodyPr wrap="square" rtlCol="0">
            <a:spAutoFit/>
          </a:bodyPr>
          <a:lstStyle/>
          <a:p>
            <a:pPr marL="0" marR="0" lvl="0" indent="0" algn="ctr" defTabSz="457335" rtl="0" eaLnBrk="1" fontAlgn="auto" latinLnBrk="0" hangingPunct="1">
              <a:lnSpc>
                <a:spcPct val="107000"/>
              </a:lnSpc>
              <a:spcBef>
                <a:spcPts val="0"/>
              </a:spcBef>
              <a:spcAft>
                <a:spcPts val="167"/>
              </a:spcAft>
              <a:buClrTx/>
              <a:buSzTx/>
              <a:buFontTx/>
              <a:buNone/>
              <a:tabLst/>
              <a:defRPr/>
            </a:pPr>
            <a:r>
              <a:rPr kumimoji="0" lang="en-GB" sz="1667"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Profili cognitivi delle operatrici di difesa informatica</a:t>
            </a:r>
            <a:endParaRPr kumimoji="0" lang="en-GB" sz="1667"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kstSylinder 6"/>
          <p:cNvSpPr txBox="1"/>
          <p:nvPr/>
        </p:nvSpPr>
        <p:spPr>
          <a:xfrm>
            <a:off x="2464146" y="436037"/>
            <a:ext cx="6946567" cy="707886"/>
          </a:xfrm>
          <a:prstGeom prst="rect">
            <a:avLst/>
          </a:prstGeom>
          <a:noFill/>
        </p:spPr>
        <p:txBody>
          <a:bodyPr wrap="square" rtlCol="0">
            <a:spAutoFit/>
          </a:bodyPr>
          <a:lstStyle/>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Ingrid Trolie Auestad &amp; Ingeborg </a:t>
            </a:r>
            <a:r>
              <a:rPr kumimoji="0" lang="en-US" sz="1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Åse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Horgen, Ricardo Lugo,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Università di Scienze Applicate della Norvegia Interna. Norvegia</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Andrea Firth-Clark</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Campus universitario di Football Business</a:t>
            </a: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Benjamin J. Knox, Kirsi Helkala, Øyvind Jøsok,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Accademia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norvegese </a:t>
            </a:r>
            <a:r>
              <a:rPr kumimoji="0" lang="en-US" sz="1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 difesa</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informatica</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Norvegia</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33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Stefan Sütterlin</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Università </a:t>
            </a:r>
            <a:r>
              <a:rPr kumimoji="0" lang="en-US" sz="1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 Østfold</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Ospedale universitario di Oslo</a:t>
            </a:r>
          </a:p>
        </p:txBody>
      </p:sp>
      <p:pic>
        <p:nvPicPr>
          <p:cNvPr id="4" name="Bild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5368" y="159398"/>
            <a:ext cx="1034729" cy="257253"/>
          </a:xfrm>
          <a:prstGeom prst="rect">
            <a:avLst/>
          </a:prstGeom>
        </p:spPr>
      </p:pic>
      <p:sp>
        <p:nvSpPr>
          <p:cNvPr id="5" name="TextBox 4"/>
          <p:cNvSpPr txBox="1"/>
          <p:nvPr/>
        </p:nvSpPr>
        <p:spPr>
          <a:xfrm>
            <a:off x="4425366" y="4132853"/>
            <a:ext cx="3146377" cy="1316451"/>
          </a:xfrm>
          <a:prstGeom prst="rect">
            <a:avLst/>
          </a:prstGeom>
          <a:noFill/>
        </p:spPr>
        <p:txBody>
          <a:bodyPr wrap="square" rtlCol="0">
            <a:spAutoFit/>
          </a:bodyPr>
          <a:lstStyle/>
          <a:p>
            <a:pPr marL="0" marR="0" lvl="0" indent="0" algn="just" defTabSz="457335" rtl="0" eaLnBrk="1" fontAlgn="auto" latinLnBrk="0" hangingPunct="1">
              <a:lnSpc>
                <a:spcPct val="107000"/>
              </a:lnSpc>
              <a:spcBef>
                <a:spcPts val="0"/>
              </a:spcBef>
              <a:spcAft>
                <a:spcPts val="167"/>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 donne ufficiali della difesa informatica differivano dalle donne del gruppo di controllo non tecnico per diversi fattori psicologici. Mostravano livelli più elevati di strategie di regolazione emotiva disadattive, minore assertività e autoefficacia, ma avevano migliori strategie di regolazione metacognitiva (vedi tabella 1).</a:t>
            </a: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335" rtl="0" eaLnBrk="1" fontAlgn="auto" latinLnBrk="0" hangingPunct="1">
              <a:lnSpc>
                <a:spcPct val="100000"/>
              </a:lnSpc>
              <a:spcBef>
                <a:spcPts val="0"/>
              </a:spcBef>
              <a:spcAft>
                <a:spcPts val="0"/>
              </a:spcAft>
              <a:buClrTx/>
              <a:buSzTx/>
              <a:buFontTx/>
              <a:buNone/>
              <a:tabLst/>
              <a:defRPr/>
            </a:pPr>
            <a:endPar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335" rtl="0" eaLnBrk="1" fontAlgn="auto" latinLnBrk="0" hangingPunct="1">
              <a:lnSpc>
                <a:spcPct val="100000"/>
              </a:lnSpc>
              <a:spcBef>
                <a:spcPts val="0"/>
              </a:spcBef>
              <a:spcAft>
                <a:spcPts val="0"/>
              </a:spcAft>
              <a:buClrTx/>
              <a:buSzTx/>
              <a:buFontTx/>
              <a:buNone/>
              <a:tabLst/>
              <a:defRPr/>
            </a:pPr>
            <a:r>
              <a:rPr kumimoji="0" lang="en-GB" sz="8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Rispetto ai cadetti maschi addetti alla difesa informatica, le donne hanno riportato un affetto meno positivo, più ansia e una minore autoefficacia. Le cadette hanno anche riportato una metacognizione inferiore (vedi tabella 2).</a:t>
            </a:r>
            <a:endParaRPr kumimoji="0" lang="en-US" sz="8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7701325" y="2859380"/>
            <a:ext cx="2855140" cy="3668825"/>
          </a:xfrm>
          <a:prstGeom prst="rect">
            <a:avLst/>
          </a:prstGeom>
        </p:spPr>
        <p:txBody>
          <a:bodyPr wrap="square">
            <a:spAutoFit/>
          </a:bodyPr>
          <a:lstStyle/>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Angeli, C. (2013).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Esame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dell'</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degli effetti</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dell'</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di</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campo</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dipendenza–</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 di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dipendenza-indipendenza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sul</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problem-solving</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degli studenti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interazione</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uno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strumento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 modellazione</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computerizzata</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implicazioni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per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progettazione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sistemi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cognitivi</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congiunti</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Computers &amp;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62,</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221-230.</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Carretero-Dios</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 &amp; Pérez, C. (2007). Standard per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sviluppo</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revisione</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degli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studi strumentali: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Considerazioni</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sui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test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selezione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nella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ricerca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psicologica</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Rivista internazionale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 psicologia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clinica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della salute</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7</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Lugo, R.G. &amp; Sütterlin, S. (2018). Predittori di performance nei funzionari della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Comunicazioni in Informatica e Scienze dell'informazione,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en-US" sz="751"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informatica, </a:t>
            </a:r>
            <a:r>
              <a:rPr kumimoji="0" lang="en-US" sz="751"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volume 714.</a:t>
            </a: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endPar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Salgado</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J. F. (2017).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Selezione del personale. Oxford </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Research </a:t>
            </a: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ncyclopedia</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Argomento</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Psicologia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industriale e </a:t>
            </a:r>
            <a:r>
              <a:rPr kumimoji="0" lang="nb-NO" sz="751"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organizzativa </a:t>
            </a:r>
            <a:r>
              <a:rPr kumimoji="0" lang="nb-NO" sz="751"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online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DOI:10.</a:t>
            </a:r>
            <a:r>
              <a:rPr kumimoji="0" lang="nb-NO" sz="751"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1093/acrefore/9780190236557.013.8</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Witkin</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H. A. (1971). </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Manuale per </a:t>
            </a:r>
            <a:r>
              <a:rPr kumimoji="0" lang="nb-NO" sz="751"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i test </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delle figure </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incorporate</a:t>
            </a:r>
            <a:r>
              <a:rPr kumimoji="0" lang="nb-NO" sz="751" b="0" i="1"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457335" rtl="0" eaLnBrk="1" fontAlgn="auto" latinLnBrk="0" hangingPunct="1">
              <a:lnSpc>
                <a:spcPct val="115000"/>
              </a:lnSpc>
              <a:spcBef>
                <a:spcPts val="0"/>
              </a:spcBef>
              <a:spcAft>
                <a:spcPts val="0"/>
              </a:spcAft>
              <a:buClrTx/>
              <a:buSzTx/>
              <a:buFontTx/>
              <a:buNone/>
              <a:tabLst/>
              <a:defRPr/>
            </a:pP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Consulting</a:t>
            </a:r>
            <a:r>
              <a:rPr kumimoji="0" lang="nb-NO" sz="751"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 Psychologists </a:t>
            </a:r>
            <a:r>
              <a:rPr kumimoji="0" lang="nb-NO" sz="751"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Times New Roman" panose="02020603050405020304" pitchFamily="18" charset="0"/>
              </a:rPr>
              <a:t>Press.</a:t>
            </a:r>
            <a:endParaRPr kumimoji="0" lang="nb-NO" sz="667"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3" name="Tabell 2"/>
          <p:cNvGraphicFramePr>
            <a:graphicFrameLocks noGrp="1"/>
          </p:cNvGraphicFramePr>
          <p:nvPr/>
        </p:nvGraphicFramePr>
        <p:xfrm>
          <a:off x="4431632" y="1572778"/>
          <a:ext cx="3213360" cy="2415244"/>
        </p:xfrm>
        <a:graphic>
          <a:graphicData uri="http://schemas.openxmlformats.org/drawingml/2006/table">
            <a:tbl>
              <a:tblPr>
                <a:tableStyleId>{2D5ABB26-0587-4C30-8999-92F81FD0307C}</a:tableStyleId>
              </a:tblPr>
              <a:tblGrid>
                <a:gridCol w="360037">
                  <a:extLst>
                    <a:ext uri="{9D8B030D-6E8A-4147-A177-3AD203B41FA5}">
                      <a16:colId xmlns:a16="http://schemas.microsoft.com/office/drawing/2014/main" val="2210070995"/>
                    </a:ext>
                  </a:extLst>
                </a:gridCol>
                <a:gridCol w="542137">
                  <a:extLst>
                    <a:ext uri="{9D8B030D-6E8A-4147-A177-3AD203B41FA5}">
                      <a16:colId xmlns:a16="http://schemas.microsoft.com/office/drawing/2014/main" val="3105708970"/>
                    </a:ext>
                  </a:extLst>
                </a:gridCol>
                <a:gridCol w="618344">
                  <a:extLst>
                    <a:ext uri="{9D8B030D-6E8A-4147-A177-3AD203B41FA5}">
                      <a16:colId xmlns:a16="http://schemas.microsoft.com/office/drawing/2014/main" val="1461994267"/>
                    </a:ext>
                  </a:extLst>
                </a:gridCol>
                <a:gridCol w="212872">
                  <a:extLst>
                    <a:ext uri="{9D8B030D-6E8A-4147-A177-3AD203B41FA5}">
                      <a16:colId xmlns:a16="http://schemas.microsoft.com/office/drawing/2014/main" val="1836663001"/>
                    </a:ext>
                  </a:extLst>
                </a:gridCol>
                <a:gridCol w="314240">
                  <a:extLst>
                    <a:ext uri="{9D8B030D-6E8A-4147-A177-3AD203B41FA5}">
                      <a16:colId xmlns:a16="http://schemas.microsoft.com/office/drawing/2014/main" val="1180655131"/>
                    </a:ext>
                  </a:extLst>
                </a:gridCol>
                <a:gridCol w="263556">
                  <a:extLst>
                    <a:ext uri="{9D8B030D-6E8A-4147-A177-3AD203B41FA5}">
                      <a16:colId xmlns:a16="http://schemas.microsoft.com/office/drawing/2014/main" val="3941741322"/>
                    </a:ext>
                  </a:extLst>
                </a:gridCol>
                <a:gridCol w="243283">
                  <a:extLst>
                    <a:ext uri="{9D8B030D-6E8A-4147-A177-3AD203B41FA5}">
                      <a16:colId xmlns:a16="http://schemas.microsoft.com/office/drawing/2014/main" val="3177851733"/>
                    </a:ext>
                  </a:extLst>
                </a:gridCol>
                <a:gridCol w="262928">
                  <a:extLst>
                    <a:ext uri="{9D8B030D-6E8A-4147-A177-3AD203B41FA5}">
                      <a16:colId xmlns:a16="http://schemas.microsoft.com/office/drawing/2014/main" val="2145008343"/>
                    </a:ext>
                  </a:extLst>
                </a:gridCol>
                <a:gridCol w="395963">
                  <a:extLst>
                    <a:ext uri="{9D8B030D-6E8A-4147-A177-3AD203B41FA5}">
                      <a16:colId xmlns:a16="http://schemas.microsoft.com/office/drawing/2014/main" val="2239372697"/>
                    </a:ext>
                  </a:extLst>
                </a:gridCol>
              </a:tblGrid>
              <a:tr h="292500">
                <a:tc gridSpan="9">
                  <a:txBody>
                    <a:bodyPr/>
                    <a:lstStyle/>
                    <a:p>
                      <a:pPr algn="ctr" fontAlgn="ctr"/>
                      <a:r>
                        <a:rPr lang="en-GB" sz="800" u="none" strike="noStrike" dirty="0">
                          <a:effectLst/>
                          <a:latin typeface="Times New Roman" panose="02020603050405020304" pitchFamily="18" charset="0"/>
                          <a:cs typeface="Times New Roman" panose="02020603050405020304" pitchFamily="18" charset="0"/>
                        </a:rPr>
                        <a:t>Tabella 1: Test su campioni indipendenti (FIH vs HINN)</a:t>
                      </a:r>
                      <a:endParaRPr lang="en-GB" sz="800" b="1"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1073845"/>
                  </a:ext>
                </a:extLst>
              </a:tr>
              <a:tr h="292500">
                <a:tc>
                  <a:txBody>
                    <a:bodyPr/>
                    <a:lstStyle/>
                    <a:p>
                      <a:pPr algn="ctr" fontAlgn="b"/>
                      <a:r>
                        <a:rPr lang="en-GB" sz="800" u="none" strike="noStrike">
                          <a:effectLst/>
                          <a:latin typeface="Times New Roman" panose="02020603050405020304" pitchFamily="18" charset="0"/>
                          <a:cs typeface="Times New Roman" panose="02020603050405020304" pitchFamily="18" charset="0"/>
                        </a:rPr>
                        <a:t/>
                      </a:r>
                      <a:endParaRPr lang="en-GB" sz="800" b="0" i="0" u="none" strike="noStrike">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FIH</a:t>
                      </a:r>
                      <a:r>
                        <a:rPr lang="en-GB" sz="800" i="1" u="none" strike="noStrike" dirty="0">
                          <a:effectLst/>
                          <a:latin typeface="Times New Roman" panose="02020603050405020304" pitchFamily="18" charset="0"/>
                          <a:cs typeface="Times New Roman" panose="02020603050405020304" pitchFamily="18" charset="0"/>
                        </a:rPr>
                        <a:t>: M (SD)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HINN: </a:t>
                      </a:r>
                      <a:r>
                        <a:rPr lang="en-GB" sz="800" i="1" u="none" strike="noStrike" dirty="0">
                          <a:effectLst/>
                          <a:latin typeface="Times New Roman" panose="02020603050405020304" pitchFamily="18" charset="0"/>
                          <a:cs typeface="Times New Roman" panose="02020603050405020304" pitchFamily="18" charset="0"/>
                        </a:rPr>
                        <a:t>M (SD)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t</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err="1">
                          <a:effectLst/>
                          <a:latin typeface="Times New Roman" panose="02020603050405020304" pitchFamily="18" charset="0"/>
                          <a:cs typeface="Times New Roman" panose="02020603050405020304" pitchFamily="18" charset="0"/>
                        </a:rPr>
                        <a:t>df</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p</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LL</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UL</a:t>
                      </a:r>
                      <a:endParaRPr lang="en-GB" sz="800" b="0" i="1"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Cohen's </a:t>
                      </a:r>
                      <a:r>
                        <a:rPr lang="en-GB" sz="800" i="1" u="none" strike="noStrike" dirty="0">
                          <a:effectLst/>
                          <a:latin typeface="Times New Roman" panose="02020603050405020304" pitchFamily="18" charset="0"/>
                          <a:cs typeface="Times New Roman" panose="02020603050405020304" pitchFamily="18" charset="0"/>
                        </a:rPr>
                        <a:t>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818728221"/>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GEFT</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14,94 (2,39)</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11,35 (4,49)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2,93</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24,089</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0,007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6,12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001521645"/>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RSQ-B</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2,9 (,45)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2,40 (1,07)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1,82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0,078</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1,06</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0,61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1593194"/>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MC-IMS</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1,22 (,13)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1,12 (,13)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2,17</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0,037</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0,19</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452579135"/>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MC-CM</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1,39 (,19)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1,22 (,24)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2,20</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0,035</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0,01</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0,75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518735148"/>
                  </a:ext>
                </a:extLst>
              </a:tr>
              <a:tr h="29250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MC-E</a:t>
                      </a:r>
                      <a:endParaRPr lang="en-GB" sz="800" b="0" i="0" u="none" strike="noStrike" dirty="0">
                        <a:solidFill>
                          <a:srgbClr val="333399"/>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1,48 (,23)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1,28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2,45</a:t>
                      </a:r>
                      <a:endParaRPr lang="en-GB" sz="800" b="0" i="0" u="none" strike="noStrike">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0,020</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0,37</a:t>
                      </a:r>
                      <a:endParaRPr lang="en-GB" sz="800" b="0" i="0" u="none" strike="noStrike" dirty="0">
                        <a:solidFill>
                          <a:srgbClr val="9933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0,84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778301965"/>
                  </a:ext>
                </a:extLst>
              </a:tr>
              <a:tr h="367744">
                <a:tc gridSpan="9">
                  <a:txBody>
                    <a:bodyPr/>
                    <a:lstStyle/>
                    <a:p>
                      <a:pPr algn="l" fontAlgn="b"/>
                      <a:r>
                        <a:rPr lang="en-GB" sz="800" i="1" u="none" strike="noStrike" dirty="0">
                          <a:effectLst/>
                          <a:latin typeface="Times New Roman" panose="02020603050405020304" pitchFamily="18" charset="0"/>
                          <a:cs typeface="Times New Roman" panose="02020603050405020304" pitchFamily="18" charset="0"/>
                        </a:rPr>
                        <a:t>GEFT: Test delle figure incorporate in gruppo; RSQ-B: Rimuginio e meditazione; MC-IMS: Strategie di gestione delle informazioni metacognitive; MC-CM: Gestione della comprensione metacognitiva; MC-E: Valutazione metacognitiva</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29912213"/>
                  </a:ext>
                </a:extLst>
              </a:tr>
            </a:tbl>
          </a:graphicData>
        </a:graphic>
      </p:graphicFrame>
      <p:graphicFrame>
        <p:nvGraphicFramePr>
          <p:cNvPr id="9" name="Tabell 8"/>
          <p:cNvGraphicFramePr>
            <a:graphicFrameLocks noGrp="1"/>
          </p:cNvGraphicFramePr>
          <p:nvPr/>
        </p:nvGraphicFramePr>
        <p:xfrm>
          <a:off x="4425366" y="5274065"/>
          <a:ext cx="3219624" cy="1481784"/>
        </p:xfrm>
        <a:graphic>
          <a:graphicData uri="http://schemas.openxmlformats.org/drawingml/2006/table">
            <a:tbl>
              <a:tblPr>
                <a:tableStyleId>{2D5ABB26-0587-4C30-8999-92F81FD0307C}</a:tableStyleId>
              </a:tblPr>
              <a:tblGrid>
                <a:gridCol w="450297">
                  <a:extLst>
                    <a:ext uri="{9D8B030D-6E8A-4147-A177-3AD203B41FA5}">
                      <a16:colId xmlns:a16="http://schemas.microsoft.com/office/drawing/2014/main" val="2851332645"/>
                    </a:ext>
                  </a:extLst>
                </a:gridCol>
                <a:gridCol w="480317">
                  <a:extLst>
                    <a:ext uri="{9D8B030D-6E8A-4147-A177-3AD203B41FA5}">
                      <a16:colId xmlns:a16="http://schemas.microsoft.com/office/drawing/2014/main" val="2604477173"/>
                    </a:ext>
                  </a:extLst>
                </a:gridCol>
                <a:gridCol w="480317">
                  <a:extLst>
                    <a:ext uri="{9D8B030D-6E8A-4147-A177-3AD203B41FA5}">
                      <a16:colId xmlns:a16="http://schemas.microsoft.com/office/drawing/2014/main" val="1286006957"/>
                    </a:ext>
                  </a:extLst>
                </a:gridCol>
                <a:gridCol w="292693">
                  <a:extLst>
                    <a:ext uri="{9D8B030D-6E8A-4147-A177-3AD203B41FA5}">
                      <a16:colId xmlns:a16="http://schemas.microsoft.com/office/drawing/2014/main" val="2744228864"/>
                    </a:ext>
                  </a:extLst>
                </a:gridCol>
                <a:gridCol w="225148">
                  <a:extLst>
                    <a:ext uri="{9D8B030D-6E8A-4147-A177-3AD203B41FA5}">
                      <a16:colId xmlns:a16="http://schemas.microsoft.com/office/drawing/2014/main" val="3462720129"/>
                    </a:ext>
                  </a:extLst>
                </a:gridCol>
                <a:gridCol w="300199">
                  <a:extLst>
                    <a:ext uri="{9D8B030D-6E8A-4147-A177-3AD203B41FA5}">
                      <a16:colId xmlns:a16="http://schemas.microsoft.com/office/drawing/2014/main" val="3233499024"/>
                    </a:ext>
                  </a:extLst>
                </a:gridCol>
                <a:gridCol w="285188">
                  <a:extLst>
                    <a:ext uri="{9D8B030D-6E8A-4147-A177-3AD203B41FA5}">
                      <a16:colId xmlns:a16="http://schemas.microsoft.com/office/drawing/2014/main" val="2255919447"/>
                    </a:ext>
                  </a:extLst>
                </a:gridCol>
                <a:gridCol w="285188">
                  <a:extLst>
                    <a:ext uri="{9D8B030D-6E8A-4147-A177-3AD203B41FA5}">
                      <a16:colId xmlns:a16="http://schemas.microsoft.com/office/drawing/2014/main" val="2310216474"/>
                    </a:ext>
                  </a:extLst>
                </a:gridCol>
                <a:gridCol w="420277">
                  <a:extLst>
                    <a:ext uri="{9D8B030D-6E8A-4147-A177-3AD203B41FA5}">
                      <a16:colId xmlns:a16="http://schemas.microsoft.com/office/drawing/2014/main" val="135781233"/>
                    </a:ext>
                  </a:extLst>
                </a:gridCol>
              </a:tblGrid>
              <a:tr h="218987">
                <a:tc gridSpan="9">
                  <a:txBody>
                    <a:bodyPr/>
                    <a:lstStyle/>
                    <a:p>
                      <a:pPr algn="ctr" fontAlgn="ctr"/>
                      <a:r>
                        <a:rPr lang="en-GB" sz="800" u="none" strike="noStrike" dirty="0">
                          <a:effectLst/>
                          <a:latin typeface="Times New Roman" panose="02020603050405020304" pitchFamily="18" charset="0"/>
                          <a:cs typeface="Times New Roman" panose="02020603050405020304" pitchFamily="18" charset="0"/>
                        </a:rPr>
                        <a:t>Tabella 2: Test su campioni indipendenti (differenze di genere FIH)</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1582462"/>
                  </a:ext>
                </a:extLst>
              </a:tr>
              <a:tr h="333993">
                <a:tc>
                  <a:txBody>
                    <a:bodyPr/>
                    <a:lstStyle/>
                    <a:p>
                      <a:pPr algn="l" fontAlgn="b"/>
                      <a:r>
                        <a:rPr lang="en-GB" sz="800" u="none" strike="noStrike" dirty="0">
                          <a:effectLst/>
                          <a:latin typeface="Times New Roman" panose="02020603050405020304" pitchFamily="18" charset="0"/>
                          <a:cs typeface="Times New Roman" panose="02020603050405020304" pitchFamily="18" charset="0"/>
                        </a:rPr>
                        <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FIH maschile </a:t>
                      </a:r>
                      <a:r>
                        <a:rPr lang="en-GB" sz="800" i="1" u="none" strike="noStrike" dirty="0">
                          <a:effectLst/>
                          <a:latin typeface="Times New Roman" panose="02020603050405020304" pitchFamily="18" charset="0"/>
                          <a:cs typeface="Times New Roman" panose="02020603050405020304" pitchFamily="18" charset="0"/>
                        </a:rPr>
                        <a:t>M(SD)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Femmina </a:t>
                      </a:r>
                      <a:r>
                        <a:rPr lang="en-GB" sz="800" i="1" u="none" strike="noStrike" dirty="0">
                          <a:effectLst/>
                          <a:latin typeface="Times New Roman" panose="02020603050405020304" pitchFamily="18" charset="0"/>
                          <a:cs typeface="Times New Roman" panose="02020603050405020304" pitchFamily="18" charset="0"/>
                        </a:rPr>
                        <a:t>M(SD)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t</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err="1">
                          <a:effectLst/>
                          <a:latin typeface="Times New Roman" panose="02020603050405020304" pitchFamily="18" charset="0"/>
                          <a:cs typeface="Times New Roman" panose="02020603050405020304" pitchFamily="18" charset="0"/>
                        </a:rPr>
                        <a:t>df</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p</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LL</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i="1" u="none" strike="noStrike" dirty="0">
                          <a:effectLst/>
                          <a:latin typeface="Times New Roman" panose="02020603050405020304" pitchFamily="18" charset="0"/>
                          <a:cs typeface="Times New Roman" panose="02020603050405020304" pitchFamily="18" charset="0"/>
                        </a:rPr>
                        <a:t>CI UL</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Cohen's </a:t>
                      </a:r>
                      <a:r>
                        <a:rPr lang="en-GB" sz="800" i="1" u="none" strike="noStrike" dirty="0">
                          <a:effectLst/>
                          <a:latin typeface="Times New Roman" panose="02020603050405020304" pitchFamily="18" charset="0"/>
                          <a:cs typeface="Times New Roman" panose="02020603050405020304" pitchFamily="18" charset="0"/>
                        </a:rPr>
                        <a:t>d</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2580575996"/>
                  </a:ext>
                </a:extLst>
              </a:tr>
              <a:tr h="227660">
                <a:tc>
                  <a:txBody>
                    <a:bodyPr/>
                    <a:lstStyle/>
                    <a:p>
                      <a:pPr algn="r" fontAlgn="t"/>
                      <a:r>
                        <a:rPr lang="en-GB" sz="800" u="none" strike="noStrike" dirty="0">
                          <a:effectLst/>
                          <a:latin typeface="Times New Roman" panose="02020603050405020304" pitchFamily="18" charset="0"/>
                          <a:cs typeface="Times New Roman" panose="02020603050405020304" pitchFamily="18" charset="0"/>
                        </a:rPr>
                        <a:t>PA</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3,41 (,41)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2,96 (,45)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2,18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0,044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0,88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4164622073"/>
                  </a:ext>
                </a:extLst>
              </a:tr>
              <a:tr h="245824">
                <a:tc>
                  <a:txBody>
                    <a:bodyPr/>
                    <a:lstStyle/>
                    <a:p>
                      <a:pPr algn="r" fontAlgn="t"/>
                      <a:r>
                        <a:rPr lang="en-GB" sz="800" u="none" strike="noStrike">
                          <a:effectLst/>
                          <a:latin typeface="Times New Roman" panose="02020603050405020304" pitchFamily="18" charset="0"/>
                          <a:cs typeface="Times New Roman" panose="02020603050405020304" pitchFamily="18" charset="0"/>
                        </a:rPr>
                        <a:t>Preoccupazione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37,40 (9,66)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49,38 (9,05)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-2,69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0,016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a:effectLst/>
                          <a:latin typeface="Times New Roman" panose="02020603050405020304" pitchFamily="18" charset="0"/>
                          <a:cs typeface="Times New Roman" panose="02020603050405020304" pitchFamily="18" charset="0"/>
                        </a:rPr>
                        <a:t>-21,42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-2,53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-1,28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7423216"/>
                  </a:ext>
                </a:extLst>
              </a:tr>
              <a:tr h="227660">
                <a:tc>
                  <a:txBody>
                    <a:bodyPr/>
                    <a:lstStyle/>
                    <a:p>
                      <a:pPr algn="r" fontAlgn="t"/>
                      <a:r>
                        <a:rPr lang="en-GB" sz="800" u="none" strike="noStrike">
                          <a:effectLst/>
                          <a:latin typeface="Times New Roman" panose="02020603050405020304" pitchFamily="18" charset="0"/>
                          <a:cs typeface="Times New Roman" panose="02020603050405020304" pitchFamily="18" charset="0"/>
                        </a:rPr>
                        <a:t>MC-P</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1,53 (,18)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1,30 (,25)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2,25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0,039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0,01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t"/>
                      <a:r>
                        <a:rPr lang="en-GB" sz="800" u="none" strike="noStrike" dirty="0">
                          <a:effectLst/>
                          <a:latin typeface="Times New Roman" panose="02020603050405020304" pitchFamily="18" charset="0"/>
                          <a:cs typeface="Times New Roman" panose="02020603050405020304" pitchFamily="18" charset="0"/>
                        </a:rPr>
                        <a:t>0,44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1,04</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3997063311"/>
                  </a:ext>
                </a:extLst>
              </a:tr>
              <a:tr h="227660">
                <a:tc gridSpan="8">
                  <a:txBody>
                    <a:bodyPr/>
                    <a:lstStyle/>
                    <a:p>
                      <a:pPr algn="l" fontAlgn="b"/>
                      <a:r>
                        <a:rPr lang="en-GB" sz="800" i="1" u="none" strike="noStrike" dirty="0">
                          <a:effectLst/>
                          <a:latin typeface="Times New Roman" panose="02020603050405020304" pitchFamily="18" charset="0"/>
                          <a:cs typeface="Times New Roman" panose="02020603050405020304" pitchFamily="18" charset="0"/>
                        </a:rPr>
                        <a:t>PA: Affetto positivo; MC-P: Pianificazione metacognitiva</a:t>
                      </a:r>
                      <a:endParaRPr lang="en-GB" sz="8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84" marR="1984" marT="1984" marB="0" anchor="ctr"/>
                </a:tc>
                <a:extLst>
                  <a:ext uri="{0D108BD9-81ED-4DB2-BD59-A6C34878D82A}">
                    <a16:rowId xmlns:a16="http://schemas.microsoft.com/office/drawing/2014/main" val="1929338160"/>
                  </a:ext>
                </a:extLst>
              </a:tr>
            </a:tbl>
          </a:graphicData>
        </a:graphic>
      </p:graphicFrame>
      <p:pic>
        <p:nvPicPr>
          <p:cNvPr id="34" name="Bilde 3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62935" y="159778"/>
            <a:ext cx="574296" cy="593655"/>
          </a:xfrm>
          <a:prstGeom prst="rect">
            <a:avLst/>
          </a:prstGeom>
        </p:spPr>
      </p:pic>
      <p:pic>
        <p:nvPicPr>
          <p:cNvPr id="35" name="Bild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9122" y="676987"/>
            <a:ext cx="909249" cy="362781"/>
          </a:xfrm>
          <a:prstGeom prst="rect">
            <a:avLst/>
          </a:prstGeom>
        </p:spPr>
      </p:pic>
      <p:pic>
        <p:nvPicPr>
          <p:cNvPr id="36" name="Bilde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01229" y="91219"/>
            <a:ext cx="410943" cy="721367"/>
          </a:xfrm>
          <a:prstGeom prst="rect">
            <a:avLst/>
          </a:prstGeom>
        </p:spPr>
      </p:pic>
    </p:spTree>
    <p:extLst>
      <p:ext uri="{BB962C8B-B14F-4D97-AF65-F5344CB8AC3E}">
        <p14:creationId xmlns:p14="http://schemas.microsoft.com/office/powerpoint/2010/main" val="867166562"/>
      </p:ext>
    </p:extLst>
  </p:cSld>
  <p:clrMapOvr>
    <a:masterClrMapping/>
  </p:clrMapOvr>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A473-D278-05BD-E1F1-F51E67D75AD8}"/>
              </a:ext>
            </a:extLst>
          </p:cNvPr>
          <p:cNvSpPr>
            <a:spLocks noGrp="1"/>
          </p:cNvSpPr>
          <p:nvPr>
            <p:ph type="title"/>
          </p:nvPr>
        </p:nvSpPr>
        <p:spPr/>
        <p:txBody>
          <a:bodyPr/>
          <a:lstStyle/>
          <a:p>
            <a:endParaRPr lang="en-GB" dirty="0"/>
          </a:p>
        </p:txBody>
      </p:sp>
      <p:pic>
        <p:nvPicPr>
          <p:cNvPr id="9218" name="Picture 2" descr="System 1 and 2: Thinking fast? Slow down.">
            <a:extLst>
              <a:ext uri="{FF2B5EF4-FFF2-40B4-BE49-F238E27FC236}">
                <a16:creationId xmlns:a16="http://schemas.microsoft.com/office/drawing/2014/main" id="{91EA302E-DFC0-395E-DAE6-D225C86EBF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872" y="886894"/>
            <a:ext cx="7055984" cy="48607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D64141-927F-CC43-7FC0-C0107F36D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3133" y="1820636"/>
            <a:ext cx="4450695" cy="34715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custDataLst>
      <p:tags r:id="rId1"/>
    </p:custDataLst>
    <p:extLst>
      <p:ext uri="{BB962C8B-B14F-4D97-AF65-F5344CB8AC3E}">
        <p14:creationId xmlns:p14="http://schemas.microsoft.com/office/powerpoint/2010/main" val="42342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n-US" sz="4700"/>
              <a:t>I quattro cavalieri della cognizione sociale (</a:t>
            </a:r>
            <a:r>
              <a:rPr lang="en-US" sz="4700" err="1"/>
              <a:t>Bargh</a:t>
            </a:r>
            <a:r>
              <a:rPr lang="en-US" sz="4700"/>
              <a:t>, 2000)</a:t>
            </a:r>
          </a:p>
        </p:txBody>
      </p:sp>
      <p:sp>
        <p:nvSpPr>
          <p:cNvPr id="274" name="Google Shape;274;p46"/>
          <p:cNvSpPr txBox="1">
            <a:spLocks noGrp="1"/>
          </p:cNvSpPr>
          <p:nvPr>
            <p:ph sz="half" idx="1"/>
          </p:nvPr>
        </p:nvSpPr>
        <p:spPr>
          <a:xfrm>
            <a:off x="838200" y="1825625"/>
            <a:ext cx="5181600" cy="4351338"/>
          </a:xfrm>
        </p:spPr>
        <p:txBody>
          <a:bodyPr spcFirstLastPara="1" vert="horz" lIns="91433" tIns="45700" rIns="91433" bIns="45700" rtlCol="0" anchorCtr="0">
            <a:normAutofit/>
          </a:bodyPr>
          <a:lstStyle/>
          <a:p>
            <a:pPr marL="609561" indent="-423306">
              <a:lnSpc>
                <a:spcPct val="90000"/>
              </a:lnSpc>
              <a:spcBef>
                <a:spcPts val="1067"/>
              </a:spcBef>
              <a:buSzPts val="1400"/>
              <a:buChar char="●"/>
            </a:pPr>
            <a:r>
              <a:rPr lang="en-US" sz="1700"/>
              <a:t>Ricercatori ingenui</a:t>
            </a:r>
          </a:p>
          <a:p>
            <a:pPr marL="1219121" lvl="1" indent="-423306">
              <a:lnSpc>
                <a:spcPct val="90000"/>
              </a:lnSpc>
              <a:buSzPts val="1400"/>
              <a:buChar char="○"/>
            </a:pPr>
            <a:r>
              <a:rPr lang="en-US" sz="1700"/>
              <a:t>Utilizzano approcci razionali e scientifici, analisi causa-effetto per comprendere l'ambiente</a:t>
            </a:r>
          </a:p>
          <a:p>
            <a:pPr marL="609561" indent="-423306">
              <a:lnSpc>
                <a:spcPct val="90000"/>
              </a:lnSpc>
              <a:buSzPts val="1400"/>
              <a:buChar char="●"/>
            </a:pPr>
            <a:r>
              <a:rPr lang="en-US" sz="1700"/>
              <a:t>I tirchi cognitivi</a:t>
            </a:r>
          </a:p>
          <a:p>
            <a:pPr marL="1219121" lvl="1" indent="-423306">
              <a:lnSpc>
                <a:spcPct val="90000"/>
              </a:lnSpc>
              <a:buSzPts val="1400"/>
              <a:buChar char="○"/>
            </a:pPr>
            <a:r>
              <a:rPr lang="en-US" sz="1700"/>
              <a:t>Utilizzano il minimo indispensabile per ottenere il miglior risultato</a:t>
            </a:r>
          </a:p>
          <a:p>
            <a:pPr marL="609561" indent="-423306">
              <a:lnSpc>
                <a:spcPct val="90000"/>
              </a:lnSpc>
              <a:buSzPts val="1400"/>
              <a:buChar char="●"/>
            </a:pPr>
            <a:r>
              <a:rPr lang="en-US" sz="1700"/>
              <a:t>Coerenza cognitiva</a:t>
            </a:r>
          </a:p>
          <a:p>
            <a:pPr marL="1219121" lvl="1" indent="-423306">
              <a:lnSpc>
                <a:spcPct val="90000"/>
              </a:lnSpc>
              <a:buSzPts val="1400"/>
              <a:buChar char="○"/>
            </a:pPr>
            <a:r>
              <a:rPr lang="en-US" sz="1700"/>
              <a:t>Ci piace ciò che è in accordo con noi</a:t>
            </a:r>
          </a:p>
          <a:p>
            <a:pPr marL="609561" indent="-423306">
              <a:lnSpc>
                <a:spcPct val="90000"/>
              </a:lnSpc>
              <a:buSzPts val="1400"/>
              <a:buChar char="●"/>
            </a:pPr>
            <a:r>
              <a:rPr lang="en-US" sz="1700"/>
              <a:t>Tattici motivati</a:t>
            </a:r>
          </a:p>
          <a:p>
            <a:pPr marL="1219121" lvl="1" indent="-423306">
              <a:lnSpc>
                <a:spcPct val="90000"/>
              </a:lnSpc>
              <a:buSzPts val="1400"/>
              <a:buChar char="○"/>
            </a:pPr>
            <a:r>
              <a:rPr lang="en-US" sz="1700"/>
              <a:t>Diverse strategie disponibili, e scegliamo in base a obiettivi, esigenze o altri motivi</a:t>
            </a:r>
          </a:p>
        </p:txBody>
      </p:sp>
      <p:pic>
        <p:nvPicPr>
          <p:cNvPr id="275" name="Google Shape;275;p46"/>
          <p:cNvPicPr preferRelativeResize="0"/>
          <p:nvPr/>
        </p:nvPicPr>
        <p:blipFill rotWithShape="1">
          <a:blip r:embed="rId4" cstate="email">
            <a:extLst>
              <a:ext uri="{28A0092B-C50C-407E-A947-70E740481C1C}">
                <a14:useLocalDpi xmlns:a14="http://schemas.microsoft.com/office/drawing/2010/main"/>
              </a:ext>
            </a:extLst>
          </a:blip>
          <a:srcRect l="16698" r="16318" b="-1"/>
          <a:stretch>
            <a:fillRect/>
          </a:stretch>
        </p:blipFill>
        <p:spPr>
          <a:xfrm>
            <a:off x="6172200" y="1825625"/>
            <a:ext cx="5181600" cy="4351338"/>
          </a:xfrm>
          <a:prstGeom prst="rect">
            <a:avLst/>
          </a:prstGeom>
          <a:noFill/>
        </p:spPr>
      </p:pic>
      <p:sp>
        <p:nvSpPr>
          <p:cNvPr id="2" name="Footer Placeholder 4">
            <a:extLst>
              <a:ext uri="{FF2B5EF4-FFF2-40B4-BE49-F238E27FC236}">
                <a16:creationId xmlns:a16="http://schemas.microsoft.com/office/drawing/2014/main" id="{1DB1A77B-D216-FE5F-6459-1270739707B5}"/>
              </a:ext>
            </a:extLst>
          </p:cNvPr>
          <p:cNvSpPr>
            <a:spLocks noGrp="1"/>
          </p:cNvSpPr>
          <p:nvPr>
            <p:ph type="ftr" sz="quarter" idx="11"/>
          </p:nvPr>
        </p:nvSpPr>
        <p:spPr>
          <a:xfrm>
            <a:off x="643051" y="6221324"/>
            <a:ext cx="6818262" cy="365125"/>
          </a:xfrm>
        </p:spPr>
        <p:txBody>
          <a:bodyPr vert="horz" lIns="76200" tIns="38100" rIns="76200" bIns="38100" rtlCol="0">
            <a:normAutofit/>
          </a:bodyPr>
          <a:lstStyle>
            <a:lvl1pPr algn="l">
              <a:defRPr sz="1000" b="0" i="0">
                <a:solidFill>
                  <a:schemeClr val="tx1"/>
                </a:solidFill>
                <a:effectLst/>
                <a:latin typeface="+mn-lt"/>
              </a:defRPr>
            </a:lvl1pPr>
          </a:lstStyle>
          <a:p>
            <a:pPr>
              <a:spcAft>
                <a:spcPts val="600"/>
              </a:spcAft>
            </a:pPr>
            <a:r>
              <a:rPr lang="en-US" sz="1100"/>
              <a:t>CSP002: Fattori umani nella sicurezza informatica</a:t>
            </a:r>
          </a:p>
        </p:txBody>
      </p:sp>
      <p:sp>
        <p:nvSpPr>
          <p:cNvPr id="280" name="Slide Number Placeholder 5">
            <a:extLst>
              <a:ext uri="{FF2B5EF4-FFF2-40B4-BE49-F238E27FC236}">
                <a16:creationId xmlns:a16="http://schemas.microsoft.com/office/drawing/2014/main" id="{B0117C39-63BC-2FC0-D61B-98F212AC3FDC}"/>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35</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p:bldLst>
  </p:timing>
</p:sld>
</file>

<file path=ppt/slides/slide3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1246824" y="643468"/>
            <a:ext cx="6112981" cy="1800526"/>
          </a:xfrm>
          <a:prstGeom prst="rect">
            <a:avLst/>
          </a:prstGeom>
        </p:spPr>
        <p:txBody>
          <a:bodyPr spcFirstLastPara="1" vert="horz" lIns="91433" tIns="45700" rIns="91433" bIns="45700" rtlCol="0" anchor="ctr" anchorCtr="0">
            <a:normAutofit/>
          </a:bodyPr>
          <a:lstStyle/>
          <a:p>
            <a:pPr>
              <a:spcBef>
                <a:spcPts val="0"/>
              </a:spcBef>
            </a:pPr>
            <a:r>
              <a:rPr lang="en-GB" dirty="0"/>
              <a:t>Processo decisionale intuitivo</a:t>
            </a:r>
          </a:p>
        </p:txBody>
      </p:sp>
      <p:sp>
        <p:nvSpPr>
          <p:cNvPr id="244" name="Google Shape;244;p42"/>
          <p:cNvSpPr txBox="1">
            <a:spLocks noGrp="1"/>
          </p:cNvSpPr>
          <p:nvPr>
            <p:ph idx="1"/>
          </p:nvPr>
        </p:nvSpPr>
        <p:spPr>
          <a:xfrm>
            <a:off x="1246825" y="2623382"/>
            <a:ext cx="4772974" cy="3553581"/>
          </a:xfrm>
          <a:prstGeom prst="rect">
            <a:avLst/>
          </a:prstGeom>
        </p:spPr>
        <p:txBody>
          <a:bodyPr spcFirstLastPara="1" vert="horz" lIns="91433" tIns="45700" rIns="91433" bIns="45700" rtlCol="0" anchor="ctr" anchorCtr="0">
            <a:normAutofit fontScale="77500" lnSpcReduction="20000"/>
          </a:bodyPr>
          <a:lstStyle/>
          <a:p>
            <a:pPr marL="609561" indent="-440238">
              <a:spcAft>
                <a:spcPts val="800"/>
              </a:spcAft>
              <a:buSzPts val="1600"/>
            </a:pPr>
            <a:r>
              <a:rPr lang="en-US" sz="1900" dirty="0"/>
              <a:t>Decisioni rapide ("approssimative") o tendenze verso decisioni innescate da segnali familiari.</a:t>
            </a:r>
          </a:p>
          <a:p>
            <a:pPr marL="609561" indent="-440238">
              <a:spcAft>
                <a:spcPts val="800"/>
              </a:spcAft>
              <a:buSzPts val="1600"/>
            </a:pPr>
            <a:r>
              <a:rPr lang="en-US" sz="1900" dirty="0"/>
              <a:t>Inconscio.</a:t>
            </a:r>
          </a:p>
          <a:p>
            <a:pPr marL="609561" indent="-440238">
              <a:spcAft>
                <a:spcPts val="800"/>
              </a:spcAft>
              <a:buSzPts val="1600"/>
            </a:pPr>
            <a:r>
              <a:rPr lang="en-US" sz="1900" dirty="0"/>
              <a:t>Per lo più vantaggioso (processo evolutivo).</a:t>
            </a:r>
          </a:p>
          <a:p>
            <a:pPr marL="609561" indent="-440238">
              <a:spcAft>
                <a:spcPts val="800"/>
              </a:spcAft>
              <a:buSzPts val="1600"/>
            </a:pPr>
            <a:r>
              <a:rPr lang="en-US" sz="1900" dirty="0"/>
              <a:t>Coinvolge principalmente le strutture cerebrali subcorticali e quelle coinvolte nella percezione interna del corpo ("interocezione").</a:t>
            </a:r>
          </a:p>
          <a:p>
            <a:pPr marL="609561" indent="-440238">
              <a:spcAft>
                <a:spcPts val="800"/>
              </a:spcAft>
              <a:buSzPts val="1600"/>
            </a:pPr>
            <a:r>
              <a:rPr lang="en-US" sz="1900" b="1" dirty="0"/>
              <a:t>Può essere sfruttato</a:t>
            </a:r>
          </a:p>
          <a:p>
            <a:pPr marL="609561" indent="-440238">
              <a:spcAft>
                <a:spcPts val="800"/>
              </a:spcAft>
              <a:buSzPts val="1600"/>
            </a:pPr>
            <a:r>
              <a:rPr lang="en-US" sz="1900" dirty="0"/>
              <a:t>"Sensazione viscerale"</a:t>
            </a:r>
          </a:p>
        </p:txBody>
      </p:sp>
      <p:pic>
        <p:nvPicPr>
          <p:cNvPr id="245" name="Google Shape;245;p42" descr="A screenshot of a game&#10;&#10;Description automatically generated"/>
          <p:cNvPicPr preferRelativeResize="0"/>
          <p:nvPr/>
        </p:nvPicPr>
        <p:blipFill rotWithShape="1">
          <a:blip r:embed="rId4" cstate="email">
            <a:extLst>
              <a:ext uri="{28A0092B-C50C-407E-A947-70E740481C1C}">
                <a14:useLocalDpi xmlns:a14="http://schemas.microsoft.com/office/drawing/2010/main"/>
              </a:ext>
            </a:extLst>
          </a:blip>
          <a:stretch/>
        </p:blipFill>
        <p:spPr>
          <a:xfrm>
            <a:off x="7700211" y="818034"/>
            <a:ext cx="3848322" cy="2195872"/>
          </a:xfrm>
          <a:prstGeom prst="rect">
            <a:avLst/>
          </a:prstGeom>
          <a:noFill/>
        </p:spPr>
      </p:pic>
      <p:pic>
        <p:nvPicPr>
          <p:cNvPr id="246" name="Google Shape;246;p42" descr="A graph showing the bad deck and good deck&#10;&#10;Description automatically generated"/>
          <p:cNvPicPr preferRelativeResize="0"/>
          <p:nvPr/>
        </p:nvPicPr>
        <p:blipFill rotWithShape="1">
          <a:blip r:embed="rId5" cstate="email">
            <a:extLst>
              <a:ext uri="{28A0092B-C50C-407E-A947-70E740481C1C}">
                <a14:useLocalDpi xmlns:a14="http://schemas.microsoft.com/office/drawing/2010/main"/>
              </a:ext>
            </a:extLst>
          </a:blip>
          <a:srcRect b="-2"/>
          <a:stretch/>
        </p:blipFill>
        <p:spPr>
          <a:xfrm>
            <a:off x="7700211" y="3848416"/>
            <a:ext cx="3848322" cy="220387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5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500"/>
                                        <p:tgtEl>
                                          <p:spTgt spid="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793662" y="386930"/>
            <a:ext cx="10066122" cy="1298448"/>
          </a:xfrm>
          <a:prstGeom prst="rect">
            <a:avLst/>
          </a:prstGeom>
        </p:spPr>
        <p:txBody>
          <a:bodyPr spcFirstLastPara="1" vert="horz" lIns="91433" tIns="45700" rIns="91433" bIns="45700" rtlCol="0" anchor="b" anchorCtr="0">
            <a:normAutofit/>
          </a:bodyPr>
          <a:lstStyle/>
          <a:p>
            <a:pPr>
              <a:spcBef>
                <a:spcPts val="0"/>
              </a:spcBef>
            </a:pPr>
            <a:r>
              <a:rPr lang="en-GB" sz="4800"/>
              <a:t>Atteggiamenti e credenze</a:t>
            </a:r>
            <a:endParaRPr lang="nb-NO" sz="4800"/>
          </a:p>
        </p:txBody>
      </p:sp>
      <p:sp>
        <p:nvSpPr>
          <p:cNvPr id="281" name="Google Shape;281;p47"/>
          <p:cNvSpPr txBox="1">
            <a:spLocks noGrp="1"/>
          </p:cNvSpPr>
          <p:nvPr>
            <p:ph idx="1"/>
          </p:nvPr>
        </p:nvSpPr>
        <p:spPr>
          <a:xfrm>
            <a:off x="793661" y="2599509"/>
            <a:ext cx="4530898" cy="3639450"/>
          </a:xfrm>
          <a:prstGeom prst="rect">
            <a:avLst/>
          </a:prstGeom>
        </p:spPr>
        <p:txBody>
          <a:bodyPr spcFirstLastPara="1" vert="horz" lIns="91433" tIns="45700" rIns="91433" bIns="45700" rtlCol="0" anchor="ctr" anchorCtr="0">
            <a:normAutofit fontScale="92500" lnSpcReduction="10000"/>
          </a:bodyPr>
          <a:lstStyle/>
          <a:p>
            <a:pPr marL="0" indent="0">
              <a:spcBef>
                <a:spcPts val="1067"/>
              </a:spcBef>
              <a:buNone/>
            </a:pPr>
            <a:r>
              <a:rPr lang="en-GB" sz="2000"/>
              <a:t>Formazione</a:t>
            </a:r>
            <a:endParaRPr lang="nb-NO" sz="2000"/>
          </a:p>
          <a:p>
            <a:pPr marL="0" indent="0">
              <a:spcBef>
                <a:spcPts val="1067"/>
              </a:spcBef>
              <a:buNone/>
            </a:pPr>
            <a:r>
              <a:rPr lang="en-GB" sz="2000"/>
              <a:t>Componenti cognitive e affettive</a:t>
            </a:r>
            <a:endParaRPr lang="nb-NO" sz="2000"/>
          </a:p>
          <a:p>
            <a:pPr marL="0" indent="0">
              <a:spcBef>
                <a:spcPts val="1067"/>
              </a:spcBef>
              <a:buNone/>
            </a:pPr>
            <a:r>
              <a:rPr lang="en-GB" sz="2000"/>
              <a:t>Effetti di primazia e recency</a:t>
            </a:r>
            <a:endParaRPr lang="nb-NO" sz="2000"/>
          </a:p>
          <a:p>
            <a:pPr marL="0" indent="0">
              <a:spcBef>
                <a:spcPts val="1067"/>
              </a:spcBef>
              <a:buNone/>
            </a:pPr>
            <a:r>
              <a:rPr lang="en-GB" sz="2000"/>
              <a:t>Esposizione</a:t>
            </a:r>
            <a:endParaRPr lang="nb-NO" sz="2000"/>
          </a:p>
          <a:p>
            <a:pPr marL="609561" indent="-423306">
              <a:spcBef>
                <a:spcPts val="1067"/>
              </a:spcBef>
              <a:buSzPts val="1400"/>
              <a:buChar char="●"/>
            </a:pPr>
            <a:r>
              <a:rPr lang="en-GB" sz="2000"/>
              <a:t>Effetto di mera esposizione</a:t>
            </a:r>
            <a:endParaRPr lang="nb-NO" sz="2000"/>
          </a:p>
          <a:p>
            <a:pPr marL="1219121" indent="-423306">
              <a:buSzPts val="1400"/>
              <a:buChar char="●"/>
            </a:pPr>
            <a:r>
              <a:rPr lang="en-GB" sz="2000"/>
              <a:t>Ci piace ciò che vediamo più spesso</a:t>
            </a:r>
            <a:endParaRPr lang="nb-NO" sz="2000"/>
          </a:p>
          <a:p>
            <a:pPr marL="1219121" indent="-423306">
              <a:buSzPts val="1400"/>
              <a:buChar char="●"/>
            </a:pPr>
            <a:r>
              <a:rPr lang="en-GB" sz="2000"/>
              <a:t>Notizie false</a:t>
            </a:r>
            <a:endParaRPr lang="nb-NO" sz="2000"/>
          </a:p>
          <a:p>
            <a:pPr marL="0" indent="0">
              <a:spcBef>
                <a:spcPts val="1067"/>
              </a:spcBef>
              <a:buNone/>
            </a:pPr>
            <a:endParaRPr lang="nb-NO" sz="2000"/>
          </a:p>
        </p:txBody>
      </p:sp>
      <p:pic>
        <p:nvPicPr>
          <p:cNvPr id="282" name="Google Shape;282;p47"/>
          <p:cNvPicPr preferRelativeResize="0"/>
          <p:nvPr/>
        </p:nvPicPr>
        <p:blipFill>
          <a:blip r:embed="rId4"/>
          <a:stretch>
            <a:fillRect/>
          </a:stretch>
        </p:blipFill>
        <p:spPr>
          <a:xfrm>
            <a:off x="5911532" y="2796295"/>
            <a:ext cx="5150277" cy="30901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B0E2-4E6C-52DD-B19F-534425391402}"/>
              </a:ext>
            </a:extLst>
          </p:cNvPr>
          <p:cNvSpPr>
            <a:spLocks noGrp="1"/>
          </p:cNvSpPr>
          <p:nvPr>
            <p:ph type="title"/>
          </p:nvPr>
        </p:nvSpPr>
        <p:spPr/>
        <p:txBody>
          <a:bodyPr/>
          <a:lstStyle/>
          <a:p>
            <a:endParaRPr lang="en-GB"/>
          </a:p>
        </p:txBody>
      </p:sp>
      <p:pic>
        <p:nvPicPr>
          <p:cNvPr id="5" name="Content Placeholder 4" descr="A diagram of a brain&#10;&#10;Description automatically generated">
            <a:extLst>
              <a:ext uri="{FF2B5EF4-FFF2-40B4-BE49-F238E27FC236}">
                <a16:creationId xmlns:a16="http://schemas.microsoft.com/office/drawing/2014/main" id="{878767ED-2421-52A1-008C-9E521791171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0583" y="-103903"/>
            <a:ext cx="8811490" cy="7043809"/>
          </a:xfrm>
        </p:spPr>
      </p:pic>
    </p:spTree>
    <p:extLst>
      <p:ext uri="{BB962C8B-B14F-4D97-AF65-F5344CB8AC3E}">
        <p14:creationId xmlns:p14="http://schemas.microsoft.com/office/powerpoint/2010/main" val="377780633"/>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3FB2-D3E4-8088-40D6-2E1351AF3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669AF1-FDD1-2DE2-1BDE-42CC821B4D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FAC6EA-6CD6-BAD6-831D-3A7B0FDD4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7129425" cy="6858000"/>
          </a:xfrm>
          <a:prstGeom prst="rect">
            <a:avLst/>
          </a:prstGeom>
        </p:spPr>
      </p:pic>
      <p:pic>
        <p:nvPicPr>
          <p:cNvPr id="7" name="Picture 6">
            <a:extLst>
              <a:ext uri="{FF2B5EF4-FFF2-40B4-BE49-F238E27FC236}">
                <a16:creationId xmlns:a16="http://schemas.microsoft.com/office/drawing/2014/main" id="{74C779DC-DFF8-4A1F-1D25-B26FAF4821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825" y="0"/>
            <a:ext cx="10226351" cy="6858000"/>
          </a:xfrm>
          <a:prstGeom prst="rect">
            <a:avLst/>
          </a:prstGeom>
        </p:spPr>
      </p:pic>
      <p:pic>
        <p:nvPicPr>
          <p:cNvPr id="9" name="Picture 8">
            <a:extLst>
              <a:ext uri="{FF2B5EF4-FFF2-40B4-BE49-F238E27FC236}">
                <a16:creationId xmlns:a16="http://schemas.microsoft.com/office/drawing/2014/main" id="{E8699CA7-F50C-6FB9-8508-95ACBDAA7E19}"/>
              </a:ext>
            </a:extLst>
          </p:cNvPr>
          <p:cNvPicPr>
            <a:picLocks noChangeAspect="1"/>
          </p:cNvPicPr>
          <p:nvPr/>
        </p:nvPicPr>
        <p:blipFill>
          <a:blip r:embed="rId5"/>
          <a:stretch>
            <a:fillRect/>
          </a:stretch>
        </p:blipFill>
        <p:spPr>
          <a:xfrm>
            <a:off x="410910" y="0"/>
            <a:ext cx="9511896" cy="6622473"/>
          </a:xfrm>
          <a:prstGeom prst="rect">
            <a:avLst/>
          </a:prstGeom>
        </p:spPr>
      </p:pic>
      <p:pic>
        <p:nvPicPr>
          <p:cNvPr id="11" name="Picture 10">
            <a:extLst>
              <a:ext uri="{FF2B5EF4-FFF2-40B4-BE49-F238E27FC236}">
                <a16:creationId xmlns:a16="http://schemas.microsoft.com/office/drawing/2014/main" id="{A88DA0BF-CE57-A291-FAE3-35CECF0A9B2C}"/>
              </a:ext>
            </a:extLst>
          </p:cNvPr>
          <p:cNvPicPr>
            <a:picLocks noChangeAspect="1"/>
          </p:cNvPicPr>
          <p:nvPr/>
        </p:nvPicPr>
        <p:blipFill>
          <a:blip r:embed="rId6"/>
          <a:stretch>
            <a:fillRect/>
          </a:stretch>
        </p:blipFill>
        <p:spPr>
          <a:xfrm>
            <a:off x="520094" y="365126"/>
            <a:ext cx="11405620" cy="6267212"/>
          </a:xfrm>
          <a:prstGeom prst="rect">
            <a:avLst/>
          </a:prstGeom>
        </p:spPr>
      </p:pic>
    </p:spTree>
    <p:custDataLst>
      <p:tags r:id="rId1"/>
    </p:custDataLst>
    <p:extLst>
      <p:ext uri="{BB962C8B-B14F-4D97-AF65-F5344CB8AC3E}">
        <p14:creationId xmlns:p14="http://schemas.microsoft.com/office/powerpoint/2010/main" val="42717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419100" y="3148764"/>
            <a:ext cx="5819775" cy="1003300"/>
          </a:xfrm>
        </p:spPr>
        <p:txBody>
          <a:bodyPr>
            <a:normAutofit/>
          </a:bodyPr>
          <a:lstStyle/>
          <a:p>
            <a:pPr marL="0" indent="0" algn="ctr">
              <a:buNone/>
            </a:pPr>
            <a:r>
              <a:rPr lang="en-GB" i="1" dirty="0"/>
              <a:t>Livelli </a:t>
            </a:r>
            <a:r>
              <a:rPr lang="nb-NO" i="1" dirty="0"/>
              <a:t>individuale, </a:t>
            </a:r>
            <a:r>
              <a:rPr lang="en-GB" i="1" dirty="0"/>
              <a:t>sociale e organizzativo</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8097" y="1382162"/>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n-GB" sz="1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 &amp; van Steen, T. (2018). Aspetti umani della sicurezza informatica: cambiamento comportamentale o culturale? </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Cyber Security, 1(4)</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n-GB"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7490678" y="2109921"/>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5B7EF2-D605-0070-AE81-D94956F5B9F3}"/>
              </a:ext>
            </a:extLst>
          </p:cNvPr>
          <p:cNvSpPr>
            <a:spLocks noGrp="1"/>
          </p:cNvSpPr>
          <p:nvPr>
            <p:ph type="title"/>
          </p:nvPr>
        </p:nvSpPr>
        <p:spPr/>
        <p:txBody>
          <a:bodyPr/>
          <a:lstStyle/>
          <a:p>
            <a:r>
              <a:rPr lang="nb-NO" dirty="0"/>
              <a:t>Andiamo a SFRUTTARE!</a:t>
            </a:r>
            <a:endParaRPr lang="en-GB" dirty="0"/>
          </a:p>
        </p:txBody>
      </p:sp>
      <p:sp>
        <p:nvSpPr>
          <p:cNvPr id="5" name="Text Placeholder 4">
            <a:extLst>
              <a:ext uri="{FF2B5EF4-FFF2-40B4-BE49-F238E27FC236}">
                <a16:creationId xmlns:a16="http://schemas.microsoft.com/office/drawing/2014/main" id="{C9AE7AD0-CD37-0867-EE2E-E7AB8B92D1E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719385559"/>
      </p:ext>
    </p:extLst>
  </p:cSld>
  <p:clrMapOvr>
    <a:masterClrMapping/>
  </p:clrMapOvr>
</p:sld>
</file>

<file path=ppt/slides/slide4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970326" y="1679216"/>
            <a:ext cx="4786877" cy="1518315"/>
          </a:xfrm>
        </p:spPr>
        <p:txBody>
          <a:bodyPr anchor="b">
            <a:normAutofit/>
          </a:bodyPr>
          <a:lstStyle/>
          <a:p>
            <a:r>
              <a:rPr lang="de-DE" sz="4700" err="1"/>
              <a:t>Attacco </a:t>
            </a:r>
            <a:r>
              <a:rPr lang="de-DE" sz="4700" err="1"/>
              <a:t>ai vettori dell'</a:t>
            </a:r>
            <a:r>
              <a:rPr lang="de-DE" sz="4700" err="1"/>
              <a:t> </a:t>
            </a:r>
            <a:r>
              <a:rPr lang="de-DE" sz="4700"/>
              <a:t>: </a:t>
            </a:r>
            <a:r>
              <a:rPr lang="de-DE" sz="4700" err="1"/>
              <a:t>approccio </a:t>
            </a:r>
            <a:r>
              <a:rPr lang="de-DE" sz="4700" err="1"/>
              <a:t>social</a:t>
            </a:r>
            <a:r>
              <a:rPr lang="de-DE" sz="4700" err="1"/>
              <a:t> </a:t>
            </a:r>
            <a:endParaRPr lang="nb-NO" sz="4700"/>
          </a:p>
        </p:txBody>
      </p:sp>
      <p:sp>
        <p:nvSpPr>
          <p:cNvPr id="3" name="Plassholder for innhold 2"/>
          <p:cNvSpPr>
            <a:spLocks noGrp="1"/>
          </p:cNvSpPr>
          <p:nvPr>
            <p:ph type="body" sz="quarter" idx="12"/>
          </p:nvPr>
        </p:nvSpPr>
        <p:spPr>
          <a:xfrm>
            <a:off x="6970326" y="3748958"/>
            <a:ext cx="4786878" cy="2258013"/>
          </a:xfrm>
        </p:spPr>
        <p:txBody>
          <a:bodyPr>
            <a:normAutofit/>
          </a:bodyPr>
          <a:lstStyle/>
          <a:p>
            <a:pPr>
              <a:spcAft>
                <a:spcPts val="600"/>
              </a:spcAft>
            </a:pPr>
            <a:r>
              <a:rPr lang="de-DE" dirty="0" err="1"/>
              <a:t>Tailgating</a:t>
            </a:r>
            <a:endParaRPr lang="de-DE"/>
          </a:p>
          <a:p>
            <a:pPr>
              <a:spcAft>
                <a:spcPts val="600"/>
              </a:spcAft>
            </a:pPr>
            <a:r>
              <a:rPr lang="de-DE" dirty="0" err="1"/>
              <a:t>Impersonificazione</a:t>
            </a:r>
            <a:endParaRPr lang="de-DE"/>
          </a:p>
          <a:p>
            <a:pPr>
              <a:spcAft>
                <a:spcPts val="600"/>
              </a:spcAft>
            </a:pPr>
            <a:r>
              <a:rPr lang="de-DE" dirty="0" err="1"/>
              <a:t>Intercettazione</a:t>
            </a:r>
            <a:endParaRPr lang="de-DE"/>
          </a:p>
          <a:p>
            <a:pPr>
              <a:spcAft>
                <a:spcPts val="600"/>
              </a:spcAft>
            </a:pPr>
            <a:r>
              <a:rPr lang="de-DE" dirty="0" err="1"/>
              <a:t>Shoulder</a:t>
            </a:r>
            <a:r>
              <a:rPr lang="de-DE" dirty="0" err="1"/>
              <a:t> surfing</a:t>
            </a:r>
            <a:endParaRPr lang="de-DE"/>
          </a:p>
          <a:p>
            <a:pPr>
              <a:spcAft>
                <a:spcPts val="600"/>
              </a:spcAft>
            </a:pPr>
            <a:r>
              <a:rPr lang="de-DE" dirty="0" err="1"/>
              <a:t>Dumpster</a:t>
            </a:r>
            <a:r>
              <a:rPr lang="de-DE" dirty="0" err="1"/>
              <a:t> diving</a:t>
            </a:r>
            <a:endParaRPr lang="de-DE"/>
          </a:p>
          <a:p>
            <a:pPr>
              <a:spcAft>
                <a:spcPts val="600"/>
              </a:spcAft>
            </a:pPr>
            <a:r>
              <a:rPr lang="de-DE" dirty="0" err="1"/>
              <a:t>Ingegneria sociale</a:t>
            </a:r>
            <a:r>
              <a:rPr lang="de-DE" dirty="0"/>
              <a:t> inversa</a:t>
            </a:r>
            <a:endParaRPr lang="de-DE"/>
          </a:p>
        </p:txBody>
      </p:sp>
      <p:grpSp>
        <p:nvGrpSpPr>
          <p:cNvPr id="14" name="Gruppe 13"/>
          <p:cNvGrpSpPr/>
          <p:nvPr/>
        </p:nvGrpSpPr>
        <p:grpSpPr>
          <a:xfrm>
            <a:off x="-29498" y="1093020"/>
            <a:ext cx="6814125" cy="4680582"/>
            <a:chOff x="4835692" y="794084"/>
            <a:chExt cx="6758779" cy="4642567"/>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5692" y="1140387"/>
              <a:ext cx="2857500" cy="1905000"/>
            </a:xfrm>
            <a:prstGeom prst="rect">
              <a:avLst/>
            </a:prstGeom>
          </p:spPr>
        </p:pic>
      </p:grpSp>
      <p:sp>
        <p:nvSpPr>
          <p:cNvPr id="5" name="Foliennummernplatzhalter 4" hidden="1">
            <a:extLst>
              <a:ext uri="{FF2B5EF4-FFF2-40B4-BE49-F238E27FC236}">
                <a16:creationId xmlns:a16="http://schemas.microsoft.com/office/drawing/2014/main" id="{70274B0C-ACC1-430A-2B10-D8D9ABE41B91}"/>
              </a:ext>
            </a:extLst>
          </p:cNvPr>
          <p:cNvSpPr>
            <a:spLocks noGrp="1"/>
          </p:cNvSpPr>
          <p:nvPr>
            <p:ph type="sldNum" sz="quarter" idx="4294967295"/>
          </p:nvPr>
        </p:nvSpPr>
        <p:spPr>
          <a:xfrm>
            <a:off x="10930596" y="6221324"/>
            <a:ext cx="617912" cy="365125"/>
          </a:xfrm>
        </p:spPr>
        <p:txBody>
          <a:bodyPr/>
          <a:lstStyle/>
          <a:p>
            <a:pPr>
              <a:spcAft>
                <a:spcPts val="600"/>
              </a:spcAft>
            </a:pPr>
            <a:fld id="{79D199B6-069C-4494-B074-391AD1ED88E0}" type="slidenum">
              <a:rPr lang="de-DE" smtClean="0"/>
              <a:t>41</a:t>
            </a:fld>
            <a:endParaRPr lang="de-DE"/>
          </a:p>
        </p:txBody>
      </p:sp>
    </p:spTree>
    <p:extLst>
      <p:ext uri="{BB962C8B-B14F-4D97-AF65-F5344CB8AC3E}">
        <p14:creationId xmlns:p14="http://schemas.microsoft.com/office/powerpoint/2010/main" val="1029777979"/>
      </p:ext>
    </p:extLst>
  </p:cSld>
  <p:clrMapOvr>
    <a:masterClrMapping/>
  </p:clrMapOvr>
</p:sld>
</file>

<file path=ppt/slides/slide42.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09593" y="274642"/>
            <a:ext cx="10242021" cy="701731"/>
          </a:xfrm>
        </p:spPr>
        <p:txBody>
          <a:bodyPr wrap="square" anchor="t">
            <a:normAutofit/>
          </a:bodyPr>
          <a:lstStyle/>
          <a:p>
            <a:r>
              <a:rPr lang="de-DE" sz="4200"/>
              <a:t>Ingegneria sociale e sicurezza informatica</a:t>
            </a:r>
            <a:endParaRPr lang="nb-NO" sz="4200"/>
          </a:p>
        </p:txBody>
      </p:sp>
      <p:sp>
        <p:nvSpPr>
          <p:cNvPr id="4" name="Foliennummernplatzhalter 3" hidden="1">
            <a:extLst>
              <a:ext uri="{FF2B5EF4-FFF2-40B4-BE49-F238E27FC236}">
                <a16:creationId xmlns:a16="http://schemas.microsoft.com/office/drawing/2014/main" id="{00B0520D-1296-31F4-4C9A-CD4A67F224C2}"/>
              </a:ext>
            </a:extLst>
          </p:cNvPr>
          <p:cNvSpPr>
            <a:spLocks noGrp="1"/>
          </p:cNvSpPr>
          <p:nvPr>
            <p:ph type="sldNum" sz="quarter" idx="4294967295"/>
          </p:nvPr>
        </p:nvSpPr>
        <p:spPr>
          <a:xfrm>
            <a:off x="10768546" y="629077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t>42</a:t>
            </a:fld>
            <a:endParaRPr kumimoji="0" lang="de-DE" b="0" i="0" u="none" strike="noStrike" kern="1200" cap="none" spc="0" normalizeH="0" baseline="0" noProof="0">
              <a:ln>
                <a:noFill/>
              </a:ln>
              <a:effectLst/>
              <a:uLnTx/>
              <a:uFillTx/>
            </a:endParaRPr>
          </a:p>
        </p:txBody>
      </p:sp>
      <p:graphicFrame>
        <p:nvGraphicFramePr>
          <p:cNvPr id="6" name="Plassholder for innhold 2">
            <a:extLst>
              <a:ext uri="{FF2B5EF4-FFF2-40B4-BE49-F238E27FC236}">
                <a16:creationId xmlns:a16="http://schemas.microsoft.com/office/drawing/2014/main" id="{B96EDEBA-D82D-C3C2-0F1C-EA7FB7E93052}"/>
              </a:ext>
            </a:extLst>
          </p:cNvPr>
          <p:cNvGraphicFramePr>
            <a:graphicFrameLocks noGrp="1"/>
          </p:cNvGraphicFramePr>
          <p:nvPr>
            <p:ph idx="1"/>
            <p:extLst>
              <p:ext uri="{D42A27DB-BD31-4B8C-83A1-F6EECF244321}">
                <p14:modId xmlns:p14="http://schemas.microsoft.com/office/powerpoint/2010/main" val="3250921380"/>
              </p:ext>
            </p:extLst>
          </p:nvPr>
        </p:nvGraphicFramePr>
        <p:xfrm>
          <a:off x="1309593" y="1258531"/>
          <a:ext cx="10242021" cy="5162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934715"/>
      </p:ext>
    </p:extLst>
  </p:cSld>
  <p:clrMapOvr>
    <a:masterClrMapping/>
  </p:clrMapOvr>
</p:sld>
</file>

<file path=ppt/slides/slide43.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E2B27C3-98E5-4BB2-AB23-B3E1506052B4}"/>
              </a:ext>
            </a:extLst>
          </p:cNvPr>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spc="-50">
                <a:latin typeface="+mj-lt"/>
                <a:ea typeface="+mj-ea"/>
                <a:cs typeface="+mj-cs"/>
              </a:rPr>
              <a:t>Principali categorie di ingegneria sociale</a:t>
            </a:r>
          </a:p>
        </p:txBody>
      </p:sp>
      <p:sp>
        <p:nvSpPr>
          <p:cNvPr id="10" name="Footer Placeholder 3">
            <a:extLst>
              <a:ext uri="{FF2B5EF4-FFF2-40B4-BE49-F238E27FC236}">
                <a16:creationId xmlns:a16="http://schemas.microsoft.com/office/drawing/2014/main" id="{B7A92D72-0664-0EA8-8CE3-300F0BB4D8A7}"/>
              </a:ext>
            </a:extLst>
          </p:cNvPr>
          <p:cNvSpPr>
            <a:spLocks noGrp="1"/>
          </p:cNvSpPr>
          <p:nvPr>
            <p:ph type="ftr" sz="quarter" idx="11"/>
          </p:nvPr>
        </p:nvSpPr>
        <p:spPr>
          <a:xfrm>
            <a:off x="643051" y="6221324"/>
            <a:ext cx="6818262" cy="365125"/>
          </a:xfrm>
        </p:spPr>
        <p:txBody>
          <a:bodyPr/>
          <a:lstStyle/>
          <a:p>
            <a:endParaRPr lang="en-GB"/>
          </a:p>
        </p:txBody>
      </p:sp>
      <p:sp>
        <p:nvSpPr>
          <p:cNvPr id="4" name="Foliennummernplatzhalter 3">
            <a:extLst>
              <a:ext uri="{FF2B5EF4-FFF2-40B4-BE49-F238E27FC236}">
                <a16:creationId xmlns:a16="http://schemas.microsoft.com/office/drawing/2014/main" id="{4F2E903D-2916-AB01-5530-D64A54252C43}"/>
              </a:ext>
            </a:extLst>
          </p:cNvPr>
          <p:cNvSpPr>
            <a:spLocks noGrp="1"/>
          </p:cNvSpPr>
          <p:nvPr>
            <p:ph type="sldNum" sz="quarter" idx="12"/>
          </p:nvPr>
        </p:nvSpPr>
        <p:spPr>
          <a:xfrm>
            <a:off x="10930596" y="6221324"/>
            <a:ext cx="617912" cy="365125"/>
          </a:xfrm>
        </p:spPr>
        <p:txBody>
          <a:bodyPr>
            <a:normAutofit/>
          </a:bodyPr>
          <a:lstStyle/>
          <a:p>
            <a:pPr>
              <a:spcAft>
                <a:spcPts val="600"/>
              </a:spcAft>
            </a:pPr>
            <a:fld id="{79D199B6-069C-4494-B074-391AD1ED88E0}" type="slidenum">
              <a:rPr lang="en-GB" smtClean="0"/>
              <a:t>43</a:t>
            </a:fld>
            <a:endParaRPr lang="en-GB"/>
          </a:p>
        </p:txBody>
      </p:sp>
      <p:graphicFrame>
        <p:nvGraphicFramePr>
          <p:cNvPr id="6" name="Plassholder for innhold 2">
            <a:extLst>
              <a:ext uri="{FF2B5EF4-FFF2-40B4-BE49-F238E27FC236}">
                <a16:creationId xmlns:a16="http://schemas.microsoft.com/office/drawing/2014/main" id="{2E5A9026-7C7F-31D8-EDB7-3A9759E34395}"/>
              </a:ext>
            </a:extLst>
          </p:cNvPr>
          <p:cNvGraphicFramePr>
            <a:graphicFrameLocks noGrp="1"/>
          </p:cNvGraphicFramePr>
          <p:nvPr>
            <p:ph idx="1"/>
            <p:extLst>
              <p:ext uri="{D42A27DB-BD31-4B8C-83A1-F6EECF244321}">
                <p14:modId xmlns:p14="http://schemas.microsoft.com/office/powerpoint/2010/main" val="245731182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3605762"/>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C1A54E-F9A0-1A78-3238-54D3869B1CE9}"/>
              </a:ext>
            </a:extLst>
          </p:cNvPr>
          <p:cNvSpPr>
            <a:spLocks noGrp="1"/>
          </p:cNvSpPr>
          <p:nvPr>
            <p:ph type="title"/>
          </p:nvPr>
        </p:nvSpPr>
        <p:spPr/>
        <p:txBody>
          <a:bodyPr>
            <a:noAutofit/>
          </a:bodyPr>
          <a:lstStyle/>
          <a:p>
            <a:r>
              <a:rPr lang="de-DE" sz="4400" b="1" dirty="0"/>
              <a:t>Collegare la personalità </a:t>
            </a:r>
            <a:r>
              <a:rPr lang="de-DE" sz="4400" b="1" dirty="0" err="1"/>
              <a:t>con </a:t>
            </a:r>
            <a:r>
              <a:rPr lang="de-DE" sz="4400" b="1" dirty="0"/>
              <a:t>l'ingegneria </a:t>
            </a:r>
            <a:r>
              <a:rPr lang="de-DE" sz="4400" b="1" dirty="0" err="1"/>
              <a:t>sociale dell'</a:t>
            </a:r>
            <a:r>
              <a:rPr lang="de-DE" sz="4400" b="1" dirty="0" err="1"/>
              <a:t> </a:t>
            </a:r>
            <a:br>
              <a:rPr lang="de-DE" sz="4400" dirty="0"/>
            </a:br>
            <a:endParaRPr lang="en-GB" sz="4400" dirty="0"/>
          </a:p>
        </p:txBody>
      </p:sp>
      <p:sp>
        <p:nvSpPr>
          <p:cNvPr id="3" name="Inhaltsplatzhalter 2">
            <a:extLst>
              <a:ext uri="{FF2B5EF4-FFF2-40B4-BE49-F238E27FC236}">
                <a16:creationId xmlns:a16="http://schemas.microsoft.com/office/drawing/2014/main" id="{2542BCEF-1B3B-4AFA-BBF9-793F57EB5718}"/>
              </a:ext>
            </a:extLst>
          </p:cNvPr>
          <p:cNvSpPr>
            <a:spLocks noGrp="1"/>
          </p:cNvSpPr>
          <p:nvPr>
            <p:ph type="body" idx="1"/>
          </p:nvPr>
        </p:nvSpPr>
        <p:spPr>
          <a:xfrm>
            <a:off x="415600" y="1536633"/>
            <a:ext cx="5309791" cy="4555200"/>
          </a:xfrm>
        </p:spPr>
        <p:txBody>
          <a:bodyPr>
            <a:normAutofit/>
          </a:bodyPr>
          <a:lstStyle/>
          <a:p>
            <a:pPr marL="0" indent="0">
              <a:buNone/>
            </a:pPr>
            <a:r>
              <a:rPr lang="de-DE" i="1" dirty="0" err="1"/>
              <a:t>Quale </a:t>
            </a:r>
            <a:r>
              <a:rPr lang="de-DE" i="1" dirty="0" err="1"/>
              <a:t>personalità dell'</a:t>
            </a:r>
            <a:r>
              <a:rPr lang="de-DE" i="1" dirty="0" err="1"/>
              <a:t> </a:t>
            </a:r>
            <a:r>
              <a:rPr lang="de-DE" i="1" dirty="0" err="1"/>
              <a:t> dimensione</a:t>
            </a:r>
            <a:r>
              <a:rPr lang="de-DE" i="1" dirty="0" err="1"/>
              <a:t> o</a:t>
            </a:r>
            <a:r>
              <a:rPr lang="de-DE" i="1" dirty="0" err="1"/>
              <a:t> profilo</a:t>
            </a:r>
            <a:r>
              <a:rPr lang="de-DE" i="1" dirty="0" err="1"/>
              <a:t> potrebbe</a:t>
            </a:r>
            <a:r>
              <a:rPr lang="de-DE" i="1" dirty="0" err="1"/>
              <a:t> rendere </a:t>
            </a:r>
            <a:r>
              <a:rPr lang="de-DE" i="1" dirty="0"/>
              <a:t>una </a:t>
            </a:r>
            <a:r>
              <a:rPr lang="de-DE" i="1" dirty="0" err="1"/>
              <a:t>persona</a:t>
            </a:r>
          </a:p>
          <a:p>
            <a:pPr marL="0" indent="0">
              <a:buNone/>
            </a:pPr>
            <a:r>
              <a:rPr lang="de-DE" i="1" dirty="0" err="1"/>
              <a:t>particolarmente </a:t>
            </a:r>
            <a:r>
              <a:rPr lang="de-DE" i="1" dirty="0"/>
              <a:t>vulnerabile?</a:t>
            </a:r>
          </a:p>
        </p:txBody>
      </p:sp>
      <p:sp>
        <p:nvSpPr>
          <p:cNvPr id="2" name="Foliennummernplatzhalter 1">
            <a:extLst>
              <a:ext uri="{FF2B5EF4-FFF2-40B4-BE49-F238E27FC236}">
                <a16:creationId xmlns:a16="http://schemas.microsoft.com/office/drawing/2014/main" id="{3731045B-C8F2-D4A9-11E8-A38E601A20D3}"/>
              </a:ext>
            </a:extLst>
          </p:cNvPr>
          <p:cNvSpPr>
            <a:spLocks noGrp="1"/>
          </p:cNvSpPr>
          <p:nvPr>
            <p:ph type="sldNum" idx="12"/>
          </p:nvPr>
        </p:nvSpPr>
        <p:spPr/>
        <p:txBody>
          <a:bodyPr/>
          <a:lstStyle/>
          <a:p>
            <a:fld id="{79D199B6-069C-4494-B074-391AD1ED88E0}" type="slidenum">
              <a:rPr lang="de-DE" smtClean="0"/>
              <a:t>44</a:t>
            </a:fld>
            <a:endParaRPr lang="de-DE"/>
          </a:p>
        </p:txBody>
      </p:sp>
      <p:pic>
        <p:nvPicPr>
          <p:cNvPr id="5" name="Google Shape;132;p25">
            <a:extLst>
              <a:ext uri="{FF2B5EF4-FFF2-40B4-BE49-F238E27FC236}">
                <a16:creationId xmlns:a16="http://schemas.microsoft.com/office/drawing/2014/main" id="{3A0ACB75-22FC-561F-AC11-01A450EA05F7}"/>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629400" y="1282954"/>
            <a:ext cx="5147000" cy="5575045"/>
          </a:xfrm>
          <a:prstGeom prst="rect">
            <a:avLst/>
          </a:prstGeom>
          <a:noFill/>
          <a:ln>
            <a:noFill/>
          </a:ln>
        </p:spPr>
      </p:pic>
    </p:spTree>
    <p:extLst>
      <p:ext uri="{BB962C8B-B14F-4D97-AF65-F5344CB8AC3E}">
        <p14:creationId xmlns:p14="http://schemas.microsoft.com/office/powerpoint/2010/main" val="173433177"/>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0D60-A601-887E-2472-7493A23C5E65}"/>
              </a:ext>
            </a:extLst>
          </p:cNvPr>
          <p:cNvSpPr>
            <a:spLocks noGrp="1"/>
          </p:cNvSpPr>
          <p:nvPr>
            <p:ph type="title"/>
          </p:nvPr>
        </p:nvSpPr>
        <p:spPr>
          <a:xfrm>
            <a:off x="753924" y="1264462"/>
            <a:ext cx="10684151" cy="1991979"/>
          </a:xfrm>
        </p:spPr>
        <p:txBody>
          <a:bodyPr vert="horz" lIns="91440" tIns="45720" rIns="91440" bIns="45720" rtlCol="0" anchor="b">
            <a:normAutofit/>
          </a:bodyPr>
          <a:lstStyle/>
          <a:p>
            <a:pPr algn="ctr"/>
            <a:r>
              <a:rPr lang="en-US" sz="5200" i="1" kern="1200">
                <a:solidFill>
                  <a:schemeClr val="tx2"/>
                </a:solidFill>
                <a:latin typeface="+mj-lt"/>
                <a:ea typeface="+mj-ea"/>
                <a:cs typeface="+mj-cs"/>
              </a:rPr>
              <a:t>Ma prima abbiamo bisogno di strutture</a:t>
            </a:r>
          </a:p>
        </p:txBody>
      </p:sp>
      <p:sp>
        <p:nvSpPr>
          <p:cNvPr id="5" name="Text Placeholder 4">
            <a:extLst>
              <a:ext uri="{FF2B5EF4-FFF2-40B4-BE49-F238E27FC236}">
                <a16:creationId xmlns:a16="http://schemas.microsoft.com/office/drawing/2014/main" id="{C8C77F53-B05A-950A-D523-1DC4B89B5C9E}"/>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endParaRPr lang="en-US" sz="2400" kern="1200">
              <a:solidFill>
                <a:schemeClr val="tx2"/>
              </a:solidFill>
              <a:latin typeface="+mn-lt"/>
              <a:ea typeface="+mn-ea"/>
              <a:cs typeface="+mn-cs"/>
            </a:endParaRPr>
          </a:p>
        </p:txBody>
      </p:sp>
      <p:sp>
        <p:nvSpPr>
          <p:cNvPr id="4" name="Slide Number Placeholder 3">
            <a:extLst>
              <a:ext uri="{FF2B5EF4-FFF2-40B4-BE49-F238E27FC236}">
                <a16:creationId xmlns:a16="http://schemas.microsoft.com/office/drawing/2014/main" id="{D352A712-3014-3F05-0B6F-0DF9D99096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9D199B6-069C-4494-B074-391AD1ED88E0}" type="slidenum">
              <a:rPr lang="en-US" smtClean="0"/>
              <a:t>45</a:t>
            </a:fld>
            <a:endParaRPr lang="en-US"/>
          </a:p>
        </p:txBody>
      </p:sp>
    </p:spTree>
    <p:extLst>
      <p:ext uri="{BB962C8B-B14F-4D97-AF65-F5344CB8AC3E}">
        <p14:creationId xmlns:p14="http://schemas.microsoft.com/office/powerpoint/2010/main" val="3433704995"/>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CA43D-6098-174D-466E-EDC3780F83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4883024" y="339141"/>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2A98FAD7-1B6E-4B8D-8E38-1605D0C89C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280858" y="3704124"/>
            <a:ext cx="6850416" cy="315387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1A6EDB2-77F2-9367-5EA7-9968695C0D4A}"/>
              </a:ext>
            </a:extLst>
          </p:cNvPr>
          <p:cNvSpPr>
            <a:spLocks noGrp="1"/>
          </p:cNvSpPr>
          <p:nvPr>
            <p:ph type="title"/>
          </p:nvPr>
        </p:nvSpPr>
        <p:spPr>
          <a:xfrm>
            <a:off x="448056" y="859536"/>
            <a:ext cx="4832802" cy="1243584"/>
          </a:xfrm>
        </p:spPr>
        <p:txBody>
          <a:bodyPr vert="horz" lIns="91440" tIns="45720" rIns="91440" bIns="45720" rtlCol="0" anchor="ctr">
            <a:normAutofit/>
          </a:bodyPr>
          <a:lstStyle/>
          <a:p>
            <a:pPr>
              <a:spcBef>
                <a:spcPct val="0"/>
              </a:spcBef>
            </a:pPr>
            <a:endParaRPr lang="en-US" sz="34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E5A51B4-8955-5FC3-43F9-92E40CFFFD19}"/>
              </a:ext>
            </a:extLst>
          </p:cNvPr>
          <p:cNvSpPr>
            <a:spLocks noGrp="1"/>
          </p:cNvSpPr>
          <p:nvPr>
            <p:ph type="body" idx="1"/>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n-US" sz="2000" dirty="0">
                <a:hlinkClick r:id="rId4"/>
              </a:rPr>
              <a:t>https://haveibeenpwned.com/</a:t>
            </a:r>
          </a:p>
        </p:txBody>
      </p:sp>
    </p:spTree>
    <p:extLst>
      <p:ext uri="{BB962C8B-B14F-4D97-AF65-F5344CB8AC3E}">
        <p14:creationId xmlns:p14="http://schemas.microsoft.com/office/powerpoint/2010/main" val="2554375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841249" y="548640"/>
            <a:ext cx="3600860" cy="5431536"/>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5467"/>
              <a:t>Che cos'è il SE?</a:t>
            </a:r>
          </a:p>
        </p:txBody>
      </p:sp>
      <p:sp>
        <p:nvSpPr>
          <p:cNvPr id="97" name="Google Shape;97;p20"/>
          <p:cNvSpPr txBox="1">
            <a:spLocks noGrp="1"/>
          </p:cNvSpPr>
          <p:nvPr>
            <p:ph type="body" idx="1"/>
          </p:nvPr>
        </p:nvSpPr>
        <p:spPr>
          <a:xfrm>
            <a:off x="4884855" y="119530"/>
            <a:ext cx="7285808" cy="6466540"/>
          </a:xfrm>
          <a:prstGeom prst="rect">
            <a:avLst/>
          </a:prstGeom>
        </p:spPr>
        <p:txBody>
          <a:bodyPr spcFirstLastPara="1" vert="horz" wrap="square" lIns="121920" tIns="60960" rIns="121920" bIns="60960" rtlCol="0" anchor="ctr" anchorCtr="0">
            <a:normAutofit fontScale="92500" lnSpcReduction="10000"/>
          </a:bodyPr>
          <a:lstStyle/>
          <a:p>
            <a:pPr marL="0" indent="-304792" defTabSz="1219170">
              <a:buFont typeface="Arial" panose="020B0604020202020204" pitchFamily="34" charset="0"/>
              <a:buChar char="•"/>
            </a:pPr>
            <a:r>
              <a:rPr lang="en-US" sz="2133" dirty="0"/>
              <a:t>Il termine "ingegneria sociale" non è stato coniato a seguito di ricerche sistematiche, ma è piuttosto una descrizione generica utilizzata nella comunità IT per descrivere gli effetti psicologici rilevanti per la sicurezza informatica. I tentativi di definire il termine </a:t>
            </a:r>
            <a:r>
              <a:rPr lang="en-US" sz="2133" dirty="0" err="1"/>
              <a:t>sono </a:t>
            </a:r>
            <a:r>
              <a:rPr lang="en-US" sz="2133" dirty="0"/>
              <a:t>stati</a:t>
            </a:r>
            <a:r>
              <a:rPr lang="en-US" sz="2133" dirty="0" err="1"/>
              <a:t> fatti </a:t>
            </a:r>
            <a:r>
              <a:rPr lang="en-US" sz="2133" dirty="0"/>
              <a:t>anni dopo la sua diffusione. </a:t>
            </a:r>
            <a:r>
              <a:rPr lang="en-US" sz="2133" b="1" dirty="0"/>
              <a:t>Invece di SE, si potrebbe dire "inganno di una persona per ottenere un vantaggio".</a:t>
            </a:r>
          </a:p>
          <a:p>
            <a:pPr marL="0" indent="-304792" defTabSz="1219170">
              <a:spcBef>
                <a:spcPts val="2133"/>
              </a:spcBef>
              <a:buFont typeface="Arial" panose="020B0604020202020204" pitchFamily="34" charset="0"/>
              <a:buChar char="•"/>
            </a:pPr>
            <a:r>
              <a:rPr lang="en-US" sz="2133" dirty="0"/>
              <a:t>Altri esempi di tentativi di definizione:</a:t>
            </a:r>
          </a:p>
          <a:p>
            <a:pPr marL="0" indent="-304792" defTabSz="1219170">
              <a:spcBef>
                <a:spcPts val="2133"/>
              </a:spcBef>
              <a:buFont typeface="Arial" panose="020B0604020202020204" pitchFamily="34" charset="0"/>
              <a:buChar char="•"/>
            </a:pPr>
            <a:r>
              <a:rPr lang="en-US" sz="2133" i="1" dirty="0"/>
              <a:t>"Qualsiasi atto che influenzi una persona a compiere un'azione che può essere o meno nel suo interesse" (social-engineer.org, 2017)</a:t>
            </a:r>
          </a:p>
          <a:p>
            <a:pPr marL="0" indent="-304792" defTabSz="1219170">
              <a:spcBef>
                <a:spcPts val="2133"/>
              </a:spcBef>
              <a:buFont typeface="Arial" panose="020B0604020202020204" pitchFamily="34" charset="0"/>
              <a:buChar char="•"/>
            </a:pPr>
            <a:r>
              <a:rPr lang="en-US" sz="2133" i="1" dirty="0"/>
              <a:t>"L'ingegneria sociale, nel contesto della sicurezza informatica, si riferisce alla manipolazione psicologica delle persone per indurle a compiere azioni o a divulgare informazioni riservate" (wikipedia.org, 2017)</a:t>
            </a:r>
          </a:p>
          <a:p>
            <a:pPr marL="0" indent="-304792" defTabSz="1219170">
              <a:spcBef>
                <a:spcPts val="2133"/>
              </a:spcBef>
              <a:spcAft>
                <a:spcPts val="2133"/>
              </a:spcAft>
              <a:buFont typeface="Arial" panose="020B0604020202020204" pitchFamily="34" charset="0"/>
              <a:buChar char="•"/>
            </a:pPr>
            <a:r>
              <a:rPr lang="en-US" sz="2133" dirty="0"/>
              <a:t>Obiettivo: ottenere l'accesso non autorizzato a sistemi o informazioni per commettere atti quali frodi, intrusioni nella rete, spionaggio industriale o furto di identità.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5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Lst>
  </p:timing>
</p:sld>
</file>

<file path=ppt/slides/slide48.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65"/>
          <p:cNvSpPr txBox="1">
            <a:spLocks noGrp="1"/>
          </p:cNvSpPr>
          <p:nvPr>
            <p:ph type="title"/>
          </p:nvPr>
        </p:nvSpPr>
        <p:spPr>
          <a:xfrm>
            <a:off x="1309593" y="274642"/>
            <a:ext cx="10242021" cy="701731"/>
          </a:xfrm>
        </p:spPr>
        <p:txBody>
          <a:bodyPr spcFirstLastPara="1" vert="horz" wrap="square" lIns="91433" tIns="45700" rIns="91433" bIns="45700" rtlCol="0" anchor="t" anchorCtr="0">
            <a:normAutofit/>
          </a:bodyPr>
          <a:lstStyle/>
          <a:p>
            <a:pPr>
              <a:buClr>
                <a:schemeClr val="dk1"/>
              </a:buClr>
              <a:buSzPts val="3300"/>
            </a:pPr>
            <a:r>
              <a:rPr lang="en-GB" sz="4200"/>
              <a:t>Ingegneria sociale</a:t>
            </a:r>
          </a:p>
        </p:txBody>
      </p:sp>
      <p:pic>
        <p:nvPicPr>
          <p:cNvPr id="403" name="Google Shape;403;p65" descr="image.tiff"/>
          <p:cNvPicPr preferRelativeResize="0"/>
          <p:nvPr/>
        </p:nvPicPr>
        <p:blipFill rotWithShape="1">
          <a:blip r:embed="rId3" cstate="email">
            <a:extLst>
              <a:ext uri="{28A0092B-C50C-407E-A947-70E740481C1C}">
                <a14:useLocalDpi xmlns:a14="http://schemas.microsoft.com/office/drawing/2010/main"/>
              </a:ext>
            </a:extLst>
          </a:blip>
          <a:stretch/>
        </p:blipFill>
        <p:spPr>
          <a:xfrm>
            <a:off x="2592151" y="1258531"/>
            <a:ext cx="7676904" cy="5162719"/>
          </a:xfrm>
          <a:prstGeom prst="rect">
            <a:avLst/>
          </a:prstGeom>
          <a:noFill/>
          <a:ln>
            <a:noFill/>
          </a:ln>
        </p:spPr>
      </p:pic>
      <p:sp>
        <p:nvSpPr>
          <p:cNvPr id="409" name="Footer Placeholder 3">
            <a:extLst>
              <a:ext uri="{FF2B5EF4-FFF2-40B4-BE49-F238E27FC236}">
                <a16:creationId xmlns:a16="http://schemas.microsoft.com/office/drawing/2014/main" id="{D5BA1FA9-4FB5-24E0-9245-9B5BB3F7681E}"/>
              </a:ext>
            </a:extLst>
          </p:cNvPr>
          <p:cNvSpPr>
            <a:spLocks noGrp="1"/>
          </p:cNvSpPr>
          <p:nvPr>
            <p:ph type="ftr" sz="quarter" idx="3"/>
          </p:nvPr>
        </p:nvSpPr>
        <p:spPr>
          <a:xfrm>
            <a:off x="485776" y="6352256"/>
            <a:ext cx="7827659" cy="377825"/>
          </a:xfrm>
        </p:spPr>
        <p:txBody>
          <a:bodyPr/>
          <a:lstStyle/>
          <a:p>
            <a:pPr>
              <a:spcAft>
                <a:spcPts val="600"/>
              </a:spcAft>
            </a:pPr>
            <a:r>
              <a:rPr lang="en-US"/>
              <a:t>CSP002: Fattori umani nella sicurezza informatica</a:t>
            </a:r>
          </a:p>
        </p:txBody>
      </p:sp>
    </p:spTree>
  </p:cSld>
  <p:clrMapOvr>
    <a:masterClrMapping/>
  </p:clrMapOvr>
</p:sld>
</file>

<file path=ppt/slides/slide49.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8"/>
          <p:cNvSpPr txBox="1"/>
          <p:nvPr/>
        </p:nvSpPr>
        <p:spPr>
          <a:xfrm>
            <a:off x="1097280" y="286603"/>
            <a:ext cx="10058400" cy="1450757"/>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6000" spc="-50">
                <a:latin typeface="+mj-lt"/>
                <a:ea typeface="+mj-ea"/>
                <a:cs typeface="+mj-cs"/>
              </a:rPr>
              <a:t>Canham (2019)</a:t>
            </a:r>
          </a:p>
        </p:txBody>
      </p:sp>
      <p:pic>
        <p:nvPicPr>
          <p:cNvPr id="84" name="Google Shape;84;p18"/>
          <p:cNvPicPr preferRelativeResize="0"/>
          <p:nvPr/>
        </p:nvPicPr>
        <p:blipFill>
          <a:blip r:embed="rId3" cstate="email">
            <a:extLst>
              <a:ext uri="{28A0092B-C50C-407E-A947-70E740481C1C}">
                <a14:useLocalDpi xmlns:a14="http://schemas.microsoft.com/office/drawing/2010/main"/>
              </a:ext>
            </a:extLst>
          </a:blip>
          <a:stretch>
            <a:fillRect/>
          </a:stretch>
        </p:blipFill>
        <p:spPr>
          <a:xfrm>
            <a:off x="2676121" y="2108201"/>
            <a:ext cx="6900717" cy="3760891"/>
          </a:xfrm>
          <a:prstGeom prst="rect">
            <a:avLst/>
          </a:prstGeom>
          <a:noFill/>
          <a:ln>
            <a:noFill/>
          </a:ln>
        </p:spPr>
      </p:pic>
      <p:sp>
        <p:nvSpPr>
          <p:cNvPr id="90" name="Footer Placeholder 3">
            <a:extLst>
              <a:ext uri="{FF2B5EF4-FFF2-40B4-BE49-F238E27FC236}">
                <a16:creationId xmlns:a16="http://schemas.microsoft.com/office/drawing/2014/main" id="{0C641AB3-B122-E0C1-AE6F-9E5B2C748CDA}"/>
              </a:ext>
            </a:extLst>
          </p:cNvPr>
          <p:cNvSpPr>
            <a:spLocks noGrp="1"/>
          </p:cNvSpPr>
          <p:nvPr>
            <p:ph type="ftr" sz="quarter" idx="11"/>
          </p:nvPr>
        </p:nvSpPr>
        <p:spPr>
          <a:xfrm>
            <a:off x="643051" y="6221324"/>
            <a:ext cx="6818262" cy="365125"/>
          </a:xfrm>
        </p:spPr>
        <p:txBody>
          <a:bodyPr/>
          <a:lstStyle/>
          <a:p>
            <a:endParaRPr lang="en-GB"/>
          </a:p>
        </p:txBody>
      </p:sp>
      <p:sp>
        <p:nvSpPr>
          <p:cNvPr id="92" name="Slide Number Placeholder 4">
            <a:extLst>
              <a:ext uri="{FF2B5EF4-FFF2-40B4-BE49-F238E27FC236}">
                <a16:creationId xmlns:a16="http://schemas.microsoft.com/office/drawing/2014/main" id="{0938EE78-0B24-A444-745A-402AE1060D45}"/>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t>49</a:t>
            </a:fld>
            <a:endParaRPr lang="en-GB"/>
          </a:p>
        </p:txBody>
      </p:sp>
    </p:spTree>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E59-74DD-C1E3-1170-C684ABEA4D28}"/>
              </a:ext>
            </a:extLst>
          </p:cNvPr>
          <p:cNvSpPr>
            <a:spLocks noGrp="1"/>
          </p:cNvSpPr>
          <p:nvPr>
            <p:ph type="ctrTitle"/>
          </p:nvPr>
        </p:nvSpPr>
        <p:spPr>
          <a:xfrm>
            <a:off x="796322" y="408820"/>
            <a:ext cx="8935507" cy="949467"/>
          </a:xfrm>
        </p:spPr>
        <p:txBody>
          <a:bodyPr anchor="b">
            <a:normAutofit/>
          </a:bodyPr>
          <a:lstStyle/>
          <a:p>
            <a:r>
              <a:rPr lang="nb-NO" dirty="0"/>
              <a:t>Comportamento</a:t>
            </a:r>
            <a:endParaRPr lang="en-GB" dirty="0"/>
          </a:p>
        </p:txBody>
      </p:sp>
      <p:sp>
        <p:nvSpPr>
          <p:cNvPr id="3" name="Content Placeholder 2">
            <a:extLst>
              <a:ext uri="{FF2B5EF4-FFF2-40B4-BE49-F238E27FC236}">
                <a16:creationId xmlns:a16="http://schemas.microsoft.com/office/drawing/2014/main" id="{4D426442-7FB7-A542-001D-1CEAA5036FDB}"/>
              </a:ext>
            </a:extLst>
          </p:cNvPr>
          <p:cNvSpPr>
            <a:spLocks noGrp="1"/>
          </p:cNvSpPr>
          <p:nvPr>
            <p:ph sz="quarter" idx="17"/>
          </p:nvPr>
        </p:nvSpPr>
        <p:spPr>
          <a:xfrm>
            <a:off x="796322" y="1986061"/>
            <a:ext cx="5797550" cy="4015244"/>
          </a:xfrm>
        </p:spPr>
        <p:txBody>
          <a:bodyPr>
            <a:normAutofit/>
          </a:bodyPr>
          <a:lstStyle/>
          <a:p>
            <a:r>
              <a:rPr lang="en-GB" dirty="0"/>
              <a:t>American Psychological Association (APA</a:t>
            </a:r>
          </a:p>
          <a:p>
            <a:pPr lvl="1"/>
            <a:r>
              <a:rPr lang="en-GB" i="1" dirty="0"/>
              <a:t>le attività di un organismo in risposta a stimoli interni o esterni, che comprendono azioni oggettivamente osservabili, stati percepiti internamente e processi non coscienti. </a:t>
            </a:r>
          </a:p>
          <a:p>
            <a:pPr lvl="1"/>
            <a:endParaRPr lang="en-GB" dirty="0"/>
          </a:p>
          <a:p>
            <a:pPr lvl="1"/>
            <a:r>
              <a:rPr lang="en-GB" dirty="0"/>
              <a:t>Esterno</a:t>
            </a:r>
          </a:p>
          <a:p>
            <a:pPr lvl="2"/>
            <a:r>
              <a:rPr lang="en-GB" dirty="0"/>
              <a:t>come muoversi e parlare</a:t>
            </a:r>
          </a:p>
          <a:p>
            <a:pPr lvl="1"/>
            <a:r>
              <a:rPr lang="en-GB" dirty="0"/>
              <a:t>Interno </a:t>
            </a:r>
          </a:p>
          <a:p>
            <a:pPr lvl="2"/>
            <a:r>
              <a:rPr lang="en-GB" b="1" dirty="0"/>
              <a:t>attività mentali</a:t>
            </a:r>
            <a:r>
              <a:rPr lang="en-GB" dirty="0"/>
              <a:t>, come pensieri e sentimenti, in quanto </a:t>
            </a:r>
            <a:r>
              <a:rPr lang="en-GB" b="1" dirty="0"/>
              <a:t>influenzate da fattori interni o esterni. </a:t>
            </a:r>
          </a:p>
          <a:p>
            <a:pPr lvl="2"/>
            <a:r>
              <a:rPr lang="en-GB" dirty="0"/>
              <a:t>E altro ancora (ad esempio cambiamenti fisiologici)</a:t>
            </a:r>
          </a:p>
        </p:txBody>
      </p:sp>
      <p:pic>
        <p:nvPicPr>
          <p:cNvPr id="5" name="Picture 4" descr="Computer Generated Lights">
            <a:extLst>
              <a:ext uri="{FF2B5EF4-FFF2-40B4-BE49-F238E27FC236}">
                <a16:creationId xmlns:a16="http://schemas.microsoft.com/office/drawing/2014/main" id="{72414CD6-2F1C-D66A-70B1-8344FFAD96FE}"/>
              </a:ext>
            </a:extLst>
          </p:cNvPr>
          <p:cNvPicPr>
            <a:picLocks noChangeAspect="1"/>
          </p:cNvPicPr>
          <p:nvPr/>
        </p:nvPicPr>
        <p:blipFill>
          <a:blip r:embed="rId2"/>
          <a:srcRect l="17615" r="28165"/>
          <a:stretch>
            <a:fillRect/>
          </a:stretch>
        </p:blipFill>
        <p:spPr>
          <a:xfrm>
            <a:off x="7163691" y="10"/>
            <a:ext cx="5024825" cy="685799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sp>
        <p:nvSpPr>
          <p:cNvPr id="9" name="Footer Placeholder 4">
            <a:extLst>
              <a:ext uri="{FF2B5EF4-FFF2-40B4-BE49-F238E27FC236}">
                <a16:creationId xmlns:a16="http://schemas.microsoft.com/office/drawing/2014/main" id="{055DD061-E6A4-B903-581C-968CDE517955}"/>
              </a:ext>
            </a:extLst>
          </p:cNvPr>
          <p:cNvSpPr>
            <a:spLocks noGrp="1"/>
          </p:cNvSpPr>
          <p:nvPr>
            <p:ph type="ftr" sz="quarter" idx="3"/>
          </p:nvPr>
        </p:nvSpPr>
        <p:spPr>
          <a:xfrm>
            <a:off x="824241" y="6290774"/>
            <a:ext cx="6637071" cy="365125"/>
          </a:xfrm>
        </p:spPr>
        <p:txBody>
          <a:bodyPr/>
          <a:lstStyle/>
          <a:p>
            <a:pPr>
              <a:spcAft>
                <a:spcPts val="600"/>
              </a:spcAft>
            </a:pPr>
            <a:r>
              <a:rPr lang="en-US"/>
              <a:t>Modulo di formazione CSP Nome: Modello di presentazione Creato da PR</a:t>
            </a:r>
          </a:p>
        </p:txBody>
      </p:sp>
      <p:sp>
        <p:nvSpPr>
          <p:cNvPr id="11" name="Slide Number Placeholder 5">
            <a:extLst>
              <a:ext uri="{FF2B5EF4-FFF2-40B4-BE49-F238E27FC236}">
                <a16:creationId xmlns:a16="http://schemas.microsoft.com/office/drawing/2014/main" id="{437F1C12-B35B-AE57-DE01-30C3B1ACD686}"/>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t>5</a:t>
            </a:fld>
            <a:endParaRPr lang="en-US"/>
          </a:p>
        </p:txBody>
      </p:sp>
    </p:spTree>
    <p:extLst>
      <p:ext uri="{BB962C8B-B14F-4D97-AF65-F5344CB8AC3E}">
        <p14:creationId xmlns:p14="http://schemas.microsoft.com/office/powerpoint/2010/main" val="3778491922"/>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623927" y="6459683"/>
            <a:ext cx="2483372" cy="300082"/>
          </a:xfrm>
          <a:prstGeom prst="rect">
            <a:avLst/>
          </a:prstGeom>
        </p:spPr>
        <p:txBody>
          <a:bodyPr wrap="none">
            <a:spAutoFit/>
          </a:bodyPr>
          <a:lstStyle/>
          <a:p>
            <a:r>
              <a:rPr lang="nb-NO" sz="1350" dirty="0"/>
              <a:t>https://apwg.org/trendsreports/</a:t>
            </a:r>
          </a:p>
        </p:txBody>
      </p:sp>
      <p:pic>
        <p:nvPicPr>
          <p:cNvPr id="5" name="Bilde 4"/>
          <p:cNvPicPr>
            <a:picLocks noChangeAspect="1"/>
          </p:cNvPicPr>
          <p:nvPr/>
        </p:nvPicPr>
        <p:blipFill>
          <a:blip r:embed="rId3"/>
          <a:stretch>
            <a:fillRect/>
          </a:stretch>
        </p:blipFill>
        <p:spPr>
          <a:xfrm>
            <a:off x="4782382" y="1328465"/>
            <a:ext cx="2873176" cy="2645548"/>
          </a:xfrm>
          <a:prstGeom prst="rect">
            <a:avLst/>
          </a:prstGeom>
        </p:spPr>
      </p:pic>
      <p:pic>
        <p:nvPicPr>
          <p:cNvPr id="6" name="Bilde 5"/>
          <p:cNvPicPr>
            <a:picLocks noChangeAspect="1"/>
          </p:cNvPicPr>
          <p:nvPr/>
        </p:nvPicPr>
        <p:blipFill>
          <a:blip r:embed="rId4"/>
          <a:stretch>
            <a:fillRect/>
          </a:stretch>
        </p:blipFill>
        <p:spPr>
          <a:xfrm>
            <a:off x="6516243" y="4109554"/>
            <a:ext cx="3156970" cy="2605753"/>
          </a:xfrm>
          <a:prstGeom prst="rect">
            <a:avLst/>
          </a:prstGeom>
        </p:spPr>
      </p:pic>
      <p:sp>
        <p:nvSpPr>
          <p:cNvPr id="2" name="Rektangel 1"/>
          <p:cNvSpPr/>
          <p:nvPr/>
        </p:nvSpPr>
        <p:spPr>
          <a:xfrm>
            <a:off x="1730201" y="5536353"/>
            <a:ext cx="4572000" cy="923330"/>
          </a:xfrm>
          <a:prstGeom prst="rect">
            <a:avLst/>
          </a:prstGeom>
        </p:spPr>
        <p:txBody>
          <a:bodyPr>
            <a:spAutoFit/>
          </a:bodyPr>
          <a:lstStyle/>
          <a:p>
            <a:r>
              <a:rPr lang="en-US" sz="900" dirty="0">
                <a:latin typeface="Arial" panose="020B0604020202020204" pitchFamily="34" charset="0"/>
              </a:rPr>
              <a:t>Fondato nel 2003, l'Anti-Phishing Working Group (APWG) è un'associazione di settore senza scopo di lucro che si occupa di eliminare i furti di identità e le frodi derivanti dal crescente problema del phishing, </a:t>
            </a:r>
            <a:r>
              <a:rPr lang="en-US" sz="900" dirty="0" err="1">
                <a:latin typeface="Arial" panose="020B0604020202020204" pitchFamily="34" charset="0"/>
              </a:rPr>
              <a:t>del crimeware </a:t>
            </a:r>
            <a:r>
              <a:rPr lang="en-US" sz="900" dirty="0">
                <a:latin typeface="Arial" panose="020B0604020202020204" pitchFamily="34" charset="0"/>
              </a:rPr>
              <a:t>e dello spoofing delle e-mail. L'adesione è aperta a istituzioni finanziarie qualificate, rivenditori online, ISP, fornitori di soluzioni, forze dell'ordine, agenzie governative, organizzazioni multilaterali e ONG. Sono più di 2.000 le aziende in tutto il mondo che partecipano all'APWG.</a:t>
            </a:r>
            <a:endParaRPr lang="nb-NO" sz="900" dirty="0"/>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50371" y="483236"/>
            <a:ext cx="11745686" cy="430326"/>
          </a:xfrm>
        </p:spPr>
        <p:txBody>
          <a:bodyPr>
            <a:noAutofit/>
          </a:bodyPr>
          <a:lstStyle/>
          <a:p>
            <a:r>
              <a:rPr lang="de-DE" sz="4800" dirty="0"/>
              <a:t>Il phishing </a:t>
            </a:r>
            <a:r>
              <a:rPr lang="de-DE" sz="4800" dirty="0" err="1"/>
              <a:t>è</a:t>
            </a:r>
            <a:r>
              <a:rPr lang="de-DE" sz="4800" dirty="0" err="1"/>
              <a:t> most</a:t>
            </a:r>
            <a:r>
              <a:rPr lang="de-DE" sz="4800" dirty="0" err="1"/>
              <a:t> common</a:t>
            </a:r>
            <a:r>
              <a:rPr lang="de-DE" sz="4800" dirty="0" err="1"/>
              <a:t> attack</a:t>
            </a:r>
            <a:r>
              <a:rPr lang="de-DE" sz="4800" dirty="0" err="1"/>
              <a:t> vector</a:t>
            </a:r>
            <a:endParaRPr lang="nb-NO" sz="4800"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4109" y="1129457"/>
            <a:ext cx="2575734" cy="276420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5468" y="1910267"/>
            <a:ext cx="2710976" cy="3326004"/>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fld id="{79D199B6-069C-4494-B074-391AD1ED88E0}" type="slidenum">
              <a:rPr lang="de-DE" smtClean="0"/>
              <a:t>50</a:t>
            </a:fld>
            <a:endParaRPr lang="de-DE"/>
          </a:p>
        </p:txBody>
      </p:sp>
    </p:spTree>
    <p:extLst>
      <p:ext uri="{BB962C8B-B14F-4D97-AF65-F5344CB8AC3E}">
        <p14:creationId xmlns:p14="http://schemas.microsoft.com/office/powerpoint/2010/main" val="2587676189"/>
      </p:ext>
    </p:extLst>
  </p:cSld>
  <p:clrMapOvr>
    <a:masterClrMapping/>
  </p:clrMapOvr>
</p:sld>
</file>

<file path=ppt/slides/slide51.xml><?xml version="1.0" encoding="utf-8"?>
<p:sld xmlns:dgm="http://schemas.openxmlformats.org/drawingml/2006/diagram"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048000" y="218627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kstSylinder 11"/>
          <p:cNvSpPr txBox="1"/>
          <p:nvPr/>
        </p:nvSpPr>
        <p:spPr>
          <a:xfrm>
            <a:off x="1738314" y="1909271"/>
            <a:ext cx="1138236" cy="415498"/>
          </a:xfrm>
          <a:prstGeom prst="rect">
            <a:avLst/>
          </a:prstGeom>
          <a:noFill/>
        </p:spPr>
        <p:txBody>
          <a:bodyPr wrap="square" rtlCol="0">
            <a:spAutoFit/>
          </a:bodyPr>
          <a:lstStyle/>
          <a:p>
            <a:r>
              <a:rPr lang="de-DE" sz="2100" b="1" dirty="0" err="1"/>
              <a:t>Fasi</a:t>
            </a:r>
            <a:endParaRPr lang="nb-NO" sz="2100" b="1" dirty="0"/>
          </a:p>
        </p:txBody>
      </p:sp>
      <p:sp>
        <p:nvSpPr>
          <p:cNvPr id="2" name="TekstSylinder 1"/>
          <p:cNvSpPr txBox="1"/>
          <p:nvPr/>
        </p:nvSpPr>
        <p:spPr>
          <a:xfrm>
            <a:off x="7660966" y="6100230"/>
            <a:ext cx="1483035" cy="300082"/>
          </a:xfrm>
          <a:prstGeom prst="rect">
            <a:avLst/>
          </a:prstGeom>
          <a:noFill/>
        </p:spPr>
        <p:txBody>
          <a:bodyPr wrap="none" rtlCol="0">
            <a:spAutoFit/>
          </a:bodyPr>
          <a:lstStyle/>
          <a:p>
            <a:r>
              <a:rPr lang="de-DE" sz="1350" dirty="0"/>
              <a:t>Breda et al. (2017)</a:t>
            </a:r>
            <a:endParaRPr lang="nb-NO" sz="1350" dirty="0"/>
          </a:p>
        </p:txBody>
      </p:sp>
      <p:sp>
        <p:nvSpPr>
          <p:cNvPr id="5" name="Tittel 1">
            <a:extLst>
              <a:ext uri="{FF2B5EF4-FFF2-40B4-BE49-F238E27FC236}">
                <a16:creationId xmlns:a16="http://schemas.microsoft.com/office/drawing/2014/main" id="{16BEDE14-3C5F-4F1B-B159-5D725545F8B9}"/>
              </a:ext>
            </a:extLst>
          </p:cNvPr>
          <p:cNvSpPr>
            <a:spLocks noGrp="1"/>
          </p:cNvSpPr>
          <p:nvPr>
            <p:ph type="title"/>
          </p:nvPr>
        </p:nvSpPr>
        <p:spPr>
          <a:xfrm>
            <a:off x="250371" y="482613"/>
            <a:ext cx="9990263" cy="430326"/>
          </a:xfrm>
        </p:spPr>
        <p:txBody>
          <a:bodyPr>
            <a:normAutofit fontScale="90000"/>
          </a:bodyPr>
          <a:lstStyle/>
          <a:p>
            <a:r>
              <a:rPr lang="de-DE" dirty="0"/>
              <a:t>Ingegneria </a:t>
            </a:r>
            <a:r>
              <a:rPr lang="de-DE" dirty="0" err="1"/>
              <a:t>sociale </a:t>
            </a:r>
            <a:r>
              <a:rPr lang="de-DE" dirty="0"/>
              <a:t>"kill </a:t>
            </a:r>
            <a:r>
              <a:rPr lang="de-DE" dirty="0"/>
              <a:t>chain"</a:t>
            </a:r>
            <a:endParaRPr lang="nb-NO" dirty="0"/>
          </a:p>
        </p:txBody>
      </p:sp>
      <p:sp>
        <p:nvSpPr>
          <p:cNvPr id="3" name="Foliennummernplatzhalter 2">
            <a:extLst>
              <a:ext uri="{FF2B5EF4-FFF2-40B4-BE49-F238E27FC236}">
                <a16:creationId xmlns:a16="http://schemas.microsoft.com/office/drawing/2014/main" id="{41FFD32A-DEAB-0B46-E256-A4B1DB6539AD}"/>
              </a:ext>
            </a:extLst>
          </p:cNvPr>
          <p:cNvSpPr>
            <a:spLocks noGrp="1"/>
          </p:cNvSpPr>
          <p:nvPr>
            <p:ph type="sldNum" sz="quarter" idx="12"/>
          </p:nvPr>
        </p:nvSpPr>
        <p:spPr/>
        <p:txBody>
          <a:bodyPr/>
          <a:lstStyle/>
          <a:p>
            <a:fld id="{79D199B6-069C-4494-B074-391AD1ED88E0}" type="slidenum">
              <a:rPr lang="de-DE" smtClean="0"/>
              <a:t>51</a:t>
            </a:fld>
            <a:endParaRPr lang="de-DE"/>
          </a:p>
        </p:txBody>
      </p:sp>
    </p:spTree>
    <p:extLst>
      <p:ext uri="{BB962C8B-B14F-4D97-AF65-F5344CB8AC3E}">
        <p14:creationId xmlns:p14="http://schemas.microsoft.com/office/powerpoint/2010/main" val="997102753"/>
      </p:ext>
    </p:extLst>
  </p:cSld>
  <p:clrMapOvr>
    <a:masterClrMapping/>
  </p:clrMapOvr>
</p:sld>
</file>

<file path=ppt/slides/slide5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630936" y="639520"/>
            <a:ext cx="3429000" cy="1719072"/>
          </a:xfrm>
          <a:prstGeom prst="rect">
            <a:avLst/>
          </a:prstGeom>
        </p:spPr>
        <p:txBody>
          <a:bodyPr spcFirstLastPara="1" vert="horz" wrap="square" lIns="121920" tIns="60960" rIns="121920" bIns="60960" rtlCol="0" anchor="b" anchorCtr="0">
            <a:normAutofit/>
          </a:bodyPr>
          <a:lstStyle/>
          <a:p>
            <a:pPr defTabSz="1219170">
              <a:spcBef>
                <a:spcPct val="0"/>
              </a:spcBef>
            </a:pPr>
            <a:r>
              <a:rPr lang="en-US" sz="5467"/>
              <a:t>Phishing</a:t>
            </a:r>
          </a:p>
        </p:txBody>
      </p:sp>
      <p:sp>
        <p:nvSpPr>
          <p:cNvPr id="186" name="Google Shape;186;p33"/>
          <p:cNvSpPr txBox="1">
            <a:spLocks noGrp="1"/>
          </p:cNvSpPr>
          <p:nvPr>
            <p:ph type="body" idx="1"/>
          </p:nvPr>
        </p:nvSpPr>
        <p:spPr>
          <a:xfrm>
            <a:off x="630936" y="2807208"/>
            <a:ext cx="3429000" cy="3410712"/>
          </a:xfrm>
          <a:prstGeom prst="rect">
            <a:avLst/>
          </a:prstGeom>
        </p:spPr>
        <p:txBody>
          <a:bodyPr spcFirstLastPara="1" vert="horz" wrap="square" lIns="121920" tIns="60960" rIns="121920" bIns="60960" rtlCol="0" anchor="t" anchorCtr="0">
            <a:normAutofit/>
          </a:bodyPr>
          <a:lstStyle/>
          <a:p>
            <a:pPr marL="0" indent="-304792" defTabSz="1219170">
              <a:buFont typeface="Arial" panose="020B0604020202020204" pitchFamily="34" charset="0"/>
              <a:buChar char="•"/>
            </a:pPr>
            <a:r>
              <a:rPr lang="en-US" sz="2267" dirty="0"/>
              <a:t>Somiglianza</a:t>
            </a:r>
          </a:p>
          <a:p>
            <a:pPr marL="0" indent="-304792" defTabSz="1219170">
              <a:spcBef>
                <a:spcPts val="2133"/>
              </a:spcBef>
              <a:buFont typeface="Arial" panose="020B0604020202020204" pitchFamily="34" charset="0"/>
              <a:buChar char="•"/>
            </a:pPr>
            <a:r>
              <a:rPr lang="en-US" sz="2267" dirty="0"/>
              <a:t>Familiarità</a:t>
            </a:r>
          </a:p>
        </p:txBody>
      </p:sp>
      <p:pic>
        <p:nvPicPr>
          <p:cNvPr id="187" name="Google Shape;187;p33"/>
          <p:cNvPicPr preferRelativeResize="0"/>
          <p:nvPr/>
        </p:nvPicPr>
        <p:blipFill>
          <a:blip r:embed="rId4" cstate="email">
            <a:extLst>
              <a:ext uri="{28A0092B-C50C-407E-A947-70E740481C1C}">
                <a14:useLocalDpi xmlns:a14="http://schemas.microsoft.com/office/drawing/2010/main"/>
              </a:ext>
            </a:extLst>
          </a:blip>
          <a:stretch>
            <a:fillRect/>
          </a:stretch>
        </p:blipFill>
        <p:spPr>
          <a:xfrm>
            <a:off x="4735859" y="640080"/>
            <a:ext cx="7193175" cy="579621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5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hlinkClick r:id="rId3"/>
          </p:cNvPr>
          <p:cNvSpPr/>
          <p:nvPr/>
        </p:nvSpPr>
        <p:spPr>
          <a:xfrm>
            <a:off x="2289503" y="5674738"/>
            <a:ext cx="2302746"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https://youtu.be/kv0sOX6Alrk</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d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3563" y="1165213"/>
            <a:ext cx="7304403" cy="4509526"/>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9086"/>
      </p:ext>
    </p:extLst>
  </p:cSld>
  <p:clrMapOvr>
    <a:masterClrMapping/>
  </p:clrMapOvr>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stering Cialdini's Principles of Persuasion | DOT Marketing Psychology">
            <a:hlinkClick r:id="" action="ppaction://media"/>
            <a:extLst>
              <a:ext uri="{FF2B5EF4-FFF2-40B4-BE49-F238E27FC236}">
                <a16:creationId xmlns:a16="http://schemas.microsoft.com/office/drawing/2014/main" id="{28FE6080-F018-F60E-1B62-47E53E3EF000}"/>
              </a:ext>
            </a:extLst>
          </p:cNvPr>
          <p:cNvPicPr>
            <a:picLocks noRot="1" noChangeAspect="1"/>
          </p:cNvPicPr>
          <p:nvPr>
            <a:videoFile r:link="rId2"/>
          </p:nvPr>
        </p:nvPicPr>
        <p:blipFill>
          <a:blip r:embed="rId5"/>
          <a:stretch>
            <a:fillRect/>
          </a:stretch>
        </p:blipFill>
        <p:spPr>
          <a:xfrm>
            <a:off x="2025749" y="1128098"/>
            <a:ext cx="8136690" cy="4597230"/>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a:xfrm>
            <a:off x="10266060" y="6429057"/>
            <a:ext cx="551167" cy="377825"/>
          </a:xfrm>
        </p:spPr>
        <p:txBody>
          <a:bodyPr vert="horz" lIns="76200" tIns="38100" rIns="76200" bIns="38100" rtlCol="0" anchor="ctr">
            <a:normAutofit/>
          </a:bodyPr>
          <a:lstStyle/>
          <a:p>
            <a:pPr>
              <a:spcAft>
                <a:spcPts val="500"/>
              </a:spcAft>
            </a:pPr>
            <a:fld id="{79D199B6-069C-4494-B074-391AD1ED88E0}" type="slidenum">
              <a:rPr lang="en-US" sz="833">
                <a:solidFill>
                  <a:schemeClr val="tx1">
                    <a:lumMod val="75000"/>
                    <a:lumOff val="25000"/>
                  </a:schemeClr>
                </a:solidFill>
              </a:rPr>
              <a:t>54</a:t>
            </a:fld>
            <a:endParaRPr lang="en-US" sz="833">
              <a:solidFill>
                <a:schemeClr val="tx1">
                  <a:lumMod val="75000"/>
                  <a:lumOff val="25000"/>
                </a:schemeClr>
              </a:solidFill>
            </a:endParaRPr>
          </a:p>
        </p:txBody>
      </p:sp>
      <p:sp>
        <p:nvSpPr>
          <p:cNvPr id="6" name="Footer Placeholder 4">
            <a:extLst>
              <a:ext uri="{FF2B5EF4-FFF2-40B4-BE49-F238E27FC236}">
                <a16:creationId xmlns:a16="http://schemas.microsoft.com/office/drawing/2014/main" id="{5DF93A35-B35A-7C09-3F5B-58332D3DD17C}"/>
              </a:ext>
            </a:extLst>
          </p:cNvPr>
          <p:cNvSpPr txBox="1">
            <a:spLocks/>
          </p:cNvSpPr>
          <p:nvPr/>
        </p:nvSpPr>
        <p:spPr>
          <a:xfrm>
            <a:off x="485776" y="6352256"/>
            <a:ext cx="7827659" cy="377825"/>
          </a:xfrm>
          <a:prstGeom prst="rect">
            <a:avLst/>
          </a:prstGeom>
        </p:spPr>
        <p:txBody>
          <a:bodyPr vert="horz" lIns="76200" tIns="38100" rIns="76200" bIns="3810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CSP002: Fattori umani nella sicurezza informatica</a:t>
            </a:r>
            <a:endParaRPr lang="en-US" sz="1000" dirty="0"/>
          </a:p>
        </p:txBody>
      </p:sp>
    </p:spTree>
    <p:custDataLst>
      <p:tags r:id="rId1"/>
    </p:custDataLst>
    <p:extLst>
      <p:ext uri="{BB962C8B-B14F-4D97-AF65-F5344CB8AC3E}">
        <p14:creationId xmlns:p14="http://schemas.microsoft.com/office/powerpoint/2010/main" val="185922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F2B2-16D3-DA97-B4D8-A91CFFAB02D8}"/>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313E6C48-798C-07B5-51DB-B34C55A01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57DD4-B576-D9FA-09EF-A95534BFC0E3}"/>
              </a:ext>
            </a:extLst>
          </p:cNvPr>
          <p:cNvSpPr>
            <a:spLocks noGrp="1"/>
          </p:cNvSpPr>
          <p:nvPr>
            <p:ph type="sldNum" idx="12"/>
          </p:nvPr>
        </p:nvSpPr>
        <p:spPr/>
        <p:txBody>
          <a:bodyPr/>
          <a:lstStyle/>
          <a:p>
            <a:fld id="{00000000-1234-1234-1234-123412341234}" type="slidenum">
              <a:rPr lang="en-GB" smtClean="0"/>
              <a:t>55</a:t>
            </a:fld>
            <a:endParaRPr lang="en-GB"/>
          </a:p>
        </p:txBody>
      </p:sp>
      <p:pic>
        <p:nvPicPr>
          <p:cNvPr id="6" name="Picture 5">
            <a:extLst>
              <a:ext uri="{FF2B5EF4-FFF2-40B4-BE49-F238E27FC236}">
                <a16:creationId xmlns:a16="http://schemas.microsoft.com/office/drawing/2014/main" id="{4FF71B52-6BE4-EE1C-4F81-32C8F6D70F9B}"/>
              </a:ext>
            </a:extLst>
          </p:cNvPr>
          <p:cNvPicPr>
            <a:picLocks noChangeAspect="1"/>
          </p:cNvPicPr>
          <p:nvPr/>
        </p:nvPicPr>
        <p:blipFill>
          <a:blip r:embed="rId3"/>
          <a:stretch>
            <a:fillRect/>
          </a:stretch>
        </p:blipFill>
        <p:spPr>
          <a:xfrm>
            <a:off x="0" y="1"/>
            <a:ext cx="11155332" cy="5687219"/>
          </a:xfrm>
          <a:prstGeom prst="rect">
            <a:avLst/>
          </a:prstGeom>
        </p:spPr>
      </p:pic>
      <p:pic>
        <p:nvPicPr>
          <p:cNvPr id="8" name="Picture 7">
            <a:extLst>
              <a:ext uri="{FF2B5EF4-FFF2-40B4-BE49-F238E27FC236}">
                <a16:creationId xmlns:a16="http://schemas.microsoft.com/office/drawing/2014/main" id="{A3D6F28F-A50E-14CC-C50C-FE7A58E98C23}"/>
              </a:ext>
            </a:extLst>
          </p:cNvPr>
          <p:cNvPicPr>
            <a:picLocks noChangeAspect="1"/>
          </p:cNvPicPr>
          <p:nvPr/>
        </p:nvPicPr>
        <p:blipFill>
          <a:blip r:embed="rId4"/>
          <a:stretch>
            <a:fillRect/>
          </a:stretch>
        </p:blipFill>
        <p:spPr>
          <a:xfrm>
            <a:off x="463232" y="314369"/>
            <a:ext cx="11107700" cy="5058481"/>
          </a:xfrm>
          <a:prstGeom prst="rect">
            <a:avLst/>
          </a:prstGeom>
        </p:spPr>
      </p:pic>
      <p:pic>
        <p:nvPicPr>
          <p:cNvPr id="10" name="Picture 9">
            <a:extLst>
              <a:ext uri="{FF2B5EF4-FFF2-40B4-BE49-F238E27FC236}">
                <a16:creationId xmlns:a16="http://schemas.microsoft.com/office/drawing/2014/main" id="{0E042C32-F90B-DFCB-1B61-649339F55C7C}"/>
              </a:ext>
            </a:extLst>
          </p:cNvPr>
          <p:cNvPicPr>
            <a:picLocks noChangeAspect="1"/>
          </p:cNvPicPr>
          <p:nvPr/>
        </p:nvPicPr>
        <p:blipFill>
          <a:blip r:embed="rId5"/>
          <a:stretch>
            <a:fillRect/>
          </a:stretch>
        </p:blipFill>
        <p:spPr>
          <a:xfrm>
            <a:off x="1332836" y="1638050"/>
            <a:ext cx="9526329" cy="3581900"/>
          </a:xfrm>
          <a:prstGeom prst="rect">
            <a:avLst/>
          </a:prstGeom>
        </p:spPr>
      </p:pic>
      <p:sp>
        <p:nvSpPr>
          <p:cNvPr id="5" name="Footer Placeholder 4">
            <a:extLst>
              <a:ext uri="{FF2B5EF4-FFF2-40B4-BE49-F238E27FC236}">
                <a16:creationId xmlns:a16="http://schemas.microsoft.com/office/drawing/2014/main" id="{E73B6441-67CA-2624-142E-B0F0C572BF16}"/>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spTree>
    <p:custDataLst>
      <p:tags r:id="rId1"/>
    </p:custDataLst>
    <p:extLst>
      <p:ext uri="{BB962C8B-B14F-4D97-AF65-F5344CB8AC3E}">
        <p14:creationId xmlns:p14="http://schemas.microsoft.com/office/powerpoint/2010/main" val="23796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727111" y="189580"/>
            <a:ext cx="7179300" cy="4663774"/>
          </a:xfrm>
          <a:prstGeom prst="rect">
            <a:avLst/>
          </a:prstGeom>
        </p:spPr>
      </p:pic>
      <p:sp>
        <p:nvSpPr>
          <p:cNvPr id="6" name="TekstSylinder 5"/>
          <p:cNvSpPr txBox="1"/>
          <p:nvPr/>
        </p:nvSpPr>
        <p:spPr>
          <a:xfrm>
            <a:off x="1958942" y="5411681"/>
            <a:ext cx="3464410" cy="300082"/>
          </a:xfrm>
          <a:prstGeom prst="rect">
            <a:avLst/>
          </a:prstGeom>
          <a:noFill/>
        </p:spPr>
        <p:txBody>
          <a:bodyPr wrap="none" rtlCol="0">
            <a:spAutoFit/>
          </a:bodyPr>
          <a:lstStyle/>
          <a:p>
            <a:r>
              <a:rPr lang="de-DE" sz="1350" dirty="0" err="1"/>
              <a:t>Registrazione </a:t>
            </a:r>
            <a:r>
              <a:rPr lang="de-DE" sz="1350" dirty="0" err="1"/>
              <a:t>completa </a:t>
            </a:r>
            <a:r>
              <a:rPr lang="de-DE" sz="1350" dirty="0" err="1"/>
              <a:t>dell'</a:t>
            </a:r>
            <a:r>
              <a:rPr lang="de-DE" sz="1350" dirty="0" err="1"/>
              <a:t> </a:t>
            </a:r>
            <a:r>
              <a:rPr lang="de-DE" sz="1350" dirty="0" err="1"/>
              <a:t> </a:t>
            </a:r>
            <a:r>
              <a:rPr lang="de-DE" sz="1350" dirty="0" err="1"/>
              <a:t>disponibile </a:t>
            </a:r>
            <a:r>
              <a:rPr lang="de-DE" sz="1350" dirty="0"/>
              <a:t>su</a:t>
            </a:r>
            <a:r>
              <a:rPr lang="de-DE" sz="1350" dirty="0" err="1"/>
              <a:t> </a:t>
            </a:r>
            <a:r>
              <a:rPr lang="de-DE" sz="1350" dirty="0" err="1"/>
              <a:t> </a:t>
            </a:r>
            <a:r>
              <a:rPr lang="de-DE" sz="1350" dirty="0"/>
              <a:t>su </a:t>
            </a:r>
            <a:r>
              <a:rPr lang="de-DE" sz="1350" dirty="0" err="1"/>
              <a:t>YouTube</a:t>
            </a:r>
            <a:r>
              <a:rPr lang="de-DE" sz="1350" dirty="0"/>
              <a:t>.</a:t>
            </a:r>
            <a:endParaRPr lang="nb-NO" sz="1350" dirty="0"/>
          </a:p>
        </p:txBody>
      </p:sp>
      <p:sp>
        <p:nvSpPr>
          <p:cNvPr id="3" name="Rechteck 2">
            <a:extLst>
              <a:ext uri="{FF2B5EF4-FFF2-40B4-BE49-F238E27FC236}">
                <a16:creationId xmlns:a16="http://schemas.microsoft.com/office/drawing/2014/main" id="{69B0475C-893E-427B-B719-B0B7CD891558}"/>
              </a:ext>
            </a:extLst>
          </p:cNvPr>
          <p:cNvSpPr/>
          <p:nvPr/>
        </p:nvSpPr>
        <p:spPr>
          <a:xfrm>
            <a:off x="1958941" y="5909258"/>
            <a:ext cx="8049026" cy="300082"/>
          </a:xfrm>
          <a:prstGeom prst="rect">
            <a:avLst/>
          </a:prstGeom>
        </p:spPr>
        <p:txBody>
          <a:bodyPr wrap="square">
            <a:spAutoFit/>
          </a:bodyPr>
          <a:lstStyle/>
          <a:p>
            <a:r>
              <a:rPr lang="de-DE" sz="1350" dirty="0">
                <a:hlinkClick r:id="rId4"/>
              </a:rPr>
              <a:t>Telefonata </a:t>
            </a:r>
            <a:r>
              <a:rPr lang="de-DE" sz="1350" dirty="0" err="1">
                <a:hlinkClick r:id="rId4"/>
              </a:rPr>
              <a:t>tra </a:t>
            </a:r>
            <a:r>
              <a:rPr lang="de-DE" sz="1350" dirty="0">
                <a:hlinkClick r:id="rId4"/>
              </a:rPr>
              <a:t>Alexey </a:t>
            </a:r>
            <a:r>
              <a:rPr lang="de-DE" sz="1350" dirty="0" err="1">
                <a:hlinkClick r:id="rId4"/>
              </a:rPr>
              <a:t>Navalny </a:t>
            </a:r>
            <a:r>
              <a:rPr lang="de-DE" sz="1350" dirty="0">
                <a:hlinkClick r:id="rId4"/>
              </a:rPr>
              <a:t>e l'ufficiale dell'FSB Konstantin Kudryavtsev [</a:t>
            </a:r>
            <a:r>
              <a:rPr lang="de-DE" sz="1350" dirty="0" err="1">
                <a:hlinkClick r:id="rId4"/>
              </a:rPr>
              <a:t>sottotitoli</a:t>
            </a:r>
            <a:r>
              <a:rPr lang="de-DE" sz="1350" dirty="0">
                <a:hlinkClick r:id="rId4"/>
              </a:rPr>
              <a:t> in inglese</a:t>
            </a:r>
            <a:r>
              <a:rPr lang="de-DE" sz="1350" dirty="0">
                <a:hlinkClick r:id="rId4"/>
              </a:rPr>
              <a:t>] - YouTube</a:t>
            </a:r>
            <a:endParaRPr lang="de-DE" sz="1350" dirty="0"/>
          </a:p>
        </p:txBody>
      </p:sp>
      <p:sp>
        <p:nvSpPr>
          <p:cNvPr id="2" name="Foliennummernplatzhalter 1">
            <a:extLst>
              <a:ext uri="{FF2B5EF4-FFF2-40B4-BE49-F238E27FC236}">
                <a16:creationId xmlns:a16="http://schemas.microsoft.com/office/drawing/2014/main" id="{6E2E0312-87F6-8535-A1CA-1333D6CF4AEB}"/>
              </a:ext>
            </a:extLst>
          </p:cNvPr>
          <p:cNvSpPr>
            <a:spLocks noGrp="1"/>
          </p:cNvSpPr>
          <p:nvPr>
            <p:ph type="sldNum" sz="quarter" idx="12"/>
          </p:nvPr>
        </p:nvSpPr>
        <p:spPr/>
        <p:txBody>
          <a:bodyPr/>
          <a:lstStyle/>
          <a:p>
            <a:fld id="{79D199B6-069C-4494-B074-391AD1ED88E0}" type="slidenum">
              <a:rPr lang="de-DE" smtClean="0"/>
              <a:t>56</a:t>
            </a:fld>
            <a:endParaRPr lang="de-DE"/>
          </a:p>
        </p:txBody>
      </p:sp>
    </p:spTree>
    <p:extLst>
      <p:ext uri="{BB962C8B-B14F-4D97-AF65-F5344CB8AC3E}">
        <p14:creationId xmlns:p14="http://schemas.microsoft.com/office/powerpoint/2010/main" val="1297245205"/>
      </p:ext>
    </p:extLst>
  </p:cSld>
  <p:clrMapOvr>
    <a:masterClrMapping/>
  </p:clrMapOvr>
</p:sld>
</file>

<file path=ppt/slides/slide5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endParaRPr/>
          </a:p>
          <a:p>
            <a:pPr marL="0" indent="0">
              <a:spcBef>
                <a:spcPts val="2133"/>
              </a:spcBef>
              <a:spcAft>
                <a:spcPts val="2133"/>
              </a:spcAft>
              <a:buNone/>
            </a:pPr>
            <a:endParaRPr/>
          </a:p>
        </p:txBody>
      </p:sp>
      <p:pic>
        <p:nvPicPr>
          <p:cNvPr id="103" name="Google Shape;103;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1500" y="262768"/>
            <a:ext cx="9856833" cy="5829065"/>
          </a:xfrm>
          <a:prstGeom prst="rect">
            <a:avLst/>
          </a:prstGeom>
          <a:noFill/>
          <a:ln>
            <a:noFill/>
          </a:ln>
        </p:spPr>
      </p:pic>
      <p:sp>
        <p:nvSpPr>
          <p:cNvPr id="104" name="Google Shape;104;p21"/>
          <p:cNvSpPr txBox="1"/>
          <p:nvPr/>
        </p:nvSpPr>
        <p:spPr>
          <a:xfrm>
            <a:off x="8379418" y="6340100"/>
            <a:ext cx="3714116" cy="417600"/>
          </a:xfrm>
          <a:prstGeom prst="rect">
            <a:avLst/>
          </a:prstGeom>
          <a:noFill/>
          <a:ln>
            <a:noFill/>
          </a:ln>
        </p:spPr>
        <p:txBody>
          <a:bodyPr spcFirstLastPara="1" wrap="square" lIns="121900" tIns="121900" rIns="121900" bIns="121900" anchor="t" anchorCtr="0">
            <a:noAutofit/>
          </a:bodyPr>
          <a:lstStyle/>
          <a:p>
            <a:r>
              <a:rPr lang="en-GB" sz="2400" dirty="0"/>
              <a:t>Mouton et al. (2016)</a:t>
            </a:r>
            <a:endParaRPr sz="2400" dirty="0"/>
          </a:p>
        </p:txBody>
      </p:sp>
    </p:spTree>
  </p:cSld>
  <p:clrMapOvr>
    <a:masterClrMapping/>
  </p:clrMapOvr>
</p:sld>
</file>

<file path=ppt/slides/slide5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5467" y="203200"/>
            <a:ext cx="7957268" cy="6451603"/>
          </a:xfrm>
          <a:prstGeom prst="rect">
            <a:avLst/>
          </a:prstGeom>
          <a:noFill/>
          <a:ln>
            <a:noFill/>
          </a:ln>
        </p:spPr>
      </p:pic>
      <p:sp>
        <p:nvSpPr>
          <p:cNvPr id="110" name="Google Shape;110;p22"/>
          <p:cNvSpPr txBox="1"/>
          <p:nvPr/>
        </p:nvSpPr>
        <p:spPr>
          <a:xfrm>
            <a:off x="8927024" y="6340100"/>
            <a:ext cx="3166509" cy="417600"/>
          </a:xfrm>
          <a:prstGeom prst="rect">
            <a:avLst/>
          </a:prstGeom>
          <a:noFill/>
          <a:ln>
            <a:noFill/>
          </a:ln>
        </p:spPr>
        <p:txBody>
          <a:bodyPr spcFirstLastPara="1" wrap="square" lIns="121900" tIns="121900" rIns="121900" bIns="121900" anchor="t" anchorCtr="0">
            <a:noAutofit/>
          </a:bodyPr>
          <a:lstStyle/>
          <a:p>
            <a:r>
              <a:rPr lang="en-GB" sz="2400" dirty="0"/>
              <a:t>Mouton et al. (2016)</a:t>
            </a:r>
            <a:endParaRPr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219200" y="2042567"/>
            <a:ext cx="9753600" cy="3543300"/>
          </a:xfrm>
          <a:prstGeom prst="rect">
            <a:avLst/>
          </a:prstGeom>
          <a:noFill/>
          <a:ln>
            <a:noFill/>
          </a:ln>
        </p:spPr>
      </p:pic>
      <p:sp>
        <p:nvSpPr>
          <p:cNvPr id="600" name="Google Shape;600;p94"/>
          <p:cNvSpPr txBox="1">
            <a:spLocks noGrp="1"/>
          </p:cNvSpPr>
          <p:nvPr>
            <p:ph type="title"/>
          </p:nvPr>
        </p:nvSpPr>
        <p:spPr>
          <a:xfrm>
            <a:off x="838200" y="433865"/>
            <a:ext cx="10515600" cy="1164400"/>
          </a:xfrm>
          <a:prstGeom prst="rect">
            <a:avLst/>
          </a:prstGeom>
        </p:spPr>
        <p:txBody>
          <a:bodyPr spcFirstLastPara="1" vert="horz" wrap="square" lIns="121900" tIns="121900" rIns="121900" bIns="121900" rtlCol="0" anchor="t" anchorCtr="0">
            <a:noAutofit/>
          </a:bodyPr>
          <a:lstStyle/>
          <a:p>
            <a:r>
              <a:rPr lang="en-GB" sz="4800" dirty="0"/>
              <a:t>Sfruttamenti </a:t>
            </a:r>
            <a:r>
              <a:rPr lang="en-GB" sz="4800" dirty="0" err="1"/>
              <a:t>cognitivi </a:t>
            </a:r>
            <a:r>
              <a:rPr lang="en-GB" sz="4800" dirty="0"/>
              <a:t>e vettori di attacco</a:t>
            </a:r>
            <a:endParaRPr sz="4800" dirty="0"/>
          </a:p>
        </p:txBody>
      </p:sp>
    </p:spTree>
  </p:cSld>
  <p:clrMapOvr>
    <a:masterClrMapping/>
  </p:clrMapOvr>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Paradigma </a:t>
            </a:r>
            <a:r>
              <a:rPr lang="nb-NO" dirty="0" err="1"/>
              <a:t>dell'interazione "</a:t>
            </a:r>
            <a:r>
              <a:rPr lang="nb-NO" dirty="0" err="1"/>
              <a:t> "</a:t>
            </a:r>
          </a:p>
        </p:txBody>
      </p:sp>
      <p:sp>
        <p:nvSpPr>
          <p:cNvPr id="3" name="Plassholder for innhold 2"/>
          <p:cNvSpPr>
            <a:spLocks noGrp="1"/>
          </p:cNvSpPr>
          <p:nvPr>
            <p:ph idx="1"/>
          </p:nvPr>
        </p:nvSpPr>
        <p:spPr>
          <a:xfrm>
            <a:off x="541176" y="1825625"/>
            <a:ext cx="11122089" cy="4351338"/>
          </a:xfrm>
        </p:spPr>
        <p:txBody>
          <a:bodyPr>
            <a:normAutofit/>
          </a:bodyPr>
          <a:lstStyle/>
          <a:p>
            <a:pPr marL="0" indent="0" algn="ctr">
              <a:buNone/>
            </a:pPr>
            <a:r>
              <a:rPr lang="nb-NO" sz="9600" dirty="0"/>
              <a:t>B= ƒ(P x S)</a:t>
            </a:r>
          </a:p>
        </p:txBody>
      </p:sp>
    </p:spTree>
    <p:custDataLst>
      <p:tags r:id="rId1"/>
    </p:custDataLst>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Autofit/>
          </a:bodyPr>
          <a:lstStyle/>
          <a:p>
            <a:endParaRPr/>
          </a:p>
        </p:txBody>
      </p:sp>
      <p:sp>
        <p:nvSpPr>
          <p:cNvPr id="193" name="Google Shape;193;p3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94" name="Google Shape;194;p34"/>
          <p:cNvPicPr preferRelativeResize="0"/>
          <p:nvPr/>
        </p:nvPicPr>
        <p:blipFill>
          <a:blip r:embed="rId3">
            <a:alphaModFix/>
          </a:blip>
          <a:stretch>
            <a:fillRect/>
          </a:stretch>
        </p:blipFill>
        <p:spPr>
          <a:xfrm>
            <a:off x="415600" y="7519"/>
            <a:ext cx="11360800" cy="6736181"/>
          </a:xfrm>
          <a:prstGeom prst="rect">
            <a:avLst/>
          </a:prstGeom>
          <a:noFill/>
          <a:ln>
            <a:noFill/>
          </a:ln>
        </p:spPr>
      </p:pic>
    </p:spTree>
  </p:cSld>
  <p:clrMapOvr>
    <a:masterClrMapping/>
  </p:clrMapOvr>
</p:sld>
</file>

<file path=ppt/slides/slide61.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a:t>Vulnerabilità individuali </a:t>
            </a:r>
          </a:p>
        </p:txBody>
      </p:sp>
      <p:sp>
        <p:nvSpPr>
          <p:cNvPr id="131" name="Google Shape;131;p25"/>
          <p:cNvSpPr txBox="1">
            <a:spLocks noGrp="1"/>
          </p:cNvSpPr>
          <p:nvPr>
            <p:ph sz="half" idx="1"/>
          </p:nvPr>
        </p:nvSpPr>
        <p:spPr>
          <a:xfrm>
            <a:off x="838200" y="1825625"/>
            <a:ext cx="5181600" cy="4351338"/>
          </a:xfrm>
        </p:spPr>
        <p:txBody>
          <a:bodyPr spcFirstLastPara="1" vert="horz" lIns="121900" tIns="121900" rIns="121900" bIns="121900" rtlCol="0" anchorCtr="0">
            <a:normAutofit/>
          </a:bodyPr>
          <a:lstStyle/>
          <a:p>
            <a:pPr marL="0" indent="0">
              <a:buNone/>
            </a:pPr>
            <a:r>
              <a:rPr lang="en-GB"/>
              <a:t>Personalità: sentimenti, pensieri e modelli comportamentali relativamente stabili di una persona</a:t>
            </a:r>
          </a:p>
          <a:p>
            <a:pPr marL="0" indent="0">
              <a:spcBef>
                <a:spcPts val="2133"/>
              </a:spcBef>
              <a:buNone/>
            </a:pPr>
            <a:r>
              <a:rPr lang="en-GB"/>
              <a:t>OCEAN/ FFM/ Big 5</a:t>
            </a:r>
            <a:br>
              <a:rPr lang="en-GB"/>
            </a:br>
            <a:r>
              <a:rPr lang="en-GB"/>
              <a:t>(Costa &amp; McRae, 1990)</a:t>
            </a:r>
          </a:p>
          <a:p>
            <a:pPr marL="0" indent="0">
              <a:spcBef>
                <a:spcPts val="2133"/>
              </a:spcBef>
              <a:buNone/>
            </a:pPr>
            <a:r>
              <a:rPr lang="en-GB"/>
              <a:t>Le donne hanno punteggi più alti in N e A</a:t>
            </a:r>
          </a:p>
          <a:p>
            <a:pPr marL="0" indent="0">
              <a:spcBef>
                <a:spcPts val="2133"/>
              </a:spcBef>
              <a:buNone/>
            </a:pPr>
            <a:r>
              <a:rPr lang="en-GB"/>
              <a:t>Differenze maggiori nelle culture egualitarie</a:t>
            </a:r>
          </a:p>
          <a:p>
            <a:pPr marL="0" indent="0">
              <a:spcBef>
                <a:spcPts val="2133"/>
              </a:spcBef>
              <a:spcAft>
                <a:spcPts val="2133"/>
              </a:spcAft>
              <a:buNone/>
            </a:pPr>
            <a:endParaRPr lang="en-GB"/>
          </a:p>
        </p:txBody>
      </p:sp>
      <p:pic>
        <p:nvPicPr>
          <p:cNvPr id="132" name="Google Shape;132;p25"/>
          <p:cNvPicPr preferRelativeResize="0"/>
          <p:nvPr/>
        </p:nvPicPr>
        <p:blipFill>
          <a:blip r:embed="rId3" cstate="email">
            <a:extLst>
              <a:ext uri="{28A0092B-C50C-407E-A947-70E740481C1C}">
                <a14:useLocalDpi xmlns:a14="http://schemas.microsoft.com/office/drawing/2010/main"/>
              </a:ext>
            </a:extLst>
          </a:blip>
          <a:srcRect t="15577" r="1" b="12204"/>
          <a:stretch>
            <a:fillRect/>
          </a:stretch>
        </p:blipFill>
        <p:spPr>
          <a:xfrm>
            <a:off x="6172200" y="1825625"/>
            <a:ext cx="5181600" cy="4351338"/>
          </a:xfrm>
          <a:prstGeom prst="rect">
            <a:avLst/>
          </a:prstGeom>
          <a:noFill/>
          <a:ln>
            <a:noFill/>
          </a:ln>
        </p:spPr>
      </p:pic>
      <p:sp>
        <p:nvSpPr>
          <p:cNvPr id="137" name="Footer Placeholder 4">
            <a:extLst>
              <a:ext uri="{FF2B5EF4-FFF2-40B4-BE49-F238E27FC236}">
                <a16:creationId xmlns:a16="http://schemas.microsoft.com/office/drawing/2014/main" id="{3EAD11C4-BFE4-3837-4BD0-653D0A69E1C1}"/>
              </a:ext>
            </a:extLst>
          </p:cNvPr>
          <p:cNvSpPr>
            <a:spLocks noGrp="1"/>
          </p:cNvSpPr>
          <p:nvPr>
            <p:ph type="ftr" sz="quarter" idx="11"/>
          </p:nvPr>
        </p:nvSpPr>
        <p:spPr>
          <a:xfrm>
            <a:off x="643051" y="6221324"/>
            <a:ext cx="6818262" cy="365125"/>
          </a:xfrm>
        </p:spPr>
        <p:txBody>
          <a:bodyPr/>
          <a:lstStyle/>
          <a:p>
            <a:endParaRPr lang="nb-NO"/>
          </a:p>
        </p:txBody>
      </p:sp>
      <p:sp>
        <p:nvSpPr>
          <p:cNvPr id="139" name="Slide Number Placeholder 5">
            <a:extLst>
              <a:ext uri="{FF2B5EF4-FFF2-40B4-BE49-F238E27FC236}">
                <a16:creationId xmlns:a16="http://schemas.microsoft.com/office/drawing/2014/main" id="{C260D8B6-62F2-F193-63FC-38D45DC62864}"/>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61</a:t>
            </a:fld>
            <a:endParaRPr lang="nb-NO"/>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a:t>Punti di forza e vulnerabilità della coscienziosità </a:t>
            </a:r>
            <a:endParaRPr lang="en-US" sz="3067" dirty="0"/>
          </a:p>
        </p:txBody>
      </p:sp>
      <p:sp>
        <p:nvSpPr>
          <p:cNvPr id="138" name="Google Shape;138;p26"/>
          <p:cNvSpPr txBox="1">
            <a:spLocks noGrp="1"/>
          </p:cNvSpPr>
          <p:nvPr>
            <p:ph type="body" idx="1"/>
          </p:nvPr>
        </p:nvSpPr>
        <p:spPr>
          <a:xfrm>
            <a:off x="4474463" y="801910"/>
            <a:ext cx="7074409" cy="2572452"/>
          </a:xfrm>
          <a:prstGeom prst="rect">
            <a:avLst/>
          </a:prstGeom>
        </p:spPr>
        <p:txBody>
          <a:bodyPr spcFirstLastPara="1" vert="horz" wrap="square" lIns="121920" tIns="60960" rIns="121920" bIns="60960" rtlCol="0" anchor="ctr" anchorCtr="0">
            <a:noAutofit/>
          </a:bodyPr>
          <a:lstStyle/>
          <a:p>
            <a:pPr marL="0" indent="-304792" defTabSz="1219170">
              <a:buClr>
                <a:schemeClr val="dk1"/>
              </a:buClr>
              <a:buSzPts val="1100"/>
              <a:buFont typeface="Arial" panose="020B0604020202020204" pitchFamily="34" charset="0"/>
              <a:buChar char="•"/>
            </a:pPr>
            <a:r>
              <a:rPr lang="en-US" sz="2133"/>
              <a:t>C: Elevata C = tassi inferiori di sfruttamento SE</a:t>
            </a:r>
          </a:p>
          <a:p>
            <a:pPr indent="-304792" defTabSz="1219170">
              <a:spcBef>
                <a:spcPts val="2133"/>
              </a:spcBef>
              <a:buFont typeface="Arial" panose="020B0604020202020204" pitchFamily="34" charset="0"/>
              <a:buChar char="•"/>
            </a:pPr>
            <a:r>
              <a:rPr lang="en-US" sz="2133"/>
              <a:t>Età, standard e procedure</a:t>
            </a:r>
          </a:p>
          <a:p>
            <a:pPr marL="0" indent="-304792" defTabSz="1219170">
              <a:spcBef>
                <a:spcPts val="2133"/>
              </a:spcBef>
              <a:buFont typeface="Arial" panose="020B0604020202020204" pitchFamily="34" charset="0"/>
              <a:buChar char="•"/>
            </a:pPr>
            <a:r>
              <a:rPr lang="en-US" sz="2133"/>
              <a:t>Dovere e ordine: impegno alla continuità - FITD</a:t>
            </a:r>
          </a:p>
          <a:p>
            <a:pPr marL="0" indent="-304792" defTabSz="1219170">
              <a:spcBef>
                <a:spcPts val="2133"/>
              </a:spcBef>
              <a:buFont typeface="Arial" panose="020B0604020202020204" pitchFamily="34" charset="0"/>
              <a:buChar char="•"/>
            </a:pPr>
            <a:r>
              <a:rPr lang="en-US" sz="2133"/>
              <a:t>C basso = minore disciplina, violazione delle regole</a:t>
            </a:r>
          </a:p>
          <a:p>
            <a:pPr marL="0" indent="-304792" defTabSz="1219170">
              <a:spcBef>
                <a:spcPts val="2133"/>
              </a:spcBef>
              <a:spcAft>
                <a:spcPts val="2133"/>
              </a:spcAft>
              <a:buFont typeface="Arial" panose="020B0604020202020204" pitchFamily="34" charset="0"/>
              <a:buChar char="•"/>
            </a:pPr>
            <a:endParaRPr lang="en-US" sz="2133" dirty="0"/>
          </a:p>
        </p:txBody>
      </p:sp>
      <p:pic>
        <p:nvPicPr>
          <p:cNvPr id="139" name="Google Shape;139;p26"/>
          <p:cNvPicPr preferRelativeResize="0"/>
          <p:nvPr/>
        </p:nvPicPr>
        <p:blipFill>
          <a:blip r:embed="rId4"/>
          <a:stretch>
            <a:fillRect/>
          </a:stretch>
        </p:blipFill>
        <p:spPr>
          <a:xfrm>
            <a:off x="630936" y="3109829"/>
            <a:ext cx="10917936" cy="300243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630936" y="647918"/>
            <a:ext cx="3599688" cy="1463040"/>
          </a:xfrm>
          <a:prstGeom prst="rect">
            <a:avLst/>
          </a:prstGeom>
        </p:spPr>
        <p:txBody>
          <a:bodyPr spcFirstLastPara="1" vert="horz" wrap="square" lIns="121920" tIns="60960" rIns="121920" bIns="60960" rtlCol="0" anchor="ctr" anchorCtr="0">
            <a:normAutofit fontScale="90000"/>
          </a:bodyPr>
          <a:lstStyle/>
          <a:p>
            <a:pPr defTabSz="1219170">
              <a:spcBef>
                <a:spcPct val="0"/>
              </a:spcBef>
            </a:pPr>
            <a:r>
              <a:rPr lang="en-US" sz="3733"/>
              <a:t>Punti di forza e vulnerabilità dell'affabilità</a:t>
            </a:r>
          </a:p>
        </p:txBody>
      </p:sp>
      <p:sp>
        <p:nvSpPr>
          <p:cNvPr id="145" name="Google Shape;145;p27"/>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667" dirty="0"/>
              <a:t>Nessun aspetto protettivo riscontrato </a:t>
            </a:r>
          </a:p>
          <a:p>
            <a:pPr marL="0" indent="-304792" defTabSz="1219170">
              <a:spcBef>
                <a:spcPts val="2133"/>
              </a:spcBef>
              <a:spcAft>
                <a:spcPts val="2133"/>
              </a:spcAft>
              <a:buFont typeface="Arial" panose="020B0604020202020204" pitchFamily="34" charset="0"/>
              <a:buChar char="•"/>
            </a:pPr>
            <a:r>
              <a:rPr lang="en-US" sz="2667" dirty="0"/>
              <a:t>Fiducia, impegno normativo (con E) con conformità e altruismo</a:t>
            </a:r>
          </a:p>
        </p:txBody>
      </p:sp>
      <p:pic>
        <p:nvPicPr>
          <p:cNvPr id="146" name="Google Shape;146;p27"/>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Autofit/>
          </a:bodyPr>
          <a:lstStyle/>
          <a:p>
            <a:pPr defTabSz="1219170">
              <a:spcBef>
                <a:spcPct val="0"/>
              </a:spcBef>
            </a:pPr>
            <a:r>
              <a:rPr lang="en-US" sz="3200" dirty="0"/>
              <a:t>Punti di forza e vulnerabilità dell'apertura</a:t>
            </a:r>
          </a:p>
        </p:txBody>
      </p:sp>
      <p:sp>
        <p:nvSpPr>
          <p:cNvPr id="159" name="Google Shape;159;p29"/>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133" dirty="0"/>
              <a:t>O elevato: minore violazione delle politiche (valori, azioni)</a:t>
            </a:r>
          </a:p>
          <a:p>
            <a:pPr marL="0" indent="-304792" defTabSz="1219170">
              <a:spcBef>
                <a:spcPts val="2133"/>
              </a:spcBef>
              <a:buFont typeface="Arial" panose="020B0604020202020204" pitchFamily="34" charset="0"/>
              <a:buChar char="•"/>
            </a:pPr>
            <a:r>
              <a:rPr lang="en-US" sz="2133" dirty="0"/>
              <a:t>Sottovalutazione del rischio delle nuove esperienze. </a:t>
            </a:r>
          </a:p>
          <a:p>
            <a:pPr marL="0" indent="-304792" defTabSz="1219170">
              <a:spcBef>
                <a:spcPts val="2133"/>
              </a:spcBef>
              <a:spcAft>
                <a:spcPts val="2133"/>
              </a:spcAft>
              <a:buFont typeface="Arial" panose="020B0604020202020204" pitchFamily="34" charset="0"/>
              <a:buChar char="•"/>
            </a:pPr>
            <a:r>
              <a:rPr lang="en-US" sz="2133" dirty="0"/>
              <a:t>Livello di stimolazione ottimale (Parrish et al. 2018)</a:t>
            </a:r>
          </a:p>
        </p:txBody>
      </p:sp>
      <p:pic>
        <p:nvPicPr>
          <p:cNvPr id="160" name="Google Shape;160;p29"/>
          <p:cNvPicPr preferRelativeResize="0"/>
          <p:nvPr/>
        </p:nvPicPr>
        <p:blipFill>
          <a:blip r:embed="rId4"/>
          <a:stretch>
            <a:fillRect/>
          </a:stretch>
        </p:blipFill>
        <p:spPr>
          <a:xfrm>
            <a:off x="630936" y="3355482"/>
            <a:ext cx="10917936" cy="2511124"/>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6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dirty="0"/>
              <a:t>Punti di forza e vulnerabilità dell'estroversione</a:t>
            </a:r>
          </a:p>
        </p:txBody>
      </p:sp>
      <p:sp>
        <p:nvSpPr>
          <p:cNvPr id="166" name="Google Shape;166;p30"/>
          <p:cNvSpPr txBox="1">
            <a:spLocks noGrp="1"/>
          </p:cNvSpPr>
          <p:nvPr>
            <p:ph type="body" idx="1"/>
          </p:nvPr>
        </p:nvSpPr>
        <p:spPr>
          <a:xfrm>
            <a:off x="4486656" y="630936"/>
            <a:ext cx="7074409" cy="1463040"/>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2133" dirty="0"/>
              <a:t>Bassa E - Rischio inferiore (più introverso); Alta E + bassa preferenza per la coerenza </a:t>
            </a:r>
          </a:p>
          <a:p>
            <a:pPr marL="0" indent="-304792" defTabSz="1219170">
              <a:spcBef>
                <a:spcPts val="2133"/>
              </a:spcBef>
              <a:buFont typeface="Arial" panose="020B0604020202020204" pitchFamily="34" charset="0"/>
              <a:buChar char="•"/>
            </a:pPr>
            <a:r>
              <a:rPr lang="en-US" sz="2133" dirty="0"/>
              <a:t>Impegno affettivo e normativo (con A)</a:t>
            </a:r>
          </a:p>
          <a:p>
            <a:pPr marL="0" indent="-304792" defTabSz="1219170">
              <a:spcBef>
                <a:spcPts val="2133"/>
              </a:spcBef>
              <a:spcAft>
                <a:spcPts val="2133"/>
              </a:spcAft>
              <a:buFont typeface="Arial" panose="020B0604020202020204" pitchFamily="34" charset="0"/>
              <a:buChar char="•"/>
            </a:pPr>
            <a:r>
              <a:rPr lang="en-US" sz="2133" dirty="0"/>
              <a:t>Gruppo molto sensibile alla SE</a:t>
            </a:r>
          </a:p>
        </p:txBody>
      </p:sp>
      <p:pic>
        <p:nvPicPr>
          <p:cNvPr id="167" name="Google Shape;167;p30"/>
          <p:cNvPicPr preferRelativeResize="0"/>
          <p:nvPr/>
        </p:nvPicPr>
        <p:blipFill>
          <a:blip r:embed="rId4" cstate="email">
            <a:extLst>
              <a:ext uri="{28A0092B-C50C-407E-A947-70E740481C1C}">
                <a14:useLocalDpi xmlns:a14="http://schemas.microsoft.com/office/drawing/2010/main"/>
              </a:ext>
            </a:extLst>
          </a:blip>
          <a:stretch>
            <a:fillRect/>
          </a:stretch>
        </p:blipFill>
        <p:spPr>
          <a:xfrm>
            <a:off x="630936" y="3341834"/>
            <a:ext cx="10917936" cy="253842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630936" y="630936"/>
            <a:ext cx="3599688" cy="1463040"/>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067"/>
              <a:t>Punti di forza e vulnerabilità del nevroticismo</a:t>
            </a:r>
          </a:p>
        </p:txBody>
      </p:sp>
      <p:sp>
        <p:nvSpPr>
          <p:cNvPr id="152" name="Google Shape;152;p28"/>
          <p:cNvSpPr txBox="1">
            <a:spLocks noGrp="1"/>
          </p:cNvSpPr>
          <p:nvPr>
            <p:ph type="body" idx="1"/>
          </p:nvPr>
        </p:nvSpPr>
        <p:spPr>
          <a:xfrm>
            <a:off x="4474462" y="630936"/>
            <a:ext cx="7074409" cy="1463040"/>
          </a:xfrm>
          <a:prstGeom prst="rect">
            <a:avLst/>
          </a:prstGeom>
        </p:spPr>
        <p:txBody>
          <a:bodyPr spcFirstLastPara="1" vert="horz" wrap="square" lIns="121920" tIns="60960" rIns="121920" bIns="60960" rtlCol="0" anchor="ctr" anchorCtr="0">
            <a:normAutofit lnSpcReduction="10000"/>
          </a:bodyPr>
          <a:lstStyle/>
          <a:p>
            <a:pPr marL="0" indent="-304792" defTabSz="1219170">
              <a:buFont typeface="Arial" panose="020B0604020202020204" pitchFamily="34" charset="0"/>
              <a:buChar char="•"/>
            </a:pPr>
            <a:r>
              <a:rPr lang="en-US" sz="2667" dirty="0"/>
              <a:t>Protezione in generale</a:t>
            </a:r>
          </a:p>
          <a:p>
            <a:pPr marL="0" indent="-304792" defTabSz="1219170">
              <a:spcBef>
                <a:spcPts val="2133"/>
              </a:spcBef>
              <a:spcAft>
                <a:spcPts val="2133"/>
              </a:spcAft>
              <a:buFont typeface="Arial" panose="020B0604020202020204" pitchFamily="34" charset="0"/>
              <a:buChar char="•"/>
            </a:pPr>
            <a:r>
              <a:rPr lang="en-US" sz="2667" dirty="0"/>
              <a:t>Spinto dalla paura</a:t>
            </a:r>
          </a:p>
        </p:txBody>
      </p:sp>
      <p:pic>
        <p:nvPicPr>
          <p:cNvPr id="153" name="Google Shape;153;p28"/>
          <p:cNvPicPr preferRelativeResize="0"/>
          <p:nvPr/>
        </p:nvPicPr>
        <p:blipFill>
          <a:blip r:embed="rId4"/>
          <a:stretch>
            <a:fillRect/>
          </a:stretch>
        </p:blipFill>
        <p:spPr>
          <a:xfrm>
            <a:off x="630936" y="3369130"/>
            <a:ext cx="10917936" cy="2483829"/>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67.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1097280" y="286603"/>
            <a:ext cx="10058400" cy="1450757"/>
          </a:xfrm>
        </p:spPr>
        <p:txBody>
          <a:bodyPr spcFirstLastPara="1" vert="horz" lIns="91440" tIns="45720" rIns="91440" bIns="45720" rtlCol="0" anchor="b" anchorCtr="0">
            <a:normAutofit/>
          </a:bodyPr>
          <a:lstStyle/>
          <a:p>
            <a:pPr>
              <a:spcBef>
                <a:spcPct val="0"/>
              </a:spcBef>
            </a:pPr>
            <a:r>
              <a:rPr lang="en-US" sz="4700" kern="1200"/>
              <a:t>Modello di personalità dell'ingegneria sociale (SEPF)</a:t>
            </a:r>
          </a:p>
        </p:txBody>
      </p:sp>
      <p:pic>
        <p:nvPicPr>
          <p:cNvPr id="180" name="Google Shape;180;p32"/>
          <p:cNvPicPr preferRelativeResize="0"/>
          <p:nvPr/>
        </p:nvPicPr>
        <p:blipFill>
          <a:blip r:embed="rId4"/>
          <a:stretch>
            <a:fillRect/>
          </a:stretch>
        </p:blipFill>
        <p:spPr>
          <a:xfrm>
            <a:off x="838200" y="2304320"/>
            <a:ext cx="5181600" cy="3393947"/>
          </a:xfrm>
          <a:prstGeom prst="rect">
            <a:avLst/>
          </a:prstGeom>
          <a:noFill/>
        </p:spPr>
      </p:pic>
      <p:sp>
        <p:nvSpPr>
          <p:cNvPr id="179" name="Google Shape;179;p32"/>
          <p:cNvSpPr txBox="1">
            <a:spLocks noGrp="1"/>
          </p:cNvSpPr>
          <p:nvPr>
            <p:ph sz="half" idx="2"/>
          </p:nvPr>
        </p:nvSpPr>
        <p:spPr>
          <a:xfrm>
            <a:off x="6172200" y="1825625"/>
            <a:ext cx="5181600" cy="4351338"/>
          </a:xfrm>
        </p:spPr>
        <p:txBody>
          <a:bodyPr spcFirstLastPara="1" vert="horz" lIns="91440" tIns="45720" rIns="91440" bIns="45720" rtlCol="0" anchorCtr="0">
            <a:normAutofit/>
          </a:bodyPr>
          <a:lstStyle/>
          <a:p>
            <a:pPr marL="0" indent="-228600">
              <a:buFont typeface="Arial" panose="020B0604020202020204" pitchFamily="34" charset="0"/>
              <a:buChar char="•"/>
            </a:pPr>
            <a:r>
              <a:rPr lang="en-US"/>
              <a:t>Attacco:</a:t>
            </a:r>
          </a:p>
          <a:p>
            <a:pPr marL="0" indent="-228600">
              <a:spcBef>
                <a:spcPts val="2133"/>
              </a:spcBef>
              <a:buFont typeface="Arial" panose="020B0604020202020204" pitchFamily="34" charset="0"/>
              <a:buChar char="•"/>
            </a:pPr>
            <a:r>
              <a:rPr lang="en-US"/>
              <a:t>C: regole</a:t>
            </a:r>
          </a:p>
          <a:p>
            <a:pPr marL="0" indent="-228600">
              <a:spcBef>
                <a:spcPts val="2133"/>
              </a:spcBef>
              <a:buFont typeface="Arial" panose="020B0604020202020204" pitchFamily="34" charset="0"/>
              <a:buChar char="•"/>
            </a:pPr>
            <a:r>
              <a:rPr lang="en-US"/>
              <a:t>E: eccitazione</a:t>
            </a:r>
          </a:p>
          <a:p>
            <a:pPr marL="0" indent="-228600">
              <a:spcBef>
                <a:spcPts val="2133"/>
              </a:spcBef>
              <a:buFont typeface="Arial" panose="020B0604020202020204" pitchFamily="34" charset="0"/>
              <a:buChar char="•"/>
            </a:pPr>
            <a:r>
              <a:rPr lang="en-US"/>
              <a:t>A: Molti modi per...</a:t>
            </a:r>
          </a:p>
          <a:p>
            <a:pPr marL="0" indent="-228600">
              <a:spcBef>
                <a:spcPts val="2133"/>
              </a:spcBef>
              <a:buFont typeface="Arial" panose="020B0604020202020204" pitchFamily="34" charset="0"/>
              <a:buChar char="•"/>
            </a:pPr>
            <a:r>
              <a:rPr lang="en-US"/>
              <a:t>O: Scarsità - limitare la libertà</a:t>
            </a:r>
          </a:p>
          <a:p>
            <a:pPr marL="0" indent="-228600">
              <a:spcBef>
                <a:spcPts val="2133"/>
              </a:spcBef>
              <a:buFont typeface="Arial" panose="020B0604020202020204" pitchFamily="34" charset="0"/>
              <a:buChar char="•"/>
            </a:pPr>
            <a:r>
              <a:rPr lang="en-US"/>
              <a:t>N: Fattori protettivi</a:t>
            </a:r>
          </a:p>
        </p:txBody>
      </p:sp>
      <p:sp>
        <p:nvSpPr>
          <p:cNvPr id="185" name="Footer Placeholder 4">
            <a:extLst>
              <a:ext uri="{FF2B5EF4-FFF2-40B4-BE49-F238E27FC236}">
                <a16:creationId xmlns:a16="http://schemas.microsoft.com/office/drawing/2014/main" id="{2D6A3449-4029-18FC-B165-DD0AA6A48FCC}"/>
              </a:ext>
            </a:extLst>
          </p:cNvPr>
          <p:cNvSpPr>
            <a:spLocks noGrp="1"/>
          </p:cNvSpPr>
          <p:nvPr>
            <p:ph type="ftr" sz="quarter" idx="11"/>
          </p:nvPr>
        </p:nvSpPr>
        <p:spPr>
          <a:xfrm>
            <a:off x="643051" y="6221324"/>
            <a:ext cx="6818262" cy="365125"/>
          </a:xfrm>
        </p:spPr>
        <p:txBody>
          <a:bodyPr/>
          <a:lstStyle/>
          <a:p>
            <a:endParaRPr lang="nb-NO"/>
          </a:p>
        </p:txBody>
      </p:sp>
      <p:sp>
        <p:nvSpPr>
          <p:cNvPr id="187" name="Slide Number Placeholder 5">
            <a:extLst>
              <a:ext uri="{FF2B5EF4-FFF2-40B4-BE49-F238E27FC236}">
                <a16:creationId xmlns:a16="http://schemas.microsoft.com/office/drawing/2014/main" id="{BFCC559B-FAF7-3FA8-FF09-BBD63B1C720E}"/>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67</a:t>
            </a:fld>
            <a:endParaRPr lang="nb-NO"/>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640080" y="1243013"/>
            <a:ext cx="3855720" cy="4371975"/>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sz="3600">
                <a:solidFill>
                  <a:schemeClr val="tx2"/>
                </a:solidFill>
              </a:rPr>
              <a:t>Principi di Stajano &amp; Wilson</a:t>
            </a:r>
          </a:p>
        </p:txBody>
      </p:sp>
      <p:sp>
        <p:nvSpPr>
          <p:cNvPr id="219" name="Google Shape;219;p38"/>
          <p:cNvSpPr txBox="1">
            <a:spLocks noGrp="1"/>
          </p:cNvSpPr>
          <p:nvPr>
            <p:ph type="body" idx="1"/>
          </p:nvPr>
        </p:nvSpPr>
        <p:spPr>
          <a:xfrm>
            <a:off x="5215810" y="804672"/>
            <a:ext cx="6868615" cy="5230368"/>
          </a:xfrm>
          <a:prstGeom prst="rect">
            <a:avLst/>
          </a:prstGeom>
        </p:spPr>
        <p:txBody>
          <a:bodyPr spcFirstLastPara="1" vert="horz" wrap="square" lIns="121920" tIns="60960" rIns="121920" bIns="60960" rtlCol="0" anchor="ctr" anchorCtr="0">
            <a:noAutofit/>
          </a:bodyPr>
          <a:lstStyle/>
          <a:p>
            <a:pPr marL="0" indent="-304792" defTabSz="1219170">
              <a:buFont typeface="Arial" panose="020B0604020202020204" pitchFamily="34" charset="0"/>
              <a:buChar char="•"/>
            </a:pPr>
            <a:r>
              <a:rPr lang="en-US" sz="1600" b="1" dirty="0">
                <a:solidFill>
                  <a:schemeClr val="tx2"/>
                </a:solidFill>
              </a:rPr>
              <a:t>Distrazione</a:t>
            </a:r>
            <a:br>
              <a:rPr lang="en-US" sz="1600" dirty="0">
                <a:solidFill>
                  <a:schemeClr val="tx2"/>
                </a:solidFill>
              </a:rPr>
            </a:br>
            <a:r>
              <a:rPr lang="en-US" sz="1600" dirty="0">
                <a:solidFill>
                  <a:schemeClr val="tx2"/>
                </a:solidFill>
              </a:rPr>
              <a:t>Distrarre l'attenzione tenendo occupata la vittima con un compito gravoso e importante. Esempio: compilare moduli online.</a:t>
            </a:r>
          </a:p>
          <a:p>
            <a:pPr marL="0" indent="-304792" defTabSz="1219170">
              <a:spcBef>
                <a:spcPts val="2133"/>
              </a:spcBef>
              <a:buFont typeface="Arial" panose="020B0604020202020204" pitchFamily="34" charset="0"/>
              <a:buChar char="•"/>
            </a:pPr>
            <a:r>
              <a:rPr lang="en-US" sz="1600" b="1" dirty="0">
                <a:solidFill>
                  <a:schemeClr val="tx2"/>
                </a:solidFill>
              </a:rPr>
              <a:t>Conformità sociale</a:t>
            </a:r>
            <a:br>
              <a:rPr lang="en-US" sz="1600" dirty="0">
                <a:solidFill>
                  <a:schemeClr val="tx2"/>
                </a:solidFill>
              </a:rPr>
            </a:br>
            <a:r>
              <a:rPr lang="en-US" sz="1600" dirty="0">
                <a:solidFill>
                  <a:schemeClr val="tx2"/>
                </a:solidFill>
              </a:rPr>
              <a:t>Seguire l'autorità (cfr. Coerenza e impegno di Cialdini). Esempio: adescare un subordinato fingendo di essere un leader.</a:t>
            </a:r>
          </a:p>
          <a:p>
            <a:pPr marL="0" indent="-304792" defTabSz="1219170">
              <a:spcBef>
                <a:spcPts val="2133"/>
              </a:spcBef>
              <a:buFont typeface="Arial" panose="020B0604020202020204" pitchFamily="34" charset="0"/>
              <a:buChar char="•"/>
            </a:pPr>
            <a:r>
              <a:rPr lang="en-US" sz="1600" b="1" dirty="0">
                <a:solidFill>
                  <a:schemeClr val="tx2"/>
                </a:solidFill>
              </a:rPr>
              <a:t>Principio del gregge</a:t>
            </a:r>
            <a:br>
              <a:rPr lang="en-US" sz="1600" dirty="0">
                <a:solidFill>
                  <a:schemeClr val="tx2"/>
                </a:solidFill>
              </a:rPr>
            </a:br>
            <a:r>
              <a:rPr lang="en-US" sz="1600" dirty="0">
                <a:solidFill>
                  <a:schemeClr val="tx2"/>
                </a:solidFill>
              </a:rPr>
              <a:t>Utilizzare la maggioranza degli altri come punto di riferimento. Esempio: valutare la credibilità di qualcuno in base al numero di amici - account falso.</a:t>
            </a:r>
          </a:p>
          <a:p>
            <a:pPr marL="0" indent="-304792" defTabSz="1219170">
              <a:spcBef>
                <a:spcPts val="2133"/>
              </a:spcBef>
              <a:buFont typeface="Arial" panose="020B0604020202020204" pitchFamily="34" charset="0"/>
              <a:buChar char="•"/>
            </a:pPr>
            <a:r>
              <a:rPr lang="en-US" sz="1600" b="1" dirty="0">
                <a:solidFill>
                  <a:schemeClr val="tx2"/>
                </a:solidFill>
              </a:rPr>
              <a:t>Disonestà</a:t>
            </a:r>
            <a:br>
              <a:rPr lang="en-US" sz="1600" dirty="0">
                <a:solidFill>
                  <a:schemeClr val="tx2"/>
                </a:solidFill>
              </a:rPr>
            </a:br>
            <a:r>
              <a:rPr lang="en-US" sz="1600" dirty="0">
                <a:solidFill>
                  <a:schemeClr val="tx2"/>
                </a:solidFill>
              </a:rPr>
              <a:t>Le vittime non possono lamentarsi se hanno infranto le regole. Esempio: generatore di carte prepagate.</a:t>
            </a:r>
          </a:p>
          <a:p>
            <a:pPr marL="0" indent="-304792" defTabSz="1219170">
              <a:spcBef>
                <a:spcPts val="2133"/>
              </a:spcBef>
              <a:buFont typeface="Arial" panose="020B0604020202020204" pitchFamily="34" charset="0"/>
              <a:buChar char="•"/>
            </a:pPr>
            <a:r>
              <a:rPr lang="en-US" sz="1600" b="1" dirty="0">
                <a:solidFill>
                  <a:schemeClr val="tx2"/>
                </a:solidFill>
              </a:rPr>
              <a:t>Bisogno e avidità</a:t>
            </a:r>
            <a:br>
              <a:rPr lang="en-US" sz="1600" dirty="0">
                <a:solidFill>
                  <a:schemeClr val="tx2"/>
                </a:solidFill>
              </a:rPr>
            </a:br>
            <a:r>
              <a:rPr lang="en-US" sz="1600" dirty="0">
                <a:solidFill>
                  <a:schemeClr val="tx2"/>
                </a:solidFill>
              </a:rPr>
              <a:t>Sfruttare i bisogni, </a:t>
            </a:r>
            <a:r>
              <a:rPr lang="en-US" sz="1600" dirty="0" err="1">
                <a:solidFill>
                  <a:schemeClr val="tx2"/>
                </a:solidFill>
              </a:rPr>
              <a:t>l'avidità </a:t>
            </a:r>
            <a:r>
              <a:rPr lang="en-US" sz="1600" dirty="0">
                <a:solidFill>
                  <a:schemeClr val="tx2"/>
                </a:solidFill>
              </a:rPr>
              <a:t>o gli interessi </a:t>
            </a:r>
            <a:r>
              <a:rPr lang="en-US" sz="1600" dirty="0">
                <a:solidFill>
                  <a:schemeClr val="tx2"/>
                </a:solidFill>
              </a:rPr>
              <a:t>attuali della vittima</a:t>
            </a:r>
            <a:r>
              <a:rPr lang="en-US" sz="1600" dirty="0">
                <a:solidFill>
                  <a:schemeClr val="tx2"/>
                </a:solidFill>
              </a:rPr>
              <a:t>. Esempio: gestore di password falso.</a:t>
            </a:r>
          </a:p>
          <a:p>
            <a:pPr marL="0" indent="-304792" defTabSz="1219170">
              <a:spcBef>
                <a:spcPts val="2133"/>
              </a:spcBef>
              <a:spcAft>
                <a:spcPts val="2133"/>
              </a:spcAft>
              <a:buFont typeface="Arial" panose="020B0604020202020204" pitchFamily="34" charset="0"/>
              <a:buChar char="•"/>
            </a:pPr>
            <a:r>
              <a:rPr lang="en-US" sz="1600" b="1" dirty="0">
                <a:solidFill>
                  <a:schemeClr val="tx2"/>
                </a:solidFill>
              </a:rPr>
              <a:t>Tempo</a:t>
            </a:r>
            <a:br>
              <a:rPr lang="en-US" sz="1600" dirty="0">
                <a:solidFill>
                  <a:schemeClr val="tx2"/>
                </a:solidFill>
              </a:rPr>
            </a:br>
            <a:r>
              <a:rPr lang="en-US" sz="1600" dirty="0">
                <a:solidFill>
                  <a:schemeClr val="tx2"/>
                </a:solidFill>
              </a:rPr>
              <a:t>Come la "scarsità" -&gt; Mettere le persone sotto pressione temporale ostacola il coinvolgimento del Sistema 2. Esempio: varie e-mail di phishing.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6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15600" y="152500"/>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spcAft>
                <a:spcPts val="1600"/>
              </a:spcAft>
              <a:buNone/>
            </a:pPr>
            <a:endParaRPr dirty="0"/>
          </a:p>
        </p:txBody>
      </p:sp>
      <p:pic>
        <p:nvPicPr>
          <p:cNvPr id="400" name="Google Shape;400;p32"/>
          <p:cNvPicPr preferRelativeResize="0"/>
          <p:nvPr/>
        </p:nvPicPr>
        <p:blipFill>
          <a:blip r:embed="rId3">
            <a:alphaModFix/>
          </a:blip>
          <a:stretch>
            <a:fillRect/>
          </a:stretch>
        </p:blipFill>
        <p:spPr>
          <a:xfrm>
            <a:off x="145398" y="107985"/>
            <a:ext cx="6061400" cy="4110633"/>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80200" y="152500"/>
            <a:ext cx="4854900" cy="3515882"/>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76098" y="3725948"/>
            <a:ext cx="6119204" cy="3024067"/>
          </a:xfrm>
          <a:prstGeom prst="rect">
            <a:avLst/>
          </a:prstGeom>
          <a:noFill/>
          <a:ln>
            <a:noFill/>
          </a:ln>
        </p:spPr>
      </p:pic>
    </p:spTree>
  </p:cSld>
  <p:clrMapOvr>
    <a:masterClrMapping/>
  </p:clrMapOvr>
</p:sld>
</file>

<file path=ppt/slides/slide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Paradigma </a:t>
            </a:r>
            <a:r>
              <a:rPr lang="nb-NO" dirty="0" err="1"/>
              <a:t>dell'interazione</a:t>
            </a:r>
            <a:r>
              <a:rPr lang="nb-NO" dirty="0" err="1"/>
              <a:t> </a:t>
            </a:r>
            <a:endParaRPr lang="nb-NO" dirty="0"/>
          </a:p>
        </p:txBody>
      </p:sp>
      <p:sp>
        <p:nvSpPr>
          <p:cNvPr id="3" name="Plassholder for innhold 2"/>
          <p:cNvSpPr>
            <a:spLocks noGrp="1"/>
          </p:cNvSpPr>
          <p:nvPr>
            <p:ph idx="1"/>
          </p:nvPr>
        </p:nvSpPr>
        <p:spPr>
          <a:xfrm>
            <a:off x="541175" y="1825625"/>
            <a:ext cx="11122089" cy="4351338"/>
          </a:xfrm>
        </p:spPr>
        <p:txBody>
          <a:bodyPr>
            <a:normAutofit fontScale="92500" lnSpcReduction="20000"/>
          </a:bodyPr>
          <a:lstStyle/>
          <a:p>
            <a:pPr marL="0" indent="0">
              <a:buNone/>
            </a:pPr>
            <a:r>
              <a:rPr lang="nb-NO" sz="2000" dirty="0" err="1"/>
              <a:t>Altre </a:t>
            </a:r>
            <a:r>
              <a:rPr lang="nb-NO" sz="2000" dirty="0" err="1"/>
              <a:t>persone</a:t>
            </a:r>
            <a:r>
              <a:rPr lang="nb-NO" sz="2000" dirty="0" err="1"/>
              <a:t> </a:t>
            </a:r>
            <a:r>
              <a:rPr lang="nb-NO" sz="2000" dirty="0" err="1"/>
              <a:t> diventano</a:t>
            </a:r>
            <a:r>
              <a:rPr lang="nb-NO" sz="2000" dirty="0" err="1"/>
              <a:t> </a:t>
            </a:r>
            <a:r>
              <a:rPr lang="nb-NO" sz="2000" dirty="0" err="1"/>
              <a:t>situazione </a:t>
            </a:r>
            <a:r>
              <a:rPr lang="nb-NO" sz="2000" dirty="0" err="1"/>
              <a:t>di una persona</a:t>
            </a:r>
            <a:r>
              <a:rPr lang="nb-NO" sz="2000" dirty="0" err="1"/>
              <a:t> </a:t>
            </a:r>
          </a:p>
          <a:p>
            <a:pPr marL="0" indent="0" algn="ctr">
              <a:buNone/>
            </a:pPr>
            <a:r>
              <a:rPr lang="nb-NO" sz="9600" dirty="0"/>
              <a:t>B= f(P x S)</a:t>
            </a:r>
          </a:p>
          <a:p>
            <a:pPr marL="0" indent="0">
              <a:buNone/>
            </a:pPr>
            <a:r>
              <a:rPr lang="nb-NO" sz="4300" dirty="0" err="1"/>
              <a:t>Quadro </a:t>
            </a:r>
            <a:r>
              <a:rPr lang="nb-NO" sz="4300" dirty="0" err="1"/>
              <a:t>complesso </a:t>
            </a:r>
            <a:r>
              <a:rPr lang="nb-NO" sz="4300" dirty="0" err="1"/>
              <a:t>dell'</a:t>
            </a:r>
            <a:r>
              <a:rPr lang="nb-NO" sz="4300" dirty="0" err="1"/>
              <a:t> </a:t>
            </a:r>
            <a:r>
              <a:rPr lang="nb-NO" sz="4300" dirty="0"/>
              <a:t>:</a:t>
            </a:r>
          </a:p>
          <a:p>
            <a:pPr marL="0" indent="0" algn="ctr">
              <a:buNone/>
            </a:pPr>
            <a:r>
              <a:rPr lang="nb-NO" sz="5400" dirty="0"/>
              <a:t>Comportamento= f</a:t>
            </a:r>
            <a:r>
              <a:rPr lang="nb-NO" sz="5400" baseline="-25000" dirty="0"/>
              <a:t>c</a:t>
            </a:r>
            <a:r>
              <a:rPr lang="nb-NO" sz="5400" dirty="0"/>
              <a:t> [P</a:t>
            </a:r>
            <a:r>
              <a:rPr lang="nb-NO" sz="5400" baseline="-25000" dirty="0"/>
              <a:t>c</a:t>
            </a:r>
            <a:r>
              <a:rPr lang="nb-NO" sz="5400" dirty="0"/>
              <a:t> </a:t>
            </a:r>
            <a:r>
              <a:rPr lang="nb-NO" sz="5400" dirty="0" err="1"/>
              <a:t>*f</a:t>
            </a:r>
            <a:r>
              <a:rPr lang="nb-NO" sz="5400" baseline="-25000" dirty="0" err="1"/>
              <a:t>o</a:t>
            </a:r>
            <a:r>
              <a:rPr lang="nb-NO" sz="5400" dirty="0"/>
              <a:t> (S*P</a:t>
            </a:r>
            <a:r>
              <a:rPr lang="nb-NO" sz="5400" baseline="-25000" dirty="0"/>
              <a:t>o</a:t>
            </a:r>
            <a:r>
              <a:rPr lang="nb-NO" sz="5400" dirty="0"/>
              <a:t> )]</a:t>
            </a:r>
            <a:r>
              <a:rPr lang="nb-NO" sz="5400" dirty="0" err="1"/>
              <a:t>*f</a:t>
            </a:r>
            <a:r>
              <a:rPr lang="nb-NO" sz="5400" baseline="-25000" dirty="0" err="1"/>
              <a:t>o</a:t>
            </a:r>
            <a:r>
              <a:rPr lang="nb-NO" sz="5400" dirty="0"/>
              <a:t> [P</a:t>
            </a:r>
            <a:r>
              <a:rPr lang="nb-NO" sz="5400" baseline="-25000" dirty="0"/>
              <a:t>o</a:t>
            </a:r>
            <a:r>
              <a:rPr lang="nb-NO" sz="5400" dirty="0"/>
              <a:t> *f</a:t>
            </a:r>
            <a:r>
              <a:rPr lang="nb-NO" sz="5400" baseline="-25000" dirty="0"/>
              <a:t>c</a:t>
            </a:r>
            <a:r>
              <a:rPr lang="nb-NO" sz="5400" dirty="0"/>
              <a:t> (P</a:t>
            </a:r>
            <a:r>
              <a:rPr lang="nb-NO" sz="5400" baseline="-25000" dirty="0"/>
              <a:t>c</a:t>
            </a:r>
            <a:r>
              <a:rPr lang="nb-NO" sz="5400" dirty="0"/>
              <a:t> *S)]</a:t>
            </a:r>
          </a:p>
          <a:p>
            <a:pPr marL="0" indent="0" algn="ctr">
              <a:buNone/>
            </a:pPr>
            <a:r>
              <a:rPr lang="nb-NO" sz="1200" dirty="0" err="1"/>
              <a:t>C=funzionario</a:t>
            </a:r>
            <a:r>
              <a:rPr lang="nb-NO" sz="1200" dirty="0"/>
              <a:t> informatico</a:t>
            </a:r>
            <a:r>
              <a:rPr lang="nb-NO" sz="1200" dirty="0"/>
              <a:t>; </a:t>
            </a:r>
            <a:r>
              <a:rPr lang="nb-NO" sz="1200" dirty="0" err="1"/>
              <a:t>o=altra </a:t>
            </a:r>
            <a:r>
              <a:rPr lang="nb-NO" sz="1200" dirty="0"/>
              <a:t>persona</a:t>
            </a:r>
          </a:p>
          <a:p>
            <a:pPr marL="0" indent="0" algn="ctr">
              <a:buNone/>
            </a:pPr>
            <a:endParaRPr lang="nb-NO" sz="9600" dirty="0"/>
          </a:p>
        </p:txBody>
      </p:sp>
    </p:spTree>
    <p:custDataLst>
      <p:tags r:id="rId1"/>
    </p:custDataLst>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GB" dirty="0"/>
              <a:t>E-mail di phishing e recidivi</a:t>
            </a:r>
            <a:endParaRPr dirty="0"/>
          </a:p>
        </p:txBody>
      </p:sp>
      <p:sp>
        <p:nvSpPr>
          <p:cNvPr id="427" name="Google Shape;427;p3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endParaRPr/>
          </a:p>
          <a:p>
            <a:pPr marL="0" indent="0">
              <a:spcBef>
                <a:spcPts val="1600"/>
              </a:spcBef>
              <a:buNone/>
            </a:pPr>
            <a:endParaRPr/>
          </a:p>
          <a:p>
            <a:pPr marL="0" indent="0">
              <a:spcBef>
                <a:spcPts val="1600"/>
              </a:spcBef>
              <a:spcAft>
                <a:spcPts val="1600"/>
              </a:spcAft>
              <a:buNone/>
            </a:pPr>
            <a:endParaRPr/>
          </a:p>
        </p:txBody>
      </p:sp>
      <p:pic>
        <p:nvPicPr>
          <p:cNvPr id="428" name="Google Shape;428;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20832" y="1655917"/>
            <a:ext cx="8732768" cy="3546167"/>
          </a:xfrm>
          <a:prstGeom prst="rect">
            <a:avLst/>
          </a:prstGeom>
          <a:noFill/>
          <a:ln>
            <a:noFill/>
          </a:ln>
        </p:spPr>
      </p:pic>
      <p:sp>
        <p:nvSpPr>
          <p:cNvPr id="429" name="Google Shape;429;p36"/>
          <p:cNvSpPr txBox="1"/>
          <p:nvPr/>
        </p:nvSpPr>
        <p:spPr>
          <a:xfrm>
            <a:off x="2125500" y="5171358"/>
            <a:ext cx="7672000" cy="475600"/>
          </a:xfrm>
          <a:prstGeom prst="rect">
            <a:avLst/>
          </a:prstGeom>
          <a:noFill/>
          <a:ln>
            <a:noFill/>
          </a:ln>
        </p:spPr>
        <p:txBody>
          <a:bodyPr spcFirstLastPara="1" wrap="square" lIns="121900" tIns="121900" rIns="121900" bIns="121900" anchor="t" anchorCtr="0">
            <a:noAutofit/>
          </a:bodyPr>
          <a:lstStyle/>
          <a:p>
            <a:r>
              <a:rPr lang="en-GB" sz="2400" dirty="0"/>
              <a:t>Canham, 2019; Il mistero irrisolto dei recidivi del clic</a:t>
            </a:r>
            <a:endParaRPr sz="2400" dirty="0"/>
          </a:p>
        </p:txBody>
      </p:sp>
    </p:spTree>
  </p:cSld>
  <p:clrMapOvr>
    <a:masterClrMapping/>
  </p:clrMapOvr>
</p:sld>
</file>

<file path=ppt/slides/slide7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68B-6701-E896-1DA1-048DE507D0F9}"/>
              </a:ext>
            </a:extLst>
          </p:cNvPr>
          <p:cNvSpPr>
            <a:spLocks noGrp="1"/>
          </p:cNvSpPr>
          <p:nvPr>
            <p:ph type="title"/>
          </p:nvPr>
        </p:nvSpPr>
        <p:spPr/>
        <p:txBody>
          <a:bodyPr>
            <a:normAutofit fontScale="90000"/>
          </a:bodyPr>
          <a:lstStyle/>
          <a:p>
            <a:endParaRPr lang="nb-NO"/>
          </a:p>
        </p:txBody>
      </p:sp>
      <p:sp>
        <p:nvSpPr>
          <p:cNvPr id="3" name="Text Placeholder 2">
            <a:extLst>
              <a:ext uri="{FF2B5EF4-FFF2-40B4-BE49-F238E27FC236}">
                <a16:creationId xmlns:a16="http://schemas.microsoft.com/office/drawing/2014/main" id="{D14BBD23-153D-3AD6-46B6-7834BF8E7544}"/>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0C2C786C-40E2-07D4-CFF4-69A3475B840B}"/>
              </a:ext>
            </a:extLst>
          </p:cNvPr>
          <p:cNvSpPr>
            <a:spLocks noGrp="1"/>
          </p:cNvSpPr>
          <p:nvPr>
            <p:ph type="sldNum" idx="12"/>
          </p:nvPr>
        </p:nvSpPr>
        <p:spPr/>
        <p:txBody>
          <a:bodyPr/>
          <a:lstStyle/>
          <a:p>
            <a:fld id="{00000000-1234-1234-1234-123412341234}" type="slidenum">
              <a:rPr lang="en-GB" smtClean="0"/>
              <a:t>71</a:t>
            </a:fld>
            <a:endParaRPr lang="en-GB"/>
          </a:p>
        </p:txBody>
      </p:sp>
      <p:pic>
        <p:nvPicPr>
          <p:cNvPr id="6" name="Picture 5">
            <a:extLst>
              <a:ext uri="{FF2B5EF4-FFF2-40B4-BE49-F238E27FC236}">
                <a16:creationId xmlns:a16="http://schemas.microsoft.com/office/drawing/2014/main" id="{8AC59C36-76B9-75F5-C1C1-C61563925778}"/>
              </a:ext>
            </a:extLst>
          </p:cNvPr>
          <p:cNvPicPr>
            <a:picLocks noChangeAspect="1"/>
          </p:cNvPicPr>
          <p:nvPr/>
        </p:nvPicPr>
        <p:blipFill>
          <a:blip r:embed="rId2"/>
          <a:stretch>
            <a:fillRect/>
          </a:stretch>
        </p:blipFill>
        <p:spPr>
          <a:xfrm>
            <a:off x="251597" y="1114103"/>
            <a:ext cx="11688806" cy="4629796"/>
          </a:xfrm>
          <a:prstGeom prst="rect">
            <a:avLst/>
          </a:prstGeom>
        </p:spPr>
      </p:pic>
    </p:spTree>
    <p:extLst>
      <p:ext uri="{BB962C8B-B14F-4D97-AF65-F5344CB8AC3E}">
        <p14:creationId xmlns:p14="http://schemas.microsoft.com/office/powerpoint/2010/main" val="445358187"/>
      </p:ext>
    </p:extLst>
  </p:cSld>
  <p:clrMapOvr>
    <a:masterClrMapping/>
  </p:clrMapOvr>
</p:sld>
</file>

<file path=ppt/slides/slide7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sz="4700"/>
              <a:t>Vulnerabilità cognitive e vettori di attacco</a:t>
            </a:r>
          </a:p>
        </p:txBody>
      </p:sp>
      <p:pic>
        <p:nvPicPr>
          <p:cNvPr id="599" name="Google Shape;599;p94"/>
          <p:cNvPicPr preferRelativeResize="0"/>
          <p:nvPr/>
        </p:nvPicPr>
        <p:blipFill>
          <a:blip r:embed="rId3"/>
          <a:stretch>
            <a:fillRect/>
          </a:stretch>
        </p:blipFill>
        <p:spPr>
          <a:xfrm>
            <a:off x="1097280" y="2165561"/>
            <a:ext cx="10058400" cy="3646170"/>
          </a:xfrm>
          <a:prstGeom prst="rect">
            <a:avLst/>
          </a:prstGeom>
          <a:noFill/>
          <a:ln>
            <a:noFill/>
          </a:ln>
        </p:spPr>
      </p:pic>
      <p:sp>
        <p:nvSpPr>
          <p:cNvPr id="605" name="Footer Placeholder 3">
            <a:extLst>
              <a:ext uri="{FF2B5EF4-FFF2-40B4-BE49-F238E27FC236}">
                <a16:creationId xmlns:a16="http://schemas.microsoft.com/office/drawing/2014/main" id="{126214B3-B9EA-38AD-AFCB-E050558261F4}"/>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F74942E-0862-5536-8599-73975AA7B95A}"/>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t>72</a:t>
            </a:fld>
            <a:endParaRPr lang="en-GB"/>
          </a:p>
        </p:txBody>
      </p:sp>
    </p:spTree>
    <p:extLst>
      <p:ext uri="{BB962C8B-B14F-4D97-AF65-F5344CB8AC3E}">
        <p14:creationId xmlns:p14="http://schemas.microsoft.com/office/powerpoint/2010/main" val="4209098105"/>
      </p:ext>
    </p:extLst>
  </p:cSld>
  <p:clrMapOvr>
    <a:masterClrMapping/>
  </p:clrMapOvr>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12" name="Title 1">
            <a:extLst>
              <a:ext uri="{FF2B5EF4-FFF2-40B4-BE49-F238E27FC236}">
                <a16:creationId xmlns:a16="http://schemas.microsoft.com/office/drawing/2014/main" id="{1EFFC812-18F0-AF78-DAB0-EC1D6F623BB0}"/>
              </a:ext>
            </a:extLst>
          </p:cNvPr>
          <p:cNvSpPr>
            <a:spLocks noGrp="1"/>
          </p:cNvSpPr>
          <p:nvPr>
            <p:ph type="title"/>
          </p:nvPr>
        </p:nvSpPr>
        <p:spPr>
          <a:xfrm>
            <a:off x="1097280" y="286603"/>
            <a:ext cx="10058400" cy="1450757"/>
          </a:xfrm>
        </p:spPr>
        <p:txBody>
          <a:bodyPr/>
          <a:lstStyle/>
          <a:p>
            <a:endParaRPr lang="en-US"/>
          </a:p>
        </p:txBody>
      </p:sp>
      <p:pic>
        <p:nvPicPr>
          <p:cNvPr id="607" name="Google Shape;607;p95"/>
          <p:cNvPicPr preferRelativeResize="0"/>
          <p:nvPr/>
        </p:nvPicPr>
        <p:blipFill>
          <a:blip r:embed="rId3"/>
          <a:srcRect t="4534" r="-1" b="12498"/>
          <a:stretch>
            <a:fillRect/>
          </a:stretch>
        </p:blipFill>
        <p:spPr>
          <a:xfrm>
            <a:off x="1097280" y="2108201"/>
            <a:ext cx="10058400" cy="3760891"/>
          </a:xfrm>
          <a:prstGeom prst="rect">
            <a:avLst/>
          </a:prstGeom>
          <a:noFill/>
          <a:ln>
            <a:noFill/>
          </a:ln>
        </p:spPr>
      </p:pic>
      <p:sp>
        <p:nvSpPr>
          <p:cNvPr id="614" name="Footer Placeholder 3">
            <a:extLst>
              <a:ext uri="{FF2B5EF4-FFF2-40B4-BE49-F238E27FC236}">
                <a16:creationId xmlns:a16="http://schemas.microsoft.com/office/drawing/2014/main" id="{D3669A4E-FB09-63B4-1F09-74CD0BDC32D7}"/>
              </a:ext>
            </a:extLst>
          </p:cNvPr>
          <p:cNvSpPr>
            <a:spLocks noGrp="1"/>
          </p:cNvSpPr>
          <p:nvPr>
            <p:ph type="ftr" sz="quarter" idx="11"/>
          </p:nvPr>
        </p:nvSpPr>
        <p:spPr>
          <a:xfrm>
            <a:off x="643051" y="6221324"/>
            <a:ext cx="6818262" cy="365125"/>
          </a:xfrm>
        </p:spPr>
        <p:txBody>
          <a:bodyPr/>
          <a:lstStyle/>
          <a:p>
            <a:endParaRPr lang="en-GB"/>
          </a:p>
        </p:txBody>
      </p:sp>
      <p:sp>
        <p:nvSpPr>
          <p:cNvPr id="616" name="Slide Number Placeholder 4">
            <a:extLst>
              <a:ext uri="{FF2B5EF4-FFF2-40B4-BE49-F238E27FC236}">
                <a16:creationId xmlns:a16="http://schemas.microsoft.com/office/drawing/2014/main" id="{DBDAD727-F4BD-1D9A-D449-7CC484E70860}"/>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t>73</a:t>
            </a:fld>
            <a:endParaRPr lang="en-GB"/>
          </a:p>
        </p:txBody>
      </p:sp>
    </p:spTree>
    <p:extLst>
      <p:ext uri="{BB962C8B-B14F-4D97-AF65-F5344CB8AC3E}">
        <p14:creationId xmlns:p14="http://schemas.microsoft.com/office/powerpoint/2010/main" val="2195555728"/>
      </p:ext>
    </p:extLst>
  </p:cSld>
  <p:clrMapOvr>
    <a:masterClrMapping/>
  </p:clrMapOvr>
</p:sld>
</file>

<file path=ppt/slides/slide7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77296" y="1339769"/>
            <a:ext cx="7037408" cy="4178461"/>
          </a:xfrm>
          <a:prstGeom prst="rect">
            <a:avLst/>
          </a:prstGeom>
        </p:spPr>
      </p:pic>
      <p:sp>
        <p:nvSpPr>
          <p:cNvPr id="2" name="Foliennummernplatzhalter 1">
            <a:extLst>
              <a:ext uri="{FF2B5EF4-FFF2-40B4-BE49-F238E27FC236}">
                <a16:creationId xmlns:a16="http://schemas.microsoft.com/office/drawing/2014/main" id="{D29CB9F3-72F8-D02B-1831-22AE4BEA820E}"/>
              </a:ext>
            </a:extLst>
          </p:cNvPr>
          <p:cNvSpPr>
            <a:spLocks noGrp="1"/>
          </p:cNvSpPr>
          <p:nvPr>
            <p:ph type="sldNum" sz="quarter" idx="12"/>
          </p:nvPr>
        </p:nvSpPr>
        <p:spPr/>
        <p:txBody>
          <a:bodyPr/>
          <a:lstStyle/>
          <a:p>
            <a:fld id="{79D199B6-069C-4494-B074-391AD1ED88E0}" type="slidenum">
              <a:rPr lang="de-DE" smtClean="0"/>
              <a:t>74</a:t>
            </a:fld>
            <a:endParaRPr lang="de-DE"/>
          </a:p>
        </p:txBody>
      </p:sp>
    </p:spTree>
    <p:extLst>
      <p:ext uri="{BB962C8B-B14F-4D97-AF65-F5344CB8AC3E}">
        <p14:creationId xmlns:p14="http://schemas.microsoft.com/office/powerpoint/2010/main" val="1684748474"/>
      </p:ext>
    </p:extLst>
  </p:cSld>
  <p:clrMapOvr>
    <a:masterClrMapping/>
  </p:clrMapOvr>
</p:sld>
</file>

<file path=ppt/slides/slide7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4"/>
          <p:cNvSpPr txBox="1">
            <a:spLocks noGrp="1"/>
          </p:cNvSpPr>
          <p:nvPr>
            <p:ph type="title"/>
          </p:nvPr>
        </p:nvSpPr>
        <p:spPr>
          <a:xfrm>
            <a:off x="283157" y="38992"/>
            <a:ext cx="11360800" cy="763600"/>
          </a:xfrm>
          <a:prstGeom prst="rect">
            <a:avLst/>
          </a:prstGeom>
        </p:spPr>
        <p:txBody>
          <a:bodyPr spcFirstLastPara="1" vert="horz" wrap="square" lIns="121900" tIns="121900" rIns="121900" bIns="121900" rtlCol="0" anchor="t" anchorCtr="0">
            <a:normAutofit fontScale="90000"/>
          </a:bodyPr>
          <a:lstStyle/>
          <a:p>
            <a:r>
              <a:rPr lang="en-GB" dirty="0"/>
              <a:t>Profili degli operatori sanitari</a:t>
            </a:r>
            <a:endParaRPr dirty="0"/>
          </a:p>
        </p:txBody>
      </p:sp>
      <p:sp>
        <p:nvSpPr>
          <p:cNvPr id="413" name="Google Shape;413;p34"/>
          <p:cNvSpPr txBox="1">
            <a:spLocks noGrp="1"/>
          </p:cNvSpPr>
          <p:nvPr>
            <p:ph type="body" idx="1"/>
          </p:nvPr>
        </p:nvSpPr>
        <p:spPr>
          <a:xfrm>
            <a:off x="415599" y="1497800"/>
            <a:ext cx="5547958" cy="4547399"/>
          </a:xfrm>
          <a:prstGeom prst="rect">
            <a:avLst/>
          </a:prstGeom>
        </p:spPr>
        <p:txBody>
          <a:bodyPr spcFirstLastPara="1" vert="horz" wrap="square" lIns="121900" tIns="121900" rIns="121900" bIns="121900" rtlCol="0" anchor="t" anchorCtr="0">
            <a:normAutofit/>
          </a:bodyPr>
          <a:lstStyle/>
          <a:p>
            <a:pPr marL="0" indent="0">
              <a:buNone/>
            </a:pPr>
            <a:r>
              <a:rPr lang="en-GB" sz="1800" dirty="0"/>
              <a:t>Le donne rappresentano il 70% della forza lavoro nel settore sanitario</a:t>
            </a:r>
            <a:endParaRPr sz="1800" dirty="0"/>
          </a:p>
          <a:p>
            <a:pPr marL="0" indent="0">
              <a:spcBef>
                <a:spcPts val="1600"/>
              </a:spcBef>
              <a:buNone/>
            </a:pPr>
            <a:r>
              <a:rPr lang="en-GB" sz="1800" dirty="0"/>
              <a:t>Le donne presentano livelli più elevati di nevrosi, gradevolezza, cordialità (un aspetto dell'estroversione) e apertura ai sentimenti</a:t>
            </a:r>
            <a:endParaRPr sz="1800" dirty="0"/>
          </a:p>
          <a:p>
            <a:pPr marL="0" indent="0">
              <a:spcBef>
                <a:spcPts val="1600"/>
              </a:spcBef>
              <a:buNone/>
            </a:pPr>
            <a:r>
              <a:rPr lang="en-GB" sz="1800" dirty="0"/>
              <a:t>Gli uomini sono più assertivi (un aspetto dell'estroversione) e più aperti alle idee </a:t>
            </a:r>
            <a:endParaRPr sz="1800" dirty="0"/>
          </a:p>
          <a:p>
            <a:pPr marL="0" indent="0">
              <a:spcBef>
                <a:spcPts val="1600"/>
              </a:spcBef>
              <a:buNone/>
            </a:pPr>
            <a:r>
              <a:rPr lang="en-GB" sz="1800" dirty="0"/>
              <a:t>Le differenze di genere sono maggiori nelle culture egualitarie</a:t>
            </a:r>
            <a:endParaRPr sz="1800" dirty="0"/>
          </a:p>
          <a:p>
            <a:pPr marL="0" indent="0">
              <a:spcBef>
                <a:spcPts val="1600"/>
              </a:spcBef>
              <a:buNone/>
            </a:pPr>
            <a:endParaRPr sz="1800" dirty="0"/>
          </a:p>
          <a:p>
            <a:pPr marL="0" indent="0">
              <a:spcBef>
                <a:spcPts val="1600"/>
              </a:spcBef>
              <a:spcAft>
                <a:spcPts val="1600"/>
              </a:spcAft>
              <a:buNone/>
            </a:pPr>
            <a:endParaRPr sz="1800" dirty="0"/>
          </a:p>
        </p:txBody>
      </p:sp>
      <p:pic>
        <p:nvPicPr>
          <p:cNvPr id="414" name="Google Shape;414;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88958" y="857048"/>
            <a:ext cx="6338368" cy="5410200"/>
          </a:xfrm>
          <a:prstGeom prst="rect">
            <a:avLst/>
          </a:prstGeom>
          <a:noFill/>
          <a:ln>
            <a:noFill/>
          </a:ln>
        </p:spPr>
      </p:pic>
      <p:pic>
        <p:nvPicPr>
          <p:cNvPr id="2" name="Picture 1">
            <a:extLst>
              <a:ext uri="{FF2B5EF4-FFF2-40B4-BE49-F238E27FC236}">
                <a16:creationId xmlns:a16="http://schemas.microsoft.com/office/drawing/2014/main" id="{8B716F6F-3A0A-4EB6-AB15-FD990CF55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247" y="4229299"/>
            <a:ext cx="3640981" cy="2639254"/>
          </a:xfrm>
          <a:prstGeom prst="rect">
            <a:avLst/>
          </a:prstGeom>
        </p:spPr>
      </p:pic>
      <p:sp>
        <p:nvSpPr>
          <p:cNvPr id="10" name="Oval 9">
            <a:extLst>
              <a:ext uri="{FF2B5EF4-FFF2-40B4-BE49-F238E27FC236}">
                <a16:creationId xmlns:a16="http://schemas.microsoft.com/office/drawing/2014/main" id="{E3500071-B705-4436-B86E-61254294D67E}"/>
              </a:ext>
            </a:extLst>
          </p:cNvPr>
          <p:cNvSpPr/>
          <p:nvPr/>
        </p:nvSpPr>
        <p:spPr>
          <a:xfrm>
            <a:off x="9669853" y="4230228"/>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91CDA95-03FA-4E2B-9B50-62136965E57F}"/>
              </a:ext>
            </a:extLst>
          </p:cNvPr>
          <p:cNvSpPr/>
          <p:nvPr/>
        </p:nvSpPr>
        <p:spPr>
          <a:xfrm>
            <a:off x="9648372" y="1688447"/>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Oval 11">
            <a:extLst>
              <a:ext uri="{FF2B5EF4-FFF2-40B4-BE49-F238E27FC236}">
                <a16:creationId xmlns:a16="http://schemas.microsoft.com/office/drawing/2014/main" id="{5AAFB0D8-9FE9-4F7C-A53B-86A8BD13B0CF}"/>
              </a:ext>
            </a:extLst>
          </p:cNvPr>
          <p:cNvSpPr/>
          <p:nvPr/>
        </p:nvSpPr>
        <p:spPr>
          <a:xfrm>
            <a:off x="9648372" y="1371730"/>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B18B8233-0A32-419A-9F89-DD8C8CC1A5C3}"/>
              </a:ext>
            </a:extLst>
          </p:cNvPr>
          <p:cNvSpPr/>
          <p:nvPr/>
        </p:nvSpPr>
        <p:spPr>
          <a:xfrm>
            <a:off x="9648372" y="4922101"/>
            <a:ext cx="850900" cy="3424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0463631"/>
      </p:ext>
    </p:extLst>
  </p:cSld>
  <p:clrMapOvr>
    <a:masterClrMapping/>
  </p:clrMapOvr>
</p:sld>
</file>

<file path=ppt/slides/slide7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370114" y="286603"/>
            <a:ext cx="11440886" cy="1450757"/>
          </a:xfrm>
          <a:prstGeom prst="rect">
            <a:avLst/>
          </a:prstGeom>
        </p:spPr>
        <p:txBody>
          <a:bodyPr spcFirstLastPara="1" vert="horz" wrap="square" lIns="121900" tIns="121900" rIns="121900" bIns="121900" rtlCol="0" anchor="t" anchorCtr="0">
            <a:noAutofit/>
          </a:bodyPr>
          <a:lstStyle/>
          <a:p>
            <a:r>
              <a:rPr lang="en-GB" sz="4800" dirty="0"/>
              <a:t>Operatori sanitari e clic ripetuti </a:t>
            </a:r>
            <a:br>
              <a:rPr lang="en-GB" sz="4800" dirty="0"/>
            </a:br>
            <a:r>
              <a:rPr lang="en-GB" sz="1800" dirty="0"/>
              <a:t>(Gordon et al., 2019)</a:t>
            </a:r>
            <a:endParaRPr sz="4800" dirty="0"/>
          </a:p>
        </p:txBody>
      </p:sp>
      <p:sp>
        <p:nvSpPr>
          <p:cNvPr id="2" name="Content Placeholder 1">
            <a:extLst>
              <a:ext uri="{FF2B5EF4-FFF2-40B4-BE49-F238E27FC236}">
                <a16:creationId xmlns:a16="http://schemas.microsoft.com/office/drawing/2014/main" id="{A6E560A9-CC46-4114-8183-D31168EAAEA8}"/>
              </a:ext>
            </a:extLst>
          </p:cNvPr>
          <p:cNvSpPr>
            <a:spLocks noGrp="1"/>
          </p:cNvSpPr>
          <p:nvPr>
            <p:ph idx="1"/>
          </p:nvPr>
        </p:nvSpPr>
        <p:spPr/>
        <p:txBody>
          <a:bodyPr/>
          <a:lstStyle/>
          <a:p>
            <a:endParaRPr lang="nb-NO"/>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9857" y="1817914"/>
            <a:ext cx="3126477" cy="4551886"/>
          </a:xfrm>
          <a:prstGeom prst="rect">
            <a:avLst/>
          </a:prstGeom>
          <a:noFill/>
          <a:ln>
            <a:noFill/>
          </a:ln>
        </p:spPr>
      </p:pic>
      <p:pic>
        <p:nvPicPr>
          <p:cNvPr id="437" name="Google Shape;437;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95057" y="1542140"/>
            <a:ext cx="8039100" cy="4893011"/>
          </a:xfrm>
          <a:prstGeom prst="rect">
            <a:avLst/>
          </a:prstGeom>
          <a:noFill/>
          <a:ln>
            <a:noFill/>
          </a:ln>
        </p:spPr>
      </p:pic>
    </p:spTree>
  </p:cSld>
  <p:clrMapOvr>
    <a:masterClrMapping/>
  </p:clrMapOvr>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845A0-BBD7-7E1D-F171-A98342C4D6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5" name="Title 4">
            <a:extLst>
              <a:ext uri="{FF2B5EF4-FFF2-40B4-BE49-F238E27FC236}">
                <a16:creationId xmlns:a16="http://schemas.microsoft.com/office/drawing/2014/main" id="{D1A0B5B0-D18E-EBD9-DF1A-6F2AC796E8FB}"/>
              </a:ext>
            </a:extLst>
          </p:cNvPr>
          <p:cNvSpPr>
            <a:spLocks noGrp="1"/>
          </p:cNvSpPr>
          <p:nvPr>
            <p:ph type="title"/>
          </p:nvPr>
        </p:nvSpPr>
        <p:spPr>
          <a:xfrm>
            <a:off x="477981" y="1122364"/>
            <a:ext cx="4023360" cy="3204134"/>
          </a:xfrm>
        </p:spPr>
        <p:txBody>
          <a:bodyPr vert="horz" lIns="91440" tIns="45720" rIns="91440" bIns="45720" rtlCol="0" anchor="b">
            <a:normAutofit/>
          </a:bodyPr>
          <a:lstStyle/>
          <a:p>
            <a:r>
              <a:rPr lang="en-US" sz="4800" dirty="0"/>
              <a:t>Esempi familiari</a:t>
            </a:r>
          </a:p>
        </p:txBody>
      </p:sp>
      <p:sp>
        <p:nvSpPr>
          <p:cNvPr id="6" name="Text Placeholder 5">
            <a:extLst>
              <a:ext uri="{FF2B5EF4-FFF2-40B4-BE49-F238E27FC236}">
                <a16:creationId xmlns:a16="http://schemas.microsoft.com/office/drawing/2014/main" id="{A8C26D1D-7414-3469-E40F-813774F96DCE}"/>
              </a:ext>
            </a:extLst>
          </p:cNvPr>
          <p:cNvSpPr>
            <a:spLocks noGrp="1"/>
          </p:cNvSpPr>
          <p:nvPr>
            <p:ph type="body" idx="1"/>
          </p:nvPr>
        </p:nvSpPr>
        <p:spPr>
          <a:xfrm>
            <a:off x="477981" y="4872923"/>
            <a:ext cx="4023359" cy="1208141"/>
          </a:xfrm>
        </p:spPr>
        <p:txBody>
          <a:bodyPr vert="horz" lIns="91440" tIns="45720" rIns="91440" bIns="45720" rtlCol="0" anchor="t">
            <a:normAutofit/>
          </a:bodyPr>
          <a:lstStyle/>
          <a:p>
            <a:endParaRPr lang="en-US">
              <a:solidFill>
                <a:schemeClr val="tx1"/>
              </a:solidFill>
            </a:endParaRPr>
          </a:p>
        </p:txBody>
      </p:sp>
      <p:sp>
        <p:nvSpPr>
          <p:cNvPr id="4" name="Slide Number Placeholder 3">
            <a:extLst>
              <a:ext uri="{FF2B5EF4-FFF2-40B4-BE49-F238E27FC236}">
                <a16:creationId xmlns:a16="http://schemas.microsoft.com/office/drawing/2014/main" id="{D2EE27F9-E0AB-E389-885C-3A70BC4A0D6B}"/>
              </a:ext>
            </a:extLst>
          </p:cNvPr>
          <p:cNvSpPr>
            <a:spLocks noGrp="1"/>
          </p:cNvSpPr>
          <p:nvPr>
            <p:ph type="sldNum" sz="quarter" idx="12"/>
          </p:nvPr>
        </p:nvSpPr>
        <p:spPr>
          <a:xfrm>
            <a:off x="8970819" y="6356351"/>
            <a:ext cx="2743200" cy="365125"/>
          </a:xfrm>
        </p:spPr>
        <p:txBody>
          <a:bodyPr vert="horz" lIns="91440" tIns="45720" rIns="91440" bIns="45720" rtlCol="0" anchor="ctr">
            <a:normAutofit/>
          </a:bodyPr>
          <a:lstStyle/>
          <a:p>
            <a:pPr>
              <a:spcAft>
                <a:spcPts val="600"/>
              </a:spcAft>
              <a:defRPr/>
            </a:pPr>
            <a:fld id="{00000000-1234-1234-1234-123412341234}" type="slidenum">
              <a:rPr lang="en-US">
                <a:solidFill>
                  <a:schemeClr val="bg1"/>
                </a:solidFill>
                <a:latin typeface="Calibri" panose="020F0502020204030204"/>
              </a:rPr>
              <a:t>77</a:t>
            </a:fld>
            <a:endParaRPr lang="en-US">
              <a:solidFill>
                <a:schemeClr val="bg1"/>
              </a:solidFill>
              <a:latin typeface="Calibri" panose="020F0502020204030204"/>
            </a:endParaRPr>
          </a:p>
        </p:txBody>
      </p:sp>
    </p:spTree>
    <p:extLst>
      <p:ext uri="{BB962C8B-B14F-4D97-AF65-F5344CB8AC3E}">
        <p14:creationId xmlns:p14="http://schemas.microsoft.com/office/powerpoint/2010/main" val="3963147118"/>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8" name="Google Shape;132;p23">
            <a:extLst>
              <a:ext uri="{FF2B5EF4-FFF2-40B4-BE49-F238E27FC236}">
                <a16:creationId xmlns:a16="http://schemas.microsoft.com/office/drawing/2014/main" id="{F9FBDB88-BCFC-4C4D-A681-BDF949DED9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59684" y="3994152"/>
            <a:ext cx="2972533" cy="2957400"/>
          </a:xfrm>
          <a:prstGeom prst="rect">
            <a:avLst/>
          </a:prstGeom>
          <a:noFill/>
          <a:ln>
            <a:noFill/>
          </a:ln>
        </p:spPr>
      </p:pic>
      <p:sp>
        <p:nvSpPr>
          <p:cNvPr id="358" name="Google Shape;358;p57"/>
          <p:cNvSpPr txBox="1">
            <a:spLocks noGrp="1"/>
          </p:cNvSpPr>
          <p:nvPr>
            <p:ph type="title"/>
          </p:nvPr>
        </p:nvSpPr>
        <p:spPr>
          <a:xfrm>
            <a:off x="838200" y="365125"/>
            <a:ext cx="10907486" cy="1325600"/>
          </a:xfrm>
          <a:prstGeom prst="rect">
            <a:avLst/>
          </a:prstGeom>
        </p:spPr>
        <p:txBody>
          <a:bodyPr spcFirstLastPara="1" vert="horz" wrap="square" lIns="91433" tIns="45700" rIns="91433" bIns="45700" rtlCol="0" anchor="ctr" anchorCtr="0">
            <a:noAutofit/>
          </a:bodyPr>
          <a:lstStyle/>
          <a:p>
            <a:pPr>
              <a:spcBef>
                <a:spcPts val="0"/>
              </a:spcBef>
            </a:pPr>
            <a:r>
              <a:rPr lang="nb-NO" sz="4800" dirty="0"/>
              <a:t>Esempio di tecnica di persuasione: piede nella porta</a:t>
            </a:r>
            <a:endParaRPr sz="4800" dirty="0"/>
          </a:p>
        </p:txBody>
      </p:sp>
      <p:sp>
        <p:nvSpPr>
          <p:cNvPr id="359" name="Google Shape;359;p57"/>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60" name="Google Shape;360;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51310" y="1825625"/>
            <a:ext cx="8764665" cy="4691043"/>
          </a:xfrm>
          <a:prstGeom prst="rect">
            <a:avLst/>
          </a:prstGeom>
          <a:noFill/>
          <a:ln>
            <a:noFill/>
          </a:ln>
        </p:spPr>
      </p:pic>
      <p:pic>
        <p:nvPicPr>
          <p:cNvPr id="2" name="Picture 1">
            <a:extLst>
              <a:ext uri="{FF2B5EF4-FFF2-40B4-BE49-F238E27FC236}">
                <a16:creationId xmlns:a16="http://schemas.microsoft.com/office/drawing/2014/main" id="{682B83D4-8A21-49F9-8D22-4DFE47DE5B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3369" y="1825625"/>
            <a:ext cx="5625420" cy="4956007"/>
          </a:xfrm>
          <a:prstGeom prst="rect">
            <a:avLst/>
          </a:prstGeom>
        </p:spPr>
      </p:pic>
      <p:pic>
        <p:nvPicPr>
          <p:cNvPr id="3" name="Picture 2">
            <a:extLst>
              <a:ext uri="{FF2B5EF4-FFF2-40B4-BE49-F238E27FC236}">
                <a16:creationId xmlns:a16="http://schemas.microsoft.com/office/drawing/2014/main" id="{61031253-25FA-4E44-B9FC-1A41161AE9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4174" y="1237599"/>
            <a:ext cx="3690613" cy="5582216"/>
          </a:xfrm>
          <a:prstGeom prst="rect">
            <a:avLst/>
          </a:prstGeom>
        </p:spPr>
      </p:pic>
      <p:pic>
        <p:nvPicPr>
          <p:cNvPr id="4" name="Picture 3">
            <a:extLst>
              <a:ext uri="{FF2B5EF4-FFF2-40B4-BE49-F238E27FC236}">
                <a16:creationId xmlns:a16="http://schemas.microsoft.com/office/drawing/2014/main" id="{A7C0BF3A-11DE-480C-9AB3-4A32B2959A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15966" y="289440"/>
            <a:ext cx="3243733" cy="6644929"/>
          </a:xfrm>
          <a:prstGeom prst="rect">
            <a:avLst/>
          </a:prstGeom>
        </p:spPr>
      </p:pic>
    </p:spTree>
    <p:custDataLst>
      <p:tags r:id="rId1"/>
    </p:custDataLst>
    <p:extLst>
      <p:ext uri="{BB962C8B-B14F-4D97-AF65-F5344CB8AC3E}">
        <p14:creationId xmlns:p14="http://schemas.microsoft.com/office/powerpoint/2010/main" val="170956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838200" y="5000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GB"/>
              <a:t>Confirm sham</a:t>
            </a:r>
            <a:endParaRPr/>
          </a:p>
        </p:txBody>
      </p:sp>
      <p:sp>
        <p:nvSpPr>
          <p:cNvPr id="417" name="Google Shape;417;p64"/>
          <p:cNvSpPr txBox="1">
            <a:spLocks noGrp="1"/>
          </p:cNvSpPr>
          <p:nvPr>
            <p:ph type="body" idx="1"/>
          </p:nvPr>
        </p:nvSpPr>
        <p:spPr>
          <a:xfrm>
            <a:off x="838200" y="1485900"/>
            <a:ext cx="3701200" cy="4690800"/>
          </a:xfrm>
          <a:prstGeom prst="rect">
            <a:avLst/>
          </a:prstGeom>
        </p:spPr>
        <p:txBody>
          <a:bodyPr spcFirstLastPara="1" vert="horz" wrap="square" lIns="91433" tIns="45700" rIns="91433" bIns="45700" rtlCol="0" anchor="t" anchorCtr="0">
            <a:noAutofit/>
          </a:bodyPr>
          <a:lstStyle/>
          <a:p>
            <a:pPr marL="0" indent="0">
              <a:spcBef>
                <a:spcPts val="1067"/>
              </a:spcBef>
              <a:buNone/>
            </a:pPr>
            <a:r>
              <a:rPr lang="en-GB"/>
              <a:t>La vergogna: l'emozione "padrona". Mantiene uniti i legami sociali (Scheff, 2002)</a:t>
            </a:r>
            <a:endParaRPr/>
          </a:p>
          <a:p>
            <a:pPr marL="0" indent="0">
              <a:spcBef>
                <a:spcPts val="1067"/>
              </a:spcBef>
              <a:buNone/>
            </a:pPr>
            <a:endParaRPr/>
          </a:p>
          <a:p>
            <a:pPr marL="0" indent="0">
              <a:spcBef>
                <a:spcPts val="1067"/>
              </a:spcBef>
              <a:buNone/>
            </a:pPr>
            <a:endParaRPr/>
          </a:p>
          <a:p>
            <a:pPr marL="0" indent="0">
              <a:spcBef>
                <a:spcPts val="1067"/>
              </a:spcBef>
              <a:buNone/>
            </a:pPr>
            <a:endParaRPr/>
          </a:p>
        </p:txBody>
      </p:sp>
      <p:pic>
        <p:nvPicPr>
          <p:cNvPr id="418" name="Google Shape;418;p64"/>
          <p:cNvPicPr preferRelativeResize="0"/>
          <p:nvPr/>
        </p:nvPicPr>
        <p:blipFill>
          <a:blip r:embed="rId4">
            <a:alphaModFix/>
          </a:blip>
          <a:stretch>
            <a:fillRect/>
          </a:stretch>
        </p:blipFill>
        <p:spPr>
          <a:xfrm>
            <a:off x="5505449" y="90426"/>
            <a:ext cx="6686551" cy="4351200"/>
          </a:xfrm>
          <a:prstGeom prst="rect">
            <a:avLst/>
          </a:prstGeom>
          <a:noFill/>
          <a:ln>
            <a:noFill/>
          </a:ln>
        </p:spPr>
      </p:pic>
      <p:pic>
        <p:nvPicPr>
          <p:cNvPr id="419" name="Google Shape;419;p64"/>
          <p:cNvPicPr preferRelativeResize="0"/>
          <p:nvPr/>
        </p:nvPicPr>
        <p:blipFill>
          <a:blip r:embed="rId5">
            <a:alphaModFix/>
          </a:blip>
          <a:stretch>
            <a:fillRect/>
          </a:stretch>
        </p:blipFill>
        <p:spPr>
          <a:xfrm>
            <a:off x="293433" y="2797231"/>
            <a:ext cx="3701200" cy="3526451"/>
          </a:xfrm>
          <a:prstGeom prst="rect">
            <a:avLst/>
          </a:prstGeom>
          <a:noFill/>
          <a:ln>
            <a:noFill/>
          </a:ln>
        </p:spPr>
      </p:pic>
      <p:pic>
        <p:nvPicPr>
          <p:cNvPr id="420" name="Google Shape;420;p64"/>
          <p:cNvPicPr preferRelativeResize="0"/>
          <p:nvPr/>
        </p:nvPicPr>
        <p:blipFill>
          <a:blip r:embed="rId6">
            <a:alphaModFix/>
          </a:blip>
          <a:stretch>
            <a:fillRect/>
          </a:stretch>
        </p:blipFill>
        <p:spPr>
          <a:xfrm>
            <a:off x="4392052" y="4588577"/>
            <a:ext cx="5764000" cy="2104242"/>
          </a:xfrm>
          <a:prstGeom prst="rect">
            <a:avLst/>
          </a:prstGeom>
          <a:noFill/>
          <a:ln>
            <a:noFill/>
          </a:ln>
        </p:spPr>
      </p:pic>
      <p:pic>
        <p:nvPicPr>
          <p:cNvPr id="7" name="Google Shape;132;p23">
            <a:extLst>
              <a:ext uri="{FF2B5EF4-FFF2-40B4-BE49-F238E27FC236}">
                <a16:creationId xmlns:a16="http://schemas.microsoft.com/office/drawing/2014/main" id="{ACC8B5D3-911D-413C-A48E-C6394A8C187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08704" y="4661451"/>
            <a:ext cx="2284779" cy="2294015"/>
          </a:xfrm>
          <a:prstGeom prst="rect">
            <a:avLst/>
          </a:prstGeom>
          <a:noFill/>
          <a:ln>
            <a:noFill/>
          </a:ln>
        </p:spPr>
      </p:pic>
    </p:spTree>
    <p:custDataLst>
      <p:tags r:id="rId1"/>
    </p:custDataLst>
    <p:extLst>
      <p:ext uri="{BB962C8B-B14F-4D97-AF65-F5344CB8AC3E}">
        <p14:creationId xmlns:p14="http://schemas.microsoft.com/office/powerpoint/2010/main" val="36009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C48746-8A48-4244-B53F-49EB0FDF29C5}"/>
              </a:ext>
            </a:extLst>
          </p:cNvPr>
          <p:cNvSpPr>
            <a:spLocks noGrp="1"/>
          </p:cNvSpPr>
          <p:nvPr>
            <p:ph type="title"/>
          </p:nvPr>
        </p:nvSpPr>
        <p:spPr>
          <a:xfrm>
            <a:off x="1097280" y="286603"/>
            <a:ext cx="10058400" cy="1450757"/>
          </a:xfrm>
        </p:spPr>
        <p:txBody>
          <a:bodyPr anchor="b">
            <a:normAutofit/>
          </a:bodyPr>
          <a:lstStyle/>
          <a:p>
            <a:r>
              <a:rPr lang="de-DE"/>
              <a:t>Punto di partenza</a:t>
            </a:r>
          </a:p>
        </p:txBody>
      </p:sp>
      <p:pic>
        <p:nvPicPr>
          <p:cNvPr id="1026" name="Picture 2" descr="Medieval Market by Minnhagen on DeviantArt">
            <a:extLst>
              <a:ext uri="{FF2B5EF4-FFF2-40B4-BE49-F238E27FC236}">
                <a16:creationId xmlns:a16="http://schemas.microsoft.com/office/drawing/2014/main" id="{C4C9C0F1-E25C-45E1-BB1D-92419CFE64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p:blipFill>
        <p:spPr bwMode="auto">
          <a:xfrm>
            <a:off x="838200" y="2161826"/>
            <a:ext cx="5181600" cy="3678936"/>
          </a:xfrm>
          <a:prstGeom prst="rect">
            <a:avLst/>
          </a:prstGeom>
          <a:solidFill>
            <a:srgbClr val="FFFFFF"/>
          </a:solidFill>
        </p:spPr>
      </p:pic>
      <p:sp>
        <p:nvSpPr>
          <p:cNvPr id="2" name="Inhaltsplatzhalter 1">
            <a:extLst>
              <a:ext uri="{FF2B5EF4-FFF2-40B4-BE49-F238E27FC236}">
                <a16:creationId xmlns:a16="http://schemas.microsoft.com/office/drawing/2014/main" id="{89E31AD8-9748-4ACC-811A-81B35D6FB2BE}"/>
              </a:ext>
            </a:extLst>
          </p:cNvPr>
          <p:cNvSpPr>
            <a:spLocks noGrp="1"/>
          </p:cNvSpPr>
          <p:nvPr>
            <p:ph sz="half" idx="2"/>
          </p:nvPr>
        </p:nvSpPr>
        <p:spPr>
          <a:xfrm>
            <a:off x="6172200" y="1825625"/>
            <a:ext cx="5181600" cy="4351338"/>
          </a:xfrm>
        </p:spPr>
        <p:txBody>
          <a:bodyPr>
            <a:normAutofit/>
          </a:bodyPr>
          <a:lstStyle/>
          <a:p>
            <a:pPr marL="0" indent="0">
              <a:lnSpc>
                <a:spcPct val="90000"/>
              </a:lnSpc>
              <a:buNone/>
            </a:pPr>
            <a:r>
              <a:rPr lang="de-DE" err="1"/>
              <a:t>La nostra</a:t>
            </a:r>
            <a:r>
              <a:rPr lang="de-DE" err="1"/>
              <a:t> soggettivamente</a:t>
            </a:r>
            <a:r>
              <a:rPr lang="de-DE" err="1"/>
              <a:t> sperimentata</a:t>
            </a:r>
            <a:r>
              <a:rPr lang="de-DE" err="1"/>
              <a:t> razionalità</a:t>
            </a:r>
            <a:r>
              <a:rPr lang="de-DE" err="1"/>
              <a:t> è</a:t>
            </a:r>
            <a:r>
              <a:rPr lang="de-DE" err="1"/>
              <a:t> solitamente</a:t>
            </a:r>
            <a:r>
              <a:rPr lang="de-DE" err="1"/>
              <a:t> sopravvalutata</a:t>
            </a:r>
            <a:r>
              <a:rPr lang="de-DE"/>
              <a:t>.</a:t>
            </a:r>
          </a:p>
          <a:p>
            <a:pPr marL="0" indent="0">
              <a:lnSpc>
                <a:spcPct val="90000"/>
              </a:lnSpc>
              <a:buNone/>
            </a:pPr>
            <a:r>
              <a:rPr lang="de-DE" err="1"/>
              <a:t>Sottili </a:t>
            </a:r>
            <a:r>
              <a:rPr lang="de-DE" err="1"/>
              <a:t>manipolazioni</a:t>
            </a:r>
            <a:r>
              <a:rPr lang="de-DE" err="1"/>
              <a:t> </a:t>
            </a:r>
            <a:r>
              <a:rPr lang="de-DE"/>
              <a:t>– </a:t>
            </a:r>
            <a:r>
              <a:rPr lang="de-DE" err="1"/>
              <a:t>deliberate</a:t>
            </a:r>
            <a:r>
              <a:rPr lang="de-DE" err="1"/>
              <a:t> o </a:t>
            </a:r>
            <a:r>
              <a:rPr lang="de-DE"/>
              <a:t>meno – </a:t>
            </a:r>
            <a:r>
              <a:rPr lang="de-DE" err="1"/>
              <a:t>influenzano</a:t>
            </a:r>
            <a:r>
              <a:rPr lang="de-DE" err="1"/>
              <a:t> </a:t>
            </a:r>
            <a:r>
              <a:rPr lang="de-DE" err="1"/>
              <a:t>la</a:t>
            </a:r>
            <a:r>
              <a:rPr lang="de-DE" err="1"/>
              <a:t> nostra </a:t>
            </a:r>
            <a:r>
              <a:rPr lang="de-DE" err="1"/>
              <a:t>percezione</a:t>
            </a:r>
            <a:r>
              <a:rPr lang="de-DE" err="1"/>
              <a:t> </a:t>
            </a:r>
            <a:r>
              <a:rPr lang="de-DE"/>
              <a:t>e </a:t>
            </a:r>
            <a:r>
              <a:rPr lang="de-DE" err="1"/>
              <a:t>quindi</a:t>
            </a:r>
            <a:r>
              <a:rPr lang="de-DE" err="1"/>
              <a:t> influenzano</a:t>
            </a:r>
            <a:r>
              <a:rPr lang="de-DE" err="1"/>
              <a:t> </a:t>
            </a:r>
            <a:r>
              <a:rPr lang="de-DE" err="1"/>
              <a:t>il</a:t>
            </a:r>
            <a:r>
              <a:rPr lang="de-DE" err="1"/>
              <a:t> nostro </a:t>
            </a:r>
            <a:r>
              <a:rPr lang="de-DE" err="1"/>
              <a:t>processo decisionale</a:t>
            </a:r>
            <a:r>
              <a:rPr lang="de-DE" err="1"/>
              <a:t> </a:t>
            </a:r>
            <a:r>
              <a:rPr lang="de-DE"/>
              <a:t>.</a:t>
            </a:r>
          </a:p>
          <a:p>
            <a:pPr marL="0" indent="0">
              <a:lnSpc>
                <a:spcPct val="90000"/>
              </a:lnSpc>
              <a:buNone/>
            </a:pPr>
            <a:r>
              <a:rPr lang="de-DE"/>
              <a:t>Questo </a:t>
            </a:r>
            <a:r>
              <a:rPr lang="de-DE" err="1"/>
              <a:t>è</a:t>
            </a:r>
            <a:r>
              <a:rPr lang="de-DE" err="1"/>
              <a:t> sempre</a:t>
            </a:r>
            <a:r>
              <a:rPr lang="de-DE" err="1"/>
              <a:t> stato</a:t>
            </a:r>
            <a:r>
              <a:rPr lang="de-DE" err="1"/>
              <a:t> </a:t>
            </a:r>
            <a:r>
              <a:rPr lang="de-DE" err="1"/>
              <a:t>la</a:t>
            </a:r>
            <a:r>
              <a:rPr lang="de-DE" err="1"/>
              <a:t> </a:t>
            </a:r>
            <a:r>
              <a:rPr lang="de-DE" err="1"/>
              <a:t>base</a:t>
            </a:r>
            <a:r>
              <a:rPr lang="de-DE" err="1"/>
              <a:t> della </a:t>
            </a:r>
            <a:r>
              <a:rPr lang="de-DE" err="1"/>
              <a:t>manipolazione</a:t>
            </a:r>
            <a:r>
              <a:rPr lang="de-DE"/>
              <a:t> interpersonale </a:t>
            </a:r>
            <a:r>
              <a:rPr lang="de-DE"/>
              <a:t>– </a:t>
            </a:r>
            <a:r>
              <a:rPr lang="de-DE" err="1"/>
              <a:t>dai</a:t>
            </a:r>
            <a:r>
              <a:rPr lang="de-DE" err="1"/>
              <a:t> lusingatori</a:t>
            </a:r>
            <a:r>
              <a:rPr lang="de-DE" err="1"/>
              <a:t> venditori </a:t>
            </a:r>
            <a:r>
              <a:rPr lang="de-DE"/>
              <a:t>nei </a:t>
            </a:r>
            <a:r>
              <a:rPr lang="de-DE" err="1"/>
              <a:t>mercati </a:t>
            </a:r>
            <a:r>
              <a:rPr lang="de-DE" err="1"/>
              <a:t>medievali</a:t>
            </a:r>
            <a:r>
              <a:rPr lang="de-DE" err="1"/>
              <a:t> </a:t>
            </a:r>
            <a:r>
              <a:rPr lang="de-DE" err="1"/>
              <a:t> alle</a:t>
            </a:r>
            <a:r>
              <a:rPr lang="de-DE" err="1"/>
              <a:t> </a:t>
            </a:r>
            <a:r>
              <a:rPr lang="de-DE"/>
              <a:t>sofisticate </a:t>
            </a:r>
            <a:r>
              <a:rPr lang="de-DE"/>
              <a:t>e-mail </a:t>
            </a:r>
            <a:r>
              <a:rPr lang="de-DE" err="1"/>
              <a:t>di phishing</a:t>
            </a:r>
            <a:r>
              <a:rPr lang="de-DE"/>
              <a:t>.</a:t>
            </a:r>
          </a:p>
          <a:p>
            <a:pPr marL="0" indent="0">
              <a:lnSpc>
                <a:spcPct val="90000"/>
              </a:lnSpc>
              <a:buNone/>
            </a:pPr>
            <a:r>
              <a:rPr lang="de-DE" err="1"/>
              <a:t>Antiche</a:t>
            </a:r>
            <a:r>
              <a:rPr lang="de-DE"/>
              <a:t> </a:t>
            </a:r>
            <a:r>
              <a:rPr lang="de-DE" err="1"/>
              <a:t>quanto</a:t>
            </a:r>
            <a:r>
              <a:rPr lang="de-DE" err="1"/>
              <a:t> </a:t>
            </a:r>
            <a:r>
              <a:rPr lang="de-DE" err="1"/>
              <a:t> </a:t>
            </a:r>
            <a:r>
              <a:rPr lang="de-DE" err="1"/>
              <a:t>le</a:t>
            </a:r>
            <a:r>
              <a:rPr lang="de-DE" err="1"/>
              <a:t> nostre</a:t>
            </a:r>
            <a:r>
              <a:rPr lang="de-DE" err="1"/>
              <a:t> debolezze</a:t>
            </a:r>
            <a:r>
              <a:rPr lang="de-DE" err="1"/>
              <a:t> sono</a:t>
            </a:r>
            <a:r>
              <a:rPr lang="de-DE" err="1"/>
              <a:t> le</a:t>
            </a:r>
            <a:r>
              <a:rPr lang="de-DE" err="1"/>
              <a:t> strategie</a:t>
            </a:r>
            <a:r>
              <a:rPr lang="de-DE" err="1"/>
              <a:t> utilizzate</a:t>
            </a:r>
            <a:r>
              <a:rPr lang="de-DE" err="1"/>
              <a:t> per</a:t>
            </a:r>
            <a:r>
              <a:rPr lang="de-DE" err="1"/>
              <a:t> sfruttarle</a:t>
            </a:r>
            <a:r>
              <a:rPr lang="de-DE" err="1"/>
              <a:t> </a:t>
            </a:r>
            <a:r>
              <a:rPr lang="de-DE" err="1"/>
              <a:t>in modo</a:t>
            </a:r>
            <a:r>
              <a:rPr lang="de-DE" err="1"/>
              <a:t> professionale</a:t>
            </a:r>
            <a:r>
              <a:rPr lang="de-DE"/>
              <a:t>.</a:t>
            </a:r>
          </a:p>
        </p:txBody>
      </p:sp>
      <p:sp>
        <p:nvSpPr>
          <p:cNvPr id="1031" name="Footer Placeholder 4">
            <a:extLst>
              <a:ext uri="{FF2B5EF4-FFF2-40B4-BE49-F238E27FC236}">
                <a16:creationId xmlns:a16="http://schemas.microsoft.com/office/drawing/2014/main" id="{2176EB28-3AA5-94AC-1B19-60ADCBB8F29D}"/>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65102C32-5F60-47C0-B97B-9E6127888E9F}"/>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571A4296-1FB3-43E8-9876-E6E45D2FCA7D}" type="slidenum">
              <a:rPr kumimoji="0" lang="de-DE" b="0" i="0" u="none" strike="noStrike" kern="1200" cap="none" spc="0" normalizeH="0" baseline="0" noProof="0" smtClean="0">
                <a:ln>
                  <a:noFill/>
                </a:ln>
                <a:effectLst/>
                <a:uLnTx/>
                <a:uFillTx/>
              </a:rPr>
              <a:t>8</a:t>
            </a:fld>
            <a:endParaRPr kumimoji="0" lang="de-DE" b="0" i="0" u="none"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35799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t>Effetti di inquadramento</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sz="half" idx="1"/>
          </p:nvPr>
        </p:nvSpPr>
        <p:spPr>
          <a:xfrm>
            <a:off x="838200" y="1825625"/>
            <a:ext cx="5181600" cy="4351338"/>
          </a:xfrm>
        </p:spPr>
        <p:txBody>
          <a:bodyPr vert="horz" lIns="91440" tIns="45720" rIns="91440" bIns="45720" rtlCol="0">
            <a:normAutofit/>
          </a:bodyPr>
          <a:lstStyle/>
          <a:p>
            <a:pPr marL="186254"/>
            <a:r>
              <a:rPr lang="en-US" i="1"/>
              <a:t>L'effetto framing </a:t>
            </a:r>
            <a:r>
              <a:rPr lang="en-US"/>
              <a:t>si verifica quando le nostre decisioni sono influenzate dal modo in cui vengono presentate le informazioni. Informazioni equivalenti possono risultare più o meno attraenti a seconda delle caratteristiche che vengono messe in evidenza.</a:t>
            </a:r>
          </a:p>
          <a:p>
            <a:pPr marL="186254"/>
            <a:r>
              <a:rPr lang="en-US"/>
              <a:t>Indurre il sistema 1, valutazioni più periferiche </a:t>
            </a:r>
          </a:p>
          <a:p>
            <a:pPr marL="186254"/>
            <a:r>
              <a:rPr lang="en-US"/>
              <a:t>Pregiudizi</a:t>
            </a:r>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6515561" y="1825625"/>
            <a:ext cx="4494877" cy="4351338"/>
          </a:xfrm>
          <a:prstGeom prst="rect">
            <a:avLst/>
          </a:prstGeom>
          <a:noFill/>
        </p:spPr>
      </p:pic>
      <p:sp>
        <p:nvSpPr>
          <p:cNvPr id="10" name="Footer Placeholder 4">
            <a:extLst>
              <a:ext uri="{FF2B5EF4-FFF2-40B4-BE49-F238E27FC236}">
                <a16:creationId xmlns:a16="http://schemas.microsoft.com/office/drawing/2014/main" id="{0712B253-CB64-4E23-4161-B6B5ECF69250}"/>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A8550C36-EB48-84DD-61A8-C9D2C496701A}"/>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80</a:t>
            </a:fld>
            <a:endParaRPr lang="nb-NO"/>
          </a:p>
        </p:txBody>
      </p:sp>
    </p:spTree>
    <p:custDataLst>
      <p:tags r:id="rId1"/>
    </p:custDataLst>
    <p:extLst>
      <p:ext uri="{BB962C8B-B14F-4D97-AF65-F5344CB8AC3E}">
        <p14:creationId xmlns:p14="http://schemas.microsoft.com/office/powerpoint/2010/main" val="3641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685802" y="102074"/>
            <a:ext cx="11125198" cy="1456267"/>
          </a:xfrm>
          <a:prstGeom prst="rect">
            <a:avLst/>
          </a:prstGeom>
        </p:spPr>
        <p:txBody>
          <a:bodyPr spcFirstLastPara="1" vert="horz" wrap="square" lIns="91433" tIns="45700" rIns="91433" bIns="45700" rtlCol="0" anchor="ctr" anchorCtr="0">
            <a:noAutofit/>
          </a:bodyPr>
          <a:lstStyle/>
          <a:p>
            <a:pPr>
              <a:spcBef>
                <a:spcPts val="0"/>
              </a:spcBef>
            </a:pPr>
            <a:r>
              <a:rPr lang="nb-NO" sz="4800" dirty="0" err="1"/>
              <a:t>Influenza</a:t>
            </a:r>
            <a:r>
              <a:rPr lang="nb-NO" sz="4800" dirty="0"/>
              <a:t>: </a:t>
            </a:r>
            <a:r>
              <a:rPr lang="nb-NO" sz="4800" dirty="0" err="1"/>
              <a:t>coerenza </a:t>
            </a:r>
            <a:r>
              <a:rPr lang="nb-NO" sz="4800" dirty="0"/>
              <a:t>e </a:t>
            </a:r>
            <a:r>
              <a:rPr lang="nb-NO" sz="4800" dirty="0" err="1"/>
              <a:t>impegno</a:t>
            </a:r>
            <a:br>
              <a:rPr lang="nb-NO" sz="4800" dirty="0"/>
            </a:br>
            <a:r>
              <a:rPr lang="nb-NO" sz="4800" dirty="0"/>
              <a:t>&amp; </a:t>
            </a:r>
            <a:r>
              <a:rPr lang="nb-NO" sz="4800" dirty="0" err="1"/>
              <a:t>Effetti </a:t>
            </a:r>
            <a:r>
              <a:rPr lang="nb-NO" sz="4800" dirty="0" err="1"/>
              <a:t>di</a:t>
            </a:r>
            <a:r>
              <a:rPr lang="nb-NO" sz="4800" dirty="0"/>
              <a:t> mera </a:t>
            </a:r>
            <a:r>
              <a:rPr lang="nb-NO" sz="4800" dirty="0" err="1"/>
              <a:t>esposizione</a:t>
            </a:r>
            <a:r>
              <a:rPr lang="nb-NO" sz="4800" dirty="0" err="1"/>
              <a:t> </a:t>
            </a:r>
            <a:endParaRPr sz="4800" dirty="0"/>
          </a:p>
        </p:txBody>
      </p:sp>
      <p:sp>
        <p:nvSpPr>
          <p:cNvPr id="316" name="Google Shape;316;p52"/>
          <p:cNvSpPr txBox="1">
            <a:spLocks noGrp="1"/>
          </p:cNvSpPr>
          <p:nvPr>
            <p:ph idx="1"/>
          </p:nvPr>
        </p:nvSpPr>
        <p:spPr>
          <a:prstGeom prst="rect">
            <a:avLst/>
          </a:prstGeom>
        </p:spPr>
        <p:txBody>
          <a:bodyPr spcFirstLastPara="1" vert="horz" wrap="square" lIns="91433" tIns="45700" rIns="91433" bIns="45700" rtlCol="0" anchor="t" anchorCtr="0">
            <a:noAutofit/>
          </a:bodyPr>
          <a:lstStyle/>
          <a:p>
            <a:pPr marL="0" indent="0">
              <a:spcBef>
                <a:spcPts val="1067"/>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64178" y="1475018"/>
            <a:ext cx="7721167" cy="4983233"/>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5465" y="2537814"/>
            <a:ext cx="6939567" cy="369920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465" y="1229822"/>
            <a:ext cx="1240765" cy="1240765"/>
          </a:xfrm>
          <a:prstGeom prst="rect">
            <a:avLst/>
          </a:prstGeom>
        </p:spPr>
      </p:pic>
    </p:spTree>
    <p:custDataLst>
      <p:tags r:id="rId1"/>
    </p:custDataLst>
    <p:extLst>
      <p:ext uri="{BB962C8B-B14F-4D97-AF65-F5344CB8AC3E}">
        <p14:creationId xmlns:p14="http://schemas.microsoft.com/office/powerpoint/2010/main" val="18844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1097280" y="286603"/>
            <a:ext cx="10058400" cy="1450757"/>
          </a:xfrm>
        </p:spPr>
        <p:txBody>
          <a:bodyPr vert="horz" lIns="121920" tIns="60960" rIns="121920" bIns="60960" rtlCol="0" anchor="b">
            <a:normAutofit/>
          </a:bodyPr>
          <a:lstStyle/>
          <a:p>
            <a:pPr defTabSz="1219121"/>
            <a:r>
              <a:rPr lang="en-US"/>
              <a:t>Scelte forzate</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3" cstate="email">
            <a:extLst>
              <a:ext uri="{28A0092B-C50C-407E-A947-70E740481C1C}">
                <a14:useLocalDpi xmlns:a14="http://schemas.microsoft.com/office/drawing/2010/main"/>
              </a:ext>
            </a:extLst>
          </a:blip>
          <a:srcRect t="20334" b="42741"/>
          <a:stretch>
            <a:fillRect/>
          </a:stretch>
        </p:blipFill>
        <p:spPr>
          <a:xfrm>
            <a:off x="838200" y="1825625"/>
            <a:ext cx="5181600" cy="4351338"/>
          </a:xfrm>
          <a:prstGeom prst="rect">
            <a:avLst/>
          </a:prstGeom>
          <a:noFill/>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4" cstate="email">
            <a:extLst>
              <a:ext uri="{28A0092B-C50C-407E-A947-70E740481C1C}">
                <a14:useLocalDpi xmlns:a14="http://schemas.microsoft.com/office/drawing/2010/main"/>
              </a:ext>
            </a:extLst>
          </a:blip>
          <a:srcRect r="7780"/>
          <a:stretch>
            <a:fillRect/>
          </a:stretch>
        </p:blipFill>
        <p:spPr>
          <a:xfrm>
            <a:off x="6172200" y="1825625"/>
            <a:ext cx="5181600" cy="4351338"/>
          </a:xfrm>
          <a:prstGeom prst="rect">
            <a:avLst/>
          </a:prstGeom>
          <a:noFill/>
        </p:spPr>
      </p:pic>
      <p:sp>
        <p:nvSpPr>
          <p:cNvPr id="10" name="Footer Placeholder 4">
            <a:extLst>
              <a:ext uri="{FF2B5EF4-FFF2-40B4-BE49-F238E27FC236}">
                <a16:creationId xmlns:a16="http://schemas.microsoft.com/office/drawing/2014/main" id="{8345501A-07DB-3412-74E7-4D3B759E1761}"/>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3D414BA0-25EA-1170-151D-C5674C6EF9B6}"/>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82</a:t>
            </a:fld>
            <a:endParaRPr lang="nb-NO"/>
          </a:p>
        </p:txBody>
      </p:sp>
    </p:spTree>
    <p:custDataLst>
      <p:tags r:id="rId1"/>
    </p:custDataLst>
    <p:extLst>
      <p:ext uri="{BB962C8B-B14F-4D97-AF65-F5344CB8AC3E}">
        <p14:creationId xmlns:p14="http://schemas.microsoft.com/office/powerpoint/2010/main" val="2865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1097280" y="286603"/>
            <a:ext cx="10058400" cy="1450757"/>
          </a:xfrm>
        </p:spPr>
        <p:txBody>
          <a:bodyPr spcFirstLastPara="1" vert="horz" lIns="91433" tIns="45700" rIns="91433" bIns="45700" rtlCol="0" anchor="b" anchorCtr="0">
            <a:normAutofit/>
          </a:bodyPr>
          <a:lstStyle/>
          <a:p>
            <a:pPr>
              <a:spcBef>
                <a:spcPts val="0"/>
              </a:spcBef>
            </a:pPr>
            <a:r>
              <a:rPr lang="en-US" sz="3300"/>
              <a:t>Grattami la schiena, </a:t>
            </a:r>
            <a:br>
              <a:rPr lang="en-US" sz="3300"/>
            </a:br>
            <a:r>
              <a:rPr lang="en-US" sz="3300"/>
              <a:t>io gratto la tua </a:t>
            </a:r>
            <a:br>
              <a:rPr lang="en-US" sz="3300"/>
            </a:br>
            <a:r>
              <a:rPr lang="en-US" sz="3300"/>
              <a:t>(</a:t>
            </a:r>
            <a:r>
              <a:rPr lang="en-US" sz="3300" err="1"/>
              <a:t>Happ </a:t>
            </a:r>
            <a:r>
              <a:rPr lang="en-US" sz="3300"/>
              <a:t>et al., 2016)</a:t>
            </a:r>
          </a:p>
        </p:txBody>
      </p:sp>
      <p:sp>
        <p:nvSpPr>
          <p:cNvPr id="411" name="Google Shape;411;p63"/>
          <p:cNvSpPr txBox="1">
            <a:spLocks noGrp="1"/>
          </p:cNvSpPr>
          <p:nvPr>
            <p:ph sz="half" idx="1"/>
          </p:nvPr>
        </p:nvSpPr>
        <p:spPr>
          <a:xfrm>
            <a:off x="838200" y="1825625"/>
            <a:ext cx="5181600" cy="4351338"/>
          </a:xfrm>
        </p:spPr>
        <p:txBody>
          <a:bodyPr spcFirstLastPara="1" vert="horz" lIns="91433" tIns="45700" rIns="91433" bIns="45700" rtlCol="0" anchorCtr="0">
            <a:normAutofit/>
          </a:bodyPr>
          <a:lstStyle/>
          <a:p>
            <a:pPr marL="609561" indent="-541832">
              <a:spcBef>
                <a:spcPts val="1333"/>
              </a:spcBef>
              <a:buSzPts val="2800"/>
              <a:buChar char="❖"/>
            </a:pPr>
            <a:r>
              <a:rPr lang="en-US"/>
              <a:t>9 persone su 10 rivelano informazioni personali a sconosciuti online quando ricevono del cioccolato</a:t>
            </a:r>
          </a:p>
          <a:p>
            <a:pPr marL="1219121" lvl="1" indent="-507966">
              <a:buSzPts val="2400"/>
              <a:buChar char="➢"/>
            </a:pPr>
            <a:r>
              <a:rPr lang="en-US" sz="2000"/>
              <a:t>4 su 10 entro 2 minuti</a:t>
            </a:r>
          </a:p>
          <a:p>
            <a:pPr marL="1219121" lvl="1" indent="-507966">
              <a:buSzPts val="2400"/>
              <a:buChar char="➢"/>
            </a:pPr>
            <a:r>
              <a:rPr lang="en-US" sz="2000"/>
              <a:t>Più forte quando viene offerto subito prima di chiedere le password (50%)</a:t>
            </a:r>
          </a:p>
          <a:p>
            <a:pPr marL="609561" indent="-541832">
              <a:buSzPts val="2800"/>
              <a:buChar char="❖"/>
            </a:pPr>
            <a:r>
              <a:rPr lang="en-US"/>
              <a:t>Fattori di rischio:</a:t>
            </a:r>
          </a:p>
          <a:p>
            <a:pPr marL="1219121" lvl="1" indent="-507966">
              <a:buSzPts val="2400"/>
              <a:buChar char="➢"/>
            </a:pPr>
            <a:r>
              <a:rPr lang="en-US" sz="2000"/>
              <a:t>Uomini</a:t>
            </a:r>
          </a:p>
          <a:p>
            <a:pPr marL="1219121" lvl="1" indent="-507966">
              <a:buSzPts val="2400"/>
              <a:buChar char="➢"/>
            </a:pPr>
            <a:r>
              <a:rPr lang="en-US" sz="2000"/>
              <a:t>Età più giovane</a:t>
            </a:r>
          </a:p>
          <a:p>
            <a:pPr marL="0" indent="0">
              <a:spcBef>
                <a:spcPts val="1067"/>
              </a:spcBef>
              <a:buNone/>
            </a:pPr>
            <a:endParaRPr lang="en-US"/>
          </a:p>
        </p:txBody>
      </p:sp>
      <p:pic>
        <p:nvPicPr>
          <p:cNvPr id="2" name="Picture 1">
            <a:extLst>
              <a:ext uri="{FF2B5EF4-FFF2-40B4-BE49-F238E27FC236}">
                <a16:creationId xmlns:a16="http://schemas.microsoft.com/office/drawing/2014/main" id="{3CACEC42-182E-65B1-6A89-B09842B8D5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826693" y="1825625"/>
            <a:ext cx="3872613" cy="4351338"/>
          </a:xfrm>
          <a:prstGeom prst="rect">
            <a:avLst/>
          </a:prstGeom>
          <a:noFill/>
        </p:spPr>
      </p:pic>
      <p:sp>
        <p:nvSpPr>
          <p:cNvPr id="416" name="Footer Placeholder 4">
            <a:extLst>
              <a:ext uri="{FF2B5EF4-FFF2-40B4-BE49-F238E27FC236}">
                <a16:creationId xmlns:a16="http://schemas.microsoft.com/office/drawing/2014/main" id="{AD976B39-1FA1-43BB-33AB-6731FDF2C9FB}"/>
              </a:ext>
            </a:extLst>
          </p:cNvPr>
          <p:cNvSpPr>
            <a:spLocks noGrp="1"/>
          </p:cNvSpPr>
          <p:nvPr>
            <p:ph type="ftr" sz="quarter" idx="11"/>
          </p:nvPr>
        </p:nvSpPr>
        <p:spPr>
          <a:xfrm>
            <a:off x="643051" y="6221324"/>
            <a:ext cx="6818262" cy="365125"/>
          </a:xfrm>
        </p:spPr>
        <p:txBody>
          <a:bodyPr/>
          <a:lstStyle/>
          <a:p>
            <a:endParaRPr lang="nb-NO"/>
          </a:p>
        </p:txBody>
      </p:sp>
      <p:sp>
        <p:nvSpPr>
          <p:cNvPr id="418" name="Slide Number Placeholder 5">
            <a:extLst>
              <a:ext uri="{FF2B5EF4-FFF2-40B4-BE49-F238E27FC236}">
                <a16:creationId xmlns:a16="http://schemas.microsoft.com/office/drawing/2014/main" id="{46AAAAF6-E814-8495-CAB8-4A9809DD72ED}"/>
              </a:ext>
            </a:extLst>
          </p:cNvPr>
          <p:cNvSpPr>
            <a:spLocks noGrp="1"/>
          </p:cNvSpPr>
          <p:nvPr>
            <p:ph type="sldNum" sz="quarter" idx="12"/>
          </p:nvPr>
        </p:nvSpPr>
        <p:spPr>
          <a:xfrm>
            <a:off x="10930596" y="6221324"/>
            <a:ext cx="617912" cy="365125"/>
          </a:xfrm>
        </p:spPr>
        <p:txBody>
          <a:bodyPr/>
          <a:lstStyle/>
          <a:p>
            <a:pPr>
              <a:spcAft>
                <a:spcPts val="600"/>
              </a:spcAft>
            </a:pPr>
            <a:fld id="{E4CD0EC0-177E-4739-A413-D1842B843026}" type="slidenum">
              <a:rPr lang="nb-NO" smtClean="0"/>
              <a:t>83</a:t>
            </a:fld>
            <a:endParaRPr lang="nb-NO"/>
          </a:p>
        </p:txBody>
      </p:sp>
    </p:spTree>
    <p:custDataLst>
      <p:tags r:id="rId1"/>
    </p:custDataLst>
    <p:extLst>
      <p:ext uri="{BB962C8B-B14F-4D97-AF65-F5344CB8AC3E}">
        <p14:creationId xmlns:p14="http://schemas.microsoft.com/office/powerpoint/2010/main" val="17598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5" name="Title 4">
            <a:extLst>
              <a:ext uri="{FF2B5EF4-FFF2-40B4-BE49-F238E27FC236}">
                <a16:creationId xmlns:a16="http://schemas.microsoft.com/office/drawing/2014/main" id="{8314344C-E742-F8B4-D7DF-F88A161E8597}"/>
              </a:ext>
            </a:extLst>
          </p:cNvPr>
          <p:cNvSpPr>
            <a:spLocks noGrp="1"/>
          </p:cNvSpPr>
          <p:nvPr>
            <p:ph type="title"/>
          </p:nvPr>
        </p:nvSpPr>
        <p:spPr>
          <a:xfrm>
            <a:off x="763024" y="41493"/>
            <a:ext cx="10515600" cy="1325563"/>
          </a:xfrm>
        </p:spPr>
        <p:txBody>
          <a:bodyPr/>
          <a:lstStyle/>
          <a:p>
            <a:r>
              <a:rPr lang="nb-NO" dirty="0"/>
              <a:t>Cosa attaccare?</a:t>
            </a:r>
            <a:endParaRPr lang="et-EE" dirty="0"/>
          </a:p>
        </p:txBody>
      </p:sp>
      <p:pic>
        <p:nvPicPr>
          <p:cNvPr id="7" name="Picture 6">
            <a:extLst>
              <a:ext uri="{FF2B5EF4-FFF2-40B4-BE49-F238E27FC236}">
                <a16:creationId xmlns:a16="http://schemas.microsoft.com/office/drawing/2014/main" id="{9B1C2CF4-4B59-4AB1-DE00-D48FA88865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1389"/>
            <a:ext cx="5332388" cy="2800758"/>
          </a:xfrm>
          <a:prstGeom prst="rect">
            <a:avLst/>
          </a:prstGeom>
        </p:spPr>
      </p:pic>
      <p:pic>
        <p:nvPicPr>
          <p:cNvPr id="9" name="Picture 8">
            <a:extLst>
              <a:ext uri="{FF2B5EF4-FFF2-40B4-BE49-F238E27FC236}">
                <a16:creationId xmlns:a16="http://schemas.microsoft.com/office/drawing/2014/main" id="{7AD17CFA-C003-30BD-378D-B1D6E7F181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243" y="1373818"/>
            <a:ext cx="6325950" cy="2800759"/>
          </a:xfrm>
          <a:prstGeom prst="rect">
            <a:avLst/>
          </a:prstGeom>
        </p:spPr>
      </p:pic>
      <p:pic>
        <p:nvPicPr>
          <p:cNvPr id="11" name="Picture 10">
            <a:extLst>
              <a:ext uri="{FF2B5EF4-FFF2-40B4-BE49-F238E27FC236}">
                <a16:creationId xmlns:a16="http://schemas.microsoft.com/office/drawing/2014/main" id="{2B515FB7-582D-BA0A-1782-241E281A2398}"/>
              </a:ext>
            </a:extLst>
          </p:cNvPr>
          <p:cNvPicPr>
            <a:picLocks noChangeAspect="1"/>
          </p:cNvPicPr>
          <p:nvPr/>
        </p:nvPicPr>
        <p:blipFill>
          <a:blip r:embed="rId5"/>
          <a:stretch>
            <a:fillRect/>
          </a:stretch>
        </p:blipFill>
        <p:spPr>
          <a:xfrm>
            <a:off x="566150" y="3696108"/>
            <a:ext cx="8411749" cy="895475"/>
          </a:xfrm>
          <a:prstGeom prst="rect">
            <a:avLst/>
          </a:prstGeom>
        </p:spPr>
      </p:pic>
      <p:pic>
        <p:nvPicPr>
          <p:cNvPr id="13" name="Picture 12">
            <a:extLst>
              <a:ext uri="{FF2B5EF4-FFF2-40B4-BE49-F238E27FC236}">
                <a16:creationId xmlns:a16="http://schemas.microsoft.com/office/drawing/2014/main" id="{7816B951-A956-6689-3BF2-15F933564196}"/>
              </a:ext>
            </a:extLst>
          </p:cNvPr>
          <p:cNvPicPr>
            <a:picLocks noChangeAspect="1"/>
          </p:cNvPicPr>
          <p:nvPr/>
        </p:nvPicPr>
        <p:blipFill>
          <a:blip r:embed="rId6"/>
          <a:stretch>
            <a:fillRect/>
          </a:stretch>
        </p:blipFill>
        <p:spPr>
          <a:xfrm>
            <a:off x="2152033" y="3586555"/>
            <a:ext cx="8840434" cy="2010056"/>
          </a:xfrm>
          <a:prstGeom prst="rect">
            <a:avLst/>
          </a:prstGeom>
        </p:spPr>
      </p:pic>
      <p:pic>
        <p:nvPicPr>
          <p:cNvPr id="15" name="Picture 14">
            <a:extLst>
              <a:ext uri="{FF2B5EF4-FFF2-40B4-BE49-F238E27FC236}">
                <a16:creationId xmlns:a16="http://schemas.microsoft.com/office/drawing/2014/main" id="{9E9B8348-2B70-D64D-2B7C-3C64E60C8D4D}"/>
              </a:ext>
            </a:extLst>
          </p:cNvPr>
          <p:cNvPicPr>
            <a:picLocks noChangeAspect="1"/>
          </p:cNvPicPr>
          <p:nvPr/>
        </p:nvPicPr>
        <p:blipFill>
          <a:blip r:embed="rId7"/>
          <a:stretch>
            <a:fillRect/>
          </a:stretch>
        </p:blipFill>
        <p:spPr>
          <a:xfrm>
            <a:off x="1407326" y="2738712"/>
            <a:ext cx="9459645" cy="1914792"/>
          </a:xfrm>
          <a:prstGeom prst="rect">
            <a:avLst/>
          </a:prstGeom>
        </p:spPr>
      </p:pic>
    </p:spTree>
    <p:extLst>
      <p:ext uri="{BB962C8B-B14F-4D97-AF65-F5344CB8AC3E}">
        <p14:creationId xmlns:p14="http://schemas.microsoft.com/office/powerpoint/2010/main" val="2799196293"/>
      </p:ext>
    </p:extLst>
  </p:cSld>
  <p:clrMapOvr>
    <a:masterClrMapping/>
  </p:clrMapOvr>
</p:sld>
</file>

<file path=ppt/slides/slide8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1097280" y="286603"/>
            <a:ext cx="10058400" cy="1450757"/>
          </a:xfrm>
        </p:spPr>
        <p:txBody>
          <a:bodyPr spcFirstLastPara="1" vert="horz" lIns="121900" tIns="121900" rIns="121900" bIns="121900" rtlCol="0" anchor="b" anchorCtr="0">
            <a:normAutofit/>
          </a:bodyPr>
          <a:lstStyle/>
          <a:p>
            <a:r>
              <a:rPr lang="en-GB" sz="4700"/>
              <a:t>Vulnerabilità cognitive e vettori di attacco</a:t>
            </a:r>
          </a:p>
        </p:txBody>
      </p:sp>
      <p:pic>
        <p:nvPicPr>
          <p:cNvPr id="599" name="Google Shape;599;p94"/>
          <p:cNvPicPr preferRelativeResize="0"/>
          <p:nvPr/>
        </p:nvPicPr>
        <p:blipFill>
          <a:blip r:embed="rId3"/>
          <a:srcRect l="2089" r="961" b="-1"/>
          <a:stretch>
            <a:fillRect/>
          </a:stretch>
        </p:blipFill>
        <p:spPr>
          <a:xfrm>
            <a:off x="1097280" y="2108201"/>
            <a:ext cx="10058400" cy="3760891"/>
          </a:xfrm>
          <a:prstGeom prst="rect">
            <a:avLst/>
          </a:prstGeom>
          <a:noFill/>
          <a:ln>
            <a:noFill/>
          </a:ln>
        </p:spPr>
      </p:pic>
      <p:sp>
        <p:nvSpPr>
          <p:cNvPr id="605" name="Footer Placeholder 3">
            <a:extLst>
              <a:ext uri="{FF2B5EF4-FFF2-40B4-BE49-F238E27FC236}">
                <a16:creationId xmlns:a16="http://schemas.microsoft.com/office/drawing/2014/main" id="{831A83BD-15EC-7FB0-EF02-2D6D739A2F86}"/>
              </a:ext>
            </a:extLst>
          </p:cNvPr>
          <p:cNvSpPr>
            <a:spLocks noGrp="1"/>
          </p:cNvSpPr>
          <p:nvPr>
            <p:ph type="ftr" sz="quarter" idx="11"/>
          </p:nvPr>
        </p:nvSpPr>
        <p:spPr>
          <a:xfrm>
            <a:off x="643051" y="6221324"/>
            <a:ext cx="6818262" cy="365125"/>
          </a:xfrm>
        </p:spPr>
        <p:txBody>
          <a:bodyPr/>
          <a:lstStyle/>
          <a:p>
            <a:endParaRPr lang="en-GB"/>
          </a:p>
        </p:txBody>
      </p:sp>
      <p:sp>
        <p:nvSpPr>
          <p:cNvPr id="607" name="Slide Number Placeholder 4">
            <a:extLst>
              <a:ext uri="{FF2B5EF4-FFF2-40B4-BE49-F238E27FC236}">
                <a16:creationId xmlns:a16="http://schemas.microsoft.com/office/drawing/2014/main" id="{81036AB0-4AE3-7BDA-1AAB-FBB48C5C6876}"/>
              </a:ext>
            </a:extLst>
          </p:cNvPr>
          <p:cNvSpPr>
            <a:spLocks noGrp="1"/>
          </p:cNvSpPr>
          <p:nvPr>
            <p:ph type="sldNum" sz="quarter" idx="12"/>
          </p:nvPr>
        </p:nvSpPr>
        <p:spPr>
          <a:xfrm>
            <a:off x="10930596" y="6221324"/>
            <a:ext cx="617912" cy="365125"/>
          </a:xfrm>
        </p:spPr>
        <p:txBody>
          <a:bodyPr/>
          <a:lstStyle/>
          <a:p>
            <a:pPr>
              <a:spcAft>
                <a:spcPts val="600"/>
              </a:spcAft>
            </a:pPr>
            <a:fld id="{7D18FFC5-891B-42A6-97B0-E7D4B53D447F}" type="slidenum">
              <a:rPr lang="en-GB" smtClean="0"/>
              <a:t>85</a:t>
            </a:fld>
            <a:endParaRPr lang="en-GB"/>
          </a:p>
        </p:txBody>
      </p:sp>
    </p:spTree>
    <p:extLst>
      <p:ext uri="{BB962C8B-B14F-4D97-AF65-F5344CB8AC3E}">
        <p14:creationId xmlns:p14="http://schemas.microsoft.com/office/powerpoint/2010/main" val="3761412816"/>
      </p:ext>
    </p:extLst>
  </p:cSld>
  <p:clrMapOvr>
    <a:masterClrMapping/>
  </p:clrMapOvr>
</p:sld>
</file>

<file path=ppt/slides/slide8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5"/>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endParaRPr/>
          </a:p>
        </p:txBody>
      </p:sp>
      <p:sp>
        <p:nvSpPr>
          <p:cNvPr id="606" name="Google Shape;606;p95"/>
          <p:cNvSpPr txBox="1">
            <a:spLocks noGrp="1"/>
          </p:cNvSpPr>
          <p:nvPr>
            <p:ph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0" indent="0">
              <a:spcBef>
                <a:spcPts val="1067"/>
              </a:spcBef>
              <a:spcAft>
                <a:spcPts val="1600"/>
              </a:spcAft>
              <a:buNone/>
            </a:pPr>
            <a:endParaRPr/>
          </a:p>
        </p:txBody>
      </p:sp>
      <p:pic>
        <p:nvPicPr>
          <p:cNvPr id="607" name="Google Shape;607;p95"/>
          <p:cNvPicPr preferRelativeResize="0"/>
          <p:nvPr/>
        </p:nvPicPr>
        <p:blipFill>
          <a:blip r:embed="rId3">
            <a:alphaModFix/>
          </a:blip>
          <a:stretch>
            <a:fillRect/>
          </a:stretch>
        </p:blipFill>
        <p:spPr>
          <a:xfrm>
            <a:off x="0" y="1363506"/>
            <a:ext cx="12192000" cy="5494495"/>
          </a:xfrm>
          <a:prstGeom prst="rect">
            <a:avLst/>
          </a:prstGeom>
          <a:noFill/>
          <a:ln>
            <a:noFill/>
          </a:ln>
        </p:spPr>
      </p:pic>
    </p:spTree>
    <p:extLst>
      <p:ext uri="{BB962C8B-B14F-4D97-AF65-F5344CB8AC3E}">
        <p14:creationId xmlns:p14="http://schemas.microsoft.com/office/powerpoint/2010/main" val="3485288008"/>
      </p:ext>
    </p:extLst>
  </p:cSld>
  <p:clrMapOvr>
    <a:masterClrMapping/>
  </p:clrMapOvr>
</p:sld>
</file>

<file path=ppt/slides/slide87.xml><?xml version="1.0" encoding="utf-8"?>
<p:sld xmlns:mc="http://schemas.openxmlformats.org/markup-compatibility/2006" xmlns:p159="http://schemas.microsoft.com/office/powerpoint/2015/09/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6" name="Google Shape;116;p21"/>
          <p:cNvPicPr preferRelativeResize="0"/>
          <p:nvPr/>
        </p:nvPicPr>
        <p:blipFill>
          <a:blip r:embed="rId4">
            <a:alphaModFix amt="35000"/>
          </a:blip>
          <a:stretch>
            <a:fillRect/>
          </a:stretch>
        </p:blipFill>
        <p:spPr>
          <a:xfrm>
            <a:off x="0" y="0"/>
            <a:ext cx="12192000" cy="6858000"/>
          </a:xfrm>
          <a:prstGeom prst="rect">
            <a:avLst/>
          </a:prstGeom>
          <a:noFill/>
          <a:ln>
            <a:noFill/>
          </a:ln>
        </p:spPr>
      </p:pic>
      <p:sp>
        <p:nvSpPr>
          <p:cNvPr id="114" name="Google Shape;114;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o"/>
              <a:t>I quattro cavalieri della cognizione sociale</a:t>
            </a:r>
            <a:endParaRPr/>
          </a:p>
        </p:txBody>
      </p:sp>
      <p:sp>
        <p:nvSpPr>
          <p:cNvPr id="115" name="Google Shape;115;p21"/>
          <p:cNvSpPr txBox="1">
            <a:spLocks noGrp="1"/>
          </p:cNvSpPr>
          <p:nvPr>
            <p:ph type="body" idx="1"/>
          </p:nvPr>
        </p:nvSpPr>
        <p:spPr>
          <a:xfrm>
            <a:off x="415600" y="1536633"/>
            <a:ext cx="6353200" cy="4555200"/>
          </a:xfrm>
          <a:prstGeom prst="rect">
            <a:avLst/>
          </a:prstGeom>
        </p:spPr>
        <p:txBody>
          <a:bodyPr spcFirstLastPara="1" vert="horz" wrap="square" lIns="121900" tIns="121900" rIns="121900" bIns="121900" rtlCol="0" anchor="t" anchorCtr="0">
            <a:normAutofit/>
          </a:bodyPr>
          <a:lstStyle/>
          <a:p>
            <a:r>
              <a:rPr lang="no" dirty="0"/>
              <a:t>Ricercatori ingenui</a:t>
            </a:r>
            <a:endParaRPr dirty="0"/>
          </a:p>
          <a:p>
            <a:pPr lvl="1"/>
            <a:r>
              <a:rPr lang="no" dirty="0"/>
              <a:t>Utilizzano approcci razionali e scientifici, analisi causa-effetto per comprendere l'ambiente</a:t>
            </a:r>
            <a:endParaRPr dirty="0"/>
          </a:p>
          <a:p>
            <a:r>
              <a:rPr lang="no" dirty="0"/>
              <a:t>I tirchi cognitivi</a:t>
            </a:r>
            <a:endParaRPr dirty="0"/>
          </a:p>
          <a:p>
            <a:pPr lvl="1"/>
            <a:r>
              <a:rPr lang="no" dirty="0"/>
              <a:t>Utilizzano il minimo indispensabile per ottenere il miglior risultato</a:t>
            </a:r>
            <a:endParaRPr dirty="0"/>
          </a:p>
          <a:p>
            <a:r>
              <a:rPr lang="no" dirty="0"/>
              <a:t>Coerenza cognitiva</a:t>
            </a:r>
            <a:endParaRPr dirty="0"/>
          </a:p>
          <a:p>
            <a:pPr lvl="1"/>
            <a:r>
              <a:rPr lang="no" dirty="0"/>
              <a:t>Ci piace ciò che è in accordo con noi</a:t>
            </a:r>
            <a:endParaRPr dirty="0"/>
          </a:p>
          <a:p>
            <a:r>
              <a:rPr lang="no" dirty="0"/>
              <a:t>Tattici motivati</a:t>
            </a:r>
            <a:endParaRPr dirty="0"/>
          </a:p>
          <a:p>
            <a:pPr lvl="1"/>
            <a:r>
              <a:rPr lang="no" dirty="0"/>
              <a:t>Diverse strategie disponibili, e scegliamo tra obiettivi, bisogni o altri motivi</a:t>
            </a:r>
            <a:endParaRPr dirty="0"/>
          </a:p>
          <a:p>
            <a:pPr marL="0" indent="0">
              <a:spcBef>
                <a:spcPts val="1600"/>
              </a:spcBef>
              <a:spcAft>
                <a:spcPts val="1600"/>
              </a:spcAft>
              <a:buNone/>
            </a:pPr>
            <a:endParaRPr dirty="0"/>
          </a:p>
        </p:txBody>
      </p:sp>
      <p:sp>
        <p:nvSpPr>
          <p:cNvPr id="117" name="Google Shape;117;p21"/>
          <p:cNvSpPr txBox="1"/>
          <p:nvPr/>
        </p:nvSpPr>
        <p:spPr>
          <a:xfrm>
            <a:off x="7184400" y="1473169"/>
            <a:ext cx="5007600" cy="2352398"/>
          </a:xfrm>
          <a:prstGeom prst="rect">
            <a:avLst/>
          </a:prstGeom>
          <a:noFill/>
          <a:ln>
            <a:noFill/>
          </a:ln>
        </p:spPr>
        <p:txBody>
          <a:bodyPr spcFirstLastPara="1" wrap="square" lIns="121900" tIns="121900" rIns="121900" bIns="121900" anchor="t" anchorCtr="0">
            <a:spAutoFit/>
          </a:bodyPr>
          <a:lstStyle/>
          <a:p>
            <a:pPr marL="203195">
              <a:lnSpc>
                <a:spcPct val="90000"/>
              </a:lnSpc>
              <a:spcBef>
                <a:spcPts val="1333"/>
              </a:spcBef>
              <a:buClr>
                <a:schemeClr val="dk1"/>
              </a:buClr>
              <a:buSzPts val="1200"/>
            </a:pPr>
            <a:r>
              <a:rPr lang="no" sz="1600" dirty="0">
                <a:solidFill>
                  <a:schemeClr val="dk1"/>
                </a:solidFill>
              </a:rPr>
              <a:t>Principi di usabilità</a:t>
            </a:r>
          </a:p>
          <a:p>
            <a:pPr marL="609585" indent="-406390">
              <a:lnSpc>
                <a:spcPct val="90000"/>
              </a:lnSpc>
              <a:spcBef>
                <a:spcPts val="1333"/>
              </a:spcBef>
              <a:buClr>
                <a:schemeClr val="dk1"/>
              </a:buClr>
              <a:buSzPts val="1200"/>
              <a:buAutoNum type="arabicPeriod"/>
            </a:pPr>
            <a:r>
              <a:rPr lang="no" sz="1600" dirty="0">
                <a:solidFill>
                  <a:schemeClr val="dk1"/>
                </a:solidFill>
              </a:rPr>
              <a:t>Apprendibilità (Quanto velocemente posso impararlo?)</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Efficienza (quanto velocemente raggiungerò il mio obiettivo?)</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Memorabilità (facilità d'uso dopo un periodo di assenza)</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Errori (con quale frequenza commetto errori e con quale facilità posso correggermi?)</a:t>
            </a:r>
            <a:endParaRPr sz="1600" dirty="0">
              <a:solidFill>
                <a:schemeClr val="dk1"/>
              </a:solidFill>
            </a:endParaRPr>
          </a:p>
          <a:p>
            <a:pPr marL="609585" indent="-406390">
              <a:lnSpc>
                <a:spcPct val="90000"/>
              </a:lnSpc>
              <a:buClr>
                <a:schemeClr val="dk1"/>
              </a:buClr>
              <a:buSzPts val="1200"/>
              <a:buAutoNum type="arabicPeriod"/>
            </a:pPr>
            <a:r>
              <a:rPr lang="no" sz="1600" dirty="0">
                <a:solidFill>
                  <a:schemeClr val="dk1"/>
                </a:solidFill>
              </a:rPr>
              <a:t>Soddisfazione (quanto è piacevole l'uso?)</a:t>
            </a:r>
            <a:endParaRPr sz="2400" dirty="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p:bldLst>
  </p:timing>
</p:sld>
</file>

<file path=ppt/slides/slide88.xml><?xml version="1.0" encoding="utf-8"?>
<p:sld xmlns:a16="http://schemas.microsoft.com/office/drawing/2014/main" xmlns:mc="http://schemas.openxmlformats.org/markup-compatibility/2006" xmlns:p159="http://schemas.microsoft.com/office/powerpoint/2015/09/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o"/>
              <a:t>Dissonanza cognitiva - Avari cognitivi</a:t>
            </a:r>
            <a:endParaRPr/>
          </a:p>
        </p:txBody>
      </p:sp>
      <p:sp>
        <p:nvSpPr>
          <p:cNvPr id="123" name="Google Shape;123;p2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nb-NO" dirty="0"/>
              <a:t>Quanto tempo </a:t>
            </a:r>
            <a:r>
              <a:rPr lang="nb-NO" dirty="0" err="1"/>
              <a:t>occorre </a:t>
            </a:r>
            <a:r>
              <a:rPr lang="nb-NO" dirty="0"/>
              <a:t>per </a:t>
            </a:r>
            <a:r>
              <a:rPr lang="nb-NO" dirty="0" err="1"/>
              <a:t>leggere </a:t>
            </a:r>
            <a:r>
              <a:rPr lang="nb-NO" dirty="0"/>
              <a:t>un'informativa</a:t>
            </a:r>
            <a:r>
              <a:rPr lang="nb-NO" dirty="0"/>
              <a:t> </a:t>
            </a:r>
            <a:r>
              <a:rPr lang="nb-NO" dirty="0" err="1"/>
              <a:t>sulla privacy </a:t>
            </a:r>
            <a:r>
              <a:rPr lang="nb-NO" dirty="0"/>
              <a:t>(PP)?</a:t>
            </a:r>
          </a:p>
          <a:p>
            <a:pPr marL="0" indent="0">
              <a:spcAft>
                <a:spcPts val="1600"/>
              </a:spcAft>
              <a:buNone/>
            </a:pPr>
            <a:endParaRPr lang="nb-NO" dirty="0"/>
          </a:p>
          <a:p>
            <a:pPr marL="0" indent="0">
              <a:spcAft>
                <a:spcPts val="1600"/>
              </a:spcAft>
              <a:buNone/>
            </a:pPr>
            <a:r>
              <a:rPr lang="nb-NO" dirty="0"/>
              <a:t>I termini </a:t>
            </a:r>
            <a:r>
              <a:rPr lang="nb-NO" dirty="0" err="1"/>
              <a:t>di </a:t>
            </a:r>
            <a:r>
              <a:rPr lang="nb-NO" dirty="0"/>
              <a:t>servizio (TOS)?</a:t>
            </a:r>
            <a:endParaRPr dirty="0"/>
          </a:p>
        </p:txBody>
      </p:sp>
      <p:pic>
        <p:nvPicPr>
          <p:cNvPr id="124" name="Google Shape;124;p22"/>
          <p:cNvPicPr preferRelativeResize="0"/>
          <p:nvPr/>
        </p:nvPicPr>
        <p:blipFill>
          <a:blip r:embed="rId4">
            <a:alphaModFix/>
          </a:blip>
          <a:stretch>
            <a:fillRect/>
          </a:stretch>
        </p:blipFill>
        <p:spPr>
          <a:xfrm>
            <a:off x="1" y="1403669"/>
            <a:ext cx="6337300" cy="4927600"/>
          </a:xfrm>
          <a:prstGeom prst="rect">
            <a:avLst/>
          </a:prstGeom>
          <a:noFill/>
          <a:ln>
            <a:noFill/>
          </a:ln>
        </p:spPr>
      </p:pic>
      <p:pic>
        <p:nvPicPr>
          <p:cNvPr id="125" name="Google Shape;125;p22"/>
          <p:cNvPicPr preferRelativeResize="0"/>
          <p:nvPr/>
        </p:nvPicPr>
        <p:blipFill>
          <a:blip r:embed="rId5">
            <a:alphaModFix/>
          </a:blip>
          <a:stretch>
            <a:fillRect/>
          </a:stretch>
        </p:blipFill>
        <p:spPr>
          <a:xfrm>
            <a:off x="5893200" y="3045533"/>
            <a:ext cx="6121400" cy="3606800"/>
          </a:xfrm>
          <a:prstGeom prst="rect">
            <a:avLst/>
          </a:prstGeom>
          <a:noFill/>
          <a:ln>
            <a:noFill/>
          </a:ln>
        </p:spPr>
      </p:pic>
      <p:sp>
        <p:nvSpPr>
          <p:cNvPr id="2" name="Oval 1">
            <a:extLst>
              <a:ext uri="{FF2B5EF4-FFF2-40B4-BE49-F238E27FC236}">
                <a16:creationId xmlns:a16="http://schemas.microsoft.com/office/drawing/2014/main" id="{4DFABC88-A87F-4B12-BD70-06FE3C03DBCD}"/>
              </a:ext>
            </a:extLst>
          </p:cNvPr>
          <p:cNvSpPr/>
          <p:nvPr/>
        </p:nvSpPr>
        <p:spPr>
          <a:xfrm>
            <a:off x="-91768" y="3683821"/>
            <a:ext cx="6121400" cy="28271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4" name="Rectangle: Rounded Corners 3">
            <a:extLst>
              <a:ext uri="{FF2B5EF4-FFF2-40B4-BE49-F238E27FC236}">
                <a16:creationId xmlns:a16="http://schemas.microsoft.com/office/drawing/2014/main" id="{10E45A39-75CE-4021-9F9E-83E29BB89F39}"/>
              </a:ext>
            </a:extLst>
          </p:cNvPr>
          <p:cNvSpPr/>
          <p:nvPr/>
        </p:nvSpPr>
        <p:spPr>
          <a:xfrm>
            <a:off x="5893200" y="4313085"/>
            <a:ext cx="6121400" cy="23392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ppt_x"/>
                                          </p:val>
                                        </p:tav>
                                        <p:tav tm="100000">
                                          <p:val>
                                            <p:strVal val="#ppt_x"/>
                                          </p:val>
                                        </p:tav>
                                      </p:tavLst>
                                    </p:anim>
                                    <p:anim calcmode="lin" valueType="num">
                                      <p:cBhvr additive="base">
                                        <p:cTn id="2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uiExpand="1" build="p"/>
      <p:bldP spid="2" grpId="0" animBg="1"/>
      <p:bldP spid="4" grpId="0" animBg="1"/>
    </p:bldLst>
  </p:timing>
</p:sld>
</file>

<file path=ppt/slides/slide8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69D8-BAEA-531F-04AB-946814DD9B80}"/>
              </a:ext>
            </a:extLst>
          </p:cNvPr>
          <p:cNvSpPr>
            <a:spLocks noGrp="1"/>
          </p:cNvSpPr>
          <p:nvPr>
            <p:ph type="title"/>
          </p:nvPr>
        </p:nvSpPr>
        <p:spPr/>
        <p:txBody>
          <a:bodyPr>
            <a:normAutofit fontScale="90000"/>
          </a:bodyPr>
          <a:lstStyle/>
          <a:p>
            <a:r>
              <a:rPr lang="nb-NO" dirty="0"/>
              <a:t>Chi sono gli aggressori</a:t>
            </a:r>
            <a:endParaRPr lang="et-EE" dirty="0"/>
          </a:p>
        </p:txBody>
      </p:sp>
      <p:sp>
        <p:nvSpPr>
          <p:cNvPr id="3" name="Text Placeholder 2">
            <a:extLst>
              <a:ext uri="{FF2B5EF4-FFF2-40B4-BE49-F238E27FC236}">
                <a16:creationId xmlns:a16="http://schemas.microsoft.com/office/drawing/2014/main" id="{FBA61468-5BE7-3F4D-EECC-978A04EAA173}"/>
              </a:ext>
            </a:extLst>
          </p:cNvPr>
          <p:cNvSpPr>
            <a:spLocks noGrp="1"/>
          </p:cNvSpPr>
          <p:nvPr>
            <p:ph type="body" idx="1"/>
          </p:nvPr>
        </p:nvSpPr>
        <p:spPr/>
        <p:txBody>
          <a:bodyPr/>
          <a:lstStyle/>
          <a:p>
            <a:endParaRPr lang="et-EE"/>
          </a:p>
        </p:txBody>
      </p:sp>
      <p:sp>
        <p:nvSpPr>
          <p:cNvPr id="4" name="Slide Number Placeholder 3">
            <a:extLst>
              <a:ext uri="{FF2B5EF4-FFF2-40B4-BE49-F238E27FC236}">
                <a16:creationId xmlns:a16="http://schemas.microsoft.com/office/drawing/2014/main" id="{92428720-5178-E5C7-2747-7C31338FC83D}"/>
              </a:ext>
            </a:extLst>
          </p:cNvPr>
          <p:cNvSpPr>
            <a:spLocks noGrp="1"/>
          </p:cNvSpPr>
          <p:nvPr>
            <p:ph type="sldNum" idx="12"/>
          </p:nvPr>
        </p:nvSpPr>
        <p:spPr/>
        <p:txBody>
          <a:bodyPr/>
          <a:lstStyle/>
          <a:p>
            <a:fld id="{00000000-1234-1234-1234-123412341234}" type="slidenum">
              <a:rPr lang="en-GB" smtClean="0"/>
              <a:t>89</a:t>
            </a:fld>
            <a:endParaRPr lang="en-GB"/>
          </a:p>
        </p:txBody>
      </p:sp>
      <p:pic>
        <p:nvPicPr>
          <p:cNvPr id="6" name="Picture 5">
            <a:extLst>
              <a:ext uri="{FF2B5EF4-FFF2-40B4-BE49-F238E27FC236}">
                <a16:creationId xmlns:a16="http://schemas.microsoft.com/office/drawing/2014/main" id="{AC866362-E590-102B-A245-0D7D2946B98E}"/>
              </a:ext>
            </a:extLst>
          </p:cNvPr>
          <p:cNvPicPr>
            <a:picLocks noChangeAspect="1"/>
          </p:cNvPicPr>
          <p:nvPr/>
        </p:nvPicPr>
        <p:blipFill>
          <a:blip r:embed="rId2"/>
          <a:stretch>
            <a:fillRect/>
          </a:stretch>
        </p:blipFill>
        <p:spPr>
          <a:xfrm>
            <a:off x="415600" y="1290292"/>
            <a:ext cx="4410691" cy="1619476"/>
          </a:xfrm>
          <a:prstGeom prst="rect">
            <a:avLst/>
          </a:prstGeom>
        </p:spPr>
      </p:pic>
      <p:pic>
        <p:nvPicPr>
          <p:cNvPr id="8" name="Picture 7">
            <a:extLst>
              <a:ext uri="{FF2B5EF4-FFF2-40B4-BE49-F238E27FC236}">
                <a16:creationId xmlns:a16="http://schemas.microsoft.com/office/drawing/2014/main" id="{94007E12-158E-B2F2-9774-818989A49C79}"/>
              </a:ext>
            </a:extLst>
          </p:cNvPr>
          <p:cNvPicPr>
            <a:picLocks noChangeAspect="1"/>
          </p:cNvPicPr>
          <p:nvPr/>
        </p:nvPicPr>
        <p:blipFill>
          <a:blip r:embed="rId3"/>
          <a:stretch>
            <a:fillRect/>
          </a:stretch>
        </p:blipFill>
        <p:spPr>
          <a:xfrm>
            <a:off x="1366551" y="2824167"/>
            <a:ext cx="4105848" cy="3353268"/>
          </a:xfrm>
          <a:prstGeom prst="rect">
            <a:avLst/>
          </a:prstGeom>
        </p:spPr>
      </p:pic>
      <p:pic>
        <p:nvPicPr>
          <p:cNvPr id="10" name="Picture 9">
            <a:extLst>
              <a:ext uri="{FF2B5EF4-FFF2-40B4-BE49-F238E27FC236}">
                <a16:creationId xmlns:a16="http://schemas.microsoft.com/office/drawing/2014/main" id="{7CC1A28B-293B-C62D-2E62-8CAA92ACEADB}"/>
              </a:ext>
            </a:extLst>
          </p:cNvPr>
          <p:cNvPicPr>
            <a:picLocks noChangeAspect="1"/>
          </p:cNvPicPr>
          <p:nvPr/>
        </p:nvPicPr>
        <p:blipFill>
          <a:blip r:embed="rId4"/>
          <a:stretch>
            <a:fillRect/>
          </a:stretch>
        </p:blipFill>
        <p:spPr>
          <a:xfrm>
            <a:off x="5586099" y="1451031"/>
            <a:ext cx="4486901" cy="4477375"/>
          </a:xfrm>
          <a:prstGeom prst="rect">
            <a:avLst/>
          </a:prstGeom>
        </p:spPr>
      </p:pic>
    </p:spTree>
    <p:extLst>
      <p:ext uri="{BB962C8B-B14F-4D97-AF65-F5344CB8AC3E}">
        <p14:creationId xmlns:p14="http://schemas.microsoft.com/office/powerpoint/2010/main" val="2957111339"/>
      </p:ext>
    </p:extLst>
  </p:cSld>
  <p:clrMapOvr>
    <a:masterClrMapping/>
  </p:clrMapOvr>
</p:sld>
</file>

<file path=ppt/slides/slide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1320028" y="1457710"/>
            <a:ext cx="2873552" cy="2074847"/>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907" y="4008094"/>
            <a:ext cx="4791238" cy="1826545"/>
          </a:xfrm>
          <a:prstGeom prst="rect">
            <a:avLst/>
          </a:prstGeom>
        </p:spPr>
      </p:pic>
      <p:pic>
        <p:nvPicPr>
          <p:cNvPr id="7" name="Bilde 6"/>
          <p:cNvPicPr>
            <a:picLocks noChangeAspect="1"/>
          </p:cNvPicPr>
          <p:nvPr/>
        </p:nvPicPr>
        <p:blipFill>
          <a:blip r:embed="rId5"/>
          <a:stretch>
            <a:fillRect/>
          </a:stretch>
        </p:blipFill>
        <p:spPr>
          <a:xfrm>
            <a:off x="7136433" y="1457710"/>
            <a:ext cx="3364493" cy="2189148"/>
          </a:xfrm>
          <a:prstGeom prst="rect">
            <a:avLst/>
          </a:prstGeom>
        </p:spPr>
      </p:pic>
      <p:pic>
        <p:nvPicPr>
          <p:cNvPr id="8" name="Bilde 7"/>
          <p:cNvPicPr>
            <a:picLocks noChangeAspect="1"/>
          </p:cNvPicPr>
          <p:nvPr/>
        </p:nvPicPr>
        <p:blipFill>
          <a:blip r:embed="rId6"/>
          <a:stretch>
            <a:fillRect/>
          </a:stretch>
        </p:blipFill>
        <p:spPr>
          <a:xfrm>
            <a:off x="6978542" y="4237666"/>
            <a:ext cx="3415161" cy="2207658"/>
          </a:xfrm>
          <a:prstGeom prst="rect">
            <a:avLst/>
          </a:prstGeom>
        </p:spPr>
      </p:pic>
      <p:sp>
        <p:nvSpPr>
          <p:cNvPr id="9" name="Titel 3">
            <a:extLst>
              <a:ext uri="{FF2B5EF4-FFF2-40B4-BE49-F238E27FC236}">
                <a16:creationId xmlns:a16="http://schemas.microsoft.com/office/drawing/2014/main" id="{03B123F2-2CD6-4938-A48F-F44FBF33A1F8}"/>
              </a:ext>
            </a:extLst>
          </p:cNvPr>
          <p:cNvSpPr>
            <a:spLocks noGrp="1"/>
          </p:cNvSpPr>
          <p:nvPr>
            <p:ph type="title"/>
          </p:nvPr>
        </p:nvSpPr>
        <p:spPr>
          <a:xfrm>
            <a:off x="576943" y="412677"/>
            <a:ext cx="10971565" cy="681037"/>
          </a:xfrm>
        </p:spPr>
        <p:txBody>
          <a:bodyPr>
            <a:noAutofit/>
          </a:bodyPr>
          <a:lstStyle/>
          <a:p>
            <a:pPr algn="ctr"/>
            <a:r>
              <a:rPr lang="de-DE" sz="4400" dirty="0" err="1"/>
              <a:t>Ricerca</a:t>
            </a:r>
            <a:r>
              <a:rPr lang="de-DE" sz="4400" dirty="0"/>
              <a:t> sulla personalità </a:t>
            </a:r>
            <a:r>
              <a:rPr lang="de-DE" sz="4400" dirty="0"/>
              <a:t>nella </a:t>
            </a:r>
            <a:r>
              <a:rPr lang="de-DE" sz="4400" dirty="0" err="1"/>
              <a:t>cyberpsicologia</a:t>
            </a:r>
            <a:endParaRPr lang="de-DE" sz="4400" dirty="0"/>
          </a:p>
        </p:txBody>
      </p:sp>
      <p:sp>
        <p:nvSpPr>
          <p:cNvPr id="2" name="Foliennummernplatzhalter 1">
            <a:extLst>
              <a:ext uri="{FF2B5EF4-FFF2-40B4-BE49-F238E27FC236}">
                <a16:creationId xmlns:a16="http://schemas.microsoft.com/office/drawing/2014/main" id="{BDD44482-61BE-82B5-B861-4427FED8DE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4C2A-0698-7477-1A0A-686A3193D952}"/>
              </a:ext>
            </a:extLst>
          </p:cNvPr>
          <p:cNvSpPr>
            <a:spLocks noGrp="1"/>
          </p:cNvSpPr>
          <p:nvPr>
            <p:ph type="title"/>
          </p:nvPr>
        </p:nvSpPr>
        <p:spPr/>
        <p:txBody>
          <a:bodyPr>
            <a:normAutofit fontScale="90000"/>
          </a:bodyPr>
          <a:lstStyle/>
          <a:p>
            <a:r>
              <a:rPr lang="nb-NO" dirty="0"/>
              <a:t>Profili</a:t>
            </a:r>
            <a:endParaRPr lang="et-EE" dirty="0"/>
          </a:p>
        </p:txBody>
      </p:sp>
      <p:sp>
        <p:nvSpPr>
          <p:cNvPr id="3" name="Text Placeholder 2">
            <a:extLst>
              <a:ext uri="{FF2B5EF4-FFF2-40B4-BE49-F238E27FC236}">
                <a16:creationId xmlns:a16="http://schemas.microsoft.com/office/drawing/2014/main" id="{7710EDE9-4AE8-974D-8B13-5BC9E9BB0E97}"/>
              </a:ext>
            </a:extLst>
          </p:cNvPr>
          <p:cNvSpPr>
            <a:spLocks noGrp="1"/>
          </p:cNvSpPr>
          <p:nvPr>
            <p:ph type="body" idx="1"/>
          </p:nvPr>
        </p:nvSpPr>
        <p:spPr/>
        <p:txBody>
          <a:bodyPr>
            <a:normAutofit fontScale="85000" lnSpcReduction="10000"/>
          </a:bodyPr>
          <a:lstStyle/>
          <a:p>
            <a:pPr marL="152396" indent="0" algn="l">
              <a:buNone/>
            </a:pPr>
            <a:r>
              <a:rPr lang="en-US" sz="1800" b="1" i="0" dirty="0">
                <a:solidFill>
                  <a:srgbClr val="374151"/>
                </a:solidFill>
                <a:effectLst/>
                <a:latin typeface="Söhne"/>
              </a:rPr>
              <a:t>Motivazioni</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Guadagno finanziario</a:t>
            </a:r>
            <a:r>
              <a:rPr lang="en-US" sz="1600" b="0" i="0" dirty="0">
                <a:solidFill>
                  <a:srgbClr val="374151"/>
                </a:solidFill>
                <a:effectLst/>
                <a:latin typeface="Söhne"/>
              </a:rPr>
              <a:t>: molti aggressori sono motivati da incentivi finanziari</a:t>
            </a:r>
          </a:p>
          <a:p>
            <a:pPr marL="742950" lvl="1" indent="-285750" algn="l">
              <a:buFont typeface="+mj-lt"/>
              <a:buAutoNum type="arabicPeriod"/>
            </a:pPr>
            <a:r>
              <a:rPr lang="en-US" sz="1600" b="1" i="0" dirty="0">
                <a:solidFill>
                  <a:srgbClr val="374151"/>
                </a:solidFill>
                <a:effectLst/>
                <a:latin typeface="Söhne"/>
              </a:rPr>
              <a:t>Hacktivismo</a:t>
            </a:r>
            <a:r>
              <a:rPr lang="en-US" sz="1600" b="0" i="0" dirty="0">
                <a:solidFill>
                  <a:srgbClr val="374151"/>
                </a:solidFill>
                <a:effectLst/>
                <a:latin typeface="Söhne"/>
              </a:rPr>
              <a:t>: alcuni aggressori compiono attacchi informatici per promuovere un programma sociale o politico, spesso utilizzando mezzi digitali per esprimere la propria opinione.</a:t>
            </a:r>
          </a:p>
          <a:p>
            <a:pPr marL="742950" lvl="1" indent="-285750" algn="l">
              <a:buFont typeface="+mj-lt"/>
              <a:buAutoNum type="arabicPeriod"/>
            </a:pPr>
            <a:r>
              <a:rPr lang="en-US" sz="1600" b="1" i="0" dirty="0">
                <a:solidFill>
                  <a:srgbClr val="374151"/>
                </a:solidFill>
                <a:effectLst/>
                <a:latin typeface="Söhne"/>
              </a:rPr>
              <a:t>Curiosità</a:t>
            </a:r>
            <a:r>
              <a:rPr lang="en-US" sz="1600" b="0" i="0" dirty="0">
                <a:solidFill>
                  <a:srgbClr val="374151"/>
                </a:solidFill>
                <a:effectLst/>
                <a:latin typeface="Söhne"/>
              </a:rPr>
              <a:t>: gli aggressori spinti dalla curiosità, spesso definiti "script kiddies", esplorano le vulnerabilità per il gusto di farlo</a:t>
            </a:r>
          </a:p>
          <a:p>
            <a:pPr marL="742950" lvl="1" indent="-285750" algn="l">
              <a:buFont typeface="+mj-lt"/>
              <a:buAutoNum type="arabicPeriod"/>
            </a:pPr>
            <a:r>
              <a:rPr lang="en-US" sz="1600" b="1" i="0" dirty="0">
                <a:solidFill>
                  <a:srgbClr val="374151"/>
                </a:solidFill>
                <a:effectLst/>
                <a:latin typeface="Söhne"/>
              </a:rPr>
              <a:t>Spionaggio</a:t>
            </a:r>
            <a:r>
              <a:rPr lang="en-US" sz="1600" b="0" i="0" dirty="0">
                <a:solidFill>
                  <a:srgbClr val="374151"/>
                </a:solidFill>
                <a:effectLst/>
                <a:latin typeface="Söhne"/>
              </a:rPr>
              <a:t>: gli hacker sponsorizzati dallo Stato o le spie informatiche mirano a raccogliere informazioni riservate, informazioni classificate o segreti commerciali.</a:t>
            </a:r>
          </a:p>
          <a:p>
            <a:pPr marL="742950" lvl="1" indent="-285750" algn="l">
              <a:buFont typeface="+mj-lt"/>
              <a:buAutoNum type="arabicPeriod"/>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Caratteristiche psicologiche</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Anonimato</a:t>
            </a:r>
            <a:endParaRPr lang="en-US" sz="1600" dirty="0">
              <a:solidFill>
                <a:srgbClr val="374151"/>
              </a:solidFill>
              <a:latin typeface="Söhne"/>
            </a:endParaRPr>
          </a:p>
          <a:p>
            <a:pPr marL="742950" lvl="1" indent="-285750" algn="l">
              <a:buFont typeface="+mj-lt"/>
              <a:buAutoNum type="arabicPeriod"/>
            </a:pPr>
            <a:r>
              <a:rPr lang="en-US" sz="1600" b="1" i="0" dirty="0">
                <a:solidFill>
                  <a:srgbClr val="374151"/>
                </a:solidFill>
                <a:effectLst/>
                <a:latin typeface="Söhne"/>
              </a:rPr>
              <a:t>Elevata intelligenza</a:t>
            </a:r>
            <a:endParaRPr lang="en-US" sz="1600" b="0" i="0" dirty="0">
              <a:solidFill>
                <a:srgbClr val="374151"/>
              </a:solidFill>
              <a:effectLst/>
              <a:latin typeface="Söhne"/>
            </a:endParaRPr>
          </a:p>
          <a:p>
            <a:pPr marL="742950" lvl="1" indent="-285750" algn="l">
              <a:buFont typeface="+mj-lt"/>
              <a:buAutoNum type="arabicPeriod"/>
            </a:pPr>
            <a:r>
              <a:rPr lang="en-US" sz="1600" b="1" i="0" dirty="0">
                <a:solidFill>
                  <a:srgbClr val="374151"/>
                </a:solidFill>
                <a:effectLst/>
                <a:latin typeface="Söhne"/>
              </a:rPr>
              <a:t>Propensione al rischio</a:t>
            </a:r>
          </a:p>
          <a:p>
            <a:pPr marL="742950" lvl="1" indent="-285750" algn="l">
              <a:buFont typeface="+mj-lt"/>
              <a:buAutoNum type="arabicPeriod"/>
            </a:pPr>
            <a:r>
              <a:rPr lang="en-US" sz="1600" b="1" i="0" dirty="0">
                <a:solidFill>
                  <a:srgbClr val="374151"/>
                </a:solidFill>
                <a:effectLst/>
                <a:latin typeface="Söhne"/>
              </a:rPr>
              <a:t>Mancanza di empatia</a:t>
            </a:r>
            <a:endParaRPr lang="en-US" sz="1600" b="0" i="0" dirty="0">
              <a:solidFill>
                <a:srgbClr val="374151"/>
              </a:solidFill>
              <a:effectLst/>
              <a:latin typeface="Söhne"/>
            </a:endParaRPr>
          </a:p>
          <a:p>
            <a:pPr marL="742950" lvl="1" indent="-285750" algn="l">
              <a:buFont typeface="+mj-lt"/>
              <a:buAutoNum type="arabicPeriod"/>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Tecniche di attacco</a:t>
            </a:r>
            <a:r>
              <a:rPr lang="en-US" sz="1800" b="0" i="0" dirty="0">
                <a:solidFill>
                  <a:srgbClr val="374151"/>
                </a:solidFill>
                <a:effectLst/>
                <a:latin typeface="Söhne"/>
              </a:rPr>
              <a:t>:</a:t>
            </a:r>
          </a:p>
          <a:p>
            <a:pPr marL="742950" lvl="1" indent="-285750" algn="l">
              <a:buFont typeface="+mj-lt"/>
              <a:buAutoNum type="arabicPeriod"/>
            </a:pPr>
            <a:r>
              <a:rPr lang="en-US" sz="1600" b="1" i="0" dirty="0">
                <a:solidFill>
                  <a:srgbClr val="374151"/>
                </a:solidFill>
                <a:effectLst/>
                <a:latin typeface="Söhne"/>
              </a:rPr>
              <a:t>Phishing</a:t>
            </a:r>
            <a:r>
              <a:rPr lang="en-US" sz="1600" b="0" i="0" dirty="0">
                <a:solidFill>
                  <a:srgbClr val="374151"/>
                </a:solidFill>
                <a:effectLst/>
                <a:latin typeface="Söhne"/>
              </a:rPr>
              <a:t>: gli aggressori utilizzano spesso tecniche di ingegneria sociale per indurre le persone a rivelare informazioni sensibili o a cliccare su link dannosi.</a:t>
            </a:r>
          </a:p>
          <a:p>
            <a:pPr marL="742950" lvl="1" indent="-285750" algn="l">
              <a:buFont typeface="+mj-lt"/>
              <a:buAutoNum type="arabicPeriod"/>
            </a:pPr>
            <a:r>
              <a:rPr lang="en-US" sz="1600" b="1" i="0" dirty="0">
                <a:solidFill>
                  <a:srgbClr val="374151"/>
                </a:solidFill>
                <a:effectLst/>
                <a:latin typeface="Söhne"/>
              </a:rPr>
              <a:t>Malware</a:t>
            </a:r>
            <a:r>
              <a:rPr lang="en-US" sz="1600" b="0" i="0" dirty="0">
                <a:solidFill>
                  <a:srgbClr val="374151"/>
                </a:solidFill>
                <a:effectLst/>
                <a:latin typeface="Söhne"/>
              </a:rPr>
              <a:t>: gli aggressori utilizzano vari tipi di software dannoso, come virus, worm e trojan, per compromettere i sistemi e rubare dati.</a:t>
            </a:r>
          </a:p>
          <a:p>
            <a:pPr marL="742950" lvl="1" indent="-285750" algn="l">
              <a:buFont typeface="+mj-lt"/>
              <a:buAutoNum type="arabicPeriod"/>
            </a:pPr>
            <a:r>
              <a:rPr lang="en-US" sz="1600" b="1" i="0" dirty="0">
                <a:solidFill>
                  <a:srgbClr val="374151"/>
                </a:solidFill>
                <a:effectLst/>
                <a:latin typeface="Söhne"/>
              </a:rPr>
              <a:t>Minacce persistenti avanzate (APT)</a:t>
            </a:r>
            <a:r>
              <a:rPr lang="en-US" sz="1600" b="0" i="0" dirty="0">
                <a:solidFill>
                  <a:srgbClr val="374151"/>
                </a:solidFill>
                <a:effectLst/>
                <a:latin typeface="Söhne"/>
              </a:rPr>
              <a:t>: gli aggressori sponsorizzati dallo Stato utilizzano le APT per infiltrarsi e mantenere un accesso discreto a lungo termine ai sistemi di destinazione.</a:t>
            </a:r>
          </a:p>
          <a:p>
            <a:pPr marL="457200" lvl="1" indent="0" algn="l">
              <a:buNone/>
            </a:pPr>
            <a:endParaRPr lang="en-US" sz="1600" b="0" i="0" dirty="0">
              <a:solidFill>
                <a:srgbClr val="374151"/>
              </a:solidFill>
              <a:effectLst/>
              <a:latin typeface="Söhne"/>
            </a:endParaRPr>
          </a:p>
          <a:p>
            <a:pPr marL="152396" indent="0" algn="l">
              <a:buNone/>
            </a:pPr>
            <a:r>
              <a:rPr lang="en-US" sz="1800" b="1" i="0" dirty="0">
                <a:solidFill>
                  <a:srgbClr val="374151"/>
                </a:solidFill>
                <a:effectLst/>
                <a:latin typeface="Söhne"/>
              </a:rPr>
              <a:t>Fattori psicologici</a:t>
            </a:r>
            <a:r>
              <a:rPr lang="en-US" sz="1800" b="0" i="0" dirty="0">
                <a:solidFill>
                  <a:srgbClr val="374151"/>
                </a:solidFill>
                <a:effectLst/>
                <a:latin typeface="Söhne"/>
              </a:rPr>
              <a:t>:</a:t>
            </a:r>
          </a:p>
          <a:p>
            <a:pPr marL="742950" lvl="1" indent="-285750" algn="l">
              <a:buFont typeface="+mj-lt"/>
              <a:buAutoNum type="arabicPeriod"/>
            </a:pPr>
            <a:r>
              <a:rPr lang="en-US" sz="1600" b="0" i="0" dirty="0">
                <a:solidFill>
                  <a:srgbClr val="374151"/>
                </a:solidFill>
                <a:effectLst/>
                <a:latin typeface="Söhne"/>
              </a:rPr>
              <a:t>senso di potere e controllo quando riescono a violare i sistemi, che porta a un ciclo di dipendenza dal crimine informatico.</a:t>
            </a:r>
          </a:p>
          <a:p>
            <a:pPr marL="742950" lvl="1" indent="-285750" algn="l">
              <a:buFont typeface="+mj-lt"/>
              <a:buAutoNum type="arabicPeriod"/>
            </a:pPr>
            <a:r>
              <a:rPr lang="en-US" sz="1600" b="0" i="0" dirty="0">
                <a:solidFill>
                  <a:srgbClr val="374151"/>
                </a:solidFill>
                <a:effectLst/>
                <a:latin typeface="Söhne"/>
              </a:rPr>
              <a:t>giustificano le loro azioni credendo di smascherare vulnerabilità o di lottare per una causa che ritengono giusta.</a:t>
            </a:r>
          </a:p>
          <a:p>
            <a:endParaRPr lang="et-EE" sz="1800" dirty="0"/>
          </a:p>
        </p:txBody>
      </p:sp>
      <p:sp>
        <p:nvSpPr>
          <p:cNvPr id="4" name="Slide Number Placeholder 3">
            <a:extLst>
              <a:ext uri="{FF2B5EF4-FFF2-40B4-BE49-F238E27FC236}">
                <a16:creationId xmlns:a16="http://schemas.microsoft.com/office/drawing/2014/main" id="{7B0C60D3-9F66-F269-416E-B12F654D0B01}"/>
              </a:ext>
            </a:extLst>
          </p:cNvPr>
          <p:cNvSpPr>
            <a:spLocks noGrp="1"/>
          </p:cNvSpPr>
          <p:nvPr>
            <p:ph type="sldNum" idx="12"/>
          </p:nvPr>
        </p:nvSpPr>
        <p:spPr/>
        <p:txBody>
          <a:bodyPr/>
          <a:lstStyle/>
          <a:p>
            <a:fld id="{00000000-1234-1234-1234-123412341234}" type="slidenum">
              <a:rPr lang="en-GB" smtClean="0"/>
              <a:t>90</a:t>
            </a:fld>
            <a:endParaRPr lang="en-GB"/>
          </a:p>
        </p:txBody>
      </p:sp>
    </p:spTree>
    <p:custDataLst>
      <p:tags r:id="rId1"/>
    </p:custDataLst>
    <p:extLst>
      <p:ext uri="{BB962C8B-B14F-4D97-AF65-F5344CB8AC3E}">
        <p14:creationId xmlns:p14="http://schemas.microsoft.com/office/powerpoint/2010/main" val="25664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5" end="15"/>
                                            </p:txEl>
                                          </p:spTgt>
                                        </p:tgtEl>
                                        <p:attrNameLst>
                                          <p:attrName>style.visibility</p:attrName>
                                        </p:attrNameLst>
                                      </p:cBhvr>
                                      <p:to>
                                        <p:strVal val="visible"/>
                                      </p:to>
                                    </p:set>
                                    <p:animEffect transition="in" filter="fade">
                                      <p:cBhvr>
                                        <p:cTn id="50" dur="500"/>
                                        <p:tgtEl>
                                          <p:spTgt spid="3">
                                            <p:txEl>
                                              <p:pRg st="15" end="1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fade">
                                      <p:cBhvr>
                                        <p:cTn id="55" dur="500"/>
                                        <p:tgtEl>
                                          <p:spTgt spid="3">
                                            <p:txEl>
                                              <p:pRg st="17" end="1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8" end="18"/>
                                            </p:txEl>
                                          </p:spTgt>
                                        </p:tgtEl>
                                        <p:attrNameLst>
                                          <p:attrName>style.visibility</p:attrName>
                                        </p:attrNameLst>
                                      </p:cBhvr>
                                      <p:to>
                                        <p:strVal val="visible"/>
                                      </p:to>
                                    </p:set>
                                    <p:animEffect transition="in" filter="fade">
                                      <p:cBhvr>
                                        <p:cTn id="58" dur="500"/>
                                        <p:tgtEl>
                                          <p:spTgt spid="3">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animEffect transition="in" filter="fade">
                                      <p:cBhvr>
                                        <p:cTn id="61"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15600" y="593367"/>
            <a:ext cx="11360800" cy="474000"/>
          </a:xfrm>
          <a:prstGeom prst="rect">
            <a:avLst/>
          </a:prstGeom>
        </p:spPr>
        <p:txBody>
          <a:bodyPr spcFirstLastPara="1" vert="horz" wrap="square" lIns="121900" tIns="121900" rIns="121900" bIns="121900" rtlCol="0" anchor="t" anchorCtr="0">
            <a:noAutofit/>
          </a:bodyPr>
          <a:lstStyle/>
          <a:p>
            <a:r>
              <a:rPr lang="en-GB" sz="2400" i="1" dirty="0">
                <a:solidFill>
                  <a:schemeClr val="dk2"/>
                </a:solidFill>
              </a:rPr>
              <a:t>(molto) piccoli esempi</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4669971"/>
            <a:ext cx="7045166" cy="1993581"/>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7">
            <a:alphaModFix/>
          </a:blip>
          <a:stretch>
            <a:fillRect/>
          </a:stretch>
        </p:blipFill>
        <p:spPr>
          <a:xfrm>
            <a:off x="6917872" y="4658802"/>
            <a:ext cx="5072743" cy="206190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602492" y="137298"/>
            <a:ext cx="7905750" cy="4446984"/>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74089" y="4359300"/>
            <a:ext cx="206556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2F361F-9705-321D-8042-DD208AC9F60B}"/>
              </a:ext>
            </a:extLst>
          </p:cNvPr>
          <p:cNvSpPr/>
          <p:nvPr/>
        </p:nvSpPr>
        <p:spPr>
          <a:xfrm>
            <a:off x="10014856" y="4694468"/>
            <a:ext cx="1823359" cy="636382"/>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40605" y="514780"/>
            <a:ext cx="3751395" cy="3692020"/>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8273143" y="465935"/>
            <a:ext cx="3985532" cy="81994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3F9BCAE-6A85-702A-9DC8-EFF0AC16741F}"/>
              </a:ext>
            </a:extLst>
          </p:cNvPr>
          <p:cNvSpPr/>
          <p:nvPr/>
        </p:nvSpPr>
        <p:spPr>
          <a:xfrm>
            <a:off x="8273143" y="3497828"/>
            <a:ext cx="3751395" cy="97155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9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A9A55-C071-9287-E0A2-C6A1C53A48CA}"/>
              </a:ext>
            </a:extLst>
          </p:cNvPr>
          <p:cNvSpPr>
            <a:spLocks noGrp="1"/>
          </p:cNvSpPr>
          <p:nvPr>
            <p:ph type="title"/>
          </p:nvPr>
        </p:nvSpPr>
        <p:spPr>
          <a:xfrm>
            <a:off x="1309593" y="274642"/>
            <a:ext cx="10242021" cy="701731"/>
          </a:xfrm>
        </p:spPr>
        <p:txBody>
          <a:bodyPr wrap="square" anchor="t">
            <a:normAutofit/>
          </a:bodyPr>
          <a:lstStyle/>
          <a:p>
            <a:r>
              <a:rPr lang="nb-NO" sz="4200"/>
              <a:t>Altri fattori</a:t>
            </a:r>
            <a:endParaRPr lang="en-GB" sz="4200"/>
          </a:p>
        </p:txBody>
      </p:sp>
      <p:pic>
        <p:nvPicPr>
          <p:cNvPr id="7" name="Picture 6" descr="Blue arrows pointing at a red button">
            <a:extLst>
              <a:ext uri="{FF2B5EF4-FFF2-40B4-BE49-F238E27FC236}">
                <a16:creationId xmlns:a16="http://schemas.microsoft.com/office/drawing/2014/main" id="{62AE3E25-6C62-ACBB-320E-F2DC3BF6B940}"/>
              </a:ext>
            </a:extLst>
          </p:cNvPr>
          <p:cNvPicPr>
            <a:picLocks noChangeAspect="1"/>
          </p:cNvPicPr>
          <p:nvPr/>
        </p:nvPicPr>
        <p:blipFill>
          <a:blip r:embed="rId2"/>
          <a:srcRect t="15203" b="9281"/>
          <a:stretch>
            <a:fillRect/>
          </a:stretch>
        </p:blipFill>
        <p:spPr>
          <a:xfrm>
            <a:off x="1309593" y="1258531"/>
            <a:ext cx="10242021" cy="5162719"/>
          </a:xfrm>
          <a:prstGeom prst="rect">
            <a:avLst/>
          </a:prstGeom>
          <a:noFill/>
        </p:spPr>
      </p:pic>
      <p:sp>
        <p:nvSpPr>
          <p:cNvPr id="11" name="Footer Placeholder 3">
            <a:extLst>
              <a:ext uri="{FF2B5EF4-FFF2-40B4-BE49-F238E27FC236}">
                <a16:creationId xmlns:a16="http://schemas.microsoft.com/office/drawing/2014/main" id="{C1B3DBD4-0E5F-CD25-5C53-07DB37A13388}"/>
              </a:ext>
            </a:extLst>
          </p:cNvPr>
          <p:cNvSpPr>
            <a:spLocks noGrp="1"/>
          </p:cNvSpPr>
          <p:nvPr>
            <p:ph type="ftr" sz="quarter" idx="3"/>
          </p:nvPr>
        </p:nvSpPr>
        <p:spPr>
          <a:xfrm>
            <a:off x="485776" y="6352256"/>
            <a:ext cx="7827659" cy="377825"/>
          </a:xfrm>
        </p:spPr>
        <p:txBody>
          <a:bodyPr/>
          <a:lstStyle/>
          <a:p>
            <a:pPr>
              <a:spcAft>
                <a:spcPts val="600"/>
              </a:spcAft>
            </a:pPr>
            <a:r>
              <a:rPr lang="en-US"/>
              <a:t>CSP002: Fattori umani nella sicurezza informatica</a:t>
            </a:r>
          </a:p>
        </p:txBody>
      </p:sp>
    </p:spTree>
    <p:extLst>
      <p:ext uri="{BB962C8B-B14F-4D97-AF65-F5344CB8AC3E}">
        <p14:creationId xmlns:p14="http://schemas.microsoft.com/office/powerpoint/2010/main" val="321546813"/>
      </p:ext>
    </p:extLst>
  </p:cSld>
  <p:clrMapOvr>
    <a:masterClrMapping/>
  </p:clrMapOvr>
</p:sld>
</file>

<file path=ppt/slides/slide9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a:t>La </a:t>
            </a:r>
            <a:r>
              <a:rPr lang="de-DE"/>
              <a:t>Tetrade/Triade</a:t>
            </a:r>
            <a:r>
              <a:rPr lang="de-DE"/>
              <a:t> Oscura</a:t>
            </a:r>
            <a:endParaRPr lang="nb-NO"/>
          </a:p>
        </p:txBody>
      </p:sp>
      <p:sp>
        <p:nvSpPr>
          <p:cNvPr id="7" name="Rectangle 3">
            <a:extLst>
              <a:ext uri="{FF2B5EF4-FFF2-40B4-BE49-F238E27FC236}">
                <a16:creationId xmlns:a16="http://schemas.microsoft.com/office/drawing/2014/main" id="{DF876D0A-6F38-1190-6687-E6AC13EE82C8}"/>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La psicopatia </a:t>
            </a:r>
            <a:r>
              <a:rPr kumimoji="0" lang="en-US" altLang="en-US" sz="1400" b="0" i="0" u="none" strike="noStrike" cap="none" normalizeH="0" baseline="0">
                <a:ln>
                  <a:noFill/>
                </a:ln>
                <a:effectLst/>
              </a:rPr>
              <a:t>comporta impulsività, fascino superficiale e disprezzo per le conseguenze, rendendo gli individui inclini a crimini sconsiderati.</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Il narcisismo </a:t>
            </a:r>
            <a:r>
              <a:rPr kumimoji="0" lang="en-US" altLang="en-US" sz="1400" b="0" i="0" u="none" strike="noStrike" cap="none" normalizeH="0" baseline="0">
                <a:ln>
                  <a:noFill/>
                </a:ln>
                <a:effectLst/>
              </a:rPr>
              <a:t>è alimentato da un'eccessiva sicurezza di sé e dal senso di diritto, che porta a decisioni impulsive e azioni antisociali quando si sentono negati ciò che ritengono di meritare.</a:t>
            </a:r>
          </a:p>
          <a:p>
            <a:pPr marL="0" marR="0" lvl="0" indent="0" defTabSz="914400" rtl="0" eaLnBrk="0" fontAlgn="base" latinLnBrk="0" hangingPunct="0">
              <a:lnSpc>
                <a:spcPct val="90000"/>
              </a:lnSpc>
              <a:spcBef>
                <a:spcPct val="0"/>
              </a:spcBef>
              <a:spcAft>
                <a:spcPts val="600"/>
              </a:spcAft>
              <a:buClrTx/>
              <a:buSzTx/>
              <a:buFontTx/>
              <a:buChar char="•"/>
              <a:tabLst/>
            </a:pPr>
            <a:endParaRPr kumimoji="0" lang="en-US" altLang="en-US" sz="1400" b="0" i="0" u="none" strike="noStrike" cap="none" normalizeH="0" baseline="0">
              <a:ln>
                <a:noFill/>
              </a:ln>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400" b="1" i="0" u="none" strike="noStrike" cap="none" normalizeH="0" baseline="0">
                <a:ln>
                  <a:noFill/>
                </a:ln>
                <a:effectLst/>
              </a:rPr>
              <a:t>Il machiavellismo </a:t>
            </a:r>
            <a:r>
              <a:rPr kumimoji="0" lang="en-US" altLang="en-US" sz="1400" b="0" i="0" u="none" strike="noStrike" cap="none" normalizeH="0" baseline="0">
                <a:ln>
                  <a:noFill/>
                </a:ln>
                <a:effectLst/>
              </a:rPr>
              <a:t>è caratterizzato da disonestà calcolata e adattabilità strategica, che porta a comportamenti antisociali quando questi offrono benefici a lungo termine.</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1400" b="0" i="0" u="none" strike="noStrike" cap="none" normalizeH="0" baseline="0">
                <a:ln>
                  <a:noFill/>
                </a:ln>
                <a:effectLst/>
              </a:rPr>
              <a:t/>
            </a:r>
          </a:p>
          <a:p>
            <a:pPr marL="0" marR="0" lvl="0" indent="0" defTabSz="914400" rtl="0" eaLnBrk="0" fontAlgn="base" latinLnBrk="0" hangingPunct="0">
              <a:lnSpc>
                <a:spcPct val="90000"/>
              </a:lnSpc>
              <a:spcBef>
                <a:spcPct val="0"/>
              </a:spcBef>
              <a:spcAft>
                <a:spcPts val="600"/>
              </a:spcAft>
              <a:buClrTx/>
              <a:buSzTx/>
              <a:buFontTx/>
              <a:buChar char="•"/>
              <a:tabLst/>
            </a:pPr>
            <a:r>
              <a:rPr kumimoji="0" lang="en-GB" altLang="en-US" sz="1400" b="1" i="0" u="none" strike="noStrike" cap="none" normalizeH="0" baseline="0">
                <a:ln>
                  <a:noFill/>
                </a:ln>
                <a:effectLst/>
              </a:rPr>
              <a:t>Il sadismo </a:t>
            </a:r>
            <a:r>
              <a:rPr kumimoji="0" lang="en-GB" altLang="en-US" sz="1400" b="0" i="0" u="none" strike="noStrike" cap="none" normalizeH="0" baseline="0">
                <a:ln>
                  <a:noFill/>
                </a:ln>
                <a:effectLst/>
              </a:rPr>
              <a:t>è caratterizzato dal piacere di causare dolore o sofferenza agli altri, e gli individui con alti livelli di sadismo spesso si impegnano in </a:t>
            </a:r>
            <a:r>
              <a:rPr kumimoji="0" lang="en-GB" altLang="en-US" sz="1400" b="0" i="0" u="none" strike="noStrike" cap="none" normalizeH="0" baseline="0" err="1">
                <a:ln>
                  <a:noFill/>
                </a:ln>
                <a:effectLst/>
              </a:rPr>
              <a:t>comportamenti</a:t>
            </a:r>
            <a:r>
              <a:rPr kumimoji="0" lang="en-GB" altLang="en-US" sz="1400" b="0" i="0" u="none" strike="noStrike" cap="none" normalizeH="0" baseline="0">
                <a:ln>
                  <a:noFill/>
                </a:ln>
                <a:effectLst/>
              </a:rPr>
              <a:t> crudeli e dannosi </a:t>
            </a:r>
            <a:r>
              <a:rPr kumimoji="0" lang="en-GB" altLang="en-US" sz="1400" b="0" i="0" u="none" strike="noStrike" cap="none" normalizeH="0" baseline="0">
                <a:ln>
                  <a:noFill/>
                </a:ln>
                <a:effectLst/>
              </a:rPr>
              <a:t>per il proprio divertimento personale.</a:t>
            </a:r>
            <a:endParaRPr kumimoji="0" lang="en-US" altLang="en-US" sz="1400" b="0" i="0" u="none" strike="noStrike" cap="none" normalizeH="0" baseline="0">
              <a:ln>
                <a:noFill/>
              </a:ln>
              <a:effectLst/>
            </a:endParaRPr>
          </a:p>
        </p:txBody>
      </p:sp>
      <p:pic>
        <p:nvPicPr>
          <p:cNvPr id="1026" name="Picture 2" descr="What is... the Dark Triad/Tetrad - Mental Health @ Home">
            <a:extLst>
              <a:ext uri="{FF2B5EF4-FFF2-40B4-BE49-F238E27FC236}">
                <a16:creationId xmlns:a16="http://schemas.microsoft.com/office/drawing/2014/main" id="{CCF1726E-B190-8606-D520-00AF3329E8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8929" r="2" b="7096"/>
          <a:stretch>
            <a:fillRect/>
          </a:stretch>
        </p:blipFill>
        <p:spPr bwMode="auto">
          <a:xfrm>
            <a:off x="6172200" y="1825625"/>
            <a:ext cx="5181600" cy="4351338"/>
          </a:xfrm>
          <a:prstGeom prst="rect">
            <a:avLst/>
          </a:prstGeom>
          <a:solidFill>
            <a:srgbClr val="FFFFFF"/>
          </a:solidFill>
        </p:spPr>
      </p:pic>
      <p:sp>
        <p:nvSpPr>
          <p:cNvPr id="1031" name="Footer Placeholder 4">
            <a:extLst>
              <a:ext uri="{FF2B5EF4-FFF2-40B4-BE49-F238E27FC236}">
                <a16:creationId xmlns:a16="http://schemas.microsoft.com/office/drawing/2014/main" id="{4D16C4FD-AC93-F431-EDAC-50E464B88A21}"/>
              </a:ext>
            </a:extLst>
          </p:cNvPr>
          <p:cNvSpPr>
            <a:spLocks noGrp="1"/>
          </p:cNvSpPr>
          <p:nvPr>
            <p:ph type="ftr" sz="quarter" idx="11"/>
          </p:nvPr>
        </p:nvSpPr>
        <p:spPr>
          <a:xfrm>
            <a:off x="643051" y="6221324"/>
            <a:ext cx="6818262" cy="365125"/>
          </a:xfrm>
        </p:spPr>
        <p:txBody>
          <a:bodyPr/>
          <a:lstStyle/>
          <a:p>
            <a:endParaRPr lang="nb-NO"/>
          </a:p>
        </p:txBody>
      </p:sp>
      <p:sp>
        <p:nvSpPr>
          <p:cNvPr id="3" name="Foliennummernplatzhalter 2">
            <a:extLst>
              <a:ext uri="{FF2B5EF4-FFF2-40B4-BE49-F238E27FC236}">
                <a16:creationId xmlns:a16="http://schemas.microsoft.com/office/drawing/2014/main" id="{4878A970-853E-4435-5108-424E218BB63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a:ln>
                  <a:noFill/>
                </a:ln>
                <a:effectLst/>
                <a:uLnTx/>
                <a:uFillTx/>
              </a:rPr>
              <a:t>93</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7518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1000"/>
                                        <p:tgtEl>
                                          <p:spTgt spid="7">
                                            <p:txEl>
                                              <p:pRg st="5" end="5"/>
                                            </p:txEl>
                                          </p:spTgt>
                                        </p:tgtEl>
                                      </p:cBhvr>
                                    </p:animEffect>
                                    <p:anim calcmode="lin" valueType="num">
                                      <p:cBhvr>
                                        <p:cTn id="2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C77B2-1DCF-4752-8D4E-98F732C5B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6015107" y="-1"/>
            <a:ext cx="6176895" cy="2937954"/>
          </a:xfrm>
          <a:prstGeom prst="rect">
            <a:avLst/>
          </a:prstGeom>
        </p:spPr>
      </p:pic>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9589" y="3090354"/>
            <a:ext cx="6832411" cy="3352800"/>
          </a:xfrm>
          <a:prstGeom prst="rect">
            <a:avLst/>
          </a:prstGeom>
        </p:spPr>
      </p:pic>
      <p:sp>
        <p:nvSpPr>
          <p:cNvPr id="2" name="Tittel 1"/>
          <p:cNvSpPr>
            <a:spLocks noGrp="1"/>
          </p:cNvSpPr>
          <p:nvPr>
            <p:ph type="title"/>
          </p:nvPr>
        </p:nvSpPr>
        <p:spPr>
          <a:xfrm>
            <a:off x="804672" y="365125"/>
            <a:ext cx="5266155" cy="1325563"/>
          </a:xfrm>
        </p:spPr>
        <p:txBody>
          <a:bodyPr>
            <a:normAutofit fontScale="90000"/>
          </a:bodyPr>
          <a:lstStyle/>
          <a:p>
            <a:r>
              <a:rPr lang="nb-NO" dirty="0" err="1"/>
              <a:t>Psicotismo </a:t>
            </a:r>
            <a:r>
              <a:rPr lang="nb-NO" dirty="0"/>
              <a:t>e sport</a:t>
            </a:r>
          </a:p>
        </p:txBody>
      </p:sp>
      <p:sp>
        <p:nvSpPr>
          <p:cNvPr id="3" name="Plassholder for innhold 2"/>
          <p:cNvSpPr>
            <a:spLocks noGrp="1"/>
          </p:cNvSpPr>
          <p:nvPr>
            <p:ph idx="1"/>
          </p:nvPr>
        </p:nvSpPr>
        <p:spPr>
          <a:xfrm>
            <a:off x="804672" y="2022601"/>
            <a:ext cx="3941499" cy="4154361"/>
          </a:xfrm>
        </p:spPr>
        <p:txBody>
          <a:bodyPr>
            <a:normAutofit/>
          </a:bodyPr>
          <a:lstStyle/>
          <a:p>
            <a:r>
              <a:rPr lang="nb-NO" sz="2000" dirty="0"/>
              <a:t>Adattabilità nello sport </a:t>
            </a:r>
          </a:p>
          <a:p>
            <a:r>
              <a:rPr lang="nb-NO" sz="2000" dirty="0"/>
              <a:t>Aggressività</a:t>
            </a:r>
          </a:p>
          <a:p>
            <a:r>
              <a:rPr lang="nb-NO" sz="2000" dirty="0"/>
              <a:t>Machiavellismo (</a:t>
            </a:r>
            <a:r>
              <a:rPr lang="nb-NO" sz="2000" dirty="0">
                <a:hlinkClick r:id="rId4"/>
              </a:rPr>
              <a:t>la "triade oscura</a:t>
            </a:r>
            <a:r>
              <a:rPr lang="nb-NO" sz="2000" dirty="0"/>
              <a:t>")</a:t>
            </a:r>
          </a:p>
          <a:p>
            <a:pPr lvl="1"/>
            <a:r>
              <a:rPr lang="nb-NO" sz="2000" dirty="0"/>
              <a:t>Manipolazione, ricerca del potere</a:t>
            </a:r>
          </a:p>
          <a:p>
            <a:pPr lvl="1"/>
            <a:r>
              <a:rPr lang="nb-NO" sz="2000" dirty="0"/>
              <a:t>E = influenza sociale</a:t>
            </a:r>
          </a:p>
        </p:txBody>
      </p:sp>
    </p:spTree>
    <p:extLst>
      <p:ext uri="{BB962C8B-B14F-4D97-AF65-F5344CB8AC3E}">
        <p14:creationId xmlns:p14="http://schemas.microsoft.com/office/powerpoint/2010/main" val="846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23F6BF-A1C9-1FC6-C5D6-B1DA8EE19B1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86202"/>
            <a:ext cx="12152353" cy="6944202"/>
          </a:xfrm>
          <a:prstGeom prst="rect">
            <a:avLst/>
          </a:prstGeom>
        </p:spPr>
      </p:pic>
      <p:sp>
        <p:nvSpPr>
          <p:cNvPr id="2" name="Title 1">
            <a:extLst>
              <a:ext uri="{FF2B5EF4-FFF2-40B4-BE49-F238E27FC236}">
                <a16:creationId xmlns:a16="http://schemas.microsoft.com/office/drawing/2014/main" id="{9C6F8F78-DF42-2E17-A554-A5210E4613F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6861A883-0F40-9F38-6EF8-080FEDD5339A}"/>
              </a:ext>
            </a:extLst>
          </p:cNvPr>
          <p:cNvPicPr>
            <a:picLocks noChangeAspect="1"/>
          </p:cNvPicPr>
          <p:nvPr/>
        </p:nvPicPr>
        <p:blipFill>
          <a:blip r:embed="rId5"/>
          <a:stretch>
            <a:fillRect/>
          </a:stretch>
        </p:blipFill>
        <p:spPr>
          <a:xfrm>
            <a:off x="750933" y="179470"/>
            <a:ext cx="5715798" cy="5182323"/>
          </a:xfrm>
          <a:prstGeom prst="rect">
            <a:avLst/>
          </a:prstGeom>
        </p:spPr>
      </p:pic>
      <p:pic>
        <p:nvPicPr>
          <p:cNvPr id="8" name="Picture 7">
            <a:extLst>
              <a:ext uri="{FF2B5EF4-FFF2-40B4-BE49-F238E27FC236}">
                <a16:creationId xmlns:a16="http://schemas.microsoft.com/office/drawing/2014/main" id="{E0C17D46-0AE2-08A9-4ECD-73AD98478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3007" y="498669"/>
            <a:ext cx="7720330" cy="4543924"/>
          </a:xfrm>
          <a:prstGeom prst="rect">
            <a:avLst/>
          </a:prstGeom>
        </p:spPr>
      </p:pic>
      <p:pic>
        <p:nvPicPr>
          <p:cNvPr id="10" name="Picture 9">
            <a:extLst>
              <a:ext uri="{FF2B5EF4-FFF2-40B4-BE49-F238E27FC236}">
                <a16:creationId xmlns:a16="http://schemas.microsoft.com/office/drawing/2014/main" id="{A7A7154B-B402-C50D-909E-DE45D168C8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3759" y="1396458"/>
            <a:ext cx="6940477" cy="4259566"/>
          </a:xfrm>
          <a:prstGeom prst="rect">
            <a:avLst/>
          </a:prstGeom>
        </p:spPr>
      </p:pic>
      <p:pic>
        <p:nvPicPr>
          <p:cNvPr id="12" name="Picture 11">
            <a:extLst>
              <a:ext uri="{FF2B5EF4-FFF2-40B4-BE49-F238E27FC236}">
                <a16:creationId xmlns:a16="http://schemas.microsoft.com/office/drawing/2014/main" id="{03803671-AA56-6CAE-CE7E-49DAA4ECA7EA}"/>
              </a:ext>
            </a:extLst>
          </p:cNvPr>
          <p:cNvPicPr>
            <a:picLocks noChangeAspect="1"/>
          </p:cNvPicPr>
          <p:nvPr/>
        </p:nvPicPr>
        <p:blipFill>
          <a:blip r:embed="rId8"/>
          <a:stretch>
            <a:fillRect/>
          </a:stretch>
        </p:blipFill>
        <p:spPr>
          <a:xfrm>
            <a:off x="1460613" y="2427428"/>
            <a:ext cx="8545118" cy="2553056"/>
          </a:xfrm>
          <a:prstGeom prst="rect">
            <a:avLst/>
          </a:prstGeom>
        </p:spPr>
      </p:pic>
    </p:spTree>
    <p:custDataLst>
      <p:tags r:id="rId1"/>
    </p:custDataLst>
    <p:extLst>
      <p:ext uri="{BB962C8B-B14F-4D97-AF65-F5344CB8AC3E}">
        <p14:creationId xmlns:p14="http://schemas.microsoft.com/office/powerpoint/2010/main" val="25838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34A33-A3CA-4F06-4420-6716298E0D24}"/>
              </a:ext>
            </a:extLst>
          </p:cNvPr>
          <p:cNvPicPr>
            <a:picLocks noChangeAspect="1"/>
          </p:cNvPicPr>
          <p:nvPr/>
        </p:nvPicPr>
        <p:blipFill>
          <a:blip r:embed="rId3"/>
          <a:stretch>
            <a:fillRect/>
          </a:stretch>
        </p:blipFill>
        <p:spPr>
          <a:xfrm>
            <a:off x="166188" y="0"/>
            <a:ext cx="7154273" cy="3543795"/>
          </a:xfrm>
          <a:prstGeom prst="rect">
            <a:avLst/>
          </a:prstGeom>
        </p:spPr>
      </p:pic>
      <p:sp>
        <p:nvSpPr>
          <p:cNvPr id="2" name="Title 1">
            <a:extLst>
              <a:ext uri="{FF2B5EF4-FFF2-40B4-BE49-F238E27FC236}">
                <a16:creationId xmlns:a16="http://schemas.microsoft.com/office/drawing/2014/main" id="{1E739509-64E1-9CC9-9A70-CA71A97B1197}"/>
              </a:ext>
            </a:extLst>
          </p:cNvPr>
          <p:cNvSpPr>
            <a:spLocks noGrp="1"/>
          </p:cNvSpPr>
          <p:nvPr>
            <p:ph type="title"/>
          </p:nvPr>
        </p:nvSpPr>
        <p:spPr/>
        <p:txBody>
          <a:bodyPr/>
          <a:lstStyle/>
          <a:p>
            <a:endParaRPr lang="en-GB" dirty="0"/>
          </a:p>
        </p:txBody>
      </p:sp>
      <p:pic>
        <p:nvPicPr>
          <p:cNvPr id="8" name="Picture 7">
            <a:extLst>
              <a:ext uri="{FF2B5EF4-FFF2-40B4-BE49-F238E27FC236}">
                <a16:creationId xmlns:a16="http://schemas.microsoft.com/office/drawing/2014/main" id="{A5BD1608-C206-410B-C91B-83AEB81C7C05}"/>
              </a:ext>
            </a:extLst>
          </p:cNvPr>
          <p:cNvPicPr>
            <a:picLocks noChangeAspect="1"/>
          </p:cNvPicPr>
          <p:nvPr/>
        </p:nvPicPr>
        <p:blipFill>
          <a:blip r:embed="rId4"/>
          <a:stretch>
            <a:fillRect/>
          </a:stretch>
        </p:blipFill>
        <p:spPr>
          <a:xfrm>
            <a:off x="1418152" y="2537991"/>
            <a:ext cx="6206878" cy="2967917"/>
          </a:xfrm>
          <a:prstGeom prst="rect">
            <a:avLst/>
          </a:prstGeom>
        </p:spPr>
      </p:pic>
      <p:pic>
        <p:nvPicPr>
          <p:cNvPr id="10" name="Content Placeholder 9">
            <a:extLst>
              <a:ext uri="{FF2B5EF4-FFF2-40B4-BE49-F238E27FC236}">
                <a16:creationId xmlns:a16="http://schemas.microsoft.com/office/drawing/2014/main" id="{64CA15B4-62C3-F461-566B-C91616080B53}"/>
              </a:ext>
            </a:extLst>
          </p:cNvPr>
          <p:cNvPicPr>
            <a:picLocks noGrp="1" noChangeAspect="1"/>
          </p:cNvPicPr>
          <p:nvPr>
            <p:ph idx="1"/>
          </p:nvPr>
        </p:nvPicPr>
        <p:blipFill>
          <a:blip r:embed="rId5"/>
          <a:stretch>
            <a:fillRect/>
          </a:stretch>
        </p:blipFill>
        <p:spPr>
          <a:xfrm>
            <a:off x="1918958" y="888935"/>
            <a:ext cx="9002381" cy="2810267"/>
          </a:xfrm>
        </p:spPr>
      </p:pic>
      <p:sp>
        <p:nvSpPr>
          <p:cNvPr id="4" name="Slide Number Placeholder 3">
            <a:extLst>
              <a:ext uri="{FF2B5EF4-FFF2-40B4-BE49-F238E27FC236}">
                <a16:creationId xmlns:a16="http://schemas.microsoft.com/office/drawing/2014/main" id="{2F188330-16E1-AE6E-5F85-EB05A4BFB2B7}"/>
              </a:ext>
            </a:extLst>
          </p:cNvPr>
          <p:cNvSpPr>
            <a:spLocks noGrp="1"/>
          </p:cNvSpPr>
          <p:nvPr>
            <p:ph type="sldNum" sz="quarter" idx="12"/>
          </p:nvPr>
        </p:nvSpPr>
        <p:spPr/>
        <p:txBody>
          <a:bodyPr/>
          <a:lstStyle/>
          <a:p>
            <a:fld id="{79D199B6-069C-4494-B074-391AD1ED88E0}" type="slidenum">
              <a:rPr lang="de-DE" smtClean="0"/>
              <a:t>96</a:t>
            </a:fld>
            <a:endParaRPr lang="de-DE"/>
          </a:p>
        </p:txBody>
      </p:sp>
      <p:pic>
        <p:nvPicPr>
          <p:cNvPr id="12" name="Picture 11">
            <a:extLst>
              <a:ext uri="{FF2B5EF4-FFF2-40B4-BE49-F238E27FC236}">
                <a16:creationId xmlns:a16="http://schemas.microsoft.com/office/drawing/2014/main" id="{D04DB240-1E78-4B93-B0A2-E2ABD4B26C12}"/>
              </a:ext>
            </a:extLst>
          </p:cNvPr>
          <p:cNvPicPr>
            <a:picLocks noChangeAspect="1"/>
          </p:cNvPicPr>
          <p:nvPr/>
        </p:nvPicPr>
        <p:blipFill>
          <a:blip r:embed="rId6"/>
          <a:stretch>
            <a:fillRect/>
          </a:stretch>
        </p:blipFill>
        <p:spPr>
          <a:xfrm>
            <a:off x="4464433" y="3738530"/>
            <a:ext cx="4382112" cy="1409897"/>
          </a:xfrm>
          <a:prstGeom prst="rect">
            <a:avLst/>
          </a:prstGeom>
        </p:spPr>
      </p:pic>
      <p:pic>
        <p:nvPicPr>
          <p:cNvPr id="14" name="Picture 13">
            <a:extLst>
              <a:ext uri="{FF2B5EF4-FFF2-40B4-BE49-F238E27FC236}">
                <a16:creationId xmlns:a16="http://schemas.microsoft.com/office/drawing/2014/main" id="{06581B9D-37CC-2520-787E-FB87D00A60DB}"/>
              </a:ext>
            </a:extLst>
          </p:cNvPr>
          <p:cNvPicPr>
            <a:picLocks noChangeAspect="1"/>
          </p:cNvPicPr>
          <p:nvPr/>
        </p:nvPicPr>
        <p:blipFill>
          <a:blip r:embed="rId7"/>
          <a:stretch>
            <a:fillRect/>
          </a:stretch>
        </p:blipFill>
        <p:spPr>
          <a:xfrm>
            <a:off x="4521591" y="5148427"/>
            <a:ext cx="4267796" cy="1286054"/>
          </a:xfrm>
          <a:prstGeom prst="rect">
            <a:avLst/>
          </a:prstGeom>
        </p:spPr>
      </p:pic>
    </p:spTree>
    <p:custDataLst>
      <p:tags r:id="rId1"/>
    </p:custDataLst>
    <p:extLst>
      <p:ext uri="{BB962C8B-B14F-4D97-AF65-F5344CB8AC3E}">
        <p14:creationId xmlns:p14="http://schemas.microsoft.com/office/powerpoint/2010/main" val="26473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A0992F-5934-4E2D-8787-450814FD73D1}"/>
              </a:ext>
            </a:extLst>
          </p:cNvPr>
          <p:cNvSpPr>
            <a:spLocks noGrp="1"/>
          </p:cNvSpPr>
          <p:nvPr>
            <p:ph idx="1"/>
          </p:nvPr>
        </p:nvSpPr>
        <p:spPr>
          <a:xfrm>
            <a:off x="2152650" y="2743200"/>
            <a:ext cx="7886700" cy="3433763"/>
          </a:xfrm>
        </p:spPr>
        <p:txBody>
          <a:bodyPr/>
          <a:lstStyle/>
          <a:p>
            <a:pPr marL="0" indent="0">
              <a:buNone/>
            </a:pPr>
            <a:r>
              <a:rPr lang="de-DE" dirty="0"/>
              <a:t>Va bene... </a:t>
            </a:r>
            <a:r>
              <a:rPr lang="de-DE" dirty="0" err="1"/>
              <a:t>i fattori </a:t>
            </a:r>
            <a:r>
              <a:rPr lang="de-DE" dirty="0" err="1"/>
              <a:t>legati alla personalità</a:t>
            </a:r>
            <a:r>
              <a:rPr lang="de-DE" dirty="0" err="1"/>
              <a:t> </a:t>
            </a:r>
            <a:r>
              <a:rPr lang="de-DE" dirty="0" err="1"/>
              <a:t> possono</a:t>
            </a:r>
            <a:r>
              <a:rPr lang="de-DE" dirty="0" err="1"/>
              <a:t> dire </a:t>
            </a:r>
            <a:r>
              <a:rPr lang="de-DE" dirty="0" err="1"/>
              <a:t>qualcosa</a:t>
            </a:r>
            <a:r>
              <a:rPr lang="de-DE" dirty="0" err="1"/>
              <a:t> sulla </a:t>
            </a:r>
            <a:r>
              <a:rPr lang="de-DE" dirty="0"/>
              <a:t>vulnerabilità </a:t>
            </a:r>
            <a:r>
              <a:rPr lang="de-DE" dirty="0" err="1"/>
              <a:t>di una persona</a:t>
            </a:r>
            <a:r>
              <a:rPr lang="de-DE" dirty="0" err="1"/>
              <a:t> </a:t>
            </a:r>
            <a:r>
              <a:rPr lang="de-DE" dirty="0"/>
              <a:t>...</a:t>
            </a:r>
          </a:p>
          <a:p>
            <a:pPr marL="0" indent="0">
              <a:buNone/>
            </a:pPr>
            <a:endParaRPr lang="de-DE" dirty="0"/>
          </a:p>
          <a:p>
            <a:pPr marL="0" indent="0">
              <a:buNone/>
            </a:pPr>
            <a:r>
              <a:rPr lang="de-DE" i="1" dirty="0"/>
              <a:t>Ma </a:t>
            </a:r>
            <a:r>
              <a:rPr lang="de-DE" i="1" dirty="0" err="1"/>
              <a:t>come </a:t>
            </a:r>
            <a:r>
              <a:rPr lang="de-DE" i="1" dirty="0" err="1"/>
              <a:t>fanno</a:t>
            </a:r>
            <a:r>
              <a:rPr lang="de-DE" i="1" dirty="0" err="1"/>
              <a:t> a sapere</a:t>
            </a:r>
            <a:r>
              <a:rPr lang="de-DE" i="1" dirty="0" err="1"/>
              <a:t> qualcosa</a:t>
            </a:r>
            <a:r>
              <a:rPr lang="de-DE" i="1" dirty="0" err="1"/>
              <a:t> </a:t>
            </a:r>
            <a:r>
              <a:rPr lang="de-DE" i="1" dirty="0" err="1"/>
              <a:t>sulla</a:t>
            </a:r>
            <a:r>
              <a:rPr lang="de-DE" i="1" dirty="0" err="1"/>
              <a:t> personalità </a:t>
            </a:r>
            <a:r>
              <a:rPr lang="de-DE" i="1" dirty="0" err="1"/>
              <a:t>di qualcuno</a:t>
            </a:r>
            <a:r>
              <a:rPr lang="de-DE" i="1" dirty="0"/>
              <a:t>?</a:t>
            </a:r>
          </a:p>
        </p:txBody>
      </p:sp>
      <p:sp>
        <p:nvSpPr>
          <p:cNvPr id="5" name="Titel 4">
            <a:extLst>
              <a:ext uri="{FF2B5EF4-FFF2-40B4-BE49-F238E27FC236}">
                <a16:creationId xmlns:a16="http://schemas.microsoft.com/office/drawing/2014/main" id="{BC145F19-C84E-59C0-77F9-4651D19CCC80}"/>
              </a:ext>
            </a:extLst>
          </p:cNvPr>
          <p:cNvSpPr>
            <a:spLocks noGrp="1"/>
          </p:cNvSpPr>
          <p:nvPr>
            <p:ph type="title"/>
          </p:nvPr>
        </p:nvSpPr>
        <p:spPr/>
        <p:txBody>
          <a:bodyPr/>
          <a:lstStyle/>
          <a:p>
            <a:endParaRPr lang="de-DE"/>
          </a:p>
        </p:txBody>
      </p:sp>
      <p:sp>
        <p:nvSpPr>
          <p:cNvPr id="2" name="Foliennummernplatzhalter 1">
            <a:extLst>
              <a:ext uri="{FF2B5EF4-FFF2-40B4-BE49-F238E27FC236}">
                <a16:creationId xmlns:a16="http://schemas.microsoft.com/office/drawing/2014/main" id="{9F3A541C-3979-1F17-90D2-15CD4A800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068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de-DE" dirty="0"/>
              <a:t>Il futuro</a:t>
            </a:r>
            <a:endParaRPr lang="nb-NO" dirty="0"/>
          </a:p>
        </p:txBody>
      </p:sp>
      <p:pic>
        <p:nvPicPr>
          <p:cNvPr id="5" name="Grafik 4">
            <a:extLst>
              <a:ext uri="{FF2B5EF4-FFF2-40B4-BE49-F238E27FC236}">
                <a16:creationId xmlns:a16="http://schemas.microsoft.com/office/drawing/2014/main" id="{45104A21-6413-41FF-BDB8-A4599B229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75908"/>
            <a:ext cx="5181600" cy="2650772"/>
          </a:xfrm>
          <a:prstGeom prst="rect">
            <a:avLst/>
          </a:prstGeom>
          <a:noFill/>
        </p:spPr>
      </p:pic>
      <p:sp>
        <p:nvSpPr>
          <p:cNvPr id="3" name="Plassholder for innhold 2"/>
          <p:cNvSpPr>
            <a:spLocks noGrp="1"/>
          </p:cNvSpPr>
          <p:nvPr>
            <p:ph sz="half" idx="2"/>
          </p:nvPr>
        </p:nvSpPr>
        <p:spPr>
          <a:xfrm>
            <a:off x="6172200" y="1825625"/>
            <a:ext cx="5181600" cy="4351338"/>
          </a:xfrm>
        </p:spPr>
        <p:txBody>
          <a:bodyPr>
            <a:normAutofit/>
          </a:bodyPr>
          <a:lstStyle/>
          <a:p>
            <a:pPr>
              <a:lnSpc>
                <a:spcPct val="90000"/>
              </a:lnSpc>
            </a:pPr>
            <a:r>
              <a:rPr lang="de-DE" dirty="0" err="1"/>
              <a:t> </a:t>
            </a:r>
            <a:r>
              <a:rPr lang="de-DE" dirty="0" err="1"/>
              <a:t>semi-automatizzato </a:t>
            </a:r>
            <a:r>
              <a:rPr lang="de-DE" dirty="0" err="1"/>
              <a:t>che analizza</a:t>
            </a:r>
            <a:r>
              <a:rPr lang="de-DE" dirty="0" err="1"/>
              <a:t> strumenti</a:t>
            </a:r>
            <a:r>
              <a:rPr lang="de-DE" dirty="0" err="1"/>
              <a:t> stabilisce</a:t>
            </a:r>
            <a:r>
              <a:rPr lang="de-DE" dirty="0" err="1"/>
              <a:t> profili</a:t>
            </a:r>
            <a:r>
              <a:rPr lang="de-DE" dirty="0" err="1"/>
              <a:t> di</a:t>
            </a:r>
            <a:r>
              <a:rPr lang="de-DE" dirty="0" err="1"/>
              <a:t> </a:t>
            </a:r>
            <a:r>
              <a:rPr lang="de-DE" dirty="0" err="1"/>
              <a:t>pluridentità</a:t>
            </a:r>
            <a:r>
              <a:rPr lang="de-DE" dirty="0"/>
              <a:t> digitali degli esseri umani </a:t>
            </a:r>
            <a:r>
              <a:rPr lang="de-DE" dirty="0"/>
              <a:t>(personalità digitali multiple) tramite </a:t>
            </a:r>
            <a:r>
              <a:rPr lang="de-DE" dirty="0" err="1"/>
              <a:t>la raccolta</a:t>
            </a:r>
            <a:r>
              <a:rPr lang="de-DE" dirty="0"/>
              <a:t>, </a:t>
            </a:r>
            <a:r>
              <a:rPr lang="de-DE" dirty="0" err="1"/>
              <a:t>la combinazione </a:t>
            </a:r>
            <a:r>
              <a:rPr lang="de-DE" dirty="0"/>
              <a:t>e </a:t>
            </a:r>
            <a:r>
              <a:rPr lang="de-DE" dirty="0" err="1"/>
              <a:t>quindi</a:t>
            </a:r>
            <a:r>
              <a:rPr lang="de-DE" dirty="0" err="1"/>
              <a:t> generazione</a:t>
            </a:r>
            <a:r>
              <a:rPr lang="de-DE" dirty="0" err="1"/>
              <a:t> di</a:t>
            </a:r>
            <a:r>
              <a:rPr lang="de-DE" dirty="0" err="1"/>
              <a:t> sovraesposizioni</a:t>
            </a:r>
            <a:r>
              <a:rPr lang="de-DE" dirty="0"/>
              <a:t>.</a:t>
            </a:r>
            <a:endParaRPr lang="de-DE"/>
          </a:p>
          <a:p>
            <a:pPr>
              <a:lnSpc>
                <a:spcPct val="90000"/>
              </a:lnSpc>
            </a:pPr>
            <a:r>
              <a:rPr lang="de-DE" dirty="0" err="1"/>
              <a:t>Le informazioni </a:t>
            </a:r>
            <a:r>
              <a:rPr lang="de-DE" dirty="0" err="1"/>
              <a:t>emergenti</a:t>
            </a:r>
            <a:r>
              <a:rPr lang="de-DE" dirty="0" err="1"/>
              <a:t> </a:t>
            </a:r>
            <a:r>
              <a:rPr lang="de-DE" dirty="0" err="1"/>
              <a:t> consentono</a:t>
            </a:r>
            <a:r>
              <a:rPr lang="de-DE" dirty="0" err="1"/>
              <a:t> per</a:t>
            </a:r>
            <a:r>
              <a:rPr lang="de-DE" dirty="0" err="1"/>
              <a:t> un miglioramento</a:t>
            </a:r>
            <a:r>
              <a:rPr lang="de-DE" dirty="0" err="1"/>
              <a:t> accurato</a:t>
            </a:r>
            <a:r>
              <a:rPr lang="de-DE" dirty="0" err="1"/>
              <a:t> della personalità</a:t>
            </a:r>
            <a:r>
              <a:rPr lang="de-DE" dirty="0" err="1"/>
              <a:t> profilazione</a:t>
            </a:r>
            <a:r>
              <a:rPr lang="de-DE" dirty="0" err="1"/>
              <a:t> consentendo</a:t>
            </a:r>
            <a:r>
              <a:rPr lang="de-DE" dirty="0" err="1"/>
              <a:t> </a:t>
            </a:r>
            <a:r>
              <a:rPr lang="de-DE" dirty="0" err="1"/>
              <a:t>l'ottimizzazione</a:t>
            </a:r>
            <a:r>
              <a:rPr lang="de-DE" dirty="0" err="1"/>
              <a:t> </a:t>
            </a:r>
            <a:r>
              <a:rPr lang="de-DE" dirty="0" err="1"/>
              <a:t> </a:t>
            </a:r>
            <a:r>
              <a:rPr lang="de-DE" dirty="0" err="1"/>
              <a:t>di</a:t>
            </a:r>
            <a:r>
              <a:rPr lang="de-DE" dirty="0" err="1"/>
              <a:t> </a:t>
            </a:r>
            <a:r>
              <a:rPr lang="de-DE" dirty="0" err="1"/>
              <a:t>attacchi</a:t>
            </a:r>
            <a:r>
              <a:rPr lang="de-DE" dirty="0"/>
              <a:t> di spear-phishing</a:t>
            </a:r>
            <a:r>
              <a:rPr lang="de-DE" dirty="0"/>
              <a:t>.</a:t>
            </a:r>
            <a:endParaRPr lang="de-DE"/>
          </a:p>
          <a:p>
            <a:pPr>
              <a:lnSpc>
                <a:spcPct val="90000"/>
              </a:lnSpc>
            </a:pPr>
            <a:r>
              <a:rPr lang="de-DE" dirty="0"/>
              <a:t>La </a:t>
            </a:r>
            <a:r>
              <a:rPr lang="de-DE" dirty="0" err="1"/>
              <a:t>combinazione </a:t>
            </a:r>
            <a:r>
              <a:rPr lang="de-DE" dirty="0"/>
              <a:t>e </a:t>
            </a:r>
            <a:r>
              <a:rPr lang="de-DE" dirty="0" err="1"/>
              <a:t>il progressivo</a:t>
            </a:r>
            <a:r>
              <a:rPr lang="de-DE" dirty="0" err="1"/>
              <a:t> automatization</a:t>
            </a:r>
            <a:r>
              <a:rPr lang="de-DE" dirty="0" err="1"/>
              <a:t> di</a:t>
            </a:r>
            <a:r>
              <a:rPr lang="de-DE" dirty="0" err="1"/>
              <a:t> personality</a:t>
            </a:r>
            <a:r>
              <a:rPr lang="de-DE" dirty="0" err="1"/>
              <a:t> profiling </a:t>
            </a:r>
            <a:r>
              <a:rPr lang="de-DE" dirty="0"/>
              <a:t>e </a:t>
            </a:r>
            <a:r>
              <a:rPr lang="de-DE" dirty="0" err="1"/>
              <a:t>tecniche</a:t>
            </a:r>
            <a:r>
              <a:rPr lang="de-DE" dirty="0"/>
              <a:t> OSINT</a:t>
            </a:r>
            <a:r>
              <a:rPr lang="de-DE" dirty="0" err="1"/>
              <a:t> possono</a:t>
            </a:r>
            <a:r>
              <a:rPr lang="de-DE" dirty="0" err="1"/>
              <a:t> </a:t>
            </a:r>
            <a:r>
              <a:rPr lang="de-DE" dirty="0" err="1"/>
              <a:t>consentire</a:t>
            </a:r>
            <a:r>
              <a:rPr lang="de-DE" dirty="0" err="1"/>
              <a:t> </a:t>
            </a:r>
            <a:r>
              <a:rPr lang="de-DE" dirty="0" err="1"/>
              <a:t>per</a:t>
            </a:r>
            <a:r>
              <a:rPr lang="de-DE" dirty="0" err="1"/>
              <a:t> altamente</a:t>
            </a:r>
            <a:r>
              <a:rPr lang="de-DE" dirty="0" err="1"/>
              <a:t> automatizzate </a:t>
            </a:r>
            <a:r>
              <a:rPr lang="de-DE" dirty="0" err="1"/>
              <a:t>campagne </a:t>
            </a:r>
            <a:r>
              <a:rPr lang="de-DE" dirty="0" err="1"/>
              <a:t>di </a:t>
            </a:r>
            <a:r>
              <a:rPr lang="de-DE" dirty="0"/>
              <a:t>"</a:t>
            </a:r>
            <a:r>
              <a:rPr lang="de-DE" dirty="0" err="1"/>
              <a:t> </a:t>
            </a:r>
            <a:r>
              <a:rPr lang="de-DE" dirty="0" err="1"/>
              <a:t>spear</a:t>
            </a:r>
            <a:r>
              <a:rPr lang="de-DE" dirty="0" err="1"/>
              <a:t> </a:t>
            </a:r>
            <a:r>
              <a:rPr lang="de-DE" dirty="0"/>
              <a:t>phishing"</a:t>
            </a:r>
            <a:r>
              <a:rPr lang="de-DE" dirty="0" err="1"/>
              <a:t> con</a:t>
            </a:r>
            <a:r>
              <a:rPr lang="de-DE" dirty="0" err="1"/>
              <a:t> aumentati</a:t>
            </a:r>
            <a:r>
              <a:rPr lang="de-DE" dirty="0" err="1"/>
              <a:t> hit</a:t>
            </a:r>
            <a:r>
              <a:rPr lang="de-DE" dirty="0" err="1"/>
              <a:t> tassi</a:t>
            </a:r>
            <a:r>
              <a:rPr lang="de-DE" dirty="0"/>
              <a:t>.</a:t>
            </a:r>
            <a:endParaRPr lang="de-DE"/>
          </a:p>
          <a:p>
            <a:pPr>
              <a:lnSpc>
                <a:spcPct val="90000"/>
              </a:lnSpc>
            </a:pPr>
            <a:endParaRPr lang="nb-NO"/>
          </a:p>
        </p:txBody>
      </p:sp>
      <p:sp>
        <p:nvSpPr>
          <p:cNvPr id="10" name="Footer Placeholder 4">
            <a:extLst>
              <a:ext uri="{FF2B5EF4-FFF2-40B4-BE49-F238E27FC236}">
                <a16:creationId xmlns:a16="http://schemas.microsoft.com/office/drawing/2014/main" id="{54810526-AA6C-F1EB-C89A-42611AB28299}"/>
              </a:ext>
            </a:extLst>
          </p:cNvPr>
          <p:cNvSpPr>
            <a:spLocks noGrp="1"/>
          </p:cNvSpPr>
          <p:nvPr>
            <p:ph type="ftr" sz="quarter" idx="11"/>
          </p:nvPr>
        </p:nvSpPr>
        <p:spPr>
          <a:xfrm>
            <a:off x="643051" y="6221324"/>
            <a:ext cx="6818262" cy="365125"/>
          </a:xfrm>
        </p:spPr>
        <p:txBody>
          <a:bodyPr/>
          <a:lstStyle/>
          <a:p>
            <a:endParaRPr lang="nb-NO"/>
          </a:p>
        </p:txBody>
      </p:sp>
      <p:sp>
        <p:nvSpPr>
          <p:cNvPr id="4" name="Foliennummernplatzhalter 3">
            <a:extLst>
              <a:ext uri="{FF2B5EF4-FFF2-40B4-BE49-F238E27FC236}">
                <a16:creationId xmlns:a16="http://schemas.microsoft.com/office/drawing/2014/main" id="{1EBFF353-9299-3306-F62A-ACA6925BD192}"/>
              </a:ext>
            </a:extLst>
          </p:cNvPr>
          <p:cNvSpPr>
            <a:spLocks noGrp="1"/>
          </p:cNvSpPr>
          <p:nvPr>
            <p:ph type="sldNum" sz="quarter" idx="12"/>
          </p:nvPr>
        </p:nvSpPr>
        <p:spPr>
          <a:xfrm>
            <a:off x="10930596" y="6221324"/>
            <a:ext cx="617912"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79D199B6-069C-4494-B074-391AD1ED88E0}" type="slidenum">
              <a:rPr kumimoji="0" lang="de-DE" b="0" i="0" u="none" strike="noStrike" kern="1200" cap="none" spc="0" normalizeH="0" baseline="0" noProof="0" smtClean="0">
                <a:ln>
                  <a:noFill/>
                </a:ln>
                <a:effectLst/>
                <a:uLnTx/>
                <a:uFillTx/>
              </a:rPr>
              <a:t>98</a:t>
            </a:fld>
            <a:endParaRPr kumimoji="0" lang="de-DE"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4120743008"/>
      </p:ext>
    </p:extLst>
  </p:cSld>
  <p:clrMapOvr>
    <a:masterClrMapping/>
  </p:clrMapOvr>
</p:sld>
</file>

<file path=ppt/slides/slide9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8600" y="408274"/>
            <a:ext cx="11484429" cy="928329"/>
          </a:xfrm>
        </p:spPr>
        <p:txBody>
          <a:bodyPr>
            <a:noAutofit/>
          </a:bodyPr>
          <a:lstStyle/>
          <a:p>
            <a:r>
              <a:rPr lang="de-DE" sz="4800" dirty="0" err="1"/>
              <a:t>Personalità</a:t>
            </a:r>
            <a:r>
              <a:rPr lang="de-DE" sz="4800" dirty="0"/>
              <a:t>, </a:t>
            </a:r>
            <a:r>
              <a:rPr lang="de-DE" sz="4800" dirty="0" err="1"/>
              <a:t>social </a:t>
            </a:r>
            <a:r>
              <a:rPr lang="de-DE" sz="4800" dirty="0"/>
              <a:t>network e </a:t>
            </a:r>
            <a:r>
              <a:rPr lang="de-DE" sz="4800" dirty="0"/>
              <a:t>il</a:t>
            </a:r>
            <a:r>
              <a:rPr lang="de-DE" sz="4800" dirty="0" err="1"/>
              <a:t> loro </a:t>
            </a:r>
            <a:r>
              <a:rPr lang="de-DE" sz="4800" dirty="0"/>
              <a:t>potenziale </a:t>
            </a:r>
            <a:r>
              <a:rPr lang="de-DE" sz="4800" dirty="0" err="1"/>
              <a:t>di ingegneria </a:t>
            </a:r>
            <a:r>
              <a:rPr lang="de-DE" sz="4800" dirty="0" err="1"/>
              <a:t>sociale</a:t>
            </a:r>
            <a:r>
              <a:rPr lang="de-DE" sz="4800" dirty="0" err="1"/>
              <a:t> social</a:t>
            </a:r>
            <a:r>
              <a:rPr lang="de-DE" sz="4800" dirty="0" err="1"/>
              <a:t> </a:t>
            </a:r>
            <a:endParaRPr lang="nb-NO" sz="4800" dirty="0"/>
          </a:p>
        </p:txBody>
      </p:sp>
      <p:sp>
        <p:nvSpPr>
          <p:cNvPr id="3" name="Plassholder for innhold 2"/>
          <p:cNvSpPr>
            <a:spLocks noGrp="1"/>
          </p:cNvSpPr>
          <p:nvPr>
            <p:ph idx="1"/>
          </p:nvPr>
        </p:nvSpPr>
        <p:spPr>
          <a:xfrm>
            <a:off x="577900" y="1723470"/>
            <a:ext cx="6177429" cy="3983066"/>
          </a:xfrm>
        </p:spPr>
        <p:txBody>
          <a:bodyPr>
            <a:normAutofit/>
          </a:bodyPr>
          <a:lstStyle/>
          <a:p>
            <a:pPr marL="0" indent="0">
              <a:buNone/>
            </a:pPr>
            <a:r>
              <a:rPr lang="de-DE" dirty="0" err="1"/>
              <a:t>Applicando </a:t>
            </a:r>
            <a:r>
              <a:rPr lang="de-DE" dirty="0" err="1"/>
              <a:t>i metodi</a:t>
            </a:r>
            <a:r>
              <a:rPr lang="de-DE" dirty="0"/>
              <a:t> OSINT</a:t>
            </a:r>
            <a:r>
              <a:rPr lang="de-DE" dirty="0" err="1"/>
              <a:t> </a:t>
            </a:r>
            <a:r>
              <a:rPr lang="de-DE" dirty="0" err="1"/>
              <a:t>all'</a:t>
            </a:r>
            <a:r>
              <a:rPr lang="de-DE" dirty="0" err="1"/>
              <a:t> </a:t>
            </a:r>
            <a:r>
              <a:rPr lang="de-DE" dirty="0" err="1"/>
              <a:t>,</a:t>
            </a:r>
            <a:r>
              <a:rPr lang="de-DE" dirty="0" err="1"/>
              <a:t> combinare </a:t>
            </a:r>
            <a:r>
              <a:rPr lang="de-DE" dirty="0" err="1"/>
              <a:t>le identità</a:t>
            </a:r>
            <a:r>
              <a:rPr lang="de-DE" dirty="0"/>
              <a:t> digitali </a:t>
            </a:r>
            <a:r>
              <a:rPr lang="de-DE" dirty="0"/>
              <a:t>(</a:t>
            </a:r>
            <a:r>
              <a:rPr lang="de-DE" dirty="0"/>
              <a:t>"pluridentità") </a:t>
            </a:r>
            <a:r>
              <a:rPr lang="de-DE" dirty="0" err="1"/>
              <a:t>per</a:t>
            </a:r>
            <a:r>
              <a:rPr lang="de-DE" dirty="0" err="1"/>
              <a:t> generare</a:t>
            </a:r>
            <a:r>
              <a:rPr lang="de-DE" dirty="0" err="1"/>
              <a:t> </a:t>
            </a:r>
            <a:r>
              <a:rPr lang="de-DE" dirty="0" err="1"/>
              <a:t>un sistema </a:t>
            </a:r>
            <a:r>
              <a:rPr lang="de-DE" dirty="0" err="1"/>
              <a:t>emergente</a:t>
            </a:r>
            <a:r>
              <a:rPr lang="de-DE" dirty="0" err="1"/>
              <a:t> </a:t>
            </a:r>
            <a:r>
              <a:rPr lang="de-DE" dirty="0" err="1"/>
              <a:t> con caratteristiche</a:t>
            </a:r>
            <a:r>
              <a:rPr lang="de-DE" dirty="0" err="1"/>
              <a:t> che indicano</a:t>
            </a:r>
            <a:r>
              <a:rPr lang="de-DE" dirty="0" err="1"/>
              <a:t> una sovraesposizione</a:t>
            </a:r>
            <a:r>
              <a:rPr lang="de-DE" dirty="0"/>
              <a:t>.</a:t>
            </a:r>
          </a:p>
          <a:p>
            <a:pPr lvl="1" indent="-342900">
              <a:buFont typeface="+mj-lt"/>
              <a:buAutoNum type="arabicPeriod"/>
            </a:pPr>
            <a:r>
              <a:rPr lang="de-DE" dirty="0" err="1"/>
              <a:t>Raccogliere</a:t>
            </a:r>
            <a:r>
              <a:rPr lang="de-DE" dirty="0" err="1"/>
              <a:t> </a:t>
            </a:r>
            <a:r>
              <a:rPr lang="de-DE" dirty="0" err="1"/>
              <a:t>dati </a:t>
            </a:r>
            <a:r>
              <a:rPr lang="de-DE" dirty="0" err="1"/>
              <a:t>disponibili</a:t>
            </a:r>
            <a:r>
              <a:rPr lang="de-DE" dirty="0" err="1"/>
              <a:t> </a:t>
            </a:r>
            <a:r>
              <a:rPr lang="de-DE" dirty="0"/>
              <a:t>(</a:t>
            </a:r>
            <a:r>
              <a:rPr lang="de-DE" dirty="0" err="1"/>
              <a:t>strumenti</a:t>
            </a:r>
            <a:r>
              <a:rPr lang="de-DE" dirty="0"/>
              <a:t> OSINT classici</a:t>
            </a:r>
            <a:r>
              <a:rPr lang="de-DE" dirty="0"/>
              <a:t>) e </a:t>
            </a:r>
            <a:r>
              <a:rPr lang="de-DE" dirty="0" err="1"/>
              <a:t>attacchi</a:t>
            </a:r>
            <a:r>
              <a:rPr lang="de-DE" dirty="0"/>
              <a:t> SE</a:t>
            </a:r>
            <a:r>
              <a:rPr lang="de-DE" dirty="0" err="1"/>
              <a:t> framework</a:t>
            </a:r>
            <a:r>
              <a:rPr lang="de-DE" dirty="0"/>
              <a:t>.</a:t>
            </a:r>
          </a:p>
          <a:p>
            <a:pPr lvl="1" indent="-342900">
              <a:buFont typeface="+mj-lt"/>
              <a:buAutoNum type="arabicPeriod"/>
            </a:pPr>
            <a:r>
              <a:rPr lang="de-DE" dirty="0"/>
              <a:t>Combina e </a:t>
            </a:r>
            <a:r>
              <a:rPr lang="de-DE" dirty="0" err="1"/>
              <a:t>genera </a:t>
            </a:r>
            <a:r>
              <a:rPr lang="de-DE" dirty="0" err="1"/>
              <a:t>nuovi </a:t>
            </a:r>
            <a:r>
              <a:rPr lang="de-DE" dirty="0" err="1"/>
              <a:t>dati</a:t>
            </a:r>
            <a:r>
              <a:rPr lang="de-DE" dirty="0" err="1"/>
              <a:t> </a:t>
            </a:r>
            <a:r>
              <a:rPr lang="de-DE" dirty="0" err="1"/>
              <a:t> </a:t>
            </a:r>
            <a:r>
              <a:rPr lang="de-DE" dirty="0"/>
              <a:t>(super </a:t>
            </a:r>
            <a:r>
              <a:rPr lang="de-DE" dirty="0" err="1"/>
              <a:t>identità</a:t>
            </a:r>
            <a:r>
              <a:rPr lang="de-DE" dirty="0"/>
              <a:t>)</a:t>
            </a:r>
          </a:p>
          <a:p>
            <a:pPr lvl="1" indent="-342900">
              <a:buFont typeface="+mj-lt"/>
              <a:buAutoNum type="arabicPeriod"/>
            </a:pPr>
            <a:r>
              <a:rPr lang="de-DE" dirty="0"/>
              <a:t>Analizzare </a:t>
            </a:r>
            <a:r>
              <a:rPr lang="de-DE" dirty="0" err="1"/>
              <a:t>le vulnerabilità </a:t>
            </a:r>
            <a:r>
              <a:rPr lang="de-DE" dirty="0"/>
              <a:t>(ad esempio</a:t>
            </a:r>
            <a:r>
              <a:rPr lang="de-DE" dirty="0" err="1"/>
              <a:t>, verifiche i </a:t>
            </a:r>
            <a:r>
              <a:rPr lang="de-DE" dirty="0" err="1"/>
              <a:t>basate sulle conoscenze</a:t>
            </a:r>
            <a:r>
              <a:rPr lang="de-DE" dirty="0"/>
              <a:t>, </a:t>
            </a:r>
            <a:r>
              <a:rPr lang="de-DE" dirty="0" err="1"/>
              <a:t>false consegne </a:t>
            </a:r>
            <a:r>
              <a:rPr lang="de-DE" dirty="0" err="1"/>
              <a:t>i, phishing</a:t>
            </a:r>
            <a:r>
              <a:rPr lang="de-DE" dirty="0" err="1"/>
              <a:t> ecc</a:t>
            </a:r>
            <a:r>
              <a:rPr lang="de-DE" dirty="0"/>
              <a:t>.</a:t>
            </a:r>
            <a:br>
              <a:rPr lang="de-DE" dirty="0"/>
            </a:br>
            <a:endParaRPr lang="de-DE" dirty="0"/>
          </a:p>
          <a:p>
            <a:endParaRPr lang="nb-NO" dirty="0"/>
          </a:p>
        </p:txBody>
      </p:sp>
      <p:pic>
        <p:nvPicPr>
          <p:cNvPr id="4" name="Bilde 3"/>
          <p:cNvPicPr>
            <a:picLocks noChangeAspect="1"/>
          </p:cNvPicPr>
          <p:nvPr/>
        </p:nvPicPr>
        <p:blipFill>
          <a:blip r:embed="rId4"/>
          <a:stretch>
            <a:fillRect/>
          </a:stretch>
        </p:blipFill>
        <p:spPr>
          <a:xfrm>
            <a:off x="6755330" y="1723470"/>
            <a:ext cx="3719976" cy="3983066"/>
          </a:xfrm>
          <a:prstGeom prst="rect">
            <a:avLst/>
          </a:prstGeom>
        </p:spPr>
      </p:pic>
      <p:sp>
        <p:nvSpPr>
          <p:cNvPr id="5" name="TekstSylinder 4"/>
          <p:cNvSpPr txBox="1"/>
          <p:nvPr/>
        </p:nvSpPr>
        <p:spPr>
          <a:xfrm>
            <a:off x="9285238" y="6269884"/>
            <a:ext cx="119006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Olivero </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(2020)</a:t>
            </a:r>
            <a:endPar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418886DF-6B93-2790-D984-DD0D31773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199B6-069C-4494-B074-391AD1ED88E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35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10.xml><?xml version="1.0" encoding="utf-8"?>
<p:tagLst xmlns:a="http://schemas.openxmlformats.org/drawingml/2006/main" xmlns:r="http://schemas.openxmlformats.org/officeDocument/2006/relationships" xmlns:p="http://schemas.openxmlformats.org/presentationml/2006/main">
  <p:tag name="TIMING" val="|6.3|2.7|36.9|29.3"/>
</p:tagLst>
</file>

<file path=ppt/tags/tag11.xml><?xml version="1.0" encoding="utf-8"?>
<p:tagLst xmlns:a="http://schemas.openxmlformats.org/drawingml/2006/main" xmlns:r="http://schemas.openxmlformats.org/officeDocument/2006/relationships" xmlns:p="http://schemas.openxmlformats.org/presentationml/2006/main">
  <p:tag name="TIMING" val="|6.4|19|1.6|9.7|12|19.4"/>
</p:tagLst>
</file>

<file path=ppt/tags/tag12.xml><?xml version="1.0" encoding="utf-8"?>
<p:tagLst xmlns:a="http://schemas.openxmlformats.org/drawingml/2006/main" xmlns:r="http://schemas.openxmlformats.org/officeDocument/2006/relationships" xmlns:p="http://schemas.openxmlformats.org/presentationml/2006/main">
  <p:tag name="TIMING" val="|7.5|8.7|49.8|29.9|5.5|8.3|8.9"/>
</p:tagLst>
</file>

<file path=ppt/tags/tag13.xml><?xml version="1.0" encoding="utf-8"?>
<p:tagLst xmlns:a="http://schemas.openxmlformats.org/drawingml/2006/main" xmlns:r="http://schemas.openxmlformats.org/officeDocument/2006/relationships" xmlns:p="http://schemas.openxmlformats.org/presentationml/2006/main">
  <p:tag name="TIMING" val="|0.6|30.5|16.5|31.4"/>
</p:tagLst>
</file>

<file path=ppt/tags/tag14.xml><?xml version="1.0" encoding="utf-8"?>
<p:tagLst xmlns:a="http://schemas.openxmlformats.org/drawingml/2006/main" xmlns:r="http://schemas.openxmlformats.org/officeDocument/2006/relationships" xmlns:p="http://schemas.openxmlformats.org/presentationml/2006/main">
  <p:tag name="TIMING" val="|2.3|18.5|1.3|3.4|12.3"/>
</p:tagLst>
</file>

<file path=ppt/tags/tag15.xml><?xml version="1.0" encoding="utf-8"?>
<p:tagLst xmlns:a="http://schemas.openxmlformats.org/drawingml/2006/main" xmlns:r="http://schemas.openxmlformats.org/officeDocument/2006/relationships" xmlns:p="http://schemas.openxmlformats.org/presentationml/2006/main">
  <p:tag name="TIMING" val="|61.2|2.8"/>
</p:tagLst>
</file>

<file path=ppt/tags/tag16.xml><?xml version="1.0" encoding="utf-8"?>
<p:tagLst xmlns:a="http://schemas.openxmlformats.org/drawingml/2006/main" xmlns:r="http://schemas.openxmlformats.org/officeDocument/2006/relationships" xmlns:p="http://schemas.openxmlformats.org/presentationml/2006/main">
  <p:tag name="TIMING" val="|200.8"/>
</p:tagLst>
</file>

<file path=ppt/tags/tag17.xml><?xml version="1.0" encoding="utf-8"?>
<p:tagLst xmlns:a="http://schemas.openxmlformats.org/drawingml/2006/main" xmlns:r="http://schemas.openxmlformats.org/officeDocument/2006/relationships" xmlns:p="http://schemas.openxmlformats.org/presentationml/2006/main">
  <p:tag name="TIMING" val="|38.8|23.6"/>
</p:tagLst>
</file>

<file path=ppt/tags/tag18.xml><?xml version="1.0" encoding="utf-8"?>
<p:tagLst xmlns:a="http://schemas.openxmlformats.org/drawingml/2006/main" xmlns:r="http://schemas.openxmlformats.org/officeDocument/2006/relationships" xmlns:p="http://schemas.openxmlformats.org/presentationml/2006/main">
  <p:tag name="TIMING" val="|23.9|14.4|17.9|32.7"/>
</p:tagLst>
</file>

<file path=ppt/tags/tag19.xml><?xml version="1.0" encoding="utf-8"?>
<p:tagLst xmlns:a="http://schemas.openxmlformats.org/drawingml/2006/main" xmlns:r="http://schemas.openxmlformats.org/officeDocument/2006/relationships" xmlns:p="http://schemas.openxmlformats.org/presentationml/2006/main">
  <p:tag name="TIMING" val="|16.9|22.5"/>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20.xml><?xml version="1.0" encoding="utf-8"?>
<p:tagLst xmlns:a="http://schemas.openxmlformats.org/drawingml/2006/main" xmlns:r="http://schemas.openxmlformats.org/officeDocument/2006/relationships" xmlns:p="http://schemas.openxmlformats.org/presentationml/2006/main">
  <p:tag name="TIMING" val="|2.4|8.4|18.1"/>
</p:tagLst>
</file>

<file path=ppt/tags/tag21.xml><?xml version="1.0" encoding="utf-8"?>
<p:tagLst xmlns:a="http://schemas.openxmlformats.org/drawingml/2006/main" xmlns:r="http://schemas.openxmlformats.org/officeDocument/2006/relationships" xmlns:p="http://schemas.openxmlformats.org/presentationml/2006/main">
  <p:tag name="TIMING" val="|4.2|17.6|9.4"/>
</p:tagLst>
</file>

<file path=ppt/tags/tag22.xml><?xml version="1.0" encoding="utf-8"?>
<p:tagLst xmlns:a="http://schemas.openxmlformats.org/drawingml/2006/main" xmlns:r="http://schemas.openxmlformats.org/officeDocument/2006/relationships" xmlns:p="http://schemas.openxmlformats.org/presentationml/2006/main">
  <p:tag name="TIMING" val="|10.7|94.4"/>
</p:tagLst>
</file>

<file path=ppt/tags/tag23.xml><?xml version="1.0" encoding="utf-8"?>
<p:tagLst xmlns:a="http://schemas.openxmlformats.org/drawingml/2006/main" xmlns:r="http://schemas.openxmlformats.org/officeDocument/2006/relationships" xmlns:p="http://schemas.openxmlformats.org/presentationml/2006/main">
  <p:tag name="TIMING" val="|88.9|0.7|3.4|3|3.5|6"/>
</p:tagLst>
</file>

<file path=ppt/tags/tag24.xml><?xml version="1.0" encoding="utf-8"?>
<p:tagLst xmlns:a="http://schemas.openxmlformats.org/drawingml/2006/main" xmlns:r="http://schemas.openxmlformats.org/officeDocument/2006/relationships" xmlns:p="http://schemas.openxmlformats.org/presentationml/2006/main">
  <p:tag name="TIMING" val="|4.7|29.8|16.5|9.2|21.3|24.4"/>
</p:tagLst>
</file>

<file path=ppt/tags/tag25.xml><?xml version="1.0" encoding="utf-8"?>
<p:tagLst xmlns:a="http://schemas.openxmlformats.org/drawingml/2006/main" xmlns:r="http://schemas.openxmlformats.org/officeDocument/2006/relationships" xmlns:p="http://schemas.openxmlformats.org/presentationml/2006/main">
  <p:tag name="TIMING" val="|6.9|61|22.4|26.1"/>
</p:tagLst>
</file>

<file path=ppt/tags/tag26.xml><?xml version="1.0" encoding="utf-8"?>
<p:tagLst xmlns:a="http://schemas.openxmlformats.org/drawingml/2006/main" xmlns:r="http://schemas.openxmlformats.org/officeDocument/2006/relationships" xmlns:p="http://schemas.openxmlformats.org/presentationml/2006/main">
  <p:tag name="TIMING" val="|4.1|30.1|50.3|53.5"/>
</p:tagLst>
</file>

<file path=ppt/tags/tag27.xml><?xml version="1.0" encoding="utf-8"?>
<p:tagLst xmlns:a="http://schemas.openxmlformats.org/drawingml/2006/main" xmlns:r="http://schemas.openxmlformats.org/officeDocument/2006/relationships" xmlns:p="http://schemas.openxmlformats.org/presentationml/2006/main">
  <p:tag name="TIMING" val="|1.8|11.6|18.7"/>
</p:tagLst>
</file>

<file path=ppt/tags/tag28.xml><?xml version="1.0" encoding="utf-8"?>
<p:tagLst xmlns:a="http://schemas.openxmlformats.org/drawingml/2006/main" xmlns:r="http://schemas.openxmlformats.org/officeDocument/2006/relationships" xmlns:p="http://schemas.openxmlformats.org/presentationml/2006/main">
  <p:tag name="TIMING" val="|4.9|26.6"/>
</p:tagLst>
</file>

<file path=ppt/tags/tag29.xml><?xml version="1.0" encoding="utf-8"?>
<p:tagLst xmlns:a="http://schemas.openxmlformats.org/drawingml/2006/main" xmlns:r="http://schemas.openxmlformats.org/officeDocument/2006/relationships" xmlns:p="http://schemas.openxmlformats.org/presentationml/2006/main">
  <p:tag name="TIMING" val="|0.8|23"/>
</p:tagLst>
</file>

<file path=ppt/tags/tag3.xml><?xml version="1.0" encoding="utf-8"?>
<p:tagLst xmlns:a="http://schemas.openxmlformats.org/drawingml/2006/main" xmlns:r="http://schemas.openxmlformats.org/officeDocument/2006/relationships" xmlns:p="http://schemas.openxmlformats.org/presentationml/2006/main">
  <p:tag name="TIMING" val="|1.1|11.2|1.1|2.7|31.8"/>
</p:tagLst>
</file>

<file path=ppt/tags/tag30.xml><?xml version="1.0" encoding="utf-8"?>
<p:tagLst xmlns:a="http://schemas.openxmlformats.org/drawingml/2006/main" xmlns:r="http://schemas.openxmlformats.org/officeDocument/2006/relationships" xmlns:p="http://schemas.openxmlformats.org/presentationml/2006/main">
  <p:tag name="TIMING" val="|9.5|48.6"/>
</p:tagLst>
</file>

<file path=ppt/tags/tag31.xml><?xml version="1.0" encoding="utf-8"?>
<p:tagLst xmlns:a="http://schemas.openxmlformats.org/drawingml/2006/main" xmlns:r="http://schemas.openxmlformats.org/officeDocument/2006/relationships" xmlns:p="http://schemas.openxmlformats.org/presentationml/2006/main">
  <p:tag name="TIMING" val="|0.6|1|19.3|0.9"/>
</p:tagLst>
</file>

<file path=ppt/tags/tag32.xml><?xml version="1.0" encoding="utf-8"?>
<p:tagLst xmlns:a="http://schemas.openxmlformats.org/drawingml/2006/main" xmlns:r="http://schemas.openxmlformats.org/officeDocument/2006/relationships" xmlns:p="http://schemas.openxmlformats.org/presentationml/2006/main">
  <p:tag name="TIMING" val="|5.5|30.3|0|33.9|28.9|18.1"/>
</p:tagLst>
</file>

<file path=ppt/tags/tag33.xml><?xml version="1.0" encoding="utf-8"?>
<p:tagLst xmlns:a="http://schemas.openxmlformats.org/drawingml/2006/main" xmlns:r="http://schemas.openxmlformats.org/officeDocument/2006/relationships" xmlns:p="http://schemas.openxmlformats.org/presentationml/2006/main">
  <p:tag name="TIMING" val="|0.9|44.4|38.1|59.1"/>
</p:tagLst>
</file>

<file path=ppt/tags/tag34.xml><?xml version="1.0" encoding="utf-8"?>
<p:tagLst xmlns:a="http://schemas.openxmlformats.org/drawingml/2006/main" xmlns:r="http://schemas.openxmlformats.org/officeDocument/2006/relationships" xmlns:p="http://schemas.openxmlformats.org/presentationml/2006/main">
  <p:tag name="TIMING" val="|170.8|18.6|1.2"/>
</p:tagLst>
</file>

<file path=ppt/tags/tag35.xml><?xml version="1.0" encoding="utf-8"?>
<p:tagLst xmlns:a="http://schemas.openxmlformats.org/drawingml/2006/main" xmlns:r="http://schemas.openxmlformats.org/officeDocument/2006/relationships" xmlns:p="http://schemas.openxmlformats.org/presentationml/2006/main">
  <p:tag name="TIMING" val="|1.9|34.5|10.4|2.3"/>
</p:tagLst>
</file>

<file path=ppt/tags/tag36.xml><?xml version="1.0" encoding="utf-8"?>
<p:tagLst xmlns:a="http://schemas.openxmlformats.org/drawingml/2006/main" xmlns:r="http://schemas.openxmlformats.org/officeDocument/2006/relationships" xmlns:p="http://schemas.openxmlformats.org/presentationml/2006/main">
  <p:tag name="TIMING" val="|10.5|19.6"/>
</p:tagLst>
</file>

<file path=ppt/tags/tag37.xml><?xml version="1.0" encoding="utf-8"?>
<p:tagLst xmlns:a="http://schemas.openxmlformats.org/drawingml/2006/main" xmlns:r="http://schemas.openxmlformats.org/officeDocument/2006/relationships" xmlns:p="http://schemas.openxmlformats.org/presentationml/2006/main">
  <p:tag name="TIMING" val="|0.8|9.9"/>
</p:tagLst>
</file>

<file path=ppt/tags/tag38.xml><?xml version="1.0" encoding="utf-8"?>
<p:tagLst xmlns:a="http://schemas.openxmlformats.org/drawingml/2006/main" xmlns:r="http://schemas.openxmlformats.org/officeDocument/2006/relationships" xmlns:p="http://schemas.openxmlformats.org/presentationml/2006/main">
  <p:tag name="TIMING" val="|10.1"/>
</p:tagLst>
</file>

<file path=ppt/tags/tag39.xml><?xml version="1.0" encoding="utf-8"?>
<p:tagLst xmlns:a="http://schemas.openxmlformats.org/drawingml/2006/main" xmlns:r="http://schemas.openxmlformats.org/officeDocument/2006/relationships" xmlns:p="http://schemas.openxmlformats.org/presentationml/2006/main">
  <p:tag name="TIMING" val="|1.4|28.8|33.9"/>
</p:tagLst>
</file>

<file path=ppt/tags/tag4.xml><?xml version="1.0" encoding="utf-8"?>
<p:tagLst xmlns:a="http://schemas.openxmlformats.org/drawingml/2006/main" xmlns:r="http://schemas.openxmlformats.org/officeDocument/2006/relationships" xmlns:p="http://schemas.openxmlformats.org/presentationml/2006/main">
  <p:tag name="TIMING" val="|10.1|20.6|30|21.7"/>
</p:tagLst>
</file>

<file path=ppt/tags/tag5.xml><?xml version="1.0" encoding="utf-8"?>
<p:tagLst xmlns:a="http://schemas.openxmlformats.org/drawingml/2006/main" xmlns:r="http://schemas.openxmlformats.org/officeDocument/2006/relationships" xmlns:p="http://schemas.openxmlformats.org/presentationml/2006/main">
  <p:tag name="TIMING" val="|13|3|12.5|5.2"/>
</p:tagLst>
</file>

<file path=ppt/tags/tag6.xml><?xml version="1.0" encoding="utf-8"?>
<p:tagLst xmlns:a="http://schemas.openxmlformats.org/drawingml/2006/main" xmlns:r="http://schemas.openxmlformats.org/officeDocument/2006/relationships" xmlns:p="http://schemas.openxmlformats.org/presentationml/2006/main">
  <p:tag name="TIMING" val="|1.8|9.5"/>
</p:tagLst>
</file>

<file path=ppt/tags/tag7.xml><?xml version="1.0" encoding="utf-8"?>
<p:tagLst xmlns:a="http://schemas.openxmlformats.org/drawingml/2006/main" xmlns:r="http://schemas.openxmlformats.org/officeDocument/2006/relationships" xmlns:p="http://schemas.openxmlformats.org/presentationml/2006/main">
  <p:tag name="TIMING" val="|17.4|46.2|21.7|10.6|1.1"/>
</p:tagLst>
</file>

<file path=ppt/tags/tag8.xml><?xml version="1.0" encoding="utf-8"?>
<p:tagLst xmlns:a="http://schemas.openxmlformats.org/drawingml/2006/main" xmlns:r="http://schemas.openxmlformats.org/officeDocument/2006/relationships" xmlns:p="http://schemas.openxmlformats.org/presentationml/2006/main">
  <p:tag name="TIMING" val="|18|3.7|14.8"/>
</p:tagLst>
</file>

<file path=ppt/tags/tag9.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1 - Introduction to Human Factors in Cybersecurity" id="{4B89DCC2-5285-4B92-8164-823953000EF8}" vid="{27B667D9-CFF1-49C9-AC13-A4266AE213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2  – Personality and Social Engineering in Cybersecurity</Template>
  <TotalTime>1</TotalTime>
  <Words>11117</Words>
  <Application>Microsoft Office PowerPoint</Application>
  <PresentationFormat>Widescreen</PresentationFormat>
  <Paragraphs>817</Paragraphs>
  <Slides>107</Slides>
  <Notes>69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Arial</vt:lpstr>
      <vt:lpstr>Book Antiqua</vt:lpstr>
      <vt:lpstr>Calibri</vt:lpstr>
      <vt:lpstr>Century Gothic</vt:lpstr>
      <vt:lpstr>Courier New</vt:lpstr>
      <vt:lpstr>Söhne</vt:lpstr>
      <vt:lpstr>Times New Roman</vt:lpstr>
      <vt:lpstr>Verdana</vt:lpstr>
      <vt:lpstr>Wingdings</vt:lpstr>
      <vt:lpstr>Custom</vt:lpstr>
      <vt:lpstr>Topic 2  – Personality and Social Engineering in Cybersecurity</vt:lpstr>
      <vt:lpstr>Acknowledgement</vt:lpstr>
      <vt:lpstr>Agenda </vt:lpstr>
      <vt:lpstr>PowerPoint Presentation</vt:lpstr>
      <vt:lpstr>Behaviour</vt:lpstr>
      <vt:lpstr>Interaction Paradigm </vt:lpstr>
      <vt:lpstr>Interaction Paradigm</vt:lpstr>
      <vt:lpstr>Starting point</vt:lpstr>
      <vt:lpstr>Personality research in Cyberpsychology</vt:lpstr>
      <vt:lpstr>Personality research in Cyberpsychology</vt:lpstr>
      <vt:lpstr>PowerPoint Presentation</vt:lpstr>
      <vt:lpstr>What is a personality factor?</vt:lpstr>
      <vt:lpstr>Interaction</vt:lpstr>
      <vt:lpstr>PowerPoint Presentation</vt:lpstr>
      <vt:lpstr>PowerPoint Presentation</vt:lpstr>
      <vt:lpstr>Big-5</vt:lpstr>
      <vt:lpstr>Factors and Facets</vt:lpstr>
      <vt:lpstr>Life span and personality</vt:lpstr>
      <vt:lpstr>Personality and Performance</vt:lpstr>
      <vt:lpstr>LCFC Findings</vt:lpstr>
      <vt:lpstr>PowerPoint Presentation</vt:lpstr>
      <vt:lpstr>PowerPoint Presentation</vt:lpstr>
      <vt:lpstr>PowerPoint Presentation</vt:lpstr>
      <vt:lpstr>PowerPoint Presentation</vt:lpstr>
      <vt:lpstr>Personality in Cyber Security</vt:lpstr>
      <vt:lpstr>Cyber</vt:lpstr>
      <vt:lpstr>Individual Vulnerabilities </vt:lpstr>
      <vt:lpstr>PowerPoint Presentation</vt:lpstr>
      <vt:lpstr>PowerPoint Presentation</vt:lpstr>
      <vt:lpstr>Cognitive Processes</vt:lpstr>
      <vt:lpstr>PowerPoint Presentation</vt:lpstr>
      <vt:lpstr>PowerPoint Presentation</vt:lpstr>
      <vt:lpstr>PowerPoint Presentation</vt:lpstr>
      <vt:lpstr>PowerPoint Presentation</vt:lpstr>
      <vt:lpstr>4 Horsemen of Social Cognition (Bargh, 2000)</vt:lpstr>
      <vt:lpstr>Intuitive Decision-Making</vt:lpstr>
      <vt:lpstr>Attitudes and Beliefs</vt:lpstr>
      <vt:lpstr>PowerPoint Presentation</vt:lpstr>
      <vt:lpstr>PowerPoint Presentation</vt:lpstr>
      <vt:lpstr>Let’s go EXPLOITING!</vt:lpstr>
      <vt:lpstr>Attack vectors – Social approach</vt:lpstr>
      <vt:lpstr>Social engineering and Cybersecurity</vt:lpstr>
      <vt:lpstr>PowerPoint Presentation</vt:lpstr>
      <vt:lpstr>Linking Personality with Social Engineering </vt:lpstr>
      <vt:lpstr>But First we need frameworks</vt:lpstr>
      <vt:lpstr>PowerPoint Presentation</vt:lpstr>
      <vt:lpstr>What is SE?</vt:lpstr>
      <vt:lpstr>Social Engineering</vt:lpstr>
      <vt:lpstr>PowerPoint Presentation</vt:lpstr>
      <vt:lpstr>Phishing as most common attack vector</vt:lpstr>
      <vt:lpstr>Social Engineering „kill chain“</vt:lpstr>
      <vt:lpstr>Phishing</vt:lpstr>
      <vt:lpstr>PowerPoint Presentation</vt:lpstr>
      <vt:lpstr>PowerPoint Presentation</vt:lpstr>
      <vt:lpstr>PowerPoint Presentation</vt:lpstr>
      <vt:lpstr>PowerPoint Presentation</vt:lpstr>
      <vt:lpstr>PowerPoint Presentation</vt:lpstr>
      <vt:lpstr>PowerPoint Presentation</vt:lpstr>
      <vt:lpstr>Cogntive exploits and attack vectors</vt:lpstr>
      <vt:lpstr>PowerPoint Presentation</vt:lpstr>
      <vt:lpstr>Individual Vulnerabilities </vt:lpstr>
      <vt:lpstr>Conscientiousness Strengths &amp; Vulnerabilities </vt:lpstr>
      <vt:lpstr>Agreeableness Strengths &amp; Vulnerabilities</vt:lpstr>
      <vt:lpstr>Openness Strengths and Vulnerabilities</vt:lpstr>
      <vt:lpstr>Extraversion Strengths and Vulnerabilities</vt:lpstr>
      <vt:lpstr>Neuroticism Strengths &amp; Vulnerabilities</vt:lpstr>
      <vt:lpstr>Social Engineering Personality Framework (SEPF)</vt:lpstr>
      <vt:lpstr>Stajano &amp; Wilson principles</vt:lpstr>
      <vt:lpstr>PowerPoint Presentation</vt:lpstr>
      <vt:lpstr>Phishing mails and repeat offenders</vt:lpstr>
      <vt:lpstr>PowerPoint Presentation</vt:lpstr>
      <vt:lpstr>Cogntive exploits and attack vectors</vt:lpstr>
      <vt:lpstr>PowerPoint Presentation</vt:lpstr>
      <vt:lpstr>PowerPoint Presentation</vt:lpstr>
      <vt:lpstr>Healthcare worker profiles</vt:lpstr>
      <vt:lpstr>Healthcare workers and repeat clicking  (Gordon et al., 2019)</vt:lpstr>
      <vt:lpstr>Familiar examples</vt:lpstr>
      <vt:lpstr>Example Persuasion Technique: Foot-in-the-door</vt:lpstr>
      <vt:lpstr>Confirmshaming</vt:lpstr>
      <vt:lpstr>Framing Effects</vt:lpstr>
      <vt:lpstr>Influence: Consistency and Commitment &amp; Mere Exposure effects</vt:lpstr>
      <vt:lpstr>Forced Choices</vt:lpstr>
      <vt:lpstr>Scratch my back,  I scratch yours  (Happ et al., 2016)</vt:lpstr>
      <vt:lpstr>What to attack??</vt:lpstr>
      <vt:lpstr>Cogntive exploits and attack vectors</vt:lpstr>
      <vt:lpstr>PowerPoint Presentation</vt:lpstr>
      <vt:lpstr>4 Horsemen of Social Cognition</vt:lpstr>
      <vt:lpstr>Cognitive Dissonance - Cognitive Misers</vt:lpstr>
      <vt:lpstr>Who are the attackers</vt:lpstr>
      <vt:lpstr>Profiles</vt:lpstr>
      <vt:lpstr>(very) little examples</vt:lpstr>
      <vt:lpstr>Other Factors</vt:lpstr>
      <vt:lpstr>The Dark Tetrad/Triad</vt:lpstr>
      <vt:lpstr>Psychoticism and Sports</vt:lpstr>
      <vt:lpstr>PowerPoint Presentation</vt:lpstr>
      <vt:lpstr>PowerPoint Presentation</vt:lpstr>
      <vt:lpstr>PowerPoint Presentation</vt:lpstr>
      <vt:lpstr>The Future</vt:lpstr>
      <vt:lpstr>Personality, Social Networks, and their social engineering potential</vt:lpstr>
      <vt:lpstr>Patented automated spear-phishing technology</vt:lpstr>
      <vt:lpstr>PowerPoint Presentation</vt:lpstr>
      <vt:lpstr>PowerPoint Presentation</vt:lpstr>
      <vt:lpstr>PowerPoint Presentation</vt:lpstr>
      <vt:lpstr>Summary Personality in SE</vt:lpstr>
      <vt:lpstr>Personality Interactions</vt:lpstr>
      <vt:lpstr>The „master switch“</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Modules</dc:subject>
  <dc:creator>Ricardo Gregorio Lugo</dc:creator>
  <lastModifiedBy>Ricardo Gregorio Lugo</lastModifiedBy>
  <revision>1</revision>
  <dcterms:created xsi:type="dcterms:W3CDTF">2026-02-02T10:56:32.0000000Z</dcterms:created>
  <dcterms:modified xsi:type="dcterms:W3CDTF">2026-02-02T10:57:59.0000000Z</dcterms:modified>
  <version>Ver-1</version>
  <keywords>, docId:C383D213E622340185A76D9FCD5F2BCD</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