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6"/>
  </p:sldMasterIdLst>
  <p:notesMasterIdLst>
    <p:notesMasterId r:id="rId59"/>
  </p:notesMasterIdLst>
  <p:handoutMasterIdLst>
    <p:handoutMasterId r:id="rId60"/>
  </p:handoutMasterIdLst>
  <p:sldIdLst>
    <p:sldId id="376" r:id="rId7"/>
    <p:sldId id="410" r:id="rId8"/>
    <p:sldId id="388" r:id="rId9"/>
    <p:sldId id="656" r:id="rId10"/>
    <p:sldId id="649" r:id="rId11"/>
    <p:sldId id="350" r:id="rId12"/>
    <p:sldId id="594" r:id="rId13"/>
    <p:sldId id="659" r:id="rId14"/>
    <p:sldId id="906" r:id="rId15"/>
    <p:sldId id="907" r:id="rId16"/>
    <p:sldId id="662" r:id="rId17"/>
    <p:sldId id="620" r:id="rId18"/>
    <p:sldId id="621" r:id="rId19"/>
    <p:sldId id="622" r:id="rId20"/>
    <p:sldId id="623" r:id="rId21"/>
    <p:sldId id="262" r:id="rId22"/>
    <p:sldId id="617" r:id="rId23"/>
    <p:sldId id="314" r:id="rId24"/>
    <p:sldId id="323" r:id="rId25"/>
    <p:sldId id="457" r:id="rId26"/>
    <p:sldId id="458" r:id="rId27"/>
    <p:sldId id="326" r:id="rId28"/>
    <p:sldId id="467" r:id="rId29"/>
    <p:sldId id="474" r:id="rId30"/>
    <p:sldId id="295" r:id="rId31"/>
    <p:sldId id="275" r:id="rId32"/>
    <p:sldId id="293" r:id="rId33"/>
    <p:sldId id="306" r:id="rId34"/>
    <p:sldId id="618" r:id="rId35"/>
    <p:sldId id="469" r:id="rId36"/>
    <p:sldId id="468" r:id="rId37"/>
    <p:sldId id="614" r:id="rId38"/>
    <p:sldId id="311" r:id="rId39"/>
    <p:sldId id="616" r:id="rId40"/>
    <p:sldId id="612" r:id="rId41"/>
    <p:sldId id="289" r:id="rId42"/>
    <p:sldId id="613" r:id="rId43"/>
    <p:sldId id="310" r:id="rId44"/>
    <p:sldId id="309" r:id="rId45"/>
    <p:sldId id="611" r:id="rId46"/>
    <p:sldId id="327" r:id="rId47"/>
    <p:sldId id="257" r:id="rId48"/>
    <p:sldId id="598" r:id="rId49"/>
    <p:sldId id="599" r:id="rId50"/>
    <p:sldId id="292" r:id="rId51"/>
    <p:sldId id="596" r:id="rId52"/>
    <p:sldId id="597" r:id="rId53"/>
    <p:sldId id="284" r:id="rId54"/>
    <p:sldId id="301" r:id="rId55"/>
    <p:sldId id="619" r:id="rId56"/>
    <p:sldId id="650" r:id="rId57"/>
    <p:sldId id="38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showGuides="1">
      <p:cViewPr varScale="1">
        <p:scale>
          <a:sx n="105" d="100"/>
          <a:sy n="105" d="100"/>
        </p:scale>
        <p:origin x="834" y="11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customXml" Target="../customXml/item5.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CB59ACAC-DF4F-49FA-80B1-518EBE129F92}" type="doc">
      <dgm:prSet loTypeId="urn:microsoft.com/office/officeart/2005/8/layout/chevron2" loCatId="process" qsTypeId="urn:microsoft.com/office/officeart/2005/8/quickstyle/simple5" qsCatId="simple" csTypeId="urn:microsoft.com/office/officeart/2005/8/colors/accent3_2" csCatId="accent3" phldr="1"/>
      <dgm:spPr/>
      <dgm:t>
        <a:bodyPr/>
        <a:lstStyle/>
        <a:p>
          <a:endParaRPr lang="nb-NO"/>
        </a:p>
      </dgm:t>
    </dgm:pt>
    <dgm:pt modelId="{59AD03DC-DF8E-4761-A513-3E9888677F37}">
      <dgm:prSet phldrT="[Tekst]"/>
      <dgm:spPr/>
      <dgm:t>
        <a:bodyPr/>
        <a:lstStyle/>
        <a:p>
          <a:r>
            <a:rPr lang="de-DE" dirty="0"/>
            <a:t>Ricerca</a:t>
          </a:r>
          <a:endParaRPr lang="nb-NO" dirty="0"/>
        </a:p>
      </dgm:t>
    </dgm:pt>
    <dgm:pt modelId="{513AE0BA-05FC-43A8-98B8-A3346E519E8F}" type="parTrans" cxnId="{4D8B98F8-4D44-4CDB-92E0-9B0ED00A7FA9}">
      <dgm:prSet/>
      <dgm:spPr/>
      <dgm:t>
        <a:bodyPr/>
        <a:lstStyle/>
        <a:p>
          <a:endParaRPr lang="nb-NO"/>
        </a:p>
      </dgm:t>
    </dgm:pt>
    <dgm:pt modelId="{3C0B92A2-D15E-4771-B453-E7E28BDB6E9C}" type="sibTrans" cxnId="{4D8B98F8-4D44-4CDB-92E0-9B0ED00A7FA9}">
      <dgm:prSet/>
      <dgm:spPr/>
      <dgm:t>
        <a:bodyPr/>
        <a:lstStyle/>
        <a:p>
          <a:endParaRPr lang="nb-NO"/>
        </a:p>
      </dgm:t>
    </dgm:pt>
    <dgm:pt modelId="{EF5E0CC2-66C7-4BEF-B7F9-442AF283D461}">
      <dgm:prSet phldrT="[Tekst]"/>
      <dgm:spPr/>
      <dgm:t>
        <a:bodyPr/>
        <a:lstStyle/>
        <a:p>
          <a:r>
            <a:rPr lang="de-DE" dirty="0"/>
            <a:t>Ricognizione (Aufklärung).</a:t>
          </a:r>
          <a:endParaRPr lang="nb-NO" dirty="0"/>
        </a:p>
      </dgm:t>
    </dgm:pt>
    <dgm:pt modelId="{8DDACE4D-ED9B-4F0D-8E16-C3C81FB63287}" type="parTrans" cxnId="{B96AD841-65DE-4FFC-B518-5A0A7B6E02FB}">
      <dgm:prSet/>
      <dgm:spPr/>
      <dgm:t>
        <a:bodyPr/>
        <a:lstStyle/>
        <a:p>
          <a:endParaRPr lang="nb-NO"/>
        </a:p>
      </dgm:t>
    </dgm:pt>
    <dgm:pt modelId="{ACC6A7EF-0E60-46B7-8E68-EC929C25803C}" type="sibTrans" cxnId="{B96AD841-65DE-4FFC-B518-5A0A7B6E02FB}">
      <dgm:prSet/>
      <dgm:spPr/>
      <dgm:t>
        <a:bodyPr/>
        <a:lstStyle/>
        <a:p>
          <a:endParaRPr lang="nb-NO"/>
        </a:p>
      </dgm:t>
    </dgm:pt>
    <dgm:pt modelId="{F3F0DA96-E8EF-4B01-AC14-56FF771DF25C}">
      <dgm:prSet phldrT="[Tekst]"/>
      <dgm:spPr/>
      <dgm:t>
        <a:bodyPr/>
        <a:lstStyle/>
        <a:p>
          <a:r>
            <a:rPr lang="de-DE" dirty="0" err="1"/>
            <a:t>Identificare </a:t>
          </a:r>
          <a:r>
            <a:rPr lang="de-DE" dirty="0" err="1"/>
            <a:t>le vulnerabilità</a:t>
          </a:r>
          <a:r>
            <a:rPr lang="de-DE" dirty="0"/>
            <a:t> individuali/organizzative</a:t>
          </a:r>
          <a:r>
            <a:rPr lang="de-DE" dirty="0"/>
            <a:t>.</a:t>
          </a:r>
          <a:endParaRPr lang="nb-NO" dirty="0"/>
        </a:p>
      </dgm:t>
    </dgm:pt>
    <dgm:pt modelId="{0D3FCB33-2670-47EC-84C9-67CE0F2E58A7}" type="parTrans" cxnId="{D11A1319-6EFE-48E4-98E0-00733E79FD0B}">
      <dgm:prSet/>
      <dgm:spPr/>
      <dgm:t>
        <a:bodyPr/>
        <a:lstStyle/>
        <a:p>
          <a:endParaRPr lang="nb-NO"/>
        </a:p>
      </dgm:t>
    </dgm:pt>
    <dgm:pt modelId="{58B7CE76-BEFD-4A2C-AD0F-8E31755BF17F}" type="sibTrans" cxnId="{D11A1319-6EFE-48E4-98E0-00733E79FD0B}">
      <dgm:prSet/>
      <dgm:spPr/>
      <dgm:t>
        <a:bodyPr/>
        <a:lstStyle/>
        <a:p>
          <a:endParaRPr lang="nb-NO"/>
        </a:p>
      </dgm:t>
    </dgm:pt>
    <dgm:pt modelId="{A0A0D61F-40CE-45B8-A992-16CDF4A4308F}">
      <dgm:prSet phldrT="[Tekst]"/>
      <dgm:spPr/>
      <dgm:t>
        <a:bodyPr/>
        <a:lstStyle/>
        <a:p>
          <a:r>
            <a:rPr lang="de-DE" dirty="0"/>
            <a:t>Aggancio</a:t>
          </a:r>
          <a:endParaRPr lang="nb-NO" dirty="0"/>
        </a:p>
      </dgm:t>
    </dgm:pt>
    <dgm:pt modelId="{E2BB902E-C63E-4763-A4D6-A4745B3BA57F}" type="parTrans" cxnId="{C3F07DDC-ACBE-4C6C-9A00-A8E45CF7F74D}">
      <dgm:prSet/>
      <dgm:spPr/>
      <dgm:t>
        <a:bodyPr/>
        <a:lstStyle/>
        <a:p>
          <a:endParaRPr lang="nb-NO"/>
        </a:p>
      </dgm:t>
    </dgm:pt>
    <dgm:pt modelId="{416DB559-498A-40A9-95A5-9EF8F69C6343}" type="sibTrans" cxnId="{C3F07DDC-ACBE-4C6C-9A00-A8E45CF7F74D}">
      <dgm:prSet/>
      <dgm:spPr/>
      <dgm:t>
        <a:bodyPr/>
        <a:lstStyle/>
        <a:p>
          <a:endParaRPr lang="nb-NO"/>
        </a:p>
      </dgm:t>
    </dgm:pt>
    <dgm:pt modelId="{35EC7770-8D4D-41C0-B6C3-D80664C104A3}">
      <dgm:prSet phldrT="[Tekst]"/>
      <dgm:spPr/>
      <dgm:t>
        <a:bodyPr/>
        <a:lstStyle/>
        <a:p>
          <a:r>
            <a:rPr lang="de-DE" dirty="0" err="1"/>
            <a:t>Avviare </a:t>
          </a:r>
          <a:r>
            <a:rPr lang="de-DE" dirty="0" err="1"/>
            <a:t>la comunicazione </a:t>
          </a:r>
          <a:r>
            <a:rPr lang="de-DE" dirty="0" err="1"/>
            <a:t>con </a:t>
          </a:r>
          <a:r>
            <a:rPr lang="de-DE" dirty="0" err="1"/>
            <a:t>la</a:t>
          </a:r>
          <a:r>
            <a:rPr lang="de-DE" dirty="0"/>
            <a:t> potenziale </a:t>
          </a:r>
          <a:r>
            <a:rPr lang="de-DE" dirty="0" err="1"/>
            <a:t>vittima</a:t>
          </a:r>
          <a:r>
            <a:rPr lang="de-DE" dirty="0"/>
            <a:t>.</a:t>
          </a:r>
          <a:endParaRPr lang="nb-NO" dirty="0"/>
        </a:p>
      </dgm:t>
    </dgm:pt>
    <dgm:pt modelId="{F4CCB56E-A210-4EB7-96B2-E281328FBDE6}" type="parTrans" cxnId="{54A93B25-4447-4B8B-B58F-745B3374AC9F}">
      <dgm:prSet/>
      <dgm:spPr/>
      <dgm:t>
        <a:bodyPr/>
        <a:lstStyle/>
        <a:p>
          <a:endParaRPr lang="nb-NO"/>
        </a:p>
      </dgm:t>
    </dgm:pt>
    <dgm:pt modelId="{A2AF743A-3176-4AC5-88A4-5F1553F35894}" type="sibTrans" cxnId="{54A93B25-4447-4B8B-B58F-745B3374AC9F}">
      <dgm:prSet/>
      <dgm:spPr/>
      <dgm:t>
        <a:bodyPr/>
        <a:lstStyle/>
        <a:p>
          <a:endParaRPr lang="nb-NO"/>
        </a:p>
      </dgm:t>
    </dgm:pt>
    <dgm:pt modelId="{97900B1E-6743-4292-BF72-E718180855E5}">
      <dgm:prSet phldrT="[Tekst]"/>
      <dgm:spPr/>
      <dgm:t>
        <a:bodyPr/>
        <a:lstStyle/>
        <a:p>
          <a:r>
            <a:rPr lang="de-DE" dirty="0" err="1"/>
            <a:t>Coinvolgere</a:t>
          </a:r>
          <a:r>
            <a:rPr lang="de-DE" dirty="0"/>
            <a:t>, </a:t>
          </a:r>
          <a:r>
            <a:rPr lang="de-DE" dirty="0" err="1"/>
            <a:t>inventare </a:t>
          </a:r>
          <a:r>
            <a:rPr lang="de-DE" dirty="0" err="1"/>
            <a:t>una storia</a:t>
          </a:r>
          <a:r>
            <a:rPr lang="de-DE" dirty="0"/>
            <a:t>, </a:t>
          </a:r>
          <a:r>
            <a:rPr lang="de-DE" dirty="0" err="1"/>
            <a:t>instaurare </a:t>
          </a:r>
          <a:r>
            <a:rPr lang="de-DE" dirty="0" err="1"/>
            <a:t>un rapporto di fiducia</a:t>
          </a:r>
          <a:r>
            <a:rPr lang="de-DE" dirty="0"/>
            <a:t>, </a:t>
          </a:r>
          <a:r>
            <a:rPr lang="de-DE" dirty="0" err="1"/>
            <a:t>assumere </a:t>
          </a:r>
          <a:r>
            <a:rPr lang="de-DE" dirty="0" err="1"/>
            <a:t>il controllo</a:t>
          </a:r>
          <a:r>
            <a:rPr lang="de-DE" dirty="0"/>
            <a:t>.</a:t>
          </a:r>
          <a:endParaRPr lang="nb-NO" dirty="0"/>
        </a:p>
      </dgm:t>
    </dgm:pt>
    <dgm:pt modelId="{35BFE15F-F758-4EF1-A7F5-4B937AEB9FF7}" type="parTrans" cxnId="{D45E398C-D193-4835-B1BE-7641C2D376CE}">
      <dgm:prSet/>
      <dgm:spPr/>
      <dgm:t>
        <a:bodyPr/>
        <a:lstStyle/>
        <a:p>
          <a:endParaRPr lang="nb-NO"/>
        </a:p>
      </dgm:t>
    </dgm:pt>
    <dgm:pt modelId="{B464543B-4618-441E-9455-0674FF0022F3}" type="sibTrans" cxnId="{D45E398C-D193-4835-B1BE-7641C2D376CE}">
      <dgm:prSet/>
      <dgm:spPr/>
      <dgm:t>
        <a:bodyPr/>
        <a:lstStyle/>
        <a:p>
          <a:endParaRPr lang="nb-NO"/>
        </a:p>
      </dgm:t>
    </dgm:pt>
    <dgm:pt modelId="{F7FE6302-88A1-4AF1-B4A2-2A97BDDE7B5E}">
      <dgm:prSet phldrT="[Tekst]"/>
      <dgm:spPr/>
      <dgm:t>
        <a:bodyPr/>
        <a:lstStyle/>
        <a:p>
          <a:r>
            <a:rPr lang="de-DE" dirty="0"/>
            <a:t>Giocare</a:t>
          </a:r>
          <a:endParaRPr lang="nb-NO" dirty="0"/>
        </a:p>
      </dgm:t>
    </dgm:pt>
    <dgm:pt modelId="{223D4C8F-B8B8-4C1B-AC12-E922FEBC6A2E}" type="parTrans" cxnId="{BD6BBF3F-B353-4AE2-80F2-7DA10996BDFD}">
      <dgm:prSet/>
      <dgm:spPr/>
      <dgm:t>
        <a:bodyPr/>
        <a:lstStyle/>
        <a:p>
          <a:endParaRPr lang="nb-NO"/>
        </a:p>
      </dgm:t>
    </dgm:pt>
    <dgm:pt modelId="{0BB02B26-824F-4BBC-BD35-9E0FBC8333E8}" type="sibTrans" cxnId="{BD6BBF3F-B353-4AE2-80F2-7DA10996BDFD}">
      <dgm:prSet/>
      <dgm:spPr/>
      <dgm:t>
        <a:bodyPr/>
        <a:lstStyle/>
        <a:p>
          <a:endParaRPr lang="nb-NO"/>
        </a:p>
      </dgm:t>
    </dgm:pt>
    <dgm:pt modelId="{560C1A1A-6AF7-4659-A779-5693E78955AB}">
      <dgm:prSet phldrT="[Tekst]"/>
      <dgm:spPr/>
      <dgm:t>
        <a:bodyPr/>
        <a:lstStyle/>
        <a:p>
          <a:r>
            <a:rPr lang="de-DE" dirty="0" err="1"/>
            <a:t>Raggiungere </a:t>
          </a:r>
          <a:r>
            <a:rPr lang="de-DE" dirty="0" err="1"/>
            <a:t>lo scopo </a:t>
          </a:r>
          <a:r>
            <a:rPr lang="de-DE" dirty="0" err="1"/>
            <a:t>dell'attacco</a:t>
          </a:r>
          <a:r>
            <a:rPr lang="de-DE" dirty="0"/>
            <a:t>.</a:t>
          </a:r>
          <a:endParaRPr lang="nb-NO" dirty="0"/>
        </a:p>
      </dgm:t>
    </dgm:pt>
    <dgm:pt modelId="{D3B1CF30-DEA4-4202-BFFB-B3C99F9C2975}" type="parTrans" cxnId="{4D2A9998-B2F6-49D9-AF93-C6F4A659757E}">
      <dgm:prSet/>
      <dgm:spPr/>
      <dgm:t>
        <a:bodyPr/>
        <a:lstStyle/>
        <a:p>
          <a:endParaRPr lang="nb-NO"/>
        </a:p>
      </dgm:t>
    </dgm:pt>
    <dgm:pt modelId="{4F6F31B8-988C-4906-8E1E-61C884E58927}" type="sibTrans" cxnId="{4D2A9998-B2F6-49D9-AF93-C6F4A659757E}">
      <dgm:prSet/>
      <dgm:spPr/>
      <dgm:t>
        <a:bodyPr/>
        <a:lstStyle/>
        <a:p>
          <a:endParaRPr lang="nb-NO"/>
        </a:p>
      </dgm:t>
    </dgm:pt>
    <dgm:pt modelId="{F0F7FE9A-4FBF-4BF6-A3EB-E3B8018081A0}">
      <dgm:prSet phldrT="[Tekst]"/>
      <dgm:spPr/>
      <dgm:t>
        <a:bodyPr/>
        <a:lstStyle/>
        <a:p>
          <a:r>
            <a:rPr lang="de-DE" dirty="0" err="1"/>
            <a:t>Compromettere </a:t>
          </a:r>
          <a:r>
            <a:rPr lang="de-DE" dirty="0" err="1"/>
            <a:t>il </a:t>
          </a:r>
          <a:r>
            <a:rPr lang="de-DE" dirty="0" err="1"/>
            <a:t>sistema</a:t>
          </a:r>
          <a:r>
            <a:rPr lang="de-DE" dirty="0"/>
            <a:t>.</a:t>
          </a:r>
          <a:endParaRPr lang="nb-NO" dirty="0"/>
        </a:p>
      </dgm:t>
    </dgm:pt>
    <dgm:pt modelId="{C51F623B-6D86-4FE6-828C-5575296A0C75}" type="parTrans" cxnId="{D38C0F26-CF21-4B57-B34D-7952FC718693}">
      <dgm:prSet/>
      <dgm:spPr/>
      <dgm:t>
        <a:bodyPr/>
        <a:lstStyle/>
        <a:p>
          <a:endParaRPr lang="nb-NO"/>
        </a:p>
      </dgm:t>
    </dgm:pt>
    <dgm:pt modelId="{35163F6F-5B0B-4A60-B1DC-DBB997AA609A}" type="sibTrans" cxnId="{D38C0F26-CF21-4B57-B34D-7952FC718693}">
      <dgm:prSet/>
      <dgm:spPr/>
      <dgm:t>
        <a:bodyPr/>
        <a:lstStyle/>
        <a:p>
          <a:endParaRPr lang="nb-NO"/>
        </a:p>
      </dgm:t>
    </dgm:pt>
    <dgm:pt modelId="{7DDF972C-D41A-4A0E-8860-6C5847197BF9}">
      <dgm:prSet/>
      <dgm:spPr/>
      <dgm:t>
        <a:bodyPr/>
        <a:lstStyle/>
        <a:p>
          <a:r>
            <a:rPr lang="de-DE" dirty="0"/>
            <a:t>Uscire</a:t>
          </a:r>
          <a:endParaRPr lang="nb-NO" dirty="0"/>
        </a:p>
      </dgm:t>
    </dgm:pt>
    <dgm:pt modelId="{AA095A58-FD89-4CBB-BED2-F8AB84F5A06A}" type="parTrans" cxnId="{D4EAAED7-24E2-4C75-852E-076A77E86A1B}">
      <dgm:prSet/>
      <dgm:spPr/>
      <dgm:t>
        <a:bodyPr/>
        <a:lstStyle/>
        <a:p>
          <a:endParaRPr lang="nb-NO"/>
        </a:p>
      </dgm:t>
    </dgm:pt>
    <dgm:pt modelId="{709EF09D-BEF6-48CF-A867-416EE9C5AC6B}" type="sibTrans" cxnId="{D4EAAED7-24E2-4C75-852E-076A77E86A1B}">
      <dgm:prSet/>
      <dgm:spPr/>
      <dgm:t>
        <a:bodyPr/>
        <a:lstStyle/>
        <a:p>
          <a:endParaRPr lang="nb-NO"/>
        </a:p>
      </dgm:t>
    </dgm:pt>
    <dgm:pt modelId="{150753A5-407D-457A-B590-CC4BE02F5387}">
      <dgm:prSet/>
      <dgm:spPr/>
      <dgm:t>
        <a:bodyPr/>
        <a:lstStyle/>
        <a:p>
          <a:r>
            <a:rPr lang="de-DE" dirty="0" err="1"/>
            <a:t>Con</a:t>
          </a:r>
          <a:r>
            <a:rPr lang="de-DE" dirty="0" err="1"/>
            <a:t>clud</a:t>
          </a:r>
          <a:r>
            <a:rPr lang="de-DE" dirty="0" err="1"/>
            <a:t>ere </a:t>
          </a:r>
          <a:r>
            <a:rPr lang="de-DE" dirty="0" err="1"/>
            <a:t>l'interazione </a:t>
          </a:r>
          <a:r>
            <a:rPr lang="de-DE" dirty="0" err="1"/>
            <a:t>con </a:t>
          </a:r>
          <a:r>
            <a:rPr lang="de-DE" dirty="0" err="1"/>
            <a:t>la vittima</a:t>
          </a:r>
          <a:r>
            <a:rPr lang="de-DE" dirty="0"/>
            <a:t>, </a:t>
          </a:r>
          <a:r>
            <a:rPr lang="de-DE" dirty="0" err="1"/>
            <a:t>preferibilmente </a:t>
          </a:r>
          <a:r>
            <a:rPr lang="de-DE" dirty="0" err="1"/>
            <a:t>senza </a:t>
          </a:r>
          <a:r>
            <a:rPr lang="de-DE" dirty="0" err="1"/>
            <a:t>destare </a:t>
          </a:r>
          <a:r>
            <a:rPr lang="de-DE" dirty="0" err="1"/>
            <a:t>sospetti</a:t>
          </a:r>
          <a:r>
            <a:rPr lang="de-DE" dirty="0"/>
            <a:t>.</a:t>
          </a:r>
          <a:endParaRPr lang="nb-NO" dirty="0"/>
        </a:p>
      </dgm:t>
    </dgm:pt>
    <dgm:pt modelId="{30F00B80-C45B-409E-A8BE-5D75016F23B8}" type="parTrans" cxnId="{4FBF99BA-018F-4530-9E20-7739F1F52B5A}">
      <dgm:prSet/>
      <dgm:spPr/>
      <dgm:t>
        <a:bodyPr/>
        <a:lstStyle/>
        <a:p>
          <a:endParaRPr lang="nb-NO"/>
        </a:p>
      </dgm:t>
    </dgm:pt>
    <dgm:pt modelId="{77D2EDA2-D4CC-47A8-A8E5-DD9D1708DB00}" type="sibTrans" cxnId="{4FBF99BA-018F-4530-9E20-7739F1F52B5A}">
      <dgm:prSet/>
      <dgm:spPr/>
      <dgm:t>
        <a:bodyPr/>
        <a:lstStyle/>
        <a:p>
          <a:endParaRPr lang="nb-NO"/>
        </a:p>
      </dgm:t>
    </dgm:pt>
    <dgm:pt modelId="{7D5DEB28-FC89-4DFB-A091-703BD8C9C189}">
      <dgm:prSet/>
      <dgm:spPr/>
      <dgm:t>
        <a:bodyPr/>
        <a:lstStyle/>
        <a:p>
          <a:r>
            <a:rPr lang="de-DE" dirty="0" err="1"/>
            <a:t>Scomparire</a:t>
          </a:r>
          <a:r>
            <a:rPr lang="de-DE" dirty="0"/>
            <a:t>, </a:t>
          </a:r>
          <a:r>
            <a:rPr lang="de-DE" dirty="0" err="1"/>
            <a:t>cancellare </a:t>
          </a:r>
          <a:r>
            <a:rPr lang="de-DE" dirty="0" err="1"/>
            <a:t>le tracce</a:t>
          </a:r>
          <a:r>
            <a:rPr lang="de-DE" dirty="0"/>
            <a:t>.</a:t>
          </a:r>
          <a:endParaRPr lang="nb-NO" dirty="0"/>
        </a:p>
      </dgm:t>
    </dgm:pt>
    <dgm:pt modelId="{42F5EA68-DC91-46B4-88FE-2E3863BCEF81}" type="parTrans" cxnId="{F23893E6-7318-4A7A-89DC-E9448252CED0}">
      <dgm:prSet/>
      <dgm:spPr/>
      <dgm:t>
        <a:bodyPr/>
        <a:lstStyle/>
        <a:p>
          <a:endParaRPr lang="nb-NO"/>
        </a:p>
      </dgm:t>
    </dgm:pt>
    <dgm:pt modelId="{09DB1186-F445-41D8-A22D-4D5164629E97}" type="sibTrans" cxnId="{F23893E6-7318-4A7A-89DC-E9448252CED0}">
      <dgm:prSet/>
      <dgm:spPr/>
      <dgm:t>
        <a:bodyPr/>
        <a:lstStyle/>
        <a:p>
          <a:endParaRPr lang="nb-NO"/>
        </a:p>
      </dgm:t>
    </dgm:pt>
    <dgm:pt modelId="{2A99FB2D-C40C-411C-8E3A-8DC8608233DA}" type="pres">
      <dgm:prSet presAssocID="{CB59ACAC-DF4F-49FA-80B1-518EBE129F92}" presName="linearFlow" presStyleCnt="0">
        <dgm:presLayoutVars>
          <dgm:dir/>
          <dgm:animLvl val="lvl"/>
          <dgm:resizeHandles val="exact"/>
        </dgm:presLayoutVars>
      </dgm:prSet>
      <dgm:spPr/>
    </dgm:pt>
    <dgm:pt modelId="{AFDE0ADF-3621-46CD-BDF4-97F23F30BC28}" type="pres">
      <dgm:prSet presAssocID="{59AD03DC-DF8E-4761-A513-3E9888677F37}" presName="composite" presStyleCnt="0"/>
      <dgm:spPr/>
    </dgm:pt>
    <dgm:pt modelId="{64A8FCBB-DC7F-4268-ADCA-105D0B43CB16}" type="pres">
      <dgm:prSet presAssocID="{59AD03DC-DF8E-4761-A513-3E9888677F37}" presName="parentText" presStyleLbl="alignNode1" presStyleIdx="0" presStyleCnt="4">
        <dgm:presLayoutVars>
          <dgm:chMax val="1"/>
          <dgm:bulletEnabled val="1"/>
        </dgm:presLayoutVars>
      </dgm:prSet>
      <dgm:spPr/>
    </dgm:pt>
    <dgm:pt modelId="{2697741C-D9E8-45DA-9AA9-7E26D817B087}" type="pres">
      <dgm:prSet presAssocID="{59AD03DC-DF8E-4761-A513-3E9888677F37}" presName="descendantText" presStyleLbl="alignAcc1" presStyleIdx="0" presStyleCnt="4">
        <dgm:presLayoutVars>
          <dgm:bulletEnabled val="1"/>
        </dgm:presLayoutVars>
      </dgm:prSet>
      <dgm:spPr/>
    </dgm:pt>
    <dgm:pt modelId="{5DB3C82A-5A3C-4895-A0B3-BC5A3B5B3DFA}" type="pres">
      <dgm:prSet presAssocID="{3C0B92A2-D15E-4771-B453-E7E28BDB6E9C}" presName="sp" presStyleCnt="0"/>
      <dgm:spPr/>
    </dgm:pt>
    <dgm:pt modelId="{19E630C8-836B-4BD2-B8E6-182FE7E32ED1}" type="pres">
      <dgm:prSet presAssocID="{A0A0D61F-40CE-45B8-A992-16CDF4A4308F}" presName="composite" presStyleCnt="0"/>
      <dgm:spPr/>
    </dgm:pt>
    <dgm:pt modelId="{209321F3-CED5-4498-9018-BD468F32F16D}" type="pres">
      <dgm:prSet presAssocID="{A0A0D61F-40CE-45B8-A992-16CDF4A4308F}" presName="parentText" presStyleLbl="alignNode1" presStyleIdx="1" presStyleCnt="4">
        <dgm:presLayoutVars>
          <dgm:chMax val="1"/>
          <dgm:bulletEnabled val="1"/>
        </dgm:presLayoutVars>
      </dgm:prSet>
      <dgm:spPr/>
    </dgm:pt>
    <dgm:pt modelId="{0C0F82F0-306D-4F31-8B77-62269E887CE5}" type="pres">
      <dgm:prSet presAssocID="{A0A0D61F-40CE-45B8-A992-16CDF4A4308F}" presName="descendantText" presStyleLbl="alignAcc1" presStyleIdx="1" presStyleCnt="4">
        <dgm:presLayoutVars>
          <dgm:bulletEnabled val="1"/>
        </dgm:presLayoutVars>
      </dgm:prSet>
      <dgm:spPr/>
    </dgm:pt>
    <dgm:pt modelId="{9C16FACB-8D2E-4F92-9F15-AA15E45379F1}" type="pres">
      <dgm:prSet presAssocID="{416DB559-498A-40A9-95A5-9EF8F69C6343}" presName="sp" presStyleCnt="0"/>
      <dgm:spPr/>
    </dgm:pt>
    <dgm:pt modelId="{CB2AFC85-94E5-4F21-A909-217B786AB02C}" type="pres">
      <dgm:prSet presAssocID="{F7FE6302-88A1-4AF1-B4A2-2A97BDDE7B5E}" presName="composite" presStyleCnt="0"/>
      <dgm:spPr/>
    </dgm:pt>
    <dgm:pt modelId="{8AE33DE7-128B-4879-B07A-877E6D940D10}" type="pres">
      <dgm:prSet presAssocID="{F7FE6302-88A1-4AF1-B4A2-2A97BDDE7B5E}" presName="parentText" presStyleLbl="alignNode1" presStyleIdx="2" presStyleCnt="4">
        <dgm:presLayoutVars>
          <dgm:chMax val="1"/>
          <dgm:bulletEnabled val="1"/>
        </dgm:presLayoutVars>
      </dgm:prSet>
      <dgm:spPr/>
    </dgm:pt>
    <dgm:pt modelId="{D57FE753-27F6-42B1-B1D7-0A9E40656A40}" type="pres">
      <dgm:prSet presAssocID="{F7FE6302-88A1-4AF1-B4A2-2A97BDDE7B5E}" presName="descendantText" presStyleLbl="alignAcc1" presStyleIdx="2" presStyleCnt="4">
        <dgm:presLayoutVars>
          <dgm:bulletEnabled val="1"/>
        </dgm:presLayoutVars>
      </dgm:prSet>
      <dgm:spPr/>
    </dgm:pt>
    <dgm:pt modelId="{3D2F9A50-7133-4660-9040-48FEE2BFA9CE}" type="pres">
      <dgm:prSet presAssocID="{0BB02B26-824F-4BBC-BD35-9E0FBC8333E8}" presName="sp" presStyleCnt="0"/>
      <dgm:spPr/>
    </dgm:pt>
    <dgm:pt modelId="{8873379D-1C92-4716-AAA1-3B8AC09AE9BD}" type="pres">
      <dgm:prSet presAssocID="{7DDF972C-D41A-4A0E-8860-6C5847197BF9}" presName="composite" presStyleCnt="0"/>
      <dgm:spPr/>
    </dgm:pt>
    <dgm:pt modelId="{412EE925-C71D-4622-A704-9A04D27F7558}" type="pres">
      <dgm:prSet presAssocID="{7DDF972C-D41A-4A0E-8860-6C5847197BF9}" presName="parentText" presStyleLbl="alignNode1" presStyleIdx="3" presStyleCnt="4">
        <dgm:presLayoutVars>
          <dgm:chMax val="1"/>
          <dgm:bulletEnabled val="1"/>
        </dgm:presLayoutVars>
      </dgm:prSet>
      <dgm:spPr/>
    </dgm:pt>
    <dgm:pt modelId="{FCA4C29C-2A73-42CD-A6D0-4CB7E95D7FBC}" type="pres">
      <dgm:prSet presAssocID="{7DDF972C-D41A-4A0E-8860-6C5847197BF9}" presName="descendantText" presStyleLbl="alignAcc1" presStyleIdx="3" presStyleCnt="4">
        <dgm:presLayoutVars>
          <dgm:bulletEnabled val="1"/>
        </dgm:presLayoutVars>
      </dgm:prSet>
      <dgm:spPr/>
    </dgm:pt>
  </dgm:ptLst>
  <dgm:cxnLst>
    <dgm:cxn modelId="{4DA6C005-0083-4051-9E0E-B412B560DF27}" type="presOf" srcId="{A0A0D61F-40CE-45B8-A992-16CDF4A4308F}" destId="{209321F3-CED5-4498-9018-BD468F32F16D}" srcOrd="0" destOrd="0" presId="urn:microsoft.com/office/officeart/2005/8/layout/chevron2"/>
    <dgm:cxn modelId="{1E684D10-EF12-467C-9520-CB930839ACFC}" type="presOf" srcId="{F7FE6302-88A1-4AF1-B4A2-2A97BDDE7B5E}" destId="{8AE33DE7-128B-4879-B07A-877E6D940D10}" srcOrd="0" destOrd="0" presId="urn:microsoft.com/office/officeart/2005/8/layout/chevron2"/>
    <dgm:cxn modelId="{D11A1319-6EFE-48E4-98E0-00733E79FD0B}" srcId="{59AD03DC-DF8E-4761-A513-3E9888677F37}" destId="{F3F0DA96-E8EF-4B01-AC14-56FF771DF25C}" srcOrd="1" destOrd="0" parTransId="{0D3FCB33-2670-47EC-84C9-67CE0F2E58A7}" sibTransId="{58B7CE76-BEFD-4A2C-AD0F-8E31755BF17F}"/>
    <dgm:cxn modelId="{D2F1D41A-1CAA-4D76-B59A-D5494F4F5D87}" type="presOf" srcId="{560C1A1A-6AF7-4659-A779-5693E78955AB}" destId="{D57FE753-27F6-42B1-B1D7-0A9E40656A40}" srcOrd="0" destOrd="0" presId="urn:microsoft.com/office/officeart/2005/8/layout/chevron2"/>
    <dgm:cxn modelId="{54A93B25-4447-4B8B-B58F-745B3374AC9F}" srcId="{A0A0D61F-40CE-45B8-A992-16CDF4A4308F}" destId="{35EC7770-8D4D-41C0-B6C3-D80664C104A3}" srcOrd="0" destOrd="0" parTransId="{F4CCB56E-A210-4EB7-96B2-E281328FBDE6}" sibTransId="{A2AF743A-3176-4AC5-88A4-5F1553F35894}"/>
    <dgm:cxn modelId="{D38C0F26-CF21-4B57-B34D-7952FC718693}" srcId="{F7FE6302-88A1-4AF1-B4A2-2A97BDDE7B5E}" destId="{F0F7FE9A-4FBF-4BF6-A3EB-E3B8018081A0}" srcOrd="1" destOrd="0" parTransId="{C51F623B-6D86-4FE6-828C-5575296A0C75}" sibTransId="{35163F6F-5B0B-4A60-B1DC-DBB997AA609A}"/>
    <dgm:cxn modelId="{73E92B33-C7E8-4138-82F5-6F0F156C76CF}" type="presOf" srcId="{F3F0DA96-E8EF-4B01-AC14-56FF771DF25C}" destId="{2697741C-D9E8-45DA-9AA9-7E26D817B087}" srcOrd="0" destOrd="1" presId="urn:microsoft.com/office/officeart/2005/8/layout/chevron2"/>
    <dgm:cxn modelId="{BD6BBF3F-B353-4AE2-80F2-7DA10996BDFD}" srcId="{CB59ACAC-DF4F-49FA-80B1-518EBE129F92}" destId="{F7FE6302-88A1-4AF1-B4A2-2A97BDDE7B5E}" srcOrd="2" destOrd="0" parTransId="{223D4C8F-B8B8-4C1B-AC12-E922FEBC6A2E}" sibTransId="{0BB02B26-824F-4BBC-BD35-9E0FBC8333E8}"/>
    <dgm:cxn modelId="{B96AD841-65DE-4FFC-B518-5A0A7B6E02FB}" srcId="{59AD03DC-DF8E-4761-A513-3E9888677F37}" destId="{EF5E0CC2-66C7-4BEF-B7F9-442AF283D461}" srcOrd="0" destOrd="0" parTransId="{8DDACE4D-ED9B-4F0D-8E16-C3C81FB63287}" sibTransId="{ACC6A7EF-0E60-46B7-8E68-EC929C25803C}"/>
    <dgm:cxn modelId="{FFC18C42-CCDD-48BC-B271-3F712A4E6D8F}" type="presOf" srcId="{35EC7770-8D4D-41C0-B6C3-D80664C104A3}" destId="{0C0F82F0-306D-4F31-8B77-62269E887CE5}" srcOrd="0" destOrd="0" presId="urn:microsoft.com/office/officeart/2005/8/layout/chevron2"/>
    <dgm:cxn modelId="{E138C94F-8DE9-46BD-A030-0239ACBB07D3}" type="presOf" srcId="{59AD03DC-DF8E-4761-A513-3E9888677F37}" destId="{64A8FCBB-DC7F-4268-ADCA-105D0B43CB16}" srcOrd="0" destOrd="0" presId="urn:microsoft.com/office/officeart/2005/8/layout/chevron2"/>
    <dgm:cxn modelId="{E2358659-ABBD-40DD-8D28-2DAAC31DA42F}" type="presOf" srcId="{97900B1E-6743-4292-BF72-E718180855E5}" destId="{0C0F82F0-306D-4F31-8B77-62269E887CE5}" srcOrd="0" destOrd="1" presId="urn:microsoft.com/office/officeart/2005/8/layout/chevron2"/>
    <dgm:cxn modelId="{D45E398C-D193-4835-B1BE-7641C2D376CE}" srcId="{A0A0D61F-40CE-45B8-A992-16CDF4A4308F}" destId="{97900B1E-6743-4292-BF72-E718180855E5}" srcOrd="1" destOrd="0" parTransId="{35BFE15F-F758-4EF1-A7F5-4B937AEB9FF7}" sibTransId="{B464543B-4618-441E-9455-0674FF0022F3}"/>
    <dgm:cxn modelId="{4D2A9998-B2F6-49D9-AF93-C6F4A659757E}" srcId="{F7FE6302-88A1-4AF1-B4A2-2A97BDDE7B5E}" destId="{560C1A1A-6AF7-4659-A779-5693E78955AB}" srcOrd="0" destOrd="0" parTransId="{D3B1CF30-DEA4-4202-BFFB-B3C99F9C2975}" sibTransId="{4F6F31B8-988C-4906-8E1E-61C884E58927}"/>
    <dgm:cxn modelId="{DB03C5A3-87AA-413A-8A06-75B54A78CC08}" type="presOf" srcId="{CB59ACAC-DF4F-49FA-80B1-518EBE129F92}" destId="{2A99FB2D-C40C-411C-8E3A-8DC8608233DA}" srcOrd="0" destOrd="0" presId="urn:microsoft.com/office/officeart/2005/8/layout/chevron2"/>
    <dgm:cxn modelId="{170E80AB-3D03-4FBA-9E23-4AD1AA7FBA0D}" type="presOf" srcId="{F0F7FE9A-4FBF-4BF6-A3EB-E3B8018081A0}" destId="{D57FE753-27F6-42B1-B1D7-0A9E40656A40}" srcOrd="0" destOrd="1" presId="urn:microsoft.com/office/officeart/2005/8/layout/chevron2"/>
    <dgm:cxn modelId="{CFADBCB9-CC98-40DE-AD1B-9374ADCA37EA}" type="presOf" srcId="{150753A5-407D-457A-B590-CC4BE02F5387}" destId="{FCA4C29C-2A73-42CD-A6D0-4CB7E95D7FBC}" srcOrd="0" destOrd="0" presId="urn:microsoft.com/office/officeart/2005/8/layout/chevron2"/>
    <dgm:cxn modelId="{4FBF99BA-018F-4530-9E20-7739F1F52B5A}" srcId="{7DDF972C-D41A-4A0E-8860-6C5847197BF9}" destId="{150753A5-407D-457A-B590-CC4BE02F5387}" srcOrd="0" destOrd="0" parTransId="{30F00B80-C45B-409E-A8BE-5D75016F23B8}" sibTransId="{77D2EDA2-D4CC-47A8-A8E5-DD9D1708DB00}"/>
    <dgm:cxn modelId="{D4EAAED7-24E2-4C75-852E-076A77E86A1B}" srcId="{CB59ACAC-DF4F-49FA-80B1-518EBE129F92}" destId="{7DDF972C-D41A-4A0E-8860-6C5847197BF9}" srcOrd="3" destOrd="0" parTransId="{AA095A58-FD89-4CBB-BED2-F8AB84F5A06A}" sibTransId="{709EF09D-BEF6-48CF-A867-416EE9C5AC6B}"/>
    <dgm:cxn modelId="{C3F07DDC-ACBE-4C6C-9A00-A8E45CF7F74D}" srcId="{CB59ACAC-DF4F-49FA-80B1-518EBE129F92}" destId="{A0A0D61F-40CE-45B8-A992-16CDF4A4308F}" srcOrd="1" destOrd="0" parTransId="{E2BB902E-C63E-4763-A4D6-A4745B3BA57F}" sibTransId="{416DB559-498A-40A9-95A5-9EF8F69C6343}"/>
    <dgm:cxn modelId="{F23893E6-7318-4A7A-89DC-E9448252CED0}" srcId="{7DDF972C-D41A-4A0E-8860-6C5847197BF9}" destId="{7D5DEB28-FC89-4DFB-A091-703BD8C9C189}" srcOrd="1" destOrd="0" parTransId="{42F5EA68-DC91-46B4-88FE-2E3863BCEF81}" sibTransId="{09DB1186-F445-41D8-A22D-4D5164629E97}"/>
    <dgm:cxn modelId="{92D5A9E7-D2ED-48A1-B28B-6861FE39DFE2}" type="presOf" srcId="{7D5DEB28-FC89-4DFB-A091-703BD8C9C189}" destId="{FCA4C29C-2A73-42CD-A6D0-4CB7E95D7FBC}" srcOrd="0" destOrd="1" presId="urn:microsoft.com/office/officeart/2005/8/layout/chevron2"/>
    <dgm:cxn modelId="{4D8B98F8-4D44-4CDB-92E0-9B0ED00A7FA9}" srcId="{CB59ACAC-DF4F-49FA-80B1-518EBE129F92}" destId="{59AD03DC-DF8E-4761-A513-3E9888677F37}" srcOrd="0" destOrd="0" parTransId="{513AE0BA-05FC-43A8-98B8-A3346E519E8F}" sibTransId="{3C0B92A2-D15E-4771-B453-E7E28BDB6E9C}"/>
    <dgm:cxn modelId="{710B7FFC-201C-4549-B490-074970F58267}" type="presOf" srcId="{EF5E0CC2-66C7-4BEF-B7F9-442AF283D461}" destId="{2697741C-D9E8-45DA-9AA9-7E26D817B087}" srcOrd="0" destOrd="0" presId="urn:microsoft.com/office/officeart/2005/8/layout/chevron2"/>
    <dgm:cxn modelId="{778314FF-53DD-4C7D-AFAD-11732DA18628}" type="presOf" srcId="{7DDF972C-D41A-4A0E-8860-6C5847197BF9}" destId="{412EE925-C71D-4622-A704-9A04D27F7558}" srcOrd="0" destOrd="0" presId="urn:microsoft.com/office/officeart/2005/8/layout/chevron2"/>
    <dgm:cxn modelId="{8A90777A-8303-4CA5-AAFE-83E12E1C93FD}" type="presParOf" srcId="{2A99FB2D-C40C-411C-8E3A-8DC8608233DA}" destId="{AFDE0ADF-3621-46CD-BDF4-97F23F30BC28}" srcOrd="0" destOrd="0" presId="urn:microsoft.com/office/officeart/2005/8/layout/chevron2"/>
    <dgm:cxn modelId="{354FF6CB-C946-48F1-8831-C92DAB336D20}" type="presParOf" srcId="{AFDE0ADF-3621-46CD-BDF4-97F23F30BC28}" destId="{64A8FCBB-DC7F-4268-ADCA-105D0B43CB16}" srcOrd="0" destOrd="0" presId="urn:microsoft.com/office/officeart/2005/8/layout/chevron2"/>
    <dgm:cxn modelId="{2C5B3B4C-BEB6-48A3-A226-EF3F4B791062}" type="presParOf" srcId="{AFDE0ADF-3621-46CD-BDF4-97F23F30BC28}" destId="{2697741C-D9E8-45DA-9AA9-7E26D817B087}" srcOrd="1" destOrd="0" presId="urn:microsoft.com/office/officeart/2005/8/layout/chevron2"/>
    <dgm:cxn modelId="{3156AAE1-B947-4538-AA6A-E8166AE2A0AD}" type="presParOf" srcId="{2A99FB2D-C40C-411C-8E3A-8DC8608233DA}" destId="{5DB3C82A-5A3C-4895-A0B3-BC5A3B5B3DFA}" srcOrd="1" destOrd="0" presId="urn:microsoft.com/office/officeart/2005/8/layout/chevron2"/>
    <dgm:cxn modelId="{9BE213E0-0420-46EB-B79B-4067957D6567}" type="presParOf" srcId="{2A99FB2D-C40C-411C-8E3A-8DC8608233DA}" destId="{19E630C8-836B-4BD2-B8E6-182FE7E32ED1}" srcOrd="2" destOrd="0" presId="urn:microsoft.com/office/officeart/2005/8/layout/chevron2"/>
    <dgm:cxn modelId="{3F132CE5-C4FE-43D5-8678-42E015FA2D30}" type="presParOf" srcId="{19E630C8-836B-4BD2-B8E6-182FE7E32ED1}" destId="{209321F3-CED5-4498-9018-BD468F32F16D}" srcOrd="0" destOrd="0" presId="urn:microsoft.com/office/officeart/2005/8/layout/chevron2"/>
    <dgm:cxn modelId="{C6493D20-762A-4559-8F24-5A7D9BC1BACB}" type="presParOf" srcId="{19E630C8-836B-4BD2-B8E6-182FE7E32ED1}" destId="{0C0F82F0-306D-4F31-8B77-62269E887CE5}" srcOrd="1" destOrd="0" presId="urn:microsoft.com/office/officeart/2005/8/layout/chevron2"/>
    <dgm:cxn modelId="{00499A3F-6A2C-44A4-B897-B16767FEF64F}" type="presParOf" srcId="{2A99FB2D-C40C-411C-8E3A-8DC8608233DA}" destId="{9C16FACB-8D2E-4F92-9F15-AA15E45379F1}" srcOrd="3" destOrd="0" presId="urn:microsoft.com/office/officeart/2005/8/layout/chevron2"/>
    <dgm:cxn modelId="{BECFB4E3-4EFE-40FF-AF19-596A98AA36AE}" type="presParOf" srcId="{2A99FB2D-C40C-411C-8E3A-8DC8608233DA}" destId="{CB2AFC85-94E5-4F21-A909-217B786AB02C}" srcOrd="4" destOrd="0" presId="urn:microsoft.com/office/officeart/2005/8/layout/chevron2"/>
    <dgm:cxn modelId="{AE9FCA49-3E26-47D1-ACBC-D6AD0841B572}" type="presParOf" srcId="{CB2AFC85-94E5-4F21-A909-217B786AB02C}" destId="{8AE33DE7-128B-4879-B07A-877E6D940D10}" srcOrd="0" destOrd="0" presId="urn:microsoft.com/office/officeart/2005/8/layout/chevron2"/>
    <dgm:cxn modelId="{60BF9905-D94A-4777-A553-2A1D8112C530}" type="presParOf" srcId="{CB2AFC85-94E5-4F21-A909-217B786AB02C}" destId="{D57FE753-27F6-42B1-B1D7-0A9E40656A40}" srcOrd="1" destOrd="0" presId="urn:microsoft.com/office/officeart/2005/8/layout/chevron2"/>
    <dgm:cxn modelId="{F69ABE8B-635E-4F2E-9844-35AC6DE4B200}" type="presParOf" srcId="{2A99FB2D-C40C-411C-8E3A-8DC8608233DA}" destId="{3D2F9A50-7133-4660-9040-48FEE2BFA9CE}" srcOrd="5" destOrd="0" presId="urn:microsoft.com/office/officeart/2005/8/layout/chevron2"/>
    <dgm:cxn modelId="{80ACD617-3D66-419D-899D-AC1BDD9B488A}" type="presParOf" srcId="{2A99FB2D-C40C-411C-8E3A-8DC8608233DA}" destId="{8873379D-1C92-4716-AAA1-3B8AC09AE9BD}" srcOrd="6" destOrd="0" presId="urn:microsoft.com/office/officeart/2005/8/layout/chevron2"/>
    <dgm:cxn modelId="{D9A8DC41-858F-496A-9EDC-D9C986615A21}" type="presParOf" srcId="{8873379D-1C92-4716-AAA1-3B8AC09AE9BD}" destId="{412EE925-C71D-4622-A704-9A04D27F7558}" srcOrd="0" destOrd="0" presId="urn:microsoft.com/office/officeart/2005/8/layout/chevron2"/>
    <dgm:cxn modelId="{895B434E-F469-4BFD-8738-A2875C2855F1}" type="presParOf" srcId="{8873379D-1C92-4716-AAA1-3B8AC09AE9BD}" destId="{FCA4C29C-2A73-42CD-A6D0-4CB7E95D7FB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sp="http://schemas.microsoft.com/office/drawing/2008/diagram" xmlns:dgm="http://schemas.openxmlformats.org/drawingml/2006/diagram" xmlns:a="http://schemas.openxmlformats.org/drawingml/2006/main">
  <dgm:ptLst>
    <dgm:pt modelId="{271CBBDE-F99F-43D9-8449-73A8B1C91717}" type="doc">
      <dgm:prSet loTypeId="urn:microsoft.com/office/officeart/2005/8/layout/process1" loCatId="process" qsTypeId="urn:microsoft.com/office/officeart/2005/8/quickstyle/simple1" qsCatId="simple" csTypeId="urn:microsoft.com/office/officeart/2005/8/colors/accent1_2" csCatId="accent1" phldr="1"/>
      <dgm:spPr/>
    </dgm:pt>
    <dgm:pt modelId="{D71404F3-B336-4FC1-867D-A62A36F863FE}">
      <dgm:prSet phldrT="[Text]"/>
      <dgm:spPr/>
      <dgm:t>
        <a:bodyPr/>
        <a:lstStyle/>
        <a:p>
          <a:r>
            <a:rPr lang="de-DE" dirty="0"/>
            <a:t>Consapevolezza</a:t>
          </a:r>
        </a:p>
      </dgm:t>
    </dgm:pt>
    <dgm:pt modelId="{85EDD14F-A8BA-461F-9F8C-A4AF77F618DF}" type="parTrans" cxnId="{FF9B4B5D-4AEE-4958-9CAB-56A469249F72}">
      <dgm:prSet/>
      <dgm:spPr/>
      <dgm:t>
        <a:bodyPr/>
        <a:lstStyle/>
        <a:p>
          <a:endParaRPr lang="de-DE"/>
        </a:p>
      </dgm:t>
    </dgm:pt>
    <dgm:pt modelId="{F704E922-8D23-4671-99F2-D9E1FA73547B}" type="sibTrans" cxnId="{FF9B4B5D-4AEE-4958-9CAB-56A469249F72}">
      <dgm:prSet/>
      <dgm:spPr/>
      <dgm:t>
        <a:bodyPr/>
        <a:lstStyle/>
        <a:p>
          <a:endParaRPr lang="de-DE"/>
        </a:p>
      </dgm:t>
    </dgm:pt>
    <dgm:pt modelId="{0A783234-D1CF-446E-9DC5-F5BBAD7F15B5}">
      <dgm:prSet phldrT="[Text]"/>
      <dgm:spPr/>
      <dgm:t>
        <a:bodyPr/>
        <a:lstStyle/>
        <a:p>
          <a:r>
            <a:rPr lang="de-DE" dirty="0"/>
            <a:t>Intenzione</a:t>
          </a:r>
        </a:p>
      </dgm:t>
    </dgm:pt>
    <dgm:pt modelId="{9BB7EFBC-4198-4036-ACEF-649DDE0F5B5E}" type="parTrans" cxnId="{0D2A5940-2F81-475E-8599-912C8AD85009}">
      <dgm:prSet/>
      <dgm:spPr/>
      <dgm:t>
        <a:bodyPr/>
        <a:lstStyle/>
        <a:p>
          <a:endParaRPr lang="de-DE"/>
        </a:p>
      </dgm:t>
    </dgm:pt>
    <dgm:pt modelId="{3C75CE10-B0C6-4949-B843-37F0D345BC6B}" type="sibTrans" cxnId="{0D2A5940-2F81-475E-8599-912C8AD85009}">
      <dgm:prSet/>
      <dgm:spPr/>
      <dgm:t>
        <a:bodyPr/>
        <a:lstStyle/>
        <a:p>
          <a:endParaRPr lang="de-DE"/>
        </a:p>
      </dgm:t>
    </dgm:pt>
    <dgm:pt modelId="{AF59A758-541E-426B-8E81-B8B3E14B33A7}">
      <dgm:prSet phldrT="[Text]"/>
      <dgm:spPr/>
      <dgm:t>
        <a:bodyPr/>
        <a:lstStyle/>
        <a:p>
          <a:r>
            <a:rPr lang="de-DE" dirty="0" err="1"/>
            <a:t>Comportamento</a:t>
          </a:r>
          <a:endParaRPr lang="de-DE" dirty="0"/>
        </a:p>
      </dgm:t>
    </dgm:pt>
    <dgm:pt modelId="{DF18F947-DEC7-474C-AE1C-CEEBE49888DC}" type="parTrans" cxnId="{C2B0494F-AF20-49FD-B7D7-11164C006ECC}">
      <dgm:prSet/>
      <dgm:spPr/>
      <dgm:t>
        <a:bodyPr/>
        <a:lstStyle/>
        <a:p>
          <a:endParaRPr lang="de-DE"/>
        </a:p>
      </dgm:t>
    </dgm:pt>
    <dgm:pt modelId="{8ADEFA33-D30F-49BB-89A3-2BF6F89D47D6}" type="sibTrans" cxnId="{C2B0494F-AF20-49FD-B7D7-11164C006ECC}">
      <dgm:prSet/>
      <dgm:spPr/>
      <dgm:t>
        <a:bodyPr/>
        <a:lstStyle/>
        <a:p>
          <a:endParaRPr lang="de-DE"/>
        </a:p>
      </dgm:t>
    </dgm:pt>
    <dgm:pt modelId="{A07DE839-5CE8-4E0A-B5EF-E77F50C67E63}">
      <dgm:prSet/>
      <dgm:spPr/>
      <dgm:t>
        <a:bodyPr/>
        <a:lstStyle/>
        <a:p>
          <a:r>
            <a:rPr lang="de-DE" dirty="0"/>
            <a:t>Abitudine</a:t>
          </a:r>
        </a:p>
      </dgm:t>
    </dgm:pt>
    <dgm:pt modelId="{8D738F0B-E723-4436-A0BF-F09A7F56206F}" type="parTrans" cxnId="{1BCC206A-85F6-4C77-8C33-2D99FB9AA34C}">
      <dgm:prSet/>
      <dgm:spPr/>
      <dgm:t>
        <a:bodyPr/>
        <a:lstStyle/>
        <a:p>
          <a:endParaRPr lang="de-DE"/>
        </a:p>
      </dgm:t>
    </dgm:pt>
    <dgm:pt modelId="{D3BA95EF-002A-4183-816E-25AFB3806122}" type="sibTrans" cxnId="{1BCC206A-85F6-4C77-8C33-2D99FB9AA34C}">
      <dgm:prSet/>
      <dgm:spPr/>
      <dgm:t>
        <a:bodyPr/>
        <a:lstStyle/>
        <a:p>
          <a:endParaRPr lang="de-DE"/>
        </a:p>
      </dgm:t>
    </dgm:pt>
    <dgm:pt modelId="{4364E435-C34A-45AA-8789-F72F6571B6E2}" type="pres">
      <dgm:prSet presAssocID="{271CBBDE-F99F-43D9-8449-73A8B1C91717}" presName="Name0" presStyleCnt="0">
        <dgm:presLayoutVars>
          <dgm:dir/>
          <dgm:resizeHandles val="exact"/>
        </dgm:presLayoutVars>
      </dgm:prSet>
      <dgm:spPr/>
    </dgm:pt>
    <dgm:pt modelId="{646DB97B-E498-409C-AFCC-CAAB27BD19C8}" type="pres">
      <dgm:prSet presAssocID="{D71404F3-B336-4FC1-867D-A62A36F863FE}" presName="node" presStyleLbl="node1" presStyleIdx="0" presStyleCnt="4">
        <dgm:presLayoutVars>
          <dgm:bulletEnabled val="1"/>
        </dgm:presLayoutVars>
      </dgm:prSet>
      <dgm:spPr/>
    </dgm:pt>
    <dgm:pt modelId="{B8B44662-230D-4A96-9F66-BACD4097B651}" type="pres">
      <dgm:prSet presAssocID="{F704E922-8D23-4671-99F2-D9E1FA73547B}" presName="sibTrans" presStyleLbl="sibTrans2D1" presStyleIdx="0" presStyleCnt="3"/>
      <dgm:spPr/>
    </dgm:pt>
    <dgm:pt modelId="{6B24FEC3-BFD0-44C7-AB7C-1CDFB502E6D8}" type="pres">
      <dgm:prSet presAssocID="{F704E922-8D23-4671-99F2-D9E1FA73547B}" presName="connectorText" presStyleLbl="sibTrans2D1" presStyleIdx="0" presStyleCnt="3"/>
      <dgm:spPr/>
    </dgm:pt>
    <dgm:pt modelId="{7A0D681C-F985-4788-BFCC-1570093EBCDF}" type="pres">
      <dgm:prSet presAssocID="{0A783234-D1CF-446E-9DC5-F5BBAD7F15B5}" presName="node" presStyleLbl="node1" presStyleIdx="1" presStyleCnt="4">
        <dgm:presLayoutVars>
          <dgm:bulletEnabled val="1"/>
        </dgm:presLayoutVars>
      </dgm:prSet>
      <dgm:spPr/>
    </dgm:pt>
    <dgm:pt modelId="{49A80D76-A1B8-4CBA-BF34-4BD6D0873714}" type="pres">
      <dgm:prSet presAssocID="{3C75CE10-B0C6-4949-B843-37F0D345BC6B}" presName="sibTrans" presStyleLbl="sibTrans2D1" presStyleIdx="1" presStyleCnt="3"/>
      <dgm:spPr/>
    </dgm:pt>
    <dgm:pt modelId="{95C844B4-CCC5-4DFF-B3A6-06CBA22C4021}" type="pres">
      <dgm:prSet presAssocID="{3C75CE10-B0C6-4949-B843-37F0D345BC6B}" presName="connectorText" presStyleLbl="sibTrans2D1" presStyleIdx="1" presStyleCnt="3"/>
      <dgm:spPr/>
    </dgm:pt>
    <dgm:pt modelId="{7E557506-D4B6-4A08-B99D-93EB2617E0EC}" type="pres">
      <dgm:prSet presAssocID="{AF59A758-541E-426B-8E81-B8B3E14B33A7}" presName="node" presStyleLbl="node1" presStyleIdx="2" presStyleCnt="4">
        <dgm:presLayoutVars>
          <dgm:bulletEnabled val="1"/>
        </dgm:presLayoutVars>
      </dgm:prSet>
      <dgm:spPr/>
    </dgm:pt>
    <dgm:pt modelId="{670F50B2-78B0-4E56-8BF3-431AA8733231}" type="pres">
      <dgm:prSet presAssocID="{8ADEFA33-D30F-49BB-89A3-2BF6F89D47D6}" presName="sibTrans" presStyleLbl="sibTrans2D1" presStyleIdx="2" presStyleCnt="3"/>
      <dgm:spPr/>
    </dgm:pt>
    <dgm:pt modelId="{793A8C51-EF2A-4F57-AF9A-E8751635A192}" type="pres">
      <dgm:prSet presAssocID="{8ADEFA33-D30F-49BB-89A3-2BF6F89D47D6}" presName="connectorText" presStyleLbl="sibTrans2D1" presStyleIdx="2" presStyleCnt="3"/>
      <dgm:spPr/>
    </dgm:pt>
    <dgm:pt modelId="{38488D8B-1680-4945-8379-8023C674C203}" type="pres">
      <dgm:prSet presAssocID="{A07DE839-5CE8-4E0A-B5EF-E77F50C67E63}" presName="node" presStyleLbl="node1" presStyleIdx="3" presStyleCnt="4">
        <dgm:presLayoutVars>
          <dgm:bulletEnabled val="1"/>
        </dgm:presLayoutVars>
      </dgm:prSet>
      <dgm:spPr/>
    </dgm:pt>
  </dgm:ptLst>
  <dgm:cxnLst>
    <dgm:cxn modelId="{A305D901-7CA3-4438-9EBE-7E8CD00414AC}" type="presOf" srcId="{F704E922-8D23-4671-99F2-D9E1FA73547B}" destId="{B8B44662-230D-4A96-9F66-BACD4097B651}" srcOrd="0" destOrd="0" presId="urn:microsoft.com/office/officeart/2005/8/layout/process1"/>
    <dgm:cxn modelId="{8BA20E02-7453-48E9-9C76-87110175F21E}" type="presOf" srcId="{D71404F3-B336-4FC1-867D-A62A36F863FE}" destId="{646DB97B-E498-409C-AFCC-CAAB27BD19C8}" srcOrd="0" destOrd="0" presId="urn:microsoft.com/office/officeart/2005/8/layout/process1"/>
    <dgm:cxn modelId="{3CCCA104-BB8E-48EF-B361-39EF552F45A5}" type="presOf" srcId="{271CBBDE-F99F-43D9-8449-73A8B1C91717}" destId="{4364E435-C34A-45AA-8789-F72F6571B6E2}" srcOrd="0" destOrd="0" presId="urn:microsoft.com/office/officeart/2005/8/layout/process1"/>
    <dgm:cxn modelId="{0D2A5940-2F81-475E-8599-912C8AD85009}" srcId="{271CBBDE-F99F-43D9-8449-73A8B1C91717}" destId="{0A783234-D1CF-446E-9DC5-F5BBAD7F15B5}" srcOrd="1" destOrd="0" parTransId="{9BB7EFBC-4198-4036-ACEF-649DDE0F5B5E}" sibTransId="{3C75CE10-B0C6-4949-B843-37F0D345BC6B}"/>
    <dgm:cxn modelId="{FF9B4B5D-4AEE-4958-9CAB-56A469249F72}" srcId="{271CBBDE-F99F-43D9-8449-73A8B1C91717}" destId="{D71404F3-B336-4FC1-867D-A62A36F863FE}" srcOrd="0" destOrd="0" parTransId="{85EDD14F-A8BA-461F-9F8C-A4AF77F618DF}" sibTransId="{F704E922-8D23-4671-99F2-D9E1FA73547B}"/>
    <dgm:cxn modelId="{6BC3F967-5560-4512-ACB1-45A9BC8C88EA}" type="presOf" srcId="{0A783234-D1CF-446E-9DC5-F5BBAD7F15B5}" destId="{7A0D681C-F985-4788-BFCC-1570093EBCDF}" srcOrd="0" destOrd="0" presId="urn:microsoft.com/office/officeart/2005/8/layout/process1"/>
    <dgm:cxn modelId="{1BCC206A-85F6-4C77-8C33-2D99FB9AA34C}" srcId="{271CBBDE-F99F-43D9-8449-73A8B1C91717}" destId="{A07DE839-5CE8-4E0A-B5EF-E77F50C67E63}" srcOrd="3" destOrd="0" parTransId="{8D738F0B-E723-4436-A0BF-F09A7F56206F}" sibTransId="{D3BA95EF-002A-4183-816E-25AFB3806122}"/>
    <dgm:cxn modelId="{C2B0494F-AF20-49FD-B7D7-11164C006ECC}" srcId="{271CBBDE-F99F-43D9-8449-73A8B1C91717}" destId="{AF59A758-541E-426B-8E81-B8B3E14B33A7}" srcOrd="2" destOrd="0" parTransId="{DF18F947-DEC7-474C-AE1C-CEEBE49888DC}" sibTransId="{8ADEFA33-D30F-49BB-89A3-2BF6F89D47D6}"/>
    <dgm:cxn modelId="{65D9C972-A0E4-47A0-84C0-1D95AFD271BB}" type="presOf" srcId="{3C75CE10-B0C6-4949-B843-37F0D345BC6B}" destId="{49A80D76-A1B8-4CBA-BF34-4BD6D0873714}" srcOrd="0" destOrd="0" presId="urn:microsoft.com/office/officeart/2005/8/layout/process1"/>
    <dgm:cxn modelId="{AA34EA7C-5F44-44AF-8DD4-9993B712D129}" type="presOf" srcId="{8ADEFA33-D30F-49BB-89A3-2BF6F89D47D6}" destId="{670F50B2-78B0-4E56-8BF3-431AA8733231}" srcOrd="0" destOrd="0" presId="urn:microsoft.com/office/officeart/2005/8/layout/process1"/>
    <dgm:cxn modelId="{9CE5A687-1ADB-46BB-87A2-634AF12339C4}" type="presOf" srcId="{3C75CE10-B0C6-4949-B843-37F0D345BC6B}" destId="{95C844B4-CCC5-4DFF-B3A6-06CBA22C4021}" srcOrd="1" destOrd="0" presId="urn:microsoft.com/office/officeart/2005/8/layout/process1"/>
    <dgm:cxn modelId="{7E69F187-B458-4723-9EFD-DB9C290DA1DA}" type="presOf" srcId="{8ADEFA33-D30F-49BB-89A3-2BF6F89D47D6}" destId="{793A8C51-EF2A-4F57-AF9A-E8751635A192}" srcOrd="1" destOrd="0" presId="urn:microsoft.com/office/officeart/2005/8/layout/process1"/>
    <dgm:cxn modelId="{A5454FAE-F555-4AD3-834A-E7AE81311616}" type="presOf" srcId="{AF59A758-541E-426B-8E81-B8B3E14B33A7}" destId="{7E557506-D4B6-4A08-B99D-93EB2617E0EC}" srcOrd="0" destOrd="0" presId="urn:microsoft.com/office/officeart/2005/8/layout/process1"/>
    <dgm:cxn modelId="{6854F1EC-D522-4D73-AD0F-419F25FCE2A6}" type="presOf" srcId="{F704E922-8D23-4671-99F2-D9E1FA73547B}" destId="{6B24FEC3-BFD0-44C7-AB7C-1CDFB502E6D8}" srcOrd="1" destOrd="0" presId="urn:microsoft.com/office/officeart/2005/8/layout/process1"/>
    <dgm:cxn modelId="{1A7631F7-2C09-43E5-A373-59EC6959556E}" type="presOf" srcId="{A07DE839-5CE8-4E0A-B5EF-E77F50C67E63}" destId="{38488D8B-1680-4945-8379-8023C674C203}" srcOrd="0" destOrd="0" presId="urn:microsoft.com/office/officeart/2005/8/layout/process1"/>
    <dgm:cxn modelId="{79A76C92-C8AE-42D3-9C9C-C7B49F5AA62D}" type="presParOf" srcId="{4364E435-C34A-45AA-8789-F72F6571B6E2}" destId="{646DB97B-E498-409C-AFCC-CAAB27BD19C8}" srcOrd="0" destOrd="0" presId="urn:microsoft.com/office/officeart/2005/8/layout/process1"/>
    <dgm:cxn modelId="{AEB5B02B-50DA-49D6-AB2E-304F30323C30}" type="presParOf" srcId="{4364E435-C34A-45AA-8789-F72F6571B6E2}" destId="{B8B44662-230D-4A96-9F66-BACD4097B651}" srcOrd="1" destOrd="0" presId="urn:microsoft.com/office/officeart/2005/8/layout/process1"/>
    <dgm:cxn modelId="{33EA3737-AD5F-4186-B567-A996AD189431}" type="presParOf" srcId="{B8B44662-230D-4A96-9F66-BACD4097B651}" destId="{6B24FEC3-BFD0-44C7-AB7C-1CDFB502E6D8}" srcOrd="0" destOrd="0" presId="urn:microsoft.com/office/officeart/2005/8/layout/process1"/>
    <dgm:cxn modelId="{85B82A92-D35E-448A-8C6D-4FD3212B816A}" type="presParOf" srcId="{4364E435-C34A-45AA-8789-F72F6571B6E2}" destId="{7A0D681C-F985-4788-BFCC-1570093EBCDF}" srcOrd="2" destOrd="0" presId="urn:microsoft.com/office/officeart/2005/8/layout/process1"/>
    <dgm:cxn modelId="{1737CFC0-AA02-4228-818A-249D15C3DA6A}" type="presParOf" srcId="{4364E435-C34A-45AA-8789-F72F6571B6E2}" destId="{49A80D76-A1B8-4CBA-BF34-4BD6D0873714}" srcOrd="3" destOrd="0" presId="urn:microsoft.com/office/officeart/2005/8/layout/process1"/>
    <dgm:cxn modelId="{74FF6C0D-3A19-4DB6-B606-AD077B308904}" type="presParOf" srcId="{49A80D76-A1B8-4CBA-BF34-4BD6D0873714}" destId="{95C844B4-CCC5-4DFF-B3A6-06CBA22C4021}" srcOrd="0" destOrd="0" presId="urn:microsoft.com/office/officeart/2005/8/layout/process1"/>
    <dgm:cxn modelId="{7D86A89B-145D-4511-B113-8E2ABE683116}" type="presParOf" srcId="{4364E435-C34A-45AA-8789-F72F6571B6E2}" destId="{7E557506-D4B6-4A08-B99D-93EB2617E0EC}" srcOrd="4" destOrd="0" presId="urn:microsoft.com/office/officeart/2005/8/layout/process1"/>
    <dgm:cxn modelId="{85FE6AFC-C508-40E9-834B-8C6B0BC7899D}" type="presParOf" srcId="{4364E435-C34A-45AA-8789-F72F6571B6E2}" destId="{670F50B2-78B0-4E56-8BF3-431AA8733231}" srcOrd="5" destOrd="0" presId="urn:microsoft.com/office/officeart/2005/8/layout/process1"/>
    <dgm:cxn modelId="{A0815DB8-5F74-4227-A7A6-8E0DC4CCA12A}" type="presParOf" srcId="{670F50B2-78B0-4E56-8BF3-431AA8733231}" destId="{793A8C51-EF2A-4F57-AF9A-E8751635A192}" srcOrd="0" destOrd="0" presId="urn:microsoft.com/office/officeart/2005/8/layout/process1"/>
    <dgm:cxn modelId="{663C69DB-1701-4ED2-AE30-1B13E20361C6}" type="presParOf" srcId="{4364E435-C34A-45AA-8789-F72F6571B6E2}" destId="{38488D8B-1680-4945-8379-8023C674C20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8FCBB-DC7F-4268-ADCA-105D0B43CB16}">
      <dsp:nvSpPr>
        <dsp:cNvPr id="0" name=""/>
        <dsp:cNvSpPr/>
      </dsp:nvSpPr>
      <dsp:spPr>
        <a:xfrm rot="5400000">
          <a:off x="-185966" y="189497"/>
          <a:ext cx="1239777" cy="867844"/>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Research</a:t>
          </a:r>
          <a:endParaRPr lang="nb-NO" sz="1400" kern="1200" dirty="0"/>
        </a:p>
      </dsp:txBody>
      <dsp:txXfrm rot="-5400000">
        <a:off x="1" y="437452"/>
        <a:ext cx="867844" cy="371933"/>
      </dsp:txXfrm>
    </dsp:sp>
    <dsp:sp modelId="{2697741C-D9E8-45DA-9AA9-7E26D817B087}">
      <dsp:nvSpPr>
        <dsp:cNvPr id="0" name=""/>
        <dsp:cNvSpPr/>
      </dsp:nvSpPr>
      <dsp:spPr>
        <a:xfrm rot="5400000">
          <a:off x="2723394" y="-1852019"/>
          <a:ext cx="805855" cy="45169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Reconnaissance (Aufklärung).</a:t>
          </a:r>
          <a:endParaRPr lang="nb-NO" sz="1500" kern="1200" dirty="0"/>
        </a:p>
        <a:p>
          <a:pPr marL="114300" lvl="1" indent="-114300" algn="l" defTabSz="666750">
            <a:lnSpc>
              <a:spcPct val="90000"/>
            </a:lnSpc>
            <a:spcBef>
              <a:spcPct val="0"/>
            </a:spcBef>
            <a:spcAft>
              <a:spcPct val="15000"/>
            </a:spcAft>
            <a:buChar char="•"/>
          </a:pPr>
          <a:r>
            <a:rPr lang="de-DE" sz="1500" kern="1200" dirty="0" err="1"/>
            <a:t>Identify</a:t>
          </a:r>
          <a:r>
            <a:rPr lang="de-DE" sz="1500" kern="1200" dirty="0"/>
            <a:t> individual/organisational </a:t>
          </a:r>
          <a:r>
            <a:rPr lang="de-DE" sz="1500" kern="1200" dirty="0" err="1"/>
            <a:t>vulnerabilities</a:t>
          </a:r>
          <a:r>
            <a:rPr lang="de-DE" sz="1500" kern="1200" dirty="0"/>
            <a:t>.</a:t>
          </a:r>
          <a:endParaRPr lang="nb-NO" sz="1500" kern="1200" dirty="0"/>
        </a:p>
      </dsp:txBody>
      <dsp:txXfrm rot="-5400000">
        <a:off x="867845" y="42869"/>
        <a:ext cx="4477616" cy="727177"/>
      </dsp:txXfrm>
    </dsp:sp>
    <dsp:sp modelId="{209321F3-CED5-4498-9018-BD468F32F16D}">
      <dsp:nvSpPr>
        <dsp:cNvPr id="0" name=""/>
        <dsp:cNvSpPr/>
      </dsp:nvSpPr>
      <dsp:spPr>
        <a:xfrm rot="5400000">
          <a:off x="-185966" y="1282538"/>
          <a:ext cx="1239777" cy="867844"/>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Hook</a:t>
          </a:r>
          <a:endParaRPr lang="nb-NO" sz="1400" kern="1200" dirty="0"/>
        </a:p>
      </dsp:txBody>
      <dsp:txXfrm rot="-5400000">
        <a:off x="1" y="1530493"/>
        <a:ext cx="867844" cy="371933"/>
      </dsp:txXfrm>
    </dsp:sp>
    <dsp:sp modelId="{0C0F82F0-306D-4F31-8B77-62269E887CE5}">
      <dsp:nvSpPr>
        <dsp:cNvPr id="0" name=""/>
        <dsp:cNvSpPr/>
      </dsp:nvSpPr>
      <dsp:spPr>
        <a:xfrm rot="5400000">
          <a:off x="2723394" y="-758978"/>
          <a:ext cx="805855" cy="45169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err="1"/>
            <a:t>Initiate</a:t>
          </a:r>
          <a:r>
            <a:rPr lang="de-DE" sz="1500" kern="1200" dirty="0"/>
            <a:t> </a:t>
          </a:r>
          <a:r>
            <a:rPr lang="de-DE" sz="1500" kern="1200" dirty="0" err="1"/>
            <a:t>communication</a:t>
          </a:r>
          <a:r>
            <a:rPr lang="de-DE" sz="1500" kern="1200" dirty="0"/>
            <a:t> </a:t>
          </a:r>
          <a:r>
            <a:rPr lang="de-DE" sz="1500" kern="1200" dirty="0" err="1"/>
            <a:t>with</a:t>
          </a:r>
          <a:r>
            <a:rPr lang="de-DE" sz="1500" kern="1200" dirty="0"/>
            <a:t> potential </a:t>
          </a:r>
          <a:r>
            <a:rPr lang="de-DE" sz="1500" kern="1200" dirty="0" err="1"/>
            <a:t>victim</a:t>
          </a:r>
          <a:r>
            <a:rPr lang="de-DE" sz="1500" kern="1200" dirty="0"/>
            <a:t>.</a:t>
          </a:r>
          <a:endParaRPr lang="nb-NO" sz="1500" kern="1200" dirty="0"/>
        </a:p>
        <a:p>
          <a:pPr marL="114300" lvl="1" indent="-114300" algn="l" defTabSz="666750">
            <a:lnSpc>
              <a:spcPct val="90000"/>
            </a:lnSpc>
            <a:spcBef>
              <a:spcPct val="0"/>
            </a:spcBef>
            <a:spcAft>
              <a:spcPct val="15000"/>
            </a:spcAft>
            <a:buChar char="•"/>
          </a:pPr>
          <a:r>
            <a:rPr lang="de-DE" sz="1500" kern="1200" dirty="0" err="1"/>
            <a:t>Engage</a:t>
          </a:r>
          <a:r>
            <a:rPr lang="de-DE" sz="1500" kern="1200" dirty="0"/>
            <a:t>, </a:t>
          </a:r>
          <a:r>
            <a:rPr lang="de-DE" sz="1500" kern="1200" dirty="0" err="1"/>
            <a:t>spin</a:t>
          </a:r>
          <a:r>
            <a:rPr lang="de-DE" sz="1500" kern="1200" dirty="0"/>
            <a:t> </a:t>
          </a:r>
          <a:r>
            <a:rPr lang="de-DE" sz="1500" kern="1200" dirty="0" err="1"/>
            <a:t>story</a:t>
          </a:r>
          <a:r>
            <a:rPr lang="de-DE" sz="1500" kern="1200" dirty="0"/>
            <a:t>, </a:t>
          </a:r>
          <a:r>
            <a:rPr lang="de-DE" sz="1500" kern="1200" dirty="0" err="1"/>
            <a:t>build</a:t>
          </a:r>
          <a:r>
            <a:rPr lang="de-DE" sz="1500" kern="1200" dirty="0"/>
            <a:t> </a:t>
          </a:r>
          <a:r>
            <a:rPr lang="de-DE" sz="1500" kern="1200" dirty="0" err="1"/>
            <a:t>trust</a:t>
          </a:r>
          <a:r>
            <a:rPr lang="de-DE" sz="1500" kern="1200" dirty="0"/>
            <a:t>, </a:t>
          </a:r>
          <a:r>
            <a:rPr lang="de-DE" sz="1500" kern="1200" dirty="0" err="1"/>
            <a:t>take</a:t>
          </a:r>
          <a:r>
            <a:rPr lang="de-DE" sz="1500" kern="1200" dirty="0"/>
            <a:t> </a:t>
          </a:r>
          <a:r>
            <a:rPr lang="de-DE" sz="1500" kern="1200" dirty="0" err="1"/>
            <a:t>control</a:t>
          </a:r>
          <a:r>
            <a:rPr lang="de-DE" sz="1500" kern="1200" dirty="0"/>
            <a:t>.</a:t>
          </a:r>
          <a:endParaRPr lang="nb-NO" sz="1500" kern="1200" dirty="0"/>
        </a:p>
      </dsp:txBody>
      <dsp:txXfrm rot="-5400000">
        <a:off x="867845" y="1135910"/>
        <a:ext cx="4477616" cy="727177"/>
      </dsp:txXfrm>
    </dsp:sp>
    <dsp:sp modelId="{8AE33DE7-128B-4879-B07A-877E6D940D10}">
      <dsp:nvSpPr>
        <dsp:cNvPr id="0" name=""/>
        <dsp:cNvSpPr/>
      </dsp:nvSpPr>
      <dsp:spPr>
        <a:xfrm rot="5400000">
          <a:off x="-185966" y="2375579"/>
          <a:ext cx="1239777" cy="867844"/>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Play</a:t>
          </a:r>
          <a:endParaRPr lang="nb-NO" sz="1400" kern="1200" dirty="0"/>
        </a:p>
      </dsp:txBody>
      <dsp:txXfrm rot="-5400000">
        <a:off x="1" y="2623534"/>
        <a:ext cx="867844" cy="371933"/>
      </dsp:txXfrm>
    </dsp:sp>
    <dsp:sp modelId="{D57FE753-27F6-42B1-B1D7-0A9E40656A40}">
      <dsp:nvSpPr>
        <dsp:cNvPr id="0" name=""/>
        <dsp:cNvSpPr/>
      </dsp:nvSpPr>
      <dsp:spPr>
        <a:xfrm rot="5400000">
          <a:off x="2723394" y="334063"/>
          <a:ext cx="805855" cy="45169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err="1"/>
            <a:t>Accomplish</a:t>
          </a:r>
          <a:r>
            <a:rPr lang="de-DE" sz="1500" kern="1200" dirty="0"/>
            <a:t> </a:t>
          </a:r>
          <a:r>
            <a:rPr lang="de-DE" sz="1500" kern="1200" dirty="0" err="1"/>
            <a:t>purpose</a:t>
          </a:r>
          <a:r>
            <a:rPr lang="de-DE" sz="1500" kern="1200" dirty="0"/>
            <a:t> </a:t>
          </a:r>
          <a:r>
            <a:rPr lang="de-DE" sz="1500" kern="1200" dirty="0" err="1"/>
            <a:t>of</a:t>
          </a:r>
          <a:r>
            <a:rPr lang="de-DE" sz="1500" kern="1200" dirty="0"/>
            <a:t> </a:t>
          </a:r>
          <a:r>
            <a:rPr lang="de-DE" sz="1500" kern="1200" dirty="0" err="1"/>
            <a:t>attack</a:t>
          </a:r>
          <a:r>
            <a:rPr lang="de-DE" sz="1500" kern="1200" dirty="0"/>
            <a:t>.</a:t>
          </a:r>
          <a:endParaRPr lang="nb-NO" sz="1500" kern="1200" dirty="0"/>
        </a:p>
        <a:p>
          <a:pPr marL="114300" lvl="1" indent="-114300" algn="l" defTabSz="666750">
            <a:lnSpc>
              <a:spcPct val="90000"/>
            </a:lnSpc>
            <a:spcBef>
              <a:spcPct val="0"/>
            </a:spcBef>
            <a:spcAft>
              <a:spcPct val="15000"/>
            </a:spcAft>
            <a:buChar char="•"/>
          </a:pPr>
          <a:r>
            <a:rPr lang="de-DE" sz="1500" kern="1200" dirty="0" err="1"/>
            <a:t>Compromise</a:t>
          </a:r>
          <a:r>
            <a:rPr lang="de-DE" sz="1500" kern="1200" dirty="0"/>
            <a:t> </a:t>
          </a:r>
          <a:r>
            <a:rPr lang="de-DE" sz="1500" kern="1200" dirty="0" err="1"/>
            <a:t>the</a:t>
          </a:r>
          <a:r>
            <a:rPr lang="de-DE" sz="1500" kern="1200" dirty="0"/>
            <a:t> </a:t>
          </a:r>
          <a:r>
            <a:rPr lang="de-DE" sz="1500" kern="1200" dirty="0" err="1"/>
            <a:t>system</a:t>
          </a:r>
          <a:r>
            <a:rPr lang="de-DE" sz="1500" kern="1200" dirty="0"/>
            <a:t>.</a:t>
          </a:r>
          <a:endParaRPr lang="nb-NO" sz="1500" kern="1200" dirty="0"/>
        </a:p>
      </dsp:txBody>
      <dsp:txXfrm rot="-5400000">
        <a:off x="867845" y="2228952"/>
        <a:ext cx="4477616" cy="727177"/>
      </dsp:txXfrm>
    </dsp:sp>
    <dsp:sp modelId="{412EE925-C71D-4622-A704-9A04D27F7558}">
      <dsp:nvSpPr>
        <dsp:cNvPr id="0" name=""/>
        <dsp:cNvSpPr/>
      </dsp:nvSpPr>
      <dsp:spPr>
        <a:xfrm rot="5400000">
          <a:off x="-185966" y="3468621"/>
          <a:ext cx="1239777" cy="867844"/>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Exit</a:t>
          </a:r>
          <a:endParaRPr lang="nb-NO" sz="1400" kern="1200" dirty="0"/>
        </a:p>
      </dsp:txBody>
      <dsp:txXfrm rot="-5400000">
        <a:off x="1" y="3716576"/>
        <a:ext cx="867844" cy="371933"/>
      </dsp:txXfrm>
    </dsp:sp>
    <dsp:sp modelId="{FCA4C29C-2A73-42CD-A6D0-4CB7E95D7FBC}">
      <dsp:nvSpPr>
        <dsp:cNvPr id="0" name=""/>
        <dsp:cNvSpPr/>
      </dsp:nvSpPr>
      <dsp:spPr>
        <a:xfrm rot="5400000">
          <a:off x="2723394" y="1427104"/>
          <a:ext cx="805855" cy="45169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err="1"/>
            <a:t>Finalize</a:t>
          </a:r>
          <a:r>
            <a:rPr lang="de-DE" sz="1500" kern="1200" dirty="0"/>
            <a:t> </a:t>
          </a:r>
          <a:r>
            <a:rPr lang="de-DE" sz="1500" kern="1200" dirty="0" err="1"/>
            <a:t>interaction</a:t>
          </a:r>
          <a:r>
            <a:rPr lang="de-DE" sz="1500" kern="1200" dirty="0"/>
            <a:t> </a:t>
          </a:r>
          <a:r>
            <a:rPr lang="de-DE" sz="1500" kern="1200" dirty="0" err="1"/>
            <a:t>with</a:t>
          </a:r>
          <a:r>
            <a:rPr lang="de-DE" sz="1500" kern="1200" dirty="0"/>
            <a:t> </a:t>
          </a:r>
          <a:r>
            <a:rPr lang="de-DE" sz="1500" kern="1200" dirty="0" err="1"/>
            <a:t>victim</a:t>
          </a:r>
          <a:r>
            <a:rPr lang="de-DE" sz="1500" kern="1200" dirty="0"/>
            <a:t>, </a:t>
          </a:r>
          <a:r>
            <a:rPr lang="de-DE" sz="1500" kern="1200" dirty="0" err="1"/>
            <a:t>preferably</a:t>
          </a:r>
          <a:r>
            <a:rPr lang="de-DE" sz="1500" kern="1200" dirty="0"/>
            <a:t> </a:t>
          </a:r>
          <a:r>
            <a:rPr lang="de-DE" sz="1500" kern="1200" dirty="0" err="1"/>
            <a:t>without</a:t>
          </a:r>
          <a:r>
            <a:rPr lang="de-DE" sz="1500" kern="1200" dirty="0"/>
            <a:t> </a:t>
          </a:r>
          <a:r>
            <a:rPr lang="de-DE" sz="1500" kern="1200" dirty="0" err="1"/>
            <a:t>arousing</a:t>
          </a:r>
          <a:r>
            <a:rPr lang="de-DE" sz="1500" kern="1200" dirty="0"/>
            <a:t> </a:t>
          </a:r>
          <a:r>
            <a:rPr lang="de-DE" sz="1500" kern="1200" dirty="0" err="1"/>
            <a:t>any</a:t>
          </a:r>
          <a:r>
            <a:rPr lang="de-DE" sz="1500" kern="1200" dirty="0"/>
            <a:t> </a:t>
          </a:r>
          <a:r>
            <a:rPr lang="de-DE" sz="1500" kern="1200" dirty="0" err="1"/>
            <a:t>suspicions</a:t>
          </a:r>
          <a:r>
            <a:rPr lang="de-DE" sz="1500" kern="1200" dirty="0"/>
            <a:t>.</a:t>
          </a:r>
          <a:endParaRPr lang="nb-NO" sz="1500" kern="1200" dirty="0"/>
        </a:p>
        <a:p>
          <a:pPr marL="114300" lvl="1" indent="-114300" algn="l" defTabSz="666750">
            <a:lnSpc>
              <a:spcPct val="90000"/>
            </a:lnSpc>
            <a:spcBef>
              <a:spcPct val="0"/>
            </a:spcBef>
            <a:spcAft>
              <a:spcPct val="15000"/>
            </a:spcAft>
            <a:buChar char="•"/>
          </a:pPr>
          <a:r>
            <a:rPr lang="de-DE" sz="1500" kern="1200" dirty="0" err="1"/>
            <a:t>Disappear</a:t>
          </a:r>
          <a:r>
            <a:rPr lang="de-DE" sz="1500" kern="1200" dirty="0"/>
            <a:t>, </a:t>
          </a:r>
          <a:r>
            <a:rPr lang="de-DE" sz="1500" kern="1200" dirty="0" err="1"/>
            <a:t>erase</a:t>
          </a:r>
          <a:r>
            <a:rPr lang="de-DE" sz="1500" kern="1200" dirty="0"/>
            <a:t> </a:t>
          </a:r>
          <a:r>
            <a:rPr lang="de-DE" sz="1500" kern="1200" dirty="0" err="1"/>
            <a:t>traces</a:t>
          </a:r>
          <a:r>
            <a:rPr lang="de-DE" sz="1500" kern="1200" dirty="0"/>
            <a:t>.</a:t>
          </a:r>
          <a:endParaRPr lang="nb-NO" sz="1500" kern="1200" dirty="0"/>
        </a:p>
      </dsp:txBody>
      <dsp:txXfrm rot="-5400000">
        <a:off x="867845" y="3321993"/>
        <a:ext cx="4477616" cy="7271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DB97B-E498-409C-AFCC-CAAB27BD19C8}">
      <dsp:nvSpPr>
        <dsp:cNvPr id="0" name=""/>
        <dsp:cNvSpPr/>
      </dsp:nvSpPr>
      <dsp:spPr>
        <a:xfrm>
          <a:off x="1715" y="304637"/>
          <a:ext cx="750097" cy="4500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Awareness</a:t>
          </a:r>
        </a:p>
      </dsp:txBody>
      <dsp:txXfrm>
        <a:off x="14897" y="317819"/>
        <a:ext cx="723733" cy="423694"/>
      </dsp:txXfrm>
    </dsp:sp>
    <dsp:sp modelId="{B8B44662-230D-4A96-9F66-BACD4097B651}">
      <dsp:nvSpPr>
        <dsp:cNvPr id="0" name=""/>
        <dsp:cNvSpPr/>
      </dsp:nvSpPr>
      <dsp:spPr>
        <a:xfrm>
          <a:off x="826822" y="436654"/>
          <a:ext cx="159020" cy="186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826822" y="473859"/>
        <a:ext cx="111314" cy="111614"/>
      </dsp:txXfrm>
    </dsp:sp>
    <dsp:sp modelId="{7A0D681C-F985-4788-BFCC-1570093EBCDF}">
      <dsp:nvSpPr>
        <dsp:cNvPr id="0" name=""/>
        <dsp:cNvSpPr/>
      </dsp:nvSpPr>
      <dsp:spPr>
        <a:xfrm>
          <a:off x="1051851" y="304637"/>
          <a:ext cx="750097" cy="4500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Intention</a:t>
          </a:r>
        </a:p>
      </dsp:txBody>
      <dsp:txXfrm>
        <a:off x="1065033" y="317819"/>
        <a:ext cx="723733" cy="423694"/>
      </dsp:txXfrm>
    </dsp:sp>
    <dsp:sp modelId="{49A80D76-A1B8-4CBA-BF34-4BD6D0873714}">
      <dsp:nvSpPr>
        <dsp:cNvPr id="0" name=""/>
        <dsp:cNvSpPr/>
      </dsp:nvSpPr>
      <dsp:spPr>
        <a:xfrm>
          <a:off x="1876958" y="436654"/>
          <a:ext cx="159020" cy="186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1876958" y="473859"/>
        <a:ext cx="111314" cy="111614"/>
      </dsp:txXfrm>
    </dsp:sp>
    <dsp:sp modelId="{7E557506-D4B6-4A08-B99D-93EB2617E0EC}">
      <dsp:nvSpPr>
        <dsp:cNvPr id="0" name=""/>
        <dsp:cNvSpPr/>
      </dsp:nvSpPr>
      <dsp:spPr>
        <a:xfrm>
          <a:off x="2101987" y="304637"/>
          <a:ext cx="750097" cy="4500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err="1"/>
            <a:t>Behavior</a:t>
          </a:r>
          <a:endParaRPr lang="de-DE" sz="900" kern="1200" dirty="0"/>
        </a:p>
      </dsp:txBody>
      <dsp:txXfrm>
        <a:off x="2115169" y="317819"/>
        <a:ext cx="723733" cy="423694"/>
      </dsp:txXfrm>
    </dsp:sp>
    <dsp:sp modelId="{670F50B2-78B0-4E56-8BF3-431AA8733231}">
      <dsp:nvSpPr>
        <dsp:cNvPr id="0" name=""/>
        <dsp:cNvSpPr/>
      </dsp:nvSpPr>
      <dsp:spPr>
        <a:xfrm>
          <a:off x="2927094" y="436654"/>
          <a:ext cx="159020" cy="186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2927094" y="473859"/>
        <a:ext cx="111314" cy="111614"/>
      </dsp:txXfrm>
    </dsp:sp>
    <dsp:sp modelId="{38488D8B-1680-4945-8379-8023C674C203}">
      <dsp:nvSpPr>
        <dsp:cNvPr id="0" name=""/>
        <dsp:cNvSpPr/>
      </dsp:nvSpPr>
      <dsp:spPr>
        <a:xfrm>
          <a:off x="3152124" y="304637"/>
          <a:ext cx="750097" cy="4500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Habit</a:t>
          </a:r>
        </a:p>
      </dsp:txBody>
      <dsp:txXfrm>
        <a:off x="3165306" y="317819"/>
        <a:ext cx="723733" cy="42369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2/2/2026</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2/2/2026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Clicca per modificare gli stili di testo principali</a:t>
            </a:r>
          </a:p>
          <a:p>
            <a:pPr lvl="1"/>
            <a:r>
              <a:rPr lang="en-US" noProof="0"/>
              <a:t>Secondo livello</a:t>
            </a:r>
          </a:p>
          <a:p>
            <a:pPr lvl="2"/>
            <a:r>
              <a:rPr lang="en-US" noProof="0"/>
              <a:t>Terzo livello</a:t>
            </a:r>
          </a:p>
          <a:p>
            <a:pPr lvl="3"/>
            <a:r>
              <a:rPr lang="en-US" noProof="0"/>
              <a:t>Quarto livello</a:t>
            </a:r>
          </a:p>
          <a:p>
            <a:pPr lvl="4"/>
            <a:r>
              <a:rPr lang="en-US" noProof="0"/>
              <a:t>Quinto livello</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saca.org/resources/isaca-journal/issues/2019/volume-2/implementing-a-cybersecurity-culture?utm_source=chatgpt.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rontiersin.org/articles/10.3389/fpsyg.2020.01390/full#B1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58750" indent="0">
              <a:buNone/>
            </a:pPr>
            <a:r>
              <a:rPr lang="de-DE" dirty="0"/>
              <a:t>Qui abbiamo una breve descrizione generale, non direttamente rilevante ai fini dell'esame. </a:t>
            </a:r>
            <a:r>
              <a:rPr lang="de-DE" baseline="0" dirty="0"/>
              <a:t>Le aree arancioni elaborano le impressioni emotive, mentre quelle blu e viola sono responsabili della regolazione dell'impatto delle informazioni emotive. Si può quindi notare la differenza tra subcorticale e prefrontale.</a:t>
            </a:r>
          </a:p>
          <a:p>
            <a:pPr marL="158750" indent="0">
              <a:buNone/>
            </a:pPr>
            <a:r>
              <a:rPr lang="de-DE" baseline="0" dirty="0"/>
              <a:t>Le influenze emotive sono naturalmente utili: forniscono segnali importanti per una sana interazione sociale, buone decisioni, sono importanti per l'empatia</a:t>
            </a:r>
            <a:r>
              <a:rPr lang="de-DE" baseline="0" dirty="0"/>
              <a:t>,</a:t>
            </a:r>
            <a:r>
              <a:rPr lang="de-DE" baseline="0" dirty="0" err="1"/>
              <a:t> ecc</a:t>
            </a:r>
            <a:r>
              <a:rPr lang="de-DE" baseline="0" dirty="0"/>
              <a:t>.</a:t>
            </a:r>
            <a:r>
              <a:rPr lang="de-DE" baseline="0" dirty="0" err="1"/>
              <a:t> ecc</a:t>
            </a:r>
            <a:r>
              <a:rPr lang="de-DE" baseline="0" dirty="0"/>
              <a:t>. Non si tratta quindi di sopprimere le emozioni, ma di regolarle al livello corretto e adeguato alla situazione.</a:t>
            </a:r>
          </a:p>
          <a:p>
            <a:pPr marL="158750" indent="0">
              <a:buNone/>
            </a:pPr>
            <a:r>
              <a:rPr lang="de-DE" baseline="0" dirty="0"/>
              <a:t>Questo è ora tutto fortemente semplificato. Naturalmente non esistono "informazioni emotive" e naturalmente sono coinvolte molte più aree, ma non è così semplice da rappresentare.</a:t>
            </a:r>
          </a:p>
          <a:p>
            <a:pPr marL="158750" indent="0">
              <a:buNone/>
            </a:pPr>
            <a:r>
              <a:rPr lang="de-DE" baseline="0" dirty="0"/>
              <a:t>Per noi per ora è sufficiente sapere che esistono aree neuroanatomiche e neurofisiologiche (cioè relative alle funzioni) note a cui possono essere assegnati i diversi stili di pensiero. In questo modo, la ricerca ha imparato a comprendere come diversi stati chimici (ad esempio causati da droghe), farmaci o lesioni, forme di demenza, ecc. influenzano e spiegano il controllo delle azioni e gli stati emotivi.</a:t>
            </a:r>
            <a:endParaRPr lang="nb-NO" dirty="0"/>
          </a:p>
        </p:txBody>
      </p:sp>
    </p:spTree>
    <p:extLst>
      <p:ext uri="{BB962C8B-B14F-4D97-AF65-F5344CB8AC3E}">
        <p14:creationId xmlns:p14="http://schemas.microsoft.com/office/powerpoint/2010/main" val="174908562"/>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ea18685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ea18685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4934"/>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Nel cosiddetto SE </a:t>
            </a:r>
            <a:r>
              <a:rPr lang="de-DE" sz="1200" b="0" i="0" u="none" strike="noStrike" kern="1200" baseline="0" dirty="0" err="1">
                <a:solidFill>
                  <a:schemeClr val="tx1"/>
                </a:solidFill>
                <a:latin typeface="+mn-lt"/>
                <a:ea typeface="+mn-ea"/>
                <a:cs typeface="+mn-cs"/>
              </a:rPr>
              <a:t>Personality </a:t>
            </a:r>
            <a:r>
              <a:rPr lang="de-DE" sz="1200" b="0" i="0" u="none" strike="noStrike" kern="1200" baseline="0" dirty="0">
                <a:solidFill>
                  <a:schemeClr val="tx1"/>
                </a:solidFill>
                <a:latin typeface="+mn-lt"/>
                <a:ea typeface="+mn-ea"/>
                <a:cs typeface="+mn-cs"/>
              </a:rPr>
              <a:t>Framework</a:t>
            </a:r>
            <a:r>
              <a:rPr lang="de-DE" sz="1200" b="0" i="0" u="none" strike="noStrike" kern="1200" baseline="0" dirty="0">
                <a:solidFill>
                  <a:schemeClr val="tx1"/>
                </a:solidFill>
                <a:latin typeface="+mn-lt"/>
                <a:ea typeface="+mn-ea"/>
                <a:cs typeface="+mn-cs"/>
              </a:rPr>
              <a: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Uebelacker</a:t>
            </a:r>
            <a:r>
              <a:rPr lang="de-DE" sz="1200" b="0" i="0" u="none" strike="noStrike" kern="1200" baseline="0" dirty="0">
                <a:solidFill>
                  <a:schemeClr val="tx1"/>
                </a:solidFill>
                <a:latin typeface="+mn-lt"/>
                <a:ea typeface="+mn-ea"/>
                <a:cs typeface="+mn-cs"/>
              </a:rPr>
              <a:t> ha </a:t>
            </a:r>
            <a:r>
              <a:rPr lang="de-DE" sz="1200" b="0" i="0" u="none" strike="noStrike" kern="1200" baseline="0" dirty="0">
                <a:solidFill>
                  <a:schemeClr val="tx1"/>
                </a:solidFill>
                <a:latin typeface="+mn-lt"/>
                <a:ea typeface="+mn-ea"/>
                <a:cs typeface="+mn-cs"/>
              </a:rPr>
              <a:t>poi combinato queste tecniche di persuasione con i fattori di personalità dei Big-5 e ha spiegato su base teorica quali tipi di personalità rispondono meglio a quali strategie di persuasione e quali tecniche SE ne traggono maggiormente vantaggio. Si tratta, per così dire, di una panoramica degli </a:t>
            </a:r>
            <a:r>
              <a:rPr lang="de-DE" sz="1200" b="0" i="0" u="none" strike="noStrike" kern="1200" baseline="0" dirty="0">
                <a:solidFill>
                  <a:schemeClr val="tx1"/>
                </a:solidFill>
                <a:latin typeface="+mn-lt"/>
                <a:ea typeface="+mn-ea"/>
                <a:cs typeface="+mn-cs"/>
              </a:rPr>
              <a:t>"exploit", se così si può dire.</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La coscienziosità significa che le persone si attengono rigorosamente alle regole esistenti, alle norme sociali e alle consuetudini generali. Si può quindi presumere che le persone con </a:t>
            </a:r>
            <a:r>
              <a:rPr lang="de-DE" sz="1200" b="0" i="0" u="none" strike="noStrike" kern="1200" baseline="0" dirty="0" err="1">
                <a:solidFill>
                  <a:schemeClr val="tx1"/>
                </a:solidFill>
                <a:latin typeface="+mn-lt"/>
                <a:ea typeface="+mn-ea"/>
                <a:cs typeface="+mn-cs"/>
              </a:rPr>
              <a:t>punteggi</a:t>
            </a:r>
            <a:r>
              <a:rPr lang="de-DE" sz="1200" b="0" i="0" u="none" strike="noStrike" kern="1200" baseline="0" dirty="0">
                <a:solidFill>
                  <a:schemeClr val="tx1"/>
                </a:solidFill>
                <a:latin typeface="+mn-lt"/>
                <a:ea typeface="+mn-ea"/>
                <a:cs typeface="+mn-cs"/>
              </a:rPr>
              <a:t> elevati </a:t>
            </a:r>
            <a:r>
              <a:rPr lang="de-DE" sz="1200" b="0" i="0" u="none" strike="noStrike" kern="1200" baseline="0" dirty="0">
                <a:solidFill>
                  <a:schemeClr val="tx1"/>
                </a:solidFill>
                <a:latin typeface="+mn-lt"/>
                <a:ea typeface="+mn-ea"/>
                <a:cs typeface="+mn-cs"/>
              </a:rPr>
              <a:t>siano </a:t>
            </a:r>
            <a:r>
              <a:rPr lang="de-DE" sz="1200" b="0" i="0" u="none" strike="noStrike" kern="1200" baseline="0" dirty="0" err="1">
                <a:solidFill>
                  <a:schemeClr val="tx1"/>
                </a:solidFill>
                <a:latin typeface="+mn-lt"/>
                <a:ea typeface="+mn-ea"/>
                <a:cs typeface="+mn-cs"/>
              </a:rPr>
              <a:t>più </a:t>
            </a:r>
            <a:r>
              <a:rPr lang="de-DE" sz="1200" b="0" i="0" u="none" strike="noStrike" kern="1200" baseline="0" dirty="0">
                <a:solidFill>
                  <a:schemeClr val="tx1"/>
                </a:solidFill>
                <a:latin typeface="+mn-lt"/>
                <a:ea typeface="+mn-ea"/>
                <a:cs typeface="+mn-cs"/>
              </a:rPr>
              <a:t>sensibili agli attacchi SE in cui l'aggressore </a:t>
            </a:r>
            <a:r>
              <a:rPr lang="de-DE" sz="1200" b="0" i="0" u="none" strike="noStrike" kern="1200" baseline="0" dirty="0">
                <a:solidFill>
                  <a:schemeClr val="tx1"/>
                </a:solidFill>
                <a:latin typeface="+mn-lt"/>
                <a:ea typeface="+mn-ea"/>
                <a:cs typeface="+mn-cs"/>
              </a:rPr>
              <a:t>utilizza</a:t>
            </a:r>
            <a:r>
              <a:rPr lang="de-DE" sz="1200" b="0" i="0" u="none" strike="noStrike" kern="1200" baseline="0" dirty="0">
                <a:solidFill>
                  <a:schemeClr val="tx1"/>
                </a:solidFill>
                <a:latin typeface="+mn-lt"/>
                <a:ea typeface="+mn-ea"/>
                <a:cs typeface="+mn-cs"/>
              </a:rPr>
              <a:t> strategie di persuasione </a:t>
            </a:r>
            <a:r>
              <a:rPr lang="de-DE" sz="1200" b="0" i="0" u="none" strike="noStrike" kern="1200" baseline="0" dirty="0">
                <a:solidFill>
                  <a:schemeClr val="tx1"/>
                </a:solidFill>
                <a:latin typeface="+mn-lt"/>
                <a:ea typeface="+mn-ea"/>
                <a:cs typeface="+mn-cs"/>
              </a:rPr>
              <a:t>basate su</a:t>
            </a:r>
            <a:r>
              <a:rPr lang="de-DE" sz="1200" b="0" i="0" u="none" strike="noStrike" kern="1200" baseline="0" dirty="0">
                <a:solidFill>
                  <a:schemeClr val="tx1"/>
                </a:solidFill>
                <a:latin typeface="+mn-lt"/>
                <a:ea typeface="+mn-ea"/>
                <a:cs typeface="+mn-cs"/>
              </a:rPr>
              <a:t> autorità, reciprocità e </a:t>
            </a:r>
            <a:r>
              <a:rPr lang="de-DE" sz="1200" b="0" i="0" u="none" strike="noStrike" kern="1200" baseline="0" dirty="0" err="1">
                <a:solidFill>
                  <a:schemeClr val="tx1"/>
                </a:solidFill>
                <a:latin typeface="+mn-lt"/>
                <a:ea typeface="+mn-ea"/>
                <a:cs typeface="+mn-cs"/>
              </a:rPr>
              <a:t>impegno</a:t>
            </a:r>
            <a:r>
              <a:rPr lang="de-DE" sz="1200" b="0" i="0" u="none" strike="noStrike" kern="1200" baseline="0" dirty="0">
                <a:solidFill>
                  <a:schemeClr val="tx1"/>
                </a:solidFill>
                <a:latin typeface="+mn-lt"/>
                <a:ea typeface="+mn-ea"/>
                <a:cs typeface="+mn-cs"/>
              </a:rPr>
              <a:t>. Esempio: nella maggior parte delle organizzazioni, i VIP di alto rango ricevono un trattamento speciale. </a:t>
            </a:r>
            <a:r>
              <a:rPr lang="de-DE" sz="1200" b="0" i="0" u="none" strike="noStrike" kern="1200" baseline="0" dirty="0">
                <a:solidFill>
                  <a:schemeClr val="tx1"/>
                </a:solidFill>
                <a:latin typeface="+mn-lt"/>
                <a:ea typeface="+mn-ea"/>
                <a:cs typeface="+mn-cs"/>
              </a:rPr>
              <a:t>Fingersi</a:t>
            </a:r>
            <a:r>
              <a:rPr lang="de-DE" sz="1200" b="0" i="0" u="none" strike="noStrike" kern="1200" baseline="0" dirty="0">
                <a:solidFill>
                  <a:schemeClr val="tx1"/>
                </a:solidFill>
                <a:latin typeface="+mn-lt"/>
                <a:ea typeface="+mn-ea"/>
                <a:cs typeface="+mn-cs"/>
              </a:rPr>
              <a:t> un VIP al telefono o tramite un </a:t>
            </a:r>
            <a:r>
              <a:rPr lang="de-DE" sz="1200" b="0" i="0" u="none" strike="noStrike" kern="1200" baseline="0" dirty="0" err="1">
                <a:solidFill>
                  <a:schemeClr val="tx1"/>
                </a:solidFill>
                <a:latin typeface="+mn-lt"/>
                <a:ea typeface="+mn-ea"/>
                <a:cs typeface="+mn-cs"/>
              </a:rPr>
              <a:t>deepfake </a:t>
            </a:r>
            <a:r>
              <a:rPr lang="de-DE" sz="1200" b="0" i="0" u="none" strike="noStrike" kern="1200" baseline="0" dirty="0">
                <a:solidFill>
                  <a:schemeClr val="tx1"/>
                </a:solidFill>
                <a:latin typeface="+mn-lt"/>
                <a:ea typeface="+mn-ea"/>
                <a:cs typeface="+mn-cs"/>
              </a:rPr>
              <a:t>e </a:t>
            </a:r>
            <a:r>
              <a:rPr lang="de-DE" sz="1200" b="0" i="0" u="none" strike="noStrike" kern="1200" baseline="0" dirty="0">
                <a:solidFill>
                  <a:schemeClr val="tx1"/>
                </a:solidFill>
                <a:latin typeface="+mn-lt"/>
                <a:ea typeface="+mn-ea"/>
                <a:cs typeface="+mn-cs"/>
              </a:rPr>
              <a:t>richiedere </a:t>
            </a:r>
            <a:r>
              <a:rPr lang="de-DE" sz="1200" b="0" i="0" u="none" strike="noStrike" kern="1200" baseline="0" dirty="0">
                <a:solidFill>
                  <a:schemeClr val="tx1"/>
                </a:solidFill>
                <a:latin typeface="+mn-lt"/>
                <a:ea typeface="+mn-ea"/>
                <a:cs typeface="+mn-cs"/>
              </a:rPr>
              <a:t>il </a:t>
            </a:r>
            <a:r>
              <a:rPr lang="de-DE" sz="1200" b="0" i="0" u="none" strike="noStrike" kern="1200" baseline="0" dirty="0" err="1">
                <a:solidFill>
                  <a:schemeClr val="tx1"/>
                </a:solidFill>
                <a:latin typeface="+mn-lt"/>
                <a:ea typeface="+mn-ea"/>
                <a:cs typeface="+mn-cs"/>
              </a:rPr>
              <a:t>reset </a:t>
            </a:r>
            <a:r>
              <a:rPr lang="de-DE" sz="1200" b="0" i="0" u="none" strike="noStrike" kern="1200" baseline="0" dirty="0">
                <a:solidFill>
                  <a:schemeClr val="tx1"/>
                </a:solidFill>
                <a:latin typeface="+mn-lt"/>
                <a:ea typeface="+mn-ea"/>
                <a:cs typeface="+mn-cs"/>
              </a:rPr>
              <a:t>di una password ha maggiori possibilità di successo in questo caso. Ciò che un'organizzazione può fare in questo caso è sensibilizzare sul fatto che nei cosiddetti "</a:t>
            </a:r>
            <a:r>
              <a:rPr lang="de-DE" sz="1200" b="0" i="0" u="none" strike="noStrike" kern="1200" baseline="0" dirty="0">
                <a:solidFill>
                  <a:schemeClr val="tx1"/>
                </a:solidFill>
                <a:latin typeface="+mn-lt"/>
                <a:ea typeface="+mn-ea"/>
                <a:cs typeface="+mn-cs"/>
              </a:rPr>
              <a:t>attacchi</a:t>
            </a:r>
            <a:r>
              <a:rPr lang="de-DE" sz="1200" b="0" i="0" u="none" strike="noStrike" kern="1200" baseline="0" dirty="0" err="1">
                <a:solidFill>
                  <a:schemeClr val="tx1"/>
                </a:solidFill>
                <a:latin typeface="+mn-lt"/>
                <a:ea typeface="+mn-ea"/>
                <a:cs typeface="+mn-cs"/>
              </a:rPr>
              <a:t> di scarsità</a:t>
            </a:r>
            <a:r>
              <a:rPr lang="de-DE" sz="1200" b="0" i="0" u="none" strike="noStrike" kern="1200" baseline="0" dirty="0">
                <a:solidFill>
                  <a:schemeClr val="tx1"/>
                </a:solidFill>
                <a:latin typeface="+mn-lt"/>
                <a:ea typeface="+mn-ea"/>
                <a:cs typeface="+mn-cs"/>
              </a:rPr>
              <a:t>", in cui sono necessari protocolli di emergenza con cui si ha poca familiarità, viene prima verificata la credibilità di un ordine rispetto alle routine. Inoltre, è particolarmente utile evitare che le segnalazioni vengano omesse per paura e vergogna, promuovendo una cultura della sicurezza organizzativa in cui la segnalazione di errori umani non viene sanzionata, ma riconosciuta.</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Estroversione: le persone estroverse amano socializzare e cercano nuovi stimoli e sfide. Sono attratte da ciò che è speciale. Le persone molto estroverse cercano spesso l'attenzione sociale e, al contrario, sono più disposte a scambiare informazioni interne in cambio del riconoscimento sociale, una volta che hanno acquisito una certa fiducia. Un modo per rapportarsi con persone molto estroverse è quello di lusingarle e ricompensarle, ad esempio </a:t>
            </a:r>
            <a:r>
              <a:rPr lang="de-DE" sz="1200" b="0" i="0" u="none" strike="noStrike" kern="1200" baseline="0" dirty="0">
                <a:solidFill>
                  <a:schemeClr val="tx1"/>
                </a:solidFill>
                <a:latin typeface="+mn-lt"/>
                <a:ea typeface="+mn-ea"/>
                <a:cs typeface="+mn-cs"/>
              </a:rPr>
              <a:t>personalizzando</a:t>
            </a:r>
            <a:r>
              <a:rPr lang="de-DE" sz="1200" b="0" i="0" u="none" strike="noStrike" kern="1200" baseline="0" dirty="0">
                <a:solidFill>
                  <a:schemeClr val="tx1"/>
                </a:solidFill>
                <a:latin typeface="+mn-lt"/>
                <a:ea typeface="+mn-ea"/>
                <a:cs typeface="+mn-cs"/>
              </a:rPr>
              <a:t> i loro successi nei </a:t>
            </a:r>
            <a:r>
              <a:rPr lang="de-DE" sz="1200" b="0" i="0" u="none" strike="noStrike" kern="1200" baseline="0" dirty="0">
                <a:solidFill>
                  <a:schemeClr val="tx1"/>
                </a:solidFill>
                <a:latin typeface="+mn-lt"/>
                <a:ea typeface="+mn-ea"/>
                <a:cs typeface="+mn-cs"/>
              </a:rPr>
              <a:t>corsi di formazione sulla consapevolezza della sicurezza informatica e mettendoli in evidenza nella rete intranet, oppure ricompensando in modo esplicito e ben visibile agli altri i suggerimenti per migliorare la sicurezza.</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Affabilità/Compatibilità: le persone che ottengono punteggi elevati in questo ambito sono quelle che percepiamo come particolarmente "gentili" e piacevoli, proprio compatibili. In generale hanno una forte tendenza a fidarsi delle altre persone, anche di quelle che non conoscono personalmente. Quindi una fiducia anticipata nei confronti dei propri simili, scarsa diffidenza. In questo caso </a:t>
            </a:r>
            <a:r>
              <a:rPr lang="de-DE" sz="1200" b="0" i="0" u="none" strike="noStrike" kern="1200" baseline="0" dirty="0">
                <a:solidFill>
                  <a:schemeClr val="tx1"/>
                </a:solidFill>
                <a:latin typeface="+mn-lt"/>
                <a:ea typeface="+mn-ea"/>
                <a:cs typeface="+mn-cs"/>
              </a:rPr>
              <a:t>gli approcci di "farming"</a:t>
            </a:r>
            <a:r>
              <a:rPr lang="de-DE" sz="1200" b="0" i="0" u="none" strike="noStrike" kern="1200" baseline="0" dirty="0">
                <a:solidFill>
                  <a:schemeClr val="tx1"/>
                </a:solidFill>
                <a:latin typeface="+mn-lt"/>
                <a:ea typeface="+mn-ea"/>
                <a:cs typeface="+mn-cs"/>
              </a:rPr>
              <a:t> sono </a:t>
            </a:r>
            <a:r>
              <a:rPr lang="de-DE" sz="1200" b="0" i="0" u="none" strike="noStrike" kern="1200" baseline="0" dirty="0">
                <a:solidFill>
                  <a:schemeClr val="tx1"/>
                </a:solidFill>
                <a:latin typeface="+mn-lt"/>
                <a:ea typeface="+mn-ea"/>
                <a:cs typeface="+mn-cs"/>
              </a:rPr>
              <a:t>potenzialmente più efficaci. Se un SE si </a:t>
            </a:r>
            <a:r>
              <a:rPr lang="de-DE" sz="1200" b="0" i="0" u="none" strike="noStrike" kern="1200" baseline="0" dirty="0">
                <a:solidFill>
                  <a:schemeClr val="tx1"/>
                </a:solidFill>
                <a:latin typeface="+mn-lt"/>
                <a:ea typeface="+mn-ea"/>
                <a:cs typeface="+mn-cs"/>
              </a:rPr>
              <a:t>prende del tempo,</a:t>
            </a:r>
            <a:r>
              <a:rPr lang="de-DE" sz="1200" b="0" i="0" u="none" strike="noStrike" kern="1200" baseline="0" dirty="0" err="1">
                <a:solidFill>
                  <a:schemeClr val="tx1"/>
                </a:solidFill>
                <a:latin typeface="+mn-lt"/>
                <a:ea typeface="+mn-ea"/>
                <a:cs typeface="+mn-cs"/>
              </a:rPr>
              <a:t> ad esempio</a:t>
            </a:r>
            <a:r>
              <a:rPr lang="de-DE" sz="1200" b="0" i="0" u="none" strike="noStrike" kern="1200" baseline="0" dirty="0">
                <a:solidFill>
                  <a:schemeClr val="tx1"/>
                </a:solidFill>
                <a:latin typeface="+mn-lt"/>
                <a:ea typeface="+mn-ea"/>
                <a:cs typeface="+mn-cs"/>
              </a:rPr>
              <a:t>, è più probabile che condivida informazioni private e personali. Qui c'è anche una maggiore vulnerabilità nei confronti dell'autorità, della reciprocità, </a:t>
            </a:r>
            <a:r>
              <a:rPr lang="de-DE" sz="1200" b="0" i="0" u="none" strike="noStrike" kern="1200" baseline="0" dirty="0" err="1">
                <a:solidFill>
                  <a:schemeClr val="tx1"/>
                </a:solidFill>
                <a:latin typeface="+mn-lt"/>
                <a:ea typeface="+mn-ea"/>
                <a:cs typeface="+mn-cs"/>
              </a:rPr>
              <a:t>della simpatia </a:t>
            </a:r>
            <a:r>
              <a:rPr lang="de-DE" sz="1200" b="0" i="0" u="none" strike="noStrike" kern="1200" baseline="0" dirty="0">
                <a:solidFill>
                  <a:schemeClr val="tx1"/>
                </a:solidFill>
                <a:latin typeface="+mn-lt"/>
                <a:ea typeface="+mn-ea"/>
                <a:cs typeface="+mn-cs"/>
              </a:rPr>
              <a:t>e </a:t>
            </a:r>
            <a:r>
              <a:rPr lang="de-DE" sz="1200" b="0" i="0" u="none" strike="noStrike" kern="1200" baseline="0" dirty="0">
                <a:solidFill>
                  <a:schemeClr val="tx1"/>
                </a:solidFill>
                <a:latin typeface="+mn-lt"/>
                <a:ea typeface="+mn-ea"/>
                <a:cs typeface="+mn-cs"/>
              </a:rPr>
              <a:t>della prova </a:t>
            </a:r>
            <a:r>
              <a:rPr lang="de-DE" sz="1200" b="0" i="0" u="none" strike="noStrike" kern="1200" baseline="0" dirty="0" err="1">
                <a:solidFill>
                  <a:schemeClr val="tx1"/>
                </a:solidFill>
                <a:latin typeface="+mn-lt"/>
                <a:ea typeface="+mn-ea"/>
                <a:cs typeface="+mn-cs"/>
              </a:rPr>
              <a:t>sociale</a:t>
            </a:r>
            <a:r>
              <a:rPr lang="de-DE" sz="1200" b="0" i="0" u="none" strike="noStrike" kern="1200" baseline="0" dirty="0">
                <a:solidFill>
                  <a:schemeClr val="tx1"/>
                </a:solidFill>
                <a:latin typeface="+mn-lt"/>
                <a:ea typeface="+mn-ea"/>
                <a:cs typeface="+mn-cs"/>
              </a:rPr>
              <a:t>. Anche il riferimento ad altre autorità può essere d'aiuto in questo caso ("Il suo capo XY ha detto che va bene se me lo invia direttamente"). Le persone compatibili tendono anche ad evitare i conflitti sociali: un interlocutore irritato che minaccia di perdere la pazienza, in questo caso, raggiunge più facilmente il suo obiettivo. Esempio di attacco: un piccolo regalo per instaurare più rapidamente un rapporto di fiducia, seguito dalla richiesta di un favore per aiutare a uscire da una situazione sociale spiacevole. </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Apertura alle esperienze: l'apertura verso il nuovo, l'ignoto, è fondamentalmente un rischio da questo punto di vista. Poiché le persone aperte sono più propense ad adottare punti di vista alternativi, sono meno manipolabili e meno influenzabili da convinzioni che limitano le loro opzioni. Forse </a:t>
            </a:r>
            <a:r>
              <a:rPr lang="de-DE" sz="1200" b="0" i="0" u="none" strike="noStrike" kern="1200" baseline="0" dirty="0">
                <a:solidFill>
                  <a:schemeClr val="tx1"/>
                </a:solidFill>
                <a:latin typeface="+mn-lt"/>
                <a:ea typeface="+mn-ea"/>
                <a:cs typeface="+mn-cs"/>
              </a:rPr>
              <a:t>la scarsità</a:t>
            </a:r>
            <a:r>
              <a:rPr lang="de-DE" sz="1200" b="0" i="0" u="none" strike="noStrike" kern="1200" baseline="0" dirty="0">
                <a:solidFill>
                  <a:schemeClr val="tx1"/>
                </a:solidFill>
                <a:latin typeface="+mn-lt"/>
                <a:ea typeface="+mn-ea"/>
                <a:cs typeface="+mn-cs"/>
              </a:rPr>
              <a:t> è </a:t>
            </a:r>
            <a:r>
              <a:rPr lang="de-DE" sz="1200" b="0" i="0" u="none" strike="noStrike" kern="1200" baseline="0" dirty="0">
                <a:solidFill>
                  <a:schemeClr val="tx1"/>
                </a:solidFill>
                <a:latin typeface="+mn-lt"/>
                <a:ea typeface="+mn-ea"/>
                <a:cs typeface="+mn-cs"/>
              </a:rPr>
              <a:t>qualcosa a cui agganciarsi. Se, ad esempio, viene richiesto di fornire suggerimenti per migliorare un sito web in cambio di un concorso a premi a sorpresa, ma solo le prime 10 persone di un determinato gruppo possono effettuare il login, allora questo potrebbe avere successo.</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Neuotizismo</a:t>
            </a:r>
            <a:r>
              <a:rPr lang="de-DE" sz="1200" b="0" i="0" u="none" strike="noStrike" kern="1200" baseline="0" dirty="0">
                <a:solidFill>
                  <a:schemeClr val="tx1"/>
                </a:solidFill>
                <a:latin typeface="+mn-lt"/>
                <a:ea typeface="+mn-ea"/>
                <a:cs typeface="+mn-cs"/>
              </a:rPr>
              <a:t>, ovvero instabilità emotiva: le persone nevrotiche tendono ad essere diffidenti e pessimiste. Ciò significa che sono meno vulnerabili. Se mai, lo sono nei confronti delle autorità che hanno il potere di rappresentare una minaccia, ovvero una fonte di affetti negativi, a cui le persone nevrotiche reagiscono in modo particolare. Ma questo non è ancora stato dimostrato e sembra che le persone nevrotiche abbiano un po' più di successo nel riconoscere e respingere gli attacchi SE. Un problema può essere che i nevrotici tendono ad essere più inclini alla paura e potrebbero essere riluttanti ad ammettere gli errori commessi, ma questo non è lo stesso che essere vulnerabili agli attacchi SE.</a:t>
            </a:r>
          </a:p>
          <a:p>
            <a:endParaRPr lang="de-DE" sz="1200" b="0" i="0" u="none" strike="noStrike" kern="1200" baseline="0" dirty="0">
              <a:solidFill>
                <a:schemeClr val="tx1"/>
              </a:solidFill>
              <a:latin typeface="+mn-lt"/>
              <a:ea typeface="+mn-ea"/>
              <a:cs typeface="+mn-cs"/>
            </a:endParaRPr>
          </a:p>
          <a:p>
            <a:endParaRPr lang="de-DE"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E197D704-BFC2-4D20-804B-33534A9B91C7}" type="slidenum">
              <a:rPr lang="nb-NO" smtClean="0"/>
              <a:t>28</a:t>
            </a:fld>
            <a:endParaRPr lang="nb-NO"/>
          </a:p>
        </p:txBody>
      </p:sp>
    </p:spTree>
    <p:extLst>
      <p:ext uri="{BB962C8B-B14F-4D97-AF65-F5344CB8AC3E}">
        <p14:creationId xmlns:p14="http://schemas.microsoft.com/office/powerpoint/2010/main" val="4266697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Tutti conoscono l'espressione «decidere seguendo il proprio istinto» e conoscono il concetto di intuizione.</a:t>
            </a:r>
          </a:p>
          <a:p>
            <a:pPr marL="0" lvl="0" indent="0" algn="l" rtl="0">
              <a:spcBef>
                <a:spcPts val="0"/>
              </a:spcBef>
              <a:spcAft>
                <a:spcPts val="0"/>
              </a:spcAft>
              <a:buNone/>
            </a:pPr>
            <a:r>
              <a:rPr lang="de-DE" dirty="0"/>
              <a:t>Ciò che è meno noto è che l'intuizione esiste, </a:t>
            </a:r>
            <a:r>
              <a:rPr lang="de-DE" baseline="0" dirty="0"/>
              <a:t>è </a:t>
            </a:r>
            <a:r>
              <a:rPr lang="de-DE" dirty="0"/>
              <a:t>relativamente </a:t>
            </a:r>
            <a:r>
              <a:rPr lang="de-DE" baseline="0" dirty="0"/>
              <a:t>facile da dimostrare ed </a:t>
            </a:r>
            <a:r>
              <a:rPr lang="de-DE" baseline="0" dirty="0"/>
              <a:t>è </a:t>
            </a:r>
            <a:r>
              <a:rPr lang="de-DE" baseline="0" dirty="0"/>
              <a:t>anche </a:t>
            </a:r>
            <a:r>
              <a:rPr lang="de-DE" baseline="0" dirty="0"/>
              <a:t>ben spiegabile e comprensibile </a:t>
            </a:r>
            <a:r>
              <a:rPr lang="de-DE" baseline="0" dirty="0"/>
              <a:t>dal punto di vista biologico</a:t>
            </a:r>
            <a:r>
              <a:rPr lang="de-DE" baseline="0" dirty="0"/>
              <a:t>,</a:t>
            </a:r>
            <a:r>
              <a:rPr lang="de-DE" baseline="0" dirty="0"/>
              <a:t> più precisamente </a:t>
            </a:r>
            <a:r>
              <a:rPr lang="de-DE" baseline="0" dirty="0" err="1"/>
              <a:t>neurofisiologico</a:t>
            </a:r>
            <a:r>
              <a:rPr lang="de-DE" baseline="0" dirty="0"/>
              <a:t>.</a:t>
            </a:r>
          </a:p>
          <a:p>
            <a:pPr marL="0" lvl="0" indent="0" algn="l" rtl="0">
              <a:spcBef>
                <a:spcPts val="0"/>
              </a:spcBef>
              <a:spcAft>
                <a:spcPts val="0"/>
              </a:spcAft>
              <a:buNone/>
            </a:pPr>
            <a:r>
              <a:rPr lang="de-DE" baseline="0" dirty="0"/>
              <a:t>Più precisamente</a:t>
            </a:r>
            <a:r>
              <a:rPr lang="de-DE" baseline="0" dirty="0"/>
              <a:t>,</a:t>
            </a:r>
            <a:r>
              <a:rPr lang="de-DE" baseline="0" dirty="0"/>
              <a:t> le strutture coinvolte sono </a:t>
            </a:r>
            <a:r>
              <a:rPr lang="de-DE" baseline="0" dirty="0"/>
              <a:t>alcune parti </a:t>
            </a:r>
            <a:r>
              <a:rPr lang="de-DE" baseline="0" dirty="0"/>
              <a:t>specifiche – dette </a:t>
            </a:r>
            <a:r>
              <a:rPr lang="de-DE" baseline="0" dirty="0" err="1"/>
              <a:t>ventromediali </a:t>
            </a:r>
            <a:r>
              <a:rPr lang="de-DE" baseline="0" dirty="0"/>
              <a:t>– della corteccia prefrontale, dove vengono prese le decisioni, la </a:t>
            </a:r>
            <a:r>
              <a:rPr lang="de-DE" baseline="0" dirty="0"/>
              <a:t>corteccia </a:t>
            </a:r>
            <a:r>
              <a:rPr lang="de-DE" baseline="0" dirty="0" err="1"/>
              <a:t>insulare </a:t>
            </a:r>
            <a:r>
              <a:rPr lang="de-DE" baseline="0" dirty="0" err="1"/>
              <a:t>anteriore</a:t>
            </a:r>
            <a:r>
              <a:rPr lang="de-DE" baseline="0" dirty="0"/>
              <a:t>, che </a:t>
            </a:r>
            <a:r>
              <a:rPr lang="de-DE" baseline="0" dirty="0"/>
              <a:t>"mappa" </a:t>
            </a:r>
            <a:r>
              <a:rPr lang="de-DE" baseline="0" dirty="0"/>
              <a:t>i segnali provenienti </a:t>
            </a:r>
            <a:r>
              <a:rPr lang="de-DE" baseline="0" dirty="0" err="1"/>
              <a:t>dall'interno del corpo </a:t>
            </a:r>
            <a:r>
              <a:rPr lang="de-DE" baseline="0" dirty="0"/>
              <a:t>– sì</a:t>
            </a:r>
            <a:r>
              <a:rPr lang="de-DE" baseline="0" dirty="0"/>
              <a:t>,</a:t>
            </a:r>
            <a:r>
              <a:rPr lang="de-DE" baseline="0" dirty="0"/>
              <a:t> proprio le sensazioni viscerali </a:t>
            </a:r>
            <a:r>
              <a:rPr lang="de-DE" baseline="0" dirty="0"/>
              <a:t>– cioè nel sistema nervoso centrale, ovvero nel cervello, e il decimo nervo cranico afferente, il nervo vago, cioè il nervo che conduce i segnali sensoriali dagli organi interni al cervello. E molti altri ancora. In breve: le strutture sono piuttosto chiare e coinvolgono il sistema nervoso centrale, cioè il cervello. </a:t>
            </a:r>
            <a:r>
              <a:rPr lang="de-DE" baseline="0" dirty="0"/>
              <a:t>E ancora alcune altre. In breve: le strutture sono abbastanza chiare e coinvolgono strutture nervose centrali e periferiche e aree cerebrali responsabili della percezione del corpo, dell'elaborazione delle emozioni e dell'integrazione delle emozioni e delle valutazioni razionali.</a:t>
            </a:r>
          </a:p>
          <a:p>
            <a:pPr marL="0" lvl="0" indent="0" algn="l" rtl="0">
              <a:spcBef>
                <a:spcPts val="0"/>
              </a:spcBef>
              <a:spcAft>
                <a:spcPts val="0"/>
              </a:spcAft>
              <a:buNone/>
            </a:pPr>
            <a:endParaRPr lang="de-DE" baseline="0" dirty="0"/>
          </a:p>
          <a:p>
            <a:pPr marL="0" lvl="0" indent="0" algn="l" rtl="0">
              <a:spcBef>
                <a:spcPts val="0"/>
              </a:spcBef>
              <a:spcAft>
                <a:spcPts val="0"/>
              </a:spcAft>
              <a:buNone/>
            </a:pPr>
            <a:r>
              <a:rPr lang="de-DE" baseline="0" dirty="0"/>
              <a:t>Il pensiero </a:t>
            </a:r>
            <a:r>
              <a:rPr lang="de-DE" baseline="0" dirty="0" err="1"/>
              <a:t>intuitivo </a:t>
            </a:r>
            <a:r>
              <a:rPr lang="de-DE" baseline="0" dirty="0"/>
              <a:t>è fortemente influenzato dalle emozioni e, dal punto di vista evolutivo, funziona relativamente bene. Funziona sempre bene quando una componente emotiva significativa in una decisione è più sensata del pensiero puramente razionale e logico. Questo è spesso il caso, soprattutto nelle interazioni sociali. Ad esempio, quando si diffida di qualcuno senza poter spiegare esattamente perché.</a:t>
            </a:r>
          </a:p>
          <a:p>
            <a:pPr marL="0" lvl="0" indent="0" algn="l" rtl="0">
              <a:spcBef>
                <a:spcPts val="0"/>
              </a:spcBef>
              <a:spcAft>
                <a:spcPts val="0"/>
              </a:spcAft>
              <a:buNone/>
            </a:pPr>
            <a:endParaRPr lang="de-DE" baseline="0" dirty="0"/>
          </a:p>
          <a:p>
            <a:pPr marL="0" lvl="0" indent="0" algn="l" rtl="0">
              <a:spcBef>
                <a:spcPts val="0"/>
              </a:spcBef>
              <a:spcAft>
                <a:spcPts val="0"/>
              </a:spcAft>
              <a:buNone/>
            </a:pPr>
            <a:r>
              <a:rPr lang="de-DE" baseline="0" dirty="0"/>
              <a:t>Cogliere l'intuizione è relativamente semplice. Già dal 1994 esiste il cosiddetto "Iowa </a:t>
            </a:r>
            <a:r>
              <a:rPr lang="de-DE" baseline="0" dirty="0" err="1"/>
              <a:t>Gambling </a:t>
            </a:r>
            <a:r>
              <a:rPr lang="de-DE" baseline="0" dirty="0"/>
              <a:t>Task". [ERKLÄR IGT]</a:t>
            </a:r>
          </a:p>
          <a:p>
            <a:pPr marL="0" lvl="0" indent="0" algn="l" rtl="0">
              <a:spcBef>
                <a:spcPts val="0"/>
              </a:spcBef>
              <a:spcAft>
                <a:spcPts val="0"/>
              </a:spcAft>
              <a:buNone/>
            </a:pPr>
            <a:endParaRPr lang="de-DE" baseline="0" dirty="0"/>
          </a:p>
          <a:p>
            <a:pPr marL="0" lvl="0" indent="0" algn="l" rtl="0">
              <a:spcBef>
                <a:spcPts val="0"/>
              </a:spcBef>
              <a:spcAft>
                <a:spcPts val="0"/>
              </a:spcAft>
              <a:buNone/>
            </a:pPr>
            <a:r>
              <a:rPr lang="de-DE" baseline="0" dirty="0"/>
              <a:t>Questo semplice compito, che almeno fino a pochi anni fa era disponibile anche come app per Android (senza la misurazione della resistenza cutanea), è una prova psicofisiologica dell'esistenza di informazioni significative per le decisioni, che </a:t>
            </a:r>
            <a:r>
              <a:rPr lang="de-DE" baseline="0" dirty="0"/>
              <a:t>sono presenti </a:t>
            </a:r>
            <a:r>
              <a:rPr lang="de-DE" baseline="0" dirty="0" err="1"/>
              <a:t>inconsciamente </a:t>
            </a:r>
            <a:r>
              <a:rPr lang="de-DE" baseline="0" dirty="0"/>
              <a:t>e vengono utilizzate, influenzano le nostre "decisioni libere" e hanno un effetto non trascurabile, ad esempio, il nostro comportamento d'acquisto, l'effetto della pubblicità, delle manipolazioni sociali, ecc. </a:t>
            </a:r>
          </a:p>
          <a:p>
            <a:pPr marL="0" lvl="0" indent="0" algn="l" rtl="0">
              <a:spcBef>
                <a:spcPts val="0"/>
              </a:spcBef>
              <a:spcAft>
                <a:spcPts val="0"/>
              </a:spcAft>
              <a:buNone/>
            </a:pPr>
            <a:endParaRPr lang="de-DE" baseline="0" dirty="0"/>
          </a:p>
          <a:p>
            <a:pPr marL="0" lvl="0" indent="0" algn="l" rtl="0">
              <a:spcBef>
                <a:spcPts val="0"/>
              </a:spcBef>
              <a:spcAft>
                <a:spcPts val="0"/>
              </a:spcAft>
              <a:buNone/>
            </a:pPr>
            <a:r>
              <a:rPr lang="de-DE" baseline="0" dirty="0"/>
              <a:t>Questo è quindi il meccanismo con cui le emozioni di tipo sottile spiegano gli effetti sulle decisioni percepite come razionali. </a:t>
            </a:r>
          </a:p>
          <a:p>
            <a:pPr marL="0" lvl="0" indent="0" algn="l" rtl="0">
              <a:spcBef>
                <a:spcPts val="0"/>
              </a:spcBef>
              <a:spcAft>
                <a:spcPts val="0"/>
              </a:spcAft>
              <a:buNone/>
            </a:pPr>
            <a:r>
              <a:rPr lang="de-DE" baseline="0" dirty="0"/>
              <a:t>Nella cyberpsicologia non si tratta solo di descrivere il comportamento, ma di cercare di scoprirne le cause – pensate a una sorta di "reverse engineering" – sappiamo che il comportamento può essere influenzato emotivamente e inconsciamente – ed ecco la spiegazione di come. Quale problema potete risolvere con questo? Non è una domanda cruciale in questo campo. Ma sì, ci sono delle possibilità, ad esempio con la TMS è possibile manipolare il ciclo di feedback dal corpo e rafforzare l'intuizione. Questo fenomeno spiega anche perché le persone con dipendenze da sostanze spesso prendono decisioni irrazionali in tali compiti.</a:t>
            </a:r>
            <a:endParaRPr dirty="0"/>
          </a:p>
        </p:txBody>
      </p:sp>
    </p:spTree>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Wardle</a:t>
            </a:r>
            <a:r>
              <a:rPr lang="de-DE" dirty="0"/>
              <a:t> 2017</a:t>
            </a:r>
          </a:p>
        </p:txBody>
      </p:sp>
      <p:sp>
        <p:nvSpPr>
          <p:cNvPr id="4" name="Foliennummernplatzhalter 3"/>
          <p:cNvSpPr>
            <a:spLocks noGrp="1"/>
          </p:cNvSpPr>
          <p:nvPr>
            <p:ph type="sldNum" sz="quarter" idx="5"/>
          </p:nvPr>
        </p:nvSpPr>
        <p:spPr/>
        <p:txBody>
          <a:bodyPr/>
          <a:lstStyle/>
          <a:p>
            <a:fld id="{080BAE4B-D2B9-460E-8224-393CEA3C67A0}" type="slidenum">
              <a:rPr lang="de-DE" smtClean="0"/>
              <a:t>32</a:t>
            </a:fld>
            <a:endParaRPr lang="de-DE"/>
          </a:p>
        </p:txBody>
      </p:sp>
    </p:spTree>
    <p:extLst>
      <p:ext uri="{BB962C8B-B14F-4D97-AF65-F5344CB8AC3E}">
        <p14:creationId xmlns:p14="http://schemas.microsoft.com/office/powerpoint/2010/main" val="4198377"/>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In questa panoramica </a:t>
            </a:r>
            <a:r>
              <a:rPr lang="de-DE" baseline="0" dirty="0"/>
              <a:t>potete vedere come gli elementi di gioco sopra citati attivino direttamente diverse funzioni psicologiche che influenzano la motivazione e soddisfano i bisogni. Qui potete esaminare lentamente i rispettivi elementi di gioco e riflettere su come persone diverse con bisogni più o meno marcati reagiscono ai vari elementi di gioco, anche in base all'età, al sesso, all'esperienza, alle capacità sociali, ecc.</a:t>
            </a:r>
          </a:p>
          <a:p>
            <a:endParaRPr lang="de-DE" dirty="0"/>
          </a:p>
          <a:p>
            <a:r>
              <a:rPr lang="de-DE" baseline="0" dirty="0"/>
              <a:t>Per approfondire l'argomento, vi consiglio anche l'articolo originale di Sailer 2013 caricato nella cartella Teams, dove troverete anche una panoramica.</a:t>
            </a:r>
          </a:p>
          <a:p>
            <a:endParaRPr lang="de-DE" baseline="0" dirty="0"/>
          </a:p>
          <a:p>
            <a:r>
              <a:rPr lang="de-DE" baseline="0" dirty="0"/>
              <a:t>Si noti inoltre che tutti questi elementi di gioco sono correlati, ovvero interagiscono tra loro e non agiscono solo in modo indipendente, quindi additivo. Le emozioni positive che ne derivano, la sensazione di immersione </a:t>
            </a:r>
            <a:r>
              <a:rPr lang="de-DE" baseline="0" dirty="0" err="1"/>
              <a:t>o </a:t>
            </a:r>
            <a:r>
              <a:rPr lang="de-DE" baseline="0" dirty="0"/>
              <a:t>di assorbimento nel gioco in un cosiddetto stato di flusso, richiedono l'interazione di molti elementi che poi generano emozioni positive collettive.</a:t>
            </a:r>
          </a:p>
          <a:p>
            <a:endParaRPr lang="de-DE" baseline="0" dirty="0"/>
          </a:p>
          <a:p>
            <a:endParaRPr lang="de-DE" baseline="0" dirty="0"/>
          </a:p>
          <a:p>
            <a:endParaRPr lang="nb-NO" dirty="0"/>
          </a:p>
        </p:txBody>
      </p:sp>
      <p:sp>
        <p:nvSpPr>
          <p:cNvPr id="4" name="Plassholder for lysbildenummer 3"/>
          <p:cNvSpPr>
            <a:spLocks noGrp="1"/>
          </p:cNvSpPr>
          <p:nvPr>
            <p:ph type="sldNum" sz="quarter" idx="10"/>
          </p:nvPr>
        </p:nvSpPr>
        <p:spPr/>
        <p:txBody>
          <a:bodyPr/>
          <a:lstStyle/>
          <a:p>
            <a:fld id="{4CE1AA19-841D-48DD-9976-39E7A4BA87C2}" type="slidenum">
              <a:rPr lang="nb-NO" smtClean="0"/>
              <a:t>35</a:t>
            </a:fld>
            <a:endParaRPr lang="nb-NO"/>
          </a:p>
        </p:txBody>
      </p:sp>
    </p:spTree>
    <p:extLst>
      <p:ext uri="{BB962C8B-B14F-4D97-AF65-F5344CB8AC3E}">
        <p14:creationId xmlns:p14="http://schemas.microsoft.com/office/powerpoint/2010/main" val="1586314295"/>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a:t>La </a:t>
            </a:r>
            <a:r>
              <a:rPr lang="en-US" b="1" dirty="0" err="1"/>
              <a:t>cosiddetta </a:t>
            </a:r>
            <a:r>
              <a:rPr lang="en-US" b="1" dirty="0" err="1"/>
              <a:t>teoria dell'autodeterminazione </a:t>
            </a:r>
            <a:r>
              <a:rPr lang="en-US" b="1" dirty="0" err="1"/>
              <a:t>cerca </a:t>
            </a:r>
            <a:r>
              <a:rPr lang="en-US" b="1" dirty="0" err="1"/>
              <a:t>di </a:t>
            </a:r>
            <a:r>
              <a:rPr lang="en-US" b="1" dirty="0" err="1"/>
              <a:t>descrivere </a:t>
            </a:r>
            <a:r>
              <a:rPr lang="en-US" b="1" dirty="0" err="1"/>
              <a:t>come </a:t>
            </a:r>
            <a:r>
              <a:rPr lang="en-US" b="1" baseline="0" dirty="0"/>
              <a:t>le persone </a:t>
            </a:r>
            <a:r>
              <a:rPr lang="en-US" b="1" baseline="0" dirty="0"/>
              <a:t>siano </a:t>
            </a:r>
            <a:r>
              <a:rPr lang="en-US" b="1" baseline="0" dirty="0" err="1"/>
              <a:t>motivate </a:t>
            </a:r>
            <a:r>
              <a:rPr lang="en-US" b="1" baseline="0" dirty="0" err="1"/>
              <a:t>a </a:t>
            </a:r>
            <a:r>
              <a:rPr lang="en-US" b="1" baseline="0" dirty="0" err="1"/>
              <a:t>prendere </a:t>
            </a:r>
            <a:r>
              <a:rPr lang="en-US" b="1" baseline="0" dirty="0" err="1"/>
              <a:t>decisioni</a:t>
            </a:r>
            <a:r>
              <a:rPr lang="en-US" b="1" baseline="0" dirty="0"/>
              <a:t>. </a:t>
            </a:r>
            <a:r>
              <a:rPr lang="en-US" b="1" baseline="0" dirty="0" err="1"/>
              <a:t>Le influenze </a:t>
            </a:r>
            <a:r>
              <a:rPr lang="en-US" b="1" baseline="0" dirty="0" err="1"/>
              <a:t>esterne </a:t>
            </a:r>
            <a:r>
              <a:rPr lang="en-US" b="1" baseline="0" dirty="0"/>
              <a:t>vengono </a:t>
            </a:r>
            <a:r>
              <a:rPr lang="en-US" b="1" baseline="0" dirty="0" err="1"/>
              <a:t>escluse</a:t>
            </a:r>
            <a:r>
              <a:rPr lang="en-US" b="1" baseline="0" dirty="0"/>
              <a:t>, poiché </a:t>
            </a:r>
            <a:r>
              <a:rPr lang="en-US" b="1" baseline="0" dirty="0" err="1"/>
              <a:t>si </a:t>
            </a:r>
            <a:r>
              <a:rPr lang="en-US" b="1" baseline="0" dirty="0" err="1"/>
              <a:t>tratta </a:t>
            </a:r>
            <a:r>
              <a:rPr lang="en-US" b="1" baseline="0" dirty="0" err="1"/>
              <a:t>solo </a:t>
            </a:r>
            <a:r>
              <a:rPr lang="en-US" b="1" baseline="0" dirty="0"/>
              <a:t>di </a:t>
            </a:r>
            <a:r>
              <a:rPr lang="en-US" b="1" baseline="0" dirty="0" err="1"/>
              <a:t>azioni </a:t>
            </a:r>
            <a:r>
              <a:rPr lang="en-US" b="1" baseline="0" dirty="0" err="1"/>
              <a:t>auto-motivate </a:t>
            </a:r>
            <a:r>
              <a:rPr lang="en-US" b="1" baseline="0" dirty="0"/>
              <a:t>e </a:t>
            </a:r>
            <a:r>
              <a:rPr lang="en-US" b="1" baseline="0" dirty="0" err="1"/>
              <a:t>autodeterminate</a:t>
            </a:r>
            <a:r>
              <a:rPr lang="en-US" b="1" baseline="0" dirty="0"/>
              <a:t>. Si </a:t>
            </a:r>
            <a:r>
              <a:rPr lang="en-US" b="1" baseline="0" dirty="0" err="1"/>
              <a:t>parla </a:t>
            </a:r>
            <a:r>
              <a:rPr lang="en-US" b="1" baseline="0" dirty="0" err="1"/>
              <a:t>anche </a:t>
            </a:r>
            <a:r>
              <a:rPr lang="en-US" b="1" baseline="0" dirty="0"/>
              <a:t>di </a:t>
            </a:r>
            <a:r>
              <a:rPr lang="en-US" b="1" baseline="0" dirty="0"/>
              <a:t>motivazione </a:t>
            </a:r>
            <a:r>
              <a:rPr lang="en-US" b="1" baseline="0" dirty="0" err="1"/>
              <a:t>intrinseca</a:t>
            </a:r>
            <a:r>
              <a:rPr lang="en-US" b="1" baseline="0" dirty="0"/>
              <a:t>, ovvero la motivazione che </a:t>
            </a:r>
            <a:r>
              <a:rPr lang="en-US" b="1" baseline="0" dirty="0" err="1"/>
              <a:t>implica </a:t>
            </a:r>
            <a:r>
              <a:rPr lang="en-US" b="1" baseline="0" dirty="0" err="1"/>
              <a:t>che </a:t>
            </a:r>
            <a:r>
              <a:rPr lang="en-US" b="1" baseline="0" dirty="0" err="1"/>
              <a:t>un'azione </a:t>
            </a:r>
            <a:r>
              <a:rPr lang="en-US" b="1" baseline="0" dirty="0" err="1"/>
              <a:t>è </a:t>
            </a:r>
            <a:r>
              <a:rPr lang="en-US" b="1" baseline="0" dirty="0" err="1"/>
              <a:t>gratificante</a:t>
            </a:r>
            <a:r>
              <a:rPr lang="en-US" b="1" baseline="0" dirty="0"/>
              <a:t> "</a:t>
            </a:r>
            <a:r>
              <a:rPr lang="en-US" b="1" baseline="0" dirty="0"/>
              <a:t>di </a:t>
            </a:r>
            <a:r>
              <a:rPr lang="en-US" b="1" baseline="0" dirty="0" err="1"/>
              <a:t>per </a:t>
            </a:r>
            <a:r>
              <a:rPr lang="en-US" b="1" baseline="0" dirty="0" err="1"/>
              <a:t>sé</a:t>
            </a:r>
            <a:r>
              <a:rPr lang="en-US" b="1" baseline="0" dirty="0"/>
              <a:t>" </a:t>
            </a:r>
            <a:r>
              <a:rPr lang="en-US" b="1" baseline="0" dirty="0"/>
              <a:t>e </a:t>
            </a:r>
            <a:r>
              <a:rPr lang="en-US" b="1" baseline="0" dirty="0" err="1"/>
              <a:t>non </a:t>
            </a:r>
            <a:r>
              <a:rPr lang="en-US" b="1" baseline="0" dirty="0" err="1"/>
              <a:t>viene </a:t>
            </a:r>
            <a:r>
              <a:rPr lang="en-US" b="1" baseline="0" dirty="0" err="1"/>
              <a:t>compiuta </a:t>
            </a:r>
            <a:r>
              <a:rPr lang="en-US" b="1" baseline="0" dirty="0" err="1"/>
              <a:t>in </a:t>
            </a:r>
            <a:r>
              <a:rPr lang="en-US" b="1" baseline="0" dirty="0"/>
              <a:t>cambio </a:t>
            </a:r>
            <a:r>
              <a:rPr lang="en-US" b="1" baseline="0" dirty="0" err="1"/>
              <a:t>di </a:t>
            </a:r>
            <a:r>
              <a:rPr lang="en-US" b="1" baseline="0" dirty="0" err="1"/>
              <a:t>una </a:t>
            </a:r>
            <a:r>
              <a:rPr lang="en-US" b="1" baseline="0" dirty="0" err="1"/>
              <a:t>contropartita</a:t>
            </a:r>
            <a:r>
              <a:rPr lang="en-US" b="1" baseline="0" dirty="0"/>
              <a:t>, </a:t>
            </a:r>
            <a:r>
              <a:rPr lang="en-US" b="1" baseline="0" dirty="0" err="1"/>
              <a:t>come </a:t>
            </a:r>
            <a:r>
              <a:rPr lang="en-US" b="1" baseline="0" dirty="0" err="1"/>
              <a:t>si vede </a:t>
            </a:r>
            <a:r>
              <a:rPr lang="en-US" b="1" baseline="0" dirty="0" err="1"/>
              <a:t>anche </a:t>
            </a:r>
            <a:r>
              <a:rPr lang="en-US" b="1" baseline="0" dirty="0" err="1"/>
              <a:t>nei </a:t>
            </a:r>
            <a:r>
              <a:rPr lang="en-US" b="1" baseline="0" dirty="0" err="1"/>
              <a:t>giochi</a:t>
            </a:r>
            <a:r>
              <a:rPr lang="en-US" b="1" baseline="0" dirty="0"/>
              <a:t>. </a:t>
            </a:r>
            <a:r>
              <a:rPr lang="en-US" b="1" baseline="0" dirty="0" err="1"/>
              <a:t>Influenze </a:t>
            </a:r>
            <a:r>
              <a:rPr lang="en-US" b="1" baseline="0" dirty="0" err="1"/>
              <a:t>esterne </a:t>
            </a:r>
            <a:r>
              <a:rPr lang="en-US" b="1" baseline="0" dirty="0" err="1"/>
              <a:t>come </a:t>
            </a:r>
            <a:r>
              <a:rPr lang="en-US" b="1" baseline="0" dirty="0" err="1"/>
              <a:t>gli elementi di gioco </a:t>
            </a:r>
            <a:r>
              <a:rPr lang="en-US" b="1" baseline="0" dirty="0" err="1"/>
              <a:t>possono </a:t>
            </a:r>
            <a:r>
              <a:rPr lang="en-US" b="1" baseline="0" dirty="0" err="1"/>
              <a:t>innescare</a:t>
            </a:r>
            <a:r>
              <a:rPr lang="en-US" b="1" baseline="0" dirty="0"/>
              <a:t> una motivazione </a:t>
            </a:r>
            <a:r>
              <a:rPr lang="en-US" b="1" baseline="0" dirty="0" err="1"/>
              <a:t>estrinseca</a:t>
            </a:r>
            <a:r>
              <a:rPr lang="en-US" b="1" baseline="0" dirty="0"/>
              <a:t>.</a:t>
            </a:r>
          </a:p>
          <a:p>
            <a:r>
              <a:rPr lang="en-US" b="1" baseline="0" dirty="0" err="1"/>
              <a:t>Secondo </a:t>
            </a:r>
            <a:r>
              <a:rPr lang="en-US" b="1" baseline="0" dirty="0" err="1"/>
              <a:t>questa </a:t>
            </a:r>
            <a:r>
              <a:rPr lang="en-US" b="1" baseline="0" dirty="0" err="1"/>
              <a:t>teoria</a:t>
            </a:r>
            <a:r>
              <a:rPr lang="en-US" b="1" baseline="0" dirty="0"/>
              <a:t>, </a:t>
            </a:r>
            <a:r>
              <a:rPr lang="en-US" b="1" baseline="0" dirty="0" err="1"/>
              <a:t>tre </a:t>
            </a:r>
            <a:r>
              <a:rPr lang="en-US" b="1" baseline="0" dirty="0" err="1"/>
              <a:t>bisogni </a:t>
            </a:r>
            <a:r>
              <a:rPr lang="en-US" b="1" baseline="0" dirty="0" err="1"/>
              <a:t>psicologici </a:t>
            </a:r>
            <a:r>
              <a:rPr lang="en-US" b="1" baseline="0" dirty="0" err="1"/>
              <a:t>fondamentali </a:t>
            </a:r>
            <a:r>
              <a:rPr lang="en-US" b="1" baseline="0" dirty="0" err="1"/>
              <a:t>devono </a:t>
            </a:r>
            <a:r>
              <a:rPr lang="en-US" b="1" baseline="0" dirty="0"/>
              <a:t>essere </a:t>
            </a:r>
            <a:r>
              <a:rPr lang="en-US" b="1" baseline="0" dirty="0" err="1"/>
              <a:t>soddisfatti </a:t>
            </a:r>
            <a:r>
              <a:rPr lang="en-US" b="1" baseline="0" dirty="0"/>
              <a:t>per </a:t>
            </a:r>
            <a:r>
              <a:rPr lang="en-US" b="1" baseline="0" dirty="0" err="1"/>
              <a:t>dare inizio</a:t>
            </a:r>
            <a:r>
              <a:rPr lang="en-US" b="1" baseline="0" dirty="0" err="1"/>
              <a:t> a</a:t>
            </a:r>
            <a:r>
              <a:rPr lang="en-US" b="1" baseline="0" dirty="0" err="1"/>
              <a:t> un </a:t>
            </a:r>
            <a:r>
              <a:rPr lang="en-US" b="1" baseline="0" dirty="0" err="1"/>
              <a:t>comportamento </a:t>
            </a:r>
            <a:r>
              <a:rPr lang="en-US" b="1" baseline="0" dirty="0"/>
              <a:t>e </a:t>
            </a:r>
            <a:r>
              <a:rPr lang="en-US" b="1" baseline="0" dirty="0" err="1"/>
              <a:t>contribuire </a:t>
            </a:r>
            <a:r>
              <a:rPr lang="en-US" b="1" baseline="0" dirty="0" err="1"/>
              <a:t>alla </a:t>
            </a:r>
            <a:r>
              <a:rPr lang="en-US" b="1" baseline="0" dirty="0" err="1"/>
              <a:t>soddisfazione </a:t>
            </a:r>
            <a:r>
              <a:rPr lang="en-US" b="1" baseline="0" dirty="0" err="1"/>
              <a:t>a lungo termine</a:t>
            </a:r>
            <a:r>
              <a:rPr lang="en-US" b="1" baseline="0" dirty="0"/>
              <a:t>. </a:t>
            </a:r>
            <a:r>
              <a:rPr lang="en-US" b="1" baseline="0" dirty="0" err="1"/>
              <a:t>Si tratta </a:t>
            </a:r>
            <a:r>
              <a:rPr lang="en-US" b="1" baseline="0" dirty="0"/>
              <a:t>di </a:t>
            </a:r>
            <a:r>
              <a:rPr lang="en-US" b="1" baseline="0" dirty="0" err="1"/>
              <a:t>autonomia</a:t>
            </a:r>
            <a:r>
              <a:rPr lang="en-US" b="1" baseline="0" dirty="0"/>
              <a:t>, </a:t>
            </a:r>
            <a:r>
              <a:rPr lang="en-US" b="1" baseline="0" dirty="0" err="1"/>
              <a:t>competenza </a:t>
            </a:r>
            <a:r>
              <a:rPr lang="en-US" b="1" baseline="0" dirty="0"/>
              <a:t>e </a:t>
            </a:r>
            <a:r>
              <a:rPr lang="en-US" b="1" baseline="0" dirty="0" err="1"/>
              <a:t>relazione</a:t>
            </a:r>
            <a:r>
              <a:rPr lang="en-US" b="1" baseline="0" dirty="0"/>
              <a:t>. </a:t>
            </a:r>
            <a:r>
              <a:rPr lang="en-US" b="1" baseline="0" dirty="0" err="1"/>
              <a:t>Quando </a:t>
            </a:r>
            <a:r>
              <a:rPr lang="en-US" b="1" baseline="0" dirty="0" err="1"/>
              <a:t>questi </a:t>
            </a:r>
            <a:r>
              <a:rPr lang="en-US" b="1" baseline="0" dirty="0" err="1"/>
              <a:t>tre </a:t>
            </a:r>
            <a:r>
              <a:rPr lang="en-US" b="1" baseline="0" dirty="0" err="1"/>
              <a:t>bisogni </a:t>
            </a:r>
            <a:r>
              <a:rPr lang="en-US" b="1" baseline="0" dirty="0" err="1"/>
              <a:t>sono</a:t>
            </a:r>
            <a:r>
              <a:rPr lang="en-US" b="1" baseline="0" dirty="0" err="1"/>
              <a:t> soddisfatti </a:t>
            </a:r>
            <a:r>
              <a:rPr lang="en-US" b="1" baseline="0" dirty="0"/>
              <a:t>e </a:t>
            </a:r>
            <a:r>
              <a:rPr lang="en-US" b="1" baseline="0" dirty="0" err="1"/>
              <a:t>percepiti </a:t>
            </a:r>
            <a:r>
              <a:rPr lang="en-US" b="1" baseline="0" dirty="0" err="1"/>
              <a:t>come </a:t>
            </a:r>
            <a:r>
              <a:rPr lang="en-US" b="1" baseline="0" dirty="0" err="1"/>
              <a:t>tali</a:t>
            </a:r>
            <a:r>
              <a:rPr lang="en-US" b="1" baseline="0" dirty="0"/>
              <a:t>, </a:t>
            </a:r>
            <a:r>
              <a:rPr lang="en-US" b="1" baseline="0" dirty="0" err="1"/>
              <a:t>nasce </a:t>
            </a:r>
            <a:r>
              <a:rPr lang="en-US" b="1" baseline="0" dirty="0"/>
              <a:t>la motivazione </a:t>
            </a:r>
            <a:r>
              <a:rPr lang="en-US" b="1" baseline="0" dirty="0" err="1"/>
              <a:t>ad </a:t>
            </a:r>
            <a:r>
              <a:rPr lang="en-US" b="1" baseline="0" dirty="0" err="1"/>
              <a:t>agire </a:t>
            </a:r>
            <a:r>
              <a:rPr lang="en-US" b="1" baseline="0" dirty="0" err="1"/>
              <a:t>in modo autonomo</a:t>
            </a:r>
            <a:r>
              <a:rPr lang="en-US" b="1" baseline="0" dirty="0"/>
              <a:t>.</a:t>
            </a:r>
          </a:p>
          <a:p>
            <a:endParaRPr lang="en-US" b="1" baseline="0" dirty="0"/>
          </a:p>
          <a:p>
            <a:r>
              <a:rPr lang="en-US" b="1" baseline="0" dirty="0"/>
              <a:t>Nella </a:t>
            </a:r>
            <a:r>
              <a:rPr lang="en-US" b="1" baseline="0" dirty="0" err="1"/>
              <a:t>tabella </a:t>
            </a:r>
            <a:r>
              <a:rPr lang="en-US" b="1" baseline="0" dirty="0" err="1"/>
              <a:t>sottostante </a:t>
            </a:r>
            <a:r>
              <a:rPr lang="en-US" b="1" baseline="0" dirty="0" err="1"/>
              <a:t>è </a:t>
            </a:r>
            <a:r>
              <a:rPr lang="en-US" b="1" baseline="0" dirty="0" err="1"/>
              <a:t>possibile </a:t>
            </a:r>
            <a:r>
              <a:rPr lang="en-US" b="1" baseline="0" dirty="0" err="1"/>
              <a:t>vedere </a:t>
            </a:r>
            <a:r>
              <a:rPr lang="en-US" b="1" baseline="0" dirty="0" err="1"/>
              <a:t>come </a:t>
            </a:r>
            <a:r>
              <a:rPr lang="en-US" b="1" baseline="0" dirty="0" err="1"/>
              <a:t>questi </a:t>
            </a:r>
            <a:r>
              <a:rPr lang="en-US" b="1" baseline="0" dirty="0" err="1"/>
              <a:t>tre </a:t>
            </a:r>
            <a:r>
              <a:rPr lang="en-US" b="1" baseline="0" dirty="0" err="1"/>
              <a:t>bisogni </a:t>
            </a:r>
            <a:r>
              <a:rPr lang="en-US" b="1" baseline="0" dirty="0"/>
              <a:t>vengono</a:t>
            </a:r>
            <a:r>
              <a:rPr lang="en-US" b="1" baseline="0" dirty="0" err="1"/>
              <a:t> soddisfatti </a:t>
            </a:r>
            <a:r>
              <a:rPr lang="en-US" b="1" baseline="0" dirty="0"/>
              <a:t>dalla </a:t>
            </a:r>
            <a:r>
              <a:rPr lang="en-US" b="1" baseline="0" dirty="0" err="1"/>
              <a:t>meccanica/dai meccanismi </a:t>
            </a:r>
            <a:r>
              <a:rPr lang="en-US" b="1" baseline="0" dirty="0"/>
              <a:t>e </a:t>
            </a:r>
            <a:r>
              <a:rPr lang="en-US" b="1" baseline="0" dirty="0" err="1"/>
              <a:t>come </a:t>
            </a:r>
            <a:r>
              <a:rPr lang="en-US" b="1" baseline="0" dirty="0" err="1"/>
              <a:t>i</a:t>
            </a:r>
            <a:r>
              <a:rPr lang="en-US" b="1" baseline="0" dirty="0" err="1"/>
              <a:t> diversi </a:t>
            </a:r>
            <a:r>
              <a:rPr lang="en-US" b="1" baseline="0" dirty="0" err="1"/>
              <a:t>elementi di gioco </a:t>
            </a:r>
            <a:r>
              <a:rPr lang="en-US" b="1" baseline="0" dirty="0" err="1"/>
              <a:t>li </a:t>
            </a:r>
            <a:r>
              <a:rPr lang="en-US" b="1" baseline="0" dirty="0" err="1"/>
              <a:t>soddisfano </a:t>
            </a:r>
            <a:r>
              <a:rPr lang="en-US" b="1" baseline="0" dirty="0"/>
              <a:t>in </a:t>
            </a:r>
            <a:r>
              <a:rPr lang="en-US" b="1" baseline="0" dirty="0"/>
              <a:t>modi </a:t>
            </a:r>
            <a:r>
              <a:rPr lang="en-US" b="1" baseline="0" dirty="0" err="1"/>
              <a:t>diversi</a:t>
            </a:r>
            <a:r>
              <a:rPr lang="en-US" b="1" baseline="0" dirty="0"/>
              <a:t>. Il </a:t>
            </a:r>
            <a:r>
              <a:rPr lang="en-US" b="1" baseline="0" dirty="0" err="1"/>
              <a:t>bisogno </a:t>
            </a:r>
            <a:r>
              <a:rPr lang="en-US" b="1" baseline="0" dirty="0" err="1"/>
              <a:t>di </a:t>
            </a:r>
            <a:r>
              <a:rPr lang="en-US" b="1" baseline="0" dirty="0" err="1"/>
              <a:t>autonomia </a:t>
            </a:r>
            <a:r>
              <a:rPr lang="en-US" b="1" baseline="0" dirty="0" err="1"/>
              <a:t>viene </a:t>
            </a:r>
            <a:r>
              <a:rPr lang="en-US" b="1" baseline="0" dirty="0" err="1"/>
              <a:t>suddiviso </a:t>
            </a:r>
            <a:r>
              <a:rPr lang="en-US" b="1" baseline="0" dirty="0"/>
              <a:t>in </a:t>
            </a:r>
            <a:r>
              <a:rPr lang="en-US" b="1" baseline="0" dirty="0" err="1"/>
              <a:t>due </a:t>
            </a:r>
            <a:r>
              <a:rPr lang="en-US" b="1" baseline="0" dirty="0" err="1"/>
              <a:t>sottocategorie</a:t>
            </a:r>
            <a:r>
              <a:rPr lang="en-US" b="1" baseline="0" dirty="0"/>
              <a:t>: la </a:t>
            </a:r>
            <a:r>
              <a:rPr lang="en-US" b="1" baseline="0" dirty="0" err="1"/>
              <a:t>sensazione </a:t>
            </a:r>
            <a:r>
              <a:rPr lang="en-US" b="1" baseline="0" dirty="0" err="1"/>
              <a:t>di </a:t>
            </a:r>
            <a:r>
              <a:rPr lang="en-US" b="1" baseline="0" dirty="0" err="1"/>
              <a:t>poter </a:t>
            </a:r>
            <a:r>
              <a:rPr lang="en-US" b="1" baseline="0" dirty="0" err="1"/>
              <a:t>prendere </a:t>
            </a:r>
            <a:r>
              <a:rPr lang="en-US" b="1" baseline="0" dirty="0" err="1"/>
              <a:t>decisioni </a:t>
            </a:r>
            <a:r>
              <a:rPr lang="en-US" b="1" baseline="0" dirty="0" err="1"/>
              <a:t>autonomamente </a:t>
            </a:r>
            <a:r>
              <a:rPr lang="en-US" b="1" baseline="0" dirty="0"/>
              <a:t>e </a:t>
            </a:r>
            <a:r>
              <a:rPr lang="en-US" b="1" baseline="0" dirty="0" err="1"/>
              <a:t>la </a:t>
            </a:r>
            <a:r>
              <a:rPr lang="en-US" b="1" baseline="0" dirty="0" err="1"/>
              <a:t>sensazione </a:t>
            </a:r>
            <a:r>
              <a:rPr lang="en-US" b="1" baseline="0" dirty="0" err="1"/>
              <a:t>che </a:t>
            </a:r>
            <a:r>
              <a:rPr lang="en-US" b="1" baseline="0" dirty="0"/>
              <a:t>il </a:t>
            </a:r>
            <a:r>
              <a:rPr lang="en-US" b="1" baseline="0" dirty="0" err="1"/>
              <a:t>compito </a:t>
            </a:r>
            <a:r>
              <a:rPr lang="en-US" b="1" baseline="0" dirty="0" err="1"/>
              <a:t>scelto autonomamente </a:t>
            </a:r>
            <a:r>
              <a:rPr lang="en-US" b="1" baseline="0" dirty="0" err="1"/>
              <a:t>sia </a:t>
            </a:r>
            <a:r>
              <a:rPr lang="en-US" b="1" baseline="0" dirty="0" err="1"/>
              <a:t>significativo/utile</a:t>
            </a:r>
            <a:r>
              <a:rPr lang="en-US" b="1" baseline="0" dirty="0"/>
              <a:t>.</a:t>
            </a:r>
          </a:p>
          <a:p>
            <a:endParaRPr lang="en-US" b="1" baseline="0" dirty="0"/>
          </a:p>
        </p:txBody>
      </p:sp>
      <p:sp>
        <p:nvSpPr>
          <p:cNvPr id="4" name="Plassholder for lysbildenummer 3"/>
          <p:cNvSpPr>
            <a:spLocks noGrp="1"/>
          </p:cNvSpPr>
          <p:nvPr>
            <p:ph type="sldNum" sz="quarter" idx="10"/>
          </p:nvPr>
        </p:nvSpPr>
        <p:spPr/>
        <p:txBody>
          <a:bodyPr/>
          <a:lstStyle/>
          <a:p>
            <a:fld id="{4CE1AA19-841D-48DD-9976-39E7A4BA87C2}" type="slidenum">
              <a:rPr lang="nb-NO" smtClean="0"/>
              <a:t>36</a:t>
            </a:fld>
            <a:endParaRPr lang="nb-NO"/>
          </a:p>
        </p:txBody>
      </p:sp>
    </p:spTree>
    <p:extLst>
      <p:ext uri="{BB962C8B-B14F-4D97-AF65-F5344CB8AC3E}">
        <p14:creationId xmlns:p14="http://schemas.microsoft.com/office/powerpoint/2010/main" val="3389059246"/>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Abbiamo appena detto che le esigenze e le capacità dovrebbero essere equilibrate. Questo </a:t>
            </a:r>
            <a:r>
              <a:rPr lang="de-DE" baseline="0" dirty="0"/>
              <a:t>rapporto è importante in tutti i giochi, ovvero che il gioco diventi più difficile man mano che si migliora. Si parla anche di </a:t>
            </a:r>
            <a:r>
              <a:rPr lang="de-DE" baseline="0" dirty="0"/>
              <a:t>equilibrio tra abilità e sfida.</a:t>
            </a:r>
          </a:p>
          <a:p>
            <a:endParaRPr lang="de-DE" dirty="0"/>
          </a:p>
          <a:p>
            <a:r>
              <a:rPr lang="de-DE" dirty="0"/>
              <a:t>Il modello classico originale (in alto a destra), il </a:t>
            </a:r>
            <a:r>
              <a:rPr lang="de-DE" dirty="0"/>
              <a:t>"modello</a:t>
            </a:r>
            <a:r>
              <a:rPr lang="de-DE" dirty="0" err="1"/>
              <a:t> a canale</a:t>
            </a:r>
            <a:r>
              <a:rPr lang="de-DE" dirty="0"/>
              <a:t>", partiva dal presupposto che il flusso ottimale si ottenga quando le esigenze e le capacità </a:t>
            </a:r>
            <a:r>
              <a:rPr lang="de-DE" baseline="0" dirty="0"/>
              <a:t>sono </a:t>
            </a:r>
            <a:r>
              <a:rPr lang="de-DE" dirty="0"/>
              <a:t>in </a:t>
            </a:r>
            <a:r>
              <a:rPr lang="de-DE" baseline="0" dirty="0"/>
              <a:t>equilibrio e che il flusso possa verificarsi indipendentemente dal livello del giocatore. Anche i principianti possono quindi </a:t>
            </a:r>
            <a:r>
              <a:rPr lang="de-DE" baseline="0" dirty="0"/>
              <a:t>sperimentare </a:t>
            </a:r>
            <a:r>
              <a:rPr lang="de-DE" baseline="0" dirty="0" err="1"/>
              <a:t>stati di flusso </a:t>
            </a:r>
            <a:r>
              <a:rPr lang="de-DE" baseline="0" dirty="0"/>
              <a:t>quando iniziano un nuovo gioco.</a:t>
            </a:r>
          </a:p>
          <a:p>
            <a:endParaRPr lang="de-DE" dirty="0"/>
          </a:p>
          <a:p>
            <a:r>
              <a:rPr lang="de-DE" dirty="0"/>
              <a:t>Un'alternativa a questo modello classico, e probabilmente più rilevante per </a:t>
            </a:r>
            <a:r>
              <a:rPr lang="de-DE" baseline="0" dirty="0"/>
              <a:t>i giochi </a:t>
            </a:r>
            <a:r>
              <a:rPr lang="de-DE" dirty="0"/>
              <a:t>più grandi </a:t>
            </a:r>
            <a:r>
              <a:rPr lang="de-DE" baseline="0" dirty="0"/>
              <a:t>che coprono una gamma di prestazioni più ampia, ovvero più livelli e profili di requisiti più ampi, è il cosiddetto </a:t>
            </a:r>
            <a:r>
              <a:rPr lang="de-DE" baseline="0" dirty="0" err="1"/>
              <a:t>modello a quadranti </a:t>
            </a:r>
            <a:r>
              <a:rPr lang="de-DE" baseline="0" dirty="0"/>
              <a:t>(in basso a destra). I giocatori con scarse abilità che sentono di giocare a un gioco poco impegnativo e di basso livello tendono a finire nell'apatia. Secondo questo modello, che è probabilmente più adatto a molti giochi per computer, è </a:t>
            </a:r>
            <a:r>
              <a:rPr lang="de-DE" baseline="0" dirty="0"/>
              <a:t>richiesto </a:t>
            </a:r>
            <a:r>
              <a:rPr lang="de-DE" baseline="0" dirty="0"/>
              <a:t>un certo </a:t>
            </a:r>
            <a:r>
              <a:rPr lang="de-DE" baseline="0" dirty="0"/>
              <a:t>livello di abilità. Ciò implica che l'inizio di un nuovo gioco non dovrebbe richiedere troppo tempo, cosa che </a:t>
            </a:r>
            <a:r>
              <a:rPr lang="de-DE" baseline="0" dirty="0"/>
              <a:t>dovrebbe essere presa in considerazione</a:t>
            </a:r>
            <a:r>
              <a:rPr lang="de-DE" baseline="0" dirty="0"/>
              <a:t> nella progettazione delle </a:t>
            </a:r>
            <a:r>
              <a:rPr lang="de-DE" baseline="0" dirty="0" err="1"/>
              <a:t>meccaniche</a:t>
            </a:r>
            <a:r>
              <a:rPr lang="de-DE" baseline="0" dirty="0"/>
              <a:t> di gioco </a:t>
            </a:r>
            <a:r>
              <a:rPr lang="de-DE" baseline="0" dirty="0"/>
              <a:t>(difficoltà delle </a:t>
            </a:r>
            <a:r>
              <a:rPr lang="de-DE" baseline="0" dirty="0" err="1"/>
              <a:t>missioni</a:t>
            </a:r>
            <a:r>
              <a:rPr lang="de-DE" baseline="0" dirty="0"/>
              <a:t>, selezione dei nemici, ecc.).</a:t>
            </a:r>
          </a:p>
          <a:p>
            <a:endParaRPr lang="de-DE" dirty="0"/>
          </a:p>
          <a:p>
            <a:r>
              <a:rPr lang="en-US" sz="1200" b="0" i="0" u="none" strike="noStrike" kern="1200" baseline="0" dirty="0">
                <a:solidFill>
                  <a:schemeClr val="tx1"/>
                </a:solidFill>
                <a:latin typeface="+mn-lt"/>
                <a:ea typeface="+mn-ea"/>
                <a:cs typeface="+mn-cs"/>
              </a:rPr>
              <a:t>Il </a:t>
            </a:r>
            <a:r>
              <a:rPr lang="en-US" sz="1200" b="0" i="0" u="none" strike="noStrike" kern="1200" baseline="0" dirty="0" err="1">
                <a:solidFill>
                  <a:schemeClr val="tx1"/>
                </a:solidFill>
                <a:latin typeface="+mn-lt"/>
                <a:ea typeface="+mn-ea"/>
                <a:cs typeface="+mn-cs"/>
              </a:rPr>
              <a:t>cerchio </a:t>
            </a:r>
            <a:r>
              <a:rPr lang="en-US" sz="1200" b="0" i="0" u="none" strike="noStrike" kern="1200" baseline="0" dirty="0" err="1">
                <a:solidFill>
                  <a:schemeClr val="tx1"/>
                </a:solidFill>
                <a:latin typeface="+mn-lt"/>
                <a:ea typeface="+mn-ea"/>
                <a:cs typeface="+mn-cs"/>
              </a:rPr>
              <a:t>è </a:t>
            </a:r>
            <a:r>
              <a:rPr lang="en-US" sz="1200" b="0" i="0" u="none" strike="noStrike" kern="1200" baseline="0" dirty="0" err="1">
                <a:solidFill>
                  <a:schemeClr val="tx1"/>
                </a:solidFill>
                <a:latin typeface="+mn-lt"/>
                <a:ea typeface="+mn-ea"/>
                <a:cs typeface="+mn-cs"/>
              </a:rPr>
              <a:t>una </a:t>
            </a:r>
            <a:r>
              <a:rPr lang="en-US" sz="1200" b="0" i="0" u="none" strike="noStrike" kern="1200" baseline="0" dirty="0" err="1">
                <a:solidFill>
                  <a:schemeClr val="tx1"/>
                </a:solidFill>
                <a:latin typeface="+mn-lt"/>
                <a:ea typeface="+mn-ea"/>
                <a:cs typeface="+mn-cs"/>
              </a:rPr>
              <a:t>rappresentazione </a:t>
            </a:r>
            <a:r>
              <a:rPr lang="en-US" sz="1200" b="0" i="0" u="none" strike="noStrike" kern="1200" baseline="0" dirty="0" err="1">
                <a:solidFill>
                  <a:schemeClr val="tx1"/>
                </a:solidFill>
                <a:latin typeface="+mn-lt"/>
                <a:ea typeface="+mn-ea"/>
                <a:cs typeface="+mn-cs"/>
              </a:rPr>
              <a:t>più dettagliata </a:t>
            </a:r>
            <a:r>
              <a:rPr lang="en-US" sz="1200" b="0" i="0" u="none" strike="noStrike" kern="1200" baseline="0" dirty="0">
                <a:solidFill>
                  <a:schemeClr val="tx1"/>
                </a:solidFill>
                <a:latin typeface="+mn-lt"/>
                <a:ea typeface="+mn-ea"/>
                <a:cs typeface="+mn-cs"/>
              </a:rPr>
              <a:t>del </a:t>
            </a:r>
            <a:r>
              <a:rPr lang="en-US" sz="1200" b="0" i="0" u="none" strike="noStrike" kern="1200" baseline="0" dirty="0" err="1">
                <a:solidFill>
                  <a:schemeClr val="tx1"/>
                </a:solidFill>
                <a:latin typeface="+mn-lt"/>
                <a:ea typeface="+mn-ea"/>
                <a:cs typeface="+mn-cs"/>
              </a:rPr>
              <a:t>modello a quadranti </a:t>
            </a:r>
            <a:r>
              <a:rPr lang="en-US" sz="1200" b="0" i="0" u="none" strike="noStrike" kern="1200" baseline="0" dirty="0">
                <a:solidFill>
                  <a:schemeClr val="tx1"/>
                </a:solidFill>
                <a:latin typeface="+mn-lt"/>
                <a:ea typeface="+mn-ea"/>
                <a:cs typeface="+mn-cs"/>
              </a:rPr>
              <a:t>e </a:t>
            </a:r>
            <a:r>
              <a:rPr lang="en-US" sz="1200" b="0" i="0" u="none" strike="noStrike" kern="1200" baseline="0" dirty="0" err="1">
                <a:solidFill>
                  <a:schemeClr val="tx1"/>
                </a:solidFill>
                <a:latin typeface="+mn-lt"/>
                <a:ea typeface="+mn-ea"/>
                <a:cs typeface="+mn-cs"/>
              </a:rPr>
              <a:t>descrive </a:t>
            </a:r>
            <a:r>
              <a:rPr lang="en-US" sz="1200" b="0" i="0" u="none" strike="noStrike" kern="1200" baseline="0" dirty="0" err="1">
                <a:solidFill>
                  <a:schemeClr val="tx1"/>
                </a:solidFill>
                <a:latin typeface="+mn-lt"/>
                <a:ea typeface="+mn-ea"/>
                <a:cs typeface="+mn-cs"/>
              </a:rPr>
              <a:t>in </a:t>
            </a:r>
            <a:r>
              <a:rPr lang="en-US" sz="1200" b="0" i="0" u="none" strike="noStrike" kern="1200" baseline="0" dirty="0" err="1">
                <a:solidFill>
                  <a:schemeClr val="tx1"/>
                </a:solidFill>
                <a:latin typeface="+mn-lt"/>
                <a:ea typeface="+mn-ea"/>
                <a:cs typeface="+mn-cs"/>
              </a:rPr>
              <a:t>modo più preciso </a:t>
            </a:r>
            <a:r>
              <a:rPr lang="en-US" sz="1200" b="0" i="0" u="none" strike="noStrike" kern="1200" baseline="0" dirty="0" err="1">
                <a:solidFill>
                  <a:schemeClr val="tx1"/>
                </a:solidFill>
                <a:latin typeface="+mn-lt"/>
                <a:ea typeface="+mn-ea"/>
                <a:cs typeface="+mn-cs"/>
              </a:rPr>
              <a:t>quale </a:t>
            </a:r>
            <a:r>
              <a:rPr lang="en-US" sz="1200" b="0" i="0" u="none" strike="noStrike" kern="1200" baseline="0" dirty="0" err="1">
                <a:solidFill>
                  <a:schemeClr val="tx1"/>
                </a:solidFill>
                <a:latin typeface="+mn-lt"/>
                <a:ea typeface="+mn-ea"/>
                <a:cs typeface="+mn-cs"/>
              </a:rPr>
              <a:t>combinazione di abilità e sfida </a:t>
            </a:r>
            <a:r>
              <a:rPr lang="en-US" sz="1200" b="0" i="0" u="none" strike="noStrike" kern="1200" baseline="0" dirty="0" err="1">
                <a:solidFill>
                  <a:schemeClr val="tx1"/>
                </a:solidFill>
                <a:latin typeface="+mn-lt"/>
                <a:ea typeface="+mn-ea"/>
                <a:cs typeface="+mn-cs"/>
              </a:rPr>
              <a:t>può </a:t>
            </a:r>
            <a:r>
              <a:rPr lang="en-US" sz="1200" b="0" i="0" u="none" strike="noStrike" kern="1200" baseline="0" dirty="0" err="1">
                <a:solidFill>
                  <a:schemeClr val="tx1"/>
                </a:solidFill>
                <a:latin typeface="+mn-lt"/>
                <a:ea typeface="+mn-ea"/>
                <a:cs typeface="+mn-cs"/>
              </a:rPr>
              <a:t>portare </a:t>
            </a:r>
            <a:r>
              <a:rPr lang="en-US" sz="1200" b="0" i="0" u="none" strike="noStrike" kern="1200" baseline="0" dirty="0" err="1">
                <a:solidFill>
                  <a:schemeClr val="tx1"/>
                </a:solidFill>
                <a:latin typeface="+mn-lt"/>
                <a:ea typeface="+mn-ea"/>
                <a:cs typeface="+mn-cs"/>
              </a:rPr>
              <a:t>a </a:t>
            </a:r>
            <a:r>
              <a:rPr lang="en-US" sz="1200" b="0" i="0" u="none" strike="noStrike" kern="1200" baseline="0" dirty="0" err="1">
                <a:solidFill>
                  <a:schemeClr val="tx1"/>
                </a:solidFill>
                <a:latin typeface="+mn-lt"/>
                <a:ea typeface="+mn-ea"/>
                <a:cs typeface="+mn-cs"/>
              </a:rPr>
              <a:t>quale </a:t>
            </a:r>
            <a:r>
              <a:rPr lang="en-US" sz="1200" b="0" i="0" u="none" strike="noStrike" kern="1200" baseline="0" dirty="0" err="1">
                <a:solidFill>
                  <a:schemeClr val="tx1"/>
                </a:solidFill>
                <a:latin typeface="+mn-lt"/>
                <a:ea typeface="+mn-ea"/>
                <a:cs typeface="+mn-cs"/>
              </a:rPr>
              <a:t>reazione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Il verde </a:t>
            </a:r>
            <a:r>
              <a:rPr lang="en-US" sz="1200" b="0" i="0" u="none" strike="noStrike" kern="1200" baseline="0" dirty="0" err="1">
                <a:solidFill>
                  <a:schemeClr val="tx1"/>
                </a:solidFill>
                <a:latin typeface="+mn-lt"/>
                <a:ea typeface="+mn-ea"/>
                <a:cs typeface="+mn-cs"/>
              </a:rPr>
              <a:t>motiva</a:t>
            </a:r>
            <a:r>
              <a:rPr lang="en-US" sz="1200" b="0" i="0" u="none" strike="noStrike" kern="1200" baseline="0" dirty="0">
                <a:solidFill>
                  <a:schemeClr val="tx1"/>
                </a:solidFill>
                <a:latin typeface="+mn-lt"/>
                <a:ea typeface="+mn-ea"/>
                <a:cs typeface="+mn-cs"/>
              </a:rPr>
              <a:t>, il rosso </a:t>
            </a:r>
            <a:r>
              <a:rPr lang="en-US" sz="1200" b="0" i="0" u="none" strike="noStrike" kern="1200" baseline="0" dirty="0">
                <a:solidFill>
                  <a:schemeClr val="tx1"/>
                </a:solidFill>
                <a:latin typeface="+mn-lt"/>
                <a:ea typeface="+mn-ea"/>
                <a:cs typeface="+mn-cs"/>
              </a:rPr>
              <a:t>scoraggia e </a:t>
            </a:r>
            <a:r>
              <a:rPr lang="en-US" sz="1200" b="0" i="0" u="none" strike="noStrike" kern="1200" baseline="0" dirty="0" err="1">
                <a:solidFill>
                  <a:schemeClr val="tx1"/>
                </a:solidFill>
                <a:latin typeface="+mn-lt"/>
                <a:ea typeface="+mn-ea"/>
                <a:cs typeface="+mn-cs"/>
              </a:rPr>
              <a:t>porta </a:t>
            </a:r>
            <a:r>
              <a:rPr lang="en-US" sz="1200" b="0" i="0" u="none" strike="noStrike" kern="1200" baseline="0" dirty="0" err="1">
                <a:solidFill>
                  <a:schemeClr val="tx1"/>
                </a:solidFill>
                <a:latin typeface="+mn-lt"/>
                <a:ea typeface="+mn-ea"/>
                <a:cs typeface="+mn-cs"/>
              </a:rPr>
              <a:t>all'evitamento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il blu </a:t>
            </a:r>
            <a:r>
              <a:rPr lang="en-US" sz="1200" b="0" i="0" u="none" strike="noStrike" kern="1200" baseline="0" dirty="0" err="1">
                <a:solidFill>
                  <a:schemeClr val="tx1"/>
                </a:solidFill>
                <a:latin typeface="+mn-lt"/>
                <a:ea typeface="+mn-ea"/>
                <a:cs typeface="+mn-cs"/>
              </a:rPr>
              <a:t>può </a:t>
            </a:r>
            <a:r>
              <a:rPr lang="en-US" sz="1200" b="0" i="0" u="none" strike="noStrike" kern="1200" baseline="0" dirty="0" err="1">
                <a:solidFill>
                  <a:schemeClr val="tx1"/>
                </a:solidFill>
                <a:latin typeface="+mn-lt"/>
                <a:ea typeface="+mn-ea"/>
                <a:cs typeface="+mn-cs"/>
              </a:rPr>
              <a:t>mantenere </a:t>
            </a:r>
            <a:r>
              <a:rPr lang="en-US" sz="1200" b="0" i="0" u="none" strike="noStrike" kern="1200" baseline="0" dirty="0">
                <a:solidFill>
                  <a:schemeClr val="tx1"/>
                </a:solidFill>
                <a:latin typeface="+mn-lt"/>
                <a:ea typeface="+mn-ea"/>
                <a:cs typeface="+mn-cs"/>
              </a:rPr>
              <a:t>il </a:t>
            </a:r>
            <a:r>
              <a:rPr lang="en-US" sz="1200" b="0" i="0" u="none" strike="noStrike" kern="1200" baseline="0" dirty="0" err="1">
                <a:solidFill>
                  <a:schemeClr val="tx1"/>
                </a:solidFill>
                <a:latin typeface="+mn-lt"/>
                <a:ea typeface="+mn-ea"/>
                <a:cs typeface="+mn-cs"/>
              </a:rPr>
              <a:t>comportamento </a:t>
            </a:r>
            <a:r>
              <a:rPr lang="en-US" sz="1200" b="0" i="0" u="none" strike="noStrike" kern="1200" baseline="0" dirty="0" err="1">
                <a:solidFill>
                  <a:schemeClr val="tx1"/>
                </a:solidFill>
                <a:latin typeface="+mn-lt"/>
                <a:ea typeface="+mn-ea"/>
                <a:cs typeface="+mn-cs"/>
              </a:rPr>
              <a:t>per un certo periodo di tempo</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Anche </a:t>
            </a:r>
            <a:r>
              <a:rPr lang="en-US" sz="1200" b="0" i="0" u="none" strike="noStrike" kern="1200" baseline="0" dirty="0" err="1">
                <a:solidFill>
                  <a:schemeClr val="tx1"/>
                </a:solidFill>
                <a:latin typeface="+mn-lt"/>
                <a:ea typeface="+mn-ea"/>
                <a:cs typeface="+mn-cs"/>
              </a:rPr>
              <a:t>se </a:t>
            </a:r>
            <a:r>
              <a:rPr lang="en-US" sz="1200" b="0" i="0" u="none" strike="noStrike" kern="1200" baseline="0" dirty="0" err="1">
                <a:solidFill>
                  <a:schemeClr val="tx1"/>
                </a:solidFill>
                <a:latin typeface="+mn-lt"/>
                <a:ea typeface="+mn-ea"/>
                <a:cs typeface="+mn-cs"/>
              </a:rPr>
              <a:t>non </a:t>
            </a:r>
            <a:r>
              <a:rPr lang="en-US" sz="1200" b="0" i="0" u="none" strike="noStrike" kern="1200" baseline="0" dirty="0" err="1">
                <a:solidFill>
                  <a:schemeClr val="tx1"/>
                </a:solidFill>
                <a:latin typeface="+mn-lt"/>
                <a:ea typeface="+mn-ea"/>
                <a:cs typeface="+mn-cs"/>
              </a:rPr>
              <a:t>è </a:t>
            </a:r>
            <a:r>
              <a:rPr lang="en-US" sz="1200" b="0" i="0" u="none" strike="noStrike" kern="1200" baseline="0" dirty="0" err="1">
                <a:solidFill>
                  <a:schemeClr val="tx1"/>
                </a:solidFill>
                <a:latin typeface="+mn-lt"/>
                <a:ea typeface="+mn-ea"/>
                <a:cs typeface="+mn-cs"/>
              </a:rPr>
              <a:t>sempre </a:t>
            </a:r>
            <a:r>
              <a:rPr lang="en-US" sz="1200" b="0" i="0" u="none" strike="noStrike" kern="1200" baseline="0" dirty="0" err="1">
                <a:solidFill>
                  <a:schemeClr val="tx1"/>
                </a:solidFill>
                <a:latin typeface="+mn-lt"/>
                <a:ea typeface="+mn-ea"/>
                <a:cs typeface="+mn-cs"/>
              </a:rPr>
              <a:t>chiaro </a:t>
            </a:r>
            <a:r>
              <a:rPr lang="en-US" sz="1200" b="0" i="0" u="none" strike="noStrike" kern="1200" baseline="0" dirty="0">
                <a:solidFill>
                  <a:schemeClr val="tx1"/>
                </a:solidFill>
                <a:latin typeface="+mn-lt"/>
                <a:ea typeface="+mn-ea"/>
                <a:cs typeface="+mn-cs"/>
              </a:rPr>
              <a:t>a </a:t>
            </a:r>
            <a:r>
              <a:rPr lang="en-US" sz="1200" b="0" i="0" u="none" strike="noStrike" kern="1200" baseline="0" dirty="0" err="1">
                <a:solidFill>
                  <a:schemeClr val="tx1"/>
                </a:solidFill>
                <a:latin typeface="+mn-lt"/>
                <a:ea typeface="+mn-ea"/>
                <a:cs typeface="+mn-cs"/>
              </a:rPr>
              <a:t>priori </a:t>
            </a:r>
            <a:r>
              <a:rPr lang="en-US" sz="1200" b="0" i="0" u="none" strike="noStrike" kern="1200" baseline="0" dirty="0">
                <a:solidFill>
                  <a:schemeClr val="tx1"/>
                </a:solidFill>
                <a:latin typeface="+mn-lt"/>
                <a:ea typeface="+mn-ea"/>
                <a:cs typeface="+mn-cs"/>
              </a:rPr>
              <a:t>quale modello </a:t>
            </a:r>
            <a:r>
              <a:rPr lang="en-US" sz="1200" b="0" i="0" u="none" strike="noStrike" kern="1200" baseline="0" dirty="0" err="1">
                <a:solidFill>
                  <a:schemeClr val="tx1"/>
                </a:solidFill>
                <a:latin typeface="+mn-lt"/>
                <a:ea typeface="+mn-ea"/>
                <a:cs typeface="+mn-cs"/>
              </a:rPr>
              <a:t>sia </a:t>
            </a:r>
            <a:r>
              <a:rPr lang="en-US" sz="1200" b="0" i="0" u="none" strike="noStrike" kern="1200" baseline="0" dirty="0" err="1">
                <a:solidFill>
                  <a:schemeClr val="tx1"/>
                </a:solidFill>
                <a:latin typeface="+mn-lt"/>
                <a:ea typeface="+mn-ea"/>
                <a:cs typeface="+mn-cs"/>
              </a:rPr>
              <a:t>migliore </a:t>
            </a:r>
            <a:r>
              <a:rPr lang="en-US" sz="1200" b="0" i="0" u="none" strike="noStrike" kern="1200" baseline="0" dirty="0" err="1">
                <a:solidFill>
                  <a:schemeClr val="tx1"/>
                </a:solidFill>
                <a:latin typeface="+mn-lt"/>
                <a:ea typeface="+mn-ea"/>
                <a:cs typeface="+mn-cs"/>
              </a:rPr>
              <a:t>per </a:t>
            </a:r>
            <a:r>
              <a:rPr lang="en-US" sz="1200" b="0" i="0" u="none" strike="noStrike" kern="1200" baseline="0" dirty="0">
                <a:solidFill>
                  <a:schemeClr val="tx1"/>
                </a:solidFill>
                <a:latin typeface="+mn-lt"/>
                <a:ea typeface="+mn-ea"/>
                <a:cs typeface="+mn-cs"/>
              </a:rPr>
              <a:t>un determinato gioco</a:t>
            </a:r>
            <a:r>
              <a:rPr lang="en-US"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sembra</a:t>
            </a:r>
            <a:r>
              <a:rPr lang="en-US" sz="1200" b="0" i="0" u="none" strike="noStrike" kern="1200" baseline="0" dirty="0">
                <a:solidFill>
                  <a:schemeClr val="tx1"/>
                </a:solidFill>
                <a:latin typeface="+mn-lt"/>
                <a:ea typeface="+mn-ea"/>
                <a:cs typeface="+mn-cs"/>
              </a:rPr>
              <a:t> comunque </a:t>
            </a:r>
            <a:r>
              <a:rPr lang="en-US" sz="1200" b="0" i="0" u="none" strike="noStrike" kern="1200" baseline="0" dirty="0" err="1">
                <a:solidFill>
                  <a:schemeClr val="tx1"/>
                </a:solidFill>
                <a:latin typeface="+mn-lt"/>
                <a:ea typeface="+mn-ea"/>
                <a:cs typeface="+mn-cs"/>
              </a:rPr>
              <a:t>che </a:t>
            </a:r>
            <a:r>
              <a:rPr lang="en-US" sz="1200" b="0" i="0" u="none" strike="noStrike" kern="1200" baseline="0" dirty="0">
                <a:solidFill>
                  <a:schemeClr val="tx1"/>
                </a:solidFill>
                <a:latin typeface="+mn-lt"/>
                <a:ea typeface="+mn-ea"/>
                <a:cs typeface="+mn-cs"/>
              </a:rPr>
              <a:t>lo stato di flusso </a:t>
            </a:r>
            <a:r>
              <a:rPr lang="en-US" sz="1200" b="0" i="0" u="none" strike="noStrike" kern="1200" baseline="0" dirty="0" err="1">
                <a:solidFill>
                  <a:schemeClr val="tx1"/>
                </a:solidFill>
                <a:latin typeface="+mn-lt"/>
                <a:ea typeface="+mn-ea"/>
                <a:cs typeface="+mn-cs"/>
              </a:rPr>
              <a:t>sia </a:t>
            </a:r>
            <a:r>
              <a:rPr lang="en-US" sz="1200" b="0" i="0" u="none" strike="noStrike" kern="1200" baseline="0" dirty="0" err="1">
                <a:solidFill>
                  <a:schemeClr val="tx1"/>
                </a:solidFill>
                <a:latin typeface="+mn-lt"/>
                <a:ea typeface="+mn-ea"/>
                <a:cs typeface="+mn-cs"/>
              </a:rPr>
              <a:t>percepito </a:t>
            </a:r>
            <a:r>
              <a:rPr lang="en-US" sz="1200" b="0" i="0" u="none" strike="noStrike" kern="1200" baseline="0" dirty="0" err="1">
                <a:solidFill>
                  <a:schemeClr val="tx1"/>
                </a:solidFill>
                <a:latin typeface="+mn-lt"/>
                <a:ea typeface="+mn-ea"/>
                <a:cs typeface="+mn-cs"/>
              </a:rPr>
              <a:t>come </a:t>
            </a:r>
            <a:r>
              <a:rPr lang="en-US" sz="1200" b="0" i="0" u="none" strike="noStrike" kern="1200" baseline="0" dirty="0" err="1">
                <a:solidFill>
                  <a:schemeClr val="tx1"/>
                </a:solidFill>
                <a:latin typeface="+mn-lt"/>
                <a:ea typeface="+mn-ea"/>
                <a:cs typeface="+mn-cs"/>
              </a:rPr>
              <a:t>più intenso </a:t>
            </a:r>
            <a:r>
              <a:rPr lang="en-US" sz="1200" b="0" i="0" u="none" strike="noStrike" kern="1200" baseline="0" dirty="0" err="1">
                <a:solidFill>
                  <a:schemeClr val="tx1"/>
                </a:solidFill>
                <a:latin typeface="+mn-lt"/>
                <a:ea typeface="+mn-ea"/>
                <a:cs typeface="+mn-cs"/>
              </a:rPr>
              <a:t>dalle </a:t>
            </a:r>
            <a:r>
              <a:rPr lang="en-US" sz="1200" b="0" i="0" u="none" strike="noStrike" kern="1200" baseline="0" dirty="0">
                <a:solidFill>
                  <a:schemeClr val="tx1"/>
                </a:solidFill>
                <a:latin typeface="+mn-lt"/>
                <a:ea typeface="+mn-ea"/>
                <a:cs typeface="+mn-cs"/>
              </a:rPr>
              <a:t>persone </a:t>
            </a:r>
            <a:r>
              <a:rPr lang="en-US" sz="1200" b="0" i="0" u="none" strike="noStrike" kern="1200" baseline="0" dirty="0" err="1">
                <a:solidFill>
                  <a:schemeClr val="tx1"/>
                </a:solidFill>
                <a:latin typeface="+mn-lt"/>
                <a:ea typeface="+mn-ea"/>
                <a:cs typeface="+mn-cs"/>
              </a:rPr>
              <a:t>con </a:t>
            </a:r>
            <a:r>
              <a:rPr lang="en-US" sz="1200" b="0" i="0" u="none" strike="noStrike" kern="1200" baseline="0" dirty="0">
                <a:solidFill>
                  <a:schemeClr val="tx1"/>
                </a:solidFill>
                <a:latin typeface="+mn-lt"/>
                <a:ea typeface="+mn-ea"/>
                <a:cs typeface="+mn-cs"/>
              </a:rPr>
              <a:t>competenze più elevate. </a:t>
            </a:r>
            <a:r>
              <a:rPr lang="en-US" sz="1200" b="0" i="0" u="none" strike="noStrike" kern="1200" baseline="0" dirty="0" err="1">
                <a:solidFill>
                  <a:schemeClr val="tx1"/>
                </a:solidFill>
                <a:latin typeface="+mn-lt"/>
                <a:ea typeface="+mn-ea"/>
                <a:cs typeface="+mn-cs"/>
              </a:rPr>
              <a:t>Una </a:t>
            </a:r>
            <a:r>
              <a:rPr lang="en-US" sz="1200" b="0" i="0" u="none" strike="noStrike" kern="1200" baseline="0" dirty="0" err="1">
                <a:solidFill>
                  <a:schemeClr val="tx1"/>
                </a:solidFill>
                <a:latin typeface="+mn-lt"/>
                <a:ea typeface="+mn-ea"/>
                <a:cs typeface="+mn-cs"/>
              </a:rPr>
              <a:t>possibilità </a:t>
            </a:r>
            <a:r>
              <a:rPr lang="en-US" sz="1200" b="0" i="0" u="none" strike="noStrike" kern="1200" baseline="0" dirty="0" err="1">
                <a:solidFill>
                  <a:schemeClr val="tx1"/>
                </a:solidFill>
                <a:latin typeface="+mn-lt"/>
                <a:ea typeface="+mn-ea"/>
                <a:cs typeface="+mn-cs"/>
              </a:rPr>
              <a:t>è </a:t>
            </a:r>
            <a:r>
              <a:rPr lang="en-US" sz="1200" b="0" i="0" u="none" strike="noStrike" kern="1200" baseline="0" dirty="0" err="1">
                <a:solidFill>
                  <a:schemeClr val="tx1"/>
                </a:solidFill>
                <a:latin typeface="+mn-lt"/>
                <a:ea typeface="+mn-ea"/>
                <a:cs typeface="+mn-cs"/>
              </a:rPr>
              <a:t>che </a:t>
            </a:r>
            <a:r>
              <a:rPr lang="en-US" sz="1200" b="0" i="0" u="none" strike="noStrike" kern="1200" baseline="0" dirty="0" err="1">
                <a:solidFill>
                  <a:schemeClr val="tx1"/>
                </a:solidFill>
                <a:latin typeface="+mn-lt"/>
                <a:ea typeface="+mn-ea"/>
                <a:cs typeface="+mn-cs"/>
              </a:rPr>
              <a:t>padroneggino</a:t>
            </a:r>
            <a:r>
              <a:rPr lang="en-US" sz="1200" b="0" i="0" u="none" strike="noStrike" kern="1200" baseline="0" dirty="0">
                <a:solidFill>
                  <a:schemeClr val="tx1"/>
                </a:solidFill>
                <a:latin typeface="+mn-lt"/>
                <a:ea typeface="+mn-ea"/>
                <a:cs typeface="+mn-cs"/>
              </a:rPr>
              <a:t> il gioco così bene </a:t>
            </a:r>
            <a:r>
              <a:rPr lang="en-US" sz="1200" b="0" i="0" u="none" strike="noStrike" kern="1200" baseline="0" dirty="0" err="1">
                <a:solidFill>
                  <a:schemeClr val="tx1"/>
                </a:solidFill>
                <a:latin typeface="+mn-lt"/>
                <a:ea typeface="+mn-ea"/>
                <a:cs typeface="+mn-cs"/>
              </a:rPr>
              <a:t>da </a:t>
            </a:r>
            <a:r>
              <a:rPr lang="en-US" sz="1200" b="0" i="0" u="none" strike="noStrike" kern="1200" baseline="0" dirty="0" err="1">
                <a:solidFill>
                  <a:schemeClr val="tx1"/>
                </a:solidFill>
                <a:latin typeface="+mn-lt"/>
                <a:ea typeface="+mn-ea"/>
                <a:cs typeface="+mn-cs"/>
              </a:rPr>
              <a:t>richiedere </a:t>
            </a:r>
            <a:r>
              <a:rPr lang="en-US" sz="1200" b="0" i="0" u="none" strike="noStrike" kern="1200" baseline="0" dirty="0" err="1">
                <a:solidFill>
                  <a:schemeClr val="tx1"/>
                </a:solidFill>
                <a:latin typeface="+mn-lt"/>
                <a:ea typeface="+mn-ea"/>
                <a:cs typeface="+mn-cs"/>
              </a:rPr>
              <a:t>meno </a:t>
            </a:r>
            <a:r>
              <a:rPr lang="en-US" sz="1200" b="0" i="0" u="none" strike="noStrike" kern="1200" baseline="0" dirty="0" err="1">
                <a:solidFill>
                  <a:schemeClr val="tx1"/>
                </a:solidFill>
                <a:latin typeface="+mn-lt"/>
                <a:ea typeface="+mn-ea"/>
                <a:cs typeface="+mn-cs"/>
              </a:rPr>
              <a:t>risorse </a:t>
            </a:r>
            <a:r>
              <a:rPr lang="en-US" sz="1200" b="0" i="0" u="none" strike="noStrike" kern="1200" baseline="0" dirty="0" err="1">
                <a:solidFill>
                  <a:schemeClr val="tx1"/>
                </a:solidFill>
                <a:latin typeface="+mn-lt"/>
                <a:ea typeface="+mn-ea"/>
                <a:cs typeface="+mn-cs"/>
              </a:rPr>
              <a:t>cognitive </a:t>
            </a:r>
            <a:r>
              <a:rPr lang="en-US" sz="1200" b="0" i="0" u="none" strike="noStrike" kern="1200" baseline="0" dirty="0" err="1">
                <a:solidFill>
                  <a:schemeClr val="tx1"/>
                </a:solidFill>
                <a:latin typeface="+mn-lt"/>
                <a:ea typeface="+mn-ea"/>
                <a:cs typeface="+mn-cs"/>
              </a:rPr>
              <a:t>per </a:t>
            </a:r>
            <a:r>
              <a:rPr lang="en-US" sz="1200" b="0" i="0" u="none" strike="noStrike" kern="1200" baseline="0" dirty="0" err="1">
                <a:solidFill>
                  <a:schemeClr val="tx1"/>
                </a:solidFill>
                <a:latin typeface="+mn-lt"/>
                <a:ea typeface="+mn-ea"/>
                <a:cs typeface="+mn-cs"/>
              </a:rPr>
              <a:t>le attività</a:t>
            </a:r>
            <a:r>
              <a:rPr lang="en-US" sz="1200" b="0" i="0" u="none" strike="noStrike" kern="1200" baseline="0" dirty="0">
                <a:solidFill>
                  <a:schemeClr val="tx1"/>
                </a:solidFill>
                <a:latin typeface="+mn-lt"/>
                <a:ea typeface="+mn-ea"/>
                <a:cs typeface="+mn-cs"/>
              </a:rPr>
              <a:t> profane </a:t>
            </a:r>
            <a:r>
              <a:rPr lang="en-US" sz="1200" b="0" i="0" u="none" strike="noStrike" kern="1200" baseline="0" dirty="0">
                <a:solidFill>
                  <a:schemeClr val="tx1"/>
                </a:solidFill>
                <a:latin typeface="+mn-lt"/>
                <a:ea typeface="+mn-ea"/>
                <a:cs typeface="+mn-cs"/>
              </a:rPr>
              <a:t>di </a:t>
            </a:r>
            <a:r>
              <a:rPr lang="en-US" sz="1200" b="0" i="0" u="none" strike="noStrike" kern="1200" baseline="0" dirty="0" err="1">
                <a:solidFill>
                  <a:schemeClr val="tx1"/>
                </a:solidFill>
                <a:latin typeface="+mn-lt"/>
                <a:ea typeface="+mn-ea"/>
                <a:cs typeface="+mn-cs"/>
              </a:rPr>
              <a:t>controllo </a:t>
            </a:r>
            <a:r>
              <a:rPr lang="en-US" sz="1200" b="0" i="0" u="none" strike="noStrike" kern="1200" baseline="0" dirty="0">
                <a:solidFill>
                  <a:schemeClr val="tx1"/>
                </a:solidFill>
                <a:latin typeface="+mn-lt"/>
                <a:ea typeface="+mn-ea"/>
                <a:cs typeface="+mn-cs"/>
              </a:rPr>
              <a:t>e </a:t>
            </a:r>
            <a:r>
              <a:rPr lang="en-US" sz="1200" b="0" i="0" u="none" strike="noStrike" kern="1200" baseline="0" dirty="0" err="1">
                <a:solidFill>
                  <a:schemeClr val="tx1"/>
                </a:solidFill>
                <a:latin typeface="+mn-lt"/>
                <a:ea typeface="+mn-ea"/>
                <a:cs typeface="+mn-cs"/>
              </a:rPr>
              <a:t>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meno </a:t>
            </a:r>
            <a:r>
              <a:rPr lang="en-US" sz="1200" b="0" i="0" u="none" strike="noStrike" kern="1200" baseline="0" dirty="0" err="1">
                <a:solidFill>
                  <a:schemeClr val="tx1"/>
                </a:solidFill>
                <a:latin typeface="+mn-lt"/>
                <a:ea typeface="+mn-ea"/>
                <a:cs typeface="+mn-cs"/>
              </a:rPr>
              <a:t>stimoli di novità </a:t>
            </a:r>
            <a:r>
              <a:rPr lang="en-US" sz="1200" b="0" i="0" u="none" strike="noStrike" kern="1200" baseline="0" dirty="0" err="1">
                <a:solidFill>
                  <a:schemeClr val="tx1"/>
                </a:solidFill>
                <a:latin typeface="+mn-lt"/>
                <a:ea typeface="+mn-ea"/>
                <a:cs typeface="+mn-cs"/>
              </a:rPr>
              <a:t>disturbino</a:t>
            </a:r>
            <a:r>
              <a:rPr lang="en-US" sz="1200" b="0" i="0" u="none" strike="noStrike" kern="1200" baseline="0" dirty="0">
                <a:solidFill>
                  <a:schemeClr val="tx1"/>
                </a:solidFill>
                <a:latin typeface="+mn-lt"/>
                <a:ea typeface="+mn-ea"/>
                <a:cs typeface="+mn-cs"/>
              </a:rPr>
              <a:t> lo stato </a:t>
            </a:r>
            <a:r>
              <a:rPr lang="en-US" sz="1200" b="0" i="0" u="none" strike="noStrike" kern="1200" baseline="0" dirty="0" err="1">
                <a:solidFill>
                  <a:schemeClr val="tx1"/>
                </a:solidFill>
                <a:latin typeface="+mn-lt"/>
                <a:ea typeface="+mn-ea"/>
                <a:cs typeface="+mn-cs"/>
              </a:rPr>
              <a:t>attirando </a:t>
            </a:r>
            <a:r>
              <a:rPr lang="en-US" sz="1200" b="0" i="0" u="none" strike="noStrike" kern="1200" baseline="0" dirty="0" err="1">
                <a:solidFill>
                  <a:schemeClr val="tx1"/>
                </a:solidFill>
                <a:latin typeface="+mn-lt"/>
                <a:ea typeface="+mn-ea"/>
                <a:cs typeface="+mn-cs"/>
              </a:rPr>
              <a:t>l'attenzione </a:t>
            </a:r>
            <a:r>
              <a:rPr lang="en-US" sz="1200" b="0" i="0" u="none" strike="noStrike" kern="1200" baseline="0" dirty="0">
                <a:solidFill>
                  <a:schemeClr val="tx1"/>
                </a:solidFill>
                <a:latin typeface="+mn-lt"/>
                <a:ea typeface="+mn-ea"/>
                <a:cs typeface="+mn-cs"/>
              </a:rPr>
              <a:t>su </a:t>
            </a:r>
            <a:r>
              <a:rPr lang="en-US" sz="1200" b="0" i="0" u="none" strike="noStrike" kern="1200" baseline="0" dirty="0" err="1">
                <a:solidFill>
                  <a:schemeClr val="tx1"/>
                </a:solidFill>
                <a:latin typeface="+mn-lt"/>
                <a:ea typeface="+mn-ea"/>
                <a:cs typeface="+mn-cs"/>
              </a:rPr>
              <a:t>di sé</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4CE1AA19-841D-48DD-9976-39E7A4BA87C2}" type="slidenum">
              <a:rPr lang="nb-NO" smtClean="0"/>
              <a:t>37</a:t>
            </a:fld>
            <a:endParaRPr lang="nb-NO"/>
          </a:p>
        </p:txBody>
      </p:sp>
    </p:spTree>
    <p:extLst>
      <p:ext uri="{BB962C8B-B14F-4D97-AF65-F5344CB8AC3E}">
        <p14:creationId xmlns:p14="http://schemas.microsoft.com/office/powerpoint/2010/main" val="2028487417"/>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sz="1200" b="0" i="1" u="none" strike="noStrike" kern="1200" baseline="0" dirty="0">
                <a:solidFill>
                  <a:schemeClr val="tx1"/>
                </a:solidFill>
                <a:latin typeface="+mn-lt"/>
                <a:ea typeface="+mn-ea"/>
                <a:cs typeface="+mn-cs"/>
              </a:rPr>
              <a:t>Per </a:t>
            </a:r>
            <a:r>
              <a:rPr lang="de-DE" sz="1200" b="0" i="1" u="none" strike="noStrike" kern="1200" baseline="0" dirty="0" err="1">
                <a:solidFill>
                  <a:schemeClr val="tx1"/>
                </a:solidFill>
                <a:latin typeface="+mn-lt"/>
                <a:ea typeface="+mn-ea"/>
                <a:cs typeface="+mn-cs"/>
              </a:rPr>
              <a:t>vettori di </a:t>
            </a:r>
            <a:r>
              <a:rPr lang="de-DE" sz="1200" b="0" i="1" u="none" strike="noStrike" kern="1200" baseline="0" dirty="0">
                <a:solidFill>
                  <a:schemeClr val="tx1"/>
                </a:solidFill>
                <a:latin typeface="+mn-lt"/>
                <a:ea typeface="+mn-ea"/>
                <a:cs typeface="+mn-cs"/>
              </a:rPr>
              <a:t>attacco intendiamo, come sempre nel settore CS, diverse forme di attacco tattiche e strategiche. Se escludiamo gli strumenti tecnici, questi metodi classici sono ancora estremamente efficienti. Immaginate quanto sforzo tecnico potete risparmiarvi guardando qualcuno mentre digita la password o recuperando dati sensibili dal bidone della spazzatura.</a:t>
            </a:r>
          </a:p>
          <a:p>
            <a:endParaRPr lang="de-DE"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Il tailgating</a:t>
            </a:r>
            <a:r>
              <a:rPr lang="de-DE" sz="1200" b="0" i="1" u="none" strike="noStrike" kern="1200" baseline="0" dirty="0">
                <a:solidFill>
                  <a:schemeClr val="tx1"/>
                </a:solidFill>
                <a:latin typeface="+mn-lt"/>
                <a:ea typeface="+mn-ea"/>
                <a:cs typeface="+mn-cs"/>
              </a:rPr>
              <a:t> </a:t>
            </a:r>
            <a:r>
              <a:rPr lang="de-DE" sz="1200" b="0" i="1" u="none" strike="noStrike" kern="1200" baseline="0" dirty="0">
                <a:solidFill>
                  <a:schemeClr val="tx1"/>
                </a:solidFill>
                <a:latin typeface="+mn-lt"/>
                <a:ea typeface="+mn-ea"/>
                <a:cs typeface="+mn-cs"/>
              </a:rPr>
              <a:t>consiste nel seguire una persona che ha accesso legittimo a luoghi con accesso limitato, ovvero semplicemente attaccarsi a qualcuno. Si può portare una scatola e chiedere alla persona che precede di tenere aperta la porta, oppure semplicemente tenere aperta la porta da soli. Proprio da quando nelle aziende non ci sono più o quasi più sale fumatori, questo metodo offre ai pen tester fisici ottime opportunità per entrare negli edifici.</a:t>
            </a:r>
            <a:endParaRPr lang="nb-NO" sz="1200" b="0" i="1" u="none" strike="noStrike" kern="1200" baseline="0" dirty="0">
              <a:solidFill>
                <a:schemeClr val="tx1"/>
              </a:solidFill>
              <a:latin typeface="+mn-lt"/>
              <a:ea typeface="+mn-ea"/>
              <a:cs typeface="+mn-cs"/>
            </a:endParaRPr>
          </a:p>
          <a:p>
            <a:endParaRPr lang="nb-NO"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Impersonating </a:t>
            </a:r>
            <a:r>
              <a:rPr lang="de-DE" sz="1200" b="0" i="1" u="none" strike="noStrike" kern="1200" baseline="0" dirty="0">
                <a:solidFill>
                  <a:schemeClr val="tx1"/>
                </a:solidFill>
                <a:latin typeface="+mn-lt"/>
                <a:ea typeface="+mn-ea"/>
                <a:cs typeface="+mn-cs"/>
              </a:rPr>
              <a:t>significa assumere l'identità di un'altra persona e trarre vantaggio dalla sua credibilità. Se si utilizza l'impersonificazione di qualcun altro in un contesto fisico per ottenere l'accesso ad aree sensibili, ad esempio procurandosi una chiave magnetica, si </a:t>
            </a:r>
            <a:r>
              <a:rPr lang="de-DE" sz="1200" b="0" i="1" u="none" strike="noStrike" kern="1200" baseline="0" dirty="0">
                <a:solidFill>
                  <a:schemeClr val="tx1"/>
                </a:solidFill>
                <a:latin typeface="+mn-lt"/>
                <a:ea typeface="+mn-ea"/>
                <a:cs typeface="+mn-cs"/>
              </a:rPr>
              <a:t>parla di</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piggybacking</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L'impersonifying </a:t>
            </a:r>
            <a:r>
              <a:rPr lang="de-DE" sz="1200" b="0" i="1" u="none" strike="noStrike" kern="1200" baseline="0" dirty="0" err="1">
                <a:solidFill>
                  <a:schemeClr val="tx1"/>
                </a:solidFill>
                <a:latin typeface="+mn-lt"/>
                <a:ea typeface="+mn-ea"/>
                <a:cs typeface="+mn-cs"/>
              </a:rPr>
              <a:t>di solito</a:t>
            </a:r>
            <a:r>
              <a:rPr lang="de-DE" sz="1200" b="0" i="1" u="none" strike="noStrike" kern="1200" baseline="0" dirty="0">
                <a:solidFill>
                  <a:schemeClr val="tx1"/>
                </a:solidFill>
                <a:latin typeface="+mn-lt"/>
                <a:ea typeface="+mn-ea"/>
                <a:cs typeface="+mn-cs"/>
              </a:rPr>
              <a:t> coinvolge </a:t>
            </a:r>
            <a:r>
              <a:rPr lang="de-DE" sz="1200" b="0" i="1" u="none" strike="noStrike" kern="1200" baseline="0" dirty="0">
                <a:solidFill>
                  <a:schemeClr val="tx1"/>
                </a:solidFill>
                <a:latin typeface="+mn-lt"/>
                <a:ea typeface="+mn-ea"/>
                <a:cs typeface="+mn-cs"/>
              </a:rPr>
              <a:t>persone che hanno autorità o credibilità, o entrambe. Sono noti anche i casi di tecnici informatici che fingono di risolvere un problema tecnico che essi stessi hanno causato.</a:t>
            </a:r>
          </a:p>
          <a:p>
            <a:endParaRPr lang="de-DE"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Eavesdropping</a:t>
            </a:r>
            <a:r>
              <a:rPr lang="de-DE" sz="1200" b="0" i="1" u="none" strike="noStrike" kern="1200" baseline="0" dirty="0">
                <a:solidFill>
                  <a:schemeClr val="tx1"/>
                </a:solidFill>
                <a:latin typeface="+mn-lt"/>
                <a:ea typeface="+mn-ea"/>
                <a:cs typeface="+mn-cs"/>
              </a:rPr>
              <a:t>: origliare – può trattarsi del semplice ascoltare conversazioni di persone vicine (in treno, in ufficio) o anche dell'ascolto attivo e della lettura di e-mail, telefonate </a:t>
            </a:r>
            <a:r>
              <a:rPr lang="de-DE" sz="1200" b="0" i="1" u="none" strike="noStrike" kern="1200" baseline="0" dirty="0" err="1">
                <a:solidFill>
                  <a:schemeClr val="tx1"/>
                </a:solidFill>
                <a:latin typeface="+mn-lt"/>
                <a:ea typeface="+mn-ea"/>
                <a:cs typeface="+mn-cs"/>
              </a:rPr>
              <a:t>e simili.</a:t>
            </a:r>
            <a:endParaRPr lang="nb-NO" sz="1200" b="0" i="1" u="none" strike="noStrike" kern="1200" baseline="0" dirty="0">
              <a:solidFill>
                <a:schemeClr val="tx1"/>
              </a:solidFill>
              <a:latin typeface="+mn-lt"/>
              <a:ea typeface="+mn-ea"/>
              <a:cs typeface="+mn-cs"/>
            </a:endParaRPr>
          </a:p>
          <a:p>
            <a:endParaRPr lang="nb-NO" sz="1200" b="0" i="1" u="none" strike="noStrike" kern="1200" baseline="0" dirty="0">
              <a:solidFill>
                <a:schemeClr val="tx1"/>
              </a:solidFill>
              <a:latin typeface="+mn-lt"/>
              <a:ea typeface="+mn-ea"/>
              <a:cs typeface="+mn-cs"/>
            </a:endParaRPr>
          </a:p>
          <a:p>
            <a:r>
              <a:rPr lang="de-DE" sz="1200" b="0" i="1" u="none" strike="noStrike" kern="1200" baseline="0" dirty="0">
                <a:solidFill>
                  <a:schemeClr val="tx1"/>
                </a:solidFill>
                <a:latin typeface="+mn-lt"/>
                <a:ea typeface="+mn-ea"/>
                <a:cs typeface="+mn-cs"/>
              </a:rPr>
              <a:t>Shoulder-surfing: come suggerisce il nome, si tratta di guardare qualcuno mentre inserisce i propri dati di accesso, cosa molto più facile di quanto si possa pensare.</a:t>
            </a:r>
          </a:p>
          <a:p>
            <a:endParaRPr lang="nb-NO"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Dumpster-Diving</a:t>
            </a:r>
            <a:r>
              <a:rPr lang="de-DE" sz="1200" b="0" i="1" u="none" strike="noStrike" kern="1200" baseline="0" dirty="0">
                <a:solidFill>
                  <a:schemeClr val="tx1"/>
                </a:solidFill>
                <a:latin typeface="+mn-lt"/>
                <a:ea typeface="+mn-ea"/>
                <a:cs typeface="+mn-cs"/>
              </a:rPr>
              <a:t>: </a:t>
            </a:r>
            <a:r>
              <a:rPr lang="de-DE" sz="1200" b="0" i="1" u="none" strike="noStrike" kern="1200" baseline="0" dirty="0">
                <a:solidFill>
                  <a:schemeClr val="tx1"/>
                </a:solidFill>
                <a:latin typeface="+mn-lt"/>
                <a:ea typeface="+mn-ea"/>
                <a:cs typeface="+mn-cs"/>
              </a:rPr>
              <a:t>rovistare </a:t>
            </a:r>
            <a:r>
              <a:rPr lang="de-DE" sz="1200" b="0" i="1" u="none" strike="noStrike" kern="1200" baseline="0" dirty="0">
                <a:solidFill>
                  <a:schemeClr val="tx1"/>
                </a:solidFill>
                <a:latin typeface="+mn-lt"/>
                <a:ea typeface="+mn-ea"/>
                <a:cs typeface="+mn-cs"/>
              </a:rPr>
              <a:t>nella spazzatura di </a:t>
            </a:r>
            <a:r>
              <a:rPr lang="de-DE" sz="1200" b="0" i="1" u="none" strike="noStrike" kern="1200" baseline="0" dirty="0" err="1">
                <a:solidFill>
                  <a:schemeClr val="tx1"/>
                </a:solidFill>
                <a:latin typeface="+mn-lt"/>
                <a:ea typeface="+mn-ea"/>
                <a:cs typeface="+mn-cs"/>
              </a:rPr>
              <a:t>qualcuno </a:t>
            </a:r>
            <a:r>
              <a:rPr lang="de-DE" sz="1200" b="0" i="1" u="none" strike="noStrike" kern="1200" baseline="0" dirty="0">
                <a:solidFill>
                  <a:schemeClr val="tx1"/>
                </a:solidFill>
                <a:latin typeface="+mn-lt"/>
                <a:ea typeface="+mn-ea"/>
                <a:cs typeface="+mn-cs"/>
              </a:rPr>
              <a:t>– dato che la maggior parte delle persone non usa un distruggidocumenti a casa, con un po' di tempo e accesso è possibile raccogliere una discreta quantità di dati.</a:t>
            </a:r>
          </a:p>
          <a:p>
            <a:endParaRPr lang="nb-NO" sz="1200" b="0" i="1" u="none" strike="noStrike" kern="1200" baseline="0" dirty="0">
              <a:solidFill>
                <a:schemeClr val="tx1"/>
              </a:solidFill>
              <a:latin typeface="+mn-lt"/>
              <a:ea typeface="+mn-ea"/>
              <a:cs typeface="+mn-cs"/>
            </a:endParaRPr>
          </a:p>
          <a:p>
            <a:r>
              <a:rPr lang="de-DE" sz="1200" b="0" i="1" u="none" strike="noStrike" kern="1200" baseline="0" dirty="0">
                <a:solidFill>
                  <a:schemeClr val="tx1"/>
                </a:solidFill>
                <a:latin typeface="+mn-lt"/>
                <a:ea typeface="+mn-ea"/>
                <a:cs typeface="+mn-cs"/>
              </a:rPr>
              <a:t>Nel </a:t>
            </a:r>
            <a:r>
              <a:rPr lang="de-DE" sz="1200" b="0" i="1" u="none" strike="noStrike" kern="1200" baseline="0" dirty="0" err="1">
                <a:solidFill>
                  <a:schemeClr val="tx1"/>
                </a:solidFill>
                <a:latin typeface="+mn-lt"/>
                <a:ea typeface="+mn-ea"/>
                <a:cs typeface="+mn-cs"/>
              </a:rPr>
              <a:t>reverse </a:t>
            </a:r>
            <a:r>
              <a:rPr lang="de-DE" sz="1200" b="0" i="1" u="none" strike="noStrike" kern="1200" baseline="0" dirty="0" err="1">
                <a:solidFill>
                  <a:schemeClr val="tx1"/>
                </a:solidFill>
                <a:latin typeface="+mn-lt"/>
                <a:ea typeface="+mn-ea"/>
                <a:cs typeface="+mn-cs"/>
              </a:rPr>
              <a:t>social </a:t>
            </a:r>
            <a:r>
              <a:rPr lang="de-DE" sz="1200" b="0" i="1" u="none" strike="noStrike" kern="1200" baseline="0" dirty="0" err="1">
                <a:solidFill>
                  <a:schemeClr val="tx1"/>
                </a:solidFill>
                <a:latin typeface="+mn-lt"/>
                <a:ea typeface="+mn-ea"/>
                <a:cs typeface="+mn-cs"/>
              </a:rPr>
              <a:t>engineering</a:t>
            </a:r>
            <a:r>
              <a:rPr lang="de-DE" sz="1200" b="0" i="1" u="none" strike="noStrike" kern="1200" baseline="0" dirty="0">
                <a:solidFill>
                  <a:schemeClr val="tx1"/>
                </a:solidFill>
                <a:latin typeface="+mn-lt"/>
                <a:ea typeface="+mn-ea"/>
                <a:cs typeface="+mn-cs"/>
              </a:rPr>
              <a:t>, l'aggressore induce una persona a prendere l'iniziativa e poi aspetta semplicemente. Ciò significa che prima si crea un problema e poi si diventa il punto di riferimento per un aiuto rapido, il che risulta particolarmente discreto. Anche in questo caso, la combinazione di malware e hotline IT può essere un buon esempio. </a:t>
            </a:r>
          </a:p>
          <a:p>
            <a:endParaRPr lang="de-DE" sz="1200" b="0" i="1" u="none" strike="noStrike" kern="1200" baseline="0" dirty="0">
              <a:solidFill>
                <a:schemeClr val="tx1"/>
              </a:solidFill>
              <a:latin typeface="+mn-lt"/>
              <a:ea typeface="+mn-ea"/>
              <a:cs typeface="+mn-cs"/>
            </a:endParaRPr>
          </a:p>
          <a:p>
            <a:r>
              <a:rPr lang="de-DE" sz="1200" b="0" i="1" u="none" strike="noStrike" kern="1200" baseline="0" dirty="0">
                <a:solidFill>
                  <a:schemeClr val="tx1"/>
                </a:solidFill>
                <a:latin typeface="+mn-lt"/>
                <a:ea typeface="+mn-ea"/>
                <a:cs typeface="+mn-cs"/>
              </a:rPr>
              <a:t>I metodi SE possono naturalmente essere utilizzati anche per contrattaccare: l'australiano Karl Rock gestisce un </a:t>
            </a:r>
            <a:r>
              <a:rPr lang="de-DE" sz="1200" b="0" i="1" u="none" strike="noStrike" kern="1200" baseline="0" dirty="0">
                <a:solidFill>
                  <a:schemeClr val="tx1"/>
                </a:solidFill>
                <a:latin typeface="+mn-lt"/>
                <a:ea typeface="+mn-ea"/>
                <a:cs typeface="+mn-cs"/>
              </a:rPr>
              <a:t>canale </a:t>
            </a:r>
            <a:r>
              <a:rPr lang="de-DE" sz="1200" b="0" i="1" u="none" strike="noStrike" kern="1200" baseline="0" dirty="0" err="1">
                <a:solidFill>
                  <a:schemeClr val="tx1"/>
                </a:solidFill>
                <a:latin typeface="+mn-lt"/>
                <a:ea typeface="+mn-ea"/>
                <a:cs typeface="+mn-cs"/>
              </a:rPr>
              <a:t>YouTube </a:t>
            </a:r>
            <a:r>
              <a:rPr lang="de-DE" sz="1200" b="0" i="1" u="none" strike="noStrike" kern="1200" baseline="0" dirty="0">
                <a:solidFill>
                  <a:schemeClr val="tx1"/>
                </a:solidFill>
                <a:latin typeface="+mn-lt"/>
                <a:ea typeface="+mn-ea"/>
                <a:cs typeface="+mn-cs"/>
              </a:rPr>
              <a:t>in cui </a:t>
            </a:r>
            <a:r>
              <a:rPr lang="de-DE" sz="1200" b="0" i="1" u="none" strike="noStrike" kern="1200" baseline="0" dirty="0">
                <a:solidFill>
                  <a:schemeClr val="tx1"/>
                </a:solidFill>
                <a:latin typeface="+mn-lt"/>
                <a:ea typeface="+mn-ea"/>
                <a:cs typeface="+mn-cs"/>
              </a:rPr>
              <a:t>hackera call center indiani </a:t>
            </a:r>
            <a:r>
              <a:rPr lang="de-DE" sz="1200" b="0" i="1" u="none" strike="noStrike" kern="1200" baseline="0" dirty="0" err="1">
                <a:solidFill>
                  <a:schemeClr val="tx1"/>
                </a:solidFill>
                <a:latin typeface="+mn-lt"/>
                <a:ea typeface="+mn-ea"/>
                <a:cs typeface="+mn-cs"/>
              </a:rPr>
              <a:t>specializzati</a:t>
            </a:r>
            <a:r>
              <a:rPr lang="de-DE" sz="1200" b="0" i="1" u="none" strike="noStrike" kern="1200" baseline="0" dirty="0">
                <a:solidFill>
                  <a:schemeClr val="tx1"/>
                </a:solidFill>
                <a:latin typeface="+mn-lt"/>
                <a:ea typeface="+mn-ea"/>
                <a:cs typeface="+mn-cs"/>
              </a:rPr>
              <a:t> in frodi </a:t>
            </a:r>
            <a:r>
              <a:rPr lang="de-DE" sz="1200" b="0" i="1" u="none" strike="noStrike" kern="1200" baseline="0" dirty="0">
                <a:solidFill>
                  <a:schemeClr val="tx1"/>
                </a:solidFill>
                <a:latin typeface="+mn-lt"/>
                <a:ea typeface="+mn-ea"/>
                <a:cs typeface="+mn-cs"/>
              </a:rPr>
              <a:t>e </a:t>
            </a:r>
            <a:r>
              <a:rPr lang="de-DE" sz="1200" b="0" i="1" u="none" strike="noStrike" kern="1200" baseline="0" dirty="0">
                <a:solidFill>
                  <a:schemeClr val="tx1"/>
                </a:solidFill>
                <a:latin typeface="+mn-lt"/>
                <a:ea typeface="+mn-ea"/>
                <a:cs typeface="+mn-cs"/>
              </a:rPr>
              <a:t>smaschera e denuncia i truffatori dell'e-commerce </a:t>
            </a:r>
            <a:r>
              <a:rPr lang="de-DE" sz="1200" b="0" i="1" u="none" strike="noStrike" kern="1200" baseline="0" dirty="0">
                <a:solidFill>
                  <a:schemeClr val="tx1"/>
                </a:solidFill>
                <a:latin typeface="+mn-lt"/>
                <a:ea typeface="+mn-ea"/>
                <a:cs typeface="+mn-cs"/>
              </a:rPr>
              <a:t>con una combinazione di </a:t>
            </a:r>
            <a:r>
              <a:rPr lang="de-DE" sz="1200" b="0" i="1" u="none" strike="noStrike" kern="1200" baseline="0" dirty="0" err="1">
                <a:solidFill>
                  <a:schemeClr val="tx1"/>
                </a:solidFill>
                <a:latin typeface="+mn-lt"/>
                <a:ea typeface="+mn-ea"/>
                <a:cs typeface="+mn-cs"/>
              </a:rPr>
              <a:t>impersonificazione</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intercettazione </a:t>
            </a:r>
            <a:r>
              <a:rPr lang="de-DE" sz="1200" b="0" i="1" u="none" strike="noStrike" kern="1200" baseline="0" dirty="0">
                <a:solidFill>
                  <a:schemeClr val="tx1"/>
                </a:solidFill>
                <a:latin typeface="+mn-lt"/>
                <a:ea typeface="+mn-ea"/>
                <a:cs typeface="+mn-cs"/>
              </a:rPr>
              <a:t>e </a:t>
            </a:r>
            <a:r>
              <a:rPr lang="de-DE" sz="1200" b="0" i="1" u="none" strike="noStrike" kern="1200" baseline="0" dirty="0" err="1">
                <a:solidFill>
                  <a:schemeClr val="tx1"/>
                </a:solidFill>
                <a:latin typeface="+mn-lt"/>
                <a:ea typeface="+mn-ea"/>
                <a:cs typeface="+mn-cs"/>
              </a:rPr>
              <a:t>reverse </a:t>
            </a:r>
            <a:r>
              <a:rPr lang="de-DE" sz="1200" b="0" i="1" u="none" strike="noStrike" kern="1200" baseline="0" dirty="0" err="1">
                <a:solidFill>
                  <a:schemeClr val="tx1"/>
                </a:solidFill>
                <a:latin typeface="+mn-lt"/>
                <a:ea typeface="+mn-ea"/>
                <a:cs typeface="+mn-cs"/>
              </a:rPr>
              <a:t>social </a:t>
            </a:r>
            <a:r>
              <a:rPr lang="de-DE" sz="1200" b="0" i="1" u="none" strike="noStrike" kern="1200" baseline="0" dirty="0" err="1">
                <a:solidFill>
                  <a:schemeClr val="tx1"/>
                </a:solidFill>
                <a:latin typeface="+mn-lt"/>
                <a:ea typeface="+mn-ea"/>
                <a:cs typeface="+mn-cs"/>
              </a:rPr>
              <a:t>engineering.</a:t>
            </a:r>
          </a:p>
          <a:p>
            <a:endParaRPr lang="nb-NO" sz="1200" b="0" i="1"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E197D704-BFC2-4D20-804B-33534A9B91C7}" type="slidenum">
              <a:rPr lang="nb-NO" smtClean="0"/>
              <a:t>38</a:t>
            </a:fld>
            <a:endParaRPr lang="nb-NO"/>
          </a:p>
        </p:txBody>
      </p:sp>
    </p:spTree>
    <p:extLst>
      <p:ext uri="{BB962C8B-B14F-4D97-AF65-F5344CB8AC3E}">
        <p14:creationId xmlns:p14="http://schemas.microsoft.com/office/powerpoint/2010/main" val="524156160"/>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Parallelamente alla nota </a:t>
            </a:r>
            <a:r>
              <a:rPr lang="de-DE" dirty="0" err="1"/>
              <a:t>kill chain </a:t>
            </a:r>
            <a:r>
              <a:rPr lang="de-DE" dirty="0" err="1"/>
              <a:t>degli </a:t>
            </a:r>
            <a:r>
              <a:rPr lang="de-DE" dirty="0"/>
              <a:t>attacchi informatici</a:t>
            </a:r>
            <a:r>
              <a:rPr lang="de-DE" baseline="0" dirty="0"/>
              <a:t>,</a:t>
            </a:r>
            <a:r>
              <a:rPr lang="de-DE" dirty="0"/>
              <a:t> è possibile </a:t>
            </a:r>
            <a:r>
              <a:rPr lang="de-DE" baseline="0" dirty="0"/>
              <a:t>illustrare </a:t>
            </a:r>
            <a:r>
              <a:rPr lang="de-DE" dirty="0"/>
              <a:t>anche questo modello semplificato a fasi per i vettori di attacco </a:t>
            </a:r>
            <a:r>
              <a:rPr lang="de-DE" baseline="0" dirty="0"/>
              <a:t>SE, </a:t>
            </a:r>
            <a:r>
              <a:rPr lang="de-DE" baseline="0" dirty="0"/>
              <a:t>molto simile </a:t>
            </a:r>
            <a:r>
              <a:rPr lang="de-DE" baseline="0" dirty="0"/>
              <a:t>alla </a:t>
            </a:r>
            <a:r>
              <a:rPr lang="de-DE" baseline="0" dirty="0" err="1"/>
              <a:t>kill chain </a:t>
            </a:r>
            <a:r>
              <a:rPr lang="de-DE" baseline="0" dirty="0"/>
              <a:t>di Lockheed-Martin. </a:t>
            </a:r>
            <a:r>
              <a:rPr lang="de-DE" baseline="0" dirty="0" err="1"/>
              <a:t>La kill chain LM</a:t>
            </a:r>
            <a:r>
              <a:rPr lang="de-DE" baseline="0" dirty="0"/>
              <a:t>,</a:t>
            </a:r>
            <a:r>
              <a:rPr lang="de-DE" baseline="0" dirty="0"/>
              <a:t> forse nota a molti</a:t>
            </a:r>
            <a:r>
              <a:rPr lang="de-DE" baseline="0" dirty="0"/>
              <a:t>,</a:t>
            </a:r>
            <a:r>
              <a:rPr lang="de-DE" baseline="0" dirty="0"/>
              <a:t> è stata </a:t>
            </a:r>
            <a:r>
              <a:rPr lang="de-DE" baseline="0" dirty="0"/>
              <a:t>criticata per essere troppo incentrata sul malware, quindi questa variante di Breda et al. potrebbe essere utile in questo caso.</a:t>
            </a:r>
          </a:p>
          <a:p>
            <a:endParaRPr lang="de-DE" dirty="0"/>
          </a:p>
          <a:p>
            <a:r>
              <a:rPr lang="de-DE" dirty="0"/>
              <a:t>Penso che i passaggi siano abbastanza chiari e intuitivi.</a:t>
            </a:r>
          </a:p>
          <a:p>
            <a:endParaRPr lang="de-DE" dirty="0"/>
          </a:p>
          <a:p>
            <a:r>
              <a:rPr lang="de-DE" dirty="0"/>
              <a:t>"</a:t>
            </a:r>
            <a:r>
              <a:rPr lang="de-DE" dirty="0" err="1"/>
              <a:t>Build </a:t>
            </a:r>
            <a:r>
              <a:rPr lang="de-DE" dirty="0"/>
              <a:t>trust" può essere qualsiasi cosa, da una conoscenza di lunga data a una decisione sul design di un'e-mail che dovrebbe generare fiducia (ad esempio, il riconoscimento di loghi affidabili, </a:t>
            </a:r>
            <a:r>
              <a:rPr lang="de-DE" dirty="0" err="1"/>
              <a:t>ecc.</a:t>
            </a:r>
            <a:r>
              <a:rPr lang="de-DE" dirty="0"/>
              <a:t>).</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39</a:t>
            </a:fld>
            <a:endParaRPr lang="nb-NO"/>
          </a:p>
        </p:txBody>
      </p:sp>
    </p:spTree>
    <p:extLst>
      <p:ext uri="{BB962C8B-B14F-4D97-AF65-F5344CB8AC3E}">
        <p14:creationId xmlns:p14="http://schemas.microsoft.com/office/powerpoint/2010/main" val="390384858"/>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492248974"/>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Non è quanto siamo bravi a determinare le nostre azioni, ma quanto crediamo di essere bravi.</a:t>
            </a:r>
          </a:p>
          <a:p>
            <a:r>
              <a:rPr lang="de-DE" dirty="0"/>
              <a:t>Questa "convinzione" – aspettativa di autoefficacia </a:t>
            </a:r>
            <a:r>
              <a:rPr lang="de-DE" dirty="0" err="1"/>
              <a:t>o </a:t>
            </a:r>
            <a:r>
              <a:rPr lang="de-DE" dirty="0" err="1"/>
              <a:t>self-efficacy </a:t>
            </a:r>
            <a:r>
              <a:rPr lang="de-DE" dirty="0"/>
              <a:t>– è determinata dai seguenti fattori: </a:t>
            </a:r>
            <a:r>
              <a:rPr lang="de-DE" dirty="0" err="1"/>
              <a:t>prestazioni</a:t>
            </a:r>
            <a:r>
              <a:rPr lang="de-DE" dirty="0"/>
              <a:t> precedenti</a:t>
            </a:r>
            <a:r>
              <a:rPr lang="de-DE" dirty="0"/>
              <a:t>, impegno/sforzo nell'apprendimento (studiare molto e ottenere un brutto voto: ingiusto), incoraggiamento verbale, umore positivo E </a:t>
            </a:r>
            <a:r>
              <a:rPr lang="de-DE" dirty="0" err="1"/>
              <a:t>eccitazione</a:t>
            </a:r>
            <a:r>
              <a:rPr lang="de-DE" dirty="0"/>
              <a:t>.</a:t>
            </a:r>
          </a:p>
          <a:p>
            <a:r>
              <a:rPr lang="de-DE" dirty="0"/>
              <a:t>La nostra autovalutazione della </a:t>
            </a:r>
            <a:r>
              <a:rPr lang="de-DE" dirty="0" err="1"/>
              <a:t>vulnerabilità psicologica </a:t>
            </a:r>
            <a:r>
              <a:rPr lang="de-DE" dirty="0"/>
              <a:t>è probabilmente il fattore più importante nel determinare se ci impegneremo a leggere attentamente un'e-mail o se la sfoglieremo superficialmente. </a:t>
            </a:r>
          </a:p>
          <a:p>
            <a:r>
              <a:rPr lang="de-DE" dirty="0"/>
              <a:t>La nostra SE </a:t>
            </a:r>
            <a:r>
              <a:rPr lang="de-DE" dirty="0"/>
              <a:t>dipende</a:t>
            </a:r>
            <a:r>
              <a:rPr lang="de-DE" dirty="0"/>
              <a:t> quindi dal </a:t>
            </a:r>
            <a:r>
              <a:rPr lang="de-DE" dirty="0" err="1"/>
              <a:t>raggiungimento </a:t>
            </a:r>
            <a:r>
              <a:rPr lang="de-DE" dirty="0" err="1"/>
              <a:t>dei risultati</a:t>
            </a:r>
            <a:r>
              <a:rPr lang="de-DE" dirty="0"/>
              <a:t>, che appartiene al passato. Il </a:t>
            </a:r>
            <a:r>
              <a:rPr lang="de-DE" dirty="0" err="1"/>
              <a:t>problema </a:t>
            </a:r>
            <a:r>
              <a:rPr lang="de-DE" dirty="0"/>
              <a:t>con </a:t>
            </a:r>
            <a:r>
              <a:rPr lang="de-DE" dirty="0" err="1"/>
              <a:t>Ph </a:t>
            </a:r>
            <a:r>
              <a:rPr lang="de-DE" dirty="0"/>
              <a:t>è che non ci accorgiamo quando sbagliamo e ce ne accorgiamo solo quando </a:t>
            </a:r>
            <a:r>
              <a:rPr lang="de-DE" dirty="0"/>
              <a:t>crediamo di riconoscere </a:t>
            </a:r>
            <a:r>
              <a:rPr lang="de-DE" dirty="0"/>
              <a:t>un </a:t>
            </a:r>
            <a:r>
              <a:rPr lang="de-DE" dirty="0" err="1"/>
              <a:t>Ph</a:t>
            </a:r>
            <a:r>
              <a:rPr lang="de-DE" dirty="0"/>
              <a:t>. Pertanto</a:t>
            </a:r>
            <a:r>
              <a:rPr lang="de-DE" dirty="0"/>
              <a:t>,</a:t>
            </a:r>
            <a:r>
              <a:rPr lang="de-DE" dirty="0"/>
              <a:t> i </a:t>
            </a:r>
            <a:r>
              <a:rPr lang="de-DE" dirty="0" err="1"/>
              <a:t>Ph</a:t>
            </a:r>
            <a:r>
              <a:rPr lang="de-DE" dirty="0"/>
              <a:t> particolarmente buoni </a:t>
            </a:r>
            <a:r>
              <a:rPr lang="de-DE" dirty="0"/>
              <a:t>non </a:t>
            </a:r>
            <a:r>
              <a:rPr lang="de-DE" dirty="0"/>
              <a:t>fanno </a:t>
            </a:r>
            <a:r>
              <a:rPr lang="de-DE" dirty="0"/>
              <a:t>parte dell'equazione. Poiché quelli buoni, per </a:t>
            </a:r>
            <a:r>
              <a:rPr lang="de-DE" dirty="0" err="1"/>
              <a:t>definizione</a:t>
            </a:r>
            <a:r>
              <a:rPr lang="de-DE" dirty="0"/>
              <a:t>, non vengono percepiti, non costituiscono il prototipo di ciò che </a:t>
            </a:r>
            <a:r>
              <a:rPr lang="de-DE" dirty="0"/>
              <a:t>consideriamo</a:t>
            </a:r>
            <a:r>
              <a:rPr lang="de-DE" dirty="0"/>
              <a:t> un </a:t>
            </a:r>
            <a:r>
              <a:rPr lang="de-DE" dirty="0" err="1"/>
              <a:t>Ph.mail</a:t>
            </a:r>
            <a:r>
              <a:rPr lang="de-DE" dirty="0"/>
              <a:t>.</a:t>
            </a:r>
          </a:p>
          <a:p>
            <a:endParaRPr lang="de-DE" dirty="0"/>
          </a:p>
          <a:p>
            <a:r>
              <a:rPr lang="de-DE" dirty="0"/>
              <a:t>Quello che vediamo qui è quindi che come </a:t>
            </a:r>
            <a:r>
              <a:rPr lang="de-DE" dirty="0"/>
              <a:t>"</a:t>
            </a:r>
            <a:r>
              <a:rPr lang="de-DE" dirty="0" err="1"/>
              <a:t>performance </a:t>
            </a:r>
            <a:r>
              <a:rPr lang="de-DE" dirty="0"/>
              <a:t>accomplishment" abbiamo a disposizione solo dati (successi) che </a:t>
            </a:r>
            <a:r>
              <a:rPr lang="de-DE" dirty="0"/>
              <a:t>rappresentano </a:t>
            </a:r>
            <a:r>
              <a:rPr lang="de-DE" dirty="0"/>
              <a:t>una selezione positiva non rappresentativa di </a:t>
            </a:r>
            <a:r>
              <a:rPr lang="de-DE" dirty="0" err="1"/>
              <a:t>Ph.mail </a:t>
            </a:r>
            <a:r>
              <a:rPr lang="de-DE" dirty="0"/>
              <a:t>(più semplici)</a:t>
            </a:r>
            <a:r>
              <a:rPr lang="de-DE" dirty="0"/>
              <a:t>. Ciò porta ad un aumento della SE. Le simulazioni di phishing possono tuttavia intervenire in modo correttivo attraverso feedback di errori e esperienze di apprendimento più differenziate.</a:t>
            </a:r>
          </a:p>
        </p:txBody>
      </p:sp>
      <p:sp>
        <p:nvSpPr>
          <p:cNvPr id="4" name="Foliennummernplatzhalter 3"/>
          <p:cNvSpPr>
            <a:spLocks noGrp="1"/>
          </p:cNvSpPr>
          <p:nvPr>
            <p:ph type="sldNum" sz="quarter" idx="5"/>
          </p:nvPr>
        </p:nvSpPr>
        <p:spPr/>
        <p:txBody>
          <a:bodyPr/>
          <a:lstStyle/>
          <a:p>
            <a:fld id="{B6922229-5D2D-4017-902A-98F50ED5E5CC}" type="slidenum">
              <a:rPr lang="de-DE" smtClean="0"/>
              <a:t>40</a:t>
            </a:fld>
            <a:endParaRPr lang="de-DE"/>
          </a:p>
        </p:txBody>
      </p:sp>
    </p:spTree>
    <p:extLst>
      <p:ext uri="{BB962C8B-B14F-4D97-AF65-F5344CB8AC3E}">
        <p14:creationId xmlns:p14="http://schemas.microsoft.com/office/powerpoint/2010/main" val="829286502"/>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B0A61B9-21CE-48F8-AABA-8D499884ECBD}" type="slidenum">
              <a:rPr lang="de-DE" smtClean="0"/>
              <a:t>41</a:t>
            </a:fld>
            <a:endParaRPr lang="de-DE"/>
          </a:p>
        </p:txBody>
      </p:sp>
    </p:spTree>
    <p:extLst>
      <p:ext uri="{BB962C8B-B14F-4D97-AF65-F5344CB8AC3E}">
        <p14:creationId xmlns:p14="http://schemas.microsoft.com/office/powerpoint/2010/main" val="817998872"/>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3FCB679C-477F-4ADA-A871-DCAFB5E861C6}" type="slidenum">
              <a:rPr lang="nb-NO" smtClean="0"/>
              <a:t>43</a:t>
            </a:fld>
            <a:endParaRPr lang="nb-NO"/>
          </a:p>
        </p:txBody>
      </p:sp>
    </p:spTree>
    <p:extLst>
      <p:ext uri="{BB962C8B-B14F-4D97-AF65-F5344CB8AC3E}">
        <p14:creationId xmlns:p14="http://schemas.microsoft.com/office/powerpoint/2010/main" val="1547464541"/>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3FCB679C-477F-4ADA-A871-DCAFB5E861C6}" type="slidenum">
              <a:rPr lang="nb-NO" smtClean="0"/>
              <a:t>44</a:t>
            </a:fld>
            <a:endParaRPr lang="nb-NO"/>
          </a:p>
        </p:txBody>
      </p:sp>
    </p:spTree>
    <p:extLst>
      <p:ext uri="{BB962C8B-B14F-4D97-AF65-F5344CB8AC3E}">
        <p14:creationId xmlns:p14="http://schemas.microsoft.com/office/powerpoint/2010/main" val="3649794813"/>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FCB679C-477F-4ADA-A871-DCAFB5E861C6}" type="slidenum">
              <a:rPr lang="nb-NO" smtClean="0"/>
              <a:t>45</a:t>
            </a:fld>
            <a:endParaRPr lang="nb-NO"/>
          </a:p>
        </p:txBody>
      </p:sp>
    </p:spTree>
    <p:extLst>
      <p:ext uri="{BB962C8B-B14F-4D97-AF65-F5344CB8AC3E}">
        <p14:creationId xmlns:p14="http://schemas.microsoft.com/office/powerpoint/2010/main" val="1780309217"/>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B4BB15D-C2FF-4EAE-83DB-C077C219DBE7}" type="slidenum">
              <a:rPr lang="de-DE" smtClean="0"/>
              <a:t>46</a:t>
            </a:fld>
            <a:endParaRPr lang="de-DE"/>
          </a:p>
        </p:txBody>
      </p:sp>
    </p:spTree>
    <p:extLst>
      <p:ext uri="{BB962C8B-B14F-4D97-AF65-F5344CB8AC3E}">
        <p14:creationId xmlns:p14="http://schemas.microsoft.com/office/powerpoint/2010/main" val="1524244398"/>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dann…. Rechtfertigungsmöglichkeiten.</a:t>
            </a:r>
          </a:p>
        </p:txBody>
      </p:sp>
      <p:sp>
        <p:nvSpPr>
          <p:cNvPr id="4" name="Foliennummernplatzhalter 3"/>
          <p:cNvSpPr>
            <a:spLocks noGrp="1"/>
          </p:cNvSpPr>
          <p:nvPr>
            <p:ph type="sldNum" sz="quarter" idx="5"/>
          </p:nvPr>
        </p:nvSpPr>
        <p:spPr/>
        <p:txBody>
          <a:bodyPr/>
          <a:lstStyle/>
          <a:p>
            <a:fld id="{4B4BB15D-C2FF-4EAE-83DB-C077C219DBE7}" type="slidenum">
              <a:rPr lang="de-DE" smtClean="0"/>
              <a:t>47</a:t>
            </a:fld>
            <a:endParaRPr lang="de-DE"/>
          </a:p>
        </p:txBody>
      </p:sp>
    </p:spTree>
    <p:extLst>
      <p:ext uri="{BB962C8B-B14F-4D97-AF65-F5344CB8AC3E}">
        <p14:creationId xmlns:p14="http://schemas.microsoft.com/office/powerpoint/2010/main" val="4170533591"/>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Ora, i gruppi sono naturalmente costituiti da singoli individui, ciascuno dei quali è esposto alle proprie vulnerabilità nei processi decisionali. Soprattutto nei team interdisciplinari o in quelli composti prevalentemente da persone inesperte, l'effetto Dunning-Kruger (o effetto Kruger-Dunning) gioca molto spesso un ruolo importante. Se ritenete che nel vostro gruppo esista il rischio che una parte significativa dei membri si trovi ancora nella fase iniziale del processo descritto in questo effetto, dovete prestare particolare attenzione e, se necessario, far ricontrollare le decisioni del gruppo da altri, ad esempio consultando esperti, cercando di verificare la solidità di un ragionamento con controargomentazioni mirate o ampliando il gruppo.</a:t>
            </a:r>
          </a:p>
          <a:p>
            <a:r>
              <a:rPr lang="de-DE" dirty="0"/>
              <a:t>Il DKE descrive il problema che, in caso di conoscenze insufficienti o frammentarie, non è possibile percepire la propria mancanza di competenza. Il riconoscimento della complessità di una situazione richiede una certa comprensione di base. </a:t>
            </a:r>
          </a:p>
          <a:p>
            <a:r>
              <a:rPr lang="de-DE" dirty="0"/>
              <a:t>Forse vi riconoscete nell'illustrazione quando pensate a determinati moduli o forse anche agli studi in generale, ai compiti durante il tirocinio o simili.</a:t>
            </a:r>
          </a:p>
          <a:p>
            <a:endParaRPr lang="de-DE" dirty="0"/>
          </a:p>
          <a:p>
            <a:r>
              <a:rPr lang="de-DE" dirty="0"/>
              <a:t>Un ambito in cui è particolarmente importante ricordare questo effetto è la collaborazione interdisciplinare. Quando vi trovate di fronte a un problema comune e discutete con persone con background professionali diversi, o anche e soprattutto quando volete convincere persone con background professionali diversi del vostro punto di vista. Può essere difficile valutare in che punto della curva KD si trovano le persone di altre discipline. In altre materie non siamo naturalmente in grado di valutare la competenza professionale, al massimo la capacità di trasmettere/presentare la competenza, ma non le competenze di base non presenti. Pertanto utilizziamo </a:t>
            </a:r>
            <a:r>
              <a:rPr lang="de-DE" dirty="0" err="1"/>
              <a:t>dei proxy</a:t>
            </a:r>
            <a:r>
              <a:rPr lang="de-DE" dirty="0"/>
              <a:t>, ovvero indicatori sostitutivi che segnalano la competenza, come ad esempio titoli e denominazioni professionali protette. Denominazioni protette come "dentista", "psicoterapeuta" o "XY certificato dallo Stato" indicano che sono stati soddisfatti criteri e formazioni che, per durata e intensità, segnalano il raggiungimento dell'estremità dell'asse dell'esperienza. Tuttavia, se il concetto non si riferisce alle carriere professionali, ma solo a singoli progetti o applicazioni, è molto più difficile. Come potete facilmente intuire, ciò può rappresentare un fattore di rischio in questioni rilevanti per la sicurezza, ad esempio la sicurezza informatica. Cercate quindi informazioni in team interdisciplinari che possano aiutarvi a localizzare una persona sulla curva di Kruger-Dunning, se dipendete direttamente o indirettamente da questa persona.</a:t>
            </a:r>
          </a:p>
          <a:p>
            <a:endParaRPr lang="de-DE" dirty="0"/>
          </a:p>
          <a:p>
            <a:r>
              <a:rPr lang="de-DE" dirty="0"/>
              <a:t>Se </a:t>
            </a:r>
            <a:r>
              <a:rPr lang="de-DE" dirty="0"/>
              <a:t>avete</a:t>
            </a:r>
            <a:r>
              <a:rPr lang="de-DE" dirty="0"/>
              <a:t> </a:t>
            </a:r>
            <a:r>
              <a:rPr lang="de-DE" dirty="0" err="1"/>
              <a:t>la responsabilità</a:t>
            </a:r>
            <a:r>
              <a:rPr lang="de-DE" dirty="0"/>
              <a:t> di membri del team </a:t>
            </a:r>
            <a:r>
              <a:rPr lang="de-DE" dirty="0"/>
              <a:t>che hanno molta meno esperienza di voi, può essere utile riconoscere quando </a:t>
            </a:r>
            <a:r>
              <a:rPr lang="de-DE" dirty="0"/>
              <a:t>si trovano </a:t>
            </a:r>
            <a:r>
              <a:rPr lang="de-DE" dirty="0"/>
              <a:t>nella "valle </a:t>
            </a:r>
            <a:r>
              <a:rPr lang="de-DE" dirty="0" err="1"/>
              <a:t>della </a:t>
            </a:r>
            <a:r>
              <a:rPr lang="de-DE" dirty="0"/>
              <a:t>disperazione" e, se necessario, prepararli in anticipo per promuovere la motivazione e consentire progressi visibili nell'apprendimento, ovvero adattare il profilo delle mansioni in modo che i compiti parziali siano facilmente gestibili, si ottengano risultati positivi e l'esperienza cresca gradualmente. Allo stesso tempo, non si tratta di evitare sempre il fallimento in compiti a basso rischio, perché attraversare questa Valley </a:t>
            </a:r>
            <a:r>
              <a:rPr lang="de-DE" dirty="0" err="1"/>
              <a:t>of </a:t>
            </a:r>
            <a:r>
              <a:rPr lang="de-DE" dirty="0" err="1"/>
              <a:t>Despair </a:t>
            </a:r>
            <a:r>
              <a:rPr lang="de-DE" dirty="0"/>
              <a:t>può essere molto utile per sviluppare una valutazione realistica di sé stessi. Solo una volta riconosciuti i propri limiti è possibile evitare a lungo termine il rischio di sopravvalutarsi e i rischi che ne derivano. È molto utile chiedere attivamente il feedback degli altri.</a:t>
            </a:r>
          </a:p>
          <a:p>
            <a:endParaRPr lang="de-DE" dirty="0"/>
          </a:p>
          <a:p>
            <a:endParaRPr lang="de-DE" dirty="0"/>
          </a:p>
          <a:p>
            <a:endParaRPr lang="de-DE" dirty="0"/>
          </a:p>
          <a:p>
            <a:r>
              <a:rPr lang="de-DE" dirty="0"/>
              <a:t>lm</a:t>
            </a:r>
          </a:p>
          <a:p>
            <a:endParaRPr lang="de-DE" dirty="0"/>
          </a:p>
          <a:p>
            <a:r>
              <a:rPr lang="de-DE" dirty="0"/>
              <a:t>Importante per </a:t>
            </a:r>
            <a:r>
              <a:rPr lang="de-DE" dirty="0" err="1"/>
              <a:t>i team</a:t>
            </a:r>
            <a:r>
              <a:rPr lang="de-DE" dirty="0"/>
              <a:t> interdisciplinari</a:t>
            </a:r>
            <a:r>
              <a:rPr lang="de-DE" dirty="0"/>
              <a:t>!</a:t>
            </a:r>
          </a:p>
          <a:p>
            <a:r>
              <a:rPr lang="de-DE" dirty="0"/>
              <a:t>La credibilità dipende soprattutto dai </a:t>
            </a:r>
            <a:r>
              <a:rPr lang="de-DE" dirty="0" err="1"/>
              <a:t>proxy</a:t>
            </a:r>
            <a:r>
              <a:rPr lang="de-DE" dirty="0"/>
              <a:t>. </a:t>
            </a:r>
            <a:r>
              <a:rPr lang="de-DE" dirty="0" err="1"/>
              <a:t>Ad esempio</a:t>
            </a:r>
            <a:r>
              <a:rPr lang="de-DE" dirty="0"/>
              <a:t>, i titoli.</a:t>
            </a:r>
          </a:p>
          <a:p>
            <a:endParaRPr lang="de-DE" dirty="0"/>
          </a:p>
          <a:p>
            <a:r>
              <a:rPr lang="de-DE" dirty="0"/>
              <a:t>Ma cosa succede se il DKE interviene a favore delle persone del gruppo? Fiducia eccessiva nelle decisioni di gruppo</a:t>
            </a:r>
          </a:p>
          <a:p>
            <a:endParaRPr lang="de-DE" dirty="0"/>
          </a:p>
          <a:p>
            <a:r>
              <a:rPr lang="de-DE" dirty="0"/>
              <a:t>Tipico anche per </a:t>
            </a:r>
            <a:r>
              <a:rPr lang="de-DE" dirty="0" err="1"/>
              <a:t>gli "appassionati" di </a:t>
            </a:r>
            <a:r>
              <a:rPr lang="de-DE" dirty="0" err="1"/>
              <a:t>psicologia</a:t>
            </a:r>
            <a:r>
              <a:rPr lang="de-DE" dirty="0"/>
              <a:t>.</a:t>
            </a:r>
            <a:endParaRPr lang="nb-NO" dirty="0"/>
          </a:p>
        </p:txBody>
      </p:sp>
      <p:sp>
        <p:nvSpPr>
          <p:cNvPr id="4" name="Plassholder for lysbildenummer 3"/>
          <p:cNvSpPr>
            <a:spLocks noGrp="1"/>
          </p:cNvSpPr>
          <p:nvPr>
            <p:ph type="sldNum" sz="quarter" idx="5"/>
          </p:nvPr>
        </p:nvSpPr>
        <p:spPr/>
        <p:txBody>
          <a:bodyPr/>
          <a:lstStyle/>
          <a:p>
            <a:fld id="{151E4704-78F7-486C-834E-58F677435EFB}" type="slidenum">
              <a:rPr lang="nb-NO" smtClean="0"/>
              <a:t>49</a:t>
            </a:fld>
            <a:endParaRPr lang="nb-NO"/>
          </a:p>
        </p:txBody>
      </p:sp>
    </p:spTree>
    <p:extLst>
      <p:ext uri="{BB962C8B-B14F-4D97-AF65-F5344CB8AC3E}">
        <p14:creationId xmlns:p14="http://schemas.microsoft.com/office/powerpoint/2010/main" val="3886246738"/>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https://www.isaca.org/resources/isaca-journal/issues/2019/volume-2/implementing-a-cybersecurity-culture</a:t>
            </a:r>
          </a:p>
          <a:p>
            <a:r>
              <a:rPr lang="en-GB" dirty="0"/>
              <a:t>L'articolo dell'ISACA "Implementing a Cybersecurity Culture" (Implementare una cultura della sicurezza informatica) sottolinea l'importanza di promuovere una cultura della sicurezza informatica all'interno delle organizzazioni per migliorare la sicurezza delle informazioni. Definisce la cultura della sicurezza informatica come l'insieme delle conoscenze, credenze, percezioni, atteggiamenti, supposizioni, norme e valori degli individui in materia di sicurezza informatica, che si manifestano nel loro </a:t>
            </a:r>
            <a:r>
              <a:rPr lang="en-GB" dirty="0" err="1"/>
              <a:t>comportamento </a:t>
            </a:r>
            <a:r>
              <a:rPr lang="en-GB" dirty="0"/>
              <a:t>nei confronti delle tecnologie informatiche. </a:t>
            </a:r>
            <a:r>
              <a:rPr lang="en-GB" dirty="0">
                <a:hlinkClick r:id="rId3"/>
              </a:rPr>
              <a:t>ISACA</a:t>
            </a:r>
            <a:endParaRPr lang="en-GB" dirty="0"/>
          </a:p>
          <a:p>
            <a:r>
              <a:rPr lang="en-GB" dirty="0"/>
              <a:t>I componenti chiave di una solida cultura della sicurezza informatica includono:</a:t>
            </a:r>
          </a:p>
          <a:p>
            <a:pPr>
              <a:buFont typeface="Arial" panose="020B0604020202020204" pitchFamily="34" charset="0"/>
              <a:buChar char="•"/>
            </a:pPr>
            <a:r>
              <a:rPr lang="en-GB" b="1" dirty="0"/>
              <a:t>Fiducia</a:t>
            </a:r>
            <a:r>
              <a:rPr lang="en-GB" dirty="0"/>
              <a:t>: costruire la fiducia interpersonale tra i colleghi per facilitare una comunicazione aperta sulle questioni relative alla sicurezza.</a:t>
            </a:r>
          </a:p>
          <a:p>
            <a:pPr>
              <a:buFont typeface="Arial" panose="020B0604020202020204" pitchFamily="34" charset="0"/>
              <a:buChar char="•"/>
            </a:pPr>
            <a:r>
              <a:rPr lang="en-GB" b="1" dirty="0"/>
              <a:t>Sistemi informativi</a:t>
            </a:r>
            <a:r>
              <a:rPr lang="en-GB" dirty="0"/>
              <a:t>: implementare sistemi che convertano efficacemente i dati in informazioni utilizzabili.</a:t>
            </a:r>
          </a:p>
          <a:p>
            <a:pPr>
              <a:buFont typeface="Arial" panose="020B0604020202020204" pitchFamily="34" charset="0"/>
              <a:buChar char="•"/>
            </a:pPr>
            <a:r>
              <a:rPr lang="en-GB" b="1" dirty="0"/>
              <a:t>Comunicazione</a:t>
            </a:r>
            <a:r>
              <a:rPr lang="en-GB" dirty="0"/>
              <a:t>: incoraggiare le interazioni umane necessarie per il trasferimento delle conoscenze e la consapevolezza della sicurezza.</a:t>
            </a:r>
          </a:p>
          <a:p>
            <a:pPr>
              <a:buFont typeface="Arial" panose="020B0604020202020204" pitchFamily="34" charset="0"/>
              <a:buChar char="•"/>
            </a:pPr>
            <a:r>
              <a:rPr lang="en-GB" b="1" dirty="0"/>
              <a:t>Struttura organizzativa</a:t>
            </a:r>
            <a:r>
              <a:rPr lang="en-GB" dirty="0"/>
              <a:t>: progettazione di strutture che promuovono la condivisione delle conoscenze e la responsabilità nelle pratiche di sicurezza.</a:t>
            </a:r>
          </a:p>
          <a:p>
            <a:pPr>
              <a:buFont typeface="Arial" panose="020B0604020202020204" pitchFamily="34" charset="0"/>
              <a:buChar char="•"/>
            </a:pPr>
            <a:r>
              <a:rPr lang="en-GB" b="1" dirty="0"/>
              <a:t>Sistemi di ricompensa</a:t>
            </a:r>
            <a:r>
              <a:rPr lang="en-GB" dirty="0"/>
              <a:t>: istituire meccanismi motivazionali per incoraggiare il rispetto dei protocolli di sicurezza.</a:t>
            </a:r>
          </a:p>
          <a:p>
            <a:r>
              <a:rPr lang="en-GB" dirty="0"/>
              <a:t>L'articolo sottolinea inoltre la necessità di una ricerca continua per definire e misurare efficacemente la cultura della sicurezza informatica, suggerendo che questo settore offre opportunità di ulteriori studi da parte di studiosi e professionisti.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608433"/>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Diverse competenze manageriali richieste a seconda del livello dirigenziale (Adattato da Daft, 2003; Dance, 2011; Katz, 1974) </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A4DB9-0DBE-4B71-BCB6-EB44613F1D0F}" type="slidenum">
              <a:rPr kumimoji="0" lang="en-US" altLang="el-GR" sz="1200" b="0" i="0" u="none" strike="noStrike" kern="1200" cap="none" spc="0" normalizeH="0" baseline="0" noProof="0" smtClean="0">
                <a:ln>
                  <a:noFill/>
                </a:ln>
                <a:solidFill>
                  <a:prstClr val="black"/>
                </a:solidFill>
                <a:effectLst/>
                <a:uLnTx/>
                <a:uFillTx/>
                <a:latin typeface="Aptos" panose="02110004020202020204"/>
                <a:ea typeface="+mn-ea"/>
                <a:cs typeface="+mn-cs"/>
              </a:rPr>
              <a:t>6</a:t>
            </a:fld>
            <a:endParaRPr kumimoji="0" lang="en-US" alt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2143703"/>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fontAlgn="base">
              <a:buFont typeface="Arial" charset="0"/>
              <a:buChar char="•"/>
            </a:pPr>
            <a:endParaRPr lang="nb-NO" sz="1200" b="0" i="0" u="none" strike="noStrike"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3840163"/>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Dai </a:t>
            </a:r>
            <a:r>
              <a:rPr lang="nb-NO" sz="1200" b="0" i="0" u="none" strike="noStrike" kern="1200" dirty="0" err="1">
                <a:solidFill>
                  <a:schemeClr val="tx1"/>
                </a:solidFill>
                <a:effectLst/>
                <a:latin typeface="+mn-lt"/>
                <a:ea typeface="+mn-ea"/>
                <a:cs typeface="+mn-cs"/>
              </a:rPr>
              <a:t>risultati </a:t>
            </a:r>
            <a:r>
              <a:rPr lang="nb-NO" sz="1200" b="0" i="0" u="none" strike="noStrike" kern="1200" dirty="0" err="1">
                <a:solidFill>
                  <a:schemeClr val="tx1"/>
                </a:solidFill>
                <a:effectLst/>
                <a:latin typeface="+mn-lt"/>
                <a:ea typeface="+mn-ea"/>
                <a:cs typeface="+mn-cs"/>
              </a:rPr>
              <a:t>dell'Agenzia</a:t>
            </a:r>
            <a:r>
              <a:rPr lang="nb-NO" sz="1200" b="0" i="0" u="none" strike="noStrike" kern="1200" dirty="0">
                <a:solidFill>
                  <a:schemeClr val="tx1"/>
                </a:solidFill>
                <a:effectLst/>
                <a:latin typeface="+mn-lt"/>
                <a:ea typeface="+mn-ea"/>
                <a:cs typeface="+mn-cs"/>
              </a:rPr>
              <a:t> europea per la sicurezza delle reti e dell'informazione </a:t>
            </a:r>
            <a:r>
              <a:rPr lang="nb-NO" sz="1200" b="0" i="0" u="none" strike="noStrike" kern="1200" dirty="0">
                <a:solidFill>
                  <a:schemeClr val="tx1"/>
                </a:solidFill>
                <a:effectLst/>
                <a:latin typeface="+mn-lt"/>
                <a:ea typeface="+mn-ea"/>
                <a:cs typeface="+mn-cs"/>
              </a:rPr>
              <a:t>(ENISA)</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Un'analisi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approfondita </a:t>
            </a:r>
            <a:r>
              <a:rPr lang="nb-NO" sz="1200" b="0" i="0" u="none" strike="noStrike" kern="1200" dirty="0">
                <a:solidFill>
                  <a:schemeClr val="tx1"/>
                </a:solidFill>
                <a:effectLst/>
                <a:latin typeface="+mn-lt"/>
                <a:ea typeface="+mn-ea"/>
                <a:cs typeface="+mn-cs"/>
              </a:rPr>
              <a:t>condotta dall'ENISA ha portato ad </a:t>
            </a:r>
            <a:r>
              <a:rPr lang="nb-NO" sz="1200" b="0" i="0" u="none" strike="noStrike" kern="1200" dirty="0" err="1">
                <a:solidFill>
                  <a:schemeClr val="tx1"/>
                </a:solidFill>
                <a:effectLst/>
                <a:latin typeface="+mn-lt"/>
                <a:ea typeface="+mn-ea"/>
                <a:cs typeface="+mn-cs"/>
              </a:rPr>
              <a:t>alcune </a:t>
            </a:r>
            <a:r>
              <a:rPr lang="nb-NO" sz="1200" b="0" i="0" u="none" strike="noStrike" kern="1200" dirty="0" err="1">
                <a:solidFill>
                  <a:schemeClr val="tx1"/>
                </a:solidFill>
                <a:effectLst/>
                <a:latin typeface="+mn-lt"/>
                <a:ea typeface="+mn-ea"/>
                <a:cs typeface="+mn-cs"/>
              </a:rPr>
              <a:t>raccomandazioni </a:t>
            </a:r>
            <a:r>
              <a:rPr lang="nb-NO" sz="1200" b="0" i="0" u="none" strike="noStrike" kern="1200" dirty="0" err="1">
                <a:solidFill>
                  <a:schemeClr val="tx1"/>
                </a:solidFill>
                <a:effectLst/>
                <a:latin typeface="+mn-lt"/>
                <a:ea typeface="+mn-ea"/>
                <a:cs typeface="+mn-cs"/>
              </a:rPr>
              <a:t>chiare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Passo </a:t>
            </a:r>
            <a:r>
              <a:rPr lang="nb-NO" sz="1200" b="0" i="0" u="none" strike="noStrike" kern="1200" dirty="0" err="1">
                <a:solidFill>
                  <a:schemeClr val="tx1"/>
                </a:solidFill>
                <a:effectLst/>
                <a:latin typeface="+mn-lt"/>
                <a:ea typeface="+mn-ea"/>
                <a:cs typeface="+mn-cs"/>
              </a:rPr>
              <a:t>ora </a:t>
            </a:r>
            <a:r>
              <a:rPr lang="nb-NO" sz="1200" b="0" i="0" u="none" strike="noStrike" kern="1200" dirty="0" err="1">
                <a:solidFill>
                  <a:schemeClr val="tx1"/>
                </a:solidFill>
                <a:effectLst/>
                <a:latin typeface="+mn-lt"/>
                <a:ea typeface="+mn-ea"/>
                <a:cs typeface="+mn-cs"/>
              </a:rPr>
              <a:t>in rassegna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metto in evidenza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punti </a:t>
            </a:r>
            <a:r>
              <a:rPr lang="nb-NO" sz="1200" b="0" i="0" u="none" strike="noStrike" kern="1200" dirty="0" err="1">
                <a:solidFill>
                  <a:schemeClr val="tx1"/>
                </a:solidFill>
                <a:effectLst/>
                <a:latin typeface="+mn-lt"/>
                <a:ea typeface="+mn-ea"/>
                <a:cs typeface="+mn-cs"/>
              </a:rPr>
              <a:t>chiave</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Per i responsabili politici</a:t>
            </a:r>
            <a:r>
              <a:rPr lang="nb-NO" sz="1200" b="0" i="0" u="none" strike="noStrike" kern="1200" dirty="0">
                <a:solidFill>
                  <a:schemeClr val="tx1"/>
                </a:solidFill>
                <a:effectLst/>
                <a:latin typeface="+mn-lt"/>
                <a:ea typeface="+mn-ea"/>
                <a:cs typeface="+mn-cs"/>
              </a:rPr>
              <a:t>,</a:t>
            </a:r>
            <a:r>
              <a:rPr lang="nb-NO" sz="1200" b="0" i="0" u="none" strike="noStrike" kern="1200" dirty="0">
                <a:solidFill>
                  <a:schemeClr val="tx1"/>
                </a:solidFill>
                <a:effectLst/>
                <a:latin typeface="+mn-lt"/>
                <a:ea typeface="+mn-ea"/>
                <a:cs typeface="+mn-cs"/>
              </a:rPr>
              <a:t> l'ENISA </a:t>
            </a:r>
            <a:r>
              <a:rPr lang="nb-NO" sz="1200" b="0" i="0" u="none" strike="noStrike" kern="1200" dirty="0" err="1">
                <a:solidFill>
                  <a:schemeClr val="tx1"/>
                </a:solidFill>
                <a:effectLst/>
                <a:latin typeface="+mn-lt"/>
                <a:ea typeface="+mn-ea"/>
                <a:cs typeface="+mn-cs"/>
              </a:rPr>
              <a:t>ha individuato </a:t>
            </a:r>
            <a:r>
              <a:rPr lang="nb-NO" sz="1200" b="0" i="0" u="none" strike="noStrike" kern="1200" dirty="0">
                <a:solidFill>
                  <a:schemeClr val="tx1"/>
                </a:solidFill>
                <a:effectLst/>
                <a:latin typeface="+mn-lt"/>
                <a:ea typeface="+mn-ea"/>
                <a:cs typeface="+mn-cs"/>
              </a:rPr>
              <a:t>una </a:t>
            </a:r>
            <a:r>
              <a:rPr lang="nb-NO" sz="1200" b="0" i="0" u="none" strike="noStrike" kern="1200" dirty="0" err="1">
                <a:solidFill>
                  <a:schemeClr val="tx1"/>
                </a:solidFill>
                <a:effectLst/>
                <a:latin typeface="+mn-lt"/>
                <a:ea typeface="+mn-ea"/>
                <a:cs typeface="+mn-cs"/>
              </a:rPr>
              <a:t>lezione </a:t>
            </a:r>
            <a:r>
              <a:rPr lang="nb-NO" sz="1200" b="0" i="0" u="none" strike="noStrike" kern="1200" dirty="0" err="1">
                <a:solidFill>
                  <a:schemeClr val="tx1"/>
                </a:solidFill>
                <a:effectLst/>
                <a:latin typeface="+mn-lt"/>
                <a:ea typeface="+mn-ea"/>
                <a:cs typeface="+mn-cs"/>
              </a:rPr>
              <a:t>chiara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ha scoperto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aumentare </a:t>
            </a:r>
            <a:r>
              <a:rPr lang="nb-NO" sz="1200" b="0" i="0" u="none" strike="noStrike" kern="1200" dirty="0" err="1">
                <a:solidFill>
                  <a:schemeClr val="tx1"/>
                </a:solidFill>
                <a:effectLst/>
                <a:latin typeface="+mn-lt"/>
                <a:ea typeface="+mn-ea"/>
                <a:cs typeface="+mn-cs"/>
              </a:rPr>
              <a:t>la conoscenza </a:t>
            </a:r>
            <a:r>
              <a:rPr lang="nb-NO" sz="1200" b="0" i="0" u="none" strike="noStrike" kern="1200" dirty="0">
                <a:solidFill>
                  <a:schemeClr val="tx1"/>
                </a:solidFill>
                <a:effectLst/>
                <a:latin typeface="+mn-lt"/>
                <a:ea typeface="+mn-ea"/>
                <a:cs typeface="+mn-cs"/>
              </a:rPr>
              <a:t>e le competenze </a:t>
            </a:r>
            <a:r>
              <a:rPr lang="nb-NO" sz="1200" b="0" i="0" u="none" strike="noStrike" kern="1200" dirty="0">
                <a:solidFill>
                  <a:schemeClr val="tx1"/>
                </a:solidFill>
                <a:effectLst/>
                <a:latin typeface="+mn-lt"/>
                <a:ea typeface="+mn-ea"/>
                <a:cs typeface="+mn-cs"/>
              </a:rPr>
              <a:t>in materia di sicurezza informatica </a:t>
            </a:r>
            <a:r>
              <a:rPr lang="nb-NO" sz="1200" b="0" i="0" u="none" strike="noStrike" kern="1200" dirty="0">
                <a:solidFill>
                  <a:schemeClr val="tx1"/>
                </a:solidFill>
                <a:effectLst/>
                <a:latin typeface="+mn-lt"/>
                <a:ea typeface="+mn-ea"/>
                <a:cs typeface="+mn-cs"/>
              </a:rPr>
              <a:t>è un </a:t>
            </a:r>
            <a:r>
              <a:rPr lang="nb-NO" sz="1200" b="0" i="0" u="none" strike="noStrike" kern="1200" dirty="0" err="1">
                <a:solidFill>
                  <a:schemeClr val="tx1"/>
                </a:solidFill>
                <a:effectLst/>
                <a:latin typeface="+mn-lt"/>
                <a:ea typeface="+mn-ea"/>
                <a:cs typeface="+mn-cs"/>
              </a:rPr>
              <a:t>metodo </a:t>
            </a:r>
            <a:r>
              <a:rPr lang="nb-NO" sz="1200" b="0" i="0" u="none" strike="noStrike" kern="1200" dirty="0" err="1">
                <a:solidFill>
                  <a:schemeClr val="tx1"/>
                </a:solidFill>
                <a:effectLst/>
                <a:latin typeface="+mn-lt"/>
                <a:ea typeface="+mn-ea"/>
                <a:cs typeface="+mn-cs"/>
              </a:rPr>
              <a:t>comprovato </a:t>
            </a:r>
            <a:r>
              <a:rPr lang="nb-NO" sz="1200" b="0" i="0" u="none" strike="noStrike" kern="1200" dirty="0">
                <a:solidFill>
                  <a:schemeClr val="tx1"/>
                </a:solidFill>
                <a:effectLst/>
                <a:latin typeface="+mn-lt"/>
                <a:ea typeface="+mn-ea"/>
                <a:cs typeface="+mn-cs"/>
              </a:rPr>
              <a:t>per aiutare </a:t>
            </a:r>
            <a:r>
              <a:rPr lang="nb-NO" sz="1200" b="0" i="0" u="none" strike="noStrike" kern="1200" dirty="0" err="1">
                <a:solidFill>
                  <a:schemeClr val="tx1"/>
                </a:solidFill>
                <a:effectLst/>
                <a:latin typeface="+mn-lt"/>
                <a:ea typeface="+mn-ea"/>
                <a:cs typeface="+mn-cs"/>
              </a:rPr>
              <a:t>i cittadini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proteggere </a:t>
            </a:r>
            <a:r>
              <a:rPr lang="nb-NO" sz="1200" b="0" i="0" u="none" strike="noStrike" kern="1200" dirty="0">
                <a:solidFill>
                  <a:schemeClr val="tx1"/>
                </a:solidFill>
                <a:effectLst/>
                <a:latin typeface="+mn-lt"/>
                <a:ea typeface="+mn-ea"/>
                <a:cs typeface="+mn-cs"/>
              </a:rPr>
              <a:t>la</a:t>
            </a:r>
            <a:r>
              <a:rPr lang="nb-NO" sz="1200" b="0" i="0" u="none" strike="noStrike" kern="1200" dirty="0" err="1">
                <a:solidFill>
                  <a:schemeClr val="tx1"/>
                </a:solidFill>
                <a:effectLst/>
                <a:latin typeface="+mn-lt"/>
                <a:ea typeface="+mn-ea"/>
                <a:cs typeface="+mn-cs"/>
              </a:rPr>
              <a:t> propria </a:t>
            </a:r>
            <a:r>
              <a:rPr lang="nb-NO" sz="1200" b="0" i="0" u="none" strike="noStrike" kern="1200" dirty="0">
                <a:solidFill>
                  <a:schemeClr val="tx1"/>
                </a:solidFill>
                <a:effectLst/>
                <a:latin typeface="+mn-lt"/>
                <a:ea typeface="+mn-ea"/>
                <a:cs typeface="+mn-cs"/>
              </a:rPr>
              <a:t>sicurezza informatica.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Per quanto riguarda la gestione e </a:t>
            </a:r>
            <a:r>
              <a:rPr lang="nb-NO" sz="1200" b="0" i="0" u="none" strike="noStrike" kern="1200" dirty="0" err="1">
                <a:solidFill>
                  <a:schemeClr val="tx1"/>
                </a:solidFill>
                <a:effectLst/>
                <a:latin typeface="+mn-lt"/>
                <a:ea typeface="+mn-ea"/>
                <a:cs typeface="+mn-cs"/>
              </a:rPr>
              <a:t>la leadership </a:t>
            </a:r>
            <a:r>
              <a:rPr lang="nb-NO" sz="1200" b="0" i="0" u="none" strike="noStrike" kern="1200" dirty="0" err="1">
                <a:solidFill>
                  <a:schemeClr val="tx1"/>
                </a:solidFill>
                <a:effectLst/>
                <a:latin typeface="+mn-lt"/>
                <a:ea typeface="+mn-ea"/>
                <a:cs typeface="+mn-cs"/>
              </a:rPr>
              <a:t>organizzativa, </a:t>
            </a:r>
            <a:r>
              <a:rPr lang="nb-NO" sz="1200" b="0" i="0" u="none" strike="noStrike" kern="1200" dirty="0" err="1">
                <a:solidFill>
                  <a:schemeClr val="tx1"/>
                </a:solidFill>
                <a:effectLst/>
                <a:latin typeface="+mn-lt"/>
                <a:ea typeface="+mn-ea"/>
                <a:cs typeface="+mn-cs"/>
              </a:rPr>
              <a:t>il </a:t>
            </a:r>
            <a:r>
              <a:rPr lang="nb-NO" sz="1200" b="0" i="0" u="none" strike="noStrike" kern="1200" dirty="0" err="1">
                <a:solidFill>
                  <a:schemeClr val="tx1"/>
                </a:solidFill>
                <a:effectLst/>
                <a:latin typeface="+mn-lt"/>
                <a:ea typeface="+mn-ea"/>
                <a:cs typeface="+mn-cs"/>
              </a:rPr>
              <a:t>risultato </a:t>
            </a:r>
            <a:r>
              <a:rPr lang="nb-NO" sz="1200" b="0" i="0" u="none" strike="noStrike" kern="1200" dirty="0" err="1">
                <a:solidFill>
                  <a:schemeClr val="tx1"/>
                </a:solidFill>
                <a:effectLst/>
                <a:latin typeface="+mn-lt"/>
                <a:ea typeface="+mn-ea"/>
                <a:cs typeface="+mn-cs"/>
              </a:rPr>
              <a:t>delle </a:t>
            </a:r>
            <a:r>
              <a:rPr lang="nb-NO" sz="1200" b="0" i="0" u="none" strike="noStrike" kern="1200" dirty="0" err="1">
                <a:solidFill>
                  <a:schemeClr val="tx1"/>
                </a:solidFill>
                <a:effectLst/>
                <a:latin typeface="+mn-lt"/>
                <a:ea typeface="+mn-ea"/>
                <a:cs typeface="+mn-cs"/>
              </a:rPr>
              <a:t>revisioni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i leader </a:t>
            </a:r>
            <a:r>
              <a:rPr lang="nb-NO" sz="1200" b="0" i="0" u="none" strike="noStrike" kern="1200" dirty="0" err="1">
                <a:solidFill>
                  <a:schemeClr val="tx1"/>
                </a:solidFill>
                <a:effectLst/>
                <a:latin typeface="+mn-lt"/>
                <a:ea typeface="+mn-ea"/>
                <a:cs typeface="+mn-cs"/>
              </a:rPr>
              <a:t>organizzativi </a:t>
            </a:r>
            <a:r>
              <a:rPr lang="nb-NO" sz="1200" b="0" i="0" u="none" strike="noStrike" kern="1200" dirty="0">
                <a:solidFill>
                  <a:schemeClr val="tx1"/>
                </a:solidFill>
                <a:effectLst/>
                <a:latin typeface="+mn-lt"/>
                <a:ea typeface="+mn-ea"/>
                <a:cs typeface="+mn-cs"/>
              </a:rPr>
              <a:t>devono </a:t>
            </a:r>
            <a:r>
              <a:rPr lang="nb-NO" sz="1200" b="0" i="0" u="none" strike="noStrike" kern="1200" dirty="0" err="1">
                <a:solidFill>
                  <a:schemeClr val="tx1"/>
                </a:solidFill>
                <a:effectLst/>
                <a:latin typeface="+mn-lt"/>
                <a:ea typeface="+mn-ea"/>
                <a:cs typeface="+mn-cs"/>
              </a:rPr>
              <a:t>cambiare </a:t>
            </a:r>
            <a:r>
              <a:rPr lang="nb-NO" sz="1200" b="0" i="0" u="none" strike="noStrike" kern="1200" dirty="0" err="1">
                <a:solidFill>
                  <a:schemeClr val="tx1"/>
                </a:solidFill>
                <a:effectLst/>
                <a:latin typeface="+mn-lt"/>
                <a:ea typeface="+mn-ea"/>
                <a:cs typeface="+mn-cs"/>
              </a:rPr>
              <a:t>la</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prospettiva </a:t>
            </a:r>
            <a:r>
              <a:rPr lang="nb-NO" sz="1200" b="0" i="0" u="none" strike="noStrike" kern="1200" dirty="0" err="1">
                <a:solidFill>
                  <a:schemeClr val="tx1"/>
                </a:solidFill>
                <a:effectLst/>
                <a:latin typeface="+mn-lt"/>
                <a:ea typeface="+mn-ea"/>
                <a:cs typeface="+mn-cs"/>
              </a:rPr>
              <a:t>su </a:t>
            </a:r>
            <a:r>
              <a:rPr lang="nb-NO" sz="1200" b="0" i="0" u="none" strike="noStrike" kern="1200" dirty="0" err="1">
                <a:solidFill>
                  <a:schemeClr val="tx1"/>
                </a:solidFill>
                <a:effectLst/>
                <a:latin typeface="+mn-lt"/>
                <a:ea typeface="+mn-ea"/>
                <a:cs typeface="+mn-cs"/>
              </a:rPr>
              <a:t>quali </a:t>
            </a:r>
            <a:r>
              <a:rPr lang="nb-NO" sz="1200" b="0" i="0" u="none" strike="noStrike" kern="1200" dirty="0" err="1">
                <a:solidFill>
                  <a:schemeClr val="tx1"/>
                </a:solidFill>
                <a:effectLst/>
                <a:latin typeface="+mn-lt"/>
                <a:ea typeface="+mn-ea"/>
                <a:cs typeface="+mn-cs"/>
              </a:rPr>
              <a:t>siano </a:t>
            </a:r>
            <a:r>
              <a:rPr lang="nb-NO" sz="1200" b="0" i="0" u="none" strike="noStrike" kern="1200" dirty="0" err="1">
                <a:solidFill>
                  <a:schemeClr val="tx1"/>
                </a:solidFill>
                <a:effectLst/>
                <a:latin typeface="+mn-lt"/>
                <a:ea typeface="+mn-ea"/>
                <a:cs typeface="+mn-cs"/>
              </a:rPr>
              <a:t>il</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ruolo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le loro responsabilità </a:t>
            </a:r>
            <a:r>
              <a:rPr lang="nb-NO" sz="1200" b="0" i="0" u="none" strike="noStrike" kern="1200" dirty="0">
                <a:solidFill>
                  <a:schemeClr val="tx1"/>
                </a:solidFill>
                <a:effectLst/>
                <a:latin typeface="+mn-lt"/>
                <a:ea typeface="+mn-ea"/>
                <a:cs typeface="+mn-cs"/>
              </a:rPr>
              <a:t>nella </a:t>
            </a:r>
            <a:r>
              <a:rPr lang="nb-NO" sz="1200" b="0" i="0" u="none" strike="noStrike" kern="1200" dirty="0" err="1">
                <a:solidFill>
                  <a:schemeClr val="tx1"/>
                </a:solidFill>
                <a:effectLst/>
                <a:latin typeface="+mn-lt"/>
                <a:ea typeface="+mn-ea"/>
                <a:cs typeface="+mn-cs"/>
              </a:rPr>
              <a:t>gestione </a:t>
            </a:r>
            <a:r>
              <a:rPr lang="nb-NO" sz="1200" b="0" i="0" u="none" strike="noStrike" kern="1200" dirty="0">
                <a:solidFill>
                  <a:schemeClr val="tx1"/>
                </a:solidFill>
                <a:effectLst/>
                <a:latin typeface="+mn-lt"/>
                <a:ea typeface="+mn-ea"/>
                <a:cs typeface="+mn-cs"/>
              </a:rPr>
              <a:t>della sicurezza informatica nella </a:t>
            </a:r>
            <a:r>
              <a:rPr lang="nb-NO" sz="1200" b="0" i="0" u="none" strike="noStrike" kern="1200" dirty="0" err="1">
                <a:solidFill>
                  <a:schemeClr val="tx1"/>
                </a:solidFill>
                <a:effectLst/>
                <a:latin typeface="+mn-lt"/>
                <a:ea typeface="+mn-ea"/>
                <a:cs typeface="+mn-cs"/>
              </a:rPr>
              <a:t>loro </a:t>
            </a:r>
            <a:r>
              <a:rPr lang="nb-NO" sz="1200" b="0" i="0" u="none" strike="noStrike" kern="1200" dirty="0" err="1">
                <a:solidFill>
                  <a:schemeClr val="tx1"/>
                </a:solidFill>
                <a:effectLst/>
                <a:latin typeface="+mn-lt"/>
                <a:ea typeface="+mn-ea"/>
                <a:cs typeface="+mn-cs"/>
              </a:rPr>
              <a:t>organizzazione</a:t>
            </a:r>
            <a:r>
              <a:rPr lang="nb-NO" sz="1200" b="0" i="0" u="none" strike="noStrike" kern="1200" dirty="0">
                <a:solidFill>
                  <a:schemeClr val="tx1"/>
                </a:solidFill>
                <a:effectLst/>
                <a:latin typeface="+mn-lt"/>
                <a:ea typeface="+mn-ea"/>
                <a:cs typeface="+mn-cs"/>
              </a:rPr>
              <a:t>. I leader </a:t>
            </a:r>
            <a:r>
              <a:rPr lang="nb-NO" sz="1200" b="0" i="0" u="none" strike="noStrike" kern="1200" dirty="0">
                <a:solidFill>
                  <a:schemeClr val="tx1"/>
                </a:solidFill>
                <a:effectLst/>
                <a:latin typeface="+mn-lt"/>
                <a:ea typeface="+mn-ea"/>
                <a:cs typeface="+mn-cs"/>
              </a:rPr>
              <a:t>devono </a:t>
            </a:r>
            <a:r>
              <a:rPr lang="nb-NO" sz="1200" b="0" i="0" u="none" strike="noStrike" kern="1200" dirty="0" err="1">
                <a:solidFill>
                  <a:schemeClr val="tx1"/>
                </a:solidFill>
                <a:effectLst/>
                <a:latin typeface="+mn-lt"/>
                <a:ea typeface="+mn-ea"/>
                <a:cs typeface="+mn-cs"/>
              </a:rPr>
              <a:t>considerare </a:t>
            </a:r>
            <a:r>
              <a:rPr lang="nb-NO" sz="1200" b="0" i="0" u="none" strike="noStrike" kern="1200" dirty="0" err="1">
                <a:solidFill>
                  <a:schemeClr val="tx1"/>
                </a:solidFill>
                <a:effectLst/>
                <a:latin typeface="+mn-lt"/>
                <a:ea typeface="+mn-ea"/>
                <a:cs typeface="+mn-cs"/>
              </a:rPr>
              <a:t>il </a:t>
            </a:r>
            <a:r>
              <a:rPr lang="nb-NO" sz="1200" b="0" i="0" u="none" strike="noStrike" kern="1200" dirty="0">
                <a:solidFill>
                  <a:schemeClr val="tx1"/>
                </a:solidFill>
                <a:effectLst/>
                <a:latin typeface="+mn-lt"/>
                <a:ea typeface="+mn-ea"/>
                <a:cs typeface="+mn-cs"/>
              </a:rPr>
              <a:t>problema non come una </a:t>
            </a:r>
            <a:r>
              <a:rPr lang="nb-NO" sz="1200" b="0" i="0" u="none" strike="noStrike" kern="1200" dirty="0" err="1">
                <a:solidFill>
                  <a:schemeClr val="tx1"/>
                </a:solidFill>
                <a:effectLst/>
                <a:latin typeface="+mn-lt"/>
                <a:ea typeface="+mn-ea"/>
                <a:cs typeface="+mn-cs"/>
              </a:rPr>
              <a:t>questione </a:t>
            </a:r>
            <a:r>
              <a:rPr lang="nb-NO" sz="1200" b="0" i="0" u="none" strike="noStrike" kern="1200" dirty="0" err="1">
                <a:solidFill>
                  <a:schemeClr val="tx1"/>
                </a:solidFill>
                <a:effectLst/>
                <a:latin typeface="+mn-lt"/>
                <a:ea typeface="+mn-ea"/>
                <a:cs typeface="+mn-cs"/>
              </a:rPr>
              <a:t>tecnica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senza </a:t>
            </a:r>
            <a:r>
              <a:rPr lang="nb-NO" sz="1200" b="0" i="0" u="none" strike="noStrike" kern="1200" dirty="0">
                <a:solidFill>
                  <a:schemeClr val="tx1"/>
                </a:solidFill>
                <a:effectLst/>
                <a:latin typeface="+mn-lt"/>
                <a:ea typeface="+mn-ea"/>
                <a:cs typeface="+mn-cs"/>
              </a:rPr>
              <a:t>tenere conto </a:t>
            </a:r>
            <a:r>
              <a:rPr lang="nb-NO" sz="1200" b="0" i="0" u="none" strike="noStrike" kern="1200" dirty="0" err="1">
                <a:solidFill>
                  <a:schemeClr val="tx1"/>
                </a:solidFill>
                <a:effectLst/>
                <a:latin typeface="+mn-lt"/>
                <a:ea typeface="+mn-ea"/>
                <a:cs typeface="+mn-cs"/>
              </a:rPr>
              <a:t>dell'impatto </a:t>
            </a:r>
            <a:r>
              <a:rPr lang="nb-NO" sz="1200" b="0" i="0" u="none" strike="noStrike" kern="1200" dirty="0" err="1">
                <a:solidFill>
                  <a:schemeClr val="tx1"/>
                </a:solidFill>
                <a:effectLst/>
                <a:latin typeface="+mn-lt"/>
                <a:ea typeface="+mn-ea"/>
                <a:cs typeface="+mn-cs"/>
              </a:rPr>
              <a:t>sui </a:t>
            </a:r>
            <a:r>
              <a:rPr lang="nb-NO" sz="1200" b="0" i="0" u="none" strike="noStrike" kern="1200" dirty="0" err="1">
                <a:solidFill>
                  <a:schemeClr val="tx1"/>
                </a:solidFill>
                <a:effectLst/>
                <a:latin typeface="+mn-lt"/>
                <a:ea typeface="+mn-ea"/>
                <a:cs typeface="+mn-cs"/>
              </a:rPr>
              <a:t>singoli </a:t>
            </a:r>
            <a:r>
              <a:rPr lang="nb-NO" sz="1200" b="0" i="0" u="none" strike="noStrike" kern="1200" dirty="0" err="1">
                <a:solidFill>
                  <a:schemeClr val="tx1"/>
                </a:solidFill>
                <a:effectLst/>
                <a:latin typeface="+mn-lt"/>
                <a:ea typeface="+mn-ea"/>
                <a:cs typeface="+mn-cs"/>
              </a:rPr>
              <a:t>dipendenti </a:t>
            </a:r>
            <a:r>
              <a:rPr lang="nb-NO" sz="1200" b="0" i="0" u="none" strike="noStrike" kern="1200" dirty="0" err="1">
                <a:solidFill>
                  <a:schemeClr val="tx1"/>
                </a:solidFill>
                <a:effectLst/>
                <a:latin typeface="+mn-lt"/>
                <a:ea typeface="+mn-ea"/>
                <a:cs typeface="+mn-cs"/>
              </a:rPr>
              <a:t>che svolgono </a:t>
            </a:r>
            <a:r>
              <a:rPr lang="nb-NO" sz="1200" b="0" i="0" u="none" strike="noStrike" kern="1200" dirty="0" err="1">
                <a:solidFill>
                  <a:schemeClr val="tx1"/>
                </a:solidFill>
                <a:effectLst/>
                <a:latin typeface="+mn-lt"/>
                <a:ea typeface="+mn-ea"/>
                <a:cs typeface="+mn-cs"/>
              </a:rPr>
              <a:t>le</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mansioni </a:t>
            </a:r>
            <a:r>
              <a:rPr lang="nb-NO" sz="1200" b="0" i="0" u="none" strike="noStrike" kern="1200" dirty="0" err="1">
                <a:solidFill>
                  <a:schemeClr val="tx1"/>
                </a:solidFill>
                <a:effectLst/>
                <a:latin typeface="+mn-lt"/>
                <a:ea typeface="+mn-ea"/>
                <a:cs typeface="+mn-cs"/>
              </a:rPr>
              <a:t>lavorative </a:t>
            </a:r>
            <a:r>
              <a:rPr lang="nb-NO" sz="1200" b="0" i="0" u="none" strike="noStrike" kern="1200" dirty="0" err="1">
                <a:solidFill>
                  <a:schemeClr val="tx1"/>
                </a:solidFill>
                <a:effectLst/>
                <a:latin typeface="+mn-lt"/>
                <a:ea typeface="+mn-ea"/>
                <a:cs typeface="+mn-cs"/>
              </a:rPr>
              <a:t>quotidiane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 leadership </a:t>
            </a:r>
            <a:r>
              <a:rPr lang="nb-NO" sz="1200" b="0" i="0" u="none" strike="noStrike" kern="1200" dirty="0" err="1">
                <a:solidFill>
                  <a:schemeClr val="tx1"/>
                </a:solidFill>
                <a:effectLst/>
                <a:latin typeface="+mn-lt"/>
                <a:ea typeface="+mn-ea"/>
                <a:cs typeface="+mn-cs"/>
              </a:rPr>
              <a:t>organizzativa</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pur </a:t>
            </a:r>
            <a:r>
              <a:rPr lang="nb-NO" sz="1200" b="0" i="0" u="none" strike="noStrike" kern="1200" dirty="0" err="1">
                <a:solidFill>
                  <a:schemeClr val="tx1"/>
                </a:solidFill>
                <a:effectLst/>
                <a:latin typeface="+mn-lt"/>
                <a:ea typeface="+mn-ea"/>
                <a:cs typeface="+mn-cs"/>
              </a:rPr>
              <a:t>continuando a </a:t>
            </a:r>
            <a:r>
              <a:rPr lang="nb-NO" sz="1200" b="0" i="0" u="none" strike="noStrike" kern="1200" dirty="0" err="1">
                <a:solidFill>
                  <a:schemeClr val="tx1"/>
                </a:solidFill>
                <a:effectLst/>
                <a:latin typeface="+mn-lt"/>
                <a:ea typeface="+mn-ea"/>
                <a:cs typeface="+mn-cs"/>
              </a:rPr>
              <a:t>ribadire </a:t>
            </a:r>
            <a:r>
              <a:rPr lang="nb-NO" sz="1200" b="0" i="0" u="none" strike="noStrike" kern="1200" dirty="0">
                <a:solidFill>
                  <a:schemeClr val="tx1"/>
                </a:solidFill>
                <a:effectLst/>
                <a:latin typeface="+mn-lt"/>
                <a:ea typeface="+mn-ea"/>
                <a:cs typeface="+mn-cs"/>
              </a:rPr>
              <a:t>l'importanza della</a:t>
            </a:r>
            <a:r>
              <a:rPr lang="nb-NO" sz="1200" b="0" i="0" u="none" strike="noStrike" kern="1200" dirty="0" err="1">
                <a:solidFill>
                  <a:schemeClr val="tx1"/>
                </a:solidFill>
                <a:effectLst/>
                <a:latin typeface="+mn-lt"/>
                <a:ea typeface="+mn-ea"/>
                <a:cs typeface="+mn-cs"/>
              </a:rPr>
              <a:t> sicurezza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l'organizzazione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deve </a:t>
            </a:r>
            <a:r>
              <a:rPr lang="nb-NO" sz="1200" b="0" i="0" u="none" strike="noStrike" kern="1200" dirty="0" err="1">
                <a:solidFill>
                  <a:schemeClr val="tx1"/>
                </a:solidFill>
                <a:effectLst/>
                <a:latin typeface="+mn-lt"/>
                <a:ea typeface="+mn-ea"/>
                <a:cs typeface="+mn-cs"/>
              </a:rPr>
              <a:t>assumere </a:t>
            </a:r>
            <a:r>
              <a:rPr lang="nb-NO" sz="1200" b="0" i="0" u="none" strike="noStrike" kern="1200" dirty="0">
                <a:solidFill>
                  <a:schemeClr val="tx1"/>
                </a:solidFill>
                <a:effectLst/>
                <a:latin typeface="+mn-lt"/>
                <a:ea typeface="+mn-ea"/>
                <a:cs typeface="+mn-cs"/>
              </a:rPr>
              <a:t>un </a:t>
            </a:r>
            <a:r>
              <a:rPr lang="nb-NO" sz="1200" b="0" i="0" u="none" strike="noStrike" kern="1200" dirty="0" err="1">
                <a:solidFill>
                  <a:schemeClr val="tx1"/>
                </a:solidFill>
                <a:effectLst/>
                <a:latin typeface="+mn-lt"/>
                <a:ea typeface="+mn-ea"/>
                <a:cs typeface="+mn-cs"/>
              </a:rPr>
              <a:t>ruolo </a:t>
            </a:r>
            <a:r>
              <a:rPr lang="nb-NO" sz="1200" b="0" i="0" u="none" strike="noStrike" kern="1200" dirty="0" err="1">
                <a:solidFill>
                  <a:schemeClr val="tx1"/>
                </a:solidFill>
                <a:effectLst/>
                <a:latin typeface="+mn-lt"/>
                <a:ea typeface="+mn-ea"/>
                <a:cs typeface="+mn-cs"/>
              </a:rPr>
              <a:t>attivo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garantire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il </a:t>
            </a:r>
            <a:r>
              <a:rPr lang="nb-NO" sz="1200" b="0" i="0" u="none" strike="noStrike" kern="1200" dirty="0" err="1">
                <a:solidFill>
                  <a:schemeClr val="tx1"/>
                </a:solidFill>
                <a:effectLst/>
                <a:latin typeface="+mn-lt"/>
                <a:ea typeface="+mn-ea"/>
                <a:cs typeface="+mn-cs"/>
              </a:rPr>
              <a:t>comportamento </a:t>
            </a:r>
            <a:r>
              <a:rPr lang="nb-NO" sz="1200" b="0" i="0" u="none" strike="noStrike" kern="1200" dirty="0" err="1">
                <a:solidFill>
                  <a:schemeClr val="tx1"/>
                </a:solidFill>
                <a:effectLst/>
                <a:latin typeface="+mn-lt"/>
                <a:ea typeface="+mn-ea"/>
                <a:cs typeface="+mn-cs"/>
              </a:rPr>
              <a:t>di sicurezza </a:t>
            </a:r>
            <a:r>
              <a:rPr lang="nb-NO" sz="1200" b="0" i="0" u="none" strike="noStrike" kern="1200" dirty="0">
                <a:solidFill>
                  <a:schemeClr val="tx1"/>
                </a:solidFill>
                <a:effectLst/>
                <a:latin typeface="+mn-lt"/>
                <a:ea typeface="+mn-ea"/>
                <a:cs typeface="+mn-cs"/>
              </a:rPr>
              <a:t>richiesto al</a:t>
            </a:r>
            <a:r>
              <a:rPr lang="nb-NO" sz="1200" b="0" i="0" u="none" strike="noStrike" kern="1200" dirty="0">
                <a:solidFill>
                  <a:schemeClr val="tx1"/>
                </a:solidFill>
                <a:effectLst/>
                <a:latin typeface="+mn-lt"/>
                <a:ea typeface="+mn-ea"/>
                <a:cs typeface="+mn-cs"/>
              </a:rPr>
              <a:t> personale </a:t>
            </a:r>
            <a:r>
              <a:rPr lang="nb-NO" sz="1200" b="0" i="0" u="none" strike="noStrike" kern="1200" dirty="0">
                <a:solidFill>
                  <a:schemeClr val="tx1"/>
                </a:solidFill>
                <a:effectLst/>
                <a:latin typeface="+mn-lt"/>
                <a:ea typeface="+mn-ea"/>
                <a:cs typeface="+mn-cs"/>
              </a:rPr>
              <a:t>sia </a:t>
            </a:r>
            <a:r>
              <a:rPr lang="nb-NO" sz="1200" b="0" i="0" u="none" strike="noStrike" kern="1200" dirty="0" err="1">
                <a:solidFill>
                  <a:schemeClr val="tx1"/>
                </a:solidFill>
                <a:effectLst/>
                <a:latin typeface="+mn-lt"/>
                <a:ea typeface="+mn-ea"/>
                <a:cs typeface="+mn-cs"/>
              </a:rPr>
              <a:t>realizzabile </a:t>
            </a:r>
            <a:r>
              <a:rPr lang="nb-NO" sz="1200" b="0" i="0" u="none" strike="noStrike" kern="1200" dirty="0" err="1">
                <a:solidFill>
                  <a:schemeClr val="tx1"/>
                </a:solidFill>
                <a:effectLst/>
                <a:latin typeface="+mn-lt"/>
                <a:ea typeface="+mn-ea"/>
                <a:cs typeface="+mn-cs"/>
              </a:rPr>
              <a:t>nel </a:t>
            </a:r>
            <a:r>
              <a:rPr lang="nb-NO" sz="1200" b="0" i="0" u="none" strike="noStrike" kern="1200" dirty="0" err="1">
                <a:solidFill>
                  <a:schemeClr val="tx1"/>
                </a:solidFill>
                <a:effectLst/>
                <a:latin typeface="+mn-lt"/>
                <a:ea typeface="+mn-ea"/>
                <a:cs typeface="+mn-cs"/>
              </a:rPr>
              <a:t>contesto </a:t>
            </a:r>
            <a:r>
              <a:rPr lang="nb-NO" sz="1200" b="0" i="0" u="none" strike="noStrike" kern="1200" dirty="0">
                <a:solidFill>
                  <a:schemeClr val="tx1"/>
                </a:solidFill>
                <a:effectLst/>
                <a:latin typeface="+mn-lt"/>
                <a:ea typeface="+mn-ea"/>
                <a:cs typeface="+mn-cs"/>
              </a:rPr>
              <a:t>aziendale. </a:t>
            </a:r>
            <a:r>
              <a:rPr lang="nb-NO" sz="1200" b="0" i="0" u="none" strike="noStrike" kern="1200" dirty="0" err="1">
                <a:solidFill>
                  <a:schemeClr val="tx1"/>
                </a:solidFill>
                <a:effectLst/>
                <a:latin typeface="+mn-lt"/>
                <a:ea typeface="+mn-ea"/>
                <a:cs typeface="+mn-cs"/>
              </a:rPr>
              <a:t>In </a:t>
            </a:r>
            <a:r>
              <a:rPr lang="nb-NO" sz="1200" b="0" i="0" u="none" strike="noStrike" kern="1200" dirty="0">
                <a:solidFill>
                  <a:schemeClr val="tx1"/>
                </a:solidFill>
                <a:effectLst/>
                <a:latin typeface="+mn-lt"/>
                <a:ea typeface="+mn-ea"/>
                <a:cs typeface="+mn-cs"/>
              </a:rPr>
              <a:t>questo modo </a:t>
            </a:r>
            <a:r>
              <a:rPr lang="nb-NO" sz="1200" b="0" i="0" u="none" strike="noStrike" kern="1200" dirty="0" err="1">
                <a:solidFill>
                  <a:schemeClr val="tx1"/>
                </a:solidFill>
                <a:effectLst/>
                <a:latin typeface="+mn-lt"/>
                <a:ea typeface="+mn-ea"/>
                <a:cs typeface="+mn-cs"/>
              </a:rPr>
              <a:t>è possibile </a:t>
            </a:r>
            <a:r>
              <a:rPr lang="nb-NO" sz="1200" b="0" i="0" u="none" strike="noStrike" kern="1200" dirty="0" err="1">
                <a:solidFill>
                  <a:schemeClr val="tx1"/>
                </a:solidFill>
                <a:effectLst/>
                <a:latin typeface="+mn-lt"/>
                <a:ea typeface="+mn-ea"/>
                <a:cs typeface="+mn-cs"/>
              </a:rPr>
              <a:t>sviluppare </a:t>
            </a:r>
            <a:r>
              <a:rPr lang="nb-NO" sz="1200" b="0" i="0" u="none" strike="noStrike" kern="1200" dirty="0">
                <a:solidFill>
                  <a:schemeClr val="tx1"/>
                </a:solidFill>
                <a:effectLst/>
                <a:latin typeface="+mn-lt"/>
                <a:ea typeface="+mn-ea"/>
                <a:cs typeface="+mn-cs"/>
              </a:rPr>
              <a:t>l'autoefficacia.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858740"/>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Studi </a:t>
            </a:r>
            <a:r>
              <a:rPr lang="nb-NO" sz="1200" b="0" i="0" u="none" strike="noStrike" kern="1200" dirty="0" err="1">
                <a:solidFill>
                  <a:schemeClr val="tx1"/>
                </a:solidFill>
                <a:effectLst/>
                <a:latin typeface="+mn-lt"/>
                <a:ea typeface="+mn-ea"/>
                <a:cs typeface="+mn-cs"/>
              </a:rPr>
              <a:t>condotti con </a:t>
            </a:r>
            <a:r>
              <a:rPr lang="nb-NO" sz="1200" b="0" i="0" u="none" strike="noStrike" kern="1200" dirty="0" err="1">
                <a:solidFill>
                  <a:schemeClr val="tx1"/>
                </a:solidFill>
                <a:effectLst/>
                <a:latin typeface="+mn-lt"/>
                <a:ea typeface="+mn-ea"/>
                <a:cs typeface="+mn-cs"/>
              </a:rPr>
              <a:t>CISO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specialisti </a:t>
            </a:r>
            <a:r>
              <a:rPr lang="nb-NO" sz="1200" b="0" i="0" u="none" strike="noStrike" kern="1200" dirty="0" err="1">
                <a:solidFill>
                  <a:schemeClr val="tx1"/>
                </a:solidFill>
                <a:effectLst/>
                <a:latin typeface="+mn-lt"/>
                <a:ea typeface="+mn-ea"/>
                <a:cs typeface="+mn-cs"/>
              </a:rPr>
              <a:t>della sicurezza </a:t>
            </a:r>
            <a:r>
              <a:rPr lang="nb-NO" sz="1200" b="0" i="0" u="none" strike="noStrike" kern="1200" dirty="0" err="1">
                <a:solidFill>
                  <a:schemeClr val="tx1"/>
                </a:solidFill>
                <a:effectLst/>
                <a:latin typeface="+mn-lt"/>
                <a:ea typeface="+mn-ea"/>
                <a:cs typeface="+mn-cs"/>
              </a:rPr>
              <a:t>hanno evidenziato </a:t>
            </a:r>
            <a:r>
              <a:rPr lang="nb-NO" sz="1200" b="0" i="0" u="none" strike="noStrike" kern="1200" dirty="0">
                <a:solidFill>
                  <a:schemeClr val="tx1"/>
                </a:solidFill>
                <a:effectLst/>
                <a:latin typeface="+mn-lt"/>
                <a:ea typeface="+mn-ea"/>
                <a:cs typeface="+mn-cs"/>
              </a:rPr>
              <a:t>la </a:t>
            </a:r>
            <a:r>
              <a:rPr lang="nb-NO" sz="1200" b="0" i="0" u="none" strike="noStrike" kern="1200" dirty="0" err="1">
                <a:solidFill>
                  <a:schemeClr val="tx1"/>
                </a:solidFill>
                <a:effectLst/>
                <a:latin typeface="+mn-lt"/>
                <a:ea typeface="+mn-ea"/>
                <a:cs typeface="+mn-cs"/>
              </a:rPr>
              <a:t>necessità </a:t>
            </a:r>
            <a:r>
              <a:rPr lang="nb-NO" sz="1200" b="0" i="0" u="none" strike="noStrike" kern="1200" dirty="0">
                <a:solidFill>
                  <a:schemeClr val="tx1"/>
                </a:solidFill>
                <a:effectLst/>
                <a:latin typeface="+mn-lt"/>
                <a:ea typeface="+mn-ea"/>
                <a:cs typeface="+mn-cs"/>
              </a:rPr>
              <a:t>di un </a:t>
            </a:r>
            <a:r>
              <a:rPr lang="nb-NO" sz="1200" b="0" i="0" u="none" strike="noStrike" kern="1200" dirty="0" err="1">
                <a:solidFill>
                  <a:schemeClr val="tx1"/>
                </a:solidFill>
                <a:effectLst/>
                <a:latin typeface="+mn-lt"/>
                <a:ea typeface="+mn-ea"/>
                <a:cs typeface="+mn-cs"/>
              </a:rPr>
              <a:t>cambiamento </a:t>
            </a:r>
            <a:r>
              <a:rPr lang="nb-NO" sz="1200" b="0" i="0" u="none" strike="noStrike" kern="1200" dirty="0" err="1">
                <a:solidFill>
                  <a:schemeClr val="tx1"/>
                </a:solidFill>
                <a:effectLst/>
                <a:latin typeface="+mn-lt"/>
                <a:ea typeface="+mn-ea"/>
                <a:cs typeface="+mn-cs"/>
              </a:rPr>
              <a:t>nelle mansioni lavorative</a:t>
            </a:r>
            <a:r>
              <a:rPr lang="nb-NO" sz="1200" b="0" i="0" u="none" strike="noStrike" kern="1200" dirty="0">
                <a:solidFill>
                  <a:schemeClr val="tx1"/>
                </a:solidFill>
                <a:effectLst/>
                <a:latin typeface="+mn-lt"/>
                <a:ea typeface="+mn-ea"/>
                <a:cs typeface="+mn-cs"/>
              </a:rPr>
              <a:t>. Il punto </a:t>
            </a:r>
            <a:r>
              <a:rPr lang="nb-NO" sz="1200" b="0" i="0" u="none" strike="noStrike" kern="1200" dirty="0" err="1">
                <a:solidFill>
                  <a:schemeClr val="tx1"/>
                </a:solidFill>
                <a:effectLst/>
                <a:latin typeface="+mn-lt"/>
                <a:ea typeface="+mn-ea"/>
                <a:cs typeface="+mn-cs"/>
              </a:rPr>
              <a:t>cruciale è </a:t>
            </a:r>
            <a:r>
              <a:rPr lang="nb-NO" sz="1200" b="0" i="0" u="none" strike="noStrike" kern="1200" dirty="0" err="1">
                <a:solidFill>
                  <a:schemeClr val="tx1"/>
                </a:solidFill>
                <a:effectLst/>
                <a:latin typeface="+mn-lt"/>
                <a:ea typeface="+mn-ea"/>
                <a:cs typeface="+mn-cs"/>
              </a:rPr>
              <a:t>essere </a:t>
            </a:r>
            <a:r>
              <a:rPr lang="nb-NO" sz="1200" b="0" i="0" u="none" strike="noStrike" kern="1200" dirty="0">
                <a:solidFill>
                  <a:schemeClr val="tx1"/>
                </a:solidFill>
                <a:effectLst/>
                <a:latin typeface="+mn-lt"/>
                <a:ea typeface="+mn-ea"/>
                <a:cs typeface="+mn-cs"/>
              </a:rPr>
              <a:t>visibili e </a:t>
            </a:r>
            <a:r>
              <a:rPr lang="nb-NO" sz="1200" b="0" i="0" u="none" strike="noStrike" kern="1200" dirty="0" err="1">
                <a:solidFill>
                  <a:schemeClr val="tx1"/>
                </a:solidFill>
                <a:effectLst/>
                <a:latin typeface="+mn-lt"/>
                <a:ea typeface="+mn-ea"/>
                <a:cs typeface="+mn-cs"/>
              </a:rPr>
              <a:t>disponibili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Anche</a:t>
            </a:r>
            <a:r>
              <a:rPr lang="nb-NO" sz="1200" b="0" i="0" u="none" strike="noStrike" kern="1200" dirty="0">
                <a:solidFill>
                  <a:schemeClr val="tx1"/>
                </a:solidFill>
                <a:effectLst/>
                <a:latin typeface="+mn-lt"/>
                <a:ea typeface="+mn-ea"/>
                <a:cs typeface="+mn-cs"/>
              </a:rPr>
              <a:t> in questo caso </a:t>
            </a:r>
            <a:r>
              <a:rPr lang="nb-NO" sz="1200" b="0" i="0" u="none" strike="noStrike" kern="1200" dirty="0" err="1">
                <a:solidFill>
                  <a:schemeClr val="tx1"/>
                </a:solidFill>
                <a:effectLst/>
                <a:latin typeface="+mn-lt"/>
                <a:ea typeface="+mn-ea"/>
                <a:cs typeface="+mn-cs"/>
              </a:rPr>
              <a:t>vediamo </a:t>
            </a:r>
            <a:r>
              <a:rPr lang="nb-NO" sz="1200" b="0" i="0" u="none" strike="noStrike" kern="1200" dirty="0" err="1">
                <a:solidFill>
                  <a:schemeClr val="tx1"/>
                </a:solidFill>
                <a:effectLst/>
                <a:latin typeface="+mn-lt"/>
                <a:ea typeface="+mn-ea"/>
                <a:cs typeface="+mn-cs"/>
              </a:rPr>
              <a:t>l'importanza </a:t>
            </a:r>
            <a:r>
              <a:rPr lang="nb-NO" sz="1200" b="0" i="0" u="none" strike="noStrike" kern="1200" dirty="0">
                <a:solidFill>
                  <a:schemeClr val="tx1"/>
                </a:solidFill>
                <a:effectLst/>
                <a:latin typeface="+mn-lt"/>
                <a:ea typeface="+mn-ea"/>
                <a:cs typeface="+mn-cs"/>
              </a:rPr>
              <a:t>del </a:t>
            </a:r>
            <a:r>
              <a:rPr lang="nb-NO" sz="1200" b="0" i="0" u="none" strike="noStrike" kern="1200" dirty="0" err="1">
                <a:solidFill>
                  <a:schemeClr val="tx1"/>
                </a:solidFill>
                <a:effectLst/>
                <a:latin typeface="+mn-lt"/>
                <a:ea typeface="+mn-ea"/>
                <a:cs typeface="+mn-cs"/>
              </a:rPr>
              <a:t>"ruolo </a:t>
            </a:r>
            <a:r>
              <a:rPr lang="nb-NO" sz="1200" b="0" i="0" u="none" strike="noStrike" kern="1200" dirty="0">
                <a:solidFill>
                  <a:schemeClr val="tx1"/>
                </a:solidFill>
                <a:effectLst/>
                <a:latin typeface="+mn-lt"/>
                <a:ea typeface="+mn-ea"/>
                <a:cs typeface="+mn-cs"/>
              </a:rPr>
              <a:t>modello" e del "coaching" come </a:t>
            </a:r>
            <a:r>
              <a:rPr lang="nb-NO" sz="1200" b="0" i="0" u="none" strike="noStrike" kern="1200" dirty="0" err="1">
                <a:solidFill>
                  <a:schemeClr val="tx1"/>
                </a:solidFill>
                <a:effectLst/>
                <a:latin typeface="+mn-lt"/>
                <a:ea typeface="+mn-ea"/>
                <a:cs typeface="+mn-cs"/>
              </a:rPr>
              <a:t>percorso</a:t>
            </a:r>
            <a:r>
              <a:rPr lang="nb-NO" sz="1200" b="0" i="0" u="none" strike="noStrike" kern="1200" dirty="0">
                <a:solidFill>
                  <a:schemeClr val="tx1"/>
                </a:solidFill>
                <a:effectLst/>
                <a:latin typeface="+mn-lt"/>
                <a:ea typeface="+mn-ea"/>
                <a:cs typeface="+mn-cs"/>
              </a:rPr>
              <a:t> di rendimento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Purtroppo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ciò che </a:t>
            </a:r>
            <a:r>
              <a:rPr lang="nb-NO" sz="1200" b="0" i="0" u="none" strike="noStrike" kern="1200" dirty="0">
                <a:solidFill>
                  <a:schemeClr val="tx1"/>
                </a:solidFill>
                <a:effectLst/>
                <a:latin typeface="+mn-lt"/>
                <a:ea typeface="+mn-ea"/>
                <a:cs typeface="+mn-cs"/>
              </a:rPr>
              <a:t>si </a:t>
            </a:r>
            <a:r>
              <a:rPr lang="nb-NO" sz="1200" b="0" i="0" u="none" strike="noStrike" kern="1200" dirty="0" err="1">
                <a:solidFill>
                  <a:schemeClr val="tx1"/>
                </a:solidFill>
                <a:effectLst/>
                <a:latin typeface="+mn-lt"/>
                <a:ea typeface="+mn-ea"/>
                <a:cs typeface="+mn-cs"/>
              </a:rPr>
              <a:t>osserva </a:t>
            </a:r>
            <a:r>
              <a:rPr lang="nb-NO" sz="1200" b="0" i="0" u="none" strike="noStrike" kern="1200" dirty="0" err="1">
                <a:solidFill>
                  <a:schemeClr val="tx1"/>
                </a:solidFill>
                <a:effectLst/>
                <a:latin typeface="+mn-lt"/>
                <a:ea typeface="+mn-ea"/>
                <a:cs typeface="+mn-cs"/>
              </a:rPr>
              <a:t>spesso </a:t>
            </a:r>
            <a:r>
              <a:rPr lang="nb-NO" sz="1200" b="0" i="0" u="none" strike="noStrike" kern="1200" dirty="0">
                <a:solidFill>
                  <a:schemeClr val="tx1"/>
                </a:solidFill>
                <a:effectLst/>
                <a:latin typeface="+mn-lt"/>
                <a:ea typeface="+mn-ea"/>
                <a:cs typeface="+mn-cs"/>
              </a:rPr>
              <a:t>è una modalità di </a:t>
            </a:r>
            <a:r>
              <a:rPr lang="nb-NO" sz="1200" b="0" i="0" u="none" strike="noStrike" kern="1200" dirty="0" err="1">
                <a:solidFill>
                  <a:schemeClr val="tx1"/>
                </a:solidFill>
                <a:effectLst/>
                <a:latin typeface="+mn-lt"/>
                <a:ea typeface="+mn-ea"/>
                <a:cs typeface="+mn-cs"/>
              </a:rPr>
              <a:t>comunicazione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fa </a:t>
            </a:r>
            <a:r>
              <a:rPr lang="nb-NO" sz="1200" b="0" i="0" u="none" strike="noStrike" kern="1200" dirty="0" err="1">
                <a:solidFill>
                  <a:schemeClr val="tx1"/>
                </a:solidFill>
                <a:effectLst/>
                <a:latin typeface="+mn-lt"/>
                <a:ea typeface="+mn-ea"/>
                <a:cs typeface="+mn-cs"/>
              </a:rPr>
              <a:t>esattamente </a:t>
            </a:r>
            <a:r>
              <a:rPr lang="nb-NO" sz="1200" b="0" i="0" u="none" strike="noStrike" kern="1200" dirty="0" err="1">
                <a:solidFill>
                  <a:schemeClr val="tx1"/>
                </a:solidFill>
                <a:effectLst/>
                <a:latin typeface="+mn-lt"/>
                <a:ea typeface="+mn-ea"/>
                <a:cs typeface="+mn-cs"/>
              </a:rPr>
              <a:t>l'opposto</a:t>
            </a:r>
            <a:r>
              <a:rPr lang="nb-NO" sz="1200" b="0" i="0" u="none" strike="noStrike" kern="1200" dirty="0">
                <a:solidFill>
                  <a:schemeClr val="tx1"/>
                </a:solidFill>
                <a:effectLst/>
                <a:latin typeface="+mn-lt"/>
                <a:ea typeface="+mn-ea"/>
                <a:cs typeface="+mn-cs"/>
              </a:rPr>
              <a:t>. </a:t>
            </a:r>
            <a:br>
              <a:rPr lang="nb-NO" b="0" dirty="0">
                <a:effectLst/>
              </a:rPr>
            </a:br>
            <a:br>
              <a:rPr lang="nb-NO" b="0" dirty="0">
                <a:effectLst/>
              </a:rPr>
            </a:br>
            <a:r>
              <a:rPr lang="nb-NO" sz="1200" b="0" i="0" u="none" strike="noStrike" kern="1200" dirty="0">
                <a:solidFill>
                  <a:schemeClr val="tx1"/>
                </a:solidFill>
                <a:effectLst/>
                <a:latin typeface="+mn-lt"/>
                <a:ea typeface="+mn-ea"/>
                <a:cs typeface="+mn-cs"/>
              </a:rPr>
              <a:t>I team </a:t>
            </a:r>
            <a:r>
              <a:rPr lang="nb-NO" sz="1200" b="0" i="0" u="none" strike="noStrike" kern="1200" dirty="0" err="1">
                <a:solidFill>
                  <a:schemeClr val="tx1"/>
                </a:solidFill>
                <a:effectLst/>
                <a:latin typeface="+mn-lt"/>
                <a:ea typeface="+mn-ea"/>
                <a:cs typeface="+mn-cs"/>
              </a:rPr>
              <a:t>di risposta </a:t>
            </a:r>
            <a:r>
              <a:rPr lang="nb-NO" sz="1200" b="0" i="0" u="none" strike="noStrike" kern="1200" dirty="0" err="1">
                <a:solidFill>
                  <a:schemeClr val="tx1"/>
                </a:solidFill>
                <a:effectLst/>
                <a:latin typeface="+mn-lt"/>
                <a:ea typeface="+mn-ea"/>
                <a:cs typeface="+mn-cs"/>
              </a:rPr>
              <a:t>agli incidenti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CSIRT</a:t>
            </a:r>
            <a:r>
              <a:rPr lang="nb-NO" sz="1200" b="0" i="0" u="none" strike="noStrike" kern="1200" dirty="0" err="1">
                <a:solidFill>
                  <a:schemeClr val="tx1"/>
                </a:solidFill>
                <a:effectLst/>
                <a:latin typeface="+mn-lt"/>
                <a:ea typeface="+mn-ea"/>
                <a:cs typeface="+mn-cs"/>
              </a:rPr>
              <a:t>/CERT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SOC</a:t>
            </a:r>
            <a:r>
              <a:rPr lang="nb-NO" sz="1200" b="0" i="0" u="none" strike="noStrike" kern="1200" dirty="0">
                <a:solidFill>
                  <a:schemeClr val="tx1"/>
                </a:solidFill>
                <a:effectLst/>
                <a:latin typeface="+mn-lt"/>
                <a:ea typeface="+mn-ea"/>
                <a:cs typeface="+mn-cs"/>
              </a:rPr>
              <a:t>) e </a:t>
            </a:r>
            <a:r>
              <a:rPr lang="nb-NO" sz="1200" b="0" i="0" u="none" strike="noStrike" kern="1200" dirty="0">
                <a:solidFill>
                  <a:schemeClr val="tx1"/>
                </a:solidFill>
                <a:effectLst/>
                <a:latin typeface="+mn-lt"/>
                <a:ea typeface="+mn-ea"/>
                <a:cs typeface="+mn-cs"/>
              </a:rPr>
              <a:t>il personale </a:t>
            </a:r>
            <a:r>
              <a:rPr lang="nb-NO" sz="1200" b="0" i="0" u="none" strike="noStrike" kern="1200" dirty="0" err="1">
                <a:solidFill>
                  <a:schemeClr val="tx1"/>
                </a:solidFill>
                <a:effectLst/>
                <a:latin typeface="+mn-lt"/>
                <a:ea typeface="+mn-ea"/>
                <a:cs typeface="+mn-cs"/>
              </a:rPr>
              <a:t>dei centri </a:t>
            </a:r>
            <a:r>
              <a:rPr lang="nb-NO" sz="1200" b="0" i="0" u="none" strike="noStrike" kern="1200" dirty="0" err="1">
                <a:solidFill>
                  <a:schemeClr val="tx1"/>
                </a:solidFill>
                <a:effectLst/>
                <a:latin typeface="+mn-lt"/>
                <a:ea typeface="+mn-ea"/>
                <a:cs typeface="+mn-cs"/>
              </a:rPr>
              <a:t>operativi </a:t>
            </a:r>
            <a:r>
              <a:rPr lang="nb-NO" sz="1200" b="0" i="0" u="none" strike="noStrike" kern="1200" dirty="0" err="1">
                <a:solidFill>
                  <a:schemeClr val="tx1"/>
                </a:solidFill>
                <a:effectLst/>
                <a:latin typeface="+mn-lt"/>
                <a:ea typeface="+mn-ea"/>
                <a:cs typeface="+mn-cs"/>
              </a:rPr>
              <a:t>di sicurezza </a:t>
            </a:r>
            <a:r>
              <a:rPr lang="nb-NO" sz="1200" b="0" i="0" u="none" strike="noStrike" kern="1200" dirty="0" err="1">
                <a:solidFill>
                  <a:schemeClr val="tx1"/>
                </a:solidFill>
                <a:effectLst/>
                <a:latin typeface="+mn-lt"/>
                <a:ea typeface="+mn-ea"/>
                <a:cs typeface="+mn-cs"/>
              </a:rPr>
              <a:t>sono </a:t>
            </a:r>
            <a:r>
              <a:rPr lang="nb-NO" sz="1200" b="0" i="0" u="none" strike="noStrike" kern="1200" dirty="0" err="1">
                <a:solidFill>
                  <a:schemeClr val="tx1"/>
                </a:solidFill>
                <a:effectLst/>
                <a:latin typeface="+mn-lt"/>
                <a:ea typeface="+mn-ea"/>
                <a:cs typeface="+mn-cs"/>
              </a:rPr>
              <a:t>tra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risorse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importanti </a:t>
            </a:r>
            <a:r>
              <a:rPr lang="nb-NO" sz="1200" b="0" i="0" u="none" strike="noStrike" kern="1200" dirty="0" err="1">
                <a:solidFill>
                  <a:schemeClr val="tx1"/>
                </a:solidFill>
                <a:effectLst/>
                <a:latin typeface="+mn-lt"/>
                <a:ea typeface="+mn-ea"/>
                <a:cs typeface="+mn-cs"/>
              </a:rPr>
              <a:t>nella </a:t>
            </a:r>
            <a:r>
              <a:rPr lang="nb-NO" sz="1200" b="0" i="0" u="none" strike="noStrike" kern="1200" dirty="0">
                <a:solidFill>
                  <a:schemeClr val="tx1"/>
                </a:solidFill>
                <a:effectLst/>
                <a:latin typeface="+mn-lt"/>
                <a:ea typeface="+mn-ea"/>
                <a:cs typeface="+mn-cs"/>
              </a:rPr>
              <a:t>lotta </a:t>
            </a:r>
            <a:r>
              <a:rPr lang="nb-NO" sz="1200" b="0" i="0" u="none" strike="noStrike" kern="1200" dirty="0" err="1">
                <a:solidFill>
                  <a:schemeClr val="tx1"/>
                </a:solidFill>
                <a:effectLst/>
                <a:latin typeface="+mn-lt"/>
                <a:ea typeface="+mn-ea"/>
                <a:cs typeface="+mn-cs"/>
              </a:rPr>
              <a:t>contro </a:t>
            </a:r>
            <a:r>
              <a:rPr lang="nb-NO" sz="1200" b="0" i="0" u="none" strike="noStrike" kern="1200" dirty="0" err="1">
                <a:solidFill>
                  <a:schemeClr val="tx1"/>
                </a:solidFill>
                <a:effectLst/>
                <a:latin typeface="+mn-lt"/>
                <a:ea typeface="+mn-ea"/>
                <a:cs typeface="+mn-cs"/>
              </a:rPr>
              <a:t>le minacce</a:t>
            </a:r>
            <a:r>
              <a:rPr lang="nb-NO" sz="1200" b="0" i="0" u="none" strike="noStrike" kern="1200" dirty="0">
                <a:solidFill>
                  <a:schemeClr val="tx1"/>
                </a:solidFill>
                <a:effectLst/>
                <a:latin typeface="+mn-lt"/>
                <a:ea typeface="+mn-ea"/>
                <a:cs typeface="+mn-cs"/>
              </a:rPr>
              <a:t> informatiche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chiaramente </a:t>
            </a:r>
            <a:r>
              <a:rPr lang="nb-NO" sz="1200" b="0" i="0" u="none" strike="noStrike" kern="1200" dirty="0" err="1">
                <a:solidFill>
                  <a:schemeClr val="tx1"/>
                </a:solidFill>
                <a:effectLst/>
                <a:latin typeface="+mn-lt"/>
                <a:ea typeface="+mn-ea"/>
                <a:cs typeface="+mn-cs"/>
              </a:rPr>
              <a:t>importante </a:t>
            </a:r>
            <a:r>
              <a:rPr lang="nb-NO" sz="1200" b="0" i="0" u="none" strike="noStrike" kern="1200" dirty="0" err="1">
                <a:solidFill>
                  <a:schemeClr val="tx1"/>
                </a:solidFill>
                <a:effectLst/>
                <a:latin typeface="+mn-lt"/>
                <a:ea typeface="+mn-ea"/>
                <a:cs typeface="+mn-cs"/>
              </a:rPr>
              <a:t>consentire </a:t>
            </a:r>
            <a:r>
              <a:rPr lang="nb-NO" sz="1200" b="0" i="0" u="none" strike="noStrike" kern="1200" dirty="0" err="1">
                <a:solidFill>
                  <a:schemeClr val="tx1"/>
                </a:solidFill>
                <a:effectLst/>
                <a:latin typeface="+mn-lt"/>
                <a:ea typeface="+mn-ea"/>
                <a:cs typeface="+mn-cs"/>
              </a:rPr>
              <a:t>loro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lavorare </a:t>
            </a:r>
            <a:r>
              <a:rPr lang="nb-NO" sz="1200" b="0" i="0" u="none" strike="noStrike" kern="1200" dirty="0" err="1">
                <a:solidFill>
                  <a:schemeClr val="tx1"/>
                </a:solidFill>
                <a:effectLst/>
                <a:latin typeface="+mn-lt"/>
                <a:ea typeface="+mn-ea"/>
                <a:cs typeface="+mn-cs"/>
              </a:rPr>
              <a:t>bene</a:t>
            </a:r>
            <a:r>
              <a:rPr lang="nb-NO" sz="1200" b="0" i="0" u="none" strike="noStrike" kern="1200" dirty="0">
                <a:solidFill>
                  <a:schemeClr val="tx1"/>
                </a:solidFill>
                <a:effectLst/>
                <a:latin typeface="+mn-lt"/>
                <a:ea typeface="+mn-ea"/>
                <a:cs typeface="+mn-cs"/>
              </a:rPr>
              <a:t>. L'ENISA </a:t>
            </a:r>
            <a:r>
              <a:rPr lang="nb-NO" sz="1200" b="0" i="0" u="none" strike="noStrike" kern="1200" dirty="0" err="1">
                <a:solidFill>
                  <a:schemeClr val="tx1"/>
                </a:solidFill>
                <a:effectLst/>
                <a:latin typeface="+mn-lt"/>
                <a:ea typeface="+mn-ea"/>
                <a:cs typeface="+mn-cs"/>
              </a:rPr>
              <a:t>ha riscontrato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il burnout </a:t>
            </a:r>
            <a:r>
              <a:rPr lang="nb-NO" sz="1200" b="0" i="0" u="none" strike="noStrike" kern="1200" dirty="0">
                <a:solidFill>
                  <a:schemeClr val="tx1"/>
                </a:solidFill>
                <a:effectLst/>
                <a:latin typeface="+mn-lt"/>
                <a:ea typeface="+mn-ea"/>
                <a:cs typeface="+mn-cs"/>
              </a:rPr>
              <a:t>è un </a:t>
            </a:r>
            <a:r>
              <a:rPr lang="nb-NO" sz="1200" b="0" i="0" u="none" strike="noStrike" kern="1200" dirty="0">
                <a:solidFill>
                  <a:schemeClr val="tx1"/>
                </a:solidFill>
                <a:effectLst/>
                <a:latin typeface="+mn-lt"/>
                <a:ea typeface="+mn-ea"/>
                <a:cs typeface="+mn-cs"/>
              </a:rPr>
              <a:t>problema </a:t>
            </a:r>
            <a:r>
              <a:rPr lang="nb-NO" sz="1200" b="0" i="0" u="none" strike="noStrike" kern="1200" dirty="0" err="1">
                <a:solidFill>
                  <a:schemeClr val="tx1"/>
                </a:solidFill>
                <a:effectLst/>
                <a:latin typeface="+mn-lt"/>
                <a:ea typeface="+mn-ea"/>
                <a:cs typeface="+mn-cs"/>
              </a:rPr>
              <a:t>grave</a:t>
            </a:r>
            <a:r>
              <a:rPr lang="nb-NO" sz="1200" b="0" i="0" u="none" strike="noStrike" kern="1200" dirty="0">
                <a:solidFill>
                  <a:schemeClr val="tx1"/>
                </a:solidFill>
                <a:effectLst/>
                <a:latin typeface="+mn-lt"/>
                <a:ea typeface="+mn-ea"/>
                <a:cs typeface="+mn-cs"/>
              </a:rPr>
              <a:t>. Ciò </a:t>
            </a:r>
            <a:r>
              <a:rPr lang="nb-NO" sz="1200" b="0" i="0" u="none" strike="noStrike" kern="1200" dirty="0" err="1">
                <a:solidFill>
                  <a:schemeClr val="tx1"/>
                </a:solidFill>
                <a:effectLst/>
                <a:latin typeface="+mn-lt"/>
                <a:ea typeface="+mn-ea"/>
                <a:cs typeface="+mn-cs"/>
              </a:rPr>
              <a:t>dovrebbe </a:t>
            </a:r>
            <a:r>
              <a:rPr lang="nb-NO" sz="1200" b="0" i="0" u="none" strike="noStrike" kern="1200" dirty="0">
                <a:solidFill>
                  <a:schemeClr val="tx1"/>
                </a:solidFill>
                <a:effectLst/>
                <a:latin typeface="+mn-lt"/>
                <a:ea typeface="+mn-ea"/>
                <a:cs typeface="+mn-cs"/>
              </a:rPr>
              <a:t>destare </a:t>
            </a:r>
            <a:r>
              <a:rPr lang="nb-NO" sz="1200" b="0" i="0" u="none" strike="noStrike" kern="1200" dirty="0" err="1">
                <a:solidFill>
                  <a:schemeClr val="tx1"/>
                </a:solidFill>
                <a:effectLst/>
                <a:latin typeface="+mn-lt"/>
                <a:ea typeface="+mn-ea"/>
                <a:cs typeface="+mn-cs"/>
              </a:rPr>
              <a:t>preoccupazione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soprattutto </a:t>
            </a:r>
            <a:r>
              <a:rPr lang="nb-NO" sz="1200" b="0" i="0" u="none" strike="noStrike" kern="1200" dirty="0">
                <a:solidFill>
                  <a:schemeClr val="tx1"/>
                </a:solidFill>
                <a:effectLst/>
                <a:latin typeface="+mn-lt"/>
                <a:ea typeface="+mn-ea"/>
                <a:cs typeface="+mn-cs"/>
              </a:rPr>
              <a:t>alla luce </a:t>
            </a:r>
            <a:r>
              <a:rPr lang="nb-NO" sz="1200" b="0" i="0" u="none" strike="noStrike" kern="1200" dirty="0" err="1">
                <a:solidFill>
                  <a:schemeClr val="tx1"/>
                </a:solidFill>
                <a:effectLst/>
                <a:latin typeface="+mn-lt"/>
                <a:ea typeface="+mn-ea"/>
                <a:cs typeface="+mn-cs"/>
              </a:rPr>
              <a:t>della </a:t>
            </a:r>
            <a:r>
              <a:rPr lang="nb-NO" sz="1200" b="0" i="0" u="none" strike="noStrike" kern="1200" dirty="0" err="1">
                <a:solidFill>
                  <a:schemeClr val="tx1"/>
                </a:solidFill>
                <a:effectLst/>
                <a:latin typeface="+mn-lt"/>
                <a:ea typeface="+mn-ea"/>
                <a:cs typeface="+mn-cs"/>
              </a:rPr>
              <a:t>crescente </a:t>
            </a:r>
            <a:r>
              <a:rPr lang="nb-NO" sz="1200" b="0" i="0" u="none" strike="noStrike" kern="1200" dirty="0" err="1">
                <a:solidFill>
                  <a:schemeClr val="tx1"/>
                </a:solidFill>
                <a:effectLst/>
                <a:latin typeface="+mn-lt"/>
                <a:ea typeface="+mn-ea"/>
                <a:cs typeface="+mn-cs"/>
              </a:rPr>
              <a:t>carenza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professionisti</a:t>
            </a:r>
            <a:r>
              <a:rPr lang="nb-NO" sz="1200" b="0" i="0" u="none" strike="noStrike" kern="1200" dirty="0">
                <a:solidFill>
                  <a:schemeClr val="tx1"/>
                </a:solidFill>
                <a:effectLst/>
                <a:latin typeface="+mn-lt"/>
                <a:ea typeface="+mn-ea"/>
                <a:cs typeface="+mn-cs"/>
              </a:rPr>
              <a:t> con competenze informatiche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Oltsig</a:t>
            </a:r>
            <a:r>
              <a:rPr lang="nb-NO" sz="1200" b="0" i="0" u="none" strike="noStrike" kern="1200" dirty="0">
                <a:solidFill>
                  <a:schemeClr val="tx1"/>
                </a:solidFill>
                <a:effectLst/>
                <a:latin typeface="+mn-lt"/>
                <a:ea typeface="+mn-ea"/>
                <a:cs typeface="+mn-cs"/>
              </a:rPr>
              <a:t>, 2017). </a:t>
            </a:r>
            <a:r>
              <a:rPr lang="nb-NO" sz="1200" b="0" i="0" u="none" strike="noStrike" kern="1200" dirty="0" err="1">
                <a:solidFill>
                  <a:schemeClr val="tx1"/>
                </a:solidFill>
                <a:effectLst/>
                <a:latin typeface="+mn-lt"/>
                <a:ea typeface="+mn-ea"/>
                <a:cs typeface="+mn-cs"/>
              </a:rPr>
              <a:t>Le organizzazioni </a:t>
            </a:r>
            <a:r>
              <a:rPr lang="nb-NO" sz="1200" b="0" i="0" u="none" strike="noStrike" kern="1200" dirty="0">
                <a:solidFill>
                  <a:schemeClr val="tx1"/>
                </a:solidFill>
                <a:effectLst/>
                <a:latin typeface="+mn-lt"/>
                <a:ea typeface="+mn-ea"/>
                <a:cs typeface="+mn-cs"/>
              </a:rPr>
              <a:t>devono </a:t>
            </a:r>
            <a:r>
              <a:rPr lang="nb-NO" sz="1200" b="0" i="0" u="none" strike="noStrike" kern="1200" dirty="0" err="1">
                <a:solidFill>
                  <a:schemeClr val="tx1"/>
                </a:solidFill>
                <a:effectLst/>
                <a:latin typeface="+mn-lt"/>
                <a:ea typeface="+mn-ea"/>
                <a:cs typeface="+mn-cs"/>
              </a:rPr>
              <a:t>adottare </a:t>
            </a:r>
            <a:r>
              <a:rPr lang="nb-NO" sz="1200" b="0" i="0" u="none" strike="noStrike" kern="1200" dirty="0" err="1">
                <a:solidFill>
                  <a:schemeClr val="tx1"/>
                </a:solidFill>
                <a:effectLst/>
                <a:latin typeface="+mn-lt"/>
                <a:ea typeface="+mn-ea"/>
                <a:cs typeface="+mn-cs"/>
              </a:rPr>
              <a:t>misure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gestire </a:t>
            </a:r>
            <a:r>
              <a:rPr lang="nb-NO" sz="1200" b="0" i="0" u="none" strike="noStrike" kern="1200" dirty="0" err="1">
                <a:solidFill>
                  <a:schemeClr val="tx1"/>
                </a:solidFill>
                <a:effectLst/>
                <a:latin typeface="+mn-lt"/>
                <a:ea typeface="+mn-ea"/>
                <a:cs typeface="+mn-cs"/>
              </a:rPr>
              <a:t>efficacemente </a:t>
            </a:r>
            <a:r>
              <a:rPr lang="nb-NO" sz="1200" b="0" i="0" u="none" strike="noStrike" kern="1200" dirty="0" err="1">
                <a:solidFill>
                  <a:schemeClr val="tx1"/>
                </a:solidFill>
                <a:effectLst/>
                <a:latin typeface="+mn-lt"/>
                <a:ea typeface="+mn-ea"/>
                <a:cs typeface="+mn-cs"/>
              </a:rPr>
              <a:t>questa </a:t>
            </a:r>
            <a:r>
              <a:rPr lang="nb-NO" sz="1200" b="0" i="0" u="none" strike="noStrike" kern="1200" dirty="0" err="1">
                <a:solidFill>
                  <a:schemeClr val="tx1"/>
                </a:solidFill>
                <a:effectLst/>
                <a:latin typeface="+mn-lt"/>
                <a:ea typeface="+mn-ea"/>
                <a:cs typeface="+mn-cs"/>
              </a:rPr>
              <a:t>preziosa </a:t>
            </a:r>
            <a:r>
              <a:rPr lang="nb-NO" sz="1200" b="0" i="0" u="none" strike="noStrike" kern="1200" dirty="0" err="1">
                <a:solidFill>
                  <a:schemeClr val="tx1"/>
                </a:solidFill>
                <a:effectLst/>
                <a:latin typeface="+mn-lt"/>
                <a:ea typeface="+mn-ea"/>
                <a:cs typeface="+mn-cs"/>
              </a:rPr>
              <a:t>risorsa</a:t>
            </a:r>
            <a:r>
              <a:rPr lang="nb-NO" sz="1200" b="0" i="0" u="none" strike="noStrike" kern="1200" dirty="0">
                <a:solidFill>
                  <a:schemeClr val="tx1"/>
                </a:solidFill>
                <a:effectLst/>
                <a:latin typeface="+mn-lt"/>
                <a:ea typeface="+mn-ea"/>
                <a:cs typeface="+mn-cs"/>
              </a:rPr>
              <a:t>.</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813659"/>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Per gli sviluppatori di software, </a:t>
            </a:r>
            <a:r>
              <a:rPr lang="nb-NO" sz="1200" b="0" i="0" u="none" strike="noStrike" kern="1200" dirty="0" err="1">
                <a:solidFill>
                  <a:schemeClr val="tx1"/>
                </a:solidFill>
                <a:effectLst/>
                <a:latin typeface="+mn-lt"/>
                <a:ea typeface="+mn-ea"/>
                <a:cs typeface="+mn-cs"/>
              </a:rPr>
              <a:t>la </a:t>
            </a:r>
            <a:r>
              <a:rPr lang="nb-NO" sz="1200" b="0" i="0" u="none" strike="noStrike" kern="1200" dirty="0">
                <a:solidFill>
                  <a:schemeClr val="tx1"/>
                </a:solidFill>
                <a:effectLst/>
                <a:latin typeface="+mn-lt"/>
                <a:ea typeface="+mn-ea"/>
                <a:cs typeface="+mn-cs"/>
              </a:rPr>
              <a:t>revisione </a:t>
            </a:r>
            <a:r>
              <a:rPr lang="nb-NO" sz="1200" b="0" i="0" u="none" strike="noStrike" kern="1200" dirty="0" err="1">
                <a:solidFill>
                  <a:schemeClr val="tx1"/>
                </a:solidFill>
                <a:effectLst/>
                <a:latin typeface="+mn-lt"/>
                <a:ea typeface="+mn-ea"/>
                <a:cs typeface="+mn-cs"/>
              </a:rPr>
              <a:t>ha rivelato </a:t>
            </a:r>
            <a:r>
              <a:rPr lang="nb-NO" sz="1200" b="0" i="0" u="none" strike="noStrike" kern="1200" dirty="0" err="1">
                <a:solidFill>
                  <a:schemeClr val="tx1"/>
                </a:solidFill>
                <a:effectLst/>
                <a:latin typeface="+mn-lt"/>
                <a:ea typeface="+mn-ea"/>
                <a:cs typeface="+mn-cs"/>
              </a:rPr>
              <a:t>un </a:t>
            </a:r>
            <a:r>
              <a:rPr lang="nb-NO" sz="1200" b="0" i="0" u="none" strike="noStrike" kern="1200" dirty="0" err="1">
                <a:solidFill>
                  <a:schemeClr val="tx1"/>
                </a:solidFill>
                <a:effectLst/>
                <a:latin typeface="+mn-lt"/>
                <a:ea typeface="+mn-ea"/>
                <a:cs typeface="+mn-cs"/>
              </a:rPr>
              <a:t>problema </a:t>
            </a:r>
            <a:r>
              <a:rPr lang="nb-NO" sz="1200" b="0" i="0" u="none" strike="noStrike" kern="1200" dirty="0" err="1">
                <a:solidFill>
                  <a:schemeClr val="tx1"/>
                </a:solidFill>
                <a:effectLst/>
                <a:latin typeface="+mn-lt"/>
                <a:ea typeface="+mn-ea"/>
                <a:cs typeface="+mn-cs"/>
              </a:rPr>
              <a:t>simile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quello </a:t>
            </a:r>
            <a:r>
              <a:rPr lang="nb-NO" sz="1200" b="0" i="0" u="none" strike="noStrike" kern="1200" dirty="0" err="1">
                <a:solidFill>
                  <a:schemeClr val="tx1"/>
                </a:solidFill>
                <a:effectLst/>
                <a:latin typeface="+mn-lt"/>
                <a:ea typeface="+mn-ea"/>
                <a:cs typeface="+mn-cs"/>
              </a:rPr>
              <a:t>segnalato </a:t>
            </a:r>
            <a:r>
              <a:rPr lang="nb-NO" sz="1200" b="0" i="0" u="none" strike="noStrike" kern="1200" dirty="0" err="1">
                <a:solidFill>
                  <a:schemeClr val="tx1"/>
                </a:solidFill>
                <a:effectLst/>
                <a:latin typeface="+mn-lt"/>
                <a:ea typeface="+mn-ea"/>
                <a:cs typeface="+mn-cs"/>
              </a:rPr>
              <a:t>dalla </a:t>
            </a:r>
            <a:r>
              <a:rPr lang="nb-NO" sz="1200" b="0" i="0" u="none" strike="noStrike" kern="1200" dirty="0" err="1">
                <a:solidFill>
                  <a:schemeClr val="tx1"/>
                </a:solidFill>
                <a:effectLst/>
                <a:latin typeface="+mn-lt"/>
                <a:ea typeface="+mn-ea"/>
                <a:cs typeface="+mn-cs"/>
              </a:rPr>
              <a:t>nota </a:t>
            </a:r>
            <a:r>
              <a:rPr lang="nb-NO" sz="1200" b="0" i="0" u="none" strike="noStrike" kern="1200" dirty="0">
                <a:solidFill>
                  <a:schemeClr val="tx1"/>
                </a:solidFill>
                <a:effectLst/>
                <a:latin typeface="+mn-lt"/>
                <a:ea typeface="+mn-ea"/>
                <a:cs typeface="+mn-cs"/>
              </a:rPr>
              <a:t>saggista </a:t>
            </a:r>
            <a:r>
              <a:rPr lang="nb-NO" sz="1200" b="0" i="0" u="none" strike="noStrike" kern="1200" dirty="0" err="1">
                <a:solidFill>
                  <a:schemeClr val="tx1"/>
                </a:solidFill>
                <a:effectLst/>
                <a:latin typeface="+mn-lt"/>
                <a:ea typeface="+mn-ea"/>
                <a:cs typeface="+mn-cs"/>
              </a:rPr>
              <a:t>online </a:t>
            </a:r>
            <a:r>
              <a:rPr lang="nb-NO" sz="1200" b="0" i="0" u="none" strike="noStrike" kern="1200" dirty="0">
                <a:solidFill>
                  <a:schemeClr val="tx1"/>
                </a:solidFill>
                <a:effectLst/>
                <a:latin typeface="+mn-lt"/>
                <a:ea typeface="+mn-ea"/>
                <a:cs typeface="+mn-cs"/>
                <a:hlinkClick r:id="rId3"/>
              </a:rPr>
              <a:t>Norton (2014) </a:t>
            </a:r>
            <a:r>
              <a:rPr lang="nb-NO" sz="1200" b="0" i="0" u="none" strike="noStrike" kern="1200" dirty="0">
                <a:solidFill>
                  <a:schemeClr val="tx1"/>
                </a:solidFill>
                <a:effectLst/>
                <a:latin typeface="+mn-lt"/>
                <a:ea typeface="+mn-ea"/>
                <a:cs typeface="+mn-cs"/>
              </a:rPr>
              <a:t>nel suo </a:t>
            </a:r>
            <a:r>
              <a:rPr lang="nb-NO" sz="1200" b="0" i="0" u="none" strike="noStrike" kern="1200" dirty="0" err="1">
                <a:solidFill>
                  <a:schemeClr val="tx1"/>
                </a:solidFill>
                <a:effectLst/>
                <a:latin typeface="+mn-lt"/>
                <a:ea typeface="+mn-ea"/>
                <a:cs typeface="+mn-cs"/>
              </a:rPr>
              <a:t>articolo</a:t>
            </a:r>
            <a:r>
              <a:rPr lang="nb-NO" sz="1200" b="0" i="0" u="none" strike="noStrike" kern="1200" dirty="0">
                <a:solidFill>
                  <a:schemeClr val="tx1"/>
                </a:solidFill>
                <a:effectLst/>
                <a:latin typeface="+mn-lt"/>
                <a:ea typeface="+mn-ea"/>
                <a:cs typeface="+mn-cs"/>
              </a:rPr>
              <a:t> di opinione </a:t>
            </a:r>
            <a:r>
              <a:rPr lang="nb-NO" sz="1200" b="0" i="0" u="none" strike="noStrike" kern="1200" dirty="0" err="1">
                <a:solidFill>
                  <a:schemeClr val="tx1"/>
                </a:solidFill>
                <a:effectLst/>
                <a:latin typeface="+mn-lt"/>
                <a:ea typeface="+mn-ea"/>
                <a:cs typeface="+mn-cs"/>
              </a:rPr>
              <a:t>molto condiviso </a:t>
            </a:r>
            <a:r>
              <a:rPr lang="nb-NO" sz="1200" b="0" i="0" u="none" strike="noStrike" kern="1200" dirty="0">
                <a:solidFill>
                  <a:schemeClr val="tx1"/>
                </a:solidFill>
                <a:effectLst/>
                <a:latin typeface="+mn-lt"/>
                <a:ea typeface="+mn-ea"/>
                <a:cs typeface="+mn-cs"/>
              </a:rPr>
              <a:t>su The Message, </a:t>
            </a:r>
            <a:r>
              <a:rPr lang="nb-NO" sz="1200" b="0" i="0" u="none" strike="noStrike" kern="1200" dirty="0" err="1">
                <a:solidFill>
                  <a:schemeClr val="tx1"/>
                </a:solidFill>
                <a:effectLst/>
                <a:latin typeface="+mn-lt"/>
                <a:ea typeface="+mn-ea"/>
                <a:cs typeface="+mn-cs"/>
              </a:rPr>
              <a:t>secondo cui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Tutto </a:t>
            </a:r>
            <a:r>
              <a:rPr lang="nb-NO" sz="1200" b="0" i="0" u="none" strike="noStrike" kern="1200" dirty="0">
                <a:solidFill>
                  <a:schemeClr val="tx1"/>
                </a:solidFill>
                <a:effectLst/>
                <a:latin typeface="+mn-lt"/>
                <a:ea typeface="+mn-ea"/>
                <a:cs typeface="+mn-cs"/>
              </a:rPr>
              <a:t>è rotto". </a:t>
            </a:r>
            <a:r>
              <a:rPr lang="nb-NO" sz="1200" b="0" i="0" u="none" strike="noStrike" kern="1200" dirty="0" err="1">
                <a:solidFill>
                  <a:schemeClr val="tx1"/>
                </a:solidFill>
                <a:effectLst/>
                <a:latin typeface="+mn-lt"/>
                <a:ea typeface="+mn-ea"/>
                <a:cs typeface="+mn-cs"/>
              </a:rPr>
              <a:t>Ciò </a:t>
            </a:r>
            <a:r>
              <a:rPr lang="nb-NO" sz="1200" b="0" i="0" u="none" strike="noStrike" kern="1200" dirty="0" err="1">
                <a:solidFill>
                  <a:schemeClr val="tx1"/>
                </a:solidFill>
                <a:effectLst/>
                <a:latin typeface="+mn-lt"/>
                <a:ea typeface="+mn-ea"/>
                <a:cs typeface="+mn-cs"/>
              </a:rPr>
              <a:t>significa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è possibile </a:t>
            </a:r>
            <a:r>
              <a:rPr lang="nb-NO" sz="1200" b="0" i="0" u="none" strike="noStrike" kern="1200" dirty="0">
                <a:solidFill>
                  <a:schemeClr val="tx1"/>
                </a:solidFill>
                <a:effectLst/>
                <a:latin typeface="+mn-lt"/>
                <a:ea typeface="+mn-ea"/>
                <a:cs typeface="+mn-cs"/>
              </a:rPr>
              <a:t>adottare </a:t>
            </a:r>
            <a:r>
              <a:rPr lang="nb-NO" sz="1200" b="0" i="0" u="none" strike="noStrike" kern="1200" dirty="0" err="1">
                <a:solidFill>
                  <a:schemeClr val="tx1"/>
                </a:solidFill>
                <a:effectLst/>
                <a:latin typeface="+mn-lt"/>
                <a:ea typeface="+mn-ea"/>
                <a:cs typeface="+mn-cs"/>
              </a:rPr>
              <a:t>misure</a:t>
            </a:r>
            <a:r>
              <a:rPr lang="nb-NO" sz="1200" b="0" i="0" u="none" strike="noStrike" kern="1200" dirty="0">
                <a:solidFill>
                  <a:schemeClr val="tx1"/>
                </a:solidFill>
                <a:effectLst/>
                <a:latin typeface="+mn-lt"/>
                <a:ea typeface="+mn-ea"/>
                <a:cs typeface="+mn-cs"/>
              </a:rPr>
              <a:t> iniziali </a:t>
            </a:r>
            <a:r>
              <a:rPr lang="nb-NO" sz="1200" b="0" i="0" u="none" strike="noStrike" kern="1200" dirty="0" err="1">
                <a:solidFill>
                  <a:schemeClr val="tx1"/>
                </a:solidFill>
                <a:effectLst/>
                <a:latin typeface="+mn-lt"/>
                <a:ea typeface="+mn-ea"/>
                <a:cs typeface="+mn-cs"/>
              </a:rPr>
              <a:t>di</a:t>
            </a:r>
            <a:r>
              <a:rPr lang="nb-NO" sz="1200" b="0" i="0" u="none" strike="noStrike" kern="1200" dirty="0" err="1">
                <a:solidFill>
                  <a:schemeClr val="tx1"/>
                </a:solidFill>
                <a:effectLst/>
                <a:latin typeface="+mn-lt"/>
                <a:ea typeface="+mn-ea"/>
                <a:cs typeface="+mn-cs"/>
              </a:rPr>
              <a:t> grande impatto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consentire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agli sviluppatori</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produrre </a:t>
            </a:r>
            <a:r>
              <a:rPr lang="nb-NO" sz="1200" b="0" i="0" u="none" strike="noStrike" kern="1200" dirty="0" err="1">
                <a:solidFill>
                  <a:schemeClr val="tx1"/>
                </a:solidFill>
                <a:effectLst/>
                <a:latin typeface="+mn-lt"/>
                <a:ea typeface="+mn-ea"/>
                <a:cs typeface="+mn-cs"/>
              </a:rPr>
              <a:t>codice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sicuro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garantendo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le piattaforme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gli strumenti </a:t>
            </a:r>
            <a:r>
              <a:rPr lang="nb-NO" sz="1200" b="0" i="0" u="none" strike="noStrike" kern="1200" dirty="0">
                <a:solidFill>
                  <a:schemeClr val="tx1"/>
                </a:solidFill>
                <a:effectLst/>
                <a:latin typeface="+mn-lt"/>
                <a:ea typeface="+mn-ea"/>
                <a:cs typeface="+mn-cs"/>
              </a:rPr>
              <a:t>e le API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utilizzano </a:t>
            </a:r>
            <a:r>
              <a:rPr lang="nb-NO" sz="1200" b="0" i="0" u="none" strike="noStrike" kern="1200" dirty="0">
                <a:solidFill>
                  <a:schemeClr val="tx1"/>
                </a:solidFill>
                <a:effectLst/>
                <a:latin typeface="+mn-lt"/>
                <a:ea typeface="+mn-ea"/>
                <a:cs typeface="+mn-cs"/>
              </a:rPr>
              <a:t>abbiano </a:t>
            </a:r>
            <a:r>
              <a:rPr lang="nb-NO" sz="1200" b="0" i="0" u="none" strike="noStrike" kern="1200" dirty="0">
                <a:solidFill>
                  <a:schemeClr val="tx1"/>
                </a:solidFill>
                <a:effectLst/>
                <a:latin typeface="+mn-lt"/>
                <a:ea typeface="+mn-ea"/>
                <a:cs typeface="+mn-cs"/>
              </a:rPr>
              <a:t>impostazioni</a:t>
            </a:r>
            <a:r>
              <a:rPr lang="nb-NO" sz="1200" b="0" i="0" u="none" strike="noStrike" kern="1200" dirty="0" err="1">
                <a:solidFill>
                  <a:schemeClr val="tx1"/>
                </a:solidFill>
                <a:effectLst/>
                <a:latin typeface="+mn-lt"/>
                <a:ea typeface="+mn-ea"/>
                <a:cs typeface="+mn-cs"/>
              </a:rPr>
              <a:t> predefinite </a:t>
            </a:r>
            <a:r>
              <a:rPr lang="nb-NO" sz="1200" b="0" i="0" u="none" strike="noStrike" kern="1200" dirty="0" err="1">
                <a:solidFill>
                  <a:schemeClr val="tx1"/>
                </a:solidFill>
                <a:effectLst/>
                <a:latin typeface="+mn-lt"/>
                <a:ea typeface="+mn-ea"/>
                <a:cs typeface="+mn-cs"/>
              </a:rPr>
              <a:t>sicure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il</a:t>
            </a:r>
            <a:r>
              <a:rPr lang="nb-NO" sz="1200" b="0" i="0" u="none" strike="noStrike" kern="1200" dirty="0" err="1">
                <a:solidFill>
                  <a:schemeClr val="tx1"/>
                </a:solidFill>
                <a:effectLst/>
                <a:latin typeface="+mn-lt"/>
                <a:ea typeface="+mn-ea"/>
                <a:cs typeface="+mn-cs"/>
              </a:rPr>
              <a:t> codice </a:t>
            </a:r>
            <a:r>
              <a:rPr lang="nb-NO" sz="1200" b="0" i="0" u="none" strike="noStrike" kern="1200" dirty="0" err="1">
                <a:solidFill>
                  <a:schemeClr val="tx1"/>
                </a:solidFill>
                <a:effectLst/>
                <a:latin typeface="+mn-lt"/>
                <a:ea typeface="+mn-ea"/>
                <a:cs typeface="+mn-cs"/>
              </a:rPr>
              <a:t>copiato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frequentemente </a:t>
            </a:r>
            <a:r>
              <a:rPr lang="nb-NO" sz="1200" b="0" i="0" u="none" strike="noStrike" kern="1200" dirty="0">
                <a:solidFill>
                  <a:schemeClr val="tx1"/>
                </a:solidFill>
                <a:effectLst/>
                <a:latin typeface="+mn-lt"/>
                <a:ea typeface="+mn-ea"/>
                <a:cs typeface="+mn-cs"/>
              </a:rPr>
              <a:t>sia </a:t>
            </a:r>
            <a:r>
              <a:rPr lang="nb-NO" sz="1200" b="0" i="0" u="none" strike="noStrike" kern="1200" dirty="0" err="1">
                <a:solidFill>
                  <a:schemeClr val="tx1"/>
                </a:solidFill>
                <a:effectLst/>
                <a:latin typeface="+mn-lt"/>
                <a:ea typeface="+mn-ea"/>
                <a:cs typeface="+mn-cs"/>
              </a:rPr>
              <a:t>controllato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reso </a:t>
            </a:r>
            <a:r>
              <a:rPr lang="nb-NO" sz="1200" b="0" i="0" u="none" strike="noStrike" kern="1200" dirty="0">
                <a:solidFill>
                  <a:schemeClr val="tx1"/>
                </a:solidFill>
                <a:effectLst/>
                <a:latin typeface="+mn-lt"/>
                <a:ea typeface="+mn-ea"/>
                <a:cs typeface="+mn-cs"/>
              </a:rPr>
              <a:t>sicuro. L'ENISA </a:t>
            </a:r>
            <a:r>
              <a:rPr lang="nb-NO" sz="1200" b="0" i="0" u="none" strike="noStrike" kern="1200" dirty="0" err="1">
                <a:solidFill>
                  <a:schemeClr val="tx1"/>
                </a:solidFill>
                <a:effectLst/>
                <a:latin typeface="+mn-lt"/>
                <a:ea typeface="+mn-ea"/>
                <a:cs typeface="+mn-cs"/>
              </a:rPr>
              <a:t>ha </a:t>
            </a:r>
            <a:r>
              <a:rPr lang="nb-NO" sz="1200" b="0" i="0" u="none" strike="noStrike" kern="1200" dirty="0" err="1">
                <a:solidFill>
                  <a:schemeClr val="tx1"/>
                </a:solidFill>
                <a:effectLst/>
                <a:latin typeface="+mn-lt"/>
                <a:ea typeface="+mn-ea"/>
                <a:cs typeface="+mn-cs"/>
              </a:rPr>
              <a:t>inoltre </a:t>
            </a:r>
            <a:r>
              <a:rPr lang="nb-NO" sz="1200" b="0" i="0" u="none" strike="noStrike" kern="1200" dirty="0" err="1">
                <a:solidFill>
                  <a:schemeClr val="tx1"/>
                </a:solidFill>
                <a:effectLst/>
                <a:latin typeface="+mn-lt"/>
                <a:ea typeface="+mn-ea"/>
                <a:cs typeface="+mn-cs"/>
              </a:rPr>
              <a:t>sottolineato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rendere </a:t>
            </a:r>
            <a:r>
              <a:rPr lang="nb-NO" sz="1200" b="0" i="0" u="none" strike="noStrike" kern="1200" dirty="0" err="1">
                <a:solidFill>
                  <a:schemeClr val="tx1"/>
                </a:solidFill>
                <a:effectLst/>
                <a:latin typeface="+mn-lt"/>
                <a:ea typeface="+mn-ea"/>
                <a:cs typeface="+mn-cs"/>
              </a:rPr>
              <a:t>gli esperti </a:t>
            </a:r>
            <a:r>
              <a:rPr lang="nb-NO" sz="1200" b="0" i="0" u="none" strike="noStrike" kern="1200" dirty="0" err="1">
                <a:solidFill>
                  <a:schemeClr val="tx1"/>
                </a:solidFill>
                <a:effectLst/>
                <a:latin typeface="+mn-lt"/>
                <a:ea typeface="+mn-ea"/>
                <a:cs typeface="+mn-cs"/>
              </a:rPr>
              <a:t>di sicurezza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accessibili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disponibili </a:t>
            </a:r>
            <a:r>
              <a:rPr lang="nb-NO" sz="1200" b="0" i="0" u="none" strike="noStrike" kern="1200" dirty="0" err="1">
                <a:solidFill>
                  <a:schemeClr val="tx1"/>
                </a:solidFill>
                <a:effectLst/>
                <a:latin typeface="+mn-lt"/>
                <a:ea typeface="+mn-ea"/>
                <a:cs typeface="+mn-cs"/>
              </a:rPr>
              <a:t>può </a:t>
            </a:r>
            <a:r>
              <a:rPr lang="nb-NO" sz="1200" b="0" i="0" u="none" strike="noStrike" kern="1200" dirty="0">
                <a:solidFill>
                  <a:schemeClr val="tx1"/>
                </a:solidFill>
                <a:effectLst/>
                <a:latin typeface="+mn-lt"/>
                <a:ea typeface="+mn-ea"/>
                <a:cs typeface="+mn-cs"/>
              </a:rPr>
              <a:t>portare a </a:t>
            </a:r>
            <a:r>
              <a:rPr lang="nb-NO" sz="1200" b="0" i="0" u="none" strike="noStrike" kern="1200" dirty="0" err="1">
                <a:solidFill>
                  <a:schemeClr val="tx1"/>
                </a:solidFill>
                <a:effectLst/>
                <a:latin typeface="+mn-lt"/>
                <a:ea typeface="+mn-ea"/>
                <a:cs typeface="+mn-cs"/>
              </a:rPr>
              <a:t>un</a:t>
            </a:r>
            <a:r>
              <a:rPr lang="nb-NO" sz="1200" b="0" i="0" u="none" strike="noStrike" kern="1200" dirty="0">
                <a:solidFill>
                  <a:schemeClr val="tx1"/>
                </a:solidFill>
                <a:effectLst/>
                <a:latin typeface="+mn-lt"/>
                <a:ea typeface="+mn-ea"/>
                <a:cs typeface="+mn-cs"/>
              </a:rPr>
              <a:t> maggiore </a:t>
            </a:r>
            <a:r>
              <a:rPr lang="nb-NO" sz="1200" b="0" i="0" u="none" strike="noStrike" kern="1200" dirty="0" err="1">
                <a:solidFill>
                  <a:schemeClr val="tx1"/>
                </a:solidFill>
                <a:effectLst/>
                <a:latin typeface="+mn-lt"/>
                <a:ea typeface="+mn-ea"/>
                <a:cs typeface="+mn-cs"/>
              </a:rPr>
              <a:t>coinvolgimento</a:t>
            </a:r>
            <a:r>
              <a:rPr lang="nb-NO" sz="1200" b="0" i="0" u="none" strike="noStrike" kern="1200" dirty="0">
                <a:solidFill>
                  <a:schemeClr val="tx1"/>
                </a:solidFill>
                <a:effectLst/>
                <a:latin typeface="+mn-lt"/>
                <a:ea typeface="+mn-ea"/>
                <a:cs typeface="+mn-cs"/>
              </a:rPr>
              <a:t>, e </a:t>
            </a:r>
            <a:r>
              <a:rPr lang="nb-NO" sz="1200" b="0" i="0" u="none" strike="noStrike" kern="1200" dirty="0" err="1">
                <a:solidFill>
                  <a:schemeClr val="tx1"/>
                </a:solidFill>
                <a:effectLst/>
                <a:latin typeface="+mn-lt"/>
                <a:ea typeface="+mn-ea"/>
                <a:cs typeface="+mn-cs"/>
              </a:rPr>
              <a:t>soprattutto </a:t>
            </a:r>
            <a:r>
              <a:rPr lang="nb-NO" sz="1200" b="0" i="0" u="none" strike="noStrike" kern="1200" dirty="0" err="1">
                <a:solidFill>
                  <a:schemeClr val="tx1"/>
                </a:solidFill>
                <a:effectLst/>
                <a:latin typeface="+mn-lt"/>
                <a:ea typeface="+mn-ea"/>
                <a:cs typeface="+mn-cs"/>
              </a:rPr>
              <a:t>più tempestivo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tra </a:t>
            </a:r>
            <a:r>
              <a:rPr lang="nb-NO" sz="1200" b="0" i="0" u="none" strike="noStrike" kern="1200" dirty="0">
                <a:solidFill>
                  <a:schemeClr val="tx1"/>
                </a:solidFill>
                <a:effectLst/>
                <a:latin typeface="+mn-lt"/>
                <a:ea typeface="+mn-ea"/>
                <a:cs typeface="+mn-cs"/>
              </a:rPr>
              <a:t>il personale e gli addetti</a:t>
            </a:r>
            <a:r>
              <a:rPr lang="nb-NO" sz="1200" b="0" i="0" u="none" strike="noStrike" kern="1200" dirty="0" err="1">
                <a:solidFill>
                  <a:schemeClr val="tx1"/>
                </a:solidFill>
                <a:effectLst/>
                <a:latin typeface="+mn-lt"/>
                <a:ea typeface="+mn-ea"/>
                <a:cs typeface="+mn-cs"/>
              </a:rPr>
              <a:t> alla sicurezza</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Ribadendo </a:t>
            </a:r>
            <a:r>
              <a:rPr lang="nb-NO" sz="1200" b="0" i="0" u="none" strike="noStrike" kern="1200" dirty="0" err="1">
                <a:solidFill>
                  <a:schemeClr val="tx1"/>
                </a:solidFill>
                <a:effectLst/>
                <a:latin typeface="+mn-lt"/>
                <a:ea typeface="+mn-ea"/>
                <a:cs typeface="+mn-cs"/>
              </a:rPr>
              <a:t>quanto </a:t>
            </a:r>
            <a:r>
              <a:rPr lang="nb-NO" sz="1200" b="0" i="0" u="none" strike="noStrike" kern="1200" dirty="0" err="1">
                <a:solidFill>
                  <a:schemeClr val="tx1"/>
                </a:solidFill>
                <a:effectLst/>
                <a:latin typeface="+mn-lt"/>
                <a:ea typeface="+mn-ea"/>
                <a:cs typeface="+mn-cs"/>
              </a:rPr>
              <a:t>affermato da</a:t>
            </a:r>
            <a:r>
              <a:rPr lang="nb-NO" sz="1200" b="0" i="0" u="none" strike="noStrike" kern="1200" dirty="0" err="1">
                <a:solidFill>
                  <a:schemeClr val="tx1"/>
                </a:solidFill>
                <a:effectLst/>
                <a:latin typeface="+mn-lt"/>
                <a:ea typeface="+mn-ea"/>
                <a:cs typeface="+mn-cs"/>
              </a:rPr>
              <a:t> Ric </a:t>
            </a:r>
            <a:r>
              <a:rPr lang="nb-NO" sz="1200" b="0" i="0" u="none" strike="noStrike" kern="1200" dirty="0" err="1">
                <a:solidFill>
                  <a:schemeClr val="tx1"/>
                </a:solidFill>
                <a:effectLst/>
                <a:latin typeface="+mn-lt"/>
                <a:ea typeface="+mn-ea"/>
                <a:cs typeface="+mn-cs"/>
              </a:rPr>
              <a:t>riguardo </a:t>
            </a:r>
            <a:r>
              <a:rPr lang="nb-NO" sz="1200" b="0" i="0" u="none" strike="noStrike" kern="1200" dirty="0">
                <a:solidFill>
                  <a:schemeClr val="tx1"/>
                </a:solidFill>
                <a:effectLst/>
                <a:latin typeface="+mn-lt"/>
                <a:ea typeface="+mn-ea"/>
                <a:cs typeface="+mn-cs"/>
              </a:rPr>
              <a:t>al raggiungimento </a:t>
            </a:r>
            <a:r>
              <a:rPr lang="nb-NO" sz="1200" b="0" i="0" u="none" strike="noStrike" kern="1200" dirty="0" err="1">
                <a:solidFill>
                  <a:schemeClr val="tx1"/>
                </a:solidFill>
                <a:effectLst/>
                <a:latin typeface="+mn-lt"/>
                <a:ea typeface="+mn-ea"/>
                <a:cs typeface="+mn-cs"/>
              </a:rPr>
              <a:t>dell'equilibrio </a:t>
            </a:r>
            <a:r>
              <a:rPr lang="nb-NO" sz="1200" b="0" i="0" u="none" strike="noStrike" kern="1200" dirty="0">
                <a:solidFill>
                  <a:schemeClr val="tx1"/>
                </a:solidFill>
                <a:effectLst/>
                <a:latin typeface="+mn-lt"/>
                <a:ea typeface="+mn-ea"/>
                <a:cs typeface="+mn-cs"/>
              </a:rPr>
              <a:t>in </a:t>
            </a:r>
            <a:r>
              <a:rPr lang="nb-NO" sz="1200" b="0" i="0" u="none" strike="noStrike" kern="1200" dirty="0" err="1">
                <a:solidFill>
                  <a:schemeClr val="tx1"/>
                </a:solidFill>
                <a:effectLst/>
                <a:latin typeface="+mn-lt"/>
                <a:ea typeface="+mn-ea"/>
                <a:cs typeface="+mn-cs"/>
              </a:rPr>
              <a:t>un'organizzazione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coloro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gestiscono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istruiscono</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0" u="none" strike="noStrike" kern="1200" dirty="0">
                <a:solidFill>
                  <a:schemeClr val="tx1"/>
                </a:solidFill>
                <a:effectLst/>
                <a:latin typeface="+mn-lt"/>
                <a:ea typeface="+mn-ea"/>
                <a:cs typeface="+mn-cs"/>
              </a:rPr>
              <a:t>È necessario assicurarsi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i problemi </a:t>
            </a:r>
            <a:r>
              <a:rPr lang="nb-NO" sz="1200" b="0" i="0" u="none" strike="noStrike" kern="1200" dirty="0" err="1">
                <a:solidFill>
                  <a:schemeClr val="tx1"/>
                </a:solidFill>
                <a:effectLst/>
                <a:latin typeface="+mn-lt"/>
                <a:ea typeface="+mn-ea"/>
                <a:cs typeface="+mn-cs"/>
              </a:rPr>
              <a:t>relativi alla </a:t>
            </a:r>
            <a:r>
              <a:rPr lang="nb-NO" sz="1200" b="0" i="0" u="none" strike="noStrike" kern="1200" dirty="0" err="1">
                <a:solidFill>
                  <a:schemeClr val="tx1"/>
                </a:solidFill>
                <a:effectLst/>
                <a:latin typeface="+mn-lt"/>
                <a:ea typeface="+mn-ea"/>
                <a:cs typeface="+mn-cs"/>
              </a:rPr>
              <a:t>sicurezza </a:t>
            </a:r>
            <a:r>
              <a:rPr lang="nb-NO" sz="1200" b="0" i="0" u="none" strike="noStrike" kern="1200" dirty="0">
                <a:solidFill>
                  <a:schemeClr val="tx1"/>
                </a:solidFill>
                <a:effectLst/>
                <a:latin typeface="+mn-lt"/>
                <a:ea typeface="+mn-ea"/>
                <a:cs typeface="+mn-cs"/>
              </a:rPr>
              <a:t>vengano segnalati </a:t>
            </a:r>
            <a:r>
              <a:rPr lang="nb-NO" sz="1200" b="0" i="0" u="none" strike="noStrike" kern="1200" dirty="0" err="1">
                <a:solidFill>
                  <a:schemeClr val="tx1"/>
                </a:solidFill>
                <a:effectLst/>
                <a:latin typeface="+mn-lt"/>
                <a:ea typeface="+mn-ea"/>
                <a:cs typeface="+mn-cs"/>
              </a:rPr>
              <a:t>al </a:t>
            </a:r>
            <a:r>
              <a:rPr lang="nb-NO" sz="1200" b="0" i="0" u="none" strike="noStrike" kern="1200" dirty="0">
                <a:solidFill>
                  <a:schemeClr val="tx1"/>
                </a:solidFill>
                <a:effectLst/>
                <a:latin typeface="+mn-lt"/>
                <a:ea typeface="+mn-ea"/>
                <a:cs typeface="+mn-cs"/>
              </a:rPr>
              <a:t>giusto </a:t>
            </a:r>
            <a:r>
              <a:rPr lang="nb-NO" sz="1200" b="0" i="0" u="none" strike="noStrike" kern="1200" dirty="0">
                <a:solidFill>
                  <a:schemeClr val="tx1"/>
                </a:solidFill>
                <a:effectLst/>
                <a:latin typeface="+mn-lt"/>
                <a:ea typeface="+mn-ea"/>
                <a:cs typeface="+mn-cs"/>
              </a:rPr>
              <a:t>servizio di assistenza, </a:t>
            </a:r>
            <a:r>
              <a:rPr lang="nb-NO" sz="1200" b="0" i="0" u="none" strike="noStrike" kern="1200" dirty="0" err="1">
                <a:solidFill>
                  <a:schemeClr val="tx1"/>
                </a:solidFill>
                <a:effectLst/>
                <a:latin typeface="+mn-lt"/>
                <a:ea typeface="+mn-ea"/>
                <a:cs typeface="+mn-cs"/>
              </a:rPr>
              <a:t>composto </a:t>
            </a:r>
            <a:r>
              <a:rPr lang="nb-NO" sz="1200" b="0" i="0" u="none" strike="noStrike" kern="1200" dirty="0" err="1">
                <a:solidFill>
                  <a:schemeClr val="tx1"/>
                </a:solidFill>
                <a:effectLst/>
                <a:latin typeface="+mn-lt"/>
                <a:ea typeface="+mn-ea"/>
                <a:cs typeface="+mn-cs"/>
              </a:rPr>
              <a:t>da </a:t>
            </a:r>
            <a:r>
              <a:rPr lang="nb-NO" sz="1200" b="0" i="0" u="none" strike="noStrike" kern="1200" dirty="0" err="1">
                <a:solidFill>
                  <a:schemeClr val="tx1"/>
                </a:solidFill>
                <a:effectLst/>
                <a:latin typeface="+mn-lt"/>
                <a:ea typeface="+mn-ea"/>
                <a:cs typeface="+mn-cs"/>
              </a:rPr>
              <a:t>persone </a:t>
            </a:r>
            <a:r>
              <a:rPr lang="nb-NO" sz="1200" b="0" i="0" u="none" strike="noStrike" kern="1200" dirty="0">
                <a:solidFill>
                  <a:schemeClr val="tx1"/>
                </a:solidFill>
                <a:effectLst/>
                <a:latin typeface="+mn-lt"/>
                <a:ea typeface="+mn-ea"/>
                <a:cs typeface="+mn-cs"/>
              </a:rPr>
              <a:t>con </a:t>
            </a:r>
            <a:r>
              <a:rPr lang="nb-NO" sz="1200" b="0" i="0" u="none" strike="noStrike" kern="1200" dirty="0" err="1">
                <a:solidFill>
                  <a:schemeClr val="tx1"/>
                </a:solidFill>
                <a:effectLst/>
                <a:latin typeface="+mn-lt"/>
                <a:ea typeface="+mn-ea"/>
                <a:cs typeface="+mn-cs"/>
              </a:rPr>
              <a:t>le </a:t>
            </a:r>
            <a:r>
              <a:rPr lang="nb-NO" sz="1200" b="0" i="0" u="none" strike="noStrike" kern="1200" dirty="0">
                <a:solidFill>
                  <a:schemeClr val="tx1"/>
                </a:solidFill>
                <a:effectLst/>
                <a:latin typeface="+mn-lt"/>
                <a:ea typeface="+mn-ea"/>
                <a:cs typeface="+mn-cs"/>
              </a:rPr>
              <a:t>competenze adeguate. </a:t>
            </a:r>
            <a:r>
              <a:rPr lang="nb-NO" sz="1200" b="0" i="0" u="none" strike="noStrike" kern="1200" dirty="0">
                <a:solidFill>
                  <a:schemeClr val="tx1"/>
                </a:solidFill>
                <a:effectLst/>
                <a:latin typeface="+mn-lt"/>
                <a:ea typeface="+mn-ea"/>
                <a:cs typeface="+mn-cs"/>
              </a:rPr>
              <a:t>È necessario definire </a:t>
            </a:r>
            <a:r>
              <a:rPr lang="nb-NO" sz="1200" b="0" i="0" u="none" strike="noStrike" kern="1200" dirty="0" err="1">
                <a:solidFill>
                  <a:schemeClr val="tx1"/>
                </a:solidFill>
                <a:effectLst/>
                <a:latin typeface="+mn-lt"/>
                <a:ea typeface="+mn-ea"/>
                <a:cs typeface="+mn-cs"/>
              </a:rPr>
              <a:t>ruoli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responsabilità </a:t>
            </a:r>
            <a:r>
              <a:rPr lang="nb-NO" sz="1200" b="0" i="0" u="none" strike="noStrike" kern="1200" dirty="0" err="1">
                <a:solidFill>
                  <a:schemeClr val="tx1"/>
                </a:solidFill>
                <a:effectLst/>
                <a:latin typeface="+mn-lt"/>
                <a:ea typeface="+mn-ea"/>
                <a:cs typeface="+mn-cs"/>
              </a:rPr>
              <a:t>chiari </a:t>
            </a:r>
            <a:r>
              <a:rPr lang="nb-NO" sz="1200" b="0" i="0" u="none" strike="noStrike" kern="1200" dirty="0" err="1">
                <a:solidFill>
                  <a:schemeClr val="tx1"/>
                </a:solidFill>
                <a:effectLst/>
                <a:latin typeface="+mn-lt"/>
                <a:ea typeface="+mn-ea"/>
                <a:cs typeface="+mn-cs"/>
              </a:rPr>
              <a:t>in base </a:t>
            </a:r>
            <a:r>
              <a:rPr lang="nb-NO" sz="1200" b="0" i="0" u="none" strike="noStrike" kern="1200" dirty="0">
                <a:solidFill>
                  <a:schemeClr val="tx1"/>
                </a:solidFill>
                <a:effectLst/>
                <a:latin typeface="+mn-lt"/>
                <a:ea typeface="+mn-ea"/>
                <a:cs typeface="+mn-cs"/>
              </a:rPr>
              <a:t>alle competenze. Tutto il personale, non solo </a:t>
            </a:r>
            <a:r>
              <a:rPr lang="nb-NO" sz="1200" b="0" i="0" u="none" strike="noStrike" kern="1200" dirty="0" err="1">
                <a:solidFill>
                  <a:schemeClr val="tx1"/>
                </a:solidFill>
                <a:effectLst/>
                <a:latin typeface="+mn-lt"/>
                <a:ea typeface="+mn-ea"/>
                <a:cs typeface="+mn-cs"/>
              </a:rPr>
              <a:t>gli sviluppatori </a:t>
            </a:r>
            <a:r>
              <a:rPr lang="nb-NO" sz="1200" b="0" i="0" u="none" strike="noStrike" kern="1200" dirty="0">
                <a:solidFill>
                  <a:schemeClr val="tx1"/>
                </a:solidFill>
                <a:effectLst/>
                <a:latin typeface="+mn-lt"/>
                <a:ea typeface="+mn-ea"/>
                <a:cs typeface="+mn-cs"/>
              </a:rPr>
              <a:t>o </a:t>
            </a:r>
            <a:r>
              <a:rPr lang="nb-NO" sz="1200" b="0" i="0" u="none" strike="noStrike" kern="1200" dirty="0" err="1">
                <a:solidFill>
                  <a:schemeClr val="tx1"/>
                </a:solidFill>
                <a:effectLst/>
                <a:latin typeface="+mn-lt"/>
                <a:ea typeface="+mn-ea"/>
                <a:cs typeface="+mn-cs"/>
              </a:rPr>
              <a:t>gli specialisti </a:t>
            </a:r>
            <a:r>
              <a:rPr lang="nb-NO" sz="1200" b="0" i="0" u="none" strike="noStrike" kern="1200" dirty="0" err="1">
                <a:solidFill>
                  <a:schemeClr val="tx1"/>
                </a:solidFill>
                <a:effectLst/>
                <a:latin typeface="+mn-lt"/>
                <a:ea typeface="+mn-ea"/>
                <a:cs typeface="+mn-cs"/>
              </a:rPr>
              <a:t>della sicurezza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ha bisogno di </a:t>
            </a:r>
            <a:r>
              <a:rPr lang="nb-NO" sz="1200" b="0" i="0" u="none" strike="noStrike" kern="1200" dirty="0">
                <a:solidFill>
                  <a:schemeClr val="tx1"/>
                </a:solidFill>
                <a:effectLst/>
                <a:latin typeface="+mn-lt"/>
                <a:ea typeface="+mn-ea"/>
                <a:cs typeface="+mn-cs"/>
              </a:rPr>
              <a:t>tempo per </a:t>
            </a:r>
            <a:r>
              <a:rPr lang="nb-NO" sz="1200" b="0" i="0" u="none" strike="noStrike" kern="1200" dirty="0" err="1">
                <a:solidFill>
                  <a:schemeClr val="tx1"/>
                </a:solidFill>
                <a:effectLst/>
                <a:latin typeface="+mn-lt"/>
                <a:ea typeface="+mn-ea"/>
                <a:cs typeface="+mn-cs"/>
              </a:rPr>
              <a:t>tenersi </a:t>
            </a:r>
            <a:r>
              <a:rPr lang="nb-NO" sz="1200" b="0" i="0" u="none" strike="noStrike" kern="1200" dirty="0">
                <a:solidFill>
                  <a:schemeClr val="tx1"/>
                </a:solidFill>
                <a:effectLst/>
                <a:latin typeface="+mn-lt"/>
                <a:ea typeface="+mn-ea"/>
                <a:cs typeface="+mn-cs"/>
              </a:rPr>
              <a:t>aggiornato </a:t>
            </a:r>
            <a:r>
              <a:rPr lang="nb-NO" sz="1200" b="0" i="0" u="none" strike="noStrike" kern="1200" dirty="0" err="1">
                <a:solidFill>
                  <a:schemeClr val="tx1"/>
                </a:solidFill>
                <a:effectLst/>
                <a:latin typeface="+mn-lt"/>
                <a:ea typeface="+mn-ea"/>
                <a:cs typeface="+mn-cs"/>
              </a:rPr>
              <a:t>sulle </a:t>
            </a:r>
            <a:r>
              <a:rPr lang="nb-NO" sz="1200" b="0" i="0" u="none" strike="noStrike" kern="1200" dirty="0" err="1">
                <a:solidFill>
                  <a:schemeClr val="tx1"/>
                </a:solidFill>
                <a:effectLst/>
                <a:latin typeface="+mn-lt"/>
                <a:ea typeface="+mn-ea"/>
                <a:cs typeface="+mn-cs"/>
              </a:rPr>
              <a:t>minacce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aggiornare </a:t>
            </a:r>
            <a:r>
              <a:rPr lang="nb-NO" sz="1200" b="0" i="0" u="none" strike="noStrike" kern="1200" dirty="0">
                <a:solidFill>
                  <a:schemeClr val="tx1"/>
                </a:solidFill>
                <a:effectLst/>
                <a:latin typeface="+mn-lt"/>
                <a:ea typeface="+mn-ea"/>
                <a:cs typeface="+mn-cs"/>
              </a:rPr>
              <a:t>le</a:t>
            </a:r>
            <a:r>
              <a:rPr lang="nb-NO" sz="1200" b="0" i="0" u="none" strike="noStrike" kern="1200" dirty="0" err="1">
                <a:solidFill>
                  <a:schemeClr val="tx1"/>
                </a:solidFill>
                <a:effectLst/>
                <a:latin typeface="+mn-lt"/>
                <a:ea typeface="+mn-ea"/>
                <a:cs typeface="+mn-cs"/>
              </a:rPr>
              <a:t> proprie </a:t>
            </a:r>
            <a:r>
              <a:rPr lang="nb-NO" sz="1200" b="0" i="0" u="none" strike="noStrike" kern="1200" dirty="0">
                <a:solidFill>
                  <a:schemeClr val="tx1"/>
                </a:solidFill>
                <a:effectLst/>
                <a:latin typeface="+mn-lt"/>
                <a:ea typeface="+mn-ea"/>
                <a:cs typeface="+mn-cs"/>
              </a:rPr>
              <a:t>competenze. In questo modo </a:t>
            </a:r>
            <a:r>
              <a:rPr lang="nb-NO" sz="1200" b="0" i="0" u="none" strike="noStrike" kern="1200" dirty="0" err="1">
                <a:solidFill>
                  <a:schemeClr val="tx1"/>
                </a:solidFill>
                <a:effectLst/>
                <a:latin typeface="+mn-lt"/>
                <a:ea typeface="+mn-ea"/>
                <a:cs typeface="+mn-cs"/>
              </a:rPr>
              <a:t>sarà in grado di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parlare </a:t>
            </a:r>
            <a:r>
              <a:rPr lang="nb-NO" sz="1200" b="0" i="0" u="none" strike="noStrike" kern="1200" dirty="0" err="1">
                <a:solidFill>
                  <a:schemeClr val="tx1"/>
                </a:solidFill>
                <a:effectLst/>
                <a:latin typeface="+mn-lt"/>
                <a:ea typeface="+mn-ea"/>
                <a:cs typeface="+mn-cs"/>
              </a:rPr>
              <a:t>la </a:t>
            </a:r>
            <a:r>
              <a:rPr lang="nb-NO" sz="1200" b="0" i="0" u="none" strike="noStrike" kern="1200" dirty="0" err="1">
                <a:solidFill>
                  <a:schemeClr val="tx1"/>
                </a:solidFill>
                <a:effectLst/>
                <a:latin typeface="+mn-lt"/>
                <a:ea typeface="+mn-ea"/>
                <a:cs typeface="+mn-cs"/>
              </a:rPr>
              <a:t>stessa </a:t>
            </a:r>
            <a:r>
              <a:rPr lang="nb-NO" sz="1200" b="0" i="0" u="none" strike="noStrike" kern="1200" dirty="0">
                <a:solidFill>
                  <a:schemeClr val="tx1"/>
                </a:solidFill>
                <a:effectLst/>
                <a:latin typeface="+mn-lt"/>
                <a:ea typeface="+mn-ea"/>
                <a:cs typeface="+mn-cs"/>
              </a:rPr>
              <a:t>lingua" e non sarà </a:t>
            </a:r>
            <a:r>
              <a:rPr lang="nb-NO" sz="1200" b="0" i="0" u="none" strike="noStrike" kern="1200" dirty="0" err="1">
                <a:solidFill>
                  <a:schemeClr val="tx1"/>
                </a:solidFill>
                <a:effectLst/>
                <a:latin typeface="+mn-lt"/>
                <a:ea typeface="+mn-ea"/>
                <a:cs typeface="+mn-cs"/>
              </a:rPr>
              <a:t>demotivato </a:t>
            </a:r>
            <a:r>
              <a:rPr lang="nb-NO" sz="1200" b="0" i="0" u="none" strike="noStrike" kern="1200" dirty="0" err="1">
                <a:solidFill>
                  <a:schemeClr val="tx1"/>
                </a:solidFill>
                <a:effectLst/>
                <a:latin typeface="+mn-lt"/>
                <a:ea typeface="+mn-ea"/>
                <a:cs typeface="+mn-cs"/>
              </a:rPr>
              <a:t>dall'elitismo informatico</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Infine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l'aspetto </a:t>
            </a:r>
            <a:r>
              <a:rPr lang="nb-NO" sz="1200" b="0" i="0" u="none" strike="noStrike" kern="1200" dirty="0" err="1">
                <a:solidFill>
                  <a:schemeClr val="tx1"/>
                </a:solidFill>
                <a:effectLst/>
                <a:latin typeface="+mn-lt"/>
                <a:ea typeface="+mn-ea"/>
                <a:cs typeface="+mn-cs"/>
              </a:rPr>
              <a:t>fondamentale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conquistare </a:t>
            </a:r>
            <a:r>
              <a:rPr lang="nb-NO" sz="1200" b="0" i="0" u="none" strike="noStrike" kern="1200" dirty="0" err="1">
                <a:solidFill>
                  <a:schemeClr val="tx1"/>
                </a:solidFill>
                <a:effectLst/>
                <a:latin typeface="+mn-lt"/>
                <a:ea typeface="+mn-ea"/>
                <a:cs typeface="+mn-cs"/>
              </a:rPr>
              <a:t>il </a:t>
            </a:r>
            <a:r>
              <a:rPr lang="nb-NO" sz="1200" b="0" i="0" u="none" strike="noStrike" kern="1200" dirty="0">
                <a:solidFill>
                  <a:schemeClr val="tx1"/>
                </a:solidFill>
                <a:effectLst/>
                <a:latin typeface="+mn-lt"/>
                <a:ea typeface="+mn-ea"/>
                <a:cs typeface="+mn-cs"/>
              </a:rPr>
              <a:t>resto, </a:t>
            </a:r>
            <a:r>
              <a:rPr lang="nb-NO" sz="1200" b="0" i="0" u="none" strike="noStrike" kern="1200" dirty="0" err="1">
                <a:solidFill>
                  <a:schemeClr val="tx1"/>
                </a:solidFill>
                <a:effectLst/>
                <a:latin typeface="+mn-lt"/>
                <a:ea typeface="+mn-ea"/>
                <a:cs typeface="+mn-cs"/>
              </a:rPr>
              <a:t>ovvero </a:t>
            </a:r>
            <a:r>
              <a:rPr lang="nb-NO" sz="1200" b="0" i="0" u="none" strike="noStrike" kern="1200" dirty="0">
                <a:solidFill>
                  <a:schemeClr val="tx1"/>
                </a:solidFill>
                <a:effectLst/>
                <a:latin typeface="+mn-lt"/>
                <a:ea typeface="+mn-ea"/>
                <a:cs typeface="+mn-cs"/>
              </a:rPr>
              <a:t>tutte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altre </a:t>
            </a:r>
            <a:r>
              <a:rPr lang="nb-NO" sz="1200" b="0" i="0" u="none" strike="noStrike" kern="1200" dirty="0" err="1">
                <a:solidFill>
                  <a:schemeClr val="tx1"/>
                </a:solidFill>
                <a:effectLst/>
                <a:latin typeface="+mn-lt"/>
                <a:ea typeface="+mn-ea"/>
                <a:cs typeface="+mn-cs"/>
              </a:rPr>
              <a:t>persone </a:t>
            </a:r>
            <a:r>
              <a:rPr lang="nb-NO" sz="1200" b="0" i="0" u="none" strike="noStrike" kern="1200" dirty="0" err="1">
                <a:solidFill>
                  <a:schemeClr val="tx1"/>
                </a:solidFill>
                <a:effectLst/>
                <a:latin typeface="+mn-lt"/>
                <a:ea typeface="+mn-ea"/>
                <a:cs typeface="+mn-cs"/>
              </a:rPr>
              <a:t>essenziali </a:t>
            </a:r>
            <a:r>
              <a:rPr lang="nb-NO" sz="1200" b="0" i="0" u="none" strike="noStrike" kern="1200" dirty="0">
                <a:solidFill>
                  <a:schemeClr val="tx1"/>
                </a:solidFill>
                <a:effectLst/>
                <a:latin typeface="+mn-lt"/>
                <a:ea typeface="+mn-ea"/>
                <a:cs typeface="+mn-cs"/>
              </a:rPr>
              <a:t>nella </a:t>
            </a:r>
            <a:r>
              <a:rPr lang="nb-NO" sz="1200" b="0" i="0" u="none" strike="noStrike" kern="1200" dirty="0" err="1">
                <a:solidFill>
                  <a:schemeClr val="tx1"/>
                </a:solidFill>
                <a:effectLst/>
                <a:latin typeface="+mn-lt"/>
                <a:ea typeface="+mn-ea"/>
                <a:cs typeface="+mn-cs"/>
              </a:rPr>
              <a:t>vostra </a:t>
            </a:r>
            <a:r>
              <a:rPr lang="nb-NO" sz="1200" b="0" i="0" u="none" strike="noStrike" kern="1200" dirty="0" err="1">
                <a:solidFill>
                  <a:schemeClr val="tx1"/>
                </a:solidFill>
                <a:effectLst/>
                <a:latin typeface="+mn-lt"/>
                <a:ea typeface="+mn-ea"/>
                <a:cs typeface="+mn-cs"/>
              </a:rPr>
              <a:t>organizzazione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 personalizzazione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fondamentale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Non </a:t>
            </a:r>
            <a:r>
              <a:rPr lang="nb-NO" sz="1200" b="0" i="0" u="none" strike="noStrike" kern="1200" dirty="0" err="1">
                <a:solidFill>
                  <a:schemeClr val="tx1"/>
                </a:solidFill>
                <a:effectLst/>
                <a:latin typeface="+mn-lt"/>
                <a:ea typeface="+mn-ea"/>
                <a:cs typeface="+mn-cs"/>
              </a:rPr>
              <a:t>esiste </a:t>
            </a:r>
            <a:r>
              <a:rPr lang="nb-NO" sz="1200" b="0" i="0" u="none" strike="noStrike" kern="1200" dirty="0" err="1">
                <a:solidFill>
                  <a:schemeClr val="tx1"/>
                </a:solidFill>
                <a:effectLst/>
                <a:latin typeface="+mn-lt"/>
                <a:ea typeface="+mn-ea"/>
                <a:cs typeface="+mn-cs"/>
              </a:rPr>
              <a:t>una soluzione </a:t>
            </a:r>
            <a:r>
              <a:rPr lang="nb-NO" sz="1200" b="0" i="0" u="none" strike="noStrike" kern="1200" dirty="0" err="1">
                <a:solidFill>
                  <a:schemeClr val="tx1"/>
                </a:solidFill>
                <a:effectLst/>
                <a:latin typeface="+mn-lt"/>
                <a:ea typeface="+mn-ea"/>
                <a:cs typeface="+mn-cs"/>
              </a:rPr>
              <a:t>valida </a:t>
            </a:r>
            <a:r>
              <a:rPr lang="nb-NO" sz="1200" b="0" i="0" u="none" strike="noStrike" kern="1200" dirty="0">
                <a:solidFill>
                  <a:schemeClr val="tx1"/>
                </a:solidFill>
                <a:effectLst/>
                <a:latin typeface="+mn-lt"/>
                <a:ea typeface="+mn-ea"/>
                <a:cs typeface="+mn-cs"/>
              </a:rPr>
              <a:t>per tutti. Come </a:t>
            </a:r>
            <a:r>
              <a:rPr lang="nb-NO" sz="1200" b="0" i="0" u="none" strike="noStrike" kern="1200" dirty="0">
                <a:solidFill>
                  <a:schemeClr val="tx1"/>
                </a:solidFill>
                <a:effectLst/>
                <a:latin typeface="+mn-lt"/>
                <a:ea typeface="+mn-ea"/>
                <a:cs typeface="+mn-cs"/>
              </a:rPr>
              <a:t>abbiamo </a:t>
            </a:r>
            <a:r>
              <a:rPr lang="nb-NO" sz="1200" b="0" i="0" u="none" strike="noStrike" kern="1200" dirty="0" err="1">
                <a:solidFill>
                  <a:schemeClr val="tx1"/>
                </a:solidFill>
                <a:effectLst/>
                <a:latin typeface="+mn-lt"/>
                <a:ea typeface="+mn-ea"/>
                <a:cs typeface="+mn-cs"/>
              </a:rPr>
              <a:t>dimostrato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 persone </a:t>
            </a:r>
            <a:r>
              <a:rPr lang="nb-NO" sz="1200" b="0" i="0" u="none" strike="noStrike" kern="1200" dirty="0" err="1">
                <a:solidFill>
                  <a:schemeClr val="tx1"/>
                </a:solidFill>
                <a:effectLst/>
                <a:latin typeface="+mn-lt"/>
                <a:ea typeface="+mn-ea"/>
                <a:cs typeface="+mn-cs"/>
              </a:rPr>
              <a:t>hanno bisogno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sentirsi </a:t>
            </a:r>
            <a:r>
              <a:rPr lang="nb-NO" sz="1200" b="0" i="0" u="none" strike="noStrike" kern="1200" dirty="0" err="1">
                <a:solidFill>
                  <a:schemeClr val="tx1"/>
                </a:solidFill>
                <a:effectLst/>
                <a:latin typeface="+mn-lt"/>
                <a:ea typeface="+mn-ea"/>
                <a:cs typeface="+mn-cs"/>
              </a:rPr>
              <a:t>parte</a:t>
            </a:r>
            <a:r>
              <a:rPr lang="nb-NO" sz="1200" b="0" i="0" u="none" strike="noStrike" kern="1200" dirty="0">
                <a:solidFill>
                  <a:schemeClr val="tx1"/>
                </a:solidFill>
                <a:effectLst/>
                <a:latin typeface="+mn-lt"/>
                <a:ea typeface="+mn-ea"/>
                <a:cs typeface="+mn-cs"/>
              </a:rPr>
              <a:t> di </a:t>
            </a:r>
            <a:r>
              <a:rPr lang="nb-NO" sz="1200" b="0" i="0" u="none" strike="noStrike" kern="1200" dirty="0" err="1">
                <a:solidFill>
                  <a:schemeClr val="tx1"/>
                </a:solidFill>
                <a:effectLst/>
                <a:latin typeface="+mn-lt"/>
                <a:ea typeface="+mn-ea"/>
                <a:cs typeface="+mn-cs"/>
              </a:rPr>
              <a:t>qualcosa</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err="1">
                <a:solidFill>
                  <a:schemeClr val="tx1"/>
                </a:solidFill>
                <a:effectLst/>
                <a:latin typeface="+mn-lt"/>
                <a:ea typeface="+mn-ea"/>
                <a:cs typeface="+mn-cs"/>
              </a:rPr>
              <a:t>Il</a:t>
            </a:r>
            <a:r>
              <a:rPr lang="nb-NO" sz="1200" b="0" i="0" u="none" strike="noStrike" kern="1200" dirty="0">
                <a:solidFill>
                  <a:schemeClr val="tx1"/>
                </a:solidFill>
                <a:effectLst/>
                <a:latin typeface="+mn-lt"/>
                <a:ea typeface="+mn-ea"/>
                <a:cs typeface="+mn-cs"/>
              </a:rPr>
              <a:t> vostro </a:t>
            </a:r>
            <a:r>
              <a:rPr lang="nb-NO" sz="1200" b="0" i="0" u="none" strike="noStrike" kern="1200" dirty="0" err="1">
                <a:solidFill>
                  <a:schemeClr val="tx1"/>
                </a:solidFill>
                <a:effectLst/>
                <a:latin typeface="+mn-lt"/>
                <a:ea typeface="+mn-ea"/>
                <a:cs typeface="+mn-cs"/>
              </a:rPr>
              <a:t>avversario </a:t>
            </a:r>
            <a:r>
              <a:rPr lang="nb-NO" sz="1200" b="0" i="0" u="none" strike="noStrike" kern="1200" dirty="0">
                <a:solidFill>
                  <a:schemeClr val="tx1"/>
                </a:solidFill>
                <a:effectLst/>
                <a:latin typeface="+mn-lt"/>
                <a:ea typeface="+mn-ea"/>
                <a:cs typeface="+mn-cs"/>
              </a:rPr>
              <a:t>sta </a:t>
            </a:r>
            <a:r>
              <a:rPr lang="nb-NO" sz="1200" b="0" i="0" u="none" strike="noStrike" kern="1200" dirty="0" err="1">
                <a:solidFill>
                  <a:schemeClr val="tx1"/>
                </a:solidFill>
                <a:effectLst/>
                <a:latin typeface="+mn-lt"/>
                <a:ea typeface="+mn-ea"/>
                <a:cs typeface="+mn-cs"/>
              </a:rPr>
              <a:t>personalizzando </a:t>
            </a:r>
            <a:r>
              <a:rPr lang="nb-NO" sz="1200" b="0" i="0" u="none" strike="noStrike" kern="1200" dirty="0" err="1">
                <a:solidFill>
                  <a:schemeClr val="tx1"/>
                </a:solidFill>
                <a:effectLst/>
                <a:latin typeface="+mn-lt"/>
                <a:ea typeface="+mn-ea"/>
                <a:cs typeface="+mn-cs"/>
              </a:rPr>
              <a:t>i</a:t>
            </a:r>
            <a:r>
              <a:rPr lang="nb-NO" sz="1200" b="0" i="0" u="none" strike="noStrike" kern="1200" dirty="0" err="1">
                <a:solidFill>
                  <a:schemeClr val="tx1"/>
                </a:solidFill>
                <a:effectLst/>
                <a:latin typeface="+mn-lt"/>
                <a:ea typeface="+mn-ea"/>
                <a:cs typeface="+mn-cs"/>
              </a:rPr>
              <a:t> propri </a:t>
            </a:r>
            <a:r>
              <a:rPr lang="nb-NO" sz="1200" b="0" i="0" u="none" strike="noStrike" kern="1200" dirty="0" err="1">
                <a:solidFill>
                  <a:schemeClr val="tx1"/>
                </a:solidFill>
                <a:effectLst/>
                <a:latin typeface="+mn-lt"/>
                <a:ea typeface="+mn-ea"/>
                <a:cs typeface="+mn-cs"/>
              </a:rPr>
              <a:t>attacchi, </a:t>
            </a:r>
            <a:r>
              <a:rPr lang="nb-NO" sz="1200" b="0" i="0" u="none" strike="noStrike" kern="1200" dirty="0">
                <a:solidFill>
                  <a:schemeClr val="tx1"/>
                </a:solidFill>
                <a:effectLst/>
                <a:latin typeface="+mn-lt"/>
                <a:ea typeface="+mn-ea"/>
                <a:cs typeface="+mn-cs"/>
              </a:rPr>
              <a:t>quindi </a:t>
            </a:r>
            <a:r>
              <a:rPr lang="nb-NO" sz="1200" b="0" i="0" u="none" strike="noStrike" kern="1200" dirty="0" err="1">
                <a:solidFill>
                  <a:schemeClr val="tx1"/>
                </a:solidFill>
                <a:effectLst/>
                <a:latin typeface="+mn-lt"/>
                <a:ea typeface="+mn-ea"/>
                <a:cs typeface="+mn-cs"/>
              </a:rPr>
              <a:t>dovreste </a:t>
            </a:r>
            <a:r>
              <a:rPr lang="nb-NO" sz="1200" b="0" i="0" u="none" strike="noStrike" kern="1200" dirty="0" err="1">
                <a:solidFill>
                  <a:schemeClr val="tx1"/>
                </a:solidFill>
                <a:effectLst/>
                <a:latin typeface="+mn-lt"/>
                <a:ea typeface="+mn-ea"/>
                <a:cs typeface="+mn-cs"/>
              </a:rPr>
              <a:t>considerare </a:t>
            </a:r>
            <a:r>
              <a:rPr lang="nb-NO" sz="1200" b="0" i="0" u="none" strike="noStrike" kern="1200" dirty="0">
                <a:solidFill>
                  <a:schemeClr val="tx1"/>
                </a:solidFill>
                <a:effectLst/>
                <a:latin typeface="+mn-lt"/>
                <a:ea typeface="+mn-ea"/>
                <a:cs typeface="+mn-cs"/>
              </a:rPr>
              <a:t>di</a:t>
            </a:r>
            <a:r>
              <a:rPr lang="nb-NO" sz="1200" b="0" i="0" u="none" strike="noStrike" kern="1200" dirty="0" err="1">
                <a:solidFill>
                  <a:schemeClr val="tx1"/>
                </a:solidFill>
                <a:effectLst/>
                <a:latin typeface="+mn-lt"/>
                <a:ea typeface="+mn-ea"/>
                <a:cs typeface="+mn-cs"/>
              </a:rPr>
              <a:t> fare </a:t>
            </a:r>
            <a:r>
              <a:rPr lang="nb-NO" sz="1200" b="0" i="0" u="none" strike="noStrike" kern="1200" dirty="0" err="1">
                <a:solidFill>
                  <a:schemeClr val="tx1"/>
                </a:solidFill>
                <a:effectLst/>
                <a:latin typeface="+mn-lt"/>
                <a:ea typeface="+mn-ea"/>
                <a:cs typeface="+mn-cs"/>
              </a:rPr>
              <a:t>lo </a:t>
            </a:r>
            <a:r>
              <a:rPr lang="nb-NO" sz="1200" b="0" i="0" u="none" strike="noStrike" kern="1200" dirty="0">
                <a:solidFill>
                  <a:schemeClr val="tx1"/>
                </a:solidFill>
                <a:effectLst/>
                <a:latin typeface="+mn-lt"/>
                <a:ea typeface="+mn-ea"/>
                <a:cs typeface="+mn-cs"/>
              </a:rPr>
              <a:t>stesso </a:t>
            </a:r>
            <a:r>
              <a:rPr lang="nb-NO" sz="1200" b="0" i="0" u="none" strike="noStrike" kern="1200" dirty="0" err="1">
                <a:solidFill>
                  <a:schemeClr val="tx1"/>
                </a:solidFill>
                <a:effectLst/>
                <a:latin typeface="+mn-lt"/>
                <a:ea typeface="+mn-ea"/>
                <a:cs typeface="+mn-cs"/>
              </a:rPr>
              <a:t>se </a:t>
            </a:r>
            <a:r>
              <a:rPr lang="nb-NO" sz="1200" b="0" i="0" u="none" strike="noStrike" kern="1200" dirty="0" err="1">
                <a:solidFill>
                  <a:schemeClr val="tx1"/>
                </a:solidFill>
                <a:effectLst/>
                <a:latin typeface="+mn-lt"/>
                <a:ea typeface="+mn-ea"/>
                <a:cs typeface="+mn-cs"/>
              </a:rPr>
              <a:t>volete </a:t>
            </a:r>
            <a:r>
              <a:rPr lang="nb-NO" sz="1200" b="0" i="0" u="none" strike="noStrike" kern="1200" dirty="0" err="1">
                <a:solidFill>
                  <a:schemeClr val="tx1"/>
                </a:solidFill>
                <a:effectLst/>
                <a:latin typeface="+mn-lt"/>
                <a:ea typeface="+mn-ea"/>
                <a:cs typeface="+mn-cs"/>
              </a:rPr>
              <a:t>evitare </a:t>
            </a:r>
            <a:r>
              <a:rPr lang="nb-NO" sz="1200" b="0" i="0" u="none" strike="noStrike" kern="1200" dirty="0" err="1">
                <a:solidFill>
                  <a:schemeClr val="tx1"/>
                </a:solidFill>
                <a:effectLst/>
                <a:latin typeface="+mn-lt"/>
                <a:ea typeface="+mn-ea"/>
                <a:cs typeface="+mn-cs"/>
              </a:rPr>
              <a:t>problemi</a:t>
            </a:r>
            <a:r>
              <a:rPr lang="nb-NO" sz="1200" b="0" i="0" u="none" strike="noStrike" kern="1200" dirty="0">
                <a:solidFill>
                  <a:schemeClr val="tx1"/>
                </a:solidFill>
                <a:effectLst/>
                <a:latin typeface="+mn-lt"/>
                <a:ea typeface="+mn-ea"/>
                <a:cs typeface="+mn-cs"/>
              </a:rPr>
              <a:t>.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06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a51a339e10_2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a51a339e10_2_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Ecco </a:t>
            </a:r>
            <a:r>
              <a:rPr lang="en-GB" dirty="0" err="1"/>
              <a:t>un </a:t>
            </a:r>
            <a:r>
              <a:rPr lang="en-GB" dirty="0" err="1"/>
              <a:t>esempio </a:t>
            </a:r>
            <a:r>
              <a:rPr lang="en-GB" dirty="0" err="1"/>
              <a:t>tratto da </a:t>
            </a:r>
            <a:r>
              <a:rPr lang="en-GB" dirty="0" err="1"/>
              <a:t>una </a:t>
            </a:r>
            <a:r>
              <a:rPr lang="en-GB" dirty="0" err="1"/>
              <a:t>relazione </a:t>
            </a:r>
            <a:r>
              <a:rPr lang="en-GB" dirty="0" err="1"/>
              <a:t>dell'equivalente </a:t>
            </a:r>
            <a:r>
              <a:rPr lang="en-GB" dirty="0" err="1"/>
              <a:t>norvegese </a:t>
            </a:r>
            <a:r>
              <a:rPr lang="en-GB" baseline="0" dirty="0" err="1"/>
              <a:t>di quello </a:t>
            </a:r>
            <a:r>
              <a:rPr lang="en-GB" baseline="0" dirty="0"/>
              <a:t>che </a:t>
            </a:r>
            <a:r>
              <a:rPr lang="en-GB" baseline="0" dirty="0" err="1"/>
              <a:t>noi </a:t>
            </a:r>
            <a:r>
              <a:rPr lang="en-GB" baseline="0" dirty="0" err="1"/>
              <a:t>chiamiamo </a:t>
            </a:r>
            <a:r>
              <a:rPr lang="en-GB" baseline="0" dirty="0" err="1"/>
              <a:t>Centro per la tutela dei consumatori</a:t>
            </a:r>
            <a:r>
              <a:rPr lang="en-GB" baseline="0" dirty="0"/>
              <a:t>. </a:t>
            </a:r>
            <a:r>
              <a:rPr lang="en-GB" baseline="0" dirty="0" err="1"/>
              <a:t>In questo caso </a:t>
            </a:r>
            <a:r>
              <a:rPr lang="en-GB" baseline="0" dirty="0"/>
              <a:t>è </a:t>
            </a:r>
            <a:r>
              <a:rPr lang="en-GB" baseline="0" dirty="0" err="1"/>
              <a:t>stata </a:t>
            </a:r>
            <a:r>
              <a:rPr lang="en-GB" baseline="0" dirty="0" err="1"/>
              <a:t>presa in esame </a:t>
            </a:r>
            <a:r>
              <a:rPr lang="en-GB" baseline="0" dirty="0" err="1"/>
              <a:t>l'apertura </a:t>
            </a:r>
            <a:r>
              <a:rPr lang="en-GB" baseline="0" dirty="0"/>
              <a:t>di un account su Facebook</a:t>
            </a:r>
            <a:r>
              <a:rPr lang="en-GB" baseline="0" dirty="0"/>
              <a:t>. </a:t>
            </a:r>
            <a:r>
              <a:rPr lang="en-GB" baseline="0" dirty="0" err="1"/>
              <a:t>Naturalmente </a:t>
            </a:r>
            <a:r>
              <a:rPr lang="en-GB" baseline="0" dirty="0" err="1"/>
              <a:t>esistono </a:t>
            </a:r>
            <a:r>
              <a:rPr lang="en-GB" baseline="0" dirty="0" err="1"/>
              <a:t>relazioni </a:t>
            </a:r>
            <a:r>
              <a:rPr lang="en-GB" baseline="0" dirty="0" err="1"/>
              <a:t>simili </a:t>
            </a:r>
            <a:r>
              <a:rPr lang="en-GB" baseline="0" dirty="0" err="1"/>
              <a:t>anche </a:t>
            </a:r>
            <a:r>
              <a:rPr lang="en-GB" baseline="0" dirty="0" err="1"/>
              <a:t>su </a:t>
            </a:r>
            <a:r>
              <a:rPr lang="en-GB" baseline="0" dirty="0" err="1"/>
              <a:t>altri </a:t>
            </a:r>
            <a:r>
              <a:rPr lang="en-GB" baseline="0" dirty="0" err="1"/>
              <a:t>fornitori</a:t>
            </a:r>
            <a:r>
              <a:rPr lang="en-GB" baseline="0" dirty="0"/>
              <a:t>.</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err="1"/>
              <a:t>Qui </a:t>
            </a:r>
            <a:r>
              <a:rPr lang="en-GB" baseline="0" dirty="0" err="1"/>
              <a:t>vedete </a:t>
            </a:r>
            <a:r>
              <a:rPr lang="en-GB" baseline="0" dirty="0"/>
              <a:t>in </a:t>
            </a:r>
            <a:r>
              <a:rPr lang="en-GB" baseline="0" dirty="0" err="1"/>
              <a:t>verde </a:t>
            </a:r>
            <a:r>
              <a:rPr lang="en-GB" baseline="0" dirty="0"/>
              <a:t>il </a:t>
            </a:r>
            <a:r>
              <a:rPr lang="en-GB" baseline="0" dirty="0" err="1"/>
              <a:t>percorso </a:t>
            </a:r>
            <a:r>
              <a:rPr lang="en-GB" baseline="0" dirty="0"/>
              <a:t>"</a:t>
            </a:r>
            <a:r>
              <a:rPr lang="en-GB" baseline="0" dirty="0"/>
              <a:t>del </a:t>
            </a:r>
            <a:r>
              <a:rPr lang="en-GB" baseline="0" dirty="0" err="1"/>
              <a:t>minimo</a:t>
            </a:r>
            <a:r>
              <a:rPr lang="en-GB" baseline="0" dirty="0"/>
              <a:t> </a:t>
            </a:r>
            <a:r>
              <a:rPr lang="en-GB" baseline="0" dirty="0"/>
              <a:t>sforzo", che </a:t>
            </a:r>
            <a:r>
              <a:rPr lang="en-GB" baseline="0" dirty="0" err="1"/>
              <a:t>richiede </a:t>
            </a:r>
            <a:r>
              <a:rPr lang="en-GB" baseline="0" dirty="0" err="1"/>
              <a:t>uno sforzo </a:t>
            </a:r>
            <a:r>
              <a:rPr lang="en-GB" baseline="0" dirty="0" err="1"/>
              <a:t>cognitivo </a:t>
            </a:r>
            <a:r>
              <a:rPr lang="en-GB" baseline="0" dirty="0" err="1"/>
              <a:t>minimo </a:t>
            </a:r>
            <a:r>
              <a:rPr lang="en-GB" baseline="0" dirty="0" err="1"/>
              <a:t>o </a:t>
            </a:r>
            <a:r>
              <a:rPr lang="en-GB" baseline="0" dirty="0"/>
              <a:t>rinunce </a:t>
            </a:r>
            <a:r>
              <a:rPr lang="en-GB" baseline="0" dirty="0" err="1"/>
              <a:t>attive </a:t>
            </a:r>
            <a:r>
              <a:rPr lang="en-GB" baseline="0" dirty="0" err="1"/>
              <a:t>alle </a:t>
            </a:r>
            <a:r>
              <a:rPr lang="en-GB" baseline="0" dirty="0" err="1"/>
              <a:t>impostazioni predefinite</a:t>
            </a:r>
            <a:r>
              <a:rPr lang="en-GB" baseline="0" dirty="0"/>
              <a:t>. </a:t>
            </a:r>
            <a:r>
              <a:rPr lang="en-GB" baseline="0" dirty="0" err="1"/>
              <a:t>Qui </a:t>
            </a:r>
            <a:r>
              <a:rPr lang="en-GB" baseline="0" dirty="0" err="1"/>
              <a:t>basta</a:t>
            </a:r>
            <a:r>
              <a:rPr lang="en-GB" baseline="0" dirty="0" err="1"/>
              <a:t> cliccare </a:t>
            </a:r>
            <a:r>
              <a:rPr lang="en-GB" baseline="0" dirty="0" err="1"/>
              <a:t>rapidamente</a:t>
            </a:r>
            <a:r>
              <a:rPr lang="en-GB" baseline="0" dirty="0"/>
              <a:t>, </a:t>
            </a:r>
            <a:r>
              <a:rPr lang="en-GB" baseline="0" dirty="0" err="1"/>
              <a:t>accettare</a:t>
            </a:r>
            <a:r>
              <a:rPr lang="en-GB" baseline="0" dirty="0" err="1"/>
              <a:t>, tra l'altro</a:t>
            </a:r>
            <a:r>
              <a:rPr lang="en-GB" baseline="0" dirty="0"/>
              <a:t>, </a:t>
            </a:r>
            <a:r>
              <a:rPr lang="en-GB" baseline="0" dirty="0" err="1"/>
              <a:t>la pubblicità </a:t>
            </a:r>
            <a:r>
              <a:rPr lang="en-GB" baseline="0" dirty="0" err="1"/>
              <a:t>personalizzata </a:t>
            </a:r>
            <a:r>
              <a:rPr lang="en-GB" baseline="0" dirty="0" err="1"/>
              <a:t>basata su </a:t>
            </a:r>
            <a:r>
              <a:rPr lang="en-GB" baseline="0" dirty="0" err="1"/>
              <a:t>analisi </a:t>
            </a:r>
            <a:r>
              <a:rPr lang="en-GB" baseline="0" dirty="0" err="1"/>
              <a:t>approfondite </a:t>
            </a:r>
            <a:r>
              <a:rPr lang="en-GB" baseline="0" dirty="0" err="1"/>
              <a:t>del comportamento dell</a:t>
            </a:r>
            <a:r>
              <a:rPr lang="en-GB" baseline="0" dirty="0" err="1"/>
              <a:t>'utente</a:t>
            </a:r>
            <a:r>
              <a:rPr lang="en-GB" baseline="0" dirty="0"/>
              <a:t>, la </a:t>
            </a:r>
            <a:r>
              <a:rPr lang="en-GB" baseline="0" dirty="0" err="1"/>
              <a:t>condivisione </a:t>
            </a:r>
            <a:r>
              <a:rPr lang="en-GB" baseline="0" dirty="0" err="1"/>
              <a:t>dei </a:t>
            </a:r>
            <a:r>
              <a:rPr lang="en-GB" baseline="0" dirty="0" err="1"/>
              <a:t>dati dell'utente </a:t>
            </a:r>
            <a:r>
              <a:rPr lang="en-GB" baseline="0" dirty="0" err="1"/>
              <a:t>con </a:t>
            </a:r>
            <a:r>
              <a:rPr lang="en-GB" baseline="0" dirty="0" err="1"/>
              <a:t>altri </a:t>
            </a:r>
            <a:r>
              <a:rPr lang="en-GB" baseline="0" dirty="0" err="1"/>
              <a:t>partner commerciali </a:t>
            </a:r>
            <a:r>
              <a:rPr lang="en-GB" baseline="0" dirty="0"/>
              <a:t>di Facebook, </a:t>
            </a:r>
            <a:r>
              <a:rPr lang="en-GB" baseline="0" dirty="0" err="1"/>
              <a:t>l'elaborazione </a:t>
            </a:r>
            <a:r>
              <a:rPr lang="en-GB" baseline="0" dirty="0" err="1"/>
              <a:t>dei dati </a:t>
            </a:r>
            <a:r>
              <a:rPr lang="en-GB" baseline="0" dirty="0" err="1"/>
              <a:t>biometrici </a:t>
            </a:r>
            <a:r>
              <a:rPr lang="en-GB" baseline="0" dirty="0"/>
              <a:t>e, </a:t>
            </a:r>
            <a:r>
              <a:rPr lang="en-GB" baseline="0" dirty="0" err="1"/>
              <a:t>naturalmente</a:t>
            </a:r>
            <a:r>
              <a:rPr lang="en-GB" baseline="0" dirty="0" err="1"/>
              <a:t>, </a:t>
            </a:r>
            <a:r>
              <a:rPr lang="en-GB" baseline="0" dirty="0" err="1"/>
              <a:t>solo </a:t>
            </a:r>
            <a:r>
              <a:rPr lang="en-GB" baseline="0" dirty="0"/>
              <a:t>alla </a:t>
            </a:r>
            <a:r>
              <a:rPr lang="en-GB" baseline="0" dirty="0" err="1"/>
              <a:t>fine</a:t>
            </a:r>
            <a:r>
              <a:rPr lang="en-GB" baseline="0" dirty="0"/>
              <a:t>, </a:t>
            </a:r>
            <a:r>
              <a:rPr lang="en-GB" baseline="0" dirty="0"/>
              <a:t>i </a:t>
            </a:r>
            <a:r>
              <a:rPr lang="en-GB" baseline="0" dirty="0" err="1"/>
              <a:t>termini e le condizioni</a:t>
            </a:r>
            <a:r>
              <a:rPr lang="en-GB" baseline="0" dirty="0"/>
              <a:t> </a:t>
            </a:r>
            <a:r>
              <a:rPr lang="en-GB" baseline="0" dirty="0" err="1"/>
              <a:t>generali</a:t>
            </a:r>
            <a:r>
              <a:rPr lang="en-GB" baseline="0" dirty="0"/>
              <a:t>. </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Se </a:t>
            </a:r>
            <a:r>
              <a:rPr lang="en-GB" baseline="0" dirty="0" err="1"/>
              <a:t>non </a:t>
            </a:r>
            <a:r>
              <a:rPr lang="en-GB" baseline="0" dirty="0" err="1"/>
              <a:t>desiderate </a:t>
            </a:r>
            <a:r>
              <a:rPr lang="en-GB" baseline="0" dirty="0" err="1"/>
              <a:t>fornire </a:t>
            </a:r>
            <a:r>
              <a:rPr lang="en-GB" baseline="0" dirty="0" err="1"/>
              <a:t>queste </a:t>
            </a:r>
            <a:r>
              <a:rPr lang="en-GB" baseline="0" dirty="0" err="1"/>
              <a:t>dichiarazioni di consenso </a:t>
            </a:r>
            <a:r>
              <a:rPr lang="en-GB" baseline="0" dirty="0"/>
              <a:t>"</a:t>
            </a:r>
            <a:r>
              <a:rPr lang="en-GB" baseline="0" dirty="0"/>
              <a:t>volontarie"</a:t>
            </a:r>
            <a:r>
              <a:rPr lang="en-GB" baseline="0" dirty="0"/>
              <a:t>, </a:t>
            </a:r>
            <a:r>
              <a:rPr lang="en-GB" baseline="0" dirty="0" err="1"/>
              <a:t>dovrete </a:t>
            </a:r>
            <a:r>
              <a:rPr lang="en-GB" baseline="0" dirty="0" err="1"/>
              <a:t>districarvi </a:t>
            </a:r>
            <a:r>
              <a:rPr lang="en-GB" baseline="0" dirty="0" err="1"/>
              <a:t>in </a:t>
            </a:r>
            <a:r>
              <a:rPr lang="en-GB" baseline="0" dirty="0" err="1"/>
              <a:t>un </a:t>
            </a:r>
            <a:r>
              <a:rPr lang="en-GB" baseline="0" dirty="0"/>
              <a:t>labirinto di </a:t>
            </a:r>
            <a:r>
              <a:rPr lang="en-GB" baseline="0" dirty="0" err="1"/>
              <a:t>menu </a:t>
            </a:r>
            <a:r>
              <a:rPr lang="en-GB" baseline="0" dirty="0" err="1"/>
              <a:t>con </a:t>
            </a:r>
            <a:r>
              <a:rPr lang="en-GB" baseline="0" dirty="0" err="1"/>
              <a:t>istruzioni </a:t>
            </a:r>
            <a:r>
              <a:rPr lang="en-GB" baseline="0" dirty="0" err="1"/>
              <a:t>in parte </a:t>
            </a:r>
            <a:r>
              <a:rPr lang="en-GB" baseline="0" dirty="0" err="1"/>
              <a:t>controintuitive </a:t>
            </a:r>
            <a:r>
              <a:rPr lang="en-GB" baseline="0" dirty="0"/>
              <a:t>(</a:t>
            </a:r>
            <a:r>
              <a:rPr lang="en-GB" baseline="0" dirty="0" err="1"/>
              <a:t>doppie </a:t>
            </a:r>
            <a:r>
              <a:rPr lang="en-GB" baseline="0" dirty="0" err="1"/>
              <a:t>negazioni </a:t>
            </a:r>
            <a:r>
              <a:rPr lang="en-GB" baseline="0" dirty="0"/>
              <a:t>o simili)</a:t>
            </a:r>
            <a:r>
              <a:rPr lang="en-GB" baseline="0" dirty="0"/>
              <a:t>.</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dirty="0" err="1"/>
              <a:t>Qui </a:t>
            </a:r>
            <a:r>
              <a:rPr lang="en-GB" dirty="0" err="1"/>
              <a:t>avete </a:t>
            </a:r>
            <a:r>
              <a:rPr lang="en-GB" baseline="0" dirty="0"/>
              <a:t>quindi </a:t>
            </a:r>
            <a:r>
              <a:rPr lang="en-GB" baseline="0" dirty="0" err="1"/>
              <a:t>a </a:t>
            </a:r>
            <a:r>
              <a:rPr lang="en-GB" baseline="0" dirty="0" err="1"/>
              <a:t>che fare </a:t>
            </a:r>
            <a:r>
              <a:rPr lang="en-GB" baseline="0" dirty="0" err="1"/>
              <a:t>con </a:t>
            </a:r>
            <a:r>
              <a:rPr lang="en-GB" baseline="0" dirty="0"/>
              <a:t>"impostazioni predefinite" </a:t>
            </a:r>
            <a:r>
              <a:rPr lang="en-GB" baseline="0" dirty="0" err="1"/>
              <a:t>invasive</a:t>
            </a:r>
            <a:r>
              <a:rPr lang="en-GB" baseline="0" dirty="0"/>
              <a:t>, </a:t>
            </a:r>
            <a:r>
              <a:rPr lang="en-GB" baseline="0" dirty="0" err="1"/>
              <a:t>formulazioni </a:t>
            </a:r>
            <a:r>
              <a:rPr lang="en-GB" baseline="0" dirty="0" err="1"/>
              <a:t>fuorvianti</a:t>
            </a:r>
            <a:r>
              <a:rPr lang="en-GB" baseline="0" dirty="0"/>
              <a:t>, </a:t>
            </a:r>
            <a:r>
              <a:rPr lang="en-GB" baseline="0" dirty="0" err="1"/>
              <a:t>la </a:t>
            </a:r>
            <a:r>
              <a:rPr lang="en-GB" baseline="0" dirty="0" err="1"/>
              <a:t>trasmissione </a:t>
            </a:r>
            <a:r>
              <a:rPr lang="en-GB" baseline="0" dirty="0"/>
              <a:t>di un'illusione di </a:t>
            </a:r>
            <a:r>
              <a:rPr lang="en-GB" baseline="0" dirty="0" err="1"/>
              <a:t>controllo </a:t>
            </a:r>
            <a:r>
              <a:rPr lang="en-GB" baseline="0" dirty="0"/>
              <a:t>e </a:t>
            </a:r>
            <a:r>
              <a:rPr lang="en-GB" baseline="0" dirty="0" err="1"/>
              <a:t>scelta</a:t>
            </a:r>
            <a:r>
              <a:rPr lang="en-GB" baseline="0" dirty="0"/>
              <a:t>, </a:t>
            </a:r>
            <a:r>
              <a:rPr lang="en-GB" baseline="0" dirty="0" err="1"/>
              <a:t>l'occultamento </a:t>
            </a:r>
            <a:r>
              <a:rPr lang="en-GB" baseline="0" dirty="0"/>
              <a:t>di </a:t>
            </a:r>
            <a:r>
              <a:rPr lang="en-GB" baseline="0" dirty="0" err="1"/>
              <a:t>opzioni </a:t>
            </a:r>
            <a:r>
              <a:rPr lang="en-GB" baseline="0" dirty="0" err="1"/>
              <a:t>rispettose della privacy</a:t>
            </a:r>
            <a:r>
              <a:rPr lang="en-GB" baseline="0" dirty="0"/>
              <a:t>, </a:t>
            </a:r>
            <a:r>
              <a:rPr lang="en-GB" baseline="0" dirty="0" err="1"/>
              <a:t>decisioni</a:t>
            </a:r>
            <a:r>
              <a:rPr lang="en-GB" baseline="0" dirty="0"/>
              <a:t> da prendere o lasciare </a:t>
            </a:r>
            <a:r>
              <a:rPr lang="en-GB" baseline="0" dirty="0"/>
              <a:t>e, </a:t>
            </a:r>
            <a:r>
              <a:rPr lang="en-GB" baseline="0" dirty="0" err="1"/>
              <a:t>in generale</a:t>
            </a:r>
            <a:r>
              <a:rPr lang="en-GB" baseline="0" dirty="0"/>
              <a:t>, </a:t>
            </a:r>
            <a:r>
              <a:rPr lang="en-GB" baseline="0" dirty="0" err="1"/>
              <a:t>un'architettura dell'interfaccia </a:t>
            </a:r>
            <a:r>
              <a:rPr lang="en-GB" baseline="0" dirty="0"/>
              <a:t>in cui le </a:t>
            </a:r>
            <a:r>
              <a:rPr lang="en-GB" baseline="0" dirty="0" err="1"/>
              <a:t>alternative </a:t>
            </a:r>
            <a:r>
              <a:rPr lang="en-GB" baseline="0" dirty="0" err="1"/>
              <a:t>rispettose della privacy </a:t>
            </a:r>
            <a:r>
              <a:rPr lang="en-GB" baseline="0" dirty="0" err="1"/>
              <a:t>richiedono </a:t>
            </a:r>
            <a:r>
              <a:rPr lang="en-GB" baseline="0" dirty="0" err="1"/>
              <a:t>sempre </a:t>
            </a:r>
            <a:r>
              <a:rPr lang="en-GB" baseline="0" dirty="0" err="1"/>
              <a:t>uno sforzo </a:t>
            </a:r>
            <a:r>
              <a:rPr lang="en-GB" baseline="0" dirty="0" err="1"/>
              <a:t>maggiore</a:t>
            </a:r>
            <a:r>
              <a:rPr lang="en-GB" baseline="0" dirty="0"/>
              <a:t>.</a:t>
            </a:r>
          </a:p>
        </p:txBody>
      </p:sp>
      <p:sp>
        <p:nvSpPr>
          <p:cNvPr id="167" name="Google Shape;167;ga51a339e10_2_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62B2BE6-1125-8C1F-C258-A66B0A09C54A}"/>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51A7C37B-070D-1FB9-8916-4A6B4C5287A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68D1FBF1-9659-128F-C72A-9A7A6405ACCE}"/>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1370BC95-7AE2-04B3-C9CF-3B8D6248C3DB}"/>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DBC6EAEB-6D0B-C430-776B-A1953BB7694F}"/>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EB30FE55-AF17-6DEF-2776-29EA53D55A7F}"/>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BBAE4C8A-6E4C-DF61-D3B5-0EA3623F8FF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D1A4A788-D71D-2B83-B4B2-B093A982D74D}"/>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B9C544-7C1E-151F-E6BB-1CB90926CFDD}"/>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D5E5EDEF-198E-B383-E6FD-4560D1D93BFE}"/>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F962C472-3086-F445-AFE2-9AA786C6240B}"/>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0A06938-C8D8-5AC7-87C6-11B4443DA208}"/>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DBE1D79C-69C9-4DF8-95EF-DFCCBD83E168}"/>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D37A2956-9C35-7FC5-23EE-F9C6570AE6C6}"/>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6A3BE988-9E14-8D31-BB70-B22E5613D216}"/>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A9AE3220-6E3F-7E15-6C83-00D6EC1A434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8C52085-EA77-1B72-F6A3-0654186E0993}"/>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FF8606EA-0EEC-B915-51A7-21BDF240EF5E}"/>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CC2B32B2-C55B-33D8-0FA8-9416658DC5C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6493D15-B15D-506D-D227-EBAD9D09D105}"/>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D1F8917-DABC-18B0-3B2F-9917EDDE94E4}"/>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66E04-7A00-FF8A-4AEB-7EC1917BB6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8EEB61-E257-6DA9-5743-56EB3E5E3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7B24C1-71F0-5D99-3497-97704BFC0AA8}"/>
              </a:ext>
            </a:extLst>
          </p:cNvPr>
          <p:cNvSpPr>
            <a:spLocks noGrp="1"/>
          </p:cNvSpPr>
          <p:nvPr>
            <p:ph type="dt" sz="half" idx="10"/>
          </p:nvPr>
        </p:nvSpPr>
        <p:spPr/>
        <p:txBody>
          <a:bodyPr/>
          <a:lstStyle/>
          <a:p>
            <a:fld id="{4BA23CA1-9920-470A-A7BA-ECD9676719E4}" type="datetimeFigureOut">
              <a:rPr lang="en-GB" smtClean="0"/>
              <a:t>02/02/2026</a:t>
            </a:fld>
            <a:endParaRPr lang="en-GB"/>
          </a:p>
        </p:txBody>
      </p:sp>
      <p:sp>
        <p:nvSpPr>
          <p:cNvPr id="5" name="Footer Placeholder 4">
            <a:extLst>
              <a:ext uri="{FF2B5EF4-FFF2-40B4-BE49-F238E27FC236}">
                <a16:creationId xmlns:a16="http://schemas.microsoft.com/office/drawing/2014/main" id="{881C35B0-B4BB-FDD0-1D14-6B650F96C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F24FB6-2D14-2AA2-D1C8-914A7A77CF6C}"/>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2599921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6421248"/>
            <a:ext cx="85403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1" i="0" smtClean="0">
                <a:latin typeface="Arial"/>
                <a:cs typeface="Arial"/>
              </a:rPr>
              <a:pPr algn="ctr"/>
              <a:t>‹#›</a:t>
            </a:fld>
            <a:endParaRPr lang="nb-NO" sz="1333"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309591" y="274639"/>
            <a:ext cx="10242021" cy="701731"/>
          </a:xfrm>
        </p:spPr>
        <p:txBody>
          <a:bodyPr wrap="square" anchor="t" anchorCtr="0">
            <a:spAutoFit/>
          </a:bodyPr>
          <a:lstStyle/>
          <a:p>
            <a:r>
              <a:rPr lang="en-US"/>
              <a:t>Click to edit Master title style</a:t>
            </a:r>
            <a:endParaRPr lang="nb-NO" dirty="0"/>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309591" y="1258528"/>
            <a:ext cx="10242021" cy="5162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386216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rPr lang="en-US"/>
              <a:t>Click to edit Master title style</a:t>
            </a:r>
            <a:endParaRPr/>
          </a:p>
        </p:txBody>
      </p:sp>
      <p:sp>
        <p:nvSpPr>
          <p:cNvPr id="21"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42659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DCBE1-7671-4AFD-A51D-8DE208DE1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Untertitel 2">
            <a:extLst>
              <a:ext uri="{FF2B5EF4-FFF2-40B4-BE49-F238E27FC236}">
                <a16:creationId xmlns:a16="http://schemas.microsoft.com/office/drawing/2014/main" id="{55C330D4-1347-79AC-8667-B8F0CD492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umsplatzhalter 3">
            <a:extLst>
              <a:ext uri="{FF2B5EF4-FFF2-40B4-BE49-F238E27FC236}">
                <a16:creationId xmlns:a16="http://schemas.microsoft.com/office/drawing/2014/main" id="{856F3DAC-EC76-DCD8-31D5-CE8AC460301C}"/>
              </a:ext>
            </a:extLst>
          </p:cNvPr>
          <p:cNvSpPr>
            <a:spLocks noGrp="1"/>
          </p:cNvSpPr>
          <p:nvPr>
            <p:ph type="dt" sz="half" idx="10"/>
          </p:nvPr>
        </p:nvSpPr>
        <p:spPr/>
        <p:txBody>
          <a:bodyPr/>
          <a:lstStyle/>
          <a:p>
            <a:fld id="{6D1D4FB9-A9C7-4743-80DA-CDBE55C414FF}" type="datetimeFigureOut">
              <a:rPr lang="de-DE" smtClean="0"/>
              <a:t>02.02.2026</a:t>
            </a:fld>
            <a:endParaRPr lang="de-DE"/>
          </a:p>
        </p:txBody>
      </p:sp>
      <p:sp>
        <p:nvSpPr>
          <p:cNvPr id="5" name="Fußzeilenplatzhalter 4">
            <a:extLst>
              <a:ext uri="{FF2B5EF4-FFF2-40B4-BE49-F238E27FC236}">
                <a16:creationId xmlns:a16="http://schemas.microsoft.com/office/drawing/2014/main" id="{2B076912-390E-E9A1-7446-C732E09AD29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D2E4F3C-F7CA-F875-2C7E-D84B6FCC8AD5}"/>
              </a:ext>
            </a:extLst>
          </p:cNvPr>
          <p:cNvSpPr>
            <a:spLocks noGrp="1"/>
          </p:cNvSpPr>
          <p:nvPr>
            <p:ph type="sldNum" sz="quarter" idx="12"/>
          </p:nvPr>
        </p:nvSpPr>
        <p:spPr/>
        <p:txBody>
          <a:bodyPr/>
          <a:lstStyle/>
          <a:p>
            <a:fld id="{B85F91EE-824B-4D74-80CF-867EFB929C89}" type="slidenum">
              <a:rPr lang="de-DE" smtClean="0"/>
              <a:t>‹#›</a:t>
            </a:fld>
            <a:endParaRPr lang="de-DE"/>
          </a:p>
        </p:txBody>
      </p:sp>
    </p:spTree>
    <p:extLst>
      <p:ext uri="{BB962C8B-B14F-4D97-AF65-F5344CB8AC3E}">
        <p14:creationId xmlns:p14="http://schemas.microsoft.com/office/powerpoint/2010/main" val="3650786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grpSp>
        <p:nvGrpSpPr>
          <p:cNvPr id="2" name="Group 1">
            <a:extLst>
              <a:ext uri="{FF2B5EF4-FFF2-40B4-BE49-F238E27FC236}">
                <a16:creationId xmlns:a16="http://schemas.microsoft.com/office/drawing/2014/main" id="{CEAB1C56-819A-4478-E7CD-999DAE3A6A81}"/>
              </a:ext>
            </a:extLst>
          </p:cNvPr>
          <p:cNvGrpSpPr/>
          <p:nvPr userDrawn="1"/>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66D67D7D-9BCC-C68B-D479-78ECC08FF1A4}"/>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9DE1D48-C10D-54C2-5E9C-1077FEF7BBB0}"/>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73709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6344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839636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425" y="598169"/>
            <a:ext cx="10791153" cy="1018033"/>
          </a:xfrm>
        </p:spPr>
        <p:txBody>
          <a:bodyPr>
            <a:normAutofit/>
          </a:bodyPr>
          <a:lstStyle>
            <a:lvl1pPr algn="l">
              <a:defRPr sz="48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696175" y="2315500"/>
            <a:ext cx="5386917"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96175" y="2945363"/>
            <a:ext cx="5386917"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6337" y="2315500"/>
            <a:ext cx="5389033"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076337" y="2945363"/>
            <a:ext cx="5389033"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134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grpSp>
        <p:nvGrpSpPr>
          <p:cNvPr id="4" name="Group 3">
            <a:extLst>
              <a:ext uri="{FF2B5EF4-FFF2-40B4-BE49-F238E27FC236}">
                <a16:creationId xmlns:a16="http://schemas.microsoft.com/office/drawing/2014/main" id="{CE34E40D-B55C-727F-7B9C-AD47002EB46D}"/>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4726C4F-EA33-B870-FB01-CDD6C861AD7E}"/>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45ECE51-C9BC-1FBC-DC7E-83F2BF33F420}"/>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A345BD88-FD11-11F8-9C2C-EE091B3C06CB}"/>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676BFBBB-B7A9-F10D-DEFD-66DE9C6DBDA8}"/>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98DB236-2B7C-E822-C125-206C56E19BA9}"/>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6C55C438-9B47-E489-DB5E-D780185F725A}"/>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2380ACE9-03BD-D5DF-9571-4FABEDF6FBD3}"/>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D7DC830-DE7F-8625-1985-8014485D1528}"/>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grpSp>
        <p:nvGrpSpPr>
          <p:cNvPr id="4" name="Group 3">
            <a:extLst>
              <a:ext uri="{FF2B5EF4-FFF2-40B4-BE49-F238E27FC236}">
                <a16:creationId xmlns:a16="http://schemas.microsoft.com/office/drawing/2014/main" id="{6FE9371E-03D3-3AB4-1FA6-954E7AA7BFEE}"/>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EA3DCF5C-9B81-732C-D5E4-296DC4EAAA5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0C49586C-1935-392A-D718-07A5DF5CCE00}"/>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707CCBDF-1983-F1EA-AE26-11EEF968F16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6554B12F-735E-10B5-39C6-70EE257A6A03}"/>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7245CD5F-31FC-3256-B943-5FB300D4B023}"/>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2" name="Group 1">
            <a:extLst>
              <a:ext uri="{FF2B5EF4-FFF2-40B4-BE49-F238E27FC236}">
                <a16:creationId xmlns:a16="http://schemas.microsoft.com/office/drawing/2014/main" id="{DF3DD99C-C416-6548-39FE-72DAF2875A0F}"/>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02569D17-3895-C549-91EF-A9FBD01CA876}"/>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BAFCC547-7C84-530B-61CC-A443D4B5D461}"/>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grpSp>
        <p:nvGrpSpPr>
          <p:cNvPr id="4" name="Group 3">
            <a:extLst>
              <a:ext uri="{FF2B5EF4-FFF2-40B4-BE49-F238E27FC236}">
                <a16:creationId xmlns:a16="http://schemas.microsoft.com/office/drawing/2014/main" id="{AD79A539-DAD4-F4F6-5C7E-84F60266EDB1}"/>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DCD730B-A608-81EA-A8C0-B666973F05C4}"/>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2AF4FA72-3989-8E61-EDE9-99A6683F1381}"/>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Aggiungi titolo qui</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Clicca per modificare gli stili di testo principali</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Modulo di formazione CSP Nome: Modello di presentazione Creato da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t>‹#›</a:t>
            </a:fld>
            <a:endParaRPr lang="en-US" dirty="0"/>
          </a:p>
        </p:txBody>
      </p:sp>
      <p:grpSp>
        <p:nvGrpSpPr>
          <p:cNvPr id="4" name="Group 3">
            <a:extLst>
              <a:ext uri="{FF2B5EF4-FFF2-40B4-BE49-F238E27FC236}">
                <a16:creationId xmlns:a16="http://schemas.microsoft.com/office/drawing/2014/main" id="{4DFB4160-8B69-0D55-19C7-F36D8C063EE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A68BBBEC-E598-68FB-9133-1AACB561BBCE}"/>
                </a:ext>
              </a:extLst>
            </p:cNvPr>
            <p:cNvPicPr>
              <a:picLocks noChangeAspect="1"/>
            </p:cNvPicPr>
            <p:nvPr/>
          </p:nvPicPr>
          <p:blipFill>
            <a:blip r:embed="rId2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2EF63B75-8B50-037B-609D-9A14922DB0C6}"/>
                </a:ext>
              </a:extLst>
            </p:cNvPr>
            <p:cNvPicPr>
              <a:picLocks noChangeAspect="1"/>
            </p:cNvPicPr>
            <p:nvPr/>
          </p:nvPicPr>
          <p:blipFill>
            <a:blip r:embed="rId2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 id="2147483758" r:id="rId17"/>
    <p:sldLayoutId id="2147483759" r:id="rId18"/>
    <p:sldLayoutId id="2147483760" r:id="rId19"/>
    <p:sldLayoutId id="2147483761" r:id="rId20"/>
    <p:sldLayoutId id="2147483762" r:id="rId21"/>
    <p:sldLayoutId id="2147483763" r:id="rId22"/>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enisa.europa.eu/publications/cyber-security-culture-in-organisations"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vJG698U2Mvo" TargetMode="External"/><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ubNF9QNEQLA&amp;t=2s" TargetMode="External"/><Relationship Id="rId2" Type="http://schemas.openxmlformats.org/officeDocument/2006/relationships/slideLayout" Target="../slideLayouts/slideLayout3.xml"/><Relationship Id="rId1" Type="http://schemas.openxmlformats.org/officeDocument/2006/relationships/video" Target="https://www.youtube.com/embed/LRFMuGBP15U?feature=oembed" TargetMode="Externa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video" Target="https://www.youtube.com/embed/hAuUtDQIkn0?feature=oembed" TargetMode="Externa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61.emf"/></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64.emf"/><Relationship Id="rId4" Type="http://schemas.openxmlformats.org/officeDocument/2006/relationships/image" Target="../media/image63.emf"/></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saca.org/resources/isaca-journal/issues/2019/volume-2/implementing-a-cybersecurity-culture"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diagramLayout" Target="../diagrams/layout2.xml"/><Relationship Id="rId7" Type="http://schemas.openxmlformats.org/officeDocument/2006/relationships/image" Target="../media/image73.pn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76.svg"/><Relationship Id="rId4" Type="http://schemas.openxmlformats.org/officeDocument/2006/relationships/diagramQuickStyle" Target="../diagrams/quickStyle2.xml"/><Relationship Id="rId9"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90.png"/><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video" Target="NULL" TargetMode="External"/><Relationship Id="rId7" Type="http://schemas.openxmlformats.org/officeDocument/2006/relationships/slideLayout" Target="../slideLayouts/slideLayout17.xml"/><Relationship Id="rId2" Type="http://schemas.openxmlformats.org/officeDocument/2006/relationships/tags" Target="../tags/tag1.xml"/><Relationship Id="rId1" Type="http://schemas.openxmlformats.org/officeDocument/2006/relationships/customXml" Target="../../customXml/item1.xml"/><Relationship Id="rId6" Type="http://schemas.microsoft.com/office/2007/relationships/media" Target="../media/media1.mp4"/><Relationship Id="rId11" Type="http://schemas.openxmlformats.org/officeDocument/2006/relationships/image" Target="../media/image94.png"/><Relationship Id="rId5" Type="http://schemas.openxmlformats.org/officeDocument/2006/relationships/tags" Target="../tags/tag2.xml"/><Relationship Id="rId10" Type="http://schemas.openxmlformats.org/officeDocument/2006/relationships/hyperlink" Target="https://www.sw-engineering-candies.com/blog-1/how-good-i-really-am-as-developer--the-dunning-kruger-effect-in-software-engineering" TargetMode="External"/><Relationship Id="rId4" Type="http://schemas.openxmlformats.org/officeDocument/2006/relationships/customXml" Target="../../customXml/item4.xml"/><Relationship Id="rId9" Type="http://schemas.openxmlformats.org/officeDocument/2006/relationships/image" Target="../media/image93.jp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jp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nisa.europa.eu/publications/european-cybersecurity-skills-framework-ecsf" TargetMode="External"/><Relationship Id="rId1" Type="http://schemas.openxmlformats.org/officeDocument/2006/relationships/slideLayout" Target="../slideLayouts/slideLayout3.xml"/></Relationships>
</file>

<file path=ppt/slides/slide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843510" cy="2579052"/>
          </a:xfrm>
        </p:spPr>
        <p:txBody>
          <a:bodyPr>
            <a:noAutofit/>
          </a:bodyPr>
          <a:lstStyle/>
          <a:p>
            <a:r>
              <a:rPr lang="en-US" sz="4800" dirty="0"/>
              <a:t>Argomento 1 – Introduzione ai fattori umani nella sicurezza informatica</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p:txBody>
          <a:bodyPr/>
          <a:lstStyle/>
          <a:p>
            <a:r>
              <a:rPr lang="en-US" dirty="0"/>
              <a:t>Presentazione a cura di: </a:t>
            </a:r>
          </a:p>
          <a:p>
            <a:r>
              <a:rPr lang="en-US" dirty="0"/>
              <a:t>Ricardo G. Lugo</a:t>
            </a:r>
          </a:p>
        </p:txBody>
      </p:sp>
      <p:pic>
        <p:nvPicPr>
          <p:cNvPr id="11" name="Picture Placeholder 10" descr="A screenshot of a computer training">
            <a:extLst>
              <a:ext uri="{FF2B5EF4-FFF2-40B4-BE49-F238E27FC236}">
                <a16:creationId xmlns:a16="http://schemas.microsoft.com/office/drawing/2014/main" id="{67923426-B1F1-1FE9-9009-E6AA57995C15}"/>
              </a:ext>
            </a:extLst>
          </p:cNvPr>
          <p:cNvPicPr>
            <a:picLocks noGrp="1" noChangeAspect="1"/>
          </p:cNvPicPr>
          <p:nvPr>
            <p:ph type="pic" sz="quarter" idx="11"/>
          </p:nvPr>
        </p:nvPicPr>
        <p:blipFill>
          <a:blip r:embed="rId3"/>
          <a:srcRect t="784" b="784"/>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p:txBody>
          <a:bodyPr/>
          <a:lstStyle/>
          <a:p>
            <a:r>
              <a:rPr lang="en-US" dirty="0"/>
              <a:t>CSP002</a:t>
            </a:r>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F0A1CD-B794-68DD-6B48-7553E6E59FB5}"/>
              </a:ext>
            </a:extLst>
          </p:cNvPr>
          <p:cNvSpPr>
            <a:spLocks noGrp="1"/>
          </p:cNvSpPr>
          <p:nvPr>
            <p:ph type="ctrTitle"/>
          </p:nvPr>
        </p:nvSpPr>
        <p:spPr/>
        <p:txBody>
          <a:bodyPr/>
          <a:lstStyle/>
          <a:p>
            <a:endParaRPr lang="en-GB"/>
          </a:p>
        </p:txBody>
      </p:sp>
      <p:sp>
        <p:nvSpPr>
          <p:cNvPr id="6" name="Subtitle 5">
            <a:extLst>
              <a:ext uri="{FF2B5EF4-FFF2-40B4-BE49-F238E27FC236}">
                <a16:creationId xmlns:a16="http://schemas.microsoft.com/office/drawing/2014/main" id="{93CF86D1-08F2-955C-2CF3-758CFF9B7546}"/>
              </a:ext>
            </a:extLst>
          </p:cNvPr>
          <p:cNvSpPr>
            <a:spLocks noGrp="1"/>
          </p:cNvSpPr>
          <p:nvPr>
            <p:ph type="subTitle" idx="1"/>
          </p:nvPr>
        </p:nvSpPr>
        <p:spPr/>
        <p:txBody>
          <a:bodyPr/>
          <a:lstStyle/>
          <a:p>
            <a:endParaRPr lang="en-GB"/>
          </a:p>
        </p:txBody>
      </p:sp>
      <p:sp>
        <p:nvSpPr>
          <p:cNvPr id="7" name="Picture Placeholder 6">
            <a:extLst>
              <a:ext uri="{FF2B5EF4-FFF2-40B4-BE49-F238E27FC236}">
                <a16:creationId xmlns:a16="http://schemas.microsoft.com/office/drawing/2014/main" id="{153A8BA7-3C00-A121-E7DE-05B6DBFB7A4B}"/>
              </a:ext>
            </a:extLst>
          </p:cNvPr>
          <p:cNvSpPr>
            <a:spLocks noGrp="1"/>
          </p:cNvSpPr>
          <p:nvPr>
            <p:ph type="pic" sz="quarter" idx="11"/>
          </p:nvPr>
        </p:nvSpPr>
        <p:spPr/>
        <p:txBody>
          <a:bodyPr/>
          <a:lstStyle/>
          <a:p>
            <a:endParaRPr lang="en-GB"/>
          </a:p>
        </p:txBody>
      </p:sp>
      <p:sp>
        <p:nvSpPr>
          <p:cNvPr id="3" name="Text Placeholder 2">
            <a:extLst>
              <a:ext uri="{FF2B5EF4-FFF2-40B4-BE49-F238E27FC236}">
                <a16:creationId xmlns:a16="http://schemas.microsoft.com/office/drawing/2014/main" id="{1E9333D1-C2E1-2F66-5779-78E7C0718BDB}"/>
              </a:ext>
            </a:extLst>
          </p:cNvPr>
          <p:cNvSpPr>
            <a:spLocks noGrp="1"/>
          </p:cNvSpPr>
          <p:nvPr>
            <p:ph type="body" sz="quarter" idx="12"/>
          </p:nvPr>
        </p:nvSpPr>
        <p:spPr/>
        <p:txBody>
          <a:bodyPr>
            <a:normAutofit/>
          </a:bodyPr>
          <a:lstStyle/>
          <a:p>
            <a:r>
              <a:rPr lang="en-GB" dirty="0">
                <a:hlinkClick r:id="rId2"/>
              </a:rPr>
              <a:t>https://www.enisa.europa.eu/publications/cyber-security-culture-in-organisations</a:t>
            </a:r>
            <a:r>
              <a:rPr lang="en-GB" dirty="0"/>
              <a:t> </a:t>
            </a:r>
          </a:p>
        </p:txBody>
      </p:sp>
      <p:pic>
        <p:nvPicPr>
          <p:cNvPr id="5" name="Picture 4">
            <a:extLst>
              <a:ext uri="{FF2B5EF4-FFF2-40B4-BE49-F238E27FC236}">
                <a16:creationId xmlns:a16="http://schemas.microsoft.com/office/drawing/2014/main" id="{C6F085E0-7CBA-F3D8-612F-C609840ED28E}"/>
              </a:ext>
            </a:extLst>
          </p:cNvPr>
          <p:cNvPicPr>
            <a:picLocks noChangeAspect="1"/>
          </p:cNvPicPr>
          <p:nvPr/>
        </p:nvPicPr>
        <p:blipFill>
          <a:blip r:embed="rId3"/>
          <a:stretch>
            <a:fillRect/>
          </a:stretch>
        </p:blipFill>
        <p:spPr>
          <a:xfrm>
            <a:off x="1129552" y="361637"/>
            <a:ext cx="10748929" cy="4763528"/>
          </a:xfrm>
          <a:prstGeom prst="rect">
            <a:avLst/>
          </a:prstGeom>
        </p:spPr>
      </p:pic>
    </p:spTree>
    <p:extLst>
      <p:ext uri="{BB962C8B-B14F-4D97-AF65-F5344CB8AC3E}">
        <p14:creationId xmlns:p14="http://schemas.microsoft.com/office/powerpoint/2010/main" val="1940748358"/>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D566-617B-3E9A-A39A-FE8D4FEEB0E7}"/>
              </a:ext>
            </a:extLst>
          </p:cNvPr>
          <p:cNvSpPr>
            <a:spLocks noGrp="1"/>
          </p:cNvSpPr>
          <p:nvPr>
            <p:ph type="ctrTitle"/>
          </p:nvPr>
        </p:nvSpPr>
        <p:spPr>
          <a:xfrm>
            <a:off x="337457" y="151342"/>
            <a:ext cx="11683069" cy="667282"/>
          </a:xfrm>
        </p:spPr>
        <p:txBody>
          <a:bodyPr>
            <a:normAutofit/>
          </a:bodyPr>
          <a:lstStyle/>
          <a:p>
            <a:r>
              <a:rPr lang="nb-NO" dirty="0"/>
              <a:t>Forse abbiamo bisogno di un linguaggio comune</a:t>
            </a:r>
            <a:endParaRPr lang="en-GB" dirty="0"/>
          </a:p>
        </p:txBody>
      </p:sp>
      <p:sp>
        <p:nvSpPr>
          <p:cNvPr id="4" name="Subtitle 3">
            <a:extLst>
              <a:ext uri="{FF2B5EF4-FFF2-40B4-BE49-F238E27FC236}">
                <a16:creationId xmlns:a16="http://schemas.microsoft.com/office/drawing/2014/main" id="{612A36E2-A97F-D219-8E6B-2BDCDA8D12BD}"/>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256C3811-E67D-701B-1E14-5E4AFCAD4CD3}"/>
              </a:ext>
            </a:extLst>
          </p:cNvPr>
          <p:cNvSpPr>
            <a:spLocks noGrp="1"/>
          </p:cNvSpPr>
          <p:nvPr>
            <p:ph type="body" sz="quarter" idx="12"/>
          </p:nvPr>
        </p:nvSpPr>
        <p:spPr/>
        <p:txBody>
          <a:bodyPr/>
          <a:lstStyle/>
          <a:p>
            <a:endParaRPr lang="en-GB"/>
          </a:p>
        </p:txBody>
      </p:sp>
      <p:pic>
        <p:nvPicPr>
          <p:cNvPr id="8" name="Picture 7">
            <a:extLst>
              <a:ext uri="{FF2B5EF4-FFF2-40B4-BE49-F238E27FC236}">
                <a16:creationId xmlns:a16="http://schemas.microsoft.com/office/drawing/2014/main" id="{684CD00C-E8D6-0B0A-0191-1CA47226AA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26" y="886108"/>
            <a:ext cx="5689296" cy="5032375"/>
          </a:xfrm>
          <a:prstGeom prst="rect">
            <a:avLst/>
          </a:prstGeom>
        </p:spPr>
      </p:pic>
      <p:pic>
        <p:nvPicPr>
          <p:cNvPr id="10" name="Picture 9">
            <a:extLst>
              <a:ext uri="{FF2B5EF4-FFF2-40B4-BE49-F238E27FC236}">
                <a16:creationId xmlns:a16="http://schemas.microsoft.com/office/drawing/2014/main" id="{987703FB-FE9F-B992-322E-A2C6182BC421}"/>
              </a:ext>
            </a:extLst>
          </p:cNvPr>
          <p:cNvPicPr>
            <a:picLocks noChangeAspect="1"/>
          </p:cNvPicPr>
          <p:nvPr/>
        </p:nvPicPr>
        <p:blipFill>
          <a:blip r:embed="rId3"/>
          <a:stretch>
            <a:fillRect/>
          </a:stretch>
        </p:blipFill>
        <p:spPr>
          <a:xfrm>
            <a:off x="5914150" y="729143"/>
            <a:ext cx="6201640" cy="1771897"/>
          </a:xfrm>
          <a:prstGeom prst="rect">
            <a:avLst/>
          </a:prstGeom>
        </p:spPr>
      </p:pic>
      <p:pic>
        <p:nvPicPr>
          <p:cNvPr id="12" name="Picture 11">
            <a:extLst>
              <a:ext uri="{FF2B5EF4-FFF2-40B4-BE49-F238E27FC236}">
                <a16:creationId xmlns:a16="http://schemas.microsoft.com/office/drawing/2014/main" id="{F5AB2B52-F5B4-AE84-36E0-EFD21CCA3D29}"/>
              </a:ext>
            </a:extLst>
          </p:cNvPr>
          <p:cNvPicPr>
            <a:picLocks noChangeAspect="1"/>
          </p:cNvPicPr>
          <p:nvPr/>
        </p:nvPicPr>
        <p:blipFill>
          <a:blip r:embed="rId4"/>
          <a:stretch>
            <a:fillRect/>
          </a:stretch>
        </p:blipFill>
        <p:spPr>
          <a:xfrm>
            <a:off x="5914150" y="1331612"/>
            <a:ext cx="6125430" cy="2267266"/>
          </a:xfrm>
          <a:prstGeom prst="rect">
            <a:avLst/>
          </a:prstGeom>
        </p:spPr>
      </p:pic>
      <p:pic>
        <p:nvPicPr>
          <p:cNvPr id="14" name="Picture 13">
            <a:extLst>
              <a:ext uri="{FF2B5EF4-FFF2-40B4-BE49-F238E27FC236}">
                <a16:creationId xmlns:a16="http://schemas.microsoft.com/office/drawing/2014/main" id="{3FF0A802-44F1-F40D-8938-685CAB39D93F}"/>
              </a:ext>
            </a:extLst>
          </p:cNvPr>
          <p:cNvPicPr>
            <a:picLocks noChangeAspect="1"/>
          </p:cNvPicPr>
          <p:nvPr/>
        </p:nvPicPr>
        <p:blipFill>
          <a:blip r:embed="rId5"/>
          <a:stretch>
            <a:fillRect/>
          </a:stretch>
        </p:blipFill>
        <p:spPr>
          <a:xfrm>
            <a:off x="5914150" y="2204802"/>
            <a:ext cx="6030167" cy="1324160"/>
          </a:xfrm>
          <a:prstGeom prst="rect">
            <a:avLst/>
          </a:prstGeom>
        </p:spPr>
      </p:pic>
      <p:pic>
        <p:nvPicPr>
          <p:cNvPr id="16" name="Picture 15">
            <a:extLst>
              <a:ext uri="{FF2B5EF4-FFF2-40B4-BE49-F238E27FC236}">
                <a16:creationId xmlns:a16="http://schemas.microsoft.com/office/drawing/2014/main" id="{D1C846F6-E732-E03D-D4D5-59A9399ACD38}"/>
              </a:ext>
            </a:extLst>
          </p:cNvPr>
          <p:cNvPicPr>
            <a:picLocks noChangeAspect="1"/>
          </p:cNvPicPr>
          <p:nvPr/>
        </p:nvPicPr>
        <p:blipFill>
          <a:blip r:embed="rId6"/>
          <a:stretch>
            <a:fillRect/>
          </a:stretch>
        </p:blipFill>
        <p:spPr>
          <a:xfrm>
            <a:off x="5914150" y="2773765"/>
            <a:ext cx="6325483" cy="1648055"/>
          </a:xfrm>
          <a:prstGeom prst="rect">
            <a:avLst/>
          </a:prstGeom>
        </p:spPr>
      </p:pic>
      <p:pic>
        <p:nvPicPr>
          <p:cNvPr id="18" name="Picture 17">
            <a:extLst>
              <a:ext uri="{FF2B5EF4-FFF2-40B4-BE49-F238E27FC236}">
                <a16:creationId xmlns:a16="http://schemas.microsoft.com/office/drawing/2014/main" id="{B8320E44-4037-BF7C-124C-2E83A1043A7C}"/>
              </a:ext>
            </a:extLst>
          </p:cNvPr>
          <p:cNvPicPr>
            <a:picLocks noChangeAspect="1"/>
          </p:cNvPicPr>
          <p:nvPr/>
        </p:nvPicPr>
        <p:blipFill>
          <a:blip r:embed="rId7"/>
          <a:stretch>
            <a:fillRect/>
          </a:stretch>
        </p:blipFill>
        <p:spPr>
          <a:xfrm>
            <a:off x="5914150" y="3764762"/>
            <a:ext cx="6516009" cy="800212"/>
          </a:xfrm>
          <a:prstGeom prst="rect">
            <a:avLst/>
          </a:prstGeom>
        </p:spPr>
      </p:pic>
      <p:pic>
        <p:nvPicPr>
          <p:cNvPr id="22" name="Picture 21">
            <a:extLst>
              <a:ext uri="{FF2B5EF4-FFF2-40B4-BE49-F238E27FC236}">
                <a16:creationId xmlns:a16="http://schemas.microsoft.com/office/drawing/2014/main" id="{95E2FEC4-F652-601B-B2EB-89CEFC8CA29F}"/>
              </a:ext>
            </a:extLst>
          </p:cNvPr>
          <p:cNvPicPr>
            <a:picLocks noChangeAspect="1"/>
          </p:cNvPicPr>
          <p:nvPr/>
        </p:nvPicPr>
        <p:blipFill>
          <a:blip r:embed="rId8"/>
          <a:stretch>
            <a:fillRect/>
          </a:stretch>
        </p:blipFill>
        <p:spPr>
          <a:xfrm>
            <a:off x="5914150" y="4519959"/>
            <a:ext cx="6211167" cy="857370"/>
          </a:xfrm>
          <a:prstGeom prst="rect">
            <a:avLst/>
          </a:prstGeom>
        </p:spPr>
      </p:pic>
    </p:spTree>
    <p:extLst>
      <p:ext uri="{BB962C8B-B14F-4D97-AF65-F5344CB8AC3E}">
        <p14:creationId xmlns:p14="http://schemas.microsoft.com/office/powerpoint/2010/main" val="17420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402771" y="198414"/>
            <a:ext cx="11200579" cy="714149"/>
          </a:xfrm>
        </p:spPr>
        <p:txBody>
          <a:bodyPr>
            <a:normAutofit/>
          </a:bodyPr>
          <a:lstStyle/>
          <a:p>
            <a:r>
              <a:rPr lang="nb-NO" sz="3200" dirty="0" err="1">
                <a:solidFill>
                  <a:schemeClr val="accent1"/>
                </a:solidFill>
                <a:latin typeface="Helvetica Neue" charset="0"/>
                <a:ea typeface="Helvetica Neue" charset="0"/>
                <a:cs typeface="Helvetica Neue" charset="0"/>
              </a:rPr>
              <a:t>Raccomandazione</a:t>
            </a:r>
            <a:r>
              <a:rPr lang="nb-NO" sz="3200" dirty="0">
                <a:solidFill>
                  <a:schemeClr val="accent1"/>
                </a:solidFill>
                <a:latin typeface="Helvetica Neue" charset="0"/>
                <a:ea typeface="Helvetica Neue" charset="0"/>
                <a:cs typeface="Helvetica Neue" charset="0"/>
              </a:rPr>
              <a:t> di lettura</a:t>
            </a:r>
            <a:endParaRPr lang="en-US" sz="3200" dirty="0">
              <a:solidFill>
                <a:schemeClr val="accent1"/>
              </a:solidFill>
            </a:endParaRPr>
          </a:p>
        </p:txBody>
      </p:sp>
      <p:sp>
        <p:nvSpPr>
          <p:cNvPr id="3" name="TekstSylinder 2"/>
          <p:cNvSpPr txBox="1"/>
          <p:nvPr/>
        </p:nvSpPr>
        <p:spPr>
          <a:xfrm>
            <a:off x="588649" y="3613666"/>
            <a:ext cx="427938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Una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relazione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dettagliata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sugli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aspetti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comportamentali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della sicurezza informatica,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le pratiche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attuali</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il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contesto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scientifico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i modi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per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migliorare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la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cultura</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della sicurezza informatica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in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un'organizzazione</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a:t>
            </a:r>
          </a:p>
        </p:txBody>
      </p:sp>
      <p:sp>
        <p:nvSpPr>
          <p:cNvPr id="8" name="Rektangel 7"/>
          <p:cNvSpPr/>
          <p:nvPr/>
        </p:nvSpPr>
        <p:spPr>
          <a:xfrm>
            <a:off x="10527061" y="192363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ktangel 8"/>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Rektangel 9"/>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3554" name="Picture 2" descr="https://lh5.googleusercontent.com/Wc1l-J1R5ZaGH1fbPwUuKkXlFIw18ljHkJzWyZWLAd64gtpN3dE4OgODHvHPabeD9lvnpFg0btBK7VbKb01yyxx2PNdJD3HZi955VrGP930DfvsVRuE3nqeBXqZDWM9uJGkyuZ4RBr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9242" y="1389364"/>
            <a:ext cx="2778967" cy="208422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lh4.googleusercontent.com/JwnadF4clNXp4UuPoFiOQULjlGuvTFjIDaMhmh5uXHTeCs4pq7zNBqMDt0Fi88OcSaXEVIBni9lJLpKwOeXtqnhvJyVoTt9F-sJR_IzTw5Ut2LPCi0N1SLzEg2gMSei22NnwEA-PL4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32900" y="1190984"/>
            <a:ext cx="6231727" cy="1719097"/>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4837464" y="3065570"/>
            <a:ext cx="6096000" cy="3600986"/>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L'Agenzia</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dell'Unione europea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per la sicurezza delle reti e dell'informazione (ENISA) è un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centro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di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competenza in materia di</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 sicurezza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delle reti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dell'informazione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per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l'UE,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 suoi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Stati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membri</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il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settore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privato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 cittadini</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dell'UE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L'ENISA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collabora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con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questi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gruppi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per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elaborare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pareri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raccomandazioni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sulle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buone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pratiche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in materia di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sicurezza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delle informazioni</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Assiste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gli Stati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membri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nell'attuazione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della legislazione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UE pertinente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lavora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per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migliorare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la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resilienza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delle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infrastrutture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delle reti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informatiche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critiche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europee</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L'ENISA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mira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a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potenziare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le competenze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esistenti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negli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Stati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membri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sostenendo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lo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sviluppo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di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comunità</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transfrontaliere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impegnate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a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migliorare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la sicurezza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delle reti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dell'informazione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in tutta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l'UE. Maggiori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informazioni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sull'ENISA e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sul suo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lavoro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sono </a:t>
            </a:r>
            <a:r>
              <a:rPr kumimoji="0" lang="nb-NO" sz="1600" b="0" i="0" u="none" strike="noStrike" kern="1200" cap="none" spc="0" normalizeH="0" baseline="0" noProof="0" dirty="0" err="1">
                <a:ln>
                  <a:noFill/>
                </a:ln>
                <a:solidFill>
                  <a:schemeClr val="bg1"/>
                </a:solidFill>
                <a:effectLst/>
                <a:uLnTx/>
                <a:uFillTx/>
                <a:latin typeface="Calibri" charset="0"/>
                <a:ea typeface="+mn-ea"/>
                <a:cs typeface="+mn-cs"/>
              </a:rPr>
              <a:t>disponibili </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all'indirizzo</a:t>
            </a:r>
            <a:r>
              <a:rPr kumimoji="0" lang="nb-NO" sz="1600" b="1" i="0" u="none" strike="noStrike" kern="1200" cap="none" spc="0" normalizeH="0" baseline="0" noProof="0" dirty="0" err="1">
                <a:ln>
                  <a:noFill/>
                </a:ln>
                <a:solidFill>
                  <a:schemeClr val="bg1"/>
                </a:solidFill>
                <a:effectLst/>
                <a:uLnTx/>
                <a:uFillTx/>
                <a:latin typeface="Calibri" charset="0"/>
                <a:ea typeface="+mn-ea"/>
                <a:cs typeface="+mn-cs"/>
              </a:rPr>
              <a:t> www.enisa.europa.eu</a:t>
            </a:r>
            <a:r>
              <a:rPr kumimoji="0" lang="nb-NO" sz="1600" b="0" i="0" u="none" strike="noStrike" kern="1200" cap="none" spc="0" normalizeH="0" baseline="0" noProof="0" dirty="0">
                <a:ln>
                  <a:noFill/>
                </a:ln>
                <a:solidFill>
                  <a:schemeClr val="bg1"/>
                </a:solidFill>
                <a:effectLst/>
                <a:uLnTx/>
                <a:uFillTx/>
                <a:latin typeface="Calibri" charset="0"/>
                <a:ea typeface="+mn-ea"/>
                <a:cs typeface="+mn-cs"/>
              </a:rPr>
              <a:t>. </a:t>
            </a:r>
            <a:endPar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16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nb-NO"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9397308"/>
      </p:ext>
    </p:extLst>
  </p:cSld>
  <p:clrMapOvr>
    <a:masterClrMapping/>
  </p:clrMapOvr>
</p:sld>
</file>

<file path=ppt/slides/slide1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6145781" y="3654510"/>
            <a:ext cx="1297756" cy="1795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kstSylinder 10"/>
          <p:cNvSpPr txBox="1"/>
          <p:nvPr/>
        </p:nvSpPr>
        <p:spPr>
          <a:xfrm>
            <a:off x="6096000" y="1228397"/>
            <a:ext cx="5615237" cy="5293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sng" strike="noStrike" kern="1200" cap="none" spc="0" normalizeH="0" baseline="0" noProof="0" dirty="0">
                <a:ln>
                  <a:noFill/>
                </a:ln>
                <a:solidFill>
                  <a:schemeClr val="bg1"/>
                </a:solidFill>
                <a:effectLst/>
                <a:uLnTx/>
                <a:uFillTx/>
                <a:latin typeface="Aptos" panose="02110004020202020204"/>
                <a:ea typeface="+mn-ea"/>
                <a:cs typeface="+mn-cs"/>
              </a:rPr>
              <a:t>Gestione e </a:t>
            </a:r>
            <a:r>
              <a:rPr kumimoji="0" lang="nb-NO" sz="1600" b="1" i="0" u="sng" strike="noStrike" kern="1200" cap="none" spc="0" normalizeH="0" baseline="0" noProof="0" dirty="0" err="1">
                <a:ln>
                  <a:noFill/>
                </a:ln>
                <a:solidFill>
                  <a:schemeClr val="bg1"/>
                </a:solidFill>
                <a:effectLst/>
                <a:uLnTx/>
                <a:uFillTx/>
                <a:latin typeface="Aptos" panose="02110004020202020204"/>
                <a:ea typeface="+mn-ea"/>
                <a:cs typeface="+mn-cs"/>
              </a:rPr>
              <a:t>leadership </a:t>
            </a:r>
            <a:r>
              <a:rPr kumimoji="0" lang="nb-NO" sz="1600" b="1" i="0" u="sng" strike="noStrike" kern="1200" cap="none" spc="0" normalizeH="0" baseline="0" noProof="0" dirty="0" err="1">
                <a:ln>
                  <a:noFill/>
                </a:ln>
                <a:solidFill>
                  <a:schemeClr val="bg1"/>
                </a:solidFill>
                <a:effectLst/>
                <a:uLnTx/>
                <a:uFillTx/>
                <a:latin typeface="Aptos" panose="02110004020202020204"/>
                <a:ea typeface="+mn-ea"/>
                <a:cs typeface="+mn-cs"/>
              </a:rPr>
              <a:t>organizzativa</a:t>
            </a:r>
            <a:endParaRPr kumimoji="0" lang="nb-NO" sz="1600" b="1" i="0" u="sng" strike="noStrike" kern="1200" cap="none" spc="0" normalizeH="0" baseline="0" noProof="0" dirty="0">
              <a:ln>
                <a:noFill/>
              </a:ln>
              <a:solidFill>
                <a:schemeClr val="bg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Assumersi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la responsabilità</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decidere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quali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rischi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per la sicurezza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desidera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gestire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impegnare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le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risorse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necessarie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Ciò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include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il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costo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di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acquisto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delle attrezzature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e dei servizi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di sicurezza</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ma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soprattutto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il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costo</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totale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di gestione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di tali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misure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di sicurezza</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t>
            </a:r>
          </a:p>
          <a:p>
            <a:pPr marL="742950" marR="0" lvl="1"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il tempo che il personale deve dedicare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alla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sicurezza</a:t>
            </a: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742950" marR="0" lvl="1"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il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tempo 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lo sforzo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necessari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per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trasformare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comportamenti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non sicuri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in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comportamenti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sicuri</a:t>
            </a: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742950" marR="0" lvl="1"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attività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che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potrebbero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andare perse 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causa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dell</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'adesione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del personale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alle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politiche</a:t>
            </a: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742950" marR="0" lvl="1"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sviluppo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delle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competenze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necessarie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alle diverse parti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dell'organizzazione</a:t>
            </a: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Dare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l'esempio</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seguire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sempre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le politiche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di sicurezza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è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un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obiettivo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di alto valore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dedicare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una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parte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del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proprio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tempo 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collaborare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con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gli specialisti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della sicurezza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e il personale per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trovare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soluzioni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praticabili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nelle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proprie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aree di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competenza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(ad esempio</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operazioni</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finanza</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marketing</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Gestisci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la</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 tua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organizzazione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per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favorire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la sicurezza</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il rapporto ha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rilevato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che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una gestione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efficace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della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sicurezza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può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attingere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conoscenze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strumenti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dalla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sicurezza</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Allo stesso modo</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le risorse umane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possono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contribuire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alla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progettazione di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incentivi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e KPI,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aiutando</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identificare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il</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personale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interessato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ad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acquisire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nuove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competenze 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ad assumersi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responsabilità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aggiuntive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La comunicazione 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il marketing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possono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contribuire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migliorare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l'efficacia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dei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materiali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di sensibilizzazione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Sfruttare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le</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proprie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risorse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abbattere i silos per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risolvere </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i problemi è un </a:t>
            </a:r>
            <a:r>
              <a:rPr kumimoji="0" lang="nb-NO" sz="1400" b="0" i="0" u="none" strike="noStrike" kern="1200" cap="none" spc="0" normalizeH="0" baseline="0" noProof="0" dirty="0" err="1">
                <a:ln>
                  <a:noFill/>
                </a:ln>
                <a:solidFill>
                  <a:schemeClr val="bg1"/>
                </a:solidFill>
                <a:effectLst/>
                <a:uLnTx/>
                <a:uFillTx/>
                <a:latin typeface="Aptos" panose="02110004020202020204"/>
                <a:ea typeface="+mn-ea"/>
                <a:cs typeface="+mn-cs"/>
              </a:rPr>
              <a:t>compito</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 di gestione</a:t>
            </a:r>
            <a:r>
              <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rPr>
              <a:t>.</a:t>
            </a:r>
          </a:p>
        </p:txBody>
      </p:sp>
      <p:sp>
        <p:nvSpPr>
          <p:cNvPr id="2" name="Tittel 1"/>
          <p:cNvSpPr>
            <a:spLocks noGrp="1"/>
          </p:cNvSpPr>
          <p:nvPr>
            <p:ph type="ctrTitle"/>
          </p:nvPr>
        </p:nvSpPr>
        <p:spPr>
          <a:xfrm>
            <a:off x="308658" y="325133"/>
            <a:ext cx="11574684" cy="790055"/>
          </a:xfrm>
        </p:spPr>
        <p:txBody>
          <a:bodyPr>
            <a:normAutofit/>
          </a:bodyPr>
          <a:lstStyle/>
          <a:p>
            <a:r>
              <a:rPr lang="nb-NO" sz="3200" dirty="0" err="1">
                <a:solidFill>
                  <a:schemeClr val="accent1"/>
                </a:solidFill>
                <a:latin typeface="Helvetica Neue" charset="0"/>
                <a:ea typeface="Helvetica Neue" charset="0"/>
                <a:cs typeface="Helvetica Neue" charset="0"/>
              </a:rPr>
              <a:t>Raccomandazioni </a:t>
            </a:r>
            <a:r>
              <a:rPr lang="nb-NO" sz="3200" dirty="0">
                <a:solidFill>
                  <a:schemeClr val="accent1"/>
                </a:solidFill>
                <a:latin typeface="Helvetica Neue" charset="0"/>
                <a:ea typeface="Helvetica Neue" charset="0"/>
                <a:cs typeface="Helvetica Neue" charset="0"/>
              </a:rPr>
              <a:t>per </a:t>
            </a:r>
            <a:r>
              <a:rPr lang="nb-NO" sz="3200" dirty="0" err="1">
                <a:solidFill>
                  <a:schemeClr val="accent1"/>
                </a:solidFill>
                <a:latin typeface="Helvetica Neue" charset="0"/>
                <a:ea typeface="Helvetica Neue" charset="0"/>
                <a:cs typeface="Helvetica Neue" charset="0"/>
              </a:rPr>
              <a:t>gruppi </a:t>
            </a:r>
            <a:r>
              <a:rPr lang="nb-NO" sz="3200" dirty="0" err="1">
                <a:solidFill>
                  <a:schemeClr val="accent1"/>
                </a:solidFill>
                <a:latin typeface="Helvetica Neue" charset="0"/>
                <a:ea typeface="Helvetica Neue" charset="0"/>
                <a:cs typeface="Helvetica Neue" charset="0"/>
              </a:rPr>
              <a:t>specifici</a:t>
            </a:r>
            <a:endParaRPr lang="en-US" sz="3200" dirty="0">
              <a:solidFill>
                <a:schemeClr val="accent1"/>
              </a:solidFill>
            </a:endParaRPr>
          </a:p>
        </p:txBody>
      </p:sp>
      <p:sp>
        <p:nvSpPr>
          <p:cNvPr id="3" name="TekstSylinder 2"/>
          <p:cNvSpPr txBox="1"/>
          <p:nvPr/>
        </p:nvSpPr>
        <p:spPr>
          <a:xfrm>
            <a:off x="308658" y="1228397"/>
            <a:ext cx="5209826"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sng" strike="noStrike" kern="1200" cap="none" spc="0" normalizeH="0" baseline="0" noProof="0" dirty="0">
                <a:ln>
                  <a:noFill/>
                </a:ln>
                <a:solidFill>
                  <a:schemeClr val="bg1"/>
                </a:solidFill>
                <a:effectLst/>
                <a:uLnTx/>
                <a:uFillTx/>
                <a:latin typeface="Aptos" panose="02110004020202020204"/>
                <a:ea typeface="+mn-ea"/>
                <a:cs typeface="+mn-cs"/>
              </a:rPr>
              <a:t>Responsabili politici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Assicurarsi che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le responsabilità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siano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assegnate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a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coloro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che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hanno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la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capacità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di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svolger</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Indicare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competenze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affidabili</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ad esempio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dove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cercare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indicazioni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su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questioni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specifiche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Promuovere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la collaborazione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la creazione di fiducia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all'interno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tra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le organizzazioni</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promuovere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il rispetto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e vietare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il linguaggio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irrispettoso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nei confronti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degli stakeholder</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Sostenere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sviluppo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l'uso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di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metriche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misure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basate su dati concreti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per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valutare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le competenze,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le conoscenze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la cultura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organizzativa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in materia di sicurezza informatica</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Incoraggiare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e sostenere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la collaborazione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tra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esperti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del settore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tecnico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sociale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comportamentale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nell'affrontare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i comportamenti</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relativi alla sicurezza informatica</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Non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date per scontato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che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la consapevolezza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di una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minaccia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porti ad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azioni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di protezione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I cittadini (e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i lavoratori</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devono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anche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acquisire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le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competenze necessarie per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evitare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la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minaccia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comprendere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che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farlo </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sarà </a:t>
            </a:r>
            <a:r>
              <a:rPr kumimoji="0" lang="nb-NO" sz="1600" b="0" i="0" u="none" strike="noStrike" kern="1200" cap="none" spc="0" normalizeH="0" baseline="0" noProof="0" dirty="0" err="1">
                <a:ln>
                  <a:noFill/>
                </a:ln>
                <a:solidFill>
                  <a:schemeClr val="bg1"/>
                </a:solidFill>
                <a:effectLst/>
                <a:uLnTx/>
                <a:uFillTx/>
                <a:latin typeface="Aptos" panose="02110004020202020204"/>
                <a:ea typeface="+mn-ea"/>
                <a:cs typeface="+mn-cs"/>
              </a:rPr>
              <a:t>efficace</a:t>
            </a:r>
            <a:r>
              <a:rPr kumimoji="0" lang="nb-NO" sz="1600" b="0" i="0" u="none" strike="noStrike" kern="1200" cap="none" spc="0" normalizeH="0" baseline="0" noProof="0" dirty="0">
                <a:ln>
                  <a:noFill/>
                </a:ln>
                <a:solidFill>
                  <a:schemeClr val="bg1"/>
                </a:solidFill>
                <a:effectLst/>
                <a:uLnTx/>
                <a:uFillTx/>
                <a:latin typeface="Aptos" panose="02110004020202020204"/>
                <a:ea typeface="+mn-ea"/>
                <a:cs typeface="+mn-cs"/>
              </a:rPr>
              <a:t>.</a:t>
            </a:r>
          </a:p>
        </p:txBody>
      </p:sp>
      <p:sp>
        <p:nvSpPr>
          <p:cNvPr id="8" name="Rektangel 7"/>
          <p:cNvSpPr/>
          <p:nvPr/>
        </p:nvSpPr>
        <p:spPr>
          <a:xfrm>
            <a:off x="10527061" y="192363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ktangel 8"/>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Rektangel 9"/>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4848047"/>
      </p:ext>
    </p:extLst>
  </p:cSld>
  <p:clrMapOvr>
    <a:masterClrMapping/>
  </p:clrMapOvr>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6668069" y="4815680"/>
            <a:ext cx="3021736" cy="208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ktangel 19"/>
          <p:cNvSpPr/>
          <p:nvPr/>
        </p:nvSpPr>
        <p:spPr>
          <a:xfrm>
            <a:off x="6668068" y="3471394"/>
            <a:ext cx="2738201" cy="208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ktangel 11"/>
          <p:cNvSpPr/>
          <p:nvPr/>
        </p:nvSpPr>
        <p:spPr>
          <a:xfrm>
            <a:off x="661655" y="2937932"/>
            <a:ext cx="1975219" cy="208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ktangel 18"/>
          <p:cNvSpPr/>
          <p:nvPr/>
        </p:nvSpPr>
        <p:spPr>
          <a:xfrm>
            <a:off x="661655" y="4952374"/>
            <a:ext cx="2024838" cy="208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p:cNvSpPr>
            <a:spLocks noGrp="1"/>
          </p:cNvSpPr>
          <p:nvPr>
            <p:ph type="ctrTitle"/>
          </p:nvPr>
        </p:nvSpPr>
        <p:spPr>
          <a:xfrm>
            <a:off x="52122" y="134317"/>
            <a:ext cx="12100343" cy="763899"/>
          </a:xfrm>
        </p:spPr>
        <p:txBody>
          <a:bodyPr>
            <a:normAutofit/>
          </a:bodyPr>
          <a:lstStyle/>
          <a:p>
            <a:r>
              <a:rPr lang="nb-NO" sz="3200" dirty="0" err="1">
                <a:solidFill>
                  <a:schemeClr val="accent1"/>
                </a:solidFill>
                <a:latin typeface="Helvetica Neue" charset="0"/>
                <a:ea typeface="Helvetica Neue" charset="0"/>
                <a:cs typeface="Helvetica Neue" charset="0"/>
              </a:rPr>
              <a:t>Raccomandazioni </a:t>
            </a:r>
            <a:r>
              <a:rPr lang="nb-NO" sz="3200" dirty="0">
                <a:solidFill>
                  <a:schemeClr val="accent1"/>
                </a:solidFill>
                <a:latin typeface="Helvetica Neue" charset="0"/>
                <a:ea typeface="Helvetica Neue" charset="0"/>
                <a:cs typeface="Helvetica Neue" charset="0"/>
              </a:rPr>
              <a:t>per </a:t>
            </a:r>
            <a:r>
              <a:rPr lang="nb-NO" sz="3200" dirty="0" err="1">
                <a:solidFill>
                  <a:schemeClr val="accent1"/>
                </a:solidFill>
                <a:latin typeface="Helvetica Neue" charset="0"/>
                <a:ea typeface="Helvetica Neue" charset="0"/>
                <a:cs typeface="Helvetica Neue" charset="0"/>
              </a:rPr>
              <a:t>gruppi </a:t>
            </a:r>
            <a:r>
              <a:rPr lang="nb-NO" sz="3200" dirty="0" err="1">
                <a:solidFill>
                  <a:schemeClr val="accent1"/>
                </a:solidFill>
                <a:latin typeface="Helvetica Neue" charset="0"/>
                <a:ea typeface="Helvetica Neue" charset="0"/>
                <a:cs typeface="Helvetica Neue" charset="0"/>
              </a:rPr>
              <a:t>specifici</a:t>
            </a:r>
            <a:endParaRPr lang="en-US" sz="3200" dirty="0">
              <a:solidFill>
                <a:schemeClr val="accent1"/>
              </a:solidFill>
            </a:endParaRPr>
          </a:p>
        </p:txBody>
      </p:sp>
      <p:sp>
        <p:nvSpPr>
          <p:cNvPr id="15" name="Subtitle 14">
            <a:extLst>
              <a:ext uri="{FF2B5EF4-FFF2-40B4-BE49-F238E27FC236}">
                <a16:creationId xmlns:a16="http://schemas.microsoft.com/office/drawing/2014/main" id="{454E63EC-204F-5817-A1F6-048BF2B389C3}"/>
              </a:ext>
            </a:extLst>
          </p:cNvPr>
          <p:cNvSpPr>
            <a:spLocks noGrp="1"/>
          </p:cNvSpPr>
          <p:nvPr>
            <p:ph type="subTitle" idx="1"/>
          </p:nvPr>
        </p:nvSpPr>
        <p:spPr/>
        <p:txBody>
          <a:bodyPr/>
          <a:lstStyle/>
          <a:p>
            <a:endParaRPr lang="en-GB"/>
          </a:p>
        </p:txBody>
      </p:sp>
      <p:sp>
        <p:nvSpPr>
          <p:cNvPr id="17" name="Text Placeholder 16">
            <a:extLst>
              <a:ext uri="{FF2B5EF4-FFF2-40B4-BE49-F238E27FC236}">
                <a16:creationId xmlns:a16="http://schemas.microsoft.com/office/drawing/2014/main" id="{79D1C5C0-B5CD-FF32-3451-520C4D11AA0E}"/>
              </a:ext>
            </a:extLst>
          </p:cNvPr>
          <p:cNvSpPr>
            <a:spLocks noGrp="1"/>
          </p:cNvSpPr>
          <p:nvPr>
            <p:ph type="body" sz="quarter" idx="12"/>
          </p:nvPr>
        </p:nvSpPr>
        <p:spPr/>
        <p:txBody>
          <a:bodyPr/>
          <a:lstStyle/>
          <a:p>
            <a:endParaRPr lang="en-GB"/>
          </a:p>
        </p:txBody>
      </p:sp>
      <p:sp>
        <p:nvSpPr>
          <p:cNvPr id="3" name="TekstSylinder 2"/>
          <p:cNvSpPr txBox="1"/>
          <p:nvPr/>
        </p:nvSpPr>
        <p:spPr>
          <a:xfrm>
            <a:off x="308658" y="972275"/>
            <a:ext cx="4871186"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rPr>
              <a:t>CISO e </a:t>
            </a:r>
            <a:r>
              <a:rPr kumimoji="0" lang="nb-NO" sz="1400" b="1" i="0" u="sng" strike="noStrike" kern="1200" cap="none" spc="0" normalizeH="0" baseline="0" noProof="0" dirty="0" err="1">
                <a:ln>
                  <a:noFill/>
                </a:ln>
                <a:solidFill>
                  <a:schemeClr val="bg1"/>
                </a:solidFill>
                <a:effectLst/>
                <a:uLnTx/>
                <a:uFillTx/>
                <a:latin typeface="Arial" charset="0"/>
                <a:ea typeface="Arial" charset="0"/>
                <a:cs typeface="Arial" charset="0"/>
              </a:rPr>
              <a:t>specialisti </a:t>
            </a:r>
            <a:r>
              <a:rPr kumimoji="0" lang="nb-NO" sz="1400" b="1" i="0" u="sng" strike="noStrike" kern="1200" cap="none" spc="0" normalizeH="0" baseline="0" noProof="0" dirty="0" err="1">
                <a:ln>
                  <a:noFill/>
                </a:ln>
                <a:solidFill>
                  <a:schemeClr val="bg1"/>
                </a:solidFill>
                <a:effectLst/>
                <a:uLnTx/>
                <a:uFillTx/>
                <a:latin typeface="Arial" charset="0"/>
                <a:ea typeface="Arial" charset="0"/>
                <a:cs typeface="Arial" charset="0"/>
              </a:rPr>
              <a:t>della sicurezza</a:t>
            </a:r>
            <a:endPar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Calcolate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l'impatto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delle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vostre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politiche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Le</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 politiche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le</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 misure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di sicurezza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possono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essere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efficaci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solo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adottate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 utilizzate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correttamente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Per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garantire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ciò</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 CISO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devono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conoscere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l'impatto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che hanno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sul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personale nelle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operazioni</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aziendali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quotidiane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quindi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devono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sapere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quanto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tempo 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quanto impegno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richiede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la conformità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prima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di mettere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in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atto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una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misura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di sicurezza</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Il motto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del</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generale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MacArthur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Non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dare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mai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un ordine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che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non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può essere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eseguito"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dovrebbe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essere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incorniciato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appeso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sopra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la</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 loro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scrivania.</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Siate visibili 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disponibili</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 CISO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dovrebbero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essere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sostenitori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della sicurezza</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non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poliziotti</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per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coinvolgere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il personale,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devono essere visibili 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disponibili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in ogni momento. E per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creare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fiducia,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devono ascoltare 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negoziare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piuttosto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che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cercare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di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eliminare"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le non conformità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frenare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l'innovazione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la sperimentazione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Sono necessarie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competenze trasversali.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 CISO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altri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specialisti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della sicurezza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devono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acquisire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"competenze trasversali" per svolgere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efficacemente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questo compito</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Il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programma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sviluppato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da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Ashenden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&amp; Lawrence (2016)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con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il finanziamento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dell'NCSC britannico è uno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sforzo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pionieristico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che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dovrebbe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essere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replicato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integrato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nei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corsi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accademici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professionali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sulla sicurezza</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Smettete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di</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 criticare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verbalmente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le persone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Un coinvolgimento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efficace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 la fiducia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richiedono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rispetto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per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gli altri</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La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professione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della sicurezza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deve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rivedere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la propria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prospettiva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nei confronti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dei</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non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specialisti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accettare</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che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essi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sono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gli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unici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stakeholder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nell'ecosistema</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per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 quali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la sicurezza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è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il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ruolo</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primario</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E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devono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cambiare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il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linguaggio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che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usano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per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riflettere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questo cambiamento</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non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devono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più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riferirsi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agli</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esseri umani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come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il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problema", </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utenti</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stupidi</a:t>
            </a:r>
            <a:r>
              <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rPr>
              <a:t>" e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"l'anello </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più debole</a:t>
            </a:r>
            <a:r>
              <a:rPr kumimoji="0" lang="nb-NO" sz="1200" b="0" i="0" u="none" strike="noStrike" kern="1200" cap="none" spc="0" normalizeH="0" baseline="0" noProof="0" dirty="0" err="1">
                <a:ln>
                  <a:noFill/>
                </a:ln>
                <a:solidFill>
                  <a:schemeClr val="bg1"/>
                </a:solidFill>
                <a:effectLst/>
                <a:uLnTx/>
                <a:uFillTx/>
                <a:latin typeface="Arial" charset="0"/>
                <a:ea typeface="Arial" charset="0"/>
                <a:cs typeface="Arial" charset="0"/>
              </a:rPr>
              <a:t>".</a:t>
            </a:r>
            <a:endPar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8" name="Rektangel 7"/>
          <p:cNvSpPr/>
          <p:nvPr/>
        </p:nvSpPr>
        <p:spPr>
          <a:xfrm>
            <a:off x="10527061" y="192363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ktangel 8"/>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Rektangel 9"/>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kstSylinder 10"/>
          <p:cNvSpPr txBox="1"/>
          <p:nvPr/>
        </p:nvSpPr>
        <p:spPr>
          <a:xfrm>
            <a:off x="6314381" y="1056818"/>
            <a:ext cx="4871186" cy="497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sng" strike="noStrike" kern="1200" cap="none" spc="0" normalizeH="0" baseline="0" noProof="0" dirty="0" err="1">
                <a:ln>
                  <a:noFill/>
                </a:ln>
                <a:solidFill>
                  <a:schemeClr val="bg1"/>
                </a:solidFill>
                <a:effectLst/>
                <a:uLnTx/>
                <a:uFillTx/>
                <a:latin typeface="Arial" charset="0"/>
                <a:ea typeface="Arial" charset="0"/>
                <a:cs typeface="Arial" charset="0"/>
              </a:rPr>
              <a:t>CSIRT </a:t>
            </a:r>
            <a:r>
              <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400" b="1" i="0" u="sng" strike="noStrike" kern="1200" cap="none" spc="0" normalizeH="0" baseline="0" noProof="0" dirty="0" err="1">
                <a:ln>
                  <a:noFill/>
                </a:ln>
                <a:solidFill>
                  <a:schemeClr val="bg1"/>
                </a:solidFill>
                <a:effectLst/>
                <a:uLnTx/>
                <a:uFillTx/>
                <a:latin typeface="Arial" charset="0"/>
                <a:ea typeface="Arial" charset="0"/>
                <a:cs typeface="Arial" charset="0"/>
              </a:rPr>
              <a:t>CERT </a:t>
            </a:r>
            <a:r>
              <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400" b="1" i="0" u="sng" strike="noStrike" kern="1200" cap="none" spc="0" normalizeH="0" baseline="0" noProof="0" dirty="0" err="1">
                <a:ln>
                  <a:noFill/>
                </a:ln>
                <a:solidFill>
                  <a:schemeClr val="bg1"/>
                </a:solidFill>
                <a:effectLst/>
                <a:uLnTx/>
                <a:uFillTx/>
                <a:latin typeface="Arial" charset="0"/>
                <a:ea typeface="Arial" charset="0"/>
                <a:cs typeface="Arial" charset="0"/>
              </a:rPr>
              <a:t>SOC</a:t>
            </a:r>
            <a:endPar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Prenditi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cura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del</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 tuo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personale.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Il burnout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è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causato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in gran parte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dal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sovraccarico di lavoro</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ma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anche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dalla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noia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derivante da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attività</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ripetitive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Le organizzazioni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devono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garantire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livelli</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di personale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sufficienti</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il che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può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rappresentare una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sfida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per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 CSIRT</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 dove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la domanda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è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elevata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durante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gli incidenti</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ma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più bassa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negli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altri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periodi.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Una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soluzione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potrebbe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essere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quella di assegnare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 compiti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in modo</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più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flessibile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ad esempio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facendo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lavorare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il personale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allo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sviluppo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di strumenti</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alle risorse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di competenze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al</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team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building</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alla condivisione delle conoscenze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tra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i team</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La gestione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degli incidenti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che compromettono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la sicurezza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i sistemi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cyber-fisici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può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essere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stressante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le organizzazioni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hanno bisogno di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un supporto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adeguato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per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aiutare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il personale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ad</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 affrontare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conseguenze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Investire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nella formazione e nella crescita personale.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Possedere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competenze 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la capacità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di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crescere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sono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fattori chiave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per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garantire prestazioni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efficaci</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fiducia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soddisfazione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professionale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del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personale add</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etto alla sicurezza</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In un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contesto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caratterizzato da</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 minacce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in rapida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evoluzione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finanziare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la ricerca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le competenze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specialistiche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è una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necessità</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non un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lusso</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Alcune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competenze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possono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essere acquisite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tramite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corsi</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online</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ma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l'analisi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pratica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dei casi</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master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class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 wargaming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sono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più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coinvolgenti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ed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efficaci</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Approcci basati su</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team di supporto e multi-team</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Una difesa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efficace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della sicurezza informatica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è un lavoro di squadra: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è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essenziale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instaurare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un clima di fiducia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tra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i team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di analisti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tra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questi ultimi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e il management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Si tratta di un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problema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nuovo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per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molte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organizzazioni</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 pertanto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potrebbe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essere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necessario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investire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in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competenze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esterne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ricerca </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o </a:t>
            </a:r>
            <a:r>
              <a:rPr kumimoji="0" lang="nb-NO" sz="1250" b="0" i="0" u="none" strike="noStrike" kern="1200" cap="none" spc="0" normalizeH="0" baseline="0" noProof="0" dirty="0" err="1">
                <a:ln>
                  <a:noFill/>
                </a:ln>
                <a:solidFill>
                  <a:schemeClr val="bg1"/>
                </a:solidFill>
                <a:effectLst/>
                <a:uLnTx/>
                <a:uFillTx/>
                <a:latin typeface="Arial" charset="0"/>
                <a:ea typeface="Arial" charset="0"/>
                <a:cs typeface="Arial" charset="0"/>
              </a:rPr>
              <a:t>consulenza</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a:t>
            </a:r>
            <a:r>
              <a:rPr kumimoji="0" lang="nb-NO" sz="1250" b="0" i="0" u="none" strike="noStrike" kern="1200" cap="none" spc="0" normalizeH="0" baseline="0" noProof="0" dirty="0">
                <a:ln>
                  <a:noFill/>
                </a:ln>
                <a:solidFill>
                  <a:schemeClr val="bg1"/>
                </a:solidFill>
                <a:effectLst/>
                <a:uLnTx/>
                <a:uFillTx/>
                <a:latin typeface="Arial" charset="0"/>
                <a:ea typeface="Arial" charset="0"/>
                <a:cs typeface="Arial" charset="0"/>
              </a:rPr>
              <a:t>.</a:t>
            </a:r>
          </a:p>
        </p:txBody>
      </p:sp>
    </p:spTree>
    <p:extLst>
      <p:ext uri="{BB962C8B-B14F-4D97-AF65-F5344CB8AC3E}">
        <p14:creationId xmlns:p14="http://schemas.microsoft.com/office/powerpoint/2010/main" val="481931384"/>
      </p:ext>
    </p:extLst>
  </p:cSld>
  <p:clrMapOvr>
    <a:masterClrMapping/>
  </p:clrMapOvr>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6050639" y="4106778"/>
            <a:ext cx="4294972" cy="3588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ktangel 22"/>
          <p:cNvSpPr/>
          <p:nvPr/>
        </p:nvSpPr>
        <p:spPr>
          <a:xfrm>
            <a:off x="9521653" y="3749993"/>
            <a:ext cx="1948452" cy="3567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ktangel 21"/>
          <p:cNvSpPr/>
          <p:nvPr/>
        </p:nvSpPr>
        <p:spPr>
          <a:xfrm>
            <a:off x="6352674" y="1623097"/>
            <a:ext cx="1475874" cy="337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ktangel 24"/>
          <p:cNvSpPr/>
          <p:nvPr/>
        </p:nvSpPr>
        <p:spPr>
          <a:xfrm>
            <a:off x="7813014" y="5266943"/>
            <a:ext cx="962018" cy="398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ktangel 20"/>
          <p:cNvSpPr/>
          <p:nvPr/>
        </p:nvSpPr>
        <p:spPr>
          <a:xfrm>
            <a:off x="1553885" y="4892836"/>
            <a:ext cx="2761441" cy="2790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ktangel 19"/>
          <p:cNvSpPr/>
          <p:nvPr/>
        </p:nvSpPr>
        <p:spPr>
          <a:xfrm>
            <a:off x="677519" y="3244333"/>
            <a:ext cx="4519585" cy="2634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ktangel 18"/>
          <p:cNvSpPr/>
          <p:nvPr/>
        </p:nvSpPr>
        <p:spPr>
          <a:xfrm>
            <a:off x="677520" y="1601611"/>
            <a:ext cx="3268838" cy="2815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p:cNvSpPr>
            <a:spLocks noGrp="1"/>
          </p:cNvSpPr>
          <p:nvPr>
            <p:ph type="ctrTitle"/>
          </p:nvPr>
        </p:nvSpPr>
        <p:spPr>
          <a:xfrm>
            <a:off x="1" y="-24387"/>
            <a:ext cx="12192000" cy="796984"/>
          </a:xfrm>
        </p:spPr>
        <p:txBody>
          <a:bodyPr>
            <a:normAutofit/>
          </a:bodyPr>
          <a:lstStyle/>
          <a:p>
            <a:r>
              <a:rPr lang="nb-NO" sz="3200" dirty="0" err="1">
                <a:solidFill>
                  <a:schemeClr val="accent1"/>
                </a:solidFill>
                <a:latin typeface="Helvetica Neue" charset="0"/>
                <a:ea typeface="Helvetica Neue" charset="0"/>
                <a:cs typeface="Helvetica Neue" charset="0"/>
              </a:rPr>
              <a:t>Raccomandazioni </a:t>
            </a:r>
            <a:r>
              <a:rPr lang="nb-NO" sz="3200" dirty="0">
                <a:solidFill>
                  <a:schemeClr val="accent1"/>
                </a:solidFill>
                <a:latin typeface="Helvetica Neue" charset="0"/>
                <a:ea typeface="Helvetica Neue" charset="0"/>
                <a:cs typeface="Helvetica Neue" charset="0"/>
              </a:rPr>
              <a:t>per </a:t>
            </a:r>
            <a:r>
              <a:rPr lang="nb-NO" sz="3200" dirty="0" err="1">
                <a:solidFill>
                  <a:schemeClr val="accent1"/>
                </a:solidFill>
                <a:latin typeface="Helvetica Neue" charset="0"/>
                <a:ea typeface="Helvetica Neue" charset="0"/>
                <a:cs typeface="Helvetica Neue" charset="0"/>
              </a:rPr>
              <a:t>gruppi </a:t>
            </a:r>
            <a:r>
              <a:rPr lang="nb-NO" sz="3200" dirty="0" err="1">
                <a:solidFill>
                  <a:schemeClr val="accent1"/>
                </a:solidFill>
                <a:latin typeface="Helvetica Neue" charset="0"/>
                <a:ea typeface="Helvetica Neue" charset="0"/>
                <a:cs typeface="Helvetica Neue" charset="0"/>
              </a:rPr>
              <a:t>specifici</a:t>
            </a:r>
            <a:endParaRPr lang="en-US" sz="3200" dirty="0">
              <a:solidFill>
                <a:schemeClr val="accent1"/>
              </a:solidFill>
            </a:endParaRPr>
          </a:p>
        </p:txBody>
      </p:sp>
      <p:sp>
        <p:nvSpPr>
          <p:cNvPr id="4" name="Subtitle 3">
            <a:extLst>
              <a:ext uri="{FF2B5EF4-FFF2-40B4-BE49-F238E27FC236}">
                <a16:creationId xmlns:a16="http://schemas.microsoft.com/office/drawing/2014/main" id="{A532AB9B-088D-2DF0-6E80-67D14C72CA9F}"/>
              </a:ext>
            </a:extLst>
          </p:cNvPr>
          <p:cNvSpPr>
            <a:spLocks noGrp="1"/>
          </p:cNvSpPr>
          <p:nvPr>
            <p:ph type="subTitle" idx="1"/>
          </p:nvPr>
        </p:nvSpPr>
        <p:spPr/>
        <p:txBody>
          <a:bodyPr/>
          <a:lstStyle/>
          <a:p>
            <a:endParaRPr lang="en-GB"/>
          </a:p>
        </p:txBody>
      </p:sp>
      <p:sp>
        <p:nvSpPr>
          <p:cNvPr id="3" name="TekstSylinder 2"/>
          <p:cNvSpPr txBox="1"/>
          <p:nvPr/>
        </p:nvSpPr>
        <p:spPr>
          <a:xfrm>
            <a:off x="308658" y="972275"/>
            <a:ext cx="5281154"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sng" strike="noStrike" kern="1200" cap="none" spc="0" normalizeH="0" baseline="0" noProof="0" dirty="0">
                <a:ln>
                  <a:noFill/>
                </a:ln>
                <a:solidFill>
                  <a:prstClr val="black"/>
                </a:solidFill>
                <a:effectLst/>
                <a:uLnTx/>
                <a:uFillTx/>
                <a:latin typeface="Arial" charset="0"/>
                <a:ea typeface="Arial" charset="0"/>
                <a:cs typeface="Arial" charset="0"/>
              </a:rPr>
              <a:t>Sviluppatori di software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Non è necessario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essere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esperti</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di sicurezza</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ma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è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importante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pensare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alla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sicurezza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sin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dall'inizio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sicurezza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fin dalla progettazione) 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durante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l'intero</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ciclo di vita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ciclo di vita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dello sviluppo</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di software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sicuro</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Più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si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rimanda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la riflessione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sulla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sicurezza</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più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sarà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costoso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renderla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sicura</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Gli esperti</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di sicurezza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possono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fornirvi</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 consulenza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e supporto</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collaborate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con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loro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e comunicate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loro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tutto</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Se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il</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 tuo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codice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include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un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meccanismo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di sicurezza</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devi assicurarti che sia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utilizzabile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quanto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tempo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richiederà</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Gli utenti</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saranno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in grado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di comprendere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le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decisioni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che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chiedi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loro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di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prendere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Collabora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con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esperti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di usabilità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per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aiutarti </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a progettare e testare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una sicurezza </a:t>
            </a:r>
            <a:r>
              <a:rPr kumimoji="0" lang="nb-NO" sz="1800" b="0" i="0" u="none" strike="noStrike" kern="1200" cap="none" spc="0" normalizeH="0" baseline="0" noProof="0" dirty="0" err="1">
                <a:ln>
                  <a:noFill/>
                </a:ln>
                <a:solidFill>
                  <a:prstClr val="black"/>
                </a:solidFill>
                <a:effectLst/>
                <a:uLnTx/>
                <a:uFillTx/>
                <a:latin typeface="Arial" charset="0"/>
                <a:ea typeface="Arial" charset="0"/>
                <a:cs typeface="Arial" charset="0"/>
              </a:rPr>
              <a:t>utilizzabile</a:t>
            </a:r>
            <a:r>
              <a:rPr kumimoji="0" lang="nb-NO" sz="1800" b="0" i="0" u="none" strike="noStrike" kern="1200" cap="none" spc="0" normalizeH="0" baseline="0" noProof="0" dirty="0">
                <a:ln>
                  <a:noFill/>
                </a:ln>
                <a:solidFill>
                  <a:prstClr val="black"/>
                </a:solidFill>
                <a:effectLst/>
                <a:uLnTx/>
                <a:uFillTx/>
                <a:latin typeface="Arial" charset="0"/>
                <a:ea typeface="Arial" charset="0"/>
                <a:cs typeface="Arial" charset="0"/>
              </a:rPr>
              <a:t>.</a:t>
            </a:r>
          </a:p>
        </p:txBody>
      </p:sp>
      <p:sp>
        <p:nvSpPr>
          <p:cNvPr id="8" name="Rektangel 7"/>
          <p:cNvSpPr/>
          <p:nvPr/>
        </p:nvSpPr>
        <p:spPr>
          <a:xfrm>
            <a:off x="10527061" y="192363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ktangel 8"/>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Rektangel 9"/>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kstSylinder 2">
            <a:extLst>
              <a:ext uri="{FF2B5EF4-FFF2-40B4-BE49-F238E27FC236}">
                <a16:creationId xmlns:a16="http://schemas.microsoft.com/office/drawing/2014/main" id="{45639D62-8CEF-B100-D396-89ABF2D9F3C2}"/>
              </a:ext>
            </a:extLst>
          </p:cNvPr>
          <p:cNvSpPr txBox="1"/>
          <p:nvPr/>
        </p:nvSpPr>
        <p:spPr>
          <a:xfrm>
            <a:off x="308658" y="964622"/>
            <a:ext cx="5281154"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sng" strike="noStrike" kern="1200" cap="none" spc="0" normalizeH="0" baseline="0" noProof="0" dirty="0">
                <a:ln>
                  <a:noFill/>
                </a:ln>
                <a:solidFill>
                  <a:schemeClr val="bg1"/>
                </a:solidFill>
                <a:effectLst/>
                <a:uLnTx/>
                <a:uFillTx/>
                <a:latin typeface="Arial" charset="0"/>
                <a:ea typeface="Arial" charset="0"/>
                <a:cs typeface="Arial" charset="0"/>
              </a:rPr>
              <a:t>Sviluppatori di software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Non è necessario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essere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esperti</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di sicurezza</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ma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è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importante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pensare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alla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sicurezza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sin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dall'inizio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sicurezza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fin dalla progettazione) 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durante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l'intero</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ciclo di vita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ciclo di vita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dello sviluppo</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software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sicuro</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Più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si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rimanda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la riflessione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sulla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sicurezza</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più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sarà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costoso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renderla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sicura</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Gli esperti</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di sicurezza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possono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fornirti</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 consulenza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e supporto</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collabora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con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loro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informali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di tutto</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Se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il</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 tuo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codice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include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un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meccanismo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di sicurezza</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devi assicurarti che sia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utilizzabile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quanto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tempo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richiederà</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Gli utenti</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saranno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in grado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di comprendere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le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decisioni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che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chiedi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loro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di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prendere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Collabora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con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esperti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di usabilità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che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ti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aiutino </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a progettare e testare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una sicurezza </a:t>
            </a:r>
            <a:r>
              <a:rPr kumimoji="0" lang="nb-NO" sz="1800" b="0" i="0" u="none" strike="noStrike" kern="1200" cap="none" spc="0" normalizeH="0" baseline="0" noProof="0" dirty="0" err="1">
                <a:ln>
                  <a:noFill/>
                </a:ln>
                <a:solidFill>
                  <a:schemeClr val="bg1"/>
                </a:solidFill>
                <a:effectLst/>
                <a:uLnTx/>
                <a:uFillTx/>
                <a:latin typeface="Arial" charset="0"/>
                <a:ea typeface="Arial" charset="0"/>
                <a:cs typeface="Arial" charset="0"/>
              </a:rPr>
              <a:t>utilizzabile</a:t>
            </a:r>
            <a:r>
              <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rPr>
              <a:t>.</a:t>
            </a:r>
          </a:p>
        </p:txBody>
      </p:sp>
      <p:sp>
        <p:nvSpPr>
          <p:cNvPr id="12" name="TekstSylinder 10">
            <a:extLst>
              <a:ext uri="{FF2B5EF4-FFF2-40B4-BE49-F238E27FC236}">
                <a16:creationId xmlns:a16="http://schemas.microsoft.com/office/drawing/2014/main" id="{E62E0C46-2676-DFC5-12A0-7C7DD274D362}"/>
              </a:ext>
            </a:extLst>
          </p:cNvPr>
          <p:cNvSpPr txBox="1"/>
          <p:nvPr/>
        </p:nvSpPr>
        <p:spPr>
          <a:xfrm>
            <a:off x="5977217" y="963825"/>
            <a:ext cx="568539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sng" strike="noStrike" kern="1200" cap="none" spc="0" normalizeH="0" baseline="0" noProof="0" dirty="0" err="1">
                <a:ln>
                  <a:noFill/>
                </a:ln>
                <a:solidFill>
                  <a:schemeClr val="bg1"/>
                </a:solidFill>
                <a:effectLst/>
                <a:uLnTx/>
                <a:uFillTx/>
                <a:latin typeface="Arial" charset="0"/>
                <a:ea typeface="Arial" charset="0"/>
                <a:cs typeface="Arial" charset="0"/>
              </a:rPr>
              <a:t>Coloro </a:t>
            </a:r>
            <a:r>
              <a:rPr kumimoji="0" lang="nb-NO" sz="2000" b="1" i="0" u="sng" strike="noStrike" kern="1200" cap="none" spc="0" normalizeH="0" baseline="0" noProof="0" dirty="0" err="1">
                <a:ln>
                  <a:noFill/>
                </a:ln>
                <a:solidFill>
                  <a:schemeClr val="bg1"/>
                </a:solidFill>
                <a:effectLst/>
                <a:uLnTx/>
                <a:uFillTx/>
                <a:latin typeface="Arial" charset="0"/>
                <a:ea typeface="Arial" charset="0"/>
                <a:cs typeface="Arial" charset="0"/>
              </a:rPr>
              <a:t>che </a:t>
            </a:r>
            <a:r>
              <a:rPr kumimoji="0" lang="nb-NO" sz="2000" b="1" i="0" u="sng" strike="noStrike" kern="1200" cap="none" spc="0" normalizeH="0" baseline="0" noProof="0" dirty="0" err="1">
                <a:ln>
                  <a:noFill/>
                </a:ln>
                <a:solidFill>
                  <a:schemeClr val="bg1"/>
                </a:solidFill>
                <a:effectLst/>
                <a:uLnTx/>
                <a:uFillTx/>
                <a:latin typeface="Arial" charset="0"/>
                <a:ea typeface="Arial" charset="0"/>
                <a:cs typeface="Arial" charset="0"/>
              </a:rPr>
              <a:t>gestiscono </a:t>
            </a:r>
            <a:r>
              <a:rPr kumimoji="0" lang="nb-NO" sz="2000" b="1" i="0" u="sng" strike="noStrike" kern="1200" cap="none" spc="0" normalizeH="0" baseline="0" noProof="0" dirty="0">
                <a:ln>
                  <a:noFill/>
                </a:ln>
                <a:solidFill>
                  <a:schemeClr val="bg1"/>
                </a:solidFill>
                <a:effectLst/>
                <a:uLnTx/>
                <a:uFillTx/>
                <a:latin typeface="Arial" charset="0"/>
                <a:ea typeface="Arial" charset="0"/>
                <a:cs typeface="Arial" charset="0"/>
              </a:rPr>
              <a:t>e </a:t>
            </a:r>
            <a:r>
              <a:rPr kumimoji="0" lang="nb-NO" sz="2000" b="1" i="0" u="sng" strike="noStrike" kern="1200" cap="none" spc="0" normalizeH="0" baseline="0" noProof="0" dirty="0" err="1">
                <a:ln>
                  <a:noFill/>
                </a:ln>
                <a:solidFill>
                  <a:schemeClr val="bg1"/>
                </a:solidFill>
                <a:effectLst/>
                <a:uLnTx/>
                <a:uFillTx/>
                <a:latin typeface="Arial" charset="0"/>
                <a:ea typeface="Arial" charset="0"/>
                <a:cs typeface="Arial" charset="0"/>
              </a:rPr>
              <a:t>formano</a:t>
            </a:r>
            <a:endParaRPr kumimoji="0" lang="nb-NO" sz="2000" b="1" i="0" u="sng"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Corsi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obbligatori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sulla sicurezza</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a:t>
            </a: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Insegna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a programmare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in modo sicuro</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piuttosto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che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solo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a programmare.</a:t>
            </a: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Il materiale contenuto in tutti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gli</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 altri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moduli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deve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essere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rivisto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per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rimuovere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o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annotare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gli esempi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che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potrebbero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portare a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codice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non sicuro</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a:t>
            </a:r>
            <a:b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b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t>Responsabili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della sensibilizzazione </a:t>
            </a:r>
            <a: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t>- per TUTTE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le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altre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persone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importanti </a:t>
            </a:r>
            <a: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t>nella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vostra </a:t>
            </a:r>
            <a:r>
              <a:rPr kumimoji="0" lang="nb-NO" sz="2000" b="0" i="0" u="sng" strike="noStrike" kern="1200" cap="none" spc="0" normalizeH="0" baseline="0" noProof="0" dirty="0" err="1">
                <a:ln>
                  <a:noFill/>
                </a:ln>
                <a:solidFill>
                  <a:schemeClr val="bg1"/>
                </a:solidFill>
                <a:effectLst/>
                <a:uLnTx/>
                <a:uFillTx/>
                <a:latin typeface="Arial" charset="0"/>
                <a:ea typeface="Arial" charset="0"/>
                <a:cs typeface="Arial" charset="0"/>
              </a:rPr>
              <a:t>organizzazione</a:t>
            </a:r>
            <a:b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b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La sensibilizzazione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basata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sulla </a:t>
            </a:r>
            <a: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t>MINACCIA non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è efficace</a:t>
            </a: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Adattare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strategicamente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le campagne </a:t>
            </a:r>
            <a:r>
              <a:rPr kumimoji="0" lang="nb-NO" sz="2000" b="0" i="0" u="none" strike="noStrike" kern="1200" cap="none" spc="0" normalizeH="0" baseline="0" noProof="0" dirty="0" err="1">
                <a:ln>
                  <a:noFill/>
                </a:ln>
                <a:solidFill>
                  <a:schemeClr val="bg1"/>
                </a:solidFill>
                <a:effectLst/>
                <a:uLnTx/>
                <a:uFillTx/>
                <a:latin typeface="Arial" charset="0"/>
                <a:ea typeface="Arial" charset="0"/>
                <a:cs typeface="Arial" charset="0"/>
              </a:rPr>
              <a:t>di sensibilizzazione</a:t>
            </a: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469259981"/>
      </p:ext>
    </p:extLst>
  </p:cSld>
  <p:clrMapOvr>
    <a:masterClrMapping/>
  </p:clrMapOvr>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FB9D4-C2AD-1A4A-2CB2-938B27BEA08E}"/>
              </a:ext>
            </a:extLst>
          </p:cNvPr>
          <p:cNvSpPr>
            <a:spLocks noGrp="1"/>
          </p:cNvSpPr>
          <p:nvPr>
            <p:ph type="ctrTitle"/>
          </p:nvPr>
        </p:nvSpPr>
        <p:spPr/>
        <p:txBody>
          <a:bodyPr>
            <a:normAutofit fontScale="90000"/>
          </a:bodyPr>
          <a:lstStyle/>
          <a:p>
            <a:r>
              <a:rPr lang="de-DE" dirty="0"/>
              <a:t>Ora alcuni </a:t>
            </a:r>
            <a:r>
              <a:rPr lang="de-DE" dirty="0" err="1"/>
              <a:t>estratti </a:t>
            </a:r>
            <a:r>
              <a:rPr lang="de-DE" dirty="0" err="1"/>
              <a:t>selezionati </a:t>
            </a:r>
            <a:r>
              <a:rPr lang="de-DE" dirty="0" err="1"/>
              <a:t>su </a:t>
            </a:r>
            <a:r>
              <a:rPr lang="de-DE" dirty="0"/>
              <a:t>cosa </a:t>
            </a:r>
            <a:r>
              <a:rPr lang="de-DE" dirty="0"/>
              <a:t>aspettarsi</a:t>
            </a:r>
          </a:p>
        </p:txBody>
      </p:sp>
      <p:sp>
        <p:nvSpPr>
          <p:cNvPr id="3" name="Subtitle 2">
            <a:extLst>
              <a:ext uri="{FF2B5EF4-FFF2-40B4-BE49-F238E27FC236}">
                <a16:creationId xmlns:a16="http://schemas.microsoft.com/office/drawing/2014/main" id="{E4AC4468-E101-02C5-4639-2AA53E800500}"/>
              </a:ext>
            </a:extLst>
          </p:cNvPr>
          <p:cNvSpPr>
            <a:spLocks noGrp="1"/>
          </p:cNvSpPr>
          <p:nvPr>
            <p:ph type="subTitle" idx="1"/>
          </p:nvPr>
        </p:nvSpPr>
        <p:spPr/>
        <p:txBody>
          <a:bodyPr/>
          <a:lstStyle/>
          <a:p>
            <a:endParaRPr lang="en-GB"/>
          </a:p>
        </p:txBody>
      </p:sp>
      <p:sp>
        <p:nvSpPr>
          <p:cNvPr id="5" name="Picture Placeholder 4">
            <a:extLst>
              <a:ext uri="{FF2B5EF4-FFF2-40B4-BE49-F238E27FC236}">
                <a16:creationId xmlns:a16="http://schemas.microsoft.com/office/drawing/2014/main" id="{C3D2F389-353E-BC84-4D0C-560EF2734F2F}"/>
              </a:ext>
            </a:extLst>
          </p:cNvPr>
          <p:cNvSpPr>
            <a:spLocks noGrp="1"/>
          </p:cNvSpPr>
          <p:nvPr>
            <p:ph type="pic" sz="quarter" idx="11"/>
          </p:nvPr>
        </p:nvSpPr>
        <p:spPr/>
        <p:txBody>
          <a:bodyPr/>
          <a:lstStyle/>
          <a:p>
            <a:endParaRPr lang="en-GB"/>
          </a:p>
        </p:txBody>
      </p:sp>
      <p:sp>
        <p:nvSpPr>
          <p:cNvPr id="6" name="Text Placeholder 5">
            <a:extLst>
              <a:ext uri="{FF2B5EF4-FFF2-40B4-BE49-F238E27FC236}">
                <a16:creationId xmlns:a16="http://schemas.microsoft.com/office/drawing/2014/main" id="{3B3F359B-4E5F-FDBB-DE86-DC4F52273675}"/>
              </a:ext>
            </a:extLst>
          </p:cNvPr>
          <p:cNvSpPr>
            <a:spLocks noGrp="1"/>
          </p:cNvSpPr>
          <p:nvPr>
            <p:ph type="body" sz="quarter" idx="12"/>
          </p:nvPr>
        </p:nvSpPr>
        <p:spPr/>
        <p:txBody>
          <a:bodyPr/>
          <a:lstStyle/>
          <a:p>
            <a:endParaRPr lang="en-GB" dirty="0"/>
          </a:p>
        </p:txBody>
      </p:sp>
      <p:pic>
        <p:nvPicPr>
          <p:cNvPr id="4" name="Grafik 3">
            <a:extLst>
              <a:ext uri="{FF2B5EF4-FFF2-40B4-BE49-F238E27FC236}">
                <a16:creationId xmlns:a16="http://schemas.microsoft.com/office/drawing/2014/main" id="{2C5D1487-3943-C9E5-651B-A396F0526526}"/>
              </a:ext>
            </a:extLst>
          </p:cNvPr>
          <p:cNvPicPr>
            <a:picLocks noChangeAspect="1"/>
          </p:cNvPicPr>
          <p:nvPr/>
        </p:nvPicPr>
        <p:blipFill>
          <a:blip r:embed="rId2"/>
          <a:stretch>
            <a:fillRect/>
          </a:stretch>
        </p:blipFill>
        <p:spPr>
          <a:xfrm>
            <a:off x="350565" y="800799"/>
            <a:ext cx="4594043" cy="5245437"/>
          </a:xfrm>
          <a:prstGeom prst="rect">
            <a:avLst/>
          </a:prstGeom>
        </p:spPr>
      </p:pic>
    </p:spTree>
    <p:extLst>
      <p:ext uri="{BB962C8B-B14F-4D97-AF65-F5344CB8AC3E}">
        <p14:creationId xmlns:p14="http://schemas.microsoft.com/office/powerpoint/2010/main" val="1510991382"/>
      </p:ext>
    </p:extLst>
  </p:cSld>
  <p:clrMapOvr>
    <a:masterClrMapping/>
  </p:clrMapOvr>
</p:sld>
</file>

<file path=ppt/slides/slide17.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1"/>
          <p:cNvPicPr preferRelativeResize="0"/>
          <p:nvPr/>
        </p:nvPicPr>
        <p:blipFill rotWithShape="1">
          <a:blip r:embed="rId3">
            <a:alphaModFix/>
          </a:blip>
          <a:srcRect/>
          <a:stretch/>
        </p:blipFill>
        <p:spPr>
          <a:xfrm>
            <a:off x="145123" y="25786"/>
            <a:ext cx="6902288" cy="6832215"/>
          </a:xfrm>
          <a:prstGeom prst="rect">
            <a:avLst/>
          </a:prstGeom>
          <a:noFill/>
          <a:ln>
            <a:noFill/>
          </a:ln>
        </p:spPr>
      </p:pic>
      <p:sp>
        <p:nvSpPr>
          <p:cNvPr id="170" name="Google Shape;170;p31"/>
          <p:cNvSpPr txBox="1"/>
          <p:nvPr/>
        </p:nvSpPr>
        <p:spPr>
          <a:xfrm>
            <a:off x="7240451" y="340861"/>
            <a:ext cx="1396151" cy="461665"/>
          </a:xfrm>
          <a:prstGeom prst="rect">
            <a:avLst/>
          </a:prstGeom>
          <a:noFill/>
          <a:ln>
            <a:noFill/>
          </a:ln>
        </p:spPr>
        <p:txBody>
          <a:bodyPr spcFirstLastPara="1" wrap="square" lIns="91433" tIns="45700" rIns="91433" bIns="45700" anchor="t" anchorCtr="0">
            <a:noAutofit/>
          </a:bodyPr>
          <a:lstStyle/>
          <a:p>
            <a:r>
              <a:rPr lang="en-GB" sz="2400" b="1">
                <a:solidFill>
                  <a:schemeClr val="dk1"/>
                </a:solidFill>
                <a:latin typeface="Calibri"/>
                <a:ea typeface="Calibri"/>
                <a:cs typeface="Calibri"/>
                <a:sym typeface="Calibri"/>
              </a:rPr>
              <a:t>Facebook</a:t>
            </a:r>
            <a:endParaRPr sz="2400" b="1">
              <a:solidFill>
                <a:schemeClr val="dk1"/>
              </a:solidFill>
              <a:latin typeface="Calibri"/>
              <a:ea typeface="Calibri"/>
              <a:cs typeface="Calibri"/>
              <a:sym typeface="Calibri"/>
            </a:endParaRPr>
          </a:p>
        </p:txBody>
      </p:sp>
      <p:sp>
        <p:nvSpPr>
          <p:cNvPr id="171" name="Google Shape;171;p31"/>
          <p:cNvSpPr txBox="1"/>
          <p:nvPr/>
        </p:nvSpPr>
        <p:spPr>
          <a:xfrm>
            <a:off x="7243379" y="313008"/>
            <a:ext cx="3531200" cy="369200"/>
          </a:xfrm>
          <a:prstGeom prst="rect">
            <a:avLst/>
          </a:prstGeom>
          <a:noFill/>
          <a:ln>
            <a:noFill/>
          </a:ln>
        </p:spPr>
        <p:txBody>
          <a:bodyPr spcFirstLastPara="1" wrap="square" lIns="91433" tIns="45700" rIns="91433" bIns="45700" anchor="t" anchorCtr="0">
            <a:noAutofit/>
          </a:bodyPr>
          <a:lstStyle/>
          <a:p>
            <a:r>
              <a:rPr lang="en-GB" sz="1333">
                <a:solidFill>
                  <a:schemeClr val="bg1"/>
                </a:solidFill>
                <a:latin typeface="Calibri"/>
                <a:ea typeface="Calibri"/>
                <a:cs typeface="Calibri"/>
                <a:sym typeface="Calibri"/>
              </a:rPr>
              <a:t>(Agenzia norvegese per la tutela dei consumatori, 2019)</a:t>
            </a:r>
            <a:endParaRPr sz="1333">
              <a:solidFill>
                <a:schemeClr val="bg1"/>
              </a:solidFill>
              <a:latin typeface="Calibri"/>
              <a:ea typeface="Calibri"/>
              <a:cs typeface="Calibri"/>
              <a:sym typeface="Calibri"/>
            </a:endParaRPr>
          </a:p>
        </p:txBody>
      </p:sp>
      <p:sp>
        <p:nvSpPr>
          <p:cNvPr id="2" name="Title 1">
            <a:extLst>
              <a:ext uri="{FF2B5EF4-FFF2-40B4-BE49-F238E27FC236}">
                <a16:creationId xmlns:a16="http://schemas.microsoft.com/office/drawing/2014/main" id="{43D4A3B2-1F7D-B6BC-AD04-3127EA6313D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C9829C7-6B48-134C-FA89-FEFF9A3BE771}"/>
              </a:ext>
            </a:extLst>
          </p:cNvPr>
          <p:cNvSpPr>
            <a:spLocks noGrp="1"/>
          </p:cNvSpPr>
          <p:nvPr>
            <p:ph type="subTitle" idx="1"/>
          </p:nvPr>
        </p:nvSpPr>
        <p:spPr/>
        <p:txBody>
          <a:bodyPr/>
          <a:lstStyle/>
          <a:p>
            <a:endParaRPr lang="en-GB"/>
          </a:p>
        </p:txBody>
      </p:sp>
      <p:sp>
        <p:nvSpPr>
          <p:cNvPr id="5" name="Text Placeholder 4">
            <a:extLst>
              <a:ext uri="{FF2B5EF4-FFF2-40B4-BE49-F238E27FC236}">
                <a16:creationId xmlns:a16="http://schemas.microsoft.com/office/drawing/2014/main" id="{D5716232-6EAF-E53E-526D-2247C55F4412}"/>
              </a:ext>
            </a:extLst>
          </p:cNvPr>
          <p:cNvSpPr>
            <a:spLocks noGrp="1"/>
          </p:cNvSpPr>
          <p:nvPr>
            <p:ph type="body" sz="quarter" idx="12"/>
          </p:nvPr>
        </p:nvSpPr>
        <p:spPr/>
        <p:txBody>
          <a:bodyPr/>
          <a:lstStyle/>
          <a:p>
            <a:endParaRPr lang="en-GB"/>
          </a:p>
        </p:txBody>
      </p:sp>
    </p:spTree>
  </p:cSld>
  <p:clrMapOvr>
    <a:masterClrMapping/>
  </p:clrMapOvr>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884D12-C78D-4F30-BA5E-3009E70B4B2B}"/>
              </a:ext>
            </a:extLst>
          </p:cNvPr>
          <p:cNvPicPr>
            <a:picLocks noChangeAspect="1"/>
          </p:cNvPicPr>
          <p:nvPr/>
        </p:nvPicPr>
        <p:blipFill>
          <a:blip r:embed="rId3"/>
          <a:stretch>
            <a:fillRect/>
          </a:stretch>
        </p:blipFill>
        <p:spPr>
          <a:xfrm>
            <a:off x="2746629" y="637594"/>
            <a:ext cx="7156023" cy="5582812"/>
          </a:xfrm>
          <a:prstGeom prst="rect">
            <a:avLst/>
          </a:prstGeom>
        </p:spPr>
      </p:pic>
      <p:sp>
        <p:nvSpPr>
          <p:cNvPr id="8" name="Title 7">
            <a:extLst>
              <a:ext uri="{FF2B5EF4-FFF2-40B4-BE49-F238E27FC236}">
                <a16:creationId xmlns:a16="http://schemas.microsoft.com/office/drawing/2014/main" id="{22D63198-20EA-2043-D8AB-3560CA9CF686}"/>
              </a:ext>
            </a:extLst>
          </p:cNvPr>
          <p:cNvSpPr>
            <a:spLocks noGrp="1"/>
          </p:cNvSpPr>
          <p:nvPr>
            <p:ph type="ctrTitle"/>
          </p:nvPr>
        </p:nvSpPr>
        <p:spPr/>
        <p:txBody>
          <a:bodyPr/>
          <a:lstStyle/>
          <a:p>
            <a:endParaRPr lang="en-GB"/>
          </a:p>
        </p:txBody>
      </p:sp>
    </p:spTree>
    <p:extLst>
      <p:ext uri="{BB962C8B-B14F-4D97-AF65-F5344CB8AC3E}">
        <p14:creationId xmlns:p14="http://schemas.microsoft.com/office/powerpoint/2010/main" val="756834934"/>
      </p:ext>
    </p:extLst>
  </p:cSld>
  <p:clrMapOvr>
    <a:masterClrMapping/>
  </p:clrMapOvr>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A4C384-9CA9-7F1F-05B7-A0A466EF7BD9}"/>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E5D6D331-8547-A341-BCD9-BB140760A868}"/>
              </a:ext>
            </a:extLst>
          </p:cNvPr>
          <p:cNvSpPr>
            <a:spLocks noGrp="1"/>
          </p:cNvSpPr>
          <p:nvPr>
            <p:ph type="body" idx="1"/>
          </p:nvPr>
        </p:nvSpPr>
        <p:spPr>
          <a:solidFill>
            <a:schemeClr val="tx1"/>
          </a:solidFill>
        </p:spPr>
        <p:txBody>
          <a:bodyPr>
            <a:normAutofit/>
          </a:bodyPr>
          <a:lstStyle/>
          <a:p>
            <a:pPr marL="0" indent="0" algn="ctr" defTabSz="117198">
              <a:lnSpc>
                <a:spcPct val="80000"/>
              </a:lnSpc>
              <a:buSzTx/>
              <a:buNone/>
            </a:pPr>
            <a:r>
              <a:rPr lang="en-GB" sz="2800" dirty="0">
                <a:solidFill>
                  <a:schemeClr val="bg1"/>
                </a:solidFill>
              </a:rPr>
              <a:t>Posso leggerti nel pensiero.</a:t>
            </a:r>
          </a:p>
          <a:p>
            <a:pPr marL="0" indent="0" algn="ctr" defTabSz="117198">
              <a:lnSpc>
                <a:spcPct val="80000"/>
              </a:lnSpc>
              <a:buSzTx/>
              <a:buNone/>
            </a:pPr>
            <a:r>
              <a:rPr lang="en-GB" sz="2800" dirty="0">
                <a:solidFill>
                  <a:schemeClr val="bg1"/>
                </a:solidFill>
              </a:rPr>
              <a:t>Guarda le 6 carte qui sotto.</a:t>
            </a:r>
          </a:p>
          <a:p>
            <a:pPr marL="0" indent="0" algn="ctr" defTabSz="117198">
              <a:lnSpc>
                <a:spcPct val="80000"/>
              </a:lnSpc>
              <a:buSzTx/>
              <a:buNone/>
            </a:pPr>
            <a:r>
              <a:rPr lang="en-GB" sz="2800" dirty="0">
                <a:solidFill>
                  <a:schemeClr val="bg1"/>
                </a:solidFill>
              </a:rPr>
              <a:t>Ora scegli </a:t>
            </a:r>
            <a:r>
              <a:rPr lang="en-GB" sz="2800" u="sng" dirty="0">
                <a:solidFill>
                  <a:schemeClr val="bg1"/>
                </a:solidFill>
              </a:rPr>
              <a:t>una carta</a:t>
            </a:r>
            <a:r>
              <a:rPr lang="en-GB" sz="2800" dirty="0">
                <a:solidFill>
                  <a:schemeClr val="bg1"/>
                </a:solidFill>
              </a:rPr>
              <a:t>, solo una, e ricordala.</a:t>
            </a:r>
          </a:p>
          <a:p>
            <a:pPr marL="0" indent="0" algn="ctr" defTabSz="117198">
              <a:lnSpc>
                <a:spcPct val="80000"/>
              </a:lnSpc>
              <a:buSzTx/>
              <a:buNone/>
              <a:defRPr sz="3100"/>
            </a:pPr>
            <a:r>
              <a:rPr lang="en-GB" dirty="0">
                <a:solidFill>
                  <a:schemeClr val="bg1"/>
                </a:solidFill>
              </a:rPr>
              <a:t>Tienila bene a mente.</a:t>
            </a:r>
          </a:p>
          <a:p>
            <a:pPr marL="0" indent="0" algn="ctr" defTabSz="117198">
              <a:lnSpc>
                <a:spcPct val="80000"/>
              </a:lnSpc>
              <a:buSzTx/>
              <a:buNone/>
              <a:defRPr sz="3100"/>
            </a:pPr>
            <a:r>
              <a:rPr lang="en-GB" dirty="0">
                <a:solidFill>
                  <a:schemeClr val="bg1"/>
                </a:solidFill>
              </a:rPr>
              <a:t>Concentrati!</a:t>
            </a:r>
          </a:p>
          <a:p>
            <a:endParaRPr lang="en-GB" dirty="0">
              <a:solidFill>
                <a:schemeClr val="bg1"/>
              </a:solidFill>
            </a:endParaRPr>
          </a:p>
        </p:txBody>
      </p:sp>
      <p:sp>
        <p:nvSpPr>
          <p:cNvPr id="189"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pic>
        <p:nvPicPr>
          <p:cNvPr id="190" name="cards1.png" descr="cards1.png"/>
          <p:cNvPicPr>
            <a:picLocks/>
          </p:cNvPicPr>
          <p:nvPr/>
        </p:nvPicPr>
        <p:blipFill>
          <a:blip r:embed="rId2"/>
          <a:stretch>
            <a:fillRect/>
          </a:stretch>
        </p:blipFill>
        <p:spPr>
          <a:xfrm>
            <a:off x="3994176" y="4203652"/>
            <a:ext cx="4203651" cy="914177"/>
          </a:xfrm>
          <a:prstGeom prst="rect">
            <a:avLst/>
          </a:prstGeom>
          <a:ln w="12700">
            <a:miter lim="400000"/>
          </a:ln>
        </p:spPr>
      </p:pic>
      <p:sp>
        <p:nvSpPr>
          <p:cNvPr id="192"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spTree>
    <p:extLst>
      <p:ext uri="{BB962C8B-B14F-4D97-AF65-F5344CB8AC3E}">
        <p14:creationId xmlns:p14="http://schemas.microsoft.com/office/powerpoint/2010/main" val="307724294"/>
      </p:ext>
    </p:extLst>
  </p:cSld>
  <p:clrMapOvr>
    <a:masterClrMapping/>
  </p:clrMapOvr>
  <p:transition spd="med"/>
</p:sld>
</file>

<file path=ppt/slides/slide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EF7A23-4D15-F79F-C973-572BE8FC5F54}"/>
              </a:ext>
            </a:extLst>
          </p:cNvPr>
          <p:cNvPicPr>
            <a:picLocks noGrp="1" noRot="1" noChangeAspect="1" noMove="1" noResize="1" noEditPoints="1" noAdjustHandles="1" noChangeArrowheads="1" noChangeShapeType="1" noCrop="1"/>
          </p:cNvPicPr>
          <p:nvPr/>
        </p:nvPicPr>
        <p:blipFill>
          <a:blip r:embed="rId3"/>
          <a:stretch>
            <a:fillRect/>
          </a:stretch>
        </p:blipFill>
        <p:spPr>
          <a:xfrm>
            <a:off x="270765" y="6151667"/>
            <a:ext cx="2649600" cy="643338"/>
          </a:xfrm>
          <a:prstGeom prst="rect">
            <a:avLst/>
          </a:prstGeom>
        </p:spPr>
      </p:pic>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423301" y="878889"/>
            <a:ext cx="5312151" cy="843377"/>
          </a:xfrm>
        </p:spPr>
        <p:txBody>
          <a:bodyPr>
            <a:noAutofit/>
          </a:bodyPr>
          <a:lstStyle/>
          <a:p>
            <a:r>
              <a:rPr lang="en-US" sz="4800" dirty="0"/>
              <a:t>Riconoscimento</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9" name="Text Placeholder 14">
            <a:extLst>
              <a:ext uri="{FF2B5EF4-FFF2-40B4-BE49-F238E27FC236}">
                <a16:creationId xmlns:a16="http://schemas.microsoft.com/office/drawing/2014/main" id="{318998C4-170D-7812-2F37-9942FEEB03D3}"/>
              </a:ext>
            </a:extLst>
          </p:cNvPr>
          <p:cNvSpPr txBox="1">
            <a:spLocks/>
          </p:cNvSpPr>
          <p:nvPr/>
        </p:nvSpPr>
        <p:spPr>
          <a:xfrm>
            <a:off x="6423301" y="2143566"/>
            <a:ext cx="5487402"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1600" i="1" dirty="0">
                <a:effectLst/>
              </a:rPr>
              <a:t>Cofinanziato dall'Unione Europea. Le opinioni e i pareri espressi sono tuttavia esclusivamente quelli dell'autore/degli autori e non riflettono necessariamente quelli dell'Unione Europea o dell'HADEA. Né l'Unione Europea né l'autorità concedente possono essere ritenute responsabili per essi.</a:t>
            </a:r>
          </a:p>
          <a:p>
            <a:pPr algn="just"/>
            <a:r>
              <a:rPr lang="en-GB" sz="1600" i="1" dirty="0">
                <a:effectLst/>
              </a:rPr>
              <a:t>Accordo di progetto n. 101083594</a:t>
            </a:r>
          </a:p>
        </p:txBody>
      </p:sp>
      <p:pic>
        <p:nvPicPr>
          <p:cNvPr id="14" name="Picture Placeholder 13" descr="A screenshot of a computer training&#10;&#10;Description automatically generated">
            <a:extLst>
              <a:ext uri="{FF2B5EF4-FFF2-40B4-BE49-F238E27FC236}">
                <a16:creationId xmlns:a16="http://schemas.microsoft.com/office/drawing/2014/main" id="{F9C23055-EB17-21CA-E2B5-37D0D7E3B977}"/>
              </a:ext>
            </a:extLst>
          </p:cNvPr>
          <p:cNvPicPr>
            <a:picLocks noGrp="1" noChangeAspect="1"/>
          </p:cNvPicPr>
          <p:nvPr>
            <p:ph type="pic" sz="quarter" idx="11"/>
          </p:nvPr>
        </p:nvPicPr>
        <p:blipFill>
          <a:blip r:embed="rId6"/>
          <a:srcRect t="784" b="784"/>
          <a:stretch>
            <a:fillRect/>
          </a:stretch>
        </p:blipFill>
        <p:spPr/>
      </p:pic>
    </p:spTree>
    <p:extLst>
      <p:ext uri="{BB962C8B-B14F-4D97-AF65-F5344CB8AC3E}">
        <p14:creationId xmlns:p14="http://schemas.microsoft.com/office/powerpoint/2010/main" val="3898407990"/>
      </p:ext>
    </p:extLst>
  </p:cSld>
  <p:clrMapOvr>
    <a:masterClrMapping/>
  </p:clrMapOvr>
</p:sld>
</file>

<file path=ppt/slides/slide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59F2ECC6-E4D1-F243-A97D-DC966D7E06E3}"/>
              </a:ext>
            </a:extLst>
          </p:cNvPr>
          <p:cNvSpPr txBox="1">
            <a:spLocks/>
          </p:cNvSpPr>
          <p:nvPr/>
        </p:nvSpPr>
        <p:spPr>
          <a:xfrm>
            <a:off x="2814464" y="1052736"/>
            <a:ext cx="6563072" cy="5328592"/>
          </a:xfrm>
          <a:prstGeom prst="rect">
            <a:avLst/>
          </a:prstGeom>
          <a:solidFill>
            <a:schemeClr val="tx1"/>
          </a:solid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defTabSz="166687">
              <a:buSzTx/>
              <a:buNone/>
              <a:defRPr sz="3400"/>
            </a:pPr>
            <a:r>
              <a:rPr lang="en-GB" sz="2800" dirty="0">
                <a:solidFill>
                  <a:schemeClr val="bg1"/>
                </a:solidFill>
              </a:rPr>
              <a:t>Stai pensando alla tua carta?</a:t>
            </a:r>
          </a:p>
          <a:p>
            <a:pPr marL="0" indent="0" algn="ctr" defTabSz="166687">
              <a:buSzTx/>
              <a:buNone/>
              <a:defRPr sz="3400"/>
            </a:pPr>
            <a:r>
              <a:rPr lang="en-GB" sz="2800" dirty="0">
                <a:solidFill>
                  <a:schemeClr val="bg1"/>
                </a:solidFill>
              </a:rPr>
              <a:t>Ottimo.</a:t>
            </a:r>
          </a:p>
          <a:p>
            <a:pPr marL="0" indent="0" algn="ctr" defTabSz="166687">
              <a:buSzTx/>
              <a:buNone/>
              <a:defRPr sz="3400"/>
            </a:pPr>
            <a:r>
              <a:rPr lang="en-GB" sz="2800" dirty="0">
                <a:solidFill>
                  <a:schemeClr val="bg1"/>
                </a:solidFill>
              </a:rPr>
              <a:t>Ora, grazie al potere di PowerPoint, leggerò nella tua mente...</a:t>
            </a:r>
          </a:p>
        </p:txBody>
      </p:sp>
      <p:sp>
        <p:nvSpPr>
          <p:cNvPr id="195"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pic>
        <p:nvPicPr>
          <p:cNvPr id="196" name="cards1.png" descr="cards1.png"/>
          <p:cNvPicPr>
            <a:picLocks/>
          </p:cNvPicPr>
          <p:nvPr/>
        </p:nvPicPr>
        <p:blipFill>
          <a:blip r:embed="rId2"/>
          <a:stretch>
            <a:fillRect/>
          </a:stretch>
        </p:blipFill>
        <p:spPr>
          <a:xfrm>
            <a:off x="3994176" y="4203652"/>
            <a:ext cx="4203651" cy="914177"/>
          </a:xfrm>
          <a:prstGeom prst="rect">
            <a:avLst/>
          </a:prstGeom>
          <a:ln w="12700">
            <a:miter lim="400000"/>
          </a:ln>
        </p:spPr>
      </p:pic>
      <p:pic>
        <p:nvPicPr>
          <p:cNvPr id="198" name="image.jpg" descr="image.jpg"/>
          <p:cNvPicPr>
            <a:picLocks/>
          </p:cNvPicPr>
          <p:nvPr/>
        </p:nvPicPr>
        <p:blipFill>
          <a:blip r:embed="rId3"/>
          <a:srcRect l="56524"/>
          <a:stretch>
            <a:fillRect/>
          </a:stretch>
        </p:blipFill>
        <p:spPr>
          <a:xfrm>
            <a:off x="5791274" y="4203652"/>
            <a:ext cx="609452" cy="914177"/>
          </a:xfrm>
          <a:prstGeom prst="rect">
            <a:avLst/>
          </a:prstGeom>
          <a:ln w="12700">
            <a:miter lim="400000"/>
          </a:ln>
        </p:spPr>
      </p:pic>
      <p:sp>
        <p:nvSpPr>
          <p:cNvPr id="199"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sp>
        <p:nvSpPr>
          <p:cNvPr id="6" name="Title 5">
            <a:extLst>
              <a:ext uri="{FF2B5EF4-FFF2-40B4-BE49-F238E27FC236}">
                <a16:creationId xmlns:a16="http://schemas.microsoft.com/office/drawing/2014/main" id="{32B762E5-386B-D6CC-3279-9943FB603EA3}"/>
              </a:ext>
            </a:extLst>
          </p:cNvPr>
          <p:cNvSpPr>
            <a:spLocks noGrp="1"/>
          </p:cNvSpPr>
          <p:nvPr>
            <p:ph type="title"/>
          </p:nvPr>
        </p:nvSpPr>
        <p:spPr/>
        <p:txBody>
          <a:bodyPr/>
          <a:lstStyle/>
          <a:p>
            <a:endParaRPr lang="en-GB" dirty="0"/>
          </a:p>
        </p:txBody>
      </p:sp>
      <p:sp>
        <p:nvSpPr>
          <p:cNvPr id="7" name="Text Placeholder 6">
            <a:extLst>
              <a:ext uri="{FF2B5EF4-FFF2-40B4-BE49-F238E27FC236}">
                <a16:creationId xmlns:a16="http://schemas.microsoft.com/office/drawing/2014/main" id="{AF94A840-2549-B0C7-A632-7CDEA065582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139514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afterEffect">
                                  <p:stCondLst>
                                    <p:cond delay="0"/>
                                  </p:stCondLst>
                                  <p:iterate>
                                    <p:tmAbs val="0"/>
                                  </p:iterate>
                                  <p:childTnLst>
                                    <p:animEffect transition="out" filter="wipe(up)">
                                      <p:cBhvr>
                                        <p:cTn id="6" dur="500" fill="hold"/>
                                        <p:tgtEl>
                                          <p:spTgt spid="196"/>
                                        </p:tgtEl>
                                      </p:cBhvr>
                                    </p:animEffect>
                                    <p:set>
                                      <p:cBhvr>
                                        <p:cTn id="7" fill="hold">
                                          <p:stCondLst>
                                            <p:cond delay="499"/>
                                          </p:stCondLst>
                                        </p:cTn>
                                        <p:tgtEl>
                                          <p:spTgt spid="196"/>
                                        </p:tgtEl>
                                        <p:attrNameLst>
                                          <p:attrName>style.visibility</p:attrName>
                                        </p:attrNameLst>
                                      </p:cBhvr>
                                      <p:to>
                                        <p:strVal val="hidden"/>
                                      </p:to>
                                    </p:set>
                                  </p:childTnLst>
                                </p:cTn>
                              </p:par>
                            </p:childTnLst>
                          </p:cTn>
                        </p:par>
                        <p:par>
                          <p:cTn id="8" fill="hold">
                            <p:stCondLst>
                              <p:cond delay="500"/>
                            </p:stCondLst>
                            <p:childTnLst>
                              <p:par>
                                <p:cTn id="9" presetID="19" presetClass="entr" presetSubtype="10" fill="hold" grpId="0" nodeType="afterEffect">
                                  <p:stCondLst>
                                    <p:cond delay="0"/>
                                  </p:stCondLst>
                                  <p:iterate>
                                    <p:tmAbs val="0"/>
                                  </p:iterate>
                                  <p:childTnLst>
                                    <p:set>
                                      <p:cBhvr>
                                        <p:cTn id="10" fill="hold"/>
                                        <p:tgtEl>
                                          <p:spTgt spid="198"/>
                                        </p:tgtEl>
                                        <p:attrNameLst>
                                          <p:attrName>style.visibility</p:attrName>
                                        </p:attrNameLst>
                                      </p:cBhvr>
                                      <p:to>
                                        <p:strVal val="visible"/>
                                      </p:to>
                                    </p:set>
                                    <p:anim calcmode="lin" valueType="num">
                                      <p:cBhvr>
                                        <p:cTn id="11" dur="1000" fill="hold"/>
                                        <p:tgtEl>
                                          <p:spTgt spid="198"/>
                                        </p:tgtEl>
                                        <p:attrNameLst>
                                          <p:attrName>ppt_w</p:attrName>
                                        </p:attrNameLst>
                                      </p:cBhvr>
                                      <p:tavLst>
                                        <p:tav tm="0" fmla="#ppt_w*sin(2.5*pi*$)">
                                          <p:val>
                                            <p:fltVal val="0"/>
                                          </p:val>
                                        </p:tav>
                                        <p:tav tm="100000">
                                          <p:val>
                                            <p:fltVal val="1"/>
                                          </p:val>
                                        </p:tav>
                                      </p:tavLst>
                                    </p:anim>
                                    <p:anim calcmode="lin" valueType="num">
                                      <p:cBhvr>
                                        <p:cTn id="12" dur="1000" fill="hold"/>
                                        <p:tgtEl>
                                          <p:spTgt spid="1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advAuto="0"/>
      <p:bldP spid="198" grpId="0" animBg="1" advAuto="0"/>
    </p:bldLst>
  </p:timing>
</p:sld>
</file>

<file path=ppt/slides/slide2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0FB1329-22BB-E647-B7F0-DE92C7CC9E6E}"/>
              </a:ext>
            </a:extLst>
          </p:cNvPr>
          <p:cNvSpPr txBox="1">
            <a:spLocks/>
          </p:cNvSpPr>
          <p:nvPr/>
        </p:nvSpPr>
        <p:spPr>
          <a:xfrm>
            <a:off x="2814464" y="1052736"/>
            <a:ext cx="6563072" cy="5328592"/>
          </a:xfrm>
          <a:prstGeom prst="rect">
            <a:avLst/>
          </a:prstGeom>
          <a:solidFill>
            <a:schemeClr val="tx1"/>
          </a:solid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defTabSz="117198">
              <a:buSzTx/>
              <a:buNone/>
              <a:defRPr sz="3400"/>
            </a:pPr>
            <a:r>
              <a:rPr lang="en-GB" sz="2800" dirty="0">
                <a:solidFill>
                  <a:schemeClr val="bg1"/>
                </a:solidFill>
              </a:rPr>
              <a:t>Ok, ho capito.</a:t>
            </a:r>
          </a:p>
          <a:p>
            <a:pPr marL="0" indent="0" algn="ctr" defTabSz="117198">
              <a:buSzTx/>
              <a:buNone/>
              <a:defRPr sz="3400"/>
            </a:pPr>
            <a:r>
              <a:rPr lang="en-GB" sz="2800" dirty="0">
                <a:solidFill>
                  <a:schemeClr val="bg1"/>
                </a:solidFill>
              </a:rPr>
              <a:t>So quale carta hai scelto.</a:t>
            </a:r>
          </a:p>
          <a:p>
            <a:pPr marL="0" indent="0" algn="ctr" defTabSz="117198">
              <a:buSzTx/>
              <a:buNone/>
              <a:defRPr sz="3400"/>
            </a:pPr>
            <a:r>
              <a:rPr lang="en-GB" sz="2800" dirty="0">
                <a:solidFill>
                  <a:schemeClr val="bg1"/>
                </a:solidFill>
              </a:rPr>
              <a:t>Ora farò sparire la tua carta...</a:t>
            </a:r>
          </a:p>
        </p:txBody>
      </p:sp>
      <p:sp>
        <p:nvSpPr>
          <p:cNvPr id="202"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pic>
        <p:nvPicPr>
          <p:cNvPr id="204" name="image.jpg" descr="image.jpg"/>
          <p:cNvPicPr>
            <a:picLocks/>
          </p:cNvPicPr>
          <p:nvPr/>
        </p:nvPicPr>
        <p:blipFill>
          <a:blip r:embed="rId2"/>
          <a:srcRect l="56524"/>
          <a:stretch>
            <a:fillRect/>
          </a:stretch>
        </p:blipFill>
        <p:spPr>
          <a:xfrm>
            <a:off x="5791274" y="4203652"/>
            <a:ext cx="609452" cy="914177"/>
          </a:xfrm>
          <a:prstGeom prst="rect">
            <a:avLst/>
          </a:prstGeom>
          <a:ln w="12700">
            <a:miter lim="400000"/>
          </a:ln>
        </p:spPr>
      </p:pic>
      <p:sp>
        <p:nvSpPr>
          <p:cNvPr id="205"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sp>
        <p:nvSpPr>
          <p:cNvPr id="6" name="Title 5">
            <a:extLst>
              <a:ext uri="{FF2B5EF4-FFF2-40B4-BE49-F238E27FC236}">
                <a16:creationId xmlns:a16="http://schemas.microsoft.com/office/drawing/2014/main" id="{4A873803-4B19-335F-2748-FDF897D60164}"/>
              </a:ext>
            </a:extLst>
          </p:cNvPr>
          <p:cNvSpPr>
            <a:spLocks noGrp="1"/>
          </p:cNvSpPr>
          <p:nvPr>
            <p:ph type="title"/>
          </p:nvPr>
        </p:nvSpPr>
        <p:spPr/>
        <p:txBody>
          <a:bodyPr/>
          <a:lstStyle/>
          <a:p>
            <a:endParaRPr lang="en-GB"/>
          </a:p>
        </p:txBody>
      </p:sp>
      <p:sp>
        <p:nvSpPr>
          <p:cNvPr id="8" name="Text Placeholder 7">
            <a:extLst>
              <a:ext uri="{FF2B5EF4-FFF2-40B4-BE49-F238E27FC236}">
                <a16:creationId xmlns:a16="http://schemas.microsoft.com/office/drawing/2014/main" id="{A234E140-CB40-3E1B-38A1-D4AD819DEA7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18842303"/>
      </p:ext>
    </p:extLst>
  </p:cSld>
  <p:clrMapOvr>
    <a:masterClrMapping/>
  </p:clrMapOvr>
  <p:transition spd="med"/>
</p:sld>
</file>

<file path=ppt/slides/slide2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490A509-8DD5-DC47-8F67-31D69B0E4C1A}"/>
              </a:ext>
            </a:extLst>
          </p:cNvPr>
          <p:cNvSpPr txBox="1">
            <a:spLocks/>
          </p:cNvSpPr>
          <p:nvPr/>
        </p:nvSpPr>
        <p:spPr>
          <a:xfrm>
            <a:off x="2814464" y="1052736"/>
            <a:ext cx="6563072" cy="5328592"/>
          </a:xfrm>
          <a:prstGeom prst="rect">
            <a:avLst/>
          </a:prstGeom>
          <a:solidFill>
            <a:schemeClr val="tx1"/>
          </a:solid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defTabSz="117198">
              <a:buSzTx/>
              <a:buNone/>
              <a:defRPr sz="3400"/>
            </a:pPr>
            <a:r>
              <a:rPr lang="en-GB" sz="2800" dirty="0">
                <a:solidFill>
                  <a:schemeClr val="bg1"/>
                </a:solidFill>
              </a:rPr>
              <a:t>Abracadabra!</a:t>
            </a:r>
          </a:p>
          <a:p>
            <a:pPr marL="0" indent="0" algn="ctr" defTabSz="117198">
              <a:buSzTx/>
              <a:buNone/>
              <a:defRPr sz="3400"/>
            </a:pPr>
            <a:r>
              <a:rPr lang="en-GB" sz="2800" dirty="0">
                <a:solidFill>
                  <a:schemeClr val="bg1"/>
                </a:solidFill>
              </a:rPr>
              <a:t>La tua carta è sparita!</a:t>
            </a:r>
          </a:p>
          <a:p>
            <a:pPr marL="0" indent="0" algn="ctr" defTabSz="117198">
              <a:buSzTx/>
              <a:buNone/>
              <a:defRPr sz="3400"/>
            </a:pPr>
            <a:endParaRPr lang="en-GB" sz="2800" dirty="0">
              <a:solidFill>
                <a:schemeClr val="bg1"/>
              </a:solidFill>
            </a:endParaRPr>
          </a:p>
          <a:p>
            <a:pPr marL="0" indent="0" algn="ctr" defTabSz="117198">
              <a:buSzTx/>
              <a:buNone/>
              <a:defRPr sz="3400"/>
            </a:pPr>
            <a:r>
              <a:rPr lang="en-GB" sz="2800" dirty="0">
                <a:solidFill>
                  <a:schemeClr val="bg1"/>
                </a:solidFill>
              </a:rPr>
              <a:t>Incredibile, vero?</a:t>
            </a:r>
          </a:p>
        </p:txBody>
      </p:sp>
      <p:sp>
        <p:nvSpPr>
          <p:cNvPr id="208"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pic>
        <p:nvPicPr>
          <p:cNvPr id="210" name="image.jpg" descr="image.jpg"/>
          <p:cNvPicPr>
            <a:picLocks/>
          </p:cNvPicPr>
          <p:nvPr/>
        </p:nvPicPr>
        <p:blipFill>
          <a:blip r:embed="rId2"/>
          <a:srcRect l="56524"/>
          <a:stretch>
            <a:fillRect/>
          </a:stretch>
        </p:blipFill>
        <p:spPr>
          <a:xfrm>
            <a:off x="5791274" y="4203652"/>
            <a:ext cx="609452" cy="914177"/>
          </a:xfrm>
          <a:prstGeom prst="rect">
            <a:avLst/>
          </a:prstGeom>
          <a:ln w="12700">
            <a:miter lim="400000"/>
          </a:ln>
        </p:spPr>
      </p:pic>
      <p:pic>
        <p:nvPicPr>
          <p:cNvPr id="211" name="cards2.png" descr="cards2.png"/>
          <p:cNvPicPr>
            <a:picLocks/>
          </p:cNvPicPr>
          <p:nvPr/>
        </p:nvPicPr>
        <p:blipFill>
          <a:blip r:embed="rId3"/>
          <a:stretch>
            <a:fillRect/>
          </a:stretch>
        </p:blipFill>
        <p:spPr>
          <a:xfrm>
            <a:off x="4343550" y="4221510"/>
            <a:ext cx="3504903" cy="915294"/>
          </a:xfrm>
          <a:prstGeom prst="rect">
            <a:avLst/>
          </a:prstGeom>
          <a:ln w="12700">
            <a:miter lim="400000"/>
          </a:ln>
        </p:spPr>
      </p:pic>
      <p:sp>
        <p:nvSpPr>
          <p:cNvPr id="212" name="Chevron">
            <a:hlinkClick r:id="" action="ppaction://hlinkshowjump?jump=endshow"/>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sp>
        <p:nvSpPr>
          <p:cNvPr id="6" name="Title 5">
            <a:extLst>
              <a:ext uri="{FF2B5EF4-FFF2-40B4-BE49-F238E27FC236}">
                <a16:creationId xmlns:a16="http://schemas.microsoft.com/office/drawing/2014/main" id="{5E247F8B-C0B0-BD2D-5D57-D60CEAC004A4}"/>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F395D34B-A390-D24A-C3B7-523EC3F85244}"/>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831083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xit" presetSubtype="10" fill="hold" grpId="0" nodeType="afterEffect">
                                  <p:stCondLst>
                                    <p:cond delay="0"/>
                                  </p:stCondLst>
                                  <p:iterate>
                                    <p:tmAbs val="0"/>
                                  </p:iterate>
                                  <p:childTnLst>
                                    <p:anim calcmode="lin" valueType="num">
                                      <p:cBhvr>
                                        <p:cTn id="6" dur="1000" fill="hold"/>
                                        <p:tgtEl>
                                          <p:spTgt spid="210"/>
                                        </p:tgtEl>
                                        <p:attrNameLst>
                                          <p:attrName>ppt_h</p:attrName>
                                        </p:attrNameLst>
                                      </p:cBhvr>
                                      <p:tavLst>
                                        <p:tav tm="0">
                                          <p:val>
                                            <p:strVal val="ppt_h"/>
                                          </p:val>
                                        </p:tav>
                                        <p:tav tm="100000">
                                          <p:val>
                                            <p:strVal val="ppt_h"/>
                                          </p:val>
                                        </p:tav>
                                      </p:tavLst>
                                    </p:anim>
                                    <p:anim calcmode="lin" valueType="num">
                                      <p:cBhvr>
                                        <p:cTn id="7" dur="1000" fill="hold"/>
                                        <p:tgtEl>
                                          <p:spTgt spid="2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 fill="hold">
                                          <p:stCondLst>
                                            <p:cond delay="999"/>
                                          </p:stCondLst>
                                        </p:cTn>
                                        <p:tgtEl>
                                          <p:spTgt spid="210"/>
                                        </p:tgtEl>
                                        <p:attrNameLst>
                                          <p:attrName>style.visibility</p:attrName>
                                        </p:attrNameLst>
                                      </p:cBhvr>
                                      <p:to>
                                        <p:strVal val="hidden"/>
                                      </p:to>
                                    </p:set>
                                  </p:childTnLst>
                                </p:cTn>
                              </p:par>
                            </p:childTnLst>
                          </p:cTn>
                        </p:par>
                        <p:par>
                          <p:cTn id="9" fill="hold">
                            <p:stCondLst>
                              <p:cond delay="1000"/>
                            </p:stCondLst>
                            <p:childTnLst>
                              <p:par>
                                <p:cTn id="10" presetID="22" presetClass="entr" presetSubtype="1" fill="hold" grpId="0" nodeType="afterEffect">
                                  <p:stCondLst>
                                    <p:cond delay="0"/>
                                  </p:stCondLst>
                                  <p:iterate>
                                    <p:tmAbs val="0"/>
                                  </p:iterate>
                                  <p:childTnLst>
                                    <p:set>
                                      <p:cBhvr>
                                        <p:cTn id="11" fill="hold"/>
                                        <p:tgtEl>
                                          <p:spTgt spid="211"/>
                                        </p:tgtEl>
                                        <p:attrNameLst>
                                          <p:attrName>style.visibility</p:attrName>
                                        </p:attrNameLst>
                                      </p:cBhvr>
                                      <p:to>
                                        <p:strVal val="visible"/>
                                      </p:to>
                                    </p:set>
                                    <p:animEffect transition="in" filter="wipe(up)">
                                      <p:cBhvr>
                                        <p:cTn id="12"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advAuto="0"/>
      <p:bldP spid="211" grpId="0" animBg="1" advAuto="0"/>
    </p:bldLst>
  </p:timing>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8C9033-6254-07E5-F358-E5FDD28D0353}"/>
              </a:ext>
            </a:extLst>
          </p:cNvPr>
          <p:cNvSpPr>
            <a:spLocks noGrp="1"/>
          </p:cNvSpPr>
          <p:nvPr>
            <p:ph type="ctrTitle"/>
          </p:nvPr>
        </p:nvSpPr>
        <p:spPr>
          <a:xfrm>
            <a:off x="0" y="139582"/>
            <a:ext cx="12192000" cy="757945"/>
          </a:xfrm>
        </p:spPr>
        <p:txBody>
          <a:bodyPr/>
          <a:lstStyle/>
          <a:p>
            <a:r>
              <a:rPr lang="de-DE" dirty="0" err="1"/>
              <a:t>Che cosa </a:t>
            </a:r>
            <a:r>
              <a:rPr lang="de-DE" dirty="0" err="1"/>
              <a:t>è successo</a:t>
            </a:r>
            <a:r>
              <a:rPr lang="de-DE" dirty="0"/>
              <a:t>?</a:t>
            </a:r>
          </a:p>
        </p:txBody>
      </p:sp>
      <p:sp>
        <p:nvSpPr>
          <p:cNvPr id="3" name="Subtitle 2">
            <a:extLst>
              <a:ext uri="{FF2B5EF4-FFF2-40B4-BE49-F238E27FC236}">
                <a16:creationId xmlns:a16="http://schemas.microsoft.com/office/drawing/2014/main" id="{81D503AE-CA82-D72C-07CF-3FD493938F1B}"/>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CF6F9291-6384-BFCA-CE93-5EEE364D51A7}"/>
              </a:ext>
            </a:extLst>
          </p:cNvPr>
          <p:cNvSpPr>
            <a:spLocks noGrp="1"/>
          </p:cNvSpPr>
          <p:nvPr>
            <p:ph type="body" sz="quarter" idx="12"/>
          </p:nvPr>
        </p:nvSpPr>
        <p:spPr/>
        <p:txBody>
          <a:bodyPr/>
          <a:lstStyle/>
          <a:p>
            <a:endParaRPr lang="en-GB"/>
          </a:p>
        </p:txBody>
      </p:sp>
      <p:pic>
        <p:nvPicPr>
          <p:cNvPr id="5" name="Grafik 4">
            <a:extLst>
              <a:ext uri="{FF2B5EF4-FFF2-40B4-BE49-F238E27FC236}">
                <a16:creationId xmlns:a16="http://schemas.microsoft.com/office/drawing/2014/main" id="{07B31E30-513A-08B8-251F-AC197AE4E163}"/>
              </a:ext>
            </a:extLst>
          </p:cNvPr>
          <p:cNvPicPr>
            <a:picLocks noChangeAspect="1"/>
          </p:cNvPicPr>
          <p:nvPr/>
        </p:nvPicPr>
        <p:blipFill>
          <a:blip r:embed="rId2"/>
          <a:stretch>
            <a:fillRect/>
          </a:stretch>
        </p:blipFill>
        <p:spPr>
          <a:xfrm>
            <a:off x="462912" y="1690688"/>
            <a:ext cx="5633088" cy="3990586"/>
          </a:xfrm>
          <a:prstGeom prst="rect">
            <a:avLst/>
          </a:prstGeom>
        </p:spPr>
      </p:pic>
      <p:sp>
        <p:nvSpPr>
          <p:cNvPr id="7" name="Textfeld 6">
            <a:extLst>
              <a:ext uri="{FF2B5EF4-FFF2-40B4-BE49-F238E27FC236}">
                <a16:creationId xmlns:a16="http://schemas.microsoft.com/office/drawing/2014/main" id="{4A4DDAA7-9DF2-1B30-6C88-B57B19F2CD24}"/>
              </a:ext>
            </a:extLst>
          </p:cNvPr>
          <p:cNvSpPr txBox="1"/>
          <p:nvPr/>
        </p:nvSpPr>
        <p:spPr>
          <a:xfrm>
            <a:off x="6621050" y="1767872"/>
            <a:ext cx="4207699" cy="369332"/>
          </a:xfrm>
          <a:prstGeom prst="rect">
            <a:avLst/>
          </a:prstGeom>
          <a:noFill/>
        </p:spPr>
        <p:txBody>
          <a:bodyPr wrap="square">
            <a:spAutoFit/>
          </a:bodyPr>
          <a:lstStyle/>
          <a:p>
            <a:r>
              <a:rPr lang="en-US" dirty="0">
                <a:hlinkClick r:id="rId3"/>
              </a:rPr>
              <a:t>(3030) test di attenzione selettiva - YouTube</a:t>
            </a:r>
            <a:endParaRPr lang="de-DE" dirty="0"/>
          </a:p>
        </p:txBody>
      </p:sp>
    </p:spTree>
    <p:extLst>
      <p:ext uri="{BB962C8B-B14F-4D97-AF65-F5344CB8AC3E}">
        <p14:creationId xmlns:p14="http://schemas.microsoft.com/office/powerpoint/2010/main" val="2570168316"/>
      </p:ext>
    </p:extLst>
  </p:cSld>
  <p:clrMapOvr>
    <a:masterClrMapping/>
  </p:clrMapOvr>
</p:sld>
</file>

<file path=ppt/slides/slide2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A7480678-DCE5-D77D-F07C-D374B248CC63}"/>
              </a:ext>
            </a:extLst>
          </p:cNvPr>
          <p:cNvSpPr txBox="1"/>
          <p:nvPr/>
        </p:nvSpPr>
        <p:spPr>
          <a:xfrm>
            <a:off x="1290088" y="5441434"/>
            <a:ext cx="6096000" cy="369332"/>
          </a:xfrm>
          <a:prstGeom prst="rect">
            <a:avLst/>
          </a:prstGeom>
          <a:noFill/>
        </p:spPr>
        <p:txBody>
          <a:bodyPr wrap="square">
            <a:spAutoFit/>
          </a:bodyPr>
          <a:lstStyle/>
          <a:p>
            <a:r>
              <a:rPr lang="en-US" dirty="0">
                <a:hlinkClick r:id="rId3"/>
              </a:rPr>
              <a:t>(601) Metti alla prova la tua consapevolezza: chi è stato? - YouTube</a:t>
            </a:r>
            <a:endParaRPr lang="de-DE" dirty="0"/>
          </a:p>
        </p:txBody>
      </p:sp>
      <p:pic>
        <p:nvPicPr>
          <p:cNvPr id="2" name="Online Media 1" title="Test Your Awareness: Whodunnit">
            <a:hlinkClick r:id="" action="ppaction://media"/>
            <a:extLst>
              <a:ext uri="{FF2B5EF4-FFF2-40B4-BE49-F238E27FC236}">
                <a16:creationId xmlns:a16="http://schemas.microsoft.com/office/drawing/2014/main" id="{84893F3C-B0B2-7789-7576-AA8C1BE81381}"/>
              </a:ext>
            </a:extLst>
          </p:cNvPr>
          <p:cNvPicPr>
            <a:picLocks noRot="1" noChangeAspect="1"/>
          </p:cNvPicPr>
          <p:nvPr>
            <a:videoFile r:link="rId1"/>
          </p:nvPr>
        </p:nvPicPr>
        <p:blipFill>
          <a:blip r:embed="rId4"/>
          <a:stretch>
            <a:fillRect/>
          </a:stretch>
        </p:blipFill>
        <p:spPr>
          <a:xfrm>
            <a:off x="2817581" y="877454"/>
            <a:ext cx="7499437" cy="4237182"/>
          </a:xfrm>
          <a:prstGeom prst="rect">
            <a:avLst/>
          </a:prstGeom>
        </p:spPr>
      </p:pic>
      <p:sp>
        <p:nvSpPr>
          <p:cNvPr id="3" name="Title 2">
            <a:extLst>
              <a:ext uri="{FF2B5EF4-FFF2-40B4-BE49-F238E27FC236}">
                <a16:creationId xmlns:a16="http://schemas.microsoft.com/office/drawing/2014/main" id="{E9B8B0FA-9414-379B-FD4B-468F385FEB39}"/>
              </a:ext>
            </a:extLst>
          </p:cNvPr>
          <p:cNvSpPr>
            <a:spLocks noGrp="1"/>
          </p:cNvSpPr>
          <p:nvPr>
            <p:ph type="ctrTitle"/>
          </p:nvPr>
        </p:nvSpPr>
        <p:spPr/>
        <p:txBody>
          <a:bodyPr/>
          <a:lstStyle/>
          <a:p>
            <a:endParaRPr lang="en-GB"/>
          </a:p>
        </p:txBody>
      </p:sp>
      <p:sp>
        <p:nvSpPr>
          <p:cNvPr id="4" name="Subtitle 3">
            <a:extLst>
              <a:ext uri="{FF2B5EF4-FFF2-40B4-BE49-F238E27FC236}">
                <a16:creationId xmlns:a16="http://schemas.microsoft.com/office/drawing/2014/main" id="{A8740240-AAD0-42BD-9432-25BFAD35B864}"/>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C32A8414-303B-0718-5AF0-FBA2E23CF3B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88574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19D03CD-A3A9-6A6E-0E64-B2391DB162FD}"/>
              </a:ext>
            </a:extLst>
          </p:cNvPr>
          <p:cNvPicPr>
            <a:picLocks noChangeAspect="1"/>
          </p:cNvPicPr>
          <p:nvPr/>
        </p:nvPicPr>
        <p:blipFill>
          <a:blip r:embed="rId2"/>
          <a:stretch>
            <a:fillRect/>
          </a:stretch>
        </p:blipFill>
        <p:spPr>
          <a:xfrm>
            <a:off x="723191" y="958743"/>
            <a:ext cx="10745617" cy="4940513"/>
          </a:xfrm>
          <a:prstGeom prst="rect">
            <a:avLst/>
          </a:prstGeom>
        </p:spPr>
      </p:pic>
      <p:sp>
        <p:nvSpPr>
          <p:cNvPr id="2" name="Title 1">
            <a:extLst>
              <a:ext uri="{FF2B5EF4-FFF2-40B4-BE49-F238E27FC236}">
                <a16:creationId xmlns:a16="http://schemas.microsoft.com/office/drawing/2014/main" id="{E8679831-96A7-2EC7-70A7-416863B7367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3A5C59FD-AE44-7283-8CD7-68AD46C26948}"/>
              </a:ext>
            </a:extLst>
          </p:cNvPr>
          <p:cNvSpPr>
            <a:spLocks noGrp="1"/>
          </p:cNvSpPr>
          <p:nvPr>
            <p:ph type="subTitle" idx="1"/>
          </p:nvPr>
        </p:nvSpPr>
        <p:spPr/>
        <p:txBody>
          <a:bodyPr/>
          <a:lstStyle/>
          <a:p>
            <a:endParaRPr lang="en-GB" dirty="0"/>
          </a:p>
        </p:txBody>
      </p:sp>
      <p:sp>
        <p:nvSpPr>
          <p:cNvPr id="6" name="Text Placeholder 5">
            <a:extLst>
              <a:ext uri="{FF2B5EF4-FFF2-40B4-BE49-F238E27FC236}">
                <a16:creationId xmlns:a16="http://schemas.microsoft.com/office/drawing/2014/main" id="{6DEEAC0A-F4F4-AE24-8247-B6D564C1819B}"/>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130155773"/>
      </p:ext>
    </p:extLst>
  </p:cSld>
  <p:clrMapOvr>
    <a:masterClrMapping/>
  </p:clrMapOvr>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ocial Engineering"/>
          <p:cNvSpPr txBox="1">
            <a:spLocks noGrp="1"/>
          </p:cNvSpPr>
          <p:nvPr>
            <p:ph type="title"/>
          </p:nvPr>
        </p:nvSpPr>
        <p:spPr>
          <a:xfrm>
            <a:off x="609602" y="273049"/>
            <a:ext cx="4011084" cy="1162051"/>
          </a:xfrm>
        </p:spPr>
        <p:txBody>
          <a:bodyPr anchor="b">
            <a:normAutofit/>
          </a:bodyPr>
          <a:lstStyle/>
          <a:p>
            <a:r>
              <a:t>Ingegneria sociale</a:t>
            </a:r>
          </a:p>
        </p:txBody>
      </p:sp>
      <p:pic>
        <p:nvPicPr>
          <p:cNvPr id="4" name="Picture Placeholder 3">
            <a:extLst>
              <a:ext uri="{FF2B5EF4-FFF2-40B4-BE49-F238E27FC236}">
                <a16:creationId xmlns:a16="http://schemas.microsoft.com/office/drawing/2014/main" id="{F0353A01-281F-DB70-DC8C-DB00D8144EEE}"/>
              </a:ext>
            </a:extLst>
          </p:cNvPr>
          <p:cNvPicPr>
            <a:picLocks noGrp="1" noChangeAspect="1"/>
          </p:cNvPicPr>
          <p:nvPr>
            <p:ph idx="1"/>
          </p:nvPr>
        </p:nvPicPr>
        <p:blipFill>
          <a:blip r:embed="rId2"/>
          <a:stretch>
            <a:fillRect/>
          </a:stretch>
        </p:blipFill>
        <p:spPr>
          <a:xfrm>
            <a:off x="4766733" y="851990"/>
            <a:ext cx="6815667" cy="4695237"/>
          </a:xfrm>
          <a:prstGeom prst="rect">
            <a:avLst/>
          </a:prstGeom>
          <a:noFill/>
        </p:spPr>
      </p:pic>
      <p:sp>
        <p:nvSpPr>
          <p:cNvPr id="180" name="Social Engineering is the acquisition of sensitive information or inappropriate access privileges by an outsider, based upon the building of an inappropriate trust relationship with insiders.…"/>
          <p:cNvSpPr txBox="1">
            <a:spLocks noGrp="1"/>
          </p:cNvSpPr>
          <p:nvPr>
            <p:ph type="body" sz="half" idx="2"/>
          </p:nvPr>
        </p:nvSpPr>
        <p:spPr>
          <a:xfrm>
            <a:off x="609602" y="1435102"/>
            <a:ext cx="4011084" cy="4691063"/>
          </a:xfrm>
        </p:spPr>
        <p:txBody>
          <a:bodyPr vert="horz" lIns="0" tIns="0" rIns="0" bIns="0">
            <a:normAutofit/>
          </a:bodyPr>
          <a:lstStyle/>
          <a:p>
            <a:pPr marL="267881"/>
            <a:r>
              <a:rPr dirty="0"/>
              <a:t>L'ingegneria sociale consiste nell'acquisizione di informazioni sensibili o privilegi di accesso inappropriati da parte di un estraneo, basata sulla creazione di un rapporto di fiducia inappropriato con persone interne all'organizzazione.</a:t>
            </a:r>
            <a:endParaRPr lang="en-GB" dirty="0"/>
          </a:p>
          <a:p>
            <a:pPr marL="267881"/>
            <a:endParaRPr dirty="0"/>
          </a:p>
          <a:p>
            <a:pPr marL="267881"/>
            <a:r>
              <a:rPr dirty="0"/>
              <a:t>L'obiettivo dell'ingegneria sociale è quello di indurre qualcuno a fornire informazioni preziose o l'accesso a tali informazioni.</a:t>
            </a:r>
          </a:p>
        </p:txBody>
      </p:sp>
      <p:sp>
        <p:nvSpPr>
          <p:cNvPr id="185" name="Footer Placeholder 4">
            <a:extLst>
              <a:ext uri="{FF2B5EF4-FFF2-40B4-BE49-F238E27FC236}">
                <a16:creationId xmlns:a16="http://schemas.microsoft.com/office/drawing/2014/main" id="{75E137A3-68E2-551C-6AB4-C91EA9A52F1F}"/>
              </a:ext>
            </a:extLst>
          </p:cNvPr>
          <p:cNvSpPr>
            <a:spLocks noGrp="1"/>
          </p:cNvSpPr>
          <p:nvPr>
            <p:ph type="ftr" sz="quarter" idx="11"/>
          </p:nvPr>
        </p:nvSpPr>
        <p:spPr>
          <a:xfrm>
            <a:off x="643051" y="6221324"/>
            <a:ext cx="6818262" cy="365125"/>
          </a:xfrm>
        </p:spPr>
        <p:txBody>
          <a:bodyPr/>
          <a:lstStyle/>
          <a:p>
            <a:endParaRPr lang="en-US"/>
          </a:p>
        </p:txBody>
      </p:sp>
      <p:sp>
        <p:nvSpPr>
          <p:cNvPr id="187" name="Slide Number Placeholder 5">
            <a:extLst>
              <a:ext uri="{FF2B5EF4-FFF2-40B4-BE49-F238E27FC236}">
                <a16:creationId xmlns:a16="http://schemas.microsoft.com/office/drawing/2014/main" id="{8613C806-A3C0-B8C8-13AC-20B407AE8D35}"/>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t>26</a:t>
            </a:fld>
            <a:endParaRPr lang="en-US"/>
          </a:p>
        </p:txBody>
      </p:sp>
    </p:spTree>
    <p:extLst>
      <p:ext uri="{BB962C8B-B14F-4D97-AF65-F5344CB8AC3E}">
        <p14:creationId xmlns:p14="http://schemas.microsoft.com/office/powerpoint/2010/main" val="26005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ctrTitle"/>
          </p:nvPr>
        </p:nvSpPr>
        <p:spPr>
          <a:prstGeom prst="rect">
            <a:avLst/>
          </a:prstGeom>
        </p:spPr>
        <p:txBody>
          <a:bodyPr spcFirstLastPara="1" vert="horz" wrap="square" lIns="121900" tIns="121900" rIns="121900" bIns="121900" rtlCol="0" anchor="t" anchorCtr="0">
            <a:noAutofit/>
          </a:bodyPr>
          <a:lstStyle/>
          <a:p>
            <a:r>
              <a:rPr lang="en-GB" sz="2400" i="1" dirty="0">
                <a:solidFill>
                  <a:schemeClr val="dk2"/>
                </a:solidFill>
              </a:rPr>
              <a:t>(molto) piccoli esempi</a:t>
            </a:r>
            <a:endParaRPr dirty="0"/>
          </a:p>
        </p:txBody>
      </p:sp>
      <p:sp>
        <p:nvSpPr>
          <p:cNvPr id="2" name="Subtitle 1">
            <a:extLst>
              <a:ext uri="{FF2B5EF4-FFF2-40B4-BE49-F238E27FC236}">
                <a16:creationId xmlns:a16="http://schemas.microsoft.com/office/drawing/2014/main" id="{8F93568C-F39F-4BAC-6679-60E8914EB8BD}"/>
              </a:ext>
            </a:extLst>
          </p:cNvPr>
          <p:cNvSpPr>
            <a:spLocks noGrp="1"/>
          </p:cNvSpPr>
          <p:nvPr>
            <p:ph type="subTitle" idx="1"/>
          </p:nvPr>
        </p:nvSpPr>
        <p:spPr/>
        <p:txBody>
          <a:bodyPr/>
          <a:lstStyle/>
          <a:p>
            <a:endParaRPr lang="en-GB"/>
          </a:p>
        </p:txBody>
      </p:sp>
      <p:sp>
        <p:nvSpPr>
          <p:cNvPr id="5" name="Text Placeholder 4">
            <a:extLst>
              <a:ext uri="{FF2B5EF4-FFF2-40B4-BE49-F238E27FC236}">
                <a16:creationId xmlns:a16="http://schemas.microsoft.com/office/drawing/2014/main" id="{A96DD457-D1DC-F376-8443-73C5CD731219}"/>
              </a:ext>
            </a:extLst>
          </p:cNvPr>
          <p:cNvSpPr>
            <a:spLocks noGrp="1"/>
          </p:cNvSpPr>
          <p:nvPr>
            <p:ph type="body" sz="quarter" idx="12"/>
          </p:nvPr>
        </p:nvSpPr>
        <p:spPr/>
        <p:txBody>
          <a:bodyPr/>
          <a:lstStyle/>
          <a:p>
            <a:endParaRPr lang="en-GB"/>
          </a:p>
        </p:txBody>
      </p:sp>
      <p:pic>
        <p:nvPicPr>
          <p:cNvPr id="4" name="Online Media 3" title="InfoSec: Social Engineering">
            <a:hlinkClick r:id="" action="ppaction://media"/>
            <a:extLst>
              <a:ext uri="{FF2B5EF4-FFF2-40B4-BE49-F238E27FC236}">
                <a16:creationId xmlns:a16="http://schemas.microsoft.com/office/drawing/2014/main" id="{1F8D586F-F719-18F6-B5B7-B1593FC628CC}"/>
              </a:ext>
            </a:extLst>
          </p:cNvPr>
          <p:cNvPicPr>
            <a:picLocks noRot="1" noChangeAspect="1"/>
          </p:cNvPicPr>
          <p:nvPr>
            <a:videoFile r:link="rId1"/>
          </p:nvPr>
        </p:nvPicPr>
        <p:blipFill>
          <a:blip r:embed="rId4"/>
          <a:stretch>
            <a:fillRect/>
          </a:stretch>
        </p:blipFill>
        <p:spPr>
          <a:xfrm>
            <a:off x="1529095" y="1267587"/>
            <a:ext cx="9133809" cy="5160602"/>
          </a:xfrm>
          <a:prstGeom prst="rect">
            <a:avLst/>
          </a:prstGeom>
        </p:spPr>
      </p:pic>
    </p:spTree>
    <p:extLst>
      <p:ext uri="{BB962C8B-B14F-4D97-AF65-F5344CB8AC3E}">
        <p14:creationId xmlns:p14="http://schemas.microsoft.com/office/powerpoint/2010/main" val="345869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de-DE" dirty="0"/>
              <a:t>Modello </a:t>
            </a:r>
            <a:r>
              <a:rPr lang="de-DE" dirty="0" err="1"/>
              <a:t>di personalità</a:t>
            </a:r>
            <a:r>
              <a:rPr lang="de-DE" dirty="0"/>
              <a:t> nell'ingegneria </a:t>
            </a:r>
            <a:r>
              <a:rPr lang="de-DE" dirty="0" err="1"/>
              <a:t>sociale</a:t>
            </a:r>
            <a:endParaRPr lang="nb-NO" dirty="0"/>
          </a:p>
        </p:txBody>
      </p:sp>
      <p:pic>
        <p:nvPicPr>
          <p:cNvPr id="4" name="Plassholder for innhold 3"/>
          <p:cNvPicPr>
            <a:picLocks noGrp="1" noChangeAspect="1"/>
          </p:cNvPicPr>
          <p:nvPr>
            <p:ph idx="1"/>
          </p:nvPr>
        </p:nvPicPr>
        <p:blipFill>
          <a:blip r:embed="rId3"/>
          <a:stretch/>
        </p:blipFill>
        <p:spPr>
          <a:xfrm>
            <a:off x="4035003" y="2184983"/>
            <a:ext cx="4791919" cy="3310359"/>
          </a:xfrm>
          <a:prstGeom prst="rect">
            <a:avLst/>
          </a:prstGeom>
        </p:spPr>
      </p:pic>
      <p:pic>
        <p:nvPicPr>
          <p:cNvPr id="5" name="Bilde 4"/>
          <p:cNvPicPr>
            <a:picLocks noChangeAspect="1"/>
          </p:cNvPicPr>
          <p:nvPr/>
        </p:nvPicPr>
        <p:blipFill>
          <a:blip r:embed="rId4"/>
          <a:stretch>
            <a:fillRect/>
          </a:stretch>
        </p:blipFill>
        <p:spPr>
          <a:xfrm>
            <a:off x="357857" y="6067935"/>
            <a:ext cx="6736466" cy="659757"/>
          </a:xfrm>
          <a:prstGeom prst="rect">
            <a:avLst/>
          </a:prstGeom>
        </p:spPr>
      </p:pic>
      <p:sp>
        <p:nvSpPr>
          <p:cNvPr id="3" name="TekstSylinder 2"/>
          <p:cNvSpPr txBox="1"/>
          <p:nvPr/>
        </p:nvSpPr>
        <p:spPr>
          <a:xfrm>
            <a:off x="9962147" y="6358360"/>
            <a:ext cx="1933543" cy="369332"/>
          </a:xfrm>
          <a:prstGeom prst="rect">
            <a:avLst/>
          </a:prstGeom>
          <a:noFill/>
        </p:spPr>
        <p:txBody>
          <a:bodyPr wrap="none" rtlCol="0">
            <a:spAutoFit/>
          </a:bodyPr>
          <a:lstStyle/>
          <a:p>
            <a:r>
              <a:rPr lang="de-DE" dirty="0"/>
              <a:t>(</a:t>
            </a:r>
            <a:r>
              <a:rPr lang="de-DE" dirty="0" err="1"/>
              <a:t>Uebelacker</a:t>
            </a:r>
            <a:r>
              <a:rPr lang="de-DE" dirty="0"/>
              <a:t>, 2014)</a:t>
            </a:r>
            <a:endParaRPr lang="nb-NO" dirty="0"/>
          </a:p>
        </p:txBody>
      </p:sp>
    </p:spTree>
    <p:extLst>
      <p:ext uri="{BB962C8B-B14F-4D97-AF65-F5344CB8AC3E}">
        <p14:creationId xmlns:p14="http://schemas.microsoft.com/office/powerpoint/2010/main" val="190092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p:transition spd="slow" advClick="0"/>
    </mc:Fallback>
  </mc:AlternateContent>
</p:sld>
</file>

<file path=ppt/slides/slide29.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p:txBody>
          <a:bodyPr spcFirstLastPara="1" vert="horz" wrap="square" lIns="91433" tIns="45700" rIns="91433" bIns="45700" rtlCol="0" anchor="ctr" anchorCtr="0">
            <a:noAutofit/>
          </a:bodyPr>
          <a:lstStyle/>
          <a:p>
            <a:r>
              <a:rPr lang="en-GB" dirty="0"/>
              <a:t>Decisioni intuitive</a:t>
            </a:r>
          </a:p>
        </p:txBody>
      </p:sp>
      <p:sp>
        <p:nvSpPr>
          <p:cNvPr id="9" name="Text Placeholder 8">
            <a:extLst>
              <a:ext uri="{FF2B5EF4-FFF2-40B4-BE49-F238E27FC236}">
                <a16:creationId xmlns:a16="http://schemas.microsoft.com/office/drawing/2014/main" id="{831C33F8-A261-9313-FF22-7DBF18DA0BCB}"/>
              </a:ext>
            </a:extLst>
          </p:cNvPr>
          <p:cNvSpPr>
            <a:spLocks noGrp="1"/>
          </p:cNvSpPr>
          <p:nvPr>
            <p:ph type="body" idx="1"/>
          </p:nvPr>
        </p:nvSpPr>
        <p:spPr/>
        <p:txBody>
          <a:bodyPr/>
          <a:lstStyle/>
          <a:p>
            <a:endParaRPr lang="en-GB"/>
          </a:p>
        </p:txBody>
      </p:sp>
      <p:pic>
        <p:nvPicPr>
          <p:cNvPr id="245" name="Google Shape;245;p42"/>
          <p:cNvPicPr preferRelativeResize="0"/>
          <p:nvPr/>
        </p:nvPicPr>
        <p:blipFill>
          <a:blip r:embed="rId3">
            <a:alphaModFix/>
          </a:blip>
          <a:stretch>
            <a:fillRect/>
          </a:stretch>
        </p:blipFill>
        <p:spPr>
          <a:xfrm>
            <a:off x="625835" y="1666049"/>
            <a:ext cx="4669212" cy="3205358"/>
          </a:xfrm>
          <a:prstGeom prst="rect">
            <a:avLst/>
          </a:prstGeom>
          <a:noFill/>
          <a:ln>
            <a:noFill/>
          </a:ln>
        </p:spPr>
      </p:pic>
      <p:pic>
        <p:nvPicPr>
          <p:cNvPr id="246" name="Google Shape;246;p42"/>
          <p:cNvPicPr preferRelativeResize="0"/>
          <p:nvPr/>
        </p:nvPicPr>
        <p:blipFill>
          <a:blip r:embed="rId4">
            <a:alphaModFix/>
          </a:blip>
          <a:stretch>
            <a:fillRect/>
          </a:stretch>
        </p:blipFill>
        <p:spPr>
          <a:xfrm>
            <a:off x="5864151" y="1666049"/>
            <a:ext cx="5486153" cy="2830450"/>
          </a:xfrm>
          <a:prstGeom prst="rect">
            <a:avLst/>
          </a:prstGeom>
          <a:noFill/>
          <a:ln>
            <a:noFill/>
          </a:ln>
        </p:spPr>
      </p:pic>
      <p:sp>
        <p:nvSpPr>
          <p:cNvPr id="247" name="Google Shape;247;p42"/>
          <p:cNvSpPr txBox="1"/>
          <p:nvPr/>
        </p:nvSpPr>
        <p:spPr>
          <a:xfrm>
            <a:off x="219366" y="5882361"/>
            <a:ext cx="1953200" cy="276000"/>
          </a:xfrm>
          <a:prstGeom prst="rect">
            <a:avLst/>
          </a:prstGeom>
          <a:noFill/>
          <a:ln>
            <a:noFill/>
          </a:ln>
        </p:spPr>
        <p:txBody>
          <a:bodyPr spcFirstLastPara="1" wrap="square" lIns="121900" tIns="121900" rIns="121900" bIns="121900" anchor="t" anchorCtr="0">
            <a:noAutofit/>
          </a:bodyPr>
          <a:lstStyle/>
          <a:p>
            <a:r>
              <a:rPr lang="en-GB" sz="2000" dirty="0">
                <a:latin typeface="Calibri"/>
                <a:ea typeface="Calibri"/>
                <a:cs typeface="Calibri"/>
                <a:sym typeface="Calibri"/>
              </a:rPr>
              <a:t>Bechara (1994)</a:t>
            </a:r>
            <a:endParaRPr sz="2000" dirty="0">
              <a:latin typeface="Calibri"/>
              <a:ea typeface="Calibri"/>
              <a:cs typeface="Calibri"/>
              <a:sym typeface="Calibri"/>
            </a:endParaRPr>
          </a:p>
        </p:txBody>
      </p:sp>
    </p:spTree>
  </p:cSld>
  <p:clrMapOvr>
    <a:masterClrMapping/>
  </p:clrMapOvr>
  <p:transition spd="med"/>
</p:sld>
</file>

<file path=ppt/slides/slide3.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Elementi essenziali e gestione della sicurezza informatica</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n-US" dirty="0"/>
              <a:t>Obiettivi: Chi-Cosa-Perché è necessario seguire questa formazione</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Risultati di apprendimento</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Schema del corso di formazione</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n-US" dirty="0"/>
              <a:t>Dettagli degli esercizi</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Logistica della formazione: quando, dove, come</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p:txBody>
          <a:bodyPr/>
          <a:lstStyle/>
          <a:p>
            <a:r>
              <a:rPr lang="en-US"/>
              <a:t>Nome del modulo di formazione CSP: Modello di presentazione Creato da PR</a:t>
            </a:r>
            <a:endParaRPr lang="en-US" dirty="0"/>
          </a:p>
        </p:txBody>
      </p:sp>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Informazioni pratiche e requisiti</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Informazioni sulla registrazione e contatti</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48501503"/>
      </p:ext>
    </p:extLst>
  </p:cSld>
  <p:clrMapOvr>
    <a:masterClrMapping/>
  </p:clrMapOvr>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2D746E-9C54-DDE8-2818-B5D519ED576C}"/>
              </a:ext>
            </a:extLst>
          </p:cNvPr>
          <p:cNvPicPr>
            <a:picLocks noChangeAspect="1"/>
          </p:cNvPicPr>
          <p:nvPr/>
        </p:nvPicPr>
        <p:blipFill>
          <a:blip r:embed="rId2"/>
          <a:stretch>
            <a:fillRect/>
          </a:stretch>
        </p:blipFill>
        <p:spPr>
          <a:xfrm>
            <a:off x="7070261" y="346061"/>
            <a:ext cx="4702250" cy="1889507"/>
          </a:xfrm>
          <a:prstGeom prst="rect">
            <a:avLst/>
          </a:prstGeom>
        </p:spPr>
      </p:pic>
      <p:pic>
        <p:nvPicPr>
          <p:cNvPr id="7" name="Grafik 6">
            <a:extLst>
              <a:ext uri="{FF2B5EF4-FFF2-40B4-BE49-F238E27FC236}">
                <a16:creationId xmlns:a16="http://schemas.microsoft.com/office/drawing/2014/main" id="{6714AB3A-448A-DBE1-1583-9101BE5B8109}"/>
              </a:ext>
            </a:extLst>
          </p:cNvPr>
          <p:cNvPicPr>
            <a:picLocks noChangeAspect="1"/>
          </p:cNvPicPr>
          <p:nvPr/>
        </p:nvPicPr>
        <p:blipFill>
          <a:blip r:embed="rId3"/>
          <a:stretch>
            <a:fillRect/>
          </a:stretch>
        </p:blipFill>
        <p:spPr>
          <a:xfrm>
            <a:off x="7212563" y="2421059"/>
            <a:ext cx="4979437" cy="2015882"/>
          </a:xfrm>
          <a:prstGeom prst="rect">
            <a:avLst/>
          </a:prstGeom>
        </p:spPr>
      </p:pic>
      <p:pic>
        <p:nvPicPr>
          <p:cNvPr id="9" name="Grafik 8">
            <a:extLst>
              <a:ext uri="{FF2B5EF4-FFF2-40B4-BE49-F238E27FC236}">
                <a16:creationId xmlns:a16="http://schemas.microsoft.com/office/drawing/2014/main" id="{F8F043B5-987D-AE1A-8BED-D7366C3B3015}"/>
              </a:ext>
            </a:extLst>
          </p:cNvPr>
          <p:cNvPicPr>
            <a:picLocks noChangeAspect="1"/>
          </p:cNvPicPr>
          <p:nvPr/>
        </p:nvPicPr>
        <p:blipFill>
          <a:blip r:embed="rId4"/>
          <a:stretch>
            <a:fillRect/>
          </a:stretch>
        </p:blipFill>
        <p:spPr>
          <a:xfrm>
            <a:off x="111967" y="78292"/>
            <a:ext cx="7100596" cy="4965020"/>
          </a:xfrm>
          <a:prstGeom prst="rect">
            <a:avLst/>
          </a:prstGeom>
        </p:spPr>
      </p:pic>
      <p:sp>
        <p:nvSpPr>
          <p:cNvPr id="8" name="Title 7">
            <a:extLst>
              <a:ext uri="{FF2B5EF4-FFF2-40B4-BE49-F238E27FC236}">
                <a16:creationId xmlns:a16="http://schemas.microsoft.com/office/drawing/2014/main" id="{44F32A87-F973-78C7-26EA-7BF0D57E8952}"/>
              </a:ext>
            </a:extLst>
          </p:cNvPr>
          <p:cNvSpPr>
            <a:spLocks noGrp="1"/>
          </p:cNvSpPr>
          <p:nvPr>
            <p:ph type="title"/>
          </p:nvPr>
        </p:nvSpPr>
        <p:spPr/>
        <p:txBody>
          <a:bodyPr/>
          <a:lstStyle/>
          <a:p>
            <a:endParaRPr lang="en-GB"/>
          </a:p>
        </p:txBody>
      </p:sp>
      <p:sp>
        <p:nvSpPr>
          <p:cNvPr id="10" name="Text Placeholder 9">
            <a:extLst>
              <a:ext uri="{FF2B5EF4-FFF2-40B4-BE49-F238E27FC236}">
                <a16:creationId xmlns:a16="http://schemas.microsoft.com/office/drawing/2014/main" id="{D9371695-39A6-CF0A-1827-DF8E589F49D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026640069"/>
      </p:ext>
    </p:extLst>
  </p:cSld>
  <p:clrMapOvr>
    <a:masterClrMapping/>
  </p:clrMapOvr>
  <p:transition spd="med"/>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0CEF545-24D4-941C-31CC-69218F084BB4}"/>
              </a:ext>
            </a:extLst>
          </p:cNvPr>
          <p:cNvPicPr>
            <a:picLocks noChangeAspect="1"/>
          </p:cNvPicPr>
          <p:nvPr/>
        </p:nvPicPr>
        <p:blipFill>
          <a:blip r:embed="rId2"/>
          <a:stretch>
            <a:fillRect/>
          </a:stretch>
        </p:blipFill>
        <p:spPr>
          <a:xfrm>
            <a:off x="343386" y="152400"/>
            <a:ext cx="5514975" cy="6553200"/>
          </a:xfrm>
          <a:prstGeom prst="rect">
            <a:avLst/>
          </a:prstGeom>
        </p:spPr>
      </p:pic>
      <p:pic>
        <p:nvPicPr>
          <p:cNvPr id="9" name="Grafik 8">
            <a:extLst>
              <a:ext uri="{FF2B5EF4-FFF2-40B4-BE49-F238E27FC236}">
                <a16:creationId xmlns:a16="http://schemas.microsoft.com/office/drawing/2014/main" id="{C34E9543-0222-37AA-D385-116D05D2BE46}"/>
              </a:ext>
            </a:extLst>
          </p:cNvPr>
          <p:cNvPicPr>
            <a:picLocks noChangeAspect="1"/>
          </p:cNvPicPr>
          <p:nvPr/>
        </p:nvPicPr>
        <p:blipFill>
          <a:blip r:embed="rId3"/>
          <a:stretch>
            <a:fillRect/>
          </a:stretch>
        </p:blipFill>
        <p:spPr>
          <a:xfrm>
            <a:off x="6733260" y="74645"/>
            <a:ext cx="4702297" cy="6553200"/>
          </a:xfrm>
          <a:prstGeom prst="rect">
            <a:avLst/>
          </a:prstGeom>
        </p:spPr>
      </p:pic>
      <p:sp>
        <p:nvSpPr>
          <p:cNvPr id="2" name="Title 1">
            <a:extLst>
              <a:ext uri="{FF2B5EF4-FFF2-40B4-BE49-F238E27FC236}">
                <a16:creationId xmlns:a16="http://schemas.microsoft.com/office/drawing/2014/main" id="{91F80186-671A-E24C-96CD-97B0C401302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EC805A7-8E6F-1BD6-7595-51C808C1B520}"/>
              </a:ext>
            </a:extLst>
          </p:cNvPr>
          <p:cNvSpPr>
            <a:spLocks noGrp="1"/>
          </p:cNvSpPr>
          <p:nvPr>
            <p:ph type="subTitle" idx="1"/>
          </p:nvPr>
        </p:nvSpPr>
        <p:spPr/>
        <p:txBody>
          <a:bodyPr/>
          <a:lstStyle/>
          <a:p>
            <a:endParaRPr lang="en-GB"/>
          </a:p>
        </p:txBody>
      </p:sp>
      <p:sp>
        <p:nvSpPr>
          <p:cNvPr id="5" name="Text Placeholder 4">
            <a:extLst>
              <a:ext uri="{FF2B5EF4-FFF2-40B4-BE49-F238E27FC236}">
                <a16:creationId xmlns:a16="http://schemas.microsoft.com/office/drawing/2014/main" id="{915C1A69-4F3F-8BEF-A84B-FC89BED47766}"/>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832215863"/>
      </p:ext>
    </p:extLst>
  </p:cSld>
  <p:clrMapOvr>
    <a:masterClrMapping/>
  </p:clrMapOvr>
</p:sld>
</file>

<file path=ppt/slides/slide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931CC2-E887-6EE2-82E2-E2BF0C480513}"/>
              </a:ext>
            </a:extLst>
          </p:cNvPr>
          <p:cNvSpPr>
            <a:spLocks noGrp="1"/>
          </p:cNvSpPr>
          <p:nvPr>
            <p:ph type="title"/>
          </p:nvPr>
        </p:nvSpPr>
        <p:spPr>
          <a:xfrm>
            <a:off x="609602" y="273049"/>
            <a:ext cx="4011084" cy="1162051"/>
          </a:xfrm>
        </p:spPr>
        <p:txBody>
          <a:bodyPr/>
          <a:lstStyle/>
          <a:p>
            <a:endParaRPr lang="en-US"/>
          </a:p>
        </p:txBody>
      </p:sp>
      <p:pic>
        <p:nvPicPr>
          <p:cNvPr id="4" name="Grafik 3">
            <a:extLst>
              <a:ext uri="{FF2B5EF4-FFF2-40B4-BE49-F238E27FC236}">
                <a16:creationId xmlns:a16="http://schemas.microsoft.com/office/drawing/2014/main" id="{EE39EE42-A6E8-4FC4-B69F-05F50DFE63E8}"/>
              </a:ext>
            </a:extLst>
          </p:cNvPr>
          <p:cNvPicPr>
            <a:picLocks noChangeAspect="1"/>
          </p:cNvPicPr>
          <p:nvPr/>
        </p:nvPicPr>
        <p:blipFill>
          <a:blip r:embed="rId3"/>
          <a:stretch>
            <a:fillRect/>
          </a:stretch>
        </p:blipFill>
        <p:spPr>
          <a:xfrm>
            <a:off x="4766733" y="780046"/>
            <a:ext cx="6815667" cy="4839124"/>
          </a:xfrm>
          <a:prstGeom prst="rect">
            <a:avLst/>
          </a:prstGeom>
          <a:noFill/>
        </p:spPr>
      </p:pic>
      <p:sp>
        <p:nvSpPr>
          <p:cNvPr id="5" name="Rechteck 4">
            <a:extLst>
              <a:ext uri="{FF2B5EF4-FFF2-40B4-BE49-F238E27FC236}">
                <a16:creationId xmlns:a16="http://schemas.microsoft.com/office/drawing/2014/main" id="{834AC1B5-13AF-4A5E-A6A7-71F543CA7CE5}"/>
              </a:ext>
            </a:extLst>
          </p:cNvPr>
          <p:cNvSpPr/>
          <p:nvPr/>
        </p:nvSpPr>
        <p:spPr>
          <a:xfrm>
            <a:off x="609602" y="1435102"/>
            <a:ext cx="4011084" cy="4691063"/>
          </a:xfrm>
          <a:prstGeom prst="rect">
            <a:avLst/>
          </a:prstGeom>
        </p:spPr>
        <p:txBody>
          <a:bodyPr vert="horz" lIns="0" tIns="45720" rIns="0" bIns="45720" rtlCol="0">
            <a:normAutofit/>
          </a:bodyPr>
          <a:lstStyle/>
          <a:p>
            <a:pPr>
              <a:lnSpc>
                <a:spcPct val="90000"/>
              </a:lnSpc>
              <a:spcBef>
                <a:spcPts val="1200"/>
              </a:spcBef>
              <a:spcAft>
                <a:spcPts val="200"/>
              </a:spcAft>
              <a:buClr>
                <a:schemeClr val="accent1"/>
              </a:buClr>
              <a:buSzPct val="100000"/>
            </a:pPr>
            <a:r>
              <a:rPr lang="en-US" sz="1600" kern="1200">
                <a:latin typeface="+mn-lt"/>
                <a:ea typeface="+mn-ea"/>
                <a:cs typeface="+mn-cs"/>
              </a:rPr>
              <a:t>La disinformazione consiste nella diffusione di informazioni false senza intenzioni dannose. </a:t>
            </a:r>
          </a:p>
          <a:p>
            <a:pPr>
              <a:lnSpc>
                <a:spcPct val="90000"/>
              </a:lnSpc>
              <a:spcBef>
                <a:spcPts val="1200"/>
              </a:spcBef>
              <a:spcAft>
                <a:spcPts val="200"/>
              </a:spcAft>
              <a:buClr>
                <a:schemeClr val="accent1"/>
              </a:buClr>
              <a:buSzPct val="100000"/>
            </a:pPr>
            <a:endParaRPr lang="en-US" sz="1600" kern="1200">
              <a:latin typeface="+mn-lt"/>
              <a:ea typeface="+mn-ea"/>
              <a:cs typeface="+mn-cs"/>
            </a:endParaRPr>
          </a:p>
          <a:p>
            <a:pPr>
              <a:lnSpc>
                <a:spcPct val="90000"/>
              </a:lnSpc>
              <a:spcBef>
                <a:spcPts val="1200"/>
              </a:spcBef>
              <a:spcAft>
                <a:spcPts val="200"/>
              </a:spcAft>
              <a:buClr>
                <a:schemeClr val="accent1"/>
              </a:buClr>
              <a:buSzPct val="100000"/>
            </a:pPr>
            <a:r>
              <a:rPr lang="en-US" sz="1600" kern="1200">
                <a:latin typeface="+mn-lt"/>
                <a:ea typeface="+mn-ea"/>
                <a:cs typeface="+mn-cs"/>
              </a:rPr>
              <a:t>La disinformazione è quando informazioni false vengono condivise consapevolmente per causare un danno ("fake news").</a:t>
            </a:r>
          </a:p>
          <a:p>
            <a:pPr>
              <a:lnSpc>
                <a:spcPct val="90000"/>
              </a:lnSpc>
              <a:spcBef>
                <a:spcPts val="1200"/>
              </a:spcBef>
              <a:spcAft>
                <a:spcPts val="200"/>
              </a:spcAft>
              <a:buClr>
                <a:schemeClr val="accent1"/>
              </a:buClr>
              <a:buSzPct val="100000"/>
            </a:pPr>
            <a:endParaRPr lang="en-US" sz="1600" kern="1200">
              <a:latin typeface="+mn-lt"/>
              <a:ea typeface="+mn-ea"/>
              <a:cs typeface="+mn-cs"/>
            </a:endParaRPr>
          </a:p>
          <a:p>
            <a:pPr>
              <a:lnSpc>
                <a:spcPct val="90000"/>
              </a:lnSpc>
              <a:spcBef>
                <a:spcPts val="1200"/>
              </a:spcBef>
              <a:spcAft>
                <a:spcPts val="200"/>
              </a:spcAft>
              <a:buClr>
                <a:schemeClr val="accent1"/>
              </a:buClr>
              <a:buSzPct val="100000"/>
            </a:pPr>
            <a:r>
              <a:rPr lang="en-US" sz="1600" kern="1200">
                <a:latin typeface="+mn-lt"/>
                <a:ea typeface="+mn-ea"/>
                <a:cs typeface="+mn-cs"/>
              </a:rPr>
              <a:t>La disinformazione è quando vengono condivise informazioni autentiche con l'intento di causare un danno, spesso rendendo pubbliche informazioni che dovrebbero rimanere private. Anche: "incitamento all'odio". </a:t>
            </a:r>
          </a:p>
          <a:p>
            <a:pPr>
              <a:lnSpc>
                <a:spcPct val="90000"/>
              </a:lnSpc>
              <a:spcBef>
                <a:spcPts val="1200"/>
              </a:spcBef>
              <a:spcAft>
                <a:spcPts val="200"/>
              </a:spcAft>
              <a:buClr>
                <a:schemeClr val="accent1"/>
              </a:buClr>
              <a:buSzPct val="100000"/>
            </a:pPr>
            <a:endParaRPr lang="en-US" sz="1600" kern="1200">
              <a:latin typeface="+mn-lt"/>
              <a:ea typeface="+mn-ea"/>
              <a:cs typeface="+mn-cs"/>
            </a:endParaRPr>
          </a:p>
          <a:p>
            <a:pPr>
              <a:lnSpc>
                <a:spcPct val="90000"/>
              </a:lnSpc>
              <a:spcBef>
                <a:spcPts val="1200"/>
              </a:spcBef>
              <a:spcAft>
                <a:spcPts val="200"/>
              </a:spcAft>
              <a:buClr>
                <a:schemeClr val="accent1"/>
              </a:buClr>
              <a:buSzPct val="100000"/>
            </a:pPr>
            <a:r>
              <a:rPr lang="en-US" sz="1600" kern="1200">
                <a:latin typeface="+mn-lt"/>
                <a:ea typeface="+mn-ea"/>
                <a:cs typeface="+mn-cs"/>
              </a:rPr>
              <a:t>Propaganda: disinformazione abbinata a un programma politico esplicito o implicito.</a:t>
            </a:r>
          </a:p>
        </p:txBody>
      </p:sp>
      <p:sp>
        <p:nvSpPr>
          <p:cNvPr id="14" name="Footer Placeholder 4">
            <a:extLst>
              <a:ext uri="{FF2B5EF4-FFF2-40B4-BE49-F238E27FC236}">
                <a16:creationId xmlns:a16="http://schemas.microsoft.com/office/drawing/2014/main" id="{B20E1BE5-4F85-2839-28E4-C0C8C239B630}"/>
              </a:ext>
            </a:extLst>
          </p:cNvPr>
          <p:cNvSpPr>
            <a:spLocks noGrp="1"/>
          </p:cNvSpPr>
          <p:nvPr>
            <p:ph type="ftr" sz="quarter" idx="11"/>
          </p:nvPr>
        </p:nvSpPr>
        <p:spPr>
          <a:xfrm>
            <a:off x="643051" y="6221324"/>
            <a:ext cx="6818262" cy="365125"/>
          </a:xfrm>
        </p:spPr>
        <p:txBody>
          <a:bodyPr/>
          <a:lstStyle/>
          <a:p>
            <a:endParaRPr lang="en-US"/>
          </a:p>
        </p:txBody>
      </p:sp>
      <p:sp>
        <p:nvSpPr>
          <p:cNvPr id="16" name="Slide Number Placeholder 5">
            <a:extLst>
              <a:ext uri="{FF2B5EF4-FFF2-40B4-BE49-F238E27FC236}">
                <a16:creationId xmlns:a16="http://schemas.microsoft.com/office/drawing/2014/main" id="{BFD1D467-D32B-8415-8D07-FB84A2F5CED0}"/>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t>32</a:t>
            </a:fld>
            <a:endParaRPr lang="en-US"/>
          </a:p>
        </p:txBody>
      </p:sp>
    </p:spTree>
    <p:extLst>
      <p:ext uri="{BB962C8B-B14F-4D97-AF65-F5344CB8AC3E}">
        <p14:creationId xmlns:p14="http://schemas.microsoft.com/office/powerpoint/2010/main" val="4290195777"/>
      </p:ext>
    </p:extLst>
  </p:cSld>
  <p:clrMapOvr>
    <a:masterClrMapping/>
  </p:clrMapOvr>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76CC9C7-16F1-4B7E-9645-8D37FDF3C1EE}"/>
              </a:ext>
            </a:extLst>
          </p:cNvPr>
          <p:cNvPicPr>
            <a:picLocks noChangeAspect="1"/>
          </p:cNvPicPr>
          <p:nvPr/>
        </p:nvPicPr>
        <p:blipFill>
          <a:blip r:embed="rId2"/>
          <a:stretch>
            <a:fillRect/>
          </a:stretch>
        </p:blipFill>
        <p:spPr>
          <a:xfrm>
            <a:off x="73173" y="185739"/>
            <a:ext cx="4185796" cy="5972174"/>
          </a:xfrm>
          <a:prstGeom prst="rect">
            <a:avLst/>
          </a:prstGeom>
        </p:spPr>
        <p:style>
          <a:lnRef idx="2">
            <a:schemeClr val="dk1"/>
          </a:lnRef>
          <a:fillRef idx="1">
            <a:schemeClr val="lt1"/>
          </a:fillRef>
          <a:effectRef idx="0">
            <a:schemeClr val="dk1"/>
          </a:effectRef>
          <a:fontRef idx="minor">
            <a:schemeClr val="dk1"/>
          </a:fontRef>
        </p:style>
      </p:pic>
      <p:pic>
        <p:nvPicPr>
          <p:cNvPr id="5" name="Grafik 4">
            <a:extLst>
              <a:ext uri="{FF2B5EF4-FFF2-40B4-BE49-F238E27FC236}">
                <a16:creationId xmlns:a16="http://schemas.microsoft.com/office/drawing/2014/main" id="{4841BE20-C0FA-415C-93F4-AF4124EA16F8}"/>
              </a:ext>
            </a:extLst>
          </p:cNvPr>
          <p:cNvPicPr>
            <a:picLocks noChangeAspect="1"/>
          </p:cNvPicPr>
          <p:nvPr/>
        </p:nvPicPr>
        <p:blipFill>
          <a:blip r:embed="rId3"/>
          <a:stretch>
            <a:fillRect/>
          </a:stretch>
        </p:blipFill>
        <p:spPr>
          <a:xfrm>
            <a:off x="7781925" y="633413"/>
            <a:ext cx="4410075" cy="5800725"/>
          </a:xfrm>
          <a:prstGeom prst="rect">
            <a:avLst/>
          </a:prstGeom>
        </p:spPr>
      </p:pic>
      <p:pic>
        <p:nvPicPr>
          <p:cNvPr id="8" name="Grafik 7">
            <a:extLst>
              <a:ext uri="{FF2B5EF4-FFF2-40B4-BE49-F238E27FC236}">
                <a16:creationId xmlns:a16="http://schemas.microsoft.com/office/drawing/2014/main" id="{AB052738-F78C-4EDB-94DD-19869126434B}"/>
              </a:ext>
            </a:extLst>
          </p:cNvPr>
          <p:cNvPicPr>
            <a:picLocks noChangeAspect="1"/>
          </p:cNvPicPr>
          <p:nvPr/>
        </p:nvPicPr>
        <p:blipFill>
          <a:blip r:embed="rId4"/>
          <a:stretch>
            <a:fillRect/>
          </a:stretch>
        </p:blipFill>
        <p:spPr>
          <a:xfrm>
            <a:off x="4330754" y="185739"/>
            <a:ext cx="3530492" cy="4443411"/>
          </a:xfrm>
          <a:prstGeom prst="rect">
            <a:avLst/>
          </a:prstGeom>
        </p:spPr>
      </p:pic>
      <p:sp>
        <p:nvSpPr>
          <p:cNvPr id="9" name="Pfeil: nach rechts 8">
            <a:extLst>
              <a:ext uri="{FF2B5EF4-FFF2-40B4-BE49-F238E27FC236}">
                <a16:creationId xmlns:a16="http://schemas.microsoft.com/office/drawing/2014/main" id="{9C08001F-6E51-49F7-9E85-DEFDC49AE417}"/>
              </a:ext>
            </a:extLst>
          </p:cNvPr>
          <p:cNvSpPr/>
          <p:nvPr/>
        </p:nvSpPr>
        <p:spPr>
          <a:xfrm rot="18822317">
            <a:off x="7215486" y="4521921"/>
            <a:ext cx="989308"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55FF8B0D-262D-9709-2B52-152DE3A83E3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3BA2A11-F60C-A26A-0314-0D2EFA909F63}"/>
              </a:ext>
            </a:extLst>
          </p:cNvPr>
          <p:cNvSpPr>
            <a:spLocks noGrp="1"/>
          </p:cNvSpPr>
          <p:nvPr>
            <p:ph type="subTitle" idx="1"/>
          </p:nvPr>
        </p:nvSpPr>
        <p:spPr/>
        <p:txBody>
          <a:bodyPr/>
          <a:lstStyle/>
          <a:p>
            <a:endParaRPr lang="en-GB"/>
          </a:p>
        </p:txBody>
      </p:sp>
      <p:sp>
        <p:nvSpPr>
          <p:cNvPr id="7" name="Text Placeholder 6">
            <a:extLst>
              <a:ext uri="{FF2B5EF4-FFF2-40B4-BE49-F238E27FC236}">
                <a16:creationId xmlns:a16="http://schemas.microsoft.com/office/drawing/2014/main" id="{614512BC-B2DB-FCC4-B383-D990A92C93C3}"/>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003974248"/>
      </p:ext>
    </p:extLst>
  </p:cSld>
  <p:clrMapOvr>
    <a:masterClrMapping/>
  </p:clrMapOvr>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109F162-0921-4325-B039-7C9FFEF1E146}"/>
              </a:ext>
            </a:extLst>
          </p:cNvPr>
          <p:cNvPicPr>
            <a:picLocks noChangeAspect="1"/>
          </p:cNvPicPr>
          <p:nvPr/>
        </p:nvPicPr>
        <p:blipFill>
          <a:blip r:embed="rId2"/>
          <a:stretch>
            <a:fillRect/>
          </a:stretch>
        </p:blipFill>
        <p:spPr>
          <a:xfrm>
            <a:off x="169321" y="896161"/>
            <a:ext cx="5705475" cy="4229100"/>
          </a:xfrm>
          <a:prstGeom prst="rect">
            <a:avLst/>
          </a:prstGeom>
        </p:spPr>
      </p:pic>
      <p:pic>
        <p:nvPicPr>
          <p:cNvPr id="5" name="Grafik 4">
            <a:extLst>
              <a:ext uri="{FF2B5EF4-FFF2-40B4-BE49-F238E27FC236}">
                <a16:creationId xmlns:a16="http://schemas.microsoft.com/office/drawing/2014/main" id="{F7F99956-849E-4F6F-9336-8FD8E25AE354}"/>
              </a:ext>
            </a:extLst>
          </p:cNvPr>
          <p:cNvPicPr>
            <a:picLocks noChangeAspect="1"/>
          </p:cNvPicPr>
          <p:nvPr/>
        </p:nvPicPr>
        <p:blipFill>
          <a:blip r:embed="rId3"/>
          <a:stretch>
            <a:fillRect/>
          </a:stretch>
        </p:blipFill>
        <p:spPr>
          <a:xfrm>
            <a:off x="5856886" y="1452562"/>
            <a:ext cx="6335114" cy="3462338"/>
          </a:xfrm>
          <a:prstGeom prst="rect">
            <a:avLst/>
          </a:prstGeom>
        </p:spPr>
      </p:pic>
      <p:sp>
        <p:nvSpPr>
          <p:cNvPr id="2" name="Title 1">
            <a:extLst>
              <a:ext uri="{FF2B5EF4-FFF2-40B4-BE49-F238E27FC236}">
                <a16:creationId xmlns:a16="http://schemas.microsoft.com/office/drawing/2014/main" id="{51184B72-8F00-0F43-B008-B10C5371F775}"/>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059E24F9-A423-709D-4728-19FA467810A7}"/>
              </a:ext>
            </a:extLst>
          </p:cNvPr>
          <p:cNvSpPr>
            <a:spLocks noGrp="1"/>
          </p:cNvSpPr>
          <p:nvPr>
            <p:ph type="subTitle" idx="1"/>
          </p:nvPr>
        </p:nvSpPr>
        <p:spPr/>
        <p:txBody>
          <a:bodyPr/>
          <a:lstStyle/>
          <a:p>
            <a:endParaRPr lang="en-GB"/>
          </a:p>
        </p:txBody>
      </p:sp>
      <p:sp>
        <p:nvSpPr>
          <p:cNvPr id="7" name="Text Placeholder 6">
            <a:extLst>
              <a:ext uri="{FF2B5EF4-FFF2-40B4-BE49-F238E27FC236}">
                <a16:creationId xmlns:a16="http://schemas.microsoft.com/office/drawing/2014/main" id="{04DE199E-9EE2-0793-8B0F-E6007F3BBAE2}"/>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796570134"/>
      </p:ext>
    </p:extLst>
  </p:cSld>
  <p:clrMapOvr>
    <a:masterClrMapping/>
  </p:clrMapOvr>
</p:sld>
</file>

<file path=ppt/slides/slide35.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de-DE" sz="4200" err="1"/>
              <a:t>Elementi</a:t>
            </a:r>
            <a:r>
              <a:rPr lang="de-DE" sz="4200"/>
              <a:t> di gioco </a:t>
            </a:r>
            <a:r>
              <a:rPr lang="de-DE" sz="4200" err="1"/>
              <a:t>che rispondono </a:t>
            </a:r>
            <a:r>
              <a:rPr lang="de-DE" sz="4200" err="1"/>
              <a:t>alle esigenze </a:t>
            </a:r>
            <a:r>
              <a:rPr lang="de-DE" sz="4200" err="1"/>
              <a:t>psicologiche </a:t>
            </a:r>
            <a:r>
              <a:rPr lang="de-DE" sz="4200" err="1"/>
              <a:t>per </a:t>
            </a:r>
            <a:r>
              <a:rPr lang="de-DE" sz="4200" err="1"/>
              <a:t>aumentare </a:t>
            </a:r>
            <a:r>
              <a:rPr lang="de-DE" sz="4200" err="1"/>
              <a:t>la motivazione</a:t>
            </a:r>
            <a:endParaRPr lang="nb-NO" sz="4200"/>
          </a:p>
        </p:txBody>
      </p:sp>
      <p:sp>
        <p:nvSpPr>
          <p:cNvPr id="3" name="Plassholder for innhold 2"/>
          <p:cNvSpPr>
            <a:spLocks noGrp="1"/>
          </p:cNvSpPr>
          <p:nvPr>
            <p:ph idx="1"/>
          </p:nvPr>
        </p:nvSpPr>
        <p:spPr>
          <a:xfrm>
            <a:off x="1097280" y="2108201"/>
            <a:ext cx="10058400" cy="3760891"/>
          </a:xfrm>
        </p:spPr>
        <p:txBody>
          <a:bodyPr>
            <a:normAutofit/>
          </a:bodyPr>
          <a:lstStyle/>
          <a:p>
            <a:pPr marL="0" indent="0">
              <a:lnSpc>
                <a:spcPct val="90000"/>
              </a:lnSpc>
              <a:buNone/>
            </a:pPr>
            <a:r>
              <a:rPr lang="de-DE" sz="1100" b="1"/>
              <a:t>Punti</a:t>
            </a:r>
            <a:br>
              <a:rPr lang="de-DE" sz="1100"/>
            </a:br>
            <a:r>
              <a:rPr lang="de-DE" sz="1100" err="1"/>
              <a:t>rinforzi</a:t>
            </a:r>
            <a:r>
              <a:rPr lang="de-DE" sz="1100"/>
              <a:t> positivi </a:t>
            </a:r>
            <a:r>
              <a:rPr lang="de-DE" sz="1100"/>
              <a:t>immedi</a:t>
            </a:r>
            <a:r>
              <a:rPr lang="de-DE" sz="1100"/>
              <a:t>ati</a:t>
            </a:r>
            <a:r>
              <a:rPr lang="de-DE" sz="1100"/>
              <a:t>, </a:t>
            </a:r>
            <a:r>
              <a:rPr lang="de-DE" sz="1100" err="1"/>
              <a:t>feedback </a:t>
            </a:r>
            <a:r>
              <a:rPr lang="de-DE" sz="1100" err="1"/>
              <a:t>diretto.</a:t>
            </a:r>
          </a:p>
          <a:p>
            <a:pPr marL="0" indent="0">
              <a:lnSpc>
                <a:spcPct val="90000"/>
              </a:lnSpc>
              <a:buNone/>
            </a:pPr>
            <a:r>
              <a:rPr lang="de-DE" sz="1100" b="1" err="1"/>
              <a:t>Distintivi</a:t>
            </a:r>
            <a:br>
              <a:rPr lang="de-DE" sz="1100"/>
            </a:br>
            <a:r>
              <a:rPr lang="de-DE" sz="1100" err="1"/>
              <a:t>simbolo </a:t>
            </a:r>
            <a:r>
              <a:rPr lang="de-DE" sz="1100" err="1"/>
              <a:t>di status</a:t>
            </a:r>
            <a:r>
              <a:rPr lang="de-DE" sz="1100"/>
              <a:t>, </a:t>
            </a:r>
            <a:r>
              <a:rPr lang="de-DE" sz="1100" err="1"/>
              <a:t>identificazione </a:t>
            </a:r>
            <a:r>
              <a:rPr lang="de-DE" sz="1100" err="1"/>
              <a:t>con il gruppo</a:t>
            </a:r>
            <a:r>
              <a:rPr lang="de-DE" sz="1100"/>
              <a:t>, definizione degli obiettivi, </a:t>
            </a:r>
            <a:r>
              <a:rPr lang="de-DE" sz="1100" err="1"/>
              <a:t>senso </a:t>
            </a:r>
            <a:r>
              <a:rPr lang="de-DE" sz="1100" err="1"/>
              <a:t>di </a:t>
            </a:r>
            <a:r>
              <a:rPr lang="de-DE" sz="1100" err="1"/>
              <a:t>competenza</a:t>
            </a:r>
            <a:r>
              <a:rPr lang="de-DE" sz="1100"/>
              <a:t>.</a:t>
            </a:r>
          </a:p>
          <a:p>
            <a:pPr marL="0" indent="0">
              <a:lnSpc>
                <a:spcPct val="90000"/>
              </a:lnSpc>
              <a:buNone/>
            </a:pPr>
            <a:r>
              <a:rPr lang="de-DE" sz="1100" b="1" err="1"/>
              <a:t>Classifiche</a:t>
            </a:r>
            <a:br>
              <a:rPr lang="de-DE" sz="1100"/>
            </a:br>
            <a:r>
              <a:rPr lang="de-DE" sz="1100" err="1"/>
              <a:t>risultati </a:t>
            </a:r>
            <a:r>
              <a:rPr lang="de-DE" sz="1100"/>
              <a:t>e potere, </a:t>
            </a:r>
            <a:r>
              <a:rPr lang="de-DE" sz="1100" err="1"/>
              <a:t>competenza</a:t>
            </a:r>
            <a:r>
              <a:rPr lang="de-DE" sz="1100"/>
              <a:t>, </a:t>
            </a:r>
            <a:r>
              <a:rPr lang="de-DE" sz="1100" err="1"/>
              <a:t>relazione </a:t>
            </a:r>
            <a:r>
              <a:rPr lang="de-DE" sz="1100" err="1"/>
              <a:t>sociale </a:t>
            </a:r>
            <a:r>
              <a:rPr lang="de-DE" sz="1100"/>
              <a:t>(</a:t>
            </a:r>
            <a:r>
              <a:rPr lang="de-DE" sz="1100" err="1"/>
              <a:t>per </a:t>
            </a:r>
            <a:r>
              <a:rPr lang="de-DE" sz="1100" err="1"/>
              <a:t>i punteggi </a:t>
            </a:r>
            <a:r>
              <a:rPr lang="de-DE" sz="1100" err="1"/>
              <a:t>di squadra</a:t>
            </a:r>
            <a:r>
              <a:rPr lang="de-DE" sz="1100"/>
              <a:t>, </a:t>
            </a:r>
            <a:r>
              <a:rPr lang="de-DE" sz="1100" err="1"/>
              <a:t>stimolare </a:t>
            </a:r>
            <a:r>
              <a:rPr lang="de-DE" sz="1100" err="1"/>
              <a:t>la collaborazione </a:t>
            </a:r>
            <a:r>
              <a:rPr lang="de-DE" sz="1100"/>
              <a:t>attraverso </a:t>
            </a:r>
            <a:r>
              <a:rPr lang="de-DE" sz="1100" err="1"/>
              <a:t>obiettivi </a:t>
            </a:r>
            <a:r>
              <a:rPr lang="de-DE" sz="1100"/>
              <a:t>ed </a:t>
            </a:r>
            <a:r>
              <a:rPr lang="de-DE" sz="1100" err="1"/>
              <a:t>esperienze </a:t>
            </a:r>
            <a:r>
              <a:rPr lang="de-DE" sz="1100" err="1"/>
              <a:t>condivisi</a:t>
            </a:r>
            <a:r>
              <a:rPr lang="de-DE" sz="1100"/>
              <a:t>).</a:t>
            </a:r>
          </a:p>
          <a:p>
            <a:pPr marL="0" indent="0">
              <a:lnSpc>
                <a:spcPct val="90000"/>
              </a:lnSpc>
              <a:buNone/>
            </a:pPr>
            <a:br>
              <a:rPr lang="de-DE" sz="1100"/>
            </a:br>
            <a:r>
              <a:rPr lang="de-DE" sz="1100" b="1" err="1"/>
              <a:t>Barre</a:t>
            </a:r>
            <a:r>
              <a:rPr lang="de-DE" sz="1100" b="1"/>
              <a:t> di avanzamento </a:t>
            </a:r>
            <a:r>
              <a:rPr lang="de-DE" sz="1100" b="1"/>
              <a:t>e </a:t>
            </a:r>
            <a:r>
              <a:rPr lang="de-DE" sz="1100" b="1" err="1"/>
              <a:t>grafici </a:t>
            </a:r>
            <a:r>
              <a:rPr lang="de-DE" sz="1100" b="1" err="1"/>
              <a:t>delle prestazioni</a:t>
            </a:r>
            <a:br>
              <a:rPr lang="de-DE" sz="1100"/>
            </a:br>
            <a:r>
              <a:rPr lang="de-DE" sz="1100" err="1"/>
              <a:t>f</a:t>
            </a:r>
            <a:r>
              <a:rPr lang="de-DE" sz="1100" err="1"/>
              <a:t>orn</a:t>
            </a:r>
            <a:r>
              <a:rPr lang="de-DE" sz="1100" err="1"/>
              <a:t>iscono </a:t>
            </a:r>
            <a:r>
              <a:rPr lang="de-DE" sz="1100" err="1"/>
              <a:t>feedback</a:t>
            </a:r>
            <a:r>
              <a:rPr lang="de-DE" sz="1100"/>
              <a:t>, </a:t>
            </a:r>
            <a:r>
              <a:rPr lang="de-DE" sz="1100" err="1"/>
              <a:t>obiettivi </a:t>
            </a:r>
            <a:r>
              <a:rPr lang="de-DE" sz="1100" err="1"/>
              <a:t>chiari</a:t>
            </a:r>
            <a:r>
              <a:rPr lang="de-DE" sz="1100"/>
              <a:t>, </a:t>
            </a:r>
            <a:r>
              <a:rPr lang="de-DE" sz="1100" err="1"/>
              <a:t>miglioramento </a:t>
            </a:r>
            <a:r>
              <a:rPr lang="de-DE" sz="1100"/>
              <a:t>e </a:t>
            </a:r>
            <a:r>
              <a:rPr lang="de-DE" sz="1100" err="1"/>
              <a:t>padronanza</a:t>
            </a:r>
            <a:r>
              <a:rPr lang="de-DE" sz="1100"/>
              <a:t>.</a:t>
            </a:r>
          </a:p>
          <a:p>
            <a:pPr marL="0" indent="0">
              <a:lnSpc>
                <a:spcPct val="90000"/>
              </a:lnSpc>
              <a:buNone/>
            </a:pPr>
            <a:r>
              <a:rPr lang="de-DE" sz="1100" b="1" err="1"/>
              <a:t>Missioni</a:t>
            </a:r>
            <a:br>
              <a:rPr lang="de-DE" sz="1100"/>
            </a:br>
            <a:r>
              <a:rPr lang="de-DE" sz="1100" err="1"/>
              <a:t>obiettivi </a:t>
            </a:r>
            <a:r>
              <a:rPr lang="de-DE" sz="1100" err="1"/>
              <a:t>chiari</a:t>
            </a:r>
            <a:r>
              <a:rPr lang="de-DE" sz="1100"/>
              <a:t>, </a:t>
            </a:r>
            <a:r>
              <a:rPr lang="de-DE" sz="1100" err="1"/>
              <a:t>conseguenze </a:t>
            </a:r>
            <a:r>
              <a:rPr lang="de-DE" sz="1100" err="1"/>
              <a:t>di </a:t>
            </a:r>
            <a:r>
              <a:rPr lang="de-DE" sz="1100"/>
              <a:t>un </a:t>
            </a:r>
            <a:r>
              <a:rPr lang="de-DE" sz="1100" err="1"/>
              <a:t>obiettivo</a:t>
            </a:r>
            <a:r>
              <a:rPr lang="de-DE" sz="1100"/>
              <a:t>, </a:t>
            </a:r>
            <a:r>
              <a:rPr lang="de-DE" sz="1100" err="1"/>
              <a:t>importanza </a:t>
            </a:r>
            <a:r>
              <a:rPr lang="de-DE" sz="1100" err="1"/>
              <a:t>delle </a:t>
            </a:r>
            <a:r>
              <a:rPr lang="de-DE" sz="1100" err="1"/>
              <a:t>azioni </a:t>
            </a:r>
            <a:r>
              <a:rPr lang="de-DE" sz="1100" err="1"/>
              <a:t>dei giocatori</a:t>
            </a:r>
            <a:r>
              <a:rPr lang="de-DE" sz="1100"/>
              <a:t>.</a:t>
            </a:r>
          </a:p>
          <a:p>
            <a:pPr marL="0" indent="0">
              <a:lnSpc>
                <a:spcPct val="90000"/>
              </a:lnSpc>
              <a:buNone/>
            </a:pPr>
            <a:r>
              <a:rPr lang="de-DE" sz="1100" b="1" err="1"/>
              <a:t>Storie </a:t>
            </a:r>
            <a:r>
              <a:rPr lang="de-DE" sz="1100" b="1" err="1"/>
              <a:t>significative</a:t>
            </a:r>
            <a:br>
              <a:rPr lang="de-DE" sz="1100"/>
            </a:br>
            <a:r>
              <a:rPr lang="de-DE" sz="1100" err="1"/>
              <a:t>aumentano </a:t>
            </a:r>
            <a:r>
              <a:rPr lang="de-DE" sz="1100" err="1"/>
              <a:t>l'interesse</a:t>
            </a:r>
            <a:r>
              <a:rPr lang="de-DE" sz="1100"/>
              <a:t>, </a:t>
            </a:r>
            <a:r>
              <a:rPr lang="de-DE" sz="1100" err="1"/>
              <a:t>scelte </a:t>
            </a:r>
            <a:r>
              <a:rPr lang="de-DE" sz="1100" err="1"/>
              <a:t>significative </a:t>
            </a:r>
            <a:r>
              <a:rPr lang="de-DE" sz="1100"/>
              <a:t>aumentano </a:t>
            </a:r>
            <a:r>
              <a:rPr lang="de-DE" sz="1100" err="1"/>
              <a:t>l'autonomia</a:t>
            </a:r>
            <a:r>
              <a:rPr lang="de-DE" sz="1100"/>
              <a:t>, </a:t>
            </a:r>
            <a:r>
              <a:rPr lang="de-DE" sz="1100"/>
              <a:t>aumentano </a:t>
            </a:r>
            <a:r>
              <a:rPr lang="de-DE" sz="1100" err="1"/>
              <a:t>i sentimenti</a:t>
            </a:r>
            <a:r>
              <a:rPr lang="de-DE" sz="1100"/>
              <a:t> positivi</a:t>
            </a:r>
            <a:r>
              <a:rPr lang="de-DE" sz="1100"/>
              <a:t>.</a:t>
            </a:r>
          </a:p>
          <a:p>
            <a:pPr marL="0" indent="0">
              <a:lnSpc>
                <a:spcPct val="90000"/>
              </a:lnSpc>
              <a:buNone/>
            </a:pPr>
            <a:r>
              <a:rPr lang="de-DE" sz="1100" b="1"/>
              <a:t>Avatar e </a:t>
            </a:r>
            <a:r>
              <a:rPr lang="de-DE" sz="1100" b="1" err="1"/>
              <a:t>profili</a:t>
            </a:r>
            <a:br>
              <a:rPr lang="de-DE" sz="1100"/>
            </a:br>
            <a:r>
              <a:rPr lang="de-DE" sz="1100" err="1"/>
              <a:t>autonomia</a:t>
            </a:r>
            <a:r>
              <a:rPr lang="de-DE" sz="1100"/>
              <a:t>, </a:t>
            </a:r>
            <a:r>
              <a:rPr lang="de-DE" sz="1100" err="1"/>
              <a:t>sentimenti</a:t>
            </a:r>
            <a:r>
              <a:rPr lang="de-DE" sz="1100"/>
              <a:t> positivi </a:t>
            </a:r>
            <a:r>
              <a:rPr lang="de-DE" sz="1100"/>
              <a:t>e </a:t>
            </a:r>
            <a:r>
              <a:rPr lang="de-DE" sz="1100" err="1"/>
              <a:t>legami</a:t>
            </a:r>
            <a:r>
              <a:rPr lang="de-DE" sz="1100"/>
              <a:t> emotivi</a:t>
            </a:r>
            <a:r>
              <a:rPr lang="de-DE" sz="1100"/>
              <a:t>.</a:t>
            </a:r>
          </a:p>
          <a:p>
            <a:pPr marL="0" indent="0">
              <a:lnSpc>
                <a:spcPct val="90000"/>
              </a:lnSpc>
              <a:buNone/>
            </a:pPr>
            <a:endParaRPr lang="de-DE" sz="1100"/>
          </a:p>
        </p:txBody>
      </p:sp>
      <p:sp>
        <p:nvSpPr>
          <p:cNvPr id="10" name="Footer Placeholder 3">
            <a:extLst>
              <a:ext uri="{FF2B5EF4-FFF2-40B4-BE49-F238E27FC236}">
                <a16:creationId xmlns:a16="http://schemas.microsoft.com/office/drawing/2014/main" id="{E880569D-7193-98F6-19F0-2DF11A0E3060}"/>
              </a:ext>
            </a:extLst>
          </p:cNvPr>
          <p:cNvSpPr>
            <a:spLocks noGrp="1"/>
          </p:cNvSpPr>
          <p:nvPr>
            <p:ph type="ftr" sz="quarter" idx="11"/>
          </p:nvPr>
        </p:nvSpPr>
        <p:spPr>
          <a:xfrm>
            <a:off x="643051" y="6221324"/>
            <a:ext cx="6818262" cy="365125"/>
          </a:xfrm>
        </p:spPr>
        <p:txBody>
          <a:bodyPr/>
          <a:lstStyle/>
          <a:p>
            <a:endParaRPr lang="en-GB"/>
          </a:p>
        </p:txBody>
      </p:sp>
      <p:sp>
        <p:nvSpPr>
          <p:cNvPr id="12" name="Slide Number Placeholder 4">
            <a:extLst>
              <a:ext uri="{FF2B5EF4-FFF2-40B4-BE49-F238E27FC236}">
                <a16:creationId xmlns:a16="http://schemas.microsoft.com/office/drawing/2014/main" id="{523E6E18-BDF9-C75A-F3D3-0C4B6BCC5660}"/>
              </a:ext>
            </a:extLst>
          </p:cNvPr>
          <p:cNvSpPr>
            <a:spLocks noGrp="1"/>
          </p:cNvSpPr>
          <p:nvPr>
            <p:ph type="sldNum" sz="quarter" idx="12"/>
          </p:nvPr>
        </p:nvSpPr>
        <p:spPr>
          <a:xfrm>
            <a:off x="10930596" y="6221324"/>
            <a:ext cx="617912" cy="365125"/>
          </a:xfrm>
        </p:spPr>
        <p:txBody>
          <a:bodyPr/>
          <a:lstStyle/>
          <a:p>
            <a:pPr>
              <a:spcAft>
                <a:spcPts val="600"/>
              </a:spcAft>
            </a:pPr>
            <a:fld id="{C4632FC7-F2FB-4481-9DAE-3E4B693155A6}" type="slidenum">
              <a:rPr lang="en-GB" smtClean="0"/>
              <a:t>35</a:t>
            </a:fld>
            <a:endParaRPr lang="en-GB"/>
          </a:p>
        </p:txBody>
      </p:sp>
    </p:spTree>
    <p:extLst>
      <p:ext uri="{BB962C8B-B14F-4D97-AF65-F5344CB8AC3E}">
        <p14:creationId xmlns:p14="http://schemas.microsoft.com/office/powerpoint/2010/main" val="55302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36.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de-DE" dirty="0" err="1"/>
              <a:t>Approfondimento</a:t>
            </a:r>
            <a:r>
              <a:rPr lang="de-DE" dirty="0"/>
              <a:t>: </a:t>
            </a:r>
            <a:r>
              <a:rPr lang="de-DE" dirty="0" err="1"/>
              <a:t>Teoria dell'autodeterminazione</a:t>
            </a:r>
            <a:endParaRPr lang="nb-NO" dirty="0"/>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3926886" y="1276581"/>
            <a:ext cx="6400800" cy="3209925"/>
          </a:xfrm>
        </p:spPr>
      </p:pic>
      <p:sp>
        <p:nvSpPr>
          <p:cNvPr id="5" name="TekstSylinder 4"/>
          <p:cNvSpPr txBox="1"/>
          <p:nvPr/>
        </p:nvSpPr>
        <p:spPr>
          <a:xfrm>
            <a:off x="10539350" y="4209507"/>
            <a:ext cx="1414170" cy="276999"/>
          </a:xfrm>
          <a:prstGeom prst="rect">
            <a:avLst/>
          </a:prstGeom>
          <a:noFill/>
        </p:spPr>
        <p:txBody>
          <a:bodyPr wrap="none" rtlCol="0">
            <a:spAutoFit/>
          </a:bodyPr>
          <a:lstStyle/>
          <a:p>
            <a:r>
              <a:rPr lang="de-DE" sz="1200" dirty="0"/>
              <a:t>(Ryan &amp; </a:t>
            </a:r>
            <a:r>
              <a:rPr lang="de-DE" sz="1200" dirty="0" err="1"/>
              <a:t>Deci</a:t>
            </a:r>
            <a:r>
              <a:rPr lang="de-DE" sz="1200" dirty="0"/>
              <a:t>, 2000)</a:t>
            </a:r>
            <a:endParaRPr lang="nb-NO" sz="1200" dirty="0"/>
          </a:p>
        </p:txBody>
      </p:sp>
      <p:pic>
        <p:nvPicPr>
          <p:cNvPr id="7" name="Bilde 6"/>
          <p:cNvPicPr>
            <a:picLocks noChangeAspect="1"/>
          </p:cNvPicPr>
          <p:nvPr/>
        </p:nvPicPr>
        <p:blipFill>
          <a:blip r:embed="rId4"/>
          <a:stretch>
            <a:fillRect/>
          </a:stretch>
        </p:blipFill>
        <p:spPr>
          <a:xfrm>
            <a:off x="2155370" y="4684918"/>
            <a:ext cx="8520851" cy="1909846"/>
          </a:xfrm>
          <a:prstGeom prst="rect">
            <a:avLst/>
          </a:prstGeom>
        </p:spPr>
      </p:pic>
      <p:sp>
        <p:nvSpPr>
          <p:cNvPr id="8" name="TekstSylinder 7"/>
          <p:cNvSpPr txBox="1"/>
          <p:nvPr/>
        </p:nvSpPr>
        <p:spPr>
          <a:xfrm>
            <a:off x="10898909" y="6440875"/>
            <a:ext cx="1132618" cy="307777"/>
          </a:xfrm>
          <a:prstGeom prst="rect">
            <a:avLst/>
          </a:prstGeom>
          <a:noFill/>
        </p:spPr>
        <p:txBody>
          <a:bodyPr wrap="none" rtlCol="0">
            <a:spAutoFit/>
          </a:bodyPr>
          <a:lstStyle/>
          <a:p>
            <a:r>
              <a:rPr lang="de-DE" sz="1400" dirty="0"/>
              <a:t>(Sailer, 2017)</a:t>
            </a:r>
            <a:endParaRPr lang="nb-NO" sz="1400" dirty="0"/>
          </a:p>
        </p:txBody>
      </p:sp>
    </p:spTree>
    <p:extLst>
      <p:ext uri="{BB962C8B-B14F-4D97-AF65-F5344CB8AC3E}">
        <p14:creationId xmlns:p14="http://schemas.microsoft.com/office/powerpoint/2010/main" val="167077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3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AE89D6-A340-5D70-5BEA-3FBD15DD9979}"/>
              </a:ext>
            </a:extLst>
          </p:cNvPr>
          <p:cNvSpPr>
            <a:spLocks noGrp="1"/>
          </p:cNvSpPr>
          <p:nvPr>
            <p:ph type="title"/>
          </p:nvPr>
        </p:nvSpPr>
        <p:spPr/>
        <p:txBody>
          <a:bodyPr/>
          <a:lstStyle/>
          <a:p>
            <a:endParaRPr lang="en-GB"/>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592443" y="503523"/>
            <a:ext cx="6298213" cy="5859246"/>
          </a:xfrm>
        </p:spPr>
      </p:pic>
      <p:pic>
        <p:nvPicPr>
          <p:cNvPr id="5" name="Bilde 4"/>
          <p:cNvPicPr>
            <a:picLocks noChangeAspect="1"/>
          </p:cNvPicPr>
          <p:nvPr/>
        </p:nvPicPr>
        <p:blipFill>
          <a:blip r:embed="rId4"/>
          <a:stretch>
            <a:fillRect/>
          </a:stretch>
        </p:blipFill>
        <p:spPr>
          <a:xfrm>
            <a:off x="7768780" y="288202"/>
            <a:ext cx="3794158" cy="2898315"/>
          </a:xfrm>
          <a:prstGeom prst="rect">
            <a:avLst/>
          </a:prstGeom>
        </p:spPr>
      </p:pic>
      <p:pic>
        <p:nvPicPr>
          <p:cNvPr id="6" name="Bilde 5"/>
          <p:cNvPicPr>
            <a:picLocks noChangeAspect="1"/>
          </p:cNvPicPr>
          <p:nvPr/>
        </p:nvPicPr>
        <p:blipFill>
          <a:blip r:embed="rId5"/>
          <a:stretch>
            <a:fillRect/>
          </a:stretch>
        </p:blipFill>
        <p:spPr>
          <a:xfrm>
            <a:off x="8218366" y="3739365"/>
            <a:ext cx="3555648" cy="2569054"/>
          </a:xfrm>
          <a:prstGeom prst="rect">
            <a:avLst/>
          </a:prstGeom>
        </p:spPr>
      </p:pic>
    </p:spTree>
    <p:extLst>
      <p:ext uri="{BB962C8B-B14F-4D97-AF65-F5344CB8AC3E}">
        <p14:creationId xmlns:p14="http://schemas.microsoft.com/office/powerpoint/2010/main" val="2658424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38.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de-DE" dirty="0" err="1"/>
              <a:t>Vettori </a:t>
            </a:r>
            <a:r>
              <a:rPr lang="de-DE" dirty="0" err="1"/>
              <a:t>di attacco </a:t>
            </a:r>
            <a:r>
              <a:rPr lang="de-DE" dirty="0"/>
              <a:t>– </a:t>
            </a:r>
            <a:r>
              <a:rPr lang="de-DE" dirty="0" err="1"/>
              <a:t>Approccio </a:t>
            </a:r>
            <a:r>
              <a:rPr lang="de-DE" dirty="0" err="1"/>
              <a:t>sociale</a:t>
            </a:r>
            <a:endParaRPr lang="nb-NO" dirty="0"/>
          </a:p>
        </p:txBody>
      </p:sp>
      <p:sp>
        <p:nvSpPr>
          <p:cNvPr id="3" name="Plassholder for innhold 2"/>
          <p:cNvSpPr>
            <a:spLocks noGrp="1"/>
          </p:cNvSpPr>
          <p:nvPr>
            <p:ph type="body" idx="1"/>
          </p:nvPr>
        </p:nvSpPr>
        <p:spPr/>
        <p:txBody>
          <a:bodyPr>
            <a:normAutofit/>
          </a:bodyPr>
          <a:lstStyle/>
          <a:p>
            <a:r>
              <a:rPr lang="de-DE" dirty="0" err="1"/>
              <a:t>Tailgating</a:t>
            </a:r>
            <a:endParaRPr lang="de-DE" dirty="0"/>
          </a:p>
          <a:p>
            <a:r>
              <a:rPr lang="de-DE" dirty="0" err="1"/>
              <a:t>Sostituzione di identità</a:t>
            </a:r>
            <a:endParaRPr lang="de-DE" dirty="0"/>
          </a:p>
          <a:p>
            <a:r>
              <a:rPr lang="de-DE" dirty="0" err="1"/>
              <a:t>Intercettazione</a:t>
            </a:r>
            <a:endParaRPr lang="de-DE" dirty="0"/>
          </a:p>
          <a:p>
            <a:r>
              <a:rPr lang="de-DE" dirty="0" err="1"/>
              <a:t>Sbirciare </a:t>
            </a:r>
            <a:r>
              <a:rPr lang="de-DE" dirty="0" err="1"/>
              <a:t>da dietro</a:t>
            </a:r>
            <a:endParaRPr lang="de-DE" dirty="0"/>
          </a:p>
          <a:p>
            <a:r>
              <a:rPr lang="de-DE" dirty="0" err="1"/>
              <a:t>Dumpster </a:t>
            </a:r>
            <a:r>
              <a:rPr lang="de-DE" dirty="0" err="1"/>
              <a:t>diving</a:t>
            </a:r>
            <a:endParaRPr lang="de-DE" dirty="0"/>
          </a:p>
          <a:p>
            <a:r>
              <a:rPr lang="de-DE" dirty="0" err="1"/>
              <a:t>Ingegneria </a:t>
            </a:r>
            <a:r>
              <a:rPr lang="de-DE" dirty="0" err="1"/>
              <a:t>sociale</a:t>
            </a:r>
            <a:r>
              <a:rPr lang="de-DE" dirty="0"/>
              <a:t> inversa</a:t>
            </a:r>
            <a:endParaRPr lang="de-DE" dirty="0"/>
          </a:p>
        </p:txBody>
      </p:sp>
      <p:grpSp>
        <p:nvGrpSpPr>
          <p:cNvPr id="14" name="Gruppe 13"/>
          <p:cNvGrpSpPr/>
          <p:nvPr/>
        </p:nvGrpSpPr>
        <p:grpSpPr>
          <a:xfrm>
            <a:off x="5040229" y="1844770"/>
            <a:ext cx="6758779" cy="4642567"/>
            <a:chOff x="4835692" y="794084"/>
            <a:chExt cx="6758779" cy="4642567"/>
          </a:xfrm>
        </p:grpSpPr>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357" y="794084"/>
              <a:ext cx="2755161" cy="1552074"/>
            </a:xfrm>
            <a:prstGeom prst="rect">
              <a:avLst/>
            </a:prstGeom>
          </p:spPr>
        </p:pic>
        <p:pic>
          <p:nvPicPr>
            <p:cNvPr id="10" name="Bil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8768" y="1920422"/>
              <a:ext cx="2261357" cy="1876926"/>
            </a:xfrm>
            <a:prstGeom prst="rect">
              <a:avLst/>
            </a:prstGeom>
          </p:spPr>
        </p:pic>
        <p:pic>
          <p:nvPicPr>
            <p:cNvPr id="11" name="Bil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403" y="3709117"/>
              <a:ext cx="3455068" cy="1727534"/>
            </a:xfrm>
            <a:prstGeom prst="rect">
              <a:avLst/>
            </a:prstGeom>
          </p:spPr>
        </p:pic>
        <p:pic>
          <p:nvPicPr>
            <p:cNvPr id="12" name="Bild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651" y="3143227"/>
              <a:ext cx="2587752" cy="1947672"/>
            </a:xfrm>
            <a:prstGeom prst="rect">
              <a:avLst/>
            </a:prstGeom>
          </p:spPr>
        </p:pic>
        <p:pic>
          <p:nvPicPr>
            <p:cNvPr id="13" name="Bild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5692" y="1140387"/>
              <a:ext cx="2857500" cy="1905000"/>
            </a:xfrm>
            <a:prstGeom prst="rect">
              <a:avLst/>
            </a:prstGeom>
          </p:spPr>
        </p:pic>
      </p:grpSp>
    </p:spTree>
    <p:extLst>
      <p:ext uri="{BB962C8B-B14F-4D97-AF65-F5344CB8AC3E}">
        <p14:creationId xmlns:p14="http://schemas.microsoft.com/office/powerpoint/2010/main" val="2892483756"/>
      </p:ext>
    </p:extLst>
  </p:cSld>
  <p:clrMapOvr>
    <a:masterClrMapping/>
  </p:clrMapOvr>
  <mc:AlternateContent xmlns:mc="http://schemas.openxmlformats.org/markup-compatibility/2006" xmlns:p14="http://schemas.microsoft.com/office/powerpoint/2010/main">
    <mc:Choice Requires="p14">
      <p:transition spd="slow" p14:dur="2000" advClick="0"/>
    </mc:Choice>
    <mc:Fallback>
      <p:transition spd="slow" advClick="0"/>
    </mc:Fallback>
  </mc:AlternateContent>
</p:sld>
</file>

<file path=ppt/slides/slide39.xml><?xml version="1.0" encoding="utf-8"?>
<p:sld xmlns:a16="http://schemas.microsoft.com/office/drawing/2014/main" xmlns:p14="http://schemas.microsoft.com/office/powerpoint/2010/main" xmlns:dgm="http://schemas.openxmlformats.org/drawingml/2006/diagram"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Sylinder 11"/>
          <p:cNvSpPr txBox="1"/>
          <p:nvPr/>
        </p:nvSpPr>
        <p:spPr>
          <a:xfrm>
            <a:off x="1097280" y="286603"/>
            <a:ext cx="10058400"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kern="1200" spc="-50" baseline="0">
                <a:latin typeface="+mj-lt"/>
                <a:ea typeface="+mj-ea"/>
                <a:cs typeface="+mj-cs"/>
              </a:rPr>
              <a:t>Fasi</a:t>
            </a:r>
          </a:p>
        </p:txBody>
      </p:sp>
      <p:sp>
        <p:nvSpPr>
          <p:cNvPr id="2" name="TekstSylinder 1"/>
          <p:cNvSpPr txBox="1"/>
          <p:nvPr/>
        </p:nvSpPr>
        <p:spPr>
          <a:xfrm>
            <a:off x="609600" y="1600201"/>
            <a:ext cx="5384800" cy="4525963"/>
          </a:xfrm>
          <a:prstGeom prst="rect">
            <a:avLst/>
          </a:prstGeom>
        </p:spPr>
        <p:txBody>
          <a:bodyPr vert="horz" lIns="0" tIns="45720" rIns="0" bIns="45720" rtlCol="0">
            <a:normAutofit/>
          </a:bodyPr>
          <a:lstStyle/>
          <a:p>
            <a:pPr marL="91440" indent="-91440">
              <a:spcBef>
                <a:spcPts val="1200"/>
              </a:spcBef>
              <a:spcAft>
                <a:spcPts val="200"/>
              </a:spcAft>
              <a:buClr>
                <a:schemeClr val="accent1"/>
              </a:buClr>
              <a:buSzPct val="100000"/>
              <a:buFont typeface="Calibri" panose="020F0502020204030204" pitchFamily="34" charset="0"/>
              <a:buChar char=" "/>
            </a:pPr>
            <a:r>
              <a:rPr lang="en-US" sz="3733"/>
              <a:t>Breda et al. (2017)</a:t>
            </a:r>
          </a:p>
        </p:txBody>
      </p:sp>
      <p:sp>
        <p:nvSpPr>
          <p:cNvPr id="17" name="Footer Placeholder 4">
            <a:extLst>
              <a:ext uri="{FF2B5EF4-FFF2-40B4-BE49-F238E27FC236}">
                <a16:creationId xmlns:a16="http://schemas.microsoft.com/office/drawing/2014/main" id="{F39D73A6-A9A9-F484-40C7-4B9BDC8B7152}"/>
              </a:ext>
            </a:extLst>
          </p:cNvPr>
          <p:cNvSpPr>
            <a:spLocks noGrp="1"/>
          </p:cNvSpPr>
          <p:nvPr>
            <p:ph type="ftr" sz="quarter" idx="11"/>
          </p:nvPr>
        </p:nvSpPr>
        <p:spPr>
          <a:xfrm>
            <a:off x="643051" y="6221324"/>
            <a:ext cx="6818262" cy="365125"/>
          </a:xfrm>
        </p:spPr>
        <p:txBody>
          <a:bodyPr/>
          <a:lstStyle/>
          <a:p>
            <a:endParaRPr lang="en-US"/>
          </a:p>
        </p:txBody>
      </p:sp>
      <p:sp>
        <p:nvSpPr>
          <p:cNvPr id="19" name="Slide Number Placeholder 5">
            <a:extLst>
              <a:ext uri="{FF2B5EF4-FFF2-40B4-BE49-F238E27FC236}">
                <a16:creationId xmlns:a16="http://schemas.microsoft.com/office/drawing/2014/main" id="{2F11FC0D-25BD-AB72-F4DB-4A1F699CB86F}"/>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t>39</a:t>
            </a:fld>
            <a:endParaRPr lang="en-US"/>
          </a:p>
        </p:txBody>
      </p:sp>
      <p:graphicFrame>
        <p:nvGraphicFramePr>
          <p:cNvPr id="11" name="Diagram 10"/>
          <p:cNvGraphicFramePr/>
          <p:nvPr>
            <p:extLst>
              <p:ext uri="{D42A27DB-BD31-4B8C-83A1-F6EECF244321}">
                <p14:modId xmlns:p14="http://schemas.microsoft.com/office/powerpoint/2010/main" val="2128738590"/>
              </p:ext>
            </p:extLst>
          </p:nvPr>
        </p:nvGraphicFramePr>
        <p:xfrm>
          <a:off x="6197600" y="1600201"/>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099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p:transition spd="slow" advClick="0"/>
    </mc:Fallback>
  </mc:AlternateContent>
</p:sld>
</file>

<file path=ppt/slides/slide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EE07-316A-1635-428D-AD9325A81ADD}"/>
              </a:ext>
            </a:extLst>
          </p:cNvPr>
          <p:cNvSpPr>
            <a:spLocks noGrp="1"/>
          </p:cNvSpPr>
          <p:nvPr>
            <p:ph type="title"/>
          </p:nvPr>
        </p:nvSpPr>
        <p:spPr/>
        <p:txBody>
          <a:bodyPr/>
          <a:lstStyle/>
          <a:p>
            <a:r>
              <a:rPr lang="nb-NO">
                <a:hlinkClick r:id="rId3"/>
              </a:rPr>
              <a:t>ISACA</a:t>
            </a:r>
            <a:endParaRPr lang="en-GB" dirty="0"/>
          </a:p>
        </p:txBody>
      </p:sp>
      <p:sp>
        <p:nvSpPr>
          <p:cNvPr id="7" name="Content Placeholder 6">
            <a:extLst>
              <a:ext uri="{FF2B5EF4-FFF2-40B4-BE49-F238E27FC236}">
                <a16:creationId xmlns:a16="http://schemas.microsoft.com/office/drawing/2014/main" id="{7D220C46-DA2F-A75B-B345-B0B6A7519008}"/>
              </a:ext>
            </a:extLst>
          </p:cNvPr>
          <p:cNvSpPr>
            <a:spLocks noGrp="1"/>
          </p:cNvSpPr>
          <p:nvPr>
            <p:ph idx="1"/>
          </p:nvPr>
        </p:nvSpPr>
        <p:spPr/>
        <p:txBody>
          <a:bodyPr/>
          <a:lstStyle/>
          <a:p>
            <a:endParaRPr lang="en-GB"/>
          </a:p>
        </p:txBody>
      </p:sp>
      <p:pic>
        <p:nvPicPr>
          <p:cNvPr id="2050" name="Picture 2" descr="Figure 3">
            <a:extLst>
              <a:ext uri="{FF2B5EF4-FFF2-40B4-BE49-F238E27FC236}">
                <a16:creationId xmlns:a16="http://schemas.microsoft.com/office/drawing/2014/main" id="{10AD9346-32EB-FA44-5B24-A29768175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741" y="1239009"/>
            <a:ext cx="8013720" cy="5301384"/>
          </a:xfrm>
          <a:prstGeom prst="rect">
            <a:avLst/>
          </a:prstGeom>
          <a:blipFill>
            <a:blip r:embed="rId5">
              <a:alphaModFix amt="23000"/>
            </a:blip>
            <a:stretch>
              <a:fillRect/>
            </a:stretch>
          </a:blipFill>
        </p:spPr>
      </p:pic>
    </p:spTree>
    <p:extLst>
      <p:ext uri="{BB962C8B-B14F-4D97-AF65-F5344CB8AC3E}">
        <p14:creationId xmlns:p14="http://schemas.microsoft.com/office/powerpoint/2010/main" val="1350774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4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86B6129E-E9DA-404D-BC2F-B817361066BA}"/>
              </a:ext>
            </a:extLst>
          </p:cNvPr>
          <p:cNvGrpSpPr/>
          <p:nvPr/>
        </p:nvGrpSpPr>
        <p:grpSpPr>
          <a:xfrm>
            <a:off x="2100051" y="1014435"/>
            <a:ext cx="8186949" cy="4829129"/>
            <a:chOff x="6448239" y="1691410"/>
            <a:chExt cx="5190011" cy="3795545"/>
          </a:xfrm>
        </p:grpSpPr>
        <p:grpSp>
          <p:nvGrpSpPr>
            <p:cNvPr id="9" name="Gruppieren 8">
              <a:extLst>
                <a:ext uri="{FF2B5EF4-FFF2-40B4-BE49-F238E27FC236}">
                  <a16:creationId xmlns:a16="http://schemas.microsoft.com/office/drawing/2014/main" id="{DF270FCF-7F2B-4FF9-8BDC-6D15E5C320FD}"/>
                </a:ext>
              </a:extLst>
            </p:cNvPr>
            <p:cNvGrpSpPr/>
            <p:nvPr/>
          </p:nvGrpSpPr>
          <p:grpSpPr>
            <a:xfrm>
              <a:off x="6448239" y="1691410"/>
              <a:ext cx="5190011" cy="3795545"/>
              <a:chOff x="6448239" y="1691410"/>
              <a:chExt cx="5190011" cy="3795545"/>
            </a:xfrm>
          </p:grpSpPr>
          <p:pic>
            <p:nvPicPr>
              <p:cNvPr id="1028" name="Picture 4" descr="The Long Tail of Application Performance Management - Instana">
                <a:extLst>
                  <a:ext uri="{FF2B5EF4-FFF2-40B4-BE49-F238E27FC236}">
                    <a16:creationId xmlns:a16="http://schemas.microsoft.com/office/drawing/2014/main" id="{917340B8-FBAE-4535-BD4F-646D2FCE3CB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84806" y="1691410"/>
                <a:ext cx="4953444" cy="2575791"/>
              </a:xfrm>
              <a:prstGeom prst="rect">
                <a:avLst/>
              </a:prstGeom>
              <a:noFill/>
              <a:extLst>
                <a:ext uri="{909E8E84-426E-40DD-AFC4-6F175D3DCCD1}">
                  <a14:hiddenFill xmlns:a14="http://schemas.microsoft.com/office/drawing/2010/main">
                    <a:solidFill>
                      <a:srgbClr val="FFFFFF"/>
                    </a:solidFill>
                  </a14:hiddenFill>
                </a:ext>
              </a:extLst>
            </p:spPr>
          </p:pic>
          <p:sp>
            <p:nvSpPr>
              <p:cNvPr id="6" name="Geschweifte Klammer rechts 5">
                <a:extLst>
                  <a:ext uri="{FF2B5EF4-FFF2-40B4-BE49-F238E27FC236}">
                    <a16:creationId xmlns:a16="http://schemas.microsoft.com/office/drawing/2014/main" id="{02ADA04B-BAE0-4BA4-8216-C3591AE95B93}"/>
                  </a:ext>
                </a:extLst>
              </p:cNvPr>
              <p:cNvSpPr/>
              <p:nvPr/>
            </p:nvSpPr>
            <p:spPr>
              <a:xfrm rot="5400000">
                <a:off x="9250218" y="2877065"/>
                <a:ext cx="572654" cy="3906982"/>
              </a:xfrm>
              <a:prstGeom prst="rightBrace">
                <a:avLst>
                  <a:gd name="adj1" fmla="val 0"/>
                  <a:gd name="adj2" fmla="val 506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7" name="Textfeld 6">
                <a:extLst>
                  <a:ext uri="{FF2B5EF4-FFF2-40B4-BE49-F238E27FC236}">
                    <a16:creationId xmlns:a16="http://schemas.microsoft.com/office/drawing/2014/main" id="{4AFBDD40-BE88-480A-B1DB-01A5D1650DEF}"/>
                  </a:ext>
                </a:extLst>
              </p:cNvPr>
              <p:cNvSpPr txBox="1"/>
              <p:nvPr/>
            </p:nvSpPr>
            <p:spPr>
              <a:xfrm>
                <a:off x="8157713" y="4185371"/>
                <a:ext cx="1650859" cy="326139"/>
              </a:xfrm>
              <a:prstGeom prst="rect">
                <a:avLst/>
              </a:prstGeom>
              <a:noFill/>
            </p:spPr>
            <p:txBody>
              <a:bodyPr wrap="none" rtlCol="0">
                <a:spAutoFit/>
              </a:bodyPr>
              <a:lstStyle/>
              <a:p>
                <a:r>
                  <a:rPr lang="de-DE" sz="1350" dirty="0" err="1"/>
                  <a:t>Difficoltà con </a:t>
                </a:r>
                <a:r>
                  <a:rPr lang="de-DE" sz="1350" dirty="0" err="1"/>
                  <a:t>Ph.email</a:t>
                </a:r>
                <a:endParaRPr lang="de-DE" sz="1350" dirty="0"/>
              </a:p>
            </p:txBody>
          </p:sp>
          <p:sp>
            <p:nvSpPr>
              <p:cNvPr id="10" name="Geschweifte Klammer rechts 9">
                <a:extLst>
                  <a:ext uri="{FF2B5EF4-FFF2-40B4-BE49-F238E27FC236}">
                    <a16:creationId xmlns:a16="http://schemas.microsoft.com/office/drawing/2014/main" id="{4D23243D-3492-44DE-89EC-B27279F7FF8A}"/>
                  </a:ext>
                </a:extLst>
              </p:cNvPr>
              <p:cNvSpPr/>
              <p:nvPr/>
            </p:nvSpPr>
            <p:spPr>
              <a:xfrm rot="5400000">
                <a:off x="6887438" y="4463990"/>
                <a:ext cx="572654" cy="733131"/>
              </a:xfrm>
              <a:prstGeom prst="rightBrace">
                <a:avLst>
                  <a:gd name="adj1" fmla="val 0"/>
                  <a:gd name="adj2" fmla="val 506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11" name="Textfeld 10">
                <a:extLst>
                  <a:ext uri="{FF2B5EF4-FFF2-40B4-BE49-F238E27FC236}">
                    <a16:creationId xmlns:a16="http://schemas.microsoft.com/office/drawing/2014/main" id="{4FB6D550-75FD-449C-B2A8-928C9E33F2E1}"/>
                  </a:ext>
                </a:extLst>
              </p:cNvPr>
              <p:cNvSpPr txBox="1"/>
              <p:nvPr/>
            </p:nvSpPr>
            <p:spPr>
              <a:xfrm rot="5400000">
                <a:off x="6101756" y="2673371"/>
                <a:ext cx="1021972" cy="329005"/>
              </a:xfrm>
              <a:prstGeom prst="rect">
                <a:avLst/>
              </a:prstGeom>
              <a:noFill/>
            </p:spPr>
            <p:txBody>
              <a:bodyPr wrap="none" rtlCol="0">
                <a:spAutoFit/>
              </a:bodyPr>
              <a:lstStyle/>
              <a:p>
                <a:r>
                  <a:rPr lang="de-DE" sz="1350" dirty="0" err="1"/>
                  <a:t>Frequenza</a:t>
                </a:r>
                <a:endParaRPr lang="de-DE" sz="1350" dirty="0"/>
              </a:p>
            </p:txBody>
          </p:sp>
          <p:sp>
            <p:nvSpPr>
              <p:cNvPr id="8" name="Textfeld 7">
                <a:extLst>
                  <a:ext uri="{FF2B5EF4-FFF2-40B4-BE49-F238E27FC236}">
                    <a16:creationId xmlns:a16="http://schemas.microsoft.com/office/drawing/2014/main" id="{953B30D2-E95C-4E28-82F5-57F299ADA71D}"/>
                  </a:ext>
                </a:extLst>
              </p:cNvPr>
              <p:cNvSpPr txBox="1"/>
              <p:nvPr/>
            </p:nvSpPr>
            <p:spPr>
              <a:xfrm>
                <a:off x="8315288" y="5160816"/>
                <a:ext cx="2703693" cy="326139"/>
              </a:xfrm>
              <a:prstGeom prst="rect">
                <a:avLst/>
              </a:prstGeom>
              <a:noFill/>
            </p:spPr>
            <p:txBody>
              <a:bodyPr wrap="square" rtlCol="0">
                <a:spAutoFit/>
              </a:bodyPr>
              <a:lstStyle/>
              <a:p>
                <a:pPr algn="ctr"/>
                <a:r>
                  <a:rPr lang="de-DE" sz="1350" dirty="0" err="1"/>
                  <a:t>Non consapevole </a:t>
                </a:r>
                <a:r>
                  <a:rPr lang="de-DE" sz="1350" dirty="0" err="1"/>
                  <a:t>o </a:t>
                </a:r>
                <a:r>
                  <a:rPr lang="de-DE" sz="1350" dirty="0"/>
                  <a:t>non </a:t>
                </a:r>
                <a:r>
                  <a:rPr lang="de-DE" sz="1350" dirty="0" err="1"/>
                  <a:t>ricevuto</a:t>
                </a:r>
                <a:endParaRPr lang="de-DE" sz="1350" dirty="0"/>
              </a:p>
            </p:txBody>
          </p:sp>
          <p:sp>
            <p:nvSpPr>
              <p:cNvPr id="13" name="Textfeld 12">
                <a:extLst>
                  <a:ext uri="{FF2B5EF4-FFF2-40B4-BE49-F238E27FC236}">
                    <a16:creationId xmlns:a16="http://schemas.microsoft.com/office/drawing/2014/main" id="{EC32ED89-7105-4AF0-805B-E43DB67CE7AA}"/>
                  </a:ext>
                </a:extLst>
              </p:cNvPr>
              <p:cNvSpPr txBox="1"/>
              <p:nvPr/>
            </p:nvSpPr>
            <p:spPr>
              <a:xfrm>
                <a:off x="6501022" y="5160816"/>
                <a:ext cx="1500403" cy="326139"/>
              </a:xfrm>
              <a:prstGeom prst="rect">
                <a:avLst/>
              </a:prstGeom>
              <a:noFill/>
            </p:spPr>
            <p:txBody>
              <a:bodyPr wrap="square" rtlCol="0">
                <a:spAutoFit/>
              </a:bodyPr>
              <a:lstStyle/>
              <a:p>
                <a:pPr algn="ctr"/>
                <a:r>
                  <a:rPr lang="de-DE" sz="1350" dirty="0" err="1"/>
                  <a:t>Consapevole</a:t>
                </a:r>
                <a:endParaRPr lang="de-DE" sz="1350" dirty="0"/>
              </a:p>
            </p:txBody>
          </p:sp>
        </p:grpSp>
        <p:cxnSp>
          <p:nvCxnSpPr>
            <p:cNvPr id="14" name="Gerade Verbindung mit Pfeil 13">
              <a:extLst>
                <a:ext uri="{FF2B5EF4-FFF2-40B4-BE49-F238E27FC236}">
                  <a16:creationId xmlns:a16="http://schemas.microsoft.com/office/drawing/2014/main" id="{4F9FDCFD-B215-4C45-BDE1-7EBDF7D05021}"/>
                </a:ext>
              </a:extLst>
            </p:cNvPr>
            <p:cNvCxnSpPr>
              <a:cxnSpLocks/>
            </p:cNvCxnSpPr>
            <p:nvPr/>
          </p:nvCxnSpPr>
          <p:spPr>
            <a:xfrm flipH="1">
              <a:off x="6930998" y="2837873"/>
              <a:ext cx="1070427" cy="1012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263A63F6-5B23-4437-AD44-B7093C6543F9}"/>
                </a:ext>
              </a:extLst>
            </p:cNvPr>
            <p:cNvSpPr txBox="1"/>
            <p:nvPr/>
          </p:nvSpPr>
          <p:spPr>
            <a:xfrm>
              <a:off x="8001425" y="2522786"/>
              <a:ext cx="2694283" cy="27596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DE" sz="1050" dirty="0"/>
                <a:t>"prototipo" = </a:t>
              </a:r>
              <a:r>
                <a:rPr lang="de-DE" sz="1050" dirty="0" err="1"/>
                <a:t>riferimento </a:t>
              </a:r>
              <a:r>
                <a:rPr lang="de-DE" sz="1050" dirty="0" err="1"/>
                <a:t>di giudizio</a:t>
              </a:r>
              <a:endParaRPr lang="de-DE" sz="1050" dirty="0"/>
            </a:p>
          </p:txBody>
        </p:sp>
      </p:grpSp>
    </p:spTree>
    <p:extLst>
      <p:ext uri="{BB962C8B-B14F-4D97-AF65-F5344CB8AC3E}">
        <p14:creationId xmlns:p14="http://schemas.microsoft.com/office/powerpoint/2010/main" val="3987948715"/>
      </p:ext>
    </p:extLst>
  </p:cSld>
  <p:clrMapOvr>
    <a:masterClrMapping/>
  </p:clrMapOvr>
  <p:transition spd="med"/>
</p:sld>
</file>

<file path=ppt/slides/slide4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eotap awarded ISO 27001 Certification for Information Security Management  | Zeotap">
            <a:extLst>
              <a:ext uri="{FF2B5EF4-FFF2-40B4-BE49-F238E27FC236}">
                <a16:creationId xmlns:a16="http://schemas.microsoft.com/office/drawing/2014/main" id="{41D39444-6CAD-2CC1-0C9C-9B2EF3F8382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9714" y="951027"/>
            <a:ext cx="948110" cy="952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6A05D2F4-F285-9470-43EB-B5D8CED58285}"/>
              </a:ext>
            </a:extLst>
          </p:cNvPr>
          <p:cNvSpPr txBox="1"/>
          <p:nvPr/>
        </p:nvSpPr>
        <p:spPr>
          <a:xfrm>
            <a:off x="6209128" y="1152613"/>
            <a:ext cx="3590925" cy="300082"/>
          </a:xfrm>
          <a:prstGeom prst="rect">
            <a:avLst/>
          </a:prstGeom>
          <a:noFill/>
        </p:spPr>
        <p:txBody>
          <a:bodyPr wrap="square" rtlCol="0">
            <a:spAutoFit/>
          </a:bodyPr>
          <a:lstStyle/>
          <a:p>
            <a:r>
              <a:rPr lang="de-DE" sz="1350" b="1" u="sng" dirty="0"/>
              <a:t>Allegato A.7 Sicurezza delle risorse umane</a:t>
            </a:r>
          </a:p>
        </p:txBody>
      </p:sp>
      <p:sp>
        <p:nvSpPr>
          <p:cNvPr id="5" name="Textfeld 4">
            <a:extLst>
              <a:ext uri="{FF2B5EF4-FFF2-40B4-BE49-F238E27FC236}">
                <a16:creationId xmlns:a16="http://schemas.microsoft.com/office/drawing/2014/main" id="{D8036CE0-4A98-61E4-9748-3A6F9907852D}"/>
              </a:ext>
            </a:extLst>
          </p:cNvPr>
          <p:cNvSpPr txBox="1"/>
          <p:nvPr/>
        </p:nvSpPr>
        <p:spPr>
          <a:xfrm>
            <a:off x="6209128" y="1688904"/>
            <a:ext cx="4230273" cy="4247317"/>
          </a:xfrm>
          <a:prstGeom prst="rect">
            <a:avLst/>
          </a:prstGeom>
          <a:noFill/>
        </p:spPr>
        <p:txBody>
          <a:bodyPr wrap="square" rtlCol="0">
            <a:spAutoFit/>
          </a:bodyPr>
          <a:lstStyle/>
          <a:p>
            <a:pPr marL="214313" indent="-214313">
              <a:buFont typeface="Arial" panose="020B0604020202020204" pitchFamily="34" charset="0"/>
              <a:buChar char="•"/>
            </a:pPr>
            <a:r>
              <a:rPr lang="de-DE" sz="1350" b="1" dirty="0">
                <a:solidFill>
                  <a:srgbClr val="FF0000"/>
                </a:solidFill>
              </a:rPr>
              <a:t>Selezione </a:t>
            </a:r>
            <a:r>
              <a:rPr lang="de-DE" sz="1350" b="1" dirty="0" err="1"/>
              <a:t>dei </a:t>
            </a:r>
            <a:r>
              <a:rPr lang="de-DE" sz="1350" b="1" dirty="0" err="1"/>
              <a:t>futuri </a:t>
            </a:r>
            <a:r>
              <a:rPr lang="de-DE" sz="1350" b="1" dirty="0" err="1"/>
              <a:t>dipendenti </a:t>
            </a:r>
            <a:r>
              <a:rPr lang="de-DE" sz="1350" b="1" dirty="0"/>
              <a:t>e </a:t>
            </a:r>
            <a:r>
              <a:rPr lang="de-DE" sz="1350" b="1" dirty="0" err="1"/>
              <a:t>appaltatori</a:t>
            </a:r>
            <a:br>
              <a:rPr lang="de-DE" sz="1350" b="1" dirty="0"/>
            </a:br>
            <a:endParaRPr lang="de-DE" sz="1350" b="1" dirty="0"/>
          </a:p>
          <a:p>
            <a:pPr marL="214313" indent="-214313">
              <a:buFont typeface="Arial" panose="020B0604020202020204" pitchFamily="34" charset="0"/>
              <a:buChar char="•"/>
            </a:pPr>
            <a:r>
              <a:rPr lang="de-DE" sz="1350" b="1" dirty="0" err="1"/>
              <a:t>Responsabilità</a:t>
            </a:r>
            <a:r>
              <a:rPr lang="de-DE" sz="1350" b="1" dirty="0"/>
              <a:t> della direzione</a:t>
            </a:r>
            <a:endParaRPr lang="de-DE" sz="1350" b="1" dirty="0"/>
          </a:p>
          <a:p>
            <a:pPr marL="557213" lvl="1" indent="-214313">
              <a:buFont typeface="Arial" panose="020B0604020202020204" pitchFamily="34" charset="0"/>
              <a:buChar char="•"/>
            </a:pPr>
            <a:r>
              <a:rPr lang="de-DE" sz="1350" b="1" dirty="0" err="1"/>
              <a:t>Conoscenza </a:t>
            </a:r>
            <a:r>
              <a:rPr lang="de-DE" sz="1350" b="1" dirty="0" err="1"/>
              <a:t>delle </a:t>
            </a:r>
            <a:r>
              <a:rPr lang="de-DE" sz="1350" b="1" dirty="0" err="1"/>
              <a:t>minacce</a:t>
            </a:r>
            <a:r>
              <a:rPr lang="de-DE" sz="1350" b="1" dirty="0"/>
              <a:t>, </a:t>
            </a:r>
            <a:r>
              <a:rPr lang="de-DE" sz="1350" b="1" dirty="0" err="1"/>
              <a:t>delle vulnerabilità </a:t>
            </a:r>
            <a:r>
              <a:rPr lang="de-DE" sz="1350" b="1" dirty="0"/>
              <a:t>e </a:t>
            </a:r>
            <a:r>
              <a:rPr lang="de-DE" sz="1350" b="1" dirty="0" err="1"/>
              <a:t>dei controlli </a:t>
            </a:r>
            <a:r>
              <a:rPr lang="de-DE" sz="1350" b="1" dirty="0"/>
              <a:t>relativi alla sicurezza informatica</a:t>
            </a:r>
            <a:endParaRPr lang="de-DE" sz="1350" b="1" dirty="0"/>
          </a:p>
          <a:p>
            <a:pPr marL="557213" lvl="1" indent="-214313">
              <a:buFont typeface="Arial" panose="020B0604020202020204" pitchFamily="34" charset="0"/>
              <a:buChar char="•"/>
            </a:pPr>
            <a:r>
              <a:rPr lang="de-DE" sz="1350" b="1" dirty="0"/>
              <a:t>Supporto </a:t>
            </a:r>
            <a:r>
              <a:rPr lang="de-DE" sz="1350" b="1" dirty="0" err="1"/>
              <a:t>proattivo </a:t>
            </a:r>
            <a:r>
              <a:rPr lang="de-DE" sz="1350" b="1" dirty="0"/>
              <a:t>e </a:t>
            </a:r>
            <a:r>
              <a:rPr lang="de-DE" sz="1350" b="1" dirty="0" err="1"/>
              <a:t>adeguato </a:t>
            </a:r>
            <a:r>
              <a:rPr lang="de-DE" sz="1350" b="1" dirty="0" err="1"/>
              <a:t>delle </a:t>
            </a:r>
            <a:r>
              <a:rPr lang="de-DE" sz="1350" b="1" dirty="0" err="1"/>
              <a:t>politiche</a:t>
            </a:r>
            <a:r>
              <a:rPr lang="de-DE" sz="1350" b="1" dirty="0"/>
              <a:t> di sicurezza IT</a:t>
            </a:r>
            <a:endParaRPr lang="de-DE" sz="1350" b="1" dirty="0"/>
          </a:p>
          <a:p>
            <a:pPr marL="557213" lvl="1" indent="-214313">
              <a:buFont typeface="Arial" panose="020B0604020202020204" pitchFamily="34" charset="0"/>
              <a:buChar char="•"/>
            </a:pPr>
            <a:r>
              <a:rPr lang="de-DE" sz="1350" b="1" dirty="0"/>
              <a:t>"</a:t>
            </a:r>
            <a:r>
              <a:rPr lang="de-DE" sz="1350" b="1" dirty="0" err="1">
                <a:solidFill>
                  <a:srgbClr val="FF0000"/>
                </a:solidFill>
              </a:rPr>
              <a:t>Sviluppare </a:t>
            </a:r>
            <a:r>
              <a:rPr lang="de-DE" sz="1350" b="1" dirty="0">
                <a:solidFill>
                  <a:srgbClr val="FF0000"/>
                </a:solidFill>
              </a:rPr>
              <a:t>una cultura </a:t>
            </a:r>
            <a:r>
              <a:rPr lang="de-DE" sz="1350" b="1" dirty="0" err="1">
                <a:solidFill>
                  <a:srgbClr val="FF0000"/>
                </a:solidFill>
              </a:rPr>
              <a:t>della sicurezza</a:t>
            </a:r>
            <a:r>
              <a:rPr lang="de-DE" sz="1350" b="1" dirty="0"/>
              <a:t>"</a:t>
            </a:r>
            <a:br>
              <a:rPr lang="de-DE" sz="1350" b="1" dirty="0"/>
            </a:br>
            <a:endParaRPr lang="de-DE" sz="1350" b="1" dirty="0"/>
          </a:p>
          <a:p>
            <a:pPr marL="214313" indent="-214313">
              <a:buFont typeface="Arial" panose="020B0604020202020204" pitchFamily="34" charset="0"/>
              <a:buChar char="•"/>
            </a:pPr>
            <a:r>
              <a:rPr lang="en-US" sz="1350" b="1" dirty="0"/>
              <a:t>Sensibilizzazione, formazione e addestramento in materia di sicurezza delle informazioni</a:t>
            </a:r>
          </a:p>
          <a:p>
            <a:pPr marL="557213" lvl="1" indent="-214313">
              <a:buFont typeface="Arial" panose="020B0604020202020204" pitchFamily="34" charset="0"/>
              <a:buChar char="•"/>
            </a:pPr>
            <a:r>
              <a:rPr lang="en-US" sz="1350" b="1" dirty="0"/>
              <a:t>Tutti i dipendenti e gli appaltatori interessati devono ricevere un'adeguata </a:t>
            </a:r>
            <a:r>
              <a:rPr lang="en-US" sz="1350" b="1" dirty="0"/>
              <a:t>formazione e istruzione </a:t>
            </a:r>
            <a:r>
              <a:rPr lang="en-US" sz="1350" b="1" dirty="0">
                <a:solidFill>
                  <a:srgbClr val="FF0000"/>
                </a:solidFill>
              </a:rPr>
              <a:t>in materia di consapevolezza</a:t>
            </a:r>
            <a:r>
              <a:rPr lang="en-US" sz="1350" b="1" dirty="0"/>
              <a:t>. </a:t>
            </a:r>
          </a:p>
          <a:p>
            <a:pPr marL="557213" lvl="1" indent="-214313">
              <a:buFont typeface="Arial" panose="020B0604020202020204" pitchFamily="34" charset="0"/>
              <a:buChar char="•"/>
            </a:pPr>
            <a:r>
              <a:rPr lang="en-US" sz="1350" b="1" dirty="0">
                <a:solidFill>
                  <a:srgbClr val="FF0000"/>
                </a:solidFill>
              </a:rPr>
              <a:t>Collaborazione IT con le risorse umane </a:t>
            </a:r>
            <a:r>
              <a:rPr lang="en-US" sz="1350" b="1" dirty="0"/>
              <a:t>o un team di formazione e sviluppo</a:t>
            </a:r>
          </a:p>
          <a:p>
            <a:pPr marL="557213" lvl="1" indent="-214313">
              <a:buFont typeface="Arial" panose="020B0604020202020204" pitchFamily="34" charset="0"/>
              <a:buChar char="•"/>
            </a:pPr>
            <a:r>
              <a:rPr lang="en-US" sz="1350" b="1" dirty="0">
                <a:solidFill>
                  <a:srgbClr val="FF0000"/>
                </a:solidFill>
              </a:rPr>
              <a:t>Valutazioni di</a:t>
            </a:r>
            <a:r>
              <a:rPr lang="en-US" sz="1350" b="1" dirty="0"/>
              <a:t> abilità, conoscenze, competenze e consapevolezza</a:t>
            </a:r>
          </a:p>
          <a:p>
            <a:pPr marL="557213" lvl="1" indent="-214313">
              <a:buFont typeface="Arial" panose="020B0604020202020204" pitchFamily="34" charset="0"/>
              <a:buChar char="•"/>
            </a:pPr>
            <a:r>
              <a:rPr lang="en-US" sz="1350" b="1" dirty="0">
                <a:solidFill>
                  <a:srgbClr val="FF0000"/>
                </a:solidFill>
              </a:rPr>
              <a:t>Pianificare e implementare un </a:t>
            </a:r>
            <a:r>
              <a:rPr lang="en-US" sz="1350" b="1" dirty="0" err="1">
                <a:solidFill>
                  <a:srgbClr val="FF0000"/>
                </a:solidFill>
              </a:rPr>
              <a:t>programma </a:t>
            </a:r>
            <a:r>
              <a:rPr lang="en-US" sz="1350" b="1" dirty="0"/>
              <a:t>durante tutto il ciclo di vita lavorativo. "È necessario essere in grado di dimostrare la formazione e la conformità agli auditor".</a:t>
            </a:r>
          </a:p>
        </p:txBody>
      </p:sp>
      <p:grpSp>
        <p:nvGrpSpPr>
          <p:cNvPr id="3" name="Gruppieren 2">
            <a:extLst>
              <a:ext uri="{FF2B5EF4-FFF2-40B4-BE49-F238E27FC236}">
                <a16:creationId xmlns:a16="http://schemas.microsoft.com/office/drawing/2014/main" id="{26C79543-8D92-00B0-101F-80331560712E}"/>
              </a:ext>
            </a:extLst>
          </p:cNvPr>
          <p:cNvGrpSpPr/>
          <p:nvPr/>
        </p:nvGrpSpPr>
        <p:grpSpPr>
          <a:xfrm>
            <a:off x="1679714" y="2098970"/>
            <a:ext cx="4303160" cy="2927747"/>
            <a:chOff x="207619" y="1655626"/>
            <a:chExt cx="5737546" cy="3903662"/>
          </a:xfrm>
        </p:grpSpPr>
        <p:pic>
          <p:nvPicPr>
            <p:cNvPr id="1028" name="Picture 4" descr="What Is ISO 27001 and How Could It Benefit My Business?">
              <a:extLst>
                <a:ext uri="{FF2B5EF4-FFF2-40B4-BE49-F238E27FC236}">
                  <a16:creationId xmlns:a16="http://schemas.microsoft.com/office/drawing/2014/main" id="{A9257820-7021-75F6-6F66-BAFE24F47B3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7619" y="1655626"/>
              <a:ext cx="5737546" cy="3903662"/>
            </a:xfrm>
            <a:prstGeom prst="rect">
              <a:avLst/>
            </a:prstGeom>
            <a:noFill/>
            <a:extLst>
              <a:ext uri="{909E8E84-426E-40DD-AFC4-6F175D3DCCD1}">
                <a14:hiddenFill xmlns:a14="http://schemas.microsoft.com/office/drawing/2010/main">
                  <a:solidFill>
                    <a:srgbClr val="FFFFFF"/>
                  </a:solidFill>
                </a14:hiddenFill>
              </a:ext>
            </a:extLst>
          </p:spPr>
        </p:pic>
        <p:sp>
          <p:nvSpPr>
            <p:cNvPr id="8" name="Pfeil: nach rechts 7">
              <a:extLst>
                <a:ext uri="{FF2B5EF4-FFF2-40B4-BE49-F238E27FC236}">
                  <a16:creationId xmlns:a16="http://schemas.microsoft.com/office/drawing/2014/main" id="{69539D82-E971-FC53-F0B3-301CF05854C8}"/>
                </a:ext>
              </a:extLst>
            </p:cNvPr>
            <p:cNvSpPr/>
            <p:nvPr/>
          </p:nvSpPr>
          <p:spPr>
            <a:xfrm>
              <a:off x="389541" y="3531637"/>
              <a:ext cx="494522"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sz="1350"/>
            </a:p>
          </p:txBody>
        </p:sp>
      </p:grpSp>
      <p:grpSp>
        <p:nvGrpSpPr>
          <p:cNvPr id="10" name="Gruppieren 9">
            <a:extLst>
              <a:ext uri="{FF2B5EF4-FFF2-40B4-BE49-F238E27FC236}">
                <a16:creationId xmlns:a16="http://schemas.microsoft.com/office/drawing/2014/main" id="{5CA1207E-57F9-84C9-8613-AE5AEC6BEEE0}"/>
              </a:ext>
            </a:extLst>
          </p:cNvPr>
          <p:cNvGrpSpPr/>
          <p:nvPr/>
        </p:nvGrpSpPr>
        <p:grpSpPr>
          <a:xfrm>
            <a:off x="1679714" y="2357639"/>
            <a:ext cx="4303160" cy="2927747"/>
            <a:chOff x="207619" y="1655626"/>
            <a:chExt cx="5737546" cy="3903662"/>
          </a:xfrm>
        </p:grpSpPr>
        <p:pic>
          <p:nvPicPr>
            <p:cNvPr id="11" name="Picture 4" descr="What Is ISO 27001 and How Could It Benefit My Business?">
              <a:extLst>
                <a:ext uri="{FF2B5EF4-FFF2-40B4-BE49-F238E27FC236}">
                  <a16:creationId xmlns:a16="http://schemas.microsoft.com/office/drawing/2014/main" id="{2E39CF3A-BDE0-5E47-7863-66A45272EAD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7619" y="1655626"/>
              <a:ext cx="5737546" cy="3903662"/>
            </a:xfrm>
            <a:prstGeom prst="rect">
              <a:avLst/>
            </a:prstGeom>
            <a:noFill/>
            <a:extLst>
              <a:ext uri="{909E8E84-426E-40DD-AFC4-6F175D3DCCD1}">
                <a14:hiddenFill xmlns:a14="http://schemas.microsoft.com/office/drawing/2010/main">
                  <a:solidFill>
                    <a:srgbClr val="FFFFFF"/>
                  </a:solidFill>
                </a14:hiddenFill>
              </a:ext>
            </a:extLst>
          </p:spPr>
        </p:pic>
        <p:sp>
          <p:nvSpPr>
            <p:cNvPr id="12" name="Pfeil: nach rechts 11">
              <a:extLst>
                <a:ext uri="{FF2B5EF4-FFF2-40B4-BE49-F238E27FC236}">
                  <a16:creationId xmlns:a16="http://schemas.microsoft.com/office/drawing/2014/main" id="{E3A52E94-3F99-BD10-6EB4-7A5445A95B06}"/>
                </a:ext>
              </a:extLst>
            </p:cNvPr>
            <p:cNvSpPr/>
            <p:nvPr/>
          </p:nvSpPr>
          <p:spPr>
            <a:xfrm>
              <a:off x="389541" y="3531637"/>
              <a:ext cx="494522"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sz="1350"/>
            </a:p>
          </p:txBody>
        </p:sp>
      </p:grpSp>
      <p:sp>
        <p:nvSpPr>
          <p:cNvPr id="13" name="Title 12">
            <a:extLst>
              <a:ext uri="{FF2B5EF4-FFF2-40B4-BE49-F238E27FC236}">
                <a16:creationId xmlns:a16="http://schemas.microsoft.com/office/drawing/2014/main" id="{E86F5591-F428-CDFB-A02E-70C747163BDF}"/>
              </a:ext>
            </a:extLst>
          </p:cNvPr>
          <p:cNvSpPr>
            <a:spLocks noGrp="1"/>
          </p:cNvSpPr>
          <p:nvPr>
            <p:ph type="title"/>
          </p:nvPr>
        </p:nvSpPr>
        <p:spPr/>
        <p:txBody>
          <a:bodyPr/>
          <a:lstStyle/>
          <a:p>
            <a:endParaRPr lang="en-GB"/>
          </a:p>
        </p:txBody>
      </p:sp>
      <p:sp>
        <p:nvSpPr>
          <p:cNvPr id="14" name="Text Placeholder 13">
            <a:extLst>
              <a:ext uri="{FF2B5EF4-FFF2-40B4-BE49-F238E27FC236}">
                <a16:creationId xmlns:a16="http://schemas.microsoft.com/office/drawing/2014/main" id="{4CE0D1FF-681D-43E8-9A5D-C2455D5139E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63323010"/>
      </p:ext>
    </p:extLst>
  </p:cSld>
  <p:clrMapOvr>
    <a:masterClrMapping/>
  </p:clrMapOvr>
  <p:transition spd="med"/>
</p:sld>
</file>

<file path=ppt/slides/slide42.xml><?xml version="1.0" encoding="utf-8"?>
<p:sld xmlns:a16="http://schemas.microsoft.com/office/drawing/2014/main" xmlns:dgm="http://schemas.openxmlformats.org/drawingml/2006/diagram"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815670D8-0F50-24B1-91C5-71738573C0F5}"/>
              </a:ext>
            </a:extLst>
          </p:cNvPr>
          <p:cNvGrpSpPr/>
          <p:nvPr/>
        </p:nvGrpSpPr>
        <p:grpSpPr>
          <a:xfrm>
            <a:off x="3089066" y="1638005"/>
            <a:ext cx="6013871" cy="2428163"/>
            <a:chOff x="2248250" y="2340528"/>
            <a:chExt cx="6711193" cy="2392983"/>
          </a:xfrm>
        </p:grpSpPr>
        <p:sp>
          <p:nvSpPr>
            <p:cNvPr id="4" name="Textfeld 3">
              <a:extLst>
                <a:ext uri="{FF2B5EF4-FFF2-40B4-BE49-F238E27FC236}">
                  <a16:creationId xmlns:a16="http://schemas.microsoft.com/office/drawing/2014/main" id="{10E8CB92-3A3F-02FD-75ED-A9581D326BAF}"/>
                </a:ext>
              </a:extLst>
            </p:cNvPr>
            <p:cNvSpPr txBox="1"/>
            <p:nvPr/>
          </p:nvSpPr>
          <p:spPr>
            <a:xfrm>
              <a:off x="2248250" y="4437777"/>
              <a:ext cx="1677799" cy="295734"/>
            </a:xfrm>
            <a:prstGeom prst="rect">
              <a:avLst/>
            </a:prstGeom>
            <a:noFill/>
          </p:spPr>
          <p:txBody>
            <a:bodyPr wrap="square" rtlCol="0">
              <a:spAutoFit/>
            </a:bodyPr>
            <a:lstStyle/>
            <a:p>
              <a:pPr algn="r"/>
              <a:r>
                <a:rPr lang="de-DE" sz="1350" dirty="0"/>
                <a:t>Consapevolezza</a:t>
              </a:r>
            </a:p>
          </p:txBody>
        </p:sp>
        <p:sp>
          <p:nvSpPr>
            <p:cNvPr id="5" name="Textfeld 4">
              <a:extLst>
                <a:ext uri="{FF2B5EF4-FFF2-40B4-BE49-F238E27FC236}">
                  <a16:creationId xmlns:a16="http://schemas.microsoft.com/office/drawing/2014/main" id="{F7716F0B-7AF1-BDE4-9FE8-55417BE1B0D9}"/>
                </a:ext>
              </a:extLst>
            </p:cNvPr>
            <p:cNvSpPr txBox="1"/>
            <p:nvPr/>
          </p:nvSpPr>
          <p:spPr>
            <a:xfrm>
              <a:off x="7281644" y="4437777"/>
              <a:ext cx="1677799" cy="295734"/>
            </a:xfrm>
            <a:prstGeom prst="rect">
              <a:avLst/>
            </a:prstGeom>
            <a:noFill/>
          </p:spPr>
          <p:txBody>
            <a:bodyPr wrap="square" rtlCol="0">
              <a:spAutoFit/>
            </a:bodyPr>
            <a:lstStyle/>
            <a:p>
              <a:r>
                <a:rPr lang="de-DE" sz="1350" dirty="0"/>
                <a:t>Utilizzo delle password</a:t>
              </a:r>
            </a:p>
          </p:txBody>
        </p:sp>
        <p:cxnSp>
          <p:nvCxnSpPr>
            <p:cNvPr id="7" name="Gerade Verbindung mit Pfeil 6">
              <a:extLst>
                <a:ext uri="{FF2B5EF4-FFF2-40B4-BE49-F238E27FC236}">
                  <a16:creationId xmlns:a16="http://schemas.microsoft.com/office/drawing/2014/main" id="{4F0B5D12-2374-44CB-B79E-AA5565579096}"/>
                </a:ext>
              </a:extLst>
            </p:cNvPr>
            <p:cNvCxnSpPr>
              <a:stCxn id="4" idx="3"/>
            </p:cNvCxnSpPr>
            <p:nvPr/>
          </p:nvCxnSpPr>
          <p:spPr>
            <a:xfrm>
              <a:off x="3926049" y="4585644"/>
              <a:ext cx="3212983" cy="3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CDC4E46-8C30-83E0-868A-D153612CE5E0}"/>
                </a:ext>
              </a:extLst>
            </p:cNvPr>
            <p:cNvSpPr txBox="1"/>
            <p:nvPr/>
          </p:nvSpPr>
          <p:spPr>
            <a:xfrm>
              <a:off x="4211273" y="2340528"/>
              <a:ext cx="2491531" cy="295734"/>
            </a:xfrm>
            <a:prstGeom prst="rect">
              <a:avLst/>
            </a:prstGeom>
            <a:noFill/>
          </p:spPr>
          <p:txBody>
            <a:bodyPr wrap="square" rtlCol="0">
              <a:spAutoFit/>
            </a:bodyPr>
            <a:lstStyle/>
            <a:p>
              <a:pPr algn="ctr"/>
              <a:r>
                <a:rPr lang="de-DE" sz="1350" dirty="0" err="1"/>
                <a:t>Comportamento</a:t>
              </a:r>
              <a:r>
                <a:rPr lang="de-DE" sz="1350" dirty="0"/>
                <a:t> sicuro</a:t>
              </a:r>
              <a:endParaRPr lang="de-DE" sz="1350" dirty="0"/>
            </a:p>
          </p:txBody>
        </p:sp>
        <p:cxnSp>
          <p:nvCxnSpPr>
            <p:cNvPr id="10" name="Gerade Verbindung mit Pfeil 9">
              <a:extLst>
                <a:ext uri="{FF2B5EF4-FFF2-40B4-BE49-F238E27FC236}">
                  <a16:creationId xmlns:a16="http://schemas.microsoft.com/office/drawing/2014/main" id="{2BA25F34-6946-4737-9D4D-0C9AD2BA7CC7}"/>
                </a:ext>
              </a:extLst>
            </p:cNvPr>
            <p:cNvCxnSpPr/>
            <p:nvPr/>
          </p:nvCxnSpPr>
          <p:spPr>
            <a:xfrm>
              <a:off x="5461233" y="2785145"/>
              <a:ext cx="0" cy="1652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FFB221BD-E229-910C-6F81-5A54BC2F418B}"/>
                </a:ext>
              </a:extLst>
            </p:cNvPr>
            <p:cNvSpPr txBox="1"/>
            <p:nvPr/>
          </p:nvSpPr>
          <p:spPr>
            <a:xfrm>
              <a:off x="5478009" y="3240231"/>
              <a:ext cx="276837" cy="295734"/>
            </a:xfrm>
            <a:prstGeom prst="rect">
              <a:avLst/>
            </a:prstGeom>
            <a:noFill/>
          </p:spPr>
          <p:txBody>
            <a:bodyPr wrap="square" rtlCol="0">
              <a:spAutoFit/>
            </a:bodyPr>
            <a:lstStyle/>
            <a:p>
              <a:pPr algn="ctr"/>
              <a:r>
                <a:rPr lang="de-DE" sz="1350" dirty="0"/>
                <a:t>-</a:t>
              </a:r>
            </a:p>
          </p:txBody>
        </p:sp>
        <p:sp>
          <p:nvSpPr>
            <p:cNvPr id="12" name="Textfeld 11">
              <a:extLst>
                <a:ext uri="{FF2B5EF4-FFF2-40B4-BE49-F238E27FC236}">
                  <a16:creationId xmlns:a16="http://schemas.microsoft.com/office/drawing/2014/main" id="{A4DD589A-4627-C7A4-3100-530648EE0ACC}"/>
                </a:ext>
              </a:extLst>
            </p:cNvPr>
            <p:cNvSpPr txBox="1"/>
            <p:nvPr/>
          </p:nvSpPr>
          <p:spPr>
            <a:xfrm>
              <a:off x="6495877" y="3240231"/>
              <a:ext cx="2038525" cy="295734"/>
            </a:xfrm>
            <a:prstGeom prst="rect">
              <a:avLst/>
            </a:prstGeom>
            <a:noFill/>
          </p:spPr>
          <p:txBody>
            <a:bodyPr wrap="square" rtlCol="0">
              <a:spAutoFit/>
            </a:bodyPr>
            <a:lstStyle/>
            <a:p>
              <a:pPr algn="ctr"/>
              <a:r>
                <a:rPr lang="de-DE" sz="1350" dirty="0"/>
                <a:t>Obiettivo: </a:t>
              </a:r>
              <a:r>
                <a:rPr lang="de-DE" sz="1350" dirty="0" err="1"/>
                <a:t>produttività</a:t>
              </a:r>
              <a:endParaRPr lang="de-DE" sz="1350" dirty="0"/>
            </a:p>
          </p:txBody>
        </p:sp>
        <p:cxnSp>
          <p:nvCxnSpPr>
            <p:cNvPr id="14" name="Gerade Verbindung mit Pfeil 13">
              <a:extLst>
                <a:ext uri="{FF2B5EF4-FFF2-40B4-BE49-F238E27FC236}">
                  <a16:creationId xmlns:a16="http://schemas.microsoft.com/office/drawing/2014/main" id="{8D4F4044-9894-C6D3-5F41-2FE8393EBC1F}"/>
                </a:ext>
              </a:extLst>
            </p:cNvPr>
            <p:cNvCxnSpPr/>
            <p:nvPr/>
          </p:nvCxnSpPr>
          <p:spPr>
            <a:xfrm flipH="1">
              <a:off x="5863905" y="3424897"/>
              <a:ext cx="4613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3" name="Diagramm 12">
            <a:extLst>
              <a:ext uri="{FF2B5EF4-FFF2-40B4-BE49-F238E27FC236}">
                <a16:creationId xmlns:a16="http://schemas.microsoft.com/office/drawing/2014/main" id="{2C4D840C-BC32-C9D6-0941-06B454FA37F2}"/>
              </a:ext>
            </a:extLst>
          </p:cNvPr>
          <p:cNvGraphicFramePr/>
          <p:nvPr/>
        </p:nvGraphicFramePr>
        <p:xfrm>
          <a:off x="4031270" y="4336729"/>
          <a:ext cx="3903937" cy="1059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Grafik 15" descr="Kontrollkästchen aktiviert mit einfarbiger Füllung">
            <a:extLst>
              <a:ext uri="{FF2B5EF4-FFF2-40B4-BE49-F238E27FC236}">
                <a16:creationId xmlns:a16="http://schemas.microsoft.com/office/drawing/2014/main" id="{E76A1DD7-63DE-DCC5-A8AC-F0D62CCC1582}"/>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34903" y="4981238"/>
            <a:ext cx="685800" cy="685800"/>
          </a:xfrm>
          <a:prstGeom prst="rect">
            <a:avLst/>
          </a:prstGeom>
        </p:spPr>
      </p:pic>
      <p:pic>
        <p:nvPicPr>
          <p:cNvPr id="18" name="Grafik 17" descr="Kontrollkästchen angekreuzt mit einfarbiger Füllung">
            <a:extLst>
              <a:ext uri="{FF2B5EF4-FFF2-40B4-BE49-F238E27FC236}">
                <a16:creationId xmlns:a16="http://schemas.microsoft.com/office/drawing/2014/main" id="{99E422B1-C549-408A-AE06-71335E01B524}"/>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1638" y="4981238"/>
            <a:ext cx="685800" cy="685800"/>
          </a:xfrm>
          <a:prstGeom prst="rect">
            <a:avLst/>
          </a:prstGeom>
        </p:spPr>
      </p:pic>
      <p:pic>
        <p:nvPicPr>
          <p:cNvPr id="19" name="Grafik 18" descr="Kontrollkästchen angekreuzt mit einfarbiger Füllung">
            <a:extLst>
              <a:ext uri="{FF2B5EF4-FFF2-40B4-BE49-F238E27FC236}">
                <a16:creationId xmlns:a16="http://schemas.microsoft.com/office/drawing/2014/main" id="{04338802-8A83-BC72-054E-B22AC1C2DC89}"/>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35340" y="4981238"/>
            <a:ext cx="685800" cy="685800"/>
          </a:xfrm>
          <a:prstGeom prst="rect">
            <a:avLst/>
          </a:prstGeom>
        </p:spPr>
      </p:pic>
      <p:pic>
        <p:nvPicPr>
          <p:cNvPr id="20" name="Grafik 19" descr="Kontrollkästchen angekreuzt mit einfarbiger Füllung">
            <a:extLst>
              <a:ext uri="{FF2B5EF4-FFF2-40B4-BE49-F238E27FC236}">
                <a16:creationId xmlns:a16="http://schemas.microsoft.com/office/drawing/2014/main" id="{91D16ED2-5740-0046-85EA-3D0E4031A522}"/>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0407" y="4981237"/>
            <a:ext cx="685800" cy="685800"/>
          </a:xfrm>
          <a:prstGeom prst="rect">
            <a:avLst/>
          </a:prstGeom>
        </p:spPr>
      </p:pic>
      <p:sp>
        <p:nvSpPr>
          <p:cNvPr id="17" name="Title 16">
            <a:extLst>
              <a:ext uri="{FF2B5EF4-FFF2-40B4-BE49-F238E27FC236}">
                <a16:creationId xmlns:a16="http://schemas.microsoft.com/office/drawing/2014/main" id="{6F3B6F54-CD22-A143-3A79-EFB18850FF2A}"/>
              </a:ext>
            </a:extLst>
          </p:cNvPr>
          <p:cNvSpPr>
            <a:spLocks noGrp="1"/>
          </p:cNvSpPr>
          <p:nvPr>
            <p:ph type="title"/>
          </p:nvPr>
        </p:nvSpPr>
        <p:spPr/>
        <p:txBody>
          <a:bodyPr/>
          <a:lstStyle/>
          <a:p>
            <a:endParaRPr lang="en-GB"/>
          </a:p>
        </p:txBody>
      </p:sp>
      <p:sp>
        <p:nvSpPr>
          <p:cNvPr id="21" name="Text Placeholder 20">
            <a:extLst>
              <a:ext uri="{FF2B5EF4-FFF2-40B4-BE49-F238E27FC236}">
                <a16:creationId xmlns:a16="http://schemas.microsoft.com/office/drawing/2014/main" id="{355766FD-4E23-E107-22DF-D8588830F69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17099408"/>
      </p:ext>
    </p:extLst>
  </p:cSld>
  <p:clrMapOvr>
    <a:masterClrMapping/>
  </p:clrMapOvr>
  <p:transition spd="med"/>
</p:sld>
</file>

<file path=ppt/slides/slide43.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de-DE" dirty="0" err="1"/>
              <a:t>Modellizzazione </a:t>
            </a:r>
            <a:r>
              <a:rPr lang="de-DE" dirty="0" err="1"/>
              <a:t>della fiducia</a:t>
            </a:r>
            <a:endParaRPr lang="nb-NO" dirty="0"/>
          </a:p>
        </p:txBody>
      </p:sp>
      <p:pic>
        <p:nvPicPr>
          <p:cNvPr id="4" name="Plassholder for innhold 3"/>
          <p:cNvPicPr>
            <a:picLocks noGrp="1" noChangeAspect="1"/>
          </p:cNvPicPr>
          <p:nvPr>
            <p:ph idx="1"/>
          </p:nvPr>
        </p:nvPicPr>
        <p:blipFill>
          <a:blip r:embed="rId3"/>
          <a:stretch/>
        </p:blipFill>
        <p:spPr>
          <a:xfrm>
            <a:off x="683857" y="1339617"/>
            <a:ext cx="6625732" cy="4059697"/>
          </a:xfrm>
          <a:prstGeom prst="rect">
            <a:avLst/>
          </a:prstGeom>
        </p:spPr>
      </p:pic>
      <p:sp>
        <p:nvSpPr>
          <p:cNvPr id="5" name="TekstSylinder 4"/>
          <p:cNvSpPr txBox="1"/>
          <p:nvPr/>
        </p:nvSpPr>
        <p:spPr>
          <a:xfrm>
            <a:off x="10076688" y="6373368"/>
            <a:ext cx="2022990" cy="369332"/>
          </a:xfrm>
          <a:prstGeom prst="rect">
            <a:avLst/>
          </a:prstGeom>
          <a:noFill/>
        </p:spPr>
        <p:txBody>
          <a:bodyPr wrap="none" rtlCol="0">
            <a:spAutoFit/>
          </a:bodyPr>
          <a:lstStyle/>
          <a:p>
            <a:r>
              <a:rPr lang="de-DE" dirty="0"/>
              <a:t>(Mayer et al., 1995)</a:t>
            </a:r>
            <a:endParaRPr lang="nb-NO" dirty="0"/>
          </a:p>
        </p:txBody>
      </p:sp>
      <p:sp>
        <p:nvSpPr>
          <p:cNvPr id="6" name="TekstSylinder 5"/>
          <p:cNvSpPr txBox="1"/>
          <p:nvPr/>
        </p:nvSpPr>
        <p:spPr>
          <a:xfrm>
            <a:off x="7604645" y="1572768"/>
            <a:ext cx="4319131" cy="3416320"/>
          </a:xfrm>
          <a:prstGeom prst="rect">
            <a:avLst/>
          </a:prstGeom>
          <a:noFill/>
        </p:spPr>
        <p:txBody>
          <a:bodyPr wrap="square" rtlCol="0">
            <a:spAutoFit/>
          </a:bodyPr>
          <a:lstStyle/>
          <a:p>
            <a:r>
              <a:rPr lang="de-DE" b="1" dirty="0"/>
              <a:t>Capacità...</a:t>
            </a:r>
          </a:p>
          <a:p>
            <a:r>
              <a:rPr lang="en-US" dirty="0"/>
              <a:t>abilità e conoscenze percepite del fiduciario.</a:t>
            </a:r>
            <a:endParaRPr lang="de-DE" dirty="0"/>
          </a:p>
          <a:p>
            <a:endParaRPr lang="de-DE" dirty="0"/>
          </a:p>
          <a:p>
            <a:r>
              <a:rPr lang="de-DE" b="1" dirty="0"/>
              <a:t>Benevolenza...</a:t>
            </a:r>
          </a:p>
          <a:p>
            <a:r>
              <a:rPr lang="en-US" dirty="0"/>
              <a:t>è la misura in cui si ritiene che un fiduciario voglia fare del bene al fiduciante, al di là di un motivo di profitto egocentrico. </a:t>
            </a:r>
          </a:p>
          <a:p>
            <a:endParaRPr lang="de-DE" dirty="0"/>
          </a:p>
          <a:p>
            <a:r>
              <a:rPr lang="de-DE" b="1" dirty="0"/>
              <a:t>Integrità...</a:t>
            </a:r>
          </a:p>
          <a:p>
            <a:r>
              <a:rPr lang="en-US" dirty="0"/>
              <a:t>percepita aderenza ai principi personali e morali da parte del trustee.</a:t>
            </a:r>
            <a:endParaRPr lang="nb-NO" dirty="0"/>
          </a:p>
        </p:txBody>
      </p:sp>
    </p:spTree>
    <p:extLst>
      <p:ext uri="{BB962C8B-B14F-4D97-AF65-F5344CB8AC3E}">
        <p14:creationId xmlns:p14="http://schemas.microsoft.com/office/powerpoint/2010/main" val="2035219761"/>
      </p:ext>
    </p:extLst>
  </p:cSld>
  <p:clrMapOvr>
    <a:masterClrMapping/>
  </p:clrMapOvr>
  <mc:AlternateContent xmlns:mc="http://schemas.openxmlformats.org/markup-compatibility/2006" xmlns:p14="http://schemas.microsoft.com/office/powerpoint/2010/main">
    <mc:Choice Requires="p14">
      <p:transition spd="slow" p14:dur="2000" advTm="163209"/>
    </mc:Choice>
    <mc:Fallback>
      <p:transition spd="slow" advTm="163209"/>
    </mc:Fallback>
  </mc:AlternateContent>
</p:sld>
</file>

<file path=ppt/slides/slide44.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de-DE"/>
              <a:t>(</a:t>
            </a:r>
            <a:r>
              <a:rPr lang="de-DE" err="1"/>
              <a:t>Lankton </a:t>
            </a:r>
            <a:r>
              <a:rPr lang="de-DE"/>
              <a:t>&amp; McKnight, 2011)</a:t>
            </a:r>
            <a:endParaRPr lang="nb-NO"/>
          </a:p>
        </p:txBody>
      </p:sp>
      <p:pic>
        <p:nvPicPr>
          <p:cNvPr id="4" name="Bilde 3"/>
          <p:cNvPicPr>
            <a:picLocks noChangeAspect="1"/>
          </p:cNvPicPr>
          <p:nvPr/>
        </p:nvPicPr>
        <p:blipFill>
          <a:blip r:embed="rId3"/>
          <a:stretch>
            <a:fillRect/>
          </a:stretch>
        </p:blipFill>
        <p:spPr>
          <a:xfrm>
            <a:off x="609600" y="2482465"/>
            <a:ext cx="5384800" cy="2761435"/>
          </a:xfrm>
          <a:prstGeom prst="rect">
            <a:avLst/>
          </a:prstGeom>
          <a:noFill/>
        </p:spPr>
      </p:pic>
      <p:sp>
        <p:nvSpPr>
          <p:cNvPr id="3" name="Plassholder for innhold 2"/>
          <p:cNvSpPr>
            <a:spLocks noGrp="1"/>
          </p:cNvSpPr>
          <p:nvPr>
            <p:ph sz="half" idx="2"/>
          </p:nvPr>
        </p:nvSpPr>
        <p:spPr>
          <a:xfrm>
            <a:off x="6197600" y="1600201"/>
            <a:ext cx="5384800" cy="4525963"/>
          </a:xfrm>
        </p:spPr>
        <p:txBody>
          <a:bodyPr>
            <a:normAutofit/>
          </a:bodyPr>
          <a:lstStyle/>
          <a:p>
            <a:pPr marL="0" indent="0">
              <a:lnSpc>
                <a:spcPct val="90000"/>
              </a:lnSpc>
              <a:buNone/>
            </a:pPr>
            <a:r>
              <a:rPr lang="nb-NO" sz="1500" b="1" err="1"/>
              <a:t>Funzionalità</a:t>
            </a:r>
            <a:endParaRPr lang="nb-NO" sz="1500" b="1"/>
          </a:p>
          <a:p>
            <a:pPr marL="0" indent="0">
              <a:lnSpc>
                <a:spcPct val="90000"/>
              </a:lnSpc>
              <a:buNone/>
            </a:pPr>
            <a:r>
              <a:rPr lang="nb-NO" sz="1500"/>
              <a:t>Il </a:t>
            </a:r>
            <a:r>
              <a:rPr lang="nb-NO" sz="1500" err="1"/>
              <a:t>grado </a:t>
            </a:r>
            <a:r>
              <a:rPr lang="nb-NO" sz="1500"/>
              <a:t>in </a:t>
            </a:r>
            <a:r>
              <a:rPr lang="nb-NO" sz="1500" err="1"/>
              <a:t>cui </a:t>
            </a:r>
            <a:r>
              <a:rPr lang="nb-NO" sz="1500" err="1"/>
              <a:t>si </a:t>
            </a:r>
            <a:r>
              <a:rPr lang="nb-NO" sz="1500" err="1"/>
              <a:t>prevede </a:t>
            </a:r>
            <a:r>
              <a:rPr lang="nb-NO" sz="1500" err="1"/>
              <a:t>che la </a:t>
            </a:r>
            <a:r>
              <a:rPr lang="nb-NO" sz="1500" err="1"/>
              <a:t>tecnologia </a:t>
            </a:r>
            <a:r>
              <a:rPr lang="nb-NO" sz="1500"/>
              <a:t>avrà </a:t>
            </a:r>
            <a:r>
              <a:rPr lang="nb-NO" sz="1500" err="1"/>
              <a:t>le </a:t>
            </a:r>
            <a:r>
              <a:rPr lang="nb-NO" sz="1500" err="1"/>
              <a:t>funzioni </a:t>
            </a:r>
            <a:r>
              <a:rPr lang="nb-NO" sz="1500"/>
              <a:t>o </a:t>
            </a:r>
            <a:r>
              <a:rPr lang="nb-NO" sz="1500" err="1"/>
              <a:t>le caratteristiche </a:t>
            </a:r>
            <a:r>
              <a:rPr lang="nb-NO" sz="1500" err="1"/>
              <a:t>necessarie </a:t>
            </a:r>
            <a:r>
              <a:rPr lang="nb-NO" sz="1500"/>
              <a:t>per </a:t>
            </a:r>
            <a:r>
              <a:rPr lang="nb-NO" sz="1500" err="1"/>
              <a:t>svolgere </a:t>
            </a:r>
            <a:r>
              <a:rPr lang="nb-NO" sz="1500"/>
              <a:t>uno o più </a:t>
            </a:r>
            <a:r>
              <a:rPr lang="nb-NO" sz="1500" err="1"/>
              <a:t>compiti</a:t>
            </a:r>
            <a:r>
              <a:rPr lang="nb-NO" sz="1500"/>
              <a:t>.</a:t>
            </a:r>
          </a:p>
          <a:p>
            <a:pPr>
              <a:lnSpc>
                <a:spcPct val="90000"/>
              </a:lnSpc>
            </a:pPr>
            <a:endParaRPr lang="de-DE" sz="1500"/>
          </a:p>
          <a:p>
            <a:pPr marL="0" indent="0">
              <a:lnSpc>
                <a:spcPct val="90000"/>
              </a:lnSpc>
              <a:buNone/>
            </a:pPr>
            <a:r>
              <a:rPr lang="nb-NO" sz="1500" b="1" err="1"/>
              <a:t>Affidabilità</a:t>
            </a:r>
            <a:endParaRPr lang="nb-NO" sz="1500" b="1"/>
          </a:p>
          <a:p>
            <a:pPr marL="0" indent="0">
              <a:lnSpc>
                <a:spcPct val="90000"/>
              </a:lnSpc>
              <a:buNone/>
            </a:pPr>
            <a:r>
              <a:rPr lang="en-US" sz="1500"/>
              <a:t>Il grado in cui un </a:t>
            </a:r>
            <a:r>
              <a:rPr lang="nb-NO" sz="1500" err="1"/>
              <a:t>individuo </a:t>
            </a:r>
            <a:r>
              <a:rPr lang="nb-NO" sz="1500" err="1"/>
              <a:t>prevede </a:t>
            </a:r>
            <a:r>
              <a:rPr lang="nb-NO" sz="1500" err="1"/>
              <a:t>che la </a:t>
            </a:r>
            <a:r>
              <a:rPr lang="nb-NO" sz="1500" err="1"/>
              <a:t>tecnologia </a:t>
            </a:r>
            <a:r>
              <a:rPr lang="nb-NO" sz="1500" err="1"/>
              <a:t>funzionerà </a:t>
            </a:r>
            <a:r>
              <a:rPr lang="nb-NO" sz="1500" err="1"/>
              <a:t>correttamente </a:t>
            </a:r>
            <a:r>
              <a:rPr lang="nb-NO" sz="1500" err="1"/>
              <a:t>in modo continuativo </a:t>
            </a:r>
            <a:r>
              <a:rPr lang="nb-NO" sz="1500"/>
              <a:t>o </a:t>
            </a:r>
            <a:r>
              <a:rPr lang="nb-NO" sz="1500"/>
              <a:t>in </a:t>
            </a:r>
            <a:r>
              <a:rPr lang="nb-NO" sz="1500"/>
              <a:t>modo</a:t>
            </a:r>
            <a:r>
              <a:rPr lang="nb-NO" sz="1500"/>
              <a:t> </a:t>
            </a:r>
            <a:r>
              <a:rPr lang="nb-NO" sz="1500" err="1"/>
              <a:t>coerente </a:t>
            </a:r>
            <a:r>
              <a:rPr lang="nb-NO" sz="1500" err="1"/>
              <a:t>e impeccabile</a:t>
            </a:r>
            <a:r>
              <a:rPr lang="nb-NO" sz="1500"/>
              <a:t>.</a:t>
            </a:r>
          </a:p>
          <a:p>
            <a:pPr>
              <a:lnSpc>
                <a:spcPct val="90000"/>
              </a:lnSpc>
            </a:pPr>
            <a:endParaRPr lang="de-DE" sz="1500"/>
          </a:p>
          <a:p>
            <a:pPr marL="0" indent="0">
              <a:lnSpc>
                <a:spcPct val="90000"/>
              </a:lnSpc>
              <a:buNone/>
            </a:pPr>
            <a:r>
              <a:rPr lang="nb-NO" sz="1500" b="1" err="1"/>
              <a:t>Utilità</a:t>
            </a:r>
            <a:endParaRPr lang="nb-NO" sz="1500" b="1"/>
          </a:p>
          <a:p>
            <a:pPr marL="0" indent="0">
              <a:lnSpc>
                <a:spcPct val="90000"/>
              </a:lnSpc>
              <a:buNone/>
            </a:pPr>
            <a:r>
              <a:rPr lang="en-US" sz="1500"/>
              <a:t>Il grado in cui un </a:t>
            </a:r>
            <a:r>
              <a:rPr lang="nb-NO" sz="1500" err="1"/>
              <a:t>individuo </a:t>
            </a:r>
            <a:r>
              <a:rPr lang="nb-NO" sz="1500" err="1"/>
              <a:t>prevede che </a:t>
            </a:r>
            <a:r>
              <a:rPr lang="nb-NO" sz="1500" err="1"/>
              <a:t>la </a:t>
            </a:r>
            <a:r>
              <a:rPr lang="nb-NO" sz="1500" err="1"/>
              <a:t>tecnologia </a:t>
            </a:r>
            <a:r>
              <a:rPr lang="nb-NO" sz="1500" err="1"/>
              <a:t>fornirà </a:t>
            </a:r>
            <a:r>
              <a:rPr lang="nb-NO" sz="1500" err="1"/>
              <a:t>un aiuto </a:t>
            </a:r>
            <a:r>
              <a:rPr lang="nb-NO" sz="1500" err="1"/>
              <a:t>adeguato </a:t>
            </a:r>
            <a:r>
              <a:rPr lang="nb-NO" sz="1500"/>
              <a:t>e </a:t>
            </a:r>
            <a:r>
              <a:rPr lang="nb-NO" sz="1500" err="1"/>
              <a:t>reattivo</a:t>
            </a:r>
            <a:r>
              <a:rPr lang="nb-NO" sz="1500"/>
              <a:t>.</a:t>
            </a:r>
          </a:p>
          <a:p>
            <a:pPr>
              <a:lnSpc>
                <a:spcPct val="90000"/>
              </a:lnSpc>
            </a:pPr>
            <a:endParaRPr lang="nb-NO" sz="1500"/>
          </a:p>
        </p:txBody>
      </p:sp>
      <p:sp>
        <p:nvSpPr>
          <p:cNvPr id="11" name="Footer Placeholder 4">
            <a:extLst>
              <a:ext uri="{FF2B5EF4-FFF2-40B4-BE49-F238E27FC236}">
                <a16:creationId xmlns:a16="http://schemas.microsoft.com/office/drawing/2014/main" id="{1E6B4187-77B9-5364-7721-75132280409C}"/>
              </a:ext>
            </a:extLst>
          </p:cNvPr>
          <p:cNvSpPr>
            <a:spLocks noGrp="1"/>
          </p:cNvSpPr>
          <p:nvPr>
            <p:ph type="ftr" sz="quarter" idx="11"/>
          </p:nvPr>
        </p:nvSpPr>
        <p:spPr>
          <a:xfrm>
            <a:off x="643051" y="6221324"/>
            <a:ext cx="6818262" cy="365125"/>
          </a:xfrm>
        </p:spPr>
        <p:txBody>
          <a:bodyPr/>
          <a:lstStyle/>
          <a:p>
            <a:endParaRPr lang="en-US"/>
          </a:p>
        </p:txBody>
      </p:sp>
      <p:sp>
        <p:nvSpPr>
          <p:cNvPr id="13" name="Slide Number Placeholder 5">
            <a:extLst>
              <a:ext uri="{FF2B5EF4-FFF2-40B4-BE49-F238E27FC236}">
                <a16:creationId xmlns:a16="http://schemas.microsoft.com/office/drawing/2014/main" id="{9557D62B-7961-DECD-48BE-8F6C4FE893C0}"/>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t>44</a:t>
            </a:fld>
            <a:endParaRPr lang="en-US"/>
          </a:p>
        </p:txBody>
      </p:sp>
    </p:spTree>
    <p:extLst>
      <p:ext uri="{BB962C8B-B14F-4D97-AF65-F5344CB8AC3E}">
        <p14:creationId xmlns:p14="http://schemas.microsoft.com/office/powerpoint/2010/main" val="309310033"/>
      </p:ext>
    </p:extLst>
  </p:cSld>
  <p:clrMapOvr>
    <a:masterClrMapping/>
  </p:clrMapOvr>
  <mc:AlternateContent xmlns:mc="http://schemas.openxmlformats.org/markup-compatibility/2006" xmlns:p14="http://schemas.microsoft.com/office/powerpoint/2010/main">
    <mc:Choice Requires="p14">
      <p:transition spd="slow" p14:dur="2000" advTm="35059"/>
    </mc:Choice>
    <mc:Fallback>
      <p:transition spd="slow" advTm="35059"/>
    </mc:Fallback>
  </mc:AlternateContent>
</p:sld>
</file>

<file path=ppt/slides/slide45.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521930" y="493643"/>
            <a:ext cx="5255136" cy="1401858"/>
          </a:xfrm>
          <a:prstGeom prst="rect">
            <a:avLst/>
          </a:prstGeom>
        </p:spPr>
      </p:pic>
      <p:pic>
        <p:nvPicPr>
          <p:cNvPr id="5" name="Bilde 4"/>
          <p:cNvPicPr>
            <a:picLocks noChangeAspect="1"/>
          </p:cNvPicPr>
          <p:nvPr/>
        </p:nvPicPr>
        <p:blipFill>
          <a:blip r:embed="rId4"/>
          <a:stretch>
            <a:fillRect/>
          </a:stretch>
        </p:blipFill>
        <p:spPr>
          <a:xfrm>
            <a:off x="351404" y="2692124"/>
            <a:ext cx="5291575" cy="2916939"/>
          </a:xfrm>
          <a:prstGeom prst="rect">
            <a:avLst/>
          </a:prstGeom>
        </p:spPr>
      </p:pic>
      <p:pic>
        <p:nvPicPr>
          <p:cNvPr id="6" name="Bilde 5"/>
          <p:cNvPicPr>
            <a:picLocks noChangeAspect="1"/>
          </p:cNvPicPr>
          <p:nvPr/>
        </p:nvPicPr>
        <p:blipFill>
          <a:blip r:embed="rId5"/>
          <a:stretch>
            <a:fillRect/>
          </a:stretch>
        </p:blipFill>
        <p:spPr>
          <a:xfrm>
            <a:off x="5911153" y="173736"/>
            <a:ext cx="5738304" cy="3273529"/>
          </a:xfrm>
          <a:prstGeom prst="rect">
            <a:avLst/>
          </a:prstGeom>
        </p:spPr>
      </p:pic>
      <p:pic>
        <p:nvPicPr>
          <p:cNvPr id="7" name="Bilde 6"/>
          <p:cNvPicPr>
            <a:picLocks noChangeAspect="1"/>
          </p:cNvPicPr>
          <p:nvPr/>
        </p:nvPicPr>
        <p:blipFill>
          <a:blip r:embed="rId6"/>
          <a:stretch>
            <a:fillRect/>
          </a:stretch>
        </p:blipFill>
        <p:spPr>
          <a:xfrm>
            <a:off x="5901707" y="3794771"/>
            <a:ext cx="6118754" cy="2628331"/>
          </a:xfrm>
          <a:prstGeom prst="rect">
            <a:avLst/>
          </a:prstGeom>
        </p:spPr>
      </p:pic>
      <p:sp>
        <p:nvSpPr>
          <p:cNvPr id="2" name="Title 1">
            <a:extLst>
              <a:ext uri="{FF2B5EF4-FFF2-40B4-BE49-F238E27FC236}">
                <a16:creationId xmlns:a16="http://schemas.microsoft.com/office/drawing/2014/main" id="{743CE281-E996-589E-622F-65BD1F57C430}"/>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2FAF670-2D0B-08B4-9D62-2E0CE22ECA6A}"/>
              </a:ext>
            </a:extLst>
          </p:cNvPr>
          <p:cNvSpPr>
            <a:spLocks noGrp="1"/>
          </p:cNvSpPr>
          <p:nvPr>
            <p:ph type="subTitle" idx="1"/>
          </p:nvPr>
        </p:nvSpPr>
        <p:spPr/>
        <p:txBody>
          <a:bodyPr/>
          <a:lstStyle/>
          <a:p>
            <a:endParaRPr lang="en-GB"/>
          </a:p>
        </p:txBody>
      </p:sp>
      <p:sp>
        <p:nvSpPr>
          <p:cNvPr id="9" name="Text Placeholder 8">
            <a:extLst>
              <a:ext uri="{FF2B5EF4-FFF2-40B4-BE49-F238E27FC236}">
                <a16:creationId xmlns:a16="http://schemas.microsoft.com/office/drawing/2014/main" id="{E22BD720-C3B8-C62B-C161-9D699D023D74}"/>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53297798"/>
      </p:ext>
    </p:extLst>
  </p:cSld>
  <p:clrMapOvr>
    <a:masterClrMapping/>
  </p:clrMapOvr>
  <mc:AlternateContent xmlns:mc="http://schemas.openxmlformats.org/markup-compatibility/2006" xmlns:p14="http://schemas.microsoft.com/office/powerpoint/2010/main">
    <mc:Choice Requires="p14">
      <p:transition spd="slow" p14:dur="2000" advTm="208960"/>
    </mc:Choice>
    <mc:Fallback>
      <p:transition spd="slow" advTm="208960"/>
    </mc:Fallback>
  </mc:AlternateContent>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lumbia&amp;quot;-Absturz: Astronauten überlebten länger als vermutet - DER SPIEGEL">
            <a:extLst>
              <a:ext uri="{FF2B5EF4-FFF2-40B4-BE49-F238E27FC236}">
                <a16:creationId xmlns:a16="http://schemas.microsoft.com/office/drawing/2014/main" id="{0ACAD3F2-DB70-4E92-8A7A-938651DA2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311" y="2727121"/>
            <a:ext cx="2056002" cy="15664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overing the Space Shuttle Columbia — FBI">
            <a:extLst>
              <a:ext uri="{FF2B5EF4-FFF2-40B4-BE49-F238E27FC236}">
                <a16:creationId xmlns:a16="http://schemas.microsoft.com/office/drawing/2014/main" id="{D87874BF-AF0E-449A-B68D-0C888D5D8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2490" y="4749727"/>
            <a:ext cx="2379823" cy="15816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SA - Liftoff of space shuttle Columbia on STS-107">
            <a:extLst>
              <a:ext uri="{FF2B5EF4-FFF2-40B4-BE49-F238E27FC236}">
                <a16:creationId xmlns:a16="http://schemas.microsoft.com/office/drawing/2014/main" id="{EFA3ECBD-E3A7-4EE8-A349-68F89D584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1591" y="362289"/>
            <a:ext cx="1680722" cy="1971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pace Shuttle Columbia disaster (2003) | by Arjit Raj | Rocket Science,  Falcon 9 and SpaceX | Medium">
            <a:extLst>
              <a:ext uri="{FF2B5EF4-FFF2-40B4-BE49-F238E27FC236}">
                <a16:creationId xmlns:a16="http://schemas.microsoft.com/office/drawing/2014/main" id="{A9DDFB1C-5752-44E0-B075-DEB0DE9D1F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979" y="1918933"/>
            <a:ext cx="3995020" cy="255288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FE74F23C-110C-474A-B123-BAAE4B2BF876}"/>
              </a:ext>
            </a:extLst>
          </p:cNvPr>
          <p:cNvSpPr txBox="1"/>
          <p:nvPr/>
        </p:nvSpPr>
        <p:spPr>
          <a:xfrm>
            <a:off x="444616" y="398283"/>
            <a:ext cx="4236440" cy="89255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e-DE" sz="2600" b="1" dirty="0"/>
              <a:t>Incidente </a:t>
            </a:r>
            <a:r>
              <a:rPr lang="de-DE" sz="2600" b="1" dirty="0" err="1"/>
              <a:t>durante il rientro</a:t>
            </a:r>
            <a:r>
              <a:rPr lang="de-DE" sz="2600" b="1" dirty="0"/>
              <a:t> dello Space Shuttle Columbia</a:t>
            </a:r>
            <a:r>
              <a:rPr lang="de-DE" sz="2600" b="1" dirty="0"/>
              <a:t>, 1 febbraio 2003</a:t>
            </a:r>
          </a:p>
        </p:txBody>
      </p:sp>
      <p:pic>
        <p:nvPicPr>
          <p:cNvPr id="5" name="Grafik 4">
            <a:extLst>
              <a:ext uri="{FF2B5EF4-FFF2-40B4-BE49-F238E27FC236}">
                <a16:creationId xmlns:a16="http://schemas.microsoft.com/office/drawing/2014/main" id="{011DB87F-F39E-4E82-B889-1DE3C4283ACA}"/>
              </a:ext>
            </a:extLst>
          </p:cNvPr>
          <p:cNvPicPr>
            <a:picLocks noChangeAspect="1"/>
          </p:cNvPicPr>
          <p:nvPr/>
        </p:nvPicPr>
        <p:blipFill>
          <a:blip r:embed="rId7"/>
          <a:stretch>
            <a:fillRect/>
          </a:stretch>
        </p:blipFill>
        <p:spPr>
          <a:xfrm>
            <a:off x="5138071" y="362289"/>
            <a:ext cx="3995020" cy="5413407"/>
          </a:xfrm>
          <a:prstGeom prst="rect">
            <a:avLst/>
          </a:prstGeom>
        </p:spPr>
      </p:pic>
      <p:sp>
        <p:nvSpPr>
          <p:cNvPr id="6" name="Textfeld 5">
            <a:extLst>
              <a:ext uri="{FF2B5EF4-FFF2-40B4-BE49-F238E27FC236}">
                <a16:creationId xmlns:a16="http://schemas.microsoft.com/office/drawing/2014/main" id="{CCA534DB-B857-4C36-BFA4-4B3E9874F964}"/>
              </a:ext>
            </a:extLst>
          </p:cNvPr>
          <p:cNvSpPr txBox="1"/>
          <p:nvPr/>
        </p:nvSpPr>
        <p:spPr>
          <a:xfrm>
            <a:off x="303616" y="4749727"/>
            <a:ext cx="4605948" cy="1138773"/>
          </a:xfrm>
          <a:prstGeom prst="rect">
            <a:avLst/>
          </a:prstGeom>
          <a:noFill/>
        </p:spPr>
        <p:txBody>
          <a:bodyPr wrap="square" rtlCol="0">
            <a:spAutoFit/>
          </a:bodyPr>
          <a:lstStyle/>
          <a:p>
            <a:r>
              <a:rPr lang="de-DE" dirty="0" err="1">
                <a:solidFill>
                  <a:schemeClr val="bg1"/>
                </a:solidFill>
              </a:rPr>
              <a:t>Cattiva gestione </a:t>
            </a:r>
            <a:r>
              <a:rPr lang="de-DE" dirty="0" err="1">
                <a:solidFill>
                  <a:schemeClr val="bg1"/>
                </a:solidFill>
              </a:rPr>
              <a:t>o </a:t>
            </a:r>
            <a:r>
              <a:rPr lang="de-DE" dirty="0" err="1">
                <a:solidFill>
                  <a:schemeClr val="bg1"/>
                </a:solidFill>
              </a:rPr>
              <a:t>piuttosto </a:t>
            </a:r>
            <a:r>
              <a:rPr lang="de-DE" dirty="0">
                <a:solidFill>
                  <a:schemeClr val="bg1"/>
                </a:solidFill>
              </a:rPr>
              <a:t>un </a:t>
            </a:r>
            <a:r>
              <a:rPr lang="de-DE" i="1" dirty="0">
                <a:solidFill>
                  <a:schemeClr val="bg1"/>
                </a:solidFill>
              </a:rPr>
              <a:t>"</a:t>
            </a:r>
            <a:r>
              <a:rPr lang="de-DE" i="1" dirty="0" err="1">
                <a:solidFill>
                  <a:schemeClr val="bg1"/>
                </a:solidFill>
              </a:rPr>
              <a:t>modello </a:t>
            </a:r>
            <a:r>
              <a:rPr lang="de-DE" i="1" dirty="0" err="1">
                <a:solidFill>
                  <a:schemeClr val="bg1"/>
                </a:solidFill>
              </a:rPr>
              <a:t>di </a:t>
            </a:r>
            <a:r>
              <a:rPr lang="de-DE" i="1" dirty="0" err="1">
                <a:solidFill>
                  <a:schemeClr val="bg1"/>
                </a:solidFill>
              </a:rPr>
              <a:t>comportamento </a:t>
            </a:r>
            <a:r>
              <a:rPr lang="de-DE" i="1" dirty="0" err="1">
                <a:solidFill>
                  <a:schemeClr val="bg1"/>
                </a:solidFill>
              </a:rPr>
              <a:t>naturale</a:t>
            </a:r>
            <a:r>
              <a:rPr lang="de-DE" i="1" dirty="0">
                <a:solidFill>
                  <a:schemeClr val="bg1"/>
                </a:solidFill>
              </a:rPr>
              <a:t>, </a:t>
            </a:r>
            <a:r>
              <a:rPr lang="de-DE" i="1" dirty="0" err="1">
                <a:solidFill>
                  <a:schemeClr val="bg1"/>
                </a:solidFill>
              </a:rPr>
              <a:t>sebbene </a:t>
            </a:r>
            <a:r>
              <a:rPr lang="de-DE" i="1" dirty="0" err="1">
                <a:solidFill>
                  <a:schemeClr val="bg1"/>
                </a:solidFill>
              </a:rPr>
              <a:t>sfortunato</a:t>
            </a:r>
            <a:r>
              <a:rPr lang="de-DE" i="1" dirty="0">
                <a:solidFill>
                  <a:schemeClr val="bg1"/>
                </a:solidFill>
              </a:rPr>
              <a:t>, </a:t>
            </a:r>
            <a:r>
              <a:rPr lang="de-DE" i="1" dirty="0" err="1">
                <a:solidFill>
                  <a:schemeClr val="bg1"/>
                </a:solidFill>
              </a:rPr>
              <a:t>comune </a:t>
            </a:r>
            <a:r>
              <a:rPr lang="de-DE" i="1" dirty="0" err="1">
                <a:solidFill>
                  <a:schemeClr val="bg1"/>
                </a:solidFill>
              </a:rPr>
              <a:t>a </a:t>
            </a:r>
            <a:r>
              <a:rPr lang="de-DE" i="1" dirty="0" err="1">
                <a:solidFill>
                  <a:schemeClr val="bg1"/>
                </a:solidFill>
              </a:rPr>
              <a:t>molte </a:t>
            </a:r>
            <a:r>
              <a:rPr lang="de-DE" i="1" dirty="0">
                <a:solidFill>
                  <a:schemeClr val="bg1"/>
                </a:solidFill>
              </a:rPr>
              <a:t>organizzazioni"</a:t>
            </a:r>
            <a:r>
              <a:rPr lang="de-DE" dirty="0">
                <a:solidFill>
                  <a:schemeClr val="bg1"/>
                </a:solidFill>
              </a:rPr>
              <a:t>? </a:t>
            </a:r>
            <a:br>
              <a:rPr lang="de-DE" dirty="0">
                <a:solidFill>
                  <a:schemeClr val="bg1"/>
                </a:solidFill>
              </a:rPr>
            </a:br>
            <a:r>
              <a:rPr lang="de-DE" sz="1400" dirty="0">
                <a:solidFill>
                  <a:schemeClr val="bg1"/>
                </a:solidFill>
              </a:rPr>
              <a:t>(Harvard Business Review, 2006)</a:t>
            </a:r>
          </a:p>
        </p:txBody>
      </p:sp>
      <p:sp>
        <p:nvSpPr>
          <p:cNvPr id="2" name="Title 1">
            <a:extLst>
              <a:ext uri="{FF2B5EF4-FFF2-40B4-BE49-F238E27FC236}">
                <a16:creationId xmlns:a16="http://schemas.microsoft.com/office/drawing/2014/main" id="{247616A8-79D8-DB32-4829-011B497C05E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47A95902-513C-BD27-322F-B7CBB23102C1}"/>
              </a:ext>
            </a:extLst>
          </p:cNvPr>
          <p:cNvSpPr>
            <a:spLocks noGrp="1"/>
          </p:cNvSpPr>
          <p:nvPr>
            <p:ph type="subTitle" idx="1"/>
          </p:nvPr>
        </p:nvSpPr>
        <p:spPr/>
        <p:txBody>
          <a:bodyPr/>
          <a:lstStyle/>
          <a:p>
            <a:endParaRPr lang="en-GB"/>
          </a:p>
        </p:txBody>
      </p:sp>
      <p:sp>
        <p:nvSpPr>
          <p:cNvPr id="8" name="Text Placeholder 7">
            <a:extLst>
              <a:ext uri="{FF2B5EF4-FFF2-40B4-BE49-F238E27FC236}">
                <a16:creationId xmlns:a16="http://schemas.microsoft.com/office/drawing/2014/main" id="{AAF74ACD-7033-81BB-6F6A-F29A95EA5A52}"/>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841999686"/>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6C9F8-A322-4418-89B2-B5A14F678F4D}"/>
              </a:ext>
            </a:extLst>
          </p:cNvPr>
          <p:cNvSpPr>
            <a:spLocks noGrp="1"/>
          </p:cNvSpPr>
          <p:nvPr>
            <p:ph type="title"/>
          </p:nvPr>
        </p:nvSpPr>
        <p:spPr/>
        <p:txBody>
          <a:bodyPr/>
          <a:lstStyle/>
          <a:p>
            <a:r>
              <a:rPr lang="de-DE" dirty="0" err="1"/>
              <a:t>Tipi</a:t>
            </a:r>
            <a:r>
              <a:rPr lang="de-DE" dirty="0"/>
              <a:t> di rischio</a:t>
            </a:r>
            <a:endParaRPr lang="de-DE" dirty="0"/>
          </a:p>
        </p:txBody>
      </p:sp>
      <p:sp>
        <p:nvSpPr>
          <p:cNvPr id="3" name="Inhaltsplatzhalter 2">
            <a:extLst>
              <a:ext uri="{FF2B5EF4-FFF2-40B4-BE49-F238E27FC236}">
                <a16:creationId xmlns:a16="http://schemas.microsoft.com/office/drawing/2014/main" id="{24045AF9-7888-4144-A2E3-5B28B5CBED6C}"/>
              </a:ext>
            </a:extLst>
          </p:cNvPr>
          <p:cNvSpPr>
            <a:spLocks noGrp="1"/>
          </p:cNvSpPr>
          <p:nvPr>
            <p:ph idx="1"/>
          </p:nvPr>
        </p:nvSpPr>
        <p:spPr/>
        <p:txBody>
          <a:bodyPr>
            <a:normAutofit/>
          </a:bodyPr>
          <a:lstStyle/>
          <a:p>
            <a:r>
              <a:rPr lang="de-DE" sz="2200" dirty="0" err="1"/>
              <a:t>Minaccia </a:t>
            </a:r>
            <a:r>
              <a:rPr lang="de-DE" sz="2200" dirty="0"/>
              <a:t>chiara ed </a:t>
            </a:r>
            <a:r>
              <a:rPr lang="de-DE" sz="2200" dirty="0" err="1"/>
              <a:t>evidente </a:t>
            </a:r>
            <a:r>
              <a:rPr lang="de-DE" sz="2200" dirty="0"/>
              <a:t>-&gt; </a:t>
            </a:r>
            <a:r>
              <a:rPr lang="de-DE" sz="2200" dirty="0" err="1"/>
              <a:t>risposta </a:t>
            </a:r>
            <a:r>
              <a:rPr lang="de-DE" sz="2200" dirty="0" err="1"/>
              <a:t>chiara </a:t>
            </a:r>
            <a:r>
              <a:rPr lang="de-DE" sz="2200" dirty="0"/>
              <a:t>ed </a:t>
            </a:r>
            <a:r>
              <a:rPr lang="de-DE" sz="2200" dirty="0" err="1"/>
              <a:t>evidente </a:t>
            </a:r>
            <a:r>
              <a:rPr lang="de-DE" sz="2200" dirty="0"/>
              <a:t>(</a:t>
            </a:r>
            <a:r>
              <a:rPr lang="de-DE" sz="2200" dirty="0" err="1"/>
              <a:t>terremoto</a:t>
            </a:r>
            <a:r>
              <a:rPr lang="de-DE" sz="2200" dirty="0"/>
              <a:t>)</a:t>
            </a:r>
          </a:p>
          <a:p>
            <a:r>
              <a:rPr lang="de-DE" sz="2200" dirty="0" err="1"/>
              <a:t>Minaccia </a:t>
            </a:r>
            <a:r>
              <a:rPr lang="de-DE" sz="2200" dirty="0"/>
              <a:t>chiara ed </a:t>
            </a:r>
            <a:r>
              <a:rPr lang="de-DE" sz="2200" dirty="0" err="1"/>
              <a:t>evidente </a:t>
            </a:r>
            <a:r>
              <a:rPr lang="de-DE" sz="2200" dirty="0"/>
              <a:t>-&gt; </a:t>
            </a:r>
            <a:r>
              <a:rPr lang="de-DE" sz="2200" dirty="0" err="1"/>
              <a:t>risposta </a:t>
            </a:r>
            <a:r>
              <a:rPr lang="de-DE" sz="2200" dirty="0" err="1"/>
              <a:t>poco chiara </a:t>
            </a:r>
            <a:r>
              <a:rPr lang="de-DE" sz="2200" dirty="0"/>
              <a:t>(</a:t>
            </a:r>
            <a:r>
              <a:rPr lang="de-DE" sz="2200" dirty="0" err="1"/>
              <a:t>esplosione </a:t>
            </a:r>
            <a:r>
              <a:rPr lang="de-DE" sz="2200" dirty="0" err="1"/>
              <a:t>del </a:t>
            </a:r>
            <a:r>
              <a:rPr lang="de-DE" sz="2200" dirty="0"/>
              <a:t>serbatoio di ossigeno nell'Apollo 13)</a:t>
            </a:r>
          </a:p>
          <a:p>
            <a:endParaRPr lang="de-DE" sz="2200" dirty="0"/>
          </a:p>
          <a:p>
            <a:r>
              <a:rPr lang="de-DE" sz="2200" dirty="0"/>
              <a:t>LE SITUAZIONI PIÙ PERICOLOSE SI VERIFICANO QUANDO LA </a:t>
            </a:r>
            <a:r>
              <a:rPr lang="de-DE" sz="2200" dirty="0">
                <a:solidFill>
                  <a:srgbClr val="FF0000"/>
                </a:solidFill>
              </a:rPr>
              <a:t>MINACCIA È AMBIGUA</a:t>
            </a:r>
            <a:r>
              <a:rPr lang="de-DE" sz="2200" dirty="0"/>
              <a:t>. QUESTO PORTA I MANAGER A IGNORARE O A SOTTOVALUTARE IL RISCHIO E AD ADOTTARE UN APPROCCIO DI ATTESA. UN APPROCCIO DI QUESTO TIPO PUÒ ESSERE CATASTROFICO.</a:t>
            </a:r>
          </a:p>
        </p:txBody>
      </p:sp>
      <p:pic>
        <p:nvPicPr>
          <p:cNvPr id="2050" name="Picture 2" descr="Houston we have a problem&amp;quot; - 50 years ago today a liquid oxygen tank  exploded on the Apollo 13 spacecraft triggering an abort.:  KerbalSpaceProgram">
            <a:extLst>
              <a:ext uri="{FF2B5EF4-FFF2-40B4-BE49-F238E27FC236}">
                <a16:creationId xmlns:a16="http://schemas.microsoft.com/office/drawing/2014/main" id="{C2B7324B-B208-4ACB-A3C7-1E0B8E2CE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322" y="4468717"/>
            <a:ext cx="2356557"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Caused the California Earthquake? Faults Explained">
            <a:extLst>
              <a:ext uri="{FF2B5EF4-FFF2-40B4-BE49-F238E27FC236}">
                <a16:creationId xmlns:a16="http://schemas.microsoft.com/office/drawing/2014/main" id="{EA05B503-21B1-4BDC-A200-A9A337A0E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7468" y="4392613"/>
            <a:ext cx="1037701" cy="157293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A23A3A81-73A1-484D-BBF8-B0C98A20D669}"/>
              </a:ext>
            </a:extLst>
          </p:cNvPr>
          <p:cNvPicPr>
            <a:picLocks noChangeAspect="1"/>
          </p:cNvPicPr>
          <p:nvPr/>
        </p:nvPicPr>
        <p:blipFill>
          <a:blip r:embed="rId5"/>
          <a:stretch>
            <a:fillRect/>
          </a:stretch>
        </p:blipFill>
        <p:spPr>
          <a:xfrm>
            <a:off x="1151978" y="4392613"/>
            <a:ext cx="3538537" cy="2100262"/>
          </a:xfrm>
          <a:prstGeom prst="rect">
            <a:avLst/>
          </a:prstGeom>
        </p:spPr>
      </p:pic>
      <p:sp>
        <p:nvSpPr>
          <p:cNvPr id="5" name="Textfeld 4">
            <a:extLst>
              <a:ext uri="{FF2B5EF4-FFF2-40B4-BE49-F238E27FC236}">
                <a16:creationId xmlns:a16="http://schemas.microsoft.com/office/drawing/2014/main" id="{F9BEDF97-2EE4-4B75-AD36-72E33027185B}"/>
              </a:ext>
            </a:extLst>
          </p:cNvPr>
          <p:cNvSpPr txBox="1"/>
          <p:nvPr/>
        </p:nvSpPr>
        <p:spPr>
          <a:xfrm>
            <a:off x="4690515" y="6123543"/>
            <a:ext cx="6183542" cy="369332"/>
          </a:xfrm>
          <a:prstGeom prst="rect">
            <a:avLst/>
          </a:prstGeom>
          <a:noFill/>
        </p:spPr>
        <p:txBody>
          <a:bodyPr wrap="square" rtlCol="0">
            <a:spAutoFit/>
          </a:bodyPr>
          <a:lstStyle/>
          <a:p>
            <a:r>
              <a:rPr lang="de-DE" dirty="0" err="1"/>
              <a:t>Nel </a:t>
            </a:r>
            <a:r>
              <a:rPr lang="de-DE" dirty="0" err="1"/>
              <a:t>contesto </a:t>
            </a:r>
            <a:r>
              <a:rPr lang="de-DE" dirty="0" err="1"/>
              <a:t>dell</a:t>
            </a:r>
            <a:r>
              <a:rPr lang="de-DE" dirty="0" err="1"/>
              <a:t>'interazione</a:t>
            </a:r>
            <a:r>
              <a:rPr lang="de-DE" dirty="0"/>
              <a:t> sociale</a:t>
            </a:r>
            <a:r>
              <a:rPr lang="de-DE" dirty="0"/>
              <a:t>, </a:t>
            </a:r>
            <a:r>
              <a:rPr lang="de-DE" dirty="0" err="1"/>
              <a:t>è necessaria </a:t>
            </a:r>
            <a:r>
              <a:rPr lang="de-DE" dirty="0" err="1"/>
              <a:t>la cognizione</a:t>
            </a:r>
            <a:r>
              <a:rPr lang="de-DE" dirty="0"/>
              <a:t> sociale</a:t>
            </a:r>
            <a:r>
              <a:rPr lang="de-DE" dirty="0"/>
              <a:t>...</a:t>
            </a:r>
          </a:p>
        </p:txBody>
      </p:sp>
    </p:spTree>
    <p:extLst>
      <p:ext uri="{BB962C8B-B14F-4D97-AF65-F5344CB8AC3E}">
        <p14:creationId xmlns:p14="http://schemas.microsoft.com/office/powerpoint/2010/main" val="1188083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4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CA9E5-9F11-4EFA-AE1D-0B512B5E8687}"/>
              </a:ext>
            </a:extLst>
          </p:cNvPr>
          <p:cNvSpPr>
            <a:spLocks noGrp="1"/>
          </p:cNvSpPr>
          <p:nvPr>
            <p:ph type="title"/>
          </p:nvPr>
        </p:nvSpPr>
        <p:spPr/>
        <p:txBody>
          <a:bodyPr>
            <a:noAutofit/>
          </a:bodyPr>
          <a:lstStyle/>
          <a:p>
            <a:r>
              <a:rPr lang="de-DE" sz="4800" dirty="0"/>
              <a:t>Neuroergonomia/Progettazione </a:t>
            </a:r>
            <a:r>
              <a:rPr lang="de-DE" sz="4800" dirty="0" err="1"/>
              <a:t>basata su SA</a:t>
            </a:r>
          </a:p>
        </p:txBody>
      </p:sp>
      <p:sp>
        <p:nvSpPr>
          <p:cNvPr id="8" name="Content Placeholder 7">
            <a:extLst>
              <a:ext uri="{FF2B5EF4-FFF2-40B4-BE49-F238E27FC236}">
                <a16:creationId xmlns:a16="http://schemas.microsoft.com/office/drawing/2014/main" id="{F0DD93E9-D165-3782-A9CA-636FE660413C}"/>
              </a:ext>
            </a:extLst>
          </p:cNvPr>
          <p:cNvSpPr>
            <a:spLocks noGrp="1"/>
          </p:cNvSpPr>
          <p:nvPr>
            <p:ph idx="1"/>
          </p:nvPr>
        </p:nvSpPr>
        <p:spPr/>
        <p:txBody>
          <a:bodyPr/>
          <a:lstStyle/>
          <a:p>
            <a:endParaRPr lang="en-GB"/>
          </a:p>
        </p:txBody>
      </p:sp>
      <p:pic>
        <p:nvPicPr>
          <p:cNvPr id="5" name="Grafik 4">
            <a:extLst>
              <a:ext uri="{FF2B5EF4-FFF2-40B4-BE49-F238E27FC236}">
                <a16:creationId xmlns:a16="http://schemas.microsoft.com/office/drawing/2014/main" id="{D0D6FFCA-382C-D199-A24A-1E99C445BBC6}"/>
              </a:ext>
            </a:extLst>
          </p:cNvPr>
          <p:cNvPicPr>
            <a:picLocks noChangeAspect="1"/>
          </p:cNvPicPr>
          <p:nvPr/>
        </p:nvPicPr>
        <p:blipFill>
          <a:blip r:embed="rId2"/>
          <a:stretch>
            <a:fillRect/>
          </a:stretch>
        </p:blipFill>
        <p:spPr>
          <a:xfrm>
            <a:off x="1150079" y="1647782"/>
            <a:ext cx="4851493" cy="5055623"/>
          </a:xfrm>
          <a:prstGeom prst="rect">
            <a:avLst/>
          </a:prstGeom>
        </p:spPr>
      </p:pic>
      <p:pic>
        <p:nvPicPr>
          <p:cNvPr id="7" name="Grafik 6">
            <a:extLst>
              <a:ext uri="{FF2B5EF4-FFF2-40B4-BE49-F238E27FC236}">
                <a16:creationId xmlns:a16="http://schemas.microsoft.com/office/drawing/2014/main" id="{5AB4E707-FCEF-77B3-BBAB-1D8DDBF4F6BA}"/>
              </a:ext>
            </a:extLst>
          </p:cNvPr>
          <p:cNvPicPr>
            <a:picLocks noChangeAspect="1"/>
          </p:cNvPicPr>
          <p:nvPr/>
        </p:nvPicPr>
        <p:blipFill>
          <a:blip r:embed="rId3"/>
          <a:stretch>
            <a:fillRect/>
          </a:stretch>
        </p:blipFill>
        <p:spPr>
          <a:xfrm>
            <a:off x="5551054" y="1256448"/>
            <a:ext cx="6310115" cy="5236427"/>
          </a:xfrm>
          <a:prstGeom prst="rect">
            <a:avLst/>
          </a:prstGeom>
        </p:spPr>
      </p:pic>
    </p:spTree>
    <p:extLst>
      <p:ext uri="{BB962C8B-B14F-4D97-AF65-F5344CB8AC3E}">
        <p14:creationId xmlns:p14="http://schemas.microsoft.com/office/powerpoint/2010/main" val="360185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4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1E559B-A078-46E4-9F85-70D65A673A5A}"/>
              </a:ext>
            </a:extLst>
          </p:cNvPr>
          <p:cNvSpPr>
            <a:spLocks noGrp="1"/>
          </p:cNvSpPr>
          <p:nvPr>
            <p:ph type="title"/>
          </p:nvPr>
        </p:nvSpPr>
        <p:spPr/>
        <p:txBody>
          <a:bodyPr>
            <a:normAutofit fontScale="90000"/>
          </a:bodyPr>
          <a:lstStyle/>
          <a:p>
            <a:r>
              <a:rPr lang="de-DE" dirty="0"/>
              <a:t>Singolo individuo: </a:t>
            </a:r>
            <a:r>
              <a:rPr lang="de-DE" dirty="0" err="1"/>
              <a:t>effetto</a:t>
            </a:r>
            <a:r>
              <a:rPr lang="de-DE" dirty="0"/>
              <a:t> Dunning-Kruger</a:t>
            </a:r>
            <a:endParaRPr lang="nb-NO" dirty="0"/>
          </a:p>
        </p:txBody>
      </p:sp>
      <p:sp>
        <p:nvSpPr>
          <p:cNvPr id="9" name="Content Placeholder 8">
            <a:extLst>
              <a:ext uri="{FF2B5EF4-FFF2-40B4-BE49-F238E27FC236}">
                <a16:creationId xmlns:a16="http://schemas.microsoft.com/office/drawing/2014/main" id="{9B61E578-F8E3-C7A7-412B-00CEA75BE658}"/>
              </a:ext>
            </a:extLst>
          </p:cNvPr>
          <p:cNvSpPr>
            <a:spLocks noGrp="1"/>
          </p:cNvSpPr>
          <p:nvPr>
            <p:ph idx="1"/>
          </p:nvPr>
        </p:nvSpPr>
        <p:spPr/>
        <p:txBody>
          <a:bodyPr/>
          <a:lstStyle/>
          <a:p>
            <a:endParaRPr lang="en-GB" dirty="0"/>
          </a:p>
        </p:txBody>
      </p:sp>
      <p:pic>
        <p:nvPicPr>
          <p:cNvPr id="4" name="Plassholder for innhold 4">
            <a:extLst>
              <a:ext uri="{FF2B5EF4-FFF2-40B4-BE49-F238E27FC236}">
                <a16:creationId xmlns:a16="http://schemas.microsoft.com/office/drawing/2014/main" id="{BFAF3E18-8743-4E1C-B8DC-84FDC9C588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2021" y="1825625"/>
            <a:ext cx="8367957" cy="4351338"/>
          </a:xfrm>
          <a:prstGeom prst="rect">
            <a:avLst/>
          </a:prstGeom>
        </p:spPr>
      </p:pic>
      <p:sp>
        <p:nvSpPr>
          <p:cNvPr id="3" name="Rektangel 2">
            <a:extLst>
              <a:ext uri="{FF2B5EF4-FFF2-40B4-BE49-F238E27FC236}">
                <a16:creationId xmlns:a16="http://schemas.microsoft.com/office/drawing/2014/main" id="{88328B48-A692-4D88-AD5C-062AA3DD6904}"/>
              </a:ext>
            </a:extLst>
          </p:cNvPr>
          <p:cNvSpPr/>
          <p:nvPr/>
        </p:nvSpPr>
        <p:spPr>
          <a:xfrm>
            <a:off x="280415" y="6338986"/>
            <a:ext cx="11631168" cy="307777"/>
          </a:xfrm>
          <a:prstGeom prst="rect">
            <a:avLst/>
          </a:prstGeom>
        </p:spPr>
        <p:txBody>
          <a:bodyPr wrap="square">
            <a:spAutoFit/>
          </a:bodyPr>
          <a:lstStyle/>
          <a:p>
            <a:r>
              <a:rPr lang="nb-NO" sz="1400" dirty="0">
                <a:hlinkClick r:id="rId10"/>
              </a:rPr>
              <a:t>https://www.sw-engineering-candies.com/blog-1/how-good-i-really-am-as-developer--the-dunning-kruger-effect-in-software-engineering</a:t>
            </a:r>
            <a:endParaRPr lang="nb-NO" sz="1400" dirty="0"/>
          </a:p>
        </p:txBody>
      </p:sp>
      <p:pic>
        <p:nvPicPr>
          <p:cNvPr id="5" name="tmp8770">
            <a:hlinkClick r:id="" action="ppaction://media"/>
            <a:extLst>
              <a:ext uri="{FF2B5EF4-FFF2-40B4-BE49-F238E27FC236}">
                <a16:creationId xmlns:a16="http://schemas.microsoft.com/office/drawing/2014/main" id="{2791156B-9D8B-4D25-9901-D6FF6AD00C54}"/>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7.5714"/>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39927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2255D4-1655-796F-60ED-9D8B5776C758}"/>
              </a:ext>
            </a:extLst>
          </p:cNvPr>
          <p:cNvSpPr>
            <a:spLocks noGrp="1"/>
          </p:cNvSpPr>
          <p:nvPr>
            <p:ph type="ctrTitle"/>
          </p:nvPr>
        </p:nvSpPr>
        <p:spPr/>
        <p:txBody>
          <a:bodyPr/>
          <a:lstStyle/>
          <a:p>
            <a:endParaRPr lang="en-GB"/>
          </a:p>
        </p:txBody>
      </p:sp>
      <p:sp>
        <p:nvSpPr>
          <p:cNvPr id="7" name="Subtitle 6">
            <a:extLst>
              <a:ext uri="{FF2B5EF4-FFF2-40B4-BE49-F238E27FC236}">
                <a16:creationId xmlns:a16="http://schemas.microsoft.com/office/drawing/2014/main" id="{E36FFA1A-065F-BACA-604E-FF8A5EC7B846}"/>
              </a:ext>
            </a:extLst>
          </p:cNvPr>
          <p:cNvSpPr>
            <a:spLocks noGrp="1"/>
          </p:cNvSpPr>
          <p:nvPr>
            <p:ph type="subTitle" idx="1"/>
          </p:nvPr>
        </p:nvSpPr>
        <p:spPr/>
        <p:txBody>
          <a:bodyPr/>
          <a:lstStyle/>
          <a:p>
            <a:endParaRPr lang="en-GB"/>
          </a:p>
        </p:txBody>
      </p:sp>
      <p:sp>
        <p:nvSpPr>
          <p:cNvPr id="8" name="Picture Placeholder 7">
            <a:extLst>
              <a:ext uri="{FF2B5EF4-FFF2-40B4-BE49-F238E27FC236}">
                <a16:creationId xmlns:a16="http://schemas.microsoft.com/office/drawing/2014/main" id="{5B30B785-ADE9-3E51-EFCB-6F243F5ED1F4}"/>
              </a:ext>
            </a:extLst>
          </p:cNvPr>
          <p:cNvSpPr>
            <a:spLocks noGrp="1"/>
          </p:cNvSpPr>
          <p:nvPr>
            <p:ph type="pic" sz="quarter" idx="11"/>
          </p:nvPr>
        </p:nvSpPr>
        <p:spPr/>
        <p:txBody>
          <a:bodyPr/>
          <a:lstStyle/>
          <a:p>
            <a:endParaRPr lang="en-GB"/>
          </a:p>
        </p:txBody>
      </p:sp>
      <p:sp>
        <p:nvSpPr>
          <p:cNvPr id="9" name="Text Placeholder 8">
            <a:extLst>
              <a:ext uri="{FF2B5EF4-FFF2-40B4-BE49-F238E27FC236}">
                <a16:creationId xmlns:a16="http://schemas.microsoft.com/office/drawing/2014/main" id="{9F4C7BB1-D870-65A6-600D-2C7680BC3C72}"/>
              </a:ext>
            </a:extLst>
          </p:cNvPr>
          <p:cNvSpPr>
            <a:spLocks noGrp="1"/>
          </p:cNvSpPr>
          <p:nvPr>
            <p:ph type="body" sz="quarter" idx="12"/>
          </p:nvPr>
        </p:nvSpPr>
        <p:spPr/>
        <p:txBody>
          <a:bodyPr/>
          <a:lstStyle/>
          <a:p>
            <a:endParaRPr lang="en-GB"/>
          </a:p>
        </p:txBody>
      </p:sp>
      <p:sp>
        <p:nvSpPr>
          <p:cNvPr id="5" name="Rectangle: Rounded Corners 4">
            <a:extLst>
              <a:ext uri="{FF2B5EF4-FFF2-40B4-BE49-F238E27FC236}">
                <a16:creationId xmlns:a16="http://schemas.microsoft.com/office/drawing/2014/main" id="{A806A441-77DA-2482-1F88-BA9B3294FA89}"/>
              </a:ext>
            </a:extLst>
          </p:cNvPr>
          <p:cNvSpPr/>
          <p:nvPr/>
        </p:nvSpPr>
        <p:spPr>
          <a:xfrm>
            <a:off x="4840146" y="2890777"/>
            <a:ext cx="2511707" cy="1076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white"/>
                </a:solidFill>
                <a:effectLst/>
                <a:uLnTx/>
                <a:uFillTx/>
                <a:latin typeface="Aptos" panose="02110004020202020204"/>
                <a:ea typeface="+mn-ea"/>
                <a:cs typeface="+mn-cs"/>
              </a:rPr>
              <a:t>Che </a:t>
            </a:r>
            <a:r>
              <a:rPr kumimoji="0" lang="nb-NO" sz="1800" b="0" i="0" u="none" strike="noStrike" kern="1200" cap="none" spc="0" normalizeH="0" baseline="0" noProof="0" dirty="0">
                <a:ln>
                  <a:noFill/>
                </a:ln>
                <a:solidFill>
                  <a:prstClr val="white"/>
                </a:solidFill>
                <a:effectLst/>
                <a:uLnTx/>
                <a:uFillTx/>
                <a:latin typeface="Aptos" panose="02110004020202020204"/>
                <a:ea typeface="+mn-ea"/>
                <a:cs typeface="+mn-cs"/>
              </a:rPr>
              <a:t>cos'è il </a:t>
            </a:r>
            <a:r>
              <a:rPr kumimoji="0" lang="nb-NO" sz="1800" b="0" i="0" u="none" strike="noStrike" kern="1200" cap="none" spc="0" normalizeH="0" baseline="0" noProof="0" dirty="0" err="1">
                <a:ln>
                  <a:noFill/>
                </a:ln>
                <a:solidFill>
                  <a:prstClr val="white"/>
                </a:solidFill>
                <a:effectLst/>
                <a:uLnTx/>
                <a:uFillTx/>
                <a:latin typeface="Aptos" panose="02110004020202020204"/>
                <a:ea typeface="+mn-ea"/>
                <a:cs typeface="+mn-cs"/>
              </a:rPr>
              <a:t>dominio </a:t>
            </a:r>
            <a:r>
              <a:rPr kumimoji="0" lang="nb-NO" sz="1800" b="0" i="0" u="none" strike="noStrike" kern="1200" cap="none" spc="0" normalizeH="0" baseline="0" noProof="0" dirty="0" err="1">
                <a:ln>
                  <a:noFill/>
                </a:ln>
                <a:solidFill>
                  <a:prstClr val="white"/>
                </a:solidFill>
                <a:effectLst/>
                <a:uLnTx/>
                <a:uFillTx/>
                <a:latin typeface="Aptos" panose="02110004020202020204"/>
                <a:ea typeface="+mn-ea"/>
                <a:cs typeface="+mn-cs"/>
              </a:rPr>
              <a:t>della sicurezza informatica</a:t>
            </a:r>
            <a:r>
              <a:rPr kumimoji="0" lang="nb-NO" sz="1800" b="0" i="0" u="none" strike="noStrike" kern="1200" cap="none" spc="0" normalizeH="0" baseline="0" noProof="0" dirty="0">
                <a:ln>
                  <a:noFill/>
                </a:ln>
                <a:solidFill>
                  <a:prstClr val="white"/>
                </a:solidFill>
                <a:effectLst/>
                <a:uLnTx/>
                <a:uFillTx/>
                <a:latin typeface="Aptos" panose="02110004020202020204"/>
                <a:ea typeface="+mn-ea"/>
                <a:cs typeface="+mn-cs"/>
              </a:rPr>
              <a:t>?</a:t>
            </a:r>
          </a:p>
        </p:txBody>
      </p:sp>
      <p:pic>
        <p:nvPicPr>
          <p:cNvPr id="4" name="Picture 3">
            <a:extLst>
              <a:ext uri="{FF2B5EF4-FFF2-40B4-BE49-F238E27FC236}">
                <a16:creationId xmlns:a16="http://schemas.microsoft.com/office/drawing/2014/main" id="{7D895076-926E-5356-5E46-B06A24FA0D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661" y="0"/>
            <a:ext cx="11930675" cy="6858000"/>
          </a:xfrm>
          <a:prstGeom prst="rect">
            <a:avLst/>
          </a:prstGeom>
        </p:spPr>
      </p:pic>
    </p:spTree>
    <p:extLst>
      <p:ext uri="{BB962C8B-B14F-4D97-AF65-F5344CB8AC3E}">
        <p14:creationId xmlns:p14="http://schemas.microsoft.com/office/powerpoint/2010/main" val="4257761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C0016-C04C-41DF-981F-5D5996183469}"/>
              </a:ext>
            </a:extLst>
          </p:cNvPr>
          <p:cNvSpPr>
            <a:spLocks noGrp="1"/>
          </p:cNvSpPr>
          <p:nvPr>
            <p:ph type="title"/>
          </p:nvPr>
        </p:nvSpPr>
        <p:spPr>
          <a:xfrm>
            <a:off x="1097280" y="286603"/>
            <a:ext cx="10058400" cy="1450757"/>
          </a:xfrm>
        </p:spPr>
        <p:txBody>
          <a:bodyPr anchor="b">
            <a:normAutofit/>
          </a:bodyPr>
          <a:lstStyle/>
          <a:p>
            <a:r>
              <a:rPr lang="de-DE" dirty="0"/>
              <a:t>Definizione</a:t>
            </a:r>
          </a:p>
        </p:txBody>
      </p:sp>
      <p:pic>
        <p:nvPicPr>
          <p:cNvPr id="1026" name="Picture 2" descr="Introducing the Insider Attack Matrix - G Research">
            <a:extLst>
              <a:ext uri="{FF2B5EF4-FFF2-40B4-BE49-F238E27FC236}">
                <a16:creationId xmlns:a16="http://schemas.microsoft.com/office/drawing/2014/main" id="{F89AA46A-209E-4DD0-A9C1-8E3351812C4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 y="3217006"/>
            <a:ext cx="5384800" cy="1292352"/>
          </a:xfrm>
          <a:prstGeom prst="rect">
            <a:avLst/>
          </a:prstGeom>
          <a:solidFill>
            <a:srgbClr val="FFFFFF"/>
          </a:solidFill>
        </p:spPr>
      </p:pic>
      <p:sp>
        <p:nvSpPr>
          <p:cNvPr id="3" name="Inhaltsplatzhalter 2">
            <a:extLst>
              <a:ext uri="{FF2B5EF4-FFF2-40B4-BE49-F238E27FC236}">
                <a16:creationId xmlns:a16="http://schemas.microsoft.com/office/drawing/2014/main" id="{C9F498FD-84F7-4BF2-A24F-EAAD3C06C1E9}"/>
              </a:ext>
            </a:extLst>
          </p:cNvPr>
          <p:cNvSpPr>
            <a:spLocks noGrp="1"/>
          </p:cNvSpPr>
          <p:nvPr>
            <p:ph sz="half" idx="2"/>
          </p:nvPr>
        </p:nvSpPr>
        <p:spPr>
          <a:xfrm>
            <a:off x="6197600" y="1600201"/>
            <a:ext cx="5384800" cy="4525963"/>
          </a:xfrm>
        </p:spPr>
        <p:txBody>
          <a:bodyPr>
            <a:normAutofit/>
          </a:bodyPr>
          <a:lstStyle/>
          <a:p>
            <a:pPr>
              <a:lnSpc>
                <a:spcPct val="90000"/>
              </a:lnSpc>
            </a:pPr>
            <a:r>
              <a:rPr lang="en-US" sz="3200"/>
              <a:t>Una minaccia interna è causata da un individuo che ha o ha avuto accesso autorizzato alle risorse di un'organizzazione e che agisce in modo doloso o involontario, in modo tale da poter </a:t>
            </a:r>
            <a:r>
              <a:rPr lang="de-DE" sz="3200" err="1"/>
              <a:t>influire</a:t>
            </a:r>
            <a:r>
              <a:rPr lang="en-US" sz="3200"/>
              <a:t> negativamente </a:t>
            </a:r>
            <a:r>
              <a:rPr lang="de-DE" sz="3200" err="1"/>
              <a:t>sull'organizzazione</a:t>
            </a:r>
            <a:r>
              <a:rPr lang="de-DE" sz="3200"/>
              <a:t>. (Costa, 2017)</a:t>
            </a:r>
          </a:p>
        </p:txBody>
      </p:sp>
      <p:sp>
        <p:nvSpPr>
          <p:cNvPr id="1031" name="Footer Placeholder 4">
            <a:extLst>
              <a:ext uri="{FF2B5EF4-FFF2-40B4-BE49-F238E27FC236}">
                <a16:creationId xmlns:a16="http://schemas.microsoft.com/office/drawing/2014/main" id="{92488F52-75B8-DF0D-4468-97EEB5E478D1}"/>
              </a:ext>
            </a:extLst>
          </p:cNvPr>
          <p:cNvSpPr>
            <a:spLocks noGrp="1"/>
          </p:cNvSpPr>
          <p:nvPr>
            <p:ph type="ftr" sz="quarter" idx="11"/>
          </p:nvPr>
        </p:nvSpPr>
        <p:spPr>
          <a:xfrm>
            <a:off x="643051" y="6221324"/>
            <a:ext cx="6818262" cy="365125"/>
          </a:xfrm>
        </p:spPr>
        <p:txBody>
          <a:bodyPr/>
          <a:lstStyle/>
          <a:p>
            <a:endParaRPr lang="en-US"/>
          </a:p>
        </p:txBody>
      </p:sp>
      <p:sp>
        <p:nvSpPr>
          <p:cNvPr id="1033" name="Slide Number Placeholder 5">
            <a:extLst>
              <a:ext uri="{FF2B5EF4-FFF2-40B4-BE49-F238E27FC236}">
                <a16:creationId xmlns:a16="http://schemas.microsoft.com/office/drawing/2014/main" id="{7D74DAE5-C0F6-1688-3407-65B9B054C3AF}"/>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t>50</a:t>
            </a:fld>
            <a:endParaRPr lang="en-US"/>
          </a:p>
        </p:txBody>
      </p:sp>
    </p:spTree>
    <p:extLst>
      <p:ext uri="{BB962C8B-B14F-4D97-AF65-F5344CB8AC3E}">
        <p14:creationId xmlns:p14="http://schemas.microsoft.com/office/powerpoint/2010/main" val="2709058035"/>
      </p:ext>
    </p:extLst>
  </p:cSld>
  <p:clrMapOvr>
    <a:masterClrMapping/>
  </p:clrMapOvr>
</p:sld>
</file>

<file path=ppt/slides/slide5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EB08548-1CA1-DCA0-D122-4A1EFBA809AA}"/>
              </a:ext>
            </a:extLst>
          </p:cNvPr>
          <p:cNvPicPr>
            <a:picLocks noChangeAspect="1"/>
          </p:cNvPicPr>
          <p:nvPr/>
        </p:nvPicPr>
        <p:blipFill>
          <a:blip r:embed="rId2"/>
          <a:stretch>
            <a:fillRect/>
          </a:stretch>
        </p:blipFill>
        <p:spPr>
          <a:xfrm>
            <a:off x="2598592" y="618733"/>
            <a:ext cx="7563906" cy="5620534"/>
          </a:xfrm>
          <a:prstGeom prst="rect">
            <a:avLst/>
          </a:prstGeom>
        </p:spPr>
      </p:pic>
      <p:sp>
        <p:nvSpPr>
          <p:cNvPr id="2" name="Title 1">
            <a:extLst>
              <a:ext uri="{FF2B5EF4-FFF2-40B4-BE49-F238E27FC236}">
                <a16:creationId xmlns:a16="http://schemas.microsoft.com/office/drawing/2014/main" id="{1AA859AA-B573-3AB9-4FDE-7BD979F47C5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5A3535D-B58F-C4CB-141B-4C10002B9DE3}"/>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C5598171-07B2-D9E0-A287-5A94992C96AF}"/>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489027137"/>
      </p:ext>
    </p:extLst>
  </p:cSld>
  <p:clrMapOvr>
    <a:masterClrMapping/>
  </p:clrMapOvr>
</p:sld>
</file>

<file path=ppt/slides/slide5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6.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6B901E58-CF01-B978-362B-B7918B12BF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358" y="1828800"/>
            <a:ext cx="8096250" cy="3200400"/>
          </a:xfrm>
          <a:prstGeom prst="rect">
            <a:avLst/>
          </a:prstGeom>
        </p:spPr>
      </p:pic>
      <p:pic>
        <p:nvPicPr>
          <p:cNvPr id="2" name="Bilde 2" descr="Diagram&#10;&#10;Description automatically generated">
            <a:extLst>
              <a:ext uri="{FF2B5EF4-FFF2-40B4-BE49-F238E27FC236}">
                <a16:creationId xmlns:a16="http://schemas.microsoft.com/office/drawing/2014/main" id="{093CFEB8-BB53-F751-2417-3631C659AD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6985" y="874014"/>
            <a:ext cx="3197657" cy="4919472"/>
          </a:xfrm>
          <a:prstGeom prst="rect">
            <a:avLst/>
          </a:prstGeom>
          <a:ln w="12700">
            <a:noFill/>
          </a:ln>
        </p:spPr>
      </p:pic>
      <p:sp>
        <p:nvSpPr>
          <p:cNvPr id="10" name="Title 9">
            <a:extLst>
              <a:ext uri="{FF2B5EF4-FFF2-40B4-BE49-F238E27FC236}">
                <a16:creationId xmlns:a16="http://schemas.microsoft.com/office/drawing/2014/main" id="{BAA2DBC7-8A59-B130-9BD2-1F81A6A4D20E}"/>
              </a:ext>
            </a:extLst>
          </p:cNvPr>
          <p:cNvSpPr>
            <a:spLocks noGrp="1"/>
          </p:cNvSpPr>
          <p:nvPr>
            <p:ph type="ctrTitle"/>
          </p:nvPr>
        </p:nvSpPr>
        <p:spPr>
          <a:xfrm>
            <a:off x="147358" y="180359"/>
            <a:ext cx="4786877" cy="1518315"/>
          </a:xfrm>
        </p:spPr>
        <p:txBody>
          <a:bodyPr/>
          <a:lstStyle/>
          <a:p>
            <a:r>
              <a:rPr lang="nb-NO" dirty="0"/>
              <a:t>Competenze </a:t>
            </a:r>
            <a:r>
              <a:rPr lang="nb-NO" dirty="0" err="1"/>
              <a:t>richieste</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err="1"/>
              <a:t>Paradigma </a:t>
            </a:r>
            <a:r>
              <a:rPr lang="nb-NO" dirty="0" err="1"/>
              <a:t>dell'interazione</a:t>
            </a:r>
            <a:endParaRPr lang="nb-NO" dirty="0"/>
          </a:p>
        </p:txBody>
      </p:sp>
      <p:sp>
        <p:nvSpPr>
          <p:cNvPr id="3" name="Plassholder for innhold 2"/>
          <p:cNvSpPr>
            <a:spLocks noGrp="1"/>
          </p:cNvSpPr>
          <p:nvPr>
            <p:ph type="subTitle" idx="1"/>
          </p:nvPr>
        </p:nvSpPr>
        <p:spPr>
          <a:xfrm>
            <a:off x="6605708" y="2431477"/>
            <a:ext cx="4786877" cy="3594419"/>
          </a:xfrm>
        </p:spPr>
        <p:txBody>
          <a:bodyPr>
            <a:normAutofit fontScale="77500" lnSpcReduction="20000"/>
          </a:bodyPr>
          <a:lstStyle/>
          <a:p>
            <a:pPr marL="0" indent="0">
              <a:buNone/>
            </a:pPr>
            <a:r>
              <a:rPr lang="nb-NO" sz="2000" dirty="0"/>
              <a:t>Le altre persone diventano la situazione di una persona </a:t>
            </a:r>
          </a:p>
          <a:p>
            <a:pPr marL="0" indent="0" algn="ctr">
              <a:buNone/>
            </a:pPr>
            <a:r>
              <a:rPr lang="nb-NO" sz="9600" dirty="0"/>
              <a:t>B= f(P x S)</a:t>
            </a:r>
          </a:p>
          <a:p>
            <a:pPr marL="0" indent="0">
              <a:buNone/>
            </a:pPr>
            <a:endParaRPr lang="nb-NO" sz="4300" dirty="0"/>
          </a:p>
          <a:p>
            <a:pPr marL="0" indent="0">
              <a:buNone/>
            </a:pPr>
            <a:r>
              <a:rPr lang="nb-NO" sz="4300" dirty="0"/>
              <a:t>Quadro complesso:</a:t>
            </a:r>
          </a:p>
          <a:p>
            <a:pPr marL="0" indent="0" algn="ctr">
              <a:buNone/>
            </a:pPr>
            <a:endParaRPr lang="nb-NO" sz="3100" dirty="0"/>
          </a:p>
          <a:p>
            <a:pPr marL="0" indent="0" algn="ctr">
              <a:buNone/>
            </a:pPr>
            <a:r>
              <a:rPr lang="nb-NO" sz="3100" dirty="0"/>
              <a:t>Comportamento = f</a:t>
            </a:r>
            <a:r>
              <a:rPr lang="nb-NO" sz="3100" baseline="-25000" dirty="0"/>
              <a:t>c</a:t>
            </a:r>
            <a:r>
              <a:rPr lang="nb-NO" sz="3100" dirty="0"/>
              <a:t> [</a:t>
            </a:r>
            <a:r>
              <a:rPr lang="nb-NO" sz="3100" dirty="0"/>
              <a:t>P</a:t>
            </a:r>
            <a:r>
              <a:rPr lang="nb-NO" sz="3100" baseline="-25000" dirty="0"/>
              <a:t>c</a:t>
            </a:r>
            <a:r>
              <a:rPr lang="nb-NO" sz="3100" dirty="0"/>
              <a:t> *f</a:t>
            </a:r>
            <a:r>
              <a:rPr lang="nb-NO" sz="3100" baseline="-25000" dirty="0"/>
              <a:t>o</a:t>
            </a:r>
            <a:r>
              <a:rPr lang="nb-NO" sz="3100" dirty="0"/>
              <a:t> (S</a:t>
            </a:r>
            <a:r>
              <a:rPr lang="nb-NO" sz="3100" dirty="0"/>
              <a:t>*P</a:t>
            </a:r>
            <a:r>
              <a:rPr lang="nb-NO" sz="3100" baseline="-25000" dirty="0"/>
              <a:t>o</a:t>
            </a:r>
            <a:r>
              <a:rPr lang="nb-NO" sz="3100" dirty="0"/>
              <a:t> )]*f</a:t>
            </a:r>
            <a:r>
              <a:rPr lang="nb-NO" sz="3100" baseline="-25000" dirty="0"/>
              <a:t>o</a:t>
            </a:r>
            <a:r>
              <a:rPr lang="nb-NO" sz="3100" dirty="0"/>
              <a:t> [</a:t>
            </a:r>
            <a:r>
              <a:rPr lang="nb-NO" sz="3100" dirty="0"/>
              <a:t>P</a:t>
            </a:r>
            <a:r>
              <a:rPr lang="nb-NO" sz="3100" baseline="-25000" dirty="0"/>
              <a:t>o</a:t>
            </a:r>
            <a:r>
              <a:rPr lang="nb-NO" sz="3100" dirty="0"/>
              <a:t> *f</a:t>
            </a:r>
            <a:r>
              <a:rPr lang="nb-NO" sz="3100" baseline="-25000" dirty="0"/>
              <a:t>c</a:t>
            </a:r>
            <a:r>
              <a:rPr lang="nb-NO" sz="3100" dirty="0"/>
              <a:t> (</a:t>
            </a:r>
            <a:r>
              <a:rPr lang="nb-NO" sz="3100" dirty="0"/>
              <a:t>P</a:t>
            </a:r>
            <a:r>
              <a:rPr lang="nb-NO" sz="3100" baseline="-25000" dirty="0"/>
              <a:t>c</a:t>
            </a:r>
            <a:r>
              <a:rPr lang="nb-NO" sz="3100" dirty="0"/>
              <a:t> *S)]</a:t>
            </a:r>
          </a:p>
          <a:p>
            <a:pPr marL="0" indent="0" algn="ctr">
              <a:buNone/>
            </a:pPr>
            <a:endParaRPr lang="nb-NO" sz="1200" dirty="0"/>
          </a:p>
          <a:p>
            <a:pPr marL="0" indent="0" algn="ctr">
              <a:buNone/>
            </a:pPr>
            <a:endParaRPr lang="nb-NO" sz="1200" dirty="0"/>
          </a:p>
          <a:p>
            <a:pPr marL="0" indent="0" algn="ctr">
              <a:buNone/>
            </a:pPr>
            <a:endParaRPr lang="nb-NO" sz="1200" dirty="0"/>
          </a:p>
          <a:p>
            <a:pPr marL="0" indent="0" algn="ctr">
              <a:buNone/>
            </a:pPr>
            <a:endParaRPr lang="nb-NO" sz="1200" dirty="0"/>
          </a:p>
          <a:p>
            <a:pPr marL="0" indent="0" algn="ctr">
              <a:buNone/>
            </a:pPr>
            <a:r>
              <a:rPr lang="nb-NO" sz="1200" dirty="0"/>
              <a:t>C=funzionario informatico; o=altra persona</a:t>
            </a:r>
          </a:p>
          <a:p>
            <a:pPr marL="0" indent="0" algn="ctr">
              <a:buNone/>
            </a:pPr>
            <a:endParaRPr lang="nb-NO" sz="9600" dirty="0"/>
          </a:p>
        </p:txBody>
      </p:sp>
      <p:pic>
        <p:nvPicPr>
          <p:cNvPr id="6" name="Picture Placeholder 5">
            <a:extLst>
              <a:ext uri="{FF2B5EF4-FFF2-40B4-BE49-F238E27FC236}">
                <a16:creationId xmlns:a16="http://schemas.microsoft.com/office/drawing/2014/main" id="{C8DDA348-5EED-4DF5-6BAA-BC695EBFF812}"/>
              </a:ext>
            </a:extLst>
          </p:cNvPr>
          <p:cNvPicPr>
            <a:picLocks noGrp="1" noChangeAspect="1"/>
          </p:cNvPicPr>
          <p:nvPr>
            <p:ph type="pic" sz="quarter" idx="11"/>
          </p:nvPr>
        </p:nvPicPr>
        <p:blipFill>
          <a:blip r:embed="rId2"/>
          <a:srcRect l="25679" r="25679"/>
          <a:stretch>
            <a:fillRect/>
          </a:stretch>
        </p:blipFill>
        <p:spPr>
          <a:prstGeom prst="rect">
            <a:avLst/>
          </a:prstGeom>
        </p:spPr>
      </p:pic>
    </p:spTree>
    <p:extLst>
      <p:ext uri="{BB962C8B-B14F-4D97-AF65-F5344CB8AC3E}">
        <p14:creationId xmlns:p14="http://schemas.microsoft.com/office/powerpoint/2010/main" val="385519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42FE48-15AC-BBDE-AFB0-B576E8B5ADDC}"/>
              </a:ext>
            </a:extLst>
          </p:cNvPr>
          <p:cNvSpPr>
            <a:spLocks noGrp="1"/>
          </p:cNvSpPr>
          <p:nvPr>
            <p:ph type="title"/>
          </p:nvPr>
        </p:nvSpPr>
        <p:spPr/>
        <p:txBody>
          <a:bodyPr>
            <a:noAutofit/>
          </a:bodyPr>
          <a:lstStyle/>
          <a:p>
            <a:r>
              <a:rPr lang="nb-NO" sz="4000" i="1" dirty="0"/>
              <a:t>Incidenti informatici e risposte all'interno di un'organizzazione a </a:t>
            </a:r>
            <a:r>
              <a:rPr lang="en-GB" sz="4000" i="1" dirty="0"/>
              <a:t>livello</a:t>
            </a:r>
            <a:r>
              <a:rPr lang="nb-NO" sz="4000" i="1" dirty="0"/>
              <a:t> individuale, </a:t>
            </a:r>
            <a:r>
              <a:rPr lang="en-GB" sz="4000" i="1" dirty="0"/>
              <a:t>sociale e organizzativo</a:t>
            </a:r>
            <a:endParaRPr lang="en-GB" sz="4000" dirty="0"/>
          </a:p>
        </p:txBody>
      </p:sp>
      <p:sp>
        <p:nvSpPr>
          <p:cNvPr id="12" name="Text Placeholder 11">
            <a:extLst>
              <a:ext uri="{FF2B5EF4-FFF2-40B4-BE49-F238E27FC236}">
                <a16:creationId xmlns:a16="http://schemas.microsoft.com/office/drawing/2014/main" id="{D61C1461-5C10-1792-6F56-AD8DA19DC0B2}"/>
              </a:ext>
            </a:extLst>
          </p:cNvPr>
          <p:cNvSpPr>
            <a:spLocks noGrp="1"/>
          </p:cNvSpPr>
          <p:nvPr>
            <p:ph type="body" idx="1"/>
          </p:nvPr>
        </p:nvSpPr>
        <p:spPr/>
        <p:txBody>
          <a:bodyPr/>
          <a:lstStyle/>
          <a:p>
            <a:endParaRPr lang="en-GB" dirty="0"/>
          </a:p>
        </p:txBody>
      </p:sp>
      <p:pic>
        <p:nvPicPr>
          <p:cNvPr id="4" name="Picture 1" descr="page8image31863184">
            <a:extLst>
              <a:ext uri="{FF2B5EF4-FFF2-40B4-BE49-F238E27FC236}">
                <a16:creationId xmlns:a16="http://schemas.microsoft.com/office/drawing/2014/main" id="{A15655CB-E235-DC24-BCC1-D66CE5B1B48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2441" y="1786934"/>
            <a:ext cx="4554945" cy="45365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3A6B2D-79D3-CFD4-EFCF-0F9309BDECF4}"/>
              </a:ext>
            </a:extLst>
          </p:cNvPr>
          <p:cNvSpPr/>
          <p:nvPr/>
        </p:nvSpPr>
        <p:spPr>
          <a:xfrm>
            <a:off x="7067549" y="5918666"/>
            <a:ext cx="4752975" cy="461665"/>
          </a:xfrm>
          <a:prstGeom prst="rect">
            <a:avLst/>
          </a:prstGeom>
        </p:spPr>
        <p:txBody>
          <a:bodyPr wrap="square">
            <a:spAutoFit/>
          </a:bodyPr>
          <a:lstStyle/>
          <a:p>
            <a:pPr marL="457189" marR="0" lvl="0" indent="-457189" algn="l" defTabSz="914377" rtl="0" eaLnBrk="1" fontAlgn="auto" latinLnBrk="0" hangingPunct="1">
              <a:lnSpc>
                <a:spcPct val="100000"/>
              </a:lnSpc>
              <a:spcBef>
                <a:spcPts val="0"/>
              </a:spcBef>
              <a:spcAft>
                <a:spcPts val="500"/>
              </a:spcAft>
              <a:buClrTx/>
              <a:buSzTx/>
              <a:buFontTx/>
              <a:buNone/>
              <a:tabLst>
                <a:tab pos="2685984" algn="l"/>
              </a:tabLst>
              <a:defRPr/>
            </a:pPr>
            <a:r>
              <a:rPr kumimoji="0" lang="en-GB" sz="1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Joinson</a:t>
            </a: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 &amp; van Steen, T. (2018). Aspetti umani della sicurezza informatica: cambiamento comportamentale o culturale? </a:t>
            </a:r>
            <a:r>
              <a:rPr kumimoji="0" lang="en-GB" sz="1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Cyber Security, 1(4)</a:t>
            </a: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351-360</a:t>
            </a:r>
            <a:r>
              <a:rPr kumimoji="0" lang="en-GB" sz="1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7E1DD7-F643-F864-9051-AB3BE934D333}"/>
              </a:ext>
            </a:extLst>
          </p:cNvPr>
          <p:cNvSpPr/>
          <p:nvPr/>
        </p:nvSpPr>
        <p:spPr>
          <a:xfrm>
            <a:off x="3385022" y="2514693"/>
            <a:ext cx="4249782" cy="3808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1420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C280C-B7AD-3290-F3BE-AFFFCA8F7534}"/>
              </a:ext>
            </a:extLst>
          </p:cNvPr>
          <p:cNvSpPr>
            <a:spLocks noGrp="1"/>
          </p:cNvSpPr>
          <p:nvPr>
            <p:ph type="ctrTitle"/>
          </p:nvPr>
        </p:nvSpPr>
        <p:spPr/>
        <p:txBody>
          <a:bodyPr/>
          <a:lstStyle/>
          <a:p>
            <a:endParaRPr lang="en-GB"/>
          </a:p>
        </p:txBody>
      </p:sp>
      <p:sp>
        <p:nvSpPr>
          <p:cNvPr id="6" name="Subtitle 5">
            <a:extLst>
              <a:ext uri="{FF2B5EF4-FFF2-40B4-BE49-F238E27FC236}">
                <a16:creationId xmlns:a16="http://schemas.microsoft.com/office/drawing/2014/main" id="{E6075D30-E145-802D-1845-435F9C9242E7}"/>
              </a:ext>
            </a:extLst>
          </p:cNvPr>
          <p:cNvSpPr>
            <a:spLocks noGrp="1"/>
          </p:cNvSpPr>
          <p:nvPr>
            <p:ph type="subTitle" idx="1"/>
          </p:nvPr>
        </p:nvSpPr>
        <p:spPr/>
        <p:txBody>
          <a:bodyPr/>
          <a:lstStyle/>
          <a:p>
            <a:endParaRPr lang="en-GB"/>
          </a:p>
        </p:txBody>
      </p:sp>
      <p:sp>
        <p:nvSpPr>
          <p:cNvPr id="7" name="Picture Placeholder 6">
            <a:extLst>
              <a:ext uri="{FF2B5EF4-FFF2-40B4-BE49-F238E27FC236}">
                <a16:creationId xmlns:a16="http://schemas.microsoft.com/office/drawing/2014/main" id="{F369687A-6C43-1278-08CE-86D1AC95931A}"/>
              </a:ext>
            </a:extLst>
          </p:cNvPr>
          <p:cNvSpPr>
            <a:spLocks noGrp="1"/>
          </p:cNvSpPr>
          <p:nvPr>
            <p:ph type="pic" sz="quarter" idx="11"/>
          </p:nvPr>
        </p:nvSpPr>
        <p:spPr/>
        <p:txBody>
          <a:bodyPr/>
          <a:lstStyle/>
          <a:p>
            <a:endParaRPr lang="en-GB"/>
          </a:p>
        </p:txBody>
      </p:sp>
      <p:sp>
        <p:nvSpPr>
          <p:cNvPr id="3" name="Text Placeholder 2">
            <a:extLst>
              <a:ext uri="{FF2B5EF4-FFF2-40B4-BE49-F238E27FC236}">
                <a16:creationId xmlns:a16="http://schemas.microsoft.com/office/drawing/2014/main" id="{05BD8853-D43D-3B48-9150-07832A2DF2F2}"/>
              </a:ext>
            </a:extLst>
          </p:cNvPr>
          <p:cNvSpPr>
            <a:spLocks noGrp="1"/>
          </p:cNvSpPr>
          <p:nvPr>
            <p:ph type="body" sz="quarter" idx="12"/>
          </p:nvPr>
        </p:nvSpPr>
        <p:spPr/>
        <p:txBody>
          <a:bodyPr>
            <a:normAutofit/>
          </a:bodyPr>
          <a:lstStyle/>
          <a:p>
            <a:r>
              <a:rPr lang="en-GB" dirty="0">
                <a:hlinkClick r:id="rId2"/>
              </a:rPr>
              <a:t>https://www.enisa.europa.eu/publications/european-cybersecurity-skills-framework-ecsf</a:t>
            </a:r>
            <a:r>
              <a:rPr lang="en-GB" dirty="0"/>
              <a:t> </a:t>
            </a:r>
          </a:p>
        </p:txBody>
      </p:sp>
      <p:pic>
        <p:nvPicPr>
          <p:cNvPr id="5" name="Picture 4">
            <a:extLst>
              <a:ext uri="{FF2B5EF4-FFF2-40B4-BE49-F238E27FC236}">
                <a16:creationId xmlns:a16="http://schemas.microsoft.com/office/drawing/2014/main" id="{2E0D7F04-208A-A797-83A9-5F28F649680F}"/>
              </a:ext>
            </a:extLst>
          </p:cNvPr>
          <p:cNvPicPr>
            <a:picLocks noChangeAspect="1"/>
          </p:cNvPicPr>
          <p:nvPr/>
        </p:nvPicPr>
        <p:blipFill>
          <a:blip r:embed="rId3"/>
          <a:stretch>
            <a:fillRect/>
          </a:stretch>
        </p:blipFill>
        <p:spPr>
          <a:xfrm>
            <a:off x="1246094" y="731655"/>
            <a:ext cx="10355115" cy="4596577"/>
          </a:xfrm>
          <a:prstGeom prst="rect">
            <a:avLst/>
          </a:prstGeom>
        </p:spPr>
      </p:pic>
    </p:spTree>
    <p:extLst>
      <p:ext uri="{BB962C8B-B14F-4D97-AF65-F5344CB8AC3E}">
        <p14:creationId xmlns:p14="http://schemas.microsoft.com/office/powerpoint/2010/main" val="8324516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THENA.CUSTOMXMLID" val="{E01E871D-E022-495A-9B6B-484A7713A77B}"/>
  <p:tag name="ATHENA.CUSTOMXMLCONTENT" val="&lt;?xml version=&quot;1.0&quot;?&gt;&lt;athena xmlns=&quot;http://schemas.microsoft.com/edu/athena&quot; version=&quot;0.1.3517.0&quot;&gt;&lt;timings duration=&quot;407341&quot;/&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D0ACC670-A9E4-4AC4-8313-68CBD34560C1}"/>
  <p:tag name="ATHENA.CUSTOMXMLCONTENT" val="&lt;?xml version=&quot;1.0&quot;?&gt;&lt;athena xmlns=&quot;http://schemas.microsoft.com/edu/athena&quot; version=&quot;0.1.3517.0&quot;&gt;&lt;media streamable=&quot;true&quot; recordStart=&quot;0&quot; recordEnd=&quot;407341&quot; recordLength=&quot;407348&quot; audioOnly=&quot;true&quot;/&gt;&lt;/athena&gt;"/>
</p:tagLst>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yberSecPro-Training Presentation Template-V9" id="{BF87C411-BF70-4F6E-AEAA-D65D7FBD2B32}" vid="{339A450F-7E7C-4C34-9375-3CE3CE7895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athena xmlns="http://schemas.microsoft.com/edu/athena" version="0.1.3517.0">
  <timings duration="407341"/>
</athena>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athena xmlns="http://schemas.microsoft.com/edu/athena" version="0.1.3517.0">
  <media streamable="true" recordStart="0" recordEnd="407341" recordLength="407348" audioOnly="true"/>
</athena>
</file>

<file path=customXml/item5.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E01E871D-E022-495A-9B6B-484A7713A77B}">
  <ds:schemaRefs>
    <ds:schemaRef ds:uri="http://schemas.microsoft.com/edu/athena"/>
  </ds:schemaRefs>
</ds:datastoreItem>
</file>

<file path=customXml/itemProps2.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4.xml><?xml version="1.0" encoding="utf-8"?>
<ds:datastoreItem xmlns:ds="http://schemas.openxmlformats.org/officeDocument/2006/customXml" ds:itemID="{D0ACC670-A9E4-4AC4-8313-68CBD34560C1}">
  <ds:schemaRefs>
    <ds:schemaRef ds:uri="http://schemas.microsoft.com/edu/athena"/>
  </ds:schemaRefs>
</ds:datastoreItem>
</file>

<file path=customXml/itemProps5.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Topic 1 - Introduction to Human Factors in Cybersecurity</Template>
  <TotalTime>1</TotalTime>
  <Words>6908</Words>
  <Application>Microsoft Office PowerPoint</Application>
  <PresentationFormat>Widescreen</PresentationFormat>
  <Paragraphs>387</Paragraphs>
  <Slides>52</Slides>
  <Notes>27</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Aptos</vt:lpstr>
      <vt:lpstr>Arial</vt:lpstr>
      <vt:lpstr>Book Antiqua</vt:lpstr>
      <vt:lpstr>Calibri</vt:lpstr>
      <vt:lpstr>Century Gothic</vt:lpstr>
      <vt:lpstr>Courier New</vt:lpstr>
      <vt:lpstr>Helvetica Neue</vt:lpstr>
      <vt:lpstr>Times New Roman</vt:lpstr>
      <vt:lpstr>Verdana</vt:lpstr>
      <vt:lpstr>Custom</vt:lpstr>
      <vt:lpstr>Topic1 – Introduction to Human Factors in Cybersecurity</vt:lpstr>
      <vt:lpstr>Acknowledgement</vt:lpstr>
      <vt:lpstr>Cybersecurity Essentials and Management</vt:lpstr>
      <vt:lpstr>ISACA</vt:lpstr>
      <vt:lpstr>PowerPoint Presentation</vt:lpstr>
      <vt:lpstr>Skills needed</vt:lpstr>
      <vt:lpstr>Interaction Paradigm</vt:lpstr>
      <vt:lpstr>Cyber incident and responses within an organisation at the individual, social and organisational levels</vt:lpstr>
      <vt:lpstr>PowerPoint Presentation</vt:lpstr>
      <vt:lpstr>PowerPoint Presentation</vt:lpstr>
      <vt:lpstr>Maybe we need a common language</vt:lpstr>
      <vt:lpstr>Reading recommendation</vt:lpstr>
      <vt:lpstr>Recommendations for specific groups</vt:lpstr>
      <vt:lpstr>Recommendations for specific groups</vt:lpstr>
      <vt:lpstr>Recommendations for specific groups</vt:lpstr>
      <vt:lpstr>Now some selected snippets about what to expect</vt:lpstr>
      <vt:lpstr>PowerPoint Presentation</vt:lpstr>
      <vt:lpstr>PowerPoint Presentation</vt:lpstr>
      <vt:lpstr>PowerPoint Presentation</vt:lpstr>
      <vt:lpstr>PowerPoint Presentation</vt:lpstr>
      <vt:lpstr>PowerPoint Presentation</vt:lpstr>
      <vt:lpstr>PowerPoint Presentation</vt:lpstr>
      <vt:lpstr>What happened?</vt:lpstr>
      <vt:lpstr>PowerPoint Presentation</vt:lpstr>
      <vt:lpstr>PowerPoint Presentation</vt:lpstr>
      <vt:lpstr>Social Engineering</vt:lpstr>
      <vt:lpstr>(very) little examples</vt:lpstr>
      <vt:lpstr>Social Engineering Personality Framework</vt:lpstr>
      <vt:lpstr>Intuitive decisions</vt:lpstr>
      <vt:lpstr>PowerPoint Presentation</vt:lpstr>
      <vt:lpstr>PowerPoint Presentation</vt:lpstr>
      <vt:lpstr>PowerPoint Presentation</vt:lpstr>
      <vt:lpstr>PowerPoint Presentation</vt:lpstr>
      <vt:lpstr>PowerPoint Presentation</vt:lpstr>
      <vt:lpstr>Game elements addressing psychological needs to build up motivation</vt:lpstr>
      <vt:lpstr>Closer look: Self-Determination-Theory</vt:lpstr>
      <vt:lpstr>PowerPoint Presentation</vt:lpstr>
      <vt:lpstr>Attack vectors – Social approach</vt:lpstr>
      <vt:lpstr>PowerPoint Presentation</vt:lpstr>
      <vt:lpstr>PowerPoint Presentation</vt:lpstr>
      <vt:lpstr>PowerPoint Presentation</vt:lpstr>
      <vt:lpstr>PowerPoint Presentation</vt:lpstr>
      <vt:lpstr>Modelling trust</vt:lpstr>
      <vt:lpstr>(Lankton &amp; McKnight, 2011)</vt:lpstr>
      <vt:lpstr>PowerPoint Presentation</vt:lpstr>
      <vt:lpstr>PowerPoint Presentation</vt:lpstr>
      <vt:lpstr>Risk types</vt:lpstr>
      <vt:lpstr>Neuroergonomics/SA-based Design</vt:lpstr>
      <vt:lpstr>Einzelperson: Dunning-Kruger Effect</vt:lpstr>
      <vt:lpstr>Definition</vt:lpstr>
      <vt:lpstr>PowerPoint Presentation</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
  <dc:subject>CyberSecPro Modules</dc:subject>
  <dc:creator>Ricardo Gregorio Lugo</dc:creator>
  <lastModifiedBy>Ricardo Gregorio Lugo</lastModifiedBy>
  <revision>1</revision>
  <dcterms:created xsi:type="dcterms:W3CDTF">2026-02-02T10:54:56.0000000Z</dcterms:created>
  <dcterms:modified xsi:type="dcterms:W3CDTF">2026-02-02T10:56:16.0000000Z</dcterms:modified>
  <version>Ver-1</version>
  <keywords>, docId:4B6ED5D740F595731D44FEB1C2E374A4</keywords>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